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2" r:id="rId6"/>
    <p:sldId id="260" r:id="rId7"/>
    <p:sldId id="275" r:id="rId8"/>
    <p:sldId id="279" r:id="rId9"/>
    <p:sldId id="276" r:id="rId10"/>
    <p:sldId id="263" r:id="rId11"/>
    <p:sldId id="274" r:id="rId12"/>
    <p:sldId id="264" r:id="rId13"/>
    <p:sldId id="265" r:id="rId14"/>
    <p:sldId id="271" r:id="rId15"/>
    <p:sldId id="268" r:id="rId16"/>
    <p:sldId id="269" r:id="rId17"/>
    <p:sldId id="270" r:id="rId18"/>
    <p:sldId id="26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51" autoAdjust="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AA2E6-0CC5-4C4A-A4D1-5309DA2305D8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FBEC2-818F-44B1-B7ED-03DB4C467D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168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DFBEC2-818F-44B1-B7ED-03DB4C467DE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45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0A42C-8662-41DE-8B00-6838005FD63E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36CFE-CA59-45E7-8EAE-1502C9B962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2954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PENGUJIAN HIPOTESIS KOMPARATIF DUA SAMPEL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752600"/>
            <a:ext cx="8077200" cy="441960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sz="2800" b="1" dirty="0" smtClean="0">
                <a:solidFill>
                  <a:schemeClr val="tx1"/>
                </a:solidFill>
              </a:rPr>
              <a:t>SATU SAMPEL DI UKUR DUA KALI, MISALNYA SEBELUM DIBERI LAYANAN  KONSELING DAN SESUDAH MENDAPAT LAYANAN.  X ADALAH PERLAKUAN  (PEMBERIAN LAYANAN) 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3810000"/>
            <a:ext cx="2362200" cy="1905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</a:rPr>
              <a:t>POPULASI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5" name="Explosion 1 4"/>
          <p:cNvSpPr/>
          <p:nvPr/>
        </p:nvSpPr>
        <p:spPr>
          <a:xfrm>
            <a:off x="3962400" y="3733800"/>
            <a:ext cx="1676400" cy="19050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O1</a:t>
            </a:r>
            <a:endParaRPr lang="en-US" sz="3200" b="1" dirty="0"/>
          </a:p>
        </p:txBody>
      </p:sp>
      <p:sp>
        <p:nvSpPr>
          <p:cNvPr id="6" name="7-Point Star 5"/>
          <p:cNvSpPr/>
          <p:nvPr/>
        </p:nvSpPr>
        <p:spPr>
          <a:xfrm>
            <a:off x="7086600" y="3886200"/>
            <a:ext cx="1676400" cy="1676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O</a:t>
            </a:r>
            <a:r>
              <a:rPr lang="en-US" sz="3200" b="1" dirty="0" smtClean="0"/>
              <a:t>2</a:t>
            </a:r>
            <a:endParaRPr 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72200" y="449580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X</a:t>
            </a:r>
            <a:endParaRPr lang="en-US" sz="4000" b="1" dirty="0"/>
          </a:p>
        </p:txBody>
      </p:sp>
      <p:sp>
        <p:nvSpPr>
          <p:cNvPr id="9" name="Right Arrow 8"/>
          <p:cNvSpPr/>
          <p:nvPr/>
        </p:nvSpPr>
        <p:spPr>
          <a:xfrm>
            <a:off x="3200400" y="5334000"/>
            <a:ext cx="1066800" cy="1524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>
            <a:off x="2819400" y="4038600"/>
            <a:ext cx="1295400" cy="15240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rot="5400000" flipH="1" flipV="1">
            <a:off x="3162300" y="58293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962400" y="5638800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SAMPEL O1 SEBELUM DIBERI PERLAKUAN</a:t>
            </a:r>
            <a:endParaRPr lang="en-US" b="1" dirty="0"/>
          </a:p>
        </p:txBody>
      </p:sp>
      <p:sp>
        <p:nvSpPr>
          <p:cNvPr id="15" name="Round Single Corner Rectangle 14"/>
          <p:cNvSpPr/>
          <p:nvPr/>
        </p:nvSpPr>
        <p:spPr>
          <a:xfrm>
            <a:off x="6781800" y="5638800"/>
            <a:ext cx="1905000" cy="83820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SAMPEL O2 SESUDAH DIBERI PERLAKUAN</a:t>
            </a:r>
            <a:endParaRPr lang="en-US" b="1" dirty="0"/>
          </a:p>
        </p:txBody>
      </p:sp>
      <p:sp>
        <p:nvSpPr>
          <p:cNvPr id="16" name="Rectangle 15"/>
          <p:cNvSpPr/>
          <p:nvPr/>
        </p:nvSpPr>
        <p:spPr>
          <a:xfrm>
            <a:off x="2895600" y="5943600"/>
            <a:ext cx="1066800" cy="685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REDUKSI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5638800" y="4849743"/>
            <a:ext cx="53340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6629400" y="4826883"/>
            <a:ext cx="45720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05800" cy="1189038"/>
          </a:xfrm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CONTOH DUA SAMPEL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4" name="7-Point Star 3"/>
          <p:cNvSpPr/>
          <p:nvPr/>
        </p:nvSpPr>
        <p:spPr>
          <a:xfrm>
            <a:off x="3581400" y="1371600"/>
            <a:ext cx="2362200" cy="1371600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POPULASI</a:t>
            </a:r>
            <a:endParaRPr lang="en-US" sz="2000" b="1" dirty="0"/>
          </a:p>
        </p:txBody>
      </p:sp>
      <p:sp>
        <p:nvSpPr>
          <p:cNvPr id="6" name="Explosion 1 5"/>
          <p:cNvSpPr/>
          <p:nvPr/>
        </p:nvSpPr>
        <p:spPr>
          <a:xfrm>
            <a:off x="3352800" y="53340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O3</a:t>
            </a:r>
            <a:endParaRPr lang="en-US" dirty="0"/>
          </a:p>
        </p:txBody>
      </p:sp>
      <p:sp>
        <p:nvSpPr>
          <p:cNvPr id="7" name="Explosion 1 6"/>
          <p:cNvSpPr/>
          <p:nvPr/>
        </p:nvSpPr>
        <p:spPr>
          <a:xfrm>
            <a:off x="3429000" y="35052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O1</a:t>
            </a:r>
            <a:endParaRPr lang="en-US" dirty="0"/>
          </a:p>
        </p:txBody>
      </p:sp>
      <p:sp>
        <p:nvSpPr>
          <p:cNvPr id="8" name="Explosion 1 7"/>
          <p:cNvSpPr/>
          <p:nvPr/>
        </p:nvSpPr>
        <p:spPr>
          <a:xfrm>
            <a:off x="5410200" y="3505200"/>
            <a:ext cx="914400" cy="914400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O2</a:t>
            </a:r>
            <a:endParaRPr lang="en-US" dirty="0"/>
          </a:p>
        </p:txBody>
      </p:sp>
      <p:sp>
        <p:nvSpPr>
          <p:cNvPr id="9" name="Explosion 1 8"/>
          <p:cNvSpPr/>
          <p:nvPr/>
        </p:nvSpPr>
        <p:spPr>
          <a:xfrm>
            <a:off x="5638800" y="5334000"/>
            <a:ext cx="914400" cy="914400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O4</a:t>
            </a:r>
            <a:endParaRPr lang="en-US" dirty="0"/>
          </a:p>
        </p:txBody>
      </p:sp>
      <p:sp>
        <p:nvSpPr>
          <p:cNvPr id="10" name="Curved Right Arrow 9"/>
          <p:cNvSpPr/>
          <p:nvPr/>
        </p:nvSpPr>
        <p:spPr>
          <a:xfrm>
            <a:off x="3429000" y="2286000"/>
            <a:ext cx="457200" cy="12192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urved Left Arrow 11"/>
          <p:cNvSpPr/>
          <p:nvPr/>
        </p:nvSpPr>
        <p:spPr>
          <a:xfrm>
            <a:off x="5867400" y="2286000"/>
            <a:ext cx="609600" cy="144780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6" name="Straight Arrow Connector 15"/>
          <p:cNvCxnSpPr>
            <a:stCxn id="7" idx="2"/>
          </p:cNvCxnSpPr>
          <p:nvPr/>
        </p:nvCxnSpPr>
        <p:spPr>
          <a:xfrm rot="16200000" flipH="1">
            <a:off x="3341899" y="4865899"/>
            <a:ext cx="914400" cy="218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5486400" y="4572000"/>
            <a:ext cx="914400" cy="6096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</a:t>
            </a:r>
            <a:endParaRPr lang="en-US" dirty="0"/>
          </a:p>
        </p:txBody>
      </p:sp>
      <p:cxnSp>
        <p:nvCxnSpPr>
          <p:cNvPr id="20" name="Straight Arrow Connector 19"/>
          <p:cNvCxnSpPr>
            <a:endCxn id="17" idx="0"/>
          </p:cNvCxnSpPr>
          <p:nvPr/>
        </p:nvCxnSpPr>
        <p:spPr>
          <a:xfrm rot="16200000" flipH="1">
            <a:off x="5715000" y="4343400"/>
            <a:ext cx="3810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7" idx="2"/>
          </p:cNvCxnSpPr>
          <p:nvPr/>
        </p:nvCxnSpPr>
        <p:spPr>
          <a:xfrm rot="5400000">
            <a:off x="5829300" y="5295900"/>
            <a:ext cx="228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28600" y="2514600"/>
            <a:ext cx="2514600" cy="3352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DUA KELOMPOK BERPASANGAN MENGUJI SIGNIFIKANSI KELOMPOK  EKSPERIMEN DENGAN KELOMPOK KONTROL KELOMPOK EKSP. DIBERI PERLAKUAN KELOMPOK KONTROL TIDAK DIBERI PERLAKUAN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Mc. </a:t>
            </a:r>
            <a:r>
              <a:rPr lang="en-US" dirty="0" err="1" smtClean="0">
                <a:latin typeface="Arial Black" pitchFamily="34" charset="0"/>
              </a:rPr>
              <a:t>Nemar</a:t>
            </a:r>
            <a:r>
              <a:rPr lang="en-US" dirty="0" smtClean="0">
                <a:latin typeface="Arial Black" pitchFamily="34" charset="0"/>
              </a:rPr>
              <a:t> Test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000" b="1" dirty="0" err="1" smtClean="0"/>
              <a:t>Teknik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ini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digunakan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untuk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menguji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hipotesis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komparatif</a:t>
            </a:r>
            <a:r>
              <a:rPr lang="en-US" sz="3000" b="1" dirty="0" smtClean="0"/>
              <a:t>  </a:t>
            </a:r>
            <a:r>
              <a:rPr lang="en-US" sz="3000" b="1" dirty="0" err="1" smtClean="0"/>
              <a:t>dua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sampel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berkorelasi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datanya</a:t>
            </a:r>
            <a:r>
              <a:rPr lang="en-US" sz="3000" b="1" dirty="0" smtClean="0"/>
              <a:t> nominal. </a:t>
            </a:r>
            <a:r>
              <a:rPr lang="en-US" sz="3000" b="1" dirty="0" err="1" smtClean="0"/>
              <a:t>Sebagai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panduan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untuk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menguji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sz="3000" b="1" dirty="0" err="1" smtClean="0"/>
              <a:t>Tanda</a:t>
            </a:r>
            <a:r>
              <a:rPr lang="en-US" sz="3000" b="1" dirty="0" smtClean="0"/>
              <a:t> (+) </a:t>
            </a:r>
            <a:r>
              <a:rPr lang="en-US" sz="3000" b="1" dirty="0" err="1" smtClean="0"/>
              <a:t>dan</a:t>
            </a:r>
            <a:r>
              <a:rPr lang="en-US" sz="3000" b="1" dirty="0" smtClean="0"/>
              <a:t> (-) </a:t>
            </a:r>
            <a:r>
              <a:rPr lang="en-US" sz="3000" b="1" dirty="0" err="1" smtClean="0"/>
              <a:t>sekedar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menandai</a:t>
            </a:r>
            <a:r>
              <a:rPr lang="en-US" sz="3000" b="1" dirty="0" smtClean="0"/>
              <a:t>  </a:t>
            </a:r>
            <a:r>
              <a:rPr lang="en-US" sz="3000" b="1" dirty="0" err="1" smtClean="0"/>
              <a:t>kelompok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yg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berbeda</a:t>
            </a:r>
            <a:r>
              <a:rPr lang="en-US" sz="3000" b="1" dirty="0" smtClean="0"/>
              <a:t>, </a:t>
            </a:r>
            <a:r>
              <a:rPr lang="en-US" sz="3000" b="1" dirty="0" err="1" smtClean="0"/>
              <a:t>kasus</a:t>
            </a:r>
            <a:r>
              <a:rPr lang="en-US" sz="3000" b="1" dirty="0" smtClean="0"/>
              <a:t> yang </a:t>
            </a:r>
            <a:r>
              <a:rPr lang="en-US" sz="3000" b="1" dirty="0" err="1" smtClean="0"/>
              <a:t>menunjukkan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perubahan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antara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jawaban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pertama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kedua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muncul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pada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sel</a:t>
            </a:r>
            <a:r>
              <a:rPr lang="en-US" sz="3000" b="1" dirty="0" smtClean="0"/>
              <a:t> A &amp;D</a:t>
            </a:r>
            <a:endParaRPr lang="en-US" sz="30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90600" y="2971800"/>
          <a:ext cx="67056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200"/>
                <a:gridCol w="2235200"/>
                <a:gridCol w="2235200"/>
              </a:tblGrid>
              <a:tr h="45720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</a:t>
                      </a:r>
                      <a:r>
                        <a:rPr lang="en-US" sz="2400" dirty="0" smtClean="0"/>
                        <a:t>SEBELUM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SESUDAH</a:t>
                      </a:r>
                      <a:r>
                        <a:rPr lang="en-US" sz="2400" baseline="0" dirty="0" smtClean="0"/>
                        <a:t>  ( - 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SESUDAH</a:t>
                      </a:r>
                      <a:r>
                        <a:rPr lang="en-US" sz="2400" baseline="0" dirty="0" smtClean="0"/>
                        <a:t> (0)</a:t>
                      </a:r>
                      <a:endParaRPr lang="en-US" sz="24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       +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        A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     B</a:t>
                      </a:r>
                      <a:endParaRPr lang="en-US" sz="2400" b="1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       --                                         </a:t>
                      </a:r>
                      <a:r>
                        <a:rPr lang="en-US" sz="2400" b="1" baseline="0" dirty="0" smtClean="0"/>
                        <a:t>  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        C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      D</a:t>
                      </a:r>
                      <a:endParaRPr lang="en-US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Mc.Nemar</a:t>
            </a:r>
            <a:r>
              <a:rPr lang="en-US" b="1" dirty="0" smtClean="0"/>
              <a:t> Test </a:t>
            </a:r>
            <a:r>
              <a:rPr lang="en-US" dirty="0" smtClean="0"/>
              <a:t>: </a:t>
            </a:r>
            <a:r>
              <a:rPr lang="en-US" dirty="0" err="1" smtClean="0"/>
              <a:t>berdistribusi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,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Chi </a:t>
            </a:r>
            <a:r>
              <a:rPr lang="en-US" dirty="0" err="1" smtClean="0"/>
              <a:t>Kuadrat</a:t>
            </a:r>
            <a:r>
              <a:rPr lang="en-US" dirty="0" smtClean="0"/>
              <a:t>. </a:t>
            </a:r>
            <a:r>
              <a:rPr lang="en-US" dirty="0" err="1" smtClean="0"/>
              <a:t>Rumusnya</a:t>
            </a:r>
            <a:r>
              <a:rPr lang="en-US" smtClean="0"/>
              <a:t>:                             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Chi </a:t>
            </a:r>
            <a:r>
              <a:rPr lang="en-US" dirty="0" err="1" smtClean="0"/>
              <a:t>Kuadrat</a:t>
            </a:r>
            <a:r>
              <a:rPr lang="en-US" dirty="0" smtClean="0"/>
              <a:t> =  </a:t>
            </a:r>
            <a:r>
              <a:rPr lang="en-US" sz="4000" dirty="0" smtClean="0"/>
              <a:t>(!A-D! -1)</a:t>
            </a:r>
            <a:r>
              <a:rPr lang="en-US" sz="4000" dirty="0" smtClean="0">
                <a:latin typeface="Microsoft Sans Serif"/>
                <a:cs typeface="Microsoft Sans Serif"/>
              </a:rPr>
              <a:t>²</a:t>
            </a:r>
            <a:r>
              <a:rPr lang="en-US" dirty="0" smtClean="0"/>
              <a:t>/</a:t>
            </a:r>
            <a:r>
              <a:rPr lang="en-US" b="1" dirty="0" smtClean="0"/>
              <a:t>A+D 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dk</a:t>
            </a:r>
            <a:r>
              <a:rPr lang="en-US" dirty="0" smtClean="0"/>
              <a:t> =1</a:t>
            </a:r>
          </a:p>
          <a:p>
            <a:pPr>
              <a:buNone/>
            </a:pPr>
            <a:r>
              <a:rPr lang="en-US" dirty="0" smtClean="0"/>
              <a:t>   </a:t>
            </a:r>
            <a:r>
              <a:rPr lang="en-US" dirty="0" err="1" smtClean="0"/>
              <a:t>Kasus</a:t>
            </a:r>
            <a:r>
              <a:rPr lang="en-US" dirty="0" smtClean="0"/>
              <a:t> yang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sesudah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A </a:t>
            </a:r>
            <a:r>
              <a:rPr lang="en-US" dirty="0" err="1" smtClean="0"/>
              <a:t>dan</a:t>
            </a:r>
            <a:r>
              <a:rPr lang="en-US" dirty="0" smtClean="0"/>
              <a:t> D.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609600"/>
            <a:ext cx="78486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Arial Black" pitchFamily="34" charset="0"/>
              </a:rPr>
              <a:t>Perubahan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en-US" sz="2400" dirty="0" err="1" smtClean="0">
                <a:latin typeface="Arial Black" pitchFamily="34" charset="0"/>
              </a:rPr>
              <a:t>siswa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en-US" sz="2400" dirty="0" err="1" smtClean="0">
                <a:latin typeface="Arial Black" pitchFamily="34" charset="0"/>
              </a:rPr>
              <a:t>setelah</a:t>
            </a:r>
            <a:r>
              <a:rPr lang="en-US" sz="2400" dirty="0" smtClean="0">
                <a:latin typeface="Arial Black" pitchFamily="34" charset="0"/>
              </a:rPr>
              <a:t>  </a:t>
            </a:r>
            <a:r>
              <a:rPr lang="en-US" sz="2400" dirty="0" err="1" smtClean="0">
                <a:latin typeface="Arial Black" pitchFamily="34" charset="0"/>
              </a:rPr>
              <a:t>mendapat</a:t>
            </a:r>
            <a:r>
              <a:rPr lang="en-US" sz="2400" dirty="0" smtClean="0">
                <a:latin typeface="Arial Black" pitchFamily="34" charset="0"/>
              </a:rPr>
              <a:t>  </a:t>
            </a:r>
            <a:r>
              <a:rPr lang="en-US" sz="2400" dirty="0" err="1" smtClean="0">
                <a:latin typeface="Arial Black" pitchFamily="34" charset="0"/>
              </a:rPr>
              <a:t>layanan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en-US" sz="2400" dirty="0" err="1" smtClean="0">
                <a:latin typeface="Arial Black" pitchFamily="34" charset="0"/>
              </a:rPr>
              <a:t>bimbingan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en-US" sz="2400" dirty="0" err="1" smtClean="0">
                <a:latin typeface="Arial Black" pitchFamily="34" charset="0"/>
              </a:rPr>
              <a:t>kelompok</a:t>
            </a:r>
            <a:r>
              <a:rPr lang="en-US" sz="2400" dirty="0" smtClean="0">
                <a:latin typeface="Arial Black" pitchFamily="34" charset="0"/>
              </a:rPr>
              <a:t> </a:t>
            </a:r>
            <a:endParaRPr lang="en-US" sz="2400" dirty="0">
              <a:latin typeface="Arial Black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38200" y="1828800"/>
          <a:ext cx="7772400" cy="416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6172200"/>
              </a:tblGrid>
              <a:tr h="990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</a:t>
                      </a:r>
                      <a:r>
                        <a:rPr lang="en-US" sz="2000" b="1" dirty="0" smtClean="0"/>
                        <a:t>SEBELUM</a:t>
                      </a:r>
                      <a:r>
                        <a:rPr lang="en-US" sz="2000" b="1" baseline="0" dirty="0" smtClean="0"/>
                        <a:t> BIMBINGAN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</a:t>
                      </a:r>
                      <a:r>
                        <a:rPr lang="en-US" sz="2400" dirty="0" smtClean="0"/>
                        <a:t>SETELAH ADA BIMBINGAN</a:t>
                      </a:r>
                      <a:endParaRPr lang="en-US" sz="2400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 DISIPLIN  50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125             =        40                      +                      85 </a:t>
                      </a:r>
                      <a:r>
                        <a:rPr lang="en-US" sz="2400" b="1" baseline="0" dirty="0" smtClean="0"/>
                        <a:t>                         (40 TETAP, 10 BERUBAH)</a:t>
                      </a:r>
                      <a:endParaRPr lang="en-US" sz="2400" b="1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TIDAK DISIPLIN 150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75          =             65                     +                      10</a:t>
                      </a:r>
                    </a:p>
                    <a:p>
                      <a:r>
                        <a:rPr lang="en-US" sz="2400" b="1" dirty="0" smtClean="0"/>
                        <a:t>                 (65 TETAP, 85 BERUBAH)</a:t>
                      </a:r>
                      <a:endParaRPr lang="en-US" sz="2400" b="1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      200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200           =             105</a:t>
                      </a:r>
                      <a:r>
                        <a:rPr lang="en-US" sz="2400" b="1" baseline="0" dirty="0" smtClean="0"/>
                        <a:t>                    +                    95</a:t>
                      </a:r>
                      <a:endParaRPr lang="en-US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381000"/>
            <a:ext cx="82296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 Black" pitchFamily="34" charset="0"/>
              </a:rPr>
              <a:t>PERUBAHAN SISWA SETELAH DIBERI LAYANAN BIMBINGAN KELOMPOK</a:t>
            </a:r>
            <a:endParaRPr lang="en-US" sz="2400" dirty="0">
              <a:latin typeface="Arial Black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510411"/>
              </p:ext>
            </p:extLst>
          </p:nvPr>
        </p:nvGraphicFramePr>
        <p:xfrm>
          <a:off x="685800" y="1397001"/>
          <a:ext cx="7924800" cy="2641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1600"/>
                <a:gridCol w="2641600"/>
                <a:gridCol w="2641600"/>
              </a:tblGrid>
              <a:tr h="88053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Black" pitchFamily="34" charset="0"/>
                        </a:rPr>
                        <a:t>KEDISIPLINAN SISWA</a:t>
                      </a:r>
                      <a:endParaRPr lang="en-US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 Black" pitchFamily="34" charset="0"/>
                        </a:rPr>
                        <a:t>DISIPLIN</a:t>
                      </a:r>
                      <a:endParaRPr lang="en-US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Black" pitchFamily="34" charset="0"/>
                        </a:rPr>
                        <a:t>TIDAK DISIPLIN</a:t>
                      </a:r>
                      <a:endParaRPr lang="en-US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88053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 Black" pitchFamily="34" charset="0"/>
                        </a:rPr>
                        <a:t> </a:t>
                      </a:r>
                      <a:r>
                        <a:rPr lang="en-US" sz="2000" dirty="0" smtClean="0">
                          <a:latin typeface="Arial Black" pitchFamily="34" charset="0"/>
                        </a:rPr>
                        <a:t>DISIPLIN</a:t>
                      </a:r>
                      <a:endParaRPr lang="en-US" sz="2000" dirty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en-US" sz="2000" dirty="0" smtClean="0">
                          <a:latin typeface="Arial Black" pitchFamily="34" charset="0"/>
                        </a:rPr>
                        <a:t>50</a:t>
                      </a:r>
                      <a:endParaRPr lang="en-US" sz="2000" dirty="0" smtClean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Black" pitchFamily="34" charset="0"/>
                        </a:rPr>
                        <a:t>    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40 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(A)</a:t>
                      </a:r>
                      <a:endParaRPr lang="en-US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10(B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)</a:t>
                      </a:r>
                      <a:endParaRPr lang="en-US" sz="28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88053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</a:t>
                      </a:r>
                      <a:r>
                        <a:rPr lang="en-US" sz="2400" dirty="0" smtClean="0">
                          <a:latin typeface="Arial Black" pitchFamily="34" charset="0"/>
                        </a:rPr>
                        <a:t>DISIPLIN</a:t>
                      </a:r>
                    </a:p>
                    <a:p>
                      <a:pPr algn="ctr"/>
                      <a:r>
                        <a:rPr lang="en-US" sz="2400" dirty="0" smtClean="0">
                          <a:latin typeface="Arial Black" pitchFamily="34" charset="0"/>
                        </a:rPr>
                        <a:t>150</a:t>
                      </a:r>
                      <a:endParaRPr lang="en-US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Arial Black" pitchFamily="34" charset="0"/>
                        </a:rPr>
                        <a:t>       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85 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(C)</a:t>
                      </a:r>
                      <a:endParaRPr lang="en-US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Arial Black" pitchFamily="34" charset="0"/>
                        </a:rPr>
                        <a:t>     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65(D</a:t>
                      </a:r>
                      <a:r>
                        <a:rPr lang="en-US" sz="2800" dirty="0" smtClean="0">
                          <a:latin typeface="Arial Black" pitchFamily="34" charset="0"/>
                        </a:rPr>
                        <a:t>)</a:t>
                      </a:r>
                      <a:endParaRPr lang="en-US" sz="28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762000" y="4114800"/>
            <a:ext cx="8001000" cy="2438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 Black" pitchFamily="34" charset="0"/>
              </a:rPr>
              <a:t>X</a:t>
            </a:r>
            <a:r>
              <a:rPr lang="en-US" sz="2800" dirty="0" smtClean="0"/>
              <a:t>2 = </a:t>
            </a:r>
            <a:r>
              <a:rPr lang="en-US" sz="2800" dirty="0" smtClean="0"/>
              <a:t>(!</a:t>
            </a:r>
            <a:r>
              <a:rPr lang="en-US" sz="2800" dirty="0" smtClean="0"/>
              <a:t>40 - 65</a:t>
            </a:r>
            <a:r>
              <a:rPr lang="en-US" sz="2800" dirty="0" smtClean="0"/>
              <a:t>! </a:t>
            </a:r>
            <a:r>
              <a:rPr lang="en-US" sz="2800" dirty="0" smtClean="0"/>
              <a:t>– </a:t>
            </a:r>
            <a:r>
              <a:rPr lang="en-US" sz="2800" dirty="0" smtClean="0"/>
              <a:t>1)</a:t>
            </a:r>
            <a:r>
              <a:rPr lang="en-US" sz="3200" dirty="0" smtClean="0">
                <a:latin typeface="Microsoft Sans Serif"/>
                <a:cs typeface="Microsoft Sans Serif"/>
              </a:rPr>
              <a:t>²</a:t>
            </a:r>
            <a:r>
              <a:rPr lang="en-US" sz="2800" dirty="0" smtClean="0"/>
              <a:t>/105 </a:t>
            </a:r>
            <a:r>
              <a:rPr lang="en-US" sz="2800" dirty="0" smtClean="0"/>
              <a:t>= </a:t>
            </a:r>
            <a:r>
              <a:rPr lang="en-US" sz="2800" dirty="0" smtClean="0"/>
              <a:t>5,486</a:t>
            </a:r>
            <a:endParaRPr lang="en-US" sz="2800" dirty="0" smtClean="0"/>
          </a:p>
          <a:p>
            <a:pPr algn="ctr"/>
            <a:r>
              <a:rPr lang="en-US" sz="2800" dirty="0" smtClean="0"/>
              <a:t>KONSULTASI KE TABEL Chi </a:t>
            </a:r>
            <a:r>
              <a:rPr lang="en-US" sz="2800" dirty="0" err="1" smtClean="0"/>
              <a:t>Kwadrat</a:t>
            </a:r>
            <a:r>
              <a:rPr lang="en-US" sz="2800" dirty="0" smtClean="0"/>
              <a:t> </a:t>
            </a:r>
            <a:r>
              <a:rPr lang="en-US" sz="2800" dirty="0" err="1" smtClean="0"/>
              <a:t>dgn</a:t>
            </a:r>
            <a:r>
              <a:rPr lang="en-US" sz="2800" dirty="0" smtClean="0"/>
              <a:t> </a:t>
            </a:r>
            <a:r>
              <a:rPr lang="en-US" sz="2800" dirty="0" err="1" smtClean="0"/>
              <a:t>dk</a:t>
            </a:r>
            <a:r>
              <a:rPr lang="en-US" sz="2800" dirty="0" smtClean="0"/>
              <a:t> =1 </a:t>
            </a:r>
            <a:r>
              <a:rPr lang="en-US" sz="2800" dirty="0" err="1" smtClean="0"/>
              <a:t>pada</a:t>
            </a:r>
            <a:r>
              <a:rPr lang="en-US" sz="2800" dirty="0" smtClean="0"/>
              <a:t> alpha 0,05 </a:t>
            </a:r>
            <a:r>
              <a:rPr lang="en-US" sz="2800" dirty="0" err="1" smtClean="0"/>
              <a:t>diperoleh</a:t>
            </a:r>
            <a:r>
              <a:rPr lang="en-US" sz="2800" dirty="0" smtClean="0"/>
              <a:t>  Chi </a:t>
            </a:r>
            <a:r>
              <a:rPr lang="en-US" sz="2800" dirty="0" err="1" smtClean="0"/>
              <a:t>kwadrat</a:t>
            </a:r>
            <a:r>
              <a:rPr lang="en-US" sz="2800" dirty="0" smtClean="0"/>
              <a:t> = 3,481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KESIMPULAN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BERDARKAN HASIL ANALISIS DIPEROLEH HASIL CHI KUADRAT = </a:t>
            </a:r>
            <a:r>
              <a:rPr lang="en-US" dirty="0" smtClean="0"/>
              <a:t>5,486 </a:t>
            </a:r>
            <a:r>
              <a:rPr lang="en-US" dirty="0" smtClean="0"/>
              <a:t>NILAI TABEL DENGAN TARAF SIGNIFIKASI 5% DENGAN </a:t>
            </a:r>
            <a:r>
              <a:rPr lang="en-US" dirty="0" err="1" smtClean="0"/>
              <a:t>df</a:t>
            </a:r>
            <a:r>
              <a:rPr lang="en-US" dirty="0" smtClean="0"/>
              <a:t>/db = 1 ADA 3, 481.  HAL INI BERARTI </a:t>
            </a:r>
            <a:r>
              <a:rPr lang="en-US" dirty="0" smtClean="0"/>
              <a:t>5,486 &gt; </a:t>
            </a:r>
            <a:r>
              <a:rPr lang="en-US" dirty="0" smtClean="0"/>
              <a:t>3,481, MAKA Ho DITOLAK DAN Ha DITERIMA, JADI LAYANAN BIMBINGAN KELOMPOK SECARA SIGNIFIKAN BERPENGARUH TERHADAP PENINGKATAN KEDISIPLINAN SISWA.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8800" b="1" dirty="0" err="1" smtClean="0">
                <a:solidFill>
                  <a:srgbClr val="C00000"/>
                </a:solidFill>
              </a:rPr>
              <a:t>Soal</a:t>
            </a:r>
            <a:r>
              <a:rPr lang="en-US" sz="8800" b="1" dirty="0" smtClean="0">
                <a:solidFill>
                  <a:srgbClr val="C00000"/>
                </a:solidFill>
              </a:rPr>
              <a:t> </a:t>
            </a:r>
            <a:r>
              <a:rPr lang="en-US" sz="8800" b="1" dirty="0" err="1" smtClean="0">
                <a:solidFill>
                  <a:srgbClr val="C00000"/>
                </a:solidFill>
              </a:rPr>
              <a:t>Latihan</a:t>
            </a:r>
            <a:endParaRPr lang="en-US" sz="88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4582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Seorang</a:t>
            </a:r>
            <a:r>
              <a:rPr lang="en-US" b="1" dirty="0" smtClean="0"/>
              <a:t> </a:t>
            </a:r>
            <a:r>
              <a:rPr lang="en-US" b="1" dirty="0" err="1" smtClean="0"/>
              <a:t>mahasiswa</a:t>
            </a:r>
            <a:r>
              <a:rPr lang="en-US" b="1" dirty="0" smtClean="0"/>
              <a:t> </a:t>
            </a:r>
            <a:r>
              <a:rPr lang="en-US" b="1" dirty="0" err="1" smtClean="0"/>
              <a:t>ingin</a:t>
            </a:r>
            <a:r>
              <a:rPr lang="en-US" b="1" dirty="0" smtClean="0"/>
              <a:t> </a:t>
            </a:r>
            <a:r>
              <a:rPr lang="en-US" b="1" dirty="0" err="1" smtClean="0"/>
              <a:t>meneliti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Layanan</a:t>
            </a:r>
            <a:r>
              <a:rPr lang="en-US" b="1" dirty="0" smtClean="0"/>
              <a:t> </a:t>
            </a:r>
            <a:r>
              <a:rPr lang="en-US" b="1" dirty="0" err="1" smtClean="0"/>
              <a:t>konseling</a:t>
            </a:r>
            <a:r>
              <a:rPr lang="en-US" b="1" dirty="0" smtClean="0"/>
              <a:t> </a:t>
            </a:r>
            <a:r>
              <a:rPr lang="en-US" b="1" dirty="0" err="1" smtClean="0"/>
              <a:t>kelompok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keperca</a:t>
            </a:r>
            <a:r>
              <a:rPr lang="en-US" b="1" dirty="0" smtClean="0"/>
              <a:t> </a:t>
            </a:r>
            <a:r>
              <a:rPr lang="en-US" b="1" dirty="0" err="1" smtClean="0"/>
              <a:t>yaan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.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diambil</a:t>
            </a:r>
            <a:r>
              <a:rPr lang="en-US" b="1" dirty="0" smtClean="0"/>
              <a:t> 30 </a:t>
            </a:r>
            <a:r>
              <a:rPr lang="en-US" b="1" dirty="0" err="1" smtClean="0"/>
              <a:t>siswa</a:t>
            </a:r>
            <a:r>
              <a:rPr lang="en-US" b="1" dirty="0" smtClean="0"/>
              <a:t>, </a:t>
            </a:r>
            <a:r>
              <a:rPr lang="en-US" b="1" dirty="0" err="1" smtClean="0"/>
              <a:t>sebelum</a:t>
            </a:r>
            <a:r>
              <a:rPr lang="en-US" b="1" dirty="0" smtClean="0"/>
              <a:t> </a:t>
            </a:r>
            <a:r>
              <a:rPr lang="en-US" b="1" dirty="0" err="1" smtClean="0"/>
              <a:t>diberi</a:t>
            </a:r>
            <a:r>
              <a:rPr lang="en-US" b="1" dirty="0" smtClean="0"/>
              <a:t> </a:t>
            </a:r>
            <a:r>
              <a:rPr lang="en-US" b="1" dirty="0" err="1" smtClean="0"/>
              <a:t>layanan</a:t>
            </a:r>
            <a:r>
              <a:rPr lang="en-US" b="1" dirty="0" smtClean="0"/>
              <a:t> 10 </a:t>
            </a:r>
            <a:r>
              <a:rPr lang="en-US" b="1" dirty="0" err="1" smtClean="0"/>
              <a:t>siswa</a:t>
            </a:r>
            <a:r>
              <a:rPr lang="en-US" b="1" dirty="0" smtClean="0"/>
              <a:t> </a:t>
            </a:r>
            <a:r>
              <a:rPr lang="en-US" b="1" dirty="0" err="1" smtClean="0"/>
              <a:t>kepercayaan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cukup</a:t>
            </a:r>
            <a:r>
              <a:rPr lang="en-US" b="1" dirty="0" smtClean="0"/>
              <a:t> </a:t>
            </a:r>
            <a:r>
              <a:rPr lang="en-US" b="1" dirty="0" err="1" smtClean="0"/>
              <a:t>baik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20 </a:t>
            </a:r>
            <a:r>
              <a:rPr lang="en-US" b="1" dirty="0" err="1" smtClean="0"/>
              <a:t>siswa</a:t>
            </a:r>
            <a:r>
              <a:rPr lang="en-US" b="1" dirty="0" smtClean="0"/>
              <a:t> </a:t>
            </a:r>
            <a:r>
              <a:rPr lang="en-US" b="1" dirty="0" err="1" smtClean="0"/>
              <a:t>rendah</a:t>
            </a:r>
            <a:r>
              <a:rPr lang="en-US" b="1" dirty="0" smtClean="0"/>
              <a:t>. </a:t>
            </a:r>
            <a:r>
              <a:rPr lang="en-US" b="1" dirty="0" err="1" smtClean="0"/>
              <a:t>Setelah</a:t>
            </a:r>
            <a:r>
              <a:rPr lang="en-US" b="1" dirty="0" smtClean="0"/>
              <a:t> </a:t>
            </a:r>
            <a:r>
              <a:rPr lang="en-US" b="1" dirty="0" err="1" smtClean="0"/>
              <a:t>diberi</a:t>
            </a:r>
            <a:r>
              <a:rPr lang="en-US" b="1" dirty="0" smtClean="0"/>
              <a:t> </a:t>
            </a:r>
            <a:r>
              <a:rPr lang="en-US" b="1" dirty="0" err="1" smtClean="0"/>
              <a:t>layanan</a:t>
            </a:r>
            <a:r>
              <a:rPr lang="en-US" b="1" dirty="0" smtClean="0"/>
              <a:t>  </a:t>
            </a:r>
            <a:r>
              <a:rPr lang="en-US" b="1" dirty="0" err="1" smtClean="0"/>
              <a:t>dari</a:t>
            </a:r>
            <a:r>
              <a:rPr lang="en-US" b="1" dirty="0" smtClean="0"/>
              <a:t> 10 </a:t>
            </a:r>
            <a:r>
              <a:rPr lang="en-US" b="1" dirty="0" err="1" smtClean="0"/>
              <a:t>siswa</a:t>
            </a:r>
            <a:r>
              <a:rPr lang="en-US" b="1" dirty="0" smtClean="0"/>
              <a:t> yang </a:t>
            </a:r>
            <a:r>
              <a:rPr lang="en-US" b="1" dirty="0" err="1" smtClean="0"/>
              <a:t>keperyaan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tetap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7 </a:t>
            </a:r>
            <a:r>
              <a:rPr lang="en-US" b="1" dirty="0" err="1" smtClean="0"/>
              <a:t>dan</a:t>
            </a:r>
            <a:r>
              <a:rPr lang="en-US" b="1" dirty="0" smtClean="0"/>
              <a:t> yang </a:t>
            </a:r>
            <a:r>
              <a:rPr lang="en-US" b="1" dirty="0" err="1" smtClean="0"/>
              <a:t>menurun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rendah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3 </a:t>
            </a:r>
            <a:r>
              <a:rPr lang="en-US" b="1" dirty="0" err="1" smtClean="0"/>
              <a:t>siswa</a:t>
            </a:r>
            <a:r>
              <a:rPr lang="en-US" b="1" dirty="0" smtClean="0"/>
              <a:t>, </a:t>
            </a:r>
            <a:r>
              <a:rPr lang="en-US" b="1" dirty="0" err="1" smtClean="0"/>
              <a:t>sedangkan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20 </a:t>
            </a:r>
            <a:r>
              <a:rPr lang="en-US" b="1" dirty="0" err="1" smtClean="0"/>
              <a:t>siswa</a:t>
            </a:r>
            <a:r>
              <a:rPr lang="en-US" b="1" dirty="0" smtClean="0"/>
              <a:t>, </a:t>
            </a:r>
            <a:r>
              <a:rPr lang="en-US" b="1" dirty="0" err="1" smtClean="0"/>
              <a:t>ada</a:t>
            </a:r>
            <a:r>
              <a:rPr lang="en-US" b="1" dirty="0" smtClean="0"/>
              <a:t> 16 </a:t>
            </a:r>
            <a:r>
              <a:rPr lang="en-US" b="1" dirty="0" err="1" smtClean="0"/>
              <a:t>siswa</a:t>
            </a:r>
            <a:r>
              <a:rPr lang="en-US" b="1" dirty="0" smtClean="0"/>
              <a:t> yang </a:t>
            </a:r>
            <a:r>
              <a:rPr lang="en-US" b="1" dirty="0" err="1" smtClean="0"/>
              <a:t>kepercayaan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naik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baik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yang </a:t>
            </a:r>
            <a:r>
              <a:rPr lang="en-US" b="1" dirty="0" err="1" smtClean="0"/>
              <a:t>tetap</a:t>
            </a:r>
            <a:r>
              <a:rPr lang="en-US" b="1" dirty="0" smtClean="0"/>
              <a:t>  </a:t>
            </a:r>
            <a:r>
              <a:rPr lang="en-US" b="1" dirty="0" err="1" smtClean="0"/>
              <a:t>rendah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4 </a:t>
            </a:r>
            <a:r>
              <a:rPr lang="en-US" b="1" dirty="0" err="1" smtClean="0"/>
              <a:t>siswa</a:t>
            </a:r>
            <a:r>
              <a:rPr lang="en-US" b="1" dirty="0" smtClean="0"/>
              <a:t>. </a:t>
            </a:r>
            <a:r>
              <a:rPr lang="en-US" b="1" dirty="0" err="1" smtClean="0"/>
              <a:t>Apakah</a:t>
            </a:r>
            <a:r>
              <a:rPr lang="en-US" b="1" dirty="0" smtClean="0"/>
              <a:t> </a:t>
            </a: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mahasiswa</a:t>
            </a:r>
            <a:r>
              <a:rPr lang="en-US" b="1" dirty="0" smtClean="0"/>
              <a:t> </a:t>
            </a:r>
            <a:r>
              <a:rPr lang="en-US" b="1" dirty="0" err="1" smtClean="0"/>
              <a:t>tsb</a:t>
            </a:r>
            <a:r>
              <a:rPr lang="en-US" b="1" dirty="0" smtClean="0"/>
              <a:t> </a:t>
            </a:r>
            <a:r>
              <a:rPr lang="en-US" b="1" dirty="0" err="1" smtClean="0"/>
              <a:t>terbukti</a:t>
            </a:r>
            <a:r>
              <a:rPr lang="en-US" b="1" dirty="0" smtClean="0"/>
              <a:t>?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389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b="1" dirty="0" smtClean="0"/>
              <a:t>SOAL TUGAS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 </a:t>
            </a:r>
            <a:r>
              <a:rPr lang="en-US" dirty="0" err="1" smtClean="0"/>
              <a:t>peranan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di SD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kenakalan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di Kota Semarang.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sampelnya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300 orang.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100 yang </a:t>
            </a:r>
            <a:r>
              <a:rPr lang="en-US" dirty="0" err="1" smtClean="0"/>
              <a:t>setuju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200 orang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.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penjelasan</a:t>
            </a:r>
            <a:r>
              <a:rPr lang="en-US" dirty="0" smtClean="0"/>
              <a:t> </a:t>
            </a:r>
            <a:r>
              <a:rPr lang="en-US" dirty="0" err="1" smtClean="0"/>
              <a:t>pentingnya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di SD, </a:t>
            </a:r>
            <a:r>
              <a:rPr lang="en-US" dirty="0" err="1" smtClean="0"/>
              <a:t>dari</a:t>
            </a:r>
            <a:r>
              <a:rPr lang="en-US" dirty="0" smtClean="0"/>
              <a:t> 200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, </a:t>
            </a:r>
            <a:r>
              <a:rPr lang="en-US" dirty="0" err="1" smtClean="0"/>
              <a:t>ada</a:t>
            </a:r>
            <a:r>
              <a:rPr lang="en-US" dirty="0" smtClean="0"/>
              <a:t> 120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80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. </a:t>
            </a:r>
            <a:r>
              <a:rPr lang="en-US" dirty="0" err="1" smtClean="0"/>
              <a:t>Sedangkan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100 yang </a:t>
            </a:r>
            <a:r>
              <a:rPr lang="en-US" dirty="0" err="1" smtClean="0"/>
              <a:t>semula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, yang </a:t>
            </a:r>
            <a:r>
              <a:rPr lang="en-US" dirty="0" err="1" smtClean="0"/>
              <a:t>berubah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30 orang, </a:t>
            </a:r>
            <a:r>
              <a:rPr lang="en-US" dirty="0" err="1" smtClean="0"/>
              <a:t>dan</a:t>
            </a:r>
            <a:r>
              <a:rPr lang="en-US" dirty="0" smtClean="0"/>
              <a:t> 70 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setuju</a:t>
            </a:r>
            <a:r>
              <a:rPr lang="en-US" dirty="0" smtClean="0"/>
              <a:t>. </a:t>
            </a:r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: </a:t>
            </a:r>
            <a:r>
              <a:rPr lang="en-US" dirty="0" err="1" smtClean="0"/>
              <a:t>pemberian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pentingnya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di SD </a:t>
            </a:r>
            <a:r>
              <a:rPr lang="en-US" dirty="0" err="1" smtClean="0"/>
              <a:t>berpengaruh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menempatkan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di SD.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3910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/>
              <a:t>WILCOXON MATCH PAIRS TEST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TEKNIK INI DIGUNAKAN UNTUK MENGUJI HIPOTESIS KOMPARATIF DUA SAMPEL YANG BERKORELASI BILA DATANYA BERBENTUK ORDINAL (BERJENJANG)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4038600"/>
            <a:ext cx="2057400" cy="205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SAMPEL 10 GURU DIUKUR KOMPETENSINYA SEBELUM MENGIKUTI PLPG</a:t>
            </a:r>
            <a:endParaRPr lang="en-US" b="1" dirty="0"/>
          </a:p>
        </p:txBody>
      </p:sp>
      <p:sp>
        <p:nvSpPr>
          <p:cNvPr id="5" name="Oval 4"/>
          <p:cNvSpPr/>
          <p:nvPr/>
        </p:nvSpPr>
        <p:spPr>
          <a:xfrm>
            <a:off x="3962400" y="4191000"/>
            <a:ext cx="1371600" cy="152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PLPG</a:t>
            </a:r>
            <a:endParaRPr lang="en-US" sz="2800" b="1" dirty="0"/>
          </a:p>
        </p:txBody>
      </p:sp>
      <p:sp>
        <p:nvSpPr>
          <p:cNvPr id="6" name="Rectangle 5"/>
          <p:cNvSpPr/>
          <p:nvPr/>
        </p:nvSpPr>
        <p:spPr>
          <a:xfrm>
            <a:off x="6400800" y="4191000"/>
            <a:ext cx="2209800" cy="182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SAMPEL 10 GURU DIUKUR KOMPETENSI SETELAH MENGIKUTI PLPG</a:t>
            </a:r>
            <a:endParaRPr lang="en-US" b="1" dirty="0"/>
          </a:p>
        </p:txBody>
      </p:sp>
      <p:sp>
        <p:nvSpPr>
          <p:cNvPr id="7" name="Right Arrow 6"/>
          <p:cNvSpPr/>
          <p:nvPr/>
        </p:nvSpPr>
        <p:spPr>
          <a:xfrm>
            <a:off x="2590800" y="4800600"/>
            <a:ext cx="1295400" cy="3810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5410200" y="4800600"/>
            <a:ext cx="838200" cy="3048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Arial Black" pitchFamily="34" charset="0"/>
              </a:rPr>
              <a:t> </a:t>
            </a:r>
            <a:r>
              <a:rPr lang="en-US" b="1" dirty="0" err="1" smtClean="0">
                <a:latin typeface="Arial Black" pitchFamily="34" charset="0"/>
              </a:rPr>
              <a:t>Contoh</a:t>
            </a:r>
            <a:r>
              <a:rPr lang="en-US" b="1" dirty="0" smtClean="0">
                <a:latin typeface="Arial Black" pitchFamily="34" charset="0"/>
              </a:rPr>
              <a:t> </a:t>
            </a:r>
            <a:r>
              <a:rPr lang="en-US" b="1" dirty="0" err="1" smtClean="0">
                <a:latin typeface="Arial Black" pitchFamily="34" charset="0"/>
              </a:rPr>
              <a:t>penelitian</a:t>
            </a:r>
            <a:endParaRPr lang="en-US" b="1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Seorang</a:t>
            </a:r>
            <a:r>
              <a:rPr lang="en-US" b="1" dirty="0" smtClean="0"/>
              <a:t> </a:t>
            </a:r>
            <a:r>
              <a:rPr lang="en-US" b="1" dirty="0" err="1" smtClean="0"/>
              <a:t>peneliti</a:t>
            </a:r>
            <a:r>
              <a:rPr lang="en-US" b="1" dirty="0" smtClean="0"/>
              <a:t> </a:t>
            </a:r>
            <a:r>
              <a:rPr lang="en-US" b="1" dirty="0" err="1" smtClean="0"/>
              <a:t>ingin</a:t>
            </a:r>
            <a:r>
              <a:rPr lang="en-US" b="1" dirty="0" smtClean="0"/>
              <a:t> </a:t>
            </a:r>
            <a:r>
              <a:rPr lang="en-US" b="1" dirty="0" err="1" smtClean="0"/>
              <a:t>meneliti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pelatihan</a:t>
            </a:r>
            <a:r>
              <a:rPr lang="en-US" b="1" dirty="0" smtClean="0"/>
              <a:t> </a:t>
            </a:r>
            <a:r>
              <a:rPr lang="en-US" b="1" dirty="0" err="1" smtClean="0"/>
              <a:t>sertifikasi</a:t>
            </a:r>
            <a:r>
              <a:rPr lang="en-US" b="1" dirty="0" smtClean="0"/>
              <a:t> guru </a:t>
            </a:r>
            <a:r>
              <a:rPr lang="en-US" b="1" dirty="0" err="1" smtClean="0"/>
              <a:t>melalui</a:t>
            </a:r>
            <a:r>
              <a:rPr lang="en-US" b="1" dirty="0" smtClean="0"/>
              <a:t> PLPG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meningkatkan</a:t>
            </a:r>
            <a:r>
              <a:rPr lang="en-US" b="1" dirty="0" smtClean="0"/>
              <a:t> </a:t>
            </a:r>
            <a:r>
              <a:rPr lang="en-US" b="1" dirty="0" err="1" smtClean="0"/>
              <a:t>kompetensi</a:t>
            </a:r>
            <a:r>
              <a:rPr lang="en-US" b="1" dirty="0" smtClean="0"/>
              <a:t> guru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meningkatkan</a:t>
            </a:r>
            <a:r>
              <a:rPr lang="en-US" b="1" dirty="0" smtClean="0"/>
              <a:t> </a:t>
            </a:r>
            <a:r>
              <a:rPr lang="en-US" b="1" dirty="0" err="1" smtClean="0"/>
              <a:t>profesinya</a:t>
            </a:r>
            <a:r>
              <a:rPr lang="en-US" b="1" dirty="0" smtClean="0"/>
              <a:t>.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10 </a:t>
            </a:r>
            <a:r>
              <a:rPr lang="en-US" b="1" dirty="0" err="1" smtClean="0"/>
              <a:t>orang</a:t>
            </a:r>
            <a:r>
              <a:rPr lang="en-US" b="1" dirty="0" smtClean="0"/>
              <a:t> guru yang </a:t>
            </a:r>
            <a:r>
              <a:rPr lang="en-US" b="1" dirty="0" err="1" smtClean="0"/>
              <a:t>mengikuti</a:t>
            </a:r>
            <a:r>
              <a:rPr lang="en-US" b="1" dirty="0" smtClean="0"/>
              <a:t> </a:t>
            </a:r>
            <a:r>
              <a:rPr lang="en-US" b="1" dirty="0" err="1" smtClean="0"/>
              <a:t>pelatihan</a:t>
            </a:r>
            <a:r>
              <a:rPr lang="en-US" b="1" dirty="0" smtClean="0"/>
              <a:t> PLPG yang </a:t>
            </a:r>
            <a:r>
              <a:rPr lang="en-US" b="1" dirty="0" err="1" smtClean="0"/>
              <a:t>lamanya</a:t>
            </a:r>
            <a:r>
              <a:rPr lang="en-US" b="1" dirty="0" smtClean="0"/>
              <a:t> 12 </a:t>
            </a:r>
            <a:r>
              <a:rPr lang="en-US" b="1" dirty="0" err="1" smtClean="0"/>
              <a:t>hari</a:t>
            </a:r>
            <a:r>
              <a:rPr lang="en-US" b="1" dirty="0" smtClean="0"/>
              <a:t> . </a:t>
            </a:r>
            <a:r>
              <a:rPr lang="en-US" b="1" dirty="0" err="1" smtClean="0"/>
              <a:t>Sebelum</a:t>
            </a:r>
            <a:r>
              <a:rPr lang="en-US" b="1" dirty="0" smtClean="0"/>
              <a:t> LPPG </a:t>
            </a:r>
            <a:r>
              <a:rPr lang="en-US" b="1" dirty="0" err="1" smtClean="0"/>
              <a:t>di</a:t>
            </a:r>
            <a:r>
              <a:rPr lang="en-US" b="1" dirty="0" smtClean="0"/>
              <a:t> test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sesudah</a:t>
            </a:r>
            <a:r>
              <a:rPr lang="en-US" b="1" dirty="0" smtClean="0"/>
              <a:t> </a:t>
            </a:r>
            <a:r>
              <a:rPr lang="en-US" b="1" dirty="0" err="1" smtClean="0"/>
              <a:t>nya</a:t>
            </a:r>
            <a:r>
              <a:rPr lang="en-US" b="1" dirty="0" smtClean="0"/>
              <a:t> </a:t>
            </a:r>
            <a:r>
              <a:rPr lang="en-US" b="1" dirty="0" err="1" smtClean="0"/>
              <a:t>juga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ujian</a:t>
            </a:r>
            <a:r>
              <a:rPr lang="en-US" b="1" dirty="0" smtClean="0"/>
              <a:t>, </a:t>
            </a:r>
            <a:r>
              <a:rPr lang="en-US" b="1" dirty="0" err="1" smtClean="0"/>
              <a:t>hasilnya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berikut</a:t>
            </a:r>
            <a:r>
              <a:rPr lang="en-US" b="1" dirty="0" smtClean="0"/>
              <a:t>: 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457200"/>
            <a:ext cx="7696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 Black" pitchFamily="34" charset="0"/>
              </a:rPr>
              <a:t>KOMPETENSI GURU SEBELUM DAN SESUDAH PLPG</a:t>
            </a:r>
            <a:endParaRPr lang="en-US" sz="2400" dirty="0">
              <a:latin typeface="Arial Black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90600" y="1600200"/>
          <a:ext cx="76962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3451"/>
                <a:gridCol w="3412466"/>
                <a:gridCol w="3630283"/>
              </a:tblGrid>
              <a:tr h="609600">
                <a:tc>
                  <a:txBody>
                    <a:bodyPr/>
                    <a:lstStyle/>
                    <a:p>
                      <a:r>
                        <a:rPr lang="en-US" dirty="0" smtClean="0"/>
                        <a:t>  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Xa1 (NILAI SEBELUM)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</a:t>
                      </a:r>
                      <a:r>
                        <a:rPr lang="en-US" smtClean="0"/>
                        <a:t>X a2(NILAI </a:t>
                      </a:r>
                      <a:r>
                        <a:rPr lang="en-US" dirty="0" smtClean="0"/>
                        <a:t>SESUDAH)</a:t>
                      </a:r>
                      <a:endParaRPr lang="en-US" dirty="0"/>
                    </a:p>
                  </a:txBody>
                  <a:tcPr/>
                </a:tc>
              </a:tr>
              <a:tr h="2263403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1.</a:t>
                      </a:r>
                    </a:p>
                    <a:p>
                      <a:r>
                        <a:rPr lang="en-US" sz="2000" b="1" dirty="0" smtClean="0"/>
                        <a:t>   2.</a:t>
                      </a:r>
                    </a:p>
                    <a:p>
                      <a:r>
                        <a:rPr lang="en-US" sz="2000" b="1" dirty="0" smtClean="0"/>
                        <a:t>   3.</a:t>
                      </a:r>
                    </a:p>
                    <a:p>
                      <a:r>
                        <a:rPr lang="en-US" sz="2000" b="1" dirty="0" smtClean="0"/>
                        <a:t>   4</a:t>
                      </a:r>
                    </a:p>
                    <a:p>
                      <a:r>
                        <a:rPr lang="en-US" sz="2000" b="1" dirty="0" smtClean="0"/>
                        <a:t>   5</a:t>
                      </a:r>
                    </a:p>
                    <a:p>
                      <a:r>
                        <a:rPr lang="en-US" sz="2000" b="1" dirty="0" smtClean="0"/>
                        <a:t>   6</a:t>
                      </a:r>
                    </a:p>
                    <a:p>
                      <a:r>
                        <a:rPr lang="en-US" sz="2000" b="1" dirty="0" smtClean="0"/>
                        <a:t>   7.</a:t>
                      </a:r>
                    </a:p>
                    <a:p>
                      <a:r>
                        <a:rPr lang="en-US" sz="2000" b="1" dirty="0" smtClean="0"/>
                        <a:t>   8</a:t>
                      </a:r>
                    </a:p>
                    <a:p>
                      <a:r>
                        <a:rPr lang="en-US" sz="2000" b="1" dirty="0" smtClean="0"/>
                        <a:t>   9</a:t>
                      </a:r>
                    </a:p>
                    <a:p>
                      <a:r>
                        <a:rPr lang="en-US" sz="2000" b="1" dirty="0" smtClean="0"/>
                        <a:t>  10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</a:t>
                      </a:r>
                      <a:r>
                        <a:rPr lang="en-US" sz="2000" b="1" dirty="0" smtClean="0"/>
                        <a:t>100</a:t>
                      </a:r>
                    </a:p>
                    <a:p>
                      <a:r>
                        <a:rPr lang="en-US" sz="2000" b="1" baseline="0" dirty="0" smtClean="0"/>
                        <a:t>                    98</a:t>
                      </a:r>
                    </a:p>
                    <a:p>
                      <a:r>
                        <a:rPr lang="en-US" sz="2000" b="1" baseline="0" dirty="0" smtClean="0"/>
                        <a:t>                    76</a:t>
                      </a:r>
                    </a:p>
                    <a:p>
                      <a:r>
                        <a:rPr lang="en-US" sz="2000" b="1" baseline="0" dirty="0" smtClean="0"/>
                        <a:t>                    90</a:t>
                      </a:r>
                    </a:p>
                    <a:p>
                      <a:r>
                        <a:rPr lang="en-US" sz="2000" b="1" baseline="0" dirty="0" smtClean="0"/>
                        <a:t>                    87</a:t>
                      </a:r>
                    </a:p>
                    <a:p>
                      <a:r>
                        <a:rPr lang="en-US" sz="2000" b="1" baseline="0" dirty="0" smtClean="0"/>
                        <a:t>                     89</a:t>
                      </a:r>
                    </a:p>
                    <a:p>
                      <a:r>
                        <a:rPr lang="en-US" sz="2000" b="1" baseline="0" dirty="0" smtClean="0"/>
                        <a:t>                     77</a:t>
                      </a:r>
                    </a:p>
                    <a:p>
                      <a:r>
                        <a:rPr lang="en-US" sz="2000" b="1" baseline="0" dirty="0" smtClean="0"/>
                        <a:t>                     92</a:t>
                      </a:r>
                    </a:p>
                    <a:p>
                      <a:r>
                        <a:rPr lang="en-US" sz="2000" b="1" baseline="0" dirty="0" smtClean="0"/>
                        <a:t>                     78</a:t>
                      </a:r>
                    </a:p>
                    <a:p>
                      <a:r>
                        <a:rPr lang="en-US" sz="2000" b="1" baseline="0" dirty="0" smtClean="0"/>
                        <a:t>                     82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 </a:t>
                      </a:r>
                      <a:r>
                        <a:rPr lang="en-US" sz="2000" b="1" dirty="0" smtClean="0"/>
                        <a:t>105</a:t>
                      </a:r>
                    </a:p>
                    <a:p>
                      <a:r>
                        <a:rPr lang="en-US" sz="2000" b="1" dirty="0" smtClean="0"/>
                        <a:t>                         94</a:t>
                      </a:r>
                    </a:p>
                    <a:p>
                      <a:r>
                        <a:rPr lang="en-US" sz="2000" b="1" dirty="0" smtClean="0"/>
                        <a:t>                         78</a:t>
                      </a:r>
                    </a:p>
                    <a:p>
                      <a:r>
                        <a:rPr lang="en-US" sz="2000" b="1" dirty="0" smtClean="0"/>
                        <a:t>                         98</a:t>
                      </a:r>
                    </a:p>
                    <a:p>
                      <a:r>
                        <a:rPr lang="en-US" sz="2000" b="1" dirty="0" smtClean="0"/>
                        <a:t>                          90</a:t>
                      </a:r>
                    </a:p>
                    <a:p>
                      <a:r>
                        <a:rPr lang="en-US" sz="2000" b="1" baseline="0" dirty="0" smtClean="0"/>
                        <a:t>                          85</a:t>
                      </a:r>
                    </a:p>
                    <a:p>
                      <a:r>
                        <a:rPr lang="en-US" sz="2000" b="1" baseline="0" dirty="0" smtClean="0"/>
                        <a:t>                          86</a:t>
                      </a:r>
                    </a:p>
                    <a:p>
                      <a:r>
                        <a:rPr lang="en-US" sz="2000" b="1" baseline="0" dirty="0" smtClean="0"/>
                        <a:t>                          87</a:t>
                      </a:r>
                    </a:p>
                    <a:p>
                      <a:r>
                        <a:rPr lang="en-US" sz="2000" b="1" baseline="0" dirty="0" smtClean="0"/>
                        <a:t>                          80</a:t>
                      </a:r>
                    </a:p>
                    <a:p>
                      <a:r>
                        <a:rPr lang="en-US" sz="2000" b="1" baseline="0" dirty="0" smtClean="0"/>
                        <a:t>                          83</a:t>
                      </a:r>
                      <a:endParaRPr lang="en-US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914400" y="5486400"/>
            <a:ext cx="7848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PENGUJIAN HIPOTESIS: BERDASARKAN TABEL VIII n = 10 </a:t>
            </a:r>
            <a:r>
              <a:rPr lang="en-US" b="1" dirty="0" err="1" smtClean="0"/>
              <a:t>taraf</a:t>
            </a:r>
            <a:r>
              <a:rPr lang="en-US" b="1" dirty="0" smtClean="0"/>
              <a:t> sig, 5%  (</a:t>
            </a:r>
            <a:r>
              <a:rPr lang="en-US" b="1" dirty="0" err="1" smtClean="0"/>
              <a:t>uji</a:t>
            </a:r>
            <a:r>
              <a:rPr lang="en-US" b="1" dirty="0" smtClean="0"/>
              <a:t> 2 </a:t>
            </a:r>
            <a:r>
              <a:rPr lang="en-US" b="1" dirty="0" err="1" smtClean="0"/>
              <a:t>fihak</a:t>
            </a:r>
            <a:r>
              <a:rPr lang="en-US" b="1" dirty="0" smtClean="0"/>
              <a:t>) </a:t>
            </a:r>
            <a:r>
              <a:rPr lang="en-US" b="1" dirty="0" err="1" smtClean="0"/>
              <a:t>maka</a:t>
            </a:r>
            <a:r>
              <a:rPr lang="en-US" b="1" dirty="0" smtClean="0"/>
              <a:t> T </a:t>
            </a:r>
            <a:r>
              <a:rPr lang="en-US" b="1" dirty="0" err="1" smtClean="0"/>
              <a:t>tabel</a:t>
            </a:r>
            <a:r>
              <a:rPr lang="en-US" b="1" dirty="0" smtClean="0"/>
              <a:t> = 8. </a:t>
            </a:r>
            <a:r>
              <a:rPr lang="en-US" b="1" dirty="0" err="1" smtClean="0"/>
              <a:t>Jadi</a:t>
            </a:r>
            <a:r>
              <a:rPr lang="en-US" b="1" dirty="0" smtClean="0"/>
              <a:t>  Ho </a:t>
            </a:r>
            <a:r>
              <a:rPr lang="en-US" b="1" dirty="0" err="1" smtClean="0"/>
              <a:t>diterima</a:t>
            </a:r>
            <a:r>
              <a:rPr lang="en-US" b="1" dirty="0" smtClean="0"/>
              <a:t>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609600"/>
            <a:ext cx="8153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TABEL PENOLONG UJI TEST WILCOXON</a:t>
            </a:r>
            <a:endParaRPr lang="en-US" sz="32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9598" y="1981201"/>
          <a:ext cx="8153404" cy="4611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772"/>
                <a:gridCol w="1164772"/>
                <a:gridCol w="1164772"/>
                <a:gridCol w="1164772"/>
                <a:gridCol w="1164772"/>
                <a:gridCol w="1164772"/>
                <a:gridCol w="1164772"/>
              </a:tblGrid>
              <a:tr h="439625">
                <a:tc>
                  <a:txBody>
                    <a:bodyPr/>
                    <a:lstStyle/>
                    <a:p>
                      <a:r>
                        <a:rPr lang="en-US" dirty="0" smtClean="0"/>
                        <a:t>      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X a1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X a2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Xa2</a:t>
                      </a:r>
                      <a:r>
                        <a:rPr lang="en-US" baseline="0" dirty="0" smtClean="0"/>
                        <a:t>– Xa1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JENJANG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-</a:t>
                      </a:r>
                      <a:endParaRPr lang="en-US" dirty="0"/>
                    </a:p>
                  </a:txBody>
                  <a:tcPr/>
                </a:tc>
              </a:tr>
              <a:tr h="2841345">
                <a:tc>
                  <a:txBody>
                    <a:bodyPr/>
                    <a:lstStyle/>
                    <a:p>
                      <a:r>
                        <a:rPr lang="en-US" dirty="0" smtClean="0"/>
                        <a:t>      1 .</a:t>
                      </a:r>
                    </a:p>
                    <a:p>
                      <a:r>
                        <a:rPr lang="en-US" dirty="0" smtClean="0"/>
                        <a:t>      2.</a:t>
                      </a:r>
                    </a:p>
                    <a:p>
                      <a:r>
                        <a:rPr lang="en-US" dirty="0" smtClean="0"/>
                        <a:t>      3. </a:t>
                      </a:r>
                    </a:p>
                    <a:p>
                      <a:r>
                        <a:rPr lang="en-US" dirty="0" smtClean="0"/>
                        <a:t>      4.</a:t>
                      </a:r>
                    </a:p>
                    <a:p>
                      <a:r>
                        <a:rPr lang="en-US" dirty="0" smtClean="0"/>
                        <a:t>      5.</a:t>
                      </a:r>
                    </a:p>
                    <a:p>
                      <a:r>
                        <a:rPr lang="en-US" dirty="0" smtClean="0"/>
                        <a:t>      6.</a:t>
                      </a:r>
                    </a:p>
                    <a:p>
                      <a:r>
                        <a:rPr lang="en-US" dirty="0" smtClean="0"/>
                        <a:t>      7.</a:t>
                      </a:r>
                    </a:p>
                    <a:p>
                      <a:r>
                        <a:rPr lang="en-US" dirty="0" smtClean="0"/>
                        <a:t>      8.</a:t>
                      </a:r>
                    </a:p>
                    <a:p>
                      <a:r>
                        <a:rPr lang="en-US" dirty="0" smtClean="0"/>
                        <a:t>      9.</a:t>
                      </a:r>
                    </a:p>
                    <a:p>
                      <a:r>
                        <a:rPr lang="en-US" dirty="0" smtClean="0"/>
                        <a:t>      10  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100. </a:t>
                      </a:r>
                    </a:p>
                    <a:p>
                      <a:r>
                        <a:rPr lang="en-US" dirty="0" smtClean="0"/>
                        <a:t>    98.</a:t>
                      </a:r>
                    </a:p>
                    <a:p>
                      <a:r>
                        <a:rPr lang="en-US" dirty="0" smtClean="0"/>
                        <a:t>    76</a:t>
                      </a:r>
                    </a:p>
                    <a:p>
                      <a:r>
                        <a:rPr lang="en-US" dirty="0" smtClean="0"/>
                        <a:t>    90</a:t>
                      </a:r>
                    </a:p>
                    <a:p>
                      <a:r>
                        <a:rPr lang="en-US" dirty="0" smtClean="0"/>
                        <a:t>    87</a:t>
                      </a:r>
                    </a:p>
                    <a:p>
                      <a:r>
                        <a:rPr lang="en-US" dirty="0" smtClean="0"/>
                        <a:t>    89</a:t>
                      </a:r>
                    </a:p>
                    <a:p>
                      <a:r>
                        <a:rPr lang="en-US" dirty="0" smtClean="0"/>
                        <a:t>    77</a:t>
                      </a:r>
                    </a:p>
                    <a:p>
                      <a:r>
                        <a:rPr lang="en-US" dirty="0" smtClean="0"/>
                        <a:t>    92</a:t>
                      </a:r>
                    </a:p>
                    <a:p>
                      <a:r>
                        <a:rPr lang="en-US" dirty="0" smtClean="0"/>
                        <a:t>    78</a:t>
                      </a:r>
                    </a:p>
                    <a:p>
                      <a:r>
                        <a:rPr lang="en-US" dirty="0" smtClean="0"/>
                        <a:t>    82</a:t>
                      </a:r>
                    </a:p>
                    <a:p>
                      <a:r>
                        <a:rPr lang="en-US" dirty="0" smtClean="0"/>
                        <a:t>  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105</a:t>
                      </a:r>
                    </a:p>
                    <a:p>
                      <a:r>
                        <a:rPr lang="en-US" dirty="0" smtClean="0"/>
                        <a:t>      94</a:t>
                      </a:r>
                    </a:p>
                    <a:p>
                      <a:r>
                        <a:rPr lang="en-US" dirty="0" smtClean="0"/>
                        <a:t>      78</a:t>
                      </a:r>
                    </a:p>
                    <a:p>
                      <a:r>
                        <a:rPr lang="en-US" dirty="0" smtClean="0"/>
                        <a:t>      98</a:t>
                      </a:r>
                    </a:p>
                    <a:p>
                      <a:r>
                        <a:rPr lang="en-US" dirty="0" smtClean="0"/>
                        <a:t>      90</a:t>
                      </a:r>
                    </a:p>
                    <a:p>
                      <a:r>
                        <a:rPr lang="en-US" dirty="0" smtClean="0"/>
                        <a:t>      85</a:t>
                      </a:r>
                    </a:p>
                    <a:p>
                      <a:r>
                        <a:rPr lang="en-US" dirty="0" smtClean="0"/>
                        <a:t>      86</a:t>
                      </a:r>
                    </a:p>
                    <a:p>
                      <a:r>
                        <a:rPr lang="en-US" dirty="0" smtClean="0"/>
                        <a:t>      87</a:t>
                      </a:r>
                    </a:p>
                    <a:p>
                      <a:r>
                        <a:rPr lang="en-US" dirty="0" smtClean="0"/>
                        <a:t>      80</a:t>
                      </a:r>
                    </a:p>
                    <a:p>
                      <a:r>
                        <a:rPr lang="en-US" dirty="0" smtClean="0"/>
                        <a:t>      83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+</a:t>
                      </a:r>
                      <a:r>
                        <a:rPr lang="en-US" baseline="0" dirty="0" smtClean="0"/>
                        <a:t> 5</a:t>
                      </a:r>
                    </a:p>
                    <a:p>
                      <a:r>
                        <a:rPr lang="en-US" baseline="0" dirty="0" smtClean="0"/>
                        <a:t>     - 4</a:t>
                      </a:r>
                    </a:p>
                    <a:p>
                      <a:r>
                        <a:rPr lang="en-US" baseline="0" dirty="0" smtClean="0"/>
                        <a:t>     + 2</a:t>
                      </a:r>
                    </a:p>
                    <a:p>
                      <a:r>
                        <a:rPr lang="en-US" baseline="0" dirty="0" smtClean="0"/>
                        <a:t>     + 8</a:t>
                      </a:r>
                    </a:p>
                    <a:p>
                      <a:r>
                        <a:rPr lang="en-US" baseline="0" dirty="0" smtClean="0"/>
                        <a:t>     + 3</a:t>
                      </a:r>
                    </a:p>
                    <a:p>
                      <a:r>
                        <a:rPr lang="en-US" baseline="0" dirty="0" smtClean="0"/>
                        <a:t>     - 4</a:t>
                      </a:r>
                    </a:p>
                    <a:p>
                      <a:r>
                        <a:rPr lang="en-US" baseline="0" dirty="0" smtClean="0"/>
                        <a:t>     + 9</a:t>
                      </a:r>
                    </a:p>
                    <a:p>
                      <a:r>
                        <a:rPr lang="en-US" baseline="0" dirty="0" smtClean="0"/>
                        <a:t>      - 5</a:t>
                      </a:r>
                    </a:p>
                    <a:p>
                      <a:r>
                        <a:rPr lang="en-US" baseline="0" dirty="0" smtClean="0"/>
                        <a:t>      + 2</a:t>
                      </a:r>
                    </a:p>
                    <a:p>
                      <a:r>
                        <a:rPr lang="en-US" baseline="0" dirty="0" smtClean="0"/>
                        <a:t>      + 1</a:t>
                      </a:r>
                    </a:p>
                    <a:p>
                      <a:r>
                        <a:rPr lang="en-US" baseline="0" dirty="0" smtClean="0"/>
                        <a:t>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7,5 </a:t>
                      </a:r>
                    </a:p>
                    <a:p>
                      <a:r>
                        <a:rPr lang="en-US" dirty="0" smtClean="0"/>
                        <a:t>     5,5</a:t>
                      </a:r>
                    </a:p>
                    <a:p>
                      <a:r>
                        <a:rPr lang="en-US" dirty="0" smtClean="0"/>
                        <a:t>      2.5</a:t>
                      </a:r>
                    </a:p>
                    <a:p>
                      <a:r>
                        <a:rPr lang="en-US" dirty="0" smtClean="0"/>
                        <a:t>      9,0</a:t>
                      </a:r>
                    </a:p>
                    <a:p>
                      <a:r>
                        <a:rPr lang="en-US" dirty="0" smtClean="0"/>
                        <a:t>      4.0</a:t>
                      </a:r>
                    </a:p>
                    <a:p>
                      <a:r>
                        <a:rPr lang="en-US" dirty="0" smtClean="0"/>
                        <a:t>      5,5</a:t>
                      </a:r>
                    </a:p>
                    <a:p>
                      <a:r>
                        <a:rPr lang="en-US" dirty="0" smtClean="0"/>
                        <a:t>     10.0</a:t>
                      </a:r>
                    </a:p>
                    <a:p>
                      <a:r>
                        <a:rPr lang="en-US" baseline="0" dirty="0" smtClean="0"/>
                        <a:t>       7.5</a:t>
                      </a:r>
                    </a:p>
                    <a:p>
                      <a:r>
                        <a:rPr lang="en-US" baseline="0" dirty="0" smtClean="0"/>
                        <a:t>       2,5</a:t>
                      </a:r>
                    </a:p>
                    <a:p>
                      <a:r>
                        <a:rPr lang="en-US" baseline="0" dirty="0" smtClean="0"/>
                        <a:t>       1,0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7,5</a:t>
                      </a:r>
                    </a:p>
                    <a:p>
                      <a:r>
                        <a:rPr lang="en-US" dirty="0" smtClean="0"/>
                        <a:t>     0,0</a:t>
                      </a:r>
                    </a:p>
                    <a:p>
                      <a:r>
                        <a:rPr lang="en-US" dirty="0" smtClean="0"/>
                        <a:t>     2.5</a:t>
                      </a:r>
                    </a:p>
                    <a:p>
                      <a:r>
                        <a:rPr lang="en-US" dirty="0" smtClean="0"/>
                        <a:t>     9,0</a:t>
                      </a:r>
                    </a:p>
                    <a:p>
                      <a:r>
                        <a:rPr lang="en-US" dirty="0" smtClean="0"/>
                        <a:t>     4,0</a:t>
                      </a:r>
                    </a:p>
                    <a:p>
                      <a:r>
                        <a:rPr lang="en-US" dirty="0" smtClean="0"/>
                        <a:t>      0.0</a:t>
                      </a:r>
                    </a:p>
                    <a:p>
                      <a:r>
                        <a:rPr lang="en-US" dirty="0" smtClean="0"/>
                        <a:t>    10,0</a:t>
                      </a:r>
                    </a:p>
                    <a:p>
                      <a:r>
                        <a:rPr lang="en-US" dirty="0" smtClean="0"/>
                        <a:t>      0,0</a:t>
                      </a:r>
                    </a:p>
                    <a:p>
                      <a:r>
                        <a:rPr lang="en-US" dirty="0" smtClean="0"/>
                        <a:t>      2,5</a:t>
                      </a:r>
                    </a:p>
                    <a:p>
                      <a:r>
                        <a:rPr lang="en-US" dirty="0" smtClean="0"/>
                        <a:t>      1,0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5,5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5,5 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7,5    </a:t>
                      </a:r>
                      <a:endParaRPr lang="en-US" dirty="0"/>
                    </a:p>
                  </a:txBody>
                  <a:tcPr/>
                </a:tc>
              </a:tr>
              <a:tr h="106242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JUMLAH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T=</a:t>
                      </a:r>
                      <a:r>
                        <a:rPr lang="en-US" baseline="0" dirty="0" smtClean="0"/>
                        <a:t> 36,5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1</a:t>
                      </a:r>
                      <a:r>
                        <a:rPr lang="id-ID" smtClean="0"/>
                        <a:t>8</a:t>
                      </a:r>
                      <a:r>
                        <a:rPr lang="en-US" smtClean="0"/>
                        <a:t>,5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KESIMPULAN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/>
          <a:lstStyle/>
          <a:p>
            <a:r>
              <a:rPr lang="en-US" dirty="0" smtClean="0"/>
              <a:t> </a:t>
            </a:r>
            <a:r>
              <a:rPr lang="en-US" b="1" dirty="0" err="1" smtClean="0"/>
              <a:t>Berdasarkan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analisis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pertolongan</a:t>
            </a:r>
            <a:r>
              <a:rPr lang="en-US" b="1" dirty="0" smtClean="0"/>
              <a:t> </a:t>
            </a:r>
            <a:r>
              <a:rPr lang="en-US" b="1" dirty="0" err="1" smtClean="0"/>
              <a:t>tabel</a:t>
            </a:r>
            <a:r>
              <a:rPr lang="en-US" b="1" dirty="0" smtClean="0"/>
              <a:t> </a:t>
            </a:r>
            <a:r>
              <a:rPr lang="en-US" b="1" dirty="0" err="1" smtClean="0"/>
              <a:t>tersebut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n = 10 </a:t>
            </a:r>
            <a:r>
              <a:rPr lang="en-US" b="1" dirty="0" err="1" smtClean="0"/>
              <a:t>taraf</a:t>
            </a:r>
            <a:r>
              <a:rPr lang="en-US" b="1" dirty="0" smtClean="0"/>
              <a:t> </a:t>
            </a:r>
            <a:r>
              <a:rPr lang="en-US" b="1" dirty="0" err="1" smtClean="0"/>
              <a:t>kesalahan</a:t>
            </a:r>
            <a:r>
              <a:rPr lang="en-US" b="1" dirty="0" smtClean="0"/>
              <a:t> 5% (</a:t>
            </a:r>
            <a:r>
              <a:rPr lang="en-US" b="1" dirty="0" err="1" smtClean="0"/>
              <a:t>uji</a:t>
            </a:r>
            <a:r>
              <a:rPr lang="en-US" b="1" dirty="0" smtClean="0"/>
              <a:t> </a:t>
            </a:r>
            <a:r>
              <a:rPr lang="en-US" b="1" dirty="0" err="1" smtClean="0"/>
              <a:t>dua</a:t>
            </a:r>
            <a:r>
              <a:rPr lang="en-US" b="1" dirty="0" smtClean="0"/>
              <a:t> </a:t>
            </a:r>
            <a:r>
              <a:rPr lang="en-US" b="1" dirty="0" err="1" smtClean="0"/>
              <a:t>pihak</a:t>
            </a:r>
            <a:r>
              <a:rPr lang="en-US" b="1" dirty="0" smtClean="0"/>
              <a:t>)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Tabel</a:t>
            </a:r>
            <a:r>
              <a:rPr lang="en-US" b="1" dirty="0" smtClean="0"/>
              <a:t> VIII, T </a:t>
            </a:r>
            <a:r>
              <a:rPr lang="en-US" b="1" dirty="0" err="1" smtClean="0"/>
              <a:t>tabel</a:t>
            </a:r>
            <a:r>
              <a:rPr lang="en-US" b="1" dirty="0" smtClean="0"/>
              <a:t> = 8.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karena</a:t>
            </a:r>
            <a:r>
              <a:rPr lang="en-US" b="1" dirty="0" smtClean="0"/>
              <a:t> </a:t>
            </a:r>
            <a:r>
              <a:rPr lang="en-US" b="1" dirty="0" err="1" smtClean="0"/>
              <a:t>jumlah</a:t>
            </a:r>
            <a:r>
              <a:rPr lang="en-US" b="1" dirty="0" smtClean="0"/>
              <a:t> </a:t>
            </a:r>
            <a:r>
              <a:rPr lang="en-US" b="1" dirty="0" err="1" smtClean="0"/>
              <a:t>jenjang</a:t>
            </a:r>
            <a:r>
              <a:rPr lang="en-US" b="1" dirty="0" smtClean="0"/>
              <a:t> yang </a:t>
            </a:r>
            <a:r>
              <a:rPr lang="en-US" b="1" dirty="0" err="1" smtClean="0"/>
              <a:t>kecil</a:t>
            </a:r>
            <a:r>
              <a:rPr lang="en-US" b="1" dirty="0" smtClean="0"/>
              <a:t> 1</a:t>
            </a:r>
            <a:r>
              <a:rPr lang="id-ID" b="1" dirty="0" smtClean="0"/>
              <a:t>8</a:t>
            </a:r>
            <a:r>
              <a:rPr lang="en-US" b="1" dirty="0" smtClean="0"/>
              <a:t>,5 &gt; 8,  </a:t>
            </a:r>
            <a:r>
              <a:rPr lang="en-US" b="1" dirty="0" err="1" smtClean="0"/>
              <a:t>maka</a:t>
            </a:r>
            <a:r>
              <a:rPr lang="en-US" b="1" dirty="0" smtClean="0"/>
              <a:t> Ho </a:t>
            </a:r>
            <a:r>
              <a:rPr lang="en-US" b="1" dirty="0" err="1" smtClean="0"/>
              <a:t>diterima</a:t>
            </a:r>
            <a:r>
              <a:rPr lang="en-US" b="1" dirty="0" smtClean="0"/>
              <a:t>. </a:t>
            </a:r>
            <a:r>
              <a:rPr lang="en-US" b="1" dirty="0" err="1" smtClean="0"/>
              <a:t>Jadi</a:t>
            </a:r>
            <a:r>
              <a:rPr lang="en-US" b="1" dirty="0" smtClean="0"/>
              <a:t> 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disimpulkan</a:t>
            </a:r>
            <a:r>
              <a:rPr lang="en-US" b="1" dirty="0" smtClean="0"/>
              <a:t> </a:t>
            </a:r>
            <a:r>
              <a:rPr lang="en-US" b="1" dirty="0" err="1" smtClean="0"/>
              <a:t>bahwa</a:t>
            </a:r>
            <a:r>
              <a:rPr lang="en-US" b="1" dirty="0" smtClean="0"/>
              <a:t> </a:t>
            </a:r>
            <a:r>
              <a:rPr lang="en-US" b="1" dirty="0" err="1" smtClean="0"/>
              <a:t>Pelatihan</a:t>
            </a:r>
            <a:r>
              <a:rPr lang="en-US" b="1" dirty="0" smtClean="0"/>
              <a:t> guru </a:t>
            </a:r>
            <a:r>
              <a:rPr lang="en-US" b="1" dirty="0" err="1" smtClean="0"/>
              <a:t>melalui</a:t>
            </a:r>
            <a:r>
              <a:rPr lang="en-US" b="1" dirty="0" smtClean="0"/>
              <a:t>  PLPG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signifikan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mempunyai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peningkatan</a:t>
            </a:r>
            <a:r>
              <a:rPr lang="en-US" b="1" dirty="0" smtClean="0"/>
              <a:t> </a:t>
            </a:r>
            <a:r>
              <a:rPr lang="en-US" b="1" dirty="0" err="1" smtClean="0"/>
              <a:t>kompetensi</a:t>
            </a:r>
            <a:r>
              <a:rPr lang="en-US" b="1" dirty="0" smtClean="0"/>
              <a:t> guru.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CARA LAIN MENGUJI HIPOTESIS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525963"/>
          </a:xfrm>
        </p:spPr>
        <p:txBody>
          <a:bodyPr/>
          <a:lstStyle/>
          <a:p>
            <a:r>
              <a:rPr lang="en-US" dirty="0" smtClean="0"/>
              <a:t>BILAMANA JUMLAH PASANGAN LEBIH BESAR (&gt; 25) DISTRIBUSINYA AKAN MENDEKATI DISTRIBUSI NORMAL. MAKA UNTUK MENGUJI HIPOTESISNYA DAPAT DIGUNAKAN </a:t>
            </a:r>
            <a:r>
              <a:rPr lang="en-US" b="1" dirty="0" smtClean="0"/>
              <a:t>RUMUS Z-SCORE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              </a:t>
            </a:r>
          </a:p>
          <a:p>
            <a:pPr lvl="3">
              <a:buNone/>
            </a:pPr>
            <a:r>
              <a:rPr lang="en-US" dirty="0" smtClean="0"/>
              <a:t>		-</a:t>
            </a:r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19200" y="4800600"/>
            <a:ext cx="2133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3733800"/>
            <a:ext cx="36576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MEMASUKAN DATA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3352800"/>
            <a:ext cx="5638800" cy="22098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3400" y="1981200"/>
            <a:ext cx="86756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MARI KITA COBA UNTUK MENGUJI HIPOTESIS TERSEBUT, </a:t>
            </a:r>
          </a:p>
          <a:p>
            <a:r>
              <a:rPr lang="en-US" sz="2800" b="1" dirty="0" smtClean="0"/>
              <a:t>WALAUPUN N-</a:t>
            </a:r>
            <a:r>
              <a:rPr lang="en-US" sz="2800" b="1" dirty="0" err="1" smtClean="0"/>
              <a:t>Nya</a:t>
            </a:r>
            <a:r>
              <a:rPr lang="en-US" sz="2800" b="1" dirty="0" smtClean="0"/>
              <a:t> HANYA 10, SAMAKAH KESIMPULAN-</a:t>
            </a:r>
          </a:p>
          <a:p>
            <a:r>
              <a:rPr lang="en-US" sz="2800" b="1" dirty="0" smtClean="0"/>
              <a:t>NYA.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MENYIMPULKAN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Bilamana</a:t>
            </a:r>
            <a:r>
              <a:rPr lang="en-US" b="1" dirty="0" smtClean="0"/>
              <a:t> </a:t>
            </a:r>
            <a:r>
              <a:rPr lang="en-US" b="1" dirty="0" err="1" smtClean="0"/>
              <a:t>menggunakan</a:t>
            </a:r>
            <a:r>
              <a:rPr lang="en-US" b="1" dirty="0" smtClean="0"/>
              <a:t> </a:t>
            </a:r>
            <a:r>
              <a:rPr lang="en-US" b="1" dirty="0" err="1" smtClean="0"/>
              <a:t>taraf</a:t>
            </a:r>
            <a:r>
              <a:rPr lang="en-US" b="1" dirty="0" smtClean="0"/>
              <a:t> </a:t>
            </a:r>
            <a:r>
              <a:rPr lang="en-US" b="1" dirty="0" err="1" smtClean="0"/>
              <a:t>signifikansi</a:t>
            </a:r>
            <a:r>
              <a:rPr lang="en-US" b="1" dirty="0" smtClean="0"/>
              <a:t> 5%, </a:t>
            </a:r>
            <a:r>
              <a:rPr lang="en-US" b="1" dirty="0" err="1" smtClean="0"/>
              <a:t>maka</a:t>
            </a:r>
            <a:r>
              <a:rPr lang="en-US" b="1" dirty="0" smtClean="0"/>
              <a:t>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kita</a:t>
            </a:r>
            <a:r>
              <a:rPr lang="en-US" b="1" dirty="0" smtClean="0"/>
              <a:t> </a:t>
            </a:r>
            <a:r>
              <a:rPr lang="en-US" b="1" dirty="0" err="1" smtClean="0"/>
              <a:t>peroleh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sisi</a:t>
            </a:r>
            <a:r>
              <a:rPr lang="en-US" b="1" dirty="0" smtClean="0"/>
              <a:t>  0,025 (p), </a:t>
            </a:r>
            <a:r>
              <a:rPr lang="en-US" b="1" dirty="0" err="1" smtClean="0"/>
              <a:t>harga</a:t>
            </a:r>
            <a:r>
              <a:rPr lang="en-US" b="1" dirty="0" smtClean="0"/>
              <a:t> z </a:t>
            </a:r>
            <a:r>
              <a:rPr lang="en-US" b="1" dirty="0" err="1" smtClean="0"/>
              <a:t>tabel</a:t>
            </a:r>
            <a:r>
              <a:rPr lang="en-US" b="1" dirty="0" smtClean="0"/>
              <a:t>, </a:t>
            </a:r>
            <a:r>
              <a:rPr lang="en-US" b="1" dirty="0" err="1" smtClean="0"/>
              <a:t>lihat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tabel</a:t>
            </a:r>
            <a:r>
              <a:rPr lang="en-US" b="1" dirty="0" smtClean="0"/>
              <a:t> </a:t>
            </a:r>
            <a:r>
              <a:rPr lang="en-US" b="1" dirty="0" err="1" smtClean="0"/>
              <a:t>Harga</a:t>
            </a:r>
            <a:r>
              <a:rPr lang="en-US" b="1" dirty="0" smtClean="0"/>
              <a:t> </a:t>
            </a:r>
            <a:r>
              <a:rPr lang="en-US" b="1" dirty="0" err="1" smtClean="0"/>
              <a:t>Kritis</a:t>
            </a:r>
            <a:r>
              <a:rPr lang="en-US" b="1" dirty="0" smtClean="0"/>
              <a:t> </a:t>
            </a:r>
            <a:r>
              <a:rPr lang="en-US" b="1" dirty="0" err="1" smtClean="0"/>
              <a:t>Distribusi</a:t>
            </a:r>
            <a:r>
              <a:rPr lang="en-US" b="1" dirty="0" smtClean="0"/>
              <a:t> </a:t>
            </a:r>
            <a:r>
              <a:rPr lang="en-US" b="1" dirty="0" err="1" smtClean="0"/>
              <a:t>Kurve</a:t>
            </a:r>
            <a:r>
              <a:rPr lang="en-US" b="1" dirty="0" smtClean="0"/>
              <a:t> Normal, </a:t>
            </a:r>
            <a:r>
              <a:rPr lang="en-US" b="1" dirty="0" err="1" smtClean="0"/>
              <a:t>nilai</a:t>
            </a:r>
            <a:r>
              <a:rPr lang="en-US" b="1" dirty="0" smtClean="0"/>
              <a:t> z </a:t>
            </a:r>
            <a:r>
              <a:rPr lang="en-US" b="1" dirty="0" err="1" smtClean="0"/>
              <a:t>tabel</a:t>
            </a:r>
            <a:r>
              <a:rPr lang="en-US" b="1" dirty="0" smtClean="0"/>
              <a:t> 1,96. </a:t>
            </a:r>
            <a:r>
              <a:rPr lang="en-US" b="1" dirty="0" err="1" smtClean="0"/>
              <a:t>sedangkan</a:t>
            </a:r>
            <a:r>
              <a:rPr lang="en-US" b="1" dirty="0" smtClean="0"/>
              <a:t> </a:t>
            </a:r>
            <a:r>
              <a:rPr lang="en-US" b="1" dirty="0" err="1" smtClean="0"/>
              <a:t>nilai</a:t>
            </a:r>
            <a:r>
              <a:rPr lang="en-US" b="1" dirty="0" smtClean="0"/>
              <a:t> z </a:t>
            </a:r>
            <a:r>
              <a:rPr lang="en-US" b="1" dirty="0" err="1" smtClean="0"/>
              <a:t>hitung</a:t>
            </a:r>
            <a:r>
              <a:rPr lang="en-US" b="1" dirty="0" smtClean="0"/>
              <a:t> = - 0,916 </a:t>
            </a:r>
            <a:r>
              <a:rPr lang="en-US" b="1" dirty="0" err="1" smtClean="0"/>
              <a:t>ternyata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kecil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-1,96 (</a:t>
            </a:r>
            <a:r>
              <a:rPr lang="en-US" b="1" dirty="0" err="1" smtClean="0"/>
              <a:t>ingat</a:t>
            </a:r>
            <a:r>
              <a:rPr lang="en-US" b="1" dirty="0" smtClean="0"/>
              <a:t> </a:t>
            </a:r>
            <a:r>
              <a:rPr lang="en-US" b="1" dirty="0" err="1" smtClean="0"/>
              <a:t>harga</a:t>
            </a:r>
            <a:r>
              <a:rPr lang="en-US" b="1" dirty="0" smtClean="0"/>
              <a:t> – /</a:t>
            </a:r>
            <a:r>
              <a:rPr lang="en-US" b="1" dirty="0" err="1" smtClean="0"/>
              <a:t>negatif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diperhitungkan</a:t>
            </a:r>
            <a:r>
              <a:rPr lang="en-US" b="1" dirty="0" smtClean="0"/>
              <a:t> </a:t>
            </a:r>
            <a:r>
              <a:rPr lang="en-US" b="1" dirty="0" err="1" smtClean="0"/>
              <a:t>karena</a:t>
            </a:r>
            <a:r>
              <a:rPr lang="en-US" b="1" dirty="0" smtClean="0"/>
              <a:t> </a:t>
            </a:r>
            <a:r>
              <a:rPr lang="en-US" b="1" dirty="0" err="1" smtClean="0"/>
              <a:t>harga</a:t>
            </a:r>
            <a:r>
              <a:rPr lang="en-US" b="1" dirty="0" smtClean="0"/>
              <a:t> </a:t>
            </a:r>
            <a:r>
              <a:rPr lang="en-US" b="1" dirty="0" err="1" smtClean="0"/>
              <a:t>mutlak</a:t>
            </a:r>
            <a:r>
              <a:rPr lang="en-US" b="1" dirty="0" smtClean="0"/>
              <a:t>). </a:t>
            </a:r>
            <a:r>
              <a:rPr lang="en-US" b="1" dirty="0" err="1" smtClean="0"/>
              <a:t>Jadi</a:t>
            </a:r>
            <a:r>
              <a:rPr lang="en-US" b="1" dirty="0" smtClean="0"/>
              <a:t>  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disimpulkan</a:t>
            </a:r>
            <a:r>
              <a:rPr lang="en-US" b="1" dirty="0" smtClean="0"/>
              <a:t> </a:t>
            </a:r>
            <a:r>
              <a:rPr lang="en-US" b="1" dirty="0" err="1" smtClean="0"/>
              <a:t>bahwa</a:t>
            </a:r>
            <a:r>
              <a:rPr lang="en-US" b="1" dirty="0" smtClean="0"/>
              <a:t> </a:t>
            </a:r>
            <a:r>
              <a:rPr lang="en-US" b="1" dirty="0" err="1" smtClean="0"/>
              <a:t>pemberian</a:t>
            </a:r>
            <a:r>
              <a:rPr lang="en-US" b="1" dirty="0" smtClean="0"/>
              <a:t> </a:t>
            </a:r>
            <a:r>
              <a:rPr lang="en-US" b="1" dirty="0" err="1" smtClean="0"/>
              <a:t>pelatihan</a:t>
            </a:r>
            <a:r>
              <a:rPr lang="en-US" b="1" dirty="0" smtClean="0"/>
              <a:t> PLPG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mempunyai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yang </a:t>
            </a:r>
            <a:r>
              <a:rPr lang="en-US" b="1" dirty="0" err="1" smtClean="0"/>
              <a:t>signifikan</a:t>
            </a:r>
            <a:r>
              <a:rPr lang="en-US" b="1" dirty="0" smtClean="0"/>
              <a:t>  </a:t>
            </a:r>
            <a:r>
              <a:rPr lang="en-US" b="1" dirty="0" err="1" smtClean="0"/>
              <a:t>terhadap</a:t>
            </a:r>
            <a:r>
              <a:rPr lang="en-US" b="1" dirty="0" smtClean="0"/>
              <a:t>  </a:t>
            </a:r>
            <a:r>
              <a:rPr lang="en-US" b="1" dirty="0" err="1" smtClean="0"/>
              <a:t>kompetensi</a:t>
            </a:r>
            <a:r>
              <a:rPr lang="en-US" b="1" dirty="0" smtClean="0"/>
              <a:t> </a:t>
            </a:r>
            <a:r>
              <a:rPr lang="en-US" b="1" dirty="0" err="1" smtClean="0"/>
              <a:t>kerja</a:t>
            </a:r>
            <a:r>
              <a:rPr lang="en-US" b="1" dirty="0" smtClean="0"/>
              <a:t> guru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C00000"/>
                </a:solidFill>
              </a:rPr>
              <a:t>SOAL TUGAS</a:t>
            </a: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DILAKUKAN PENELITIAN PENGARUH LAYANAN CONTENT TERHADAP KEMAMPUAN BERKOMU-NIKASI PADA 15 ORANG SISWA SMK NEGERI 1 SEMARANG. DATA SEBELUM DIBERI LAYANAN (X) DAN DATA SESUDAH (Y), ADALAH SEBAGAI BERIKUT: </a:t>
            </a:r>
          </a:p>
          <a:p>
            <a:pPr>
              <a:buNone/>
            </a:pPr>
            <a:r>
              <a:rPr lang="en-US" b="1" dirty="0" smtClean="0"/>
              <a:t>    X : 76, 35, 76, 56, 78, 67, 89, 56, 76, 54, 67, 76, 56, 67,50.</a:t>
            </a:r>
          </a:p>
          <a:p>
            <a:pPr>
              <a:buNone/>
            </a:pPr>
            <a:r>
              <a:rPr lang="en-US" b="1" dirty="0" smtClean="0"/>
              <a:t>    Y ;  78, 57, 89. 65, 80, 78, 90, 65, 78,54, 66, 78, 67, 78, 69,  BUKTIKAN HIPOTESIS PENELITIAN BERDA-SARKAN DATA TERSEBUT DI ATAS.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1232</Words>
  <Application>Microsoft Office PowerPoint</Application>
  <PresentationFormat>On-screen Show (4:3)</PresentationFormat>
  <Paragraphs>207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Microsoft Sans Serif</vt:lpstr>
      <vt:lpstr>Wingdings</vt:lpstr>
      <vt:lpstr>Office Theme</vt:lpstr>
      <vt:lpstr>PENGUJIAN HIPOTESIS KOMPARATIF DUA SAMPEL</vt:lpstr>
      <vt:lpstr>CONTOH DUA SAMPEL</vt:lpstr>
      <vt:lpstr>Mc. Nemar Test</vt:lpstr>
      <vt:lpstr>LANJUTAN</vt:lpstr>
      <vt:lpstr>PowerPoint Presentation</vt:lpstr>
      <vt:lpstr>PowerPoint Presentation</vt:lpstr>
      <vt:lpstr>KESIMPULAN</vt:lpstr>
      <vt:lpstr>Soal Latihan</vt:lpstr>
      <vt:lpstr>SOAL TUGAS</vt:lpstr>
      <vt:lpstr>WILCOXON MATCH PAIRS TEST</vt:lpstr>
      <vt:lpstr> Contoh penelitian</vt:lpstr>
      <vt:lpstr>PowerPoint Presentation</vt:lpstr>
      <vt:lpstr>PowerPoint Presentation</vt:lpstr>
      <vt:lpstr>KESIMPULAN</vt:lpstr>
      <vt:lpstr>CARA LAIN MENGUJI HIPOTESIS</vt:lpstr>
      <vt:lpstr>MEMASUKAN DATA</vt:lpstr>
      <vt:lpstr>MENYIMPULKAN</vt:lpstr>
      <vt:lpstr>SOAL TUGAS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PENGUJIAN HIPOTESIS KOMPARATIF DUA SAMPEL</dc:title>
  <dc:creator> </dc:creator>
  <cp:lastModifiedBy>Windows User</cp:lastModifiedBy>
  <cp:revision>84</cp:revision>
  <dcterms:created xsi:type="dcterms:W3CDTF">2012-09-17T15:30:52Z</dcterms:created>
  <dcterms:modified xsi:type="dcterms:W3CDTF">2019-09-18T11:43:33Z</dcterms:modified>
</cp:coreProperties>
</file>