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21176" y="1665554"/>
            <a:ext cx="5549646" cy="2305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49427" y="2694432"/>
            <a:ext cx="10693145" cy="15163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065" marR="5080" algn="ctr">
              <a:lnSpc>
                <a:spcPts val="6480"/>
              </a:lnSpc>
              <a:spcBef>
                <a:spcPts val="915"/>
              </a:spcBef>
            </a:pPr>
            <a:r>
              <a:rPr spc="-30" dirty="0"/>
              <a:t>Pertemuan </a:t>
            </a:r>
            <a:r>
              <a:rPr dirty="0"/>
              <a:t>3 </a:t>
            </a:r>
            <a:r>
              <a:rPr spc="-45" dirty="0"/>
              <a:t>Data  </a:t>
            </a:r>
            <a:r>
              <a:rPr spc="-40" dirty="0"/>
              <a:t>Warehouse</a:t>
            </a:r>
          </a:p>
          <a:p>
            <a:pPr marL="1270" algn="ctr">
              <a:lnSpc>
                <a:spcPct val="100000"/>
              </a:lnSpc>
              <a:spcBef>
                <a:spcPts val="1295"/>
              </a:spcBef>
            </a:pPr>
            <a:r>
              <a:rPr sz="2400" b="0" spc="-10" dirty="0">
                <a:latin typeface="Calibri"/>
                <a:cs typeface="Calibri"/>
              </a:rPr>
              <a:t>Project</a:t>
            </a:r>
            <a:r>
              <a:rPr sz="2400" b="0" spc="-20" dirty="0">
                <a:latin typeface="Calibri"/>
                <a:cs typeface="Calibri"/>
              </a:rPr>
              <a:t> </a:t>
            </a:r>
            <a:r>
              <a:rPr sz="2400" b="0" spc="-5" dirty="0">
                <a:latin typeface="Calibri"/>
                <a:cs typeface="Calibri"/>
              </a:rPr>
              <a:t>Planning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8620"/>
            <a:ext cx="12192000" cy="736600"/>
          </a:xfrm>
          <a:custGeom>
            <a:avLst/>
            <a:gdLst/>
            <a:ahLst/>
            <a:cxnLst/>
            <a:rect l="l" t="t" r="r" b="b"/>
            <a:pathLst>
              <a:path w="12192000" h="736600">
                <a:moveTo>
                  <a:pt x="0" y="736091"/>
                </a:moveTo>
                <a:lnTo>
                  <a:pt x="12192000" y="736091"/>
                </a:lnTo>
                <a:lnTo>
                  <a:pt x="12192000" y="0"/>
                </a:lnTo>
                <a:lnTo>
                  <a:pt x="0" y="0"/>
                </a:lnTo>
                <a:lnTo>
                  <a:pt x="0" y="736091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41095" y="338785"/>
            <a:ext cx="16795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>
                <a:solidFill>
                  <a:srgbClr val="FFFFFF"/>
                </a:solidFill>
              </a:rPr>
              <a:t>Outline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916939" y="1707918"/>
            <a:ext cx="4601845" cy="156019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Perencanaan </a:t>
            </a:r>
            <a:r>
              <a:rPr sz="2800" spc="-20" dirty="0">
                <a:latin typeface="Calibri"/>
                <a:cs typeface="Calibri"/>
              </a:rPr>
              <a:t>Data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Data Warehouse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Project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Management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2246630" cy="593090"/>
          </a:xfrm>
          <a:prstGeom prst="rect">
            <a:avLst/>
          </a:prstGeom>
          <a:solidFill>
            <a:srgbClr val="216600"/>
          </a:solidFill>
        </p:spPr>
        <p:txBody>
          <a:bodyPr vert="horz" wrap="square" lIns="0" tIns="145415" rIns="0" bIns="0" rtlCol="0">
            <a:spAutoFit/>
          </a:bodyPr>
          <a:lstStyle/>
          <a:p>
            <a:pPr marL="956944">
              <a:lnSpc>
                <a:spcPct val="100000"/>
              </a:lnSpc>
              <a:spcBef>
                <a:spcPts val="1145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46376" y="0"/>
            <a:ext cx="9946005" cy="593090"/>
          </a:xfrm>
          <a:prstGeom prst="rect">
            <a:avLst/>
          </a:prstGeom>
          <a:solidFill>
            <a:srgbClr val="54AAAA"/>
          </a:solidFill>
        </p:spPr>
        <p:txBody>
          <a:bodyPr vert="horz" wrap="square" lIns="0" tIns="5969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70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70" dirty="0">
                <a:latin typeface="Calibri"/>
                <a:cs typeface="Calibri"/>
              </a:rPr>
              <a:t> </a:t>
            </a:r>
            <a:r>
              <a:rPr sz="2800" b="0" spc="-10" dirty="0">
                <a:latin typeface="Calibri"/>
                <a:cs typeface="Calibri"/>
              </a:rPr>
              <a:t>Outline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8607" y="1275588"/>
            <a:ext cx="6309360" cy="59753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1594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84"/>
              </a:spcBef>
            </a:pPr>
            <a:r>
              <a:rPr sz="2800" spc="-25" dirty="0">
                <a:solidFill>
                  <a:srgbClr val="216600"/>
                </a:solidFill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78607" y="2075688"/>
            <a:ext cx="6309360" cy="59753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2865" rIns="0" bIns="0" rtlCol="0">
            <a:spAutoFit/>
          </a:bodyPr>
          <a:lstStyle/>
          <a:p>
            <a:pPr marL="655955">
              <a:lnSpc>
                <a:spcPct val="100000"/>
              </a:lnSpc>
              <a:spcBef>
                <a:spcPts val="495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Kebutuhan </a:t>
            </a:r>
            <a:r>
              <a:rPr sz="2800" spc="-5" dirty="0">
                <a:solidFill>
                  <a:srgbClr val="216600"/>
                </a:solidFill>
                <a:latin typeface="Calibri"/>
                <a:cs typeface="Calibri"/>
              </a:rPr>
              <a:t>Bisnis,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Bukan</a:t>
            </a:r>
            <a:r>
              <a:rPr sz="2800" spc="9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216600"/>
                </a:solidFill>
                <a:latin typeface="Calibri"/>
                <a:cs typeface="Calibri"/>
              </a:rPr>
              <a:t>Teknologi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78607" y="2877311"/>
            <a:ext cx="6309360" cy="59753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2865" rIns="0" bIns="0" rtlCol="0">
            <a:spAutoFit/>
          </a:bodyPr>
          <a:lstStyle/>
          <a:p>
            <a:pPr marL="599440">
              <a:lnSpc>
                <a:spcPct val="100000"/>
              </a:lnSpc>
              <a:spcBef>
                <a:spcPts val="495"/>
              </a:spcBef>
            </a:pP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Dukungan </a:t>
            </a:r>
            <a:r>
              <a:rPr sz="2800" spc="-5" dirty="0">
                <a:solidFill>
                  <a:srgbClr val="216600"/>
                </a:solidFill>
                <a:latin typeface="Calibri"/>
                <a:cs typeface="Calibri"/>
              </a:rPr>
              <a:t>Manajemen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Tingkat</a:t>
            </a:r>
            <a:r>
              <a:rPr sz="2800" spc="7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216600"/>
                </a:solidFill>
                <a:latin typeface="Calibri"/>
                <a:cs typeface="Calibri"/>
              </a:rPr>
              <a:t>Atas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8607" y="3678935"/>
            <a:ext cx="6309360" cy="59753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22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90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Justifikasi</a:t>
            </a:r>
            <a:r>
              <a:rPr sz="2800" spc="30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216600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78607" y="4480559"/>
            <a:ext cx="6309360" cy="59753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2229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89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Perencanaan</a:t>
            </a:r>
            <a:r>
              <a:rPr sz="2800" spc="1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216600"/>
                </a:solidFill>
                <a:latin typeface="Calibri"/>
                <a:cs typeface="Calibri"/>
              </a:rPr>
              <a:t>Umum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3697604" cy="355600"/>
          </a:xfrm>
          <a:custGeom>
            <a:avLst/>
            <a:gdLst/>
            <a:ahLst/>
            <a:cxnLst/>
            <a:rect l="l" t="t" r="r" b="b"/>
            <a:pathLst>
              <a:path w="3697604" h="355600">
                <a:moveTo>
                  <a:pt x="0" y="355092"/>
                </a:moveTo>
                <a:lnTo>
                  <a:pt x="3697224" y="355092"/>
                </a:lnTo>
                <a:lnTo>
                  <a:pt x="369722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3697604" cy="4776470"/>
          </a:xfrm>
          <a:custGeom>
            <a:avLst/>
            <a:gdLst/>
            <a:ahLst/>
            <a:cxnLst/>
            <a:rect l="l" t="t" r="r" b="b"/>
            <a:pathLst>
              <a:path w="3697604" h="4776470">
                <a:moveTo>
                  <a:pt x="0" y="4776216"/>
                </a:moveTo>
                <a:lnTo>
                  <a:pt x="3697224" y="4776216"/>
                </a:lnTo>
                <a:lnTo>
                  <a:pt x="369722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90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489960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Nilai dan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  <a:p>
            <a:pPr marL="24130" marR="5080" indent="-12065">
              <a:lnSpc>
                <a:spcPts val="5240"/>
              </a:lnSpc>
              <a:spcBef>
                <a:spcPts val="350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  Single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of</a:t>
            </a:r>
            <a:r>
              <a:rPr sz="2200" spc="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06367" y="4876800"/>
            <a:ext cx="8486140" cy="1205865"/>
          </a:xfrm>
          <a:custGeom>
            <a:avLst/>
            <a:gdLst/>
            <a:ahLst/>
            <a:cxnLst/>
            <a:rect l="l" t="t" r="r" b="b"/>
            <a:pathLst>
              <a:path w="8486140" h="1205864">
                <a:moveTo>
                  <a:pt x="0" y="1205484"/>
                </a:moveTo>
                <a:lnTo>
                  <a:pt x="8485632" y="1205484"/>
                </a:lnTo>
                <a:lnTo>
                  <a:pt x="8485632" y="0"/>
                </a:lnTo>
                <a:lnTo>
                  <a:pt x="0" y="0"/>
                </a:lnTo>
                <a:lnTo>
                  <a:pt x="0" y="1205484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962146" y="5017770"/>
            <a:ext cx="797496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39820" marR="5080" indent="-3627754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Apa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yang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diharapkan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dari perusahaan terhadap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adanya 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DW?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17035" y="1923288"/>
            <a:ext cx="4361688" cy="28986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028431" y="1923288"/>
            <a:ext cx="4163568" cy="2953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489960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Risk</a:t>
            </a:r>
            <a:r>
              <a:rPr sz="22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  <a:p>
            <a:pPr marL="24130" marR="5080" indent="-12065">
              <a:lnSpc>
                <a:spcPts val="5240"/>
              </a:lnSpc>
              <a:spcBef>
                <a:spcPts val="350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  Single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of</a:t>
            </a:r>
            <a:r>
              <a:rPr sz="2200" spc="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42944" y="4898135"/>
            <a:ext cx="2790825" cy="1205865"/>
          </a:xfrm>
          <a:custGeom>
            <a:avLst/>
            <a:gdLst/>
            <a:ahLst/>
            <a:cxnLst/>
            <a:rect l="l" t="t" r="r" b="b"/>
            <a:pathLst>
              <a:path w="2790825" h="1205864">
                <a:moveTo>
                  <a:pt x="0" y="1205483"/>
                </a:moveTo>
                <a:lnTo>
                  <a:pt x="2790444" y="1205483"/>
                </a:lnTo>
                <a:lnTo>
                  <a:pt x="2790444" y="0"/>
                </a:lnTo>
                <a:lnTo>
                  <a:pt x="0" y="0"/>
                </a:lnTo>
                <a:lnTo>
                  <a:pt x="0" y="1205483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906392" y="5040248"/>
            <a:ext cx="246316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Berapa </a:t>
            </a:r>
            <a:r>
              <a:rPr sz="2800" i="1" spc="-20" dirty="0">
                <a:solidFill>
                  <a:srgbClr val="112100"/>
                </a:solidFill>
                <a:latin typeface="Calibri"/>
                <a:cs typeface="Calibri"/>
              </a:rPr>
              <a:t>cost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yang 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hilang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jika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gagal?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579107" y="4898135"/>
            <a:ext cx="2790825" cy="1205865"/>
          </a:xfrm>
          <a:custGeom>
            <a:avLst/>
            <a:gdLst/>
            <a:ahLst/>
            <a:cxnLst/>
            <a:rect l="l" t="t" r="r" b="b"/>
            <a:pathLst>
              <a:path w="2790825" h="1205864">
                <a:moveTo>
                  <a:pt x="0" y="1205483"/>
                </a:moveTo>
                <a:lnTo>
                  <a:pt x="2790444" y="1205483"/>
                </a:lnTo>
                <a:lnTo>
                  <a:pt x="2790444" y="0"/>
                </a:lnTo>
                <a:lnTo>
                  <a:pt x="0" y="0"/>
                </a:lnTo>
                <a:lnTo>
                  <a:pt x="0" y="1205483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995286" y="5040248"/>
            <a:ext cx="195643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244" marR="5080" indent="-4318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Jika DW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tidak 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bermanfaat?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413747" y="4898135"/>
            <a:ext cx="2778760" cy="1205865"/>
          </a:xfrm>
          <a:custGeom>
            <a:avLst/>
            <a:gdLst/>
            <a:ahLst/>
            <a:cxnLst/>
            <a:rect l="l" t="t" r="r" b="b"/>
            <a:pathLst>
              <a:path w="2778759" h="1205864">
                <a:moveTo>
                  <a:pt x="0" y="1205483"/>
                </a:moveTo>
                <a:lnTo>
                  <a:pt x="2778251" y="1205483"/>
                </a:lnTo>
                <a:lnTo>
                  <a:pt x="2778251" y="0"/>
                </a:lnTo>
                <a:lnTo>
                  <a:pt x="0" y="0"/>
                </a:lnTo>
                <a:lnTo>
                  <a:pt x="0" y="1205483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528175" y="5040248"/>
            <a:ext cx="256413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3905" marR="5080" indent="-75184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Kesempatan</a:t>
            </a:r>
            <a:r>
              <a:rPr sz="2800" spc="-6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yang 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hilang?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29228" y="947927"/>
            <a:ext cx="8463280" cy="3741420"/>
          </a:xfrm>
          <a:custGeom>
            <a:avLst/>
            <a:gdLst/>
            <a:ahLst/>
            <a:cxnLst/>
            <a:rect l="l" t="t" r="r" b="b"/>
            <a:pathLst>
              <a:path w="8463280" h="3741420">
                <a:moveTo>
                  <a:pt x="0" y="3741420"/>
                </a:moveTo>
                <a:lnTo>
                  <a:pt x="8462772" y="3741420"/>
                </a:lnTo>
                <a:lnTo>
                  <a:pt x="8462772" y="0"/>
                </a:lnTo>
                <a:lnTo>
                  <a:pt x="0" y="0"/>
                </a:lnTo>
                <a:lnTo>
                  <a:pt x="0" y="37414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40729" y="947927"/>
            <a:ext cx="4008501" cy="37179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3697604" cy="1689100"/>
          </a:xfrm>
          <a:custGeom>
            <a:avLst/>
            <a:gdLst/>
            <a:ahLst/>
            <a:cxnLst/>
            <a:rect l="l" t="t" r="r" b="b"/>
            <a:pathLst>
              <a:path w="3697604" h="1689100">
                <a:moveTo>
                  <a:pt x="0" y="1688592"/>
                </a:moveTo>
                <a:lnTo>
                  <a:pt x="3697224" y="1688592"/>
                </a:lnTo>
                <a:lnTo>
                  <a:pt x="369722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3697604" cy="3441700"/>
          </a:xfrm>
          <a:custGeom>
            <a:avLst/>
            <a:gdLst/>
            <a:ahLst/>
            <a:cxnLst/>
            <a:rect l="l" t="t" r="r" b="b"/>
            <a:pathLst>
              <a:path w="3697604" h="3441700">
                <a:moveTo>
                  <a:pt x="0" y="3441191"/>
                </a:moveTo>
                <a:lnTo>
                  <a:pt x="3697224" y="3441191"/>
                </a:lnTo>
                <a:lnTo>
                  <a:pt x="369722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81427"/>
            <a:ext cx="3682365" cy="632460"/>
          </a:xfrm>
          <a:custGeom>
            <a:avLst/>
            <a:gdLst/>
            <a:ahLst/>
            <a:cxnLst/>
            <a:rect l="l" t="t" r="r" b="b"/>
            <a:pathLst>
              <a:path w="3682365" h="632460">
                <a:moveTo>
                  <a:pt x="0" y="632460"/>
                </a:moveTo>
                <a:lnTo>
                  <a:pt x="3681984" y="632460"/>
                </a:lnTo>
                <a:lnTo>
                  <a:pt x="3681984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489960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70" dirty="0">
                <a:solidFill>
                  <a:srgbClr val="FFFFFF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Down/Bottom</a:t>
            </a:r>
            <a:r>
              <a:rPr sz="2200" spc="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  <a:p>
            <a:pPr marL="24130" marR="5080" indent="-12065">
              <a:lnSpc>
                <a:spcPts val="5240"/>
              </a:lnSpc>
              <a:spcBef>
                <a:spcPts val="350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  Single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of</a:t>
            </a:r>
            <a:r>
              <a:rPr sz="2200" spc="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06367" y="4876800"/>
            <a:ext cx="8486140" cy="1205865"/>
          </a:xfrm>
          <a:custGeom>
            <a:avLst/>
            <a:gdLst/>
            <a:ahLst/>
            <a:cxnLst/>
            <a:rect l="l" t="t" r="r" b="b"/>
            <a:pathLst>
              <a:path w="8486140" h="1205864">
                <a:moveTo>
                  <a:pt x="0" y="1205484"/>
                </a:moveTo>
                <a:lnTo>
                  <a:pt x="8485632" y="1205484"/>
                </a:lnTo>
                <a:lnTo>
                  <a:pt x="8485632" y="0"/>
                </a:lnTo>
                <a:lnTo>
                  <a:pt x="0" y="0"/>
                </a:lnTo>
                <a:lnTo>
                  <a:pt x="0" y="1205484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940553" y="5230774"/>
            <a:ext cx="60191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Pertimbangan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per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 departemen/korporat?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681984" y="679704"/>
            <a:ext cx="8510270" cy="4119879"/>
          </a:xfrm>
          <a:custGeom>
            <a:avLst/>
            <a:gdLst/>
            <a:ahLst/>
            <a:cxnLst/>
            <a:rect l="l" t="t" r="r" b="b"/>
            <a:pathLst>
              <a:path w="8510270" h="4119879">
                <a:moveTo>
                  <a:pt x="0" y="4119372"/>
                </a:moveTo>
                <a:lnTo>
                  <a:pt x="8510016" y="4119372"/>
                </a:lnTo>
                <a:lnTo>
                  <a:pt x="8510016" y="0"/>
                </a:lnTo>
                <a:lnTo>
                  <a:pt x="0" y="0"/>
                </a:lnTo>
                <a:lnTo>
                  <a:pt x="0" y="41193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88990" y="679704"/>
            <a:ext cx="4118864" cy="41193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3697604" cy="2321560"/>
          </a:xfrm>
          <a:custGeom>
            <a:avLst/>
            <a:gdLst/>
            <a:ahLst/>
            <a:cxnLst/>
            <a:rect l="l" t="t" r="r" b="b"/>
            <a:pathLst>
              <a:path w="3697604" h="2321560">
                <a:moveTo>
                  <a:pt x="0" y="2321052"/>
                </a:moveTo>
                <a:lnTo>
                  <a:pt x="3697224" y="2321052"/>
                </a:lnTo>
                <a:lnTo>
                  <a:pt x="369722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546347"/>
            <a:ext cx="3697604" cy="2809240"/>
          </a:xfrm>
          <a:custGeom>
            <a:avLst/>
            <a:gdLst/>
            <a:ahLst/>
            <a:cxnLst/>
            <a:rect l="l" t="t" r="r" b="b"/>
            <a:pathLst>
              <a:path w="3697604" h="2809240">
                <a:moveTo>
                  <a:pt x="0" y="2808732"/>
                </a:moveTo>
                <a:lnTo>
                  <a:pt x="3697224" y="2808732"/>
                </a:lnTo>
                <a:lnTo>
                  <a:pt x="369722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913888"/>
            <a:ext cx="3706495" cy="632460"/>
          </a:xfrm>
          <a:custGeom>
            <a:avLst/>
            <a:gdLst/>
            <a:ahLst/>
            <a:cxnLst/>
            <a:rect l="l" t="t" r="r" b="b"/>
            <a:pathLst>
              <a:path w="3706495" h="632460">
                <a:moveTo>
                  <a:pt x="0" y="632460"/>
                </a:moveTo>
                <a:lnTo>
                  <a:pt x="3706368" y="632460"/>
                </a:lnTo>
                <a:lnTo>
                  <a:pt x="3706368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489325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  <a:p>
            <a:pPr marL="24130" marR="5080" indent="-12065">
              <a:lnSpc>
                <a:spcPts val="5240"/>
              </a:lnSpc>
              <a:spcBef>
                <a:spcPts val="350"/>
              </a:spcBef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Bangun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Sendiri 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706367" y="4876800"/>
            <a:ext cx="8486140" cy="1205865"/>
          </a:xfrm>
          <a:custGeom>
            <a:avLst/>
            <a:gdLst/>
            <a:ahLst/>
            <a:cxnLst/>
            <a:rect l="l" t="t" r="r" b="b"/>
            <a:pathLst>
              <a:path w="8486140" h="1205864">
                <a:moveTo>
                  <a:pt x="0" y="1205484"/>
                </a:moveTo>
                <a:lnTo>
                  <a:pt x="8485632" y="1205484"/>
                </a:lnTo>
                <a:lnTo>
                  <a:pt x="8485632" y="0"/>
                </a:lnTo>
                <a:lnTo>
                  <a:pt x="0" y="0"/>
                </a:lnTo>
                <a:lnTo>
                  <a:pt x="0" y="1205484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420870" y="5230774"/>
            <a:ext cx="70599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95140" algn="l"/>
              </a:tabLst>
            </a:pP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Terkadang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tidak</a:t>
            </a:r>
            <a:r>
              <a:rPr sz="2800" spc="6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perlu</a:t>
            </a:r>
            <a:r>
              <a:rPr sz="2800" spc="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meng-	« </a:t>
            </a:r>
            <a:r>
              <a:rPr sz="2800" spc="-25" dirty="0">
                <a:solidFill>
                  <a:srgbClr val="112100"/>
                </a:solidFill>
                <a:latin typeface="Calibri"/>
                <a:cs typeface="Calibri"/>
              </a:rPr>
              <a:t>invent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»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roda</a:t>
            </a:r>
            <a:r>
              <a:rPr sz="2800" spc="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lagi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477255" y="1107947"/>
            <a:ext cx="4951476" cy="36118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4215" y="1311402"/>
            <a:ext cx="20078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Single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112100"/>
                </a:solidFill>
                <a:latin typeface="Calibri"/>
                <a:cs typeface="Calibri"/>
              </a:rPr>
              <a:t>Vendor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611505"/>
          </a:xfrm>
          <a:custGeom>
            <a:avLst/>
            <a:gdLst/>
            <a:ahLst/>
            <a:cxnLst/>
            <a:rect l="l" t="t" r="r" b="b"/>
            <a:pathLst>
              <a:path w="3622675" h="611505">
                <a:moveTo>
                  <a:pt x="0" y="611124"/>
                </a:moveTo>
                <a:lnTo>
                  <a:pt x="3622547" y="611124"/>
                </a:lnTo>
                <a:lnTo>
                  <a:pt x="3622547" y="0"/>
                </a:lnTo>
                <a:lnTo>
                  <a:pt x="0" y="0"/>
                </a:lnTo>
                <a:lnTo>
                  <a:pt x="0" y="6111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111878" y="2251710"/>
            <a:ext cx="2811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terintegrasi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CCEDED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949183" y="1894332"/>
            <a:ext cx="4197096" cy="3160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4215" y="1311402"/>
            <a:ext cx="20078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Single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112100"/>
                </a:solidFill>
                <a:latin typeface="Calibri"/>
                <a:cs typeface="Calibri"/>
              </a:rPr>
              <a:t>Vendor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611505"/>
          </a:xfrm>
          <a:custGeom>
            <a:avLst/>
            <a:gdLst/>
            <a:ahLst/>
            <a:cxnLst/>
            <a:rect l="l" t="t" r="r" b="b"/>
            <a:pathLst>
              <a:path w="3622675" h="611505">
                <a:moveTo>
                  <a:pt x="0" y="611124"/>
                </a:moveTo>
                <a:lnTo>
                  <a:pt x="3622547" y="611124"/>
                </a:lnTo>
                <a:lnTo>
                  <a:pt x="3622547" y="0"/>
                </a:lnTo>
                <a:lnTo>
                  <a:pt x="0" y="0"/>
                </a:lnTo>
                <a:lnTo>
                  <a:pt x="0" y="6111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111878" y="2251710"/>
            <a:ext cx="2811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terintegrasi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CCEDED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2862072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454778" y="2987420"/>
            <a:ext cx="21240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0" dirty="0">
                <a:solidFill>
                  <a:srgbClr val="CCEDED"/>
                </a:solidFill>
                <a:latin typeface="Calibri"/>
                <a:cs typeface="Calibri"/>
              </a:rPr>
              <a:t>Tampilan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yang</a:t>
            </a:r>
            <a:r>
              <a:rPr sz="2000" spc="-6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607807" y="2007107"/>
            <a:ext cx="4584192" cy="304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4215" y="1311402"/>
            <a:ext cx="20078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Single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112100"/>
                </a:solidFill>
                <a:latin typeface="Calibri"/>
                <a:cs typeface="Calibri"/>
              </a:rPr>
              <a:t>Vendor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611505"/>
          </a:xfrm>
          <a:custGeom>
            <a:avLst/>
            <a:gdLst/>
            <a:ahLst/>
            <a:cxnLst/>
            <a:rect l="l" t="t" r="r" b="b"/>
            <a:pathLst>
              <a:path w="3622675" h="611505">
                <a:moveTo>
                  <a:pt x="0" y="611124"/>
                </a:moveTo>
                <a:lnTo>
                  <a:pt x="3622547" y="611124"/>
                </a:lnTo>
                <a:lnTo>
                  <a:pt x="3622547" y="0"/>
                </a:lnTo>
                <a:lnTo>
                  <a:pt x="0" y="0"/>
                </a:lnTo>
                <a:lnTo>
                  <a:pt x="0" y="6111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111878" y="2251710"/>
            <a:ext cx="2811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terintegrasi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CCEDED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2862072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454778" y="2987420"/>
            <a:ext cx="21240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0" dirty="0">
                <a:solidFill>
                  <a:srgbClr val="CCEDED"/>
                </a:solidFill>
                <a:latin typeface="Calibri"/>
                <a:cs typeface="Calibri"/>
              </a:rPr>
              <a:t>Tampilan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yang</a:t>
            </a:r>
            <a:r>
              <a:rPr sz="2000" spc="-6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06367" y="3598164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281042" y="3723894"/>
            <a:ext cx="24726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Kohesi antar</a:t>
            </a:r>
            <a:r>
              <a:rPr sz="2000" spc="-3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019288" y="1616964"/>
            <a:ext cx="3822191" cy="34884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4215" y="1311402"/>
            <a:ext cx="20078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Single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112100"/>
                </a:solidFill>
                <a:latin typeface="Calibri"/>
                <a:cs typeface="Calibri"/>
              </a:rPr>
              <a:t>Vendor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611505"/>
          </a:xfrm>
          <a:custGeom>
            <a:avLst/>
            <a:gdLst/>
            <a:ahLst/>
            <a:cxnLst/>
            <a:rect l="l" t="t" r="r" b="b"/>
            <a:pathLst>
              <a:path w="3622675" h="611505">
                <a:moveTo>
                  <a:pt x="0" y="611124"/>
                </a:moveTo>
                <a:lnTo>
                  <a:pt x="3622547" y="611124"/>
                </a:lnTo>
                <a:lnTo>
                  <a:pt x="3622547" y="0"/>
                </a:lnTo>
                <a:lnTo>
                  <a:pt x="0" y="0"/>
                </a:lnTo>
                <a:lnTo>
                  <a:pt x="0" y="6111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111878" y="2251710"/>
            <a:ext cx="2811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terintegrasi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CCEDED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2862072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454778" y="2987420"/>
            <a:ext cx="21240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0" dirty="0">
                <a:solidFill>
                  <a:srgbClr val="CCEDED"/>
                </a:solidFill>
                <a:latin typeface="Calibri"/>
                <a:cs typeface="Calibri"/>
              </a:rPr>
              <a:t>Tampilan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yang</a:t>
            </a:r>
            <a:r>
              <a:rPr sz="2000" spc="-6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06367" y="3598164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281042" y="3723894"/>
            <a:ext cx="24726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Kohesi antar</a:t>
            </a:r>
            <a:r>
              <a:rPr sz="2000" spc="-3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706367" y="4311396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7"/>
                </a:moveTo>
                <a:lnTo>
                  <a:pt x="3622547" y="612647"/>
                </a:lnTo>
                <a:lnTo>
                  <a:pt x="3622547" y="0"/>
                </a:lnTo>
                <a:lnTo>
                  <a:pt x="0" y="0"/>
                </a:lnTo>
                <a:lnTo>
                  <a:pt x="0" y="612647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948810" y="4437126"/>
            <a:ext cx="31369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Pertukaran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Informasi</a:t>
            </a:r>
            <a:r>
              <a:rPr sz="2000" spc="3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srgbClr val="CCEDED"/>
                </a:solidFill>
                <a:latin typeface="Calibri"/>
                <a:cs typeface="Calibri"/>
              </a:rPr>
              <a:t>Terpusat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017764" y="2008632"/>
            <a:ext cx="4174235" cy="3073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4215" y="1311402"/>
            <a:ext cx="20078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Single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112100"/>
                </a:solidFill>
                <a:latin typeface="Calibri"/>
                <a:cs typeface="Calibri"/>
              </a:rPr>
              <a:t>Vendor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611505"/>
          </a:xfrm>
          <a:custGeom>
            <a:avLst/>
            <a:gdLst/>
            <a:ahLst/>
            <a:cxnLst/>
            <a:rect l="l" t="t" r="r" b="b"/>
            <a:pathLst>
              <a:path w="3622675" h="611505">
                <a:moveTo>
                  <a:pt x="0" y="611124"/>
                </a:moveTo>
                <a:lnTo>
                  <a:pt x="3622547" y="611124"/>
                </a:lnTo>
                <a:lnTo>
                  <a:pt x="3622547" y="0"/>
                </a:lnTo>
                <a:lnTo>
                  <a:pt x="0" y="0"/>
                </a:lnTo>
                <a:lnTo>
                  <a:pt x="0" y="6111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111878" y="2251710"/>
            <a:ext cx="28117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terintegrasi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CCEDED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2862072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454778" y="2987420"/>
            <a:ext cx="21240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0" dirty="0">
                <a:solidFill>
                  <a:srgbClr val="CCEDED"/>
                </a:solidFill>
                <a:latin typeface="Calibri"/>
                <a:cs typeface="Calibri"/>
              </a:rPr>
              <a:t>Tampilan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yang</a:t>
            </a:r>
            <a:r>
              <a:rPr sz="2000" spc="-6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06367" y="3598164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8"/>
                </a:moveTo>
                <a:lnTo>
                  <a:pt x="3622547" y="612648"/>
                </a:lnTo>
                <a:lnTo>
                  <a:pt x="3622547" y="0"/>
                </a:lnTo>
                <a:lnTo>
                  <a:pt x="0" y="0"/>
                </a:lnTo>
                <a:lnTo>
                  <a:pt x="0" y="612648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281042" y="3723894"/>
            <a:ext cx="24726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Kohesi antar</a:t>
            </a:r>
            <a:r>
              <a:rPr sz="2000" spc="-3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706367" y="4311396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7"/>
                </a:moveTo>
                <a:lnTo>
                  <a:pt x="3622547" y="612647"/>
                </a:lnTo>
                <a:lnTo>
                  <a:pt x="3622547" y="0"/>
                </a:lnTo>
                <a:lnTo>
                  <a:pt x="0" y="0"/>
                </a:lnTo>
                <a:lnTo>
                  <a:pt x="0" y="612647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948810" y="4437126"/>
            <a:ext cx="31369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Pertukaran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Informasi</a:t>
            </a:r>
            <a:r>
              <a:rPr sz="2000" spc="3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srgbClr val="CCEDED"/>
                </a:solidFill>
                <a:latin typeface="Calibri"/>
                <a:cs typeface="Calibri"/>
              </a:rPr>
              <a:t>Terpusat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694176" y="5070347"/>
            <a:ext cx="3622675" cy="612775"/>
          </a:xfrm>
          <a:custGeom>
            <a:avLst/>
            <a:gdLst/>
            <a:ahLst/>
            <a:cxnLst/>
            <a:rect l="l" t="t" r="r" b="b"/>
            <a:pathLst>
              <a:path w="3622675" h="612775">
                <a:moveTo>
                  <a:pt x="0" y="612647"/>
                </a:moveTo>
                <a:lnTo>
                  <a:pt x="3622548" y="612647"/>
                </a:lnTo>
                <a:lnTo>
                  <a:pt x="3622548" y="0"/>
                </a:lnTo>
                <a:lnTo>
                  <a:pt x="0" y="0"/>
                </a:lnTo>
                <a:lnTo>
                  <a:pt x="0" y="612647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994784" y="5196078"/>
            <a:ext cx="30226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Harga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dapat</a:t>
            </a:r>
            <a:r>
              <a:rPr sz="2000" spc="-3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dinegosiasi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338059" y="2008632"/>
            <a:ext cx="4853939" cy="28986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37075" y="1311402"/>
            <a:ext cx="1960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Best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of</a:t>
            </a:r>
            <a:r>
              <a:rPr sz="28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Breed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1106805"/>
          </a:xfrm>
          <a:custGeom>
            <a:avLst/>
            <a:gdLst/>
            <a:ahLst/>
            <a:cxnLst/>
            <a:rect l="l" t="t" r="r" b="b"/>
            <a:pathLst>
              <a:path w="3622675" h="1106805">
                <a:moveTo>
                  <a:pt x="0" y="1106424"/>
                </a:moveTo>
                <a:lnTo>
                  <a:pt x="3622547" y="1106424"/>
                </a:lnTo>
                <a:lnTo>
                  <a:pt x="3622547" y="0"/>
                </a:lnTo>
                <a:lnTo>
                  <a:pt x="0" y="0"/>
                </a:lnTo>
                <a:lnTo>
                  <a:pt x="0" y="11064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29583" y="2498851"/>
            <a:ext cx="29749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Lingkungan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sesuai</a:t>
            </a:r>
            <a:r>
              <a:rPr sz="2000" spc="-2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organisasi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3407664"/>
            <a:ext cx="3622675" cy="1106805"/>
          </a:xfrm>
          <a:custGeom>
            <a:avLst/>
            <a:gdLst/>
            <a:ahLst/>
            <a:cxnLst/>
            <a:rect l="l" t="t" r="r" b="b"/>
            <a:pathLst>
              <a:path w="3622675" h="1106804">
                <a:moveTo>
                  <a:pt x="0" y="1106424"/>
                </a:moveTo>
                <a:lnTo>
                  <a:pt x="3622547" y="1106424"/>
                </a:lnTo>
                <a:lnTo>
                  <a:pt x="3622547" y="0"/>
                </a:lnTo>
                <a:lnTo>
                  <a:pt x="0" y="0"/>
                </a:lnTo>
                <a:lnTo>
                  <a:pt x="0" y="11064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979290" y="3628135"/>
            <a:ext cx="307467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9165" marR="5080" indent="-9271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Database dan </a:t>
            </a: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bebas  disesuaikan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501128" y="1231391"/>
            <a:ext cx="4690872" cy="32887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60115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 Warehouse:</a:t>
            </a:r>
            <a:r>
              <a:rPr sz="2800" b="0" spc="50" dirty="0">
                <a:latin typeface="Calibri"/>
                <a:cs typeface="Calibri"/>
              </a:rPr>
              <a:t> </a:t>
            </a:r>
            <a:r>
              <a:rPr sz="2800" b="0" spc="-25" dirty="0"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8739" y="1066241"/>
            <a:ext cx="20453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Nilai dan</a:t>
            </a: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Harapan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52" y="1735962"/>
            <a:ext cx="187896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Risk</a:t>
            </a:r>
            <a:r>
              <a:rPr sz="2200" spc="-5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Assessment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2401011"/>
            <a:ext cx="2505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70" dirty="0">
                <a:solidFill>
                  <a:srgbClr val="44536A"/>
                </a:solidFill>
                <a:latin typeface="Calibri"/>
                <a:cs typeface="Calibri"/>
              </a:rPr>
              <a:t>Top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Down/Bottom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3033522"/>
            <a:ext cx="27762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Beli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atau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Bangun</a:t>
            </a:r>
            <a:r>
              <a:rPr sz="2200" spc="-3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Sendiri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3698875"/>
            <a:ext cx="34772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Single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Vendor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or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Best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Breed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706367" y="1225296"/>
            <a:ext cx="3622675" cy="669290"/>
          </a:xfrm>
          <a:custGeom>
            <a:avLst/>
            <a:gdLst/>
            <a:ahLst/>
            <a:cxnLst/>
            <a:rect l="l" t="t" r="r" b="b"/>
            <a:pathLst>
              <a:path w="3622675" h="669289">
                <a:moveTo>
                  <a:pt x="0" y="669036"/>
                </a:moveTo>
                <a:lnTo>
                  <a:pt x="3622547" y="669036"/>
                </a:lnTo>
                <a:lnTo>
                  <a:pt x="3622547" y="0"/>
                </a:lnTo>
                <a:lnTo>
                  <a:pt x="0" y="0"/>
                </a:lnTo>
                <a:lnTo>
                  <a:pt x="0" y="669036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37075" y="1311402"/>
            <a:ext cx="1960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Best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of</a:t>
            </a:r>
            <a:r>
              <a:rPr sz="28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Breed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06367" y="2127504"/>
            <a:ext cx="3622675" cy="1106805"/>
          </a:xfrm>
          <a:custGeom>
            <a:avLst/>
            <a:gdLst/>
            <a:ahLst/>
            <a:cxnLst/>
            <a:rect l="l" t="t" r="r" b="b"/>
            <a:pathLst>
              <a:path w="3622675" h="1106805">
                <a:moveTo>
                  <a:pt x="0" y="1106424"/>
                </a:moveTo>
                <a:lnTo>
                  <a:pt x="3622547" y="1106424"/>
                </a:lnTo>
                <a:lnTo>
                  <a:pt x="3622547" y="0"/>
                </a:lnTo>
                <a:lnTo>
                  <a:pt x="0" y="0"/>
                </a:lnTo>
                <a:lnTo>
                  <a:pt x="0" y="11064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29583" y="2498851"/>
            <a:ext cx="29749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Lingkungan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sesuai</a:t>
            </a:r>
            <a:r>
              <a:rPr sz="2000" spc="-25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organisasi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706367" y="3407664"/>
            <a:ext cx="3622675" cy="1106805"/>
          </a:xfrm>
          <a:custGeom>
            <a:avLst/>
            <a:gdLst/>
            <a:ahLst/>
            <a:cxnLst/>
            <a:rect l="l" t="t" r="r" b="b"/>
            <a:pathLst>
              <a:path w="3622675" h="1106804">
                <a:moveTo>
                  <a:pt x="0" y="1106424"/>
                </a:moveTo>
                <a:lnTo>
                  <a:pt x="3622547" y="1106424"/>
                </a:lnTo>
                <a:lnTo>
                  <a:pt x="3622547" y="0"/>
                </a:lnTo>
                <a:lnTo>
                  <a:pt x="0" y="0"/>
                </a:lnTo>
                <a:lnTo>
                  <a:pt x="0" y="1106424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979290" y="3628135"/>
            <a:ext cx="307467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9165" marR="5080" indent="-9271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Database dan </a:t>
            </a:r>
            <a:r>
              <a:rPr sz="2000" spc="-15" dirty="0">
                <a:solidFill>
                  <a:srgbClr val="CCEDED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bebas  disesuaikan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06367" y="4689347"/>
            <a:ext cx="3622675" cy="1106805"/>
          </a:xfrm>
          <a:custGeom>
            <a:avLst/>
            <a:gdLst/>
            <a:ahLst/>
            <a:cxnLst/>
            <a:rect l="l" t="t" r="r" b="b"/>
            <a:pathLst>
              <a:path w="3622675" h="1106804">
                <a:moveTo>
                  <a:pt x="0" y="1106423"/>
                </a:moveTo>
                <a:lnTo>
                  <a:pt x="3622547" y="1106423"/>
                </a:lnTo>
                <a:lnTo>
                  <a:pt x="3622547" y="0"/>
                </a:lnTo>
                <a:lnTo>
                  <a:pt x="0" y="0"/>
                </a:lnTo>
                <a:lnTo>
                  <a:pt x="0" y="1106423"/>
                </a:lnTo>
                <a:close/>
              </a:path>
            </a:pathLst>
          </a:custGeom>
          <a:solidFill>
            <a:srgbClr val="112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979290" y="4909820"/>
            <a:ext cx="307657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5340" marR="5080" indent="-803275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Pemilihan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produk yang </a:t>
            </a:r>
            <a:r>
              <a:rPr sz="2000" spc="-5" dirty="0">
                <a:solidFill>
                  <a:srgbClr val="CCEDED"/>
                </a:solidFill>
                <a:latin typeface="Calibri"/>
                <a:cs typeface="Calibri"/>
              </a:rPr>
              <a:t>sesuai  </a:t>
            </a:r>
            <a:r>
              <a:rPr sz="2000" spc="-10" dirty="0">
                <a:solidFill>
                  <a:srgbClr val="CCEDED"/>
                </a:solidFill>
                <a:latin typeface="Calibri"/>
                <a:cs typeface="Calibri"/>
              </a:rPr>
              <a:t>dengan</a:t>
            </a:r>
            <a:r>
              <a:rPr sz="2000" spc="-20" dirty="0">
                <a:solidFill>
                  <a:srgbClr val="CCEDED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CCEDED"/>
                </a:solidFill>
                <a:latin typeface="Calibri"/>
                <a:cs typeface="Calibri"/>
              </a:rPr>
              <a:t>fungsi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773923" y="1432560"/>
            <a:ext cx="4418076" cy="40035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1066241"/>
            <a:ext cx="11747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6852" y="1735962"/>
            <a:ext cx="197040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r>
              <a:rPr sz="2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39" y="2401011"/>
            <a:ext cx="314642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</a:t>
            </a: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033522"/>
            <a:ext cx="15836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739" y="3698875"/>
            <a:ext cx="2324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4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77811" y="3122676"/>
            <a:ext cx="1402080" cy="913130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20345" rIns="0" bIns="0" rtlCol="0">
            <a:spAutoFit/>
          </a:bodyPr>
          <a:lstStyle/>
          <a:p>
            <a:pPr marL="436880">
              <a:lnSpc>
                <a:spcPct val="100000"/>
              </a:lnSpc>
              <a:spcBef>
                <a:spcPts val="1735"/>
              </a:spcBef>
            </a:pP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36920" y="1121663"/>
            <a:ext cx="3510279" cy="914400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20979" rIns="0" bIns="0" rtlCol="0">
            <a:spAutoFit/>
          </a:bodyPr>
          <a:lstStyle/>
          <a:p>
            <a:pPr marL="514984">
              <a:lnSpc>
                <a:spcPct val="100000"/>
              </a:lnSpc>
              <a:spcBef>
                <a:spcPts val="1739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2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338315" y="2036064"/>
            <a:ext cx="2481580" cy="1085215"/>
          </a:xfrm>
          <a:custGeom>
            <a:avLst/>
            <a:gdLst/>
            <a:ahLst/>
            <a:cxnLst/>
            <a:rect l="l" t="t" r="r" b="b"/>
            <a:pathLst>
              <a:path w="2481579" h="1085214">
                <a:moveTo>
                  <a:pt x="2481072" y="542544"/>
                </a:moveTo>
                <a:lnTo>
                  <a:pt x="0" y="542544"/>
                </a:lnTo>
                <a:lnTo>
                  <a:pt x="1240536" y="1085088"/>
                </a:lnTo>
                <a:lnTo>
                  <a:pt x="2481072" y="542544"/>
                </a:lnTo>
                <a:close/>
              </a:path>
              <a:path w="2481579" h="1085214">
                <a:moveTo>
                  <a:pt x="1860804" y="0"/>
                </a:moveTo>
                <a:lnTo>
                  <a:pt x="620267" y="0"/>
                </a:lnTo>
                <a:lnTo>
                  <a:pt x="620267" y="542544"/>
                </a:lnTo>
                <a:lnTo>
                  <a:pt x="1860804" y="542544"/>
                </a:lnTo>
                <a:lnTo>
                  <a:pt x="1860804" y="0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38315" y="2036064"/>
            <a:ext cx="2481580" cy="1085215"/>
          </a:xfrm>
          <a:custGeom>
            <a:avLst/>
            <a:gdLst/>
            <a:ahLst/>
            <a:cxnLst/>
            <a:rect l="l" t="t" r="r" b="b"/>
            <a:pathLst>
              <a:path w="2481579" h="1085214">
                <a:moveTo>
                  <a:pt x="0" y="542544"/>
                </a:moveTo>
                <a:lnTo>
                  <a:pt x="620267" y="542544"/>
                </a:lnTo>
                <a:lnTo>
                  <a:pt x="620267" y="0"/>
                </a:lnTo>
                <a:lnTo>
                  <a:pt x="1860804" y="0"/>
                </a:lnTo>
                <a:lnTo>
                  <a:pt x="1860804" y="542544"/>
                </a:lnTo>
                <a:lnTo>
                  <a:pt x="2481072" y="542544"/>
                </a:lnTo>
                <a:lnTo>
                  <a:pt x="1240536" y="1085088"/>
                </a:lnTo>
                <a:lnTo>
                  <a:pt x="0" y="54254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215631" y="2278760"/>
            <a:ext cx="730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Muncul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836920" y="4985003"/>
            <a:ext cx="3510279" cy="914400"/>
          </a:xfrm>
          <a:custGeom>
            <a:avLst/>
            <a:gdLst/>
            <a:ahLst/>
            <a:cxnLst/>
            <a:rect l="l" t="t" r="r" b="b"/>
            <a:pathLst>
              <a:path w="3510279" h="914400">
                <a:moveTo>
                  <a:pt x="0" y="914400"/>
                </a:moveTo>
                <a:lnTo>
                  <a:pt x="3509772" y="914400"/>
                </a:lnTo>
                <a:lnTo>
                  <a:pt x="3509772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235953" y="5193919"/>
            <a:ext cx="27127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Informasi</a:t>
            </a:r>
            <a:r>
              <a:rPr sz="28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Strategis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649211" y="4069079"/>
            <a:ext cx="1885314" cy="1085215"/>
          </a:xfrm>
          <a:custGeom>
            <a:avLst/>
            <a:gdLst/>
            <a:ahLst/>
            <a:cxnLst/>
            <a:rect l="l" t="t" r="r" b="b"/>
            <a:pathLst>
              <a:path w="1885315" h="1085214">
                <a:moveTo>
                  <a:pt x="1885188" y="542544"/>
                </a:moveTo>
                <a:lnTo>
                  <a:pt x="0" y="542544"/>
                </a:lnTo>
                <a:lnTo>
                  <a:pt x="942594" y="1085088"/>
                </a:lnTo>
                <a:lnTo>
                  <a:pt x="1885188" y="542544"/>
                </a:lnTo>
                <a:close/>
              </a:path>
              <a:path w="1885315" h="1085214">
                <a:moveTo>
                  <a:pt x="1413891" y="0"/>
                </a:moveTo>
                <a:lnTo>
                  <a:pt x="471297" y="0"/>
                </a:lnTo>
                <a:lnTo>
                  <a:pt x="471297" y="542544"/>
                </a:lnTo>
                <a:lnTo>
                  <a:pt x="1413891" y="542544"/>
                </a:lnTo>
                <a:lnTo>
                  <a:pt x="1413891" y="0"/>
                </a:lnTo>
                <a:close/>
              </a:path>
            </a:pathLst>
          </a:custGeom>
          <a:solidFill>
            <a:srgbClr val="66AA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649211" y="4069079"/>
            <a:ext cx="1885314" cy="1085215"/>
          </a:xfrm>
          <a:custGeom>
            <a:avLst/>
            <a:gdLst/>
            <a:ahLst/>
            <a:cxnLst/>
            <a:rect l="l" t="t" r="r" b="b"/>
            <a:pathLst>
              <a:path w="1885315" h="1085214">
                <a:moveTo>
                  <a:pt x="0" y="542544"/>
                </a:moveTo>
                <a:lnTo>
                  <a:pt x="471297" y="542544"/>
                </a:lnTo>
                <a:lnTo>
                  <a:pt x="471297" y="0"/>
                </a:lnTo>
                <a:lnTo>
                  <a:pt x="1413891" y="0"/>
                </a:lnTo>
                <a:lnTo>
                  <a:pt x="1413891" y="542544"/>
                </a:lnTo>
                <a:lnTo>
                  <a:pt x="1885188" y="542544"/>
                </a:lnTo>
                <a:lnTo>
                  <a:pt x="942594" y="1085088"/>
                </a:lnTo>
                <a:lnTo>
                  <a:pt x="0" y="54254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310755" y="4312666"/>
            <a:ext cx="5651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Solusi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195571" y="2886455"/>
            <a:ext cx="1809114" cy="532130"/>
          </a:xfrm>
          <a:prstGeom prst="rect">
            <a:avLst/>
          </a:prstGeom>
          <a:solidFill>
            <a:srgbClr val="ED99ED"/>
          </a:solidFill>
        </p:spPr>
        <p:txBody>
          <a:bodyPr vert="horz" wrap="square" lIns="0" tIns="63500" rIns="0" bIns="0" rtlCol="0">
            <a:spAutoFit/>
          </a:bodyPr>
          <a:lstStyle/>
          <a:p>
            <a:pPr marL="317500">
              <a:lnSpc>
                <a:spcPct val="100000"/>
              </a:lnSpc>
              <a:spcBef>
                <a:spcPts val="500"/>
              </a:spcBef>
            </a:pP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Teknologi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95571" y="3628644"/>
            <a:ext cx="1809114" cy="532130"/>
          </a:xfrm>
          <a:prstGeom prst="rect">
            <a:avLst/>
          </a:prstGeom>
          <a:solidFill>
            <a:srgbClr val="ED99ED"/>
          </a:solidFill>
        </p:spPr>
        <p:txBody>
          <a:bodyPr vert="horz" wrap="square" lIns="0" tIns="64135" rIns="0" bIns="0" rtlCol="0">
            <a:spAutoFit/>
          </a:bodyPr>
          <a:lstStyle/>
          <a:p>
            <a:pPr marL="317500">
              <a:lnSpc>
                <a:spcPct val="100000"/>
              </a:lnSpc>
              <a:spcBef>
                <a:spcPts val="505"/>
              </a:spcBef>
            </a:pP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Teknologi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85147" y="2886455"/>
            <a:ext cx="1809114" cy="532130"/>
          </a:xfrm>
          <a:prstGeom prst="rect">
            <a:avLst/>
          </a:prstGeom>
          <a:solidFill>
            <a:srgbClr val="ED99ED"/>
          </a:solidFill>
        </p:spPr>
        <p:txBody>
          <a:bodyPr vert="horz" wrap="square" lIns="0" tIns="63500" rIns="0" bIns="0" rtlCol="0">
            <a:spAutoFit/>
          </a:bodyPr>
          <a:lstStyle/>
          <a:p>
            <a:pPr marL="318135">
              <a:lnSpc>
                <a:spcPct val="100000"/>
              </a:lnSpc>
              <a:spcBef>
                <a:spcPts val="500"/>
              </a:spcBef>
            </a:pP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Teknologi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185147" y="3621023"/>
            <a:ext cx="1809114" cy="532130"/>
          </a:xfrm>
          <a:prstGeom prst="rect">
            <a:avLst/>
          </a:prstGeom>
          <a:solidFill>
            <a:srgbClr val="ED99ED"/>
          </a:solidFill>
        </p:spPr>
        <p:txBody>
          <a:bodyPr vert="horz" wrap="square" lIns="0" tIns="64135" rIns="0" bIns="0" rtlCol="0">
            <a:spAutoFit/>
          </a:bodyPr>
          <a:lstStyle/>
          <a:p>
            <a:pPr marL="318135">
              <a:lnSpc>
                <a:spcPct val="100000"/>
              </a:lnSpc>
              <a:spcBef>
                <a:spcPts val="505"/>
              </a:spcBef>
            </a:pP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Teknologi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996940" y="3135248"/>
            <a:ext cx="882015" cy="445770"/>
          </a:xfrm>
          <a:custGeom>
            <a:avLst/>
            <a:gdLst/>
            <a:ahLst/>
            <a:cxnLst/>
            <a:rect l="l" t="t" r="r" b="b"/>
            <a:pathLst>
              <a:path w="882015" h="445770">
                <a:moveTo>
                  <a:pt x="770595" y="411138"/>
                </a:moveTo>
                <a:lnTo>
                  <a:pt x="753871" y="445388"/>
                </a:lnTo>
                <a:lnTo>
                  <a:pt x="881634" y="444246"/>
                </a:lnTo>
                <a:lnTo>
                  <a:pt x="862719" y="419480"/>
                </a:lnTo>
                <a:lnTo>
                  <a:pt x="787654" y="419480"/>
                </a:lnTo>
                <a:lnTo>
                  <a:pt x="770595" y="411138"/>
                </a:lnTo>
                <a:close/>
              </a:path>
              <a:path w="882015" h="445770">
                <a:moveTo>
                  <a:pt x="787292" y="376940"/>
                </a:moveTo>
                <a:lnTo>
                  <a:pt x="770595" y="411138"/>
                </a:lnTo>
                <a:lnTo>
                  <a:pt x="787654" y="419480"/>
                </a:lnTo>
                <a:lnTo>
                  <a:pt x="804417" y="385317"/>
                </a:lnTo>
                <a:lnTo>
                  <a:pt x="787292" y="376940"/>
                </a:lnTo>
                <a:close/>
              </a:path>
              <a:path w="882015" h="445770">
                <a:moveTo>
                  <a:pt x="804037" y="342646"/>
                </a:moveTo>
                <a:lnTo>
                  <a:pt x="787292" y="376940"/>
                </a:lnTo>
                <a:lnTo>
                  <a:pt x="804417" y="385317"/>
                </a:lnTo>
                <a:lnTo>
                  <a:pt x="787654" y="419480"/>
                </a:lnTo>
                <a:lnTo>
                  <a:pt x="862719" y="419480"/>
                </a:lnTo>
                <a:lnTo>
                  <a:pt x="804037" y="342646"/>
                </a:lnTo>
                <a:close/>
              </a:path>
              <a:path w="882015" h="445770">
                <a:moveTo>
                  <a:pt x="16763" y="0"/>
                </a:moveTo>
                <a:lnTo>
                  <a:pt x="0" y="34289"/>
                </a:lnTo>
                <a:lnTo>
                  <a:pt x="770595" y="411138"/>
                </a:lnTo>
                <a:lnTo>
                  <a:pt x="787292" y="376940"/>
                </a:lnTo>
                <a:lnTo>
                  <a:pt x="16763" y="0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98845" y="3565778"/>
            <a:ext cx="880110" cy="348615"/>
          </a:xfrm>
          <a:custGeom>
            <a:avLst/>
            <a:gdLst/>
            <a:ahLst/>
            <a:cxnLst/>
            <a:rect l="l" t="t" r="r" b="b"/>
            <a:pathLst>
              <a:path w="880109" h="348614">
                <a:moveTo>
                  <a:pt x="765809" y="35813"/>
                </a:moveTo>
                <a:lnTo>
                  <a:pt x="0" y="312801"/>
                </a:lnTo>
                <a:lnTo>
                  <a:pt x="12953" y="348615"/>
                </a:lnTo>
                <a:lnTo>
                  <a:pt x="778763" y="71627"/>
                </a:lnTo>
                <a:lnTo>
                  <a:pt x="765809" y="35813"/>
                </a:lnTo>
                <a:close/>
              </a:path>
              <a:path w="880109" h="348614">
                <a:moveTo>
                  <a:pt x="865965" y="29337"/>
                </a:moveTo>
                <a:lnTo>
                  <a:pt x="783716" y="29337"/>
                </a:lnTo>
                <a:lnTo>
                  <a:pt x="796671" y="65151"/>
                </a:lnTo>
                <a:lnTo>
                  <a:pt x="778763" y="71627"/>
                </a:lnTo>
                <a:lnTo>
                  <a:pt x="791718" y="107442"/>
                </a:lnTo>
                <a:lnTo>
                  <a:pt x="865965" y="29337"/>
                </a:lnTo>
                <a:close/>
              </a:path>
              <a:path w="880109" h="348614">
                <a:moveTo>
                  <a:pt x="783716" y="29337"/>
                </a:moveTo>
                <a:lnTo>
                  <a:pt x="765809" y="35813"/>
                </a:lnTo>
                <a:lnTo>
                  <a:pt x="778763" y="71627"/>
                </a:lnTo>
                <a:lnTo>
                  <a:pt x="796671" y="65151"/>
                </a:lnTo>
                <a:lnTo>
                  <a:pt x="783716" y="29337"/>
                </a:lnTo>
                <a:close/>
              </a:path>
              <a:path w="880109" h="348614">
                <a:moveTo>
                  <a:pt x="752855" y="0"/>
                </a:moveTo>
                <a:lnTo>
                  <a:pt x="765809" y="35813"/>
                </a:lnTo>
                <a:lnTo>
                  <a:pt x="783716" y="29337"/>
                </a:lnTo>
                <a:lnTo>
                  <a:pt x="865965" y="29337"/>
                </a:lnTo>
                <a:lnTo>
                  <a:pt x="879728" y="14859"/>
                </a:lnTo>
                <a:lnTo>
                  <a:pt x="752855" y="0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280654" y="3135122"/>
            <a:ext cx="913130" cy="447675"/>
          </a:xfrm>
          <a:custGeom>
            <a:avLst/>
            <a:gdLst/>
            <a:ahLst/>
            <a:cxnLst/>
            <a:rect l="l" t="t" r="r" b="b"/>
            <a:pathLst>
              <a:path w="913129" h="447675">
                <a:moveTo>
                  <a:pt x="78994" y="343915"/>
                </a:moveTo>
                <a:lnTo>
                  <a:pt x="0" y="444373"/>
                </a:lnTo>
                <a:lnTo>
                  <a:pt x="127762" y="447293"/>
                </a:lnTo>
                <a:lnTo>
                  <a:pt x="115300" y="420877"/>
                </a:lnTo>
                <a:lnTo>
                  <a:pt x="94234" y="420877"/>
                </a:lnTo>
                <a:lnTo>
                  <a:pt x="77977" y="386461"/>
                </a:lnTo>
                <a:lnTo>
                  <a:pt x="95222" y="378317"/>
                </a:lnTo>
                <a:lnTo>
                  <a:pt x="78994" y="343915"/>
                </a:lnTo>
                <a:close/>
              </a:path>
              <a:path w="913129" h="447675">
                <a:moveTo>
                  <a:pt x="95222" y="378317"/>
                </a:moveTo>
                <a:lnTo>
                  <a:pt x="77977" y="386461"/>
                </a:lnTo>
                <a:lnTo>
                  <a:pt x="94234" y="420877"/>
                </a:lnTo>
                <a:lnTo>
                  <a:pt x="111463" y="412744"/>
                </a:lnTo>
                <a:lnTo>
                  <a:pt x="95222" y="378317"/>
                </a:lnTo>
                <a:close/>
              </a:path>
              <a:path w="913129" h="447675">
                <a:moveTo>
                  <a:pt x="111463" y="412744"/>
                </a:moveTo>
                <a:lnTo>
                  <a:pt x="94234" y="420877"/>
                </a:lnTo>
                <a:lnTo>
                  <a:pt x="115300" y="420877"/>
                </a:lnTo>
                <a:lnTo>
                  <a:pt x="111463" y="412744"/>
                </a:lnTo>
                <a:close/>
              </a:path>
              <a:path w="913129" h="447675">
                <a:moveTo>
                  <a:pt x="896366" y="0"/>
                </a:moveTo>
                <a:lnTo>
                  <a:pt x="95222" y="378317"/>
                </a:lnTo>
                <a:lnTo>
                  <a:pt x="111463" y="412744"/>
                </a:lnTo>
                <a:lnTo>
                  <a:pt x="912622" y="34543"/>
                </a:lnTo>
                <a:lnTo>
                  <a:pt x="896366" y="0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280654" y="3563365"/>
            <a:ext cx="911225" cy="342900"/>
          </a:xfrm>
          <a:custGeom>
            <a:avLst/>
            <a:gdLst/>
            <a:ahLst/>
            <a:cxnLst/>
            <a:rect l="l" t="t" r="r" b="b"/>
            <a:pathLst>
              <a:path w="911225" h="342900">
                <a:moveTo>
                  <a:pt x="114365" y="36000"/>
                </a:moveTo>
                <a:lnTo>
                  <a:pt x="102097" y="72043"/>
                </a:lnTo>
                <a:lnTo>
                  <a:pt x="898398" y="342900"/>
                </a:lnTo>
                <a:lnTo>
                  <a:pt x="910717" y="306832"/>
                </a:lnTo>
                <a:lnTo>
                  <a:pt x="114365" y="36000"/>
                </a:lnTo>
                <a:close/>
              </a:path>
              <a:path w="911225" h="342900">
                <a:moveTo>
                  <a:pt x="126619" y="0"/>
                </a:moveTo>
                <a:lnTo>
                  <a:pt x="0" y="17272"/>
                </a:lnTo>
                <a:lnTo>
                  <a:pt x="89789" y="108204"/>
                </a:lnTo>
                <a:lnTo>
                  <a:pt x="102097" y="72043"/>
                </a:lnTo>
                <a:lnTo>
                  <a:pt x="84074" y="65913"/>
                </a:lnTo>
                <a:lnTo>
                  <a:pt x="96266" y="29845"/>
                </a:lnTo>
                <a:lnTo>
                  <a:pt x="116460" y="29845"/>
                </a:lnTo>
                <a:lnTo>
                  <a:pt x="126619" y="0"/>
                </a:lnTo>
                <a:close/>
              </a:path>
              <a:path w="911225" h="342900">
                <a:moveTo>
                  <a:pt x="96266" y="29845"/>
                </a:moveTo>
                <a:lnTo>
                  <a:pt x="84074" y="65913"/>
                </a:lnTo>
                <a:lnTo>
                  <a:pt x="102097" y="72043"/>
                </a:lnTo>
                <a:lnTo>
                  <a:pt x="114365" y="36000"/>
                </a:lnTo>
                <a:lnTo>
                  <a:pt x="96266" y="29845"/>
                </a:lnTo>
                <a:close/>
              </a:path>
              <a:path w="911225" h="342900">
                <a:moveTo>
                  <a:pt x="116460" y="29845"/>
                </a:moveTo>
                <a:lnTo>
                  <a:pt x="96266" y="29845"/>
                </a:lnTo>
                <a:lnTo>
                  <a:pt x="114365" y="36000"/>
                </a:lnTo>
                <a:lnTo>
                  <a:pt x="116460" y="29845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066241"/>
            <a:ext cx="1970405" cy="102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r>
              <a:rPr sz="2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314642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</a:t>
            </a: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15836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8739" y="3698875"/>
            <a:ext cx="2324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4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02608" y="3336035"/>
            <a:ext cx="3607435" cy="632460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80010" rIns="0" bIns="0" rtlCol="0">
            <a:spAutoFit/>
          </a:bodyPr>
          <a:lstStyle/>
          <a:p>
            <a:pPr marL="165735">
              <a:lnSpc>
                <a:spcPct val="100000"/>
              </a:lnSpc>
              <a:spcBef>
                <a:spcPts val="630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Survei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awal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39683" y="2107692"/>
            <a:ext cx="3606165" cy="63119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79375" rIns="0" bIns="0" rtlCol="0">
            <a:spAutoFit/>
          </a:bodyPr>
          <a:lstStyle/>
          <a:p>
            <a:pPr marL="337185">
              <a:lnSpc>
                <a:spcPct val="100000"/>
              </a:lnSpc>
              <a:spcBef>
                <a:spcPts val="62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Perencanaan</a:t>
            </a:r>
            <a:r>
              <a:rPr sz="280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Umum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30540" y="3311652"/>
            <a:ext cx="3607435" cy="63119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80010" rIns="0" bIns="0" rtlCol="0">
            <a:spAutoFit/>
          </a:bodyPr>
          <a:lstStyle/>
          <a:p>
            <a:pPr marL="118745">
              <a:lnSpc>
                <a:spcPct val="100000"/>
              </a:lnSpc>
              <a:spcBef>
                <a:spcPts val="630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Prioritas</a:t>
            </a:r>
            <a:r>
              <a:rPr sz="280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pembangunan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139683" y="4475988"/>
            <a:ext cx="3606165" cy="63119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80010" rIns="0" bIns="0" rtlCol="0">
            <a:spAutoFit/>
          </a:bodyPr>
          <a:lstStyle/>
          <a:p>
            <a:pPr marL="293370">
              <a:lnSpc>
                <a:spcPct val="100000"/>
              </a:lnSpc>
              <a:spcBef>
                <a:spcPts val="630"/>
              </a:spcBef>
            </a:pP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Audit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Sumber</a:t>
            </a:r>
            <a:r>
              <a:rPr sz="2800" spc="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Sistem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710678" y="2423922"/>
            <a:ext cx="429259" cy="1229360"/>
          </a:xfrm>
          <a:custGeom>
            <a:avLst/>
            <a:gdLst/>
            <a:ahLst/>
            <a:cxnLst/>
            <a:rect l="l" t="t" r="r" b="b"/>
            <a:pathLst>
              <a:path w="429259" h="1229360">
                <a:moveTo>
                  <a:pt x="0" y="1228852"/>
                </a:moveTo>
                <a:lnTo>
                  <a:pt x="214629" y="1228852"/>
                </a:lnTo>
                <a:lnTo>
                  <a:pt x="214629" y="0"/>
                </a:lnTo>
                <a:lnTo>
                  <a:pt x="42926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710678" y="3652265"/>
            <a:ext cx="429259" cy="1139825"/>
          </a:xfrm>
          <a:custGeom>
            <a:avLst/>
            <a:gdLst/>
            <a:ahLst/>
            <a:cxnLst/>
            <a:rect l="l" t="t" r="r" b="b"/>
            <a:pathLst>
              <a:path w="429259" h="1139825">
                <a:moveTo>
                  <a:pt x="429260" y="1139697"/>
                </a:moveTo>
                <a:lnTo>
                  <a:pt x="214629" y="1139697"/>
                </a:lnTo>
                <a:lnTo>
                  <a:pt x="214629" y="0"/>
                </a:lnTo>
                <a:lnTo>
                  <a:pt x="0" y="0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710678" y="3627882"/>
            <a:ext cx="421005" cy="24765"/>
          </a:xfrm>
          <a:custGeom>
            <a:avLst/>
            <a:gdLst/>
            <a:ahLst/>
            <a:cxnLst/>
            <a:rect l="l" t="t" r="r" b="b"/>
            <a:pathLst>
              <a:path w="421004" h="24764">
                <a:moveTo>
                  <a:pt x="421004" y="0"/>
                </a:moveTo>
                <a:lnTo>
                  <a:pt x="210566" y="0"/>
                </a:lnTo>
                <a:lnTo>
                  <a:pt x="210566" y="24638"/>
                </a:lnTo>
                <a:lnTo>
                  <a:pt x="0" y="24638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066241"/>
            <a:ext cx="3157855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  <a:p>
            <a:pPr marL="12700" marR="5080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 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 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 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706367" y="5724144"/>
            <a:ext cx="3606165" cy="631190"/>
          </a:xfrm>
          <a:custGeom>
            <a:avLst/>
            <a:gdLst/>
            <a:ahLst/>
            <a:cxnLst/>
            <a:rect l="l" t="t" r="r" b="b"/>
            <a:pathLst>
              <a:path w="3606165" h="631189">
                <a:moveTo>
                  <a:pt x="0" y="630935"/>
                </a:moveTo>
                <a:lnTo>
                  <a:pt x="3605784" y="630935"/>
                </a:lnTo>
                <a:lnTo>
                  <a:pt x="3605784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58895" y="5791606"/>
            <a:ext cx="3301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Survei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awal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584692" y="5724144"/>
            <a:ext cx="3607435" cy="631190"/>
          </a:xfrm>
          <a:custGeom>
            <a:avLst/>
            <a:gdLst/>
            <a:ahLst/>
            <a:cxnLst/>
            <a:rect l="l" t="t" r="r" b="b"/>
            <a:pathLst>
              <a:path w="3607434" h="631189">
                <a:moveTo>
                  <a:pt x="0" y="630935"/>
                </a:moveTo>
                <a:lnTo>
                  <a:pt x="3607307" y="630935"/>
                </a:lnTo>
                <a:lnTo>
                  <a:pt x="3607307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910955" y="5791606"/>
            <a:ext cx="29584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Perencanaan</a:t>
            </a:r>
            <a:r>
              <a:rPr sz="2800" spc="-4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Umum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12914" y="6040373"/>
            <a:ext cx="1273175" cy="12700"/>
          </a:xfrm>
          <a:custGeom>
            <a:avLst/>
            <a:gdLst/>
            <a:ahLst/>
            <a:cxnLst/>
            <a:rect l="l" t="t" r="r" b="b"/>
            <a:pathLst>
              <a:path w="1273175" h="12700">
                <a:moveTo>
                  <a:pt x="-19050" y="6350"/>
                </a:moveTo>
                <a:lnTo>
                  <a:pt x="1291716" y="6350"/>
                </a:lnTo>
              </a:path>
            </a:pathLst>
          </a:custGeom>
          <a:ln w="507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53711" y="752855"/>
            <a:ext cx="6774180" cy="45003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066241"/>
            <a:ext cx="3157855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  <a:p>
            <a:pPr marL="12700" marR="5080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 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 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 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706367" y="5724144"/>
            <a:ext cx="3606165" cy="631190"/>
          </a:xfrm>
          <a:custGeom>
            <a:avLst/>
            <a:gdLst/>
            <a:ahLst/>
            <a:cxnLst/>
            <a:rect l="l" t="t" r="r" b="b"/>
            <a:pathLst>
              <a:path w="3606165" h="631189">
                <a:moveTo>
                  <a:pt x="0" y="630935"/>
                </a:moveTo>
                <a:lnTo>
                  <a:pt x="3605784" y="630935"/>
                </a:lnTo>
                <a:lnTo>
                  <a:pt x="3605784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58895" y="5791606"/>
            <a:ext cx="3301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Survei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awal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584692" y="5724144"/>
            <a:ext cx="3607435" cy="631190"/>
          </a:xfrm>
          <a:custGeom>
            <a:avLst/>
            <a:gdLst/>
            <a:ahLst/>
            <a:cxnLst/>
            <a:rect l="l" t="t" r="r" b="b"/>
            <a:pathLst>
              <a:path w="3607434" h="631189">
                <a:moveTo>
                  <a:pt x="0" y="630935"/>
                </a:moveTo>
                <a:lnTo>
                  <a:pt x="3607307" y="630935"/>
                </a:lnTo>
                <a:lnTo>
                  <a:pt x="3607307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696070" y="5791606"/>
            <a:ext cx="33870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Prioritas</a:t>
            </a:r>
            <a:r>
              <a:rPr sz="28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Pembangunan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12914" y="6040373"/>
            <a:ext cx="1273175" cy="12700"/>
          </a:xfrm>
          <a:custGeom>
            <a:avLst/>
            <a:gdLst/>
            <a:ahLst/>
            <a:cxnLst/>
            <a:rect l="l" t="t" r="r" b="b"/>
            <a:pathLst>
              <a:path w="1273175" h="12700">
                <a:moveTo>
                  <a:pt x="-19050" y="6350"/>
                </a:moveTo>
                <a:lnTo>
                  <a:pt x="1291716" y="6350"/>
                </a:lnTo>
              </a:path>
            </a:pathLst>
          </a:custGeom>
          <a:ln w="507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22420" y="678180"/>
            <a:ext cx="7653528" cy="51023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066241"/>
            <a:ext cx="3157855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  <a:p>
            <a:pPr marL="12700" marR="5080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 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 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 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706367" y="5724144"/>
            <a:ext cx="3606165" cy="631190"/>
          </a:xfrm>
          <a:custGeom>
            <a:avLst/>
            <a:gdLst/>
            <a:ahLst/>
            <a:cxnLst/>
            <a:rect l="l" t="t" r="r" b="b"/>
            <a:pathLst>
              <a:path w="3606165" h="631189">
                <a:moveTo>
                  <a:pt x="0" y="630935"/>
                </a:moveTo>
                <a:lnTo>
                  <a:pt x="3605784" y="630935"/>
                </a:lnTo>
                <a:lnTo>
                  <a:pt x="3605784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58895" y="5791606"/>
            <a:ext cx="3301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Survei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awal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584692" y="5724144"/>
            <a:ext cx="3607435" cy="631190"/>
          </a:xfrm>
          <a:custGeom>
            <a:avLst/>
            <a:gdLst/>
            <a:ahLst/>
            <a:cxnLst/>
            <a:rect l="l" t="t" r="r" b="b"/>
            <a:pathLst>
              <a:path w="3607434" h="631189">
                <a:moveTo>
                  <a:pt x="0" y="630935"/>
                </a:moveTo>
                <a:lnTo>
                  <a:pt x="3607307" y="630935"/>
                </a:lnTo>
                <a:lnTo>
                  <a:pt x="3607307" y="0"/>
                </a:lnTo>
                <a:lnTo>
                  <a:pt x="0" y="0"/>
                </a:lnTo>
                <a:lnTo>
                  <a:pt x="0" y="63093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866758" y="5791606"/>
            <a:ext cx="30454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Audit </a:t>
            </a: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Sumber</a:t>
            </a:r>
            <a:r>
              <a:rPr sz="2800" spc="1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Sistem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12914" y="6040373"/>
            <a:ext cx="1273175" cy="12700"/>
          </a:xfrm>
          <a:custGeom>
            <a:avLst/>
            <a:gdLst/>
            <a:ahLst/>
            <a:cxnLst/>
            <a:rect l="l" t="t" r="r" b="b"/>
            <a:pathLst>
              <a:path w="1273175" h="12700">
                <a:moveTo>
                  <a:pt x="-19050" y="6350"/>
                </a:moveTo>
                <a:lnTo>
                  <a:pt x="1291716" y="6350"/>
                </a:lnTo>
              </a:path>
            </a:pathLst>
          </a:custGeom>
          <a:ln w="507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042915" y="897636"/>
            <a:ext cx="5812536" cy="461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024255"/>
          </a:xfrm>
          <a:custGeom>
            <a:avLst/>
            <a:gdLst/>
            <a:ahLst/>
            <a:cxnLst/>
            <a:rect l="l" t="t" r="r" b="b"/>
            <a:pathLst>
              <a:path w="3697604" h="1024255">
                <a:moveTo>
                  <a:pt x="0" y="1024128"/>
                </a:moveTo>
                <a:lnTo>
                  <a:pt x="3697224" y="1024128"/>
                </a:lnTo>
                <a:lnTo>
                  <a:pt x="369722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47900"/>
            <a:ext cx="3697604" cy="4107179"/>
          </a:xfrm>
          <a:custGeom>
            <a:avLst/>
            <a:gdLst/>
            <a:ahLst/>
            <a:cxnLst/>
            <a:rect l="l" t="t" r="r" b="b"/>
            <a:pathLst>
              <a:path w="3697604" h="4107179">
                <a:moveTo>
                  <a:pt x="0" y="4107179"/>
                </a:moveTo>
                <a:lnTo>
                  <a:pt x="3697224" y="4107179"/>
                </a:lnTo>
                <a:lnTo>
                  <a:pt x="369722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1066241"/>
            <a:ext cx="11747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1616963"/>
            <a:ext cx="3694429" cy="631190"/>
          </a:xfrm>
          <a:custGeom>
            <a:avLst/>
            <a:gdLst/>
            <a:ahLst/>
            <a:cxnLst/>
            <a:rect l="l" t="t" r="r" b="b"/>
            <a:pathLst>
              <a:path w="3694429" h="631189">
                <a:moveTo>
                  <a:pt x="0" y="630936"/>
                </a:moveTo>
                <a:lnTo>
                  <a:pt x="3694176" y="630936"/>
                </a:lnTo>
                <a:lnTo>
                  <a:pt x="3694176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6852" y="1735962"/>
            <a:ext cx="197040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r>
              <a:rPr sz="2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39" y="2401011"/>
            <a:ext cx="314642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</a:t>
            </a: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033522"/>
            <a:ext cx="15836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739" y="3698875"/>
            <a:ext cx="2324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4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096000" y="632459"/>
            <a:ext cx="3607435" cy="631190"/>
          </a:xfrm>
          <a:custGeom>
            <a:avLst/>
            <a:gdLst/>
            <a:ahLst/>
            <a:cxnLst/>
            <a:rect l="l" t="t" r="r" b="b"/>
            <a:pathLst>
              <a:path w="3607434" h="631190">
                <a:moveTo>
                  <a:pt x="0" y="630936"/>
                </a:moveTo>
                <a:lnTo>
                  <a:pt x="3607307" y="630936"/>
                </a:lnTo>
                <a:lnTo>
                  <a:pt x="360730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249415" y="699008"/>
            <a:ext cx="3301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112100"/>
                </a:solidFill>
                <a:latin typeface="Calibri"/>
                <a:cs typeface="Calibri"/>
              </a:rPr>
              <a:t>Survei </a:t>
            </a:r>
            <a:r>
              <a:rPr sz="2800" spc="-15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800" spc="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awal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788664" y="1438655"/>
            <a:ext cx="360616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59690" rIns="0" bIns="0" rtlCol="0">
            <a:spAutoFit/>
          </a:bodyPr>
          <a:lstStyle/>
          <a:p>
            <a:pPr marL="846455">
              <a:lnSpc>
                <a:spcPct val="100000"/>
              </a:lnSpc>
              <a:spcBef>
                <a:spcPts val="47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Misi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</a:t>
            </a:r>
            <a:r>
              <a:rPr sz="24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Fungsi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99332" y="2250948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744220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Sistem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Komputer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99332" y="3063239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8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KPI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99332" y="3877055"/>
            <a:ext cx="360743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582295">
              <a:lnSpc>
                <a:spcPct val="100000"/>
              </a:lnSpc>
              <a:spcBef>
                <a:spcPts val="475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Faktor</a:t>
            </a:r>
            <a:r>
              <a:rPr sz="24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Keberhasilan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799332" y="4689347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48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Siapa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Pelanggannya?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258556" y="1315211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7" y="525779"/>
                </a:lnTo>
                <a:lnTo>
                  <a:pt x="3607307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764269" y="1362836"/>
            <a:ext cx="25965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jejak</a:t>
            </a:r>
            <a:r>
              <a:rPr sz="2400" spc="-5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pelanggan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258556" y="2153411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475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258556" y="2991611"/>
            <a:ext cx="3607435" cy="749935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1905" rIns="0" bIns="0" rtlCol="0">
            <a:spAutoFit/>
          </a:bodyPr>
          <a:lstStyle/>
          <a:p>
            <a:pPr marL="1550035" marR="182880" indent="-1358265">
              <a:lnSpc>
                <a:spcPts val="2880"/>
              </a:lnSpc>
              <a:spcBef>
                <a:spcPts val="1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Penggolongan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Produk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 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Jasa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258556" y="4053840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Lokasi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835908" y="5501640"/>
            <a:ext cx="360616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159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Laba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258556" y="4892040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Biaya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 pemasukan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258556" y="5730240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699770">
              <a:lnSpc>
                <a:spcPct val="100000"/>
              </a:lnSpc>
              <a:spcBef>
                <a:spcPts val="48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Query and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Report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1689100"/>
          </a:xfrm>
          <a:custGeom>
            <a:avLst/>
            <a:gdLst/>
            <a:ahLst/>
            <a:cxnLst/>
            <a:rect l="l" t="t" r="r" b="b"/>
            <a:pathLst>
              <a:path w="3697604" h="1689100">
                <a:moveTo>
                  <a:pt x="0" y="1688592"/>
                </a:moveTo>
                <a:lnTo>
                  <a:pt x="3697224" y="1688592"/>
                </a:lnTo>
                <a:lnTo>
                  <a:pt x="369722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913888"/>
            <a:ext cx="3697604" cy="3441700"/>
          </a:xfrm>
          <a:custGeom>
            <a:avLst/>
            <a:gdLst/>
            <a:ahLst/>
            <a:cxnLst/>
            <a:rect l="l" t="t" r="r" b="b"/>
            <a:pathLst>
              <a:path w="3697604" h="3441700">
                <a:moveTo>
                  <a:pt x="0" y="3441191"/>
                </a:moveTo>
                <a:lnTo>
                  <a:pt x="3697224" y="3441191"/>
                </a:lnTo>
                <a:lnTo>
                  <a:pt x="369722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1066241"/>
            <a:ext cx="11747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852" y="1735962"/>
            <a:ext cx="197040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Kebutuhan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Bisnis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2281427"/>
            <a:ext cx="3706495" cy="632460"/>
          </a:xfrm>
          <a:custGeom>
            <a:avLst/>
            <a:gdLst/>
            <a:ahLst/>
            <a:cxnLst/>
            <a:rect l="l" t="t" r="r" b="b"/>
            <a:pathLst>
              <a:path w="3706495" h="632460">
                <a:moveTo>
                  <a:pt x="0" y="632460"/>
                </a:moveTo>
                <a:lnTo>
                  <a:pt x="3706367" y="632460"/>
                </a:lnTo>
                <a:lnTo>
                  <a:pt x="3706367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2401011"/>
            <a:ext cx="314642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Manajemen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Atas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033522"/>
            <a:ext cx="15836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739" y="3698875"/>
            <a:ext cx="2324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4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93108" y="1578863"/>
            <a:ext cx="6705600" cy="88582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6375" rIns="0" bIns="0" rtlCol="0">
            <a:spAutoFit/>
          </a:bodyPr>
          <a:lstStyle/>
          <a:p>
            <a:pPr marL="756285">
              <a:lnSpc>
                <a:spcPct val="100000"/>
              </a:lnSpc>
              <a:spcBef>
                <a:spcPts val="1625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Keterlibatan Keseluruhan</a:t>
            </a:r>
            <a:r>
              <a:rPr sz="2800" spc="2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Organisasi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93108" y="3032760"/>
            <a:ext cx="6705600" cy="883919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57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20"/>
              </a:spcBef>
            </a:pP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Pengarahan</a:t>
            </a:r>
            <a:r>
              <a:rPr sz="2800" spc="20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Kerja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589519" y="2465070"/>
            <a:ext cx="114300" cy="568960"/>
          </a:xfrm>
          <a:custGeom>
            <a:avLst/>
            <a:gdLst/>
            <a:ahLst/>
            <a:cxnLst/>
            <a:rect l="l" t="t" r="r" b="b"/>
            <a:pathLst>
              <a:path w="114300" h="568960">
                <a:moveTo>
                  <a:pt x="38100" y="454278"/>
                </a:moveTo>
                <a:lnTo>
                  <a:pt x="0" y="454278"/>
                </a:lnTo>
                <a:lnTo>
                  <a:pt x="57150" y="568578"/>
                </a:lnTo>
                <a:lnTo>
                  <a:pt x="104775" y="473328"/>
                </a:lnTo>
                <a:lnTo>
                  <a:pt x="38100" y="473328"/>
                </a:lnTo>
                <a:lnTo>
                  <a:pt x="38100" y="454278"/>
                </a:lnTo>
                <a:close/>
              </a:path>
              <a:path w="114300" h="568960">
                <a:moveTo>
                  <a:pt x="76200" y="0"/>
                </a:moveTo>
                <a:lnTo>
                  <a:pt x="38100" y="0"/>
                </a:lnTo>
                <a:lnTo>
                  <a:pt x="38100" y="473328"/>
                </a:lnTo>
                <a:lnTo>
                  <a:pt x="76200" y="473328"/>
                </a:lnTo>
                <a:lnTo>
                  <a:pt x="76200" y="0"/>
                </a:lnTo>
                <a:close/>
              </a:path>
              <a:path w="114300" h="568960">
                <a:moveTo>
                  <a:pt x="114300" y="454278"/>
                </a:moveTo>
                <a:lnTo>
                  <a:pt x="76200" y="454278"/>
                </a:lnTo>
                <a:lnTo>
                  <a:pt x="76200" y="473328"/>
                </a:lnTo>
                <a:lnTo>
                  <a:pt x="104775" y="473328"/>
                </a:lnTo>
                <a:lnTo>
                  <a:pt x="114300" y="454278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2321560"/>
          </a:xfrm>
          <a:custGeom>
            <a:avLst/>
            <a:gdLst/>
            <a:ahLst/>
            <a:cxnLst/>
            <a:rect l="l" t="t" r="r" b="b"/>
            <a:pathLst>
              <a:path w="3697604" h="2321560">
                <a:moveTo>
                  <a:pt x="0" y="2321052"/>
                </a:moveTo>
                <a:lnTo>
                  <a:pt x="3697224" y="2321052"/>
                </a:lnTo>
                <a:lnTo>
                  <a:pt x="369722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546347"/>
            <a:ext cx="3697604" cy="2809240"/>
          </a:xfrm>
          <a:custGeom>
            <a:avLst/>
            <a:gdLst/>
            <a:ahLst/>
            <a:cxnLst/>
            <a:rect l="l" t="t" r="r" b="b"/>
            <a:pathLst>
              <a:path w="3697604" h="2809240">
                <a:moveTo>
                  <a:pt x="0" y="2808732"/>
                </a:moveTo>
                <a:lnTo>
                  <a:pt x="3697224" y="2808732"/>
                </a:lnTo>
                <a:lnTo>
                  <a:pt x="369722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2913888"/>
            <a:ext cx="3694429" cy="632460"/>
          </a:xfrm>
          <a:custGeom>
            <a:avLst/>
            <a:gdLst/>
            <a:ahLst/>
            <a:cxnLst/>
            <a:rect l="l" t="t" r="r" b="b"/>
            <a:pathLst>
              <a:path w="3694429" h="632460">
                <a:moveTo>
                  <a:pt x="0" y="632460"/>
                </a:moveTo>
                <a:lnTo>
                  <a:pt x="3694176" y="632460"/>
                </a:lnTo>
                <a:lnTo>
                  <a:pt x="3694176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066241"/>
            <a:ext cx="3157855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  <a:p>
            <a:pPr marL="12700" marR="5080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Kebutuhan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Bisnis 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 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Justifikasi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Perencanaan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 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93108" y="1578863"/>
            <a:ext cx="6705600" cy="88582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6375" rIns="0" bIns="0" rtlCol="0">
            <a:spAutoFit/>
          </a:bodyPr>
          <a:lstStyle/>
          <a:p>
            <a:pPr marL="530860">
              <a:lnSpc>
                <a:spcPct val="100000"/>
              </a:lnSpc>
              <a:spcBef>
                <a:spcPts val="1625"/>
              </a:spcBef>
            </a:pPr>
            <a:r>
              <a:rPr sz="2800" spc="-25" dirty="0">
                <a:solidFill>
                  <a:srgbClr val="216600"/>
                </a:solidFill>
                <a:latin typeface="Calibri"/>
                <a:cs typeface="Calibri"/>
              </a:rPr>
              <a:t>Pastikan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Anggaran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dapat</a:t>
            </a:r>
            <a:r>
              <a:rPr sz="2800" spc="110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diprediksi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93108" y="3032760"/>
            <a:ext cx="6705600" cy="883919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5740" rIns="0" bIns="0" rtlCol="0">
            <a:spAutoFit/>
          </a:bodyPr>
          <a:lstStyle/>
          <a:p>
            <a:pPr marL="745490">
              <a:lnSpc>
                <a:spcPct val="100000"/>
              </a:lnSpc>
              <a:spcBef>
                <a:spcPts val="1620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Potensi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sesuai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dengan</a:t>
            </a:r>
            <a:r>
              <a:rPr sz="2800" spc="80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anggaran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43738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5" dirty="0">
                <a:latin typeface="Calibri"/>
                <a:cs typeface="Calibri"/>
              </a:rPr>
              <a:t>Perencanaan </a:t>
            </a:r>
            <a:r>
              <a:rPr sz="2800" b="0" spc="-20" dirty="0">
                <a:latin typeface="Calibri"/>
                <a:cs typeface="Calibri"/>
              </a:rPr>
              <a:t>Data</a:t>
            </a:r>
            <a:r>
              <a:rPr sz="2800" b="0" spc="-15" dirty="0">
                <a:latin typeface="Calibri"/>
                <a:cs typeface="Calibri"/>
              </a:rPr>
              <a:t> </a:t>
            </a:r>
            <a:r>
              <a:rPr sz="2800" b="0" spc="-20" dirty="0">
                <a:latin typeface="Calibri"/>
                <a:cs typeface="Calibri"/>
              </a:rPr>
              <a:t>Warehouse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592836"/>
            <a:ext cx="3697604" cy="2987040"/>
          </a:xfrm>
          <a:custGeom>
            <a:avLst/>
            <a:gdLst/>
            <a:ahLst/>
            <a:cxnLst/>
            <a:rect l="l" t="t" r="r" b="b"/>
            <a:pathLst>
              <a:path w="3697604" h="2987040">
                <a:moveTo>
                  <a:pt x="0" y="2987040"/>
                </a:moveTo>
                <a:lnTo>
                  <a:pt x="3697224" y="2987040"/>
                </a:lnTo>
                <a:lnTo>
                  <a:pt x="369722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10811"/>
            <a:ext cx="3697604" cy="2144395"/>
          </a:xfrm>
          <a:custGeom>
            <a:avLst/>
            <a:gdLst/>
            <a:ahLst/>
            <a:cxnLst/>
            <a:rect l="l" t="t" r="r" b="b"/>
            <a:pathLst>
              <a:path w="3697604" h="2144395">
                <a:moveTo>
                  <a:pt x="0" y="2144268"/>
                </a:moveTo>
                <a:lnTo>
                  <a:pt x="3697224" y="2144268"/>
                </a:lnTo>
                <a:lnTo>
                  <a:pt x="369722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1066241"/>
            <a:ext cx="11747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Pengantar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852" y="1735962"/>
            <a:ext cx="197040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Kebutuhan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Bisnis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314642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Dukungan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Manajemen</a:t>
            </a: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Atas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15836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Justifikasi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DW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3579876"/>
            <a:ext cx="3706495" cy="631190"/>
          </a:xfrm>
          <a:custGeom>
            <a:avLst/>
            <a:gdLst/>
            <a:ahLst/>
            <a:cxnLst/>
            <a:rect l="l" t="t" r="r" b="b"/>
            <a:pathLst>
              <a:path w="3706495" h="631189">
                <a:moveTo>
                  <a:pt x="0" y="630936"/>
                </a:moveTo>
                <a:lnTo>
                  <a:pt x="3706367" y="630936"/>
                </a:lnTo>
                <a:lnTo>
                  <a:pt x="3706367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8739" y="3698875"/>
            <a:ext cx="2324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Perencanaan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Umum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93108" y="821436"/>
            <a:ext cx="6705600" cy="883919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510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14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Perencanaan</a:t>
            </a:r>
            <a:r>
              <a:rPr sz="2800" spc="1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Formal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02964" y="1828800"/>
            <a:ext cx="360616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1115695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Perkenalan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13632" y="2641092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32815">
              <a:lnSpc>
                <a:spcPct val="100000"/>
              </a:lnSpc>
              <a:spcBef>
                <a:spcPts val="48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Rumusan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Misi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913632" y="3454908"/>
            <a:ext cx="360743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75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Lingkup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913632" y="4267200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480"/>
              </a:spcBef>
            </a:pP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Tujuan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13632" y="5079491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1594" rIns="0" bIns="0" rtlCol="0">
            <a:spAutoFit/>
          </a:bodyPr>
          <a:lstStyle/>
          <a:p>
            <a:pPr marL="536575">
              <a:lnSpc>
                <a:spcPct val="100000"/>
              </a:lnSpc>
              <a:spcBef>
                <a:spcPts val="484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Isu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Kunci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Pilihan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494776" y="2185416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696704" y="2233040"/>
            <a:ext cx="1203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Justifikasi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494776" y="3023616"/>
            <a:ext cx="3607435" cy="524510"/>
          </a:xfrm>
          <a:custGeom>
            <a:avLst/>
            <a:gdLst/>
            <a:ahLst/>
            <a:cxnLst/>
            <a:rect l="l" t="t" r="r" b="b"/>
            <a:pathLst>
              <a:path w="3607434" h="524510">
                <a:moveTo>
                  <a:pt x="0" y="524255"/>
                </a:moveTo>
                <a:lnTo>
                  <a:pt x="3607308" y="524255"/>
                </a:lnTo>
                <a:lnTo>
                  <a:pt x="3607308" y="0"/>
                </a:lnTo>
                <a:lnTo>
                  <a:pt x="0" y="0"/>
                </a:lnTo>
                <a:lnTo>
                  <a:pt x="0" y="52425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8910319" y="3071240"/>
            <a:ext cx="27781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Executive</a:t>
            </a:r>
            <a:r>
              <a:rPr sz="24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Sponsorship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8494776" y="3861815"/>
            <a:ext cx="3607435" cy="749935"/>
          </a:xfrm>
          <a:custGeom>
            <a:avLst/>
            <a:gdLst/>
            <a:ahLst/>
            <a:cxnLst/>
            <a:rect l="l" t="t" r="r" b="b"/>
            <a:pathLst>
              <a:path w="3607434" h="749935">
                <a:moveTo>
                  <a:pt x="0" y="749807"/>
                </a:moveTo>
                <a:lnTo>
                  <a:pt x="3607308" y="749807"/>
                </a:lnTo>
                <a:lnTo>
                  <a:pt x="3607308" y="0"/>
                </a:lnTo>
                <a:lnTo>
                  <a:pt x="0" y="0"/>
                </a:lnTo>
                <a:lnTo>
                  <a:pt x="0" y="749807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933180" y="4021277"/>
            <a:ext cx="273240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Strategi</a:t>
            </a:r>
            <a:r>
              <a:rPr sz="2400" spc="-8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Implementasi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494776" y="4924044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248647" y="4972303"/>
            <a:ext cx="21012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Anggaran</a:t>
            </a:r>
            <a:r>
              <a:rPr sz="2400" spc="-8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Jadwal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950208" y="5893308"/>
            <a:ext cx="3606165" cy="524510"/>
          </a:xfrm>
          <a:custGeom>
            <a:avLst/>
            <a:gdLst/>
            <a:ahLst/>
            <a:cxnLst/>
            <a:rect l="l" t="t" r="r" b="b"/>
            <a:pathLst>
              <a:path w="3606165" h="524510">
                <a:moveTo>
                  <a:pt x="0" y="524256"/>
                </a:moveTo>
                <a:lnTo>
                  <a:pt x="3605784" y="524256"/>
                </a:lnTo>
                <a:lnTo>
                  <a:pt x="3605784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637913" y="5940958"/>
            <a:ext cx="22313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Nilai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</a:t>
            </a:r>
            <a:r>
              <a:rPr sz="2400" spc="-8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Harapan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8494776" y="5762244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9085580" y="5810503"/>
            <a:ext cx="2425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Pengesahan</a:t>
            </a:r>
            <a:r>
              <a:rPr sz="2400" spc="-6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5762625"/>
          </a:xfrm>
          <a:custGeom>
            <a:avLst/>
            <a:gdLst/>
            <a:ahLst/>
            <a:cxnLst/>
            <a:rect l="l" t="t" r="r" b="b"/>
            <a:pathLst>
              <a:path w="4261485" h="5762625">
                <a:moveTo>
                  <a:pt x="0" y="5762244"/>
                </a:moveTo>
                <a:lnTo>
                  <a:pt x="4261104" y="5762244"/>
                </a:lnTo>
                <a:lnTo>
                  <a:pt x="4261104" y="0"/>
                </a:lnTo>
                <a:lnTo>
                  <a:pt x="0" y="0"/>
                </a:lnTo>
                <a:lnTo>
                  <a:pt x="0" y="5762244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852" y="1066241"/>
            <a:ext cx="395224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363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15028" y="815339"/>
            <a:ext cx="7620000" cy="546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0" y="4998720"/>
            <a:ext cx="5867400" cy="109918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165100" rIns="0" bIns="0" rtlCol="0">
            <a:spAutoFit/>
          </a:bodyPr>
          <a:lstStyle/>
          <a:p>
            <a:pPr marL="284480" marR="200660" indent="-74930">
              <a:lnSpc>
                <a:spcPct val="100000"/>
              </a:lnSpc>
              <a:spcBef>
                <a:spcPts val="1300"/>
              </a:spcBef>
            </a:pP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Data Warehouse: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Lebih Luas,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Kompleks,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dan 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Menerapkan </a:t>
            </a:r>
            <a:r>
              <a:rPr sz="2400" spc="-25" dirty="0">
                <a:solidFill>
                  <a:srgbClr val="216663"/>
                </a:solidFill>
                <a:latin typeface="Calibri"/>
                <a:cs typeface="Calibri"/>
              </a:rPr>
              <a:t>Teknologi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yang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Berbeda-Beda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256276" y="777240"/>
            <a:ext cx="5565648" cy="41742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0" y="4998720"/>
            <a:ext cx="6553200" cy="109918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400">
              <a:latin typeface="Times New Roman"/>
              <a:cs typeface="Times New Roman"/>
            </a:endParaRPr>
          </a:p>
          <a:p>
            <a:pPr marL="302895">
              <a:lnSpc>
                <a:spcPct val="100000"/>
              </a:lnSpc>
            </a:pP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Aktivitas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Baru </a:t>
            </a:r>
            <a:r>
              <a:rPr sz="2400" dirty="0">
                <a:solidFill>
                  <a:srgbClr val="216663"/>
                </a:solidFill>
                <a:latin typeface="Wingdings"/>
                <a:cs typeface="Wingdings"/>
              </a:rPr>
              <a:t></a:t>
            </a:r>
            <a:r>
              <a:rPr sz="2400" dirty="0">
                <a:solidFill>
                  <a:srgbClr val="216663"/>
                </a:solidFill>
                <a:latin typeface="Times New Roman"/>
                <a:cs typeface="Times New Roman"/>
              </a:rPr>
              <a:t> </a:t>
            </a:r>
            <a:r>
              <a:rPr sz="2400" spc="-20" dirty="0">
                <a:solidFill>
                  <a:srgbClr val="216663"/>
                </a:solidFill>
                <a:latin typeface="Calibri"/>
                <a:cs typeface="Calibri"/>
              </a:rPr>
              <a:t>Waktu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dan Usaha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lebih</a:t>
            </a:r>
            <a:r>
              <a:rPr sz="2400" spc="-12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Banyak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62244" y="990600"/>
            <a:ext cx="5492496" cy="36499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0" y="4998720"/>
            <a:ext cx="6553200" cy="109918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2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45" dirty="0">
                <a:solidFill>
                  <a:srgbClr val="216663"/>
                </a:solidFill>
                <a:latin typeface="Calibri"/>
                <a:cs typeface="Calibri"/>
              </a:rPr>
              <a:t>Tenaga</a:t>
            </a:r>
            <a:r>
              <a:rPr sz="2400" spc="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Eksternal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207508" y="874775"/>
            <a:ext cx="6349999" cy="4076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0" y="4998720"/>
            <a:ext cx="6553200" cy="109918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4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</a:pP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Metadata </a:t>
            </a:r>
            <a:r>
              <a:rPr sz="2400" dirty="0">
                <a:solidFill>
                  <a:srgbClr val="216663"/>
                </a:solidFill>
                <a:latin typeface="Wingdings"/>
                <a:cs typeface="Wingdings"/>
              </a:rPr>
              <a:t></a:t>
            </a:r>
            <a:r>
              <a:rPr sz="2400" spc="-90" dirty="0">
                <a:solidFill>
                  <a:srgbClr val="216663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Penting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548884" y="1382267"/>
            <a:ext cx="5666232" cy="34107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0" y="4998720"/>
            <a:ext cx="6553200" cy="109918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235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</a:pP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Penggunaan </a:t>
            </a:r>
            <a:r>
              <a:rPr sz="2400" spc="-50" dirty="0">
                <a:solidFill>
                  <a:srgbClr val="216663"/>
                </a:solidFill>
                <a:latin typeface="Calibri"/>
                <a:cs typeface="Calibri"/>
              </a:rPr>
              <a:t>Tools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Pihak</a:t>
            </a:r>
            <a:r>
              <a:rPr sz="2400" spc="3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216663"/>
                </a:solidFill>
                <a:latin typeface="Calibri"/>
                <a:cs typeface="Calibri"/>
              </a:rPr>
              <a:t>Ketiga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105144" y="947927"/>
            <a:ext cx="4375404" cy="35128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65291" y="5049011"/>
            <a:ext cx="5562600" cy="110045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165735" rIns="0" bIns="0" rtlCol="0">
            <a:spAutoFit/>
          </a:bodyPr>
          <a:lstStyle/>
          <a:p>
            <a:pPr marL="949960" marR="774065" indent="-167640">
              <a:lnSpc>
                <a:spcPct val="100000"/>
              </a:lnSpc>
              <a:spcBef>
                <a:spcPts val="1305"/>
              </a:spcBef>
            </a:pP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Cukup waktu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pembangunan dan 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penyempurnaan</a:t>
            </a:r>
            <a:r>
              <a:rPr sz="2400" spc="-2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infrastruktur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25667" y="940308"/>
            <a:ext cx="5602224" cy="3742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65291" y="5049011"/>
            <a:ext cx="5562600" cy="110045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Times New Roman"/>
              <a:cs typeface="Times New Roman"/>
            </a:endParaRPr>
          </a:p>
          <a:p>
            <a:pPr marL="351790">
              <a:lnSpc>
                <a:spcPct val="100000"/>
              </a:lnSpc>
            </a:pP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Sediakan waktu untuk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desain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890515" y="1522475"/>
            <a:ext cx="6667500" cy="2781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65291" y="5049011"/>
            <a:ext cx="5562600" cy="110045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</a:pP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Libatkan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user dalam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tiap</a:t>
            </a:r>
            <a:r>
              <a:rPr sz="2400" spc="-3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tahap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096000" y="620268"/>
            <a:ext cx="4882896" cy="43251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65291" y="5049011"/>
            <a:ext cx="5562600" cy="110045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165735" rIns="0" bIns="0" rtlCol="0">
            <a:spAutoFit/>
          </a:bodyPr>
          <a:lstStyle/>
          <a:p>
            <a:pPr marL="353695" marR="128270" indent="-215265">
              <a:lnSpc>
                <a:spcPct val="100000"/>
              </a:lnSpc>
              <a:spcBef>
                <a:spcPts val="1305"/>
              </a:spcBef>
            </a:pP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Pastikan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waktu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pelatihan user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cukup untuk 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menggunakan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tool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dan</a:t>
            </a:r>
            <a:r>
              <a:rPr sz="2400" spc="-2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reporting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32959" y="947927"/>
            <a:ext cx="7182611" cy="4026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65291" y="5049011"/>
            <a:ext cx="5562600" cy="1100455"/>
          </a:xfrm>
          <a:prstGeom prst="rect">
            <a:avLst/>
          </a:prstGeom>
          <a:solidFill>
            <a:srgbClr val="EDED99"/>
          </a:solidFill>
          <a:ln w="12192">
            <a:solidFill>
              <a:srgbClr val="41709C"/>
            </a:solidFill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</a:pPr>
            <a:r>
              <a:rPr sz="2400" spc="-35" dirty="0">
                <a:solidFill>
                  <a:srgbClr val="216663"/>
                </a:solidFill>
                <a:latin typeface="Calibri"/>
                <a:cs typeface="Calibri"/>
              </a:rPr>
              <a:t>Tantangan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proyek</a:t>
            </a:r>
            <a:r>
              <a:rPr sz="2400" spc="1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paralel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65291" y="1089660"/>
            <a:ext cx="5570220" cy="36484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351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490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41520" y="711708"/>
            <a:ext cx="7650479" cy="5219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024255"/>
          </a:xfrm>
          <a:custGeom>
            <a:avLst/>
            <a:gdLst/>
            <a:ahLst/>
            <a:cxnLst/>
            <a:rect l="l" t="t" r="r" b="b"/>
            <a:pathLst>
              <a:path w="4261485" h="1024255">
                <a:moveTo>
                  <a:pt x="0" y="1024128"/>
                </a:moveTo>
                <a:lnTo>
                  <a:pt x="4261104" y="1024128"/>
                </a:lnTo>
                <a:lnTo>
                  <a:pt x="426110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247900"/>
            <a:ext cx="4261485" cy="4107179"/>
          </a:xfrm>
          <a:custGeom>
            <a:avLst/>
            <a:gdLst/>
            <a:ahLst/>
            <a:cxnLst/>
            <a:rect l="l" t="t" r="r" b="b"/>
            <a:pathLst>
              <a:path w="4261485" h="4107179">
                <a:moveTo>
                  <a:pt x="0" y="4107179"/>
                </a:moveTo>
                <a:lnTo>
                  <a:pt x="4261104" y="4107179"/>
                </a:lnTo>
                <a:lnTo>
                  <a:pt x="426110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39401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4259580" cy="631190"/>
          </a:xfrm>
          <a:custGeom>
            <a:avLst/>
            <a:gdLst/>
            <a:ahLst/>
            <a:cxnLst/>
            <a:rect l="l" t="t" r="r" b="b"/>
            <a:pathLst>
              <a:path w="4259580" h="631189">
                <a:moveTo>
                  <a:pt x="0" y="630936"/>
                </a:moveTo>
                <a:lnTo>
                  <a:pt x="4259580" y="630936"/>
                </a:lnTo>
                <a:lnTo>
                  <a:pt x="425958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735962"/>
            <a:ext cx="21297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Penilaian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Kesiapan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28016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23399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43728" y="888491"/>
            <a:ext cx="5562600" cy="1099185"/>
          </a:xfrm>
          <a:custGeom>
            <a:avLst/>
            <a:gdLst/>
            <a:ahLst/>
            <a:cxnLst/>
            <a:rect l="l" t="t" r="r" b="b"/>
            <a:pathLst>
              <a:path w="5562600" h="1099185">
                <a:moveTo>
                  <a:pt x="0" y="1098803"/>
                </a:moveTo>
                <a:lnTo>
                  <a:pt x="5562600" y="1098803"/>
                </a:lnTo>
                <a:lnTo>
                  <a:pt x="5562600" y="0"/>
                </a:lnTo>
                <a:lnTo>
                  <a:pt x="0" y="0"/>
                </a:lnTo>
                <a:lnTo>
                  <a:pt x="0" y="1098803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593205" y="1222324"/>
            <a:ext cx="326262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Mengatasi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hal-hal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berikut: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235196" y="2020823"/>
            <a:ext cx="7957184" cy="571500"/>
          </a:xfrm>
          <a:custGeom>
            <a:avLst/>
            <a:gdLst/>
            <a:ahLst/>
            <a:cxnLst/>
            <a:rect l="l" t="t" r="r" b="b"/>
            <a:pathLst>
              <a:path w="7957184" h="571500">
                <a:moveTo>
                  <a:pt x="0" y="571500"/>
                </a:moveTo>
                <a:lnTo>
                  <a:pt x="7956804" y="571500"/>
                </a:lnTo>
                <a:lnTo>
                  <a:pt x="7956804" y="0"/>
                </a:lnTo>
                <a:lnTo>
                  <a:pt x="0" y="0"/>
                </a:lnTo>
                <a:lnTo>
                  <a:pt x="0" y="57150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216141" y="2091385"/>
            <a:ext cx="39973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Mengurangi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risiko</a:t>
            </a:r>
            <a:r>
              <a:rPr sz="2400" spc="-7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implementasi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247388" y="2830067"/>
            <a:ext cx="7945120" cy="508000"/>
          </a:xfrm>
          <a:custGeom>
            <a:avLst/>
            <a:gdLst/>
            <a:ahLst/>
            <a:cxnLst/>
            <a:rect l="l" t="t" r="r" b="b"/>
            <a:pathLst>
              <a:path w="7945120" h="508000">
                <a:moveTo>
                  <a:pt x="0" y="507491"/>
                </a:moveTo>
                <a:lnTo>
                  <a:pt x="7944611" y="507491"/>
                </a:lnTo>
                <a:lnTo>
                  <a:pt x="7944611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200269" y="2869819"/>
            <a:ext cx="6092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Pendekatan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proaktif untuk penyelesaian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masalah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247388" y="3576828"/>
            <a:ext cx="7945120" cy="508000"/>
          </a:xfrm>
          <a:custGeom>
            <a:avLst/>
            <a:gdLst/>
            <a:ahLst/>
            <a:cxnLst/>
            <a:rect l="l" t="t" r="r" b="b"/>
            <a:pathLst>
              <a:path w="7945120" h="508000">
                <a:moveTo>
                  <a:pt x="0" y="507492"/>
                </a:moveTo>
                <a:lnTo>
                  <a:pt x="7944611" y="507492"/>
                </a:lnTo>
                <a:lnTo>
                  <a:pt x="7944611" y="0"/>
                </a:lnTo>
                <a:lnTo>
                  <a:pt x="0" y="0"/>
                </a:lnTo>
                <a:lnTo>
                  <a:pt x="0" y="507492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247388" y="4322064"/>
            <a:ext cx="7945120" cy="509270"/>
          </a:xfrm>
          <a:custGeom>
            <a:avLst/>
            <a:gdLst/>
            <a:ahLst/>
            <a:cxnLst/>
            <a:rect l="l" t="t" r="r" b="b"/>
            <a:pathLst>
              <a:path w="7945120" h="509270">
                <a:moveTo>
                  <a:pt x="0" y="509016"/>
                </a:moveTo>
                <a:lnTo>
                  <a:pt x="7944611" y="509016"/>
                </a:lnTo>
                <a:lnTo>
                  <a:pt x="7944611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247388" y="5068823"/>
            <a:ext cx="7945120" cy="508000"/>
          </a:xfrm>
          <a:custGeom>
            <a:avLst/>
            <a:gdLst/>
            <a:ahLst/>
            <a:cxnLst/>
            <a:rect l="l" t="t" r="r" b="b"/>
            <a:pathLst>
              <a:path w="7945120" h="508000">
                <a:moveTo>
                  <a:pt x="0" y="507491"/>
                </a:moveTo>
                <a:lnTo>
                  <a:pt x="7944611" y="507491"/>
                </a:lnTo>
                <a:lnTo>
                  <a:pt x="7944611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04715" y="5815584"/>
            <a:ext cx="7987665" cy="508000"/>
          </a:xfrm>
          <a:custGeom>
            <a:avLst/>
            <a:gdLst/>
            <a:ahLst/>
            <a:cxnLst/>
            <a:rect l="l" t="t" r="r" b="b"/>
            <a:pathLst>
              <a:path w="7987665" h="508000">
                <a:moveTo>
                  <a:pt x="0" y="507491"/>
                </a:moveTo>
                <a:lnTo>
                  <a:pt x="7987284" y="507491"/>
                </a:lnTo>
                <a:lnTo>
                  <a:pt x="7987284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625721" y="3615944"/>
            <a:ext cx="7243445" cy="2630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Reassess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komitmen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korporat</a:t>
            </a:r>
            <a:endParaRPr sz="2400">
              <a:latin typeface="Calibri"/>
              <a:cs typeface="Calibri"/>
            </a:endParaRPr>
          </a:p>
          <a:p>
            <a:pPr marL="1513840" marR="5080" indent="-1501775">
              <a:lnSpc>
                <a:spcPct val="204000"/>
              </a:lnSpc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Review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 identifikasi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kembali 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ukuran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lingkup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  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Pernyataan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Kembali Harapan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User 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Memastikan kebutuhan</a:t>
            </a:r>
            <a:r>
              <a:rPr sz="24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training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852" y="1066241"/>
            <a:ext cx="395224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363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43728" y="888491"/>
            <a:ext cx="5562600" cy="109918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163830" rIns="0" bIns="0" rtlCol="0">
            <a:spAutoFit/>
          </a:bodyPr>
          <a:lstStyle/>
          <a:p>
            <a:pPr marL="946785" marR="391795" indent="-549275">
              <a:lnSpc>
                <a:spcPct val="100000"/>
              </a:lnSpc>
              <a:spcBef>
                <a:spcPts val="1290"/>
              </a:spcBef>
            </a:pP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Menjawab semua </a:t>
            </a:r>
            <a:r>
              <a:rPr sz="2400" dirty="0">
                <a:solidFill>
                  <a:srgbClr val="216663"/>
                </a:solidFill>
                <a:latin typeface="Calibri"/>
                <a:cs typeface="Calibri"/>
              </a:rPr>
              <a:t>tujuan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utama</a:t>
            </a:r>
            <a:r>
              <a:rPr sz="2400" spc="-10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dalam  </a:t>
            </a:r>
            <a:r>
              <a:rPr sz="2400" spc="-10" dirty="0">
                <a:solidFill>
                  <a:srgbClr val="216663"/>
                </a:solidFill>
                <a:latin typeface="Calibri"/>
                <a:cs typeface="Calibri"/>
              </a:rPr>
              <a:t>proses pengembangan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sistem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43728" y="2247900"/>
            <a:ext cx="5562600" cy="110045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5" dirty="0">
                <a:solidFill>
                  <a:srgbClr val="216663"/>
                </a:solidFill>
                <a:latin typeface="Calibri"/>
                <a:cs typeface="Calibri"/>
              </a:rPr>
              <a:t>Memecah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Kompleksitas 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43728" y="3851147"/>
            <a:ext cx="5562600" cy="110045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Pendekatan</a:t>
            </a:r>
            <a:r>
              <a:rPr sz="2400" spc="-20" dirty="0">
                <a:solidFill>
                  <a:srgbClr val="216663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216663"/>
                </a:solidFill>
                <a:latin typeface="Calibri"/>
                <a:cs typeface="Calibri"/>
              </a:rPr>
              <a:t>Iteratif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395224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363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15484" y="1290827"/>
            <a:ext cx="6214871" cy="47609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39401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1735962"/>
            <a:ext cx="212979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Kesiapan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280162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Hidup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23399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Fase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873752" y="592836"/>
            <a:ext cx="6705600" cy="885825"/>
          </a:xfrm>
          <a:custGeom>
            <a:avLst/>
            <a:gdLst/>
            <a:ahLst/>
            <a:cxnLst/>
            <a:rect l="l" t="t" r="r" b="b"/>
            <a:pathLst>
              <a:path w="6705600" h="885825">
                <a:moveTo>
                  <a:pt x="0" y="885444"/>
                </a:moveTo>
                <a:lnTo>
                  <a:pt x="6705600" y="885444"/>
                </a:lnTo>
                <a:lnTo>
                  <a:pt x="6705600" y="0"/>
                </a:lnTo>
                <a:lnTo>
                  <a:pt x="0" y="0"/>
                </a:lnTo>
                <a:lnTo>
                  <a:pt x="0" y="885444"/>
                </a:lnTo>
                <a:close/>
              </a:path>
            </a:pathLst>
          </a:custGeom>
          <a:solidFill>
            <a:srgbClr val="EDED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548376" y="787146"/>
            <a:ext cx="53574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Contoh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Data Warehouse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Project</a:t>
            </a:r>
            <a:r>
              <a:rPr sz="2800" spc="6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Plan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259579" y="1588008"/>
            <a:ext cx="3606165" cy="525780"/>
          </a:xfrm>
          <a:custGeom>
            <a:avLst/>
            <a:gdLst/>
            <a:ahLst/>
            <a:cxnLst/>
            <a:rect l="l" t="t" r="r" b="b"/>
            <a:pathLst>
              <a:path w="3606165" h="525780">
                <a:moveTo>
                  <a:pt x="0" y="525779"/>
                </a:moveTo>
                <a:lnTo>
                  <a:pt x="3605783" y="525779"/>
                </a:lnTo>
                <a:lnTo>
                  <a:pt x="3605783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363336" y="1636014"/>
            <a:ext cx="1400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Perkenalan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271771" y="2400300"/>
            <a:ext cx="3606165" cy="525780"/>
          </a:xfrm>
          <a:custGeom>
            <a:avLst/>
            <a:gdLst/>
            <a:ahLst/>
            <a:cxnLst/>
            <a:rect l="l" t="t" r="r" b="b"/>
            <a:pathLst>
              <a:path w="3606165" h="525780">
                <a:moveTo>
                  <a:pt x="0" y="525779"/>
                </a:moveTo>
                <a:lnTo>
                  <a:pt x="3605783" y="525779"/>
                </a:lnTo>
                <a:lnTo>
                  <a:pt x="3605783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648071" y="2448814"/>
            <a:ext cx="854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0" dirty="0">
                <a:solidFill>
                  <a:srgbClr val="112100"/>
                </a:solidFill>
                <a:latin typeface="Calibri"/>
                <a:cs typeface="Calibri"/>
              </a:rPr>
              <a:t>T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ujuan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271771" y="3214116"/>
            <a:ext cx="3606165" cy="524510"/>
          </a:xfrm>
          <a:custGeom>
            <a:avLst/>
            <a:gdLst/>
            <a:ahLst/>
            <a:cxnLst/>
            <a:rect l="l" t="t" r="r" b="b"/>
            <a:pathLst>
              <a:path w="3606165" h="524510">
                <a:moveTo>
                  <a:pt x="0" y="524255"/>
                </a:moveTo>
                <a:lnTo>
                  <a:pt x="3605783" y="524255"/>
                </a:lnTo>
                <a:lnTo>
                  <a:pt x="3605783" y="0"/>
                </a:lnTo>
                <a:lnTo>
                  <a:pt x="0" y="0"/>
                </a:lnTo>
                <a:lnTo>
                  <a:pt x="0" y="52425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911978" y="3261740"/>
            <a:ext cx="23266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Penilaian</a:t>
            </a:r>
            <a:r>
              <a:rPr sz="2400" spc="-6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Kesiapan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271771" y="4026408"/>
            <a:ext cx="3606165" cy="525780"/>
          </a:xfrm>
          <a:custGeom>
            <a:avLst/>
            <a:gdLst/>
            <a:ahLst/>
            <a:cxnLst/>
            <a:rect l="l" t="t" r="r" b="b"/>
            <a:pathLst>
              <a:path w="3606165" h="525779">
                <a:moveTo>
                  <a:pt x="0" y="525780"/>
                </a:moveTo>
                <a:lnTo>
                  <a:pt x="3605783" y="525780"/>
                </a:lnTo>
                <a:lnTo>
                  <a:pt x="3605783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648071" y="4074363"/>
            <a:ext cx="85471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0" dirty="0">
                <a:solidFill>
                  <a:srgbClr val="112100"/>
                </a:solidFill>
                <a:latin typeface="Calibri"/>
                <a:cs typeface="Calibri"/>
              </a:rPr>
              <a:t>T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ujuan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271771" y="4838700"/>
            <a:ext cx="3606165" cy="525780"/>
          </a:xfrm>
          <a:custGeom>
            <a:avLst/>
            <a:gdLst/>
            <a:ahLst/>
            <a:cxnLst/>
            <a:rect l="l" t="t" r="r" b="b"/>
            <a:pathLst>
              <a:path w="3606165" h="525779">
                <a:moveTo>
                  <a:pt x="0" y="525780"/>
                </a:moveTo>
                <a:lnTo>
                  <a:pt x="3605783" y="525780"/>
                </a:lnTo>
                <a:lnTo>
                  <a:pt x="3605783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267071" y="4887848"/>
            <a:ext cx="16173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Stakeholders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8529828" y="1872995"/>
            <a:ext cx="3607435" cy="524510"/>
          </a:xfrm>
          <a:custGeom>
            <a:avLst/>
            <a:gdLst/>
            <a:ahLst/>
            <a:cxnLst/>
            <a:rect l="l" t="t" r="r" b="b"/>
            <a:pathLst>
              <a:path w="3607434" h="524510">
                <a:moveTo>
                  <a:pt x="0" y="524255"/>
                </a:moveTo>
                <a:lnTo>
                  <a:pt x="3607308" y="524255"/>
                </a:lnTo>
                <a:lnTo>
                  <a:pt x="3607308" y="0"/>
                </a:lnTo>
                <a:lnTo>
                  <a:pt x="0" y="0"/>
                </a:lnTo>
                <a:lnTo>
                  <a:pt x="0" y="52425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9638156" y="1920366"/>
            <a:ext cx="13944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Isu</a:t>
            </a:r>
            <a:r>
              <a:rPr sz="2400" spc="-8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penting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529828" y="2711195"/>
            <a:ext cx="3607435" cy="524510"/>
          </a:xfrm>
          <a:custGeom>
            <a:avLst/>
            <a:gdLst/>
            <a:ahLst/>
            <a:cxnLst/>
            <a:rect l="l" t="t" r="r" b="b"/>
            <a:pathLst>
              <a:path w="3607434" h="524510">
                <a:moveTo>
                  <a:pt x="0" y="524255"/>
                </a:moveTo>
                <a:lnTo>
                  <a:pt x="3607308" y="524255"/>
                </a:lnTo>
                <a:lnTo>
                  <a:pt x="3607308" y="0"/>
                </a:lnTo>
                <a:lnTo>
                  <a:pt x="0" y="0"/>
                </a:lnTo>
                <a:lnTo>
                  <a:pt x="0" y="52425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99931" y="2758566"/>
            <a:ext cx="24688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Faktor</a:t>
            </a:r>
            <a:r>
              <a:rPr sz="2400" spc="-8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Keberhasilan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529828" y="3547871"/>
            <a:ext cx="3607435" cy="751840"/>
          </a:xfrm>
          <a:custGeom>
            <a:avLst/>
            <a:gdLst/>
            <a:ahLst/>
            <a:cxnLst/>
            <a:rect l="l" t="t" r="r" b="b"/>
            <a:pathLst>
              <a:path w="3607434" h="751839">
                <a:moveTo>
                  <a:pt x="0" y="751332"/>
                </a:moveTo>
                <a:lnTo>
                  <a:pt x="3607308" y="751332"/>
                </a:lnTo>
                <a:lnTo>
                  <a:pt x="3607308" y="0"/>
                </a:lnTo>
                <a:lnTo>
                  <a:pt x="0" y="0"/>
                </a:lnTo>
                <a:lnTo>
                  <a:pt x="0" y="751332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635108" y="3709161"/>
            <a:ext cx="13995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Tim</a:t>
            </a:r>
            <a:r>
              <a:rPr sz="2400" spc="-7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8529828" y="4611623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80"/>
                </a:moveTo>
                <a:lnTo>
                  <a:pt x="3607308" y="525780"/>
                </a:lnTo>
                <a:lnTo>
                  <a:pt x="3607308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9449181" y="4659883"/>
            <a:ext cx="17703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Jadwal</a:t>
            </a:r>
            <a:r>
              <a:rPr sz="2400" spc="-9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306823" y="5652515"/>
            <a:ext cx="360616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8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Asumsi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8529828" y="5449823"/>
            <a:ext cx="3607435" cy="524510"/>
          </a:xfrm>
          <a:custGeom>
            <a:avLst/>
            <a:gdLst/>
            <a:ahLst/>
            <a:cxnLst/>
            <a:rect l="l" t="t" r="r" b="b"/>
            <a:pathLst>
              <a:path w="3607434" h="524510">
                <a:moveTo>
                  <a:pt x="0" y="524256"/>
                </a:moveTo>
                <a:lnTo>
                  <a:pt x="3607308" y="524256"/>
                </a:lnTo>
                <a:lnTo>
                  <a:pt x="3607308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8824086" y="5498083"/>
            <a:ext cx="3021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Keterangan</a:t>
            </a:r>
            <a:r>
              <a:rPr sz="2400" spc="-6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Deployment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4261485" cy="2321560"/>
          </a:xfrm>
          <a:custGeom>
            <a:avLst/>
            <a:gdLst/>
            <a:ahLst/>
            <a:cxnLst/>
            <a:rect l="l" t="t" r="r" b="b"/>
            <a:pathLst>
              <a:path w="4261485" h="2321560">
                <a:moveTo>
                  <a:pt x="0" y="2321052"/>
                </a:moveTo>
                <a:lnTo>
                  <a:pt x="4261104" y="2321052"/>
                </a:lnTo>
                <a:lnTo>
                  <a:pt x="426110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546347"/>
            <a:ext cx="4261485" cy="2809240"/>
          </a:xfrm>
          <a:custGeom>
            <a:avLst/>
            <a:gdLst/>
            <a:ahLst/>
            <a:cxnLst/>
            <a:rect l="l" t="t" r="r" b="b"/>
            <a:pathLst>
              <a:path w="4261485" h="2809240">
                <a:moveTo>
                  <a:pt x="0" y="2808732"/>
                </a:moveTo>
                <a:lnTo>
                  <a:pt x="4261104" y="2808732"/>
                </a:lnTo>
                <a:lnTo>
                  <a:pt x="426110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13888"/>
            <a:ext cx="4259580" cy="632460"/>
          </a:xfrm>
          <a:custGeom>
            <a:avLst/>
            <a:gdLst/>
            <a:ahLst/>
            <a:cxnLst/>
            <a:rect l="l" t="t" r="r" b="b"/>
            <a:pathLst>
              <a:path w="4259580" h="632460">
                <a:moveTo>
                  <a:pt x="0" y="632460"/>
                </a:moveTo>
                <a:lnTo>
                  <a:pt x="4259580" y="632460"/>
                </a:lnTo>
                <a:lnTo>
                  <a:pt x="4259580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852" y="1066241"/>
            <a:ext cx="395224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363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76800" y="1318260"/>
            <a:ext cx="6705600" cy="88582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2063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25"/>
              </a:spcBef>
            </a:pP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Komponen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Fungsional</a:t>
            </a:r>
            <a:r>
              <a:rPr sz="2800" spc="7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216600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14515" y="2840735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794385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Acquisition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26708" y="3654552"/>
            <a:ext cx="360743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1013460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26708" y="4466844"/>
            <a:ext cx="360743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Information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35242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20" dirty="0">
                <a:latin typeface="Calibri"/>
                <a:cs typeface="Calibri"/>
              </a:rPr>
              <a:t>Data Warehouse</a:t>
            </a:r>
            <a:r>
              <a:rPr sz="2800" b="0" spc="-10" dirty="0">
                <a:latin typeface="Calibri"/>
                <a:cs typeface="Calibri"/>
              </a:rPr>
              <a:t> </a:t>
            </a:r>
            <a:r>
              <a:rPr sz="2800" b="0" spc="-15" dirty="0">
                <a:latin typeface="Calibri"/>
                <a:cs typeface="Calibri"/>
              </a:rPr>
              <a:t>Project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4261485" cy="2321560"/>
          </a:xfrm>
          <a:custGeom>
            <a:avLst/>
            <a:gdLst/>
            <a:ahLst/>
            <a:cxnLst/>
            <a:rect l="l" t="t" r="r" b="b"/>
            <a:pathLst>
              <a:path w="4261485" h="2321560">
                <a:moveTo>
                  <a:pt x="0" y="2321052"/>
                </a:moveTo>
                <a:lnTo>
                  <a:pt x="4261104" y="2321052"/>
                </a:lnTo>
                <a:lnTo>
                  <a:pt x="426110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546347"/>
            <a:ext cx="4261485" cy="2809240"/>
          </a:xfrm>
          <a:custGeom>
            <a:avLst/>
            <a:gdLst/>
            <a:ahLst/>
            <a:cxnLst/>
            <a:rect l="l" t="t" r="r" b="b"/>
            <a:pathLst>
              <a:path w="4261485" h="2809240">
                <a:moveTo>
                  <a:pt x="0" y="2808732"/>
                </a:moveTo>
                <a:lnTo>
                  <a:pt x="4261104" y="2808732"/>
                </a:lnTo>
                <a:lnTo>
                  <a:pt x="426110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13888"/>
            <a:ext cx="4259580" cy="632460"/>
          </a:xfrm>
          <a:custGeom>
            <a:avLst/>
            <a:gdLst/>
            <a:ahLst/>
            <a:cxnLst/>
            <a:rect l="l" t="t" r="r" b="b"/>
            <a:pathLst>
              <a:path w="4259580" h="632460">
                <a:moveTo>
                  <a:pt x="0" y="632460"/>
                </a:moveTo>
                <a:lnTo>
                  <a:pt x="4259580" y="632460"/>
                </a:lnTo>
                <a:lnTo>
                  <a:pt x="4259580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852" y="1066241"/>
            <a:ext cx="3952240" cy="2327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Perbedaan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dengan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Project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IT</a:t>
            </a:r>
            <a:r>
              <a:rPr sz="2200" spc="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Biasa</a:t>
            </a:r>
            <a:endParaRPr sz="2200">
              <a:latin typeface="Calibri"/>
              <a:cs typeface="Calibri"/>
            </a:endParaRPr>
          </a:p>
          <a:p>
            <a:pPr marL="12700" marR="1143635">
              <a:lnSpc>
                <a:spcPct val="193500"/>
              </a:lnSpc>
              <a:spcBef>
                <a:spcPts val="165"/>
              </a:spcBef>
            </a:pP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Penilaian Kesiapan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Siklus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Hidup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Fase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Pengembangan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33031" y="787908"/>
            <a:ext cx="2994660" cy="467995"/>
          </a:xfrm>
          <a:prstGeom prst="rect">
            <a:avLst/>
          </a:prstGeom>
          <a:solidFill>
            <a:srgbClr val="216663"/>
          </a:solidFill>
        </p:spPr>
        <p:txBody>
          <a:bodyPr vert="horz" wrap="square" lIns="0" tIns="31750" rIns="0" bIns="0" rtlCol="0">
            <a:spAutoFit/>
          </a:bodyPr>
          <a:lstStyle/>
          <a:p>
            <a:pPr marL="239395">
              <a:lnSpc>
                <a:spcPct val="100000"/>
              </a:lnSpc>
              <a:spcBef>
                <a:spcPts val="25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Perencanaan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29983" y="1641348"/>
            <a:ext cx="2994660" cy="467995"/>
          </a:xfrm>
          <a:prstGeom prst="rect">
            <a:avLst/>
          </a:prstGeom>
          <a:solidFill>
            <a:srgbClr val="216663"/>
          </a:solidFill>
        </p:spPr>
        <p:txBody>
          <a:bodyPr vert="horz" wrap="square" lIns="0" tIns="31115" rIns="0" bIns="0" rtlCol="0">
            <a:spAutoFit/>
          </a:bodyPr>
          <a:lstStyle/>
          <a:p>
            <a:pPr marL="328295">
              <a:lnSpc>
                <a:spcPct val="100000"/>
              </a:lnSpc>
              <a:spcBef>
                <a:spcPts val="24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811267" y="3302508"/>
            <a:ext cx="1905000" cy="733425"/>
          </a:xfrm>
          <a:custGeom>
            <a:avLst/>
            <a:gdLst/>
            <a:ahLst/>
            <a:cxnLst/>
            <a:rect l="l" t="t" r="r" b="b"/>
            <a:pathLst>
              <a:path w="1905000" h="733425">
                <a:moveTo>
                  <a:pt x="0" y="733044"/>
                </a:moveTo>
                <a:lnTo>
                  <a:pt x="1904999" y="733044"/>
                </a:lnTo>
                <a:lnTo>
                  <a:pt x="1904999" y="0"/>
                </a:lnTo>
                <a:lnTo>
                  <a:pt x="0" y="0"/>
                </a:lnTo>
                <a:lnTo>
                  <a:pt x="0" y="733044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732264" y="3302508"/>
            <a:ext cx="1905000" cy="733425"/>
          </a:xfrm>
          <a:custGeom>
            <a:avLst/>
            <a:gdLst/>
            <a:ahLst/>
            <a:cxnLst/>
            <a:rect l="l" t="t" r="r" b="b"/>
            <a:pathLst>
              <a:path w="1905000" h="733425">
                <a:moveTo>
                  <a:pt x="0" y="733044"/>
                </a:moveTo>
                <a:lnTo>
                  <a:pt x="1905000" y="733044"/>
                </a:lnTo>
                <a:lnTo>
                  <a:pt x="1905000" y="0"/>
                </a:lnTo>
                <a:lnTo>
                  <a:pt x="0" y="0"/>
                </a:lnTo>
                <a:lnTo>
                  <a:pt x="0" y="733044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729983" y="5166359"/>
            <a:ext cx="2994660" cy="469900"/>
          </a:xfrm>
          <a:prstGeom prst="rect">
            <a:avLst/>
          </a:prstGeom>
          <a:solidFill>
            <a:srgbClr val="216663"/>
          </a:solidFill>
        </p:spPr>
        <p:txBody>
          <a:bodyPr vert="horz" wrap="square" lIns="0" tIns="33020" rIns="0" bIns="0" rtlCol="0">
            <a:spAutoFit/>
          </a:bodyPr>
          <a:lstStyle/>
          <a:p>
            <a:pPr marL="736600">
              <a:lnSpc>
                <a:spcPct val="100000"/>
              </a:lnSpc>
              <a:spcBef>
                <a:spcPts val="26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Deployment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733031" y="5887211"/>
            <a:ext cx="2994660" cy="469900"/>
          </a:xfrm>
          <a:custGeom>
            <a:avLst/>
            <a:gdLst/>
            <a:ahLst/>
            <a:cxnLst/>
            <a:rect l="l" t="t" r="r" b="b"/>
            <a:pathLst>
              <a:path w="2994659" h="469900">
                <a:moveTo>
                  <a:pt x="0" y="469392"/>
                </a:moveTo>
                <a:lnTo>
                  <a:pt x="2994660" y="469392"/>
                </a:lnTo>
                <a:lnTo>
                  <a:pt x="2994660" y="0"/>
                </a:lnTo>
                <a:lnTo>
                  <a:pt x="0" y="0"/>
                </a:lnTo>
                <a:lnTo>
                  <a:pt x="0" y="469392"/>
                </a:lnTo>
                <a:close/>
              </a:path>
            </a:pathLst>
          </a:custGeom>
          <a:solidFill>
            <a:srgbClr val="2166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401814" y="5907125"/>
            <a:ext cx="16592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enance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142478" y="1255522"/>
            <a:ext cx="173990" cy="384810"/>
          </a:xfrm>
          <a:custGeom>
            <a:avLst/>
            <a:gdLst/>
            <a:ahLst/>
            <a:cxnLst/>
            <a:rect l="l" t="t" r="r" b="b"/>
            <a:pathLst>
              <a:path w="173990" h="384810">
                <a:moveTo>
                  <a:pt x="0" y="210438"/>
                </a:moveTo>
                <a:lnTo>
                  <a:pt x="85598" y="384810"/>
                </a:lnTo>
                <a:lnTo>
                  <a:pt x="159186" y="240283"/>
                </a:lnTo>
                <a:lnTo>
                  <a:pt x="115570" y="240283"/>
                </a:lnTo>
                <a:lnTo>
                  <a:pt x="57657" y="239775"/>
                </a:lnTo>
                <a:lnTo>
                  <a:pt x="57872" y="210862"/>
                </a:lnTo>
                <a:lnTo>
                  <a:pt x="0" y="210438"/>
                </a:lnTo>
                <a:close/>
              </a:path>
              <a:path w="173990" h="384810">
                <a:moveTo>
                  <a:pt x="57872" y="210862"/>
                </a:moveTo>
                <a:lnTo>
                  <a:pt x="57657" y="239775"/>
                </a:lnTo>
                <a:lnTo>
                  <a:pt x="115570" y="240283"/>
                </a:lnTo>
                <a:lnTo>
                  <a:pt x="115785" y="211285"/>
                </a:lnTo>
                <a:lnTo>
                  <a:pt x="57872" y="210862"/>
                </a:lnTo>
                <a:close/>
              </a:path>
              <a:path w="173990" h="384810">
                <a:moveTo>
                  <a:pt x="115785" y="211285"/>
                </a:moveTo>
                <a:lnTo>
                  <a:pt x="115570" y="240283"/>
                </a:lnTo>
                <a:lnTo>
                  <a:pt x="159186" y="240283"/>
                </a:lnTo>
                <a:lnTo>
                  <a:pt x="173736" y="211708"/>
                </a:lnTo>
                <a:lnTo>
                  <a:pt x="115785" y="211285"/>
                </a:lnTo>
                <a:close/>
              </a:path>
              <a:path w="173990" h="384810">
                <a:moveTo>
                  <a:pt x="59436" y="0"/>
                </a:moveTo>
                <a:lnTo>
                  <a:pt x="57872" y="210862"/>
                </a:lnTo>
                <a:lnTo>
                  <a:pt x="115785" y="211285"/>
                </a:lnTo>
                <a:lnTo>
                  <a:pt x="117348" y="507"/>
                </a:lnTo>
                <a:lnTo>
                  <a:pt x="59436" y="0"/>
                </a:lnTo>
                <a:close/>
              </a:path>
            </a:pathLst>
          </a:custGeom>
          <a:solidFill>
            <a:srgbClr val="2166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39430" y="2108961"/>
            <a:ext cx="173990" cy="428625"/>
          </a:xfrm>
          <a:custGeom>
            <a:avLst/>
            <a:gdLst/>
            <a:ahLst/>
            <a:cxnLst/>
            <a:rect l="l" t="t" r="r" b="b"/>
            <a:pathLst>
              <a:path w="173990" h="428625">
                <a:moveTo>
                  <a:pt x="0" y="254000"/>
                </a:moveTo>
                <a:lnTo>
                  <a:pt x="85598" y="428371"/>
                </a:lnTo>
                <a:lnTo>
                  <a:pt x="159186" y="283845"/>
                </a:lnTo>
                <a:lnTo>
                  <a:pt x="115570" y="283845"/>
                </a:lnTo>
                <a:lnTo>
                  <a:pt x="57658" y="283463"/>
                </a:lnTo>
                <a:lnTo>
                  <a:pt x="57879" y="254423"/>
                </a:lnTo>
                <a:lnTo>
                  <a:pt x="0" y="254000"/>
                </a:lnTo>
                <a:close/>
              </a:path>
              <a:path w="173990" h="428625">
                <a:moveTo>
                  <a:pt x="57879" y="254423"/>
                </a:moveTo>
                <a:lnTo>
                  <a:pt x="57658" y="283463"/>
                </a:lnTo>
                <a:lnTo>
                  <a:pt x="115570" y="283845"/>
                </a:lnTo>
                <a:lnTo>
                  <a:pt x="115790" y="254846"/>
                </a:lnTo>
                <a:lnTo>
                  <a:pt x="57879" y="254423"/>
                </a:lnTo>
                <a:close/>
              </a:path>
              <a:path w="173990" h="428625">
                <a:moveTo>
                  <a:pt x="115790" y="254846"/>
                </a:moveTo>
                <a:lnTo>
                  <a:pt x="115570" y="283845"/>
                </a:lnTo>
                <a:lnTo>
                  <a:pt x="159186" y="283845"/>
                </a:lnTo>
                <a:lnTo>
                  <a:pt x="173736" y="255270"/>
                </a:lnTo>
                <a:lnTo>
                  <a:pt x="115790" y="254846"/>
                </a:lnTo>
                <a:close/>
              </a:path>
              <a:path w="173990" h="428625">
                <a:moveTo>
                  <a:pt x="59817" y="0"/>
                </a:moveTo>
                <a:lnTo>
                  <a:pt x="57879" y="254423"/>
                </a:lnTo>
                <a:lnTo>
                  <a:pt x="115790" y="254846"/>
                </a:lnTo>
                <a:lnTo>
                  <a:pt x="117728" y="508"/>
                </a:lnTo>
                <a:lnTo>
                  <a:pt x="59817" y="0"/>
                </a:lnTo>
                <a:close/>
              </a:path>
            </a:pathLst>
          </a:custGeom>
          <a:solidFill>
            <a:srgbClr val="2166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42096" y="5635421"/>
            <a:ext cx="173735" cy="252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4811267" y="2537460"/>
          <a:ext cx="6826250" cy="2377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46300"/>
                <a:gridCol w="374650"/>
                <a:gridCol w="1905000"/>
                <a:gridCol w="370839"/>
                <a:gridCol w="2029460"/>
              </a:tblGrid>
              <a:tr h="5074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21666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73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Perancangan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21666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216663"/>
                    </a:solidFill>
                  </a:tcPr>
                </a:tc>
              </a:tr>
              <a:tr h="823721">
                <a:tc rowSpan="3">
                  <a:txBody>
                    <a:bodyPr/>
                    <a:lstStyle/>
                    <a:p>
                      <a:pPr marR="233679" algn="ctr">
                        <a:lnSpc>
                          <a:spcPct val="100000"/>
                        </a:lnSpc>
                        <a:spcBef>
                          <a:spcPts val="1880"/>
                        </a:spcBef>
                      </a:pPr>
                      <a:r>
                        <a:rPr sz="2400" spc="-15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R="234950" algn="ctr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Acquisition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38760" marB="0">
                    <a:lnR w="53975">
                      <a:solidFill>
                        <a:srgbClr val="216663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3975">
                      <a:solidFill>
                        <a:srgbClr val="216663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2400" spc="-10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Arsitektur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spc="-10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Infrastruktur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85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CCEDED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53975">
                      <a:solidFill>
                        <a:srgbClr val="216663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127000" algn="ctr">
                        <a:lnSpc>
                          <a:spcPct val="100000"/>
                        </a:lnSpc>
                        <a:spcBef>
                          <a:spcPts val="1880"/>
                        </a:spcBef>
                      </a:pPr>
                      <a:r>
                        <a:rPr sz="2400" spc="-15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Information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125095" algn="ctr">
                        <a:lnSpc>
                          <a:spcPct val="100000"/>
                        </a:lnSpc>
                      </a:pPr>
                      <a:r>
                        <a:rPr sz="2400" spc="-5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Delivery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38760" marB="0">
                    <a:lnL w="53975">
                      <a:solidFill>
                        <a:srgbClr val="216663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  <a:tr h="48082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38760" marB="0">
                    <a:lnR w="53975">
                      <a:solidFill>
                        <a:srgbClr val="216663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53975">
                      <a:solidFill>
                        <a:srgbClr val="216663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400" spc="-15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40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0" dirty="0">
                          <a:solidFill>
                            <a:srgbClr val="112100"/>
                          </a:solidFill>
                          <a:latin typeface="Calibri"/>
                          <a:cs typeface="Calibri"/>
                        </a:rPr>
                        <a:t>Storage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CCED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53975">
                      <a:solidFill>
                        <a:srgbClr val="216663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38760" marB="0">
                    <a:lnL w="53975">
                      <a:solidFill>
                        <a:srgbClr val="216663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  <a:tr h="960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38760" marB="0">
                    <a:lnR w="53975">
                      <a:solidFill>
                        <a:srgbClr val="216663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3975">
                      <a:solidFill>
                        <a:srgbClr val="216663"/>
                      </a:solidFill>
                      <a:prstDash val="solid"/>
                    </a:lnL>
                    <a:lnR w="53975">
                      <a:solidFill>
                        <a:srgbClr val="216663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38760" marB="0">
                    <a:lnL w="53975">
                      <a:solidFill>
                        <a:srgbClr val="216663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  <a:tr h="4693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1666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7592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Pembangunan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solidFill>
                      <a:srgbClr val="21666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16663"/>
                    </a:solidFill>
                  </a:tcPr>
                </a:tc>
              </a:tr>
            </a:tbl>
          </a:graphicData>
        </a:graphic>
      </p:graphicFrame>
      <p:sp>
        <p:nvSpPr>
          <p:cNvPr id="20" name="object 20"/>
          <p:cNvSpPr/>
          <p:nvPr/>
        </p:nvSpPr>
        <p:spPr>
          <a:xfrm>
            <a:off x="8139176" y="4914519"/>
            <a:ext cx="173735" cy="252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5762625"/>
          </a:xfrm>
          <a:custGeom>
            <a:avLst/>
            <a:gdLst/>
            <a:ahLst/>
            <a:cxnLst/>
            <a:rect l="l" t="t" r="r" b="b"/>
            <a:pathLst>
              <a:path w="4261485" h="5762625">
                <a:moveTo>
                  <a:pt x="0" y="5762244"/>
                </a:moveTo>
                <a:lnTo>
                  <a:pt x="4261104" y="5762244"/>
                </a:lnTo>
                <a:lnTo>
                  <a:pt x="4261104" y="0"/>
                </a:lnTo>
                <a:lnTo>
                  <a:pt x="0" y="0"/>
                </a:lnTo>
                <a:lnTo>
                  <a:pt x="0" y="5762244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6852" y="1066241"/>
            <a:ext cx="1975485" cy="1695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852" y="3033522"/>
            <a:ext cx="1490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4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Cottage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403" y="3698875"/>
            <a:ext cx="1758314" cy="9925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5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89347" y="2694432"/>
            <a:ext cx="6705600" cy="88582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6985" rIns="0" bIns="0" rtlCol="0">
            <a:spAutoFit/>
          </a:bodyPr>
          <a:lstStyle/>
          <a:p>
            <a:pPr marL="2486025" marR="431165" indent="-2047239">
              <a:lnSpc>
                <a:spcPts val="3360"/>
              </a:lnSpc>
              <a:spcBef>
                <a:spcPts val="55"/>
              </a:spcBef>
            </a:pPr>
            <a:r>
              <a:rPr sz="2800" spc="-30" dirty="0">
                <a:solidFill>
                  <a:srgbClr val="216600"/>
                </a:solidFill>
                <a:latin typeface="Calibri"/>
                <a:cs typeface="Calibri"/>
              </a:rPr>
              <a:t>Terkadang,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 yang </a:t>
            </a:r>
            <a:r>
              <a:rPr sz="2800" spc="-5" dirty="0">
                <a:solidFill>
                  <a:srgbClr val="216600"/>
                </a:solidFill>
                <a:latin typeface="Calibri"/>
                <a:cs typeface="Calibri"/>
              </a:rPr>
              <a:t>jadi mungkin </a:t>
            </a:r>
            <a:r>
              <a:rPr sz="2800" spc="-30" dirty="0">
                <a:solidFill>
                  <a:srgbClr val="216600"/>
                </a:solidFill>
                <a:latin typeface="Calibri"/>
                <a:cs typeface="Calibri"/>
              </a:rPr>
              <a:t>hanya 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sekedar</a:t>
            </a:r>
            <a:r>
              <a:rPr sz="2800" spc="-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216600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Cottage  Data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69635" y="2049779"/>
            <a:ext cx="5509260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024255"/>
          </a:xfrm>
          <a:custGeom>
            <a:avLst/>
            <a:gdLst/>
            <a:ahLst/>
            <a:cxnLst/>
            <a:rect l="l" t="t" r="r" b="b"/>
            <a:pathLst>
              <a:path w="4261485" h="1024255">
                <a:moveTo>
                  <a:pt x="0" y="1024128"/>
                </a:moveTo>
                <a:lnTo>
                  <a:pt x="4261104" y="1024128"/>
                </a:lnTo>
                <a:lnTo>
                  <a:pt x="426110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247900"/>
            <a:ext cx="4261485" cy="4107179"/>
          </a:xfrm>
          <a:custGeom>
            <a:avLst/>
            <a:gdLst/>
            <a:ahLst/>
            <a:cxnLst/>
            <a:rect l="l" t="t" r="r" b="b"/>
            <a:pathLst>
              <a:path w="4261485" h="4107179">
                <a:moveTo>
                  <a:pt x="0" y="4107179"/>
                </a:moveTo>
                <a:lnTo>
                  <a:pt x="4261104" y="4107179"/>
                </a:lnTo>
                <a:lnTo>
                  <a:pt x="426110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616963"/>
            <a:ext cx="4259580" cy="631190"/>
          </a:xfrm>
          <a:custGeom>
            <a:avLst/>
            <a:gdLst/>
            <a:ahLst/>
            <a:cxnLst/>
            <a:rect l="l" t="t" r="r" b="b"/>
            <a:pathLst>
              <a:path w="4259580" h="631189">
                <a:moveTo>
                  <a:pt x="0" y="630936"/>
                </a:moveTo>
                <a:lnTo>
                  <a:pt x="4259580" y="630936"/>
                </a:lnTo>
                <a:lnTo>
                  <a:pt x="425958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Cottage  Data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69635" y="2049779"/>
            <a:ext cx="5509260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Cottage  Data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69635" y="2049779"/>
            <a:ext cx="5509260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2321560"/>
          </a:xfrm>
          <a:custGeom>
            <a:avLst/>
            <a:gdLst/>
            <a:ahLst/>
            <a:cxnLst/>
            <a:rect l="l" t="t" r="r" b="b"/>
            <a:pathLst>
              <a:path w="4261485" h="2321560">
                <a:moveTo>
                  <a:pt x="0" y="2321052"/>
                </a:moveTo>
                <a:lnTo>
                  <a:pt x="4261104" y="2321052"/>
                </a:lnTo>
                <a:lnTo>
                  <a:pt x="426110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546347"/>
            <a:ext cx="4261485" cy="2809240"/>
          </a:xfrm>
          <a:custGeom>
            <a:avLst/>
            <a:gdLst/>
            <a:ahLst/>
            <a:cxnLst/>
            <a:rect l="l" t="t" r="r" b="b"/>
            <a:pathLst>
              <a:path w="4261485" h="2809240">
                <a:moveTo>
                  <a:pt x="0" y="2808732"/>
                </a:moveTo>
                <a:lnTo>
                  <a:pt x="4261104" y="2808732"/>
                </a:lnTo>
                <a:lnTo>
                  <a:pt x="426110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913888"/>
            <a:ext cx="4259580" cy="632460"/>
          </a:xfrm>
          <a:custGeom>
            <a:avLst/>
            <a:gdLst/>
            <a:ahLst/>
            <a:cxnLst/>
            <a:rect l="l" t="t" r="r" b="b"/>
            <a:pathLst>
              <a:path w="4259580" h="632460">
                <a:moveTo>
                  <a:pt x="0" y="632460"/>
                </a:moveTo>
                <a:lnTo>
                  <a:pt x="4259580" y="632460"/>
                </a:lnTo>
                <a:lnTo>
                  <a:pt x="4259580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Data Cottage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69635" y="2049779"/>
            <a:ext cx="5509260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2987040"/>
          </a:xfrm>
          <a:custGeom>
            <a:avLst/>
            <a:gdLst/>
            <a:ahLst/>
            <a:cxnLst/>
            <a:rect l="l" t="t" r="r" b="b"/>
            <a:pathLst>
              <a:path w="4261485" h="2987040">
                <a:moveTo>
                  <a:pt x="0" y="2987040"/>
                </a:moveTo>
                <a:lnTo>
                  <a:pt x="4261104" y="2987040"/>
                </a:lnTo>
                <a:lnTo>
                  <a:pt x="426110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210811"/>
            <a:ext cx="4261485" cy="2144395"/>
          </a:xfrm>
          <a:custGeom>
            <a:avLst/>
            <a:gdLst/>
            <a:ahLst/>
            <a:cxnLst/>
            <a:rect l="l" t="t" r="r" b="b"/>
            <a:pathLst>
              <a:path w="4261485" h="2144395">
                <a:moveTo>
                  <a:pt x="0" y="2144268"/>
                </a:moveTo>
                <a:lnTo>
                  <a:pt x="4261104" y="2144268"/>
                </a:lnTo>
                <a:lnTo>
                  <a:pt x="426110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579876"/>
            <a:ext cx="4259580" cy="631190"/>
          </a:xfrm>
          <a:custGeom>
            <a:avLst/>
            <a:gdLst/>
            <a:ahLst/>
            <a:cxnLst/>
            <a:rect l="l" t="t" r="r" b="b"/>
            <a:pathLst>
              <a:path w="4259580" h="631189">
                <a:moveTo>
                  <a:pt x="0" y="630936"/>
                </a:moveTo>
                <a:lnTo>
                  <a:pt x="4259580" y="630936"/>
                </a:lnTo>
                <a:lnTo>
                  <a:pt x="425958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Cottage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69635" y="2049779"/>
            <a:ext cx="5509260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618229"/>
          </a:xfrm>
          <a:custGeom>
            <a:avLst/>
            <a:gdLst/>
            <a:ahLst/>
            <a:cxnLst/>
            <a:rect l="l" t="t" r="r" b="b"/>
            <a:pathLst>
              <a:path w="4261485" h="3618229">
                <a:moveTo>
                  <a:pt x="0" y="3617976"/>
                </a:moveTo>
                <a:lnTo>
                  <a:pt x="4261104" y="3617976"/>
                </a:lnTo>
                <a:lnTo>
                  <a:pt x="4261104" y="0"/>
                </a:lnTo>
                <a:lnTo>
                  <a:pt x="0" y="0"/>
                </a:lnTo>
                <a:lnTo>
                  <a:pt x="0" y="361797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843271"/>
            <a:ext cx="4261485" cy="1511935"/>
          </a:xfrm>
          <a:custGeom>
            <a:avLst/>
            <a:gdLst/>
            <a:ahLst/>
            <a:cxnLst/>
            <a:rect l="l" t="t" r="r" b="b"/>
            <a:pathLst>
              <a:path w="4261485" h="1511935">
                <a:moveTo>
                  <a:pt x="0" y="1511808"/>
                </a:moveTo>
                <a:lnTo>
                  <a:pt x="4261104" y="1511808"/>
                </a:lnTo>
                <a:lnTo>
                  <a:pt x="4261104" y="0"/>
                </a:lnTo>
                <a:lnTo>
                  <a:pt x="0" y="0"/>
                </a:lnTo>
                <a:lnTo>
                  <a:pt x="0" y="151180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10811"/>
            <a:ext cx="4249420" cy="632460"/>
          </a:xfrm>
          <a:custGeom>
            <a:avLst/>
            <a:gdLst/>
            <a:ahLst/>
            <a:cxnLst/>
            <a:rect l="l" t="t" r="r" b="b"/>
            <a:pathLst>
              <a:path w="4249420" h="632460">
                <a:moveTo>
                  <a:pt x="0" y="632460"/>
                </a:moveTo>
                <a:lnTo>
                  <a:pt x="4248912" y="632460"/>
                </a:lnTo>
                <a:lnTo>
                  <a:pt x="424891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7403" y="1066241"/>
            <a:ext cx="1985010" cy="3624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655">
              <a:lnSpc>
                <a:spcPct val="100000"/>
              </a:lnSpc>
              <a:spcBef>
                <a:spcPts val="9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Basement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Shack</a:t>
            </a:r>
            <a:endParaRPr sz="2200">
              <a:latin typeface="Calibri"/>
              <a:cs typeface="Calibri"/>
            </a:endParaRPr>
          </a:p>
          <a:p>
            <a:pPr marL="12700" marR="5080" indent="20955">
              <a:lnSpc>
                <a:spcPct val="191800"/>
              </a:lnSpc>
              <a:spcBef>
                <a:spcPts val="175"/>
              </a:spcBef>
            </a:pP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Data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Mausoleum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Data Cottage  Data </a:t>
            </a:r>
            <a:r>
              <a:rPr sz="2200" spc="-35" dirty="0">
                <a:solidFill>
                  <a:srgbClr val="44536A"/>
                </a:solidFill>
                <a:latin typeface="Calibri"/>
                <a:cs typeface="Calibri"/>
              </a:rPr>
              <a:t>Tenement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Jailhouse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14900" y="1932432"/>
            <a:ext cx="7277098" cy="2708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2276475" cy="1695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Prinsip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 Bahaya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89347" y="2694432"/>
            <a:ext cx="6753225" cy="1516380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95250" rIns="0" bIns="0" rtlCol="0">
            <a:spAutoFit/>
          </a:bodyPr>
          <a:lstStyle/>
          <a:p>
            <a:pPr marL="152400" marR="143510" indent="-1270" algn="ctr">
              <a:lnSpc>
                <a:spcPct val="100000"/>
              </a:lnSpc>
              <a:spcBef>
                <a:spcPts val="750"/>
              </a:spcBef>
            </a:pP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Setiap tahap </a:t>
            </a:r>
            <a:r>
              <a:rPr sz="2800" spc="-25" dirty="0">
                <a:solidFill>
                  <a:srgbClr val="216600"/>
                </a:solidFill>
                <a:latin typeface="Calibri"/>
                <a:cs typeface="Calibri"/>
              </a:rPr>
              <a:t>proyek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harus mengikuti prinsip  </a:t>
            </a:r>
            <a:r>
              <a:rPr sz="2800" spc="-15" dirty="0">
                <a:solidFill>
                  <a:srgbClr val="216600"/>
                </a:solidFill>
                <a:latin typeface="Calibri"/>
                <a:cs typeface="Calibri"/>
              </a:rPr>
              <a:t>utama agar keputusan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dan aksi </a:t>
            </a:r>
            <a:r>
              <a:rPr sz="2800" spc="-25" dirty="0">
                <a:solidFill>
                  <a:srgbClr val="216600"/>
                </a:solidFill>
                <a:latin typeface="Calibri"/>
                <a:cs typeface="Calibri"/>
              </a:rPr>
              <a:t>proyek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dapat 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terkondisi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024255"/>
          </a:xfrm>
          <a:custGeom>
            <a:avLst/>
            <a:gdLst/>
            <a:ahLst/>
            <a:cxnLst/>
            <a:rect l="l" t="t" r="r" b="b"/>
            <a:pathLst>
              <a:path w="4261485" h="1024255">
                <a:moveTo>
                  <a:pt x="0" y="1024128"/>
                </a:moveTo>
                <a:lnTo>
                  <a:pt x="4261104" y="1024128"/>
                </a:lnTo>
                <a:lnTo>
                  <a:pt x="4261104" y="0"/>
                </a:lnTo>
                <a:lnTo>
                  <a:pt x="0" y="0"/>
                </a:lnTo>
                <a:lnTo>
                  <a:pt x="0" y="102412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247900"/>
            <a:ext cx="4261485" cy="4107179"/>
          </a:xfrm>
          <a:custGeom>
            <a:avLst/>
            <a:gdLst/>
            <a:ahLst/>
            <a:cxnLst/>
            <a:rect l="l" t="t" r="r" b="b"/>
            <a:pathLst>
              <a:path w="4261485" h="4107179">
                <a:moveTo>
                  <a:pt x="0" y="4107179"/>
                </a:moveTo>
                <a:lnTo>
                  <a:pt x="4261104" y="4107179"/>
                </a:lnTo>
                <a:lnTo>
                  <a:pt x="4261104" y="0"/>
                </a:lnTo>
                <a:lnTo>
                  <a:pt x="0" y="0"/>
                </a:lnTo>
                <a:lnTo>
                  <a:pt x="0" y="4107179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16963"/>
            <a:ext cx="4259580" cy="631190"/>
          </a:xfrm>
          <a:custGeom>
            <a:avLst/>
            <a:gdLst/>
            <a:ahLst/>
            <a:cxnLst/>
            <a:rect l="l" t="t" r="r" b="b"/>
            <a:pathLst>
              <a:path w="4259580" h="631189">
                <a:moveTo>
                  <a:pt x="0" y="630936"/>
                </a:moveTo>
                <a:lnTo>
                  <a:pt x="4259580" y="630936"/>
                </a:lnTo>
                <a:lnTo>
                  <a:pt x="425958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6852" y="1735962"/>
            <a:ext cx="2632710" cy="2323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Tanda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  <a:p>
            <a:pPr marL="12700" marR="5080" indent="11430">
              <a:lnSpc>
                <a:spcPct val="193500"/>
              </a:lnSpc>
              <a:spcBef>
                <a:spcPts val="130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  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50891" y="918972"/>
            <a:ext cx="6751320" cy="660400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93980" rIns="0" bIns="0" rtlCol="0">
            <a:spAutoFit/>
          </a:bodyPr>
          <a:lstStyle/>
          <a:p>
            <a:pPr marL="400685">
              <a:lnSpc>
                <a:spcPct val="100000"/>
              </a:lnSpc>
              <a:spcBef>
                <a:spcPts val="740"/>
              </a:spcBef>
            </a:pP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Mengantarkan </a:t>
            </a:r>
            <a:r>
              <a:rPr sz="2800" spc="-25" dirty="0">
                <a:solidFill>
                  <a:srgbClr val="216600"/>
                </a:solidFill>
                <a:latin typeface="Calibri"/>
                <a:cs typeface="Calibri"/>
              </a:rPr>
              <a:t>proyek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 </a:t>
            </a:r>
            <a:r>
              <a:rPr sz="2800" spc="-45" dirty="0">
                <a:solidFill>
                  <a:srgbClr val="216600"/>
                </a:solidFill>
                <a:latin typeface="Calibri"/>
                <a:cs typeface="Calibri"/>
              </a:rPr>
              <a:t>ke</a:t>
            </a:r>
            <a:r>
              <a:rPr sz="2800" spc="110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kehancuran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628388" y="1676400"/>
            <a:ext cx="7197852" cy="49301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592836"/>
            <a:ext cx="4261485" cy="355600"/>
          </a:xfrm>
          <a:custGeom>
            <a:avLst/>
            <a:gdLst/>
            <a:ahLst/>
            <a:cxnLst/>
            <a:rect l="l" t="t" r="r" b="b"/>
            <a:pathLst>
              <a:path w="4261485" h="355600">
                <a:moveTo>
                  <a:pt x="0" y="355092"/>
                </a:moveTo>
                <a:lnTo>
                  <a:pt x="4261104" y="355092"/>
                </a:lnTo>
                <a:lnTo>
                  <a:pt x="4261104" y="0"/>
                </a:lnTo>
                <a:lnTo>
                  <a:pt x="0" y="0"/>
                </a:lnTo>
                <a:lnTo>
                  <a:pt x="0" y="3550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578863"/>
            <a:ext cx="4261485" cy="4776470"/>
          </a:xfrm>
          <a:custGeom>
            <a:avLst/>
            <a:gdLst/>
            <a:ahLst/>
            <a:cxnLst/>
            <a:rect l="l" t="t" r="r" b="b"/>
            <a:pathLst>
              <a:path w="4261485" h="4776470">
                <a:moveTo>
                  <a:pt x="0" y="4776216"/>
                </a:moveTo>
                <a:lnTo>
                  <a:pt x="4261104" y="4776216"/>
                </a:lnTo>
                <a:lnTo>
                  <a:pt x="4261104" y="0"/>
                </a:lnTo>
                <a:lnTo>
                  <a:pt x="0" y="0"/>
                </a:lnTo>
                <a:lnTo>
                  <a:pt x="0" y="4776216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947927"/>
            <a:ext cx="4272280" cy="631190"/>
          </a:xfrm>
          <a:custGeom>
            <a:avLst/>
            <a:gdLst/>
            <a:ahLst/>
            <a:cxnLst/>
            <a:rect l="l" t="t" r="r" b="b"/>
            <a:pathLst>
              <a:path w="4272280" h="631190">
                <a:moveTo>
                  <a:pt x="0" y="630936"/>
                </a:moveTo>
                <a:lnTo>
                  <a:pt x="4271772" y="630936"/>
                </a:lnTo>
                <a:lnTo>
                  <a:pt x="4271772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852" y="1735962"/>
            <a:ext cx="1580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2401011"/>
            <a:ext cx="22650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282440" y="947927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096002" y="995298"/>
            <a:ext cx="1982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Manajer</a:t>
            </a:r>
            <a:r>
              <a:rPr sz="2400" spc="-8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294632" y="1760220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109717" y="1808226"/>
            <a:ext cx="19780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Paradigma</a:t>
            </a:r>
            <a:r>
              <a:rPr sz="2400" spc="-7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Baru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294632" y="2572511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466334" y="2620721"/>
            <a:ext cx="12668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Peran</a:t>
            </a:r>
            <a:r>
              <a:rPr sz="2400" spc="-8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Tim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294632" y="3386328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80"/>
                </a:moveTo>
                <a:lnTo>
                  <a:pt x="3607308" y="525780"/>
                </a:lnTo>
                <a:lnTo>
                  <a:pt x="3607308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318505" y="3434333"/>
            <a:ext cx="15614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</a:t>
            </a:r>
            <a:r>
              <a:rPr sz="2400" spc="-9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Quality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294632" y="4198620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79"/>
                </a:moveTo>
                <a:lnTo>
                  <a:pt x="3607308" y="525779"/>
                </a:lnTo>
                <a:lnTo>
                  <a:pt x="360730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765040" y="4247133"/>
            <a:ext cx="2668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Kebutuhan</a:t>
            </a:r>
            <a:r>
              <a:rPr sz="2400" spc="-4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Pengguna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584692" y="1210055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7" y="525779"/>
                </a:lnTo>
                <a:lnTo>
                  <a:pt x="3607307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540620" y="1258061"/>
            <a:ext cx="16986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Politik</a:t>
            </a:r>
            <a:r>
              <a:rPr sz="2400" spc="-7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584692" y="2048255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80">
                <a:moveTo>
                  <a:pt x="0" y="525779"/>
                </a:moveTo>
                <a:lnTo>
                  <a:pt x="3607307" y="525779"/>
                </a:lnTo>
                <a:lnTo>
                  <a:pt x="3607307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196196" y="2096261"/>
            <a:ext cx="2386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Ekspektasi</a:t>
            </a:r>
            <a:r>
              <a:rPr sz="2400" spc="-6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Realistis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584692" y="2886455"/>
            <a:ext cx="3607435" cy="749935"/>
          </a:xfrm>
          <a:custGeom>
            <a:avLst/>
            <a:gdLst/>
            <a:ahLst/>
            <a:cxnLst/>
            <a:rect l="l" t="t" r="r" b="b"/>
            <a:pathLst>
              <a:path w="3607434" h="749935">
                <a:moveTo>
                  <a:pt x="0" y="749808"/>
                </a:moveTo>
                <a:lnTo>
                  <a:pt x="3607307" y="749808"/>
                </a:lnTo>
                <a:lnTo>
                  <a:pt x="3607307" y="0"/>
                </a:lnTo>
                <a:lnTo>
                  <a:pt x="0" y="0"/>
                </a:lnTo>
                <a:lnTo>
                  <a:pt x="0" y="749808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286113" y="2863977"/>
            <a:ext cx="22078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Dimensional</a:t>
            </a:r>
            <a:r>
              <a:rPr sz="2400" spc="-7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753981" y="3229736"/>
            <a:ext cx="12725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Modelling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584692" y="3948684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80"/>
                </a:moveTo>
                <a:lnTo>
                  <a:pt x="3607307" y="525780"/>
                </a:lnTo>
                <a:lnTo>
                  <a:pt x="3607307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487281" y="3996893"/>
            <a:ext cx="18040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Data</a:t>
            </a:r>
            <a:r>
              <a:rPr sz="2400" spc="-8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Eksternal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294632" y="5012435"/>
            <a:ext cx="3607435" cy="806450"/>
          </a:xfrm>
          <a:custGeom>
            <a:avLst/>
            <a:gdLst/>
            <a:ahLst/>
            <a:cxnLst/>
            <a:rect l="l" t="t" r="r" b="b"/>
            <a:pathLst>
              <a:path w="3607434" h="806450">
                <a:moveTo>
                  <a:pt x="0" y="806195"/>
                </a:moveTo>
                <a:lnTo>
                  <a:pt x="3607308" y="806195"/>
                </a:lnTo>
                <a:lnTo>
                  <a:pt x="3607308" y="0"/>
                </a:lnTo>
                <a:lnTo>
                  <a:pt x="0" y="0"/>
                </a:lnTo>
                <a:lnTo>
                  <a:pt x="0" y="806195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801870" y="5018023"/>
            <a:ext cx="259524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3380" marR="5080" indent="-361315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Pembangunan untuk 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Perkembangan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8584692" y="4786884"/>
            <a:ext cx="3607435" cy="525780"/>
          </a:xfrm>
          <a:custGeom>
            <a:avLst/>
            <a:gdLst/>
            <a:ahLst/>
            <a:cxnLst/>
            <a:rect l="l" t="t" r="r" b="b"/>
            <a:pathLst>
              <a:path w="3607434" h="525779">
                <a:moveTo>
                  <a:pt x="0" y="525780"/>
                </a:moveTo>
                <a:lnTo>
                  <a:pt x="3607307" y="525780"/>
                </a:lnTo>
                <a:lnTo>
                  <a:pt x="3607307" y="0"/>
                </a:lnTo>
                <a:lnTo>
                  <a:pt x="0" y="0"/>
                </a:lnTo>
                <a:lnTo>
                  <a:pt x="0" y="525780"/>
                </a:lnTo>
                <a:close/>
              </a:path>
            </a:pathLst>
          </a:custGeom>
          <a:solidFill>
            <a:srgbClr val="CC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9886568" y="4835093"/>
            <a:ext cx="10064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0" dirty="0">
                <a:solidFill>
                  <a:srgbClr val="112100"/>
                </a:solidFill>
                <a:latin typeface="Calibri"/>
                <a:cs typeface="Calibri"/>
              </a:rPr>
              <a:t>T</a:t>
            </a:r>
            <a:r>
              <a:rPr sz="2400" spc="-45" dirty="0">
                <a:solidFill>
                  <a:srgbClr val="112100"/>
                </a:solidFill>
                <a:latin typeface="Calibri"/>
                <a:cs typeface="Calibri"/>
              </a:rPr>
              <a:t>r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aining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1735962"/>
            <a:ext cx="1580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22650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47844" y="944880"/>
            <a:ext cx="6753225" cy="71056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</a:t>
            </a:r>
            <a:r>
              <a:rPr sz="2800" spc="1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Sukses?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50891" y="1757172"/>
            <a:ext cx="6751320" cy="524510"/>
          </a:xfrm>
          <a:prstGeom prst="rect">
            <a:avLst/>
          </a:prstGeom>
          <a:solidFill>
            <a:srgbClr val="54AAAA"/>
          </a:solidFill>
        </p:spPr>
        <p:txBody>
          <a:bodyPr vert="horz" wrap="square" lIns="0" tIns="5969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7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Jangka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panjang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50891" y="2476500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75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Apakah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sudah mencapai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ROI?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47844" y="3110483"/>
            <a:ext cx="675322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8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Butuh 3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sampai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5</a:t>
            </a:r>
            <a:r>
              <a:rPr sz="2400" spc="-5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tahunkah?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1689100"/>
          </a:xfrm>
          <a:custGeom>
            <a:avLst/>
            <a:gdLst/>
            <a:ahLst/>
            <a:cxnLst/>
            <a:rect l="l" t="t" r="r" b="b"/>
            <a:pathLst>
              <a:path w="4261485" h="1689100">
                <a:moveTo>
                  <a:pt x="0" y="1688592"/>
                </a:moveTo>
                <a:lnTo>
                  <a:pt x="4261104" y="1688592"/>
                </a:lnTo>
                <a:lnTo>
                  <a:pt x="4261104" y="0"/>
                </a:lnTo>
                <a:lnTo>
                  <a:pt x="0" y="0"/>
                </a:lnTo>
                <a:lnTo>
                  <a:pt x="0" y="168859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913888"/>
            <a:ext cx="4261485" cy="3441700"/>
          </a:xfrm>
          <a:custGeom>
            <a:avLst/>
            <a:gdLst/>
            <a:ahLst/>
            <a:cxnLst/>
            <a:rect l="l" t="t" r="r" b="b"/>
            <a:pathLst>
              <a:path w="4261485" h="3441700">
                <a:moveTo>
                  <a:pt x="0" y="3441191"/>
                </a:moveTo>
                <a:lnTo>
                  <a:pt x="4261104" y="3441191"/>
                </a:lnTo>
                <a:lnTo>
                  <a:pt x="4261104" y="0"/>
                </a:lnTo>
                <a:lnTo>
                  <a:pt x="0" y="0"/>
                </a:lnTo>
                <a:lnTo>
                  <a:pt x="0" y="3441191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1735962"/>
            <a:ext cx="1580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2281427"/>
            <a:ext cx="4272280" cy="632460"/>
          </a:xfrm>
          <a:custGeom>
            <a:avLst/>
            <a:gdLst/>
            <a:ahLst/>
            <a:cxnLst/>
            <a:rect l="l" t="t" r="r" b="b"/>
            <a:pathLst>
              <a:path w="4272280" h="632460">
                <a:moveTo>
                  <a:pt x="0" y="632460"/>
                </a:moveTo>
                <a:lnTo>
                  <a:pt x="4271772" y="632460"/>
                </a:lnTo>
                <a:lnTo>
                  <a:pt x="4271772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401011"/>
            <a:ext cx="22650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47844" y="944880"/>
            <a:ext cx="6753225" cy="71056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2800" spc="-20" dirty="0">
                <a:solidFill>
                  <a:srgbClr val="216600"/>
                </a:solidFill>
                <a:latin typeface="Calibri"/>
                <a:cs typeface="Calibri"/>
              </a:rPr>
              <a:t>DW</a:t>
            </a:r>
            <a:r>
              <a:rPr sz="2800" spc="15" dirty="0">
                <a:solidFill>
                  <a:srgbClr val="2166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216600"/>
                </a:solidFill>
                <a:latin typeface="Calibri"/>
                <a:cs typeface="Calibri"/>
              </a:rPr>
              <a:t>Sukses?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50891" y="1757172"/>
            <a:ext cx="6751320" cy="524510"/>
          </a:xfrm>
          <a:prstGeom prst="rect">
            <a:avLst/>
          </a:prstGeom>
          <a:solidFill>
            <a:srgbClr val="54AAAA"/>
          </a:solidFill>
        </p:spPr>
        <p:txBody>
          <a:bodyPr vert="horz" wrap="square" lIns="0" tIns="596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7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Jangka</a:t>
            </a:r>
            <a:r>
              <a:rPr sz="24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pendek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50891" y="2476500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Peningkatan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Report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47844" y="3110483"/>
            <a:ext cx="675322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8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Jenis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Query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yang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semakin</a:t>
            </a:r>
            <a:r>
              <a:rPr sz="2400" spc="-4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efektif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47844" y="3745991"/>
            <a:ext cx="6753225" cy="52451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Peningkatan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Jumlah</a:t>
            </a:r>
            <a:r>
              <a:rPr sz="2400" spc="-3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47844" y="4367784"/>
            <a:ext cx="675322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75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Peningkatan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Penggunaan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847844" y="5001767"/>
            <a:ext cx="675322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8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Waktu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perolehan informasi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strategis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lebih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pendek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2321560"/>
          </a:xfrm>
          <a:custGeom>
            <a:avLst/>
            <a:gdLst/>
            <a:ahLst/>
            <a:cxnLst/>
            <a:rect l="l" t="t" r="r" b="b"/>
            <a:pathLst>
              <a:path w="4261485" h="2321560">
                <a:moveTo>
                  <a:pt x="0" y="2321052"/>
                </a:moveTo>
                <a:lnTo>
                  <a:pt x="4261104" y="2321052"/>
                </a:lnTo>
                <a:lnTo>
                  <a:pt x="426110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546347"/>
            <a:ext cx="4261485" cy="2809240"/>
          </a:xfrm>
          <a:custGeom>
            <a:avLst/>
            <a:gdLst/>
            <a:ahLst/>
            <a:cxnLst/>
            <a:rect l="l" t="t" r="r" b="b"/>
            <a:pathLst>
              <a:path w="4261485" h="2809240">
                <a:moveTo>
                  <a:pt x="0" y="2808732"/>
                </a:moveTo>
                <a:lnTo>
                  <a:pt x="4261104" y="2808732"/>
                </a:lnTo>
                <a:lnTo>
                  <a:pt x="426110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1735962"/>
            <a:ext cx="1580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2401011"/>
            <a:ext cx="22650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2913888"/>
            <a:ext cx="4259580" cy="632460"/>
          </a:xfrm>
          <a:custGeom>
            <a:avLst/>
            <a:gdLst/>
            <a:ahLst/>
            <a:cxnLst/>
            <a:rect l="l" t="t" r="r" b="b"/>
            <a:pathLst>
              <a:path w="4259580" h="632460">
                <a:moveTo>
                  <a:pt x="0" y="632460"/>
                </a:moveTo>
                <a:lnTo>
                  <a:pt x="4259580" y="632460"/>
                </a:lnTo>
                <a:lnTo>
                  <a:pt x="4259580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49367" y="1510283"/>
            <a:ext cx="6753225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Dukungan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jangka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panjang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yang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terjamin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47844" y="2145792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5969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70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Berhasil memenuhi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harapan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user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secara</a:t>
            </a:r>
            <a:r>
              <a:rPr sz="2400" spc="-4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realistis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47844" y="2779776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8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User jadil antusias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47844" y="3401567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9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Waspada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terhadap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ETL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47844" y="4035552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1594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84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Arsitektur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&gt; 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Teknologi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&gt;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Perkakas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2321560"/>
          </a:xfrm>
          <a:custGeom>
            <a:avLst/>
            <a:gdLst/>
            <a:ahLst/>
            <a:cxnLst/>
            <a:rect l="l" t="t" r="r" b="b"/>
            <a:pathLst>
              <a:path w="4261485" h="2321560">
                <a:moveTo>
                  <a:pt x="0" y="2321052"/>
                </a:moveTo>
                <a:lnTo>
                  <a:pt x="4261104" y="2321052"/>
                </a:lnTo>
                <a:lnTo>
                  <a:pt x="4261104" y="0"/>
                </a:lnTo>
                <a:lnTo>
                  <a:pt x="0" y="0"/>
                </a:lnTo>
                <a:lnTo>
                  <a:pt x="0" y="232105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546347"/>
            <a:ext cx="4261485" cy="2809240"/>
          </a:xfrm>
          <a:custGeom>
            <a:avLst/>
            <a:gdLst/>
            <a:ahLst/>
            <a:cxnLst/>
            <a:rect l="l" t="t" r="r" b="b"/>
            <a:pathLst>
              <a:path w="4261485" h="2809240">
                <a:moveTo>
                  <a:pt x="0" y="2808732"/>
                </a:moveTo>
                <a:lnTo>
                  <a:pt x="4261104" y="2808732"/>
                </a:lnTo>
                <a:lnTo>
                  <a:pt x="4261104" y="0"/>
                </a:lnTo>
                <a:lnTo>
                  <a:pt x="0" y="0"/>
                </a:lnTo>
                <a:lnTo>
                  <a:pt x="0" y="2808732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2913888"/>
            <a:ext cx="4259580" cy="632460"/>
          </a:xfrm>
          <a:custGeom>
            <a:avLst/>
            <a:gdLst/>
            <a:ahLst/>
            <a:cxnLst/>
            <a:rect l="l" t="t" r="r" b="b"/>
            <a:pathLst>
              <a:path w="4259580" h="632460">
                <a:moveTo>
                  <a:pt x="0" y="632460"/>
                </a:moveTo>
                <a:lnTo>
                  <a:pt x="4259580" y="632460"/>
                </a:lnTo>
                <a:lnTo>
                  <a:pt x="4259580" y="0"/>
                </a:lnTo>
                <a:lnTo>
                  <a:pt x="0" y="0"/>
                </a:lnTo>
                <a:lnTo>
                  <a:pt x="0" y="632460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852" y="1066241"/>
            <a:ext cx="2632710" cy="2992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2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  <a:p>
            <a:pPr marL="12700" marR="5080" indent="11430">
              <a:lnSpc>
                <a:spcPct val="193500"/>
              </a:lnSpc>
              <a:spcBef>
                <a:spcPts val="130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 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Proyek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Berhasil  </a:t>
            </a: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Pendekatan</a:t>
            </a:r>
            <a:r>
              <a:rPr sz="220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803647" y="909827"/>
            <a:ext cx="6755892" cy="511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282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Manajemen</a:t>
            </a:r>
            <a:r>
              <a:rPr sz="2800" b="0" spc="-25" dirty="0">
                <a:latin typeface="Calibri"/>
                <a:cs typeface="Calibri"/>
              </a:rPr>
              <a:t> Proyek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4261485" cy="2987040"/>
          </a:xfrm>
          <a:custGeom>
            <a:avLst/>
            <a:gdLst/>
            <a:ahLst/>
            <a:cxnLst/>
            <a:rect l="l" t="t" r="r" b="b"/>
            <a:pathLst>
              <a:path w="4261485" h="2987040">
                <a:moveTo>
                  <a:pt x="0" y="2987040"/>
                </a:moveTo>
                <a:lnTo>
                  <a:pt x="4261104" y="2987040"/>
                </a:lnTo>
                <a:lnTo>
                  <a:pt x="4261104" y="0"/>
                </a:lnTo>
                <a:lnTo>
                  <a:pt x="0" y="0"/>
                </a:lnTo>
                <a:lnTo>
                  <a:pt x="0" y="2987040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210811"/>
            <a:ext cx="4261485" cy="2144395"/>
          </a:xfrm>
          <a:custGeom>
            <a:avLst/>
            <a:gdLst/>
            <a:ahLst/>
            <a:cxnLst/>
            <a:rect l="l" t="t" r="r" b="b"/>
            <a:pathLst>
              <a:path w="4261485" h="2144395">
                <a:moveTo>
                  <a:pt x="0" y="2144268"/>
                </a:moveTo>
                <a:lnTo>
                  <a:pt x="4261104" y="2144268"/>
                </a:lnTo>
                <a:lnTo>
                  <a:pt x="4261104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1066241"/>
            <a:ext cx="161798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Prinsip</a:t>
            </a:r>
            <a:r>
              <a:rPr sz="2200" spc="-7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4536A"/>
                </a:solidFill>
                <a:latin typeface="Calibri"/>
                <a:cs typeface="Calibri"/>
              </a:rPr>
              <a:t>Utama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52" y="1735962"/>
            <a:ext cx="15805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40" dirty="0">
                <a:solidFill>
                  <a:srgbClr val="44536A"/>
                </a:solidFill>
                <a:latin typeface="Calibri"/>
                <a:cs typeface="Calibri"/>
              </a:rPr>
              <a:t>Tanda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Bahaya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2401011"/>
            <a:ext cx="22650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44536A"/>
                </a:solidFill>
                <a:latin typeface="Calibri"/>
                <a:cs typeface="Calibri"/>
              </a:rPr>
              <a:t>Faktor</a:t>
            </a:r>
            <a:r>
              <a:rPr sz="2200" spc="-6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Keberhasilan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2" y="3033522"/>
            <a:ext cx="26327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Ciri-ciri </a:t>
            </a:r>
            <a:r>
              <a:rPr sz="2200" spc="-15" dirty="0">
                <a:solidFill>
                  <a:srgbClr val="44536A"/>
                </a:solidFill>
                <a:latin typeface="Calibri"/>
                <a:cs typeface="Calibri"/>
              </a:rPr>
              <a:t>Proyek</a:t>
            </a:r>
            <a:r>
              <a:rPr sz="2200" spc="-6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4536A"/>
                </a:solidFill>
                <a:latin typeface="Calibri"/>
                <a:cs typeface="Calibri"/>
              </a:rPr>
              <a:t>Berhasil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3579876"/>
            <a:ext cx="4259580" cy="631190"/>
          </a:xfrm>
          <a:custGeom>
            <a:avLst/>
            <a:gdLst/>
            <a:ahLst/>
            <a:cxnLst/>
            <a:rect l="l" t="t" r="r" b="b"/>
            <a:pathLst>
              <a:path w="4259580" h="631189">
                <a:moveTo>
                  <a:pt x="0" y="630936"/>
                </a:moveTo>
                <a:lnTo>
                  <a:pt x="4259580" y="630936"/>
                </a:lnTo>
                <a:lnTo>
                  <a:pt x="4259580" y="0"/>
                </a:lnTo>
                <a:lnTo>
                  <a:pt x="0" y="0"/>
                </a:lnTo>
                <a:lnTo>
                  <a:pt x="0" y="630936"/>
                </a:lnTo>
                <a:close/>
              </a:path>
            </a:pathLst>
          </a:custGeom>
          <a:solidFill>
            <a:srgbClr val="7AA6D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6852" y="3698875"/>
            <a:ext cx="21831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Praktis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47844" y="838200"/>
            <a:ext cx="6751320" cy="741045"/>
          </a:xfrm>
          <a:prstGeom prst="rect">
            <a:avLst/>
          </a:prstGeom>
          <a:solidFill>
            <a:srgbClr val="EDED99"/>
          </a:solidFill>
        </p:spPr>
        <p:txBody>
          <a:bodyPr vert="horz" wrap="square" lIns="0" tIns="1339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5"/>
              </a:spcBef>
            </a:pPr>
            <a:r>
              <a:rPr sz="2800" spc="-55" dirty="0">
                <a:solidFill>
                  <a:srgbClr val="112100"/>
                </a:solidFill>
                <a:latin typeface="Calibri"/>
                <a:cs typeface="Calibri"/>
              </a:rPr>
              <a:t>Teori </a:t>
            </a:r>
            <a:r>
              <a:rPr sz="2800" spc="-5" dirty="0">
                <a:solidFill>
                  <a:srgbClr val="112100"/>
                </a:solidFill>
                <a:latin typeface="Calibri"/>
                <a:cs typeface="Calibri"/>
              </a:rPr>
              <a:t>+</a:t>
            </a:r>
            <a:r>
              <a:rPr sz="2800" spc="5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112100"/>
                </a:solidFill>
                <a:latin typeface="Calibri"/>
                <a:cs typeface="Calibri"/>
              </a:rPr>
              <a:t>Praktek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47844" y="2145792"/>
            <a:ext cx="6751320" cy="133350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900">
              <a:latin typeface="Times New Roman"/>
              <a:cs typeface="Times New Roman"/>
            </a:endParaRPr>
          </a:p>
          <a:p>
            <a:pPr marL="90805" marR="1617980">
              <a:lnSpc>
                <a:spcPct val="100000"/>
              </a:lnSpc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pragmatis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=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pengawasan perilaku 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menyimpang, </a:t>
            </a:r>
            <a:r>
              <a:rPr sz="2400" spc="-25" dirty="0">
                <a:solidFill>
                  <a:srgbClr val="112100"/>
                </a:solidFill>
                <a:latin typeface="Calibri"/>
                <a:cs typeface="Calibri"/>
              </a:rPr>
              <a:t>koreksi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sambil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47844" y="3724655"/>
            <a:ext cx="6751320" cy="66929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1327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45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Jadwal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membantu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alur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yang</a:t>
            </a:r>
            <a:r>
              <a:rPr sz="2400" spc="-7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mulus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47844" y="4524755"/>
            <a:ext cx="6751320" cy="5257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6032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75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Review tugas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47844" y="5234940"/>
            <a:ext cx="6751320" cy="62230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10985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865"/>
              </a:spcBef>
            </a:pPr>
            <a:r>
              <a:rPr sz="2400" spc="-35" dirty="0">
                <a:solidFill>
                  <a:srgbClr val="112100"/>
                </a:solidFill>
                <a:latin typeface="Calibri"/>
                <a:cs typeface="Calibri"/>
              </a:rPr>
              <a:t>Terlalu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banyak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analisis =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kram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analisis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3"/>
            <a:ext cx="2246630" cy="593090"/>
          </a:xfrm>
          <a:custGeom>
            <a:avLst/>
            <a:gdLst/>
            <a:ahLst/>
            <a:cxnLst/>
            <a:rect l="l" t="t" r="r" b="b"/>
            <a:pathLst>
              <a:path w="2246630" h="593090">
                <a:moveTo>
                  <a:pt x="0" y="592836"/>
                </a:moveTo>
                <a:lnTo>
                  <a:pt x="2246376" y="592836"/>
                </a:lnTo>
                <a:lnTo>
                  <a:pt x="2246376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21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44372" y="132715"/>
            <a:ext cx="1222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Pertemuan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6376" y="0"/>
            <a:ext cx="9946005" cy="593090"/>
          </a:xfrm>
          <a:custGeom>
            <a:avLst/>
            <a:gdLst/>
            <a:ahLst/>
            <a:cxnLst/>
            <a:rect l="l" t="t" r="r" b="b"/>
            <a:pathLst>
              <a:path w="9946005" h="593090">
                <a:moveTo>
                  <a:pt x="0" y="592836"/>
                </a:moveTo>
                <a:lnTo>
                  <a:pt x="9945624" y="592836"/>
                </a:lnTo>
                <a:lnTo>
                  <a:pt x="9945624" y="0"/>
                </a:lnTo>
                <a:lnTo>
                  <a:pt x="0" y="0"/>
                </a:lnTo>
                <a:lnTo>
                  <a:pt x="0" y="592836"/>
                </a:lnTo>
                <a:close/>
              </a:path>
            </a:pathLst>
          </a:custGeom>
          <a:solidFill>
            <a:srgbClr val="54AA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4861" y="48005"/>
            <a:ext cx="14744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Calibri"/>
                <a:cs typeface="Calibri"/>
              </a:rPr>
              <a:t>Ring</a:t>
            </a:r>
            <a:r>
              <a:rPr sz="2800" b="0" spc="-60" dirty="0">
                <a:latin typeface="Calibri"/>
                <a:cs typeface="Calibri"/>
              </a:rPr>
              <a:t>k</a:t>
            </a:r>
            <a:r>
              <a:rPr sz="2800" b="0" spc="-5" dirty="0">
                <a:latin typeface="Calibri"/>
                <a:cs typeface="Calibri"/>
              </a:rPr>
              <a:t>asan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92836"/>
            <a:ext cx="1202690" cy="5762625"/>
          </a:xfrm>
          <a:custGeom>
            <a:avLst/>
            <a:gdLst/>
            <a:ahLst/>
            <a:cxnLst/>
            <a:rect l="l" t="t" r="r" b="b"/>
            <a:pathLst>
              <a:path w="1202690" h="5762625">
                <a:moveTo>
                  <a:pt x="0" y="5762244"/>
                </a:moveTo>
                <a:lnTo>
                  <a:pt x="1202436" y="5762244"/>
                </a:lnTo>
                <a:lnTo>
                  <a:pt x="1202436" y="0"/>
                </a:lnTo>
                <a:lnTo>
                  <a:pt x="0" y="0"/>
                </a:lnTo>
                <a:lnTo>
                  <a:pt x="0" y="5762244"/>
                </a:lnTo>
                <a:close/>
              </a:path>
            </a:pathLst>
          </a:custGeom>
          <a:solidFill>
            <a:srgbClr val="FFFCFF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470660" y="1019555"/>
            <a:ext cx="9479280" cy="88138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54610" rIns="0" bIns="0" rtlCol="0">
            <a:spAutoFit/>
          </a:bodyPr>
          <a:lstStyle/>
          <a:p>
            <a:pPr marL="92075" marR="399415">
              <a:lnSpc>
                <a:spcPct val="100000"/>
              </a:lnSpc>
              <a:spcBef>
                <a:spcPts val="430"/>
              </a:spcBef>
            </a:pP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Key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Issues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untuk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Plannig: 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Pengaturan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harapan </a:t>
            </a:r>
            <a:r>
              <a:rPr sz="2400" spc="-45" dirty="0">
                <a:solidFill>
                  <a:srgbClr val="112100"/>
                </a:solidFill>
                <a:latin typeface="Calibri"/>
                <a:cs typeface="Calibri"/>
              </a:rPr>
              <a:t>user,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risk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assessment,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top-  down/bottom-up,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pemilihan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kakas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bantu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0660" y="4317491"/>
            <a:ext cx="9479280" cy="47117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3365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65"/>
              </a:spcBef>
            </a:pP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Berbeda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jauh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dengan </a:t>
            </a:r>
            <a:r>
              <a:rPr sz="2400" spc="-50" dirty="0">
                <a:solidFill>
                  <a:srgbClr val="112100"/>
                </a:solidFill>
                <a:latin typeface="Calibri"/>
                <a:cs typeface="Calibri"/>
              </a:rPr>
              <a:t>OLTP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70660" y="4943855"/>
            <a:ext cx="9479280" cy="57023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8318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55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Partisipasi user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=</a:t>
            </a:r>
            <a:r>
              <a:rPr sz="2400" spc="-3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Penting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70660" y="5612891"/>
            <a:ext cx="9479280" cy="622300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1092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860"/>
              </a:spcBef>
            </a:pP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Perhatikan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tanda </a:t>
            </a:r>
            <a:r>
              <a:rPr sz="2400" spc="-20" dirty="0">
                <a:solidFill>
                  <a:srgbClr val="112100"/>
                </a:solidFill>
                <a:latin typeface="Calibri"/>
                <a:cs typeface="Calibri"/>
              </a:rPr>
              <a:t>bahaya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dan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faktor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sukses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70660" y="2191511"/>
            <a:ext cx="9479280" cy="551815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736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580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Berdasar kebutuhan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bisnis,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bukan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teknologi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70660" y="2930651"/>
            <a:ext cx="9479280" cy="551815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736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Harus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dapat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mendukung </a:t>
            </a:r>
            <a:r>
              <a:rPr sz="2400" dirty="0">
                <a:solidFill>
                  <a:srgbClr val="112100"/>
                </a:solidFill>
                <a:latin typeface="Calibri"/>
                <a:cs typeface="Calibri"/>
              </a:rPr>
              <a:t>manajemen </a:t>
            </a: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tingkat</a:t>
            </a:r>
            <a:r>
              <a:rPr sz="2400" spc="-50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atas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70660" y="3639311"/>
            <a:ext cx="9479280" cy="551815"/>
          </a:xfrm>
          <a:prstGeom prst="rect">
            <a:avLst/>
          </a:prstGeom>
          <a:solidFill>
            <a:srgbClr val="CCEDED"/>
          </a:solidFill>
        </p:spPr>
        <p:txBody>
          <a:bodyPr vert="horz" wrap="square" lIns="0" tIns="730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575"/>
              </a:spcBef>
            </a:pPr>
            <a:r>
              <a:rPr sz="2400" spc="-10" dirty="0">
                <a:solidFill>
                  <a:srgbClr val="112100"/>
                </a:solidFill>
                <a:latin typeface="Calibri"/>
                <a:cs typeface="Calibri"/>
              </a:rPr>
              <a:t>Justifikasi jangka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panjang dan</a:t>
            </a:r>
            <a:r>
              <a:rPr sz="2400" spc="-15" dirty="0">
                <a:solidFill>
                  <a:srgbClr val="1121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112100"/>
                </a:solidFill>
                <a:latin typeface="Calibri"/>
                <a:cs typeface="Calibri"/>
              </a:rPr>
              <a:t>pendek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1551</Words>
  <Application>Microsoft Office PowerPoint</Application>
  <PresentationFormat>Widescreen</PresentationFormat>
  <Paragraphs>515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Arial</vt:lpstr>
      <vt:lpstr>Calibri</vt:lpstr>
      <vt:lpstr>Calibri Light</vt:lpstr>
      <vt:lpstr>Times New Roman</vt:lpstr>
      <vt:lpstr>Wingdings</vt:lpstr>
      <vt:lpstr>Office Theme</vt:lpstr>
      <vt:lpstr>Pertemuan 3 Data  Warehouse Project Planning</vt:lpstr>
      <vt:lpstr>Outline</vt:lpstr>
      <vt:lpstr>Perencanaan Data Warehouse: Outline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Warehouse: Pengantar</vt:lpstr>
      <vt:lpstr>Perencanaan Data Warehouse</vt:lpstr>
      <vt:lpstr>Perencanaan Data Warehouse</vt:lpstr>
      <vt:lpstr>Perencanaan Data Warehouse</vt:lpstr>
      <vt:lpstr>Perencanaan Data Warehouse</vt:lpstr>
      <vt:lpstr>Perencanaan Data Warehouse</vt:lpstr>
      <vt:lpstr>Perencanaan Data Warehouse</vt:lpstr>
      <vt:lpstr>Perencanaan Data Warehouse</vt:lpstr>
      <vt:lpstr>Perencanaan Data Warehouse</vt:lpstr>
      <vt:lpstr>Perencanaan Data Warehouse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Data Warehouse Project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Manajemen Proyek</vt:lpstr>
      <vt:lpstr>Ringkasan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3 Data Warehouse</dc:title>
  <dc:creator>hani</dc:creator>
  <cp:lastModifiedBy>INFORMATIKA</cp:lastModifiedBy>
  <cp:revision>1</cp:revision>
  <dcterms:created xsi:type="dcterms:W3CDTF">2019-08-27T03:45:15Z</dcterms:created>
  <dcterms:modified xsi:type="dcterms:W3CDTF">2019-08-27T04:12:14Z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