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26"/>
  </p:notesMasterIdLst>
  <p:sldIdLst>
    <p:sldId id="316" r:id="rId2"/>
    <p:sldId id="335" r:id="rId3"/>
    <p:sldId id="346" r:id="rId4"/>
    <p:sldId id="347" r:id="rId5"/>
    <p:sldId id="350" r:id="rId6"/>
    <p:sldId id="348" r:id="rId7"/>
    <p:sldId id="345" r:id="rId8"/>
    <p:sldId id="336" r:id="rId9"/>
    <p:sldId id="337" r:id="rId10"/>
    <p:sldId id="349" r:id="rId11"/>
    <p:sldId id="338" r:id="rId12"/>
    <p:sldId id="339" r:id="rId13"/>
    <p:sldId id="340" r:id="rId14"/>
    <p:sldId id="341" r:id="rId15"/>
    <p:sldId id="342" r:id="rId16"/>
    <p:sldId id="343" r:id="rId17"/>
    <p:sldId id="344" r:id="rId18"/>
    <p:sldId id="351" r:id="rId19"/>
    <p:sldId id="352" r:id="rId20"/>
    <p:sldId id="353" r:id="rId21"/>
    <p:sldId id="354" r:id="rId22"/>
    <p:sldId id="355" r:id="rId23"/>
    <p:sldId id="358" r:id="rId24"/>
    <p:sldId id="35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2391" autoAdjust="0"/>
  </p:normalViewPr>
  <p:slideViewPr>
    <p:cSldViewPr>
      <p:cViewPr varScale="1">
        <p:scale>
          <a:sx n="63" d="100"/>
          <a:sy n="63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A5E374-1B37-4D6C-8E28-2C9DF5F8AD3A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0697D523-8C1C-46B8-9118-54132A62D73B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7391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138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3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11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4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171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5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860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6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872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7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97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8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58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9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59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10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365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Discover</a:t>
            </a:r>
            <a:r>
              <a:rPr lang="en-US" baseline="0" dirty="0"/>
              <a:t> = </a:t>
            </a:r>
            <a:r>
              <a:rPr lang="en-US" baseline="0" dirty="0" err="1"/>
              <a:t>temukan</a:t>
            </a:r>
            <a:endParaRPr lang="en-US" baseline="0" dirty="0"/>
          </a:p>
          <a:p>
            <a:r>
              <a:rPr lang="en-US" b="1" i="1" dirty="0"/>
              <a:t>Information Retrieval </a:t>
            </a:r>
            <a:r>
              <a:rPr lang="en-US" dirty="0"/>
              <a:t>(IR)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“</a:t>
            </a:r>
            <a:r>
              <a:rPr lang="en-US" dirty="0" err="1"/>
              <a:t>temu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infromasi</a:t>
            </a:r>
            <a:r>
              <a:rPr lang="en-US" dirty="0"/>
              <a:t>”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prosedur-prosedur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metode-metode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tersimpan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(</a:t>
            </a:r>
            <a:r>
              <a:rPr lang="en-US" i="1" dirty="0"/>
              <a:t>resource</a:t>
            </a:r>
            <a:r>
              <a:rPr lang="en-US" dirty="0"/>
              <a:t>s) yang </a:t>
            </a:r>
            <a:r>
              <a:rPr lang="en-US" dirty="0" err="1"/>
              <a:t>relevan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koleksi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  index (</a:t>
            </a:r>
            <a:r>
              <a:rPr lang="en-US" i="1" dirty="0"/>
              <a:t>indexing</a:t>
            </a:r>
            <a:r>
              <a:rPr lang="en-US" dirty="0"/>
              <a:t>), </a:t>
            </a:r>
            <a:r>
              <a:rPr lang="en-US" dirty="0" err="1"/>
              <a:t>panggilan</a:t>
            </a:r>
            <a:r>
              <a:rPr lang="en-US" dirty="0"/>
              <a:t> (</a:t>
            </a:r>
            <a:r>
              <a:rPr lang="en-US" i="1" dirty="0"/>
              <a:t>searching</a:t>
            </a:r>
            <a:r>
              <a:rPr lang="en-US" dirty="0"/>
              <a:t>), </a:t>
            </a:r>
            <a:r>
              <a:rPr lang="en-US" dirty="0" err="1"/>
              <a:t>pemanggilan</a:t>
            </a:r>
            <a:r>
              <a:rPr lang="en-US" dirty="0"/>
              <a:t> data </a:t>
            </a:r>
            <a:r>
              <a:rPr lang="en-US" dirty="0" err="1"/>
              <a:t>kembali</a:t>
            </a:r>
            <a:r>
              <a:rPr lang="en-US" dirty="0"/>
              <a:t> (</a:t>
            </a:r>
            <a:r>
              <a:rPr lang="en-US" i="1" dirty="0"/>
              <a:t>recalling</a:t>
            </a:r>
            <a:r>
              <a:rPr lang="en-US" dirty="0"/>
              <a:t>).</a:t>
            </a:r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11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96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12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642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13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5143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14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190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Stemmed terms = </a:t>
            </a:r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bertangkai</a:t>
            </a:r>
            <a:endParaRPr lang="en-US" dirty="0"/>
          </a:p>
          <a:p>
            <a:r>
              <a:rPr lang="en-US" dirty="0"/>
              <a:t>Inverted file system = system file </a:t>
            </a:r>
            <a:r>
              <a:rPr lang="en-US" dirty="0" err="1"/>
              <a:t>terbaik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15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1213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16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2001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17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3532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18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6545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19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855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20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702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21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4411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22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2988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23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5241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24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836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2EE2E1-A160-4904-BA89-B9A8484ADFFF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ECDA3-008F-421C-A570-6FCE684E1E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9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CDFD4D-D6A9-4672-A1D1-8CD4A1AE413D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46D7-235B-446B-AFD1-4C35D7F56C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6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61B2AD-CA66-4C0C-913E-192E19FA8A5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5741-2733-4448-B3D9-4279E47BC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F079CE-D010-4B13-A4D7-4EE2CD9C930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5798-2385-4BCB-8F89-C1EF1D52EA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144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72AC66-E06B-46FC-BF75-05CC7E00AC6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E5A7-C866-4D4E-B1A9-FBBB655221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62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235-586F-47AE-8349-97DB26CDC6C2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92E88-4AC8-4C07-AF10-F92011E490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682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32CA6C-7DBA-43DC-B829-E13A20D261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43F8-2497-493A-95A5-B7182F0160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700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3B5158-9E87-4E52-B176-1F43CB32E52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82F41-1D87-4961-B091-7522E9E38C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60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8BA88-B66C-4912-BB73-F494779CC05D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8C39-7EF0-42DE-9176-C3F4E64A5D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85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81849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8549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18840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215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2505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3274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8F9428-EC85-40FF-A381-331FC41227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CC3B7-433E-411C-B9D8-6C16993807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433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2BD2B4-6300-4442-A22F-EE64D093C96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24ACB-195B-4C1A-90D1-D619F3208A2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9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2468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pdog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1"/>
          <p:cNvSpPr txBox="1">
            <a:spLocks noChangeArrowheads="1"/>
          </p:cNvSpPr>
          <p:nvPr/>
        </p:nvSpPr>
        <p:spPr bwMode="auto">
          <a:xfrm>
            <a:off x="1524000" y="2286000"/>
            <a:ext cx="5638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4000" b="1" dirty="0"/>
              <a:t>TEXT MINING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28800" y="591234"/>
            <a:ext cx="48381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/>
              <a:t>Complex Data Types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694765"/>
            <a:ext cx="40719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Berkembangnya</a:t>
            </a:r>
            <a:r>
              <a:rPr lang="en-US" sz="2000" dirty="0"/>
              <a:t> data </a:t>
            </a:r>
            <a:r>
              <a:rPr lang="en-US" sz="2000" dirty="0" err="1"/>
              <a:t>komplek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1828800" y="2252513"/>
            <a:ext cx="6858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r>
              <a:rPr lang="en-US" sz="2000" b="1" dirty="0"/>
              <a:t>Spatial data: </a:t>
            </a:r>
            <a:r>
              <a:rPr lang="en-US" sz="2000" dirty="0"/>
              <a:t>Data </a:t>
            </a:r>
            <a:r>
              <a:rPr lang="en-US" sz="2000" dirty="0" err="1"/>
              <a:t>geographis</a:t>
            </a:r>
            <a:r>
              <a:rPr lang="en-US" sz="2000" dirty="0"/>
              <a:t>, data </a:t>
            </a:r>
            <a:r>
              <a:rPr lang="en-US" sz="2000" dirty="0" err="1"/>
              <a:t>kesehatan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	data </a:t>
            </a:r>
            <a:r>
              <a:rPr lang="en-US" sz="2000" dirty="0" err="1"/>
              <a:t>gambar</a:t>
            </a:r>
            <a:r>
              <a:rPr lang="en-US" sz="2000" dirty="0"/>
              <a:t> satellite</a:t>
            </a:r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r>
              <a:rPr lang="en-US" sz="2000" b="1" dirty="0"/>
              <a:t>Multimedia data: </a:t>
            </a:r>
            <a:r>
              <a:rPr lang="en-US" sz="2000" dirty="0"/>
              <a:t>images, audio, </a:t>
            </a:r>
            <a:r>
              <a:rPr lang="en-US" sz="2000" dirty="0" err="1"/>
              <a:t>dan</a:t>
            </a:r>
            <a:r>
              <a:rPr lang="en-US" sz="2000" dirty="0"/>
              <a:t> video</a:t>
            </a:r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r>
              <a:rPr lang="en-US" sz="2000" b="1" dirty="0"/>
              <a:t>Time-series data: </a:t>
            </a:r>
            <a:r>
              <a:rPr lang="en-US" sz="2000" dirty="0"/>
              <a:t>Data </a:t>
            </a:r>
            <a:r>
              <a:rPr lang="en-US" sz="2000" dirty="0" err="1"/>
              <a:t>perbangkan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stock 	exchange data</a:t>
            </a:r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r>
              <a:rPr lang="en-US" sz="2000" b="1" dirty="0"/>
              <a:t>Text data: </a:t>
            </a:r>
            <a:r>
              <a:rPr lang="en-US" sz="2000" dirty="0"/>
              <a:t>Word descriptions for objects</a:t>
            </a:r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§"/>
              <a:tabLst>
                <a:tab pos="1938338" algn="l"/>
              </a:tabLst>
            </a:pPr>
            <a:r>
              <a:rPr lang="en-US" sz="2000" b="1" dirty="0"/>
              <a:t>World-Wide-Web: </a:t>
            </a:r>
            <a:r>
              <a:rPr lang="id-ID" sz="2000" dirty="0"/>
              <a:t>teks dan data multimedia yang </a:t>
            </a:r>
            <a:r>
              <a:rPr lang="en-US" sz="2000" dirty="0"/>
              <a:t>	</a:t>
            </a:r>
            <a:r>
              <a:rPr lang="id-ID" sz="2000" dirty="0"/>
              <a:t>sangat</a:t>
            </a:r>
            <a:r>
              <a:rPr lang="en-US" sz="2000" dirty="0"/>
              <a:t> </a:t>
            </a:r>
            <a:r>
              <a:rPr lang="id-ID" sz="2000" dirty="0"/>
              <a:t>tidak terstruktur</a:t>
            </a:r>
            <a:endParaRPr lang="en-US" sz="2000" b="1" dirty="0"/>
          </a:p>
        </p:txBody>
      </p:sp>
      <p:sp>
        <p:nvSpPr>
          <p:cNvPr id="7" name="Left Brace 6"/>
          <p:cNvSpPr/>
          <p:nvPr/>
        </p:nvSpPr>
        <p:spPr>
          <a:xfrm>
            <a:off x="1495425" y="4818965"/>
            <a:ext cx="485775" cy="762000"/>
          </a:xfrm>
          <a:prstGeom prst="leftBrace">
            <a:avLst>
              <a:gd name="adj1" fmla="val 8333"/>
              <a:gd name="adj2" fmla="val 572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14400" y="4768276"/>
            <a:ext cx="492443" cy="927498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US" sz="2000" b="1" dirty="0"/>
              <a:t>FOCUS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457200"/>
            <a:ext cx="37769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/>
              <a:t>Basisdata</a:t>
            </a:r>
            <a:r>
              <a:rPr lang="en-US" sz="4000" b="1" dirty="0"/>
              <a:t> </a:t>
            </a:r>
            <a:r>
              <a:rPr lang="en-US" sz="4000" b="1" dirty="0" err="1"/>
              <a:t>Teks</a:t>
            </a:r>
            <a:endParaRPr lang="en-US" sz="4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76072" y="1583948"/>
            <a:ext cx="79918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prakteknya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:</a:t>
            </a:r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 err="1"/>
              <a:t>Artikel</a:t>
            </a:r>
            <a:r>
              <a:rPr lang="en-US" sz="2800" dirty="0"/>
              <a:t> </a:t>
            </a:r>
            <a:r>
              <a:rPr lang="en-US" sz="2800" dirty="0" err="1"/>
              <a:t>berita</a:t>
            </a:r>
            <a:endParaRPr lang="en-US" sz="2800" dirty="0"/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Paper </a:t>
            </a:r>
            <a:r>
              <a:rPr lang="en-US" sz="2800" dirty="0" err="1"/>
              <a:t>riset</a:t>
            </a:r>
            <a:r>
              <a:rPr lang="en-US" sz="2800" dirty="0"/>
              <a:t> </a:t>
            </a:r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 err="1"/>
              <a:t>Buku</a:t>
            </a:r>
            <a:endParaRPr lang="en-US" sz="2800" dirty="0"/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 err="1"/>
              <a:t>Perpustakaan</a:t>
            </a:r>
            <a:r>
              <a:rPr lang="en-US" sz="2800" dirty="0"/>
              <a:t> digital </a:t>
            </a:r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E-mail</a:t>
            </a:r>
          </a:p>
          <a:p>
            <a:pPr marL="969963" indent="-342900" algn="just">
              <a:buFont typeface="Wingdings" panose="05000000000000000000" pitchFamily="2" charset="2"/>
              <a:buChar char="§"/>
            </a:pPr>
            <a:r>
              <a:rPr lang="en-US" sz="2800" dirty="0" err="1"/>
              <a:t>Halaman</a:t>
            </a:r>
            <a:r>
              <a:rPr lang="en-US" sz="2800" dirty="0"/>
              <a:t> web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Berkembang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cepat</a:t>
            </a:r>
            <a:r>
              <a:rPr lang="en-US" sz="2800" dirty="0"/>
              <a:t>, </a:t>
            </a:r>
            <a:r>
              <a:rPr lang="en-US" sz="2800" dirty="0" err="1"/>
              <a:t>baik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segi</a:t>
            </a:r>
            <a:r>
              <a:rPr lang="en-US" sz="2800" dirty="0"/>
              <a:t> </a:t>
            </a:r>
            <a:r>
              <a:rPr lang="en-US" sz="2800" dirty="0" err="1"/>
              <a:t>jumlah</a:t>
            </a:r>
            <a:r>
              <a:rPr lang="en-US" sz="2800" dirty="0"/>
              <a:t> </a:t>
            </a:r>
            <a:r>
              <a:rPr lang="en-US" sz="2800" dirty="0" err="1"/>
              <a:t>maupun</a:t>
            </a:r>
            <a:r>
              <a:rPr lang="en-US" sz="2800" dirty="0"/>
              <a:t> </a:t>
            </a:r>
            <a:r>
              <a:rPr lang="en-US" sz="2800" dirty="0" err="1"/>
              <a:t>kepentingan</a:t>
            </a:r>
            <a:r>
              <a:rPr lang="en-US" sz="2800" dirty="0"/>
              <a:t> (80%)</a:t>
            </a:r>
          </a:p>
        </p:txBody>
      </p:sp>
    </p:spTree>
    <p:extLst>
      <p:ext uri="{BB962C8B-B14F-4D97-AF65-F5344CB8AC3E}">
        <p14:creationId xmlns:p14="http://schemas.microsoft.com/office/powerpoint/2010/main" val="3047706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752600"/>
            <a:ext cx="79105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Text mining </a:t>
            </a:r>
            <a:r>
              <a:rPr lang="en-US" sz="2400" dirty="0" err="1"/>
              <a:t>merujuk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data mining yang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dokumen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data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Hampir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tugas</a:t>
            </a:r>
            <a:r>
              <a:rPr lang="en-US" sz="2400" dirty="0"/>
              <a:t> Text Mining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Information Retrieval (IR)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pra</a:t>
            </a:r>
            <a:r>
              <a:rPr lang="en-US" sz="2400" dirty="0"/>
              <a:t>-proses </a:t>
            </a:r>
            <a:r>
              <a:rPr lang="en-US" sz="2400" dirty="0" err="1"/>
              <a:t>dokumen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sedikit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pra</a:t>
            </a:r>
            <a:r>
              <a:rPr lang="en-US" sz="2400" dirty="0"/>
              <a:t>-proses  data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tabel</a:t>
            </a:r>
            <a:r>
              <a:rPr lang="en-US" sz="2400" dirty="0"/>
              <a:t> </a:t>
            </a:r>
            <a:r>
              <a:rPr lang="en-US" sz="2400" dirty="0" err="1"/>
              <a:t>relasional</a:t>
            </a:r>
            <a:r>
              <a:rPr lang="en-US" sz="2400" dirty="0"/>
              <a:t>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Web search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berakar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IR</a:t>
            </a:r>
          </a:p>
        </p:txBody>
      </p:sp>
      <p:sp>
        <p:nvSpPr>
          <p:cNvPr id="3" name="Rectangle 2"/>
          <p:cNvSpPr/>
          <p:nvPr/>
        </p:nvSpPr>
        <p:spPr>
          <a:xfrm>
            <a:off x="2057400" y="457200"/>
            <a:ext cx="29754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Text Mining</a:t>
            </a:r>
          </a:p>
        </p:txBody>
      </p:sp>
    </p:spTree>
    <p:extLst>
      <p:ext uri="{BB962C8B-B14F-4D97-AF65-F5344CB8AC3E}">
        <p14:creationId xmlns:p14="http://schemas.microsoft.com/office/powerpoint/2010/main" val="15275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90800" y="536970"/>
            <a:ext cx="29754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Text Mining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631030" y="2055168"/>
            <a:ext cx="79105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/>
              <a:t>Menemukan</a:t>
            </a:r>
            <a:r>
              <a:rPr lang="en-US" sz="2800" dirty="0"/>
              <a:t> </a:t>
            </a:r>
            <a:r>
              <a:rPr lang="id-ID" sz="2800" dirty="0"/>
              <a:t>informasi yang berguna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kumpulan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s</a:t>
            </a:r>
            <a:r>
              <a:rPr lang="id-ID" sz="2800" dirty="0"/>
              <a:t>ebelumnya tidak diketahui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295400" y="3440163"/>
            <a:ext cx="6553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 err="1"/>
              <a:t>Pola</a:t>
            </a:r>
            <a:endParaRPr lang="en-US" sz="28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Trends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Associations (</a:t>
            </a:r>
            <a:r>
              <a:rPr lang="en-US" sz="2800" dirty="0" err="1"/>
              <a:t>Hubungan</a:t>
            </a:r>
            <a:r>
              <a:rPr lang="en-US" sz="2800" dirty="0"/>
              <a:t> yang </a:t>
            </a:r>
            <a:r>
              <a:rPr lang="en-US" sz="2800" dirty="0" err="1"/>
              <a:t>menarik</a:t>
            </a:r>
            <a:r>
              <a:rPr lang="en-US" sz="2800" dirty="0"/>
              <a:t> yang </a:t>
            </a:r>
            <a:r>
              <a:rPr lang="en-US" sz="2800" dirty="0" err="1"/>
              <a:t>tersembunyi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dataset </a:t>
            </a:r>
            <a:r>
              <a:rPr lang="en-US" sz="2800" dirty="0" err="1"/>
              <a:t>besar</a:t>
            </a:r>
            <a:r>
              <a:rPr lang="en-US" sz="28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41395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65957" y="381000"/>
            <a:ext cx="48558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err="1"/>
              <a:t>Definisi</a:t>
            </a:r>
            <a:r>
              <a:rPr lang="en-US" sz="4000" b="1" i="1" dirty="0"/>
              <a:t> Text Mining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52486" y="1905000"/>
            <a:ext cx="73771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i="1" dirty="0"/>
              <a:t>Text mining </a:t>
            </a:r>
            <a:r>
              <a:rPr lang="en-US" sz="2800" dirty="0"/>
              <a:t>di </a:t>
            </a:r>
            <a:r>
              <a:rPr lang="en-US" sz="2800" dirty="0" err="1"/>
              <a:t>pahami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proses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otomatis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mengekstrak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yang </a:t>
            </a:r>
            <a:r>
              <a:rPr lang="en-US" sz="2800" dirty="0" err="1"/>
              <a:t>bermakna</a:t>
            </a:r>
            <a:r>
              <a:rPr lang="en-US" sz="2800" dirty="0"/>
              <a:t>, </a:t>
            </a:r>
            <a:r>
              <a:rPr lang="en-US" sz="2800" dirty="0" err="1"/>
              <a:t>berguna</a:t>
            </a:r>
            <a:r>
              <a:rPr lang="en-US" sz="2800" dirty="0"/>
              <a:t>, </a:t>
            </a:r>
            <a:r>
              <a:rPr lang="en-US" sz="2800" dirty="0" err="1"/>
              <a:t>dimana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di </a:t>
            </a:r>
            <a:r>
              <a:rPr lang="en-US" sz="2800" dirty="0" err="1"/>
              <a:t>ketahui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akhirnya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di </a:t>
            </a:r>
            <a:r>
              <a:rPr lang="en-US" sz="2800" dirty="0" err="1"/>
              <a:t>pahami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penyimpanan</a:t>
            </a:r>
            <a:r>
              <a:rPr lang="en-US" sz="2800" dirty="0"/>
              <a:t> </a:t>
            </a:r>
            <a:r>
              <a:rPr lang="en-US" sz="2800" dirty="0" err="1"/>
              <a:t>dokumen</a:t>
            </a:r>
            <a:r>
              <a:rPr lang="en-US" sz="2800" dirty="0"/>
              <a:t> </a:t>
            </a:r>
            <a:r>
              <a:rPr lang="en-US" sz="2800" dirty="0" err="1"/>
              <a:t>tekstual</a:t>
            </a:r>
            <a:r>
              <a:rPr lang="en-US" sz="2800" dirty="0"/>
              <a:t>. </a:t>
            </a:r>
            <a:endParaRPr lang="en-US" sz="28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520712" y="4953000"/>
            <a:ext cx="6040659" cy="1287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i="1" dirty="0"/>
              <a:t>Text Mining </a:t>
            </a:r>
          </a:p>
          <a:p>
            <a:pPr algn="ctr">
              <a:lnSpc>
                <a:spcPct val="150000"/>
              </a:lnSpc>
            </a:pPr>
            <a:r>
              <a:rPr lang="en-US" i="1" dirty="0"/>
              <a:t>= Data Mining (yang </a:t>
            </a:r>
            <a:r>
              <a:rPr lang="en-US" i="1" dirty="0" err="1"/>
              <a:t>diterapkan</a:t>
            </a:r>
            <a:r>
              <a:rPr lang="en-US" i="1" dirty="0"/>
              <a:t> </a:t>
            </a:r>
            <a:r>
              <a:rPr lang="en-US" i="1" dirty="0" err="1"/>
              <a:t>dalam</a:t>
            </a:r>
            <a:r>
              <a:rPr lang="en-US" i="1" dirty="0"/>
              <a:t> </a:t>
            </a:r>
            <a:r>
              <a:rPr lang="en-US" i="1" dirty="0" err="1"/>
              <a:t>bentuk</a:t>
            </a:r>
            <a:r>
              <a:rPr lang="en-US" i="1" dirty="0"/>
              <a:t> data </a:t>
            </a:r>
            <a:r>
              <a:rPr lang="en-US" i="1" dirty="0" err="1"/>
              <a:t>teks</a:t>
            </a:r>
            <a:r>
              <a:rPr lang="en-US" i="1" dirty="0"/>
              <a:t>) + basic linguistic</a:t>
            </a:r>
          </a:p>
        </p:txBody>
      </p:sp>
    </p:spTree>
    <p:extLst>
      <p:ext uri="{BB962C8B-B14F-4D97-AF65-F5344CB8AC3E}">
        <p14:creationId xmlns:p14="http://schemas.microsoft.com/office/powerpoint/2010/main" val="189436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60134" y="285690"/>
            <a:ext cx="29754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Text Mining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480477"/>
            <a:ext cx="4269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i="1" dirty="0"/>
              <a:t>Text Mining </a:t>
            </a:r>
            <a:r>
              <a:rPr lang="en-US" sz="2000" dirty="0" err="1"/>
              <a:t>bekerja</a:t>
            </a:r>
            <a:r>
              <a:rPr lang="en-US" sz="2000" dirty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1" y="2057400"/>
            <a:ext cx="7924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en-US" sz="2000" dirty="0" err="1"/>
              <a:t>Langkah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i="1" dirty="0"/>
              <a:t>text mining </a:t>
            </a:r>
            <a:r>
              <a:rPr lang="en-US" sz="2000" dirty="0" err="1"/>
              <a:t>melibatkan</a:t>
            </a:r>
            <a:r>
              <a:rPr lang="en-US" sz="2000" dirty="0"/>
              <a:t> </a:t>
            </a:r>
            <a:r>
              <a:rPr lang="en-US" sz="2000" dirty="0" err="1"/>
              <a:t>konversi</a:t>
            </a:r>
            <a:r>
              <a:rPr lang="en-US" sz="2000" dirty="0"/>
              <a:t> </a:t>
            </a:r>
            <a:r>
              <a:rPr lang="en-US" sz="2000" dirty="0" err="1"/>
              <a:t>teks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data semi </a:t>
            </a:r>
            <a:r>
              <a:rPr lang="en-US" sz="2000" dirty="0" err="1"/>
              <a:t>terstruktur</a:t>
            </a:r>
            <a:endParaRPr lang="en-US" sz="2000" dirty="0"/>
          </a:p>
          <a:p>
            <a:pPr marL="457200" indent="-457200" algn="just">
              <a:buAutoNum type="arabicPeriod"/>
            </a:pPr>
            <a:endParaRPr lang="en-US" sz="2000" dirty="0"/>
          </a:p>
          <a:p>
            <a:pPr marL="457200" indent="-457200" algn="just">
              <a:buAutoNum type="arabicPeriod"/>
            </a:pP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mengubah</a:t>
            </a:r>
            <a:r>
              <a:rPr lang="en-US" sz="2000" dirty="0"/>
              <a:t> </a:t>
            </a:r>
            <a:r>
              <a:rPr lang="en-US" sz="2000" dirty="0" err="1"/>
              <a:t>teks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terstruktur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data semi </a:t>
            </a:r>
            <a:r>
              <a:rPr lang="en-US" sz="2000" dirty="0" err="1"/>
              <a:t>terstruktur</a:t>
            </a:r>
            <a:r>
              <a:rPr lang="en-US" sz="2000" dirty="0"/>
              <a:t>, </a:t>
            </a:r>
            <a:r>
              <a:rPr lang="en-US" sz="2000" dirty="0" err="1"/>
              <a:t>langkah</a:t>
            </a:r>
            <a:r>
              <a:rPr lang="en-US" sz="2000" dirty="0"/>
              <a:t> </a:t>
            </a:r>
            <a:r>
              <a:rPr lang="en-US" sz="2000" dirty="0" err="1"/>
              <a:t>selanjutnya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menerapkan</a:t>
            </a:r>
            <a:r>
              <a:rPr lang="en-US" sz="2000" dirty="0"/>
              <a:t>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proses </a:t>
            </a:r>
            <a:r>
              <a:rPr lang="en-US" sz="2000" i="1" dirty="0"/>
              <a:t>classification, clustering, prediction</a:t>
            </a:r>
          </a:p>
          <a:p>
            <a:pPr marL="457200" indent="-457200" algn="just">
              <a:buAutoNum type="arabicPeriod"/>
            </a:pPr>
            <a:endParaRPr lang="en-US" sz="2000" i="1" dirty="0"/>
          </a:p>
          <a:p>
            <a:pPr marL="457200" indent="-457200" algn="just">
              <a:buAutoNum type="arabicPeriod"/>
            </a:pPr>
            <a:r>
              <a:rPr lang="en-US" sz="2000" dirty="0" err="1"/>
              <a:t>Menemukan</a:t>
            </a:r>
            <a:r>
              <a:rPr lang="en-US" sz="2000" dirty="0"/>
              <a:t> </a:t>
            </a:r>
            <a:r>
              <a:rPr lang="en-US" sz="2000" dirty="0" err="1"/>
              <a:t>pola</a:t>
            </a:r>
            <a:r>
              <a:rPr lang="en-US" sz="2000" dirty="0"/>
              <a:t>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hasil</a:t>
            </a:r>
            <a:r>
              <a:rPr lang="en-US" sz="2000" dirty="0"/>
              <a:t> </a:t>
            </a:r>
            <a:r>
              <a:rPr lang="en-US" sz="2000" dirty="0" err="1"/>
              <a:t>perubahan</a:t>
            </a:r>
            <a:r>
              <a:rPr lang="en-US" sz="2000" dirty="0"/>
              <a:t> </a:t>
            </a:r>
            <a:r>
              <a:rPr lang="en-US" sz="2000" dirty="0" err="1"/>
              <a:t>teks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terstruktur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data semi </a:t>
            </a:r>
            <a:r>
              <a:rPr lang="en-US" sz="2000" dirty="0" err="1"/>
              <a:t>terstruktur</a:t>
            </a:r>
            <a:endParaRPr lang="en-US" sz="2000" dirty="0"/>
          </a:p>
          <a:p>
            <a:pPr marL="457200" indent="-457200" algn="just">
              <a:buAutoNum type="arabicPeriod"/>
            </a:pPr>
            <a:endParaRPr lang="en-US" sz="2000" dirty="0"/>
          </a:p>
          <a:p>
            <a:pPr marL="457200" indent="-457200" algn="just">
              <a:buAutoNum type="arabicPeriod"/>
            </a:pP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pelatihan</a:t>
            </a:r>
            <a:r>
              <a:rPr lang="en-US" sz="2000" dirty="0"/>
              <a:t> model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mendeteksi</a:t>
            </a:r>
            <a:r>
              <a:rPr lang="en-US" sz="2000" dirty="0"/>
              <a:t> </a:t>
            </a:r>
            <a:r>
              <a:rPr lang="en-US" sz="2000" dirty="0" err="1"/>
              <a:t>pola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teks</a:t>
            </a:r>
            <a:r>
              <a:rPr lang="en-US" sz="2000" dirty="0"/>
              <a:t> </a:t>
            </a:r>
            <a:r>
              <a:rPr lang="en-US" sz="2000" dirty="0" err="1"/>
              <a:t>baru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terlihat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8258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0833" t="26296" r="30417" b="17408"/>
          <a:stretch/>
        </p:blipFill>
        <p:spPr>
          <a:xfrm>
            <a:off x="0" y="609600"/>
            <a:ext cx="9172574" cy="5714774"/>
          </a:xfrm>
          <a:prstGeom prst="rect">
            <a:avLst/>
          </a:prstGeom>
        </p:spPr>
      </p:pic>
      <p:sp>
        <p:nvSpPr>
          <p:cNvPr id="4" name="Right Brace 3"/>
          <p:cNvSpPr/>
          <p:nvPr/>
        </p:nvSpPr>
        <p:spPr>
          <a:xfrm>
            <a:off x="6019800" y="609600"/>
            <a:ext cx="685800" cy="3657826"/>
          </a:xfrm>
          <a:prstGeom prst="righ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Box 4"/>
          <p:cNvSpPr txBox="1"/>
          <p:nvPr/>
        </p:nvSpPr>
        <p:spPr>
          <a:xfrm>
            <a:off x="6757449" y="2205335"/>
            <a:ext cx="23469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solidFill>
                  <a:schemeClr val="accent2"/>
                </a:solidFill>
                <a:cs typeface="Arial" panose="020B0604020202020204" pitchFamily="34" charset="0"/>
              </a:rPr>
              <a:t>Text Processing</a:t>
            </a:r>
            <a:endParaRPr lang="id-ID" sz="2200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73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342373" cy="1447801"/>
          </a:xfrm>
        </p:spPr>
        <p:txBody>
          <a:bodyPr>
            <a:normAutofit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Word, Token and Tokenization</a:t>
            </a:r>
            <a:endParaRPr lang="id-ID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1981200"/>
            <a:ext cx="7543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id-ID" sz="2400" dirty="0"/>
              <a:t>Kata-kata dipisahkan oleh karakter khusus: </a:t>
            </a:r>
            <a:r>
              <a:rPr lang="en-US" sz="2400" i="1" dirty="0"/>
              <a:t>a blank space</a:t>
            </a:r>
          </a:p>
          <a:p>
            <a:pPr marL="457200" indent="-457200" algn="just">
              <a:buAutoNum type="arabicPeriod"/>
            </a:pPr>
            <a:r>
              <a:rPr lang="en-US" sz="2400" dirty="0"/>
              <a:t>S</a:t>
            </a:r>
            <a:r>
              <a:rPr lang="id-ID" sz="2400" dirty="0"/>
              <a:t>etiap kata disebut token</a:t>
            </a:r>
            <a:endParaRPr lang="en-US" sz="2400" dirty="0"/>
          </a:p>
          <a:p>
            <a:pPr marL="457200" indent="-457200" algn="just">
              <a:buAutoNum type="arabicPeriod"/>
            </a:pPr>
            <a:r>
              <a:rPr lang="id-ID" sz="2400" dirty="0"/>
              <a:t>Proses discretizing words dalam dokumen disebut tokenization</a:t>
            </a:r>
            <a:endParaRPr lang="en-US" sz="2400" dirty="0"/>
          </a:p>
          <a:p>
            <a:pPr marL="457200" indent="-457200" algn="just">
              <a:buAutoNum type="arabicPeriod"/>
            </a:pPr>
            <a:r>
              <a:rPr lang="id-ID" sz="2400" dirty="0"/>
              <a:t>Untuk tujuan kita di sini, setiap kalimat dapat dianggap sebagai dokumen terpisah, walaupun dokumen</a:t>
            </a:r>
            <a:r>
              <a:rPr lang="en-US" sz="2400" dirty="0"/>
              <a:t> </a:t>
            </a:r>
            <a:r>
              <a:rPr lang="id-ID" sz="2400" dirty="0"/>
              <a:t>individual mungkin bergantung pada konteksnya</a:t>
            </a:r>
            <a:endParaRPr lang="en-US" sz="2400" dirty="0"/>
          </a:p>
          <a:p>
            <a:pPr marL="457200" indent="-457200" algn="just">
              <a:buAutoNum type="arabicPeriod"/>
            </a:pPr>
            <a:r>
              <a:rPr lang="id-ID" sz="2400" dirty="0"/>
              <a:t>Untuk saat ini, sebuah dokumen di sini hanyalah kumpulan token sekuensial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9947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20060"/>
            <a:ext cx="7165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/>
              <a:t>Perbedaan</a:t>
            </a:r>
            <a:r>
              <a:rPr lang="en-US" sz="2800" b="1" dirty="0"/>
              <a:t> Data Mining </a:t>
            </a:r>
            <a:r>
              <a:rPr lang="en-US" sz="2800" b="1" dirty="0" err="1"/>
              <a:t>dan</a:t>
            </a:r>
            <a:r>
              <a:rPr lang="en-US" sz="2800" b="1" dirty="0"/>
              <a:t> Text Mining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696715"/>
              </p:ext>
            </p:extLst>
          </p:nvPr>
        </p:nvGraphicFramePr>
        <p:xfrm>
          <a:off x="457200" y="1524000"/>
          <a:ext cx="8458200" cy="449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6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Mining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Mining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Object of Investigation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Numerical and categorical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Object 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Relational</a:t>
                      </a:r>
                      <a:r>
                        <a:rPr lang="en-US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databases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 form texts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outcames</a:t>
                      </a:r>
                      <a:r>
                        <a:rPr lang="en-US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future situations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Retrieve relevant information,</a:t>
                      </a:r>
                      <a:r>
                        <a:rPr lang="en-US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distill the meaning, categorize and target-deliver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Machine learning: SKAT, DT, NN, GA, MBR, MBA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Indexing,</a:t>
                      </a:r>
                      <a:r>
                        <a:rPr lang="en-US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special neural network processing, linguistics, ontologies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Current market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100.000 analysts at large and midsize companies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100.000.000 corporate workers and individual users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 implementation since 1994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 implementation starting 2000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77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457200"/>
            <a:ext cx="58512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“Search” </a:t>
            </a:r>
            <a:r>
              <a:rPr lang="en-US" sz="4000" b="1" dirty="0" err="1"/>
              <a:t>vs</a:t>
            </a:r>
            <a:r>
              <a:rPr lang="en-US" sz="4000" b="1" dirty="0"/>
              <a:t> “Discover”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407059"/>
              </p:ext>
            </p:extLst>
          </p:nvPr>
        </p:nvGraphicFramePr>
        <p:xfrm>
          <a:off x="228600" y="2377440"/>
          <a:ext cx="8610601" cy="33375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906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125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Search</a:t>
                      </a:r>
                    </a:p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(Goal-Oriented)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Discover</a:t>
                      </a:r>
                    </a:p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(Opportunistic)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Structured </a:t>
                      </a:r>
                    </a:p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Retrieval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Mining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Unstructured </a:t>
                      </a:r>
                    </a:p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(Text)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Information </a:t>
                      </a:r>
                    </a:p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Retrieval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Mining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424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5800" y="304800"/>
            <a:ext cx="50706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err="1"/>
              <a:t>Aplikasi</a:t>
            </a:r>
            <a:r>
              <a:rPr lang="en-US" sz="4000" b="1" i="1" dirty="0"/>
              <a:t> Text Mining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400" y="1447800"/>
            <a:ext cx="41767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  <a:tabLst>
                <a:tab pos="681038" algn="l"/>
              </a:tabLst>
            </a:pPr>
            <a:r>
              <a:rPr lang="en-US" sz="2000" b="1" dirty="0" err="1"/>
              <a:t>Pemasaran</a:t>
            </a:r>
            <a:r>
              <a:rPr lang="en-US" sz="2000" b="1" dirty="0"/>
              <a:t>: </a:t>
            </a:r>
            <a:r>
              <a:rPr lang="en-US" sz="2000" dirty="0" err="1"/>
              <a:t>Menemukan</a:t>
            </a:r>
            <a:r>
              <a:rPr lang="en-US" sz="2000" dirty="0"/>
              <a:t> </a:t>
            </a:r>
            <a:r>
              <a:rPr lang="en-US" sz="2000" dirty="0" err="1"/>
              <a:t>kelompok</a:t>
            </a:r>
            <a:r>
              <a:rPr lang="en-US" sz="2000" dirty="0"/>
              <a:t> </a:t>
            </a:r>
            <a:r>
              <a:rPr lang="en-US" sz="2000" dirty="0" err="1"/>
              <a:t>pembeli</a:t>
            </a:r>
            <a:r>
              <a:rPr lang="en-US" sz="2000" dirty="0"/>
              <a:t> yang </a:t>
            </a:r>
            <a:r>
              <a:rPr lang="en-US" sz="2000" dirty="0" err="1"/>
              <a:t>potensial</a:t>
            </a:r>
            <a:r>
              <a:rPr lang="en-US" sz="2000" dirty="0"/>
              <a:t> </a:t>
            </a:r>
            <a:r>
              <a:rPr lang="en-US" sz="2000" dirty="0" err="1"/>
              <a:t>berdasarkan</a:t>
            </a:r>
            <a:r>
              <a:rPr lang="en-US" sz="2000" dirty="0"/>
              <a:t> </a:t>
            </a:r>
            <a:r>
              <a:rPr lang="en-US" sz="2000" dirty="0" err="1"/>
              <a:t>profil</a:t>
            </a:r>
            <a:r>
              <a:rPr lang="en-US" sz="2000" dirty="0"/>
              <a:t> </a:t>
            </a:r>
            <a:r>
              <a:rPr lang="en-US" sz="2000" dirty="0" err="1"/>
              <a:t>teks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</a:p>
          <a:p>
            <a:pPr algn="just">
              <a:tabLst>
                <a:tab pos="681038" algn="l"/>
              </a:tabLst>
            </a:pPr>
            <a:r>
              <a:rPr lang="en-US" sz="2000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: Amazon</a:t>
            </a:r>
          </a:p>
          <a:p>
            <a:pPr marL="342900" indent="-342900" algn="just">
              <a:buFont typeface="Wingdings" panose="05000000000000000000" pitchFamily="2" charset="2"/>
              <a:buChar char="§"/>
              <a:tabLst>
                <a:tab pos="681038" algn="l"/>
              </a:tabLst>
            </a:pPr>
            <a:endParaRPr lang="en-US" sz="2000" b="1" dirty="0"/>
          </a:p>
          <a:p>
            <a:pPr marL="342900" indent="-342900" algn="just">
              <a:buFont typeface="Wingdings" panose="05000000000000000000" pitchFamily="2" charset="2"/>
              <a:buChar char="§"/>
              <a:tabLst>
                <a:tab pos="681038" algn="l"/>
              </a:tabLst>
            </a:pPr>
            <a:r>
              <a:rPr lang="en-US" sz="2000" b="1" dirty="0" err="1"/>
              <a:t>Industri</a:t>
            </a:r>
            <a:r>
              <a:rPr lang="en-US" sz="2000" b="1" dirty="0"/>
              <a:t>: </a:t>
            </a:r>
            <a:r>
              <a:rPr lang="en-US" sz="2000" dirty="0" err="1"/>
              <a:t>Mengidentifikasi</a:t>
            </a:r>
            <a:r>
              <a:rPr lang="en-US" sz="2000" dirty="0"/>
              <a:t> </a:t>
            </a:r>
            <a:r>
              <a:rPr lang="en-US" sz="2000" dirty="0" err="1"/>
              <a:t>situs</a:t>
            </a:r>
            <a:r>
              <a:rPr lang="en-US" sz="2000" dirty="0"/>
              <a:t> web </a:t>
            </a:r>
            <a:r>
              <a:rPr lang="en-US" sz="2000" dirty="0" err="1"/>
              <a:t>kelompok</a:t>
            </a:r>
            <a:r>
              <a:rPr lang="en-US" sz="2000" dirty="0"/>
              <a:t> </a:t>
            </a:r>
            <a:r>
              <a:rPr lang="en-US" sz="2000" dirty="0" err="1"/>
              <a:t>pesaing</a:t>
            </a:r>
            <a:endParaRPr lang="en-US" sz="2000" dirty="0"/>
          </a:p>
          <a:p>
            <a:pPr algn="just">
              <a:tabLst>
                <a:tab pos="681038" algn="l"/>
                <a:tab pos="1649413" algn="l"/>
              </a:tabLst>
            </a:pPr>
            <a:r>
              <a:rPr lang="en-US" sz="2000" b="1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: </a:t>
            </a:r>
            <a:r>
              <a:rPr lang="en-US" sz="2000" dirty="0" err="1"/>
              <a:t>pesaing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			</a:t>
            </a:r>
            <a:r>
              <a:rPr lang="en-US" sz="2000" dirty="0" err="1"/>
              <a:t>harganya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  <a:tabLst>
                <a:tab pos="681038" algn="l"/>
              </a:tabLst>
            </a:pPr>
            <a:endParaRPr lang="en-US" sz="2000" b="1" dirty="0"/>
          </a:p>
          <a:p>
            <a:pPr marL="342900" indent="-342900" algn="just">
              <a:buFont typeface="Wingdings" panose="05000000000000000000" pitchFamily="2" charset="2"/>
              <a:buChar char="§"/>
              <a:tabLst>
                <a:tab pos="681038" algn="l"/>
              </a:tabLst>
            </a:pPr>
            <a:r>
              <a:rPr lang="en-US" sz="2000" b="1" dirty="0" err="1"/>
              <a:t>Pencarian</a:t>
            </a:r>
            <a:r>
              <a:rPr lang="en-US" sz="2000" b="1" dirty="0"/>
              <a:t> </a:t>
            </a:r>
            <a:r>
              <a:rPr lang="en-US" sz="2000" b="1" dirty="0" err="1"/>
              <a:t>kerja</a:t>
            </a:r>
            <a:r>
              <a:rPr lang="en-US" sz="2000" b="1" dirty="0"/>
              <a:t>: </a:t>
            </a:r>
            <a:r>
              <a:rPr lang="en-US" sz="2000" dirty="0" err="1"/>
              <a:t>Mengidentifikasi</a:t>
            </a:r>
            <a:r>
              <a:rPr lang="en-US" sz="2000" dirty="0"/>
              <a:t> parameter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pencarian</a:t>
            </a:r>
            <a:r>
              <a:rPr lang="en-US" sz="2000" dirty="0"/>
              <a:t> </a:t>
            </a:r>
            <a:r>
              <a:rPr lang="en-US" sz="2000" dirty="0" err="1"/>
              <a:t>pekerjaan</a:t>
            </a:r>
            <a:r>
              <a:rPr lang="en-US" sz="2000" dirty="0"/>
              <a:t> </a:t>
            </a:r>
          </a:p>
          <a:p>
            <a:pPr algn="just">
              <a:tabLst>
                <a:tab pos="681038" algn="l"/>
              </a:tabLst>
            </a:pPr>
            <a:r>
              <a:rPr lang="en-US" sz="2000" b="1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: </a:t>
            </a:r>
            <a:r>
              <a:rPr lang="en-US" sz="2000" dirty="0">
                <a:hlinkClick r:id="rId3"/>
              </a:rPr>
              <a:t>www.flipdog.com</a:t>
            </a:r>
            <a:r>
              <a:rPr lang="en-US" sz="20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546" t="15625" r="40044" b="11459"/>
          <a:stretch/>
        </p:blipFill>
        <p:spPr>
          <a:xfrm>
            <a:off x="4696908" y="1607763"/>
            <a:ext cx="4176713" cy="454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85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90600" y="304800"/>
            <a:ext cx="50706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err="1"/>
              <a:t>Aplikasi</a:t>
            </a:r>
            <a:r>
              <a:rPr lang="en-US" sz="4000" b="1" i="1" dirty="0"/>
              <a:t> Text Mining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3400" y="1828800"/>
            <a:ext cx="679865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Search engines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Enterprise portals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Knowledge management systems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e-Business systems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Vertical </a:t>
            </a:r>
            <a:r>
              <a:rPr lang="en-US" sz="2800" dirty="0" err="1"/>
              <a:t>applicaton</a:t>
            </a:r>
            <a:endParaRPr lang="en-US" sz="2800" dirty="0"/>
          </a:p>
          <a:p>
            <a:pPr marL="806450" indent="-342900" algn="just">
              <a:buFont typeface="Courier New" panose="02070309020205020404" pitchFamily="49" charset="0"/>
              <a:buChar char="o"/>
            </a:pPr>
            <a:r>
              <a:rPr lang="en-US" sz="2800" dirty="0"/>
              <a:t>E-mail categorization and routing</a:t>
            </a:r>
          </a:p>
          <a:p>
            <a:pPr marL="806450" indent="-342900" algn="just">
              <a:buFont typeface="Courier New" panose="02070309020205020404" pitchFamily="49" charset="0"/>
              <a:buChar char="o"/>
            </a:pPr>
            <a:r>
              <a:rPr lang="en-US" sz="2800" dirty="0"/>
              <a:t>Call center notes categorization </a:t>
            </a:r>
          </a:p>
          <a:p>
            <a:pPr marL="806450" indent="-342900" algn="just">
              <a:buFont typeface="Courier New" panose="02070309020205020404" pitchFamily="49" charset="0"/>
              <a:buChar char="o"/>
            </a:pPr>
            <a:r>
              <a:rPr lang="en-US" sz="2800" dirty="0"/>
              <a:t>CRM Systems</a:t>
            </a:r>
          </a:p>
        </p:txBody>
      </p:sp>
    </p:spTree>
    <p:extLst>
      <p:ext uri="{BB962C8B-B14F-4D97-AF65-F5344CB8AC3E}">
        <p14:creationId xmlns:p14="http://schemas.microsoft.com/office/powerpoint/2010/main" val="216691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0542" t="28125" r="11933" b="37500"/>
          <a:stretch/>
        </p:blipFill>
        <p:spPr>
          <a:xfrm>
            <a:off x="228600" y="1295400"/>
            <a:ext cx="8610600" cy="524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3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0200" y="228600"/>
            <a:ext cx="46891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Search Subsystem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60323" t="20833" r="12152" b="48958"/>
          <a:stretch/>
        </p:blipFill>
        <p:spPr>
          <a:xfrm>
            <a:off x="381000" y="1340609"/>
            <a:ext cx="8458200" cy="528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9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0" y="228600"/>
            <a:ext cx="51315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Indexing Subsystem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0000" t="16667" r="12152" b="54167"/>
          <a:stretch/>
        </p:blipFill>
        <p:spPr>
          <a:xfrm>
            <a:off x="152400" y="1447800"/>
            <a:ext cx="8763000" cy="513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1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7400" y="225092"/>
            <a:ext cx="29754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Text Mining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0322" t="44793" r="11567" b="22916"/>
          <a:stretch/>
        </p:blipFill>
        <p:spPr>
          <a:xfrm>
            <a:off x="457200" y="1467654"/>
            <a:ext cx="8305800" cy="481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77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3294" t="31189" r="4539" b="22978"/>
          <a:stretch/>
        </p:blipFill>
        <p:spPr>
          <a:xfrm>
            <a:off x="190500" y="1295400"/>
            <a:ext cx="8763000" cy="533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95400" y="228600"/>
            <a:ext cx="46794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Proses Text Mining</a:t>
            </a:r>
          </a:p>
        </p:txBody>
      </p:sp>
    </p:spTree>
    <p:extLst>
      <p:ext uri="{BB962C8B-B14F-4D97-AF65-F5344CB8AC3E}">
        <p14:creationId xmlns:p14="http://schemas.microsoft.com/office/powerpoint/2010/main" val="104523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95400" y="258544"/>
            <a:ext cx="46794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Proses Text Mining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3294" t="31189" r="4539" b="22978"/>
          <a:stretch/>
        </p:blipFill>
        <p:spPr>
          <a:xfrm>
            <a:off x="4408047" y="1524000"/>
            <a:ext cx="4507353" cy="44012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600" y="1523999"/>
            <a:ext cx="3886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Text preprocessing 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Syntactic/Semantic text analysis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Features Generation 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Bag of words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Features Selection 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Simple counting 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Statistics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Text/Data Mining 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Classification-Supervised learning</a:t>
            </a:r>
          </a:p>
          <a:p>
            <a:pPr marL="806450" indent="-342900">
              <a:buFont typeface="Courier New" panose="02070309020205020404" pitchFamily="49" charset="0"/>
              <a:buChar char="o"/>
            </a:pPr>
            <a:r>
              <a:rPr lang="en-US" sz="2000" dirty="0"/>
              <a:t>Clustering-Unsupervised learning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Analyzing results</a:t>
            </a:r>
          </a:p>
        </p:txBody>
      </p:sp>
    </p:spTree>
    <p:extLst>
      <p:ext uri="{BB962C8B-B14F-4D97-AF65-F5344CB8AC3E}">
        <p14:creationId xmlns:p14="http://schemas.microsoft.com/office/powerpoint/2010/main" val="375152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457200"/>
            <a:ext cx="7229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/>
              <a:t>Text Mining: Classification Definition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000" y="1800999"/>
            <a:ext cx="7543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/>
              <a:t>Given: </a:t>
            </a:r>
            <a:r>
              <a:rPr lang="en-US" sz="2000" dirty="0"/>
              <a:t>Kumpulan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i="1" dirty="0"/>
              <a:t>labeled records (Training set)</a:t>
            </a:r>
          </a:p>
          <a:p>
            <a:pPr marL="1023938" indent="-342900" algn="just">
              <a:buFont typeface="Wingdings" panose="05000000000000000000" pitchFamily="2" charset="2"/>
              <a:buChar char="ü"/>
            </a:pP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i="1" dirty="0"/>
              <a:t>record </a:t>
            </a:r>
            <a:r>
              <a:rPr lang="en-US" sz="2000" dirty="0" err="1"/>
              <a:t>berisi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set </a:t>
            </a:r>
            <a:r>
              <a:rPr lang="en-US" sz="2000" i="1" dirty="0"/>
              <a:t>feature </a:t>
            </a:r>
            <a:r>
              <a:rPr lang="en-US" sz="2000" dirty="0"/>
              <a:t>(</a:t>
            </a:r>
            <a:r>
              <a:rPr lang="en-US" sz="2000" i="1" dirty="0"/>
              <a:t>attributes</a:t>
            </a:r>
            <a:r>
              <a:rPr lang="en-US" sz="2000" dirty="0"/>
              <a:t>),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class </a:t>
            </a:r>
            <a:r>
              <a:rPr lang="en-US" sz="2000" dirty="0"/>
              <a:t>yang </a:t>
            </a:r>
            <a:r>
              <a:rPr lang="en-US" sz="2000" dirty="0" err="1"/>
              <a:t>benar</a:t>
            </a:r>
            <a:r>
              <a:rPr lang="en-US" sz="2000" dirty="0"/>
              <a:t> (</a:t>
            </a:r>
            <a:r>
              <a:rPr lang="en-US" sz="2000" i="1" dirty="0"/>
              <a:t>label</a:t>
            </a:r>
            <a:r>
              <a:rPr lang="en-US" sz="2000" dirty="0"/>
              <a:t>)</a:t>
            </a:r>
          </a:p>
          <a:p>
            <a:pPr marL="681038" algn="just"/>
            <a:r>
              <a:rPr lang="en-US" sz="2000" b="1" dirty="0"/>
              <a:t>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/>
              <a:t>Find: </a:t>
            </a:r>
            <a:r>
              <a:rPr lang="en-US" sz="2000" dirty="0"/>
              <a:t>Model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i="1" dirty="0"/>
              <a:t>class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endParaRPr lang="en-US" sz="2000" b="1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b="1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/>
              <a:t>Goal: </a:t>
            </a:r>
            <a:r>
              <a:rPr lang="en-US" sz="2000" i="1" dirty="0"/>
              <a:t>records </a:t>
            </a:r>
            <a:r>
              <a:rPr lang="en-US" sz="2000" dirty="0"/>
              <a:t>yang </a:t>
            </a:r>
            <a:r>
              <a:rPr lang="en-US" sz="2000" dirty="0" err="1"/>
              <a:t>belum</a:t>
            </a:r>
            <a:r>
              <a:rPr lang="en-US" sz="2000" dirty="0"/>
              <a:t> </a:t>
            </a:r>
            <a:r>
              <a:rPr lang="en-US" sz="2000" dirty="0" err="1"/>
              <a:t>tercatat</a:t>
            </a:r>
            <a:r>
              <a:rPr lang="en-US" sz="2000" dirty="0"/>
              <a:t>,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ditentukan</a:t>
            </a:r>
            <a:r>
              <a:rPr lang="en-US" sz="2000" dirty="0"/>
              <a:t> </a:t>
            </a:r>
            <a:r>
              <a:rPr lang="en-US" sz="2000" i="1" dirty="0"/>
              <a:t>class </a:t>
            </a:r>
            <a:r>
              <a:rPr lang="en-US" sz="2000" dirty="0" err="1"/>
              <a:t>nya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akurat</a:t>
            </a:r>
            <a:r>
              <a:rPr lang="en-US" sz="2000" dirty="0"/>
              <a:t>.</a:t>
            </a:r>
          </a:p>
          <a:p>
            <a:pPr marL="1023938" indent="-342900" algn="just">
              <a:buFont typeface="Wingdings" panose="05000000000000000000" pitchFamily="2" charset="2"/>
              <a:buChar char="ü"/>
            </a:pPr>
            <a:r>
              <a:rPr lang="en-US" sz="2000" i="1" dirty="0"/>
              <a:t>Data </a:t>
            </a:r>
            <a:r>
              <a:rPr lang="en-US" sz="2000" i="1" dirty="0" err="1"/>
              <a:t>Uji</a:t>
            </a:r>
            <a:r>
              <a:rPr lang="en-US" sz="2000" i="1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keakuratan</a:t>
            </a:r>
            <a:r>
              <a:rPr lang="en-US" sz="2000" dirty="0"/>
              <a:t> model. </a:t>
            </a:r>
          </a:p>
          <a:p>
            <a:pPr marL="1023938" indent="-342900" algn="just">
              <a:buFont typeface="Wingdings" panose="05000000000000000000" pitchFamily="2" charset="2"/>
              <a:buChar char="ü"/>
            </a:pPr>
            <a:r>
              <a:rPr lang="en-US" sz="2000" dirty="0"/>
              <a:t>Kumpulan data </a:t>
            </a:r>
            <a:r>
              <a:rPr lang="en-US" sz="2000" dirty="0" err="1"/>
              <a:t>dibagi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i="1" dirty="0"/>
              <a:t>data training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data </a:t>
            </a:r>
            <a:r>
              <a:rPr lang="en-US" sz="2000" i="1" dirty="0" err="1"/>
              <a:t>uji</a:t>
            </a:r>
            <a:r>
              <a:rPr lang="en-US" sz="2000" i="1" dirty="0"/>
              <a:t>,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i="1" dirty="0"/>
              <a:t>data</a:t>
            </a:r>
            <a:r>
              <a:rPr lang="en-US" sz="2000" dirty="0"/>
              <a:t> </a:t>
            </a:r>
            <a:r>
              <a:rPr lang="en-US" sz="2000" i="1" dirty="0"/>
              <a:t>training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model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data </a:t>
            </a:r>
            <a:r>
              <a:rPr lang="en-US" sz="2000" i="1" dirty="0" err="1"/>
              <a:t>uji</a:t>
            </a:r>
            <a:r>
              <a:rPr lang="en-US" sz="2000" i="1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mem-validasi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11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52400"/>
            <a:ext cx="73773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dirty="0"/>
              <a:t>Text Mining: Clustering Definition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1570" y="1295400"/>
            <a:ext cx="7543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/>
              <a:t>Given: </a:t>
            </a:r>
            <a:r>
              <a:rPr lang="en-US" sz="2400" dirty="0" err="1"/>
              <a:t>satu</a:t>
            </a:r>
            <a:r>
              <a:rPr lang="en-US" sz="2400" dirty="0"/>
              <a:t> set document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ukuran</a:t>
            </a:r>
            <a:r>
              <a:rPr lang="en-US" sz="2400" dirty="0"/>
              <a:t> </a:t>
            </a:r>
            <a:r>
              <a:rPr lang="en-US" sz="2400" dirty="0" err="1"/>
              <a:t>kesamaan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</a:t>
            </a:r>
            <a:r>
              <a:rPr lang="en-US" sz="2400" dirty="0" err="1"/>
              <a:t>dokumen</a:t>
            </a: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/>
              <a:t>Find: </a:t>
            </a:r>
            <a:r>
              <a:rPr lang="en-US" sz="2400" i="1" dirty="0"/>
              <a:t>cluster </a:t>
            </a:r>
            <a:r>
              <a:rPr lang="en-US" sz="2400" dirty="0" err="1"/>
              <a:t>seperti</a:t>
            </a:r>
            <a:r>
              <a:rPr lang="en-US" sz="2400" dirty="0"/>
              <a:t>;</a:t>
            </a:r>
          </a:p>
          <a:p>
            <a:pPr marL="1079500" indent="-342900" algn="just">
              <a:buFont typeface="Wingdings" panose="05000000000000000000" pitchFamily="2" charset="2"/>
              <a:buChar char="ü"/>
            </a:pPr>
            <a:r>
              <a:rPr lang="en-US" sz="2400" dirty="0" err="1"/>
              <a:t>Dokumen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i="1" dirty="0"/>
              <a:t>cluster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kemiripan</a:t>
            </a:r>
            <a:endParaRPr lang="en-US" sz="2400" dirty="0"/>
          </a:p>
          <a:p>
            <a:pPr marL="1079500" indent="-342900" algn="just">
              <a:buFont typeface="Wingdings" panose="05000000000000000000" pitchFamily="2" charset="2"/>
              <a:buChar char="ü"/>
            </a:pPr>
            <a:r>
              <a:rPr lang="en-US" sz="2400" dirty="0" err="1"/>
              <a:t>Dokumen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kelompok</a:t>
            </a:r>
            <a:r>
              <a:rPr lang="en-US" sz="2400" dirty="0"/>
              <a:t> yang </a:t>
            </a:r>
            <a:r>
              <a:rPr lang="en-US" sz="2400" dirty="0" err="1"/>
              <a:t>terpisah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kemiripan</a:t>
            </a:r>
            <a:endParaRPr lang="en-US" sz="24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/>
              <a:t>Goal: </a:t>
            </a:r>
            <a:r>
              <a:rPr lang="en-US" sz="2400" dirty="0" err="1"/>
              <a:t>Menemukan</a:t>
            </a:r>
            <a:r>
              <a:rPr lang="en-US" sz="2400" dirty="0"/>
              <a:t> </a:t>
            </a:r>
            <a:r>
              <a:rPr lang="en-US" sz="2400" dirty="0" err="1"/>
              <a:t>dokumen</a:t>
            </a:r>
            <a:r>
              <a:rPr lang="en-US" sz="2400" dirty="0"/>
              <a:t> yang </a:t>
            </a:r>
            <a:r>
              <a:rPr lang="en-US" sz="2400" dirty="0" err="1"/>
              <a:t>benar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5237664"/>
            <a:ext cx="8031366" cy="132343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kemiripan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Euclidean distance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tabLst>
                <a:tab pos="749300" algn="l"/>
              </a:tabLs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kata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dokumen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53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255657"/>
            <a:ext cx="67553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Classification: An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4685" t="25000" r="4319" b="30208"/>
          <a:stretch/>
        </p:blipFill>
        <p:spPr>
          <a:xfrm>
            <a:off x="515140" y="1524000"/>
            <a:ext cx="811372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1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55657"/>
            <a:ext cx="78838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Text Classification: An Example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4685" t="36459" r="4319" b="21875"/>
          <a:stretch/>
        </p:blipFill>
        <p:spPr>
          <a:xfrm>
            <a:off x="457200" y="1447800"/>
            <a:ext cx="8229600" cy="506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70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9026" y="2967335"/>
            <a:ext cx="4185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Terima</a:t>
            </a:r>
            <a:r>
              <a:rPr lang="en-U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54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Kasih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447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TM02836342[[fn=Ion]]</Template>
  <TotalTime>1819</TotalTime>
  <Words>705</Words>
  <Application>Microsoft Office PowerPoint</Application>
  <PresentationFormat>On-screen Show (4:3)</PresentationFormat>
  <Paragraphs>176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Century Gothic</vt:lpstr>
      <vt:lpstr>Courier New</vt:lpstr>
      <vt:lpstr>Wingdings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Word, Token and Tokenization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247</cp:revision>
  <dcterms:created xsi:type="dcterms:W3CDTF">2010-08-24T06:47:44Z</dcterms:created>
  <dcterms:modified xsi:type="dcterms:W3CDTF">2018-08-14T07:23:34Z</dcterms:modified>
</cp:coreProperties>
</file>