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9144000" cy="6858000" type="screen4x3"/>
  <p:notesSz cx="6858000" cy="9144000"/>
  <p:defaultTextStyle>
    <a:defPPr>
      <a:defRPr lang="id-ID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46" d="100"/>
          <a:sy n="46" d="100"/>
        </p:scale>
        <p:origin x="-120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54C0A7-746D-42AE-AA80-897BA342C46A}" type="datetimeFigureOut">
              <a:rPr lang="id-ID" smtClean="0"/>
              <a:t>01/05/2020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95C0DA-390E-42C4-8793-B70E41B03CC6}" type="slidenum">
              <a:rPr lang="id-ID" smtClean="0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54C0A7-746D-42AE-AA80-897BA342C46A}" type="datetimeFigureOut">
              <a:rPr lang="id-ID" smtClean="0"/>
              <a:t>01/05/2020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95C0DA-390E-42C4-8793-B70E41B03CC6}" type="slidenum">
              <a:rPr lang="id-ID" smtClean="0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54C0A7-746D-42AE-AA80-897BA342C46A}" type="datetimeFigureOut">
              <a:rPr lang="id-ID" smtClean="0"/>
              <a:t>01/05/2020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95C0DA-390E-42C4-8793-B70E41B03CC6}" type="slidenum">
              <a:rPr lang="id-ID" smtClean="0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54C0A7-746D-42AE-AA80-897BA342C46A}" type="datetimeFigureOut">
              <a:rPr lang="id-ID" smtClean="0"/>
              <a:t>01/05/2020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95C0DA-390E-42C4-8793-B70E41B03CC6}" type="slidenum">
              <a:rPr lang="id-ID" smtClean="0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54C0A7-746D-42AE-AA80-897BA342C46A}" type="datetimeFigureOut">
              <a:rPr lang="id-ID" smtClean="0"/>
              <a:t>01/05/2020</a:t>
            </a:fld>
            <a:endParaRPr lang="id-ID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95C0DA-390E-42C4-8793-B70E41B03CC6}" type="slidenum">
              <a:rPr lang="id-ID" smtClean="0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54C0A7-746D-42AE-AA80-897BA342C46A}" type="datetimeFigureOut">
              <a:rPr lang="id-ID" smtClean="0"/>
              <a:t>01/05/2020</a:t>
            </a:fld>
            <a:endParaRPr lang="id-ID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95C0DA-390E-42C4-8793-B70E41B03CC6}" type="slidenum">
              <a:rPr lang="id-ID" smtClean="0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54C0A7-746D-42AE-AA80-897BA342C46A}" type="datetimeFigureOut">
              <a:rPr lang="id-ID" smtClean="0"/>
              <a:t>01/05/2020</a:t>
            </a:fld>
            <a:endParaRPr lang="id-ID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95C0DA-390E-42C4-8793-B70E41B03CC6}" type="slidenum">
              <a:rPr lang="id-ID" smtClean="0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54C0A7-746D-42AE-AA80-897BA342C46A}" type="datetimeFigureOut">
              <a:rPr lang="id-ID" smtClean="0"/>
              <a:t>01/05/2020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95C0DA-390E-42C4-8793-B70E41B03CC6}" type="slidenum">
              <a:rPr lang="id-ID" smtClean="0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54C0A7-746D-42AE-AA80-897BA342C46A}" type="datetimeFigureOut">
              <a:rPr lang="id-ID" smtClean="0"/>
              <a:t>01/05/2020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95C0DA-390E-42C4-8793-B70E41B03CC6}" type="slidenum">
              <a:rPr lang="id-ID" smtClean="0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54C0A7-746D-42AE-AA80-897BA342C46A}" type="datetimeFigureOut">
              <a:rPr lang="id-ID" smtClean="0"/>
              <a:t>01/05/2020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95C0DA-390E-42C4-8793-B70E41B03CC6}" type="slidenum">
              <a:rPr lang="id-ID" smtClean="0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54C0A7-746D-42AE-AA80-897BA342C46A}" type="datetimeFigureOut">
              <a:rPr lang="id-ID" smtClean="0"/>
              <a:t>01/05/2020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95C0DA-390E-42C4-8793-B70E41B03CC6}" type="slidenum">
              <a:rPr lang="id-ID" smtClean="0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54C0A7-746D-42AE-AA80-897BA342C46A}" type="datetimeFigureOut">
              <a:rPr lang="id-ID" smtClean="0"/>
              <a:t>01/05/2020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95C0DA-390E-42C4-8793-B70E41B03CC6}" type="slidenum">
              <a:rPr lang="id-ID" smtClean="0"/>
              <a:t>‹#›</a:t>
            </a:fld>
            <a:endParaRPr lang="id-ID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d-ID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id.wikipedia.org/wiki/Austronesia" TargetMode="External"/><Relationship Id="rId2" Type="http://schemas.openxmlformats.org/officeDocument/2006/relationships/hyperlink" Target="http://id.wikipedia.org/wiki/Kosmografi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id.wikipedia.org/wiki/Klimatologi" TargetMode="External"/><Relationship Id="rId5" Type="http://schemas.openxmlformats.org/officeDocument/2006/relationships/hyperlink" Target="http://id.wikipedia.org/wiki/Matahari" TargetMode="External"/><Relationship Id="rId4" Type="http://schemas.openxmlformats.org/officeDocument/2006/relationships/hyperlink" Target="http://id.wikipedia.org/wiki/Navigasi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id.wikipedia.org/wiki/Subuh" TargetMode="External"/><Relationship Id="rId2" Type="http://schemas.openxmlformats.org/officeDocument/2006/relationships/hyperlink" Target="http://id.wikipedia.org/wiki/Garis_Balik_Utara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id.wikipedia.org/wiki/Bahasa_Jawa" TargetMode="External"/><Relationship Id="rId4" Type="http://schemas.openxmlformats.org/officeDocument/2006/relationships/hyperlink" Target="http://id.wikipedia.org/wiki/Bajak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://id.wikipedia.org/wiki/Zenit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://id.wikipedia.org/wiki/Garis_Balik_Selatan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id.wikipedia.org/wiki/Gresik" TargetMode="External"/><Relationship Id="rId2" Type="http://schemas.openxmlformats.org/officeDocument/2006/relationships/hyperlink" Target="http://id.wikipedia.org/wiki/Jam_matahari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hyperlink" Target="http://id.wikipedia.org/wiki/Pranata_mangsa" TargetMode="External"/><Relationship Id="rId3" Type="http://schemas.openxmlformats.org/officeDocument/2006/relationships/hyperlink" Target="http://id.wikipedia.org/wiki/Crux" TargetMode="External"/><Relationship Id="rId7" Type="http://schemas.openxmlformats.org/officeDocument/2006/relationships/hyperlink" Target="http://id.wikipedia.org/wiki/Bimasakti" TargetMode="External"/><Relationship Id="rId2" Type="http://schemas.openxmlformats.org/officeDocument/2006/relationships/hyperlink" Target="http://id.wikipedia.org/wiki/Galaksi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id.wikipedia.org/wiki/Centaurus_(rasi_bintang)" TargetMode="External"/><Relationship Id="rId5" Type="http://schemas.openxmlformats.org/officeDocument/2006/relationships/hyperlink" Target="http://id.wikipedia.org/w/index.php?title=Pleiades&amp;action=edit&amp;redlink=1" TargetMode="External"/><Relationship Id="rId4" Type="http://schemas.openxmlformats.org/officeDocument/2006/relationships/hyperlink" Target="http://id.wikipedia.org/wiki/Scorpius" TargetMode="Externa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://id.wikipedia.org/wiki/Angin_muson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id.wikipedia.org/wiki/Horoskop" TargetMode="External"/><Relationship Id="rId2" Type="http://schemas.openxmlformats.org/officeDocument/2006/relationships/hyperlink" Target="http://id.wikipedia.org/wiki/ENSO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hyperlink" Target="http://id.wikipedia.org/w/index.php?title=Sekolah_Lapang_Iklim&amp;action=edit&amp;redlink=1" TargetMode="Externa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id-ID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id-ID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/>
              <a:t>Kosmografi dan klimatologi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id-ID" dirty="0"/>
              <a:t>Pranata mangsa memiliki latar belakang </a:t>
            </a:r>
            <a:r>
              <a:rPr lang="id-ID" dirty="0">
                <a:hlinkClick r:id="rId2" tooltip="Kosmografi"/>
              </a:rPr>
              <a:t>kosmografi</a:t>
            </a:r>
            <a:r>
              <a:rPr lang="id-ID" dirty="0"/>
              <a:t> ("pengukuran posisi benda langit"), pengetahuan yang telah dikuasai oleh orang </a:t>
            </a:r>
            <a:r>
              <a:rPr lang="id-ID" dirty="0">
                <a:hlinkClick r:id="rId3" tooltip="Austronesia"/>
              </a:rPr>
              <a:t>Austronesia</a:t>
            </a:r>
            <a:r>
              <a:rPr lang="id-ID" dirty="0"/>
              <a:t> sebagai pedoman untuk </a:t>
            </a:r>
            <a:r>
              <a:rPr lang="id-ID" dirty="0">
                <a:hlinkClick r:id="rId4" tooltip="Navigasi"/>
              </a:rPr>
              <a:t>navigasi</a:t>
            </a:r>
            <a:r>
              <a:rPr lang="id-ID" dirty="0"/>
              <a:t> di laut serta berbagai kegiatan ritual kebudayaan. Karena peredaran </a:t>
            </a:r>
            <a:r>
              <a:rPr lang="id-ID" dirty="0">
                <a:hlinkClick r:id="rId5" tooltip="Matahari"/>
              </a:rPr>
              <a:t>matahari</a:t>
            </a:r>
            <a:r>
              <a:rPr lang="id-ID" dirty="0"/>
              <a:t> dalam setahun menyebabkan perubahan musim, pranata mangsa juga memiliki sejumlah penciri </a:t>
            </a:r>
            <a:r>
              <a:rPr lang="id-ID" dirty="0">
                <a:hlinkClick r:id="rId6" tooltip="Klimatologi"/>
              </a:rPr>
              <a:t>klimatologis</a:t>
            </a:r>
            <a:endParaRPr lang="id-ID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39718"/>
          </a:xfrm>
        </p:spPr>
        <p:txBody>
          <a:bodyPr>
            <a:normAutofit fontScale="90000"/>
          </a:bodyPr>
          <a:lstStyle/>
          <a:p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857232"/>
            <a:ext cx="8229600" cy="5268931"/>
          </a:xfrm>
        </p:spPr>
        <p:txBody>
          <a:bodyPr>
            <a:normAutofit fontScale="92500" lnSpcReduction="10000"/>
          </a:bodyPr>
          <a:lstStyle/>
          <a:p>
            <a:r>
              <a:rPr lang="id-ID" dirty="0"/>
              <a:t>Awal mangsa kasa (pertama) adalah 22 Juni, yaitu saat posisi matahari di langit berada pada</a:t>
            </a:r>
            <a:r>
              <a:rPr lang="id-ID" dirty="0">
                <a:hlinkClick r:id="rId2" tooltip="Garis Balik Utara"/>
              </a:rPr>
              <a:t>Garis Balik Utara</a:t>
            </a:r>
            <a:r>
              <a:rPr lang="id-ID" dirty="0"/>
              <a:t>, sehingga bagi petani di wilayah di antara Merapi dan Lawu saat itu adalah saat bayangan terpanjang (empat </a:t>
            </a:r>
            <a:r>
              <a:rPr lang="id-ID" i="1" dirty="0"/>
              <a:t>pecak</a:t>
            </a:r>
            <a:r>
              <a:rPr lang="id-ID" dirty="0"/>
              <a:t>/kaki ke arah selatan). Pada saat yang sama, rasi bintang Waluku terbit pada waktu </a:t>
            </a:r>
            <a:r>
              <a:rPr lang="id-ID" dirty="0">
                <a:hlinkClick r:id="rId3" tooltip="Subuh"/>
              </a:rPr>
              <a:t>subuh</a:t>
            </a:r>
            <a:r>
              <a:rPr lang="id-ID" dirty="0"/>
              <a:t> (menjelang fajar). Dari sinilah keluar nama "waluku", karena kemunculan rasi Orion pada waktu subuh menjadi pertanda bagi petani untuk mengolah sawah/lahan menggunakan </a:t>
            </a:r>
            <a:r>
              <a:rPr lang="id-ID" dirty="0">
                <a:hlinkClick r:id="rId4" tooltip="Bajak"/>
              </a:rPr>
              <a:t>bajak</a:t>
            </a:r>
            <a:r>
              <a:rPr lang="id-ID" dirty="0"/>
              <a:t> (</a:t>
            </a:r>
            <a:r>
              <a:rPr lang="id-ID" dirty="0">
                <a:hlinkClick r:id="rId5" tooltip="Bahasa Jawa"/>
              </a:rPr>
              <a:t>bahasa Jawa</a:t>
            </a:r>
            <a:r>
              <a:rPr lang="id-ID" dirty="0"/>
              <a:t>: </a:t>
            </a:r>
            <a:r>
              <a:rPr lang="id-ID" i="1" dirty="0"/>
              <a:t>waluku</a:t>
            </a:r>
            <a:r>
              <a:rPr lang="id-ID" dirty="0" smtClean="0"/>
              <a:t>)</a:t>
            </a:r>
            <a:endParaRPr lang="id-ID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id-ID" dirty="0"/>
              <a:t>Panjang rentang waktu yang berbeda-beda di antara keempat mangsa pertama (dan empat mangsa terakhir, karena simetris) ditentukan dari perubahan panjang bayangan. Mangsa pertama berakhir di saat bayangan menjadi tiga </a:t>
            </a:r>
            <a:r>
              <a:rPr lang="id-ID" i="1" dirty="0"/>
              <a:t>pecak</a:t>
            </a:r>
            <a:r>
              <a:rPr lang="id-ID" dirty="0"/>
              <a:t>, dan mangsa karo (kedua) dimulai. Demikian selanjutnya, hingga mangsa keempat berakhir di saat bayangan tepat berada di kaki, di saat posisi matahari berada pada </a:t>
            </a:r>
            <a:r>
              <a:rPr lang="id-ID" dirty="0">
                <a:hlinkClick r:id="rId2" tooltip="Zenit"/>
              </a:rPr>
              <a:t>zenit</a:t>
            </a:r>
            <a:r>
              <a:rPr lang="id-ID" dirty="0"/>
              <a:t> untuk kawasan </a:t>
            </a:r>
            <a:r>
              <a:rPr lang="id-ID" dirty="0" smtClean="0"/>
              <a:t>yang disebutkan sebelumnya (antara Merapi dan Lawu). </a:t>
            </a:r>
            <a:endParaRPr lang="id-ID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d-ID" dirty="0" smtClean="0"/>
              <a:t>Pergerakan garis edar matahari ke selatan mengakibatkan pemanjangan bayangan ke utara dan mencapai maksimum sepanjang dua </a:t>
            </a:r>
            <a:r>
              <a:rPr lang="id-ID" i="1" dirty="0" smtClean="0"/>
              <a:t>pecak</a:t>
            </a:r>
            <a:r>
              <a:rPr lang="id-ID" dirty="0" smtClean="0"/>
              <a:t> di saat posisi matahari berada pada </a:t>
            </a:r>
            <a:r>
              <a:rPr lang="id-ID" dirty="0" smtClean="0">
                <a:hlinkClick r:id="rId2" tooltip="Garis Balik Selatan"/>
              </a:rPr>
              <a:t>Garis Balik Selatan</a:t>
            </a:r>
            <a:r>
              <a:rPr lang="id-ID" dirty="0" smtClean="0"/>
              <a:t> (21/22 Desember), dan menandai berakhirnya mangsa kanem (ke-6).</a:t>
            </a:r>
            <a:endParaRPr lang="id-ID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d-ID" dirty="0" smtClean="0"/>
              <a:t>Selanjutnya </a:t>
            </a:r>
            <a:r>
              <a:rPr lang="id-ID" dirty="0"/>
              <a:t>proses berulang secara simetris untuk mangsa ke-7 hingga ke-12. Sebuah </a:t>
            </a:r>
            <a:r>
              <a:rPr lang="id-ID" dirty="0">
                <a:hlinkClick r:id="rId2" tooltip="Jam matahari"/>
              </a:rPr>
              <a:t>jam matahari</a:t>
            </a:r>
            <a:r>
              <a:rPr lang="id-ID" dirty="0"/>
              <a:t> di </a:t>
            </a:r>
            <a:r>
              <a:rPr lang="id-ID" dirty="0">
                <a:hlinkClick r:id="rId3" tooltip="Gresik"/>
              </a:rPr>
              <a:t>Gresik</a:t>
            </a:r>
            <a:r>
              <a:rPr lang="id-ID" dirty="0"/>
              <a:t> yang dibuat pada tahun 1776 secara eksplisit menunjukkan hal </a:t>
            </a:r>
            <a:r>
              <a:rPr lang="id-ID" dirty="0" smtClean="0"/>
              <a:t>ini</a:t>
            </a:r>
            <a:endParaRPr lang="id-ID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id-ID" dirty="0"/>
              <a:t>Mangsa ke-7 ditandai dengan terbenamnya rasi Waluku pada waktu </a:t>
            </a:r>
            <a:r>
              <a:rPr lang="id-ID" dirty="0" smtClean="0"/>
              <a:t>subuh. </a:t>
            </a:r>
          </a:p>
          <a:p>
            <a:r>
              <a:rPr lang="id-ID" dirty="0" smtClean="0"/>
              <a:t> </a:t>
            </a:r>
            <a:r>
              <a:rPr lang="id-ID" dirty="0"/>
              <a:t>Beberapa rasi bintang, bintang, atau </a:t>
            </a:r>
            <a:r>
              <a:rPr lang="id-ID" dirty="0">
                <a:hlinkClick r:id="rId2" tooltip="Galaksi"/>
              </a:rPr>
              <a:t>galaksi</a:t>
            </a:r>
            <a:r>
              <a:rPr lang="id-ID" dirty="0"/>
              <a:t> yang dijadikan rujukan bagi pranata mangsa adalah</a:t>
            </a:r>
            <a:r>
              <a:rPr lang="id-ID" i="1" dirty="0"/>
              <a:t>Waluku</a:t>
            </a:r>
            <a:r>
              <a:rPr lang="id-ID" dirty="0"/>
              <a:t>, </a:t>
            </a:r>
            <a:r>
              <a:rPr lang="id-ID" i="1" dirty="0"/>
              <a:t>Lumbung</a:t>
            </a:r>
            <a:r>
              <a:rPr lang="id-ID" dirty="0"/>
              <a:t> (</a:t>
            </a:r>
            <a:r>
              <a:rPr lang="id-ID" i="1" dirty="0"/>
              <a:t>Gubukpèncèng</a:t>
            </a:r>
            <a:r>
              <a:rPr lang="id-ID" dirty="0"/>
              <a:t>, </a:t>
            </a:r>
            <a:r>
              <a:rPr lang="id-ID" i="1" dirty="0">
                <a:hlinkClick r:id="rId3" tooltip="Crux"/>
              </a:rPr>
              <a:t>Crux</a:t>
            </a:r>
            <a:r>
              <a:rPr lang="id-ID" dirty="0"/>
              <a:t>), </a:t>
            </a:r>
            <a:r>
              <a:rPr lang="id-ID" i="1" dirty="0"/>
              <a:t>Banyakangrem</a:t>
            </a:r>
            <a:r>
              <a:rPr lang="id-ID" dirty="0"/>
              <a:t> (</a:t>
            </a:r>
            <a:r>
              <a:rPr lang="id-ID" i="1" dirty="0">
                <a:hlinkClick r:id="rId4" tooltip="Scorpius"/>
              </a:rPr>
              <a:t>Scorpius</a:t>
            </a:r>
            <a:r>
              <a:rPr lang="id-ID" dirty="0"/>
              <a:t>), </a:t>
            </a:r>
            <a:r>
              <a:rPr lang="id-ID" i="1" dirty="0"/>
              <a:t>Wuluh</a:t>
            </a:r>
            <a:r>
              <a:rPr lang="id-ID" dirty="0"/>
              <a:t> (</a:t>
            </a:r>
            <a:r>
              <a:rPr lang="id-ID" i="1" dirty="0">
                <a:hlinkClick r:id="rId5" tooltip="Pleiades (halaman belum tersedia)"/>
              </a:rPr>
              <a:t>Pleiades</a:t>
            </a:r>
            <a:r>
              <a:rPr lang="id-ID" dirty="0"/>
              <a:t>), </a:t>
            </a:r>
            <a:r>
              <a:rPr lang="id-ID" i="1" dirty="0"/>
              <a:t>Wulanjarngirim</a:t>
            </a:r>
            <a:r>
              <a:rPr lang="id-ID" dirty="0"/>
              <a:t> (</a:t>
            </a:r>
            <a:r>
              <a:rPr lang="id-ID" i="1" dirty="0"/>
              <a:t>alpha</a:t>
            </a:r>
            <a:r>
              <a:rPr lang="id-ID" dirty="0"/>
              <a:t>- dan </a:t>
            </a:r>
            <a:r>
              <a:rPr lang="id-ID" i="1" dirty="0"/>
              <a:t>beta</a:t>
            </a:r>
            <a:r>
              <a:rPr lang="id-ID" dirty="0"/>
              <a:t>-</a:t>
            </a:r>
            <a:r>
              <a:rPr lang="id-ID" dirty="0">
                <a:hlinkClick r:id="rId6" tooltip="Centaurus (rasi bintang)"/>
              </a:rPr>
              <a:t>Centauri</a:t>
            </a:r>
            <a:r>
              <a:rPr lang="id-ID" dirty="0"/>
              <a:t>), serta </a:t>
            </a:r>
            <a:r>
              <a:rPr lang="id-ID" i="1" dirty="0">
                <a:hlinkClick r:id="rId7" tooltip="Bimasakti"/>
              </a:rPr>
              <a:t>Bimasakti</a:t>
            </a:r>
            <a:r>
              <a:rPr lang="id-ID" baseline="30000" dirty="0">
                <a:hlinkClick r:id="rId8"/>
              </a:rPr>
              <a:t>[3]</a:t>
            </a:r>
            <a:r>
              <a:rPr lang="id-ID" dirty="0"/>
              <a:t>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d-ID" dirty="0"/>
              <a:t>Batas-batas eksak tanggal pada pranata mangsa versi Kasunanan merupakan modifikasi kecil terhadap pranata mangsa yang sudah dikenal sebelumnya yang didasarkan pada posisi benda-benda langit.</a:t>
            </a:r>
          </a:p>
          <a:p>
            <a:endParaRPr lang="id-ID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id-ID" dirty="0"/>
              <a:t>Secara klimatologi, pranata mangsa mengumpulkan informasi mengenai perubahan musim serta saat-saatnya yang berlaku untuk wilayah Nusantara yang dipengaruhi oleh </a:t>
            </a:r>
            <a:r>
              <a:rPr lang="id-ID" dirty="0">
                <a:hlinkClick r:id="rId2" tooltip="Angin muson"/>
              </a:rPr>
              <a:t>angin muson</a:t>
            </a:r>
            <a:r>
              <a:rPr lang="id-ID" dirty="0"/>
              <a:t>, yang pada gilirannya juga dikendalikan arahnya oleh peredaran matahari. Awal musim penghujan dan kemarau serta berbagai pertanda fisiknya yang digambarkan pranata mangsa secara umum sejajar dengan hasil pengamatan klimatologi.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d-ID" dirty="0"/>
              <a:t>Kelemahan pada pranata mangsa adalah bahwa ia tidak menggambarkan variasi yang mungkin muncul pada tahun-tahun tertentu (misalnya akibat munculnya gejala </a:t>
            </a:r>
            <a:r>
              <a:rPr lang="id-ID" dirty="0">
                <a:hlinkClick r:id="rId2" tooltip="ENSO"/>
              </a:rPr>
              <a:t>ENSO</a:t>
            </a:r>
            <a:r>
              <a:rPr lang="id-ID" dirty="0"/>
              <a:t>). Selain itu, terdapat sejumlah ketentuan pada pranata mangsa yang lebih banyak terkait dengan aspek </a:t>
            </a:r>
            <a:r>
              <a:rPr lang="id-ID" dirty="0">
                <a:hlinkClick r:id="rId3" tooltip="Horoskop"/>
              </a:rPr>
              <a:t>horoskop</a:t>
            </a:r>
            <a:r>
              <a:rPr lang="id-ID" dirty="0"/>
              <a:t>, sehingga cenderung tidak logis</a:t>
            </a:r>
            <a:r>
              <a:rPr lang="id-ID" baseline="30000" dirty="0" smtClean="0"/>
              <a:t>[</a:t>
            </a:r>
            <a:endParaRPr lang="id-ID" dirty="0"/>
          </a:p>
          <a:p>
            <a:endParaRPr lang="id-ID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id-ID" dirty="0"/>
              <a:t>Karena pranata mangsa dianggap sudah "usang" namun tetap dianggap penting sebagai pedoman bagi petani/nelayan mengingat fungsinya sebagai penghubung petani/nelayan dengan </a:t>
            </a:r>
            <a:r>
              <a:rPr lang="id-ID" dirty="0" smtClean="0"/>
              <a:t>lingkungan, upaya-upaya </a:t>
            </a:r>
            <a:r>
              <a:rPr lang="id-ID" dirty="0"/>
              <a:t>dilakukan untuk memodifikasi pranata mangsa dengan memanfaatkan informasi-informasi baru. 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d-ID" dirty="0" smtClean="0"/>
              <a:t>Di bidang penangkapan ikan telah dilakukan upaya untuk menggunakan kalender semacam pranata mangsa sebagai pedoman bagi nelayan dalam melakukan penangkapan ikan. Informasi ini berguna, misalnya, untuk menentukan kelaikan penangkapan serta musim-musim jenis tangkapan</a:t>
            </a:r>
          </a:p>
          <a:p>
            <a:pPr>
              <a:buNone/>
            </a:pPr>
            <a:endParaRPr lang="id-ID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id-ID" dirty="0"/>
              <a:t>Di bidang pertanian tanaman pangan, telah dikembangkan </a:t>
            </a:r>
            <a:r>
              <a:rPr lang="id-ID" dirty="0">
                <a:hlinkClick r:id="rId2" tooltip="Sekolah Lapang Iklim (halaman belum tersedia)"/>
              </a:rPr>
              <a:t>Sekolah Lapang Iklim</a:t>
            </a:r>
            <a:r>
              <a:rPr lang="id-ID" dirty="0"/>
              <a:t> (SLI) untuk meningkatkan kemampuan petani dalam memahami berbagai aspek prakiraan cuaca dan hubungannya dengan usaha </a:t>
            </a:r>
            <a:r>
              <a:rPr lang="id-ID" dirty="0" smtClean="0"/>
              <a:t>tani. </a:t>
            </a:r>
            <a:r>
              <a:rPr lang="id-ID" dirty="0"/>
              <a:t>Kegiatan SLI dimaksudkan untuk membuat petani mampu "menerjemahkan" informasi prakiraan cuaca yang sering kali sangat teknis, sekaligus membuat petani mampu mengadaptasikannya dengan kearifan lokal yang telah lama dimiliki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id-ID" dirty="0"/>
              <a:t>Dalam kaitan dengan SLI, pranata mangsa menjadi rujukan untuk berbagai gejala alam yang diperkirakan muncul sebagai tanggapan atas kondisi cuaca/perubahan iklim. Pranata mangsa masih tetap dapat diandalkan dalam kaitan dengan pengamatan atas gejala </a:t>
            </a:r>
            <a:r>
              <a:rPr lang="id-ID" dirty="0" smtClean="0"/>
              <a:t>alam. </a:t>
            </a:r>
            <a:r>
              <a:rPr lang="id-ID" dirty="0"/>
              <a:t>Kemampuan membaca gejala alam ini penting karena petani perlu beradaptasi apabila terjadi perubahan dengan mengubah pola tanam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</TotalTime>
  <Words>326</Words>
  <Application>Microsoft Office PowerPoint</Application>
  <PresentationFormat>On-screen Show (4:3)</PresentationFormat>
  <Paragraphs>15</Paragraphs>
  <Slides>14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Office Theme</vt:lpstr>
      <vt:lpstr>Slide 1</vt:lpstr>
      <vt:lpstr>Kosmografi dan klimatologi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hp</dc:creator>
  <cp:lastModifiedBy>hp</cp:lastModifiedBy>
  <cp:revision>1</cp:revision>
  <dcterms:created xsi:type="dcterms:W3CDTF">2020-05-01T12:31:33Z</dcterms:created>
  <dcterms:modified xsi:type="dcterms:W3CDTF">2020-05-01T12:41:42Z</dcterms:modified>
</cp:coreProperties>
</file>