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75" r:id="rId2"/>
    <p:sldId id="274" r:id="rId3"/>
    <p:sldId id="281" r:id="rId4"/>
    <p:sldId id="276" r:id="rId5"/>
    <p:sldId id="277" r:id="rId6"/>
    <p:sldId id="278" r:id="rId7"/>
    <p:sldId id="279" r:id="rId8"/>
    <p:sldId id="280" r:id="rId9"/>
    <p:sldId id="282" r:id="rId10"/>
    <p:sldId id="283" r:id="rId11"/>
    <p:sldId id="290" r:id="rId12"/>
    <p:sldId id="284" r:id="rId13"/>
    <p:sldId id="291" r:id="rId14"/>
    <p:sldId id="285" r:id="rId15"/>
    <p:sldId id="292" r:id="rId16"/>
    <p:sldId id="286" r:id="rId17"/>
    <p:sldId id="293" r:id="rId18"/>
    <p:sldId id="287" r:id="rId19"/>
    <p:sldId id="288" r:id="rId20"/>
    <p:sldId id="289" r:id="rId21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63" d="100"/>
          <a:sy n="63" d="100"/>
        </p:scale>
        <p:origin x="-408" y="-10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8.xml"/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printerSettings" Target="printerSettings/printerSettings1.bin"/><Relationship Id="rId23" Type="http://schemas.openxmlformats.org/officeDocument/2006/relationships/presProps" Target="presProps.xml"/><Relationship Id="rId24" Type="http://schemas.openxmlformats.org/officeDocument/2006/relationships/viewProps" Target="viewProps.xml"/><Relationship Id="rId25" Type="http://schemas.openxmlformats.org/officeDocument/2006/relationships/theme" Target="theme/theme1.xml"/><Relationship Id="rId26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43BC95-1B29-784B-B17E-0E5211502102}" type="datetimeFigureOut">
              <a:t>9/26/18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2FF426-83C0-D64E-94C4-F7ED26457ABD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030216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43BC95-1B29-784B-B17E-0E5211502102}" type="datetimeFigureOut">
              <a:t>9/26/18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2FF426-83C0-D64E-94C4-F7ED26457ABD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594400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43BC95-1B29-784B-B17E-0E5211502102}" type="datetimeFigureOut">
              <a:t>9/26/18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2FF426-83C0-D64E-94C4-F7ED26457ABD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771892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43BC95-1B29-784B-B17E-0E5211502102}" type="datetimeFigureOut">
              <a:t>9/26/18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2FF426-83C0-D64E-94C4-F7ED26457ABD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524653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43BC95-1B29-784B-B17E-0E5211502102}" type="datetimeFigureOut">
              <a:t>9/26/18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2FF426-83C0-D64E-94C4-F7ED26457ABD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98592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43BC95-1B29-784B-B17E-0E5211502102}" type="datetimeFigureOut">
              <a:t>9/26/18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2FF426-83C0-D64E-94C4-F7ED26457ABD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619818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43BC95-1B29-784B-B17E-0E5211502102}" type="datetimeFigureOut">
              <a:t>9/26/18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2FF426-83C0-D64E-94C4-F7ED26457ABD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4921934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43BC95-1B29-784B-B17E-0E5211502102}" type="datetimeFigureOut">
              <a:t>9/26/18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2FF426-83C0-D64E-94C4-F7ED26457ABD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022244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43BC95-1B29-784B-B17E-0E5211502102}" type="datetimeFigureOut">
              <a:t>9/26/18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2FF426-83C0-D64E-94C4-F7ED26457ABD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1403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43BC95-1B29-784B-B17E-0E5211502102}" type="datetimeFigureOut">
              <a:t>9/26/18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2FF426-83C0-D64E-94C4-F7ED26457ABD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04258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43BC95-1B29-784B-B17E-0E5211502102}" type="datetimeFigureOut">
              <a:t>9/26/18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2FF426-83C0-D64E-94C4-F7ED26457ABD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42925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43BC95-1B29-784B-B17E-0E5211502102}" type="datetimeFigureOut">
              <a:t>9/26/18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12FF426-83C0-D64E-94C4-F7ED26457ABD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49792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://id.wikipedia.org/wiki/Struktur_kristal" TargetMode="External"/><Relationship Id="rId4" Type="http://schemas.openxmlformats.org/officeDocument/2006/relationships/hyperlink" Target="http://id.wikipedia.org/w/index.php?title=Indeks_refraktif&amp;action=edit&amp;redlink=1" TargetMode="External"/><Relationship Id="rId5" Type="http://schemas.openxmlformats.org/officeDocument/2006/relationships/hyperlink" Target="http://id.wikipedia.org/wiki/Padat" TargetMode="External"/><Relationship Id="rId6" Type="http://schemas.openxmlformats.org/officeDocument/2006/relationships/hyperlink" Target="http://id.wikipedia.org/wiki/Cair" TargetMode="External"/><Relationship Id="rId7" Type="http://schemas.openxmlformats.org/officeDocument/2006/relationships/hyperlink" Target="http://id.wikipedia.org/wiki/Gas" TargetMode="External"/><Relationship Id="rId1" Type="http://schemas.openxmlformats.org/officeDocument/2006/relationships/slideLayout" Target="../slideLayouts/slideLayout2.xml"/><Relationship Id="rId2" Type="http://schemas.openxmlformats.org/officeDocument/2006/relationships/hyperlink" Target="http://id.wikipedia.org/wiki/Himpunan" TargetMode="Externa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id.wikipedia.org/wiki/Tekanan" TargetMode="External"/><Relationship Id="rId4" Type="http://schemas.openxmlformats.org/officeDocument/2006/relationships/hyperlink" Target="https://id.wikipedia.org/wiki/Fase" TargetMode="External"/><Relationship Id="rId5" Type="http://schemas.openxmlformats.org/officeDocument/2006/relationships/hyperlink" Target="https://id.wikipedia.org/wiki/Gas" TargetMode="External"/><Relationship Id="rId6" Type="http://schemas.openxmlformats.org/officeDocument/2006/relationships/hyperlink" Target="https://id.wikipedia.org/wiki/Cair" TargetMode="External"/><Relationship Id="rId7" Type="http://schemas.openxmlformats.org/officeDocument/2006/relationships/hyperlink" Target="https://id.wikipedia.org/wiki/Padat" TargetMode="External"/><Relationship Id="rId8" Type="http://schemas.openxmlformats.org/officeDocument/2006/relationships/hyperlink" Target="https://id.wikipedia.org/wiki/Kesetimbangan_termodinamika" TargetMode="External"/><Relationship Id="rId1" Type="http://schemas.openxmlformats.org/officeDocument/2006/relationships/slideLayout" Target="../slideLayouts/slideLayout2.xml"/><Relationship Id="rId2" Type="http://schemas.openxmlformats.org/officeDocument/2006/relationships/hyperlink" Target="https://id.wikipedia.org/wiki/Temperatur" TargetMode="Externa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4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5.pn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6.pn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/>
              <a:t>Kualitas Zat Kerja</a:t>
            </a:r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/>
              <a:t>Pertemuan</a:t>
            </a:r>
            <a:r>
              <a:rPr lang="en-US"/>
              <a:t> Kedua</a:t>
            </a:r>
          </a:p>
        </p:txBody>
      </p:sp>
    </p:spTree>
    <p:extLst>
      <p:ext uri="{BB962C8B-B14F-4D97-AF65-F5344CB8AC3E}">
        <p14:creationId xmlns:p14="http://schemas.microsoft.com/office/powerpoint/2010/main" val="243375055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spc="30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Fase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spc="30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Fase</a:t>
            </a:r>
            <a:r>
              <a:rPr lang="en-US"/>
              <a:t> adalah suatu </a:t>
            </a:r>
            <a:r>
              <a:rPr lang="en-US">
                <a:hlinkClick r:id="rId2" tooltip="Himpunan"/>
              </a:rPr>
              <a:t>himpunan</a:t>
            </a:r>
            <a:r>
              <a:rPr lang="en-US"/>
              <a:t> keadaan sistem fisik makroskopik yang memiliki komposisi kimia yang seragam dan ciri-ciri fisik (seperti </a:t>
            </a:r>
            <a:r>
              <a:rPr lang="en-US" u="sng">
                <a:solidFill>
                  <a:srgbClr val="0000FF"/>
                </a:solidFill>
              </a:rPr>
              <a:t>kerapatan</a:t>
            </a:r>
            <a:r>
              <a:rPr lang="en-US"/>
              <a:t>, </a:t>
            </a:r>
            <a:r>
              <a:rPr lang="en-US">
                <a:hlinkClick r:id="rId3" tooltip="Struktur kristal"/>
              </a:rPr>
              <a:t>struktur kristal</a:t>
            </a:r>
            <a:r>
              <a:rPr lang="en-US"/>
              <a:t>, </a:t>
            </a:r>
            <a:r>
              <a:rPr lang="en-US">
                <a:hlinkClick r:id="rId4" tooltip="Indeks refraktif (halaman belum tersedia)"/>
              </a:rPr>
              <a:t>indeks refraktif</a:t>
            </a:r>
            <a:r>
              <a:rPr lang="en-US"/>
              <a:t>, dan lain-lain). </a:t>
            </a:r>
          </a:p>
          <a:p>
            <a:r>
              <a:rPr lang="en-US"/>
              <a:t>Contoh paling umum adalah </a:t>
            </a:r>
            <a:r>
              <a:rPr lang="en-US">
                <a:hlinkClick r:id="rId5" tooltip="Padat"/>
              </a:rPr>
              <a:t>padat</a:t>
            </a:r>
            <a:r>
              <a:rPr lang="en-US"/>
              <a:t>, </a:t>
            </a:r>
            <a:r>
              <a:rPr lang="en-US">
                <a:hlinkClick r:id="rId6" tooltip="Cair"/>
              </a:rPr>
              <a:t>cair</a:t>
            </a:r>
            <a:r>
              <a:rPr lang="en-US"/>
              <a:t>, dan </a:t>
            </a:r>
            <a:r>
              <a:rPr lang="en-US">
                <a:hlinkClick r:id="rId7" tooltip="Gas"/>
              </a:rPr>
              <a:t>gas</a:t>
            </a:r>
            <a:endParaRPr lang="en-US"/>
          </a:p>
          <a:p>
            <a:r>
              <a:rPr lang="en-US"/>
              <a:t>Fase campuran : es + cair; air + uap</a:t>
            </a:r>
          </a:p>
        </p:txBody>
      </p:sp>
    </p:spTree>
    <p:extLst>
      <p:ext uri="{BB962C8B-B14F-4D97-AF65-F5344CB8AC3E}">
        <p14:creationId xmlns:p14="http://schemas.microsoft.com/office/powerpoint/2010/main" val="421639806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08878" y="969456"/>
            <a:ext cx="5967292" cy="51148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361287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Derajat Kekeringan (x)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/>
              <a:t>Didefinisikan sbg perbandingan antara massa uap dengan total massa campuran</a:t>
            </a:r>
          </a:p>
          <a:p>
            <a:r>
              <a:rPr lang="en-US"/>
              <a:t>contoh : campuran antara cair dan uap 0.9, atau 90% kering</a:t>
            </a:r>
          </a:p>
          <a:p>
            <a:pPr lvl="0" fontAlgn="base" hangingPunct="0"/>
            <a:r>
              <a:rPr lang="en-US"/>
              <a:t>Besaran ini sangat penting untuk diketahui karena perbedaan yang sangat besar antara sifat termodinamika cairan dan uap.                     </a:t>
            </a:r>
          </a:p>
          <a:p>
            <a:pPr fontAlgn="base" hangingPunct="0"/>
            <a:r>
              <a:rPr lang="en-US"/>
              <a:t>x = m</a:t>
            </a:r>
            <a:r>
              <a:rPr lang="en-US" baseline="-25000"/>
              <a:t>uap</a:t>
            </a:r>
            <a:r>
              <a:rPr lang="en-US"/>
              <a:t>/m</a:t>
            </a:r>
            <a:r>
              <a:rPr lang="en-US" baseline="-25000"/>
              <a:t>total</a:t>
            </a:r>
            <a:r>
              <a:rPr lang="en-US"/>
              <a:t> , dimana m</a:t>
            </a:r>
            <a:r>
              <a:rPr lang="en-US" baseline="-25000"/>
              <a:t>total </a:t>
            </a:r>
            <a:r>
              <a:rPr lang="en-US"/>
              <a:t>= m</a:t>
            </a:r>
            <a:r>
              <a:rPr lang="en-US" baseline="-25000"/>
              <a:t>cairan</a:t>
            </a:r>
            <a:r>
              <a:rPr lang="en-US"/>
              <a:t> + m</a:t>
            </a:r>
            <a:r>
              <a:rPr lang="en-US" baseline="-25000"/>
              <a:t>uap</a:t>
            </a:r>
            <a:endParaRPr lang="en-US"/>
          </a:p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03323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Zat Jenuh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lvl="0" fontAlgn="base" hangingPunct="0"/>
            <a:r>
              <a:rPr lang="en-US"/>
              <a:t>Cairan jenuh </a:t>
            </a:r>
            <a:r>
              <a:rPr lang="en-US" i="1"/>
              <a:t>(saturated</a:t>
            </a:r>
            <a:r>
              <a:rPr lang="en-US"/>
              <a:t> </a:t>
            </a:r>
            <a:r>
              <a:rPr lang="en-US" i="1"/>
              <a:t>liquid)</a:t>
            </a:r>
            <a:r>
              <a:rPr lang="en-US"/>
              <a:t>, yaitu kondisi cairan tepat di temperatur didihnya pada tekanan tertentu.</a:t>
            </a:r>
            <a:endParaRPr lang="en-US">
              <a:effectLst/>
            </a:endParaRPr>
          </a:p>
          <a:p>
            <a:pPr lvl="0" fontAlgn="base" hangingPunct="0"/>
            <a:r>
              <a:rPr lang="en-US"/>
              <a:t>Campuran jenuh </a:t>
            </a:r>
            <a:r>
              <a:rPr lang="en-US" i="1"/>
              <a:t>(saturated</a:t>
            </a:r>
            <a:r>
              <a:rPr lang="en-US"/>
              <a:t> </a:t>
            </a:r>
            <a:r>
              <a:rPr lang="en-US" i="1"/>
              <a:t>mixture)</a:t>
            </a:r>
            <a:r>
              <a:rPr lang="en-US"/>
              <a:t>, yaitu kondisi campuran cairan jenuh</a:t>
            </a:r>
            <a:r>
              <a:rPr lang="en-US" i="1"/>
              <a:t> </a:t>
            </a:r>
            <a:r>
              <a:rPr lang="en-US"/>
              <a:t>dan </a:t>
            </a:r>
            <a:r>
              <a:rPr lang="en-US" i="1"/>
              <a:t>uap jenuh</a:t>
            </a:r>
            <a:r>
              <a:rPr lang="en-US"/>
              <a:t> dalam kondisi kesetimbangan pada temperatur di temperatur didihnya pada tekanan tertentu. Tekanan pada saat ini disebut tekanan penguapan (</a:t>
            </a:r>
            <a:r>
              <a:rPr lang="en-US" i="1"/>
              <a:t>vapor</a:t>
            </a:r>
            <a:r>
              <a:rPr lang="en-US"/>
              <a:t> </a:t>
            </a:r>
            <a:r>
              <a:rPr lang="en-US" i="1"/>
              <a:t>pressure</a:t>
            </a:r>
            <a:r>
              <a:rPr lang="en-US"/>
              <a:t>).</a:t>
            </a:r>
            <a:endParaRPr lang="en-US">
              <a:effectLst/>
            </a:endParaRPr>
          </a:p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4702011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b="1"/>
              <a:t>Uap jenuh </a:t>
            </a:r>
            <a:r>
              <a:rPr lang="en-US" i="1"/>
              <a:t>(saturated vapor), </a:t>
            </a:r>
            <a:r>
              <a:rPr lang="en-US"/>
              <a:t>yaitu kondisi uap tepat di temperatur didihnya pada tekanan tertentu, dimana uap itu akan mulai terkondensasi.</a:t>
            </a:r>
          </a:p>
          <a:p>
            <a:r>
              <a:rPr lang="en-US" b="1"/>
              <a:t>Uap superpanas </a:t>
            </a:r>
            <a:r>
              <a:rPr lang="en-US" i="1"/>
              <a:t>(superheated vapor)</a:t>
            </a:r>
            <a:r>
              <a:rPr lang="en-US"/>
              <a:t>, yaitu kondisi uap pada temperatur di atas titik didihnya (T&gt;Tsat) pada tekanan tertentu.</a:t>
            </a:r>
          </a:p>
          <a:p>
            <a:r>
              <a:rPr lang="en-US" b="1"/>
              <a:t>Cairan</a:t>
            </a:r>
            <a:r>
              <a:rPr lang="en-US" b="1" i="1"/>
              <a:t> </a:t>
            </a:r>
            <a:r>
              <a:rPr lang="en-US" b="1"/>
              <a:t>subdingin</a:t>
            </a:r>
            <a:r>
              <a:rPr lang="en-US" b="1" i="1"/>
              <a:t> </a:t>
            </a:r>
            <a:r>
              <a:rPr lang="en-US" i="1"/>
              <a:t>(subcooled</a:t>
            </a:r>
            <a:r>
              <a:rPr lang="en-US"/>
              <a:t> </a:t>
            </a:r>
            <a:r>
              <a:rPr lang="en-US" i="1"/>
              <a:t>liquid)</a:t>
            </a:r>
            <a:r>
              <a:rPr lang="en-US"/>
              <a:t>, yaitu kondisi cairan pada temperatur di bawah titik didihnya (T&lt;Tsat) pada tekanan tertentu.</a:t>
            </a:r>
          </a:p>
        </p:txBody>
      </p:sp>
    </p:spTree>
    <p:extLst>
      <p:ext uri="{BB962C8B-B14F-4D97-AF65-F5344CB8AC3E}">
        <p14:creationId xmlns:p14="http://schemas.microsoft.com/office/powerpoint/2010/main" val="353679926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lvl="0" fontAlgn="base" hangingPunct="0"/>
            <a:r>
              <a:rPr lang="en-US" b="1"/>
              <a:t>Kurva cairan jenuh</a:t>
            </a:r>
            <a:r>
              <a:rPr lang="en-US"/>
              <a:t>, yaitu kurva dimana hanya terdapat cairan jenuh saja</a:t>
            </a:r>
            <a:endParaRPr lang="en-US">
              <a:effectLst/>
            </a:endParaRPr>
          </a:p>
          <a:p>
            <a:pPr lvl="0" fontAlgn="base" hangingPunct="0"/>
            <a:r>
              <a:rPr lang="en-US" b="1"/>
              <a:t>Kurva uap jenuh</a:t>
            </a:r>
            <a:r>
              <a:rPr lang="en-US"/>
              <a:t>, yaitu kurva dimana hanya terdapat uap jenuh saja</a:t>
            </a:r>
            <a:endParaRPr lang="en-US">
              <a:effectLst/>
            </a:endParaRPr>
          </a:p>
          <a:p>
            <a:pPr lvl="0" fontAlgn="base" hangingPunct="0"/>
            <a:r>
              <a:rPr lang="en-US" b="1"/>
              <a:t>Titik kritis</a:t>
            </a:r>
            <a:r>
              <a:rPr lang="en-US"/>
              <a:t>, yaitu titik pertemuan antara kurva cairan jenuh dan uap jenuh</a:t>
            </a:r>
          </a:p>
          <a:p>
            <a:pPr lvl="0" fontAlgn="base" hangingPunct="0"/>
            <a:r>
              <a:rPr lang="en-US" b="1"/>
              <a:t>Titik tripel</a:t>
            </a:r>
            <a:r>
              <a:rPr lang="en-US"/>
              <a:t> sebuah zat merupakan </a:t>
            </a:r>
            <a:r>
              <a:rPr lang="en-US">
                <a:hlinkClick r:id="rId2" tooltip="Temperatur"/>
              </a:rPr>
              <a:t>temperatur</a:t>
            </a:r>
            <a:r>
              <a:rPr lang="en-US"/>
              <a:t> dan </a:t>
            </a:r>
            <a:r>
              <a:rPr lang="en-US">
                <a:hlinkClick r:id="rId3" tooltip="Tekanan"/>
              </a:rPr>
              <a:t>tekanan</a:t>
            </a:r>
            <a:r>
              <a:rPr lang="en-US"/>
              <a:t> di mana ketiga </a:t>
            </a:r>
            <a:r>
              <a:rPr lang="en-US">
                <a:hlinkClick r:id="rId4" tooltip="Fase"/>
              </a:rPr>
              <a:t>fase</a:t>
            </a:r>
            <a:r>
              <a:rPr lang="en-US"/>
              <a:t> (</a:t>
            </a:r>
            <a:r>
              <a:rPr lang="en-US">
                <a:hlinkClick r:id="rId5" tooltip="Gas"/>
              </a:rPr>
              <a:t>gas</a:t>
            </a:r>
            <a:r>
              <a:rPr lang="en-US"/>
              <a:t>, </a:t>
            </a:r>
            <a:r>
              <a:rPr lang="en-US">
                <a:hlinkClick r:id="rId6" tooltip="Cair"/>
              </a:rPr>
              <a:t>cair</a:t>
            </a:r>
            <a:r>
              <a:rPr lang="en-US"/>
              <a:t>, dan </a:t>
            </a:r>
            <a:r>
              <a:rPr lang="en-US">
                <a:hlinkClick r:id="rId7" tooltip="Padat"/>
              </a:rPr>
              <a:t>padat</a:t>
            </a:r>
            <a:r>
              <a:rPr lang="en-US"/>
              <a:t>) zat tersebut berada dalam keadaan </a:t>
            </a:r>
            <a:r>
              <a:rPr lang="en-US">
                <a:hlinkClick r:id="rId8" tooltip="Kesetimbangan termodinamika"/>
              </a:rPr>
              <a:t>kesetimbangan termodinamika</a:t>
            </a:r>
            <a:endParaRPr lang="en-US"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93284174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Screenshot 2016-09-14 21.52.32.png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401" t="14728" r="5721" b="14845"/>
          <a:stretch/>
        </p:blipFill>
        <p:spPr>
          <a:xfrm>
            <a:off x="1162561" y="393546"/>
            <a:ext cx="6957490" cy="61399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830070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/>
              <a:t>Proses Termodinamika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8160038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Isotermis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/>
              <a:t>Proses isotermas adalah proses yg dialami gas pada suhu tetap.</a:t>
            </a:r>
          </a:p>
          <a:p>
            <a:r>
              <a:rPr lang="en-US"/>
              <a:t>Dalam bahasa termodinamika, itu adalah proses yang ditandai dengan ΔT = 0. </a:t>
            </a:r>
          </a:p>
          <a:p>
            <a:r>
              <a:rPr lang="en-US"/>
              <a:t>Ini dapat terjadi karena kontak dengan reservoir termal. </a:t>
            </a:r>
          </a:p>
          <a:p>
            <a:r>
              <a:rPr lang="en-US"/>
              <a:t>Pertukaran kalor sistem dan perubahan keadaan perlahan-lahan (ΔQ ≠ 0), sambil mempertahankan suhu, yang sama dengan suhu reservoir.</a:t>
            </a:r>
          </a:p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7389198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90070" y="925634"/>
            <a:ext cx="5034164" cy="46408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848219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Isobarik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/>
              <a:t>Proses yg berlangsung pada tekanan tetap dinamakan proses isobarik. </a:t>
            </a:r>
          </a:p>
          <a:p>
            <a:r>
              <a:rPr lang="en-US"/>
              <a:t>Bila volume gas bertambah, berarti gas melakukan usaha atau usaha gas positif (proses ekspansi). </a:t>
            </a:r>
          </a:p>
          <a:p>
            <a:r>
              <a:rPr lang="en-US"/>
              <a:t>Jika volume gas berkurang, berarti pada gas dilakukan usaha atau usaha gas negatif (proses kompresi).</a:t>
            </a:r>
          </a:p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4827482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60941" y="862133"/>
            <a:ext cx="6090768" cy="49741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525021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Isokhorik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/>
              <a:t>Proses isokorik adalah proses yg dialami oleh gas di mana gas tidak mengalami perubahan volume atau volume tetap. </a:t>
            </a:r>
          </a:p>
          <a:p>
            <a:r>
              <a:rPr lang="en-US"/>
              <a:t>Oleh karena itu, usaha yg dilakukan gas pada proses isokorik adalah nol.</a:t>
            </a:r>
          </a:p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9041515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61471" y="690960"/>
            <a:ext cx="6021011" cy="54436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54153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Adiabatis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/>
              <a:t>Pada proses isobarik, isotermis, dan isokorik dipengaruhi oleh lingkungan, yaitu menerima atau melepaskan kalor. </a:t>
            </a:r>
          </a:p>
          <a:p>
            <a:r>
              <a:rPr lang="en-US"/>
              <a:t>Proses adiabatik merupakan proses yg tidak ada kalor yg masuk atau keluar dari sistem (gas) ke lingkungan. </a:t>
            </a:r>
          </a:p>
          <a:p>
            <a:r>
              <a:rPr lang="en-US"/>
              <a:t>Hal ini dapat terjadi apabila terdapat sekat yg tidak menghantarkan kalor atau prosesnya berlangsung cepat.</a:t>
            </a:r>
          </a:p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7294689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78584" y="669510"/>
            <a:ext cx="5895380" cy="52468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177458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Isentropik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>
                <a:effectLst/>
              </a:rPr>
              <a:t>Proses isentropik adalah proses dimana nilai entropi tetap ( tidak terjadi perubahan entropi), namun yang perlu diperhatikan adalah jika proses adiabatis reversible adalah isentropik maka proses isentropik tidak selalu adiabatis reversible (tidak berlaku sebaliknya ).</a:t>
            </a:r>
          </a:p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867846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Isenthalpik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/>
              <a:t>Proses yang berlangsung dalam enthalpi yang konstan</a:t>
            </a:r>
          </a:p>
        </p:txBody>
      </p:sp>
    </p:spTree>
    <p:extLst>
      <p:ext uri="{BB962C8B-B14F-4D97-AF65-F5344CB8AC3E}">
        <p14:creationId xmlns:p14="http://schemas.microsoft.com/office/powerpoint/2010/main" val="220888073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SOAL LATIHAN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4620242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383</TotalTime>
  <Words>512</Words>
  <Application>Microsoft Macintosh PowerPoint</Application>
  <PresentationFormat>On-screen Show (4:3)</PresentationFormat>
  <Paragraphs>43</Paragraphs>
  <Slides>20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1" baseType="lpstr">
      <vt:lpstr>Office Theme</vt:lpstr>
      <vt:lpstr>Kualitas Zat Kerja</vt:lpstr>
      <vt:lpstr>Fase</vt:lpstr>
      <vt:lpstr>PowerPoint Presentation</vt:lpstr>
      <vt:lpstr>Derajat Kekeringan (x)</vt:lpstr>
      <vt:lpstr>Zat Jenuh</vt:lpstr>
      <vt:lpstr>PowerPoint Presentation</vt:lpstr>
      <vt:lpstr>PowerPoint Presentation</vt:lpstr>
      <vt:lpstr>PowerPoint Presentation</vt:lpstr>
      <vt:lpstr>Proses Termodinamika</vt:lpstr>
      <vt:lpstr>Isotermis</vt:lpstr>
      <vt:lpstr>PowerPoint Presentation</vt:lpstr>
      <vt:lpstr>Isobarik</vt:lpstr>
      <vt:lpstr>PowerPoint Presentation</vt:lpstr>
      <vt:lpstr>Isokhorik</vt:lpstr>
      <vt:lpstr>PowerPoint Presentation</vt:lpstr>
      <vt:lpstr>Adiabatis</vt:lpstr>
      <vt:lpstr>PowerPoint Presentation</vt:lpstr>
      <vt:lpstr>Isentropik</vt:lpstr>
      <vt:lpstr>Isenthalpik</vt:lpstr>
      <vt:lpstr>SOAL LATIHAN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Sistem Termodinamika dan Kuantitasnya</dc:title>
  <dc:creator>harto</dc:creator>
  <cp:lastModifiedBy>harto</cp:lastModifiedBy>
  <cp:revision>27</cp:revision>
  <dcterms:created xsi:type="dcterms:W3CDTF">2016-09-08T16:24:34Z</dcterms:created>
  <dcterms:modified xsi:type="dcterms:W3CDTF">2018-09-26T13:49:29Z</dcterms:modified>
</cp:coreProperties>
</file>