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Microsoft_Equation1.bin" ContentType="application/vnd.openxmlformats-officedocument.oleObject"/>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0" r:id="rId3"/>
    <p:sldId id="261" r:id="rId4"/>
    <p:sldId id="265" r:id="rId5"/>
    <p:sldId id="262" r:id="rId6"/>
    <p:sldId id="263" r:id="rId7"/>
    <p:sldId id="266" r:id="rId8"/>
    <p:sldId id="267" r:id="rId9"/>
    <p:sldId id="264" r:id="rId1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fontAlgn="base">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fontAlgn="base">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fontAlgn="base">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fontAlgn="base">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907"/>
    <a:srgbClr val="FFC412"/>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5" d="100"/>
          <a:sy n="85" d="100"/>
        </p:scale>
        <p:origin x="-536" y="-8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interSettings" Target="printerSettings/printerSettings1.bin"/><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9.emf"/><Relationship Id="rId4" Type="http://schemas.openxmlformats.org/officeDocument/2006/relationships/image" Target="../media/image10.emf"/><Relationship Id="rId5" Type="http://schemas.openxmlformats.org/officeDocument/2006/relationships/image" Target="../media/image11.emf"/><Relationship Id="rId6" Type="http://schemas.openxmlformats.org/officeDocument/2006/relationships/image" Target="../media/image12.emf"/><Relationship Id="rId7" Type="http://schemas.openxmlformats.org/officeDocument/2006/relationships/image" Target="../media/image13.emf"/><Relationship Id="rId8" Type="http://schemas.openxmlformats.org/officeDocument/2006/relationships/image" Target="../media/image14.emf"/><Relationship Id="rId1" Type="http://schemas.openxmlformats.org/officeDocument/2006/relationships/image" Target="../media/image7.emf"/><Relationship Id="rId2"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6.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9FE8C0F-2C72-2C4D-837B-517782FAA8D3}" type="slidenum">
              <a:rPr lang="es-ES"/>
              <a:pPr>
                <a:defRPr/>
              </a:pPr>
              <a:t>‹#›</a:t>
            </a:fld>
            <a:endParaRPr lang="es-ES"/>
          </a:p>
        </p:txBody>
      </p:sp>
    </p:spTree>
    <p:extLst>
      <p:ext uri="{BB962C8B-B14F-4D97-AF65-F5344CB8AC3E}">
        <p14:creationId xmlns:p14="http://schemas.microsoft.com/office/powerpoint/2010/main" val="667406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28AF306A-21CF-184A-B374-2C8815ED43E5}" type="slidenum">
              <a:rPr lang="es-ES"/>
              <a:pPr>
                <a:defRPr/>
              </a:pPr>
              <a:t>‹#›</a:t>
            </a:fld>
            <a:endParaRPr lang="es-ES"/>
          </a:p>
        </p:txBody>
      </p:sp>
    </p:spTree>
    <p:extLst>
      <p:ext uri="{BB962C8B-B14F-4D97-AF65-F5344CB8AC3E}">
        <p14:creationId xmlns:p14="http://schemas.microsoft.com/office/powerpoint/2010/main" val="1888650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28AB31C-3A32-6549-87B5-7E39CD0620C9}" type="slidenum">
              <a:rPr lang="es-ES"/>
              <a:pPr>
                <a:defRPr/>
              </a:pPr>
              <a:t>‹#›</a:t>
            </a:fld>
            <a:endParaRPr lang="es-ES"/>
          </a:p>
        </p:txBody>
      </p:sp>
    </p:spTree>
    <p:extLst>
      <p:ext uri="{BB962C8B-B14F-4D97-AF65-F5344CB8AC3E}">
        <p14:creationId xmlns:p14="http://schemas.microsoft.com/office/powerpoint/2010/main" val="2923450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DAC5DC8-D2BB-E847-A393-F26966BD5893}" type="slidenum">
              <a:rPr lang="es-ES"/>
              <a:pPr>
                <a:defRPr/>
              </a:pPr>
              <a:t>‹#›</a:t>
            </a:fld>
            <a:endParaRPr lang="es-ES"/>
          </a:p>
        </p:txBody>
      </p:sp>
    </p:spTree>
    <p:extLst>
      <p:ext uri="{BB962C8B-B14F-4D97-AF65-F5344CB8AC3E}">
        <p14:creationId xmlns:p14="http://schemas.microsoft.com/office/powerpoint/2010/main" val="426953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F846FDFB-03CA-0B47-8D24-8B5C3D6079FD}" type="slidenum">
              <a:rPr lang="es-ES"/>
              <a:pPr>
                <a:defRPr/>
              </a:pPr>
              <a:t>‹#›</a:t>
            </a:fld>
            <a:endParaRPr lang="es-ES"/>
          </a:p>
        </p:txBody>
      </p:sp>
    </p:spTree>
    <p:extLst>
      <p:ext uri="{BB962C8B-B14F-4D97-AF65-F5344CB8AC3E}">
        <p14:creationId xmlns:p14="http://schemas.microsoft.com/office/powerpoint/2010/main" val="1029837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588C0F68-C6D3-8B41-A4C0-E1594917A0DD}" type="slidenum">
              <a:rPr lang="es-ES"/>
              <a:pPr>
                <a:defRPr/>
              </a:pPr>
              <a:t>‹#›</a:t>
            </a:fld>
            <a:endParaRPr lang="es-ES"/>
          </a:p>
        </p:txBody>
      </p:sp>
    </p:spTree>
    <p:extLst>
      <p:ext uri="{BB962C8B-B14F-4D97-AF65-F5344CB8AC3E}">
        <p14:creationId xmlns:p14="http://schemas.microsoft.com/office/powerpoint/2010/main" val="1375931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24C145EB-B341-0C43-8280-A3A32B5B29CC}" type="slidenum">
              <a:rPr lang="es-ES"/>
              <a:pPr>
                <a:defRPr/>
              </a:pPr>
              <a:t>‹#›</a:t>
            </a:fld>
            <a:endParaRPr lang="es-ES"/>
          </a:p>
        </p:txBody>
      </p:sp>
    </p:spTree>
    <p:extLst>
      <p:ext uri="{BB962C8B-B14F-4D97-AF65-F5344CB8AC3E}">
        <p14:creationId xmlns:p14="http://schemas.microsoft.com/office/powerpoint/2010/main" val="399396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FA061395-F0E1-B242-BC01-220A14925218}" type="slidenum">
              <a:rPr lang="es-ES"/>
              <a:pPr>
                <a:defRPr/>
              </a:pPr>
              <a:t>‹#›</a:t>
            </a:fld>
            <a:endParaRPr lang="es-ES"/>
          </a:p>
        </p:txBody>
      </p:sp>
    </p:spTree>
    <p:extLst>
      <p:ext uri="{BB962C8B-B14F-4D97-AF65-F5344CB8AC3E}">
        <p14:creationId xmlns:p14="http://schemas.microsoft.com/office/powerpoint/2010/main" val="1633481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A19ECAB5-0802-8B4E-8920-F454368BEECD}" type="slidenum">
              <a:rPr lang="es-ES"/>
              <a:pPr>
                <a:defRPr/>
              </a:pPr>
              <a:t>‹#›</a:t>
            </a:fld>
            <a:endParaRPr lang="es-ES"/>
          </a:p>
        </p:txBody>
      </p:sp>
    </p:spTree>
    <p:extLst>
      <p:ext uri="{BB962C8B-B14F-4D97-AF65-F5344CB8AC3E}">
        <p14:creationId xmlns:p14="http://schemas.microsoft.com/office/powerpoint/2010/main" val="3028960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DB15FE6-8953-344A-9746-94B2FC71C1D6}" type="slidenum">
              <a:rPr lang="es-ES"/>
              <a:pPr>
                <a:defRPr/>
              </a:pPr>
              <a:t>‹#›</a:t>
            </a:fld>
            <a:endParaRPr lang="es-ES"/>
          </a:p>
        </p:txBody>
      </p:sp>
    </p:spTree>
    <p:extLst>
      <p:ext uri="{BB962C8B-B14F-4D97-AF65-F5344CB8AC3E}">
        <p14:creationId xmlns:p14="http://schemas.microsoft.com/office/powerpoint/2010/main" val="3162183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AD9F8FF-DBE4-B647-ABE9-7E46C9FDF50A}" type="slidenum">
              <a:rPr lang="es-ES"/>
              <a:pPr>
                <a:defRPr/>
              </a:pPr>
              <a:t>‹#›</a:t>
            </a:fld>
            <a:endParaRPr lang="es-ES"/>
          </a:p>
        </p:txBody>
      </p:sp>
    </p:spTree>
    <p:extLst>
      <p:ext uri="{BB962C8B-B14F-4D97-AF65-F5344CB8AC3E}">
        <p14:creationId xmlns:p14="http://schemas.microsoft.com/office/powerpoint/2010/main" val="234415051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defRPr sz="1400" smtClean="0">
                <a:cs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lgn="ctr">
              <a:defRPr sz="1400" smtClean="0">
                <a:cs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lvl1pPr algn="r">
              <a:defRPr sz="1400" smtClean="0">
                <a:cs typeface="Arial" charset="0"/>
              </a:defRPr>
            </a:lvl1pPr>
          </a:lstStyle>
          <a:p>
            <a:pPr>
              <a:defRPr/>
            </a:pPr>
            <a:fld id="{6C8C709D-47AA-384F-BAA1-E08FEAB29E69}" type="slidenum">
              <a:rPr lang="es-ES"/>
              <a:pPr>
                <a:defRPr/>
              </a:pPr>
              <a:t>‹#›</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ＭＳ Ｐゴシック" charset="0"/>
          <a:cs typeface="Arial" charset="0"/>
        </a:defRPr>
      </a:lvl2pPr>
      <a:lvl3pPr algn="ctr" rtl="0" eaLnBrk="0" fontAlgn="base" hangingPunct="0">
        <a:spcBef>
          <a:spcPct val="0"/>
        </a:spcBef>
        <a:spcAft>
          <a:spcPct val="0"/>
        </a:spcAft>
        <a:defRPr sz="4400">
          <a:solidFill>
            <a:schemeClr val="tx2"/>
          </a:solidFill>
          <a:latin typeface="Arial" charset="0"/>
          <a:ea typeface="ＭＳ Ｐゴシック" charset="0"/>
          <a:cs typeface="Arial" charset="0"/>
        </a:defRPr>
      </a:lvl3pPr>
      <a:lvl4pPr algn="ctr" rtl="0" eaLnBrk="0" fontAlgn="base" hangingPunct="0">
        <a:spcBef>
          <a:spcPct val="0"/>
        </a:spcBef>
        <a:spcAft>
          <a:spcPct val="0"/>
        </a:spcAft>
        <a:defRPr sz="4400">
          <a:solidFill>
            <a:schemeClr val="tx2"/>
          </a:solidFill>
          <a:latin typeface="Arial" charset="0"/>
          <a:ea typeface="ＭＳ Ｐゴシック" charset="0"/>
          <a:cs typeface="Arial" charset="0"/>
        </a:defRPr>
      </a:lvl4pPr>
      <a:lvl5pPr algn="ctr" rtl="0" eaLnBrk="0" fontAlgn="base" hangingPunct="0">
        <a:spcBef>
          <a:spcPct val="0"/>
        </a:spcBef>
        <a:spcAft>
          <a:spcPct val="0"/>
        </a:spcAft>
        <a:defRPr sz="4400">
          <a:solidFill>
            <a:schemeClr val="tx2"/>
          </a:solidFill>
          <a:latin typeface="Arial" charset="0"/>
          <a:ea typeface="ＭＳ Ｐゴシック" charset="0"/>
          <a:cs typeface="Arial" charset="0"/>
        </a:defRPr>
      </a:lvl5pPr>
      <a:lvl6pPr marL="457200" algn="ctr" rtl="0" fontAlgn="base">
        <a:spcBef>
          <a:spcPct val="0"/>
        </a:spcBef>
        <a:spcAft>
          <a:spcPct val="0"/>
        </a:spcAft>
        <a:defRPr sz="4400">
          <a:solidFill>
            <a:schemeClr val="tx2"/>
          </a:solidFill>
          <a:latin typeface="Arial" charset="0"/>
          <a:ea typeface="ＭＳ Ｐゴシック" charset="0"/>
          <a:cs typeface="Arial" charset="0"/>
        </a:defRPr>
      </a:lvl6pPr>
      <a:lvl7pPr marL="914400" algn="ctr" rtl="0" fontAlgn="base">
        <a:spcBef>
          <a:spcPct val="0"/>
        </a:spcBef>
        <a:spcAft>
          <a:spcPct val="0"/>
        </a:spcAft>
        <a:defRPr sz="4400">
          <a:solidFill>
            <a:schemeClr val="tx2"/>
          </a:solidFill>
          <a:latin typeface="Arial" charset="0"/>
          <a:ea typeface="ＭＳ Ｐゴシック" charset="0"/>
          <a:cs typeface="Arial" charset="0"/>
        </a:defRPr>
      </a:lvl7pPr>
      <a:lvl8pPr marL="1371600" algn="ctr" rtl="0" fontAlgn="base">
        <a:spcBef>
          <a:spcPct val="0"/>
        </a:spcBef>
        <a:spcAft>
          <a:spcPct val="0"/>
        </a:spcAft>
        <a:defRPr sz="4400">
          <a:solidFill>
            <a:schemeClr val="tx2"/>
          </a:solidFill>
          <a:latin typeface="Arial" charset="0"/>
          <a:ea typeface="ＭＳ Ｐゴシック" charset="0"/>
          <a:cs typeface="Arial" charset="0"/>
        </a:defRPr>
      </a:lvl8pPr>
      <a:lvl9pPr marL="1828800" algn="ctr" rtl="0" fontAlgn="base">
        <a:spcBef>
          <a:spcPct val="0"/>
        </a:spcBef>
        <a:spcAft>
          <a:spcPct val="0"/>
        </a:spcAft>
        <a:defRPr sz="4400">
          <a:solidFill>
            <a:schemeClr val="tx2"/>
          </a:solidFill>
          <a:latin typeface="Arial" charset="0"/>
          <a:ea typeface="ＭＳ Ｐゴシック"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Arial" charset="0"/>
          <a:cs typeface="+mn-cs"/>
        </a:defRPr>
      </a:lvl2pPr>
      <a:lvl3pPr marL="1143000" indent="-228600" algn="l" rtl="0" eaLnBrk="0" fontAlgn="base" hangingPunct="0">
        <a:spcBef>
          <a:spcPct val="20000"/>
        </a:spcBef>
        <a:spcAft>
          <a:spcPct val="0"/>
        </a:spcAft>
        <a:buChar char="•"/>
        <a:defRPr sz="2400">
          <a:solidFill>
            <a:schemeClr val="tx1"/>
          </a:solidFill>
          <a:latin typeface="+mn-lt"/>
          <a:ea typeface="Arial" charset="0"/>
          <a:cs typeface="+mn-cs"/>
        </a:defRPr>
      </a:lvl3pPr>
      <a:lvl4pPr marL="1600200" indent="-228600" algn="l" rtl="0" eaLnBrk="0" fontAlgn="base" hangingPunct="0">
        <a:spcBef>
          <a:spcPct val="20000"/>
        </a:spcBef>
        <a:spcAft>
          <a:spcPct val="0"/>
        </a:spcAft>
        <a:buChar char="–"/>
        <a:defRPr sz="2000">
          <a:solidFill>
            <a:schemeClr val="tx1"/>
          </a:solidFill>
          <a:latin typeface="+mn-lt"/>
          <a:ea typeface="Arial" charset="0"/>
          <a:cs typeface="+mn-cs"/>
        </a:defRPr>
      </a:lvl4pPr>
      <a:lvl5pPr marL="2057400" indent="-228600" algn="l" rtl="0" eaLnBrk="0" fontAlgn="base" hangingPunct="0">
        <a:spcBef>
          <a:spcPct val="20000"/>
        </a:spcBef>
        <a:spcAft>
          <a:spcPct val="0"/>
        </a:spcAft>
        <a:buChar char="»"/>
        <a:defRPr sz="2000">
          <a:solidFill>
            <a:schemeClr val="tx1"/>
          </a:solidFill>
          <a:latin typeface="+mn-lt"/>
          <a:ea typeface="Arial" charset="0"/>
          <a:cs typeface="+mn-cs"/>
        </a:defRPr>
      </a:lvl5pPr>
      <a:lvl6pPr marL="2514600" indent="-228600" algn="l" rtl="0" fontAlgn="base">
        <a:spcBef>
          <a:spcPct val="20000"/>
        </a:spcBef>
        <a:spcAft>
          <a:spcPct val="0"/>
        </a:spcAft>
        <a:buChar char="»"/>
        <a:defRPr sz="2000">
          <a:solidFill>
            <a:schemeClr val="tx1"/>
          </a:solidFill>
          <a:latin typeface="+mn-lt"/>
          <a:ea typeface="Arial" charset="0"/>
          <a:cs typeface="+mn-cs"/>
        </a:defRPr>
      </a:lvl6pPr>
      <a:lvl7pPr marL="2971800" indent="-228600" algn="l" rtl="0" fontAlgn="base">
        <a:spcBef>
          <a:spcPct val="20000"/>
        </a:spcBef>
        <a:spcAft>
          <a:spcPct val="0"/>
        </a:spcAft>
        <a:buChar char="»"/>
        <a:defRPr sz="2000">
          <a:solidFill>
            <a:schemeClr val="tx1"/>
          </a:solidFill>
          <a:latin typeface="+mn-lt"/>
          <a:ea typeface="Arial" charset="0"/>
          <a:cs typeface="+mn-cs"/>
        </a:defRPr>
      </a:lvl7pPr>
      <a:lvl8pPr marL="3429000" indent="-228600" algn="l" rtl="0" fontAlgn="base">
        <a:spcBef>
          <a:spcPct val="20000"/>
        </a:spcBef>
        <a:spcAft>
          <a:spcPct val="0"/>
        </a:spcAft>
        <a:buChar char="»"/>
        <a:defRPr sz="2000">
          <a:solidFill>
            <a:schemeClr val="tx1"/>
          </a:solidFill>
          <a:latin typeface="+mn-lt"/>
          <a:ea typeface="Arial" charset="0"/>
          <a:cs typeface="+mn-cs"/>
        </a:defRPr>
      </a:lvl8pPr>
      <a:lvl9pPr marL="3886200" indent="-228600" algn="l" rtl="0" fontAlgn="base">
        <a:spcBef>
          <a:spcPct val="20000"/>
        </a:spcBef>
        <a:spcAft>
          <a:spcPct val="0"/>
        </a:spcAft>
        <a:buChar char="»"/>
        <a:defRPr sz="2000">
          <a:solidFill>
            <a:schemeClr val="tx1"/>
          </a:solidFill>
          <a:latin typeface="+mn-lt"/>
          <a:ea typeface="Arial" charset="0"/>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eg"/><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oleObject" Target="../embeddings/oleObject1.bin"/><Relationship Id="rId6" Type="http://schemas.openxmlformats.org/officeDocument/2006/relationships/image" Target="../media/image4.emf"/><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oleObject" Target="../embeddings/oleObject2.bin"/><Relationship Id="rId5" Type="http://schemas.openxmlformats.org/officeDocument/2006/relationships/image" Target="../media/image7.emf"/><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1" Type="http://schemas.openxmlformats.org/officeDocument/2006/relationships/image" Target="../media/image10.emf"/><Relationship Id="rId12" Type="http://schemas.openxmlformats.org/officeDocument/2006/relationships/oleObject" Target="../embeddings/oleObject7.bin"/><Relationship Id="rId13" Type="http://schemas.openxmlformats.org/officeDocument/2006/relationships/image" Target="../media/image11.emf"/><Relationship Id="rId14" Type="http://schemas.openxmlformats.org/officeDocument/2006/relationships/oleObject" Target="../embeddings/oleObject8.bin"/><Relationship Id="rId15" Type="http://schemas.openxmlformats.org/officeDocument/2006/relationships/image" Target="../media/image12.emf"/><Relationship Id="rId16" Type="http://schemas.openxmlformats.org/officeDocument/2006/relationships/oleObject" Target="../embeddings/oleObject9.bin"/><Relationship Id="rId17" Type="http://schemas.openxmlformats.org/officeDocument/2006/relationships/image" Target="../media/image13.emf"/><Relationship Id="rId18" Type="http://schemas.openxmlformats.org/officeDocument/2006/relationships/oleObject" Target="../embeddings/oleObject10.bin"/><Relationship Id="rId19" Type="http://schemas.openxmlformats.org/officeDocument/2006/relationships/image" Target="../media/image14.emf"/><Relationship Id="rId1" Type="http://schemas.openxmlformats.org/officeDocument/2006/relationships/vmlDrawing" Target="../drawings/vmlDrawing3.vml"/><Relationship Id="rId2" Type="http://schemas.openxmlformats.org/officeDocument/2006/relationships/slideLayout" Target="../slideLayouts/slideLayout2.xml"/><Relationship Id="rId3" Type="http://schemas.openxmlformats.org/officeDocument/2006/relationships/image" Target="../media/image3.png"/><Relationship Id="rId4" Type="http://schemas.openxmlformats.org/officeDocument/2006/relationships/oleObject" Target="../embeddings/oleObject3.bin"/><Relationship Id="rId5" Type="http://schemas.openxmlformats.org/officeDocument/2006/relationships/image" Target="../media/image7.emf"/><Relationship Id="rId6" Type="http://schemas.openxmlformats.org/officeDocument/2006/relationships/oleObject" Target="../embeddings/oleObject4.bin"/><Relationship Id="rId7" Type="http://schemas.openxmlformats.org/officeDocument/2006/relationships/image" Target="../media/image8.emf"/><Relationship Id="rId8" Type="http://schemas.openxmlformats.org/officeDocument/2006/relationships/oleObject" Target="../embeddings/oleObject5.bin"/><Relationship Id="rId9" Type="http://schemas.openxmlformats.org/officeDocument/2006/relationships/image" Target="../media/image9.emf"/><Relationship Id="rId10" Type="http://schemas.openxmlformats.org/officeDocument/2006/relationships/oleObject" Target="../embeddings/oleObject6.bin"/></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oleObject" Target="../embeddings/oleObject11.bin"/><Relationship Id="rId5" Type="http://schemas.openxmlformats.org/officeDocument/2006/relationships/image" Target="../media/image15.emf"/><Relationship Id="rId1" Type="http://schemas.openxmlformats.org/officeDocument/2006/relationships/vmlDrawing" Target="../drawings/vmlDrawing4.vml"/><Relationship Id="rId2"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Microsoft_Equation1.bin"/><Relationship Id="rId4" Type="http://schemas.openxmlformats.org/officeDocument/2006/relationships/image" Target="../media/image16.emf"/><Relationship Id="rId1" Type="http://schemas.openxmlformats.org/officeDocument/2006/relationships/vmlDrawing" Target="../drawings/vmlDrawing5.vml"/><Relationship Id="rId2"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74" name="Rectangle 26"/>
          <p:cNvSpPr>
            <a:spLocks noGrp="1" noChangeArrowheads="1"/>
          </p:cNvSpPr>
          <p:nvPr>
            <p:ph type="ctrTitle"/>
          </p:nvPr>
        </p:nvSpPr>
        <p:spPr>
          <a:xfrm>
            <a:off x="3203848" y="1916113"/>
            <a:ext cx="5400600" cy="1296987"/>
          </a:xfrm>
        </p:spPr>
        <p:txBody>
          <a:bodyPr/>
          <a:lstStyle/>
          <a:p>
            <a:pPr eaLnBrk="1" hangingPunct="1">
              <a:defRPr/>
            </a:pPr>
            <a:r>
              <a:rPr lang="es-UY" sz="2800" smtClean="0">
                <a:solidFill>
                  <a:srgbClr val="FFFF00"/>
                </a:solidFill>
                <a:latin typeface="Arial Black"/>
                <a:cs typeface="Arial Black"/>
              </a:rPr>
              <a:t>ENERGI</a:t>
            </a:r>
            <a:r>
              <a:rPr lang="es-UY" sz="2800">
                <a:solidFill>
                  <a:srgbClr val="FFFF00"/>
                </a:solidFill>
                <a:latin typeface="Arial Black"/>
                <a:cs typeface="Arial Black"/>
              </a:rPr>
              <a:t/>
            </a:r>
            <a:br>
              <a:rPr lang="es-UY" sz="2800">
                <a:solidFill>
                  <a:srgbClr val="FFFF00"/>
                </a:solidFill>
                <a:latin typeface="Arial Black"/>
                <a:cs typeface="Arial Black"/>
              </a:rPr>
            </a:br>
            <a:r>
              <a:rPr lang="es-UY" sz="2800">
                <a:solidFill>
                  <a:srgbClr val="FFFF00"/>
                </a:solidFill>
                <a:latin typeface="Arial Black"/>
                <a:cs typeface="Arial Black"/>
              </a:rPr>
              <a:t>SISTEM-SISTEM MUATAN</a:t>
            </a:r>
            <a:endParaRPr lang="es-ES" sz="2800" smtClean="0">
              <a:solidFill>
                <a:srgbClr val="FFFF00"/>
              </a:solidFill>
              <a:latin typeface="Arial Black"/>
              <a:cs typeface="Arial Black"/>
            </a:endParaRPr>
          </a:p>
        </p:txBody>
      </p:sp>
      <p:grpSp>
        <p:nvGrpSpPr>
          <p:cNvPr id="2051" name="Group 5"/>
          <p:cNvGrpSpPr>
            <a:grpSpLocks/>
          </p:cNvGrpSpPr>
          <p:nvPr/>
        </p:nvGrpSpPr>
        <p:grpSpPr bwMode="auto">
          <a:xfrm>
            <a:off x="7653338" y="6440488"/>
            <a:ext cx="1455737" cy="428625"/>
            <a:chOff x="7652554" y="6439780"/>
            <a:chExt cx="1455950" cy="429528"/>
          </a:xfrm>
        </p:grpSpPr>
        <p:pic>
          <p:nvPicPr>
            <p:cNvPr id="2054" name="Picture 1" descr="logo_universitas_pgri_semarang.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sp>
        <p:nvSpPr>
          <p:cNvPr id="2053" name="TextBox 7"/>
          <p:cNvSpPr txBox="1">
            <a:spLocks noChangeArrowheads="1"/>
          </p:cNvSpPr>
          <p:nvPr/>
        </p:nvSpPr>
        <p:spPr bwMode="auto">
          <a:xfrm>
            <a:off x="5219700" y="5159375"/>
            <a:ext cx="36734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Program Studi Pendidikan Fisika</a:t>
            </a:r>
          </a:p>
          <a:p>
            <a:pPr algn="r" eaLnBrk="1" hangingPunct="1"/>
            <a:r>
              <a:rPr lang="en-US" sz="1800"/>
              <a:t>Universitas PGRI Semarang</a:t>
            </a:r>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68313" y="404813"/>
            <a:ext cx="8229600" cy="1143000"/>
          </a:xfrm>
        </p:spPr>
        <p:txBody>
          <a:bodyPr/>
          <a:lstStyle/>
          <a:p>
            <a:pPr eaLnBrk="1" hangingPunct="1">
              <a:defRPr/>
            </a:pPr>
            <a:r>
              <a:rPr lang="es-UY" smtClean="0">
                <a:solidFill>
                  <a:schemeClr val="tx1"/>
                </a:solidFill>
              </a:rPr>
              <a:t>Definisi</a:t>
            </a:r>
            <a:endParaRPr lang="es-ES" smtClean="0">
              <a:solidFill>
                <a:schemeClr val="tx1"/>
              </a:solidFill>
            </a:endParaRPr>
          </a:p>
        </p:txBody>
      </p:sp>
      <p:sp>
        <p:nvSpPr>
          <p:cNvPr id="54275" name="Rectangle 3"/>
          <p:cNvSpPr>
            <a:spLocks noGrp="1" noChangeArrowheads="1"/>
          </p:cNvSpPr>
          <p:nvPr>
            <p:ph type="body" idx="1"/>
          </p:nvPr>
        </p:nvSpPr>
        <p:spPr>
          <a:xfrm>
            <a:off x="395288" y="1556792"/>
            <a:ext cx="8229600" cy="1224285"/>
          </a:xfrm>
        </p:spPr>
        <p:txBody>
          <a:bodyPr/>
          <a:lstStyle/>
          <a:p>
            <a:pPr marL="0" indent="0" algn="ctr" eaLnBrk="1" hangingPunct="1">
              <a:buNone/>
              <a:defRPr/>
            </a:pPr>
            <a:r>
              <a:rPr lang="es-UY"/>
              <a:t>Berapakah usaha yg hrs kita lakukan utk menggerakkan muatan Q dr ttk a ke ttk b?</a:t>
            </a:r>
            <a:endParaRPr lang="es-ES" smtClean="0"/>
          </a:p>
        </p:txBody>
      </p:sp>
      <p:grpSp>
        <p:nvGrpSpPr>
          <p:cNvPr id="4" name="Group 5"/>
          <p:cNvGrpSpPr>
            <a:grpSpLocks/>
          </p:cNvGrpSpPr>
          <p:nvPr/>
        </p:nvGrpSpPr>
        <p:grpSpPr bwMode="auto">
          <a:xfrm>
            <a:off x="7653338" y="6440488"/>
            <a:ext cx="1455737" cy="428625"/>
            <a:chOff x="7652554" y="6439780"/>
            <a:chExt cx="1455950" cy="429528"/>
          </a:xfrm>
        </p:grpSpPr>
        <p:pic>
          <p:nvPicPr>
            <p:cNvPr id="5" name="Picture 1" descr="logo_universitas_pgri_semarang.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pic>
        <p:nvPicPr>
          <p:cNvPr id="2" name="Picture 1" descr="Screenshot 2016-04-26 18.38.00.png"/>
          <p:cNvPicPr>
            <a:picLocks noChangeAspect="1"/>
          </p:cNvPicPr>
          <p:nvPr/>
        </p:nvPicPr>
        <p:blipFill rotWithShape="1">
          <a:blip r:embed="rId4">
            <a:extLst>
              <a:ext uri="{28A0092B-C50C-407E-A947-70E740481C1C}">
                <a14:useLocalDpi xmlns:a14="http://schemas.microsoft.com/office/drawing/2010/main" val="0"/>
              </a:ext>
            </a:extLst>
          </a:blip>
          <a:srcRect l="41480" t="40003" r="35130" b="36112"/>
          <a:stretch/>
        </p:blipFill>
        <p:spPr>
          <a:xfrm>
            <a:off x="971600" y="2636912"/>
            <a:ext cx="2597825" cy="1657955"/>
          </a:xfrm>
          <a:prstGeom prst="rect">
            <a:avLst/>
          </a:prstGeom>
        </p:spPr>
      </p:pic>
      <p:sp>
        <p:nvSpPr>
          <p:cNvPr id="3" name="TextBox 2"/>
          <p:cNvSpPr txBox="1"/>
          <p:nvPr/>
        </p:nvSpPr>
        <p:spPr>
          <a:xfrm>
            <a:off x="3851920" y="2693819"/>
            <a:ext cx="4824536" cy="2031325"/>
          </a:xfrm>
          <a:prstGeom prst="rect">
            <a:avLst/>
          </a:prstGeom>
          <a:noFill/>
        </p:spPr>
        <p:txBody>
          <a:bodyPr wrap="square" rtlCol="0">
            <a:spAutoFit/>
          </a:bodyPr>
          <a:lstStyle/>
          <a:p>
            <a:r>
              <a:rPr lang="en-US">
                <a:solidFill>
                  <a:srgbClr val="FFF907"/>
                </a:solidFill>
              </a:rPr>
              <a:t>Pd setiap ttk sepanjang lintasan, gaya listrik yg bekerja pd muatan Q adalah</a:t>
            </a:r>
          </a:p>
          <a:p>
            <a:r>
              <a:rPr lang="en-US">
                <a:solidFill>
                  <a:srgbClr val="FF0000"/>
                </a:solidFill>
              </a:rPr>
              <a:t>F = Q E</a:t>
            </a:r>
          </a:p>
          <a:p>
            <a:r>
              <a:rPr lang="en-US">
                <a:solidFill>
                  <a:srgbClr val="FFF907"/>
                </a:solidFill>
              </a:rPr>
              <a:t>Gaya yg hrs kita berikan utk menggerakkan muatan tsb besarnya sama dgn gaya listrik tsb, namun berlainan arah, yaitu</a:t>
            </a:r>
          </a:p>
          <a:p>
            <a:r>
              <a:rPr lang="en-US">
                <a:solidFill>
                  <a:srgbClr val="FF0000"/>
                </a:solidFill>
              </a:rPr>
              <a:t>F = - Q E</a:t>
            </a:r>
          </a:p>
        </p:txBody>
      </p:sp>
      <p:sp>
        <p:nvSpPr>
          <p:cNvPr id="7" name="TextBox 6"/>
          <p:cNvSpPr txBox="1"/>
          <p:nvPr/>
        </p:nvSpPr>
        <p:spPr>
          <a:xfrm>
            <a:off x="2123728" y="4725144"/>
            <a:ext cx="5040560" cy="369332"/>
          </a:xfrm>
          <a:prstGeom prst="rect">
            <a:avLst/>
          </a:prstGeom>
          <a:noFill/>
        </p:spPr>
        <p:txBody>
          <a:bodyPr wrap="square" rtlCol="0">
            <a:spAutoFit/>
          </a:bodyPr>
          <a:lstStyle/>
          <a:p>
            <a:r>
              <a:rPr lang="en-US"/>
              <a:t>Shg total kerja yg hrs kita lakukan adalah</a:t>
            </a:r>
          </a:p>
        </p:txBody>
      </p:sp>
      <p:graphicFrame>
        <p:nvGraphicFramePr>
          <p:cNvPr id="8" name="Object 7"/>
          <p:cNvGraphicFramePr>
            <a:graphicFrameLocks noChangeAspect="1"/>
          </p:cNvGraphicFramePr>
          <p:nvPr>
            <p:extLst>
              <p:ext uri="{D42A27DB-BD31-4B8C-83A1-F6EECF244321}">
                <p14:modId xmlns:p14="http://schemas.microsoft.com/office/powerpoint/2010/main" val="2506330887"/>
              </p:ext>
            </p:extLst>
          </p:nvPr>
        </p:nvGraphicFramePr>
        <p:xfrm>
          <a:off x="2267744" y="5157192"/>
          <a:ext cx="3526210" cy="576064"/>
        </p:xfrm>
        <a:graphic>
          <a:graphicData uri="http://schemas.openxmlformats.org/presentationml/2006/ole">
            <mc:AlternateContent xmlns:mc="http://schemas.openxmlformats.org/markup-compatibility/2006">
              <mc:Choice xmlns:v="urn:schemas-microsoft-com:vml" Requires="v">
                <p:oleObj spid="_x0000_s3090" name="Equation" r:id="rId5" imgW="2565400" imgH="419100" progId="Equation.3">
                  <p:embed/>
                </p:oleObj>
              </mc:Choice>
              <mc:Fallback>
                <p:oleObj name="Equation" r:id="rId5" imgW="2565400" imgH="419100" progId="Equation.3">
                  <p:embed/>
                  <p:pic>
                    <p:nvPicPr>
                      <p:cNvPr id="0" name=""/>
                      <p:cNvPicPr/>
                      <p:nvPr/>
                    </p:nvPicPr>
                    <p:blipFill>
                      <a:blip r:embed="rId6"/>
                      <a:stretch>
                        <a:fillRect/>
                      </a:stretch>
                    </p:blipFill>
                    <p:spPr>
                      <a:xfrm>
                        <a:off x="2267744" y="5157192"/>
                        <a:ext cx="3526210" cy="576064"/>
                      </a:xfrm>
                      <a:prstGeom prst="rect">
                        <a:avLst/>
                      </a:prstGeom>
                      <a:solidFill>
                        <a:srgbClr val="FFC412"/>
                      </a:solidFill>
                      <a:ln>
                        <a:solidFill>
                          <a:srgbClr val="FF0000"/>
                        </a:solidFill>
                      </a:ln>
                    </p:spPr>
                  </p:pic>
                </p:oleObj>
              </mc:Fallback>
            </mc:AlternateContent>
          </a:graphicData>
        </a:graphic>
      </p:graphicFrame>
      <p:sp>
        <p:nvSpPr>
          <p:cNvPr id="9" name="TextBox 8"/>
          <p:cNvSpPr txBox="1"/>
          <p:nvPr/>
        </p:nvSpPr>
        <p:spPr>
          <a:xfrm>
            <a:off x="2267744" y="5805264"/>
            <a:ext cx="6264696" cy="584776"/>
          </a:xfrm>
          <a:prstGeom prst="rect">
            <a:avLst/>
          </a:prstGeom>
          <a:noFill/>
        </p:spPr>
        <p:txBody>
          <a:bodyPr wrap="square" rtlCol="0">
            <a:spAutoFit/>
          </a:bodyPr>
          <a:lstStyle/>
          <a:p>
            <a:r>
              <a:rPr lang="en-US" sz="1600"/>
              <a:t>Kerja yg dilakukan gaya tsb tdk tergantung pd lintasannya. Jadi gaya listrik termasuk gaya konservatif</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P spid="3" grpId="0"/>
      <p:bldP spid="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68313" y="404813"/>
            <a:ext cx="8229600" cy="719931"/>
          </a:xfrm>
        </p:spPr>
        <p:txBody>
          <a:bodyPr/>
          <a:lstStyle/>
          <a:p>
            <a:pPr eaLnBrk="1" hangingPunct="1">
              <a:defRPr/>
            </a:pPr>
            <a:r>
              <a:rPr lang="es-UY" sz="4000" smtClean="0">
                <a:solidFill>
                  <a:schemeClr val="tx1"/>
                </a:solidFill>
              </a:rPr>
              <a:t>Energi dari Distribusi Muatan Titik</a:t>
            </a:r>
            <a:endParaRPr lang="es-ES" sz="4000" smtClean="0">
              <a:solidFill>
                <a:schemeClr val="tx1"/>
              </a:solidFill>
            </a:endParaRPr>
          </a:p>
        </p:txBody>
      </p:sp>
      <p:sp>
        <p:nvSpPr>
          <p:cNvPr id="55299" name="Rectangle 3"/>
          <p:cNvSpPr>
            <a:spLocks noGrp="1" noChangeArrowheads="1"/>
          </p:cNvSpPr>
          <p:nvPr>
            <p:ph type="body" idx="1"/>
          </p:nvPr>
        </p:nvSpPr>
        <p:spPr>
          <a:xfrm>
            <a:off x="395536" y="1268761"/>
            <a:ext cx="8229600" cy="2160240"/>
          </a:xfrm>
        </p:spPr>
        <p:txBody>
          <a:bodyPr/>
          <a:lstStyle/>
          <a:p>
            <a:pPr marL="0" indent="0" algn="ctr" eaLnBrk="1" hangingPunct="1">
              <a:buNone/>
              <a:defRPr/>
            </a:pPr>
            <a:r>
              <a:rPr lang="es-ES" smtClean="0"/>
              <a:t>Brp usaha yg diperlukan utk mengumpulkan bbrp muatan ttk hingga terletak berdekatan, misal muatan q</a:t>
            </a:r>
            <a:r>
              <a:rPr lang="es-ES" baseline="-25000" smtClean="0"/>
              <a:t>1</a:t>
            </a:r>
            <a:r>
              <a:rPr lang="es-ES" smtClean="0"/>
              <a:t> di ttk P</a:t>
            </a:r>
            <a:r>
              <a:rPr lang="es-ES" baseline="-25000" smtClean="0"/>
              <a:t>1</a:t>
            </a:r>
            <a:r>
              <a:rPr lang="es-ES" smtClean="0"/>
              <a:t>, q</a:t>
            </a:r>
            <a:r>
              <a:rPr lang="es-ES" baseline="-25000" smtClean="0"/>
              <a:t>2</a:t>
            </a:r>
            <a:r>
              <a:rPr lang="es-ES" smtClean="0"/>
              <a:t> di ttk P</a:t>
            </a:r>
            <a:r>
              <a:rPr lang="es-ES" baseline="-25000" smtClean="0"/>
              <a:t>2</a:t>
            </a:r>
            <a:r>
              <a:rPr lang="es-ES" smtClean="0"/>
              <a:t>, dan q</a:t>
            </a:r>
            <a:r>
              <a:rPr lang="es-ES" baseline="-25000" smtClean="0"/>
              <a:t>i</a:t>
            </a:r>
            <a:r>
              <a:rPr lang="es-ES" smtClean="0"/>
              <a:t> di ttk P</a:t>
            </a:r>
            <a:r>
              <a:rPr lang="es-ES" baseline="-25000" smtClean="0"/>
              <a:t>i</a:t>
            </a:r>
            <a:r>
              <a:rPr lang="es-ES" smtClean="0"/>
              <a:t>?</a:t>
            </a:r>
          </a:p>
        </p:txBody>
      </p:sp>
      <p:grpSp>
        <p:nvGrpSpPr>
          <p:cNvPr id="4" name="Group 5"/>
          <p:cNvGrpSpPr>
            <a:grpSpLocks/>
          </p:cNvGrpSpPr>
          <p:nvPr/>
        </p:nvGrpSpPr>
        <p:grpSpPr bwMode="auto">
          <a:xfrm>
            <a:off x="7653338" y="6440488"/>
            <a:ext cx="1455737" cy="428625"/>
            <a:chOff x="7652554" y="6439780"/>
            <a:chExt cx="1455950" cy="429528"/>
          </a:xfrm>
        </p:grpSpPr>
        <p:pic>
          <p:nvPicPr>
            <p:cNvPr id="5" name="Picture 1" descr="logo_universitas_pgri_semarang.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pic>
        <p:nvPicPr>
          <p:cNvPr id="2" name="Picture 1" descr="Screenshot 2016-04-26 21.30.32.png"/>
          <p:cNvPicPr>
            <a:picLocks noChangeAspect="1"/>
          </p:cNvPicPr>
          <p:nvPr/>
        </p:nvPicPr>
        <p:blipFill rotWithShape="1">
          <a:blip r:embed="rId3">
            <a:extLst>
              <a:ext uri="{28A0092B-C50C-407E-A947-70E740481C1C}">
                <a14:useLocalDpi xmlns:a14="http://schemas.microsoft.com/office/drawing/2010/main" val="0"/>
              </a:ext>
            </a:extLst>
          </a:blip>
          <a:srcRect l="41870" t="34617" r="29624" b="30586"/>
          <a:stretch/>
        </p:blipFill>
        <p:spPr>
          <a:xfrm>
            <a:off x="1907704" y="3356992"/>
            <a:ext cx="2606605" cy="1988674"/>
          </a:xfrm>
          <a:prstGeom prst="rect">
            <a:avLst/>
          </a:prstGeom>
        </p:spPr>
      </p:pic>
      <p:sp>
        <p:nvSpPr>
          <p:cNvPr id="3" name="TextBox 2"/>
          <p:cNvSpPr txBox="1"/>
          <p:nvPr/>
        </p:nvSpPr>
        <p:spPr>
          <a:xfrm>
            <a:off x="5004048" y="3573016"/>
            <a:ext cx="3672408" cy="1754327"/>
          </a:xfrm>
          <a:prstGeom prst="rect">
            <a:avLst/>
          </a:prstGeom>
          <a:noFill/>
        </p:spPr>
        <p:txBody>
          <a:bodyPr wrap="square" rtlCol="0">
            <a:spAutoFit/>
          </a:bodyPr>
          <a:lstStyle/>
          <a:p>
            <a:r>
              <a:rPr lang="en-US"/>
              <a:t>Bila muatan2 tsb satu per satu dibawa dari tempat yg jauh tak berhingga, maka utk membawa muatan yg pertama, q1, </a:t>
            </a:r>
            <a:r>
              <a:rPr lang="en-US">
                <a:solidFill>
                  <a:srgbClr val="FF0000"/>
                </a:solidFill>
              </a:rPr>
              <a:t>tdk diperlukan kerja</a:t>
            </a:r>
            <a:r>
              <a:rPr lang="en-US"/>
              <a:t> krn belum ada medan yg mempengaruhinya.</a:t>
            </a:r>
          </a:p>
        </p:txBody>
      </p:sp>
      <p:sp>
        <p:nvSpPr>
          <p:cNvPr id="7" name="TextBox 6"/>
          <p:cNvSpPr txBox="1"/>
          <p:nvPr/>
        </p:nvSpPr>
        <p:spPr>
          <a:xfrm>
            <a:off x="1907704" y="5517232"/>
            <a:ext cx="6696744" cy="923330"/>
          </a:xfrm>
          <a:prstGeom prst="rect">
            <a:avLst/>
          </a:prstGeom>
          <a:noFill/>
        </p:spPr>
        <p:txBody>
          <a:bodyPr wrap="square" rtlCol="0">
            <a:spAutoFit/>
          </a:bodyPr>
          <a:lstStyle/>
          <a:p>
            <a:r>
              <a:rPr lang="en-US"/>
              <a:t>Ketika membawa muatan yg ke-2, q</a:t>
            </a:r>
            <a:r>
              <a:rPr lang="en-US" baseline="-25000"/>
              <a:t>2</a:t>
            </a:r>
            <a:r>
              <a:rPr lang="en-US"/>
              <a:t>, diperlukan kerja sebesar q</a:t>
            </a:r>
            <a:r>
              <a:rPr lang="en-US" baseline="-25000"/>
              <a:t>2</a:t>
            </a:r>
            <a:r>
              <a:rPr lang="en-US"/>
              <a:t>V</a:t>
            </a:r>
            <a:r>
              <a:rPr lang="en-US" baseline="-25000"/>
              <a:t>1</a:t>
            </a:r>
            <a:r>
              <a:rPr lang="en-US"/>
              <a:t> (P</a:t>
            </a:r>
            <a:r>
              <a:rPr lang="en-US" baseline="-25000"/>
              <a:t>2</a:t>
            </a:r>
            <a:r>
              <a:rPr lang="en-US"/>
              <a:t>), dimana V</a:t>
            </a:r>
            <a:r>
              <a:rPr lang="en-US" baseline="-25000"/>
              <a:t>1</a:t>
            </a:r>
            <a:r>
              <a:rPr lang="en-US"/>
              <a:t>(P</a:t>
            </a:r>
            <a:r>
              <a:rPr lang="en-US" baseline="-25000"/>
              <a:t>2</a:t>
            </a:r>
            <a:r>
              <a:rPr lang="en-US"/>
              <a:t>) adalah potensial oleh q</a:t>
            </a:r>
            <a:r>
              <a:rPr lang="en-US" baseline="-25000"/>
              <a:t>1</a:t>
            </a:r>
            <a:r>
              <a:rPr lang="en-US"/>
              <a:t> di ttk P</a:t>
            </a:r>
            <a:r>
              <a:rPr lang="en-US" baseline="-25000"/>
              <a:t>2</a:t>
            </a:r>
            <a:r>
              <a:rPr lang="en-US"/>
              <a:t> (yaitu ttk yg diduduki oleh q</a:t>
            </a:r>
            <a:r>
              <a:rPr lang="en-US" baseline="-25000"/>
              <a:t>2</a:t>
            </a:r>
            <a:r>
              <a:rPr lang="en-US"/>
              <a:t>).</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5298"/>
                                        </p:tgtEl>
                                        <p:attrNameLst>
                                          <p:attrName>style.visibility</p:attrName>
                                        </p:attrNameLst>
                                      </p:cBhvr>
                                      <p:to>
                                        <p:strVal val="visible"/>
                                      </p:to>
                                    </p:set>
                                    <p:animEffect transition="in" filter="blinds(horizontal)">
                                      <p:cBhvr>
                                        <p:cTn id="7" dur="500"/>
                                        <p:tgtEl>
                                          <p:spTgt spid="5529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5299">
                                            <p:txEl>
                                              <p:pRg st="0" end="0"/>
                                            </p:txEl>
                                          </p:spTgt>
                                        </p:tgtEl>
                                        <p:attrNameLst>
                                          <p:attrName>style.visibility</p:attrName>
                                        </p:attrNameLst>
                                      </p:cBhvr>
                                      <p:to>
                                        <p:strVal val="visible"/>
                                      </p:to>
                                    </p:set>
                                    <p:animEffect transition="in" filter="blinds(horizontal)">
                                      <p:cBhvr>
                                        <p:cTn id="12" dur="500"/>
                                        <p:tgtEl>
                                          <p:spTgt spid="5529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linds(horizont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p:bldP spid="55299" grpId="0" build="p"/>
      <p:bldP spid="3"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a:grpSpLocks/>
          </p:cNvGrpSpPr>
          <p:nvPr/>
        </p:nvGrpSpPr>
        <p:grpSpPr bwMode="auto">
          <a:xfrm>
            <a:off x="7653338" y="6440488"/>
            <a:ext cx="1455737" cy="428625"/>
            <a:chOff x="7652554" y="6439780"/>
            <a:chExt cx="1455950" cy="429528"/>
          </a:xfrm>
        </p:grpSpPr>
        <p:pic>
          <p:nvPicPr>
            <p:cNvPr id="5" name="Picture 1" descr="logo_universitas_pgri_semarang.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sp>
        <p:nvSpPr>
          <p:cNvPr id="7" name="TextBox 6"/>
          <p:cNvSpPr txBox="1"/>
          <p:nvPr/>
        </p:nvSpPr>
        <p:spPr>
          <a:xfrm>
            <a:off x="611560" y="692696"/>
            <a:ext cx="7920880" cy="1815882"/>
          </a:xfrm>
          <a:prstGeom prst="rect">
            <a:avLst/>
          </a:prstGeom>
          <a:noFill/>
        </p:spPr>
        <p:txBody>
          <a:bodyPr wrap="square" rtlCol="0">
            <a:spAutoFit/>
          </a:bodyPr>
          <a:lstStyle/>
          <a:p>
            <a:r>
              <a:rPr lang="en-US" sz="2800">
                <a:latin typeface="Verdana"/>
                <a:cs typeface="Verdana"/>
              </a:rPr>
              <a:t>Ketika membawa muatan q</a:t>
            </a:r>
            <a:r>
              <a:rPr lang="en-US" sz="2800" baseline="-25000">
                <a:latin typeface="Verdana"/>
                <a:cs typeface="Verdana"/>
              </a:rPr>
              <a:t>3</a:t>
            </a:r>
            <a:r>
              <a:rPr lang="en-US" sz="2800">
                <a:latin typeface="Verdana"/>
                <a:cs typeface="Verdana"/>
              </a:rPr>
              <a:t> dipengaruhi medan dari muatan q</a:t>
            </a:r>
            <a:r>
              <a:rPr lang="en-US" sz="2800" baseline="-25000">
                <a:latin typeface="Verdana"/>
                <a:cs typeface="Verdana"/>
              </a:rPr>
              <a:t>1</a:t>
            </a:r>
            <a:r>
              <a:rPr lang="en-US" sz="2800">
                <a:latin typeface="Verdana"/>
                <a:cs typeface="Verdana"/>
              </a:rPr>
              <a:t> dan q</a:t>
            </a:r>
            <a:r>
              <a:rPr lang="en-US" sz="2800" baseline="-25000">
                <a:latin typeface="Verdana"/>
                <a:cs typeface="Verdana"/>
              </a:rPr>
              <a:t>2</a:t>
            </a:r>
            <a:r>
              <a:rPr lang="en-US" sz="2800">
                <a:latin typeface="Verdana"/>
                <a:cs typeface="Verdana"/>
              </a:rPr>
              <a:t>.</a:t>
            </a:r>
          </a:p>
          <a:p>
            <a:r>
              <a:rPr lang="en-US" sz="2800">
                <a:latin typeface="Verdana"/>
                <a:cs typeface="Verdana"/>
              </a:rPr>
              <a:t>Begitu seterusnya dpt diturunkan hingga diperoleh persamaan:</a:t>
            </a:r>
          </a:p>
        </p:txBody>
      </p:sp>
      <p:graphicFrame>
        <p:nvGraphicFramePr>
          <p:cNvPr id="8" name="Object 7"/>
          <p:cNvGraphicFramePr>
            <a:graphicFrameLocks noChangeAspect="1"/>
          </p:cNvGraphicFramePr>
          <p:nvPr>
            <p:extLst>
              <p:ext uri="{D42A27DB-BD31-4B8C-83A1-F6EECF244321}">
                <p14:modId xmlns:p14="http://schemas.microsoft.com/office/powerpoint/2010/main" val="1456669019"/>
              </p:ext>
            </p:extLst>
          </p:nvPr>
        </p:nvGraphicFramePr>
        <p:xfrm>
          <a:off x="755576" y="2852936"/>
          <a:ext cx="2295129" cy="936104"/>
        </p:xfrm>
        <a:graphic>
          <a:graphicData uri="http://schemas.openxmlformats.org/presentationml/2006/ole">
            <mc:AlternateContent xmlns:mc="http://schemas.openxmlformats.org/markup-compatibility/2006">
              <mc:Choice xmlns:v="urn:schemas-microsoft-com:vml" Requires="v">
                <p:oleObj spid="_x0000_s19469" name="Equation" r:id="rId4" imgW="1028700" imgH="419100" progId="Equation.3">
                  <p:embed/>
                </p:oleObj>
              </mc:Choice>
              <mc:Fallback>
                <p:oleObj name="Equation" r:id="rId4" imgW="1028700" imgH="419100" progId="Equation.3">
                  <p:embed/>
                  <p:pic>
                    <p:nvPicPr>
                      <p:cNvPr id="0" name=""/>
                      <p:cNvPicPr/>
                      <p:nvPr/>
                    </p:nvPicPr>
                    <p:blipFill>
                      <a:blip r:embed="rId5"/>
                      <a:stretch>
                        <a:fillRect/>
                      </a:stretch>
                    </p:blipFill>
                    <p:spPr>
                      <a:xfrm>
                        <a:off x="755576" y="2852936"/>
                        <a:ext cx="2295129" cy="936104"/>
                      </a:xfrm>
                      <a:prstGeom prst="rect">
                        <a:avLst/>
                      </a:prstGeom>
                      <a:solidFill>
                        <a:srgbClr val="FFC412"/>
                      </a:solidFill>
                      <a:ln>
                        <a:solidFill>
                          <a:srgbClr val="FF0000"/>
                        </a:solidFill>
                      </a:ln>
                    </p:spPr>
                  </p:pic>
                </p:oleObj>
              </mc:Fallback>
            </mc:AlternateContent>
          </a:graphicData>
        </a:graphic>
      </p:graphicFrame>
      <p:sp>
        <p:nvSpPr>
          <p:cNvPr id="9" name="TextBox 8"/>
          <p:cNvSpPr txBox="1"/>
          <p:nvPr/>
        </p:nvSpPr>
        <p:spPr>
          <a:xfrm>
            <a:off x="2051720" y="3933056"/>
            <a:ext cx="6552728" cy="2246769"/>
          </a:xfrm>
          <a:prstGeom prst="rect">
            <a:avLst/>
          </a:prstGeom>
          <a:noFill/>
        </p:spPr>
        <p:txBody>
          <a:bodyPr wrap="square" rtlCol="0">
            <a:spAutoFit/>
          </a:bodyPr>
          <a:lstStyle/>
          <a:p>
            <a:r>
              <a:rPr lang="en-US" sz="2800">
                <a:latin typeface="Georgia"/>
                <a:cs typeface="Georgia"/>
              </a:rPr>
              <a:t>Persamaan di atas dpt diartikan sbg energi yg diperlukan utk membentuk suatu konfigurasi dr bbrp muatan ttk, atau juga berarti energi yg kita peroleh kembali bila konfigurasi tsb dibongkar</a:t>
            </a:r>
          </a:p>
        </p:txBody>
      </p:sp>
    </p:spTree>
    <p:extLst>
      <p:ext uri="{BB962C8B-B14F-4D97-AF65-F5344CB8AC3E}">
        <p14:creationId xmlns:p14="http://schemas.microsoft.com/office/powerpoint/2010/main" val="214993567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heckerboard(across)">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68313" y="404813"/>
            <a:ext cx="8229600" cy="647923"/>
          </a:xfrm>
        </p:spPr>
        <p:txBody>
          <a:bodyPr/>
          <a:lstStyle/>
          <a:p>
            <a:pPr eaLnBrk="1" hangingPunct="1">
              <a:defRPr/>
            </a:pPr>
            <a:r>
              <a:rPr lang="es-UY" sz="3200" smtClean="0">
                <a:solidFill>
                  <a:schemeClr val="tx1"/>
                </a:solidFill>
              </a:rPr>
              <a:t>Energi dari Muatan Berdistribusi Kontinu</a:t>
            </a:r>
            <a:endParaRPr lang="es-ES" sz="3200" smtClean="0">
              <a:solidFill>
                <a:schemeClr val="tx1"/>
              </a:solidFill>
            </a:endParaRPr>
          </a:p>
        </p:txBody>
      </p:sp>
      <p:sp>
        <p:nvSpPr>
          <p:cNvPr id="56323" name="Rectangle 3"/>
          <p:cNvSpPr>
            <a:spLocks noGrp="1" noChangeArrowheads="1"/>
          </p:cNvSpPr>
          <p:nvPr>
            <p:ph type="body" idx="1"/>
          </p:nvPr>
        </p:nvSpPr>
        <p:spPr>
          <a:xfrm>
            <a:off x="395536" y="1196753"/>
            <a:ext cx="8229600" cy="576063"/>
          </a:xfrm>
        </p:spPr>
        <p:txBody>
          <a:bodyPr/>
          <a:lstStyle/>
          <a:p>
            <a:pPr marL="0" indent="0" eaLnBrk="1" hangingPunct="1">
              <a:buNone/>
              <a:defRPr/>
            </a:pPr>
            <a:r>
              <a:rPr lang="es-ES" sz="2000" smtClean="0">
                <a:latin typeface="Georgia"/>
                <a:cs typeface="Georgia"/>
              </a:rPr>
              <a:t>Utk muatan yg berdistribusi kontinu dgn rpt muatan ρ, persamaan</a:t>
            </a:r>
          </a:p>
        </p:txBody>
      </p:sp>
      <p:grpSp>
        <p:nvGrpSpPr>
          <p:cNvPr id="4" name="Group 5"/>
          <p:cNvGrpSpPr>
            <a:grpSpLocks/>
          </p:cNvGrpSpPr>
          <p:nvPr/>
        </p:nvGrpSpPr>
        <p:grpSpPr bwMode="auto">
          <a:xfrm>
            <a:off x="7653338" y="6440488"/>
            <a:ext cx="1455737" cy="428625"/>
            <a:chOff x="7652554" y="6439780"/>
            <a:chExt cx="1455950" cy="429528"/>
          </a:xfrm>
        </p:grpSpPr>
        <p:pic>
          <p:nvPicPr>
            <p:cNvPr id="5" name="Picture 1" descr="logo_universitas_pgri_semarang.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graphicFrame>
        <p:nvGraphicFramePr>
          <p:cNvPr id="7" name="Object 6"/>
          <p:cNvGraphicFramePr>
            <a:graphicFrameLocks noChangeAspect="1"/>
          </p:cNvGraphicFramePr>
          <p:nvPr>
            <p:extLst>
              <p:ext uri="{D42A27DB-BD31-4B8C-83A1-F6EECF244321}">
                <p14:modId xmlns:p14="http://schemas.microsoft.com/office/powerpoint/2010/main" val="525342885"/>
              </p:ext>
            </p:extLst>
          </p:nvPr>
        </p:nvGraphicFramePr>
        <p:xfrm>
          <a:off x="539552" y="1700808"/>
          <a:ext cx="1656183" cy="675500"/>
        </p:xfrm>
        <a:graphic>
          <a:graphicData uri="http://schemas.openxmlformats.org/presentationml/2006/ole">
            <mc:AlternateContent xmlns:mc="http://schemas.openxmlformats.org/markup-compatibility/2006">
              <mc:Choice xmlns:v="urn:schemas-microsoft-com:vml" Requires="v">
                <p:oleObj spid="_x0000_s5208" name="Equation" r:id="rId4" imgW="1028700" imgH="419100" progId="Equation.3">
                  <p:embed/>
                </p:oleObj>
              </mc:Choice>
              <mc:Fallback>
                <p:oleObj name="Equation" r:id="rId4" imgW="1028700" imgH="419100" progId="Equation.3">
                  <p:embed/>
                  <p:pic>
                    <p:nvPicPr>
                      <p:cNvPr id="0" name=""/>
                      <p:cNvPicPr/>
                      <p:nvPr/>
                    </p:nvPicPr>
                    <p:blipFill>
                      <a:blip r:embed="rId5"/>
                      <a:stretch>
                        <a:fillRect/>
                      </a:stretch>
                    </p:blipFill>
                    <p:spPr>
                      <a:xfrm>
                        <a:off x="539552" y="1700808"/>
                        <a:ext cx="1656183" cy="675500"/>
                      </a:xfrm>
                      <a:prstGeom prst="rect">
                        <a:avLst/>
                      </a:prstGeom>
                      <a:solidFill>
                        <a:srgbClr val="FFC412"/>
                      </a:solidFill>
                      <a:ln>
                        <a:solidFill>
                          <a:srgbClr val="FF0000"/>
                        </a:solidFill>
                      </a:ln>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35500647"/>
              </p:ext>
            </p:extLst>
          </p:nvPr>
        </p:nvGraphicFramePr>
        <p:xfrm>
          <a:off x="3630613" y="1755775"/>
          <a:ext cx="1666875" cy="623888"/>
        </p:xfrm>
        <a:graphic>
          <a:graphicData uri="http://schemas.openxmlformats.org/presentationml/2006/ole">
            <mc:AlternateContent xmlns:mc="http://schemas.openxmlformats.org/markup-compatibility/2006">
              <mc:Choice xmlns:v="urn:schemas-microsoft-com:vml" Requires="v">
                <p:oleObj spid="_x0000_s5209" name="Equation" r:id="rId6" imgW="952500" imgH="355600" progId="Equation.3">
                  <p:embed/>
                </p:oleObj>
              </mc:Choice>
              <mc:Fallback>
                <p:oleObj name="Equation" r:id="rId6" imgW="952500" imgH="355600" progId="Equation.3">
                  <p:embed/>
                  <p:pic>
                    <p:nvPicPr>
                      <p:cNvPr id="0" name=""/>
                      <p:cNvPicPr/>
                      <p:nvPr/>
                    </p:nvPicPr>
                    <p:blipFill>
                      <a:blip r:embed="rId7"/>
                      <a:stretch>
                        <a:fillRect/>
                      </a:stretch>
                    </p:blipFill>
                    <p:spPr>
                      <a:xfrm>
                        <a:off x="3630613" y="1755775"/>
                        <a:ext cx="1666875" cy="623888"/>
                      </a:xfrm>
                      <a:prstGeom prst="rect">
                        <a:avLst/>
                      </a:prstGeom>
                      <a:solidFill>
                        <a:srgbClr val="FFC412"/>
                      </a:solidFill>
                      <a:ln>
                        <a:solidFill>
                          <a:srgbClr val="FF0000"/>
                        </a:solidFill>
                      </a:ln>
                    </p:spPr>
                  </p:pic>
                </p:oleObj>
              </mc:Fallback>
            </mc:AlternateContent>
          </a:graphicData>
        </a:graphic>
      </p:graphicFrame>
      <p:sp>
        <p:nvSpPr>
          <p:cNvPr id="2" name="TextBox 1"/>
          <p:cNvSpPr txBox="1"/>
          <p:nvPr/>
        </p:nvSpPr>
        <p:spPr>
          <a:xfrm>
            <a:off x="2339752" y="1844824"/>
            <a:ext cx="1152128" cy="369332"/>
          </a:xfrm>
          <a:prstGeom prst="rect">
            <a:avLst/>
          </a:prstGeom>
          <a:noFill/>
        </p:spPr>
        <p:txBody>
          <a:bodyPr wrap="square" rtlCol="0">
            <a:spAutoFit/>
          </a:bodyPr>
          <a:lstStyle/>
          <a:p>
            <a:r>
              <a:rPr lang="en-US"/>
              <a:t>menjadi </a:t>
            </a:r>
          </a:p>
        </p:txBody>
      </p:sp>
      <p:sp>
        <p:nvSpPr>
          <p:cNvPr id="3" name="TextBox 2"/>
          <p:cNvSpPr txBox="1"/>
          <p:nvPr/>
        </p:nvSpPr>
        <p:spPr>
          <a:xfrm>
            <a:off x="539552" y="2564904"/>
            <a:ext cx="8064896" cy="646331"/>
          </a:xfrm>
          <a:prstGeom prst="rect">
            <a:avLst/>
          </a:prstGeom>
          <a:noFill/>
        </p:spPr>
        <p:txBody>
          <a:bodyPr wrap="square" rtlCol="0">
            <a:spAutoFit/>
          </a:bodyPr>
          <a:lstStyle/>
          <a:p>
            <a:r>
              <a:rPr lang="en-US"/>
              <a:t>Utk muatan sumber berdistribusi garis dan permukaan, bentuk integralnya masing-masing adalah                dan </a:t>
            </a:r>
          </a:p>
        </p:txBody>
      </p:sp>
      <p:graphicFrame>
        <p:nvGraphicFramePr>
          <p:cNvPr id="11" name="Object 10"/>
          <p:cNvGraphicFramePr>
            <a:graphicFrameLocks noChangeAspect="1"/>
          </p:cNvGraphicFramePr>
          <p:nvPr>
            <p:extLst>
              <p:ext uri="{D42A27DB-BD31-4B8C-83A1-F6EECF244321}">
                <p14:modId xmlns:p14="http://schemas.microsoft.com/office/powerpoint/2010/main" val="1557101117"/>
              </p:ext>
            </p:extLst>
          </p:nvPr>
        </p:nvGraphicFramePr>
        <p:xfrm>
          <a:off x="4396532" y="2852936"/>
          <a:ext cx="607516" cy="328236"/>
        </p:xfrm>
        <a:graphic>
          <a:graphicData uri="http://schemas.openxmlformats.org/presentationml/2006/ole">
            <mc:AlternateContent xmlns:mc="http://schemas.openxmlformats.org/markup-compatibility/2006">
              <mc:Choice xmlns:v="urn:schemas-microsoft-com:vml" Requires="v">
                <p:oleObj spid="_x0000_s5210" name="Equation" r:id="rId8" imgW="495300" imgH="266700" progId="Equation.3">
                  <p:embed/>
                </p:oleObj>
              </mc:Choice>
              <mc:Fallback>
                <p:oleObj name="Equation" r:id="rId8" imgW="495300" imgH="266700" progId="Equation.3">
                  <p:embed/>
                  <p:pic>
                    <p:nvPicPr>
                      <p:cNvPr id="0" name=""/>
                      <p:cNvPicPr/>
                      <p:nvPr/>
                    </p:nvPicPr>
                    <p:blipFill>
                      <a:blip r:embed="rId9"/>
                      <a:stretch>
                        <a:fillRect/>
                      </a:stretch>
                    </p:blipFill>
                    <p:spPr>
                      <a:xfrm>
                        <a:off x="4396532" y="2852936"/>
                        <a:ext cx="607516" cy="328236"/>
                      </a:xfrm>
                      <a:prstGeom prst="rect">
                        <a:avLst/>
                      </a:prstGeom>
                      <a:noFill/>
                      <a:ln>
                        <a:noFill/>
                      </a:ln>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1700190590"/>
              </p:ext>
            </p:extLst>
          </p:nvPr>
        </p:nvGraphicFramePr>
        <p:xfrm>
          <a:off x="3076575" y="2860675"/>
          <a:ext cx="684213" cy="352425"/>
        </p:xfrm>
        <a:graphic>
          <a:graphicData uri="http://schemas.openxmlformats.org/presentationml/2006/ole">
            <mc:AlternateContent xmlns:mc="http://schemas.openxmlformats.org/markup-compatibility/2006">
              <mc:Choice xmlns:v="urn:schemas-microsoft-com:vml" Requires="v">
                <p:oleObj spid="_x0000_s5211" name="Equation" r:id="rId10" imgW="469900" imgH="266700" progId="Equation.3">
                  <p:embed/>
                </p:oleObj>
              </mc:Choice>
              <mc:Fallback>
                <p:oleObj name="Equation" r:id="rId10" imgW="469900" imgH="266700" progId="Equation.3">
                  <p:embed/>
                  <p:pic>
                    <p:nvPicPr>
                      <p:cNvPr id="0" name=""/>
                      <p:cNvPicPr/>
                      <p:nvPr/>
                    </p:nvPicPr>
                    <p:blipFill>
                      <a:blip r:embed="rId11"/>
                      <a:stretch>
                        <a:fillRect/>
                      </a:stretch>
                    </p:blipFill>
                    <p:spPr>
                      <a:xfrm>
                        <a:off x="3076575" y="2860675"/>
                        <a:ext cx="684213" cy="352425"/>
                      </a:xfrm>
                      <a:prstGeom prst="rect">
                        <a:avLst/>
                      </a:prstGeom>
                      <a:noFill/>
                      <a:ln>
                        <a:noFill/>
                      </a:ln>
                    </p:spPr>
                  </p:pic>
                </p:oleObj>
              </mc:Fallback>
            </mc:AlternateContent>
          </a:graphicData>
        </a:graphic>
      </p:graphicFrame>
      <p:sp>
        <p:nvSpPr>
          <p:cNvPr id="9" name="TextBox 8"/>
          <p:cNvSpPr txBox="1"/>
          <p:nvPr/>
        </p:nvSpPr>
        <p:spPr>
          <a:xfrm>
            <a:off x="683568" y="3284984"/>
            <a:ext cx="7776864" cy="646331"/>
          </a:xfrm>
          <a:prstGeom prst="rect">
            <a:avLst/>
          </a:prstGeom>
          <a:noFill/>
        </p:spPr>
        <p:txBody>
          <a:bodyPr wrap="square" rtlCol="0">
            <a:spAutoFit/>
          </a:bodyPr>
          <a:lstStyle/>
          <a:p>
            <a:r>
              <a:rPr lang="en-US"/>
              <a:t>Pers di atas dpt dinyatakan dlm bentuk kuat medan E. Dari hukum Gauss diketahui               , kemudian disubstitusikan menjadi:</a:t>
            </a:r>
          </a:p>
        </p:txBody>
      </p:sp>
      <p:graphicFrame>
        <p:nvGraphicFramePr>
          <p:cNvPr id="14" name="Object 13"/>
          <p:cNvGraphicFramePr>
            <a:graphicFrameLocks noChangeAspect="1"/>
          </p:cNvGraphicFramePr>
          <p:nvPr>
            <p:extLst>
              <p:ext uri="{D42A27DB-BD31-4B8C-83A1-F6EECF244321}">
                <p14:modId xmlns:p14="http://schemas.microsoft.com/office/powerpoint/2010/main" val="889040459"/>
              </p:ext>
            </p:extLst>
          </p:nvPr>
        </p:nvGraphicFramePr>
        <p:xfrm>
          <a:off x="1822450" y="3611563"/>
          <a:ext cx="777875" cy="249237"/>
        </p:xfrm>
        <a:graphic>
          <a:graphicData uri="http://schemas.openxmlformats.org/presentationml/2006/ole">
            <mc:AlternateContent xmlns:mc="http://schemas.openxmlformats.org/markup-compatibility/2006">
              <mc:Choice xmlns:v="urn:schemas-microsoft-com:vml" Requires="v">
                <p:oleObj spid="_x0000_s5212" name="Equation" r:id="rId12" imgW="635000" imgH="203200" progId="Equation.3">
                  <p:embed/>
                </p:oleObj>
              </mc:Choice>
              <mc:Fallback>
                <p:oleObj name="Equation" r:id="rId12" imgW="635000" imgH="203200" progId="Equation.3">
                  <p:embed/>
                  <p:pic>
                    <p:nvPicPr>
                      <p:cNvPr id="0" name=""/>
                      <p:cNvPicPr/>
                      <p:nvPr/>
                    </p:nvPicPr>
                    <p:blipFill>
                      <a:blip r:embed="rId13"/>
                      <a:stretch>
                        <a:fillRect/>
                      </a:stretch>
                    </p:blipFill>
                    <p:spPr>
                      <a:xfrm>
                        <a:off x="1822450" y="3611563"/>
                        <a:ext cx="777875" cy="249237"/>
                      </a:xfrm>
                      <a:prstGeom prst="rect">
                        <a:avLst/>
                      </a:prstGeom>
                      <a:noFill/>
                      <a:ln>
                        <a:noFill/>
                      </a:ln>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852421432"/>
              </p:ext>
            </p:extLst>
          </p:nvPr>
        </p:nvGraphicFramePr>
        <p:xfrm>
          <a:off x="1259632" y="4076700"/>
          <a:ext cx="2311400" cy="623888"/>
        </p:xfrm>
        <a:graphic>
          <a:graphicData uri="http://schemas.openxmlformats.org/presentationml/2006/ole">
            <mc:AlternateContent xmlns:mc="http://schemas.openxmlformats.org/markup-compatibility/2006">
              <mc:Choice xmlns:v="urn:schemas-microsoft-com:vml" Requires="v">
                <p:oleObj spid="_x0000_s5213" name="Equation" r:id="rId14" imgW="1320800" imgH="355600" progId="Equation.3">
                  <p:embed/>
                </p:oleObj>
              </mc:Choice>
              <mc:Fallback>
                <p:oleObj name="Equation" r:id="rId14" imgW="1320800" imgH="355600" progId="Equation.3">
                  <p:embed/>
                  <p:pic>
                    <p:nvPicPr>
                      <p:cNvPr id="0" name=""/>
                      <p:cNvPicPr/>
                      <p:nvPr/>
                    </p:nvPicPr>
                    <p:blipFill>
                      <a:blip r:embed="rId15"/>
                      <a:stretch>
                        <a:fillRect/>
                      </a:stretch>
                    </p:blipFill>
                    <p:spPr>
                      <a:xfrm>
                        <a:off x="1259632" y="4076700"/>
                        <a:ext cx="2311400" cy="623888"/>
                      </a:xfrm>
                      <a:prstGeom prst="rect">
                        <a:avLst/>
                      </a:prstGeom>
                      <a:solidFill>
                        <a:srgbClr val="FFC412"/>
                      </a:solidFill>
                      <a:ln>
                        <a:solidFill>
                          <a:srgbClr val="FF0000"/>
                        </a:solidFill>
                      </a:ln>
                    </p:spPr>
                  </p:pic>
                </p:oleObj>
              </mc:Fallback>
            </mc:AlternateContent>
          </a:graphicData>
        </a:graphic>
      </p:graphicFrame>
      <p:sp>
        <p:nvSpPr>
          <p:cNvPr id="10" name="TextBox 9"/>
          <p:cNvSpPr txBox="1"/>
          <p:nvPr/>
        </p:nvSpPr>
        <p:spPr>
          <a:xfrm>
            <a:off x="3563888" y="4221088"/>
            <a:ext cx="2664296" cy="307777"/>
          </a:xfrm>
          <a:prstGeom prst="rect">
            <a:avLst/>
          </a:prstGeom>
          <a:noFill/>
        </p:spPr>
        <p:txBody>
          <a:bodyPr wrap="square" rtlCol="0">
            <a:spAutoFit/>
          </a:bodyPr>
          <a:lstStyle/>
          <a:p>
            <a:r>
              <a:rPr lang="en-US" sz="1400"/>
              <a:t>pakai aturan vektor </a:t>
            </a:r>
            <a:r>
              <a:rPr lang="en-US" sz="1400">
                <a:sym typeface="Wingdings"/>
              </a:rPr>
              <a:t> </a:t>
            </a:r>
            <a:endParaRPr lang="en-US" sz="1400"/>
          </a:p>
        </p:txBody>
      </p:sp>
      <p:graphicFrame>
        <p:nvGraphicFramePr>
          <p:cNvPr id="17" name="Object 16"/>
          <p:cNvGraphicFramePr>
            <a:graphicFrameLocks noChangeAspect="1"/>
          </p:cNvGraphicFramePr>
          <p:nvPr>
            <p:extLst>
              <p:ext uri="{D42A27DB-BD31-4B8C-83A1-F6EECF244321}">
                <p14:modId xmlns:p14="http://schemas.microsoft.com/office/powerpoint/2010/main" val="3504512248"/>
              </p:ext>
            </p:extLst>
          </p:nvPr>
        </p:nvGraphicFramePr>
        <p:xfrm>
          <a:off x="5520506" y="4076700"/>
          <a:ext cx="3155950" cy="623888"/>
        </p:xfrm>
        <a:graphic>
          <a:graphicData uri="http://schemas.openxmlformats.org/presentationml/2006/ole">
            <mc:AlternateContent xmlns:mc="http://schemas.openxmlformats.org/markup-compatibility/2006">
              <mc:Choice xmlns:v="urn:schemas-microsoft-com:vml" Requires="v">
                <p:oleObj spid="_x0000_s5214" name="Equation" r:id="rId16" imgW="1803400" imgH="355600" progId="Equation.3">
                  <p:embed/>
                </p:oleObj>
              </mc:Choice>
              <mc:Fallback>
                <p:oleObj name="Equation" r:id="rId16" imgW="1803400" imgH="355600" progId="Equation.3">
                  <p:embed/>
                  <p:pic>
                    <p:nvPicPr>
                      <p:cNvPr id="0" name=""/>
                      <p:cNvPicPr/>
                      <p:nvPr/>
                    </p:nvPicPr>
                    <p:blipFill>
                      <a:blip r:embed="rId17"/>
                      <a:stretch>
                        <a:fillRect/>
                      </a:stretch>
                    </p:blipFill>
                    <p:spPr>
                      <a:xfrm>
                        <a:off x="5520506" y="4076700"/>
                        <a:ext cx="3155950" cy="623888"/>
                      </a:xfrm>
                      <a:prstGeom prst="rect">
                        <a:avLst/>
                      </a:prstGeom>
                      <a:solidFill>
                        <a:srgbClr val="FFC412"/>
                      </a:solidFill>
                      <a:ln>
                        <a:solidFill>
                          <a:srgbClr val="FF0000"/>
                        </a:solidFill>
                      </a:ln>
                    </p:spPr>
                  </p:pic>
                </p:oleObj>
              </mc:Fallback>
            </mc:AlternateContent>
          </a:graphicData>
        </a:graphic>
      </p:graphicFrame>
      <p:sp>
        <p:nvSpPr>
          <p:cNvPr id="13" name="TextBox 12"/>
          <p:cNvSpPr txBox="1"/>
          <p:nvPr/>
        </p:nvSpPr>
        <p:spPr>
          <a:xfrm>
            <a:off x="1835696" y="4869160"/>
            <a:ext cx="6696744" cy="646331"/>
          </a:xfrm>
          <a:prstGeom prst="rect">
            <a:avLst/>
          </a:prstGeom>
          <a:noFill/>
        </p:spPr>
        <p:txBody>
          <a:bodyPr wrap="square" rtlCol="0">
            <a:spAutoFit/>
          </a:bodyPr>
          <a:lstStyle/>
          <a:p>
            <a:r>
              <a:rPr lang="en-US"/>
              <a:t>Akhirnya dgn menerapkan teorema divergensi pd suku pertama, diperoleh</a:t>
            </a:r>
          </a:p>
        </p:txBody>
      </p:sp>
      <p:graphicFrame>
        <p:nvGraphicFramePr>
          <p:cNvPr id="19" name="Object 18"/>
          <p:cNvGraphicFramePr>
            <a:graphicFrameLocks noChangeAspect="1"/>
          </p:cNvGraphicFramePr>
          <p:nvPr>
            <p:extLst>
              <p:ext uri="{D42A27DB-BD31-4B8C-83A1-F6EECF244321}">
                <p14:modId xmlns:p14="http://schemas.microsoft.com/office/powerpoint/2010/main" val="2200918365"/>
              </p:ext>
            </p:extLst>
          </p:nvPr>
        </p:nvGraphicFramePr>
        <p:xfrm>
          <a:off x="1924546" y="5561013"/>
          <a:ext cx="3511550" cy="825500"/>
        </p:xfrm>
        <a:graphic>
          <a:graphicData uri="http://schemas.openxmlformats.org/presentationml/2006/ole">
            <mc:AlternateContent xmlns:mc="http://schemas.openxmlformats.org/markup-compatibility/2006">
              <mc:Choice xmlns:v="urn:schemas-microsoft-com:vml" Requires="v">
                <p:oleObj spid="_x0000_s5215" name="Equation" r:id="rId18" imgW="2006600" imgH="469900" progId="Equation.3">
                  <p:embed/>
                </p:oleObj>
              </mc:Choice>
              <mc:Fallback>
                <p:oleObj name="Equation" r:id="rId18" imgW="2006600" imgH="469900" progId="Equation.3">
                  <p:embed/>
                  <p:pic>
                    <p:nvPicPr>
                      <p:cNvPr id="0" name=""/>
                      <p:cNvPicPr/>
                      <p:nvPr/>
                    </p:nvPicPr>
                    <p:blipFill>
                      <a:blip r:embed="rId19"/>
                      <a:stretch>
                        <a:fillRect/>
                      </a:stretch>
                    </p:blipFill>
                    <p:spPr>
                      <a:xfrm>
                        <a:off x="1924546" y="5561013"/>
                        <a:ext cx="3511550" cy="825500"/>
                      </a:xfrm>
                      <a:prstGeom prst="rect">
                        <a:avLst/>
                      </a:prstGeom>
                      <a:solidFill>
                        <a:srgbClr val="FFC412"/>
                      </a:solidFill>
                      <a:ln>
                        <a:solidFill>
                          <a:srgbClr val="FF0000"/>
                        </a:solidFill>
                      </a:ln>
                    </p:spPr>
                  </p:pic>
                </p:oleObj>
              </mc:Fallback>
            </mc:AlternateContent>
          </a:graphicData>
        </a:graphic>
      </p:graphicFrame>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6322"/>
                                        </p:tgtEl>
                                        <p:attrNameLst>
                                          <p:attrName>style.visibility</p:attrName>
                                        </p:attrNameLst>
                                      </p:cBhvr>
                                      <p:to>
                                        <p:strVal val="visible"/>
                                      </p:to>
                                    </p:set>
                                    <p:animEffect transition="in" filter="dissolve">
                                      <p:cBhvr>
                                        <p:cTn id="7" dur="500"/>
                                        <p:tgtEl>
                                          <p:spTgt spid="5632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6323">
                                            <p:txEl>
                                              <p:pRg st="0" end="0"/>
                                            </p:txEl>
                                          </p:spTgt>
                                        </p:tgtEl>
                                        <p:attrNameLst>
                                          <p:attrName>style.visibility</p:attrName>
                                        </p:attrNameLst>
                                      </p:cBhvr>
                                      <p:to>
                                        <p:strVal val="visible"/>
                                      </p:to>
                                    </p:set>
                                    <p:animEffect transition="in" filter="dissolve">
                                      <p:cBhvr>
                                        <p:cTn id="12" dur="500"/>
                                        <p:tgtEl>
                                          <p:spTgt spid="563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dissolv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dissolve">
                                      <p:cBhvr>
                                        <p:cTn id="32" dur="500"/>
                                        <p:tgtEl>
                                          <p:spTgt spid="3"/>
                                        </p:tgtEl>
                                      </p:cBhvr>
                                    </p:animEffect>
                                  </p:childTnLst>
                                </p:cTn>
                              </p:par>
                              <p:par>
                                <p:cTn id="33" presetID="9" presetClass="entr" presetSubtype="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dissolve">
                                      <p:cBhvr>
                                        <p:cTn id="35" dur="500"/>
                                        <p:tgtEl>
                                          <p:spTgt spid="12"/>
                                        </p:tgtEl>
                                      </p:cBhvr>
                                    </p:animEffect>
                                  </p:childTnLst>
                                </p:cTn>
                              </p:par>
                              <p:par>
                                <p:cTn id="36" presetID="9"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dissolve">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dissolve">
                                      <p:cBhvr>
                                        <p:cTn id="43" dur="500"/>
                                        <p:tgtEl>
                                          <p:spTgt spid="9"/>
                                        </p:tgtEl>
                                      </p:cBhvr>
                                    </p:animEffect>
                                  </p:childTnLst>
                                </p:cTn>
                              </p:par>
                              <p:par>
                                <p:cTn id="44" presetID="9" presetClass="entr" presetSubtype="0"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dissolve">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9" presetClass="entr" presetSubtype="0" fill="hold"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dissolve">
                                      <p:cBhvr>
                                        <p:cTn id="51" dur="500"/>
                                        <p:tgtEl>
                                          <p:spTgt spid="15"/>
                                        </p:tgtEl>
                                      </p:cBhvr>
                                    </p:animEffect>
                                  </p:childTnLst>
                                </p:cTn>
                              </p:par>
                            </p:childTnLst>
                          </p:cTn>
                        </p:par>
                      </p:childTnLst>
                    </p:cTn>
                  </p:par>
                  <p:par>
                    <p:cTn id="52" fill="hold">
                      <p:stCondLst>
                        <p:cond delay="indefinite"/>
                      </p:stCondLst>
                      <p:childTnLst>
                        <p:par>
                          <p:cTn id="53" fill="hold">
                            <p:stCondLst>
                              <p:cond delay="0"/>
                            </p:stCondLst>
                            <p:childTnLst>
                              <p:par>
                                <p:cTn id="54" presetID="9" presetClass="entr" presetSubtype="0"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dissolve">
                                      <p:cBhvr>
                                        <p:cTn id="56" dur="500"/>
                                        <p:tgtEl>
                                          <p:spTgt spid="10"/>
                                        </p:tgtEl>
                                      </p:cBhvr>
                                    </p:animEffect>
                                  </p:childTnLst>
                                </p:cTn>
                              </p:par>
                            </p:childTnLst>
                          </p:cTn>
                        </p:par>
                      </p:childTnLst>
                    </p:cTn>
                  </p:par>
                  <p:par>
                    <p:cTn id="57" fill="hold">
                      <p:stCondLst>
                        <p:cond delay="indefinite"/>
                      </p:stCondLst>
                      <p:childTnLst>
                        <p:par>
                          <p:cTn id="58" fill="hold">
                            <p:stCondLst>
                              <p:cond delay="0"/>
                            </p:stCondLst>
                            <p:childTnLst>
                              <p:par>
                                <p:cTn id="59" presetID="9" presetClass="entr" presetSubtype="0" fill="hold" nodeType="click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dissolve">
                                      <p:cBhvr>
                                        <p:cTn id="61" dur="500"/>
                                        <p:tgtEl>
                                          <p:spTgt spid="17"/>
                                        </p:tgtEl>
                                      </p:cBhvr>
                                    </p:animEffect>
                                  </p:childTnLst>
                                </p:cTn>
                              </p:par>
                            </p:childTnLst>
                          </p:cTn>
                        </p:par>
                      </p:childTnLst>
                    </p:cTn>
                  </p:par>
                  <p:par>
                    <p:cTn id="62" fill="hold">
                      <p:stCondLst>
                        <p:cond delay="indefinite"/>
                      </p:stCondLst>
                      <p:childTnLst>
                        <p:par>
                          <p:cTn id="63" fill="hold">
                            <p:stCondLst>
                              <p:cond delay="0"/>
                            </p:stCondLst>
                            <p:childTnLst>
                              <p:par>
                                <p:cTn id="64" presetID="9" presetClass="entr" presetSubtype="0" fill="hold" grpId="0" nodeType="click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dissolve">
                                      <p:cBhvr>
                                        <p:cTn id="66" dur="500"/>
                                        <p:tgtEl>
                                          <p:spTgt spid="13"/>
                                        </p:tgtEl>
                                      </p:cBhvr>
                                    </p:animEffect>
                                  </p:childTnLst>
                                </p:cTn>
                              </p:par>
                            </p:childTnLst>
                          </p:cTn>
                        </p:par>
                      </p:childTnLst>
                    </p:cTn>
                  </p:par>
                  <p:par>
                    <p:cTn id="67" fill="hold">
                      <p:stCondLst>
                        <p:cond delay="indefinite"/>
                      </p:stCondLst>
                      <p:childTnLst>
                        <p:par>
                          <p:cTn id="68" fill="hold">
                            <p:stCondLst>
                              <p:cond delay="0"/>
                            </p:stCondLst>
                            <p:childTnLst>
                              <p:par>
                                <p:cTn id="69" presetID="9" presetClass="entr" presetSubtype="0" fill="hold" nodeType="click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dissolve">
                                      <p:cBhvr>
                                        <p:cTn id="7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p:bldP spid="56323" grpId="0" build="p"/>
      <p:bldP spid="2" grpId="0"/>
      <p:bldP spid="3" grpId="0"/>
      <p:bldP spid="9" grpId="0"/>
      <p:bldP spid="10"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a:grpSpLocks/>
          </p:cNvGrpSpPr>
          <p:nvPr/>
        </p:nvGrpSpPr>
        <p:grpSpPr bwMode="auto">
          <a:xfrm>
            <a:off x="7653338" y="6440488"/>
            <a:ext cx="1455737" cy="428625"/>
            <a:chOff x="7652554" y="6439780"/>
            <a:chExt cx="1455950" cy="429528"/>
          </a:xfrm>
        </p:grpSpPr>
        <p:pic>
          <p:nvPicPr>
            <p:cNvPr id="5" name="Picture 1" descr="logo_universitas_pgri_semarang.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sp>
        <p:nvSpPr>
          <p:cNvPr id="7" name="TextBox 6"/>
          <p:cNvSpPr txBox="1"/>
          <p:nvPr/>
        </p:nvSpPr>
        <p:spPr>
          <a:xfrm>
            <a:off x="539552" y="620688"/>
            <a:ext cx="8136904" cy="1200329"/>
          </a:xfrm>
          <a:prstGeom prst="rect">
            <a:avLst/>
          </a:prstGeom>
          <a:noFill/>
        </p:spPr>
        <p:txBody>
          <a:bodyPr wrap="square" rtlCol="0">
            <a:spAutoFit/>
          </a:bodyPr>
          <a:lstStyle/>
          <a:p>
            <a:r>
              <a:rPr lang="en-US"/>
              <a:t>Bila dilakukan integrasi meliputi seluruh ruang, maka medan di tempat yg jauh dr sumber akan mendekati nol, shg integrasi medan thd permukaan di tempat yg jauh dr sumber hasilnya mendekati nol.</a:t>
            </a:r>
          </a:p>
          <a:p>
            <a:r>
              <a:rPr lang="en-US"/>
              <a:t>Dengan demikian tinggal suku kedua yg ada, shg pers energinya mjd:</a:t>
            </a:r>
          </a:p>
        </p:txBody>
      </p:sp>
      <p:graphicFrame>
        <p:nvGraphicFramePr>
          <p:cNvPr id="8" name="Object 7"/>
          <p:cNvGraphicFramePr>
            <a:graphicFrameLocks noChangeAspect="1"/>
          </p:cNvGraphicFramePr>
          <p:nvPr>
            <p:extLst>
              <p:ext uri="{D42A27DB-BD31-4B8C-83A1-F6EECF244321}">
                <p14:modId xmlns:p14="http://schemas.microsoft.com/office/powerpoint/2010/main" val="3121944034"/>
              </p:ext>
            </p:extLst>
          </p:nvPr>
        </p:nvGraphicFramePr>
        <p:xfrm>
          <a:off x="683568" y="1916832"/>
          <a:ext cx="2000250" cy="714375"/>
        </p:xfrm>
        <a:graphic>
          <a:graphicData uri="http://schemas.openxmlformats.org/presentationml/2006/ole">
            <mc:AlternateContent xmlns:mc="http://schemas.openxmlformats.org/markup-compatibility/2006">
              <mc:Choice xmlns:v="urn:schemas-microsoft-com:vml" Requires="v">
                <p:oleObj spid="_x0000_s6156" name="Equation" r:id="rId4" imgW="1143000" imgH="406400" progId="Equation.3">
                  <p:embed/>
                </p:oleObj>
              </mc:Choice>
              <mc:Fallback>
                <p:oleObj name="Equation" r:id="rId4" imgW="1143000" imgH="406400" progId="Equation.3">
                  <p:embed/>
                  <p:pic>
                    <p:nvPicPr>
                      <p:cNvPr id="0" name=""/>
                      <p:cNvPicPr/>
                      <p:nvPr/>
                    </p:nvPicPr>
                    <p:blipFill>
                      <a:blip r:embed="rId5"/>
                      <a:stretch>
                        <a:fillRect/>
                      </a:stretch>
                    </p:blipFill>
                    <p:spPr>
                      <a:xfrm>
                        <a:off x="683568" y="1916832"/>
                        <a:ext cx="2000250" cy="714375"/>
                      </a:xfrm>
                      <a:prstGeom prst="rect">
                        <a:avLst/>
                      </a:prstGeom>
                      <a:solidFill>
                        <a:srgbClr val="FFC412"/>
                      </a:solidFill>
                      <a:ln>
                        <a:solidFill>
                          <a:srgbClr val="FF0000"/>
                        </a:solidFill>
                      </a:ln>
                    </p:spPr>
                  </p:pic>
                </p:oleObj>
              </mc:Fallback>
            </mc:AlternateContent>
          </a:graphicData>
        </a:graphic>
      </p:graphicFrame>
      <p:sp>
        <p:nvSpPr>
          <p:cNvPr id="9" name="TextBox 8"/>
          <p:cNvSpPr txBox="1"/>
          <p:nvPr/>
        </p:nvSpPr>
        <p:spPr>
          <a:xfrm>
            <a:off x="1043608" y="2708920"/>
            <a:ext cx="7632848" cy="2031325"/>
          </a:xfrm>
          <a:prstGeom prst="rect">
            <a:avLst/>
          </a:prstGeom>
          <a:noFill/>
        </p:spPr>
        <p:txBody>
          <a:bodyPr wrap="square" rtlCol="0">
            <a:spAutoFit/>
          </a:bodyPr>
          <a:lstStyle/>
          <a:p>
            <a:r>
              <a:rPr lang="en-US"/>
              <a:t>Catatan:</a:t>
            </a:r>
          </a:p>
          <a:p>
            <a:pPr marL="342900" indent="-342900">
              <a:buAutoNum type="arabicPeriod"/>
            </a:pPr>
            <a:r>
              <a:rPr lang="en-US"/>
              <a:t>Dimanakah energi tersimpan? Tersimpan di dlm medan atau di medan? Pd pembahasan elektrostatika, kita dpt scr baik menyatakan bhw energi tersimpan di dlm muatan dgn energi per volume sebesar ½ ρV. Sedangkan pd pembahasan teori radiasi, kita memandang energi tersimpan di dlm medan dgn energi per volume sebesar ½ ε</a:t>
            </a:r>
            <a:r>
              <a:rPr lang="en-US" baseline="-25000"/>
              <a:t>o</a:t>
            </a:r>
            <a:r>
              <a:rPr lang="en-US"/>
              <a:t>E</a:t>
            </a:r>
            <a:r>
              <a:rPr lang="en-US" baseline="30000"/>
              <a:t>2</a:t>
            </a:r>
            <a:r>
              <a:rPr lang="en-US"/>
              <a:t>.</a:t>
            </a:r>
          </a:p>
        </p:txBody>
      </p:sp>
      <p:sp>
        <p:nvSpPr>
          <p:cNvPr id="10" name="TextBox 9"/>
          <p:cNvSpPr txBox="1"/>
          <p:nvPr/>
        </p:nvSpPr>
        <p:spPr>
          <a:xfrm>
            <a:off x="2051720" y="4797152"/>
            <a:ext cx="6480720" cy="1477328"/>
          </a:xfrm>
          <a:prstGeom prst="rect">
            <a:avLst/>
          </a:prstGeom>
          <a:noFill/>
        </p:spPr>
        <p:txBody>
          <a:bodyPr wrap="square" rtlCol="0">
            <a:spAutoFit/>
          </a:bodyPr>
          <a:lstStyle/>
          <a:p>
            <a:pPr marL="266700" indent="-266700"/>
            <a:r>
              <a:rPr lang="en-US"/>
              <a:t>2. Krn energi berbanding lurus dgn kuadrat kuat medan, maka pd perhitungan energi elektrostatika tdk berlaku prinsip superposisi. Jadi energi elektrostatika dr suatu sistem yg terdiri dr bbrp komponen tdk sama dgn jml dr energi masing-2 komponen yg dihitung scr terpisah.</a:t>
            </a:r>
          </a:p>
        </p:txBody>
      </p:sp>
    </p:spTree>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9"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dissolv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Contoh Soal</a:t>
            </a:r>
          </a:p>
        </p:txBody>
      </p:sp>
      <p:sp>
        <p:nvSpPr>
          <p:cNvPr id="3" name="Content Placeholder 2"/>
          <p:cNvSpPr>
            <a:spLocks noGrp="1"/>
          </p:cNvSpPr>
          <p:nvPr>
            <p:ph idx="1"/>
          </p:nvPr>
        </p:nvSpPr>
        <p:spPr/>
        <p:txBody>
          <a:bodyPr/>
          <a:lstStyle/>
          <a:p>
            <a:r>
              <a:rPr lang="en-US"/>
              <a:t>Hitunglah usaha yg dilakukan dlm memindahkan muatan +2C dari (2,0,0) m ke (0,2,0)m melalui lintasan garis lurus penghubung kedua titik itu di dalam medan listrik </a:t>
            </a:r>
            <a:r>
              <a:rPr lang="en-US" b="1"/>
              <a:t>E</a:t>
            </a:r>
            <a:r>
              <a:rPr lang="en-US"/>
              <a:t> = 2x </a:t>
            </a:r>
            <a:r>
              <a:rPr lang="en-US" b="1"/>
              <a:t>a</a:t>
            </a:r>
            <a:r>
              <a:rPr lang="en-US" b="1" baseline="-25000"/>
              <a:t>x</a:t>
            </a:r>
            <a:r>
              <a:rPr lang="en-US"/>
              <a:t> – 4y </a:t>
            </a:r>
            <a:r>
              <a:rPr lang="en-US" b="1"/>
              <a:t>a</a:t>
            </a:r>
            <a:r>
              <a:rPr lang="en-US" b="1" baseline="-25000"/>
              <a:t>y</a:t>
            </a:r>
            <a:r>
              <a:rPr lang="en-US"/>
              <a:t> (V/m).</a:t>
            </a:r>
          </a:p>
        </p:txBody>
      </p:sp>
    </p:spTree>
    <p:extLst>
      <p:ext uri="{BB962C8B-B14F-4D97-AF65-F5344CB8AC3E}">
        <p14:creationId xmlns:p14="http://schemas.microsoft.com/office/powerpoint/2010/main" val="2991217201"/>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Arrow Connector 4"/>
          <p:cNvCxnSpPr/>
          <p:nvPr/>
        </p:nvCxnSpPr>
        <p:spPr>
          <a:xfrm flipV="1">
            <a:off x="899592" y="620688"/>
            <a:ext cx="0" cy="288032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 name="Straight Arrow Connector 6"/>
          <p:cNvCxnSpPr/>
          <p:nvPr/>
        </p:nvCxnSpPr>
        <p:spPr>
          <a:xfrm>
            <a:off x="539552" y="3356992"/>
            <a:ext cx="295232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H="1" flipV="1">
            <a:off x="899592" y="1628800"/>
            <a:ext cx="1584176" cy="172819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2267744" y="3429000"/>
            <a:ext cx="720080" cy="261610"/>
          </a:xfrm>
          <a:prstGeom prst="rect">
            <a:avLst/>
          </a:prstGeom>
          <a:noFill/>
        </p:spPr>
        <p:txBody>
          <a:bodyPr wrap="square" rtlCol="0">
            <a:spAutoFit/>
          </a:bodyPr>
          <a:lstStyle/>
          <a:p>
            <a:r>
              <a:rPr lang="en-US" sz="1100"/>
              <a:t>(2,0,0)</a:t>
            </a:r>
          </a:p>
        </p:txBody>
      </p:sp>
      <p:sp>
        <p:nvSpPr>
          <p:cNvPr id="11" name="TextBox 10"/>
          <p:cNvSpPr txBox="1"/>
          <p:nvPr/>
        </p:nvSpPr>
        <p:spPr>
          <a:xfrm>
            <a:off x="323528" y="1484784"/>
            <a:ext cx="648072" cy="261610"/>
          </a:xfrm>
          <a:prstGeom prst="rect">
            <a:avLst/>
          </a:prstGeom>
          <a:noFill/>
        </p:spPr>
        <p:txBody>
          <a:bodyPr wrap="square" rtlCol="0">
            <a:spAutoFit/>
          </a:bodyPr>
          <a:lstStyle/>
          <a:p>
            <a:r>
              <a:rPr lang="en-US" sz="1100"/>
              <a:t>(0,2,0)</a:t>
            </a:r>
          </a:p>
        </p:txBody>
      </p:sp>
      <p:sp>
        <p:nvSpPr>
          <p:cNvPr id="12" name="TextBox 11"/>
          <p:cNvSpPr txBox="1"/>
          <p:nvPr/>
        </p:nvSpPr>
        <p:spPr>
          <a:xfrm>
            <a:off x="683568" y="3311406"/>
            <a:ext cx="360040" cy="261610"/>
          </a:xfrm>
          <a:prstGeom prst="rect">
            <a:avLst/>
          </a:prstGeom>
          <a:noFill/>
        </p:spPr>
        <p:txBody>
          <a:bodyPr wrap="square" rtlCol="0">
            <a:spAutoFit/>
          </a:bodyPr>
          <a:lstStyle/>
          <a:p>
            <a:r>
              <a:rPr lang="en-US" sz="1100"/>
              <a:t>0</a:t>
            </a:r>
          </a:p>
        </p:txBody>
      </p:sp>
      <p:sp>
        <p:nvSpPr>
          <p:cNvPr id="13" name="TextBox 12"/>
          <p:cNvSpPr txBox="1"/>
          <p:nvPr/>
        </p:nvSpPr>
        <p:spPr>
          <a:xfrm>
            <a:off x="3203848" y="3429000"/>
            <a:ext cx="360040" cy="261610"/>
          </a:xfrm>
          <a:prstGeom prst="rect">
            <a:avLst/>
          </a:prstGeom>
          <a:noFill/>
        </p:spPr>
        <p:txBody>
          <a:bodyPr wrap="square" rtlCol="0">
            <a:spAutoFit/>
          </a:bodyPr>
          <a:lstStyle/>
          <a:p>
            <a:r>
              <a:rPr lang="en-US" sz="1100"/>
              <a:t>x</a:t>
            </a:r>
          </a:p>
        </p:txBody>
      </p:sp>
      <p:sp>
        <p:nvSpPr>
          <p:cNvPr id="14" name="TextBox 13"/>
          <p:cNvSpPr txBox="1"/>
          <p:nvPr/>
        </p:nvSpPr>
        <p:spPr>
          <a:xfrm>
            <a:off x="611560" y="620688"/>
            <a:ext cx="360040" cy="261610"/>
          </a:xfrm>
          <a:prstGeom prst="rect">
            <a:avLst/>
          </a:prstGeom>
          <a:noFill/>
        </p:spPr>
        <p:txBody>
          <a:bodyPr wrap="square" rtlCol="0">
            <a:spAutoFit/>
          </a:bodyPr>
          <a:lstStyle/>
          <a:p>
            <a:r>
              <a:rPr lang="en-US" sz="1100"/>
              <a:t>y</a:t>
            </a:r>
          </a:p>
        </p:txBody>
      </p:sp>
      <p:cxnSp>
        <p:nvCxnSpPr>
          <p:cNvPr id="15" name="Straight Arrow Connector 14"/>
          <p:cNvCxnSpPr/>
          <p:nvPr/>
        </p:nvCxnSpPr>
        <p:spPr>
          <a:xfrm flipH="1" flipV="1">
            <a:off x="899592" y="1628800"/>
            <a:ext cx="1584176" cy="1728192"/>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H="1" flipV="1">
            <a:off x="1475656" y="2276872"/>
            <a:ext cx="1008112" cy="1071736"/>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30" name="Straight Arrow Connector 29"/>
          <p:cNvCxnSpPr/>
          <p:nvPr/>
        </p:nvCxnSpPr>
        <p:spPr>
          <a:xfrm flipH="1">
            <a:off x="899592" y="3356992"/>
            <a:ext cx="1584176" cy="0"/>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p:nvPr/>
        </p:nvCxnSpPr>
        <p:spPr>
          <a:xfrm flipV="1">
            <a:off x="899592" y="1772816"/>
            <a:ext cx="0" cy="1584176"/>
          </a:xfrm>
          <a:prstGeom prst="straightConnector1">
            <a:avLst/>
          </a:prstGeom>
          <a:ln>
            <a:solidFill>
              <a:srgbClr val="0000FF"/>
            </a:solidFill>
            <a:tailEnd type="arrow"/>
          </a:ln>
        </p:spPr>
        <p:style>
          <a:lnRef idx="2">
            <a:schemeClr val="accent1"/>
          </a:lnRef>
          <a:fillRef idx="0">
            <a:schemeClr val="accent1"/>
          </a:fillRef>
          <a:effectRef idx="1">
            <a:schemeClr val="accent1"/>
          </a:effectRef>
          <a:fontRef idx="minor">
            <a:schemeClr val="tx1"/>
          </a:fontRef>
        </p:style>
      </p:cxnSp>
      <p:sp>
        <p:nvSpPr>
          <p:cNvPr id="34" name="TextBox 33"/>
          <p:cNvSpPr txBox="1"/>
          <p:nvPr/>
        </p:nvSpPr>
        <p:spPr>
          <a:xfrm>
            <a:off x="3563888" y="836712"/>
            <a:ext cx="4896544" cy="3693319"/>
          </a:xfrm>
          <a:prstGeom prst="rect">
            <a:avLst/>
          </a:prstGeom>
          <a:noFill/>
        </p:spPr>
        <p:txBody>
          <a:bodyPr wrap="square" rtlCol="0">
            <a:spAutoFit/>
          </a:bodyPr>
          <a:lstStyle/>
          <a:p>
            <a:r>
              <a:rPr lang="en-US"/>
              <a:t>Usaha differensial di sini adalah</a:t>
            </a:r>
          </a:p>
          <a:p>
            <a:r>
              <a:rPr lang="en-US"/>
              <a:t>dW = - Q </a:t>
            </a:r>
            <a:r>
              <a:rPr lang="en-US" b="1"/>
              <a:t>E</a:t>
            </a:r>
            <a:r>
              <a:rPr lang="en-US"/>
              <a:t>. d</a:t>
            </a:r>
            <a:r>
              <a:rPr lang="en-US" b="1" i="1"/>
              <a:t>l</a:t>
            </a:r>
          </a:p>
          <a:p>
            <a:r>
              <a:rPr lang="en-US"/>
              <a:t>dW = - 2 (2x</a:t>
            </a:r>
            <a:r>
              <a:rPr lang="en-US" b="1"/>
              <a:t>a</a:t>
            </a:r>
            <a:r>
              <a:rPr lang="en-US" b="1" baseline="-25000"/>
              <a:t>x</a:t>
            </a:r>
            <a:r>
              <a:rPr lang="en-US"/>
              <a:t> – 4y</a:t>
            </a:r>
            <a:r>
              <a:rPr lang="en-US" b="1"/>
              <a:t>a</a:t>
            </a:r>
            <a:r>
              <a:rPr lang="en-US" b="1" baseline="-25000"/>
              <a:t>y</a:t>
            </a:r>
            <a:r>
              <a:rPr lang="en-US"/>
              <a:t>). (dx</a:t>
            </a:r>
            <a:r>
              <a:rPr lang="en-US" b="1"/>
              <a:t>a</a:t>
            </a:r>
            <a:r>
              <a:rPr lang="en-US" b="1" baseline="-25000"/>
              <a:t>x</a:t>
            </a:r>
            <a:r>
              <a:rPr lang="en-US"/>
              <a:t> + dy</a:t>
            </a:r>
            <a:r>
              <a:rPr lang="en-US" b="1"/>
              <a:t>a</a:t>
            </a:r>
            <a:r>
              <a:rPr lang="en-US" b="1" baseline="-25000"/>
              <a:t>y</a:t>
            </a:r>
            <a:r>
              <a:rPr lang="en-US"/>
              <a:t> + dz</a:t>
            </a:r>
            <a:r>
              <a:rPr lang="en-US" b="1"/>
              <a:t>a</a:t>
            </a:r>
            <a:r>
              <a:rPr lang="en-US" b="1" baseline="-25000"/>
              <a:t>z</a:t>
            </a:r>
            <a:r>
              <a:rPr lang="en-US"/>
              <a:t>)</a:t>
            </a:r>
          </a:p>
          <a:p>
            <a:r>
              <a:rPr lang="en-US"/>
              <a:t>dW = - 4x dx + 8y dy</a:t>
            </a:r>
          </a:p>
          <a:p>
            <a:r>
              <a:rPr lang="en-US"/>
              <a:t>Persamaan bagi lintasan tadi adalah x + y = 2, dari mana dy = - dx sepanjang lintasan itu. Maka</a:t>
            </a:r>
          </a:p>
          <a:p>
            <a:r>
              <a:rPr lang="en-US"/>
              <a:t>dW = - 4x dx + 8(2 – x) (-dx) = (4x – 16) dx</a:t>
            </a:r>
          </a:p>
          <a:p>
            <a:endParaRPr lang="en-US"/>
          </a:p>
          <a:p>
            <a:endParaRPr lang="en-US"/>
          </a:p>
          <a:p>
            <a:endParaRPr lang="en-US"/>
          </a:p>
          <a:p>
            <a:endParaRPr lang="en-US"/>
          </a:p>
          <a:p>
            <a:endParaRPr lang="en-US"/>
          </a:p>
        </p:txBody>
      </p:sp>
      <p:graphicFrame>
        <p:nvGraphicFramePr>
          <p:cNvPr id="35" name="Object 34"/>
          <p:cNvGraphicFramePr>
            <a:graphicFrameLocks noChangeAspect="1"/>
          </p:cNvGraphicFramePr>
          <p:nvPr>
            <p:extLst>
              <p:ext uri="{D42A27DB-BD31-4B8C-83A1-F6EECF244321}">
                <p14:modId xmlns:p14="http://schemas.microsoft.com/office/powerpoint/2010/main" val="2812391636"/>
              </p:ext>
            </p:extLst>
          </p:nvPr>
        </p:nvGraphicFramePr>
        <p:xfrm>
          <a:off x="3635896" y="3219450"/>
          <a:ext cx="3170602" cy="857622"/>
        </p:xfrm>
        <a:graphic>
          <a:graphicData uri="http://schemas.openxmlformats.org/presentationml/2006/ole">
            <mc:AlternateContent xmlns:mc="http://schemas.openxmlformats.org/markup-compatibility/2006">
              <mc:Choice xmlns:v="urn:schemas-microsoft-com:vml" Requires="v">
                <p:oleObj spid="_x0000_s1028" name="Equation" r:id="rId3" imgW="1549400" imgH="419100" progId="Equation.3">
                  <p:embed/>
                </p:oleObj>
              </mc:Choice>
              <mc:Fallback>
                <p:oleObj name="Equation" r:id="rId3" imgW="1549400" imgH="419100" progId="Equation.3">
                  <p:embed/>
                  <p:pic>
                    <p:nvPicPr>
                      <p:cNvPr id="0" name=""/>
                      <p:cNvPicPr/>
                      <p:nvPr/>
                    </p:nvPicPr>
                    <p:blipFill>
                      <a:blip r:embed="rId4"/>
                      <a:stretch>
                        <a:fillRect/>
                      </a:stretch>
                    </p:blipFill>
                    <p:spPr>
                      <a:xfrm>
                        <a:off x="3635896" y="3219450"/>
                        <a:ext cx="3170602" cy="857622"/>
                      </a:xfrm>
                      <a:prstGeom prst="rect">
                        <a:avLst/>
                      </a:prstGeom>
                    </p:spPr>
                  </p:pic>
                </p:oleObj>
              </mc:Fallback>
            </mc:AlternateContent>
          </a:graphicData>
        </a:graphic>
      </p:graphicFrame>
      <p:sp>
        <p:nvSpPr>
          <p:cNvPr id="36" name="TextBox 35"/>
          <p:cNvSpPr txBox="1"/>
          <p:nvPr/>
        </p:nvSpPr>
        <p:spPr>
          <a:xfrm>
            <a:off x="2051720" y="4077072"/>
            <a:ext cx="6408712" cy="2031325"/>
          </a:xfrm>
          <a:prstGeom prst="rect">
            <a:avLst/>
          </a:prstGeom>
          <a:noFill/>
        </p:spPr>
        <p:txBody>
          <a:bodyPr wrap="square" rtlCol="0">
            <a:spAutoFit/>
          </a:bodyPr>
          <a:lstStyle/>
          <a:p>
            <a:r>
              <a:rPr lang="en-US"/>
              <a:t>Usaha yg dilakukan utk memindahkan muatan titik dari titik B ke titik A dlm medan listrik adalah sama besarnya bagi setiap lintasan yg dipilih. Ini adalah ekivalen dgn : usaha yg dilakukan dlm membawa muatan dlm setiap lintasan tertutup adalah nol.</a:t>
            </a:r>
          </a:p>
          <a:p>
            <a:endParaRPr lang="en-US"/>
          </a:p>
          <a:p>
            <a:r>
              <a:rPr lang="en-US"/>
              <a:t>Medan vektor dgn sifat begini dinamai medan </a:t>
            </a:r>
            <a:r>
              <a:rPr lang="en-US" i="1"/>
              <a:t>konservatif</a:t>
            </a:r>
            <a:r>
              <a:rPr lang="en-US"/>
              <a:t>.</a:t>
            </a:r>
          </a:p>
        </p:txBody>
      </p:sp>
    </p:spTree>
    <p:extLst>
      <p:ext uri="{BB962C8B-B14F-4D97-AF65-F5344CB8AC3E}">
        <p14:creationId xmlns:p14="http://schemas.microsoft.com/office/powerpoint/2010/main" val="399399530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9"/>
                                          </p:stCondLst>
                                        </p:cTn>
                                        <p:tgtEl>
                                          <p:spTgt spid="15"/>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smtClean="0"/>
              <a:t>SOAL</a:t>
            </a:r>
          </a:p>
        </p:txBody>
      </p:sp>
      <p:sp>
        <p:nvSpPr>
          <p:cNvPr id="3" name="Content Placeholder 2"/>
          <p:cNvSpPr>
            <a:spLocks noGrp="1"/>
          </p:cNvSpPr>
          <p:nvPr>
            <p:ph idx="1"/>
          </p:nvPr>
        </p:nvSpPr>
        <p:spPr/>
        <p:txBody>
          <a:bodyPr/>
          <a:lstStyle/>
          <a:p>
            <a:pPr marL="0" indent="0" algn="ctr" eaLnBrk="1" hangingPunct="1">
              <a:buNone/>
              <a:defRPr/>
            </a:pPr>
            <a:r>
              <a:rPr lang="en-US" smtClean="0"/>
              <a:t>Tentukan energi dari kulit bola bermuatan serba sama dengan muatan total Q dan jari-jari R.</a:t>
            </a:r>
          </a:p>
          <a:p>
            <a:pPr marL="0" indent="0" eaLnBrk="1" hangingPunct="1">
              <a:buNone/>
              <a:defRPr/>
            </a:pPr>
            <a:r>
              <a:rPr lang="en-US"/>
              <a:t>Kerjakan ! Sampai waktu habis.</a:t>
            </a:r>
            <a:endParaRPr lang="en-US" smtClean="0"/>
          </a:p>
        </p:txBody>
      </p:sp>
      <p:grpSp>
        <p:nvGrpSpPr>
          <p:cNvPr id="4" name="Group 5"/>
          <p:cNvGrpSpPr>
            <a:grpSpLocks/>
          </p:cNvGrpSpPr>
          <p:nvPr/>
        </p:nvGrpSpPr>
        <p:grpSpPr bwMode="auto">
          <a:xfrm>
            <a:off x="7653338" y="6440488"/>
            <a:ext cx="1455737" cy="428625"/>
            <a:chOff x="7652554" y="6439780"/>
            <a:chExt cx="1455950" cy="429528"/>
          </a:xfrm>
        </p:grpSpPr>
        <p:pic>
          <p:nvPicPr>
            <p:cNvPr id="5" name="Picture 1" descr="logo_universitas_pgri_semarang.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2554" y="6439780"/>
              <a:ext cx="303822" cy="429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4"/>
            <p:cNvSpPr txBox="1">
              <a:spLocks noChangeArrowheads="1"/>
            </p:cNvSpPr>
            <p:nvPr/>
          </p:nvSpPr>
          <p:spPr bwMode="auto">
            <a:xfrm>
              <a:off x="8028384" y="6453336"/>
              <a:ext cx="1080120" cy="369332"/>
            </a:xfrm>
            <a:prstGeom prst="rect">
              <a:avLst/>
            </a:prstGeom>
            <a:solidFill>
              <a:srgbClr val="FFC41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r" eaLnBrk="1" hangingPunct="1"/>
              <a:r>
                <a:rPr lang="en-US" sz="1800"/>
                <a:t>UPGRIS</a:t>
              </a:r>
            </a:p>
          </p:txBody>
        </p:sp>
      </p:gr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ＭＳ Ｐゴシック"/>
        <a:cs typeface="Arial"/>
      </a:majorFont>
      <a:minorFont>
        <a:latin typeface="Arial"/>
        <a:ea typeface="ＭＳ Ｐゴシック"/>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1154</TotalTime>
  <Words>691</Words>
  <Application>Microsoft Macintosh PowerPoint</Application>
  <PresentationFormat>On-screen Show (4:3)</PresentationFormat>
  <Paragraphs>59</Paragraphs>
  <Slides>9</Slides>
  <Notes>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9</vt:i4>
      </vt:variant>
    </vt:vector>
  </HeadingPairs>
  <TitlesOfParts>
    <vt:vector size="12" baseType="lpstr">
      <vt:lpstr>Diseño predeterminado</vt:lpstr>
      <vt:lpstr>Equation</vt:lpstr>
      <vt:lpstr>Microsoft Equation</vt:lpstr>
      <vt:lpstr>ENERGI SISTEM-SISTEM MUATAN</vt:lpstr>
      <vt:lpstr>Definisi</vt:lpstr>
      <vt:lpstr>Energi dari Distribusi Muatan Titik</vt:lpstr>
      <vt:lpstr>PowerPoint Presentation</vt:lpstr>
      <vt:lpstr>Energi dari Muatan Berdistribusi Kontinu</vt:lpstr>
      <vt:lpstr>PowerPoint Presentation</vt:lpstr>
      <vt:lpstr>Contoh Soal</vt:lpstr>
      <vt:lpstr>PowerPoint Presentation</vt:lpstr>
      <vt:lpstr>SOAL</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harto</cp:lastModifiedBy>
  <cp:revision>55</cp:revision>
  <dcterms:created xsi:type="dcterms:W3CDTF">2009-10-07T17:55:06Z</dcterms:created>
  <dcterms:modified xsi:type="dcterms:W3CDTF">2017-05-07T15:07:26Z</dcterms:modified>
</cp:coreProperties>
</file>