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927" r:id="rId2"/>
  </p:sldMasterIdLst>
  <p:notesMasterIdLst>
    <p:notesMasterId r:id="rId25"/>
  </p:notesMasterIdLst>
  <p:sldIdLst>
    <p:sldId id="256" r:id="rId3"/>
    <p:sldId id="269" r:id="rId4"/>
    <p:sldId id="272" r:id="rId5"/>
    <p:sldId id="294" r:id="rId6"/>
    <p:sldId id="268" r:id="rId7"/>
    <p:sldId id="290" r:id="rId8"/>
    <p:sldId id="275" r:id="rId9"/>
    <p:sldId id="276" r:id="rId10"/>
    <p:sldId id="277" r:id="rId11"/>
    <p:sldId id="279" r:id="rId12"/>
    <p:sldId id="291" r:id="rId13"/>
    <p:sldId id="280" r:id="rId14"/>
    <p:sldId id="289" r:id="rId15"/>
    <p:sldId id="282" r:id="rId16"/>
    <p:sldId id="293" r:id="rId17"/>
    <p:sldId id="283" r:id="rId18"/>
    <p:sldId id="284" r:id="rId19"/>
    <p:sldId id="292" r:id="rId20"/>
    <p:sldId id="286" r:id="rId21"/>
    <p:sldId id="287" r:id="rId22"/>
    <p:sldId id="271" r:id="rId23"/>
    <p:sldId id="270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978BDC1-B995-41CA-9EBA-8F5BFF4F0460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830525D-93BA-47F4-9015-AC8698E974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9773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A04FC8-5D28-406D-B586-C2FEF3A2B8C7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7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283BDBA-AB2C-4477-A58B-C521C81F89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87BCF-619E-45DC-AF97-070116B41DF9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E08F2-4522-4F93-B5CD-F0B5F7C846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44D0CC-0D9B-4F2F-B734-3DD2B9ABC4E8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0A7E649-A172-4FA2-90A5-FE46CCC74C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9B8CB-79E3-41FF-87B7-ED98285FB542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3C818-93F5-4C18-A60D-0BE58817EC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6447558-4A54-47EC-A95F-5794E5851BDB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D8B9566-2BF7-4018-8B9C-7E06942A64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6DFE2-A772-4B3B-B9CC-EA8427CB1D96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87308-4B12-4E6A-9343-EF71DCE43C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6C45C9-29A2-4B71-A728-47C737653413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C8B8CC6-2482-4745-B4D2-A939346BC6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52007E-777D-4F57-BF4F-C60AFA6BE5FF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936FFD-EDCA-48B0-852A-5FB3CA1C5E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2636AA1-04EA-4121-ACB0-7D0E39A21425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6501EE9-6997-4DE1-B7CB-0DB2E706E5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39519-20CB-4642-9B19-CD958E4B55DE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9AE1E-5E17-4BD2-A835-3366DF4A20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2126E-6471-49B9-B981-B5686F09A185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083F0-39D7-451B-8CCF-58BC79DB9C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10/4/2019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4815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10/4/2019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3899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FFF39D"/>
                </a:solidFill>
              </a:rPr>
              <a:pPr/>
              <a:t>10/4/2019</a:t>
            </a:fld>
            <a:endParaRPr lang="en-US">
              <a:solidFill>
                <a:srgbClr val="FFF39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>
              <a:solidFill>
                <a:srgbClr val="FFF39D"/>
              </a:solidFill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1704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10/4/2019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387280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10/4/2019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31633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10/4/2019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7617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10/4/2019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9350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10/4/2019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766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10/4/2019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9210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10/4/2019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189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10/4/2019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039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6931E124-3747-410E-8B65-742A58E69E07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B532B92E-5EF7-4225-BCED-B0363E87C3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16" r:id="rId2"/>
    <p:sldLayoutId id="2147483922" r:id="rId3"/>
    <p:sldLayoutId id="2147483917" r:id="rId4"/>
    <p:sldLayoutId id="2147483923" r:id="rId5"/>
    <p:sldLayoutId id="2147483918" r:id="rId6"/>
    <p:sldLayoutId id="2147483924" r:id="rId7"/>
    <p:sldLayoutId id="2147483925" r:id="rId8"/>
    <p:sldLayoutId id="2147483926" r:id="rId9"/>
    <p:sldLayoutId id="2147483919" r:id="rId10"/>
    <p:sldLayoutId id="2147483920" r:id="rId11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E529F02-2AA8-4890-99A9-69818B4E2F1E}" type="datetimeFigureOut">
              <a:rPr lang="en-US" smtClean="0">
                <a:solidFill>
                  <a:srgbClr val="575F6D"/>
                </a:solidFill>
                <a:latin typeface="Century Schoolbook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10/4/2019</a:t>
            </a:fld>
            <a:endParaRPr lang="en-US">
              <a:solidFill>
                <a:srgbClr val="575F6D"/>
              </a:solidFill>
              <a:latin typeface="Century Schoolbook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575F6D"/>
              </a:solidFill>
              <a:latin typeface="Century Schoolbook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2E23E6CD-A61A-4360-A0B2-C5A3B208D373}" type="slidenum">
              <a:rPr lang="en-US" smtClean="0">
                <a:latin typeface="Century Schoolbook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latin typeface="Century Schoolbook"/>
            </a:endParaRPr>
          </a:p>
        </p:txBody>
      </p:sp>
    </p:spTree>
    <p:extLst>
      <p:ext uri="{BB962C8B-B14F-4D97-AF65-F5344CB8AC3E}">
        <p14:creationId xmlns:p14="http://schemas.microsoft.com/office/powerpoint/2010/main" val="1209714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  <p:sldLayoutId id="2147483937" r:id="rId10"/>
    <p:sldLayoutId id="2147483938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147161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5000" dirty="0">
                <a:solidFill>
                  <a:schemeClr val="tx2">
                    <a:satMod val="130000"/>
                  </a:schemeClr>
                </a:solidFill>
              </a:rPr>
              <a:t>FISIKA DASAR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1925" y="1849438"/>
            <a:ext cx="7407275" cy="455136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id-ID" sz="3200" dirty="0"/>
              <a:t>4</a:t>
            </a:r>
            <a:r>
              <a:rPr lang="en-US" sz="3200" dirty="0"/>
              <a:t> SKS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dirty="0"/>
              <a:t>By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dirty="0"/>
              <a:t>Ummi </a:t>
            </a:r>
            <a:r>
              <a:rPr lang="en-US" sz="3200" dirty="0" err="1"/>
              <a:t>Kaltsum</a:t>
            </a: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dirty="0"/>
              <a:t> </a:t>
            </a:r>
            <a:endParaRPr lang="en-US" sz="32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Tata </a:t>
            </a:r>
            <a:r>
              <a:rPr lang="en-US" dirty="0" err="1">
                <a:solidFill>
                  <a:schemeClr val="tx2">
                    <a:satMod val="130000"/>
                  </a:schemeClr>
                </a:solidFill>
              </a:rPr>
              <a:t>Tertib</a:t>
            </a: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satMod val="130000"/>
                  </a:schemeClr>
                </a:solidFill>
              </a:rPr>
              <a:t>Perkuliahan</a:t>
            </a: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 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1295400" y="1828800"/>
            <a:ext cx="7497763" cy="4800600"/>
          </a:xfrm>
        </p:spPr>
        <p:txBody>
          <a:bodyPr/>
          <a:lstStyle/>
          <a:p>
            <a:pPr eaLnBrk="1" hangingPunct="1"/>
            <a:r>
              <a:rPr lang="en-US" dirty="0" err="1"/>
              <a:t>Diperbolehkan</a:t>
            </a:r>
            <a:r>
              <a:rPr lang="en-US" dirty="0"/>
              <a:t> </a:t>
            </a:r>
            <a:r>
              <a:rPr lang="en-US" dirty="0" err="1"/>
              <a:t>makan</a:t>
            </a:r>
            <a:r>
              <a:rPr lang="en-US" dirty="0"/>
              <a:t> snack/</a:t>
            </a:r>
            <a:r>
              <a:rPr lang="en-US" dirty="0" err="1"/>
              <a:t>minum</a:t>
            </a:r>
            <a:r>
              <a:rPr lang="en-US" dirty="0"/>
              <a:t> di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asal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mengganggu</a:t>
            </a:r>
            <a:r>
              <a:rPr lang="en-US" dirty="0"/>
              <a:t> </a:t>
            </a:r>
            <a:r>
              <a:rPr lang="en-US" dirty="0" err="1"/>
              <a:t>sekitar</a:t>
            </a:r>
            <a:endParaRPr lang="en-US" dirty="0"/>
          </a:p>
          <a:p>
            <a:pPr eaLnBrk="1" hangingPunct="1"/>
            <a:r>
              <a:rPr lang="en-US" dirty="0" err="1"/>
              <a:t>Kehadiran</a:t>
            </a:r>
            <a:r>
              <a:rPr lang="en-US" dirty="0"/>
              <a:t> minimal 75% (12 kali)</a:t>
            </a:r>
          </a:p>
          <a:p>
            <a:pPr eaLnBrk="1" hangingPunct="1"/>
            <a:r>
              <a:rPr lang="en-US" dirty="0" err="1"/>
              <a:t>Toleransi</a:t>
            </a:r>
            <a:r>
              <a:rPr lang="en-US" dirty="0"/>
              <a:t> </a:t>
            </a:r>
            <a:r>
              <a:rPr lang="en-US" dirty="0" err="1"/>
              <a:t>keterlambatan</a:t>
            </a:r>
            <a:r>
              <a:rPr lang="en-US" dirty="0"/>
              <a:t> 15 </a:t>
            </a:r>
            <a:r>
              <a:rPr lang="en-US" dirty="0" err="1"/>
              <a:t>menit</a:t>
            </a:r>
            <a:endParaRPr lang="en-US" dirty="0"/>
          </a:p>
          <a:p>
            <a:pPr eaLnBrk="1" hangingPunct="1"/>
            <a:r>
              <a:rPr lang="en-US" dirty="0" err="1"/>
              <a:t>Tindakan</a:t>
            </a:r>
            <a:r>
              <a:rPr lang="en-US" dirty="0"/>
              <a:t> PLAGIARISME (</a:t>
            </a:r>
            <a:r>
              <a:rPr lang="id-ID" dirty="0"/>
              <a:t>tugas pendahuluan, laporan</a:t>
            </a:r>
            <a:r>
              <a:rPr lang="en-US" dirty="0"/>
              <a:t>, UTS, UAS) =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dikoreksi</a:t>
            </a:r>
            <a:endParaRPr lang="en-US" dirty="0"/>
          </a:p>
          <a:p>
            <a:pPr eaLnBrk="1" hangingPunct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B685026-18D3-4210-A744-498613401217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7908A7-E83E-4C47-96DE-16C2B8583D38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0"/>
            <a:ext cx="749935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tx2">
                    <a:satMod val="130000"/>
                  </a:schemeClr>
                </a:solidFill>
              </a:rPr>
              <a:t>Distribusi</a:t>
            </a: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satMod val="130000"/>
                  </a:schemeClr>
                </a:solidFill>
              </a:rPr>
              <a:t>Nilai</a:t>
            </a:r>
            <a:endParaRPr lang="en-US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1295400" y="1524000"/>
            <a:ext cx="7499350" cy="44958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dirty="0"/>
              <a:t>   - UTS </a:t>
            </a:r>
            <a:r>
              <a:rPr lang="id-ID" dirty="0"/>
              <a:t>teori</a:t>
            </a:r>
            <a:r>
              <a:rPr lang="en-US" dirty="0"/>
              <a:t>	</a:t>
            </a:r>
            <a:r>
              <a:rPr lang="id-ID" dirty="0"/>
              <a:t>           </a:t>
            </a:r>
            <a:r>
              <a:rPr lang="en-US" dirty="0"/>
              <a:t>=  </a:t>
            </a:r>
            <a:r>
              <a:rPr lang="id-ID" dirty="0"/>
              <a:t>25</a:t>
            </a:r>
            <a:r>
              <a:rPr lang="en-US" dirty="0"/>
              <a:t>%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 - UAS </a:t>
            </a:r>
            <a:r>
              <a:rPr lang="id-ID" dirty="0"/>
              <a:t>teori</a:t>
            </a:r>
            <a:r>
              <a:rPr lang="en-US" dirty="0"/>
              <a:t>		   =  </a:t>
            </a:r>
            <a:r>
              <a:rPr lang="id-ID" dirty="0"/>
              <a:t>25</a:t>
            </a:r>
            <a:r>
              <a:rPr lang="en-US" dirty="0"/>
              <a:t>% </a:t>
            </a:r>
            <a:endParaRPr lang="id-ID" dirty="0"/>
          </a:p>
          <a:p>
            <a:pPr eaLnBrk="1" hangingPunct="1">
              <a:buFont typeface="Wingdings 2" pitchFamily="18" charset="2"/>
              <a:buNone/>
            </a:pPr>
            <a:r>
              <a:rPr lang="id-ID" dirty="0"/>
              <a:t>   - Keaktivan		   =  10%</a:t>
            </a:r>
          </a:p>
          <a:p>
            <a:pPr eaLnBrk="1" hangingPunct="1">
              <a:buFont typeface="Wingdings 2" pitchFamily="18" charset="2"/>
              <a:buNone/>
            </a:pPr>
            <a:r>
              <a:rPr lang="id-ID" dirty="0"/>
              <a:t>   - Tugas pendahuluan   =  10%</a:t>
            </a:r>
          </a:p>
          <a:p>
            <a:pPr eaLnBrk="1" hangingPunct="1">
              <a:buFont typeface="Wingdings 2" pitchFamily="18" charset="2"/>
              <a:buNone/>
            </a:pPr>
            <a:r>
              <a:rPr lang="id-ID" dirty="0"/>
              <a:t>   - Laporan		   =  20%</a:t>
            </a:r>
          </a:p>
          <a:p>
            <a:pPr eaLnBrk="1" hangingPunct="1">
              <a:buFont typeface="Wingdings 2" pitchFamily="18" charset="2"/>
              <a:buNone/>
            </a:pPr>
            <a:r>
              <a:rPr lang="id-ID" dirty="0"/>
              <a:t>   - UAS praktikum	   =  </a:t>
            </a:r>
            <a:r>
              <a:rPr lang="id-ID" u="sng" dirty="0"/>
              <a:t>10%</a:t>
            </a:r>
            <a:r>
              <a:rPr lang="en-US" u="sng" dirty="0"/>
              <a:t>+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	TOTAL 			   = 100%</a:t>
            </a:r>
          </a:p>
          <a:p>
            <a:pPr eaLnBrk="1" hangingPunct="1">
              <a:buFont typeface="Wingdings 2" pitchFamily="18" charset="2"/>
              <a:buNone/>
            </a:pPr>
            <a:endParaRPr lang="en-US" dirty="0"/>
          </a:p>
          <a:p>
            <a:pPr eaLnBrk="1" hangingPunct="1">
              <a:buFont typeface="Wingdings 2" pitchFamily="18" charset="2"/>
              <a:buNone/>
            </a:pPr>
            <a:r>
              <a:rPr lang="en-US" dirty="0" err="1"/>
              <a:t>Penilaian</a:t>
            </a:r>
            <a:r>
              <a:rPr lang="en-US" dirty="0"/>
              <a:t> </a:t>
            </a:r>
            <a:r>
              <a:rPr lang="en-US" dirty="0" err="1"/>
              <a:t>akhir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kelas</a:t>
            </a:r>
            <a:endParaRPr lang="en-US" dirty="0"/>
          </a:p>
          <a:p>
            <a:pPr eaLnBrk="1" hangingPunct="1">
              <a:buFont typeface="Wingdings 2" pitchFamily="18" charset="2"/>
              <a:buNone/>
            </a:pPr>
            <a:endParaRPr lang="en-US" dirty="0"/>
          </a:p>
          <a:p>
            <a:pPr eaLnBrk="1" hangingPunct="1">
              <a:buFont typeface="Wingdings 2" pitchFamily="18" charset="2"/>
              <a:buNone/>
            </a:pPr>
            <a:endParaRPr lang="en-US" dirty="0"/>
          </a:p>
          <a:p>
            <a:pPr eaLnBrk="1" hangingPunct="1">
              <a:buFont typeface="Wingdings 2" pitchFamily="18" charset="2"/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399765D-3599-48DC-ADBD-A8BFB0F84B24}" type="datetime1">
              <a:rPr lang="en-US"/>
              <a:pPr>
                <a:defRPr/>
              </a:pPr>
              <a:t>10/4/2019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B69900-AB22-4BE2-B9E4-AAB56C217A29}" type="slidenum">
              <a:rPr lang="en-US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92164-99B3-4637-A756-13054CB1B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praktikum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B29BC-AA1A-466D-B6D6-353282064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900" indent="-514350">
              <a:buAutoNum type="arabicPeriod"/>
            </a:pPr>
            <a:r>
              <a:rPr lang="id-ID" dirty="0"/>
              <a:t>Rapat massa</a:t>
            </a:r>
          </a:p>
          <a:p>
            <a:pPr marL="596900" indent="-514350">
              <a:buAutoNum type="arabicPeriod"/>
            </a:pPr>
            <a:r>
              <a:rPr lang="id-ID" dirty="0"/>
              <a:t>Pewaktu ketik</a:t>
            </a:r>
          </a:p>
          <a:p>
            <a:pPr marL="596900" indent="-514350">
              <a:buAutoNum type="arabicPeriod"/>
            </a:pPr>
            <a:r>
              <a:rPr lang="id-ID" dirty="0"/>
              <a:t>Ayunan sederhana</a:t>
            </a:r>
          </a:p>
          <a:p>
            <a:pPr marL="596900" indent="-514350">
              <a:buAutoNum type="arabicPeriod"/>
            </a:pPr>
            <a:r>
              <a:rPr lang="id-ID" dirty="0"/>
              <a:t>Azas Black</a:t>
            </a:r>
          </a:p>
          <a:p>
            <a:pPr marL="596900" indent="-514350">
              <a:buAutoNum type="arabicPeriod"/>
            </a:pPr>
            <a:r>
              <a:rPr lang="id-ID" dirty="0"/>
              <a:t>Viskositas fluida</a:t>
            </a:r>
          </a:p>
          <a:p>
            <a:pPr marL="596900" indent="-514350">
              <a:buAutoNum type="arabicPeriod"/>
            </a:pPr>
            <a:r>
              <a:rPr lang="id-ID" dirty="0"/>
              <a:t>Momen inersia</a:t>
            </a:r>
          </a:p>
          <a:p>
            <a:pPr marL="596900" indent="-514350">
              <a:buAutoNum type="arabicPeriod"/>
            </a:pPr>
            <a:endParaRPr lang="id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985DFB-05FD-4DC6-8299-96363B933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A3AAB3-0152-4817-BAF0-365EF1CDF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556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7499350" cy="5334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chemeClr val="tx2">
                    <a:satMod val="130000"/>
                  </a:schemeClr>
                </a:solidFill>
              </a:rPr>
              <a:t>SILABUS: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9129422"/>
              </p:ext>
            </p:extLst>
          </p:nvPr>
        </p:nvGraphicFramePr>
        <p:xfrm>
          <a:off x="1905000" y="304800"/>
          <a:ext cx="6172200" cy="610831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2028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69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b="1" dirty="0">
                          <a:latin typeface="Arial" pitchFamily="34" charset="0"/>
                          <a:cs typeface="Arial" pitchFamily="34" charset="0"/>
                        </a:rPr>
                        <a:t>Besaran dan Satuan</a:t>
                      </a:r>
                      <a:endParaRPr lang="en-US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 err="1">
                          <a:latin typeface="Arial" pitchFamily="34" charset="0"/>
                          <a:cs typeface="Arial" pitchFamily="34" charset="0"/>
                        </a:rPr>
                        <a:t>Gerak</a:t>
                      </a:r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b="1" dirty="0" err="1">
                          <a:latin typeface="Arial" pitchFamily="34" charset="0"/>
                          <a:cs typeface="Arial" pitchFamily="34" charset="0"/>
                        </a:rPr>
                        <a:t>satu</a:t>
                      </a:r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b="1" dirty="0" err="1">
                          <a:latin typeface="Arial" pitchFamily="34" charset="0"/>
                          <a:cs typeface="Arial" pitchFamily="34" charset="0"/>
                        </a:rPr>
                        <a:t>dimensi</a:t>
                      </a:r>
                      <a:endParaRPr lang="en-US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 err="1">
                          <a:latin typeface="Arial" pitchFamily="34" charset="0"/>
                          <a:cs typeface="Arial" pitchFamily="34" charset="0"/>
                        </a:rPr>
                        <a:t>Gerak</a:t>
                      </a:r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b="1" dirty="0" err="1">
                          <a:latin typeface="Arial" pitchFamily="34" charset="0"/>
                          <a:cs typeface="Arial" pitchFamily="34" charset="0"/>
                        </a:rPr>
                        <a:t>dua</a:t>
                      </a:r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b="1" dirty="0" err="1">
                          <a:latin typeface="Arial" pitchFamily="34" charset="0"/>
                          <a:cs typeface="Arial" pitchFamily="34" charset="0"/>
                        </a:rPr>
                        <a:t>dimensi</a:t>
                      </a:r>
                      <a:endParaRPr lang="en-US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id-ID" sz="1600" b="1" kern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G</a:t>
                      </a:r>
                      <a:r>
                        <a:rPr kumimoji="0" lang="en-US" sz="1600" b="1" kern="1200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aya</a:t>
                      </a:r>
                      <a:r>
                        <a:rPr kumimoji="0" lang="en-US" sz="1600" b="1" kern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b="1" dirty="0">
                          <a:latin typeface="Arial" pitchFamily="34" charset="0"/>
                          <a:cs typeface="Arial" pitchFamily="34" charset="0"/>
                        </a:rPr>
                        <a:t>Usaha dan energi</a:t>
                      </a:r>
                      <a:endParaRPr lang="en-US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7730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b="1" dirty="0">
                          <a:latin typeface="Arial" pitchFamily="34" charset="0"/>
                          <a:cs typeface="Arial" pitchFamily="34" charset="0"/>
                        </a:rPr>
                        <a:t>Momentum</a:t>
                      </a:r>
                      <a:endParaRPr lang="en-US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b="1" dirty="0">
                          <a:latin typeface="Arial" pitchFamily="34" charset="0"/>
                          <a:cs typeface="Arial" pitchFamily="34" charset="0"/>
                        </a:rPr>
                        <a:t>Osilasi</a:t>
                      </a:r>
                      <a:endParaRPr lang="en-US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UTS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b="1" dirty="0">
                          <a:latin typeface="Arial" pitchFamily="34" charset="0"/>
                          <a:cs typeface="Arial" pitchFamily="34" charset="0"/>
                        </a:rPr>
                        <a:t>Gravitasi</a:t>
                      </a:r>
                      <a:endParaRPr lang="en-US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id-ID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Gravitasi</a:t>
                      </a:r>
                      <a:r>
                        <a:rPr lang="id-ID" sz="1600" b="1" baseline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lanjutan</a:t>
                      </a:r>
                      <a:endParaRPr lang="en-US" sz="16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id-ID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Benda tegar dan elastisitas</a:t>
                      </a:r>
                      <a:endParaRPr lang="en-US" sz="16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id-ID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</a:t>
                      </a:r>
                      <a:r>
                        <a:rPr lang="en-US" sz="16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luida</a:t>
                      </a:r>
                      <a:endParaRPr lang="en-US" sz="16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4072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id-ID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</a:t>
                      </a:r>
                      <a:r>
                        <a:rPr lang="en-US" sz="1600" b="1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luida</a:t>
                      </a:r>
                      <a:r>
                        <a:rPr lang="id-ID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lanjutan</a:t>
                      </a:r>
                      <a:endParaRPr lang="en-US" sz="16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id-ID" sz="16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Kalor</a:t>
                      </a:r>
                      <a:endParaRPr lang="en-US" sz="1600" b="1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id-ID" sz="16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Gas dan</a:t>
                      </a:r>
                      <a:r>
                        <a:rPr lang="en-US" sz="16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Term</a:t>
                      </a:r>
                      <a:r>
                        <a:rPr lang="id-ID" sz="16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r>
                        <a:rPr lang="en-US" sz="1600" b="1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dinamika</a:t>
                      </a:r>
                      <a:r>
                        <a:rPr lang="en-US" sz="16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8800" algn="l"/>
                        </a:tabLst>
                        <a:defRPr/>
                      </a:pPr>
                      <a:r>
                        <a:rPr lang="en-US" sz="1600" b="1" dirty="0">
                          <a:latin typeface="Arial" pitchFamily="34" charset="0"/>
                          <a:cs typeface="Arial" pitchFamily="34" charset="0"/>
                        </a:rPr>
                        <a:t>UAS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6271498-376A-4E10-8C1B-DEF5E950C502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03A32D-CFF5-4EDA-A783-DB7E78A0F2DF}" type="slidenum">
              <a:rPr lang="en-US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</a:t>
            </a:r>
            <a:r>
              <a:rPr lang="id-ID" b="1"/>
              <a:t>Besaran dan satuan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d-ID" dirty="0"/>
              <a:t>Besaran Fisika          </a:t>
            </a:r>
          </a:p>
          <a:p>
            <a:r>
              <a:rPr lang="fi-FI" dirty="0"/>
              <a:t>Pengukuran dan Satuan        </a:t>
            </a:r>
            <a:endParaRPr lang="id-ID" dirty="0"/>
          </a:p>
          <a:p>
            <a:r>
              <a:rPr lang="sv-SE" dirty="0"/>
              <a:t>Satuan Sistem Internasional</a:t>
            </a:r>
          </a:p>
          <a:p>
            <a:r>
              <a:rPr lang="fi-FI" dirty="0"/>
              <a:t>Penetapan Nilai Satuan SI untuk Besaran Pokok     </a:t>
            </a:r>
          </a:p>
          <a:p>
            <a:r>
              <a:rPr lang="id-ID" dirty="0"/>
              <a:t>Awalan Satuan          </a:t>
            </a:r>
          </a:p>
          <a:p>
            <a:r>
              <a:rPr lang="id-ID" dirty="0"/>
              <a:t> Konversi Satuan         </a:t>
            </a:r>
          </a:p>
          <a:p>
            <a:r>
              <a:rPr lang="id-ID" dirty="0"/>
              <a:t>Pengukuran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130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868362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latin typeface="Arial" pitchFamily="34" charset="0"/>
                <a:cs typeface="Arial" pitchFamily="34" charset="0"/>
              </a:rPr>
              <a:t>2.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Gerak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satu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dimensi</a:t>
            </a:r>
            <a:br>
              <a:rPr lang="en-US" sz="4400" b="1" dirty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koordinat</a:t>
            </a:r>
            <a:endParaRPr lang="en-US" dirty="0"/>
          </a:p>
          <a:p>
            <a:r>
              <a:rPr lang="en-US" dirty="0" err="1"/>
              <a:t>Posisi</a:t>
            </a:r>
            <a:r>
              <a:rPr lang="en-US" dirty="0"/>
              <a:t>, </a:t>
            </a:r>
            <a:r>
              <a:rPr lang="en-US" dirty="0" err="1"/>
              <a:t>kelajuan</a:t>
            </a:r>
            <a:r>
              <a:rPr lang="en-US" dirty="0"/>
              <a:t>, </a:t>
            </a:r>
            <a:r>
              <a:rPr lang="en-US" dirty="0" err="1"/>
              <a:t>kecepatan</a:t>
            </a:r>
            <a:r>
              <a:rPr lang="en-US" dirty="0"/>
              <a:t>, </a:t>
            </a:r>
            <a:r>
              <a:rPr lang="en-US" dirty="0" err="1"/>
              <a:t>percepatan</a:t>
            </a:r>
            <a:endParaRPr lang="en-US" dirty="0"/>
          </a:p>
          <a:p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percepatan</a:t>
            </a:r>
            <a:r>
              <a:rPr lang="en-US" dirty="0"/>
              <a:t> </a:t>
            </a:r>
            <a:r>
              <a:rPr lang="en-US" dirty="0" err="1"/>
              <a:t>tetap</a:t>
            </a:r>
            <a:endParaRPr lang="en-US" dirty="0"/>
          </a:p>
          <a:p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percepatan</a:t>
            </a:r>
            <a:r>
              <a:rPr lang="en-US" dirty="0"/>
              <a:t> </a:t>
            </a:r>
            <a:r>
              <a:rPr lang="en-US" dirty="0" err="1"/>
              <a:t>sesaat</a:t>
            </a:r>
            <a:endParaRPr lang="en-US" dirty="0"/>
          </a:p>
          <a:p>
            <a:pPr marL="8255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166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latin typeface="Arial" pitchFamily="34" charset="0"/>
                <a:cs typeface="Arial" pitchFamily="34" charset="0"/>
              </a:rPr>
              <a:t>3.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Gerak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dua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dimensi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Vektor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skalar</a:t>
            </a:r>
            <a:endParaRPr lang="en-US" dirty="0"/>
          </a:p>
          <a:p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vektor</a:t>
            </a:r>
            <a:endParaRPr lang="en-US" dirty="0"/>
          </a:p>
          <a:p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dirty="0" err="1"/>
              <a:t>proyektil</a:t>
            </a:r>
            <a:endParaRPr lang="id-ID" dirty="0"/>
          </a:p>
          <a:p>
            <a:r>
              <a:rPr lang="id-ID" dirty="0"/>
              <a:t>Gerak melingkar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237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4. Gaya</a:t>
            </a:r>
            <a:endParaRPr lang="en-US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Hukum</a:t>
            </a:r>
            <a:r>
              <a:rPr lang="en-US" dirty="0"/>
              <a:t> 1</a:t>
            </a:r>
            <a:r>
              <a:rPr lang="id-ID" dirty="0"/>
              <a:t>, II, III</a:t>
            </a:r>
            <a:r>
              <a:rPr lang="en-US" dirty="0"/>
              <a:t> Newton</a:t>
            </a:r>
            <a:r>
              <a:rPr lang="id-ID" dirty="0"/>
              <a:t> dan aplikasinya</a:t>
            </a:r>
          </a:p>
          <a:p>
            <a:r>
              <a:rPr lang="id-ID" dirty="0"/>
              <a:t>Gaya gesekan </a:t>
            </a:r>
          </a:p>
          <a:p>
            <a:r>
              <a:rPr lang="id-ID" dirty="0"/>
              <a:t>Gaya sentripetal</a:t>
            </a:r>
          </a:p>
          <a:p>
            <a:endParaRPr lang="id-ID" dirty="0"/>
          </a:p>
          <a:p>
            <a:endParaRPr lang="en-US" dirty="0"/>
          </a:p>
          <a:p>
            <a:pPr marL="8255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63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/>
              <a:t>5</a:t>
            </a:r>
            <a:r>
              <a:rPr lang="en-US" dirty="0"/>
              <a:t>. 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Usaha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400" b="1" dirty="0" err="1">
                <a:latin typeface="Arial" pitchFamily="34" charset="0"/>
                <a:cs typeface="Arial" pitchFamily="34" charset="0"/>
              </a:rPr>
              <a:t>energi</a:t>
            </a:r>
            <a:br>
              <a:rPr lang="en-US" sz="4400" b="1" dirty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U</a:t>
            </a:r>
            <a:r>
              <a:rPr lang="en-US" dirty="0" err="1"/>
              <a:t>saha</a:t>
            </a:r>
            <a:endParaRPr lang="id-ID" dirty="0"/>
          </a:p>
          <a:p>
            <a:r>
              <a:rPr lang="id-ID" dirty="0"/>
              <a:t>Energi kinetik</a:t>
            </a:r>
          </a:p>
          <a:p>
            <a:r>
              <a:rPr lang="id-ID" dirty="0"/>
              <a:t>Energi potensial</a:t>
            </a:r>
          </a:p>
          <a:p>
            <a:r>
              <a:rPr lang="id-ID" dirty="0"/>
              <a:t>Energi mekanik</a:t>
            </a:r>
          </a:p>
          <a:p>
            <a:r>
              <a:rPr lang="id-ID" dirty="0"/>
              <a:t>Hukum kekekalan energi mekanik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435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6. Momentum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Momentum Benda Banyak        </a:t>
            </a:r>
          </a:p>
          <a:p>
            <a:r>
              <a:rPr lang="fi-FI" dirty="0"/>
              <a:t>Hukum Kekekalan Momentum       </a:t>
            </a:r>
          </a:p>
          <a:p>
            <a:r>
              <a:rPr lang="pt-BR" dirty="0"/>
              <a:t>Tumbukan Segaris Dua Benda      </a:t>
            </a:r>
            <a:endParaRPr lang="id-ID" dirty="0"/>
          </a:p>
          <a:p>
            <a:r>
              <a:rPr lang="id-ID" dirty="0"/>
              <a:t>Impuls</a:t>
            </a:r>
          </a:p>
          <a:p>
            <a:r>
              <a:rPr lang="id-ID" dirty="0"/>
              <a:t>Pusat Massa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9517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b="1" dirty="0">
                <a:latin typeface="Arial" pitchFamily="34" charset="0"/>
                <a:cs typeface="Arial" pitchFamily="34" charset="0"/>
              </a:rPr>
              <a:t>7. </a:t>
            </a:r>
            <a:r>
              <a:rPr lang="id-ID" sz="4400" b="1" dirty="0">
                <a:latin typeface="Arial" pitchFamily="34" charset="0"/>
                <a:cs typeface="Arial" pitchFamily="34" charset="0"/>
              </a:rPr>
              <a:t>Osilasi</a:t>
            </a:r>
            <a:br>
              <a:rPr lang="en-US" sz="4400" b="1" dirty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 Frekuensi Osilasi         </a:t>
            </a:r>
          </a:p>
          <a:p>
            <a:r>
              <a:rPr lang="id-ID" dirty="0"/>
              <a:t> Bandul Matematis Sederhana       </a:t>
            </a:r>
          </a:p>
          <a:p>
            <a:r>
              <a:rPr lang="id-ID" dirty="0"/>
              <a:t>Osilasi Pegas          </a:t>
            </a:r>
          </a:p>
          <a:p>
            <a:r>
              <a:rPr lang="id-ID" dirty="0"/>
              <a:t>Energi Osilasi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7828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550" indent="0">
              <a:buNone/>
            </a:pPr>
            <a:endParaRPr lang="en-US" dirty="0"/>
          </a:p>
          <a:p>
            <a:pPr marL="82550" indent="0">
              <a:buNone/>
            </a:pPr>
            <a:endParaRPr lang="en-US" dirty="0"/>
          </a:p>
          <a:p>
            <a:pPr marL="82550" indent="0">
              <a:buNone/>
            </a:pPr>
            <a:endParaRPr lang="en-US" dirty="0"/>
          </a:p>
          <a:p>
            <a:pPr marL="82550" indent="0">
              <a:buNone/>
            </a:pPr>
            <a:r>
              <a:rPr lang="en-US" sz="4800" dirty="0"/>
              <a:t>8. UTS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10/4/2019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607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7499350" cy="1143000"/>
          </a:xfrm>
        </p:spPr>
        <p:txBody>
          <a:bodyPr>
            <a:normAutofit fontScale="90000"/>
          </a:bodyPr>
          <a:lstStyle/>
          <a:p>
            <a:r>
              <a:rPr lang="id-ID" sz="4400" b="1" dirty="0">
                <a:latin typeface="Arial" pitchFamily="34" charset="0"/>
                <a:cs typeface="Arial" pitchFamily="34" charset="0"/>
              </a:rPr>
              <a:t>9</a:t>
            </a:r>
            <a:r>
              <a:rPr lang="en-US" sz="4400" b="1" dirty="0">
                <a:latin typeface="Arial" pitchFamily="34" charset="0"/>
                <a:cs typeface="Arial" pitchFamily="34" charset="0"/>
              </a:rPr>
              <a:t>. </a:t>
            </a:r>
            <a:r>
              <a:rPr lang="id-ID" sz="4400" b="1" dirty="0">
                <a:latin typeface="Arial" pitchFamily="34" charset="0"/>
                <a:cs typeface="Arial" pitchFamily="34" charset="0"/>
              </a:rPr>
              <a:t>Gravitasi</a:t>
            </a:r>
            <a:br>
              <a:rPr lang="en-US" sz="4400" b="1" dirty="0"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499350" cy="4800600"/>
          </a:xfrm>
        </p:spPr>
        <p:txBody>
          <a:bodyPr/>
          <a:lstStyle/>
          <a:p>
            <a:r>
              <a:rPr lang="it-IT" dirty="0"/>
              <a:t>Medan Gravitasi di Permukaan Bumi      </a:t>
            </a:r>
            <a:endParaRPr lang="id-ID" dirty="0"/>
          </a:p>
          <a:p>
            <a:r>
              <a:rPr lang="it-IT" dirty="0"/>
              <a:t>Medan Gravitasi di Dalam Bumi       </a:t>
            </a:r>
            <a:endParaRPr lang="id-ID" dirty="0"/>
          </a:p>
          <a:p>
            <a:r>
              <a:rPr lang="it-IT" dirty="0"/>
              <a:t>Energi Potensial Gravitasi di Luar Benda     </a:t>
            </a:r>
            <a:endParaRPr lang="id-ID" dirty="0"/>
          </a:p>
          <a:p>
            <a:r>
              <a:rPr lang="it-IT" dirty="0"/>
              <a:t>Energi Potensial Gravitasi di Dalam Benda    </a:t>
            </a:r>
            <a:endParaRPr lang="id-ID" dirty="0"/>
          </a:p>
          <a:p>
            <a:r>
              <a:rPr lang="sv-SE" dirty="0"/>
              <a:t>Energi Mekanik Benda dalam Orbit</a:t>
            </a:r>
          </a:p>
          <a:p>
            <a:r>
              <a:rPr lang="id-ID" dirty="0"/>
              <a:t>Hukum Kepler untuk Gerak Planet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6839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10. Gravitasi lanjutan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Lubang</a:t>
            </a:r>
            <a:r>
              <a:rPr lang="en-US" dirty="0"/>
              <a:t> </a:t>
            </a:r>
            <a:r>
              <a:rPr lang="en-US" dirty="0" err="1"/>
              <a:t>Hitam</a:t>
            </a:r>
            <a:r>
              <a:rPr lang="en-US" dirty="0"/>
              <a:t> (</a:t>
            </a:r>
            <a:r>
              <a:rPr lang="en-US" b="1" i="1" dirty="0"/>
              <a:t>Black Hole) </a:t>
            </a:r>
            <a:endParaRPr lang="id-ID" b="1" i="1" dirty="0"/>
          </a:p>
          <a:p>
            <a:r>
              <a:rPr lang="id-ID" dirty="0"/>
              <a:t>Pembelokan Cahaya oleh Medan Gravitasi     </a:t>
            </a:r>
          </a:p>
          <a:p>
            <a:r>
              <a:rPr lang="sv-SE" dirty="0"/>
              <a:t>Pasang Surut Akibat Gravitasi Matahari dan Bulan    </a:t>
            </a:r>
            <a:endParaRPr lang="id-ID" dirty="0"/>
          </a:p>
          <a:p>
            <a:r>
              <a:rPr lang="id-ID" dirty="0"/>
              <a:t>Percepatan Gravitasi Benda yang Memiliki Kerapatan tidak Uniform </a:t>
            </a:r>
          </a:p>
          <a:p>
            <a:r>
              <a:rPr lang="id-ID" dirty="0"/>
              <a:t>Panjang Bulan Kalender Hijriyah</a:t>
            </a:r>
          </a:p>
          <a:p>
            <a:r>
              <a:rPr lang="id-ID" dirty="0"/>
              <a:t>Tahun Hijriyah dan Tahun Masehi</a:t>
            </a:r>
          </a:p>
          <a:p>
            <a:r>
              <a:rPr lang="id-ID" dirty="0"/>
              <a:t>Hisab dan Rukyat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5762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1</a:t>
            </a:r>
            <a:r>
              <a:rPr lang="id-ID" dirty="0"/>
              <a:t>1</a:t>
            </a:r>
            <a:r>
              <a:rPr lang="en-US" dirty="0"/>
              <a:t>. </a:t>
            </a:r>
            <a:r>
              <a:rPr lang="id-ID" sz="4000" dirty="0"/>
              <a:t>BENDA TEGAR dan ELASTISITAS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Momen Inersia          </a:t>
            </a:r>
          </a:p>
          <a:p>
            <a:r>
              <a:rPr lang="id-ID" dirty="0"/>
              <a:t>Momen Inersia Sejumlah Partikel</a:t>
            </a:r>
          </a:p>
          <a:p>
            <a:r>
              <a:rPr lang="id-ID" dirty="0"/>
              <a:t>Momen Inersia Benda Kontinu </a:t>
            </a:r>
          </a:p>
          <a:p>
            <a:r>
              <a:rPr lang="id-ID" dirty="0"/>
              <a:t>Momen Gaya </a:t>
            </a:r>
          </a:p>
          <a:p>
            <a:r>
              <a:rPr lang="id-ID" dirty="0"/>
              <a:t>Menggelinding dan Selip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9112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533400"/>
            <a:ext cx="749935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1</a:t>
            </a:r>
            <a:r>
              <a:rPr lang="id-ID" dirty="0"/>
              <a:t>2</a:t>
            </a:r>
            <a:r>
              <a:rPr lang="en-US" dirty="0"/>
              <a:t>. </a:t>
            </a:r>
            <a:r>
              <a:rPr lang="id-ID" sz="4400" b="1" dirty="0">
                <a:latin typeface="Arial" pitchFamily="34" charset="0"/>
                <a:ea typeface="Times New Roman"/>
                <a:cs typeface="Arial" pitchFamily="34" charset="0"/>
              </a:rPr>
              <a:t>Fluida</a:t>
            </a:r>
            <a:br>
              <a:rPr lang="en-US" sz="4400" b="1" dirty="0">
                <a:latin typeface="Arial" pitchFamily="34" charset="0"/>
                <a:ea typeface="Times New Roman"/>
                <a:cs typeface="Arial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Massa Jenis          </a:t>
            </a:r>
          </a:p>
          <a:p>
            <a:r>
              <a:rPr lang="id-ID" dirty="0"/>
              <a:t>Modulus Bulk dan Kompressibilitas</a:t>
            </a:r>
          </a:p>
          <a:p>
            <a:r>
              <a:rPr lang="id-ID" dirty="0"/>
              <a:t>Tekanan Hidrostatis         </a:t>
            </a:r>
            <a:endParaRPr lang="fi-FI" dirty="0"/>
          </a:p>
          <a:p>
            <a:r>
              <a:rPr lang="id-ID" dirty="0"/>
              <a:t>Hukum Pascal         </a:t>
            </a:r>
          </a:p>
          <a:p>
            <a:r>
              <a:rPr lang="id-ID" dirty="0"/>
              <a:t>Gaya Angkat Archimedes        </a:t>
            </a:r>
          </a:p>
          <a:p>
            <a:r>
              <a:rPr lang="nl-NL" dirty="0"/>
              <a:t>Tenggelam, Melayang, dan Terapung </a:t>
            </a:r>
            <a:endParaRPr lang="id-ID" dirty="0"/>
          </a:p>
          <a:p>
            <a:pPr marL="8255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245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13. Fluida lanjutan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Tegangan Permukaan      </a:t>
            </a:r>
          </a:p>
          <a:p>
            <a:r>
              <a:rPr lang="nl-NL" dirty="0"/>
              <a:t>Kohesi dan Adhesi         </a:t>
            </a:r>
            <a:endParaRPr lang="id-ID" dirty="0"/>
          </a:p>
          <a:p>
            <a:r>
              <a:rPr lang="es-ES" dirty="0" err="1"/>
              <a:t>Laju</a:t>
            </a:r>
            <a:r>
              <a:rPr lang="es-ES" dirty="0"/>
              <a:t> </a:t>
            </a:r>
            <a:r>
              <a:rPr lang="es-ES" dirty="0" err="1"/>
              <a:t>Aliran</a:t>
            </a:r>
            <a:r>
              <a:rPr lang="es-ES" dirty="0"/>
              <a:t> Fluida         </a:t>
            </a:r>
            <a:endParaRPr lang="id-ID" dirty="0"/>
          </a:p>
          <a:p>
            <a:r>
              <a:rPr lang="id-ID" dirty="0"/>
              <a:t>Debit Aliran </a:t>
            </a:r>
          </a:p>
          <a:p>
            <a:r>
              <a:rPr lang="id-ID" dirty="0"/>
              <a:t>Persamaan Kontinuitas        </a:t>
            </a:r>
          </a:p>
          <a:p>
            <a:r>
              <a:rPr lang="id-ID" dirty="0"/>
              <a:t>Aliran Laminer dan Turbulen       </a:t>
            </a:r>
          </a:p>
          <a:p>
            <a:r>
              <a:rPr lang="id-ID" dirty="0"/>
              <a:t>Hukum Bernoulli         </a:t>
            </a:r>
          </a:p>
          <a:p>
            <a:r>
              <a:rPr lang="id-ID" dirty="0"/>
              <a:t>Viskositas          </a:t>
            </a:r>
          </a:p>
          <a:p>
            <a:r>
              <a:rPr lang="id-ID" dirty="0"/>
              <a:t> Hukum Stokes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5273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</a:t>
            </a:r>
            <a:r>
              <a:rPr lang="id-ID" dirty="0"/>
              <a:t>4</a:t>
            </a:r>
            <a:r>
              <a:rPr lang="en-US" dirty="0"/>
              <a:t>. </a:t>
            </a:r>
            <a:r>
              <a:rPr lang="id-ID" dirty="0"/>
              <a:t> Kalor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 Skala Suhu dan konversinya        </a:t>
            </a:r>
          </a:p>
          <a:p>
            <a:r>
              <a:rPr lang="id-ID" dirty="0"/>
              <a:t>Kapasitas Kalor </a:t>
            </a:r>
          </a:p>
          <a:p>
            <a:r>
              <a:rPr lang="id-ID" dirty="0"/>
              <a:t>Kalor Jenis          </a:t>
            </a:r>
            <a:r>
              <a:rPr lang="fi-FI" dirty="0"/>
              <a:t> </a:t>
            </a:r>
          </a:p>
          <a:p>
            <a:r>
              <a:rPr lang="id-ID" dirty="0"/>
              <a:t>Kalor Lebur          </a:t>
            </a:r>
          </a:p>
          <a:p>
            <a:r>
              <a:rPr lang="id-ID" dirty="0"/>
              <a:t>Kalor Uap          </a:t>
            </a:r>
          </a:p>
          <a:p>
            <a:r>
              <a:rPr lang="id-ID" dirty="0"/>
              <a:t>Perpindahan Kalor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4213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</a:t>
            </a:r>
            <a:r>
              <a:rPr lang="id-ID" dirty="0"/>
              <a:t>5</a:t>
            </a:r>
            <a:r>
              <a:rPr lang="en-US" dirty="0"/>
              <a:t>. </a:t>
            </a:r>
            <a:r>
              <a:rPr lang="id-ID" dirty="0"/>
              <a:t>Gas dan </a:t>
            </a:r>
            <a:r>
              <a:rPr lang="en-US" dirty="0" err="1"/>
              <a:t>Termodinamika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371600"/>
            <a:ext cx="7499350" cy="4800600"/>
          </a:xfrm>
        </p:spPr>
        <p:txBody>
          <a:bodyPr/>
          <a:lstStyle/>
          <a:p>
            <a:r>
              <a:rPr lang="id-ID" dirty="0"/>
              <a:t>Gas Ideal          </a:t>
            </a:r>
          </a:p>
          <a:p>
            <a:r>
              <a:rPr lang="id-ID" dirty="0"/>
              <a:t>Hukum Boyle          </a:t>
            </a:r>
          </a:p>
          <a:p>
            <a:r>
              <a:rPr lang="id-ID" dirty="0"/>
              <a:t>Hukum Gay-Lussac</a:t>
            </a:r>
          </a:p>
          <a:p>
            <a:r>
              <a:rPr lang="id-ID" dirty="0"/>
              <a:t>Hukum Charles         </a:t>
            </a:r>
          </a:p>
          <a:p>
            <a:r>
              <a:rPr lang="id-ID" dirty="0"/>
              <a:t>Hukum Gas Umum</a:t>
            </a:r>
          </a:p>
          <a:p>
            <a:r>
              <a:rPr lang="id-ID" dirty="0"/>
              <a:t>Teori Kinetik Gas Ideal        </a:t>
            </a:r>
          </a:p>
          <a:p>
            <a:r>
              <a:rPr lang="sv-SE" dirty="0"/>
              <a:t>Energi Dalam Gas Ideal </a:t>
            </a:r>
            <a:endParaRPr lang="id-ID" dirty="0"/>
          </a:p>
          <a:p>
            <a:r>
              <a:rPr lang="fi-FI" dirty="0"/>
              <a:t>Persamaan untuk Gas Nyata       </a:t>
            </a:r>
            <a:endParaRPr lang="id-ID" dirty="0"/>
          </a:p>
          <a:p>
            <a:r>
              <a:rPr lang="id-ID" dirty="0"/>
              <a:t>Hukum ke nol, satu, dua Termodinamika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9169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0"/>
            <a:ext cx="749935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REFERENSI:	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066800" y="1066800"/>
            <a:ext cx="7726363" cy="52578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err="1"/>
              <a:t>Fisika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Sains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Teknik</a:t>
            </a:r>
            <a:r>
              <a:rPr lang="en-US" dirty="0"/>
              <a:t>,  </a:t>
            </a:r>
            <a:r>
              <a:rPr lang="en-US" dirty="0" err="1"/>
              <a:t>Jilid</a:t>
            </a:r>
            <a:r>
              <a:rPr lang="en-US" dirty="0"/>
              <a:t> 1, </a:t>
            </a:r>
            <a:r>
              <a:rPr lang="en-US" dirty="0" err="1"/>
              <a:t>Tipler</a:t>
            </a: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en-US" dirty="0" err="1"/>
              <a:t>Fisika</a:t>
            </a:r>
            <a:r>
              <a:rPr lang="en-US" dirty="0"/>
              <a:t>, </a:t>
            </a:r>
            <a:r>
              <a:rPr lang="en-US" dirty="0" err="1"/>
              <a:t>Jilid</a:t>
            </a:r>
            <a:r>
              <a:rPr lang="en-US" dirty="0"/>
              <a:t> 1, </a:t>
            </a:r>
            <a:r>
              <a:rPr lang="en-US" dirty="0" err="1"/>
              <a:t>Giancolli</a:t>
            </a: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id-ID" dirty="0"/>
              <a:t>Fisika Dasar, Mikrajuddin Abdullah</a:t>
            </a:r>
            <a:endParaRPr lang="en-US" dirty="0"/>
          </a:p>
          <a:p>
            <a:pPr eaLnBrk="1" hangingPunct="1">
              <a:buFont typeface="Wingdings 2" pitchFamily="18" charset="2"/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399765D-3599-48DC-ADBD-A8BFB0F84B24}" type="datetime1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31650-287F-4410-8CFA-51EC97EB9088}" type="slidenum">
              <a:rPr lang="en-US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idx="1"/>
          </p:nvPr>
        </p:nvSpPr>
        <p:spPr>
          <a:xfrm>
            <a:off x="1435100" y="762000"/>
            <a:ext cx="7499350" cy="54864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n-US">
                <a:latin typeface="Monotype Corsiva" pitchFamily="66" charset="0"/>
              </a:rPr>
              <a:t>TERIMAKASIH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>
              <a:latin typeface="Monotype Corsiva" pitchFamily="66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en-US">
                <a:latin typeface="Monotype Corsiva" pitchFamily="66" charset="0"/>
              </a:rPr>
              <a:t>SELAMAT  BELAJAR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en-US">
                <a:latin typeface="Monotype Corsiva" pitchFamily="66" charset="0"/>
              </a:rPr>
              <a:t>DAN TETAP SEMANGAT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>
              <a:latin typeface="Monotype Corsiva" pitchFamily="66" charset="0"/>
            </a:endParaRPr>
          </a:p>
          <a:p>
            <a:r>
              <a:rPr lang="en-US">
                <a:latin typeface="Monotype Corsiva" pitchFamily="66" charset="0"/>
              </a:rPr>
              <a:t> </a:t>
            </a:r>
            <a:r>
              <a:rPr lang="en-US"/>
              <a:t>All beginning are difficult</a:t>
            </a:r>
          </a:p>
          <a:p>
            <a:r>
              <a:rPr lang="en-US"/>
              <a:t>No Gains without Pains</a:t>
            </a:r>
          </a:p>
          <a:p>
            <a:r>
              <a:rPr lang="en-US"/>
              <a:t>Opportunity never knocks twice</a:t>
            </a:r>
          </a:p>
          <a:p>
            <a:r>
              <a:rPr lang="en-US"/>
              <a:t>Success never comes to indolence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>
              <a:latin typeface="Monotype Corsiva" pitchFamily="66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399765D-3599-48DC-ADBD-A8BFB0F84B24}" type="datetime1">
              <a:rPr lang="en-US"/>
              <a:pPr>
                <a:defRPr/>
              </a:pPr>
              <a:t>10/4/2019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0B1913-BEF3-473F-AE06-B6E26F8C9B15}" type="slidenum">
              <a:rPr lang="en-US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10286</TotalTime>
  <Words>542</Words>
  <Application>Microsoft Office PowerPoint</Application>
  <PresentationFormat>On-screen Show (4:3)</PresentationFormat>
  <Paragraphs>217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Arial</vt:lpstr>
      <vt:lpstr>Calibri</vt:lpstr>
      <vt:lpstr>Century Schoolbook</vt:lpstr>
      <vt:lpstr>Gill Sans MT</vt:lpstr>
      <vt:lpstr>Monotype Corsiva</vt:lpstr>
      <vt:lpstr>Verdana</vt:lpstr>
      <vt:lpstr>Wingdings</vt:lpstr>
      <vt:lpstr>Wingdings 2</vt:lpstr>
      <vt:lpstr>Solstice</vt:lpstr>
      <vt:lpstr>Oriel</vt:lpstr>
      <vt:lpstr>FISIKA DASAR 1</vt:lpstr>
      <vt:lpstr>Tata Tertib Perkuliahan </vt:lpstr>
      <vt:lpstr>Distribusi Nilai</vt:lpstr>
      <vt:lpstr>praktikum</vt:lpstr>
      <vt:lpstr>SILABUS:</vt:lpstr>
      <vt:lpstr>1. Besaran dan satuan</vt:lpstr>
      <vt:lpstr>2. Gerak satu dimensi </vt:lpstr>
      <vt:lpstr>3. Gerak dua dimensi</vt:lpstr>
      <vt:lpstr>4. Gaya</vt:lpstr>
      <vt:lpstr>5. Usaha dan energi </vt:lpstr>
      <vt:lpstr>6. Momentum </vt:lpstr>
      <vt:lpstr>7. Osilasi </vt:lpstr>
      <vt:lpstr>PowerPoint Presentation</vt:lpstr>
      <vt:lpstr>9. Gravitasi </vt:lpstr>
      <vt:lpstr>10. Gravitasi lanjutan</vt:lpstr>
      <vt:lpstr>11. BENDA TEGAR dan ELASTISITAS </vt:lpstr>
      <vt:lpstr>12. Fluida </vt:lpstr>
      <vt:lpstr>13. Fluida lanjutan</vt:lpstr>
      <vt:lpstr>14.  Kalor</vt:lpstr>
      <vt:lpstr>15. Gas dan Termodinamika</vt:lpstr>
      <vt:lpstr>REFERENSI: </vt:lpstr>
      <vt:lpstr>PowerPoint Presentation</vt:lpstr>
    </vt:vector>
  </TitlesOfParts>
  <Company>UGM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FISIKA INTI</dc:title>
  <dc:creator>Ummi</dc:creator>
  <cp:lastModifiedBy>UMMI</cp:lastModifiedBy>
  <cp:revision>96</cp:revision>
  <dcterms:created xsi:type="dcterms:W3CDTF">2010-08-27T14:31:30Z</dcterms:created>
  <dcterms:modified xsi:type="dcterms:W3CDTF">2019-10-04T10:56:40Z</dcterms:modified>
</cp:coreProperties>
</file>