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4" r:id="rId17"/>
    <p:sldId id="271" r:id="rId18"/>
    <p:sldId id="273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5EFF35-6F37-46F0-943D-194486F1099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781790-B87C-4E6E-87DA-7B3772798A59}">
      <dgm:prSet phldrT="[Text]"/>
      <dgm:spPr/>
      <dgm:t>
        <a:bodyPr/>
        <a:lstStyle/>
        <a:p>
          <a:r>
            <a:rPr lang="id-ID" dirty="0" smtClean="0"/>
            <a:t>Teori etika</a:t>
          </a:r>
          <a:endParaRPr lang="en-US" dirty="0"/>
        </a:p>
      </dgm:t>
    </dgm:pt>
    <dgm:pt modelId="{CD505723-9DB6-4984-BBEB-868067839027}" type="parTrans" cxnId="{B7A4EE0E-9495-473B-AFD2-C463980666B3}">
      <dgm:prSet/>
      <dgm:spPr/>
      <dgm:t>
        <a:bodyPr/>
        <a:lstStyle/>
        <a:p>
          <a:endParaRPr lang="en-US"/>
        </a:p>
      </dgm:t>
    </dgm:pt>
    <dgm:pt modelId="{DA8781EB-0ECC-4D19-9C5D-A55980167726}" type="sibTrans" cxnId="{B7A4EE0E-9495-473B-AFD2-C463980666B3}">
      <dgm:prSet/>
      <dgm:spPr/>
      <dgm:t>
        <a:bodyPr/>
        <a:lstStyle/>
        <a:p>
          <a:endParaRPr lang="en-US"/>
        </a:p>
      </dgm:t>
    </dgm:pt>
    <dgm:pt modelId="{5180C2E0-7888-4B81-A536-01AAE241CF6C}">
      <dgm:prSet phldrT="[Text]"/>
      <dgm:spPr/>
      <dgm:t>
        <a:bodyPr/>
        <a:lstStyle/>
        <a:p>
          <a:r>
            <a:rPr lang="id-ID" dirty="0" smtClean="0"/>
            <a:t>Teori etika konsekuensialis</a:t>
          </a:r>
          <a:endParaRPr lang="en-US" dirty="0"/>
        </a:p>
      </dgm:t>
    </dgm:pt>
    <dgm:pt modelId="{39D13B30-B287-46D1-BB64-B90086E03F2F}" type="parTrans" cxnId="{15EAACF8-893E-43E3-9DA3-754EAAE07A76}">
      <dgm:prSet/>
      <dgm:spPr/>
      <dgm:t>
        <a:bodyPr/>
        <a:lstStyle/>
        <a:p>
          <a:endParaRPr lang="en-US"/>
        </a:p>
      </dgm:t>
    </dgm:pt>
    <dgm:pt modelId="{FC84707A-70C9-4424-AC0A-65F8999D5AD1}" type="sibTrans" cxnId="{15EAACF8-893E-43E3-9DA3-754EAAE07A76}">
      <dgm:prSet/>
      <dgm:spPr/>
      <dgm:t>
        <a:bodyPr/>
        <a:lstStyle/>
        <a:p>
          <a:endParaRPr lang="en-US"/>
        </a:p>
      </dgm:t>
    </dgm:pt>
    <dgm:pt modelId="{40DFEA2C-7D2B-48BC-8F21-FFDCFC7C9551}">
      <dgm:prSet phldrT="[Text]"/>
      <dgm:spPr/>
      <dgm:t>
        <a:bodyPr/>
        <a:lstStyle/>
        <a:p>
          <a:r>
            <a:rPr lang="id-ID" dirty="0" smtClean="0"/>
            <a:t>Teori etika nonkonsekuensialis</a:t>
          </a:r>
          <a:endParaRPr lang="en-US" dirty="0"/>
        </a:p>
      </dgm:t>
    </dgm:pt>
    <dgm:pt modelId="{A7EB131B-8F1E-4211-9EBC-6BCD97253302}" type="parTrans" cxnId="{C0EA6DB1-8417-43F8-9320-EDDBA4975F2D}">
      <dgm:prSet/>
      <dgm:spPr/>
      <dgm:t>
        <a:bodyPr/>
        <a:lstStyle/>
        <a:p>
          <a:endParaRPr lang="en-US"/>
        </a:p>
      </dgm:t>
    </dgm:pt>
    <dgm:pt modelId="{3B146E5D-B06C-4054-860A-049137FB5078}" type="sibTrans" cxnId="{C0EA6DB1-8417-43F8-9320-EDDBA4975F2D}">
      <dgm:prSet/>
      <dgm:spPr/>
      <dgm:t>
        <a:bodyPr/>
        <a:lstStyle/>
        <a:p>
          <a:endParaRPr lang="en-US"/>
        </a:p>
      </dgm:t>
    </dgm:pt>
    <dgm:pt modelId="{446111CF-3B64-4A21-9243-B3DF1B44D4EB}" type="pres">
      <dgm:prSet presAssocID="{EB5EFF35-6F37-46F0-943D-194486F1099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3762E7FE-707C-47DE-9A1F-293AE1A5D67A}" type="pres">
      <dgm:prSet presAssocID="{74781790-B87C-4E6E-87DA-7B3772798A59}" presName="root1" presStyleCnt="0"/>
      <dgm:spPr/>
    </dgm:pt>
    <dgm:pt modelId="{E8188687-2E59-498D-8071-6E126B743313}" type="pres">
      <dgm:prSet presAssocID="{74781790-B87C-4E6E-87DA-7B3772798A59}" presName="LevelOneTextNode" presStyleLbl="node0" presStyleIdx="0" presStyleCnt="1" custScaleX="22273" custScaleY="37809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0B8F98E-6D90-4584-B97C-40EBAFAEA510}" type="pres">
      <dgm:prSet presAssocID="{74781790-B87C-4E6E-87DA-7B3772798A59}" presName="level2hierChild" presStyleCnt="0"/>
      <dgm:spPr/>
    </dgm:pt>
    <dgm:pt modelId="{D44A7FDB-B0B0-479C-8657-CEAAF9CFF784}" type="pres">
      <dgm:prSet presAssocID="{39D13B30-B287-46D1-BB64-B90086E03F2F}" presName="conn2-1" presStyleLbl="parChTrans1D2" presStyleIdx="0" presStyleCnt="2"/>
      <dgm:spPr/>
      <dgm:t>
        <a:bodyPr/>
        <a:lstStyle/>
        <a:p>
          <a:endParaRPr lang="id-ID"/>
        </a:p>
      </dgm:t>
    </dgm:pt>
    <dgm:pt modelId="{25C40EF4-DB2E-4E61-AC94-78F805A0B606}" type="pres">
      <dgm:prSet presAssocID="{39D13B30-B287-46D1-BB64-B90086E03F2F}" presName="connTx" presStyleLbl="parChTrans1D2" presStyleIdx="0" presStyleCnt="2"/>
      <dgm:spPr/>
      <dgm:t>
        <a:bodyPr/>
        <a:lstStyle/>
        <a:p>
          <a:endParaRPr lang="id-ID"/>
        </a:p>
      </dgm:t>
    </dgm:pt>
    <dgm:pt modelId="{2E8F9CD2-49EB-4EA4-98C1-1BAE1CAE18FA}" type="pres">
      <dgm:prSet presAssocID="{5180C2E0-7888-4B81-A536-01AAE241CF6C}" presName="root2" presStyleCnt="0"/>
      <dgm:spPr/>
    </dgm:pt>
    <dgm:pt modelId="{18E84D05-2E22-47DC-8990-E1D1549AA93B}" type="pres">
      <dgm:prSet presAssocID="{5180C2E0-7888-4B81-A536-01AAE241CF6C}" presName="LevelTwoTextNode" presStyleLbl="node2" presStyleIdx="0" presStyleCnt="2" custScaleX="27213" custScaleY="2581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8D115-346E-4975-8E2F-AD5BE9C91005}" type="pres">
      <dgm:prSet presAssocID="{5180C2E0-7888-4B81-A536-01AAE241CF6C}" presName="level3hierChild" presStyleCnt="0"/>
      <dgm:spPr/>
    </dgm:pt>
    <dgm:pt modelId="{4283168B-232B-4653-AC91-0172893956A3}" type="pres">
      <dgm:prSet presAssocID="{A7EB131B-8F1E-4211-9EBC-6BCD97253302}" presName="conn2-1" presStyleLbl="parChTrans1D2" presStyleIdx="1" presStyleCnt="2"/>
      <dgm:spPr/>
      <dgm:t>
        <a:bodyPr/>
        <a:lstStyle/>
        <a:p>
          <a:endParaRPr lang="id-ID"/>
        </a:p>
      </dgm:t>
    </dgm:pt>
    <dgm:pt modelId="{8F9D580C-ED56-4EBC-A3DD-AD6248099E7C}" type="pres">
      <dgm:prSet presAssocID="{A7EB131B-8F1E-4211-9EBC-6BCD97253302}" presName="connTx" presStyleLbl="parChTrans1D2" presStyleIdx="1" presStyleCnt="2"/>
      <dgm:spPr/>
      <dgm:t>
        <a:bodyPr/>
        <a:lstStyle/>
        <a:p>
          <a:endParaRPr lang="id-ID"/>
        </a:p>
      </dgm:t>
    </dgm:pt>
    <dgm:pt modelId="{2A814C1D-60D8-4ADD-BC79-6B4AE794AD71}" type="pres">
      <dgm:prSet presAssocID="{40DFEA2C-7D2B-48BC-8F21-FFDCFC7C9551}" presName="root2" presStyleCnt="0"/>
      <dgm:spPr/>
    </dgm:pt>
    <dgm:pt modelId="{4D5661EB-6BAA-4699-B7D0-70EDDC23A40C}" type="pres">
      <dgm:prSet presAssocID="{40DFEA2C-7D2B-48BC-8F21-FFDCFC7C9551}" presName="LevelTwoTextNode" presStyleLbl="node2" presStyleIdx="1" presStyleCnt="2" custScaleX="27151" custScaleY="26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E392234-F2A9-4371-94B2-0AA8D8E1F6EE}" type="pres">
      <dgm:prSet presAssocID="{40DFEA2C-7D2B-48BC-8F21-FFDCFC7C9551}" presName="level3hierChild" presStyleCnt="0"/>
      <dgm:spPr/>
    </dgm:pt>
  </dgm:ptLst>
  <dgm:cxnLst>
    <dgm:cxn modelId="{6A6EC069-EF65-4D60-BC73-06DD928C4D64}" type="presOf" srcId="{EB5EFF35-6F37-46F0-943D-194486F10997}" destId="{446111CF-3B64-4A21-9243-B3DF1B44D4EB}" srcOrd="0" destOrd="0" presId="urn:microsoft.com/office/officeart/2005/8/layout/hierarchy2"/>
    <dgm:cxn modelId="{201DEAB6-C757-4D3A-A3AD-C8D5D4CD0311}" type="presOf" srcId="{A7EB131B-8F1E-4211-9EBC-6BCD97253302}" destId="{8F9D580C-ED56-4EBC-A3DD-AD6248099E7C}" srcOrd="1" destOrd="0" presId="urn:microsoft.com/office/officeart/2005/8/layout/hierarchy2"/>
    <dgm:cxn modelId="{C0EA6DB1-8417-43F8-9320-EDDBA4975F2D}" srcId="{74781790-B87C-4E6E-87DA-7B3772798A59}" destId="{40DFEA2C-7D2B-48BC-8F21-FFDCFC7C9551}" srcOrd="1" destOrd="0" parTransId="{A7EB131B-8F1E-4211-9EBC-6BCD97253302}" sibTransId="{3B146E5D-B06C-4054-860A-049137FB5078}"/>
    <dgm:cxn modelId="{A969F432-669E-4602-85C5-D5E95C127C72}" type="presOf" srcId="{74781790-B87C-4E6E-87DA-7B3772798A59}" destId="{E8188687-2E59-498D-8071-6E126B743313}" srcOrd="0" destOrd="0" presId="urn:microsoft.com/office/officeart/2005/8/layout/hierarchy2"/>
    <dgm:cxn modelId="{2A335914-D496-4445-A52C-3AE11F042A9D}" type="presOf" srcId="{39D13B30-B287-46D1-BB64-B90086E03F2F}" destId="{D44A7FDB-B0B0-479C-8657-CEAAF9CFF784}" srcOrd="0" destOrd="0" presId="urn:microsoft.com/office/officeart/2005/8/layout/hierarchy2"/>
    <dgm:cxn modelId="{768514A3-5FB2-454F-A127-41FFB0378223}" type="presOf" srcId="{39D13B30-B287-46D1-BB64-B90086E03F2F}" destId="{25C40EF4-DB2E-4E61-AC94-78F805A0B606}" srcOrd="1" destOrd="0" presId="urn:microsoft.com/office/officeart/2005/8/layout/hierarchy2"/>
    <dgm:cxn modelId="{375E52C6-A44E-4076-89CB-EA9F51DF9866}" type="presOf" srcId="{A7EB131B-8F1E-4211-9EBC-6BCD97253302}" destId="{4283168B-232B-4653-AC91-0172893956A3}" srcOrd="0" destOrd="0" presId="urn:microsoft.com/office/officeart/2005/8/layout/hierarchy2"/>
    <dgm:cxn modelId="{B7A4EE0E-9495-473B-AFD2-C463980666B3}" srcId="{EB5EFF35-6F37-46F0-943D-194486F10997}" destId="{74781790-B87C-4E6E-87DA-7B3772798A59}" srcOrd="0" destOrd="0" parTransId="{CD505723-9DB6-4984-BBEB-868067839027}" sibTransId="{DA8781EB-0ECC-4D19-9C5D-A55980167726}"/>
    <dgm:cxn modelId="{15EAACF8-893E-43E3-9DA3-754EAAE07A76}" srcId="{74781790-B87C-4E6E-87DA-7B3772798A59}" destId="{5180C2E0-7888-4B81-A536-01AAE241CF6C}" srcOrd="0" destOrd="0" parTransId="{39D13B30-B287-46D1-BB64-B90086E03F2F}" sibTransId="{FC84707A-70C9-4424-AC0A-65F8999D5AD1}"/>
    <dgm:cxn modelId="{BACA9569-D53F-45BF-8A49-BEB937678EFA}" type="presOf" srcId="{40DFEA2C-7D2B-48BC-8F21-FFDCFC7C9551}" destId="{4D5661EB-6BAA-4699-B7D0-70EDDC23A40C}" srcOrd="0" destOrd="0" presId="urn:microsoft.com/office/officeart/2005/8/layout/hierarchy2"/>
    <dgm:cxn modelId="{6E10C04C-5DE1-4426-B0C4-F7DF46DABAA1}" type="presOf" srcId="{5180C2E0-7888-4B81-A536-01AAE241CF6C}" destId="{18E84D05-2E22-47DC-8990-E1D1549AA93B}" srcOrd="0" destOrd="0" presId="urn:microsoft.com/office/officeart/2005/8/layout/hierarchy2"/>
    <dgm:cxn modelId="{DB0DB436-0E38-45A2-8503-267B931DA42B}" type="presParOf" srcId="{446111CF-3B64-4A21-9243-B3DF1B44D4EB}" destId="{3762E7FE-707C-47DE-9A1F-293AE1A5D67A}" srcOrd="0" destOrd="0" presId="urn:microsoft.com/office/officeart/2005/8/layout/hierarchy2"/>
    <dgm:cxn modelId="{670F9D6A-9FFC-4760-9F78-E8F6FF9DF87E}" type="presParOf" srcId="{3762E7FE-707C-47DE-9A1F-293AE1A5D67A}" destId="{E8188687-2E59-498D-8071-6E126B743313}" srcOrd="0" destOrd="0" presId="urn:microsoft.com/office/officeart/2005/8/layout/hierarchy2"/>
    <dgm:cxn modelId="{22E71C0F-531F-46F8-BDD7-BE6A75DB43E8}" type="presParOf" srcId="{3762E7FE-707C-47DE-9A1F-293AE1A5D67A}" destId="{20B8F98E-6D90-4584-B97C-40EBAFAEA510}" srcOrd="1" destOrd="0" presId="urn:microsoft.com/office/officeart/2005/8/layout/hierarchy2"/>
    <dgm:cxn modelId="{B6586D19-C4F5-444C-8C13-5F3A030D9D76}" type="presParOf" srcId="{20B8F98E-6D90-4584-B97C-40EBAFAEA510}" destId="{D44A7FDB-B0B0-479C-8657-CEAAF9CFF784}" srcOrd="0" destOrd="0" presId="urn:microsoft.com/office/officeart/2005/8/layout/hierarchy2"/>
    <dgm:cxn modelId="{82C9E2B8-4023-4C71-B88C-310BEF56762E}" type="presParOf" srcId="{D44A7FDB-B0B0-479C-8657-CEAAF9CFF784}" destId="{25C40EF4-DB2E-4E61-AC94-78F805A0B606}" srcOrd="0" destOrd="0" presId="urn:microsoft.com/office/officeart/2005/8/layout/hierarchy2"/>
    <dgm:cxn modelId="{817944CF-14E6-4601-B7A5-333980DE0591}" type="presParOf" srcId="{20B8F98E-6D90-4584-B97C-40EBAFAEA510}" destId="{2E8F9CD2-49EB-4EA4-98C1-1BAE1CAE18FA}" srcOrd="1" destOrd="0" presId="urn:microsoft.com/office/officeart/2005/8/layout/hierarchy2"/>
    <dgm:cxn modelId="{C2D63CA6-D14B-432C-A9F7-2D22C124C050}" type="presParOf" srcId="{2E8F9CD2-49EB-4EA4-98C1-1BAE1CAE18FA}" destId="{18E84D05-2E22-47DC-8990-E1D1549AA93B}" srcOrd="0" destOrd="0" presId="urn:microsoft.com/office/officeart/2005/8/layout/hierarchy2"/>
    <dgm:cxn modelId="{A6E1F36F-DD34-4C8B-BC87-2F50DFBF1427}" type="presParOf" srcId="{2E8F9CD2-49EB-4EA4-98C1-1BAE1CAE18FA}" destId="{1448D115-346E-4975-8E2F-AD5BE9C91005}" srcOrd="1" destOrd="0" presId="urn:microsoft.com/office/officeart/2005/8/layout/hierarchy2"/>
    <dgm:cxn modelId="{89C7C9DD-4780-401E-B9FE-3E54C8B5E490}" type="presParOf" srcId="{20B8F98E-6D90-4584-B97C-40EBAFAEA510}" destId="{4283168B-232B-4653-AC91-0172893956A3}" srcOrd="2" destOrd="0" presId="urn:microsoft.com/office/officeart/2005/8/layout/hierarchy2"/>
    <dgm:cxn modelId="{FDF85586-5700-411F-8AC0-86590FC9187F}" type="presParOf" srcId="{4283168B-232B-4653-AC91-0172893956A3}" destId="{8F9D580C-ED56-4EBC-A3DD-AD6248099E7C}" srcOrd="0" destOrd="0" presId="urn:microsoft.com/office/officeart/2005/8/layout/hierarchy2"/>
    <dgm:cxn modelId="{B020516F-FFE0-49C6-8885-4124226F2D99}" type="presParOf" srcId="{20B8F98E-6D90-4584-B97C-40EBAFAEA510}" destId="{2A814C1D-60D8-4ADD-BC79-6B4AE794AD71}" srcOrd="3" destOrd="0" presId="urn:microsoft.com/office/officeart/2005/8/layout/hierarchy2"/>
    <dgm:cxn modelId="{BF551DD1-4892-469C-B1BE-D2BA41908722}" type="presParOf" srcId="{2A814C1D-60D8-4ADD-BC79-6B4AE794AD71}" destId="{4D5661EB-6BAA-4699-B7D0-70EDDC23A40C}" srcOrd="0" destOrd="0" presId="urn:microsoft.com/office/officeart/2005/8/layout/hierarchy2"/>
    <dgm:cxn modelId="{5CE36C7C-1145-4EF4-87B3-4ED01F472893}" type="presParOf" srcId="{2A814C1D-60D8-4ADD-BC79-6B4AE794AD71}" destId="{BE392234-F2A9-4371-94B2-0AA8D8E1F6E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188687-2E59-498D-8071-6E126B743313}">
      <dsp:nvSpPr>
        <dsp:cNvPr id="0" name=""/>
        <dsp:cNvSpPr/>
      </dsp:nvSpPr>
      <dsp:spPr>
        <a:xfrm>
          <a:off x="708354" y="1342578"/>
          <a:ext cx="1923317" cy="16324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200" kern="1200" dirty="0" smtClean="0"/>
            <a:t>Teori etika</a:t>
          </a:r>
          <a:endParaRPr lang="en-US" sz="2200" kern="1200" dirty="0"/>
        </a:p>
      </dsp:txBody>
      <dsp:txXfrm>
        <a:off x="756167" y="1390391"/>
        <a:ext cx="1827691" cy="1536814"/>
      </dsp:txXfrm>
    </dsp:sp>
    <dsp:sp modelId="{D44A7FDB-B0B0-479C-8657-CEAAF9CFF784}">
      <dsp:nvSpPr>
        <dsp:cNvPr id="0" name=""/>
        <dsp:cNvSpPr/>
      </dsp:nvSpPr>
      <dsp:spPr>
        <a:xfrm rot="20730157">
          <a:off x="2574872" y="1622240"/>
          <a:ext cx="3567676" cy="180000"/>
        </a:xfrm>
        <a:custGeom>
          <a:avLst/>
          <a:gdLst/>
          <a:ahLst/>
          <a:cxnLst/>
          <a:rect l="0" t="0" r="0" b="0"/>
          <a:pathLst>
            <a:path>
              <a:moveTo>
                <a:pt x="0" y="90000"/>
              </a:moveTo>
              <a:lnTo>
                <a:pt x="3567676" y="90000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4269518" y="1623048"/>
        <a:ext cx="178383" cy="178383"/>
      </dsp:txXfrm>
    </dsp:sp>
    <dsp:sp modelId="{18E84D05-2E22-47DC-8990-E1D1549AA93B}">
      <dsp:nvSpPr>
        <dsp:cNvPr id="0" name=""/>
        <dsp:cNvSpPr/>
      </dsp:nvSpPr>
      <dsp:spPr>
        <a:xfrm>
          <a:off x="6085749" y="708345"/>
          <a:ext cx="2349895" cy="1114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200" kern="1200" dirty="0" smtClean="0"/>
            <a:t>Teori etika konsekuensialis</a:t>
          </a:r>
          <a:endParaRPr lang="en-US" sz="2200" kern="1200" dirty="0"/>
        </a:p>
      </dsp:txBody>
      <dsp:txXfrm>
        <a:off x="6118397" y="740993"/>
        <a:ext cx="2284599" cy="1049378"/>
      </dsp:txXfrm>
    </dsp:sp>
    <dsp:sp modelId="{4283168B-232B-4653-AC91-0172893956A3}">
      <dsp:nvSpPr>
        <dsp:cNvPr id="0" name=""/>
        <dsp:cNvSpPr/>
      </dsp:nvSpPr>
      <dsp:spPr>
        <a:xfrm rot="858676">
          <a:off x="2576360" y="2509377"/>
          <a:ext cx="3564701" cy="180000"/>
        </a:xfrm>
        <a:custGeom>
          <a:avLst/>
          <a:gdLst/>
          <a:ahLst/>
          <a:cxnLst/>
          <a:rect l="0" t="0" r="0" b="0"/>
          <a:pathLst>
            <a:path>
              <a:moveTo>
                <a:pt x="0" y="90000"/>
              </a:moveTo>
              <a:lnTo>
                <a:pt x="3564701" y="90000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4269593" y="2510259"/>
        <a:ext cx="178235" cy="178235"/>
      </dsp:txXfrm>
    </dsp:sp>
    <dsp:sp modelId="{4D5661EB-6BAA-4699-B7D0-70EDDC23A40C}">
      <dsp:nvSpPr>
        <dsp:cNvPr id="0" name=""/>
        <dsp:cNvSpPr/>
      </dsp:nvSpPr>
      <dsp:spPr>
        <a:xfrm>
          <a:off x="6085749" y="2470659"/>
          <a:ext cx="2344542" cy="11385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200" kern="1200" dirty="0" smtClean="0"/>
            <a:t>Teori etika nonkonsekuensialis</a:t>
          </a:r>
          <a:endParaRPr lang="en-US" sz="2200" kern="1200" dirty="0"/>
        </a:p>
      </dsp:txBody>
      <dsp:txXfrm>
        <a:off x="6119097" y="2504007"/>
        <a:ext cx="2277846" cy="10718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177480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404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20541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7921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92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5153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615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5276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6479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0638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26229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27F725D-5F62-41F1-9C8E-5FED3B9CDC57}" type="datetimeFigureOut">
              <a:rPr lang="id-ID" smtClean="0"/>
              <a:t>23/10/2018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734BFD8F-9C63-4E7A-BAD5-CCDFC37ACED9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15397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604234"/>
            <a:ext cx="7989752" cy="1868510"/>
          </a:xfrm>
        </p:spPr>
        <p:txBody>
          <a:bodyPr>
            <a:normAutofit/>
          </a:bodyPr>
          <a:lstStyle/>
          <a:p>
            <a:r>
              <a:rPr lang="id-ID" sz="4000" dirty="0" smtClean="0"/>
              <a:t>ETIKA PROFESI KEPENDIDIKAN</a:t>
            </a: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0133" y="3435602"/>
            <a:ext cx="7989752" cy="590321"/>
          </a:xfrm>
        </p:spPr>
        <p:txBody>
          <a:bodyPr>
            <a:noAutofit/>
          </a:bodyPr>
          <a:lstStyle/>
          <a:p>
            <a:pPr algn="ctr"/>
            <a:r>
              <a:rPr lang="id-ID" sz="2400" dirty="0" smtClean="0"/>
              <a:t>Disusun oleh :</a:t>
            </a:r>
          </a:p>
          <a:p>
            <a:pPr algn="ctr"/>
            <a:r>
              <a:rPr lang="id-ID" sz="2400" dirty="0" smtClean="0"/>
              <a:t>KELOMPOK 3</a:t>
            </a:r>
          </a:p>
          <a:p>
            <a:pPr marL="457200" indent="-457200">
              <a:buAutoNum type="arabicPeriod"/>
            </a:pPr>
            <a:r>
              <a:rPr lang="id-ID" sz="2400" dirty="0" smtClean="0"/>
              <a:t>Amir Indrawan	(18120299)</a:t>
            </a:r>
          </a:p>
          <a:p>
            <a:pPr marL="457200" indent="-457200">
              <a:buAutoNum type="arabicPeriod"/>
            </a:pPr>
            <a:r>
              <a:rPr lang="id-ID" sz="2400" dirty="0" smtClean="0"/>
              <a:t>PRAMUDYA Annas S. (18120306)</a:t>
            </a:r>
          </a:p>
          <a:p>
            <a:pPr marL="457200" indent="-457200">
              <a:buAutoNum type="arabicPeriod"/>
            </a:pPr>
            <a:r>
              <a:rPr lang="id-ID" sz="2400" dirty="0" smtClean="0"/>
              <a:t>Ummi Rosidah	(18120292)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34812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0761" y="404139"/>
            <a:ext cx="7989752" cy="1083329"/>
          </a:xfrm>
        </p:spPr>
        <p:txBody>
          <a:bodyPr/>
          <a:lstStyle/>
          <a:p>
            <a:r>
              <a:rPr lang="id-ID" dirty="0" smtClean="0"/>
              <a:t>a. Kode etik profesi kependidikan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0761" y="1770063"/>
            <a:ext cx="8242478" cy="474662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sz="2400" dirty="0"/>
              <a:t>Dalam praktis pendidikan di lapangan, pendidik dihadapkan pada berbagai kasus yang </a:t>
            </a:r>
            <a:r>
              <a:rPr lang="id-ID" sz="2400" dirty="0" smtClean="0"/>
              <a:t>menuntut </a:t>
            </a:r>
            <a:r>
              <a:rPr lang="id-ID" sz="2400" dirty="0"/>
              <a:t>pengambilan </a:t>
            </a:r>
            <a:r>
              <a:rPr lang="id-ID" sz="2400" dirty="0" smtClean="0"/>
              <a:t>putusan etis yang dapat dipertanggung jawabkan secara moral. Hal ini disebut </a:t>
            </a:r>
            <a:r>
              <a:rPr lang="id-ID" sz="2400" b="1" dirty="0" smtClean="0"/>
              <a:t>kode etik profesi kependidikan.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35403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A. Kode Etik Profesi Kependidikan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931788"/>
            <a:ext cx="7989752" cy="4926211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pendidik wajib </a:t>
            </a:r>
            <a:r>
              <a:rPr lang="id-ID" sz="2400" dirty="0" smtClean="0"/>
              <a:t>mentaati peraturan yang telah dibuat oleh organisasi profesi yang disebut </a:t>
            </a:r>
            <a:r>
              <a:rPr lang="id-ID" sz="2400" b="1" i="1" u="sng" dirty="0" smtClean="0"/>
              <a:t>kode etik profesi kependidikan.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Kode etik itu disusun oleh organisasi yang berlaku mengikat anggotanya. Berikut ini adalah contoh kode etik yang dirumuskan NEA di Amerika Serikat (1975)</a:t>
            </a:r>
          </a:p>
          <a:p>
            <a:pPr marL="342900" indent="-342900">
              <a:buAutoNum type="arabicPeriod"/>
            </a:pPr>
            <a:r>
              <a:rPr lang="id-ID" sz="2400" dirty="0" smtClean="0"/>
              <a:t>Prinsip komitmen terhadap siswa</a:t>
            </a:r>
          </a:p>
          <a:p>
            <a:pPr marL="342900" indent="-342900">
              <a:buAutoNum type="arabicPeriod"/>
            </a:pPr>
            <a:r>
              <a:rPr lang="id-ID" sz="2400" dirty="0" smtClean="0"/>
              <a:t>Prinsip komitmen terhadap profesi (strike &amp; soltis, 2007 : xi – xiii)</a:t>
            </a:r>
          </a:p>
          <a:p>
            <a:pPr marL="0" indent="0">
              <a:buNone/>
            </a:pPr>
            <a:endParaRPr lang="id-ID" b="1" i="1" u="sng" dirty="0"/>
          </a:p>
        </p:txBody>
      </p:sp>
    </p:spTree>
    <p:extLst>
      <p:ext uri="{BB962C8B-B14F-4D97-AF65-F5344CB8AC3E}">
        <p14:creationId xmlns:p14="http://schemas.microsoft.com/office/powerpoint/2010/main" val="132939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35" y="404138"/>
            <a:ext cx="7989752" cy="1083329"/>
          </a:xfrm>
        </p:spPr>
        <p:txBody>
          <a:bodyPr/>
          <a:lstStyle/>
          <a:p>
            <a:r>
              <a:rPr lang="id-ID" dirty="0"/>
              <a:t>1</a:t>
            </a:r>
            <a:r>
              <a:rPr lang="id-ID" dirty="0" smtClean="0"/>
              <a:t>. Prinsip Komitmen Terhadap Siswa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067" y="1796782"/>
            <a:ext cx="8300488" cy="4818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000" dirty="0" smtClean="0"/>
              <a:t>Pendidik berkomitmen untuk membantu siswa merealisasikan potensinya. Untuk itu guru :</a:t>
            </a:r>
          </a:p>
          <a:p>
            <a:r>
              <a:rPr lang="id-ID" sz="2000" dirty="0" smtClean="0"/>
              <a:t>Tidak boleh menghalangi siswa dari usaha pribadinya untuk belajar tanpa alasan yang dapat dipertanggungjawabkan</a:t>
            </a:r>
          </a:p>
          <a:p>
            <a:r>
              <a:rPr lang="id-ID" sz="2000" dirty="0" smtClean="0"/>
              <a:t>Tidak boleh melarang siswa mencari informasi dari lain sumber tanpa alasan yang dapat dipertanggungjawabkan</a:t>
            </a:r>
          </a:p>
          <a:p>
            <a:r>
              <a:rPr lang="id-ID" sz="2000" dirty="0" smtClean="0"/>
              <a:t>Tidak boleh membelokkan kebenaran dalam pokok bahasan yang  berguna bagi perkembangan siswa</a:t>
            </a:r>
          </a:p>
          <a:p>
            <a:r>
              <a:rPr lang="id-ID" sz="2000" dirty="0" smtClean="0"/>
              <a:t>Wajib melindungi siswa dari keadaan yang merugikan upaya belajar</a:t>
            </a:r>
          </a:p>
          <a:p>
            <a:r>
              <a:rPr lang="id-ID" sz="2000" dirty="0" smtClean="0"/>
              <a:t>Tidak boleh membiarkan siswa dalam kesulitan dan keputusasaan</a:t>
            </a:r>
          </a:p>
          <a:p>
            <a:pPr marL="0" indent="0">
              <a:buNone/>
            </a:pPr>
            <a:endParaRPr lang="id-ID" dirty="0" smtClean="0"/>
          </a:p>
          <a:p>
            <a:pPr marL="514350" indent="-514350">
              <a:buFont typeface="+mj-lt"/>
              <a:buAutoNum type="alphaLcParenR"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3582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15921"/>
            <a:ext cx="7989752" cy="4042877"/>
          </a:xfrm>
        </p:spPr>
        <p:txBody>
          <a:bodyPr/>
          <a:lstStyle/>
          <a:p>
            <a:r>
              <a:rPr lang="id-ID" dirty="0" smtClean="0"/>
              <a:t>Tidak boleh, dengan dasar ras, warna kulit, kepercayaan,jenis kelamin, kewarganegaraan, status perkawinan, latar belakang politik dan agama, status sosial ekonomi atau kecenderungan seksual secara tidak adil</a:t>
            </a:r>
          </a:p>
          <a:p>
            <a:r>
              <a:rPr lang="id-ID" dirty="0" smtClean="0"/>
              <a:t>Tidak boleh menggunakan hubungan profesional dengan siswa untuk keuntungan pribadi</a:t>
            </a:r>
          </a:p>
          <a:p>
            <a:r>
              <a:rPr lang="id-ID" dirty="0" smtClean="0"/>
              <a:t>Tidak boleh mengungkapkan informasi siswa yang diperolehnya saat melaksanakan tugas profesionalnya, kecuali sejalan dengan </a:t>
            </a:r>
            <a:r>
              <a:rPr lang="id-ID" dirty="0" smtClean="0"/>
              <a:t>maksud pelayanan </a:t>
            </a:r>
            <a:r>
              <a:rPr lang="id-ID" dirty="0" smtClean="0"/>
              <a:t>profesional atau dituntut hukum.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61088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378381"/>
            <a:ext cx="7989752" cy="1083329"/>
          </a:xfrm>
        </p:spPr>
        <p:txBody>
          <a:bodyPr/>
          <a:lstStyle/>
          <a:p>
            <a:r>
              <a:rPr lang="id-ID" dirty="0" smtClean="0"/>
              <a:t>2. Prinsip Komitmen Terhadap Profesi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28801"/>
            <a:ext cx="7989752" cy="4675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000" dirty="0" smtClean="0"/>
              <a:t>Setiap profesi, termasuk kependidikan, memiliki tanggung jawab dalam pelayanan profesional. Hal ini berpengaruh langsung terhadap masyarakat, bangsa dan negara. Demi kualitas layanan profesinya guru ;</a:t>
            </a:r>
          </a:p>
          <a:p>
            <a:r>
              <a:rPr lang="id-ID" sz="2000" dirty="0" smtClean="0"/>
              <a:t>Tidak boleh memalsukan pernyataan yang terkait dengan kompetensi dan kualifikasinya pada pengisian data untuk keperluan pendaftaran menjadi anggota organisasi profesi</a:t>
            </a:r>
          </a:p>
          <a:p>
            <a:r>
              <a:rPr lang="id-ID" sz="2000" dirty="0" smtClean="0"/>
              <a:t>Tidak boleh memalsukan kualifikasi profesionalnya</a:t>
            </a:r>
          </a:p>
          <a:p>
            <a:r>
              <a:rPr lang="id-ID" sz="2000" dirty="0" smtClean="0"/>
              <a:t>Tidak boleh memasukkan seseorang yang dikenalnya tidak memenuhi kualifikasi dari hal hal yang relevan</a:t>
            </a:r>
          </a:p>
          <a:p>
            <a:r>
              <a:rPr lang="id-ID" sz="2000" dirty="0" smtClean="0"/>
              <a:t>Tidak boleh membuat pernyataan palsu secara sadar berkenaan dengan kualifikasi dari calon untuk mengisi suatu posisi profesional</a:t>
            </a:r>
          </a:p>
        </p:txBody>
      </p:sp>
    </p:spTree>
    <p:extLst>
      <p:ext uri="{BB962C8B-B14F-4D97-AF65-F5344CB8AC3E}">
        <p14:creationId xmlns:p14="http://schemas.microsoft.com/office/powerpoint/2010/main" val="2025237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742081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429555"/>
            <a:ext cx="7989752" cy="4429243"/>
          </a:xfrm>
        </p:spPr>
        <p:txBody>
          <a:bodyPr>
            <a:normAutofit/>
          </a:bodyPr>
          <a:lstStyle/>
          <a:p>
            <a:r>
              <a:rPr lang="id-ID" sz="2000" dirty="0" smtClean="0"/>
              <a:t>Tidak boleh membiarkan seseorang yang tidak memiliki wewenang untuk mendidik, mempraktikkan pengajaran</a:t>
            </a:r>
          </a:p>
          <a:p>
            <a:r>
              <a:rPr lang="id-ID" sz="2000" dirty="0" smtClean="0"/>
              <a:t>Tidak boleh mengungkapkan informasi perihal teman sejawat </a:t>
            </a:r>
          </a:p>
          <a:p>
            <a:r>
              <a:rPr lang="id-ID" sz="2000" dirty="0" smtClean="0"/>
              <a:t>Tidak boleh membuat pernyataan palsu atau merugikan perihal teman sejawat</a:t>
            </a:r>
          </a:p>
          <a:p>
            <a:r>
              <a:rPr lang="id-ID" sz="2000" dirty="0" smtClean="0"/>
              <a:t>Tidak boleh mengungkap informasi perihal siswa kecuali pengungkapan tersebut sejalan dengan maksud pelayanan profesional tersebut atau dituntut oleh hukum.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582501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352624"/>
            <a:ext cx="7989752" cy="1083329"/>
          </a:xfrm>
        </p:spPr>
        <p:txBody>
          <a:bodyPr/>
          <a:lstStyle/>
          <a:p>
            <a:r>
              <a:rPr lang="id-ID" dirty="0" smtClean="0"/>
              <a:t>B. Konsep dan teori etika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262131"/>
            <a:ext cx="7989752" cy="4596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 smtClean="0"/>
              <a:t>1. Konsep etika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d-ID" sz="2400" b="1" dirty="0"/>
              <a:t>E</a:t>
            </a:r>
            <a:r>
              <a:rPr lang="id-ID" sz="2400" b="1" dirty="0" smtClean="0"/>
              <a:t>tika</a:t>
            </a:r>
            <a:r>
              <a:rPr lang="id-ID" sz="2400" dirty="0" smtClean="0"/>
              <a:t> adalah ilmu tentang baik buruknya suatu tindakan</a:t>
            </a:r>
            <a:r>
              <a:rPr lang="id-ID" sz="2400" dirty="0"/>
              <a:t> </a:t>
            </a:r>
            <a:r>
              <a:rPr lang="id-ID" sz="2400" dirty="0" smtClean="0"/>
              <a:t>atau tingkah laku seseorang.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Setiap orang harus bertingkah laku yang seharusnya. Apabila sebaliknya, maka orang tersebut dapat dikatakan melanggar standar etis yang berlaku.</a:t>
            </a:r>
          </a:p>
          <a:p>
            <a:pPr marL="0" indent="0">
              <a:buNone/>
            </a:pP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val="633776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378381"/>
            <a:ext cx="7989752" cy="1083329"/>
          </a:xfrm>
        </p:spPr>
        <p:txBody>
          <a:bodyPr/>
          <a:lstStyle/>
          <a:p>
            <a:r>
              <a:rPr lang="id-ID" dirty="0" smtClean="0"/>
              <a:t>2. Teori Etika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8639197"/>
              </p:ext>
            </p:extLst>
          </p:nvPr>
        </p:nvGraphicFramePr>
        <p:xfrm>
          <a:off x="0" y="1825625"/>
          <a:ext cx="9144000" cy="4317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7235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a. Teori Etika konsekuensialis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770803"/>
            <a:ext cx="7989752" cy="4848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200" dirty="0" smtClean="0"/>
              <a:t>Teori etike konsekuensialis berpegang pada prinsip bahwa suatu tindakan dapat dibenarkan secara moral atau tidak </a:t>
            </a:r>
            <a:r>
              <a:rPr lang="id-ID" sz="2200" b="1" i="1" u="sng" dirty="0" smtClean="0"/>
              <a:t>ditentukan oleh konsekuensi</a:t>
            </a:r>
            <a:r>
              <a:rPr lang="id-ID" sz="2200" dirty="0" smtClean="0"/>
              <a:t> yang ditimbulkannya. </a:t>
            </a:r>
            <a:endParaRPr lang="id-ID" sz="2200" dirty="0" smtClean="0"/>
          </a:p>
          <a:p>
            <a:pPr marL="0" indent="0">
              <a:buNone/>
            </a:pPr>
            <a:r>
              <a:rPr lang="id-ID" sz="2200" dirty="0" smtClean="0"/>
              <a:t>Terdapat </a:t>
            </a:r>
            <a:r>
              <a:rPr lang="id-ID" sz="2200" dirty="0" smtClean="0"/>
              <a:t>dua aliran besar tentang kebaikan, yaitu:</a:t>
            </a:r>
            <a:endParaRPr lang="id-ID" sz="2200" i="1" dirty="0" smtClean="0"/>
          </a:p>
          <a:p>
            <a:r>
              <a:rPr lang="id-ID" sz="2200" i="1" dirty="0" smtClean="0"/>
              <a:t>aliran hedonisme </a:t>
            </a:r>
            <a:r>
              <a:rPr lang="id-ID" sz="2200" dirty="0" smtClean="0"/>
              <a:t>yang berpendapat bahwa kebahagiaan dan kenikmatan adalah manifestasi dari kebaikan</a:t>
            </a:r>
          </a:p>
          <a:p>
            <a:r>
              <a:rPr lang="id-ID" sz="2200" i="1" dirty="0" smtClean="0"/>
              <a:t>aliran religius </a:t>
            </a:r>
            <a:r>
              <a:rPr lang="id-ID" sz="2200" dirty="0" smtClean="0"/>
              <a:t>berpendapat bahwa kebaikan dimanfestasikan dalam tujuan akhir manusia, yaitu memuliakan Tuhan.</a:t>
            </a:r>
          </a:p>
          <a:p>
            <a:pPr marL="0" indent="0">
              <a:buNone/>
            </a:pPr>
            <a:endParaRPr lang="id-ID" i="1" dirty="0"/>
          </a:p>
        </p:txBody>
      </p:sp>
    </p:spTree>
    <p:extLst>
      <p:ext uri="{BB962C8B-B14F-4D97-AF65-F5344CB8AC3E}">
        <p14:creationId xmlns:p14="http://schemas.microsoft.com/office/powerpoint/2010/main" val="1667852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Kesulitan dalam menggunakan teori konsekuensialis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Teori ini menuntut pengambilan putusan moral untuk memiliki seluruh informasi sebelum membuta keputusan, hal ini sulit untuk dipenuhi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Dalam aplikasi dari </a:t>
            </a:r>
            <a:r>
              <a:rPr lang="id-ID" sz="2400" i="1" dirty="0" smtClean="0"/>
              <a:t>hedonisme </a:t>
            </a:r>
            <a:r>
              <a:rPr lang="id-ID" sz="2400" dirty="0" smtClean="0"/>
              <a:t>dapat memberikan hasil yang secara moral sulit untuk dibenarkan; misalnya kebaikan (kenikmatan) dari komunitas penjahat sulit dibenarkan oleh moral karena kebahagiaan tersebut didapat dari kejahatan</a:t>
            </a:r>
            <a:endParaRPr lang="id-ID" sz="2400" i="1" dirty="0"/>
          </a:p>
        </p:txBody>
      </p:sp>
    </p:spTree>
    <p:extLst>
      <p:ext uri="{BB962C8B-B14F-4D97-AF65-F5344CB8AC3E}">
        <p14:creationId xmlns:p14="http://schemas.microsoft.com/office/powerpoint/2010/main" val="4174891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b. Teori nonkensekuensialis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442435"/>
            <a:ext cx="7989752" cy="441636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Teori ini sering dikenal luas sebagai Aturan Emas yang dikeluarkan oleh Immanuel Khant, seorang filsuf Jerman dengan sebuah perintah yang disebut Perintah Kategoria, yang berbunyi: </a:t>
            </a:r>
            <a:r>
              <a:rPr lang="id-ID" sz="2400" b="1" i="1" dirty="0" smtClean="0"/>
              <a:t>Bertingkah lakulah sedemikian sehingga perintah dari kehendakmu akan selalu dipatuhi sebagai layaknya suatu prinsip yang bersifat universal.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Teori ini didasarkan pada asumsi bahwa kita wajib memperlakukan setiap orang sebagai tujuan bukan sarana.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609999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Kesulitan dalam menggunakan teori non konsekuensialis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Teori ini kesulitan dalam menghadapi orang yg suka berbohong karena ia juga suka dibohongi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Berbohong tidak tidak dibenarkan dalam aruran universal karena memberikan konsekuensi yang tidak diinginkan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Prinsip-prinsip moral sulit tidak mudah untuk dikategorikan sebagai aturan khusus, umum, atau universal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941770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c. Dilema etis dalam praksis pembelajaran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237191"/>
          </a:xfrm>
        </p:spPr>
        <p:txBody>
          <a:bodyPr>
            <a:noAutofit/>
          </a:bodyPr>
          <a:lstStyle/>
          <a:p>
            <a:r>
              <a:rPr lang="id-ID" sz="2000" dirty="0" smtClean="0"/>
              <a:t>Suatu kejadian yang sulit untuk diambil keputusannya disebut etis atau tidak etis. Contoh :</a:t>
            </a:r>
          </a:p>
          <a:p>
            <a:pPr marL="342900" indent="-342900">
              <a:buAutoNum type="arabicPeriod"/>
            </a:pPr>
            <a:r>
              <a:rPr lang="id-ID" sz="2000" dirty="0" smtClean="0"/>
              <a:t>Hukuman dan Kesempatan Membela Diri</a:t>
            </a:r>
          </a:p>
          <a:p>
            <a:pPr marL="0" indent="0">
              <a:buNone/>
            </a:pPr>
            <a:r>
              <a:rPr lang="id-ID" sz="2000" dirty="0"/>
              <a:t>	</a:t>
            </a:r>
            <a:r>
              <a:rPr lang="id-ID" sz="2000" dirty="0" smtClean="0"/>
              <a:t>Hukuman dapat menciptakan menciptakan keteraturan sehingga tercipta kondisi kondusif untuk belajar sekaligus dapat membuat siswa berada dalam kesulitan dan keputusasaan.  Berikut jawaban atas dilematis tersebut :</a:t>
            </a:r>
          </a:p>
          <a:p>
            <a:pPr marL="342900" indent="-342900">
              <a:buAutoNum type="alphaLcPeriod"/>
            </a:pPr>
            <a:r>
              <a:rPr lang="id-ID" sz="2000" dirty="0" smtClean="0"/>
              <a:t>Hukuman diberikan secara jujur dan fair</a:t>
            </a:r>
          </a:p>
          <a:p>
            <a:pPr marL="342900" indent="-342900">
              <a:buAutoNum type="alphaLcPeriod"/>
            </a:pPr>
            <a:r>
              <a:rPr lang="id-ID" sz="2000" dirty="0" smtClean="0"/>
              <a:t>Memberi kesempatan anak didik untuk membela diri sebelum dijatuhi hukuman</a:t>
            </a:r>
          </a:p>
          <a:p>
            <a:pPr marL="342900" indent="-342900">
              <a:buAutoNum type="alphaLcPeriod"/>
            </a:pPr>
            <a:r>
              <a:rPr lang="id-ID" sz="2000" dirty="0" smtClean="0"/>
              <a:t>Menggunakan nilai sebagai hukuman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330805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40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000" dirty="0" smtClean="0"/>
              <a:t>2. Kebebasan Intelektual</a:t>
            </a:r>
          </a:p>
          <a:p>
            <a:pPr marL="0" indent="0">
              <a:buNone/>
            </a:pPr>
            <a:r>
              <a:rPr lang="id-ID" sz="2000" dirty="0"/>
              <a:t>	</a:t>
            </a:r>
            <a:r>
              <a:rPr lang="id-ID" sz="2000" dirty="0" smtClean="0"/>
              <a:t>Kebebasan adalah komponen penting dalam lingkungan pendidikan. Kebebasan intelektual itu sendiri terkait dengan National Education Association, dimana pendidik diwajibkan untuk :</a:t>
            </a:r>
          </a:p>
          <a:p>
            <a:pPr marL="342900" indent="-342900">
              <a:buAutoNum type="alphaLcPeriod"/>
            </a:pPr>
            <a:r>
              <a:rPr lang="id-ID" sz="2000" dirty="0" smtClean="0"/>
              <a:t>Tidak boleh menghalangi siswa dari usaha pribadinya untuk belajar tanpa alasan yang dapat dipertanggungjawabkan </a:t>
            </a:r>
          </a:p>
          <a:p>
            <a:pPr marL="342900" indent="-342900">
              <a:buAutoNum type="alphaLcPeriod"/>
            </a:pPr>
            <a:r>
              <a:rPr lang="id-ID" sz="2000" dirty="0" smtClean="0"/>
              <a:t>Tidak boleh melarang siswa untuk mencari informasi dari sumber-sumber yang beragam tanpa alasan yang dapat dipertanggungjawabkan</a:t>
            </a:r>
          </a:p>
          <a:p>
            <a:pPr marL="342900" indent="-342900">
              <a:buAutoNum type="alphaLcPeriod"/>
            </a:pPr>
            <a:r>
              <a:rPr lang="id-ID" sz="2000" dirty="0" smtClean="0"/>
              <a:t>Tidak boleh begitu saja menghalangi atau membelokkan kebenaran yang terkandung dalam suatu pokok bahasan yang berguna bagi perkembangan siswa</a:t>
            </a:r>
          </a:p>
          <a:p>
            <a:pPr marL="0" indent="0">
              <a:buNone/>
            </a:pPr>
            <a:r>
              <a:rPr lang="id-ID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10560557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970469"/>
            <a:ext cx="7989752" cy="4790940"/>
          </a:xfrm>
        </p:spPr>
        <p:txBody>
          <a:bodyPr/>
          <a:lstStyle/>
          <a:p>
            <a:pPr marL="342900" indent="-342900">
              <a:buAutoNum type="arabicPeriod" startAt="3"/>
            </a:pPr>
            <a:r>
              <a:rPr lang="id-ID" sz="2000" dirty="0" smtClean="0"/>
              <a:t>Perlakuan sama bagi semua siswa</a:t>
            </a:r>
          </a:p>
          <a:p>
            <a:pPr marL="324000" lvl="1" indent="0">
              <a:buNone/>
            </a:pPr>
            <a:r>
              <a:rPr lang="id-ID" sz="2000" dirty="0"/>
              <a:t>	</a:t>
            </a:r>
            <a:r>
              <a:rPr lang="id-ID" sz="2000" dirty="0" smtClean="0"/>
              <a:t>	Perlakuan sama bagi semua siswa adalah salah satu manifestasi dari dari kode etik yang telah dibuat oleh </a:t>
            </a:r>
            <a:r>
              <a:rPr lang="id-ID" sz="2000" i="1" dirty="0" smtClean="0"/>
              <a:t>National Education Association </a:t>
            </a:r>
            <a:r>
              <a:rPr lang="id-ID" sz="2000" dirty="0" smtClean="0"/>
              <a:t>yaitu  bahwa pendidi: tidak boleh, dengan dasar ras, warna kulit, kepercayaan, jenis kelamin, kewarganegaraan, status perkawinan, latar belakang politi atau agama secara tidak adil:</a:t>
            </a:r>
          </a:p>
          <a:p>
            <a:pPr marL="666900" lvl="1" indent="-342900">
              <a:buFont typeface="+mj-lt"/>
              <a:buAutoNum type="alphaLcParenR"/>
            </a:pPr>
            <a:r>
              <a:rPr lang="id-ID" sz="2000" dirty="0" smtClean="0"/>
              <a:t>Melarang siswa untuk ambil bagian pada program</a:t>
            </a:r>
          </a:p>
          <a:p>
            <a:pPr marL="666900" lvl="1" indent="-342900">
              <a:buFont typeface="+mj-lt"/>
              <a:buAutoNum type="alphaLcParenR"/>
            </a:pPr>
            <a:r>
              <a:rPr lang="id-ID" sz="2000" dirty="0" smtClean="0"/>
              <a:t>Menolak melayani siswa</a:t>
            </a:r>
          </a:p>
          <a:p>
            <a:pPr marL="666900" lvl="1" indent="-342900">
              <a:buFont typeface="+mj-lt"/>
              <a:buAutoNum type="alphaLcParenR"/>
            </a:pPr>
            <a:r>
              <a:rPr lang="id-ID" sz="2000" dirty="0" smtClean="0"/>
              <a:t>Memberikan suatu keuntungan bagi seorang siswa</a:t>
            </a:r>
          </a:p>
          <a:p>
            <a:pPr marL="324000" lvl="1" indent="0">
              <a:buNone/>
            </a:pPr>
            <a:r>
              <a:rPr lang="id-ID" sz="2000" dirty="0" smtClean="0"/>
              <a:t>Inti dari kode etik ini adalah keadilan.</a:t>
            </a:r>
          </a:p>
          <a:p>
            <a:pPr marL="324000" lvl="1" indent="0">
              <a:buNone/>
            </a:pP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13747573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d. Obyektivitas dan relativitas moral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2400" dirty="0" smtClean="0"/>
              <a:t>1. Obyektivitas Moral</a:t>
            </a:r>
          </a:p>
          <a:p>
            <a:pPr marL="0" indent="0">
              <a:buNone/>
            </a:pPr>
            <a:r>
              <a:rPr lang="id-ID" sz="2400" dirty="0"/>
              <a:t>	</a:t>
            </a:r>
            <a:r>
              <a:rPr lang="id-ID" sz="2400" dirty="0" smtClean="0"/>
              <a:t>Keputusan moral dapat diambil secara obyektif melalui keseimbangan reflektif yang muncul sebagai perpaduan antara intuisi (rasa) dan teori (nalar) moral.</a:t>
            </a:r>
          </a:p>
          <a:p>
            <a:pPr marL="0" indent="0">
              <a:buNone/>
            </a:pPr>
            <a:r>
              <a:rPr lang="id-ID" sz="2400" dirty="0"/>
              <a:t>2. Relativitas Moral</a:t>
            </a:r>
          </a:p>
          <a:p>
            <a:pPr marL="0" indent="0">
              <a:buNone/>
            </a:pPr>
            <a:r>
              <a:rPr lang="id-ID" sz="2400" dirty="0"/>
              <a:t>	Ada kecenderungan anggapan bahwa relativisme moral menjadi gaya hidup masa kini. Relativisme berarti berbuat apa saja tidak dilarang. Masing-masing dapat bertindak sesuai pilihannya tanpa kritik dari siapapun.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04604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kesimpulan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Teori etika konsekuensialis tidak cocok untuk diterapkan dalam pengambilan keputusan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Relativisme moral perlu dihindari karena dapat menghancurkan sendi sendi perkembangan moral dan sendi-sendi kehidupan yang lain.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d-ID" sz="2400" dirty="0" smtClean="0"/>
              <a:t>Teori etika nonkonsekuensialis perlu diberi dukungan, karena berpandangan pengembangan pribadi sebagai agen moral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7706857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375</TotalTime>
  <Words>774</Words>
  <Application>Microsoft Office PowerPoint</Application>
  <PresentationFormat>On-screen Show (4:3)</PresentationFormat>
  <Paragraphs>84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Gill Sans MT</vt:lpstr>
      <vt:lpstr>Wingdings 2</vt:lpstr>
      <vt:lpstr>Dividend</vt:lpstr>
      <vt:lpstr>ETIKA PROFESI KEPENDIDIKAN </vt:lpstr>
      <vt:lpstr>a. Kode etik profesi kependidikan</vt:lpstr>
      <vt:lpstr>A. Kode Etik Profesi Kependidikan</vt:lpstr>
      <vt:lpstr>1. Prinsip Komitmen Terhadap Siswa</vt:lpstr>
      <vt:lpstr>PowerPoint Presentation</vt:lpstr>
      <vt:lpstr>2. Prinsip Komitmen Terhadap Profesi</vt:lpstr>
      <vt:lpstr>PowerPoint Presentation</vt:lpstr>
      <vt:lpstr>B. Konsep dan teori etika</vt:lpstr>
      <vt:lpstr>2. Teori Etika</vt:lpstr>
      <vt:lpstr>a. Teori Etika konsekuensialis</vt:lpstr>
      <vt:lpstr>Kesulitan dalam menggunakan teori konsekuensialis</vt:lpstr>
      <vt:lpstr>b. Teori nonkensekuensialis</vt:lpstr>
      <vt:lpstr>Kesulitan dalam menggunakan teori non konsekuensialis</vt:lpstr>
      <vt:lpstr>c. Dilema etis dalam praksis pembelajaran</vt:lpstr>
      <vt:lpstr>PowerPoint Presentation</vt:lpstr>
      <vt:lpstr>PowerPoint Presentation</vt:lpstr>
      <vt:lpstr>d. Obyektivitas dan relativitas moral</vt:lpstr>
      <vt:lpstr>kesimpulan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annas</dc:creator>
  <cp:lastModifiedBy>USER</cp:lastModifiedBy>
  <cp:revision>31</cp:revision>
  <dcterms:created xsi:type="dcterms:W3CDTF">2018-10-06T01:21:50Z</dcterms:created>
  <dcterms:modified xsi:type="dcterms:W3CDTF">2018-10-23T14:01:50Z</dcterms:modified>
</cp:coreProperties>
</file>