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B6A33F-8360-4220-9B78-BF9F49AB1506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CCE045CA-71B8-4960-83EE-E6D52D2A0DBA}">
      <dgm:prSet phldrT="[Text]"/>
      <dgm:spPr/>
      <dgm:t>
        <a:bodyPr/>
        <a:lstStyle/>
        <a:p>
          <a:r>
            <a:rPr lang="en-US" b="1" dirty="0" err="1" smtClean="0"/>
            <a:t>Variabel</a:t>
          </a:r>
          <a:r>
            <a:rPr lang="en-US" b="1" dirty="0" smtClean="0"/>
            <a:t> </a:t>
          </a:r>
          <a:r>
            <a:rPr lang="en-US" b="1" dirty="0" err="1" smtClean="0"/>
            <a:t>Strategi</a:t>
          </a:r>
          <a:r>
            <a:rPr lang="en-US" b="1" dirty="0" smtClean="0"/>
            <a:t> </a:t>
          </a:r>
          <a:r>
            <a:rPr lang="en-US" b="1" dirty="0" err="1" smtClean="0"/>
            <a:t>Pembelajaran</a:t>
          </a:r>
          <a:endParaRPr lang="en-US" b="1" dirty="0"/>
        </a:p>
      </dgm:t>
    </dgm:pt>
    <dgm:pt modelId="{5C39D766-3D7C-4945-BA47-CEBDC16CC7C7}" type="parTrans" cxnId="{1AD70592-0B7E-422E-A8AA-B72E57D83200}">
      <dgm:prSet/>
      <dgm:spPr/>
      <dgm:t>
        <a:bodyPr/>
        <a:lstStyle/>
        <a:p>
          <a:endParaRPr lang="en-US"/>
        </a:p>
      </dgm:t>
    </dgm:pt>
    <dgm:pt modelId="{5F4EE5D6-7725-44C8-89AC-5EEDFFCBF0D2}" type="sibTrans" cxnId="{1AD70592-0B7E-422E-A8AA-B72E57D83200}">
      <dgm:prSet/>
      <dgm:spPr/>
      <dgm:t>
        <a:bodyPr/>
        <a:lstStyle/>
        <a:p>
          <a:endParaRPr lang="en-US"/>
        </a:p>
      </dgm:t>
    </dgm:pt>
    <dgm:pt modelId="{276C54C3-B5E1-4616-95A1-F0FE219389BF}">
      <dgm:prSet phldrT="[Text]"/>
      <dgm:spPr/>
      <dgm:t>
        <a:bodyPr/>
        <a:lstStyle/>
        <a:p>
          <a:r>
            <a:rPr lang="en-US" b="0" i="0" dirty="0" err="1" smtClean="0"/>
            <a:t>Strategi</a:t>
          </a:r>
          <a:r>
            <a:rPr lang="en-US" b="0" i="0" dirty="0" smtClean="0"/>
            <a:t> </a:t>
          </a:r>
          <a:r>
            <a:rPr lang="en-US" b="0" i="0" dirty="0" err="1" smtClean="0"/>
            <a:t>Pengorganisasian</a:t>
          </a:r>
          <a:r>
            <a:rPr lang="en-US" b="0" i="0" dirty="0" smtClean="0"/>
            <a:t> (Organizational Strategy)</a:t>
          </a:r>
          <a:endParaRPr lang="en-US" dirty="0"/>
        </a:p>
      </dgm:t>
    </dgm:pt>
    <dgm:pt modelId="{F2F83BE8-C6A2-4563-AE35-A778D1543E1A}" type="parTrans" cxnId="{9178C54A-DC4C-4DC1-9714-88926833C994}">
      <dgm:prSet/>
      <dgm:spPr/>
      <dgm:t>
        <a:bodyPr/>
        <a:lstStyle/>
        <a:p>
          <a:endParaRPr lang="en-US"/>
        </a:p>
      </dgm:t>
    </dgm:pt>
    <dgm:pt modelId="{608DAE0D-A3DB-4A5B-B778-4006AE896874}" type="sibTrans" cxnId="{9178C54A-DC4C-4DC1-9714-88926833C994}">
      <dgm:prSet/>
      <dgm:spPr/>
      <dgm:t>
        <a:bodyPr/>
        <a:lstStyle/>
        <a:p>
          <a:endParaRPr lang="en-US"/>
        </a:p>
      </dgm:t>
    </dgm:pt>
    <dgm:pt modelId="{1D033B61-BBEA-41A8-9562-212FB68771BA}">
      <dgm:prSet phldrT="[Text]"/>
      <dgm:spPr/>
      <dgm:t>
        <a:bodyPr/>
        <a:lstStyle/>
        <a:p>
          <a:r>
            <a:rPr lang="en-US" b="0" i="0" dirty="0" err="1" smtClean="0"/>
            <a:t>Strategi</a:t>
          </a:r>
          <a:r>
            <a:rPr lang="en-US" b="0" i="0" dirty="0" smtClean="0"/>
            <a:t> </a:t>
          </a:r>
          <a:r>
            <a:rPr lang="en-US" b="0" i="0" dirty="0" err="1" smtClean="0"/>
            <a:t>Penyampaian</a:t>
          </a:r>
          <a:r>
            <a:rPr lang="en-US" b="0" i="0" dirty="0" smtClean="0"/>
            <a:t> (Delivery Strategy)</a:t>
          </a:r>
          <a:endParaRPr lang="en-US" dirty="0"/>
        </a:p>
      </dgm:t>
    </dgm:pt>
    <dgm:pt modelId="{71FD98E9-F0FF-4EFD-ABBC-2F9110A81BA0}" type="parTrans" cxnId="{C30D7F39-A2B6-4D85-9809-D46A87A91D39}">
      <dgm:prSet/>
      <dgm:spPr/>
      <dgm:t>
        <a:bodyPr/>
        <a:lstStyle/>
        <a:p>
          <a:endParaRPr lang="en-US"/>
        </a:p>
      </dgm:t>
    </dgm:pt>
    <dgm:pt modelId="{8E0AD874-782F-44FB-A9BC-5E3ED0350D0B}" type="sibTrans" cxnId="{C30D7F39-A2B6-4D85-9809-D46A87A91D39}">
      <dgm:prSet/>
      <dgm:spPr/>
      <dgm:t>
        <a:bodyPr/>
        <a:lstStyle/>
        <a:p>
          <a:endParaRPr lang="en-US"/>
        </a:p>
      </dgm:t>
    </dgm:pt>
    <dgm:pt modelId="{57D2FAAF-6695-4B57-9CA7-7D69B6B5B057}">
      <dgm:prSet phldrT="[Text]"/>
      <dgm:spPr/>
      <dgm:t>
        <a:bodyPr/>
        <a:lstStyle/>
        <a:p>
          <a:r>
            <a:rPr lang="en-US" b="0" i="0" dirty="0" err="1" smtClean="0"/>
            <a:t>Strategi</a:t>
          </a:r>
          <a:r>
            <a:rPr lang="en-US" b="0" i="0" dirty="0" smtClean="0"/>
            <a:t> </a:t>
          </a:r>
          <a:r>
            <a:rPr lang="en-US" b="0" i="0" dirty="0" err="1" smtClean="0"/>
            <a:t>Pengolahan</a:t>
          </a:r>
          <a:r>
            <a:rPr lang="en-US" b="0" i="0" dirty="0" smtClean="0"/>
            <a:t> (Management Strategy)</a:t>
          </a:r>
          <a:endParaRPr lang="en-US" dirty="0"/>
        </a:p>
      </dgm:t>
    </dgm:pt>
    <dgm:pt modelId="{B8086D60-1CB3-4071-AC9B-E2D7BA1A6C28}" type="parTrans" cxnId="{E5B87FC5-B800-4839-891C-E3E0DA875514}">
      <dgm:prSet/>
      <dgm:spPr/>
      <dgm:t>
        <a:bodyPr/>
        <a:lstStyle/>
        <a:p>
          <a:endParaRPr lang="en-US"/>
        </a:p>
      </dgm:t>
    </dgm:pt>
    <dgm:pt modelId="{44273721-E712-42E7-89C1-8E4F6B7CC29B}" type="sibTrans" cxnId="{E5B87FC5-B800-4839-891C-E3E0DA875514}">
      <dgm:prSet/>
      <dgm:spPr/>
      <dgm:t>
        <a:bodyPr/>
        <a:lstStyle/>
        <a:p>
          <a:endParaRPr lang="en-US"/>
        </a:p>
      </dgm:t>
    </dgm:pt>
    <dgm:pt modelId="{5C5E0BDA-A098-49A0-A05E-04E812F8C0FF}" type="pres">
      <dgm:prSet presAssocID="{EAB6A33F-8360-4220-9B78-BF9F49AB150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7223D13-A96D-40E7-84B9-2D5F953A6FF9}" type="pres">
      <dgm:prSet presAssocID="{CCE045CA-71B8-4960-83EE-E6D52D2A0DBA}" presName="hierRoot1" presStyleCnt="0"/>
      <dgm:spPr/>
    </dgm:pt>
    <dgm:pt modelId="{CC7793D8-503A-4721-87CD-25E985118CA3}" type="pres">
      <dgm:prSet presAssocID="{CCE045CA-71B8-4960-83EE-E6D52D2A0DBA}" presName="composite" presStyleCnt="0"/>
      <dgm:spPr/>
    </dgm:pt>
    <dgm:pt modelId="{27C0A6B4-EE06-41E5-ADC3-5B8B543ED959}" type="pres">
      <dgm:prSet presAssocID="{CCE045CA-71B8-4960-83EE-E6D52D2A0DBA}" presName="background" presStyleLbl="node0" presStyleIdx="0" presStyleCnt="1"/>
      <dgm:spPr/>
    </dgm:pt>
    <dgm:pt modelId="{19C33B13-142E-4FAA-9B74-B13495B96AE0}" type="pres">
      <dgm:prSet presAssocID="{CCE045CA-71B8-4960-83EE-E6D52D2A0DBA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D856C88-DC05-49BE-BB7F-5534FFF5A616}" type="pres">
      <dgm:prSet presAssocID="{CCE045CA-71B8-4960-83EE-E6D52D2A0DBA}" presName="hierChild2" presStyleCnt="0"/>
      <dgm:spPr/>
    </dgm:pt>
    <dgm:pt modelId="{F77CCA01-7D0A-46C8-AABB-B6F25B238037}" type="pres">
      <dgm:prSet presAssocID="{F2F83BE8-C6A2-4563-AE35-A778D1543E1A}" presName="Name10" presStyleLbl="parChTrans1D2" presStyleIdx="0" presStyleCnt="3"/>
      <dgm:spPr/>
      <dgm:t>
        <a:bodyPr/>
        <a:lstStyle/>
        <a:p>
          <a:endParaRPr lang="en-US"/>
        </a:p>
      </dgm:t>
    </dgm:pt>
    <dgm:pt modelId="{CE1C9406-EF6F-431C-AE2C-2172907A50F5}" type="pres">
      <dgm:prSet presAssocID="{276C54C3-B5E1-4616-95A1-F0FE219389BF}" presName="hierRoot2" presStyleCnt="0"/>
      <dgm:spPr/>
    </dgm:pt>
    <dgm:pt modelId="{B5744DCA-D8D0-4C6C-BF35-48F3A630624C}" type="pres">
      <dgm:prSet presAssocID="{276C54C3-B5E1-4616-95A1-F0FE219389BF}" presName="composite2" presStyleCnt="0"/>
      <dgm:spPr/>
    </dgm:pt>
    <dgm:pt modelId="{02C87A57-0FF0-4334-9ACB-DDA3CD73DE72}" type="pres">
      <dgm:prSet presAssocID="{276C54C3-B5E1-4616-95A1-F0FE219389BF}" presName="background2" presStyleLbl="node2" presStyleIdx="0" presStyleCnt="3"/>
      <dgm:spPr/>
    </dgm:pt>
    <dgm:pt modelId="{63E047C3-3AB7-4441-9949-38FEF802E521}" type="pres">
      <dgm:prSet presAssocID="{276C54C3-B5E1-4616-95A1-F0FE219389BF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66FFC8-B2CE-4E35-9AC0-64A0A3B333F8}" type="pres">
      <dgm:prSet presAssocID="{276C54C3-B5E1-4616-95A1-F0FE219389BF}" presName="hierChild3" presStyleCnt="0"/>
      <dgm:spPr/>
    </dgm:pt>
    <dgm:pt modelId="{60250A01-D802-49E0-90CC-41E31E3C384A}" type="pres">
      <dgm:prSet presAssocID="{71FD98E9-F0FF-4EFD-ABBC-2F9110A81BA0}" presName="Name10" presStyleLbl="parChTrans1D2" presStyleIdx="1" presStyleCnt="3"/>
      <dgm:spPr/>
      <dgm:t>
        <a:bodyPr/>
        <a:lstStyle/>
        <a:p>
          <a:endParaRPr lang="en-US"/>
        </a:p>
      </dgm:t>
    </dgm:pt>
    <dgm:pt modelId="{17FD75C7-B5B7-43DA-830D-A6F224C8D4D9}" type="pres">
      <dgm:prSet presAssocID="{1D033B61-BBEA-41A8-9562-212FB68771BA}" presName="hierRoot2" presStyleCnt="0"/>
      <dgm:spPr/>
    </dgm:pt>
    <dgm:pt modelId="{13FF4A5F-AE11-440D-8FF1-9011527FF903}" type="pres">
      <dgm:prSet presAssocID="{1D033B61-BBEA-41A8-9562-212FB68771BA}" presName="composite2" presStyleCnt="0"/>
      <dgm:spPr/>
    </dgm:pt>
    <dgm:pt modelId="{3FDD62BC-8EB7-43AA-9C56-B889CFEC0D45}" type="pres">
      <dgm:prSet presAssocID="{1D033B61-BBEA-41A8-9562-212FB68771BA}" presName="background2" presStyleLbl="node2" presStyleIdx="1" presStyleCnt="3"/>
      <dgm:spPr/>
    </dgm:pt>
    <dgm:pt modelId="{F6E4A5E6-FB5D-4F9E-8D64-15D855E829B4}" type="pres">
      <dgm:prSet presAssocID="{1D033B61-BBEA-41A8-9562-212FB68771BA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61C8122-FA57-48FD-9F98-3B76F8587E95}" type="pres">
      <dgm:prSet presAssocID="{1D033B61-BBEA-41A8-9562-212FB68771BA}" presName="hierChild3" presStyleCnt="0"/>
      <dgm:spPr/>
    </dgm:pt>
    <dgm:pt modelId="{82FFF6F0-5A62-4E80-A932-7FD5EF294B24}" type="pres">
      <dgm:prSet presAssocID="{B8086D60-1CB3-4071-AC9B-E2D7BA1A6C28}" presName="Name10" presStyleLbl="parChTrans1D2" presStyleIdx="2" presStyleCnt="3"/>
      <dgm:spPr/>
      <dgm:t>
        <a:bodyPr/>
        <a:lstStyle/>
        <a:p>
          <a:endParaRPr lang="en-US"/>
        </a:p>
      </dgm:t>
    </dgm:pt>
    <dgm:pt modelId="{50AB8356-2356-4E54-8648-D74D0FE3C83F}" type="pres">
      <dgm:prSet presAssocID="{57D2FAAF-6695-4B57-9CA7-7D69B6B5B057}" presName="hierRoot2" presStyleCnt="0"/>
      <dgm:spPr/>
    </dgm:pt>
    <dgm:pt modelId="{2B11BF3F-FCC2-4360-A1AF-D55E0B114249}" type="pres">
      <dgm:prSet presAssocID="{57D2FAAF-6695-4B57-9CA7-7D69B6B5B057}" presName="composite2" presStyleCnt="0"/>
      <dgm:spPr/>
    </dgm:pt>
    <dgm:pt modelId="{A552A119-4FA1-4315-9A95-8960B76F7EA4}" type="pres">
      <dgm:prSet presAssocID="{57D2FAAF-6695-4B57-9CA7-7D69B6B5B057}" presName="background2" presStyleLbl="node2" presStyleIdx="2" presStyleCnt="3"/>
      <dgm:spPr/>
    </dgm:pt>
    <dgm:pt modelId="{50E2CE2A-1C04-43C5-9181-63670B85928D}" type="pres">
      <dgm:prSet presAssocID="{57D2FAAF-6695-4B57-9CA7-7D69B6B5B057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C6F9C5-E471-46C3-8776-BEB29D7B72F6}" type="pres">
      <dgm:prSet presAssocID="{57D2FAAF-6695-4B57-9CA7-7D69B6B5B057}" presName="hierChild3" presStyleCnt="0"/>
      <dgm:spPr/>
    </dgm:pt>
  </dgm:ptLst>
  <dgm:cxnLst>
    <dgm:cxn modelId="{FD12996D-829D-4F8D-9805-B7AF41A0DA33}" type="presOf" srcId="{57D2FAAF-6695-4B57-9CA7-7D69B6B5B057}" destId="{50E2CE2A-1C04-43C5-9181-63670B85928D}" srcOrd="0" destOrd="0" presId="urn:microsoft.com/office/officeart/2005/8/layout/hierarchy1"/>
    <dgm:cxn modelId="{E5B87FC5-B800-4839-891C-E3E0DA875514}" srcId="{CCE045CA-71B8-4960-83EE-E6D52D2A0DBA}" destId="{57D2FAAF-6695-4B57-9CA7-7D69B6B5B057}" srcOrd="2" destOrd="0" parTransId="{B8086D60-1CB3-4071-AC9B-E2D7BA1A6C28}" sibTransId="{44273721-E712-42E7-89C1-8E4F6B7CC29B}"/>
    <dgm:cxn modelId="{3B4BE2CF-3AAF-454D-B49A-CF1508032B31}" type="presOf" srcId="{276C54C3-B5E1-4616-95A1-F0FE219389BF}" destId="{63E047C3-3AB7-4441-9949-38FEF802E521}" srcOrd="0" destOrd="0" presId="urn:microsoft.com/office/officeart/2005/8/layout/hierarchy1"/>
    <dgm:cxn modelId="{1AD70592-0B7E-422E-A8AA-B72E57D83200}" srcId="{EAB6A33F-8360-4220-9B78-BF9F49AB1506}" destId="{CCE045CA-71B8-4960-83EE-E6D52D2A0DBA}" srcOrd="0" destOrd="0" parTransId="{5C39D766-3D7C-4945-BA47-CEBDC16CC7C7}" sibTransId="{5F4EE5D6-7725-44C8-89AC-5EEDFFCBF0D2}"/>
    <dgm:cxn modelId="{C30D7F39-A2B6-4D85-9809-D46A87A91D39}" srcId="{CCE045CA-71B8-4960-83EE-E6D52D2A0DBA}" destId="{1D033B61-BBEA-41A8-9562-212FB68771BA}" srcOrd="1" destOrd="0" parTransId="{71FD98E9-F0FF-4EFD-ABBC-2F9110A81BA0}" sibTransId="{8E0AD874-782F-44FB-A9BC-5E3ED0350D0B}"/>
    <dgm:cxn modelId="{FC5CD674-11E2-49F2-8C32-5F0C86939771}" type="presOf" srcId="{CCE045CA-71B8-4960-83EE-E6D52D2A0DBA}" destId="{19C33B13-142E-4FAA-9B74-B13495B96AE0}" srcOrd="0" destOrd="0" presId="urn:microsoft.com/office/officeart/2005/8/layout/hierarchy1"/>
    <dgm:cxn modelId="{EDFDE523-74E0-4661-AA36-A4D1A95D49CD}" type="presOf" srcId="{1D033B61-BBEA-41A8-9562-212FB68771BA}" destId="{F6E4A5E6-FB5D-4F9E-8D64-15D855E829B4}" srcOrd="0" destOrd="0" presId="urn:microsoft.com/office/officeart/2005/8/layout/hierarchy1"/>
    <dgm:cxn modelId="{28416E8B-D854-47E0-81BC-C7D0DDAD595E}" type="presOf" srcId="{71FD98E9-F0FF-4EFD-ABBC-2F9110A81BA0}" destId="{60250A01-D802-49E0-90CC-41E31E3C384A}" srcOrd="0" destOrd="0" presId="urn:microsoft.com/office/officeart/2005/8/layout/hierarchy1"/>
    <dgm:cxn modelId="{EF7671C0-3568-4B9E-9F79-F5B3C66FA9FC}" type="presOf" srcId="{EAB6A33F-8360-4220-9B78-BF9F49AB1506}" destId="{5C5E0BDA-A098-49A0-A05E-04E812F8C0FF}" srcOrd="0" destOrd="0" presId="urn:microsoft.com/office/officeart/2005/8/layout/hierarchy1"/>
    <dgm:cxn modelId="{9178C54A-DC4C-4DC1-9714-88926833C994}" srcId="{CCE045CA-71B8-4960-83EE-E6D52D2A0DBA}" destId="{276C54C3-B5E1-4616-95A1-F0FE219389BF}" srcOrd="0" destOrd="0" parTransId="{F2F83BE8-C6A2-4563-AE35-A778D1543E1A}" sibTransId="{608DAE0D-A3DB-4A5B-B778-4006AE896874}"/>
    <dgm:cxn modelId="{F0F86F74-BA14-403B-970F-BE2D5EAB0E46}" type="presOf" srcId="{F2F83BE8-C6A2-4563-AE35-A778D1543E1A}" destId="{F77CCA01-7D0A-46C8-AABB-B6F25B238037}" srcOrd="0" destOrd="0" presId="urn:microsoft.com/office/officeart/2005/8/layout/hierarchy1"/>
    <dgm:cxn modelId="{2B66AEF0-9F87-4DCB-A671-CA7166BBF365}" type="presOf" srcId="{B8086D60-1CB3-4071-AC9B-E2D7BA1A6C28}" destId="{82FFF6F0-5A62-4E80-A932-7FD5EF294B24}" srcOrd="0" destOrd="0" presId="urn:microsoft.com/office/officeart/2005/8/layout/hierarchy1"/>
    <dgm:cxn modelId="{AFC1AD22-9D7C-4843-8EBF-951D95ED1183}" type="presParOf" srcId="{5C5E0BDA-A098-49A0-A05E-04E812F8C0FF}" destId="{A7223D13-A96D-40E7-84B9-2D5F953A6FF9}" srcOrd="0" destOrd="0" presId="urn:microsoft.com/office/officeart/2005/8/layout/hierarchy1"/>
    <dgm:cxn modelId="{101EED09-7A46-452B-92C1-71C660C6DBD0}" type="presParOf" srcId="{A7223D13-A96D-40E7-84B9-2D5F953A6FF9}" destId="{CC7793D8-503A-4721-87CD-25E985118CA3}" srcOrd="0" destOrd="0" presId="urn:microsoft.com/office/officeart/2005/8/layout/hierarchy1"/>
    <dgm:cxn modelId="{0B137872-4BD0-4026-8565-D85E763E063E}" type="presParOf" srcId="{CC7793D8-503A-4721-87CD-25E985118CA3}" destId="{27C0A6B4-EE06-41E5-ADC3-5B8B543ED959}" srcOrd="0" destOrd="0" presId="urn:microsoft.com/office/officeart/2005/8/layout/hierarchy1"/>
    <dgm:cxn modelId="{56F2D7D0-D729-4257-A632-1BCD0B59B4CB}" type="presParOf" srcId="{CC7793D8-503A-4721-87CD-25E985118CA3}" destId="{19C33B13-142E-4FAA-9B74-B13495B96AE0}" srcOrd="1" destOrd="0" presId="urn:microsoft.com/office/officeart/2005/8/layout/hierarchy1"/>
    <dgm:cxn modelId="{5D7A845F-1970-4618-80CF-368B87AC11C3}" type="presParOf" srcId="{A7223D13-A96D-40E7-84B9-2D5F953A6FF9}" destId="{AD856C88-DC05-49BE-BB7F-5534FFF5A616}" srcOrd="1" destOrd="0" presId="urn:microsoft.com/office/officeart/2005/8/layout/hierarchy1"/>
    <dgm:cxn modelId="{DB29FD5B-7D95-4265-A418-DF832EB273D3}" type="presParOf" srcId="{AD856C88-DC05-49BE-BB7F-5534FFF5A616}" destId="{F77CCA01-7D0A-46C8-AABB-B6F25B238037}" srcOrd="0" destOrd="0" presId="urn:microsoft.com/office/officeart/2005/8/layout/hierarchy1"/>
    <dgm:cxn modelId="{116D70C1-D231-4FC7-8B47-E0EACF074CAE}" type="presParOf" srcId="{AD856C88-DC05-49BE-BB7F-5534FFF5A616}" destId="{CE1C9406-EF6F-431C-AE2C-2172907A50F5}" srcOrd="1" destOrd="0" presId="urn:microsoft.com/office/officeart/2005/8/layout/hierarchy1"/>
    <dgm:cxn modelId="{B53FE5DB-FB90-45E4-AAB9-9CCA43259613}" type="presParOf" srcId="{CE1C9406-EF6F-431C-AE2C-2172907A50F5}" destId="{B5744DCA-D8D0-4C6C-BF35-48F3A630624C}" srcOrd="0" destOrd="0" presId="urn:microsoft.com/office/officeart/2005/8/layout/hierarchy1"/>
    <dgm:cxn modelId="{D8CB6017-098D-4BC5-904A-D7EF5AF2DD4C}" type="presParOf" srcId="{B5744DCA-D8D0-4C6C-BF35-48F3A630624C}" destId="{02C87A57-0FF0-4334-9ACB-DDA3CD73DE72}" srcOrd="0" destOrd="0" presId="urn:microsoft.com/office/officeart/2005/8/layout/hierarchy1"/>
    <dgm:cxn modelId="{207457F2-D534-4929-A664-8CE78360014C}" type="presParOf" srcId="{B5744DCA-D8D0-4C6C-BF35-48F3A630624C}" destId="{63E047C3-3AB7-4441-9949-38FEF802E521}" srcOrd="1" destOrd="0" presId="urn:microsoft.com/office/officeart/2005/8/layout/hierarchy1"/>
    <dgm:cxn modelId="{224D97F5-53EC-42FB-B1EB-FA85B2D92EC5}" type="presParOf" srcId="{CE1C9406-EF6F-431C-AE2C-2172907A50F5}" destId="{D766FFC8-B2CE-4E35-9AC0-64A0A3B333F8}" srcOrd="1" destOrd="0" presId="urn:microsoft.com/office/officeart/2005/8/layout/hierarchy1"/>
    <dgm:cxn modelId="{B636E0EE-6CB7-4E1F-B58D-FB3C99F8FB69}" type="presParOf" srcId="{AD856C88-DC05-49BE-BB7F-5534FFF5A616}" destId="{60250A01-D802-49E0-90CC-41E31E3C384A}" srcOrd="2" destOrd="0" presId="urn:microsoft.com/office/officeart/2005/8/layout/hierarchy1"/>
    <dgm:cxn modelId="{D7C9A933-DCFF-42EC-9B15-BD60A673F6CC}" type="presParOf" srcId="{AD856C88-DC05-49BE-BB7F-5534FFF5A616}" destId="{17FD75C7-B5B7-43DA-830D-A6F224C8D4D9}" srcOrd="3" destOrd="0" presId="urn:microsoft.com/office/officeart/2005/8/layout/hierarchy1"/>
    <dgm:cxn modelId="{53C0D2C7-2CDD-405B-BF85-50D813A0E960}" type="presParOf" srcId="{17FD75C7-B5B7-43DA-830D-A6F224C8D4D9}" destId="{13FF4A5F-AE11-440D-8FF1-9011527FF903}" srcOrd="0" destOrd="0" presId="urn:microsoft.com/office/officeart/2005/8/layout/hierarchy1"/>
    <dgm:cxn modelId="{8157152C-5D03-476F-919F-876ABC260365}" type="presParOf" srcId="{13FF4A5F-AE11-440D-8FF1-9011527FF903}" destId="{3FDD62BC-8EB7-43AA-9C56-B889CFEC0D45}" srcOrd="0" destOrd="0" presId="urn:microsoft.com/office/officeart/2005/8/layout/hierarchy1"/>
    <dgm:cxn modelId="{39AED233-B294-4385-B872-F1B1E4284089}" type="presParOf" srcId="{13FF4A5F-AE11-440D-8FF1-9011527FF903}" destId="{F6E4A5E6-FB5D-4F9E-8D64-15D855E829B4}" srcOrd="1" destOrd="0" presId="urn:microsoft.com/office/officeart/2005/8/layout/hierarchy1"/>
    <dgm:cxn modelId="{386A8609-23D2-4CC5-A000-8E0A225CCADE}" type="presParOf" srcId="{17FD75C7-B5B7-43DA-830D-A6F224C8D4D9}" destId="{E61C8122-FA57-48FD-9F98-3B76F8587E95}" srcOrd="1" destOrd="0" presId="urn:microsoft.com/office/officeart/2005/8/layout/hierarchy1"/>
    <dgm:cxn modelId="{9145DEEA-910D-42AD-9FEE-1935D22DBF9B}" type="presParOf" srcId="{AD856C88-DC05-49BE-BB7F-5534FFF5A616}" destId="{82FFF6F0-5A62-4E80-A932-7FD5EF294B24}" srcOrd="4" destOrd="0" presId="urn:microsoft.com/office/officeart/2005/8/layout/hierarchy1"/>
    <dgm:cxn modelId="{C06D7BE0-394E-4FD8-9C3B-334D7FCC9A43}" type="presParOf" srcId="{AD856C88-DC05-49BE-BB7F-5534FFF5A616}" destId="{50AB8356-2356-4E54-8648-D74D0FE3C83F}" srcOrd="5" destOrd="0" presId="urn:microsoft.com/office/officeart/2005/8/layout/hierarchy1"/>
    <dgm:cxn modelId="{3832B2B0-1E89-43E7-85AB-1B09FE5DC6CD}" type="presParOf" srcId="{50AB8356-2356-4E54-8648-D74D0FE3C83F}" destId="{2B11BF3F-FCC2-4360-A1AF-D55E0B114249}" srcOrd="0" destOrd="0" presId="urn:microsoft.com/office/officeart/2005/8/layout/hierarchy1"/>
    <dgm:cxn modelId="{75878DE9-28A8-4E01-9BB6-E475AFCB36D6}" type="presParOf" srcId="{2B11BF3F-FCC2-4360-A1AF-D55E0B114249}" destId="{A552A119-4FA1-4315-9A95-8960B76F7EA4}" srcOrd="0" destOrd="0" presId="urn:microsoft.com/office/officeart/2005/8/layout/hierarchy1"/>
    <dgm:cxn modelId="{5570BF5F-4A7A-460D-96B5-064D6B2B5233}" type="presParOf" srcId="{2B11BF3F-FCC2-4360-A1AF-D55E0B114249}" destId="{50E2CE2A-1C04-43C5-9181-63670B85928D}" srcOrd="1" destOrd="0" presId="urn:microsoft.com/office/officeart/2005/8/layout/hierarchy1"/>
    <dgm:cxn modelId="{45AF837C-B456-4DB4-BBD1-8B87F9303D4A}" type="presParOf" srcId="{50AB8356-2356-4E54-8648-D74D0FE3C83F}" destId="{75C6F9C5-E471-46C3-8776-BEB29D7B72F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FFF6F0-5A62-4E80-A932-7FD5EF294B24}">
      <dsp:nvSpPr>
        <dsp:cNvPr id="0" name=""/>
        <dsp:cNvSpPr/>
      </dsp:nvSpPr>
      <dsp:spPr>
        <a:xfrm>
          <a:off x="4846727" y="1879388"/>
          <a:ext cx="3439613" cy="818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7764"/>
              </a:lnTo>
              <a:lnTo>
                <a:pt x="3439613" y="557764"/>
              </a:lnTo>
              <a:lnTo>
                <a:pt x="3439613" y="818471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250A01-D802-49E0-90CC-41E31E3C384A}">
      <dsp:nvSpPr>
        <dsp:cNvPr id="0" name=""/>
        <dsp:cNvSpPr/>
      </dsp:nvSpPr>
      <dsp:spPr>
        <a:xfrm>
          <a:off x="4801007" y="1879388"/>
          <a:ext cx="91440" cy="81847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471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7CCA01-7D0A-46C8-AABB-B6F25B238037}">
      <dsp:nvSpPr>
        <dsp:cNvPr id="0" name=""/>
        <dsp:cNvSpPr/>
      </dsp:nvSpPr>
      <dsp:spPr>
        <a:xfrm>
          <a:off x="1407114" y="1879388"/>
          <a:ext cx="3439613" cy="818471"/>
        </a:xfrm>
        <a:custGeom>
          <a:avLst/>
          <a:gdLst/>
          <a:ahLst/>
          <a:cxnLst/>
          <a:rect l="0" t="0" r="0" b="0"/>
          <a:pathLst>
            <a:path>
              <a:moveTo>
                <a:pt x="3439613" y="0"/>
              </a:moveTo>
              <a:lnTo>
                <a:pt x="3439613" y="557764"/>
              </a:lnTo>
              <a:lnTo>
                <a:pt x="0" y="557764"/>
              </a:lnTo>
              <a:lnTo>
                <a:pt x="0" y="818471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C0A6B4-EE06-41E5-ADC3-5B8B543ED959}">
      <dsp:nvSpPr>
        <dsp:cNvPr id="0" name=""/>
        <dsp:cNvSpPr/>
      </dsp:nvSpPr>
      <dsp:spPr>
        <a:xfrm>
          <a:off x="3439613" y="92352"/>
          <a:ext cx="2814229" cy="178703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C33B13-142E-4FAA-9B74-B13495B96AE0}">
      <dsp:nvSpPr>
        <dsp:cNvPr id="0" name=""/>
        <dsp:cNvSpPr/>
      </dsp:nvSpPr>
      <dsp:spPr>
        <a:xfrm>
          <a:off x="3752305" y="389410"/>
          <a:ext cx="2814229" cy="17870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/>
            <a:t>Variabel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Strategi</a:t>
          </a:r>
          <a:r>
            <a:rPr lang="en-US" sz="2400" b="1" kern="1200" dirty="0" smtClean="0"/>
            <a:t> </a:t>
          </a:r>
          <a:r>
            <a:rPr lang="en-US" sz="2400" b="1" kern="1200" dirty="0" err="1" smtClean="0"/>
            <a:t>Pembelajaran</a:t>
          </a:r>
          <a:endParaRPr lang="en-US" sz="2400" b="1" kern="1200" dirty="0"/>
        </a:p>
      </dsp:txBody>
      <dsp:txXfrm>
        <a:off x="3804645" y="441750"/>
        <a:ext cx="2709549" cy="1682355"/>
      </dsp:txXfrm>
    </dsp:sp>
    <dsp:sp modelId="{02C87A57-0FF0-4334-9ACB-DDA3CD73DE72}">
      <dsp:nvSpPr>
        <dsp:cNvPr id="0" name=""/>
        <dsp:cNvSpPr/>
      </dsp:nvSpPr>
      <dsp:spPr>
        <a:xfrm>
          <a:off x="0" y="2697860"/>
          <a:ext cx="2814229" cy="178703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E047C3-3AB7-4441-9949-38FEF802E521}">
      <dsp:nvSpPr>
        <dsp:cNvPr id="0" name=""/>
        <dsp:cNvSpPr/>
      </dsp:nvSpPr>
      <dsp:spPr>
        <a:xfrm>
          <a:off x="312692" y="2994917"/>
          <a:ext cx="2814229" cy="17870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kern="1200" dirty="0" err="1" smtClean="0"/>
            <a:t>Strategi</a:t>
          </a:r>
          <a:r>
            <a:rPr lang="en-US" sz="2400" b="0" i="0" kern="1200" dirty="0" smtClean="0"/>
            <a:t> </a:t>
          </a:r>
          <a:r>
            <a:rPr lang="en-US" sz="2400" b="0" i="0" kern="1200" dirty="0" err="1" smtClean="0"/>
            <a:t>Pengorganisasian</a:t>
          </a:r>
          <a:r>
            <a:rPr lang="en-US" sz="2400" b="0" i="0" kern="1200" dirty="0" smtClean="0"/>
            <a:t> (Organizational Strategy)</a:t>
          </a:r>
          <a:endParaRPr lang="en-US" sz="2400" kern="1200" dirty="0"/>
        </a:p>
      </dsp:txBody>
      <dsp:txXfrm>
        <a:off x="365032" y="3047257"/>
        <a:ext cx="2709549" cy="1682355"/>
      </dsp:txXfrm>
    </dsp:sp>
    <dsp:sp modelId="{3FDD62BC-8EB7-43AA-9C56-B889CFEC0D45}">
      <dsp:nvSpPr>
        <dsp:cNvPr id="0" name=""/>
        <dsp:cNvSpPr/>
      </dsp:nvSpPr>
      <dsp:spPr>
        <a:xfrm>
          <a:off x="3439613" y="2697860"/>
          <a:ext cx="2814229" cy="178703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E4A5E6-FB5D-4F9E-8D64-15D855E829B4}">
      <dsp:nvSpPr>
        <dsp:cNvPr id="0" name=""/>
        <dsp:cNvSpPr/>
      </dsp:nvSpPr>
      <dsp:spPr>
        <a:xfrm>
          <a:off x="3752305" y="2994917"/>
          <a:ext cx="2814229" cy="17870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kern="1200" dirty="0" err="1" smtClean="0"/>
            <a:t>Strategi</a:t>
          </a:r>
          <a:r>
            <a:rPr lang="en-US" sz="2400" b="0" i="0" kern="1200" dirty="0" smtClean="0"/>
            <a:t> </a:t>
          </a:r>
          <a:r>
            <a:rPr lang="en-US" sz="2400" b="0" i="0" kern="1200" dirty="0" err="1" smtClean="0"/>
            <a:t>Penyampaian</a:t>
          </a:r>
          <a:r>
            <a:rPr lang="en-US" sz="2400" b="0" i="0" kern="1200" dirty="0" smtClean="0"/>
            <a:t> (Delivery Strategy)</a:t>
          </a:r>
          <a:endParaRPr lang="en-US" sz="2400" kern="1200" dirty="0"/>
        </a:p>
      </dsp:txBody>
      <dsp:txXfrm>
        <a:off x="3804645" y="3047257"/>
        <a:ext cx="2709549" cy="1682355"/>
      </dsp:txXfrm>
    </dsp:sp>
    <dsp:sp modelId="{A552A119-4FA1-4315-9A95-8960B76F7EA4}">
      <dsp:nvSpPr>
        <dsp:cNvPr id="0" name=""/>
        <dsp:cNvSpPr/>
      </dsp:nvSpPr>
      <dsp:spPr>
        <a:xfrm>
          <a:off x="6879226" y="2697860"/>
          <a:ext cx="2814229" cy="178703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E2CE2A-1C04-43C5-9181-63670B85928D}">
      <dsp:nvSpPr>
        <dsp:cNvPr id="0" name=""/>
        <dsp:cNvSpPr/>
      </dsp:nvSpPr>
      <dsp:spPr>
        <a:xfrm>
          <a:off x="7191918" y="2994917"/>
          <a:ext cx="2814229" cy="17870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kern="1200" dirty="0" err="1" smtClean="0"/>
            <a:t>Strategi</a:t>
          </a:r>
          <a:r>
            <a:rPr lang="en-US" sz="2400" b="0" i="0" kern="1200" dirty="0" smtClean="0"/>
            <a:t> </a:t>
          </a:r>
          <a:r>
            <a:rPr lang="en-US" sz="2400" b="0" i="0" kern="1200" dirty="0" err="1" smtClean="0"/>
            <a:t>Pengolahan</a:t>
          </a:r>
          <a:r>
            <a:rPr lang="en-US" sz="2400" b="0" i="0" kern="1200" dirty="0" smtClean="0"/>
            <a:t> (Management Strategy)</a:t>
          </a:r>
          <a:endParaRPr lang="en-US" sz="2400" kern="1200" dirty="0"/>
        </a:p>
      </dsp:txBody>
      <dsp:txXfrm>
        <a:off x="7244258" y="3047257"/>
        <a:ext cx="2709549" cy="16823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2BD0-0EA2-4D61-B144-97429A274670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B933B6DA-AA70-4167-B028-27D929F5337D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863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2BD0-0EA2-4D61-B144-97429A274670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3B6DA-AA70-4167-B028-27D929F5337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166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2BD0-0EA2-4D61-B144-97429A274670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3B6DA-AA70-4167-B028-27D929F5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140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2BD0-0EA2-4D61-B144-97429A274670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3B6DA-AA70-4167-B028-27D929F5337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00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2BD0-0EA2-4D61-B144-97429A274670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3B6DA-AA70-4167-B028-27D929F5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355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2BD0-0EA2-4D61-B144-97429A274670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3B6DA-AA70-4167-B028-27D929F5337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970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2BD0-0EA2-4D61-B144-97429A274670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3B6DA-AA70-4167-B028-27D929F5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621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2BD0-0EA2-4D61-B144-97429A274670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3B6DA-AA70-4167-B028-27D929F5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45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2BD0-0EA2-4D61-B144-97429A274670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3B6DA-AA70-4167-B028-27D929F5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850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2BD0-0EA2-4D61-B144-97429A274670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3B6DA-AA70-4167-B028-27D929F5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272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2BD0-0EA2-4D61-B144-97429A274670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3B6DA-AA70-4167-B028-27D929F53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892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E75E2BD0-0EA2-4D61-B144-97429A274670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33B6DA-AA70-4167-B028-27D929F5337D}" type="slidenum">
              <a:rPr lang="en-US" smtClean="0"/>
              <a:t>‹#›</a:t>
            </a:fld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04310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entagon 4"/>
          <p:cNvSpPr/>
          <p:nvPr/>
        </p:nvSpPr>
        <p:spPr>
          <a:xfrm rot="10800000">
            <a:off x="2786252" y="4389121"/>
            <a:ext cx="5930537" cy="2272937"/>
          </a:xfrm>
          <a:prstGeom prst="homePlat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9897" y="580332"/>
            <a:ext cx="8064560" cy="2268559"/>
          </a:xfrm>
        </p:spPr>
        <p:txBody>
          <a:bodyPr>
            <a:noAutofit/>
          </a:bodyPr>
          <a:lstStyle/>
          <a:p>
            <a:r>
              <a:rPr lang="en-US" dirty="0" err="1" smtClean="0">
                <a:solidFill>
                  <a:srgbClr val="FFC000"/>
                </a:solidFill>
                <a:latin typeface="Brush Script MT" panose="03060802040406070304" pitchFamily="66" charset="0"/>
              </a:rPr>
              <a:t>Strategi,Pendekatan,Model</a:t>
            </a:r>
            <a:r>
              <a:rPr lang="en-US" dirty="0">
                <a:solidFill>
                  <a:srgbClr val="FFC000"/>
                </a:solidFill>
                <a:latin typeface="Brush Script MT" panose="03060802040406070304" pitchFamily="66" charset="0"/>
              </a:rPr>
              <a:t>,</a:t>
            </a:r>
            <a:r>
              <a:rPr lang="en-US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Brush Script MT" panose="03060802040406070304" pitchFamily="66" charset="0"/>
              </a:rPr>
              <a:t>Metode</a:t>
            </a:r>
            <a:r>
              <a:rPr lang="en-US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,&amp; </a:t>
            </a:r>
            <a:r>
              <a:rPr lang="en-US" dirty="0" err="1" smtClean="0">
                <a:solidFill>
                  <a:srgbClr val="FFC000"/>
                </a:solidFill>
                <a:latin typeface="Brush Script MT" panose="03060802040406070304" pitchFamily="66" charset="0"/>
              </a:rPr>
              <a:t>Teknik</a:t>
            </a:r>
            <a:r>
              <a:rPr lang="en-US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Brush Script MT" panose="03060802040406070304" pitchFamily="66" charset="0"/>
              </a:rPr>
              <a:t>dalam</a:t>
            </a:r>
            <a:r>
              <a:rPr lang="en-US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en-US" dirty="0" err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Pembelajaran</a:t>
            </a:r>
            <a:endParaRPr lang="en-US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0469" y="5291643"/>
            <a:ext cx="5357600" cy="116021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Mira </a:t>
            </a:r>
            <a:r>
              <a:rPr lang="en-US" sz="3200" b="1" dirty="0" err="1" smtClean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Azizah</a:t>
            </a:r>
            <a:r>
              <a:rPr lang="en-US" sz="3200" b="1" dirty="0" smtClean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, </a:t>
            </a:r>
            <a:r>
              <a:rPr lang="en-US" sz="3200" b="1" dirty="0" err="1" smtClean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M.Pd</a:t>
            </a:r>
            <a:r>
              <a:rPr lang="en-US" sz="3200" b="1" dirty="0" smtClean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 err="1" smtClean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Universitas</a:t>
            </a:r>
            <a:r>
              <a:rPr lang="en-US" sz="3200" b="1" dirty="0" smtClean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 PGRI Semarang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2018</a:t>
            </a:r>
            <a:endParaRPr lang="en-US" sz="3200" b="1" dirty="0">
              <a:solidFill>
                <a:schemeClr val="bg1"/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5069" y="0"/>
            <a:ext cx="3206931" cy="2952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407688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61657" y="692331"/>
            <a:ext cx="7471954" cy="119295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Pendekatan</a:t>
            </a:r>
            <a:r>
              <a:rPr lang="en-US" sz="60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60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Pembelajaran</a:t>
            </a:r>
            <a:endParaRPr lang="en-US" sz="60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153" y="2313374"/>
            <a:ext cx="9862458" cy="3997828"/>
          </a:xfrm>
        </p:spPr>
        <p:txBody>
          <a:bodyPr>
            <a:noAutofit/>
          </a:bodyPr>
          <a:lstStyle/>
          <a:p>
            <a:pPr algn="just"/>
            <a:r>
              <a:rPr lang="en-US" sz="3200" dirty="0" err="1" smtClean="0">
                <a:latin typeface="Arial Narrow" panose="020B0606020202030204" pitchFamily="34" charset="0"/>
              </a:rPr>
              <a:t>Pendekatan</a:t>
            </a:r>
            <a:r>
              <a:rPr lang="en-US" sz="3200" dirty="0" smtClean="0">
                <a:latin typeface="Arial Narrow" panose="020B0606020202030204" pitchFamily="34" charset="0"/>
              </a:rPr>
              <a:t> (</a:t>
            </a:r>
            <a:r>
              <a:rPr lang="en-US" sz="3200" i="1" dirty="0" smtClean="0">
                <a:latin typeface="Arial Narrow" panose="020B0606020202030204" pitchFamily="34" charset="0"/>
              </a:rPr>
              <a:t>approach</a:t>
            </a:r>
            <a:r>
              <a:rPr lang="en-US" sz="3200" dirty="0" smtClean="0">
                <a:latin typeface="Arial Narrow" panose="020B0606020202030204" pitchFamily="34" charset="0"/>
              </a:rPr>
              <a:t>) </a:t>
            </a:r>
            <a:r>
              <a:rPr lang="en-US" sz="3200" dirty="0" err="1" smtClean="0">
                <a:latin typeface="Arial Narrow" panose="020B0606020202030204" pitchFamily="34" charset="0"/>
              </a:rPr>
              <a:t>adalah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cara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memulai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sesuatu</a:t>
            </a:r>
            <a:r>
              <a:rPr lang="en-US" sz="3200" dirty="0" smtClean="0">
                <a:latin typeface="Arial Narrow" panose="020B0606020202030204" pitchFamily="34" charset="0"/>
              </a:rPr>
              <a:t>.</a:t>
            </a:r>
          </a:p>
          <a:p>
            <a:pPr algn="just"/>
            <a:r>
              <a:rPr lang="en-US" sz="3200" dirty="0" err="1" smtClean="0">
                <a:latin typeface="Arial Narrow" panose="020B0606020202030204" pitchFamily="34" charset="0"/>
              </a:rPr>
              <a:t>Pendekatan</a:t>
            </a:r>
            <a:r>
              <a:rPr lang="en-US" sz="3200" dirty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pembelajaran</a:t>
            </a:r>
            <a:r>
              <a:rPr lang="en-US" sz="3200" dirty="0" smtClean="0">
                <a:latin typeface="Arial Narrow" panose="020B0606020202030204" pitchFamily="34" charset="0"/>
              </a:rPr>
              <a:t> (</a:t>
            </a:r>
            <a:r>
              <a:rPr lang="en-US" sz="3200" i="1" dirty="0" smtClean="0">
                <a:latin typeface="Arial Narrow" panose="020B0606020202030204" pitchFamily="34" charset="0"/>
              </a:rPr>
              <a:t>learning approach</a:t>
            </a:r>
            <a:r>
              <a:rPr lang="en-US" sz="3200" dirty="0" smtClean="0">
                <a:latin typeface="Arial Narrow" panose="020B0606020202030204" pitchFamily="34" charset="0"/>
              </a:rPr>
              <a:t>) </a:t>
            </a:r>
            <a:r>
              <a:rPr lang="en-US" sz="3200" dirty="0" err="1" smtClean="0">
                <a:latin typeface="Arial Narrow" panose="020B0606020202030204" pitchFamily="34" charset="0"/>
              </a:rPr>
              <a:t>adalah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rancangan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dalam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memulai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serta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melaksanakan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pengajaran</a:t>
            </a:r>
            <a:r>
              <a:rPr lang="en-US" sz="3200" dirty="0" smtClean="0">
                <a:latin typeface="Arial Narrow" panose="020B0606020202030204" pitchFamily="34" charset="0"/>
              </a:rPr>
              <a:t> yang </a:t>
            </a:r>
            <a:r>
              <a:rPr lang="en-US" sz="3200" dirty="0" err="1" smtClean="0">
                <a:latin typeface="Arial Narrow" panose="020B0606020202030204" pitchFamily="34" charset="0"/>
              </a:rPr>
              <a:t>memberi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arah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dan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corak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pada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metode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pengajaran</a:t>
            </a:r>
            <a:r>
              <a:rPr lang="en-US" sz="3200" dirty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dan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didasarkan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pada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asumsi</a:t>
            </a:r>
            <a:r>
              <a:rPr lang="en-US" sz="3200" dirty="0" smtClean="0">
                <a:latin typeface="Arial Narrow" panose="020B0606020202030204" pitchFamily="34" charset="0"/>
              </a:rPr>
              <a:t> yang </a:t>
            </a:r>
            <a:r>
              <a:rPr lang="en-US" sz="3200" dirty="0" err="1" smtClean="0">
                <a:latin typeface="Arial Narrow" panose="020B0606020202030204" pitchFamily="34" charset="0"/>
              </a:rPr>
              <a:t>berkaitan</a:t>
            </a:r>
            <a:r>
              <a:rPr lang="en-US" sz="3200" dirty="0" smtClean="0">
                <a:latin typeface="Arial Narrow" panose="020B0606020202030204" pitchFamily="34" charset="0"/>
              </a:rPr>
              <a:t>.</a:t>
            </a:r>
            <a:endParaRPr lang="en-US" sz="3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681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5146766" y="666206"/>
            <a:ext cx="5577840" cy="1854925"/>
          </a:xfrm>
          <a:prstGeom prst="downArrowCallou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Fungsi</a:t>
            </a:r>
            <a:r>
              <a:rPr lang="en-US" sz="60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60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Pendekatan</a:t>
            </a:r>
            <a:endParaRPr lang="en-US" sz="60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5588" y="2521131"/>
            <a:ext cx="5786846" cy="3656976"/>
          </a:xfrm>
        </p:spPr>
        <p:txBody>
          <a:bodyPr>
            <a:normAutofit/>
          </a:bodyPr>
          <a:lstStyle/>
          <a:p>
            <a:r>
              <a:rPr lang="en-US" sz="3200" dirty="0" err="1" smtClean="0">
                <a:latin typeface="Arial Narrow" panose="020B0606020202030204" pitchFamily="34" charset="0"/>
              </a:rPr>
              <a:t>Sebagai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pedoman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umum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bagi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langkah-langkah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metode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pengajaran</a:t>
            </a:r>
            <a:r>
              <a:rPr lang="en-US" sz="3200" dirty="0" smtClean="0">
                <a:latin typeface="Arial Narrow" panose="020B0606020202030204" pitchFamily="34" charset="0"/>
              </a:rPr>
              <a:t> yang </a:t>
            </a:r>
            <a:r>
              <a:rPr lang="en-US" sz="3200" dirty="0" err="1" smtClean="0">
                <a:latin typeface="Arial Narrow" panose="020B0606020202030204" pitchFamily="34" charset="0"/>
              </a:rPr>
              <a:t>akan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digunakan</a:t>
            </a:r>
            <a:r>
              <a:rPr lang="en-US" sz="3200" dirty="0" smtClean="0">
                <a:latin typeface="Arial Narrow" panose="020B0606020202030204" pitchFamily="34" charset="0"/>
              </a:rPr>
              <a:t>. </a:t>
            </a:r>
            <a:r>
              <a:rPr lang="en-US" sz="3200" dirty="0" err="1" smtClean="0">
                <a:latin typeface="Arial Narrow" panose="020B0606020202030204" pitchFamily="34" charset="0"/>
              </a:rPr>
              <a:t>Artinya</a:t>
            </a:r>
            <a:r>
              <a:rPr lang="en-US" sz="3200" dirty="0" smtClean="0">
                <a:latin typeface="Arial Narrow" panose="020B0606020202030204" pitchFamily="34" charset="0"/>
              </a:rPr>
              <a:t>, </a:t>
            </a:r>
            <a:r>
              <a:rPr lang="en-US" sz="3200" dirty="0" err="1" smtClean="0">
                <a:latin typeface="Arial Narrow" panose="020B0606020202030204" pitchFamily="34" charset="0"/>
              </a:rPr>
              <a:t>metode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suatu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bidang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studi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ditentukan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oleh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latin typeface="Arial Narrow" panose="020B0606020202030204" pitchFamily="34" charset="0"/>
              </a:rPr>
              <a:t>pendekatan</a:t>
            </a:r>
            <a:r>
              <a:rPr lang="en-US" sz="3200" dirty="0" smtClean="0">
                <a:latin typeface="Arial Narrow" panose="020B0606020202030204" pitchFamily="34" charset="0"/>
              </a:rPr>
              <a:t> yang </a:t>
            </a:r>
            <a:r>
              <a:rPr lang="en-US" sz="3200" dirty="0" err="1" smtClean="0">
                <a:latin typeface="Arial Narrow" panose="020B0606020202030204" pitchFamily="34" charset="0"/>
              </a:rPr>
              <a:t>digunakan</a:t>
            </a:r>
            <a:r>
              <a:rPr lang="en-US" sz="3200" dirty="0" smtClean="0">
                <a:latin typeface="Arial Narrow" panose="020B0606020202030204" pitchFamily="34" charset="0"/>
              </a:rPr>
              <a:t>.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523" y="2675312"/>
            <a:ext cx="4382065" cy="3461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67037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wn Arrow Callout 3"/>
          <p:cNvSpPr/>
          <p:nvPr/>
        </p:nvSpPr>
        <p:spPr>
          <a:xfrm>
            <a:off x="4180114" y="679269"/>
            <a:ext cx="6622869" cy="1998617"/>
          </a:xfrm>
          <a:prstGeom prst="downArrow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Strategi</a:t>
            </a:r>
            <a:r>
              <a:rPr lang="en-US" sz="60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60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Pembelajaran</a:t>
            </a:r>
            <a:endParaRPr lang="en-US" sz="60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2628" y="2353706"/>
            <a:ext cx="6207144" cy="3997828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 Narrow" panose="020B0606020202030204" pitchFamily="34" charset="0"/>
              </a:rPr>
              <a:t>S</a:t>
            </a:r>
            <a:r>
              <a:rPr lang="id-ID" sz="3200" dirty="0" smtClean="0">
                <a:latin typeface="Arial Narrow" panose="020B0606020202030204" pitchFamily="34" charset="0"/>
              </a:rPr>
              <a:t>trategi </a:t>
            </a:r>
            <a:r>
              <a:rPr lang="id-ID" sz="3200" dirty="0">
                <a:latin typeface="Arial Narrow" panose="020B0606020202030204" pitchFamily="34" charset="0"/>
              </a:rPr>
              <a:t>pembelajaran adalah suatu kegiatan pembelajaran yang harus dikerjakan guru dan siswa agar tujuan pembelajaran dapat dicapai secara efektif dan efisien.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sp>
        <p:nvSpPr>
          <p:cNvPr id="5" name="AutoShape 2" descr="Hasil gambar untuk strateg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923" y="3046335"/>
            <a:ext cx="3472952" cy="28215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63830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5785279"/>
              </p:ext>
            </p:extLst>
          </p:nvPr>
        </p:nvGraphicFramePr>
        <p:xfrm>
          <a:off x="1201782" y="808056"/>
          <a:ext cx="10006148" cy="48743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4174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92778" y="2521130"/>
            <a:ext cx="9875520" cy="365760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Model </a:t>
            </a:r>
            <a:r>
              <a:rPr lang="en-US" sz="6000" dirty="0" err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Pembelajaran</a:t>
            </a:r>
            <a:endParaRPr lang="en-US" sz="6000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2777" y="2274185"/>
            <a:ext cx="9744892" cy="3997828"/>
          </a:xfrm>
        </p:spPr>
        <p:txBody>
          <a:bodyPr>
            <a:noAutofit/>
          </a:bodyPr>
          <a:lstStyle/>
          <a:p>
            <a:pPr algn="just"/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Model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pembelajaran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adalah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suatu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perencanaan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atau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suatu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pola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yang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digunakan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sebagai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pedoman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dalam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merencanakan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pembelajaran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di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kelas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.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Dengan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kata lain, model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pembelajaran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adalah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suatu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perencanaan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 Narrow" panose="020B0606020202030204" pitchFamily="34" charset="0"/>
              </a:rPr>
              <a:t>untuk</a:t>
            </a:r>
            <a:r>
              <a:rPr lang="en-US" sz="3200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mendesain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pola-pola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mengajar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secara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tatap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muka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di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dalam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kelas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dan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untuk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menentukan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material/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perangkat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  <a:latin typeface="Arial Narrow" panose="020B0606020202030204" pitchFamily="34" charset="0"/>
              </a:rPr>
              <a:t>pembelajaran</a:t>
            </a:r>
            <a:r>
              <a:rPr lang="en-US" sz="3200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.</a:t>
            </a:r>
            <a:endParaRPr lang="en-US" sz="3200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66651" y="2246811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984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92778" y="2573383"/>
            <a:ext cx="9577362" cy="3135086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err="1" smtClean="0">
                <a:solidFill>
                  <a:schemeClr val="accent1"/>
                </a:solidFill>
                <a:latin typeface="Brush Script MT" panose="03060802040406070304" pitchFamily="66" charset="0"/>
              </a:rPr>
              <a:t>Metode</a:t>
            </a:r>
            <a:r>
              <a:rPr lang="en-US" sz="6000" dirty="0" smtClean="0">
                <a:solidFill>
                  <a:schemeClr val="accent1"/>
                </a:solidFill>
                <a:latin typeface="Brush Script MT" panose="03060802040406070304" pitchFamily="66" charset="0"/>
              </a:rPr>
              <a:t> </a:t>
            </a:r>
            <a:r>
              <a:rPr lang="en-US" sz="6000" dirty="0" err="1" smtClean="0">
                <a:solidFill>
                  <a:schemeClr val="accent1"/>
                </a:solidFill>
                <a:latin typeface="Brush Script MT" panose="03060802040406070304" pitchFamily="66" charset="0"/>
              </a:rPr>
              <a:t>Pembelajaran</a:t>
            </a:r>
            <a:endParaRPr lang="en-US" sz="6000" dirty="0">
              <a:solidFill>
                <a:schemeClr val="accent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2778" y="2142012"/>
            <a:ext cx="9100538" cy="3997828"/>
          </a:xfrm>
        </p:spPr>
        <p:txBody>
          <a:bodyPr>
            <a:normAutofit/>
          </a:bodyPr>
          <a:lstStyle/>
          <a:p>
            <a:pPr algn="just"/>
            <a:r>
              <a:rPr lang="en-US" sz="3200" dirty="0" err="1" smtClean="0">
                <a:solidFill>
                  <a:schemeClr val="bg1"/>
                </a:solidFill>
                <a:latin typeface="Arial Narrow" panose="020B0606020202030204" pitchFamily="34" charset="0"/>
              </a:rPr>
              <a:t>Metode</a:t>
            </a:r>
            <a:r>
              <a:rPr lang="en-US" sz="3200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pembelajaran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merupakan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cara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atau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teknik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yang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digunakan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oleh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pendidik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untuk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menangani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suatu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kegiatan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pembelajaran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yang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mencakup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antara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lain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ceramah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,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tanya-jawab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, </a:t>
            </a:r>
            <a:r>
              <a:rPr lang="en-US" sz="3200" dirty="0" err="1">
                <a:solidFill>
                  <a:schemeClr val="bg1"/>
                </a:solidFill>
                <a:latin typeface="Arial Narrow" panose="020B0606020202030204" pitchFamily="34" charset="0"/>
              </a:rPr>
              <a:t>diskusi</a:t>
            </a:r>
            <a:r>
              <a:rPr lang="en-US" sz="3200" dirty="0">
                <a:solidFill>
                  <a:schemeClr val="bg1"/>
                </a:solidFill>
                <a:latin typeface="Arial Narrow" panose="020B0606020202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33560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352857"/>
            <a:ext cx="7958331" cy="1077229"/>
          </a:xfrm>
        </p:spPr>
        <p:txBody>
          <a:bodyPr>
            <a:normAutofit/>
          </a:bodyPr>
          <a:lstStyle/>
          <a:p>
            <a:r>
              <a:rPr lang="en-US" sz="6000" dirty="0" err="1" smtClean="0">
                <a:solidFill>
                  <a:srgbClr val="FFC000"/>
                </a:solidFill>
                <a:latin typeface="Brush Script MT" panose="03060802040406070304" pitchFamily="66" charset="0"/>
              </a:rPr>
              <a:t>Teknik</a:t>
            </a:r>
            <a:r>
              <a:rPr lang="en-US" sz="6000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en-US" sz="6000" dirty="0" err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Pembelajaran</a:t>
            </a:r>
            <a:endParaRPr lang="en-US" sz="6000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1497" y="1282713"/>
            <a:ext cx="8388642" cy="1905930"/>
          </a:xfrm>
        </p:spPr>
        <p:txBody>
          <a:bodyPr>
            <a:noAutofit/>
          </a:bodyPr>
          <a:lstStyle/>
          <a:p>
            <a:pPr algn="r"/>
            <a:r>
              <a:rPr lang="en-US" sz="3200" dirty="0" err="1" smtClean="0">
                <a:latin typeface="Arial Narrow" panose="020B0606020202030204" pitchFamily="34" charset="0"/>
              </a:rPr>
              <a:t>Teknik</a:t>
            </a:r>
            <a:r>
              <a:rPr lang="en-US" sz="3200" dirty="0" smtClean="0"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</a:rPr>
              <a:t>pembelajaran</a:t>
            </a:r>
            <a:r>
              <a:rPr lang="en-US" sz="3200" dirty="0"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</a:rPr>
              <a:t>sebagai</a:t>
            </a:r>
            <a:r>
              <a:rPr lang="en-US" sz="3200" dirty="0"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</a:rPr>
              <a:t>cara</a:t>
            </a:r>
            <a:r>
              <a:rPr lang="en-US" sz="3200" dirty="0">
                <a:latin typeface="Arial Narrow" panose="020B0606020202030204" pitchFamily="34" charset="0"/>
              </a:rPr>
              <a:t> yang </a:t>
            </a:r>
            <a:r>
              <a:rPr lang="en-US" sz="3200" dirty="0" err="1">
                <a:latin typeface="Arial Narrow" panose="020B0606020202030204" pitchFamily="34" charset="0"/>
              </a:rPr>
              <a:t>dilakukan</a:t>
            </a:r>
            <a:r>
              <a:rPr lang="en-US" sz="3200" dirty="0"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</a:rPr>
              <a:t>seseorang</a:t>
            </a:r>
            <a:r>
              <a:rPr lang="en-US" sz="3200" dirty="0"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</a:rPr>
              <a:t>dalam</a:t>
            </a:r>
            <a:r>
              <a:rPr lang="en-US" sz="3200" dirty="0"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</a:rPr>
              <a:t>mengimplementasikan</a:t>
            </a:r>
            <a:r>
              <a:rPr lang="en-US" sz="3200" dirty="0"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</a:rPr>
              <a:t>suatu</a:t>
            </a:r>
            <a:r>
              <a:rPr lang="en-US" sz="3200" dirty="0"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</a:rPr>
              <a:t>metode</a:t>
            </a:r>
            <a:r>
              <a:rPr lang="en-US" sz="3200" dirty="0"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</a:rPr>
              <a:t>secara</a:t>
            </a:r>
            <a:r>
              <a:rPr lang="en-US" sz="3200" dirty="0">
                <a:latin typeface="Arial Narrow" panose="020B0606020202030204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</a:rPr>
              <a:t>spesifik</a:t>
            </a:r>
            <a:r>
              <a:rPr lang="en-US" sz="3200" dirty="0"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75043" y="329061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6000" dirty="0" err="1" smtClean="0">
                <a:solidFill>
                  <a:srgbClr val="92D050"/>
                </a:solidFill>
                <a:latin typeface="Brush Script MT" panose="03060802040406070304" pitchFamily="66" charset="0"/>
              </a:rPr>
              <a:t>Taktik</a:t>
            </a:r>
            <a:r>
              <a:rPr lang="en-US" sz="6000" dirty="0" smtClean="0">
                <a:solidFill>
                  <a:srgbClr val="92D050"/>
                </a:solidFill>
                <a:latin typeface="Brush Script MT" panose="03060802040406070304" pitchFamily="66" charset="0"/>
              </a:rPr>
              <a:t> </a:t>
            </a:r>
            <a:r>
              <a:rPr lang="en-US" sz="6000" dirty="0" err="1" smtClean="0">
                <a:solidFill>
                  <a:srgbClr val="92D050"/>
                </a:solidFill>
                <a:latin typeface="Brush Script MT" panose="03060802040406070304" pitchFamily="66" charset="0"/>
              </a:rPr>
              <a:t>Pembelajaran</a:t>
            </a:r>
            <a:endParaRPr lang="en-US" sz="6000" dirty="0">
              <a:solidFill>
                <a:srgbClr val="92D05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181497" y="4307757"/>
            <a:ext cx="8388642" cy="2180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4488" indent="-344488" algn="l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95338" indent="-3381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58888" indent="-34448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709738" indent="-3381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173288" indent="-34448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642616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3108960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575304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404164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US" sz="3200" dirty="0">
              <a:latin typeface="Arial Narrow" panose="020B060602020203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71302" y="4205784"/>
            <a:ext cx="8388642" cy="1905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4488" indent="-344488" algn="l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95338" indent="-3381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58888" indent="-34448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709738" indent="-3381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173288" indent="-34448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642616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3108960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575304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404164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US" sz="3200" dirty="0">
              <a:latin typeface="Arial Narrow" panose="020B060602020203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039911" y="4330048"/>
            <a:ext cx="9763071" cy="19059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4488" indent="-344488" algn="l" defTabSz="914400" rtl="0" eaLnBrk="1" latinLnBrk="0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95338" indent="-3381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58888" indent="-34448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709738" indent="-3381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173288" indent="-34448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642616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3108960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575304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4041648" indent="-338328" algn="l" defTabSz="914400" rtl="0" eaLnBrk="1" latinLnBrk="0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accent6"/>
              </a:buClr>
              <a:buSzPct val="90000"/>
              <a:buFont typeface="Wingdings" panose="05000000000000000000" pitchFamily="2" charset="2"/>
              <a:buChar char="§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Taktik</a:t>
            </a:r>
            <a:r>
              <a:rPr lang="en-US" sz="3200" dirty="0"/>
              <a:t> </a:t>
            </a:r>
            <a:r>
              <a:rPr lang="en-US" sz="3200" dirty="0" err="1"/>
              <a:t>pembelajaran</a:t>
            </a:r>
            <a:r>
              <a:rPr lang="en-US" sz="3200" dirty="0"/>
              <a:t> </a:t>
            </a:r>
            <a:r>
              <a:rPr lang="en-US" sz="3200" dirty="0" err="1"/>
              <a:t>merupakan</a:t>
            </a:r>
            <a:r>
              <a:rPr lang="en-US" sz="3200" dirty="0"/>
              <a:t> </a:t>
            </a:r>
            <a:r>
              <a:rPr lang="en-US" sz="3200" dirty="0" err="1"/>
              <a:t>gaya</a:t>
            </a:r>
            <a:r>
              <a:rPr lang="en-US" sz="3200" dirty="0"/>
              <a:t> </a:t>
            </a:r>
            <a:r>
              <a:rPr lang="en-US" sz="3200" dirty="0" err="1"/>
              <a:t>seseorang</a:t>
            </a:r>
            <a:r>
              <a:rPr lang="en-US" sz="3200" dirty="0"/>
              <a:t> </a:t>
            </a:r>
            <a:r>
              <a:rPr lang="en-US" sz="3200" dirty="0" err="1"/>
              <a:t>dalam</a:t>
            </a:r>
            <a:r>
              <a:rPr lang="en-US" sz="3200" dirty="0"/>
              <a:t> </a:t>
            </a:r>
            <a:r>
              <a:rPr lang="en-US" sz="3200" dirty="0" err="1"/>
              <a:t>melaksanakan</a:t>
            </a:r>
            <a:r>
              <a:rPr lang="en-US" sz="3200" dirty="0"/>
              <a:t> </a:t>
            </a:r>
            <a:r>
              <a:rPr lang="en-US" sz="3200" dirty="0" err="1"/>
              <a:t>metode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teknik</a:t>
            </a:r>
            <a:r>
              <a:rPr lang="en-US" sz="3200" dirty="0"/>
              <a:t> </a:t>
            </a:r>
            <a:r>
              <a:rPr lang="en-US" sz="3200" dirty="0" err="1"/>
              <a:t>pembelajaran</a:t>
            </a:r>
            <a:r>
              <a:rPr lang="en-US" sz="3200" dirty="0"/>
              <a:t> </a:t>
            </a:r>
            <a:r>
              <a:rPr lang="en-US" sz="3200" dirty="0" err="1"/>
              <a:t>tertentu</a:t>
            </a:r>
            <a:r>
              <a:rPr lang="en-US" sz="3200" dirty="0"/>
              <a:t> yang </a:t>
            </a:r>
            <a:r>
              <a:rPr lang="en-US" sz="3200" dirty="0" err="1"/>
              <a:t>sifatnya</a:t>
            </a:r>
            <a:r>
              <a:rPr lang="en-US" sz="3200" dirty="0"/>
              <a:t> individual</a:t>
            </a:r>
            <a:endParaRPr lang="en-US" sz="3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0785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9611" y="285542"/>
            <a:ext cx="8741339" cy="1077229"/>
          </a:xfrm>
        </p:spPr>
        <p:txBody>
          <a:bodyPr>
            <a:noAutofit/>
          </a:bodyPr>
          <a:lstStyle/>
          <a:p>
            <a:pPr algn="ctr"/>
            <a:r>
              <a:rPr lang="en-US" sz="4000" dirty="0" err="1" smtClean="0">
                <a:solidFill>
                  <a:srgbClr val="FFC000"/>
                </a:solidFill>
                <a:latin typeface="Brush Script MT" panose="03060802040406070304" pitchFamily="66" charset="0"/>
              </a:rPr>
              <a:t>Hubungan</a:t>
            </a:r>
            <a:r>
              <a:rPr lang="en-US" sz="4000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en-US" sz="4000" dirty="0" err="1">
                <a:solidFill>
                  <a:srgbClr val="FFC000"/>
                </a:solidFill>
                <a:latin typeface="Brush Script MT" panose="03060802040406070304" pitchFamily="66" charset="0"/>
              </a:rPr>
              <a:t>Strategi,Pendekatan,Model</a:t>
            </a:r>
            <a:r>
              <a:rPr lang="en-US" sz="4000" dirty="0">
                <a:solidFill>
                  <a:srgbClr val="FFC000"/>
                </a:solidFill>
                <a:latin typeface="Brush Script MT" panose="03060802040406070304" pitchFamily="66" charset="0"/>
              </a:rPr>
              <a:t>, </a:t>
            </a:r>
            <a:r>
              <a:rPr lang="en-US" sz="4000" dirty="0" err="1" smtClean="0">
                <a:solidFill>
                  <a:srgbClr val="FFC000"/>
                </a:solidFill>
                <a:latin typeface="Brush Script MT" panose="03060802040406070304" pitchFamily="66" charset="0"/>
              </a:rPr>
              <a:t>Metode</a:t>
            </a:r>
            <a:r>
              <a:rPr lang="en-US" sz="4000" dirty="0">
                <a:solidFill>
                  <a:srgbClr val="FFC000"/>
                </a:solidFill>
                <a:latin typeface="Brush Script MT" panose="03060802040406070304" pitchFamily="66" charset="0"/>
              </a:rPr>
              <a:t>,</a:t>
            </a:r>
            <a:r>
              <a:rPr lang="en-US" sz="4000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en-US" sz="4000" dirty="0" err="1" smtClean="0">
                <a:solidFill>
                  <a:srgbClr val="FFC000"/>
                </a:solidFill>
                <a:latin typeface="Brush Script MT" panose="03060802040406070304" pitchFamily="66" charset="0"/>
              </a:rPr>
              <a:t>Teknik,dan</a:t>
            </a:r>
            <a:r>
              <a:rPr lang="en-US" sz="4000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en-US" sz="4000" dirty="0" err="1" smtClean="0">
                <a:solidFill>
                  <a:srgbClr val="FFC000"/>
                </a:solidFill>
                <a:latin typeface="Brush Script MT" panose="03060802040406070304" pitchFamily="66" charset="0"/>
              </a:rPr>
              <a:t>Taktik</a:t>
            </a:r>
            <a:r>
              <a:rPr lang="en-US" sz="4000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en-US" sz="4000" dirty="0" err="1">
                <a:solidFill>
                  <a:srgbClr val="FFC000"/>
                </a:solidFill>
                <a:latin typeface="Brush Script MT" panose="03060802040406070304" pitchFamily="66" charset="0"/>
              </a:rPr>
              <a:t>dalam</a:t>
            </a:r>
            <a:r>
              <a:rPr lang="en-US" sz="4000" dirty="0"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en-US" sz="4000" dirty="0" err="1">
                <a:solidFill>
                  <a:srgbClr val="FFC000"/>
                </a:solidFill>
                <a:latin typeface="Brush Script MT" panose="03060802040406070304" pitchFamily="66" charset="0"/>
              </a:rPr>
              <a:t>Pembelajaran</a:t>
            </a:r>
            <a:r>
              <a:rPr lang="en-US" sz="4000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endParaRPr lang="en-US" sz="4000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777" y="1375834"/>
            <a:ext cx="10371909" cy="54741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335227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7976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TM16401375[[fn=Madison]]</Template>
  <TotalTime>82</TotalTime>
  <Words>240</Words>
  <Application>Microsoft Office PowerPoint</Application>
  <PresentationFormat>Widescreen</PresentationFormat>
  <Paragraphs>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BatangChe</vt:lpstr>
      <vt:lpstr>Arial</vt:lpstr>
      <vt:lpstr>Arial Narrow</vt:lpstr>
      <vt:lpstr>Brush Script MT</vt:lpstr>
      <vt:lpstr>MS Shell Dlg 2</vt:lpstr>
      <vt:lpstr>Wingdings</vt:lpstr>
      <vt:lpstr>Wingdings 3</vt:lpstr>
      <vt:lpstr>Madison</vt:lpstr>
      <vt:lpstr>Strategi,Pendekatan,Model, Metode,&amp; Teknik dalam Pembelajaran</vt:lpstr>
      <vt:lpstr>Pendekatan Pembelajaran</vt:lpstr>
      <vt:lpstr>Fungsi Pendekatan</vt:lpstr>
      <vt:lpstr>Strategi Pembelajaran</vt:lpstr>
      <vt:lpstr>PowerPoint Presentation</vt:lpstr>
      <vt:lpstr>Model Pembelajaran</vt:lpstr>
      <vt:lpstr>Metode Pembelajaran</vt:lpstr>
      <vt:lpstr>Teknik Pembelajaran</vt:lpstr>
      <vt:lpstr>Hubungan Strategi,Pendekatan,Model, Metode, Teknik,dan Taktik dalam Pembelajaran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Model, Pendekatan, Metode, Teknik dalam Pembelajaran</dc:title>
  <dc:creator>juang</dc:creator>
  <cp:lastModifiedBy>mira azizah</cp:lastModifiedBy>
  <cp:revision>12</cp:revision>
  <dcterms:created xsi:type="dcterms:W3CDTF">2018-03-20T13:53:56Z</dcterms:created>
  <dcterms:modified xsi:type="dcterms:W3CDTF">2018-03-21T02:54:51Z</dcterms:modified>
</cp:coreProperties>
</file>