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5" r:id="rId16"/>
    <p:sldId id="274" r:id="rId17"/>
    <p:sldId id="276" r:id="rId18"/>
    <p:sldId id="27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68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DA335E-8EEF-42F0-8E8D-A5D6C5A964AD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403156-5FB7-47F6-911D-9088B595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216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03156-5FB7-47F6-911D-9088B595DA3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264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51591-0550-476F-94CB-D53E0C96E371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BC319-BDBF-4A29-990F-7DB9DB5275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51591-0550-476F-94CB-D53E0C96E371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BC319-BDBF-4A29-990F-7DB9DB5275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51591-0550-476F-94CB-D53E0C96E371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BC319-BDBF-4A29-990F-7DB9DB5275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51591-0550-476F-94CB-D53E0C96E371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BC319-BDBF-4A29-990F-7DB9DB5275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51591-0550-476F-94CB-D53E0C96E371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BC319-BDBF-4A29-990F-7DB9DB5275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51591-0550-476F-94CB-D53E0C96E371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BC319-BDBF-4A29-990F-7DB9DB5275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51591-0550-476F-94CB-D53E0C96E371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BC319-BDBF-4A29-990F-7DB9DB5275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51591-0550-476F-94CB-D53E0C96E371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BC319-BDBF-4A29-990F-7DB9DB5275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51591-0550-476F-94CB-D53E0C96E371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BC319-BDBF-4A29-990F-7DB9DB5275CA}" type="slidenum">
              <a:rPr lang="en-US" smtClean="0"/>
              <a:t>‹#›</a:t>
            </a:fld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51591-0550-476F-94CB-D53E0C96E371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BC319-BDBF-4A29-990F-7DB9DB5275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51591-0550-476F-94CB-D53E0C96E371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BC319-BDBF-4A29-990F-7DB9DB5275C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951591-0550-476F-94CB-D53E0C96E371}" type="datetimeFigureOut">
              <a:rPr lang="en-US" smtClean="0"/>
              <a:t>11/1/2022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BC319-BDBF-4A29-990F-7DB9DB5275CA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b="1" dirty="0"/>
              <a:t>BAHAN PEREKAT </a:t>
            </a:r>
            <a:r>
              <a:rPr lang="id-ID" b="1" dirty="0" smtClean="0"/>
              <a:t>HIDROLIS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43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443" y="1828800"/>
            <a:ext cx="7125112" cy="4051437"/>
          </a:xfrm>
        </p:spPr>
        <p:txBody>
          <a:bodyPr anchor="t"/>
          <a:lstStyle/>
          <a:p>
            <a:pPr algn="just"/>
            <a:r>
              <a:rPr lang="id-ID" dirty="0"/>
              <a:t>Bahan  perekat  hidrolis  adalah  suatu  bahan  yang  apabila  dicampur dengan air akan membentuk pasta kemudian mengeras dan setelah mengeras tidak larut kembali dalam air. </a:t>
            </a:r>
            <a:endParaRPr lang="en-US" dirty="0" smtClean="0"/>
          </a:p>
          <a:p>
            <a:pPr algn="just"/>
            <a:r>
              <a:rPr lang="id-ID" dirty="0" smtClean="0"/>
              <a:t>Jadi </a:t>
            </a:r>
            <a:r>
              <a:rPr lang="id-ID" dirty="0"/>
              <a:t>bahan perekat hidrolis akan </a:t>
            </a:r>
            <a:r>
              <a:rPr lang="id-ID" i="1" dirty="0"/>
              <a:t>bersifat sebagai perekat apabila berhubungan dengan air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24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0" indent="0">
              <a:buNone/>
            </a:pPr>
            <a:r>
              <a:rPr lang="id-ID" dirty="0"/>
              <a:t>Perekat hidolis yang biasa digunakan terdiri dari :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id-ID" dirty="0"/>
              <a:t>1.   Gips </a:t>
            </a:r>
            <a:r>
              <a:rPr lang="id-ID" dirty="0" smtClean="0"/>
              <a:t>hemihidrat</a:t>
            </a:r>
            <a:endParaRPr lang="en-US" dirty="0"/>
          </a:p>
          <a:p>
            <a:pPr marL="0" indent="0">
              <a:buNone/>
            </a:pPr>
            <a:r>
              <a:rPr lang="id-ID" dirty="0"/>
              <a:t>2.   Kapur </a:t>
            </a:r>
            <a:r>
              <a:rPr lang="id-ID" dirty="0" smtClean="0"/>
              <a:t>padam</a:t>
            </a:r>
            <a:r>
              <a:rPr lang="id-ID" dirty="0"/>
              <a:t> </a:t>
            </a:r>
            <a:endParaRPr lang="en-US" dirty="0"/>
          </a:p>
          <a:p>
            <a:pPr marL="0" indent="0">
              <a:buNone/>
            </a:pPr>
            <a:r>
              <a:rPr lang="id-ID" dirty="0"/>
              <a:t>3.   </a:t>
            </a:r>
            <a:r>
              <a:rPr lang="id-ID" dirty="0" smtClean="0"/>
              <a:t>P</a:t>
            </a:r>
            <a:r>
              <a:rPr lang="en-US" dirty="0" smtClean="0"/>
              <a:t>o</a:t>
            </a:r>
            <a:r>
              <a:rPr lang="id-ID" dirty="0" smtClean="0"/>
              <a:t>zzolan</a:t>
            </a:r>
            <a:endParaRPr lang="en-US" dirty="0"/>
          </a:p>
          <a:p>
            <a:pPr marL="0" indent="0">
              <a:buNone/>
            </a:pPr>
            <a:r>
              <a:rPr lang="id-ID" dirty="0" smtClean="0"/>
              <a:t>4</a:t>
            </a:r>
            <a:r>
              <a:rPr lang="id-ID" dirty="0"/>
              <a:t>.   Semen Portland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83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b="1" dirty="0"/>
              <a:t>GIPS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algn="just"/>
            <a:r>
              <a:rPr lang="id-ID" dirty="0"/>
              <a:t>Gips merupakan jenis batuan endapan  yang terbentuk secara kimiawi dari kapur dan sulfat yang larut dalam tanah membentuk calsium sulfat (CaSO4</a:t>
            </a:r>
            <a:r>
              <a:rPr lang="id-ID" dirty="0" smtClean="0"/>
              <a:t>)</a:t>
            </a:r>
            <a:endParaRPr lang="en-US" dirty="0" smtClean="0"/>
          </a:p>
          <a:p>
            <a:pPr algn="just"/>
            <a:r>
              <a:rPr lang="id-ID" dirty="0"/>
              <a:t>Gips yang dari alam merupakan senyawa stabil berbentuk CaSO</a:t>
            </a:r>
            <a:r>
              <a:rPr lang="id-ID" baseline="-25000" dirty="0"/>
              <a:t>4</a:t>
            </a:r>
            <a:r>
              <a:rPr lang="id-ID" dirty="0"/>
              <a:t> 2 H2O.</a:t>
            </a:r>
            <a:endParaRPr lang="en-US" dirty="0"/>
          </a:p>
          <a:p>
            <a:pPr algn="just"/>
            <a:r>
              <a:rPr lang="id-ID" dirty="0" smtClean="0"/>
              <a:t>Air </a:t>
            </a:r>
            <a:r>
              <a:rPr lang="id-ID" dirty="0"/>
              <a:t>yang terkandung di dalam gips itu bukan air bebas tetapi air yang bersatu dengan molekulnya sehingga sifat dari </a:t>
            </a:r>
            <a:r>
              <a:rPr lang="id-ID" i="1" dirty="0"/>
              <a:t>gips alam adalah stabil</a:t>
            </a:r>
            <a:r>
              <a:rPr lang="id-ID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18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algn="just"/>
            <a:r>
              <a:rPr lang="id-ID" dirty="0"/>
              <a:t>Apabila gips alam dipanasi pada suhu di atas 100°C, maka sebagian air molekulnya terlepas dan membentuk </a:t>
            </a:r>
            <a:r>
              <a:rPr lang="id-ID" i="1" dirty="0"/>
              <a:t>CaSO4 ½ H2O </a:t>
            </a:r>
            <a:r>
              <a:rPr lang="id-ID" dirty="0"/>
              <a:t>yang biasa disebut gips hemihidrat yang mempunyai sifat tidak stabil</a:t>
            </a:r>
            <a:r>
              <a:rPr lang="id-ID" dirty="0" smtClean="0"/>
              <a:t>.</a:t>
            </a:r>
            <a:endParaRPr lang="en-US" dirty="0" smtClean="0"/>
          </a:p>
          <a:p>
            <a:pPr algn="just"/>
            <a:r>
              <a:rPr lang="id-ID" dirty="0"/>
              <a:t>Gips hemihydrat yang bereaksi dengan air maka air molekul di dalam gips kembali ke jumlah semula seperti gips alam</a:t>
            </a:r>
            <a:r>
              <a:rPr lang="id-ID" dirty="0" smtClean="0"/>
              <a:t>.</a:t>
            </a:r>
            <a:endParaRPr lang="en-US" dirty="0" smtClean="0"/>
          </a:p>
          <a:p>
            <a:pPr algn="just"/>
            <a:r>
              <a:rPr lang="id-ID" dirty="0"/>
              <a:t>Ini berarti gips mengeras setelah diberi air dan dapat digunakan </a:t>
            </a:r>
            <a:r>
              <a:rPr lang="id-ID" dirty="0" smtClean="0"/>
              <a:t>sebagai</a:t>
            </a:r>
            <a:r>
              <a:rPr lang="en-US" dirty="0" smtClean="0"/>
              <a:t> </a:t>
            </a:r>
            <a:r>
              <a:rPr lang="id-ID" dirty="0" smtClean="0"/>
              <a:t>adukan</a:t>
            </a:r>
            <a:r>
              <a:rPr lang="id-ID" dirty="0"/>
              <a:t>.</a:t>
            </a:r>
            <a:endParaRPr lang="en-US" dirty="0"/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43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d-ID" b="1" i="1" dirty="0" smtClean="0"/>
              <a:t>Proses Pembuatan Gips Hemihidrat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9443" y="2044563"/>
            <a:ext cx="7125112" cy="4051437"/>
          </a:xfrm>
        </p:spPr>
        <p:txBody>
          <a:bodyPr anchor="t">
            <a:noAutofit/>
          </a:bodyPr>
          <a:lstStyle/>
          <a:p>
            <a:pPr algn="just"/>
            <a:r>
              <a:rPr lang="id-ID" sz="1400" dirty="0" smtClean="0"/>
              <a:t>Batuan </a:t>
            </a:r>
            <a:r>
              <a:rPr lang="id-ID" sz="1400" dirty="0"/>
              <a:t>gips dari alam dipanasi terlebih dahulu pada suhu ± 60°C – 65°C</a:t>
            </a:r>
            <a:r>
              <a:rPr lang="en-US" sz="1400" dirty="0" smtClean="0">
                <a:effectLst/>
              </a:rPr>
              <a:t> </a:t>
            </a:r>
            <a:r>
              <a:rPr lang="id-ID" sz="1400" dirty="0"/>
              <a:t> </a:t>
            </a:r>
            <a:r>
              <a:rPr lang="id-ID" sz="1400" dirty="0" smtClean="0"/>
              <a:t>supaya </a:t>
            </a:r>
            <a:r>
              <a:rPr lang="id-ID" sz="1400" dirty="0"/>
              <a:t>mudah digiling menjadi tepung gips</a:t>
            </a:r>
            <a:r>
              <a:rPr lang="id-ID" sz="1400" dirty="0" smtClean="0"/>
              <a:t>.</a:t>
            </a:r>
            <a:endParaRPr lang="en-US" sz="1400" dirty="0"/>
          </a:p>
          <a:p>
            <a:pPr algn="just"/>
            <a:r>
              <a:rPr lang="id-ID" sz="1400" dirty="0"/>
              <a:t>Tepung hasil gilingan kemudian dipanggang pada teromol berputar dengan suhu tidak boleh lebih </a:t>
            </a:r>
            <a:r>
              <a:rPr lang="id-ID" sz="1400" dirty="0" smtClean="0"/>
              <a:t>da</a:t>
            </a:r>
            <a:r>
              <a:rPr lang="en-US" sz="1400" dirty="0" smtClean="0"/>
              <a:t>r</a:t>
            </a:r>
            <a:r>
              <a:rPr lang="id-ID" sz="1400" dirty="0" smtClean="0"/>
              <a:t>i </a:t>
            </a:r>
            <a:r>
              <a:rPr lang="id-ID" sz="1400" dirty="0"/>
              <a:t>170°C.</a:t>
            </a:r>
            <a:r>
              <a:rPr lang="en-US" sz="1400" dirty="0" smtClean="0">
                <a:effectLst/>
              </a:rPr>
              <a:t> </a:t>
            </a:r>
            <a:r>
              <a:rPr lang="id-ID" sz="1400" dirty="0"/>
              <a:t> </a:t>
            </a:r>
            <a:endParaRPr lang="en-US" sz="1400" dirty="0"/>
          </a:p>
          <a:p>
            <a:pPr algn="just"/>
            <a:r>
              <a:rPr lang="id-ID" sz="1400" dirty="0"/>
              <a:t>Pemanggangan dilakukan selama 1 jam pada suhu tetap, kemudian diangkat dan disimpan pada tempat kering.</a:t>
            </a:r>
            <a:r>
              <a:rPr lang="en-US" sz="1400" dirty="0" smtClean="0">
                <a:effectLst/>
              </a:rPr>
              <a:t> </a:t>
            </a:r>
            <a:endParaRPr lang="en-US" sz="1400" dirty="0"/>
          </a:p>
          <a:p>
            <a:pPr algn="just"/>
            <a:r>
              <a:rPr lang="id-ID" sz="1400" dirty="0"/>
              <a:t>Tepung   gips   hasil   pemanggangan   digiling   halus   dan   diayak   sehingga kehalusannya lolos pada saringan 170 mesh.</a:t>
            </a:r>
            <a:r>
              <a:rPr lang="en-US" sz="1400" dirty="0" smtClean="0">
                <a:effectLst/>
              </a:rPr>
              <a:t> </a:t>
            </a:r>
            <a:endParaRPr lang="en-US" sz="1400" dirty="0"/>
          </a:p>
          <a:p>
            <a:pPr algn="just"/>
            <a:r>
              <a:rPr lang="id-ID" sz="1400" dirty="0"/>
              <a:t>Tepung gips yang sudah diayak disimpan pada tempat yang tertutup rapat.</a:t>
            </a:r>
            <a:r>
              <a:rPr lang="en-US" sz="1400" dirty="0" smtClean="0">
                <a:effectLst/>
              </a:rPr>
              <a:t> </a:t>
            </a:r>
            <a:r>
              <a:rPr lang="id-ID" sz="1400" dirty="0"/>
              <a:t>  </a:t>
            </a:r>
            <a:endParaRPr lang="en-US" sz="1400" dirty="0"/>
          </a:p>
          <a:p>
            <a:pPr algn="just"/>
            <a:r>
              <a:rPr lang="id-ID" sz="1400" dirty="0"/>
              <a:t>Gips hemihidrat yang digunakan sebagai adukan akan mengalami pengerasan dalam waktu 5 – 10 menit.</a:t>
            </a:r>
            <a:r>
              <a:rPr lang="en-US" sz="1400" dirty="0" smtClean="0">
                <a:effectLst/>
              </a:rPr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44553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Sifat-sifat</a:t>
            </a:r>
            <a:r>
              <a:rPr lang="en-US" dirty="0" smtClean="0"/>
              <a:t> </a:t>
            </a:r>
            <a:r>
              <a:rPr lang="en-US" dirty="0" err="1" smtClean="0"/>
              <a:t>Gips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09600" y="1600199"/>
            <a:ext cx="7124700" cy="4052888"/>
          </a:xfrm>
        </p:spPr>
        <p:txBody>
          <a:bodyPr>
            <a:normAutofit/>
          </a:bodyPr>
          <a:lstStyle/>
          <a:p>
            <a:pPr algn="just"/>
            <a:r>
              <a:rPr lang="id-ID" dirty="0" smtClean="0"/>
              <a:t>Bila </a:t>
            </a:r>
            <a:r>
              <a:rPr lang="id-ID" dirty="0"/>
              <a:t>gips alam dipanasi pada suhu di atas 40ºC, maka air hablurnya mulai menguap.</a:t>
            </a:r>
            <a:r>
              <a:rPr lang="en-US" dirty="0" smtClean="0">
                <a:effectLst/>
              </a:rPr>
              <a:t> </a:t>
            </a:r>
            <a:endParaRPr lang="en-US" dirty="0"/>
          </a:p>
          <a:p>
            <a:pPr algn="just"/>
            <a:r>
              <a:rPr lang="id-ID" dirty="0" smtClean="0"/>
              <a:t>Bila </a:t>
            </a:r>
            <a:r>
              <a:rPr lang="id-ID" dirty="0"/>
              <a:t>gips alam dipanasi sampai suhu 130ºC - 170ºC, tidak semua air hablurnya menguap sehingga gips mempunyai sifat cepat dapat menarik air kembali</a:t>
            </a:r>
            <a:r>
              <a:rPr lang="id-ID" dirty="0" smtClean="0"/>
              <a:t>.</a:t>
            </a:r>
            <a:endParaRPr lang="en-US" dirty="0" smtClean="0"/>
          </a:p>
          <a:p>
            <a:pPr algn="just"/>
            <a:r>
              <a:rPr lang="id-ID" dirty="0"/>
              <a:t>Bila gips alam dipanasi di atas 200ºC semua air hablurnya menguap </a:t>
            </a:r>
            <a:r>
              <a:rPr lang="id-ID" dirty="0" smtClean="0"/>
              <a:t>sehingga</a:t>
            </a:r>
            <a:r>
              <a:rPr lang="en-US" dirty="0" smtClean="0"/>
              <a:t> </a:t>
            </a:r>
            <a:r>
              <a:rPr lang="id-ID" dirty="0"/>
              <a:t>tidak dapat digunakan sebagai bahan perekat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54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Penggunaan Gips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algn="just"/>
            <a:r>
              <a:rPr lang="id-ID" dirty="0" smtClean="0"/>
              <a:t>Dalam </a:t>
            </a:r>
            <a:r>
              <a:rPr lang="id-ID" dirty="0"/>
              <a:t>bentuk gips alam, </a:t>
            </a:r>
            <a:r>
              <a:rPr lang="id-ID" dirty="0" smtClean="0"/>
              <a:t>untuk</a:t>
            </a:r>
            <a:r>
              <a:rPr lang="en-US" dirty="0" smtClean="0"/>
              <a:t> m</a:t>
            </a:r>
            <a:r>
              <a:rPr lang="id-ID" dirty="0" smtClean="0"/>
              <a:t>emperlambat </a:t>
            </a:r>
            <a:r>
              <a:rPr lang="id-ID" dirty="0"/>
              <a:t>proses pengerasan semen</a:t>
            </a:r>
            <a:r>
              <a:rPr lang="id-ID" dirty="0" smtClean="0"/>
              <a:t>. </a:t>
            </a:r>
            <a:r>
              <a:rPr lang="id-ID" dirty="0"/>
              <a:t>Semen  yang tidak dicampur dengan gips alam pengerasan membutuhkan waktu 10 menit. Dengan ditambahkan gips alam, pengerasan semen menjadi kurang lebih 60 menit.</a:t>
            </a:r>
            <a:r>
              <a:rPr lang="en-US" dirty="0" smtClean="0">
                <a:effectLst/>
              </a:rPr>
              <a:t> </a:t>
            </a:r>
            <a:endParaRPr lang="en-US" dirty="0"/>
          </a:p>
          <a:p>
            <a:pPr algn="just"/>
            <a:r>
              <a:rPr lang="id-ID" dirty="0" smtClean="0"/>
              <a:t>membuat </a:t>
            </a:r>
            <a:r>
              <a:rPr lang="id-ID" dirty="0"/>
              <a:t>papan gypsum yang dicampur dengan serat, biasanya</a:t>
            </a:r>
            <a:r>
              <a:rPr lang="en-US" dirty="0" smtClean="0">
                <a:effectLst/>
              </a:rPr>
              <a:t> </a:t>
            </a:r>
            <a:r>
              <a:rPr lang="id-ID" dirty="0"/>
              <a:t>digunakan untuk plafond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22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7125113" cy="924475"/>
          </a:xfrm>
        </p:spPr>
        <p:txBody>
          <a:bodyPr/>
          <a:lstStyle/>
          <a:p>
            <a:r>
              <a:rPr lang="id-ID" b="1" dirty="0"/>
              <a:t>KAPUR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382000" cy="4906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d-ID" sz="1600" b="1" i="1" dirty="0"/>
              <a:t>Jenis-jenis Batu Kapur</a:t>
            </a:r>
            <a:endParaRPr lang="en-US" sz="1600" dirty="0"/>
          </a:p>
          <a:p>
            <a:pPr marL="0" indent="0">
              <a:buNone/>
            </a:pPr>
            <a:r>
              <a:rPr lang="en-US" sz="1600" dirty="0" smtClean="0"/>
              <a:t>S</a:t>
            </a:r>
            <a:r>
              <a:rPr lang="id-ID" sz="1600" dirty="0" smtClean="0"/>
              <a:t>ifat-sifat </a:t>
            </a:r>
            <a:r>
              <a:rPr lang="id-ID" sz="1600" dirty="0"/>
              <a:t>batu kapur sangat dipengaruhi oleh pengotoran atau tercampurnya unsur-unsur lain. Oleh karena itu jenis batu kapur dibedakan menurut kemurniaannya, yaitu :</a:t>
            </a:r>
            <a:endParaRPr lang="en-US" sz="1600" dirty="0"/>
          </a:p>
          <a:p>
            <a:pPr marL="0" indent="0">
              <a:buNone/>
            </a:pPr>
            <a:r>
              <a:rPr lang="id-ID" sz="1600" dirty="0"/>
              <a:t>a)  Batu kapur kalsium (CaCO3) dengan kemurnian tinggi, bila unsur lain &lt; </a:t>
            </a:r>
            <a:r>
              <a:rPr lang="id-ID" sz="1600" dirty="0" smtClean="0"/>
              <a:t>5%</a:t>
            </a:r>
            <a:endParaRPr lang="en-US" sz="1600" dirty="0"/>
          </a:p>
          <a:p>
            <a:pPr marL="0" indent="0">
              <a:buNone/>
            </a:pPr>
            <a:r>
              <a:rPr lang="id-ID" sz="1600" dirty="0" smtClean="0"/>
              <a:t>b</a:t>
            </a:r>
            <a:r>
              <a:rPr lang="id-ID" sz="1600" dirty="0"/>
              <a:t>)  Batu  kapur  Magnesia  (CaCO3MgCO3)  bila  mengandung  5  –  20  </a:t>
            </a:r>
            <a:r>
              <a:rPr lang="id-ID" sz="1600" dirty="0" smtClean="0"/>
              <a:t>%</a:t>
            </a:r>
            <a:r>
              <a:rPr lang="en-US" sz="1600" dirty="0" smtClean="0"/>
              <a:t> </a:t>
            </a:r>
            <a:r>
              <a:rPr lang="id-ID" sz="1600" dirty="0" smtClean="0"/>
              <a:t>magnesia </a:t>
            </a:r>
            <a:r>
              <a:rPr lang="id-ID" sz="1600" dirty="0"/>
              <a:t>magnesium karbonat.</a:t>
            </a:r>
            <a:endParaRPr lang="en-US" sz="1600" dirty="0"/>
          </a:p>
          <a:p>
            <a:pPr marL="0" indent="0">
              <a:buNone/>
            </a:pPr>
            <a:r>
              <a:rPr lang="id-ID" sz="1600" dirty="0" smtClean="0"/>
              <a:t>c</a:t>
            </a:r>
            <a:r>
              <a:rPr lang="id-ID" sz="1600" dirty="0"/>
              <a:t>)  Batu kapur dolomite, bila mengandung magnesium karbonat &gt; 30 % </a:t>
            </a:r>
            <a:r>
              <a:rPr lang="id-ID" sz="1600" dirty="0" smtClean="0"/>
              <a:t>tetapi</a:t>
            </a:r>
            <a:r>
              <a:rPr lang="en-US" sz="1600" dirty="0" smtClean="0"/>
              <a:t> </a:t>
            </a:r>
            <a:r>
              <a:rPr lang="id-ID" sz="1600" dirty="0" smtClean="0"/>
              <a:t>&lt; </a:t>
            </a:r>
            <a:r>
              <a:rPr lang="id-ID" sz="1600" dirty="0"/>
              <a:t>44 %.</a:t>
            </a:r>
            <a:endParaRPr lang="en-US" sz="1600" dirty="0"/>
          </a:p>
          <a:p>
            <a:pPr marL="0" indent="0">
              <a:buNone/>
            </a:pPr>
            <a:r>
              <a:rPr lang="id-ID" sz="1600" dirty="0" smtClean="0"/>
              <a:t>d</a:t>
            </a:r>
            <a:r>
              <a:rPr lang="id-ID" sz="1600" dirty="0"/>
              <a:t>)  Batu kapur hidrolis, bila mengandung   &gt; 5 % senyawa lain yang terdiri dari alumina, silica dan besi.</a:t>
            </a:r>
            <a:endParaRPr lang="en-US" sz="1600" dirty="0"/>
          </a:p>
          <a:p>
            <a:pPr marL="0" indent="0">
              <a:buNone/>
            </a:pPr>
            <a:r>
              <a:rPr lang="id-ID" sz="1600" dirty="0" smtClean="0"/>
              <a:t>e</a:t>
            </a:r>
            <a:r>
              <a:rPr lang="id-ID" sz="1600" dirty="0"/>
              <a:t>)  Margel,  batu  kapur  yang  tercampur  tanah  liat  didapat  dalam  bentuk gumpalan lunak dan mudah terlepas. Batu kapur jenis ini biasanya digunakan sebagai bahan dasar semen</a:t>
            </a:r>
            <a:r>
              <a:rPr lang="id-ID" sz="1600" dirty="0" smtClean="0"/>
              <a:t>.</a:t>
            </a:r>
            <a:endParaRPr lang="en-US" sz="1600" dirty="0" smtClean="0"/>
          </a:p>
          <a:p>
            <a:pPr marL="0" indent="0">
              <a:buNone/>
            </a:pPr>
            <a:r>
              <a:rPr lang="id-ID" sz="1600" dirty="0" smtClean="0"/>
              <a:t>f</a:t>
            </a:r>
            <a:r>
              <a:rPr lang="id-ID" sz="1600" dirty="0"/>
              <a:t>)   Marmer dan batu kapur  padat</a:t>
            </a:r>
            <a:r>
              <a:rPr lang="id-ID" sz="1600" dirty="0" smtClean="0"/>
              <a:t>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520915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838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id-ID" b="1" i="1" dirty="0"/>
              <a:t>Pengolahan Batu Kapur menjadi </a:t>
            </a:r>
            <a:r>
              <a:rPr lang="id-ID" b="1" i="1" dirty="0" smtClean="0"/>
              <a:t>Kapur</a:t>
            </a:r>
            <a:r>
              <a:rPr lang="id-ID" dirty="0"/>
              <a:t> 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806" y="2133600"/>
            <a:ext cx="7125112" cy="2688439"/>
          </a:xfrm>
        </p:spPr>
        <p:txBody>
          <a:bodyPr anchor="t"/>
          <a:lstStyle/>
          <a:p>
            <a:pPr algn="just"/>
            <a:r>
              <a:rPr lang="id-ID" dirty="0"/>
              <a:t>Untuk menghasilkan 1 ton kapur tohor, secara teoritis diperlukan 1,79 ton batu kapur kalsium atau 1,9 ton batu kapur magnesium. Tetapi dalam prakteknya diperlukan minimal 2 ton batu kapur untuk menghasilkan kapur tohor.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46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8" name="Picture 14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28600"/>
            <a:ext cx="4960843" cy="6379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600200"/>
            <a:ext cx="3048000" cy="4048676"/>
          </a:xfrm>
        </p:spPr>
        <p:txBody>
          <a:bodyPr/>
          <a:lstStyle/>
          <a:p>
            <a:r>
              <a:rPr lang="en-US" b="1" dirty="0" smtClean="0"/>
              <a:t>Proses </a:t>
            </a:r>
            <a:r>
              <a:rPr lang="en-US" b="1" dirty="0" err="1" smtClean="0"/>
              <a:t>Pengolahan</a:t>
            </a:r>
            <a:r>
              <a:rPr lang="en-US" b="1" dirty="0" smtClean="0"/>
              <a:t> </a:t>
            </a:r>
            <a:r>
              <a:rPr lang="en-US" b="1" dirty="0" err="1" smtClean="0"/>
              <a:t>Kapur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6267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447800"/>
            <a:ext cx="7125112" cy="4051437"/>
          </a:xfrm>
        </p:spPr>
        <p:txBody>
          <a:bodyPr>
            <a:normAutofit/>
          </a:bodyPr>
          <a:lstStyle/>
          <a:p>
            <a:pPr algn="just"/>
            <a:r>
              <a:rPr lang="id-ID" dirty="0"/>
              <a:t>Batu  kapur  kalsium  (CaCO3)  mulai  mengurai  pada  suhu  900°C  </a:t>
            </a:r>
            <a:endParaRPr lang="en-US" dirty="0" smtClean="0"/>
          </a:p>
          <a:p>
            <a:pPr algn="just"/>
            <a:r>
              <a:rPr lang="id-ID" dirty="0" smtClean="0"/>
              <a:t>batu </a:t>
            </a:r>
            <a:r>
              <a:rPr lang="id-ID" dirty="0"/>
              <a:t>kapur magnesium (MgCO3) mulai mengurai pada suhu 700 – </a:t>
            </a:r>
            <a:r>
              <a:rPr lang="id-ID" dirty="0" smtClean="0"/>
              <a:t>770°C.</a:t>
            </a:r>
            <a:endParaRPr lang="en-US" dirty="0" smtClean="0"/>
          </a:p>
          <a:p>
            <a:pPr algn="just"/>
            <a:r>
              <a:rPr lang="id-ID" dirty="0"/>
              <a:t>Suhu dimana batu kapur mulai mengurai disebut dengan </a:t>
            </a:r>
            <a:r>
              <a:rPr lang="id-ID" b="1" dirty="0"/>
              <a:t>“suhu keseimbangan/suhu </a:t>
            </a:r>
            <a:r>
              <a:rPr lang="id-ID" b="1" dirty="0" smtClean="0"/>
              <a:t>desosiasi</a:t>
            </a:r>
            <a:r>
              <a:rPr lang="en-US" b="1" dirty="0" smtClean="0"/>
              <a:t>”</a:t>
            </a:r>
            <a:endParaRPr lang="en-US" b="1" dirty="0" smtClean="0"/>
          </a:p>
          <a:p>
            <a:pPr algn="just"/>
            <a:r>
              <a:rPr lang="id-ID" dirty="0"/>
              <a:t>Suhu pembakaran batu  kapur  yang ideal  1000°C-1350°C.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26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7125112" cy="360283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d-ID" dirty="0"/>
              <a:t>Pada pembakaran batu kapur terjadi 2 hal :</a:t>
            </a:r>
            <a:endParaRPr lang="en-US" dirty="0"/>
          </a:p>
          <a:p>
            <a:pPr marL="0" indent="0" algn="just">
              <a:buNone/>
            </a:pPr>
            <a:r>
              <a:rPr lang="id-ID" dirty="0" smtClean="0"/>
              <a:t>1</a:t>
            </a:r>
            <a:r>
              <a:rPr lang="id-ID" dirty="0"/>
              <a:t>)  Pembakaran tidak sempurna dimana bagian dalam butiran batu kapur tidak mengalami penguraian  dan batu kapur akan merupakan </a:t>
            </a:r>
            <a:r>
              <a:rPr lang="id-ID" dirty="0" smtClean="0"/>
              <a:t>butiran-butira</a:t>
            </a:r>
            <a:r>
              <a:rPr lang="en-US" dirty="0" smtClean="0"/>
              <a:t>n </a:t>
            </a:r>
            <a:r>
              <a:rPr lang="id-ID" dirty="0" smtClean="0"/>
              <a:t>kecil  </a:t>
            </a:r>
            <a:r>
              <a:rPr lang="id-ID" dirty="0"/>
              <a:t>yang  tidak  terbakar.  Biasanya  suhu  pembakaran  di  bawah  suhu desosiasi.</a:t>
            </a:r>
            <a:endParaRPr lang="en-US" dirty="0"/>
          </a:p>
          <a:p>
            <a:pPr marL="0" indent="0" algn="just">
              <a:buNone/>
            </a:pPr>
            <a:r>
              <a:rPr lang="id-ID" dirty="0"/>
              <a:t>2)  Suhu yang terlalu tinggi dan pembakaran yang terlalu lama , menyebabkan batu kapur terbakar lewat/mencapai titik lelehnya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83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7125112" cy="4051437"/>
          </a:xfrm>
        </p:spPr>
        <p:txBody>
          <a:bodyPr/>
          <a:lstStyle/>
          <a:p>
            <a:pPr marL="0" indent="0" algn="just">
              <a:buNone/>
            </a:pPr>
            <a:r>
              <a:rPr lang="id-ID" dirty="0"/>
              <a:t>Ada 2 jenis tungku pembakaran, yaitu tungku tegak </a:t>
            </a:r>
            <a:r>
              <a:rPr lang="id-ID" dirty="0" smtClean="0"/>
              <a:t>(shaft </a:t>
            </a:r>
            <a:r>
              <a:rPr lang="id-ID" dirty="0"/>
              <a:t>kiln) dan tungku putar</a:t>
            </a:r>
            <a:r>
              <a:rPr lang="id-ID" dirty="0" smtClean="0"/>
              <a:t>.</a:t>
            </a:r>
            <a:endParaRPr lang="en-US" dirty="0" smtClean="0"/>
          </a:p>
          <a:p>
            <a:pPr marL="0" indent="0" algn="just">
              <a:buNone/>
            </a:pPr>
            <a:r>
              <a:rPr lang="id-ID" dirty="0" smtClean="0"/>
              <a:t>Tungku </a:t>
            </a:r>
            <a:r>
              <a:rPr lang="id-ID" dirty="0" smtClean="0"/>
              <a:t>putar </a:t>
            </a:r>
            <a:r>
              <a:rPr lang="id-ID" dirty="0"/>
              <a:t>digunakan untuk membakar batu kapur dengan ukuran butiran kecil, sedangkan tungku tegak digunakan untuk ukuran butiran besar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372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Syarat-syarat</a:t>
            </a:r>
            <a:r>
              <a:rPr lang="en-US" dirty="0" smtClean="0"/>
              <a:t> </a:t>
            </a:r>
            <a:r>
              <a:rPr lang="en-US" dirty="0" err="1" smtClean="0"/>
              <a:t>kapur</a:t>
            </a:r>
            <a:r>
              <a:rPr lang="en-US" dirty="0" smtClean="0"/>
              <a:t> yang </a:t>
            </a:r>
            <a:r>
              <a:rPr lang="en-US" dirty="0" err="1" smtClean="0"/>
              <a:t>baik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algn="just">
              <a:buAutoNum type="arabicPeriod"/>
            </a:pPr>
            <a:r>
              <a:rPr lang="en-US" dirty="0" err="1" smtClean="0"/>
              <a:t>Mengandung</a:t>
            </a:r>
            <a:r>
              <a:rPr lang="en-US" dirty="0" smtClean="0"/>
              <a:t> </a:t>
            </a:r>
            <a:r>
              <a:rPr lang="en-US" dirty="0" err="1" smtClean="0"/>
              <a:t>butiran-butiran</a:t>
            </a:r>
            <a:r>
              <a:rPr lang="en-US" dirty="0" smtClean="0"/>
              <a:t> </a:t>
            </a:r>
            <a:r>
              <a:rPr lang="en-US" dirty="0" err="1" smtClean="0"/>
              <a:t>halus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aktif</a:t>
            </a:r>
            <a:endParaRPr lang="en-US" dirty="0" smtClean="0"/>
          </a:p>
          <a:p>
            <a:pPr algn="just">
              <a:buAutoNum type="arabicPeriod"/>
            </a:pPr>
            <a:r>
              <a:rPr lang="en-US" dirty="0" err="1" smtClean="0"/>
              <a:t>Sebelum</a:t>
            </a:r>
            <a:r>
              <a:rPr lang="en-US" dirty="0" smtClean="0"/>
              <a:t> </a:t>
            </a:r>
            <a:r>
              <a:rPr lang="en-US" dirty="0" err="1" smtClean="0"/>
              <a:t>dipakai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keadaan</a:t>
            </a:r>
            <a:r>
              <a:rPr lang="en-US" dirty="0" smtClean="0"/>
              <a:t> </a:t>
            </a:r>
            <a:r>
              <a:rPr lang="en-US" dirty="0" err="1" smtClean="0"/>
              <a:t>kering</a:t>
            </a:r>
            <a:endParaRPr lang="en-US" dirty="0" smtClean="0"/>
          </a:p>
          <a:p>
            <a:pPr algn="just">
              <a:buAutoNum type="arabicPeriod"/>
            </a:pP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penimbunan</a:t>
            </a:r>
            <a:r>
              <a:rPr lang="en-US" dirty="0" smtClean="0"/>
              <a:t>, </a:t>
            </a:r>
            <a:r>
              <a:rPr lang="en-US" dirty="0" err="1" smtClean="0"/>
              <a:t>kapur</a:t>
            </a:r>
            <a:r>
              <a:rPr lang="en-US" dirty="0" smtClean="0"/>
              <a:t>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selalu</a:t>
            </a:r>
            <a:r>
              <a:rPr lang="en-US" dirty="0" smtClean="0"/>
              <a:t> </a:t>
            </a:r>
            <a:r>
              <a:rPr lang="en-US" dirty="0" err="1" smtClean="0"/>
              <a:t>kering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tertutup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6850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2886"/>
            <a:ext cx="7924800" cy="924475"/>
          </a:xfrm>
        </p:spPr>
        <p:txBody>
          <a:bodyPr>
            <a:noAutofit/>
          </a:bodyPr>
          <a:lstStyle/>
          <a:p>
            <a:r>
              <a:rPr lang="id-ID" sz="2400" dirty="0" smtClean="0"/>
              <a:t>Sifat-sifat penting yang menentukan mutu </a:t>
            </a:r>
            <a:r>
              <a:rPr lang="id-ID" sz="2400" dirty="0" smtClean="0"/>
              <a:t>kapur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7125112" cy="4051437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id-ID" dirty="0" smtClean="0"/>
              <a:t>1</a:t>
            </a:r>
            <a:r>
              <a:rPr lang="id-ID" dirty="0"/>
              <a:t>)  Prosentase bagian yang aktif dalam kapur, yaitu kadar CaO, SiO, Al2O3 dan MgO.</a:t>
            </a:r>
            <a:endParaRPr lang="en-US" dirty="0"/>
          </a:p>
          <a:p>
            <a:pPr algn="just"/>
            <a:endParaRPr lang="en-US" dirty="0"/>
          </a:p>
          <a:p>
            <a:pPr marL="0" indent="0" algn="just">
              <a:buNone/>
            </a:pPr>
            <a:r>
              <a:rPr lang="id-ID" dirty="0"/>
              <a:t>2)   Kehalusan butiran. Kapur tidak boleh mengandung butiran kasar,  yang biasanya terdiri dari bagian kapur yang belum terbakar sempurna, terbakar lewat atau belum terpadamkan</a:t>
            </a:r>
            <a:r>
              <a:rPr lang="id-ID" dirty="0" smtClean="0"/>
              <a:t>.</a:t>
            </a:r>
            <a:endParaRPr lang="en-US" dirty="0" smtClean="0"/>
          </a:p>
          <a:p>
            <a:pPr algn="just"/>
            <a:endParaRPr lang="en-US" dirty="0"/>
          </a:p>
          <a:p>
            <a:pPr marL="0" indent="0" algn="just">
              <a:buNone/>
            </a:pPr>
            <a:r>
              <a:rPr lang="id-ID" dirty="0"/>
              <a:t>3)  Kekekalan bentuk adukan yang terbuat dari kapur tersebut.</a:t>
            </a:r>
            <a:endParaRPr lang="en-US" dirty="0"/>
          </a:p>
          <a:p>
            <a:pPr algn="just"/>
            <a:endParaRPr lang="en-US" dirty="0"/>
          </a:p>
          <a:p>
            <a:pPr marL="0" indent="0" algn="just">
              <a:buNone/>
            </a:pPr>
            <a:r>
              <a:rPr lang="id-ID" dirty="0"/>
              <a:t>4)  Kekuatan  adukan  yaitu  berupa  kuat  tekan  adukan  yang  terbuat  dari campuran kapur, pasir dan air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56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61715"/>
            <a:ext cx="7125113" cy="924475"/>
          </a:xfrm>
        </p:spPr>
        <p:txBody>
          <a:bodyPr/>
          <a:lstStyle/>
          <a:p>
            <a:r>
              <a:rPr lang="en-US" sz="2800" b="1" dirty="0" smtClean="0"/>
              <a:t>POZOLLAN / TRASS</a:t>
            </a:r>
            <a:endParaRPr lang="en-US" sz="2800" b="1" dirty="0"/>
          </a:p>
        </p:txBody>
      </p:sp>
      <p:sp>
        <p:nvSpPr>
          <p:cNvPr id="4" name="Rectangle 3"/>
          <p:cNvSpPr/>
          <p:nvPr/>
        </p:nvSpPr>
        <p:spPr>
          <a:xfrm>
            <a:off x="1009442" y="1676400"/>
            <a:ext cx="6686758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dirty="0" err="1" smtClean="0"/>
              <a:t>Trass</a:t>
            </a:r>
            <a:r>
              <a:rPr lang="en-US" dirty="0" smtClean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 smtClean="0"/>
              <a:t>pozollan</a:t>
            </a:r>
            <a:r>
              <a:rPr lang="en-US" dirty="0" smtClean="0"/>
              <a:t> </a:t>
            </a:r>
            <a:r>
              <a:rPr lang="en-US" dirty="0" err="1"/>
              <a:t>mengandung</a:t>
            </a:r>
            <a:r>
              <a:rPr lang="en-US" dirty="0"/>
              <a:t> </a:t>
            </a:r>
            <a:r>
              <a:rPr lang="en-US" dirty="0" err="1"/>
              <a:t>unsur</a:t>
            </a:r>
            <a:r>
              <a:rPr lang="en-US" dirty="0"/>
              <a:t> </a:t>
            </a:r>
            <a:r>
              <a:rPr lang="en-US" dirty="0" err="1"/>
              <a:t>silika</a:t>
            </a:r>
            <a:r>
              <a:rPr lang="en-US" dirty="0"/>
              <a:t>, </a:t>
            </a:r>
            <a:r>
              <a:rPr lang="en-US" dirty="0" err="1"/>
              <a:t>besi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aluminium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sifat</a:t>
            </a:r>
            <a:r>
              <a:rPr lang="en-US" dirty="0"/>
              <a:t> </a:t>
            </a:r>
            <a:r>
              <a:rPr lang="en-US" dirty="0" err="1"/>
              <a:t>penyemenan</a:t>
            </a:r>
            <a:r>
              <a:rPr lang="en-US" dirty="0"/>
              <a:t>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serbuk</a:t>
            </a:r>
            <a:r>
              <a:rPr lang="en-US" dirty="0"/>
              <a:t> </a:t>
            </a:r>
            <a:r>
              <a:rPr lang="en-US" dirty="0" err="1"/>
              <a:t>halus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dicampur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air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bereaksi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kalsiumhidroksida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suhu</a:t>
            </a:r>
            <a:r>
              <a:rPr lang="en-US" dirty="0"/>
              <a:t> </a:t>
            </a:r>
            <a:r>
              <a:rPr lang="en-US" dirty="0" err="1"/>
              <a:t>ruangan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dirty="0" err="1"/>
              <a:t>senyawa</a:t>
            </a:r>
            <a:r>
              <a:rPr lang="en-US" dirty="0"/>
              <a:t> yang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sifat</a:t>
            </a:r>
            <a:r>
              <a:rPr lang="en-US" dirty="0"/>
              <a:t> semen,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mengalami</a:t>
            </a:r>
            <a:r>
              <a:rPr lang="en-US" dirty="0"/>
              <a:t> proses </a:t>
            </a:r>
            <a:r>
              <a:rPr lang="en-US" dirty="0" err="1"/>
              <a:t>pengerasan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keras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larut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air</a:t>
            </a:r>
          </a:p>
        </p:txBody>
      </p:sp>
    </p:spTree>
    <p:extLst>
      <p:ext uri="{BB962C8B-B14F-4D97-AF65-F5344CB8AC3E}">
        <p14:creationId xmlns:p14="http://schemas.microsoft.com/office/powerpoint/2010/main" val="41520039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81000" y="1143000"/>
            <a:ext cx="75438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trass</a:t>
            </a:r>
            <a:r>
              <a:rPr lang="en-US" dirty="0"/>
              <a:t> yang </a:t>
            </a:r>
            <a:r>
              <a:rPr lang="en-US" dirty="0" err="1"/>
              <a:t>ditambahkan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beton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: </a:t>
            </a:r>
            <a:endParaRPr lang="en-US" dirty="0" smtClean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/>
              <a:t>meningkatkan</a:t>
            </a:r>
            <a:r>
              <a:rPr lang="en-US" dirty="0"/>
              <a:t> </a:t>
            </a:r>
            <a:r>
              <a:rPr lang="en-US" i="1" dirty="0"/>
              <a:t>workability </a:t>
            </a:r>
            <a:r>
              <a:rPr lang="en-US" dirty="0" err="1"/>
              <a:t>beton</a:t>
            </a:r>
            <a:r>
              <a:rPr lang="en-US" dirty="0"/>
              <a:t> </a:t>
            </a:r>
            <a:endParaRPr lang="en-US" dirty="0" smtClean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err="1" smtClean="0"/>
              <a:t>Memperlambat</a:t>
            </a:r>
            <a:r>
              <a:rPr lang="en-US" dirty="0" smtClean="0"/>
              <a:t> </a:t>
            </a:r>
            <a:r>
              <a:rPr lang="en-US" dirty="0" err="1"/>
              <a:t>pengerasan</a:t>
            </a:r>
            <a:r>
              <a:rPr lang="en-US" dirty="0"/>
              <a:t> </a:t>
            </a:r>
            <a:r>
              <a:rPr lang="en-US" dirty="0" err="1"/>
              <a:t>beton</a:t>
            </a:r>
            <a:r>
              <a:rPr lang="en-US" dirty="0"/>
              <a:t> </a:t>
            </a:r>
            <a:endParaRPr lang="en-US" dirty="0" smtClean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/>
              <a:t>beton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kedap</a:t>
            </a:r>
            <a:r>
              <a:rPr lang="en-US" dirty="0"/>
              <a:t> </a:t>
            </a:r>
            <a:endParaRPr lang="en-US" dirty="0" smtClean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err="1" smtClean="0"/>
              <a:t>Meningkatkan</a:t>
            </a:r>
            <a:r>
              <a:rPr lang="en-US" dirty="0" smtClean="0"/>
              <a:t> </a:t>
            </a:r>
            <a:r>
              <a:rPr lang="en-US" dirty="0" err="1"/>
              <a:t>ketahanan</a:t>
            </a:r>
            <a:r>
              <a:rPr lang="en-US" dirty="0"/>
              <a:t> </a:t>
            </a:r>
            <a:r>
              <a:rPr lang="en-US" dirty="0" err="1"/>
              <a:t>beton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pengaruh</a:t>
            </a:r>
            <a:r>
              <a:rPr lang="en-US" dirty="0"/>
              <a:t> </a:t>
            </a:r>
            <a:r>
              <a:rPr lang="en-US" dirty="0" err="1"/>
              <a:t>sulfat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menghalangi</a:t>
            </a:r>
            <a:r>
              <a:rPr lang="en-US" dirty="0"/>
              <a:t> </a:t>
            </a:r>
            <a:r>
              <a:rPr lang="en-US" dirty="0" err="1"/>
              <a:t>terbentuknya</a:t>
            </a:r>
            <a:r>
              <a:rPr lang="en-US" dirty="0"/>
              <a:t> CaSO4. </a:t>
            </a:r>
            <a:endParaRPr lang="en-US" dirty="0" smtClean="0"/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err="1" smtClean="0"/>
              <a:t>Meningkatkan</a:t>
            </a:r>
            <a:r>
              <a:rPr lang="en-US" dirty="0" smtClean="0"/>
              <a:t> </a:t>
            </a:r>
            <a:r>
              <a:rPr lang="en-US" dirty="0" err="1"/>
              <a:t>ketahanan</a:t>
            </a:r>
            <a:r>
              <a:rPr lang="en-US" dirty="0"/>
              <a:t> </a:t>
            </a:r>
            <a:r>
              <a:rPr lang="en-US" dirty="0" err="1"/>
              <a:t>beton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pengaruh</a:t>
            </a:r>
            <a:r>
              <a:rPr lang="en-US" dirty="0"/>
              <a:t> alkali </a:t>
            </a:r>
            <a:r>
              <a:rPr lang="en-US" dirty="0" err="1"/>
              <a:t>reaktif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agregat</a:t>
            </a:r>
            <a:r>
              <a:rPr lang="en-US" dirty="0"/>
              <a:t>.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agregat</a:t>
            </a:r>
            <a:r>
              <a:rPr lang="en-US" dirty="0"/>
              <a:t> yang </a:t>
            </a:r>
            <a:r>
              <a:rPr lang="en-US" dirty="0" err="1"/>
              <a:t>mengandung</a:t>
            </a:r>
            <a:r>
              <a:rPr lang="en-US" dirty="0"/>
              <a:t> alkali </a:t>
            </a:r>
            <a:r>
              <a:rPr lang="en-US" dirty="0" err="1"/>
              <a:t>reaktif</a:t>
            </a:r>
            <a:r>
              <a:rPr lang="en-US" dirty="0"/>
              <a:t> </a:t>
            </a:r>
            <a:r>
              <a:rPr lang="en-US" dirty="0" err="1"/>
              <a:t>bertemu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alkali </a:t>
            </a:r>
            <a:r>
              <a:rPr lang="en-US" dirty="0" err="1"/>
              <a:t>pada</a:t>
            </a:r>
            <a:r>
              <a:rPr lang="en-US" dirty="0"/>
              <a:t> semen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beton</a:t>
            </a:r>
            <a:r>
              <a:rPr lang="en-US" dirty="0"/>
              <a:t> </a:t>
            </a:r>
            <a:r>
              <a:rPr lang="en-US" dirty="0" err="1"/>
              <a:t>mengembang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pecah</a:t>
            </a:r>
            <a:r>
              <a:rPr lang="en-US" dirty="0"/>
              <a:t>.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pozollan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beton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menetralisir</a:t>
            </a:r>
            <a:r>
              <a:rPr lang="en-US" dirty="0"/>
              <a:t> </a:t>
            </a:r>
            <a:r>
              <a:rPr lang="en-US" dirty="0" err="1"/>
              <a:t>pengaruh</a:t>
            </a:r>
            <a:r>
              <a:rPr lang="en-US" dirty="0"/>
              <a:t> alkali </a:t>
            </a:r>
            <a:r>
              <a:rPr lang="en-US" dirty="0" err="1"/>
              <a:t>reaktif</a:t>
            </a:r>
            <a:r>
              <a:rPr lang="en-US" dirty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514037"/>
      </p:ext>
    </p:extLst>
  </p:cSld>
  <p:clrMapOvr>
    <a:masterClrMapping/>
  </p:clrMapOvr>
</p:sld>
</file>

<file path=ppt/theme/theme1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TM02455519[[fn=Winter]]</Template>
  <TotalTime>3557</TotalTime>
  <Words>872</Words>
  <Application>Microsoft Office PowerPoint</Application>
  <PresentationFormat>On-screen Show (4:3)</PresentationFormat>
  <Paragraphs>72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Courier New</vt:lpstr>
      <vt:lpstr>Trebuchet MS</vt:lpstr>
      <vt:lpstr>Verdana</vt:lpstr>
      <vt:lpstr>Wingdings</vt:lpstr>
      <vt:lpstr>Wingdings 2</vt:lpstr>
      <vt:lpstr>Winter</vt:lpstr>
      <vt:lpstr>BAHAN PEREKAT HIDROLIS</vt:lpstr>
      <vt:lpstr>PowerPoint Presentation</vt:lpstr>
      <vt:lpstr>PowerPoint Presentation</vt:lpstr>
      <vt:lpstr>GIPS</vt:lpstr>
      <vt:lpstr>PowerPoint Presentation</vt:lpstr>
      <vt:lpstr>Proses Pembuatan Gips Hemihidrat</vt:lpstr>
      <vt:lpstr>Sifat-sifat Gips</vt:lpstr>
      <vt:lpstr>Penggunaan Gips</vt:lpstr>
      <vt:lpstr>KAPUR</vt:lpstr>
      <vt:lpstr>Pengolahan Batu Kapur menjadi Kapur  </vt:lpstr>
      <vt:lpstr>Proses Pengolahan Kapur</vt:lpstr>
      <vt:lpstr>PowerPoint Presentation</vt:lpstr>
      <vt:lpstr>PowerPoint Presentation</vt:lpstr>
      <vt:lpstr>PowerPoint Presentation</vt:lpstr>
      <vt:lpstr>Syarat-syarat kapur yang baik</vt:lpstr>
      <vt:lpstr>Sifat-sifat penting yang menentukan mutu kapur</vt:lpstr>
      <vt:lpstr>POZOLLAN / TRASS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BAHAN PEREKAT HIDROLIS</dc:title>
  <dc:creator>user</dc:creator>
  <cp:lastModifiedBy>Mr.Luqman</cp:lastModifiedBy>
  <cp:revision>22</cp:revision>
  <dcterms:created xsi:type="dcterms:W3CDTF">2017-10-15T13:08:27Z</dcterms:created>
  <dcterms:modified xsi:type="dcterms:W3CDTF">2022-11-03T11:38:22Z</dcterms:modified>
</cp:coreProperties>
</file>