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60" r:id="rId6"/>
    <p:sldId id="261" r:id="rId7"/>
    <p:sldId id="264" r:id="rId8"/>
    <p:sldId id="267" r:id="rId9"/>
    <p:sldId id="262"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5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BA048FBE-0A4A-40B6-AFCE-6230FD340BFA}" type="datetimeFigureOut">
              <a:rPr lang="en-AU" smtClean="0"/>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4" name="Date Placeholder 3"/>
          <p:cNvSpPr>
            <a:spLocks noGrp="1"/>
          </p:cNvSpPr>
          <p:nvPr>
            <p:ph type="dt" sz="half" idx="10"/>
          </p:nvPr>
        </p:nvSpPr>
        <p:spPr/>
        <p:txBody>
          <a:bodyPr/>
          <a:lstStyle/>
          <a:p>
            <a:fld id="{BA048FBE-0A4A-40B6-AFCE-6230FD340BFA}" type="datetimeFigureOut">
              <a:rPr lang="en-AU" smtClean="0"/>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endParaRPr lang="en-US"/>
          </a:p>
        </p:txBody>
      </p:sp>
      <p:sp>
        <p:nvSpPr>
          <p:cNvPr id="4" name="Date Placeholder 3"/>
          <p:cNvSpPr>
            <a:spLocks noGrp="1"/>
          </p:cNvSpPr>
          <p:nvPr>
            <p:ph type="dt" sz="half" idx="10"/>
          </p:nvPr>
        </p:nvSpPr>
        <p:spPr/>
        <p:txBody>
          <a:bodyPr/>
          <a:lstStyle/>
          <a:p>
            <a:fld id="{BA048FBE-0A4A-40B6-AFCE-6230FD340BFA}" type="datetimeFigureOut">
              <a:rPr lang="en-AU" smtClean="0"/>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5" name="Date Placeholder 4"/>
          <p:cNvSpPr>
            <a:spLocks noGrp="1"/>
          </p:cNvSpPr>
          <p:nvPr>
            <p:ph type="dt" sz="half" idx="10"/>
          </p:nvPr>
        </p:nvSpPr>
        <p:spPr/>
        <p:txBody>
          <a:bodyPr/>
          <a:lstStyle/>
          <a:p>
            <a:fld id="{BA048FBE-0A4A-40B6-AFCE-6230FD340BFA}" type="datetimeFigureOut">
              <a:rPr lang="en-AU" smtClean="0"/>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7" name="Date Placeholder 6"/>
          <p:cNvSpPr>
            <a:spLocks noGrp="1"/>
          </p:cNvSpPr>
          <p:nvPr>
            <p:ph type="dt" sz="half" idx="10"/>
          </p:nvPr>
        </p:nvSpPr>
        <p:spPr/>
        <p:txBody>
          <a:bodyPr/>
          <a:lstStyle/>
          <a:p>
            <a:fld id="{BA048FBE-0A4A-40B6-AFCE-6230FD340BFA}" type="datetimeFigureOut">
              <a:rPr lang="en-AU" smtClean="0"/>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BA048FBE-0A4A-40B6-AFCE-6230FD340BFA}" type="datetimeFigureOut">
              <a:rPr lang="en-AU" smtClean="0"/>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048FBE-0A4A-40B6-AFCE-6230FD340BFA}" type="datetimeFigureOut">
              <a:rPr lang="en-AU" smtClean="0"/>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BA048FBE-0A4A-40B6-AFCE-6230FD340BFA}" type="datetimeFigureOut">
              <a:rPr lang="en-AU" smtClean="0"/>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BA048FBE-0A4A-40B6-AFCE-6230FD340BFA}" type="datetimeFigureOut">
              <a:rPr lang="en-AU" smtClean="0"/>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4" name="Date Placeholder 3"/>
          <p:cNvSpPr>
            <a:spLocks noGrp="1"/>
          </p:cNvSpPr>
          <p:nvPr>
            <p:ph type="dt" sz="half" idx="10"/>
          </p:nvPr>
        </p:nvSpPr>
        <p:spPr/>
        <p:txBody>
          <a:bodyPr/>
          <a:lstStyle/>
          <a:p>
            <a:fld id="{BA048FBE-0A4A-40B6-AFCE-6230FD340BFA}" type="datetimeFigureOut">
              <a:rPr lang="en-AU" smtClean="0"/>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4" name="Date Placeholder 3"/>
          <p:cNvSpPr>
            <a:spLocks noGrp="1"/>
          </p:cNvSpPr>
          <p:nvPr>
            <p:ph type="dt" sz="half" idx="10"/>
          </p:nvPr>
        </p:nvSpPr>
        <p:spPr/>
        <p:txBody>
          <a:bodyPr/>
          <a:lstStyle/>
          <a:p>
            <a:fld id="{BA048FBE-0A4A-40B6-AFCE-6230FD340BFA}" type="datetimeFigureOut">
              <a:rPr lang="en-AU" smtClean="0"/>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F411CF4-2F66-4303-8D1C-6B08860490AE}" type="slidenum">
              <a:rPr lang="en-AU" smtClean="0"/>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048FBE-0A4A-40B6-AFCE-6230FD340BFA}" type="datetimeFigureOut">
              <a:rPr lang="en-AU" smtClean="0"/>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411CF4-2F66-4303-8D1C-6B08860490AE}" type="slidenum">
              <a:rPr lang="en-AU" smtClean="0"/>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AU" sz="7200" b="1" dirty="0">
                <a:solidFill>
                  <a:schemeClr val="bg1"/>
                </a:solidFill>
              </a:rPr>
              <a:t>MATERIAL TEKNIK II</a:t>
            </a:r>
            <a:endParaRPr lang="en-AU" sz="7200" b="1" dirty="0">
              <a:solidFill>
                <a:schemeClr val="bg1"/>
              </a:solidFill>
            </a:endParaRPr>
          </a:p>
        </p:txBody>
      </p:sp>
      <p:sp>
        <p:nvSpPr>
          <p:cNvPr id="3" name="Subtitle 2"/>
          <p:cNvSpPr>
            <a:spLocks noGrp="1"/>
          </p:cNvSpPr>
          <p:nvPr>
            <p:ph type="subTitle" idx="1"/>
          </p:nvPr>
        </p:nvSpPr>
        <p:spPr/>
        <p:txBody>
          <a:bodyPr>
            <a:normAutofit/>
          </a:bodyPr>
          <a:lstStyle/>
          <a:p>
            <a:r>
              <a:rPr lang="en-AU" sz="4800" b="1" dirty="0">
                <a:solidFill>
                  <a:schemeClr val="bg1"/>
                </a:solidFill>
              </a:rPr>
              <a:t>KONFIGURASI ELEKTRON</a:t>
            </a:r>
            <a:endParaRPr lang="en-AU" sz="4800"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6000" b="1" dirty="0">
                <a:solidFill>
                  <a:schemeClr val="bg1"/>
                </a:solidFill>
              </a:rPr>
              <a:t>DEFINISI</a:t>
            </a:r>
            <a:endParaRPr lang="en-AU" sz="6000" b="1" dirty="0">
              <a:solidFill>
                <a:schemeClr val="bg1"/>
              </a:solidFill>
            </a:endParaRPr>
          </a:p>
        </p:txBody>
      </p:sp>
      <p:sp>
        <p:nvSpPr>
          <p:cNvPr id="3" name="Content Placeholder 2"/>
          <p:cNvSpPr>
            <a:spLocks noGrp="1"/>
          </p:cNvSpPr>
          <p:nvPr>
            <p:ph idx="1"/>
          </p:nvPr>
        </p:nvSpPr>
        <p:spPr/>
        <p:txBody>
          <a:bodyPr/>
          <a:lstStyle/>
          <a:p>
            <a:r>
              <a:rPr lang="en-AU" dirty="0" err="1">
                <a:solidFill>
                  <a:schemeClr val="bg1"/>
                </a:solidFill>
              </a:rPr>
              <a:t>Konfigurasi</a:t>
            </a:r>
            <a:r>
              <a:rPr lang="en-AU" dirty="0">
                <a:solidFill>
                  <a:schemeClr val="bg1"/>
                </a:solidFill>
              </a:rPr>
              <a:t> </a:t>
            </a:r>
            <a:r>
              <a:rPr lang="en-AU" dirty="0" err="1">
                <a:solidFill>
                  <a:schemeClr val="bg1"/>
                </a:solidFill>
              </a:rPr>
              <a:t>elektron</a:t>
            </a:r>
            <a:r>
              <a:rPr lang="en-AU" dirty="0">
                <a:solidFill>
                  <a:schemeClr val="bg1"/>
                </a:solidFill>
              </a:rPr>
              <a:t> </a:t>
            </a:r>
            <a:r>
              <a:rPr lang="en-AU" dirty="0" err="1">
                <a:solidFill>
                  <a:schemeClr val="bg1"/>
                </a:solidFill>
              </a:rPr>
              <a:t>adalah</a:t>
            </a:r>
            <a:r>
              <a:rPr lang="en-AU" dirty="0">
                <a:solidFill>
                  <a:schemeClr val="bg1"/>
                </a:solidFill>
              </a:rPr>
              <a:t> </a:t>
            </a:r>
            <a:r>
              <a:rPr lang="en-AU" dirty="0" err="1">
                <a:solidFill>
                  <a:schemeClr val="bg1"/>
                </a:solidFill>
              </a:rPr>
              <a:t>susunan</a:t>
            </a:r>
            <a:r>
              <a:rPr lang="en-AU" dirty="0">
                <a:solidFill>
                  <a:schemeClr val="bg1"/>
                </a:solidFill>
              </a:rPr>
              <a:t> </a:t>
            </a:r>
            <a:r>
              <a:rPr lang="en-AU" dirty="0" err="1">
                <a:solidFill>
                  <a:schemeClr val="bg1"/>
                </a:solidFill>
              </a:rPr>
              <a:t>atau</a:t>
            </a:r>
            <a:r>
              <a:rPr lang="en-AU" dirty="0">
                <a:solidFill>
                  <a:schemeClr val="bg1"/>
                </a:solidFill>
              </a:rPr>
              <a:t> </a:t>
            </a:r>
            <a:r>
              <a:rPr lang="en-AU" dirty="0" err="1">
                <a:solidFill>
                  <a:schemeClr val="bg1"/>
                </a:solidFill>
              </a:rPr>
              <a:t>distribusi</a:t>
            </a:r>
            <a:r>
              <a:rPr lang="en-AU" dirty="0">
                <a:solidFill>
                  <a:schemeClr val="bg1"/>
                </a:solidFill>
              </a:rPr>
              <a:t> </a:t>
            </a:r>
            <a:r>
              <a:rPr lang="en-AU" dirty="0" err="1">
                <a:solidFill>
                  <a:schemeClr val="bg1"/>
                </a:solidFill>
              </a:rPr>
              <a:t>elektron-elektron</a:t>
            </a:r>
            <a:r>
              <a:rPr lang="en-AU" dirty="0">
                <a:solidFill>
                  <a:schemeClr val="bg1"/>
                </a:solidFill>
              </a:rPr>
              <a:t> pada </a:t>
            </a:r>
            <a:r>
              <a:rPr lang="en-AU" dirty="0" err="1">
                <a:solidFill>
                  <a:schemeClr val="bg1"/>
                </a:solidFill>
              </a:rPr>
              <a:t>sebuah</a:t>
            </a:r>
            <a:r>
              <a:rPr lang="en-AU" dirty="0">
                <a:solidFill>
                  <a:schemeClr val="bg1"/>
                </a:solidFill>
              </a:rPr>
              <a:t> atom </a:t>
            </a:r>
            <a:r>
              <a:rPr lang="en-AU" dirty="0" err="1">
                <a:solidFill>
                  <a:schemeClr val="bg1"/>
                </a:solidFill>
              </a:rPr>
              <a:t>atau</a:t>
            </a:r>
            <a:r>
              <a:rPr lang="en-AU" dirty="0">
                <a:solidFill>
                  <a:schemeClr val="bg1"/>
                </a:solidFill>
              </a:rPr>
              <a:t> </a:t>
            </a:r>
            <a:r>
              <a:rPr lang="en-AU" dirty="0" err="1">
                <a:solidFill>
                  <a:schemeClr val="bg1"/>
                </a:solidFill>
              </a:rPr>
              <a:t>molekul</a:t>
            </a:r>
            <a:r>
              <a:rPr lang="en-AU" dirty="0">
                <a:solidFill>
                  <a:schemeClr val="bg1"/>
                </a:solidFill>
              </a:rPr>
              <a:t>. </a:t>
            </a:r>
            <a:endParaRPr lang="en-AU" dirty="0">
              <a:solidFill>
                <a:schemeClr val="bg1"/>
              </a:solidFill>
            </a:endParaRPr>
          </a:p>
          <a:p>
            <a:endParaRPr lang="en-AU"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6000" b="1" dirty="0">
                <a:solidFill>
                  <a:schemeClr val="bg1"/>
                </a:solidFill>
              </a:rPr>
              <a:t>ATURAN</a:t>
            </a:r>
            <a:endParaRPr lang="en-AU" sz="6000" b="1" dirty="0">
              <a:solidFill>
                <a:schemeClr val="bg1"/>
              </a:solidFill>
            </a:endParaRPr>
          </a:p>
        </p:txBody>
      </p:sp>
      <p:sp>
        <p:nvSpPr>
          <p:cNvPr id="3" name="Content Placeholder 2"/>
          <p:cNvSpPr>
            <a:spLocks noGrp="1"/>
          </p:cNvSpPr>
          <p:nvPr>
            <p:ph idx="1"/>
          </p:nvPr>
        </p:nvSpPr>
        <p:spPr/>
        <p:txBody>
          <a:bodyPr/>
          <a:lstStyle/>
          <a:p>
            <a:pPr marL="0" indent="0">
              <a:buNone/>
            </a:pPr>
            <a:r>
              <a:rPr lang="en-US" altLang="en-AU" dirty="0">
                <a:solidFill>
                  <a:schemeClr val="bg1"/>
                </a:solidFill>
              </a:rPr>
              <a:t>T</a:t>
            </a:r>
            <a:r>
              <a:rPr lang="en-AU" dirty="0" err="1">
                <a:solidFill>
                  <a:schemeClr val="bg1"/>
                </a:solidFill>
              </a:rPr>
              <a:t>iga</a:t>
            </a:r>
            <a:r>
              <a:rPr lang="en-AU" dirty="0">
                <a:solidFill>
                  <a:schemeClr val="bg1"/>
                </a:solidFill>
              </a:rPr>
              <a:t> </a:t>
            </a:r>
            <a:r>
              <a:rPr lang="en-AU" dirty="0" err="1">
                <a:solidFill>
                  <a:schemeClr val="bg1"/>
                </a:solidFill>
              </a:rPr>
              <a:t>aturan</a:t>
            </a:r>
            <a:r>
              <a:rPr lang="en-AU" dirty="0">
                <a:solidFill>
                  <a:schemeClr val="bg1"/>
                </a:solidFill>
              </a:rPr>
              <a:t> </a:t>
            </a:r>
            <a:r>
              <a:rPr lang="en-AU" dirty="0" err="1">
                <a:solidFill>
                  <a:schemeClr val="bg1"/>
                </a:solidFill>
              </a:rPr>
              <a:t>dasar</a:t>
            </a:r>
            <a:r>
              <a:rPr lang="en-US" altLang="en-AU" dirty="0" err="1">
                <a:solidFill>
                  <a:schemeClr val="bg1"/>
                </a:solidFill>
              </a:rPr>
              <a:t>/</a:t>
            </a:r>
            <a:r>
              <a:rPr lang="en-AU" dirty="0" err="1">
                <a:solidFill>
                  <a:schemeClr val="bg1"/>
                </a:solidFill>
              </a:rPr>
              <a:t>penting</a:t>
            </a:r>
            <a:r>
              <a:rPr lang="en-AU" dirty="0">
                <a:solidFill>
                  <a:schemeClr val="bg1"/>
                </a:solidFill>
              </a:rPr>
              <a:t> yang </a:t>
            </a:r>
            <a:r>
              <a:rPr lang="en-AU" dirty="0" err="1">
                <a:solidFill>
                  <a:schemeClr val="bg1"/>
                </a:solidFill>
              </a:rPr>
              <a:t>menjadi</a:t>
            </a:r>
            <a:r>
              <a:rPr lang="en-AU" dirty="0">
                <a:solidFill>
                  <a:schemeClr val="bg1"/>
                </a:solidFill>
              </a:rPr>
              <a:t> </a:t>
            </a:r>
            <a:r>
              <a:rPr lang="en-AU" b="1" dirty="0" err="1">
                <a:solidFill>
                  <a:schemeClr val="bg1"/>
                </a:solidFill>
              </a:rPr>
              <a:t>dasar</a:t>
            </a:r>
            <a:r>
              <a:rPr lang="en-AU" b="1" dirty="0">
                <a:solidFill>
                  <a:schemeClr val="bg1"/>
                </a:solidFill>
              </a:rPr>
              <a:t> </a:t>
            </a:r>
            <a:r>
              <a:rPr lang="en-AU" b="1" dirty="0" err="1">
                <a:solidFill>
                  <a:schemeClr val="bg1"/>
                </a:solidFill>
              </a:rPr>
              <a:t>penyusunan</a:t>
            </a:r>
            <a:r>
              <a:rPr lang="en-AU" b="1" dirty="0">
                <a:solidFill>
                  <a:schemeClr val="bg1"/>
                </a:solidFill>
              </a:rPr>
              <a:t> </a:t>
            </a:r>
            <a:r>
              <a:rPr lang="en-AU" b="1" dirty="0" err="1">
                <a:solidFill>
                  <a:schemeClr val="bg1"/>
                </a:solidFill>
              </a:rPr>
              <a:t>konfigurasi</a:t>
            </a:r>
            <a:r>
              <a:rPr lang="en-AU" b="1" dirty="0">
                <a:solidFill>
                  <a:schemeClr val="bg1"/>
                </a:solidFill>
              </a:rPr>
              <a:t> </a:t>
            </a:r>
            <a:r>
              <a:rPr lang="en-AU" b="1" dirty="0" err="1">
                <a:solidFill>
                  <a:schemeClr val="bg1"/>
                </a:solidFill>
              </a:rPr>
              <a:t>elektron</a:t>
            </a:r>
            <a:r>
              <a:rPr lang="en-AU" dirty="0">
                <a:solidFill>
                  <a:schemeClr val="bg1"/>
                </a:solidFill>
              </a:rPr>
              <a:t> </a:t>
            </a:r>
            <a:r>
              <a:rPr lang="en-AU" dirty="0" err="1">
                <a:solidFill>
                  <a:schemeClr val="bg1"/>
                </a:solidFill>
              </a:rPr>
              <a:t>suatu</a:t>
            </a:r>
            <a:r>
              <a:rPr lang="en-AU" dirty="0">
                <a:solidFill>
                  <a:schemeClr val="bg1"/>
                </a:solidFill>
              </a:rPr>
              <a:t> atom </a:t>
            </a:r>
            <a:endParaRPr lang="en-AU" dirty="0">
              <a:solidFill>
                <a:schemeClr val="bg1"/>
              </a:solidFill>
            </a:endParaRPr>
          </a:p>
          <a:p>
            <a:r>
              <a:rPr lang="en-US" altLang="en-AU" i="1" dirty="0" err="1">
                <a:solidFill>
                  <a:schemeClr val="bg1"/>
                </a:solidFill>
              </a:rPr>
              <a:t>P</a:t>
            </a:r>
            <a:r>
              <a:rPr lang="en-AU" i="1" dirty="0" err="1">
                <a:solidFill>
                  <a:schemeClr val="bg1"/>
                </a:solidFill>
              </a:rPr>
              <a:t>rinsip</a:t>
            </a:r>
            <a:r>
              <a:rPr lang="en-AU" i="1" dirty="0">
                <a:solidFill>
                  <a:schemeClr val="bg1"/>
                </a:solidFill>
              </a:rPr>
              <a:t> Aufbau, </a:t>
            </a:r>
            <a:endParaRPr lang="en-AU" i="1" dirty="0">
              <a:solidFill>
                <a:schemeClr val="bg1"/>
              </a:solidFill>
            </a:endParaRPr>
          </a:p>
          <a:p>
            <a:r>
              <a:rPr lang="en-US" altLang="en-AU" i="1" dirty="0" err="1">
                <a:solidFill>
                  <a:schemeClr val="bg1"/>
                </a:solidFill>
              </a:rPr>
              <a:t>K</a:t>
            </a:r>
            <a:r>
              <a:rPr lang="en-AU" i="1" dirty="0" err="1">
                <a:solidFill>
                  <a:schemeClr val="bg1"/>
                </a:solidFill>
              </a:rPr>
              <a:t>aidah</a:t>
            </a:r>
            <a:r>
              <a:rPr lang="en-AU" i="1" dirty="0">
                <a:solidFill>
                  <a:schemeClr val="bg1"/>
                </a:solidFill>
              </a:rPr>
              <a:t> Hund</a:t>
            </a:r>
            <a:r>
              <a:rPr lang="en-US" altLang="en-AU" i="1" dirty="0">
                <a:solidFill>
                  <a:schemeClr val="bg1"/>
                </a:solidFill>
              </a:rPr>
              <a:t>,</a:t>
            </a:r>
            <a:endParaRPr lang="en-AU" dirty="0">
              <a:solidFill>
                <a:schemeClr val="bg1"/>
              </a:solidFill>
            </a:endParaRPr>
          </a:p>
          <a:p>
            <a:r>
              <a:rPr lang="en-US" altLang="en-AU" i="1" dirty="0" err="1">
                <a:solidFill>
                  <a:schemeClr val="bg1"/>
                </a:solidFill>
              </a:rPr>
              <a:t>L</a:t>
            </a:r>
            <a:r>
              <a:rPr lang="en-AU" i="1" dirty="0" err="1">
                <a:solidFill>
                  <a:schemeClr val="bg1"/>
                </a:solidFill>
              </a:rPr>
              <a:t>arangan</a:t>
            </a:r>
            <a:r>
              <a:rPr lang="en-AU" i="1" dirty="0">
                <a:solidFill>
                  <a:schemeClr val="bg1"/>
                </a:solidFill>
              </a:rPr>
              <a:t> Pauli</a:t>
            </a:r>
            <a:r>
              <a:rPr lang="en-AU" dirty="0">
                <a:solidFill>
                  <a:schemeClr val="bg1"/>
                </a:solidFill>
              </a:rPr>
              <a:t>. </a:t>
            </a:r>
            <a:endParaRPr lang="en-AU" dirty="0">
              <a:solidFill>
                <a:schemeClr val="bg1"/>
              </a:solidFill>
            </a:endParaRPr>
          </a:p>
          <a:p>
            <a:pPr marL="0" indent="0">
              <a:buNone/>
            </a:pPr>
            <a:r>
              <a:rPr lang="en-AU" dirty="0" err="1">
                <a:solidFill>
                  <a:schemeClr val="bg1"/>
                </a:solidFill>
              </a:rPr>
              <a:t>Masing-masing</a:t>
            </a:r>
            <a:r>
              <a:rPr lang="en-AU" dirty="0">
                <a:solidFill>
                  <a:schemeClr val="bg1"/>
                </a:solidFill>
              </a:rPr>
              <a:t> </a:t>
            </a:r>
            <a:r>
              <a:rPr lang="en-AU" dirty="0" err="1">
                <a:solidFill>
                  <a:schemeClr val="bg1"/>
                </a:solidFill>
              </a:rPr>
              <a:t>prinsip</a:t>
            </a:r>
            <a:r>
              <a:rPr lang="en-AU" dirty="0">
                <a:solidFill>
                  <a:schemeClr val="bg1"/>
                </a:solidFill>
              </a:rPr>
              <a:t> </a:t>
            </a:r>
            <a:r>
              <a:rPr lang="en-AU" dirty="0" err="1">
                <a:solidFill>
                  <a:schemeClr val="bg1"/>
                </a:solidFill>
              </a:rPr>
              <a:t>ini</a:t>
            </a:r>
            <a:r>
              <a:rPr lang="en-AU" dirty="0">
                <a:solidFill>
                  <a:schemeClr val="bg1"/>
                </a:solidFill>
              </a:rPr>
              <a:t> </a:t>
            </a:r>
            <a:r>
              <a:rPr lang="en-AU" dirty="0" err="1">
                <a:solidFill>
                  <a:schemeClr val="bg1"/>
                </a:solidFill>
              </a:rPr>
              <a:t>menjelaskan</a:t>
            </a:r>
            <a:r>
              <a:rPr lang="en-AU" dirty="0">
                <a:solidFill>
                  <a:schemeClr val="bg1"/>
                </a:solidFill>
              </a:rPr>
              <a:t> </a:t>
            </a:r>
            <a:r>
              <a:rPr lang="en-AU" dirty="0" err="1">
                <a:solidFill>
                  <a:schemeClr val="bg1"/>
                </a:solidFill>
              </a:rPr>
              <a:t>tentang</a:t>
            </a:r>
            <a:r>
              <a:rPr lang="en-AU" dirty="0">
                <a:solidFill>
                  <a:schemeClr val="bg1"/>
                </a:solidFill>
              </a:rPr>
              <a:t> </a:t>
            </a:r>
            <a:r>
              <a:rPr lang="en-AU" dirty="0" err="1">
                <a:solidFill>
                  <a:schemeClr val="bg1"/>
                </a:solidFill>
              </a:rPr>
              <a:t>konfigurasi</a:t>
            </a:r>
            <a:r>
              <a:rPr lang="en-AU" dirty="0">
                <a:solidFill>
                  <a:schemeClr val="bg1"/>
                </a:solidFill>
              </a:rPr>
              <a:t> </a:t>
            </a:r>
            <a:r>
              <a:rPr lang="en-AU" dirty="0" err="1">
                <a:solidFill>
                  <a:schemeClr val="bg1"/>
                </a:solidFill>
              </a:rPr>
              <a:t>elektron</a:t>
            </a:r>
            <a:r>
              <a:rPr lang="en-AU" dirty="0">
                <a:solidFill>
                  <a:schemeClr val="bg1"/>
                </a:solidFill>
              </a:rPr>
              <a:t> yang </a:t>
            </a:r>
            <a:r>
              <a:rPr lang="en-AU" dirty="0" err="1">
                <a:solidFill>
                  <a:schemeClr val="bg1"/>
                </a:solidFill>
              </a:rPr>
              <a:t>mungkin</a:t>
            </a:r>
            <a:r>
              <a:rPr lang="en-AU" dirty="0">
                <a:solidFill>
                  <a:schemeClr val="bg1"/>
                </a:solidFill>
              </a:rPr>
              <a:t> </a:t>
            </a:r>
            <a:r>
              <a:rPr lang="en-AU" dirty="0" err="1">
                <a:solidFill>
                  <a:schemeClr val="bg1"/>
                </a:solidFill>
              </a:rPr>
              <a:t>terjadi</a:t>
            </a:r>
            <a:r>
              <a:rPr lang="en-AU" dirty="0">
                <a:solidFill>
                  <a:schemeClr val="bg1"/>
                </a:solidFill>
              </a:rPr>
              <a:t> pada </a:t>
            </a:r>
            <a:r>
              <a:rPr lang="en-AU" dirty="0" err="1">
                <a:solidFill>
                  <a:schemeClr val="bg1"/>
                </a:solidFill>
              </a:rPr>
              <a:t>suatu</a:t>
            </a:r>
            <a:r>
              <a:rPr lang="en-AU" dirty="0">
                <a:solidFill>
                  <a:schemeClr val="bg1"/>
                </a:solidFill>
              </a:rPr>
              <a:t> atom </a:t>
            </a:r>
            <a:r>
              <a:rPr lang="en-AU" dirty="0" err="1">
                <a:solidFill>
                  <a:schemeClr val="bg1"/>
                </a:solidFill>
              </a:rPr>
              <a:t>dengan</a:t>
            </a:r>
            <a:r>
              <a:rPr lang="en-AU" dirty="0">
                <a:solidFill>
                  <a:schemeClr val="bg1"/>
                </a:solidFill>
              </a:rPr>
              <a:t> </a:t>
            </a:r>
            <a:r>
              <a:rPr lang="en-AU" dirty="0" err="1">
                <a:solidFill>
                  <a:schemeClr val="bg1"/>
                </a:solidFill>
              </a:rPr>
              <a:t>peraturan-peraturan</a:t>
            </a:r>
            <a:r>
              <a:rPr lang="en-AU" dirty="0">
                <a:solidFill>
                  <a:schemeClr val="bg1"/>
                </a:solidFill>
              </a:rPr>
              <a:t> yang </a:t>
            </a:r>
            <a:r>
              <a:rPr lang="en-AU" dirty="0" err="1">
                <a:solidFill>
                  <a:schemeClr val="bg1"/>
                </a:solidFill>
              </a:rPr>
              <a:t>mengikat</a:t>
            </a:r>
            <a:r>
              <a:rPr lang="en-AU" dirty="0">
                <a:solidFill>
                  <a:schemeClr val="bg1"/>
                </a:solidFill>
              </a:rPr>
              <a:t> dan </a:t>
            </a:r>
            <a:r>
              <a:rPr lang="en-AU" dirty="0" err="1">
                <a:solidFill>
                  <a:schemeClr val="bg1"/>
                </a:solidFill>
              </a:rPr>
              <a:t>harus</a:t>
            </a:r>
            <a:r>
              <a:rPr lang="en-AU" dirty="0">
                <a:solidFill>
                  <a:schemeClr val="bg1"/>
                </a:solidFill>
              </a:rPr>
              <a:t> </a:t>
            </a:r>
            <a:r>
              <a:rPr lang="en-AU" dirty="0" err="1">
                <a:solidFill>
                  <a:schemeClr val="bg1"/>
                </a:solidFill>
              </a:rPr>
              <a:t>terpenuhi</a:t>
            </a:r>
            <a:r>
              <a:rPr lang="en-AU" dirty="0">
                <a:solidFill>
                  <a:schemeClr val="bg1"/>
                </a:solidFill>
              </a:rPr>
              <a:t>.</a:t>
            </a:r>
            <a:endParaRPr lang="en-AU"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a:t>Asas</a:t>
            </a:r>
            <a:r>
              <a:rPr lang="en-AU" dirty="0"/>
              <a:t> Aufbau</a:t>
            </a:r>
            <a:endParaRPr lang="en-AU" dirty="0"/>
          </a:p>
        </p:txBody>
      </p:sp>
      <p:sp>
        <p:nvSpPr>
          <p:cNvPr id="3" name="Content Placeholder 2"/>
          <p:cNvSpPr>
            <a:spLocks noGrp="1"/>
          </p:cNvSpPr>
          <p:nvPr>
            <p:ph sz="half" idx="1"/>
          </p:nvPr>
        </p:nvSpPr>
        <p:spPr/>
        <p:txBody>
          <a:bodyPr/>
          <a:lstStyle/>
          <a:p>
            <a:r>
              <a:rPr lang="en-AU" dirty="0" err="1"/>
              <a:t>Elektron</a:t>
            </a:r>
            <a:r>
              <a:rPr lang="en-AU" dirty="0"/>
              <a:t> </a:t>
            </a:r>
            <a:r>
              <a:rPr lang="en-AU" dirty="0" err="1"/>
              <a:t>menempati</a:t>
            </a:r>
            <a:r>
              <a:rPr lang="en-AU" dirty="0"/>
              <a:t> orbital-orbital </a:t>
            </a:r>
            <a:r>
              <a:rPr lang="en-AU" dirty="0" err="1"/>
              <a:t>dimulai</a:t>
            </a:r>
            <a:r>
              <a:rPr lang="en-AU" dirty="0"/>
              <a:t> </a:t>
            </a:r>
            <a:r>
              <a:rPr lang="en-AU" dirty="0" err="1"/>
              <a:t>dari</a:t>
            </a:r>
            <a:r>
              <a:rPr lang="en-AU" dirty="0"/>
              <a:t> </a:t>
            </a:r>
            <a:r>
              <a:rPr lang="en-AU" dirty="0" err="1"/>
              <a:t>tingkat</a:t>
            </a:r>
            <a:r>
              <a:rPr lang="en-AU" dirty="0"/>
              <a:t> </a:t>
            </a:r>
            <a:r>
              <a:rPr lang="en-AU" dirty="0" err="1"/>
              <a:t>energi</a:t>
            </a:r>
            <a:r>
              <a:rPr lang="en-AU" dirty="0"/>
              <a:t> yang </a:t>
            </a:r>
            <a:r>
              <a:rPr lang="en-AU" dirty="0" err="1"/>
              <a:t>terendah</a:t>
            </a:r>
            <a:r>
              <a:rPr lang="en-AU" dirty="0"/>
              <a:t>, </a:t>
            </a:r>
            <a:r>
              <a:rPr lang="en-AU" dirty="0" err="1"/>
              <a:t>dimulai</a:t>
            </a:r>
            <a:r>
              <a:rPr lang="en-AU" dirty="0"/>
              <a:t> </a:t>
            </a:r>
            <a:r>
              <a:rPr lang="en-AU" dirty="0" err="1"/>
              <a:t>dari</a:t>
            </a:r>
            <a:r>
              <a:rPr lang="en-AU" dirty="0"/>
              <a:t> 1s, 2s, 2p, dan </a:t>
            </a:r>
            <a:r>
              <a:rPr lang="en-AU" dirty="0" err="1"/>
              <a:t>seterusnya</a:t>
            </a:r>
            <a:r>
              <a:rPr lang="en-AU" dirty="0"/>
              <a:t> </a:t>
            </a:r>
            <a:r>
              <a:rPr lang="en-AU" dirty="0" err="1"/>
              <a:t>seperti</a:t>
            </a:r>
            <a:r>
              <a:rPr lang="en-AU" dirty="0"/>
              <a:t> </a:t>
            </a:r>
            <a:r>
              <a:rPr lang="en-AU" dirty="0" err="1"/>
              <a:t>urutan</a:t>
            </a:r>
            <a:r>
              <a:rPr lang="en-AU" dirty="0"/>
              <a:t> </a:t>
            </a:r>
            <a:r>
              <a:rPr lang="en-AU" dirty="0" err="1"/>
              <a:t>subkulit</a:t>
            </a:r>
            <a:endParaRPr lang="en-AU" dirty="0"/>
          </a:p>
        </p:txBody>
      </p:sp>
      <p:pic>
        <p:nvPicPr>
          <p:cNvPr id="4" name="Content Placeholder 3"/>
          <p:cNvPicPr>
            <a:picLocks noChangeAspect="1"/>
          </p:cNvPicPr>
          <p:nvPr>
            <p:ph sz="half" idx="2"/>
          </p:nvPr>
        </p:nvPicPr>
        <p:blipFill>
          <a:blip r:embed="rId1"/>
          <a:stretch>
            <a:fillRect/>
          </a:stretch>
        </p:blipFill>
        <p:spPr>
          <a:xfrm>
            <a:off x="7875270" y="1487805"/>
            <a:ext cx="2922270" cy="49911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a:t>Asas</a:t>
            </a:r>
            <a:r>
              <a:rPr lang="en-AU" dirty="0"/>
              <a:t> </a:t>
            </a:r>
            <a:r>
              <a:rPr lang="en-US" altLang="en-AU" dirty="0" err="1"/>
              <a:t>L</a:t>
            </a:r>
            <a:r>
              <a:rPr lang="en-AU" dirty="0" err="1"/>
              <a:t>arangan</a:t>
            </a:r>
            <a:r>
              <a:rPr lang="en-AU" dirty="0"/>
              <a:t> Pauli</a:t>
            </a:r>
            <a:endParaRPr lang="en-AU" dirty="0"/>
          </a:p>
        </p:txBody>
      </p:sp>
      <p:sp>
        <p:nvSpPr>
          <p:cNvPr id="3" name="Content Placeholder 2"/>
          <p:cNvSpPr>
            <a:spLocks noGrp="1"/>
          </p:cNvSpPr>
          <p:nvPr>
            <p:ph idx="1"/>
          </p:nvPr>
        </p:nvSpPr>
        <p:spPr/>
        <p:txBody>
          <a:bodyPr>
            <a:normAutofit lnSpcReduction="20000"/>
          </a:bodyPr>
          <a:lstStyle/>
          <a:p>
            <a:r>
              <a:rPr lang="en-AU" dirty="0" err="1"/>
              <a:t>Pada tahun 1928, Wolfgang Pauli (1900-1958) mengemukakan bahwa tidak ada dua elektron dalam satu atom yang boleh mempunyai keempat bilangan kuantum yang sama. </a:t>
            </a:r>
            <a:endParaRPr lang="en-AU" dirty="0" err="1"/>
          </a:p>
          <a:p>
            <a:r>
              <a:rPr lang="en-AU" dirty="0" err="1"/>
              <a:t>Orbital yang sama akan mempunyai bilangan kuantum n, l, m yang sama. </a:t>
            </a:r>
            <a:endParaRPr lang="en-AU" dirty="0" err="1"/>
          </a:p>
          <a:p>
            <a:r>
              <a:rPr lang="en-AU" dirty="0" err="1"/>
              <a:t>Dengan demikian, yang dapat membedakan hanya bilangan kuantum spin (s). </a:t>
            </a:r>
            <a:endParaRPr lang="en-AU" dirty="0" err="1"/>
          </a:p>
          <a:p>
            <a:r>
              <a:rPr lang="en-AU" dirty="0" err="1"/>
              <a:t>Setiap orbital hanya dapat berisi 2 elektron dengan spin (arah putar) yang berlawanan </a:t>
            </a:r>
            <a:r>
              <a:rPr lang="en-AU" dirty="0">
                <a:sym typeface="+mn-ea"/>
              </a:rPr>
              <a:t>(</a:t>
            </a:r>
            <a:r>
              <a:rPr lang="en-AU" dirty="0" err="1">
                <a:sym typeface="+mn-ea"/>
              </a:rPr>
              <a:t>m</a:t>
            </a:r>
            <a:r>
              <a:rPr lang="en-AU" baseline="-25000" dirty="0" err="1">
                <a:sym typeface="+mn-ea"/>
              </a:rPr>
              <a:t>s</a:t>
            </a:r>
            <a:r>
              <a:rPr lang="en-AU" dirty="0">
                <a:sym typeface="+mn-ea"/>
              </a:rPr>
              <a:t> = +½ dan </a:t>
            </a:r>
            <a:r>
              <a:rPr lang="en-AU" dirty="0" err="1">
                <a:sym typeface="+mn-ea"/>
              </a:rPr>
              <a:t>m</a:t>
            </a:r>
            <a:r>
              <a:rPr lang="en-AU" baseline="-25000" dirty="0" err="1">
                <a:sym typeface="+mn-ea"/>
              </a:rPr>
              <a:t>s</a:t>
            </a:r>
            <a:r>
              <a:rPr lang="en-AU" dirty="0">
                <a:sym typeface="+mn-ea"/>
              </a:rPr>
              <a:t> = −½)</a:t>
            </a:r>
            <a:r>
              <a:rPr lang="en-AU" dirty="0" err="1"/>
              <a:t>.</a:t>
            </a:r>
            <a:endParaRPr lang="en-AU" dirty="0" err="1"/>
          </a:p>
          <a:p>
            <a:endParaRPr lang="en-A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sz="half" idx="1"/>
          </p:nvPr>
        </p:nvSpPr>
        <p:spPr/>
        <p:txBody>
          <a:bodyPr>
            <a:normAutofit lnSpcReduction="20000"/>
          </a:bodyPr>
          <a:p>
            <a:pPr marL="0" indent="0">
              <a:buNone/>
            </a:pPr>
            <a:r>
              <a:rPr lang="en-US"/>
              <a:t>Suatu atom unsur memiliki nomor atom 15. </a:t>
            </a:r>
            <a:endParaRPr lang="en-US"/>
          </a:p>
          <a:p>
            <a:pPr marL="0" indent="0">
              <a:buNone/>
            </a:pPr>
            <a:r>
              <a:rPr lang="en-US"/>
              <a:t>Tentukan :</a:t>
            </a:r>
            <a:endParaRPr lang="en-US"/>
          </a:p>
          <a:p>
            <a:r>
              <a:rPr lang="en-US"/>
              <a:t>Konfigurasi elektron berdasarkan uraian kelas 1</a:t>
            </a:r>
            <a:endParaRPr lang="en-US"/>
          </a:p>
          <a:p>
            <a:r>
              <a:rPr lang="en-US"/>
              <a:t>Gambaran orbital dari konfigurasi elektron yang telah anda buat</a:t>
            </a:r>
            <a:endParaRPr lang="en-US"/>
          </a:p>
          <a:p>
            <a:r>
              <a:rPr lang="en-US"/>
              <a:t>Ke empat bilangan kuantum dari elektron terakhir pada konfigurasi elektron</a:t>
            </a:r>
            <a:endParaRPr lang="en-US"/>
          </a:p>
        </p:txBody>
      </p:sp>
      <p:pic>
        <p:nvPicPr>
          <p:cNvPr id="5" name="Content Placeholder 3"/>
          <p:cNvPicPr>
            <a:picLocks noChangeAspect="1"/>
          </p:cNvPicPr>
          <p:nvPr>
            <p:ph sz="half" idx="2"/>
          </p:nvPr>
        </p:nvPicPr>
        <p:blipFill>
          <a:blip r:embed="rId1"/>
          <a:stretch>
            <a:fillRect/>
          </a:stretch>
        </p:blipFill>
        <p:spPr>
          <a:xfrm>
            <a:off x="6644005" y="1691005"/>
            <a:ext cx="4798695" cy="49276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 name="Title 4"/>
          <p:cNvSpPr>
            <a:spLocks noGrp="1"/>
          </p:cNvSpPr>
          <p:nvPr>
            <p:ph type="title"/>
          </p:nvPr>
        </p:nvSpPr>
        <p:spPr/>
        <p:txBody>
          <a:bodyPr>
            <a:normAutofit/>
          </a:bodyPr>
          <a:p>
            <a:r>
              <a:rPr lang="en-AU" dirty="0" err="1">
                <a:sym typeface="+mn-ea"/>
              </a:rPr>
              <a:t>Kaidah</a:t>
            </a:r>
            <a:r>
              <a:rPr lang="en-AU" dirty="0">
                <a:sym typeface="+mn-ea"/>
              </a:rPr>
              <a:t> Hund</a:t>
            </a:r>
            <a:endParaRPr lang="en-US"/>
          </a:p>
        </p:txBody>
      </p:sp>
      <p:sp>
        <p:nvSpPr>
          <p:cNvPr id="6" name="Content Placeholder 5"/>
          <p:cNvSpPr>
            <a:spLocks noGrp="1"/>
          </p:cNvSpPr>
          <p:nvPr>
            <p:ph idx="1"/>
          </p:nvPr>
        </p:nvSpPr>
        <p:spPr/>
        <p:txBody>
          <a:bodyPr/>
          <a:p>
            <a:pPr marL="0" indent="0">
              <a:buNone/>
            </a:pPr>
            <a:r>
              <a:rPr lang="en-US"/>
              <a:t>Menurut Friedrich Hund (1927), seorang ahli fisika dari Jerman mengemukakan aturan pengisian elektron pada orbital yaitu :</a:t>
            </a:r>
            <a:endParaRPr lang="en-US"/>
          </a:p>
          <a:p>
            <a:r>
              <a:rPr lang="en-US"/>
              <a:t>“Orbital-orbital dengan energi yang sama, masing-masing diisi lebih dulu oleh satu elektron arah (spin) yang sama atau setelah semua orbital masing-masing terisi satu elektron kemudian elektron akan memasuki orbital-orbital secara urut dengan arah (spin) berlawanan”.</a:t>
            </a:r>
            <a:endParaRPr lang="en-US"/>
          </a:p>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p>
            <a:r>
              <a:rPr lang="en-AU" dirty="0" err="1">
                <a:sym typeface="+mn-ea"/>
              </a:rPr>
              <a:t>Kaidah</a:t>
            </a:r>
            <a:r>
              <a:rPr lang="en-AU" dirty="0">
                <a:sym typeface="+mn-ea"/>
              </a:rPr>
              <a:t> Hund</a:t>
            </a:r>
            <a:endParaRPr lang="en-US"/>
          </a:p>
        </p:txBody>
      </p:sp>
      <p:sp>
        <p:nvSpPr>
          <p:cNvPr id="3" name="Content Placeholder 2"/>
          <p:cNvSpPr>
            <a:spLocks noGrp="1"/>
          </p:cNvSpPr>
          <p:nvPr>
            <p:ph sz="half" idx="1"/>
          </p:nvPr>
        </p:nvSpPr>
        <p:spPr/>
        <p:txBody>
          <a:bodyPr>
            <a:normAutofit lnSpcReduction="20000"/>
          </a:bodyPr>
          <a:lstStyle/>
          <a:p>
            <a:r>
              <a:rPr lang="en-AU" dirty="0"/>
              <a:t>Untuk menyatakan distribusi elektron-elektron pada orbital-orbital dalam suatu subkulit, konfigurasi elektron dapat dituliskan dalam bentuk diagram orbital. </a:t>
            </a:r>
            <a:endParaRPr lang="en-AU" dirty="0"/>
          </a:p>
          <a:p>
            <a:r>
              <a:rPr lang="en-AU" dirty="0"/>
              <a:t>Dua elektron yang menghuni satu orbital dilambangkan dengan dua anak panah yang berlawanan arah. Jika orbital hanya mengandung satu elektron, anak panah dituliskan mengarah ke atas.</a:t>
            </a:r>
            <a:endParaRPr lang="en-AU" dirty="0"/>
          </a:p>
        </p:txBody>
      </p:sp>
      <p:pic>
        <p:nvPicPr>
          <p:cNvPr id="6" name="Content Placeholder 5"/>
          <p:cNvPicPr>
            <a:picLocks noChangeAspect="1"/>
          </p:cNvPicPr>
          <p:nvPr>
            <p:ph sz="half" idx="2"/>
          </p:nvPr>
        </p:nvPicPr>
        <p:blipFill>
          <a:blip r:embed="rId1"/>
          <a:stretch>
            <a:fillRect/>
          </a:stretch>
        </p:blipFill>
        <p:spPr>
          <a:xfrm>
            <a:off x="5991225" y="1691005"/>
            <a:ext cx="5362575" cy="286194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Title 1"/>
          <p:cNvSpPr>
            <a:spLocks noGrp="1"/>
          </p:cNvSpPr>
          <p:nvPr>
            <p:ph type="title"/>
          </p:nvPr>
        </p:nvSpPr>
        <p:spPr/>
        <p:txBody>
          <a:bodyPr>
            <a:normAutofit/>
          </a:bodyPr>
          <a:p>
            <a:r>
              <a:rPr lang="en-AU" dirty="0" err="1">
                <a:sym typeface="+mn-ea"/>
              </a:rPr>
              <a:t>Kaidah</a:t>
            </a:r>
            <a:r>
              <a:rPr lang="en-AU" dirty="0">
                <a:sym typeface="+mn-ea"/>
              </a:rPr>
              <a:t> Hund</a:t>
            </a:r>
            <a:endParaRPr lang="en-US"/>
          </a:p>
        </p:txBody>
      </p:sp>
      <p:sp>
        <p:nvSpPr>
          <p:cNvPr id="3" name="Content Placeholder 2"/>
          <p:cNvSpPr>
            <a:spLocks noGrp="1"/>
          </p:cNvSpPr>
          <p:nvPr>
            <p:ph sz="half" idx="1"/>
          </p:nvPr>
        </p:nvSpPr>
        <p:spPr/>
        <p:txBody>
          <a:bodyPr>
            <a:normAutofit fontScale="90000" lnSpcReduction="20000"/>
          </a:bodyPr>
          <a:p>
            <a:r>
              <a:rPr lang="en-US"/>
              <a:t>Setiap subkulit (kecuali subkulit s) tersusun atas beberapa orbital dengan energi setingkat, dengan demikian elektron dimungkinkan menempati orbital mana saja. </a:t>
            </a:r>
            <a:endParaRPr lang="en-US"/>
          </a:p>
          <a:p>
            <a:r>
              <a:rPr lang="en-US"/>
              <a:t>Sebagai contoh : pada atom 5B dengan konfigurasi 1s2 2s2 2p1, sebuah elektron yang terdapat pada subkulit p dapat menempati orbital px, py, atau pz, sebab ketiganya mempunyai tingkat energi yang sama. Ketiga kemungkinan tersebut dapat digambarkan diagram orbitalnya sebagai berikut :</a:t>
            </a:r>
            <a:endParaRPr lang="en-US"/>
          </a:p>
        </p:txBody>
      </p:sp>
      <p:sp>
        <p:nvSpPr>
          <p:cNvPr id="4" name="Content Placeholder 3"/>
          <p:cNvSpPr>
            <a:spLocks noGrp="1"/>
          </p:cNvSpPr>
          <p:nvPr>
            <p:ph sz="half" idx="2"/>
          </p:nvPr>
        </p:nvSpPr>
        <p:spPr/>
        <p:txBody>
          <a:bodyPr/>
          <a:p>
            <a:r>
              <a:rPr lang="en-US"/>
              <a:t> </a:t>
            </a:r>
            <a:r>
              <a:rPr lang="en-US" baseline="-25000"/>
              <a:t>5</a:t>
            </a:r>
            <a:r>
              <a:rPr lang="en-US"/>
              <a:t>B = [He] 2s</a:t>
            </a:r>
            <a:r>
              <a:rPr lang="en-US" baseline="30000"/>
              <a:t>2</a:t>
            </a:r>
            <a:r>
              <a:rPr lang="en-US"/>
              <a:t> 2p</a:t>
            </a:r>
            <a:r>
              <a:rPr lang="en-US" baseline="30000"/>
              <a:t>1</a:t>
            </a:r>
            <a:r>
              <a:rPr lang="en-US"/>
              <a:t>   diagram orbitalnya adalah :</a:t>
            </a:r>
            <a:endParaRPr lang="en-US"/>
          </a:p>
        </p:txBody>
      </p:sp>
      <p:pic>
        <p:nvPicPr>
          <p:cNvPr id="5" name="Picture 4"/>
          <p:cNvPicPr>
            <a:picLocks noChangeAspect="1"/>
          </p:cNvPicPr>
          <p:nvPr/>
        </p:nvPicPr>
        <p:blipFill>
          <a:blip r:embed="rId1"/>
          <a:stretch>
            <a:fillRect/>
          </a:stretch>
        </p:blipFill>
        <p:spPr>
          <a:xfrm>
            <a:off x="6510020" y="2590800"/>
            <a:ext cx="4843780" cy="376047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Title 1"/>
          <p:cNvSpPr>
            <a:spLocks noGrp="1"/>
          </p:cNvSpPr>
          <p:nvPr>
            <p:ph type="title"/>
          </p:nvPr>
        </p:nvSpPr>
        <p:spPr/>
        <p:txBody>
          <a:bodyPr>
            <a:normAutofit/>
          </a:bodyPr>
          <a:p>
            <a:r>
              <a:rPr lang="en-AU" dirty="0" err="1">
                <a:sym typeface="+mn-ea"/>
              </a:rPr>
              <a:t>Kaidah</a:t>
            </a:r>
            <a:r>
              <a:rPr lang="en-AU" dirty="0">
                <a:sym typeface="+mn-ea"/>
              </a:rPr>
              <a:t> Hund</a:t>
            </a:r>
            <a:endParaRPr lang="en-US"/>
          </a:p>
        </p:txBody>
      </p:sp>
      <p:sp>
        <p:nvSpPr>
          <p:cNvPr id="3" name="Content Placeholder 2"/>
          <p:cNvSpPr>
            <a:spLocks noGrp="1"/>
          </p:cNvSpPr>
          <p:nvPr>
            <p:ph sz="half" idx="1"/>
          </p:nvPr>
        </p:nvSpPr>
        <p:spPr/>
        <p:txBody>
          <a:bodyPr/>
          <a:p>
            <a:r>
              <a:rPr lang="en-US">
                <a:sym typeface="+mn-ea"/>
              </a:rPr>
              <a:t>Berdasarkan pendapat Friedrich Hund keadaan yang paling rendah energinya (paling stabil) adalah bila elektron-elektron tersebut tersebar ke semua orbital dengan spin yang sejajar (spin sama), aturan ini dikenal dengan Aturan Hund.</a:t>
            </a:r>
            <a:endParaRPr lang="en-US"/>
          </a:p>
          <a:p>
            <a:endParaRPr lang="en-US"/>
          </a:p>
        </p:txBody>
      </p:sp>
      <p:pic>
        <p:nvPicPr>
          <p:cNvPr id="5" name="Content Placeholder 4"/>
          <p:cNvPicPr>
            <a:picLocks noChangeAspect="1"/>
          </p:cNvPicPr>
          <p:nvPr>
            <p:ph sz="half" idx="2"/>
          </p:nvPr>
        </p:nvPicPr>
        <p:blipFill>
          <a:blip r:embed="rId1"/>
          <a:stretch>
            <a:fillRect/>
          </a:stretch>
        </p:blipFill>
        <p:spPr>
          <a:xfrm>
            <a:off x="5808345" y="1825625"/>
            <a:ext cx="5545455" cy="42062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Konfigurasi Elektron Niels Bohr</a:t>
            </a:r>
            <a:endParaRPr lang="en-US"/>
          </a:p>
        </p:txBody>
      </p:sp>
      <p:sp>
        <p:nvSpPr>
          <p:cNvPr id="3" name="Content Placeholder 2"/>
          <p:cNvSpPr>
            <a:spLocks noGrp="1"/>
          </p:cNvSpPr>
          <p:nvPr>
            <p:ph idx="1"/>
          </p:nvPr>
        </p:nvSpPr>
        <p:spPr/>
        <p:txBody>
          <a:bodyPr/>
          <a:p>
            <a:r>
              <a:rPr lang="en-US"/>
              <a:t>Setiap kulit itu maksimal hanya boleh terisi elektron sebanyak 2n</a:t>
            </a:r>
            <a:r>
              <a:rPr lang="en-US" baseline="30000"/>
              <a:t>2</a:t>
            </a:r>
            <a:r>
              <a:rPr lang="en-US"/>
              <a:t>, jika ada lebihnya maka diisikan pada kulit berikutnya. Kulit berikutnya ini juga mengikuti aturan 2n</a:t>
            </a:r>
            <a:r>
              <a:rPr lang="en-US" baseline="30000"/>
              <a:t>2</a:t>
            </a:r>
            <a:r>
              <a:rPr lang="en-US"/>
              <a:t> ini.</a:t>
            </a: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idx="1"/>
          </p:nvPr>
        </p:nvSpPr>
        <p:spPr/>
        <p:txBody>
          <a:bodyPr/>
          <a:p>
            <a:r>
              <a:rPr lang="en-US"/>
              <a:t>Konfigurasi elektron 6C (atom C dengan nomor atom 6)</a:t>
            </a:r>
            <a:endParaRPr lang="en-US"/>
          </a:p>
          <a:p>
            <a:endParaRPr lang="en-US"/>
          </a:p>
          <a:p>
            <a:r>
              <a:rPr lang="en-US"/>
              <a:t>6C = 2 4 → atom C mempunyai 2 kulit, di mana kulit pertama terisi 2 elektron dan kulit ke-2 terisi 4 elektron.</a:t>
            </a: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idx="1"/>
          </p:nvPr>
        </p:nvSpPr>
        <p:spPr/>
        <p:txBody>
          <a:bodyPr/>
          <a:p>
            <a:r>
              <a:rPr lang="en-US"/>
              <a:t>Konfigurasi elektron 19K (atom K dengan nomor atom 19)</a:t>
            </a:r>
            <a:endParaRPr lang="en-US"/>
          </a:p>
          <a:p>
            <a:r>
              <a:rPr lang="en-US"/>
              <a:t>19K = 2 8 9 → </a:t>
            </a:r>
            <a:endParaRPr lang="en-US"/>
          </a:p>
          <a:p>
            <a:r>
              <a:rPr lang="en-US"/>
              <a:t> Nah pada konfigurasi 19K = 2 8 9 kulit ke-3 terisi 9 elektron, faktanya tidak bolehkan elektron valensi suatu atom itu lebih dari 8. </a:t>
            </a:r>
            <a:endParaRPr lang="en-US"/>
          </a:p>
          <a:p>
            <a:r>
              <a:rPr lang="en-US"/>
              <a:t>Oleh karena itu maka diperlukan penjelasan berikutnya bahwa jika pada elektron valensi lebih dari 8 maka ada ketentuan lain sehingga konfigurasi pada 19K = 2 8 8 1.</a:t>
            </a: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KETENTUAN</a:t>
            </a:r>
            <a:endParaRPr lang="en-US"/>
          </a:p>
        </p:txBody>
      </p:sp>
      <p:sp>
        <p:nvSpPr>
          <p:cNvPr id="3" name="Content Placeholder 2"/>
          <p:cNvSpPr>
            <a:spLocks noGrp="1"/>
          </p:cNvSpPr>
          <p:nvPr>
            <p:ph idx="1"/>
          </p:nvPr>
        </p:nvSpPr>
        <p:spPr/>
        <p:txBody>
          <a:bodyPr/>
          <a:p>
            <a:pPr marL="0" indent="0">
              <a:buNone/>
            </a:pPr>
            <a:r>
              <a:rPr lang="en-US"/>
              <a:t>1. Jika sisa elektron lebih dari 8 dan kurang dari 18 maka harus diuraikan menjadi “8” dan sisanya lagi diisikan pada kulit ke-berikutnya.</a:t>
            </a:r>
            <a:endParaRPr lang="en-US"/>
          </a:p>
          <a:p>
            <a:pPr marL="0" indent="0">
              <a:buNone/>
            </a:pPr>
            <a:r>
              <a:rPr lang="en-US"/>
              <a:t>2. Lebih dari 18 dan kurang dari 32 maka harus diuraikan menjadi 18 dan sisanya selanjutnya mengikuti ketentuan nomor 1, tetapi kalau masih sama atau lebih dari 18 maka diuraikan lagi menjadi 18 dan sisanya selanjutnya mengikuti ketentuan no 1.</a:t>
            </a:r>
            <a:endParaRPr lang="en-US"/>
          </a:p>
          <a:p>
            <a:pPr marL="0" indent="0">
              <a:buNone/>
            </a:pPr>
            <a:r>
              <a:rPr lang="en-US"/>
              <a:t>3. Lebih dari 32 maka harus diuraikan menjadi 32 dan sisanya selanjutnya mengikuti ketentuan nomor 2.</a:t>
            </a: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 </a:t>
            </a:r>
            <a:endParaRPr lang="en-US"/>
          </a:p>
        </p:txBody>
      </p:sp>
      <p:sp>
        <p:nvSpPr>
          <p:cNvPr id="3" name="Content Placeholder 2"/>
          <p:cNvSpPr>
            <a:spLocks noGrp="1"/>
          </p:cNvSpPr>
          <p:nvPr>
            <p:ph idx="1"/>
          </p:nvPr>
        </p:nvSpPr>
        <p:spPr/>
        <p:txBody>
          <a:bodyPr/>
          <a:p>
            <a:r>
              <a:rPr lang="en-US" baseline="-25000"/>
              <a:t>31</a:t>
            </a:r>
            <a:r>
              <a:rPr lang="en-US"/>
              <a:t>Ga = 2 8 18 3 → sesuai dengan ketentuan nomor 2, sampai pada kulit ke-3 tersisa 21 elektron (2 8 21), karena 21 itu lebih dari 18 tetapi kurang dari 32 maka pada kulit ke-3 itu harus diuraikan menjadi 18, dan sisanya 3 elektron harus diletakkan pada kulit ke-4.</a:t>
            </a: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idx="1"/>
          </p:nvPr>
        </p:nvSpPr>
        <p:spPr/>
        <p:txBody>
          <a:bodyPr/>
          <a:p>
            <a:r>
              <a:rPr lang="en-US" baseline="-25000"/>
              <a:t>53</a:t>
            </a:r>
            <a:r>
              <a:rPr lang="en-US"/>
              <a:t>I = 2 8 18 18 7→ sesuai dengan ketentuan nomor 2, sampai pada kulit ke-3 karena maksimal hanya boleh terisi 18 elektron maka sisanya 25 elektron, dan ini harus diuraiakan lagi sesuai ketentuan no 2 (karena sisanya (25) lebih dari 18 dan kurang dari 32) sehingga pada kulit ke-4 hanya terisi 18 elektron juga dan sisanya diisikan pada kulit ke-4 yaitu sebanyak 7 elektron.</a:t>
            </a: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idx="1"/>
          </p:nvPr>
        </p:nvSpPr>
        <p:spPr/>
        <p:txBody>
          <a:bodyPr/>
          <a:p>
            <a:r>
              <a:rPr lang="en-US" baseline="-25000"/>
              <a:t>85</a:t>
            </a:r>
            <a:r>
              <a:rPr lang="en-US"/>
              <a:t>At = 2 8 18 32 18 7→ sampai pada kulit ke-1 sampai ke-4 ini pengisian elektron maksimal akan sesuai dengan kaidah 2n2, namun kulit berikutnya akan berlaku ketentuan di atas. perhatikan ini sesuai dengan ketentuan nomor 2, sampai pada kulit ke-3 karena maksimal hanya boleh terisi 18 elektron maka sisanya 25 elektron, dan ini harus diuraikan lagi sesuai ketentuan no 2 (karena sisanya (25) lebih dari 18 dan kurang dari 32) sehingga pada kulit ke-4 hanya terisi 18 elektron juga dan sisanya diisikan pada kulit ke-4 yaitu sebanyak 7 elektron.</a:t>
            </a: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pic>
        <p:nvPicPr>
          <p:cNvPr id="4" name="Content Placeholder 3"/>
          <p:cNvPicPr>
            <a:picLocks noChangeAspect="1"/>
          </p:cNvPicPr>
          <p:nvPr>
            <p:ph idx="1"/>
          </p:nvPr>
        </p:nvPicPr>
        <p:blipFill>
          <a:blip r:embed="rId1"/>
          <a:stretch>
            <a:fillRect/>
          </a:stretch>
        </p:blipFill>
        <p:spPr>
          <a:xfrm>
            <a:off x="3389630" y="1798955"/>
            <a:ext cx="5412105" cy="486918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t>Ingat ketentuan tadi hanya berlaku untuk unsur di golongan A saja. Jadi kalau nomor atom yang diketahui 21-30, 38-48, 57-80, 89-112 (diluar dari nomor atom golongan utama) maka aturan di atas tidak berlaku, mungkin unsur tersebut masuk golongan unsur transisi (golongan B) atau transisi dalam (golongan aktinida atau lantanida)</a:t>
            </a: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t>Hal penting untuk diperhatikan bahwa elektron valensi unsur golongan utama (golongan A) tidak boleh lebih dari 8 elektron (maksimal 8). Bagaimana jika masih lebih dari 8, ikuti aturan di atas.</a:t>
            </a: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r>
              <a:rPr lang="en-US"/>
              <a:t>Bagaimana cara menentukan periode dan golongan setelah tahu konfigurasi elektronnya?</a:t>
            </a:r>
            <a:endParaRPr lang="en-US"/>
          </a:p>
        </p:txBody>
      </p:sp>
      <p:sp>
        <p:nvSpPr>
          <p:cNvPr id="3" name="Content Placeholder 2"/>
          <p:cNvSpPr>
            <a:spLocks noGrp="1"/>
          </p:cNvSpPr>
          <p:nvPr>
            <p:ph idx="1"/>
          </p:nvPr>
        </p:nvSpPr>
        <p:spPr/>
        <p:txBody>
          <a:bodyPr/>
          <a:p>
            <a:r>
              <a:rPr lang="en-US"/>
              <a:t>Periode ditentukan berdasarkan jumlah kulit.</a:t>
            </a:r>
            <a:endParaRPr lang="en-US"/>
          </a:p>
          <a:p>
            <a:r>
              <a:rPr lang="en-US"/>
              <a:t>Golongan ditentukan berdasarkan jumlah elektron valensi (elektron di kulit terluar/terakhir)</a:t>
            </a:r>
            <a:endParaRPr lang="en-US"/>
          </a:p>
          <a:p>
            <a:endParaRPr lang="en-US"/>
          </a:p>
          <a:p>
            <a:r>
              <a:rPr lang="en-US"/>
              <a:t>Contoh: </a:t>
            </a:r>
            <a:r>
              <a:rPr lang="en-US" baseline="-25000"/>
              <a:t>6</a:t>
            </a:r>
            <a:r>
              <a:rPr lang="en-US"/>
              <a:t>C = 2 4 ; Karena memiliki 2 kulit maka dalam tabel sistem periodik aton C terletak pada periode ke-2. Elektron valensi adalah 4, dengan demikian atom C pada tabel sistem periodik berada pada golongan IV-A.</a:t>
            </a: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Content Placeholder 2"/>
          <p:cNvSpPr>
            <a:spLocks noGrp="1"/>
          </p:cNvSpPr>
          <p:nvPr>
            <p:ph idx="1"/>
          </p:nvPr>
        </p:nvSpPr>
        <p:spPr/>
        <p:txBody>
          <a:bodyPr/>
          <a:lstStyle/>
          <a:p>
            <a:r>
              <a:rPr lang="en-AU" dirty="0" err="1">
                <a:solidFill>
                  <a:schemeClr val="bg1"/>
                </a:solidFill>
              </a:rPr>
              <a:t>Konfigurasi</a:t>
            </a:r>
            <a:r>
              <a:rPr lang="en-AU" dirty="0">
                <a:solidFill>
                  <a:schemeClr val="bg1"/>
                </a:solidFill>
              </a:rPr>
              <a:t> </a:t>
            </a:r>
            <a:r>
              <a:rPr lang="en-AU" dirty="0" err="1">
                <a:solidFill>
                  <a:schemeClr val="bg1"/>
                </a:solidFill>
              </a:rPr>
              <a:t>elektron</a:t>
            </a:r>
            <a:r>
              <a:rPr lang="en-AU" dirty="0">
                <a:solidFill>
                  <a:schemeClr val="bg1"/>
                </a:solidFill>
              </a:rPr>
              <a:t> </a:t>
            </a:r>
            <a:r>
              <a:rPr lang="en-AU" dirty="0" err="1">
                <a:solidFill>
                  <a:schemeClr val="bg1"/>
                </a:solidFill>
              </a:rPr>
              <a:t>pertama</a:t>
            </a:r>
            <a:r>
              <a:rPr lang="en-AU" dirty="0">
                <a:solidFill>
                  <a:schemeClr val="bg1"/>
                </a:solidFill>
              </a:rPr>
              <a:t> kali </a:t>
            </a:r>
            <a:r>
              <a:rPr lang="en-AU" dirty="0" err="1">
                <a:solidFill>
                  <a:schemeClr val="bg1"/>
                </a:solidFill>
              </a:rPr>
              <a:t>muncul</a:t>
            </a:r>
            <a:r>
              <a:rPr lang="en-AU" dirty="0">
                <a:solidFill>
                  <a:schemeClr val="bg1"/>
                </a:solidFill>
              </a:rPr>
              <a:t> </a:t>
            </a:r>
            <a:r>
              <a:rPr lang="en-AU" dirty="0" err="1">
                <a:solidFill>
                  <a:schemeClr val="bg1"/>
                </a:solidFill>
              </a:rPr>
              <a:t>saat</a:t>
            </a:r>
            <a:r>
              <a:rPr lang="en-AU" dirty="0">
                <a:solidFill>
                  <a:schemeClr val="bg1"/>
                </a:solidFill>
              </a:rPr>
              <a:t> </a:t>
            </a:r>
            <a:r>
              <a:rPr lang="en-AU" b="1" dirty="0">
                <a:solidFill>
                  <a:schemeClr val="bg1"/>
                </a:solidFill>
              </a:rPr>
              <a:t>Niels Bohr</a:t>
            </a:r>
            <a:r>
              <a:rPr lang="en-AU" dirty="0">
                <a:solidFill>
                  <a:schemeClr val="bg1"/>
                </a:solidFill>
              </a:rPr>
              <a:t>, pada </a:t>
            </a:r>
            <a:r>
              <a:rPr lang="en-AU" dirty="0" err="1">
                <a:solidFill>
                  <a:schemeClr val="bg1"/>
                </a:solidFill>
              </a:rPr>
              <a:t>tahun</a:t>
            </a:r>
            <a:r>
              <a:rPr lang="en-AU" dirty="0">
                <a:solidFill>
                  <a:schemeClr val="bg1"/>
                </a:solidFill>
              </a:rPr>
              <a:t> 1923 </a:t>
            </a:r>
            <a:r>
              <a:rPr lang="en-AU" dirty="0" err="1">
                <a:solidFill>
                  <a:schemeClr val="bg1"/>
                </a:solidFill>
              </a:rPr>
              <a:t>mengajukan</a:t>
            </a:r>
            <a:r>
              <a:rPr lang="en-AU" dirty="0">
                <a:solidFill>
                  <a:schemeClr val="bg1"/>
                </a:solidFill>
              </a:rPr>
              <a:t> </a:t>
            </a:r>
            <a:r>
              <a:rPr lang="en-AU" dirty="0" err="1">
                <a:solidFill>
                  <a:schemeClr val="bg1"/>
                </a:solidFill>
              </a:rPr>
              <a:t>teori</a:t>
            </a:r>
            <a:r>
              <a:rPr lang="en-AU" dirty="0">
                <a:solidFill>
                  <a:schemeClr val="bg1"/>
                </a:solidFill>
              </a:rPr>
              <a:t> </a:t>
            </a:r>
            <a:r>
              <a:rPr lang="en-AU" dirty="0" err="1">
                <a:solidFill>
                  <a:schemeClr val="bg1"/>
                </a:solidFill>
              </a:rPr>
              <a:t>bahwa</a:t>
            </a:r>
            <a:r>
              <a:rPr lang="en-AU" dirty="0">
                <a:solidFill>
                  <a:schemeClr val="bg1"/>
                </a:solidFill>
              </a:rPr>
              <a:t> </a:t>
            </a:r>
            <a:r>
              <a:rPr lang="en-AU" dirty="0" err="1">
                <a:solidFill>
                  <a:schemeClr val="bg1"/>
                </a:solidFill>
              </a:rPr>
              <a:t>periodisitas</a:t>
            </a:r>
            <a:r>
              <a:rPr lang="en-AU" dirty="0">
                <a:solidFill>
                  <a:schemeClr val="bg1"/>
                </a:solidFill>
              </a:rPr>
              <a:t> pada </a:t>
            </a:r>
            <a:r>
              <a:rPr lang="en-AU" dirty="0" err="1">
                <a:solidFill>
                  <a:schemeClr val="bg1"/>
                </a:solidFill>
              </a:rPr>
              <a:t>sifat-sifat</a:t>
            </a:r>
            <a:r>
              <a:rPr lang="en-AU" dirty="0">
                <a:solidFill>
                  <a:schemeClr val="bg1"/>
                </a:solidFill>
              </a:rPr>
              <a:t> </a:t>
            </a:r>
            <a:r>
              <a:rPr lang="en-AU" dirty="0" err="1">
                <a:solidFill>
                  <a:schemeClr val="bg1"/>
                </a:solidFill>
              </a:rPr>
              <a:t>unsur</a:t>
            </a:r>
            <a:r>
              <a:rPr lang="en-AU" dirty="0">
                <a:solidFill>
                  <a:schemeClr val="bg1"/>
                </a:solidFill>
              </a:rPr>
              <a:t> </a:t>
            </a:r>
            <a:r>
              <a:rPr lang="en-AU" dirty="0" err="1">
                <a:solidFill>
                  <a:schemeClr val="bg1"/>
                </a:solidFill>
              </a:rPr>
              <a:t>kimia</a:t>
            </a:r>
            <a:r>
              <a:rPr lang="en-AU" dirty="0">
                <a:solidFill>
                  <a:schemeClr val="bg1"/>
                </a:solidFill>
              </a:rPr>
              <a:t> </a:t>
            </a:r>
            <a:r>
              <a:rPr lang="en-AU" dirty="0" err="1">
                <a:solidFill>
                  <a:schemeClr val="bg1"/>
                </a:solidFill>
              </a:rPr>
              <a:t>dapat</a:t>
            </a:r>
            <a:r>
              <a:rPr lang="en-AU" dirty="0">
                <a:solidFill>
                  <a:schemeClr val="bg1"/>
                </a:solidFill>
              </a:rPr>
              <a:t> </a:t>
            </a:r>
            <a:r>
              <a:rPr lang="en-AU" dirty="0" err="1">
                <a:solidFill>
                  <a:schemeClr val="bg1"/>
                </a:solidFill>
              </a:rPr>
              <a:t>dijelaskan</a:t>
            </a:r>
            <a:r>
              <a:rPr lang="en-AU" dirty="0">
                <a:solidFill>
                  <a:schemeClr val="bg1"/>
                </a:solidFill>
              </a:rPr>
              <a:t> oleh </a:t>
            </a:r>
            <a:r>
              <a:rPr lang="en-AU" i="1" dirty="0" err="1">
                <a:solidFill>
                  <a:schemeClr val="bg1"/>
                </a:solidFill>
              </a:rPr>
              <a:t>struktur</a:t>
            </a:r>
            <a:r>
              <a:rPr lang="en-AU" i="1" dirty="0">
                <a:solidFill>
                  <a:schemeClr val="bg1"/>
                </a:solidFill>
              </a:rPr>
              <a:t> </a:t>
            </a:r>
            <a:r>
              <a:rPr lang="en-AU" i="1" dirty="0" err="1">
                <a:solidFill>
                  <a:schemeClr val="bg1"/>
                </a:solidFill>
              </a:rPr>
              <a:t>elektronik</a:t>
            </a:r>
            <a:r>
              <a:rPr lang="en-AU" i="1" dirty="0">
                <a:solidFill>
                  <a:schemeClr val="bg1"/>
                </a:solidFill>
              </a:rPr>
              <a:t> atom</a:t>
            </a:r>
            <a:r>
              <a:rPr lang="en-AU" dirty="0">
                <a:solidFill>
                  <a:schemeClr val="bg1"/>
                </a:solidFill>
              </a:rPr>
              <a:t> yang </a:t>
            </a:r>
            <a:r>
              <a:rPr lang="en-AU" dirty="0" err="1">
                <a:solidFill>
                  <a:schemeClr val="bg1"/>
                </a:solidFill>
              </a:rPr>
              <a:t>bersangkutan</a:t>
            </a:r>
            <a:r>
              <a:rPr lang="en-AU" dirty="0">
                <a:solidFill>
                  <a:schemeClr val="bg1"/>
                </a:solidFill>
              </a:rPr>
              <a:t>. </a:t>
            </a:r>
            <a:r>
              <a:rPr lang="en-AU" dirty="0" err="1">
                <a:solidFill>
                  <a:schemeClr val="bg1"/>
                </a:solidFill>
              </a:rPr>
              <a:t>Teori</a:t>
            </a:r>
            <a:r>
              <a:rPr lang="en-AU" dirty="0">
                <a:solidFill>
                  <a:schemeClr val="bg1"/>
                </a:solidFill>
              </a:rPr>
              <a:t> </a:t>
            </a:r>
            <a:r>
              <a:rPr lang="en-AU" dirty="0" err="1">
                <a:solidFill>
                  <a:schemeClr val="bg1"/>
                </a:solidFill>
              </a:rPr>
              <a:t>ini</a:t>
            </a:r>
            <a:r>
              <a:rPr lang="en-AU" dirty="0">
                <a:solidFill>
                  <a:schemeClr val="bg1"/>
                </a:solidFill>
              </a:rPr>
              <a:t> </a:t>
            </a:r>
            <a:r>
              <a:rPr lang="en-AU" dirty="0" err="1">
                <a:solidFill>
                  <a:schemeClr val="bg1"/>
                </a:solidFill>
              </a:rPr>
              <a:t>didasarkan</a:t>
            </a:r>
            <a:r>
              <a:rPr lang="en-AU" dirty="0">
                <a:solidFill>
                  <a:schemeClr val="bg1"/>
                </a:solidFill>
              </a:rPr>
              <a:t> pada </a:t>
            </a:r>
            <a:r>
              <a:rPr lang="en-AU" b="1" i="1" dirty="0">
                <a:solidFill>
                  <a:schemeClr val="bg1"/>
                </a:solidFill>
              </a:rPr>
              <a:t>model atom Bohr</a:t>
            </a:r>
            <a:r>
              <a:rPr lang="en-AU" dirty="0">
                <a:solidFill>
                  <a:schemeClr val="bg1"/>
                </a:solidFill>
              </a:rPr>
              <a:t>. Pada </a:t>
            </a:r>
            <a:r>
              <a:rPr lang="en-AU" dirty="0" err="1">
                <a:solidFill>
                  <a:schemeClr val="bg1"/>
                </a:solidFill>
              </a:rPr>
              <a:t>saat</a:t>
            </a:r>
            <a:r>
              <a:rPr lang="en-AU" dirty="0">
                <a:solidFill>
                  <a:schemeClr val="bg1"/>
                </a:solidFill>
              </a:rPr>
              <a:t> </a:t>
            </a:r>
            <a:r>
              <a:rPr lang="en-AU" dirty="0" err="1">
                <a:solidFill>
                  <a:schemeClr val="bg1"/>
                </a:solidFill>
              </a:rPr>
              <a:t>itu</a:t>
            </a:r>
            <a:r>
              <a:rPr lang="en-AU" dirty="0">
                <a:solidFill>
                  <a:schemeClr val="bg1"/>
                </a:solidFill>
              </a:rPr>
              <a:t>, Bohr </a:t>
            </a:r>
            <a:r>
              <a:rPr lang="en-AU" dirty="0" err="1">
                <a:solidFill>
                  <a:schemeClr val="bg1"/>
                </a:solidFill>
              </a:rPr>
              <a:t>telah</a:t>
            </a:r>
            <a:r>
              <a:rPr lang="en-AU" dirty="0">
                <a:solidFill>
                  <a:schemeClr val="bg1"/>
                </a:solidFill>
              </a:rPr>
              <a:t> </a:t>
            </a:r>
            <a:r>
              <a:rPr lang="en-AU" dirty="0" err="1">
                <a:solidFill>
                  <a:schemeClr val="bg1"/>
                </a:solidFill>
              </a:rPr>
              <a:t>mencetuskan</a:t>
            </a:r>
            <a:r>
              <a:rPr lang="en-AU" dirty="0">
                <a:solidFill>
                  <a:schemeClr val="bg1"/>
                </a:solidFill>
              </a:rPr>
              <a:t> </a:t>
            </a:r>
            <a:r>
              <a:rPr lang="en-AU" b="1" i="1" dirty="0" err="1">
                <a:solidFill>
                  <a:schemeClr val="bg1"/>
                </a:solidFill>
              </a:rPr>
              <a:t>teori</a:t>
            </a:r>
            <a:r>
              <a:rPr lang="en-AU" b="1" i="1" dirty="0">
                <a:solidFill>
                  <a:schemeClr val="bg1"/>
                </a:solidFill>
              </a:rPr>
              <a:t> </a:t>
            </a:r>
            <a:r>
              <a:rPr lang="en-AU" b="1" i="1" dirty="0" err="1">
                <a:solidFill>
                  <a:schemeClr val="bg1"/>
                </a:solidFill>
              </a:rPr>
              <a:t>konfigurasi</a:t>
            </a:r>
            <a:r>
              <a:rPr lang="en-AU" b="1" i="1" dirty="0">
                <a:solidFill>
                  <a:schemeClr val="bg1"/>
                </a:solidFill>
              </a:rPr>
              <a:t> </a:t>
            </a:r>
            <a:r>
              <a:rPr lang="en-AU" b="1" i="1" dirty="0" err="1">
                <a:solidFill>
                  <a:schemeClr val="bg1"/>
                </a:solidFill>
              </a:rPr>
              <a:t>elektron</a:t>
            </a:r>
            <a:r>
              <a:rPr lang="en-AU" dirty="0">
                <a:solidFill>
                  <a:schemeClr val="bg1"/>
                </a:solidFill>
              </a:rPr>
              <a:t> yang </a:t>
            </a:r>
            <a:r>
              <a:rPr lang="en-AU" dirty="0" err="1">
                <a:solidFill>
                  <a:schemeClr val="bg1"/>
                </a:solidFill>
              </a:rPr>
              <a:t>memang</a:t>
            </a:r>
            <a:r>
              <a:rPr lang="en-AU" dirty="0">
                <a:solidFill>
                  <a:schemeClr val="bg1"/>
                </a:solidFill>
              </a:rPr>
              <a:t> </a:t>
            </a:r>
            <a:r>
              <a:rPr lang="en-AU" dirty="0" err="1">
                <a:solidFill>
                  <a:schemeClr val="bg1"/>
                </a:solidFill>
              </a:rPr>
              <a:t>sangat</a:t>
            </a:r>
            <a:r>
              <a:rPr lang="en-AU" dirty="0">
                <a:solidFill>
                  <a:schemeClr val="bg1"/>
                </a:solidFill>
              </a:rPr>
              <a:t> </a:t>
            </a:r>
            <a:r>
              <a:rPr lang="en-AU" dirty="0" err="1">
                <a:solidFill>
                  <a:schemeClr val="bg1"/>
                </a:solidFill>
              </a:rPr>
              <a:t>berbeda</a:t>
            </a:r>
            <a:r>
              <a:rPr lang="en-AU" dirty="0">
                <a:solidFill>
                  <a:schemeClr val="bg1"/>
                </a:solidFill>
              </a:rPr>
              <a:t> </a:t>
            </a:r>
            <a:r>
              <a:rPr lang="en-AU" dirty="0" err="1">
                <a:solidFill>
                  <a:schemeClr val="bg1"/>
                </a:solidFill>
              </a:rPr>
              <a:t>dengan</a:t>
            </a:r>
            <a:r>
              <a:rPr lang="en-AU" dirty="0">
                <a:solidFill>
                  <a:schemeClr val="bg1"/>
                </a:solidFill>
              </a:rPr>
              <a:t> yang </a:t>
            </a:r>
            <a:r>
              <a:rPr lang="en-AU" dirty="0" err="1">
                <a:solidFill>
                  <a:schemeClr val="bg1"/>
                </a:solidFill>
              </a:rPr>
              <a:t>ada</a:t>
            </a:r>
            <a:r>
              <a:rPr lang="en-AU" dirty="0">
                <a:solidFill>
                  <a:schemeClr val="bg1"/>
                </a:solidFill>
              </a:rPr>
              <a:t> </a:t>
            </a:r>
            <a:r>
              <a:rPr lang="en-AU" dirty="0" err="1">
                <a:solidFill>
                  <a:schemeClr val="bg1"/>
                </a:solidFill>
              </a:rPr>
              <a:t>sekarang</a:t>
            </a:r>
            <a:r>
              <a:rPr lang="en-AU" dirty="0">
                <a:solidFill>
                  <a:schemeClr val="bg1"/>
                </a:solidFill>
              </a:rPr>
              <a:t>. Banyak </a:t>
            </a:r>
            <a:r>
              <a:rPr lang="en-AU" dirty="0" err="1">
                <a:solidFill>
                  <a:schemeClr val="bg1"/>
                </a:solidFill>
              </a:rPr>
              <a:t>sekali</a:t>
            </a:r>
            <a:r>
              <a:rPr lang="en-AU" dirty="0">
                <a:solidFill>
                  <a:schemeClr val="bg1"/>
                </a:solidFill>
              </a:rPr>
              <a:t> </a:t>
            </a:r>
            <a:r>
              <a:rPr lang="en-AU" dirty="0" err="1">
                <a:solidFill>
                  <a:schemeClr val="bg1"/>
                </a:solidFill>
              </a:rPr>
              <a:t>kelemahan</a:t>
            </a:r>
            <a:r>
              <a:rPr lang="en-AU" dirty="0">
                <a:solidFill>
                  <a:schemeClr val="bg1"/>
                </a:solidFill>
              </a:rPr>
              <a:t> yang </a:t>
            </a:r>
            <a:r>
              <a:rPr lang="en-AU" dirty="0" err="1">
                <a:solidFill>
                  <a:schemeClr val="bg1"/>
                </a:solidFill>
              </a:rPr>
              <a:t>menyebabkan</a:t>
            </a:r>
            <a:r>
              <a:rPr lang="en-AU" dirty="0">
                <a:solidFill>
                  <a:schemeClr val="bg1"/>
                </a:solidFill>
              </a:rPr>
              <a:t> </a:t>
            </a:r>
            <a:r>
              <a:rPr lang="en-AU" dirty="0" err="1">
                <a:solidFill>
                  <a:schemeClr val="bg1"/>
                </a:solidFill>
              </a:rPr>
              <a:t>konfigurasi</a:t>
            </a:r>
            <a:r>
              <a:rPr lang="en-AU" dirty="0">
                <a:solidFill>
                  <a:schemeClr val="bg1"/>
                </a:solidFill>
              </a:rPr>
              <a:t> </a:t>
            </a:r>
            <a:r>
              <a:rPr lang="en-AU" dirty="0" err="1">
                <a:solidFill>
                  <a:schemeClr val="bg1"/>
                </a:solidFill>
              </a:rPr>
              <a:t>elektron</a:t>
            </a:r>
            <a:r>
              <a:rPr lang="en-AU" dirty="0">
                <a:solidFill>
                  <a:schemeClr val="bg1"/>
                </a:solidFill>
              </a:rPr>
              <a:t> Bohr </a:t>
            </a:r>
            <a:r>
              <a:rPr lang="en-AU" dirty="0" err="1">
                <a:solidFill>
                  <a:schemeClr val="bg1"/>
                </a:solidFill>
              </a:rPr>
              <a:t>tidak</a:t>
            </a:r>
            <a:r>
              <a:rPr lang="en-AU" dirty="0">
                <a:solidFill>
                  <a:schemeClr val="bg1"/>
                </a:solidFill>
              </a:rPr>
              <a:t> di </a:t>
            </a:r>
            <a:r>
              <a:rPr lang="en-AU" dirty="0" err="1">
                <a:solidFill>
                  <a:schemeClr val="bg1"/>
                </a:solidFill>
              </a:rPr>
              <a:t>gunakan</a:t>
            </a:r>
            <a:r>
              <a:rPr lang="en-AU" dirty="0">
                <a:solidFill>
                  <a:schemeClr val="bg1"/>
                </a:solidFill>
              </a:rPr>
              <a:t> </a:t>
            </a:r>
            <a:r>
              <a:rPr lang="en-AU" dirty="0" err="1">
                <a:solidFill>
                  <a:schemeClr val="bg1"/>
                </a:solidFill>
              </a:rPr>
              <a:t>salahsatunya</a:t>
            </a:r>
            <a:r>
              <a:rPr lang="en-AU" dirty="0">
                <a:solidFill>
                  <a:schemeClr val="bg1"/>
                </a:solidFill>
              </a:rPr>
              <a:t> </a:t>
            </a:r>
            <a:r>
              <a:rPr lang="en-AU" dirty="0" err="1">
                <a:solidFill>
                  <a:schemeClr val="bg1"/>
                </a:solidFill>
              </a:rPr>
              <a:t>adalah</a:t>
            </a:r>
            <a:r>
              <a:rPr lang="en-AU" dirty="0">
                <a:solidFill>
                  <a:schemeClr val="bg1"/>
                </a:solidFill>
              </a:rPr>
              <a:t> </a:t>
            </a:r>
            <a:r>
              <a:rPr lang="en-AU" dirty="0" err="1">
                <a:solidFill>
                  <a:schemeClr val="bg1"/>
                </a:solidFill>
              </a:rPr>
              <a:t>sistem</a:t>
            </a:r>
            <a:r>
              <a:rPr lang="en-AU" dirty="0">
                <a:solidFill>
                  <a:schemeClr val="bg1"/>
                </a:solidFill>
              </a:rPr>
              <a:t> </a:t>
            </a:r>
            <a:r>
              <a:rPr lang="en-AU" dirty="0" err="1">
                <a:solidFill>
                  <a:schemeClr val="bg1"/>
                </a:solidFill>
              </a:rPr>
              <a:t>konfigurasi</a:t>
            </a:r>
            <a:r>
              <a:rPr lang="en-AU" dirty="0">
                <a:solidFill>
                  <a:schemeClr val="bg1"/>
                </a:solidFill>
              </a:rPr>
              <a:t> atom Bohr </a:t>
            </a:r>
            <a:r>
              <a:rPr lang="en-AU" dirty="0" err="1">
                <a:solidFill>
                  <a:schemeClr val="bg1"/>
                </a:solidFill>
              </a:rPr>
              <a:t>tidak</a:t>
            </a:r>
            <a:r>
              <a:rPr lang="en-AU" dirty="0">
                <a:solidFill>
                  <a:schemeClr val="bg1"/>
                </a:solidFill>
              </a:rPr>
              <a:t> </a:t>
            </a:r>
            <a:r>
              <a:rPr lang="en-AU" dirty="0" err="1">
                <a:solidFill>
                  <a:schemeClr val="bg1"/>
                </a:solidFill>
              </a:rPr>
              <a:t>dapat</a:t>
            </a:r>
            <a:r>
              <a:rPr lang="en-AU" dirty="0">
                <a:solidFill>
                  <a:schemeClr val="bg1"/>
                </a:solidFill>
              </a:rPr>
              <a:t> </a:t>
            </a:r>
            <a:r>
              <a:rPr lang="en-AU" dirty="0" err="1">
                <a:solidFill>
                  <a:schemeClr val="bg1"/>
                </a:solidFill>
              </a:rPr>
              <a:t>menjelaskan</a:t>
            </a:r>
            <a:r>
              <a:rPr lang="en-AU" dirty="0">
                <a:solidFill>
                  <a:schemeClr val="bg1"/>
                </a:solidFill>
              </a:rPr>
              <a:t> </a:t>
            </a:r>
            <a:r>
              <a:rPr lang="en-AU" dirty="0" err="1">
                <a:solidFill>
                  <a:schemeClr val="bg1"/>
                </a:solidFill>
              </a:rPr>
              <a:t>perubahan</a:t>
            </a:r>
            <a:r>
              <a:rPr lang="en-AU" dirty="0">
                <a:solidFill>
                  <a:schemeClr val="bg1"/>
                </a:solidFill>
              </a:rPr>
              <a:t> </a:t>
            </a:r>
            <a:r>
              <a:rPr lang="en-AU" dirty="0" err="1">
                <a:solidFill>
                  <a:schemeClr val="bg1"/>
                </a:solidFill>
              </a:rPr>
              <a:t>spektra</a:t>
            </a:r>
            <a:r>
              <a:rPr lang="en-AU" dirty="0">
                <a:solidFill>
                  <a:schemeClr val="bg1"/>
                </a:solidFill>
              </a:rPr>
              <a:t> atom </a:t>
            </a:r>
            <a:r>
              <a:rPr lang="en-AU" dirty="0" err="1">
                <a:solidFill>
                  <a:schemeClr val="bg1"/>
                </a:solidFill>
              </a:rPr>
              <a:t>dalam</a:t>
            </a:r>
            <a:r>
              <a:rPr lang="en-AU" dirty="0">
                <a:solidFill>
                  <a:schemeClr val="bg1"/>
                </a:solidFill>
              </a:rPr>
              <a:t> </a:t>
            </a:r>
            <a:r>
              <a:rPr lang="en-AU" dirty="0" err="1">
                <a:solidFill>
                  <a:schemeClr val="bg1"/>
                </a:solidFill>
              </a:rPr>
              <a:t>medan</a:t>
            </a:r>
            <a:r>
              <a:rPr lang="en-AU" dirty="0">
                <a:solidFill>
                  <a:schemeClr val="bg1"/>
                </a:solidFill>
              </a:rPr>
              <a:t> magnet. </a:t>
            </a:r>
            <a:r>
              <a:rPr lang="en-AU" dirty="0" err="1">
                <a:solidFill>
                  <a:schemeClr val="bg1"/>
                </a:solidFill>
              </a:rPr>
              <a:t>Sistem</a:t>
            </a:r>
            <a:r>
              <a:rPr lang="en-AU" dirty="0">
                <a:solidFill>
                  <a:schemeClr val="bg1"/>
                </a:solidFill>
              </a:rPr>
              <a:t> </a:t>
            </a:r>
            <a:r>
              <a:rPr lang="en-AU" dirty="0" err="1">
                <a:solidFill>
                  <a:schemeClr val="bg1"/>
                </a:solidFill>
              </a:rPr>
              <a:t>konfigurasi</a:t>
            </a:r>
            <a:r>
              <a:rPr lang="en-AU" dirty="0">
                <a:solidFill>
                  <a:schemeClr val="bg1"/>
                </a:solidFill>
              </a:rPr>
              <a:t> </a:t>
            </a:r>
            <a:r>
              <a:rPr lang="en-AU" dirty="0" err="1">
                <a:solidFill>
                  <a:schemeClr val="bg1"/>
                </a:solidFill>
              </a:rPr>
              <a:t>elektron</a:t>
            </a:r>
            <a:r>
              <a:rPr lang="en-AU" dirty="0">
                <a:solidFill>
                  <a:schemeClr val="bg1"/>
                </a:solidFill>
              </a:rPr>
              <a:t> Bohr </a:t>
            </a:r>
            <a:r>
              <a:rPr lang="en-AU" dirty="0" err="1">
                <a:solidFill>
                  <a:schemeClr val="bg1"/>
                </a:solidFill>
              </a:rPr>
              <a:t>kemudian</a:t>
            </a:r>
            <a:r>
              <a:rPr lang="en-AU" dirty="0">
                <a:solidFill>
                  <a:schemeClr val="bg1"/>
                </a:solidFill>
              </a:rPr>
              <a:t> di </a:t>
            </a:r>
            <a:r>
              <a:rPr lang="en-AU" dirty="0" err="1">
                <a:solidFill>
                  <a:schemeClr val="bg1"/>
                </a:solidFill>
              </a:rPr>
              <a:t>kaji</a:t>
            </a:r>
            <a:r>
              <a:rPr lang="en-AU" dirty="0">
                <a:solidFill>
                  <a:schemeClr val="bg1"/>
                </a:solidFill>
              </a:rPr>
              <a:t> </a:t>
            </a:r>
            <a:r>
              <a:rPr lang="en-AU" dirty="0" err="1">
                <a:solidFill>
                  <a:schemeClr val="bg1"/>
                </a:solidFill>
              </a:rPr>
              <a:t>ulang</a:t>
            </a:r>
            <a:r>
              <a:rPr lang="en-AU" dirty="0">
                <a:solidFill>
                  <a:schemeClr val="bg1"/>
                </a:solidFill>
              </a:rPr>
              <a:t> oleh </a:t>
            </a:r>
            <a:r>
              <a:rPr lang="en-AU" b="1" i="1" dirty="0">
                <a:solidFill>
                  <a:schemeClr val="bg1"/>
                </a:solidFill>
              </a:rPr>
              <a:t>Wolfgang Pauli</a:t>
            </a:r>
            <a:r>
              <a:rPr lang="en-AU" dirty="0">
                <a:solidFill>
                  <a:schemeClr val="bg1"/>
                </a:solidFill>
              </a:rPr>
              <a:t> </a:t>
            </a:r>
            <a:r>
              <a:rPr lang="en-AU" dirty="0" err="1">
                <a:solidFill>
                  <a:schemeClr val="bg1"/>
                </a:solidFill>
              </a:rPr>
              <a:t>hingga</a:t>
            </a:r>
            <a:r>
              <a:rPr lang="en-AU" dirty="0">
                <a:solidFill>
                  <a:schemeClr val="bg1"/>
                </a:solidFill>
              </a:rPr>
              <a:t> </a:t>
            </a:r>
            <a:r>
              <a:rPr lang="en-AU" dirty="0" err="1">
                <a:solidFill>
                  <a:schemeClr val="bg1"/>
                </a:solidFill>
              </a:rPr>
              <a:t>kemudian</a:t>
            </a:r>
            <a:r>
              <a:rPr lang="en-AU" dirty="0">
                <a:solidFill>
                  <a:schemeClr val="bg1"/>
                </a:solidFill>
              </a:rPr>
              <a:t> </a:t>
            </a:r>
            <a:r>
              <a:rPr lang="en-AU" dirty="0" err="1">
                <a:solidFill>
                  <a:schemeClr val="bg1"/>
                </a:solidFill>
              </a:rPr>
              <a:t>tercetuslah</a:t>
            </a:r>
            <a:r>
              <a:rPr lang="en-AU" dirty="0">
                <a:solidFill>
                  <a:schemeClr val="bg1"/>
                </a:solidFill>
              </a:rPr>
              <a:t> </a:t>
            </a:r>
            <a:r>
              <a:rPr lang="en-AU" dirty="0" err="1">
                <a:solidFill>
                  <a:schemeClr val="bg1"/>
                </a:solidFill>
              </a:rPr>
              <a:t>teori</a:t>
            </a:r>
            <a:r>
              <a:rPr lang="en-AU" dirty="0">
                <a:solidFill>
                  <a:schemeClr val="bg1"/>
                </a:solidFill>
              </a:rPr>
              <a:t> </a:t>
            </a:r>
            <a:r>
              <a:rPr lang="en-AU" b="1" i="1" dirty="0" err="1">
                <a:solidFill>
                  <a:schemeClr val="bg1"/>
                </a:solidFill>
              </a:rPr>
              <a:t>larangan</a:t>
            </a:r>
            <a:r>
              <a:rPr lang="en-AU" b="1" i="1" dirty="0">
                <a:solidFill>
                  <a:schemeClr val="bg1"/>
                </a:solidFill>
              </a:rPr>
              <a:t> </a:t>
            </a:r>
            <a:r>
              <a:rPr lang="en-AU" b="1" i="1" dirty="0" err="1">
                <a:solidFill>
                  <a:schemeClr val="bg1"/>
                </a:solidFill>
              </a:rPr>
              <a:t>pauli</a:t>
            </a:r>
            <a:r>
              <a:rPr lang="en-AU" dirty="0">
                <a:solidFill>
                  <a:schemeClr val="bg1"/>
                </a:solidFill>
              </a:rPr>
              <a:t>.</a:t>
            </a:r>
            <a:endParaRPr lang="en-AU" dirty="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6842</Words>
  <Application>WPS Presentation</Application>
  <PresentationFormat>Widescreen</PresentationFormat>
  <Paragraphs>108</Paragraphs>
  <Slides>22</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22</vt:i4>
      </vt:variant>
    </vt:vector>
  </HeadingPairs>
  <TitlesOfParts>
    <vt:vector size="30" baseType="lpstr">
      <vt:lpstr>Arial</vt:lpstr>
      <vt:lpstr>SimSun</vt:lpstr>
      <vt:lpstr>Wingdings</vt:lpstr>
      <vt:lpstr>Calibri Light</vt:lpstr>
      <vt:lpstr>Calibri</vt:lpstr>
      <vt:lpstr>Microsoft YaHei</vt:lpstr>
      <vt:lpstr>Arial Unicode MS</vt:lpstr>
      <vt:lpstr>Office Theme</vt:lpstr>
      <vt:lpstr>MATERIAL TEKNIK II</vt:lpstr>
      <vt:lpstr>DEFINISI</vt:lpstr>
      <vt:lpstr>ATURAN</vt:lpstr>
      <vt:lpstr>Asas Aufbau</vt:lpstr>
      <vt:lpstr>Asas larangan Pauli</vt:lpstr>
      <vt:lpstr>PowerPoint 演示文稿</vt:lpstr>
      <vt:lpstr>PowerPoint 演示文稿</vt:lpstr>
      <vt:lpstr>Kaidah Hund</vt:lpstr>
      <vt:lpstr>PowerPoint 演示文稿</vt:lpstr>
      <vt:lpstr>PowerPoint 演示文稿</vt:lpstr>
      <vt:lpstr>PowerPoint 演示文稿</vt:lpstr>
      <vt:lpstr>CONTOH</vt:lpstr>
      <vt:lpstr>CONTOH</vt:lpstr>
      <vt:lpstr>KETENTUAN</vt:lpstr>
      <vt:lpstr>Contoh </vt:lpstr>
      <vt:lpstr>CONTOH</vt:lpstr>
      <vt:lpstr>CONTOH</vt:lpstr>
      <vt:lpstr>PowerPoint 演示文稿</vt:lpstr>
      <vt:lpstr>PowerPoint 演示文稿</vt:lpstr>
      <vt:lpstr>PowerPoint 演示文稿</vt:lpstr>
      <vt:lpstr>Bagaimana cara menentukan periode dan golongan setelah tahu konfigurasi elektronnya?</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TEKNIK II</dc:title>
  <dc:creator>PC</dc:creator>
  <cp:lastModifiedBy>dun</cp:lastModifiedBy>
  <cp:revision>11</cp:revision>
  <dcterms:created xsi:type="dcterms:W3CDTF">2018-09-11T09:10:00Z</dcterms:created>
  <dcterms:modified xsi:type="dcterms:W3CDTF">2018-09-27T04:25:15Z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1033-10.2.0.7456</vt:lpwstr>
  </property>
</Properties>
</file>