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8DA941F-96D0-4B8B-9CBF-4F59E59A41F3}" type="datetimeFigureOut">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8DA941F-96D0-4B8B-9CBF-4F59E59A41F3}" type="datetimeFigureOut">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8DA941F-96D0-4B8B-9CBF-4F59E59A41F3}" type="datetimeFigureOut">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8DA941F-96D0-4B8B-9CBF-4F59E59A41F3}" type="datetimeFigureOut">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8DA941F-96D0-4B8B-9CBF-4F59E59A41F3}" type="datetimeFigureOut">
              <a:rPr lang="en-US" smtClean="0"/>
              <a:t>5/14/2019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8DA941F-96D0-4B8B-9CBF-4F59E59A41F3}" type="datetimeFigureOut">
              <a:rPr lang="en-US" smtClean="0"/>
              <a:t>5/14/2019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DA941F-96D0-4B8B-9CBF-4F59E59A41F3}" type="datetimeFigureOut">
              <a:rPr lang="en-US" smtClean="0"/>
              <a:t>5/14/2019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DA941F-96D0-4B8B-9CBF-4F59E59A41F3}" type="datetimeFigureOut">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DA941F-96D0-4B8B-9CBF-4F59E59A41F3}" type="datetimeFigureOut">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8DA941F-96D0-4B8B-9CBF-4F59E59A41F3}" type="datetimeFigureOut">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8DA941F-96D0-4B8B-9CBF-4F59E59A41F3}" type="datetimeFigureOut">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FC8AE-F383-48F4-A366-63687664996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DA941F-96D0-4B8B-9CBF-4F59E59A41F3}" type="datetimeFigureOut">
              <a:rPr lang="en-US" smtClean="0"/>
              <a:t>5/14/2019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8FC8AE-F383-48F4-A366-63687664996A}"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91000" y="4495800"/>
            <a:ext cx="4724400" cy="1470025"/>
          </a:xfrm>
        </p:spPr>
        <p:style>
          <a:lnRef idx="1">
            <a:schemeClr val="accent3"/>
          </a:lnRef>
          <a:fillRef idx="3">
            <a:schemeClr val="accent3"/>
          </a:fillRef>
          <a:effectRef idx="2">
            <a:schemeClr val="accent3"/>
          </a:effectRef>
          <a:fontRef idx="minor">
            <a:schemeClr val="lt1"/>
          </a:fontRef>
        </p:style>
        <p:txBody>
          <a:bodyPr/>
          <a:lstStyle/>
          <a:p>
            <a:r>
              <a:rPr lang="en-US" dirty="0" smtClean="0"/>
              <a:t>SANITASI </a:t>
            </a:r>
            <a:r>
              <a:rPr lang="en-US" dirty="0" err="1" smtClean="0"/>
              <a:t>dan</a:t>
            </a:r>
            <a:r>
              <a:rPr lang="en-US" dirty="0" smtClean="0"/>
              <a:t> MUTU TELUR</a:t>
            </a:r>
            <a:endParaRPr lang="en-US" dirty="0"/>
          </a:p>
        </p:txBody>
      </p:sp>
      <p:sp>
        <p:nvSpPr>
          <p:cNvPr id="27650" name="AutoShape 2" descr="Hasil gambar untuk telur l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7652" name="AutoShape 4" descr="Hasil gambar untuk telur l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7654" name="AutoShape 6" descr="Hasil gambar untuk telur l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7656" name="AutoShape 8" descr="Hasil gambar untuk telur l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7658" name="Picture 10" descr="Hasil gambar untuk telur lucu"/>
          <p:cNvPicPr>
            <a:picLocks noChangeAspect="1" noChangeArrowheads="1"/>
          </p:cNvPicPr>
          <p:nvPr/>
        </p:nvPicPr>
        <p:blipFill>
          <a:blip r:embed="rId2"/>
          <a:srcRect/>
          <a:stretch>
            <a:fillRect/>
          </a:stretch>
        </p:blipFill>
        <p:spPr bwMode="auto">
          <a:xfrm>
            <a:off x="304800" y="381000"/>
            <a:ext cx="5181600" cy="372046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smtClean="0"/>
              <a:t>Prinsip Higiene Sanitasi Makanan Pada Telur</a:t>
            </a:r>
            <a:endParaRPr lang="en-US" dirty="0"/>
          </a:p>
        </p:txBody>
      </p:sp>
      <p:sp>
        <p:nvSpPr>
          <p:cNvPr id="3" name="Content Placeholder 2"/>
          <p:cNvSpPr>
            <a:spLocks noGrp="1"/>
          </p:cNvSpPr>
          <p:nvPr>
            <p:ph idx="1"/>
          </p:nvPr>
        </p:nvSpPr>
        <p:spPr/>
        <p:txBody>
          <a:bodyPr>
            <a:normAutofit fontScale="85000" lnSpcReduction="10000"/>
          </a:bodyPr>
          <a:lstStyle/>
          <a:p>
            <a:pPr>
              <a:buNone/>
            </a:pPr>
            <a:r>
              <a:rPr lang="id-ID" b="1" dirty="0"/>
              <a:t> </a:t>
            </a:r>
            <a:endParaRPr lang="id-ID" dirty="0"/>
          </a:p>
          <a:p>
            <a:pPr>
              <a:buNone/>
            </a:pPr>
            <a:r>
              <a:rPr lang="id-ID" dirty="0"/>
              <a:t>a.    Pemilihan Bahan Baku (Telur)</a:t>
            </a:r>
          </a:p>
          <a:p>
            <a:pPr>
              <a:buNone/>
            </a:pPr>
            <a:r>
              <a:rPr lang="en-US" dirty="0" smtClean="0"/>
              <a:t>	</a:t>
            </a:r>
            <a:r>
              <a:rPr lang="id-ID" dirty="0" smtClean="0"/>
              <a:t>Tindakan </a:t>
            </a:r>
            <a:r>
              <a:rPr lang="id-ID" dirty="0"/>
              <a:t>pengumpulan telur dilakukan dengan memilih telur yang bersih dan tidak retak dengan dikumpulkan menjadi satu berdasarkan ukuran pada wadah yang aman dan anti gores. Pengumpulan ini berhubungan erat dengan pencemaran karena telur akan dikumpulkan menjadi satu dengan telur-telur yang lain yang terkadang pada kulit-kulit telur terdapat kotoran unggas, sehingga dapat mencemari telur yang kondisinya bersih(Yuwanta, 2010).</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a:buNone/>
            </a:pPr>
            <a:r>
              <a:rPr lang="id-ID" dirty="0"/>
              <a:t>b.    Penyimpanan Bahan Baku Makanan (Telur)</a:t>
            </a:r>
          </a:p>
          <a:p>
            <a:r>
              <a:rPr lang="id-ID" dirty="0"/>
              <a:t>Menurut Paula Figoni (2008), penyimpanan telur memegang peran penting dalam menjaga kualitas telur. Faktor – faktor yang perlu diperhatikan adalah:</a:t>
            </a:r>
          </a:p>
          <a:p>
            <a:r>
              <a:rPr lang="id-ID" dirty="0"/>
              <a:t>1. Menyimpan telur dengan suhu 12 - 15° C dan kelembapan 70 – 80%.</a:t>
            </a:r>
          </a:p>
          <a:p>
            <a:r>
              <a:rPr lang="id-ID" dirty="0"/>
              <a:t>2. Ruang penyimpanan telur jauh dari benda – benda yang berbau tajam (misalnya seperti bawang).</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Pengolahan Makanan (Telur)</a:t>
            </a:r>
            <a:br>
              <a:rPr lang="id-ID" dirty="0" smtClean="0"/>
            </a:br>
            <a:endParaRPr lang="en-US" dirty="0"/>
          </a:p>
        </p:txBody>
      </p:sp>
      <p:sp>
        <p:nvSpPr>
          <p:cNvPr id="3" name="Content Placeholder 2"/>
          <p:cNvSpPr>
            <a:spLocks noGrp="1"/>
          </p:cNvSpPr>
          <p:nvPr>
            <p:ph idx="1"/>
          </p:nvPr>
        </p:nvSpPr>
        <p:spPr>
          <a:xfrm>
            <a:off x="457200" y="1600200"/>
            <a:ext cx="8229600" cy="4525963"/>
          </a:xfrm>
        </p:spPr>
        <p:txBody>
          <a:bodyPr>
            <a:normAutofit fontScale="92500"/>
          </a:bodyPr>
          <a:lstStyle/>
          <a:p>
            <a:r>
              <a:rPr lang="id-ID" dirty="0" smtClean="0"/>
              <a:t>Tindakan </a:t>
            </a:r>
            <a:r>
              <a:rPr lang="id-ID" dirty="0"/>
              <a:t>pengolahan pada telur dapat dilakukan dengan melakukan pengawetan pada telur dengan tujuan mempertahankan mutu telur. </a:t>
            </a:r>
            <a:endParaRPr lang="en-US" dirty="0" smtClean="0"/>
          </a:p>
          <a:p>
            <a:r>
              <a:rPr lang="id-ID" dirty="0" smtClean="0"/>
              <a:t>Secara </a:t>
            </a:r>
            <a:r>
              <a:rPr lang="id-ID" dirty="0"/>
              <a:t>teknis dan ekonomis, cara pengawetan telur sebaiknya dipilih cara yang mudah dan cepat, murah biayanya dan bahan cukup tersedia atau mudah disediakan. Beberapa alternatif pengawetan telur dapat dilakukan dengan cara sebagai berikut:</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fontScale="25000" lnSpcReduction="20000"/>
          </a:bodyPr>
          <a:lstStyle/>
          <a:p>
            <a:pPr>
              <a:buNone/>
            </a:pPr>
            <a:r>
              <a:rPr lang="id-ID" sz="8000" dirty="0"/>
              <a:t>a.    Perendaman (Immersion in Liquid)</a:t>
            </a:r>
          </a:p>
          <a:p>
            <a:pPr>
              <a:buNone/>
            </a:pPr>
            <a:r>
              <a:rPr lang="en-US" sz="8000" dirty="0" smtClean="0"/>
              <a:t>	</a:t>
            </a:r>
            <a:r>
              <a:rPr lang="id-ID" sz="8000" dirty="0" smtClean="0"/>
              <a:t>Pengawetan </a:t>
            </a:r>
            <a:r>
              <a:rPr lang="id-ID" sz="8000" dirty="0"/>
              <a:t>ini dilakukan dengan cara merendam telur segar dalam larutan yang dapat menutup pori-pori kerabang, sekaligus bersifat antiseptik. Lebih bagus bila penyimpanannya ditempatkan di ruangan bersuhu rendah. Larutan yang digunakan untuk merendam telur diantaranya berupa larutan air kapur, larutan air garam, ekstrak kulit acasia dan ekstrak daun jambu biji.</a:t>
            </a:r>
          </a:p>
          <a:p>
            <a:pPr>
              <a:buNone/>
            </a:pPr>
            <a:r>
              <a:rPr lang="id-ID" sz="8000" dirty="0"/>
              <a:t>b.    Penggunaan Suhu Rendah (Cold Store)</a:t>
            </a:r>
          </a:p>
          <a:p>
            <a:pPr>
              <a:buNone/>
            </a:pPr>
            <a:r>
              <a:rPr lang="en-US" sz="8000" dirty="0" smtClean="0"/>
              <a:t>	</a:t>
            </a:r>
            <a:r>
              <a:rPr lang="id-ID" sz="8000" dirty="0" smtClean="0"/>
              <a:t>Pengawetan </a:t>
            </a:r>
            <a:r>
              <a:rPr lang="id-ID" sz="8000" dirty="0"/>
              <a:t>telur yang baik dengan kelembaban udara yang tinggi dan suhu yang rendah. Temperatur yang rendah dan kelembapan udara yang tinggi terhadap telur dapat memperlambat kecepatan penggepengannya putih telur.</a:t>
            </a:r>
          </a:p>
          <a:p>
            <a:pPr>
              <a:buNone/>
            </a:pPr>
            <a:r>
              <a:rPr lang="en-US" sz="8000" dirty="0" smtClean="0"/>
              <a:t>	</a:t>
            </a:r>
            <a:r>
              <a:rPr lang="id-ID" sz="8000" dirty="0" smtClean="0"/>
              <a:t>Untuk </a:t>
            </a:r>
            <a:r>
              <a:rPr lang="id-ID" sz="8000" dirty="0"/>
              <a:t>menyimpan dalam waktu lama dianjurkan telur disimpan pada suhu rendah antara -0,6 sampai -1,7</a:t>
            </a:r>
            <a:r>
              <a:rPr lang="id-ID" sz="8000" baseline="30000" dirty="0"/>
              <a:t>0</a:t>
            </a:r>
            <a:r>
              <a:rPr lang="id-ID" sz="8000" dirty="0"/>
              <a:t>C. Kelembapan yang diperlukan 80 sampai dengan 85%, sebab jika terlalu tinggi akan mengakibatkan permukaan telur berjamur. Akan tetapi apabila kelembaban berkurang, lebih rendah dari 80% akan mengakibatkan penguapan air dari dalam telur.</a:t>
            </a:r>
          </a:p>
          <a:p>
            <a:pPr>
              <a:buNone/>
            </a:pPr>
            <a:r>
              <a:rPr lang="id-ID" sz="8000" dirty="0" smtClean="0"/>
              <a:t>c</a:t>
            </a:r>
            <a:r>
              <a:rPr lang="id-ID" sz="8000" dirty="0"/>
              <a:t>.    Penutupan Kulit Telur dengan Bahan Pengawet (Shell Sealin</a:t>
            </a:r>
            <a:r>
              <a:rPr lang="id-ID" sz="8000" dirty="0" smtClean="0"/>
              <a:t>)</a:t>
            </a:r>
            <a:endParaRPr lang="en-US" sz="8000" dirty="0" smtClean="0"/>
          </a:p>
          <a:p>
            <a:pPr>
              <a:buNone/>
            </a:pPr>
            <a:r>
              <a:rPr lang="en-US" sz="8000" dirty="0"/>
              <a:t>	</a:t>
            </a:r>
            <a:r>
              <a:rPr lang="id-ID" sz="8000" dirty="0"/>
              <a:t> Lazimnya bahan-bahan yang digunakan dalam proses pengawetan ini antara lain: Parafin cair, Natrium Silikat (water glass) dan bahan-bahan kimia lain yang bersifat tidak merusak kesegaran dan mutu telur seperti borat, permanganate, benzoate dan lain-lain (Dinas Peternakan dalam Yuwanta, 2010).</a:t>
            </a:r>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Penyimpanan telur dipengaruhi oleh beberapa faktor yaitu:</a:t>
            </a:r>
            <a:br>
              <a:rPr lang="id-ID" dirty="0" smtClean="0"/>
            </a:br>
            <a:endParaRPr lang="en-US" dirty="0"/>
          </a:p>
        </p:txBody>
      </p:sp>
      <p:sp>
        <p:nvSpPr>
          <p:cNvPr id="3" name="Content Placeholder 2"/>
          <p:cNvSpPr>
            <a:spLocks noGrp="1"/>
          </p:cNvSpPr>
          <p:nvPr>
            <p:ph idx="1"/>
          </p:nvPr>
        </p:nvSpPr>
        <p:spPr/>
        <p:txBody>
          <a:bodyPr>
            <a:normAutofit fontScale="85000" lnSpcReduction="20000"/>
          </a:bodyPr>
          <a:lstStyle/>
          <a:p>
            <a:pPr>
              <a:buNone/>
            </a:pPr>
            <a:r>
              <a:rPr lang="id-ID" dirty="0" smtClean="0"/>
              <a:t>a</a:t>
            </a:r>
            <a:r>
              <a:rPr lang="id-ID" dirty="0"/>
              <a:t>.       Suhu penyimpanan yang berkaitan dengan kecepatan perubahan kualitas telur, sebagai contoh: telur yang disimpan pada suhu 38</a:t>
            </a:r>
            <a:r>
              <a:rPr lang="id-ID" baseline="30000" dirty="0"/>
              <a:t>0</a:t>
            </a:r>
            <a:r>
              <a:rPr lang="id-ID" dirty="0"/>
              <a:t>C akan mengalami perubahan mutu dalam 3 hari, sedangkan bila disimpan pada suhu 16</a:t>
            </a:r>
            <a:r>
              <a:rPr lang="id-ID" baseline="30000" dirty="0"/>
              <a:t>0</a:t>
            </a:r>
            <a:r>
              <a:rPr lang="id-ID" dirty="0"/>
              <a:t>C perubahan yang sama akan terjadi dalam 3 minggu.</a:t>
            </a:r>
          </a:p>
          <a:p>
            <a:pPr>
              <a:buNone/>
            </a:pPr>
            <a:r>
              <a:rPr lang="id-ID" dirty="0"/>
              <a:t>b.      Kelembaban lingkungan penyimpanan telur sebaiknya sekitar 70–95 persen. Kelembaban terlalu rendah (kurang dari 75 %) memungkinkan terjadinya kehilangan air dan pembesaran kantung udara, sebaliknya apabila kelembaban terlalu tinggi (lebih dari 90 %) dapat mempercepat timbulnya kapang.</a:t>
            </a:r>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fontScale="85000" lnSpcReduction="20000"/>
          </a:bodyPr>
          <a:lstStyle/>
          <a:p>
            <a:r>
              <a:rPr lang="fi-FI" dirty="0"/>
              <a:t>Menyimpan telur di suhu dingin dilakukan untuk menghambat atau memperlambat pertumbuhan mikroba, termasuk juga patogen yang mungkin mengkontaminasi isi telur. </a:t>
            </a:r>
            <a:endParaRPr lang="fi-FI" dirty="0" smtClean="0"/>
          </a:p>
          <a:p>
            <a:r>
              <a:rPr lang="fi-FI" dirty="0" smtClean="0"/>
              <a:t>Bakteri </a:t>
            </a:r>
            <a:r>
              <a:rPr lang="fi-FI" dirty="0"/>
              <a:t>Salmonella yang terdapat pada telur dapat tumbuh dan berkembang biak pada suhu 10</a:t>
            </a:r>
            <a:r>
              <a:rPr lang="fi-FI" baseline="30000" dirty="0"/>
              <a:t>0</a:t>
            </a:r>
            <a:r>
              <a:rPr lang="fi-FI" dirty="0"/>
              <a:t>C, sehingga untuk mengurangi risiko perkembangbiakan bakteri tersebut maka penyimpanan telur sebaiknya dilakukan pada suhu kurang dari 7,5</a:t>
            </a:r>
            <a:r>
              <a:rPr lang="fi-FI" baseline="30000" dirty="0"/>
              <a:t>0</a:t>
            </a:r>
            <a:r>
              <a:rPr lang="fi-FI" dirty="0"/>
              <a:t>C. </a:t>
            </a:r>
            <a:endParaRPr lang="fi-FI" dirty="0" smtClean="0"/>
          </a:p>
          <a:p>
            <a:r>
              <a:rPr lang="fi-FI" dirty="0" smtClean="0"/>
              <a:t>Telur </a:t>
            </a:r>
            <a:r>
              <a:rPr lang="fi-FI" dirty="0"/>
              <a:t>yang telah disimpan di refrigerator (suhu dingin), tidak boleh dikeluarkan dan diletakkan di suhu ruang untuk waktu yang lama. Peningkatan suhu dari suhu dingin (refrigerator) ke suhu ruang menyebabkan kulit telur ‘berkeringat’ dan mempercepat proses pertumbuhan mikroba (Syamsir</a:t>
            </a:r>
            <a:r>
              <a:rPr lang="id-ID" dirty="0"/>
              <a:t> dalamYuwanta, 2010</a:t>
            </a:r>
            <a:r>
              <a:rPr lang="fi-FI" dirty="0"/>
              <a:t>).</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53144"/>
            <a:ext cx="7620000" cy="5473020"/>
          </a:xfrm>
        </p:spPr>
        <p:txBody>
          <a:bodyPr>
            <a:normAutofit/>
          </a:bodyPr>
          <a:lstStyle/>
          <a:p>
            <a:pPr algn="ctr"/>
            <a:r>
              <a:rPr lang="en-US" sz="2800" b="0" dirty="0" err="1" smtClean="0">
                <a:latin typeface="Agency FB" pitchFamily="34" charset="0"/>
              </a:rPr>
              <a:t>Kelompok</a:t>
            </a:r>
            <a:r>
              <a:rPr lang="en-US" sz="2800" b="0" dirty="0" smtClean="0">
                <a:latin typeface="Agency FB" pitchFamily="34" charset="0"/>
              </a:rPr>
              <a:t> </a:t>
            </a:r>
            <a:r>
              <a:rPr lang="en-US" sz="2800" b="0" dirty="0" err="1" smtClean="0">
                <a:latin typeface="Agency FB" pitchFamily="34" charset="0"/>
              </a:rPr>
              <a:t>Mikroba</a:t>
            </a:r>
            <a:r>
              <a:rPr lang="en-US" sz="2800" b="0" dirty="0" smtClean="0">
                <a:latin typeface="Agency FB" pitchFamily="34" charset="0"/>
              </a:rPr>
              <a:t> </a:t>
            </a:r>
            <a:r>
              <a:rPr lang="en-US" sz="2800" b="0" dirty="0" err="1" smtClean="0">
                <a:latin typeface="Agency FB" pitchFamily="34" charset="0"/>
              </a:rPr>
              <a:t>yan</a:t>
            </a:r>
            <a:r>
              <a:rPr lang="en-US" sz="2800" b="0" dirty="0" smtClean="0">
                <a:latin typeface="Agency FB" pitchFamily="34" charset="0"/>
              </a:rPr>
              <a:t> </a:t>
            </a:r>
            <a:r>
              <a:rPr lang="en-US" sz="2800" b="0" dirty="0" err="1" smtClean="0">
                <a:latin typeface="Agency FB" pitchFamily="34" charset="0"/>
              </a:rPr>
              <a:t>Terdapat</a:t>
            </a:r>
            <a:r>
              <a:rPr lang="en-US" sz="2800" b="0" dirty="0" smtClean="0">
                <a:latin typeface="Agency FB" pitchFamily="34" charset="0"/>
              </a:rPr>
              <a:t> </a:t>
            </a:r>
            <a:r>
              <a:rPr lang="en-US" sz="2800" b="0" dirty="0" err="1" smtClean="0">
                <a:latin typeface="Agency FB" pitchFamily="34" charset="0"/>
              </a:rPr>
              <a:t>Pada</a:t>
            </a:r>
            <a:r>
              <a:rPr lang="en-US" sz="2800" b="0" dirty="0" smtClean="0">
                <a:latin typeface="Agency FB" pitchFamily="34" charset="0"/>
              </a:rPr>
              <a:t> </a:t>
            </a:r>
            <a:r>
              <a:rPr lang="en-US" sz="2800" b="0" dirty="0" err="1" smtClean="0">
                <a:latin typeface="Agency FB" pitchFamily="34" charset="0"/>
              </a:rPr>
              <a:t>telur</a:t>
            </a:r>
            <a:endParaRPr lang="en-US" sz="2800" b="0" dirty="0" smtClean="0">
              <a:latin typeface="Agency FB" pitchFamily="34" charset="0"/>
            </a:endParaRPr>
          </a:p>
          <a:p>
            <a:pPr algn="ctr"/>
            <a:endParaRPr lang="en-US" sz="2800" b="0" dirty="0">
              <a:latin typeface="Agency FB"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xmlns="" val="281299942"/>
              </p:ext>
            </p:extLst>
          </p:nvPr>
        </p:nvGraphicFramePr>
        <p:xfrm>
          <a:off x="609600" y="1524000"/>
          <a:ext cx="7696200" cy="3860802"/>
        </p:xfrm>
        <a:graphic>
          <a:graphicData uri="http://schemas.openxmlformats.org/drawingml/2006/table">
            <a:tbl>
              <a:tblPr firstRow="1" bandRow="1">
                <a:tableStyleId>{5C22544A-7EE6-4342-B048-85BDC9FD1C3A}</a:tableStyleId>
              </a:tblPr>
              <a:tblGrid>
                <a:gridCol w="685800"/>
                <a:gridCol w="2667000"/>
                <a:gridCol w="2339181"/>
                <a:gridCol w="2004219"/>
              </a:tblGrid>
              <a:tr h="1163782">
                <a:tc>
                  <a:txBody>
                    <a:bodyPr/>
                    <a:lstStyle/>
                    <a:p>
                      <a:pPr algn="ctr"/>
                      <a:r>
                        <a:rPr lang="en-US" dirty="0" smtClean="0"/>
                        <a:t>No. </a:t>
                      </a:r>
                      <a:endParaRPr lang="en-US" dirty="0"/>
                    </a:p>
                  </a:txBody>
                  <a:tcPr/>
                </a:tc>
                <a:tc>
                  <a:txBody>
                    <a:bodyPr/>
                    <a:lstStyle/>
                    <a:p>
                      <a:pPr algn="ctr"/>
                      <a:r>
                        <a:rPr lang="en-US" dirty="0" err="1" smtClean="0"/>
                        <a:t>Mikroba</a:t>
                      </a:r>
                      <a:r>
                        <a:rPr lang="en-US" dirty="0" smtClean="0"/>
                        <a:t> </a:t>
                      </a:r>
                      <a:r>
                        <a:rPr lang="en-US" dirty="0" err="1" smtClean="0"/>
                        <a:t>Patogen</a:t>
                      </a:r>
                      <a:endParaRPr lang="en-US" dirty="0"/>
                    </a:p>
                  </a:txBody>
                  <a:tcPr/>
                </a:tc>
                <a:tc>
                  <a:txBody>
                    <a:bodyPr/>
                    <a:lstStyle/>
                    <a:p>
                      <a:pPr algn="ctr"/>
                      <a:r>
                        <a:rPr lang="en-US" dirty="0" err="1" smtClean="0"/>
                        <a:t>Mikroba</a:t>
                      </a:r>
                      <a:r>
                        <a:rPr lang="en-US" dirty="0" smtClean="0"/>
                        <a:t> </a:t>
                      </a:r>
                      <a:r>
                        <a:rPr lang="en-US" dirty="0" err="1" smtClean="0"/>
                        <a:t>Pembusuk</a:t>
                      </a:r>
                      <a:endParaRPr lang="en-US" dirty="0"/>
                    </a:p>
                  </a:txBody>
                  <a:tcPr/>
                </a:tc>
                <a:tc>
                  <a:txBody>
                    <a:bodyPr/>
                    <a:lstStyle/>
                    <a:p>
                      <a:pPr algn="ctr"/>
                      <a:r>
                        <a:rPr lang="en-US" dirty="0" err="1" smtClean="0"/>
                        <a:t>Kapang</a:t>
                      </a:r>
                      <a:r>
                        <a:rPr lang="en-US" baseline="0" dirty="0" smtClean="0"/>
                        <a:t> </a:t>
                      </a:r>
                      <a:endParaRPr lang="en-US" dirty="0"/>
                    </a:p>
                  </a:txBody>
                  <a:tcPr/>
                </a:tc>
              </a:tr>
              <a:tr h="674255">
                <a:tc>
                  <a:txBody>
                    <a:bodyPr/>
                    <a:lstStyle/>
                    <a:p>
                      <a:pPr algn="ctr"/>
                      <a:r>
                        <a:rPr lang="en-US" dirty="0" smtClean="0"/>
                        <a:t>1</a:t>
                      </a:r>
                      <a:endParaRPr lang="en-US" dirty="0"/>
                    </a:p>
                  </a:txBody>
                  <a:tcPr/>
                </a:tc>
                <a:tc>
                  <a:txBody>
                    <a:bodyPr/>
                    <a:lstStyle/>
                    <a:p>
                      <a:r>
                        <a:rPr lang="en-US" dirty="0" err="1" smtClean="0"/>
                        <a:t>Salmonela</a:t>
                      </a:r>
                      <a:r>
                        <a:rPr lang="en-US" dirty="0" smtClean="0"/>
                        <a:t> </a:t>
                      </a:r>
                      <a:r>
                        <a:rPr lang="en-US" dirty="0" err="1" smtClean="0"/>
                        <a:t>anatum</a:t>
                      </a:r>
                      <a:endParaRPr lang="en-US" dirty="0"/>
                    </a:p>
                  </a:txBody>
                  <a:tcPr/>
                </a:tc>
                <a:tc>
                  <a:txBody>
                    <a:bodyPr/>
                    <a:lstStyle/>
                    <a:p>
                      <a:r>
                        <a:rPr lang="en-US" dirty="0" smtClean="0"/>
                        <a:t>Ps.</a:t>
                      </a:r>
                      <a:r>
                        <a:rPr lang="en-US" baseline="0" dirty="0" smtClean="0"/>
                        <a:t> </a:t>
                      </a:r>
                      <a:r>
                        <a:rPr lang="en-US" baseline="0" dirty="0" err="1" smtClean="0"/>
                        <a:t>fluorescencs</a:t>
                      </a:r>
                      <a:endParaRPr lang="en-US" dirty="0"/>
                    </a:p>
                  </a:txBody>
                  <a:tcPr/>
                </a:tc>
                <a:tc>
                  <a:txBody>
                    <a:bodyPr/>
                    <a:lstStyle/>
                    <a:p>
                      <a:r>
                        <a:rPr lang="en-US" dirty="0" err="1" smtClean="0"/>
                        <a:t>Penicillium</a:t>
                      </a:r>
                      <a:r>
                        <a:rPr lang="en-US" baseline="0" dirty="0" smtClean="0"/>
                        <a:t> sp.</a:t>
                      </a:r>
                      <a:endParaRPr lang="en-US" dirty="0"/>
                    </a:p>
                  </a:txBody>
                  <a:tcPr/>
                </a:tc>
              </a:tr>
              <a:tr h="674255">
                <a:tc>
                  <a:txBody>
                    <a:bodyPr/>
                    <a:lstStyle/>
                    <a:p>
                      <a:pPr algn="ctr"/>
                      <a:r>
                        <a:rPr lang="en-US" dirty="0" smtClean="0"/>
                        <a:t>2</a:t>
                      </a:r>
                      <a:endParaRPr lang="en-US" dirty="0"/>
                    </a:p>
                  </a:txBody>
                  <a:tcPr/>
                </a:tc>
                <a:tc>
                  <a:txBody>
                    <a:bodyPr/>
                    <a:lstStyle/>
                    <a:p>
                      <a:r>
                        <a:rPr lang="en-US" dirty="0" err="1" smtClean="0"/>
                        <a:t>Salmonela</a:t>
                      </a:r>
                      <a:r>
                        <a:rPr lang="en-US" dirty="0" smtClean="0"/>
                        <a:t> </a:t>
                      </a:r>
                      <a:r>
                        <a:rPr lang="en-US" dirty="0" err="1" smtClean="0"/>
                        <a:t>enteritidis</a:t>
                      </a:r>
                      <a:endParaRPr lang="en-US" dirty="0"/>
                    </a:p>
                  </a:txBody>
                  <a:tcPr/>
                </a:tc>
                <a:tc>
                  <a:txBody>
                    <a:bodyPr/>
                    <a:lstStyle/>
                    <a:p>
                      <a:r>
                        <a:rPr lang="en-US" dirty="0" err="1" smtClean="0"/>
                        <a:t>Achromobacter</a:t>
                      </a:r>
                      <a:r>
                        <a:rPr lang="en-US" dirty="0" smtClean="0"/>
                        <a:t> sp.</a:t>
                      </a:r>
                      <a:endParaRPr lang="en-US" dirty="0"/>
                    </a:p>
                  </a:txBody>
                  <a:tcPr/>
                </a:tc>
                <a:tc>
                  <a:txBody>
                    <a:bodyPr/>
                    <a:lstStyle/>
                    <a:p>
                      <a:r>
                        <a:rPr lang="en-US" dirty="0" err="1" smtClean="0"/>
                        <a:t>Mucor</a:t>
                      </a:r>
                      <a:r>
                        <a:rPr lang="en-US" dirty="0" smtClean="0"/>
                        <a:t> sp.</a:t>
                      </a:r>
                      <a:endParaRPr lang="en-US" dirty="0"/>
                    </a:p>
                  </a:txBody>
                  <a:tcPr/>
                </a:tc>
              </a:tr>
              <a:tr h="674255">
                <a:tc>
                  <a:txBody>
                    <a:bodyPr/>
                    <a:lstStyle/>
                    <a:p>
                      <a:pPr algn="ctr"/>
                      <a:r>
                        <a:rPr lang="en-US" dirty="0" smtClean="0"/>
                        <a:t>3</a:t>
                      </a:r>
                      <a:endParaRPr lang="en-US" dirty="0"/>
                    </a:p>
                  </a:txBody>
                  <a:tcPr/>
                </a:tc>
                <a:tc>
                  <a:txBody>
                    <a:bodyPr/>
                    <a:lstStyle/>
                    <a:p>
                      <a:r>
                        <a:rPr lang="en-US" dirty="0" err="1" smtClean="0"/>
                        <a:t>Salmonela</a:t>
                      </a:r>
                      <a:r>
                        <a:rPr lang="en-US" dirty="0" smtClean="0"/>
                        <a:t> </a:t>
                      </a:r>
                      <a:r>
                        <a:rPr lang="en-US" dirty="0" err="1" smtClean="0"/>
                        <a:t>typhimurium</a:t>
                      </a:r>
                      <a:r>
                        <a:rPr lang="en-US" dirty="0" smtClean="0"/>
                        <a:t> </a:t>
                      </a:r>
                      <a:endParaRPr lang="en-US" dirty="0"/>
                    </a:p>
                  </a:txBody>
                  <a:tcPr/>
                </a:tc>
                <a:tc>
                  <a:txBody>
                    <a:bodyPr/>
                    <a:lstStyle/>
                    <a:p>
                      <a:r>
                        <a:rPr lang="en-US" dirty="0" smtClean="0"/>
                        <a:t>Micrococcus sp.</a:t>
                      </a:r>
                      <a:endParaRPr lang="en-US" dirty="0"/>
                    </a:p>
                  </a:txBody>
                  <a:tcPr/>
                </a:tc>
                <a:tc>
                  <a:txBody>
                    <a:bodyPr/>
                    <a:lstStyle/>
                    <a:p>
                      <a:r>
                        <a:rPr lang="en-US" dirty="0" err="1" smtClean="0"/>
                        <a:t>Thamnidium</a:t>
                      </a:r>
                      <a:r>
                        <a:rPr lang="en-US" dirty="0" smtClean="0"/>
                        <a:t> sp.</a:t>
                      </a:r>
                      <a:endParaRPr lang="en-US" dirty="0"/>
                    </a:p>
                  </a:txBody>
                  <a:tcPr/>
                </a:tc>
              </a:tr>
              <a:tr h="674255">
                <a:tc>
                  <a:txBody>
                    <a:bodyPr/>
                    <a:lstStyle/>
                    <a:p>
                      <a:pPr algn="ctr"/>
                      <a:r>
                        <a:rPr lang="en-US" dirty="0" smtClean="0"/>
                        <a:t>4</a:t>
                      </a:r>
                      <a:endParaRPr lang="en-US" dirty="0"/>
                    </a:p>
                  </a:txBody>
                  <a:tcPr/>
                </a:tc>
                <a:tc>
                  <a:txBody>
                    <a:bodyPr/>
                    <a:lstStyle/>
                    <a:p>
                      <a:r>
                        <a:rPr lang="en-US" dirty="0" err="1" smtClean="0"/>
                        <a:t>Golongan</a:t>
                      </a:r>
                      <a:r>
                        <a:rPr lang="en-US" dirty="0" smtClean="0"/>
                        <a:t> Coliform</a:t>
                      </a:r>
                      <a:endParaRPr lang="en-US" dirty="0"/>
                    </a:p>
                  </a:txBody>
                  <a:tcPr/>
                </a:tc>
                <a:tc>
                  <a:txBody>
                    <a:bodyPr/>
                    <a:lstStyle/>
                    <a:p>
                      <a:r>
                        <a:rPr lang="en-US" dirty="0" err="1" smtClean="0"/>
                        <a:t>Staphyloccus</a:t>
                      </a:r>
                      <a:r>
                        <a:rPr lang="en-US" dirty="0" smtClean="0"/>
                        <a:t> sp.</a:t>
                      </a:r>
                    </a:p>
                    <a:p>
                      <a:r>
                        <a:rPr lang="en-US" dirty="0" smtClean="0"/>
                        <a:t>Bacillus sp.</a:t>
                      </a:r>
                      <a:endParaRPr lang="en-US" dirty="0"/>
                    </a:p>
                  </a:txBody>
                  <a:tcPr/>
                </a:tc>
                <a:tc>
                  <a:txBody>
                    <a:bodyPr/>
                    <a:lstStyle/>
                    <a:p>
                      <a:r>
                        <a:rPr lang="en-US" dirty="0" err="1" smtClean="0"/>
                        <a:t>Cladosporium</a:t>
                      </a:r>
                      <a:r>
                        <a:rPr lang="en-US" baseline="0" dirty="0" smtClean="0"/>
                        <a:t> sp.</a:t>
                      </a:r>
                      <a:endParaRPr lang="en-US" dirty="0"/>
                    </a:p>
                  </a:txBody>
                  <a:tcPr/>
                </a:tc>
              </a:tr>
            </a:tbl>
          </a:graphicData>
        </a:graphic>
      </p:graphicFrame>
    </p:spTree>
    <p:extLst>
      <p:ext uri="{BB962C8B-B14F-4D97-AF65-F5344CB8AC3E}">
        <p14:creationId xmlns:p14="http://schemas.microsoft.com/office/powerpoint/2010/main" xmlns="" val="2529433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Pengangkutan Telur</a:t>
            </a:r>
            <a:endParaRPr lang="en-US" dirty="0"/>
          </a:p>
        </p:txBody>
      </p:sp>
      <p:sp>
        <p:nvSpPr>
          <p:cNvPr id="3" name="Content Placeholder 2"/>
          <p:cNvSpPr>
            <a:spLocks noGrp="1"/>
          </p:cNvSpPr>
          <p:nvPr>
            <p:ph idx="1"/>
          </p:nvPr>
        </p:nvSpPr>
        <p:spPr>
          <a:xfrm>
            <a:off x="457200" y="1143000"/>
            <a:ext cx="8229600" cy="5486400"/>
          </a:xfrm>
        </p:spPr>
        <p:txBody>
          <a:bodyPr>
            <a:normAutofit fontScale="62500" lnSpcReduction="20000"/>
          </a:bodyPr>
          <a:lstStyle/>
          <a:p>
            <a:pPr>
              <a:buNone/>
            </a:pPr>
            <a:r>
              <a:rPr lang="id-ID" dirty="0"/>
              <a:t> </a:t>
            </a:r>
          </a:p>
          <a:p>
            <a:pPr algn="just"/>
            <a:r>
              <a:rPr lang="id-ID" sz="4000" dirty="0"/>
              <a:t>Transportasi telur diperlukan selama melewati jalur pemasaran dimulai dari peternak ke pedagang, dari daerah produsen ke daerah konsumen, dan dari grosir ke para pengecer. </a:t>
            </a:r>
            <a:endParaRPr lang="en-US" sz="4000" dirty="0" smtClean="0"/>
          </a:p>
          <a:p>
            <a:pPr algn="just"/>
            <a:r>
              <a:rPr lang="id-ID" sz="4000" dirty="0" smtClean="0"/>
              <a:t>Dalam </a:t>
            </a:r>
            <a:r>
              <a:rPr lang="id-ID" sz="4000" dirty="0"/>
              <a:t>proses pengangkutan perlu diperhatikan mengenai sarana dalam hal ini alat angkut yang digunakan untuk mengangkut telur yang harus hygienis dari berbagai sumber cemaran sehingga telur bebas kontaminasi utamanya kontaminasi biologis oleh mikroorganisme. </a:t>
            </a:r>
            <a:endParaRPr lang="en-US" sz="4000" dirty="0" smtClean="0"/>
          </a:p>
          <a:p>
            <a:pPr algn="just"/>
            <a:r>
              <a:rPr lang="id-ID" sz="4000" dirty="0" smtClean="0"/>
              <a:t>Selain </a:t>
            </a:r>
            <a:r>
              <a:rPr lang="id-ID" sz="4000" dirty="0"/>
              <a:t>itu dalam proses pengangkutan juga perlu memperhatikan aspek keamanan dimana alat angkut yang digunakan harus dapat menghindarkan adanya telur yang pecah atau rusak sehingga untuk pengangkutannya dapat menggunakan wadah berupa peti kayu yang didalamnya dialasi dengan tumpukan jerami atau dapat pula menggunakan egg tray.</a:t>
            </a:r>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19400"/>
            <a:ext cx="8001000" cy="837882"/>
          </a:xfrm>
        </p:spPr>
        <p:txBody>
          <a:bodyPr/>
          <a:lstStyle/>
          <a:p>
            <a:pPr algn="ctr"/>
            <a:r>
              <a:rPr lang="en-US" sz="4000" dirty="0" err="1" smtClean="0">
                <a:latin typeface="Agency FB" pitchFamily="34" charset="0"/>
              </a:rPr>
              <a:t>Mutu</a:t>
            </a:r>
            <a:r>
              <a:rPr lang="en-US" sz="4000" dirty="0" smtClean="0">
                <a:latin typeface="Agency FB" pitchFamily="34" charset="0"/>
              </a:rPr>
              <a:t> </a:t>
            </a:r>
            <a:r>
              <a:rPr lang="en-US" sz="4000" dirty="0" err="1" smtClean="0">
                <a:latin typeface="Agency FB" pitchFamily="34" charset="0"/>
              </a:rPr>
              <a:t>telur</a:t>
            </a:r>
            <a:r>
              <a:rPr lang="en-US" sz="4000" dirty="0" smtClean="0">
                <a:latin typeface="Agency FB" pitchFamily="34" charset="0"/>
              </a:rPr>
              <a:t> </a:t>
            </a:r>
            <a:r>
              <a:rPr lang="en-US" sz="4000" dirty="0" err="1" smtClean="0">
                <a:latin typeface="Agency FB" pitchFamily="34" charset="0"/>
              </a:rPr>
              <a:t>konsumsi</a:t>
            </a:r>
            <a:endParaRPr lang="en-US" sz="4000" dirty="0">
              <a:latin typeface="Agency FB" pitchFamily="34" charset="0"/>
            </a:endParaRPr>
          </a:p>
        </p:txBody>
      </p:sp>
      <p:pic>
        <p:nvPicPr>
          <p:cNvPr id="20482" name="Picture 2" descr="C:\Users\samsung\Pictures\21B_bunnyag1 telur.gif"/>
          <p:cNvPicPr>
            <a:picLocks noChangeAspect="1" noChangeArrowheads="1" noCrop="1"/>
          </p:cNvPicPr>
          <p:nvPr/>
        </p:nvPicPr>
        <p:blipFill>
          <a:blip r:embed="rId2">
            <a:extLst>
              <a:ext uri="{28A0092B-C50C-407E-A947-70E740481C1C}">
                <a14:useLocalDpi xmlns:a14="http://schemas.microsoft.com/office/drawing/2010/main" xmlns="" val="0"/>
              </a:ext>
            </a:extLst>
          </a:blip>
          <a:srcRect/>
          <a:stretch>
            <a:fillRect/>
          </a:stretch>
        </p:blipFill>
        <p:spPr bwMode="auto">
          <a:xfrm>
            <a:off x="3695131" y="3657600"/>
            <a:ext cx="1910687" cy="2286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16270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1000"/>
                                        <p:tgtEl>
                                          <p:spTgt spid="20482"/>
                                        </p:tgtEl>
                                      </p:cBhvr>
                                    </p:animEffect>
                                    <p:anim calcmode="lin" valueType="num">
                                      <p:cBhvr>
                                        <p:cTn id="8" dur="1000" fill="hold"/>
                                        <p:tgtEl>
                                          <p:spTgt spid="20482"/>
                                        </p:tgtEl>
                                        <p:attrNameLst>
                                          <p:attrName>ppt_x</p:attrName>
                                        </p:attrNameLst>
                                      </p:cBhvr>
                                      <p:tavLst>
                                        <p:tav tm="0">
                                          <p:val>
                                            <p:strVal val="#ppt_x"/>
                                          </p:val>
                                        </p:tav>
                                        <p:tav tm="100000">
                                          <p:val>
                                            <p:strVal val="#ppt_x"/>
                                          </p:val>
                                        </p:tav>
                                      </p:tavLst>
                                    </p:anim>
                                    <p:anim calcmode="lin" valueType="num">
                                      <p:cBhvr>
                                        <p:cTn id="9" dur="1000" fill="hold"/>
                                        <p:tgtEl>
                                          <p:spTgt spid="204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001000" cy="5059363"/>
          </a:xfrm>
        </p:spPr>
        <p:txBody>
          <a:bodyPr>
            <a:normAutofit/>
          </a:bodyPr>
          <a:lstStyle/>
          <a:p>
            <a:pPr marL="342900" indent="-342900">
              <a:buFont typeface="Arial" pitchFamily="34" charset="0"/>
              <a:buChar char="•"/>
            </a:pPr>
            <a:r>
              <a:rPr lang="en-US" sz="2800" dirty="0" err="1" smtClean="0">
                <a:latin typeface="Agency FB" pitchFamily="34" charset="0"/>
              </a:rPr>
              <a:t>Keadaan</a:t>
            </a:r>
            <a:r>
              <a:rPr lang="en-US" sz="2800" dirty="0">
                <a:latin typeface="Agency FB" pitchFamily="34" charset="0"/>
              </a:rPr>
              <a:t> </a:t>
            </a:r>
            <a:r>
              <a:rPr lang="en-US" sz="2800" dirty="0" err="1" smtClean="0">
                <a:latin typeface="Agency FB" pitchFamily="34" charset="0"/>
              </a:rPr>
              <a:t>mutu</a:t>
            </a:r>
            <a:r>
              <a:rPr lang="en-US" sz="2800" dirty="0" smtClean="0">
                <a:latin typeface="Agency FB" pitchFamily="34" charset="0"/>
              </a:rPr>
              <a:t> </a:t>
            </a:r>
            <a:r>
              <a:rPr lang="en-US" sz="2800" dirty="0" err="1" smtClean="0">
                <a:latin typeface="Agency FB" pitchFamily="34" charset="0"/>
              </a:rPr>
              <a:t>telur</a:t>
            </a:r>
            <a:r>
              <a:rPr lang="en-US" sz="2800" dirty="0" smtClean="0">
                <a:latin typeface="Agency FB" pitchFamily="34" charset="0"/>
              </a:rPr>
              <a:t> </a:t>
            </a:r>
            <a:r>
              <a:rPr lang="en-US" sz="2800" dirty="0" err="1" smtClean="0">
                <a:latin typeface="Agency FB" pitchFamily="34" charset="0"/>
              </a:rPr>
              <a:t>konsumsi</a:t>
            </a:r>
            <a:r>
              <a:rPr lang="en-US" sz="2800" dirty="0" smtClean="0">
                <a:latin typeface="Agency FB" pitchFamily="34" charset="0"/>
              </a:rPr>
              <a:t> </a:t>
            </a:r>
            <a:r>
              <a:rPr lang="en-US" sz="2800" dirty="0" err="1" smtClean="0">
                <a:latin typeface="Agency FB" pitchFamily="34" charset="0"/>
              </a:rPr>
              <a:t>ditentukan</a:t>
            </a:r>
            <a:r>
              <a:rPr lang="en-US" sz="2800" dirty="0" smtClean="0">
                <a:latin typeface="Agency FB" pitchFamily="34" charset="0"/>
              </a:rPr>
              <a:t> </a:t>
            </a:r>
            <a:r>
              <a:rPr lang="en-US" sz="2800" dirty="0" err="1" smtClean="0">
                <a:latin typeface="Agency FB" pitchFamily="34" charset="0"/>
              </a:rPr>
              <a:t>oleh</a:t>
            </a:r>
            <a:r>
              <a:rPr lang="en-US" sz="2800" dirty="0" smtClean="0">
                <a:latin typeface="Agency FB" pitchFamily="34" charset="0"/>
              </a:rPr>
              <a:t> </a:t>
            </a:r>
            <a:r>
              <a:rPr lang="en-US" sz="2800" dirty="0" err="1" smtClean="0">
                <a:latin typeface="Agency FB" pitchFamily="34" charset="0"/>
              </a:rPr>
              <a:t>banyak</a:t>
            </a:r>
            <a:r>
              <a:rPr lang="en-US" sz="2800" dirty="0" smtClean="0">
                <a:latin typeface="Agency FB" pitchFamily="34" charset="0"/>
              </a:rPr>
              <a:t> </a:t>
            </a:r>
            <a:r>
              <a:rPr lang="en-US" sz="2800" dirty="0" err="1" smtClean="0">
                <a:latin typeface="Agency FB" pitchFamily="34" charset="0"/>
              </a:rPr>
              <a:t>faktor</a:t>
            </a:r>
            <a:r>
              <a:rPr lang="en-US" sz="2800" dirty="0" smtClean="0">
                <a:latin typeface="Agency FB" pitchFamily="34" charset="0"/>
              </a:rPr>
              <a:t>, </a:t>
            </a:r>
            <a:r>
              <a:rPr lang="en-US" sz="2800" dirty="0" err="1" smtClean="0">
                <a:latin typeface="Agency FB" pitchFamily="34" charset="0"/>
              </a:rPr>
              <a:t>yaitu</a:t>
            </a:r>
            <a:r>
              <a:rPr lang="en-US" sz="2800" dirty="0" smtClean="0">
                <a:latin typeface="Agency FB" pitchFamily="34" charset="0"/>
              </a:rPr>
              <a:t> : </a:t>
            </a:r>
            <a:r>
              <a:rPr lang="en-US" sz="2800" dirty="0" err="1" smtClean="0">
                <a:latin typeface="Agency FB" pitchFamily="34" charset="0"/>
              </a:rPr>
              <a:t>cara</a:t>
            </a:r>
            <a:r>
              <a:rPr lang="en-US" sz="2800" dirty="0" smtClean="0">
                <a:latin typeface="Agency FB" pitchFamily="34" charset="0"/>
              </a:rPr>
              <a:t> </a:t>
            </a:r>
            <a:r>
              <a:rPr lang="en-US" sz="2800" dirty="0" err="1" smtClean="0">
                <a:latin typeface="Agency FB" pitchFamily="34" charset="0"/>
              </a:rPr>
              <a:t>beternak</a:t>
            </a:r>
            <a:r>
              <a:rPr lang="en-US" sz="2800" dirty="0" smtClean="0">
                <a:latin typeface="Agency FB" pitchFamily="34" charset="0"/>
              </a:rPr>
              <a:t> (</a:t>
            </a:r>
            <a:r>
              <a:rPr lang="en-US" sz="2800" dirty="0" err="1" smtClean="0">
                <a:latin typeface="Agency FB" pitchFamily="34" charset="0"/>
              </a:rPr>
              <a:t>termasuk</a:t>
            </a:r>
            <a:r>
              <a:rPr lang="en-US" sz="2800" dirty="0" smtClean="0">
                <a:latin typeface="Agency FB" pitchFamily="34" charset="0"/>
              </a:rPr>
              <a:t> </a:t>
            </a:r>
            <a:r>
              <a:rPr lang="en-US" sz="2800" dirty="0" err="1" smtClean="0">
                <a:latin typeface="Agency FB" pitchFamily="34" charset="0"/>
              </a:rPr>
              <a:t>pakan</a:t>
            </a:r>
            <a:r>
              <a:rPr lang="en-US" sz="2800" dirty="0" smtClean="0">
                <a:latin typeface="Agency FB" pitchFamily="34" charset="0"/>
              </a:rPr>
              <a:t> </a:t>
            </a:r>
            <a:r>
              <a:rPr lang="en-US" sz="2800" dirty="0" err="1" smtClean="0">
                <a:latin typeface="Agency FB" pitchFamily="34" charset="0"/>
              </a:rPr>
              <a:t>dan</a:t>
            </a:r>
            <a:r>
              <a:rPr lang="en-US" sz="2800" dirty="0" smtClean="0">
                <a:latin typeface="Agency FB" pitchFamily="34" charset="0"/>
              </a:rPr>
              <a:t> </a:t>
            </a:r>
            <a:r>
              <a:rPr lang="en-US" sz="2800" dirty="0" err="1" smtClean="0">
                <a:latin typeface="Agency FB" pitchFamily="34" charset="0"/>
              </a:rPr>
              <a:t>kondisi</a:t>
            </a:r>
            <a:r>
              <a:rPr lang="en-US" sz="2800" dirty="0" smtClean="0">
                <a:latin typeface="Agency FB" pitchFamily="34" charset="0"/>
              </a:rPr>
              <a:t> </a:t>
            </a:r>
            <a:r>
              <a:rPr lang="en-US" sz="2800" dirty="0" err="1" smtClean="0">
                <a:latin typeface="Agency FB" pitchFamily="34" charset="0"/>
              </a:rPr>
              <a:t>kandang</a:t>
            </a:r>
            <a:r>
              <a:rPr lang="en-US" sz="2800" dirty="0" smtClean="0">
                <a:latin typeface="Agency FB" pitchFamily="34" charset="0"/>
              </a:rPr>
              <a:t>), </a:t>
            </a:r>
            <a:r>
              <a:rPr lang="en-US" sz="2800" dirty="0" err="1" smtClean="0">
                <a:latin typeface="Agency FB" pitchFamily="34" charset="0"/>
              </a:rPr>
              <a:t>selama</a:t>
            </a:r>
            <a:r>
              <a:rPr lang="en-US" sz="2800" dirty="0" smtClean="0">
                <a:latin typeface="Agency FB" pitchFamily="34" charset="0"/>
              </a:rPr>
              <a:t> proses </a:t>
            </a:r>
            <a:r>
              <a:rPr lang="en-US" sz="2800" dirty="0" err="1" smtClean="0">
                <a:latin typeface="Agency FB" pitchFamily="34" charset="0"/>
              </a:rPr>
              <a:t>pembentukan</a:t>
            </a:r>
            <a:r>
              <a:rPr lang="en-US" sz="2800" dirty="0" smtClean="0">
                <a:latin typeface="Agency FB" pitchFamily="34" charset="0"/>
              </a:rPr>
              <a:t> </a:t>
            </a:r>
            <a:r>
              <a:rPr lang="en-US" sz="2800" dirty="0" err="1" smtClean="0">
                <a:latin typeface="Agency FB" pitchFamily="34" charset="0"/>
              </a:rPr>
              <a:t>telur</a:t>
            </a:r>
            <a:r>
              <a:rPr lang="en-US" sz="2800" dirty="0" smtClean="0">
                <a:latin typeface="Agency FB" pitchFamily="34" charset="0"/>
              </a:rPr>
              <a:t> </a:t>
            </a:r>
            <a:r>
              <a:rPr lang="en-US" sz="2800" dirty="0" err="1" smtClean="0">
                <a:latin typeface="Agency FB" pitchFamily="34" charset="0"/>
              </a:rPr>
              <a:t>dalam</a:t>
            </a:r>
            <a:r>
              <a:rPr lang="en-US" sz="2800" dirty="0" smtClean="0">
                <a:latin typeface="Agency FB" pitchFamily="34" charset="0"/>
              </a:rPr>
              <a:t> </a:t>
            </a:r>
            <a:r>
              <a:rPr lang="en-US" sz="2800" dirty="0" err="1" smtClean="0">
                <a:latin typeface="Agency FB" pitchFamily="34" charset="0"/>
              </a:rPr>
              <a:t>induk</a:t>
            </a:r>
            <a:r>
              <a:rPr lang="en-US" sz="2800" dirty="0" smtClean="0">
                <a:latin typeface="Agency FB" pitchFamily="34" charset="0"/>
              </a:rPr>
              <a:t> (yang </a:t>
            </a:r>
            <a:r>
              <a:rPr lang="en-US" sz="2800" dirty="0" err="1" smtClean="0">
                <a:latin typeface="Agency FB" pitchFamily="34" charset="0"/>
              </a:rPr>
              <a:t>menyangkut</a:t>
            </a:r>
            <a:r>
              <a:rPr lang="en-US" sz="2800" dirty="0" smtClean="0">
                <a:latin typeface="Agency FB" pitchFamily="34" charset="0"/>
              </a:rPr>
              <a:t> </a:t>
            </a:r>
            <a:r>
              <a:rPr lang="en-US" sz="2800" dirty="0" err="1" smtClean="0">
                <a:latin typeface="Agency FB" pitchFamily="34" charset="0"/>
              </a:rPr>
              <a:t>kondisi</a:t>
            </a:r>
            <a:r>
              <a:rPr lang="en-US" sz="2800" dirty="0" smtClean="0">
                <a:latin typeface="Agency FB" pitchFamily="34" charset="0"/>
              </a:rPr>
              <a:t> </a:t>
            </a:r>
            <a:r>
              <a:rPr lang="en-US" sz="2800" dirty="0" err="1" smtClean="0">
                <a:latin typeface="Agency FB" pitchFamily="34" charset="0"/>
              </a:rPr>
              <a:t>genetik</a:t>
            </a:r>
            <a:r>
              <a:rPr lang="en-US" sz="2800" dirty="0" smtClean="0">
                <a:latin typeface="Agency FB" pitchFamily="34" charset="0"/>
              </a:rPr>
              <a:t>, </a:t>
            </a:r>
            <a:r>
              <a:rPr lang="en-US" sz="2800" dirty="0" err="1" smtClean="0">
                <a:latin typeface="Agency FB" pitchFamily="34" charset="0"/>
              </a:rPr>
              <a:t>fisiologi</a:t>
            </a:r>
            <a:r>
              <a:rPr lang="en-US" sz="2800" dirty="0" smtClean="0">
                <a:latin typeface="Agency FB" pitchFamily="34" charset="0"/>
              </a:rPr>
              <a:t> </a:t>
            </a:r>
            <a:r>
              <a:rPr lang="en-US" sz="2800" dirty="0" err="1" smtClean="0">
                <a:latin typeface="Agency FB" pitchFamily="34" charset="0"/>
              </a:rPr>
              <a:t>dan</a:t>
            </a:r>
            <a:r>
              <a:rPr lang="en-US" sz="2800" dirty="0" smtClean="0">
                <a:latin typeface="Agency FB" pitchFamily="34" charset="0"/>
              </a:rPr>
              <a:t> </a:t>
            </a:r>
            <a:r>
              <a:rPr lang="en-US" sz="2800" dirty="0" err="1" smtClean="0">
                <a:latin typeface="Agency FB" pitchFamily="34" charset="0"/>
              </a:rPr>
              <a:t>kesehatan</a:t>
            </a:r>
            <a:r>
              <a:rPr lang="en-US" sz="2800" dirty="0" smtClean="0">
                <a:latin typeface="Agency FB" pitchFamily="34" charset="0"/>
              </a:rPr>
              <a:t> </a:t>
            </a:r>
            <a:r>
              <a:rPr lang="en-US" sz="2800" dirty="0" err="1" smtClean="0">
                <a:latin typeface="Agency FB" pitchFamily="34" charset="0"/>
              </a:rPr>
              <a:t>induk</a:t>
            </a:r>
            <a:r>
              <a:rPr lang="en-US" sz="2800" dirty="0" smtClean="0">
                <a:latin typeface="Agency FB" pitchFamily="34" charset="0"/>
              </a:rPr>
              <a:t>), </a:t>
            </a:r>
            <a:r>
              <a:rPr lang="en-US" sz="2800" dirty="0" err="1" smtClean="0">
                <a:latin typeface="Agency FB" pitchFamily="34" charset="0"/>
              </a:rPr>
              <a:t>kondisi</a:t>
            </a:r>
            <a:r>
              <a:rPr lang="en-US" sz="2800" dirty="0" smtClean="0">
                <a:latin typeface="Agency FB" pitchFamily="34" charset="0"/>
              </a:rPr>
              <a:t> </a:t>
            </a:r>
            <a:r>
              <a:rPr lang="en-US" sz="2800" dirty="0" err="1" smtClean="0">
                <a:latin typeface="Agency FB" pitchFamily="34" charset="0"/>
              </a:rPr>
              <a:t>pemanenan</a:t>
            </a:r>
            <a:r>
              <a:rPr lang="en-US" sz="2800" dirty="0" smtClean="0">
                <a:latin typeface="Agency FB" pitchFamily="34" charset="0"/>
              </a:rPr>
              <a:t> </a:t>
            </a:r>
            <a:r>
              <a:rPr lang="en-US" sz="2800" dirty="0" err="1" smtClean="0">
                <a:latin typeface="Agency FB" pitchFamily="34" charset="0"/>
              </a:rPr>
              <a:t>dan</a:t>
            </a:r>
            <a:r>
              <a:rPr lang="en-US" sz="2800" dirty="0" smtClean="0">
                <a:latin typeface="Agency FB" pitchFamily="34" charset="0"/>
              </a:rPr>
              <a:t> </a:t>
            </a:r>
            <a:r>
              <a:rPr lang="en-US" sz="2800" dirty="0" err="1" smtClean="0">
                <a:latin typeface="Agency FB" pitchFamily="34" charset="0"/>
              </a:rPr>
              <a:t>kondisi</a:t>
            </a:r>
            <a:r>
              <a:rPr lang="en-US" sz="2800" dirty="0" smtClean="0">
                <a:latin typeface="Agency FB" pitchFamily="34" charset="0"/>
              </a:rPr>
              <a:t> </a:t>
            </a:r>
            <a:r>
              <a:rPr lang="en-US" sz="2800" dirty="0" err="1" smtClean="0">
                <a:latin typeface="Agency FB" pitchFamily="34" charset="0"/>
              </a:rPr>
              <a:t>selama</a:t>
            </a:r>
            <a:r>
              <a:rPr lang="en-US" sz="2800" dirty="0" smtClean="0">
                <a:latin typeface="Agency FB" pitchFamily="34" charset="0"/>
              </a:rPr>
              <a:t> </a:t>
            </a:r>
            <a:r>
              <a:rPr lang="en-US" sz="2800" dirty="0" err="1" smtClean="0">
                <a:latin typeface="Agency FB" pitchFamily="34" charset="0"/>
              </a:rPr>
              <a:t>penanganan</a:t>
            </a:r>
            <a:r>
              <a:rPr lang="en-US" sz="2800" dirty="0" smtClean="0">
                <a:latin typeface="Agency FB" pitchFamily="34" charset="0"/>
              </a:rPr>
              <a:t> </a:t>
            </a:r>
            <a:r>
              <a:rPr lang="en-US" sz="2800" dirty="0" err="1" smtClean="0">
                <a:latin typeface="Agency FB" pitchFamily="34" charset="0"/>
              </a:rPr>
              <a:t>pasca</a:t>
            </a:r>
            <a:r>
              <a:rPr lang="en-US" sz="2800" dirty="0" smtClean="0">
                <a:latin typeface="Agency FB" pitchFamily="34" charset="0"/>
              </a:rPr>
              <a:t> </a:t>
            </a:r>
            <a:r>
              <a:rPr lang="en-US" sz="2800" dirty="0" err="1" smtClean="0">
                <a:latin typeface="Agency FB" pitchFamily="34" charset="0"/>
              </a:rPr>
              <a:t>panen</a:t>
            </a:r>
            <a:r>
              <a:rPr lang="en-US" sz="2800" dirty="0" smtClean="0">
                <a:latin typeface="Agency FB" pitchFamily="34" charset="0"/>
              </a:rPr>
              <a:t>.</a:t>
            </a:r>
          </a:p>
          <a:p>
            <a:pPr marL="342900" indent="-342900">
              <a:buFont typeface="Arial" pitchFamily="34" charset="0"/>
              <a:buChar char="•"/>
            </a:pPr>
            <a:r>
              <a:rPr lang="en-US" sz="2800" dirty="0" err="1" smtClean="0">
                <a:latin typeface="Agency FB" pitchFamily="34" charset="0"/>
              </a:rPr>
              <a:t>Kelas-kelas</a:t>
            </a:r>
            <a:r>
              <a:rPr lang="en-US" sz="2800" dirty="0" smtClean="0">
                <a:latin typeface="Agency FB" pitchFamily="34" charset="0"/>
              </a:rPr>
              <a:t> </a:t>
            </a:r>
            <a:r>
              <a:rPr lang="en-US" sz="2800" dirty="0" err="1" smtClean="0">
                <a:latin typeface="Agency FB" pitchFamily="34" charset="0"/>
              </a:rPr>
              <a:t>mutu</a:t>
            </a:r>
            <a:r>
              <a:rPr lang="en-US" sz="2800" dirty="0" smtClean="0">
                <a:latin typeface="Agency FB" pitchFamily="34" charset="0"/>
              </a:rPr>
              <a:t> (</a:t>
            </a:r>
            <a:r>
              <a:rPr lang="en-US" sz="2800" i="1" dirty="0" smtClean="0">
                <a:latin typeface="Agency FB" pitchFamily="34" charset="0"/>
              </a:rPr>
              <a:t>grades</a:t>
            </a:r>
            <a:r>
              <a:rPr lang="en-US" sz="2800" dirty="0" smtClean="0">
                <a:latin typeface="Agency FB" pitchFamily="34" charset="0"/>
              </a:rPr>
              <a:t>) </a:t>
            </a:r>
            <a:r>
              <a:rPr lang="en-US" sz="2800" dirty="0" err="1" smtClean="0">
                <a:latin typeface="Agency FB" pitchFamily="34" charset="0"/>
              </a:rPr>
              <a:t>telur</a:t>
            </a:r>
            <a:r>
              <a:rPr lang="en-US" sz="2800" dirty="0" smtClean="0">
                <a:latin typeface="Agency FB" pitchFamily="34" charset="0"/>
              </a:rPr>
              <a:t> </a:t>
            </a:r>
            <a:r>
              <a:rPr lang="en-US" sz="2800" dirty="0" err="1" smtClean="0">
                <a:latin typeface="Agency FB" pitchFamily="34" charset="0"/>
              </a:rPr>
              <a:t>utuh</a:t>
            </a:r>
            <a:r>
              <a:rPr lang="en-US" sz="2800" dirty="0" smtClean="0">
                <a:latin typeface="Agency FB" pitchFamily="34" charset="0"/>
              </a:rPr>
              <a:t> </a:t>
            </a:r>
            <a:r>
              <a:rPr lang="en-US" sz="2800" dirty="0" err="1" smtClean="0">
                <a:latin typeface="Agency FB" pitchFamily="34" charset="0"/>
              </a:rPr>
              <a:t>konsumsi</a:t>
            </a:r>
            <a:r>
              <a:rPr lang="en-US" sz="2800" dirty="0" smtClean="0">
                <a:latin typeface="Agency FB" pitchFamily="34" charset="0"/>
              </a:rPr>
              <a:t> </a:t>
            </a:r>
            <a:r>
              <a:rPr lang="en-US" sz="2800" dirty="0" err="1" smtClean="0">
                <a:latin typeface="Agency FB" pitchFamily="34" charset="0"/>
              </a:rPr>
              <a:t>pada</a:t>
            </a:r>
            <a:r>
              <a:rPr lang="en-US" sz="2800" dirty="0" smtClean="0">
                <a:latin typeface="Agency FB" pitchFamily="34" charset="0"/>
              </a:rPr>
              <a:t> </a:t>
            </a:r>
            <a:r>
              <a:rPr lang="en-US" sz="2800" dirty="0" err="1" smtClean="0">
                <a:latin typeface="Agency FB" pitchFamily="34" charset="0"/>
              </a:rPr>
              <a:t>umumnya</a:t>
            </a:r>
            <a:r>
              <a:rPr lang="en-US" sz="2800" dirty="0" smtClean="0">
                <a:latin typeface="Agency FB" pitchFamily="34" charset="0"/>
              </a:rPr>
              <a:t> </a:t>
            </a:r>
            <a:r>
              <a:rPr lang="en-US" sz="2800" dirty="0" err="1" smtClean="0">
                <a:latin typeface="Agency FB" pitchFamily="34" charset="0"/>
              </a:rPr>
              <a:t>ditetapkan</a:t>
            </a:r>
            <a:r>
              <a:rPr lang="en-US" sz="2800" dirty="0" smtClean="0">
                <a:latin typeface="Agency FB" pitchFamily="34" charset="0"/>
              </a:rPr>
              <a:t> </a:t>
            </a:r>
            <a:r>
              <a:rPr lang="en-US" sz="2800" dirty="0" err="1" smtClean="0">
                <a:latin typeface="Agency FB" pitchFamily="34" charset="0"/>
              </a:rPr>
              <a:t>berdasarkan</a:t>
            </a:r>
            <a:r>
              <a:rPr lang="en-US" sz="2800" dirty="0" smtClean="0">
                <a:latin typeface="Agency FB" pitchFamily="34" charset="0"/>
              </a:rPr>
              <a:t> </a:t>
            </a:r>
            <a:r>
              <a:rPr lang="en-US" sz="2800" dirty="0" err="1" smtClean="0">
                <a:latin typeface="Agency FB" pitchFamily="34" charset="0"/>
              </a:rPr>
              <a:t>mutu</a:t>
            </a:r>
            <a:r>
              <a:rPr lang="en-US" sz="2800" dirty="0" smtClean="0">
                <a:latin typeface="Agency FB" pitchFamily="34" charset="0"/>
              </a:rPr>
              <a:t> </a:t>
            </a:r>
            <a:r>
              <a:rPr lang="en-US" sz="2800" dirty="0" err="1" smtClean="0">
                <a:latin typeface="Agency FB" pitchFamily="34" charset="0"/>
              </a:rPr>
              <a:t>kesegaran</a:t>
            </a:r>
            <a:r>
              <a:rPr lang="en-US" sz="2800" dirty="0" smtClean="0">
                <a:latin typeface="Agency FB" pitchFamily="34" charset="0"/>
              </a:rPr>
              <a:t> </a:t>
            </a:r>
            <a:r>
              <a:rPr lang="en-US" sz="2800" dirty="0" err="1" smtClean="0">
                <a:latin typeface="Agency FB" pitchFamily="34" charset="0"/>
              </a:rPr>
              <a:t>telur</a:t>
            </a:r>
            <a:r>
              <a:rPr lang="en-US" sz="2800" dirty="0" smtClean="0">
                <a:latin typeface="Agency FB" pitchFamily="34" charset="0"/>
              </a:rPr>
              <a:t> yang </a:t>
            </a:r>
            <a:r>
              <a:rPr lang="en-US" sz="2800" dirty="0" err="1" smtClean="0">
                <a:latin typeface="Agency FB" pitchFamily="34" charset="0"/>
              </a:rPr>
              <a:t>dapat</a:t>
            </a:r>
            <a:r>
              <a:rPr lang="en-US" sz="2800" dirty="0" smtClean="0">
                <a:latin typeface="Agency FB" pitchFamily="34" charset="0"/>
              </a:rPr>
              <a:t> </a:t>
            </a:r>
            <a:r>
              <a:rPr lang="en-US" sz="2800" dirty="0" err="1" smtClean="0">
                <a:latin typeface="Agency FB" pitchFamily="34" charset="0"/>
              </a:rPr>
              <a:t>dikelompokkan</a:t>
            </a:r>
            <a:r>
              <a:rPr lang="en-US" sz="2800" dirty="0" smtClean="0">
                <a:latin typeface="Agency FB" pitchFamily="34" charset="0"/>
              </a:rPr>
              <a:t> </a:t>
            </a:r>
            <a:r>
              <a:rPr lang="en-US" sz="2800" dirty="0" err="1" smtClean="0">
                <a:latin typeface="Agency FB" pitchFamily="34" charset="0"/>
              </a:rPr>
              <a:t>pada</a:t>
            </a:r>
            <a:r>
              <a:rPr lang="en-US" sz="2800" dirty="0" smtClean="0">
                <a:latin typeface="Agency FB" pitchFamily="34" charset="0"/>
              </a:rPr>
              <a:t> </a:t>
            </a:r>
            <a:r>
              <a:rPr lang="en-US" sz="2800" dirty="0" err="1" smtClean="0">
                <a:latin typeface="Agency FB" pitchFamily="34" charset="0"/>
              </a:rPr>
              <a:t>sifat-sifat</a:t>
            </a:r>
            <a:r>
              <a:rPr lang="en-US" sz="2800" dirty="0" smtClean="0">
                <a:latin typeface="Agency FB" pitchFamily="34" charset="0"/>
              </a:rPr>
              <a:t> </a:t>
            </a:r>
            <a:r>
              <a:rPr lang="en-US" sz="2800" dirty="0" err="1" smtClean="0">
                <a:latin typeface="Agency FB" pitchFamily="34" charset="0"/>
              </a:rPr>
              <a:t>mutu</a:t>
            </a:r>
            <a:r>
              <a:rPr lang="en-US" sz="2800" dirty="0" smtClean="0">
                <a:latin typeface="Agency FB" pitchFamily="34" charset="0"/>
              </a:rPr>
              <a:t> </a:t>
            </a:r>
            <a:r>
              <a:rPr lang="en-US" sz="2800" dirty="0" err="1" smtClean="0">
                <a:latin typeface="Agency FB" pitchFamily="34" charset="0"/>
              </a:rPr>
              <a:t>telur</a:t>
            </a:r>
            <a:r>
              <a:rPr lang="en-US" sz="2800" dirty="0" smtClean="0">
                <a:latin typeface="Agency FB" pitchFamily="34" charset="0"/>
              </a:rPr>
              <a:t> </a:t>
            </a:r>
            <a:r>
              <a:rPr lang="en-US" sz="2800" dirty="0" err="1" smtClean="0">
                <a:latin typeface="Agency FB" pitchFamily="34" charset="0"/>
              </a:rPr>
              <a:t>utuh</a:t>
            </a:r>
            <a:r>
              <a:rPr lang="en-US" sz="2800" dirty="0" smtClean="0">
                <a:latin typeface="Agency FB" pitchFamily="34" charset="0"/>
              </a:rPr>
              <a:t> </a:t>
            </a:r>
            <a:r>
              <a:rPr lang="en-US" sz="2800" dirty="0" err="1" smtClean="0">
                <a:latin typeface="Agency FB" pitchFamily="34" charset="0"/>
              </a:rPr>
              <a:t>dan</a:t>
            </a:r>
            <a:r>
              <a:rPr lang="en-US" sz="2800" dirty="0" smtClean="0">
                <a:latin typeface="Agency FB" pitchFamily="34" charset="0"/>
              </a:rPr>
              <a:t> parameter </a:t>
            </a:r>
            <a:r>
              <a:rPr lang="en-US" sz="2800" dirty="0" err="1" smtClean="0">
                <a:latin typeface="Agency FB" pitchFamily="34" charset="0"/>
              </a:rPr>
              <a:t>telur</a:t>
            </a:r>
            <a:r>
              <a:rPr lang="en-US" sz="2800" dirty="0" smtClean="0">
                <a:latin typeface="Agency FB" pitchFamily="34" charset="0"/>
              </a:rPr>
              <a:t> </a:t>
            </a:r>
            <a:r>
              <a:rPr lang="en-US" sz="2800" dirty="0" err="1" smtClean="0">
                <a:latin typeface="Agency FB" pitchFamily="34" charset="0"/>
              </a:rPr>
              <a:t>dipecah</a:t>
            </a:r>
            <a:r>
              <a:rPr lang="en-US" sz="2800" dirty="0" smtClean="0">
                <a:latin typeface="Agency FB" pitchFamily="34" charset="0"/>
              </a:rPr>
              <a:t>.</a:t>
            </a:r>
            <a:endParaRPr lang="en-US" sz="2800" dirty="0">
              <a:latin typeface="Agency FB" pitchFamily="34" charset="0"/>
            </a:endParaRPr>
          </a:p>
        </p:txBody>
      </p:sp>
    </p:spTree>
    <p:extLst>
      <p:ext uri="{BB962C8B-B14F-4D97-AF65-F5344CB8AC3E}">
        <p14:creationId xmlns:p14="http://schemas.microsoft.com/office/powerpoint/2010/main" xmlns="" val="29407368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001000" cy="914082"/>
          </a:xfrm>
        </p:spPr>
        <p:txBody>
          <a:bodyPr/>
          <a:lstStyle/>
          <a:p>
            <a:pPr algn="ctr"/>
            <a:r>
              <a:rPr lang="en-US" sz="4000" dirty="0" err="1" smtClean="0">
                <a:latin typeface="Agency FB" pitchFamily="34" charset="0"/>
              </a:rPr>
              <a:t>Perubahan</a:t>
            </a:r>
            <a:r>
              <a:rPr lang="en-US" sz="4000" dirty="0" smtClean="0">
                <a:latin typeface="Agency FB" pitchFamily="34" charset="0"/>
              </a:rPr>
              <a:t> </a:t>
            </a:r>
            <a:r>
              <a:rPr lang="en-US" sz="4000" dirty="0" err="1" smtClean="0">
                <a:latin typeface="Agency FB" pitchFamily="34" charset="0"/>
              </a:rPr>
              <a:t>telur</a:t>
            </a:r>
            <a:r>
              <a:rPr lang="en-US" sz="4000" dirty="0" smtClean="0">
                <a:latin typeface="Agency FB" pitchFamily="34" charset="0"/>
              </a:rPr>
              <a:t> </a:t>
            </a:r>
            <a:r>
              <a:rPr lang="en-US" sz="4000" dirty="0" err="1" smtClean="0">
                <a:latin typeface="Agency FB" pitchFamily="34" charset="0"/>
              </a:rPr>
              <a:t>konsumsi</a:t>
            </a:r>
            <a:endParaRPr lang="en-US" sz="4000" dirty="0">
              <a:latin typeface="Agency FB" pitchFamily="34" charset="0"/>
            </a:endParaRPr>
          </a:p>
        </p:txBody>
      </p:sp>
      <p:sp>
        <p:nvSpPr>
          <p:cNvPr id="3" name="Content Placeholder 2"/>
          <p:cNvSpPr>
            <a:spLocks noGrp="1"/>
          </p:cNvSpPr>
          <p:nvPr>
            <p:ph idx="1"/>
          </p:nvPr>
        </p:nvSpPr>
        <p:spPr>
          <a:xfrm>
            <a:off x="0" y="914400"/>
            <a:ext cx="8915400" cy="5791200"/>
          </a:xfrm>
        </p:spPr>
        <p:txBody>
          <a:bodyPr>
            <a:normAutofit fontScale="85000" lnSpcReduction="20000"/>
          </a:bodyPr>
          <a:lstStyle/>
          <a:p>
            <a:pPr marL="457200" indent="-457200">
              <a:buFont typeface="+mj-lt"/>
              <a:buAutoNum type="arabicPeriod"/>
            </a:pPr>
            <a:r>
              <a:rPr lang="en-US" sz="2800" dirty="0" err="1" smtClean="0">
                <a:latin typeface="Agency FB" pitchFamily="34" charset="0"/>
              </a:rPr>
              <a:t>Penurunan</a:t>
            </a:r>
            <a:r>
              <a:rPr lang="en-US" sz="2800" dirty="0" smtClean="0">
                <a:latin typeface="Agency FB" pitchFamily="34" charset="0"/>
              </a:rPr>
              <a:t> </a:t>
            </a:r>
            <a:r>
              <a:rPr lang="en-US" sz="2800" dirty="0" err="1" smtClean="0">
                <a:latin typeface="Agency FB" pitchFamily="34" charset="0"/>
              </a:rPr>
              <a:t>Bobot</a:t>
            </a:r>
            <a:r>
              <a:rPr lang="en-US" sz="2800" dirty="0" smtClean="0">
                <a:latin typeface="Agency FB" pitchFamily="34" charset="0"/>
              </a:rPr>
              <a:t> </a:t>
            </a:r>
            <a:r>
              <a:rPr lang="en-US" sz="2800" dirty="0" err="1" smtClean="0">
                <a:latin typeface="Agency FB" pitchFamily="34" charset="0"/>
              </a:rPr>
              <a:t>atau</a:t>
            </a:r>
            <a:r>
              <a:rPr lang="en-US" sz="2800" dirty="0" smtClean="0">
                <a:latin typeface="Agency FB" pitchFamily="34" charset="0"/>
              </a:rPr>
              <a:t> </a:t>
            </a:r>
            <a:r>
              <a:rPr lang="en-US" sz="2800" dirty="0" err="1" smtClean="0">
                <a:latin typeface="Agency FB" pitchFamily="34" charset="0"/>
              </a:rPr>
              <a:t>Berat</a:t>
            </a:r>
            <a:r>
              <a:rPr lang="en-US" sz="2800" dirty="0" smtClean="0">
                <a:latin typeface="Agency FB" pitchFamily="34" charset="0"/>
              </a:rPr>
              <a:t> </a:t>
            </a:r>
            <a:r>
              <a:rPr lang="en-US" sz="2800" dirty="0" err="1" smtClean="0">
                <a:latin typeface="Agency FB" pitchFamily="34" charset="0"/>
              </a:rPr>
              <a:t>Jenis</a:t>
            </a:r>
            <a:r>
              <a:rPr lang="en-US" sz="2800" dirty="0" smtClean="0">
                <a:latin typeface="Agency FB" pitchFamily="34" charset="0"/>
              </a:rPr>
              <a:t> </a:t>
            </a:r>
            <a:r>
              <a:rPr lang="en-US" sz="2800" dirty="0" err="1" smtClean="0">
                <a:latin typeface="Agency FB" pitchFamily="34" charset="0"/>
              </a:rPr>
              <a:t>Telur</a:t>
            </a:r>
            <a:r>
              <a:rPr lang="en-US" sz="2800" dirty="0" smtClean="0">
                <a:latin typeface="Agency FB" pitchFamily="34" charset="0"/>
              </a:rPr>
              <a:t>,</a:t>
            </a:r>
          </a:p>
          <a:p>
            <a:pPr marL="971550" lvl="1" indent="-514350">
              <a:buFont typeface="+mj-lt"/>
              <a:buAutoNum type="alphaLcPeriod"/>
            </a:pPr>
            <a:r>
              <a:rPr lang="en-US" sz="2800" dirty="0" err="1" smtClean="0">
                <a:latin typeface="Agency FB" pitchFamily="34" charset="0"/>
              </a:rPr>
              <a:t>Suhu</a:t>
            </a:r>
            <a:r>
              <a:rPr lang="en-US" sz="2800" dirty="0" smtClean="0">
                <a:latin typeface="Agency FB" pitchFamily="34" charset="0"/>
              </a:rPr>
              <a:t> </a:t>
            </a:r>
            <a:r>
              <a:rPr lang="en-US" sz="2800" dirty="0" err="1" smtClean="0">
                <a:latin typeface="Agency FB" pitchFamily="34" charset="0"/>
              </a:rPr>
              <a:t>dalam</a:t>
            </a:r>
            <a:r>
              <a:rPr lang="en-US" sz="2800" dirty="0" smtClean="0">
                <a:latin typeface="Agency FB" pitchFamily="34" charset="0"/>
              </a:rPr>
              <a:t> </a:t>
            </a:r>
            <a:r>
              <a:rPr lang="en-US" sz="2800" dirty="0" err="1" smtClean="0">
                <a:latin typeface="Agency FB" pitchFamily="34" charset="0"/>
              </a:rPr>
              <a:t>ruangan</a:t>
            </a:r>
            <a:r>
              <a:rPr lang="en-US" sz="2800" dirty="0" smtClean="0">
                <a:latin typeface="Agency FB" pitchFamily="34" charset="0"/>
              </a:rPr>
              <a:t> </a:t>
            </a:r>
            <a:r>
              <a:rPr lang="en-US" sz="2800" dirty="0" err="1" smtClean="0">
                <a:latin typeface="Agency FB" pitchFamily="34" charset="0"/>
              </a:rPr>
              <a:t>penyimpanan</a:t>
            </a:r>
            <a:r>
              <a:rPr lang="en-US" sz="2800" dirty="0" smtClean="0">
                <a:latin typeface="Agency FB" pitchFamily="34" charset="0"/>
              </a:rPr>
              <a:t> </a:t>
            </a:r>
            <a:r>
              <a:rPr lang="en-US" sz="2800" dirty="0" err="1" smtClean="0">
                <a:latin typeface="Agency FB" pitchFamily="34" charset="0"/>
              </a:rPr>
              <a:t>atau</a:t>
            </a:r>
            <a:r>
              <a:rPr lang="en-US" sz="2800" dirty="0" smtClean="0">
                <a:latin typeface="Agency FB" pitchFamily="34" charset="0"/>
              </a:rPr>
              <a:t> </a:t>
            </a:r>
            <a:r>
              <a:rPr lang="en-US" sz="2800" dirty="0" err="1" smtClean="0">
                <a:latin typeface="Agency FB" pitchFamily="34" charset="0"/>
              </a:rPr>
              <a:t>suhu</a:t>
            </a:r>
            <a:r>
              <a:rPr lang="en-US" sz="2800" dirty="0" smtClean="0">
                <a:latin typeface="Agency FB" pitchFamily="34" charset="0"/>
              </a:rPr>
              <a:t> di </a:t>
            </a:r>
            <a:r>
              <a:rPr lang="en-US" sz="2800" dirty="0" err="1" smtClean="0">
                <a:latin typeface="Agency FB" pitchFamily="34" charset="0"/>
              </a:rPr>
              <a:t>luar</a:t>
            </a:r>
            <a:endParaRPr lang="en-US" sz="2800" dirty="0" smtClean="0">
              <a:latin typeface="Agency FB" pitchFamily="34" charset="0"/>
            </a:endParaRPr>
          </a:p>
          <a:p>
            <a:pPr marL="971550" lvl="1" indent="-514350">
              <a:buFont typeface="+mj-lt"/>
              <a:buAutoNum type="alphaLcPeriod"/>
            </a:pPr>
            <a:r>
              <a:rPr lang="en-US" sz="2800" dirty="0" smtClean="0">
                <a:latin typeface="Agency FB" pitchFamily="34" charset="0"/>
              </a:rPr>
              <a:t>Cara </a:t>
            </a:r>
            <a:r>
              <a:rPr lang="en-US" sz="2800" dirty="0" err="1" smtClean="0">
                <a:latin typeface="Agency FB" pitchFamily="34" charset="0"/>
              </a:rPr>
              <a:t>penyimpanan</a:t>
            </a:r>
            <a:r>
              <a:rPr lang="en-US" sz="2800" dirty="0" smtClean="0">
                <a:latin typeface="Agency FB" pitchFamily="34" charset="0"/>
              </a:rPr>
              <a:t> </a:t>
            </a:r>
            <a:r>
              <a:rPr lang="en-US" sz="2800" dirty="0" err="1" smtClean="0">
                <a:latin typeface="Agency FB" pitchFamily="34" charset="0"/>
              </a:rPr>
              <a:t>atau</a:t>
            </a:r>
            <a:r>
              <a:rPr lang="en-US" sz="2800" dirty="0" smtClean="0">
                <a:latin typeface="Agency FB" pitchFamily="34" charset="0"/>
              </a:rPr>
              <a:t> </a:t>
            </a:r>
            <a:r>
              <a:rPr lang="en-US" sz="2800" dirty="0" err="1" smtClean="0">
                <a:latin typeface="Agency FB" pitchFamily="34" charset="0"/>
              </a:rPr>
              <a:t>penumpukan</a:t>
            </a:r>
            <a:endParaRPr lang="en-US" sz="2800" dirty="0" smtClean="0">
              <a:latin typeface="Agency FB" pitchFamily="34" charset="0"/>
            </a:endParaRPr>
          </a:p>
          <a:p>
            <a:pPr marL="971550" lvl="1" indent="-514350">
              <a:buFont typeface="+mj-lt"/>
              <a:buAutoNum type="alphaLcPeriod"/>
            </a:pPr>
            <a:r>
              <a:rPr lang="en-US" sz="2800" dirty="0" err="1" smtClean="0">
                <a:latin typeface="Agency FB" pitchFamily="34" charset="0"/>
              </a:rPr>
              <a:t>Kondisi</a:t>
            </a:r>
            <a:r>
              <a:rPr lang="en-US" sz="2800" dirty="0" smtClean="0">
                <a:latin typeface="Agency FB" pitchFamily="34" charset="0"/>
              </a:rPr>
              <a:t> RH </a:t>
            </a:r>
            <a:r>
              <a:rPr lang="en-US" sz="2800" dirty="0" err="1" smtClean="0">
                <a:latin typeface="Agency FB" pitchFamily="34" charset="0"/>
              </a:rPr>
              <a:t>lingkungan</a:t>
            </a:r>
            <a:r>
              <a:rPr lang="en-US" sz="2800" dirty="0" smtClean="0">
                <a:latin typeface="Agency FB" pitchFamily="34" charset="0"/>
              </a:rPr>
              <a:t> di </a:t>
            </a:r>
            <a:r>
              <a:rPr lang="en-US" sz="2800" dirty="0" err="1" smtClean="0">
                <a:latin typeface="Agency FB" pitchFamily="34" charset="0"/>
              </a:rPr>
              <a:t>dalam</a:t>
            </a:r>
            <a:r>
              <a:rPr lang="en-US" sz="2800" dirty="0" smtClean="0">
                <a:latin typeface="Agency FB" pitchFamily="34" charset="0"/>
              </a:rPr>
              <a:t> </a:t>
            </a:r>
            <a:r>
              <a:rPr lang="en-US" sz="2800" dirty="0" err="1" smtClean="0">
                <a:latin typeface="Agency FB" pitchFamily="34" charset="0"/>
              </a:rPr>
              <a:t>atau</a:t>
            </a:r>
            <a:r>
              <a:rPr lang="en-US" sz="2800" dirty="0" smtClean="0">
                <a:latin typeface="Agency FB" pitchFamily="34" charset="0"/>
              </a:rPr>
              <a:t> di </a:t>
            </a:r>
            <a:r>
              <a:rPr lang="en-US" sz="2800" dirty="0" err="1" smtClean="0">
                <a:latin typeface="Agency FB" pitchFamily="34" charset="0"/>
              </a:rPr>
              <a:t>luar</a:t>
            </a:r>
            <a:r>
              <a:rPr lang="en-US" sz="2800" dirty="0" smtClean="0">
                <a:latin typeface="Agency FB" pitchFamily="34" charset="0"/>
              </a:rPr>
              <a:t> </a:t>
            </a:r>
            <a:r>
              <a:rPr lang="en-US" sz="2800" dirty="0" err="1" smtClean="0">
                <a:latin typeface="Agency FB" pitchFamily="34" charset="0"/>
              </a:rPr>
              <a:t>ruang</a:t>
            </a:r>
            <a:r>
              <a:rPr lang="en-US" sz="2800" dirty="0" smtClean="0">
                <a:latin typeface="Agency FB" pitchFamily="34" charset="0"/>
              </a:rPr>
              <a:t> </a:t>
            </a:r>
            <a:r>
              <a:rPr lang="en-US" sz="2800" dirty="0" err="1" smtClean="0">
                <a:latin typeface="Agency FB" pitchFamily="34" charset="0"/>
              </a:rPr>
              <a:t>simpan</a:t>
            </a:r>
            <a:endParaRPr lang="en-US" sz="2800" dirty="0" smtClean="0">
              <a:latin typeface="Agency FB" pitchFamily="34" charset="0"/>
            </a:endParaRPr>
          </a:p>
          <a:p>
            <a:pPr marL="971550" lvl="1" indent="-514350">
              <a:buFont typeface="+mj-lt"/>
              <a:buAutoNum type="alphaLcPeriod"/>
            </a:pPr>
            <a:r>
              <a:rPr lang="en-US" sz="2800" dirty="0" err="1" smtClean="0">
                <a:latin typeface="Agency FB" pitchFamily="34" charset="0"/>
              </a:rPr>
              <a:t>Kondisi</a:t>
            </a:r>
            <a:r>
              <a:rPr lang="en-US" sz="2800" dirty="0" smtClean="0">
                <a:latin typeface="Agency FB" pitchFamily="34" charset="0"/>
              </a:rPr>
              <a:t> </a:t>
            </a:r>
            <a:r>
              <a:rPr lang="en-US" sz="2800" dirty="0" err="1" smtClean="0">
                <a:latin typeface="Agency FB" pitchFamily="34" charset="0"/>
              </a:rPr>
              <a:t>angin</a:t>
            </a:r>
            <a:r>
              <a:rPr lang="en-US" sz="2800" dirty="0" smtClean="0">
                <a:latin typeface="Agency FB" pitchFamily="34" charset="0"/>
              </a:rPr>
              <a:t> di </a:t>
            </a:r>
            <a:r>
              <a:rPr lang="en-US" sz="2800" dirty="0" err="1" smtClean="0">
                <a:latin typeface="Agency FB" pitchFamily="34" charset="0"/>
              </a:rPr>
              <a:t>sekitar</a:t>
            </a:r>
            <a:r>
              <a:rPr lang="en-US" sz="2800" dirty="0" smtClean="0">
                <a:latin typeface="Agency FB" pitchFamily="34" charset="0"/>
              </a:rPr>
              <a:t> </a:t>
            </a:r>
            <a:r>
              <a:rPr lang="en-US" sz="2800" dirty="0" err="1" smtClean="0">
                <a:latin typeface="Agency FB" pitchFamily="34" charset="0"/>
              </a:rPr>
              <a:t>produk</a:t>
            </a:r>
            <a:endParaRPr lang="en-US" sz="2800" dirty="0" smtClean="0">
              <a:latin typeface="Agency FB" pitchFamily="34" charset="0"/>
            </a:endParaRPr>
          </a:p>
          <a:p>
            <a:pPr marL="971550" lvl="1" indent="-514350">
              <a:buFont typeface="+mj-lt"/>
              <a:buAutoNum type="alphaLcPeriod"/>
            </a:pPr>
            <a:r>
              <a:rPr lang="en-US" sz="2800" dirty="0" smtClean="0">
                <a:latin typeface="Agency FB" pitchFamily="34" charset="0"/>
              </a:rPr>
              <a:t>Lama </a:t>
            </a:r>
            <a:r>
              <a:rPr lang="en-US" sz="2800" dirty="0" err="1" smtClean="0">
                <a:latin typeface="Agency FB" pitchFamily="34" charset="0"/>
              </a:rPr>
              <a:t>penyimpanan</a:t>
            </a:r>
            <a:endParaRPr lang="en-US" sz="2800" dirty="0" smtClean="0">
              <a:latin typeface="Agency FB" pitchFamily="34" charset="0"/>
            </a:endParaRPr>
          </a:p>
          <a:p>
            <a:pPr marL="457200" indent="-457200">
              <a:buFont typeface="+mj-lt"/>
              <a:buAutoNum type="arabicPeriod"/>
            </a:pPr>
            <a:r>
              <a:rPr lang="en-US" sz="2800" dirty="0" err="1" smtClean="0">
                <a:latin typeface="Agency FB" pitchFamily="34" charset="0"/>
              </a:rPr>
              <a:t>Pembentukan</a:t>
            </a:r>
            <a:r>
              <a:rPr lang="en-US" sz="2800" dirty="0" smtClean="0">
                <a:latin typeface="Agency FB" pitchFamily="34" charset="0"/>
              </a:rPr>
              <a:t> </a:t>
            </a:r>
            <a:r>
              <a:rPr lang="en-US" sz="2800" dirty="0" err="1" smtClean="0">
                <a:latin typeface="Agency FB" pitchFamily="34" charset="0"/>
              </a:rPr>
              <a:t>dan</a:t>
            </a:r>
            <a:r>
              <a:rPr lang="en-US" sz="2800" dirty="0" smtClean="0">
                <a:latin typeface="Agency FB" pitchFamily="34" charset="0"/>
              </a:rPr>
              <a:t> </a:t>
            </a:r>
            <a:r>
              <a:rPr lang="en-US" sz="2800" dirty="0" err="1" smtClean="0">
                <a:latin typeface="Agency FB" pitchFamily="34" charset="0"/>
              </a:rPr>
              <a:t>Pembesaran</a:t>
            </a:r>
            <a:r>
              <a:rPr lang="en-US" sz="2800" dirty="0" smtClean="0">
                <a:latin typeface="Agency FB" pitchFamily="34" charset="0"/>
              </a:rPr>
              <a:t> </a:t>
            </a:r>
            <a:r>
              <a:rPr lang="en-US" sz="2800" dirty="0" err="1" smtClean="0">
                <a:latin typeface="Agency FB" pitchFamily="34" charset="0"/>
              </a:rPr>
              <a:t>Kantong</a:t>
            </a:r>
            <a:r>
              <a:rPr lang="en-US" sz="2800" dirty="0" smtClean="0">
                <a:latin typeface="Agency FB" pitchFamily="34" charset="0"/>
              </a:rPr>
              <a:t> </a:t>
            </a:r>
            <a:r>
              <a:rPr lang="en-US" sz="2800" dirty="0" err="1" smtClean="0">
                <a:latin typeface="Agency FB" pitchFamily="34" charset="0"/>
              </a:rPr>
              <a:t>Udara</a:t>
            </a:r>
            <a:endParaRPr lang="en-US" sz="2800" dirty="0" smtClean="0">
              <a:latin typeface="Agency FB" pitchFamily="34" charset="0"/>
            </a:endParaRPr>
          </a:p>
          <a:p>
            <a:pPr marL="457200" indent="-457200">
              <a:buFont typeface="+mj-lt"/>
              <a:buAutoNum type="arabicPeriod"/>
            </a:pPr>
            <a:r>
              <a:rPr lang="en-US" sz="2800" dirty="0" err="1" smtClean="0">
                <a:latin typeface="Agency FB" pitchFamily="34" charset="0"/>
              </a:rPr>
              <a:t>Perubahan</a:t>
            </a:r>
            <a:r>
              <a:rPr lang="en-US" sz="2800" dirty="0" smtClean="0">
                <a:latin typeface="Agency FB" pitchFamily="34" charset="0"/>
              </a:rPr>
              <a:t> </a:t>
            </a:r>
            <a:r>
              <a:rPr lang="en-US" sz="2800" dirty="0" err="1" smtClean="0">
                <a:latin typeface="Agency FB" pitchFamily="34" charset="0"/>
              </a:rPr>
              <a:t>Kondisi</a:t>
            </a:r>
            <a:r>
              <a:rPr lang="en-US" sz="2800" dirty="0" smtClean="0">
                <a:latin typeface="Agency FB" pitchFamily="34" charset="0"/>
              </a:rPr>
              <a:t> </a:t>
            </a:r>
            <a:r>
              <a:rPr lang="en-US" sz="2800" dirty="0" err="1" smtClean="0">
                <a:latin typeface="Agency FB" pitchFamily="34" charset="0"/>
              </a:rPr>
              <a:t>Kulit</a:t>
            </a:r>
            <a:r>
              <a:rPr lang="en-US" sz="2800" dirty="0" smtClean="0">
                <a:latin typeface="Agency FB" pitchFamily="34" charset="0"/>
              </a:rPr>
              <a:t> </a:t>
            </a:r>
            <a:r>
              <a:rPr lang="en-US" sz="2800" dirty="0" err="1" smtClean="0">
                <a:latin typeface="Agency FB" pitchFamily="34" charset="0"/>
              </a:rPr>
              <a:t>Kerabang</a:t>
            </a:r>
            <a:endParaRPr lang="en-US" sz="2800" dirty="0" smtClean="0">
              <a:latin typeface="Agency FB" pitchFamily="34" charset="0"/>
            </a:endParaRPr>
          </a:p>
          <a:p>
            <a:pPr marL="457200" indent="-457200">
              <a:buFont typeface="+mj-lt"/>
              <a:buAutoNum type="arabicPeriod"/>
            </a:pPr>
            <a:r>
              <a:rPr lang="en-US" sz="2800" dirty="0" err="1" smtClean="0">
                <a:latin typeface="Agency FB" pitchFamily="34" charset="0"/>
              </a:rPr>
              <a:t>Pengenceran</a:t>
            </a:r>
            <a:r>
              <a:rPr lang="en-US" sz="2800" dirty="0" smtClean="0">
                <a:latin typeface="Agency FB" pitchFamily="34" charset="0"/>
              </a:rPr>
              <a:t> </a:t>
            </a:r>
            <a:r>
              <a:rPr lang="en-US" sz="2800" dirty="0" err="1" smtClean="0">
                <a:latin typeface="Agency FB" pitchFamily="34" charset="0"/>
              </a:rPr>
              <a:t>Bagian</a:t>
            </a:r>
            <a:r>
              <a:rPr lang="en-US" sz="2800" dirty="0" smtClean="0">
                <a:latin typeface="Agency FB" pitchFamily="34" charset="0"/>
              </a:rPr>
              <a:t> </a:t>
            </a:r>
            <a:r>
              <a:rPr lang="en-US" sz="2800" dirty="0" err="1" smtClean="0">
                <a:latin typeface="Agency FB" pitchFamily="34" charset="0"/>
              </a:rPr>
              <a:t>Putih</a:t>
            </a:r>
            <a:r>
              <a:rPr lang="en-US" sz="2800" dirty="0" smtClean="0">
                <a:latin typeface="Agency FB" pitchFamily="34" charset="0"/>
              </a:rPr>
              <a:t> </a:t>
            </a:r>
            <a:r>
              <a:rPr lang="en-US" sz="2800" dirty="0" err="1" smtClean="0">
                <a:latin typeface="Agency FB" pitchFamily="34" charset="0"/>
              </a:rPr>
              <a:t>Telur</a:t>
            </a:r>
            <a:endParaRPr lang="en-US" sz="2800" dirty="0" smtClean="0">
              <a:latin typeface="Agency FB" pitchFamily="34" charset="0"/>
            </a:endParaRPr>
          </a:p>
          <a:p>
            <a:pPr marL="914400" lvl="1" indent="-457200"/>
            <a:r>
              <a:rPr lang="en-US" sz="2800" dirty="0" err="1" smtClean="0">
                <a:latin typeface="Agency FB" pitchFamily="34" charset="0"/>
              </a:rPr>
              <a:t>Terjadi</a:t>
            </a:r>
            <a:r>
              <a:rPr lang="en-US" sz="2800" dirty="0" smtClean="0">
                <a:latin typeface="Agency FB" pitchFamily="34" charset="0"/>
              </a:rPr>
              <a:t> </a:t>
            </a:r>
            <a:r>
              <a:rPr lang="en-US" sz="2800" dirty="0" err="1" smtClean="0">
                <a:latin typeface="Agency FB" pitchFamily="34" charset="0"/>
              </a:rPr>
              <a:t>akibat</a:t>
            </a:r>
            <a:r>
              <a:rPr lang="en-US" sz="2800" dirty="0" smtClean="0">
                <a:latin typeface="Agency FB" pitchFamily="34" charset="0"/>
              </a:rPr>
              <a:t> </a:t>
            </a:r>
            <a:r>
              <a:rPr lang="en-US" sz="2800" dirty="0" err="1" smtClean="0">
                <a:latin typeface="Agency FB" pitchFamily="34" charset="0"/>
              </a:rPr>
              <a:t>kerja</a:t>
            </a:r>
            <a:r>
              <a:rPr lang="en-US" sz="2800" dirty="0" smtClean="0">
                <a:latin typeface="Agency FB" pitchFamily="34" charset="0"/>
              </a:rPr>
              <a:t> </a:t>
            </a:r>
            <a:r>
              <a:rPr lang="en-US" sz="2800" dirty="0" err="1" smtClean="0">
                <a:latin typeface="Agency FB" pitchFamily="34" charset="0"/>
              </a:rPr>
              <a:t>enzim</a:t>
            </a:r>
            <a:r>
              <a:rPr lang="en-US" sz="2800" dirty="0" smtClean="0">
                <a:latin typeface="Agency FB" pitchFamily="34" charset="0"/>
              </a:rPr>
              <a:t> </a:t>
            </a:r>
            <a:r>
              <a:rPr lang="en-US" sz="2800" dirty="0" err="1" smtClean="0">
                <a:latin typeface="Agency FB" pitchFamily="34" charset="0"/>
              </a:rPr>
              <a:t>proteolitik</a:t>
            </a:r>
            <a:r>
              <a:rPr lang="en-US" sz="2800" dirty="0" smtClean="0">
                <a:latin typeface="Agency FB" pitchFamily="34" charset="0"/>
              </a:rPr>
              <a:t>, yang </a:t>
            </a:r>
            <a:r>
              <a:rPr lang="en-US" sz="2800" dirty="0" err="1" smtClean="0">
                <a:latin typeface="Agency FB" pitchFamily="34" charset="0"/>
              </a:rPr>
              <a:t>memecah</a:t>
            </a:r>
            <a:r>
              <a:rPr lang="en-US" sz="2800" dirty="0" smtClean="0">
                <a:latin typeface="Agency FB" pitchFamily="34" charset="0"/>
              </a:rPr>
              <a:t> protein </a:t>
            </a:r>
            <a:r>
              <a:rPr lang="en-US" sz="2800" dirty="0" err="1" smtClean="0">
                <a:latin typeface="Agency FB" pitchFamily="34" charset="0"/>
              </a:rPr>
              <a:t>terutama</a:t>
            </a:r>
            <a:r>
              <a:rPr lang="en-US" sz="2800" dirty="0" smtClean="0">
                <a:latin typeface="Agency FB" pitchFamily="34" charset="0"/>
              </a:rPr>
              <a:t> protein </a:t>
            </a:r>
            <a:r>
              <a:rPr lang="en-US" sz="2800" dirty="0" err="1" smtClean="0">
                <a:latin typeface="Agency FB" pitchFamily="34" charset="0"/>
              </a:rPr>
              <a:t>ovomusin</a:t>
            </a:r>
            <a:endParaRPr lang="en-US" sz="2800" dirty="0" smtClean="0">
              <a:latin typeface="Agency FB" pitchFamily="34" charset="0"/>
            </a:endParaRPr>
          </a:p>
          <a:p>
            <a:pPr marL="457200" indent="-457200">
              <a:buFont typeface="+mj-lt"/>
              <a:buAutoNum type="arabicPeriod"/>
            </a:pPr>
            <a:r>
              <a:rPr lang="en-US" sz="2800" dirty="0" err="1" smtClean="0">
                <a:latin typeface="Agency FB" pitchFamily="34" charset="0"/>
              </a:rPr>
              <a:t>Pengenceran</a:t>
            </a:r>
            <a:r>
              <a:rPr lang="en-US" sz="2800" dirty="0" smtClean="0">
                <a:latin typeface="Agency FB" pitchFamily="34" charset="0"/>
              </a:rPr>
              <a:t> </a:t>
            </a:r>
            <a:r>
              <a:rPr lang="en-US" sz="2800" dirty="0" err="1" smtClean="0">
                <a:latin typeface="Agency FB" pitchFamily="34" charset="0"/>
              </a:rPr>
              <a:t>dan</a:t>
            </a:r>
            <a:r>
              <a:rPr lang="en-US" sz="2800" dirty="0" smtClean="0">
                <a:latin typeface="Agency FB" pitchFamily="34" charset="0"/>
              </a:rPr>
              <a:t> </a:t>
            </a:r>
            <a:r>
              <a:rPr lang="en-US" sz="2800" dirty="0" err="1" smtClean="0">
                <a:latin typeface="Agency FB" pitchFamily="34" charset="0"/>
              </a:rPr>
              <a:t>Perubahan</a:t>
            </a:r>
            <a:r>
              <a:rPr lang="en-US" sz="2800" dirty="0" smtClean="0">
                <a:latin typeface="Agency FB" pitchFamily="34" charset="0"/>
              </a:rPr>
              <a:t> </a:t>
            </a:r>
            <a:r>
              <a:rPr lang="en-US" sz="2800" dirty="0" err="1" smtClean="0">
                <a:latin typeface="Agency FB" pitchFamily="34" charset="0"/>
              </a:rPr>
              <a:t>Posisi</a:t>
            </a:r>
            <a:r>
              <a:rPr lang="en-US" sz="2800" dirty="0" smtClean="0">
                <a:latin typeface="Agency FB" pitchFamily="34" charset="0"/>
              </a:rPr>
              <a:t> </a:t>
            </a:r>
            <a:r>
              <a:rPr lang="en-US" sz="2800" dirty="0" err="1" smtClean="0">
                <a:latin typeface="Agency FB" pitchFamily="34" charset="0"/>
              </a:rPr>
              <a:t>Bagian</a:t>
            </a:r>
            <a:r>
              <a:rPr lang="en-US" sz="2800" dirty="0" smtClean="0">
                <a:latin typeface="Agency FB" pitchFamily="34" charset="0"/>
              </a:rPr>
              <a:t> </a:t>
            </a:r>
            <a:r>
              <a:rPr lang="en-US" sz="2800" dirty="0" err="1" smtClean="0">
                <a:latin typeface="Agency FB" pitchFamily="34" charset="0"/>
              </a:rPr>
              <a:t>Kuning</a:t>
            </a:r>
            <a:r>
              <a:rPr lang="en-US" sz="2800" dirty="0" smtClean="0">
                <a:latin typeface="Agency FB" pitchFamily="34" charset="0"/>
              </a:rPr>
              <a:t> </a:t>
            </a:r>
            <a:r>
              <a:rPr lang="en-US" sz="2800" dirty="0" err="1" smtClean="0">
                <a:latin typeface="Agency FB" pitchFamily="34" charset="0"/>
              </a:rPr>
              <a:t>Telur</a:t>
            </a:r>
            <a:endParaRPr lang="en-US" sz="2800" dirty="0" smtClean="0">
              <a:latin typeface="Agency FB" pitchFamily="34" charset="0"/>
            </a:endParaRPr>
          </a:p>
          <a:p>
            <a:pPr marL="457200" indent="-457200">
              <a:buFont typeface="+mj-lt"/>
              <a:buAutoNum type="arabicPeriod"/>
            </a:pPr>
            <a:r>
              <a:rPr lang="en-US" sz="2800" dirty="0" err="1" smtClean="0">
                <a:latin typeface="Agency FB" pitchFamily="34" charset="0"/>
              </a:rPr>
              <a:t>Perubahan</a:t>
            </a:r>
            <a:r>
              <a:rPr lang="en-US" sz="2800" dirty="0" smtClean="0">
                <a:latin typeface="Agency FB" pitchFamily="34" charset="0"/>
              </a:rPr>
              <a:t> </a:t>
            </a:r>
            <a:r>
              <a:rPr lang="en-US" sz="2800" dirty="0" err="1" smtClean="0">
                <a:latin typeface="Agency FB" pitchFamily="34" charset="0"/>
              </a:rPr>
              <a:t>Kimiawi</a:t>
            </a:r>
            <a:endParaRPr lang="en-US" sz="2800" dirty="0" smtClean="0">
              <a:latin typeface="Agency FB" pitchFamily="34" charset="0"/>
            </a:endParaRPr>
          </a:p>
          <a:p>
            <a:pPr marL="457200" indent="-457200">
              <a:buFont typeface="+mj-lt"/>
              <a:buAutoNum type="arabicPeriod"/>
            </a:pPr>
            <a:r>
              <a:rPr lang="en-US" sz="2800" dirty="0" err="1" smtClean="0">
                <a:latin typeface="Agency FB" pitchFamily="34" charset="0"/>
              </a:rPr>
              <a:t>Perubahan</a:t>
            </a:r>
            <a:r>
              <a:rPr lang="en-US" sz="2800" dirty="0" smtClean="0">
                <a:latin typeface="Agency FB" pitchFamily="34" charset="0"/>
              </a:rPr>
              <a:t> </a:t>
            </a:r>
            <a:r>
              <a:rPr lang="en-US" sz="2800" dirty="0" err="1" smtClean="0">
                <a:latin typeface="Agency FB" pitchFamily="34" charset="0"/>
              </a:rPr>
              <a:t>Mikrobiologik</a:t>
            </a:r>
            <a:endParaRPr lang="en-US" sz="2800" dirty="0" smtClean="0">
              <a:latin typeface="Agency FB" pitchFamily="34" charset="0"/>
            </a:endParaRPr>
          </a:p>
          <a:p>
            <a:pPr marL="457200" indent="-457200">
              <a:buFont typeface="+mj-lt"/>
              <a:buAutoNum type="arabicPeriod"/>
            </a:pPr>
            <a:r>
              <a:rPr lang="en-US" sz="2800" dirty="0" err="1" smtClean="0">
                <a:latin typeface="Agency FB" pitchFamily="34" charset="0"/>
              </a:rPr>
              <a:t>Perubahan</a:t>
            </a:r>
            <a:r>
              <a:rPr lang="en-US" sz="2800" dirty="0" smtClean="0">
                <a:latin typeface="Agency FB" pitchFamily="34" charset="0"/>
              </a:rPr>
              <a:t> </a:t>
            </a:r>
            <a:r>
              <a:rPr lang="en-US" sz="2800" dirty="0" err="1" smtClean="0">
                <a:latin typeface="Agency FB" pitchFamily="34" charset="0"/>
              </a:rPr>
              <a:t>Telur</a:t>
            </a:r>
            <a:r>
              <a:rPr lang="en-US" sz="2800" dirty="0" smtClean="0">
                <a:latin typeface="Agency FB" pitchFamily="34" charset="0"/>
              </a:rPr>
              <a:t> </a:t>
            </a:r>
            <a:r>
              <a:rPr lang="en-US" sz="2800" dirty="0" err="1" smtClean="0">
                <a:latin typeface="Agency FB" pitchFamily="34" charset="0"/>
              </a:rPr>
              <a:t>dan</a:t>
            </a:r>
            <a:r>
              <a:rPr lang="en-US" sz="2800" dirty="0" smtClean="0">
                <a:latin typeface="Agency FB" pitchFamily="34" charset="0"/>
              </a:rPr>
              <a:t> </a:t>
            </a:r>
            <a:r>
              <a:rPr lang="en-US" sz="2800" dirty="0" err="1" smtClean="0">
                <a:latin typeface="Agency FB" pitchFamily="34" charset="0"/>
              </a:rPr>
              <a:t>Dampaknya</a:t>
            </a:r>
            <a:r>
              <a:rPr lang="en-US" sz="2800" dirty="0" smtClean="0">
                <a:latin typeface="Agency FB" pitchFamily="34" charset="0"/>
              </a:rPr>
              <a:t> </a:t>
            </a:r>
            <a:r>
              <a:rPr lang="en-US" sz="2800" dirty="0" err="1" smtClean="0">
                <a:latin typeface="Agency FB" pitchFamily="34" charset="0"/>
              </a:rPr>
              <a:t>pada</a:t>
            </a:r>
            <a:r>
              <a:rPr lang="en-US" sz="2800" dirty="0" smtClean="0">
                <a:latin typeface="Agency FB" pitchFamily="34" charset="0"/>
              </a:rPr>
              <a:t> </a:t>
            </a:r>
            <a:r>
              <a:rPr lang="en-US" sz="2800" dirty="0" err="1" smtClean="0">
                <a:latin typeface="Agency FB" pitchFamily="34" charset="0"/>
              </a:rPr>
              <a:t>Perubahan</a:t>
            </a:r>
            <a:r>
              <a:rPr lang="en-US" sz="2800" dirty="0" smtClean="0">
                <a:latin typeface="Agency FB" pitchFamily="34" charset="0"/>
              </a:rPr>
              <a:t> </a:t>
            </a:r>
            <a:r>
              <a:rPr lang="en-US" sz="2800" dirty="0" err="1" smtClean="0">
                <a:latin typeface="Agency FB" pitchFamily="34" charset="0"/>
              </a:rPr>
              <a:t>Mutu</a:t>
            </a:r>
            <a:r>
              <a:rPr lang="en-US" sz="2800" dirty="0" smtClean="0">
                <a:latin typeface="Agency FB" pitchFamily="34" charset="0"/>
              </a:rPr>
              <a:t> </a:t>
            </a:r>
            <a:r>
              <a:rPr lang="en-US" sz="2800" dirty="0" err="1" smtClean="0">
                <a:latin typeface="Agency FB" pitchFamily="34" charset="0"/>
              </a:rPr>
              <a:t>Telur</a:t>
            </a:r>
            <a:endParaRPr lang="en-US" sz="2800" dirty="0">
              <a:latin typeface="Agency FB" pitchFamily="34" charset="0"/>
            </a:endParaRPr>
          </a:p>
        </p:txBody>
      </p:sp>
    </p:spTree>
    <p:extLst>
      <p:ext uri="{BB962C8B-B14F-4D97-AF65-F5344CB8AC3E}">
        <p14:creationId xmlns:p14="http://schemas.microsoft.com/office/powerpoint/2010/main" xmlns="" val="21563440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001000" cy="914082"/>
          </a:xfrm>
        </p:spPr>
        <p:txBody>
          <a:bodyPr>
            <a:normAutofit/>
          </a:bodyPr>
          <a:lstStyle/>
          <a:p>
            <a:pPr algn="ctr"/>
            <a:r>
              <a:rPr lang="en-US" sz="4000" dirty="0" err="1" smtClean="0">
                <a:latin typeface="Agency FB" pitchFamily="34" charset="0"/>
              </a:rPr>
              <a:t>Sistem</a:t>
            </a:r>
            <a:r>
              <a:rPr lang="en-US" sz="4000" dirty="0" smtClean="0">
                <a:latin typeface="Agency FB" pitchFamily="34" charset="0"/>
              </a:rPr>
              <a:t> </a:t>
            </a:r>
            <a:r>
              <a:rPr lang="en-US" sz="4000" dirty="0" err="1" smtClean="0">
                <a:latin typeface="Agency FB" pitchFamily="34" charset="0"/>
              </a:rPr>
              <a:t>mutu</a:t>
            </a:r>
            <a:r>
              <a:rPr lang="en-US" sz="4000" dirty="0" smtClean="0">
                <a:latin typeface="Agency FB" pitchFamily="34" charset="0"/>
              </a:rPr>
              <a:t> </a:t>
            </a:r>
            <a:r>
              <a:rPr lang="en-US" sz="4000" dirty="0" err="1" smtClean="0">
                <a:latin typeface="Agency FB" pitchFamily="34" charset="0"/>
              </a:rPr>
              <a:t>telur</a:t>
            </a:r>
            <a:r>
              <a:rPr lang="en-US" sz="4000" dirty="0" smtClean="0">
                <a:latin typeface="Agency FB" pitchFamily="34" charset="0"/>
              </a:rPr>
              <a:t> </a:t>
            </a:r>
            <a:r>
              <a:rPr lang="en-US" sz="4000" dirty="0" err="1" smtClean="0">
                <a:latin typeface="Agency FB" pitchFamily="34" charset="0"/>
              </a:rPr>
              <a:t>konsumsi</a:t>
            </a:r>
            <a:endParaRPr lang="en-US" sz="4000" dirty="0">
              <a:latin typeface="Agency FB" pitchFamily="34" charset="0"/>
            </a:endParaRPr>
          </a:p>
        </p:txBody>
      </p:sp>
      <p:sp>
        <p:nvSpPr>
          <p:cNvPr id="3" name="Content Placeholder 2"/>
          <p:cNvSpPr>
            <a:spLocks noGrp="1"/>
          </p:cNvSpPr>
          <p:nvPr>
            <p:ph idx="1"/>
          </p:nvPr>
        </p:nvSpPr>
        <p:spPr>
          <a:xfrm>
            <a:off x="457200" y="1219200"/>
            <a:ext cx="8001000" cy="4906963"/>
          </a:xfrm>
        </p:spPr>
        <p:txBody>
          <a:bodyPr>
            <a:normAutofit/>
          </a:bodyPr>
          <a:lstStyle/>
          <a:p>
            <a:pPr marL="457200" indent="-457200">
              <a:buFont typeface="+mj-lt"/>
              <a:buAutoNum type="arabicPeriod"/>
            </a:pPr>
            <a:r>
              <a:rPr lang="en-US" sz="2800" dirty="0" err="1" smtClean="0">
                <a:latin typeface="Agency FB" pitchFamily="34" charset="0"/>
              </a:rPr>
              <a:t>Berdasarkan</a:t>
            </a:r>
            <a:r>
              <a:rPr lang="en-US" sz="2800" dirty="0" smtClean="0">
                <a:latin typeface="Agency FB" pitchFamily="34" charset="0"/>
              </a:rPr>
              <a:t> </a:t>
            </a:r>
            <a:r>
              <a:rPr lang="en-US" sz="2800" dirty="0" err="1" smtClean="0">
                <a:latin typeface="Agency FB" pitchFamily="34" charset="0"/>
              </a:rPr>
              <a:t>Sifat</a:t>
            </a:r>
            <a:r>
              <a:rPr lang="en-US" sz="2800" dirty="0" smtClean="0">
                <a:latin typeface="Agency FB" pitchFamily="34" charset="0"/>
              </a:rPr>
              <a:t> </a:t>
            </a:r>
            <a:r>
              <a:rPr lang="en-US" sz="2800" dirty="0" err="1" smtClean="0">
                <a:latin typeface="Agency FB" pitchFamily="34" charset="0"/>
              </a:rPr>
              <a:t>Morfologi</a:t>
            </a:r>
            <a:endParaRPr lang="en-US" sz="2800" dirty="0" smtClean="0">
              <a:latin typeface="Agency FB" pitchFamily="34" charset="0"/>
            </a:endParaRPr>
          </a:p>
          <a:p>
            <a:pPr marL="457200" indent="-457200">
              <a:buFont typeface="+mj-lt"/>
              <a:buAutoNum type="arabicPeriod"/>
            </a:pPr>
            <a:r>
              <a:rPr lang="en-US" sz="2800" dirty="0" err="1" smtClean="0">
                <a:latin typeface="Agency FB" pitchFamily="34" charset="0"/>
              </a:rPr>
              <a:t>Telur</a:t>
            </a:r>
            <a:r>
              <a:rPr lang="en-US" sz="2800" dirty="0" smtClean="0">
                <a:latin typeface="Agency FB" pitchFamily="34" charset="0"/>
              </a:rPr>
              <a:t> </a:t>
            </a:r>
            <a:r>
              <a:rPr lang="en-US" sz="2800" dirty="0" err="1" smtClean="0">
                <a:latin typeface="Agency FB" pitchFamily="34" charset="0"/>
              </a:rPr>
              <a:t>Berdasarkan</a:t>
            </a:r>
            <a:r>
              <a:rPr lang="en-US" sz="2800" dirty="0" smtClean="0">
                <a:latin typeface="Agency FB" pitchFamily="34" charset="0"/>
              </a:rPr>
              <a:t> </a:t>
            </a:r>
            <a:r>
              <a:rPr lang="en-US" sz="2800" dirty="0" err="1" smtClean="0">
                <a:latin typeface="Agency FB" pitchFamily="34" charset="0"/>
              </a:rPr>
              <a:t>Mutu</a:t>
            </a:r>
            <a:r>
              <a:rPr lang="en-US" sz="2800" dirty="0" smtClean="0">
                <a:latin typeface="Agency FB" pitchFamily="34" charset="0"/>
              </a:rPr>
              <a:t> </a:t>
            </a:r>
            <a:r>
              <a:rPr lang="en-US" sz="2800" dirty="0" err="1" smtClean="0">
                <a:latin typeface="Agency FB" pitchFamily="34" charset="0"/>
              </a:rPr>
              <a:t>Kesegaran</a:t>
            </a:r>
            <a:endParaRPr lang="en-US" sz="2800" dirty="0" smtClean="0">
              <a:latin typeface="Agency FB" pitchFamily="34" charset="0"/>
            </a:endParaRPr>
          </a:p>
          <a:p>
            <a:pPr marL="457200" indent="-457200">
              <a:buFont typeface="+mj-lt"/>
              <a:buAutoNum type="arabicPeriod"/>
            </a:pPr>
            <a:r>
              <a:rPr lang="en-US" sz="2800" dirty="0" err="1" smtClean="0">
                <a:latin typeface="Agency FB" pitchFamily="34" charset="0"/>
              </a:rPr>
              <a:t>Standardisasi</a:t>
            </a:r>
            <a:r>
              <a:rPr lang="en-US" sz="2800" dirty="0" smtClean="0">
                <a:latin typeface="Agency FB" pitchFamily="34" charset="0"/>
              </a:rPr>
              <a:t> </a:t>
            </a:r>
            <a:r>
              <a:rPr lang="en-US" sz="2800" dirty="0" err="1" smtClean="0">
                <a:latin typeface="Agency FB" pitchFamily="34" charset="0"/>
              </a:rPr>
              <a:t>Mutu</a:t>
            </a:r>
            <a:r>
              <a:rPr lang="en-US" sz="2800" dirty="0" smtClean="0">
                <a:latin typeface="Agency FB" pitchFamily="34" charset="0"/>
              </a:rPr>
              <a:t> </a:t>
            </a:r>
            <a:r>
              <a:rPr lang="en-US" sz="2800" dirty="0" err="1" smtClean="0">
                <a:latin typeface="Agency FB" pitchFamily="34" charset="0"/>
              </a:rPr>
              <a:t>Telur</a:t>
            </a:r>
            <a:r>
              <a:rPr lang="en-US" sz="2800" dirty="0" smtClean="0">
                <a:latin typeface="Agency FB" pitchFamily="34" charset="0"/>
              </a:rPr>
              <a:t> </a:t>
            </a:r>
            <a:r>
              <a:rPr lang="en-US" sz="2800" dirty="0" err="1" smtClean="0">
                <a:latin typeface="Agency FB" pitchFamily="34" charset="0"/>
              </a:rPr>
              <a:t>Utuh</a:t>
            </a:r>
            <a:endParaRPr lang="en-US" sz="2800" dirty="0" smtClean="0">
              <a:latin typeface="Agency FB" pitchFamily="34" charset="0"/>
            </a:endParaRPr>
          </a:p>
          <a:p>
            <a:endParaRPr lang="en-US" sz="2800" dirty="0">
              <a:latin typeface="Agency FB" pitchFamily="34" charset="0"/>
            </a:endParaRPr>
          </a:p>
        </p:txBody>
      </p:sp>
      <p:pic>
        <p:nvPicPr>
          <p:cNvPr id="21506" name="Picture 2" descr="C:\Users\samsung\Pictures\gambar lucu telur 14.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267200" y="3581400"/>
            <a:ext cx="4252856" cy="304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42142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additive="base">
                                        <p:cTn id="7" dur="500" fill="hold"/>
                                        <p:tgtEl>
                                          <p:spTgt spid="21506"/>
                                        </p:tgtEl>
                                        <p:attrNameLst>
                                          <p:attrName>ppt_x</p:attrName>
                                        </p:attrNameLst>
                                      </p:cBhvr>
                                      <p:tavLst>
                                        <p:tav tm="0">
                                          <p:val>
                                            <p:strVal val="#ppt_x"/>
                                          </p:val>
                                        </p:tav>
                                        <p:tav tm="100000">
                                          <p:val>
                                            <p:strVal val="#ppt_x"/>
                                          </p:val>
                                        </p:tav>
                                      </p:tavLst>
                                    </p:anim>
                                    <p:anim calcmode="lin" valueType="num">
                                      <p:cBhvr additive="base">
                                        <p:cTn id="8" dur="500" fill="hold"/>
                                        <p:tgtEl>
                                          <p:spTgt spid="215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077200" cy="5973763"/>
          </a:xfrm>
        </p:spPr>
        <p:txBody>
          <a:bodyPr/>
          <a:lstStyle/>
          <a:p>
            <a:pPr algn="ctr"/>
            <a:r>
              <a:rPr lang="en-US" sz="2800" dirty="0" err="1" smtClean="0">
                <a:latin typeface="Agency FB" pitchFamily="34" charset="0"/>
              </a:rPr>
              <a:t>Kelas</a:t>
            </a:r>
            <a:r>
              <a:rPr lang="en-US" sz="2800" dirty="0" smtClean="0">
                <a:latin typeface="Agency FB" pitchFamily="34" charset="0"/>
              </a:rPr>
              <a:t> </a:t>
            </a:r>
            <a:r>
              <a:rPr lang="en-US" sz="2800" dirty="0" err="1" smtClean="0">
                <a:latin typeface="Agency FB" pitchFamily="34" charset="0"/>
              </a:rPr>
              <a:t>Mutu</a:t>
            </a:r>
            <a:r>
              <a:rPr lang="en-US" sz="2800" dirty="0" smtClean="0">
                <a:latin typeface="Agency FB" pitchFamily="34" charset="0"/>
              </a:rPr>
              <a:t> </a:t>
            </a:r>
            <a:r>
              <a:rPr lang="en-US" sz="2800" dirty="0" err="1" smtClean="0">
                <a:latin typeface="Agency FB" pitchFamily="34" charset="0"/>
              </a:rPr>
              <a:t>Kesegaran</a:t>
            </a:r>
            <a:r>
              <a:rPr lang="en-US" sz="2800" dirty="0" smtClean="0">
                <a:latin typeface="Agency FB" pitchFamily="34" charset="0"/>
              </a:rPr>
              <a:t> </a:t>
            </a:r>
            <a:r>
              <a:rPr lang="en-US" sz="2800" dirty="0" err="1">
                <a:latin typeface="Agency FB" pitchFamily="34" charset="0"/>
              </a:rPr>
              <a:t>T</a:t>
            </a:r>
            <a:r>
              <a:rPr lang="en-US" sz="2800" dirty="0" err="1" smtClean="0">
                <a:latin typeface="Agency FB" pitchFamily="34" charset="0"/>
              </a:rPr>
              <a:t>elur</a:t>
            </a:r>
            <a:r>
              <a:rPr lang="en-US" sz="2800" dirty="0" smtClean="0">
                <a:latin typeface="Agency FB" pitchFamily="34" charset="0"/>
              </a:rPr>
              <a:t> </a:t>
            </a:r>
            <a:r>
              <a:rPr lang="en-US" sz="2800" dirty="0" err="1" smtClean="0">
                <a:latin typeface="Agency FB" pitchFamily="34" charset="0"/>
              </a:rPr>
              <a:t>Utuh</a:t>
            </a:r>
            <a:endParaRPr lang="en-US" sz="2800" dirty="0" smtClean="0">
              <a:latin typeface="Agency FB" pitchFamily="34" charset="0"/>
            </a:endParaRPr>
          </a:p>
          <a:p>
            <a:pPr algn="ctr"/>
            <a:endParaRPr lang="en-US" sz="2800" dirty="0">
              <a:latin typeface="Agency FB"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xmlns="" val="2267667509"/>
              </p:ext>
            </p:extLst>
          </p:nvPr>
        </p:nvGraphicFramePr>
        <p:xfrm>
          <a:off x="228600" y="-248920"/>
          <a:ext cx="8686800" cy="7703674"/>
        </p:xfrm>
        <a:graphic>
          <a:graphicData uri="http://schemas.openxmlformats.org/drawingml/2006/table">
            <a:tbl>
              <a:tblPr firstRow="1" bandRow="1">
                <a:tableStyleId>{5C22544A-7EE6-4342-B048-85BDC9FD1C3A}</a:tableStyleId>
              </a:tblPr>
              <a:tblGrid>
                <a:gridCol w="653844"/>
                <a:gridCol w="1386679"/>
                <a:gridCol w="1457517"/>
                <a:gridCol w="1515818"/>
                <a:gridCol w="1340915"/>
                <a:gridCol w="2332027"/>
              </a:tblGrid>
              <a:tr h="333295">
                <a:tc rowSpan="2">
                  <a:txBody>
                    <a:bodyPr/>
                    <a:lstStyle/>
                    <a:p>
                      <a:pPr algn="ctr"/>
                      <a:r>
                        <a:rPr lang="en-US" dirty="0" smtClean="0"/>
                        <a:t>No </a:t>
                      </a:r>
                      <a:endParaRPr lang="en-US" dirty="0"/>
                    </a:p>
                  </a:txBody>
                  <a:tcPr/>
                </a:tc>
                <a:tc rowSpan="2">
                  <a:txBody>
                    <a:bodyPr/>
                    <a:lstStyle/>
                    <a:p>
                      <a:pPr algn="ctr"/>
                      <a:r>
                        <a:rPr lang="en-US" dirty="0" err="1" smtClean="0"/>
                        <a:t>Faktor</a:t>
                      </a:r>
                      <a:r>
                        <a:rPr lang="en-US" dirty="0" smtClean="0"/>
                        <a:t> </a:t>
                      </a:r>
                      <a:endParaRPr lang="en-US" dirty="0"/>
                    </a:p>
                  </a:txBody>
                  <a:tcPr/>
                </a:tc>
                <a:tc gridSpan="4">
                  <a:txBody>
                    <a:bodyPr/>
                    <a:lstStyle/>
                    <a:p>
                      <a:pPr algn="ctr"/>
                      <a:r>
                        <a:rPr lang="en-US" dirty="0" err="1" smtClean="0"/>
                        <a:t>Mutu</a:t>
                      </a:r>
                      <a:r>
                        <a:rPr lang="en-US" dirty="0" smtClean="0"/>
                        <a:t> </a:t>
                      </a:r>
                      <a:r>
                        <a:rPr lang="en-US" dirty="0" err="1" smtClean="0"/>
                        <a:t>Kesegaran</a:t>
                      </a:r>
                      <a:r>
                        <a:rPr lang="en-US" dirty="0" smtClean="0"/>
                        <a:t> </a:t>
                      </a:r>
                      <a:r>
                        <a:rPr lang="en-US" dirty="0" err="1" smtClean="0"/>
                        <a:t>Telur</a:t>
                      </a:r>
                      <a:r>
                        <a:rPr lang="en-US" dirty="0" smtClean="0"/>
                        <a:t> </a:t>
                      </a:r>
                      <a:r>
                        <a:rPr lang="en-US" dirty="0" err="1" smtClean="0"/>
                        <a:t>Utuh</a:t>
                      </a:r>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333295">
                <a:tc vMerge="1">
                  <a:txBody>
                    <a:bodyPr/>
                    <a:lstStyle/>
                    <a:p>
                      <a:endParaRPr lang="en-US" dirty="0"/>
                    </a:p>
                  </a:txBody>
                  <a:tcPr/>
                </a:tc>
                <a:tc vMerge="1">
                  <a:txBody>
                    <a:bodyPr/>
                    <a:lstStyle/>
                    <a:p>
                      <a:endParaRPr lang="en-US" dirty="0"/>
                    </a:p>
                  </a:txBody>
                  <a:tcPr/>
                </a:tc>
                <a:tc>
                  <a:txBody>
                    <a:bodyPr/>
                    <a:lstStyle/>
                    <a:p>
                      <a:pPr algn="ctr"/>
                      <a:r>
                        <a:rPr lang="en-US" dirty="0" smtClean="0"/>
                        <a:t>AA</a:t>
                      </a:r>
                      <a:endParaRPr lang="en-US" dirty="0"/>
                    </a:p>
                  </a:txBody>
                  <a:tcPr/>
                </a:tc>
                <a:tc>
                  <a:txBody>
                    <a:bodyPr/>
                    <a:lstStyle/>
                    <a:p>
                      <a:pPr algn="ctr"/>
                      <a:r>
                        <a:rPr lang="en-US" dirty="0" smtClean="0"/>
                        <a:t>A</a:t>
                      </a:r>
                      <a:endParaRPr lang="en-US" dirty="0"/>
                    </a:p>
                  </a:txBody>
                  <a:tcPr/>
                </a:tc>
                <a:tc>
                  <a:txBody>
                    <a:bodyPr/>
                    <a:lstStyle/>
                    <a:p>
                      <a:pPr algn="ctr"/>
                      <a:r>
                        <a:rPr lang="en-US" dirty="0" smtClean="0"/>
                        <a:t>B</a:t>
                      </a:r>
                      <a:endParaRPr lang="en-US" dirty="0"/>
                    </a:p>
                  </a:txBody>
                  <a:tcPr/>
                </a:tc>
                <a:tc>
                  <a:txBody>
                    <a:bodyPr/>
                    <a:lstStyle/>
                    <a:p>
                      <a:pPr algn="ctr"/>
                      <a:r>
                        <a:rPr lang="en-US" dirty="0" smtClean="0"/>
                        <a:t>C</a:t>
                      </a:r>
                      <a:endParaRPr lang="en-US" dirty="0"/>
                    </a:p>
                  </a:txBody>
                  <a:tcPr/>
                </a:tc>
              </a:tr>
              <a:tr h="1833121">
                <a:tc>
                  <a:txBody>
                    <a:bodyPr/>
                    <a:lstStyle/>
                    <a:p>
                      <a:pPr algn="ctr"/>
                      <a:r>
                        <a:rPr lang="en-US" dirty="0" smtClean="0"/>
                        <a:t>1</a:t>
                      </a:r>
                      <a:endParaRPr lang="en-US" dirty="0"/>
                    </a:p>
                  </a:txBody>
                  <a:tcPr/>
                </a:tc>
                <a:tc>
                  <a:txBody>
                    <a:bodyPr/>
                    <a:lstStyle/>
                    <a:p>
                      <a:r>
                        <a:rPr lang="en-US" dirty="0" err="1" smtClean="0"/>
                        <a:t>Kulit</a:t>
                      </a:r>
                      <a:r>
                        <a:rPr lang="en-US" dirty="0" smtClean="0"/>
                        <a:t> </a:t>
                      </a:r>
                      <a:r>
                        <a:rPr lang="en-US" dirty="0" err="1" smtClean="0"/>
                        <a:t>Telur</a:t>
                      </a:r>
                      <a:endParaRPr lang="en-US" dirty="0"/>
                    </a:p>
                  </a:txBody>
                  <a:tcPr/>
                </a:tc>
                <a:tc>
                  <a:txBody>
                    <a:bodyPr/>
                    <a:lstStyle/>
                    <a:p>
                      <a:r>
                        <a:rPr lang="en-US" dirty="0" err="1" smtClean="0"/>
                        <a:t>Bersih</a:t>
                      </a:r>
                      <a:r>
                        <a:rPr lang="en-US" dirty="0" smtClean="0"/>
                        <a:t> </a:t>
                      </a:r>
                    </a:p>
                    <a:p>
                      <a:r>
                        <a:rPr lang="en-US" dirty="0" err="1" smtClean="0"/>
                        <a:t>Tidak</a:t>
                      </a:r>
                      <a:r>
                        <a:rPr lang="en-US" dirty="0" smtClean="0"/>
                        <a:t> </a:t>
                      </a:r>
                      <a:r>
                        <a:rPr lang="en-US" dirty="0" err="1" smtClean="0"/>
                        <a:t>Retak</a:t>
                      </a:r>
                      <a:endParaRPr lang="en-US" dirty="0" smtClean="0"/>
                    </a:p>
                    <a:p>
                      <a:r>
                        <a:rPr lang="en-US" dirty="0" err="1" smtClean="0"/>
                        <a:t>Bentuk</a:t>
                      </a:r>
                      <a:r>
                        <a:rPr lang="en-US" dirty="0" smtClean="0"/>
                        <a:t> Normal</a:t>
                      </a:r>
                      <a:endParaRPr lang="en-US" dirty="0"/>
                    </a:p>
                  </a:txBody>
                  <a:tcPr/>
                </a:tc>
                <a:tc>
                  <a:txBody>
                    <a:bodyPr/>
                    <a:lstStyle/>
                    <a:p>
                      <a:r>
                        <a:rPr lang="en-US" dirty="0" err="1" smtClean="0"/>
                        <a:t>Bersih</a:t>
                      </a:r>
                      <a:r>
                        <a:rPr lang="en-US" dirty="0" smtClean="0"/>
                        <a:t> </a:t>
                      </a:r>
                    </a:p>
                    <a:p>
                      <a:r>
                        <a:rPr lang="en-US" dirty="0" err="1" smtClean="0"/>
                        <a:t>Tidak</a:t>
                      </a:r>
                      <a:r>
                        <a:rPr lang="en-US" dirty="0" smtClean="0"/>
                        <a:t> </a:t>
                      </a:r>
                      <a:r>
                        <a:rPr lang="en-US" dirty="0" err="1" smtClean="0"/>
                        <a:t>Retak</a:t>
                      </a:r>
                      <a:endParaRPr lang="en-US" dirty="0" smtClean="0"/>
                    </a:p>
                    <a:p>
                      <a:r>
                        <a:rPr lang="en-US" dirty="0" err="1" smtClean="0"/>
                        <a:t>Bentuk</a:t>
                      </a:r>
                      <a:r>
                        <a:rPr lang="en-US" dirty="0" smtClean="0"/>
                        <a:t> Normal</a:t>
                      </a:r>
                    </a:p>
                    <a:p>
                      <a:endParaRPr lang="en-US" dirty="0"/>
                    </a:p>
                  </a:txBody>
                  <a:tcPr/>
                </a:tc>
                <a:tc>
                  <a:txBody>
                    <a:bodyPr/>
                    <a:lstStyle/>
                    <a:p>
                      <a:r>
                        <a:rPr lang="en-US" dirty="0" err="1" smtClean="0"/>
                        <a:t>Bersih</a:t>
                      </a:r>
                      <a:r>
                        <a:rPr lang="en-US" dirty="0" smtClean="0"/>
                        <a:t> </a:t>
                      </a:r>
                      <a:r>
                        <a:rPr lang="en-US" dirty="0" err="1" smtClean="0"/>
                        <a:t>dan</a:t>
                      </a:r>
                      <a:r>
                        <a:rPr lang="en-US" dirty="0" smtClean="0"/>
                        <a:t> </a:t>
                      </a:r>
                      <a:r>
                        <a:rPr lang="en-US" dirty="0" err="1" smtClean="0"/>
                        <a:t>Sedikit</a:t>
                      </a:r>
                      <a:r>
                        <a:rPr lang="en-US" dirty="0" smtClean="0"/>
                        <a:t> </a:t>
                      </a:r>
                      <a:r>
                        <a:rPr lang="en-US" dirty="0" err="1" smtClean="0"/>
                        <a:t>Bernoda</a:t>
                      </a:r>
                      <a:endParaRPr lang="en-US" dirty="0" smtClean="0"/>
                    </a:p>
                    <a:p>
                      <a:r>
                        <a:rPr lang="en-US" dirty="0" err="1" smtClean="0"/>
                        <a:t>Tidak</a:t>
                      </a:r>
                      <a:r>
                        <a:rPr lang="en-US" dirty="0" smtClean="0"/>
                        <a:t> </a:t>
                      </a:r>
                      <a:r>
                        <a:rPr lang="en-US" dirty="0" err="1" smtClean="0"/>
                        <a:t>Retak</a:t>
                      </a:r>
                      <a:endParaRPr lang="en-US" dirty="0" smtClean="0"/>
                    </a:p>
                    <a:p>
                      <a:r>
                        <a:rPr lang="en-US" dirty="0" err="1" smtClean="0"/>
                        <a:t>Sedikit</a:t>
                      </a:r>
                      <a:r>
                        <a:rPr lang="en-US" dirty="0" smtClean="0"/>
                        <a:t> </a:t>
                      </a:r>
                      <a:r>
                        <a:rPr lang="en-US" dirty="0" err="1" smtClean="0"/>
                        <a:t>Tidak</a:t>
                      </a:r>
                      <a:r>
                        <a:rPr lang="en-US" dirty="0" smtClean="0"/>
                        <a:t> Normal</a:t>
                      </a:r>
                    </a:p>
                  </a:txBody>
                  <a:tcPr/>
                </a:tc>
                <a:tc>
                  <a:txBody>
                    <a:bodyPr/>
                    <a:lstStyle/>
                    <a:p>
                      <a:r>
                        <a:rPr lang="en-US" dirty="0" err="1" smtClean="0"/>
                        <a:t>Bersih</a:t>
                      </a:r>
                      <a:r>
                        <a:rPr lang="en-US" dirty="0" smtClean="0"/>
                        <a:t>  </a:t>
                      </a:r>
                      <a:r>
                        <a:rPr lang="en-US" dirty="0" err="1" smtClean="0"/>
                        <a:t>Agak</a:t>
                      </a:r>
                      <a:r>
                        <a:rPr lang="en-US" baseline="0" dirty="0" smtClean="0"/>
                        <a:t> </a:t>
                      </a:r>
                      <a:r>
                        <a:rPr lang="en-US" baseline="0" dirty="0" err="1" smtClean="0"/>
                        <a:t>Bernoda</a:t>
                      </a:r>
                      <a:endParaRPr lang="en-US" dirty="0" smtClean="0"/>
                    </a:p>
                    <a:p>
                      <a:r>
                        <a:rPr lang="en-US" dirty="0" err="1" smtClean="0"/>
                        <a:t>Tidak</a:t>
                      </a:r>
                      <a:r>
                        <a:rPr lang="en-US" dirty="0" smtClean="0"/>
                        <a:t> </a:t>
                      </a:r>
                      <a:r>
                        <a:rPr lang="en-US" dirty="0" err="1" smtClean="0"/>
                        <a:t>Retak</a:t>
                      </a:r>
                      <a:endParaRPr lang="en-US" dirty="0" smtClean="0"/>
                    </a:p>
                    <a:p>
                      <a:r>
                        <a:rPr lang="en-US" dirty="0" err="1" smtClean="0"/>
                        <a:t>Boleh</a:t>
                      </a:r>
                      <a:r>
                        <a:rPr lang="en-US" dirty="0" smtClean="0"/>
                        <a:t> </a:t>
                      </a:r>
                      <a:r>
                        <a:rPr lang="en-US" dirty="0" err="1" smtClean="0"/>
                        <a:t>Tidak</a:t>
                      </a:r>
                      <a:r>
                        <a:rPr lang="en-US" dirty="0" smtClean="0"/>
                        <a:t> Normal</a:t>
                      </a:r>
                    </a:p>
                    <a:p>
                      <a:endParaRPr lang="en-US" dirty="0"/>
                    </a:p>
                  </a:txBody>
                  <a:tcPr/>
                </a:tc>
              </a:tr>
              <a:tr h="833237">
                <a:tc>
                  <a:txBody>
                    <a:bodyPr/>
                    <a:lstStyle/>
                    <a:p>
                      <a:pPr algn="ctr"/>
                      <a:r>
                        <a:rPr lang="en-US" dirty="0" smtClean="0"/>
                        <a:t>2</a:t>
                      </a:r>
                      <a:endParaRPr lang="en-US" dirty="0"/>
                    </a:p>
                  </a:txBody>
                  <a:tcPr/>
                </a:tc>
                <a:tc>
                  <a:txBody>
                    <a:bodyPr/>
                    <a:lstStyle/>
                    <a:p>
                      <a:r>
                        <a:rPr lang="en-US" dirty="0" err="1" smtClean="0"/>
                        <a:t>Tinggi</a:t>
                      </a:r>
                      <a:r>
                        <a:rPr lang="en-US" dirty="0" smtClean="0"/>
                        <a:t> </a:t>
                      </a:r>
                      <a:r>
                        <a:rPr lang="en-US" dirty="0" err="1" smtClean="0"/>
                        <a:t>Kantung</a:t>
                      </a:r>
                      <a:r>
                        <a:rPr lang="en-US" dirty="0" smtClean="0"/>
                        <a:t> </a:t>
                      </a:r>
                      <a:r>
                        <a:rPr lang="en-US" dirty="0" err="1" smtClean="0"/>
                        <a:t>Udara</a:t>
                      </a:r>
                      <a:endParaRPr lang="en-US" dirty="0"/>
                    </a:p>
                  </a:txBody>
                  <a:tcPr/>
                </a:tc>
                <a:tc>
                  <a:txBody>
                    <a:bodyPr/>
                    <a:lstStyle/>
                    <a:p>
                      <a:r>
                        <a:rPr lang="en-US" dirty="0" smtClean="0"/>
                        <a:t>1/8 in </a:t>
                      </a:r>
                      <a:r>
                        <a:rPr lang="en-US" dirty="0" err="1" smtClean="0"/>
                        <a:t>atau</a:t>
                      </a:r>
                      <a:r>
                        <a:rPr lang="en-US" dirty="0" smtClean="0"/>
                        <a:t> </a:t>
                      </a:r>
                      <a:r>
                        <a:rPr lang="en-US" dirty="0" err="1" smtClean="0"/>
                        <a:t>kurang</a:t>
                      </a:r>
                      <a:endParaRPr lang="en-US" dirty="0"/>
                    </a:p>
                  </a:txBody>
                  <a:tcPr/>
                </a:tc>
                <a:tc>
                  <a:txBody>
                    <a:bodyPr/>
                    <a:lstStyle/>
                    <a:p>
                      <a:r>
                        <a:rPr lang="en-US" dirty="0" smtClean="0"/>
                        <a:t>3/6</a:t>
                      </a:r>
                      <a:r>
                        <a:rPr lang="en-US" baseline="0" dirty="0" smtClean="0"/>
                        <a:t> in </a:t>
                      </a:r>
                      <a:r>
                        <a:rPr lang="en-US" baseline="0" dirty="0" err="1" smtClean="0"/>
                        <a:t>atau</a:t>
                      </a:r>
                      <a:r>
                        <a:rPr lang="en-US" baseline="0" dirty="0" smtClean="0"/>
                        <a:t> </a:t>
                      </a:r>
                      <a:r>
                        <a:rPr lang="en-US" baseline="0" dirty="0" err="1" smtClean="0"/>
                        <a:t>kurang</a:t>
                      </a:r>
                      <a:endParaRPr lang="en-US" dirty="0"/>
                    </a:p>
                  </a:txBody>
                  <a:tcPr/>
                </a:tc>
                <a:tc>
                  <a:txBody>
                    <a:bodyPr/>
                    <a:lstStyle/>
                    <a:p>
                      <a:r>
                        <a:rPr lang="en-US" dirty="0" smtClean="0"/>
                        <a:t>3/8 in</a:t>
                      </a:r>
                      <a:r>
                        <a:rPr lang="en-US" baseline="0" dirty="0" smtClean="0"/>
                        <a:t> </a:t>
                      </a:r>
                      <a:r>
                        <a:rPr lang="en-US" baseline="0" dirty="0" err="1" smtClean="0"/>
                        <a:t>atau</a:t>
                      </a:r>
                      <a:r>
                        <a:rPr lang="en-US" baseline="0" dirty="0" smtClean="0"/>
                        <a:t> </a:t>
                      </a:r>
                      <a:r>
                        <a:rPr lang="en-US" baseline="0" dirty="0" err="1" smtClean="0"/>
                        <a:t>kurang</a:t>
                      </a:r>
                      <a:endParaRPr lang="en-US" dirty="0"/>
                    </a:p>
                  </a:txBody>
                  <a:tcPr/>
                </a:tc>
                <a:tc>
                  <a:txBody>
                    <a:bodyPr/>
                    <a:lstStyle/>
                    <a:p>
                      <a:r>
                        <a:rPr lang="en-US" dirty="0" smtClean="0"/>
                        <a:t>3/8 in </a:t>
                      </a:r>
                      <a:r>
                        <a:rPr lang="en-US" dirty="0" err="1" smtClean="0"/>
                        <a:t>atau</a:t>
                      </a:r>
                      <a:r>
                        <a:rPr lang="en-US" dirty="0" smtClean="0"/>
                        <a:t> </a:t>
                      </a:r>
                      <a:r>
                        <a:rPr lang="en-US" dirty="0" err="1" smtClean="0"/>
                        <a:t>lebih</a:t>
                      </a:r>
                      <a:endParaRPr lang="en-US" dirty="0"/>
                    </a:p>
                  </a:txBody>
                  <a:tcPr/>
                </a:tc>
              </a:tr>
              <a:tr h="1333179">
                <a:tc>
                  <a:txBody>
                    <a:bodyPr/>
                    <a:lstStyle/>
                    <a:p>
                      <a:pPr algn="ctr"/>
                      <a:r>
                        <a:rPr lang="en-US" dirty="0" smtClean="0"/>
                        <a:t>3</a:t>
                      </a:r>
                      <a:endParaRPr lang="en-US" dirty="0"/>
                    </a:p>
                  </a:txBody>
                  <a:tcPr/>
                </a:tc>
                <a:tc>
                  <a:txBody>
                    <a:bodyPr/>
                    <a:lstStyle/>
                    <a:p>
                      <a:r>
                        <a:rPr lang="en-US" dirty="0" smtClean="0"/>
                        <a:t>Albumen </a:t>
                      </a:r>
                      <a:endParaRPr lang="en-US" dirty="0"/>
                    </a:p>
                  </a:txBody>
                  <a:tcPr/>
                </a:tc>
                <a:tc>
                  <a:txBody>
                    <a:bodyPr/>
                    <a:lstStyle/>
                    <a:p>
                      <a:r>
                        <a:rPr lang="en-US" dirty="0" err="1" smtClean="0"/>
                        <a:t>Jernih</a:t>
                      </a:r>
                      <a:r>
                        <a:rPr lang="en-US" dirty="0" smtClean="0"/>
                        <a:t> </a:t>
                      </a:r>
                      <a:r>
                        <a:rPr lang="en-US" dirty="0" err="1" smtClean="0"/>
                        <a:t>dan</a:t>
                      </a:r>
                      <a:r>
                        <a:rPr lang="en-US" dirty="0" smtClean="0"/>
                        <a:t> </a:t>
                      </a:r>
                      <a:r>
                        <a:rPr lang="en-US" dirty="0" err="1" smtClean="0"/>
                        <a:t>kental</a:t>
                      </a:r>
                      <a:r>
                        <a:rPr lang="en-US" dirty="0" smtClean="0"/>
                        <a:t> (72 HU </a:t>
                      </a:r>
                      <a:r>
                        <a:rPr lang="en-US" dirty="0" err="1" smtClean="0"/>
                        <a:t>atau</a:t>
                      </a:r>
                      <a:r>
                        <a:rPr lang="en-US" dirty="0" smtClean="0"/>
                        <a:t> </a:t>
                      </a:r>
                      <a:r>
                        <a:rPr lang="en-US" dirty="0" err="1" smtClean="0"/>
                        <a:t>Lebih</a:t>
                      </a:r>
                      <a:r>
                        <a:rPr lang="en-US" dirty="0" smtClean="0"/>
                        <a:t>)</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Jernih</a:t>
                      </a:r>
                      <a:r>
                        <a:rPr lang="en-US" dirty="0" smtClean="0"/>
                        <a:t> </a:t>
                      </a:r>
                      <a:r>
                        <a:rPr lang="en-US" dirty="0" err="1" smtClean="0"/>
                        <a:t>dan</a:t>
                      </a:r>
                      <a:r>
                        <a:rPr lang="en-US" dirty="0" smtClean="0"/>
                        <a:t> </a:t>
                      </a:r>
                      <a:r>
                        <a:rPr lang="en-US" dirty="0" err="1" smtClean="0"/>
                        <a:t>sedikit</a:t>
                      </a:r>
                      <a:r>
                        <a:rPr lang="en-US" dirty="0" smtClean="0"/>
                        <a:t> </a:t>
                      </a:r>
                      <a:r>
                        <a:rPr lang="en-US" dirty="0" err="1" smtClean="0"/>
                        <a:t>agak</a:t>
                      </a:r>
                      <a:r>
                        <a:rPr lang="en-US" dirty="0" smtClean="0"/>
                        <a:t> </a:t>
                      </a:r>
                      <a:r>
                        <a:rPr lang="en-US" dirty="0" err="1" smtClean="0"/>
                        <a:t>encer</a:t>
                      </a:r>
                      <a:r>
                        <a:rPr lang="en-US" dirty="0" smtClean="0"/>
                        <a:t> (60-72 HU)</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Jernih</a:t>
                      </a:r>
                      <a:r>
                        <a:rPr lang="en-US" dirty="0" smtClean="0"/>
                        <a:t> </a:t>
                      </a:r>
                      <a:r>
                        <a:rPr lang="en-US" dirty="0" err="1" smtClean="0"/>
                        <a:t>dan</a:t>
                      </a:r>
                      <a:r>
                        <a:rPr lang="en-US" dirty="0" smtClean="0"/>
                        <a:t> </a:t>
                      </a:r>
                      <a:r>
                        <a:rPr lang="en-US" dirty="0" err="1" smtClean="0"/>
                        <a:t>encer</a:t>
                      </a:r>
                      <a:r>
                        <a:rPr lang="en-US" dirty="0" smtClean="0"/>
                        <a:t> (31 HU – 61 HU)</a:t>
                      </a:r>
                    </a:p>
                    <a:p>
                      <a:endParaRPr lang="en-US" dirty="0"/>
                    </a:p>
                  </a:txBody>
                  <a:tcPr/>
                </a:tc>
                <a:tc>
                  <a:txBody>
                    <a:bodyPr/>
                    <a:lstStyle/>
                    <a:p>
                      <a:r>
                        <a:rPr lang="en-US" dirty="0" err="1" smtClean="0"/>
                        <a:t>Encer</a:t>
                      </a:r>
                      <a:r>
                        <a:rPr lang="en-US" dirty="0" smtClean="0"/>
                        <a:t> </a:t>
                      </a:r>
                      <a:r>
                        <a:rPr lang="en-US" dirty="0" err="1" smtClean="0"/>
                        <a:t>dan</a:t>
                      </a:r>
                      <a:r>
                        <a:rPr lang="en-US" dirty="0" smtClean="0"/>
                        <a:t> </a:t>
                      </a:r>
                      <a:r>
                        <a:rPr lang="en-US" dirty="0" err="1" smtClean="0"/>
                        <a:t>berair</a:t>
                      </a:r>
                      <a:r>
                        <a:rPr lang="en-US" dirty="0" smtClean="0"/>
                        <a:t>,</a:t>
                      </a:r>
                      <a:r>
                        <a:rPr lang="en-US" baseline="0" dirty="0" smtClean="0"/>
                        <a:t> </a:t>
                      </a:r>
                      <a:r>
                        <a:rPr lang="en-US" baseline="0" dirty="0" err="1" smtClean="0"/>
                        <a:t>serta</a:t>
                      </a:r>
                      <a:r>
                        <a:rPr lang="en-US" baseline="0" dirty="0" smtClean="0"/>
                        <a:t> </a:t>
                      </a:r>
                      <a:r>
                        <a:rPr lang="en-US" baseline="0" dirty="0" err="1" smtClean="0"/>
                        <a:t>mengandung</a:t>
                      </a:r>
                      <a:r>
                        <a:rPr lang="en-US" baseline="0" dirty="0" smtClean="0"/>
                        <a:t> </a:t>
                      </a:r>
                      <a:r>
                        <a:rPr lang="en-US" baseline="0" dirty="0" err="1" smtClean="0"/>
                        <a:t>bintik</a:t>
                      </a:r>
                      <a:r>
                        <a:rPr lang="en-US" baseline="0" dirty="0" smtClean="0"/>
                        <a:t> </a:t>
                      </a:r>
                      <a:r>
                        <a:rPr lang="en-US" baseline="0" dirty="0" err="1" smtClean="0"/>
                        <a:t>darah</a:t>
                      </a:r>
                      <a:r>
                        <a:rPr lang="en-US" baseline="0" dirty="0" smtClean="0"/>
                        <a:t>/”Blood spots” (</a:t>
                      </a:r>
                      <a:r>
                        <a:rPr lang="en-US" baseline="0" dirty="0" err="1" smtClean="0"/>
                        <a:t>kurang</a:t>
                      </a:r>
                      <a:r>
                        <a:rPr lang="en-US" baseline="0" dirty="0" smtClean="0"/>
                        <a:t> </a:t>
                      </a:r>
                      <a:r>
                        <a:rPr lang="en-US" baseline="0" dirty="0" err="1" smtClean="0"/>
                        <a:t>dari</a:t>
                      </a:r>
                      <a:r>
                        <a:rPr lang="en-US" baseline="0" dirty="0" smtClean="0"/>
                        <a:t> 31 HU)</a:t>
                      </a:r>
                      <a:endParaRPr lang="en-US" dirty="0"/>
                    </a:p>
                  </a:txBody>
                  <a:tcPr/>
                </a:tc>
              </a:tr>
              <a:tr h="2583034">
                <a:tc>
                  <a:txBody>
                    <a:bodyPr/>
                    <a:lstStyle/>
                    <a:p>
                      <a:pPr algn="ctr"/>
                      <a:r>
                        <a:rPr lang="en-US" dirty="0" smtClean="0"/>
                        <a:t>4</a:t>
                      </a:r>
                      <a:endParaRPr lang="en-US" dirty="0"/>
                    </a:p>
                  </a:txBody>
                  <a:tcPr/>
                </a:tc>
                <a:tc>
                  <a:txBody>
                    <a:bodyPr/>
                    <a:lstStyle/>
                    <a:p>
                      <a:r>
                        <a:rPr lang="en-US" dirty="0" err="1" smtClean="0"/>
                        <a:t>Kuning</a:t>
                      </a:r>
                      <a:r>
                        <a:rPr lang="en-US" dirty="0" smtClean="0"/>
                        <a:t> </a:t>
                      </a:r>
                      <a:r>
                        <a:rPr lang="en-US" dirty="0" err="1" smtClean="0"/>
                        <a:t>Telur</a:t>
                      </a:r>
                      <a:endParaRPr lang="en-US" dirty="0"/>
                    </a:p>
                  </a:txBody>
                  <a:tcPr/>
                </a:tc>
                <a:tc>
                  <a:txBody>
                    <a:bodyPr/>
                    <a:lstStyle/>
                    <a:p>
                      <a:r>
                        <a:rPr lang="en-US" dirty="0" smtClean="0"/>
                        <a:t>Batas </a:t>
                      </a:r>
                      <a:r>
                        <a:rPr lang="en-US" dirty="0" err="1" smtClean="0"/>
                        <a:t>bentuk</a:t>
                      </a:r>
                      <a:r>
                        <a:rPr lang="en-US" dirty="0" smtClean="0"/>
                        <a:t> </a:t>
                      </a:r>
                      <a:r>
                        <a:rPr lang="en-US" dirty="0" err="1" smtClean="0"/>
                        <a:t>jelas</a:t>
                      </a:r>
                      <a:r>
                        <a:rPr lang="en-US" dirty="0" smtClean="0"/>
                        <a:t> </a:t>
                      </a:r>
                      <a:r>
                        <a:rPr lang="en-US" dirty="0" err="1" smtClean="0"/>
                        <a:t>sekali</a:t>
                      </a:r>
                      <a:endParaRPr lang="en-US" dirty="0" smtClean="0"/>
                    </a:p>
                    <a:p>
                      <a:endParaRPr lang="en-US" dirty="0" smtClean="0"/>
                    </a:p>
                    <a:p>
                      <a:endParaRPr lang="en-US" dirty="0" smtClean="0"/>
                    </a:p>
                    <a:p>
                      <a:endParaRPr lang="en-US" dirty="0" smtClean="0"/>
                    </a:p>
                    <a:p>
                      <a:endParaRPr lang="en-US" dirty="0" smtClean="0"/>
                    </a:p>
                    <a:p>
                      <a:r>
                        <a:rPr lang="en-US" dirty="0" err="1" smtClean="0"/>
                        <a:t>Bebas</a:t>
                      </a:r>
                      <a:r>
                        <a:rPr lang="en-US" baseline="0" dirty="0" smtClean="0"/>
                        <a:t> </a:t>
                      </a:r>
                      <a:r>
                        <a:rPr lang="en-US" baseline="0" dirty="0" err="1" smtClean="0"/>
                        <a:t>dari</a:t>
                      </a:r>
                      <a:r>
                        <a:rPr lang="en-US" baseline="0" dirty="0" smtClean="0"/>
                        <a:t> </a:t>
                      </a:r>
                      <a:r>
                        <a:rPr lang="en-US" baseline="0" dirty="0" err="1" smtClean="0"/>
                        <a:t>cacat</a:t>
                      </a:r>
                      <a:endParaRPr lang="en-US" dirty="0"/>
                    </a:p>
                  </a:txBody>
                  <a:tcPr/>
                </a:tc>
                <a:tc>
                  <a:txBody>
                    <a:bodyPr/>
                    <a:lstStyle/>
                    <a:p>
                      <a:r>
                        <a:rPr lang="en-US" dirty="0" smtClean="0"/>
                        <a:t>Batas </a:t>
                      </a:r>
                      <a:r>
                        <a:rPr lang="en-US" dirty="0" err="1" smtClean="0"/>
                        <a:t>bentuk</a:t>
                      </a:r>
                      <a:r>
                        <a:rPr lang="en-US" dirty="0" smtClean="0"/>
                        <a:t> </a:t>
                      </a:r>
                      <a:r>
                        <a:rPr lang="en-US" dirty="0" err="1" smtClean="0"/>
                        <a:t>jelas</a:t>
                      </a:r>
                      <a:endParaRPr lang="en-US" dirty="0" smtClean="0"/>
                    </a:p>
                    <a:p>
                      <a:endParaRPr lang="en-US" dirty="0" smtClean="0"/>
                    </a:p>
                    <a:p>
                      <a:endParaRPr lang="en-US" dirty="0" smtClean="0"/>
                    </a:p>
                    <a:p>
                      <a:endParaRPr lang="en-US" dirty="0" smtClean="0"/>
                    </a:p>
                    <a:p>
                      <a:endParaRPr lang="en-US" dirty="0" smtClean="0"/>
                    </a:p>
                    <a:p>
                      <a:r>
                        <a:rPr lang="en-US" dirty="0" err="1" smtClean="0"/>
                        <a:t>Bebas</a:t>
                      </a:r>
                      <a:r>
                        <a:rPr lang="en-US" dirty="0" smtClean="0"/>
                        <a:t> </a:t>
                      </a:r>
                      <a:r>
                        <a:rPr lang="en-US" dirty="0" err="1" smtClean="0"/>
                        <a:t>dari</a:t>
                      </a:r>
                      <a:r>
                        <a:rPr lang="en-US" dirty="0" smtClean="0"/>
                        <a:t> </a:t>
                      </a:r>
                      <a:r>
                        <a:rPr lang="en-US" dirty="0" err="1" smtClean="0"/>
                        <a:t>cacat</a:t>
                      </a:r>
                      <a:endParaRPr lang="en-US" dirty="0"/>
                    </a:p>
                  </a:txBody>
                  <a:tcPr/>
                </a:tc>
                <a:tc>
                  <a:txBody>
                    <a:bodyPr/>
                    <a:lstStyle/>
                    <a:p>
                      <a:r>
                        <a:rPr lang="en-US" dirty="0" smtClean="0"/>
                        <a:t>Batas </a:t>
                      </a:r>
                      <a:r>
                        <a:rPr lang="en-US" dirty="0" err="1" smtClean="0"/>
                        <a:t>bentuk</a:t>
                      </a:r>
                      <a:r>
                        <a:rPr lang="en-US" dirty="0" smtClean="0"/>
                        <a:t> </a:t>
                      </a:r>
                      <a:r>
                        <a:rPr lang="en-US" dirty="0" err="1" smtClean="0"/>
                        <a:t>masih</a:t>
                      </a:r>
                      <a:r>
                        <a:rPr lang="en-US" dirty="0" smtClean="0"/>
                        <a:t> </a:t>
                      </a:r>
                      <a:r>
                        <a:rPr lang="en-US" dirty="0" err="1" smtClean="0"/>
                        <a:t>jelas</a:t>
                      </a:r>
                      <a:r>
                        <a:rPr lang="en-US" dirty="0" smtClean="0"/>
                        <a:t> </a:t>
                      </a:r>
                      <a:r>
                        <a:rPr lang="en-US" dirty="0" err="1" smtClean="0"/>
                        <a:t>Agak</a:t>
                      </a:r>
                      <a:r>
                        <a:rPr lang="en-US" dirty="0" smtClean="0"/>
                        <a:t> </a:t>
                      </a:r>
                      <a:r>
                        <a:rPr lang="en-US" dirty="0" err="1" smtClean="0"/>
                        <a:t>melebar</a:t>
                      </a:r>
                      <a:r>
                        <a:rPr lang="en-US" dirty="0" smtClean="0"/>
                        <a:t> </a:t>
                      </a:r>
                      <a:r>
                        <a:rPr lang="en-US" dirty="0" err="1" smtClean="0"/>
                        <a:t>atau</a:t>
                      </a:r>
                      <a:r>
                        <a:rPr lang="en-US" dirty="0" smtClean="0"/>
                        <a:t> </a:t>
                      </a:r>
                      <a:r>
                        <a:rPr lang="en-US" dirty="0" err="1" smtClean="0"/>
                        <a:t>mendatar</a:t>
                      </a:r>
                      <a:endParaRPr lang="en-US" dirty="0" smtClean="0"/>
                    </a:p>
                    <a:p>
                      <a:endParaRPr lang="en-US" dirty="0" smtClean="0"/>
                    </a:p>
                    <a:p>
                      <a:r>
                        <a:rPr lang="en-US" dirty="0" err="1" smtClean="0"/>
                        <a:t>Bisa</a:t>
                      </a:r>
                      <a:r>
                        <a:rPr lang="en-US" baseline="0" dirty="0" smtClean="0"/>
                        <a:t> </a:t>
                      </a:r>
                      <a:r>
                        <a:rPr lang="en-US" baseline="0" dirty="0" err="1" smtClean="0"/>
                        <a:t>cacat</a:t>
                      </a:r>
                      <a:endParaRPr lang="en-US" dirty="0" smtClean="0"/>
                    </a:p>
                  </a:txBody>
                  <a:tcPr/>
                </a:tc>
                <a:tc>
                  <a:txBody>
                    <a:bodyPr/>
                    <a:lstStyle/>
                    <a:p>
                      <a:r>
                        <a:rPr lang="en-US" dirty="0" smtClean="0"/>
                        <a:t>Batas </a:t>
                      </a:r>
                      <a:r>
                        <a:rPr lang="en-US" dirty="0" err="1" smtClean="0"/>
                        <a:t>bentuk</a:t>
                      </a:r>
                      <a:r>
                        <a:rPr lang="en-US" dirty="0" smtClean="0"/>
                        <a:t> </a:t>
                      </a:r>
                      <a:r>
                        <a:rPr lang="en-US" dirty="0" err="1" smtClean="0"/>
                        <a:t>tidak</a:t>
                      </a:r>
                      <a:r>
                        <a:rPr lang="en-US" dirty="0" smtClean="0"/>
                        <a:t> </a:t>
                      </a:r>
                      <a:r>
                        <a:rPr lang="en-US" dirty="0" err="1" smtClean="0"/>
                        <a:t>nyata</a:t>
                      </a:r>
                      <a:r>
                        <a:rPr lang="en-US" dirty="0" smtClean="0"/>
                        <a:t> (</a:t>
                      </a:r>
                      <a:r>
                        <a:rPr lang="en-US" dirty="0" err="1" smtClean="0"/>
                        <a:t>kabur</a:t>
                      </a:r>
                      <a:r>
                        <a:rPr lang="en-US" dirty="0" smtClean="0"/>
                        <a:t>)</a:t>
                      </a:r>
                    </a:p>
                    <a:p>
                      <a:r>
                        <a:rPr lang="en-US" dirty="0" err="1" smtClean="0"/>
                        <a:t>Mendatar</a:t>
                      </a:r>
                      <a:r>
                        <a:rPr lang="en-US" dirty="0" smtClean="0"/>
                        <a:t> </a:t>
                      </a:r>
                      <a:r>
                        <a:rPr lang="en-US" dirty="0" err="1" smtClean="0"/>
                        <a:t>atau</a:t>
                      </a:r>
                      <a:r>
                        <a:rPr lang="en-US" dirty="0" smtClean="0"/>
                        <a:t> </a:t>
                      </a:r>
                      <a:r>
                        <a:rPr lang="en-US" dirty="0" err="1" smtClean="0"/>
                        <a:t>melebar</a:t>
                      </a:r>
                      <a:endParaRPr lang="en-US" dirty="0" smtClean="0"/>
                    </a:p>
                    <a:p>
                      <a:r>
                        <a:rPr lang="en-US" dirty="0" err="1" smtClean="0"/>
                        <a:t>Bisa</a:t>
                      </a:r>
                      <a:r>
                        <a:rPr lang="en-US" baseline="0" dirty="0" smtClean="0"/>
                        <a:t> </a:t>
                      </a:r>
                      <a:r>
                        <a:rPr lang="en-US" baseline="0" dirty="0" err="1" smtClean="0"/>
                        <a:t>muncul</a:t>
                      </a:r>
                      <a:r>
                        <a:rPr lang="en-US" baseline="0" dirty="0" smtClean="0"/>
                        <a:t> </a:t>
                      </a:r>
                      <a:r>
                        <a:rPr lang="en-US" baseline="0" dirty="0" err="1" smtClean="0"/>
                        <a:t>tanda</a:t>
                      </a:r>
                      <a:r>
                        <a:rPr lang="en-US" baseline="0" dirty="0" smtClean="0"/>
                        <a:t> </a:t>
                      </a:r>
                      <a:r>
                        <a:rPr lang="en-US" baseline="0" dirty="0" err="1" smtClean="0"/>
                        <a:t>pertumbuhan</a:t>
                      </a:r>
                      <a:r>
                        <a:rPr lang="en-US" baseline="0" dirty="0" smtClean="0"/>
                        <a:t> </a:t>
                      </a:r>
                      <a:r>
                        <a:rPr lang="en-US" baseline="0" dirty="0" err="1" smtClean="0"/>
                        <a:t>janin</a:t>
                      </a:r>
                      <a:r>
                        <a:rPr lang="en-US" baseline="0" dirty="0" smtClean="0"/>
                        <a:t> </a:t>
                      </a:r>
                      <a:r>
                        <a:rPr lang="en-US" baseline="0" dirty="0" err="1" smtClean="0"/>
                        <a:t>tetapi</a:t>
                      </a:r>
                      <a:r>
                        <a:rPr lang="en-US" baseline="0" dirty="0" smtClean="0"/>
                        <a:t> </a:t>
                      </a:r>
                      <a:r>
                        <a:rPr lang="en-US" baseline="0" dirty="0" err="1" smtClean="0"/>
                        <a:t>tanpa</a:t>
                      </a:r>
                      <a:r>
                        <a:rPr lang="en-US" baseline="0" dirty="0" smtClean="0"/>
                        <a:t> </a:t>
                      </a:r>
                      <a:r>
                        <a:rPr lang="en-US" baseline="0" dirty="0" err="1" smtClean="0"/>
                        <a:t>darah</a:t>
                      </a:r>
                      <a:r>
                        <a:rPr lang="en-US" baseline="0" dirty="0" smtClean="0"/>
                        <a:t> </a:t>
                      </a:r>
                    </a:p>
                    <a:p>
                      <a:r>
                        <a:rPr lang="en-US" baseline="0" dirty="0" err="1" smtClean="0"/>
                        <a:t>Bisa</a:t>
                      </a:r>
                      <a:r>
                        <a:rPr lang="en-US" baseline="0" dirty="0" smtClean="0"/>
                        <a:t> </a:t>
                      </a:r>
                      <a:r>
                        <a:rPr lang="en-US" baseline="0" dirty="0" err="1" smtClean="0"/>
                        <a:t>cacat</a:t>
                      </a:r>
                      <a:r>
                        <a:rPr lang="en-US" dirty="0" smtClean="0"/>
                        <a:t> </a:t>
                      </a:r>
                      <a:endParaRPr lang="en-US" dirty="0"/>
                    </a:p>
                  </a:txBody>
                  <a:tcPr/>
                </a:tc>
              </a:tr>
            </a:tbl>
          </a:graphicData>
        </a:graphic>
      </p:graphicFrame>
    </p:spTree>
    <p:extLst>
      <p:ext uri="{BB962C8B-B14F-4D97-AF65-F5344CB8AC3E}">
        <p14:creationId xmlns:p14="http://schemas.microsoft.com/office/powerpoint/2010/main" xmlns="" val="39293715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7924800" cy="5516563"/>
          </a:xfrm>
        </p:spPr>
        <p:txBody>
          <a:bodyPr/>
          <a:lstStyle/>
          <a:p>
            <a:pPr algn="ctr"/>
            <a:r>
              <a:rPr lang="en-US" dirty="0" err="1" smtClean="0"/>
              <a:t>Kelas</a:t>
            </a:r>
            <a:r>
              <a:rPr lang="en-US" dirty="0" smtClean="0"/>
              <a:t> </a:t>
            </a:r>
            <a:r>
              <a:rPr lang="en-US" dirty="0" err="1" smtClean="0"/>
              <a:t>Mutu</a:t>
            </a:r>
            <a:r>
              <a:rPr lang="en-US" dirty="0" smtClean="0"/>
              <a:t> </a:t>
            </a:r>
            <a:r>
              <a:rPr lang="en-US" dirty="0" err="1" smtClean="0"/>
              <a:t>Telur</a:t>
            </a:r>
            <a:r>
              <a:rPr lang="en-US" dirty="0" smtClean="0"/>
              <a:t> </a:t>
            </a:r>
            <a:r>
              <a:rPr lang="en-US" dirty="0" err="1" smtClean="0"/>
              <a:t>Ayam</a:t>
            </a:r>
            <a:r>
              <a:rPr lang="en-US" dirty="0" smtClean="0"/>
              <a:t> </a:t>
            </a:r>
            <a:r>
              <a:rPr lang="en-US" dirty="0" err="1" smtClean="0"/>
              <a:t>Ras</a:t>
            </a:r>
            <a:r>
              <a:rPr lang="en-US" dirty="0" smtClean="0"/>
              <a:t> </a:t>
            </a:r>
            <a:r>
              <a:rPr lang="en-US" dirty="0" err="1" smtClean="0"/>
              <a:t>Berdasarkan</a:t>
            </a:r>
            <a:r>
              <a:rPr lang="en-US" dirty="0" smtClean="0"/>
              <a:t> </a:t>
            </a:r>
            <a:r>
              <a:rPr lang="en-US" dirty="0" err="1" smtClean="0"/>
              <a:t>Berat</a:t>
            </a:r>
            <a:r>
              <a:rPr lang="en-US" dirty="0" smtClean="0"/>
              <a:t> Per </a:t>
            </a:r>
            <a:r>
              <a:rPr lang="en-US" dirty="0" err="1" smtClean="0"/>
              <a:t>Butir</a:t>
            </a:r>
            <a:endParaRPr lang="en-US" dirty="0" smtClean="0"/>
          </a:p>
          <a:p>
            <a:pPr algn="ct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xmlns="" val="4136671841"/>
              </p:ext>
            </p:extLst>
          </p:nvPr>
        </p:nvGraphicFramePr>
        <p:xfrm>
          <a:off x="838200" y="1828800"/>
          <a:ext cx="7239000" cy="4800600"/>
        </p:xfrm>
        <a:graphic>
          <a:graphicData uri="http://schemas.openxmlformats.org/drawingml/2006/table">
            <a:tbl>
              <a:tblPr firstRow="1" bandRow="1">
                <a:tableStyleId>{5C22544A-7EE6-4342-B048-85BDC9FD1C3A}</a:tableStyleId>
              </a:tblPr>
              <a:tblGrid>
                <a:gridCol w="1809750"/>
                <a:gridCol w="1809750"/>
                <a:gridCol w="1809750"/>
                <a:gridCol w="1809750"/>
              </a:tblGrid>
              <a:tr h="600075">
                <a:tc rowSpan="2">
                  <a:txBody>
                    <a:bodyPr/>
                    <a:lstStyle/>
                    <a:p>
                      <a:pPr algn="ctr"/>
                      <a:r>
                        <a:rPr lang="en-US" dirty="0" err="1" smtClean="0"/>
                        <a:t>Kelas</a:t>
                      </a:r>
                      <a:r>
                        <a:rPr lang="en-US" dirty="0" smtClean="0"/>
                        <a:t> </a:t>
                      </a:r>
                      <a:r>
                        <a:rPr lang="en-US" dirty="0" err="1" smtClean="0"/>
                        <a:t>Mutu</a:t>
                      </a:r>
                      <a:r>
                        <a:rPr lang="en-US" dirty="0" smtClean="0"/>
                        <a:t> (</a:t>
                      </a:r>
                      <a:r>
                        <a:rPr lang="en-US" i="1" dirty="0" smtClean="0"/>
                        <a:t>Egg Grade</a:t>
                      </a:r>
                      <a:r>
                        <a:rPr lang="en-US" i="0" dirty="0" smtClean="0"/>
                        <a:t>)</a:t>
                      </a:r>
                      <a:endParaRPr lang="en-US" dirty="0"/>
                    </a:p>
                  </a:txBody>
                  <a:tcPr/>
                </a:tc>
                <a:tc gridSpan="2">
                  <a:txBody>
                    <a:bodyPr/>
                    <a:lstStyle/>
                    <a:p>
                      <a:pPr algn="ctr"/>
                      <a:r>
                        <a:rPr lang="en-US" dirty="0" err="1" smtClean="0"/>
                        <a:t>Berat</a:t>
                      </a:r>
                      <a:r>
                        <a:rPr lang="en-US" dirty="0" smtClean="0"/>
                        <a:t> </a:t>
                      </a:r>
                      <a:r>
                        <a:rPr lang="en-US" dirty="0" err="1" smtClean="0"/>
                        <a:t>Telur</a:t>
                      </a:r>
                      <a:r>
                        <a:rPr lang="en-US" dirty="0" smtClean="0"/>
                        <a:t> </a:t>
                      </a:r>
                      <a:r>
                        <a:rPr lang="en-US" dirty="0" err="1" smtClean="0"/>
                        <a:t>Butiran</a:t>
                      </a:r>
                      <a:endParaRPr lang="en-US" dirty="0"/>
                    </a:p>
                  </a:txBody>
                  <a:tcPr/>
                </a:tc>
                <a:tc hMerge="1">
                  <a:txBody>
                    <a:bodyPr/>
                    <a:lstStyle/>
                    <a:p>
                      <a:pPr algn="ctr"/>
                      <a:endParaRPr lang="en-US" dirty="0"/>
                    </a:p>
                  </a:txBody>
                  <a:tcPr/>
                </a:tc>
                <a:tc rowSpan="2">
                  <a:txBody>
                    <a:bodyPr/>
                    <a:lstStyle/>
                    <a:p>
                      <a:pPr algn="ctr"/>
                      <a:r>
                        <a:rPr lang="en-US" dirty="0" err="1" smtClean="0"/>
                        <a:t>Kisaran</a:t>
                      </a:r>
                      <a:r>
                        <a:rPr lang="en-US" dirty="0" smtClean="0"/>
                        <a:t>,</a:t>
                      </a:r>
                      <a:r>
                        <a:rPr lang="en-US" baseline="0" dirty="0" smtClean="0"/>
                        <a:t> gr/</a:t>
                      </a:r>
                      <a:r>
                        <a:rPr lang="en-US" baseline="0" dirty="0" err="1" smtClean="0"/>
                        <a:t>butiran</a:t>
                      </a:r>
                      <a:endParaRPr lang="en-US" dirty="0"/>
                    </a:p>
                  </a:txBody>
                  <a:tcPr/>
                </a:tc>
              </a:tr>
              <a:tr h="600075">
                <a:tc vMerge="1">
                  <a:txBody>
                    <a:bodyPr/>
                    <a:lstStyle/>
                    <a:p>
                      <a:endParaRPr lang="en-US" dirty="0"/>
                    </a:p>
                  </a:txBody>
                  <a:tcPr/>
                </a:tc>
                <a:tc>
                  <a:txBody>
                    <a:bodyPr/>
                    <a:lstStyle/>
                    <a:p>
                      <a:pPr algn="ctr"/>
                      <a:r>
                        <a:rPr lang="en-US" dirty="0" err="1" smtClean="0"/>
                        <a:t>Lusin</a:t>
                      </a:r>
                      <a:r>
                        <a:rPr lang="en-US" dirty="0" smtClean="0"/>
                        <a:t>, </a:t>
                      </a:r>
                      <a:r>
                        <a:rPr lang="en-US" dirty="0" err="1" smtClean="0"/>
                        <a:t>oz</a:t>
                      </a:r>
                      <a:endParaRPr lang="en-US" dirty="0"/>
                    </a:p>
                  </a:txBody>
                  <a:tcPr/>
                </a:tc>
                <a:tc>
                  <a:txBody>
                    <a:bodyPr/>
                    <a:lstStyle/>
                    <a:p>
                      <a:pPr algn="ctr"/>
                      <a:r>
                        <a:rPr lang="en-US" dirty="0" err="1" smtClean="0"/>
                        <a:t>Butir</a:t>
                      </a:r>
                      <a:r>
                        <a:rPr lang="en-US" dirty="0" smtClean="0"/>
                        <a:t>, gr</a:t>
                      </a:r>
                      <a:endParaRPr lang="en-US" dirty="0"/>
                    </a:p>
                  </a:txBody>
                  <a:tcPr/>
                </a:tc>
                <a:tc vMerge="1">
                  <a:txBody>
                    <a:bodyPr/>
                    <a:lstStyle/>
                    <a:p>
                      <a:endParaRPr lang="en-US" dirty="0"/>
                    </a:p>
                  </a:txBody>
                  <a:tcPr/>
                </a:tc>
              </a:tr>
              <a:tr h="600075">
                <a:tc>
                  <a:txBody>
                    <a:bodyPr/>
                    <a:lstStyle/>
                    <a:p>
                      <a:r>
                        <a:rPr lang="en-US" dirty="0" smtClean="0"/>
                        <a:t>Jumbo </a:t>
                      </a:r>
                      <a:endParaRPr lang="en-US" dirty="0"/>
                    </a:p>
                  </a:txBody>
                  <a:tcPr/>
                </a:tc>
                <a:tc>
                  <a:txBody>
                    <a:bodyPr/>
                    <a:lstStyle/>
                    <a:p>
                      <a:pPr algn="ctr"/>
                      <a:r>
                        <a:rPr lang="en-US" dirty="0" smtClean="0"/>
                        <a:t>30</a:t>
                      </a:r>
                      <a:endParaRPr lang="en-US" dirty="0"/>
                    </a:p>
                  </a:txBody>
                  <a:tcPr/>
                </a:tc>
                <a:tc>
                  <a:txBody>
                    <a:bodyPr/>
                    <a:lstStyle/>
                    <a:p>
                      <a:pPr algn="ctr"/>
                      <a:r>
                        <a:rPr lang="en-US" dirty="0" smtClean="0"/>
                        <a:t>68</a:t>
                      </a:r>
                      <a:endParaRPr lang="en-US" dirty="0"/>
                    </a:p>
                  </a:txBody>
                  <a:tcPr/>
                </a:tc>
                <a:tc>
                  <a:txBody>
                    <a:bodyPr/>
                    <a:lstStyle/>
                    <a:p>
                      <a:pPr algn="ctr"/>
                      <a:r>
                        <a:rPr lang="en-US" dirty="0" smtClean="0"/>
                        <a:t>&gt;65</a:t>
                      </a:r>
                      <a:endParaRPr lang="en-US" dirty="0"/>
                    </a:p>
                  </a:txBody>
                  <a:tcPr/>
                </a:tc>
              </a:tr>
              <a:tr h="600075">
                <a:tc>
                  <a:txBody>
                    <a:bodyPr/>
                    <a:lstStyle/>
                    <a:p>
                      <a:r>
                        <a:rPr lang="en-US" dirty="0" smtClean="0"/>
                        <a:t>Extra Large</a:t>
                      </a:r>
                      <a:endParaRPr lang="en-US" dirty="0"/>
                    </a:p>
                  </a:txBody>
                  <a:tcPr/>
                </a:tc>
                <a:tc>
                  <a:txBody>
                    <a:bodyPr/>
                    <a:lstStyle/>
                    <a:p>
                      <a:pPr algn="ctr"/>
                      <a:r>
                        <a:rPr lang="en-US" dirty="0" smtClean="0"/>
                        <a:t>27</a:t>
                      </a:r>
                      <a:endParaRPr lang="en-US" dirty="0"/>
                    </a:p>
                  </a:txBody>
                  <a:tcPr/>
                </a:tc>
                <a:tc>
                  <a:txBody>
                    <a:bodyPr/>
                    <a:lstStyle/>
                    <a:p>
                      <a:pPr algn="ctr"/>
                      <a:r>
                        <a:rPr lang="en-US" dirty="0" smtClean="0"/>
                        <a:t>63</a:t>
                      </a:r>
                      <a:endParaRPr lang="en-US" dirty="0"/>
                    </a:p>
                  </a:txBody>
                  <a:tcPr/>
                </a:tc>
                <a:tc>
                  <a:txBody>
                    <a:bodyPr/>
                    <a:lstStyle/>
                    <a:p>
                      <a:pPr algn="ctr"/>
                      <a:r>
                        <a:rPr lang="en-US" dirty="0" smtClean="0"/>
                        <a:t>60-65</a:t>
                      </a:r>
                      <a:endParaRPr lang="en-US" dirty="0"/>
                    </a:p>
                  </a:txBody>
                  <a:tcPr/>
                </a:tc>
              </a:tr>
              <a:tr h="600075">
                <a:tc>
                  <a:txBody>
                    <a:bodyPr/>
                    <a:lstStyle/>
                    <a:p>
                      <a:r>
                        <a:rPr lang="en-US" dirty="0" smtClean="0"/>
                        <a:t>Large </a:t>
                      </a:r>
                      <a:endParaRPr lang="en-US" dirty="0"/>
                    </a:p>
                  </a:txBody>
                  <a:tcPr/>
                </a:tc>
                <a:tc>
                  <a:txBody>
                    <a:bodyPr/>
                    <a:lstStyle/>
                    <a:p>
                      <a:pPr algn="ctr"/>
                      <a:r>
                        <a:rPr lang="en-US" dirty="0" smtClean="0"/>
                        <a:t>24</a:t>
                      </a:r>
                      <a:endParaRPr lang="en-US" dirty="0"/>
                    </a:p>
                  </a:txBody>
                  <a:tcPr/>
                </a:tc>
                <a:tc>
                  <a:txBody>
                    <a:bodyPr/>
                    <a:lstStyle/>
                    <a:p>
                      <a:pPr algn="ctr"/>
                      <a:r>
                        <a:rPr lang="en-US" dirty="0" smtClean="0"/>
                        <a:t>58</a:t>
                      </a:r>
                      <a:endParaRPr lang="en-US" dirty="0"/>
                    </a:p>
                  </a:txBody>
                  <a:tcPr/>
                </a:tc>
                <a:tc>
                  <a:txBody>
                    <a:bodyPr/>
                    <a:lstStyle/>
                    <a:p>
                      <a:pPr algn="ctr"/>
                      <a:r>
                        <a:rPr lang="en-US" dirty="0" smtClean="0"/>
                        <a:t>55-60</a:t>
                      </a:r>
                      <a:endParaRPr lang="en-US" dirty="0"/>
                    </a:p>
                  </a:txBody>
                  <a:tcPr/>
                </a:tc>
              </a:tr>
              <a:tr h="600075">
                <a:tc>
                  <a:txBody>
                    <a:bodyPr/>
                    <a:lstStyle/>
                    <a:p>
                      <a:r>
                        <a:rPr lang="en-US" dirty="0" smtClean="0"/>
                        <a:t>Medium </a:t>
                      </a:r>
                      <a:endParaRPr lang="en-US" dirty="0"/>
                    </a:p>
                  </a:txBody>
                  <a:tcPr/>
                </a:tc>
                <a:tc>
                  <a:txBody>
                    <a:bodyPr/>
                    <a:lstStyle/>
                    <a:p>
                      <a:pPr algn="ctr"/>
                      <a:r>
                        <a:rPr lang="en-US" dirty="0" smtClean="0"/>
                        <a:t>21</a:t>
                      </a:r>
                      <a:endParaRPr lang="en-US" dirty="0"/>
                    </a:p>
                  </a:txBody>
                  <a:tcPr/>
                </a:tc>
                <a:tc>
                  <a:txBody>
                    <a:bodyPr/>
                    <a:lstStyle/>
                    <a:p>
                      <a:pPr algn="ctr"/>
                      <a:r>
                        <a:rPr lang="en-US" dirty="0" smtClean="0"/>
                        <a:t>50</a:t>
                      </a:r>
                      <a:endParaRPr lang="en-US" dirty="0"/>
                    </a:p>
                  </a:txBody>
                  <a:tcPr/>
                </a:tc>
                <a:tc>
                  <a:txBody>
                    <a:bodyPr/>
                    <a:lstStyle/>
                    <a:p>
                      <a:pPr algn="ctr"/>
                      <a:r>
                        <a:rPr lang="en-US" dirty="0" smtClean="0"/>
                        <a:t>50-55</a:t>
                      </a:r>
                      <a:endParaRPr lang="en-US" dirty="0"/>
                    </a:p>
                  </a:txBody>
                  <a:tcPr/>
                </a:tc>
              </a:tr>
              <a:tr h="600075">
                <a:tc>
                  <a:txBody>
                    <a:bodyPr/>
                    <a:lstStyle/>
                    <a:p>
                      <a:r>
                        <a:rPr lang="en-US" dirty="0" smtClean="0"/>
                        <a:t>Small </a:t>
                      </a:r>
                      <a:endParaRPr lang="en-US" dirty="0"/>
                    </a:p>
                  </a:txBody>
                  <a:tcPr/>
                </a:tc>
                <a:tc>
                  <a:txBody>
                    <a:bodyPr/>
                    <a:lstStyle/>
                    <a:p>
                      <a:pPr algn="ctr"/>
                      <a:r>
                        <a:rPr lang="en-US" dirty="0" smtClean="0"/>
                        <a:t>18</a:t>
                      </a:r>
                      <a:endParaRPr lang="en-US" dirty="0"/>
                    </a:p>
                  </a:txBody>
                  <a:tcPr/>
                </a:tc>
                <a:tc>
                  <a:txBody>
                    <a:bodyPr/>
                    <a:lstStyle/>
                    <a:p>
                      <a:pPr algn="ctr"/>
                      <a:r>
                        <a:rPr lang="en-US" dirty="0" smtClean="0"/>
                        <a:t>45</a:t>
                      </a:r>
                      <a:endParaRPr lang="en-US" dirty="0"/>
                    </a:p>
                  </a:txBody>
                  <a:tcPr/>
                </a:tc>
                <a:tc>
                  <a:txBody>
                    <a:bodyPr/>
                    <a:lstStyle/>
                    <a:p>
                      <a:pPr algn="ctr"/>
                      <a:r>
                        <a:rPr lang="en-US" dirty="0" smtClean="0"/>
                        <a:t>45-50</a:t>
                      </a:r>
                      <a:endParaRPr lang="en-US" dirty="0"/>
                    </a:p>
                  </a:txBody>
                  <a:tcPr/>
                </a:tc>
              </a:tr>
              <a:tr h="600075">
                <a:tc>
                  <a:txBody>
                    <a:bodyPr/>
                    <a:lstStyle/>
                    <a:p>
                      <a:r>
                        <a:rPr lang="en-US" dirty="0" smtClean="0"/>
                        <a:t>Peewee </a:t>
                      </a:r>
                      <a:endParaRPr lang="en-US" dirty="0"/>
                    </a:p>
                  </a:txBody>
                  <a:tcPr/>
                </a:tc>
                <a:tc>
                  <a:txBody>
                    <a:bodyPr/>
                    <a:lstStyle/>
                    <a:p>
                      <a:pPr algn="ctr"/>
                      <a:r>
                        <a:rPr lang="en-US" dirty="0" smtClean="0"/>
                        <a:t>15</a:t>
                      </a:r>
                      <a:endParaRPr lang="en-US" dirty="0"/>
                    </a:p>
                  </a:txBody>
                  <a:tcPr/>
                </a:tc>
                <a:tc>
                  <a:txBody>
                    <a:bodyPr/>
                    <a:lstStyle/>
                    <a:p>
                      <a:pPr algn="ctr"/>
                      <a:r>
                        <a:rPr lang="en-US" dirty="0" smtClean="0"/>
                        <a:t>38</a:t>
                      </a:r>
                      <a:endParaRPr lang="en-US" dirty="0"/>
                    </a:p>
                  </a:txBody>
                  <a:tcPr/>
                </a:tc>
                <a:tc>
                  <a:txBody>
                    <a:bodyPr/>
                    <a:lstStyle/>
                    <a:p>
                      <a:pPr algn="ctr"/>
                      <a:r>
                        <a:rPr lang="en-US" dirty="0" smtClean="0"/>
                        <a:t>&lt;45</a:t>
                      </a:r>
                      <a:endParaRPr lang="en-US" dirty="0"/>
                    </a:p>
                  </a:txBody>
                  <a:tcPr/>
                </a:tc>
              </a:tr>
            </a:tbl>
          </a:graphicData>
        </a:graphic>
      </p:graphicFrame>
    </p:spTree>
    <p:extLst>
      <p:ext uri="{BB962C8B-B14F-4D97-AF65-F5344CB8AC3E}">
        <p14:creationId xmlns:p14="http://schemas.microsoft.com/office/powerpoint/2010/main" xmlns="" val="32136137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924800" cy="837882"/>
          </a:xfrm>
        </p:spPr>
        <p:txBody>
          <a:bodyPr>
            <a:normAutofit/>
          </a:bodyPr>
          <a:lstStyle/>
          <a:p>
            <a:pPr algn="ctr"/>
            <a:r>
              <a:rPr lang="en-US" sz="4000" dirty="0" err="1" smtClean="0">
                <a:latin typeface="Agency FB" pitchFamily="34" charset="0"/>
              </a:rPr>
              <a:t>Pengujian</a:t>
            </a:r>
            <a:r>
              <a:rPr lang="en-US" sz="4000" dirty="0" smtClean="0">
                <a:latin typeface="Agency FB" pitchFamily="34" charset="0"/>
              </a:rPr>
              <a:t> </a:t>
            </a:r>
            <a:r>
              <a:rPr lang="en-US" sz="4000" dirty="0" err="1" smtClean="0">
                <a:latin typeface="Agency FB" pitchFamily="34" charset="0"/>
              </a:rPr>
              <a:t>mutu</a:t>
            </a:r>
            <a:r>
              <a:rPr lang="en-US" sz="4000" dirty="0" smtClean="0">
                <a:latin typeface="Agency FB" pitchFamily="34" charset="0"/>
              </a:rPr>
              <a:t> </a:t>
            </a:r>
            <a:r>
              <a:rPr lang="en-US" sz="4000" dirty="0" err="1" smtClean="0">
                <a:latin typeface="Agency FB" pitchFamily="34" charset="0"/>
              </a:rPr>
              <a:t>telur</a:t>
            </a:r>
            <a:r>
              <a:rPr lang="en-US" sz="4000" dirty="0" smtClean="0">
                <a:latin typeface="Agency FB" pitchFamily="34" charset="0"/>
              </a:rPr>
              <a:t> </a:t>
            </a:r>
            <a:r>
              <a:rPr lang="en-US" sz="4000" dirty="0" err="1" smtClean="0">
                <a:latin typeface="Agency FB" pitchFamily="34" charset="0"/>
              </a:rPr>
              <a:t>konsumsi</a:t>
            </a:r>
            <a:endParaRPr lang="en-US" sz="4000" dirty="0">
              <a:latin typeface="Agency FB" pitchFamily="34" charset="0"/>
            </a:endParaRPr>
          </a:p>
        </p:txBody>
      </p:sp>
      <p:sp>
        <p:nvSpPr>
          <p:cNvPr id="3" name="Content Placeholder 2"/>
          <p:cNvSpPr>
            <a:spLocks noGrp="1"/>
          </p:cNvSpPr>
          <p:nvPr>
            <p:ph idx="1"/>
          </p:nvPr>
        </p:nvSpPr>
        <p:spPr>
          <a:xfrm>
            <a:off x="457200" y="990600"/>
            <a:ext cx="8001000" cy="5135563"/>
          </a:xfrm>
        </p:spPr>
        <p:txBody>
          <a:bodyPr>
            <a:normAutofit/>
          </a:bodyPr>
          <a:lstStyle/>
          <a:p>
            <a:pPr marL="457200" indent="-457200">
              <a:buFont typeface="+mj-lt"/>
              <a:buAutoNum type="arabicPeriod"/>
            </a:pPr>
            <a:r>
              <a:rPr lang="en-US" sz="2800" dirty="0" err="1" smtClean="0">
                <a:latin typeface="Agency FB" pitchFamily="34" charset="0"/>
              </a:rPr>
              <a:t>Pengujian</a:t>
            </a:r>
            <a:r>
              <a:rPr lang="en-US" sz="2800" dirty="0" smtClean="0">
                <a:latin typeface="Agency FB" pitchFamily="34" charset="0"/>
              </a:rPr>
              <a:t> </a:t>
            </a:r>
            <a:r>
              <a:rPr lang="en-US" sz="2800" dirty="0" err="1" smtClean="0">
                <a:latin typeface="Agency FB" pitchFamily="34" charset="0"/>
              </a:rPr>
              <a:t>Inderawi</a:t>
            </a:r>
            <a:r>
              <a:rPr lang="en-US" sz="2800" dirty="0" smtClean="0">
                <a:latin typeface="Agency FB" pitchFamily="34" charset="0"/>
              </a:rPr>
              <a:t> </a:t>
            </a:r>
            <a:r>
              <a:rPr lang="en-US" sz="2800" dirty="0" err="1" smtClean="0">
                <a:latin typeface="Agency FB" pitchFamily="34" charset="0"/>
              </a:rPr>
              <a:t>Langsung</a:t>
            </a:r>
            <a:r>
              <a:rPr lang="en-US" sz="2800" dirty="0" smtClean="0">
                <a:latin typeface="Agency FB" pitchFamily="34" charset="0"/>
              </a:rPr>
              <a:t> </a:t>
            </a:r>
            <a:r>
              <a:rPr lang="en-US" sz="2800" dirty="0" err="1" smtClean="0">
                <a:latin typeface="Agency FB" pitchFamily="34" charset="0"/>
              </a:rPr>
              <a:t>Mutu</a:t>
            </a:r>
            <a:r>
              <a:rPr lang="en-US" sz="2800" dirty="0" smtClean="0">
                <a:latin typeface="Agency FB" pitchFamily="34" charset="0"/>
              </a:rPr>
              <a:t> </a:t>
            </a:r>
            <a:r>
              <a:rPr lang="en-US" sz="2800" dirty="0" err="1" smtClean="0">
                <a:latin typeface="Agency FB" pitchFamily="34" charset="0"/>
              </a:rPr>
              <a:t>Telur</a:t>
            </a:r>
            <a:endParaRPr lang="en-US" sz="2800" dirty="0" smtClean="0">
              <a:latin typeface="Agency FB" pitchFamily="34" charset="0"/>
            </a:endParaRPr>
          </a:p>
          <a:p>
            <a:pPr marL="457200" indent="-457200">
              <a:buFont typeface="+mj-lt"/>
              <a:buAutoNum type="arabicPeriod"/>
            </a:pPr>
            <a:r>
              <a:rPr lang="en-US" sz="2800" dirty="0" err="1" smtClean="0">
                <a:latin typeface="Agency FB" pitchFamily="34" charset="0"/>
              </a:rPr>
              <a:t>Pengujian</a:t>
            </a:r>
            <a:r>
              <a:rPr lang="en-US" sz="2800" dirty="0" smtClean="0">
                <a:latin typeface="Agency FB" pitchFamily="34" charset="0"/>
              </a:rPr>
              <a:t> Visual </a:t>
            </a:r>
            <a:r>
              <a:rPr lang="en-US" sz="2800" dirty="0" err="1" smtClean="0">
                <a:latin typeface="Agency FB" pitchFamily="34" charset="0"/>
              </a:rPr>
              <a:t>Tak</a:t>
            </a:r>
            <a:r>
              <a:rPr lang="en-US" sz="2800" dirty="0" smtClean="0">
                <a:latin typeface="Agency FB" pitchFamily="34" charset="0"/>
              </a:rPr>
              <a:t> </a:t>
            </a:r>
            <a:r>
              <a:rPr lang="en-US" sz="2800" dirty="0" err="1" smtClean="0">
                <a:latin typeface="Agency FB" pitchFamily="34" charset="0"/>
              </a:rPr>
              <a:t>Langsung</a:t>
            </a:r>
            <a:r>
              <a:rPr lang="en-US" sz="2800" dirty="0" smtClean="0">
                <a:latin typeface="Agency FB" pitchFamily="34" charset="0"/>
              </a:rPr>
              <a:t> </a:t>
            </a:r>
            <a:r>
              <a:rPr lang="en-US" sz="2800" dirty="0" err="1" smtClean="0">
                <a:latin typeface="Agency FB" pitchFamily="34" charset="0"/>
              </a:rPr>
              <a:t>dengan</a:t>
            </a:r>
            <a:r>
              <a:rPr lang="en-US" sz="2800" dirty="0" smtClean="0">
                <a:latin typeface="Agency FB" pitchFamily="34" charset="0"/>
              </a:rPr>
              <a:t> </a:t>
            </a:r>
            <a:r>
              <a:rPr lang="en-US" sz="2800" dirty="0" err="1" smtClean="0">
                <a:latin typeface="Agency FB" pitchFamily="34" charset="0"/>
              </a:rPr>
              <a:t>Teropong</a:t>
            </a:r>
            <a:r>
              <a:rPr lang="en-US" sz="2800" dirty="0" smtClean="0">
                <a:latin typeface="Agency FB" pitchFamily="34" charset="0"/>
              </a:rPr>
              <a:t> </a:t>
            </a:r>
            <a:r>
              <a:rPr lang="en-US" sz="2800" dirty="0" err="1" smtClean="0">
                <a:latin typeface="Agency FB" pitchFamily="34" charset="0"/>
              </a:rPr>
              <a:t>Telur</a:t>
            </a:r>
            <a:endParaRPr lang="en-US" sz="2800" dirty="0" smtClean="0">
              <a:latin typeface="Agency FB" pitchFamily="34" charset="0"/>
            </a:endParaRPr>
          </a:p>
          <a:p>
            <a:endParaRPr lang="en-US" sz="2800" dirty="0" smtClean="0">
              <a:latin typeface="Agency FB" pitchFamily="34" charset="0"/>
            </a:endParaRPr>
          </a:p>
          <a:p>
            <a:pPr marL="457200" indent="-457200">
              <a:buFont typeface="+mj-lt"/>
              <a:buAutoNum type="arabicPeriod"/>
            </a:pPr>
            <a:endParaRPr lang="en-US" sz="2800" dirty="0">
              <a:latin typeface="Agency FB" pitchFamily="34" charset="0"/>
            </a:endParaRPr>
          </a:p>
        </p:txBody>
      </p:sp>
      <p:pic>
        <p:nvPicPr>
          <p:cNvPr id="22530" name="Picture 2" descr="C:\Users\samsung\Pictures\hilarious-egg-art-52_large.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334000" y="2514600"/>
            <a:ext cx="2991556" cy="40386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1084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1000"/>
                                        <p:tgtEl>
                                          <p:spTgt spid="22530"/>
                                        </p:tgtEl>
                                      </p:cBhvr>
                                    </p:animEffect>
                                    <p:anim calcmode="lin" valueType="num">
                                      <p:cBhvr>
                                        <p:cTn id="8" dur="1000" fill="hold"/>
                                        <p:tgtEl>
                                          <p:spTgt spid="22530"/>
                                        </p:tgtEl>
                                        <p:attrNameLst>
                                          <p:attrName>ppt_x</p:attrName>
                                        </p:attrNameLst>
                                      </p:cBhvr>
                                      <p:tavLst>
                                        <p:tav tm="0">
                                          <p:val>
                                            <p:strVal val="#ppt_x"/>
                                          </p:val>
                                        </p:tav>
                                        <p:tav tm="100000">
                                          <p:val>
                                            <p:strVal val="#ppt_x"/>
                                          </p:val>
                                        </p:tav>
                                      </p:tavLst>
                                    </p:anim>
                                    <p:anim calcmode="lin" valueType="num">
                                      <p:cBhvr>
                                        <p:cTn id="9" dur="1000" fill="hold"/>
                                        <p:tgtEl>
                                          <p:spTgt spid="225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1026" name="Picture 2" descr="Hasil gambar untuk terimakasih"/>
          <p:cNvPicPr>
            <a:picLocks noChangeAspect="1" noChangeArrowheads="1"/>
          </p:cNvPicPr>
          <p:nvPr/>
        </p:nvPicPr>
        <p:blipFill>
          <a:blip r:embed="rId2"/>
          <a:srcRect/>
          <a:stretch>
            <a:fillRect/>
          </a:stretch>
        </p:blipFill>
        <p:spPr bwMode="auto">
          <a:xfrm>
            <a:off x="990600" y="1371600"/>
            <a:ext cx="6667500" cy="4191001"/>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TotalTime>
  <Words>643</Words>
  <Application>Microsoft Office PowerPoint</Application>
  <PresentationFormat>On-screen Show (4:3)</PresentationFormat>
  <Paragraphs>162</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SANITASI dan MUTU TELUR</vt:lpstr>
      <vt:lpstr>Prinsip Higiene Sanitasi Makanan Pada Telur</vt:lpstr>
      <vt:lpstr>Slide 3</vt:lpstr>
      <vt:lpstr>Pengolahan Makanan (Telur) </vt:lpstr>
      <vt:lpstr>Slide 5</vt:lpstr>
      <vt:lpstr>Penyimpanan telur dipengaruhi oleh beberapa faktor yaitu: </vt:lpstr>
      <vt:lpstr>Slide 7</vt:lpstr>
      <vt:lpstr>Slide 8</vt:lpstr>
      <vt:lpstr>Pengangkutan Telur</vt:lpstr>
      <vt:lpstr>Mutu telur konsumsi</vt:lpstr>
      <vt:lpstr>Slide 11</vt:lpstr>
      <vt:lpstr>Perubahan telur konsumsi</vt:lpstr>
      <vt:lpstr>Sistem mutu telur konsumsi</vt:lpstr>
      <vt:lpstr>Slide 14</vt:lpstr>
      <vt:lpstr>Slide 15</vt:lpstr>
      <vt:lpstr>Pengujian mutu telur konsumsi</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SANITASI TELUR</dc:title>
  <dc:creator>pc1</dc:creator>
  <cp:lastModifiedBy>pc1</cp:lastModifiedBy>
  <cp:revision>4</cp:revision>
  <dcterms:created xsi:type="dcterms:W3CDTF">2019-05-14T18:52:26Z</dcterms:created>
  <dcterms:modified xsi:type="dcterms:W3CDTF">2019-05-14T19:35:41Z</dcterms:modified>
</cp:coreProperties>
</file>