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4"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9" autoAdjust="0"/>
    <p:restoredTop sz="94660"/>
  </p:normalViewPr>
  <p:slideViewPr>
    <p:cSldViewPr snapToGrid="0">
      <p:cViewPr varScale="1">
        <p:scale>
          <a:sx n="52" d="100"/>
          <a:sy n="52" d="100"/>
        </p:scale>
        <p:origin x="54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10/11/2017</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10/11/2017</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10/11/2017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10/11/2017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10/11/2017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10/11/2017</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10/11/2017</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10/11/2017</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10/11/2017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10/11/2017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10/11/2017</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10/11/2017</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id-ID" sz="2400" dirty="0" smtClean="0"/>
              <a:t>neraca./laporan posisi keuangan (kas &amp; bank)</a:t>
            </a:r>
            <a:br>
              <a:rPr lang="id-ID" sz="2400" dirty="0" smtClean="0"/>
            </a:br>
            <a:r>
              <a:rPr lang="id-ID" sz="5400" dirty="0" smtClean="0"/>
              <a:t>rekonsiliasi bank</a:t>
            </a:r>
            <a:endParaRPr lang="id-ID" sz="5400" dirty="0"/>
          </a:p>
        </p:txBody>
      </p:sp>
      <p:sp>
        <p:nvSpPr>
          <p:cNvPr id="3" name="Subtitle 2"/>
          <p:cNvSpPr>
            <a:spLocks noGrp="1"/>
          </p:cNvSpPr>
          <p:nvPr>
            <p:ph type="subTitle" idx="1"/>
          </p:nvPr>
        </p:nvSpPr>
        <p:spPr/>
        <p:txBody>
          <a:bodyPr>
            <a:normAutofit fontScale="92500" lnSpcReduction="10000"/>
          </a:bodyPr>
          <a:lstStyle/>
          <a:p>
            <a:r>
              <a:rPr lang="id-ID" dirty="0" smtClean="0"/>
              <a:t>Present By</a:t>
            </a:r>
          </a:p>
          <a:p>
            <a:r>
              <a:rPr lang="id-ID" dirty="0" smtClean="0"/>
              <a:t>Wulan Indri Widiar</a:t>
            </a:r>
            <a:endParaRPr lang="id-ID" dirty="0"/>
          </a:p>
        </p:txBody>
      </p:sp>
    </p:spTree>
    <p:extLst>
      <p:ext uri="{BB962C8B-B14F-4D97-AF65-F5344CB8AC3E}">
        <p14:creationId xmlns:p14="http://schemas.microsoft.com/office/powerpoint/2010/main" val="697272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Tujuan kbm</a:t>
            </a:r>
            <a:endParaRPr lang="id-ID" dirty="0"/>
          </a:p>
        </p:txBody>
      </p:sp>
      <p:sp>
        <p:nvSpPr>
          <p:cNvPr id="3" name="Content Placeholder 2"/>
          <p:cNvSpPr>
            <a:spLocks noGrp="1"/>
          </p:cNvSpPr>
          <p:nvPr>
            <p:ph idx="1"/>
          </p:nvPr>
        </p:nvSpPr>
        <p:spPr/>
        <p:txBody>
          <a:bodyPr/>
          <a:lstStyle/>
          <a:p>
            <a:r>
              <a:rPr lang="id-ID" dirty="0" smtClean="0"/>
              <a:t>Mendeskripsikan pengertian rekonsiliasi bank</a:t>
            </a:r>
          </a:p>
          <a:p>
            <a:r>
              <a:rPr lang="id-ID" dirty="0" smtClean="0"/>
              <a:t>Menjelaskan tujuan diadakannya rekonsiliasi</a:t>
            </a:r>
          </a:p>
          <a:p>
            <a:r>
              <a:rPr lang="id-ID" dirty="0" smtClean="0"/>
              <a:t>Menganalisis sebab-sebab perbedaan nominal kas dan bank</a:t>
            </a:r>
          </a:p>
          <a:p>
            <a:r>
              <a:rPr lang="id-ID" smtClean="0"/>
              <a:t>Menyajikan </a:t>
            </a:r>
            <a:r>
              <a:rPr lang="id-ID" dirty="0" smtClean="0"/>
              <a:t>laporan rekonsiliasi </a:t>
            </a:r>
          </a:p>
          <a:p>
            <a:endParaRPr lang="id-ID" dirty="0" smtClean="0"/>
          </a:p>
          <a:p>
            <a:endParaRPr lang="id-ID" dirty="0"/>
          </a:p>
        </p:txBody>
      </p:sp>
    </p:spTree>
    <p:extLst>
      <p:ext uri="{BB962C8B-B14F-4D97-AF65-F5344CB8AC3E}">
        <p14:creationId xmlns:p14="http://schemas.microsoft.com/office/powerpoint/2010/main" val="785453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Rekonsiliasi bank </a:t>
            </a:r>
            <a:endParaRPr lang="id-ID" dirty="0"/>
          </a:p>
        </p:txBody>
      </p:sp>
      <p:sp>
        <p:nvSpPr>
          <p:cNvPr id="3" name="Content Placeholder 2"/>
          <p:cNvSpPr>
            <a:spLocks noGrp="1"/>
          </p:cNvSpPr>
          <p:nvPr>
            <p:ph idx="1"/>
          </p:nvPr>
        </p:nvSpPr>
        <p:spPr/>
        <p:txBody>
          <a:bodyPr/>
          <a:lstStyle/>
          <a:p>
            <a:r>
              <a:rPr lang="id-ID" dirty="0" smtClean="0"/>
              <a:t>Rekonsiliasi bank adalah menentukan hal-hal yang menimbulkan perbedaan antara pencatatan perusahaan dg laporan rekening koran bank.</a:t>
            </a:r>
          </a:p>
          <a:p>
            <a:r>
              <a:rPr lang="id-ID" dirty="0" smtClean="0"/>
              <a:t>Rekonsiliasi bermanfaat untuk mengecek ketelitian pencatatan akun kas dan catatan bank serta untuk mengetahui penerimaan atau pengeluaran yang telah terjadi di bank tetapi belum dicatat oleh perusahaan. Akibatnya terdapat perbedaan antara saldo menurut catatan kas dengan saldo menurut laporan bank.</a:t>
            </a:r>
            <a:endParaRPr lang="id-ID" dirty="0"/>
          </a:p>
        </p:txBody>
      </p:sp>
    </p:spTree>
    <p:extLst>
      <p:ext uri="{BB962C8B-B14F-4D97-AF65-F5344CB8AC3E}">
        <p14:creationId xmlns:p14="http://schemas.microsoft.com/office/powerpoint/2010/main" val="1057206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200" dirty="0" smtClean="0"/>
              <a:t>Kegiatan yang mempengaruhi saldo kas perusahaan</a:t>
            </a:r>
            <a:endParaRPr lang="id-ID" sz="3200" dirty="0"/>
          </a:p>
        </p:txBody>
      </p:sp>
      <p:sp>
        <p:nvSpPr>
          <p:cNvPr id="3" name="Content Placeholder 2"/>
          <p:cNvSpPr>
            <a:spLocks noGrp="1"/>
          </p:cNvSpPr>
          <p:nvPr>
            <p:ph idx="1"/>
          </p:nvPr>
        </p:nvSpPr>
        <p:spPr/>
        <p:txBody>
          <a:bodyPr>
            <a:normAutofit fontScale="92500" lnSpcReduction="20000"/>
          </a:bodyPr>
          <a:lstStyle/>
          <a:p>
            <a:pPr marL="0" indent="0">
              <a:buNone/>
            </a:pPr>
            <a:r>
              <a:rPr lang="id-ID" dirty="0" smtClean="0"/>
              <a:t>Kegiatan yang mempengaruhi saldo perusahaan</a:t>
            </a:r>
          </a:p>
          <a:p>
            <a:r>
              <a:rPr lang="id-ID" dirty="0" smtClean="0">
                <a:solidFill>
                  <a:srgbClr val="00B0F0"/>
                </a:solidFill>
              </a:rPr>
              <a:t>Kegiatan yang akan menambah saldo perusahaan:</a:t>
            </a:r>
          </a:p>
          <a:p>
            <a:pPr marL="457200" indent="-457200">
              <a:buFont typeface="+mj-lt"/>
              <a:buAutoNum type="arabicPeriod"/>
            </a:pPr>
            <a:r>
              <a:rPr lang="id-ID" dirty="0" smtClean="0"/>
              <a:t>Penerimaan yang telah dicatat oleh bank tetapi belum dicatat oleh perusahaan, misalnya:</a:t>
            </a:r>
            <a:r>
              <a:rPr lang="id-ID" dirty="0"/>
              <a:t> </a:t>
            </a:r>
            <a:r>
              <a:rPr lang="id-ID" dirty="0" smtClean="0"/>
              <a:t>jasa giro, hasil inkaso bank, transfer bank.</a:t>
            </a:r>
          </a:p>
          <a:p>
            <a:pPr marL="457200" indent="-457200">
              <a:buFont typeface="+mj-lt"/>
              <a:buAutoNum type="arabicPeriod"/>
            </a:pPr>
            <a:r>
              <a:rPr lang="id-ID" dirty="0" smtClean="0"/>
              <a:t>Kesalahan perusahaan mencatat pengeluaran perusahaan terlalu besar.</a:t>
            </a:r>
          </a:p>
          <a:p>
            <a:pPr marL="457200" indent="-457200">
              <a:buFont typeface="+mj-lt"/>
              <a:buAutoNum type="arabicPeriod"/>
            </a:pPr>
            <a:r>
              <a:rPr lang="id-ID" dirty="0" smtClean="0"/>
              <a:t>Kesalahan perusahaan mencatat penerimaan perusahaan terlalu kecil.</a:t>
            </a:r>
          </a:p>
          <a:p>
            <a:r>
              <a:rPr lang="id-ID" dirty="0" smtClean="0">
                <a:solidFill>
                  <a:srgbClr val="00B0F0"/>
                </a:solidFill>
              </a:rPr>
              <a:t>Kegiatan yang akan mengurangi saldo perusahaan:</a:t>
            </a:r>
          </a:p>
          <a:p>
            <a:pPr marL="457200" indent="-457200">
              <a:buFont typeface="+mj-lt"/>
              <a:buAutoNum type="arabicPeriod"/>
            </a:pPr>
            <a:r>
              <a:rPr lang="id-ID" dirty="0" smtClean="0"/>
              <a:t>Pengeluaran yang sudah dicatat oleh bank tetapi belum dicatat oleh perusahaan, misalnya: biaya adm bank, cek ditempat.</a:t>
            </a:r>
          </a:p>
          <a:p>
            <a:pPr marL="457200" indent="-457200">
              <a:buFont typeface="+mj-lt"/>
              <a:buAutoNum type="arabicPeriod"/>
            </a:pPr>
            <a:r>
              <a:rPr lang="id-ID" dirty="0" smtClean="0"/>
              <a:t>Kesalahan perusahaan mencatat pengeluaran terlalu kecil.</a:t>
            </a:r>
          </a:p>
          <a:p>
            <a:pPr marL="457200" indent="-457200">
              <a:buFont typeface="+mj-lt"/>
              <a:buAutoNum type="arabicPeriod"/>
            </a:pPr>
            <a:r>
              <a:rPr lang="id-ID" dirty="0" smtClean="0"/>
              <a:t>Kesalahan perusahaan mencatat penerimaan terlalu besar.</a:t>
            </a:r>
          </a:p>
          <a:p>
            <a:pPr marL="457200" indent="-457200">
              <a:buFont typeface="+mj-lt"/>
              <a:buAutoNum type="arabicPeriod"/>
            </a:pPr>
            <a:r>
              <a:rPr lang="id-ID" dirty="0" smtClean="0"/>
              <a:t>Setoran cek tidak cukup dana (cek kosong).</a:t>
            </a:r>
          </a:p>
        </p:txBody>
      </p:sp>
    </p:spTree>
    <p:extLst>
      <p:ext uri="{BB962C8B-B14F-4D97-AF65-F5344CB8AC3E}">
        <p14:creationId xmlns:p14="http://schemas.microsoft.com/office/powerpoint/2010/main" val="2647589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200" dirty="0"/>
              <a:t>Kegiatan yang mempengaruhi saldo kas </a:t>
            </a:r>
            <a:r>
              <a:rPr lang="id-ID" sz="3200" dirty="0" smtClean="0"/>
              <a:t>bank</a:t>
            </a:r>
            <a:endParaRPr lang="id-ID" sz="3200" dirty="0"/>
          </a:p>
        </p:txBody>
      </p:sp>
      <p:sp>
        <p:nvSpPr>
          <p:cNvPr id="3" name="Content Placeholder 2"/>
          <p:cNvSpPr>
            <a:spLocks noGrp="1"/>
          </p:cNvSpPr>
          <p:nvPr>
            <p:ph idx="1"/>
          </p:nvPr>
        </p:nvSpPr>
        <p:spPr/>
        <p:txBody>
          <a:bodyPr>
            <a:normAutofit fontScale="92500" lnSpcReduction="20000"/>
          </a:bodyPr>
          <a:lstStyle/>
          <a:p>
            <a:pPr marL="0" indent="0">
              <a:buNone/>
            </a:pPr>
            <a:r>
              <a:rPr lang="id-ID" dirty="0" smtClean="0"/>
              <a:t>Kegiatan yang mempengaruhi saldo bank.</a:t>
            </a:r>
          </a:p>
          <a:p>
            <a:r>
              <a:rPr lang="id-ID" dirty="0" smtClean="0">
                <a:solidFill>
                  <a:srgbClr val="00B0F0"/>
                </a:solidFill>
              </a:rPr>
              <a:t>Kegiatan yang akan menambah saldo bank:</a:t>
            </a:r>
          </a:p>
          <a:p>
            <a:pPr marL="457200" indent="-457200">
              <a:buFont typeface="+mj-lt"/>
              <a:buAutoNum type="arabicPeriod"/>
            </a:pPr>
            <a:r>
              <a:rPr lang="id-ID" dirty="0" smtClean="0"/>
              <a:t>Setoran perusahaan yang sudah dicatat oleh perusahaan tetapi blm dicatat oleh bank, seperti: setoran dalam perjalanan, penerimaan tagihan yang belum disetor ke bank.</a:t>
            </a:r>
          </a:p>
          <a:p>
            <a:pPr marL="457200" indent="-457200">
              <a:buFont typeface="+mj-lt"/>
              <a:buAutoNum type="arabicPeriod"/>
            </a:pPr>
            <a:r>
              <a:rPr lang="id-ID" dirty="0" smtClean="0"/>
              <a:t>Kesalahan bank mencatat pengeluaran perusahaan terlalu besar.</a:t>
            </a:r>
          </a:p>
          <a:p>
            <a:pPr marL="457200" indent="-457200">
              <a:buFont typeface="+mj-lt"/>
              <a:buAutoNum type="arabicPeriod"/>
            </a:pPr>
            <a:r>
              <a:rPr lang="id-ID" dirty="0" smtClean="0"/>
              <a:t>Kesalahan bank mencatat penerimaan perusahaan terlalu kecil.</a:t>
            </a:r>
          </a:p>
          <a:p>
            <a:r>
              <a:rPr lang="id-ID" dirty="0" smtClean="0">
                <a:solidFill>
                  <a:srgbClr val="00B0F0"/>
                </a:solidFill>
              </a:rPr>
              <a:t>Kegiatan yang kan mengurangi saldo bank:</a:t>
            </a:r>
          </a:p>
          <a:p>
            <a:pPr marL="457200" indent="-457200">
              <a:buFont typeface="+mj-lt"/>
              <a:buAutoNum type="arabicPeriod"/>
            </a:pPr>
            <a:r>
              <a:rPr lang="id-ID" dirty="0" smtClean="0"/>
              <a:t>Pengeluaran yang sudah dicatat oleh bank namun belum dicatat oleh perusahaan, seperti : </a:t>
            </a:r>
            <a:r>
              <a:rPr lang="id-ID" i="1" dirty="0" smtClean="0"/>
              <a:t>outstanding checks.</a:t>
            </a:r>
          </a:p>
          <a:p>
            <a:pPr marL="457200" indent="-457200">
              <a:buFont typeface="+mj-lt"/>
              <a:buAutoNum type="arabicPeriod"/>
            </a:pPr>
            <a:r>
              <a:rPr lang="id-ID" dirty="0" smtClean="0"/>
              <a:t>Kesalahan bank mencatat pengeluaran terlalu kecil.</a:t>
            </a:r>
          </a:p>
          <a:p>
            <a:pPr marL="457200" indent="-457200">
              <a:buFont typeface="+mj-lt"/>
              <a:buAutoNum type="arabicPeriod"/>
            </a:pPr>
            <a:r>
              <a:rPr lang="id-ID" dirty="0" smtClean="0"/>
              <a:t>Kesalahan bank mencatat penerimaan perusahaan terlalu besar.</a:t>
            </a:r>
          </a:p>
          <a:p>
            <a:pPr marL="0" indent="0">
              <a:buNone/>
            </a:pPr>
            <a:endParaRPr lang="id-ID" dirty="0"/>
          </a:p>
        </p:txBody>
      </p:sp>
    </p:spTree>
    <p:extLst>
      <p:ext uri="{BB962C8B-B14F-4D97-AF65-F5344CB8AC3E}">
        <p14:creationId xmlns:p14="http://schemas.microsoft.com/office/powerpoint/2010/main" val="186291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200" dirty="0" smtClean="0"/>
              <a:t>Bentuk laporan rekonsiliasi bank</a:t>
            </a:r>
            <a:endParaRPr lang="id-ID" sz="3200" dirty="0"/>
          </a:p>
        </p:txBody>
      </p:sp>
      <p:sp>
        <p:nvSpPr>
          <p:cNvPr id="3" name="Content Placeholder 2"/>
          <p:cNvSpPr>
            <a:spLocks noGrp="1"/>
          </p:cNvSpPr>
          <p:nvPr>
            <p:ph idx="1"/>
          </p:nvPr>
        </p:nvSpPr>
        <p:spPr/>
        <p:txBody>
          <a:bodyPr/>
          <a:lstStyle/>
          <a:p>
            <a:r>
              <a:rPr lang="id-ID" dirty="0" smtClean="0"/>
              <a:t>Bentuk Skontro (Horizontal)</a:t>
            </a:r>
            <a:endParaRPr lang="id-ID"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6544" y="2642045"/>
            <a:ext cx="8357616" cy="3997719"/>
          </a:xfrm>
          <a:prstGeom prst="rect">
            <a:avLst/>
          </a:prstGeom>
        </p:spPr>
      </p:pic>
    </p:spTree>
    <p:extLst>
      <p:ext uri="{BB962C8B-B14F-4D97-AF65-F5344CB8AC3E}">
        <p14:creationId xmlns:p14="http://schemas.microsoft.com/office/powerpoint/2010/main" val="1083053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200" dirty="0"/>
              <a:t>Bentuk laporan rekonsiliasi bank</a:t>
            </a:r>
          </a:p>
        </p:txBody>
      </p:sp>
      <p:sp>
        <p:nvSpPr>
          <p:cNvPr id="3" name="Content Placeholder 2"/>
          <p:cNvSpPr>
            <a:spLocks noGrp="1"/>
          </p:cNvSpPr>
          <p:nvPr>
            <p:ph idx="1"/>
          </p:nvPr>
        </p:nvSpPr>
        <p:spPr/>
        <p:txBody>
          <a:bodyPr/>
          <a:lstStyle/>
          <a:p>
            <a:r>
              <a:rPr lang="id-ID" dirty="0" smtClean="0"/>
              <a:t>Bentuk Laporan/ report form (Vertikal)</a:t>
            </a:r>
          </a:p>
          <a:p>
            <a:pPr marL="0" indent="0">
              <a:buNone/>
            </a:pPr>
            <a:endParaRPr lang="id-ID"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0592" y="1687259"/>
            <a:ext cx="5486400" cy="5038725"/>
          </a:xfrm>
          <a:prstGeom prst="rect">
            <a:avLst/>
          </a:prstGeom>
        </p:spPr>
      </p:pic>
    </p:spTree>
    <p:extLst>
      <p:ext uri="{BB962C8B-B14F-4D97-AF65-F5344CB8AC3E}">
        <p14:creationId xmlns:p14="http://schemas.microsoft.com/office/powerpoint/2010/main" val="36377984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517484"/>
            <a:ext cx="8610600" cy="1293028"/>
          </a:xfrm>
        </p:spPr>
        <p:txBody>
          <a:bodyPr/>
          <a:lstStyle/>
          <a:p>
            <a:r>
              <a:rPr lang="id-ID" u="sng" dirty="0" smtClean="0"/>
              <a:t>ilustrasi</a:t>
            </a:r>
            <a:endParaRPr lang="id-ID" u="sng" dirty="0"/>
          </a:p>
        </p:txBody>
      </p:sp>
      <p:sp>
        <p:nvSpPr>
          <p:cNvPr id="3" name="Content Placeholder 2"/>
          <p:cNvSpPr>
            <a:spLocks noGrp="1"/>
          </p:cNvSpPr>
          <p:nvPr>
            <p:ph idx="1"/>
          </p:nvPr>
        </p:nvSpPr>
        <p:spPr>
          <a:xfrm>
            <a:off x="685800" y="1810512"/>
            <a:ext cx="10820400" cy="4681728"/>
          </a:xfrm>
        </p:spPr>
        <p:txBody>
          <a:bodyPr>
            <a:noAutofit/>
          </a:bodyPr>
          <a:lstStyle/>
          <a:p>
            <a:pPr marL="0" indent="0">
              <a:buNone/>
            </a:pPr>
            <a:r>
              <a:rPr lang="id-ID" sz="1500" dirty="0" smtClean="0"/>
              <a:t>Pada tanggal 30 Juni 2012 saldo rek kas bank menurut catata PT. MULTI menunjukkan jumlah sebesar Rp 2.110.000,-. Saldo menurut rekening koran yang diterima dari bank tanggal tsb menunjukkan jumlah sebesar Rp 2.623.000,-</a:t>
            </a:r>
          </a:p>
          <a:p>
            <a:pPr marL="0" indent="0">
              <a:buNone/>
            </a:pPr>
            <a:r>
              <a:rPr lang="id-ID" sz="1500" dirty="0" smtClean="0"/>
              <a:t>Setelah dianalisa ternyata perbedaan tsb disebabkan hal-hal sbb:</a:t>
            </a:r>
          </a:p>
          <a:p>
            <a:pPr marL="457200" indent="-457200">
              <a:buFont typeface="+mj-lt"/>
              <a:buAutoNum type="arabicPeriod"/>
            </a:pPr>
            <a:r>
              <a:rPr lang="id-ID" sz="1500" dirty="0" smtClean="0"/>
              <a:t>Setoran dari debitur perusahaan sebesar Rp 279.000,- melalui bank untuk membayar utangnya baru diketahui perusahaan setelah menerima rekening koran bank.</a:t>
            </a:r>
          </a:p>
          <a:p>
            <a:pPr marL="457200" indent="-457200">
              <a:buFont typeface="+mj-lt"/>
              <a:buAutoNum type="arabicPeriod"/>
            </a:pPr>
            <a:r>
              <a:rPr lang="id-ID" sz="1500" dirty="0" smtClean="0"/>
              <a:t>Setoran perusahaan sebesar Rp 240.000,- yang dilakukan tanggal 30 Juni 2010 belum dicatat oleh bank.</a:t>
            </a:r>
          </a:p>
          <a:p>
            <a:pPr marL="457200" indent="-457200">
              <a:buFont typeface="+mj-lt"/>
              <a:buAutoNum type="arabicPeriod"/>
            </a:pPr>
            <a:r>
              <a:rPr lang="id-ID" sz="1500" dirty="0" smtClean="0"/>
              <a:t>Sebuah cek yang diterima dari seorang debitur dan didepositokan ke bank ternyata tidak cukup dana dan dikembalikan oleh bank senilai Rp 160.000,-</a:t>
            </a:r>
          </a:p>
          <a:p>
            <a:pPr marL="457200" indent="-457200">
              <a:buFont typeface="+mj-lt"/>
              <a:buAutoNum type="arabicPeriod"/>
            </a:pPr>
            <a:r>
              <a:rPr lang="id-ID" sz="1500" dirty="0" smtClean="0"/>
              <a:t>Cek senilai Rp 300.000 yang ditarik oleh PT. Cemerlang telah di debet pihak bank rek PT. MULTI.</a:t>
            </a:r>
          </a:p>
          <a:p>
            <a:pPr marL="457200" indent="-457200">
              <a:buFont typeface="+mj-lt"/>
              <a:buAutoNum type="arabicPeriod"/>
            </a:pPr>
            <a:r>
              <a:rPr lang="id-ID" sz="1500" dirty="0" smtClean="0"/>
              <a:t>Penarikan cek sebesar Rp 505.000,- untuk membayar utang kepada Toko Fortuna, telah dibukukan oleh perusahaan dengan jumlah Rp 550.000,-</a:t>
            </a:r>
          </a:p>
          <a:p>
            <a:pPr marL="457200" indent="-457200">
              <a:buFont typeface="+mj-lt"/>
              <a:buAutoNum type="arabicPeriod"/>
            </a:pPr>
            <a:r>
              <a:rPr lang="id-ID" sz="1500" dirty="0" smtClean="0"/>
              <a:t>Cek yang dikeluarkan oleh PT. MULTI oleh penerimanya belum diuangkan ke bank, yakni: Cek No. 354 sebesar Rp 500.000,-, Cek No 550 sebesar Rp 475.000,-</a:t>
            </a:r>
          </a:p>
          <a:p>
            <a:pPr marL="457200" indent="-457200">
              <a:buFont typeface="+mj-lt"/>
              <a:buAutoNum type="arabicPeriod"/>
            </a:pPr>
            <a:r>
              <a:rPr lang="id-ID" sz="1500" dirty="0" smtClean="0"/>
              <a:t>Bank telah mendebet perusahaan untuk beban adm bank sebesar Rp 36.000,- dan mengkredit untuk jasa giro sebesar Rp 20.000,-</a:t>
            </a:r>
          </a:p>
          <a:p>
            <a:pPr marL="0" indent="0">
              <a:buNone/>
            </a:pPr>
            <a:r>
              <a:rPr lang="id-ID" sz="1500" dirty="0" smtClean="0"/>
              <a:t>Berdasarkan data di atas dapat dibuat Rekonsiliasi Bank dan Jurnal Penyesuaian.</a:t>
            </a:r>
          </a:p>
        </p:txBody>
      </p:sp>
    </p:spTree>
    <p:extLst>
      <p:ext uri="{BB962C8B-B14F-4D97-AF65-F5344CB8AC3E}">
        <p14:creationId xmlns:p14="http://schemas.microsoft.com/office/powerpoint/2010/main" val="650329089"/>
      </p:ext>
    </p:extLst>
  </p:cSld>
  <p:clrMapOvr>
    <a:masterClrMapping/>
  </p:clrMapOvr>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189</TotalTime>
  <Words>541</Words>
  <Application>Microsoft Office PowerPoint</Application>
  <PresentationFormat>Widescreen</PresentationFormat>
  <Paragraphs>47</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Century Gothic</vt:lpstr>
      <vt:lpstr>Vapor Trail</vt:lpstr>
      <vt:lpstr>neraca./laporan posisi keuangan (kas &amp; bank) rekonsiliasi bank</vt:lpstr>
      <vt:lpstr>Tujuan kbm</vt:lpstr>
      <vt:lpstr>Rekonsiliasi bank </vt:lpstr>
      <vt:lpstr>Kegiatan yang mempengaruhi saldo kas perusahaan</vt:lpstr>
      <vt:lpstr>Kegiatan yang mempengaruhi saldo kas bank</vt:lpstr>
      <vt:lpstr>Bentuk laporan rekonsiliasi bank</vt:lpstr>
      <vt:lpstr>Bentuk laporan rekonsiliasi bank</vt:lpstr>
      <vt:lpstr>ilustrasi</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neraca./laporan posisi keuangan (kas &amp; bank) rekonsilisi bank</dc:title>
  <dc:creator>Acer</dc:creator>
  <cp:lastModifiedBy>Acer</cp:lastModifiedBy>
  <cp:revision>15</cp:revision>
  <dcterms:created xsi:type="dcterms:W3CDTF">2017-10-09T03:47:12Z</dcterms:created>
  <dcterms:modified xsi:type="dcterms:W3CDTF">2017-10-11T14:50:48Z</dcterms:modified>
</cp:coreProperties>
</file>