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4"/>
  </p:notesMasterIdLst>
  <p:handoutMasterIdLst>
    <p:handoutMasterId r:id="rId55"/>
  </p:handoutMasterIdLst>
  <p:sldIdLst>
    <p:sldId id="315" r:id="rId2"/>
    <p:sldId id="309" r:id="rId3"/>
    <p:sldId id="314" r:id="rId4"/>
    <p:sldId id="256" r:id="rId5"/>
    <p:sldId id="275" r:id="rId6"/>
    <p:sldId id="276" r:id="rId7"/>
    <p:sldId id="274" r:id="rId8"/>
    <p:sldId id="296" r:id="rId9"/>
    <p:sldId id="297" r:id="rId10"/>
    <p:sldId id="299" r:id="rId11"/>
    <p:sldId id="298" r:id="rId12"/>
    <p:sldId id="257" r:id="rId13"/>
    <p:sldId id="277" r:id="rId14"/>
    <p:sldId id="278" r:id="rId15"/>
    <p:sldId id="291" r:id="rId16"/>
    <p:sldId id="294" r:id="rId17"/>
    <p:sldId id="292" r:id="rId18"/>
    <p:sldId id="295" r:id="rId19"/>
    <p:sldId id="293" r:id="rId20"/>
    <p:sldId id="258" r:id="rId21"/>
    <p:sldId id="279" r:id="rId22"/>
    <p:sldId id="280" r:id="rId23"/>
    <p:sldId id="281" r:id="rId24"/>
    <p:sldId id="259" r:id="rId25"/>
    <p:sldId id="300" r:id="rId26"/>
    <p:sldId id="283" r:id="rId27"/>
    <p:sldId id="282" r:id="rId28"/>
    <p:sldId id="260" r:id="rId29"/>
    <p:sldId id="284" r:id="rId30"/>
    <p:sldId id="285" r:id="rId31"/>
    <p:sldId id="262" r:id="rId32"/>
    <p:sldId id="287" r:id="rId33"/>
    <p:sldId id="286" r:id="rId34"/>
    <p:sldId id="261" r:id="rId35"/>
    <p:sldId id="263" r:id="rId36"/>
    <p:sldId id="290" r:id="rId37"/>
    <p:sldId id="289" r:id="rId38"/>
    <p:sldId id="288" r:id="rId39"/>
    <p:sldId id="265" r:id="rId40"/>
    <p:sldId id="269" r:id="rId41"/>
    <p:sldId id="264" r:id="rId42"/>
    <p:sldId id="267" r:id="rId43"/>
    <p:sldId id="268" r:id="rId44"/>
    <p:sldId id="266" r:id="rId45"/>
    <p:sldId id="270" r:id="rId46"/>
    <p:sldId id="272" r:id="rId47"/>
    <p:sldId id="273" r:id="rId48"/>
    <p:sldId id="271" r:id="rId49"/>
    <p:sldId id="310" r:id="rId50"/>
    <p:sldId id="311" r:id="rId51"/>
    <p:sldId id="312" r:id="rId52"/>
    <p:sldId id="305" r:id="rId5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24" autoAdjust="0"/>
  </p:normalViewPr>
  <p:slideViewPr>
    <p:cSldViewPr>
      <p:cViewPr>
        <p:scale>
          <a:sx n="58" d="100"/>
          <a:sy n="58" d="100"/>
        </p:scale>
        <p:origin x="-1003" y="-58"/>
      </p:cViewPr>
      <p:guideLst>
        <p:guide orient="horz" pos="2160"/>
        <p:guide pos="2880"/>
      </p:guideLst>
    </p:cSldViewPr>
  </p:slideViewPr>
  <p:notesTextViewPr>
    <p:cViewPr>
      <p:scale>
        <a:sx n="1" d="1"/>
        <a:sy n="1" d="1"/>
      </p:scale>
      <p:origin x="0" y="0"/>
    </p:cViewPr>
  </p:notesTextViewPr>
  <p:sorterViewPr>
    <p:cViewPr>
      <p:scale>
        <a:sx n="66" d="100"/>
        <a:sy n="66" d="100"/>
      </p:scale>
      <p:origin x="0" y="3354"/>
    </p:cViewPr>
  </p:sorterViewPr>
  <p:notesViewPr>
    <p:cSldViewPr>
      <p:cViewPr varScale="1">
        <p:scale>
          <a:sx n="55" d="100"/>
          <a:sy n="55" d="100"/>
        </p:scale>
        <p:origin x="-2856" y="-10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28292AE-06EF-4A41-B4E8-744946162B35}" type="datetimeFigureOut">
              <a:rPr lang="id-ID" smtClean="0"/>
              <a:pPr/>
              <a:t>02/06/2016</a:t>
            </a:fld>
            <a:endParaRPr lang="id-ID"/>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30B327C-1A63-4B68-B17E-F7AB05F1309E}" type="slidenum">
              <a:rPr lang="id-ID" smtClean="0"/>
              <a:pPr/>
              <a:t>‹#›</a:t>
            </a:fld>
            <a:endParaRPr lang="id-ID"/>
          </a:p>
        </p:txBody>
      </p:sp>
    </p:spTree>
    <p:extLst>
      <p:ext uri="{BB962C8B-B14F-4D97-AF65-F5344CB8AC3E}">
        <p14:creationId xmlns:p14="http://schemas.microsoft.com/office/powerpoint/2010/main" val="5088914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5249A0-8D60-48E3-9E45-AA5350D3414C}" type="datetimeFigureOut">
              <a:rPr lang="id-ID" smtClean="0"/>
              <a:pPr/>
              <a:t>02/06/2016</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1D3A9B9-14C2-482B-B749-CEB193C5C841}" type="slidenum">
              <a:rPr lang="id-ID" smtClean="0"/>
              <a:pPr/>
              <a:t>‹#›</a:t>
            </a:fld>
            <a:endParaRPr lang="id-ID"/>
          </a:p>
        </p:txBody>
      </p:sp>
    </p:spTree>
    <p:extLst>
      <p:ext uri="{BB962C8B-B14F-4D97-AF65-F5344CB8AC3E}">
        <p14:creationId xmlns:p14="http://schemas.microsoft.com/office/powerpoint/2010/main" val="4727164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fld id="{31D3A9B9-14C2-482B-B749-CEB193C5C841}" type="slidenum">
              <a:rPr lang="id-ID" smtClean="0"/>
              <a:pPr/>
              <a:t>2</a:t>
            </a:fld>
            <a:endParaRPr lang="id-ID"/>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fld id="{31D3A9B9-14C2-482B-B749-CEB193C5C841}" type="slidenum">
              <a:rPr lang="id-ID" smtClean="0"/>
              <a:pPr/>
              <a:t>40</a:t>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a:p>
        </p:txBody>
      </p:sp>
      <p:sp>
        <p:nvSpPr>
          <p:cNvPr id="4" name="Slide Number Placeholder 3"/>
          <p:cNvSpPr>
            <a:spLocks noGrp="1"/>
          </p:cNvSpPr>
          <p:nvPr>
            <p:ph type="sldNum" sz="quarter" idx="10"/>
          </p:nvPr>
        </p:nvSpPr>
        <p:spPr/>
        <p:txBody>
          <a:bodyPr/>
          <a:lstStyle/>
          <a:p>
            <a:fld id="{31D3A9B9-14C2-482B-B749-CEB193C5C841}" type="slidenum">
              <a:rPr lang="id-ID" smtClean="0"/>
              <a:pPr/>
              <a:t>47</a:t>
            </a:fld>
            <a:endParaRPr 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6E2E631-4870-4FA8-95C6-599FA98F5653}" type="datetimeFigureOut">
              <a:rPr lang="en-US" smtClean="0"/>
              <a:pPr/>
              <a:t>6/2/2016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E2E631-4870-4FA8-95C6-599FA98F5653}" type="datetimeFigureOut">
              <a:rPr lang="en-US" smtClean="0"/>
              <a:pPr/>
              <a:t>6/2/2016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6E2E631-4870-4FA8-95C6-599FA98F5653}" type="datetimeFigureOut">
              <a:rPr lang="en-US" smtClean="0"/>
              <a:pPr/>
              <a:t>6/2/2016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6E2E631-4870-4FA8-95C6-599FA98F5653}" type="datetimeFigureOut">
              <a:rPr lang="en-US" smtClean="0"/>
              <a:pPr/>
              <a:t>6/2/2016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6E2E631-4870-4FA8-95C6-599FA98F5653}" type="datetimeFigureOut">
              <a:rPr lang="en-US" smtClean="0"/>
              <a:pPr/>
              <a:t>6/2/2016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6E2E631-4870-4FA8-95C6-599FA98F5653}" type="datetimeFigureOut">
              <a:rPr lang="en-US" smtClean="0"/>
              <a:pPr/>
              <a:t>6/2/2016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E2E631-4870-4FA8-95C6-599FA98F5653}" type="datetimeFigureOut">
              <a:rPr lang="en-US" smtClean="0"/>
              <a:pPr/>
              <a:t>6/2/2016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6E2E631-4870-4FA8-95C6-599FA98F5653}" type="datetimeFigureOut">
              <a:rPr lang="en-US" smtClean="0"/>
              <a:pPr/>
              <a:t>6/2/2016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89AAA21-673D-4761-8DFD-1747F51CC215}" type="slidenum">
              <a:rPr lang="en-US" smtClean="0"/>
              <a:pPr/>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slow">
    <p:wheel spokes="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36E2E631-4870-4FA8-95C6-599FA98F5653}" type="datetimeFigureOut">
              <a:rPr lang="en-US" smtClean="0"/>
              <a:pPr/>
              <a:t>6/2/2016</a:t>
            </a:fld>
            <a:endParaRPr lang="en-US"/>
          </a:p>
        </p:txBody>
      </p:sp>
      <p:sp>
        <p:nvSpPr>
          <p:cNvPr id="9" name="Slide Number Placeholder 8"/>
          <p:cNvSpPr>
            <a:spLocks noGrp="1"/>
          </p:cNvSpPr>
          <p:nvPr>
            <p:ph type="sldNum" sz="quarter" idx="11"/>
          </p:nvPr>
        </p:nvSpPr>
        <p:spPr/>
        <p:txBody>
          <a:bodyPr/>
          <a:lstStyle/>
          <a:p>
            <a:fld id="{689AAA21-673D-4761-8DFD-1747F51CC215}"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transition spd="slow">
    <p:wheel spokes="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E2E631-4870-4FA8-95C6-599FA98F5653}" type="datetimeFigureOut">
              <a:rPr lang="en-US" smtClean="0"/>
              <a:pPr/>
              <a:t>6/2/2016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6E2E631-4870-4FA8-95C6-599FA98F5653}" type="datetimeFigureOut">
              <a:rPr lang="en-US" smtClean="0"/>
              <a:pPr/>
              <a:t>6/2/2016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89AAA21-673D-4761-8DFD-1747F51CC215}" type="slidenum">
              <a:rPr lang="en-US" smtClean="0"/>
              <a:pPr/>
              <a:t>‹#›</a:t>
            </a:fld>
            <a:endParaRPr lang="en-US"/>
          </a:p>
        </p:txBody>
      </p:sp>
    </p:spTree>
  </p:cSld>
  <p:clrMapOvr>
    <a:masterClrMapping/>
  </p:clrMapOvr>
  <p:transition spd="slow">
    <p:wheel spokes="1"/>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689AAA21-673D-4761-8DFD-1747F51CC215}" type="slidenum">
              <a:rPr lang="en-US" smtClean="0"/>
              <a:pPr/>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36E2E631-4870-4FA8-95C6-599FA98F5653}" type="datetimeFigureOut">
              <a:rPr lang="en-US" smtClean="0"/>
              <a:pPr/>
              <a:t>6/2/2016</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p:wheel spokes="1"/>
  </p:transition>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flipH="1">
            <a:off x="2928926" y="214290"/>
            <a:ext cx="5214974" cy="3305193"/>
          </a:xfrm>
          <a:prstGeom prst="rect">
            <a:avLst/>
          </a:prstGeom>
          <a:noFill/>
          <a:ln w="9525">
            <a:noFill/>
            <a:miter lim="800000"/>
            <a:headEnd/>
            <a:tailEnd/>
          </a:ln>
          <a:effectLst/>
        </p:spPr>
      </p:pic>
      <p:sp>
        <p:nvSpPr>
          <p:cNvPr id="2" name="Title 1"/>
          <p:cNvSpPr>
            <a:spLocks noGrp="1"/>
          </p:cNvSpPr>
          <p:nvPr>
            <p:ph type="ctrTitle"/>
          </p:nvPr>
        </p:nvSpPr>
        <p:spPr>
          <a:xfrm>
            <a:off x="685800" y="1978033"/>
            <a:ext cx="7543800" cy="2593975"/>
          </a:xfrm>
        </p:spPr>
        <p:txBody>
          <a:bodyPr/>
          <a:lstStyle/>
          <a:p>
            <a:r>
              <a:rPr lang="id-ID" dirty="0" smtClean="0"/>
              <a:t>Spirit Kewirausahaan</a:t>
            </a:r>
            <a:endParaRPr lang="id-ID" dirty="0"/>
          </a:p>
        </p:txBody>
      </p:sp>
      <p:sp>
        <p:nvSpPr>
          <p:cNvPr id="4" name="Subtitle 3"/>
          <p:cNvSpPr>
            <a:spLocks noGrp="1"/>
          </p:cNvSpPr>
          <p:nvPr>
            <p:ph type="subTitle" idx="1"/>
          </p:nvPr>
        </p:nvSpPr>
        <p:spPr/>
        <p:txBody>
          <a:bodyPr/>
          <a:lstStyle/>
          <a:p>
            <a:endParaRPr lang="id-ID"/>
          </a:p>
        </p:txBody>
      </p:sp>
    </p:spTree>
  </p:cSld>
  <p:clrMapOvr>
    <a:masterClrMapping/>
  </p:clrMapOvr>
  <p:transition spd="slow">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txBox="1">
            <a:spLocks noChangeArrowheads="1"/>
          </p:cNvSpPr>
          <p:nvPr/>
        </p:nvSpPr>
        <p:spPr>
          <a:xfrm>
            <a:off x="114327" y="2071678"/>
            <a:ext cx="8243887" cy="3036099"/>
          </a:xfrm>
          <a:prstGeom prst="rect">
            <a:avLst/>
          </a:prstGeom>
        </p:spPr>
        <p:txBody>
          <a:bodyPr vert="horz" lIns="91440" tIns="45720" rIns="91440" bIns="45720" rtlCol="0">
            <a:normAutofit/>
          </a:bodyPr>
          <a:lstStyle/>
          <a:p>
            <a:pPr marL="342900" marR="0" lvl="0" indent="-228600" algn="l" defTabSz="914400" rtl="0" eaLnBrk="1" fontAlgn="auto" latinLnBrk="0" hangingPunct="1">
              <a:lnSpc>
                <a:spcPct val="80000"/>
              </a:lnSpc>
              <a:spcBef>
                <a:spcPct val="20000"/>
              </a:spcBef>
              <a:spcAft>
                <a:spcPts val="0"/>
              </a:spcAft>
              <a:buClr>
                <a:schemeClr val="accent1"/>
              </a:buClr>
              <a:buSzTx/>
              <a:tabLst/>
              <a:defRPr/>
            </a:pPr>
            <a:r>
              <a:rPr lang="id-ID" sz="2400" b="1" dirty="0" smtClean="0">
                <a:solidFill>
                  <a:srgbClr val="FF0000"/>
                </a:solidFill>
                <a:latin typeface="Calibri (Body)"/>
              </a:rPr>
              <a:t>Berasal dari </a:t>
            </a:r>
            <a:r>
              <a:rPr kumimoji="0" lang="en-US" sz="2400" b="1" i="0" u="none" strike="noStrike" kern="1200" cap="none" spc="0" normalizeH="0" baseline="0" noProof="0" dirty="0" smtClean="0">
                <a:ln>
                  <a:noFill/>
                </a:ln>
                <a:solidFill>
                  <a:srgbClr val="FF0000"/>
                </a:solidFill>
                <a:effectLst/>
                <a:uLnTx/>
                <a:uFillTx/>
                <a:latin typeface="Calibri (Body)"/>
              </a:rPr>
              <a:t>bahasa Perancis</a:t>
            </a:r>
            <a:r>
              <a:rPr kumimoji="0" lang="id-ID" sz="2400" b="1" i="0" u="none" strike="noStrike" kern="1200" cap="none" spc="0" normalizeH="0" baseline="0" noProof="0" dirty="0" smtClean="0">
                <a:ln>
                  <a:noFill/>
                </a:ln>
                <a:solidFill>
                  <a:srgbClr val="FF0000"/>
                </a:solidFill>
                <a:effectLst/>
                <a:uLnTx/>
                <a:uFillTx/>
                <a:latin typeface="Calibri (Body)"/>
              </a:rPr>
              <a:t>, </a:t>
            </a:r>
            <a:r>
              <a:rPr kumimoji="0" lang="en-US" sz="2400" b="1" u="none" strike="noStrike" kern="1200" cap="none" spc="0" normalizeH="0" baseline="0" noProof="0" dirty="0" smtClean="0">
                <a:ln>
                  <a:noFill/>
                </a:ln>
                <a:solidFill>
                  <a:srgbClr val="FF0000"/>
                </a:solidFill>
                <a:effectLst/>
                <a:uLnTx/>
                <a:uFillTx/>
                <a:latin typeface="Calibri (Body)"/>
              </a:rPr>
              <a:t>entreprendre</a:t>
            </a:r>
            <a:r>
              <a:rPr kumimoji="0" lang="en-US" sz="2400" b="1" i="0" u="none" strike="noStrike" kern="1200" cap="none" spc="0" normalizeH="0" baseline="0" noProof="0" dirty="0" smtClean="0">
                <a:ln>
                  <a:noFill/>
                </a:ln>
                <a:solidFill>
                  <a:srgbClr val="FF0000"/>
                </a:solidFill>
                <a:effectLst/>
                <a:uLnTx/>
                <a:uFillTx/>
                <a:latin typeface="Calibri (Body)"/>
              </a:rPr>
              <a:t> </a:t>
            </a:r>
            <a:r>
              <a:rPr kumimoji="0" lang="id-ID" sz="2400" b="1" i="0" u="none" strike="noStrike" kern="1200" cap="none" spc="0" normalizeH="0" baseline="0" noProof="0" dirty="0" smtClean="0">
                <a:ln>
                  <a:noFill/>
                </a:ln>
                <a:solidFill>
                  <a:srgbClr val="FF0000"/>
                </a:solidFill>
                <a:effectLst/>
                <a:uLnTx/>
                <a:uFillTx/>
                <a:latin typeface="Calibri (Body)"/>
              </a:rPr>
              <a:t>= </a:t>
            </a:r>
            <a:r>
              <a:rPr kumimoji="0" lang="en-US" sz="2400" b="1" i="0" u="none" strike="noStrike" kern="1200" cap="none" spc="0" normalizeH="0" baseline="0" noProof="0" dirty="0" smtClean="0">
                <a:ln>
                  <a:noFill/>
                </a:ln>
                <a:solidFill>
                  <a:srgbClr val="FF0000"/>
                </a:solidFill>
                <a:effectLst/>
                <a:uLnTx/>
                <a:uFillTx/>
                <a:latin typeface="Calibri (Body)"/>
              </a:rPr>
              <a:t>bertanggung jawab </a:t>
            </a:r>
            <a:endParaRPr kumimoji="0" lang="id-ID" sz="2400" b="1" i="0" u="none" strike="noStrike" kern="1200" cap="none" spc="0" normalizeH="0" baseline="0" noProof="0" dirty="0" smtClean="0">
              <a:ln>
                <a:noFill/>
              </a:ln>
              <a:solidFill>
                <a:srgbClr val="FF0000"/>
              </a:solidFill>
              <a:effectLst/>
              <a:uLnTx/>
              <a:uFillTx/>
              <a:latin typeface="Calibri (Body)"/>
            </a:endParaRPr>
          </a:p>
          <a:p>
            <a:pPr marL="342900" marR="0" lvl="0" indent="-228600" algn="l" defTabSz="914400" rtl="0" eaLnBrk="1" fontAlgn="auto" latinLnBrk="0" hangingPunct="1">
              <a:lnSpc>
                <a:spcPct val="80000"/>
              </a:lnSpc>
              <a:spcBef>
                <a:spcPct val="20000"/>
              </a:spcBef>
              <a:spcAft>
                <a:spcPts val="0"/>
              </a:spcAft>
              <a:buClr>
                <a:schemeClr val="accent1"/>
              </a:buClr>
              <a:buSzTx/>
              <a:buFont typeface="Arial" pitchFamily="34" charset="0"/>
              <a:buChar char="•"/>
              <a:tabLst/>
              <a:defRPr/>
            </a:pPr>
            <a:endParaRPr lang="id-ID" sz="2400" b="1" dirty="0" smtClean="0">
              <a:latin typeface="Calibri (Body)"/>
            </a:endParaRPr>
          </a:p>
          <a:p>
            <a:pPr marL="342900" lvl="0" indent="-228600">
              <a:lnSpc>
                <a:spcPct val="80000"/>
              </a:lnSpc>
              <a:spcBef>
                <a:spcPct val="20000"/>
              </a:spcBef>
              <a:buClr>
                <a:schemeClr val="accent1"/>
              </a:buClr>
              <a:defRPr/>
            </a:pPr>
            <a:r>
              <a:rPr lang="id-ID" sz="2400" b="1" dirty="0" smtClean="0">
                <a:solidFill>
                  <a:srgbClr val="0070C0"/>
                </a:solidFill>
                <a:latin typeface="Calibri (Body)"/>
              </a:rPr>
              <a:t>Menurut Bahasa Inggris, e</a:t>
            </a:r>
            <a:r>
              <a:rPr lang="en-US" sz="2400" b="1" dirty="0" smtClean="0">
                <a:solidFill>
                  <a:srgbClr val="0070C0"/>
                </a:solidFill>
                <a:latin typeface="Calibri (Body)"/>
              </a:rPr>
              <a:t>ntrepreneur</a:t>
            </a:r>
            <a:r>
              <a:rPr lang="id-ID" sz="2400" b="1" dirty="0" smtClean="0">
                <a:solidFill>
                  <a:srgbClr val="0070C0"/>
                </a:solidFill>
                <a:latin typeface="Calibri (Body)"/>
              </a:rPr>
              <a:t> = pengusaha </a:t>
            </a:r>
          </a:p>
          <a:p>
            <a:pPr marL="342900" lvl="0" indent="-228600">
              <a:lnSpc>
                <a:spcPct val="80000"/>
              </a:lnSpc>
              <a:spcBef>
                <a:spcPct val="20000"/>
              </a:spcBef>
              <a:buClr>
                <a:schemeClr val="accent1"/>
              </a:buClr>
              <a:defRPr/>
            </a:pPr>
            <a:endParaRPr lang="id-ID" sz="2400" b="1" dirty="0" smtClean="0">
              <a:latin typeface="Calibri (Body)"/>
            </a:endParaRPr>
          </a:p>
          <a:p>
            <a:pPr marL="342900" lvl="0" indent="-228600">
              <a:lnSpc>
                <a:spcPct val="80000"/>
              </a:lnSpc>
              <a:spcBef>
                <a:spcPct val="20000"/>
              </a:spcBef>
              <a:buClr>
                <a:schemeClr val="accent1"/>
              </a:buClr>
              <a:defRPr/>
            </a:pPr>
            <a:r>
              <a:rPr lang="id-ID" sz="2400" b="1" dirty="0" smtClean="0">
                <a:solidFill>
                  <a:srgbClr val="7030A0"/>
                </a:solidFill>
                <a:latin typeface="Calibri (Body)"/>
              </a:rPr>
              <a:t>Menurut KBBI:</a:t>
            </a:r>
          </a:p>
          <a:p>
            <a:pPr marL="342900" lvl="0" indent="-228600">
              <a:lnSpc>
                <a:spcPct val="80000"/>
              </a:lnSpc>
              <a:spcBef>
                <a:spcPct val="20000"/>
              </a:spcBef>
              <a:buClr>
                <a:schemeClr val="accent1"/>
              </a:buClr>
              <a:defRPr/>
            </a:pPr>
            <a:r>
              <a:rPr lang="id-ID" sz="2400" b="1" dirty="0" smtClean="0">
                <a:solidFill>
                  <a:srgbClr val="7030A0"/>
                </a:solidFill>
                <a:latin typeface="Calibri (Body)"/>
              </a:rPr>
              <a:t>Wira = pahlawan; laki-laki; bersifat jantan (berani)</a:t>
            </a:r>
            <a:endParaRPr kumimoji="0" lang="id-ID" sz="2400" b="1" i="0" u="none" strike="noStrike" kern="1200" cap="none" spc="0" normalizeH="0" baseline="0" noProof="0" dirty="0" smtClean="0">
              <a:ln>
                <a:noFill/>
              </a:ln>
              <a:solidFill>
                <a:srgbClr val="7030A0"/>
              </a:solidFill>
              <a:effectLst/>
              <a:uLnTx/>
              <a:uFillTx/>
              <a:latin typeface="Calibri (Body)"/>
            </a:endParaRPr>
          </a:p>
        </p:txBody>
      </p:sp>
      <p:sp>
        <p:nvSpPr>
          <p:cNvPr id="4" name="TextBox 3"/>
          <p:cNvSpPr txBox="1"/>
          <p:nvPr/>
        </p:nvSpPr>
        <p:spPr>
          <a:xfrm>
            <a:off x="357158" y="428604"/>
            <a:ext cx="6500858" cy="584775"/>
          </a:xfrm>
          <a:prstGeom prst="rect">
            <a:avLst/>
          </a:prstGeom>
          <a:noFill/>
        </p:spPr>
        <p:txBody>
          <a:bodyPr wrap="square" rtlCol="0">
            <a:spAutoFit/>
          </a:bodyPr>
          <a:lstStyle/>
          <a:p>
            <a:r>
              <a:rPr lang="id-ID" sz="3200" dirty="0" smtClean="0"/>
              <a:t>ENTREPRENEUR/WIRAUSAHA</a:t>
            </a:r>
            <a:endParaRPr lang="id-ID" sz="3200" dirty="0"/>
          </a:p>
        </p:txBody>
      </p:sp>
    </p:spTree>
  </p:cSld>
  <p:clrMapOvr>
    <a:masterClrMapping/>
  </p:clrMapOvr>
  <p:transition spd="slow">
    <p:wheel spokes="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7158" y="214290"/>
            <a:ext cx="7500990" cy="830997"/>
          </a:xfrm>
          <a:prstGeom prst="rect">
            <a:avLst/>
          </a:prstGeom>
          <a:noFill/>
        </p:spPr>
        <p:txBody>
          <a:bodyPr wrap="square" rtlCol="0">
            <a:spAutoFit/>
          </a:bodyPr>
          <a:lstStyle/>
          <a:p>
            <a:pPr algn="ctr"/>
            <a:r>
              <a:rPr lang="id-ID" sz="4800" b="1" dirty="0" smtClean="0">
                <a:solidFill>
                  <a:srgbClr val="FF0000"/>
                </a:solidFill>
                <a:effectLst>
                  <a:outerShdw blurRad="38100" dist="38100" dir="2700000" algn="tl">
                    <a:srgbClr val="000000">
                      <a:alpha val="43137"/>
                    </a:srgbClr>
                  </a:outerShdw>
                </a:effectLst>
              </a:rPr>
              <a:t>WIRAUSAHA</a:t>
            </a:r>
            <a:r>
              <a:rPr lang="id-ID" sz="4800" b="1" dirty="0" smtClean="0">
                <a:solidFill>
                  <a:srgbClr val="00B050"/>
                </a:solidFill>
                <a:effectLst>
                  <a:outerShdw blurRad="38100" dist="38100" dir="2700000" algn="tl">
                    <a:srgbClr val="000000">
                      <a:alpha val="43137"/>
                    </a:srgbClr>
                  </a:outerShdw>
                </a:effectLst>
              </a:rPr>
              <a:t> ≠ </a:t>
            </a:r>
            <a:r>
              <a:rPr lang="id-ID" sz="4800" b="1" dirty="0" smtClean="0">
                <a:solidFill>
                  <a:srgbClr val="0070C0"/>
                </a:solidFill>
                <a:effectLst>
                  <a:outerShdw blurRad="38100" dist="38100" dir="2700000" algn="tl">
                    <a:srgbClr val="000000">
                      <a:alpha val="43137"/>
                    </a:srgbClr>
                  </a:outerShdw>
                </a:effectLst>
              </a:rPr>
              <a:t>PEDAGANG</a:t>
            </a:r>
            <a:endParaRPr lang="id-ID" sz="4800" b="1" dirty="0">
              <a:solidFill>
                <a:srgbClr val="0070C0"/>
              </a:solidFill>
              <a:effectLst>
                <a:outerShdw blurRad="38100" dist="38100" dir="2700000" algn="tl">
                  <a:srgbClr val="000000">
                    <a:alpha val="43137"/>
                  </a:srgbClr>
                </a:outerShdw>
              </a:effectLst>
            </a:endParaRPr>
          </a:p>
        </p:txBody>
      </p:sp>
      <p:sp>
        <p:nvSpPr>
          <p:cNvPr id="7" name="Down Arrow 6"/>
          <p:cNvSpPr/>
          <p:nvPr/>
        </p:nvSpPr>
        <p:spPr>
          <a:xfrm>
            <a:off x="1000100" y="1071546"/>
            <a:ext cx="357190" cy="64294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TextBox 7"/>
          <p:cNvSpPr txBox="1"/>
          <p:nvPr/>
        </p:nvSpPr>
        <p:spPr>
          <a:xfrm>
            <a:off x="214282" y="1785926"/>
            <a:ext cx="1143008" cy="461665"/>
          </a:xfrm>
          <a:prstGeom prst="rect">
            <a:avLst/>
          </a:prstGeom>
          <a:noFill/>
        </p:spPr>
        <p:txBody>
          <a:bodyPr wrap="square" rtlCol="0">
            <a:spAutoFit/>
          </a:bodyPr>
          <a:lstStyle/>
          <a:p>
            <a:r>
              <a:rPr lang="id-ID" sz="2400" b="1" dirty="0" smtClean="0">
                <a:solidFill>
                  <a:srgbClr val="FF0000"/>
                </a:solidFill>
              </a:rPr>
              <a:t>BISNIS</a:t>
            </a:r>
            <a:endParaRPr lang="id-ID" sz="2400" b="1" dirty="0">
              <a:solidFill>
                <a:srgbClr val="FF0000"/>
              </a:solidFill>
            </a:endParaRPr>
          </a:p>
        </p:txBody>
      </p:sp>
      <p:sp>
        <p:nvSpPr>
          <p:cNvPr id="10" name="TextBox 9"/>
          <p:cNvSpPr txBox="1"/>
          <p:nvPr/>
        </p:nvSpPr>
        <p:spPr>
          <a:xfrm>
            <a:off x="928662" y="2786058"/>
            <a:ext cx="1285884" cy="461665"/>
          </a:xfrm>
          <a:prstGeom prst="rect">
            <a:avLst/>
          </a:prstGeom>
          <a:noFill/>
        </p:spPr>
        <p:txBody>
          <a:bodyPr wrap="square" rtlCol="0">
            <a:spAutoFit/>
          </a:bodyPr>
          <a:lstStyle/>
          <a:p>
            <a:r>
              <a:rPr lang="id-ID" sz="2400" b="1" dirty="0" smtClean="0">
                <a:solidFill>
                  <a:srgbClr val="0070C0"/>
                </a:solidFill>
              </a:rPr>
              <a:t>KREATIF</a:t>
            </a:r>
            <a:endParaRPr lang="id-ID" sz="2400" b="1" dirty="0">
              <a:solidFill>
                <a:srgbClr val="0070C0"/>
              </a:solidFill>
            </a:endParaRPr>
          </a:p>
        </p:txBody>
      </p:sp>
      <p:sp>
        <p:nvSpPr>
          <p:cNvPr id="11" name="TextBox 10"/>
          <p:cNvSpPr txBox="1"/>
          <p:nvPr/>
        </p:nvSpPr>
        <p:spPr>
          <a:xfrm>
            <a:off x="1357290" y="3714752"/>
            <a:ext cx="1500198" cy="461665"/>
          </a:xfrm>
          <a:prstGeom prst="rect">
            <a:avLst/>
          </a:prstGeom>
          <a:noFill/>
        </p:spPr>
        <p:txBody>
          <a:bodyPr wrap="square" rtlCol="0">
            <a:spAutoFit/>
          </a:bodyPr>
          <a:lstStyle/>
          <a:p>
            <a:r>
              <a:rPr lang="id-ID" sz="2400" b="1" dirty="0" smtClean="0">
                <a:solidFill>
                  <a:srgbClr val="FF0000"/>
                </a:solidFill>
              </a:rPr>
              <a:t>INOVATIF</a:t>
            </a:r>
            <a:endParaRPr lang="id-ID" sz="2400" b="1" dirty="0">
              <a:solidFill>
                <a:srgbClr val="FF0000"/>
              </a:solidFill>
            </a:endParaRPr>
          </a:p>
        </p:txBody>
      </p:sp>
      <p:sp>
        <p:nvSpPr>
          <p:cNvPr id="12" name="TextBox 11"/>
          <p:cNvSpPr txBox="1"/>
          <p:nvPr/>
        </p:nvSpPr>
        <p:spPr>
          <a:xfrm>
            <a:off x="1928794" y="4357694"/>
            <a:ext cx="1571636" cy="830997"/>
          </a:xfrm>
          <a:prstGeom prst="rect">
            <a:avLst/>
          </a:prstGeom>
          <a:noFill/>
        </p:spPr>
        <p:txBody>
          <a:bodyPr wrap="square" rtlCol="0">
            <a:spAutoFit/>
          </a:bodyPr>
          <a:lstStyle/>
          <a:p>
            <a:r>
              <a:rPr lang="id-ID" sz="2400" b="1" dirty="0" smtClean="0">
                <a:solidFill>
                  <a:srgbClr val="0070C0"/>
                </a:solidFill>
              </a:rPr>
              <a:t>MENTAL (+)</a:t>
            </a:r>
            <a:endParaRPr lang="id-ID" sz="2400" b="1" dirty="0">
              <a:solidFill>
                <a:srgbClr val="0070C0"/>
              </a:solidFill>
            </a:endParaRPr>
          </a:p>
        </p:txBody>
      </p:sp>
      <p:sp>
        <p:nvSpPr>
          <p:cNvPr id="13" name="TextBox 12"/>
          <p:cNvSpPr txBox="1"/>
          <p:nvPr/>
        </p:nvSpPr>
        <p:spPr>
          <a:xfrm>
            <a:off x="3214678" y="5000636"/>
            <a:ext cx="1214446" cy="461665"/>
          </a:xfrm>
          <a:prstGeom prst="rect">
            <a:avLst/>
          </a:prstGeom>
          <a:noFill/>
        </p:spPr>
        <p:txBody>
          <a:bodyPr wrap="square" rtlCol="0">
            <a:spAutoFit/>
          </a:bodyPr>
          <a:lstStyle/>
          <a:p>
            <a:r>
              <a:rPr lang="id-ID" sz="2400" b="1" dirty="0" smtClean="0">
                <a:solidFill>
                  <a:srgbClr val="FF0000"/>
                </a:solidFill>
              </a:rPr>
              <a:t>ILMU</a:t>
            </a:r>
            <a:endParaRPr lang="id-ID" sz="2400" b="1" dirty="0">
              <a:solidFill>
                <a:srgbClr val="FF0000"/>
              </a:solidFill>
            </a:endParaRPr>
          </a:p>
        </p:txBody>
      </p:sp>
      <p:sp>
        <p:nvSpPr>
          <p:cNvPr id="14" name="Down Arrow 13"/>
          <p:cNvSpPr/>
          <p:nvPr/>
        </p:nvSpPr>
        <p:spPr>
          <a:xfrm>
            <a:off x="1643042" y="1071546"/>
            <a:ext cx="357190" cy="1714512"/>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Down Arrow 14"/>
          <p:cNvSpPr/>
          <p:nvPr/>
        </p:nvSpPr>
        <p:spPr>
          <a:xfrm>
            <a:off x="2357422" y="1071546"/>
            <a:ext cx="357190" cy="257176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6" name="Down Arrow 15"/>
          <p:cNvSpPr/>
          <p:nvPr/>
        </p:nvSpPr>
        <p:spPr>
          <a:xfrm>
            <a:off x="3071802" y="1071546"/>
            <a:ext cx="357190" cy="3143272"/>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Down Arrow 16"/>
          <p:cNvSpPr/>
          <p:nvPr/>
        </p:nvSpPr>
        <p:spPr>
          <a:xfrm>
            <a:off x="3643306" y="1071546"/>
            <a:ext cx="357190" cy="3786214"/>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erkas:Bill Gates in WEF ,20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58" y="500042"/>
            <a:ext cx="4176464" cy="557305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5" name="AutoShape 4" descr="data:image/jpeg;base64,/9j/4AAQSkZJRgABAQAAAQABAAD/2wCEAAkGBhQQERIUExITFBUVFxMXGRgYGBcXFxYYGBcaHBoZGhcYHCYeGBsnHRYWHzIgJCcpLC4sGB8yNTAqNSYrLCkBCQoKBQUFDQUFDSkYEhgpKSkpKSkpKSkpKSkpKSkpKSkpKSkpKSkpKSkpKSkpKSkpKSkpKSkpKSkpKSkpKSkpKf/AABEIAG4BygMBIgACEQEDEQH/xAAcAAEAAgMBAQEAAAAAAAAAAAAABwgBBQYEAwL/xABKEAABAwIDBAcDBwoEBAcAAAABAAIDBBEFEiEGBzFBCBMiUWFxgRSRoTJScoKisdIYI0JTVGKSk8HRFzNksiVDg/AVJDRzo8LT/8QAFAEBAAAAAAAAAAAAAAAAAAAAAP/EABQRAQAAAAAAAAAAAAAAAAAAAAD/2gAMAwEAAhEDEQA/AJvREQEREBERAREQEREBERAREQEREBERAREQEREBERAREQEREBERAREQEREBERAREQEREBERAREQEREBERAREQEREBERAREQFlYWUGEREBERARF8a2qEUckjuDGuefJoJP3II3x7f1S0lTNAaeeQxPcwuaWZSW6G1zfjcei8H5SFJ+yVPvj/ABKBK6rM0skjvlSPe8+biSfvXwQWC/KQpP2Sp98f4lIuyW0zMSpI6mNrmNfm7LrFwyuLTe2nJU4VntxL74PD4STj7ZP9UEgrg9t979NhVQKd8csr8ge7IW2ZmvYHMRrYX8iF2GMYqylglnlNmRMc93kBwHieA8Sqd49jL6ypmqJPlyvc8+F+DR4AWHognP8AKQpP2Sp98f4k/KQpP2Sp98f4lX1EFtNhd4MeLRzSRxSRNiIaS8t1JBJtlJ4C3vXHv6R1ICR7LUmxIvePX7S+e73DJabZqofFG509Q2d7A0EvOb82y1tTYAu9VEH+HeI/sFV/Kd/ZBMX5R9J+yVPvj/EpYpps7GusW5mtNjxFxex8VVfZvdrXPq6ZstFUMiMsedzo3ABmYZiTy0urWICIiAiIgIiICIiAiIgIiICIiAiIgIiICIiAiIgIiICIiAiLU7WbQNoKOepcLiJhIHznHRrfVxAQZx3aqloW3qaiOK4uA49p30WDtO9AuRn38YW02Esr/FsT7fasVXHG8bmrJnzzvL5Hm5J5Dk1o5NHIL5YdhstRI2KGN8kjuDWAucfQILZ7H7fU2K9b7N1h6rJmzsy/Kva2uvySujUZ7odmpcJw6qkqojHIXPkLSWk9XHHpwJHz/eoal3s4oXEitmAJJA7Ol+XyUFsUVW8A3iYpU1VPD7dP+dljZplvZzgD+j3Eq0YFkGUREBERAWVhZQYREQEREBchvZxf2bCatw4vZ1Q1trKcv3Eldeod6R+LZaekpwdZJHSHyjblF/V/wQQEiIgKzO4M/wDCGf8AvT/eFWZWH3J43HTYHPNKcrIJpy4/VY7TxNwPMoNZ0hdsbNjoI3autLN5f8tvqbuPk1QWtjtFjj62qmqJD2pXl30R+i3yAsPRa5AWWNJIA4nQeawuh3e4V7VidFFyMzHH6LDnd8GlBYDHNtIdnqOgikjkkJjbGAwtuOrY3MTe3Ny5/wDKQpf2So98f91yHSFxbrcRjhFrQQtv9KQ5j8Mii1BafYPepFi80kcVPLH1bM7nPLLakACzTe5ufcu4JUM9HaiENLW1Uha1rntbmJAAbE0ucSeQ7Y9y5HehvekxBzoKVz46UaH9F03i63Bnc3nxPcAlbajfVh9ESxr3VMgNi2GxaD4yE5fddcPW9JOTMeqomBvLPI4n1ygBQst1guxVbWsL6elllYNMzW9m/cCbAnyQSbRdJOUEdbRRkc8kjmn7QIUlbGbz6PFOzE8xzWuYpLNf45dbPHlr3gKqdTTPie5kjXMe0kOa4EOaRxBB4L8wTuY4OY4tc0ghzSQQRzBGoKC7ijHaHfzS0dTNTmnmkMTywuaWZSRxtc30Nx6Ld7udtvbcKbUzHtwh7Zjwu6IXLvVuV3mSqt4hVmaWWQ8ZHvefNzif6oJ8h6RdM9zWikqCXEAax8SbDmu02q3j0WG6VEv5y1xEwZ5PUDRv1iFUuCd0bmvaS1zSHNI4gg3BHjdYnnc9xc9xc5xJLnEkkniSTqSgsbsnvq/8Tro6aGjLWuzFz3yC7WtaSTla21+A4812+0e1tLh8fWVMzYxybxe49zWDU/cq1bvtr2YS2pqQxslQ5rYYWng3Mcz3u8BlYLc7+a5nF8Ylq5nzTyOkkeblx+4DkByA0CCZ8X6SLQSKajJHzpX5fsMv/uWiHSMr76wUlvoy/wD6KLqalfK9rI2Oe9xs1rQXOJ7gBqV0dduxxKGEzSUUoYBcnsuLR3ljSXAeYQSngPSNheQ2rpnxXNs8ZztHiWmzvddS1hmKRVMTZYZGyRuFw5puD/Y+B1CpUu43T7dOw2sY1zz7NM4NlbyF9BIByINr94ugtOuD263wUuGOMQBqJxxjYQAz6b9QD+6AT5Jvk2xdh2H/AJp2Wad3VscOLRa73jxA0B5FwKq695JJJJJ1JPElBLFb0jK1x/NU9NGP3s7z78zR8F56fpD4g09qOleO7I8fEPXDbKbLTYlUtp4MuZwLiXGzWtHFxtrbUcO8KQce6PVRBA6WKpjncxpc6PIWEgC5yEkgnwNkG0w3pJHMPaKIZeZiebj6rxY8+YUrbKbaUuJxmSmkzZdHMcMr2H95v9RceKp4tvsptJJh9VFURkjI4ZgDYPZftMPeCPjY8kFyF856hsbS57mta0XLnEAAd5J0C8tVjcMVMamR4ZCGCQudpZpAI9TcC3eVWHeJvLnxWVwDnMpQfzcXAG3Bz7fKdz7hyQS9tDv+oadzmQNkqnDS7bMjv4PdqfMNt4rjKrpIVR/y6Snb9IyP+4tUQrosD3e19azrKekkezk85WNP0S8gO9EEi0HSSlBHXUUbhzMb3NPoHA/epP2M3kUmKgiF5bKBd0T7NkA7xYkOHiD52VU8TwqWlldFPG6KRvFrhYi/D08V+KGukgkZLE9zHsIc1zTYgjmEFp9v95sODmFssckrpQ8gMLQWhpAucx5k/AqIt529+PFaVlPDDLEOsD3l5b2g0Gw7J7zf0C0O1OJ1uOysqG000gjijiPVxlzQ8C77ZRpdxLreIXKV2HyQPyTRvjfYHK9pa6x4Gx1Qeddhuy21iwmpknkhfKXRljQ0gZbuBJ18GgLj1s6LZirnYHxUs8jDezmRvc02NjYgWOuiCVdqd/sVXR1EEdLKx0sbmBxe0gZtDwF+F1C69mI4PPTFonhkiLrkB7XNJA4kXGq8aDe7D45FQ10FTMx8jYiXZWWBLspDeOlgSD6KxGwm9aLF5nxRU8seRmdznllgLgAaG9yT8FWrD9nqmoaXQ080rQbEsY5wB42uBx1CnLcHspJTw1kk8MkT5XMjAe0tdka0kkA62u/j4IO9qdr2te1oYSH/ACSSQXguygt7JYA52jS9zM3JbulqWysa9vA9+hHeCORBuCO8Lk3YS4PYZGSlzPZmBrWF0cjIc9hcODQCX57PtlIHGy6bCqZ0cdnWzOdI9wHAF7y4gd9s1r87X5oPWiIgLKwsoMIiICIiAq07/cV67FTGDpBFGz6xu8+vbA9FZUm3FU42uxP2muq5r3Ek0rh9HMcvwAQahe6hwp0sVRIPkwMY93jnlZGB7339F4VJuzWz4GzWKVDr3lfCG/Rhkaf9zj7kEZLpGbVlmEmhYT+cqXTSfQDGBrb87uBP1QubRAWwxTCTTtgzfKliEuX5rXE5L+JaM3k4LZ7vtlziNfBBYlmYOl8Im6u15X+T5uC/W8nFBUYnVvboxsnVMHABkQEYAHIdlBzSlLo84X1mIySkf5MLreDpCGj7OdRapy3MNFFg+IVzhYnPlPeIo+zb67yEEYbxcU9pxStkvcdc9rTyyxnI34NC5xfp7y4kk3JJJPeTxX0o6YyyMjbxe5rR5uIA+9BI+0uOOocCw+gjIDqpjqiYjQ9W95LGnz0v4M8VGS7nfNZuKyRN+TBFTRNHcGxNNvtLhkHabqdhxitaGSA9REOsltpcXs1l+WY/AFWlpKRkTGxxsaxjAA1rRZrQOQA4KNOj3hDY8OfNbtTyuuf3Y+y0e/P71KKCFN6+6err8QNRSxsLXxx5i57WnO27Tof3QxclDuCxN17tgb5yjX+EFWYRBCMGA1WA4DibKgxgzFrY8ji7WUCN3ECxt/3ooOU+dI/F8tPS04P+ZI6Q+UYsPi/4KA0H3oaF88jIomOfI8hrWtFy4nkFMmDdH1kcJmxCpLcrC9zIsvYAaSbyOuDbwFvFeHo64GJKuoqXC/UMa1vg6W9z/C0j6ykrfPiRgwepymxk6uL0e8B32boKuVBaXuLAQ25ygm5Db6AnmbL5ot/sFhIqsSo4XAlr5mZgObW9p3waUE67mt3UdFTR1UrL1Uzc3aGsLHcGtB4OIsSeOtlJZF0C+NbWNhjfI82bG1z3E8g0XP3IKc7UUzYq2rYz5LJ5mttwADyANFrAbL0YhV9dLJIRYyPe+3dmcTb4rd7PbvK6vsYKZ5af03diP+J1gfS6CR99FPLUYVhNWbkBjOs8HTRMIcfVpHqFCquOdmopaFlHMwOj6mOJzeXZaBcHkQQCD4KDNpej/WQve6lLKiK5LW5g2UN5Ah1mk8tDr3BBwGzO002HVDaincA9txYi7XNPFrhzB09wUsYd0kLi1TQg3FiY5LX7+y8H71EmL7N1NIbVFPLF9NhAPk7gfQrWoJq2frNmKt4Y6lNO4/rnyNZfuziQtHrYLv2bncIcARRtIIuCJJSCDzBD1VZTZ0edrXmSWhkc5zMnWRXN8mUgPaL8AcwNvA96D4b/AHaXq+ow2E5Yo2MdI0G/DSJhPHRoza97TyUNLfbeYi6oxKtkdxM0g79GOyt+DQtCg7/c/u/GKVTnTA+zwZXPH6xxPZjv3GxJ8B4qzsMLWNDWtDWtAAAAAAHAADgFxe5rBW02E0xA7UwMzz3l509zQ0ei7dBA/STpGiahkAGZzJmk8yGuaR7sx96hhS10i8WElbTwAg9TES7wdIb2P1WtPqolQTn0a6g5K9nIOgcPMh4P3D3KNN52Ke04tWvvcCVzBrcWj7At/Df1Uj7in+yYdidY4aN1F9Aepjc6wPm8BQnNKXOc48XEk+ZNyg/Ct3u3wo0uF0URBBETXOHc6S7z8XKqWBUHtFTTw2J62WNlhxs5wB+BVz2MAAA4DQeSCtm/7FetxXqwbiCKNnH9J13n17Q9yjVbrbXEPaMQrJbg5p5SLcLBxA+AC1MEJe5rRxcQ0eZNggs/uSwn2fCIDzmL5j9Y2b9lrV3i8mD4eKenhhbwijjjH1Ggf0XrQEREBERAWVhZQYREQEREHP7f4t7LhtZMDZzYXhp/ecMrfi4KoCsf0g8W6rDWRA2M8zQfFrAXH4hirggKxmL4KaXZMxEAOFPG930nyNe71u6ygvY/BvbK6lg5SSsDvog3cf4QVZ3elFmwiuAH/JJ0/dIP9EFSkRdRu42QOJ18UJv1Y7cpHKNvEX5EmzfVBMG6LZxuF4XNXSi0ksbpTf8ARhY0uYPX5Xq3uVeZZC5xcTckkk+J1KtDvlrhS4NO1otn6uBoGgALhceWVpCq4gKcNpP+H7J00J0fU9Xf/qOMzr/VAHqoZwugdUTRQs1dK9jB5ucB/VS50iK9rPYaNnCJjnkeGjGfBjkEMrsN0mF+0YvRttcMeZTfXSNpd94A9Vx6mHo4YSXVVVUEaRxNjB/ekdc/BnxQaPfzhjosWe8jSaOJ4PflbkPrdnxCjpWf3w7AnE6UPiF6iC7mD57T8qPzNgR4i3NVjmhcxxa5pa5pIIIIII4gg8CgsF0f9qon0Zo3ODZYnvc1pNs7Hm9234kOLgQPDvXQ7yt5sOGQOax7H1TgRHGDfKTpnfbgB3HUn1VWmuI1BsUJug67/FvFf26X3R/hW02Z26xnEKqKnirZc0jrXyss1o1c42ZwAuVw2GYXLVStihjdJI82a1ouT/YeJ0Cs5uw3aswiEueWvqZAOseODBx6tl/0b6k8yPAIId36Yj1mJCLM53s0MURLuLnEZ3O8znF/JR2tttbipqq6qn/WSyOHgMxyj3ALVxxlxAAuSQAO8nggsvuHwXqMKbIR2qh75PHKDkb/ALSfVejfjQOlwectuerfFIQPmh1j7g6/ouu2fwwUtLTwDhFFGz1a0A/G69NdQsnjfFI0PZI0tc08C0ixCCk66Hd9jjaLEqSeTRjJLPPc1wLSfQOv6L0bwNhJcKqXMcHOhcSYpbaPb3E8A8cCPXgVyyC7kE7XtDmuDmuAIcDcEHgQRxChnfjvKZ1bqCmeHOd/nuabhrRr1YI4k8+4aczaFocbqGM6ttRM1liMgkeG2PEZQbLxINjg2Py0js0Qizadp8UchFvml7Tl9F2EW9PGjA+ds7upjcxjn9VFlDnAlrfk9w+7vC1mwu7WpxWRpY0xwA9uZw7IHMN+e7wHrZWLdu9pRhz8PYzLC5tidC/PoesJ5vuAb+FuCCvv+NOLftf/AMcX4Vsdnd9WIe10/tNVeDrGCQZIx2CQHahtxpquO2o2Wnw6odBUMyuGoI+S9vJzTzH3cCtQgu32JWA9l7HAEcHNcDwI5EKA+kBs9R0rqZ8ETIppTIXtYMoc0ZbOLRoDckXFr6qOsL2zraVuSCrnjZ81r3ZR5A6D0XhxTGJqp/WTyySv4ZnuLjbuF+A8Ag8akro/xE4tcDRsExPhfKB8So6paR8r2sjY573GzWtBLnHuAGpVm9z+784XSl8wtUz2LxoeraPkx3HPUk+J8EFfNusLdTYjWRO4iaQjxa92Zp9WuC0Snrfnu3fORXU0Ze8NDZmNF3OA+TIANSQOyQNbAHkVAqC0u5zaWKrwyCNpHWU7GxSMvqMujXW7nAA38xyW72y20p8LgdLM4ZrHJGPlyO5ADu73cAqjUddJC7NFI+N1rXY5zTbuu0g2WKutkmdmkkfI7hme4uNvNxug++M4tJVzyzym75Xue7uuTwHgOA8Avlh9A+oljiiaXPkcGtaOZJsF+8MwqWqkbFBG+WR3BrASfPwHidFY/dVuqbhjBNOGvq3DU8RCD+iw83d7vQacQ1+39EzB9nPZWWu4Rwk/Oe85pHeuV/wVdVOHSSxX/wBFTg/rJXD3Mb/91B6Dv9x2ECoxeIkXELZJfIgWaf4nA+isVtZiXs1DVTXsY4ZXA/vBpy/GyiTo3YPrWVJHJkLT9t/3MUk7zsKkqsKq4oQXSOYCGjUuyPa4tHiQ0hBUi632wbohiVGZ3hkTZo3OceAym4ueQzAAnxWiIWEF1oMTikNmSxuJ1s17SfcCvSq+dHPCM9ZUzkaRRBg+lI78LHe9WDQEREBERAWVhZQYREQEREHMbY7u6bFXRGpM35oODQx+Udq1yRY3OgXNP6PmGngakf8AUb/VikxEHDbL7nqLDqllRCZnSMDg3O5rgMwsTYNGtifeuuxbDGVUEsEl8krHMdY2NnCxseRXrRBGv5P2Gf6n+aPwLpdjt31LhXW+zB95cuZz3ZjZt7AGwsNSV0qINFtfsbBikTIqgyZGvzgMdlu6xAvob8SuS/J+wz/U/wA0fgUlIg4PA9y2H0dRFPGJy+J2ZuaQObe2lxl1Xv2j3XUOITmeoje6QhrbiRzRZosAANAutRBH/wDgXhX6mT+a/wDuul2W2OpsMjfHTMLGvdnddxcSbW4nwC3aIC5La/ddRYmS+WMsl/WxnK8/S0If6i/iutRBC9R0a4yexXPaP3omuPvDwvTh/RwpmkGarnk7w1rIwfU5iFL6INPs7sjS4ewtpoGR34kXL3fSebk+V7Lazwh7XNN7OBBtobEW0PJftEEf/wCBeFfqZP5r/wC6+1FuWwyGRkjYH5mOa8XkeRdpuLgnUXC7pEBERB58Qw6OojdHNG2RjhYtcAQfQ/eoxxfo8UUrs0M00AN+zpI0eWbtD1JUrIghSLo1Mv2q9xHhCAfeZCuo2e3GYfSuDntfUuH60jJfvyNAB9bqQ0QfiKIMAa0BrQLAAAADuAHBftEQavaDZmnr4uqqYmyN5X0c097XDVp8lFWM9G9hdelq3MHzZW57eTm2+IU0ogr47o4VeYAVVMW99pAfdl/qtjhnRtdm/wDMVgy90TDmv5v0HuU5Ig57ZTYGjwxtqeIB5FjI7tSO83ch4CwXQoiAuI2s3P0GIvMjmOhlPF8RDcx73NILSfGwPiu3RBCk3RqZfs17gPGEE+8SBbDDujlSMcDNUzyjuaGxg+upspbRBrcC2bpqFnV00DIm88o1d9Jx7TvUrZIiDldpt2lFiMwmqWPe8NDBaRzQGi5sANOJJWim3BYY43DZ2+Al0+IJUjog0uyWyMGGQGCnD8he55znM4uIA42HJoW6REHJ7RbrcPri50tO1sjtTJGTG8nvNtCfEgrQ/k/YZ/qf5o/ApKRBoNj9iafCo3x0wfaR2dxe7M4kCw1sNPDxK36IgIiICIiAsrCygwiysWQESyWQESyWQESyWQESyWQESyWQESyWQESyWQESyWQESyWQESyWQESyWQESyWQESyWQESyWQESyWQESyWQESyWQESyWQESyWQESyWQESyWQESyWQESyWQESyWQESyWQESyWQESyWQFlYssoP//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6" descr="data:image/jpeg;base64,/9j/4AAQSkZJRgABAQAAAQABAAD/2wCEAAkGBhQQERIUExITFBUVFxMXGRgYGBcXFxYYGBcaHBoZGhcYHCYeGBsnHRYWHzIgJCcpLC4sGB8yNTAqNSYrLCkBCQoKBQUFDQUFDSkYEhgpKSkpKSkpKSkpKSkpKSkpKSkpKSkpKSkpKSkpKSkpKSkpKSkpKSkpKSkpKSkpKSkpKf/AABEIAG4BygMBIgACEQEDEQH/xAAcAAEAAgMBAQEAAAAAAAAAAAAABwgBBQYEAwL/xABKEAABAwIDBAcDBwoEBAcAAAABAAIDBBEFEiEGBzFBCBMiUWFxgRSRoTJScoKisdIYI0JTVGKSk8HRFzNksiVDg/AVJDRzo8LT/8QAFAEBAAAAAAAAAAAAAAAAAAAAAP/EABQRAQAAAAAAAAAAAAAAAAAAAAD/2gAMAwEAAhEDEQA/AJvREQEREBERAREQEREBERAREQEREBERAREQEREBERAREQEREBERAREQEREBERAREQEREBERAREQEREBERAREQEREBERAREQFlYWUGEREBERARF8a2qEUckjuDGuefJoJP3II3x7f1S0lTNAaeeQxPcwuaWZSW6G1zfjcei8H5SFJ+yVPvj/ABKBK6rM0skjvlSPe8+biSfvXwQWC/KQpP2Sp98f4lIuyW0zMSpI6mNrmNfm7LrFwyuLTe2nJU4VntxL74PD4STj7ZP9UEgrg9t979NhVQKd8csr8ge7IW2ZmvYHMRrYX8iF2GMYqylglnlNmRMc93kBwHieA8Sqd49jL6ypmqJPlyvc8+F+DR4AWHognP8AKQpP2Sp98f4k/KQpP2Sp98f4lX1EFtNhd4MeLRzSRxSRNiIaS8t1JBJtlJ4C3vXHv6R1ICR7LUmxIvePX7S+e73DJabZqofFG509Q2d7A0EvOb82y1tTYAu9VEH+HeI/sFV/Kd/ZBMX5R9J+yVPvj/EpYpps7GusW5mtNjxFxex8VVfZvdrXPq6ZstFUMiMsedzo3ABmYZiTy0urWICIiAiIgIiICIiAiIgIiICIiAiIgIiICIiAiIgIiICIiAiLU7WbQNoKOepcLiJhIHznHRrfVxAQZx3aqloW3qaiOK4uA49p30WDtO9AuRn38YW02Esr/FsT7fasVXHG8bmrJnzzvL5Hm5J5Dk1o5NHIL5YdhstRI2KGN8kjuDWAucfQILZ7H7fU2K9b7N1h6rJmzsy/Kva2uvySujUZ7odmpcJw6qkqojHIXPkLSWk9XHHpwJHz/eoal3s4oXEitmAJJA7Ol+XyUFsUVW8A3iYpU1VPD7dP+dljZplvZzgD+j3Eq0YFkGUREBERAWVhZQYREQEREBchvZxf2bCatw4vZ1Q1trKcv3Eldeod6R+LZaekpwdZJHSHyjblF/V/wQQEiIgKzO4M/wDCGf8AvT/eFWZWH3J43HTYHPNKcrIJpy4/VY7TxNwPMoNZ0hdsbNjoI3autLN5f8tvqbuPk1QWtjtFjj62qmqJD2pXl30R+i3yAsPRa5AWWNJIA4nQeawuh3e4V7VidFFyMzHH6LDnd8GlBYDHNtIdnqOgikjkkJjbGAwtuOrY3MTe3Ny5/wDKQpf2So98f91yHSFxbrcRjhFrQQtv9KQ5j8Mii1BafYPepFi80kcVPLH1bM7nPLLakACzTe5ufcu4JUM9HaiENLW1Uha1rntbmJAAbE0ucSeQ7Y9y5HehvekxBzoKVz46UaH9F03i63Bnc3nxPcAlbajfVh9ESxr3VMgNi2GxaD4yE5fddcPW9JOTMeqomBvLPI4n1ygBQst1guxVbWsL6elllYNMzW9m/cCbAnyQSbRdJOUEdbRRkc8kjmn7QIUlbGbz6PFOzE8xzWuYpLNf45dbPHlr3gKqdTTPie5kjXMe0kOa4EOaRxBB4L8wTuY4OY4tc0ghzSQQRzBGoKC7ijHaHfzS0dTNTmnmkMTywuaWZSRxtc30Nx6Ld7udtvbcKbUzHtwh7Zjwu6IXLvVuV3mSqt4hVmaWWQ8ZHvefNzif6oJ8h6RdM9zWikqCXEAax8SbDmu02q3j0WG6VEv5y1xEwZ5PUDRv1iFUuCd0bmvaS1zSHNI4gg3BHjdYnnc9xc9xc5xJLnEkkniSTqSgsbsnvq/8Tro6aGjLWuzFz3yC7WtaSTla21+A4812+0e1tLh8fWVMzYxybxe49zWDU/cq1bvtr2YS2pqQxslQ5rYYWng3Mcz3u8BlYLc7+a5nF8Ylq5nzTyOkkeblx+4DkByA0CCZ8X6SLQSKajJHzpX5fsMv/uWiHSMr76wUlvoy/wD6KLqalfK9rI2Oe9xs1rQXOJ7gBqV0dduxxKGEzSUUoYBcnsuLR3ljSXAeYQSngPSNheQ2rpnxXNs8ZztHiWmzvddS1hmKRVMTZYZGyRuFw5puD/Y+B1CpUu43T7dOw2sY1zz7NM4NlbyF9BIByINr94ugtOuD263wUuGOMQBqJxxjYQAz6b9QD+6AT5Jvk2xdh2H/AJp2Wad3VscOLRa73jxA0B5FwKq695JJJJJ1JPElBLFb0jK1x/NU9NGP3s7z78zR8F56fpD4g09qOleO7I8fEPXDbKbLTYlUtp4MuZwLiXGzWtHFxtrbUcO8KQce6PVRBA6WKpjncxpc6PIWEgC5yEkgnwNkG0w3pJHMPaKIZeZiebj6rxY8+YUrbKbaUuJxmSmkzZdHMcMr2H95v9RceKp4tvsptJJh9VFURkjI4ZgDYPZftMPeCPjY8kFyF856hsbS57mta0XLnEAAd5J0C8tVjcMVMamR4ZCGCQudpZpAI9TcC3eVWHeJvLnxWVwDnMpQfzcXAG3Bz7fKdz7hyQS9tDv+oadzmQNkqnDS7bMjv4PdqfMNt4rjKrpIVR/y6Snb9IyP+4tUQrosD3e19azrKekkezk85WNP0S8gO9EEi0HSSlBHXUUbhzMb3NPoHA/epP2M3kUmKgiF5bKBd0T7NkA7xYkOHiD52VU8TwqWlldFPG6KRvFrhYi/D08V+KGukgkZLE9zHsIc1zTYgjmEFp9v95sODmFssckrpQ8gMLQWhpAucx5k/AqIt529+PFaVlPDDLEOsD3l5b2g0Gw7J7zf0C0O1OJ1uOysqG000gjijiPVxlzQ8C77ZRpdxLreIXKV2HyQPyTRvjfYHK9pa6x4Gx1Qeddhuy21iwmpknkhfKXRljQ0gZbuBJ18GgLj1s6LZirnYHxUs8jDezmRvc02NjYgWOuiCVdqd/sVXR1EEdLKx0sbmBxe0gZtDwF+F1C69mI4PPTFonhkiLrkB7XNJA4kXGq8aDe7D45FQ10FTMx8jYiXZWWBLspDeOlgSD6KxGwm9aLF5nxRU8seRmdznllgLgAaG9yT8FWrD9nqmoaXQ080rQbEsY5wB42uBx1CnLcHspJTw1kk8MkT5XMjAe0tdka0kkA62u/j4IO9qdr2te1oYSH/ACSSQXguygt7JYA52jS9zM3JbulqWysa9vA9+hHeCORBuCO8Lk3YS4PYZGSlzPZmBrWF0cjIc9hcODQCX57PtlIHGy6bCqZ0cdnWzOdI9wHAF7y4gd9s1r87X5oPWiIgLKwsoMIiICIiAq07/cV67FTGDpBFGz6xu8+vbA9FZUm3FU42uxP2muq5r3Ek0rh9HMcvwAQahe6hwp0sVRIPkwMY93jnlZGB7339F4VJuzWz4GzWKVDr3lfCG/Rhkaf9zj7kEZLpGbVlmEmhYT+cqXTSfQDGBrb87uBP1QubRAWwxTCTTtgzfKliEuX5rXE5L+JaM3k4LZ7vtlziNfBBYlmYOl8Im6u15X+T5uC/W8nFBUYnVvboxsnVMHABkQEYAHIdlBzSlLo84X1mIySkf5MLreDpCGj7OdRapy3MNFFg+IVzhYnPlPeIo+zb67yEEYbxcU9pxStkvcdc9rTyyxnI34NC5xfp7y4kk3JJJPeTxX0o6YyyMjbxe5rR5uIA+9BI+0uOOocCw+gjIDqpjqiYjQ9W95LGnz0v4M8VGS7nfNZuKyRN+TBFTRNHcGxNNvtLhkHabqdhxitaGSA9REOsltpcXs1l+WY/AFWlpKRkTGxxsaxjAA1rRZrQOQA4KNOj3hDY8OfNbtTyuuf3Y+y0e/P71KKCFN6+6err8QNRSxsLXxx5i57WnO27Tof3QxclDuCxN17tgb5yjX+EFWYRBCMGA1WA4DibKgxgzFrY8ji7WUCN3ECxt/3ooOU+dI/F8tPS04P+ZI6Q+UYsPi/4KA0H3oaF88jIomOfI8hrWtFy4nkFMmDdH1kcJmxCpLcrC9zIsvYAaSbyOuDbwFvFeHo64GJKuoqXC/UMa1vg6W9z/C0j6ykrfPiRgwepymxk6uL0e8B32boKuVBaXuLAQ25ygm5Db6AnmbL5ot/sFhIqsSo4XAlr5mZgObW9p3waUE67mt3UdFTR1UrL1Uzc3aGsLHcGtB4OIsSeOtlJZF0C+NbWNhjfI82bG1z3E8g0XP3IKc7UUzYq2rYz5LJ5mttwADyANFrAbL0YhV9dLJIRYyPe+3dmcTb4rd7PbvK6vsYKZ5af03diP+J1gfS6CR99FPLUYVhNWbkBjOs8HTRMIcfVpHqFCquOdmopaFlHMwOj6mOJzeXZaBcHkQQCD4KDNpej/WQve6lLKiK5LW5g2UN5Ah1mk8tDr3BBwGzO002HVDaincA9txYi7XNPFrhzB09wUsYd0kLi1TQg3FiY5LX7+y8H71EmL7N1NIbVFPLF9NhAPk7gfQrWoJq2frNmKt4Y6lNO4/rnyNZfuziQtHrYLv2bncIcARRtIIuCJJSCDzBD1VZTZ0edrXmSWhkc5zMnWRXN8mUgPaL8AcwNvA96D4b/AHaXq+ow2E5Yo2MdI0G/DSJhPHRoza97TyUNLfbeYi6oxKtkdxM0g79GOyt+DQtCg7/c/u/GKVTnTA+zwZXPH6xxPZjv3GxJ8B4qzsMLWNDWtDWtAAAAAAHAADgFxe5rBW02E0xA7UwMzz3l509zQ0ei7dBA/STpGiahkAGZzJmk8yGuaR7sx96hhS10i8WElbTwAg9TES7wdIb2P1WtPqolQTn0a6g5K9nIOgcPMh4P3D3KNN52Ke04tWvvcCVzBrcWj7At/Df1Uj7in+yYdidY4aN1F9Aepjc6wPm8BQnNKXOc48XEk+ZNyg/Ct3u3wo0uF0URBBETXOHc6S7z8XKqWBUHtFTTw2J62WNlhxs5wB+BVz2MAAA4DQeSCtm/7FetxXqwbiCKNnH9J13n17Q9yjVbrbXEPaMQrJbg5p5SLcLBxA+AC1MEJe5rRxcQ0eZNggs/uSwn2fCIDzmL5j9Y2b9lrV3i8mD4eKenhhbwijjjH1Ggf0XrQEREBERAWVhZQYREQEREHP7f4t7LhtZMDZzYXhp/ecMrfi4KoCsf0g8W6rDWRA2M8zQfFrAXH4hirggKxmL4KaXZMxEAOFPG930nyNe71u6ygvY/BvbK6lg5SSsDvog3cf4QVZ3elFmwiuAH/JJ0/dIP9EFSkRdRu42QOJ18UJv1Y7cpHKNvEX5EmzfVBMG6LZxuF4XNXSi0ksbpTf8ARhY0uYPX5Xq3uVeZZC5xcTckkk+J1KtDvlrhS4NO1otn6uBoGgALhceWVpCq4gKcNpP+H7J00J0fU9Xf/qOMzr/VAHqoZwugdUTRQs1dK9jB5ucB/VS50iK9rPYaNnCJjnkeGjGfBjkEMrsN0mF+0YvRttcMeZTfXSNpd94A9Vx6mHo4YSXVVVUEaRxNjB/ekdc/BnxQaPfzhjosWe8jSaOJ4PflbkPrdnxCjpWf3w7AnE6UPiF6iC7mD57T8qPzNgR4i3NVjmhcxxa5pa5pIIIIII4gg8CgsF0f9qon0Zo3ODZYnvc1pNs7Hm9234kOLgQPDvXQ7yt5sOGQOax7H1TgRHGDfKTpnfbgB3HUn1VWmuI1BsUJug67/FvFf26X3R/hW02Z26xnEKqKnirZc0jrXyss1o1c42ZwAuVw2GYXLVStihjdJI82a1ouT/YeJ0Cs5uw3aswiEueWvqZAOseODBx6tl/0b6k8yPAIId36Yj1mJCLM53s0MURLuLnEZ3O8znF/JR2tttbipqq6qn/WSyOHgMxyj3ALVxxlxAAuSQAO8nggsvuHwXqMKbIR2qh75PHKDkb/ALSfVejfjQOlwectuerfFIQPmh1j7g6/ouu2fwwUtLTwDhFFGz1a0A/G69NdQsnjfFI0PZI0tc08C0ixCCk66Hd9jjaLEqSeTRjJLPPc1wLSfQOv6L0bwNhJcKqXMcHOhcSYpbaPb3E8A8cCPXgVyyC7kE7XtDmuDmuAIcDcEHgQRxChnfjvKZ1bqCmeHOd/nuabhrRr1YI4k8+4aczaFocbqGM6ttRM1liMgkeG2PEZQbLxINjg2Py0js0Qizadp8UchFvml7Tl9F2EW9PGjA+ds7upjcxjn9VFlDnAlrfk9w+7vC1mwu7WpxWRpY0xwA9uZw7IHMN+e7wHrZWLdu9pRhz8PYzLC5tidC/PoesJ5vuAb+FuCCvv+NOLftf/AMcX4Vsdnd9WIe10/tNVeDrGCQZIx2CQHahtxpquO2o2Wnw6odBUMyuGoI+S9vJzTzH3cCtQgu32JWA9l7HAEcHNcDwI5EKA+kBs9R0rqZ8ETIppTIXtYMoc0ZbOLRoDckXFr6qOsL2zraVuSCrnjZ81r3ZR5A6D0XhxTGJqp/WTyySv4ZnuLjbuF+A8Ag8akro/xE4tcDRsExPhfKB8So6paR8r2sjY573GzWtBLnHuAGpVm9z+784XSl8wtUz2LxoeraPkx3HPUk+J8EFfNusLdTYjWRO4iaQjxa92Zp9WuC0Snrfnu3fORXU0Ze8NDZmNF3OA+TIANSQOyQNbAHkVAqC0u5zaWKrwyCNpHWU7GxSMvqMujXW7nAA38xyW72y20p8LgdLM4ZrHJGPlyO5ADu73cAqjUddJC7NFI+N1rXY5zTbuu0g2WKutkmdmkkfI7hme4uNvNxug++M4tJVzyzym75Xue7uuTwHgOA8Avlh9A+oljiiaXPkcGtaOZJsF+8MwqWqkbFBG+WR3BrASfPwHidFY/dVuqbhjBNOGvq3DU8RCD+iw83d7vQacQ1+39EzB9nPZWWu4Rwk/Oe85pHeuV/wVdVOHSSxX/wBFTg/rJXD3Mb/91B6Dv9x2ECoxeIkXELZJfIgWaf4nA+isVtZiXs1DVTXsY4ZXA/vBpy/GyiTo3YPrWVJHJkLT9t/3MUk7zsKkqsKq4oQXSOYCGjUuyPa4tHiQ0hBUi632wbohiVGZ3hkTZo3OceAym4ueQzAAnxWiIWEF1oMTikNmSxuJ1s17SfcCvSq+dHPCM9ZUzkaRRBg+lI78LHe9WDQEREBERAWVhZQYREQEREHMbY7u6bFXRGpM35oODQx+Udq1yRY3OgXNP6PmGngakf8AUb/VikxEHDbL7nqLDqllRCZnSMDg3O5rgMwsTYNGtifeuuxbDGVUEsEl8krHMdY2NnCxseRXrRBGv5P2Gf6n+aPwLpdjt31LhXW+zB95cuZz3ZjZt7AGwsNSV0qINFtfsbBikTIqgyZGvzgMdlu6xAvob8SuS/J+wz/U/wA0fgUlIg4PA9y2H0dRFPGJy+J2ZuaQObe2lxl1Xv2j3XUOITmeoje6QhrbiRzRZosAANAutRBH/wDgXhX6mT+a/wDuul2W2OpsMjfHTMLGvdnddxcSbW4nwC3aIC5La/ddRYmS+WMsl/WxnK8/S0If6i/iutRBC9R0a4yexXPaP3omuPvDwvTh/RwpmkGarnk7w1rIwfU5iFL6INPs7sjS4ewtpoGR34kXL3fSebk+V7Lazwh7XNN7OBBtobEW0PJftEEf/wCBeFfqZP5r/wC6+1FuWwyGRkjYH5mOa8XkeRdpuLgnUXC7pEBERB58Qw6OojdHNG2RjhYtcAQfQ/eoxxfo8UUrs0M00AN+zpI0eWbtD1JUrIghSLo1Mv2q9xHhCAfeZCuo2e3GYfSuDntfUuH60jJfvyNAB9bqQ0QfiKIMAa0BrQLAAAADuAHBftEQavaDZmnr4uqqYmyN5X0c097XDVp8lFWM9G9hdelq3MHzZW57eTm2+IU0ogr47o4VeYAVVMW99pAfdl/qtjhnRtdm/wDMVgy90TDmv5v0HuU5Ig57ZTYGjwxtqeIB5FjI7tSO83ch4CwXQoiAuI2s3P0GIvMjmOhlPF8RDcx73NILSfGwPiu3RBCk3RqZfs17gPGEE+8SBbDDujlSMcDNUzyjuaGxg+upspbRBrcC2bpqFnV00DIm88o1d9Jx7TvUrZIiDldpt2lFiMwmqWPe8NDBaRzQGi5sANOJJWim3BYY43DZ2+Al0+IJUjog0uyWyMGGQGCnD8he55znM4uIA42HJoW6REHJ7RbrcPri50tO1sjtTJGTG8nvNtCfEgrQ/k/YZ/qf5o/ApKRBoNj9iafCo3x0wfaR2dxe7M4kCw1sNPDxK36IgIiICIiAsrCygwiysWQESyWQESyWQESyWQESyWQESyWQESyWQESyWQESyWQESyWQESyWQESyWQESyWQESyWQESyWQESyWQESyWQESyWQESyWQESyWQESyWQESyWQESyWQESyWQESyWQESyWQESyWQESyWQFlYssoP//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Oval Callout 7"/>
          <p:cNvSpPr/>
          <p:nvPr/>
        </p:nvSpPr>
        <p:spPr>
          <a:xfrm>
            <a:off x="4214810" y="857232"/>
            <a:ext cx="5429288" cy="321471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4000" dirty="0" smtClean="0">
              <a:solidFill>
                <a:srgbClr val="FF0000"/>
              </a:solidFill>
            </a:endParaRPr>
          </a:p>
          <a:p>
            <a:pPr algn="ctr"/>
            <a:r>
              <a:rPr lang="id-ID" sz="4000" dirty="0" smtClean="0">
                <a:solidFill>
                  <a:srgbClr val="FF0000"/>
                </a:solidFill>
              </a:rPr>
              <a:t>Aku orang ke-dua terkaya di dunia, kekayaanku US$ 61 milyar</a:t>
            </a:r>
          </a:p>
          <a:p>
            <a:pPr algn="ctr"/>
            <a:endParaRPr lang="id-ID" sz="4000" dirty="0">
              <a:solidFill>
                <a:srgbClr val="FF0000"/>
              </a:solidFill>
            </a:endParaRPr>
          </a:p>
        </p:txBody>
      </p:sp>
    </p:spTree>
    <p:extLst>
      <p:ext uri="{BB962C8B-B14F-4D97-AF65-F5344CB8AC3E}">
        <p14:creationId xmlns:p14="http://schemas.microsoft.com/office/powerpoint/2010/main" val="1153437280"/>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8" descr="http://t1.gstatic.com/images?q=tbn:ANd9GcQOJkeLvY32SCJpMu9igfSJLm-aRGBE2kwXLbPvj9u0i5Gs7BJ_"/>
          <p:cNvPicPr>
            <a:picLocks noChangeAspect="1" noChangeArrowheads="1"/>
          </p:cNvPicPr>
          <p:nvPr/>
        </p:nvPicPr>
        <p:blipFill rotWithShape="1">
          <a:blip r:embed="rId2">
            <a:extLst>
              <a:ext uri="{28A0092B-C50C-407E-A947-70E740481C1C}">
                <a14:useLocalDpi xmlns:a14="http://schemas.microsoft.com/office/drawing/2010/main" val="0"/>
              </a:ext>
            </a:extLst>
          </a:blip>
          <a:srcRect t="28743" b="15710"/>
          <a:stretch/>
        </p:blipFill>
        <p:spPr bwMode="auto">
          <a:xfrm>
            <a:off x="877393" y="2204864"/>
            <a:ext cx="7267322" cy="223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9861177"/>
      </p:ext>
    </p:extLst>
  </p:cSld>
  <p:clrMapOvr>
    <a:masterClrMapping/>
  </p:clrMapOvr>
  <p:transition spd="slow">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219380"/>
            <a:ext cx="8280920" cy="156966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9600" b="1" dirty="0" smtClean="0">
                <a:ln w="11430"/>
                <a:solidFill>
                  <a:srgbClr val="FF0000"/>
                </a:solidFill>
                <a:effectLst>
                  <a:outerShdw blurRad="80000" dist="40000" dir="5040000" algn="tl">
                    <a:srgbClr val="000000">
                      <a:alpha val="30000"/>
                    </a:srgbClr>
                  </a:outerShdw>
                </a:effectLst>
              </a:rPr>
              <a:t>Bill Gates</a:t>
            </a:r>
            <a:endParaRPr lang="en-US" sz="96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069965920"/>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158" y="571480"/>
            <a:ext cx="7740451" cy="5693866"/>
          </a:xfrm>
          <a:prstGeom prst="rect">
            <a:avLst/>
          </a:prstGeom>
        </p:spPr>
        <p:txBody>
          <a:bodyPr wrap="square">
            <a:spAutoFit/>
          </a:bodyPr>
          <a:lstStyle/>
          <a:p>
            <a:pPr algn="just"/>
            <a:r>
              <a:rPr lang="en-US" sz="2800" b="1" dirty="0" smtClean="0">
                <a:solidFill>
                  <a:srgbClr val="FF0000"/>
                </a:solidFill>
              </a:rPr>
              <a:t>Bill Gates</a:t>
            </a:r>
            <a:r>
              <a:rPr lang="id-ID" sz="2800" b="1" dirty="0" smtClean="0"/>
              <a:t>,</a:t>
            </a:r>
            <a:r>
              <a:rPr lang="en-US" sz="2800" b="1" dirty="0" smtClean="0">
                <a:solidFill>
                  <a:srgbClr val="FF0000"/>
                </a:solidFill>
              </a:rPr>
              <a:t>  </a:t>
            </a:r>
            <a:r>
              <a:rPr lang="en-US" sz="2800" b="1" dirty="0" smtClean="0"/>
              <a:t>(lahir di Seattle, Washington, 57 tahun) saat ini menjabat sebagai ketua Microsoft, perusahaan perangkat lunak yang ia dirikan. Ia menduduki peringkat tetap di antara orang-orang </a:t>
            </a:r>
            <a:r>
              <a:rPr lang="en-US" sz="2800" b="1" dirty="0" err="1" smtClean="0"/>
              <a:t>terkaya</a:t>
            </a:r>
            <a:r>
              <a:rPr lang="en-US" sz="2800" b="1" dirty="0" smtClean="0"/>
              <a:t> di dunia.</a:t>
            </a:r>
          </a:p>
          <a:p>
            <a:endParaRPr lang="en-US" sz="2800" b="1" dirty="0" smtClean="0"/>
          </a:p>
          <a:p>
            <a:pPr algn="just"/>
            <a:r>
              <a:rPr lang="en-US" sz="2800" b="1" dirty="0" smtClean="0"/>
              <a:t>Gates termasuk salah seorang pengusaha revolusi komputer pribadi terkenal di dunia. Gates melakukan beberapa usaha </a:t>
            </a:r>
            <a:r>
              <a:rPr lang="en-US" sz="2800" b="1" dirty="0" err="1" smtClean="0"/>
              <a:t>filantropi</a:t>
            </a:r>
            <a:r>
              <a:rPr lang="en-US" sz="2800" b="1" dirty="0" smtClean="0"/>
              <a:t> dengan menyumbangkan sejumlah besar dana ke berbagai organisasi amal dan program penelitian ilmiah melalui Bill dan Melinda Gates Foundation yang didirikan tahun 2000.</a:t>
            </a:r>
          </a:p>
        </p:txBody>
      </p:sp>
    </p:spTree>
    <p:extLst>
      <p:ext uri="{BB962C8B-B14F-4D97-AF65-F5344CB8AC3E}">
        <p14:creationId xmlns:p14="http://schemas.microsoft.com/office/powerpoint/2010/main" val="93956976"/>
      </p:ext>
    </p:extLst>
  </p:cSld>
  <p:clrMapOvr>
    <a:masterClrMapping/>
  </p:clrMapOvr>
  <p:transition spd="slow">
    <p:wheel spokes="1"/>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nekatways.com/wp-content/uploads/2013/01/mark-zuckerberg-scaled-6761651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476671"/>
            <a:ext cx="6505575" cy="59436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286380" y="857232"/>
            <a:ext cx="3571900" cy="1323439"/>
          </a:xfrm>
          <a:prstGeom prst="rect">
            <a:avLst/>
          </a:prstGeom>
          <a:solidFill>
            <a:schemeClr val="tx1"/>
          </a:solidFill>
        </p:spPr>
        <p:txBody>
          <a:bodyPr wrap="square" rtlCol="0">
            <a:spAutoFit/>
          </a:bodyPr>
          <a:lstStyle/>
          <a:p>
            <a:r>
              <a:rPr lang="id-ID" sz="4000" dirty="0" smtClean="0">
                <a:solidFill>
                  <a:schemeClr val="bg1"/>
                </a:solidFill>
              </a:rPr>
              <a:t>30 TAHUN</a:t>
            </a:r>
          </a:p>
          <a:p>
            <a:r>
              <a:rPr lang="id-ID" sz="4000" dirty="0" smtClean="0">
                <a:solidFill>
                  <a:schemeClr val="bg1"/>
                </a:solidFill>
              </a:rPr>
              <a:t>US$15 MILYAR</a:t>
            </a:r>
            <a:endParaRPr lang="id-ID" sz="4000" dirty="0">
              <a:solidFill>
                <a:schemeClr val="bg1"/>
              </a:solidFill>
            </a:endParaRPr>
          </a:p>
        </p:txBody>
      </p:sp>
    </p:spTree>
    <p:extLst>
      <p:ext uri="{BB962C8B-B14F-4D97-AF65-F5344CB8AC3E}">
        <p14:creationId xmlns:p14="http://schemas.microsoft.com/office/powerpoint/2010/main" val="2518962606"/>
      </p:ext>
    </p:extLst>
  </p:cSld>
  <p:clrMapOvr>
    <a:masterClrMapping/>
  </p:clrMapOvr>
  <p:transition spd="slow">
    <p:wheel spokes="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QSEBIUEBQWEhAVFxQYEhUWEhAYGBgQFRIVFxYRFxgXGyYeFxkjGhQUHy8gIykpLC0sFR4yNTAqNSgrLCkBCQoKDgwOGg8PGjQlHyUpNCwsLCwsKS8sLywsKSwsLCwsLCwsLCksLCwsLCwsLCwpKSwpLCwsLCwsLCksKSwpLP/AABEIAIoBbgMBIgACEQEDEQH/xAAcAAEAAwEBAQEBAAAAAAAAAAAABQYHBAMIAgH/xABNEAACAQICBgQKBAgMBwAAAAABAgADEQQSBQYHITFhE0FRcSIyNXKBkaGxsrMUUnPBFzRCU4OTotIjJTM2Q2KChJLCw9MWJCZj0eHx/8QAGgEBAAMBAQEAAAAAAAAAAAAAAAECAwQFBv/EACkRAAMAAgAEBQUBAQEAAAAAAAABAgMRBBIhMRMyQVFhIjNxgcEU8IL/2gAMAwEAAhEDEQA/AK3ERPoDzRERAEREAREQBERAEREAREQBERAEREAREQBERAEREAREQBERAEREAREQBERAEREAREQBERAEREAREQBERAEREAREQBERAEREAREQBERAEREAREQBERAEREAREQBERAEREAREQBERAEREAREQBERAEREAREQBERAEREAREQBERAEREARE6tFaOavXp0U8aowUHqF+LHkBc+iQ3rqSck/fRHsPqM3vQWqmHwiAUqYL/lVGALse0t1dw3SYtOF8at9EbrB7s+aituO6Jcdq/lAfY0/iqSnTsiuaVRjS09CIiXKiIiAIiIAiIgCIiAIiSGr2AWvi6FJ75KjhWsbGx7DIb0tkrqR8TcMJs5wKW/gc57Xeo3sJt7JnO0rBU6WOyUkWmnRUzlRVUXJffYdcwx8ROSuVGlY3K2yqxEToMhERAEREAREQBERAEREARNK1E1GwuIwiVq6s7szgjpGC2VyBuWx4DtktrdqthaGj8S1GhTRwgs2W7Dw14M1yJzPiZVcnzo1WJ62Y/EROkyEREAREQBERAEREAREQBLTsyW+kqXJapHf0ZH3mVrDU8zop4FlB7iwE2rQWz7D4SsK1JqpcBgAzIRZhY8EE5+IyKZafqjXHLb2WeZTrpr3i6WNrUqFQU6dMqAAlMk+ApJJZT1kzVpVNLbNsNiK1StUaqHcgsFdALhQNwKHsnnYKia3aOnIqa+kyHSul6uJqdJXfPUsFvlUeCL2FlAHWZxy36Q1Rorpalg6Zc0myZyWUtvVmNiFsNwHVLf8Agjwn16/+On/tz0XniEjmWOq2ZDE119kWF6qlcf26R/05A6b2S1KalsNU6a2/o2UKxH9Ug2J5bonicb6bDxUigRDLY2O4jiD29ksWqupFbGnMtqdAGxqMCbnrVB+UfUOc2qlK2zNJt6RXYmv4TZLhFA6RqtQ9ZLhR6Ao3esz1q7KsEeAqL3VSfiBnN/rxmvg0Y3EumvGodPBUlq0qjuGcJlcLuurNfMtvq9nXITVnVStjXK0rKi2z1GvlW/Vu8ZuQ9k3WWXPNvoUcNPRDRNcwWyTCqB0r1ardfhBB6AouPWZ01dlWCI3CovMVSfiuJj/rxl/BoxqTOpnlDCfar98sGs2y6pQRqmGc1qa72QgCoFHWLbn9FjyMr+pnlDCfar9808SbhufYpyuaWzfJjW1byh+ip+95ssq+ndQKOLxHTVnqeKqhEKgeCTvJIJ6+U83h7UXtnXkl0tIxKJs34LMDbxanf0r/APyQGsOybKjPg3ZiBfonykkdisAN/Ijf2zvnisbejmeGkZxES76s7MKmIRamIY0Kbb1UC9Rl7d+5B33PKbXcwt0yky66IpETZKWynBAbxVfmapHwgTwxmyTCsD0b1abdXhKw9IYXPrEw/wBeM08GjIok7rRqfWwLDpLPSY2SooNifqkfktbq9RO+QlOmWYKoLMSAoAJJJNgAOszomlS2jJpp6Z+YmjaC2RllDYyoUJ/o6eUkcmc3F+QB75PpsrwQG9ah5mq33WEwrisaejRYqZjUTV9I7IaDA9BVqU26s2V19wPtmcad0DVwlU0662PFWG9WX6ynr94l8eaMnZlaip7mtbMPJtLzqvzWnXr95NxXmD41nJsw8m0vOq/Nadev3k3FeYPjWea/v/8Ar+nWvt/owqJ7YPBvVqJTpjNUdgqjmfcOc1Whsiw2Vc9SsXsMxDUwC1t5AKGwvPTyZpx+Y5Jh12MkiXnXjVLB4GkuRqrV3PgKzoQFHjOwCA26u88jKNLRatbRFTyvTEREuVEREAREQBERAPTD1Mrox4BlJ7gwM2nQO0LD4uuKNJKochiCyoBZRc8HJmJS17MPKVPzKvwTn4jGqlt+iNcdNPSNqlS0vtKw+Hr1KNRKpdCAxVaZFyoO67g9ctswjX3ylivPX5aTg4fHOSmqOjLTlbRIDW+kdL/TGV+hHirZc/8AIdGN2a3G54y3/hdwn5uv/gpf7kzbQGrdbGOVoLe1s7MbKoPC59e4XO6XKhsba3h4lQexaJI9Zce6deWcKaVPsjGHfoWfQm0TC4mqtJM6VG8QOgAJtewKki9geNpaJQNEbKugxFKr9JzdG6tl6G17G9r5zaX+cGVQn9DOiObX1GL6+aH/AI1NOmLGuaRHn1TlJ/xAn0zYNH4BKNJKVMWRFCqOQ6zzPE8zM71uH8fYL+7/ADnmmCa56biF8FMa6sr+tGulHA5RUDPUcEqiAXyg2zEkgAX9xlep7YqN/CoVQOTUz94kBtbP/PJ9inzKkpU6MXDxUJszvLSrSL7r5rth8bhUSjnDrVDEOlvBCOL3BI4sOuX3UvRYoYGgoFmZA786jgMb91wO5RMEbgZ9G6N/kaXmJ8IlOJlY4UrtstifNTbIzW7WhcDQFQr0js2VFva7WJJJsbAAe6V7VXaacTiFo1qQpl7hGViRmAJykEddjv7ZbdMaAoYpVXEJ0iqSVGZ1sSLX8EjqnDgtRcHRqJUpUctRDdT0lY2PbYtac81iUapdTRq+bp2J6ZDW0YKGn6aILIayOo7A65iByDFh6Jr0zLWH+cOG/Q/55bh31pfDIy+n5NNla1m18oYJ+jdXqVbBsqgWCm9iWYgdR4XllmNbVvKH6Kn73leHxq70yclOVtF/1W19o41zTVWp1QCwVspBUEAkEHiLjdLNMU2Y+UqfmVfgm1yeIxrHekMdOltmRYXQC1NPVKRF6S1Xqstt2WwqBbdmZlHdNdmf6EH/AFDjPsz8OHmgGTxFNufwiMa1v8lR1i2kUMLWNLI9Wots+XKFUkXy3J3mxHASW1a1ppY2mzUsylSA6MBmUkbjuJBBsd/IzGNbfx/F/bVPiMuGxvx8X5tH31Jtk4eZxcy7lJyN3ov+n9FLicNVosPHU5eTjerehgDM02S6IFTE1Kzi/QqAvKpUuL94VWH9qa3M92Sj8d+0X/UmOOmsVr8F6S50aFKNj9rWHSoUSnUqqpILjIAbHioJuR6pda/it3H3T5tHAeiW4bFOTfMRltzrR9E6H0vTxVFa1E3Rr8RYgg2KkdRBkDtL0SK2Ad7eHRtUU9dgQHHcVJ9QnLsm/EG+2qfCkn9bvxDF/YVfgMz14eXS9GW80dSK2YeTaXnVfmtOvX7ybifMHxrOTZj5NpedV+a0ntMaLXEUXouSEfKGtxyhgSOVwLX5xb1mbfv/AEStxr4KRsr1XyqcXVHhOCKAPVT/ACqne3Acge2X7G4xaVN6lQ5UQFmPYAJ6U6YVQqgBQAABwAAsAOUzXa3p5wUwqgqhAqOep95CqO0Agk87dklbz5P+7EdMclI1j042LxD1n3A7kX6tMeKv3nmTI2InrpJLSONvYiIkkCIiAIiIAiIgCWvZh5Sp+ZV+CVSWvZh5Sp+ZV+CZZvt1+C8eZG1TCNffKWK89flpN3mEa++UsV56/LScPB+d/g6M/lNO2a4JaejqRA31C7se0lyB+yqj0SX1i02uEwz1mUuFy+CLAkswUC54C5lc2WaaWphOgJHS0S27rNNmLKw5XJX0DtEt2OwKVqbU6qh6bCzKeBHH0bwDflMMnTK+b3NJ6x0KRonaqK9elS+jlekdUzdMDbMbXtk3y/SF0ZqdhMO+ejQUOODEs5HNS5NvRJqRkcN/QtCVS8xmOudULpzBsdwH0a/d07iadMf2sG2PW249DTt356m+X/U3WtMbQXeBiFAFVOu/DOB9U8eV7TbLDeOa+CkV9TRRtr2EYYqlUIPRtSChurOruSt+2zAyh5p9KVKQYWYBgeIIBHqM56ei6Sm60qYPaKaD3CXx8VySpaIrDt72fOzUGy5spy8M1ja9uF+F59D6GqhsNQYcGp0yO4oDKjtd/EqX26/Kqzy2Y62I9FcLVYLVS4pXPj0+IUf1l3i3ZbsMnM3lxq0uxEJRXKSm0TSmJw+HSrhWy2e1U5EayFTYnMDYZrC/MTOvwlY78+P1VD92beROU6Io3v0NO/2af+JjjyxK1U7L1Db2mY4m0fHk2Fa57BRoH3JGhtJ1q+lcK+JJNXpEU3QIbC9gVAFuM2qlh1XxVC9wA90yOt/OH+8L8AnRjyTfNqddDOpc62/U2CY1tWP8YfoqfvebKJy4nRdGoc1SlTduF2poxt2XInJhyeHXMbXPMtGS7KsEz47OB4FNHzN1AsMqrftNybcjNknnQw6oMqKFXsUAD1CcOntPUsJRarVPC+Vb73fqRR1n3cYy28t7SIieRFM0HiR/xDiuauo71Wjcfsn1TRZ8/aP1genjFxXGp0jO44XDk515XDMJuuitLU8TSWrRYMjesHrVh1MOya8Tjc6fxoripPZiWu+EanpDEhxbNUZ1v1o5uCO0b7d4MuGx3CMBiahBFNujVT1Flzlrdtsw9c0TEYRHAFRFcDhmVT75+0QAAAAAcANwtF8TzY+TQnFquY/pMzvZFWBOMtxL029DdJJjaDrWmGw70kYHEVVKqoO9UYWNQ9m69u09xmcajaxjB4oM/wDIuMlW2+y3BD267EeomTixU8VfP8Iu0rRuVVbqR2gj2T5vxOHam7JUGV0NmU7iCNxn0dQrq6hkYMjC6sCCCD1gjjPxVwVNiGdEZhwJVSR3EiUwZvC30LZMfOVjZdg2p6PGcFc7u6360OUBvTlJ7rSV1yqhdH4sn8zUHpZSB7SJMzN9qWtaFPolJszEg1yDuUKbin51wCey3ORG8uXfzsmtRGid2Y+TaXnVfmtO/XXEtTwFd6ZKugVlI6mFRSDODZh5NpedV+a069fvJuK8wfGsV979/wBC8n6OvVnTq4zDJWXcTuqL9WoPGX7xyIkbr/qz9LwxKC9eldqXaRbwqfpA3cwJnmzvWb6Licjm1CsQr34K/wCRU5cbHkb9U2qTkl4cm1+iJauep81RLltL1Z+j4jpqYtRrEndwWtxZe4+MP7XZODA6KpdBmdc7lA/jOGa4qnJTykAEdFa5B35txAyn0lkTlUcrhp6K5E9sdhxTq1EBzBHdQe0KxF/ZPGalBERAEREAREQBOvRWlamGqirRbLUAIByqdxFjuYETkiQ1voySz/hKx/54fqqP7sgNIY969V6tU5qjm7GwFyABwG4bgJzxKzEz2RLpvue2Dxj0nD0nZHXgykgj/wBcpZ6W1HHAWLU2Pa1IX/ZIHslSiKia7oKmuxNaV1zxeIBWrWbIeKpZFI7DlAuO+87KO0fHKqqtVbKAB/BUzuAsN9pWYjw41rQ5q9zu0zpuriqgqV2DOFC3CqvggkgWHnGcuHxDU2DU2ZHHBlJBB5EbxPOJZJJaRGy0YTaXjkABqLUA+vTUn1rYn0z2q7U8aRuamvMUh/mJlRiZ+Dj9kW569yT0trLicSAMRVaooNwtlChrEXsoAvYn1yMBiJokl0RVvZYtH7QMbRAUVi6jgKiq/wC0fC9s7ztWxv8A2f1R/elOiUeKH6Fuevcs2I2kY5/6YJ5lOmPaQTIE6RqGr0xdumvm6S5zZu2/bOeJKiZ7Ih033LHh9omOT+nLD+ulJvblv7Z2rtVxo66R76R+5pT4kPFD9ETz17lqxG03HMLCoqebSS/7V5XMbpCpWbPWdqj9rMSbdgvwHITwiTMTPZEOm+4nVo7S1bDtmoVGpt15Ta/Ijg3pnLEs1vuQWyjtQxyje6Nzakt/2bTwxm0bHVAR0wQH82iKfXYkegytRKeFHsi3PXufqrVLMWYlmJuSSSSe0k7zPzETQoSOidY8RhvxeqyDiV3FSe3KwIvztJxNqWOA8ameZpC/sIEqUSlY4rq0WVNdmT+kNfMbWBVq5VTxFMKnouoze2QERJmVPZENt9yc0VrrisNSFKjUC0wSQOjpnexJO8rfiZ+9Ia9YyvSalVqBqbizDo6QuL34hbjhICJHhxveieZ9tn8llobRMciqorblAAvTpE2AsLkrcnmZW4k1M13RCbXYnNKa64rEUjSrur0zYkdFSG8G4IIW4PdIyhpKoi5UcqLki1txPEqeKk9otOaIUylpINtiIiWIEREAREQBERAEREAREQBERAEREAREQBERAEREAREQBERAEREAREQBERAEREAREQBERAEREAREQBERAEREAREQBERAEREAREQBERAEREAREQBERAEREAREQBERAEREAREQBERAEREAREQBERAEREAREQBERAEREAREQBERAEREAREQD//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268" name="Picture 4" descr="http://t2.gstatic.com/images?q=tbn:ANd9GcRFD9fjVOIhn-qLVKgBMtStIbf8aTnQziCtGWNGBeXit3Wb08IQm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9900" y="1844823"/>
            <a:ext cx="8001000" cy="30099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3050762"/>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219380"/>
            <a:ext cx="8280920" cy="144655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800" b="1" dirty="0" smtClean="0">
                <a:ln w="11430"/>
                <a:solidFill>
                  <a:srgbClr val="FF0000"/>
                </a:solidFill>
                <a:effectLst>
                  <a:outerShdw blurRad="80000" dist="40000" dir="5040000" algn="tl">
                    <a:srgbClr val="000000">
                      <a:alpha val="30000"/>
                    </a:srgbClr>
                  </a:outerShdw>
                </a:effectLst>
              </a:rPr>
              <a:t>Mark </a:t>
            </a:r>
            <a:r>
              <a:rPr lang="en-US" sz="8800" b="1" dirty="0" err="1" smtClean="0">
                <a:ln w="11430"/>
                <a:solidFill>
                  <a:srgbClr val="FF0000"/>
                </a:solidFill>
                <a:effectLst>
                  <a:outerShdw blurRad="80000" dist="40000" dir="5040000" algn="tl">
                    <a:srgbClr val="000000">
                      <a:alpha val="30000"/>
                    </a:srgbClr>
                  </a:outerShdw>
                </a:effectLst>
              </a:rPr>
              <a:t>Zuckerberg</a:t>
            </a:r>
            <a:endParaRPr lang="en-US" sz="88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4140685459"/>
      </p:ext>
    </p:extLst>
  </p:cSld>
  <p:clrMapOvr>
    <a:masterClrMapping/>
  </p:clrMapOvr>
  <p:transition spd="slow">
    <p:wheel spokes="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39552" y="548680"/>
            <a:ext cx="7416824" cy="5940088"/>
          </a:xfrm>
          <a:prstGeom prst="rect">
            <a:avLst/>
          </a:prstGeom>
          <a:noFill/>
        </p:spPr>
        <p:txBody>
          <a:bodyPr wrap="square" rtlCol="0">
            <a:spAutoFit/>
          </a:bodyPr>
          <a:lstStyle/>
          <a:p>
            <a:pPr algn="just"/>
            <a:r>
              <a:rPr lang="en-US" sz="2000" b="1" dirty="0" smtClean="0">
                <a:solidFill>
                  <a:srgbClr val="FF0000"/>
                </a:solidFill>
              </a:rPr>
              <a:t>Mark </a:t>
            </a:r>
            <a:r>
              <a:rPr lang="en-US" sz="2000" b="1" dirty="0" err="1" smtClean="0">
                <a:solidFill>
                  <a:srgbClr val="FF0000"/>
                </a:solidFill>
              </a:rPr>
              <a:t>Zuckerberg</a:t>
            </a:r>
            <a:r>
              <a:rPr lang="en-US" sz="2000" b="1" dirty="0" smtClean="0">
                <a:solidFill>
                  <a:srgbClr val="FF0000"/>
                </a:solidFill>
              </a:rPr>
              <a:t> </a:t>
            </a:r>
            <a:r>
              <a:rPr lang="en-US" sz="2000" b="1" dirty="0" smtClean="0"/>
              <a:t>(30 tahun), sekitar </a:t>
            </a:r>
            <a:r>
              <a:rPr lang="en-US" sz="2000" b="1" dirty="0"/>
              <a:t>tahun 2004, Mark yang memang hobi mengotak-atik program pembuatan website berhasil menulis kode </a:t>
            </a:r>
            <a:r>
              <a:rPr lang="en-US" sz="2000" b="1" dirty="0" err="1"/>
              <a:t>orisinal</a:t>
            </a:r>
            <a:r>
              <a:rPr lang="en-US" sz="2000" b="1" dirty="0"/>
              <a:t> Facebook dari kamar </a:t>
            </a:r>
            <a:r>
              <a:rPr lang="en-US" sz="2000" b="1" dirty="0" err="1"/>
              <a:t>asramanya</a:t>
            </a:r>
            <a:r>
              <a:rPr lang="en-US" sz="2000" b="1" dirty="0"/>
              <a:t>. Untuk membuat situs ini, ia hanya butuh waktu sekitar dua mingguan. </a:t>
            </a:r>
            <a:r>
              <a:rPr lang="en-US" sz="2000" b="1" dirty="0" smtClean="0"/>
              <a:t>Ia </a:t>
            </a:r>
            <a:r>
              <a:rPr lang="en-US" sz="2000" b="1" dirty="0" err="1" smtClean="0"/>
              <a:t>lantas</a:t>
            </a:r>
            <a:r>
              <a:rPr lang="en-US" sz="2000" b="1" dirty="0" smtClean="0"/>
              <a:t> </a:t>
            </a:r>
            <a:r>
              <a:rPr lang="en-US" sz="2000" b="1" dirty="0"/>
              <a:t>mengumumkan </a:t>
            </a:r>
            <a:r>
              <a:rPr lang="en-US" sz="2000" b="1" dirty="0" err="1"/>
              <a:t>situsnya</a:t>
            </a:r>
            <a:r>
              <a:rPr lang="en-US" sz="2000" b="1" dirty="0"/>
              <a:t> dan menarik rekan-rekannya untuk bergabung. Hanya dalam jangka waktu relatif singkat-sekitar dua minggu-Facebook telah mampu menjaring dua per tiga lebih mahasiswa Harvard sebagai anggota tetap. Bersama tiga rekannya-</a:t>
            </a:r>
            <a:r>
              <a:rPr lang="en-US" sz="2000" b="1" dirty="0" err="1"/>
              <a:t>andre</a:t>
            </a:r>
            <a:r>
              <a:rPr lang="en-US" sz="2000" b="1" dirty="0"/>
              <a:t> McCollum, Dustin </a:t>
            </a:r>
            <a:r>
              <a:rPr lang="en-US" sz="2000" b="1" dirty="0" err="1"/>
              <a:t>Moskovitz</a:t>
            </a:r>
            <a:r>
              <a:rPr lang="en-US" sz="2000" b="1" dirty="0"/>
              <a:t>, dan Chris Hughes-Mark kemudian membuka keanggotaan Facebook untuk umum. </a:t>
            </a:r>
            <a:endParaRPr lang="en-US" sz="2000" b="1" dirty="0" smtClean="0"/>
          </a:p>
          <a:p>
            <a:pPr algn="just"/>
            <a:endParaRPr lang="en-US" sz="2000" b="1" dirty="0"/>
          </a:p>
          <a:p>
            <a:pPr algn="just"/>
            <a:r>
              <a:rPr lang="en-US" sz="2000" b="1" dirty="0" smtClean="0"/>
              <a:t>Dengan </a:t>
            </a:r>
            <a:r>
              <a:rPr lang="en-US" sz="2000" b="1" dirty="0"/>
              <a:t>berbagai keunggulan dan jumlah peminat yang luar biasa, Facebook menjadi 'barang dagangan' yang sangat laku. Tak heran, raksasa software Microsoft pun tertarik </a:t>
            </a:r>
            <a:r>
              <a:rPr lang="en-US" sz="2000" b="1" dirty="0" err="1"/>
              <a:t>meminangnya</a:t>
            </a:r>
            <a:r>
              <a:rPr lang="en-US" sz="2000" b="1" dirty="0"/>
              <a:t>. Dan, </a:t>
            </a:r>
            <a:r>
              <a:rPr lang="en-US" sz="2000" b="1" dirty="0" err="1"/>
              <a:t>konon</a:t>
            </a:r>
            <a:r>
              <a:rPr lang="en-US" sz="2000" b="1" dirty="0"/>
              <a:t>, untuk memiliki saham hanya 1,6 persen saja, Microsoft harus mengeluarkan dana tak kurang dari US$ 240 juta. Ini berarti nilai kapitalisasi saham Facebook bisa mencapai US$15 miliar! Tak heran, Mark kemudian </a:t>
            </a:r>
            <a:r>
              <a:rPr lang="en-US" sz="2000" b="1" dirty="0" err="1"/>
              <a:t>dinobatkan</a:t>
            </a:r>
            <a:r>
              <a:rPr lang="en-US" sz="2000" b="1" dirty="0"/>
              <a:t> sebagai </a:t>
            </a:r>
            <a:r>
              <a:rPr lang="en-US" sz="2000" b="1" dirty="0" err="1"/>
              <a:t>miliarder</a:t>
            </a:r>
            <a:r>
              <a:rPr lang="en-US" sz="2000" b="1" dirty="0"/>
              <a:t> </a:t>
            </a:r>
            <a:r>
              <a:rPr lang="en-US" sz="2000" b="1" dirty="0" err="1"/>
              <a:t>termuda</a:t>
            </a:r>
            <a:r>
              <a:rPr lang="en-US" sz="2000" b="1" dirty="0"/>
              <a:t> dalam sejarah yang memulai dari keringatnya sendiri. </a:t>
            </a:r>
          </a:p>
        </p:txBody>
      </p:sp>
    </p:spTree>
    <p:extLst>
      <p:ext uri="{BB962C8B-B14F-4D97-AF65-F5344CB8AC3E}">
        <p14:creationId xmlns:p14="http://schemas.microsoft.com/office/powerpoint/2010/main" val="2829353509"/>
      </p:ext>
    </p:extLst>
  </p:cSld>
  <p:clrMapOvr>
    <a:masterClrMapping/>
  </p:clrMapOvr>
  <p:transition spd="slow">
    <p:wheel spokes="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4" descr="data:image/jpeg;base64,/9j/4AAQSkZJRgABAQAAAQABAAD/2wCEAAkGBhQSERQUExQWFBUWGB0YGBcYGBkYGBwYHh0cHR0YGBoaHCYgHRojHRccHy8gIycpLCwsHB4xNTAqNSYrLCkBCQoKDgwOGg8PGikcHCQsKSksLCkpKSwpKSkpLCksKSkpLCkpKSwsKSwpKSwpKSwpLCk1LCwsLCwsLCwsLCwsKf/AABEIARkAswMBIgACEQEDEQH/xAAcAAABBAMBAAAAAAAAAAAAAAAFAAMEBgIHCAH/xABKEAABAwEFBQQGBwYEBQMFAAABAgMRAAQFEiExBkFRYXETIoGRBzJCocHwFCNSYrHR4SQzcoKSsjRz0/EVQ6Kz0kSjwhYlU1SD/8QAGAEBAQEBAQAAAAAAAAAAAAAAAgEAAwT/xAAlEQEBAAICAwABAwUAAAAAAAAAAQIRITEDEkEyM1FhIiNCQ3H/2gAMAwEAAhEDEQA/ANM0gKUV4aqETSmiF19mDK0lZ4CAB503eqEdoezEJIBjgd4rb+MiVOxDDB4VEZTKhT70AVK6YdbRE76nXNaS2+0oapWk++oKdadZVBBG41XOtgX1aCp2VKOgA3bzwoat2KkbX2vsXEgTiLaTrlmTrVZD5JxLWZ+eFcpjt199TUWIgkaEdcvzNetXn2J1Jkz3VqRu5CD1NB2b1gQB8SafWjEATOfWn6wPej1ivltZIlwK1IVaCmYGfs5nIADgKKXfcztpyRmRnKrRISTmMghWeQy5TVBaskrASTikQM+PXKthbIXoWnmkqUeyCjkM5mRMqgiFASeFSy9wpn8e3jctpabHahbcwCpVoSUEnhuzzynzplmMlBRB3Ta0gxuGmgmto3/eCFshHrFxJGLCFjJOIqIOUAxqN4nnrjsVyAEu6aizNTnOhmPEfCtjv6sy2zYcWR6yt5/xSQQknLFInfqeNepdAOWLMk/4pvPWSYkCefTo03ISMSVkJzIFnbgYeJnMCJOeZmoxvZJGSwSBkDZkAE8NTExvqklEqGJWJyCJMWpEyN8gcMh1Neu2pSAVYnBGn7QhX/TEnoM+kVFXeDYkpcSTAH+GATkToArIwSZjdxr1NuZBKg4gTl/hU6TwxASZ90VFgfjJPx/XjRG6VfXs/wCa3/emmrVeAIhJQqRBhhLZHRQJOc8POsbpV9ex/nN/3prnrl03w6EpUqVdnkcUEVjWSq8FIUiyrinHRiMx5Uy0aerM8bbAIOEnx/SvVpB9k+f6UsVLFWXdYBkfZP8AUPyrNDSfsn+oflSLlYKXWY9eN5LecK1mTkOUAQBTczTArMKIyqMcDpiM4qQhtSgCkHzPvmpV2XIXE4iqM6vNz7OoCAInrp5UblIUjWq1qSqcwRU2772UheImd+c5nh41u5Fy2VbQSthtWW9InwMSPCKoO1myjLKiptMJjdMTz4VJlG0gq2itQxYLSvAtIChiGKDEpUQOO8H8qSsf2o6qIHTOq+ywucgQBmd48atjvZuKxKWMRAzNsZ4ZD1Mv03UrN9LhqBhtCpzPvy8M6cCzUyzvoaSVpxAEezaWlOR3cinCc9TkN44Vkq+GlpAcDysM4RjQBh4GEjQAaDeaPq6bD8WdONOfPzpUZaxiOGYkxOsTv5xTrawKBpIXG7dRC6XPr2P85v8AvTQhCpojcyv2hj/Ob/vTWkb46PpUqVdXmcTzSBrwCvQaonWqcmsGxlSKqzbZFVYY6xxV4DVUia9ryaWKoz2KmWBjGuKZNmMAxqARRm4LGTJNG3hYsl0NIQnvGBwq33Ta2TkFg8v0qhvtOA5YROkjfznQVIF1OhSVJKFZAkokQreIzMda5aONnWa0ImCcvnjQTb2zD6I8tOeFMj599Db5s1oZZbUiVFYJ7uo5daFYlmyPLdbeBU0uCpQ3ZDEgwUyTIqa521VFi0EiB5ak/OlW5Sj2mHEvEEbjY41AIEjIyBqZjrVGYcIIwzM1b22VLaSVNr78AwxZQklWQCCSlQB0J1r0TcCdpfbOYgAHMhKgr6ETGYHXMHoJ8RztwvFRKUEpJkEqZk84QvCNDplU1qyKISSysEEEhNls0BQzOi5jrrlUO/LAsEKU1hQMgotNtgmJMJQSDxmTUy/k8ai2qwuNEBacJIkCUnKY3E01NYogcKSVULDPIVRC5P8AEMZ/85r+9NC0nOp9xqm1Mf5zf/cTU01dNUqVKuji4nNeV6a8qodb0pGvEV4azEa8pTSFZCpA17gmvcFVRe77zbDeBwGRplqOHKjd3t4TkcjnVVYsC1JKkp7o1OgnhJ1PIVZrmXKEznlXLKfSlXC7UpcTCt3nU20qCMKEjX5mgF32nAaVreU6olCsJ0EEDLxyrmTYDdkS5ZEpcEiT5GIPnNN2DZllwfR1yW1+sJOaRnE67gNaCXHY3m2j2toB7shCDiH8yiNeQ8zVquF1KvWOZECNal/gcrrFJd9F12FMfRGxzSVJV1CgqZqh7XehhaZcsJLiQP3Dh+sHHs1nJQ+6YPM1tuwKUBBlQGhg1KCVE+rlxOXurY3Jwlvxyf2eEkFMEGCCIII1BB0IO6pKDW8tt/RwbSsPWdFmDpI7UOpP1gEe2kSkwmDlmDqK1xbrvDC3EONWftG1YCj6K+YPdzxJWUkYVJXM6EV6NbdvZWpryj1pYYcEBxhopUdGLQkrTAhRzVE55QPV1rC0Xe2lBIdYJQkyIdClb4GNMYtwAOYzra1wXvAQuaRU+4D+1Wf/ADmv700m7yaGGbK0qBnK3O9zPjw4+WVzkKtjJSkJBfbISDMDtE5VtcFa6dpUqVZzcTGlFe0imKtQ5hyB3ViadQruRTM1aMZtppxRFYNCrdc/o/ccwl0lBUQEtiMZnjOSfHTlU9pItqolVSLDdrj5wtIUvpoOp0HjW99l9gbFZEF5xoOlPtL78ka4QcgJyBAk1Dv/AGmUlWEoQhCgSgJSAkDnAmaNzHbXl43KpuytpMY0IMxzJPxqFYrUEYeBAmrVeLyV95CwrlOfv3ZVU7xu8+sjqRQ7LGixtE/nTLFlxOCXAB96cM9U5ig9jt+DIiR86UTRaW1QSYTMZTPQCNenGpp0lW6w3chACkvqWYzbQDgnedSony6U/cm2yw4Po+JZmAlAmRzy/DjR/Y66EtpC8BSpQ0PrAHceBO8UPvPZw2JxVpYEtHNxAHeB1xJjUDh1o7m3LLyb4X677ztrma2UNA/aOfuKvhR1nHHeUnwB+JqgXDti48QnGE5ZZAyOpFWZNqIIJViG8EfhFL30PtobU4ner31qX0gMON2tx3AtLbikBLgtXYpUcLaMwEkCCDMmYE1sO3XoG0SM50A18o1pm7r3aeaUlSJQclyAtJyzxATA/iFXHy8tMttPt2lfaKhxyVJnuW9GieJIjVfdGUZzyk9s9lgU8SND9OYWmAZUVCJPd8IjpVt2s9HJwB67g0SjvBhTTRSqARDa8OIHPJKiRIGaa1RaL6WoKSpuzpMkH9mbSsQfVkiUkERG7MV39po+xh65Er7TCy/2muJT9nWmVSZJBGLwO/OhlztqTbWEqyUl9sEAggEOJykSD4U01fnFiyrzOa2QScSlKIyIylXuArO57TitlnOFKJfayQnCn106DOOlG61wTqGlSpVGcVNJkipFsbgTTVl9cVPvJuEfP5VRpq67AXQQkSQCfACTUBSYJB3Grv6LXMLylDWCkTn6wgnrFVW/mcNpeTwcUPfup+v9O0mX9Wlj9Ft1h62plOLAkrA170gAxymevSt2XZs4HHsSRhCZSpU5A7wj70ZToJO/KtK+jK9+wfcAMKcbwJP8wkeU+VdCWa3pS2hpvLu58h14nM1wy1vdHLvkJ2sdGDsmskp1iYkaDw/GqZbbu+ktYCYUnNJO4/lV7DeEqG4kyDmD0nTwoFbrvCHMSNDqN4rl7bobarXc7iipKThcQYKZGfMTu4UKdZfkpVqNRh/KrXtK2pt1Dqcj6p8DINFrNfLPZB1aUgxv4/nT2e1HRczwSFKThSTGmu8xyABJNWdDCGUIeCFOBhAc7MSBjJACzEZCch1OdTtorwSlkqA7y04RP2T60cJFFtnbvS5ZVB0RjABjLQzu3yB5VN8ba5UFT6TXUiS0U8gEKHvzHmaI2Pbe2WpP1FmcUN5wtto599ZVPgKKN7KWYEQ0k81Eq9xMe6rFZW0oTAEUOAtUQXS63aMMJQBmCgZR8N+lXpu0QnM5b5/Wm7RhBxKjKqJ6Sb1e7AIalCFmFH2iDu5A6cTNXtu0u89qW3QXIS7ZmlQftYgqO1bVIgJPmCT1sNw7QtukJacC3AMkvDC5H3HQO9HBQ8a1psjZ1LstrZUDIYdUBG9KSQNRlIqvXDfhbUiVEFJEKBgx1rt5PFJJppN7dGsX52SocbUgniInnPqq6iqB6WNlm3EKvCzRIj6SgcDkHo4g5KO8GfZMmrB6TWCyA8tSVgd76oKSoceA8TRq472YtYUUMKQmIS443gbcnUJTIxCNYkc6445XEpdOeDy3can7PK/a7P8A57X96aue33o5DKVWiypCUJEuNAkgAaraJ9kb0ajdwqk7Pr/a7N/ntf8AcTXfG76dZduraVKlVVxdYh3geFFL1Hc/258qGWHWi16/uvx9b460p2NFfRlnaUIOinWknopYSfxqv7SKm1PnSXFGPHSjfo0WRa2+TrJ/95FCdrWsNttA4Oq/HlXW/g5z8zuzN1urPaIQshJgFCVKOLWEhIJJA8q2A5floDmYcYWEypDra0aDMgkAR1ioGyl8P2JlDYXkc4SYjEZOfEb627sxbBaWytwBSSIhUKBn7pHKvLeVqoWLad5JSHkTi0IInyJ15a0St7iXEhadQM+nSpl+3ZZbY4pvAn6rLud0g7zkI9+6hxuN5IKEEqEFOJakzhKTERmSFRqN5zrjdb4CtfX9eRfcU2kFWFRBKRI89JGYNFLtuFKm4WnEdQBu4R4VnYjZ2U4Q6IHdMxqMjPOamK2ns6EgIcGL4fnS/wCFaH227it9KNyYSJmZ1J5j/wAautis2BKU7gPGedVlu9GkJ7QqTO4yB1PurNja/Hk024+rkIT/AFH4TRy2nK1Ewah2/aZDZCBK3D6raBiWf5RoOZgDjQgXZarQfrnOwb+w0e8eRcOnh50cuq5m7OIbSlM6nVSv4lHNR6mpr904Y3ZZHnT2loCUD2WgcRHNxQyJ+6MhxND9vLMCwn+NH9w41YkPig+1beJDY4uJ/EH4VY31TtmX/wD7kuRhGNSP5TLZMDdBJ51ru22AturREYVFEb+6YHurZG0jBs7qHxkAtOLpqfMCKfZ9H30u8rW6QVWVLgWnDiBcK0pWEA6gAKEq6ARMj0e09dnLoJ9H9mfKQ63ZF2oIMThGAEcFLISVCZkSRyq+soecclyyW1hRPr40OpHMydP5qKr2beUgIQvsUpACEoT3UpGgiRl0odadjbYP/VII4FCvgs/hXnt3R2stkbUO64pKwcsXsuJ0hUz3ufhWjLdcf0O+EWcZpTaWS3O9tS0qT5Du+Fbfu+zWlpP1jjK0b0wr4itc+kK3IcvyyBGiPoyT1LpV+CxT8fa4V0BSpUq7Ozi2yDM0btZllWnmfjQWyijNoV9WoGcxxH4VRqX6OP8AFo/iQeWTiD8KibZtn/iNoA17VUedPbBD9pQeY/EEeWtFL1u1Dt9uNqIwlxRUSrDkBOuWEn411v6bl/sFdiLgDzKnFqQIXClONrcSOATCkIneSVToKtdgvQNANi02doE6qIWvlCEnAMvvGKz2kZaRZ0LSQpae4ymPqkz/APjRoIicRHPKhlh2yeCQhttT60iCoAYQebhASOleTJbsdetLyQD2y3Umc0payz1wYgSP4Saduy/FSMaQtB9V1uSk9Rqkjgah2K23i5BWw0UHPN1Co6RQ++bG4024/Y8bbnrOMBUoUN6gD6pGvd1zrl9HQbtXswTaXFDs8ClFQ1xDFnzGs5UBcuBpBhbC3RxZUQfFAzHvolYrRbnJcJZVizgpJngJBnKp7KrSsgKseOcpaWDHM44geNdZNQ9aDrGm60mHO2bUNzs5dcSasLV4WeIYtiUDhhQryzSanq2WS4jC/puAgrHLFp+NSrpuOz2cyywlKvtnvK/qMnyoWxfTYaq47U5mm1907+z7PL31NsuxTyv/AFRV1BB85oha7bg9YgDmYpy79pGSnC24kuA6SBl40dn6RD/4SWM3HIA65+NQ72teItjcFA51Z2b3BPeIk/PShu1lvSG28Fn7d1xfZoSkAZwTiUfZAj1t1bYZeOxWds3UPWZaElJWSnCmQJhQJkkwBEySQBnV42IaAYk2hNoeJl1SSSArgAc4AgYt8DdlULZDYZFnV27oS4+c8WeFE+y2DpGmI5mN2lWO87W1BKjhUnRe9POeHI5GllfjenCS6sAd5UUKfdMxOIUNuXaBNvs6XkRIUptYGgUkwY5EQRyIoi3ZeOfAc6565crA29eys7LtpeKloZQXMBPdJHqpI3kqIGdaCum2revBh1xRUtdpbUs8VF1JP5dIravpSS8+BYrNhwoUlT5U4lBUsgKbQMREpAIUeeHga1tcGy9pTabMstwntmlHvtykBbZ7wxSCQtJAOZChXrwxsjrjNR1VSpUqro4usuXnRdz1FaR0ihNl0nnRh10qSsme9JOn4fAVRrPYkw+nx/OpG3xw3m+rP95ijdECouxv74E8Ff21M2/bBtrhJAJw/OVdrP7bl/mJXPb0utFqVrWXEpabSTnI0A3STxAyzgVcbquQNoDtpd7o9VtJwoHIkaifsx1NUbYPC1eDcqxggpCk80zI8AR41tC/NniFNuL74Pqme6DE91O4xvrx5FkeYvJS8KUoKEnJIAjujVUEjCgaSczuBqam6AVBSljw+dOVB23cBJ5AeX61mLxO81yvB44RIu7Zuz2dISCt2Ptqy/pECiPb5AAADlkKBPXyhAlSwBvzAqM7tQTAaRJIkFRwjD9qNY8M63Np6kWNbiRmoxVXvz0gsMylB7RfBP5/CoVqsi357dwqn2UkoSPIyfGgNq2SS00tTYxLScSRqcIGY4T+VOYDczL9ttduVubb1z/Hial2K57OkpBtBCss05iZA3g6nLWgdptygkY1gzo2Dl1XuJ5T5aVJu5KgUqI7wUlaicgEgiAetPU6S2tlNXeqEyArD7WNKSfACjV3IQlZUZxHiqR0G6grls7owiZ0qLZr7JUtAklMSqdSZyA5UZiPta2K3eCCImOv51on0lXy8u3O2XtCltEZJPr4gFSrjrppWxGr3w5HM76pW2tlaW4p0JUceFDmH1m1IKVBQyPsYs9NOFLHHkvfhC9GO0CrJaksxLT5CFDgs+qsTv8AZPEdK2htXtaLGz9TDlqdB7NJzCRiCMagAcgT4weBrTF4WtuzPNKYcTaFJWshUjIodIbKgn7SQlcb5ppNmTaSV2h9SClK1lXdUTCSoJGNaQCSICRxyq+nI8b3SebtoKybUsEuYSS66MS5QJmI1WnLXIwMqmbJLtBtQxWh2bOW4SmVghb7TamzJEesJyPq8q9VspATFsaPZs9ogBLagFq7RSkZOEAjs5xZmVJ4CmmrkdsFusQ7ZRLrjSlFAWgQXESgqPr65jdIkA11mOU7K2Xp1DSpUqJOMG0QB0ohIwHTTjUFSsxmdBr0qStXdO7wrCkbJg9sgCJVIEmBJEZnhRbalkvWt2ATBABjWBqB1mg2zCwH0E8at172xdnccCGkLLwCgrJWWkEaYQc9YkzNeifpuN/NVLqtBs76VH2Tr7oPma2kNpsbAWVA9mnuoE95aiAnXiYHSapDljU8VE2YqSkAFTICAT9xKicQHEGKxue3JZcwky2YCkPfVqSPtJJiYz0PKvLlj+zp2LL2jU2O+ZPHiaHvbXuuHCyCVcBn50Qv3ZZTklvChJAJgY1q/wD6KzjgEhIoHZLu+jvtgK7rgyOhoesP2OXOhTr4L3fwySkzAI0kb892dWW77SkOOrUCSogA8k5DzM+6h2zbfYWp9tWHcQTwJOhovawA6UjQkSARw9kzmMs9cutULdiKFggEZAjTLy60zeNqwoMH55VDfUMkjL2j00A5TM8MqH220FWU8zurRpFScbSh6FeoM4J91ErPevauIQmMOIHCBllnKj+dB7e/iWVfeovcbgSpS96UKI6mAB76XarobwGDM5gb503/ABods5bQG3HDqpZPuEUHcvfHZlk5KGWWXLSsGny3Zm0jIqVOk5f7kVE0uFlcJE7zrnTN6uAPNT6ryC2rr7Kuo+NZ2XQCoG1YIabV9lfwkVGgDfdzBbZcQkIcZVhWgaZa+7McRS2Tuxq0Odm6CpMEjCSnvDmBJy3VZn3kKs/axmoDHzgZE893gKquxNpi1tncSRrlmk7vGum+F+La56NbGc4cH8+fTvJPxNS2NiG12hlxb9oWptxBGNaVe2FRGHecyZkzU1q/0LtCrOMRWkQox3Zw4onXIfwiilj/AHjZMeumN28cPwHnQlrRsqlSpUzcXNycMAk6QM+WVZ2pZ9UyCNxpWG0lEKESJ1zGmnkTWV5O4lBRATIkhIhM8hWnInLmdCVpJ0nOK2TfWzSLS1Z1IV2aUfvM5OeoTyMI14q6Vq2x/Grns3fylIUw4o4SjCCM1DeCBOZB/AV1xy1NUMsd3a5rtnDQe4fD3VDtLiSCVxhjPEARlvOLL3Gql/8AV5bJC0hah/KZ5nOPATzoS7bXravCtxLaNYJKWx4DNSuZk9K4aPTYdw3008cDZBCAQTmIAIwxy1HhVf25TDjRGWRjqCKkXKw1ZkFLK+0xRiXlBO4Dh01pvac9r2Sd5JgdYqaG9nGXCbShR/5jKCYGp+8eGc76PWiz+rrlvO4VU71dKSy4gpltISROoHlJo1et9pUwnCR9YnWdAdfHdUbtFstoK1uGJk5TlEDhNR75cKGlHfHIVMTY1JCdZOsjI78uNB9qbWTDUzvUefCqqrvq7oondlp+rX0A98/Cht4mAAPGpNgyaJ5j3CkrNJJwpE94zH4UZt375tsaICR46/Go+z9ixugnRMV407jfUo71E+E5e6oi62Neg6Vlf1nx2ZzikYx/LmfdNRrqXRhsBQg6HI9N9ROlPafP0J8Ce6kqHT8army9qw2lmPtpnXITryq07O2aFusqH2kEHQ6jPqPxqtMBSH0NkgJQUjCD3ZBzKuJxTM50osX/AGdZPavuqA7zrhxyCCCQE4ZOkJJzmrZYFS43E+unj9oeP4Chrdkzkxl86xl4VPsCAHW8vbTz9obvzNHttabNpUqVM3FbHxoldt7BuQ42HEHUHXwNDGTrWR1pY3VGzY1aGWFd9hC41jUJ66wPGpAdDa2VAQZnfBGVCFuqAAxZEA68NBUxx8qbR6sJOXEedK2XYyUztAUi0OFOhMjxppq8iB8+WVZW6yFa5ndWKLjUd4Hn8+VDslguW3BadCCTqIjLTLwrJ54lwT7IJy8o99D7tdDOWLEBw0msr3vpKj9WnCSMzv6DlQTRi1Ohx0IKsIJzVwSNfHcOcVYbDcSnoMYG07zl5Z5dd1DLguwiHFjCnJU+0rkJ0HPrHGiNrt63lhCMhoABFasMptLTcpQcSgNdR4HiZ1qq2xsqKlHMznVgesYbRgGuWI8Tw6UwuxDs1TU6RRbdrRCx/uyOfwqLb2CXCEgk8ACT5CilwWcLMbkwo9P94q/FH7Kz2NnUrQgHrJyH40AsAzmrBf6VBjPQ686r9iGdZltuhzuieM1YGchVeuo5Abt1HmVaVBAXElu8JGiwlXLgfen31Sy6k2pZRBSp0qEjcVE6eNbCvhj9os6+JUknyUPjWuW7Mpu0YVJUk48sQOYxZGDqDVx/ctt5KaT8/nrPIVIsdnHaN8lJy/mG7Qab868V4z7x1OiRyp+xj6xGXtCMvvDMDU9TRZf6VKlXQ3FDAzp9DJmsAjDBr1iSoTSFNDXSmkNka6VLSoCajqe3c9d1HW2SRaAkmeXWmVW1bhwokDgNfGiNsurE2womAUqJ0HtEa8Mt9SrGwlAhIA48+u8+MVek3sOVdpbRKiCTuE5ePGhb5qz3mZaPKD87vAVWkIxKjdR3tR6y21ZZQlRzAieW6fCrHc1jDaMR9dXHdyoFdTUnGRKUfjuHzwq02UTnrNRKwKJ51AvxeFqOYmi5Z1GnnVa2oehA/iGn651Ggbsyf29kz7R/tVV1v67W0FLiEBClqAVHdBGslIyBy1OdUzZYxa2T9474Oh31etoHO43u74y03HOJ95q2qH7TNfs6vuwfDfVSsKvxq5W95KmyCdQR5jfVKuzUjgaiLVduZFWBk6dKrV2OSqPKKsiDWRjeCJS2fsup98g/iK14ta/ppbxHCXhAJJGagcuGu6tkOt4kEePkQfhVHYsuK9mozlSFZD7In/4U8fxqNuJ166Zf2p8fWNPWTNac/bTOeRzGp3nkKiJOvLXPLxVqegqRY3PrG9R3kxI3SPVTu6mgumwqVKlTdHFzq5NeMqzFNJNOMesKyJZmDWdmYJ6k5E042mRRlxaeySkRIMjXL4Dy86uI1NvfINDLupjLIfp76gpz3H3/AO5p22lXZt4oJ5fMUylW8e74n4UvJ+SePo+8ziQocRlO74D9ar1mb74EcaPtqPz+X51DZQlNqBOmas41ia5QhxVgU00jSDmeu+fwqddNtISE4QQNTprzqbZ2u3sxiMQnhkaiWNjDx58KgplrUTvy4VT9q3O6kfeFWm0qyyj41Tdp3P3fMn4VvrRls2ibU1GWZOUbgfCrvexkNjfiJPlxOtUbZ8gPpMDKdehq32u15o7pXE5ZDhu03VVqPabACCYieGVVeyjC+4mOFXRNrKv+WR1UPwqoW9EWxwDQgH3VI0HLnzc6VZEiqzceSj5VZWjUo1KbGlBbmuk/8QKyCQ20ocBiKiBJ6SaLZ1IsaQFLJAzAJmIGo045CnjeLEvcEx1y3H3QlPxNPWJUuoH305anUesd3So2mkmf6j0G4eVSLB+8QOC05eyO8Myd5onK2TSpUqZuJwqZpxjWmmxTrSYqoIJXUxhkwDOU6fH3UOaXGZ/Wn7K6cW+Dvp+Phzyg9e4ASn53D58KHoeA5H536Cn78PcRn8xQlKq3m/JvH+Ke7axx9/zNZ2IBbiZ3TnyjhQ/DNFLoKErCljEkHvDdBy16muRiNlvksrJakp3zoRw8qMWS0B4lTWY1UgxiT04jmKmWqyhABasyDIkKPe15HTyoe49aFESBA9mIEcMhp1ogIqsalDQiqJte2EPJbmSkSeRMZeQ99WS0tWluOxcVhI9QnTlrmKpd8MKTaVhc4icRk71AH41YUTLryXJ4eNHBaDhEA6g/DM/CgNiVHz8aJJtQjDx03D9TWIbs1onKOQzqv32MNsHNA+NTbJiBGcZ+dRNpx+0NHimtBELsyz5j51irNZlA8ar10NkgkZ7qO2IFMzEcaLcJ6TWbKsyMuAJE9YHGoqLT3gIMHfT9nVCpmtBT0uRl3s93tHqdwqZYHJcbynvp/hHeHmagJXnByndqpXXgKl3b+9RGcLTl7Kcx76pNo0qVKmbjZFmisi3npHzwqVHz+VYKrQURKZVNTbIYn530w2iJ4e6nccRrrGX5U/o3oQv1P1bfzuoUwKLXisKbbyVIndA3UPaa4fp4nfV8t3knj4xS7BYVOGEpKozyGQ5mKLPXYsoKQhUSJIH5afDOmLtbKUKIJClCBEjLfHjUY2aOIPUiuJVe9nrdLSW1KwrTl5cRUt+73TvSfvAfCtarSqZxqk8zRSxbQWpgJJKlIJjviR4KqJYtVvKbM0pajiKQTH6nKtVvWtTzylqMqUZPz0AFWjaG0qcs6lJUVJWZVOZT93oTp0qrXeyVKEakx41dLIJtWY4ePL8zTzN2qMK3Dfu8ONHE2AJyO7cNAB9pXwFJSwNIMb4gDpx1rbXaNZFkqAqJtgYUyrnH4VMxQ7pkSN1Q9tFgJQJGLFIG+OMVJ2iVdltUg5abxxq3WUBYCtZHl+ta6sN9JyxZHzFXrZ20B1H1YLmEd4oSpeGeJSDh8a1SiZTlXiMlCnUtEpJCVEJPeISTh68KxiYqJDyTGuU/1K/Spt3NjtWxGi0mBoO8MzzoeFQDnhzicpPTKp92qHatiD66YSNfWGa6uibUpUqVM3ISx87/APan7PYivTJPH51NeFvOAI5CiH0gNNlRA4AVpQQbXZkNp104n5zqAT3kjhn461haHS4qVGTPgBwFNoe7/WnGo9b1fVt65T8zUJtUD8OFTLeiW0CZz8KjpHSByy8OJqeTscOllZuc9mh1LyUyATiBEeAFMuv2aZWtbqhubSfjFCLOHbQtDZUQiQhIGpkxu351urZz0c2RDSe0RjUMyJIE+Bk+NCTa26aya2hs7ZysuHmpScXl50Zs16svtlQS5g3lbasH9eHB76261stZEphNmZA1js0nPiZGelM3TZi2+404+t4rRjShYThCMRBCYgZSAQABGHXWtqD21AbgbBlBwTkR6ySN4jgarthuPsrSrUpRmjiZ0HhxrbW3exqGbMq02chvsGyVthPdcSmOYwECcxrOela2ctwdwOJJhaSkgayM4PLOpeCm2dofkQBpomRA6nzqOwyTKicuO7oAadUiMsv4RoP4j0isXbVEgbhr7IPIZSayoV8MuZFmM95IxTyFV9VzOlYLgUSTmfWPMyN1WAoWTikj7x+Ar36YWczmOG88qrK9ZG0h1SuzS4lMkJVJTA4gHPpOddU3LYWU2dAZQGm1JCwlHdHeAPsxXMdoup1LiG2UqcD8KbgesDoDzG/PnXR+xd1LYsbKHVqdcSgBRUZAMeqkaBI0EbhTG2cC7NmQlSik95UTKirTIannWr/SZdr9idRaGIUw6rCtBH7tw6YSIIQrnMK61sO9LnW842tNpfYDc91oowrn7YWhUgcNM6IWmxJdaLbgC0qEKB3/AK7+VGtOemn2bQTmQEqjvbwOQO85VPutX1rZBgdoiTvJxCsr/uFVjcwklTav3Rg57yFn7Q94z40zdivr2t6saegGIZUSjb9KlSpG5vPozvP/APUX4La/1KjW/wBGN6rgfRHIH32v9SumaVZNOX0+iq9ZJNjXpl32v9SvGPRPemOTY1j+dn/UrqGlV22nOLvo5vNRj6GuIEd9rX+vSvEejK88x9FWP52v/Ouj6VS83aesad2M9HFoaWHX2ikpBCUykkE+0SFcJjqa2Td9iUnJSD1kR5TRmlV2lwlMtpIyqHb7CoqbcQkFxGICVFIwqEKBhJJGQMcQM6JUqi+qv7R2d5yw2hCWgtxTa0hvECFymMiYiZymK0zc/o2vFDSgqyrBygYms/8Ar510NSrLpz+5sFeWgsq44Y2v/OvWfR3eOWKyqn+NuB4Y63/SqabTS7WwtsAg2dRPElvLoAqhV5eju3qyTZVwNTjak9O9lW/aVVtNZXTsvaGm2wmzlASAMEoy5et8aut2JdSAFIIEcR8DRilV2NwlRTjIyAB+9n7gaeaBjPWnKVbazHSJed2ofbU24JSrwIO4g7iNQRVEGx1oZtCAlJcaCkkOBQCslAnGnKDlukHlpWxqVRdfSpUqVZX/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data:image/jpeg;base64,/9j/4AAQSkZJRgABAQAAAQABAAD/2wCEAAkGBhQSERQUExQWFBUWGB0YGBcYGBkYGBwYHh0cHR0YGBoaHCYgHRojHRccHy8gIycpLCwsHB4xNTAqNSYrLCkBCQoKDgwOGg8PGikcHCQsKSksLCkpKSwpKSkpLCksKSkpLCkpKSwsKSwpKSwpKSwpLCk1LCwsLCwsLCwsLCwsKf/AABEIARkAswMBIgACEQEDEQH/xAAcAAABBAMBAAAAAAAAAAAAAAAFAAMEBgIHCAH/xABKEAABAwEFBQQGBwYEBQMFAAABAgMRAAQFEiExBkFRYXETIoGRBzJCocHwFCNSYrHR4SQzcoKSsjRz0/EVQ6Kz0kSjwhYlU1SD/8QAGAEBAQEBAQAAAAAAAAAAAAAAAgEAAwT/xAAlEQEBAAICAwABAwUAAAAAAAAAAQIRITEDEkEyM1FhIiNCQ3H/2gAMAwEAAhEDEQA/ANM0gKUV4aqETSmiF19mDK0lZ4CAB503eqEdoezEJIBjgd4rb+MiVOxDDB4VEZTKhT70AVK6YdbRE76nXNaS2+0oapWk++oKdadZVBBG41XOtgX1aCp2VKOgA3bzwoat2KkbX2vsXEgTiLaTrlmTrVZD5JxLWZ+eFcpjt199TUWIgkaEdcvzNetXn2J1Jkz3VqRu5CD1NB2b1gQB8SafWjEATOfWn6wPej1ivltZIlwK1IVaCmYGfs5nIADgKKXfcztpyRmRnKrRISTmMghWeQy5TVBaskrASTikQM+PXKthbIXoWnmkqUeyCjkM5mRMqgiFASeFSy9wpn8e3jctpabHahbcwCpVoSUEnhuzzynzplmMlBRB3Ta0gxuGmgmto3/eCFshHrFxJGLCFjJOIqIOUAxqN4nnrjsVyAEu6aizNTnOhmPEfCtjv6sy2zYcWR6yt5/xSQQknLFInfqeNepdAOWLMk/4pvPWSYkCefTo03ISMSVkJzIFnbgYeJnMCJOeZmoxvZJGSwSBkDZkAE8NTExvqklEqGJWJyCJMWpEyN8gcMh1Neu2pSAVYnBGn7QhX/TEnoM+kVFXeDYkpcSTAH+GATkToArIwSZjdxr1NuZBKg4gTl/hU6TwxASZ90VFgfjJPx/XjRG6VfXs/wCa3/emmrVeAIhJQqRBhhLZHRQJOc8POsbpV9ex/nN/3prnrl03w6EpUqVdnkcUEVjWSq8FIUiyrinHRiMx5Uy0aerM8bbAIOEnx/SvVpB9k+f6UsVLFWXdYBkfZP8AUPyrNDSfsn+oflSLlYKXWY9eN5LecK1mTkOUAQBTczTArMKIyqMcDpiM4qQhtSgCkHzPvmpV2XIXE4iqM6vNz7OoCAInrp5UblIUjWq1qSqcwRU2772UheImd+c5nh41u5Fy2VbQSthtWW9InwMSPCKoO1myjLKiptMJjdMTz4VJlG0gq2itQxYLSvAtIChiGKDEpUQOO8H8qSsf2o6qIHTOq+ywucgQBmd48atjvZuKxKWMRAzNsZ4ZD1Mv03UrN9LhqBhtCpzPvy8M6cCzUyzvoaSVpxAEezaWlOR3cinCc9TkN44Vkq+GlpAcDysM4RjQBh4GEjQAaDeaPq6bD8WdONOfPzpUZaxiOGYkxOsTv5xTrawKBpIXG7dRC6XPr2P85v8AvTQhCpojcyv2hj/Ob/vTWkb46PpUqVdXmcTzSBrwCvQaonWqcmsGxlSKqzbZFVYY6xxV4DVUia9ryaWKoz2KmWBjGuKZNmMAxqARRm4LGTJNG3hYsl0NIQnvGBwq33Ta2TkFg8v0qhvtOA5YROkjfznQVIF1OhSVJKFZAkokQreIzMda5aONnWa0ImCcvnjQTb2zD6I8tOeFMj599Db5s1oZZbUiVFYJ7uo5daFYlmyPLdbeBU0uCpQ3ZDEgwUyTIqa521VFi0EiB5ak/OlW5Sj2mHEvEEbjY41AIEjIyBqZjrVGYcIIwzM1b22VLaSVNr78AwxZQklWQCCSlQB0J1r0TcCdpfbOYgAHMhKgr6ETGYHXMHoJ8RztwvFRKUEpJkEqZk84QvCNDplU1qyKISSysEEEhNls0BQzOi5jrrlUO/LAsEKU1hQMgotNtgmJMJQSDxmTUy/k8ai2qwuNEBacJIkCUnKY3E01NYogcKSVULDPIVRC5P8AEMZ/85r+9NC0nOp9xqm1Mf5zf/cTU01dNUqVKuji4nNeV6a8qodb0pGvEV4azEa8pTSFZCpA17gmvcFVRe77zbDeBwGRplqOHKjd3t4TkcjnVVYsC1JKkp7o1OgnhJ1PIVZrmXKEznlXLKfSlXC7UpcTCt3nU20qCMKEjX5mgF32nAaVreU6olCsJ0EEDLxyrmTYDdkS5ZEpcEiT5GIPnNN2DZllwfR1yW1+sJOaRnE67gNaCXHY3m2j2toB7shCDiH8yiNeQ8zVquF1KvWOZECNal/gcrrFJd9F12FMfRGxzSVJV1CgqZqh7XehhaZcsJLiQP3Dh+sHHs1nJQ+6YPM1tuwKUBBlQGhg1KCVE+rlxOXurY3Jwlvxyf2eEkFMEGCCIII1BB0IO6pKDW8tt/RwbSsPWdFmDpI7UOpP1gEe2kSkwmDlmDqK1xbrvDC3EONWftG1YCj6K+YPdzxJWUkYVJXM6EV6NbdvZWpryj1pYYcEBxhopUdGLQkrTAhRzVE55QPV1rC0Xe2lBIdYJQkyIdClb4GNMYtwAOYzra1wXvAQuaRU+4D+1Wf/ADmv700m7yaGGbK0qBnK3O9zPjw4+WVzkKtjJSkJBfbISDMDtE5VtcFa6dpUqVZzcTGlFe0imKtQ5hyB3ViadQruRTM1aMZtppxRFYNCrdc/o/ccwl0lBUQEtiMZnjOSfHTlU9pItqolVSLDdrj5wtIUvpoOp0HjW99l9gbFZEF5xoOlPtL78ka4QcgJyBAk1Dv/AGmUlWEoQhCgSgJSAkDnAmaNzHbXl43KpuytpMY0IMxzJPxqFYrUEYeBAmrVeLyV95CwrlOfv3ZVU7xu8+sjqRQ7LGixtE/nTLFlxOCXAB96cM9U5ig9jt+DIiR86UTRaW1QSYTMZTPQCNenGpp0lW6w3chACkvqWYzbQDgnedSony6U/cm2yw4Po+JZmAlAmRzy/DjR/Y66EtpC8BSpQ0PrAHceBO8UPvPZw2JxVpYEtHNxAHeB1xJjUDh1o7m3LLyb4X677ztrma2UNA/aOfuKvhR1nHHeUnwB+JqgXDti48QnGE5ZZAyOpFWZNqIIJViG8EfhFL30PtobU4ner31qX0gMON2tx3AtLbikBLgtXYpUcLaMwEkCCDMmYE1sO3XoG0SM50A18o1pm7r3aeaUlSJQclyAtJyzxATA/iFXHy8tMttPt2lfaKhxyVJnuW9GieJIjVfdGUZzyk9s9lgU8SND9OYWmAZUVCJPd8IjpVt2s9HJwB67g0SjvBhTTRSqARDa8OIHPJKiRIGaa1RaL6WoKSpuzpMkH9mbSsQfVkiUkERG7MV39po+xh65Er7TCy/2muJT9nWmVSZJBGLwO/OhlztqTbWEqyUl9sEAggEOJykSD4U01fnFiyrzOa2QScSlKIyIylXuArO57TitlnOFKJfayQnCn106DOOlG61wTqGlSpVGcVNJkipFsbgTTVl9cVPvJuEfP5VRpq67AXQQkSQCfACTUBSYJB3Grv6LXMLylDWCkTn6wgnrFVW/mcNpeTwcUPfup+v9O0mX9Wlj9Ft1h62plOLAkrA170gAxymevSt2XZs4HHsSRhCZSpU5A7wj70ZToJO/KtK+jK9+wfcAMKcbwJP8wkeU+VdCWa3pS2hpvLu58h14nM1wy1vdHLvkJ2sdGDsmskp1iYkaDw/GqZbbu+ktYCYUnNJO4/lV7DeEqG4kyDmD0nTwoFbrvCHMSNDqN4rl7bobarXc7iipKThcQYKZGfMTu4UKdZfkpVqNRh/KrXtK2pt1Dqcj6p8DINFrNfLPZB1aUgxv4/nT2e1HRczwSFKThSTGmu8xyABJNWdDCGUIeCFOBhAc7MSBjJACzEZCch1OdTtorwSlkqA7y04RP2T60cJFFtnbvS5ZVB0RjABjLQzu3yB5VN8ba5UFT6TXUiS0U8gEKHvzHmaI2Pbe2WpP1FmcUN5wtto599ZVPgKKN7KWYEQ0k81Eq9xMe6rFZW0oTAEUOAtUQXS63aMMJQBmCgZR8N+lXpu0QnM5b5/Wm7RhBxKjKqJ6Sb1e7AIalCFmFH2iDu5A6cTNXtu0u89qW3QXIS7ZmlQftYgqO1bVIgJPmCT1sNw7QtukJacC3AMkvDC5H3HQO9HBQ8a1psjZ1LstrZUDIYdUBG9KSQNRlIqvXDfhbUiVEFJEKBgx1rt5PFJJppN7dGsX52SocbUgniInnPqq6iqB6WNlm3EKvCzRIj6SgcDkHo4g5KO8GfZMmrB6TWCyA8tSVgd76oKSoceA8TRq472YtYUUMKQmIS443gbcnUJTIxCNYkc6445XEpdOeDy3can7PK/a7P8A57X96aue33o5DKVWiypCUJEuNAkgAaraJ9kb0ajdwqk7Pr/a7N/ntf8AcTXfG76dZduraVKlVVxdYh3geFFL1Hc/258qGWHWi16/uvx9b460p2NFfRlnaUIOinWknopYSfxqv7SKm1PnSXFGPHSjfo0WRa2+TrJ/95FCdrWsNttA4Oq/HlXW/g5z8zuzN1urPaIQshJgFCVKOLWEhIJJA8q2A5floDmYcYWEypDra0aDMgkAR1ioGyl8P2JlDYXkc4SYjEZOfEb627sxbBaWytwBSSIhUKBn7pHKvLeVqoWLad5JSHkTi0IInyJ15a0St7iXEhadQM+nSpl+3ZZbY4pvAn6rLud0g7zkI9+6hxuN5IKEEqEFOJakzhKTERmSFRqN5zrjdb4CtfX9eRfcU2kFWFRBKRI89JGYNFLtuFKm4WnEdQBu4R4VnYjZ2U4Q6IHdMxqMjPOamK2ns6EgIcGL4fnS/wCFaH227it9KNyYSJmZ1J5j/wAautis2BKU7gPGedVlu9GkJ7QqTO4yB1PurNja/Hk024+rkIT/AFH4TRy2nK1Ewah2/aZDZCBK3D6raBiWf5RoOZgDjQgXZarQfrnOwb+w0e8eRcOnh50cuq5m7OIbSlM6nVSv4lHNR6mpr904Y3ZZHnT2loCUD2WgcRHNxQyJ+6MhxND9vLMCwn+NH9w41YkPig+1beJDY4uJ/EH4VY31TtmX/wD7kuRhGNSP5TLZMDdBJ51ru22AturREYVFEb+6YHurZG0jBs7qHxkAtOLpqfMCKfZ9H30u8rW6QVWVLgWnDiBcK0pWEA6gAKEq6ARMj0e09dnLoJ9H9mfKQ63ZF2oIMThGAEcFLISVCZkSRyq+soecclyyW1hRPr40OpHMydP5qKr2beUgIQvsUpACEoT3UpGgiRl0odadjbYP/VII4FCvgs/hXnt3R2stkbUO64pKwcsXsuJ0hUz3ufhWjLdcf0O+EWcZpTaWS3O9tS0qT5Du+Fbfu+zWlpP1jjK0b0wr4itc+kK3IcvyyBGiPoyT1LpV+CxT8fa4V0BSpUq7Ozi2yDM0btZllWnmfjQWyijNoV9WoGcxxH4VRqX6OP8AFo/iQeWTiD8KibZtn/iNoA17VUedPbBD9pQeY/EEeWtFL1u1Dt9uNqIwlxRUSrDkBOuWEn411v6bl/sFdiLgDzKnFqQIXClONrcSOATCkIneSVToKtdgvQNANi02doE6qIWvlCEnAMvvGKz2kZaRZ0LSQpae4ymPqkz/APjRoIicRHPKhlh2yeCQhttT60iCoAYQebhASOleTJbsdetLyQD2y3Umc0payz1wYgSP4Saduy/FSMaQtB9V1uSk9Rqkjgah2K23i5BWw0UHPN1Co6RQ++bG4024/Y8bbnrOMBUoUN6gD6pGvd1zrl9HQbtXswTaXFDs8ClFQ1xDFnzGs5UBcuBpBhbC3RxZUQfFAzHvolYrRbnJcJZVizgpJngJBnKp7KrSsgKseOcpaWDHM44geNdZNQ9aDrGm60mHO2bUNzs5dcSasLV4WeIYtiUDhhQryzSanq2WS4jC/puAgrHLFp+NSrpuOz2cyywlKvtnvK/qMnyoWxfTYaq47U5mm1907+z7PL31NsuxTyv/AFRV1BB85oha7bg9YgDmYpy79pGSnC24kuA6SBl40dn6RD/4SWM3HIA65+NQ72teItjcFA51Z2b3BPeIk/PShu1lvSG28Fn7d1xfZoSkAZwTiUfZAj1t1bYZeOxWds3UPWZaElJWSnCmQJhQJkkwBEySQBnV42IaAYk2hNoeJl1SSSArgAc4AgYt8DdlULZDYZFnV27oS4+c8WeFE+y2DpGmI5mN2lWO87W1BKjhUnRe9POeHI5GllfjenCS6sAd5UUKfdMxOIUNuXaBNvs6XkRIUptYGgUkwY5EQRyIoi3ZeOfAc6565crA29eys7LtpeKloZQXMBPdJHqpI3kqIGdaCum2revBh1xRUtdpbUs8VF1JP5dIravpSS8+BYrNhwoUlT5U4lBUsgKbQMREpAIUeeHga1tcGy9pTabMstwntmlHvtykBbZ7wxSCQtJAOZChXrwxsjrjNR1VSpUqro4usuXnRdz1FaR0ihNl0nnRh10qSsme9JOn4fAVRrPYkw+nx/OpG3xw3m+rP95ijdECouxv74E8Ff21M2/bBtrhJAJw/OVdrP7bl/mJXPb0utFqVrWXEpabSTnI0A3STxAyzgVcbquQNoDtpd7o9VtJwoHIkaifsx1NUbYPC1eDcqxggpCk80zI8AR41tC/NniFNuL74Pqme6DE91O4xvrx5FkeYvJS8KUoKEnJIAjujVUEjCgaSczuBqam6AVBSljw+dOVB23cBJ5AeX61mLxO81yvB44RIu7Zuz2dISCt2Ptqy/pECiPb5AAADlkKBPXyhAlSwBvzAqM7tQTAaRJIkFRwjD9qNY8M63Np6kWNbiRmoxVXvz0gsMylB7RfBP5/CoVqsi357dwqn2UkoSPIyfGgNq2SS00tTYxLScSRqcIGY4T+VOYDczL9ttduVubb1z/Hial2K57OkpBtBCss05iZA3g6nLWgdptygkY1gzo2Dl1XuJ5T5aVJu5KgUqI7wUlaicgEgiAetPU6S2tlNXeqEyArD7WNKSfACjV3IQlZUZxHiqR0G6grls7owiZ0qLZr7JUtAklMSqdSZyA5UZiPta2K3eCCImOv51on0lXy8u3O2XtCltEZJPr4gFSrjrppWxGr3w5HM76pW2tlaW4p0JUceFDmH1m1IKVBQyPsYs9NOFLHHkvfhC9GO0CrJaksxLT5CFDgs+qsTv8AZPEdK2htXtaLGz9TDlqdB7NJzCRiCMagAcgT4weBrTF4WtuzPNKYcTaFJWshUjIodIbKgn7SQlcb5ppNmTaSV2h9SClK1lXdUTCSoJGNaQCSICRxyq+nI8b3SebtoKybUsEuYSS66MS5QJmI1WnLXIwMqmbJLtBtQxWh2bOW4SmVghb7TamzJEesJyPq8q9VspATFsaPZs9ogBLagFq7RSkZOEAjs5xZmVJ4CmmrkdsFusQ7ZRLrjSlFAWgQXESgqPr65jdIkA11mOU7K2Xp1DSpUqJOMG0QB0ohIwHTTjUFSsxmdBr0qStXdO7wrCkbJg9sgCJVIEmBJEZnhRbalkvWt2ATBABjWBqB1mg2zCwH0E8at172xdnccCGkLLwCgrJWWkEaYQc9YkzNeifpuN/NVLqtBs76VH2Tr7oPma2kNpsbAWVA9mnuoE95aiAnXiYHSapDljU8VE2YqSkAFTICAT9xKicQHEGKxue3JZcwky2YCkPfVqSPtJJiYz0PKvLlj+zp2LL2jU2O+ZPHiaHvbXuuHCyCVcBn50Qv3ZZTklvChJAJgY1q/wD6KzjgEhIoHZLu+jvtgK7rgyOhoesP2OXOhTr4L3fwySkzAI0kb892dWW77SkOOrUCSogA8k5DzM+6h2zbfYWp9tWHcQTwJOhovawA6UjQkSARw9kzmMs9cutULdiKFggEZAjTLy60zeNqwoMH55VDfUMkjL2j00A5TM8MqH220FWU8zurRpFScbSh6FeoM4J91ErPevauIQmMOIHCBllnKj+dB7e/iWVfeovcbgSpS96UKI6mAB76XarobwGDM5gb503/ABods5bQG3HDqpZPuEUHcvfHZlk5KGWWXLSsGny3Zm0jIqVOk5f7kVE0uFlcJE7zrnTN6uAPNT6ryC2rr7Kuo+NZ2XQCoG1YIabV9lfwkVGgDfdzBbZcQkIcZVhWgaZa+7McRS2Tuxq0Odm6CpMEjCSnvDmBJy3VZn3kKs/axmoDHzgZE893gKquxNpi1tncSRrlmk7vGum+F+La56NbGc4cH8+fTvJPxNS2NiG12hlxb9oWptxBGNaVe2FRGHecyZkzU1q/0LtCrOMRWkQox3Zw4onXIfwiilj/AHjZMeumN28cPwHnQlrRsqlSpUzcXNycMAk6QM+WVZ2pZ9UyCNxpWG0lEKESJ1zGmnkTWV5O4lBRATIkhIhM8hWnInLmdCVpJ0nOK2TfWzSLS1Z1IV2aUfvM5OeoTyMI14q6Vq2x/Grns3fylIUw4o4SjCCM1DeCBOZB/AV1xy1NUMsd3a5rtnDQe4fD3VDtLiSCVxhjPEARlvOLL3Gql/8AV5bJC0hah/KZ5nOPATzoS7bXravCtxLaNYJKWx4DNSuZk9K4aPTYdw3008cDZBCAQTmIAIwxy1HhVf25TDjRGWRjqCKkXKw1ZkFLK+0xRiXlBO4Dh01pvac9r2Sd5JgdYqaG9nGXCbShR/5jKCYGp+8eGc76PWiz+rrlvO4VU71dKSy4gpltISROoHlJo1et9pUwnCR9YnWdAdfHdUbtFstoK1uGJk5TlEDhNR75cKGlHfHIVMTY1JCdZOsjI78uNB9qbWTDUzvUefCqqrvq7oondlp+rX0A98/Cht4mAAPGpNgyaJ5j3CkrNJJwpE94zH4UZt375tsaICR46/Go+z9ixugnRMV407jfUo71E+E5e6oi62Neg6Vlf1nx2ZzikYx/LmfdNRrqXRhsBQg6HI9N9ROlPafP0J8Ce6kqHT8army9qw2lmPtpnXITryq07O2aFusqH2kEHQ6jPqPxqtMBSH0NkgJQUjCD3ZBzKuJxTM50osX/AGdZPavuqA7zrhxyCCCQE4ZOkJJzmrZYFS43E+unj9oeP4Chrdkzkxl86xl4VPsCAHW8vbTz9obvzNHttabNpUqVM3FbHxoldt7BuQ42HEHUHXwNDGTrWR1pY3VGzY1aGWFd9hC41jUJ66wPGpAdDa2VAQZnfBGVCFuqAAxZEA68NBUxx8qbR6sJOXEedK2XYyUztAUi0OFOhMjxppq8iB8+WVZW6yFa5ndWKLjUd4Hn8+VDslguW3BadCCTqIjLTLwrJ54lwT7IJy8o99D7tdDOWLEBw0msr3vpKj9WnCSMzv6DlQTRi1Ohx0IKsIJzVwSNfHcOcVYbDcSnoMYG07zl5Z5dd1DLguwiHFjCnJU+0rkJ0HPrHGiNrt63lhCMhoABFasMptLTcpQcSgNdR4HiZ1qq2xsqKlHMznVgesYbRgGuWI8Tw6UwuxDs1TU6RRbdrRCx/uyOfwqLb2CXCEgk8ACT5CilwWcLMbkwo9P94q/FH7Kz2NnUrQgHrJyH40AsAzmrBf6VBjPQ686r9iGdZltuhzuieM1YGchVeuo5Abt1HmVaVBAXElu8JGiwlXLgfen31Sy6k2pZRBSp0qEjcVE6eNbCvhj9os6+JUknyUPjWuW7Mpu0YVJUk48sQOYxZGDqDVx/ctt5KaT8/nrPIVIsdnHaN8lJy/mG7Qab868V4z7x1OiRyp+xj6xGXtCMvvDMDU9TRZf6VKlXQ3FDAzp9DJmsAjDBr1iSoTSFNDXSmkNka6VLSoCajqe3c9d1HW2SRaAkmeXWmVW1bhwokDgNfGiNsurE2womAUqJ0HtEa8Mt9SrGwlAhIA48+u8+MVek3sOVdpbRKiCTuE5ePGhb5qz3mZaPKD87vAVWkIxKjdR3tR6y21ZZQlRzAieW6fCrHc1jDaMR9dXHdyoFdTUnGRKUfjuHzwq02UTnrNRKwKJ51AvxeFqOYmi5Z1GnnVa2oehA/iGn651Ggbsyf29kz7R/tVV1v67W0FLiEBClqAVHdBGslIyBy1OdUzZYxa2T9474Oh31etoHO43u74y03HOJ95q2qH7TNfs6vuwfDfVSsKvxq5W95KmyCdQR5jfVKuzUjgaiLVduZFWBk6dKrV2OSqPKKsiDWRjeCJS2fsup98g/iK14ta/ppbxHCXhAJJGagcuGu6tkOt4kEePkQfhVHYsuK9mozlSFZD7In/4U8fxqNuJ166Zf2p8fWNPWTNac/bTOeRzGp3nkKiJOvLXPLxVqegqRY3PrG9R3kxI3SPVTu6mgumwqVKlTdHFzq5NeMqzFNJNOMesKyJZmDWdmYJ6k5E042mRRlxaeySkRIMjXL4Dy86uI1NvfINDLupjLIfp76gpz3H3/AO5p22lXZt4oJ5fMUylW8e74n4UvJ+SePo+8ziQocRlO74D9ar1mb74EcaPtqPz+X51DZQlNqBOmas41ia5QhxVgU00jSDmeu+fwqddNtISE4QQNTprzqbZ2u3sxiMQnhkaiWNjDx58KgplrUTvy4VT9q3O6kfeFWm0qyyj41Tdp3P3fMn4VvrRls2ibU1GWZOUbgfCrvexkNjfiJPlxOtUbZ8gPpMDKdehq32u15o7pXE5ZDhu03VVqPabACCYieGVVeyjC+4mOFXRNrKv+WR1UPwqoW9EWxwDQgH3VI0HLnzc6VZEiqzceSj5VZWjUo1KbGlBbmuk/8QKyCQ20ocBiKiBJ6SaLZ1IsaQFLJAzAJmIGo045CnjeLEvcEx1y3H3QlPxNPWJUuoH305anUesd3So2mkmf6j0G4eVSLB+8QOC05eyO8Myd5onK2TSpUqZuJwqZpxjWmmxTrSYqoIJXUxhkwDOU6fH3UOaXGZ/Wn7K6cW+Dvp+Phzyg9e4ASn53D58KHoeA5H536Cn78PcRn8xQlKq3m/JvH+Ke7axx9/zNZ2IBbiZ3TnyjhQ/DNFLoKErCljEkHvDdBy16muRiNlvksrJakp3zoRw8qMWS0B4lTWY1UgxiT04jmKmWqyhABasyDIkKPe15HTyoe49aFESBA9mIEcMhp1ogIqsalDQiqJte2EPJbmSkSeRMZeQ99WS0tWluOxcVhI9QnTlrmKpd8MKTaVhc4icRk71AH41YUTLryXJ4eNHBaDhEA6g/DM/CgNiVHz8aJJtQjDx03D9TWIbs1onKOQzqv32MNsHNA+NTbJiBGcZ+dRNpx+0NHimtBELsyz5j51irNZlA8ar10NkgkZ7qO2IFMzEcaLcJ6TWbKsyMuAJE9YHGoqLT3gIMHfT9nVCpmtBT0uRl3s93tHqdwqZYHJcbynvp/hHeHmagJXnByndqpXXgKl3b+9RGcLTl7Kcx76pNo0qVKmbjZFmisi3npHzwqVHz+VYKrQURKZVNTbIYn530w2iJ4e6nccRrrGX5U/o3oQv1P1bfzuoUwKLXisKbbyVIndA3UPaa4fp4nfV8t3knj4xS7BYVOGEpKozyGQ5mKLPXYsoKQhUSJIH5afDOmLtbKUKIJClCBEjLfHjUY2aOIPUiuJVe9nrdLSW1KwrTl5cRUt+73TvSfvAfCtarSqZxqk8zRSxbQWpgJJKlIJjviR4KqJYtVvKbM0pajiKQTH6nKtVvWtTzylqMqUZPz0AFWjaG0qcs6lJUVJWZVOZT93oTp0qrXeyVKEakx41dLIJtWY4ePL8zTzN2qMK3Dfu8ONHE2AJyO7cNAB9pXwFJSwNIMb4gDpx1rbXaNZFkqAqJtgYUyrnH4VMxQ7pkSN1Q9tFgJQJGLFIG+OMVJ2iVdltUg5abxxq3WUBYCtZHl+ta6sN9JyxZHzFXrZ20B1H1YLmEd4oSpeGeJSDh8a1SiZTlXiMlCnUtEpJCVEJPeISTh68KxiYqJDyTGuU/1K/Spt3NjtWxGi0mBoO8MzzoeFQDnhzicpPTKp92qHatiD66YSNfWGa6uibUpUqVM3ISx87/APan7PYivTJPH51NeFvOAI5CiH0gNNlRA4AVpQQbXZkNp104n5zqAT3kjhn461haHS4qVGTPgBwFNoe7/WnGo9b1fVt65T8zUJtUD8OFTLeiW0CZz8KjpHSByy8OJqeTscOllZuc9mh1LyUyATiBEeAFMuv2aZWtbqhubSfjFCLOHbQtDZUQiQhIGpkxu351urZz0c2RDSe0RjUMyJIE+Bk+NCTa26aya2hs7ZysuHmpScXl50Zs16svtlQS5g3lbasH9eHB76261stZEphNmZA1js0nPiZGelM3TZi2+404+t4rRjShYThCMRBCYgZSAQABGHXWtqD21AbgbBlBwTkR6ySN4jgarthuPsrSrUpRmjiZ0HhxrbW3exqGbMq02chvsGyVthPdcSmOYwECcxrOela2ctwdwOJJhaSkgayM4PLOpeCm2dofkQBpomRA6nzqOwyTKicuO7oAadUiMsv4RoP4j0isXbVEgbhr7IPIZSayoV8MuZFmM95IxTyFV9VzOlYLgUSTmfWPMyN1WAoWTikj7x+Ar36YWczmOG88qrK9ZG0h1SuzS4lMkJVJTA4gHPpOddU3LYWU2dAZQGm1JCwlHdHeAPsxXMdoup1LiG2UqcD8KbgesDoDzG/PnXR+xd1LYsbKHVqdcSgBRUZAMeqkaBI0EbhTG2cC7NmQlSik95UTKirTIannWr/SZdr9idRaGIUw6rCtBH7tw6YSIIQrnMK61sO9LnW842tNpfYDc91oowrn7YWhUgcNM6IWmxJdaLbgC0qEKB3/AK7+VGtOemn2bQTmQEqjvbwOQO85VPutX1rZBgdoiTvJxCsr/uFVjcwklTav3Rg57yFn7Q94z40zdivr2t6saegGIZUSjb9KlSpG5vPozvP/APUX4La/1KjW/wBGN6rgfRHIH32v9SumaVZNOX0+iq9ZJNjXpl32v9SvGPRPemOTY1j+dn/UrqGlV22nOLvo5vNRj6GuIEd9rX+vSvEejK88x9FWP52v/Ouj6VS83aesad2M9HFoaWHX2ikpBCUykkE+0SFcJjqa2Td9iUnJSD1kR5TRmlV2lwlMtpIyqHb7CoqbcQkFxGICVFIwqEKBhJJGQMcQM6JUqi+qv7R2d5yw2hCWgtxTa0hvECFymMiYiZymK0zc/o2vFDSgqyrBygYms/8Ar510NSrLpz+5sFeWgsq44Y2v/OvWfR3eOWKyqn+NuB4Y63/SqabTS7WwtsAg2dRPElvLoAqhV5eju3qyTZVwNTjak9O9lW/aVVtNZXTsvaGm2wmzlASAMEoy5et8aut2JdSAFIIEcR8DRilV2NwlRTjIyAB+9n7gaeaBjPWnKVbazHSJed2ofbU24JSrwIO4g7iNQRVEGx1oZtCAlJcaCkkOBQCslAnGnKDlukHlpWxqVRdfSpUqVZX/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data:image/jpeg;base64,/9j/4AAQSkZJRgABAQAAAQABAAD/2wCEAAkGBhQSERQUExQWFBUWGB0YGBcYGBkYGBwYHh0cHR0YGBoaHCYgHRojHRccHy8gIycpLCwsHB4xNTAqNSYrLCkBCQoKDgwOGg8PGikcHCQsKSksLCkpKSwpKSkpLCksKSkpLCkpKSwsKSwpKSwpKSwpLCk1LCwsLCwsLCwsLCwsKf/AABEIARkAswMBIgACEQEDEQH/xAAcAAABBAMBAAAAAAAAAAAAAAAFAAMEBgIHCAH/xABKEAABAwEFBQQGBwYEBQMFAAABAgMRAAQFEiExBkFRYXETIoGRBzJCocHwFCNSYrHR4SQzcoKSsjRz0/EVQ6Kz0kSjwhYlU1SD/8QAGAEBAQEBAQAAAAAAAAAAAAAAAgEAAwT/xAAlEQEBAAICAwABAwUAAAAAAAAAAQIRITEDEkEyM1FhIiNCQ3H/2gAMAwEAAhEDEQA/ANM0gKUV4aqETSmiF19mDK0lZ4CAB503eqEdoezEJIBjgd4rb+MiVOxDDB4VEZTKhT70AVK6YdbRE76nXNaS2+0oapWk++oKdadZVBBG41XOtgX1aCp2VKOgA3bzwoat2KkbX2vsXEgTiLaTrlmTrVZD5JxLWZ+eFcpjt199TUWIgkaEdcvzNetXn2J1Jkz3VqRu5CD1NB2b1gQB8SafWjEATOfWn6wPej1ivltZIlwK1IVaCmYGfs5nIADgKKXfcztpyRmRnKrRISTmMghWeQy5TVBaskrASTikQM+PXKthbIXoWnmkqUeyCjkM5mRMqgiFASeFSy9wpn8e3jctpabHahbcwCpVoSUEnhuzzynzplmMlBRB3Ta0gxuGmgmto3/eCFshHrFxJGLCFjJOIqIOUAxqN4nnrjsVyAEu6aizNTnOhmPEfCtjv6sy2zYcWR6yt5/xSQQknLFInfqeNepdAOWLMk/4pvPWSYkCefTo03ISMSVkJzIFnbgYeJnMCJOeZmoxvZJGSwSBkDZkAE8NTExvqklEqGJWJyCJMWpEyN8gcMh1Neu2pSAVYnBGn7QhX/TEnoM+kVFXeDYkpcSTAH+GATkToArIwSZjdxr1NuZBKg4gTl/hU6TwxASZ90VFgfjJPx/XjRG6VfXs/wCa3/emmrVeAIhJQqRBhhLZHRQJOc8POsbpV9ex/nN/3prnrl03w6EpUqVdnkcUEVjWSq8FIUiyrinHRiMx5Uy0aerM8bbAIOEnx/SvVpB9k+f6UsVLFWXdYBkfZP8AUPyrNDSfsn+oflSLlYKXWY9eN5LecK1mTkOUAQBTczTArMKIyqMcDpiM4qQhtSgCkHzPvmpV2XIXE4iqM6vNz7OoCAInrp5UblIUjWq1qSqcwRU2772UheImd+c5nh41u5Fy2VbQSthtWW9InwMSPCKoO1myjLKiptMJjdMTz4VJlG0gq2itQxYLSvAtIChiGKDEpUQOO8H8qSsf2o6qIHTOq+ywucgQBmd48atjvZuKxKWMRAzNsZ4ZD1Mv03UrN9LhqBhtCpzPvy8M6cCzUyzvoaSVpxAEezaWlOR3cinCc9TkN44Vkq+GlpAcDysM4RjQBh4GEjQAaDeaPq6bD8WdONOfPzpUZaxiOGYkxOsTv5xTrawKBpIXG7dRC6XPr2P85v8AvTQhCpojcyv2hj/Ob/vTWkb46PpUqVdXmcTzSBrwCvQaonWqcmsGxlSKqzbZFVYY6xxV4DVUia9ryaWKoz2KmWBjGuKZNmMAxqARRm4LGTJNG3hYsl0NIQnvGBwq33Ta2TkFg8v0qhvtOA5YROkjfznQVIF1OhSVJKFZAkokQreIzMda5aONnWa0ImCcvnjQTb2zD6I8tOeFMj599Db5s1oZZbUiVFYJ7uo5daFYlmyPLdbeBU0uCpQ3ZDEgwUyTIqa521VFi0EiB5ak/OlW5Sj2mHEvEEbjY41AIEjIyBqZjrVGYcIIwzM1b22VLaSVNr78AwxZQklWQCCSlQB0J1r0TcCdpfbOYgAHMhKgr6ETGYHXMHoJ8RztwvFRKUEpJkEqZk84QvCNDplU1qyKISSysEEEhNls0BQzOi5jrrlUO/LAsEKU1hQMgotNtgmJMJQSDxmTUy/k8ai2qwuNEBacJIkCUnKY3E01NYogcKSVULDPIVRC5P8AEMZ/85r+9NC0nOp9xqm1Mf5zf/cTU01dNUqVKuji4nNeV6a8qodb0pGvEV4azEa8pTSFZCpA17gmvcFVRe77zbDeBwGRplqOHKjd3t4TkcjnVVYsC1JKkp7o1OgnhJ1PIVZrmXKEznlXLKfSlXC7UpcTCt3nU20qCMKEjX5mgF32nAaVreU6olCsJ0EEDLxyrmTYDdkS5ZEpcEiT5GIPnNN2DZllwfR1yW1+sJOaRnE67gNaCXHY3m2j2toB7shCDiH8yiNeQ8zVquF1KvWOZECNal/gcrrFJd9F12FMfRGxzSVJV1CgqZqh7XehhaZcsJLiQP3Dh+sHHs1nJQ+6YPM1tuwKUBBlQGhg1KCVE+rlxOXurY3Jwlvxyf2eEkFMEGCCIII1BB0IO6pKDW8tt/RwbSsPWdFmDpI7UOpP1gEe2kSkwmDlmDqK1xbrvDC3EONWftG1YCj6K+YPdzxJWUkYVJXM6EV6NbdvZWpryj1pYYcEBxhopUdGLQkrTAhRzVE55QPV1rC0Xe2lBIdYJQkyIdClb4GNMYtwAOYzra1wXvAQuaRU+4D+1Wf/ADmv700m7yaGGbK0qBnK3O9zPjw4+WVzkKtjJSkJBfbISDMDtE5VtcFa6dpUqVZzcTGlFe0imKtQ5hyB3ViadQruRTM1aMZtppxRFYNCrdc/o/ccwl0lBUQEtiMZnjOSfHTlU9pItqolVSLDdrj5wtIUvpoOp0HjW99l9gbFZEF5xoOlPtL78ka4QcgJyBAk1Dv/AGmUlWEoQhCgSgJSAkDnAmaNzHbXl43KpuytpMY0IMxzJPxqFYrUEYeBAmrVeLyV95CwrlOfv3ZVU7xu8+sjqRQ7LGixtE/nTLFlxOCXAB96cM9U5ig9jt+DIiR86UTRaW1QSYTMZTPQCNenGpp0lW6w3chACkvqWYzbQDgnedSony6U/cm2yw4Po+JZmAlAmRzy/DjR/Y66EtpC8BSpQ0PrAHceBO8UPvPZw2JxVpYEtHNxAHeB1xJjUDh1o7m3LLyb4X677ztrma2UNA/aOfuKvhR1nHHeUnwB+JqgXDti48QnGE5ZZAyOpFWZNqIIJViG8EfhFL30PtobU4ner31qX0gMON2tx3AtLbikBLgtXYpUcLaMwEkCCDMmYE1sO3XoG0SM50A18o1pm7r3aeaUlSJQclyAtJyzxATA/iFXHy8tMttPt2lfaKhxyVJnuW9GieJIjVfdGUZzyk9s9lgU8SND9OYWmAZUVCJPd8IjpVt2s9HJwB67g0SjvBhTTRSqARDa8OIHPJKiRIGaa1RaL6WoKSpuzpMkH9mbSsQfVkiUkERG7MV39po+xh65Er7TCy/2muJT9nWmVSZJBGLwO/OhlztqTbWEqyUl9sEAggEOJykSD4U01fnFiyrzOa2QScSlKIyIylXuArO57TitlnOFKJfayQnCn106DOOlG61wTqGlSpVGcVNJkipFsbgTTVl9cVPvJuEfP5VRpq67AXQQkSQCfACTUBSYJB3Grv6LXMLylDWCkTn6wgnrFVW/mcNpeTwcUPfup+v9O0mX9Wlj9Ft1h62plOLAkrA170gAxymevSt2XZs4HHsSRhCZSpU5A7wj70ZToJO/KtK+jK9+wfcAMKcbwJP8wkeU+VdCWa3pS2hpvLu58h14nM1wy1vdHLvkJ2sdGDsmskp1iYkaDw/GqZbbu+ktYCYUnNJO4/lV7DeEqG4kyDmD0nTwoFbrvCHMSNDqN4rl7bobarXc7iipKThcQYKZGfMTu4UKdZfkpVqNRh/KrXtK2pt1Dqcj6p8DINFrNfLPZB1aUgxv4/nT2e1HRczwSFKThSTGmu8xyABJNWdDCGUIeCFOBhAc7MSBjJACzEZCch1OdTtorwSlkqA7y04RP2T60cJFFtnbvS5ZVB0RjABjLQzu3yB5VN8ba5UFT6TXUiS0U8gEKHvzHmaI2Pbe2WpP1FmcUN5wtto599ZVPgKKN7KWYEQ0k81Eq9xMe6rFZW0oTAEUOAtUQXS63aMMJQBmCgZR8N+lXpu0QnM5b5/Wm7RhBxKjKqJ6Sb1e7AIalCFmFH2iDu5A6cTNXtu0u89qW3QXIS7ZmlQftYgqO1bVIgJPmCT1sNw7QtukJacC3AMkvDC5H3HQO9HBQ8a1psjZ1LstrZUDIYdUBG9KSQNRlIqvXDfhbUiVEFJEKBgx1rt5PFJJppN7dGsX52SocbUgniInnPqq6iqB6WNlm3EKvCzRIj6SgcDkHo4g5KO8GfZMmrB6TWCyA8tSVgd76oKSoceA8TRq472YtYUUMKQmIS443gbcnUJTIxCNYkc6445XEpdOeDy3can7PK/a7P8A57X96aue33o5DKVWiypCUJEuNAkgAaraJ9kb0ajdwqk7Pr/a7N/ntf8AcTXfG76dZduraVKlVVxdYh3geFFL1Hc/258qGWHWi16/uvx9b460p2NFfRlnaUIOinWknopYSfxqv7SKm1PnSXFGPHSjfo0WRa2+TrJ/95FCdrWsNttA4Oq/HlXW/g5z8zuzN1urPaIQshJgFCVKOLWEhIJJA8q2A5floDmYcYWEypDra0aDMgkAR1ioGyl8P2JlDYXkc4SYjEZOfEb627sxbBaWytwBSSIhUKBn7pHKvLeVqoWLad5JSHkTi0IInyJ15a0St7iXEhadQM+nSpl+3ZZbY4pvAn6rLud0g7zkI9+6hxuN5IKEEqEFOJakzhKTERmSFRqN5zrjdb4CtfX9eRfcU2kFWFRBKRI89JGYNFLtuFKm4WnEdQBu4R4VnYjZ2U4Q6IHdMxqMjPOamK2ns6EgIcGL4fnS/wCFaH227it9KNyYSJmZ1J5j/wAautis2BKU7gPGedVlu9GkJ7QqTO4yB1PurNja/Hk024+rkIT/AFH4TRy2nK1Ewah2/aZDZCBK3D6raBiWf5RoOZgDjQgXZarQfrnOwb+w0e8eRcOnh50cuq5m7OIbSlM6nVSv4lHNR6mpr904Y3ZZHnT2loCUD2WgcRHNxQyJ+6MhxND9vLMCwn+NH9w41YkPig+1beJDY4uJ/EH4VY31TtmX/wD7kuRhGNSP5TLZMDdBJ51ru22AturREYVFEb+6YHurZG0jBs7qHxkAtOLpqfMCKfZ9H30u8rW6QVWVLgWnDiBcK0pWEA6gAKEq6ARMj0e09dnLoJ9H9mfKQ63ZF2oIMThGAEcFLISVCZkSRyq+soecclyyW1hRPr40OpHMydP5qKr2beUgIQvsUpACEoT3UpGgiRl0odadjbYP/VII4FCvgs/hXnt3R2stkbUO64pKwcsXsuJ0hUz3ufhWjLdcf0O+EWcZpTaWS3O9tS0qT5Du+Fbfu+zWlpP1jjK0b0wr4itc+kK3IcvyyBGiPoyT1LpV+CxT8fa4V0BSpUq7Ozi2yDM0btZllWnmfjQWyijNoV9WoGcxxH4VRqX6OP8AFo/iQeWTiD8KibZtn/iNoA17VUedPbBD9pQeY/EEeWtFL1u1Dt9uNqIwlxRUSrDkBOuWEn411v6bl/sFdiLgDzKnFqQIXClONrcSOATCkIneSVToKtdgvQNANi02doE6qIWvlCEnAMvvGKz2kZaRZ0LSQpae4ymPqkz/APjRoIicRHPKhlh2yeCQhttT60iCoAYQebhASOleTJbsdetLyQD2y3Umc0payz1wYgSP4Saduy/FSMaQtB9V1uSk9Rqkjgah2K23i5BWw0UHPN1Co6RQ++bG4024/Y8bbnrOMBUoUN6gD6pGvd1zrl9HQbtXswTaXFDs8ClFQ1xDFnzGs5UBcuBpBhbC3RxZUQfFAzHvolYrRbnJcJZVizgpJngJBnKp7KrSsgKseOcpaWDHM44geNdZNQ9aDrGm60mHO2bUNzs5dcSasLV4WeIYtiUDhhQryzSanq2WS4jC/puAgrHLFp+NSrpuOz2cyywlKvtnvK/qMnyoWxfTYaq47U5mm1907+z7PL31NsuxTyv/AFRV1BB85oha7bg9YgDmYpy79pGSnC24kuA6SBl40dn6RD/4SWM3HIA65+NQ72teItjcFA51Z2b3BPeIk/PShu1lvSG28Fn7d1xfZoSkAZwTiUfZAj1t1bYZeOxWds3UPWZaElJWSnCmQJhQJkkwBEySQBnV42IaAYk2hNoeJl1SSSArgAc4AgYt8DdlULZDYZFnV27oS4+c8WeFE+y2DpGmI5mN2lWO87W1BKjhUnRe9POeHI5GllfjenCS6sAd5UUKfdMxOIUNuXaBNvs6XkRIUptYGgUkwY5EQRyIoi3ZeOfAc6565crA29eys7LtpeKloZQXMBPdJHqpI3kqIGdaCum2revBh1xRUtdpbUs8VF1JP5dIravpSS8+BYrNhwoUlT5U4lBUsgKbQMREpAIUeeHga1tcGy9pTabMstwntmlHvtykBbZ7wxSCQtJAOZChXrwxsjrjNR1VSpUqro4usuXnRdz1FaR0ihNl0nnRh10qSsme9JOn4fAVRrPYkw+nx/OpG3xw3m+rP95ijdECouxv74E8Ff21M2/bBtrhJAJw/OVdrP7bl/mJXPb0utFqVrWXEpabSTnI0A3STxAyzgVcbquQNoDtpd7o9VtJwoHIkaifsx1NUbYPC1eDcqxggpCk80zI8AR41tC/NniFNuL74Pqme6DE91O4xvrx5FkeYvJS8KUoKEnJIAjujVUEjCgaSczuBqam6AVBSljw+dOVB23cBJ5AeX61mLxO81yvB44RIu7Zuz2dISCt2Ptqy/pECiPb5AAADlkKBPXyhAlSwBvzAqM7tQTAaRJIkFRwjD9qNY8M63Np6kWNbiRmoxVXvz0gsMylB7RfBP5/CoVqsi357dwqn2UkoSPIyfGgNq2SS00tTYxLScSRqcIGY4T+VOYDczL9ttduVubb1z/Hial2K57OkpBtBCss05iZA3g6nLWgdptygkY1gzo2Dl1XuJ5T5aVJu5KgUqI7wUlaicgEgiAetPU6S2tlNXeqEyArD7WNKSfACjV3IQlZUZxHiqR0G6grls7owiZ0qLZr7JUtAklMSqdSZyA5UZiPta2K3eCCImOv51on0lXy8u3O2XtCltEZJPr4gFSrjrppWxGr3w5HM76pW2tlaW4p0JUceFDmH1m1IKVBQyPsYs9NOFLHHkvfhC9GO0CrJaksxLT5CFDgs+qsTv8AZPEdK2htXtaLGz9TDlqdB7NJzCRiCMagAcgT4weBrTF4WtuzPNKYcTaFJWshUjIodIbKgn7SQlcb5ppNmTaSV2h9SClK1lXdUTCSoJGNaQCSICRxyq+nI8b3SebtoKybUsEuYSS66MS5QJmI1WnLXIwMqmbJLtBtQxWh2bOW4SmVghb7TamzJEesJyPq8q9VspATFsaPZs9ogBLagFq7RSkZOEAjs5xZmVJ4CmmrkdsFusQ7ZRLrjSlFAWgQXESgqPr65jdIkA11mOU7K2Xp1DSpUqJOMG0QB0ohIwHTTjUFSsxmdBr0qStXdO7wrCkbJg9sgCJVIEmBJEZnhRbalkvWt2ATBABjWBqB1mg2zCwH0E8at172xdnccCGkLLwCgrJWWkEaYQc9YkzNeifpuN/NVLqtBs76VH2Tr7oPma2kNpsbAWVA9mnuoE95aiAnXiYHSapDljU8VE2YqSkAFTICAT9xKicQHEGKxue3JZcwky2YCkPfVqSPtJJiYz0PKvLlj+zp2LL2jU2O+ZPHiaHvbXuuHCyCVcBn50Qv3ZZTklvChJAJgY1q/wD6KzjgEhIoHZLu+jvtgK7rgyOhoesP2OXOhTr4L3fwySkzAI0kb892dWW77SkOOrUCSogA8k5DzM+6h2zbfYWp9tWHcQTwJOhovawA6UjQkSARw9kzmMs9cutULdiKFggEZAjTLy60zeNqwoMH55VDfUMkjL2j00A5TM8MqH220FWU8zurRpFScbSh6FeoM4J91ErPevauIQmMOIHCBllnKj+dB7e/iWVfeovcbgSpS96UKI6mAB76XarobwGDM5gb503/ABods5bQG3HDqpZPuEUHcvfHZlk5KGWWXLSsGny3Zm0jIqVOk5f7kVE0uFlcJE7zrnTN6uAPNT6ryC2rr7Kuo+NZ2XQCoG1YIabV9lfwkVGgDfdzBbZcQkIcZVhWgaZa+7McRS2Tuxq0Odm6CpMEjCSnvDmBJy3VZn3kKs/axmoDHzgZE893gKquxNpi1tncSRrlmk7vGum+F+La56NbGc4cH8+fTvJPxNS2NiG12hlxb9oWptxBGNaVe2FRGHecyZkzU1q/0LtCrOMRWkQox3Zw4onXIfwiilj/AHjZMeumN28cPwHnQlrRsqlSpUzcXNycMAk6QM+WVZ2pZ9UyCNxpWG0lEKESJ1zGmnkTWV5O4lBRATIkhIhM8hWnInLmdCVpJ0nOK2TfWzSLS1Z1IV2aUfvM5OeoTyMI14q6Vq2x/Grns3fylIUw4o4SjCCM1DeCBOZB/AV1xy1NUMsd3a5rtnDQe4fD3VDtLiSCVxhjPEARlvOLL3Gql/8AV5bJC0hah/KZ5nOPATzoS7bXravCtxLaNYJKWx4DNSuZk9K4aPTYdw3008cDZBCAQTmIAIwxy1HhVf25TDjRGWRjqCKkXKw1ZkFLK+0xRiXlBO4Dh01pvac9r2Sd5JgdYqaG9nGXCbShR/5jKCYGp+8eGc76PWiz+rrlvO4VU71dKSy4gpltISROoHlJo1et9pUwnCR9YnWdAdfHdUbtFstoK1uGJk5TlEDhNR75cKGlHfHIVMTY1JCdZOsjI78uNB9qbWTDUzvUefCqqrvq7oondlp+rX0A98/Cht4mAAPGpNgyaJ5j3CkrNJJwpE94zH4UZt375tsaICR46/Go+z9ixugnRMV407jfUo71E+E5e6oi62Neg6Vlf1nx2ZzikYx/LmfdNRrqXRhsBQg6HI9N9ROlPafP0J8Ce6kqHT8army9qw2lmPtpnXITryq07O2aFusqH2kEHQ6jPqPxqtMBSH0NkgJQUjCD3ZBzKuJxTM50osX/AGdZPavuqA7zrhxyCCCQE4ZOkJJzmrZYFS43E+unj9oeP4Chrdkzkxl86xl4VPsCAHW8vbTz9obvzNHttabNpUqVM3FbHxoldt7BuQ42HEHUHXwNDGTrWR1pY3VGzY1aGWFd9hC41jUJ66wPGpAdDa2VAQZnfBGVCFuqAAxZEA68NBUxx8qbR6sJOXEedK2XYyUztAUi0OFOhMjxppq8iB8+WVZW6yFa5ndWKLjUd4Hn8+VDslguW3BadCCTqIjLTLwrJ54lwT7IJy8o99D7tdDOWLEBw0msr3vpKj9WnCSMzv6DlQTRi1Ohx0IKsIJzVwSNfHcOcVYbDcSnoMYG07zl5Z5dd1DLguwiHFjCnJU+0rkJ0HPrHGiNrt63lhCMhoABFasMptLTcpQcSgNdR4HiZ1qq2xsqKlHMznVgesYbRgGuWI8Tw6UwuxDs1TU6RRbdrRCx/uyOfwqLb2CXCEgk8ACT5CilwWcLMbkwo9P94q/FH7Kz2NnUrQgHrJyH40AsAzmrBf6VBjPQ686r9iGdZltuhzuieM1YGchVeuo5Abt1HmVaVBAXElu8JGiwlXLgfen31Sy6k2pZRBSp0qEjcVE6eNbCvhj9os6+JUknyUPjWuW7Mpu0YVJUk48sQOYxZGDqDVx/ctt5KaT8/nrPIVIsdnHaN8lJy/mG7Qab868V4z7x1OiRyp+xj6xGXtCMvvDMDU9TRZf6VKlXQ3FDAzp9DJmsAjDBr1iSoTSFNDXSmkNka6VLSoCajqe3c9d1HW2SRaAkmeXWmVW1bhwokDgNfGiNsurE2womAUqJ0HtEa8Mt9SrGwlAhIA48+u8+MVek3sOVdpbRKiCTuE5ePGhb5qz3mZaPKD87vAVWkIxKjdR3tR6y21ZZQlRzAieW6fCrHc1jDaMR9dXHdyoFdTUnGRKUfjuHzwq02UTnrNRKwKJ51AvxeFqOYmi5Z1GnnVa2oehA/iGn651Ggbsyf29kz7R/tVV1v67W0FLiEBClqAVHdBGslIyBy1OdUzZYxa2T9474Oh31etoHO43u74y03HOJ95q2qH7TNfs6vuwfDfVSsKvxq5W95KmyCdQR5jfVKuzUjgaiLVduZFWBk6dKrV2OSqPKKsiDWRjeCJS2fsup98g/iK14ta/ppbxHCXhAJJGagcuGu6tkOt4kEePkQfhVHYsuK9mozlSFZD7In/4U8fxqNuJ166Zf2p8fWNPWTNac/bTOeRzGp3nkKiJOvLXPLxVqegqRY3PrG9R3kxI3SPVTu6mgumwqVKlTdHFzq5NeMqzFNJNOMesKyJZmDWdmYJ6k5E042mRRlxaeySkRIMjXL4Dy86uI1NvfINDLupjLIfp76gpz3H3/AO5p22lXZt4oJ5fMUylW8e74n4UvJ+SePo+8ziQocRlO74D9ar1mb74EcaPtqPz+X51DZQlNqBOmas41ia5QhxVgU00jSDmeu+fwqddNtISE4QQNTprzqbZ2u3sxiMQnhkaiWNjDx58KgplrUTvy4VT9q3O6kfeFWm0qyyj41Tdp3P3fMn4VvrRls2ibU1GWZOUbgfCrvexkNjfiJPlxOtUbZ8gPpMDKdehq32u15o7pXE5ZDhu03VVqPabACCYieGVVeyjC+4mOFXRNrKv+WR1UPwqoW9EWxwDQgH3VI0HLnzc6VZEiqzceSj5VZWjUo1KbGlBbmuk/8QKyCQ20ocBiKiBJ6SaLZ1IsaQFLJAzAJmIGo045CnjeLEvcEx1y3H3QlPxNPWJUuoH305anUesd3So2mkmf6j0G4eVSLB+8QOC05eyO8Myd5onK2TSpUqZuJwqZpxjWmmxTrSYqoIJXUxhkwDOU6fH3UOaXGZ/Wn7K6cW+Dvp+Phzyg9e4ASn53D58KHoeA5H536Cn78PcRn8xQlKq3m/JvH+Ke7axx9/zNZ2IBbiZ3TnyjhQ/DNFLoKErCljEkHvDdBy16muRiNlvksrJakp3zoRw8qMWS0B4lTWY1UgxiT04jmKmWqyhABasyDIkKPe15HTyoe49aFESBA9mIEcMhp1ogIqsalDQiqJte2EPJbmSkSeRMZeQ99WS0tWluOxcVhI9QnTlrmKpd8MKTaVhc4icRk71AH41YUTLryXJ4eNHBaDhEA6g/DM/CgNiVHz8aJJtQjDx03D9TWIbs1onKOQzqv32MNsHNA+NTbJiBGcZ+dRNpx+0NHimtBELsyz5j51irNZlA8ar10NkgkZ7qO2IFMzEcaLcJ6TWbKsyMuAJE9YHGoqLT3gIMHfT9nVCpmtBT0uRl3s93tHqdwqZYHJcbynvp/hHeHmagJXnByndqpXXgKl3b+9RGcLTl7Kcx76pNo0qVKmbjZFmisi3npHzwqVHz+VYKrQURKZVNTbIYn530w2iJ4e6nccRrrGX5U/o3oQv1P1bfzuoUwKLXisKbbyVIndA3UPaa4fp4nfV8t3knj4xS7BYVOGEpKozyGQ5mKLPXYsoKQhUSJIH5afDOmLtbKUKIJClCBEjLfHjUY2aOIPUiuJVe9nrdLSW1KwrTl5cRUt+73TvSfvAfCtarSqZxqk8zRSxbQWpgJJKlIJjviR4KqJYtVvKbM0pajiKQTH6nKtVvWtTzylqMqUZPz0AFWjaG0qcs6lJUVJWZVOZT93oTp0qrXeyVKEakx41dLIJtWY4ePL8zTzN2qMK3Dfu8ONHE2AJyO7cNAB9pXwFJSwNIMb4gDpx1rbXaNZFkqAqJtgYUyrnH4VMxQ7pkSN1Q9tFgJQJGLFIG+OMVJ2iVdltUg5abxxq3WUBYCtZHl+ta6sN9JyxZHzFXrZ20B1H1YLmEd4oSpeGeJSDh8a1SiZTlXiMlCnUtEpJCVEJPeISTh68KxiYqJDyTGuU/1K/Spt3NjtWxGi0mBoO8MzzoeFQDnhzicpPTKp92qHatiD66YSNfWGa6uibUpUqVM3ISx87/APan7PYivTJPH51NeFvOAI5CiH0gNNlRA4AVpQQbXZkNp104n5zqAT3kjhn461haHS4qVGTPgBwFNoe7/WnGo9b1fVt65T8zUJtUD8OFTLeiW0CZz8KjpHSByy8OJqeTscOllZuc9mh1LyUyATiBEeAFMuv2aZWtbqhubSfjFCLOHbQtDZUQiQhIGpkxu351urZz0c2RDSe0RjUMyJIE+Bk+NCTa26aya2hs7ZysuHmpScXl50Zs16svtlQS5g3lbasH9eHB76261stZEphNmZA1js0nPiZGelM3TZi2+404+t4rRjShYThCMRBCYgZSAQABGHXWtqD21AbgbBlBwTkR6ySN4jgarthuPsrSrUpRmjiZ0HhxrbW3exqGbMq02chvsGyVthPdcSmOYwECcxrOela2ctwdwOJJhaSkgayM4PLOpeCm2dofkQBpomRA6nzqOwyTKicuO7oAadUiMsv4RoP4j0isXbVEgbhr7IPIZSayoV8MuZFmM95IxTyFV9VzOlYLgUSTmfWPMyN1WAoWTikj7x+Ar36YWczmOG88qrK9ZG0h1SuzS4lMkJVJTA4gHPpOddU3LYWU2dAZQGm1JCwlHdHeAPsxXMdoup1LiG2UqcD8KbgesDoDzG/PnXR+xd1LYsbKHVqdcSgBRUZAMeqkaBI0EbhTG2cC7NmQlSik95UTKirTIannWr/SZdr9idRaGIUw6rCtBH7tw6YSIIQrnMK61sO9LnW842tNpfYDc91oowrn7YWhUgcNM6IWmxJdaLbgC0qEKB3/AK7+VGtOemn2bQTmQEqjvbwOQO85VPutX1rZBgdoiTvJxCsr/uFVjcwklTav3Rg57yFn7Q94z40zdivr2t6saegGIZUSjb9KlSpG5vPozvP/APUX4La/1KjW/wBGN6rgfRHIH32v9SumaVZNOX0+iq9ZJNjXpl32v9SvGPRPemOTY1j+dn/UrqGlV22nOLvo5vNRj6GuIEd9rX+vSvEejK88x9FWP52v/Ouj6VS83aesad2M9HFoaWHX2ikpBCUykkE+0SFcJjqa2Td9iUnJSD1kR5TRmlV2lwlMtpIyqHb7CoqbcQkFxGICVFIwqEKBhJJGQMcQM6JUqi+qv7R2d5yw2hCWgtxTa0hvECFymMiYiZymK0zc/o2vFDSgqyrBygYms/8Ar510NSrLpz+5sFeWgsq44Y2v/OvWfR3eOWKyqn+NuB4Y63/SqabTS7WwtsAg2dRPElvLoAqhV5eju3qyTZVwNTjak9O9lW/aVVtNZXTsvaGm2wmzlASAMEoy5et8aut2JdSAFIIEcR8DRilV2NwlRTjIyAB+9n7gaeaBjPWnKVbazHSJed2ofbU24JSrwIO4g7iNQRVEGx1oZtCAlJcaCkkOBQCslAnGnKDlukHlpWxqVRdfSpUqVZX/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10" descr="data:image/jpeg;base64,/9j/4AAQSkZJRgABAQAAAQABAAD/2wCEAAkGBhQSERQUExQWFBUWGB0YGBcYGBkYGBwYHh0cHR0YGBoaHCYgHRojHRccHy8gIycpLCwsHB4xNTAqNSYrLCkBCQoKDgwOGg8PGikcHCQsKSksLCkpKSwpKSkpLCksKSkpLCkpKSwsKSwpKSwpKSwpLCk1LCwsLCwsLCwsLCwsKf/AABEIARkAswMBIgACEQEDEQH/xAAcAAABBAMBAAAAAAAAAAAAAAAFAAMEBgIHCAH/xABKEAABAwEFBQQGBwYEBQMFAAABAgMRAAQFEiExBkFRYXETIoGRBzJCocHwFCNSYrHR4SQzcoKSsjRz0/EVQ6Kz0kSjwhYlU1SD/8QAGAEBAQEBAQAAAAAAAAAAAAAAAgEAAwT/xAAlEQEBAAICAwABAwUAAAAAAAAAAQIRITEDEkEyM1FhIiNCQ3H/2gAMAwEAAhEDEQA/ANM0gKUV4aqETSmiF19mDK0lZ4CAB503eqEdoezEJIBjgd4rb+MiVOxDDB4VEZTKhT70AVK6YdbRE76nXNaS2+0oapWk++oKdadZVBBG41XOtgX1aCp2VKOgA3bzwoat2KkbX2vsXEgTiLaTrlmTrVZD5JxLWZ+eFcpjt199TUWIgkaEdcvzNetXn2J1Jkz3VqRu5CD1NB2b1gQB8SafWjEATOfWn6wPej1ivltZIlwK1IVaCmYGfs5nIADgKKXfcztpyRmRnKrRISTmMghWeQy5TVBaskrASTikQM+PXKthbIXoWnmkqUeyCjkM5mRMqgiFASeFSy9wpn8e3jctpabHahbcwCpVoSUEnhuzzynzplmMlBRB3Ta0gxuGmgmto3/eCFshHrFxJGLCFjJOIqIOUAxqN4nnrjsVyAEu6aizNTnOhmPEfCtjv6sy2zYcWR6yt5/xSQQknLFInfqeNepdAOWLMk/4pvPWSYkCefTo03ISMSVkJzIFnbgYeJnMCJOeZmoxvZJGSwSBkDZkAE8NTExvqklEqGJWJyCJMWpEyN8gcMh1Neu2pSAVYnBGn7QhX/TEnoM+kVFXeDYkpcSTAH+GATkToArIwSZjdxr1NuZBKg4gTl/hU6TwxASZ90VFgfjJPx/XjRG6VfXs/wCa3/emmrVeAIhJQqRBhhLZHRQJOc8POsbpV9ex/nN/3prnrl03w6EpUqVdnkcUEVjWSq8FIUiyrinHRiMx5Uy0aerM8bbAIOEnx/SvVpB9k+f6UsVLFWXdYBkfZP8AUPyrNDSfsn+oflSLlYKXWY9eN5LecK1mTkOUAQBTczTArMKIyqMcDpiM4qQhtSgCkHzPvmpV2XIXE4iqM6vNz7OoCAInrp5UblIUjWq1qSqcwRU2772UheImd+c5nh41u5Fy2VbQSthtWW9InwMSPCKoO1myjLKiptMJjdMTz4VJlG0gq2itQxYLSvAtIChiGKDEpUQOO8H8qSsf2o6qIHTOq+ywucgQBmd48atjvZuKxKWMRAzNsZ4ZD1Mv03UrN9LhqBhtCpzPvy8M6cCzUyzvoaSVpxAEezaWlOR3cinCc9TkN44Vkq+GlpAcDysM4RjQBh4GEjQAaDeaPq6bD8WdONOfPzpUZaxiOGYkxOsTv5xTrawKBpIXG7dRC6XPr2P85v8AvTQhCpojcyv2hj/Ob/vTWkb46PpUqVdXmcTzSBrwCvQaonWqcmsGxlSKqzbZFVYY6xxV4DVUia9ryaWKoz2KmWBjGuKZNmMAxqARRm4LGTJNG3hYsl0NIQnvGBwq33Ta2TkFg8v0qhvtOA5YROkjfznQVIF1OhSVJKFZAkokQreIzMda5aONnWa0ImCcvnjQTb2zD6I8tOeFMj599Db5s1oZZbUiVFYJ7uo5daFYlmyPLdbeBU0uCpQ3ZDEgwUyTIqa521VFi0EiB5ak/OlW5Sj2mHEvEEbjY41AIEjIyBqZjrVGYcIIwzM1b22VLaSVNr78AwxZQklWQCCSlQB0J1r0TcCdpfbOYgAHMhKgr6ETGYHXMHoJ8RztwvFRKUEpJkEqZk84QvCNDplU1qyKISSysEEEhNls0BQzOi5jrrlUO/LAsEKU1hQMgotNtgmJMJQSDxmTUy/k8ai2qwuNEBacJIkCUnKY3E01NYogcKSVULDPIVRC5P8AEMZ/85r+9NC0nOp9xqm1Mf5zf/cTU01dNUqVKuji4nNeV6a8qodb0pGvEV4azEa8pTSFZCpA17gmvcFVRe77zbDeBwGRplqOHKjd3t4TkcjnVVYsC1JKkp7o1OgnhJ1PIVZrmXKEznlXLKfSlXC7UpcTCt3nU20qCMKEjX5mgF32nAaVreU6olCsJ0EEDLxyrmTYDdkS5ZEpcEiT5GIPnNN2DZllwfR1yW1+sJOaRnE67gNaCXHY3m2j2toB7shCDiH8yiNeQ8zVquF1KvWOZECNal/gcrrFJd9F12FMfRGxzSVJV1CgqZqh7XehhaZcsJLiQP3Dh+sHHs1nJQ+6YPM1tuwKUBBlQGhg1KCVE+rlxOXurY3Jwlvxyf2eEkFMEGCCIII1BB0IO6pKDW8tt/RwbSsPWdFmDpI7UOpP1gEe2kSkwmDlmDqK1xbrvDC3EONWftG1YCj6K+YPdzxJWUkYVJXM6EV6NbdvZWpryj1pYYcEBxhopUdGLQkrTAhRzVE55QPV1rC0Xe2lBIdYJQkyIdClb4GNMYtwAOYzra1wXvAQuaRU+4D+1Wf/ADmv700m7yaGGbK0qBnK3O9zPjw4+WVzkKtjJSkJBfbISDMDtE5VtcFa6dpUqVZzcTGlFe0imKtQ5hyB3ViadQruRTM1aMZtppxRFYNCrdc/o/ccwl0lBUQEtiMZnjOSfHTlU9pItqolVSLDdrj5wtIUvpoOp0HjW99l9gbFZEF5xoOlPtL78ka4QcgJyBAk1Dv/AGmUlWEoQhCgSgJSAkDnAmaNzHbXl43KpuytpMY0IMxzJPxqFYrUEYeBAmrVeLyV95CwrlOfv3ZVU7xu8+sjqRQ7LGixtE/nTLFlxOCXAB96cM9U5ig9jt+DIiR86UTRaW1QSYTMZTPQCNenGpp0lW6w3chACkvqWYzbQDgnedSony6U/cm2yw4Po+JZmAlAmRzy/DjR/Y66EtpC8BSpQ0PrAHceBO8UPvPZw2JxVpYEtHNxAHeB1xJjUDh1o7m3LLyb4X677ztrma2UNA/aOfuKvhR1nHHeUnwB+JqgXDti48QnGE5ZZAyOpFWZNqIIJViG8EfhFL30PtobU4ner31qX0gMON2tx3AtLbikBLgtXYpUcLaMwEkCCDMmYE1sO3XoG0SM50A18o1pm7r3aeaUlSJQclyAtJyzxATA/iFXHy8tMttPt2lfaKhxyVJnuW9GieJIjVfdGUZzyk9s9lgU8SND9OYWmAZUVCJPd8IjpVt2s9HJwB67g0SjvBhTTRSqARDa8OIHPJKiRIGaa1RaL6WoKSpuzpMkH9mbSsQfVkiUkERG7MV39po+xh65Er7TCy/2muJT9nWmVSZJBGLwO/OhlztqTbWEqyUl9sEAggEOJykSD4U01fnFiyrzOa2QScSlKIyIylXuArO57TitlnOFKJfayQnCn106DOOlG61wTqGlSpVGcVNJkipFsbgTTVl9cVPvJuEfP5VRpq67AXQQkSQCfACTUBSYJB3Grv6LXMLylDWCkTn6wgnrFVW/mcNpeTwcUPfup+v9O0mX9Wlj9Ft1h62plOLAkrA170gAxymevSt2XZs4HHsSRhCZSpU5A7wj70ZToJO/KtK+jK9+wfcAMKcbwJP8wkeU+VdCWa3pS2hpvLu58h14nM1wy1vdHLvkJ2sdGDsmskp1iYkaDw/GqZbbu+ktYCYUnNJO4/lV7DeEqG4kyDmD0nTwoFbrvCHMSNDqN4rl7bobarXc7iipKThcQYKZGfMTu4UKdZfkpVqNRh/KrXtK2pt1Dqcj6p8DINFrNfLPZB1aUgxv4/nT2e1HRczwSFKThSTGmu8xyABJNWdDCGUIeCFOBhAc7MSBjJACzEZCch1OdTtorwSlkqA7y04RP2T60cJFFtnbvS5ZVB0RjABjLQzu3yB5VN8ba5UFT6TXUiS0U8gEKHvzHmaI2Pbe2WpP1FmcUN5wtto599ZVPgKKN7KWYEQ0k81Eq9xMe6rFZW0oTAEUOAtUQXS63aMMJQBmCgZR8N+lXpu0QnM5b5/Wm7RhBxKjKqJ6Sb1e7AIalCFmFH2iDu5A6cTNXtu0u89qW3QXIS7ZmlQftYgqO1bVIgJPmCT1sNw7QtukJacC3AMkvDC5H3HQO9HBQ8a1psjZ1LstrZUDIYdUBG9KSQNRlIqvXDfhbUiVEFJEKBgx1rt5PFJJppN7dGsX52SocbUgniInnPqq6iqB6WNlm3EKvCzRIj6SgcDkHo4g5KO8GfZMmrB6TWCyA8tSVgd76oKSoceA8TRq472YtYUUMKQmIS443gbcnUJTIxCNYkc6445XEpdOeDy3can7PK/a7P8A57X96aue33o5DKVWiypCUJEuNAkgAaraJ9kb0ajdwqk7Pr/a7N/ntf8AcTXfG76dZduraVKlVVxdYh3geFFL1Hc/258qGWHWi16/uvx9b460p2NFfRlnaUIOinWknopYSfxqv7SKm1PnSXFGPHSjfo0WRa2+TrJ/95FCdrWsNttA4Oq/HlXW/g5z8zuzN1urPaIQshJgFCVKOLWEhIJJA8q2A5floDmYcYWEypDra0aDMgkAR1ioGyl8P2JlDYXkc4SYjEZOfEb627sxbBaWytwBSSIhUKBn7pHKvLeVqoWLad5JSHkTi0IInyJ15a0St7iXEhadQM+nSpl+3ZZbY4pvAn6rLud0g7zkI9+6hxuN5IKEEqEFOJakzhKTERmSFRqN5zrjdb4CtfX9eRfcU2kFWFRBKRI89JGYNFLtuFKm4WnEdQBu4R4VnYjZ2U4Q6IHdMxqMjPOamK2ns6EgIcGL4fnS/wCFaH227it9KNyYSJmZ1J5j/wAautis2BKU7gPGedVlu9GkJ7QqTO4yB1PurNja/Hk024+rkIT/AFH4TRy2nK1Ewah2/aZDZCBK3D6raBiWf5RoOZgDjQgXZarQfrnOwb+w0e8eRcOnh50cuq5m7OIbSlM6nVSv4lHNR6mpr904Y3ZZHnT2loCUD2WgcRHNxQyJ+6MhxND9vLMCwn+NH9w41YkPig+1beJDY4uJ/EH4VY31TtmX/wD7kuRhGNSP5TLZMDdBJ51ru22AturREYVFEb+6YHurZG0jBs7qHxkAtOLpqfMCKfZ9H30u8rW6QVWVLgWnDiBcK0pWEA6gAKEq6ARMj0e09dnLoJ9H9mfKQ63ZF2oIMThGAEcFLISVCZkSRyq+soecclyyW1hRPr40OpHMydP5qKr2beUgIQvsUpACEoT3UpGgiRl0odadjbYP/VII4FCvgs/hXnt3R2stkbUO64pKwcsXsuJ0hUz3ufhWjLdcf0O+EWcZpTaWS3O9tS0qT5Du+Fbfu+zWlpP1jjK0b0wr4itc+kK3IcvyyBGiPoyT1LpV+CxT8fa4V0BSpUq7Ozi2yDM0btZllWnmfjQWyijNoV9WoGcxxH4VRqX6OP8AFo/iQeWTiD8KibZtn/iNoA17VUedPbBD9pQeY/EEeWtFL1u1Dt9uNqIwlxRUSrDkBOuWEn411v6bl/sFdiLgDzKnFqQIXClONrcSOATCkIneSVToKtdgvQNANi02doE6qIWvlCEnAMvvGKz2kZaRZ0LSQpae4ymPqkz/APjRoIicRHPKhlh2yeCQhttT60iCoAYQebhASOleTJbsdetLyQD2y3Umc0payz1wYgSP4Saduy/FSMaQtB9V1uSk9Rqkjgah2K23i5BWw0UHPN1Co6RQ++bG4024/Y8bbnrOMBUoUN6gD6pGvd1zrl9HQbtXswTaXFDs8ClFQ1xDFnzGs5UBcuBpBhbC3RxZUQfFAzHvolYrRbnJcJZVizgpJngJBnKp7KrSsgKseOcpaWDHM44geNdZNQ9aDrGm60mHO2bUNzs5dcSasLV4WeIYtiUDhhQryzSanq2WS4jC/puAgrHLFp+NSrpuOz2cyywlKvtnvK/qMnyoWxfTYaq47U5mm1907+z7PL31NsuxTyv/AFRV1BB85oha7bg9YgDmYpy79pGSnC24kuA6SBl40dn6RD/4SWM3HIA65+NQ72teItjcFA51Z2b3BPeIk/PShu1lvSG28Fn7d1xfZoSkAZwTiUfZAj1t1bYZeOxWds3UPWZaElJWSnCmQJhQJkkwBEySQBnV42IaAYk2hNoeJl1SSSArgAc4AgYt8DdlULZDYZFnV27oS4+c8WeFE+y2DpGmI5mN2lWO87W1BKjhUnRe9POeHI5GllfjenCS6sAd5UUKfdMxOIUNuXaBNvs6XkRIUptYGgUkwY5EQRyIoi3ZeOfAc6565crA29eys7LtpeKloZQXMBPdJHqpI3kqIGdaCum2revBh1xRUtdpbUs8VF1JP5dIravpSS8+BYrNhwoUlT5U4lBUsgKbQMREpAIUeeHga1tcGy9pTabMstwntmlHvtykBbZ7wxSCQtJAOZChXrwxsjrjNR1VSpUqro4usuXnRdz1FaR0ihNl0nnRh10qSsme9JOn4fAVRrPYkw+nx/OpG3xw3m+rP95ijdECouxv74E8Ff21M2/bBtrhJAJw/OVdrP7bl/mJXPb0utFqVrWXEpabSTnI0A3STxAyzgVcbquQNoDtpd7o9VtJwoHIkaifsx1NUbYPC1eDcqxggpCk80zI8AR41tC/NniFNuL74Pqme6DE91O4xvrx5FkeYvJS8KUoKEnJIAjujVUEjCgaSczuBqam6AVBSljw+dOVB23cBJ5AeX61mLxO81yvB44RIu7Zuz2dISCt2Ptqy/pECiPb5AAADlkKBPXyhAlSwBvzAqM7tQTAaRJIkFRwjD9qNY8M63Np6kWNbiRmoxVXvz0gsMylB7RfBP5/CoVqsi357dwqn2UkoSPIyfGgNq2SS00tTYxLScSRqcIGY4T+VOYDczL9ttduVubb1z/Hial2K57OkpBtBCss05iZA3g6nLWgdptygkY1gzo2Dl1XuJ5T5aVJu5KgUqI7wUlaicgEgiAetPU6S2tlNXeqEyArD7WNKSfACjV3IQlZUZxHiqR0G6grls7owiZ0qLZr7JUtAklMSqdSZyA5UZiPta2K3eCCImOv51on0lXy8u3O2XtCltEZJPr4gFSrjrppWxGr3w5HM76pW2tlaW4p0JUceFDmH1m1IKVBQyPsYs9NOFLHHkvfhC9GO0CrJaksxLT5CFDgs+qsTv8AZPEdK2htXtaLGz9TDlqdB7NJzCRiCMagAcgT4weBrTF4WtuzPNKYcTaFJWshUjIodIbKgn7SQlcb5ppNmTaSV2h9SClK1lXdUTCSoJGNaQCSICRxyq+nI8b3SebtoKybUsEuYSS66MS5QJmI1WnLXIwMqmbJLtBtQxWh2bOW4SmVghb7TamzJEesJyPq8q9VspATFsaPZs9ogBLagFq7RSkZOEAjs5xZmVJ4CmmrkdsFusQ7ZRLrjSlFAWgQXESgqPr65jdIkA11mOU7K2Xp1DSpUqJOMG0QB0ohIwHTTjUFSsxmdBr0qStXdO7wrCkbJg9sgCJVIEmBJEZnhRbalkvWt2ATBABjWBqB1mg2zCwH0E8at172xdnccCGkLLwCgrJWWkEaYQc9YkzNeifpuN/NVLqtBs76VH2Tr7oPma2kNpsbAWVA9mnuoE95aiAnXiYHSapDljU8VE2YqSkAFTICAT9xKicQHEGKxue3JZcwky2YCkPfVqSPtJJiYz0PKvLlj+zp2LL2jU2O+ZPHiaHvbXuuHCyCVcBn50Qv3ZZTklvChJAJgY1q/wD6KzjgEhIoHZLu+jvtgK7rgyOhoesP2OXOhTr4L3fwySkzAI0kb892dWW77SkOOrUCSogA8k5DzM+6h2zbfYWp9tWHcQTwJOhovawA6UjQkSARw9kzmMs9cutULdiKFggEZAjTLy60zeNqwoMH55VDfUMkjL2j00A5TM8MqH220FWU8zurRpFScbSh6FeoM4J91ErPevauIQmMOIHCBllnKj+dB7e/iWVfeovcbgSpS96UKI6mAB76XarobwGDM5gb503/ABods5bQG3HDqpZPuEUHcvfHZlk5KGWWXLSsGny3Zm0jIqVOk5f7kVE0uFlcJE7zrnTN6uAPNT6ryC2rr7Kuo+NZ2XQCoG1YIabV9lfwkVGgDfdzBbZcQkIcZVhWgaZa+7McRS2Tuxq0Odm6CpMEjCSnvDmBJy3VZn3kKs/axmoDHzgZE893gKquxNpi1tncSRrlmk7vGum+F+La56NbGc4cH8+fTvJPxNS2NiG12hlxb9oWptxBGNaVe2FRGHecyZkzU1q/0LtCrOMRWkQox3Zw4onXIfwiilj/AHjZMeumN28cPwHnQlrRsqlSpUzcXNycMAk6QM+WVZ2pZ9UyCNxpWG0lEKESJ1zGmnkTWV5O4lBRATIkhIhM8hWnInLmdCVpJ0nOK2TfWzSLS1Z1IV2aUfvM5OeoTyMI14q6Vq2x/Grns3fylIUw4o4SjCCM1DeCBOZB/AV1xy1NUMsd3a5rtnDQe4fD3VDtLiSCVxhjPEARlvOLL3Gql/8AV5bJC0hah/KZ5nOPATzoS7bXravCtxLaNYJKWx4DNSuZk9K4aPTYdw3008cDZBCAQTmIAIwxy1HhVf25TDjRGWRjqCKkXKw1ZkFLK+0xRiXlBO4Dh01pvac9r2Sd5JgdYqaG9nGXCbShR/5jKCYGp+8eGc76PWiz+rrlvO4VU71dKSy4gpltISROoHlJo1et9pUwnCR9YnWdAdfHdUbtFstoK1uGJk5TlEDhNR75cKGlHfHIVMTY1JCdZOsjI78uNB9qbWTDUzvUefCqqrvq7oondlp+rX0A98/Cht4mAAPGpNgyaJ5j3CkrNJJwpE94zH4UZt375tsaICR46/Go+z9ixugnRMV407jfUo71E+E5e6oi62Neg6Vlf1nx2ZzikYx/LmfdNRrqXRhsBQg6HI9N9ROlPafP0J8Ce6kqHT8army9qw2lmPtpnXITryq07O2aFusqH2kEHQ6jPqPxqtMBSH0NkgJQUjCD3ZBzKuJxTM50osX/AGdZPavuqA7zrhxyCCCQE4ZOkJJzmrZYFS43E+unj9oeP4Chrdkzkxl86xl4VPsCAHW8vbTz9obvzNHttabNpUqVM3FbHxoldt7BuQ42HEHUHXwNDGTrWR1pY3VGzY1aGWFd9hC41jUJ66wPGpAdDa2VAQZnfBGVCFuqAAxZEA68NBUxx8qbR6sJOXEedK2XYyUztAUi0OFOhMjxppq8iB8+WVZW6yFa5ndWKLjUd4Hn8+VDslguW3BadCCTqIjLTLwrJ54lwT7IJy8o99D7tdDOWLEBw0msr3vpKj9WnCSMzv6DlQTRi1Ohx0IKsIJzVwSNfHcOcVYbDcSnoMYG07zl5Z5dd1DLguwiHFjCnJU+0rkJ0HPrHGiNrt63lhCMhoABFasMptLTcpQcSgNdR4HiZ1qq2xsqKlHMznVgesYbRgGuWI8Tw6UwuxDs1TU6RRbdrRCx/uyOfwqLb2CXCEgk8ACT5CilwWcLMbkwo9P94q/FH7Kz2NnUrQgHrJyH40AsAzmrBf6VBjPQ686r9iGdZltuhzuieM1YGchVeuo5Abt1HmVaVBAXElu8JGiwlXLgfen31Sy6k2pZRBSp0qEjcVE6eNbCvhj9os6+JUknyUPjWuW7Mpu0YVJUk48sQOYxZGDqDVx/ctt5KaT8/nrPIVIsdnHaN8lJy/mG7Qab868V4z7x1OiRyp+xj6xGXtCMvvDMDU9TRZf6VKlXQ3FDAzp9DJmsAjDBr1iSoTSFNDXSmkNka6VLSoCajqe3c9d1HW2SRaAkmeXWmVW1bhwokDgNfGiNsurE2womAUqJ0HtEa8Mt9SrGwlAhIA48+u8+MVek3sOVdpbRKiCTuE5ePGhb5qz3mZaPKD87vAVWkIxKjdR3tR6y21ZZQlRzAieW6fCrHc1jDaMR9dXHdyoFdTUnGRKUfjuHzwq02UTnrNRKwKJ51AvxeFqOYmi5Z1GnnVa2oehA/iGn651Ggbsyf29kz7R/tVV1v67W0FLiEBClqAVHdBGslIyBy1OdUzZYxa2T9474Oh31etoHO43u74y03HOJ95q2qH7TNfs6vuwfDfVSsKvxq5W95KmyCdQR5jfVKuzUjgaiLVduZFWBk6dKrV2OSqPKKsiDWRjeCJS2fsup98g/iK14ta/ppbxHCXhAJJGagcuGu6tkOt4kEePkQfhVHYsuK9mozlSFZD7In/4U8fxqNuJ166Zf2p8fWNPWTNac/bTOeRzGp3nkKiJOvLXPLxVqegqRY3PrG9R3kxI3SPVTu6mgumwqVKlTdHFzq5NeMqzFNJNOMesKyJZmDWdmYJ6k5E042mRRlxaeySkRIMjXL4Dy86uI1NvfINDLupjLIfp76gpz3H3/AO5p22lXZt4oJ5fMUylW8e74n4UvJ+SePo+8ziQocRlO74D9ar1mb74EcaPtqPz+X51DZQlNqBOmas41ia5QhxVgU00jSDmeu+fwqddNtISE4QQNTprzqbZ2u3sxiMQnhkaiWNjDx58KgplrUTvy4VT9q3O6kfeFWm0qyyj41Tdp3P3fMn4VvrRls2ibU1GWZOUbgfCrvexkNjfiJPlxOtUbZ8gPpMDKdehq32u15o7pXE5ZDhu03VVqPabACCYieGVVeyjC+4mOFXRNrKv+WR1UPwqoW9EWxwDQgH3VI0HLnzc6VZEiqzceSj5VZWjUo1KbGlBbmuk/8QKyCQ20ocBiKiBJ6SaLZ1IsaQFLJAzAJmIGo045CnjeLEvcEx1y3H3QlPxNPWJUuoH305anUesd3So2mkmf6j0G4eVSLB+8QOC05eyO8Myd5onK2TSpUqZuJwqZpxjWmmxTrSYqoIJXUxhkwDOU6fH3UOaXGZ/Wn7K6cW+Dvp+Phzyg9e4ASn53D58KHoeA5H536Cn78PcRn8xQlKq3m/JvH+Ke7axx9/zNZ2IBbiZ3TnyjhQ/DNFLoKErCljEkHvDdBy16muRiNlvksrJakp3zoRw8qMWS0B4lTWY1UgxiT04jmKmWqyhABasyDIkKPe15HTyoe49aFESBA9mIEcMhp1ogIqsalDQiqJte2EPJbmSkSeRMZeQ99WS0tWluOxcVhI9QnTlrmKpd8MKTaVhc4icRk71AH41YUTLryXJ4eNHBaDhEA6g/DM/CgNiVHz8aJJtQjDx03D9TWIbs1onKOQzqv32MNsHNA+NTbJiBGcZ+dRNpx+0NHimtBELsyz5j51irNZlA8ar10NkgkZ7qO2IFMzEcaLcJ6TWbKsyMuAJE9YHGoqLT3gIMHfT9nVCpmtBT0uRl3s93tHqdwqZYHJcbynvp/hHeHmagJXnByndqpXXgKl3b+9RGcLTl7Kcx76pNo0qVKmbjZFmisi3npHzwqVHz+VYKrQURKZVNTbIYn530w2iJ4e6nccRrrGX5U/o3oQv1P1bfzuoUwKLXisKbbyVIndA3UPaa4fp4nfV8t3knj4xS7BYVOGEpKozyGQ5mKLPXYsoKQhUSJIH5afDOmLtbKUKIJClCBEjLfHjUY2aOIPUiuJVe9nrdLSW1KwrTl5cRUt+73TvSfvAfCtarSqZxqk8zRSxbQWpgJJKlIJjviR4KqJYtVvKbM0pajiKQTH6nKtVvWtTzylqMqUZPz0AFWjaG0qcs6lJUVJWZVOZT93oTp0qrXeyVKEakx41dLIJtWY4ePL8zTzN2qMK3Dfu8ONHE2AJyO7cNAB9pXwFJSwNIMb4gDpx1rbXaNZFkqAqJtgYUyrnH4VMxQ7pkSN1Q9tFgJQJGLFIG+OMVJ2iVdltUg5abxxq3WUBYCtZHl+ta6sN9JyxZHzFXrZ20B1H1YLmEd4oSpeGeJSDh8a1SiZTlXiMlCnUtEpJCVEJPeISTh68KxiYqJDyTGuU/1K/Spt3NjtWxGi0mBoO8MzzoeFQDnhzicpPTKp92qHatiD66YSNfWGa6uibUpUqVM3ISx87/APan7PYivTJPH51NeFvOAI5CiH0gNNlRA4AVpQQbXZkNp104n5zqAT3kjhn461haHS4qVGTPgBwFNoe7/WnGo9b1fVt65T8zUJtUD8OFTLeiW0CZz8KjpHSByy8OJqeTscOllZuc9mh1LyUyATiBEeAFMuv2aZWtbqhubSfjFCLOHbQtDZUQiQhIGpkxu351urZz0c2RDSe0RjUMyJIE+Bk+NCTa26aya2hs7ZysuHmpScXl50Zs16svtlQS5g3lbasH9eHB76261stZEphNmZA1js0nPiZGelM3TZi2+404+t4rRjShYThCMRBCYgZSAQABGHXWtqD21AbgbBlBwTkR6ySN4jgarthuPsrSrUpRmjiZ0HhxrbW3exqGbMq02chvsGyVthPdcSmOYwECcxrOela2ctwdwOJJhaSkgayM4PLOpeCm2dofkQBpomRA6nzqOwyTKicuO7oAadUiMsv4RoP4j0isXbVEgbhr7IPIZSayoV8MuZFmM95IxTyFV9VzOlYLgUSTmfWPMyN1WAoWTikj7x+Ar36YWczmOG88qrK9ZG0h1SuzS4lMkJVJTA4gHPpOddU3LYWU2dAZQGm1JCwlHdHeAPsxXMdoup1LiG2UqcD8KbgesDoDzG/PnXR+xd1LYsbKHVqdcSgBRUZAMeqkaBI0EbhTG2cC7NmQlSik95UTKirTIannWr/SZdr9idRaGIUw6rCtBH7tw6YSIIQrnMK61sO9LnW842tNpfYDc91oowrn7YWhUgcNM6IWmxJdaLbgC0qEKB3/AK7+VGtOemn2bQTmQEqjvbwOQO85VPutX1rZBgdoiTvJxCsr/uFVjcwklTav3Rg57yFn7Q94z40zdivr2t6saegGIZUSjb9KlSpG5vPozvP/APUX4La/1KjW/wBGN6rgfRHIH32v9SumaVZNOX0+iq9ZJNjXpl32v9SvGPRPemOTY1j+dn/UrqGlV22nOLvo5vNRj6GuIEd9rX+vSvEejK88x9FWP52v/Ouj6VS83aesad2M9HFoaWHX2ikpBCUykkE+0SFcJjqa2Td9iUnJSD1kR5TRmlV2lwlMtpIyqHb7CoqbcQkFxGICVFIwqEKBhJJGQMcQM6JUqi+qv7R2d5yw2hCWgtxTa0hvECFymMiYiZymK0zc/o2vFDSgqyrBygYms/8Ar510NSrLpz+5sFeWgsq44Y2v/OvWfR3eOWKyqn+NuB4Y63/SqabTS7WwtsAg2dRPElvLoAqhV5eju3qyTZVwNTjak9O9lW/aVVtNZXTsvaGm2wmzlASAMEoy5et8aut2JdSAFIIEcR8DRilV2NwlRTjIyAB+9n7gaeaBjPWnKVbazHSJed2ofbU24JSrwIO4g7iNQRVEGx1oZtCAlJcaCkkOBQCslAnGnKDlukHlpWxqVRdfSpUqVZX/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12" descr="data:image/jpeg;base64,/9j/4AAQSkZJRgABAQAAAQABAAD/2wCEAAkGBhQSERUUExQVFRUWGBoXFxcYGRoYGxcaHB0cHRwaHBoaGyYgHBwjGhwXHy8gIycpLCwsFx4xNTAqNSYrLCkBCQoKDgwOGg8PGiwkHyQsLCwpLCwsLCwsLCwpLCwsLCwsLCwsLCksLCwsLCwsLCksLCwsLCwpLCwsLCwsLCwsLP/AABEIARoAswMBIgACEQEDEQH/xAAcAAABBAMBAAAAAAAAAAAAAAAFAAQGBwIDCAH/xABOEAABAwIEAwUFBQQHBAcJAAABAgMRAAQFEiExBkFREyJhcYEHMpGhsRRCUsHwIyQz0TRygpKz4fEVYmOTQ0RUdLLS4hYlNVNkg5Sjwv/EABkBAAMBAQEAAAAAAAAAAAAAAAECAwAEBf/EAC8RAAICAQQBAQUHBQAAAAAAAAABAhEhAxIxQVEyBBNhgfBxkaGxwdHhFCIjM1L/2gAMAwEAAhEDEQA/AKUc3PmfrWNZLGp8z9axphBUqeYe+2ky4hS+gBAHrIM1jiSmy4S0ClJAOU/dPMeVCzDWK3QIrWka1mvasx48WaqeYQ9kuGVad1xB1EjccjTOlmjUbjWsIT3iNlK7iViTlABIA0k/h050IdZbToUI3ECBrRPj27LFwlKZCiygzy1Kqhy3ypWZazPXc/LapKNl9+1UiSqw5BE9mE+YSPlvWKL1FsYCMxzZpQ6tvlEQhMH1oQxjZSIAA8tSfU1vdtysBSgdZ2mOs7mn2ib2HsKxC2dJAbcQuQSld2pEwmDBjvK0AA6CjWHcHquoyISSnZa7tRCFHUAJyEE7GJ5VXNrZZ3EpSSSSIEb66zrpA1q0eCcVUy+yhSiGUrOiYIUCCAolUKBSuJOtCS7Qy1HwasY4SeYah5BanKlTiruW1HSQARAnURpyrUxYtGFiASNCb/KYGwgCIH5mre4hxJKmktxmLqFDMEBYEIzFRnQR4jcjrVaBt0wAi51TBItbee9yCpjbmKyvlhU7Ndq1KRsdCR++hJCVK0zDLqQOZ61mlDSSAkROYj98RE8ydI1k770kLWEJKkvkJgkJtmIGWRqZEgQDE9aZf+0KCmUvEkJ7oVaNgKPTT3fWtaHVjhdqkZlHNlIk5b1AJIjWQBy00rJ5aW0lcrEDT97Q58UxrTZ7F0JzFD4KoSNbNOUgE+6AreCTMV6nFmQorS+Bmyg/uSJIB8SBOsz4bVhkBEWzRjuoM76JJ9TzNEbC2QH7eEJEXNvBAH/zm+lbrvF8yYSttYIg/uyWSnXYKCiecbcqb2Sv29tH/arb/GRUayUcsZOj6VKlXQcRxGvc+Z+teV65ufM1jTCHqTrWajOtYVlNYx6ggESCR0mJ9Yr0kHkf73+VYTSmsGzLT8J+P+VZd0j3T/e/9NYGsZrAHWKYou4dLrhlRgeAAEACms15SoGMp0itiW1KHdSogbnWPjtRDC8ALycxVlE7Rr89KsPBOF20tpESOhkg+m29LKaQ6jZVIVBmYPnTvDsVW04FzJGsKkzodPCetdBf7FtHWQl23aXA5p18wd6rTjbgxhhSltIhIEgAnKT0OunpQU0baDLjie8hfZ3ay24lIUkqSFwqJQpQTI15g1scbc3zgaaBS1JHlv8ACooxbOalKVQmFE8hBmSand0ll5ztFOpCyAM3+0WDyj8BjrrNNJXwPBpARVypJ7yiNfxmPQTFbm3yRp1iRrtuaeWt+1boK0lSUqTui9YW9By90oIImcxMJ5is1cRMutpD4ul5JCf2rQlJOkkAagADQc+dI4dlVK+BiVa1tYeM/X9HamIcBV3QcsmMxkgToCesRrTll0DafjvU3Q46S5EaDQeHx+lPrByX7bf+lW3+MihLa556+fyp/hix9otdf+tW/wDioopZA+GdN0qVKrHKcRubnzP1rGsnNz5n61jREPaVIVlRMY0hSpVjCryaRpRWMKKcWVuVqAFai0RE8xI8R1+Ro1w7ZlRKv18KSTpBSySnBWm20d9QAPLeRU2wW9YVolxKvAfyquH23kq7vZifdKhMk9Z2EeFbzgryXEqbLS9ASpuU5Vcxlk6eJjyqNFUW5a3CJgnSaAe0iyH2G4cT91MjykfTehXEFvdMMMlsKWXQSS3qUxHI86FKC/sNwt5q5BWwshS1pIEEJ7yIBRJMj1oJZszIBb3SyMqDG0A96TsN/GBVhLkPZM7ucNggAWERIEDMN5666VWluogpy+8CCOeo1qwm2HHWEKWy9LsT+7WmVSlRCUErSoAkGZEx0rpJxHed7tAAHzl7ygpGHnTUJ5idR6UBe4Vuu0UpDKlIUoqSVOMAkHUkhDmUazoNIowjClkIm0cBSZITYWsBQide1mNt99KD8SYO4lSVLtsjYASFlltkKVuqENqII5zJoSyisHka3mHvMKSl1GQkSBmSqRMalJP6Na836861MpSnp6fyrNK9Bz06efwmpNFBw2rx+J/nT/Bv6Tbaz+82/wDjIoS2defmQaf4E5N3bf8Aebf/ABkUUsgkdUUqVKqEDiNzc+Z+tY1kvc+Z+tY0RD2lXlKiYVe15XtYx5SFexXsVjBSwxFsNZHAZB0gbg7ieVGsLZ7NXdOhE7axy8Ki7VitSVLSklKd1cvKTufAa1JcBdzNoJEkCP5fKpTXY8WTnDG0upyqExtI1p9drCMjaE78gNPOo5hV3kPh+vGsb91x5RLasp90QoCB6mKkOWQLBLlkhDokAqHiJggzy1mtWH8LMuJ+yuSptUFUkyUpM5c28EgCgPDmHXLTCu3ukHuSlts5v76yN/BPxNS7AHkKnOYJEJg60Hh4BLCMn/ZPhRSR9jQJESFLBHiDm3quuMvYWtEuWBLqAB+wWf2gGs5FbKE8vOrpsCqIV3o2UAdadISqfd067VSMpE0zjfsgFFKkwQSCCIII0IIOxHSnjKE6R4xqY9OldBceezM3LiXrZm0LilAvh1JlYEQUrTsdIIjUHcVW99ZssrWhbFj2ja+zU39luSEnSSVpUUaJVn36VWrHUiIEjbY/r6fnXkxt86kl5h9u6n9m5YsFCiDDNwguJgQvdRAUSYED3d61XuGNNoKku2RKEGQFPBbsQYAWj3+QSDtrQprA28AG4ECP1/On/D0/a7Xp9qt/8VHOvbbFLYZCcPaVAhWZ5wlZ6mQdZn9CvcDAN9bqQgISbtghIVISO1RoKNDNnVtKlSrEjiNzc+Z+teV6sd4+Z+teURD2K8FZg6VhNEwkisqxmphg3s5ddCFOkt5yAloCXFTtvoifHYb0G0jEPpzY4e4+rK0hSz/ujbzOw251f3CXs3sLNtTzrQfKfvuQvvDfKIygA6AxJprxBxcptXZqabaQtJLeVIiPEgAyPzpXNIForLGsAW3ZshQGdtCpjXRRKvjET5UPw++DZRBlJAnw8ameJuJc77biXBtAUCoDp15c5qFYlhRTK0AxuU8xU7sMWG1XIOxEnmJpta2GZ5ALyQJnvyBP9ZOoNBrHE8kBQJT9PKiQuWFkEqhAOse95ARv5daFNFUyc2OEoaCVoulOaGWkglJ6mTKlH5aVtwT2hrS4Ps0uGQA2hOfMPExpUi4DwRtlAdDRQVJgJV7yUnkZ2J5ihOJ8Nqwx5d3bpzWxEupSO+2d86YGqRzH+lC8kpal4RYuHYtfOaqt0NCRotWvwFH2c8d4p/szHzqBcP8AGzlwQnOlOkgaEkdZI19KkouVAglWYHkRt6in3pA3BpTieZHxqpON0uM3rrhS8hDy20IWi5S0halAIBgpgRrJmYFWFfYkEIKgJ6Ab/CK0WeJsXDJS4gKaVIVnCVoIIgzlkAbjWKMdTId1lVMuuh9wdrcguIB7t4wfcmZKhG69B5zTm4urkR2RvFqSUn+k2ak5QoFZMic2WfDajHF/swUhAfw1u2XkOfsHGGlZoGgQ4EhRjUgKJ1jURVSXGPlScpt7JBzd6LVKFCDqnw2ykRzIqtoYkFxwolYdLVvfF7vKlbtspGdcmVQsSN9utAsEQtOIWyHAUrRdMBSZBAPao0kEg6HlWNlxMEyDZ2DhzKMrZJKipalEaKEAZso6BIFeYLeBeI2yg2hrPdMdxsEIEOo2BJjyodBOs6VKlQMcSLGp8z9a8KaSvePmfrTi5ZgDxoiM8sbJTpKUCSAVQOg3ptU59kndu1ObkJLYBEj9oIJ8xUTxm27O4eQIhLi0gDYAEwKanVgvNEl9k+EB/EE5khYbSVhJ/FIA05xNXhh/DYcuM6ARklKlTokn3svVUaTyk1Sfsqxz7O+8Acq3WsiD0OYT8q6KtbpDbaGWtO6CfCec9SZNRks2zOuwPxg6OzDLWiU79JGwnw3NQfE8KN6xkJCXESUE8j0PgasJDQTmGuUqMpOo9J2oBeYYG3c6PdO45pNS3WybdlOf7CeczJb7rrZyrbOXU+EjUEajzoRcF6SlQAKdCMsH13qZcWNrZfbuESFHuK9CSmfSaP22N2xZD7iUgwJJI3PLzmmsaytkYM+EZ1N5UEgCRud9BvAGs1NUW7NuhD5QXU2zYd7MAD9oSEhaoTsCdJnrT3i7E0otysAlbiezTOwSr38ojTTnRnhrDUvWSg6MvahAVl7uiVA8uegoX2bewIPbA4kZlMKR4ZUKHxzAjnRWy9oV1doP2a1W6CNSG0pTroQVuKAPjE09a4FswQewCz1cUpfyJj5VLLNtKEAAADkBsPSlwLuK6RhLrV32YQlpKIylBkFOnw5iPCrEaf7vvSOc61quEpzZ1RpVee1PiB9NultgFDbisq1feIiYEbA7da3qByx9jHFrTw7UpDtoyrKVJKkuBeaA62QR3U7eRmpFw/jzbqiGXEuuDdLg7J0jwWBDkeIqqeCkqXY3zBSSQw4oCDuBt4aio/w9xAW3G1FSgpBGVSTBjp41fU00ktvgZdnS9pxAltWVaFNk7hQy/D7p9DVZe2XgtspViNoe6SBcoGySdA6BuDMBXoetSi19qlqplIuHsrgHfCmVKSrxECBPnRbh/F7W+DnYsLCcuXO40ptl7NIKUgnv7a+YqcZUPFnMpO8GSORFEuFFfv1p/wB5Y2H/ABE/Cpt7RfZb9nSu5tBDSRLrMk9nG621H3m+ZG6fLQQfhNz9+tB/9Sxr/wDcRVY5Hs7ApUqVEJxL9/8AtfnT/E9htTA+8fM/WiWJKlseeveUevUa+lMhGH/ZWnNdpRtncaSfIqNRziRybu4PV5z/AMZFG/Zs6U3aSNw4yf8A9g/nQXiZGW8uR0fd/wDGad3tQqrczPh7D3Fr7RtK+4RlUlKld8QQAEgkmNx03qyXOLny53VKZXlzLadQtsgJGpSSBKaYcIY9c4fboanRXeAQRKc5115kRr8KuPh95F80pTyA42pMELCVBU7iInaND1rndPAWkyI4fxc8CkPsnvahSYJ1192ZmiWJKS4kOI5CFCfgY+VbOIeH7K9cLIASWDA7FWRaFHUmANDy+NMRgdyhJaRnd0UjtXC2DlKSUnukZilUcp1qLSTwTfJW/FGNdu6plIKihRBygnaOfUSQekUVw7hlDjIS6kqOhSkfcPLQ84pzhLFtbt5UvpKfdVMakHvSeuafWaJK4ltm0hKHU5+nQU32BbAuJ4Yp25S39xGVA1IVm95WnMARt+E1PrG2yJSnkkT4k+VRlm/aQgPKWmdSFTAHU6n0rFvj9tWjSXblc7NpMT4rMJj1pZWwZZL+dNsS4naZyoUolxXuNIBU4ryQNfXYVH02F9d/xV/Y2iPcaOd46bFwiEegJ0qQ4Lw+1ag9i2ElXvLJKlr599au8efOKFJcmwjHDLN95XaXSUto07NgHMrzcUNJ/wB0bRuZ0E+0m0Bt2/F5rlO6wOdStD0UB40ZzttJ5F5HxBzflRTyDshPBt0Di72mUdo4yPBJBbJ+p9arO9sy2643qci1I8e6SPyqzeK2jZ3LVymEjtUBZOwCjJPwFZs+zcXuK3jqiVWiHs3dOr5WAsISeQhQlXoNdR07lVlI8A32bMOOQ6LNy8yaQB3U9IKyEFQ35xpVhocdW6kLYxK3UT3VKDbyByHuHugelFnOH7lTYQytNuhOjaEoJQlI2Bgjw50KueFMUT/1thQ5JUlxPzzK+lQbT6BaJZaNL/hvlK8wKSR7rqSIO+yq57f4fNjjrNtulF2x2ZPNBcSUn4aT4Vd2HM3iEgP/AGdbY3CVK08QSgVWvtFuEL4kssmuVdoCZmT2gPyBptNjQZ0LSpUqqUOI3DqfM/Wi1w5LKtR9375PPpFCXNz5n60UfX+yWDmMx+Hz2GoHl4UyJsJezpM3iR/VPwWmmPGDRGIXIjXtl/MzTrgAfviPHl/aTRXFcEFxj7rE91TyiogxoE5jrpExHrTv0Cr1hT2ecOpumFuqUgqSspV2vaFKNiAkJhM8ySamuHYqWUhkP2bIJJl1wEzsAGkGI6SqlxXh7TFqlaYUpB7NhkAhgFWgIQnRZG+Zcgb6b0Lw/jhQQltDAun0ABXZtIIB5ysAJT8a5ZBzeCQOX1w2AS92iFSStplGUGeaUrzEeImt+GcRHOkOo7ioKHmjnbX67pPgaYWWL4k7BXh4KDsS41oPDKuflQzGbV21aduLAuIjvvWhhaCCe8tE6pI3IEz0qVZErIF4w4LP2t0hDPZqcKgcxCgF97YJjcnSgKuGbdtWV1h9YJgKt1ZtfFG4oxZ4niTuZ0t2qwuCZUoEiIABCo0EU/Yvn1KhzD3s3JVupLp+ojzJqyVIpVAyxw7BSodo88lSfuPkiPAhQEVLE3DSURa31s2n/ebCgP7qwa3XHBibhuLkgQO6oBJdT5nUfGac4HwpZWpBZtklYMhxz9oqYiQVbf2YFTbRtl5B68IxFzVF60UmNUtFED+0TT604IvCB++ByB+EpP1j5UYubvL70AeJgU4w7HWymGlhToOoBGg9aR+R9iBKcKVb6vPJSB1mT600xm+CyyNwFhX1qWtYolZhcEnkQPoaC8a4gy220Ral955fZNNoA7yoJk6iABueVFZElptEa9oZS9ZuJRlK1LayIJGpChMyYAiZJ0qb8CtEWwKrhD7pJLpbUFIQvmlIHIbelDeCvZsi3X9puYeuVTAnM2yFa5UA7kaAqPTSKlt820JIKW1pGihpHnG46g07aSoMY4NjqzzVFD3nSNCZExND8Hx5N/bIfRGpUhafwrSYUPLmPAinzduefp51PNk5W8AzF0oYZduX1rWhlCnMkwkke6CPvSY0mueMBxBb+K2zzhlbl2ypR8S4nQeA2A6Cra9q4fuUGws0hQbUlV0pS0JlcZ0NjOoEwmFmB+HXeqy4b4Vum72zcWysI7dlU6GAHUCSAZHvJ3611RVIpFUdZUqVKiOcRubnzP1p84ruL93lBE6nwmmajBJ00VOuo36c6IO3BWlZM97X3UhPwjQeVMibHvAqovG/1zTW/wBo6cuLXRI/6QGOoIHy3FN+Cv6Uk+Cvypz7SNcReOgJyTy3G9Vr/HYl/wB/yCmD4kh22W0p11xSXkpYZSSVFJSZCeYBJjwCeQqbYDw4ttvPdPZGR7rDcIQBtClDoRuKgPs2KWMVbClJMhSUrR3k5ikGQfKRPnVqcQ8NK7RpbuZSfuQf2aSNdEjc+dcc/gGSod2uL58qG0FtB7rYCTqE7kA7IH4j6TT9vBSVhSlBOkaazPI9RQdp4oUT0AT6Df51mMTOkk1HgpGCMsH4QYtW0tlx18IEDOoJA8ITG3jRhNzACUAJHQaD1oI5iqUiVKAHM6Uyf4unKGGy6VCUkkJTH4iTrl8Ug1stj0kSZUbqMVF+IPaHa2oKQvtF/gRBPryFCru3fuZ+0OkA/wDRskoSPNXvKPwB6VFbzgUW7DjiQXFoVmTO5QInQaEjU06gK5o9vcavsTMNo7NrfvaD4nf0p5h3C7KFpm8CXNNAQoEyBz8dN6AXeKOhCQ4pKUnUMIVqfFyNQPD5VswtCgULIJX2jbi+QS2lQgHTnqaelwBtltN4as5cyCSj74UlGb0mj2FtJStS1FcnYFQIA8Bymgj94ABlE/h6E00tselS20yVNlOY6QSeQ8qCiLubLKavkKEZo89K579qfE9yq+esg4UNoOVUGO1kBUqPTUCKs5rFwnRWp5iq+9oVqwp4vELKXi22pwRmt1tqEkgif4RUd4MCmjHI27A19j3E6rW7FqqSzcmI/A7HdWPMCCPKrZ4t4sFixLY7W6dEMognLJy5yBrlB36xVGXdwiyft3W3G7laVOFKklIALbi0IKgmfeSAv1rC3sV3ylPP3Sm1oaddUqCs5UQqEgKASJUQEyN9qZRzYOzf2uJo7Um4GZT5SvMQVLcBSiZUiSO8lO+g0iiHB9/eLu0ld0P3Zy3QpGVKgtLtw2hSScvvAhOpk93QisHuArtGUF9ollkPJCkqPfdK1KTIBGcFE5lf7tNMMwy6w3ErNtT4m4dYU4G1L7yS4kwsqSJOs6TT0+xsdHU1KlSoBOJHB3j5mnCSMh0HLmfpzrS97x1n9belen3eX86IjCfCk/amwkSpUpSJiSRpJO1EON0l2/eygqKSlHdB1yp1IG+8/ChnDKwLlonbN4/lrUuxq/No88n7Kl1x+FNrOoywBlyjXQyeRkirr/X8yL9fyIhgV6be6bWdMiufiCDNXG5xb2lsHVKEMJJSgGS4tRhAE9TA+NVpcYeh9Sz9mWlLYSFqtQVpCtdMq425xPnW7hu8S272eft2FZUwSWnG491WUnZMmdxFc0l4K1gOHitTaf2p15naTz+dDbvj51RCWElSugBJPwp1xLwi4oktpSlMAlaiXXVbzBgJSnwQB5mgWGYeq2umk5wUvDurA3Hrt6Gp7UPuM8FUu6uU/aSVoTKlNkkAEHQLHnyqWYXeN9s+4sklRShJH4UDbwk5tugoXwZbdheXTTiUKUCCkq3IKiRBmeYo7eNhLykAKjMnMBIKZBiDIHLXfSaLJthRsghKkzBEj/M9a0YjeZGyRG36FMX1aIbGn3yCZgA7Tykn5UOxC6K4SDyk67R51kZEETapRcZFnuJM6nluB50YbxoOuoaQBkKwopG6suozHntQHELnO6pXIqMeQNGOGXEocW5E9m0tQEDUnKACZ8aZ/EYsb/aYySVSQNttOcfMUI4QxAdg6+Zlx1ShPkAn5RQRzHO0slrMJWAUwnQEkRtO2vjWi3ui1ZMpTEuKnWTKekTzMfClFqidWjqiJO51PnTbGFpTdNpPuXbRaUJ07Qe4qPKQfTpW61IgDn9PhQnjoENML5tuGPDSRvWMiMY5gCFMduygNqaUW32vwqTv6j5iveCsGYu3uweBKQhS09mcplOXckGRBNTW7W2u3U8N3AC50JCYkgc4gHyFQr2b3ak3zO5SrOkjUAShR67yBvpVLwElznsis5zBx9Inqgx4ap+tFRwT2t1bPO3TzimXm1JzpbA/iJMQkCJjeiSMfaVcKt0qJeSO8IMTlzQFDmBuEx50Qt/4jZMfxG/Kcw6nT5mkTYyLKpUqVOMcSqHePmfrScJ2Mjw2+Vbra7LbgWACUqJgzB18NR5isb1wKWVABObXKMxAJ8VKJPmTRFZswt4IdQo7BQn6VZ/EPCYuWrVTSyhABDxUo5kg7p8QSBHLWqmSOVTjhbihTjTlq6rKOyIQ5BUQRJSrKBKiCB5xVIvFMnJNtNE7VfACEwlI2AEADlpQ67bQ8D2iELTG60gxHj/nUQt+Own+KjMoTqiUzGgkHYecnwoXc4zcX6+zzobRBOUrCEADmtSjKjqPhoKhTHSLIwDGmXiGmlhQQlSSQfdCSMu/IiRPhUQ9o7eR63KdMqFFPgQoEURwGwRZIUlDgdU5lK1pHdAnQJifnTXjg9qGEicxJAHnFCsgeGOGn896laho/atrIic09TsOtSG4sxmb55REwNB6CodjTi21W77YnsW0trAIkhMgnTfy8KkfEGOD7MnIe88nuwYhJGqp8tqHxByDrG8LjjyiCqVQjlCUgCOvj602x1/s2FqI7xSQNIifPxp43ZqQExuZzSkxJ1OuxoJxzfmEs7nRSiRt0FbsyREFCBRfCrmGnvEITPqTQu6EQOfOnFto0tXVQHwE/nTvKGPFLUUhAnvKkgc9YTp+tqkOKj95ZYTs0lCTz725/L4004Tw8u3CVH3URJ8d+frSYfLl2tw65lqIjoNBGvQCgwcliWa9QPKtXFlrnsnf+HDnok94f3ZrVg6x8h6/KjaGwtJSdlApPkRB+tKAhFvcqVhtwkFUtpkT0nrzETUX4Oucl9bHT+KgeUymdPOfSpTwbak9tbuakhbSkknWJTyqMWy1t3DLRSEBKmwpKYhZzAFSiN5Onyp0FFlcKtEv3LygqVPvkuHYjNlQEnmMoO/SpdZ6uNazDiN/648NqGt2UGIASk6ARp8NB8zT6zbhxvf+Ijefxp9T66UvIeyzqVKlTjnEp3PmaIYViDSJS+0HGzuRopPiDQ5R7x8z9axpk6EYWxK1t5KmFOFMSBE5esnkPOt7TiWnLdxIykLGYa6pkajToSKF/aFpTlkgKAkD7wG0xTm5uVLab7ohBICpk+RHLUU1qmLTMeIW0i5eCPdzkjyOv503RdwNk8uQ5ctqV4CpzqSB4axXqMMcPIfEaUgxIuHrtCkFIBQpSp0AyDKBHrWVzdFTyc2nZBSpBmJ0jzM0Nwu5+zqhZBA101gnkSPCtuNYw0pRLCdSIUsgjT8IB+ulJQKyNbtXbPhBUEgmMyjASBueg0FHrDh9d0UBCFJZRuozHhAPPnrtQvhnCM5DjiYbSQc6p70fdSDofOjeJ44t5QaZ7qdgEzHrWfgzJB9oaazJ7UuLSknVWaOsGdSageJMqWpbitSVa6bf5bVKXMODLeQarMZ1c/6vgK0KwyWlzpOsxHx11oJUAgdye9Tu3V+xP9bX4U1u0QojpRTh+z7VWU+6khavIfzMCmfAWSfDGPs1qtzSQlZPiogwPmBUWwlMKnXTTbw/nUo4pUoWu0BRBJ6wQYHrFRjDkmTHr460vAOSd4G93BPX9b61JLcQKjWDbAQfCpCyvagYjbUs4urbK5kdjwIhR/vJPxqBvrSb1RSQpJflJE6guTVlY3a/vtovksONk8pHeHyzVV7Vv2dyEERDoEEcgvpuRTxGOhX2QFGDtyJ29dh5CtttaftG5/Ggx/bBmN/U1se97mDMjQSB4DZI8TrWVoBnb6dojWDE5hz3UflSdmJ/SpUqoOcRr94+Z+tIIr1ehPmfrXgVrTCGeWN68SK2tkCtZV+ulAyHKXwFGfDbek7iKld1EgbDmo/rwp5cYOS1bKGUdohaiQmDoqNde950/wAOtUoHdEzoTO/rv6JFatprtga4wxTSApcDMdEgyRz15UyXUmxxUsaalJCj5bbcvjNRkDMQOpignZiRsYutVs2k7pBSDyyjby00qR8NYcGkB1Wrqh3Qfuj+dRzBmApWY6ttCTA3OyRt5VNrUlWu87Ry8P0KR8gbs1rRJHM7mhvEbuViNRJAOsUbDW42P69aivGLsNp6ZgNNf18KxlkE8F//ABFidZUqZ1EZVTvU3xzAWbcpcZQWy6tKFISYQY1BCdxzqD8EGL+3P++en4VddKsXihUoYO37XTQnUJPUSfkKLGYK42Y/dFaaoKT6SJ+VQvDFaeRqwcVUFtKBPvpKfOR5Cq7wWZjSQdRr5fkaHQvRNcK1I9I8PhUmaMR5edRTCXZVGoIM6RqPExUpQekCsA1Yo1IYVvkuEn+8lSfzqt3r11V8GlqzgXKQmYJALgIhRE8+dWdcIzNEa8lc/ukHlUAYsc2Nsgc3W3difdGbYa/dpo+lmRdJiSdwo+ME8oG6j8q2WwPaIjcOImN/eG55DwFNRMnqN9pE9VfdHgNa22rgzt6iA4gCRCfeA7o3UfE0oUiwqVKlTlDiRzc+Z+tYisnNz5n61iDRFMhWSEFWg3MAVtSnQUfuGmxboAAzAgpOYH8udZOxW6H3ELcC2QEiEIKco1A26+M79aHpUCZ1GkE/+rbroK24s6rsmc6RmIMgfynX1Ma1rS4QZmOmxgeew9KbV9WBdPgcXLBW0tO8pOXl8vzPWotbjv68p+OtSZp4nlp0Ox+cmmFnboTepBnLJUNI5E7TtPLwqUR2SBFgthhsRAV3lHqTrHoNNaLYJiUJCSjX8QJ0HjOlPPs/2iyKkiSASPOdt6Z4cwU6bgwCI0HrQFCN64o/1fmag3GTuiY5q/KphcuHLpHjrUG4rVJb31k1lyZGvg9BN6xH4idp2SqrCx0yGuZzkq5mMvXYVXvCigLps9ArmRy61OMQv0y2VBakjN7gnpymT50WMxneYcCFQVDyM/Wohh6Qm4cSQRr+vrVgJv0rEBtyPFMDTnBM1B8Say3zqRzg+Wg1oLgBIsBEukjlyqUIHx/WlRThv31TzA/WvOpY0r/Sg2AeNDUVHeHcJ/8AehcIJLLB23CipSU8tO7mo4VEHrTmwbGZ0we9lJ5CB1M7A6x4mqReGhewokeWWd/uj03UZ51tt1y63Mg9oiOaj3x/dFNyrLGu5ACo+SE/nW6zH7Rsf8RuQN/eGqlflUx0yyaVKlVChxG4dT5n614K9XufM/WvAKIo4SrSnbTKss/dzAb69R6UwQqt9u8Zid/hVNOk8kpp9Ei4hGVtGp5iASOQPnzoWy8kHcg9Of8AdOk+Jp3xITka15/lrHTlQNO51n41tf1m0fQE3r6DuZ/n1O3oKWHjtXm55ZgojaIJ15/GhJE0a4fabDqS6Tk2WBvlIjfkJNRZToOWHE32RwhuXEE94GYjbTxijdpdB052D2jZOoAOZo75Vp5ede32F2rI7to45IkZlHKqfAaH+1TJF6sKlFs22mIIaSEFQ6SNTzikXAlhZ23Kxp8xH1qAcZMlt5DZMlKZOkRmO3wFSe7xTELeOyX2rUApBSCsDoSRM8pqDY5n+0uF3NnUrMc2+uo36belNEZDrBRDhVIEDfz8OZqR/byADrMg9VEbax7o8Ki1g6J8TpMSduXKjibwZSkHUxEa7HmTz8KDGokNtd5tO901/WpqLcRd2/Ec0D10P8qf4e+4COWo0I3+NM+MUD7U0rqny2PWshUE8GJBmeev+lSy2UDrPjUXwVEpPMbfCpHh8gnMAB1oGSQRQr/StjJBKhpy3MDnr401avBmCR57VutjCwTHXXYab1kKEkXMR3jrpMd5XgOgpzarl1sQf4jZyjl306qP5UyS4NyYnmfeV/VHIU5sBDrY1/iNnIn7vfGqjvPPWiOWjSpUqcc4mWjvHzP1rAJpydzpOvoP51idTvPyoiGqK32qtwfD6itJ3ragxzjX9bU8cMWXAX4j/hNHX18v8qBp3/WtGcbeStpmFSoTIA2mPnQtprUeWw38jrpR1ncmLoqom+ytitWUAqP4RzHVSuQo5eYcQyW0oIKimTlIB8ATyrzh4uNNurQrKtQypy8huTvvyrS1dPp2feSd4z7+YJqDHZZHDGIqdtm0qUO0SMpCtZjSZrO5tXp/hpBP3hqmqvcvnwrP25CuZECPgKNYX7R7lnKHYeR1Iyq08RoaUFEvuki3aLjxnKCqNzFVHf36rh5bq4zLMx0HIegipZxZirirdSgsuIeVIUBAQiB3DGxzaa71C2kknQSToB1J0Hzp0GPA7ZtlR0J2AjMd/Hb+dOrewcJSQD3SDMHKPM7elSNvCwmEnSI7ggrIGkq/CD1MVthKYAykJ1gE5U+fKaVsNjSyeKlJG+vSmvHIhxhXgR8xTpCwl/SIKhB11B6bU245RCGtpClAR0jpWXJqHWB4qWiRug+91nrU0t2QoBR2IkDlVbYfiyOZymNQdPUKqe4NeIDaO8kGOvXbSsK8BPs9tBpSa94f617nSE+8N9+Q9RWZGoiaUCN6Vbn3SY7x94+CR08RTuwbAcaGo/aNnKDJPfTqo/lTFKtCRoRpnIkDyE0+sFjtGhJA7RuPxOd9PwFMhi1KVKlTlDj26wqFKQFBS0axB5dNelNrWyU4YSDHNRG366UZurhJeWoKbyKmSIzEemtOLdxttsKPdSBoOp6nqTVtsbweVH2jUSyrAt9hQbazZidYI0A+FM1W6u53TyMwdSeXnT568Q6lAUQB2xMDQhMaE/zrNN6Eh0y2CSnJlVJMK6EnlFGlZVauollZv9aNuJg9iyNe7OYAajxNNFWyUNheaRrlERJHI69aJ4xcw0AN19Om5pmSktITA7pUSM0AeJNbUStiaerOUU1jP1+IftMFeyNutLYWFJBCSrIEgjWQZ51uvMNZ99+4Sgp3DYK4+CYoYzeqeUhCSgNEBIGyipWgBHmR8qsCx9nZUwy4tDnaF5LbiQNQ1MFRPkJnxpPdryF+0anG368EUYdw9JBS085BlanUK26pHMzyo27cWT6Q2VtKG4bVCFDySqDUguOA0N3JAtnFMJebEwpZLXZkr1kqUM8T8KzteHXT26OzQEBbTgt0N9jnZQpQOVudCQI1OuTlpWenHGQLV1LePkQlvhNCArsnQWlaLacOZJ8jyUJ0NRvCcALV2oLnIycwMSVk+4AOZ5+YFWRxTwitphy4YbLbDDaStLpUFrKRKloBBOmnvRMGordXZUUr9wOIgKGpJAGm2hP5UHBc2Oteakk4/S5Mrq77sBKo3A+8qfxk0xtWyo6xHT7gjXfmRW8tQcpGpE5c0k+JJ2nevHnIlGiinUp0gT1MU+2JB6+plJdjHG+0QQppHaaA5zEAjkEzJqOXDb7zgLocJJAJUk6AnpEAVJ0TmzD3QI8B6R151tFwQQO7lI35iKC01Y79rmle38/uInZMoS6VOtOOtJJ0SSkKSDBlXlO3OuoeGsJw5lhLdp2TYeAV3VJK16bEmSqOnKK56daLZDKwCVIHZqQZU4hX8MpTE67R1q0uFcPU5hiGG2lh8uaLyEJbUlXvFcbpAI3J5Udi8lP6mSdbf5LEbs7ZpxbZU3LuX9krIJgESE85/Kqj46xc2F8WWkB9pRBAGimid0TJCuRExExUlxjh28K3UJJlbhVm7IOdolUdn+2KgWuzgnaRpE0af4ZDtw83cNKWh5lkJcCZAcbzEqzR3VBUEE70rgh1qzk1jv8AchYvAYJTlJhRSsj9mT1gxM08sbkB1tZUmO1bzOKOkZhoOW1BrqyeaLYuWigRokwVOHUZ48/UTW9gxcMKLeZOdJ7MCSO+nvZY1MetLsQPfvNLx5+8u5t0KAKSCDqCDII6g0qr624VvSCptZYQpS1IaK1JKEqUSEkJ0GhGg2pU+xeR1rz/AOGUQOH7wbWd1/yHJ+aK8vsCvlhI+x3UD/gOb/3a68pVI6qOORwrez/Q7r/kOf8AlpDhS9n+h3X/ACHP/LXY1KjZqOTLvA7ten2S7gJEQw4NeY93batI4fvIj7Jdf/jun/8AmuuaVaT3O2KtOKVIoD2c8Eul1L7zLiENyUBSFhSnPxFJSIAE+c+FXLhyTsoKB56GPPajVKsnRnBGtrpQvE7Mh5u4QhSnEBTeVMDMhcHvEnZJTPPc9aMUqA1Eb4tcLmG3QLLiz2S0lsDvqMfdiZ9K59wbC7wNL7S3ugoEEfsHSdRBywnTlXU1KsbauTl9dtdQQLW7gj/s7snwko0rBnC7k+9a3W/ui3djzUcmtdR0qFIDic8sYa4U5VW1xm10Fu8Ep+KNfLWgmM4XcKAS3b3ZBEKULZ0adACmuoaVFYA4J8lQYJh4aQwpFu9DaQEFbLmdA9UyKsDAMqE5EtqQNVe6oakydxuSZo/SptwPdq7GpcURKUyfHu/lThuY13rKlQHSBfEGAN3bRQvRQ1Qse8hXJQ/lzquk4M+xdNNLbcJ7Ro9shBUhyFpze7OQdQqPAmrZpUDUKlSpVgn/2Q=="/>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14" descr="data:image/jpeg;base64,/9j/4AAQSkZJRgABAQAAAQABAAD/2wCEAAkGBhQSERUUExQVFRUWGBoXFxcYGRoYGxcaHB0cHRwaHBoaGyYgHBwjGhwXHy8gIycpLCwsFx4xNTAqNSYrLCkBCQoKDgwOGg8PGiwkHyQsLCwpLCwsLCwsLCwpLCwsLCwsLCwsLCksLCwsLCwsLCksLCwsLCwpLCwsLCwsLCwsLP/AABEIARoAswMBIgACEQEDEQH/xAAcAAABBAMBAAAAAAAAAAAAAAAFAAQGBwIDCAH/xABOEAABAwIEAwUFBQQHBAcJAAABAgMRAAQFEiExBkFREyJhcYEHMpGhsRRCUsHwIyQz0TRygpKz4fEVYmOTQ0RUdLLS4hYlNVNkg5Sjwv/EABkBAAMBAQEAAAAAAAAAAAAAAAECAwAEBf/EAC8RAAICAQQBAQUHBQAAAAAAAAABAhEhAxIxQVEyBBNhgfBxkaGxwdHhFCIjM1L/2gAMAwEAAhEDEQA/AKUc3PmfrWNZLGp8z9axphBUqeYe+2ky4hS+gBAHrIM1jiSmy4S0ClJAOU/dPMeVCzDWK3QIrWka1mvasx48WaqeYQ9kuGVad1xB1EjccjTOlmjUbjWsIT3iNlK7iViTlABIA0k/h050IdZbToUI3ECBrRPj27LFwlKZCiygzy1Kqhy3ypWZazPXc/LapKNl9+1UiSqw5BE9mE+YSPlvWKL1FsYCMxzZpQ6tvlEQhMH1oQxjZSIAA8tSfU1vdtysBSgdZ2mOs7mn2ib2HsKxC2dJAbcQuQSld2pEwmDBjvK0AA6CjWHcHquoyISSnZa7tRCFHUAJyEE7GJ5VXNrZZ3EpSSSSIEb66zrpA1q0eCcVUy+yhSiGUrOiYIUCCAolUKBSuJOtCS7Qy1HwasY4SeYah5BanKlTiruW1HSQARAnURpyrUxYtGFiASNCb/KYGwgCIH5mre4hxJKmktxmLqFDMEBYEIzFRnQR4jcjrVaBt0wAi51TBItbee9yCpjbmKyvlhU7Ndq1KRsdCR++hJCVK0zDLqQOZ61mlDSSAkROYj98RE8ydI1k770kLWEJKkvkJgkJtmIGWRqZEgQDE9aZf+0KCmUvEkJ7oVaNgKPTT3fWtaHVjhdqkZlHNlIk5b1AJIjWQBy00rJ5aW0lcrEDT97Q58UxrTZ7F0JzFD4KoSNbNOUgE+6AreCTMV6nFmQorS+Bmyg/uSJIB8SBOsz4bVhkBEWzRjuoM76JJ9TzNEbC2QH7eEJEXNvBAH/zm+lbrvF8yYSttYIg/uyWSnXYKCiecbcqb2Sv29tH/arb/GRUayUcsZOj6VKlXQcRxGvc+Z+teV65ufM1jTCHqTrWajOtYVlNYx6ggESCR0mJ9Yr0kHkf73+VYTSmsGzLT8J+P+VZd0j3T/e/9NYGsZrAHWKYou4dLrhlRgeAAEACms15SoGMp0itiW1KHdSogbnWPjtRDC8ALycxVlE7Rr89KsPBOF20tpESOhkg+m29LKaQ6jZVIVBmYPnTvDsVW04FzJGsKkzodPCetdBf7FtHWQl23aXA5p18wd6rTjbgxhhSltIhIEgAnKT0OunpQU0baDLjie8hfZ3ay24lIUkqSFwqJQpQTI15g1scbc3zgaaBS1JHlv8ACooxbOalKVQmFE8hBmSand0ll5ztFOpCyAM3+0WDyj8BjrrNNJXwPBpARVypJ7yiNfxmPQTFbm3yRp1iRrtuaeWt+1boK0lSUqTui9YW9By90oIImcxMJ5is1cRMutpD4ul5JCf2rQlJOkkAagADQc+dI4dlVK+BiVa1tYeM/X9HamIcBV3QcsmMxkgToCesRrTll0DafjvU3Q46S5EaDQeHx+lPrByX7bf+lW3+MihLa556+fyp/hix9otdf+tW/wDioopZA+GdN0qVKrHKcRubnzP1rGsnNz5n61jREPaVIVlRMY0hSpVjCryaRpRWMKKcWVuVqAFai0RE8xI8R1+Ro1w7ZlRKv18KSTpBSySnBWm20d9QAPLeRU2wW9YVolxKvAfyquH23kq7vZifdKhMk9Z2EeFbzgryXEqbLS9ASpuU5Vcxlk6eJjyqNFUW5a3CJgnSaAe0iyH2G4cT91MjykfTehXEFvdMMMlsKWXQSS3qUxHI86FKC/sNwt5q5BWwshS1pIEEJ7yIBRJMj1oJZszIBb3SyMqDG0A96TsN/GBVhLkPZM7ucNggAWERIEDMN5666VWluogpy+8CCOeo1qwm2HHWEKWy9LsT+7WmVSlRCUErSoAkGZEx0rpJxHed7tAAHzl7ygpGHnTUJ5idR6UBe4Vuu0UpDKlIUoqSVOMAkHUkhDmUazoNIowjClkIm0cBSZITYWsBQide1mNt99KD8SYO4lSVLtsjYASFlltkKVuqENqII5zJoSyisHka3mHvMKSl1GQkSBmSqRMalJP6Na836861MpSnp6fyrNK9Bz06efwmpNFBw2rx+J/nT/Bv6Tbaz+82/wDjIoS2defmQaf4E5N3bf8Aebf/ABkUUsgkdUUqVKqEDiNzc+Z+tY1kvc+Z+tY0RD2lXlKiYVe15XtYx5SFexXsVjBSwxFsNZHAZB0gbg7ieVGsLZ7NXdOhE7axy8Ki7VitSVLSklKd1cvKTufAa1JcBdzNoJEkCP5fKpTXY8WTnDG0upyqExtI1p9drCMjaE78gNPOo5hV3kPh+vGsb91x5RLasp90QoCB6mKkOWQLBLlkhDokAqHiJggzy1mtWH8LMuJ+yuSptUFUkyUpM5c28EgCgPDmHXLTCu3ukHuSlts5v76yN/BPxNS7AHkKnOYJEJg60Hh4BLCMn/ZPhRSR9jQJESFLBHiDm3quuMvYWtEuWBLqAB+wWf2gGs5FbKE8vOrpsCqIV3o2UAdadISqfd067VSMpE0zjfsgFFKkwQSCCIII0IIOxHSnjKE6R4xqY9OldBceezM3LiXrZm0LilAvh1JlYEQUrTsdIIjUHcVW99ZssrWhbFj2ja+zU39luSEnSSVpUUaJVn36VWrHUiIEjbY/r6fnXkxt86kl5h9u6n9m5YsFCiDDNwguJgQvdRAUSYED3d61XuGNNoKku2RKEGQFPBbsQYAWj3+QSDtrQprA28AG4ECP1/On/D0/a7Xp9qt/8VHOvbbFLYZCcPaVAhWZ5wlZ6mQdZn9CvcDAN9bqQgISbtghIVISO1RoKNDNnVtKlSrEjiNzc+Z+teV6sd4+Z+teURD2K8FZg6VhNEwkisqxmphg3s5ddCFOkt5yAloCXFTtvoifHYb0G0jEPpzY4e4+rK0hSz/ujbzOw251f3CXs3sLNtTzrQfKfvuQvvDfKIygA6AxJprxBxcptXZqabaQtJLeVIiPEgAyPzpXNIForLGsAW3ZshQGdtCpjXRRKvjET5UPw++DZRBlJAnw8ameJuJc77biXBtAUCoDp15c5qFYlhRTK0AxuU8xU7sMWG1XIOxEnmJpta2GZ5ALyQJnvyBP9ZOoNBrHE8kBQJT9PKiQuWFkEqhAOse95ARv5daFNFUyc2OEoaCVoulOaGWkglJ6mTKlH5aVtwT2hrS4Ps0uGQA2hOfMPExpUi4DwRtlAdDRQVJgJV7yUnkZ2J5ihOJ8Nqwx5d3bpzWxEupSO+2d86YGqRzH+lC8kpal4RYuHYtfOaqt0NCRotWvwFH2c8d4p/szHzqBcP8AGzlwQnOlOkgaEkdZI19KkouVAglWYHkRt6in3pA3BpTieZHxqpON0uM3rrhS8hDy20IWi5S0halAIBgpgRrJmYFWFfYkEIKgJ6Ab/CK0WeJsXDJS4gKaVIVnCVoIIgzlkAbjWKMdTId1lVMuuh9wdrcguIB7t4wfcmZKhG69B5zTm4urkR2RvFqSUn+k2ak5QoFZMic2WfDajHF/swUhAfw1u2XkOfsHGGlZoGgQ4EhRjUgKJ1jURVSXGPlScpt7JBzd6LVKFCDqnw2ykRzIqtoYkFxwolYdLVvfF7vKlbtspGdcmVQsSN9utAsEQtOIWyHAUrRdMBSZBAPao0kEg6HlWNlxMEyDZ2DhzKMrZJKipalEaKEAZso6BIFeYLeBeI2yg2hrPdMdxsEIEOo2BJjyodBOs6VKlQMcSLGp8z9a8KaSvePmfrTi5ZgDxoiM8sbJTpKUCSAVQOg3ptU59kndu1ObkJLYBEj9oIJ8xUTxm27O4eQIhLi0gDYAEwKanVgvNEl9k+EB/EE5khYbSVhJ/FIA05xNXhh/DYcuM6ARklKlTokn3svVUaTyk1Sfsqxz7O+8Acq3WsiD0OYT8q6KtbpDbaGWtO6CfCec9SZNRks2zOuwPxg6OzDLWiU79JGwnw3NQfE8KN6xkJCXESUE8j0PgasJDQTmGuUqMpOo9J2oBeYYG3c6PdO45pNS3WybdlOf7CeczJb7rrZyrbOXU+EjUEajzoRcF6SlQAKdCMsH13qZcWNrZfbuESFHuK9CSmfSaP22N2xZD7iUgwJJI3PLzmmsaytkYM+EZ1N5UEgCRud9BvAGs1NUW7NuhD5QXU2zYd7MAD9oSEhaoTsCdJnrT3i7E0otysAlbiezTOwSr38ojTTnRnhrDUvWSg6MvahAVl7uiVA8uegoX2bewIPbA4kZlMKR4ZUKHxzAjnRWy9oV1doP2a1W6CNSG0pTroQVuKAPjE09a4FswQewCz1cUpfyJj5VLLNtKEAAADkBsPSlwLuK6RhLrV32YQlpKIylBkFOnw5iPCrEaf7vvSOc61quEpzZ1RpVee1PiB9NultgFDbisq1feIiYEbA7da3qByx9jHFrTw7UpDtoyrKVJKkuBeaA62QR3U7eRmpFw/jzbqiGXEuuDdLg7J0jwWBDkeIqqeCkqXY3zBSSQw4oCDuBt4aio/w9xAW3G1FSgpBGVSTBjp41fU00ktvgZdnS9pxAltWVaFNk7hQy/D7p9DVZe2XgtspViNoe6SBcoGySdA6BuDMBXoetSi19qlqplIuHsrgHfCmVKSrxECBPnRbh/F7W+DnYsLCcuXO40ptl7NIKUgnv7a+YqcZUPFnMpO8GSORFEuFFfv1p/wB5Y2H/ABE/Cpt7RfZb9nSu5tBDSRLrMk9nG621H3m+ZG6fLQQfhNz9+tB/9Sxr/wDcRVY5Hs7ApUqVEJxL9/8AtfnT/E9htTA+8fM/WiWJKlseeveUevUa+lMhGH/ZWnNdpRtncaSfIqNRziRybu4PV5z/AMZFG/Zs6U3aSNw4yf8A9g/nQXiZGW8uR0fd/wDGad3tQqrczPh7D3Fr7RtK+4RlUlKld8QQAEgkmNx03qyXOLny53VKZXlzLadQtsgJGpSSBKaYcIY9c4fboanRXeAQRKc5115kRr8KuPh95F80pTyA42pMELCVBU7iInaND1rndPAWkyI4fxc8CkPsnvahSYJ1192ZmiWJKS4kOI5CFCfgY+VbOIeH7K9cLIASWDA7FWRaFHUmANDy+NMRgdyhJaRnd0UjtXC2DlKSUnukZilUcp1qLSTwTfJW/FGNdu6plIKihRBygnaOfUSQekUVw7hlDjIS6kqOhSkfcPLQ84pzhLFtbt5UvpKfdVMakHvSeuafWaJK4ltm0hKHU5+nQU32BbAuJ4Yp25S39xGVA1IVm95WnMARt+E1PrG2yJSnkkT4k+VRlm/aQgPKWmdSFTAHU6n0rFvj9tWjSXblc7NpMT4rMJj1pZWwZZL+dNsS4naZyoUolxXuNIBU4ryQNfXYVH02F9d/xV/Y2iPcaOd46bFwiEegJ0qQ4Lw+1ag9i2ElXvLJKlr599au8efOKFJcmwjHDLN95XaXSUto07NgHMrzcUNJ/wB0bRuZ0E+0m0Bt2/F5rlO6wOdStD0UB40ZzttJ5F5HxBzflRTyDshPBt0Di72mUdo4yPBJBbJ+p9arO9sy2643qci1I8e6SPyqzeK2jZ3LVymEjtUBZOwCjJPwFZs+zcXuK3jqiVWiHs3dOr5WAsISeQhQlXoNdR07lVlI8A32bMOOQ6LNy8yaQB3U9IKyEFQ35xpVhocdW6kLYxK3UT3VKDbyByHuHugelFnOH7lTYQytNuhOjaEoJQlI2Bgjw50KueFMUT/1thQ5JUlxPzzK+lQbT6BaJZaNL/hvlK8wKSR7rqSIO+yq57f4fNjjrNtulF2x2ZPNBcSUn4aT4Vd2HM3iEgP/AGdbY3CVK08QSgVWvtFuEL4kssmuVdoCZmT2gPyBptNjQZ0LSpUqqUOI3DqfM/Wi1w5LKtR9375PPpFCXNz5n60UfX+yWDmMx+Hz2GoHl4UyJsJezpM3iR/VPwWmmPGDRGIXIjXtl/MzTrgAfviPHl/aTRXFcEFxj7rE91TyiogxoE5jrpExHrTv0Cr1hT2ecOpumFuqUgqSspV2vaFKNiAkJhM8ySamuHYqWUhkP2bIJJl1wEzsAGkGI6SqlxXh7TFqlaYUpB7NhkAhgFWgIQnRZG+Zcgb6b0Lw/jhQQltDAun0ABXZtIIB5ysAJT8a5ZBzeCQOX1w2AS92iFSStplGUGeaUrzEeImt+GcRHOkOo7ioKHmjnbX67pPgaYWWL4k7BXh4KDsS41oPDKuflQzGbV21aduLAuIjvvWhhaCCe8tE6pI3IEz0qVZErIF4w4LP2t0hDPZqcKgcxCgF97YJjcnSgKuGbdtWV1h9YJgKt1ZtfFG4oxZ4niTuZ0t2qwuCZUoEiIABCo0EU/Yvn1KhzD3s3JVupLp+ojzJqyVIpVAyxw7BSodo88lSfuPkiPAhQEVLE3DSURa31s2n/ebCgP7qwa3XHBibhuLkgQO6oBJdT5nUfGac4HwpZWpBZtklYMhxz9oqYiQVbf2YFTbRtl5B68IxFzVF60UmNUtFED+0TT604IvCB++ByB+EpP1j5UYubvL70AeJgU4w7HWymGlhToOoBGg9aR+R9iBKcKVb6vPJSB1mT600xm+CyyNwFhX1qWtYolZhcEnkQPoaC8a4gy220Ral955fZNNoA7yoJk6iABueVFZElptEa9oZS9ZuJRlK1LayIJGpChMyYAiZJ0qb8CtEWwKrhD7pJLpbUFIQvmlIHIbelDeCvZsi3X9puYeuVTAnM2yFa5UA7kaAqPTSKlt820JIKW1pGihpHnG46g07aSoMY4NjqzzVFD3nSNCZExND8Hx5N/bIfRGpUhafwrSYUPLmPAinzduefp51PNk5W8AzF0oYZduX1rWhlCnMkwkke6CPvSY0mueMBxBb+K2zzhlbl2ypR8S4nQeA2A6Cra9q4fuUGws0hQbUlV0pS0JlcZ0NjOoEwmFmB+HXeqy4b4Vum72zcWysI7dlU6GAHUCSAZHvJ3611RVIpFUdZUqVKiOcRubnzP1p84ruL93lBE6nwmmajBJ00VOuo36c6IO3BWlZM97X3UhPwjQeVMibHvAqovG/1zTW/wBo6cuLXRI/6QGOoIHy3FN+Cv6Uk+Cvypz7SNcReOgJyTy3G9Vr/HYl/wB/yCmD4kh22W0p11xSXkpYZSSVFJSZCeYBJjwCeQqbYDw4ttvPdPZGR7rDcIQBtClDoRuKgPs2KWMVbClJMhSUrR3k5ikGQfKRPnVqcQ8NK7RpbuZSfuQf2aSNdEjc+dcc/gGSod2uL58qG0FtB7rYCTqE7kA7IH4j6TT9vBSVhSlBOkaazPI9RQdp4oUT0AT6Df51mMTOkk1HgpGCMsH4QYtW0tlx18IEDOoJA8ITG3jRhNzACUAJHQaD1oI5iqUiVKAHM6Uyf4unKGGy6VCUkkJTH4iTrl8Ug1stj0kSZUbqMVF+IPaHa2oKQvtF/gRBPryFCru3fuZ+0OkA/wDRskoSPNXvKPwB6VFbzgUW7DjiQXFoVmTO5QInQaEjU06gK5o9vcavsTMNo7NrfvaD4nf0p5h3C7KFpm8CXNNAQoEyBz8dN6AXeKOhCQ4pKUnUMIVqfFyNQPD5VswtCgULIJX2jbi+QS2lQgHTnqaelwBtltN4as5cyCSj74UlGb0mj2FtJStS1FcnYFQIA8Bymgj94ABlE/h6E00tselS20yVNlOY6QSeQ8qCiLubLKavkKEZo89K579qfE9yq+esg4UNoOVUGO1kBUqPTUCKs5rFwnRWp5iq+9oVqwp4vELKXi22pwRmt1tqEkgif4RUd4MCmjHI27A19j3E6rW7FqqSzcmI/A7HdWPMCCPKrZ4t4sFixLY7W6dEMognLJy5yBrlB36xVGXdwiyft3W3G7laVOFKklIALbi0IKgmfeSAv1rC3sV3ylPP3Sm1oaddUqCs5UQqEgKASJUQEyN9qZRzYOzf2uJo7Um4GZT5SvMQVLcBSiZUiSO8lO+g0iiHB9/eLu0ld0P3Zy3QpGVKgtLtw2hSScvvAhOpk93QisHuArtGUF9ollkPJCkqPfdK1KTIBGcFE5lf7tNMMwy6w3ErNtT4m4dYU4G1L7yS4kwsqSJOs6TT0+xsdHU1KlSoBOJHB3j5mnCSMh0HLmfpzrS97x1n9belen3eX86IjCfCk/amwkSpUpSJiSRpJO1EON0l2/eygqKSlHdB1yp1IG+8/ChnDKwLlonbN4/lrUuxq/No88n7Kl1x+FNrOoywBlyjXQyeRkirr/X8yL9fyIhgV6be6bWdMiufiCDNXG5xb2lsHVKEMJJSgGS4tRhAE9TA+NVpcYeh9Sz9mWlLYSFqtQVpCtdMq425xPnW7hu8S272eft2FZUwSWnG491WUnZMmdxFc0l4K1gOHitTaf2p15naTz+dDbvj51RCWElSugBJPwp1xLwi4oktpSlMAlaiXXVbzBgJSnwQB5mgWGYeq2umk5wUvDurA3Hrt6Gp7UPuM8FUu6uU/aSVoTKlNkkAEHQLHnyqWYXeN9s+4sklRShJH4UDbwk5tugoXwZbdheXTTiUKUCCkq3IKiRBmeYo7eNhLykAKjMnMBIKZBiDIHLXfSaLJthRsghKkzBEj/M9a0YjeZGyRG36FMX1aIbGn3yCZgA7Tykn5UOxC6K4SDyk67R51kZEETapRcZFnuJM6nluB50YbxoOuoaQBkKwopG6suozHntQHELnO6pXIqMeQNGOGXEocW5E9m0tQEDUnKACZ8aZ/EYsb/aYySVSQNttOcfMUI4QxAdg6+Zlx1ShPkAn5RQRzHO0slrMJWAUwnQEkRtO2vjWi3ui1ZMpTEuKnWTKekTzMfClFqidWjqiJO51PnTbGFpTdNpPuXbRaUJ07Qe4qPKQfTpW61IgDn9PhQnjoENML5tuGPDSRvWMiMY5gCFMduygNqaUW32vwqTv6j5iveCsGYu3uweBKQhS09mcplOXckGRBNTW7W2u3U8N3AC50JCYkgc4gHyFQr2b3ak3zO5SrOkjUAShR67yBvpVLwElznsis5zBx9Inqgx4ap+tFRwT2t1bPO3TzimXm1JzpbA/iJMQkCJjeiSMfaVcKt0qJeSO8IMTlzQFDmBuEx50Qt/4jZMfxG/Kcw6nT5mkTYyLKpUqVOMcSqHePmfrScJ2Mjw2+Vbra7LbgWACUqJgzB18NR5isb1wKWVABObXKMxAJ8VKJPmTRFZswt4IdQo7BQn6VZ/EPCYuWrVTSyhABDxUo5kg7p8QSBHLWqmSOVTjhbihTjTlq6rKOyIQ5BUQRJSrKBKiCB5xVIvFMnJNtNE7VfACEwlI2AEADlpQ67bQ8D2iELTG60gxHj/nUQt+Own+KjMoTqiUzGgkHYecnwoXc4zcX6+zzobRBOUrCEADmtSjKjqPhoKhTHSLIwDGmXiGmlhQQlSSQfdCSMu/IiRPhUQ9o7eR63KdMqFFPgQoEURwGwRZIUlDgdU5lK1pHdAnQJifnTXjg9qGEicxJAHnFCsgeGOGn896laho/atrIic09TsOtSG4sxmb55REwNB6CodjTi21W77YnsW0trAIkhMgnTfy8KkfEGOD7MnIe88nuwYhJGqp8tqHxByDrG8LjjyiCqVQjlCUgCOvj602x1/s2FqI7xSQNIifPxp43ZqQExuZzSkxJ1OuxoJxzfmEs7nRSiRt0FbsyREFCBRfCrmGnvEITPqTQu6EQOfOnFto0tXVQHwE/nTvKGPFLUUhAnvKkgc9YTp+tqkOKj95ZYTs0lCTz725/L4004Tw8u3CVH3URJ8d+frSYfLl2tw65lqIjoNBGvQCgwcliWa9QPKtXFlrnsnf+HDnok94f3ZrVg6x8h6/KjaGwtJSdlApPkRB+tKAhFvcqVhtwkFUtpkT0nrzETUX4Oucl9bHT+KgeUymdPOfSpTwbak9tbuakhbSkknWJTyqMWy1t3DLRSEBKmwpKYhZzAFSiN5Onyp0FFlcKtEv3LygqVPvkuHYjNlQEnmMoO/SpdZ6uNazDiN/648NqGt2UGIASk6ARp8NB8zT6zbhxvf+Ijefxp9T66UvIeyzqVKlTjnEp3PmaIYViDSJS+0HGzuRopPiDQ5R7x8z9axpk6EYWxK1t5KmFOFMSBE5esnkPOt7TiWnLdxIykLGYa6pkajToSKF/aFpTlkgKAkD7wG0xTm5uVLab7ohBICpk+RHLUU1qmLTMeIW0i5eCPdzkjyOv503RdwNk8uQ5ctqV4CpzqSB4axXqMMcPIfEaUgxIuHrtCkFIBQpSp0AyDKBHrWVzdFTyc2nZBSpBmJ0jzM0Nwu5+zqhZBA101gnkSPCtuNYw0pRLCdSIUsgjT8IB+ulJQKyNbtXbPhBUEgmMyjASBueg0FHrDh9d0UBCFJZRuozHhAPPnrtQvhnCM5DjiYbSQc6p70fdSDofOjeJ44t5QaZ7qdgEzHrWfgzJB9oaazJ7UuLSknVWaOsGdSageJMqWpbitSVa6bf5bVKXMODLeQarMZ1c/6vgK0KwyWlzpOsxHx11oJUAgdye9Tu3V+xP9bX4U1u0QojpRTh+z7VWU+6khavIfzMCmfAWSfDGPs1qtzSQlZPiogwPmBUWwlMKnXTTbw/nUo4pUoWu0BRBJ6wQYHrFRjDkmTHr460vAOSd4G93BPX9b61JLcQKjWDbAQfCpCyvagYjbUs4urbK5kdjwIhR/vJPxqBvrSb1RSQpJflJE6guTVlY3a/vtovksONk8pHeHyzVV7Vv2dyEERDoEEcgvpuRTxGOhX2QFGDtyJ29dh5CtttaftG5/Ggx/bBmN/U1se97mDMjQSB4DZI8TrWVoBnb6dojWDE5hz3UflSdmJ/SpUqoOcRr94+Z+tIIr1ehPmfrXgVrTCGeWN68SK2tkCtZV+ulAyHKXwFGfDbek7iKld1EgbDmo/rwp5cYOS1bKGUdohaiQmDoqNde950/wAOtUoHdEzoTO/rv6JFatprtga4wxTSApcDMdEgyRz15UyXUmxxUsaalJCj5bbcvjNRkDMQOpignZiRsYutVs2k7pBSDyyjby00qR8NYcGkB1Wrqh3Qfuj+dRzBmApWY6ttCTA3OyRt5VNrUlWu87Ry8P0KR8gbs1rRJHM7mhvEbuViNRJAOsUbDW42P69aivGLsNp6ZgNNf18KxlkE8F//ABFidZUqZ1EZVTvU3xzAWbcpcZQWy6tKFISYQY1BCdxzqD8EGL+3P++en4VddKsXihUoYO37XTQnUJPUSfkKLGYK42Y/dFaaoKT6SJ+VQvDFaeRqwcVUFtKBPvpKfOR5Cq7wWZjSQdRr5fkaHQvRNcK1I9I8PhUmaMR5edRTCXZVGoIM6RqPExUpQekCsA1Yo1IYVvkuEn+8lSfzqt3r11V8GlqzgXKQmYJALgIhRE8+dWdcIzNEa8lc/ukHlUAYsc2Nsgc3W3difdGbYa/dpo+lmRdJiSdwo+ME8oG6j8q2WwPaIjcOImN/eG55DwFNRMnqN9pE9VfdHgNa22rgzt6iA4gCRCfeA7o3UfE0oUiwqVKlTlDiRzc+Z+tYisnNz5n61iDRFMhWSEFWg3MAVtSnQUfuGmxboAAzAgpOYH8udZOxW6H3ELcC2QEiEIKco1A26+M79aHpUCZ1GkE/+rbroK24s6rsmc6RmIMgfynX1Ma1rS4QZmOmxgeew9KbV9WBdPgcXLBW0tO8pOXl8vzPWotbjv68p+OtSZp4nlp0Ox+cmmFnboTepBnLJUNI5E7TtPLwqUR2SBFgthhsRAV3lHqTrHoNNaLYJiUJCSjX8QJ0HjOlPPs/2iyKkiSASPOdt6Z4cwU6bgwCI0HrQFCN64o/1fmag3GTuiY5q/KphcuHLpHjrUG4rVJb31k1lyZGvg9BN6xH4idp2SqrCx0yGuZzkq5mMvXYVXvCigLps9ArmRy61OMQv0y2VBakjN7gnpymT50WMxneYcCFQVDyM/Wohh6Qm4cSQRr+vrVgJv0rEBtyPFMDTnBM1B8Say3zqRzg+Wg1oLgBIsBEukjlyqUIHx/WlRThv31TzA/WvOpY0r/Sg2AeNDUVHeHcJ/8AehcIJLLB23CipSU8tO7mo4VEHrTmwbGZ0we9lJ5CB1M7A6x4mqReGhewokeWWd/uj03UZ51tt1y63Mg9oiOaj3x/dFNyrLGu5ACo+SE/nW6zH7Rsf8RuQN/eGqlflUx0yyaVKlVChxG4dT5n614K9XufM/WvAKIo4SrSnbTKss/dzAb69R6UwQqt9u8Zid/hVNOk8kpp9Ei4hGVtGp5iASOQPnzoWy8kHcg9Of8AdOk+Jp3xITka15/lrHTlQNO51n41tf1m0fQE3r6DuZ/n1O3oKWHjtXm55ZgojaIJ15/GhJE0a4fabDqS6Tk2WBvlIjfkJNRZToOWHE32RwhuXEE94GYjbTxijdpdB052D2jZOoAOZo75Vp5ede32F2rI7to45IkZlHKqfAaH+1TJF6sKlFs22mIIaSEFQ6SNTzikXAlhZ23Kxp8xH1qAcZMlt5DZMlKZOkRmO3wFSe7xTELeOyX2rUApBSCsDoSRM8pqDY5n+0uF3NnUrMc2+uo36belNEZDrBRDhVIEDfz8OZqR/byADrMg9VEbax7o8Ki1g6J8TpMSduXKjibwZSkHUxEa7HmTz8KDGokNtd5tO901/WpqLcRd2/Ec0D10P8qf4e+4COWo0I3+NM+MUD7U0rqny2PWshUE8GJBmeev+lSy2UDrPjUXwVEpPMbfCpHh8gnMAB1oGSQRQr/StjJBKhpy3MDnr401avBmCR57VutjCwTHXXYab1kKEkXMR3jrpMd5XgOgpzarl1sQf4jZyjl306qP5UyS4NyYnmfeV/VHIU5sBDrY1/iNnIn7vfGqjvPPWiOWjSpUqcc4mWjvHzP1rAJpydzpOvoP51idTvPyoiGqK32qtwfD6itJ3ragxzjX9bU8cMWXAX4j/hNHX18v8qBp3/WtGcbeStpmFSoTIA2mPnQtprUeWw38jrpR1ncmLoqom+ytitWUAqP4RzHVSuQo5eYcQyW0oIKimTlIB8ATyrzh4uNNurQrKtQypy8huTvvyrS1dPp2feSd4z7+YJqDHZZHDGIqdtm0qUO0SMpCtZjSZrO5tXp/hpBP3hqmqvcvnwrP25CuZECPgKNYX7R7lnKHYeR1Iyq08RoaUFEvuki3aLjxnKCqNzFVHf36rh5bq4zLMx0HIegipZxZirirdSgsuIeVIUBAQiB3DGxzaa71C2kknQSToB1J0Hzp0GPA7ZtlR0J2AjMd/Hb+dOrewcJSQD3SDMHKPM7elSNvCwmEnSI7ggrIGkq/CD1MVthKYAykJ1gE5U+fKaVsNjSyeKlJG+vSmvHIhxhXgR8xTpCwl/SIKhB11B6bU245RCGtpClAR0jpWXJqHWB4qWiRug+91nrU0t2QoBR2IkDlVbYfiyOZymNQdPUKqe4NeIDaO8kGOvXbSsK8BPs9tBpSa94f617nSE+8N9+Q9RWZGoiaUCN6Vbn3SY7x94+CR08RTuwbAcaGo/aNnKDJPfTqo/lTFKtCRoRpnIkDyE0+sFjtGhJA7RuPxOd9PwFMhi1KVKlTlDj26wqFKQFBS0axB5dNelNrWyU4YSDHNRG366UZurhJeWoKbyKmSIzEemtOLdxttsKPdSBoOp6nqTVtsbweVH2jUSyrAt9hQbazZidYI0A+FM1W6u53TyMwdSeXnT568Q6lAUQB2xMDQhMaE/zrNN6Eh0y2CSnJlVJMK6EnlFGlZVauollZv9aNuJg9iyNe7OYAajxNNFWyUNheaRrlERJHI69aJ4xcw0AN19Om5pmSktITA7pUSM0AeJNbUStiaerOUU1jP1+IftMFeyNutLYWFJBCSrIEgjWQZ51uvMNZ99+4Sgp3DYK4+CYoYzeqeUhCSgNEBIGyipWgBHmR8qsCx9nZUwy4tDnaF5LbiQNQ1MFRPkJnxpPdryF+0anG368EUYdw9JBS085BlanUK26pHMzyo27cWT6Q2VtKG4bVCFDySqDUguOA0N3JAtnFMJebEwpZLXZkr1kqUM8T8KzteHXT26OzQEBbTgt0N9jnZQpQOVudCQI1OuTlpWenHGQLV1LePkQlvhNCArsnQWlaLacOZJ8jyUJ0NRvCcALV2oLnIycwMSVk+4AOZ5+YFWRxTwitphy4YbLbDDaStLpUFrKRKloBBOmnvRMGordXZUUr9wOIgKGpJAGm2hP5UHBc2Oteakk4/S5Mrq77sBKo3A+8qfxk0xtWyo6xHT7gjXfmRW8tQcpGpE5c0k+JJ2nevHnIlGiinUp0gT1MU+2JB6+plJdjHG+0QQppHaaA5zEAjkEzJqOXDb7zgLocJJAJUk6AnpEAVJ0TmzD3QI8B6R151tFwQQO7lI35iKC01Y79rmle38/uInZMoS6VOtOOtJJ0SSkKSDBlXlO3OuoeGsJw5lhLdp2TYeAV3VJK16bEmSqOnKK56daLZDKwCVIHZqQZU4hX8MpTE67R1q0uFcPU5hiGG2lh8uaLyEJbUlXvFcbpAI3J5Udi8lP6mSdbf5LEbs7ZpxbZU3LuX9krIJgESE85/Kqj46xc2F8WWkB9pRBAGimid0TJCuRExExUlxjh28K3UJJlbhVm7IOdolUdn+2KgWuzgnaRpE0af4ZDtw83cNKWh5lkJcCZAcbzEqzR3VBUEE70rgh1qzk1jv8AchYvAYJTlJhRSsj9mT1gxM08sbkB1tZUmO1bzOKOkZhoOW1BrqyeaLYuWigRokwVOHUZ48/UTW9gxcMKLeZOdJ7MCSO+nvZY1MetLsQPfvNLx5+8u5t0KAKSCDqCDII6g0qr624VvSCptZYQpS1IaK1JKEqUSEkJ0GhGg2pU+xeR1rz/AOGUQOH7wbWd1/yHJ+aK8vsCvlhI+x3UD/gOb/3a68pVI6qOORwrez/Q7r/kOf8AlpDhS9n+h3X/ACHP/LXY1KjZqOTLvA7ten2S7gJEQw4NeY93batI4fvIj7Jdf/jun/8AmuuaVaT3O2KtOKVIoD2c8Eul1L7zLiENyUBSFhSnPxFJSIAE+c+FXLhyTsoKB56GPPajVKsnRnBGtrpQvE7Mh5u4QhSnEBTeVMDMhcHvEnZJTPPc9aMUqA1Eb4tcLmG3QLLiz2S0lsDvqMfdiZ9K59wbC7wNL7S3ugoEEfsHSdRBywnTlXU1KsbauTl9dtdQQLW7gj/s7snwko0rBnC7k+9a3W/ui3djzUcmtdR0qFIDic8sYa4U5VW1xm10Fu8Ep+KNfLWgmM4XcKAS3b3ZBEKULZ0adACmuoaVFYA4J8lQYJh4aQwpFu9DaQEFbLmdA9UyKsDAMqE5EtqQNVe6oakydxuSZo/SptwPdq7GpcURKUyfHu/lThuY13rKlQHSBfEGAN3bRQvRQ1Qse8hXJQ/lzquk4M+xdNNLbcJ7Ro9shBUhyFpze7OQdQqPAmrZpUDUKlSpVgn/2Q=="/>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64" name="Picture 16" descr="https://encrypted-tbn0.gstatic.com/images?q=tbn:ANd9GcSIuXoyAPLi4DHMhlhHfAqDnsfJ-qWvImid-YWUrD88onB2r6f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62" y="1571612"/>
            <a:ext cx="6565119" cy="468937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10" name="TextBox 9"/>
          <p:cNvSpPr txBox="1"/>
          <p:nvPr/>
        </p:nvSpPr>
        <p:spPr>
          <a:xfrm>
            <a:off x="1285852" y="571480"/>
            <a:ext cx="5786478" cy="830997"/>
          </a:xfrm>
          <a:prstGeom prst="rect">
            <a:avLst/>
          </a:prstGeom>
          <a:noFill/>
        </p:spPr>
        <p:txBody>
          <a:bodyPr wrap="square" rtlCol="0">
            <a:spAutoFit/>
          </a:bodyPr>
          <a:lstStyle/>
          <a:p>
            <a:pPr algn="ctr"/>
            <a:r>
              <a:rPr lang="id-ID" sz="2400" b="1" dirty="0" smtClean="0"/>
              <a:t>25 Tahun</a:t>
            </a:r>
          </a:p>
          <a:p>
            <a:pPr algn="ctr"/>
            <a:r>
              <a:rPr lang="id-ID" sz="2400" b="1" dirty="0" smtClean="0"/>
              <a:t>Rp 100 juta per tahun hanya dari e-book</a:t>
            </a:r>
            <a:endParaRPr lang="id-ID" sz="2400" b="1" dirty="0"/>
          </a:p>
        </p:txBody>
      </p:sp>
    </p:spTree>
    <p:extLst>
      <p:ext uri="{BB962C8B-B14F-4D97-AF65-F5344CB8AC3E}">
        <p14:creationId xmlns:p14="http://schemas.microsoft.com/office/powerpoint/2010/main" val="201387053"/>
      </p:ext>
    </p:extLst>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3821" t="9792" r="63338" b="80208"/>
          <a:stretch/>
        </p:blipFill>
        <p:spPr bwMode="auto">
          <a:xfrm>
            <a:off x="611560" y="2348880"/>
            <a:ext cx="7142310" cy="17581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60175465"/>
      </p:ext>
    </p:extLst>
  </p:cSld>
  <p:clrMapOvr>
    <a:masterClrMapping/>
  </p:clrMapOvr>
  <p:transition spd="slow">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374" y="2492896"/>
            <a:ext cx="8418798" cy="156966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9600" b="1" dirty="0" err="1" smtClean="0">
                <a:ln w="11430"/>
                <a:solidFill>
                  <a:srgbClr val="FF0000"/>
                </a:solidFill>
                <a:effectLst>
                  <a:outerShdw blurRad="80000" dist="40000" dir="5040000" algn="tl">
                    <a:srgbClr val="000000">
                      <a:alpha val="30000"/>
                    </a:srgbClr>
                  </a:outerShdw>
                </a:effectLst>
              </a:rPr>
              <a:t>Habibi</a:t>
            </a:r>
            <a:r>
              <a:rPr lang="en-US" sz="9600" b="1" dirty="0" smtClean="0">
                <a:ln w="11430"/>
                <a:solidFill>
                  <a:srgbClr val="FF0000"/>
                </a:solidFill>
                <a:effectLst>
                  <a:outerShdw blurRad="80000" dist="40000" dir="5040000" algn="tl">
                    <a:srgbClr val="000000">
                      <a:alpha val="30000"/>
                    </a:srgbClr>
                  </a:outerShdw>
                </a:effectLst>
              </a:rPr>
              <a:t> </a:t>
            </a:r>
            <a:r>
              <a:rPr lang="en-US" sz="9600" b="1" dirty="0" err="1" smtClean="0">
                <a:ln w="11430"/>
                <a:solidFill>
                  <a:srgbClr val="FF0000"/>
                </a:solidFill>
                <a:effectLst>
                  <a:outerShdw blurRad="80000" dist="40000" dir="5040000" algn="tl">
                    <a:srgbClr val="000000">
                      <a:alpha val="30000"/>
                    </a:srgbClr>
                  </a:outerShdw>
                </a:effectLst>
              </a:rPr>
              <a:t>Afsyah</a:t>
            </a:r>
            <a:endParaRPr lang="en-US" sz="96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834230964"/>
      </p:ext>
    </p:extLst>
  </p:cSld>
  <p:clrMapOvr>
    <a:masterClrMapping/>
  </p:clrMapOvr>
  <p:transition spd="slow">
    <p:wheel spokes="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0034" y="571480"/>
            <a:ext cx="7632848" cy="5863144"/>
          </a:xfrm>
          <a:prstGeom prst="rect">
            <a:avLst/>
          </a:prstGeom>
          <a:noFill/>
        </p:spPr>
        <p:txBody>
          <a:bodyPr wrap="square" rtlCol="0">
            <a:spAutoFit/>
          </a:bodyPr>
          <a:lstStyle/>
          <a:p>
            <a:pPr algn="just"/>
            <a:r>
              <a:rPr lang="id-ID" sz="2500" b="1" dirty="0" smtClean="0">
                <a:solidFill>
                  <a:srgbClr val="FF0000"/>
                </a:solidFill>
              </a:rPr>
              <a:t>Habibi Afsyah</a:t>
            </a:r>
            <a:r>
              <a:rPr lang="id-ID" sz="2500" b="1" dirty="0" smtClean="0"/>
              <a:t>, </a:t>
            </a:r>
            <a:r>
              <a:rPr lang="en-US" sz="2500" b="1" dirty="0" smtClean="0"/>
              <a:t>lahir di Jakarta 6 Januari 1988. Dia adalah seorang yang terkena penyakit muscular dystrophy yang membuat tubuhnya kian mengecil dan nyaris lumpuh.</a:t>
            </a:r>
          </a:p>
          <a:p>
            <a:pPr algn="just"/>
            <a:endParaRPr lang="en-US" sz="2500" b="1" dirty="0"/>
          </a:p>
          <a:p>
            <a:pPr algn="just"/>
            <a:r>
              <a:rPr lang="en-US" sz="2500" b="1" dirty="0" err="1" smtClean="0"/>
              <a:t>Habibie</a:t>
            </a:r>
            <a:r>
              <a:rPr lang="en-US" sz="2500" b="1" dirty="0" smtClean="0"/>
              <a:t> mengembangkan internet marketing dengan menjual produk mobil, ponsel dan membuat semacam forum untuk mempertemukan penjual dan pembeli </a:t>
            </a:r>
            <a:r>
              <a:rPr lang="en-US" sz="2500" b="1" dirty="0" err="1" smtClean="0"/>
              <a:t>propeti</a:t>
            </a:r>
            <a:r>
              <a:rPr lang="en-US" sz="2500" b="1" dirty="0" smtClean="0"/>
              <a:t>. </a:t>
            </a:r>
            <a:r>
              <a:rPr lang="en-US" sz="2500" b="1" dirty="0" err="1" smtClean="0"/>
              <a:t>Habibie</a:t>
            </a:r>
            <a:r>
              <a:rPr lang="en-US" sz="2500" b="1" dirty="0" smtClean="0"/>
              <a:t> </a:t>
            </a:r>
            <a:r>
              <a:rPr lang="en-US" sz="2500" b="1" dirty="0" err="1" smtClean="0"/>
              <a:t>Afsyah</a:t>
            </a:r>
            <a:r>
              <a:rPr lang="en-US" sz="2500" b="1" dirty="0" smtClean="0"/>
              <a:t> juga membuat </a:t>
            </a:r>
            <a:r>
              <a:rPr lang="en-US" sz="2500" b="1" dirty="0" err="1" smtClean="0"/>
              <a:t>ebook</a:t>
            </a:r>
            <a:r>
              <a:rPr lang="en-US" sz="2500" b="1" dirty="0" smtClean="0"/>
              <a:t> tentang </a:t>
            </a:r>
            <a:r>
              <a:rPr lang="en-US" sz="2500" b="1" dirty="0" err="1" smtClean="0"/>
              <a:t>bebisnis</a:t>
            </a:r>
            <a:r>
              <a:rPr lang="en-US" sz="2500" b="1" dirty="0" smtClean="0"/>
              <a:t> di amazon, hasil penjualan dari </a:t>
            </a:r>
            <a:r>
              <a:rPr lang="en-US" sz="2500" b="1" dirty="0" err="1" smtClean="0"/>
              <a:t>ebook</a:t>
            </a:r>
            <a:r>
              <a:rPr lang="en-US" sz="2500" b="1" dirty="0" smtClean="0"/>
              <a:t> tersebut dalam 1 tahun dapat meraup uang hingga 100 juta rupiah.</a:t>
            </a:r>
          </a:p>
          <a:p>
            <a:pPr algn="just"/>
            <a:endParaRPr lang="en-US" sz="2500" b="1" dirty="0"/>
          </a:p>
          <a:p>
            <a:pPr algn="just"/>
            <a:r>
              <a:rPr lang="en-US" sz="2500" b="1" dirty="0" err="1" smtClean="0"/>
              <a:t>Habibie</a:t>
            </a:r>
            <a:r>
              <a:rPr lang="en-US" sz="2500" b="1" dirty="0" smtClean="0"/>
              <a:t> sering dipanggil untuk mengisi seminar – seminar internet marketing. Dan dia juga sering di undang untuk </a:t>
            </a:r>
            <a:r>
              <a:rPr lang="en-US" sz="2500" b="1" dirty="0" err="1" smtClean="0"/>
              <a:t>manjadi</a:t>
            </a:r>
            <a:r>
              <a:rPr lang="en-US" sz="2500" b="1" dirty="0" smtClean="0"/>
              <a:t> motivator dalam berbagai acara.</a:t>
            </a:r>
            <a:endParaRPr lang="en-US" sz="2500" b="1" dirty="0"/>
          </a:p>
        </p:txBody>
      </p:sp>
    </p:spTree>
    <p:extLst>
      <p:ext uri="{BB962C8B-B14F-4D97-AF65-F5344CB8AC3E}">
        <p14:creationId xmlns:p14="http://schemas.microsoft.com/office/powerpoint/2010/main" val="2619323378"/>
      </p:ext>
    </p:extLst>
  </p:cSld>
  <p:clrMapOvr>
    <a:masterClrMapping/>
  </p:clrMapOvr>
  <p:transition spd="slow">
    <p:wheel spokes="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1.bp.blogspot.com/-ZmxUeM1bhuQ/T3-NZwXYxAI/AAAAAAAACck/4lnvbKRSAeo/s320/andrew%2Bdarwi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480" y="1357298"/>
            <a:ext cx="5328592" cy="53285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857224" y="142852"/>
            <a:ext cx="6929486" cy="1077218"/>
          </a:xfrm>
          <a:prstGeom prst="rect">
            <a:avLst/>
          </a:prstGeom>
          <a:noFill/>
        </p:spPr>
        <p:txBody>
          <a:bodyPr wrap="square" rtlCol="0">
            <a:spAutoFit/>
          </a:bodyPr>
          <a:lstStyle/>
          <a:p>
            <a:pPr algn="ctr"/>
            <a:r>
              <a:rPr lang="id-ID" sz="3200" b="1" dirty="0" smtClean="0"/>
              <a:t>33 Tahun</a:t>
            </a:r>
          </a:p>
          <a:p>
            <a:pPr algn="ctr"/>
            <a:r>
              <a:rPr lang="id-ID" sz="3200" b="1" dirty="0" smtClean="0"/>
              <a:t>Bisnisnya ditawar Google </a:t>
            </a:r>
            <a:r>
              <a:rPr lang="en-US" sz="3200" b="1" dirty="0" smtClean="0"/>
              <a:t>Rp 475 miliar</a:t>
            </a:r>
            <a:endParaRPr lang="id-ID" sz="3200" b="1" dirty="0"/>
          </a:p>
        </p:txBody>
      </p:sp>
    </p:spTree>
    <p:extLst>
      <p:ext uri="{BB962C8B-B14F-4D97-AF65-F5344CB8AC3E}">
        <p14:creationId xmlns:p14="http://schemas.microsoft.com/office/powerpoint/2010/main" val="3663055990"/>
      </p:ext>
    </p:extLst>
  </p:cSld>
  <p:clrMapOvr>
    <a:masterClrMapping/>
  </p:clrMapOvr>
  <p:transition spd="slow">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3.bp.blogspot.com/_CMD5BfM8P9k/TSxbx14DWCI/AAAAAAAAAHc/G3eVoq7jjzE/s1600/kaskus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9084" y="1196752"/>
            <a:ext cx="5760640" cy="4320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9135789"/>
      </p:ext>
    </p:extLst>
  </p:cSld>
  <p:clrMapOvr>
    <a:masterClrMapping/>
  </p:clrMapOvr>
  <p:transition spd="slow">
    <p:wheel spokes="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374" y="2492896"/>
            <a:ext cx="8418798" cy="156966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9600" b="1" dirty="0" smtClean="0">
                <a:ln w="11430"/>
                <a:solidFill>
                  <a:srgbClr val="FF0000"/>
                </a:solidFill>
                <a:effectLst>
                  <a:outerShdw blurRad="80000" dist="40000" dir="5040000" algn="tl">
                    <a:srgbClr val="000000">
                      <a:alpha val="30000"/>
                    </a:srgbClr>
                  </a:outerShdw>
                </a:effectLst>
              </a:rPr>
              <a:t>Andrew </a:t>
            </a:r>
            <a:r>
              <a:rPr lang="en-US" sz="9600" b="1" dirty="0" err="1" smtClean="0">
                <a:ln w="11430"/>
                <a:solidFill>
                  <a:srgbClr val="FF0000"/>
                </a:solidFill>
                <a:effectLst>
                  <a:outerShdw blurRad="80000" dist="40000" dir="5040000" algn="tl">
                    <a:srgbClr val="000000">
                      <a:alpha val="30000"/>
                    </a:srgbClr>
                  </a:outerShdw>
                </a:effectLst>
              </a:rPr>
              <a:t>Darwis</a:t>
            </a:r>
            <a:endParaRPr lang="en-US" sz="96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597546699"/>
      </p:ext>
    </p:extLst>
  </p:cSld>
  <p:clrMapOvr>
    <a:masterClrMapping/>
  </p:clrMapOvr>
  <p:transition spd="slow">
    <p:wheel spokes="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57166"/>
            <a:ext cx="7598648" cy="6232475"/>
          </a:xfrm>
          <a:prstGeom prst="rect">
            <a:avLst/>
          </a:prstGeom>
          <a:noFill/>
        </p:spPr>
        <p:txBody>
          <a:bodyPr wrap="square" rtlCol="0">
            <a:spAutoFit/>
          </a:bodyPr>
          <a:lstStyle/>
          <a:p>
            <a:pPr algn="just"/>
            <a:r>
              <a:rPr lang="en-US" sz="2100" b="1" dirty="0" smtClean="0">
                <a:solidFill>
                  <a:srgbClr val="FF0000"/>
                </a:solidFill>
              </a:rPr>
              <a:t>Andrew </a:t>
            </a:r>
            <a:r>
              <a:rPr lang="en-US" sz="2100" b="1" dirty="0" err="1">
                <a:solidFill>
                  <a:srgbClr val="FF0000"/>
                </a:solidFill>
              </a:rPr>
              <a:t>Darwis</a:t>
            </a:r>
            <a:r>
              <a:rPr lang="en-US" sz="2100" b="1" dirty="0">
                <a:solidFill>
                  <a:srgbClr val="FF0000"/>
                </a:solidFill>
              </a:rPr>
              <a:t> </a:t>
            </a:r>
            <a:r>
              <a:rPr lang="en-US" sz="2100" b="1" dirty="0" smtClean="0"/>
              <a:t>(33 </a:t>
            </a:r>
            <a:r>
              <a:rPr lang="en-US" sz="2100" b="1" dirty="0"/>
              <a:t>tahun) lulusan Master of Computer Science, Seattle University</a:t>
            </a:r>
            <a:r>
              <a:rPr lang="en-US" sz="2100" b="1" dirty="0" smtClean="0"/>
              <a:t>, merupakan </a:t>
            </a:r>
            <a:r>
              <a:rPr lang="en-US" sz="2100" b="1" dirty="0"/>
              <a:t>pendiri </a:t>
            </a:r>
            <a:r>
              <a:rPr lang="en-US" sz="2100" b="1" dirty="0" smtClean="0"/>
              <a:t>komunitas </a:t>
            </a:r>
            <a:r>
              <a:rPr lang="en-US" sz="2100" b="1" dirty="0"/>
              <a:t>online terbesar di Indonesia, </a:t>
            </a:r>
            <a:r>
              <a:rPr lang="en-US" sz="2100" b="1" dirty="0" err="1" smtClean="0"/>
              <a:t>Kaskus</a:t>
            </a:r>
            <a:r>
              <a:rPr lang="en-US" sz="2100" b="1" dirty="0" smtClean="0"/>
              <a:t>, </a:t>
            </a:r>
            <a:r>
              <a:rPr lang="en-US" sz="2100" b="1" dirty="0"/>
              <a:t>lewat situs Kaskus.us (Sekarang menjadi Kaskus.co.id) yang sekarang ini mempunyai lebih dari </a:t>
            </a:r>
            <a:r>
              <a:rPr lang="en-US" sz="2100" b="1" dirty="0" smtClean="0"/>
              <a:t>4,3 </a:t>
            </a:r>
            <a:r>
              <a:rPr lang="en-US" sz="2100" b="1" dirty="0"/>
              <a:t>juta </a:t>
            </a:r>
            <a:r>
              <a:rPr lang="en-US" sz="2100" b="1" i="1" dirty="0"/>
              <a:t>member</a:t>
            </a:r>
            <a:r>
              <a:rPr lang="en-US" sz="2100" b="1" dirty="0"/>
              <a:t> </a:t>
            </a:r>
            <a:r>
              <a:rPr lang="en-US" sz="2100" b="1" dirty="0" smtClean="0"/>
              <a:t>(per Mei 2012.)</a:t>
            </a:r>
            <a:endParaRPr lang="en-US" sz="2100" b="1" dirty="0"/>
          </a:p>
          <a:p>
            <a:pPr algn="just"/>
            <a:endParaRPr lang="en-US" sz="2100" b="1" dirty="0" smtClean="0"/>
          </a:p>
          <a:p>
            <a:pPr algn="just"/>
            <a:r>
              <a:rPr lang="en-US" sz="2100" b="1" dirty="0" err="1" smtClean="0"/>
              <a:t>Kaskus</a:t>
            </a:r>
            <a:r>
              <a:rPr lang="en-US" sz="2100" b="1" dirty="0" smtClean="0"/>
              <a:t>, didirikan tahun 1999, di Seattle, Amerika, </a:t>
            </a:r>
            <a:r>
              <a:rPr lang="en-US" sz="2100" b="1" dirty="0"/>
              <a:t>berasal dari kata </a:t>
            </a:r>
            <a:r>
              <a:rPr lang="en-US" sz="2100" b="1" dirty="0" err="1"/>
              <a:t>Kasak-Kusuk</a:t>
            </a:r>
            <a:r>
              <a:rPr lang="en-US" sz="2100" b="1" dirty="0"/>
              <a:t> atau bermakna </a:t>
            </a:r>
            <a:r>
              <a:rPr lang="en-US" sz="2100" b="1" dirty="0" err="1"/>
              <a:t>bergosip</a:t>
            </a:r>
            <a:r>
              <a:rPr lang="en-US" sz="2100" b="1" dirty="0"/>
              <a:t>. Dengan modal awal sebesar US$ 3 (Rp 30.000,-) untuk membeli server, Andrew dan dua rekannya, Ronald dan Budi, memilih untuk membuat portal yang berisi mengenai berita maupun informasi tentang Indonesia. Portal tersebut sengaja di buat menjadi suatu media untuk memuaskan kerinduan bagi masyarakat Indonesia yang berada di Luar </a:t>
            </a:r>
            <a:r>
              <a:rPr lang="en-US" sz="2100" b="1" dirty="0" smtClean="0"/>
              <a:t>negeri</a:t>
            </a:r>
            <a:r>
              <a:rPr lang="id-ID" sz="2100" b="1" dirty="0" smtClean="0"/>
              <a:t>.</a:t>
            </a:r>
            <a:endParaRPr lang="en-US" sz="2100" b="1" dirty="0" smtClean="0"/>
          </a:p>
          <a:p>
            <a:pPr algn="just"/>
            <a:endParaRPr lang="en-US" sz="2100" b="1" dirty="0" smtClean="0"/>
          </a:p>
          <a:p>
            <a:pPr algn="just"/>
            <a:r>
              <a:rPr lang="en-US" sz="2100" b="1" dirty="0" smtClean="0"/>
              <a:t>Pada </a:t>
            </a:r>
            <a:r>
              <a:rPr lang="en-US" sz="2100" b="1" dirty="0"/>
              <a:t>akhir 2008, rata-rata pendapatan iklan </a:t>
            </a:r>
            <a:r>
              <a:rPr lang="en-US" sz="2100" b="1" dirty="0" err="1"/>
              <a:t>kaskus</a:t>
            </a:r>
            <a:r>
              <a:rPr lang="en-US" sz="2100" b="1" dirty="0"/>
              <a:t> sudah Rp 2-3 miliar per </a:t>
            </a:r>
            <a:r>
              <a:rPr lang="en-US" sz="2100" b="1" dirty="0" smtClean="0"/>
              <a:t>bulan. Dengan </a:t>
            </a:r>
            <a:r>
              <a:rPr lang="en-US" sz="2100" b="1" dirty="0"/>
              <a:t>potensi besarnya, kaskus telah lama menjadi </a:t>
            </a:r>
            <a:r>
              <a:rPr lang="en-US" sz="2100" b="1" dirty="0" smtClean="0"/>
              <a:t>lirikan </a:t>
            </a:r>
            <a:r>
              <a:rPr lang="en-US" sz="2100" b="1" dirty="0"/>
              <a:t>investor asing. </a:t>
            </a:r>
            <a:r>
              <a:rPr lang="en-US" sz="2100" b="1" dirty="0" smtClean="0"/>
              <a:t>Google dan Yahoo! </a:t>
            </a:r>
            <a:r>
              <a:rPr lang="en-US" sz="2100" b="1" dirty="0" err="1"/>
              <a:t>Dikabarkan</a:t>
            </a:r>
            <a:r>
              <a:rPr lang="en-US" sz="2100" b="1" dirty="0"/>
              <a:t> telah menawar </a:t>
            </a:r>
            <a:r>
              <a:rPr lang="en-US" sz="2100" b="1" dirty="0" err="1"/>
              <a:t>kaskus</a:t>
            </a:r>
            <a:r>
              <a:rPr lang="en-US" sz="2100" b="1" dirty="0"/>
              <a:t> senilai USD 50 juta (sekitar Rp 475 miliar). </a:t>
            </a:r>
          </a:p>
        </p:txBody>
      </p:sp>
    </p:spTree>
    <p:extLst>
      <p:ext uri="{BB962C8B-B14F-4D97-AF65-F5344CB8AC3E}">
        <p14:creationId xmlns:p14="http://schemas.microsoft.com/office/powerpoint/2010/main" val="5031868"/>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s://encrypted-tbn1.gstatic.com/images?q=tbn:ANd9GcSyaHz8BD1ZAMcY-u-EY2DHmpdgYU5d3z3oLRGlApJwk6olp_N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058" y="714356"/>
            <a:ext cx="3816424" cy="573506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Rounded Rectangular Callout 3"/>
          <p:cNvSpPr/>
          <p:nvPr/>
        </p:nvSpPr>
        <p:spPr>
          <a:xfrm>
            <a:off x="214282" y="285728"/>
            <a:ext cx="4071966" cy="2286016"/>
          </a:xfrm>
          <a:prstGeom prst="wedgeRoundRectCallout">
            <a:avLst>
              <a:gd name="adj1" fmla="val 59464"/>
              <a:gd name="adj2" fmla="val 4613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000" b="1" dirty="0" smtClean="0">
                <a:solidFill>
                  <a:srgbClr val="FF0000"/>
                </a:solidFill>
              </a:rPr>
              <a:t>Aku jualan keripik singkong dengan </a:t>
            </a:r>
            <a:r>
              <a:rPr lang="id-ID" sz="3000" b="1" dirty="0" smtClean="0">
                <a:solidFill>
                  <a:srgbClr val="0070C0"/>
                </a:solidFill>
              </a:rPr>
              <a:t>CARA BEDA</a:t>
            </a:r>
            <a:r>
              <a:rPr lang="id-ID" sz="3000" b="1" dirty="0" smtClean="0">
                <a:solidFill>
                  <a:srgbClr val="FF0000"/>
                </a:solidFill>
              </a:rPr>
              <a:t>, pendapatanku </a:t>
            </a:r>
            <a:r>
              <a:rPr lang="id-ID" sz="3000" b="1" dirty="0" smtClean="0">
                <a:solidFill>
                  <a:srgbClr val="0070C0"/>
                </a:solidFill>
              </a:rPr>
              <a:t>4 MILYAR</a:t>
            </a:r>
            <a:r>
              <a:rPr lang="id-ID" sz="3000" b="1" dirty="0" smtClean="0">
                <a:solidFill>
                  <a:srgbClr val="FF0000"/>
                </a:solidFill>
              </a:rPr>
              <a:t> per bulan</a:t>
            </a:r>
            <a:endParaRPr lang="id-ID" sz="3000" b="1" dirty="0">
              <a:solidFill>
                <a:srgbClr val="FF0000"/>
              </a:solidFill>
            </a:endParaRPr>
          </a:p>
        </p:txBody>
      </p:sp>
    </p:spTree>
    <p:extLst>
      <p:ext uri="{BB962C8B-B14F-4D97-AF65-F5344CB8AC3E}">
        <p14:creationId xmlns:p14="http://schemas.microsoft.com/office/powerpoint/2010/main" val="2895827732"/>
      </p:ext>
    </p:extLst>
  </p:cSld>
  <p:clrMapOvr>
    <a:masterClrMapping/>
  </p:clrMapOvr>
  <p:transition spd="slow">
    <p:wheel spokes="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encrypted-tbn3.gstatic.com/images?q=tbn:ANd9GcRwjWnMcUniEXLzygNplfLkvxy3RJ2dWqymXBKA7ARL9mE7is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428604"/>
            <a:ext cx="4156298" cy="512335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3"/>
          <a:srcRect/>
          <a:stretch>
            <a:fillRect/>
          </a:stretch>
        </p:blipFill>
        <p:spPr bwMode="auto">
          <a:xfrm>
            <a:off x="285720" y="785794"/>
            <a:ext cx="4143404" cy="4603782"/>
          </a:xfrm>
          <a:prstGeom prst="rect">
            <a:avLst/>
          </a:prstGeom>
          <a:noFill/>
          <a:ln w="9525">
            <a:noFill/>
            <a:miter lim="800000"/>
            <a:headEnd/>
            <a:tailEnd/>
          </a:ln>
          <a:effectLst/>
        </p:spPr>
      </p:pic>
    </p:spTree>
    <p:extLst>
      <p:ext uri="{BB962C8B-B14F-4D97-AF65-F5344CB8AC3E}">
        <p14:creationId xmlns:p14="http://schemas.microsoft.com/office/powerpoint/2010/main" val="4008297444"/>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1650" y="2489154"/>
            <a:ext cx="8268782" cy="132343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dirty="0" smtClean="0">
                <a:ln w="11430"/>
                <a:solidFill>
                  <a:srgbClr val="FF0000"/>
                </a:solidFill>
                <a:effectLst>
                  <a:outerShdw blurRad="80000" dist="40000" dir="5040000" algn="tl">
                    <a:srgbClr val="000000">
                      <a:alpha val="30000"/>
                    </a:srgbClr>
                  </a:outerShdw>
                </a:effectLst>
              </a:rPr>
              <a:t>Reza </a:t>
            </a:r>
            <a:r>
              <a:rPr lang="en-US" sz="8000" b="1" dirty="0" err="1" smtClean="0">
                <a:ln w="11430"/>
                <a:solidFill>
                  <a:srgbClr val="FF0000"/>
                </a:solidFill>
                <a:effectLst>
                  <a:outerShdw blurRad="80000" dist="40000" dir="5040000" algn="tl">
                    <a:srgbClr val="000000">
                      <a:alpha val="30000"/>
                    </a:srgbClr>
                  </a:outerShdw>
                </a:effectLst>
              </a:rPr>
              <a:t>Nurhilman</a:t>
            </a:r>
            <a:endParaRPr lang="en-US" sz="80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365272289"/>
      </p:ext>
    </p:extLst>
  </p:cSld>
  <p:clrMapOvr>
    <a:masterClrMapping/>
  </p:clrMapOvr>
  <p:transition spd="slow">
    <p:wheel spokes="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95536" y="404664"/>
            <a:ext cx="7992888" cy="6124754"/>
          </a:xfrm>
          <a:prstGeom prst="rect">
            <a:avLst/>
          </a:prstGeom>
          <a:noFill/>
        </p:spPr>
        <p:txBody>
          <a:bodyPr wrap="square" rtlCol="0">
            <a:spAutoFit/>
          </a:bodyPr>
          <a:lstStyle/>
          <a:p>
            <a:pPr algn="just"/>
            <a:r>
              <a:rPr lang="en-US" sz="2800" b="1" dirty="0" smtClean="0">
                <a:solidFill>
                  <a:srgbClr val="FF0000"/>
                </a:solidFill>
              </a:rPr>
              <a:t>Reza </a:t>
            </a:r>
            <a:r>
              <a:rPr lang="en-US" sz="2800" b="1" dirty="0" err="1" smtClean="0">
                <a:solidFill>
                  <a:srgbClr val="FF0000"/>
                </a:solidFill>
              </a:rPr>
              <a:t>Nurhilman</a:t>
            </a:r>
            <a:r>
              <a:rPr lang="en-US" sz="2800" b="1" dirty="0" smtClean="0"/>
              <a:t> (25 tahun), muda, </a:t>
            </a:r>
            <a:r>
              <a:rPr lang="en-US" sz="2800" b="1" dirty="0" err="1" smtClean="0"/>
              <a:t>keren</a:t>
            </a:r>
            <a:r>
              <a:rPr lang="en-US" sz="2800" b="1" dirty="0" smtClean="0"/>
              <a:t>, dan memiliki omzet perusahaan </a:t>
            </a:r>
            <a:r>
              <a:rPr lang="en-US" sz="2800" b="1" dirty="0" err="1" smtClean="0"/>
              <a:t>miliaran</a:t>
            </a:r>
            <a:r>
              <a:rPr lang="en-US" sz="2800" b="1" dirty="0" smtClean="0"/>
              <a:t> rupiah! siapa yang tidak </a:t>
            </a:r>
            <a:r>
              <a:rPr lang="en-US" sz="2800" b="1" dirty="0" err="1" smtClean="0"/>
              <a:t>tergiur</a:t>
            </a:r>
            <a:r>
              <a:rPr lang="en-US" sz="2800" b="1" dirty="0" smtClean="0"/>
              <a:t>…? Dialah Reza </a:t>
            </a:r>
            <a:r>
              <a:rPr lang="en-US" sz="2800" b="1" dirty="0" err="1" smtClean="0"/>
              <a:t>Nurhilman</a:t>
            </a:r>
            <a:r>
              <a:rPr lang="en-US" sz="2800" b="1" dirty="0" smtClean="0"/>
              <a:t>, Presiden PT </a:t>
            </a:r>
            <a:r>
              <a:rPr lang="en-US" sz="2800" b="1" dirty="0" err="1" smtClean="0"/>
              <a:t>Maicih</a:t>
            </a:r>
            <a:r>
              <a:rPr lang="en-US" sz="2800" b="1" dirty="0" smtClean="0"/>
              <a:t> Inti Sinergi, sebuah perusahaan industry kreatif dari Bandung yang berkembang pesat memproduksi </a:t>
            </a:r>
            <a:r>
              <a:rPr lang="en-US" sz="2800" b="1" dirty="0" err="1" smtClean="0"/>
              <a:t>kripik</a:t>
            </a:r>
            <a:endParaRPr lang="en-US" sz="2800" b="1" dirty="0" smtClean="0"/>
          </a:p>
          <a:p>
            <a:pPr algn="just"/>
            <a:endParaRPr lang="en-US" sz="2800" b="1" dirty="0" smtClean="0"/>
          </a:p>
          <a:p>
            <a:pPr algn="just"/>
            <a:r>
              <a:rPr lang="en-US" sz="2800" b="1" dirty="0" smtClean="0"/>
              <a:t>Usaha </a:t>
            </a:r>
            <a:r>
              <a:rPr lang="en-US" sz="2800" b="1" dirty="0" err="1" smtClean="0"/>
              <a:t>kripik</a:t>
            </a:r>
            <a:r>
              <a:rPr lang="en-US" sz="2800" b="1" dirty="0" smtClean="0"/>
              <a:t> ini berkembang hingga menjadi perusahaan besar dan mampu mendirikan perusahaan di bawah </a:t>
            </a:r>
            <a:r>
              <a:rPr lang="en-US" sz="2800" b="1" dirty="0" err="1" smtClean="0"/>
              <a:t>bendera</a:t>
            </a:r>
            <a:r>
              <a:rPr lang="en-US" sz="2800" b="1" dirty="0" smtClean="0"/>
              <a:t> PT </a:t>
            </a:r>
            <a:r>
              <a:rPr lang="en-US" sz="2800" b="1" dirty="0" err="1" smtClean="0"/>
              <a:t>Maicih</a:t>
            </a:r>
            <a:r>
              <a:rPr lang="en-US" sz="2800" b="1" dirty="0" smtClean="0"/>
              <a:t> Inti Sinergi. Siapa </a:t>
            </a:r>
            <a:r>
              <a:rPr lang="en-US" sz="2800" b="1" dirty="0" err="1" smtClean="0"/>
              <a:t>sangka</a:t>
            </a:r>
            <a:r>
              <a:rPr lang="en-US" sz="2800" b="1" dirty="0" smtClean="0"/>
              <a:t>, dalam waktu 1,4 tahun, modal awal Rp 2 juta untuk membeli singkong mentah dan bumbu yang dibutuhkan, kini menjadi industri besar dengan penghasilan Rp 4 miliar perbulan.</a:t>
            </a:r>
            <a:endParaRPr lang="en-US" sz="2800" b="1" dirty="0"/>
          </a:p>
        </p:txBody>
      </p:sp>
    </p:spTree>
    <p:extLst>
      <p:ext uri="{BB962C8B-B14F-4D97-AF65-F5344CB8AC3E}">
        <p14:creationId xmlns:p14="http://schemas.microsoft.com/office/powerpoint/2010/main" val="3121603102"/>
      </p:ext>
    </p:extLst>
  </p:cSld>
  <p:clrMapOvr>
    <a:masterClrMapping/>
  </p:clrMapOvr>
  <p:transition spd="slow">
    <p:wheel spokes="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QSERUUExQWFBUWFRUVFBgVFRQUFxgYFxgVFhQVFRQXHCYeFxkjHBUUHy8gIycpLCwsFR4xNTAqNSYrLCkBCQoKDgwOGg8PGiklHyQpLCksLCwpKSwsLCwpKSwsKSwsLCkpLCwsKSksLCwsLCkpLCwpKSwsLCksKSkpKSkpLP/AABEIALgBEwMBIgACEQEDEQH/xAAcAAABBQEBAQAAAAAAAAAAAAAFAAMEBgcCAQj/xABEEAABAwIEAgYHBgQEBgMBAAABAAIDBBEFEiExBkETIlFhcZEHMnKBobHBFCMkM0LRFVJi8HOi4fFDU2OCkrIlNMIW/8QAGgEAAgMBAQAAAAAAAAAAAAAAAQIAAwQFBv/EACwRAAICAgIBAwMDBAMAAAAAAAABAhEDIRIxQQQTYSIyUVKBkWJxodEUI0L/2gAMAwEAAhEDEQA/AK7UV3S4nSf0dG09xL3G3kQtnjWQ1dI1mKU+XnI0nzC16NVeEWo6rHWief6T8ljk9ZE+WKRtjIQb/S62HEPyZPYd8l82UAPSXuoo2C6YYkwlzapodqHvvp3rVaeka5rRlHVAOyyrDsRcZWm+zw0X3tda9h50J7RcISsKJkFDGTnLG2GmwVOxihZed2QXsS3TuV5p2/d5eaqeMO/NPJrTfySSCOcKsJoWE75dV3ALa2UjhBl6CP2UTwbDg52qko2yWDhKT+lIh3YrFJQgEgBNyUtgrOAOQAcDZGcGwhj2EvdrbtQ50rb7pyOots5TjQOQzUU1nEA6A6LltMpAlb2p9jQU3FAshCkXTaSymh7e0LipkFtCFKSIAzEA8k6lEIHAWIQ6YWKdjqcoVLnY6VBlkmU3C7nNzftQ2OtGW/JcVNflcy2ocbKWEmGQXtzVfqcX6OpDTsVMxIu6aO2l90IxaG1bHfY2PxRStitljxDWJ3goXB+HO6E63tfRHcYoPw+dv8uqC8EV2UkctimquyWD+MW/dt8QjvCZEtL0ZsCBdpQ/0iUuRrSPVJuP2XHCM5bE1w5FDpA8neLNIieDuAQqxw4fvh4K9cVwAxGRuzm6+KofDv57fAqLyRmnQ/iKfKfXj27wqRxePu2+0rTh1V0UgPLY+CC+kWnADXN9VzrhFbCU3CPzB4rT45Pu2EctQswwsdceK0l8loIzY37lY3piLstlNirCwEmxtqkqIcRf/IfikqvfDxRn9PM52Jwl3ORjh4G/7LaY1ktdCBidGW7ER/Bz1rUaZ9IKFiH5MnsO+S+c8GhzykbWaSvozEPyZPYd8l844PE7p8t7XB8ky6YH2c0rB0rdf1i9vHVbtEBkjttp5LDsMYBUsHISgf5ludA3Qj+UaISCgnT/AJnuVRxithH2lpOutx7laoXdTNzWZY0z8ZUjkGB3vskYS48GVTPsMTQf0hOY7xlFhkHSvGeR92xMGmZwF7uPJo0ue8IZwc37iEf0hZX6RcddU18gPqROMMY7AwkOPiXXPl2J4q2LLoWL8fVlXIXyTvaCdGRkxsHcGtPxNylHxvVxsMTKh+V24cc9vZLtvcq5HGdhuUa//nnjW3K6ulKMdMkccpdBbh/i6UPDZnZmnmdCO9aHAXFul9VkDmEa28VrHDVUTSxOOpLPloPksfqlSTQFZLZAOd0Q/iQa2wUOLr3XTaQX0WbFOdpEAtbVPLibkKM2ueCDmJRSvo7FCZY1tGD32trmA3QrEcUsw2TEOkZue1CKx1wVW4Uw8tFxwKjL6QuJ7SpVS5oZERuCFAwWotSEdxTlVGckZ72q6SSFTsn45UAviI3ugWMv/FR+5EcXH3kXihuND8Sy3YEqeyMu1TiBZAeYLfoqrwg6+fxRXFqnLDY82oFw1IWByE5VZE+grxvXXp2sI/ULFNcK/ke9DeIJzKAO9TsBo3CLdIpco2hu5BbEsRDaeRh1BBsqVw40/aG271YsQZ927wUDh+lDZQT2IQm5JsWRZJY3bbIJxhmEDGk362hPgVZYesdkF48f9ywf1fQqY3bsjKjgkJLh4rRnTFkbPFUrhuDn3q54iLRsCty2sbYq7HvtI5pIOZR2pLne6WcCiQzl2KQMII6J0cevdd1/itnjWQ1GX+MQ5ecjc3jZbBGF030gI4xH8iT2HfIrAYoQ97QBlcI7krf8SH3EnsO+RXzxGSySxJJLP7CiRGSMPjaHNcOUrT4m62amGVre1wAWFYZrOxoP/EHndbrC7MG/0gEoSWyIIwx65OW6zPGIiZ6vTVoA8RZabE7XP26LMMbOWeqF9XAE+SVhLJwbpBCOeULKcUwvPiExGrHyyvaQdxnPlqVqnBv5EPsBUyTB5I6ktlaRYuANiARfked9796ryzcFo0YMcZvfwD8K4fibL13NuDsHE21tfax103Vuq8NjYwOLrjlYtHmSbWUXEaMiMAAC+2oHiboizCWmNjXakNAI0O99x3i6xOTk7Z0lDgqQA4kwiNtE6RjLODmX2NwXDYjQjVWDBI+jp4mc2sAPja5+N09iUTWQhobu9psO43vr32TtFTGwupOb4qPyc71MP/Q/C5TaGMZlDfAVKwWEiQ3PIK7DuSMY9W0l0AraK11a5KhpeWjUqNWYcbElbpDGdVE2hA7SowJy2KLYthxDjbRQv4edDdJbrZW3RZsKo/wvii1ZSB0MbRvdq6wyD8OE9KwdUDdXtEsD4xRlrmkkaahC4wXztcdbItjUmUnNrZu6EcPVfSvFhosW1kQ1xrfZZsZhu0eCGU0YY0kotiY0AO6g1UP3RTyVxmwJgp4zu20RWGTI0DtQ3DqZw357IyGjq3Vai/Y0HuVEKs1adUsNjs6/cpNbC0i4XtHDr7lZhjUJEl2FaOruNEG4oiEgaNyNfoilO23JAp5CXuv2n3DksGfI4QVeRr0N4BTZdO9Wyui6je5VelmySN7L2PvVkx24jbY20WqGf3cDb7Qi7Az4Wk3STMUgsL7pLFZoKPQt/wDlqd1wS90bjY3sesCPgFt0YWPyPacUocgAAZHt4yLYowuw+kVIbxMfcSew75FfPYZnlJYRpEProvobFfyJPYd8lgdPQudIcjSAYxc7X71EyME4KPxMR/6jfmt3w/1T37LH6Th8xlj3c5GjTfdbPDHYR9mikmn0RKiXCy7A3mPosn4mcPtdQ7tZbyGq2Glb947st/usu4tpAyWoeWizhcduwH0PmlCHODNYYfYCsHFkDTR5nfokZY9mbqH5hV3hmuhghjdK9kTRG3V7g0bcr7+5Q8U4v/iTZYKS/RxZHEnTpTmNgBuGjLcX3Kk1cWNB1JA+tgMpblI03vf4WKJYbSvaBmygb31uguGQk6XLT/e47UcoqKR7hG12YnkBYDtJ7lzF+EdhyqJIqfWaeW/mm/4mA6ya4gxNkFY6B7rNaGEHl1mNNj2a3UQTMc7M1wcO1pB+Sry4skZbOPPI5O7DTMSaTZTYJA25G5Vch9e9kUiad7E+5TFNqWypfIQhjdmuLElF6aB5Fn2KBueWNzG4C8ixrNqHLZHL4YSLjEX3hFkMraXutsuKjE3dNpqphcX6lacc1PoRh+heGwtHak89ayFUdfmkDeTN0WfOLkrRyTJQMqqfOHh3O6F8NUYicR2IzFPfN4ofAy8xHIkXVVq1+SBTEqi72i1gVDxebJGieJEZ2gWOiHY9Dmite11XJfTMhAwOtMo7hsilW0i1kMwGjcwkG1uVkYlN3AHayWN/8ci7Ikj9BZEKCK7gAossAG3ap1K3VPgX0MnkIfw0231VfraLruGgNxqrBHLfRBp23lcHG5J0vp4armep6p/kZ97BFRSEOsTv5+SsFXUB9MwnfLY+I0KG4qwgNLtx/YUeB7g2zvVcC5vis+HL7bcfDIuzume3KNEl3BHZoC9V+i0o1LA5mMwtdsHsDfZsT8yVt0QWH4fiJmxankcR1pABlvawuL69trrc4guw+kKhnF//AK8v+G75FZTFRu6aDLsYRm8NFq+Nj8NN/hv+RWY0Mj3yRGPQtgGYHvslZESa7h4iaOQONukbdvJXmnj6rv6dlTqhswMTybtMjbjx0HxV5ZDbKP5rXUCVXiP0l01H931pZm2zNaLAXANnPOnMbXWUcTccS1cjnBrYmkWyjrG3e4/sE1xrXNnrp5GCzTIQ3vDQGB3vy396BlqvjBFTbGppXOOpLjtqb281evRO600w7WNPk4/uqQGq7eikfiZB2xf/AKb+6ZrQF2XLGKimzF3SNY5rskjgWkXFrhzb6uHb7tdhdMCp42xgw2LXAOz3BLxyNxy7hosk9InDzIy2drQ1xeGPt+okEhwHboVevR2x0NKGOdma4dI3sbn1yt/p+oPaqFBcro0OTcasz30k1B/iU19iGW9zQ36FVWGtcx2ZhLT3HdWv0nM/HH/Db83KoujuQBzIWhK0Z2WSh4zlaOsA/wAdD5hWvBeNBI0jLlIFyDr8Qs4bHyR/hKo6OQuO2x8La/MrPk9PFptaYC41GO9LGQdAhGFV7WhwUOuxUSvytFgCnqSgBJcNFzFptyY9vwOU8pe/NsjtONPch4w85QUQw1htqrMWWnpCvvZ3w9FYvLju47opURAm1x5oa+ubHfYdianiLrEOIcdhyV8My41V7CPyT9FpfW6iR4kBLfLftTEjHkkybt0TWHyZn3sLDms3uv3K/gdJUWR0gdZ/Iqc6Bjm62PxQGOrAdlNrbrytlv8Ak3vzJNmq15ElK2Bx3oKOYxruqUzVvDiLHyVQqcSl6wIu4Gxte3995UZxysDnnUn+bnyGmw5rO/UfRwBWzQW0Rygi6k05t5Ko4JxIW2Y55y23d9FbsLcybZ3V5kLbgyRcGgPsdbKg2N1gbI24tfTy1COTUIYRkOZVjiuozPYOYKyyh7r4sI7UyE2LtWnS3d4qLNKHX5AWygX5LiKpLXCN2rT1m/UXTtLTOL7eqPWv2BcyUJY8nF9gTCkJ6o8ElBdih/Ta3K+6S1e7BD2UnDMLMOK0jSb6xuGlrXadFu0QWMxuzYpRE73aD7sy2qFq7XhEI+Ot/Czf4b/kVmGHh0csQbq+SFtz5fuVqWOj8LN/hv8AkVmPQP6ene39MIv77KSRIk+tpyx8MZfvK0jt0uforFxXjX2ajkn/AFMblZ3vf1W/E39yA10R+0wONjlfr7wVXvTDjZL46Vp6rQJpLc3OuGA+Dbn/AL1Iq3RG9GauXOVdv0BXi1FQ24WVq9GkuWtHe1w+R+iq0qsHARtWx/8Ad/6uQYUH/SpiWaeKnGzB0rvF2jPgHf8AkrZ6NazpKJtzfI58fuFntHk5ZfxbV56+ofe5DyweDQG2+BV19EM/58d/+XIPEFzT8x5LOns0NfSDvSky1VE7+aIj/wAXf6qoUrfvG+/5K5+lojPBrqBJfw6qpuG+tfsutEejO+xbO96I4TLYj2j80Pr9HtI2J/uycwqXYogC9TEGSWG+/uOqK00mW1ypuEYNHUgSO3sGn3L3FsHEJDgfBcPPCMZUhuLqwpR4uxjSwi+m5TTK0XNtAVDpqOSYdUb80y+TISxwN2m1lndqhtcd9nddUZoTsbnQ9nvTtLWZgHF2UtFlHcczcuWw3Hem5ejDvvNLt0Ftldim29iLZ3BMZXOBfoASVLwVtjt1bfFCIC1sYIO7jc87IjTZgGBvqk79l0ZadlqVdhGtphmadtDdV7EaqSN4e11i4HTlodPojGNOySMBdm0v/og1RA55GYjbTu7Fn9TkXIVydUejCpXRlxGpOupvrsvIOGJ6iRjGgXtb+UC3Mqx0DD0Ya09bS3f3kqxYbD0BBabu5k81bgxOckLocwr0cRMZlmcZHWGo6tvZA5IfieAOo3DonkRvPPkeV0VnxqQuvmA5aJnEXmZpzuNrLdCGNp8O0SwTNXzRkZgHA9nNQsRnjmLSSYyO0aKc27mdrmG37HyQbEKrNI1vPW6anaaGTvsLClY8NGZpOYWI3G90xV0pZHq71ibEaXaNr/FMuoGjKRo5xspeNZ6dwbmBzN6jSLjloqs2NTk3JbXkCqwH9qcNA5vySUyOlaB1oWuO5N7XvrsvFnWB/kNASllzYvALWtJprfdt+xbfAFjET8+K0z9ryad4AsD8FtMAXTXgLI+PN/Czf4b/AJFZvRz5YWF2rsgA5aW3Wl4029PKP+m75LMcbjDWQgaDKB8EZggTIMpja8usb31KyjH8SNRUySn9Tjb2Ro0eQCuXEtR0UGh3bYeLtPlfyWfJsS8gmczeqfBcxG7Qe4L2RhcMrRdztABuSeS5o/Ub4K8QUzDYoxwZLlq4XH+cX9+h+aFvT2CS5XX/AJTf6oER1UPvJJJvmkefNxIKvHopNqt47YT8Hs/dUWNotrtyurp6LJPx1v8AovHkWH6LJH7jdJVEKelukYWMlygSNeGudbUsIdYE8xf5rP6CP++S130iYZ0tHIQLlgzDwBBPjzWT4dsVqiY2M4qfvGDuv81xhRswX3N/JOVo+9b7I+BKZYbXHiPinFL/AMB1d2vb3Ej3f6X8k5jWKGQgW2KE+j6Rrpwx2zjb6fVE8aphHM5o0A7Vy/V4k5cjd6WEclxkE8O4k6MWsOwKLif3jy46E6qA6mBjJGumllGdizcmU+uNAuZTriZ8sHCTT/Yeq8Rcyw5jZRp6zPlOYE7W5ofUVLyczrWCgROPS5gfJWJMCatBl+ha3fXYK1YZUtMdgPG/aq5gx+8F9TY7oth2WxLnWAeL+equ3SaH+7Z3/DnPmzvOUO0ZfsGgRZ3DuUauuCQdBZTsao2ue3IbtblJSjrg51r6DSybHhxttzVsWUUopkWGdjDlttzA+aLxuDrEG4PwUEVLLGzetfsXEsTtx1SAteL4KtMJNwh7rvZqLrirvkKYpsYkiABvb+Ya/BSZahsrSQQb72VeOEUm12Fpg+oBYA8dgD/Dt9yC18Y6ZpHYrFOB0ZvtZV4xZrOH6TY+B2KaTrMvlBX2hDDyJJ2sv6lie5cV8vSTg3zNYcjO/wDmKiYXM4PkDR1nOyNPPX/co1i9K2GSGMcmj3nmVVBuTb/q2RqnRLDPDySXYSXT4ISypVNOG4nQ22OvxctbgCx4S3xKibzYch8dT9VscIVS8FjGMWH3EnsO+SzLHHZmx/0tBWoYl+TJ7DvksxxZtrf1BDISBTOPJcrYG/zAvPwA+qqLZQrVx4054wRoIgP8zlS3nsVuP7RZdhfh9gdVx3NgM7z4RxvkP/qh1G/qjwTVDM8PLmC5Ect+5pjc158nFe0ZT+RSU5cUps497XD4Gy6cV5SxZjbucfJpKjCux9pLrC4/27lc/Ri61c0H/lyD4A/RU9zNBpr5eKtno6eP4hHbfJJ/63t8Fij2b5/aazX04fG5psQ5pB8CFhRpDEJGn1opC0+Glj/fat2roND2LKuJMO6KbMdWytLXe006f5XfBa4sxNFJqqu72HmHW9xXBd1neJ+ai1oLZsp3DtfcuoHZ3Hx0805WWrgucsqmOtoD8dwFeeIcNlmkdJ0eUWVG4UaWygEjUi3iFtswzNIzAXCz5o3RowzcejKaKchmUdtkDxKIsee07K6Y3w62msWuzBx117VVcWpbOJ7t1zcmP6jRlqUIsixz3YGGxKMYbQWcx7W2OoPeqlrmv5K34BiedoYd2DzQUKkYoqmg9Tzse0jKAe0boe6BzXEA6KdRxtOg0J1TreEJTr0lwVbTfg0qREbUSg3MmlwDp5KdS1JY85gCL6W3TU+Duhacxv4r19O4xmXS3Zfl2pHLinroslKPD9wvQPBLibC50uiFRHdwA56IRhxY98YFjbU/si7pLv2sW7LZjnapGKVeBlsD435XWyncFM1NGGAltwdxZETN0gs49du1+Y7FxOAWOv7lXiglFyBdAyprDkAkGh/UP2UGmYA+2a7XggePJFayEGPwVe6UOnY0C1nNupnjX1IdbDPC9PmnL3C2UnTv2Uviht6uPsAXb6zoJndS7XOvcfsm8Vl6aZj2DM0AA25eIUxxrGl5u/8AIH2TAEl4CkuhZWVSrY0YtTEc5DfxsFrkSxqOMjEqNx/W7N4cvotmj2VESyQ3XflP9k/JZnxAPvGW2AWm1YvG72T8lQ2Fxa67AbafspkJAzrj89eI/wBBHkR+6pk8QP8AdlqPpAos9E1+WxjeCT3O6p+OVZdJInxvQJdlj4djpmYbiBLvxTo2tY0i33XSR58h/USdxvZo71VIXapqQlzgBrroO1euanFJrjoi/DuHEsnmPqtjc0eJFz8PmgMUtxbmtLosK6LCzm6t43v10zOdt7rZQO1CT0PDspsrddDuPn9VYvRz1cRhN/5xrtrG9A8ut9/701Rzg3qV0BNg3Pa+1rgj6rHF7N8lpm1VEd2+fmVTeO+F3upgWDM9rw4Ab7EO+fwVwOMQNIzyxj2ntHzKAcS+kbD2NymcvOx6FjpP8wGX4rWkYGzA8ejs9kgFrjK72m/uLeRUehfYa+7vurBxdWwVDpnU5JjLmvbcZTmsBJYHXclDMKa0mw3tpdOIWnhqDpizTrZ2i/vFitTqOG3H/iOHvWfcBQ554hzbJ1h3AZgf8pWtyR35qnKk+yyDoqlRwI5+8zjbt1VX4zwF0OUbg81qDYP6io2JcPsnFpDmHiqOCLJSbjRg1QyzgPNPYLKWzOPaEU4koGxVT4hq3l71DghAvbcLM48GXxxclyXgsWDPzZzqNCrDhGKubEL3cgnBrD0bydj8EsRnDQ2LPaxvmaLpucYqyua4umEccxwNY7TO63q8h/qguESGpFi5zW2sG/6KXjrR0dm6mwJ0sq/h+MOa9paA0g5ddAb9qrbt7KLVln4fon00jgTmGuU7XB5hWmqq2MgEzuqHEBx7Dtqqa/iR4LWlrC6IHndrr2sQjNLUGWExSkESG5Gwb4JVNwlxQKCFNG4vDrgtOxClYhowqKKfoy3ozpbbkn5ZuljIaOsNx+y2w1jaA0R8QdaG/ghOF0rZJ7uG1vNEsfcRTnTWyD8PMndIwsAOuovvfRU+p+9L4LcVFukpbuPMg3CFYjmEgMYyX00017wjNFIS83FrH+wgWPVR+3sZfQgG3mteuCsr8jpqZuYue0GwPuskpqSfh8g5Fcr3tOI4eW/3qVrTFjb4y3EqNhGjH5W+AAP1WyNQiGRxVHqO9k/JZXjvHLKd5Z0ZcbArU6z8t/su+SwfjPDnzSNfE3TLZx71MlWrJG60N4xxu+phfGGBrX3Ftz2j4hUWaE7BWalwOYWu1McR4I+BwJHVeLjx/UPH900HFaRGn5AeEVb4KmOVjWvMbs9ni7TuLEDlryXE8epOw7BsO4KS6iexolc0tY/qsJ0DiN8o3IHbsmRGXnKPeewKwQbpYbZpD6rBfxPIJmnxJ73t6R736i2ZxcB4AnRd4vUgWiZ6rd+93eoAag96CnTsuDbC4tp5romzcx9UDnr46ILh2I3Ia86aAG/LsJ+qcrqou6oPVB8+89yzRxvkbpZYuFj1RXsIs0X1BvksdO9eVWLPc0i9gQb6AfJQo2ruRq1mEi0QLmlv6b3Pf3IpBhvVBabOHx7Pei3CXDTKtjmRvy1TS54jeQGyssD927k9pvcdlj2ldOonMeWPaWuBsQRYgjkQgiF09G9IXvM1rEMLX9ma9gfK/mtAMRQXg6g+z0rQfWf1z7x1R5fNGRVqibtjrRx9nd2rx1G8/qK7dXJo4wAkGYFxLgJkzi9znZrclmE9KY5JGH9JI8itdr+I7MdlvmtppdUCiouldJJPG7M51yDdo9wVbxc5JR7NEM3twfLo64ZeWxvPK2qj41C0RscL5idB8kVyNZG5sbcoPehRotC5xvYtsCL81RkxuORQkr1ZRPNGcuXgnwzPke2Msy3brfw7UMraB4kDOV9TYad909iT5Gzh7To0DUCw1UWqxxrhaR3Xv1TbQm6zzxVNjxSls9cwQuAeMxBv49iO0mKNkJNgy3K1rDvTjcIFWxszHNa5oykFtxftXFJwm9r3OfI1wcCCMpG/Zqg8GScKrtgdPsJw4iGSNDtARcHkilQA1uYG3YVXqPh5wb1pA62jSQdAi+IxB0LY2u1GW5PcRdbfTxyQuMlrtFU0k/pHsRl6SPI+wJ2dy96HYDRN6UnOczSQQ3QC3aed1Kr5GuY1ocM3LxT+Ayt6N5dHq3MS4HnsU2aKckNFBLDjqqzjmuKN7Qz91Z8NymxabhAcRcPt57SAPK6vyvS/uiqgmIyknQvVcAqdXVCTEaMjlJ9GrXGrBuHcR6WqowdCyQNP0v3reWpUq0NI4q/y3eyfkslFLORbqga8lrk3qu8D8lRzDZJkVsaDK43BZXbvOnYFMbwbHUMLJnv7nA6tPa24I+CL5VNomapKoYyb0sYO+GSNxcXwlojiGgy5WjMCAABffv7rKk0+J5G2a0DsN769pWrem6pAggi0u6Rz/cxuX5v+Cx4K+HRXLsbEeqcbGuwxetbqmFPMikg8kzJyCV9USD4PanyLt7wm2jMF7HuiElUkjmua9hLXtIc1zTYgjmCtppYW4lBBJM1rZmZDI5rRd4sHZf6Q64Ntbct1jVFHcgbLUPRxVEtlaTqHN+RH0STvsZF7yBc9GLpkuKZlcVQMTS1qjyU7L8lDmkdyQ2pnfbRAIYkjibuQqjxJiTS4iPXSycmqZSgU0D2yZ3DRC3dR7BJXF2DWTy2k3JCcwyrkkfYmw00O2m6O4W7R1wOtumMZo2DK3Ll05G3xVbwzx8ZSd0VQjz0gDj2NZJrAtNtHAbWUStHWhfYZbuIup7uDmSc3a66OafmjEHAzXsY0ySDIbjRp9yVrk215NSVKiNwzVvEjrHQ2NuStNRXvA0tfvUNmAiAtIcTc8wApUxB0RjcVRGrejyDEnll7DcpyPEXG+g0TT5G2AGiUcjdfim5/JOD/AAOyVXVuWt0F9lMozlpzluWOta4tYk6+KH1rx0ZtrcgeZU2SMNZG0aXJNj3IXyyJCtUjtsLoy18W53HIpivjjMzZ3PEb26OY7n7NtSjNLTgiyrVdVOdPliGR9/XeCHG3MN3t4qzM+C0VJ2T/AOMjkyU94if+ySGTYXKXEummc7mQ5wB8Aksr9Tm/S/4X+wUZXgPE5jqIn5crmlu9yCR6p+i3TCuPWz05DXfftNn2aQG6mx101A2SSXQm9WGGx7B8anlnDC+7cri4EDa2idMYukkqbZZRy2IXUmni1SSRsjMs9OQPT03Z0L/PPr9FmTUkldDoqfY6Gr1gSSVgo1K7XyC6J1CSShCUxPAJJIhJtELOW38JYdGKSORkbWuewF5A1cQTqT8fekkq59DIOCBeGlvySSVIwz9humJMGukkgQju4bud1GquCukaRnI8kkkyRBul4BLP+IT4gIZxzw+YYmvvmF7JJI5JNwaY2BKORUUeOUjYlT4q54t13eaSS5tnoOK/ATwuoc5/WcXDlco+8WXiS04/tOV6lVloZfKNNPgnKcg8vgkkljJt0JKKSsaxRozRtHM38lOnpn5oy5pDcvVPI+9JJPBf9rKJv6UE4sQji9d7W+J18hqqpWVrXVxkbdzcpAs05r6a5TbRJJZs3qZufFeGUrQ4Mevrr7iB8MySSS5b9bn/AFAs/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5" name="AutoShape 4" descr="data:image/jpeg;base64,/9j/4AAQSkZJRgABAQAAAQABAAD/2wCEAAkGBhQSERUUExQWFBUWFRUVFBgVFRQUFxgYFxgVFhQVFRQXHCYeFxkjHBUUHy8gIycpLCwsFR4xNTAqNSYrLCkBCQoKDgwOGg8PGiklHyQpLCksLCwpKSwsLCwpKSwsKSwsLCkpLCwsKSksLCwsLCkpLCwpKSwsLCksKSkpKSkpLP/AABEIALgBEwMBIgACEQEDEQH/xAAcAAABBQEBAQAAAAAAAAAAAAAFAAMEBgcCAQj/xABEEAABAwIEAgYHBgQEBgMBAAABAAIDBBEFEiExBkETIlFhcZEHMnKBobHBFCMkM0LRFVJi8HOi4fFDU2OCkrIlNMIW/8QAGgEAAgMBAQAAAAAAAAAAAAAAAQIAAwQFBv/EACwRAAICAgIBAwMDBAMAAAAAAAABAhEDIRIxQQQTYSIyUVKBkWJxodEUI0L/2gAMAwEAAhEDEQA/AK7UV3S4nSf0dG09xL3G3kQtnjWQ1dI1mKU+XnI0nzC16NVeEWo6rHWief6T8ljk9ZE+WKRtjIQb/S62HEPyZPYd8l82UAPSXuoo2C6YYkwlzapodqHvvp3rVaeka5rRlHVAOyyrDsRcZWm+zw0X3tda9h50J7RcISsKJkFDGTnLG2GmwVOxihZed2QXsS3TuV5p2/d5eaqeMO/NPJrTfySSCOcKsJoWE75dV3ALa2UjhBl6CP2UTwbDg52qko2yWDhKT+lIh3YrFJQgEgBNyUtgrOAOQAcDZGcGwhj2EvdrbtQ50rb7pyOots5TjQOQzUU1nEA6A6LltMpAlb2p9jQU3FAshCkXTaSymh7e0LipkFtCFKSIAzEA8k6lEIHAWIQ6YWKdjqcoVLnY6VBlkmU3C7nNzftQ2OtGW/JcVNflcy2ocbKWEmGQXtzVfqcX6OpDTsVMxIu6aO2l90IxaG1bHfY2PxRStitljxDWJ3goXB+HO6E63tfRHcYoPw+dv8uqC8EV2UkctimquyWD+MW/dt8QjvCZEtL0ZsCBdpQ/0iUuRrSPVJuP2XHCM5bE1w5FDpA8neLNIieDuAQqxw4fvh4K9cVwAxGRuzm6+KofDv57fAqLyRmnQ/iKfKfXj27wqRxePu2+0rTh1V0UgPLY+CC+kWnADXN9VzrhFbCU3CPzB4rT45Pu2EctQswwsdceK0l8loIzY37lY3piLstlNirCwEmxtqkqIcRf/IfikqvfDxRn9PM52Jwl3ORjh4G/7LaY1ktdCBidGW7ER/Bz1rUaZ9IKFiH5MnsO+S+c8GhzykbWaSvozEPyZPYd8l844PE7p8t7XB8ky6YH2c0rB0rdf1i9vHVbtEBkjttp5LDsMYBUsHISgf5ludA3Qj+UaISCgnT/AJnuVRxithH2lpOutx7laoXdTNzWZY0z8ZUjkGB3vskYS48GVTPsMTQf0hOY7xlFhkHSvGeR92xMGmZwF7uPJo0ue8IZwc37iEf0hZX6RcddU18gPqROMMY7AwkOPiXXPl2J4q2LLoWL8fVlXIXyTvaCdGRkxsHcGtPxNylHxvVxsMTKh+V24cc9vZLtvcq5HGdhuUa//nnjW3K6ulKMdMkccpdBbh/i6UPDZnZmnmdCO9aHAXFul9VkDmEa28VrHDVUTSxOOpLPloPksfqlSTQFZLZAOd0Q/iQa2wUOLr3XTaQX0WbFOdpEAtbVPLibkKM2ueCDmJRSvo7FCZY1tGD32trmA3QrEcUsw2TEOkZue1CKx1wVW4Uw8tFxwKjL6QuJ7SpVS5oZERuCFAwWotSEdxTlVGckZ72q6SSFTsn45UAviI3ugWMv/FR+5EcXH3kXihuND8Sy3YEqeyMu1TiBZAeYLfoqrwg6+fxRXFqnLDY82oFw1IWByE5VZE+grxvXXp2sI/ULFNcK/ke9DeIJzKAO9TsBo3CLdIpco2hu5BbEsRDaeRh1BBsqVw40/aG271YsQZ927wUDh+lDZQT2IQm5JsWRZJY3bbIJxhmEDGk362hPgVZYesdkF48f9ywf1fQqY3bsjKjgkJLh4rRnTFkbPFUrhuDn3q54iLRsCty2sbYq7HvtI5pIOZR2pLne6WcCiQzl2KQMII6J0cevdd1/itnjWQ1GX+MQ5ecjc3jZbBGF030gI4xH8iT2HfIrAYoQ97QBlcI7krf8SH3EnsO+RXzxGSySxJJLP7CiRGSMPjaHNcOUrT4m62amGVre1wAWFYZrOxoP/EHndbrC7MG/0gEoSWyIIwx65OW6zPGIiZ6vTVoA8RZabE7XP26LMMbOWeqF9XAE+SVhLJwbpBCOeULKcUwvPiExGrHyyvaQdxnPlqVqnBv5EPsBUyTB5I6ktlaRYuANiARfked9796ryzcFo0YMcZvfwD8K4fibL13NuDsHE21tfax103Vuq8NjYwOLrjlYtHmSbWUXEaMiMAAC+2oHiboizCWmNjXakNAI0O99x3i6xOTk7Z0lDgqQA4kwiNtE6RjLODmX2NwXDYjQjVWDBI+jp4mc2sAPja5+N09iUTWQhobu9psO43vr32TtFTGwupOb4qPyc71MP/Q/C5TaGMZlDfAVKwWEiQ3PIK7DuSMY9W0l0AraK11a5KhpeWjUqNWYcbElbpDGdVE2hA7SowJy2KLYthxDjbRQv4edDdJbrZW3RZsKo/wvii1ZSB0MbRvdq6wyD8OE9KwdUDdXtEsD4xRlrmkkaahC4wXztcdbItjUmUnNrZu6EcPVfSvFhosW1kQ1xrfZZsZhu0eCGU0YY0kotiY0AO6g1UP3RTyVxmwJgp4zu20RWGTI0DtQ3DqZw357IyGjq3Vai/Y0HuVEKs1adUsNjs6/cpNbC0i4XtHDr7lZhjUJEl2FaOruNEG4oiEgaNyNfoilO23JAp5CXuv2n3DksGfI4QVeRr0N4BTZdO9Wyui6je5VelmySN7L2PvVkx24jbY20WqGf3cDb7Qi7Az4Wk3STMUgsL7pLFZoKPQt/wDlqd1wS90bjY3sesCPgFt0YWPyPacUocgAAZHt4yLYowuw+kVIbxMfcSew75FfPYZnlJYRpEProvobFfyJPYd8lgdPQudIcjSAYxc7X71EyME4KPxMR/6jfmt3w/1T37LH6Th8xlj3c5GjTfdbPDHYR9mikmn0RKiXCy7A3mPosn4mcPtdQ7tZbyGq2Glb947st/usu4tpAyWoeWizhcduwH0PmlCHODNYYfYCsHFkDTR5nfokZY9mbqH5hV3hmuhghjdK9kTRG3V7g0bcr7+5Q8U4v/iTZYKS/RxZHEnTpTmNgBuGjLcX3Kk1cWNB1JA+tgMpblI03vf4WKJYbSvaBmygb31uguGQk6XLT/e47UcoqKR7hG12YnkBYDtJ7lzF+EdhyqJIqfWaeW/mm/4mA6ya4gxNkFY6B7rNaGEHl1mNNj2a3UQTMc7M1wcO1pB+Sry4skZbOPPI5O7DTMSaTZTYJA25G5Vch9e9kUiad7E+5TFNqWypfIQhjdmuLElF6aB5Fn2KBueWNzG4C8ixrNqHLZHL4YSLjEX3hFkMraXutsuKjE3dNpqphcX6lacc1PoRh+heGwtHak89ayFUdfmkDeTN0WfOLkrRyTJQMqqfOHh3O6F8NUYicR2IzFPfN4ofAy8xHIkXVVq1+SBTEqi72i1gVDxebJGieJEZ2gWOiHY9Dmite11XJfTMhAwOtMo7hsilW0i1kMwGjcwkG1uVkYlN3AHayWN/8ci7Ikj9BZEKCK7gAossAG3ap1K3VPgX0MnkIfw0231VfraLruGgNxqrBHLfRBp23lcHG5J0vp4armep6p/kZ97BFRSEOsTv5+SsFXUB9MwnfLY+I0KG4qwgNLtx/YUeB7g2zvVcC5vis+HL7bcfDIuzume3KNEl3BHZoC9V+i0o1LA5mMwtdsHsDfZsT8yVt0QWH4fiJmxankcR1pABlvawuL69trrc4guw+kKhnF//AK8v+G75FZTFRu6aDLsYRm8NFq+Nj8NN/hv+RWY0Mj3yRGPQtgGYHvslZESa7h4iaOQONukbdvJXmnj6rv6dlTqhswMTybtMjbjx0HxV5ZDbKP5rXUCVXiP0l01H931pZm2zNaLAXANnPOnMbXWUcTccS1cjnBrYmkWyjrG3e4/sE1xrXNnrp5GCzTIQ3vDQGB3vy396BlqvjBFTbGppXOOpLjtqb281evRO600w7WNPk4/uqQGq7eikfiZB2xf/AKb+6ZrQF2XLGKimzF3SNY5rskjgWkXFrhzb6uHb7tdhdMCp42xgw2LXAOz3BLxyNxy7hosk9InDzIy2drQ1xeGPt+okEhwHboVevR2x0NKGOdma4dI3sbn1yt/p+oPaqFBcro0OTcasz30k1B/iU19iGW9zQ36FVWGtcx2ZhLT3HdWv0nM/HH/Db83KoujuQBzIWhK0Z2WSh4zlaOsA/wAdD5hWvBeNBI0jLlIFyDr8Qs4bHyR/hKo6OQuO2x8La/MrPk9PFptaYC41GO9LGQdAhGFV7WhwUOuxUSvytFgCnqSgBJcNFzFptyY9vwOU8pe/NsjtONPch4w85QUQw1htqrMWWnpCvvZ3w9FYvLju47opURAm1x5oa+ubHfYdianiLrEOIcdhyV8My41V7CPyT9FpfW6iR4kBLfLftTEjHkkybt0TWHyZn3sLDms3uv3K/gdJUWR0gdZ/Iqc6Bjm62PxQGOrAdlNrbrytlv8Ak3vzJNmq15ElK2Bx3oKOYxruqUzVvDiLHyVQqcSl6wIu4Gxte3995UZxysDnnUn+bnyGmw5rO/UfRwBWzQW0Rygi6k05t5Ko4JxIW2Y55y23d9FbsLcybZ3V5kLbgyRcGgPsdbKg2N1gbI24tfTy1COTUIYRkOZVjiuozPYOYKyyh7r4sI7UyE2LtWnS3d4qLNKHX5AWygX5LiKpLXCN2rT1m/UXTtLTOL7eqPWv2BcyUJY8nF9gTCkJ6o8ElBdih/Ta3K+6S1e7BD2UnDMLMOK0jSb6xuGlrXadFu0QWMxuzYpRE73aD7sy2qFq7XhEI+Ot/Czf4b/kVmGHh0csQbq+SFtz5fuVqWOj8LN/hv8AkVmPQP6ene39MIv77KSRIk+tpyx8MZfvK0jt0uforFxXjX2ajkn/AFMblZ3vf1W/E39yA10R+0wONjlfr7wVXvTDjZL46Vp6rQJpLc3OuGA+Dbn/AL1Iq3RG9GauXOVdv0BXi1FQ24WVq9GkuWtHe1w+R+iq0qsHARtWx/8Ad/6uQYUH/SpiWaeKnGzB0rvF2jPgHf8AkrZ6NazpKJtzfI58fuFntHk5ZfxbV56+ofe5DyweDQG2+BV19EM/58d/+XIPEFzT8x5LOns0NfSDvSky1VE7+aIj/wAXf6qoUrfvG+/5K5+lojPBrqBJfw6qpuG+tfsutEejO+xbO96I4TLYj2j80Pr9HtI2J/uycwqXYogC9TEGSWG+/uOqK00mW1ypuEYNHUgSO3sGn3L3FsHEJDgfBcPPCMZUhuLqwpR4uxjSwi+m5TTK0XNtAVDpqOSYdUb80y+TISxwN2m1lndqhtcd9nddUZoTsbnQ9nvTtLWZgHF2UtFlHcczcuWw3Hem5ejDvvNLt0Ftldim29iLZ3BMZXOBfoASVLwVtjt1bfFCIC1sYIO7jc87IjTZgGBvqk79l0ZadlqVdhGtphmadtDdV7EaqSN4e11i4HTlodPojGNOySMBdm0v/og1RA55GYjbTu7Fn9TkXIVydUejCpXRlxGpOupvrsvIOGJ6iRjGgXtb+UC3Mqx0DD0Ya09bS3f3kqxYbD0BBabu5k81bgxOckLocwr0cRMZlmcZHWGo6tvZA5IfieAOo3DonkRvPPkeV0VnxqQuvmA5aJnEXmZpzuNrLdCGNp8O0SwTNXzRkZgHA9nNQsRnjmLSSYyO0aKc27mdrmG37HyQbEKrNI1vPW6anaaGTvsLClY8NGZpOYWI3G90xV0pZHq71ibEaXaNr/FMuoGjKRo5xspeNZ6dwbmBzN6jSLjloqs2NTk3JbXkCqwH9qcNA5vySUyOlaB1oWuO5N7XvrsvFnWB/kNASllzYvALWtJprfdt+xbfAFjET8+K0z9ryad4AsD8FtMAXTXgLI+PN/Czf4b/AJFZvRz5YWF2rsgA5aW3Wl4029PKP+m75LMcbjDWQgaDKB8EZggTIMpja8usb31KyjH8SNRUySn9Tjb2Ro0eQCuXEtR0UGh3bYeLtPlfyWfJsS8gmczeqfBcxG7Qe4L2RhcMrRdztABuSeS5o/Ub4K8QUzDYoxwZLlq4XH+cX9+h+aFvT2CS5XX/AJTf6oER1UPvJJJvmkefNxIKvHopNqt47YT8Hs/dUWNotrtyurp6LJPx1v8AovHkWH6LJH7jdJVEKelukYWMlygSNeGudbUsIdYE8xf5rP6CP++S130iYZ0tHIQLlgzDwBBPjzWT4dsVqiY2M4qfvGDuv81xhRswX3N/JOVo+9b7I+BKZYbXHiPinFL/AMB1d2vb3Ej3f6X8k5jWKGQgW2KE+j6Rrpwx2zjb6fVE8aphHM5o0A7Vy/V4k5cjd6WEclxkE8O4k6MWsOwKLif3jy46E6qA6mBjJGumllGdizcmU+uNAuZTriZ8sHCTT/Yeq8Rcyw5jZRp6zPlOYE7W5ofUVLyczrWCgROPS5gfJWJMCatBl+ha3fXYK1YZUtMdgPG/aq5gx+8F9TY7oth2WxLnWAeL+equ3SaH+7Z3/DnPmzvOUO0ZfsGgRZ3DuUauuCQdBZTsao2ue3IbtblJSjrg51r6DSybHhxttzVsWUUopkWGdjDlttzA+aLxuDrEG4PwUEVLLGzetfsXEsTtx1SAteL4KtMJNwh7rvZqLrirvkKYpsYkiABvb+Ya/BSZahsrSQQb72VeOEUm12Fpg+oBYA8dgD/Dt9yC18Y6ZpHYrFOB0ZvtZV4xZrOH6TY+B2KaTrMvlBX2hDDyJJ2sv6lie5cV8vSTg3zNYcjO/wDmKiYXM4PkDR1nOyNPPX/co1i9K2GSGMcmj3nmVVBuTb/q2RqnRLDPDySXYSXT4ISypVNOG4nQ22OvxctbgCx4S3xKibzYch8dT9VscIVS8FjGMWH3EnsO+SzLHHZmx/0tBWoYl+TJ7DvksxxZtrf1BDISBTOPJcrYG/zAvPwA+qqLZQrVx4054wRoIgP8zlS3nsVuP7RZdhfh9gdVx3NgM7z4RxvkP/qh1G/qjwTVDM8PLmC5Ect+5pjc158nFe0ZT+RSU5cUps497XD4Gy6cV5SxZjbucfJpKjCux9pLrC4/27lc/Ri61c0H/lyD4A/RU9zNBpr5eKtno6eP4hHbfJJ/63t8Fij2b5/aazX04fG5psQ5pB8CFhRpDEJGn1opC0+Glj/fat2roND2LKuJMO6KbMdWytLXe006f5XfBa4sxNFJqqu72HmHW9xXBd1neJ+ai1oLZsp3DtfcuoHZ3Hx0805WWrgucsqmOtoD8dwFeeIcNlmkdJ0eUWVG4UaWygEjUi3iFtswzNIzAXCz5o3RowzcejKaKchmUdtkDxKIsee07K6Y3w62msWuzBx117VVcWpbOJ7t1zcmP6jRlqUIsixz3YGGxKMYbQWcx7W2OoPeqlrmv5K34BiedoYd2DzQUKkYoqmg9Tzse0jKAe0boe6BzXEA6KdRxtOg0J1TreEJTr0lwVbTfg0qREbUSg3MmlwDp5KdS1JY85gCL6W3TU+Duhacxv4r19O4xmXS3Zfl2pHLinroslKPD9wvQPBLibC50uiFRHdwA56IRhxY98YFjbU/si7pLv2sW7LZjnapGKVeBlsD435XWyncFM1NGGAltwdxZETN0gs49du1+Y7FxOAWOv7lXiglFyBdAyprDkAkGh/UP2UGmYA+2a7XggePJFayEGPwVe6UOnY0C1nNupnjX1IdbDPC9PmnL3C2UnTv2Uviht6uPsAXb6zoJndS7XOvcfsm8Vl6aZj2DM0AA25eIUxxrGl5u/8AIH2TAEl4CkuhZWVSrY0YtTEc5DfxsFrkSxqOMjEqNx/W7N4cvotmj2VESyQ3XflP9k/JZnxAPvGW2AWm1YvG72T8lQ2Fxa67AbafspkJAzrj89eI/wBBHkR+6pk8QP8AdlqPpAos9E1+WxjeCT3O6p+OVZdJInxvQJdlj4djpmYbiBLvxTo2tY0i33XSR58h/USdxvZo71VIXapqQlzgBrroO1euanFJrjoi/DuHEsnmPqtjc0eJFz8PmgMUtxbmtLosK6LCzm6t43v10zOdt7rZQO1CT0PDspsrddDuPn9VYvRz1cRhN/5xrtrG9A8ut9/701Rzg3qV0BNg3Pa+1rgj6rHF7N8lpm1VEd2+fmVTeO+F3upgWDM9rw4Ab7EO+fwVwOMQNIzyxj2ntHzKAcS+kbD2NymcvOx6FjpP8wGX4rWkYGzA8ejs9kgFrjK72m/uLeRUehfYa+7vurBxdWwVDpnU5JjLmvbcZTmsBJYHXclDMKa0mw3tpdOIWnhqDpizTrZ2i/vFitTqOG3H/iOHvWfcBQ554hzbJ1h3AZgf8pWtyR35qnKk+yyDoqlRwI5+8zjbt1VX4zwF0OUbg81qDYP6io2JcPsnFpDmHiqOCLJSbjRg1QyzgPNPYLKWzOPaEU4koGxVT4hq3l71DghAvbcLM48GXxxclyXgsWDPzZzqNCrDhGKubEL3cgnBrD0bydj8EsRnDQ2LPaxvmaLpucYqyua4umEccxwNY7TO63q8h/qguESGpFi5zW2sG/6KXjrR0dm6mwJ0sq/h+MOa9paA0g5ddAb9qrbt7KLVln4fon00jgTmGuU7XB5hWmqq2MgEzuqHEBx7Dtqqa/iR4LWlrC6IHndrr2sQjNLUGWExSkESG5Gwb4JVNwlxQKCFNG4vDrgtOxClYhowqKKfoy3ozpbbkn5ZuljIaOsNx+y2w1jaA0R8QdaG/ghOF0rZJ7uG1vNEsfcRTnTWyD8PMndIwsAOuovvfRU+p+9L4LcVFukpbuPMg3CFYjmEgMYyX00017wjNFIS83FrH+wgWPVR+3sZfQgG3mteuCsr8jpqZuYue0GwPuskpqSfh8g5Fcr3tOI4eW/3qVrTFjb4y3EqNhGjH5W+AAP1WyNQiGRxVHqO9k/JZXjvHLKd5Z0ZcbArU6z8t/su+SwfjPDnzSNfE3TLZx71MlWrJG60N4xxu+phfGGBrX3Ftz2j4hUWaE7BWalwOYWu1McR4I+BwJHVeLjx/UPH900HFaRGn5AeEVb4KmOVjWvMbs9ni7TuLEDlryXE8epOw7BsO4KS6iexolc0tY/qsJ0DiN8o3IHbsmRGXnKPeewKwQbpYbZpD6rBfxPIJmnxJ73t6R736i2ZxcB4AnRd4vUgWiZ6rd+93eoAag96CnTsuDbC4tp5romzcx9UDnr46ILh2I3Ia86aAG/LsJ+qcrqou6oPVB8+89yzRxvkbpZYuFj1RXsIs0X1BvksdO9eVWLPc0i9gQb6AfJQo2ruRq1mEi0QLmlv6b3Pf3IpBhvVBabOHx7Pei3CXDTKtjmRvy1TS54jeQGyssD927k9pvcdlj2ldOonMeWPaWuBsQRYgjkQgiF09G9IXvM1rEMLX9ma9gfK/mtAMRQXg6g+z0rQfWf1z7x1R5fNGRVqibtjrRx9nd2rx1G8/qK7dXJo4wAkGYFxLgJkzi9znZrclmE9KY5JGH9JI8itdr+I7MdlvmtppdUCiouldJJPG7M51yDdo9wVbxc5JR7NEM3twfLo64ZeWxvPK2qj41C0RscL5idB8kVyNZG5sbcoPehRotC5xvYtsCL81RkxuORQkr1ZRPNGcuXgnwzPke2Msy3brfw7UMraB4kDOV9TYad909iT5Gzh7To0DUCw1UWqxxrhaR3Xv1TbQm6zzxVNjxSls9cwQuAeMxBv49iO0mKNkJNgy3K1rDvTjcIFWxszHNa5oykFtxftXFJwm9r3OfI1wcCCMpG/Zqg8GScKrtgdPsJw4iGSNDtARcHkilQA1uYG3YVXqPh5wb1pA62jSQdAi+IxB0LY2u1GW5PcRdbfTxyQuMlrtFU0k/pHsRl6SPI+wJ2dy96HYDRN6UnOczSQQ3QC3aed1Kr5GuY1ocM3LxT+Ayt6N5dHq3MS4HnsU2aKckNFBLDjqqzjmuKN7Qz91Z8NymxabhAcRcPt57SAPK6vyvS/uiqgmIyknQvVcAqdXVCTEaMjlJ9GrXGrBuHcR6WqowdCyQNP0v3reWpUq0NI4q/y3eyfkslFLORbqga8lrk3qu8D8lRzDZJkVsaDK43BZXbvOnYFMbwbHUMLJnv7nA6tPa24I+CL5VNomapKoYyb0sYO+GSNxcXwlojiGgy5WjMCAABffv7rKk0+J5G2a0DsN769pWrem6pAggi0u6Rz/cxuX5v+Cx4K+HRXLsbEeqcbGuwxetbqmFPMikg8kzJyCV9USD4PanyLt7wm2jMF7HuiElUkjmua9hLXtIc1zTYgjmCtppYW4lBBJM1rZmZDI5rRd4sHZf6Q64Ntbct1jVFHcgbLUPRxVEtlaTqHN+RH0STvsZF7yBc9GLpkuKZlcVQMTS1qjyU7L8lDmkdyQ2pnfbRAIYkjibuQqjxJiTS4iPXSycmqZSgU0D2yZ3DRC3dR7BJXF2DWTy2k3JCcwyrkkfYmw00O2m6O4W7R1wOtumMZo2DK3Ll05G3xVbwzx8ZSd0VQjz0gDj2NZJrAtNtHAbWUStHWhfYZbuIup7uDmSc3a66OafmjEHAzXsY0ySDIbjRp9yVrk215NSVKiNwzVvEjrHQ2NuStNRXvA0tfvUNmAiAtIcTc8wApUxB0RjcVRGrejyDEnll7DcpyPEXG+g0TT5G2AGiUcjdfim5/JOD/AAOyVXVuWt0F9lMozlpzluWOta4tYk6+KH1rx0ZtrcgeZU2SMNZG0aXJNj3IXyyJCtUjtsLoy18W53HIpivjjMzZ3PEb26OY7n7NtSjNLTgiyrVdVOdPliGR9/XeCHG3MN3t4qzM+C0VJ2T/AOMjkyU94if+ySGTYXKXEummc7mQ5wB8Aksr9Tm/S/4X+wUZXgPE5jqIn5crmlu9yCR6p+i3TCuPWz05DXfftNn2aQG6mx101A2SSXQm9WGGx7B8anlnDC+7cri4EDa2idMYukkqbZZRy2IXUmni1SSRsjMs9OQPT03Z0L/PPr9FmTUkldDoqfY6Gr1gSSVgo1K7XyC6J1CSShCUxPAJJIhJtELOW38JYdGKSORkbWuewF5A1cQTqT8fekkq59DIOCBeGlvySSVIwz9humJMGukkgQju4bud1GquCukaRnI8kkkyRBul4BLP+IT4gIZxzw+YYmvvmF7JJI5JNwaY2BKORUUeOUjYlT4q54t13eaSS5tnoOK/ATwuoc5/WcXDlco+8WXiS04/tOV6lVloZfKNNPgnKcg8vgkkljJt0JKKSsaxRozRtHM38lOnpn5oy5pDcvVPI+9JJPBf9rKJv6UE4sQji9d7W+J18hqqpWVrXVxkbdzcpAs05r6a5TbRJJZs3qZufFeGUrQ4Mevrr7iB8MySSS5b9bn/AFAs/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6" name="AutoShape 6" descr="data:image/jpeg;base64,/9j/4AAQSkZJRgABAQAAAQABAAD/2wCEAAkGBhQSERUUExQWFBUWFRUVFBgVFRQUFxgYFxgVFhQVFRQXHCYeFxkjHBUUHy8gIycpLCwsFR4xNTAqNSYrLCkBCQoKDgwOGg8PGiklHyQpLCksLCwpKSwsLCwpKSwsKSwsLCkpLCwsKSksLCwsLCkpLCwpKSwsLCksKSkpKSkpLP/AABEIALgBEwMBIgACEQEDEQH/xAAcAAABBQEBAQAAAAAAAAAAAAAFAAMEBgcCAQj/xABEEAABAwIEAgYHBgQEBgMBAAABAAIDBBEFEiExBkETIlFhcZEHMnKBobHBFCMkM0LRFVJi8HOi4fFDU2OCkrIlNMIW/8QAGgEAAgMBAQAAAAAAAAAAAAAAAQIAAwQFBv/EACwRAAICAgIBAwMDBAMAAAAAAAABAhEDIRIxQQQTYSIyUVKBkWJxodEUI0L/2gAMAwEAAhEDEQA/AK7UV3S4nSf0dG09xL3G3kQtnjWQ1dI1mKU+XnI0nzC16NVeEWo6rHWief6T8ljk9ZE+WKRtjIQb/S62HEPyZPYd8l82UAPSXuoo2C6YYkwlzapodqHvvp3rVaeka5rRlHVAOyyrDsRcZWm+zw0X3tda9h50J7RcISsKJkFDGTnLG2GmwVOxihZed2QXsS3TuV5p2/d5eaqeMO/NPJrTfySSCOcKsJoWE75dV3ALa2UjhBl6CP2UTwbDg52qko2yWDhKT+lIh3YrFJQgEgBNyUtgrOAOQAcDZGcGwhj2EvdrbtQ50rb7pyOots5TjQOQzUU1nEA6A6LltMpAlb2p9jQU3FAshCkXTaSymh7e0LipkFtCFKSIAzEA8k6lEIHAWIQ6YWKdjqcoVLnY6VBlkmU3C7nNzftQ2OtGW/JcVNflcy2ocbKWEmGQXtzVfqcX6OpDTsVMxIu6aO2l90IxaG1bHfY2PxRStitljxDWJ3goXB+HO6E63tfRHcYoPw+dv8uqC8EV2UkctimquyWD+MW/dt8QjvCZEtL0ZsCBdpQ/0iUuRrSPVJuP2XHCM5bE1w5FDpA8neLNIieDuAQqxw4fvh4K9cVwAxGRuzm6+KofDv57fAqLyRmnQ/iKfKfXj27wqRxePu2+0rTh1V0UgPLY+CC+kWnADXN9VzrhFbCU3CPzB4rT45Pu2EctQswwsdceK0l8loIzY37lY3piLstlNirCwEmxtqkqIcRf/IfikqvfDxRn9PM52Jwl3ORjh4G/7LaY1ktdCBidGW7ER/Bz1rUaZ9IKFiH5MnsO+S+c8GhzykbWaSvozEPyZPYd8l844PE7p8t7XB8ky6YH2c0rB0rdf1i9vHVbtEBkjttp5LDsMYBUsHISgf5ludA3Qj+UaISCgnT/AJnuVRxithH2lpOutx7laoXdTNzWZY0z8ZUjkGB3vskYS48GVTPsMTQf0hOY7xlFhkHSvGeR92xMGmZwF7uPJo0ue8IZwc37iEf0hZX6RcddU18gPqROMMY7AwkOPiXXPl2J4q2LLoWL8fVlXIXyTvaCdGRkxsHcGtPxNylHxvVxsMTKh+V24cc9vZLtvcq5HGdhuUa//nnjW3K6ulKMdMkccpdBbh/i6UPDZnZmnmdCO9aHAXFul9VkDmEa28VrHDVUTSxOOpLPloPksfqlSTQFZLZAOd0Q/iQa2wUOLr3XTaQX0WbFOdpEAtbVPLibkKM2ueCDmJRSvo7FCZY1tGD32trmA3QrEcUsw2TEOkZue1CKx1wVW4Uw8tFxwKjL6QuJ7SpVS5oZERuCFAwWotSEdxTlVGckZ72q6SSFTsn45UAviI3ugWMv/FR+5EcXH3kXihuND8Sy3YEqeyMu1TiBZAeYLfoqrwg6+fxRXFqnLDY82oFw1IWByE5VZE+grxvXXp2sI/ULFNcK/ke9DeIJzKAO9TsBo3CLdIpco2hu5BbEsRDaeRh1BBsqVw40/aG271YsQZ927wUDh+lDZQT2IQm5JsWRZJY3bbIJxhmEDGk362hPgVZYesdkF48f9ywf1fQqY3bsjKjgkJLh4rRnTFkbPFUrhuDn3q54iLRsCty2sbYq7HvtI5pIOZR2pLne6WcCiQzl2KQMII6J0cevdd1/itnjWQ1GX+MQ5ecjc3jZbBGF030gI4xH8iT2HfIrAYoQ97QBlcI7krf8SH3EnsO+RXzxGSySxJJLP7CiRGSMPjaHNcOUrT4m62amGVre1wAWFYZrOxoP/EHndbrC7MG/0gEoSWyIIwx65OW6zPGIiZ6vTVoA8RZabE7XP26LMMbOWeqF9XAE+SVhLJwbpBCOeULKcUwvPiExGrHyyvaQdxnPlqVqnBv5EPsBUyTB5I6ktlaRYuANiARfked9796ryzcFo0YMcZvfwD8K4fibL13NuDsHE21tfax103Vuq8NjYwOLrjlYtHmSbWUXEaMiMAAC+2oHiboizCWmNjXakNAI0O99x3i6xOTk7Z0lDgqQA4kwiNtE6RjLODmX2NwXDYjQjVWDBI+jp4mc2sAPja5+N09iUTWQhobu9psO43vr32TtFTGwupOb4qPyc71MP/Q/C5TaGMZlDfAVKwWEiQ3PIK7DuSMY9W0l0AraK11a5KhpeWjUqNWYcbElbpDGdVE2hA7SowJy2KLYthxDjbRQv4edDdJbrZW3RZsKo/wvii1ZSB0MbRvdq6wyD8OE9KwdUDdXtEsD4xRlrmkkaahC4wXztcdbItjUmUnNrZu6EcPVfSvFhosW1kQ1xrfZZsZhu0eCGU0YY0kotiY0AO6g1UP3RTyVxmwJgp4zu20RWGTI0DtQ3DqZw357IyGjq3Vai/Y0HuVEKs1adUsNjs6/cpNbC0i4XtHDr7lZhjUJEl2FaOruNEG4oiEgaNyNfoilO23JAp5CXuv2n3DksGfI4QVeRr0N4BTZdO9Wyui6je5VelmySN7L2PvVkx24jbY20WqGf3cDb7Qi7Az4Wk3STMUgsL7pLFZoKPQt/wDlqd1wS90bjY3sesCPgFt0YWPyPacUocgAAZHt4yLYowuw+kVIbxMfcSew75FfPYZnlJYRpEProvobFfyJPYd8lgdPQudIcjSAYxc7X71EyME4KPxMR/6jfmt3w/1T37LH6Th8xlj3c5GjTfdbPDHYR9mikmn0RKiXCy7A3mPosn4mcPtdQ7tZbyGq2Glb947st/usu4tpAyWoeWizhcduwH0PmlCHODNYYfYCsHFkDTR5nfokZY9mbqH5hV3hmuhghjdK9kTRG3V7g0bcr7+5Q8U4v/iTZYKS/RxZHEnTpTmNgBuGjLcX3Kk1cWNB1JA+tgMpblI03vf4WKJYbSvaBmygb31uguGQk6XLT/e47UcoqKR7hG12YnkBYDtJ7lzF+EdhyqJIqfWaeW/mm/4mA6ya4gxNkFY6B7rNaGEHl1mNNj2a3UQTMc7M1wcO1pB+Sry4skZbOPPI5O7DTMSaTZTYJA25G5Vch9e9kUiad7E+5TFNqWypfIQhjdmuLElF6aB5Fn2KBueWNzG4C8ixrNqHLZHL4YSLjEX3hFkMraXutsuKjE3dNpqphcX6lacc1PoRh+heGwtHak89ayFUdfmkDeTN0WfOLkrRyTJQMqqfOHh3O6F8NUYicR2IzFPfN4ofAy8xHIkXVVq1+SBTEqi72i1gVDxebJGieJEZ2gWOiHY9Dmite11XJfTMhAwOtMo7hsilW0i1kMwGjcwkG1uVkYlN3AHayWN/8ci7Ikj9BZEKCK7gAossAG3ap1K3VPgX0MnkIfw0231VfraLruGgNxqrBHLfRBp23lcHG5J0vp4armep6p/kZ97BFRSEOsTv5+SsFXUB9MwnfLY+I0KG4qwgNLtx/YUeB7g2zvVcC5vis+HL7bcfDIuzume3KNEl3BHZoC9V+i0o1LA5mMwtdsHsDfZsT8yVt0QWH4fiJmxankcR1pABlvawuL69trrc4guw+kKhnF//AK8v+G75FZTFRu6aDLsYRm8NFq+Nj8NN/hv+RWY0Mj3yRGPQtgGYHvslZESa7h4iaOQONukbdvJXmnj6rv6dlTqhswMTybtMjbjx0HxV5ZDbKP5rXUCVXiP0l01H931pZm2zNaLAXANnPOnMbXWUcTccS1cjnBrYmkWyjrG3e4/sE1xrXNnrp5GCzTIQ3vDQGB3vy396BlqvjBFTbGppXOOpLjtqb281evRO600w7WNPk4/uqQGq7eikfiZB2xf/AKb+6ZrQF2XLGKimzF3SNY5rskjgWkXFrhzb6uHb7tdhdMCp42xgw2LXAOz3BLxyNxy7hosk9InDzIy2drQ1xeGPt+okEhwHboVevR2x0NKGOdma4dI3sbn1yt/p+oPaqFBcro0OTcasz30k1B/iU19iGW9zQ36FVWGtcx2ZhLT3HdWv0nM/HH/Db83KoujuQBzIWhK0Z2WSh4zlaOsA/wAdD5hWvBeNBI0jLlIFyDr8Qs4bHyR/hKo6OQuO2x8La/MrPk9PFptaYC41GO9LGQdAhGFV7WhwUOuxUSvytFgCnqSgBJcNFzFptyY9vwOU8pe/NsjtONPch4w85QUQw1htqrMWWnpCvvZ3w9FYvLju47opURAm1x5oa+ubHfYdianiLrEOIcdhyV8My41V7CPyT9FpfW6iR4kBLfLftTEjHkkybt0TWHyZn3sLDms3uv3K/gdJUWR0gdZ/Iqc6Bjm62PxQGOrAdlNrbrytlv8Ak3vzJNmq15ElK2Bx3oKOYxruqUzVvDiLHyVQqcSl6wIu4Gxte3995UZxysDnnUn+bnyGmw5rO/UfRwBWzQW0Rygi6k05t5Ko4JxIW2Y55y23d9FbsLcybZ3V5kLbgyRcGgPsdbKg2N1gbI24tfTy1COTUIYRkOZVjiuozPYOYKyyh7r4sI7UyE2LtWnS3d4qLNKHX5AWygX5LiKpLXCN2rT1m/UXTtLTOL7eqPWv2BcyUJY8nF9gTCkJ6o8ElBdih/Ta3K+6S1e7BD2UnDMLMOK0jSb6xuGlrXadFu0QWMxuzYpRE73aD7sy2qFq7XhEI+Ot/Czf4b/kVmGHh0csQbq+SFtz5fuVqWOj8LN/hv8AkVmPQP6ene39MIv77KSRIk+tpyx8MZfvK0jt0uforFxXjX2ajkn/AFMblZ3vf1W/E39yA10R+0wONjlfr7wVXvTDjZL46Vp6rQJpLc3OuGA+Dbn/AL1Iq3RG9GauXOVdv0BXi1FQ24WVq9GkuWtHe1w+R+iq0qsHARtWx/8Ad/6uQYUH/SpiWaeKnGzB0rvF2jPgHf8AkrZ6NazpKJtzfI58fuFntHk5ZfxbV56+ofe5DyweDQG2+BV19EM/58d/+XIPEFzT8x5LOns0NfSDvSky1VE7+aIj/wAXf6qoUrfvG+/5K5+lojPBrqBJfw6qpuG+tfsutEejO+xbO96I4TLYj2j80Pr9HtI2J/uycwqXYogC9TEGSWG+/uOqK00mW1ypuEYNHUgSO3sGn3L3FsHEJDgfBcPPCMZUhuLqwpR4uxjSwi+m5TTK0XNtAVDpqOSYdUb80y+TISxwN2m1lndqhtcd9nddUZoTsbnQ9nvTtLWZgHF2UtFlHcczcuWw3Hem5ejDvvNLt0Ftldim29iLZ3BMZXOBfoASVLwVtjt1bfFCIC1sYIO7jc87IjTZgGBvqk79l0ZadlqVdhGtphmadtDdV7EaqSN4e11i4HTlodPojGNOySMBdm0v/og1RA55GYjbTu7Fn9TkXIVydUejCpXRlxGpOupvrsvIOGJ6iRjGgXtb+UC3Mqx0DD0Ya09bS3f3kqxYbD0BBabu5k81bgxOckLocwr0cRMZlmcZHWGo6tvZA5IfieAOo3DonkRvPPkeV0VnxqQuvmA5aJnEXmZpzuNrLdCGNp8O0SwTNXzRkZgHA9nNQsRnjmLSSYyO0aKc27mdrmG37HyQbEKrNI1vPW6anaaGTvsLClY8NGZpOYWI3G90xV0pZHq71ibEaXaNr/FMuoGjKRo5xspeNZ6dwbmBzN6jSLjloqs2NTk3JbXkCqwH9qcNA5vySUyOlaB1oWuO5N7XvrsvFnWB/kNASllzYvALWtJprfdt+xbfAFjET8+K0z9ryad4AsD8FtMAXTXgLI+PN/Czf4b/AJFZvRz5YWF2rsgA5aW3Wl4029PKP+m75LMcbjDWQgaDKB8EZggTIMpja8usb31KyjH8SNRUySn9Tjb2Ro0eQCuXEtR0UGh3bYeLtPlfyWfJsS8gmczeqfBcxG7Qe4L2RhcMrRdztABuSeS5o/Ub4K8QUzDYoxwZLlq4XH+cX9+h+aFvT2CS5XX/AJTf6oER1UPvJJJvmkefNxIKvHopNqt47YT8Hs/dUWNotrtyurp6LJPx1v8AovHkWH6LJH7jdJVEKelukYWMlygSNeGudbUsIdYE8xf5rP6CP++S130iYZ0tHIQLlgzDwBBPjzWT4dsVqiY2M4qfvGDuv81xhRswX3N/JOVo+9b7I+BKZYbXHiPinFL/AMB1d2vb3Ej3f6X8k5jWKGQgW2KE+j6Rrpwx2zjb6fVE8aphHM5o0A7Vy/V4k5cjd6WEclxkE8O4k6MWsOwKLif3jy46E6qA6mBjJGumllGdizcmU+uNAuZTriZ8sHCTT/Yeq8Rcyw5jZRp6zPlOYE7W5ofUVLyczrWCgROPS5gfJWJMCatBl+ha3fXYK1YZUtMdgPG/aq5gx+8F9TY7oth2WxLnWAeL+equ3SaH+7Z3/DnPmzvOUO0ZfsGgRZ3DuUauuCQdBZTsao2ue3IbtblJSjrg51r6DSybHhxttzVsWUUopkWGdjDlttzA+aLxuDrEG4PwUEVLLGzetfsXEsTtx1SAteL4KtMJNwh7rvZqLrirvkKYpsYkiABvb+Ya/BSZahsrSQQb72VeOEUm12Fpg+oBYA8dgD/Dt9yC18Y6ZpHYrFOB0ZvtZV4xZrOH6TY+B2KaTrMvlBX2hDDyJJ2sv6lie5cV8vSTg3zNYcjO/wDmKiYXM4PkDR1nOyNPPX/co1i9K2GSGMcmj3nmVVBuTb/q2RqnRLDPDySXYSXT4ISypVNOG4nQ22OvxctbgCx4S3xKibzYch8dT9VscIVS8FjGMWH3EnsO+SzLHHZmx/0tBWoYl+TJ7DvksxxZtrf1BDISBTOPJcrYG/zAvPwA+qqLZQrVx4054wRoIgP8zlS3nsVuP7RZdhfh9gdVx3NgM7z4RxvkP/qh1G/qjwTVDM8PLmC5Ect+5pjc158nFe0ZT+RSU5cUps497XD4Gy6cV5SxZjbucfJpKjCux9pLrC4/27lc/Ri61c0H/lyD4A/RU9zNBpr5eKtno6eP4hHbfJJ/63t8Fij2b5/aazX04fG5psQ5pB8CFhRpDEJGn1opC0+Glj/fat2roND2LKuJMO6KbMdWytLXe006f5XfBa4sxNFJqqu72HmHW9xXBd1neJ+ai1oLZsp3DtfcuoHZ3Hx0805WWrgucsqmOtoD8dwFeeIcNlmkdJ0eUWVG4UaWygEjUi3iFtswzNIzAXCz5o3RowzcejKaKchmUdtkDxKIsee07K6Y3w62msWuzBx117VVcWpbOJ7t1zcmP6jRlqUIsixz3YGGxKMYbQWcx7W2OoPeqlrmv5K34BiedoYd2DzQUKkYoqmg9Tzse0jKAe0boe6BzXEA6KdRxtOg0J1TreEJTr0lwVbTfg0qREbUSg3MmlwDp5KdS1JY85gCL6W3TU+Duhacxv4r19O4xmXS3Zfl2pHLinroslKPD9wvQPBLibC50uiFRHdwA56IRhxY98YFjbU/si7pLv2sW7LZjnapGKVeBlsD435XWyncFM1NGGAltwdxZETN0gs49du1+Y7FxOAWOv7lXiglFyBdAyprDkAkGh/UP2UGmYA+2a7XggePJFayEGPwVe6UOnY0C1nNupnjX1IdbDPC9PmnL3C2UnTv2Uviht6uPsAXb6zoJndS7XOvcfsm8Vl6aZj2DM0AA25eIUxxrGl5u/8AIH2TAEl4CkuhZWVSrY0YtTEc5DfxsFrkSxqOMjEqNx/W7N4cvotmj2VESyQ3XflP9k/JZnxAPvGW2AWm1YvG72T8lQ2Fxa67AbafspkJAzrj89eI/wBBHkR+6pk8QP8AdlqPpAos9E1+WxjeCT3O6p+OVZdJInxvQJdlj4djpmYbiBLvxTo2tY0i33XSR58h/USdxvZo71VIXapqQlzgBrroO1euanFJrjoi/DuHEsnmPqtjc0eJFz8PmgMUtxbmtLosK6LCzm6t43v10zOdt7rZQO1CT0PDspsrddDuPn9VYvRz1cRhN/5xrtrG9A8ut9/701Rzg3qV0BNg3Pa+1rgj6rHF7N8lpm1VEd2+fmVTeO+F3upgWDM9rw4Ab7EO+fwVwOMQNIzyxj2ntHzKAcS+kbD2NymcvOx6FjpP8wGX4rWkYGzA8ejs9kgFrjK72m/uLeRUehfYa+7vurBxdWwVDpnU5JjLmvbcZTmsBJYHXclDMKa0mw3tpdOIWnhqDpizTrZ2i/vFitTqOG3H/iOHvWfcBQ554hzbJ1h3AZgf8pWtyR35qnKk+yyDoqlRwI5+8zjbt1VX4zwF0OUbg81qDYP6io2JcPsnFpDmHiqOCLJSbjRg1QyzgPNPYLKWzOPaEU4koGxVT4hq3l71DghAvbcLM48GXxxclyXgsWDPzZzqNCrDhGKubEL3cgnBrD0bydj8EsRnDQ2LPaxvmaLpucYqyua4umEccxwNY7TO63q8h/qguESGpFi5zW2sG/6KXjrR0dm6mwJ0sq/h+MOa9paA0g5ddAb9qrbt7KLVln4fon00jgTmGuU7XB5hWmqq2MgEzuqHEBx7Dtqqa/iR4LWlrC6IHndrr2sQjNLUGWExSkESG5Gwb4JVNwlxQKCFNG4vDrgtOxClYhowqKKfoy3ozpbbkn5ZuljIaOsNx+y2w1jaA0R8QdaG/ghOF0rZJ7uG1vNEsfcRTnTWyD8PMndIwsAOuovvfRU+p+9L4LcVFukpbuPMg3CFYjmEgMYyX00017wjNFIS83FrH+wgWPVR+3sZfQgG3mteuCsr8jpqZuYue0GwPuskpqSfh8g5Fcr3tOI4eW/3qVrTFjb4y3EqNhGjH5W+AAP1WyNQiGRxVHqO9k/JZXjvHLKd5Z0ZcbArU6z8t/su+SwfjPDnzSNfE3TLZx71MlWrJG60N4xxu+phfGGBrX3Ftz2j4hUWaE7BWalwOYWu1McR4I+BwJHVeLjx/UPH900HFaRGn5AeEVb4KmOVjWvMbs9ni7TuLEDlryXE8epOw7BsO4KS6iexolc0tY/qsJ0DiN8o3IHbsmRGXnKPeewKwQbpYbZpD6rBfxPIJmnxJ73t6R736i2ZxcB4AnRd4vUgWiZ6rd+93eoAag96CnTsuDbC4tp5romzcx9UDnr46ILh2I3Ia86aAG/LsJ+qcrqou6oPVB8+89yzRxvkbpZYuFj1RXsIs0X1BvksdO9eVWLPc0i9gQb6AfJQo2ruRq1mEi0QLmlv6b3Pf3IpBhvVBabOHx7Pei3CXDTKtjmRvy1TS54jeQGyssD927k9pvcdlj2ldOonMeWPaWuBsQRYgjkQgiF09G9IXvM1rEMLX9ma9gfK/mtAMRQXg6g+z0rQfWf1z7x1R5fNGRVqibtjrRx9nd2rx1G8/qK7dXJo4wAkGYFxLgJkzi9znZrclmE9KY5JGH9JI8itdr+I7MdlvmtppdUCiouldJJPG7M51yDdo9wVbxc5JR7NEM3twfLo64ZeWxvPK2qj41C0RscL5idB8kVyNZG5sbcoPehRotC5xvYtsCL81RkxuORQkr1ZRPNGcuXgnwzPke2Msy3brfw7UMraB4kDOV9TYad909iT5Gzh7To0DUCw1UWqxxrhaR3Xv1TbQm6zzxVNjxSls9cwQuAeMxBv49iO0mKNkJNgy3K1rDvTjcIFWxszHNa5oykFtxftXFJwm9r3OfI1wcCCMpG/Zqg8GScKrtgdPsJw4iGSNDtARcHkilQA1uYG3YVXqPh5wb1pA62jSQdAi+IxB0LY2u1GW5PcRdbfTxyQuMlrtFU0k/pHsRl6SPI+wJ2dy96HYDRN6UnOczSQQ3QC3aed1Kr5GuY1ocM3LxT+Ayt6N5dHq3MS4HnsU2aKckNFBLDjqqzjmuKN7Qz91Z8NymxabhAcRcPt57SAPK6vyvS/uiqgmIyknQvVcAqdXVCTEaMjlJ9GrXGrBuHcR6WqowdCyQNP0v3reWpUq0NI4q/y3eyfkslFLORbqga8lrk3qu8D8lRzDZJkVsaDK43BZXbvOnYFMbwbHUMLJnv7nA6tPa24I+CL5VNomapKoYyb0sYO+GSNxcXwlojiGgy5WjMCAABffv7rKk0+J5G2a0DsN769pWrem6pAggi0u6Rz/cxuX5v+Cx4K+HRXLsbEeqcbGuwxetbqmFPMikg8kzJyCV9USD4PanyLt7wm2jMF7HuiElUkjmua9hLXtIc1zTYgjmCtppYW4lBBJM1rZmZDI5rRd4sHZf6Q64Ntbct1jVFHcgbLUPRxVEtlaTqHN+RH0STvsZF7yBc9GLpkuKZlcVQMTS1qjyU7L8lDmkdyQ2pnfbRAIYkjibuQqjxJiTS4iPXSycmqZSgU0D2yZ3DRC3dR7BJXF2DWTy2k3JCcwyrkkfYmw00O2m6O4W7R1wOtumMZo2DK3Ll05G3xVbwzx8ZSd0VQjz0gDj2NZJrAtNtHAbWUStHWhfYZbuIup7uDmSc3a66OafmjEHAzXsY0ySDIbjRp9yVrk215NSVKiNwzVvEjrHQ2NuStNRXvA0tfvUNmAiAtIcTc8wApUxB0RjcVRGrejyDEnll7DcpyPEXG+g0TT5G2AGiUcjdfim5/JOD/AAOyVXVuWt0F9lMozlpzluWOta4tYk6+KH1rx0ZtrcgeZU2SMNZG0aXJNj3IXyyJCtUjtsLoy18W53HIpivjjMzZ3PEb26OY7n7NtSjNLTgiyrVdVOdPliGR9/XeCHG3MN3t4qzM+C0VJ2T/AOMjkyU94if+ySGTYXKXEummc7mQ5wB8Aksr9Tm/S/4X+wUZXgPE5jqIn5crmlu9yCR6p+i3TCuPWz05DXfftNn2aQG6mx101A2SSXQm9WGGx7B8anlnDC+7cri4EDa2idMYukkqbZZRy2IXUmni1SSRsjMs9OQPT03Z0L/PPr9FmTUkldDoqfY6Gr1gSSVgo1K7XyC6J1CSShCUxPAJJIhJtELOW38JYdGKSORkbWuewF5A1cQTqT8fekkq59DIOCBeGlvySSVIwz9humJMGukkgQju4bud1GquCukaRnI8kkkyRBul4BLP+IT4gIZxzw+YYmvvmF7JJI5JNwaY2BKORUUeOUjYlT4q54t13eaSS5tnoOK/ATwuoc5/WcXDlco+8WXiS04/tOV6lVloZfKNNPgnKcg8vgkkljJt0JKKSsaxRozRtHM38lOnpn5oy5pDcvVPI+9JJPBf9rKJv6UE4sQji9d7W+J18hqqpWVrXVxkbdzcpAs05r6a5TbRJJZs3qZufFeGUrQ4Mevrr7iB8MySSS5b9bn/AFAs/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7" name="AutoShape 8" descr="data:image/jpeg;base64,/9j/4AAQSkZJRgABAQAAAQABAAD/2wCEAAkGBhQSERUUExQWFBUWFRUVFBgVFRQUFxgYFxgVFhQVFRQXHCYeFxkjHBUUHy8gIycpLCwsFR4xNTAqNSYrLCkBCQoKDgwOGg8PGiklHyQpLCksLCwpKSwsLCwpKSwsKSwsLCkpLCwsKSksLCwsLCkpLCwpKSwsLCksKSkpKSkpLP/AABEIALgBEwMBIgACEQEDEQH/xAAcAAABBQEBAQAAAAAAAAAAAAAFAAMEBgcCAQj/xABEEAABAwIEAgYHBgQEBgMBAAABAAIDBBEFEiExBkETIlFhcZEHMnKBobHBFCMkM0LRFVJi8HOi4fFDU2OCkrIlNMIW/8QAGgEAAgMBAQAAAAAAAAAAAAAAAQIAAwQFBv/EACwRAAICAgIBAwMDBAMAAAAAAAABAhEDIRIxQQQTYSIyUVKBkWJxodEUI0L/2gAMAwEAAhEDEQA/AK7UV3S4nSf0dG09xL3G3kQtnjWQ1dI1mKU+XnI0nzC16NVeEWo6rHWief6T8ljk9ZE+WKRtjIQb/S62HEPyZPYd8l82UAPSXuoo2C6YYkwlzapodqHvvp3rVaeka5rRlHVAOyyrDsRcZWm+zw0X3tda9h50J7RcISsKJkFDGTnLG2GmwVOxihZed2QXsS3TuV5p2/d5eaqeMO/NPJrTfySSCOcKsJoWE75dV3ALa2UjhBl6CP2UTwbDg52qko2yWDhKT+lIh3YrFJQgEgBNyUtgrOAOQAcDZGcGwhj2EvdrbtQ50rb7pyOots5TjQOQzUU1nEA6A6LltMpAlb2p9jQU3FAshCkXTaSymh7e0LipkFtCFKSIAzEA8k6lEIHAWIQ6YWKdjqcoVLnY6VBlkmU3C7nNzftQ2OtGW/JcVNflcy2ocbKWEmGQXtzVfqcX6OpDTsVMxIu6aO2l90IxaG1bHfY2PxRStitljxDWJ3goXB+HO6E63tfRHcYoPw+dv8uqC8EV2UkctimquyWD+MW/dt8QjvCZEtL0ZsCBdpQ/0iUuRrSPVJuP2XHCM5bE1w5FDpA8neLNIieDuAQqxw4fvh4K9cVwAxGRuzm6+KofDv57fAqLyRmnQ/iKfKfXj27wqRxePu2+0rTh1V0UgPLY+CC+kWnADXN9VzrhFbCU3CPzB4rT45Pu2EctQswwsdceK0l8loIzY37lY3piLstlNirCwEmxtqkqIcRf/IfikqvfDxRn9PM52Jwl3ORjh4G/7LaY1ktdCBidGW7ER/Bz1rUaZ9IKFiH5MnsO+S+c8GhzykbWaSvozEPyZPYd8l844PE7p8t7XB8ky6YH2c0rB0rdf1i9vHVbtEBkjttp5LDsMYBUsHISgf5ludA3Qj+UaISCgnT/AJnuVRxithH2lpOutx7laoXdTNzWZY0z8ZUjkGB3vskYS48GVTPsMTQf0hOY7xlFhkHSvGeR92xMGmZwF7uPJo0ue8IZwc37iEf0hZX6RcddU18gPqROMMY7AwkOPiXXPl2J4q2LLoWL8fVlXIXyTvaCdGRkxsHcGtPxNylHxvVxsMTKh+V24cc9vZLtvcq5HGdhuUa//nnjW3K6ulKMdMkccpdBbh/i6UPDZnZmnmdCO9aHAXFul9VkDmEa28VrHDVUTSxOOpLPloPksfqlSTQFZLZAOd0Q/iQa2wUOLr3XTaQX0WbFOdpEAtbVPLibkKM2ueCDmJRSvo7FCZY1tGD32trmA3QrEcUsw2TEOkZue1CKx1wVW4Uw8tFxwKjL6QuJ7SpVS5oZERuCFAwWotSEdxTlVGckZ72q6SSFTsn45UAviI3ugWMv/FR+5EcXH3kXihuND8Sy3YEqeyMu1TiBZAeYLfoqrwg6+fxRXFqnLDY82oFw1IWByE5VZE+grxvXXp2sI/ULFNcK/ke9DeIJzKAO9TsBo3CLdIpco2hu5BbEsRDaeRh1BBsqVw40/aG271YsQZ927wUDh+lDZQT2IQm5JsWRZJY3bbIJxhmEDGk362hPgVZYesdkF48f9ywf1fQqY3bsjKjgkJLh4rRnTFkbPFUrhuDn3q54iLRsCty2sbYq7HvtI5pIOZR2pLne6WcCiQzl2KQMII6J0cevdd1/itnjWQ1GX+MQ5ecjc3jZbBGF030gI4xH8iT2HfIrAYoQ97QBlcI7krf8SH3EnsO+RXzxGSySxJJLP7CiRGSMPjaHNcOUrT4m62amGVre1wAWFYZrOxoP/EHndbrC7MG/0gEoSWyIIwx65OW6zPGIiZ6vTVoA8RZabE7XP26LMMbOWeqF9XAE+SVhLJwbpBCOeULKcUwvPiExGrHyyvaQdxnPlqVqnBv5EPsBUyTB5I6ktlaRYuANiARfked9796ryzcFo0YMcZvfwD8K4fibL13NuDsHE21tfax103Vuq8NjYwOLrjlYtHmSbWUXEaMiMAAC+2oHiboizCWmNjXakNAI0O99x3i6xOTk7Z0lDgqQA4kwiNtE6RjLODmX2NwXDYjQjVWDBI+jp4mc2sAPja5+N09iUTWQhobu9psO43vr32TtFTGwupOb4qPyc71MP/Q/C5TaGMZlDfAVKwWEiQ3PIK7DuSMY9W0l0AraK11a5KhpeWjUqNWYcbElbpDGdVE2hA7SowJy2KLYthxDjbRQv4edDdJbrZW3RZsKo/wvii1ZSB0MbRvdq6wyD8OE9KwdUDdXtEsD4xRlrmkkaahC4wXztcdbItjUmUnNrZu6EcPVfSvFhosW1kQ1xrfZZsZhu0eCGU0YY0kotiY0AO6g1UP3RTyVxmwJgp4zu20RWGTI0DtQ3DqZw357IyGjq3Vai/Y0HuVEKs1adUsNjs6/cpNbC0i4XtHDr7lZhjUJEl2FaOruNEG4oiEgaNyNfoilO23JAp5CXuv2n3DksGfI4QVeRr0N4BTZdO9Wyui6je5VelmySN7L2PvVkx24jbY20WqGf3cDb7Qi7Az4Wk3STMUgsL7pLFZoKPQt/wDlqd1wS90bjY3sesCPgFt0YWPyPacUocgAAZHt4yLYowuw+kVIbxMfcSew75FfPYZnlJYRpEProvobFfyJPYd8lgdPQudIcjSAYxc7X71EyME4KPxMR/6jfmt3w/1T37LH6Th8xlj3c5GjTfdbPDHYR9mikmn0RKiXCy7A3mPosn4mcPtdQ7tZbyGq2Glb947st/usu4tpAyWoeWizhcduwH0PmlCHODNYYfYCsHFkDTR5nfokZY9mbqH5hV3hmuhghjdK9kTRG3V7g0bcr7+5Q8U4v/iTZYKS/RxZHEnTpTmNgBuGjLcX3Kk1cWNB1JA+tgMpblI03vf4WKJYbSvaBmygb31uguGQk6XLT/e47UcoqKR7hG12YnkBYDtJ7lzF+EdhyqJIqfWaeW/mm/4mA6ya4gxNkFY6B7rNaGEHl1mNNj2a3UQTMc7M1wcO1pB+Sry4skZbOPPI5O7DTMSaTZTYJA25G5Vch9e9kUiad7E+5TFNqWypfIQhjdmuLElF6aB5Fn2KBueWNzG4C8ixrNqHLZHL4YSLjEX3hFkMraXutsuKjE3dNpqphcX6lacc1PoRh+heGwtHak89ayFUdfmkDeTN0WfOLkrRyTJQMqqfOHh3O6F8NUYicR2IzFPfN4ofAy8xHIkXVVq1+SBTEqi72i1gVDxebJGieJEZ2gWOiHY9Dmite11XJfTMhAwOtMo7hsilW0i1kMwGjcwkG1uVkYlN3AHayWN/8ci7Ikj9BZEKCK7gAossAG3ap1K3VPgX0MnkIfw0231VfraLruGgNxqrBHLfRBp23lcHG5J0vp4armep6p/kZ97BFRSEOsTv5+SsFXUB9MwnfLY+I0KG4qwgNLtx/YUeB7g2zvVcC5vis+HL7bcfDIuzume3KNEl3BHZoC9V+i0o1LA5mMwtdsHsDfZsT8yVt0QWH4fiJmxankcR1pABlvawuL69trrc4guw+kKhnF//AK8v+G75FZTFRu6aDLsYRm8NFq+Nj8NN/hv+RWY0Mj3yRGPQtgGYHvslZESa7h4iaOQONukbdvJXmnj6rv6dlTqhswMTybtMjbjx0HxV5ZDbKP5rXUCVXiP0l01H931pZm2zNaLAXANnPOnMbXWUcTccS1cjnBrYmkWyjrG3e4/sE1xrXNnrp5GCzTIQ3vDQGB3vy396BlqvjBFTbGppXOOpLjtqb281evRO600w7WNPk4/uqQGq7eikfiZB2xf/AKb+6ZrQF2XLGKimzF3SNY5rskjgWkXFrhzb6uHb7tdhdMCp42xgw2LXAOz3BLxyNxy7hosk9InDzIy2drQ1xeGPt+okEhwHboVevR2x0NKGOdma4dI3sbn1yt/p+oPaqFBcro0OTcasz30k1B/iU19iGW9zQ36FVWGtcx2ZhLT3HdWv0nM/HH/Db83KoujuQBzIWhK0Z2WSh4zlaOsA/wAdD5hWvBeNBI0jLlIFyDr8Qs4bHyR/hKo6OQuO2x8La/MrPk9PFptaYC41GO9LGQdAhGFV7WhwUOuxUSvytFgCnqSgBJcNFzFptyY9vwOU8pe/NsjtONPch4w85QUQw1htqrMWWnpCvvZ3w9FYvLju47opURAm1x5oa+ubHfYdianiLrEOIcdhyV8My41V7CPyT9FpfW6iR4kBLfLftTEjHkkybt0TWHyZn3sLDms3uv3K/gdJUWR0gdZ/Iqc6Bjm62PxQGOrAdlNrbrytlv8Ak3vzJNmq15ElK2Bx3oKOYxruqUzVvDiLHyVQqcSl6wIu4Gxte3995UZxysDnnUn+bnyGmw5rO/UfRwBWzQW0Rygi6k05t5Ko4JxIW2Y55y23d9FbsLcybZ3V5kLbgyRcGgPsdbKg2N1gbI24tfTy1COTUIYRkOZVjiuozPYOYKyyh7r4sI7UyE2LtWnS3d4qLNKHX5AWygX5LiKpLXCN2rT1m/UXTtLTOL7eqPWv2BcyUJY8nF9gTCkJ6o8ElBdih/Ta3K+6S1e7BD2UnDMLMOK0jSb6xuGlrXadFu0QWMxuzYpRE73aD7sy2qFq7XhEI+Ot/Czf4b/kVmGHh0csQbq+SFtz5fuVqWOj8LN/hv8AkVmPQP6ene39MIv77KSRIk+tpyx8MZfvK0jt0uforFxXjX2ajkn/AFMblZ3vf1W/E39yA10R+0wONjlfr7wVXvTDjZL46Vp6rQJpLc3OuGA+Dbn/AL1Iq3RG9GauXOVdv0BXi1FQ24WVq9GkuWtHe1w+R+iq0qsHARtWx/8Ad/6uQYUH/SpiWaeKnGzB0rvF2jPgHf8AkrZ6NazpKJtzfI58fuFntHk5ZfxbV56+ofe5DyweDQG2+BV19EM/58d/+XIPEFzT8x5LOns0NfSDvSky1VE7+aIj/wAXf6qoUrfvG+/5K5+lojPBrqBJfw6qpuG+tfsutEejO+xbO96I4TLYj2j80Pr9HtI2J/uycwqXYogC9TEGSWG+/uOqK00mW1ypuEYNHUgSO3sGn3L3FsHEJDgfBcPPCMZUhuLqwpR4uxjSwi+m5TTK0XNtAVDpqOSYdUb80y+TISxwN2m1lndqhtcd9nddUZoTsbnQ9nvTtLWZgHF2UtFlHcczcuWw3Hem5ejDvvNLt0Ftldim29iLZ3BMZXOBfoASVLwVtjt1bfFCIC1sYIO7jc87IjTZgGBvqk79l0ZadlqVdhGtphmadtDdV7EaqSN4e11i4HTlodPojGNOySMBdm0v/og1RA55GYjbTu7Fn9TkXIVydUejCpXRlxGpOupvrsvIOGJ6iRjGgXtb+UC3Mqx0DD0Ya09bS3f3kqxYbD0BBabu5k81bgxOckLocwr0cRMZlmcZHWGo6tvZA5IfieAOo3DonkRvPPkeV0VnxqQuvmA5aJnEXmZpzuNrLdCGNp8O0SwTNXzRkZgHA9nNQsRnjmLSSYyO0aKc27mdrmG37HyQbEKrNI1vPW6anaaGTvsLClY8NGZpOYWI3G90xV0pZHq71ibEaXaNr/FMuoGjKRo5xspeNZ6dwbmBzN6jSLjloqs2NTk3JbXkCqwH9qcNA5vySUyOlaB1oWuO5N7XvrsvFnWB/kNASllzYvALWtJprfdt+xbfAFjET8+K0z9ryad4AsD8FtMAXTXgLI+PN/Czf4b/AJFZvRz5YWF2rsgA5aW3Wl4029PKP+m75LMcbjDWQgaDKB8EZggTIMpja8usb31KyjH8SNRUySn9Tjb2Ro0eQCuXEtR0UGh3bYeLtPlfyWfJsS8gmczeqfBcxG7Qe4L2RhcMrRdztABuSeS5o/Ub4K8QUzDYoxwZLlq4XH+cX9+h+aFvT2CS5XX/AJTf6oER1UPvJJJvmkefNxIKvHopNqt47YT8Hs/dUWNotrtyurp6LJPx1v8AovHkWH6LJH7jdJVEKelukYWMlygSNeGudbUsIdYE8xf5rP6CP++S130iYZ0tHIQLlgzDwBBPjzWT4dsVqiY2M4qfvGDuv81xhRswX3N/JOVo+9b7I+BKZYbXHiPinFL/AMB1d2vb3Ej3f6X8k5jWKGQgW2KE+j6Rrpwx2zjb6fVE8aphHM5o0A7Vy/V4k5cjd6WEclxkE8O4k6MWsOwKLif3jy46E6qA6mBjJGumllGdizcmU+uNAuZTriZ8sHCTT/Yeq8Rcyw5jZRp6zPlOYE7W5ofUVLyczrWCgROPS5gfJWJMCatBl+ha3fXYK1YZUtMdgPG/aq5gx+8F9TY7oth2WxLnWAeL+equ3SaH+7Z3/DnPmzvOUO0ZfsGgRZ3DuUauuCQdBZTsao2ue3IbtblJSjrg51r6DSybHhxttzVsWUUopkWGdjDlttzA+aLxuDrEG4PwUEVLLGzetfsXEsTtx1SAteL4KtMJNwh7rvZqLrirvkKYpsYkiABvb+Ya/BSZahsrSQQb72VeOEUm12Fpg+oBYA8dgD/Dt9yC18Y6ZpHYrFOB0ZvtZV4xZrOH6TY+B2KaTrMvlBX2hDDyJJ2sv6lie5cV8vSTg3zNYcjO/wDmKiYXM4PkDR1nOyNPPX/co1i9K2GSGMcmj3nmVVBuTb/q2RqnRLDPDySXYSXT4ISypVNOG4nQ22OvxctbgCx4S3xKibzYch8dT9VscIVS8FjGMWH3EnsO+SzLHHZmx/0tBWoYl+TJ7DvksxxZtrf1BDISBTOPJcrYG/zAvPwA+qqLZQrVx4054wRoIgP8zlS3nsVuP7RZdhfh9gdVx3NgM7z4RxvkP/qh1G/qjwTVDM8PLmC5Ect+5pjc158nFe0ZT+RSU5cUps497XD4Gy6cV5SxZjbucfJpKjCux9pLrC4/27lc/Ri61c0H/lyD4A/RU9zNBpr5eKtno6eP4hHbfJJ/63t8Fij2b5/aazX04fG5psQ5pB8CFhRpDEJGn1opC0+Glj/fat2roND2LKuJMO6KbMdWytLXe006f5XfBa4sxNFJqqu72HmHW9xXBd1neJ+ai1oLZsp3DtfcuoHZ3Hx0805WWrgucsqmOtoD8dwFeeIcNlmkdJ0eUWVG4UaWygEjUi3iFtswzNIzAXCz5o3RowzcejKaKchmUdtkDxKIsee07K6Y3w62msWuzBx117VVcWpbOJ7t1zcmP6jRlqUIsixz3YGGxKMYbQWcx7W2OoPeqlrmv5K34BiedoYd2DzQUKkYoqmg9Tzse0jKAe0boe6BzXEA6KdRxtOg0J1TreEJTr0lwVbTfg0qREbUSg3MmlwDp5KdS1JY85gCL6W3TU+Duhacxv4r19O4xmXS3Zfl2pHLinroslKPD9wvQPBLibC50uiFRHdwA56IRhxY98YFjbU/si7pLv2sW7LZjnapGKVeBlsD435XWyncFM1NGGAltwdxZETN0gs49du1+Y7FxOAWOv7lXiglFyBdAyprDkAkGh/UP2UGmYA+2a7XggePJFayEGPwVe6UOnY0C1nNupnjX1IdbDPC9PmnL3C2UnTv2Uviht6uPsAXb6zoJndS7XOvcfsm8Vl6aZj2DM0AA25eIUxxrGl5u/8AIH2TAEl4CkuhZWVSrY0YtTEc5DfxsFrkSxqOMjEqNx/W7N4cvotmj2VESyQ3XflP9k/JZnxAPvGW2AWm1YvG72T8lQ2Fxa67AbafspkJAzrj89eI/wBBHkR+6pk8QP8AdlqPpAos9E1+WxjeCT3O6p+OVZdJInxvQJdlj4djpmYbiBLvxTo2tY0i33XSR58h/USdxvZo71VIXapqQlzgBrroO1euanFJrjoi/DuHEsnmPqtjc0eJFz8PmgMUtxbmtLosK6LCzm6t43v10zOdt7rZQO1CT0PDspsrddDuPn9VYvRz1cRhN/5xrtrG9A8ut9/701Rzg3qV0BNg3Pa+1rgj6rHF7N8lpm1VEd2+fmVTeO+F3upgWDM9rw4Ab7EO+fwVwOMQNIzyxj2ntHzKAcS+kbD2NymcvOx6FjpP8wGX4rWkYGzA8ejs9kgFrjK72m/uLeRUehfYa+7vurBxdWwVDpnU5JjLmvbcZTmsBJYHXclDMKa0mw3tpdOIWnhqDpizTrZ2i/vFitTqOG3H/iOHvWfcBQ554hzbJ1h3AZgf8pWtyR35qnKk+yyDoqlRwI5+8zjbt1VX4zwF0OUbg81qDYP6io2JcPsnFpDmHiqOCLJSbjRg1QyzgPNPYLKWzOPaEU4koGxVT4hq3l71DghAvbcLM48GXxxclyXgsWDPzZzqNCrDhGKubEL3cgnBrD0bydj8EsRnDQ2LPaxvmaLpucYqyua4umEccxwNY7TO63q8h/qguESGpFi5zW2sG/6KXjrR0dm6mwJ0sq/h+MOa9paA0g5ddAb9qrbt7KLVln4fon00jgTmGuU7XB5hWmqq2MgEzuqHEBx7Dtqqa/iR4LWlrC6IHndrr2sQjNLUGWExSkESG5Gwb4JVNwlxQKCFNG4vDrgtOxClYhowqKKfoy3ozpbbkn5ZuljIaOsNx+y2w1jaA0R8QdaG/ghOF0rZJ7uG1vNEsfcRTnTWyD8PMndIwsAOuovvfRU+p+9L4LcVFukpbuPMg3CFYjmEgMYyX00017wjNFIS83FrH+wgWPVR+3sZfQgG3mteuCsr8jpqZuYue0GwPuskpqSfh8g5Fcr3tOI4eW/3qVrTFjb4y3EqNhGjH5W+AAP1WyNQiGRxVHqO9k/JZXjvHLKd5Z0ZcbArU6z8t/su+SwfjPDnzSNfE3TLZx71MlWrJG60N4xxu+phfGGBrX3Ftz2j4hUWaE7BWalwOYWu1McR4I+BwJHVeLjx/UPH900HFaRGn5AeEVb4KmOVjWvMbs9ni7TuLEDlryXE8epOw7BsO4KS6iexolc0tY/qsJ0DiN8o3IHbsmRGXnKPeewKwQbpYbZpD6rBfxPIJmnxJ73t6R736i2ZxcB4AnRd4vUgWiZ6rd+93eoAag96CnTsuDbC4tp5romzcx9UDnr46ILh2I3Ia86aAG/LsJ+qcrqou6oPVB8+89yzRxvkbpZYuFj1RXsIs0X1BvksdO9eVWLPc0i9gQb6AfJQo2ruRq1mEi0QLmlv6b3Pf3IpBhvVBabOHx7Pei3CXDTKtjmRvy1TS54jeQGyssD927k9pvcdlj2ldOonMeWPaWuBsQRYgjkQgiF09G9IXvM1rEMLX9ma9gfK/mtAMRQXg6g+z0rQfWf1z7x1R5fNGRVqibtjrRx9nd2rx1G8/qK7dXJo4wAkGYFxLgJkzi9znZrclmE9KY5JGH9JI8itdr+I7MdlvmtppdUCiouldJJPG7M51yDdo9wVbxc5JR7NEM3twfLo64ZeWxvPK2qj41C0RscL5idB8kVyNZG5sbcoPehRotC5xvYtsCL81RkxuORQkr1ZRPNGcuXgnwzPke2Msy3brfw7UMraB4kDOV9TYad909iT5Gzh7To0DUCw1UWqxxrhaR3Xv1TbQm6zzxVNjxSls9cwQuAeMxBv49iO0mKNkJNgy3K1rDvTjcIFWxszHNa5oykFtxftXFJwm9r3OfI1wcCCMpG/Zqg8GScKrtgdPsJw4iGSNDtARcHkilQA1uYG3YVXqPh5wb1pA62jSQdAi+IxB0LY2u1GW5PcRdbfTxyQuMlrtFU0k/pHsRl6SPI+wJ2dy96HYDRN6UnOczSQQ3QC3aed1Kr5GuY1ocM3LxT+Ayt6N5dHq3MS4HnsU2aKckNFBLDjqqzjmuKN7Qz91Z8NymxabhAcRcPt57SAPK6vyvS/uiqgmIyknQvVcAqdXVCTEaMjlJ9GrXGrBuHcR6WqowdCyQNP0v3reWpUq0NI4q/y3eyfkslFLORbqga8lrk3qu8D8lRzDZJkVsaDK43BZXbvOnYFMbwbHUMLJnv7nA6tPa24I+CL5VNomapKoYyb0sYO+GSNxcXwlojiGgy5WjMCAABffv7rKk0+J5G2a0DsN769pWrem6pAggi0u6Rz/cxuX5v+Cx4K+HRXLsbEeqcbGuwxetbqmFPMikg8kzJyCV9USD4PanyLt7wm2jMF7HuiElUkjmua9hLXtIc1zTYgjmCtppYW4lBBJM1rZmZDI5rRd4sHZf6Q64Ntbct1jVFHcgbLUPRxVEtlaTqHN+RH0STvsZF7yBc9GLpkuKZlcVQMTS1qjyU7L8lDmkdyQ2pnfbRAIYkjibuQqjxJiTS4iPXSycmqZSgU0D2yZ3DRC3dR7BJXF2DWTy2k3JCcwyrkkfYmw00O2m6O4W7R1wOtumMZo2DK3Ll05G3xVbwzx8ZSd0VQjz0gDj2NZJrAtNtHAbWUStHWhfYZbuIup7uDmSc3a66OafmjEHAzXsY0ySDIbjRp9yVrk215NSVKiNwzVvEjrHQ2NuStNRXvA0tfvUNmAiAtIcTc8wApUxB0RjcVRGrejyDEnll7DcpyPEXG+g0TT5G2AGiUcjdfim5/JOD/AAOyVXVuWt0F9lMozlpzluWOta4tYk6+KH1rx0ZtrcgeZU2SMNZG0aXJNj3IXyyJCtUjtsLoy18W53HIpivjjMzZ3PEb26OY7n7NtSjNLTgiyrVdVOdPliGR9/XeCHG3MN3t4qzM+C0VJ2T/AOMjkyU94if+ySGTYXKXEummc7mQ5wB8Aksr9Tm/S/4X+wUZXgPE5jqIn5crmlu9yCR6p+i3TCuPWz05DXfftNn2aQG6mx101A2SSXQm9WGGx7B8anlnDC+7cri4EDa2idMYukkqbZZRy2IXUmni1SSRsjMs9OQPT03Z0L/PPr9FmTUkldDoqfY6Gr1gSSVgo1K7XyC6J1CSShCUxPAJJIhJtELOW38JYdGKSORkbWuewF5A1cQTqT8fekkq59DIOCBeGlvySSVIwz9humJMGukkgQju4bud1GquCukaRnI8kkkyRBul4BLP+IT4gIZxzw+YYmvvmF7JJI5JNwaY2BKORUUeOUjYlT4q54t13eaSS5tnoOK/ATwuoc5/WcXDlco+8WXiS04/tOV6lVloZfKNNPgnKcg8vgkkljJt0JKKSsaxRozRtHM38lOnpn5oy5pDcvVPI+9JJPBf9rKJv6UE4sQji9d7W+J18hqqpWVrXVxkbdzcpAs05r6a5TbRJJZs3qZufFeGUrQ4Mevrr7iB8MySSS5b9bn/AFAs/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pic>
        <p:nvPicPr>
          <p:cNvPr id="4106" name="Picture 10" descr="http://2.bp.blogspot.com/_XDvYal2LdKc/TUJ2PnzzpTI/AAAAAAAAAD0/0J4cy1pPW6M/s1600/KangEla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359" y="507628"/>
            <a:ext cx="8243192" cy="5513660"/>
          </a:xfrm>
          <a:prstGeom prst="rect">
            <a:avLst/>
          </a:prstGeom>
          <a:noFill/>
          <a:extLst>
            <a:ext uri="{909E8E84-426E-40DD-AFC4-6F175D3DCCD1}">
              <a14:hiddenFill xmlns:a14="http://schemas.microsoft.com/office/drawing/2010/main">
                <a:solidFill>
                  <a:srgbClr val="FFFFFF"/>
                </a:solidFill>
              </a14:hiddenFill>
            </a:ext>
          </a:extLst>
        </p:spPr>
      </p:pic>
      <p:sp>
        <p:nvSpPr>
          <p:cNvPr id="9" name="Oval Callout 8"/>
          <p:cNvSpPr/>
          <p:nvPr/>
        </p:nvSpPr>
        <p:spPr>
          <a:xfrm>
            <a:off x="4000496" y="928670"/>
            <a:ext cx="4929222" cy="1643074"/>
          </a:xfrm>
          <a:prstGeom prst="wedgeEllipseCallout">
            <a:avLst>
              <a:gd name="adj1" fmla="val -60533"/>
              <a:gd name="adj2" fmla="val -239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200" b="1" dirty="0" smtClean="0">
                <a:solidFill>
                  <a:srgbClr val="FF0000"/>
                </a:solidFill>
              </a:rPr>
              <a:t>Umurku 24 tahun, kekayaanku 61 milyar</a:t>
            </a:r>
            <a:endParaRPr lang="id-ID" sz="3200" b="1" dirty="0">
              <a:solidFill>
                <a:srgbClr val="FF0000"/>
              </a:solidFill>
            </a:endParaRPr>
          </a:p>
        </p:txBody>
      </p:sp>
    </p:spTree>
    <p:extLst>
      <p:ext uri="{BB962C8B-B14F-4D97-AF65-F5344CB8AC3E}">
        <p14:creationId xmlns:p14="http://schemas.microsoft.com/office/powerpoint/2010/main" val="4119525791"/>
      </p:ext>
    </p:extLst>
  </p:cSld>
  <p:clrMapOvr>
    <a:masterClrMapping/>
  </p:clrMapOvr>
  <p:transition spd="slow">
    <p:wheel spokes="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5256" t="12084" r="29722" b="72708"/>
          <a:stretch/>
        </p:blipFill>
        <p:spPr bwMode="auto">
          <a:xfrm>
            <a:off x="1043608" y="2032859"/>
            <a:ext cx="6533945" cy="15952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7372645"/>
      </p:ext>
    </p:extLst>
  </p:cSld>
  <p:clrMapOvr>
    <a:masterClrMapping/>
  </p:clrMapOvr>
  <p:transition spd="slow">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1650" y="2489155"/>
            <a:ext cx="8196774" cy="132343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dirty="0" err="1" smtClean="0">
                <a:ln w="11430"/>
                <a:solidFill>
                  <a:srgbClr val="FF0000"/>
                </a:solidFill>
                <a:effectLst>
                  <a:outerShdw blurRad="80000" dist="40000" dir="5040000" algn="tl">
                    <a:srgbClr val="000000">
                      <a:alpha val="30000"/>
                    </a:srgbClr>
                  </a:outerShdw>
                </a:effectLst>
              </a:rPr>
              <a:t>Elang</a:t>
            </a:r>
            <a:r>
              <a:rPr lang="en-US" sz="8000" b="1" dirty="0" smtClean="0">
                <a:ln w="11430"/>
                <a:solidFill>
                  <a:srgbClr val="FF0000"/>
                </a:solidFill>
                <a:effectLst>
                  <a:outerShdw blurRad="80000" dist="40000" dir="5040000" algn="tl">
                    <a:srgbClr val="000000">
                      <a:alpha val="30000"/>
                    </a:srgbClr>
                  </a:outerShdw>
                </a:effectLst>
              </a:rPr>
              <a:t> </a:t>
            </a:r>
            <a:r>
              <a:rPr lang="en-US" sz="8000" b="1" dirty="0" err="1" smtClean="0">
                <a:ln w="11430"/>
                <a:solidFill>
                  <a:srgbClr val="FF0000"/>
                </a:solidFill>
                <a:effectLst>
                  <a:outerShdw blurRad="80000" dist="40000" dir="5040000" algn="tl">
                    <a:srgbClr val="000000">
                      <a:alpha val="30000"/>
                    </a:srgbClr>
                  </a:outerShdw>
                </a:effectLst>
              </a:rPr>
              <a:t>Gumilang</a:t>
            </a:r>
            <a:endParaRPr lang="en-US" sz="80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508543058"/>
      </p:ext>
    </p:extLst>
  </p:cSld>
  <p:clrMapOvr>
    <a:masterClrMapping/>
  </p:clrMapOvr>
  <p:transition spd="slow">
    <p:wheel spokes="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763599"/>
            <a:ext cx="8064896" cy="5262979"/>
          </a:xfrm>
          <a:prstGeom prst="rect">
            <a:avLst/>
          </a:prstGeom>
          <a:solidFill>
            <a:schemeClr val="bg1">
              <a:lumMod val="85000"/>
            </a:schemeClr>
          </a:solidFill>
        </p:spPr>
        <p:txBody>
          <a:bodyPr wrap="square" rtlCol="0">
            <a:spAutoFit/>
          </a:bodyPr>
          <a:lstStyle/>
          <a:p>
            <a:pPr algn="ctr"/>
            <a:r>
              <a:rPr lang="en-US" sz="2400" dirty="0" smtClean="0"/>
              <a:t/>
            </a:r>
            <a:br>
              <a:rPr lang="en-US" sz="2400" dirty="0" smtClean="0"/>
            </a:br>
            <a:r>
              <a:rPr lang="en-US" sz="2400" b="1" dirty="0" smtClean="0"/>
              <a:t>Diawali Menjual </a:t>
            </a:r>
            <a:r>
              <a:rPr lang="en-US" sz="2400" b="1" dirty="0" err="1" smtClean="0"/>
              <a:t>Donat</a:t>
            </a:r>
            <a:r>
              <a:rPr lang="en-US" sz="2400" b="1" dirty="0" smtClean="0"/>
              <a:t>, </a:t>
            </a:r>
          </a:p>
          <a:p>
            <a:pPr algn="ctr"/>
            <a:r>
              <a:rPr lang="en-US" sz="2400" b="1" dirty="0" err="1" smtClean="0"/>
              <a:t>Elang</a:t>
            </a:r>
            <a:r>
              <a:rPr lang="en-US" sz="2400" b="1" dirty="0" smtClean="0"/>
              <a:t> </a:t>
            </a:r>
            <a:r>
              <a:rPr lang="en-US" sz="2400" b="1" dirty="0" err="1" smtClean="0"/>
              <a:t>Gumilang</a:t>
            </a:r>
            <a:r>
              <a:rPr lang="en-US" sz="2400" b="1" dirty="0" smtClean="0"/>
              <a:t> Sukses Jadi Raja Tanah</a:t>
            </a:r>
          </a:p>
          <a:p>
            <a:endParaRPr lang="en-US" sz="2400" b="1" dirty="0" smtClean="0"/>
          </a:p>
          <a:p>
            <a:pPr algn="just"/>
            <a:r>
              <a:rPr lang="en-US" sz="2400" b="1" dirty="0" smtClean="0"/>
              <a:t>Menjadi pengusaha sukses dan memimpin perusahaan dengan berpenghasilan besar tidak harus menunggu tua, namun bisa memulai dari umur yang sangat </a:t>
            </a:r>
            <a:r>
              <a:rPr lang="en-US" sz="2400" b="1" dirty="0" err="1" smtClean="0"/>
              <a:t>belia</a:t>
            </a:r>
            <a:r>
              <a:rPr lang="en-US" sz="2400" b="1" dirty="0" smtClean="0"/>
              <a:t>. Setidaknya ini bukanlah mimpi tapi kenyataan. Pasalnya sudah banyak cerita menggambarkan pengusaha muda sukses yang mengawali usahanya dari awal dan salah satunya </a:t>
            </a:r>
            <a:r>
              <a:rPr lang="en-US" sz="2400" b="1" dirty="0" err="1" smtClean="0"/>
              <a:t>Elang</a:t>
            </a:r>
            <a:r>
              <a:rPr lang="en-US" sz="2400" b="1" dirty="0" smtClean="0"/>
              <a:t> </a:t>
            </a:r>
            <a:r>
              <a:rPr lang="en-US" sz="2400" b="1" dirty="0" err="1" smtClean="0"/>
              <a:t>Gumilang</a:t>
            </a:r>
            <a:r>
              <a:rPr lang="en-US" sz="2400" b="1" dirty="0" smtClean="0"/>
              <a:t> (24) CEO PT </a:t>
            </a:r>
            <a:r>
              <a:rPr lang="en-US" sz="2400" b="1" dirty="0" err="1" smtClean="0"/>
              <a:t>Dwikarsa</a:t>
            </a:r>
            <a:r>
              <a:rPr lang="en-US" sz="2400" b="1" dirty="0" smtClean="0"/>
              <a:t> </a:t>
            </a:r>
            <a:r>
              <a:rPr lang="en-US" sz="2400" b="1" dirty="0" err="1" smtClean="0"/>
              <a:t>Semestaguna</a:t>
            </a:r>
            <a:r>
              <a:rPr lang="en-US" sz="2400" b="1" dirty="0" smtClean="0"/>
              <a:t>, pengusaha muda yang sukses di bidang properti. Asetnya sudah bernilai sekitar 61 miliar .</a:t>
            </a:r>
          </a:p>
          <a:p>
            <a:endParaRPr lang="en-US" sz="2400" b="1" dirty="0"/>
          </a:p>
        </p:txBody>
      </p:sp>
    </p:spTree>
    <p:extLst>
      <p:ext uri="{BB962C8B-B14F-4D97-AF65-F5344CB8AC3E}">
        <p14:creationId xmlns:p14="http://schemas.microsoft.com/office/powerpoint/2010/main" val="3457680522"/>
      </p:ext>
    </p:extLst>
  </p:cSld>
  <p:clrMapOvr>
    <a:masterClrMapping/>
  </p:clrMapOvr>
  <p:transition spd="slow">
    <p:wheel spokes="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data:image/jpeg;base64,/9j/4AAQSkZJRgABAQAAAQABAAD/2wCEAAkGBhMSERUUExQVFRUVGBoYGRgYGRcaGxgYGBkbGBcYFxcXHiYeGRojHhgYHy8gIycqLCwsGB8xNTAqNSYrLCkBCQoKDgwOFw8PFykYFxgpKSkpKSkpKSkpKSkpKSkpKSkpKSkpKSkpKSkpKSkpKSkpKSkpKSkpKSkpKSkpKSkpKf/AABEIALQA7gMBIgACEQEDEQH/xAAbAAACAwEBAQAAAAAAAAAAAAACAwABBAUGB//EADwQAAEDAwIEAwYFBAEEAgMAAAECESEAAzFBUQQSYXEFIoEGEzKRobFCwdHh8BRSYvEzI3KCkqLSBxUk/8QAGAEAAwEBAAAAAAAAAAAAAAAAAAECAwT/xAAgEQEBAQEAAgMAAwEAAAAAAAAAARECAyESMUEiUWET/9oADAMBAAIRAxEAPwDlpQzjRvt2ly1AmVAlwZSU5c5hoGfpTbSXDlPL8jkYkR2obVsEmJBdzPYtULVxKEAF/U99Y7ZgSZo4ZRGQJIh2GH7GqWgsWYMMnRLaNgGBTUIIAGyWI1lpfAxr+dKgtCXYBhrnIGC7do71p4dz09IcN+3oKltJc4BLMkYbq3bSoECHSly4bo3UGiGsAuxOkgyz6sdd5pqEuzPGugOTAP8AN6sLn4Q0Z66OA/2oQJyAztiXw7dhRoxaL5cEQHLgN8wfr6VquXgZYgDfbMb+tZEWiIlupZhvGd/U0xtHcvMEiIIaQ41p/IsRVxBwZh4cEmXc7TioUl3SQ4wGl8wctO1WvAEHD75+TBu0GqADfibEwkmCHzrFTpwtSyNC4l4HoTg+lJQ4DJBhsj8Jy+pY70+7cZnaCIAf8ohqaTPlP6+vT0pWjGfmllRqBrsXbFALBLhwA7nlIBbXQzRf05KnkkPLneB20o1LfmBD5JBMdmGvypaZNtBAL52y2Q06DNHdskfC/wDjh2El+s4obA5gpkqnct+LrtvvvTEDEFmIcZE/6+VGjF2wSpi0ZGp/gzSwJAgakgD1fWRqaK4osQcuN86gAtnq2tFw45R8IA+vTSmMNsmWiHx0qXLmVTB+HDvPrnvS7t/lA5ozmHndoxXJ472hsWwQ4B2DnSAfU76VUqbHUWsqxG7tiGDaTpQKuCejYzkAlWwryV/21UfhSkDqoqPRz/M1OG9si/nSCI+Fh9DTwteoJDl4Jdxh9flj5UlIYEEFiWafo27GDvWfgfE0XWVbOAxSRM5l/wBa0n4i2hz2IKgBkM49amxULWrAfMF2bRoGM9KA3yn8J1zqxbJy+1OKZeIElnZyXkl84pfuy4ZxBcaE4eKRk87KdmdQGkxh9gwok3SCXAzg5fYkgu1EHLglw0p66n9qTxBJSABLyMRp0/3TLGyyov5oDP5jPQAzDU6wQBECYnf5tSDdQqAoDlmFbFpnEYpaeLcgcyRJwQXBhwHyKCa76WaHY5PXMyMVVxRcpJAnBeSZAn12rMgl/ighXlyYgZO+gf8AMhbunKiGcKgtvH3otU22vxNJOr4b/RijN04Lcw69AcflSLdx0ulgS4BMP09QPSaG3cI8wEQMkahtGGz6tS0OhcVHKzajDRnXo1Fzgs0HI7A6NFKQtjqkZJJyI0fXpVm4Qz9oyDHKPV96nTpquIEOWGG3Zyf09KgvqVthiXPf5yT8qypZpUSohtDrAY4NNv8AEkMyYyXGcaAl2brTI29ZKgeY82gHYwHeRimWSCPV4xzPh6SniXhjkRlgzPGHepZDnlAYdcgu3lfTVxSMa0EvAbQgt6RJY9RQG2eUGCS4LbmJGlEkHJLsfmOvTJbs4oyiHKhGjaDVnfP2paGfhwNQGxJn6dqgsFwXPmfqGfb+daNbEFx1DOT32o+IV5dSBkDt9aNGMvCoA7Ex9Qwx1p/MzOC2C8Yw+HG+9DbT5FEAPrD5JL4ns5pnmZgJLPJaYcbxFIywSFhj8IDlwN4xOjflWbxnxL3Nn3iySp4Zw5ghnEa/etV9wzhlQH3A3/TFeJ9p+LN3ifdpdk+UDR92kDb0NXz7R1cDw9jiOPumYGf7Ug6D9K9XwX/4/soHmdZ6/kNq3eA8CmzbSkQ0q6nV69Em6kio78n9NOeZnt5e77C2VJLJAry3jXsHdtgm35gNP0r6ibyRWe6sKBNLnyVXwlfDbd5SFapIPqK9j4P4wbqGURzpIcn8QxG0Zrm+3HhoRf5wIWH9RWD2bvFPEIA18pG4PSuj751z/Vx7bzBXmZpbA3Zt6WSCSA6QdhqNoMGpcUCn4U/PMyza6sdqly2A5Z+aByvvmNc4rNa7hDMcAsHYZ0BBmoosdt/ngGXwaUQHYhTPn665L6xRJHL8QM6DcHMs770wq234gz/iIZwNNJ70dtETOeaGcaFh3o7agW5YT2gDDbT1q+Hg4Lgu8Sx6ZxFLQJaU8pV5WBYFseomoi3gsG1cuHnA65qlgOHhyXAzrzORqWpqgwc4Z4nET/MUtAPdICSShMzAGpAE1djhUcpIShm0A9Yb70YscoLCC7lsP1+wB75qzCZ0HyGobQOKRiRaS3/Gk5HwhtNGn96uzwiWJ5U/IQM6DUzQoS+ejSNQG9Wpwt4CQEkMCX37Fp17iluHghaA0TBywnrjI/OjtcMl3ITJIB3A0O21RNocwIJh8QDkTTAiDMfrU/I5CbfBIIJaSWYkn7/OnJ4VLDmAeI5lSerF2jerTYJSAHxnJjSc05SeUZ2wD8n9aXyVjKvgk+YSTksVBn7nH1pFrggNCTj4lt6TH710f6YOJcSC8wTkdBvV3LIDKIJb69t6i+Q/g4/9IxflfQupRz1BxSV8KwGQCxJHNvmZEAaV2P6IKdi3NLax/PrQnhvKYJmTHynQVP8A0HxZ+BshSQOYgiczknAkQMPTrllJIAJfVjqoOCTkaVqs8IkIRBH9sF+5LzRWuHJUVNIDF8kvEvAmtJ0WOaeFDfEtJ77GW+eOteLPBFHiTEYVzejOD9a9/wAXbSXJnRJkEO2gH1auFxfh4/q/epby2yFSAQXceV3MF4rXnrEXl17Hili3/wAiwn+fWupa4uxcD21gjp/IrxnE8bZQTz8PcvKwTICScM2a1+DcGCvycyAcoUGKSMxqOtZ9Zi49Hxfi/DWQ9wnsA5rJa8csXj/0yRs4Z64XGcKBcdaV3HflATzJjL+YaBX09A4TxBN1uXh1Wl5SeUpCt3S5b50pP8V+sXt35ko6GvM+z4fiLcsxd+1ez9rUNw5Cgyi0bEkCWx61wvZXwdSVm4rlBALJJ80lgSkY1mujm/xY987fTvJSf8QZIDDbIIO7CiVZWzJ5ddDrnCnV608EEmZSATqAM4/Oq/FAfUFvsXZ+jVIZEBb5BGH5SBpMK+tUTAdSY1n1HxH50zmwSfMNtX+f8FS7bB+NJIDgFx6+lPSNNtkpIhtC/diN4pqbvKACAlStyHAIhhloxmqBJEw7aAMRkNv3mmpQYww6dJAIhwdwM0jxEc2remSTJ0bB+horlt3AdgZG7YnUH9qVbLQ4IcMZ9R1LPNUAQY0CgA7kRDkmZxGlKjBBZCWIJIzBcYL+aP4KahLjlOz6ZyXntFItcOWVzCSzCZ0aDmPrmm8wDZ6t1g/FQI0W7gZ4DgMY03EYoR0kkhjGuX+WtVbAU8hQYSTiMYbY96chDOPLzMEpLz9Ro8dazt/tayrlV1LmNQBjrTg0gfhBfLmcB2cdaz20BBBJBnIE5cuSWO0DWtXD3w0PuSkZI0Y6h6z7Vypa+Up+IsMhmfbH8etCUaud2acB5GJG1KQtPMGAaME6yIDN+1GvjuZICZxgffbvUS2Lthoc9J2n0G/WatHDGdwS53IOnXtVp8SDwpg8QMlsbYpv/wCwZhr16neosOUqzagZSJbcjqeuaaeGhsjXHzovehTA4HcYkz/MUSuJCiQWEP3LYqLFM3DJIQhMyCzhnDuJ/jtRWBGx+zGHIM9qrg/gSEjKZiSWYS++KJd0vn8OhJDdMfWrm1NxnIU5ckMqSzauS+3QVw+I4V76buXSQYYq8xbGdZrtXVZhwZGhbVQ+eBXO41XkJ1SwDDQb7Zrp5jPTeKCCMKT1L/kaLwS0m5diQAY0PWYNeeu+NXCQgDJzpR8Te4lAHuVAo/tYO7yzS1PNVkdW9YtIe3cUUyVIUQojoElLsejNitvClASwLnoFOB3IavP20X1Wyq9ccpdSWA8p1ciT2pPDe0ayGL7UvpWTW72jSbiFJS3NBHcT+Vc7wfhsK5eUrA9SCQ893mupwoCy6mEEl9hSwGPKD0BY4E4MbVZd+oWoN8BBfXSA7co9IokqISYDGXHXHljpVW0czEp5SCQQ4LBnhhvPqaLGpD40B3gnApxz+iUJ5pOdCBAmRoGc/T50gLLCXaQI1Ict1f60ZGGZxEtJIeWH7feqFwM5gEluV5mcQZ171RNSEgqhZzOzbE76vV37fMwBIE+u3oz/AJ1IJ76Tjr2oFrLFsMOz5GKUqsS6PKGIAcF3zGuzS1UiSks+WODGCd3P8mopYKI6s+pwc+v5VXDLJEmQCzYbR3mp0sWUEEK+IuEkDb1zg75p6wCIaIZhDt/dDd6FKgA2YBfIkyW/mKK4xUoOQSAHhye+nakeLtW+aQABlz65BzoR2p/M7DUnH3Jh3H3ik8OSQSC8hmhmbTbfvVi6CAknmZ3135h3dt6mmYlPMwZw6h2/8nmatB5finJDAkkgvgyASAfSllQBPLLx69frpRPsXDgyQG1DF96WjDFLcuDBTIOrglxGkiocgAPoB6yCPl8zULgwM6uc98sX+gq0w/mZmGGkwT5s6A/elpiCMCFEku27ZnXFNNwakcww8S+Dv0HWgtXjO4fGC4bTXpV3FyQdYjLakdAaPQFcUTDkOMNqOmd6X/UFISxcESekB+s6bVBYLwA+8me36VfvAmVERPYNPdz8tRU5D0NpZ5QzuEz0HTrA9KeLjgPmMxpromS2ay2FAW0kj8OqiwSdWxrTFGUvALBw7kHDBgw09M1pMTau65BJZ5OSY0BKmbGj0u4QoFKVO8AO+jl9pFFaMn4UsSDyiOYj76a5pCVpCyzuQD8LM2G3DRTha4XFKCgU4nIyGg1zrNpCXC7pcYKuZ/mmK7fiLJJupDH8STDjVuuuTWG94jwymJSD0Ipy40ljH/Q27qvKosHlLiNiokn5AV0EoQgJGifnvUteP8MhMJAOwHyrhcd4q5KjA236UsvVX8p9nePeKqSbfIWPMT6AN+1eksg8iIlgQ6nlQHrD14P3irygowAGHQdK9F4ZfDchAMwTLMMZGwNb3jOXLe9rtKUz/iZzOSTIYmdy9ACGdT7gPuTLAS5NALgVJB0O3w/F8xHrRWjA3/xdw4IZIbLAE1jq8Wm0Egw+Z0gyTpqN6Wi2C8wS8k7f4g/XRqckF/M04B0b796QriTyQQ7+YgkAmWYicU5Sw6zxJCQCo8xweU7zByOtOW4YpYNlJEM0v93qkJYk82Zb1AZ8HbSl8paTgxJhnH1x60aNHbQ7EFhPVxsDttTrlpwA5l9pbAbvFJgulIILhI16OOgf6USGCgWds/3FsdGx3oo/DbALFDERv33+/Som2J1SqcuzglquwTGvd5M4nL67UyzbJIAgBwQ4yJE+oqNNAwAABIBEbw5jJw3rRASeVg7S3edts0Nq4XAScuw82mS51Y4GWokrBIMMoAASCACVatvtQF2gBhnLw+TLR9ai7cCWb+3QANnWk8gSoAkebrggu2mZgu00V1kkymesgmHIxkjApU12ypi8ThpLQB0dpfejSQUg7j1AZnJeX2+lWlIbzE5JAYvHfPXbSquIOAR0B5uhcAS+f2pehT7SVZMgbUIUXkHI2wWgnY/SqtnYY7jAwGLfMetWbygwIDud8ARjpTgWoKYB3LuRmPkXOM0i9bCTKjpAdpkB8U63dU4gP3BbAjShWkJDqyCW05ujxhjR6BFpB5AiWIBfLAy4GsOMt60N3iuVTrWAkM4JiN5BOQXG5o7aAEc3yDMGLOcMB2kvXmvaXiibgtiEoIcTlp9OkVp4+flU9XHVveP20ABIK4YklgH22Z9q4vEe0N1RcFtI/euXdvuWJZ6l50pPKHOg/euuccxjerSPGfFriklHOpjkOc9sVqHD81sGBAf5V0vZD2UVeQeJuIceZNpGq7g8pUdkoOe1K8Q4RdjhwpaW5lqCQWBIf4gkyUu7HEUd8XPUPmz9ef4hfL32pVi0biun8igANxTDGprq8PZCBU88jrrTEWWptsnsKXYXzTp961oDVrENljj1DQHu+1aE8VI0DMc7lyA7fOuabjUv+sms+vHyvnqu3bPmA/xcHcA9MahqC+gf28wd2fBIG5bTTeufwviZS0x+n+66XuuYPgiDgzqJ/KuXvm8tJ1rX7tySCwM9mzr9aYga+Vjgk6auB11pQSOg/khug0qkJnTtuGb96lRy1jmJSl8uR0ZgGqWbbEH4lMQ2cd8ZpSyyHYAtzeUt0O8frTU3JGQMmC4f5btkUEdZWCCzOJJBx0PrVB2HMr0D6ZxntVhnjykEEgHL6gemelLTs43kD9HiH70jxfDIZUv5gNThLtjH74pwQkOWhMGA7gsJznUml2bZJYjo+emYw1OsJJLD4Yf+7cs4dyTpilgHcV5YDnLZg4nUA46mlrtN5wzlmMEdBEM4equklJmBrgjrB2bqJNDeSOUBiYGvo4I1ALw+W0pjVqujnmCc6sBoCPrTCty6XUEs5l3jZoH606yl3dyRLS7lzIxv8qriITzBzpAEPDno33owyrNwkEfFHfOJ0J2orbvzEuWYB9NQflmrQsBtMHcAHZ/u3SKtKfPnlYY6O8azDmlhKYpJxzE4Dlg+nzNXcDghRfJAbTU6wGHV6huuOblEGSSIDQz5j61L43ksQEiH3OwajDjJcvhAcr5UjIYFzh3Gh2zXjONv8xUrck/Ouv49xeEP1PUnEbtXnuKyANWFdfi5yaw7u0du0GfJNMLUxVlvSk3lcoJ2rZL0/sR7cKtK/oihKkrUr3aiSOVSpKCWLhR7Gdq5Htd7Zq4i4UIsotkEokAqg67MXjr3rznD8TdtBVxCT5nQLhSYJkhCsBTaguATjNaPCeDbznJx0FXe7mEfwnA8o66mnX7YYPvjrT3rmHiHUVfhTCRud6kN4WAw/goVcVoHJpFobnOdz+wp6LyRCBP09TSCC0tWWSOtJucQhMJ86vpVXFlZbP2FEfd29npYcZ2UoyT0A09a9R4bZ5rKYc6jLbCvML4tavhAA616Hwn/AIkueXMuJnQPgfnWXl+mnLsXCxGGU8SCXz6n07UdqCA3RzpGpO+Kspe4SEkkYfEnmY5/2KYlASR5p+5nJE656a1jVE+4cvviYOD6sxipftqfcloUWBJDAMIgZemyCwflzqXJIfWB5jpNRKQkMCXJkgfcnQ7t60sNJYHJZyPow21q7gI5TJIPL3Lhi5jT1J2oraCckkO4GSwfbcu1HeIJI5S7cw3YQWHQ1NEq+RhCiEkkvlhGROCw/wBUKQRz+aCIkSMjEDOm1WUKKQFMkkRrLSR07frTSWDAnIDpzp/rYUjoV2zjAILDIAj6RjrmiWhJcgGC30DsHdo+lXeUOYBwRJDRq0jUmXjXFTkBAdgziSJYMTscYDUyX758ByZaJ3J2qvdszkukyXAE99aq0kFTsZ0yW3PTtS1BK0xLPkh9d8iNRQZ67ySfMQSVQP1ft60Vu2FMWOAzbxqNe9LtuzEAGTkyBLAyRJ7bVYth4DAwZbzD4SRn7VRQxNvnywJPMGLkAM5YYH8esfiXGJtoXIcmBvDPpWj3jAknlAbmJBiZLEtsXivP+1fBLt3HJdCsHDHPKafElvsdWyenB4kFRKiTJc98UpZ86fp6VfE3Y61k4W4SoOcO1djndEKrBxxdhpn9K181cm7fJUdKA6SPE7q7KeGJHukqKwGDu5JBUzs5Upt1Gm9qy8GmH3/Kj4m8Egn5dTQCePvH4E5OegpF20SUoTp9KOylnKsmT/NBTOFSpySJOMCG69aA0I4ZKR5j36/zYUCrr/BbKho8J+WTRpsLd1BJ2kk+jMKcRryf/KfvQGVVm4YUoJGyYpPuraJMn5028tf9p+/2rMeb+0n0b70KH/Wcx5UhngV67h+D5QEnlZIYQ4n4jmJrz3gtsqvJdJBS6nD6du9ek5iQ4ID+r9QQDHQ71h5FcnKuBI0CWJBw6nYeXPY0+3ZSEseZSiknJdTx5WOmzZ2rPaRzK5pIBw8hgPTqKNfMlJLFyXDw4JDg7HWRU+lNHuE8oJdnlRMMMESeaiVwzFLCZh1AuXYpYznT0BNIQoM4S7gkqAIl3Mvtn860IUSpilgfOCGJ8wYE6MxGR61NERVlLAgqSXxu2h5tXf6UCuHcuCpJ2OAcvOp5mca9qYeGDBKHcOoSZhmUWy7wzj60r36WCU+blBkzzPkKDhy4EvpSNtXaBACeaGOS2ZYB2EKxsaBNhx53AeUkkAEal5IJf/160LpSlPmYEkRqSBDuGLl537UQSJIIYkgnm0AIcPBEl4qcBqrSQPIVQcTDMIdw4gzpSxZUBBUtPNkKGfxYjp3p1y4AJB8zglhmXEaQeoAoLq1HlIS566nGhcl2I03IyKGj50A5UHiXMmJcTLlutKtWy4HMS8qj4gr4uUjXEd6uxyu6ncF3JYQGnqwz0qJBbzFYAgND9Q2QQ/8AAWMAlW1HlZXujBAPKQGcEfnSr/OJE/8AqX6pOgZ3ztTbpKiAVGTuwM+VJ1bCuzVXh/G8vEBKrZWEqBUUgEANAPMRo5YPpTDMrgk8TaWLV3zKggs3/aeX5TWw+GLucJ7q+wWAwLgyMHvW7hPDbaVquJtC2pbktEHHMH5Xbp61tvfDp+VY3q/jWcx8Y8QBTcUlQIUmC4IEHTcUvg1hg2Zrse21jnvc9shcMppYjH0YelcTgLZDOCCBrXdxdm1y9TK2XVskl65SctvWzj7sAdazcLK+33q0ukhmbpFL4eyq7cASCZZIGp3pd64wjJgetel9mfBggc9xRt+V0mOYD+4PgnrU99TmK5524Xb8CtWiDxVxifwIM+p36ClcfbtFb2ApKGHxEkk7716LhPDOHUt/c3r5I+JXMc6gwB6VxfG1WDc//ntqthLhQJPxOMAu2r4es/H1rbvjOfTAUEYnvSriV7jtTVLIyQKzX1vWznhNyyo5JFZbnCkYUfnTzb3JpalihWOx7NDl5lKdRwIdmBLdzXXPEKA/6bpku+dIYaDTvWPwXw5VtPMuOYhhr/j2yI9K6Ny+kKJA5hiBLjLu0aZPeubv3Vwzh0AMAyUx5YcKwyiZB6elGglYUfL6uQd3YBtNY60PD2FCBmC+/WHEdtabbtMlypRAlhsS5dWTtSUDhgxJKk/EUjLYYcx2MT6VoSkAYbm+EtgKG4LjfpS7oIYAJLmHfVzJHmD4dqtVtIY5YukPJxgxy7ZD6tQQ+GvnmIP4TLAwRIzLeupbFaLw8oV5YLy4TzdRp6mdaxBj8QLJfzBzJ/CR/wCI0gF9aclCSeYLxrl2BDNGHGNXpUzhw4IHIEh9HAnI5WMztSeF4wLHMCAFwlWCS5DtqC7d9KascqifK+UlR2GzmOzu+lVYQyW5YHwhmy5DMW0HdxikFr4nlSVFQ1fRiOgG8Zd6tCzygs6SAR35XgtDE7uKBZUVBKkgs05AWZchoP8AlOfWm3bTJLxoQ+nUt+ReIDCgBtKEwoFQDzicO+Zx6VV/mS5RzOTKZgvkAjYfzNWSeQtkCQ5gAAukNBkQwqxcIWlwlT5YYwA/UOe9MLCBgABgfK+VHOZYNpuOteHT4/e94rkWR5ieUjy5mdBXuefoDkicNBAJLMzn6V8wvcYedRSIc/JzWnE3Ynq4+peBeP27tuSywPMkmQf0ri+0/tGbh93bLJHxf5Hr/iNq8Rw95ZUCY6gkGtyl1XPikule7ZjTzVAyhQ5TWdFxnFbswcasJaE7lRDtoB3NDaKSItqnXl5fo9abZClLByOUjsQP3qys0gZ4L4ehVznvnlSiQnPMr8hivSWOKsklS1W1KBHmWfKknQJ1PpXlLqy8ZY/Ni1JFglCXJHLH2Y96z64+X2057z8ej8Q8dv8AMU27ro35OXr1LfKuIuyou61Enbes6rBAi4fnWe4pX96j2NVJJ9FbrYqyRkDuayrvAYpCuGOST6mhcDFMhrXTfD7XPdQkueYiBsM1kKq7HszwqlLKzhMH/wAhEvpU9XII9Vauq5ikglg3NgMcP6aHIGlALoDhfMZf54kdKs2tyIDzuMjE6Pg5o7V5i2rSw/bExXLrTCRaCRlT+WBl8vp9PlTf6ogOnzczpMNh3YetKtW5SFuSQFAavhuzzvvR2eKU6ZMggOXJIJDgN+JixOWqsGnWuaWSOjaP5uWB5TINNSt1KLZDEuSDzDzANgR96QniSU+cADUhwxeOVxLRRJJZRB2BJLjXOgOnrSM6xxAc5DHJ5hDgpGCXxRDiQVIIPLqQA3YJYA6KmIzQJvwABMJPTAhOrHWoFHzO4/yeAG+JMebLQNDSC0qPmKkk4DEZASIExA0GQc07hyDAUCUpwcspyARD47tmkHiHZipkhmZsMGfIcOzan0phthgCTJmHGrOCZ2o/Aaq6S4eHcwHTMkZbdjuKBNxJfzK5saOxMu+vTZqFNx2JPNgtgvHKCx7Q2CnuV37hJI8yUuCDEYzzOAXDxBJHoA23dDJILseVJEScgc0DBnDd6JYclyWcEKZgFO4IBw4Y4LHrQ8hDMTGS5MpEuAzfyDNFbuqUC0g4UdSclmhgxxv3oMm/ZISxKgDDlifNGGO2ToNK8L47w3ubyk5EKHY/o1e7tK5kksQAHEhxJOOsbM4zWD2i8KF5JUUsrRTlw8soSFMzZ1q+OsqbNeK4bjMw1affAxS/EvB7ll+ZLD+4SPX+313rlc6gda6J0zrs8Pf0NVeVXMTxoNaRxLjrVaky7cIUladmPVv2rWLwUHrBauiUnBMHY1CSg9DSDVxKmYirPGAidc0j+qFZbiXpabpDgyoO4alXFotwJNc5K1iASB3ohHU0GYpZMkxSrt35Utdzeisp5gXoCml69n4PwPJaSk/j86js+EzBh+teX8L4cLuoScEy2Yr3gYEth4kgjRmY5nFZd38XyTxDlCmDqAB9HjmeH1y1S3wzjzONSSHJPfUdXkk0KrjliJfckFO+Q4G25mmIz8PlICkhQcB9s1kofBWwThuVLj5vrTLXChUEluZIZ/7gHPeTUqU0QKEvcIMhKQzy0ddZzV+9IIaISS0PLTuIFSpR+qXxBfmLBwEz/wBxA+Y0OlbX5VADHIlXrmGxIGKlSlTK4W6eVQcytQ7Dp96JSWtdeTMvL5PrUqUqCLaypSXJIUlJILMeZBB9K1XbQZQmGT6cyf8A7EVKlEC+FHMog6JTqdWJjE8xxQ2/+NYJcIIAdjkgF3zUqUwNNsMOqmPUOBgRWddpk8rqIcZPUQ+gmpUoBfE2BILqAUpICmIZLNmXmZmvDe1vCptXylAAHKkt1OtXUrThnXniuqTeINSpWpNIuE1s4S8VApMtUqUwWuDVg1KlIAJpZWWq6lAAa0WcGpUpwOh4En/rp6AmvYrul7fUcpgYIf6GpUrDv7XyL3f/ACdEjbdz3es3i3Ee7AYA+YwX/IipUqF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124" name="Picture 4" descr="http://informasikan.com/wp-content/uploads/2012/12/Kata-Kata-Motivasi-Tung-Desem-Waringi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375" y="477130"/>
            <a:ext cx="7382717" cy="557419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6" name="Oval Callout 5"/>
          <p:cNvSpPr/>
          <p:nvPr/>
        </p:nvSpPr>
        <p:spPr>
          <a:xfrm>
            <a:off x="71438" y="928670"/>
            <a:ext cx="5000628" cy="2786082"/>
          </a:xfrm>
          <a:prstGeom prst="wedgeEllipseCallout">
            <a:avLst>
              <a:gd name="adj1" fmla="val 56840"/>
              <a:gd name="adj2" fmla="val 1473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id-ID" sz="3600" b="1" dirty="0" smtClean="0">
                <a:solidFill>
                  <a:srgbClr val="FF0000"/>
                </a:solidFill>
                <a:effectLst>
                  <a:outerShdw blurRad="38100" dist="38100" dir="2700000" algn="tl">
                    <a:srgbClr val="000000">
                      <a:alpha val="43137"/>
                    </a:srgbClr>
                  </a:outerShdw>
                </a:effectLst>
              </a:rPr>
              <a:t>Aku pernah membuang uang Rp 100 juta dari helikopter</a:t>
            </a:r>
            <a:endParaRPr lang="id-ID"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04461968"/>
      </p:ext>
    </p:extLst>
  </p:cSld>
  <p:clrMapOvr>
    <a:masterClrMapping/>
  </p:clrMapOvr>
  <p:transition spd="slow">
    <p:wheel spokes="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1650" y="2489154"/>
            <a:ext cx="8268782" cy="1107996"/>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6600" b="1" dirty="0" smtClean="0">
                <a:ln w="11430"/>
                <a:solidFill>
                  <a:srgbClr val="FF0000"/>
                </a:solidFill>
                <a:effectLst>
                  <a:outerShdw blurRad="80000" dist="40000" dir="5040000" algn="tl">
                    <a:srgbClr val="000000">
                      <a:alpha val="30000"/>
                    </a:srgbClr>
                  </a:outerShdw>
                </a:effectLst>
              </a:rPr>
              <a:t>Tung </a:t>
            </a:r>
            <a:r>
              <a:rPr lang="en-US" sz="6600" b="1" dirty="0" err="1" smtClean="0">
                <a:ln w="11430"/>
                <a:solidFill>
                  <a:srgbClr val="FF0000"/>
                </a:solidFill>
                <a:effectLst>
                  <a:outerShdw blurRad="80000" dist="40000" dir="5040000" algn="tl">
                    <a:srgbClr val="000000">
                      <a:alpha val="30000"/>
                    </a:srgbClr>
                  </a:outerShdw>
                </a:effectLst>
              </a:rPr>
              <a:t>Desem</a:t>
            </a:r>
            <a:r>
              <a:rPr lang="en-US" sz="6600" b="1" dirty="0" smtClean="0">
                <a:ln w="11430"/>
                <a:solidFill>
                  <a:srgbClr val="FF0000"/>
                </a:solidFill>
                <a:effectLst>
                  <a:outerShdw blurRad="80000" dist="40000" dir="5040000" algn="tl">
                    <a:srgbClr val="000000">
                      <a:alpha val="30000"/>
                    </a:srgbClr>
                  </a:outerShdw>
                </a:effectLst>
              </a:rPr>
              <a:t> Waringin</a:t>
            </a:r>
            <a:endParaRPr lang="en-US" sz="66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391712452"/>
      </p:ext>
    </p:extLst>
  </p:cSld>
  <p:clrMapOvr>
    <a:masterClrMapping/>
  </p:clrMapOvr>
  <p:transition spd="slow">
    <p:wheel spokes="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7544" y="548679"/>
            <a:ext cx="7848872" cy="6001643"/>
          </a:xfrm>
          <a:prstGeom prst="rect">
            <a:avLst/>
          </a:prstGeom>
          <a:noFill/>
        </p:spPr>
        <p:txBody>
          <a:bodyPr wrap="square" rtlCol="0">
            <a:spAutoFit/>
          </a:bodyPr>
          <a:lstStyle/>
          <a:p>
            <a:pPr algn="just"/>
            <a:r>
              <a:rPr lang="en-US" sz="2400" b="1" dirty="0" smtClean="0">
                <a:solidFill>
                  <a:srgbClr val="FF0000"/>
                </a:solidFill>
              </a:rPr>
              <a:t>Tung Desem Waringin</a:t>
            </a:r>
            <a:r>
              <a:rPr lang="id-ID" sz="2400" b="1" dirty="0" smtClean="0"/>
              <a:t>,</a:t>
            </a:r>
            <a:r>
              <a:rPr lang="en-US" sz="2400" b="1" dirty="0" smtClean="0"/>
              <a:t> motivator dan pakar marketing terkenal di Indonesia. Dia merupakan pembicara terbaik, dan pelatih sukses, ia juga merupakan penulis buku best seller. Buku karyanya berjudul “Financial Revolution” mendapat penghargaan dari Museum Rekor Indonesia, MURI, sebagai buku inspirasional pertama dengan penjualan 10.511 buah pada hari pertama diluncurkan.</a:t>
            </a:r>
          </a:p>
          <a:p>
            <a:pPr algn="just"/>
            <a:endParaRPr lang="en-US" sz="2400" b="1" dirty="0" smtClean="0"/>
          </a:p>
          <a:p>
            <a:pPr algn="just"/>
            <a:r>
              <a:rPr lang="en-US" sz="2400" b="1" dirty="0" smtClean="0"/>
              <a:t>Sukses memasarkan buku Financial Revolution, Tung </a:t>
            </a:r>
            <a:r>
              <a:rPr lang="en-US" sz="2400" b="1" dirty="0" err="1" smtClean="0"/>
              <a:t>Desem</a:t>
            </a:r>
            <a:r>
              <a:rPr lang="en-US" sz="2400" b="1" dirty="0" smtClean="0"/>
              <a:t> kembali membuat sebuah aksi </a:t>
            </a:r>
            <a:r>
              <a:rPr lang="en-US" sz="2400" b="1" dirty="0" err="1" smtClean="0"/>
              <a:t>sensasional</a:t>
            </a:r>
            <a:r>
              <a:rPr lang="en-US" sz="2400" b="1" dirty="0" smtClean="0"/>
              <a:t> di tahun 2008. Aksi yang menimbulkan pro dan kontra di tengah masyarakat ini disebabkan TDW yang menyebarkan uang seratus juta rupiah dari atas </a:t>
            </a:r>
            <a:r>
              <a:rPr lang="en-US" sz="2400" b="1" dirty="0" err="1" smtClean="0"/>
              <a:t>helikopter</a:t>
            </a:r>
            <a:r>
              <a:rPr lang="en-US" sz="2400" b="1" dirty="0" smtClean="0"/>
              <a:t> di daerah Serang, Banten sebagai kelanjutan promosi peluncuran buku </a:t>
            </a:r>
            <a:r>
              <a:rPr lang="en-US" sz="2400" b="1" dirty="0" err="1" smtClean="0"/>
              <a:t>fenomenalnya</a:t>
            </a:r>
            <a:r>
              <a:rPr lang="en-US" sz="2400" b="1" dirty="0" smtClean="0"/>
              <a:t> yang berjudul Marketing Revolution.</a:t>
            </a:r>
          </a:p>
          <a:p>
            <a:endParaRPr lang="en-US" sz="2400" b="1" dirty="0"/>
          </a:p>
        </p:txBody>
      </p:sp>
    </p:spTree>
    <p:extLst>
      <p:ext uri="{BB962C8B-B14F-4D97-AF65-F5344CB8AC3E}">
        <p14:creationId xmlns:p14="http://schemas.microsoft.com/office/powerpoint/2010/main" val="1802038237"/>
      </p:ext>
    </p:extLst>
  </p:cSld>
  <p:clrMapOvr>
    <a:masterClrMapping/>
  </p:clrMapOvr>
  <p:transition spd="slow">
    <p:wheel spokes="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t0.gstatic.com/images?q=tbn:ANd9GcRdpqAbSqbbYmDXXLjq9YnPoXpmj1XGtjk86uHKUc64yCXox2ur7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232" y="500042"/>
            <a:ext cx="4680520" cy="574113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Oval Callout 2"/>
          <p:cNvSpPr/>
          <p:nvPr/>
        </p:nvSpPr>
        <p:spPr>
          <a:xfrm>
            <a:off x="4214810" y="214290"/>
            <a:ext cx="4714908" cy="3357586"/>
          </a:xfrm>
          <a:prstGeom prst="wedgeEllipseCallout">
            <a:avLst>
              <a:gd name="adj1" fmla="val -52158"/>
              <a:gd name="adj2" fmla="val 3109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800" b="1" dirty="0" smtClean="0">
                <a:solidFill>
                  <a:srgbClr val="FF0000"/>
                </a:solidFill>
                <a:effectLst>
                  <a:outerShdw blurRad="38100" dist="38100" dir="2700000" algn="tl">
                    <a:srgbClr val="000000">
                      <a:alpha val="43137"/>
                    </a:srgbClr>
                  </a:outerShdw>
                </a:effectLst>
              </a:rPr>
              <a:t>Umur 16 tahun aku sudah bekerja sebagai petugas cleaning service, sekarang produkku ada di seluruh dunia</a:t>
            </a:r>
            <a:endParaRPr lang="id-ID" sz="28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68252279"/>
      </p:ext>
    </p:extLst>
  </p:cSld>
  <p:clrMapOvr>
    <a:masterClrMapping/>
  </p:clrMapOvr>
  <p:transition spd="slow">
    <p:wheel spokes="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jagatreview.com/wp-content/uploads/2011/10/Honda-Log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052736"/>
            <a:ext cx="7141580" cy="4824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33655"/>
      </p:ext>
    </p:extLst>
  </p:cSld>
  <p:clrMapOvr>
    <a:masterClrMapping/>
  </p:clrMapOvr>
  <p:transition spd="slow">
    <p:wheel spokes="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640" y="2481915"/>
            <a:ext cx="8640960" cy="132343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dirty="0" err="1" smtClean="0">
                <a:ln w="11430"/>
                <a:solidFill>
                  <a:srgbClr val="FF0000"/>
                </a:solidFill>
                <a:effectLst>
                  <a:outerShdw blurRad="80000" dist="40000" dir="5040000" algn="tl">
                    <a:srgbClr val="000000">
                      <a:alpha val="30000"/>
                    </a:srgbClr>
                  </a:outerShdw>
                </a:effectLst>
              </a:rPr>
              <a:t>Soichiro</a:t>
            </a:r>
            <a:r>
              <a:rPr lang="en-US" sz="8000" b="1" dirty="0" smtClean="0">
                <a:ln w="11430"/>
                <a:solidFill>
                  <a:srgbClr val="FF0000"/>
                </a:solidFill>
                <a:effectLst>
                  <a:outerShdw blurRad="80000" dist="40000" dir="5040000" algn="tl">
                    <a:srgbClr val="000000">
                      <a:alpha val="30000"/>
                    </a:srgbClr>
                  </a:outerShdw>
                </a:effectLst>
              </a:rPr>
              <a:t> Honda</a:t>
            </a:r>
            <a:endParaRPr lang="en-US" sz="80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420634646"/>
      </p:ext>
    </p:extLst>
  </p:cSld>
  <p:clrMapOvr>
    <a:masterClrMapping/>
  </p:clrMapOvr>
  <p:transition spd="slow">
    <p:wheel spokes="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23528" y="548680"/>
            <a:ext cx="7920880" cy="6247864"/>
          </a:xfrm>
          <a:prstGeom prst="rect">
            <a:avLst/>
          </a:prstGeom>
          <a:noFill/>
        </p:spPr>
        <p:txBody>
          <a:bodyPr wrap="square" rtlCol="0">
            <a:spAutoFit/>
          </a:bodyPr>
          <a:lstStyle/>
          <a:p>
            <a:pPr algn="just"/>
            <a:r>
              <a:rPr lang="en-US" sz="2000" b="1" dirty="0" err="1" smtClean="0">
                <a:solidFill>
                  <a:srgbClr val="FF0000"/>
                </a:solidFill>
              </a:rPr>
              <a:t>Soichiro</a:t>
            </a:r>
            <a:r>
              <a:rPr lang="en-US" sz="2000" b="1" dirty="0" smtClean="0">
                <a:solidFill>
                  <a:srgbClr val="FF0000"/>
                </a:solidFill>
              </a:rPr>
              <a:t> Honda </a:t>
            </a:r>
            <a:r>
              <a:rPr lang="en-US" sz="2000" b="1" dirty="0" smtClean="0"/>
              <a:t>(lahir 1906), anak pertama seorang pandai besi bernama </a:t>
            </a:r>
            <a:r>
              <a:rPr lang="en-US" sz="2000" b="1" dirty="0" err="1" smtClean="0"/>
              <a:t>Gihei</a:t>
            </a:r>
            <a:r>
              <a:rPr lang="en-US" sz="2000" b="1" dirty="0" smtClean="0"/>
              <a:t> Honda, ia tidak </a:t>
            </a:r>
            <a:r>
              <a:rPr lang="en-US" sz="2000" b="1" dirty="0" err="1" smtClean="0"/>
              <a:t>mengenyam</a:t>
            </a:r>
            <a:r>
              <a:rPr lang="en-US" sz="2000" b="1" dirty="0" smtClean="0"/>
              <a:t> pendidikan formal memadai dan tidak cemerlang di sekolah. Namun memiliki semangat dan cita-cita yang sangat tinggi.</a:t>
            </a:r>
          </a:p>
          <a:p>
            <a:pPr algn="just"/>
            <a:endParaRPr lang="en-US" sz="2000" b="1" dirty="0"/>
          </a:p>
          <a:p>
            <a:pPr algn="just"/>
            <a:r>
              <a:rPr lang="en-US" sz="2000" b="1" dirty="0" smtClean="0"/>
              <a:t>Diawali pada usia yang sangat muda, pada tahun 1922 dia bekerja pada bengkel Art Shokai, tidak meneruskan keahlian ayahnya sebagai seorang pandai besi. Pekerjaannya tidak langsung berhubungan dengan mesin seperti yang dia inginkan namun sebagai seorang tenaga </a:t>
            </a:r>
            <a:r>
              <a:rPr lang="en-US" sz="2000" b="1" i="1" dirty="0" smtClean="0"/>
              <a:t>cleaning service</a:t>
            </a:r>
            <a:r>
              <a:rPr lang="en-US" sz="2000" b="1" dirty="0" smtClean="0"/>
              <a:t> sambil mengasuh bayi dari pemilik bengkel, sampai pemilik bengkel menemukan bakat Honda yang sesungguhnya. Enam tahun kemudian dia dipercaya membuka bengkel cabang Art Shokai di Hamamatsu. bengkel itulah yang membuka jalan selanjutnya.</a:t>
            </a:r>
          </a:p>
          <a:p>
            <a:pPr algn="just"/>
            <a:endParaRPr lang="en-US" sz="2000" b="1" dirty="0"/>
          </a:p>
          <a:p>
            <a:pPr algn="just"/>
            <a:r>
              <a:rPr lang="en-US" sz="2000" b="1" dirty="0" err="1" smtClean="0"/>
              <a:t>Soichiro</a:t>
            </a:r>
            <a:r>
              <a:rPr lang="en-US" sz="2000" b="1" dirty="0" smtClean="0"/>
              <a:t> terkenal keras, bahkan tak jarang dia "</a:t>
            </a:r>
            <a:r>
              <a:rPr lang="en-US" sz="2000" b="1" i="1" dirty="0" smtClean="0"/>
              <a:t>main tangan</a:t>
            </a:r>
            <a:r>
              <a:rPr lang="en-US" sz="2000" b="1" dirty="0" smtClean="0"/>
              <a:t>" dalam arti yang sesungguhnya. Bekerja dengan </a:t>
            </a:r>
            <a:r>
              <a:rPr lang="en-US" sz="2000" b="1" dirty="0" err="1" smtClean="0"/>
              <a:t>Soichiro</a:t>
            </a:r>
            <a:r>
              <a:rPr lang="en-US" sz="2000" b="1" dirty="0" smtClean="0"/>
              <a:t> berarti ada dua pilihan: pindah ke perusahaan lain atau belajar dengannya. Selain mencintai dunia </a:t>
            </a:r>
            <a:r>
              <a:rPr lang="en-US" sz="2000" b="1" dirty="0" err="1" smtClean="0"/>
              <a:t>permesinan</a:t>
            </a:r>
            <a:r>
              <a:rPr lang="en-US" sz="2000" b="1" dirty="0" smtClean="0"/>
              <a:t>, </a:t>
            </a:r>
            <a:r>
              <a:rPr lang="en-US" sz="2000" b="1" dirty="0" err="1" smtClean="0"/>
              <a:t>Soichiro</a:t>
            </a:r>
            <a:r>
              <a:rPr lang="en-US" sz="2000" b="1" dirty="0" smtClean="0"/>
              <a:t> sendiri </a:t>
            </a:r>
            <a:r>
              <a:rPr lang="en-US" sz="2000" b="1" dirty="0" err="1" smtClean="0"/>
              <a:t>tergila</a:t>
            </a:r>
            <a:r>
              <a:rPr lang="en-US" sz="2000" b="1" dirty="0" smtClean="0"/>
              <a:t>-gila dalam dunia balap. Itu pula yang kemudian menjadi kunci suksesnya. Dari arena balap, dia mendapatkan masukan berharga bagi pengembangan produknya</a:t>
            </a:r>
            <a:endParaRPr lang="en-US" sz="2000" b="1" dirty="0"/>
          </a:p>
        </p:txBody>
      </p:sp>
    </p:spTree>
    <p:extLst>
      <p:ext uri="{BB962C8B-B14F-4D97-AF65-F5344CB8AC3E}">
        <p14:creationId xmlns:p14="http://schemas.microsoft.com/office/powerpoint/2010/main" val="3680289687"/>
      </p:ext>
    </p:extLst>
  </p:cSld>
  <p:clrMapOvr>
    <a:masterClrMapping/>
  </p:clrMapOvr>
  <p:transition spd="slow">
    <p:wheel spokes="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2" descr="data:image/jpeg;base64,/9j/4AAQSkZJRgABAQAAAQABAAD/2wCEAAkGBhIRERQUEhQUFRIVFBUUFBQUFA8QFBQUFRQVFBQUFBQXHCYeFxkjGRQUHy8gJCcpLCwsFR4xNTAqNSYrLCkBCQoKDgwOGg8PGikkHyQsKSwpKiksKSwpKSwpKSkpLCksLCwpKSwpLCkpKSksLCkpLCksLCksKSwsLCksLCwpKf/AABEIAN8A4gMBIgACEQEDEQH/xAAcAAACAgMBAQAAAAAAAAAAAAAEBQMGAAECBwj/xABDEAABAwIEAgcFBgQEBQUAAAABAAIDBBEFEiExQVEGEyJhcYGRBxQyobEjM0JScsFiktHhc4KishVDU9LwFhdjg8L/xAAaAQACAwEBAAAAAAAAAAAAAAAAAwECBAUG/8QALREAAgICAgEEAQIFBQAAAAAAAAECEQMhEjFBBBMiUWGB8AUUcbHRIzJCUqH/2gAMAwEAAhEDEQA/APWoK8FFdcFV56rIVycduLApHuJdifcS7LKaoX3UzJgVUI6txO6c0tVYbqI5Uy0cljd2qClpWjUoWTFgFt9Vnap92LdFuSYtxatFi1qWUGHuvmU9YA03Khdj7W7KjkrtiG1exnUUZIuVW6sNa7tJpH0hz6JTjNNm1CVPKr0EqatEoma5tmhLTh5zInBXtZo5NJ2tdqFTI7VlEkyq1uHu4KCLDnu2CsjojyU8Dw0bJcJJrYOCsqT8DkebEKYdFizVWn3wckRG8OGqmedLSLRxJFTnb2bWSOorMuivuIYewNKoOJNaHFWgk+yG6ZDFKXFczSG9gpYaZzvhCZ03Rt9wSmV9Bdi2PM3VR+/Oc+ystZhBDdAkTKAh97JfNeQssNBD2dUJUwNBU7JLNURbdZIy3supaA5rWS2QImuuChmSc1qxx0UQrrAbqShjbxU0rASo+qsU69UAfkYsUPUlYlfqB6JUVZO6D6yx3UU810E6QopmeTLCyuFl3HiR2Smjhc5Hx0pG6z5bGRsJ94JKYU05I0SaU2UlHVFUUqVsZF7GNRSZt0pqsIudE1bIXLROVT7xdxTF0eHZR3rHNJ0KLmmXVFQSTfA3TmdG+qzqbnPilZavoSOoSXI2GIhWeDokd3yAdzW3+ZR8XRqAbhzv1OP0Fl0o+nySW0QsRV4gLarRp77AnwBP0Vzbh8bPhjaPIE/NbdIPBO/lX9jOH2UZmFTX0ikI/SR9V1NG5mjmlp5EEK73Q+IYeJoyw6H8J/K7gfDmlZPQ/G4vYcNFGqSXtIVXqej5L7nmnZqzG8tdo5pLXDkQbFSVNYHDRYcOScE7M/xewakoQwDTZFtxUDQoY1OiS1VQcyapSCUl4LVJVhzUqnjalzMSsNVEa3MVTjKTsq5qgx0dtkRQQlx2Q+ew1RmFYsxp1V+CvZCNYxg1hdIoOj75DortU1AlbolsFTkKfGcYMYkIXdE5AUuxWhMRF16FT1d9Tsq30xLHDTdXi1KV2StMrwqViEWlfgi9F0l0UDBcpg9gKiEFis8Z8jE0PcIhGVFVjgAgcNdlCnqX5knNmUdGuK+Ire8ko2GIALuOEKXq7KO1yZWMaNxSWS/EK2yldLYpJil73Sq5ukTKXGI5wL7eYNd8IBc7vA4eZIV7pdBppyG1l550CeTLKTwjHzeP6L0Clcur6LEscL8sbidxsYhYuWHRdhbRpqyGqKa+yhrcfpoSetnhYRuHSMzfy3uklb7TqCPaR0p5RMcR6usFdY5S6RDaG4Lm7qeOS6oNd7XgfuqXTnLJb/SwH6oD/wB15+FPB/NN/VNXpsj8FeaGnT/B8srZ2/DKLO7pGjfzb/tKrcbkRintGlqY+rkihDSQbtz5gQdwSUAZRbRc71Xo5QlbXZhzNRlaJKioACTTVNypKpxKCMZCSsddiIz8m5JyUK/EMpUwl4ICpp7m6vDHQ5UxqcUc5q4iqCCtUYaBqjm0gdaypJL6CgqnxJwC376SUdBQNazXdLDbMs8oeSOTiPaatOWyUY8wuGiJgep6ikzBZFk4ztj4tvoqXujlisXuTuSxbP5hjN/Q8mjymy2AhHzEm6mZIs8nTtGdUw9klgt9cgnzWUfXrNP5Ma50qC5a3KVhr7hLqrVDiWysnoU5sOMqFrJLhQmdRTPWiEW9oVOfgfdAn/aTjkxn+4q3VuPU9I0Golay4uG6uefBg1XlNPj0lJ1hjcGGQBpdpcBpv2b7HVVOuxnO4uJL3E6ucSbnxOpXofT4F7alN0v/AE14J/6aR6rivtmAuKWC/wDHMbDxEbf3KpWLdMqyqP20zsv5GHqo/DK21/O6rLK0n+wv6k7LmY5he9+86/P4fmtkXjjuKGO32M2VLO7y1+i7FQOA9dP7pNC8na58BcfLT5pjRUc0jrRsLncgbn0YHO+aZHJKXRFE0j3HY2HcCfml8jyTuf5v2GquWG+zLEp7F7GxtP5g1p8y+7vkrLQew+/39RpxbGHO+brD/SlZJJ9v9/pYcWeTCnud/l/3f0TKOtdGyxuANBe405L2L/0Vg9AL1DmCwv8AbyhnowEX9CoJPangdMC2JzXAfhgp3EHzyhp9VmnKFUissPNUzx8Y0DxHqEW2YuF17JTYxhlaxsnurHte3MDJTwE2Pih6no1hUgI91Md+MRMVvJrrfJI42Kl6X/qzx8EC5S6bELFejY17L2Oa40U7y4aiGcDtfwslbseAuPMLyt7OajiCxuKqQwjrrprhuJ2IVegaApqOch1lVxRFfR6JDOJGaJbUQ5SjMCBDQSFHi7wSsWSPhC5NPbB4JLFOIqjRV+KWyZUsl1klid9Fsc6GHvK2o8qxV4P6H+4dsYsa6yGNWtdYryg2Zk0EPlQctVYrrrdVxVAWVo4l5F8rNuqtEGanVcOcbIMzWKusS+hbbfQa+oKhnrDZLqmvsrR0c9nNbVWc8e7xHXNKD1hH8MW/m6y048eiyxzl0UrFCZDx2tz8dEDHhzjo1tzyOp/f6L6Kwj2bUMLQHRCZ/F8vaJP6fhHon9JhUMX3cUbP0Ma35gLpxlCMUqdnRx43GKR874T7N6+osWwvDeDngRN8QZNfQK54V7DnmxqJWN7mNdM7wzPsB5Bev2S7FekVNSj7eZkZ4NLu0fBg7R9Ee9XSS/f5HKFiTC/ZfQQ7xmV3OV2YfyizfkrFHDDTsOURxMGpsGRtHedgqBjXtd3bSRX/APkm7I8RGDc+ZCoWM45UVTryyOk4gOOWNvgwaBZp+ob7dmrH6WT70emY97WqWG7YGmofzackQ/8AsI18gV5xjftNxCouBKIWflgGXT9Zu75hV6qpHHd9teQH1U1LhwPK/HfXySXkHxwpOkis1zHF7ibkkk3JLib95Qqt7Oi76l5ZG5jS1pe7MfwA9otH4rXv3W1UVJ0ca2fe8f4SRq634jyVllSQiXp5OdIuns1qn+7iJ+UFjczLaOyl1yHczcq5daNuPILzTCMRbBMJrl0Ya4PDLXykaZR4gIrEPaJIRlp4xE3877SSeQ+EHvN1bHm+OyPUxjilS+i39IOkbaKIuuDO4fZM3JdrlceTG3uTxOgXjFTCWt11PFMX1jnuLnuLnnUucS5xPeShqqS6nlZy3lcpdC6ORTU89nAroQqF0ZQ2MVPov2D463JbjZA4jUFz7gaJb0dhc54C9BiwePLd26VpMyzi7oqVNFfdN4AGhQVVLZ/Z2RcVPpqs8nyeiYRpbO+tWLrIFiniFoV08vaRj3JZTO1TFzdEuba6FdKmclDVEllHVT2Q5m0TIRclYqWjipqDZS4Fg0lVM2JlszrkudezWjVzj4IComKL6OdIXUk7ZQMwALXNvbM124B4HY+S0R/JeEVas9S6O9GqGhdmyumnH/Ne1py/4bb2Z4796s56Rxcn+g/qqNT9L6Ke1phG78sv2ThxtmPZcPNG+8Nd8MsTh3PjP0cnxrwdaHCviHdJfafT0TWudDPJmv8AAIxa3O7tFTaj2+vebU9JbW15ZC7w7LANe66k6X0wfDmzR5mG9g9pLgTYgC+vNUSqw2MyHqG2GRjpNyRIS7OG8gbDbmlznTo1QxqSTX6jjFfaFiU4IdOYmn8MIEX+oXf80kp4i4kkEu4uIJJ8XONyjYKZxcGMiL321zHLG3vcdz4CynmwGsJ+/iDfyRx9kfufUrO5X2zYoqPSFss2QgAE35W+hU1MDc302sOQvvfmt1dC9pa1xu53Gwbe3dwR1bhDoWtlAu3ZwFzYcyq2jQk2gT31okysgfO/azSGC/e4gp6cPnLQ59Oxp3yNmDyB3nLa/ddEYRCMuZoaR4bHiDZNmu52A4jh4qkpLqgWOXl/oVltNu4gt5DQXH4gTyU89BdodsRsmeIVTH/Zx6vOmmoAO5KydlmH5cO791SxsotRKdS4G6Od4/5JYSDz3vpwShzSQvQpmBkT3nYROGvgTp5lUmFwI2WnE+VtnB/ij4OCX5AYoTdF/wDDidUdHCDsE1pKI5dQlZsric2O9lUmZl0Q4FyrBXYfmJ0So0pY5XhlUkMSros3R6ls29k8FYTpdIcMxIBllPFPd10u7YvIx09gtfil1TKeCmM2i1lBCbjxoU83gC68rERkC0m+2inuo6dTNBXVRIAFEZrqCWRY4pt7JkwGpfqomkFcVUoQgqtVshGhNNoKmaEA6LVFOfohC83VhsLqyJ7rFCzwA62HoETLHcruKnJRFjH8di1lmm+lxqFdej8bbSSX7MoaRe/ZIsCPVVGsp+SsfQicNa+OQgXIcwuIA1FnN105GyplVq0dX0GRRlvyW2kpWt1HHj/Xmp6h7Wi5cBpzAWvdGusC4j9Nh80SzD6eJubLcjXM8l9vAbLFf2ei4rwIqfC3TSiVzSBswG9z/FbgFaZaHs2sLWsbjTZKsCqmzh8hPaD3Bo10aLZfXVWeWqjc0N4pqryyjKmaKCEkudKwaXdH8I8b7fRG02D0knaMsrwdbZgB/pCjxPGIpS+nhbnJBbI4atbzBdxPcNlXDh8tMbsvYHVt9/DvUPXRdST8lzfHDG3LDG1o4n8R8XblLp2g/RD4fiQlAOuv7KWVxJFuYSm23smdVSKX0hx6R7nw5rQteW5QLZsp/Edzrw2QkD22Q2JwnO483OPqSUNTseStHFVo8jkl7suUnZZKQAJy2pAakVFRP0JTRsVxZc/NTfZLf0SsDCCeKWyYf1jtAtV9I6MXujOjNeC6xCZwpckQgCbDTGu6OThxVhx+i0uEjoaM5rq+OVi8ivsleCFE2utomFYzTRIKzspi5WI4oYe+LFXveysTKkRSLI+IoKeSyIFXdLqxxJTlBISm5ETmZlD7vl1UuUtCGnqDZNRZOXRuWW6ifLYIeKa5RoizIHaitnNEbnVTTTBp0U0cIGyDrRZVemCSyHL3BSseEq6wkprQU+ZRN1EbGHEvOB1wfC0m929k+I0B9LKXEXFzco24lIcDk6qTKfhdoe53A/srQYrtPMWPkCsEvwek9Bn9zHXlaAo8BblsCWnTVpIIPiFHU4fU6j3lwbxF4wbW/Na61UYDNI4vjq5onEns9l0duAy8D3o+mwJuQtflfIWAGSSSQ9oA3dl0t2iDbkPNOUbXZp+TfTf9K/ycYT7vTtDI8z36CzAXXJ0HzKDdi0tTM6KOnIbGbSzSOs1p/K0D4ndysbMjIywOYGuFi2FuS4sNMwtxuQd9VqFoAysbZgvZo79ye9TKl5sjhK+q/uJKKlDDLYWGfbvygn5qeqdlZm4gE/JS1kOTsjd7tf3XVRE0ix5dq1iQD9TbX0WbyNybjoo7IA/Up3heGRcbIPFcJNOGSMeJaaX7uZugvxY8fheOSGhxDLxTcikjxn+yVNFixNjGN7KWUU+YpRU4uSdSjcOGbULLKFK2N5X0NajDjJ4LKPCBEbo6CawQ9ZVpuNqSoXOTQVUT5m2QBs0KNlWuZSSn48K7ESyMHkq90kxBxJTGRligap4umKOyL1Yu6pYitFifwF82Mo2BCTGzl06cBcmpBS1+QVond2hsktcdbEJtS4o2M6pbi9W2R12hNXQyC3bOaSkRExyKbDhZuqHxY3GihkWpzpklLNmK1W0OYaJbh7zmTpryFXyNnH29xEcdEWlWfCaKwULI2k3KaUzwEvKm0Q86egasZl1VujopY42GYAPLbube7mj8OccDa2ii6I4T19R1pbeOnBeSdjLb7NvfY9ryChxTpIGzNb8cs0gba+uW/aceQGqI404Wzf8Aw9yg+f3obUsYItw+ilfhpPn3hAR1gabHQbX4f2RgxMW+hBuElqj0kdhVPg217fVEPgbGO9AsxC400Qdfi9jqczz8LR9XcgptLonizdSRmzHfUNHM/wBAuIod777k87oeka57i5xuefADkByTQMSVtlp/GJU+hVEZ5azDnH7ORjpWcRFIHdlw/wA1vUqm4lDNBK6KVpZIwkOaQRtxHMHgV7H7NsFtJU1ZFutf1cX+Gw6uHi6/orPj3RmmrWgVEQfl+F1y17f0uBv5bLpqFxTPN+ogpys+axPzTahxYMCv+Lew+F5Jp6mSPk2RjZR6ixVXr/Y5iMX3fVTj+CQMd/LJb5FKng5LYj22H4RiAkC6xF4SzDOjdfCCZKWdoG5yOI9RdG5c2/DcHceIWH2/bloRk/JFEF3LVhqHnqw3QJViFSd1pg2IaC6yfNsklRIboinq76KCpaU1Jt2WVLTOOtW0PYratTJ4xGksBQc5yprJIEtr47oihUXsVyVFyjqeHS6FZS6pjCdLK1IdPrRI1+iCrJSj3RiyGmjFlWhWNpuwWhfZysDLO2VdjiOYWBJJsAASSeQHEr0Xox7OKyVodKBAw/8AU1kI/wAMbeZCinejRkg5L4lakiIItck6AC5JPIAbq24F0Bq5rF46hh4yfGR/DHvfxsr9gvRiCkF2DNLxleAX+DeDR4JrG7VNWP7Ih6Vf8zMMwmOnhbDGLMAt3uJ3c48SSvAX4e6LGpmvuS2R2Un8rhdtu4Ar6IuvNPaHgIZXwVTRpK0xPPJ7AS2/i24/yqciqOjqYK5JAczbpbUU7xlDHOb2rnKSNEz4rqwuFzGzvwWhU2ea4u824iwufkpqCndxvmdxJ11TR9IBrwsp6GAHtclXsvdKySlp8oCNgoXSnIzQuGrvyt2LvquKaIvflG5Ngrbh9G2JuUak/EeZ/otGDFy/oc/1ebgq8hFHStjY1jBZrWhrRyAFlMVpY46LpHHIFq60thAGB5CDxDBYKkHrYwT+Ydl48HDX1RRKyF2l1DSfZD3pnneNeyp4JfTSZxv1clmv8GvGh87KkYzh5jJY9pY8btcLEeS9+D9Em6VdF4q6OzrNlaPs5bat7nfmb3eiU8a8GeeBPcT5892cCiwOymeJYa+ne6KVuV7TYj6EHiDuCloCIGGTfkFssRPVLFeg5GPm1XEjsxsurAlcl2UpMdItE02OxsUU+NrQgJHFzkXLTkgIbrY6VcUjqOxTfo/0VmrpLQjsN+OV1xGzuv8Aid3D5IXor0bfW1LYWktYBnlePwRggG38RJsPFe94Zh0UETYoWhkbBZrR8yTxJ4lWxrlsnH6fdtiboz0EpqKz2jrJrfevAuOfVt2YPn3qxOK6uopHJ9UbEktIikK4jOq25RtNj4oALZLzQuJ0TKiN0b9jYtP5XDVrh5rqQpTiuPCFu2Z/Bo+pPAKH+SU2naK7XYc6N2VzbHhbUHvB4oG1iiv+IzSOu5xsdQASGjwCzEWEgPHAWf8As79j5LFkw1tHT9P6zlLhJUQOnLm2G23eEVSyWFgNkrtrcJ/0cpc13nZujf1b38h9VnhBylSN+XNGEOTG2ERth1f944bnZgPC/PbVP4VX6yjzqXD6F8e0jwOV7j0N104RUVSPPznLJLlIsIXEx08UH1ko2c0+Lf3BC7Dyfitfuvb5q5UkWLSwIJI5SsaewVqZaaeyUEHcZ7Pgtl+i4pzoVjnaeaAEXTTomK2G7LCojH2Z2zj/AKbjyPA8D4rxupgLCQQQQSCDoQRoQe9fQofoNN15H7YKXqpY5gAGzAtdYW+0ZuT3lpHoVRryjNnxKXyRT+sWJZ78FiORk9pjAR6rt4UM8ttlCyoPFZwSsINgUVFIl7ZRdNMNw90r2MYCXPcGi2u/HyGvkolss00en+y3Cuqp3Skdqd9x/hx3a3yLsxV5idv4pZRRNiDI2/CxgYPBosi4pN/Fa4riqN8VSonc9cErkuWsykuacoZu7fgpSVE4oIFs8k7uIY3+HtOP+Y7eSHbRscLEa89yU0eELNHrcKCoukw0N4Lg0xam8dnDXddSUtwgClYhRdW5oaOy82aOTvyju1uFdcLoBHG1nIanm46uPqooqBpcCRfKcze51iAfQlOYIglxxqLbNE80pwUX4BCzVSNC6e3UrAmijoLFixAHQK2FzdbCCSOZcx8fBdSLiPdBBlI7QrHHTzXFH+IcnELqX4SgDUU+YdwOiq/tQwX3nDprC74bVDP8n3g/kLvRWSnHZUsjARYi4ILSOYIsR6FQQfLIpHLa9Uk9lE1zlIy3NvDgsVBVTKE96CnBRDmlbuDukpGWL4nFJGeK9A9nDbzvdxjjNu4vOX6XVMYWhXv2dM7Ezxxe1v8AK0k/7gpjH5Foz5zWi+QV+ZwB0cPmj4ZN1XA+0jfEJ1TvsXD/AM2Wk1phpetZ1AXrGvQTZMXKMuWsy4LkAbJXDgtkrm6AIy0g3CMppQ4EHcaqBcZ7HTe1vmEEBsbUTA9Rxx2IN9NjcX80VG5o0UbLgj9ytBY92q0HKQO7ra5BW7oA2tgrkFbBQBzIowu5VGCgDmn0dJ+v6taV286O8FHLJl17v7Lkz3aediUEG6b4fNTHZRUw7DfC/rqpQgDOsK2tLFIHzdM+10vmkN0RM03UMjbBZUZMcUaZKV6v7OmWo2n875HehDP/AMrx98y9n6DxZaGnHOIO/mc537pkVsbxrYyqn6g94TaiqrueDwtrzFtElrSiMLm7ZPNrfUXCaSPDLqtskQT5dVqOouUE2Mcy1mUAetlyCxLmWsyiLlgcgCYvsooQcw77fULHFZTvu5vigB2dkLI4hFNOi5LAVJYXMnupRKgHEtcR3qZr1BAY1y6JQ7HqQOQWJAVtpXGZbBQB08qNpWOcoi5BBHiLuzfvH1QzAQ033IP0RGIHsen1ChYbm3eB8woIGbBYDuCy61m08Vq6kk6ssXN1iAP/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172" name="Picture 4" descr="http://www.biztechreport.com/images/imagecache/large/chung%20ju-yu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58" y="1142984"/>
            <a:ext cx="4526288" cy="446449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4" name="Oval Callout 3"/>
          <p:cNvSpPr/>
          <p:nvPr/>
        </p:nvSpPr>
        <p:spPr>
          <a:xfrm>
            <a:off x="3857620" y="642918"/>
            <a:ext cx="4786346" cy="2643206"/>
          </a:xfrm>
          <a:prstGeom prst="wedgeEllipseCallout">
            <a:avLst>
              <a:gd name="adj1" fmla="val -55927"/>
              <a:gd name="adj2" fmla="val 434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solidFill>
                  <a:srgbClr val="FF0000"/>
                </a:solidFill>
                <a:effectLst>
                  <a:outerShdw blurRad="38100" dist="38100" dir="2700000" algn="tl">
                    <a:srgbClr val="000000">
                      <a:alpha val="43137"/>
                    </a:srgbClr>
                  </a:outerShdw>
                </a:effectLst>
              </a:rPr>
              <a:t>"Ini bukan kekalahan tetapi percobaan baru"</a:t>
            </a:r>
            <a:endParaRPr lang="id-ID"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60262986"/>
      </p:ext>
    </p:extLst>
  </p:cSld>
  <p:clrMapOvr>
    <a:masterClrMapping/>
  </p:clrMapOvr>
  <p:transition spd="slow">
    <p:wheel spokes="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akosha.com/images/company_logo/528897a7-6253-4ad7-abb4-87e0eb2c2989.jpg"/>
          <p:cNvPicPr>
            <a:picLocks noChangeAspect="1" noChangeArrowheads="1"/>
          </p:cNvPicPr>
          <p:nvPr/>
        </p:nvPicPr>
        <p:blipFill rotWithShape="1">
          <a:blip r:embed="rId2">
            <a:extLst>
              <a:ext uri="{28A0092B-C50C-407E-A947-70E740481C1C}">
                <a14:useLocalDpi xmlns:a14="http://schemas.microsoft.com/office/drawing/2010/main" val="0"/>
              </a:ext>
            </a:extLst>
          </a:blip>
          <a:srcRect l="14835" t="10498" r="14132" b="37373"/>
          <a:stretch/>
        </p:blipFill>
        <p:spPr bwMode="auto">
          <a:xfrm>
            <a:off x="645069" y="1124744"/>
            <a:ext cx="7326279"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6304706"/>
      </p:ext>
    </p:extLst>
  </p:cSld>
  <p:clrMapOvr>
    <a:masterClrMapping/>
  </p:clrMapOvr>
  <p:transition spd="slow">
    <p:wheel spokes="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91650" y="2489154"/>
            <a:ext cx="8052758" cy="1323439"/>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8000" b="1" dirty="0" smtClean="0">
                <a:ln w="11430"/>
                <a:solidFill>
                  <a:srgbClr val="FF0000"/>
                </a:solidFill>
                <a:effectLst>
                  <a:outerShdw blurRad="80000" dist="40000" dir="5040000" algn="tl">
                    <a:srgbClr val="000000">
                      <a:alpha val="30000"/>
                    </a:srgbClr>
                  </a:outerShdw>
                </a:effectLst>
              </a:rPr>
              <a:t>Chung </a:t>
            </a:r>
            <a:r>
              <a:rPr lang="en-US" sz="8000" b="1" dirty="0" err="1" smtClean="0">
                <a:ln w="11430"/>
                <a:solidFill>
                  <a:srgbClr val="FF0000"/>
                </a:solidFill>
                <a:effectLst>
                  <a:outerShdw blurRad="80000" dist="40000" dir="5040000" algn="tl">
                    <a:srgbClr val="000000">
                      <a:alpha val="30000"/>
                    </a:srgbClr>
                  </a:outerShdw>
                </a:effectLst>
              </a:rPr>
              <a:t>Ju</a:t>
            </a:r>
            <a:r>
              <a:rPr lang="en-US" sz="8000" b="1" dirty="0" smtClean="0">
                <a:ln w="11430"/>
                <a:solidFill>
                  <a:srgbClr val="FF0000"/>
                </a:solidFill>
                <a:effectLst>
                  <a:outerShdw blurRad="80000" dist="40000" dir="5040000" algn="tl">
                    <a:srgbClr val="000000">
                      <a:alpha val="30000"/>
                    </a:srgbClr>
                  </a:outerShdw>
                </a:effectLst>
              </a:rPr>
              <a:t>-Yung</a:t>
            </a:r>
            <a:endParaRPr lang="en-US" sz="80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3704838793"/>
      </p:ext>
    </p:extLst>
  </p:cSld>
  <p:clrMapOvr>
    <a:masterClrMapping/>
  </p:clrMapOvr>
  <p:transition spd="slow">
    <p:wheel spokes="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5496" y="260648"/>
            <a:ext cx="8352928" cy="6186309"/>
          </a:xfrm>
          <a:prstGeom prst="rect">
            <a:avLst/>
          </a:prstGeom>
          <a:noFill/>
        </p:spPr>
        <p:txBody>
          <a:bodyPr wrap="square" rtlCol="0">
            <a:spAutoFit/>
          </a:bodyPr>
          <a:lstStyle/>
          <a:p>
            <a:pPr algn="just"/>
            <a:r>
              <a:rPr lang="en-US" b="1" dirty="0">
                <a:solidFill>
                  <a:srgbClr val="FF0000"/>
                </a:solidFill>
              </a:rPr>
              <a:t>Chung </a:t>
            </a:r>
            <a:r>
              <a:rPr lang="en-US" b="1" dirty="0" err="1">
                <a:solidFill>
                  <a:srgbClr val="FF0000"/>
                </a:solidFill>
              </a:rPr>
              <a:t>Ju</a:t>
            </a:r>
            <a:r>
              <a:rPr lang="en-US" b="1" dirty="0">
                <a:solidFill>
                  <a:srgbClr val="FF0000"/>
                </a:solidFill>
              </a:rPr>
              <a:t>-Yung  </a:t>
            </a:r>
            <a:r>
              <a:rPr lang="en-US" b="1" dirty="0" smtClean="0"/>
              <a:t>(lahir 1915), menyelesaikan </a:t>
            </a:r>
            <a:r>
              <a:rPr lang="en-US" b="1" dirty="0"/>
              <a:t>Pendidikan dari Fakultas accounting di </a:t>
            </a:r>
            <a:r>
              <a:rPr lang="en-US" b="1" dirty="0" err="1" smtClean="0"/>
              <a:t>Kyongsung</a:t>
            </a:r>
            <a:r>
              <a:rPr lang="en-US" b="1" dirty="0" smtClean="0"/>
              <a:t>, </a:t>
            </a:r>
            <a:r>
              <a:rPr lang="en-US" b="1" dirty="0"/>
              <a:t>sangat keras dan tekun untuk belajar selain itu juga hobi untuk membaca </a:t>
            </a:r>
            <a:r>
              <a:rPr lang="en-US" b="1" dirty="0" smtClean="0"/>
              <a:t>buku. Karena </a:t>
            </a:r>
            <a:r>
              <a:rPr lang="en-US" b="1" dirty="0"/>
              <a:t>kondisi di pedesaan semakin parah, dia dan temannya </a:t>
            </a:r>
            <a:r>
              <a:rPr lang="en-US" b="1" dirty="0" err="1"/>
              <a:t>melarikan</a:t>
            </a:r>
            <a:r>
              <a:rPr lang="en-US" b="1" dirty="0"/>
              <a:t> diri </a:t>
            </a:r>
            <a:r>
              <a:rPr lang="en-US" b="1" dirty="0" smtClean="0"/>
              <a:t> </a:t>
            </a:r>
            <a:r>
              <a:rPr lang="en-US" b="1" dirty="0"/>
              <a:t>rumah namun </a:t>
            </a:r>
            <a:r>
              <a:rPr lang="en-US" b="1" dirty="0" err="1"/>
              <a:t>berpisah</a:t>
            </a:r>
            <a:r>
              <a:rPr lang="en-US" b="1" dirty="0"/>
              <a:t> di Seoul. Chung sendiri melanjutkan perjalanannya ke Inchon untuk mencari pekerjaan dan bekerja menjadi apa saja. Dia bekerja menjadi </a:t>
            </a:r>
            <a:r>
              <a:rPr lang="en-US" b="1" dirty="0" err="1"/>
              <a:t>kuli</a:t>
            </a:r>
            <a:r>
              <a:rPr lang="en-US" b="1" dirty="0"/>
              <a:t> bangunan. Tak betah, ia </a:t>
            </a:r>
            <a:r>
              <a:rPr lang="en-US" b="1" dirty="0" err="1"/>
              <a:t>mengadu</a:t>
            </a:r>
            <a:r>
              <a:rPr lang="en-US" b="1" dirty="0"/>
              <a:t> nasib ke Seoul. Disana ia mendapat pekerjaan di </a:t>
            </a:r>
            <a:r>
              <a:rPr lang="en-US" b="1" dirty="0" err="1" smtClean="0"/>
              <a:t>tokodan</a:t>
            </a:r>
            <a:r>
              <a:rPr lang="en-US" b="1" dirty="0" smtClean="0"/>
              <a:t> </a:t>
            </a:r>
            <a:r>
              <a:rPr lang="en-US" b="1" dirty="0"/>
              <a:t>bekerja sebagai pengirim barang ke konsumen dengan gaji bulanan. Saat itu, 1934 Chung sendiri masih berusia kurang dari 20 tahun</a:t>
            </a:r>
            <a:r>
              <a:rPr lang="en-US" b="1" dirty="0" smtClean="0"/>
              <a:t>.</a:t>
            </a:r>
          </a:p>
          <a:p>
            <a:endParaRPr lang="en-US" b="1" dirty="0"/>
          </a:p>
          <a:p>
            <a:pPr algn="just"/>
            <a:r>
              <a:rPr lang="en-US" b="1" dirty="0"/>
              <a:t>Ternyata karier Chung disana cukup baik, ia lalu dipercaya oleh pimpinannya. Dari gajinya yang ia kumpulkan, kemudian Chung membeli beberapa properti untuk </a:t>
            </a:r>
            <a:r>
              <a:rPr lang="en-US" b="1" dirty="0" smtClean="0"/>
              <a:t>keluarganya. Setelah </a:t>
            </a:r>
            <a:r>
              <a:rPr lang="en-US" b="1" dirty="0"/>
              <a:t>berkeluarga, Chung kembali ke Seoul dan menyewa rumah </a:t>
            </a:r>
            <a:r>
              <a:rPr lang="en-US" b="1" dirty="0" err="1" smtClean="0"/>
              <a:t>disitu</a:t>
            </a:r>
            <a:r>
              <a:rPr lang="en-US" b="1" dirty="0" smtClean="0"/>
              <a:t> dia </a:t>
            </a:r>
            <a:r>
              <a:rPr lang="en-US" b="1" dirty="0"/>
              <a:t>juga membuka toko </a:t>
            </a:r>
            <a:r>
              <a:rPr lang="en-US" b="1" dirty="0" err="1" smtClean="0"/>
              <a:t>klontongnya</a:t>
            </a:r>
            <a:r>
              <a:rPr lang="en-US" b="1" dirty="0" smtClean="0"/>
              <a:t>. </a:t>
            </a:r>
            <a:r>
              <a:rPr lang="en-US" b="1" dirty="0"/>
              <a:t>Dengan mengelola bisnis sendiri, ia belajar tentang manajemen bisnis. Sebagai hasilnya, kehidupan ekonominya cukup baik</a:t>
            </a:r>
            <a:r>
              <a:rPr lang="en-US" b="1" dirty="0" smtClean="0"/>
              <a:t>.</a:t>
            </a:r>
          </a:p>
          <a:p>
            <a:pPr algn="just"/>
            <a:endParaRPr lang="en-US" b="1" dirty="0"/>
          </a:p>
          <a:p>
            <a:pPr algn="just"/>
            <a:r>
              <a:rPr lang="en-US" b="1" dirty="0" smtClean="0"/>
              <a:t>Suatu </a:t>
            </a:r>
            <a:r>
              <a:rPr lang="en-US" b="1" dirty="0"/>
              <a:t>hari </a:t>
            </a:r>
            <a:r>
              <a:rPr lang="en-US" b="1" dirty="0" err="1"/>
              <a:t>Ju</a:t>
            </a:r>
            <a:r>
              <a:rPr lang="en-US" b="1" dirty="0"/>
              <a:t>-Yung mengerjakan proyek di Jembatan </a:t>
            </a:r>
            <a:r>
              <a:rPr lang="en-US" b="1" dirty="0" err="1" smtClean="0"/>
              <a:t>Golyong</a:t>
            </a:r>
            <a:r>
              <a:rPr lang="en-US" b="1" dirty="0" smtClean="0"/>
              <a:t>, dimulai </a:t>
            </a:r>
            <a:r>
              <a:rPr lang="en-US" b="1" dirty="0"/>
              <a:t>pada bulan </a:t>
            </a:r>
            <a:r>
              <a:rPr lang="en-US" b="1" dirty="0" smtClean="0"/>
              <a:t>1953 </a:t>
            </a:r>
            <a:r>
              <a:rPr lang="en-US" b="1" dirty="0"/>
              <a:t>dan selesai </a:t>
            </a:r>
            <a:r>
              <a:rPr lang="en-US" b="1" dirty="0" smtClean="0"/>
              <a:t>1955 </a:t>
            </a:r>
            <a:r>
              <a:rPr lang="en-US" b="1" dirty="0"/>
              <a:t>dengan budget 50 juta Won namun dia mengalami kerugian 70 juta Won. Defisit sangat tinggi ini hampir membuat Hyundai bangkrut. Di sini ia tidak menyerah, dia mengatakan "Ini bukan kekalahan tetapi percobaan baru". </a:t>
            </a:r>
            <a:r>
              <a:rPr lang="en-US" b="1" dirty="0" err="1"/>
              <a:t>Disinilah</a:t>
            </a:r>
            <a:r>
              <a:rPr lang="en-US" b="1" dirty="0"/>
              <a:t> saatnya untuk menetapkan reputasi perusahaan yang lebih baik sebagai salah satu strateginya. Hyundai </a:t>
            </a:r>
            <a:r>
              <a:rPr lang="en-US" b="1" dirty="0" err="1"/>
              <a:t>memenangkannya</a:t>
            </a:r>
            <a:r>
              <a:rPr lang="en-US" b="1" dirty="0"/>
              <a:t> sekalipun diperlukan 20 tahun untuk membayar hutang-hutangnya</a:t>
            </a:r>
          </a:p>
        </p:txBody>
      </p:sp>
    </p:spTree>
    <p:extLst>
      <p:ext uri="{BB962C8B-B14F-4D97-AF65-F5344CB8AC3E}">
        <p14:creationId xmlns:p14="http://schemas.microsoft.com/office/powerpoint/2010/main" val="2218473479"/>
      </p:ext>
    </p:extLst>
  </p:cSld>
  <p:clrMapOvr>
    <a:masterClrMapping/>
  </p:clrMapOvr>
  <p:transition spd="slow">
    <p:wheel spokes="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rkFjtOZVJT0/Tt39SkgXLCI/AAAAAAAAABk/ey1I7MlTn_E/s320/mario-tegu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282" y="642918"/>
            <a:ext cx="4409588" cy="511256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3" name="Oval Callout 2"/>
          <p:cNvSpPr/>
          <p:nvPr/>
        </p:nvSpPr>
        <p:spPr>
          <a:xfrm>
            <a:off x="3714744" y="714356"/>
            <a:ext cx="4429156" cy="1785950"/>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4800" b="1" dirty="0" smtClean="0">
                <a:solidFill>
                  <a:srgbClr val="FF0000"/>
                </a:solidFill>
                <a:effectLst>
                  <a:outerShdw blurRad="38100" dist="38100" dir="2700000" algn="tl">
                    <a:srgbClr val="000000">
                      <a:alpha val="43137"/>
                    </a:srgbClr>
                  </a:outerShdw>
                </a:effectLst>
              </a:rPr>
              <a:t>Manusia Pembelajar</a:t>
            </a:r>
            <a:endParaRPr lang="id-ID" sz="48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3180455"/>
      </p:ext>
    </p:extLst>
  </p:cSld>
  <p:clrMapOvr>
    <a:masterClrMapping/>
  </p:clrMapOvr>
  <p:transition spd="slow">
    <p:wheel spokes="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204864"/>
            <a:ext cx="8136904" cy="156966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9600" b="1" dirty="0" smtClean="0">
                <a:ln w="11430"/>
                <a:solidFill>
                  <a:srgbClr val="FF0000"/>
                </a:solidFill>
                <a:effectLst>
                  <a:outerShdw blurRad="80000" dist="40000" dir="5040000" algn="tl">
                    <a:srgbClr val="000000">
                      <a:alpha val="30000"/>
                    </a:srgbClr>
                  </a:outerShdw>
                </a:effectLst>
              </a:rPr>
              <a:t>Mario Teguh</a:t>
            </a:r>
            <a:endParaRPr lang="en-US" sz="96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260315868"/>
      </p:ext>
    </p:extLst>
  </p:cSld>
  <p:clrMapOvr>
    <a:masterClrMapping/>
  </p:clrMapOvr>
  <p:transition spd="slow">
    <p:wheel spokes="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520" y="692696"/>
            <a:ext cx="7848872" cy="5632311"/>
          </a:xfrm>
          <a:prstGeom prst="rect">
            <a:avLst/>
          </a:prstGeom>
          <a:noFill/>
        </p:spPr>
        <p:txBody>
          <a:bodyPr wrap="square" rtlCol="0">
            <a:spAutoFit/>
          </a:bodyPr>
          <a:lstStyle/>
          <a:p>
            <a:pPr algn="just"/>
            <a:r>
              <a:rPr lang="id-ID" sz="2400" b="1" dirty="0" smtClean="0">
                <a:solidFill>
                  <a:srgbClr val="FF0000"/>
                </a:solidFill>
              </a:rPr>
              <a:t>Mario Teguh</a:t>
            </a:r>
            <a:r>
              <a:rPr lang="id-ID" sz="2400" b="1" dirty="0" smtClean="0"/>
              <a:t>, n</a:t>
            </a:r>
            <a:r>
              <a:rPr lang="en-US" sz="2400" b="1" dirty="0" smtClean="0"/>
              <a:t>ama </a:t>
            </a:r>
            <a:r>
              <a:rPr lang="en-US" sz="2400" b="1" dirty="0"/>
              <a:t>aslinya adalah Sis Maryono Teguh, namun saat tampil di depan publik, ia menggunakan nama Mario Teguh. Ia meraih gelar Sarjana Pendidikan dari Institut Keguruan dan Ilmu Pendidikan (IKIP) Malang. Mario Teguh sempat bekerja di Citibank, kemudian mendirikan </a:t>
            </a:r>
            <a:r>
              <a:rPr lang="en-US" sz="2400" b="1" i="1" dirty="0" smtClean="0"/>
              <a:t>Business </a:t>
            </a:r>
            <a:r>
              <a:rPr lang="en-US" sz="2400" b="1" i="1" dirty="0"/>
              <a:t>Effectiveness Consultant, </a:t>
            </a:r>
            <a:r>
              <a:rPr lang="en-US" sz="2400" b="1" i="1" dirty="0" err="1"/>
              <a:t>Exnal</a:t>
            </a:r>
            <a:r>
              <a:rPr lang="en-US" sz="2400" b="1" i="1" dirty="0"/>
              <a:t> Corp.</a:t>
            </a:r>
            <a:r>
              <a:rPr lang="en-US" sz="2400" b="1" dirty="0"/>
              <a:t> menjabat sebagai CEO (Chief Executive Officer) dan Senior </a:t>
            </a:r>
            <a:r>
              <a:rPr lang="en-US" sz="2400" b="1" dirty="0" smtClean="0"/>
              <a:t>Consultant. </a:t>
            </a:r>
            <a:r>
              <a:rPr lang="en-US" sz="2400" b="1" dirty="0"/>
              <a:t>Beliau juga membentuk </a:t>
            </a:r>
            <a:r>
              <a:rPr lang="en-US" sz="2400" b="1" dirty="0" smtClean="0"/>
              <a:t>komunitas </a:t>
            </a:r>
            <a:r>
              <a:rPr lang="en-US" sz="2400" b="1" dirty="0"/>
              <a:t>Mario Teguh Super Club (MTSC). Pak Mario lahir di Makassar, 5 Maret 1956</a:t>
            </a:r>
            <a:r>
              <a:rPr lang="en-US" sz="2400" b="1" dirty="0" smtClean="0"/>
              <a:t>.</a:t>
            </a:r>
          </a:p>
          <a:p>
            <a:pPr algn="just"/>
            <a:endParaRPr lang="en-US" sz="2400" b="1" dirty="0" smtClean="0"/>
          </a:p>
          <a:p>
            <a:pPr algn="just"/>
            <a:r>
              <a:rPr lang="en-US" sz="2400" b="1" dirty="0" smtClean="0"/>
              <a:t>Awalnya Beliau </a:t>
            </a:r>
            <a:r>
              <a:rPr lang="en-US" sz="2400" b="1" dirty="0"/>
              <a:t>membawakan acara bertajuk Business Art di </a:t>
            </a:r>
            <a:r>
              <a:rPr lang="en-US" sz="2400" b="1" dirty="0" err="1"/>
              <a:t>O’Channel</a:t>
            </a:r>
            <a:r>
              <a:rPr lang="en-US" sz="2400" b="1" dirty="0"/>
              <a:t>. Kemudian namanya semakin dikenal luas oleh masyarakat ketika ia membawakan acara Mario Teguh Golden Ways di Metro TV. Pada saat ini Mario Teguh dikenal sebagai salah satu motivator </a:t>
            </a:r>
            <a:r>
              <a:rPr lang="en-US" sz="2400" b="1" dirty="0" err="1"/>
              <a:t>termahal</a:t>
            </a:r>
            <a:r>
              <a:rPr lang="en-US" sz="2400" b="1" dirty="0"/>
              <a:t> di Indonesia.</a:t>
            </a:r>
          </a:p>
        </p:txBody>
      </p:sp>
    </p:spTree>
    <p:extLst>
      <p:ext uri="{BB962C8B-B14F-4D97-AF65-F5344CB8AC3E}">
        <p14:creationId xmlns:p14="http://schemas.microsoft.com/office/powerpoint/2010/main" val="2171938987"/>
      </p:ext>
    </p:extLst>
  </p:cSld>
  <p:clrMapOvr>
    <a:masterClrMapping/>
  </p:clrMapOvr>
  <p:transition spd="slow">
    <p:wheel spokes="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duniakerjawanita.files.wordpress.com/2012/02/merry-riana.png"/>
          <p:cNvPicPr>
            <a:picLocks noChangeAspect="1" noChangeArrowheads="1"/>
          </p:cNvPicPr>
          <p:nvPr/>
        </p:nvPicPr>
        <p:blipFill>
          <a:blip r:embed="rId2">
            <a:extLst>
              <a:ext uri="{28A0092B-C50C-407E-A947-70E740481C1C}">
                <a14:useLocalDpi xmlns:a14="http://schemas.microsoft.com/office/drawing/2010/main" val="0"/>
              </a:ext>
            </a:extLst>
          </a:blip>
          <a:srcRect l="21755" r="22011"/>
          <a:stretch>
            <a:fillRect/>
          </a:stretch>
        </p:blipFill>
        <p:spPr bwMode="auto">
          <a:xfrm>
            <a:off x="0" y="214290"/>
            <a:ext cx="3571900" cy="59766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4" name="Oval Callout 3"/>
          <p:cNvSpPr/>
          <p:nvPr/>
        </p:nvSpPr>
        <p:spPr>
          <a:xfrm>
            <a:off x="3500430" y="285728"/>
            <a:ext cx="5643570" cy="2286040"/>
          </a:xfrm>
          <a:prstGeom prst="wedgeEllipseCallout">
            <a:avLst>
              <a:gd name="adj1" fmla="val -53721"/>
              <a:gd name="adj2" fmla="val 47245"/>
            </a:avLst>
          </a:prstGeom>
        </p:spPr>
        <p:style>
          <a:lnRef idx="0">
            <a:schemeClr val="accent1"/>
          </a:lnRef>
          <a:fillRef idx="3">
            <a:schemeClr val="accent1"/>
          </a:fillRef>
          <a:effectRef idx="3">
            <a:schemeClr val="accent1"/>
          </a:effectRef>
          <a:fontRef idx="minor">
            <a:schemeClr val="lt1"/>
          </a:fontRef>
        </p:style>
        <p:txBody>
          <a:bodyPr rtlCol="0" anchor="ctr"/>
          <a:lstStyle/>
          <a:p>
            <a:r>
              <a:rPr lang="id-ID" sz="3600" b="1" dirty="0" smtClean="0">
                <a:solidFill>
                  <a:srgbClr val="FF0000"/>
                </a:solidFill>
                <a:effectLst>
                  <a:outerShdw blurRad="38100" dist="38100" dir="2700000" algn="tl">
                    <a:srgbClr val="000000">
                      <a:alpha val="43137"/>
                    </a:srgbClr>
                  </a:outerShdw>
                </a:effectLst>
              </a:rPr>
              <a:t>Aku </a:t>
            </a:r>
            <a:r>
              <a:rPr lang="en-US" sz="3600" b="1" dirty="0" smtClean="0">
                <a:solidFill>
                  <a:srgbClr val="FF0000"/>
                </a:solidFill>
                <a:effectLst>
                  <a:outerShdw blurRad="38100" dist="38100" dir="2700000" algn="tl">
                    <a:srgbClr val="000000">
                      <a:alpha val="43137"/>
                    </a:srgbClr>
                  </a:outerShdw>
                </a:effectLst>
              </a:rPr>
              <a:t>mencapai satu juta dolar pertama di usia 26 tahun</a:t>
            </a:r>
            <a:r>
              <a:rPr lang="id-ID" sz="3600" b="1" dirty="0" smtClean="0">
                <a:solidFill>
                  <a:srgbClr val="FF0000"/>
                </a:solidFill>
                <a:effectLst>
                  <a:outerShdw blurRad="38100" dist="38100" dir="2700000" algn="tl">
                    <a:srgbClr val="000000">
                      <a:alpha val="43137"/>
                    </a:srgbClr>
                  </a:outerShdw>
                </a:effectLst>
              </a:rPr>
              <a:t>, </a:t>
            </a:r>
            <a:endParaRPr lang="id-ID" sz="36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54873480"/>
      </p:ext>
    </p:extLst>
  </p:cSld>
  <p:clrMapOvr>
    <a:masterClrMapping/>
  </p:clrMapOvr>
  <p:transition spd="slow">
    <p:wheel spokes="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512" y="2363396"/>
            <a:ext cx="8064896" cy="156966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sz="9600" b="1" spc="50" dirty="0" smtClean="0">
                <a:ln w="11430"/>
                <a:solidFill>
                  <a:srgbClr val="FF0000"/>
                </a:solidFill>
                <a:effectLst>
                  <a:outerShdw blurRad="76200" dist="50800" dir="5400000" algn="tl" rotWithShape="0">
                    <a:srgbClr val="000000">
                      <a:alpha val="65000"/>
                    </a:srgbClr>
                  </a:outerShdw>
                </a:effectLst>
              </a:rPr>
              <a:t>Merry Riana</a:t>
            </a:r>
            <a:endParaRPr lang="en-US" sz="9600" b="1" spc="50" dirty="0">
              <a:ln w="11430"/>
              <a:solidFill>
                <a:srgbClr val="FF0000"/>
              </a:solidFill>
              <a:effectLst>
                <a:outerShdw blurRad="76200" dist="50800" dir="5400000" algn="tl" rotWithShape="0">
                  <a:srgbClr val="000000">
                    <a:alpha val="65000"/>
                  </a:srgbClr>
                </a:outerShdw>
              </a:effectLst>
            </a:endParaRPr>
          </a:p>
        </p:txBody>
      </p:sp>
    </p:spTree>
    <p:extLst>
      <p:ext uri="{BB962C8B-B14F-4D97-AF65-F5344CB8AC3E}">
        <p14:creationId xmlns:p14="http://schemas.microsoft.com/office/powerpoint/2010/main" val="1132467983"/>
      </p:ext>
    </p:extLst>
  </p:cSld>
  <p:clrMapOvr>
    <a:masterClrMapping/>
  </p:clrMapOvr>
  <p:transition spd="slow">
    <p:wheel spokes="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117693"/>
            <a:ext cx="7992888" cy="6740307"/>
          </a:xfrm>
          <a:prstGeom prst="rect">
            <a:avLst/>
          </a:prstGeom>
          <a:noFill/>
        </p:spPr>
        <p:txBody>
          <a:bodyPr wrap="square" rtlCol="0">
            <a:spAutoFit/>
          </a:bodyPr>
          <a:lstStyle/>
          <a:p>
            <a:pPr algn="just"/>
            <a:r>
              <a:rPr lang="en-US" sz="2400" b="1" dirty="0">
                <a:solidFill>
                  <a:srgbClr val="FF0000"/>
                </a:solidFill>
              </a:rPr>
              <a:t>Merry </a:t>
            </a:r>
            <a:r>
              <a:rPr lang="en-US" sz="2400" b="1" dirty="0" smtClean="0">
                <a:solidFill>
                  <a:srgbClr val="FF0000"/>
                </a:solidFill>
              </a:rPr>
              <a:t>Riana</a:t>
            </a:r>
            <a:r>
              <a:rPr lang="id-ID" sz="2400" b="1" dirty="0" smtClean="0"/>
              <a:t>, </a:t>
            </a:r>
            <a:r>
              <a:rPr lang="en-US" sz="2400" b="1" dirty="0" smtClean="0"/>
              <a:t>(32 </a:t>
            </a:r>
            <a:r>
              <a:rPr lang="en-US" sz="2400" b="1" dirty="0"/>
              <a:t>tahun) adalah pengusaha, penulis dan motivator dari Indonesia</a:t>
            </a:r>
            <a:r>
              <a:rPr lang="en-US" sz="2400" b="1" dirty="0" smtClean="0"/>
              <a:t>. Merry </a:t>
            </a:r>
            <a:r>
              <a:rPr lang="en-US" sz="2400" b="1" dirty="0"/>
              <a:t>Riana menerbitkan buku berjudul </a:t>
            </a:r>
            <a:r>
              <a:rPr lang="en-US" sz="2400" b="1" i="1" dirty="0"/>
              <a:t>A Gift From a Friend</a:t>
            </a:r>
            <a:r>
              <a:rPr lang="en-US" sz="2400" b="1" dirty="0"/>
              <a:t> pada tahun 2006 yang berisi pengalaman dan latar belakang dirinya hidup di Singapura. Buku ini menarik perhatian publik Singapura dan Asia Tenggara karena menuliskan tentang prestasinya menghasilkan S$ 1.000.000 pada usia 26 </a:t>
            </a:r>
            <a:r>
              <a:rPr lang="en-US" sz="2400" b="1" dirty="0" smtClean="0"/>
              <a:t>tahun.</a:t>
            </a:r>
            <a:r>
              <a:rPr lang="en-US" sz="2400" b="1" baseline="30000" dirty="0"/>
              <a:t> </a:t>
            </a:r>
            <a:r>
              <a:rPr lang="en-US" sz="2400" b="1" dirty="0" smtClean="0"/>
              <a:t>Awalnya</a:t>
            </a:r>
            <a:r>
              <a:rPr lang="en-US" sz="2400" b="1" dirty="0"/>
              <a:t>, Merry Riana adalah mahasiswi </a:t>
            </a:r>
            <a:r>
              <a:rPr lang="en-US" sz="2400" b="1" dirty="0" err="1"/>
              <a:t>Nanyang</a:t>
            </a:r>
            <a:r>
              <a:rPr lang="en-US" sz="2400" b="1" dirty="0"/>
              <a:t> Technological University yang berhutang sebanyak S$ </a:t>
            </a:r>
            <a:r>
              <a:rPr lang="en-US" sz="2400" b="1" dirty="0" smtClean="0"/>
              <a:t>40.000. </a:t>
            </a:r>
            <a:r>
              <a:rPr lang="en-US" sz="2400" b="1" dirty="0"/>
              <a:t>Profil kesuksesan Merry Riana mulai dikenal setelah muncul di artikel The Strait Times pada tanggal 26 Januari 2007 yang berjudul "She's made her first million at just age 26" ("Ia mencapai satu juta dolar pertamanya di usia 26 tahun</a:t>
            </a:r>
            <a:r>
              <a:rPr lang="en-US" sz="2400" b="1" dirty="0" smtClean="0"/>
              <a:t>"). Merry </a:t>
            </a:r>
            <a:r>
              <a:rPr lang="en-US" sz="2400" b="1" dirty="0"/>
              <a:t>Riana aktif sebagai pembicara di berbagai seminar, perusahaan, sekolah dan media massa di Singapura dan beberapa negara di Asia Tenggara</a:t>
            </a:r>
            <a:r>
              <a:rPr lang="en-US" sz="2400" b="1" dirty="0" smtClean="0"/>
              <a:t>. </a:t>
            </a:r>
            <a:r>
              <a:rPr lang="en-US" sz="2400" b="1" dirty="0"/>
              <a:t>Ia dikenal giat dalam memanfaatkan jejaring sosial Twitter</a:t>
            </a:r>
            <a:r>
              <a:rPr lang="en-US" sz="2400" b="1" dirty="0" smtClean="0"/>
              <a:t>.</a:t>
            </a:r>
            <a:endParaRPr lang="en-US" sz="2400" b="1" dirty="0"/>
          </a:p>
          <a:p>
            <a:pPr algn="just"/>
            <a:endParaRPr lang="en-US" sz="2400" b="1" dirty="0"/>
          </a:p>
        </p:txBody>
      </p:sp>
    </p:spTree>
    <p:extLst>
      <p:ext uri="{BB962C8B-B14F-4D97-AF65-F5344CB8AC3E}">
        <p14:creationId xmlns:p14="http://schemas.microsoft.com/office/powerpoint/2010/main" val="2289998795"/>
      </p:ext>
    </p:extLst>
  </p:cSld>
  <p:clrMapOvr>
    <a:masterClrMapping/>
  </p:clrMapOvr>
  <p:transition spd="slow">
    <p:wheel spokes="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1.bp.blogspot.com/_Ci7lPpsSBvQ/TBd5tCtbGJI/AAAAAAAAB1w/FO6I1JqbKTc/s1600/Bob+Sadino+1+F.Yusnadi.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472" y="357166"/>
            <a:ext cx="2886075" cy="594360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Oval Callout 2"/>
          <p:cNvSpPr/>
          <p:nvPr/>
        </p:nvSpPr>
        <p:spPr>
          <a:xfrm>
            <a:off x="3929058" y="214290"/>
            <a:ext cx="4929222" cy="2428892"/>
          </a:xfrm>
          <a:prstGeom prst="wedgeEllipseCallout">
            <a:avLst>
              <a:gd name="adj1" fmla="val -67784"/>
              <a:gd name="adj2" fmla="val 1116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3200" b="1" dirty="0" smtClean="0">
                <a:solidFill>
                  <a:srgbClr val="FF0000"/>
                </a:solidFill>
                <a:effectLst>
                  <a:outerShdw blurRad="38100" dist="38100" dir="2700000" algn="tl">
                    <a:srgbClr val="000000">
                      <a:alpha val="43137"/>
                    </a:srgbClr>
                  </a:outerShdw>
                </a:effectLst>
              </a:rPr>
              <a:t>Dulu aku kuli bangunan yang jago bahasa Inggris dan tentu saja kreatif</a:t>
            </a:r>
            <a:endParaRPr lang="id-ID" sz="3200" b="1"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2515259"/>
      </p:ext>
    </p:extLst>
  </p:cSld>
  <p:clrMapOvr>
    <a:masterClrMapping/>
  </p:clrMapOvr>
  <p:transition spd="slow">
    <p:wheel spokes="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isdeli.com/wp-content/uploads/2012/06/WEB-LOGO-KEM-CHICKS-186x19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765999"/>
            <a:ext cx="4968552" cy="507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0859703"/>
      </p:ext>
    </p:extLst>
  </p:cSld>
  <p:clrMapOvr>
    <a:masterClrMapping/>
  </p:clrMapOvr>
  <p:transition spd="slow">
    <p:wheel spokes="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064" y="2204864"/>
            <a:ext cx="8064896" cy="156966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9600" b="1" dirty="0" smtClean="0">
                <a:ln w="11430"/>
                <a:solidFill>
                  <a:srgbClr val="FF0000"/>
                </a:solidFill>
                <a:effectLst>
                  <a:outerShdw blurRad="80000" dist="40000" dir="5040000" algn="tl">
                    <a:srgbClr val="000000">
                      <a:alpha val="30000"/>
                    </a:srgbClr>
                  </a:outerShdw>
                </a:effectLst>
              </a:rPr>
              <a:t>Bob Sadino</a:t>
            </a:r>
            <a:endParaRPr lang="en-US" sz="9600" b="1" dirty="0">
              <a:ln w="11430"/>
              <a:solidFill>
                <a:srgbClr val="FF0000"/>
              </a:solidFill>
              <a:effectLst>
                <a:outerShdw blurRad="80000" dist="40000" dir="5040000" algn="tl">
                  <a:srgbClr val="000000">
                    <a:alpha val="30000"/>
                  </a:srgbClr>
                </a:outerShdw>
              </a:effectLst>
            </a:endParaRPr>
          </a:p>
        </p:txBody>
      </p:sp>
    </p:spTree>
    <p:extLst>
      <p:ext uri="{BB962C8B-B14F-4D97-AF65-F5344CB8AC3E}">
        <p14:creationId xmlns:p14="http://schemas.microsoft.com/office/powerpoint/2010/main" val="4001994193"/>
      </p:ext>
    </p:extLst>
  </p:cSld>
  <p:clrMapOvr>
    <a:masterClrMapping/>
  </p:clrMapOvr>
  <p:transition spd="slow">
    <p:wheel spokes="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720" y="333137"/>
            <a:ext cx="7753466" cy="6524863"/>
          </a:xfrm>
          <a:prstGeom prst="rect">
            <a:avLst/>
          </a:prstGeom>
          <a:noFill/>
        </p:spPr>
        <p:txBody>
          <a:bodyPr wrap="square" rtlCol="0">
            <a:spAutoFit/>
          </a:bodyPr>
          <a:lstStyle/>
          <a:p>
            <a:pPr algn="just"/>
            <a:r>
              <a:rPr lang="en-US" sz="1900" b="1" dirty="0">
                <a:solidFill>
                  <a:srgbClr val="FF0000"/>
                </a:solidFill>
              </a:rPr>
              <a:t>Bob Sadino </a:t>
            </a:r>
            <a:r>
              <a:rPr lang="en-US" sz="1900" b="1" dirty="0" smtClean="0"/>
              <a:t>(79 </a:t>
            </a:r>
            <a:r>
              <a:rPr lang="en-US" sz="1900" b="1" dirty="0"/>
              <a:t>tahun</a:t>
            </a:r>
            <a:r>
              <a:rPr lang="en-US" sz="1900" b="1" dirty="0" smtClean="0"/>
              <a:t>), adalah </a:t>
            </a:r>
            <a:r>
              <a:rPr lang="en-US" sz="1900" b="1" dirty="0"/>
              <a:t>seorang pengusaha </a:t>
            </a:r>
            <a:r>
              <a:rPr lang="en-US" sz="1900" b="1" dirty="0" smtClean="0"/>
              <a:t>yang </a:t>
            </a:r>
            <a:r>
              <a:rPr lang="en-US" sz="1900" b="1" dirty="0"/>
              <a:t>berbisnis di bidang pangan dan peternakan. Ia adalah pemilik dari jaringan usaha </a:t>
            </a:r>
            <a:r>
              <a:rPr lang="en-US" sz="1900" b="1" dirty="0" err="1" smtClean="0"/>
              <a:t>Kemfood</a:t>
            </a:r>
            <a:r>
              <a:rPr lang="en-US" sz="1900" b="1" dirty="0" smtClean="0"/>
              <a:t> dan </a:t>
            </a:r>
            <a:r>
              <a:rPr lang="en-US" sz="1900" b="1" dirty="0" err="1" smtClean="0"/>
              <a:t>Kemchick</a:t>
            </a:r>
            <a:r>
              <a:rPr lang="en-US" sz="1900" b="1" dirty="0" smtClean="0"/>
              <a:t>. Pekerjaan pertamanya </a:t>
            </a:r>
            <a:r>
              <a:rPr lang="en-US" sz="1900" b="1" dirty="0"/>
              <a:t>setelah keluar dari </a:t>
            </a:r>
            <a:r>
              <a:rPr lang="en-US" sz="1900" b="1" dirty="0" smtClean="0"/>
              <a:t>tempatnya bekerja adalah </a:t>
            </a:r>
            <a:r>
              <a:rPr lang="en-US" sz="1900" b="1" dirty="0"/>
              <a:t>menyewakan mobil </a:t>
            </a:r>
            <a:r>
              <a:rPr lang="en-US" sz="1900" b="1" dirty="0" smtClean="0"/>
              <a:t>yang </a:t>
            </a:r>
            <a:r>
              <a:rPr lang="en-US" sz="1900" b="1" dirty="0"/>
              <a:t>ia miliki, ia sendiri yang menjadi </a:t>
            </a:r>
            <a:r>
              <a:rPr lang="en-US" sz="1900" b="1" dirty="0" err="1"/>
              <a:t>sopirnya</a:t>
            </a:r>
            <a:r>
              <a:rPr lang="en-US" sz="1900" b="1" dirty="0"/>
              <a:t>. </a:t>
            </a:r>
            <a:r>
              <a:rPr lang="en-US" sz="1900" b="1" dirty="0" smtClean="0"/>
              <a:t>Suatu </a:t>
            </a:r>
            <a:r>
              <a:rPr lang="en-US" sz="1900" b="1" dirty="0"/>
              <a:t>ketika ia </a:t>
            </a:r>
            <a:r>
              <a:rPr lang="en-US" sz="1900" b="1" dirty="0" smtClean="0"/>
              <a:t>kecelakaan, mobilnya </a:t>
            </a:r>
            <a:r>
              <a:rPr lang="en-US" sz="1900" b="1" dirty="0"/>
              <a:t>rusak parah. Karena tak punya uang untuk memperbaikinya, Bob beralih pekerjaan menjadi tukang batu</a:t>
            </a:r>
            <a:r>
              <a:rPr lang="en-US" sz="1900" b="1" dirty="0" smtClean="0"/>
              <a:t>. </a:t>
            </a:r>
            <a:r>
              <a:rPr lang="en-US" sz="1900" b="1" dirty="0"/>
              <a:t>Ia pun sempat mengalami </a:t>
            </a:r>
            <a:r>
              <a:rPr lang="en-US" sz="1900" b="1" dirty="0" smtClean="0"/>
              <a:t>depresi.</a:t>
            </a:r>
          </a:p>
          <a:p>
            <a:pPr algn="just"/>
            <a:endParaRPr lang="en-US" sz="1900" b="1" dirty="0"/>
          </a:p>
          <a:p>
            <a:pPr algn="just"/>
            <a:r>
              <a:rPr lang="en-US" sz="1900" b="1" dirty="0"/>
              <a:t>Suatu hari, seorang teman menyarankan Bob memelihara dan berbisnis telur ayam negeri untuk melawan </a:t>
            </a:r>
            <a:r>
              <a:rPr lang="en-US" sz="1900" b="1" dirty="0" err="1"/>
              <a:t>depresinya</a:t>
            </a:r>
            <a:r>
              <a:rPr lang="en-US" sz="1900" b="1" dirty="0"/>
              <a:t>. Bob tertarik dan mulai mengembangkan usaha peternakan ayam. Ketika itu, di Indonesia, ayam kampung masih mendominasi pasar. Bob-</a:t>
            </a:r>
            <a:r>
              <a:rPr lang="en-US" sz="1900" b="1" dirty="0" err="1"/>
              <a:t>lah</a:t>
            </a:r>
            <a:r>
              <a:rPr lang="en-US" sz="1900" b="1" dirty="0"/>
              <a:t> yang pertama kali memperkenalkan ayam negeri beserta telurnya ke Indonesia. Bob menjual telur-telurnya dari pintu ke pintu. Ketika itu, telur ayam negeri belum populer di Indonesia sehingga barang dagangannya tersebut hanya dibeli oleh </a:t>
            </a:r>
            <a:r>
              <a:rPr lang="en-US" sz="1900" b="1" dirty="0" err="1" smtClean="0"/>
              <a:t>ekspatriat</a:t>
            </a:r>
            <a:r>
              <a:rPr lang="en-US" sz="1900" b="1" dirty="0" smtClean="0"/>
              <a:t>, </a:t>
            </a:r>
            <a:r>
              <a:rPr lang="en-US" sz="1900" b="1" dirty="0"/>
              <a:t>serta beberapa orang Indonesia yang pernah bekerja di luar negeri. </a:t>
            </a:r>
            <a:r>
              <a:rPr lang="en-US" sz="1900" b="1" dirty="0" smtClean="0"/>
              <a:t>Seiring </a:t>
            </a:r>
            <a:r>
              <a:rPr lang="en-US" sz="1900" b="1" dirty="0"/>
              <a:t>berjalannya waktu, telur ayam negeri mulai dikenal sehingga bisnis Bob semakin berkembang. Bob kemudian melanjutkan usahanya dengan berjualan daging ayam. Selain memperkenalkan telur ayam negeri, ia juga merupakan orang pertama yang menggunakan </a:t>
            </a:r>
            <a:r>
              <a:rPr lang="en-US" sz="1900" b="1" dirty="0" err="1"/>
              <a:t>perladangan</a:t>
            </a:r>
            <a:r>
              <a:rPr lang="en-US" sz="1900" b="1" dirty="0"/>
              <a:t> sayur sistem hidroponik di Indonesia.</a:t>
            </a:r>
          </a:p>
          <a:p>
            <a:endParaRPr lang="en-US" sz="1900" b="1" dirty="0"/>
          </a:p>
        </p:txBody>
      </p:sp>
    </p:spTree>
    <p:extLst>
      <p:ext uri="{BB962C8B-B14F-4D97-AF65-F5344CB8AC3E}">
        <p14:creationId xmlns:p14="http://schemas.microsoft.com/office/powerpoint/2010/main" val="486572582"/>
      </p:ext>
    </p:extLst>
  </p:cSld>
  <p:clrMapOvr>
    <a:masterClrMapping/>
  </p:clrMapOvr>
  <p:transition spd="slow">
    <p:wheel spokes="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72"/>
          <p:cNvGraphicFramePr>
            <a:graphicFrameLocks noGrp="1"/>
          </p:cNvGraphicFramePr>
          <p:nvPr>
            <p:ph idx="1"/>
          </p:nvPr>
        </p:nvGraphicFramePr>
        <p:xfrm>
          <a:off x="357158" y="1245870"/>
          <a:ext cx="7718450" cy="4366260"/>
        </p:xfrm>
        <a:graphic>
          <a:graphicData uri="http://schemas.openxmlformats.org/drawingml/2006/table">
            <a:tbl>
              <a:tblPr/>
              <a:tblGrid>
                <a:gridCol w="675572"/>
                <a:gridCol w="2870049"/>
                <a:gridCol w="4172829"/>
              </a:tblGrid>
              <a:tr h="571500">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No</a:t>
                      </a:r>
                      <a:endParaRPr kumimoji="1" lang="en-US" sz="44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Ciri-Ciri</a:t>
                      </a:r>
                      <a:endParaRPr kumimoji="1" lang="en-US" sz="44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Watak</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r>
              <a:tr h="760413">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1</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Percaya Diri</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Keyakinan</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Ketidaaktergatungan</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Optimis</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97313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2</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Berorientasi tugas dan hasil</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Kebutuhan akan prestasi</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Berorientasi laba</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Ketekunan dan ketabahan</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Kerja keras</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Inisiatif</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896938">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3</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Pengambilan risiko</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Kemampuan mengambil risiko</a:t>
                      </a:r>
                      <a:endParaRPr kumimoji="1" lang="en-GB" sz="20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p>
                      <a:pPr marL="0" marR="0" lvl="0" indent="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Suka pada tantangan</a:t>
                      </a:r>
                      <a:endParaRPr kumimoji="1" lang="en-GB" sz="20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
        <p:nvSpPr>
          <p:cNvPr id="5" name="Rectangle 2"/>
          <p:cNvSpPr>
            <a:spLocks noGrp="1" noChangeArrowheads="1"/>
          </p:cNvSpPr>
          <p:nvPr>
            <p:ph type="title"/>
          </p:nvPr>
        </p:nvSpPr>
        <p:spPr>
          <a:xfrm>
            <a:off x="381000" y="381000"/>
            <a:ext cx="8001000" cy="838200"/>
          </a:xfrm>
        </p:spPr>
        <p:txBody>
          <a:bodyPr/>
          <a:lstStyle/>
          <a:p>
            <a:pPr marL="685800" indent="-685800"/>
            <a:r>
              <a:rPr lang="en-US" sz="4000" b="1" dirty="0" smtClean="0">
                <a:effectLst>
                  <a:outerShdw blurRad="38100" dist="38100" dir="2700000" algn="tl">
                    <a:srgbClr val="808080"/>
                  </a:outerShdw>
                </a:effectLst>
              </a:rPr>
              <a:t>CIRI-CIRI </a:t>
            </a:r>
            <a:r>
              <a:rPr lang="en-US" sz="4000" b="1" dirty="0">
                <a:effectLst>
                  <a:outerShdw blurRad="38100" dist="38100" dir="2700000" algn="tl">
                    <a:srgbClr val="808080"/>
                  </a:outerShdw>
                </a:effectLst>
              </a:rPr>
              <a:t>WIRAUSAHA SUKSES</a:t>
            </a:r>
            <a:endParaRPr lang="en-GB" sz="4000" b="1" dirty="0">
              <a:effectLst>
                <a:outerShdw blurRad="38100" dist="38100" dir="2700000" algn="tl">
                  <a:srgbClr val="808080"/>
                </a:outerShdw>
              </a:effectLst>
            </a:endParaRPr>
          </a:p>
        </p:txBody>
      </p:sp>
    </p:spTree>
  </p:cSld>
  <p:clrMapOvr>
    <a:masterClrMapping/>
  </p:clrMapOvr>
  <p:transition spd="slow">
    <p:wheel spokes="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89"/>
          <p:cNvGraphicFramePr>
            <a:graphicFrameLocks noGrp="1"/>
          </p:cNvGraphicFramePr>
          <p:nvPr>
            <p:ph idx="1"/>
          </p:nvPr>
        </p:nvGraphicFramePr>
        <p:xfrm>
          <a:off x="428596" y="916305"/>
          <a:ext cx="7772400" cy="5025390"/>
        </p:xfrm>
        <a:graphic>
          <a:graphicData uri="http://schemas.openxmlformats.org/drawingml/2006/table">
            <a:tbl>
              <a:tblPr/>
              <a:tblGrid>
                <a:gridCol w="709613"/>
                <a:gridCol w="3014662"/>
                <a:gridCol w="4048125"/>
              </a:tblGrid>
              <a:tr h="590550">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No</a:t>
                      </a:r>
                      <a:endParaRPr kumimoji="1" lang="en-US" sz="44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Ciri-Ciri</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Watak</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r>
              <a:tr h="822325">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4</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Kepemimpinan</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Bertingkahlaku sebagai pemimpin</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342900" marR="0" lvl="0" indent="-34290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Dapat bergaul dengan orang lain</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342900" marR="0" lvl="0" indent="-34290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Menanggapi saran-saran dan kritik</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865188">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5</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keorisinilan</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Inovatif dan kreatif</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342900" marR="0" lvl="0" indent="-34290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Fleksibel</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342900" marR="0" lvl="0" indent="-34290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Punya banyak sumber</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p>
                      <a:pPr marL="342900" marR="0" lvl="0" indent="-34290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Serba bisa/mengetahui banyak</a:t>
                      </a:r>
                      <a:endParaRPr kumimoji="1" lang="en-GB" sz="20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539750">
                <a:tc>
                  <a:txBody>
                    <a:bodyPr/>
                    <a:lstStyle/>
                    <a:p>
                      <a:pPr marL="342900" marR="0" lvl="0" indent="-34290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smtClean="0">
                          <a:ln>
                            <a:noFill/>
                          </a:ln>
                          <a:solidFill>
                            <a:srgbClr val="6600FF"/>
                          </a:solidFill>
                          <a:effectLst/>
                          <a:latin typeface="Tahoma" charset="0"/>
                          <a:ea typeface="Times New Roman" pitchFamily="18" charset="0"/>
                          <a:cs typeface="Tahoma" charset="0"/>
                        </a:rPr>
                        <a:t>6</a:t>
                      </a:r>
                      <a:endParaRPr kumimoji="1" lang="en-US" sz="44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Berorientasi ke Masa depan</a:t>
                      </a:r>
                      <a:endParaRPr kumimoji="1" lang="en-US" sz="44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Pandangan kedepan</a:t>
                      </a:r>
                      <a:endParaRPr kumimoji="1" lang="en-GB" sz="20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p>
                      <a:pPr marL="342900" marR="0" lvl="0" indent="-342900" algn="l" defTabSz="914400" rtl="0" eaLnBrk="0" fontAlgn="base" latinLnBrk="0" hangingPunct="0">
                        <a:lnSpc>
                          <a:spcPct val="100000"/>
                        </a:lnSpc>
                        <a:spcBef>
                          <a:spcPct val="0"/>
                        </a:spcBef>
                        <a:spcAft>
                          <a:spcPct val="0"/>
                        </a:spcAft>
                        <a:buClrTx/>
                        <a:buSzTx/>
                        <a:buFont typeface="Symbol" pitchFamily="18" charset="2"/>
                        <a:buChar char=""/>
                        <a:tabLst>
                          <a:tab pos="228600" algn="l"/>
                        </a:tabLst>
                      </a:pPr>
                      <a:r>
                        <a:rPr kumimoji="1" lang="en-US" sz="2100" b="1" i="0" u="none" strike="noStrike" cap="none" normalizeH="0" baseline="0" dirty="0" smtClean="0">
                          <a:ln>
                            <a:noFill/>
                          </a:ln>
                          <a:solidFill>
                            <a:srgbClr val="6600FF"/>
                          </a:solidFill>
                          <a:effectLst/>
                          <a:latin typeface="Tahoma" charset="0"/>
                          <a:ea typeface="Times New Roman" pitchFamily="18" charset="0"/>
                          <a:cs typeface="Tahoma" charset="0"/>
                        </a:rPr>
                        <a:t>Perseptif</a:t>
                      </a:r>
                      <a:endParaRPr kumimoji="1" lang="en-GB" sz="20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ransition spd="slow">
    <p:wheel spokes="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161"/>
          <p:cNvGraphicFramePr>
            <a:graphicFrameLocks noGrp="1"/>
          </p:cNvGraphicFramePr>
          <p:nvPr/>
        </p:nvGraphicFramePr>
        <p:xfrm>
          <a:off x="521493" y="960120"/>
          <a:ext cx="8101013" cy="4937760"/>
        </p:xfrm>
        <a:graphic>
          <a:graphicData uri="http://schemas.openxmlformats.org/drawingml/2006/table">
            <a:tbl>
              <a:tblPr/>
              <a:tblGrid>
                <a:gridCol w="539750"/>
                <a:gridCol w="2268538"/>
                <a:gridCol w="5292725"/>
              </a:tblGrid>
              <a:tr h="260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id-ID" sz="1400" b="1" i="0" u="none" strike="noStrike" cap="none" normalizeH="0" baseline="0" dirty="0" smtClean="0">
                        <a:ln>
                          <a:noFill/>
                        </a:ln>
                        <a:solidFill>
                          <a:srgbClr val="6600FF"/>
                        </a:solidFill>
                        <a:effectLst/>
                        <a:latin typeface="Tahoma" charset="0"/>
                        <a:ea typeface="Times New Roman" pitchFamily="18" charset="0"/>
                        <a:cs typeface="Tahoma"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1" lang="en-US" sz="2000" b="1" i="0" u="none" strike="noStrike" cap="none" normalizeH="0" baseline="0" dirty="0" smtClean="0">
                          <a:ln>
                            <a:noFill/>
                          </a:ln>
                          <a:solidFill>
                            <a:srgbClr val="6600FF"/>
                          </a:solidFill>
                          <a:effectLst/>
                          <a:latin typeface="Tahoma" charset="0"/>
                          <a:ea typeface="Times New Roman" pitchFamily="18" charset="0"/>
                          <a:cs typeface="Tahoma" charset="0"/>
                        </a:rPr>
                        <a:t>No</a:t>
                      </a:r>
                      <a:endParaRPr kumimoji="1" lang="en-US" sz="2000" b="0"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dirty="0" smtClean="0">
                          <a:ln>
                            <a:noFill/>
                          </a:ln>
                          <a:solidFill>
                            <a:srgbClr val="6600FF"/>
                          </a:solidFill>
                          <a:effectLst/>
                          <a:latin typeface="Tahoma" charset="0"/>
                          <a:ea typeface="Times New Roman" pitchFamily="18" charset="0"/>
                          <a:cs typeface="Tahoma" charset="0"/>
                        </a:rPr>
                        <a:t>Ciri-Ciri Entrepreneur Unggul</a:t>
                      </a:r>
                      <a:endParaRPr kumimoji="1" lang="en-US" sz="18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Uraian</a:t>
                      </a:r>
                      <a:endParaRPr kumimoji="1" lang="en-US"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r>
              <a:tr h="260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sz="1800" b="0" i="0" u="none" strike="noStrike" cap="none" normalizeH="0" baseline="0" smtClean="0">
                          <a:ln>
                            <a:noFill/>
                          </a:ln>
                          <a:solidFill>
                            <a:srgbClr val="6600FF"/>
                          </a:solidFill>
                          <a:effectLst/>
                          <a:latin typeface="Tahoma" charset="0"/>
                          <a:ea typeface="Times New Roman" pitchFamily="18" charset="0"/>
                          <a:cs typeface="Tahoma" charset="0"/>
                        </a:rPr>
                        <a:t>6</a:t>
                      </a:r>
                      <a:endParaRPr kumimoji="1" lang="en-US" sz="1800" b="0"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Penetapan tujuan</a:t>
                      </a:r>
                      <a:endParaRPr kumimoji="1" lang="en-US"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dirty="0" smtClean="0">
                          <a:ln>
                            <a:noFill/>
                          </a:ln>
                          <a:solidFill>
                            <a:srgbClr val="6600FF"/>
                          </a:solidFill>
                          <a:effectLst/>
                          <a:latin typeface="Tahoma" charset="0"/>
                          <a:ea typeface="Times New Roman" pitchFamily="18" charset="0"/>
                          <a:cs typeface="Tahoma" charset="0"/>
                        </a:rPr>
                        <a:t>Memiliki tujuan yang jelas dan berusaha untuk mencapai tujuan tersebut</a:t>
                      </a:r>
                      <a:endParaRPr kumimoji="1" lang="en-GB" sz="18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60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sz="1800" b="0" i="0" u="none" strike="noStrike" cap="none" normalizeH="0" baseline="0" smtClean="0">
                          <a:ln>
                            <a:noFill/>
                          </a:ln>
                          <a:solidFill>
                            <a:srgbClr val="6600FF"/>
                          </a:solidFill>
                          <a:effectLst/>
                          <a:latin typeface="Tahoma" charset="0"/>
                          <a:ea typeface="Times New Roman" pitchFamily="18" charset="0"/>
                          <a:cs typeface="Tahoma" charset="0"/>
                        </a:rPr>
                        <a:t>7</a:t>
                      </a:r>
                      <a:endParaRPr kumimoji="1" lang="en-US" sz="1800" b="0"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Pencarian informasi</a:t>
                      </a:r>
                      <a:endParaRPr kumimoji="1" lang="en-US"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Selalu mencari informasi demi kemajuan perusahaan</a:t>
                      </a:r>
                      <a:endParaRPr kumimoji="1" lang="en-GB"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60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sz="1800" b="0" i="0" u="none" strike="noStrike" cap="none" normalizeH="0" baseline="0" smtClean="0">
                          <a:ln>
                            <a:noFill/>
                          </a:ln>
                          <a:solidFill>
                            <a:srgbClr val="6600FF"/>
                          </a:solidFill>
                          <a:effectLst/>
                          <a:latin typeface="Tahoma" charset="0"/>
                          <a:ea typeface="Times New Roman" pitchFamily="18" charset="0"/>
                          <a:cs typeface="Tahoma" charset="0"/>
                        </a:rPr>
                        <a:t>8</a:t>
                      </a:r>
                      <a:endParaRPr kumimoji="1" lang="en-US" sz="1800" b="0"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Perencanaan sistematik dan monitoring</a:t>
                      </a:r>
                      <a:endParaRPr kumimoji="1" lang="en-US"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Menetapkan perencanaan sebagai bagian yang penting dan juga melaksanakan evaluasi atau monitor terhadap hasil perencanaan tersebut</a:t>
                      </a:r>
                      <a:endParaRPr kumimoji="1" lang="en-GB"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60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sz="1800" b="0" i="0" u="none" strike="noStrike" cap="none" normalizeH="0" baseline="0" smtClean="0">
                          <a:ln>
                            <a:noFill/>
                          </a:ln>
                          <a:solidFill>
                            <a:srgbClr val="6600FF"/>
                          </a:solidFill>
                          <a:effectLst/>
                          <a:latin typeface="Tahoma" charset="0"/>
                          <a:ea typeface="Times New Roman" pitchFamily="18" charset="0"/>
                          <a:cs typeface="Tahoma" charset="0"/>
                        </a:rPr>
                        <a:t>9</a:t>
                      </a:r>
                      <a:endParaRPr kumimoji="1" lang="en-US" sz="1800" b="0"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sv-SE" sz="1800" b="1" i="0" u="none" strike="noStrike" cap="none" normalizeH="0" baseline="0" smtClean="0">
                          <a:ln>
                            <a:noFill/>
                          </a:ln>
                          <a:solidFill>
                            <a:srgbClr val="6600FF"/>
                          </a:solidFill>
                          <a:effectLst/>
                          <a:latin typeface="Tahoma" charset="0"/>
                          <a:ea typeface="Times New Roman" pitchFamily="18" charset="0"/>
                          <a:cs typeface="Tahoma" charset="0"/>
                        </a:rPr>
                        <a:t>Persuasi dan penyusunan jaringan usaha</a:t>
                      </a:r>
                      <a:endParaRPr kumimoji="1" lang="sv-SE"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sv-SE" sz="1800" b="1" i="0" u="none" strike="noStrike" cap="none" normalizeH="0" baseline="0" smtClean="0">
                          <a:ln>
                            <a:noFill/>
                          </a:ln>
                          <a:solidFill>
                            <a:srgbClr val="6600FF"/>
                          </a:solidFill>
                          <a:effectLst/>
                          <a:latin typeface="Tahoma" charset="0"/>
                          <a:ea typeface="Times New Roman" pitchFamily="18" charset="0"/>
                          <a:cs typeface="Tahoma" charset="0"/>
                        </a:rPr>
                        <a:t>Mencari relasi, mitra kerja untuk membangun jaringan kerja yang lebih baik</a:t>
                      </a:r>
                      <a:endParaRPr kumimoji="1" lang="en-GB"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r h="26035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sz="1800" b="0" i="0" u="none" strike="noStrike" cap="none" normalizeH="0" baseline="0" smtClean="0">
                          <a:ln>
                            <a:noFill/>
                          </a:ln>
                          <a:solidFill>
                            <a:srgbClr val="6600FF"/>
                          </a:solidFill>
                          <a:effectLst/>
                          <a:latin typeface="Tahoma" charset="0"/>
                          <a:ea typeface="Times New Roman" pitchFamily="18" charset="0"/>
                          <a:cs typeface="Tahoma" charset="0"/>
                        </a:rPr>
                        <a:t>10</a:t>
                      </a:r>
                      <a:endParaRPr kumimoji="1" lang="en-US" sz="1800" b="0"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sz="1800" b="1" i="0" u="none" strike="noStrike" cap="none" normalizeH="0" baseline="0" smtClean="0">
                          <a:ln>
                            <a:noFill/>
                          </a:ln>
                          <a:solidFill>
                            <a:srgbClr val="6600FF"/>
                          </a:solidFill>
                          <a:effectLst/>
                          <a:latin typeface="Tahoma" charset="0"/>
                          <a:ea typeface="Times New Roman" pitchFamily="18" charset="0"/>
                          <a:cs typeface="Tahoma" charset="0"/>
                        </a:rPr>
                        <a:t>Kepercayaan diri</a:t>
                      </a:r>
                      <a:endParaRPr kumimoji="1" lang="en-US" sz="1800" b="1" i="0" u="none" strike="noStrike" cap="none" normalizeH="0" baseline="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sv-SE" sz="1800" b="1" i="0" u="none" strike="noStrike" cap="none" normalizeH="0" baseline="0" dirty="0" smtClean="0">
                          <a:ln>
                            <a:noFill/>
                          </a:ln>
                          <a:solidFill>
                            <a:srgbClr val="6600FF"/>
                          </a:solidFill>
                          <a:effectLst/>
                          <a:latin typeface="Tahoma" charset="0"/>
                          <a:ea typeface="Times New Roman" pitchFamily="18" charset="0"/>
                          <a:cs typeface="Tahoma" charset="0"/>
                        </a:rPr>
                        <a:t>Berpikir positif terhadap segala kelebihan dan kekurangan yang dimiliki</a:t>
                      </a:r>
                      <a:endParaRPr kumimoji="1" lang="en-GB" sz="1800" b="1" i="0" u="none" strike="noStrike" cap="none" normalizeH="0" baseline="0" dirty="0" smtClean="0">
                        <a:ln>
                          <a:noFill/>
                        </a:ln>
                        <a:solidFill>
                          <a:srgbClr val="6600FF"/>
                        </a:solidFill>
                        <a:effectLst/>
                        <a:latin typeface="Times New Roman" pitchFamily="18" charset="0"/>
                        <a:ea typeface="Times New Roman" pitchFamily="18" charset="0"/>
                        <a:cs typeface="Tahoma"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r>
            </a:tbl>
          </a:graphicData>
        </a:graphic>
      </p:graphicFrame>
    </p:spTree>
  </p:cSld>
  <p:clrMapOvr>
    <a:masterClrMapping/>
  </p:clrMapOvr>
  <p:transition spd="slow">
    <p:wheel spokes="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http://t1.gstatic.com/images?q=tbn:ANd9GcTLMGpcKfmuyhqumlau0wigR6aN5Wtew1YnjnRw9UH3u74shmaujw"/>
          <p:cNvPicPr>
            <a:picLocks noChangeAspect="1" noChangeArrowheads="1"/>
          </p:cNvPicPr>
          <p:nvPr/>
        </p:nvPicPr>
        <p:blipFill>
          <a:blip r:embed="rId2"/>
          <a:srcRect/>
          <a:stretch>
            <a:fillRect/>
          </a:stretch>
        </p:blipFill>
        <p:spPr bwMode="auto">
          <a:xfrm>
            <a:off x="71406" y="2071678"/>
            <a:ext cx="5500726" cy="4543112"/>
          </a:xfrm>
          <a:prstGeom prst="rect">
            <a:avLst/>
          </a:prstGeom>
          <a:noFill/>
        </p:spPr>
      </p:pic>
      <p:sp>
        <p:nvSpPr>
          <p:cNvPr id="4" name="Rectangle 3"/>
          <p:cNvSpPr/>
          <p:nvPr/>
        </p:nvSpPr>
        <p:spPr>
          <a:xfrm>
            <a:off x="2357422" y="2357430"/>
            <a:ext cx="6133375" cy="830997"/>
          </a:xfrm>
          <a:prstGeom prst="rect">
            <a:avLst/>
          </a:prstGeom>
        </p:spPr>
        <p:txBody>
          <a:bodyPr wrap="square">
            <a:spAutoFit/>
          </a:bodyPr>
          <a:lstStyle/>
          <a:p>
            <a:r>
              <a:rPr lang="id-ID" sz="4800" dirty="0" smtClean="0"/>
              <a:t>TR = Quantity x Price</a:t>
            </a:r>
            <a:endParaRPr lang="id-ID" sz="4800" dirty="0"/>
          </a:p>
        </p:txBody>
      </p:sp>
      <p:sp>
        <p:nvSpPr>
          <p:cNvPr id="6" name="Rectangle 5"/>
          <p:cNvSpPr/>
          <p:nvPr/>
        </p:nvSpPr>
        <p:spPr>
          <a:xfrm>
            <a:off x="357158" y="571480"/>
            <a:ext cx="7352967" cy="923330"/>
          </a:xfrm>
          <a:prstGeom prst="rect">
            <a:avLst/>
          </a:prstGeom>
        </p:spPr>
        <p:txBody>
          <a:bodyPr wrap="square">
            <a:spAutoFit/>
          </a:bodyPr>
          <a:lstStyle/>
          <a:p>
            <a:pPr algn="ctr"/>
            <a:r>
              <a:rPr lang="id-ID" sz="5400" dirty="0" smtClean="0"/>
              <a:t>Profit = Revenue - Cost</a:t>
            </a:r>
            <a:endParaRPr lang="id-ID" sz="5400" dirty="0"/>
          </a:p>
        </p:txBody>
      </p:sp>
      <p:sp>
        <p:nvSpPr>
          <p:cNvPr id="7" name="Rectangle 6"/>
          <p:cNvSpPr/>
          <p:nvPr/>
        </p:nvSpPr>
        <p:spPr>
          <a:xfrm>
            <a:off x="3643307" y="1282471"/>
            <a:ext cx="1000131" cy="646331"/>
          </a:xfrm>
          <a:prstGeom prst="rect">
            <a:avLst/>
          </a:prstGeom>
        </p:spPr>
        <p:txBody>
          <a:bodyPr wrap="square">
            <a:spAutoFit/>
          </a:bodyPr>
          <a:lstStyle/>
          <a:p>
            <a:pPr algn="ctr"/>
            <a:r>
              <a:rPr lang="id-ID" sz="3600" dirty="0" smtClean="0"/>
              <a:t>(TR)</a:t>
            </a:r>
            <a:endParaRPr lang="id-ID" sz="3600" dirty="0"/>
          </a:p>
        </p:txBody>
      </p:sp>
      <p:sp>
        <p:nvSpPr>
          <p:cNvPr id="8" name="Rectangle 7"/>
          <p:cNvSpPr/>
          <p:nvPr/>
        </p:nvSpPr>
        <p:spPr>
          <a:xfrm>
            <a:off x="6143636" y="1285860"/>
            <a:ext cx="1000131" cy="646331"/>
          </a:xfrm>
          <a:prstGeom prst="rect">
            <a:avLst/>
          </a:prstGeom>
        </p:spPr>
        <p:txBody>
          <a:bodyPr wrap="square">
            <a:spAutoFit/>
          </a:bodyPr>
          <a:lstStyle/>
          <a:p>
            <a:pPr algn="ctr"/>
            <a:r>
              <a:rPr lang="id-ID" sz="3600" dirty="0" smtClean="0"/>
              <a:t>(TC)</a:t>
            </a:r>
            <a:endParaRPr lang="id-ID" sz="3600" dirty="0"/>
          </a:p>
        </p:txBody>
      </p:sp>
      <p:sp>
        <p:nvSpPr>
          <p:cNvPr id="11" name="Rectangle 10"/>
          <p:cNvSpPr/>
          <p:nvPr/>
        </p:nvSpPr>
        <p:spPr>
          <a:xfrm>
            <a:off x="2500298" y="3929066"/>
            <a:ext cx="6133375" cy="830997"/>
          </a:xfrm>
          <a:prstGeom prst="rect">
            <a:avLst/>
          </a:prstGeom>
        </p:spPr>
        <p:txBody>
          <a:bodyPr wrap="square">
            <a:spAutoFit/>
          </a:bodyPr>
          <a:lstStyle/>
          <a:p>
            <a:r>
              <a:rPr lang="id-ID" sz="4800" dirty="0" smtClean="0"/>
              <a:t>Barang atau jasa</a:t>
            </a:r>
            <a:endParaRPr lang="id-ID" sz="4800" dirty="0"/>
          </a:p>
        </p:txBody>
      </p:sp>
      <p:sp>
        <p:nvSpPr>
          <p:cNvPr id="12" name="Down Arrow 11"/>
          <p:cNvSpPr/>
          <p:nvPr/>
        </p:nvSpPr>
        <p:spPr>
          <a:xfrm>
            <a:off x="3214678" y="1857364"/>
            <a:ext cx="571504" cy="6429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Down Arrow 12"/>
          <p:cNvSpPr/>
          <p:nvPr/>
        </p:nvSpPr>
        <p:spPr>
          <a:xfrm>
            <a:off x="3214678" y="3286124"/>
            <a:ext cx="571504" cy="6429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p:cNvSpPr txBox="1"/>
          <p:nvPr/>
        </p:nvSpPr>
        <p:spPr>
          <a:xfrm>
            <a:off x="2071670" y="5934694"/>
            <a:ext cx="5857916" cy="923330"/>
          </a:xfrm>
          <a:prstGeom prst="rect">
            <a:avLst/>
          </a:prstGeom>
          <a:noFill/>
        </p:spPr>
        <p:txBody>
          <a:bodyPr wrap="square" rtlCol="0">
            <a:spAutoFit/>
          </a:bodyPr>
          <a:lstStyle/>
          <a:p>
            <a:pPr algn="ctr"/>
            <a:r>
              <a:rPr lang="id-ID" sz="5400" b="1" dirty="0" smtClean="0">
                <a:solidFill>
                  <a:srgbClr val="FF0000"/>
                </a:solidFill>
              </a:rPr>
              <a:t>Ku</a:t>
            </a:r>
            <a:r>
              <a:rPr lang="id-ID" sz="4400" b="1" dirty="0" smtClean="0">
                <a:solidFill>
                  <a:srgbClr val="FF0000"/>
                </a:solidFill>
              </a:rPr>
              <a:t> tahu yang </a:t>
            </a:r>
            <a:r>
              <a:rPr lang="id-ID" sz="5400" b="1" dirty="0" smtClean="0">
                <a:solidFill>
                  <a:srgbClr val="FF0000"/>
                </a:solidFill>
              </a:rPr>
              <a:t>kau</a:t>
            </a:r>
            <a:r>
              <a:rPr lang="id-ID" sz="4400" b="1" dirty="0" smtClean="0">
                <a:solidFill>
                  <a:srgbClr val="FF0000"/>
                </a:solidFill>
              </a:rPr>
              <a:t> mau</a:t>
            </a:r>
            <a:endParaRPr lang="id-ID" sz="4400" b="1" dirty="0">
              <a:solidFill>
                <a:srgbClr val="FF0000"/>
              </a:solidFill>
            </a:endParaRPr>
          </a:p>
        </p:txBody>
      </p:sp>
      <p:sp>
        <p:nvSpPr>
          <p:cNvPr id="15" name="Down Arrow 14"/>
          <p:cNvSpPr/>
          <p:nvPr/>
        </p:nvSpPr>
        <p:spPr>
          <a:xfrm>
            <a:off x="3143240" y="4929198"/>
            <a:ext cx="571504" cy="6429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26" name="AutoShape 2" descr="data:image/jpeg;base64,/9j/4AAQSkZJRgABAQAAAQABAAD/2wCEAAkGBhQSERQUEhQWFBUUGBwaGRcXGRgWFxocGBgYHB8cGBgXHCYeGCEkGRcYHy8gIycpLC0sGh4xNTAqNScrLCkBCQoKDgwOGg8PGiwlHyQqLCwsMCwsLS4pLTAsLCwpLCwsLC0sKS4sLCwsLCwsLCwsLCwsLCwsLCwsLCwsKSwsLP/AABEIAP4AxgMBIgACEQEDEQH/xAAcAAEAAgIDAQAAAAAAAAAAAAAABgcEBQECAwj/xABCEAACAQMBBQYEAwUGBQUBAAABAgMABBEhBQYSMUEHEyJRYXEygZGhFEKxI1JicsEVM4KSotFDwuHw8RZTsrPSJP/EABkBAAIDAQAAAAAAAAAAAAAAAAADAQIEBf/EADMRAAICAQIDBgUEAQUBAAAAAAABAgMRBBIhMUETIjJRYZFxgaHB0QUjsfHwFTNCQ1IU/9oADAMBAAIRAxEAPwC8KUpUAKUpQApSlAClKGgDxubxIxmR1QebMFH3NaHaHaJYxZ/bBz5Rgv8AceH71GO2CxlIhkAzEmQcflZiNT6EDGfP3qCbEkjD4a3a4YnRQxA+ahST9cVz7tVKE9iXucvUaycLNiSXq8k72h2xDUQW5PkZGx/pT/8AVaz/ANX7WuP7pSgP7kYA/wA0mf1rsNtzQ/3Wy1j9eB2P1VRXSffHaXAXEKxovNu6Ix85CaQ7JPxSfyWDLK6cvFOXyWDzXb20rKVJbkyvGdCrNxIQemmit1H/AJra3vbETpBb6+cjZ/0rz+tRWff28cFXkVlPNTFEVI9QUwa3u5O94edIJIIRxnAdFCEHBOoGhzjpiqwuedsZNZ80VrvedkJtJ+aya+53g2pd8u+CnpEpjX5sMZ+ZrHm3cvlQySs0aDm0k2P+Ykn0GtXISAPICqg2xJLfE3Ek8McQchEd8cIBxkIASSfPmfbFTbDbzbbLX1KHGUm2z33B3onjuAhkZ4Tnj42JC6aMC3I8tPKpvtjtOtYfDHmd/KP4c+XGdD/hzUb3Y3PtbkE/iWnCEcSKphUZ11UjiIOuox1qbWu7ltGwaOCNWHIhRkfOn1OxQxF/N8fb+zTT2qr2wfDzfH26fUh79pd65zFZjHTKyv8AccNIe0+5idfxdrwRtzIWRG914yQ3tUv2tt+C2XM0ir5L8TH2Ua1X2+e/SXcfcW8bEMwJZwATw64UZOPUnpVZTnH/AJ8fIpOc4f8AZl+RbdtcrIqshDKwBBHIgjIP0r1qK9nodbZEf8oAqVV0lnHE60W2lkUpSpLClKUAKUrG2jtKKCNpJnWNF5sxwB/35UAZNavaW9NpbnhnuYYm8nkVT9Cc1TG/3bVJPxQ2BaKLkZfhlf8Al/8AbH+r25VVrOSSSck8yeZ9zVNxOD6+2Xt63uQTbzRzBeZjdXx74OlZ9fHNhtGWBxJDI8bjkyMVb6j9Knmxu3O/hwJe7uFH768D/wCaPA+qmjcGD6KpUK3G7UrfaPEuDBKgyUdgQRyyjacWDjIwCMipqDVk8kHjd2iyIyOAysMEHUEHzqnN6N3pdmXCzQMQhPgbnwn9xvMEcs89fKrprC2tstLiJopF4lYcv6g9D60m+lWx9ehm1FCtj6rkyO7qb5R3ihfgmAyye3Mqeo+4+5jfa0ZB3ABPdHi0HLjGOf8Ah5fOo5t/Yk2zbkMjMBnMcg8uqn1HIjkRU12VtGLa9o0M2FmXU45gjlIg8tdR8uornuUpp1S8RzHOVkXTPhL+SL7rzbNiQPcFnl54aMlR6KBkfPn7V23l3ot2lt5LRCGgfiyVCKw000OemPYmtTHsJIbswXrtEOXGoBGvJtfykdenXriwbLsys1wTxy6dWwD6+HFLgrJx2rCFVxtsjtikse5ENob3Xm0G7mJeFX04I85I/jc648+QrE2luTLbxgysveyMqxxIQzNk6k+2nLzFW9ZbNigXEUaxr14QB9T1qJbGc3+0DdY/YWwKRE8mbXxD6k+nh61eVP8A6eWxk9Py3vMmaaw3D2jbNxwSRqxGDh8c+hDLg61zdbpbVnP7WXI9ZcL/AJU0+1WhUR303y/D/sIPFcP8+7B6n1xqAeXM+rJUwiuo2WnrhHi3jyyVvtvYLW8oiMiyzH4lTJC/zMeuNcY0+YqS7lbkliHkGvXyGeg9NB715bv7MijJluZVHVmZvETzwB8ROfTJNSKTtTtIRwwxySY64CA+3Ec/amVQqo702k/4GU106fvTaT98E6tLQRqFUcq96rU9sDfltDj1c/0Stpu92ow3EixSRtC7nCnIZCT0zgEZ6aVoWqqk8ZNUdZTJ4T/km1K4BrmtBqFKUoAVS/a/cvfbRtdmxHAXxuegZxnJ/kiBb/FU/wB9e0O22aoEvE8rglIk+I46sfyAnTJ9cA4r57ffec38l8OASycWRg8GGXhwNc6KBg55jNLm+GESjSXsarI6oSVVmCk8yAxAz8q2Wxtzru7QyW8DyorcJZcYzjPUjOBjPlkZ51MuyLcCK9E010heJMIgyy5fmxypBOBgf4jV4bP2fHBGsUKLHGgwqqMAf9nXNUzgYkUSvYVflVPFbhjzUu2V9yEIPyrZN2BTd0uLiMylhxaMI0TByQcFnbOBjCjnV2VgbwbW/C200/AZO6QtwLgE49Ty88+QquWTtRQWydw0a5ktJ2dLiMnKgqMjoy5ByCCD86vbcjZTWtrHbkswjBHE3M5Yt8ueAOgFUPvl2iLeskqWwt7iMgidJG7zAz4ThQDz68uXI1d/Z3vmNo2iyEcMingkXpxAAkr6EEH546U2HqLkSula3be8MFonHO4XPJebN/KvM/pVW7w9pFxdN3duGhRjgBdZWzpgsOWfJfqaXbqIVc+fkY79VXTwfPyJxvxtOxMTQ3Mg4jqFXxyKehAHwnXrj71W1hsK5jcTWTrNw6gxMC49GibDDI5jBqW7r9m6IBJdjvHIz3Z+Bc/vfvHHyB8+dem0uy2FjxW8jwt5fGo9tQw+prDbGdvea/JzroW3Ym4/XiRvefeVbmIJdW0kNwnwuNB7FXweE+WT6VuNwN8YktzFcyhOBvAWz8JGcZx0OftXjLujtSMYScSqOQMhI/yyjFauXda//NaRP7LCP/rZSaTmyMt2H7CE7YT34efh+CwbjeaykRkNzHh1IOHwcMMafWsTZ+39nWkQjjnQIudAWcknUk4BJJqAnYdwvxbNz7Cf/lkIp+DuMFY9mhSeZMUsh08u8YgfKr9vPOcfyX/+qzOXFezJXtvtMj7txaK7vj4ypCL/ABEHU/MAedVmbtyzPxHibOW/McnJ8XPU+VT7Z26V9dRlLmT8ND0jRUXJ9UjwMfza+nWtHPs5bS6Md8gIbVZVQajzwBr0z1B8+dQ1ObTk8ESVk2pTe1dOBr9k3trGMywvK/qRwfIZBPzzWxl32A0ht44x8v0UL/WpjsjdO2uIxJCyOp/hGQfIgjIPoayz2dRfup8lX/atUNPYl3JL2NcNLal3JL4pfcrK42/czggE4PMIv64yfvWz3e3UkMiOeakNgdCNdT/tVk2e5Uac/wDb9K3dps1IxhQBTYaVJ7pvLHV6NKW6yTk/U7WKkIA3PFZFKVrN4pSlAHzBsbYcu2tpTMX4FZmlkkIzwJxaAAnU4woBPT0q19hdmmyGQ90qXXCcM/fGQg45Hu2Cr54xVP3t7Ns19oWSjh71u7ZtQeBWYjHo6Mv+E+tZfZrv02z5+EgNDOyCTJxw+LHGD6BjoefpWdpjU0fRGzdmRW8SxQIscafCq8h1PuSdSTqa028+/wDaWDKk8h4214EHGwB/Mw6DT3PQGt/NLhCyjjIBIA/NgZAB9eXzr503b3fm2ztKQzll8Re4PJkGcBADyOgQDoAfKoLNn0PYXyTRpLEwdJFDKw5EH3rH3g2gkFrPNKvGkcbMy6eJQDka6ajSuux7y21t7Z4z+HAQxowJjxoAR8se/rXO8OyvxVrPb54e+jZOLngsMA/WoAiGyf7G/Gi0jtYln4VYcUIK+KNZOEM2cngYHy59aic8/wDZV7dLYSDupCuF+MRnHiAzpkEkdcDAOSK3e9W04LYBEiia+MSpLcIuChEYQ8Lc+IqMdMD6VC9n7PeeRY4lLMxwAP1PkB1NYrr2ntg+JxNdrHnsqnx6v7Hf9tdTfnmlc+rMf9h9hVpbk7ki1HezAGc/MIPJT1JHM/Idc7PdbdeOyi4V8UjfG/UnyHko6D+tburU0be9LmL0+l29+fMUpStRtFKUoA4rmlKkBWNf7OjmQpKiup6MM/Q8wfUVk0qHx5g0nwZXe1t15tnH8TYO5A+OM+Lw+oHxr9xzzUr3R34ivV4fgmA8Ufn6oeo+4+9bmoNvrucSfxVoGEykEqmFzjPiUAZ4uXvr15qW6rjDl5fgz4lQ91fLqvwWNSoZuJvyLod1NhZ0HsHA6gdCOo+Y0ziZitsJqcd0TfXZGyO6IpSlXGClKUAV/wBqXZwt/EZYgFuYx4Ty7wD8jH9D0Poa+eodnu0oiOEctwnvCIwp/iZ8BfnX1dvbthrWyuJ0XiaKMsAeWemfQZyfQGqm2PsWRrWKdNnJtK4vAZZbidk4FLMw4ACcggDXGPfkAqbwXjxLJ3Js5IrC3jmdZJEThLK3GuhOAGHxYXAz6VuUiUEkAAnUkAAn3PWq77LruOK4urM2ptZ0Cu6LK00WNB4OIngPjXTJyOulWPShhVtpsruto3EGyMq7Efi7mU96kOSW4IlPxOScnJOCMaYNbrf7egW8H4aORmnZQGbTiVepYrgBmHQDqTppWxv7m12TbP3ShWcu6plmeSRubMWJY6kZJOg08hVO3V00js8jFmc5ZjzJrJqLtq2rmcr9Q1fZrs4c39Dm0tWlkVEGXdgAPMk+dXNulukllH0aVx43/wCVfID7/QDXbgboC3jE0q/tnGRn/hqeg8iRz+nnUxqNPTtW6XMyaXT7VvlzFKUrWbhSlKAFK6ySBQSxAA1JOgAHma4ilDAMpDKRkEHII8wRzoA70pSgBSlKAFKUoAhm++6pYfirUFbiM8R4NCwHXHVh9xka6VHN1u0vandyPLai8hhbhkeLhSVcAHPAD4/Droo96sra+1Y7aF5pm4Y4xljz64AA6kkgAeZqnt3tuMl5cXyZMt1xdxYwtxM5bRZLhVPDGABxeLUliQBVYrY20Xpgoycuj5lybsbzRX9utxBngbIwwAYFTgggEj71tqpzsf2jJBcXFlc+CYP3hXI5uqlsYONCQSB+9Vx1sTyjQKUpUgedxArqyMAysCGB1BBGCD7iqTfa93u7MYWTv7F3Yxa4ZcnOA35WxzU6HUjrV4VibS2XHOhSVVdT0YBh9DVZRySngqo9tWz41klgtpPxEurApGnEwGAZJAxJHLz9K3PZrvQH2WZribjaN5DIWYsy5YlRqc6ggKPkK269nUAzhFA8gqgVVO9G7sFneypbnTC8Q6K3MqPTkcdDWa99lDcJ1Gp7Gty69DnePbz3k7SuOHkFXOQqjkPXqSfMmpB2d7qd/J38o/ZRnwg/ncf0XmfXA860e627rXk4jGQg1dvJfT1PIf8ASrutLRIkWONQqKMADoK59Fbm98jh6ap2y7Sf9ntSlK6B1hSlKAFRzdLes3ZlSRBHLC2CBnBGSAcHXIIwfl51I6hG1glhtKO5J4YrlWSTyVhg8Wnnhf8AUaXNuOH06ibZOLUunUlW2rEzW80QODIjKD6kHH3qOdm20y1u1vJpJbMVKnmFJOPoeJfkK89r9qNvGMQAzt7FEHuWGT8hVdzbxTvcvPGe6kl0IiyOeBgak6kA+9IsujGSa4mW7UQjNSi89GXxXFVE2x9rleI/iSMZ1l8X+Xj4s+mM1qU3ovYWIM8ysNCrsWx7q+cfSpepxziyz1m3xRaL0pVd7ndozySCG61MjBUdVA1OmGA8zjB+tWJT4WKayjVVbG1ZiKUpVxhqd5924763aCUsFYg5Q4YFTkc8j61W8W04bORrDYcHfXTZElw5DKmOZLHQhevJQf3jpVusuQR51FZ9z0tbOWLZ3Bau+OKdiSyqDlmLnLEhc41ABOdKC0cdSrbVJtk7WiDzR3Us5AmCklgZH/MxGjZPF69QNK+hoJQygjXNfLe0LjZ8XeRxLPcSYIF0XCAv+8sRU5X1J4jnTHOro7Ib6c2ax3TFnBPDxasE0wGPMnnz1AIFOrb5GhZ6lgUpSmkilKUAaveXba2lu8rnkMKP3mPwj6/bNfPjuSSSck6knmT51Z3bFtEcMEA5kmQ+wHCPqWP0qutk7Ma5mSGPHE50ycAYBJJ+QNcbWzc7Nq6HA19jnbsXT7lhdk9hIscsp0jcgKMcyuctnyGcfXyqf15WtusaKigKqgAAaAAeVeta64bIpG+mvs4KIpSlXGilKUAajebeNLOEyN4mOiJnBZv6Acyf9xVUX19ebR4nIaRYQWIQYRB1wOpwPU6Gs/fPiuNq9yWIHHHEueShgmcD+ZiatXZ2zo4I1jiUKq9P6k9SepNZGndJrOEjntS1M2s4iuBCdxtyrWS3juJB3zOD4W+BSCQRwj4uXX6Ctvvxu8slk4hRVaI94oRQvw5z8I/dJ+eKxtiXi2d9PaMQsch76HOgHEMsoPlocfymtve76WcWeKdCfJP2h/0Zq8VBQw8IZCNSrcXhdGe+7O1PxFrDLzLKOL+ZdG+4NNs7t290P20YYjkw8Lj2YdPQ5FV3sHf1LRp0SNnheQvEMhSueYPPTGPp61uoe1yI/HBIPZlb9cVCurccSZEdTVKKjNm52P2f21tKJVDOw+HjIIX1AAGvqaktR/ZO/VpcEKsnCx5LIOAn2J8J+RqQU6G3HcNNWzH7eMegpSlXGCsXamz1nhkhfPDKhRsaHDDBxWVSgCrNqdj1rbWk0kZkklQcQZyMAL8QCgY+HJ1ycgVMOze4WS1VsYbkfcHGfnjNSCWIMpU6hgQfY6H7VXPZhdmK4mgY6K2g9QSp/QVEJbbEvNC1NxuWXzWPYtalKVsN4rxurpI0Z5GVEUZZmICgeZJ0Fe1VR2hSDaW1bXZise6izLcEfy54fcJj5yDyqsnhEpZI5vNGu1LuS8aZ4NnjhRHIxJMyA5ECc2yc6nAGdetZ24Swf2jGLeEQxqrhR8TseE+KV/zMf8o5DqT49rNlcQXETRQFrVIFjQIDwRkMxI8IPDpjnzAHlXn2T72WiTSfiHEMrAKnHomM5I4+QJwuhxWCanKawuBhvjbvUYrEc5b8y6aVwDnUVzTiwpSlAClKUAVR2n7EaO4/EAHglABPk6gDB8sqAR7Go4u9N2Bwi5mA/nb9c5q9Lq1SRGSRQysMFSMg1CNpdk0TEmCVo/4WHGvyOQR881itollygcy/Sz3OVfUrO5vHkPFI7O3mxLH6mvKp8/ZHKFY9+hIBwAp1ONBknTJ6123I3EguIe+mZmPEV7seALwnkx5k9dMaGs/YTbwzItNa5bWiv69YLR3zwIzY58Klse+OVXHe7h2vcSpFAgdlPCxLFg2NPExJGuK8+ze/V7QRheB4WKOBpk8+I+p1z6g+lMWme5KTHLRNTUZPmU/NbMmjqynyYEfrVidmO80jubaVi4ClkJ1YcJGVz1GuR5YNTjbqIbabvccHdvnPlwmq27JrQtcySdEjwfdyMfZTVlW6rEk+ZeNLouiovmWvSlK3nVFKUoAVV+wouDa9yvlI33fP9atCq0VuDbk/rg/VYz/WqPxx+Imf+5B+v2LWTkKUjOgpW46J2qlezyYvvDtEvni/bAZ54E6qP9IWrqNU3vJEuydupeyBzb3QYMwyeB2ADD1AwrY8icfDS7ORaPM3vahtvaNqsUliMx4YSkRiRlOmCQQcLjOuMedV/s24m22rR3N9aQupHCjQxrI3I5DgAgZOMA555GOdq717SuPw8c2z57ZQWBLTMvdyKwwArnQHix1H2xUNvnvrpCl5sa3ugf8AiQSxq4z1Vg7MD65xSS0lnkydbl7Cks7OOCSQSlM4YZxw50Azrit7UW7O9jtb2pUrPGC5IhuGSRoxywrIACpxkVKahGDGBSlKAFKUoA8bu6WJGkc8KoCST0ArRbM3/tJ34A5Rjy7wcAPsc4+RxW027sz8Rbyw54e8UgHyPMZ9MgVS+1t1Lm2J7yJuH99QWQ/4hy+eDWe6ycGsLgZNRdZW04rgXtUS3WPdX19b8gWEyj0cDOPqo+VQfd/tCuLYBDiaMclcnK/yuNcehz8q6X2/Mj3i3UaLG6rwcOSwYa/Hyzz6Y5ClvUReGJlq4PbLqmXTVeybVTZ21bjvMiK4QPoM4Y65wPNg4/xVov8A1jtK5yIuPX/2Y/8AmwT981qds7u3cS99cowDMAWZgzEkE66k9OtRZduScVyK26nek4J8HzN9t/eufaTfhrWNhGTnH5mwebkaKucH6ZPSrC3b2GtrbpGAOIAFyPzN1OeZ10HoBXXdvYMFtEO4HxqpLnJZ9MgnPvnA8629Prg090nlmumpp75vLf0FKUpxoFKUoA4qre+49tTEdGK/5eBf6VZ884RWZjhVBJPoBk/aqk3MJmvZJTzds+njYtj9KW+NkF6iJ8bYR9c+xdMPwiuK7RjQVxW86R3rU7zbuRX1u8Ey5VuR/MpHJlPQittSgCgX2LebI7yGTu7m0lyO7lQvCx8yM5jfA6ffFa6R7R+dhGh6NBPNEfowcfar83i2KtzbyRHGXUgHyPMH5ECvnqWIqxVhhlJBHUEHBHyIrl6qU6pcHwZytZqL6Jd2XB+iL92JZdzbxR5duFRrI5kfXXBc/FjOM+QFdtr3/cQSy4z3aFseeBy+taXcLeP8VbgO2ZYvC/mR0bHqPuDUjmhV1KsAysMEEAgjyIOhp8XujlD4y3w3R6mh3I2rPcWxlnxlnbhwOEcIwP8A5cWtSGuscYUAKAANAAMAAdAByrtUxWFhkwi4xSbyKUpUlhSlKkDzeBTzVT7gH9ajPaJstHsJG4QDFh1IABGoB5eYJqVV4X1mssTxt8MilTjnhhjT61ScdyaKWQUotGu3S2kJ7OFx+6FYeTJ4Tp01GfYivLfew72xnUDJVeMddUIbT5Aj503Q3cNlC8bSCTLlgQOHQhRy6HSt4RUJNwxIrGLlXtl5EZ7OtoNLYpxHJQlAeuFxjPyNSesTZuy4rdOCFAi5LYHmeZ1/70FZdTBNRSZauLjFJilKVYuKUpQBE+0na4is2j4sPN4QOvDkcR9safOtP2Z7GIw56+I/0H0qOb8bYa7vCinKRnu0xy/ibPuD8gKtLc204IRVNP37JT8uCEab9y2U/LgvuSIUpStx0hSlKAODVW9qW6JDG7iGh/vQOh5B/bofkfOrTrpNCGUqwBBGCDqDmlW1K2O1iL6VdDaz5x2btF4JUlQ4ZCD1wcHkccweVXPulvOL2Jn4eBkbhZc8XQEEaDQ5+1Vxv1uc1nKWQEwPqp58B/dJ/Qn+larYG8k1m/FCRg44lOqsB5/U6iuRCUqJ7ZHCrnLTWOM+X+cS+aju+G87WixCNA7yvwgHOABjPLGTqANetdd2d+IbsBf7uXqjHn/Ifze3P0rfT2iOVLqrFDxKSAeE+Y8jW7O+PdZ1N3aQ/bZ6iuaUpg0wdt7RMEEkoUuUXIUdT8vesbdbaM09uslwgjdicAAjw50PC2o/8HrW3pVcPOcldr3Zz8hSlKksKUpQApSlAClKUAKiHaPvD3Fv3SMRLNoMZBCA+I5HLlw/OtnvRvZFZJlvFI3wRjmfUn8q+v0qroEl2hcmWbxZPrjTkqjoo/7zk0mcnJ9nHm/oZrZuT7KHN/Qztxt3DK4cjny9B/1/TFXNaWwRQo6Vqt29iCCMaa1u63VwVcVFG+qtVwUUKUpVxopSlAClKUAY97ZLKhRwGVhgg6g1S+924ctq7NGDJCTkEasvow5n3+tXhWHtcHuZCicbqjFV/eYKSB8zgUm2iNqwzNqNPC5YkfOKnGo6VMN2u0eaAhbgtNF647xfZj8XsfrVayb2z3LZ7lXl5kxLw5X+JFGND+bQ9DmvS23jjY4YFD68s+/SufZo76HlcfgceWlvoe6HH4fg+jtjb0W91pDIC2M8B8L/AOU8/lmtrXzlBccmRuXJlP6EVI9hb/XNt4eISpnPDJk/Rs5H3HpUR1XSaGQ13SxF1UqCWXa1CR+1ikQ/wkOPvg1tYe0axb/ilc/vIw++K0K6D6mtaip8pIk1Kx4doRuoZZEYHkQykfrXtG4YZBBHmDn9KZlMcmnyO1K4Y41OnvWNc7UijXieVFUdSwA/WhtIG0uZlUqNy9olioz33F6Kj5+6io1tbtZJyLaLH8cmp+SL/U0qV0I9RM9TVHr7FizTqilnYKo5liAB7k1C95O02KLw22Jn6vr3a/1Y/QetQm6vLy/I71yyg5AICr8lUDPv963uxOzwsQWGfVhp8h/5qF2tvhWF5sondd4Fheb5mktLGe/nMkxLFvTGcDQAAaKB5Vam7m6qwgEgZHTpWbsfd1IQNMmtxWyqqNawvc3U0RqWFz6vzOAK5pSmjxSlKAFKUoAUpSgDhnAGToB1qj9/e3d1nEezSpSNvHKyhhIR+VAeSfxcz0wNTuu37e1oLaO1ibDXOTIRz7tcaZ6cTHHsrDrVD7KsRI4MnGsKsveyIhfu1Y4ycfOtVNeVllWzb7aupba7aeAd0lyO9jGAVMcp4+HBGDg6Y6FfauReA2hLLHLLO7YKOO8DE/nhxxDTVSumoHOtnNsUSsAXnm2Za8Srcog8HHwlumXVXOuBoM1rtl7otJDcXcVwscVsWKsxKyMUHEuFX4C3hxk8zpnFa3Apkw53iSSNYneIY8ZYFSDjQEdeXP1r1h3hZQxJV1BAGfC5+Q/WttJa3lqvFPElxLtFOFO84pZ1wAOR5Eh101+EcsVH7+4iUxoLbgaFWWQOxLPJqCWwBwhTjC+mCTWW7R12eJC51Qs8Syb3ZO1PxDcMaPkDJ5ED7+dbdtmyjUxv9Cf0rZdjW6rE95INJMFR14RnU++c49Ku47BixjhFcmzQVZwsmZ/p1T5ZR82T7TjQ4duE+RVgfoRWVs3bhbKwSvoCxCF1+eBirU3p7KY7oEcs8scwfMVRG8269zsy44JMqeaSLkK6+YP6r0+hMw/Tq31f0/BX/Ta11f8AnyNvd7yqW4WaSRs4xhic/wCLFdJdsosbOdCrcJjY8MufPgI5eua08V7DKkz3DyC4AUwsgHDlfytjlnz/AE65ckRRpJbpu7u4u7ZIZYvBKuMdBjOMHPX31GqP6XUueX8/6JWgpXPLOy7VneNpkRe7RgGwcsBpzHTOeeK6f20C8iKgnimwqGcBe7YjTDDCrgnU6ZxzrhrE3KXF5EsUccbJ3lsjMp4fCOIDGOEt984GlcbT2mCkyWkbx2cjRllkHGI5APyvrwk4PXJGa21aWuvjFL7mmFFcPDEnXZdtVrC8/AX6cHeY7osQQrHkARoVc8jnRvfS/Y1AGlfI15CoWVZrtmntyogwxlidPKNxngIyGHIdOfK8dj9q8cex0u5/HKP2fdghWeRTg4zyGBxk9AaXqIKPeNESx5J1XHEwXOgyQM+2a9Koabcu72srXl7NwO6kwQgZVRjKjBPgB05eI5yTnSpX2J70yzWzw3Dl2hfhUtqwXhHhY9cHIBPt0FY4zTeBjWCzqUpVyopSlAClKUAK6SyhVLMQAoJJPIAakn5V3qN9o4f+y7zu88Xcty58P5v9HFUPkB889pG9bbUveNFPAv7KFQPEV4jgnHMsTnHTIFc28fdwFNnyyTrNb8V4ndqOBVJzgnVSMsMa+eTnTQ2pkU95HxAx4PGuQVycA5HLWt3YbKkuMR7MEvEbf/8AqZn4VctqV8gM+EDrjOmuNmmtWNr5lZrqZQ2H+MaQbJ7wW0aIZUlmKB2OSQAT5DGTpkE+VYElzY3c+XA2fEkWojBlMjr5aYzw6ZPPGpySaPcQTzRw26jZvEpjmd5nKty0f5jrgHOuMVi3O1mWFbY9zLbW8+fDhGlOW1znj4SuRxAaDh9K25FmW21rmNUv/wAUrPlooVkKvMEAILBMER45Z01PXOrc7c2S9k7yTPd51P5nOdcHyzzPyHpstgbkNezmZoBBExBWFOLUY82OQOudM50wKvrdjdhIEGgGBgADAAHQYrJbd0RdI77p7vi3jAwBgYAHIAdKkNAKViLitJvZunBtCBoZ1yDqrDRkboynof15Gt3SpTxxQHyHvnuXPs2cxSjKnPdyAeFx/QjqvT710i21+J7uK9ncRRKwjcIHZTgcIY6My6Y5nGa+pt6N14b6BoZ14lbkfzKejKehHn8uVfLu+u5k2zbgxSjKnJjkAwrr/QjqOntittVu74lGjpNM12WlYQRPFGp7sL3ImVTqRqAzYxpzIGmor22ttxHaUWitb29wqd7B4SvGpyeDngZAwdDz5DSsJ72e8WGHHeGBSqYXx8GhwT1C9PLNYxXGnLGmPao1FzjwjzJjHPMnW0/wMOzw9v3TSy4UL4WkXTLNJnJBA09yMVjdmu6AvLgvIP2MBBYfvMfhT20yfQY61Dqt3sssRZ2s11cnuRKQAZPB4FGQQDz4mY488DHOuXYxyRPNs7YS1geeQ4WMZ0GSSTgAD1YgVB+xGNiZJCMd5IT74Gv3yPrWi3q3jfa8y29txLbxnLMdOI9GK/8AxU66knHS2NwN3xBEuBgAAD5f9amqOOJEmTIUpSnFBSlKAFKUoAVwy5BB5GuaUAVb2h7mQWuzbt7eJYwQCVUaZZ0BP0+lUxu1sxrmcQJMITKCMksAxAyFPDzyR1/2FfWd5aLLG0cihkdSrKeRDDBB+VfN2/fZvPs6YyQh3gzxJIuS0euQHxqCOjcj6HSqSyuKJRpm3YuTP/Z7yIvdMWAx8RIBypChnypyMnl5YOLE3S7IlQq7Djb95xoP5V5D31NVttre6e77ozFDJD8MqjhkPIjiZTg4IyMAHJPnV+dk+9El3YoZx+0UlePT9oq6BjjrzB88Z601XTksSIcUuRJNk7ASEaDXzra0pVQFKUoAUpSgBWr3g3cgvIjHPGsi/wAQBweWQeanXmNa2lKlPAFT7u9j62Vy7K5kV8AcQGVXOSMjnrjXA5VU+/VwH2jdYUKFlZAFGP7s8GTjmTw5J86+sMVRna92ZMkj3tqpZHJaZBqVY6l1HMqTkkdDnodKzbfFkor7dB+C6SQ2z3Sx+IxoCx9GIwc4OuDocCpXcNJtu64zlIITwpHnx9CeLHInTJ+Q5E1ldnu+9lZ2JWQkS8bMyqpLP+7hhp8OF1IxrW97J43llmuZFwbmQyYHIA5x+v6UmPGXIs+CJVuvuEkKjwhR5DT6+dTWKIKMCuwFc08oKUpQApSlAClKUAKUpQAryuLZXGGGa9aUARK87OrZ24u7TPnwLnr1xW12Lu8lv8P+1bilAClKUAKUpQApSlAClKUAK6SRgjBrvSgCC7c7KrSdy/coGOpIGM+/Dz+dSHYGwFt19a3NKAFKUoAUpSgBSlKA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d-ID"/>
          </a:p>
        </p:txBody>
      </p:sp>
      <p:sp>
        <p:nvSpPr>
          <p:cNvPr id="1028" name="AutoShape 4" descr="data:image/jpeg;base64,/9j/4AAQSkZJRgABAQAAAQABAAD/2wCEAAkGBhQSERQUEhQWFBUUGBwaGRcXGRgWFxocGBgYHB8cGBgXHCYeGCEkGRcYHy8gIycpLC0sGh4xNTAqNScrLCkBCQoKDgwOGg8PGiwlHyQqLCwsMCwsLS4pLTAsLCwpLCwsLC0sKS4sLCwsLCwsLCwsLCwsLCwsLCwsLCwsKSwsLP/AABEIAP4AxgMBIgACEQEDEQH/xAAcAAEAAgIDAQAAAAAAAAAAAAAABgcEBQECAwj/xABCEAACAQMBBQYEAwUGBQUBAAABAgMABBEhBQYSMUEHEyJRYXEygZGhFEKxI1JicsEVM4KSotFDwuHw8RZTsrPSJP/EABkBAAIDAQAAAAAAAAAAAAAAAAADAQIEBf/EADMRAAICAQIDBgUEAQUBAAAAAAABAgMRBBIhMUETIjJRYZFxgaHB0QUjsfHwFTNCQ1IU/9oADAMBAAIRAxEAPwC8KUpUAKUpQApSlAClKGgDxubxIxmR1QebMFH3NaHaHaJYxZ/bBz5Rgv8AceH71GO2CxlIhkAzEmQcflZiNT6EDGfP3qCbEkjD4a3a4YnRQxA+ahST9cVz7tVKE9iXucvUaycLNiSXq8k72h2xDUQW5PkZGx/pT/8AVaz/ANX7WuP7pSgP7kYA/wA0mf1rsNtzQ/3Wy1j9eB2P1VRXSffHaXAXEKxovNu6Ix85CaQ7JPxSfyWDLK6cvFOXyWDzXb20rKVJbkyvGdCrNxIQemmit1H/AJra3vbETpBb6+cjZ/0rz+tRWff28cFXkVlPNTFEVI9QUwa3u5O94edIJIIRxnAdFCEHBOoGhzjpiqwuedsZNZ80VrvedkJtJ+aya+53g2pd8u+CnpEpjX5sMZ+ZrHm3cvlQySs0aDm0k2P+Ykn0GtXISAPICqg2xJLfE3Ek8McQchEd8cIBxkIASSfPmfbFTbDbzbbLX1KHGUm2z33B3onjuAhkZ4Tnj42JC6aMC3I8tPKpvtjtOtYfDHmd/KP4c+XGdD/hzUb3Y3PtbkE/iWnCEcSKphUZ11UjiIOuox1qbWu7ltGwaOCNWHIhRkfOn1OxQxF/N8fb+zTT2qr2wfDzfH26fUh79pd65zFZjHTKyv8AccNIe0+5idfxdrwRtzIWRG914yQ3tUv2tt+C2XM0ir5L8TH2Ua1X2+e/SXcfcW8bEMwJZwATw64UZOPUnpVZTnH/AJ8fIpOc4f8AZl+RbdtcrIqshDKwBBHIgjIP0r1qK9nodbZEf8oAqVV0lnHE60W2lkUpSpLClKUAKUrG2jtKKCNpJnWNF5sxwB/35UAZNavaW9NpbnhnuYYm8nkVT9Cc1TG/3bVJPxQ2BaKLkZfhlf8Al/8AbH+r25VVrOSSSck8yeZ9zVNxOD6+2Xt63uQTbzRzBeZjdXx74OlZ9fHNhtGWBxJDI8bjkyMVb6j9Knmxu3O/hwJe7uFH768D/wCaPA+qmjcGD6KpUK3G7UrfaPEuDBKgyUdgQRyyjacWDjIwCMipqDVk8kHjd2iyIyOAysMEHUEHzqnN6N3pdmXCzQMQhPgbnwn9xvMEcs89fKrprC2tstLiJopF4lYcv6g9D60m+lWx9ehm1FCtj6rkyO7qb5R3ihfgmAyye3Mqeo+4+5jfa0ZB3ABPdHi0HLjGOf8Ah5fOo5t/Yk2zbkMjMBnMcg8uqn1HIjkRU12VtGLa9o0M2FmXU45gjlIg8tdR8uornuUpp1S8RzHOVkXTPhL+SL7rzbNiQPcFnl54aMlR6KBkfPn7V23l3ot2lt5LRCGgfiyVCKw000OemPYmtTHsJIbswXrtEOXGoBGvJtfykdenXriwbLsys1wTxy6dWwD6+HFLgrJx2rCFVxtsjtikse5ENob3Xm0G7mJeFX04I85I/jc648+QrE2luTLbxgysveyMqxxIQzNk6k+2nLzFW9ZbNigXEUaxr14QB9T1qJbGc3+0DdY/YWwKRE8mbXxD6k+nh61eVP8A6eWxk9Py3vMmaaw3D2jbNxwSRqxGDh8c+hDLg61zdbpbVnP7WXI9ZcL/AJU0+1WhUR303y/D/sIPFcP8+7B6n1xqAeXM+rJUwiuo2WnrhHi3jyyVvtvYLW8oiMiyzH4lTJC/zMeuNcY0+YqS7lbkliHkGvXyGeg9NB715bv7MijJluZVHVmZvETzwB8ROfTJNSKTtTtIRwwxySY64CA+3Ec/amVQqo702k/4GU106fvTaT98E6tLQRqFUcq96rU9sDfltDj1c/0Stpu92ow3EixSRtC7nCnIZCT0zgEZ6aVoWqqk8ZNUdZTJ4T/km1K4BrmtBqFKUoAVS/a/cvfbRtdmxHAXxuegZxnJ/kiBb/FU/wB9e0O22aoEvE8rglIk+I46sfyAnTJ9cA4r57ffec38l8OASycWRg8GGXhwNc6KBg55jNLm+GESjSXsarI6oSVVmCk8yAxAz8q2Wxtzru7QyW8DyorcJZcYzjPUjOBjPlkZ51MuyLcCK9E010heJMIgyy5fmxypBOBgf4jV4bP2fHBGsUKLHGgwqqMAf9nXNUzgYkUSvYVflVPFbhjzUu2V9yEIPyrZN2BTd0uLiMylhxaMI0TByQcFnbOBjCjnV2VgbwbW/C200/AZO6QtwLgE49Ty88+QquWTtRQWydw0a5ktJ2dLiMnKgqMjoy5ByCCD86vbcjZTWtrHbkswjBHE3M5Yt8ueAOgFUPvl2iLeskqWwt7iMgidJG7zAz4ThQDz68uXI1d/Z3vmNo2iyEcMingkXpxAAkr6EEH546U2HqLkSula3be8MFonHO4XPJebN/KvM/pVW7w9pFxdN3duGhRjgBdZWzpgsOWfJfqaXbqIVc+fkY79VXTwfPyJxvxtOxMTQ3Mg4jqFXxyKehAHwnXrj71W1hsK5jcTWTrNw6gxMC49GibDDI5jBqW7r9m6IBJdjvHIz3Z+Bc/vfvHHyB8+dem0uy2FjxW8jwt5fGo9tQw+prDbGdvea/JzroW3Ym4/XiRvefeVbmIJdW0kNwnwuNB7FXweE+WT6VuNwN8YktzFcyhOBvAWz8JGcZx0OftXjLujtSMYScSqOQMhI/yyjFauXda//NaRP7LCP/rZSaTmyMt2H7CE7YT34efh+CwbjeaykRkNzHh1IOHwcMMafWsTZ+39nWkQjjnQIudAWcknUk4BJJqAnYdwvxbNz7Cf/lkIp+DuMFY9mhSeZMUsh08u8YgfKr9vPOcfyX/+qzOXFezJXtvtMj7txaK7vj4ypCL/ABEHU/MAedVmbtyzPxHibOW/McnJ8XPU+VT7Z26V9dRlLmT8ND0jRUXJ9UjwMfza+nWtHPs5bS6Md8gIbVZVQajzwBr0z1B8+dQ1ObTk8ESVk2pTe1dOBr9k3trGMywvK/qRwfIZBPzzWxl32A0ht44x8v0UL/WpjsjdO2uIxJCyOp/hGQfIgjIPoayz2dRfup8lX/atUNPYl3JL2NcNLal3JL4pfcrK42/czggE4PMIv64yfvWz3e3UkMiOeakNgdCNdT/tVk2e5Uac/wDb9K3dps1IxhQBTYaVJ7pvLHV6NKW6yTk/U7WKkIA3PFZFKVrN4pSlAHzBsbYcu2tpTMX4FZmlkkIzwJxaAAnU4woBPT0q19hdmmyGQ90qXXCcM/fGQg45Hu2Cr54xVP3t7Ns19oWSjh71u7ZtQeBWYjHo6Mv+E+tZfZrv02z5+EgNDOyCTJxw+LHGD6BjoefpWdpjU0fRGzdmRW8SxQIscafCq8h1PuSdSTqa028+/wDaWDKk8h4214EHGwB/Mw6DT3PQGt/NLhCyjjIBIA/NgZAB9eXzr503b3fm2ztKQzll8Re4PJkGcBADyOgQDoAfKoLNn0PYXyTRpLEwdJFDKw5EH3rH3g2gkFrPNKvGkcbMy6eJQDka6ajSuux7y21t7Z4z+HAQxowJjxoAR8se/rXO8OyvxVrPb54e+jZOLngsMA/WoAiGyf7G/Gi0jtYln4VYcUIK+KNZOEM2cngYHy59aic8/wDZV7dLYSDupCuF+MRnHiAzpkEkdcDAOSK3e9W04LYBEiia+MSpLcIuChEYQ8Lc+IqMdMD6VC9n7PeeRY4lLMxwAP1PkB1NYrr2ntg+JxNdrHnsqnx6v7Hf9tdTfnmlc+rMf9h9hVpbk7ki1HezAGc/MIPJT1JHM/Idc7PdbdeOyi4V8UjfG/UnyHko6D+tburU0be9LmL0+l29+fMUpStRtFKUoA4rmlKkBWNf7OjmQpKiup6MM/Q8wfUVk0qHx5g0nwZXe1t15tnH8TYO5A+OM+Lw+oHxr9xzzUr3R34ivV4fgmA8Ufn6oeo+4+9bmoNvrucSfxVoGEykEqmFzjPiUAZ4uXvr15qW6rjDl5fgz4lQ91fLqvwWNSoZuJvyLod1NhZ0HsHA6gdCOo+Y0ziZitsJqcd0TfXZGyO6IpSlXGClKUAV/wBqXZwt/EZYgFuYx4Ty7wD8jH9D0Poa+eodnu0oiOEctwnvCIwp/iZ8BfnX1dvbthrWyuJ0XiaKMsAeWemfQZyfQGqm2PsWRrWKdNnJtK4vAZZbidk4FLMw4ACcggDXGPfkAqbwXjxLJ3Js5IrC3jmdZJEThLK3GuhOAGHxYXAz6VuUiUEkAAnUkAAn3PWq77LruOK4urM2ptZ0Cu6LK00WNB4OIngPjXTJyOulWPShhVtpsruto3EGyMq7Efi7mU96kOSW4IlPxOScnJOCMaYNbrf7egW8H4aORmnZQGbTiVepYrgBmHQDqTppWxv7m12TbP3ShWcu6plmeSRubMWJY6kZJOg08hVO3V00js8jFmc5ZjzJrJqLtq2rmcr9Q1fZrs4c39Dm0tWlkVEGXdgAPMk+dXNulukllH0aVx43/wCVfID7/QDXbgboC3jE0q/tnGRn/hqeg8iRz+nnUxqNPTtW6XMyaXT7VvlzFKUrWbhSlKAFK6ySBQSxAA1JOgAHma4ilDAMpDKRkEHII8wRzoA70pSgBSlKAFKUoAhm++6pYfirUFbiM8R4NCwHXHVh9xka6VHN1u0vandyPLai8hhbhkeLhSVcAHPAD4/Droo96sra+1Y7aF5pm4Y4xljz64AA6kkgAeZqnt3tuMl5cXyZMt1xdxYwtxM5bRZLhVPDGABxeLUliQBVYrY20Xpgoycuj5lybsbzRX9utxBngbIwwAYFTgggEj71tqpzsf2jJBcXFlc+CYP3hXI5uqlsYONCQSB+9Vx1sTyjQKUpUgedxArqyMAysCGB1BBGCD7iqTfa93u7MYWTv7F3Yxa4ZcnOA35WxzU6HUjrV4VibS2XHOhSVVdT0YBh9DVZRySngqo9tWz41klgtpPxEurApGnEwGAZJAxJHLz9K3PZrvQH2WZribjaN5DIWYsy5YlRqc6ggKPkK269nUAzhFA8gqgVVO9G7sFneypbnTC8Q6K3MqPTkcdDWa99lDcJ1Gp7Gty69DnePbz3k7SuOHkFXOQqjkPXqSfMmpB2d7qd/J38o/ZRnwg/ncf0XmfXA860e627rXk4jGQg1dvJfT1PIf8ASrutLRIkWONQqKMADoK59Fbm98jh6ap2y7Sf9ntSlK6B1hSlKAFRzdLes3ZlSRBHLC2CBnBGSAcHXIIwfl51I6hG1glhtKO5J4YrlWSTyVhg8Wnnhf8AUaXNuOH06ibZOLUunUlW2rEzW80QODIjKD6kHH3qOdm20y1u1vJpJbMVKnmFJOPoeJfkK89r9qNvGMQAzt7FEHuWGT8hVdzbxTvcvPGe6kl0IiyOeBgak6kA+9IsujGSa4mW7UQjNSi89GXxXFVE2x9rleI/iSMZ1l8X+Xj4s+mM1qU3ovYWIM8ysNCrsWx7q+cfSpepxziyz1m3xRaL0pVd7ndozySCG61MjBUdVA1OmGA8zjB+tWJT4WKayjVVbG1ZiKUpVxhqd5924763aCUsFYg5Q4YFTkc8j61W8W04bORrDYcHfXTZElw5DKmOZLHQhevJQf3jpVusuQR51FZ9z0tbOWLZ3Bau+OKdiSyqDlmLnLEhc41ABOdKC0cdSrbVJtk7WiDzR3Us5AmCklgZH/MxGjZPF69QNK+hoJQygjXNfLe0LjZ8XeRxLPcSYIF0XCAv+8sRU5X1J4jnTHOro7Ib6c2ax3TFnBPDxasE0wGPMnnz1AIFOrb5GhZ6lgUpSmkilKUAaveXba2lu8rnkMKP3mPwj6/bNfPjuSSSck6knmT51Z3bFtEcMEA5kmQ+wHCPqWP0qutk7Ma5mSGPHE50ycAYBJJ+QNcbWzc7Nq6HA19jnbsXT7lhdk9hIscsp0jcgKMcyuctnyGcfXyqf15WtusaKigKqgAAaAAeVeta64bIpG+mvs4KIpSlXGilKUAajebeNLOEyN4mOiJnBZv6Acyf9xVUX19ebR4nIaRYQWIQYRB1wOpwPU6Gs/fPiuNq9yWIHHHEueShgmcD+ZiatXZ2zo4I1jiUKq9P6k9SepNZGndJrOEjntS1M2s4iuBCdxtyrWS3juJB3zOD4W+BSCQRwj4uXX6Ctvvxu8slk4hRVaI94oRQvw5z8I/dJ+eKxtiXi2d9PaMQsch76HOgHEMsoPlocfymtve76WcWeKdCfJP2h/0Zq8VBQw8IZCNSrcXhdGe+7O1PxFrDLzLKOL+ZdG+4NNs7t290P20YYjkw8Lj2YdPQ5FV3sHf1LRp0SNnheQvEMhSueYPPTGPp61uoe1yI/HBIPZlb9cVCurccSZEdTVKKjNm52P2f21tKJVDOw+HjIIX1AAGvqaktR/ZO/VpcEKsnCx5LIOAn2J8J+RqQU6G3HcNNWzH7eMegpSlXGCsXamz1nhkhfPDKhRsaHDDBxWVSgCrNqdj1rbWk0kZkklQcQZyMAL8QCgY+HJ1ycgVMOze4WS1VsYbkfcHGfnjNSCWIMpU6hgQfY6H7VXPZhdmK4mgY6K2g9QSp/QVEJbbEvNC1NxuWXzWPYtalKVsN4rxurpI0Z5GVEUZZmICgeZJ0Fe1VR2hSDaW1bXZise6izLcEfy54fcJj5yDyqsnhEpZI5vNGu1LuS8aZ4NnjhRHIxJMyA5ECc2yc6nAGdetZ24Swf2jGLeEQxqrhR8TseE+KV/zMf8o5DqT49rNlcQXETRQFrVIFjQIDwRkMxI8IPDpjnzAHlXn2T72WiTSfiHEMrAKnHomM5I4+QJwuhxWCanKawuBhvjbvUYrEc5b8y6aVwDnUVzTiwpSlAClKUAVR2n7EaO4/EAHglABPk6gDB8sqAR7Go4u9N2Bwi5mA/nb9c5q9Lq1SRGSRQysMFSMg1CNpdk0TEmCVo/4WHGvyOQR881itollygcy/Sz3OVfUrO5vHkPFI7O3mxLH6mvKp8/ZHKFY9+hIBwAp1ONBknTJ6123I3EguIe+mZmPEV7seALwnkx5k9dMaGs/YTbwzItNa5bWiv69YLR3zwIzY58Klse+OVXHe7h2vcSpFAgdlPCxLFg2NPExJGuK8+ze/V7QRheB4WKOBpk8+I+p1z6g+lMWme5KTHLRNTUZPmU/NbMmjqynyYEfrVidmO80jubaVi4ClkJ1YcJGVz1GuR5YNTjbqIbabvccHdvnPlwmq27JrQtcySdEjwfdyMfZTVlW6rEk+ZeNLouiovmWvSlK3nVFKUoAVV+wouDa9yvlI33fP9atCq0VuDbk/rg/VYz/WqPxx+Imf+5B+v2LWTkKUjOgpW46J2qlezyYvvDtEvni/bAZ54E6qP9IWrqNU3vJEuydupeyBzb3QYMwyeB2ADD1AwrY8icfDS7ORaPM3vahtvaNqsUliMx4YSkRiRlOmCQQcLjOuMedV/s24m22rR3N9aQupHCjQxrI3I5DgAgZOMA555GOdq717SuPw8c2z57ZQWBLTMvdyKwwArnQHix1H2xUNvnvrpCl5sa3ugf8AiQSxq4z1Vg7MD65xSS0lnkydbl7Cks7OOCSQSlM4YZxw50Azrit7UW7O9jtb2pUrPGC5IhuGSRoxywrIACpxkVKahGDGBSlKAFKUoA8bu6WJGkc8KoCST0ArRbM3/tJ34A5Rjy7wcAPsc4+RxW027sz8Rbyw54e8UgHyPMZ9MgVS+1t1Lm2J7yJuH99QWQ/4hy+eDWe6ycGsLgZNRdZW04rgXtUS3WPdX19b8gWEyj0cDOPqo+VQfd/tCuLYBDiaMclcnK/yuNcehz8q6X2/Mj3i3UaLG6rwcOSwYa/Hyzz6Y5ClvUReGJlq4PbLqmXTVeybVTZ21bjvMiK4QPoM4Y65wPNg4/xVov8A1jtK5yIuPX/2Y/8AmwT981qds7u3cS99cowDMAWZgzEkE66k9OtRZduScVyK26nek4J8HzN9t/eufaTfhrWNhGTnH5mwebkaKucH6ZPSrC3b2GtrbpGAOIAFyPzN1OeZ10HoBXXdvYMFtEO4HxqpLnJZ9MgnPvnA8629Prg090nlmumpp75vLf0FKUpxoFKUoA4qre+49tTEdGK/5eBf6VZ884RWZjhVBJPoBk/aqk3MJmvZJTzds+njYtj9KW+NkF6iJ8bYR9c+xdMPwiuK7RjQVxW86R3rU7zbuRX1u8Ey5VuR/MpHJlPQittSgCgX2LebI7yGTu7m0lyO7lQvCx8yM5jfA6ffFa6R7R+dhGh6NBPNEfowcfar83i2KtzbyRHGXUgHyPMH5ECvnqWIqxVhhlJBHUEHBHyIrl6qU6pcHwZytZqL6Jd2XB+iL92JZdzbxR5duFRrI5kfXXBc/FjOM+QFdtr3/cQSy4z3aFseeBy+taXcLeP8VbgO2ZYvC/mR0bHqPuDUjmhV1KsAysMEEAgjyIOhp8XujlD4y3w3R6mh3I2rPcWxlnxlnbhwOEcIwP8A5cWtSGuscYUAKAANAAMAAdAByrtUxWFhkwi4xSbyKUpUlhSlKkDzeBTzVT7gH9ajPaJstHsJG4QDFh1IABGoB5eYJqVV4X1mssTxt8MilTjnhhjT61ScdyaKWQUotGu3S2kJ7OFx+6FYeTJ4Tp01GfYivLfew72xnUDJVeMddUIbT5Aj503Q3cNlC8bSCTLlgQOHQhRy6HSt4RUJNwxIrGLlXtl5EZ7OtoNLYpxHJQlAeuFxjPyNSesTZuy4rdOCFAi5LYHmeZ1/70FZdTBNRSZauLjFJilKVYuKUpQBE+0na4is2j4sPN4QOvDkcR9safOtP2Z7GIw56+I/0H0qOb8bYa7vCinKRnu0xy/ibPuD8gKtLc204IRVNP37JT8uCEab9y2U/LgvuSIUpStx0hSlKAODVW9qW6JDG7iGh/vQOh5B/bofkfOrTrpNCGUqwBBGCDqDmlW1K2O1iL6VdDaz5x2btF4JUlQ4ZCD1wcHkccweVXPulvOL2Jn4eBkbhZc8XQEEaDQ5+1Vxv1uc1nKWQEwPqp58B/dJ/Qn+larYG8k1m/FCRg44lOqsB5/U6iuRCUqJ7ZHCrnLTWOM+X+cS+aju+G87WixCNA7yvwgHOABjPLGTqANetdd2d+IbsBf7uXqjHn/Ifze3P0rfT2iOVLqrFDxKSAeE+Y8jW7O+PdZ1N3aQ/bZ6iuaUpg0wdt7RMEEkoUuUXIUdT8vesbdbaM09uslwgjdicAAjw50PC2o/8HrW3pVcPOcldr3Zz8hSlKksKUpQApSlAClKUAKiHaPvD3Fv3SMRLNoMZBCA+I5HLlw/OtnvRvZFZJlvFI3wRjmfUn8q+v0qroEl2hcmWbxZPrjTkqjoo/7zk0mcnJ9nHm/oZrZuT7KHN/Qztxt3DK4cjny9B/1/TFXNaWwRQo6Vqt29iCCMaa1u63VwVcVFG+qtVwUUKUpVxopSlAClKUAY97ZLKhRwGVhgg6g1S+924ctq7NGDJCTkEasvow5n3+tXhWHtcHuZCicbqjFV/eYKSB8zgUm2iNqwzNqNPC5YkfOKnGo6VMN2u0eaAhbgtNF647xfZj8XsfrVayb2z3LZ7lXl5kxLw5X+JFGND+bQ9DmvS23jjY4YFD68s+/SufZo76HlcfgceWlvoe6HH4fg+jtjb0W91pDIC2M8B8L/AOU8/lmtrXzlBccmRuXJlP6EVI9hb/XNt4eISpnPDJk/Rs5H3HpUR1XSaGQ13SxF1UqCWXa1CR+1ikQ/wkOPvg1tYe0axb/ilc/vIw++K0K6D6mtaip8pIk1Kx4doRuoZZEYHkQykfrXtG4YZBBHmDn9KZlMcmnyO1K4Y41OnvWNc7UijXieVFUdSwA/WhtIG0uZlUqNy9olioz33F6Kj5+6io1tbtZJyLaLH8cmp+SL/U0qV0I9RM9TVHr7FizTqilnYKo5liAB7k1C95O02KLw22Jn6vr3a/1Y/QetQm6vLy/I71yyg5AICr8lUDPv963uxOzwsQWGfVhp8h/5qF2tvhWF5sondd4Fheb5mktLGe/nMkxLFvTGcDQAAaKB5Vam7m6qwgEgZHTpWbsfd1IQNMmtxWyqqNawvc3U0RqWFz6vzOAK5pSmjxSlKAFKUoAUpSgDhnAGToB1qj9/e3d1nEezSpSNvHKyhhIR+VAeSfxcz0wNTuu37e1oLaO1ibDXOTIRz7tcaZ6cTHHsrDrVD7KsRI4MnGsKsveyIhfu1Y4ycfOtVNeVllWzb7aupba7aeAd0lyO9jGAVMcp4+HBGDg6Y6FfauReA2hLLHLLO7YKOO8DE/nhxxDTVSumoHOtnNsUSsAXnm2Za8Srcog8HHwlumXVXOuBoM1rtl7otJDcXcVwscVsWKsxKyMUHEuFX4C3hxk8zpnFa3Apkw53iSSNYneIY8ZYFSDjQEdeXP1r1h3hZQxJV1BAGfC5+Q/WttJa3lqvFPElxLtFOFO84pZ1wAOR5Eh101+EcsVH7+4iUxoLbgaFWWQOxLPJqCWwBwhTjC+mCTWW7R12eJC51Qs8Syb3ZO1PxDcMaPkDJ5ED7+dbdtmyjUxv9Cf0rZdjW6rE95INJMFR14RnU++c49Ku47BixjhFcmzQVZwsmZ/p1T5ZR82T7TjQ4duE+RVgfoRWVs3bhbKwSvoCxCF1+eBirU3p7KY7oEcs8scwfMVRG8269zsy44JMqeaSLkK6+YP6r0+hMw/Tq31f0/BX/Ta11f8AnyNvd7yqW4WaSRs4xhic/wCLFdJdsosbOdCrcJjY8MufPgI5eua08V7DKkz3DyC4AUwsgHDlfytjlnz/AE65ckRRpJbpu7u4u7ZIZYvBKuMdBjOMHPX31GqP6XUueX8/6JWgpXPLOy7VneNpkRe7RgGwcsBpzHTOeeK6f20C8iKgnimwqGcBe7YjTDDCrgnU6ZxzrhrE3KXF5EsUccbJ3lsjMp4fCOIDGOEt984GlcbT2mCkyWkbx2cjRllkHGI5APyvrwk4PXJGa21aWuvjFL7mmFFcPDEnXZdtVrC8/AX6cHeY7osQQrHkARoVc8jnRvfS/Y1AGlfI15CoWVZrtmntyogwxlidPKNxngIyGHIdOfK8dj9q8cex0u5/HKP2fdghWeRTg4zyGBxk9AaXqIKPeNESx5J1XHEwXOgyQM+2a9Koabcu72srXl7NwO6kwQgZVRjKjBPgB05eI5yTnSpX2J70yzWzw3Dl2hfhUtqwXhHhY9cHIBPt0FY4zTeBjWCzqUpVyopSlAClKUAK6SyhVLMQAoJJPIAakn5V3qN9o4f+y7zu88Xcty58P5v9HFUPkB889pG9bbUveNFPAv7KFQPEV4jgnHMsTnHTIFc28fdwFNnyyTrNb8V4ndqOBVJzgnVSMsMa+eTnTQ2pkU95HxAx4PGuQVycA5HLWt3YbKkuMR7MEvEbf/8AqZn4VctqV8gM+EDrjOmuNmmtWNr5lZrqZQ2H+MaQbJ7wW0aIZUlmKB2OSQAT5DGTpkE+VYElzY3c+XA2fEkWojBlMjr5aYzw6ZPPGpySaPcQTzRw26jZvEpjmd5nKty0f5jrgHOuMVi3O1mWFbY9zLbW8+fDhGlOW1znj4SuRxAaDh9K25FmW21rmNUv/wAUrPlooVkKvMEAILBMER45Z01PXOrc7c2S9k7yTPd51P5nOdcHyzzPyHpstgbkNezmZoBBExBWFOLUY82OQOudM50wKvrdjdhIEGgGBgADAAHQYrJbd0RdI77p7vi3jAwBgYAHIAdKkNAKViLitJvZunBtCBoZ1yDqrDRkboynof15Gt3SpTxxQHyHvnuXPs2cxSjKnPdyAeFx/QjqvT710i21+J7uK9ncRRKwjcIHZTgcIY6My6Y5nGa+pt6N14b6BoZ14lbkfzKejKehHn8uVfLu+u5k2zbgxSjKnJjkAwrr/QjqOntittVu74lGjpNM12WlYQRPFGp7sL3ImVTqRqAzYxpzIGmor22ttxHaUWitb29wqd7B4SvGpyeDngZAwdDz5DSsJ72e8WGHHeGBSqYXx8GhwT1C9PLNYxXGnLGmPao1FzjwjzJjHPMnW0/wMOzw9v3TSy4UL4WkXTLNJnJBA09yMVjdmu6AvLgvIP2MBBYfvMfhT20yfQY61Dqt3sssRZ2s11cnuRKQAZPB4FGQQDz4mY488DHOuXYxyRPNs7YS1geeQ4WMZ0GSSTgAD1YgVB+xGNiZJCMd5IT74Gv3yPrWi3q3jfa8y29txLbxnLMdOI9GK/8AxU66knHS2NwN3xBEuBgAAD5f9amqOOJEmTIUpSnFBSlKAFKUoAVwy5BB5GuaUAVb2h7mQWuzbt7eJYwQCVUaZZ0BP0+lUxu1sxrmcQJMITKCMksAxAyFPDzyR1/2FfWd5aLLG0cihkdSrKeRDDBB+VfN2/fZvPs6YyQh3gzxJIuS0euQHxqCOjcj6HSqSyuKJRpm3YuTP/Z7yIvdMWAx8RIBypChnypyMnl5YOLE3S7IlQq7Djb95xoP5V5D31NVttre6e77ozFDJD8MqjhkPIjiZTg4IyMAHJPnV+dk+9El3YoZx+0UlePT9oq6BjjrzB88Z601XTksSIcUuRJNk7ASEaDXzra0pVQFKUoAUpSgBWr3g3cgvIjHPGsi/wAQBweWQeanXmNa2lKlPAFT7u9j62Vy7K5kV8AcQGVXOSMjnrjXA5VU+/VwH2jdYUKFlZAFGP7s8GTjmTw5J86+sMVRna92ZMkj3tqpZHJaZBqVY6l1HMqTkkdDnodKzbfFkor7dB+C6SQ2z3Sx+IxoCx9GIwc4OuDocCpXcNJtu64zlIITwpHnx9CeLHInTJ+Q5E1ldnu+9lZ2JWQkS8bMyqpLP+7hhp8OF1IxrW97J43llmuZFwbmQyYHIA5x+v6UmPGXIs+CJVuvuEkKjwhR5DT6+dTWKIKMCuwFc08oKUpQApSlAClKUAKUpQAryuLZXGGGa9aUARK87OrZ24u7TPnwLnr1xW12Lu8lv8P+1bilAClKUAKUpQApSlAClKUAK6SRgjBrvSgCC7c7KrSdy/coGOpIGM+/Dz+dSHYGwFt19a3NKAFKUoAUpSgBSlKAP//Z"/>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id-ID"/>
          </a:p>
        </p:txBody>
      </p:sp>
    </p:spTree>
  </p:cSld>
  <p:clrMapOvr>
    <a:masterClrMapping/>
  </p:clrMapOvr>
  <p:transition spd="slow">
    <p:wheel spokes="1"/>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558</TotalTime>
  <Words>1995</Words>
  <Application>Microsoft Office PowerPoint</Application>
  <PresentationFormat>On-screen Show (4:3)</PresentationFormat>
  <Paragraphs>151</Paragraphs>
  <Slides>52</Slides>
  <Notes>3</Notes>
  <HiddenSlides>0</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Adjacency</vt:lpstr>
      <vt:lpstr>Spirit Kewirausahaan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CIRI-CIRI WIRAUSAHA SUKSES</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pusdatintamu</dc:creator>
  <cp:lastModifiedBy>USER</cp:lastModifiedBy>
  <cp:revision>66</cp:revision>
  <dcterms:created xsi:type="dcterms:W3CDTF">2013-02-25T05:26:59Z</dcterms:created>
  <dcterms:modified xsi:type="dcterms:W3CDTF">2016-06-02T10:39:09Z</dcterms:modified>
</cp:coreProperties>
</file>