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73" r:id="rId25"/>
    <p:sldId id="274" r:id="rId26"/>
    <p:sldId id="267" r:id="rId27"/>
    <p:sldId id="283" r:id="rId28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8" d="100"/>
          <a:sy n="48" d="100"/>
        </p:scale>
        <p:origin x="1268" y="3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2"/>
          <p:cNvSpPr/>
          <p:nvPr/>
        </p:nvSpPr>
        <p:spPr>
          <a:xfrm>
            <a:off x="0" y="-76199"/>
            <a:ext cx="12192000" cy="69342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-41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286000" y="3390901"/>
            <a:ext cx="7620000" cy="1219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rgbClr val="00B050"/>
                </a:solidFill>
                <a:latin typeface="Copperplate Gothic Bold" panose="020E0705020206020404" pitchFamily="34" charset="0"/>
              </a:rPr>
              <a:t>Aliran</a:t>
            </a:r>
            <a:r>
              <a:rPr lang="en-US" sz="4800" b="1" dirty="0" smtClean="0">
                <a:solidFill>
                  <a:srgbClr val="00B050"/>
                </a:solidFill>
                <a:latin typeface="Copperplate Gothic Bold" panose="020E0705020206020404" pitchFamily="34" charset="0"/>
              </a:rPr>
              <a:t> </a:t>
            </a:r>
            <a:r>
              <a:rPr lang="en-US" sz="4800" b="1" dirty="0" err="1" smtClean="0">
                <a:solidFill>
                  <a:srgbClr val="00B050"/>
                </a:solidFill>
                <a:latin typeface="Copperplate Gothic Bold" panose="020E0705020206020404" pitchFamily="34" charset="0"/>
              </a:rPr>
              <a:t>Melalui</a:t>
            </a:r>
            <a:r>
              <a:rPr lang="en-US" sz="4800" b="1" dirty="0" smtClean="0">
                <a:solidFill>
                  <a:srgbClr val="00B050"/>
                </a:solidFill>
                <a:latin typeface="Copperplate Gothic Bold" panose="020E0705020206020404" pitchFamily="34" charset="0"/>
              </a:rPr>
              <a:t> </a:t>
            </a:r>
            <a:r>
              <a:rPr lang="en-US" sz="4800" b="1" dirty="0" err="1" smtClean="0">
                <a:solidFill>
                  <a:srgbClr val="00B050"/>
                </a:solidFill>
                <a:latin typeface="Copperplate Gothic Bold" panose="020E0705020206020404" pitchFamily="34" charset="0"/>
              </a:rPr>
              <a:t>Pipa</a:t>
            </a:r>
            <a:endParaRPr lang="en-US" sz="4800" b="1" dirty="0">
              <a:solidFill>
                <a:srgbClr val="00B050"/>
              </a:solidFill>
              <a:latin typeface="Copperplate Gothic Bold" panose="020E0705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082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b="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b="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170432"/>
            <a:ext cx="5995409" cy="7772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1016"/>
            <a:ext cx="2115312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1055" cy="673735"/>
          </a:xfrm>
          <a:custGeom>
            <a:avLst/>
            <a:gdLst/>
            <a:ahLst/>
            <a:cxnLst/>
            <a:rect l="l" t="t" r="r" b="b"/>
            <a:pathLst>
              <a:path w="5901055" h="673735">
                <a:moveTo>
                  <a:pt x="5564124" y="0"/>
                </a:moveTo>
                <a:lnTo>
                  <a:pt x="0" y="0"/>
                </a:lnTo>
                <a:lnTo>
                  <a:pt x="0" y="673607"/>
                </a:lnTo>
                <a:lnTo>
                  <a:pt x="5564124" y="673607"/>
                </a:lnTo>
                <a:lnTo>
                  <a:pt x="5900928" y="336803"/>
                </a:lnTo>
                <a:lnTo>
                  <a:pt x="556412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369822"/>
            <a:ext cx="172910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Franklin Gothic Medium"/>
                <a:cs typeface="Franklin Gothic Medium"/>
              </a:rPr>
              <a:t>Pokok</a:t>
            </a:r>
            <a:r>
              <a:rPr sz="2000" spc="-6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4630" y="2069845"/>
            <a:ext cx="974725" cy="4626610"/>
          </a:xfrm>
          <a:custGeom>
            <a:avLst/>
            <a:gdLst/>
            <a:ahLst/>
            <a:cxnLst/>
            <a:rect l="l" t="t" r="r" b="b"/>
            <a:pathLst>
              <a:path w="974725" h="4626609">
                <a:moveTo>
                  <a:pt x="15367" y="0"/>
                </a:moveTo>
                <a:lnTo>
                  <a:pt x="49293" y="34393"/>
                </a:lnTo>
                <a:lnTo>
                  <a:pt x="82609" y="69160"/>
                </a:lnTo>
                <a:lnTo>
                  <a:pt x="115313" y="104292"/>
                </a:lnTo>
                <a:lnTo>
                  <a:pt x="147407" y="139784"/>
                </a:lnTo>
                <a:lnTo>
                  <a:pt x="178889" y="175629"/>
                </a:lnTo>
                <a:lnTo>
                  <a:pt x="209761" y="211819"/>
                </a:lnTo>
                <a:lnTo>
                  <a:pt x="240021" y="248349"/>
                </a:lnTo>
                <a:lnTo>
                  <a:pt x="269670" y="285210"/>
                </a:lnTo>
                <a:lnTo>
                  <a:pt x="298708" y="322397"/>
                </a:lnTo>
                <a:lnTo>
                  <a:pt x="327136" y="359903"/>
                </a:lnTo>
                <a:lnTo>
                  <a:pt x="354952" y="397720"/>
                </a:lnTo>
                <a:lnTo>
                  <a:pt x="382157" y="435843"/>
                </a:lnTo>
                <a:lnTo>
                  <a:pt x="408751" y="474264"/>
                </a:lnTo>
                <a:lnTo>
                  <a:pt x="434733" y="512976"/>
                </a:lnTo>
                <a:lnTo>
                  <a:pt x="460105" y="551974"/>
                </a:lnTo>
                <a:lnTo>
                  <a:pt x="484866" y="591249"/>
                </a:lnTo>
                <a:lnTo>
                  <a:pt x="509015" y="630796"/>
                </a:lnTo>
                <a:lnTo>
                  <a:pt x="532554" y="670607"/>
                </a:lnTo>
                <a:lnTo>
                  <a:pt x="555481" y="710675"/>
                </a:lnTo>
                <a:lnTo>
                  <a:pt x="577798" y="750995"/>
                </a:lnTo>
                <a:lnTo>
                  <a:pt x="599503" y="791558"/>
                </a:lnTo>
                <a:lnTo>
                  <a:pt x="620597" y="832359"/>
                </a:lnTo>
                <a:lnTo>
                  <a:pt x="641080" y="873391"/>
                </a:lnTo>
                <a:lnTo>
                  <a:pt x="660952" y="914646"/>
                </a:lnTo>
                <a:lnTo>
                  <a:pt x="680213" y="956119"/>
                </a:lnTo>
                <a:lnTo>
                  <a:pt x="698863" y="997801"/>
                </a:lnTo>
                <a:lnTo>
                  <a:pt x="716902" y="1039687"/>
                </a:lnTo>
                <a:lnTo>
                  <a:pt x="734329" y="1081770"/>
                </a:lnTo>
                <a:lnTo>
                  <a:pt x="751146" y="1124043"/>
                </a:lnTo>
                <a:lnTo>
                  <a:pt x="767351" y="1166498"/>
                </a:lnTo>
                <a:lnTo>
                  <a:pt x="782945" y="1209130"/>
                </a:lnTo>
                <a:lnTo>
                  <a:pt x="797929" y="1251932"/>
                </a:lnTo>
                <a:lnTo>
                  <a:pt x="812301" y="1294896"/>
                </a:lnTo>
                <a:lnTo>
                  <a:pt x="826062" y="1338017"/>
                </a:lnTo>
                <a:lnTo>
                  <a:pt x="839211" y="1381287"/>
                </a:lnTo>
                <a:lnTo>
                  <a:pt x="851750" y="1424699"/>
                </a:lnTo>
                <a:lnTo>
                  <a:pt x="863678" y="1468246"/>
                </a:lnTo>
                <a:lnTo>
                  <a:pt x="874994" y="1511923"/>
                </a:lnTo>
                <a:lnTo>
                  <a:pt x="885699" y="1555722"/>
                </a:lnTo>
                <a:lnTo>
                  <a:pt x="895794" y="1599636"/>
                </a:lnTo>
                <a:lnTo>
                  <a:pt x="905277" y="1643659"/>
                </a:lnTo>
                <a:lnTo>
                  <a:pt x="914148" y="1687783"/>
                </a:lnTo>
                <a:lnTo>
                  <a:pt x="922409" y="1732003"/>
                </a:lnTo>
                <a:lnTo>
                  <a:pt x="930059" y="1776310"/>
                </a:lnTo>
                <a:lnTo>
                  <a:pt x="937097" y="1820700"/>
                </a:lnTo>
                <a:lnTo>
                  <a:pt x="943525" y="1865164"/>
                </a:lnTo>
                <a:lnTo>
                  <a:pt x="949341" y="1909695"/>
                </a:lnTo>
                <a:lnTo>
                  <a:pt x="954546" y="1954288"/>
                </a:lnTo>
                <a:lnTo>
                  <a:pt x="959140" y="1998935"/>
                </a:lnTo>
                <a:lnTo>
                  <a:pt x="963123" y="2043630"/>
                </a:lnTo>
                <a:lnTo>
                  <a:pt x="966494" y="2088366"/>
                </a:lnTo>
                <a:lnTo>
                  <a:pt x="969255" y="2133136"/>
                </a:lnTo>
                <a:lnTo>
                  <a:pt x="971404" y="2177932"/>
                </a:lnTo>
                <a:lnTo>
                  <a:pt x="972942" y="2222750"/>
                </a:lnTo>
                <a:lnTo>
                  <a:pt x="973869" y="2267581"/>
                </a:lnTo>
                <a:lnTo>
                  <a:pt x="974185" y="2312419"/>
                </a:lnTo>
                <a:lnTo>
                  <a:pt x="973889" y="2357257"/>
                </a:lnTo>
                <a:lnTo>
                  <a:pt x="972983" y="2402088"/>
                </a:lnTo>
                <a:lnTo>
                  <a:pt x="971465" y="2446906"/>
                </a:lnTo>
                <a:lnTo>
                  <a:pt x="969336" y="2491704"/>
                </a:lnTo>
                <a:lnTo>
                  <a:pt x="966596" y="2536475"/>
                </a:lnTo>
                <a:lnTo>
                  <a:pt x="963245" y="2581212"/>
                </a:lnTo>
                <a:lnTo>
                  <a:pt x="959282" y="2625908"/>
                </a:lnTo>
                <a:lnTo>
                  <a:pt x="954709" y="2670557"/>
                </a:lnTo>
                <a:lnTo>
                  <a:pt x="949524" y="2715152"/>
                </a:lnTo>
                <a:lnTo>
                  <a:pt x="943728" y="2759687"/>
                </a:lnTo>
                <a:lnTo>
                  <a:pt x="937321" y="2804153"/>
                </a:lnTo>
                <a:lnTo>
                  <a:pt x="930303" y="2848545"/>
                </a:lnTo>
                <a:lnTo>
                  <a:pt x="922673" y="2892856"/>
                </a:lnTo>
                <a:lnTo>
                  <a:pt x="914432" y="2937079"/>
                </a:lnTo>
                <a:lnTo>
                  <a:pt x="905580" y="2981207"/>
                </a:lnTo>
                <a:lnTo>
                  <a:pt x="896117" y="3025234"/>
                </a:lnTo>
                <a:lnTo>
                  <a:pt x="886043" y="3069152"/>
                </a:lnTo>
                <a:lnTo>
                  <a:pt x="875357" y="3112956"/>
                </a:lnTo>
                <a:lnTo>
                  <a:pt x="864060" y="3156637"/>
                </a:lnTo>
                <a:lnTo>
                  <a:pt x="852153" y="3200190"/>
                </a:lnTo>
                <a:lnTo>
                  <a:pt x="839633" y="3243607"/>
                </a:lnTo>
                <a:lnTo>
                  <a:pt x="826503" y="3286882"/>
                </a:lnTo>
                <a:lnTo>
                  <a:pt x="812761" y="3330008"/>
                </a:lnTo>
                <a:lnTo>
                  <a:pt x="798409" y="3372979"/>
                </a:lnTo>
                <a:lnTo>
                  <a:pt x="783444" y="3415787"/>
                </a:lnTo>
                <a:lnTo>
                  <a:pt x="767869" y="3458425"/>
                </a:lnTo>
                <a:lnTo>
                  <a:pt x="751683" y="3500888"/>
                </a:lnTo>
                <a:lnTo>
                  <a:pt x="734885" y="3543167"/>
                </a:lnTo>
                <a:lnTo>
                  <a:pt x="717476" y="3585257"/>
                </a:lnTo>
                <a:lnTo>
                  <a:pt x="699456" y="3627151"/>
                </a:lnTo>
                <a:lnTo>
                  <a:pt x="680824" y="3668841"/>
                </a:lnTo>
                <a:lnTo>
                  <a:pt x="661582" y="3710322"/>
                </a:lnTo>
                <a:lnTo>
                  <a:pt x="641728" y="3751585"/>
                </a:lnTo>
                <a:lnTo>
                  <a:pt x="621263" y="3792625"/>
                </a:lnTo>
                <a:lnTo>
                  <a:pt x="600186" y="3833435"/>
                </a:lnTo>
                <a:lnTo>
                  <a:pt x="578499" y="3874008"/>
                </a:lnTo>
                <a:lnTo>
                  <a:pt x="556200" y="3914337"/>
                </a:lnTo>
                <a:lnTo>
                  <a:pt x="533290" y="3954415"/>
                </a:lnTo>
                <a:lnTo>
                  <a:pt x="509769" y="3994236"/>
                </a:lnTo>
                <a:lnTo>
                  <a:pt x="485636" y="4033792"/>
                </a:lnTo>
                <a:lnTo>
                  <a:pt x="460892" y="4073078"/>
                </a:lnTo>
                <a:lnTo>
                  <a:pt x="435537" y="4112086"/>
                </a:lnTo>
                <a:lnTo>
                  <a:pt x="409571" y="4150809"/>
                </a:lnTo>
                <a:lnTo>
                  <a:pt x="382993" y="4189241"/>
                </a:lnTo>
                <a:lnTo>
                  <a:pt x="355804" y="4227375"/>
                </a:lnTo>
                <a:lnTo>
                  <a:pt x="328004" y="4265205"/>
                </a:lnTo>
                <a:lnTo>
                  <a:pt x="299593" y="4302722"/>
                </a:lnTo>
                <a:lnTo>
                  <a:pt x="270570" y="4339921"/>
                </a:lnTo>
                <a:lnTo>
                  <a:pt x="240936" y="4376795"/>
                </a:lnTo>
                <a:lnTo>
                  <a:pt x="210691" y="4413337"/>
                </a:lnTo>
                <a:lnTo>
                  <a:pt x="179834" y="4449540"/>
                </a:lnTo>
                <a:lnTo>
                  <a:pt x="148366" y="4485398"/>
                </a:lnTo>
                <a:lnTo>
                  <a:pt x="116287" y="4520903"/>
                </a:lnTo>
                <a:lnTo>
                  <a:pt x="83597" y="4556050"/>
                </a:lnTo>
                <a:lnTo>
                  <a:pt x="50295" y="4590830"/>
                </a:lnTo>
                <a:lnTo>
                  <a:pt x="16383" y="4625238"/>
                </a:lnTo>
                <a:lnTo>
                  <a:pt x="16002" y="4625594"/>
                </a:lnTo>
                <a:lnTo>
                  <a:pt x="15621" y="4625949"/>
                </a:lnTo>
                <a:lnTo>
                  <a:pt x="15367" y="4626305"/>
                </a:lnTo>
                <a:lnTo>
                  <a:pt x="0" y="4611052"/>
                </a:lnTo>
                <a:lnTo>
                  <a:pt x="34008" y="4576576"/>
                </a:lnTo>
                <a:lnTo>
                  <a:pt x="67398" y="4541724"/>
                </a:lnTo>
                <a:lnTo>
                  <a:pt x="100170" y="4506501"/>
                </a:lnTo>
                <a:lnTo>
                  <a:pt x="132325" y="4470915"/>
                </a:lnTo>
                <a:lnTo>
                  <a:pt x="163861" y="4434972"/>
                </a:lnTo>
                <a:lnTo>
                  <a:pt x="194779" y="4398680"/>
                </a:lnTo>
                <a:lnTo>
                  <a:pt x="225079" y="4362046"/>
                </a:lnTo>
                <a:lnTo>
                  <a:pt x="254760" y="4325076"/>
                </a:lnTo>
                <a:lnTo>
                  <a:pt x="283824" y="4287778"/>
                </a:lnTo>
                <a:lnTo>
                  <a:pt x="312270" y="4250158"/>
                </a:lnTo>
                <a:lnTo>
                  <a:pt x="340097" y="4212223"/>
                </a:lnTo>
                <a:lnTo>
                  <a:pt x="367306" y="4173980"/>
                </a:lnTo>
                <a:lnTo>
                  <a:pt x="393898" y="4135436"/>
                </a:lnTo>
                <a:lnTo>
                  <a:pt x="419871" y="4096598"/>
                </a:lnTo>
                <a:lnTo>
                  <a:pt x="445226" y="4057473"/>
                </a:lnTo>
                <a:lnTo>
                  <a:pt x="469963" y="4018068"/>
                </a:lnTo>
                <a:lnTo>
                  <a:pt x="494082" y="3978389"/>
                </a:lnTo>
                <a:lnTo>
                  <a:pt x="517582" y="3938444"/>
                </a:lnTo>
                <a:lnTo>
                  <a:pt x="540465" y="3898239"/>
                </a:lnTo>
                <a:lnTo>
                  <a:pt x="562729" y="3857782"/>
                </a:lnTo>
                <a:lnTo>
                  <a:pt x="584376" y="3817080"/>
                </a:lnTo>
                <a:lnTo>
                  <a:pt x="605404" y="3776138"/>
                </a:lnTo>
                <a:lnTo>
                  <a:pt x="625814" y="3734965"/>
                </a:lnTo>
                <a:lnTo>
                  <a:pt x="645606" y="3693567"/>
                </a:lnTo>
                <a:lnTo>
                  <a:pt x="664780" y="3651951"/>
                </a:lnTo>
                <a:lnTo>
                  <a:pt x="683336" y="3610123"/>
                </a:lnTo>
                <a:lnTo>
                  <a:pt x="701273" y="3568092"/>
                </a:lnTo>
                <a:lnTo>
                  <a:pt x="718593" y="3525863"/>
                </a:lnTo>
                <a:lnTo>
                  <a:pt x="735294" y="3483444"/>
                </a:lnTo>
                <a:lnTo>
                  <a:pt x="751377" y="3440842"/>
                </a:lnTo>
                <a:lnTo>
                  <a:pt x="766842" y="3398063"/>
                </a:lnTo>
                <a:lnTo>
                  <a:pt x="781689" y="3355115"/>
                </a:lnTo>
                <a:lnTo>
                  <a:pt x="795918" y="3312003"/>
                </a:lnTo>
                <a:lnTo>
                  <a:pt x="809529" y="3268737"/>
                </a:lnTo>
                <a:lnTo>
                  <a:pt x="822521" y="3225321"/>
                </a:lnTo>
                <a:lnTo>
                  <a:pt x="834896" y="3181763"/>
                </a:lnTo>
                <a:lnTo>
                  <a:pt x="846652" y="3138071"/>
                </a:lnTo>
                <a:lnTo>
                  <a:pt x="857790" y="3094250"/>
                </a:lnTo>
                <a:lnTo>
                  <a:pt x="868310" y="3050308"/>
                </a:lnTo>
                <a:lnTo>
                  <a:pt x="878212" y="3006252"/>
                </a:lnTo>
                <a:lnTo>
                  <a:pt x="887496" y="2962089"/>
                </a:lnTo>
                <a:lnTo>
                  <a:pt x="896161" y="2917825"/>
                </a:lnTo>
                <a:lnTo>
                  <a:pt x="904208" y="2873467"/>
                </a:lnTo>
                <a:lnTo>
                  <a:pt x="911637" y="2829024"/>
                </a:lnTo>
                <a:lnTo>
                  <a:pt x="918449" y="2784500"/>
                </a:lnTo>
                <a:lnTo>
                  <a:pt x="924641" y="2739904"/>
                </a:lnTo>
                <a:lnTo>
                  <a:pt x="930216" y="2695241"/>
                </a:lnTo>
                <a:lnTo>
                  <a:pt x="935173" y="2650520"/>
                </a:lnTo>
                <a:lnTo>
                  <a:pt x="939511" y="2605747"/>
                </a:lnTo>
                <a:lnTo>
                  <a:pt x="943231" y="2560929"/>
                </a:lnTo>
                <a:lnTo>
                  <a:pt x="946333" y="2516072"/>
                </a:lnTo>
                <a:lnTo>
                  <a:pt x="948817" y="2471185"/>
                </a:lnTo>
                <a:lnTo>
                  <a:pt x="950683" y="2426273"/>
                </a:lnTo>
                <a:lnTo>
                  <a:pt x="951930" y="2381343"/>
                </a:lnTo>
                <a:lnTo>
                  <a:pt x="952560" y="2336403"/>
                </a:lnTo>
                <a:lnTo>
                  <a:pt x="952571" y="2291460"/>
                </a:lnTo>
                <a:lnTo>
                  <a:pt x="951964" y="2246520"/>
                </a:lnTo>
                <a:lnTo>
                  <a:pt x="950738" y="2201590"/>
                </a:lnTo>
                <a:lnTo>
                  <a:pt x="948895" y="2156677"/>
                </a:lnTo>
                <a:lnTo>
                  <a:pt x="946433" y="2111788"/>
                </a:lnTo>
                <a:lnTo>
                  <a:pt x="943354" y="2066930"/>
                </a:lnTo>
                <a:lnTo>
                  <a:pt x="939656" y="2022110"/>
                </a:lnTo>
                <a:lnTo>
                  <a:pt x="935340" y="1977335"/>
                </a:lnTo>
                <a:lnTo>
                  <a:pt x="930405" y="1932612"/>
                </a:lnTo>
                <a:lnTo>
                  <a:pt x="924853" y="1887947"/>
                </a:lnTo>
                <a:lnTo>
                  <a:pt x="918682" y="1843348"/>
                </a:lnTo>
                <a:lnTo>
                  <a:pt x="911893" y="1798821"/>
                </a:lnTo>
                <a:lnTo>
                  <a:pt x="904486" y="1754374"/>
                </a:lnTo>
                <a:lnTo>
                  <a:pt x="896461" y="1710013"/>
                </a:lnTo>
                <a:lnTo>
                  <a:pt x="887817" y="1665745"/>
                </a:lnTo>
                <a:lnTo>
                  <a:pt x="878556" y="1621578"/>
                </a:lnTo>
                <a:lnTo>
                  <a:pt x="868676" y="1577517"/>
                </a:lnTo>
                <a:lnTo>
                  <a:pt x="858178" y="1533570"/>
                </a:lnTo>
                <a:lnTo>
                  <a:pt x="847061" y="1489745"/>
                </a:lnTo>
                <a:lnTo>
                  <a:pt x="835327" y="1446047"/>
                </a:lnTo>
                <a:lnTo>
                  <a:pt x="822974" y="1402484"/>
                </a:lnTo>
                <a:lnTo>
                  <a:pt x="810003" y="1359062"/>
                </a:lnTo>
                <a:lnTo>
                  <a:pt x="796414" y="1315789"/>
                </a:lnTo>
                <a:lnTo>
                  <a:pt x="782207" y="1272672"/>
                </a:lnTo>
                <a:lnTo>
                  <a:pt x="767381" y="1229717"/>
                </a:lnTo>
                <a:lnTo>
                  <a:pt x="751937" y="1186931"/>
                </a:lnTo>
                <a:lnTo>
                  <a:pt x="735875" y="1144321"/>
                </a:lnTo>
                <a:lnTo>
                  <a:pt x="719195" y="1101895"/>
                </a:lnTo>
                <a:lnTo>
                  <a:pt x="701896" y="1059658"/>
                </a:lnTo>
                <a:lnTo>
                  <a:pt x="683980" y="1017619"/>
                </a:lnTo>
                <a:lnTo>
                  <a:pt x="665445" y="975783"/>
                </a:lnTo>
                <a:lnTo>
                  <a:pt x="646292" y="934158"/>
                </a:lnTo>
                <a:lnTo>
                  <a:pt x="626520" y="892751"/>
                </a:lnTo>
                <a:lnTo>
                  <a:pt x="606130" y="851569"/>
                </a:lnTo>
                <a:lnTo>
                  <a:pt x="585123" y="810618"/>
                </a:lnTo>
                <a:lnTo>
                  <a:pt x="563497" y="769905"/>
                </a:lnTo>
                <a:lnTo>
                  <a:pt x="541252" y="729438"/>
                </a:lnTo>
                <a:lnTo>
                  <a:pt x="518390" y="689223"/>
                </a:lnTo>
                <a:lnTo>
                  <a:pt x="494909" y="649268"/>
                </a:lnTo>
                <a:lnTo>
                  <a:pt x="470810" y="609578"/>
                </a:lnTo>
                <a:lnTo>
                  <a:pt x="446092" y="570162"/>
                </a:lnTo>
                <a:lnTo>
                  <a:pt x="420757" y="531025"/>
                </a:lnTo>
                <a:lnTo>
                  <a:pt x="394803" y="492176"/>
                </a:lnTo>
                <a:lnTo>
                  <a:pt x="368231" y="453620"/>
                </a:lnTo>
                <a:lnTo>
                  <a:pt x="341041" y="415365"/>
                </a:lnTo>
                <a:lnTo>
                  <a:pt x="313232" y="377417"/>
                </a:lnTo>
                <a:lnTo>
                  <a:pt x="284805" y="339784"/>
                </a:lnTo>
                <a:lnTo>
                  <a:pt x="255760" y="302473"/>
                </a:lnTo>
                <a:lnTo>
                  <a:pt x="226097" y="265490"/>
                </a:lnTo>
                <a:lnTo>
                  <a:pt x="195815" y="228842"/>
                </a:lnTo>
                <a:lnTo>
                  <a:pt x="164916" y="192536"/>
                </a:lnTo>
                <a:lnTo>
                  <a:pt x="133398" y="156579"/>
                </a:lnTo>
                <a:lnTo>
                  <a:pt x="101261" y="120979"/>
                </a:lnTo>
                <a:lnTo>
                  <a:pt x="68507" y="85741"/>
                </a:lnTo>
                <a:lnTo>
                  <a:pt x="35134" y="50873"/>
                </a:lnTo>
                <a:lnTo>
                  <a:pt x="1143" y="16382"/>
                </a:lnTo>
                <a:lnTo>
                  <a:pt x="762" y="16001"/>
                </a:lnTo>
                <a:lnTo>
                  <a:pt x="381" y="15620"/>
                </a:lnTo>
                <a:lnTo>
                  <a:pt x="0" y="15366"/>
                </a:lnTo>
                <a:lnTo>
                  <a:pt x="15367" y="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40479" y="2209800"/>
            <a:ext cx="6684645" cy="512445"/>
          </a:xfrm>
          <a:custGeom>
            <a:avLst/>
            <a:gdLst/>
            <a:ahLst/>
            <a:cxnLst/>
            <a:rect l="l" t="t" r="r" b="b"/>
            <a:pathLst>
              <a:path w="6684645" h="512444">
                <a:moveTo>
                  <a:pt x="0" y="512063"/>
                </a:moveTo>
                <a:lnTo>
                  <a:pt x="6684264" y="512063"/>
                </a:lnTo>
                <a:lnTo>
                  <a:pt x="6684264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40479" y="2209800"/>
            <a:ext cx="6684645" cy="512445"/>
          </a:xfrm>
          <a:custGeom>
            <a:avLst/>
            <a:gdLst/>
            <a:ahLst/>
            <a:cxnLst/>
            <a:rect l="l" t="t" r="r" b="b"/>
            <a:pathLst>
              <a:path w="6684645" h="512444">
                <a:moveTo>
                  <a:pt x="0" y="512063"/>
                </a:moveTo>
                <a:lnTo>
                  <a:pt x="6684264" y="512063"/>
                </a:lnTo>
                <a:lnTo>
                  <a:pt x="6684264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20440" y="214579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80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80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20440" y="214579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80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40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61103" y="2974848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261103" y="2974848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41064" y="2910839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39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80" y="320039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41064" y="2910839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39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39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39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53128" y="3742944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53128" y="3742944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33088" y="3678935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39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79" y="320039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133088" y="3678935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39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79" y="320039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39"/>
                </a:lnTo>
                <a:close/>
              </a:path>
            </a:pathLst>
          </a:custGeom>
          <a:ln w="12192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53128" y="4511040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53128" y="4511040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133088" y="444703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79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133088" y="444703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79" y="320040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261103" y="5279135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261103" y="5279135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41064" y="5215128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34"/>
                </a:lnTo>
                <a:lnTo>
                  <a:pt x="13547" y="412473"/>
                </a:lnTo>
                <a:lnTo>
                  <a:pt x="29740" y="454963"/>
                </a:lnTo>
                <a:lnTo>
                  <a:pt x="51552" y="494307"/>
                </a:lnTo>
                <a:lnTo>
                  <a:pt x="78490" y="530011"/>
                </a:lnTo>
                <a:lnTo>
                  <a:pt x="110057" y="561581"/>
                </a:lnTo>
                <a:lnTo>
                  <a:pt x="145761" y="588520"/>
                </a:lnTo>
                <a:lnTo>
                  <a:pt x="185105" y="610335"/>
                </a:lnTo>
                <a:lnTo>
                  <a:pt x="227596" y="626530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0"/>
                </a:lnTo>
                <a:lnTo>
                  <a:pt x="454974" y="610335"/>
                </a:lnTo>
                <a:lnTo>
                  <a:pt x="494318" y="588520"/>
                </a:lnTo>
                <a:lnTo>
                  <a:pt x="530022" y="561581"/>
                </a:lnTo>
                <a:lnTo>
                  <a:pt x="561589" y="530011"/>
                </a:lnTo>
                <a:lnTo>
                  <a:pt x="588527" y="494307"/>
                </a:lnTo>
                <a:lnTo>
                  <a:pt x="610339" y="454963"/>
                </a:lnTo>
                <a:lnTo>
                  <a:pt x="626532" y="412473"/>
                </a:lnTo>
                <a:lnTo>
                  <a:pt x="636610" y="367334"/>
                </a:lnTo>
                <a:lnTo>
                  <a:pt x="640080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41064" y="5215128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40"/>
                </a:lnTo>
                <a:lnTo>
                  <a:pt x="636610" y="367334"/>
                </a:lnTo>
                <a:lnTo>
                  <a:pt x="626532" y="412473"/>
                </a:lnTo>
                <a:lnTo>
                  <a:pt x="610339" y="454963"/>
                </a:lnTo>
                <a:lnTo>
                  <a:pt x="588527" y="494307"/>
                </a:lnTo>
                <a:lnTo>
                  <a:pt x="561589" y="530011"/>
                </a:lnTo>
                <a:lnTo>
                  <a:pt x="530022" y="561581"/>
                </a:lnTo>
                <a:lnTo>
                  <a:pt x="494318" y="588520"/>
                </a:lnTo>
                <a:lnTo>
                  <a:pt x="454974" y="610335"/>
                </a:lnTo>
                <a:lnTo>
                  <a:pt x="412483" y="626530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0"/>
                </a:lnTo>
                <a:lnTo>
                  <a:pt x="185105" y="610335"/>
                </a:lnTo>
                <a:lnTo>
                  <a:pt x="145761" y="588520"/>
                </a:lnTo>
                <a:lnTo>
                  <a:pt x="110057" y="561581"/>
                </a:lnTo>
                <a:lnTo>
                  <a:pt x="78490" y="530011"/>
                </a:lnTo>
                <a:lnTo>
                  <a:pt x="51552" y="494307"/>
                </a:lnTo>
                <a:lnTo>
                  <a:pt x="29740" y="454963"/>
                </a:lnTo>
                <a:lnTo>
                  <a:pt x="13547" y="412473"/>
                </a:lnTo>
                <a:lnTo>
                  <a:pt x="3469" y="367334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40479" y="6047232"/>
            <a:ext cx="6684645" cy="509270"/>
          </a:xfrm>
          <a:custGeom>
            <a:avLst/>
            <a:gdLst/>
            <a:ahLst/>
            <a:cxnLst/>
            <a:rect l="l" t="t" r="r" b="b"/>
            <a:pathLst>
              <a:path w="6684645" h="509270">
                <a:moveTo>
                  <a:pt x="0" y="509016"/>
                </a:moveTo>
                <a:lnTo>
                  <a:pt x="6684264" y="509016"/>
                </a:lnTo>
                <a:lnTo>
                  <a:pt x="6684264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40479" y="6047232"/>
            <a:ext cx="6684645" cy="509270"/>
          </a:xfrm>
          <a:custGeom>
            <a:avLst/>
            <a:gdLst/>
            <a:ahLst/>
            <a:cxnLst/>
            <a:rect l="l" t="t" r="r" b="b"/>
            <a:pathLst>
              <a:path w="6684645" h="509270">
                <a:moveTo>
                  <a:pt x="0" y="509016"/>
                </a:moveTo>
                <a:lnTo>
                  <a:pt x="6684264" y="509016"/>
                </a:lnTo>
                <a:lnTo>
                  <a:pt x="6684264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234688" y="2280919"/>
            <a:ext cx="4855210" cy="4241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alibri"/>
                <a:cs typeface="Calibri"/>
              </a:rPr>
              <a:t>ANGKA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REYNOLD</a:t>
            </a:r>
            <a:endParaRPr sz="1900">
              <a:latin typeface="Calibri"/>
              <a:cs typeface="Calibri"/>
            </a:endParaRPr>
          </a:p>
          <a:p>
            <a:pPr marL="626110" marR="436245" indent="-193040">
              <a:lnSpc>
                <a:spcPct val="265100"/>
              </a:lnSpc>
            </a:pPr>
            <a:r>
              <a:rPr sz="1900" spc="-5" dirty="0">
                <a:latin typeface="Calibri"/>
                <a:cs typeface="Calibri"/>
              </a:rPr>
              <a:t>KEHILANGAN ENERGI </a:t>
            </a:r>
            <a:r>
              <a:rPr sz="1900" dirty="0">
                <a:latin typeface="Calibri"/>
                <a:cs typeface="Calibri"/>
              </a:rPr>
              <a:t>PRIMER/</a:t>
            </a:r>
            <a:r>
              <a:rPr sz="1900" spc="-9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GESEKAN  PERSAMAAN </a:t>
            </a:r>
            <a:r>
              <a:rPr sz="1900" spc="-25" dirty="0">
                <a:latin typeface="Calibri"/>
                <a:cs typeface="Calibri"/>
              </a:rPr>
              <a:t>TAHANAN </a:t>
            </a:r>
            <a:r>
              <a:rPr sz="1900" spc="-5" dirty="0">
                <a:latin typeface="Calibri"/>
                <a:cs typeface="Calibri"/>
              </a:rPr>
              <a:t>GESEK  </a:t>
            </a:r>
            <a:r>
              <a:rPr sz="1900" dirty="0">
                <a:latin typeface="Calibri"/>
                <a:cs typeface="Calibri"/>
              </a:rPr>
              <a:t>RUMUE</a:t>
            </a:r>
            <a:r>
              <a:rPr sz="1900" spc="-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EMPIRIS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433070">
              <a:lnSpc>
                <a:spcPct val="100000"/>
              </a:lnSpc>
              <a:spcBef>
                <a:spcPts val="1580"/>
              </a:spcBef>
            </a:pPr>
            <a:r>
              <a:rPr sz="1900" spc="-5" dirty="0">
                <a:latin typeface="Calibri"/>
                <a:cs typeface="Calibri"/>
              </a:rPr>
              <a:t>PENGALIRAN </a:t>
            </a:r>
            <a:r>
              <a:rPr sz="1900" spc="-10" dirty="0">
                <a:latin typeface="Calibri"/>
                <a:cs typeface="Calibri"/>
              </a:rPr>
              <a:t>DALAM </a:t>
            </a:r>
            <a:r>
              <a:rPr sz="1900" spc="-40" dirty="0">
                <a:latin typeface="Calibri"/>
                <a:cs typeface="Calibri"/>
              </a:rPr>
              <a:t>PIPA </a:t>
            </a:r>
            <a:r>
              <a:rPr sz="1900" spc="-5" dirty="0">
                <a:latin typeface="Calibri"/>
                <a:cs typeface="Calibri"/>
              </a:rPr>
              <a:t>TIDAK</a:t>
            </a:r>
            <a:r>
              <a:rPr sz="1900" spc="-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LINGKARAN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ts val="2235"/>
              </a:lnSpc>
              <a:spcBef>
                <a:spcPts val="5"/>
              </a:spcBef>
            </a:pPr>
            <a:r>
              <a:rPr sz="1900" spc="-5" dirty="0">
                <a:latin typeface="Calibri"/>
                <a:cs typeface="Calibri"/>
              </a:rPr>
              <a:t>KEHILANGAN ENERGI</a:t>
            </a:r>
            <a:r>
              <a:rPr sz="1900" spc="-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SEKUNDER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ts val="1395"/>
              </a:lnSpc>
            </a:pPr>
            <a:r>
              <a:rPr sz="1200" spc="-10" dirty="0">
                <a:latin typeface="Calibri"/>
                <a:cs typeface="Calibri"/>
              </a:rPr>
              <a:t>(PEMBESARAN, </a:t>
            </a:r>
            <a:r>
              <a:rPr sz="1200" spc="-5" dirty="0">
                <a:latin typeface="Calibri"/>
                <a:cs typeface="Calibri"/>
              </a:rPr>
              <a:t>PENGECILAN </a:t>
            </a:r>
            <a:r>
              <a:rPr sz="1200" spc="-10" dirty="0">
                <a:latin typeface="Calibri"/>
                <a:cs typeface="Calibri"/>
              </a:rPr>
              <a:t>DAN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BELOKAN)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520440" y="5983223"/>
            <a:ext cx="640080" cy="637540"/>
          </a:xfrm>
          <a:custGeom>
            <a:avLst/>
            <a:gdLst/>
            <a:ahLst/>
            <a:cxnLst/>
            <a:rect l="l" t="t" r="r" b="b"/>
            <a:pathLst>
              <a:path w="640079" h="637540">
                <a:moveTo>
                  <a:pt x="320039" y="0"/>
                </a:moveTo>
                <a:lnTo>
                  <a:pt x="272739" y="3453"/>
                </a:lnTo>
                <a:lnTo>
                  <a:pt x="227596" y="13485"/>
                </a:lnTo>
                <a:lnTo>
                  <a:pt x="185105" y="29604"/>
                </a:lnTo>
                <a:lnTo>
                  <a:pt x="145761" y="51315"/>
                </a:lnTo>
                <a:lnTo>
                  <a:pt x="110057" y="78127"/>
                </a:lnTo>
                <a:lnTo>
                  <a:pt x="78490" y="109547"/>
                </a:lnTo>
                <a:lnTo>
                  <a:pt x="51552" y="145082"/>
                </a:lnTo>
                <a:lnTo>
                  <a:pt x="29740" y="184239"/>
                </a:lnTo>
                <a:lnTo>
                  <a:pt x="13547" y="226525"/>
                </a:lnTo>
                <a:lnTo>
                  <a:pt x="3469" y="271448"/>
                </a:lnTo>
                <a:lnTo>
                  <a:pt x="0" y="318516"/>
                </a:lnTo>
                <a:lnTo>
                  <a:pt x="3469" y="365583"/>
                </a:lnTo>
                <a:lnTo>
                  <a:pt x="13547" y="410506"/>
                </a:lnTo>
                <a:lnTo>
                  <a:pt x="29740" y="452792"/>
                </a:lnTo>
                <a:lnTo>
                  <a:pt x="51552" y="491949"/>
                </a:lnTo>
                <a:lnTo>
                  <a:pt x="78490" y="527484"/>
                </a:lnTo>
                <a:lnTo>
                  <a:pt x="110057" y="558904"/>
                </a:lnTo>
                <a:lnTo>
                  <a:pt x="145761" y="585716"/>
                </a:lnTo>
                <a:lnTo>
                  <a:pt x="185105" y="607427"/>
                </a:lnTo>
                <a:lnTo>
                  <a:pt x="227596" y="623546"/>
                </a:lnTo>
                <a:lnTo>
                  <a:pt x="272739" y="633578"/>
                </a:lnTo>
                <a:lnTo>
                  <a:pt x="320039" y="637032"/>
                </a:lnTo>
                <a:lnTo>
                  <a:pt x="367340" y="633578"/>
                </a:lnTo>
                <a:lnTo>
                  <a:pt x="412483" y="623546"/>
                </a:lnTo>
                <a:lnTo>
                  <a:pt x="454974" y="607427"/>
                </a:lnTo>
                <a:lnTo>
                  <a:pt x="494318" y="585716"/>
                </a:lnTo>
                <a:lnTo>
                  <a:pt x="530022" y="558904"/>
                </a:lnTo>
                <a:lnTo>
                  <a:pt x="561589" y="527484"/>
                </a:lnTo>
                <a:lnTo>
                  <a:pt x="588527" y="491949"/>
                </a:lnTo>
                <a:lnTo>
                  <a:pt x="610339" y="452792"/>
                </a:lnTo>
                <a:lnTo>
                  <a:pt x="626532" y="410506"/>
                </a:lnTo>
                <a:lnTo>
                  <a:pt x="636610" y="365583"/>
                </a:lnTo>
                <a:lnTo>
                  <a:pt x="640080" y="318516"/>
                </a:lnTo>
                <a:lnTo>
                  <a:pt x="636610" y="271448"/>
                </a:lnTo>
                <a:lnTo>
                  <a:pt x="626532" y="226525"/>
                </a:lnTo>
                <a:lnTo>
                  <a:pt x="610339" y="184239"/>
                </a:lnTo>
                <a:lnTo>
                  <a:pt x="588527" y="145082"/>
                </a:lnTo>
                <a:lnTo>
                  <a:pt x="561589" y="109547"/>
                </a:lnTo>
                <a:lnTo>
                  <a:pt x="530022" y="78127"/>
                </a:lnTo>
                <a:lnTo>
                  <a:pt x="494318" y="51315"/>
                </a:lnTo>
                <a:lnTo>
                  <a:pt x="454974" y="29604"/>
                </a:lnTo>
                <a:lnTo>
                  <a:pt x="412483" y="13485"/>
                </a:lnTo>
                <a:lnTo>
                  <a:pt x="367340" y="3453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520440" y="5983223"/>
            <a:ext cx="640080" cy="637540"/>
          </a:xfrm>
          <a:custGeom>
            <a:avLst/>
            <a:gdLst/>
            <a:ahLst/>
            <a:cxnLst/>
            <a:rect l="l" t="t" r="r" b="b"/>
            <a:pathLst>
              <a:path w="640079" h="637540">
                <a:moveTo>
                  <a:pt x="0" y="318516"/>
                </a:moveTo>
                <a:lnTo>
                  <a:pt x="3469" y="271448"/>
                </a:lnTo>
                <a:lnTo>
                  <a:pt x="13547" y="226525"/>
                </a:lnTo>
                <a:lnTo>
                  <a:pt x="29740" y="184239"/>
                </a:lnTo>
                <a:lnTo>
                  <a:pt x="51552" y="145082"/>
                </a:lnTo>
                <a:lnTo>
                  <a:pt x="78490" y="109547"/>
                </a:lnTo>
                <a:lnTo>
                  <a:pt x="110057" y="78127"/>
                </a:lnTo>
                <a:lnTo>
                  <a:pt x="145761" y="51315"/>
                </a:lnTo>
                <a:lnTo>
                  <a:pt x="185105" y="29604"/>
                </a:lnTo>
                <a:lnTo>
                  <a:pt x="227596" y="13485"/>
                </a:lnTo>
                <a:lnTo>
                  <a:pt x="272739" y="3453"/>
                </a:lnTo>
                <a:lnTo>
                  <a:pt x="320039" y="0"/>
                </a:lnTo>
                <a:lnTo>
                  <a:pt x="367340" y="3453"/>
                </a:lnTo>
                <a:lnTo>
                  <a:pt x="412483" y="13485"/>
                </a:lnTo>
                <a:lnTo>
                  <a:pt x="454974" y="29604"/>
                </a:lnTo>
                <a:lnTo>
                  <a:pt x="494318" y="51315"/>
                </a:lnTo>
                <a:lnTo>
                  <a:pt x="530022" y="78127"/>
                </a:lnTo>
                <a:lnTo>
                  <a:pt x="561589" y="109547"/>
                </a:lnTo>
                <a:lnTo>
                  <a:pt x="588527" y="145082"/>
                </a:lnTo>
                <a:lnTo>
                  <a:pt x="610339" y="184239"/>
                </a:lnTo>
                <a:lnTo>
                  <a:pt x="626532" y="226525"/>
                </a:lnTo>
                <a:lnTo>
                  <a:pt x="636610" y="271448"/>
                </a:lnTo>
                <a:lnTo>
                  <a:pt x="640080" y="318516"/>
                </a:lnTo>
                <a:lnTo>
                  <a:pt x="636610" y="365583"/>
                </a:lnTo>
                <a:lnTo>
                  <a:pt x="626532" y="410506"/>
                </a:lnTo>
                <a:lnTo>
                  <a:pt x="610339" y="452792"/>
                </a:lnTo>
                <a:lnTo>
                  <a:pt x="588527" y="491949"/>
                </a:lnTo>
                <a:lnTo>
                  <a:pt x="561589" y="527484"/>
                </a:lnTo>
                <a:lnTo>
                  <a:pt x="530022" y="558904"/>
                </a:lnTo>
                <a:lnTo>
                  <a:pt x="494318" y="585716"/>
                </a:lnTo>
                <a:lnTo>
                  <a:pt x="454974" y="607427"/>
                </a:lnTo>
                <a:lnTo>
                  <a:pt x="412483" y="623546"/>
                </a:lnTo>
                <a:lnTo>
                  <a:pt x="367340" y="633578"/>
                </a:lnTo>
                <a:lnTo>
                  <a:pt x="320039" y="637032"/>
                </a:lnTo>
                <a:lnTo>
                  <a:pt x="272739" y="633578"/>
                </a:lnTo>
                <a:lnTo>
                  <a:pt x="227596" y="623546"/>
                </a:lnTo>
                <a:lnTo>
                  <a:pt x="185105" y="607427"/>
                </a:lnTo>
                <a:lnTo>
                  <a:pt x="145761" y="585716"/>
                </a:lnTo>
                <a:lnTo>
                  <a:pt x="110057" y="558904"/>
                </a:lnTo>
                <a:lnTo>
                  <a:pt x="78490" y="527484"/>
                </a:lnTo>
                <a:lnTo>
                  <a:pt x="51552" y="491949"/>
                </a:lnTo>
                <a:lnTo>
                  <a:pt x="29740" y="452792"/>
                </a:lnTo>
                <a:lnTo>
                  <a:pt x="13547" y="410506"/>
                </a:lnTo>
                <a:lnTo>
                  <a:pt x="3469" y="365583"/>
                </a:lnTo>
                <a:lnTo>
                  <a:pt x="0" y="318516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1832" y="2679192"/>
            <a:ext cx="2520696" cy="3240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PENGERTIAN</a:t>
            </a:r>
            <a:r>
              <a:rPr sz="2000" spc="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0026" y="1905711"/>
            <a:ext cx="2261870" cy="1412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0" spc="-85" dirty="0">
                <a:latin typeface="Calibri Light"/>
                <a:cs typeface="Calibri Light"/>
              </a:rPr>
              <a:t>PIPA</a:t>
            </a:r>
            <a:endParaRPr sz="4400">
              <a:latin typeface="Calibri Light"/>
              <a:cs typeface="Calibri Light"/>
            </a:endParaRPr>
          </a:p>
          <a:p>
            <a:pPr marL="241300" indent="-228600">
              <a:lnSpc>
                <a:spcPct val="100000"/>
              </a:lnSpc>
              <a:spcBef>
                <a:spcPts val="2285"/>
              </a:spcBef>
              <a:buFont typeface="Arial"/>
              <a:buChar char="•"/>
              <a:tabLst>
                <a:tab pos="241300" algn="l"/>
                <a:tab pos="1280795" algn="l"/>
              </a:tabLst>
            </a:pPr>
            <a:r>
              <a:rPr sz="2800" spc="-15" dirty="0">
                <a:latin typeface="Calibri"/>
                <a:cs typeface="Calibri"/>
              </a:rPr>
              <a:t>P</a:t>
            </a:r>
            <a:r>
              <a:rPr sz="2800" dirty="0">
                <a:latin typeface="Calibri"/>
                <a:cs typeface="Calibri"/>
              </a:rPr>
              <a:t>ipa	a</a:t>
            </a:r>
            <a:r>
              <a:rPr sz="2800" spc="-15" dirty="0">
                <a:latin typeface="Calibri"/>
                <a:cs typeface="Calibri"/>
              </a:rPr>
              <a:t>d</a:t>
            </a:r>
            <a:r>
              <a:rPr sz="2800" dirty="0">
                <a:latin typeface="Calibri"/>
                <a:cs typeface="Calibri"/>
              </a:rPr>
              <a:t>alah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98626" y="3248990"/>
            <a:ext cx="2226945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spc="-10" dirty="0">
                <a:latin typeface="Calibri"/>
                <a:cs typeface="Calibri"/>
              </a:rPr>
              <a:t>b</a:t>
            </a:r>
            <a:r>
              <a:rPr sz="2800" dirty="0">
                <a:latin typeface="Calibri"/>
                <a:cs typeface="Calibri"/>
              </a:rPr>
              <a:t>er</a:t>
            </a:r>
            <a:r>
              <a:rPr sz="2800" spc="-15" dirty="0">
                <a:latin typeface="Calibri"/>
                <a:cs typeface="Calibri"/>
              </a:rPr>
              <a:t>p</a:t>
            </a:r>
            <a:r>
              <a:rPr sz="2800" spc="5" dirty="0">
                <a:latin typeface="Calibri"/>
                <a:cs typeface="Calibri"/>
              </a:rPr>
              <a:t>e</a:t>
            </a:r>
            <a:r>
              <a:rPr sz="2800" spc="-15" dirty="0">
                <a:latin typeface="Calibri"/>
                <a:cs typeface="Calibri"/>
              </a:rPr>
              <a:t>n</a:t>
            </a:r>
            <a:r>
              <a:rPr sz="2800" spc="5" dirty="0">
                <a:latin typeface="Calibri"/>
                <a:cs typeface="Calibri"/>
              </a:rPr>
              <a:t>a</a:t>
            </a:r>
            <a:r>
              <a:rPr sz="2800" spc="-15" dirty="0">
                <a:latin typeface="Calibri"/>
                <a:cs typeface="Calibri"/>
              </a:rPr>
              <a:t>m</a:t>
            </a:r>
            <a:r>
              <a:rPr sz="2800" spc="-10" dirty="0">
                <a:latin typeface="Calibri"/>
                <a:cs typeface="Calibri"/>
              </a:rPr>
              <a:t>p</a:t>
            </a:r>
            <a:r>
              <a:rPr sz="2800" spc="5" dirty="0">
                <a:latin typeface="Calibri"/>
                <a:cs typeface="Calibri"/>
              </a:rPr>
              <a:t>a</a:t>
            </a:r>
            <a:r>
              <a:rPr sz="2800" spc="-10" dirty="0">
                <a:latin typeface="Calibri"/>
                <a:cs typeface="Calibri"/>
              </a:rPr>
              <a:t>n</a:t>
            </a:r>
            <a:r>
              <a:rPr sz="2800" dirty="0">
                <a:latin typeface="Calibri"/>
                <a:cs typeface="Calibri"/>
              </a:rPr>
              <a:t>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22396" y="2865247"/>
            <a:ext cx="1497965" cy="83756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61925" marR="5080" indent="-149860">
              <a:lnSpc>
                <a:spcPts val="3020"/>
              </a:lnSpc>
              <a:spcBef>
                <a:spcPts val="490"/>
              </a:spcBef>
            </a:pPr>
            <a:r>
              <a:rPr sz="2800" spc="-10" dirty="0">
                <a:latin typeface="Calibri"/>
                <a:cs typeface="Calibri"/>
              </a:rPr>
              <a:t>saluran  </a:t>
            </a:r>
            <a:r>
              <a:rPr sz="2800" dirty="0">
                <a:latin typeface="Calibri"/>
                <a:cs typeface="Calibri"/>
              </a:rPr>
              <a:t>ling</a:t>
            </a:r>
            <a:r>
              <a:rPr sz="2800" spc="-60" dirty="0">
                <a:latin typeface="Calibri"/>
                <a:cs typeface="Calibri"/>
              </a:rPr>
              <a:t>k</a:t>
            </a:r>
            <a:r>
              <a:rPr sz="2800" spc="5" dirty="0">
                <a:latin typeface="Calibri"/>
                <a:cs typeface="Calibri"/>
              </a:rPr>
              <a:t>a</a:t>
            </a:r>
            <a:r>
              <a:rPr sz="2800" spc="-45" dirty="0">
                <a:latin typeface="Calibri"/>
                <a:cs typeface="Calibri"/>
              </a:rPr>
              <a:t>r</a:t>
            </a:r>
            <a:r>
              <a:rPr sz="2800" spc="5" dirty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95215" y="2865247"/>
            <a:ext cx="4013835" cy="83756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378460" marR="5080" indent="-365760">
              <a:lnSpc>
                <a:spcPts val="3020"/>
              </a:lnSpc>
              <a:spcBef>
                <a:spcPts val="490"/>
              </a:spcBef>
              <a:tabLst>
                <a:tab pos="1292860" algn="l"/>
                <a:tab pos="1643380" algn="l"/>
                <a:tab pos="2743835" algn="l"/>
                <a:tab pos="3158490" algn="l"/>
              </a:tabLst>
            </a:pPr>
            <a:r>
              <a:rPr sz="2800" spc="-30" dirty="0">
                <a:latin typeface="Calibri"/>
                <a:cs typeface="Calibri"/>
              </a:rPr>
              <a:t>t</a:t>
            </a:r>
            <a:r>
              <a:rPr sz="2800" dirty="0">
                <a:latin typeface="Calibri"/>
                <a:cs typeface="Calibri"/>
              </a:rPr>
              <a:t>ert</a:t>
            </a:r>
            <a:r>
              <a:rPr sz="2800" spc="-20" dirty="0">
                <a:latin typeface="Calibri"/>
                <a:cs typeface="Calibri"/>
              </a:rPr>
              <a:t>u</a:t>
            </a:r>
            <a:r>
              <a:rPr sz="2800" dirty="0">
                <a:latin typeface="Calibri"/>
                <a:cs typeface="Calibri"/>
              </a:rPr>
              <a:t>t</a:t>
            </a:r>
            <a:r>
              <a:rPr sz="2800" spc="-15" dirty="0">
                <a:latin typeface="Calibri"/>
                <a:cs typeface="Calibri"/>
              </a:rPr>
              <a:t>u</a:t>
            </a:r>
            <a:r>
              <a:rPr sz="2800" dirty="0">
                <a:latin typeface="Calibri"/>
                <a:cs typeface="Calibri"/>
              </a:rPr>
              <a:t>p		</a:t>
            </a:r>
            <a:r>
              <a:rPr sz="2800" spc="-50" dirty="0">
                <a:latin typeface="Calibri"/>
                <a:cs typeface="Calibri"/>
              </a:rPr>
              <a:t>y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10" dirty="0">
                <a:latin typeface="Calibri"/>
                <a:cs typeface="Calibri"/>
              </a:rPr>
              <a:t>n</a:t>
            </a:r>
            <a:r>
              <a:rPr sz="2800" dirty="0">
                <a:latin typeface="Calibri"/>
                <a:cs typeface="Calibri"/>
              </a:rPr>
              <a:t>g	</a:t>
            </a:r>
            <a:r>
              <a:rPr sz="2800" spc="-15" dirty="0">
                <a:latin typeface="Calibri"/>
                <a:cs typeface="Calibri"/>
              </a:rPr>
              <a:t>b</a:t>
            </a:r>
            <a:r>
              <a:rPr sz="2800" dirty="0">
                <a:latin typeface="Calibri"/>
                <a:cs typeface="Calibri"/>
              </a:rPr>
              <a:t>iasa</a:t>
            </a:r>
            <a:r>
              <a:rPr sz="2800" spc="-55" dirty="0">
                <a:latin typeface="Calibri"/>
                <a:cs typeface="Calibri"/>
              </a:rPr>
              <a:t>n</a:t>
            </a:r>
            <a:r>
              <a:rPr sz="2800" spc="-50" dirty="0">
                <a:latin typeface="Calibri"/>
                <a:cs typeface="Calibri"/>
              </a:rPr>
              <a:t>y</a:t>
            </a:r>
            <a:r>
              <a:rPr sz="2800" dirty="0">
                <a:latin typeface="Calibri"/>
                <a:cs typeface="Calibri"/>
              </a:rPr>
              <a:t>a  </a:t>
            </a:r>
            <a:r>
              <a:rPr sz="2800" spc="-10" dirty="0">
                <a:latin typeface="Calibri"/>
                <a:cs typeface="Calibri"/>
              </a:rPr>
              <a:t>d</a:t>
            </a:r>
            <a:r>
              <a:rPr sz="2800" spc="5" dirty="0">
                <a:latin typeface="Calibri"/>
                <a:cs typeface="Calibri"/>
              </a:rPr>
              <a:t>an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10" dirty="0">
                <a:latin typeface="Calibri"/>
                <a:cs typeface="Calibri"/>
              </a:rPr>
              <a:t>d</a:t>
            </a:r>
            <a:r>
              <a:rPr sz="2800" dirty="0">
                <a:latin typeface="Calibri"/>
                <a:cs typeface="Calibri"/>
              </a:rPr>
              <a:t>ig</a:t>
            </a:r>
            <a:r>
              <a:rPr sz="2800" spc="-10" dirty="0">
                <a:latin typeface="Calibri"/>
                <a:cs typeface="Calibri"/>
              </a:rPr>
              <a:t>un</a:t>
            </a:r>
            <a:r>
              <a:rPr sz="2800" spc="20" dirty="0">
                <a:latin typeface="Calibri"/>
                <a:cs typeface="Calibri"/>
              </a:rPr>
              <a:t>a</a:t>
            </a:r>
            <a:r>
              <a:rPr sz="2800" spc="-55" dirty="0">
                <a:latin typeface="Calibri"/>
                <a:cs typeface="Calibri"/>
              </a:rPr>
              <a:t>k</a:t>
            </a:r>
            <a:r>
              <a:rPr sz="2800" spc="5" dirty="0">
                <a:latin typeface="Calibri"/>
                <a:cs typeface="Calibri"/>
              </a:rPr>
              <a:t>an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10" dirty="0">
                <a:latin typeface="Calibri"/>
                <a:cs typeface="Calibri"/>
              </a:rPr>
              <a:t>u</a:t>
            </a:r>
            <a:r>
              <a:rPr sz="2800" spc="-35" dirty="0">
                <a:latin typeface="Calibri"/>
                <a:cs typeface="Calibri"/>
              </a:rPr>
              <a:t>n</a:t>
            </a:r>
            <a:r>
              <a:rPr sz="2800" spc="15" dirty="0">
                <a:latin typeface="Calibri"/>
                <a:cs typeface="Calibri"/>
              </a:rPr>
              <a:t>t</a:t>
            </a:r>
            <a:r>
              <a:rPr sz="2800" spc="-10" dirty="0">
                <a:latin typeface="Calibri"/>
                <a:cs typeface="Calibri"/>
              </a:rPr>
              <a:t>u</a:t>
            </a:r>
            <a:r>
              <a:rPr sz="2800" dirty="0">
                <a:latin typeface="Calibri"/>
                <a:cs typeface="Calibri"/>
              </a:rPr>
              <a:t>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98626" y="3633597"/>
            <a:ext cx="7185659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spc="-10" dirty="0">
                <a:latin typeface="Calibri"/>
                <a:cs typeface="Calibri"/>
              </a:rPr>
              <a:t>mengalirkan </a:t>
            </a:r>
            <a:r>
              <a:rPr sz="2800" dirty="0">
                <a:latin typeface="Calibri"/>
                <a:cs typeface="Calibri"/>
              </a:rPr>
              <a:t>fluida </a:t>
            </a:r>
            <a:r>
              <a:rPr sz="2800" spc="-15" dirty="0">
                <a:latin typeface="Calibri"/>
                <a:cs typeface="Calibri"/>
              </a:rPr>
              <a:t>dengan </a:t>
            </a:r>
            <a:r>
              <a:rPr sz="2800" spc="-10" dirty="0">
                <a:latin typeface="Calibri"/>
                <a:cs typeface="Calibri"/>
              </a:rPr>
              <a:t>tampang </a:t>
            </a:r>
            <a:r>
              <a:rPr sz="2800" spc="-5" dirty="0">
                <a:latin typeface="Calibri"/>
                <a:cs typeface="Calibri"/>
              </a:rPr>
              <a:t>aliran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penuh.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0026" y="4657801"/>
            <a:ext cx="8139430" cy="83820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84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Apabila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5" dirty="0">
                <a:latin typeface="Calibri"/>
                <a:cs typeface="Calibri"/>
              </a:rPr>
              <a:t>di </a:t>
            </a:r>
            <a:r>
              <a:rPr sz="2800" spc="5" dirty="0">
                <a:latin typeface="Calibri"/>
                <a:cs typeface="Calibri"/>
              </a:rPr>
              <a:t>dalam </a:t>
            </a:r>
            <a:r>
              <a:rPr sz="2800" spc="-5" dirty="0">
                <a:latin typeface="Calibri"/>
                <a:cs typeface="Calibri"/>
              </a:rPr>
              <a:t>pipa </a:t>
            </a:r>
            <a:r>
              <a:rPr sz="2800" dirty="0">
                <a:latin typeface="Calibri"/>
                <a:cs typeface="Calibri"/>
              </a:rPr>
              <a:t>tidak </a:t>
            </a:r>
            <a:r>
              <a:rPr sz="2800" spc="-5" dirty="0">
                <a:latin typeface="Calibri"/>
                <a:cs typeface="Calibri"/>
              </a:rPr>
              <a:t>penuh </a:t>
            </a:r>
            <a:r>
              <a:rPr sz="2800" spc="-15" dirty="0">
                <a:latin typeface="Calibri"/>
                <a:cs typeface="Calibri"/>
              </a:rPr>
              <a:t>maka </a:t>
            </a:r>
            <a:r>
              <a:rPr sz="2800" spc="-10" dirty="0">
                <a:latin typeface="Calibri"/>
                <a:cs typeface="Calibri"/>
              </a:rPr>
              <a:t>aliran  </a:t>
            </a:r>
            <a:r>
              <a:rPr sz="2800" spc="-5" dirty="0">
                <a:latin typeface="Calibri"/>
                <a:cs typeface="Calibri"/>
              </a:rPr>
              <a:t>termasuk jenis aliran </a:t>
            </a:r>
            <a:r>
              <a:rPr sz="2800" spc="-10" dirty="0">
                <a:latin typeface="Calibri"/>
                <a:cs typeface="Calibri"/>
              </a:rPr>
              <a:t>saluran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terbuka.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MANFAAT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027175" y="1219200"/>
            <a:ext cx="3236976" cy="24353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46320" y="1222249"/>
            <a:ext cx="3240024" cy="24353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7175" y="4239767"/>
            <a:ext cx="3249168" cy="2438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46320" y="4279391"/>
            <a:ext cx="3310128" cy="24109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8931" y="3826764"/>
            <a:ext cx="7919084" cy="0"/>
          </a:xfrm>
          <a:custGeom>
            <a:avLst/>
            <a:gdLst/>
            <a:ahLst/>
            <a:cxnLst/>
            <a:rect l="l" t="t" r="r" b="b"/>
            <a:pathLst>
              <a:path w="7919084">
                <a:moveTo>
                  <a:pt x="0" y="0"/>
                </a:moveTo>
                <a:lnTo>
                  <a:pt x="7918704" y="0"/>
                </a:lnTo>
              </a:path>
            </a:pathLst>
          </a:custGeom>
          <a:ln w="3962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ENERGI/</a:t>
            </a:r>
            <a:r>
              <a:rPr sz="2000" spc="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TENAGA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7224" y="1786508"/>
            <a:ext cx="429323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0" spc="-35" dirty="0">
                <a:latin typeface="Calibri Light"/>
                <a:cs typeface="Calibri Light"/>
              </a:rPr>
              <a:t>KEHILANGAN</a:t>
            </a:r>
            <a:r>
              <a:rPr sz="4000" b="0" spc="-180" dirty="0">
                <a:latin typeface="Calibri Light"/>
                <a:cs typeface="Calibri Light"/>
              </a:rPr>
              <a:t> </a:t>
            </a:r>
            <a:r>
              <a:rPr sz="4000" b="0" spc="-35" dirty="0">
                <a:latin typeface="Calibri Light"/>
                <a:cs typeface="Calibri Light"/>
              </a:rPr>
              <a:t>ENERGI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7224" y="3190188"/>
            <a:ext cx="7159625" cy="122237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240665" marR="5080" indent="-228600" algn="just">
              <a:lnSpc>
                <a:spcPct val="90000"/>
              </a:lnSpc>
              <a:spcBef>
                <a:spcPts val="4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Fluida </a:t>
            </a:r>
            <a:r>
              <a:rPr sz="2800" spc="-15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mengalir </a:t>
            </a:r>
            <a:r>
              <a:rPr sz="2800" spc="-5" dirty="0">
                <a:latin typeface="Calibri"/>
                <a:cs typeface="Calibri"/>
              </a:rPr>
              <a:t>melalui pipa </a:t>
            </a:r>
            <a:r>
              <a:rPr sz="2800" spc="-10" dirty="0">
                <a:latin typeface="Calibri"/>
                <a:cs typeface="Calibri"/>
              </a:rPr>
              <a:t>dapat </a:t>
            </a:r>
            <a:r>
              <a:rPr sz="2800" dirty="0">
                <a:latin typeface="Calibri"/>
                <a:cs typeface="Calibri"/>
              </a:rPr>
              <a:t>berupa  </a:t>
            </a:r>
            <a:r>
              <a:rPr sz="2800" spc="-30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atau </a:t>
            </a:r>
            <a:r>
              <a:rPr sz="2800" spc="-10" dirty="0">
                <a:latin typeface="Calibri"/>
                <a:cs typeface="Calibri"/>
              </a:rPr>
              <a:t>gas. Sedangkan </a:t>
            </a:r>
            <a:r>
              <a:rPr sz="2800" spc="-5" dirty="0">
                <a:latin typeface="Calibri"/>
                <a:cs typeface="Calibri"/>
              </a:rPr>
              <a:t>jenis aliran </a:t>
            </a:r>
            <a:r>
              <a:rPr sz="2800" spc="-15" dirty="0">
                <a:latin typeface="Calibri"/>
                <a:cs typeface="Calibri"/>
              </a:rPr>
              <a:t>yang  </a:t>
            </a:r>
            <a:r>
              <a:rPr sz="2800" spc="-5" dirty="0">
                <a:latin typeface="Calibri"/>
                <a:cs typeface="Calibri"/>
              </a:rPr>
              <a:t>terjadi</a:t>
            </a:r>
            <a:r>
              <a:rPr sz="2800" spc="39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dapat</a:t>
            </a:r>
            <a:r>
              <a:rPr sz="2800" spc="395" dirty="0"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Calibri"/>
                <a:cs typeface="Calibri"/>
              </a:rPr>
              <a:t>laminer</a:t>
            </a:r>
            <a:r>
              <a:rPr sz="2800" spc="4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atau</a:t>
            </a:r>
            <a:r>
              <a:rPr sz="2800" spc="380" dirty="0"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Calibri"/>
                <a:cs typeface="Calibri"/>
              </a:rPr>
              <a:t>turbulen</a:t>
            </a:r>
            <a:r>
              <a:rPr sz="2800" spc="-5" dirty="0">
                <a:latin typeface="Calibri"/>
                <a:cs typeface="Calibri"/>
              </a:rPr>
              <a:t>.</a:t>
            </a:r>
            <a:r>
              <a:rPr sz="2800" spc="409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Aliran</a:t>
            </a:r>
            <a:r>
              <a:rPr sz="2800" spc="38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zat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85824" y="4343146"/>
            <a:ext cx="693356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26769" algn="l"/>
                <a:tab pos="1484630" algn="l"/>
                <a:tab pos="2454275" algn="l"/>
                <a:tab pos="3804920" algn="l"/>
                <a:tab pos="4719955" algn="l"/>
                <a:tab pos="5844540" algn="l"/>
              </a:tabLst>
            </a:pPr>
            <a:r>
              <a:rPr sz="2800" spc="-10" dirty="0">
                <a:latin typeface="Calibri"/>
                <a:cs typeface="Calibri"/>
              </a:rPr>
              <a:t>cair	</a:t>
            </a:r>
            <a:r>
              <a:rPr sz="2800" spc="-5" dirty="0">
                <a:latin typeface="Calibri"/>
                <a:cs typeface="Calibri"/>
              </a:rPr>
              <a:t>riil	</a:t>
            </a:r>
            <a:r>
              <a:rPr sz="2800" spc="-15" dirty="0">
                <a:latin typeface="Calibri"/>
                <a:cs typeface="Calibri"/>
              </a:rPr>
              <a:t>yang	</a:t>
            </a:r>
            <a:r>
              <a:rPr sz="2800" spc="-5" dirty="0">
                <a:latin typeface="Calibri"/>
                <a:cs typeface="Calibri"/>
              </a:rPr>
              <a:t>melalui	pipa	selalu	</a:t>
            </a:r>
            <a:r>
              <a:rPr sz="2800" spc="-10" dirty="0">
                <a:latin typeface="Calibri"/>
                <a:cs typeface="Calibri"/>
              </a:rPr>
              <a:t>disertai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85824" y="4726889"/>
            <a:ext cx="5718810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spc="-15" dirty="0">
                <a:latin typeface="Calibri"/>
                <a:cs typeface="Calibri"/>
              </a:rPr>
              <a:t>kehilangan tenaga </a:t>
            </a:r>
            <a:r>
              <a:rPr sz="2800" spc="-10" dirty="0">
                <a:latin typeface="Calibri"/>
                <a:cs typeface="Calibri"/>
              </a:rPr>
              <a:t>searah dengan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aliran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ANGKA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REYNOLD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16169" y="3306924"/>
            <a:ext cx="670560" cy="0"/>
          </a:xfrm>
          <a:custGeom>
            <a:avLst/>
            <a:gdLst/>
            <a:ahLst/>
            <a:cxnLst/>
            <a:rect l="l" t="t" r="r" b="b"/>
            <a:pathLst>
              <a:path w="670560">
                <a:moveTo>
                  <a:pt x="0" y="0"/>
                </a:moveTo>
                <a:lnTo>
                  <a:pt x="670262" y="0"/>
                </a:lnTo>
              </a:path>
            </a:pathLst>
          </a:custGeom>
          <a:ln w="201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39643" y="3282598"/>
            <a:ext cx="283210" cy="644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050" i="1" spc="-85" dirty="0">
                <a:latin typeface="Symbol"/>
                <a:cs typeface="Symbol"/>
              </a:rPr>
              <a:t></a:t>
            </a:r>
            <a:endParaRPr sz="40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30392" y="2927787"/>
            <a:ext cx="1740535" cy="6121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850" spc="5" dirty="0">
                <a:latin typeface="Times New Roman"/>
                <a:cs typeface="Times New Roman"/>
              </a:rPr>
              <a:t>Re </a:t>
            </a:r>
            <a:r>
              <a:rPr sz="3850" spc="20" dirty="0">
                <a:latin typeface="Symbol"/>
                <a:cs typeface="Symbol"/>
              </a:rPr>
              <a:t></a:t>
            </a:r>
            <a:r>
              <a:rPr sz="3850" spc="-290" dirty="0">
                <a:latin typeface="Times New Roman"/>
                <a:cs typeface="Times New Roman"/>
              </a:rPr>
              <a:t> </a:t>
            </a:r>
            <a:r>
              <a:rPr sz="5775" i="1" spc="-165" baseline="35353" dirty="0">
                <a:latin typeface="Times New Roman"/>
                <a:cs typeface="Times New Roman"/>
              </a:rPr>
              <a:t>VD</a:t>
            </a:r>
            <a:endParaRPr sz="5775" baseline="35353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150" y="2028570"/>
            <a:ext cx="533527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Angka Reynolds </a:t>
            </a:r>
            <a:r>
              <a:rPr sz="2800" spc="-10" dirty="0">
                <a:latin typeface="Times New Roman"/>
                <a:cs typeface="Times New Roman"/>
              </a:rPr>
              <a:t>mempunyai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bentuk: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86078" y="4010892"/>
            <a:ext cx="3923665" cy="2220595"/>
          </a:xfrm>
          <a:prstGeom prst="rect">
            <a:avLst/>
          </a:prstGeom>
        </p:spPr>
        <p:txBody>
          <a:bodyPr vert="horz" wrap="square" lIns="0" tIns="1949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35"/>
              </a:spcBef>
            </a:pPr>
            <a:r>
              <a:rPr sz="2400" spc="-10" dirty="0">
                <a:latin typeface="Times New Roman"/>
                <a:cs typeface="Times New Roman"/>
              </a:rPr>
              <a:t>Dengan:</a:t>
            </a:r>
            <a:endParaRPr sz="2400">
              <a:latin typeface="Times New Roman"/>
              <a:cs typeface="Times New Roman"/>
            </a:endParaRPr>
          </a:p>
          <a:p>
            <a:pPr marL="926465">
              <a:lnSpc>
                <a:spcPct val="100000"/>
              </a:lnSpc>
              <a:spcBef>
                <a:spcPts val="1440"/>
              </a:spcBef>
            </a:pPr>
            <a:r>
              <a:rPr sz="2400" dirty="0">
                <a:latin typeface="Times New Roman"/>
                <a:cs typeface="Times New Roman"/>
              </a:rPr>
              <a:t>V : </a:t>
            </a:r>
            <a:r>
              <a:rPr sz="2400" spc="-5" dirty="0">
                <a:latin typeface="Times New Roman"/>
                <a:cs typeface="Times New Roman"/>
              </a:rPr>
              <a:t>kecepatan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aliran</a:t>
            </a:r>
            <a:endParaRPr sz="2400">
              <a:latin typeface="Times New Roman"/>
              <a:cs typeface="Times New Roman"/>
            </a:endParaRPr>
          </a:p>
          <a:p>
            <a:pPr marL="926465">
              <a:lnSpc>
                <a:spcPct val="100000"/>
              </a:lnSpc>
              <a:spcBef>
                <a:spcPts val="1440"/>
              </a:spcBef>
            </a:pPr>
            <a:r>
              <a:rPr sz="2400" spc="-5" dirty="0">
                <a:latin typeface="Times New Roman"/>
                <a:cs typeface="Times New Roman"/>
              </a:rPr>
              <a:t>D </a:t>
            </a:r>
            <a:r>
              <a:rPr sz="2400" dirty="0">
                <a:latin typeface="Times New Roman"/>
                <a:cs typeface="Times New Roman"/>
              </a:rPr>
              <a:t>: </a:t>
            </a:r>
            <a:r>
              <a:rPr sz="2400" spc="-5" dirty="0">
                <a:latin typeface="Times New Roman"/>
                <a:cs typeface="Times New Roman"/>
              </a:rPr>
              <a:t>diameter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pipa</a:t>
            </a:r>
            <a:endParaRPr sz="2400">
              <a:latin typeface="Times New Roman"/>
              <a:cs typeface="Times New Roman"/>
            </a:endParaRPr>
          </a:p>
          <a:p>
            <a:pPr marL="926465">
              <a:lnSpc>
                <a:spcPct val="100000"/>
              </a:lnSpc>
              <a:spcBef>
                <a:spcPts val="1445"/>
              </a:spcBef>
            </a:pPr>
            <a:r>
              <a:rPr sz="2400" i="1" dirty="0">
                <a:latin typeface="Times New Roman"/>
                <a:cs typeface="Times New Roman"/>
              </a:rPr>
              <a:t>v </a:t>
            </a:r>
            <a:r>
              <a:rPr sz="2400" dirty="0">
                <a:latin typeface="Times New Roman"/>
                <a:cs typeface="Times New Roman"/>
              </a:rPr>
              <a:t>: </a:t>
            </a:r>
            <a:r>
              <a:rPr sz="2400" spc="-5" dirty="0">
                <a:latin typeface="Times New Roman"/>
                <a:cs typeface="Times New Roman"/>
              </a:rPr>
              <a:t>kekentalan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kinematik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KONSEP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6231" y="1893569"/>
            <a:ext cx="7594600" cy="83756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241300" marR="5080" indent="-229235">
              <a:lnSpc>
                <a:spcPts val="3020"/>
              </a:lnSpc>
              <a:spcBef>
                <a:spcPts val="490"/>
              </a:spcBef>
              <a:buFont typeface="Arial"/>
              <a:buChar char="•"/>
              <a:tabLst>
                <a:tab pos="241935" algn="l"/>
              </a:tabLst>
            </a:pPr>
            <a:r>
              <a:rPr sz="2800" spc="-10" dirty="0">
                <a:latin typeface="Calibri"/>
                <a:cs typeface="Calibri"/>
              </a:rPr>
              <a:t>Besarnya </a:t>
            </a:r>
            <a:r>
              <a:rPr sz="2800" spc="-15" dirty="0">
                <a:latin typeface="Calibri"/>
                <a:cs typeface="Calibri"/>
              </a:rPr>
              <a:t>angka </a:t>
            </a:r>
            <a:r>
              <a:rPr sz="2800" spc="-10" dirty="0">
                <a:latin typeface="Calibri"/>
                <a:cs typeface="Calibri"/>
              </a:rPr>
              <a:t>Reynolds dapat menunjukkan </a:t>
            </a:r>
            <a:r>
              <a:rPr sz="2800" spc="-5" dirty="0">
                <a:latin typeface="Calibri"/>
                <a:cs typeface="Calibri"/>
              </a:rPr>
              <a:t>jenis  aliran.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32712" y="2765602"/>
            <a:ext cx="5977890" cy="222123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20"/>
              </a:spcBef>
              <a:tabLst>
                <a:tab pos="1911350" algn="l"/>
                <a:tab pos="2521585" algn="l"/>
              </a:tabLst>
            </a:pPr>
            <a:r>
              <a:rPr sz="3200" spc="-5" dirty="0">
                <a:latin typeface="Times New Roman"/>
                <a:cs typeface="Times New Roman"/>
              </a:rPr>
              <a:t>Re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&lt; </a:t>
            </a:r>
            <a:r>
              <a:rPr sz="3200" dirty="0">
                <a:latin typeface="Times New Roman"/>
                <a:cs typeface="Times New Roman"/>
              </a:rPr>
              <a:t>2000	</a:t>
            </a:r>
            <a:r>
              <a:rPr sz="3200" spc="-10" dirty="0">
                <a:latin typeface="Times New Roman"/>
                <a:cs typeface="Times New Roman"/>
              </a:rPr>
              <a:t>→	aliran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spc="-15" dirty="0">
                <a:latin typeface="Times New Roman"/>
                <a:cs typeface="Times New Roman"/>
              </a:rPr>
              <a:t>laminer</a:t>
            </a:r>
            <a:endParaRPr sz="3200">
              <a:latin typeface="Times New Roman"/>
              <a:cs typeface="Times New Roman"/>
            </a:endParaRPr>
          </a:p>
          <a:p>
            <a:pPr marL="12700" marR="5080">
              <a:lnSpc>
                <a:spcPts val="5760"/>
              </a:lnSpc>
              <a:spcBef>
                <a:spcPts val="515"/>
              </a:spcBef>
              <a:tabLst>
                <a:tab pos="1910714" algn="l"/>
                <a:tab pos="2519680" algn="l"/>
                <a:tab pos="3155315" algn="l"/>
                <a:tab pos="3764279" algn="l"/>
              </a:tabLst>
            </a:pPr>
            <a:r>
              <a:rPr sz="3200" spc="-5" dirty="0">
                <a:latin typeface="Times New Roman"/>
                <a:cs typeface="Times New Roman"/>
              </a:rPr>
              <a:t>2000 &lt; Re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&lt;</a:t>
            </a:r>
            <a:r>
              <a:rPr sz="3200" dirty="0">
                <a:latin typeface="Times New Roman"/>
                <a:cs typeface="Times New Roman"/>
              </a:rPr>
              <a:t> 4000	</a:t>
            </a:r>
            <a:r>
              <a:rPr sz="3200" spc="-10" dirty="0">
                <a:latin typeface="Times New Roman"/>
                <a:cs typeface="Times New Roman"/>
              </a:rPr>
              <a:t>→	</a:t>
            </a:r>
            <a:r>
              <a:rPr sz="3200" spc="-5" dirty="0">
                <a:latin typeface="Times New Roman"/>
                <a:cs typeface="Times New Roman"/>
              </a:rPr>
              <a:t>aliran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transisi  Re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&gt; </a:t>
            </a:r>
            <a:r>
              <a:rPr sz="3200" dirty="0">
                <a:latin typeface="Times New Roman"/>
                <a:cs typeface="Times New Roman"/>
              </a:rPr>
              <a:t>4000	</a:t>
            </a:r>
            <a:r>
              <a:rPr sz="3200" spc="-10" dirty="0">
                <a:latin typeface="Times New Roman"/>
                <a:cs typeface="Times New Roman"/>
              </a:rPr>
              <a:t>→	aliran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turbulen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 LAMINER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39804" y="1499473"/>
            <a:ext cx="3988010" cy="23137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7881" y="1689534"/>
            <a:ext cx="3012046" cy="22342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53568" y="3523488"/>
            <a:ext cx="4642104" cy="31668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59679" y="4861559"/>
            <a:ext cx="3925824" cy="13655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 TRANSISI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1383" y="1296834"/>
            <a:ext cx="2563453" cy="22366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412664" y="1840598"/>
            <a:ext cx="5565440" cy="12822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5928" y="3785615"/>
            <a:ext cx="4645152" cy="27858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46903" y="4706111"/>
            <a:ext cx="3922776" cy="13685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TURBULEN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19782" y="1228924"/>
            <a:ext cx="2803884" cy="13312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02279" y="1158239"/>
            <a:ext cx="6281928" cy="30540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0103" y="4197095"/>
            <a:ext cx="4645152" cy="266090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742688" y="5010911"/>
            <a:ext cx="3922775" cy="15118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KONSEP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4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451728" y="5093461"/>
            <a:ext cx="204470" cy="0"/>
          </a:xfrm>
          <a:custGeom>
            <a:avLst/>
            <a:gdLst/>
            <a:ahLst/>
            <a:cxnLst/>
            <a:rect l="l" t="t" r="r" b="b"/>
            <a:pathLst>
              <a:path w="204470">
                <a:moveTo>
                  <a:pt x="0" y="0"/>
                </a:moveTo>
                <a:lnTo>
                  <a:pt x="204215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15025" y="5093461"/>
            <a:ext cx="299085" cy="0"/>
          </a:xfrm>
          <a:custGeom>
            <a:avLst/>
            <a:gdLst/>
            <a:ahLst/>
            <a:cxnLst/>
            <a:rect l="l" t="t" r="r" b="b"/>
            <a:pathLst>
              <a:path w="299085">
                <a:moveTo>
                  <a:pt x="0" y="0"/>
                </a:moveTo>
                <a:lnTo>
                  <a:pt x="298703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975729" y="5093461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402326" y="4764404"/>
            <a:ext cx="1828164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1574800" algn="l"/>
              </a:tabLst>
            </a:pPr>
            <a:r>
              <a:rPr sz="1700" spc="-110" dirty="0">
                <a:latin typeface="Cambria Math"/>
                <a:cs typeface="Cambria Math"/>
              </a:rPr>
              <a:t>𝑃</a:t>
            </a:r>
            <a:r>
              <a:rPr sz="1875" spc="-165" baseline="-15555" dirty="0">
                <a:latin typeface="Cambria Math"/>
                <a:cs typeface="Cambria Math"/>
              </a:rPr>
              <a:t>1	</a:t>
            </a:r>
            <a:r>
              <a:rPr sz="1700" spc="-85" dirty="0">
                <a:latin typeface="Cambria Math"/>
                <a:cs typeface="Cambria Math"/>
              </a:rPr>
              <a:t>𝑃</a:t>
            </a:r>
            <a:r>
              <a:rPr sz="1875" spc="-127" baseline="-15555" dirty="0">
                <a:latin typeface="Cambria Math"/>
                <a:cs typeface="Cambria Math"/>
              </a:rPr>
              <a:t>3</a:t>
            </a:r>
            <a:endParaRPr sz="1875" baseline="-15555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445120" y="5093461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>
                <a:moveTo>
                  <a:pt x="0" y="0"/>
                </a:moveTo>
                <a:lnTo>
                  <a:pt x="30480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866003" y="4669916"/>
            <a:ext cx="193103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1580515" algn="l"/>
              </a:tabLst>
            </a:pPr>
            <a:r>
              <a:rPr sz="2550" spc="-75" baseline="-24509" dirty="0">
                <a:latin typeface="Cambria Math"/>
                <a:cs typeface="Cambria Math"/>
              </a:rPr>
              <a:t>𝑉</a:t>
            </a:r>
            <a:r>
              <a:rPr sz="1875" spc="-75" baseline="-48888" dirty="0">
                <a:latin typeface="Cambria Math"/>
                <a:cs typeface="Cambria Math"/>
              </a:rPr>
              <a:t>1</a:t>
            </a:r>
            <a:r>
              <a:rPr sz="1250" spc="-50" dirty="0">
                <a:latin typeface="Cambria Math"/>
                <a:cs typeface="Cambria Math"/>
              </a:rPr>
              <a:t>2	</a:t>
            </a:r>
            <a:r>
              <a:rPr sz="2550" spc="-52" baseline="-24509" dirty="0">
                <a:latin typeface="Cambria Math"/>
                <a:cs typeface="Cambria Math"/>
              </a:rPr>
              <a:t>𝑉</a:t>
            </a:r>
            <a:r>
              <a:rPr sz="1875" spc="-52" baseline="-48888" dirty="0">
                <a:latin typeface="Cambria Math"/>
                <a:cs typeface="Cambria Math"/>
              </a:rPr>
              <a:t>3</a:t>
            </a:r>
            <a:r>
              <a:rPr sz="1250" spc="-35" dirty="0">
                <a:latin typeface="Cambria Math"/>
                <a:cs typeface="Cambria Math"/>
              </a:rPr>
              <a:t>2</a:t>
            </a:r>
            <a:endParaRPr sz="125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42585" y="4928692"/>
            <a:ext cx="4022090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1700" spc="-35" dirty="0">
                <a:latin typeface="Cambria Math"/>
                <a:cs typeface="Cambria Math"/>
              </a:rPr>
              <a:t>𝑍</a:t>
            </a:r>
            <a:r>
              <a:rPr sz="1875" spc="-52" baseline="-15555" dirty="0">
                <a:latin typeface="Cambria Math"/>
                <a:cs typeface="Cambria Math"/>
              </a:rPr>
              <a:t>1 </a:t>
            </a:r>
            <a:r>
              <a:rPr sz="1700" dirty="0">
                <a:latin typeface="Cambria Math"/>
                <a:cs typeface="Cambria Math"/>
              </a:rPr>
              <a:t>+ </a:t>
            </a:r>
            <a:r>
              <a:rPr sz="2550" baseline="-37581" dirty="0">
                <a:latin typeface="Cambria Math"/>
                <a:cs typeface="Cambria Math"/>
              </a:rPr>
              <a:t>ɣ </a:t>
            </a:r>
            <a:r>
              <a:rPr sz="1700" dirty="0">
                <a:latin typeface="Cambria Math"/>
                <a:cs typeface="Cambria Math"/>
              </a:rPr>
              <a:t>+ </a:t>
            </a:r>
            <a:r>
              <a:rPr sz="2550" spc="-7" baseline="-37581" dirty="0">
                <a:latin typeface="Cambria Math"/>
                <a:cs typeface="Cambria Math"/>
              </a:rPr>
              <a:t>2𝑔 </a:t>
            </a:r>
            <a:r>
              <a:rPr sz="1700" dirty="0">
                <a:latin typeface="Cambria Math"/>
                <a:cs typeface="Cambria Math"/>
              </a:rPr>
              <a:t>= </a:t>
            </a:r>
            <a:r>
              <a:rPr sz="1700" spc="-10" dirty="0">
                <a:latin typeface="Cambria Math"/>
                <a:cs typeface="Cambria Math"/>
              </a:rPr>
              <a:t>𝑍</a:t>
            </a:r>
            <a:r>
              <a:rPr sz="1875" spc="-15" baseline="-15555" dirty="0">
                <a:latin typeface="Cambria Math"/>
                <a:cs typeface="Cambria Math"/>
              </a:rPr>
              <a:t>3 </a:t>
            </a:r>
            <a:r>
              <a:rPr sz="1700" dirty="0">
                <a:latin typeface="Cambria Math"/>
                <a:cs typeface="Cambria Math"/>
              </a:rPr>
              <a:t>+ </a:t>
            </a:r>
            <a:r>
              <a:rPr sz="2550" baseline="-37581" dirty="0">
                <a:latin typeface="Cambria Math"/>
                <a:cs typeface="Cambria Math"/>
              </a:rPr>
              <a:t>ɣ </a:t>
            </a:r>
            <a:r>
              <a:rPr sz="1700" dirty="0">
                <a:latin typeface="Cambria Math"/>
                <a:cs typeface="Cambria Math"/>
              </a:rPr>
              <a:t>+ </a:t>
            </a:r>
            <a:r>
              <a:rPr sz="2550" spc="-7" baseline="-37581" dirty="0">
                <a:latin typeface="Cambria Math"/>
                <a:cs typeface="Cambria Math"/>
              </a:rPr>
              <a:t>2𝑔 </a:t>
            </a:r>
            <a:r>
              <a:rPr sz="1700" dirty="0">
                <a:latin typeface="Cambria Math"/>
                <a:cs typeface="Cambria Math"/>
              </a:rPr>
              <a:t>+ </a:t>
            </a:r>
            <a:r>
              <a:rPr sz="1700" spc="-15" dirty="0">
                <a:latin typeface="Cambria Math"/>
                <a:cs typeface="Cambria Math"/>
              </a:rPr>
              <a:t>Σℎ</a:t>
            </a:r>
            <a:r>
              <a:rPr sz="1875" spc="-22" baseline="-15555" dirty="0">
                <a:latin typeface="Cambria Math"/>
                <a:cs typeface="Cambria Math"/>
              </a:rPr>
              <a:t>𝑓 </a:t>
            </a:r>
            <a:r>
              <a:rPr sz="1700" dirty="0">
                <a:latin typeface="Cambria Math"/>
                <a:cs typeface="Cambria Math"/>
              </a:rPr>
              <a:t>+</a:t>
            </a:r>
            <a:r>
              <a:rPr sz="1700" spc="95" dirty="0">
                <a:latin typeface="Cambria Math"/>
                <a:cs typeface="Cambria Math"/>
              </a:rPr>
              <a:t> </a:t>
            </a:r>
            <a:r>
              <a:rPr sz="1700" spc="25" dirty="0">
                <a:latin typeface="Cambria Math"/>
                <a:cs typeface="Cambria Math"/>
              </a:rPr>
              <a:t>Σℎ</a:t>
            </a:r>
            <a:r>
              <a:rPr sz="1875" spc="37" baseline="-15555" dirty="0">
                <a:latin typeface="Cambria Math"/>
                <a:cs typeface="Cambria Math"/>
              </a:rPr>
              <a:t>𝑒</a:t>
            </a:r>
            <a:endParaRPr sz="1875" baseline="-15555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059435" y="5689739"/>
            <a:ext cx="391795" cy="276225"/>
          </a:xfrm>
          <a:custGeom>
            <a:avLst/>
            <a:gdLst/>
            <a:ahLst/>
            <a:cxnLst/>
            <a:rect l="l" t="t" r="r" b="b"/>
            <a:pathLst>
              <a:path w="391795" h="276225">
                <a:moveTo>
                  <a:pt x="319145" y="0"/>
                </a:moveTo>
                <a:lnTo>
                  <a:pt x="316351" y="9156"/>
                </a:lnTo>
                <a:lnTo>
                  <a:pt x="328992" y="15733"/>
                </a:lnTo>
                <a:lnTo>
                  <a:pt x="340037" y="25311"/>
                </a:lnTo>
                <a:lnTo>
                  <a:pt x="363319" y="71571"/>
                </a:lnTo>
                <a:lnTo>
                  <a:pt x="370229" y="113933"/>
                </a:lnTo>
                <a:lnTo>
                  <a:pt x="371088" y="138188"/>
                </a:lnTo>
                <a:lnTo>
                  <a:pt x="370229" y="162391"/>
                </a:lnTo>
                <a:lnTo>
                  <a:pt x="363319" y="204672"/>
                </a:lnTo>
                <a:lnTo>
                  <a:pt x="340037" y="250856"/>
                </a:lnTo>
                <a:lnTo>
                  <a:pt x="316351" y="267004"/>
                </a:lnTo>
                <a:lnTo>
                  <a:pt x="319145" y="276148"/>
                </a:lnTo>
                <a:lnTo>
                  <a:pt x="362311" y="246037"/>
                </a:lnTo>
                <a:lnTo>
                  <a:pt x="381000" y="208690"/>
                </a:lnTo>
                <a:lnTo>
                  <a:pt x="390474" y="163370"/>
                </a:lnTo>
                <a:lnTo>
                  <a:pt x="391662" y="138074"/>
                </a:lnTo>
                <a:lnTo>
                  <a:pt x="390474" y="112778"/>
                </a:lnTo>
                <a:lnTo>
                  <a:pt x="381000" y="67463"/>
                </a:lnTo>
                <a:lnTo>
                  <a:pt x="362311" y="30123"/>
                </a:lnTo>
                <a:lnTo>
                  <a:pt x="335502" y="6400"/>
                </a:lnTo>
                <a:lnTo>
                  <a:pt x="319145" y="0"/>
                </a:lnTo>
                <a:close/>
              </a:path>
              <a:path w="391795" h="276225">
                <a:moveTo>
                  <a:pt x="72511" y="0"/>
                </a:moveTo>
                <a:lnTo>
                  <a:pt x="29220" y="30123"/>
                </a:lnTo>
                <a:lnTo>
                  <a:pt x="10549" y="67463"/>
                </a:lnTo>
                <a:lnTo>
                  <a:pt x="1163" y="112778"/>
                </a:lnTo>
                <a:lnTo>
                  <a:pt x="0" y="138188"/>
                </a:lnTo>
                <a:lnTo>
                  <a:pt x="1163" y="163370"/>
                </a:lnTo>
                <a:lnTo>
                  <a:pt x="10549" y="208690"/>
                </a:lnTo>
                <a:lnTo>
                  <a:pt x="29220" y="246037"/>
                </a:lnTo>
                <a:lnTo>
                  <a:pt x="72511" y="276148"/>
                </a:lnTo>
                <a:lnTo>
                  <a:pt x="75305" y="267004"/>
                </a:lnTo>
                <a:lnTo>
                  <a:pt x="62611" y="260425"/>
                </a:lnTo>
                <a:lnTo>
                  <a:pt x="51572" y="250856"/>
                </a:lnTo>
                <a:lnTo>
                  <a:pt x="28317" y="204672"/>
                </a:lnTo>
                <a:lnTo>
                  <a:pt x="21320" y="162391"/>
                </a:lnTo>
                <a:lnTo>
                  <a:pt x="20445" y="138074"/>
                </a:lnTo>
                <a:lnTo>
                  <a:pt x="21320" y="113933"/>
                </a:lnTo>
                <a:lnTo>
                  <a:pt x="28317" y="71571"/>
                </a:lnTo>
                <a:lnTo>
                  <a:pt x="51572" y="25311"/>
                </a:lnTo>
                <a:lnTo>
                  <a:pt x="75305" y="9156"/>
                </a:lnTo>
                <a:lnTo>
                  <a:pt x="725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789045" y="5827585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1000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777488" y="5480710"/>
            <a:ext cx="168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𝑉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54855" y="5440476"/>
            <a:ext cx="123189" cy="22732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00" spc="45" dirty="0">
                <a:latin typeface="Cambria Math"/>
                <a:cs typeface="Cambria Math"/>
              </a:rPr>
              <a:t>2</a:t>
            </a:r>
            <a:endParaRPr sz="1300">
              <a:latin typeface="Cambria Math"/>
              <a:cs typeface="Cambria Math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8917" y="5654446"/>
            <a:ext cx="39865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964180" algn="l"/>
                <a:tab pos="3665854" algn="l"/>
              </a:tabLst>
            </a:pPr>
            <a:r>
              <a:rPr sz="1800" spc="-5" dirty="0">
                <a:latin typeface="Cambria Math"/>
                <a:cs typeface="Cambria Math"/>
              </a:rPr>
              <a:t>𝐾𝑒ℎ𝑖𝑙𝑎𝑛𝑔𝑎𝑛</a:t>
            </a:r>
            <a:r>
              <a:rPr sz="1800" spc="50" dirty="0">
                <a:latin typeface="Cambria Math"/>
                <a:cs typeface="Cambria Math"/>
              </a:rPr>
              <a:t> </a:t>
            </a:r>
            <a:r>
              <a:rPr sz="1800" spc="-5" dirty="0">
                <a:latin typeface="Cambria Math"/>
                <a:cs typeface="Cambria Math"/>
              </a:rPr>
              <a:t>𝑒𝑛𝑒𝑟𝑔𝑖</a:t>
            </a:r>
            <a:r>
              <a:rPr sz="1800" spc="5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𝑝𝑟𝑖𝑚𝑒𝑟	</a:t>
            </a:r>
            <a:r>
              <a:rPr sz="1800" spc="-20" dirty="0">
                <a:latin typeface="Cambria Math"/>
                <a:cs typeface="Cambria Math"/>
              </a:rPr>
              <a:t>ℎ</a:t>
            </a:r>
            <a:r>
              <a:rPr sz="1950" spc="-30" baseline="-14957" dirty="0">
                <a:latin typeface="Cambria Math"/>
                <a:cs typeface="Cambria Math"/>
              </a:rPr>
              <a:t>𝑓  </a:t>
            </a:r>
            <a:r>
              <a:rPr sz="1950" spc="135" baseline="-14957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:</a:t>
            </a:r>
            <a:r>
              <a:rPr sz="1800" spc="-12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𝑘	</a:t>
            </a:r>
            <a:r>
              <a:rPr sz="2700" spc="7" baseline="-37037" dirty="0">
                <a:latin typeface="Cambria Math"/>
                <a:cs typeface="Cambria Math"/>
              </a:rPr>
              <a:t>2𝑔</a:t>
            </a:r>
            <a:endParaRPr sz="2700" baseline="-37037">
              <a:latin typeface="Cambria Math"/>
              <a:cs typeface="Cambria Math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032886" y="6371018"/>
            <a:ext cx="280670" cy="212090"/>
          </a:xfrm>
          <a:custGeom>
            <a:avLst/>
            <a:gdLst/>
            <a:ahLst/>
            <a:cxnLst/>
            <a:rect l="l" t="t" r="r" b="b"/>
            <a:pathLst>
              <a:path w="280670" h="212090">
                <a:moveTo>
                  <a:pt x="212725" y="0"/>
                </a:moveTo>
                <a:lnTo>
                  <a:pt x="209676" y="8585"/>
                </a:lnTo>
                <a:lnTo>
                  <a:pt x="221962" y="13909"/>
                </a:lnTo>
                <a:lnTo>
                  <a:pt x="232521" y="21274"/>
                </a:lnTo>
                <a:lnTo>
                  <a:pt x="253912" y="55401"/>
                </a:lnTo>
                <a:lnTo>
                  <a:pt x="260985" y="104813"/>
                </a:lnTo>
                <a:lnTo>
                  <a:pt x="260199" y="123484"/>
                </a:lnTo>
                <a:lnTo>
                  <a:pt x="248412" y="169214"/>
                </a:lnTo>
                <a:lnTo>
                  <a:pt x="222105" y="197805"/>
                </a:lnTo>
                <a:lnTo>
                  <a:pt x="210057" y="203149"/>
                </a:lnTo>
                <a:lnTo>
                  <a:pt x="212725" y="211734"/>
                </a:lnTo>
                <a:lnTo>
                  <a:pt x="253194" y="187702"/>
                </a:lnTo>
                <a:lnTo>
                  <a:pt x="275923" y="143333"/>
                </a:lnTo>
                <a:lnTo>
                  <a:pt x="280288" y="105918"/>
                </a:lnTo>
                <a:lnTo>
                  <a:pt x="279193" y="86508"/>
                </a:lnTo>
                <a:lnTo>
                  <a:pt x="262763" y="37109"/>
                </a:lnTo>
                <a:lnTo>
                  <a:pt x="228062" y="5541"/>
                </a:lnTo>
                <a:lnTo>
                  <a:pt x="212725" y="0"/>
                </a:lnTo>
                <a:close/>
              </a:path>
              <a:path w="280670" h="212090">
                <a:moveTo>
                  <a:pt x="67563" y="0"/>
                </a:moveTo>
                <a:lnTo>
                  <a:pt x="27166" y="24095"/>
                </a:lnTo>
                <a:lnTo>
                  <a:pt x="4381" y="68570"/>
                </a:lnTo>
                <a:lnTo>
                  <a:pt x="0" y="105918"/>
                </a:lnTo>
                <a:lnTo>
                  <a:pt x="1093" y="125377"/>
                </a:lnTo>
                <a:lnTo>
                  <a:pt x="17399" y="174739"/>
                </a:lnTo>
                <a:lnTo>
                  <a:pt x="52135" y="206200"/>
                </a:lnTo>
                <a:lnTo>
                  <a:pt x="67563" y="211734"/>
                </a:lnTo>
                <a:lnTo>
                  <a:pt x="70231" y="203149"/>
                </a:lnTo>
                <a:lnTo>
                  <a:pt x="58130" y="197805"/>
                </a:lnTo>
                <a:lnTo>
                  <a:pt x="47720" y="190368"/>
                </a:lnTo>
                <a:lnTo>
                  <a:pt x="26376" y="155687"/>
                </a:lnTo>
                <a:lnTo>
                  <a:pt x="19304" y="104813"/>
                </a:lnTo>
                <a:lnTo>
                  <a:pt x="20089" y="86743"/>
                </a:lnTo>
                <a:lnTo>
                  <a:pt x="31876" y="42125"/>
                </a:lnTo>
                <a:lnTo>
                  <a:pt x="58291" y="13909"/>
                </a:lnTo>
                <a:lnTo>
                  <a:pt x="70485" y="8585"/>
                </a:lnTo>
                <a:lnTo>
                  <a:pt x="675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652901" y="6478968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>
                <a:moveTo>
                  <a:pt x="0" y="0"/>
                </a:moveTo>
                <a:lnTo>
                  <a:pt x="164591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07263" y="6306108"/>
            <a:ext cx="3625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2900680" algn="l"/>
              </a:tabLst>
            </a:pPr>
            <a:r>
              <a:rPr sz="1800" spc="-5" dirty="0">
                <a:latin typeface="Cambria Math"/>
                <a:cs typeface="Cambria Math"/>
              </a:rPr>
              <a:t>𝐾𝑒ℎ𝑖𝑙𝑎𝑛𝑔𝑎𝑛</a:t>
            </a:r>
            <a:r>
              <a:rPr sz="1800" spc="30" dirty="0">
                <a:latin typeface="Cambria Math"/>
                <a:cs typeface="Cambria Math"/>
              </a:rPr>
              <a:t> </a:t>
            </a:r>
            <a:r>
              <a:rPr sz="1800" spc="-5" dirty="0">
                <a:latin typeface="Cambria Math"/>
                <a:cs typeface="Cambria Math"/>
              </a:rPr>
              <a:t>𝑒𝑛𝑒𝑟𝑔𝑖</a:t>
            </a:r>
            <a:r>
              <a:rPr sz="1800" spc="85" dirty="0">
                <a:latin typeface="Cambria Math"/>
                <a:cs typeface="Cambria Math"/>
              </a:rPr>
              <a:t> </a:t>
            </a:r>
            <a:r>
              <a:rPr sz="1800" spc="-5" dirty="0">
                <a:latin typeface="Cambria Math"/>
                <a:cs typeface="Cambria Math"/>
              </a:rPr>
              <a:t>𝑝𝑟𝑖𝑚𝑒𝑟	</a:t>
            </a:r>
            <a:r>
              <a:rPr sz="1800" dirty="0">
                <a:latin typeface="Cambria Math"/>
                <a:cs typeface="Cambria Math"/>
              </a:rPr>
              <a:t>𝑘 : 𝑓</a:t>
            </a:r>
            <a:r>
              <a:rPr sz="1800" spc="305" dirty="0">
                <a:latin typeface="Cambria Math"/>
                <a:cs typeface="Cambria Math"/>
              </a:rPr>
              <a:t> </a:t>
            </a:r>
            <a:r>
              <a:rPr sz="2700" baseline="41666" dirty="0">
                <a:latin typeface="Cambria Math"/>
                <a:cs typeface="Cambria Math"/>
              </a:rPr>
              <a:t>𝐿</a:t>
            </a:r>
            <a:endParaRPr sz="2700" baseline="41666">
              <a:latin typeface="Cambria Math"/>
              <a:cs typeface="Cambria Math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41216" y="6458508"/>
            <a:ext cx="1841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𝐷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395727" y="1176527"/>
            <a:ext cx="6726935" cy="3483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9247" y="2288958"/>
            <a:ext cx="2264424" cy="15949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KOEFISIEN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GESEK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</a:t>
            </a:r>
            <a:r>
              <a:rPr sz="2000" spc="1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LAMINER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6334" y="1304671"/>
            <a:ext cx="8667115" cy="73914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240665" marR="5080" indent="-228600" algn="just">
              <a:lnSpc>
                <a:spcPts val="1730"/>
              </a:lnSpc>
              <a:spcBef>
                <a:spcPts val="515"/>
              </a:spcBef>
              <a:buChar char="•"/>
              <a:tabLst>
                <a:tab pos="241300" algn="l"/>
              </a:tabLst>
            </a:pPr>
            <a:r>
              <a:rPr sz="1800" dirty="0">
                <a:latin typeface="Arial"/>
                <a:cs typeface="Arial"/>
              </a:rPr>
              <a:t>Pada </a:t>
            </a:r>
            <a:r>
              <a:rPr sz="1800" spc="-10" dirty="0">
                <a:latin typeface="Arial"/>
                <a:cs typeface="Arial"/>
              </a:rPr>
              <a:t>aliran </a:t>
            </a:r>
            <a:r>
              <a:rPr sz="1800" spc="-15" dirty="0">
                <a:latin typeface="Arial"/>
                <a:cs typeface="Arial"/>
              </a:rPr>
              <a:t>laminer, </a:t>
            </a:r>
            <a:r>
              <a:rPr sz="1800" dirty="0">
                <a:latin typeface="Arial"/>
                <a:cs typeface="Arial"/>
              </a:rPr>
              <a:t>kehilangan </a:t>
            </a:r>
            <a:r>
              <a:rPr sz="1800" spc="-5" dirty="0">
                <a:latin typeface="Arial"/>
                <a:cs typeface="Arial"/>
              </a:rPr>
              <a:t>tenaga terutama disebabkan oleh adanya  kekentalan fluida </a:t>
            </a:r>
            <a:r>
              <a:rPr sz="1800" spc="-10" dirty="0">
                <a:latin typeface="Arial"/>
                <a:cs typeface="Arial"/>
              </a:rPr>
              <a:t>dan </a:t>
            </a:r>
            <a:r>
              <a:rPr sz="1800" spc="-5" dirty="0">
                <a:latin typeface="Arial"/>
                <a:cs typeface="Arial"/>
              </a:rPr>
              <a:t>tidak dipengaruhi oleh bidang </a:t>
            </a:r>
            <a:r>
              <a:rPr sz="1800" spc="-10" dirty="0">
                <a:latin typeface="Arial"/>
                <a:cs typeface="Arial"/>
              </a:rPr>
              <a:t>batas </a:t>
            </a:r>
            <a:r>
              <a:rPr sz="1800" spc="-5" dirty="0">
                <a:latin typeface="Arial"/>
                <a:cs typeface="Arial"/>
              </a:rPr>
              <a:t>atau kekasaran </a:t>
            </a:r>
            <a:r>
              <a:rPr sz="1800" spc="-10" dirty="0">
                <a:latin typeface="Arial"/>
                <a:cs typeface="Arial"/>
              </a:rPr>
              <a:t>dinding,  </a:t>
            </a:r>
            <a:r>
              <a:rPr sz="1800" dirty="0">
                <a:latin typeface="Arial"/>
                <a:cs typeface="Arial"/>
              </a:rPr>
              <a:t>seperti ditunjukkan oleh </a:t>
            </a:r>
            <a:r>
              <a:rPr sz="1800" spc="5" dirty="0">
                <a:latin typeface="Arial"/>
                <a:cs typeface="Arial"/>
              </a:rPr>
              <a:t>persamaan </a:t>
            </a:r>
            <a:r>
              <a:rPr sz="1800" dirty="0">
                <a:latin typeface="Arial"/>
                <a:cs typeface="Arial"/>
              </a:rPr>
              <a:t>Poiseuille sebagai berikut</a:t>
            </a:r>
            <a:r>
              <a:rPr sz="1800" spc="-30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6334" y="2091309"/>
            <a:ext cx="10223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240665" algn="l"/>
                <a:tab pos="241300" algn="l"/>
              </a:tabLst>
            </a:pPr>
            <a:r>
              <a:rPr sz="1800" dirty="0">
                <a:latin typeface="Arial"/>
                <a:cs typeface="Arial"/>
              </a:rPr>
              <a:t>dengan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4934" y="2362962"/>
            <a:ext cx="190500" cy="1760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145" algn="just">
              <a:lnSpc>
                <a:spcPct val="126699"/>
              </a:lnSpc>
              <a:spcBef>
                <a:spcPts val="100"/>
              </a:spcBef>
            </a:pPr>
            <a:r>
              <a:rPr sz="1800" i="1" dirty="0">
                <a:latin typeface="Arial"/>
                <a:cs typeface="Arial"/>
              </a:rPr>
              <a:t>ν  V  </a:t>
            </a:r>
            <a:r>
              <a:rPr sz="1800" i="1" spc="-5" dirty="0">
                <a:latin typeface="Arial"/>
                <a:cs typeface="Arial"/>
              </a:rPr>
              <a:t>L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ts val="2740"/>
              </a:lnSpc>
              <a:spcBef>
                <a:spcPts val="160"/>
              </a:spcBef>
            </a:pPr>
            <a:r>
              <a:rPr sz="1800" i="1" spc="-5" dirty="0">
                <a:latin typeface="Arial"/>
                <a:cs typeface="Arial"/>
              </a:rPr>
              <a:t>g  D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01039" y="2362962"/>
            <a:ext cx="2293620" cy="176022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800" dirty="0">
                <a:latin typeface="Arial"/>
                <a:cs typeface="Arial"/>
              </a:rPr>
              <a:t>: kekentalan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5" dirty="0">
                <a:latin typeface="Arial"/>
                <a:cs typeface="Arial"/>
              </a:rPr>
              <a:t>kinematik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800" dirty="0">
                <a:latin typeface="Arial"/>
                <a:cs typeface="Arial"/>
              </a:rPr>
              <a:t>: kecepatan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aliran;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800" dirty="0">
                <a:latin typeface="Arial"/>
                <a:cs typeface="Arial"/>
              </a:rPr>
              <a:t>: panjang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pipa;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800" dirty="0">
                <a:latin typeface="Arial"/>
                <a:cs typeface="Arial"/>
              </a:rPr>
              <a:t>: percepatan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gravitasi;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800" dirty="0">
                <a:latin typeface="Arial"/>
                <a:cs typeface="Arial"/>
              </a:rPr>
              <a:t>: diameter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pipa.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6334" y="4863210"/>
            <a:ext cx="77082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Persamaan di atas dapat ditulis dalam bentuk persamaan Darcy-Weisback</a:t>
            </a:r>
            <a:r>
              <a:rPr sz="1800" spc="-229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30398" y="3079277"/>
            <a:ext cx="97155" cy="2571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00" i="1" spc="140" dirty="0">
                <a:latin typeface="Times New Roman"/>
                <a:cs typeface="Times New Roman"/>
              </a:rPr>
              <a:t>f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79757" y="2543492"/>
            <a:ext cx="1164590" cy="1002665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95"/>
              </a:spcBef>
            </a:pPr>
            <a:r>
              <a:rPr sz="2600" u="heavy" spc="2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32</a:t>
            </a:r>
            <a:r>
              <a:rPr sz="2850" i="1" u="heavy" spc="28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</a:t>
            </a:r>
            <a:r>
              <a:rPr sz="2600" i="1" u="heavy" spc="2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VL</a:t>
            </a:r>
            <a:endParaRPr sz="2600">
              <a:latin typeface="Times New Roman"/>
              <a:cs typeface="Times New Roman"/>
            </a:endParaRPr>
          </a:p>
          <a:p>
            <a:pPr marL="3810" algn="ctr">
              <a:lnSpc>
                <a:spcPct val="100000"/>
              </a:lnSpc>
              <a:spcBef>
                <a:spcPts val="555"/>
              </a:spcBef>
            </a:pPr>
            <a:r>
              <a:rPr sz="2600" i="1" spc="509" dirty="0">
                <a:latin typeface="Times New Roman"/>
                <a:cs typeface="Times New Roman"/>
              </a:rPr>
              <a:t>gD</a:t>
            </a:r>
            <a:r>
              <a:rPr sz="2600" i="1" spc="-375" dirty="0">
                <a:latin typeface="Times New Roman"/>
                <a:cs typeface="Times New Roman"/>
              </a:rPr>
              <a:t> </a:t>
            </a:r>
            <a:r>
              <a:rPr sz="2250" spc="390" baseline="42592" dirty="0">
                <a:latin typeface="Times New Roman"/>
                <a:cs typeface="Times New Roman"/>
              </a:rPr>
              <a:t>2</a:t>
            </a:r>
            <a:endParaRPr sz="2250" baseline="42592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68472" y="2858885"/>
            <a:ext cx="829944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5310" algn="l"/>
              </a:tabLst>
            </a:pPr>
            <a:r>
              <a:rPr sz="2600" i="1" spc="430" dirty="0">
                <a:latin typeface="Times New Roman"/>
                <a:cs typeface="Times New Roman"/>
              </a:rPr>
              <a:t>h	</a:t>
            </a:r>
            <a:r>
              <a:rPr sz="2600" spc="47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924039" y="5951061"/>
            <a:ext cx="561340" cy="0"/>
          </a:xfrm>
          <a:custGeom>
            <a:avLst/>
            <a:gdLst/>
            <a:ahLst/>
            <a:cxnLst/>
            <a:rect l="l" t="t" r="r" b="b"/>
            <a:pathLst>
              <a:path w="561339">
                <a:moveTo>
                  <a:pt x="0" y="0"/>
                </a:moveTo>
                <a:lnTo>
                  <a:pt x="561306" y="0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079624" y="5482795"/>
            <a:ext cx="266700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00" i="1" spc="450" dirty="0">
                <a:latin typeface="Times New Roman"/>
                <a:cs typeface="Times New Roman"/>
              </a:rPr>
              <a:t>L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22908" y="5334960"/>
            <a:ext cx="55181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900" i="1" spc="742" baseline="-24572" dirty="0">
                <a:latin typeface="Times New Roman"/>
                <a:cs typeface="Times New Roman"/>
              </a:rPr>
              <a:t>V</a:t>
            </a:r>
            <a:r>
              <a:rPr sz="3900" i="1" spc="-89" baseline="-24572" dirty="0">
                <a:latin typeface="Times New Roman"/>
                <a:cs typeface="Times New Roman"/>
              </a:rPr>
              <a:t> </a:t>
            </a: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8339" y="5690828"/>
            <a:ext cx="113982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  <a:tabLst>
                <a:tab pos="560705" algn="l"/>
                <a:tab pos="980440" algn="l"/>
              </a:tabLst>
            </a:pPr>
            <a:r>
              <a:rPr sz="2600" i="1" spc="390" dirty="0">
                <a:latin typeface="Times New Roman"/>
                <a:cs typeface="Times New Roman"/>
              </a:rPr>
              <a:t>h</a:t>
            </a:r>
            <a:r>
              <a:rPr sz="2250" i="1" spc="585" baseline="-24074" dirty="0">
                <a:latin typeface="Times New Roman"/>
                <a:cs typeface="Times New Roman"/>
              </a:rPr>
              <a:t>f	</a:t>
            </a:r>
            <a:r>
              <a:rPr sz="2600" spc="445" dirty="0">
                <a:latin typeface="Symbol"/>
                <a:cs typeface="Symbol"/>
              </a:rPr>
              <a:t></a:t>
            </a:r>
            <a:r>
              <a:rPr sz="2600" spc="445" dirty="0">
                <a:latin typeface="Times New Roman"/>
                <a:cs typeface="Times New Roman"/>
              </a:rPr>
              <a:t>	</a:t>
            </a:r>
            <a:r>
              <a:rPr sz="2600" i="1" spc="225" dirty="0">
                <a:latin typeface="Times New Roman"/>
                <a:cs typeface="Times New Roman"/>
              </a:rPr>
              <a:t>f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240072" y="5945308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984" y="0"/>
                </a:lnTo>
              </a:path>
            </a:pathLst>
          </a:custGeom>
          <a:ln w="137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56766" y="5942935"/>
            <a:ext cx="505459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440" dirty="0">
                <a:latin typeface="Times New Roman"/>
                <a:cs typeface="Times New Roman"/>
              </a:rPr>
              <a:t>Re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368661" y="5476499"/>
            <a:ext cx="45974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405" dirty="0">
                <a:latin typeface="Times New Roman"/>
                <a:cs typeface="Times New Roman"/>
              </a:rPr>
              <a:t>64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562734" y="5684756"/>
            <a:ext cx="58293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835" algn="l"/>
              </a:tabLst>
            </a:pPr>
            <a:r>
              <a:rPr sz="2600" i="1" spc="225" dirty="0">
                <a:latin typeface="Times New Roman"/>
                <a:cs typeface="Times New Roman"/>
              </a:rPr>
              <a:t>f	</a:t>
            </a:r>
            <a:r>
              <a:rPr sz="2600" spc="45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54271" y="5671210"/>
            <a:ext cx="1214120" cy="699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2140">
              <a:lnSpc>
                <a:spcPct val="100000"/>
              </a:lnSpc>
              <a:spcBef>
                <a:spcPts val="100"/>
              </a:spcBef>
              <a:tabLst>
                <a:tab pos="1200785" algn="l"/>
              </a:tabLst>
            </a:pPr>
            <a:r>
              <a:rPr sz="18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	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641350" algn="l"/>
              </a:tabLst>
            </a:pPr>
            <a:r>
              <a:rPr sz="2600" i="1" spc="585" dirty="0">
                <a:latin typeface="Times New Roman"/>
                <a:cs typeface="Times New Roman"/>
              </a:rPr>
              <a:t>D	</a:t>
            </a:r>
            <a:r>
              <a:rPr sz="2600" spc="509" dirty="0">
                <a:latin typeface="Times New Roman"/>
                <a:cs typeface="Times New Roman"/>
              </a:rPr>
              <a:t>2</a:t>
            </a:r>
            <a:r>
              <a:rPr sz="2600" i="1" spc="509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53434" y="5671210"/>
            <a:ext cx="709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den</a:t>
            </a:r>
            <a:r>
              <a:rPr sz="1800" spc="-3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an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251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3906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10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r>
              <a:rPr sz="1800" spc="-20" dirty="0">
                <a:solidFill>
                  <a:srgbClr val="FFFFFF"/>
                </a:solidFill>
                <a:latin typeface="Arial Black"/>
                <a:cs typeface="Arial Black"/>
              </a:rPr>
              <a:t>KOEFISIEN</a:t>
            </a:r>
            <a:r>
              <a:rPr sz="1800" spc="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GESEK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809310" y="2431592"/>
            <a:ext cx="853440" cy="0"/>
          </a:xfrm>
          <a:custGeom>
            <a:avLst/>
            <a:gdLst/>
            <a:ahLst/>
            <a:cxnLst/>
            <a:rect l="l" t="t" r="r" b="b"/>
            <a:pathLst>
              <a:path w="853439">
                <a:moveTo>
                  <a:pt x="0" y="0"/>
                </a:moveTo>
                <a:lnTo>
                  <a:pt x="853185" y="0"/>
                </a:lnTo>
              </a:path>
            </a:pathLst>
          </a:custGeom>
          <a:ln w="13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794284" y="2284960"/>
            <a:ext cx="876935" cy="4279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</a:pPr>
            <a:r>
              <a:rPr sz="3900" spc="187" baseline="-25641" dirty="0">
                <a:latin typeface="Times New Roman"/>
                <a:cs typeface="Times New Roman"/>
              </a:rPr>
              <a:t>Re</a:t>
            </a:r>
            <a:r>
              <a:rPr sz="1500" spc="125" dirty="0">
                <a:latin typeface="Times New Roman"/>
                <a:cs typeface="Times New Roman"/>
              </a:rPr>
              <a:t>0,25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8847" y="1955738"/>
            <a:ext cx="780415" cy="4279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600" spc="-10" dirty="0">
                <a:latin typeface="Times New Roman"/>
                <a:cs typeface="Times New Roman"/>
              </a:rPr>
              <a:t>0</a:t>
            </a:r>
            <a:r>
              <a:rPr sz="2600" spc="-25" dirty="0">
                <a:latin typeface="Times New Roman"/>
                <a:cs typeface="Times New Roman"/>
              </a:rPr>
              <a:t>,</a:t>
            </a:r>
            <a:r>
              <a:rPr sz="2600" spc="35" dirty="0">
                <a:latin typeface="Times New Roman"/>
                <a:cs typeface="Times New Roman"/>
              </a:rPr>
              <a:t>316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54739" y="2167519"/>
            <a:ext cx="474980" cy="4279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273050" algn="l"/>
              </a:tabLst>
            </a:pPr>
            <a:r>
              <a:rPr sz="2600" i="1" spc="30" dirty="0">
                <a:latin typeface="Times New Roman"/>
                <a:cs typeface="Times New Roman"/>
              </a:rPr>
              <a:t>f	</a:t>
            </a:r>
            <a:r>
              <a:rPr sz="2600" spc="6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4129" y="1381201"/>
            <a:ext cx="3367404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latin typeface="Calibri"/>
                <a:cs typeface="Calibri"/>
              </a:rPr>
              <a:t>Koefisien gesek </a:t>
            </a:r>
            <a:r>
              <a:rPr sz="2000" b="1" spc="-5" dirty="0">
                <a:latin typeface="Calibri"/>
                <a:cs typeface="Calibri"/>
              </a:rPr>
              <a:t>pada pipa</a:t>
            </a:r>
            <a:r>
              <a:rPr sz="2000" b="1" spc="9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halus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982467" y="2172970"/>
            <a:ext cx="38106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Wingdings"/>
                <a:cs typeface="Wingdings"/>
              </a:rPr>
              <a:t>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Calibri"/>
                <a:cs typeface="Calibri"/>
              </a:rPr>
              <a:t>Untuk Aliran </a:t>
            </a:r>
            <a:r>
              <a:rPr sz="1800" spc="-20" dirty="0">
                <a:latin typeface="Calibri"/>
                <a:cs typeface="Calibri"/>
              </a:rPr>
              <a:t>Turbulen</a:t>
            </a:r>
            <a:r>
              <a:rPr sz="1800" spc="10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(4000&lt;</a:t>
            </a:r>
            <a:r>
              <a:rPr sz="1800" i="1" spc="-10" dirty="0">
                <a:latin typeface="Calibri"/>
                <a:cs typeface="Calibri"/>
              </a:rPr>
              <a:t>Re</a:t>
            </a:r>
            <a:r>
              <a:rPr sz="1800" spc="-10" dirty="0">
                <a:latin typeface="Calibri"/>
                <a:cs typeface="Calibri"/>
              </a:rPr>
              <a:t>&lt;10</a:t>
            </a:r>
            <a:r>
              <a:rPr sz="1800" spc="-15" baseline="25462" dirty="0">
                <a:latin typeface="Calibri"/>
                <a:cs typeface="Calibri"/>
              </a:rPr>
              <a:t>5</a:t>
            </a:r>
            <a:r>
              <a:rPr sz="1800" spc="-1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8371" y="3151378"/>
            <a:ext cx="8311515" cy="519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5" dirty="0">
                <a:latin typeface="Calibri"/>
                <a:cs typeface="Calibri"/>
              </a:rPr>
              <a:t>praktek, </a:t>
            </a:r>
            <a:r>
              <a:rPr sz="1800" spc="-10" dirty="0">
                <a:latin typeface="Calibri"/>
                <a:cs typeface="Calibri"/>
              </a:rPr>
              <a:t>pipa yang digunakan </a:t>
            </a:r>
            <a:r>
              <a:rPr sz="1800" spc="-20" dirty="0">
                <a:latin typeface="Calibri"/>
                <a:cs typeface="Calibri"/>
              </a:rPr>
              <a:t>kebanyakan </a:t>
            </a:r>
            <a:r>
              <a:rPr sz="1800" spc="-5" dirty="0">
                <a:latin typeface="Calibri"/>
                <a:cs typeface="Calibri"/>
              </a:rPr>
              <a:t>tidak halus </a:t>
            </a:r>
            <a:r>
              <a:rPr sz="1800" spc="-15" dirty="0">
                <a:latin typeface="Calibri"/>
                <a:cs typeface="Calibri"/>
              </a:rPr>
              <a:t>tetapi </a:t>
            </a:r>
            <a:r>
              <a:rPr sz="1800" spc="-10" dirty="0">
                <a:latin typeface="Calibri"/>
                <a:cs typeface="Calibri"/>
              </a:rPr>
              <a:t>mempunyai</a:t>
            </a:r>
            <a:r>
              <a:rPr sz="1800" spc="34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kekasaran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945"/>
              </a:lnSpc>
            </a:pPr>
            <a:r>
              <a:rPr sz="1800" spc="-15" dirty="0">
                <a:latin typeface="Calibri"/>
                <a:cs typeface="Calibri"/>
              </a:rPr>
              <a:t>dinding. </a:t>
            </a:r>
            <a:r>
              <a:rPr sz="1800" spc="-25" dirty="0">
                <a:latin typeface="Calibri"/>
                <a:cs typeface="Calibri"/>
              </a:rPr>
              <a:t>Tahanan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pipa kasar lebih besar daripada pipa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halus.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28371" y="4410836"/>
            <a:ext cx="8388985" cy="519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Untuk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pipa kasar </a:t>
            </a:r>
            <a:r>
              <a:rPr sz="1800" spc="-5" dirty="0">
                <a:latin typeface="Calibri"/>
                <a:cs typeface="Calibri"/>
              </a:rPr>
              <a:t>nilai </a:t>
            </a:r>
            <a:r>
              <a:rPr sz="1800" i="1" dirty="0">
                <a:latin typeface="Calibri"/>
                <a:cs typeface="Calibri"/>
              </a:rPr>
              <a:t>f </a:t>
            </a:r>
            <a:r>
              <a:rPr sz="1800" spc="-5" dirty="0">
                <a:latin typeface="Calibri"/>
                <a:cs typeface="Calibri"/>
              </a:rPr>
              <a:t>tidak </a:t>
            </a:r>
            <a:r>
              <a:rPr sz="1800" spc="-15" dirty="0">
                <a:latin typeface="Calibri"/>
                <a:cs typeface="Calibri"/>
              </a:rPr>
              <a:t>hanya </a:t>
            </a:r>
            <a:r>
              <a:rPr sz="1800" spc="-20" dirty="0">
                <a:latin typeface="Calibri"/>
                <a:cs typeface="Calibri"/>
              </a:rPr>
              <a:t>tergantung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angka Reynolds </a:t>
            </a:r>
            <a:r>
              <a:rPr sz="1800" spc="-15" dirty="0">
                <a:latin typeface="Calibri"/>
                <a:cs typeface="Calibri"/>
              </a:rPr>
              <a:t>tetapi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juga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5" dirty="0">
                <a:latin typeface="Calibri"/>
                <a:cs typeface="Calibri"/>
              </a:rPr>
              <a:t>sifat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945"/>
              </a:lnSpc>
            </a:pPr>
            <a:r>
              <a:rPr sz="1800" spc="-15" dirty="0">
                <a:latin typeface="Calibri"/>
                <a:cs typeface="Calibri"/>
              </a:rPr>
              <a:t>dinding </a:t>
            </a:r>
            <a:r>
              <a:rPr sz="1800" spc="-10" dirty="0">
                <a:latin typeface="Calibri"/>
                <a:cs typeface="Calibri"/>
              </a:rPr>
              <a:t>pipa yaitu </a:t>
            </a:r>
            <a:r>
              <a:rPr sz="1800" spc="-20" dirty="0">
                <a:latin typeface="Calibri"/>
                <a:cs typeface="Calibri"/>
              </a:rPr>
              <a:t>kekasaran </a:t>
            </a:r>
            <a:r>
              <a:rPr sz="1800" i="1" spc="-5" dirty="0">
                <a:latin typeface="Calibri"/>
                <a:cs typeface="Calibri"/>
              </a:rPr>
              <a:t>k/D </a:t>
            </a:r>
            <a:r>
              <a:rPr sz="1800" spc="-15" dirty="0">
                <a:latin typeface="Calibri"/>
                <a:cs typeface="Calibri"/>
              </a:rPr>
              <a:t>atau</a:t>
            </a:r>
            <a:r>
              <a:rPr sz="1800" spc="204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8371" y="6017463"/>
            <a:ext cx="8693150" cy="73977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5080" algn="just">
              <a:lnSpc>
                <a:spcPct val="80100"/>
              </a:lnSpc>
              <a:spcBef>
                <a:spcPts val="530"/>
              </a:spcBef>
            </a:pPr>
            <a:r>
              <a:rPr sz="1800" spc="-1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tahun </a:t>
            </a:r>
            <a:r>
              <a:rPr sz="1800" spc="-5" dirty="0">
                <a:latin typeface="Calibri"/>
                <a:cs typeface="Calibri"/>
              </a:rPr>
              <a:t>1944, </a:t>
            </a:r>
            <a:r>
              <a:rPr sz="1800" dirty="0">
                <a:latin typeface="Calibri"/>
                <a:cs typeface="Calibri"/>
              </a:rPr>
              <a:t>Moody </a:t>
            </a:r>
            <a:r>
              <a:rPr sz="1800" spc="-15" dirty="0">
                <a:latin typeface="Calibri"/>
                <a:cs typeface="Calibri"/>
              </a:rPr>
              <a:t>mengemukakan </a:t>
            </a:r>
            <a:r>
              <a:rPr sz="1800" spc="-10" dirty="0">
                <a:latin typeface="Calibri"/>
                <a:cs typeface="Calibri"/>
              </a:rPr>
              <a:t>suatu grafik yang </a:t>
            </a:r>
            <a:r>
              <a:rPr sz="1800" spc="-5" dirty="0">
                <a:latin typeface="Calibri"/>
                <a:cs typeface="Calibri"/>
              </a:rPr>
              <a:t>memberi </a:t>
            </a:r>
            <a:r>
              <a:rPr sz="1800" spc="-15" dirty="0">
                <a:latin typeface="Calibri"/>
                <a:cs typeface="Calibri"/>
              </a:rPr>
              <a:t>gambaran </a:t>
            </a:r>
            <a:r>
              <a:rPr sz="1800" i="1" dirty="0">
                <a:latin typeface="Calibri"/>
                <a:cs typeface="Calibri"/>
              </a:rPr>
              <a:t>f </a:t>
            </a:r>
            <a:r>
              <a:rPr sz="1800" spc="-20" dirty="0">
                <a:latin typeface="Calibri"/>
                <a:cs typeface="Calibri"/>
              </a:rPr>
              <a:t>tergantung  </a:t>
            </a:r>
            <a:r>
              <a:rPr sz="1800" spc="-10" dirty="0">
                <a:latin typeface="Calibri"/>
                <a:cs typeface="Calibri"/>
              </a:rPr>
              <a:t>angka Reynolds </a:t>
            </a:r>
            <a:r>
              <a:rPr sz="1800" spc="-5" dirty="0">
                <a:latin typeface="Calibri"/>
                <a:cs typeface="Calibri"/>
              </a:rPr>
              <a:t>(</a:t>
            </a:r>
            <a:r>
              <a:rPr sz="1800" i="1" spc="-5" dirty="0">
                <a:latin typeface="Calibri"/>
                <a:cs typeface="Calibri"/>
              </a:rPr>
              <a:t>Re</a:t>
            </a:r>
            <a:r>
              <a:rPr sz="1800" spc="-5" dirty="0">
                <a:latin typeface="Calibri"/>
                <a:cs typeface="Calibri"/>
              </a:rPr>
              <a:t>) dan </a:t>
            </a:r>
            <a:r>
              <a:rPr sz="1800" spc="-20" dirty="0">
                <a:latin typeface="Calibri"/>
                <a:cs typeface="Calibri"/>
              </a:rPr>
              <a:t>kekasaran </a:t>
            </a:r>
            <a:r>
              <a:rPr sz="1800" spc="-15" dirty="0">
                <a:latin typeface="Calibri"/>
                <a:cs typeface="Calibri"/>
              </a:rPr>
              <a:t>relatif </a:t>
            </a:r>
            <a:r>
              <a:rPr sz="1800" dirty="0">
                <a:latin typeface="Calibri"/>
                <a:cs typeface="Calibri"/>
              </a:rPr>
              <a:t>(</a:t>
            </a:r>
            <a:r>
              <a:rPr sz="1800" i="1" dirty="0">
                <a:latin typeface="Calibri"/>
                <a:cs typeface="Calibri"/>
              </a:rPr>
              <a:t>k/D </a:t>
            </a:r>
            <a:r>
              <a:rPr sz="1800" dirty="0">
                <a:latin typeface="Calibri"/>
                <a:cs typeface="Calibri"/>
              </a:rPr>
              <a:t>). </a:t>
            </a:r>
            <a:r>
              <a:rPr sz="1800" spc="-10" dirty="0">
                <a:latin typeface="Calibri"/>
                <a:cs typeface="Calibri"/>
              </a:rPr>
              <a:t>Grafik </a:t>
            </a:r>
            <a:r>
              <a:rPr sz="1800" spc="-15" dirty="0">
                <a:latin typeface="Calibri"/>
                <a:cs typeface="Calibri"/>
              </a:rPr>
              <a:t>tersebut dikenal </a:t>
            </a:r>
            <a:r>
              <a:rPr sz="1800" spc="-10" dirty="0">
                <a:latin typeface="Calibri"/>
                <a:cs typeface="Calibri"/>
              </a:rPr>
              <a:t>sebagai </a:t>
            </a:r>
            <a:r>
              <a:rPr sz="1800" spc="-15" dirty="0">
                <a:latin typeface="Calibri"/>
                <a:cs typeface="Calibri"/>
              </a:rPr>
              <a:t>grafik </a:t>
            </a:r>
            <a:r>
              <a:rPr sz="1800" dirty="0">
                <a:latin typeface="Calibri"/>
                <a:cs typeface="Calibri"/>
              </a:rPr>
              <a:t>Moody  </a:t>
            </a:r>
            <a:r>
              <a:rPr sz="1800" spc="-5" dirty="0">
                <a:latin typeface="Calibri"/>
                <a:cs typeface="Calibri"/>
              </a:rPr>
              <a:t>(Gambar di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bawah).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80471" y="5048960"/>
            <a:ext cx="2599690" cy="6946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330835" algn="l"/>
              </a:tabLst>
            </a:pPr>
            <a:r>
              <a:rPr sz="3300" i="1" spc="35" dirty="0">
                <a:latin typeface="Times New Roman"/>
                <a:cs typeface="Times New Roman"/>
              </a:rPr>
              <a:t>f	</a:t>
            </a:r>
            <a:r>
              <a:rPr sz="3300" spc="70" dirty="0">
                <a:latin typeface="Symbol"/>
                <a:cs typeface="Symbol"/>
              </a:rPr>
              <a:t></a:t>
            </a:r>
            <a:r>
              <a:rPr sz="3300" spc="-320" dirty="0">
                <a:latin typeface="Times New Roman"/>
                <a:cs typeface="Times New Roman"/>
              </a:rPr>
              <a:t> </a:t>
            </a:r>
            <a:r>
              <a:rPr sz="3500" i="1" spc="-80" dirty="0">
                <a:latin typeface="Symbol"/>
                <a:cs typeface="Symbol"/>
              </a:rPr>
              <a:t></a:t>
            </a:r>
            <a:r>
              <a:rPr sz="4400" spc="-80" dirty="0">
                <a:latin typeface="Symbol"/>
                <a:cs typeface="Symbol"/>
              </a:rPr>
              <a:t></a:t>
            </a:r>
            <a:r>
              <a:rPr sz="3300" spc="-80" dirty="0">
                <a:latin typeface="Times New Roman"/>
                <a:cs typeface="Times New Roman"/>
              </a:rPr>
              <a:t>Re,</a:t>
            </a:r>
            <a:r>
              <a:rPr sz="3300" spc="-375" dirty="0">
                <a:latin typeface="Times New Roman"/>
                <a:cs typeface="Times New Roman"/>
              </a:rPr>
              <a:t> </a:t>
            </a:r>
            <a:r>
              <a:rPr sz="3300" i="1" spc="55" dirty="0">
                <a:latin typeface="Times New Roman"/>
                <a:cs typeface="Times New Roman"/>
              </a:rPr>
              <a:t>k</a:t>
            </a:r>
            <a:r>
              <a:rPr sz="3300" i="1" spc="-170" dirty="0">
                <a:latin typeface="Times New Roman"/>
                <a:cs typeface="Times New Roman"/>
              </a:rPr>
              <a:t> </a:t>
            </a:r>
            <a:r>
              <a:rPr sz="3300" spc="35" dirty="0">
                <a:latin typeface="Times New Roman"/>
                <a:cs typeface="Times New Roman"/>
              </a:rPr>
              <a:t>/</a:t>
            </a:r>
            <a:r>
              <a:rPr sz="3300" spc="-210" dirty="0">
                <a:latin typeface="Times New Roman"/>
                <a:cs typeface="Times New Roman"/>
              </a:rPr>
              <a:t> </a:t>
            </a:r>
            <a:r>
              <a:rPr sz="3300" i="1" spc="-85" dirty="0">
                <a:latin typeface="Times New Roman"/>
                <a:cs typeface="Times New Roman"/>
              </a:rPr>
              <a:t>D</a:t>
            </a:r>
            <a:r>
              <a:rPr sz="4400" spc="-85" dirty="0">
                <a:latin typeface="Symbol"/>
                <a:cs typeface="Symbol"/>
              </a:rPr>
              <a:t></a:t>
            </a:r>
            <a:endParaRPr sz="44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4129" y="3851275"/>
            <a:ext cx="336550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5" dirty="0">
                <a:latin typeface="Calibri"/>
                <a:cs typeface="Calibri"/>
              </a:rPr>
              <a:t>Koefisien gesek </a:t>
            </a:r>
            <a:r>
              <a:rPr sz="2000" b="1" spc="-5" dirty="0">
                <a:latin typeface="Calibri"/>
                <a:cs typeface="Calibri"/>
              </a:rPr>
              <a:t>pada pipa</a:t>
            </a:r>
            <a:r>
              <a:rPr sz="2000" b="1" spc="8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kasar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118228" y="5321046"/>
            <a:ext cx="43205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Wingdings"/>
                <a:cs typeface="Wingdings"/>
              </a:rPr>
              <a:t>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Calibri"/>
                <a:cs typeface="Calibri"/>
              </a:rPr>
              <a:t>Untuk Aliran </a:t>
            </a:r>
            <a:r>
              <a:rPr sz="1800" spc="-25" dirty="0">
                <a:latin typeface="Calibri"/>
                <a:cs typeface="Calibri"/>
              </a:rPr>
              <a:t>Laminer, </a:t>
            </a:r>
            <a:r>
              <a:rPr sz="1800" spc="-20" dirty="0">
                <a:latin typeface="Calibri"/>
                <a:cs typeface="Calibri"/>
              </a:rPr>
              <a:t>Turbulen </a:t>
            </a:r>
            <a:r>
              <a:rPr sz="1800" spc="-5" dirty="0">
                <a:latin typeface="Calibri"/>
                <a:cs typeface="Calibri"/>
              </a:rPr>
              <a:t>dan</a:t>
            </a:r>
            <a:r>
              <a:rPr sz="1800" spc="16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Transisi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Grafik</a:t>
            </a:r>
            <a:r>
              <a:rPr sz="2000" spc="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Moody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45008" y="1021078"/>
            <a:ext cx="8449056" cy="57881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Nilai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6334" y="1742897"/>
            <a:ext cx="856805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0" spc="-15" dirty="0">
                <a:latin typeface="Calibri Light"/>
                <a:cs typeface="Calibri Light"/>
              </a:rPr>
              <a:t>Beberapa </a:t>
            </a:r>
            <a:r>
              <a:rPr sz="2500" b="0" spc="-5" dirty="0">
                <a:latin typeface="Calibri Light"/>
                <a:cs typeface="Calibri Light"/>
              </a:rPr>
              <a:t>nilai </a:t>
            </a:r>
            <a:r>
              <a:rPr sz="2500" b="0" spc="-25" dirty="0">
                <a:latin typeface="Calibri Light"/>
                <a:cs typeface="Calibri Light"/>
              </a:rPr>
              <a:t>kekasaran </a:t>
            </a:r>
            <a:r>
              <a:rPr sz="2500" b="0" spc="-5" dirty="0">
                <a:latin typeface="Calibri Light"/>
                <a:cs typeface="Calibri Light"/>
              </a:rPr>
              <a:t>pipa (</a:t>
            </a:r>
            <a:r>
              <a:rPr sz="2500" b="0" i="1" spc="-5" dirty="0">
                <a:latin typeface="Calibri Light"/>
                <a:cs typeface="Calibri Light"/>
              </a:rPr>
              <a:t>k</a:t>
            </a:r>
            <a:r>
              <a:rPr sz="2500" b="0" spc="-5" dirty="0">
                <a:latin typeface="Calibri Light"/>
                <a:cs typeface="Calibri Light"/>
              </a:rPr>
              <a:t>) </a:t>
            </a:r>
            <a:r>
              <a:rPr sz="2500" b="0" spc="-10" dirty="0">
                <a:latin typeface="Calibri Light"/>
                <a:cs typeface="Calibri Light"/>
              </a:rPr>
              <a:t>dapat </a:t>
            </a:r>
            <a:r>
              <a:rPr sz="2500" b="0" spc="-5" dirty="0">
                <a:latin typeface="Calibri Light"/>
                <a:cs typeface="Calibri Light"/>
              </a:rPr>
              <a:t>dilihat pada </a:t>
            </a:r>
            <a:r>
              <a:rPr sz="2500" b="0" spc="-15" dirty="0">
                <a:latin typeface="Calibri Light"/>
                <a:cs typeface="Calibri Light"/>
              </a:rPr>
              <a:t>tabel </a:t>
            </a:r>
            <a:r>
              <a:rPr sz="2500" b="0" spc="-5" dirty="0">
                <a:latin typeface="Calibri Light"/>
                <a:cs typeface="Calibri Light"/>
              </a:rPr>
              <a:t>di</a:t>
            </a:r>
            <a:r>
              <a:rPr sz="2500" b="0" spc="145" dirty="0">
                <a:latin typeface="Calibri Light"/>
                <a:cs typeface="Calibri Light"/>
              </a:rPr>
              <a:t> </a:t>
            </a:r>
            <a:r>
              <a:rPr sz="2500" b="0" spc="-10" dirty="0">
                <a:latin typeface="Calibri Light"/>
                <a:cs typeface="Calibri Light"/>
              </a:rPr>
              <a:t>bawah.</a:t>
            </a:r>
            <a:endParaRPr sz="2500">
              <a:latin typeface="Calibri Light"/>
              <a:cs typeface="Calibri Light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66071" y="2774505"/>
          <a:ext cx="5754370" cy="39022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7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7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2249">
                <a:tc>
                  <a:txBody>
                    <a:bodyPr/>
                    <a:lstStyle/>
                    <a:p>
                      <a:pPr marL="49784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Jenis pipa</a:t>
                      </a:r>
                      <a:r>
                        <a:rPr sz="2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(baru)</a:t>
                      </a:r>
                      <a:endParaRPr sz="20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549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Nilai </a:t>
                      </a:r>
                      <a:r>
                        <a:rPr sz="2100" i="1" spc="-55" dirty="0">
                          <a:latin typeface="Tahoma"/>
                          <a:cs typeface="Tahoma"/>
                        </a:rPr>
                        <a:t>k</a:t>
                      </a:r>
                      <a:r>
                        <a:rPr sz="2100" i="1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(mm)</a:t>
                      </a:r>
                      <a:endParaRPr sz="2000">
                        <a:latin typeface="Tahoma"/>
                        <a:cs typeface="Tahoma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0041">
                <a:tc>
                  <a:txBody>
                    <a:bodyPr/>
                    <a:lstStyle/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365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20" dirty="0">
                          <a:latin typeface="Tahoma"/>
                          <a:cs typeface="Tahoma"/>
                        </a:rPr>
                        <a:t>Kaca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Besi dilapis</a:t>
                      </a:r>
                      <a:r>
                        <a:rPr sz="2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aspal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Besi </a:t>
                      </a:r>
                      <a:r>
                        <a:rPr sz="2000" spc="-10" dirty="0">
                          <a:latin typeface="Tahoma"/>
                          <a:cs typeface="Tahoma"/>
                        </a:rPr>
                        <a:t>tuang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Plester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semen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4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5" dirty="0">
                          <a:latin typeface="Tahoma"/>
                          <a:cs typeface="Tahoma"/>
                        </a:rPr>
                        <a:t>Beton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10" dirty="0">
                          <a:latin typeface="Tahoma"/>
                          <a:cs typeface="Tahoma"/>
                        </a:rPr>
                        <a:t>Baja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10" dirty="0">
                          <a:latin typeface="Tahoma"/>
                          <a:cs typeface="Tahoma"/>
                        </a:rPr>
                        <a:t>Baja</a:t>
                      </a:r>
                      <a:r>
                        <a:rPr sz="2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0" dirty="0">
                          <a:latin typeface="Tahoma"/>
                          <a:cs typeface="Tahoma"/>
                        </a:rPr>
                        <a:t>dikeling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287655" indent="-195580">
                        <a:lnSpc>
                          <a:spcPct val="100000"/>
                        </a:lnSpc>
                        <a:spcBef>
                          <a:spcPts val="480"/>
                        </a:spcBef>
                        <a:buClr>
                          <a:srgbClr val="5B9BD4"/>
                        </a:buClr>
                        <a:buFont typeface="Wingdings"/>
                        <a:buChar char=""/>
                        <a:tabLst>
                          <a:tab pos="287655" algn="l"/>
                        </a:tabLst>
                      </a:pPr>
                      <a:r>
                        <a:rPr sz="2000" spc="-10" dirty="0">
                          <a:latin typeface="Tahoma"/>
                          <a:cs typeface="Tahoma"/>
                        </a:rPr>
                        <a:t>Pasangan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batu</a:t>
                      </a:r>
                      <a:endParaRPr sz="2000">
                        <a:latin typeface="Tahoma"/>
                        <a:cs typeface="Tahoma"/>
                      </a:endParaRPr>
                    </a:p>
                  </a:txBody>
                  <a:tcPr marL="0" marR="0" marT="463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spc="-15" dirty="0">
                          <a:latin typeface="Tahoma"/>
                          <a:cs typeface="Tahoma"/>
                        </a:rPr>
                        <a:t>0,0015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5" dirty="0">
                          <a:latin typeface="Tahoma"/>
                          <a:cs typeface="Tahoma"/>
                        </a:rPr>
                        <a:t>0,06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0,24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5" dirty="0">
                          <a:latin typeface="Tahoma"/>
                          <a:cs typeface="Tahoma"/>
                        </a:rPr>
                        <a:t>0,18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0,90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0" dirty="0">
                          <a:latin typeface="Tahoma"/>
                          <a:cs typeface="Tahoma"/>
                        </a:rPr>
                        <a:t>0,27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0" dirty="0">
                          <a:latin typeface="Tahoma"/>
                          <a:cs typeface="Tahoma"/>
                        </a:rPr>
                        <a:t>1,20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2000" spc="-15" dirty="0">
                          <a:latin typeface="Tahoma"/>
                          <a:cs typeface="Tahoma"/>
                        </a:rPr>
                        <a:t>0,30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3,00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0" dirty="0">
                          <a:latin typeface="Tahoma"/>
                          <a:cs typeface="Tahoma"/>
                        </a:rPr>
                        <a:t>0,03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0" dirty="0">
                          <a:latin typeface="Tahoma"/>
                          <a:cs typeface="Tahoma"/>
                        </a:rPr>
                        <a:t>0,09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spc="-15" dirty="0">
                          <a:latin typeface="Tahoma"/>
                          <a:cs typeface="Tahoma"/>
                        </a:rPr>
                        <a:t>0,90 </a:t>
                      </a:r>
                      <a:r>
                        <a:rPr sz="2000" spc="-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2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000" spc="-15" dirty="0">
                          <a:latin typeface="Tahoma"/>
                          <a:cs typeface="Tahoma"/>
                        </a:rPr>
                        <a:t>9,00</a:t>
                      </a:r>
                      <a:endParaRPr sz="2000">
                        <a:latin typeface="Tahoma"/>
                        <a:cs typeface="Tahoma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000" dirty="0">
                          <a:latin typeface="Tahoma"/>
                          <a:cs typeface="Tahoma"/>
                        </a:rPr>
                        <a:t>6</a:t>
                      </a:r>
                      <a:endParaRPr sz="2000">
                        <a:latin typeface="Tahoma"/>
                        <a:cs typeface="Tahom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251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3906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10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r>
              <a:rPr sz="1800" spc="-15" dirty="0">
                <a:solidFill>
                  <a:srgbClr val="FFFFFF"/>
                </a:solidFill>
                <a:latin typeface="Arial Black"/>
                <a:cs typeface="Arial Black"/>
              </a:rPr>
              <a:t>RUMUS </a:t>
            </a: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EMPIRIS UNTUK </a:t>
            </a:r>
            <a:r>
              <a:rPr sz="1800" spc="-55" dirty="0">
                <a:solidFill>
                  <a:srgbClr val="FFFFFF"/>
                </a:solidFill>
                <a:latin typeface="Arial Black"/>
                <a:cs typeface="Arial Black"/>
              </a:rPr>
              <a:t>KECEPATAN </a:t>
            </a: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ALIRAN </a:t>
            </a:r>
            <a:r>
              <a:rPr sz="18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1800" spc="2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Rumus</a:t>
            </a:r>
            <a:r>
              <a:rPr sz="1800" b="0" spc="-8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4052" y="1268679"/>
            <a:ext cx="8370570" cy="153543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algn="just">
              <a:lnSpc>
                <a:spcPct val="90000"/>
              </a:lnSpc>
              <a:spcBef>
                <a:spcPts val="315"/>
              </a:spcBef>
            </a:pPr>
            <a:r>
              <a:rPr sz="1800" spc="-10" dirty="0">
                <a:latin typeface="Calibri"/>
                <a:cs typeface="Calibri"/>
              </a:rPr>
              <a:t>Kecepatan </a:t>
            </a:r>
            <a:r>
              <a:rPr sz="1800" i="1" dirty="0">
                <a:latin typeface="Calibri"/>
                <a:cs typeface="Calibri"/>
              </a:rPr>
              <a:t>V </a:t>
            </a:r>
            <a:r>
              <a:rPr sz="1800" spc="-5" dirty="0">
                <a:latin typeface="Calibri"/>
                <a:cs typeface="Calibri"/>
              </a:rPr>
              <a:t>dan debit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i="1" dirty="0">
                <a:latin typeface="Calibri"/>
                <a:cs typeface="Calibri"/>
              </a:rPr>
              <a:t>Q </a:t>
            </a:r>
            <a:r>
              <a:rPr sz="1800" spc="-5" dirty="0">
                <a:latin typeface="Calibri"/>
                <a:cs typeface="Calibri"/>
              </a:rPr>
              <a:t>merupakan </a:t>
            </a:r>
            <a:r>
              <a:rPr sz="1800" spc="-10" dirty="0">
                <a:latin typeface="Calibri"/>
                <a:cs typeface="Calibri"/>
              </a:rPr>
              <a:t>faktor yang penting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0" dirty="0">
                <a:latin typeface="Calibri"/>
                <a:cs typeface="Calibri"/>
              </a:rPr>
              <a:t>studi hidraulika.  </a:t>
            </a:r>
            <a:r>
              <a:rPr sz="1800" spc="-5" dirty="0">
                <a:latin typeface="Calibri"/>
                <a:cs typeface="Calibri"/>
              </a:rPr>
              <a:t>Dalam hitungan </a:t>
            </a:r>
            <a:r>
              <a:rPr sz="1800" spc="-15" dirty="0">
                <a:latin typeface="Calibri"/>
                <a:cs typeface="Calibri"/>
              </a:rPr>
              <a:t>praktis, </a:t>
            </a:r>
            <a:r>
              <a:rPr sz="1800" spc="-5" dirty="0">
                <a:latin typeface="Calibri"/>
                <a:cs typeface="Calibri"/>
              </a:rPr>
              <a:t>rumus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15" dirty="0">
                <a:latin typeface="Calibri"/>
                <a:cs typeface="Calibri"/>
              </a:rPr>
              <a:t>banyak </a:t>
            </a:r>
            <a:r>
              <a:rPr sz="1800" spc="-10" dirty="0">
                <a:latin typeface="Calibri"/>
                <a:cs typeface="Calibri"/>
              </a:rPr>
              <a:t>digunakan </a:t>
            </a:r>
            <a:r>
              <a:rPr sz="1800" dirty="0">
                <a:latin typeface="Calibri"/>
                <a:cs typeface="Calibri"/>
              </a:rPr>
              <a:t>adalah </a:t>
            </a:r>
            <a:r>
              <a:rPr sz="1800" spc="-10" dirty="0">
                <a:latin typeface="Calibri"/>
                <a:cs typeface="Calibri"/>
              </a:rPr>
              <a:t>persamaan </a:t>
            </a:r>
            <a:r>
              <a:rPr sz="1800" spc="-15" dirty="0">
                <a:latin typeface="Calibri"/>
                <a:cs typeface="Calibri"/>
              </a:rPr>
              <a:t>kontinuitas,  </a:t>
            </a:r>
            <a:r>
              <a:rPr sz="1800" i="1" spc="-25" dirty="0">
                <a:latin typeface="Calibri"/>
                <a:cs typeface="Calibri"/>
              </a:rPr>
              <a:t>Q=A.V</a:t>
            </a:r>
            <a:r>
              <a:rPr sz="1800" spc="-25" dirty="0">
                <a:latin typeface="Calibri"/>
                <a:cs typeface="Calibri"/>
              </a:rPr>
              <a:t>, </a:t>
            </a:r>
            <a:r>
              <a:rPr sz="1800" spc="-5" dirty="0">
                <a:latin typeface="Calibri"/>
                <a:cs typeface="Calibri"/>
              </a:rPr>
              <a:t>dengan </a:t>
            </a:r>
            <a:r>
              <a:rPr sz="1800" dirty="0">
                <a:latin typeface="Calibri"/>
                <a:cs typeface="Calibri"/>
              </a:rPr>
              <a:t>A adalah </a:t>
            </a:r>
            <a:r>
              <a:rPr sz="1800" spc="-5" dirty="0">
                <a:latin typeface="Calibri"/>
                <a:cs typeface="Calibri"/>
              </a:rPr>
              <a:t>tampang </a:t>
            </a:r>
            <a:r>
              <a:rPr sz="1800" spc="-10" dirty="0">
                <a:latin typeface="Calibri"/>
                <a:cs typeface="Calibri"/>
              </a:rPr>
              <a:t>aliran. </a:t>
            </a:r>
            <a:r>
              <a:rPr sz="1800" spc="-5" dirty="0">
                <a:latin typeface="Calibri"/>
                <a:cs typeface="Calibri"/>
              </a:rPr>
              <a:t>Apabila </a:t>
            </a:r>
            <a:r>
              <a:rPr sz="1800" spc="-10" dirty="0">
                <a:latin typeface="Calibri"/>
                <a:cs typeface="Calibri"/>
              </a:rPr>
              <a:t>kecepatan </a:t>
            </a:r>
            <a:r>
              <a:rPr sz="1800" spc="-5" dirty="0">
                <a:latin typeface="Calibri"/>
                <a:cs typeface="Calibri"/>
              </a:rPr>
              <a:t>dan tampang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15" dirty="0">
                <a:latin typeface="Calibri"/>
                <a:cs typeface="Calibri"/>
              </a:rPr>
              <a:t>diketahui,  </a:t>
            </a:r>
            <a:r>
              <a:rPr sz="1800" spc="-10" dirty="0">
                <a:latin typeface="Calibri"/>
                <a:cs typeface="Calibri"/>
              </a:rPr>
              <a:t>maka </a:t>
            </a:r>
            <a:r>
              <a:rPr sz="1800" spc="-5" dirty="0">
                <a:latin typeface="Calibri"/>
                <a:cs typeface="Calibri"/>
              </a:rPr>
              <a:t>debit aliran dapat dihitung. Demikian pula </a:t>
            </a:r>
            <a:r>
              <a:rPr sz="1800" spc="-15" dirty="0">
                <a:latin typeface="Calibri"/>
                <a:cs typeface="Calibri"/>
              </a:rPr>
              <a:t>jika kecepatan </a:t>
            </a:r>
            <a:r>
              <a:rPr sz="1800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debit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15" dirty="0">
                <a:latin typeface="Calibri"/>
                <a:cs typeface="Calibri"/>
              </a:rPr>
              <a:t>diketahui  </a:t>
            </a:r>
            <a:r>
              <a:rPr sz="1800" spc="-10" dirty="0">
                <a:latin typeface="Calibri"/>
                <a:cs typeface="Calibri"/>
              </a:rPr>
              <a:t>maka dapat </a:t>
            </a:r>
            <a:r>
              <a:rPr sz="1800" dirty="0">
                <a:latin typeface="Calibri"/>
                <a:cs typeface="Calibri"/>
              </a:rPr>
              <a:t>dihitung </a:t>
            </a:r>
            <a:r>
              <a:rPr sz="1800" spc="-5" dirty="0">
                <a:latin typeface="Calibri"/>
                <a:cs typeface="Calibri"/>
              </a:rPr>
              <a:t>luas tampang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yang diperlukan </a:t>
            </a:r>
            <a:r>
              <a:rPr sz="1800" spc="-10" dirty="0">
                <a:latin typeface="Calibri"/>
                <a:cs typeface="Calibri"/>
              </a:rPr>
              <a:t>untuk melewatkan </a:t>
            </a:r>
            <a:r>
              <a:rPr sz="1800" spc="-5" dirty="0">
                <a:latin typeface="Calibri"/>
                <a:cs typeface="Calibri"/>
              </a:rPr>
              <a:t>debit  </a:t>
            </a:r>
            <a:r>
              <a:rPr sz="1800" spc="-15" dirty="0">
                <a:latin typeface="Calibri"/>
                <a:cs typeface="Calibri"/>
              </a:rPr>
              <a:t>tersebut.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50310" y="3959781"/>
            <a:ext cx="226695" cy="0"/>
          </a:xfrm>
          <a:custGeom>
            <a:avLst/>
            <a:gdLst/>
            <a:ahLst/>
            <a:cxnLst/>
            <a:rect l="l" t="t" r="r" b="b"/>
            <a:pathLst>
              <a:path w="226694">
                <a:moveTo>
                  <a:pt x="0" y="0"/>
                </a:moveTo>
                <a:lnTo>
                  <a:pt x="226667" y="0"/>
                </a:lnTo>
              </a:path>
            </a:pathLst>
          </a:custGeom>
          <a:ln w="150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714821" y="3710643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961" y="0"/>
                </a:lnTo>
              </a:path>
            </a:pathLst>
          </a:custGeom>
          <a:ln w="7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088483" y="3713527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961" y="0"/>
                </a:lnTo>
              </a:path>
            </a:pathLst>
          </a:custGeom>
          <a:ln w="7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400784" y="3402895"/>
            <a:ext cx="861060" cy="7340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120"/>
              </a:spcBef>
              <a:tabLst>
                <a:tab pos="697865" algn="l"/>
              </a:tabLst>
            </a:pPr>
            <a:r>
              <a:rPr sz="1650" spc="25" dirty="0">
                <a:latin typeface="Times New Roman"/>
                <a:cs typeface="Times New Roman"/>
              </a:rPr>
              <a:t>2	1</a:t>
            </a:r>
            <a:endParaRPr sz="165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  <a:spcBef>
                <a:spcPts val="150"/>
              </a:spcBef>
            </a:pPr>
            <a:r>
              <a:rPr sz="2850" i="1" spc="40" dirty="0">
                <a:latin typeface="Times New Roman"/>
                <a:cs typeface="Times New Roman"/>
              </a:rPr>
              <a:t>R </a:t>
            </a:r>
            <a:r>
              <a:rPr sz="2475" spc="37" baseline="30303" dirty="0">
                <a:latin typeface="Times New Roman"/>
                <a:cs typeface="Times New Roman"/>
              </a:rPr>
              <a:t>3 </a:t>
            </a:r>
            <a:r>
              <a:rPr sz="2850" i="1" spc="20" dirty="0">
                <a:latin typeface="Times New Roman"/>
                <a:cs typeface="Times New Roman"/>
              </a:rPr>
              <a:t>I</a:t>
            </a:r>
            <a:r>
              <a:rPr sz="2850" i="1" spc="-484" dirty="0">
                <a:latin typeface="Times New Roman"/>
                <a:cs typeface="Times New Roman"/>
              </a:rPr>
              <a:t> </a:t>
            </a:r>
            <a:r>
              <a:rPr sz="2475" spc="37" baseline="30303" dirty="0">
                <a:latin typeface="Times New Roman"/>
                <a:cs typeface="Times New Roman"/>
              </a:rPr>
              <a:t>2</a:t>
            </a:r>
            <a:endParaRPr sz="2475" baseline="30303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59522" y="3367260"/>
            <a:ext cx="213995" cy="105410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2850" spc="30" dirty="0">
                <a:latin typeface="Times New Roman"/>
                <a:cs typeface="Times New Roman"/>
              </a:rPr>
              <a:t>1</a:t>
            </a:r>
            <a:endParaRPr sz="2850">
              <a:latin typeface="Times New Roman"/>
              <a:cs typeface="Times New Roman"/>
            </a:endParaRPr>
          </a:p>
          <a:p>
            <a:pPr marL="15240">
              <a:lnSpc>
                <a:spcPct val="100000"/>
              </a:lnSpc>
              <a:spcBef>
                <a:spcPts val="625"/>
              </a:spcBef>
            </a:pPr>
            <a:r>
              <a:rPr sz="2850" i="1" spc="30" dirty="0">
                <a:latin typeface="Times New Roman"/>
                <a:cs typeface="Times New Roman"/>
              </a:rPr>
              <a:t>n</a:t>
            </a:r>
            <a:endParaRPr sz="28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2658" y="3674254"/>
            <a:ext cx="600710" cy="4622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383540" algn="l"/>
              </a:tabLst>
            </a:pPr>
            <a:r>
              <a:rPr sz="2850" i="1" spc="40" dirty="0">
                <a:latin typeface="Times New Roman"/>
                <a:cs typeface="Times New Roman"/>
              </a:rPr>
              <a:t>V	</a:t>
            </a:r>
            <a:r>
              <a:rPr sz="2850" spc="35" dirty="0">
                <a:latin typeface="Symbol"/>
                <a:cs typeface="Symbol"/>
              </a:rPr>
              <a:t></a:t>
            </a:r>
            <a:endParaRPr sz="2850">
              <a:latin typeface="Symbol"/>
              <a:cs typeface="Symbo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81691" y="6060707"/>
            <a:ext cx="48260" cy="27940"/>
          </a:xfrm>
          <a:custGeom>
            <a:avLst/>
            <a:gdLst/>
            <a:ahLst/>
            <a:cxnLst/>
            <a:rect l="l" t="t" r="r" b="b"/>
            <a:pathLst>
              <a:path w="48259" h="27939">
                <a:moveTo>
                  <a:pt x="0" y="27944"/>
                </a:moveTo>
                <a:lnTo>
                  <a:pt x="48024" y="0"/>
                </a:lnTo>
              </a:path>
            </a:pathLst>
          </a:custGeom>
          <a:ln w="158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29715" y="6068672"/>
            <a:ext cx="69850" cy="128270"/>
          </a:xfrm>
          <a:custGeom>
            <a:avLst/>
            <a:gdLst/>
            <a:ahLst/>
            <a:cxnLst/>
            <a:rect l="l" t="t" r="r" b="b"/>
            <a:pathLst>
              <a:path w="69850" h="128270">
                <a:moveTo>
                  <a:pt x="0" y="0"/>
                </a:moveTo>
                <a:lnTo>
                  <a:pt x="69562" y="127785"/>
                </a:lnTo>
              </a:path>
            </a:pathLst>
          </a:custGeom>
          <a:ln w="314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507124" y="5815137"/>
            <a:ext cx="92710" cy="381635"/>
          </a:xfrm>
          <a:custGeom>
            <a:avLst/>
            <a:gdLst/>
            <a:ahLst/>
            <a:cxnLst/>
            <a:rect l="l" t="t" r="r" b="b"/>
            <a:pathLst>
              <a:path w="92709" h="381635">
                <a:moveTo>
                  <a:pt x="0" y="381320"/>
                </a:moveTo>
                <a:lnTo>
                  <a:pt x="92125" y="0"/>
                </a:lnTo>
              </a:path>
            </a:pathLst>
          </a:custGeom>
          <a:ln w="156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99249" y="5815137"/>
            <a:ext cx="448945" cy="0"/>
          </a:xfrm>
          <a:custGeom>
            <a:avLst/>
            <a:gdLst/>
            <a:ahLst/>
            <a:cxnLst/>
            <a:rect l="l" t="t" r="r" b="b"/>
            <a:pathLst>
              <a:path w="448944">
                <a:moveTo>
                  <a:pt x="0" y="0"/>
                </a:moveTo>
                <a:lnTo>
                  <a:pt x="448855" y="0"/>
                </a:lnTo>
              </a:path>
            </a:pathLst>
          </a:custGeom>
          <a:ln w="15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554351" y="3376625"/>
            <a:ext cx="4630420" cy="1178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</a:pPr>
            <a:r>
              <a:rPr sz="1800" i="1" dirty="0">
                <a:latin typeface="Calibri"/>
                <a:cs typeface="Calibri"/>
              </a:rPr>
              <a:t>V = </a:t>
            </a:r>
            <a:r>
              <a:rPr sz="1800" i="1" spc="-10" dirty="0">
                <a:latin typeface="Calibri"/>
                <a:cs typeface="Calibri"/>
              </a:rPr>
              <a:t>Kecepatan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rerata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80000"/>
              </a:lnSpc>
              <a:spcBef>
                <a:spcPts val="219"/>
              </a:spcBef>
            </a:pPr>
            <a:r>
              <a:rPr sz="1800" i="1" dirty="0">
                <a:latin typeface="Calibri"/>
                <a:cs typeface="Calibri"/>
              </a:rPr>
              <a:t>R = jari-jari hidraulis </a:t>
            </a:r>
            <a:r>
              <a:rPr sz="1800" i="1" spc="-5" dirty="0">
                <a:latin typeface="Calibri"/>
                <a:cs typeface="Calibri"/>
              </a:rPr>
              <a:t>(R=D/4 untuk </a:t>
            </a:r>
            <a:r>
              <a:rPr sz="1800" i="1" dirty="0">
                <a:latin typeface="Calibri"/>
                <a:cs typeface="Calibri"/>
              </a:rPr>
              <a:t>pipa </a:t>
            </a:r>
            <a:r>
              <a:rPr sz="1800" i="1" spc="-5" dirty="0">
                <a:latin typeface="Calibri"/>
                <a:cs typeface="Calibri"/>
              </a:rPr>
              <a:t>lingkaran)  </a:t>
            </a:r>
            <a:r>
              <a:rPr sz="1800" i="1" dirty="0">
                <a:latin typeface="Calibri"/>
                <a:cs typeface="Calibri"/>
              </a:rPr>
              <a:t>n = </a:t>
            </a:r>
            <a:r>
              <a:rPr sz="1800" i="1" spc="-15" dirty="0">
                <a:latin typeface="Calibri"/>
                <a:cs typeface="Calibri"/>
              </a:rPr>
              <a:t>koefisien kekasaran </a:t>
            </a:r>
            <a:r>
              <a:rPr sz="1800" i="1" dirty="0">
                <a:latin typeface="Calibri"/>
                <a:cs typeface="Calibri"/>
              </a:rPr>
              <a:t>Manning (lihat </a:t>
            </a:r>
            <a:r>
              <a:rPr sz="1800" i="1" spc="-5" dirty="0">
                <a:latin typeface="Calibri"/>
                <a:cs typeface="Calibri"/>
              </a:rPr>
              <a:t>tabel)</a:t>
            </a:r>
            <a:endParaRPr sz="1800">
              <a:latin typeface="Calibri"/>
              <a:cs typeface="Calibri"/>
            </a:endParaRPr>
          </a:p>
          <a:p>
            <a:pPr marL="326390">
              <a:lnSpc>
                <a:spcPts val="1515"/>
              </a:lnSpc>
            </a:pPr>
            <a:r>
              <a:rPr sz="1800" i="1" spc="-5" dirty="0">
                <a:latin typeface="Calibri"/>
                <a:cs typeface="Calibri"/>
              </a:rPr>
              <a:t>nilainya </a:t>
            </a:r>
            <a:r>
              <a:rPr sz="1800" i="1" spc="5" dirty="0">
                <a:latin typeface="Calibri"/>
                <a:cs typeface="Calibri"/>
              </a:rPr>
              <a:t>berbeda-beda </a:t>
            </a:r>
            <a:r>
              <a:rPr sz="1800" i="1" spc="-5" dirty="0">
                <a:latin typeface="Calibri"/>
                <a:cs typeface="Calibri"/>
              </a:rPr>
              <a:t>untuk tiap </a:t>
            </a:r>
            <a:r>
              <a:rPr sz="1800" i="1" spc="5" dirty="0">
                <a:latin typeface="Calibri"/>
                <a:cs typeface="Calibri"/>
              </a:rPr>
              <a:t>bahan</a:t>
            </a:r>
            <a:r>
              <a:rPr sz="1800" i="1" spc="-190" dirty="0">
                <a:latin typeface="Calibri"/>
                <a:cs typeface="Calibri"/>
              </a:rPr>
              <a:t> </a:t>
            </a:r>
            <a:r>
              <a:rPr sz="1800" i="1" spc="5" dirty="0">
                <a:latin typeface="Calibri"/>
                <a:cs typeface="Calibri"/>
              </a:rPr>
              <a:t>pipa.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945"/>
              </a:lnSpc>
            </a:pPr>
            <a:r>
              <a:rPr sz="1800" i="1" dirty="0">
                <a:latin typeface="Calibri"/>
                <a:cs typeface="Calibri"/>
              </a:rPr>
              <a:t>I = </a:t>
            </a:r>
            <a:r>
              <a:rPr sz="1800" i="1" spc="-5" dirty="0">
                <a:latin typeface="Calibri"/>
                <a:cs typeface="Calibri"/>
              </a:rPr>
              <a:t>Kemiringan </a:t>
            </a:r>
            <a:r>
              <a:rPr sz="1800" i="1" dirty="0">
                <a:latin typeface="Calibri"/>
                <a:cs typeface="Calibri"/>
              </a:rPr>
              <a:t>pipa/ garis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tenaga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24129" y="2919222"/>
            <a:ext cx="1999614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1. Rumus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Manning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5750" y="5113782"/>
            <a:ext cx="1917700" cy="11563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Calibri"/>
                <a:cs typeface="Calibri"/>
              </a:rPr>
              <a:t>2. Rumus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Chezy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00">
              <a:latin typeface="Times New Roman"/>
              <a:cs typeface="Times New Roman"/>
            </a:endParaRPr>
          </a:p>
          <a:p>
            <a:pPr marL="346710">
              <a:lnSpc>
                <a:spcPct val="100000"/>
              </a:lnSpc>
              <a:spcBef>
                <a:spcPts val="5"/>
              </a:spcBef>
              <a:tabLst>
                <a:tab pos="1548130" algn="l"/>
              </a:tabLst>
            </a:pPr>
            <a:r>
              <a:rPr sz="3000" i="1" spc="-20" dirty="0">
                <a:latin typeface="Times New Roman"/>
                <a:cs typeface="Times New Roman"/>
              </a:rPr>
              <a:t>V</a:t>
            </a:r>
            <a:r>
              <a:rPr sz="3000" i="1" spc="350" dirty="0">
                <a:latin typeface="Times New Roman"/>
                <a:cs typeface="Times New Roman"/>
              </a:rPr>
              <a:t> </a:t>
            </a:r>
            <a:r>
              <a:rPr sz="3000" spc="-15" dirty="0">
                <a:latin typeface="Symbol"/>
                <a:cs typeface="Symbol"/>
              </a:rPr>
              <a:t></a:t>
            </a:r>
            <a:r>
              <a:rPr sz="3000" spc="-160" dirty="0">
                <a:latin typeface="Times New Roman"/>
                <a:cs typeface="Times New Roman"/>
              </a:rPr>
              <a:t> </a:t>
            </a:r>
            <a:r>
              <a:rPr sz="3000" i="1" spc="-20" dirty="0">
                <a:latin typeface="Times New Roman"/>
                <a:cs typeface="Times New Roman"/>
              </a:rPr>
              <a:t>C</a:t>
            </a:r>
            <a:r>
              <a:rPr sz="3000" i="1" dirty="0">
                <a:latin typeface="Times New Roman"/>
                <a:cs typeface="Times New Roman"/>
              </a:rPr>
              <a:t>	</a:t>
            </a:r>
            <a:r>
              <a:rPr sz="3000" i="1" spc="-20" dirty="0">
                <a:latin typeface="Times New Roman"/>
                <a:cs typeface="Times New Roman"/>
              </a:rPr>
              <a:t>RI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742438" y="5483453"/>
            <a:ext cx="5130800" cy="958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</a:pPr>
            <a:r>
              <a:rPr sz="1800" i="1" dirty="0">
                <a:latin typeface="Calibri"/>
                <a:cs typeface="Calibri"/>
              </a:rPr>
              <a:t>V = </a:t>
            </a:r>
            <a:r>
              <a:rPr sz="1800" i="1" spc="-10" dirty="0">
                <a:latin typeface="Calibri"/>
                <a:cs typeface="Calibri"/>
              </a:rPr>
              <a:t>kecepatan</a:t>
            </a:r>
            <a:r>
              <a:rPr sz="1800" i="1" spc="-25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rerata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730"/>
              </a:lnSpc>
            </a:pPr>
            <a:r>
              <a:rPr sz="1800" i="1" dirty="0">
                <a:latin typeface="Calibri"/>
                <a:cs typeface="Calibri"/>
              </a:rPr>
              <a:t>C = </a:t>
            </a:r>
            <a:r>
              <a:rPr sz="1800" i="1" spc="-10" dirty="0">
                <a:latin typeface="Calibri"/>
                <a:cs typeface="Calibri"/>
              </a:rPr>
              <a:t>Koefisien </a:t>
            </a:r>
            <a:r>
              <a:rPr sz="1800" i="1" spc="-5" dirty="0">
                <a:latin typeface="Calibri"/>
                <a:cs typeface="Calibri"/>
              </a:rPr>
              <a:t>Chezy tergantung </a:t>
            </a:r>
            <a:r>
              <a:rPr sz="1800" i="1" dirty="0">
                <a:latin typeface="Calibri"/>
                <a:cs typeface="Calibri"/>
              </a:rPr>
              <a:t>pada </a:t>
            </a:r>
            <a:r>
              <a:rPr sz="1800" i="1" spc="-15" dirty="0">
                <a:latin typeface="Calibri"/>
                <a:cs typeface="Calibri"/>
              </a:rPr>
              <a:t>kekasaran</a:t>
            </a:r>
            <a:r>
              <a:rPr sz="1800" i="1" spc="-11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dinding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730"/>
              </a:lnSpc>
            </a:pPr>
            <a:r>
              <a:rPr sz="1800" i="1" dirty="0">
                <a:latin typeface="Calibri"/>
                <a:cs typeface="Calibri"/>
              </a:rPr>
              <a:t>R = Jari-jari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hidraulis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1945"/>
              </a:lnSpc>
            </a:pPr>
            <a:r>
              <a:rPr sz="1800" i="1" dirty="0">
                <a:latin typeface="Calibri"/>
                <a:cs typeface="Calibri"/>
              </a:rPr>
              <a:t>I = </a:t>
            </a:r>
            <a:r>
              <a:rPr sz="1800" i="1" spc="-5" dirty="0">
                <a:latin typeface="Calibri"/>
                <a:cs typeface="Calibri"/>
              </a:rPr>
              <a:t>Kemiringan </a:t>
            </a:r>
            <a:r>
              <a:rPr sz="1800" i="1" dirty="0">
                <a:latin typeface="Calibri"/>
                <a:cs typeface="Calibri"/>
              </a:rPr>
              <a:t>pipa/garis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tenaga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211360" y="4781114"/>
            <a:ext cx="473709" cy="0"/>
          </a:xfrm>
          <a:custGeom>
            <a:avLst/>
            <a:gdLst/>
            <a:ahLst/>
            <a:cxnLst/>
            <a:rect l="l" t="t" r="r" b="b"/>
            <a:pathLst>
              <a:path w="473709">
                <a:moveTo>
                  <a:pt x="0" y="0"/>
                </a:moveTo>
                <a:lnTo>
                  <a:pt x="473403" y="0"/>
                </a:lnTo>
              </a:path>
            </a:pathLst>
          </a:custGeom>
          <a:ln w="13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8202645" y="4271942"/>
            <a:ext cx="39560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600" i="1" spc="390" dirty="0">
                <a:latin typeface="Times New Roman"/>
                <a:cs typeface="Times New Roman"/>
              </a:rPr>
              <a:t>h</a:t>
            </a:r>
            <a:r>
              <a:rPr sz="2250" i="1" spc="585" baseline="-24074" dirty="0">
                <a:latin typeface="Times New Roman"/>
                <a:cs typeface="Times New Roman"/>
              </a:rPr>
              <a:t>f</a:t>
            </a:r>
            <a:endParaRPr sz="2250" baseline="-24074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561426" y="4520614"/>
            <a:ext cx="967740" cy="6800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575"/>
              </a:lnSpc>
              <a:spcBef>
                <a:spcPts val="100"/>
              </a:spcBef>
              <a:tabLst>
                <a:tab pos="303530" algn="l"/>
              </a:tabLst>
            </a:pPr>
            <a:r>
              <a:rPr sz="2600" i="1" spc="270" dirty="0">
                <a:latin typeface="Times New Roman"/>
                <a:cs typeface="Times New Roman"/>
              </a:rPr>
              <a:t>I	</a:t>
            </a:r>
            <a:r>
              <a:rPr sz="2600" spc="445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  <a:p>
            <a:pPr marR="5080" algn="r">
              <a:lnSpc>
                <a:spcPts val="2575"/>
              </a:lnSpc>
            </a:pPr>
            <a:r>
              <a:rPr sz="2600" i="1" spc="450" dirty="0">
                <a:latin typeface="Times New Roman"/>
                <a:cs typeface="Times New Roman"/>
              </a:rPr>
              <a:t>L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251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3906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10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r>
              <a:rPr sz="1800" spc="-20" dirty="0">
                <a:solidFill>
                  <a:srgbClr val="FFFFFF"/>
                </a:solidFill>
                <a:latin typeface="Arial Black"/>
                <a:cs typeface="Arial Black"/>
              </a:rPr>
              <a:t>KOEFISIEN</a:t>
            </a:r>
            <a:r>
              <a:rPr sz="1800" spc="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MANNING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15856" y="1441196"/>
            <a:ext cx="2365375" cy="358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Rumus</a:t>
            </a:r>
            <a:r>
              <a:rPr sz="1800" b="0" spc="-8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6757" y="1609556"/>
            <a:ext cx="8075144" cy="44382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Pengaliran pada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pipa tidak</a:t>
            </a:r>
            <a:r>
              <a:rPr sz="2000" spc="2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lingkaran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Pengaliran </a:t>
            </a:r>
            <a:r>
              <a:rPr sz="1800" b="0" dirty="0">
                <a:latin typeface="Calibri Light"/>
                <a:cs typeface="Calibri Light"/>
              </a:rPr>
              <a:t>dalam  </a:t>
            </a:r>
            <a:r>
              <a:rPr sz="1800" b="0" spc="5" dirty="0">
                <a:latin typeface="Calibri Light"/>
                <a:cs typeface="Calibri Light"/>
              </a:rPr>
              <a:t>Pipa </a:t>
            </a:r>
            <a:r>
              <a:rPr sz="1800" b="0" dirty="0">
                <a:latin typeface="Calibri Light"/>
                <a:cs typeface="Calibri Light"/>
              </a:rPr>
              <a:t>Tidak</a:t>
            </a:r>
            <a:r>
              <a:rPr sz="1800" b="0" spc="-285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809142" y="2357469"/>
            <a:ext cx="350520" cy="0"/>
          </a:xfrm>
          <a:custGeom>
            <a:avLst/>
            <a:gdLst/>
            <a:ahLst/>
            <a:cxnLst/>
            <a:rect l="l" t="t" r="r" b="b"/>
            <a:pathLst>
              <a:path w="350519">
                <a:moveTo>
                  <a:pt x="0" y="0"/>
                </a:moveTo>
                <a:lnTo>
                  <a:pt x="350234" y="0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40735" y="2357469"/>
            <a:ext cx="514350" cy="0"/>
          </a:xfrm>
          <a:custGeom>
            <a:avLst/>
            <a:gdLst/>
            <a:ahLst/>
            <a:cxnLst/>
            <a:rect l="l" t="t" r="r" b="b"/>
            <a:pathLst>
              <a:path w="514350">
                <a:moveTo>
                  <a:pt x="0" y="0"/>
                </a:moveTo>
                <a:lnTo>
                  <a:pt x="514076" y="0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36148" y="2357469"/>
            <a:ext cx="540385" cy="0"/>
          </a:xfrm>
          <a:custGeom>
            <a:avLst/>
            <a:gdLst/>
            <a:ahLst/>
            <a:cxnLst/>
            <a:rect l="l" t="t" r="r" b="b"/>
            <a:pathLst>
              <a:path w="540385">
                <a:moveTo>
                  <a:pt x="0" y="0"/>
                </a:moveTo>
                <a:lnTo>
                  <a:pt x="540045" y="0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02201" y="2097237"/>
            <a:ext cx="39560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600" i="1" spc="395" dirty="0">
                <a:latin typeface="Times New Roman"/>
                <a:cs typeface="Times New Roman"/>
              </a:rPr>
              <a:t>h</a:t>
            </a:r>
            <a:r>
              <a:rPr sz="2250" i="1" spc="592" baseline="-24074" dirty="0">
                <a:latin typeface="Times New Roman"/>
                <a:cs typeface="Times New Roman"/>
              </a:rPr>
              <a:t>f</a:t>
            </a:r>
            <a:endParaRPr sz="2250" baseline="-24074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25318" y="1819384"/>
            <a:ext cx="1944370" cy="957580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645"/>
              </a:spcBef>
              <a:tabLst>
                <a:tab pos="494030" algn="l"/>
                <a:tab pos="959485" algn="l"/>
                <a:tab pos="1404620" algn="l"/>
              </a:tabLst>
            </a:pPr>
            <a:r>
              <a:rPr sz="3900" spc="667" baseline="-35256" dirty="0">
                <a:latin typeface="Symbol"/>
                <a:cs typeface="Symbol"/>
              </a:rPr>
              <a:t></a:t>
            </a:r>
            <a:r>
              <a:rPr sz="3900" spc="667" baseline="-35256" dirty="0">
                <a:latin typeface="Times New Roman"/>
                <a:cs typeface="Times New Roman"/>
              </a:rPr>
              <a:t>	</a:t>
            </a:r>
            <a:r>
              <a:rPr sz="2600" i="1" spc="225" dirty="0">
                <a:latin typeface="Times New Roman"/>
                <a:cs typeface="Times New Roman"/>
              </a:rPr>
              <a:t>f	</a:t>
            </a:r>
            <a:r>
              <a:rPr sz="2600" i="1" spc="450" dirty="0">
                <a:latin typeface="Times New Roman"/>
                <a:cs typeface="Times New Roman"/>
              </a:rPr>
              <a:t>L	</a:t>
            </a:r>
            <a:r>
              <a:rPr sz="2600" i="1" spc="495" dirty="0">
                <a:latin typeface="Times New Roman"/>
                <a:cs typeface="Times New Roman"/>
              </a:rPr>
              <a:t>V</a:t>
            </a:r>
            <a:r>
              <a:rPr sz="2600" i="1" spc="-90" dirty="0">
                <a:latin typeface="Times New Roman"/>
                <a:cs typeface="Times New Roman"/>
              </a:rPr>
              <a:t> </a:t>
            </a:r>
            <a:r>
              <a:rPr sz="2250" spc="367" baseline="42592" dirty="0">
                <a:latin typeface="Times New Roman"/>
                <a:cs typeface="Times New Roman"/>
              </a:rPr>
              <a:t>2</a:t>
            </a:r>
            <a:endParaRPr sz="2250" baseline="42592">
              <a:latin typeface="Times New Roman"/>
              <a:cs typeface="Times New Roman"/>
            </a:endParaRPr>
          </a:p>
          <a:p>
            <a:pPr marL="457200">
              <a:lnSpc>
                <a:spcPct val="100000"/>
              </a:lnSpc>
              <a:spcBef>
                <a:spcPts val="550"/>
              </a:spcBef>
              <a:tabLst>
                <a:tab pos="857885" algn="l"/>
                <a:tab pos="1439545" algn="l"/>
              </a:tabLst>
            </a:pPr>
            <a:r>
              <a:rPr sz="2600" spc="405" dirty="0">
                <a:latin typeface="Times New Roman"/>
                <a:cs typeface="Times New Roman"/>
              </a:rPr>
              <a:t>4	</a:t>
            </a:r>
            <a:r>
              <a:rPr sz="2600" i="1" spc="495" dirty="0">
                <a:latin typeface="Times New Roman"/>
                <a:cs typeface="Times New Roman"/>
              </a:rPr>
              <a:t>R	</a:t>
            </a:r>
            <a:r>
              <a:rPr sz="2600" spc="509" dirty="0">
                <a:latin typeface="Times New Roman"/>
                <a:cs typeface="Times New Roman"/>
              </a:rPr>
              <a:t>2</a:t>
            </a:r>
            <a:r>
              <a:rPr sz="2600" i="1" spc="509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046555" y="3793420"/>
            <a:ext cx="879475" cy="0"/>
          </a:xfrm>
          <a:custGeom>
            <a:avLst/>
            <a:gdLst/>
            <a:ahLst/>
            <a:cxnLst/>
            <a:rect l="l" t="t" r="r" b="b"/>
            <a:pathLst>
              <a:path w="879475">
                <a:moveTo>
                  <a:pt x="0" y="0"/>
                </a:moveTo>
                <a:lnTo>
                  <a:pt x="879146" y="0"/>
                </a:lnTo>
              </a:path>
            </a:pathLst>
          </a:custGeom>
          <a:ln w="137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375143" y="3791047"/>
            <a:ext cx="21844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i="1" spc="360" dirty="0">
                <a:latin typeface="Times New Roman"/>
                <a:cs typeface="Times New Roman"/>
              </a:rPr>
              <a:t>v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063262" y="3324611"/>
            <a:ext cx="79375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565" dirty="0">
                <a:latin typeface="Times New Roman"/>
                <a:cs typeface="Times New Roman"/>
              </a:rPr>
              <a:t>4</a:t>
            </a:r>
            <a:r>
              <a:rPr sz="2600" i="1" spc="500" dirty="0">
                <a:latin typeface="Times New Roman"/>
                <a:cs typeface="Times New Roman"/>
              </a:rPr>
              <a:t>RV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27620" y="3532868"/>
            <a:ext cx="102489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72795" algn="l"/>
              </a:tabLst>
            </a:pPr>
            <a:r>
              <a:rPr sz="2600" spc="530" dirty="0">
                <a:latin typeface="Times New Roman"/>
                <a:cs typeface="Times New Roman"/>
              </a:rPr>
              <a:t>R</a:t>
            </a:r>
            <a:r>
              <a:rPr sz="2600" spc="360" dirty="0">
                <a:latin typeface="Times New Roman"/>
                <a:cs typeface="Times New Roman"/>
              </a:rPr>
              <a:t>e</a:t>
            </a:r>
            <a:r>
              <a:rPr sz="2600" dirty="0">
                <a:latin typeface="Times New Roman"/>
                <a:cs typeface="Times New Roman"/>
              </a:rPr>
              <a:t>	</a:t>
            </a:r>
            <a:r>
              <a:rPr sz="2600" spc="45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94233" y="1438401"/>
            <a:ext cx="190246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5" dirty="0">
                <a:latin typeface="Calibri"/>
                <a:cs typeface="Calibri"/>
              </a:rPr>
              <a:t>Kehilangan </a:t>
            </a:r>
            <a:r>
              <a:rPr sz="2000" b="1" spc="-10" dirty="0">
                <a:latin typeface="Calibri"/>
                <a:cs typeface="Calibri"/>
              </a:rPr>
              <a:t>Energi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4129" y="2970352"/>
            <a:ext cx="159385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latin typeface="Calibri"/>
                <a:cs typeface="Calibri"/>
              </a:rPr>
              <a:t>Angka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Reynold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94233" y="4208145"/>
            <a:ext cx="805878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Koefisien kehilangan energi </a:t>
            </a:r>
            <a:r>
              <a:rPr sz="1800" spc="5" dirty="0">
                <a:latin typeface="Calibri"/>
                <a:cs typeface="Calibri"/>
              </a:rPr>
              <a:t>(f) </a:t>
            </a:r>
            <a:r>
              <a:rPr sz="1800" spc="-10" dirty="0">
                <a:latin typeface="Calibri"/>
                <a:cs typeface="Calibri"/>
              </a:rPr>
              <a:t>dapat dicari menggunakan </a:t>
            </a:r>
            <a:r>
              <a:rPr sz="1800" spc="-15" dirty="0">
                <a:latin typeface="Calibri"/>
                <a:cs typeface="Calibri"/>
              </a:rPr>
              <a:t>diagram </a:t>
            </a:r>
            <a:r>
              <a:rPr sz="1800" dirty="0">
                <a:latin typeface="Calibri"/>
                <a:cs typeface="Calibri"/>
              </a:rPr>
              <a:t>moody (k/D)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diganti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5" dirty="0">
                <a:latin typeface="Calibri"/>
                <a:cs typeface="Calibri"/>
              </a:rPr>
              <a:t>dengan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(k/4R)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SEKUNDER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1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233" y="1435049"/>
            <a:ext cx="327914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20" dirty="0">
                <a:latin typeface="Calibri"/>
                <a:cs typeface="Calibri"/>
              </a:rPr>
              <a:t>Pembesaran</a:t>
            </a:r>
            <a:r>
              <a:rPr sz="2500" b="1" spc="40" dirty="0">
                <a:latin typeface="Calibri"/>
                <a:cs typeface="Calibri"/>
              </a:rPr>
              <a:t> </a:t>
            </a:r>
            <a:r>
              <a:rPr sz="2500" b="1" spc="-15" dirty="0">
                <a:latin typeface="Calibri"/>
                <a:cs typeface="Calibri"/>
              </a:rPr>
              <a:t>Penampang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60742" y="2316098"/>
            <a:ext cx="879475" cy="417195"/>
          </a:xfrm>
          <a:custGeom>
            <a:avLst/>
            <a:gdLst/>
            <a:ahLst/>
            <a:cxnLst/>
            <a:rect l="l" t="t" r="r" b="b"/>
            <a:pathLst>
              <a:path w="879475" h="417194">
                <a:moveTo>
                  <a:pt x="788885" y="0"/>
                </a:moveTo>
                <a:lnTo>
                  <a:pt x="784948" y="9905"/>
                </a:lnTo>
                <a:lnTo>
                  <a:pt x="800526" y="22498"/>
                </a:lnTo>
                <a:lnTo>
                  <a:pt x="814317" y="38925"/>
                </a:lnTo>
                <a:lnTo>
                  <a:pt x="836637" y="83185"/>
                </a:lnTo>
                <a:lnTo>
                  <a:pt x="850814" y="140462"/>
                </a:lnTo>
                <a:lnTo>
                  <a:pt x="855560" y="208787"/>
                </a:lnTo>
                <a:lnTo>
                  <a:pt x="854392" y="243722"/>
                </a:lnTo>
                <a:lnTo>
                  <a:pt x="845006" y="306068"/>
                </a:lnTo>
                <a:lnTo>
                  <a:pt x="826525" y="357766"/>
                </a:lnTo>
                <a:lnTo>
                  <a:pt x="800617" y="394723"/>
                </a:lnTo>
                <a:lnTo>
                  <a:pt x="784948" y="407415"/>
                </a:lnTo>
                <a:lnTo>
                  <a:pt x="788885" y="417195"/>
                </a:lnTo>
                <a:lnTo>
                  <a:pt x="826065" y="387588"/>
                </a:lnTo>
                <a:lnTo>
                  <a:pt x="854671" y="339978"/>
                </a:lnTo>
                <a:lnTo>
                  <a:pt x="872959" y="278828"/>
                </a:lnTo>
                <a:lnTo>
                  <a:pt x="879055" y="208534"/>
                </a:lnTo>
                <a:lnTo>
                  <a:pt x="877531" y="172029"/>
                </a:lnTo>
                <a:lnTo>
                  <a:pt x="865339" y="106306"/>
                </a:lnTo>
                <a:lnTo>
                  <a:pt x="841428" y="51202"/>
                </a:lnTo>
                <a:lnTo>
                  <a:pt x="808558" y="12670"/>
                </a:lnTo>
                <a:lnTo>
                  <a:pt x="788885" y="0"/>
                </a:lnTo>
                <a:close/>
              </a:path>
              <a:path w="879475" h="417194">
                <a:moveTo>
                  <a:pt x="90055" y="0"/>
                </a:moveTo>
                <a:lnTo>
                  <a:pt x="53011" y="29733"/>
                </a:lnTo>
                <a:lnTo>
                  <a:pt x="24396" y="77088"/>
                </a:lnTo>
                <a:lnTo>
                  <a:pt x="6097" y="137953"/>
                </a:lnTo>
                <a:lnTo>
                  <a:pt x="0" y="208534"/>
                </a:lnTo>
                <a:lnTo>
                  <a:pt x="1524" y="244824"/>
                </a:lnTo>
                <a:lnTo>
                  <a:pt x="13721" y="310546"/>
                </a:lnTo>
                <a:lnTo>
                  <a:pt x="37650" y="366027"/>
                </a:lnTo>
                <a:lnTo>
                  <a:pt x="70479" y="404647"/>
                </a:lnTo>
                <a:lnTo>
                  <a:pt x="90055" y="417195"/>
                </a:lnTo>
                <a:lnTo>
                  <a:pt x="94132" y="407415"/>
                </a:lnTo>
                <a:lnTo>
                  <a:pt x="78425" y="394723"/>
                </a:lnTo>
                <a:lnTo>
                  <a:pt x="64542" y="378174"/>
                </a:lnTo>
                <a:lnTo>
                  <a:pt x="42240" y="333501"/>
                </a:lnTo>
                <a:lnTo>
                  <a:pt x="28255" y="276145"/>
                </a:lnTo>
                <a:lnTo>
                  <a:pt x="23596" y="208787"/>
                </a:lnTo>
                <a:lnTo>
                  <a:pt x="24773" y="173231"/>
                </a:lnTo>
                <a:lnTo>
                  <a:pt x="34188" y="110454"/>
                </a:lnTo>
                <a:lnTo>
                  <a:pt x="52727" y="59162"/>
                </a:lnTo>
                <a:lnTo>
                  <a:pt x="78578" y="22498"/>
                </a:lnTo>
                <a:lnTo>
                  <a:pt x="94132" y="9905"/>
                </a:lnTo>
                <a:lnTo>
                  <a:pt x="900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05914" y="2525522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7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593596" y="2250186"/>
            <a:ext cx="254000" cy="248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75" dirty="0">
                <a:latin typeface="Cambria Math"/>
                <a:cs typeface="Cambria Math"/>
              </a:rPr>
              <a:t>𝐴</a:t>
            </a:r>
            <a:r>
              <a:rPr sz="1450" spc="30" dirty="0">
                <a:latin typeface="Cambria Math"/>
                <a:cs typeface="Cambria Math"/>
              </a:rPr>
              <a:t>1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1271" y="2332177"/>
            <a:ext cx="147637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5"/>
              </a:spcBef>
              <a:tabLst>
                <a:tab pos="492759" algn="l"/>
                <a:tab pos="1334135" algn="l"/>
              </a:tabLst>
            </a:pPr>
            <a:r>
              <a:rPr sz="2000" spc="-5" dirty="0">
                <a:latin typeface="Calibri"/>
                <a:cs typeface="Calibri"/>
              </a:rPr>
              <a:t>K=	</a:t>
            </a:r>
            <a:r>
              <a:rPr sz="2000" spc="-5" dirty="0">
                <a:latin typeface="Cambria Math"/>
                <a:cs typeface="Cambria Math"/>
              </a:rPr>
              <a:t>1</a:t>
            </a:r>
            <a:r>
              <a:rPr sz="2000" spc="-10" dirty="0">
                <a:latin typeface="Cambria Math"/>
                <a:cs typeface="Cambria Math"/>
              </a:rPr>
              <a:t> </a:t>
            </a:r>
            <a:r>
              <a:rPr sz="2000" spc="-5" dirty="0">
                <a:latin typeface="Cambria Math"/>
                <a:cs typeface="Cambria Math"/>
              </a:rPr>
              <a:t>−</a:t>
            </a:r>
            <a:r>
              <a:rPr sz="2000" spc="10" dirty="0">
                <a:latin typeface="Cambria Math"/>
                <a:cs typeface="Cambria Math"/>
              </a:rPr>
              <a:t> </a:t>
            </a:r>
            <a:r>
              <a:rPr sz="2175" spc="67" baseline="-38314" dirty="0">
                <a:latin typeface="Cambria Math"/>
                <a:cs typeface="Cambria Math"/>
              </a:rPr>
              <a:t>𝐴2	</a:t>
            </a:r>
            <a:r>
              <a:rPr sz="2000" spc="-5" dirty="0">
                <a:latin typeface="Cambria Math"/>
                <a:cs typeface="Cambria Math"/>
              </a:rPr>
              <a:t>²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890662" y="2522061"/>
            <a:ext cx="539750" cy="0"/>
          </a:xfrm>
          <a:custGeom>
            <a:avLst/>
            <a:gdLst/>
            <a:ahLst/>
            <a:cxnLst/>
            <a:rect l="l" t="t" r="r" b="b"/>
            <a:pathLst>
              <a:path w="539750">
                <a:moveTo>
                  <a:pt x="0" y="0"/>
                </a:moveTo>
                <a:lnTo>
                  <a:pt x="539335" y="0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907313" y="2519694"/>
            <a:ext cx="48577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00" spc="615" dirty="0">
                <a:latin typeface="Times New Roman"/>
                <a:cs typeface="Times New Roman"/>
              </a:rPr>
              <a:t>2</a:t>
            </a:r>
            <a:r>
              <a:rPr sz="2600" i="1" spc="405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46921" y="1905960"/>
            <a:ext cx="55181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900" i="1" spc="742" baseline="-24572" dirty="0">
                <a:latin typeface="Times New Roman"/>
                <a:cs typeface="Times New Roman"/>
              </a:rPr>
              <a:t>V</a:t>
            </a:r>
            <a:r>
              <a:rPr sz="3900" i="1" spc="-89" baseline="-24572" dirty="0">
                <a:latin typeface="Times New Roman"/>
                <a:cs typeface="Times New Roman"/>
              </a:rPr>
              <a:t> </a:t>
            </a: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45317" y="2261828"/>
            <a:ext cx="1173480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  <a:tabLst>
                <a:tab pos="493395" algn="l"/>
              </a:tabLst>
            </a:pPr>
            <a:r>
              <a:rPr sz="2600" i="1" spc="229" dirty="0">
                <a:latin typeface="Times New Roman"/>
                <a:cs typeface="Times New Roman"/>
              </a:rPr>
              <a:t>h</a:t>
            </a:r>
            <a:r>
              <a:rPr sz="2250" i="1" spc="345" baseline="-24074" dirty="0">
                <a:latin typeface="Times New Roman"/>
                <a:cs typeface="Times New Roman"/>
              </a:rPr>
              <a:t>e	</a:t>
            </a:r>
            <a:r>
              <a:rPr sz="2600" spc="445" dirty="0">
                <a:latin typeface="Symbol"/>
                <a:cs typeface="Symbol"/>
              </a:rPr>
              <a:t></a:t>
            </a:r>
            <a:r>
              <a:rPr sz="2600" spc="170" dirty="0">
                <a:latin typeface="Times New Roman"/>
                <a:cs typeface="Times New Roman"/>
              </a:rPr>
              <a:t> </a:t>
            </a:r>
            <a:r>
              <a:rPr sz="2600" i="1" spc="540" dirty="0">
                <a:latin typeface="Times New Roman"/>
                <a:cs typeface="Times New Roman"/>
              </a:rPr>
              <a:t>K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26817" y="2319604"/>
            <a:ext cx="33655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Wingdings"/>
                <a:cs typeface="Wingdings"/>
              </a:rPr>
              <a:t></a:t>
            </a:r>
            <a:endParaRPr sz="2500">
              <a:latin typeface="Wingdings"/>
              <a:cs typeface="Wingdings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19655" y="3395471"/>
            <a:ext cx="5145024" cy="27310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SEKUNDER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1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233" y="1435049"/>
            <a:ext cx="327914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20" dirty="0">
                <a:latin typeface="Calibri"/>
                <a:cs typeface="Calibri"/>
              </a:rPr>
              <a:t>Pembesaran</a:t>
            </a:r>
            <a:r>
              <a:rPr sz="2500" b="1" spc="40" dirty="0">
                <a:latin typeface="Calibri"/>
                <a:cs typeface="Calibri"/>
              </a:rPr>
              <a:t> </a:t>
            </a:r>
            <a:r>
              <a:rPr sz="2500" b="1" spc="-15" dirty="0">
                <a:latin typeface="Calibri"/>
                <a:cs typeface="Calibri"/>
              </a:rPr>
              <a:t>Penampang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22900" y="3925112"/>
            <a:ext cx="3752143" cy="15955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52144" y="5419344"/>
            <a:ext cx="7315200" cy="11460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279638" y="2731406"/>
            <a:ext cx="38671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600" i="1" spc="235" dirty="0">
                <a:latin typeface="Times New Roman"/>
                <a:cs typeface="Times New Roman"/>
              </a:rPr>
              <a:t>h</a:t>
            </a:r>
            <a:r>
              <a:rPr sz="2250" i="1" spc="352" baseline="-24074" dirty="0">
                <a:latin typeface="Times New Roman"/>
                <a:cs typeface="Times New Roman"/>
              </a:rPr>
              <a:t>e</a:t>
            </a:r>
            <a:endParaRPr sz="2250" baseline="-24074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54745" y="2488891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44879" y="2351312"/>
            <a:ext cx="56451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900" i="1" spc="750" baseline="-28846" dirty="0">
                <a:latin typeface="Times New Roman"/>
                <a:cs typeface="Times New Roman"/>
              </a:rPr>
              <a:t>V</a:t>
            </a:r>
            <a:r>
              <a:rPr sz="3900" i="1" spc="52" baseline="-28846" dirty="0">
                <a:latin typeface="Times New Roman"/>
                <a:cs typeface="Times New Roman"/>
              </a:rPr>
              <a:t> </a:t>
            </a: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74659" y="2523302"/>
            <a:ext cx="56197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700" dirty="0">
                <a:latin typeface="Symbol"/>
                <a:cs typeface="Symbol"/>
              </a:rPr>
              <a:t></a:t>
            </a:r>
            <a:r>
              <a:rPr sz="2600" i="1" spc="500" dirty="0">
                <a:latin typeface="Times New Roman"/>
                <a:cs typeface="Times New Roman"/>
              </a:rPr>
              <a:t>V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36039" y="2605849"/>
            <a:ext cx="2360930" cy="805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3070"/>
              </a:lnSpc>
              <a:spcBef>
                <a:spcPts val="100"/>
              </a:spcBef>
              <a:tabLst>
                <a:tab pos="1075690" algn="l"/>
                <a:tab pos="1979930" algn="l"/>
                <a:tab pos="2322195" algn="l"/>
              </a:tabLst>
            </a:pPr>
            <a:r>
              <a:rPr sz="3900" spc="667" baseline="-21367" dirty="0">
                <a:latin typeface="Symbol"/>
                <a:cs typeface="Symbol"/>
              </a:rPr>
              <a:t></a:t>
            </a:r>
            <a:r>
              <a:rPr sz="3900" spc="367" baseline="-21367" dirty="0">
                <a:latin typeface="Times New Roman"/>
                <a:cs typeface="Times New Roman"/>
              </a:rPr>
              <a:t> </a:t>
            </a:r>
            <a:r>
              <a:rPr sz="3900" i="1" spc="817" baseline="-21367" dirty="0">
                <a:latin typeface="Times New Roman"/>
                <a:cs typeface="Times New Roman"/>
              </a:rPr>
              <a:t>K</a:t>
            </a:r>
            <a:r>
              <a:rPr sz="3900" i="1" spc="-397" baseline="-21367" dirty="0">
                <a:latin typeface="Times New Roman"/>
                <a:cs typeface="Times New Roman"/>
              </a:rPr>
              <a:t> </a:t>
            </a:r>
            <a:r>
              <a:rPr sz="3900" spc="217" baseline="-21367" dirty="0">
                <a:latin typeface="Times New Roman"/>
                <a:cs typeface="Times New Roman"/>
              </a:rPr>
              <a:t>'</a:t>
            </a:r>
            <a:r>
              <a:rPr sz="2600" u="heavy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500" u="heavy" spc="2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	2	</a:t>
            </a:r>
            <a:endParaRPr sz="1500">
              <a:latin typeface="Times New Roman"/>
              <a:cs typeface="Times New Roman"/>
            </a:endParaRPr>
          </a:p>
          <a:p>
            <a:pPr marL="1349375">
              <a:lnSpc>
                <a:spcPts val="3070"/>
              </a:lnSpc>
            </a:pPr>
            <a:r>
              <a:rPr sz="2600" spc="509" dirty="0">
                <a:latin typeface="Times New Roman"/>
                <a:cs typeface="Times New Roman"/>
              </a:rPr>
              <a:t>2</a:t>
            </a:r>
            <a:r>
              <a:rPr sz="2600" i="1" spc="509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SEKUNDER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1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233" y="1435049"/>
            <a:ext cx="306514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15" dirty="0">
                <a:latin typeface="Calibri"/>
                <a:cs typeface="Calibri"/>
              </a:rPr>
              <a:t>Pengecilan</a:t>
            </a:r>
            <a:r>
              <a:rPr sz="2500" b="1" spc="-10" dirty="0">
                <a:latin typeface="Calibri"/>
                <a:cs typeface="Calibri"/>
              </a:rPr>
              <a:t> </a:t>
            </a:r>
            <a:r>
              <a:rPr sz="2500" b="1" spc="-15" dirty="0">
                <a:latin typeface="Calibri"/>
                <a:cs typeface="Calibri"/>
              </a:rPr>
              <a:t>Penampang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13047" y="1895855"/>
            <a:ext cx="4020311" cy="1737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20168" y="2622922"/>
            <a:ext cx="588645" cy="0"/>
          </a:xfrm>
          <a:custGeom>
            <a:avLst/>
            <a:gdLst/>
            <a:ahLst/>
            <a:cxnLst/>
            <a:rect l="l" t="t" r="r" b="b"/>
            <a:pathLst>
              <a:path w="588644">
                <a:moveTo>
                  <a:pt x="0" y="0"/>
                </a:moveTo>
                <a:lnTo>
                  <a:pt x="588153" y="0"/>
                </a:lnTo>
              </a:path>
            </a:pathLst>
          </a:custGeom>
          <a:ln w="137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97103" y="2582724"/>
            <a:ext cx="137795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i="1" spc="215" dirty="0">
                <a:latin typeface="Times New Roman"/>
                <a:cs typeface="Times New Roman"/>
              </a:rPr>
              <a:t>e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60524" y="2620566"/>
            <a:ext cx="486409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615" dirty="0">
                <a:latin typeface="Times New Roman"/>
                <a:cs typeface="Times New Roman"/>
              </a:rPr>
              <a:t>2</a:t>
            </a:r>
            <a:r>
              <a:rPr sz="2600" i="1" spc="405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04825" y="2120082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74122" y="2362598"/>
            <a:ext cx="1656714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494030" algn="l"/>
              </a:tabLst>
            </a:pPr>
            <a:r>
              <a:rPr sz="2600" i="1" spc="405" dirty="0">
                <a:latin typeface="Times New Roman"/>
                <a:cs typeface="Times New Roman"/>
              </a:rPr>
              <a:t>h	</a:t>
            </a:r>
            <a:r>
              <a:rPr sz="2600" spc="445" dirty="0">
                <a:latin typeface="Symbol"/>
                <a:cs typeface="Symbol"/>
              </a:rPr>
              <a:t></a:t>
            </a:r>
            <a:r>
              <a:rPr sz="2600" spc="445" dirty="0">
                <a:latin typeface="Times New Roman"/>
                <a:cs typeface="Times New Roman"/>
              </a:rPr>
              <a:t> </a:t>
            </a:r>
            <a:r>
              <a:rPr sz="2600" i="1" spc="540" dirty="0">
                <a:latin typeface="Times New Roman"/>
                <a:cs typeface="Times New Roman"/>
              </a:rPr>
              <a:t>K</a:t>
            </a:r>
            <a:r>
              <a:rPr sz="2600" i="1" spc="-150" dirty="0">
                <a:latin typeface="Times New Roman"/>
                <a:cs typeface="Times New Roman"/>
              </a:rPr>
              <a:t> </a:t>
            </a:r>
            <a:r>
              <a:rPr sz="3900" i="1" spc="509" baseline="35256" dirty="0">
                <a:latin typeface="Times New Roman"/>
                <a:cs typeface="Times New Roman"/>
              </a:rPr>
              <a:t>V</a:t>
            </a:r>
            <a:r>
              <a:rPr sz="2250" spc="509" baseline="37037" dirty="0">
                <a:latin typeface="Times New Roman"/>
                <a:cs typeface="Times New Roman"/>
              </a:rPr>
              <a:t>2</a:t>
            </a:r>
            <a:endParaRPr sz="2250" baseline="37037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30936" y="3834384"/>
            <a:ext cx="7495032" cy="2795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SEKUNDER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1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233" y="1435049"/>
            <a:ext cx="306514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15" dirty="0">
                <a:latin typeface="Calibri"/>
                <a:cs typeface="Calibri"/>
              </a:rPr>
              <a:t>Pengecilan</a:t>
            </a:r>
            <a:r>
              <a:rPr sz="2500" b="1" spc="-10" dirty="0">
                <a:latin typeface="Calibri"/>
                <a:cs typeface="Calibri"/>
              </a:rPr>
              <a:t> </a:t>
            </a:r>
            <a:r>
              <a:rPr sz="2500" b="1" spc="-15" dirty="0">
                <a:latin typeface="Calibri"/>
                <a:cs typeface="Calibri"/>
              </a:rPr>
              <a:t>Penampang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051994" y="2622922"/>
            <a:ext cx="588645" cy="0"/>
          </a:xfrm>
          <a:custGeom>
            <a:avLst/>
            <a:gdLst/>
            <a:ahLst/>
            <a:cxnLst/>
            <a:rect l="l" t="t" r="r" b="b"/>
            <a:pathLst>
              <a:path w="588644">
                <a:moveTo>
                  <a:pt x="0" y="0"/>
                </a:moveTo>
                <a:lnTo>
                  <a:pt x="588450" y="0"/>
                </a:lnTo>
              </a:path>
            </a:pathLst>
          </a:custGeom>
          <a:ln w="137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60635" y="2582724"/>
            <a:ext cx="137795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i="1" spc="215" dirty="0">
                <a:latin typeface="Times New Roman"/>
                <a:cs typeface="Times New Roman"/>
              </a:rPr>
              <a:t>e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92372" y="2620566"/>
            <a:ext cx="486409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615" dirty="0">
                <a:latin typeface="Times New Roman"/>
                <a:cs typeface="Times New Roman"/>
              </a:rPr>
              <a:t>2</a:t>
            </a:r>
            <a:r>
              <a:rPr sz="2600" i="1" spc="405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36870" y="2120082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37601" y="2362598"/>
            <a:ext cx="172529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494030" algn="l"/>
              </a:tabLst>
            </a:pPr>
            <a:r>
              <a:rPr sz="2600" i="1" spc="405" dirty="0">
                <a:latin typeface="Times New Roman"/>
                <a:cs typeface="Times New Roman"/>
              </a:rPr>
              <a:t>h	</a:t>
            </a:r>
            <a:r>
              <a:rPr sz="2600" spc="445" dirty="0">
                <a:latin typeface="Symbol"/>
                <a:cs typeface="Symbol"/>
              </a:rPr>
              <a:t></a:t>
            </a:r>
            <a:r>
              <a:rPr sz="2600" spc="200" dirty="0">
                <a:latin typeface="Times New Roman"/>
                <a:cs typeface="Times New Roman"/>
              </a:rPr>
              <a:t> </a:t>
            </a:r>
            <a:r>
              <a:rPr sz="2600" i="1" spc="540" dirty="0">
                <a:latin typeface="Times New Roman"/>
                <a:cs typeface="Times New Roman"/>
              </a:rPr>
              <a:t>K</a:t>
            </a:r>
            <a:r>
              <a:rPr sz="2600" i="1" spc="-280" dirty="0">
                <a:latin typeface="Times New Roman"/>
                <a:cs typeface="Times New Roman"/>
              </a:rPr>
              <a:t> </a:t>
            </a:r>
            <a:r>
              <a:rPr sz="2600" spc="145" dirty="0">
                <a:latin typeface="Times New Roman"/>
                <a:cs typeface="Times New Roman"/>
              </a:rPr>
              <a:t>'</a:t>
            </a:r>
            <a:r>
              <a:rPr sz="2600" spc="-355" dirty="0">
                <a:latin typeface="Times New Roman"/>
                <a:cs typeface="Times New Roman"/>
              </a:rPr>
              <a:t> </a:t>
            </a:r>
            <a:r>
              <a:rPr sz="3900" i="1" spc="509" baseline="35256" dirty="0">
                <a:latin typeface="Times New Roman"/>
                <a:cs typeface="Times New Roman"/>
              </a:rPr>
              <a:t>V</a:t>
            </a:r>
            <a:r>
              <a:rPr sz="2250" spc="509" baseline="37037" dirty="0">
                <a:latin typeface="Times New Roman"/>
                <a:cs typeface="Times New Roman"/>
              </a:rPr>
              <a:t>2</a:t>
            </a:r>
            <a:endParaRPr sz="2250" baseline="37037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803903" y="1895855"/>
            <a:ext cx="5032248" cy="46207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77952" y="3925823"/>
            <a:ext cx="3425952" cy="15057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KEHILANGAN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ENERGI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SEKUNDER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DALAM</a:t>
            </a:r>
            <a:r>
              <a:rPr sz="2000" spc="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PIPA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latin typeface="Calibri Light"/>
                <a:cs typeface="Calibri Light"/>
              </a:rPr>
              <a:t>Kehilangan</a:t>
            </a:r>
            <a:r>
              <a:rPr sz="1800" b="0" spc="-110" dirty="0">
                <a:latin typeface="Calibri Light"/>
                <a:cs typeface="Calibri Light"/>
              </a:rPr>
              <a:t> </a:t>
            </a:r>
            <a:r>
              <a:rPr sz="1800" b="0" spc="-10" dirty="0"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233" y="1435049"/>
            <a:ext cx="1732914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10" dirty="0">
                <a:latin typeface="Calibri"/>
                <a:cs typeface="Calibri"/>
              </a:rPr>
              <a:t>Belokan</a:t>
            </a:r>
            <a:r>
              <a:rPr sz="2500" b="1" spc="-55" dirty="0">
                <a:latin typeface="Calibri"/>
                <a:cs typeface="Calibri"/>
              </a:rPr>
              <a:t> </a:t>
            </a:r>
            <a:r>
              <a:rPr sz="2500" b="1" spc="-5" dirty="0">
                <a:latin typeface="Calibri"/>
                <a:cs typeface="Calibri"/>
              </a:rPr>
              <a:t>Pipa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094803" y="2622922"/>
            <a:ext cx="588010" cy="0"/>
          </a:xfrm>
          <a:custGeom>
            <a:avLst/>
            <a:gdLst/>
            <a:ahLst/>
            <a:cxnLst/>
            <a:rect l="l" t="t" r="r" b="b"/>
            <a:pathLst>
              <a:path w="588010">
                <a:moveTo>
                  <a:pt x="0" y="0"/>
                </a:moveTo>
                <a:lnTo>
                  <a:pt x="587897" y="0"/>
                </a:lnTo>
              </a:path>
            </a:pathLst>
          </a:custGeom>
          <a:ln w="137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41762" y="2582724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i="1" spc="245" dirty="0">
                <a:latin typeface="Times New Roman"/>
                <a:cs typeface="Times New Roman"/>
              </a:rPr>
              <a:t>b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5195" y="2582724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i="1" spc="245" dirty="0">
                <a:latin typeface="Times New Roman"/>
                <a:cs typeface="Times New Roman"/>
              </a:rPr>
              <a:t>b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35127" y="2620566"/>
            <a:ext cx="486409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615" dirty="0">
                <a:latin typeface="Times New Roman"/>
                <a:cs typeface="Times New Roman"/>
              </a:rPr>
              <a:t>2</a:t>
            </a:r>
            <a:r>
              <a:rPr sz="2600" i="1" spc="405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79292" y="2120082"/>
            <a:ext cx="1524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spc="24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45413" y="2154494"/>
            <a:ext cx="46037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600" i="1" spc="340" dirty="0">
                <a:latin typeface="Times New Roman"/>
                <a:cs typeface="Times New Roman"/>
              </a:rPr>
              <a:t>V</a:t>
            </a:r>
            <a:r>
              <a:rPr sz="2250" spc="509" baseline="-24074" dirty="0">
                <a:latin typeface="Times New Roman"/>
                <a:cs typeface="Times New Roman"/>
              </a:rPr>
              <a:t>2</a:t>
            </a:r>
            <a:endParaRPr sz="2250" baseline="-24074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11119" y="2362598"/>
            <a:ext cx="1135380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80695" algn="l"/>
              </a:tabLst>
            </a:pPr>
            <a:r>
              <a:rPr sz="2600" i="1" spc="405" dirty="0">
                <a:latin typeface="Times New Roman"/>
                <a:cs typeface="Times New Roman"/>
              </a:rPr>
              <a:t>h	</a:t>
            </a:r>
            <a:r>
              <a:rPr sz="2600" spc="445" dirty="0">
                <a:latin typeface="Symbol"/>
                <a:cs typeface="Symbol"/>
              </a:rPr>
              <a:t></a:t>
            </a:r>
            <a:r>
              <a:rPr sz="2600" spc="155" dirty="0">
                <a:latin typeface="Times New Roman"/>
                <a:cs typeface="Times New Roman"/>
              </a:rPr>
              <a:t> </a:t>
            </a:r>
            <a:r>
              <a:rPr sz="2600" i="1" spc="540" dirty="0">
                <a:latin typeface="Times New Roman"/>
                <a:cs typeface="Times New Roman"/>
              </a:rPr>
              <a:t>K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16408" y="4751832"/>
            <a:ext cx="2813304" cy="20055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33215" y="5193791"/>
            <a:ext cx="5650992" cy="9753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35279" y="3294888"/>
            <a:ext cx="2962656" cy="13990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541776" y="3547871"/>
            <a:ext cx="5690616" cy="96621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lang="en-US" sz="2000" spc="-15" dirty="0" err="1" smtClean="0">
                <a:solidFill>
                  <a:srgbClr val="FFFFFF"/>
                </a:solidFill>
                <a:latin typeface="Arial Black"/>
                <a:cs typeface="Arial Black"/>
              </a:rPr>
              <a:t>Latihan</a:t>
            </a:r>
            <a:r>
              <a:rPr lang="en-US" sz="2000" spc="-15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 err="1" smtClean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4052" y="1399489"/>
            <a:ext cx="7951470" cy="10124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44513" marR="5080" indent="-1588">
              <a:lnSpc>
                <a:spcPts val="2590"/>
              </a:lnSpc>
              <a:spcBef>
                <a:spcPts val="2650"/>
              </a:spcBef>
              <a:tabLst>
                <a:tab pos="545465" algn="l"/>
              </a:tabLst>
            </a:pPr>
            <a:r>
              <a:rPr sz="2400" dirty="0" err="1" smtClean="0">
                <a:latin typeface="Calibri"/>
                <a:cs typeface="Calibri"/>
              </a:rPr>
              <a:t>Hitung</a:t>
            </a:r>
            <a:r>
              <a:rPr sz="2400" dirty="0" smtClean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kehilangan </a:t>
            </a:r>
            <a:r>
              <a:rPr sz="2400" spc="-10" dirty="0">
                <a:latin typeface="Calibri"/>
                <a:cs typeface="Calibri"/>
              </a:rPr>
              <a:t>tenaga </a:t>
            </a:r>
            <a:r>
              <a:rPr sz="2400" spc="-15" dirty="0">
                <a:latin typeface="Calibri"/>
                <a:cs typeface="Calibri"/>
              </a:rPr>
              <a:t>karena gesekan </a:t>
            </a:r>
            <a:r>
              <a:rPr sz="2400" dirty="0">
                <a:latin typeface="Calibri"/>
                <a:cs typeface="Calibri"/>
              </a:rPr>
              <a:t>di dalam pipa  sepanjang 1500 m dan </a:t>
            </a:r>
            <a:r>
              <a:rPr sz="2400" spc="-5" dirty="0">
                <a:latin typeface="Calibri"/>
                <a:cs typeface="Calibri"/>
              </a:rPr>
              <a:t>diameter </a:t>
            </a:r>
            <a:r>
              <a:rPr sz="2400" dirty="0">
                <a:latin typeface="Calibri"/>
                <a:cs typeface="Calibri"/>
              </a:rPr>
              <a:t>20 </a:t>
            </a:r>
            <a:r>
              <a:rPr sz="2400" spc="-5" dirty="0">
                <a:latin typeface="Calibri"/>
                <a:cs typeface="Calibri"/>
              </a:rPr>
              <a:t>cm, </a:t>
            </a:r>
            <a:r>
              <a:rPr sz="2400" dirty="0">
                <a:latin typeface="Calibri"/>
                <a:cs typeface="Calibri"/>
              </a:rPr>
              <a:t>apabila air</a:t>
            </a:r>
            <a:r>
              <a:rPr sz="2400" spc="-2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mengalir  dengan </a:t>
            </a:r>
            <a:r>
              <a:rPr sz="2400" spc="-15" dirty="0">
                <a:latin typeface="Calibri"/>
                <a:cs typeface="Calibri"/>
              </a:rPr>
              <a:t>kecepatan </a:t>
            </a:r>
            <a:r>
              <a:rPr sz="2400" dirty="0">
                <a:latin typeface="Calibri"/>
                <a:cs typeface="Calibri"/>
              </a:rPr>
              <a:t>2 m/d. </a:t>
            </a:r>
            <a:r>
              <a:rPr sz="2400" spc="-10" dirty="0">
                <a:latin typeface="Calibri"/>
                <a:cs typeface="Calibri"/>
              </a:rPr>
              <a:t>Koefisien </a:t>
            </a:r>
            <a:r>
              <a:rPr sz="2400" spc="-15" dirty="0">
                <a:latin typeface="Calibri"/>
                <a:cs typeface="Calibri"/>
              </a:rPr>
              <a:t>gesekan </a:t>
            </a:r>
            <a:r>
              <a:rPr sz="2400" dirty="0">
                <a:latin typeface="Calibri"/>
                <a:cs typeface="Calibri"/>
              </a:rPr>
              <a:t>f =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0,02.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Penyelesaian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Angka</a:t>
            </a:r>
            <a:r>
              <a:rPr sz="1800" b="0" spc="-114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latin typeface="Calibri Light"/>
                <a:cs typeface="Calibri Light"/>
              </a:rPr>
              <a:t>Persamaan</a:t>
            </a:r>
            <a:r>
              <a:rPr sz="1800" b="0" spc="-130" dirty="0">
                <a:latin typeface="Calibri Light"/>
                <a:cs typeface="Calibri Light"/>
              </a:rPr>
              <a:t> </a:t>
            </a:r>
            <a:r>
              <a:rPr sz="1800" b="0" spc="-30" dirty="0"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02578" y="2373016"/>
            <a:ext cx="5016978" cy="6733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92224" y="2631608"/>
            <a:ext cx="241935" cy="0"/>
          </a:xfrm>
          <a:custGeom>
            <a:avLst/>
            <a:gdLst/>
            <a:ahLst/>
            <a:cxnLst/>
            <a:rect l="l" t="t" r="r" b="b"/>
            <a:pathLst>
              <a:path w="241935">
                <a:moveTo>
                  <a:pt x="0" y="0"/>
                </a:moveTo>
                <a:lnTo>
                  <a:pt x="241609" y="0"/>
                </a:lnTo>
              </a:path>
            </a:pathLst>
          </a:custGeom>
          <a:ln w="11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84597" y="2631608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39790" y="0"/>
                </a:lnTo>
              </a:path>
            </a:pathLst>
          </a:custGeom>
          <a:ln w="11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995888" y="2631608"/>
            <a:ext cx="544195" cy="0"/>
          </a:xfrm>
          <a:custGeom>
            <a:avLst/>
            <a:gdLst/>
            <a:ahLst/>
            <a:cxnLst/>
            <a:rect l="l" t="t" r="r" b="b"/>
            <a:pathLst>
              <a:path w="544195">
                <a:moveTo>
                  <a:pt x="0" y="0"/>
                </a:moveTo>
                <a:lnTo>
                  <a:pt x="543818" y="0"/>
                </a:lnTo>
              </a:path>
            </a:pathLst>
          </a:custGeom>
          <a:ln w="11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769670" y="2631608"/>
            <a:ext cx="731520" cy="0"/>
          </a:xfrm>
          <a:custGeom>
            <a:avLst/>
            <a:gdLst/>
            <a:ahLst/>
            <a:cxnLst/>
            <a:rect l="l" t="t" r="r" b="b"/>
            <a:pathLst>
              <a:path w="731520">
                <a:moveTo>
                  <a:pt x="0" y="0"/>
                </a:moveTo>
                <a:lnTo>
                  <a:pt x="731497" y="0"/>
                </a:lnTo>
              </a:path>
            </a:pathLst>
          </a:custGeom>
          <a:ln w="11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973292" y="2119839"/>
            <a:ext cx="30480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225" spc="67" baseline="-24547" dirty="0">
                <a:latin typeface="Times New Roman"/>
                <a:cs typeface="Times New Roman"/>
              </a:rPr>
              <a:t>2</a:t>
            </a:r>
            <a:r>
              <a:rPr sz="1250" spc="4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91622" y="2242187"/>
            <a:ext cx="2176145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5"/>
              </a:spcBef>
              <a:tabLst>
                <a:tab pos="1591945" algn="l"/>
              </a:tabLst>
            </a:pPr>
            <a:r>
              <a:rPr sz="2150" i="1" spc="25" dirty="0">
                <a:latin typeface="Times New Roman"/>
                <a:cs typeface="Times New Roman"/>
              </a:rPr>
              <a:t>L</a:t>
            </a:r>
            <a:r>
              <a:rPr sz="2150" i="1" spc="120" dirty="0">
                <a:latin typeface="Times New Roman"/>
                <a:cs typeface="Times New Roman"/>
              </a:rPr>
              <a:t> </a:t>
            </a:r>
            <a:r>
              <a:rPr sz="2150" i="1" spc="25" dirty="0">
                <a:latin typeface="Times New Roman"/>
                <a:cs typeface="Times New Roman"/>
              </a:rPr>
              <a:t>V</a:t>
            </a:r>
            <a:r>
              <a:rPr sz="2150" i="1" spc="-155" dirty="0">
                <a:latin typeface="Times New Roman"/>
                <a:cs typeface="Times New Roman"/>
              </a:rPr>
              <a:t> </a:t>
            </a:r>
            <a:r>
              <a:rPr sz="1875" spc="22" baseline="42222" dirty="0">
                <a:latin typeface="Times New Roman"/>
                <a:cs typeface="Times New Roman"/>
              </a:rPr>
              <a:t>2	</a:t>
            </a:r>
            <a:r>
              <a:rPr sz="2150" spc="-10" dirty="0">
                <a:latin typeface="Times New Roman"/>
                <a:cs typeface="Times New Roman"/>
              </a:rPr>
              <a:t>1500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2393" y="2414111"/>
            <a:ext cx="5103495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  <a:tabLst>
                <a:tab pos="366395" algn="l"/>
                <a:tab pos="836294" algn="l"/>
                <a:tab pos="2516505" algn="l"/>
                <a:tab pos="2994660" algn="l"/>
              </a:tabLst>
            </a:pPr>
            <a:r>
              <a:rPr sz="2150" i="1" spc="80" dirty="0">
                <a:latin typeface="Times New Roman"/>
                <a:cs typeface="Times New Roman"/>
              </a:rPr>
              <a:t>h</a:t>
            </a:r>
            <a:r>
              <a:rPr sz="1875" i="1" spc="120" baseline="-24444" dirty="0">
                <a:latin typeface="Times New Roman"/>
                <a:cs typeface="Times New Roman"/>
              </a:rPr>
              <a:t>f	</a:t>
            </a:r>
            <a:r>
              <a:rPr sz="2150" spc="25" dirty="0">
                <a:latin typeface="Symbol"/>
                <a:cs typeface="Symbol"/>
              </a:rPr>
              <a:t></a:t>
            </a:r>
            <a:r>
              <a:rPr sz="2150" spc="330" dirty="0">
                <a:latin typeface="Times New Roman"/>
                <a:cs typeface="Times New Roman"/>
              </a:rPr>
              <a:t> </a:t>
            </a:r>
            <a:r>
              <a:rPr sz="2150" i="1" spc="10" dirty="0">
                <a:latin typeface="Times New Roman"/>
                <a:cs typeface="Times New Roman"/>
              </a:rPr>
              <a:t>f	</a:t>
            </a:r>
            <a:r>
              <a:rPr sz="3225" i="1" spc="44" baseline="-43927" dirty="0">
                <a:latin typeface="Times New Roman"/>
                <a:cs typeface="Times New Roman"/>
              </a:rPr>
              <a:t>D </a:t>
            </a:r>
            <a:r>
              <a:rPr sz="3225" spc="112" baseline="-43927" dirty="0">
                <a:latin typeface="Times New Roman"/>
                <a:cs typeface="Times New Roman"/>
              </a:rPr>
              <a:t>2</a:t>
            </a:r>
            <a:r>
              <a:rPr sz="3225" i="1" spc="112" baseline="-43927" dirty="0">
                <a:latin typeface="Times New Roman"/>
                <a:cs typeface="Times New Roman"/>
              </a:rPr>
              <a:t>g</a:t>
            </a:r>
            <a:r>
              <a:rPr sz="3225" i="1" spc="502" baseline="-43927" dirty="0">
                <a:latin typeface="Times New Roman"/>
                <a:cs typeface="Times New Roman"/>
              </a:rPr>
              <a:t> </a:t>
            </a:r>
            <a:r>
              <a:rPr sz="2150" spc="25" dirty="0">
                <a:latin typeface="Symbol"/>
                <a:cs typeface="Symbol"/>
              </a:rPr>
              <a:t></a:t>
            </a:r>
            <a:r>
              <a:rPr sz="2150" spc="-105" dirty="0">
                <a:latin typeface="Times New Roman"/>
                <a:cs typeface="Times New Roman"/>
              </a:rPr>
              <a:t> </a:t>
            </a:r>
            <a:r>
              <a:rPr sz="2150" spc="35" dirty="0">
                <a:latin typeface="Times New Roman"/>
                <a:cs typeface="Times New Roman"/>
              </a:rPr>
              <a:t>0,02</a:t>
            </a:r>
            <a:r>
              <a:rPr sz="2150" spc="35" dirty="0">
                <a:latin typeface="Symbol"/>
                <a:cs typeface="Symbol"/>
              </a:rPr>
              <a:t></a:t>
            </a:r>
            <a:r>
              <a:rPr sz="2150" spc="35" dirty="0">
                <a:latin typeface="Times New Roman"/>
                <a:cs typeface="Times New Roman"/>
              </a:rPr>
              <a:t>	</a:t>
            </a:r>
            <a:r>
              <a:rPr sz="3225" baseline="-43927" dirty="0">
                <a:latin typeface="Times New Roman"/>
                <a:cs typeface="Times New Roman"/>
              </a:rPr>
              <a:t>0,2	</a:t>
            </a:r>
            <a:r>
              <a:rPr sz="2150" spc="25" dirty="0">
                <a:latin typeface="Symbol"/>
                <a:cs typeface="Symbol"/>
              </a:rPr>
              <a:t></a:t>
            </a:r>
            <a:r>
              <a:rPr sz="2150" spc="-105" dirty="0">
                <a:latin typeface="Times New Roman"/>
                <a:cs typeface="Times New Roman"/>
              </a:rPr>
              <a:t> </a:t>
            </a:r>
            <a:r>
              <a:rPr sz="3225" spc="30" baseline="-43927" dirty="0">
                <a:latin typeface="Times New Roman"/>
                <a:cs typeface="Times New Roman"/>
              </a:rPr>
              <a:t>2</a:t>
            </a:r>
            <a:r>
              <a:rPr sz="3225" spc="-494" baseline="-43927" dirty="0">
                <a:latin typeface="Times New Roman"/>
                <a:cs typeface="Times New Roman"/>
              </a:rPr>
              <a:t> </a:t>
            </a:r>
            <a:r>
              <a:rPr sz="3225" spc="30" baseline="-43927" dirty="0">
                <a:latin typeface="Symbol"/>
                <a:cs typeface="Symbol"/>
              </a:rPr>
              <a:t></a:t>
            </a:r>
            <a:r>
              <a:rPr sz="3225" spc="30" baseline="-43927" dirty="0">
                <a:latin typeface="Times New Roman"/>
                <a:cs typeface="Times New Roman"/>
              </a:rPr>
              <a:t>9,81</a:t>
            </a:r>
            <a:r>
              <a:rPr sz="3225" spc="-150" baseline="-43927" dirty="0">
                <a:latin typeface="Times New Roman"/>
                <a:cs typeface="Times New Roman"/>
              </a:rPr>
              <a:t> </a:t>
            </a:r>
            <a:r>
              <a:rPr sz="2150" spc="25" dirty="0">
                <a:latin typeface="Symbol"/>
                <a:cs typeface="Symbol"/>
              </a:rPr>
              <a:t></a:t>
            </a:r>
            <a:r>
              <a:rPr sz="2150" spc="-150" dirty="0">
                <a:latin typeface="Times New Roman"/>
                <a:cs typeface="Times New Roman"/>
              </a:rPr>
              <a:t> </a:t>
            </a:r>
            <a:r>
              <a:rPr sz="2150" spc="-15" dirty="0">
                <a:latin typeface="Times New Roman"/>
                <a:cs typeface="Times New Roman"/>
              </a:rPr>
              <a:t>30,58</a:t>
            </a:r>
            <a:r>
              <a:rPr sz="2150" spc="-210" dirty="0">
                <a:latin typeface="Times New Roman"/>
                <a:cs typeface="Times New Roman"/>
              </a:rPr>
              <a:t> </a:t>
            </a:r>
            <a:r>
              <a:rPr sz="2150" spc="35" dirty="0">
                <a:latin typeface="Times New Roman"/>
                <a:cs typeface="Times New Roman"/>
              </a:rPr>
              <a:t>m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38377" y="1117843"/>
            <a:ext cx="3029389" cy="889000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2400" spc="-5" dirty="0" err="1">
                <a:latin typeface="Times New Roman"/>
                <a:cs typeface="Times New Roman"/>
              </a:rPr>
              <a:t>Kehilangan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latin typeface="Times New Roman"/>
                <a:cs typeface="Times New Roman"/>
              </a:rPr>
              <a:t>tenaga</a:t>
            </a:r>
            <a:r>
              <a:rPr lang="en-US" sz="2400" spc="-10" dirty="0" smtClean="0">
                <a:latin typeface="Times New Roman"/>
                <a:cs typeface="Times New Roman"/>
              </a:rPr>
              <a:t> :</a:t>
            </a:r>
            <a:endParaRPr sz="2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81539" y="288036"/>
            <a:ext cx="613791" cy="262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72520" y="288036"/>
            <a:ext cx="418592" cy="2621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/>
              <a:cs typeface="Times New Roman"/>
            </a:endParaRPr>
          </a:p>
          <a:p>
            <a:pPr marL="10985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ALIRAN </a:t>
            </a:r>
            <a:r>
              <a:rPr sz="2000" spc="-30" dirty="0">
                <a:solidFill>
                  <a:srgbClr val="FFFF00"/>
                </a:solidFill>
                <a:latin typeface="Arial Rounded MT Bold"/>
                <a:cs typeface="Arial Rounded MT Bold"/>
              </a:rPr>
              <a:t>DALAM</a:t>
            </a:r>
            <a:r>
              <a:rPr sz="20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2000" spc="-55" dirty="0">
                <a:solidFill>
                  <a:srgbClr val="FFFF00"/>
                </a:solidFill>
                <a:latin typeface="Arial Rounded MT Bold"/>
                <a:cs typeface="Arial Rounded MT Bold"/>
              </a:rPr>
              <a:t>PIPA</a:t>
            </a:r>
            <a:endParaRPr sz="20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15856" y="1977897"/>
            <a:ext cx="236537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Pendahuluan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0" dirty="0">
                <a:latin typeface="Calibri Light"/>
                <a:cs typeface="Calibri Light"/>
              </a:rPr>
              <a:t>Angka</a:t>
            </a:r>
            <a:r>
              <a:rPr sz="1800" b="0" spc="-114" dirty="0">
                <a:latin typeface="Calibri Light"/>
                <a:cs typeface="Calibri Light"/>
              </a:rPr>
              <a:t> </a:t>
            </a:r>
            <a:r>
              <a:rPr sz="1800" b="0" spc="-15" dirty="0">
                <a:latin typeface="Calibri Light"/>
                <a:cs typeface="Calibri Light"/>
              </a:rPr>
              <a:t>Reynold</a:t>
            </a:r>
            <a:endParaRPr sz="1800">
              <a:latin typeface="Calibri Light"/>
              <a:cs typeface="Calibri Light"/>
            </a:endParaRPr>
          </a:p>
          <a:p>
            <a:pPr marL="514984" marR="23685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4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  Primer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Persamaan</a:t>
            </a:r>
            <a:r>
              <a:rPr sz="1800" b="0" spc="-13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30" dirty="0">
                <a:solidFill>
                  <a:srgbClr val="7E7E7E"/>
                </a:solidFill>
                <a:latin typeface="Calibri Light"/>
                <a:cs typeface="Calibri Light"/>
              </a:rPr>
              <a:t>Tahanan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Gesek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Rumus</a:t>
            </a:r>
            <a:r>
              <a:rPr sz="1800" b="0" spc="-8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Empiris</a:t>
            </a:r>
            <a:endParaRPr sz="1800">
              <a:latin typeface="Calibri Light"/>
              <a:cs typeface="Calibri Light"/>
            </a:endParaRPr>
          </a:p>
          <a:p>
            <a:pPr marL="514984" marR="5080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Pengaliran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dalam  </a:t>
            </a:r>
            <a:r>
              <a:rPr sz="1800" b="0" spc="5" dirty="0">
                <a:solidFill>
                  <a:srgbClr val="7E7E7E"/>
                </a:solidFill>
                <a:latin typeface="Calibri Light"/>
                <a:cs typeface="Calibri Light"/>
              </a:rPr>
              <a:t>Pipa </a:t>
            </a:r>
            <a:r>
              <a:rPr sz="1800" b="0" dirty="0">
                <a:solidFill>
                  <a:srgbClr val="7E7E7E"/>
                </a:solidFill>
                <a:latin typeface="Calibri Light"/>
                <a:cs typeface="Calibri Light"/>
              </a:rPr>
              <a:t>Tidak</a:t>
            </a:r>
            <a:r>
              <a:rPr sz="1800" b="0" spc="-285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Lingkaran</a:t>
            </a:r>
            <a:endParaRPr sz="1800">
              <a:latin typeface="Calibri Light"/>
              <a:cs typeface="Calibri Light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0" spc="-20" dirty="0">
                <a:solidFill>
                  <a:srgbClr val="7E7E7E"/>
                </a:solidFill>
                <a:latin typeface="Calibri Light"/>
                <a:cs typeface="Calibri Light"/>
              </a:rPr>
              <a:t>Kehilangan</a:t>
            </a:r>
            <a:r>
              <a:rPr sz="1800" b="0" spc="-110" dirty="0">
                <a:solidFill>
                  <a:srgbClr val="7E7E7E"/>
                </a:solidFill>
                <a:latin typeface="Calibri Light"/>
                <a:cs typeface="Calibri Light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Calibri Light"/>
                <a:cs typeface="Calibri Light"/>
              </a:rPr>
              <a:t>Energi</a:t>
            </a:r>
            <a:endParaRPr sz="1800">
              <a:latin typeface="Calibri Light"/>
              <a:cs typeface="Calibri Light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0" spc="-15" dirty="0">
                <a:solidFill>
                  <a:srgbClr val="7E7E7E"/>
                </a:solidFill>
                <a:latin typeface="Calibri Light"/>
                <a:cs typeface="Calibri Light"/>
              </a:rPr>
              <a:t>Sekunder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8652" y="1779270"/>
            <a:ext cx="8285480" cy="18851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0480" algn="just">
              <a:lnSpc>
                <a:spcPct val="100000"/>
              </a:lnSpc>
              <a:spcBef>
                <a:spcPts val="100"/>
              </a:spcBef>
              <a:tabLst>
                <a:tab pos="542925" algn="l"/>
              </a:tabLst>
            </a:pPr>
            <a:r>
              <a:rPr lang="en-US" sz="2400" spc="-5" dirty="0" smtClean="0">
                <a:latin typeface="Calibri"/>
                <a:cs typeface="Calibri"/>
              </a:rPr>
              <a:t>1.	</a:t>
            </a:r>
            <a:r>
              <a:rPr sz="2400" spc="-5" dirty="0" smtClean="0">
                <a:latin typeface="Calibri"/>
                <a:cs typeface="Calibri"/>
              </a:rPr>
              <a:t>Air </a:t>
            </a:r>
            <a:r>
              <a:rPr sz="2400" spc="-5" dirty="0">
                <a:latin typeface="Calibri"/>
                <a:cs typeface="Calibri"/>
              </a:rPr>
              <a:t>mengalir </a:t>
            </a:r>
            <a:r>
              <a:rPr sz="2400" dirty="0">
                <a:latin typeface="Calibri"/>
                <a:cs typeface="Calibri"/>
              </a:rPr>
              <a:t>melalui pipa </a:t>
            </a:r>
            <a:r>
              <a:rPr sz="2400" spc="-10" dirty="0">
                <a:latin typeface="Calibri"/>
                <a:cs typeface="Calibri"/>
              </a:rPr>
              <a:t>berdiameter 150 </a:t>
            </a:r>
            <a:r>
              <a:rPr sz="2400" dirty="0">
                <a:latin typeface="Calibri"/>
                <a:cs typeface="Calibri"/>
              </a:rPr>
              <a:t>mm </a:t>
            </a:r>
            <a:r>
              <a:rPr sz="2400" dirty="0" err="1">
                <a:latin typeface="Calibri"/>
                <a:cs typeface="Calibri"/>
              </a:rPr>
              <a:t>dan</a:t>
            </a:r>
            <a:r>
              <a:rPr sz="2400" dirty="0">
                <a:latin typeface="Calibri"/>
                <a:cs typeface="Calibri"/>
              </a:rPr>
              <a:t>  </a:t>
            </a:r>
            <a:r>
              <a:rPr lang="en-US" sz="2400" dirty="0" smtClean="0">
                <a:latin typeface="Calibri"/>
                <a:cs typeface="Calibri"/>
              </a:rPr>
              <a:t>	</a:t>
            </a:r>
            <a:r>
              <a:rPr sz="2400" spc="-20" dirty="0" err="1" smtClean="0">
                <a:latin typeface="Calibri"/>
                <a:cs typeface="Calibri"/>
              </a:rPr>
              <a:t>kecepatan</a:t>
            </a:r>
            <a:r>
              <a:rPr sz="2400" spc="-20" dirty="0" smtClean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5,5 </a:t>
            </a:r>
            <a:r>
              <a:rPr sz="2400" dirty="0">
                <a:latin typeface="Calibri"/>
                <a:cs typeface="Calibri"/>
              </a:rPr>
              <a:t>m/d. </a:t>
            </a:r>
            <a:r>
              <a:rPr sz="2400" spc="-25" dirty="0">
                <a:latin typeface="Calibri"/>
                <a:cs typeface="Calibri"/>
              </a:rPr>
              <a:t>Kekentalan </a:t>
            </a:r>
            <a:r>
              <a:rPr sz="2400" spc="-5" dirty="0">
                <a:latin typeface="Calibri"/>
                <a:cs typeface="Calibri"/>
              </a:rPr>
              <a:t>kinematik </a:t>
            </a:r>
            <a:r>
              <a:rPr sz="2400" dirty="0">
                <a:latin typeface="Calibri"/>
                <a:cs typeface="Calibri"/>
              </a:rPr>
              <a:t>air adalah  </a:t>
            </a:r>
            <a:r>
              <a:rPr sz="2400" spc="-5" dirty="0">
                <a:latin typeface="Calibri"/>
                <a:cs typeface="Calibri"/>
              </a:rPr>
              <a:t>1,3 </a:t>
            </a:r>
            <a:r>
              <a:rPr sz="2400" dirty="0">
                <a:latin typeface="Calibri"/>
                <a:cs typeface="Calibri"/>
              </a:rPr>
              <a:t>x </a:t>
            </a:r>
            <a:r>
              <a:rPr lang="en-US" sz="2400" dirty="0" smtClean="0">
                <a:latin typeface="Calibri"/>
                <a:cs typeface="Calibri"/>
              </a:rPr>
              <a:t>	</a:t>
            </a:r>
            <a:r>
              <a:rPr sz="2400" spc="-10" dirty="0" smtClean="0">
                <a:latin typeface="Calibri"/>
                <a:cs typeface="Calibri"/>
              </a:rPr>
              <a:t>10</a:t>
            </a:r>
            <a:r>
              <a:rPr sz="2400" spc="-15" baseline="25000" dirty="0" smtClean="0">
                <a:latin typeface="Calibri"/>
                <a:cs typeface="Calibri"/>
              </a:rPr>
              <a:t>-6 </a:t>
            </a:r>
            <a:r>
              <a:rPr sz="2400" spc="-5" dirty="0">
                <a:latin typeface="Calibri"/>
                <a:cs typeface="Calibri"/>
              </a:rPr>
              <a:t>m</a:t>
            </a:r>
            <a:r>
              <a:rPr sz="2400" spc="-7" baseline="25000" dirty="0">
                <a:latin typeface="Calibri"/>
                <a:cs typeface="Calibri"/>
              </a:rPr>
              <a:t>2</a:t>
            </a:r>
            <a:r>
              <a:rPr sz="2400" spc="-5" dirty="0">
                <a:latin typeface="Calibri"/>
                <a:cs typeface="Calibri"/>
              </a:rPr>
              <a:t>/d. </a:t>
            </a:r>
            <a:r>
              <a:rPr sz="2400" spc="-5" dirty="0" err="1">
                <a:latin typeface="Calibri"/>
                <a:cs typeface="Calibri"/>
              </a:rPr>
              <a:t>Selidiki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 err="1" smtClean="0">
                <a:latin typeface="Calibri"/>
                <a:cs typeface="Calibri"/>
              </a:rPr>
              <a:t>tipe</a:t>
            </a:r>
            <a:r>
              <a:rPr lang="en-US" sz="2400" dirty="0" smtClean="0">
                <a:latin typeface="Calibri"/>
                <a:cs typeface="Calibri"/>
              </a:rPr>
              <a:t>/type</a:t>
            </a:r>
            <a:r>
              <a:rPr sz="2400" spc="-210" dirty="0" smtClean="0">
                <a:latin typeface="Calibri"/>
                <a:cs typeface="Calibri"/>
              </a:rPr>
              <a:t> </a:t>
            </a:r>
            <a:r>
              <a:rPr sz="2400" spc="-10" dirty="0" err="1" smtClean="0">
                <a:latin typeface="Calibri"/>
                <a:cs typeface="Calibri"/>
              </a:rPr>
              <a:t>aliran</a:t>
            </a:r>
            <a:r>
              <a:rPr lang="en-US" sz="2400" spc="-10" dirty="0" err="1" smtClean="0">
                <a:latin typeface="Calibri"/>
                <a:cs typeface="Calibri"/>
              </a:rPr>
              <a:t>nya</a:t>
            </a:r>
            <a:r>
              <a:rPr sz="2400" spc="-10" dirty="0" smtClean="0">
                <a:latin typeface="Calibri"/>
                <a:cs typeface="Calibri"/>
              </a:rPr>
              <a:t>!</a:t>
            </a:r>
            <a:endParaRPr lang="en-US" sz="2400" spc="-10" dirty="0" smtClean="0">
              <a:latin typeface="Calibri"/>
              <a:cs typeface="Calibri"/>
            </a:endParaRPr>
          </a:p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endParaRPr lang="en-US" sz="2400" spc="-10" dirty="0">
              <a:latin typeface="Calibri"/>
              <a:cs typeface="Calibri"/>
            </a:endParaRPr>
          </a:p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endParaRPr sz="24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8652" y="3935095"/>
            <a:ext cx="8285480" cy="170878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570865" marR="43180" indent="-533400">
              <a:lnSpc>
                <a:spcPct val="90000"/>
              </a:lnSpc>
              <a:spcBef>
                <a:spcPts val="385"/>
              </a:spcBef>
              <a:tabLst>
                <a:tab pos="570865" algn="l"/>
              </a:tabLst>
            </a:pPr>
            <a:r>
              <a:rPr sz="2400" dirty="0">
                <a:latin typeface="Calibri"/>
                <a:cs typeface="Calibri"/>
              </a:rPr>
              <a:t>2.	Air </a:t>
            </a:r>
            <a:r>
              <a:rPr sz="2400" spc="-5" dirty="0">
                <a:latin typeface="Calibri"/>
                <a:cs typeface="Calibri"/>
              </a:rPr>
              <a:t>mengalir </a:t>
            </a:r>
            <a:r>
              <a:rPr sz="2400" dirty="0">
                <a:latin typeface="Calibri"/>
                <a:cs typeface="Calibri"/>
              </a:rPr>
              <a:t>melalui pipa </a:t>
            </a:r>
            <a:r>
              <a:rPr sz="2400" spc="-5" dirty="0">
                <a:latin typeface="Calibri"/>
                <a:cs typeface="Calibri"/>
              </a:rPr>
              <a:t>berdiameter </a:t>
            </a:r>
            <a:r>
              <a:rPr sz="2400" dirty="0">
                <a:latin typeface="Calibri"/>
                <a:cs typeface="Calibri"/>
              </a:rPr>
              <a:t>150 mm dan</a:t>
            </a:r>
            <a:r>
              <a:rPr sz="2400" spc="-19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kecepatan  </a:t>
            </a:r>
            <a:r>
              <a:rPr sz="2400" dirty="0">
                <a:latin typeface="Calibri"/>
                <a:cs typeface="Calibri"/>
              </a:rPr>
              <a:t>5,5 m/d. </a:t>
            </a:r>
            <a:r>
              <a:rPr sz="2400" spc="-20" dirty="0">
                <a:latin typeface="Calibri"/>
                <a:cs typeface="Calibri"/>
              </a:rPr>
              <a:t>Kekentalan </a:t>
            </a:r>
            <a:r>
              <a:rPr sz="2400" spc="-5" dirty="0">
                <a:latin typeface="Calibri"/>
                <a:cs typeface="Calibri"/>
              </a:rPr>
              <a:t>kinematik </a:t>
            </a:r>
            <a:r>
              <a:rPr sz="2400" dirty="0">
                <a:latin typeface="Calibri"/>
                <a:cs typeface="Calibri"/>
              </a:rPr>
              <a:t>air adalah 1,3 x </a:t>
            </a:r>
            <a:r>
              <a:rPr sz="2400" spc="5" dirty="0">
                <a:latin typeface="Calibri"/>
                <a:cs typeface="Calibri"/>
              </a:rPr>
              <a:t>10</a:t>
            </a:r>
            <a:r>
              <a:rPr sz="2400" spc="7" baseline="24305" dirty="0">
                <a:latin typeface="Calibri"/>
                <a:cs typeface="Calibri"/>
              </a:rPr>
              <a:t>-6 </a:t>
            </a:r>
            <a:r>
              <a:rPr sz="2400" dirty="0">
                <a:latin typeface="Calibri"/>
                <a:cs typeface="Calibri"/>
              </a:rPr>
              <a:t>m</a:t>
            </a:r>
            <a:r>
              <a:rPr sz="2400" baseline="24305" dirty="0">
                <a:latin typeface="Calibri"/>
                <a:cs typeface="Calibri"/>
              </a:rPr>
              <a:t>2</a:t>
            </a:r>
            <a:r>
              <a:rPr sz="2400" dirty="0">
                <a:latin typeface="Calibri"/>
                <a:cs typeface="Calibri"/>
              </a:rPr>
              <a:t>/d.  Apabila panjang pipa 2 </a:t>
            </a:r>
            <a:r>
              <a:rPr sz="2400" spc="-10" dirty="0">
                <a:latin typeface="Calibri"/>
                <a:cs typeface="Calibri"/>
              </a:rPr>
              <a:t>km </a:t>
            </a:r>
            <a:r>
              <a:rPr sz="2400" dirty="0">
                <a:latin typeface="Calibri"/>
                <a:cs typeface="Calibri"/>
              </a:rPr>
              <a:t>dan jenis </a:t>
            </a:r>
            <a:r>
              <a:rPr sz="2400" spc="5" dirty="0">
                <a:latin typeface="Calibri"/>
                <a:cs typeface="Calibri"/>
              </a:rPr>
              <a:t>pipa </a:t>
            </a:r>
            <a:r>
              <a:rPr sz="2400" dirty="0">
                <a:latin typeface="Calibri"/>
                <a:cs typeface="Calibri"/>
              </a:rPr>
              <a:t>baja </a:t>
            </a:r>
            <a:r>
              <a:rPr sz="2400" spc="-5" dirty="0">
                <a:latin typeface="Calibri"/>
                <a:cs typeface="Calibri"/>
              </a:rPr>
              <a:t>dengan </a:t>
            </a:r>
            <a:r>
              <a:rPr sz="2400" dirty="0">
                <a:latin typeface="Calibri"/>
                <a:cs typeface="Calibri"/>
              </a:rPr>
              <a:t>nilai k  sebesar </a:t>
            </a:r>
            <a:r>
              <a:rPr sz="2400" spc="5" dirty="0">
                <a:latin typeface="Calibri"/>
                <a:cs typeface="Calibri"/>
              </a:rPr>
              <a:t>0,05. </a:t>
            </a:r>
            <a:r>
              <a:rPr sz="2400" dirty="0">
                <a:latin typeface="Calibri"/>
                <a:cs typeface="Calibri"/>
              </a:rPr>
              <a:t>hitunglah </a:t>
            </a:r>
            <a:r>
              <a:rPr sz="2400" spc="-10" dirty="0">
                <a:latin typeface="Calibri"/>
                <a:cs typeface="Calibri"/>
              </a:rPr>
              <a:t>kehilangan tenaga/energi </a:t>
            </a:r>
            <a:r>
              <a:rPr sz="2400" spc="-5" dirty="0">
                <a:latin typeface="Calibri"/>
                <a:cs typeface="Calibri"/>
              </a:rPr>
              <a:t>akibat  </a:t>
            </a:r>
            <a:r>
              <a:rPr sz="2400" spc="-15" dirty="0">
                <a:latin typeface="Calibri"/>
                <a:cs typeface="Calibri"/>
              </a:rPr>
              <a:t>gesekan </a:t>
            </a:r>
            <a:r>
              <a:rPr sz="2400" dirty="0">
                <a:latin typeface="Calibri"/>
                <a:cs typeface="Calibri"/>
              </a:rPr>
              <a:t>didalam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pipa.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</TotalTime>
  <Words>1420</Words>
  <Application>Microsoft Office PowerPoint</Application>
  <PresentationFormat>Widescreen</PresentationFormat>
  <Paragraphs>507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0" baseType="lpstr">
      <vt:lpstr>Arial</vt:lpstr>
      <vt:lpstr>Arial Black</vt:lpstr>
      <vt:lpstr>Arial Rounded MT Bold</vt:lpstr>
      <vt:lpstr>Calibri</vt:lpstr>
      <vt:lpstr>Calibri Light</vt:lpstr>
      <vt:lpstr>Cambria Math</vt:lpstr>
      <vt:lpstr>Copperplate Gothic Bold</vt:lpstr>
      <vt:lpstr>Franklin Gothic Medium</vt:lpstr>
      <vt:lpstr>Symbol</vt:lpstr>
      <vt:lpstr>Tahoma</vt:lpstr>
      <vt:lpstr>Times New Roman</vt:lpstr>
      <vt:lpstr>Wingdings</vt:lpstr>
      <vt:lpstr>Office Theme</vt:lpstr>
      <vt:lpstr>PowerPoint Presentation</vt:lpstr>
      <vt:lpstr>MEKANIKA FLUIDA DAN HIDROLIKA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4</cp:revision>
  <dcterms:created xsi:type="dcterms:W3CDTF">2020-02-17T04:29:51Z</dcterms:created>
  <dcterms:modified xsi:type="dcterms:W3CDTF">2020-05-11T19:52:31Z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2019-05-02T00:00:00Z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2020-02-17T00:00:00Z</vt:filetime>
  </property>
</Properties>
</file>