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8" r:id="rId8"/>
    <p:sldId id="267" r:id="rId9"/>
    <p:sldId id="275" r:id="rId10"/>
    <p:sldId id="276" r:id="rId11"/>
    <p:sldId id="277" r:id="rId12"/>
    <p:sldId id="279" r:id="rId13"/>
    <p:sldId id="281" r:id="rId14"/>
    <p:sldId id="282" r:id="rId15"/>
    <p:sldId id="264" r:id="rId16"/>
    <p:sldId id="265" r:id="rId17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83250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643413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4525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98227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0596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322605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58280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02888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00130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82373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6923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6578A6-C68D-4F7C-BBAF-058D7937A644}" type="datetimeFigureOut">
              <a:rPr lang="id-ID" smtClean="0"/>
              <a:pPr/>
              <a:t>27/03/2020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CFBDD7-897A-41D5-B009-9BA764E45DCD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9395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97" t="25721" r="14317" b="20698"/>
          <a:stretch/>
        </p:blipFill>
        <p:spPr bwMode="auto">
          <a:xfrm>
            <a:off x="0" y="0"/>
            <a:ext cx="918158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260648"/>
            <a:ext cx="7772400" cy="1470025"/>
          </a:xfrm>
        </p:spPr>
        <p:txBody>
          <a:bodyPr/>
          <a:lstStyle/>
          <a:p>
            <a:r>
              <a:rPr lang="id-ID" dirty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Perkembangan Kognitif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83768" y="1340768"/>
            <a:ext cx="6400800" cy="1752600"/>
          </a:xfrm>
        </p:spPr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TIM Psikologi Pendidikan</a:t>
            </a:r>
          </a:p>
        </p:txBody>
      </p:sp>
    </p:spTree>
    <p:extLst>
      <p:ext uri="{BB962C8B-B14F-4D97-AF65-F5344CB8AC3E}">
        <p14:creationId xmlns:p14="http://schemas.microsoft.com/office/powerpoint/2010/main" val="4195111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Tujuan Pembelajaran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1643050"/>
            <a:ext cx="6043626" cy="4483113"/>
          </a:xfrm>
        </p:spPr>
        <p:txBody>
          <a:bodyPr/>
          <a:lstStyle/>
          <a:p>
            <a:pPr marL="514350" indent="-514350" algn="just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Memahami perkembangan kognitif individu di setiap tahapan perkembangan menurut pandangan Piaget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Memahami kaitan antara perkembangan kognitif dengan proses pembelajaran.</a:t>
            </a:r>
          </a:p>
        </p:txBody>
      </p:sp>
    </p:spTree>
    <p:extLst>
      <p:ext uri="{BB962C8B-B14F-4D97-AF65-F5344CB8AC3E}">
        <p14:creationId xmlns:p14="http://schemas.microsoft.com/office/powerpoint/2010/main" val="3245728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724" b="20697"/>
          <a:stretch/>
        </p:blipFill>
        <p:spPr bwMode="auto">
          <a:xfrm>
            <a:off x="-32" y="0"/>
            <a:ext cx="914403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Aspek Kognitif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1785926"/>
            <a:ext cx="6043626" cy="4340237"/>
          </a:xfrm>
        </p:spPr>
        <p:txBody>
          <a:bodyPr/>
          <a:lstStyle/>
          <a:p>
            <a:pPr algn="just"/>
            <a:r>
              <a:rPr lang="id-ID" dirty="0">
                <a:solidFill>
                  <a:schemeClr val="bg1"/>
                </a:solidFill>
              </a:rPr>
              <a:t>Kemampuan berpikir pada manusia untuk menyesuaikan diri dengan lingkungan,bersikap logis dan mepelajari hal baru.</a:t>
            </a:r>
          </a:p>
          <a:p>
            <a:pPr algn="just"/>
            <a:r>
              <a:rPr lang="id-ID" dirty="0">
                <a:solidFill>
                  <a:schemeClr val="bg1"/>
                </a:solidFill>
              </a:rPr>
              <a:t>Sekumpulan fakta-fakta dan ide-ide baru terhadap informasi yang sudah ada.</a:t>
            </a:r>
          </a:p>
        </p:txBody>
      </p:sp>
    </p:spTree>
    <p:extLst>
      <p:ext uri="{BB962C8B-B14F-4D97-AF65-F5344CB8AC3E}">
        <p14:creationId xmlns:p14="http://schemas.microsoft.com/office/powerpoint/2010/main" val="1389612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Perkembangan kognitif Piaget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1628800"/>
            <a:ext cx="6131024" cy="4497363"/>
          </a:xfrm>
        </p:spPr>
        <p:txBody>
          <a:bodyPr>
            <a:normAutofit lnSpcReduction="10000"/>
          </a:bodyPr>
          <a:lstStyle/>
          <a:p>
            <a:pPr algn="just"/>
            <a:r>
              <a:rPr lang="id-ID" dirty="0">
                <a:solidFill>
                  <a:schemeClr val="bg1"/>
                </a:solidFill>
              </a:rPr>
              <a:t>Sejak lahir sampai mencapai kemampuan proses berpikir berubah secara radikal, meskipun lamban, karena individu secara konstan berusaha memahami dunia</a:t>
            </a:r>
          </a:p>
          <a:p>
            <a:pPr algn="just"/>
            <a:r>
              <a:rPr lang="id-ID" dirty="0">
                <a:solidFill>
                  <a:schemeClr val="bg1"/>
                </a:solidFill>
              </a:rPr>
              <a:t>Kematangan biologis, pengalaman sosial, aktifitas, dan equilibrasi.</a:t>
            </a:r>
          </a:p>
        </p:txBody>
      </p:sp>
    </p:spTree>
    <p:extLst>
      <p:ext uri="{BB962C8B-B14F-4D97-AF65-F5344CB8AC3E}">
        <p14:creationId xmlns:p14="http://schemas.microsoft.com/office/powerpoint/2010/main" val="808474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</a:rPr>
              <a:t>Proses Kognitif menurut Santrock,Woolfolk,dan Ormrod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55776" y="2420888"/>
            <a:ext cx="6131024" cy="3705275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id-ID" sz="3600" dirty="0">
                <a:solidFill>
                  <a:schemeClr val="bg1"/>
                </a:solidFill>
              </a:rPr>
              <a:t>Skema</a:t>
            </a:r>
          </a:p>
          <a:p>
            <a:pPr marL="514350" indent="-514350">
              <a:buFont typeface="+mj-lt"/>
              <a:buAutoNum type="arabicParenR"/>
            </a:pPr>
            <a:r>
              <a:rPr lang="id-ID" sz="3600" dirty="0">
                <a:solidFill>
                  <a:schemeClr val="bg1"/>
                </a:solidFill>
              </a:rPr>
              <a:t>Asimilasi dan Akomodasi</a:t>
            </a:r>
          </a:p>
          <a:p>
            <a:pPr marL="514350" indent="-514350">
              <a:buFont typeface="+mj-lt"/>
              <a:buAutoNum type="arabicParenR"/>
            </a:pPr>
            <a:r>
              <a:rPr lang="id-ID" sz="3600" dirty="0">
                <a:solidFill>
                  <a:schemeClr val="bg1"/>
                </a:solidFill>
              </a:rPr>
              <a:t>Equilibrium(Keseimbangan)</a:t>
            </a:r>
          </a:p>
          <a:p>
            <a:pPr marL="514350" indent="-514350">
              <a:buFont typeface="+mj-lt"/>
              <a:buAutoNum type="arabicParenR"/>
            </a:pPr>
            <a:endParaRPr lang="id-ID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4112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36" y="928670"/>
            <a:ext cx="6392752" cy="5454368"/>
          </a:xfrm>
        </p:spPr>
        <p:txBody>
          <a:bodyPr>
            <a:normAutofit/>
          </a:bodyPr>
          <a:lstStyle/>
          <a:p>
            <a:pPr algn="just"/>
            <a:r>
              <a:rPr lang="id-ID" dirty="0">
                <a:solidFill>
                  <a:schemeClr val="bg1"/>
                </a:solidFill>
              </a:rPr>
              <a:t>Struktur kognitif yang merupakan proses atau cara mengorganisir dan merespons berbagai pengalaman</a:t>
            </a:r>
          </a:p>
          <a:p>
            <a:pPr algn="just"/>
            <a:r>
              <a:rPr lang="id-ID" dirty="0">
                <a:solidFill>
                  <a:schemeClr val="bg1"/>
                </a:solidFill>
              </a:rPr>
              <a:t>Skema berisi pola sistematis dari tindakan,  perilaku, pikiran,dan strategi pemecahan masalah yang memberikan suatu kerangka pemikiran dalam menghadapi berbagai tantangan dan jenis situasi</a:t>
            </a:r>
          </a:p>
        </p:txBody>
      </p:sp>
      <p:sp>
        <p:nvSpPr>
          <p:cNvPr id="4" name="Rectangle 3"/>
          <p:cNvSpPr/>
          <p:nvPr/>
        </p:nvSpPr>
        <p:spPr>
          <a:xfrm>
            <a:off x="1115616" y="3429000"/>
            <a:ext cx="136815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7" name="Rectangle 6"/>
          <p:cNvSpPr/>
          <p:nvPr/>
        </p:nvSpPr>
        <p:spPr>
          <a:xfrm>
            <a:off x="1091567" y="3429000"/>
            <a:ext cx="136815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3200" b="1" dirty="0"/>
              <a:t>Skema</a:t>
            </a:r>
          </a:p>
        </p:txBody>
      </p:sp>
      <p:sp>
        <p:nvSpPr>
          <p:cNvPr id="9" name="Rectangle 8"/>
          <p:cNvSpPr/>
          <p:nvPr/>
        </p:nvSpPr>
        <p:spPr>
          <a:xfrm>
            <a:off x="34907" y="4509120"/>
            <a:ext cx="136815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112411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3768" y="260648"/>
            <a:ext cx="6480720" cy="6336704"/>
          </a:xfrm>
        </p:spPr>
        <p:txBody>
          <a:bodyPr>
            <a:normAutofit lnSpcReduction="10000"/>
          </a:bodyPr>
          <a:lstStyle/>
          <a:p>
            <a:pPr algn="just"/>
            <a:r>
              <a:rPr lang="id-ID" dirty="0">
                <a:solidFill>
                  <a:schemeClr val="bg1"/>
                </a:solidFill>
              </a:rPr>
              <a:t>Asimilasi merupakan proses memasukan informasi baru ke dalam pengetahuan yang ada sebelumnya(Skema).</a:t>
            </a:r>
          </a:p>
          <a:p>
            <a:pPr algn="just"/>
            <a:r>
              <a:rPr lang="id-ID" dirty="0">
                <a:solidFill>
                  <a:schemeClr val="bg1"/>
                </a:solidFill>
              </a:rPr>
              <a:t>Asimilasi adalah proses  mencocokan praktik dengan teori.</a:t>
            </a:r>
          </a:p>
          <a:p>
            <a:pPr algn="just"/>
            <a:r>
              <a:rPr lang="id-ID" dirty="0">
                <a:solidFill>
                  <a:schemeClr val="bg1"/>
                </a:solidFill>
              </a:rPr>
              <a:t>Akomodasi merupakan proses mengubah skema yang telah dimiliki dengan informasi baru.</a:t>
            </a:r>
          </a:p>
          <a:p>
            <a:pPr algn="just"/>
            <a:r>
              <a:rPr lang="id-ID" dirty="0">
                <a:solidFill>
                  <a:schemeClr val="bg1"/>
                </a:solidFill>
              </a:rPr>
              <a:t>Akomodasi melibatkan kegiatan pengubahan skema atau gagasan yang telah dimiliki sebelumnya karena adanya pengalaman baru.</a:t>
            </a:r>
          </a:p>
        </p:txBody>
      </p:sp>
      <p:sp>
        <p:nvSpPr>
          <p:cNvPr id="4" name="Rectangle 3"/>
          <p:cNvSpPr/>
          <p:nvPr/>
        </p:nvSpPr>
        <p:spPr>
          <a:xfrm>
            <a:off x="1115616" y="3429000"/>
            <a:ext cx="136815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9" name="Rectangle 8"/>
          <p:cNvSpPr/>
          <p:nvPr/>
        </p:nvSpPr>
        <p:spPr>
          <a:xfrm>
            <a:off x="34906" y="4509120"/>
            <a:ext cx="1584765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latin typeface="Arial Narrow" pitchFamily="34" charset="0"/>
                <a:cs typeface="Aharoni" pitchFamily="2" charset="-79"/>
              </a:rPr>
              <a:t>Akomodasi</a:t>
            </a:r>
          </a:p>
        </p:txBody>
      </p:sp>
      <p:sp>
        <p:nvSpPr>
          <p:cNvPr id="8" name="Rectangle 7"/>
          <p:cNvSpPr/>
          <p:nvPr/>
        </p:nvSpPr>
        <p:spPr>
          <a:xfrm>
            <a:off x="997855" y="3429000"/>
            <a:ext cx="1584765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latin typeface="Arial Narrow" pitchFamily="34" charset="0"/>
                <a:cs typeface="Aharoni" pitchFamily="2" charset="-79"/>
              </a:rPr>
              <a:t>Asimilasi</a:t>
            </a:r>
          </a:p>
        </p:txBody>
      </p:sp>
    </p:spTree>
    <p:extLst>
      <p:ext uri="{BB962C8B-B14F-4D97-AF65-F5344CB8AC3E}">
        <p14:creationId xmlns:p14="http://schemas.microsoft.com/office/powerpoint/2010/main" val="930754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3768" y="260648"/>
            <a:ext cx="6480720" cy="6336704"/>
          </a:xfrm>
        </p:spPr>
        <p:txBody>
          <a:bodyPr>
            <a:normAutofit/>
          </a:bodyPr>
          <a:lstStyle/>
          <a:p>
            <a:pPr algn="just"/>
            <a:r>
              <a:rPr lang="id-ID" sz="3600" dirty="0">
                <a:solidFill>
                  <a:schemeClr val="bg1"/>
                </a:solidFill>
              </a:rPr>
              <a:t>Individu merespon dan menafsirkan [eristiwa-peristiwa baru dengan menggunakan skema yang telah ada</a:t>
            </a:r>
          </a:p>
          <a:p>
            <a:pPr algn="just"/>
            <a:r>
              <a:rPr lang="id-ID" sz="3600" dirty="0">
                <a:solidFill>
                  <a:schemeClr val="bg1"/>
                </a:solidFill>
              </a:rPr>
              <a:t>Disekuilibrium </a:t>
            </a:r>
            <a:r>
              <a:rPr lang="id-ID" sz="3600" dirty="0">
                <a:solidFill>
                  <a:schemeClr val="bg1"/>
                </a:solidFill>
                <a:sym typeface="Wingdings" pitchFamily="2" charset="2"/>
              </a:rPr>
              <a:t> ekuilibrium  ekuilibrasi</a:t>
            </a:r>
            <a:endParaRPr lang="id-ID" sz="3600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15616" y="3429000"/>
            <a:ext cx="136815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Rectangle 7"/>
          <p:cNvSpPr/>
          <p:nvPr/>
        </p:nvSpPr>
        <p:spPr>
          <a:xfrm>
            <a:off x="997855" y="3429000"/>
            <a:ext cx="1584765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latin typeface="Arial Narrow" pitchFamily="34" charset="0"/>
                <a:cs typeface="Aharoni" pitchFamily="2" charset="-79"/>
              </a:rPr>
              <a:t>Ekuiblirasi</a:t>
            </a:r>
          </a:p>
        </p:txBody>
      </p:sp>
    </p:spTree>
    <p:extLst>
      <p:ext uri="{BB962C8B-B14F-4D97-AF65-F5344CB8AC3E}">
        <p14:creationId xmlns:p14="http://schemas.microsoft.com/office/powerpoint/2010/main" val="93075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724" b="2069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</a:rPr>
              <a:t>Tahap Perkembangan Kognitif (Piaget)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4612" y="1500174"/>
            <a:ext cx="5972188" cy="4786346"/>
          </a:xfrm>
        </p:spPr>
        <p:txBody>
          <a:bodyPr/>
          <a:lstStyle/>
          <a:p>
            <a:pPr>
              <a:buNone/>
            </a:pPr>
            <a:endParaRPr lang="id-ID" dirty="0"/>
          </a:p>
        </p:txBody>
      </p:sp>
      <p:pic>
        <p:nvPicPr>
          <p:cNvPr id="8" name="Content Placeholder 3" descr="tahapan operasion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67495" y="1500174"/>
            <a:ext cx="5967362" cy="478632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724" b="2069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Fase Sensori Motor (0-2 Tahun)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488" y="1714488"/>
            <a:ext cx="6072230" cy="450059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id-ID" dirty="0">
                <a:solidFill>
                  <a:schemeClr val="bg1"/>
                </a:solidFill>
              </a:rPr>
              <a:t>Anak Membangun pemahaman tentang dunia dengan mengkoordinasikan pengalaman sensoris dengan tindakan fisik (dimulainya tindakan yang mengarah pada tujuan)</a:t>
            </a:r>
          </a:p>
          <a:p>
            <a:pPr algn="just"/>
            <a:r>
              <a:rPr lang="id-ID" dirty="0">
                <a:solidFill>
                  <a:schemeClr val="bg1"/>
                </a:solidFill>
              </a:rPr>
              <a:t>Ex : anak usia 2 tahun dapat membayangkan sebuah mainan dan memanipulasinya  dengan tangannya sebelum mainan tersebut benar-benar ada</a:t>
            </a:r>
          </a:p>
        </p:txBody>
      </p:sp>
      <p:pic>
        <p:nvPicPr>
          <p:cNvPr id="4" name="Content Placeholder 3" descr="tahapan operasion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6" t="3442" r="52214" b="50081"/>
          <a:stretch>
            <a:fillRect/>
          </a:stretch>
        </p:blipFill>
        <p:spPr>
          <a:xfrm>
            <a:off x="0" y="3357562"/>
            <a:ext cx="2601573" cy="200026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</a:rPr>
              <a:t>Fase Pra Operasional (Usia 2–7 tahun)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6050" y="1571612"/>
            <a:ext cx="5900750" cy="4929222"/>
          </a:xfrm>
        </p:spPr>
        <p:txBody>
          <a:bodyPr/>
          <a:lstStyle/>
          <a:p>
            <a:pPr algn="just">
              <a:buNone/>
            </a:pPr>
            <a:endParaRPr lang="id-ID" dirty="0">
              <a:solidFill>
                <a:schemeClr val="bg1"/>
              </a:solidFill>
            </a:endParaRPr>
          </a:p>
          <a:p>
            <a:pPr algn="just"/>
            <a:r>
              <a:rPr lang="id-ID" dirty="0">
                <a:solidFill>
                  <a:schemeClr val="bg1"/>
                </a:solidFill>
              </a:rPr>
              <a:t>Konsep stabil dibentuk, penalaran mental, egosentrisme mulai kuat dan kemudian melemah, serta terbentuknya keyakinan hal yang magis</a:t>
            </a:r>
          </a:p>
          <a:p>
            <a:pPr algn="just">
              <a:buNone/>
            </a:pPr>
            <a:endParaRPr lang="id-ID" dirty="0">
              <a:solidFill>
                <a:schemeClr val="bg1"/>
              </a:solidFill>
            </a:endParaRPr>
          </a:p>
        </p:txBody>
      </p:sp>
      <p:pic>
        <p:nvPicPr>
          <p:cNvPr id="5" name="Content Placeholder 3" descr="tahapan operasion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93" t="2110" r="2408" b="49188"/>
          <a:stretch>
            <a:fillRect/>
          </a:stretch>
        </p:blipFill>
        <p:spPr>
          <a:xfrm>
            <a:off x="0" y="3214686"/>
            <a:ext cx="2643174" cy="2143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7365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sz="3600" dirty="0">
                <a:solidFill>
                  <a:schemeClr val="bg1"/>
                </a:solidFill>
              </a:rPr>
              <a:t>Fase Operasi-Konkrit ( Usia 7 -11 tahun)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1571612"/>
            <a:ext cx="6143668" cy="4786346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id-ID" dirty="0">
                <a:solidFill>
                  <a:schemeClr val="bg1"/>
                </a:solidFill>
              </a:rPr>
              <a:t>Anak mulai bernalar secara logis mengenai kejadian konkrit dan mengklasifikasikan obyek ke latar yang berbeda</a:t>
            </a:r>
          </a:p>
          <a:p>
            <a:pPr algn="just">
              <a:buFont typeface="Wingdings" pitchFamily="2" charset="2"/>
              <a:buChar char="q"/>
            </a:pPr>
            <a:r>
              <a:rPr lang="id-ID" dirty="0">
                <a:solidFill>
                  <a:schemeClr val="bg1"/>
                </a:solidFill>
              </a:rPr>
              <a:t>Cara berpikir anak berangsur beralih dari dunia fantasi menjadi dunia nyata</a:t>
            </a:r>
          </a:p>
        </p:txBody>
      </p:sp>
      <p:pic>
        <p:nvPicPr>
          <p:cNvPr id="5" name="Content Placeholder 3" descr="tahapan operasion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1" t="52030" r="53190" b="2922"/>
          <a:stretch>
            <a:fillRect/>
          </a:stretch>
        </p:blipFill>
        <p:spPr>
          <a:xfrm>
            <a:off x="71406" y="3214687"/>
            <a:ext cx="2500297" cy="2102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7365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>
                <a:solidFill>
                  <a:schemeClr val="bg1"/>
                </a:solidFill>
              </a:rPr>
              <a:t>Fase Operasi Formal (11-16 tahun)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3174" y="1643050"/>
            <a:ext cx="6215106" cy="4786346"/>
          </a:xfrm>
        </p:spPr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id-ID" dirty="0">
                <a:solidFill>
                  <a:schemeClr val="bg1"/>
                </a:solidFill>
              </a:rPr>
              <a:t>Remaja Bernallar dengan cara yg lebih abstrak, logis, dan idealistik</a:t>
            </a:r>
          </a:p>
          <a:p>
            <a:pPr algn="just">
              <a:buFont typeface="Wingdings" pitchFamily="2" charset="2"/>
              <a:buChar char="q"/>
            </a:pPr>
            <a:r>
              <a:rPr lang="id-ID" dirty="0">
                <a:solidFill>
                  <a:schemeClr val="bg1"/>
                </a:solidFill>
              </a:rPr>
              <a:t>Berfikir secara rasional dan memberanikan diri memilih mana yang logis mana yang imajinatif dan abstrak.</a:t>
            </a:r>
          </a:p>
        </p:txBody>
      </p:sp>
      <p:pic>
        <p:nvPicPr>
          <p:cNvPr id="5" name="Content Placeholder 3" descr="tahapan operasion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69" t="52029" r="2408" b="7792"/>
          <a:stretch>
            <a:fillRect/>
          </a:stretch>
        </p:blipFill>
        <p:spPr>
          <a:xfrm>
            <a:off x="0" y="3357562"/>
            <a:ext cx="2589087" cy="1857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736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>
                <a:solidFill>
                  <a:schemeClr val="bg1"/>
                </a:solidFill>
              </a:rPr>
              <a:t>Penerapan Perkembangan Kognitif dalam pembelajaran oleh Guru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6050" y="1928802"/>
            <a:ext cx="5900750" cy="4197361"/>
          </a:xfrm>
        </p:spPr>
        <p:txBody>
          <a:bodyPr/>
          <a:lstStyle/>
          <a:p>
            <a:pPr algn="just"/>
            <a:r>
              <a:rPr lang="id-ID" dirty="0">
                <a:solidFill>
                  <a:schemeClr val="bg1"/>
                </a:solidFill>
              </a:rPr>
              <a:t>Pendidikan Berfungsi sebagai Fasilitator dalam memperbaiki keterampilan kognitif anak</a:t>
            </a:r>
          </a:p>
        </p:txBody>
      </p:sp>
    </p:spTree>
    <p:extLst>
      <p:ext uri="{BB962C8B-B14F-4D97-AF65-F5344CB8AC3E}">
        <p14:creationId xmlns:p14="http://schemas.microsoft.com/office/powerpoint/2010/main" val="12087365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2620" y="116632"/>
            <a:ext cx="6403133" cy="6571247"/>
          </a:xfrm>
        </p:spPr>
        <p:txBody>
          <a:bodyPr>
            <a:normAutofit fontScale="77500" lnSpcReduction="20000"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Berikan contoh skema, asimilasi dan akomodasi pada anak!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Buatlah ilustrasi kasus yang menggambarkan teradinya proses ekuilibrasi pada individu!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Bagi piaget anak merupakan pemikir aktif dan konstruktif sehingga penyelenggaraan pendidikan harus memperhatikan tahapan anak berpikir anak. Rancanglah satu kegiatan pendidikan bagi anak usia 18-24 bulan untuk mengjarkan hal baru bagi mereka!pastikan terdapat jenis aktivitas yang harus dilakukan, tujuan kegiatan, penginderaan dan motorik yang bekerja, hal yang harus dipersiapkan dan cara melakukannya!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id-ID" dirty="0">
                <a:solidFill>
                  <a:schemeClr val="bg1"/>
                </a:solidFill>
              </a:rPr>
              <a:t>Rancanglah satu proses pebelajaran pada siswa SMP/SMA yang dapat menunjukkan pengoptimalan potensi berpikir ditahapan operasional  formal.</a:t>
            </a:r>
          </a:p>
        </p:txBody>
      </p:sp>
      <p:sp>
        <p:nvSpPr>
          <p:cNvPr id="5" name="Rectangle 4"/>
          <p:cNvSpPr/>
          <p:nvPr/>
        </p:nvSpPr>
        <p:spPr>
          <a:xfrm>
            <a:off x="997855" y="3429000"/>
            <a:ext cx="1584765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2400" b="1" dirty="0">
                <a:solidFill>
                  <a:schemeClr val="bg1"/>
                </a:solidFill>
              </a:rPr>
              <a:t>Soal Latihan</a:t>
            </a:r>
            <a:endParaRPr lang="id-ID" sz="2400" b="1" dirty="0">
              <a:latin typeface="Arial Narrow" pitchFamily="34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087365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14" t="26094" r="14100" b="20697"/>
          <a:stretch/>
        </p:blipFill>
        <p:spPr bwMode="auto">
          <a:xfrm>
            <a:off x="0" y="0"/>
            <a:ext cx="9245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365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488</Words>
  <Application>Microsoft Office PowerPoint</Application>
  <PresentationFormat>On-screen Show (4:3)</PresentationFormat>
  <Paragraphs>47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Aharoni</vt:lpstr>
      <vt:lpstr>Arial</vt:lpstr>
      <vt:lpstr>Arial Narrow</vt:lpstr>
      <vt:lpstr>Calibri</vt:lpstr>
      <vt:lpstr>Wingdings</vt:lpstr>
      <vt:lpstr>Office Theme</vt:lpstr>
      <vt:lpstr>Perkembangan Kognitif </vt:lpstr>
      <vt:lpstr>Tujuan Pembelajaran</vt:lpstr>
      <vt:lpstr>Aspek Kognitif</vt:lpstr>
      <vt:lpstr>Perkembangan kognitif Piaget</vt:lpstr>
      <vt:lpstr>Proses Kognitif menurut Santrock,Woolfolk,dan Ormrod</vt:lpstr>
      <vt:lpstr>PowerPoint Presentation</vt:lpstr>
      <vt:lpstr>PowerPoint Presentation</vt:lpstr>
      <vt:lpstr>PowerPoint Presentation</vt:lpstr>
      <vt:lpstr>Tahap Perkembangan Kognitif (Piaget)</vt:lpstr>
      <vt:lpstr>Fase Sensori Motor (0-2 Tahun)</vt:lpstr>
      <vt:lpstr>Fase Pra Operasional (Usia 2–7 tahun)</vt:lpstr>
      <vt:lpstr>Fase Operasi-Konkrit ( Usia 7 -11 tahun)</vt:lpstr>
      <vt:lpstr>Fase Operasi Formal (11-16 tahun)</vt:lpstr>
      <vt:lpstr>Penerapan Perkembangan Kognitif dalam pembelajaran oleh Guru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acer</dc:creator>
  <cp:lastModifiedBy>asus</cp:lastModifiedBy>
  <cp:revision>34</cp:revision>
  <dcterms:created xsi:type="dcterms:W3CDTF">2020-03-06T02:05:32Z</dcterms:created>
  <dcterms:modified xsi:type="dcterms:W3CDTF">2020-03-27T04:29:21Z</dcterms:modified>
</cp:coreProperties>
</file>