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25/04/2022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19759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25/04/2022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66530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25/04/2022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14239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25/04/2022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4552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25/04/2022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5184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25/04/2022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04448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25/04/2022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66432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25/04/2022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42954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25/04/2022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53372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25/04/2022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31406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25/04/2022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00556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25533-10F2-4B37-A8AA-322A811B6952}" type="datetimeFigureOut">
              <a:rPr lang="id-ID" smtClean="0"/>
              <a:t>25/04/2022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35158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2"/>
          <a:srcRect l="23729" t="14374" r="21453" b="24732"/>
          <a:stretch/>
        </p:blipFill>
        <p:spPr>
          <a:xfrm>
            <a:off x="1293222" y="1240971"/>
            <a:ext cx="9300755" cy="5081452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587828" y="561702"/>
            <a:ext cx="462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u="sng" dirty="0" smtClean="0"/>
              <a:t>JAWABAN SOAL UTS SMSTR GENAP 2020-2021</a:t>
            </a:r>
            <a:endParaRPr lang="id-ID" b="1" u="sng" dirty="0"/>
          </a:p>
        </p:txBody>
      </p:sp>
    </p:spTree>
    <p:extLst>
      <p:ext uri="{BB962C8B-B14F-4D97-AF65-F5344CB8AC3E}">
        <p14:creationId xmlns:p14="http://schemas.microsoft.com/office/powerpoint/2010/main" val="712494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729" t="14374" r="21453" b="24732"/>
          <a:stretch/>
        </p:blipFill>
        <p:spPr>
          <a:xfrm>
            <a:off x="1175655" y="1205354"/>
            <a:ext cx="9300755" cy="50814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7828" y="561702"/>
            <a:ext cx="462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u="sng" dirty="0" smtClean="0"/>
              <a:t>JAWABAN SOAL UTS SMSTR GENAP 2020-2021</a:t>
            </a:r>
            <a:endParaRPr lang="id-ID" b="1" u="sng" dirty="0"/>
          </a:p>
        </p:txBody>
      </p:sp>
    </p:spTree>
    <p:extLst>
      <p:ext uri="{BB962C8B-B14F-4D97-AF65-F5344CB8AC3E}">
        <p14:creationId xmlns:p14="http://schemas.microsoft.com/office/powerpoint/2010/main" val="2209301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695" y="316581"/>
            <a:ext cx="421888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id-ID" dirty="0" smtClean="0"/>
              <a:t>Mencari Titik Berat Penampang</a:t>
            </a:r>
          </a:p>
          <a:p>
            <a:endParaRPr lang="id-ID" dirty="0"/>
          </a:p>
          <a:p>
            <a:r>
              <a:rPr lang="id-ID" dirty="0" smtClean="0"/>
              <a:t>A1 = 50 x 15 = 750 cm2</a:t>
            </a:r>
          </a:p>
          <a:p>
            <a:r>
              <a:rPr lang="id-ID" dirty="0" smtClean="0"/>
              <a:t>A2 = 20 x 60 = 1200 cm2</a:t>
            </a:r>
          </a:p>
          <a:p>
            <a:r>
              <a:rPr lang="id-ID" dirty="0" smtClean="0"/>
              <a:t>A3 = 35 x 15 = 525 cm2</a:t>
            </a:r>
          </a:p>
          <a:p>
            <a:r>
              <a:rPr lang="id-ID" dirty="0"/>
              <a:t> </a:t>
            </a:r>
            <a:r>
              <a:rPr lang="id-ID" dirty="0" smtClean="0"/>
              <a:t>       Atot = </a:t>
            </a:r>
            <a:r>
              <a:rPr lang="id-ID" dirty="0" smtClean="0">
                <a:solidFill>
                  <a:srgbClr val="FF0000"/>
                </a:solidFill>
              </a:rPr>
              <a:t>2475 cm</a:t>
            </a:r>
            <a:r>
              <a:rPr lang="id-ID" dirty="0" smtClean="0"/>
              <a:t>2</a:t>
            </a:r>
          </a:p>
          <a:p>
            <a:r>
              <a:rPr lang="id-ID" dirty="0"/>
              <a:t> </a:t>
            </a:r>
            <a:r>
              <a:rPr lang="id-ID" dirty="0" smtClean="0"/>
              <a:t>       </a:t>
            </a:r>
          </a:p>
          <a:p>
            <a:r>
              <a:rPr lang="id-ID" dirty="0" smtClean="0"/>
              <a:t>Y1 = (7</a:t>
            </a:r>
            <a:r>
              <a:rPr lang="en-US" dirty="0" smtClean="0"/>
              <a:t>,</a:t>
            </a:r>
            <a:r>
              <a:rPr lang="id-ID" dirty="0" smtClean="0"/>
              <a:t>5+ 75) = </a:t>
            </a:r>
            <a:r>
              <a:rPr lang="en-US" dirty="0" smtClean="0"/>
              <a:t>82,5</a:t>
            </a:r>
            <a:r>
              <a:rPr lang="id-ID" dirty="0" smtClean="0"/>
              <a:t> cm</a:t>
            </a:r>
          </a:p>
          <a:p>
            <a:r>
              <a:rPr lang="id-ID" dirty="0" smtClean="0"/>
              <a:t>Y2 = (30 + 15) =  45 cm</a:t>
            </a:r>
          </a:p>
          <a:p>
            <a:r>
              <a:rPr lang="id-ID" dirty="0" smtClean="0"/>
              <a:t>Y3 = 7</a:t>
            </a:r>
            <a:r>
              <a:rPr lang="en-US" dirty="0" smtClean="0"/>
              <a:t>,</a:t>
            </a:r>
            <a:r>
              <a:rPr lang="id-ID" dirty="0" smtClean="0"/>
              <a:t>5  cm</a:t>
            </a:r>
          </a:p>
          <a:p>
            <a:endParaRPr lang="id-ID" dirty="0"/>
          </a:p>
          <a:p>
            <a:r>
              <a:rPr lang="id-ID" dirty="0" smtClean="0"/>
              <a:t>Y = (A1.y1 +A2.y2 +A3.y3)/Atot</a:t>
            </a:r>
          </a:p>
          <a:p>
            <a:r>
              <a:rPr lang="id-ID" dirty="0"/>
              <a:t> </a:t>
            </a:r>
            <a:r>
              <a:rPr lang="id-ID" dirty="0" smtClean="0"/>
              <a:t>   =  (56812,5 + 54000 + 393,75)/2475</a:t>
            </a:r>
          </a:p>
          <a:p>
            <a:r>
              <a:rPr lang="id-ID" dirty="0" smtClean="0"/>
              <a:t>    = 4</a:t>
            </a:r>
            <a:r>
              <a:rPr lang="en-US" dirty="0" smtClean="0"/>
              <a:t>8</a:t>
            </a:r>
            <a:r>
              <a:rPr lang="id-ID" dirty="0" smtClean="0"/>
              <a:t>,</a:t>
            </a:r>
            <a:r>
              <a:rPr lang="en-US" dirty="0" smtClean="0"/>
              <a:t>41</a:t>
            </a:r>
            <a:r>
              <a:rPr lang="id-ID" dirty="0" smtClean="0"/>
              <a:t> cm</a:t>
            </a:r>
            <a:endParaRPr lang="id-ID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8826" t="22385" r="25719" b="50543"/>
          <a:stretch/>
        </p:blipFill>
        <p:spPr>
          <a:xfrm>
            <a:off x="7078147" y="850872"/>
            <a:ext cx="2622176" cy="22591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50327" y="113646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1</a:t>
            </a:r>
            <a:endParaRPr lang="id-ID" sz="1200" dirty="0"/>
          </a:p>
        </p:txBody>
      </p:sp>
      <p:sp>
        <p:nvSpPr>
          <p:cNvPr id="7" name="Oval 6"/>
          <p:cNvSpPr/>
          <p:nvPr/>
        </p:nvSpPr>
        <p:spPr>
          <a:xfrm>
            <a:off x="7524207" y="1136467"/>
            <a:ext cx="236105" cy="2769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TextBox 7"/>
          <p:cNvSpPr txBox="1"/>
          <p:nvPr/>
        </p:nvSpPr>
        <p:spPr>
          <a:xfrm>
            <a:off x="7813541" y="202474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2</a:t>
            </a:r>
            <a:endParaRPr lang="id-ID" sz="1200" dirty="0"/>
          </a:p>
        </p:txBody>
      </p:sp>
      <p:sp>
        <p:nvSpPr>
          <p:cNvPr id="9" name="Oval 8"/>
          <p:cNvSpPr/>
          <p:nvPr/>
        </p:nvSpPr>
        <p:spPr>
          <a:xfrm>
            <a:off x="7814510" y="2005655"/>
            <a:ext cx="236105" cy="2769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TextBox 9"/>
          <p:cNvSpPr txBox="1"/>
          <p:nvPr/>
        </p:nvSpPr>
        <p:spPr>
          <a:xfrm>
            <a:off x="8647610" y="246887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3</a:t>
            </a:r>
            <a:endParaRPr lang="id-ID" sz="1200" dirty="0"/>
          </a:p>
        </p:txBody>
      </p:sp>
      <p:sp>
        <p:nvSpPr>
          <p:cNvPr id="11" name="Oval 10"/>
          <p:cNvSpPr/>
          <p:nvPr/>
        </p:nvSpPr>
        <p:spPr>
          <a:xfrm>
            <a:off x="8646183" y="2471563"/>
            <a:ext cx="236105" cy="2769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3" name="Straight Connector 12"/>
          <p:cNvCxnSpPr/>
          <p:nvPr/>
        </p:nvCxnSpPr>
        <p:spPr>
          <a:xfrm>
            <a:off x="8076755" y="1478781"/>
            <a:ext cx="401039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072399" y="2401889"/>
            <a:ext cx="401039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7760312" y="2693625"/>
            <a:ext cx="368275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721123" y="1175656"/>
            <a:ext cx="1096306" cy="34231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760312" y="1136467"/>
            <a:ext cx="1121976" cy="34231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072399" y="1478781"/>
            <a:ext cx="401039" cy="9231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8072399" y="1478781"/>
            <a:ext cx="401039" cy="94175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1" idx="3"/>
          </p:cNvCxnSpPr>
          <p:nvPr/>
        </p:nvCxnSpPr>
        <p:spPr>
          <a:xfrm>
            <a:off x="7813541" y="2420532"/>
            <a:ext cx="867219" cy="28746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7813541" y="2420532"/>
            <a:ext cx="832642" cy="27309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162594" y="1763485"/>
            <a:ext cx="2259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046582" y="1763485"/>
            <a:ext cx="5829624" cy="40909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10724606" y="666206"/>
            <a:ext cx="13063" cy="2194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0241281" y="1214845"/>
            <a:ext cx="11234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0180206" y="1459039"/>
            <a:ext cx="17342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Ya =(90-4</a:t>
            </a:r>
            <a:r>
              <a:rPr lang="en-US" sz="1400" dirty="0" smtClean="0"/>
              <a:t>8</a:t>
            </a:r>
            <a:r>
              <a:rPr lang="id-ID" sz="1400" dirty="0" smtClean="0"/>
              <a:t>,</a:t>
            </a:r>
            <a:r>
              <a:rPr lang="en-US" sz="1400" dirty="0" smtClean="0"/>
              <a:t>41</a:t>
            </a:r>
            <a:r>
              <a:rPr lang="id-ID" sz="1400" dirty="0" smtClean="0"/>
              <a:t>)=4</a:t>
            </a:r>
            <a:r>
              <a:rPr lang="en-US" sz="1400" dirty="0" smtClean="0"/>
              <a:t>1</a:t>
            </a:r>
            <a:r>
              <a:rPr lang="id-ID" sz="1400" dirty="0" smtClean="0"/>
              <a:t>,</a:t>
            </a:r>
            <a:r>
              <a:rPr lang="en-US" sz="1400" dirty="0" smtClean="0"/>
              <a:t>59</a:t>
            </a:r>
            <a:endParaRPr lang="id-ID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10668046" y="2285936"/>
            <a:ext cx="1159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Y = yb= 4</a:t>
            </a:r>
            <a:r>
              <a:rPr lang="en-US" sz="1400" dirty="0" smtClean="0"/>
              <a:t>8</a:t>
            </a:r>
            <a:r>
              <a:rPr lang="id-ID" sz="1400" dirty="0" smtClean="0"/>
              <a:t>,</a:t>
            </a:r>
            <a:r>
              <a:rPr lang="en-US" sz="1400" dirty="0" smtClean="0"/>
              <a:t>41</a:t>
            </a:r>
            <a:endParaRPr lang="id-ID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5773367" y="3455696"/>
            <a:ext cx="508985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2. Momen Inersia Ix</a:t>
            </a:r>
          </a:p>
          <a:p>
            <a:r>
              <a:rPr lang="id-ID" dirty="0" smtClean="0">
                <a:solidFill>
                  <a:srgbClr val="FF0000"/>
                </a:solidFill>
              </a:rPr>
              <a:t>Ix = ∑(Ix⁰</a:t>
            </a:r>
            <a:r>
              <a:rPr lang="en-US" dirty="0" smtClean="0">
                <a:solidFill>
                  <a:srgbClr val="FF0000"/>
                </a:solidFill>
              </a:rPr>
              <a:t>n</a:t>
            </a:r>
            <a:r>
              <a:rPr lang="id-ID" dirty="0" smtClean="0">
                <a:solidFill>
                  <a:srgbClr val="FF0000"/>
                </a:solidFill>
              </a:rPr>
              <a:t> + An.yn^2)</a:t>
            </a:r>
          </a:p>
          <a:p>
            <a:r>
              <a:rPr lang="id-ID" dirty="0"/>
              <a:t> </a:t>
            </a:r>
            <a:r>
              <a:rPr lang="id-ID" dirty="0" smtClean="0"/>
              <a:t>   </a:t>
            </a:r>
          </a:p>
          <a:p>
            <a:r>
              <a:rPr lang="id-ID" dirty="0" smtClean="0"/>
              <a:t>Ix1 = (14062,5 + (750. </a:t>
            </a:r>
            <a:r>
              <a:rPr lang="en-US" dirty="0" smtClean="0"/>
              <a:t>34</a:t>
            </a:r>
            <a:r>
              <a:rPr lang="id-ID" dirty="0" smtClean="0"/>
              <a:t>,</a:t>
            </a:r>
            <a:r>
              <a:rPr lang="en-US" dirty="0" smtClean="0"/>
              <a:t>09</a:t>
            </a:r>
            <a:r>
              <a:rPr lang="id-ID" dirty="0" smtClean="0"/>
              <a:t>^2) = </a:t>
            </a:r>
            <a:r>
              <a:rPr lang="en-US" dirty="0" smtClean="0"/>
              <a:t> 8,8 . 10^5 </a:t>
            </a:r>
            <a:r>
              <a:rPr lang="id-ID" dirty="0" smtClean="0"/>
              <a:t>cm^4</a:t>
            </a:r>
          </a:p>
          <a:p>
            <a:r>
              <a:rPr lang="id-ID" dirty="0" smtClean="0"/>
              <a:t>Ix2 = (360000 + (1200 . </a:t>
            </a:r>
            <a:r>
              <a:rPr lang="en-US" dirty="0" smtClean="0"/>
              <a:t>3,41</a:t>
            </a:r>
            <a:r>
              <a:rPr lang="id-ID" dirty="0" smtClean="0"/>
              <a:t>^2) =   </a:t>
            </a:r>
            <a:r>
              <a:rPr lang="en-US" dirty="0" smtClean="0"/>
              <a:t>3,7</a:t>
            </a:r>
            <a:r>
              <a:rPr lang="id-ID" dirty="0" smtClean="0"/>
              <a:t> . 10^5  cm^4</a:t>
            </a:r>
          </a:p>
          <a:p>
            <a:r>
              <a:rPr lang="id-ID" dirty="0" smtClean="0"/>
              <a:t>Ix3 = (9843,75 + (525 . 4</a:t>
            </a:r>
            <a:r>
              <a:rPr lang="en-US" dirty="0" smtClean="0"/>
              <a:t>0,91</a:t>
            </a:r>
            <a:r>
              <a:rPr lang="id-ID" dirty="0" smtClean="0"/>
              <a:t>^2) =  </a:t>
            </a:r>
            <a:r>
              <a:rPr lang="en-US" dirty="0" smtClean="0"/>
              <a:t>8,9 </a:t>
            </a:r>
            <a:r>
              <a:rPr lang="id-ID" dirty="0" smtClean="0"/>
              <a:t>.10^5  cm^4</a:t>
            </a:r>
          </a:p>
          <a:p>
            <a:r>
              <a:rPr lang="id-ID" dirty="0"/>
              <a:t> </a:t>
            </a:r>
            <a:r>
              <a:rPr lang="id-ID" dirty="0" smtClean="0"/>
              <a:t>                                      Ix total =   </a:t>
            </a:r>
            <a:r>
              <a:rPr lang="en-US" dirty="0" smtClean="0">
                <a:solidFill>
                  <a:srgbClr val="FF0000"/>
                </a:solidFill>
              </a:rPr>
              <a:t>21,4</a:t>
            </a:r>
            <a:r>
              <a:rPr lang="id-ID" dirty="0" smtClean="0">
                <a:solidFill>
                  <a:srgbClr val="FF0000"/>
                </a:solidFill>
              </a:rPr>
              <a:t>.10^5  </a:t>
            </a:r>
            <a:r>
              <a:rPr lang="id-ID" dirty="0" smtClean="0"/>
              <a:t>cm^4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7695" y="4286899"/>
            <a:ext cx="43891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Ix1⁰ = 1/12 b1.h1^3 = 14062,5 cm4</a:t>
            </a:r>
          </a:p>
          <a:p>
            <a:r>
              <a:rPr lang="id-ID" dirty="0" smtClean="0"/>
              <a:t>Ix2⁰ </a:t>
            </a:r>
            <a:r>
              <a:rPr lang="id-ID" dirty="0"/>
              <a:t>= 1/12 </a:t>
            </a:r>
            <a:r>
              <a:rPr lang="id-ID" dirty="0" smtClean="0"/>
              <a:t>b2.h2^3 </a:t>
            </a:r>
            <a:r>
              <a:rPr lang="id-ID" dirty="0"/>
              <a:t>= </a:t>
            </a:r>
            <a:r>
              <a:rPr lang="id-ID" dirty="0" smtClean="0"/>
              <a:t>360000 cm4</a:t>
            </a:r>
            <a:endParaRPr lang="id-ID" dirty="0"/>
          </a:p>
          <a:p>
            <a:r>
              <a:rPr lang="id-ID" dirty="0" smtClean="0"/>
              <a:t>Ix3⁰ </a:t>
            </a:r>
            <a:r>
              <a:rPr lang="id-ID" dirty="0"/>
              <a:t>= 1/12 </a:t>
            </a:r>
            <a:r>
              <a:rPr lang="id-ID" dirty="0" smtClean="0"/>
              <a:t>b3.h3^3 </a:t>
            </a:r>
            <a:r>
              <a:rPr lang="id-ID" dirty="0"/>
              <a:t>= </a:t>
            </a:r>
            <a:r>
              <a:rPr lang="id-ID" dirty="0" smtClean="0"/>
              <a:t>9843,75 cm4</a:t>
            </a:r>
            <a:endParaRPr lang="id-ID" dirty="0"/>
          </a:p>
          <a:p>
            <a:r>
              <a:rPr lang="id-ID" dirty="0" smtClean="0"/>
              <a:t>Y</a:t>
            </a:r>
            <a:r>
              <a:rPr lang="en-US" dirty="0" smtClean="0"/>
              <a:t>’</a:t>
            </a:r>
            <a:r>
              <a:rPr lang="id-ID" dirty="0" smtClean="0"/>
              <a:t>1 </a:t>
            </a:r>
            <a:r>
              <a:rPr lang="id-ID" dirty="0" smtClean="0"/>
              <a:t>= (4</a:t>
            </a:r>
            <a:r>
              <a:rPr lang="en-US" dirty="0" smtClean="0"/>
              <a:t>1</a:t>
            </a:r>
            <a:r>
              <a:rPr lang="id-ID" dirty="0" smtClean="0"/>
              <a:t>,</a:t>
            </a:r>
            <a:r>
              <a:rPr lang="en-US" dirty="0" smtClean="0"/>
              <a:t>59</a:t>
            </a:r>
            <a:r>
              <a:rPr lang="id-ID" dirty="0" smtClean="0"/>
              <a:t> -7</a:t>
            </a:r>
            <a:r>
              <a:rPr lang="en-US" dirty="0" smtClean="0"/>
              <a:t>,</a:t>
            </a:r>
            <a:r>
              <a:rPr lang="id-ID" dirty="0" smtClean="0"/>
              <a:t>5) = </a:t>
            </a:r>
            <a:r>
              <a:rPr lang="en-US" dirty="0" smtClean="0"/>
              <a:t>34,09</a:t>
            </a:r>
            <a:r>
              <a:rPr lang="id-ID" dirty="0" smtClean="0"/>
              <a:t> cm</a:t>
            </a:r>
          </a:p>
          <a:p>
            <a:r>
              <a:rPr lang="id-ID" dirty="0" smtClean="0"/>
              <a:t>Y</a:t>
            </a:r>
            <a:r>
              <a:rPr lang="en-US" dirty="0" smtClean="0"/>
              <a:t>’</a:t>
            </a:r>
            <a:r>
              <a:rPr lang="id-ID" dirty="0" smtClean="0"/>
              <a:t>2</a:t>
            </a:r>
            <a:r>
              <a:rPr lang="id-ID" dirty="0" smtClean="0"/>
              <a:t>= (4</a:t>
            </a:r>
            <a:r>
              <a:rPr lang="en-US" dirty="0" smtClean="0"/>
              <a:t>8</a:t>
            </a:r>
            <a:r>
              <a:rPr lang="id-ID" dirty="0" smtClean="0"/>
              <a:t>,</a:t>
            </a:r>
            <a:r>
              <a:rPr lang="en-US" dirty="0" smtClean="0"/>
              <a:t>41</a:t>
            </a:r>
            <a:r>
              <a:rPr lang="id-ID" dirty="0" smtClean="0"/>
              <a:t>-</a:t>
            </a:r>
            <a:r>
              <a:rPr lang="en-US" dirty="0" smtClean="0"/>
              <a:t>4</a:t>
            </a:r>
            <a:r>
              <a:rPr lang="id-ID" dirty="0" smtClean="0"/>
              <a:t>5) = </a:t>
            </a:r>
            <a:r>
              <a:rPr lang="en-US" dirty="0" smtClean="0"/>
              <a:t>3</a:t>
            </a:r>
            <a:r>
              <a:rPr lang="id-ID" dirty="0" smtClean="0"/>
              <a:t>,</a:t>
            </a:r>
            <a:r>
              <a:rPr lang="en-US" dirty="0" smtClean="0"/>
              <a:t>41</a:t>
            </a:r>
            <a:r>
              <a:rPr lang="id-ID" dirty="0" smtClean="0"/>
              <a:t> cm</a:t>
            </a:r>
          </a:p>
          <a:p>
            <a:r>
              <a:rPr lang="id-ID" dirty="0" smtClean="0"/>
              <a:t>Y</a:t>
            </a:r>
            <a:r>
              <a:rPr lang="en-US" dirty="0" smtClean="0"/>
              <a:t>’</a:t>
            </a:r>
            <a:r>
              <a:rPr lang="id-ID" dirty="0" smtClean="0"/>
              <a:t>3</a:t>
            </a:r>
            <a:r>
              <a:rPr lang="id-ID" dirty="0" smtClean="0"/>
              <a:t>= (4</a:t>
            </a:r>
            <a:r>
              <a:rPr lang="en-US" dirty="0" smtClean="0"/>
              <a:t>8</a:t>
            </a:r>
            <a:r>
              <a:rPr lang="id-ID" dirty="0" smtClean="0"/>
              <a:t>,</a:t>
            </a:r>
            <a:r>
              <a:rPr lang="en-US" dirty="0" smtClean="0"/>
              <a:t>41</a:t>
            </a:r>
            <a:r>
              <a:rPr lang="id-ID" dirty="0" smtClean="0"/>
              <a:t> -7</a:t>
            </a:r>
            <a:r>
              <a:rPr lang="en-US" dirty="0" smtClean="0"/>
              <a:t>,</a:t>
            </a:r>
            <a:r>
              <a:rPr lang="id-ID" dirty="0" smtClean="0"/>
              <a:t>5) = 4</a:t>
            </a:r>
            <a:r>
              <a:rPr lang="en-US" dirty="0" smtClean="0"/>
              <a:t>0,91</a:t>
            </a:r>
            <a:r>
              <a:rPr lang="id-ID" dirty="0" smtClean="0"/>
              <a:t> cm</a:t>
            </a:r>
            <a:endParaRPr lang="id-ID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7813541" y="5146766"/>
            <a:ext cx="2427740" cy="13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8253665" y="120316"/>
            <a:ext cx="12032" cy="4166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21123" y="120316"/>
            <a:ext cx="39189" cy="345890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557554" y="953589"/>
            <a:ext cx="13063" cy="13290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6150684" y="1348151"/>
            <a:ext cx="11755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5982858" y="1763485"/>
            <a:ext cx="11755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603966" y="1348151"/>
            <a:ext cx="474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Y’1</a:t>
            </a:r>
            <a:endParaRPr lang="en-US" dirty="0"/>
          </a:p>
        </p:txBody>
      </p:sp>
      <p:cxnSp>
        <p:nvCxnSpPr>
          <p:cNvPr id="40" name="Straight Connector 39"/>
          <p:cNvCxnSpPr/>
          <p:nvPr/>
        </p:nvCxnSpPr>
        <p:spPr>
          <a:xfrm flipH="1">
            <a:off x="6291971" y="1940335"/>
            <a:ext cx="11755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592389" y="1709557"/>
            <a:ext cx="474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Y’2</a:t>
            </a:r>
            <a:endParaRPr lang="en-US" dirty="0"/>
          </a:p>
        </p:txBody>
      </p:sp>
      <p:cxnSp>
        <p:nvCxnSpPr>
          <p:cNvPr id="43" name="Straight Connector 42"/>
          <p:cNvCxnSpPr/>
          <p:nvPr/>
        </p:nvCxnSpPr>
        <p:spPr>
          <a:xfrm flipH="1">
            <a:off x="5255648" y="2563000"/>
            <a:ext cx="11755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493873" y="1517970"/>
            <a:ext cx="13063" cy="13290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246912" y="2036129"/>
            <a:ext cx="474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Y’3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838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4" b="48487"/>
          <a:stretch/>
        </p:blipFill>
        <p:spPr bwMode="auto">
          <a:xfrm>
            <a:off x="382380" y="4292337"/>
            <a:ext cx="8179798" cy="993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8826" t="22385" r="25719" b="50543"/>
          <a:stretch/>
        </p:blipFill>
        <p:spPr>
          <a:xfrm>
            <a:off x="428625" y="988602"/>
            <a:ext cx="2622176" cy="22591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0805" y="127419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1</a:t>
            </a:r>
            <a:endParaRPr lang="id-ID" sz="1200" dirty="0"/>
          </a:p>
        </p:txBody>
      </p:sp>
      <p:sp>
        <p:nvSpPr>
          <p:cNvPr id="7" name="Oval 6"/>
          <p:cNvSpPr/>
          <p:nvPr/>
        </p:nvSpPr>
        <p:spPr>
          <a:xfrm>
            <a:off x="874685" y="1274197"/>
            <a:ext cx="236105" cy="2769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TextBox 7"/>
          <p:cNvSpPr txBox="1"/>
          <p:nvPr/>
        </p:nvSpPr>
        <p:spPr>
          <a:xfrm>
            <a:off x="1164019" y="216247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2</a:t>
            </a:r>
            <a:endParaRPr lang="id-ID" sz="1200" dirty="0"/>
          </a:p>
        </p:txBody>
      </p:sp>
      <p:sp>
        <p:nvSpPr>
          <p:cNvPr id="9" name="Oval 8"/>
          <p:cNvSpPr/>
          <p:nvPr/>
        </p:nvSpPr>
        <p:spPr>
          <a:xfrm>
            <a:off x="1164988" y="2143385"/>
            <a:ext cx="236105" cy="2769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TextBox 9"/>
          <p:cNvSpPr txBox="1"/>
          <p:nvPr/>
        </p:nvSpPr>
        <p:spPr>
          <a:xfrm>
            <a:off x="1998088" y="260660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3</a:t>
            </a:r>
            <a:endParaRPr lang="id-ID" sz="1200" dirty="0"/>
          </a:p>
        </p:txBody>
      </p:sp>
      <p:sp>
        <p:nvSpPr>
          <p:cNvPr id="11" name="Oval 10"/>
          <p:cNvSpPr/>
          <p:nvPr/>
        </p:nvSpPr>
        <p:spPr>
          <a:xfrm>
            <a:off x="1996661" y="2609293"/>
            <a:ext cx="236105" cy="2769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2" name="Straight Connector 11"/>
          <p:cNvCxnSpPr/>
          <p:nvPr/>
        </p:nvCxnSpPr>
        <p:spPr>
          <a:xfrm>
            <a:off x="1427233" y="1616511"/>
            <a:ext cx="401039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422877" y="2539619"/>
            <a:ext cx="401039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110790" y="2831355"/>
            <a:ext cx="36827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071601" y="1313386"/>
            <a:ext cx="1096306" cy="34231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1110790" y="1274197"/>
            <a:ext cx="1121976" cy="34231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422877" y="1616511"/>
            <a:ext cx="401039" cy="9231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2877" y="1616511"/>
            <a:ext cx="401039" cy="94175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11" idx="3"/>
          </p:cNvCxnSpPr>
          <p:nvPr/>
        </p:nvCxnSpPr>
        <p:spPr>
          <a:xfrm>
            <a:off x="1164019" y="2558262"/>
            <a:ext cx="867219" cy="28746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1164019" y="2558262"/>
            <a:ext cx="832642" cy="27309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26489" y="2162471"/>
            <a:ext cx="11260427" cy="34239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3397823" y="896411"/>
            <a:ext cx="13063" cy="2194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804011" y="1367545"/>
            <a:ext cx="11234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097870" y="2417851"/>
            <a:ext cx="9476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Yb = </a:t>
            </a:r>
            <a:r>
              <a:rPr lang="id-ID" sz="1400" dirty="0"/>
              <a:t>4</a:t>
            </a:r>
            <a:r>
              <a:rPr lang="en-US" sz="1400" dirty="0"/>
              <a:t>8</a:t>
            </a:r>
            <a:r>
              <a:rPr lang="id-ID" sz="1400" dirty="0"/>
              <a:t>,</a:t>
            </a:r>
            <a:r>
              <a:rPr lang="en-US" sz="1400" dirty="0" smtClean="0"/>
              <a:t>41</a:t>
            </a:r>
            <a:endParaRPr lang="id-ID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2844263" y="1563593"/>
            <a:ext cx="8878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Ya </a:t>
            </a:r>
            <a:r>
              <a:rPr lang="id-ID" sz="1400" dirty="0"/>
              <a:t>=4</a:t>
            </a:r>
            <a:r>
              <a:rPr lang="en-US" sz="1400" dirty="0"/>
              <a:t>1</a:t>
            </a:r>
            <a:r>
              <a:rPr lang="id-ID" sz="1400" dirty="0"/>
              <a:t>,</a:t>
            </a:r>
            <a:r>
              <a:rPr lang="en-US" sz="1400" dirty="0" smtClean="0"/>
              <a:t>59</a:t>
            </a:r>
            <a:endParaRPr lang="id-ID" sz="1400" dirty="0"/>
          </a:p>
        </p:txBody>
      </p:sp>
      <p:pic>
        <p:nvPicPr>
          <p:cNvPr id="2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38"/>
          <a:stretch/>
        </p:blipFill>
        <p:spPr bwMode="auto">
          <a:xfrm>
            <a:off x="4632812" y="1097280"/>
            <a:ext cx="2215379" cy="2954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191" y="401761"/>
            <a:ext cx="5038725" cy="3798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9" name="Straight Connector 28"/>
          <p:cNvCxnSpPr/>
          <p:nvPr/>
        </p:nvCxnSpPr>
        <p:spPr>
          <a:xfrm>
            <a:off x="691804" y="1871370"/>
            <a:ext cx="0" cy="854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28625" y="2606608"/>
            <a:ext cx="3290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72932" y="2196710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40</a:t>
            </a:r>
            <a:r>
              <a:rPr lang="id-ID" dirty="0" smtClean="0"/>
              <a:t>,</a:t>
            </a:r>
            <a:r>
              <a:rPr lang="en-US" dirty="0" smtClean="0"/>
              <a:t>41</a:t>
            </a:r>
            <a:r>
              <a:rPr lang="id-ID" dirty="0" smtClean="0"/>
              <a:t> cm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289029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4766" y="457200"/>
            <a:ext cx="35373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Mencari Momen akibat beban (Mu)</a:t>
            </a:r>
          </a:p>
          <a:p>
            <a:endParaRPr lang="id-ID" dirty="0"/>
          </a:p>
        </p:txBody>
      </p:sp>
      <p:sp>
        <p:nvSpPr>
          <p:cNvPr id="6" name="TextBox 5"/>
          <p:cNvSpPr txBox="1"/>
          <p:nvPr/>
        </p:nvSpPr>
        <p:spPr>
          <a:xfrm>
            <a:off x="992777" y="1103531"/>
            <a:ext cx="6505307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Beban mati :</a:t>
            </a:r>
          </a:p>
          <a:p>
            <a:r>
              <a:rPr lang="id-ID" dirty="0" smtClean="0"/>
              <a:t>WD = Atot . Bj beton = 2475 . 10^-4 </a:t>
            </a:r>
            <a:r>
              <a:rPr lang="id-ID" dirty="0" smtClean="0">
                <a:solidFill>
                  <a:srgbClr val="FF0000"/>
                </a:solidFill>
              </a:rPr>
              <a:t>m^2</a:t>
            </a:r>
            <a:r>
              <a:rPr lang="id-ID" dirty="0" smtClean="0"/>
              <a:t> . 2400 kg/m3 = 594 </a:t>
            </a:r>
            <a:r>
              <a:rPr lang="id-ID" dirty="0" smtClean="0"/>
              <a:t>kg/m</a:t>
            </a:r>
            <a:endParaRPr lang="id-ID" dirty="0" smtClean="0"/>
          </a:p>
          <a:p>
            <a:r>
              <a:rPr lang="id-ID" dirty="0" smtClean="0"/>
              <a:t>WL =  </a:t>
            </a:r>
            <a:r>
              <a:rPr lang="en-US" dirty="0" smtClean="0"/>
              <a:t>2000</a:t>
            </a:r>
            <a:r>
              <a:rPr lang="id-ID" dirty="0" smtClean="0"/>
              <a:t> kg/m’</a:t>
            </a:r>
          </a:p>
          <a:p>
            <a:r>
              <a:rPr lang="id-ID" dirty="0" smtClean="0"/>
              <a:t>Wu = 1,2.WD + 1,6.WL = </a:t>
            </a:r>
            <a:r>
              <a:rPr lang="en-US" dirty="0" smtClean="0"/>
              <a:t>3912,8</a:t>
            </a:r>
            <a:r>
              <a:rPr lang="id-ID" dirty="0" smtClean="0"/>
              <a:t>  kg/m’</a:t>
            </a:r>
          </a:p>
          <a:p>
            <a:r>
              <a:rPr lang="id-ID" dirty="0" smtClean="0"/>
              <a:t>L bentangan = 1</a:t>
            </a:r>
            <a:r>
              <a:rPr lang="en-US" dirty="0" smtClean="0"/>
              <a:t>6</a:t>
            </a:r>
            <a:r>
              <a:rPr lang="id-ID" dirty="0" smtClean="0"/>
              <a:t> m</a:t>
            </a:r>
            <a:r>
              <a:rPr lang="en-US" dirty="0" smtClean="0"/>
              <a:t> (missal NPM 6)</a:t>
            </a:r>
            <a:endParaRPr lang="id-ID" dirty="0"/>
          </a:p>
          <a:p>
            <a:r>
              <a:rPr lang="id-ID" dirty="0" smtClean="0">
                <a:solidFill>
                  <a:srgbClr val="FF0000"/>
                </a:solidFill>
              </a:rPr>
              <a:t>Mu = 1/8. Wu.L^2 =</a:t>
            </a:r>
            <a:r>
              <a:rPr lang="en-US" dirty="0" smtClean="0">
                <a:solidFill>
                  <a:srgbClr val="FF0000"/>
                </a:solidFill>
              </a:rPr>
              <a:t> 125209,6 </a:t>
            </a:r>
            <a:r>
              <a:rPr lang="id-ID" dirty="0" smtClean="0">
                <a:solidFill>
                  <a:srgbClr val="FF0000"/>
                </a:solidFill>
              </a:rPr>
              <a:t>kg.m</a:t>
            </a:r>
          </a:p>
          <a:p>
            <a:endParaRPr lang="id-ID" dirty="0"/>
          </a:p>
          <a:p>
            <a:r>
              <a:rPr lang="id-ID" dirty="0" smtClean="0"/>
              <a:t>Mn= Mu/</a:t>
            </a:r>
            <a:r>
              <a:rPr lang="el-GR" dirty="0" smtClean="0"/>
              <a:t>Φ</a:t>
            </a:r>
            <a:r>
              <a:rPr lang="id-ID" dirty="0" smtClean="0"/>
              <a:t> = </a:t>
            </a:r>
            <a:r>
              <a:rPr lang="en-US" dirty="0" smtClean="0"/>
              <a:t>125209,6</a:t>
            </a:r>
            <a:r>
              <a:rPr lang="id-ID" dirty="0" smtClean="0"/>
              <a:t>/</a:t>
            </a:r>
            <a:r>
              <a:rPr lang="id-ID" dirty="0" smtClean="0">
                <a:solidFill>
                  <a:srgbClr val="FF0000"/>
                </a:solidFill>
              </a:rPr>
              <a:t>0,65</a:t>
            </a:r>
            <a:r>
              <a:rPr lang="id-ID" dirty="0" smtClean="0"/>
              <a:t> = </a:t>
            </a:r>
            <a:r>
              <a:rPr lang="en-US" dirty="0" smtClean="0"/>
              <a:t> 192630,15</a:t>
            </a:r>
            <a:r>
              <a:rPr lang="id-ID" dirty="0" smtClean="0"/>
              <a:t> kg.m = </a:t>
            </a:r>
            <a:r>
              <a:rPr lang="en-US" dirty="0" smtClean="0">
                <a:solidFill>
                  <a:srgbClr val="FF0000"/>
                </a:solidFill>
              </a:rPr>
              <a:t>1,926</a:t>
            </a:r>
            <a:r>
              <a:rPr lang="id-ID" dirty="0" smtClean="0">
                <a:solidFill>
                  <a:srgbClr val="FF0000"/>
                </a:solidFill>
              </a:rPr>
              <a:t>.10^</a:t>
            </a:r>
            <a:r>
              <a:rPr lang="en-US" dirty="0" smtClean="0">
                <a:solidFill>
                  <a:srgbClr val="FF0000"/>
                </a:solidFill>
              </a:rPr>
              <a:t>7</a:t>
            </a:r>
            <a:r>
              <a:rPr lang="id-ID" dirty="0" smtClean="0">
                <a:solidFill>
                  <a:srgbClr val="FF0000"/>
                </a:solidFill>
              </a:rPr>
              <a:t> kg.cm</a:t>
            </a:r>
          </a:p>
          <a:p>
            <a:r>
              <a:rPr lang="id-ID" dirty="0" smtClean="0"/>
              <a:t>Me = Pe. </a:t>
            </a:r>
            <a:r>
              <a:rPr lang="en-US" dirty="0" smtClean="0"/>
              <a:t>40,41</a:t>
            </a:r>
            <a:r>
              <a:rPr lang="id-ID" dirty="0" smtClean="0"/>
              <a:t> (kg.cm)</a:t>
            </a:r>
          </a:p>
          <a:p>
            <a:endParaRPr lang="id-ID" dirty="0" smtClean="0"/>
          </a:p>
          <a:p>
            <a:endParaRPr lang="id-ID" dirty="0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8" b="48487"/>
          <a:stretch/>
        </p:blipFill>
        <p:spPr bwMode="auto">
          <a:xfrm>
            <a:off x="992777" y="3746055"/>
            <a:ext cx="3528788" cy="993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47971" y="4665392"/>
            <a:ext cx="6764801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 smtClean="0"/>
              <a:t>Serat bawah = 0</a:t>
            </a:r>
          </a:p>
          <a:p>
            <a:r>
              <a:rPr lang="id-ID" sz="1600" dirty="0" smtClean="0"/>
              <a:t>Pe/(</a:t>
            </a:r>
            <a:r>
              <a:rPr lang="id-ID" sz="1600" dirty="0" smtClean="0">
                <a:solidFill>
                  <a:srgbClr val="FF0000"/>
                </a:solidFill>
              </a:rPr>
              <a:t>2475)</a:t>
            </a:r>
            <a:r>
              <a:rPr lang="id-ID" sz="1600" dirty="0" smtClean="0"/>
              <a:t> + (</a:t>
            </a:r>
            <a:r>
              <a:rPr lang="en-US" sz="1600" dirty="0" smtClean="0"/>
              <a:t>40,41</a:t>
            </a:r>
            <a:r>
              <a:rPr lang="id-ID" sz="1600" dirty="0" smtClean="0"/>
              <a:t>.Pe). 4</a:t>
            </a:r>
            <a:r>
              <a:rPr lang="en-US" sz="1600" dirty="0" smtClean="0"/>
              <a:t>8</a:t>
            </a:r>
            <a:r>
              <a:rPr lang="id-ID" sz="1600" dirty="0" smtClean="0"/>
              <a:t>,</a:t>
            </a:r>
            <a:r>
              <a:rPr lang="en-US" sz="1600" dirty="0" smtClean="0"/>
              <a:t>41</a:t>
            </a:r>
            <a:r>
              <a:rPr lang="id-ID" sz="1600" dirty="0" smtClean="0"/>
              <a:t> /</a:t>
            </a:r>
            <a:r>
              <a:rPr lang="en-US" sz="1600" dirty="0">
                <a:solidFill>
                  <a:srgbClr val="FF0000"/>
                </a:solidFill>
              </a:rPr>
              <a:t> 21,4</a:t>
            </a:r>
            <a:r>
              <a:rPr lang="id-ID" sz="1600" dirty="0">
                <a:solidFill>
                  <a:srgbClr val="FF0000"/>
                </a:solidFill>
              </a:rPr>
              <a:t>.10^5 </a:t>
            </a:r>
            <a:r>
              <a:rPr lang="id-ID" sz="1600" dirty="0" smtClean="0"/>
              <a:t>  - </a:t>
            </a:r>
            <a:r>
              <a:rPr lang="en-US" sz="1600" dirty="0"/>
              <a:t>1,926</a:t>
            </a:r>
            <a:r>
              <a:rPr lang="id-ID" sz="1600" dirty="0"/>
              <a:t>.10^ </a:t>
            </a:r>
            <a:r>
              <a:rPr lang="en-US" sz="1600" dirty="0" smtClean="0"/>
              <a:t>7</a:t>
            </a:r>
            <a:r>
              <a:rPr lang="id-ID" sz="1600" dirty="0" smtClean="0"/>
              <a:t> . 4</a:t>
            </a:r>
            <a:r>
              <a:rPr lang="en-US" sz="1600" dirty="0" smtClean="0"/>
              <a:t>8</a:t>
            </a:r>
            <a:r>
              <a:rPr lang="id-ID" sz="1600" dirty="0" smtClean="0"/>
              <a:t>,</a:t>
            </a:r>
            <a:r>
              <a:rPr lang="en-US" sz="1600" dirty="0" smtClean="0"/>
              <a:t>41</a:t>
            </a:r>
            <a:r>
              <a:rPr lang="id-ID" sz="1600" dirty="0" smtClean="0"/>
              <a:t>/</a:t>
            </a:r>
            <a:r>
              <a:rPr lang="en-US" sz="1600" dirty="0">
                <a:solidFill>
                  <a:srgbClr val="FF0000"/>
                </a:solidFill>
              </a:rPr>
              <a:t> 21,4</a:t>
            </a:r>
            <a:r>
              <a:rPr lang="id-ID" sz="1600" dirty="0">
                <a:solidFill>
                  <a:srgbClr val="FF0000"/>
                </a:solidFill>
              </a:rPr>
              <a:t>.10^5 </a:t>
            </a:r>
            <a:r>
              <a:rPr lang="id-ID" sz="1600" dirty="0" smtClean="0"/>
              <a:t> = 0</a:t>
            </a:r>
          </a:p>
          <a:p>
            <a:r>
              <a:rPr lang="id-ID" sz="1600" dirty="0"/>
              <a:t>Pe/(</a:t>
            </a:r>
            <a:r>
              <a:rPr lang="id-ID" sz="1600" dirty="0">
                <a:solidFill>
                  <a:srgbClr val="FF0000"/>
                </a:solidFill>
              </a:rPr>
              <a:t>2475 </a:t>
            </a:r>
            <a:r>
              <a:rPr lang="en-US" sz="1600" dirty="0" smtClean="0">
                <a:solidFill>
                  <a:srgbClr val="FF0000"/>
                </a:solidFill>
              </a:rPr>
              <a:t>) +  9,14.10^-4 </a:t>
            </a:r>
            <a:r>
              <a:rPr lang="en-US" sz="1600" dirty="0" err="1" smtClean="0">
                <a:solidFill>
                  <a:srgbClr val="FF0000"/>
                </a:solidFill>
              </a:rPr>
              <a:t>Pe</a:t>
            </a:r>
            <a:r>
              <a:rPr lang="en-US" sz="1600" dirty="0" smtClean="0">
                <a:solidFill>
                  <a:srgbClr val="FF0000"/>
                </a:solidFill>
              </a:rPr>
              <a:t>  </a:t>
            </a:r>
            <a:r>
              <a:rPr lang="id-ID" sz="1600" dirty="0" smtClean="0"/>
              <a:t>= </a:t>
            </a:r>
            <a:r>
              <a:rPr lang="en-US" sz="1600" dirty="0" smtClean="0"/>
              <a:t>435,69</a:t>
            </a:r>
            <a:r>
              <a:rPr lang="id-ID" sz="1600" dirty="0" smtClean="0"/>
              <a:t> </a:t>
            </a:r>
          </a:p>
          <a:p>
            <a:r>
              <a:rPr lang="id-ID" sz="1600" dirty="0" smtClean="0"/>
              <a:t> </a:t>
            </a:r>
            <a:r>
              <a:rPr lang="en-US" sz="1600" dirty="0" smtClean="0"/>
              <a:t>(4,04. 10^-4 + 9,14.10^-4 )</a:t>
            </a:r>
            <a:r>
              <a:rPr lang="id-ID" sz="1600" dirty="0" smtClean="0"/>
              <a:t>. Pe  = </a:t>
            </a:r>
            <a:r>
              <a:rPr lang="en-US" sz="1600" dirty="0" smtClean="0"/>
              <a:t>435</a:t>
            </a:r>
            <a:r>
              <a:rPr lang="id-ID" sz="1600" dirty="0" smtClean="0"/>
              <a:t>,</a:t>
            </a:r>
            <a:r>
              <a:rPr lang="en-US" sz="1600" dirty="0" smtClean="0"/>
              <a:t>69</a:t>
            </a:r>
            <a:endParaRPr lang="id-ID" sz="1600" dirty="0" smtClean="0"/>
          </a:p>
          <a:p>
            <a:r>
              <a:rPr lang="en-US" sz="1600" dirty="0" smtClean="0"/>
              <a:t>13,18 . 10^-4. </a:t>
            </a:r>
            <a:r>
              <a:rPr lang="id-ID" sz="1600" dirty="0" smtClean="0"/>
              <a:t>Pe = </a:t>
            </a:r>
            <a:r>
              <a:rPr lang="en-US" sz="1600" dirty="0" smtClean="0"/>
              <a:t>435,69</a:t>
            </a:r>
          </a:p>
          <a:p>
            <a:r>
              <a:rPr lang="en-US" sz="1600" dirty="0" err="1" smtClean="0"/>
              <a:t>Pe</a:t>
            </a:r>
            <a:r>
              <a:rPr lang="en-US" sz="1600" dirty="0" smtClean="0"/>
              <a:t> = 330569,04 kg </a:t>
            </a:r>
            <a:r>
              <a:rPr lang="en-US" sz="1600" dirty="0" err="1" smtClean="0"/>
              <a:t>atau</a:t>
            </a:r>
            <a:r>
              <a:rPr lang="en-US" sz="1600" dirty="0" smtClean="0"/>
              <a:t> 330,57 ton</a:t>
            </a:r>
          </a:p>
          <a:p>
            <a:endParaRPr lang="id-ID" dirty="0" smtClean="0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96" b="84441"/>
          <a:stretch/>
        </p:blipFill>
        <p:spPr bwMode="auto">
          <a:xfrm>
            <a:off x="9095590" y="3746055"/>
            <a:ext cx="1567259" cy="591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674402" y="5042263"/>
            <a:ext cx="24320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Me= </a:t>
            </a:r>
            <a:r>
              <a:rPr lang="en-US" dirty="0" smtClean="0"/>
              <a:t>40,41</a:t>
            </a:r>
            <a:r>
              <a:rPr lang="id-ID" dirty="0" smtClean="0"/>
              <a:t>.Pe</a:t>
            </a:r>
          </a:p>
          <a:p>
            <a:r>
              <a:rPr lang="id-ID" dirty="0"/>
              <a:t> </a:t>
            </a:r>
            <a:r>
              <a:rPr lang="id-ID" dirty="0" smtClean="0"/>
              <a:t>     = </a:t>
            </a:r>
            <a:r>
              <a:rPr lang="en-US" dirty="0" smtClean="0"/>
              <a:t>1,336. 10^7 kg. cm</a:t>
            </a:r>
            <a:endParaRPr lang="id-ID" dirty="0" smtClean="0"/>
          </a:p>
          <a:p>
            <a:r>
              <a:rPr lang="id-ID" dirty="0"/>
              <a:t> </a:t>
            </a:r>
            <a:r>
              <a:rPr lang="id-ID" dirty="0" smtClean="0"/>
              <a:t>     </a:t>
            </a:r>
            <a:endParaRPr lang="id-ID" dirty="0"/>
          </a:p>
        </p:txBody>
      </p:sp>
      <p:sp>
        <p:nvSpPr>
          <p:cNvPr id="2" name="TextBox 1"/>
          <p:cNvSpPr txBox="1"/>
          <p:nvPr/>
        </p:nvSpPr>
        <p:spPr>
          <a:xfrm>
            <a:off x="7820526" y="673768"/>
            <a:ext cx="255550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Mdu</a:t>
            </a:r>
            <a:r>
              <a:rPr lang="en-US" dirty="0" smtClean="0"/>
              <a:t> = (1/8 . </a:t>
            </a:r>
            <a:r>
              <a:rPr lang="en-US" dirty="0" err="1" smtClean="0"/>
              <a:t>wD.</a:t>
            </a:r>
            <a:r>
              <a:rPr lang="en-US" dirty="0" smtClean="0"/>
              <a:t> L^2)</a:t>
            </a:r>
          </a:p>
          <a:p>
            <a:r>
              <a:rPr lang="en-US" dirty="0"/>
              <a:t> </a:t>
            </a:r>
            <a:r>
              <a:rPr lang="en-US" dirty="0" smtClean="0"/>
              <a:t>        =</a:t>
            </a:r>
          </a:p>
          <a:p>
            <a:r>
              <a:rPr lang="en-US" dirty="0" err="1" smtClean="0"/>
              <a:t>Mlu</a:t>
            </a:r>
            <a:r>
              <a:rPr lang="en-US" dirty="0" smtClean="0"/>
              <a:t> = 1/8 WL. L^2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Mu = 1,2. </a:t>
            </a:r>
            <a:r>
              <a:rPr lang="en-US" dirty="0" err="1" smtClean="0">
                <a:solidFill>
                  <a:srgbClr val="FF0000"/>
                </a:solidFill>
              </a:rPr>
              <a:t>Mdu</a:t>
            </a:r>
            <a:r>
              <a:rPr lang="en-US" dirty="0" smtClean="0">
                <a:solidFill>
                  <a:srgbClr val="FF0000"/>
                </a:solidFill>
              </a:rPr>
              <a:t> + 1,6.Mlu</a:t>
            </a:r>
          </a:p>
          <a:p>
            <a:r>
              <a:rPr lang="en-US" dirty="0"/>
              <a:t> </a:t>
            </a:r>
            <a:r>
              <a:rPr lang="en-US" dirty="0" smtClean="0"/>
              <a:t>     = 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492524" y="350602"/>
            <a:ext cx="204414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1m = 100 cm</a:t>
            </a:r>
          </a:p>
          <a:p>
            <a:r>
              <a:rPr lang="en-US" dirty="0" smtClean="0"/>
              <a:t>1m^2=10000 cm^2</a:t>
            </a:r>
          </a:p>
          <a:p>
            <a:r>
              <a:rPr lang="en-US" dirty="0"/>
              <a:t> </a:t>
            </a:r>
            <a:r>
              <a:rPr lang="en-US" dirty="0" smtClean="0"/>
              <a:t>         = 10^4 cm^2</a:t>
            </a:r>
          </a:p>
          <a:p>
            <a:r>
              <a:rPr lang="en-US" dirty="0" smtClean="0"/>
              <a:t>1 cm = 10^-2 m</a:t>
            </a:r>
          </a:p>
          <a:p>
            <a:r>
              <a:rPr lang="en-US" dirty="0" smtClean="0"/>
              <a:t>1 cm^2 =10^-4m^2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957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6" y="539035"/>
            <a:ext cx="3345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Serat atas tegangan yang terjadi =</a:t>
            </a:r>
            <a:endParaRPr lang="id-ID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96" b="84441"/>
          <a:stretch/>
        </p:blipFill>
        <p:spPr bwMode="auto">
          <a:xfrm>
            <a:off x="3570001" y="428193"/>
            <a:ext cx="1567259" cy="591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06" b="-5150"/>
          <a:stretch/>
        </p:blipFill>
        <p:spPr bwMode="auto">
          <a:xfrm>
            <a:off x="277364" y="3064958"/>
            <a:ext cx="3066727" cy="37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1886" y="1149531"/>
            <a:ext cx="597281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dirty="0" smtClean="0"/>
              <a:t>Pe/Ac =  (</a:t>
            </a:r>
            <a:r>
              <a:rPr lang="en-US" sz="1600" dirty="0"/>
              <a:t>330569,04 </a:t>
            </a:r>
            <a:r>
              <a:rPr lang="id-ID" sz="1600" dirty="0" smtClean="0"/>
              <a:t> / 2475) = </a:t>
            </a:r>
            <a:r>
              <a:rPr lang="en-US" sz="1600" dirty="0" smtClean="0"/>
              <a:t>  133,56 </a:t>
            </a:r>
            <a:r>
              <a:rPr lang="id-ID" sz="1600" dirty="0" smtClean="0"/>
              <a:t> kg/cm^2</a:t>
            </a:r>
          </a:p>
          <a:p>
            <a:r>
              <a:rPr lang="id-ID" sz="1600" dirty="0" smtClean="0"/>
              <a:t>Me.ya/Ix = </a:t>
            </a:r>
            <a:r>
              <a:rPr lang="en-US" sz="1600" dirty="0"/>
              <a:t>1,336. 10^7 </a:t>
            </a:r>
            <a:r>
              <a:rPr lang="id-ID" sz="1600" dirty="0"/>
              <a:t>. 4</a:t>
            </a:r>
            <a:r>
              <a:rPr lang="en-US" sz="1600" dirty="0"/>
              <a:t>1</a:t>
            </a:r>
            <a:r>
              <a:rPr lang="id-ID" sz="1600" dirty="0"/>
              <a:t>,</a:t>
            </a:r>
            <a:r>
              <a:rPr lang="en-US" sz="1600" dirty="0" smtClean="0"/>
              <a:t>59</a:t>
            </a:r>
            <a:r>
              <a:rPr lang="id-ID" sz="1600" dirty="0" smtClean="0"/>
              <a:t>/ </a:t>
            </a:r>
            <a:r>
              <a:rPr lang="en-US" sz="1600" dirty="0">
                <a:solidFill>
                  <a:srgbClr val="FF0000"/>
                </a:solidFill>
              </a:rPr>
              <a:t>21,4</a:t>
            </a:r>
            <a:r>
              <a:rPr lang="id-ID" sz="1600" dirty="0" smtClean="0">
                <a:solidFill>
                  <a:srgbClr val="FF0000"/>
                </a:solidFill>
              </a:rPr>
              <a:t>.10</a:t>
            </a:r>
            <a:r>
              <a:rPr lang="en-US" sz="1600" dirty="0" smtClean="0">
                <a:solidFill>
                  <a:srgbClr val="FF0000"/>
                </a:solidFill>
              </a:rPr>
              <a:t>^5</a:t>
            </a:r>
            <a:r>
              <a:rPr lang="id-ID" sz="1600" dirty="0" smtClean="0"/>
              <a:t>  = </a:t>
            </a:r>
            <a:r>
              <a:rPr lang="en-US" sz="1600" dirty="0" smtClean="0"/>
              <a:t> 259,646</a:t>
            </a:r>
            <a:r>
              <a:rPr lang="id-ID" sz="1600" dirty="0" smtClean="0"/>
              <a:t> kg/cm^2</a:t>
            </a:r>
          </a:p>
          <a:p>
            <a:r>
              <a:rPr lang="id-ID" sz="1600" dirty="0" smtClean="0"/>
              <a:t>Mn.ya/Ix =</a:t>
            </a:r>
            <a:r>
              <a:rPr lang="id-ID" sz="1600" dirty="0"/>
              <a:t> </a:t>
            </a:r>
            <a:r>
              <a:rPr lang="en-US" sz="1600" dirty="0"/>
              <a:t>1,926</a:t>
            </a:r>
            <a:r>
              <a:rPr lang="id-ID" sz="1600" dirty="0"/>
              <a:t>.10^</a:t>
            </a:r>
            <a:r>
              <a:rPr lang="en-US" sz="1600" dirty="0"/>
              <a:t>7</a:t>
            </a:r>
            <a:r>
              <a:rPr lang="id-ID" sz="1600" dirty="0"/>
              <a:t> </a:t>
            </a:r>
            <a:r>
              <a:rPr lang="id-ID" sz="1600" dirty="0" smtClean="0"/>
              <a:t> . </a:t>
            </a:r>
            <a:r>
              <a:rPr lang="id-ID" sz="1600" dirty="0"/>
              <a:t>4</a:t>
            </a:r>
            <a:r>
              <a:rPr lang="en-US" sz="1600" dirty="0"/>
              <a:t>1</a:t>
            </a:r>
            <a:r>
              <a:rPr lang="id-ID" sz="1600" dirty="0"/>
              <a:t>,</a:t>
            </a:r>
            <a:r>
              <a:rPr lang="en-US" sz="1600" dirty="0" smtClean="0"/>
              <a:t>59</a:t>
            </a:r>
            <a:r>
              <a:rPr lang="id-ID" sz="1600" dirty="0" smtClean="0"/>
              <a:t>/ </a:t>
            </a:r>
            <a:r>
              <a:rPr lang="en-US" sz="1600" dirty="0">
                <a:solidFill>
                  <a:srgbClr val="FF0000"/>
                </a:solidFill>
              </a:rPr>
              <a:t>21,4</a:t>
            </a:r>
            <a:r>
              <a:rPr lang="id-ID" sz="1600" dirty="0">
                <a:solidFill>
                  <a:srgbClr val="FF0000"/>
                </a:solidFill>
              </a:rPr>
              <a:t>.10</a:t>
            </a:r>
            <a:r>
              <a:rPr lang="en-US" sz="1600" dirty="0">
                <a:solidFill>
                  <a:srgbClr val="FF0000"/>
                </a:solidFill>
              </a:rPr>
              <a:t>^5</a:t>
            </a:r>
            <a:r>
              <a:rPr lang="id-ID" sz="1600" dirty="0"/>
              <a:t> </a:t>
            </a:r>
            <a:r>
              <a:rPr lang="id-ID" sz="1600" dirty="0" smtClean="0"/>
              <a:t> = </a:t>
            </a:r>
            <a:r>
              <a:rPr lang="en-US" sz="1600" dirty="0" smtClean="0"/>
              <a:t>374,31</a:t>
            </a:r>
            <a:r>
              <a:rPr lang="id-ID" sz="1600" dirty="0" smtClean="0"/>
              <a:t> kg/cm^2</a:t>
            </a:r>
          </a:p>
          <a:p>
            <a:endParaRPr lang="id-ID" sz="1400" dirty="0"/>
          </a:p>
          <a:p>
            <a:r>
              <a:rPr lang="id-ID" sz="1600" dirty="0"/>
              <a:t>f</a:t>
            </a:r>
            <a:r>
              <a:rPr lang="id-ID" sz="1600" dirty="0" smtClean="0"/>
              <a:t>ca’ = Pe/Ac – Me.ya/Ix + Mn.ya/Ix</a:t>
            </a:r>
          </a:p>
          <a:p>
            <a:r>
              <a:rPr lang="id-ID" sz="1600" dirty="0"/>
              <a:t> </a:t>
            </a:r>
            <a:r>
              <a:rPr lang="id-ID" sz="1600" dirty="0" smtClean="0"/>
              <a:t>       = </a:t>
            </a:r>
            <a:r>
              <a:rPr lang="en-US" sz="1600" dirty="0" smtClean="0"/>
              <a:t>248,224</a:t>
            </a:r>
            <a:r>
              <a:rPr lang="id-ID" sz="1600" dirty="0" smtClean="0"/>
              <a:t> kg/cm^2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37269" y="1907177"/>
            <a:ext cx="386945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Mutu beton fc’ = 50 Mpa = 50 N/mm^2</a:t>
            </a:r>
          </a:p>
          <a:p>
            <a:r>
              <a:rPr lang="id-ID" dirty="0"/>
              <a:t> </a:t>
            </a:r>
            <a:r>
              <a:rPr lang="id-ID" dirty="0" smtClean="0"/>
              <a:t>                          = </a:t>
            </a:r>
            <a:r>
              <a:rPr lang="en-US" dirty="0" smtClean="0"/>
              <a:t>50/10</a:t>
            </a:r>
            <a:r>
              <a:rPr lang="id-ID" dirty="0" smtClean="0"/>
              <a:t> kg/</a:t>
            </a:r>
            <a:r>
              <a:rPr lang="en-US" dirty="0" smtClean="0"/>
              <a:t>m</a:t>
            </a:r>
            <a:r>
              <a:rPr lang="id-ID" dirty="0" smtClean="0"/>
              <a:t>m^2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                 = 5 kg/mm^2</a:t>
            </a:r>
          </a:p>
          <a:p>
            <a:r>
              <a:rPr lang="en-US" dirty="0" smtClean="0"/>
              <a:t>                            = 5 kg/10^-2 cm^2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= </a:t>
            </a:r>
            <a:r>
              <a:rPr lang="en-US" dirty="0" smtClean="0"/>
              <a:t>5x100 </a:t>
            </a:r>
            <a:r>
              <a:rPr lang="en-US" dirty="0" smtClean="0"/>
              <a:t>kg/cm^2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= 500 kg/cm^2</a:t>
            </a:r>
            <a:endParaRPr lang="id-ID" dirty="0"/>
          </a:p>
        </p:txBody>
      </p:sp>
      <p:sp>
        <p:nvSpPr>
          <p:cNvPr id="10" name="TextBox 9"/>
          <p:cNvSpPr txBox="1"/>
          <p:nvPr/>
        </p:nvSpPr>
        <p:spPr>
          <a:xfrm>
            <a:off x="7981406" y="809896"/>
            <a:ext cx="33450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 kg = 10 </a:t>
            </a:r>
            <a:r>
              <a:rPr lang="id-ID" dirty="0" smtClean="0"/>
              <a:t>N</a:t>
            </a:r>
            <a:endParaRPr lang="en-US" dirty="0" smtClean="0"/>
          </a:p>
          <a:p>
            <a:r>
              <a:rPr lang="en-US" dirty="0" smtClean="0"/>
              <a:t>1 </a:t>
            </a:r>
            <a:r>
              <a:rPr lang="en-US" dirty="0" err="1" smtClean="0"/>
              <a:t>Mpa</a:t>
            </a:r>
            <a:r>
              <a:rPr lang="en-US" dirty="0" smtClean="0"/>
              <a:t> = 1 N/mm^2 = 10 kg/cm^2</a:t>
            </a:r>
            <a:endParaRPr lang="id-ID" dirty="0"/>
          </a:p>
        </p:txBody>
      </p:sp>
      <p:sp>
        <p:nvSpPr>
          <p:cNvPr id="11" name="TextBox 10"/>
          <p:cNvSpPr txBox="1"/>
          <p:nvPr/>
        </p:nvSpPr>
        <p:spPr>
          <a:xfrm>
            <a:off x="391886" y="3565854"/>
            <a:ext cx="4034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f</a:t>
            </a:r>
            <a:r>
              <a:rPr lang="id-ID" dirty="0" smtClean="0"/>
              <a:t>cu’ = </a:t>
            </a:r>
            <a:r>
              <a:rPr lang="id-ID" dirty="0" smtClean="0">
                <a:solidFill>
                  <a:srgbClr val="FF0000"/>
                </a:solidFill>
              </a:rPr>
              <a:t>0,60 x</a:t>
            </a:r>
            <a:r>
              <a:rPr lang="id-ID" dirty="0" smtClean="0"/>
              <a:t> 500 kg/cm^2 = 300 kg/cm^2</a:t>
            </a:r>
            <a:endParaRPr lang="id-ID" dirty="0"/>
          </a:p>
        </p:txBody>
      </p:sp>
      <p:sp>
        <p:nvSpPr>
          <p:cNvPr id="12" name="TextBox 11"/>
          <p:cNvSpPr txBox="1"/>
          <p:nvPr/>
        </p:nvSpPr>
        <p:spPr>
          <a:xfrm>
            <a:off x="391886" y="3935186"/>
            <a:ext cx="53365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Kontrol :</a:t>
            </a:r>
          </a:p>
          <a:p>
            <a:r>
              <a:rPr lang="id-ID" dirty="0" smtClean="0">
                <a:solidFill>
                  <a:srgbClr val="FF0000"/>
                </a:solidFill>
              </a:rPr>
              <a:t>fca’ &lt; fcu’   </a:t>
            </a:r>
            <a:r>
              <a:rPr lang="id-ID" dirty="0" smtClean="0">
                <a:sym typeface="Wingdings" panose="05000000000000000000" pitchFamily="2" charset="2"/>
              </a:rPr>
              <a:t> </a:t>
            </a:r>
            <a:r>
              <a:rPr lang="en-US" dirty="0"/>
              <a:t>248,224</a:t>
            </a:r>
            <a:r>
              <a:rPr lang="id-ID" dirty="0"/>
              <a:t> </a:t>
            </a:r>
            <a:r>
              <a:rPr lang="id-ID" dirty="0" smtClean="0">
                <a:sym typeface="Wingdings" panose="05000000000000000000" pitchFamily="2" charset="2"/>
              </a:rPr>
              <a:t>kg/cm^2 &lt; </a:t>
            </a:r>
            <a:r>
              <a:rPr lang="en-US" dirty="0" smtClean="0">
                <a:sym typeface="Wingdings" panose="05000000000000000000" pitchFamily="2" charset="2"/>
              </a:rPr>
              <a:t>300 </a:t>
            </a:r>
            <a:r>
              <a:rPr lang="id-ID" dirty="0" smtClean="0">
                <a:sym typeface="Wingdings" panose="05000000000000000000" pitchFamily="2" charset="2"/>
              </a:rPr>
              <a:t>kg/cm^2    (oke) </a:t>
            </a:r>
            <a:endParaRPr lang="id-ID" dirty="0"/>
          </a:p>
        </p:txBody>
      </p:sp>
      <p:sp>
        <p:nvSpPr>
          <p:cNvPr id="14" name="TextBox 13"/>
          <p:cNvSpPr txBox="1"/>
          <p:nvPr/>
        </p:nvSpPr>
        <p:spPr>
          <a:xfrm>
            <a:off x="535577" y="5003074"/>
            <a:ext cx="105462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Kesimpulan :</a:t>
            </a:r>
          </a:p>
          <a:p>
            <a:r>
              <a:rPr lang="id-ID" dirty="0" smtClean="0"/>
              <a:t>Jadi Gaya prategang efektif yang harus diberikan agar mampu menahan beban hidup WL = </a:t>
            </a:r>
            <a:r>
              <a:rPr lang="en-US" dirty="0" smtClean="0"/>
              <a:t>200</a:t>
            </a:r>
            <a:r>
              <a:rPr lang="id-ID" dirty="0" smtClean="0"/>
              <a:t>0 kg/m’ sebesar</a:t>
            </a:r>
          </a:p>
          <a:p>
            <a:r>
              <a:rPr lang="id-ID" dirty="0" smtClean="0"/>
              <a:t>Pe = </a:t>
            </a:r>
            <a:r>
              <a:rPr lang="en-US" dirty="0"/>
              <a:t>330569,04 </a:t>
            </a:r>
            <a:r>
              <a:rPr lang="id-ID" dirty="0" smtClean="0"/>
              <a:t>kg atau </a:t>
            </a:r>
            <a:r>
              <a:rPr lang="en-US" dirty="0" smtClean="0"/>
              <a:t>330,57</a:t>
            </a:r>
            <a:r>
              <a:rPr lang="id-ID" dirty="0" smtClean="0"/>
              <a:t> ton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mutu</a:t>
            </a:r>
            <a:r>
              <a:rPr lang="en-US" dirty="0" smtClean="0"/>
              <a:t> </a:t>
            </a:r>
            <a:r>
              <a:rPr lang="en-US" dirty="0" err="1" smtClean="0"/>
              <a:t>beton</a:t>
            </a:r>
            <a:r>
              <a:rPr lang="en-US" dirty="0" smtClean="0"/>
              <a:t> 50 </a:t>
            </a:r>
            <a:r>
              <a:rPr lang="en-US" dirty="0" err="1" smtClean="0"/>
              <a:t>Mpa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memenuhi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syarat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tegangan</a:t>
            </a:r>
            <a:r>
              <a:rPr lang="en-US" dirty="0" smtClean="0"/>
              <a:t> </a:t>
            </a:r>
            <a:r>
              <a:rPr lang="en-US" dirty="0" err="1" smtClean="0"/>
              <a:t>tekan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diijinkan</a:t>
            </a:r>
            <a:r>
              <a:rPr lang="en-US" dirty="0" smtClean="0"/>
              <a:t>.</a:t>
            </a:r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3802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</TotalTime>
  <Words>699</Words>
  <Application>Microsoft Office PowerPoint</Application>
  <PresentationFormat>Widescreen</PresentationFormat>
  <Paragraphs>94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Agung Kristiawan</dc:creator>
  <cp:lastModifiedBy>QUANTA</cp:lastModifiedBy>
  <cp:revision>40</cp:revision>
  <dcterms:created xsi:type="dcterms:W3CDTF">2021-04-19T05:09:39Z</dcterms:created>
  <dcterms:modified xsi:type="dcterms:W3CDTF">2022-04-25T03:19:18Z</dcterms:modified>
</cp:coreProperties>
</file>