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9" r:id="rId2"/>
    <p:sldMasterId id="2147483691" r:id="rId3"/>
  </p:sldMasterIdLst>
  <p:notesMasterIdLst>
    <p:notesMasterId r:id="rId35"/>
  </p:notesMasterIdLst>
  <p:sldIdLst>
    <p:sldId id="347" r:id="rId4"/>
    <p:sldId id="429" r:id="rId5"/>
    <p:sldId id="431" r:id="rId6"/>
    <p:sldId id="420" r:id="rId7"/>
    <p:sldId id="403" r:id="rId8"/>
    <p:sldId id="401" r:id="rId9"/>
    <p:sldId id="404" r:id="rId10"/>
    <p:sldId id="348" r:id="rId11"/>
    <p:sldId id="373" r:id="rId12"/>
    <p:sldId id="356" r:id="rId13"/>
    <p:sldId id="428" r:id="rId14"/>
    <p:sldId id="374" r:id="rId15"/>
    <p:sldId id="358" r:id="rId16"/>
    <p:sldId id="359" r:id="rId17"/>
    <p:sldId id="422" r:id="rId18"/>
    <p:sldId id="346" r:id="rId19"/>
    <p:sldId id="426" r:id="rId20"/>
    <p:sldId id="425" r:id="rId21"/>
    <p:sldId id="411" r:id="rId22"/>
    <p:sldId id="412" r:id="rId23"/>
    <p:sldId id="360" r:id="rId24"/>
    <p:sldId id="410" r:id="rId25"/>
    <p:sldId id="424" r:id="rId26"/>
    <p:sldId id="405" r:id="rId27"/>
    <p:sldId id="406" r:id="rId28"/>
    <p:sldId id="427" r:id="rId29"/>
    <p:sldId id="452" r:id="rId30"/>
    <p:sldId id="413" r:id="rId31"/>
    <p:sldId id="418" r:id="rId32"/>
    <p:sldId id="416" r:id="rId33"/>
    <p:sldId id="445" r:id="rId34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4B2"/>
    <a:srgbClr val="1F673A"/>
    <a:srgbClr val="699E00"/>
    <a:srgbClr val="7AB800"/>
    <a:srgbClr val="FF6600"/>
    <a:srgbClr val="990099"/>
    <a:srgbClr val="CC00FF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32" autoAdjust="0"/>
    <p:restoredTop sz="94801" autoAdjust="0"/>
  </p:normalViewPr>
  <p:slideViewPr>
    <p:cSldViewPr snapToGrid="0">
      <p:cViewPr varScale="1">
        <p:scale>
          <a:sx n="83" d="100"/>
          <a:sy n="83" d="100"/>
        </p:scale>
        <p:origin x="1157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1800225" cy="180022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9070D334-2E15-4FC0-B476-2272C30D68D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312E5062-DACB-4154-BB5A-3A0C0D65AB1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8852" name="Rectangle 4">
            <a:extLst>
              <a:ext uri="{FF2B5EF4-FFF2-40B4-BE49-F238E27FC236}">
                <a16:creationId xmlns:a16="http://schemas.microsoft.com/office/drawing/2014/main" id="{1545DC9F-010E-4F84-A2DA-6D29D8D6A93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DD07D467-5E11-4226-A135-ADA30158A95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1E1136B2-EDEE-4487-814F-BBE3299E3EA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F45824C6-F19F-41A3-AFF3-22B01E14C8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93FD1C8-6960-489F-B4F7-7E6F0628D8E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399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2">
            <a:extLst>
              <a:ext uri="{FF2B5EF4-FFF2-40B4-BE49-F238E27FC236}">
                <a16:creationId xmlns:a16="http://schemas.microsoft.com/office/drawing/2014/main" id="{0BE86A54-6C8E-4E86-8646-1EB805F690B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85800" y="6088063"/>
            <a:ext cx="14478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algn="ctr" eaLnBrk="0" hangingPunct="0">
              <a:defRPr/>
            </a:pPr>
            <a:endParaRPr lang="en-US" sz="800" dirty="0">
              <a:solidFill>
                <a:srgbClr val="353D30"/>
              </a:solidFill>
              <a:latin typeface="Franklin Gothic Medium" pitchFamily="34" charset="0"/>
              <a:cs typeface="+mn-cs"/>
            </a:endParaRPr>
          </a:p>
          <a:p>
            <a:pPr algn="ctr" eaLnBrk="0" hangingPunct="0">
              <a:defRPr/>
            </a:pPr>
            <a:r>
              <a:rPr lang="en-US" sz="2800" b="1" dirty="0">
                <a:solidFill>
                  <a:srgbClr val="353D30"/>
                </a:solidFill>
                <a:latin typeface="HelveticaNeueLT Pro 55 Roman" pitchFamily="34" charset="0"/>
              </a:rPr>
              <a:t>NRNC</a:t>
            </a:r>
          </a:p>
          <a:p>
            <a:pPr algn="ctr" eaLnBrk="0" hangingPunct="0">
              <a:defRPr/>
            </a:pPr>
            <a:endParaRPr lang="en-US" sz="800" dirty="0">
              <a:solidFill>
                <a:srgbClr val="ADF42C"/>
              </a:solidFill>
              <a:latin typeface="Franklin Gothic Medium" pitchFamily="34" charset="0"/>
              <a:cs typeface="+mn-cs"/>
            </a:endParaRP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15FBD7DA-20F1-40F6-BD7B-A4F29E2E1F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19800"/>
            <a:ext cx="622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E41D4D11-5DBE-48E4-A6F8-0FAEE814BAC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6172200"/>
            <a:ext cx="579438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38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4460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2">
            <a:extLst>
              <a:ext uri="{FF2B5EF4-FFF2-40B4-BE49-F238E27FC236}">
                <a16:creationId xmlns:a16="http://schemas.microsoft.com/office/drawing/2014/main" id="{201C308B-59E1-4B7C-BB75-72566918384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85800" y="6088063"/>
            <a:ext cx="14478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algn="ctr" eaLnBrk="0" hangingPunct="0">
              <a:defRPr/>
            </a:pPr>
            <a:endParaRPr lang="en-US" sz="800" dirty="0">
              <a:solidFill>
                <a:srgbClr val="353D30"/>
              </a:solidFill>
              <a:latin typeface="Franklin Gothic Medium" pitchFamily="34" charset="0"/>
              <a:cs typeface="+mn-cs"/>
            </a:endParaRPr>
          </a:p>
          <a:p>
            <a:pPr algn="ctr" eaLnBrk="0" hangingPunct="0">
              <a:defRPr/>
            </a:pPr>
            <a:r>
              <a:rPr lang="en-US" sz="2800" b="1" dirty="0">
                <a:solidFill>
                  <a:srgbClr val="353D30"/>
                </a:solidFill>
                <a:latin typeface="HelveticaNeueLT Pro 55 Roman" pitchFamily="34" charset="0"/>
              </a:rPr>
              <a:t>RNC</a:t>
            </a:r>
          </a:p>
          <a:p>
            <a:pPr algn="ctr" eaLnBrk="0" hangingPunct="0">
              <a:defRPr/>
            </a:pPr>
            <a:endParaRPr lang="en-US" sz="800" dirty="0">
              <a:solidFill>
                <a:srgbClr val="ADF42C"/>
              </a:solidFill>
              <a:latin typeface="Franklin Gothic Medium" pitchFamily="34" charset="0"/>
              <a:cs typeface="+mn-cs"/>
            </a:endParaRP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9D2C7083-CF7C-4D65-8B8F-BD1A3D675C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019800"/>
            <a:ext cx="622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147A9114-87EA-4AD0-A6B4-979F84F78CF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6172200"/>
            <a:ext cx="579438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7814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416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1480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0219128-B401-4959-9023-77222DB46C92}"/>
              </a:ext>
            </a:extLst>
          </p:cNvPr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AU">
              <a:latin typeface="Arial" charset="0"/>
              <a:cs typeface="+mn-cs"/>
            </a:endParaRPr>
          </a:p>
        </p:txBody>
      </p:sp>
      <p:pic>
        <p:nvPicPr>
          <p:cNvPr id="3075" name="Picture 3">
            <a:extLst>
              <a:ext uri="{FF2B5EF4-FFF2-40B4-BE49-F238E27FC236}">
                <a16:creationId xmlns:a16="http://schemas.microsoft.com/office/drawing/2014/main" id="{4432CEA4-5FAA-44A9-B907-B3C2BE8DC5B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900" y="6088063"/>
            <a:ext cx="6604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701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400">
          <a:solidFill>
            <a:srgbClr val="7AB800"/>
          </a:solidFill>
          <a:latin typeface="+mn-lt"/>
          <a:ea typeface="+mn-ea"/>
          <a:cs typeface="+mn-cs"/>
        </a:defRPr>
      </a:lvl1pPr>
      <a:lvl2pPr marL="536575" indent="6350" algn="l" rtl="0" eaLnBrk="0" fontAlgn="base" hangingPunct="0">
        <a:spcBef>
          <a:spcPct val="20000"/>
        </a:spcBef>
        <a:spcAft>
          <a:spcPct val="0"/>
        </a:spcAft>
        <a:defRPr sz="1400">
          <a:solidFill>
            <a:srgbClr val="7AB800"/>
          </a:solidFill>
          <a:latin typeface="+mn-lt"/>
        </a:defRPr>
      </a:lvl2pPr>
      <a:lvl3pPr marL="1446213" indent="-4572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2006600" indent="-3810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566988" indent="-3810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3024188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481388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938588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395788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>
            <a:extLst>
              <a:ext uri="{FF2B5EF4-FFF2-40B4-BE49-F238E27FC236}">
                <a16:creationId xmlns:a16="http://schemas.microsoft.com/office/drawing/2014/main" id="{33F0FD15-D309-4828-A837-594158910BB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6172200"/>
            <a:ext cx="579438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703" r:id="rId2"/>
    <p:sldLayoutId id="2147483699" r:id="rId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8AADB3B-EA15-4DCD-AC4B-0FFCC3FD7875}"/>
              </a:ext>
            </a:extLst>
          </p:cNvPr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AU"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7AB8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400">
          <a:solidFill>
            <a:srgbClr val="7AB800"/>
          </a:solidFill>
          <a:latin typeface="+mn-lt"/>
          <a:ea typeface="+mn-ea"/>
          <a:cs typeface="+mn-cs"/>
        </a:defRPr>
      </a:lvl1pPr>
      <a:lvl2pPr marL="536575" indent="6350" algn="l" rtl="0" eaLnBrk="0" fontAlgn="base" hangingPunct="0">
        <a:spcBef>
          <a:spcPct val="20000"/>
        </a:spcBef>
        <a:spcAft>
          <a:spcPct val="0"/>
        </a:spcAft>
        <a:defRPr sz="1400">
          <a:solidFill>
            <a:srgbClr val="7AB800"/>
          </a:solidFill>
          <a:latin typeface="+mn-lt"/>
        </a:defRPr>
      </a:lvl2pPr>
      <a:lvl3pPr marL="1446213" indent="-4572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2006600" indent="-3810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566988" indent="-3810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3024188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481388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938588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395788" indent="-3810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128D7E43-0634-4728-9C32-1C30392AB8E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627688" y="1352550"/>
            <a:ext cx="3041650" cy="403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US" altLang="en-US" sz="3600" dirty="0" err="1">
                <a:solidFill>
                  <a:srgbClr val="00A4B2"/>
                </a:solidFill>
                <a:latin typeface="HelveticaNeueLT Pro 55 Roman" pitchFamily="34" charset="0"/>
              </a:rPr>
              <a:t>Dampak</a:t>
            </a:r>
            <a:r>
              <a:rPr lang="en-US" altLang="en-US" sz="3600" dirty="0">
                <a:solidFill>
                  <a:srgbClr val="00A4B2"/>
                </a:solidFill>
                <a:latin typeface="HelveticaNeueLT Pro 55 Roman" pitchFamily="34" charset="0"/>
              </a:rPr>
              <a:t> FAÇADES pada </a:t>
            </a:r>
            <a:r>
              <a:rPr lang="en-US" altLang="en-US" sz="3600" dirty="0" err="1">
                <a:solidFill>
                  <a:srgbClr val="00A4B2"/>
                </a:solidFill>
                <a:latin typeface="HelveticaNeueLT Pro 55 Roman" pitchFamily="34" charset="0"/>
              </a:rPr>
              <a:t>Efisiensi</a:t>
            </a:r>
            <a:r>
              <a:rPr lang="en-US" altLang="en-US" sz="3600" dirty="0">
                <a:solidFill>
                  <a:srgbClr val="00A4B2"/>
                </a:solidFill>
                <a:latin typeface="HelveticaNeueLT Pro 55 Roman" pitchFamily="34" charset="0"/>
              </a:rPr>
              <a:t> </a:t>
            </a:r>
            <a:r>
              <a:rPr lang="en-US" altLang="en-US" sz="3600" dirty="0" err="1">
                <a:solidFill>
                  <a:srgbClr val="00A4B2"/>
                </a:solidFill>
                <a:latin typeface="HelveticaNeueLT Pro 55 Roman" pitchFamily="34" charset="0"/>
              </a:rPr>
              <a:t>Energi</a:t>
            </a:r>
            <a:r>
              <a:rPr lang="en-US" altLang="en-US" sz="3600" dirty="0">
                <a:solidFill>
                  <a:srgbClr val="00A4B2"/>
                </a:solidFill>
                <a:latin typeface="HelveticaNeueLT Pro 55 Roman" pitchFamily="34" charset="0"/>
              </a:rPr>
              <a:t> </a:t>
            </a:r>
            <a:r>
              <a:rPr lang="en-US" altLang="en-US" sz="3600" dirty="0" err="1">
                <a:solidFill>
                  <a:srgbClr val="00A4B2"/>
                </a:solidFill>
                <a:latin typeface="HelveticaNeueLT Pro 55 Roman" pitchFamily="34" charset="0"/>
              </a:rPr>
              <a:t>Bangunan</a:t>
            </a:r>
            <a:endParaRPr lang="en-US" altLang="en-US" sz="3600" dirty="0">
              <a:solidFill>
                <a:srgbClr val="00A4B2"/>
              </a:solidFill>
              <a:latin typeface="HelveticaNeueLT Pro 55 Roman" pitchFamily="34" charset="0"/>
            </a:endParaRPr>
          </a:p>
        </p:txBody>
      </p:sp>
      <p:pic>
        <p:nvPicPr>
          <p:cNvPr id="24579" name="Picture 1">
            <a:extLst>
              <a:ext uri="{FF2B5EF4-FFF2-40B4-BE49-F238E27FC236}">
                <a16:creationId xmlns:a16="http://schemas.microsoft.com/office/drawing/2014/main" id="{13F8F1AF-0A51-48E7-B198-63CC23B2E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11150"/>
            <a:ext cx="4805363" cy="618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>
            <a:extLst>
              <a:ext uri="{FF2B5EF4-FFF2-40B4-BE49-F238E27FC236}">
                <a16:creationId xmlns:a16="http://schemas.microsoft.com/office/drawing/2014/main" id="{9EC0A69A-B64D-4C20-8C95-7B388B23C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0"/>
            <a:ext cx="4643438" cy="618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1">
            <a:extLst>
              <a:ext uri="{FF2B5EF4-FFF2-40B4-BE49-F238E27FC236}">
                <a16:creationId xmlns:a16="http://schemas.microsoft.com/office/drawing/2014/main" id="{2F630D62-A794-4A6D-B661-7D35C3F38A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8514" y="2978527"/>
            <a:ext cx="4295486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dirty="0" err="1"/>
              <a:t>Konsumsi</a:t>
            </a:r>
            <a:r>
              <a:rPr lang="en-US" altLang="en-US" dirty="0"/>
              <a:t> </a:t>
            </a:r>
            <a:r>
              <a:rPr lang="en-US" altLang="en-US" dirty="0" err="1"/>
              <a:t>Energi</a:t>
            </a:r>
            <a:r>
              <a:rPr lang="en-US" altLang="en-US" dirty="0"/>
              <a:t> A.S. </a:t>
            </a:r>
            <a:r>
              <a:rPr lang="en-US" altLang="en-US" dirty="0" err="1"/>
              <a:t>menurut</a:t>
            </a:r>
            <a:r>
              <a:rPr lang="en-US" altLang="en-US" dirty="0"/>
              <a:t> </a:t>
            </a:r>
            <a:r>
              <a:rPr lang="en-US" altLang="en-US" dirty="0" err="1"/>
              <a:t>Sektor</a:t>
            </a:r>
            <a:r>
              <a:rPr lang="en-US" altLang="en-US" dirty="0"/>
              <a:t>. </a:t>
            </a:r>
            <a:r>
              <a:rPr lang="en-US" altLang="en-US" dirty="0" err="1"/>
              <a:t>Reorganisasi</a:t>
            </a:r>
            <a:r>
              <a:rPr lang="en-US" altLang="en-US" dirty="0"/>
              <a:t> data yang </a:t>
            </a:r>
            <a:r>
              <a:rPr lang="en-US" altLang="en-US" dirty="0" err="1"/>
              <a:t>ada</a:t>
            </a:r>
            <a:r>
              <a:rPr lang="en-US" altLang="en-US" dirty="0"/>
              <a:t> </a:t>
            </a:r>
            <a:r>
              <a:rPr lang="en-US" altLang="en-US" dirty="0" err="1"/>
              <a:t>menggabungkan</a:t>
            </a:r>
            <a:r>
              <a:rPr lang="en-US" altLang="en-US" dirty="0"/>
              <a:t> </a:t>
            </a:r>
            <a:r>
              <a:rPr lang="en-US" altLang="en-US" dirty="0" err="1"/>
              <a:t>energi</a:t>
            </a:r>
            <a:r>
              <a:rPr lang="en-US" altLang="en-US" dirty="0"/>
              <a:t> yang </a:t>
            </a:r>
            <a:r>
              <a:rPr lang="en-US" altLang="en-US" dirty="0" err="1"/>
              <a:t>dibutuhkan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menjalankan</a:t>
            </a:r>
            <a:r>
              <a:rPr lang="en-US" altLang="en-US" dirty="0"/>
              <a:t> </a:t>
            </a:r>
            <a:r>
              <a:rPr lang="en-US" altLang="en-US" dirty="0" err="1"/>
              <a:t>bangunan</a:t>
            </a:r>
            <a:r>
              <a:rPr lang="en-US" altLang="en-US" dirty="0"/>
              <a:t> </a:t>
            </a:r>
            <a:r>
              <a:rPr lang="en-US" altLang="en-US" dirty="0" err="1"/>
              <a:t>perumahan</a:t>
            </a:r>
            <a:r>
              <a:rPr lang="en-US" altLang="en-US" dirty="0"/>
              <a:t>, </a:t>
            </a:r>
            <a:r>
              <a:rPr lang="en-US" altLang="en-US" dirty="0" err="1"/>
              <a:t>komersial</a:t>
            </a:r>
            <a:r>
              <a:rPr lang="en-US" altLang="en-US" dirty="0"/>
              <a:t>, dan </a:t>
            </a:r>
            <a:r>
              <a:rPr lang="en-US" altLang="en-US" dirty="0" err="1"/>
              <a:t>industri</a:t>
            </a:r>
            <a:r>
              <a:rPr lang="en-US" altLang="en-US" dirty="0"/>
              <a:t> </a:t>
            </a:r>
            <a:r>
              <a:rPr lang="en-US" altLang="en-US" dirty="0" err="1"/>
              <a:t>bersama</a:t>
            </a:r>
            <a:r>
              <a:rPr lang="en-US" altLang="en-US" dirty="0"/>
              <a:t>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energi</a:t>
            </a:r>
            <a:r>
              <a:rPr lang="en-US" altLang="en-US" dirty="0"/>
              <a:t> yang </a:t>
            </a:r>
            <a:r>
              <a:rPr lang="en-US" altLang="en-US" dirty="0" err="1"/>
              <a:t>terkandung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bahan-bahan</a:t>
            </a:r>
            <a:r>
              <a:rPr lang="en-US" altLang="en-US" dirty="0"/>
              <a:t> yang </a:t>
            </a:r>
            <a:r>
              <a:rPr lang="en-US" altLang="en-US" dirty="0" err="1"/>
              <a:t>dihasilkan</a:t>
            </a:r>
            <a:r>
              <a:rPr lang="en-US" altLang="en-US" dirty="0"/>
              <a:t> </a:t>
            </a:r>
            <a:r>
              <a:rPr lang="en-US" altLang="en-US" dirty="0" err="1"/>
              <a:t>industri</a:t>
            </a:r>
            <a:r>
              <a:rPr lang="en-US" altLang="en-US" dirty="0"/>
              <a:t> </a:t>
            </a:r>
            <a:r>
              <a:rPr lang="en-US" altLang="en-US" dirty="0" err="1"/>
              <a:t>seperti</a:t>
            </a:r>
            <a:r>
              <a:rPr lang="en-US" altLang="en-US" dirty="0"/>
              <a:t> </a:t>
            </a:r>
            <a:r>
              <a:rPr lang="en-US" altLang="en-US" dirty="0" err="1"/>
              <a:t>karpet</a:t>
            </a:r>
            <a:r>
              <a:rPr lang="en-US" altLang="en-US" dirty="0"/>
              <a:t>, </a:t>
            </a:r>
            <a:r>
              <a:rPr lang="en-US" altLang="en-US" dirty="0" err="1"/>
              <a:t>ubin</a:t>
            </a:r>
            <a:r>
              <a:rPr lang="en-US" altLang="en-US" dirty="0"/>
              <a:t>, dan </a:t>
            </a:r>
            <a:r>
              <a:rPr lang="en-US" altLang="en-US" dirty="0" err="1"/>
              <a:t>perangkat</a:t>
            </a:r>
            <a:r>
              <a:rPr lang="en-US" altLang="en-US" dirty="0"/>
              <a:t> </a:t>
            </a:r>
            <a:r>
              <a:rPr lang="en-US" altLang="en-US" dirty="0" err="1"/>
              <a:t>keras</a:t>
            </a:r>
            <a:r>
              <a:rPr lang="en-US" altLang="en-US" dirty="0"/>
              <a:t> - </a:t>
            </a:r>
            <a:r>
              <a:rPr lang="en-US" altLang="en-US" b="1" dirty="0" err="1">
                <a:solidFill>
                  <a:srgbClr val="FF0000"/>
                </a:solidFill>
              </a:rPr>
              <a:t>memaparkan</a:t>
            </a:r>
            <a:r>
              <a:rPr lang="en-US" altLang="en-US" b="1" dirty="0">
                <a:solidFill>
                  <a:srgbClr val="FF0000"/>
                </a:solidFill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</a:rPr>
              <a:t>arsitektur</a:t>
            </a:r>
            <a:r>
              <a:rPr lang="en-US" altLang="en-US" b="1" dirty="0">
                <a:solidFill>
                  <a:srgbClr val="FF0000"/>
                </a:solidFill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</a:rPr>
              <a:t>sebagai</a:t>
            </a:r>
            <a:r>
              <a:rPr lang="en-US" altLang="en-US" b="1" dirty="0">
                <a:solidFill>
                  <a:srgbClr val="FF0000"/>
                </a:solidFill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</a:rPr>
              <a:t>pencemar</a:t>
            </a:r>
            <a:r>
              <a:rPr lang="en-US" altLang="en-US" b="1" dirty="0">
                <a:solidFill>
                  <a:srgbClr val="FF0000"/>
                </a:solidFill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</a:rPr>
              <a:t>tersembunyi</a:t>
            </a:r>
            <a:endParaRPr lang="en-AU" altLang="en-US" b="1" dirty="0">
              <a:solidFill>
                <a:srgbClr val="FF0000"/>
              </a:solidFill>
            </a:endParaRPr>
          </a:p>
        </p:txBody>
      </p:sp>
      <p:sp>
        <p:nvSpPr>
          <p:cNvPr id="25604" name="TextBox 4">
            <a:extLst>
              <a:ext uri="{FF2B5EF4-FFF2-40B4-BE49-F238E27FC236}">
                <a16:creationId xmlns:a16="http://schemas.microsoft.com/office/drawing/2014/main" id="{C6AE92E5-BC01-4244-8371-98D6D72AF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150" y="6284913"/>
            <a:ext cx="75120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latin typeface="HelveticaNeueLT Pro 55 Roman" pitchFamily="34" charset="0"/>
              </a:rPr>
              <a:t>Source : Architecture 2030</a:t>
            </a:r>
            <a:endParaRPr lang="en-AU" altLang="en-US" sz="1200">
              <a:latin typeface="HelveticaNeueLT Pro 55 Roman" pitchFamily="34" charset="0"/>
            </a:endParaRPr>
          </a:p>
        </p:txBody>
      </p:sp>
      <p:sp>
        <p:nvSpPr>
          <p:cNvPr id="25605" name="Rectangle 2">
            <a:extLst>
              <a:ext uri="{FF2B5EF4-FFF2-40B4-BE49-F238E27FC236}">
                <a16:creationId xmlns:a16="http://schemas.microsoft.com/office/drawing/2014/main" id="{67424B2D-694D-4891-AC1E-3D14F059B9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9350" y="871538"/>
            <a:ext cx="379730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4000">
                <a:solidFill>
                  <a:srgbClr val="FF0000"/>
                </a:solidFill>
                <a:latin typeface="HelveticaNeueLT Pro 75 Bd" pitchFamily="34" charset="0"/>
              </a:rPr>
              <a:t>architecture is the hidden polluter</a:t>
            </a:r>
            <a:endParaRPr lang="en-AU" altLang="en-US" sz="4000">
              <a:solidFill>
                <a:srgbClr val="FF0000"/>
              </a:solidFill>
              <a:latin typeface="HelveticaNeueLT Pro 75 Bd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EE3BE4-004D-4930-9569-DEC64D2AE8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2725" y="838200"/>
            <a:ext cx="60801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solidFill>
                  <a:srgbClr val="7AB800"/>
                </a:solidFill>
                <a:latin typeface="HelveticaNeueLT Pro 75 Bd" pitchFamily="34" charset="0"/>
              </a:rPr>
              <a:t>What shall we do?</a:t>
            </a:r>
            <a:endParaRPr lang="en-AU" altLang="en-US" sz="2000">
              <a:solidFill>
                <a:srgbClr val="7AB800"/>
              </a:solidFill>
              <a:latin typeface="HelveticaNeueLT Pro 75 Bd" pitchFamily="34" charset="0"/>
            </a:endParaRPr>
          </a:p>
        </p:txBody>
      </p:sp>
      <p:pic>
        <p:nvPicPr>
          <p:cNvPr id="9222" name="Picture 6">
            <a:extLst>
              <a:ext uri="{FF2B5EF4-FFF2-40B4-BE49-F238E27FC236}">
                <a16:creationId xmlns:a16="http://schemas.microsoft.com/office/drawing/2014/main" id="{B0F5FE20-EF48-4188-A2C9-1613EE5A8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2120900"/>
            <a:ext cx="179387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>
            <a:extLst>
              <a:ext uri="{FF2B5EF4-FFF2-40B4-BE49-F238E27FC236}">
                <a16:creationId xmlns:a16="http://schemas.microsoft.com/office/drawing/2014/main" id="{22A52045-F486-421F-BFAB-6D6880651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050" y="2616200"/>
            <a:ext cx="2157413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1F50A7-1002-4A50-9730-23492AA48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913" y="4887913"/>
            <a:ext cx="1987550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400">
                <a:latin typeface="HelveticaNeueLT Pro 75 Bd" pitchFamily="34" charset="0"/>
              </a:rPr>
              <a:t>DESIGN STRATEGIES</a:t>
            </a:r>
          </a:p>
          <a:p>
            <a:pPr algn="ctr"/>
            <a:endParaRPr lang="en-US" altLang="en-US" sz="1200">
              <a:latin typeface="HelveticaNeueLT Pro 55 Roman" pitchFamily="34" charset="0"/>
            </a:endParaRPr>
          </a:p>
          <a:p>
            <a:endParaRPr lang="en-AU" altLang="en-US" sz="1200">
              <a:solidFill>
                <a:srgbClr val="FF6600"/>
              </a:solidFill>
              <a:latin typeface="HelveticaNeueLT Pro 75 Bd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0F179EB-E5EF-419A-8D9B-8F3689B303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125" y="4881563"/>
            <a:ext cx="178752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400">
                <a:latin typeface="HelveticaNeueLT Pro 75 Bd" pitchFamily="34" charset="0"/>
              </a:rPr>
              <a:t>TECHNOLOGIES AND SYSTEMS</a:t>
            </a:r>
          </a:p>
          <a:p>
            <a:pPr algn="ctr"/>
            <a:endParaRPr lang="en-US" altLang="en-US" sz="1200">
              <a:latin typeface="HelveticaNeueLT Pro 55 Roman" pitchFamily="34" charset="0"/>
            </a:endParaRPr>
          </a:p>
          <a:p>
            <a:endParaRPr lang="en-AU" altLang="en-US" sz="1200">
              <a:solidFill>
                <a:srgbClr val="FF6600"/>
              </a:solidFill>
              <a:latin typeface="HelveticaNeueLT Pro 75 Bd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943B26-A4FF-4DBE-93F8-DA57CA2C4E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5725" y="4865688"/>
            <a:ext cx="2157413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400">
                <a:latin typeface="HelveticaNeueLT Pro 75 Bd" pitchFamily="34" charset="0"/>
              </a:rPr>
              <a:t>OFF-SITE RENEWABLE ENERGY</a:t>
            </a:r>
          </a:p>
          <a:p>
            <a:endParaRPr lang="en-AU" altLang="en-US" sz="1200">
              <a:solidFill>
                <a:srgbClr val="FF6600"/>
              </a:solidFill>
              <a:latin typeface="HelveticaNeueLT Pro 75 Bd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DFB473-8EDA-4C4D-8813-C78591D3B0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2616200"/>
            <a:ext cx="2155825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030D2F2-FC5B-4E3D-82B2-0896E609B1E9}"/>
              </a:ext>
            </a:extLst>
          </p:cNvPr>
          <p:cNvSpPr/>
          <p:nvPr/>
        </p:nvSpPr>
        <p:spPr>
          <a:xfrm>
            <a:off x="6397625" y="2611438"/>
            <a:ext cx="2155825" cy="2155825"/>
          </a:xfrm>
          <a:prstGeom prst="rect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AU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F8929ED-948C-460D-934B-AAC429AD7EC6}"/>
              </a:ext>
            </a:extLst>
          </p:cNvPr>
          <p:cNvSpPr/>
          <p:nvPr/>
        </p:nvSpPr>
        <p:spPr>
          <a:xfrm>
            <a:off x="3303588" y="2633663"/>
            <a:ext cx="2155825" cy="215582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AU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C5D8C3D-A4D7-48F3-9072-B115947A83A5}"/>
              </a:ext>
            </a:extLst>
          </p:cNvPr>
          <p:cNvSpPr/>
          <p:nvPr/>
        </p:nvSpPr>
        <p:spPr>
          <a:xfrm>
            <a:off x="585788" y="2111375"/>
            <a:ext cx="1793875" cy="2687638"/>
          </a:xfrm>
          <a:prstGeom prst="rect">
            <a:avLst/>
          </a:prstGeom>
          <a:noFill/>
          <a:ln>
            <a:solidFill>
              <a:srgbClr val="7AB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AU"/>
          </a:p>
        </p:txBody>
      </p:sp>
      <p:sp>
        <p:nvSpPr>
          <p:cNvPr id="5" name="Plus 4">
            <a:extLst>
              <a:ext uri="{FF2B5EF4-FFF2-40B4-BE49-F238E27FC236}">
                <a16:creationId xmlns:a16="http://schemas.microsoft.com/office/drawing/2014/main" id="{68636FF0-F1B3-4990-AC83-BA25B59CF177}"/>
              </a:ext>
            </a:extLst>
          </p:cNvPr>
          <p:cNvSpPr/>
          <p:nvPr/>
        </p:nvSpPr>
        <p:spPr>
          <a:xfrm>
            <a:off x="2425700" y="3243263"/>
            <a:ext cx="868363" cy="936625"/>
          </a:xfrm>
          <a:prstGeom prst="mathPlus">
            <a:avLst>
              <a:gd name="adj1" fmla="val 685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AU"/>
          </a:p>
        </p:txBody>
      </p:sp>
      <p:sp>
        <p:nvSpPr>
          <p:cNvPr id="14" name="Plus 13">
            <a:extLst>
              <a:ext uri="{FF2B5EF4-FFF2-40B4-BE49-F238E27FC236}">
                <a16:creationId xmlns:a16="http://schemas.microsoft.com/office/drawing/2014/main" id="{92F86EDB-2AA8-4A64-8569-269118E8335B}"/>
              </a:ext>
            </a:extLst>
          </p:cNvPr>
          <p:cNvSpPr/>
          <p:nvPr/>
        </p:nvSpPr>
        <p:spPr>
          <a:xfrm>
            <a:off x="5478463" y="3221038"/>
            <a:ext cx="868362" cy="936625"/>
          </a:xfrm>
          <a:prstGeom prst="mathPlus">
            <a:avLst>
              <a:gd name="adj1" fmla="val 685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>
            <a:extLst>
              <a:ext uri="{FF2B5EF4-FFF2-40B4-BE49-F238E27FC236}">
                <a16:creationId xmlns:a16="http://schemas.microsoft.com/office/drawing/2014/main" id="{27C67614-DA3D-4B28-B301-8904EE333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2179638"/>
            <a:ext cx="7140575" cy="402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Box 3">
            <a:extLst>
              <a:ext uri="{FF2B5EF4-FFF2-40B4-BE49-F238E27FC236}">
                <a16:creationId xmlns:a16="http://schemas.microsoft.com/office/drawing/2014/main" id="{F41BE76A-DE52-4613-9C92-15B5971915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150" y="6284913"/>
            <a:ext cx="75120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latin typeface="HelveticaNeueLT Pro 55 Roman" pitchFamily="34" charset="0"/>
              </a:rPr>
              <a:t>Source : UK Energy Efficiency Best Practice Program Energy Consumption Guide 19: Energy Use in Offices</a:t>
            </a:r>
            <a:endParaRPr lang="en-AU" altLang="en-US" sz="1200">
              <a:latin typeface="HelveticaNeueLT Pro 55 Roman" pitchFamily="34" charset="0"/>
            </a:endParaRPr>
          </a:p>
        </p:txBody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7CE61519-D2E5-4A95-A706-78891886A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8688" y="2179638"/>
            <a:ext cx="3319462" cy="102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solidFill>
                  <a:srgbClr val="7AB800"/>
                </a:solidFill>
                <a:latin typeface="HelveticaNeueLT Pro 75 Bd" pitchFamily="34" charset="0"/>
              </a:rPr>
              <a:t>ENERGY USE IN OFFICES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5EDFA79C-2FCC-4E7E-8E1A-1130B3F9D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63" y="-11113"/>
            <a:ext cx="2024062" cy="202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>
            <a:extLst>
              <a:ext uri="{FF2B5EF4-FFF2-40B4-BE49-F238E27FC236}">
                <a16:creationId xmlns:a16="http://schemas.microsoft.com/office/drawing/2014/main" id="{7DE4D8EB-332B-4BB6-9E28-62319A72D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0"/>
            <a:ext cx="795337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 descr="Commercial Light Fixture">
            <a:extLst>
              <a:ext uri="{FF2B5EF4-FFF2-40B4-BE49-F238E27FC236}">
                <a16:creationId xmlns:a16="http://schemas.microsoft.com/office/drawing/2014/main" id="{51CEA1DC-D626-4E80-87DD-1C63231F2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0"/>
            <a:ext cx="31242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2">
            <a:extLst>
              <a:ext uri="{FF2B5EF4-FFF2-40B4-BE49-F238E27FC236}">
                <a16:creationId xmlns:a16="http://schemas.microsoft.com/office/drawing/2014/main" id="{A4F0EA10-6CEC-4E48-9026-1DB17DC10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6350"/>
            <a:ext cx="2251075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Picture 16">
            <a:extLst>
              <a:ext uri="{FF2B5EF4-FFF2-40B4-BE49-F238E27FC236}">
                <a16:creationId xmlns:a16="http://schemas.microsoft.com/office/drawing/2014/main" id="{2713C7DB-63A2-48D2-8F7B-47BDE3844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175101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6" descr="1250524347-jasmax5 1250524347-jasmax5">
            <a:extLst>
              <a:ext uri="{FF2B5EF4-FFF2-40B4-BE49-F238E27FC236}">
                <a16:creationId xmlns:a16="http://schemas.microsoft.com/office/drawing/2014/main" id="{B0F7A6D9-7052-4EB3-8725-7304E1996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360363"/>
            <a:ext cx="8380413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2">
            <a:extLst>
              <a:ext uri="{FF2B5EF4-FFF2-40B4-BE49-F238E27FC236}">
                <a16:creationId xmlns:a16="http://schemas.microsoft.com/office/drawing/2014/main" id="{FBC2CEAF-8AF8-4A2D-913B-7D42AA50A6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6048375"/>
            <a:ext cx="7077075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chemeClr val="bg1"/>
                </a:solidFill>
                <a:latin typeface="HelveticaNeueLT Pro 55 Roman" pitchFamily="34" charset="0"/>
              </a:rPr>
              <a:t>Beban AC </a:t>
            </a:r>
            <a:r>
              <a:rPr lang="en-US" altLang="en-US" dirty="0" err="1">
                <a:solidFill>
                  <a:schemeClr val="bg1"/>
                </a:solidFill>
                <a:latin typeface="HelveticaNeueLT Pro 55 Roman" pitchFamily="34" charset="0"/>
              </a:rPr>
              <a:t>disebabkan</a:t>
            </a:r>
            <a:r>
              <a:rPr lang="en-US" altLang="en-US" dirty="0">
                <a:solidFill>
                  <a:schemeClr val="bg1"/>
                </a:solidFill>
                <a:latin typeface="HelveticaNeueLT Pro 55 Roman" pitchFamily="34" charset="0"/>
              </a:rPr>
              <a:t> oleh </a:t>
            </a:r>
            <a:r>
              <a:rPr lang="en-US" altLang="en-US" dirty="0" err="1">
                <a:solidFill>
                  <a:schemeClr val="bg1"/>
                </a:solidFill>
                <a:latin typeface="HelveticaNeueLT Pro 55 Roman" pitchFamily="34" charset="0"/>
              </a:rPr>
              <a:t>pencahayaan</a:t>
            </a:r>
            <a:r>
              <a:rPr lang="en-US" altLang="en-US" dirty="0">
                <a:solidFill>
                  <a:schemeClr val="bg1"/>
                </a:solidFill>
                <a:latin typeface="HelveticaNeueLT Pro 55 Roman" pitchFamily="34" charset="0"/>
              </a:rPr>
              <a:t>, </a:t>
            </a:r>
            <a:r>
              <a:rPr lang="en-US" altLang="en-US" dirty="0" err="1">
                <a:solidFill>
                  <a:schemeClr val="bg1"/>
                </a:solidFill>
                <a:latin typeface="HelveticaNeueLT Pro 55 Roman" pitchFamily="34" charset="0"/>
              </a:rPr>
              <a:t>peralatan</a:t>
            </a:r>
            <a:r>
              <a:rPr lang="en-US" altLang="en-US" dirty="0">
                <a:solidFill>
                  <a:schemeClr val="bg1"/>
                </a:solidFill>
                <a:latin typeface="HelveticaNeueLT Pro 55 Roman" pitchFamily="34" charset="0"/>
              </a:rPr>
              <a:t>, orang-orang dan </a:t>
            </a:r>
            <a:r>
              <a:rPr lang="en-US" altLang="en-US" dirty="0" err="1">
                <a:solidFill>
                  <a:schemeClr val="bg1"/>
                </a:solidFill>
                <a:latin typeface="HelveticaNeueLT Pro 55 Roman" pitchFamily="34" charset="0"/>
              </a:rPr>
              <a:t>panas</a:t>
            </a:r>
            <a:r>
              <a:rPr lang="en-US" altLang="en-US" dirty="0">
                <a:solidFill>
                  <a:schemeClr val="bg1"/>
                </a:solidFill>
                <a:latin typeface="HelveticaNeueLT Pro 55 Roman" pitchFamily="34" charset="0"/>
              </a:rPr>
              <a:t> yang </a:t>
            </a:r>
            <a:r>
              <a:rPr lang="en-US" altLang="en-US" dirty="0" err="1">
                <a:solidFill>
                  <a:schemeClr val="bg1"/>
                </a:solidFill>
                <a:latin typeface="HelveticaNeueLT Pro 55 Roman" pitchFamily="34" charset="0"/>
              </a:rPr>
              <a:t>diperoleh</a:t>
            </a:r>
            <a:r>
              <a:rPr lang="en-US" altLang="en-US" dirty="0">
                <a:solidFill>
                  <a:schemeClr val="bg1"/>
                </a:solidFill>
                <a:latin typeface="HelveticaNeueLT Pro 55 Roman" pitchFamily="34" charset="0"/>
              </a:rPr>
              <a:t> </a:t>
            </a:r>
            <a:r>
              <a:rPr lang="en-US" altLang="en-US" dirty="0" err="1">
                <a:solidFill>
                  <a:schemeClr val="bg1"/>
                </a:solidFill>
                <a:latin typeface="HelveticaNeueLT Pro 55 Roman" pitchFamily="34" charset="0"/>
              </a:rPr>
              <a:t>melalui</a:t>
            </a:r>
            <a:r>
              <a:rPr lang="en-US" altLang="en-US" dirty="0">
                <a:solidFill>
                  <a:schemeClr val="bg1"/>
                </a:solidFill>
                <a:latin typeface="HelveticaNeueLT Pro 55 Roman" pitchFamily="34" charset="0"/>
              </a:rPr>
              <a:t> </a:t>
            </a:r>
            <a:r>
              <a:rPr lang="en-US" altLang="en-US" dirty="0" err="1">
                <a:solidFill>
                  <a:schemeClr val="bg1"/>
                </a:solidFill>
                <a:latin typeface="HelveticaNeueLT Pro 55 Roman" pitchFamily="34" charset="0"/>
              </a:rPr>
              <a:t>fasad</a:t>
            </a:r>
            <a:endParaRPr lang="en-US" altLang="en-US" dirty="0">
              <a:solidFill>
                <a:schemeClr val="bg1"/>
              </a:solidFill>
              <a:latin typeface="HelveticaNeueLT Pro 55 Roman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id="{69878B2B-F6D2-4739-B86C-07B2FE31A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3" y="558800"/>
            <a:ext cx="8091487" cy="510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2">
            <a:extLst>
              <a:ext uri="{FF2B5EF4-FFF2-40B4-BE49-F238E27FC236}">
                <a16:creationId xmlns:a16="http://schemas.microsoft.com/office/drawing/2014/main" id="{69EDF5D0-85D3-4FA2-A874-DCD7C037D6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00" y="5861050"/>
            <a:ext cx="7207250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 err="1">
                <a:solidFill>
                  <a:schemeClr val="bg1"/>
                </a:solidFill>
                <a:latin typeface="HelveticaNeueLT Pro 55 Roman" pitchFamily="34" charset="0"/>
              </a:rPr>
              <a:t>Seberapa</a:t>
            </a:r>
            <a:r>
              <a:rPr lang="en-US" altLang="en-US" dirty="0">
                <a:solidFill>
                  <a:schemeClr val="bg1"/>
                </a:solidFill>
                <a:latin typeface="HelveticaNeueLT Pro 55 Roman" pitchFamily="34" charset="0"/>
              </a:rPr>
              <a:t> </a:t>
            </a:r>
            <a:r>
              <a:rPr lang="en-US" altLang="en-US" dirty="0" err="1">
                <a:solidFill>
                  <a:schemeClr val="bg1"/>
                </a:solidFill>
                <a:latin typeface="HelveticaNeueLT Pro 55 Roman" pitchFamily="34" charset="0"/>
              </a:rPr>
              <a:t>efisien</a:t>
            </a:r>
            <a:r>
              <a:rPr lang="en-US" altLang="en-US" dirty="0">
                <a:solidFill>
                  <a:schemeClr val="bg1"/>
                </a:solidFill>
                <a:latin typeface="HelveticaNeueLT Pro 55 Roman" pitchFamily="34" charset="0"/>
              </a:rPr>
              <a:t> façade Anda?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>
            <a:extLst>
              <a:ext uri="{FF2B5EF4-FFF2-40B4-BE49-F238E27FC236}">
                <a16:creationId xmlns:a16="http://schemas.microsoft.com/office/drawing/2014/main" id="{3E2575C5-DF17-48E1-BFC9-6051846FE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>
            <a:extLst>
              <a:ext uri="{FF2B5EF4-FFF2-40B4-BE49-F238E27FC236}">
                <a16:creationId xmlns:a16="http://schemas.microsoft.com/office/drawing/2014/main" id="{DF80DAD6-7374-4DE4-AFBF-BC2F964C571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55800" y="1303338"/>
            <a:ext cx="5232400" cy="2687637"/>
          </a:xfrm>
          <a:prstGeom prst="rect">
            <a:avLst/>
          </a:prstGeom>
          <a:solidFill>
            <a:schemeClr val="bg2">
              <a:lumMod val="20000"/>
              <a:lumOff val="80000"/>
              <a:alpha val="79000"/>
            </a:schemeClr>
          </a:solidFill>
        </p:spPr>
        <p:txBody>
          <a:bodyPr/>
          <a:lstStyle/>
          <a:p>
            <a:pPr algn="ctr" eaLnBrk="1" hangingPunct="1">
              <a:defRPr/>
            </a:pPr>
            <a:r>
              <a:rPr lang="en-US" sz="13000" spc="600" dirty="0">
                <a:solidFill>
                  <a:srgbClr val="699E00"/>
                </a:solidFill>
                <a:latin typeface="HelveticaNeueLT Pro 75 Bd" pitchFamily="34" charset="0"/>
              </a:rPr>
              <a:t>OTTV</a:t>
            </a:r>
            <a:br>
              <a:rPr lang="en-US" sz="9600" spc="600" dirty="0">
                <a:solidFill>
                  <a:srgbClr val="699E00"/>
                </a:solidFill>
                <a:latin typeface="HelveticaNeueLT Pro 55 Roman" pitchFamily="34" charset="0"/>
              </a:rPr>
            </a:br>
            <a:r>
              <a:rPr lang="en-US" sz="2400" dirty="0">
                <a:solidFill>
                  <a:srgbClr val="699E00"/>
                </a:solidFill>
                <a:latin typeface="HelveticaNeueLT Pro 55 Roman" pitchFamily="34" charset="0"/>
              </a:rPr>
              <a:t>Overall Thermal Transfer Value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024B0B6-22B2-412D-8A2F-4F10FF54DE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000" y="3956050"/>
            <a:ext cx="8634413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700" b="1" kern="0" dirty="0">
                <a:solidFill>
                  <a:srgbClr val="00B0F0"/>
                </a:solidFill>
                <a:latin typeface="HelveticaNeueLT Pro 55 Roman" pitchFamily="34" charset="0"/>
                <a:ea typeface="+mj-ea"/>
                <a:cs typeface="+mj-cs"/>
              </a:rPr>
              <a:t>WATTS PER M</a:t>
            </a:r>
            <a:r>
              <a:rPr lang="en-US" sz="4700" baseline="30000" dirty="0">
                <a:solidFill>
                  <a:srgbClr val="00B0F0"/>
                </a:solidFill>
                <a:latin typeface="HelveticaNeueLT Pro 55 Roman" pitchFamily="34" charset="0"/>
                <a:cs typeface="+mn-cs"/>
              </a:rPr>
              <a:t>2</a:t>
            </a:r>
            <a:endParaRPr lang="en-US" sz="4700" b="1" kern="0" baseline="30000" dirty="0">
              <a:solidFill>
                <a:srgbClr val="00B0F0"/>
              </a:solidFill>
              <a:latin typeface="HelveticaNeueLT Pro 55 Roman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>
            <a:extLst>
              <a:ext uri="{FF2B5EF4-FFF2-40B4-BE49-F238E27FC236}">
                <a16:creationId xmlns:a16="http://schemas.microsoft.com/office/drawing/2014/main" id="{0F64AD6C-E1A6-46F9-96AB-5494B1DF7D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4387D3CC-7BA1-461D-ABB1-13DF80E945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1750" y="2211388"/>
            <a:ext cx="6672263" cy="2790825"/>
          </a:xfrm>
          <a:prstGeom prst="rect">
            <a:avLst/>
          </a:prstGeom>
          <a:solidFill>
            <a:schemeClr val="bg2">
              <a:lumMod val="20000"/>
              <a:lumOff val="80000"/>
              <a:alpha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6000" b="1">
                <a:solidFill>
                  <a:srgbClr val="FF0000"/>
                </a:solidFill>
                <a:latin typeface="HelveticaNeueLT Pro 75 Bd" pitchFamily="34" charset="0"/>
              </a:rPr>
              <a:t>HEAT</a:t>
            </a:r>
            <a:r>
              <a:rPr lang="en-US" altLang="en-US" sz="6000" b="1">
                <a:solidFill>
                  <a:srgbClr val="00B0F0"/>
                </a:solidFill>
                <a:latin typeface="HelveticaNeueLT Pro 55 Roman" pitchFamily="34" charset="0"/>
              </a:rPr>
              <a:t>    </a:t>
            </a:r>
            <a:r>
              <a:rPr lang="en-US" altLang="en-US" sz="3600" b="1">
                <a:solidFill>
                  <a:srgbClr val="FF0000"/>
                </a:solidFill>
                <a:latin typeface="HelveticaNeueLT Pro 75 Bd" pitchFamily="34" charset="0"/>
              </a:rPr>
              <a:t>W </a:t>
            </a:r>
            <a:r>
              <a:rPr lang="en-US" altLang="en-US" sz="3600" baseline="30000">
                <a:solidFill>
                  <a:srgbClr val="00B0F0"/>
                </a:solidFill>
                <a:latin typeface="HelveticaNeueLT Pro 75 Bd" pitchFamily="34" charset="0"/>
              </a:rPr>
              <a:t>            </a:t>
            </a:r>
            <a:r>
              <a:rPr lang="en-US" altLang="en-US" sz="6000" b="1">
                <a:latin typeface="HelveticaNeueLT Pro 55 Roman" pitchFamily="34" charset="0"/>
              </a:rPr>
              <a:t>=</a:t>
            </a:r>
          </a:p>
          <a:p>
            <a:pPr algn="ctr" eaLnBrk="1" hangingPunct="1"/>
            <a:r>
              <a:rPr lang="en-US" altLang="en-US" sz="6000">
                <a:solidFill>
                  <a:srgbClr val="699E00"/>
                </a:solidFill>
                <a:latin typeface="HelveticaNeueLT Pro 75 Bd" pitchFamily="34" charset="0"/>
              </a:rPr>
              <a:t>OTTV</a:t>
            </a:r>
            <a:r>
              <a:rPr lang="en-US" altLang="en-US" sz="6000">
                <a:latin typeface="HelveticaNeueLT Pro 55 Roman" pitchFamily="34" charset="0"/>
              </a:rPr>
              <a:t> x</a:t>
            </a:r>
            <a:r>
              <a:rPr lang="en-US" altLang="en-US" sz="6000">
                <a:solidFill>
                  <a:srgbClr val="00B0F0"/>
                </a:solidFill>
                <a:latin typeface="HelveticaNeueLT Pro 55 Roman" pitchFamily="34" charset="0"/>
              </a:rPr>
              <a:t> </a:t>
            </a:r>
            <a:r>
              <a:rPr lang="en-US" altLang="en-US" sz="5700">
                <a:solidFill>
                  <a:srgbClr val="0070C0"/>
                </a:solidFill>
                <a:latin typeface="HelveticaNeueLT Pro 75 Bd" pitchFamily="34" charset="0"/>
              </a:rPr>
              <a:t>skin area</a:t>
            </a:r>
          </a:p>
          <a:p>
            <a:pPr eaLnBrk="1" hangingPunct="1"/>
            <a:r>
              <a:rPr lang="en-US" altLang="en-US" b="1">
                <a:solidFill>
                  <a:srgbClr val="FF0000"/>
                </a:solidFill>
              </a:rPr>
              <a:t>               W / m</a:t>
            </a:r>
            <a:r>
              <a:rPr lang="en-US" altLang="en-US">
                <a:solidFill>
                  <a:srgbClr val="FF0000"/>
                </a:solidFill>
              </a:rPr>
              <a:t>2              x</a:t>
            </a:r>
            <a:r>
              <a:rPr lang="en-US" altLang="en-US" sz="5700" baseline="30000">
                <a:solidFill>
                  <a:srgbClr val="0070C0"/>
                </a:solidFill>
                <a:latin typeface="HelveticaNeueLT Pro 75 Bd" pitchFamily="34" charset="0"/>
              </a:rPr>
              <a:t>            </a:t>
            </a:r>
            <a:r>
              <a:rPr lang="en-US" altLang="en-US" b="1">
                <a:solidFill>
                  <a:srgbClr val="FF0000"/>
                </a:solidFill>
              </a:rPr>
              <a:t>m</a:t>
            </a:r>
            <a:r>
              <a:rPr lang="en-US" altLang="en-US">
                <a:solidFill>
                  <a:srgbClr val="FF0000"/>
                </a:solidFill>
              </a:rPr>
              <a:t>2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146">
            <a:extLst>
              <a:ext uri="{FF2B5EF4-FFF2-40B4-BE49-F238E27FC236}">
                <a16:creationId xmlns:a16="http://schemas.microsoft.com/office/drawing/2014/main" id="{27F2BA5B-6BB3-48F3-B734-6704337FB0A1}"/>
              </a:ext>
            </a:extLst>
          </p:cNvPr>
          <p:cNvGraphicFramePr>
            <a:graphicFrameLocks/>
          </p:cNvGraphicFramePr>
          <p:nvPr/>
        </p:nvGraphicFramePr>
        <p:xfrm>
          <a:off x="552450" y="361950"/>
          <a:ext cx="8021638" cy="556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r:id="rId3" imgW="8023031" imgH="5566130" progId="Excel.Sheet.8">
                  <p:embed/>
                </p:oleObj>
              </mc:Choice>
              <mc:Fallback>
                <p:oleObj r:id="rId3" imgW="8023031" imgH="5566130" progId="Excel.Sheet.8">
                  <p:embed/>
                  <p:pic>
                    <p:nvPicPr>
                      <p:cNvPr id="0" name="Object 14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450" y="361950"/>
                        <a:ext cx="8021638" cy="5564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9C7F5F03-9A52-4AA4-98D7-49402AA639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9713" y="2168525"/>
            <a:ext cx="2051050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external</a:t>
            </a:r>
          </a:p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environment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4FCC5E67-51C5-4E33-9046-9CD56428C2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249613"/>
            <a:ext cx="4702175" cy="14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9600" b="1" kern="0" dirty="0">
                <a:solidFill>
                  <a:srgbClr val="7AB800"/>
                </a:solidFill>
                <a:latin typeface="HelveticaNeueLT Pro 75 Bd" pitchFamily="34" charset="0"/>
                <a:ea typeface="+mj-ea"/>
                <a:cs typeface="+mj-cs"/>
              </a:rPr>
              <a:t>OTTV</a:t>
            </a:r>
          </a:p>
        </p:txBody>
      </p:sp>
      <p:sp>
        <p:nvSpPr>
          <p:cNvPr id="32771" name="Rectangle 7">
            <a:extLst>
              <a:ext uri="{FF2B5EF4-FFF2-40B4-BE49-F238E27FC236}">
                <a16:creationId xmlns:a16="http://schemas.microsoft.com/office/drawing/2014/main" id="{4261B4BB-5902-4062-B138-D1D245BAF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646613"/>
            <a:ext cx="8594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NZ" altLang="en-US" sz="2400"/>
              <a:t>      </a:t>
            </a:r>
            <a:r>
              <a:rPr lang="en-NZ" altLang="en-US" sz="2400">
                <a:latin typeface="HelveticaNeueLT Pro 55 Roman" pitchFamily="34" charset="0"/>
              </a:rPr>
              <a:t>x (1-WWR) x U</a:t>
            </a:r>
            <a:r>
              <a:rPr lang="en-NZ" altLang="en-US" sz="2400" baseline="-25000">
                <a:latin typeface="HelveticaNeueLT Pro 55 Roman" pitchFamily="34" charset="0"/>
              </a:rPr>
              <a:t>w</a:t>
            </a:r>
            <a:r>
              <a:rPr lang="en-NZ" altLang="en-US" sz="2400">
                <a:latin typeface="HelveticaNeueLT Pro 55 Roman" pitchFamily="34" charset="0"/>
              </a:rPr>
              <a:t> +      x WWR x U</a:t>
            </a:r>
            <a:r>
              <a:rPr lang="en-NZ" altLang="en-US" sz="2400" baseline="-25000">
                <a:latin typeface="HelveticaNeueLT Pro 55 Roman" pitchFamily="34" charset="0"/>
              </a:rPr>
              <a:t>f</a:t>
            </a:r>
            <a:r>
              <a:rPr lang="en-NZ" altLang="en-US" sz="2400">
                <a:latin typeface="HelveticaNeueLT Pro 55 Roman" pitchFamily="34" charset="0"/>
              </a:rPr>
              <a:t> +       x       x WWR x                 </a:t>
            </a:r>
            <a:endParaRPr lang="en-MY" altLang="en-US" sz="2400">
              <a:latin typeface="HelveticaNeueLT Pro 55 Roman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0EA94BA-E589-4A86-AE79-86D1B2A40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3500" y="4643438"/>
            <a:ext cx="6397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NZ" altLang="en-US" sz="2400" b="1"/>
              <a:t>CF</a:t>
            </a:r>
          </a:p>
          <a:p>
            <a:pPr algn="ctr"/>
            <a:endParaRPr lang="en-MY" altLang="en-US" sz="24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4598DE5-3102-4F8D-89D1-FBE0E336B2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611688"/>
            <a:ext cx="9540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NZ" altLang="en-US" sz="2400" b="1">
                <a:latin typeface="HelveticaNeueLT Pro 55 Roman" pitchFamily="34" charset="0"/>
              </a:rPr>
              <a:t>T</a:t>
            </a:r>
            <a:r>
              <a:rPr lang="en-NZ" altLang="en-US" sz="2400" b="1" baseline="-25000">
                <a:latin typeface="HelveticaNeueLT Pro 55 Roman" pitchFamily="34" charset="0"/>
              </a:rPr>
              <a:t>deq</a:t>
            </a:r>
          </a:p>
          <a:p>
            <a:pPr algn="ctr"/>
            <a:endParaRPr lang="en-MY" altLang="en-US" sz="24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3746864-6BB3-4680-98BC-7F2F4E580E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2463" y="4646613"/>
            <a:ext cx="7143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NZ" altLang="en-US" sz="2400" b="1"/>
              <a:t>SC</a:t>
            </a:r>
          </a:p>
          <a:p>
            <a:pPr algn="ctr"/>
            <a:endParaRPr lang="en-MY" altLang="en-US" sz="24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29A199-143C-4568-8ABD-09EA34D0F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75" y="4643438"/>
            <a:ext cx="7715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NZ" altLang="en-US" sz="2400" b="1"/>
              <a:t>SF</a:t>
            </a:r>
          </a:p>
          <a:p>
            <a:pPr algn="ctr"/>
            <a:endParaRPr lang="en-MY" altLang="en-US" sz="24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1B023D6-40AC-4577-9DE4-F0BE597A0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8025" y="4638675"/>
            <a:ext cx="6715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NZ" altLang="en-US" sz="2400" b="1"/>
              <a:t>D</a:t>
            </a:r>
            <a:r>
              <a:rPr lang="en-NZ" altLang="en-US" sz="2400" b="1" baseline="-25000"/>
              <a:t>T</a:t>
            </a:r>
            <a:endParaRPr lang="en-NZ" altLang="en-US" sz="2400" b="1"/>
          </a:p>
          <a:p>
            <a:pPr algn="ctr"/>
            <a:endParaRPr lang="en-MY" altLang="en-US" sz="2400"/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4AC010C4-7A50-48DE-A47C-8F546B55FE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303838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800" b="1" kern="0" dirty="0">
                <a:solidFill>
                  <a:srgbClr val="00B050"/>
                </a:solidFill>
                <a:latin typeface="HelveticaNeueLT Pro 55 Roman" pitchFamily="34" charset="0"/>
                <a:ea typeface="+mj-ea"/>
                <a:cs typeface="+mj-cs"/>
              </a:rPr>
              <a:t>DIFFERENTIAL TEMPERATURE EQUIVALENT</a:t>
            </a: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16DF2AF5-57B6-481C-8BEF-9692AD8082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299075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800" b="1" kern="0" dirty="0">
                <a:solidFill>
                  <a:srgbClr val="990099"/>
                </a:solidFill>
                <a:latin typeface="HelveticaNeueLT Pro 55 Roman" pitchFamily="34" charset="0"/>
                <a:ea typeface="+mj-ea"/>
                <a:cs typeface="+mj-cs"/>
              </a:rPr>
              <a:t>TEMPERATURE DIFFERENCE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64F37FD0-1F8C-48DE-846D-BA019D630B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281613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800" b="1" kern="0" dirty="0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SOLAR FACTOR</a:t>
            </a:r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EE8FB808-93DA-4D64-9439-A446B9707F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281613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200" b="1" kern="0" dirty="0">
                <a:solidFill>
                  <a:srgbClr val="FF6600"/>
                </a:solidFill>
                <a:latin typeface="HelveticaNeueLT Pro 55 Roman" pitchFamily="34" charset="0"/>
                <a:ea typeface="+mj-ea"/>
                <a:cs typeface="+mj-cs"/>
              </a:rPr>
              <a:t>SOLAR CORRECTION FACTOR</a:t>
            </a: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B0B3A0C1-C46F-4698-9791-5135AC84F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299075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800" b="1" kern="0" dirty="0">
                <a:solidFill>
                  <a:srgbClr val="00B0F0"/>
                </a:solidFill>
                <a:latin typeface="HelveticaNeueLT Pro 55 Roman" pitchFamily="34" charset="0"/>
                <a:ea typeface="+mj-ea"/>
                <a:cs typeface="+mj-cs"/>
              </a:rPr>
              <a:t>SHADING COEFFICIENT</a:t>
            </a:r>
          </a:p>
        </p:txBody>
      </p:sp>
      <p:pic>
        <p:nvPicPr>
          <p:cNvPr id="32782" name="Picture 4">
            <a:extLst>
              <a:ext uri="{FF2B5EF4-FFF2-40B4-BE49-F238E27FC236}">
                <a16:creationId xmlns:a16="http://schemas.microsoft.com/office/drawing/2014/main" id="{9BAC6EE7-6AF3-471E-8B32-4722F3434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175" y="0"/>
            <a:ext cx="4441825" cy="444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CC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CC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900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900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66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66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0">
            <a:extLst>
              <a:ext uri="{FF2B5EF4-FFF2-40B4-BE49-F238E27FC236}">
                <a16:creationId xmlns:a16="http://schemas.microsoft.com/office/drawing/2014/main" id="{83DAC83A-82DB-4721-8990-8640F55EE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" y="4878388"/>
            <a:ext cx="846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/>
              <a:t>    </a:t>
            </a:r>
            <a:r>
              <a:rPr lang="el-GR" altLang="en-US" sz="2400">
                <a:latin typeface="HelveticaNeueLT Pro 55 Roman" pitchFamily="34" charset="0"/>
              </a:rPr>
              <a:t>α (1 −</a:t>
            </a:r>
            <a:r>
              <a:rPr lang="en-MY" altLang="en-US" sz="2400">
                <a:latin typeface="HelveticaNeueLT Pro 55 Roman" pitchFamily="34" charset="0"/>
              </a:rPr>
              <a:t>WWR)Uw +    (WWR)Uf + (        x CF x WWR x SC)</a:t>
            </a:r>
          </a:p>
        </p:txBody>
      </p:sp>
      <p:sp>
        <p:nvSpPr>
          <p:cNvPr id="33795" name="Rectangle 12">
            <a:extLst>
              <a:ext uri="{FF2B5EF4-FFF2-40B4-BE49-F238E27FC236}">
                <a16:creationId xmlns:a16="http://schemas.microsoft.com/office/drawing/2014/main" id="{2843DCD0-86D4-4904-9972-BC8F07C8C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963" y="4864100"/>
            <a:ext cx="7270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15</a:t>
            </a:r>
          </a:p>
          <a:p>
            <a:pPr algn="ctr"/>
            <a:endParaRPr lang="en-MY" altLang="en-US" sz="2400"/>
          </a:p>
        </p:txBody>
      </p:sp>
      <p:sp>
        <p:nvSpPr>
          <p:cNvPr id="33796" name="Rectangle 13">
            <a:extLst>
              <a:ext uri="{FF2B5EF4-FFF2-40B4-BE49-F238E27FC236}">
                <a16:creationId xmlns:a16="http://schemas.microsoft.com/office/drawing/2014/main" id="{AD68367F-C7AF-4275-82E3-FD8347100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8013" y="4868863"/>
            <a:ext cx="7842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6</a:t>
            </a:r>
          </a:p>
          <a:p>
            <a:pPr algn="ctr"/>
            <a:endParaRPr lang="en-MY" altLang="en-US" sz="2400"/>
          </a:p>
        </p:txBody>
      </p:sp>
      <p:sp>
        <p:nvSpPr>
          <p:cNvPr id="33797" name="Rectangle 14">
            <a:extLst>
              <a:ext uri="{FF2B5EF4-FFF2-40B4-BE49-F238E27FC236}">
                <a16:creationId xmlns:a16="http://schemas.microsoft.com/office/drawing/2014/main" id="{8B4D8D73-1609-42EA-89AD-4D6310F818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1138" y="4878388"/>
            <a:ext cx="857250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194</a:t>
            </a:r>
          </a:p>
          <a:p>
            <a:pPr algn="ctr"/>
            <a:endParaRPr lang="en-MY" altLang="en-US" sz="2400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4CC9CA44-C167-4545-BA77-B3F6CEB91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365750"/>
            <a:ext cx="9144000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7200" b="1" kern="0" dirty="0">
                <a:solidFill>
                  <a:srgbClr val="7AB800"/>
                </a:solidFill>
                <a:latin typeface="HelveticaNeueLT Pro 75 Bd" pitchFamily="34" charset="0"/>
                <a:ea typeface="+mj-ea"/>
                <a:cs typeface="+mj-cs"/>
              </a:rPr>
              <a:t>OTTV</a:t>
            </a:r>
            <a:r>
              <a:rPr lang="en-US" sz="7200" b="1" kern="0" dirty="0">
                <a:solidFill>
                  <a:srgbClr val="7AB800"/>
                </a:solidFill>
                <a:latin typeface="HelveticaNeueLT Pro 55 Roman" pitchFamily="34" charset="0"/>
                <a:ea typeface="+mj-ea"/>
                <a:cs typeface="+mj-cs"/>
              </a:rPr>
              <a:t> </a:t>
            </a:r>
            <a:r>
              <a:rPr lang="en-US" sz="2800" b="1" kern="0" dirty="0">
                <a:solidFill>
                  <a:srgbClr val="7AB800"/>
                </a:solidFill>
                <a:latin typeface="HelveticaNeueLT Pro 55 Roman" pitchFamily="34" charset="0"/>
                <a:ea typeface="+mj-ea"/>
                <a:cs typeface="+mj-cs"/>
              </a:rPr>
              <a:t>Simplified Formula</a:t>
            </a:r>
          </a:p>
        </p:txBody>
      </p:sp>
      <p:pic>
        <p:nvPicPr>
          <p:cNvPr id="33799" name="Picture 4">
            <a:extLst>
              <a:ext uri="{FF2B5EF4-FFF2-40B4-BE49-F238E27FC236}">
                <a16:creationId xmlns:a16="http://schemas.microsoft.com/office/drawing/2014/main" id="{1EF4CFA0-77A0-42E6-A36F-433FEE4D4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388" y="0"/>
            <a:ext cx="6305550" cy="472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467AF6C4-7775-4471-B70D-0FE98FD061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8313" y="1398588"/>
            <a:ext cx="2325687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kern="0" dirty="0" err="1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Q</a:t>
            </a:r>
            <a:r>
              <a:rPr lang="en-US" sz="4000" b="1" kern="0" baseline="-25000" dirty="0" err="1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gc</a:t>
            </a:r>
            <a:endParaRPr lang="en-US" sz="4000" b="1" kern="0" baseline="-25000" dirty="0">
              <a:solidFill>
                <a:srgbClr val="FF0000"/>
              </a:solidFill>
              <a:latin typeface="HelveticaNeueLT Pro 55 Roman" pitchFamily="34" charset="0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glass conduction</a:t>
            </a:r>
          </a:p>
        </p:txBody>
      </p:sp>
      <p:pic>
        <p:nvPicPr>
          <p:cNvPr id="34819" name="Picture 7">
            <a:extLst>
              <a:ext uri="{FF2B5EF4-FFF2-40B4-BE49-F238E27FC236}">
                <a16:creationId xmlns:a16="http://schemas.microsoft.com/office/drawing/2014/main" id="{7BBFCDDB-937C-40EA-A2D8-F0B09BD7C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1177925"/>
            <a:ext cx="4927600" cy="502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C17BFE-DF9A-4C11-AB69-06D231C1C37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230188"/>
            <a:ext cx="1560512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96C2E5CE-8133-47A3-96B2-50BA45676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8313" y="4572000"/>
            <a:ext cx="2325687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kern="0" dirty="0" err="1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Q</a:t>
            </a:r>
            <a:r>
              <a:rPr lang="en-US" sz="4000" b="1" kern="0" baseline="-25000" dirty="0" err="1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wc</a:t>
            </a:r>
            <a:endParaRPr lang="en-US" sz="4000" b="1" kern="0" baseline="-25000" dirty="0">
              <a:solidFill>
                <a:srgbClr val="FF0000"/>
              </a:solidFill>
              <a:latin typeface="HelveticaNeueLT Pro 55 Roman" pitchFamily="34" charset="0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wall conduction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A1EFCD2B-4246-4DE3-84B4-9961EB397D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85938"/>
            <a:ext cx="2155825" cy="150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kern="0" dirty="0" err="1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Q</a:t>
            </a:r>
            <a:r>
              <a:rPr lang="en-US" sz="4000" b="1" kern="0" baseline="-25000" dirty="0" err="1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gs</a:t>
            </a:r>
            <a:endParaRPr lang="en-US" sz="4000" b="1" kern="0" baseline="-25000" dirty="0">
              <a:solidFill>
                <a:srgbClr val="FF0000"/>
              </a:solidFill>
              <a:latin typeface="HelveticaNeueLT Pro 55 Roman" pitchFamily="34" charset="0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glass</a:t>
            </a:r>
          </a:p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solar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92ACCED-F064-4C57-8582-3D01032C938A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6465888" y="4219575"/>
            <a:ext cx="1111250" cy="939800"/>
          </a:xfrm>
          <a:prstGeom prst="straightConnector1">
            <a:avLst/>
          </a:prstGeom>
          <a:noFill/>
          <a:ln w="7620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DF708E2-F076-4398-8E72-D86C66306412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6073775" y="2860675"/>
            <a:ext cx="1581150" cy="1109663"/>
          </a:xfrm>
          <a:prstGeom prst="straightConnector1">
            <a:avLst/>
          </a:prstGeom>
          <a:noFill/>
          <a:ln w="7620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E6E32BF-4A13-418D-ACCD-D635391140BC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1312069" y="1718469"/>
            <a:ext cx="2613025" cy="2128837"/>
          </a:xfrm>
          <a:prstGeom prst="straightConnector1">
            <a:avLst/>
          </a:prstGeom>
          <a:noFill/>
          <a:ln w="7620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0">
            <a:extLst>
              <a:ext uri="{FF2B5EF4-FFF2-40B4-BE49-F238E27FC236}">
                <a16:creationId xmlns:a16="http://schemas.microsoft.com/office/drawing/2014/main" id="{5492AD76-1DAD-4A1A-99B0-8BDABC51D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" y="4878388"/>
            <a:ext cx="846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/>
              <a:t>    </a:t>
            </a:r>
            <a:r>
              <a:rPr lang="el-GR" altLang="en-US" sz="2400">
                <a:latin typeface="HelveticaNeueLT Pro 55 Roman" pitchFamily="34" charset="0"/>
              </a:rPr>
              <a:t>α (1 −</a:t>
            </a:r>
            <a:r>
              <a:rPr lang="en-MY" altLang="en-US" sz="2400">
                <a:latin typeface="HelveticaNeueLT Pro 55 Roman" pitchFamily="34" charset="0"/>
              </a:rPr>
              <a:t>WWR)Uw +    (WWR)Uf + (        x CF x WWR x SC)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497F551-92F4-4286-9827-BF5A05E83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963" y="4864100"/>
            <a:ext cx="7270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15</a:t>
            </a:r>
          </a:p>
          <a:p>
            <a:pPr algn="ctr"/>
            <a:endParaRPr lang="en-MY" altLang="en-US" sz="24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3B06802-726B-431A-A44D-78839BDD03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8013" y="4868863"/>
            <a:ext cx="7842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6</a:t>
            </a:r>
          </a:p>
          <a:p>
            <a:pPr algn="ctr"/>
            <a:endParaRPr lang="en-MY" altLang="en-US" sz="24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EB627FD-1760-4616-BED9-164088C41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1138" y="4878388"/>
            <a:ext cx="857250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194</a:t>
            </a:r>
          </a:p>
          <a:p>
            <a:pPr algn="ctr"/>
            <a:endParaRPr lang="en-MY" altLang="en-US" sz="2400"/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96A50A43-FBBE-40DE-AC65-A6CD7D7A11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" y="5394325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200" b="1" kern="0" dirty="0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WALL HEAT</a:t>
            </a:r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8B156A71-AB27-4F60-8304-5E0AB00DED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25" y="5395913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200" b="1" kern="0" dirty="0">
                <a:solidFill>
                  <a:srgbClr val="FFC000"/>
                </a:solidFill>
                <a:latin typeface="HelveticaNeueLT Pro 55 Roman" pitchFamily="34" charset="0"/>
                <a:ea typeface="+mj-ea"/>
                <a:cs typeface="+mj-cs"/>
              </a:rPr>
              <a:t>WINDOW HEAT</a:t>
            </a: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F36E737B-0800-4832-A03D-EB692299C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395913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200" b="1" kern="0" dirty="0">
                <a:solidFill>
                  <a:srgbClr val="00B0F0"/>
                </a:solidFill>
                <a:latin typeface="HelveticaNeueLT Pro 55 Roman" pitchFamily="34" charset="0"/>
                <a:ea typeface="+mj-ea"/>
                <a:cs typeface="+mj-cs"/>
              </a:rPr>
              <a:t>SOLAR THROUGH GLASS</a:t>
            </a:r>
          </a:p>
        </p:txBody>
      </p:sp>
      <p:pic>
        <p:nvPicPr>
          <p:cNvPr id="35849" name="Picture 2">
            <a:extLst>
              <a:ext uri="{FF2B5EF4-FFF2-40B4-BE49-F238E27FC236}">
                <a16:creationId xmlns:a16="http://schemas.microsoft.com/office/drawing/2014/main" id="{62E52274-4DE0-45FF-B747-0EC8CE0B27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38" y="0"/>
            <a:ext cx="9190038" cy="459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2">
            <a:extLst>
              <a:ext uri="{FF2B5EF4-FFF2-40B4-BE49-F238E27FC236}">
                <a16:creationId xmlns:a16="http://schemas.microsoft.com/office/drawing/2014/main" id="{8DC84C2F-36DB-4025-B6C4-B87A84669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9525" y="3371850"/>
            <a:ext cx="2838450" cy="149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7200" b="1" kern="0" dirty="0">
                <a:solidFill>
                  <a:srgbClr val="1F673A"/>
                </a:solidFill>
                <a:latin typeface="HelveticaNeueLT Pro 75 Bd" pitchFamily="34" charset="0"/>
                <a:ea typeface="+mj-ea"/>
                <a:cs typeface="+mj-cs"/>
              </a:rPr>
              <a:t>OTTV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53D3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53D3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/>
      <p:bldP spid="16" grpId="0"/>
      <p:bldP spid="16" grpId="1"/>
      <p:bldP spid="17" grpId="0"/>
      <p:bldP spid="17" grpId="1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317F1212-F47D-423F-8A44-A4D7915E6E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8313" y="1011238"/>
            <a:ext cx="2325687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Q</a:t>
            </a:r>
            <a:r>
              <a:rPr lang="en-US" sz="4000" b="1" kern="0" baseline="-2500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gc</a:t>
            </a:r>
            <a:endParaRPr lang="en-US" sz="4000" b="1" kern="0" baseline="-2500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glass conduction</a:t>
            </a:r>
          </a:p>
        </p:txBody>
      </p:sp>
      <p:pic>
        <p:nvPicPr>
          <p:cNvPr id="36867" name="Picture 7">
            <a:extLst>
              <a:ext uri="{FF2B5EF4-FFF2-40B4-BE49-F238E27FC236}">
                <a16:creationId xmlns:a16="http://schemas.microsoft.com/office/drawing/2014/main" id="{A0CCCB8E-5891-4A7B-B5D7-E0E5A4EAE6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1108075"/>
            <a:ext cx="4995863" cy="50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8">
            <a:extLst>
              <a:ext uri="{FF2B5EF4-FFF2-40B4-BE49-F238E27FC236}">
                <a16:creationId xmlns:a16="http://schemas.microsoft.com/office/drawing/2014/main" id="{44F8EE7C-77E2-43D9-BC30-15395D5D79C1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230188"/>
            <a:ext cx="1560512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9215E51C-F221-4D19-AB48-3468B7C4A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8313" y="4184650"/>
            <a:ext cx="2325687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Q</a:t>
            </a:r>
            <a:r>
              <a:rPr lang="en-US" sz="4000" b="1" kern="0" baseline="-2500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wc</a:t>
            </a:r>
            <a:endParaRPr lang="en-US" sz="4000" b="1" kern="0" baseline="-2500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wall conduction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C40BC113-DB26-4921-8A65-4B16ACE31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85938"/>
            <a:ext cx="2155825" cy="150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Q</a:t>
            </a:r>
            <a:r>
              <a:rPr lang="en-US" sz="4000" b="1" kern="0" baseline="-2500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gs</a:t>
            </a:r>
            <a:endParaRPr lang="en-US" sz="4000" b="1" kern="0" baseline="-2500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glass</a:t>
            </a:r>
          </a:p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solar</a:t>
            </a:r>
          </a:p>
        </p:txBody>
      </p:sp>
      <p:cxnSp>
        <p:nvCxnSpPr>
          <p:cNvPr id="36871" name="Straight Arrow Connector 12">
            <a:extLst>
              <a:ext uri="{FF2B5EF4-FFF2-40B4-BE49-F238E27FC236}">
                <a16:creationId xmlns:a16="http://schemas.microsoft.com/office/drawing/2014/main" id="{FA448DCF-E153-4A5F-9A37-BBE5CA9DE4B6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6465888" y="3832225"/>
            <a:ext cx="1111250" cy="939800"/>
          </a:xfrm>
          <a:prstGeom prst="straightConnector1">
            <a:avLst/>
          </a:prstGeom>
          <a:noFill/>
          <a:ln w="7620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2" name="Straight Arrow Connector 15">
            <a:extLst>
              <a:ext uri="{FF2B5EF4-FFF2-40B4-BE49-F238E27FC236}">
                <a16:creationId xmlns:a16="http://schemas.microsoft.com/office/drawing/2014/main" id="{D53D9C3C-4155-4747-94D3-7739CD720AA8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6073775" y="2473325"/>
            <a:ext cx="1581150" cy="1109663"/>
          </a:xfrm>
          <a:prstGeom prst="straightConnector1">
            <a:avLst/>
          </a:prstGeom>
          <a:noFill/>
          <a:ln w="7620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3" name="Straight Arrow Connector 20">
            <a:extLst>
              <a:ext uri="{FF2B5EF4-FFF2-40B4-BE49-F238E27FC236}">
                <a16:creationId xmlns:a16="http://schemas.microsoft.com/office/drawing/2014/main" id="{335753E5-ACB8-4AE1-82D8-F0F017CF0F44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1312069" y="1718469"/>
            <a:ext cx="2613025" cy="2128837"/>
          </a:xfrm>
          <a:prstGeom prst="straightConnector1">
            <a:avLst/>
          </a:prstGeom>
          <a:noFill/>
          <a:ln w="7620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Rectangle 2">
            <a:extLst>
              <a:ext uri="{FF2B5EF4-FFF2-40B4-BE49-F238E27FC236}">
                <a16:creationId xmlns:a16="http://schemas.microsoft.com/office/drawing/2014/main" id="{731486A4-C271-425F-AFB8-135EC5732C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5375" y="5556250"/>
            <a:ext cx="1228725" cy="6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kern="0" dirty="0">
                <a:solidFill>
                  <a:srgbClr val="00A4B2"/>
                </a:solidFill>
                <a:latin typeface="+mj-lt"/>
                <a:ea typeface="+mj-ea"/>
                <a:cs typeface="+mj-cs"/>
              </a:rPr>
              <a:t>5%</a:t>
            </a:r>
            <a:endParaRPr lang="en-US" sz="2400" b="1" kern="0" dirty="0">
              <a:solidFill>
                <a:srgbClr val="00A4B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A2E1189E-5933-441A-BB3E-9546735875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0425" y="2468563"/>
            <a:ext cx="1685925" cy="14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kern="0" dirty="0">
                <a:solidFill>
                  <a:srgbClr val="00A4B2"/>
                </a:solidFill>
                <a:latin typeface="+mj-lt"/>
                <a:ea typeface="+mj-ea"/>
                <a:cs typeface="+mj-cs"/>
              </a:rPr>
              <a:t>10% - 20%</a:t>
            </a:r>
            <a:endParaRPr lang="en-US" sz="2400" b="1" kern="0" dirty="0">
              <a:solidFill>
                <a:srgbClr val="00A4B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D7F2F588-AC57-49A7-8F08-EE972EE76B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438" y="3352800"/>
            <a:ext cx="1228725" cy="6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kern="0" dirty="0">
                <a:solidFill>
                  <a:srgbClr val="00A4B2"/>
                </a:solidFill>
                <a:latin typeface="+mj-lt"/>
                <a:ea typeface="+mj-ea"/>
                <a:cs typeface="+mj-cs"/>
              </a:rPr>
              <a:t>80%</a:t>
            </a:r>
            <a:endParaRPr lang="en-US" sz="2400" b="1" kern="0" dirty="0">
              <a:solidFill>
                <a:srgbClr val="00A4B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3B944023-D2BB-4E54-9965-37BBA96F3D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725" y="3706813"/>
            <a:ext cx="846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>
                <a:latin typeface="HelveticaNeueLT Pro 55 Roman" pitchFamily="34" charset="0"/>
              </a:rPr>
              <a:t>15    </a:t>
            </a:r>
            <a:r>
              <a:rPr lang="el-GR" altLang="en-US" sz="2400">
                <a:latin typeface="HelveticaNeueLT Pro 55 Roman" pitchFamily="34" charset="0"/>
              </a:rPr>
              <a:t>(1 −</a:t>
            </a:r>
            <a:r>
              <a:rPr lang="en-MY" altLang="en-US" sz="2400">
                <a:latin typeface="HelveticaNeueLT Pro 55 Roman" pitchFamily="34" charset="0"/>
              </a:rPr>
              <a:t>WWR)      + 6(WWR)     + (194 x       x WWR x      )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09A65E23-3778-4BF7-98A0-E96849425F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68488"/>
            <a:ext cx="38401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9600" b="1" kern="0" dirty="0">
                <a:solidFill>
                  <a:srgbClr val="7AB800"/>
                </a:solidFill>
                <a:latin typeface="HelveticaNeueLT Pro 75 Bd" pitchFamily="34" charset="0"/>
                <a:ea typeface="+mj-ea"/>
                <a:cs typeface="+mj-cs"/>
              </a:rPr>
              <a:t>OTTV</a:t>
            </a:r>
          </a:p>
          <a:p>
            <a:pPr algn="ctr">
              <a:defRPr/>
            </a:pPr>
            <a:r>
              <a:rPr lang="en-US" sz="2800" b="1" kern="0" dirty="0">
                <a:solidFill>
                  <a:srgbClr val="7AB800"/>
                </a:solidFill>
                <a:latin typeface="HelveticaNeueLT Pro 75 Bd" pitchFamily="34" charset="0"/>
                <a:ea typeface="+mj-ea"/>
                <a:cs typeface="+mj-cs"/>
              </a:rPr>
              <a:t>Simplified Formula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0F03C3-4920-4BDA-85E6-518603ECCB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888" y="3703638"/>
            <a:ext cx="10223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l-GR" altLang="en-US" sz="2400" b="1">
                <a:latin typeface="HelveticaNeueLT Pro 55 Roman" pitchFamily="34" charset="0"/>
              </a:rPr>
              <a:t>α</a:t>
            </a:r>
            <a:endParaRPr lang="en-US" altLang="en-US" sz="2400" b="1">
              <a:latin typeface="HelveticaNeueLT Pro 55 Roman" pitchFamily="34" charset="0"/>
            </a:endParaRPr>
          </a:p>
          <a:p>
            <a:pPr algn="ctr"/>
            <a:endParaRPr lang="en-MY" altLang="en-US" sz="2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7CA5A55-2A40-40B5-A01B-A7411D2D97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650" y="3697288"/>
            <a:ext cx="2613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Uw</a:t>
            </a:r>
            <a:r>
              <a:rPr lang="en-MY" altLang="en-US" sz="2400">
                <a:latin typeface="HelveticaNeueLT Pro 55 Roman" pitchFamily="34" charset="0"/>
              </a:rPr>
              <a:t>                  </a:t>
            </a:r>
            <a:r>
              <a:rPr lang="en-MY" altLang="en-US" sz="2400" b="1">
                <a:latin typeface="HelveticaNeueLT Pro 55 Roman" pitchFamily="34" charset="0"/>
              </a:rPr>
              <a:t>Uf</a:t>
            </a:r>
          </a:p>
          <a:p>
            <a:pPr algn="ctr"/>
            <a:endParaRPr lang="en-MY" altLang="en-US" sz="2400"/>
          </a:p>
        </p:txBody>
      </p:sp>
      <p:sp>
        <p:nvSpPr>
          <p:cNvPr id="37894" name="Rectangle 9">
            <a:extLst>
              <a:ext uri="{FF2B5EF4-FFF2-40B4-BE49-F238E27FC236}">
                <a16:creationId xmlns:a16="http://schemas.microsoft.com/office/drawing/2014/main" id="{7B074BB5-61FF-43E6-807B-8444E4FB07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1775" y="3697288"/>
            <a:ext cx="7096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SC</a:t>
            </a:r>
          </a:p>
          <a:p>
            <a:pPr algn="ctr"/>
            <a:endParaRPr lang="en-MY" altLang="en-US" sz="2400"/>
          </a:p>
        </p:txBody>
      </p:sp>
      <p:sp>
        <p:nvSpPr>
          <p:cNvPr id="37895" name="Rectangle 11">
            <a:extLst>
              <a:ext uri="{FF2B5EF4-FFF2-40B4-BE49-F238E27FC236}">
                <a16:creationId xmlns:a16="http://schemas.microsoft.com/office/drawing/2014/main" id="{D265606A-22C2-4F9B-B976-D90A8A1A60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3775" y="3719513"/>
            <a:ext cx="744538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CF</a:t>
            </a:r>
          </a:p>
          <a:p>
            <a:pPr algn="ctr"/>
            <a:endParaRPr lang="en-MY" altLang="en-US" sz="2400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0B35EBB-9EF9-4750-BA49-C3771667F1FF}"/>
              </a:ext>
            </a:extLst>
          </p:cNvPr>
          <p:cNvGraphicFramePr>
            <a:graphicFrameLocks noGrp="1"/>
          </p:cNvGraphicFramePr>
          <p:nvPr/>
        </p:nvGraphicFramePr>
        <p:xfrm>
          <a:off x="2003425" y="5054600"/>
          <a:ext cx="5241925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2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91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HelveticaNeueLT Pro 55 Roman" pitchFamily="34" charset="0"/>
                        </a:rPr>
                        <a:t>BLACK</a:t>
                      </a:r>
                      <a:endParaRPr lang="en-MY" sz="2400" b="0" dirty="0">
                        <a:solidFill>
                          <a:schemeClr val="tx1"/>
                        </a:solidFill>
                        <a:latin typeface="HelveticaNeueLT Pro 55 Roman" pitchFamily="34" charset="0"/>
                      </a:endParaRPr>
                    </a:p>
                  </a:txBody>
                  <a:tcPr marL="91429" marR="91429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baseline="0" dirty="0">
                          <a:solidFill>
                            <a:schemeClr val="tx1"/>
                          </a:solidFill>
                          <a:latin typeface="HelveticaNeueLT Pro 55 Roman" pitchFamily="34" charset="0"/>
                        </a:rPr>
                        <a:t>0.9 – 1.0</a:t>
                      </a:r>
                      <a:endParaRPr lang="en-MY" sz="2400" b="0" dirty="0">
                        <a:solidFill>
                          <a:schemeClr val="tx1"/>
                        </a:solidFill>
                        <a:latin typeface="HelveticaNeueLT Pro 55 Roman" pitchFamily="34" charset="0"/>
                      </a:endParaRPr>
                    </a:p>
                  </a:txBody>
                  <a:tcPr marL="91429" marR="91429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HelveticaNeueLT Pro 55 Roman" pitchFamily="34" charset="0"/>
                        </a:rPr>
                        <a:t>WHITE</a:t>
                      </a:r>
                      <a:endParaRPr lang="en-MY" sz="2400" b="0" dirty="0">
                        <a:solidFill>
                          <a:schemeClr val="tx1"/>
                        </a:solidFill>
                        <a:latin typeface="HelveticaNeueLT Pro 55 Roman" pitchFamily="34" charset="0"/>
                      </a:endParaRPr>
                    </a:p>
                  </a:txBody>
                  <a:tcPr marL="91429" marR="91429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HelveticaNeueLT Pro 55 Roman" pitchFamily="34" charset="0"/>
                        </a:rPr>
                        <a:t>0.15 – 0.3</a:t>
                      </a:r>
                      <a:endParaRPr lang="en-MY" sz="2400" b="0" dirty="0">
                        <a:solidFill>
                          <a:schemeClr val="tx1"/>
                        </a:solidFill>
                        <a:latin typeface="HelveticaNeueLT Pro 55 Roman" pitchFamily="34" charset="0"/>
                      </a:endParaRPr>
                    </a:p>
                  </a:txBody>
                  <a:tcPr marL="91429" marR="91429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HelveticaNeueLT Pro 55 Roman" pitchFamily="34" charset="0"/>
                        </a:rPr>
                        <a:t>SILVER / ALUMINIUM</a:t>
                      </a:r>
                      <a:endParaRPr lang="en-MY" sz="2400" b="0" dirty="0">
                        <a:solidFill>
                          <a:schemeClr val="tx1"/>
                        </a:solidFill>
                        <a:latin typeface="HelveticaNeueLT Pro 55 Roman" pitchFamily="34" charset="0"/>
                      </a:endParaRPr>
                    </a:p>
                  </a:txBody>
                  <a:tcPr marL="91429" marR="91429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HelveticaNeueLT Pro 55 Roman" pitchFamily="34" charset="0"/>
                        </a:rPr>
                        <a:t>0.1</a:t>
                      </a:r>
                      <a:endParaRPr lang="en-MY" sz="2400" b="0" dirty="0">
                        <a:solidFill>
                          <a:schemeClr val="tx1"/>
                        </a:solidFill>
                        <a:latin typeface="HelveticaNeueLT Pro 55 Roman" pitchFamily="34" charset="0"/>
                      </a:endParaRPr>
                    </a:p>
                  </a:txBody>
                  <a:tcPr marL="91429" marR="91429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Rectangle 2">
            <a:extLst>
              <a:ext uri="{FF2B5EF4-FFF2-40B4-BE49-F238E27FC236}">
                <a16:creationId xmlns:a16="http://schemas.microsoft.com/office/drawing/2014/main" id="{D1F0D2D2-763D-42C6-83F4-F57667558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206875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200" b="1" kern="0" dirty="0">
                <a:solidFill>
                  <a:srgbClr val="FF0000"/>
                </a:solidFill>
                <a:latin typeface="HelveticaNeueLT Pro 55 Roman" pitchFamily="34" charset="0"/>
                <a:ea typeface="+mj-ea"/>
                <a:cs typeface="+mj-cs"/>
              </a:rPr>
              <a:t>SOLAR ABSORPTION FACTOR</a:t>
            </a: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2FB3A1C2-62CB-4D04-B039-BD67CABF7B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225925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200" b="1" kern="0" dirty="0">
                <a:solidFill>
                  <a:srgbClr val="CC00FF"/>
                </a:solidFill>
                <a:latin typeface="HelveticaNeueLT Pro 55 Roman" pitchFamily="34" charset="0"/>
                <a:ea typeface="+mj-ea"/>
                <a:cs typeface="+mj-cs"/>
              </a:rPr>
              <a:t>U VALUE</a:t>
            </a:r>
          </a:p>
        </p:txBody>
      </p:sp>
      <p:pic>
        <p:nvPicPr>
          <p:cNvPr id="37912" name="Picture 6">
            <a:extLst>
              <a:ext uri="{FF2B5EF4-FFF2-40B4-BE49-F238E27FC236}">
                <a16:creationId xmlns:a16="http://schemas.microsoft.com/office/drawing/2014/main" id="{813EF72E-0B6F-4BF8-BB42-5613242D79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0"/>
            <a:ext cx="5303837" cy="353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tx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/>
      <p:bldP spid="15" grpId="0"/>
      <p:bldP spid="15" grpId="1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08CC4C7D-59A7-4E05-BDAE-9D143315A6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725" y="3706813"/>
            <a:ext cx="846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>
                <a:latin typeface="HelveticaNeueLT Pro 55 Roman" pitchFamily="34" charset="0"/>
              </a:rPr>
              <a:t>15    </a:t>
            </a:r>
            <a:r>
              <a:rPr lang="el-GR" altLang="en-US" sz="2400">
                <a:latin typeface="HelveticaNeueLT Pro 55 Roman" pitchFamily="34" charset="0"/>
              </a:rPr>
              <a:t>(1 −</a:t>
            </a:r>
            <a:r>
              <a:rPr lang="en-MY" altLang="en-US" sz="2400">
                <a:latin typeface="HelveticaNeueLT Pro 55 Roman" pitchFamily="34" charset="0"/>
              </a:rPr>
              <a:t>WWR)      + 6(WWR)     + (194 x       x WWR x      )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A250CF12-3B54-4C5F-8BCD-8BC27A45A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300288"/>
            <a:ext cx="38401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9600" b="1" kern="0" dirty="0">
                <a:solidFill>
                  <a:srgbClr val="7AB800"/>
                </a:solidFill>
                <a:latin typeface="HelveticaNeueLT Pro 75 Bd" pitchFamily="34" charset="0"/>
                <a:ea typeface="+mj-ea"/>
                <a:cs typeface="+mj-cs"/>
              </a:rPr>
              <a:t>OTTV</a:t>
            </a:r>
          </a:p>
        </p:txBody>
      </p:sp>
      <p:sp>
        <p:nvSpPr>
          <p:cNvPr id="38916" name="Rectangle 6">
            <a:extLst>
              <a:ext uri="{FF2B5EF4-FFF2-40B4-BE49-F238E27FC236}">
                <a16:creationId xmlns:a16="http://schemas.microsoft.com/office/drawing/2014/main" id="{89F5F379-076F-4A17-9CA6-DD2C116AF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888" y="3703638"/>
            <a:ext cx="10223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l-GR" altLang="en-US" sz="2400" b="1">
                <a:latin typeface="HelveticaNeueLT Pro 55 Roman" pitchFamily="34" charset="0"/>
              </a:rPr>
              <a:t>α</a:t>
            </a:r>
            <a:endParaRPr lang="en-US" altLang="en-US" sz="2400" b="1">
              <a:latin typeface="HelveticaNeueLT Pro 55 Roman" pitchFamily="34" charset="0"/>
            </a:endParaRPr>
          </a:p>
          <a:p>
            <a:pPr algn="ctr"/>
            <a:endParaRPr lang="en-MY" altLang="en-US" sz="2400"/>
          </a:p>
        </p:txBody>
      </p:sp>
      <p:sp>
        <p:nvSpPr>
          <p:cNvPr id="38917" name="Rectangle 8">
            <a:extLst>
              <a:ext uri="{FF2B5EF4-FFF2-40B4-BE49-F238E27FC236}">
                <a16:creationId xmlns:a16="http://schemas.microsoft.com/office/drawing/2014/main" id="{0BB49BE6-06BD-47FB-ADEC-EE933AC81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650" y="3697288"/>
            <a:ext cx="2613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Uw</a:t>
            </a:r>
            <a:r>
              <a:rPr lang="en-MY" altLang="en-US" sz="2400">
                <a:latin typeface="HelveticaNeueLT Pro 55 Roman" pitchFamily="34" charset="0"/>
              </a:rPr>
              <a:t>                  </a:t>
            </a:r>
            <a:r>
              <a:rPr lang="en-MY" altLang="en-US" sz="2400" b="1">
                <a:latin typeface="HelveticaNeueLT Pro 55 Roman" pitchFamily="34" charset="0"/>
              </a:rPr>
              <a:t>Uf</a:t>
            </a:r>
          </a:p>
          <a:p>
            <a:pPr algn="ctr"/>
            <a:endParaRPr lang="en-MY" altLang="en-US" sz="2400"/>
          </a:p>
        </p:txBody>
      </p:sp>
      <p:sp>
        <p:nvSpPr>
          <p:cNvPr id="38918" name="Rectangle 9">
            <a:extLst>
              <a:ext uri="{FF2B5EF4-FFF2-40B4-BE49-F238E27FC236}">
                <a16:creationId xmlns:a16="http://schemas.microsoft.com/office/drawing/2014/main" id="{A3524BCA-4C38-4AC9-B641-8411D026D8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1775" y="3697288"/>
            <a:ext cx="7096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SC</a:t>
            </a:r>
          </a:p>
          <a:p>
            <a:pPr algn="ctr"/>
            <a:endParaRPr lang="en-MY" altLang="en-US" sz="24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0ADDB0C-72A4-4265-BBDD-390876A25D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3775" y="3719513"/>
            <a:ext cx="744538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CF</a:t>
            </a:r>
          </a:p>
          <a:p>
            <a:pPr algn="ctr"/>
            <a:endParaRPr lang="en-MY" altLang="en-US" sz="2400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916B4DE7-0E37-4261-A921-2B17706CFF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225925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200" b="1" kern="0" dirty="0">
                <a:solidFill>
                  <a:srgbClr val="FF6600"/>
                </a:solidFill>
                <a:latin typeface="HelveticaNeueLT Pro 55 Roman" pitchFamily="34" charset="0"/>
                <a:ea typeface="+mj-ea"/>
                <a:cs typeface="+mj-cs"/>
              </a:rPr>
              <a:t>SOLAR CORRECTION FACTOR</a:t>
            </a:r>
          </a:p>
        </p:txBody>
      </p:sp>
      <p:pic>
        <p:nvPicPr>
          <p:cNvPr id="38921" name="Picture 6">
            <a:extLst>
              <a:ext uri="{FF2B5EF4-FFF2-40B4-BE49-F238E27FC236}">
                <a16:creationId xmlns:a16="http://schemas.microsoft.com/office/drawing/2014/main" id="{888540D1-82EB-47F9-9337-5C861F06C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0"/>
            <a:ext cx="5303837" cy="353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66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66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BDCCD9CE-BEE0-4F4E-B97E-827F1092A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5000" y="5673725"/>
            <a:ext cx="4979988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b="1" kern="0" dirty="0">
                <a:solidFill>
                  <a:srgbClr val="00A4B2"/>
                </a:solidFill>
                <a:latin typeface="HelveticaNeueLT Pro 55 Roman" pitchFamily="34" charset="0"/>
                <a:ea typeface="+mj-ea"/>
                <a:cs typeface="+mj-cs"/>
              </a:rPr>
              <a:t>Orientation of Buildings</a:t>
            </a:r>
          </a:p>
        </p:txBody>
      </p:sp>
      <p:pic>
        <p:nvPicPr>
          <p:cNvPr id="40963" name="Picture 2">
            <a:extLst>
              <a:ext uri="{FF2B5EF4-FFF2-40B4-BE49-F238E27FC236}">
                <a16:creationId xmlns:a16="http://schemas.microsoft.com/office/drawing/2014/main" id="{7F79D559-AB6B-4713-BF26-08C3DF98D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323850"/>
            <a:ext cx="2624137" cy="262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4" descr="Glass Building In Warsaw Royalty Free Stock Images">
            <a:extLst>
              <a:ext uri="{FF2B5EF4-FFF2-40B4-BE49-F238E27FC236}">
                <a16:creationId xmlns:a16="http://schemas.microsoft.com/office/drawing/2014/main" id="{2FD17044-3C0C-4550-A51F-4815DD3F7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3114675"/>
            <a:ext cx="2625725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6">
            <a:extLst>
              <a:ext uri="{FF2B5EF4-FFF2-40B4-BE49-F238E27FC236}">
                <a16:creationId xmlns:a16="http://schemas.microsoft.com/office/drawing/2014/main" id="{618B99E1-10FE-472A-A590-F6E532DA7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00" y="323850"/>
            <a:ext cx="5684838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00FA317A-77C7-4530-BD47-EF61B273E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725" y="3706813"/>
            <a:ext cx="846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>
                <a:latin typeface="HelveticaNeueLT Pro 55 Roman" pitchFamily="34" charset="0"/>
              </a:rPr>
              <a:t>15    </a:t>
            </a:r>
            <a:r>
              <a:rPr lang="el-GR" altLang="en-US" sz="2400">
                <a:latin typeface="HelveticaNeueLT Pro 55 Roman" pitchFamily="34" charset="0"/>
              </a:rPr>
              <a:t>(1 −</a:t>
            </a:r>
            <a:r>
              <a:rPr lang="en-MY" altLang="en-US" sz="2400">
                <a:latin typeface="HelveticaNeueLT Pro 55 Roman" pitchFamily="34" charset="0"/>
              </a:rPr>
              <a:t>WWR)      + 6(WWR)     + (194 x       x WWR x      )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A093106D-CD52-4023-BD4F-431A1401C6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8075" y="4918075"/>
            <a:ext cx="38401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9600" b="1" kern="0" dirty="0">
                <a:solidFill>
                  <a:srgbClr val="7AB800"/>
                </a:solidFill>
                <a:latin typeface="HelveticaNeueLT Pro 75 Bd" pitchFamily="34" charset="0"/>
                <a:ea typeface="+mj-ea"/>
                <a:cs typeface="+mj-cs"/>
              </a:rPr>
              <a:t>OTTV</a:t>
            </a:r>
          </a:p>
        </p:txBody>
      </p:sp>
      <p:sp>
        <p:nvSpPr>
          <p:cNvPr id="41988" name="Rectangle 6">
            <a:extLst>
              <a:ext uri="{FF2B5EF4-FFF2-40B4-BE49-F238E27FC236}">
                <a16:creationId xmlns:a16="http://schemas.microsoft.com/office/drawing/2014/main" id="{6D818AA7-5207-494A-BB9F-3739A403B3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888" y="3703638"/>
            <a:ext cx="10223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l-GR" altLang="en-US" sz="2400" b="1">
                <a:latin typeface="HelveticaNeueLT Pro 55 Roman" pitchFamily="34" charset="0"/>
              </a:rPr>
              <a:t>α</a:t>
            </a:r>
            <a:endParaRPr lang="en-US" altLang="en-US" sz="2400" b="1">
              <a:latin typeface="HelveticaNeueLT Pro 55 Roman" pitchFamily="34" charset="0"/>
            </a:endParaRPr>
          </a:p>
          <a:p>
            <a:pPr algn="ctr"/>
            <a:endParaRPr lang="en-MY" altLang="en-US" sz="2400"/>
          </a:p>
        </p:txBody>
      </p:sp>
      <p:sp>
        <p:nvSpPr>
          <p:cNvPr id="41989" name="Rectangle 8">
            <a:extLst>
              <a:ext uri="{FF2B5EF4-FFF2-40B4-BE49-F238E27FC236}">
                <a16:creationId xmlns:a16="http://schemas.microsoft.com/office/drawing/2014/main" id="{5191B17B-BA7E-4FD6-A3C0-2A5433F0F1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650" y="3697288"/>
            <a:ext cx="2613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Uw</a:t>
            </a:r>
            <a:r>
              <a:rPr lang="en-MY" altLang="en-US" sz="2400">
                <a:latin typeface="HelveticaNeueLT Pro 55 Roman" pitchFamily="34" charset="0"/>
              </a:rPr>
              <a:t>                  </a:t>
            </a:r>
            <a:r>
              <a:rPr lang="en-MY" altLang="en-US" sz="2400" b="1">
                <a:latin typeface="HelveticaNeueLT Pro 55 Roman" pitchFamily="34" charset="0"/>
              </a:rPr>
              <a:t>Uf</a:t>
            </a:r>
          </a:p>
          <a:p>
            <a:pPr algn="ctr"/>
            <a:endParaRPr lang="en-MY" altLang="en-US" sz="24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8D2CC3-8DB7-4F3B-9A50-08CF67A33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1775" y="3697288"/>
            <a:ext cx="7096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SC</a:t>
            </a:r>
          </a:p>
          <a:p>
            <a:pPr algn="ctr"/>
            <a:endParaRPr lang="en-MY" altLang="en-US" sz="2400"/>
          </a:p>
        </p:txBody>
      </p:sp>
      <p:sp>
        <p:nvSpPr>
          <p:cNvPr id="41991" name="Rectangle 11">
            <a:extLst>
              <a:ext uri="{FF2B5EF4-FFF2-40B4-BE49-F238E27FC236}">
                <a16:creationId xmlns:a16="http://schemas.microsoft.com/office/drawing/2014/main" id="{A35EB321-1BDB-4B05-B3D3-F8BE141E4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3775" y="3719513"/>
            <a:ext cx="744538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CF</a:t>
            </a:r>
          </a:p>
          <a:p>
            <a:pPr algn="ctr"/>
            <a:endParaRPr lang="en-MY" altLang="en-US" sz="2400"/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BC59F70E-242E-4C6D-BC1B-17C1FCBBE1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225925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200" b="1" kern="0" dirty="0">
                <a:solidFill>
                  <a:srgbClr val="00B0F0"/>
                </a:solidFill>
                <a:latin typeface="HelveticaNeueLT Pro 55 Roman" pitchFamily="34" charset="0"/>
                <a:ea typeface="+mj-ea"/>
                <a:cs typeface="+mj-cs"/>
              </a:rPr>
              <a:t>SHADING COEFFICIENT</a:t>
            </a:r>
          </a:p>
        </p:txBody>
      </p:sp>
      <p:pic>
        <p:nvPicPr>
          <p:cNvPr id="41993" name="Picture 2" descr="The Central Courtyard Modernism's Apartment Building">
            <a:extLst>
              <a:ext uri="{FF2B5EF4-FFF2-40B4-BE49-F238E27FC236}">
                <a16:creationId xmlns:a16="http://schemas.microsoft.com/office/drawing/2014/main" id="{D716D835-301E-4687-BB36-76F84429A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3" y="0"/>
            <a:ext cx="8207375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99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>
            <a:extLst>
              <a:ext uri="{FF2B5EF4-FFF2-40B4-BE49-F238E27FC236}">
                <a16:creationId xmlns:a16="http://schemas.microsoft.com/office/drawing/2014/main" id="{C4C87D47-78F8-40E5-9345-9C946783E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00" y="0"/>
            <a:ext cx="4483100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D39D0176-D0E8-468D-8306-41019A242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250" y="1404938"/>
            <a:ext cx="3409950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b="1" kern="0" dirty="0">
                <a:solidFill>
                  <a:srgbClr val="00A4B2"/>
                </a:solidFill>
                <a:latin typeface="HelveticaNeueLT Pro 55 Roman" pitchFamily="34" charset="0"/>
                <a:ea typeface="+mj-ea"/>
                <a:cs typeface="+mj-cs"/>
              </a:rPr>
              <a:t>The lower the SC, the darker the interior</a:t>
            </a:r>
          </a:p>
        </p:txBody>
      </p:sp>
      <p:pic>
        <p:nvPicPr>
          <p:cNvPr id="43012" name="Picture 2">
            <a:extLst>
              <a:ext uri="{FF2B5EF4-FFF2-40B4-BE49-F238E27FC236}">
                <a16:creationId xmlns:a16="http://schemas.microsoft.com/office/drawing/2014/main" id="{A2B953D2-0206-4673-B56D-F44E98EDC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3621088"/>
            <a:ext cx="5486400" cy="323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6">
            <a:extLst>
              <a:ext uri="{FF2B5EF4-FFF2-40B4-BE49-F238E27FC236}">
                <a16:creationId xmlns:a16="http://schemas.microsoft.com/office/drawing/2014/main" id="{A316EA0F-42F5-4795-9A14-692769535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288925"/>
            <a:ext cx="7872413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DB891722-6CB5-40C2-9916-D6BDDA7D6F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2513" y="5875338"/>
            <a:ext cx="7115175" cy="7127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b="1" kern="0" dirty="0">
                <a:solidFill>
                  <a:srgbClr val="00A4B2"/>
                </a:solidFill>
                <a:latin typeface="HelveticaNeueLT Pro 55 Roman" pitchFamily="34" charset="0"/>
                <a:ea typeface="+mj-ea"/>
                <a:cs typeface="+mj-cs"/>
              </a:rPr>
              <a:t>The higher the VLT, the lighter the interior,</a:t>
            </a:r>
          </a:p>
          <a:p>
            <a:pPr algn="ctr">
              <a:defRPr/>
            </a:pPr>
            <a:r>
              <a:rPr lang="en-US" sz="2400" b="1" kern="0" dirty="0">
                <a:solidFill>
                  <a:srgbClr val="00A4B2"/>
                </a:solidFill>
                <a:latin typeface="HelveticaNeueLT Pro 55 Roman" pitchFamily="34" charset="0"/>
                <a:ea typeface="+mj-ea"/>
                <a:cs typeface="+mj-cs"/>
              </a:rPr>
              <a:t>but beware of GLARE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>
            <a:extLst>
              <a:ext uri="{FF2B5EF4-FFF2-40B4-BE49-F238E27FC236}">
                <a16:creationId xmlns:a16="http://schemas.microsoft.com/office/drawing/2014/main" id="{9E89CD33-A7E7-4E77-9447-AE940FB487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738" y="4254500"/>
            <a:ext cx="28352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800" b="1" kern="0" dirty="0">
                <a:solidFill>
                  <a:srgbClr val="00A4B2"/>
                </a:solidFill>
                <a:latin typeface="+mj-lt"/>
                <a:ea typeface="+mj-ea"/>
                <a:cs typeface="+mj-cs"/>
              </a:rPr>
              <a:t>SHADING</a:t>
            </a:r>
          </a:p>
          <a:p>
            <a:pPr>
              <a:defRPr/>
            </a:pPr>
            <a:r>
              <a:rPr lang="en-US" sz="2800" b="1" kern="0" dirty="0">
                <a:solidFill>
                  <a:srgbClr val="00A4B2"/>
                </a:solidFill>
                <a:latin typeface="+mj-lt"/>
                <a:ea typeface="+mj-ea"/>
                <a:cs typeface="+mj-cs"/>
              </a:rPr>
              <a:t>COEFFICIENT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A1C19E0-8CE4-4DA9-915D-AB5BD3179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225" y="304800"/>
            <a:ext cx="3651250" cy="255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858D2D4-8CB8-4DFC-91C7-10D8AEA2E3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13" y="2986088"/>
            <a:ext cx="3649662" cy="308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02CCA9C-0225-4B13-95FD-E347082C8D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87338"/>
            <a:ext cx="4030663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">
            <a:extLst>
              <a:ext uri="{FF2B5EF4-FFF2-40B4-BE49-F238E27FC236}">
                <a16:creationId xmlns:a16="http://schemas.microsoft.com/office/drawing/2014/main" id="{B7571E2C-EDC6-4CBD-A701-B63DC7D052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575" y="4237038"/>
            <a:ext cx="176371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 b="1" kern="0" dirty="0">
                <a:solidFill>
                  <a:srgbClr val="00A4B2"/>
                </a:solidFill>
                <a:latin typeface="+mj-lt"/>
                <a:ea typeface="+mj-ea"/>
                <a:cs typeface="+mj-cs"/>
              </a:rPr>
              <a:t>SC</a:t>
            </a:r>
            <a:endParaRPr lang="en-US" sz="8000" b="1" kern="0" baseline="-25000" dirty="0">
              <a:solidFill>
                <a:srgbClr val="00A4B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id="{CF5EE788-A18C-47CA-9BF0-48B815914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975" y="5173663"/>
            <a:ext cx="40925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kern="0" dirty="0">
                <a:solidFill>
                  <a:srgbClr val="00A4B2"/>
                </a:solidFill>
                <a:latin typeface="+mj-lt"/>
                <a:ea typeface="+mj-ea"/>
                <a:cs typeface="+mj-cs"/>
              </a:rPr>
              <a:t>SC = SC</a:t>
            </a:r>
            <a:r>
              <a:rPr lang="en-US" sz="4000" b="1" kern="0" baseline="-25000" dirty="0">
                <a:solidFill>
                  <a:srgbClr val="00A4B2"/>
                </a:solidFill>
                <a:latin typeface="+mj-lt"/>
                <a:ea typeface="+mj-ea"/>
                <a:cs typeface="+mj-cs"/>
              </a:rPr>
              <a:t>1</a:t>
            </a:r>
            <a:r>
              <a:rPr lang="en-US" sz="4000" b="1" kern="0" dirty="0">
                <a:solidFill>
                  <a:srgbClr val="00A4B2"/>
                </a:solidFill>
                <a:latin typeface="+mj-lt"/>
                <a:ea typeface="+mj-ea"/>
                <a:cs typeface="+mj-cs"/>
              </a:rPr>
              <a:t> x SC</a:t>
            </a:r>
            <a:r>
              <a:rPr lang="en-US" sz="4000" b="1" kern="0" baseline="-25000" dirty="0">
                <a:solidFill>
                  <a:srgbClr val="00A4B2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>
            <a:extLst>
              <a:ext uri="{FF2B5EF4-FFF2-40B4-BE49-F238E27FC236}">
                <a16:creationId xmlns:a16="http://schemas.microsoft.com/office/drawing/2014/main" id="{9A2B88DB-5E66-4BD4-A9FE-579E18CD7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25400"/>
            <a:ext cx="6207125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2">
            <a:extLst>
              <a:ext uri="{FF2B5EF4-FFF2-40B4-BE49-F238E27FC236}">
                <a16:creationId xmlns:a16="http://schemas.microsoft.com/office/drawing/2014/main" id="{48EE9002-1F7B-4E01-B5AD-946BECD71E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8900" y="1168400"/>
            <a:ext cx="254000" cy="3810000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MY" altLang="en-US"/>
          </a:p>
        </p:txBody>
      </p:sp>
      <p:sp>
        <p:nvSpPr>
          <p:cNvPr id="46084" name="Rectangle 3">
            <a:extLst>
              <a:ext uri="{FF2B5EF4-FFF2-40B4-BE49-F238E27FC236}">
                <a16:creationId xmlns:a16="http://schemas.microsoft.com/office/drawing/2014/main" id="{8375DB97-3DB5-474D-A137-9191CDEAF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400" y="1168400"/>
            <a:ext cx="427038" cy="3810000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MY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818E1A86-BAEC-4EFE-8CBD-9A685FCC3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650" y="3690938"/>
            <a:ext cx="846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>
                <a:latin typeface="HelveticaNeueLT Pro 55 Roman" pitchFamily="34" charset="0"/>
              </a:rPr>
              <a:t>15    </a:t>
            </a:r>
            <a:r>
              <a:rPr lang="el-GR" altLang="en-US" sz="2400">
                <a:latin typeface="HelveticaNeueLT Pro 55 Roman" pitchFamily="34" charset="0"/>
              </a:rPr>
              <a:t>(1 −</a:t>
            </a:r>
            <a:r>
              <a:rPr lang="en-MY" altLang="en-US" sz="2400">
                <a:latin typeface="HelveticaNeueLT Pro 55 Roman" pitchFamily="34" charset="0"/>
              </a:rPr>
              <a:t>          )      + 6(          )     + (194 x       x            x      )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A1285CD-C494-407F-900E-BECB587DE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3650" y="4956175"/>
            <a:ext cx="38401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9600" b="1" kern="0" dirty="0">
                <a:solidFill>
                  <a:srgbClr val="7AB800"/>
                </a:solidFill>
                <a:latin typeface="HelveticaNeueLT Pro 75 Bd" pitchFamily="34" charset="0"/>
                <a:ea typeface="+mj-ea"/>
                <a:cs typeface="+mj-cs"/>
              </a:rPr>
              <a:t>OTTV</a:t>
            </a:r>
          </a:p>
        </p:txBody>
      </p:sp>
      <p:sp>
        <p:nvSpPr>
          <p:cNvPr id="47108" name="Rectangle 6">
            <a:extLst>
              <a:ext uri="{FF2B5EF4-FFF2-40B4-BE49-F238E27FC236}">
                <a16:creationId xmlns:a16="http://schemas.microsoft.com/office/drawing/2014/main" id="{FC743A80-04D5-44EB-9AEC-A6104BC308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888" y="3703638"/>
            <a:ext cx="10223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l-GR" altLang="en-US" sz="2400" b="1">
                <a:latin typeface="HelveticaNeueLT Pro 55 Roman" pitchFamily="34" charset="0"/>
              </a:rPr>
              <a:t>α</a:t>
            </a:r>
            <a:endParaRPr lang="en-US" altLang="en-US" sz="2400" b="1">
              <a:latin typeface="HelveticaNeueLT Pro 55 Roman" pitchFamily="34" charset="0"/>
            </a:endParaRPr>
          </a:p>
          <a:p>
            <a:pPr algn="ctr"/>
            <a:endParaRPr lang="en-MY" altLang="en-US" sz="2400"/>
          </a:p>
        </p:txBody>
      </p:sp>
      <p:sp>
        <p:nvSpPr>
          <p:cNvPr id="47109" name="Rectangle 8">
            <a:extLst>
              <a:ext uri="{FF2B5EF4-FFF2-40B4-BE49-F238E27FC236}">
                <a16:creationId xmlns:a16="http://schemas.microsoft.com/office/drawing/2014/main" id="{AFB9D805-AB34-4400-87EF-2E17284FE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650" y="3697288"/>
            <a:ext cx="2613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Uw</a:t>
            </a:r>
            <a:r>
              <a:rPr lang="en-MY" altLang="en-US" sz="2400">
                <a:latin typeface="HelveticaNeueLT Pro 55 Roman" pitchFamily="34" charset="0"/>
              </a:rPr>
              <a:t>                  </a:t>
            </a:r>
            <a:r>
              <a:rPr lang="en-MY" altLang="en-US" sz="2400" b="1">
                <a:latin typeface="HelveticaNeueLT Pro 55 Roman" pitchFamily="34" charset="0"/>
              </a:rPr>
              <a:t>Uf</a:t>
            </a:r>
          </a:p>
          <a:p>
            <a:pPr algn="ctr"/>
            <a:endParaRPr lang="en-MY" altLang="en-US" sz="2400"/>
          </a:p>
        </p:txBody>
      </p:sp>
      <p:sp>
        <p:nvSpPr>
          <p:cNvPr id="47110" name="Rectangle 9">
            <a:extLst>
              <a:ext uri="{FF2B5EF4-FFF2-40B4-BE49-F238E27FC236}">
                <a16:creationId xmlns:a16="http://schemas.microsoft.com/office/drawing/2014/main" id="{7E60CBCF-857C-4732-969E-4B3C53167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3375" y="3697288"/>
            <a:ext cx="7096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SC</a:t>
            </a:r>
          </a:p>
          <a:p>
            <a:pPr algn="ctr"/>
            <a:endParaRPr lang="en-MY" altLang="en-US" sz="2400"/>
          </a:p>
        </p:txBody>
      </p:sp>
      <p:sp>
        <p:nvSpPr>
          <p:cNvPr id="47111" name="Rectangle 11">
            <a:extLst>
              <a:ext uri="{FF2B5EF4-FFF2-40B4-BE49-F238E27FC236}">
                <a16:creationId xmlns:a16="http://schemas.microsoft.com/office/drawing/2014/main" id="{CFD479B3-39C0-46A9-B8F4-F1524FD43B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3775" y="3719513"/>
            <a:ext cx="744538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2400" b="1">
                <a:latin typeface="HelveticaNeueLT Pro 55 Roman" pitchFamily="34" charset="0"/>
              </a:rPr>
              <a:t>CF</a:t>
            </a:r>
          </a:p>
          <a:p>
            <a:pPr algn="ctr"/>
            <a:endParaRPr lang="en-MY" altLang="en-US" sz="2400"/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4170A01C-A59B-4F69-87F0-C564919A0F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225925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200" b="1" kern="0" dirty="0">
                <a:solidFill>
                  <a:srgbClr val="00B050"/>
                </a:solidFill>
                <a:latin typeface="HelveticaNeueLT Pro 55 Roman" pitchFamily="34" charset="0"/>
                <a:ea typeface="+mj-ea"/>
                <a:cs typeface="+mj-cs"/>
              </a:rPr>
              <a:t>Window Wall Ratio</a:t>
            </a:r>
          </a:p>
        </p:txBody>
      </p:sp>
      <p:pic>
        <p:nvPicPr>
          <p:cNvPr id="47113" name="Picture 2">
            <a:extLst>
              <a:ext uri="{FF2B5EF4-FFF2-40B4-BE49-F238E27FC236}">
                <a16:creationId xmlns:a16="http://schemas.microsoft.com/office/drawing/2014/main" id="{C53C782C-7067-4595-97DC-2FB3D23EE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0"/>
            <a:ext cx="560070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D4EC280-F632-47F1-B458-92FA924B56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600" y="3703638"/>
            <a:ext cx="82835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HelveticaNeueLT Pro 55 Roman" pitchFamily="34" charset="0"/>
              </a:rPr>
              <a:t>   </a:t>
            </a:r>
            <a:r>
              <a:rPr lang="en-MY" altLang="en-US" sz="2400">
                <a:latin typeface="HelveticaNeueLT Pro 55 Roman" pitchFamily="34" charset="0"/>
              </a:rPr>
              <a:t>WWR              WWR                             WWR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C94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C943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>
            <a:extLst>
              <a:ext uri="{FF2B5EF4-FFF2-40B4-BE49-F238E27FC236}">
                <a16:creationId xmlns:a16="http://schemas.microsoft.com/office/drawing/2014/main" id="{3FF229B1-65FA-47F7-BDE6-58B9BAC49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198438"/>
            <a:ext cx="78359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0600C5E-7DDE-497A-B032-598A0BCB39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000" y="6124575"/>
            <a:ext cx="668972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b="1" kern="0" dirty="0">
                <a:solidFill>
                  <a:srgbClr val="00A4B2"/>
                </a:solidFill>
                <a:latin typeface="HelveticaNeueLT Pro 55 Roman" pitchFamily="34" charset="0"/>
                <a:ea typeface="+mj-ea"/>
                <a:cs typeface="+mj-cs"/>
              </a:rPr>
              <a:t>The Window Wall Ratio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D257958-9608-498A-8262-143A477B20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9450" y="2630488"/>
            <a:ext cx="185420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400" b="1" kern="0" dirty="0">
                <a:solidFill>
                  <a:srgbClr val="00A4B2"/>
                </a:solidFill>
                <a:latin typeface="HelveticaNeueLT Pro 55 Roman" pitchFamily="34" charset="0"/>
                <a:ea typeface="+mj-ea"/>
                <a:cs typeface="+mj-cs"/>
              </a:rPr>
              <a:t>Window Wall</a:t>
            </a:r>
          </a:p>
          <a:p>
            <a:pPr algn="ctr">
              <a:defRPr/>
            </a:pPr>
            <a:r>
              <a:rPr lang="en-US" sz="2400" b="1" kern="0" dirty="0">
                <a:solidFill>
                  <a:srgbClr val="00A4B2"/>
                </a:solidFill>
                <a:latin typeface="HelveticaNeueLT Pro 55 Roman" pitchFamily="34" charset="0"/>
                <a:ea typeface="+mj-ea"/>
                <a:cs typeface="+mj-cs"/>
              </a:rPr>
              <a:t>Ratio</a:t>
            </a:r>
          </a:p>
        </p:txBody>
      </p:sp>
      <p:pic>
        <p:nvPicPr>
          <p:cNvPr id="49155" name="Picture 2">
            <a:extLst>
              <a:ext uri="{FF2B5EF4-FFF2-40B4-BE49-F238E27FC236}">
                <a16:creationId xmlns:a16="http://schemas.microsoft.com/office/drawing/2014/main" id="{1F28848E-54D1-452D-A851-F26F2C0FC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>
            <a:extLst>
              <a:ext uri="{FF2B5EF4-FFF2-40B4-BE49-F238E27FC236}">
                <a16:creationId xmlns:a16="http://schemas.microsoft.com/office/drawing/2014/main" id="{C0C32883-ED9D-458D-B435-F8F141EBD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4032250" cy="257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4" descr="Detail of the perforated brickwork design and horizontal windows on the new building">
            <a:extLst>
              <a:ext uri="{FF2B5EF4-FFF2-40B4-BE49-F238E27FC236}">
                <a16:creationId xmlns:a16="http://schemas.microsoft.com/office/drawing/2014/main" id="{1CEA4DC5-D134-4DBD-811B-5494C18C6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81275"/>
            <a:ext cx="3983038" cy="278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6">
            <a:extLst>
              <a:ext uri="{FF2B5EF4-FFF2-40B4-BE49-F238E27FC236}">
                <a16:creationId xmlns:a16="http://schemas.microsoft.com/office/drawing/2014/main" id="{83690AB3-2E4E-4D3D-A4EC-3E273436B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863" y="11113"/>
            <a:ext cx="5357812" cy="535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53173F6-EDB2-4E83-B692-2CA4E72DB5D5}"/>
              </a:ext>
            </a:extLst>
          </p:cNvPr>
          <p:cNvGraphicFramePr>
            <a:graphicFrameLocks noGrp="1"/>
          </p:cNvGraphicFramePr>
          <p:nvPr/>
        </p:nvGraphicFramePr>
        <p:xfrm>
          <a:off x="255588" y="5621338"/>
          <a:ext cx="8153396" cy="863652"/>
        </p:xfrm>
        <a:graphic>
          <a:graphicData uri="http://schemas.openxmlformats.org/drawingml/2006/table">
            <a:tbl>
              <a:tblPr/>
              <a:tblGrid>
                <a:gridCol w="6703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8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8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83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83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83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83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83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4830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4830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4830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87867">
                <a:tc>
                  <a:txBody>
                    <a:bodyPr/>
                    <a:lstStyle/>
                    <a:p>
                      <a:pPr algn="l" fontAlgn="b"/>
                      <a:endParaRPr lang="en-MY" sz="1800" b="0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ctr" fontAlgn="b"/>
                      <a:r>
                        <a:rPr lang="en-MY" sz="1800" b="1" i="0" u="none" strike="noStrike" dirty="0">
                          <a:latin typeface="HelveticaNeueLT Pro 55 Roman" pitchFamily="34" charset="0"/>
                        </a:rPr>
                        <a:t>WWR  -  Window / Wall Ratio (%)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MY" sz="1800" b="1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MY" sz="1800" b="1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MY" sz="1800" b="1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867">
                <a:tc>
                  <a:txBody>
                    <a:bodyPr/>
                    <a:lstStyle/>
                    <a:p>
                      <a:pPr algn="l" fontAlgn="b"/>
                      <a:endParaRPr lang="en-MY" sz="1800" b="0" i="0" u="none" strike="noStrike">
                        <a:latin typeface="HelveticaNeueLT Pro 55 Roman" pitchFamily="34" charset="0"/>
                      </a:endParaRP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latin typeface="HelveticaNeueLT Pro 55 Roman" pitchFamily="34" charset="0"/>
                        </a:rPr>
                        <a:t>11</a:t>
                      </a:r>
                      <a:endParaRPr lang="en-MY" sz="1800" b="0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latin typeface="HelveticaNeueLT Pro 55 Roman" pitchFamily="34" charset="0"/>
                        </a:rPr>
                        <a:t>13</a:t>
                      </a:r>
                      <a:endParaRPr lang="en-MY" sz="1800" b="0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15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17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19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21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23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25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27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latin typeface="HelveticaNeueLT Pro 55 Roman" pitchFamily="34" charset="0"/>
                        </a:rPr>
                        <a:t>29</a:t>
                      </a:r>
                      <a:endParaRPr lang="en-MY" sz="1800" b="0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867">
                <a:tc>
                  <a:txBody>
                    <a:bodyPr/>
                    <a:lstStyle/>
                    <a:p>
                      <a:pPr algn="l" fontAlgn="b"/>
                      <a:r>
                        <a:rPr lang="en-MY" sz="1800" b="1" i="0" u="none" strike="noStrike">
                          <a:latin typeface="HelveticaNeueLT Pro 55 Roman" pitchFamily="34" charset="0"/>
                        </a:rPr>
                        <a:t>OTTV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latin typeface="HelveticaNeueLT Pro 55 Roman" pitchFamily="34" charset="0"/>
                        </a:rPr>
                        <a:t>36</a:t>
                      </a:r>
                      <a:endParaRPr lang="en-MY" sz="1800" b="0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latin typeface="HelveticaNeueLT Pro 55 Roman" pitchFamily="34" charset="0"/>
                        </a:rPr>
                        <a:t>39</a:t>
                      </a:r>
                      <a:endParaRPr lang="en-MY" sz="1800" b="0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44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47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51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55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800" b="0" i="0" u="none" strike="noStrike" dirty="0">
                          <a:latin typeface="HelveticaNeueLT Pro 55 Roman" pitchFamily="34" charset="0"/>
                        </a:rPr>
                        <a:t>59</a:t>
                      </a: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latin typeface="HelveticaNeueLT Pro 55 Roman" pitchFamily="34" charset="0"/>
                        </a:rPr>
                        <a:t>63</a:t>
                      </a:r>
                      <a:endParaRPr lang="en-MY" sz="1800" b="0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latin typeface="HelveticaNeueLT Pro 55 Roman" pitchFamily="34" charset="0"/>
                        </a:rPr>
                        <a:t>67</a:t>
                      </a:r>
                      <a:endParaRPr lang="en-MY" sz="1800" b="0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latin typeface="HelveticaNeueLT Pro 55 Roman" pitchFamily="34" charset="0"/>
                        </a:rPr>
                        <a:t>71</a:t>
                      </a:r>
                      <a:endParaRPr lang="en-MY" sz="1800" b="0" i="0" u="none" strike="noStrike" dirty="0">
                        <a:latin typeface="HelveticaNeueLT Pro 55 Roman" pitchFamily="34" charset="0"/>
                      </a:endParaRPr>
                    </a:p>
                  </a:txBody>
                  <a:tcPr marL="13565" marR="13565" marT="1356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1">
            <a:extLst>
              <a:ext uri="{FF2B5EF4-FFF2-40B4-BE49-F238E27FC236}">
                <a16:creationId xmlns:a16="http://schemas.microsoft.com/office/drawing/2014/main" id="{C1C9C4AF-62A7-42D4-95DF-A8CD0400C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25400"/>
            <a:ext cx="6207125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1" name="Rectangle 2">
            <a:extLst>
              <a:ext uri="{FF2B5EF4-FFF2-40B4-BE49-F238E27FC236}">
                <a16:creationId xmlns:a16="http://schemas.microsoft.com/office/drawing/2014/main" id="{6878A754-ADF6-4350-873A-53B3C6B62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8900" y="1168400"/>
            <a:ext cx="254000" cy="3810000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MY" altLang="en-US"/>
          </a:p>
        </p:txBody>
      </p:sp>
      <p:sp>
        <p:nvSpPr>
          <p:cNvPr id="94212" name="Rectangle 3">
            <a:extLst>
              <a:ext uri="{FF2B5EF4-FFF2-40B4-BE49-F238E27FC236}">
                <a16:creationId xmlns:a16="http://schemas.microsoft.com/office/drawing/2014/main" id="{D336068D-F155-45EF-9DC0-F8155888C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400" y="1168400"/>
            <a:ext cx="427038" cy="3810000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MY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541AFC32-DC90-447C-97E5-EC7F713F5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838" y="958850"/>
            <a:ext cx="3667125" cy="341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A3C2BB-D903-4225-BAF8-4CC2FA8D2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7100" y="4254500"/>
            <a:ext cx="7302500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endParaRPr lang="en-US" sz="2400" b="1" kern="0" dirty="0">
              <a:solidFill>
                <a:srgbClr val="00A4B2"/>
              </a:solidFill>
              <a:latin typeface="HelveticaNeueLT Pro 55 Roman" pitchFamily="34" charset="0"/>
              <a:ea typeface="+mj-ea"/>
              <a:cs typeface="+mj-cs"/>
            </a:endParaRPr>
          </a:p>
          <a:p>
            <a:pPr>
              <a:defRPr/>
            </a:pPr>
            <a:r>
              <a:rPr lang="en-US" sz="2400" b="1" kern="0" dirty="0">
                <a:solidFill>
                  <a:srgbClr val="00A4B2"/>
                </a:solidFill>
                <a:latin typeface="HelveticaNeueLT Pro 55 Roman" pitchFamily="34" charset="0"/>
                <a:ea typeface="+mj-ea"/>
                <a:cs typeface="+mj-cs"/>
              </a:rPr>
              <a:t>Sound insulation does not work when the air gap is small, say 6 mm</a:t>
            </a:r>
          </a:p>
          <a:p>
            <a:pPr>
              <a:defRPr/>
            </a:pPr>
            <a:endParaRPr lang="en-US" sz="2400" b="1" kern="0" dirty="0">
              <a:solidFill>
                <a:srgbClr val="00A4B2"/>
              </a:solidFill>
              <a:latin typeface="HelveticaNeueLT Pro 55 Roman" pitchFamily="34" charset="0"/>
              <a:ea typeface="+mj-ea"/>
              <a:cs typeface="+mj-cs"/>
            </a:endParaRPr>
          </a:p>
          <a:p>
            <a:pPr>
              <a:defRPr/>
            </a:pPr>
            <a:r>
              <a:rPr lang="en-US" sz="2400" b="1" kern="0" dirty="0">
                <a:solidFill>
                  <a:srgbClr val="00A4B2"/>
                </a:solidFill>
                <a:latin typeface="HelveticaNeueLT Pro 55 Roman" pitchFamily="34" charset="0"/>
                <a:ea typeface="+mj-ea"/>
                <a:cs typeface="+mj-cs"/>
              </a:rPr>
              <a:t>Increase air gap = 20 - 100 mm</a:t>
            </a:r>
          </a:p>
        </p:txBody>
      </p:sp>
      <p:pic>
        <p:nvPicPr>
          <p:cNvPr id="51204" name="Picture 4">
            <a:extLst>
              <a:ext uri="{FF2B5EF4-FFF2-40B4-BE49-F238E27FC236}">
                <a16:creationId xmlns:a16="http://schemas.microsoft.com/office/drawing/2014/main" id="{88BCBBCF-B8D6-490C-9BE2-F9E3F7896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627063"/>
            <a:ext cx="2936875" cy="402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D417FB1-A119-47C0-8C1A-E0F0C044E94E}"/>
              </a:ext>
            </a:extLst>
          </p:cNvPr>
          <p:cNvSpPr/>
          <p:nvPr/>
        </p:nvSpPr>
        <p:spPr>
          <a:xfrm>
            <a:off x="2592388" y="1111250"/>
            <a:ext cx="2195512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kern="0" dirty="0">
                <a:solidFill>
                  <a:srgbClr val="00A4B2"/>
                </a:solidFill>
                <a:latin typeface="HelveticaNeueLT Pro 55 Roman" pitchFamily="34" charset="0"/>
                <a:cs typeface="+mn-cs"/>
              </a:rPr>
              <a:t>DGU</a:t>
            </a:r>
          </a:p>
          <a:p>
            <a:pPr eaLnBrk="0" hangingPunct="0">
              <a:defRPr/>
            </a:pPr>
            <a:r>
              <a:rPr lang="en-US" b="1" kern="0" dirty="0">
                <a:solidFill>
                  <a:srgbClr val="00A4B2"/>
                </a:solidFill>
                <a:latin typeface="HelveticaNeueLT Pro 55 Roman" pitchFamily="34" charset="0"/>
                <a:cs typeface="+mn-cs"/>
              </a:rPr>
              <a:t>double glazed unit</a:t>
            </a:r>
            <a:endParaRPr lang="en-MY" dirty="0">
              <a:latin typeface="Arial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CB017E23-E498-426E-8B25-019F6B861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4262438"/>
            <a:ext cx="1987550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400" b="1" kern="0" dirty="0">
                <a:solidFill>
                  <a:srgbClr val="00A4B2"/>
                </a:solidFill>
                <a:latin typeface="HelveticaNeueLT Pro 55 Roman" pitchFamily="34" charset="0"/>
                <a:ea typeface="+mj-ea"/>
                <a:cs typeface="+mj-cs"/>
              </a:rPr>
              <a:t>Low-Emissivity Glass</a:t>
            </a:r>
          </a:p>
        </p:txBody>
      </p:sp>
      <p:pic>
        <p:nvPicPr>
          <p:cNvPr id="52227" name="Picture 4">
            <a:extLst>
              <a:ext uri="{FF2B5EF4-FFF2-40B4-BE49-F238E27FC236}">
                <a16:creationId xmlns:a16="http://schemas.microsoft.com/office/drawing/2014/main" id="{26E305BE-98C0-4531-ABD1-2AE18EF57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212725"/>
            <a:ext cx="8440737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25C2FAC-7DE3-4281-A010-C5BFEAE29085}"/>
              </a:ext>
            </a:extLst>
          </p:cNvPr>
          <p:cNvGraphicFramePr>
            <a:graphicFrameLocks noGrp="1"/>
          </p:cNvGraphicFramePr>
          <p:nvPr/>
        </p:nvGraphicFramePr>
        <p:xfrm>
          <a:off x="404813" y="4281488"/>
          <a:ext cx="6302375" cy="2187577"/>
        </p:xfrm>
        <a:graphic>
          <a:graphicData uri="http://schemas.openxmlformats.org/drawingml/2006/table">
            <a:tbl>
              <a:tblPr/>
              <a:tblGrid>
                <a:gridCol w="5030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1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511">
                <a:tc>
                  <a:txBody>
                    <a:bodyPr/>
                    <a:lstStyle/>
                    <a:p>
                      <a:pPr algn="l" fontAlgn="ctr"/>
                      <a:r>
                        <a:rPr lang="en-AU" sz="1800" b="1" dirty="0">
                          <a:effectLst/>
                          <a:latin typeface="HelveticaNeueLT Pro 55 Roman" pitchFamily="34" charset="0"/>
                        </a:rPr>
                        <a:t>Type of Glass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800" b="1" dirty="0">
                          <a:effectLst/>
                          <a:latin typeface="HelveticaNeueLT Pro 55 Roman" pitchFamily="34" charset="0"/>
                        </a:rPr>
                        <a:t>R Value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511">
                <a:tc>
                  <a:txBody>
                    <a:bodyPr/>
                    <a:lstStyle/>
                    <a:p>
                      <a:pPr algn="l"/>
                      <a:r>
                        <a:rPr lang="en-AU" sz="1800" dirty="0">
                          <a:effectLst/>
                          <a:latin typeface="HelveticaNeueLT Pro 55 Roman" pitchFamily="34" charset="0"/>
                        </a:rPr>
                        <a:t>Single Pane regular glass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800" dirty="0">
                          <a:latin typeface="HelveticaNeueLT Pro 55 Roman" pitchFamily="34" charset="0"/>
                        </a:rPr>
                        <a:t>0.85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511"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effectLst/>
                          <a:latin typeface="HelveticaNeueLT Pro 55 Roman" pitchFamily="34" charset="0"/>
                        </a:rPr>
                        <a:t>Clear Insulated Glass 7/8 inch overall thickness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800" dirty="0">
                          <a:latin typeface="HelveticaNeueLT Pro 55 Roman" pitchFamily="34" charset="0"/>
                        </a:rPr>
                        <a:t>2.08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511"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effectLst/>
                          <a:latin typeface="HelveticaNeueLT Pro 55 Roman" pitchFamily="34" charset="0"/>
                        </a:rPr>
                        <a:t>Hard Coat Low-E insulated glass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800" dirty="0">
                          <a:latin typeface="HelveticaNeueLT Pro 55 Roman" pitchFamily="34" charset="0"/>
                        </a:rPr>
                        <a:t>2.45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511"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effectLst/>
                          <a:latin typeface="HelveticaNeueLT Pro 55 Roman" pitchFamily="34" charset="0"/>
                        </a:rPr>
                        <a:t>Hard Coat Low-E insulated glass with argon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800" dirty="0">
                          <a:latin typeface="HelveticaNeueLT Pro 55 Roman" pitchFamily="34" charset="0"/>
                        </a:rPr>
                        <a:t>2.75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511">
                <a:tc>
                  <a:txBody>
                    <a:bodyPr/>
                    <a:lstStyle/>
                    <a:p>
                      <a:pPr algn="l"/>
                      <a:r>
                        <a:rPr lang="en-US" sz="1800">
                          <a:effectLst/>
                          <a:latin typeface="HelveticaNeueLT Pro 55 Roman" pitchFamily="34" charset="0"/>
                        </a:rPr>
                        <a:t>Soft Coat Low-E insulated Glass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800" dirty="0">
                          <a:latin typeface="HelveticaNeueLT Pro 55 Roman" pitchFamily="34" charset="0"/>
                        </a:rPr>
                        <a:t>3.50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2511"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effectLst/>
                          <a:latin typeface="HelveticaNeueLT Pro 55 Roman" pitchFamily="34" charset="0"/>
                        </a:rPr>
                        <a:t>Soft Coat Low-E insulated glass with argon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800" dirty="0">
                          <a:latin typeface="HelveticaNeueLT Pro 55 Roman" pitchFamily="34" charset="0"/>
                        </a:rPr>
                        <a:t>4.35</a:t>
                      </a:r>
                    </a:p>
                  </a:txBody>
                  <a:tcPr marL="19051" marR="19051" marT="19056" marB="1905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ard coat Low-E glass">
            <a:extLst>
              <a:ext uri="{FF2B5EF4-FFF2-40B4-BE49-F238E27FC236}">
                <a16:creationId xmlns:a16="http://schemas.microsoft.com/office/drawing/2014/main" id="{F3847C26-1385-496A-A89E-44D4EE3FA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168275"/>
            <a:ext cx="4452937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 descr="Making soft coat low-E glass">
            <a:extLst>
              <a:ext uri="{FF2B5EF4-FFF2-40B4-BE49-F238E27FC236}">
                <a16:creationId xmlns:a16="http://schemas.microsoft.com/office/drawing/2014/main" id="{15757818-497D-4302-BB8F-5AA2614FF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3563938"/>
            <a:ext cx="4452937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19B11CF-74BD-41D5-AFA1-09766C492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9038" y="4406900"/>
            <a:ext cx="3519487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000" b="1">
                <a:solidFill>
                  <a:schemeClr val="bg1"/>
                </a:solidFill>
                <a:latin typeface="HelveticaNeueLT Pro 55 Roman" pitchFamily="34" charset="0"/>
              </a:rPr>
              <a:t>Soft Coat Low-E glass</a:t>
            </a:r>
            <a:endParaRPr lang="en-US" altLang="en-US" sz="2000">
              <a:solidFill>
                <a:schemeClr val="bg1"/>
              </a:solidFill>
              <a:latin typeface="HelveticaNeueLT Pro 55 Roman" pitchFamily="34" charset="0"/>
            </a:endParaRPr>
          </a:p>
          <a:p>
            <a:endParaRPr lang="en-US" altLang="en-US">
              <a:solidFill>
                <a:srgbClr val="00A4B2"/>
              </a:solidFill>
              <a:latin typeface="HelveticaNeueLT Pro 55 Roman" pitchFamily="34" charset="0"/>
            </a:endParaRPr>
          </a:p>
          <a:p>
            <a:r>
              <a:rPr lang="en-US" altLang="en-US">
                <a:solidFill>
                  <a:srgbClr val="00A4B2"/>
                </a:solidFill>
                <a:latin typeface="HelveticaNeueLT Pro 55 Roman" pitchFamily="34" charset="0"/>
              </a:rPr>
              <a:t>Silver, zinc, or tin are sputtered onto the surface of the glass where they stick. Coating is not strong and easily scratched</a:t>
            </a:r>
            <a:endParaRPr lang="en-AU" altLang="en-US">
              <a:solidFill>
                <a:srgbClr val="00A4B2"/>
              </a:solidFill>
              <a:latin typeface="HelveticaNeueLT Pro 55 Roman" pitchFamily="34" charset="0"/>
            </a:endParaRPr>
          </a:p>
        </p:txBody>
      </p:sp>
      <p:sp>
        <p:nvSpPr>
          <p:cNvPr id="53253" name="Rectangle 4">
            <a:extLst>
              <a:ext uri="{FF2B5EF4-FFF2-40B4-BE49-F238E27FC236}">
                <a16:creationId xmlns:a16="http://schemas.microsoft.com/office/drawing/2014/main" id="{945C2701-ACEC-453E-98FB-42103704D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3638" y="990600"/>
            <a:ext cx="3519487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000" b="1">
                <a:solidFill>
                  <a:schemeClr val="bg1"/>
                </a:solidFill>
                <a:latin typeface="HelveticaNeueLT Pro 55 Roman" pitchFamily="34" charset="0"/>
              </a:rPr>
              <a:t>Hard Coat Low-E glass</a:t>
            </a:r>
            <a:endParaRPr lang="en-US" altLang="en-US" sz="2000">
              <a:solidFill>
                <a:schemeClr val="bg1"/>
              </a:solidFill>
              <a:latin typeface="HelveticaNeueLT Pro 55 Roman" pitchFamily="34" charset="0"/>
            </a:endParaRPr>
          </a:p>
          <a:p>
            <a:endParaRPr lang="en-US" altLang="en-US">
              <a:solidFill>
                <a:srgbClr val="00A4B2"/>
              </a:solidFill>
              <a:latin typeface="HelveticaNeueLT Pro 55 Roman" pitchFamily="34" charset="0"/>
            </a:endParaRPr>
          </a:p>
          <a:p>
            <a:r>
              <a:rPr lang="en-US" altLang="en-US">
                <a:solidFill>
                  <a:srgbClr val="00A4B2"/>
                </a:solidFill>
                <a:latin typeface="HelveticaNeueLT Pro 55 Roman" pitchFamily="34" charset="0"/>
              </a:rPr>
              <a:t>Molten tin is heat welded to the glass. Coating is very strong and difficult to scratch or remove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CEDC4326-D8FB-432D-84C4-AFBC798F281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46675" y="1684338"/>
            <a:ext cx="3978275" cy="1858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US" altLang="en-US" sz="5400">
                <a:solidFill>
                  <a:srgbClr val="00A4B2"/>
                </a:solidFill>
                <a:latin typeface="HelveticaNeueLT Pro 55 Roman" pitchFamily="34" charset="0"/>
              </a:rPr>
              <a:t>THANK YOU</a:t>
            </a:r>
          </a:p>
        </p:txBody>
      </p:sp>
      <p:pic>
        <p:nvPicPr>
          <p:cNvPr id="77827" name="Picture 1">
            <a:extLst>
              <a:ext uri="{FF2B5EF4-FFF2-40B4-BE49-F238E27FC236}">
                <a16:creationId xmlns:a16="http://schemas.microsoft.com/office/drawing/2014/main" id="{F13C40EE-5E03-4454-B2D5-187F257F2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11150"/>
            <a:ext cx="4805363" cy="618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8" name="Rectangle 2">
            <a:extLst>
              <a:ext uri="{FF2B5EF4-FFF2-40B4-BE49-F238E27FC236}">
                <a16:creationId xmlns:a16="http://schemas.microsoft.com/office/drawing/2014/main" id="{6887A0D8-AAB1-443B-BB1E-F9F3895F7B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1550" y="4984750"/>
            <a:ext cx="216852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MY" altLang="en-US" sz="1200" b="1">
                <a:solidFill>
                  <a:schemeClr val="bg1"/>
                </a:solidFill>
                <a:latin typeface="HelveticaNeueLT Pro 75 Bd" pitchFamily="34" charset="0"/>
              </a:rPr>
              <a:t>Fenestra Malaysia Sdn Bhd</a:t>
            </a:r>
          </a:p>
          <a:p>
            <a:pPr algn="ctr"/>
            <a:r>
              <a:rPr lang="en-MY" altLang="en-US" sz="1200">
                <a:solidFill>
                  <a:schemeClr val="bg1"/>
                </a:solidFill>
                <a:latin typeface="HelveticaNeueLT Pro 45 Lt" pitchFamily="34" charset="0"/>
              </a:rPr>
              <a:t>J-5-12 Solaris Mont Kiara</a:t>
            </a:r>
            <a:endParaRPr lang="en-AU" altLang="en-US" sz="1200">
              <a:solidFill>
                <a:schemeClr val="bg1"/>
              </a:solidFill>
              <a:latin typeface="HelveticaNeueLT Pro 45 Lt" pitchFamily="34" charset="0"/>
            </a:endParaRPr>
          </a:p>
          <a:p>
            <a:pPr algn="ctr"/>
            <a:r>
              <a:rPr lang="en-MY" altLang="en-US" sz="1200">
                <a:solidFill>
                  <a:schemeClr val="bg1"/>
                </a:solidFill>
                <a:latin typeface="HelveticaNeueLT Pro 45 Lt" pitchFamily="34" charset="0"/>
              </a:rPr>
              <a:t>2 Jalan Solaris</a:t>
            </a:r>
            <a:endParaRPr lang="en-AU" altLang="en-US" sz="1200">
              <a:solidFill>
                <a:schemeClr val="bg1"/>
              </a:solidFill>
              <a:latin typeface="HelveticaNeueLT Pro 45 Lt" pitchFamily="34" charset="0"/>
            </a:endParaRPr>
          </a:p>
          <a:p>
            <a:pPr algn="ctr"/>
            <a:r>
              <a:rPr lang="en-MY" altLang="en-US" sz="1200">
                <a:solidFill>
                  <a:schemeClr val="bg1"/>
                </a:solidFill>
                <a:latin typeface="HelveticaNeueLT Pro 45 Lt" pitchFamily="34" charset="0"/>
              </a:rPr>
              <a:t>50480 Kuala Lumpur</a:t>
            </a:r>
          </a:p>
          <a:p>
            <a:endParaRPr lang="en-MY" altLang="en-US" sz="1200">
              <a:solidFill>
                <a:schemeClr val="bg1"/>
              </a:solidFill>
              <a:latin typeface="HelveticaNeueLT Pro 45 Lt" pitchFamily="34" charset="0"/>
            </a:endParaRPr>
          </a:p>
          <a:p>
            <a:r>
              <a:rPr lang="en-MY" altLang="en-US" sz="1200" b="1">
                <a:solidFill>
                  <a:schemeClr val="bg1"/>
                </a:solidFill>
                <a:latin typeface="HelveticaNeueLT Pro 75 Bd" pitchFamily="34" charset="0"/>
              </a:rPr>
              <a:t>T</a:t>
            </a:r>
            <a:r>
              <a:rPr lang="en-MY" altLang="en-US" sz="1200">
                <a:solidFill>
                  <a:schemeClr val="bg1"/>
                </a:solidFill>
                <a:latin typeface="HelveticaNeueLT Pro 45 Lt" pitchFamily="34" charset="0"/>
              </a:rPr>
              <a:t>                  +603 6205 1288</a:t>
            </a:r>
          </a:p>
          <a:p>
            <a:r>
              <a:rPr lang="en-MY" altLang="en-US" sz="1200" b="1">
                <a:solidFill>
                  <a:schemeClr val="bg1"/>
                </a:solidFill>
                <a:latin typeface="HelveticaNeueLT Pro 75 Bd" pitchFamily="34" charset="0"/>
              </a:rPr>
              <a:t>F</a:t>
            </a:r>
            <a:r>
              <a:rPr lang="en-MY" altLang="en-US" sz="1200">
                <a:solidFill>
                  <a:schemeClr val="bg1"/>
                </a:solidFill>
                <a:latin typeface="HelveticaNeueLT Pro 45 Lt" pitchFamily="34" charset="0"/>
              </a:rPr>
              <a:t>                  +603 6205 1289</a:t>
            </a:r>
          </a:p>
          <a:p>
            <a:r>
              <a:rPr lang="en-MY" altLang="en-US" sz="1200" b="1">
                <a:solidFill>
                  <a:schemeClr val="bg1"/>
                </a:solidFill>
                <a:latin typeface="HelveticaNeueLT Pro 75 Bd" pitchFamily="34" charset="0"/>
              </a:rPr>
              <a:t>E         </a:t>
            </a:r>
            <a:r>
              <a:rPr lang="en-MY" altLang="en-US" sz="1200">
                <a:solidFill>
                  <a:schemeClr val="bg1"/>
                </a:solidFill>
                <a:latin typeface="HelveticaNeueLT Pro 45 Lt" pitchFamily="34" charset="0"/>
              </a:rPr>
              <a:t> info@fenestra.com.my</a:t>
            </a:r>
            <a:endParaRPr lang="en-AU" altLang="en-US" sz="1200">
              <a:solidFill>
                <a:schemeClr val="bg1"/>
              </a:solidFill>
              <a:latin typeface="HelveticaNeueLT Pro 45 Lt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4864</TotalTime>
  <Words>601</Words>
  <Application>Microsoft Office PowerPoint</Application>
  <PresentationFormat>On-screen Show (4:3)</PresentationFormat>
  <Paragraphs>167</Paragraphs>
  <Slides>31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3" baseType="lpstr">
      <vt:lpstr>Arial</vt:lpstr>
      <vt:lpstr>Calibri</vt:lpstr>
      <vt:lpstr>Franklin Gothic Medium</vt:lpstr>
      <vt:lpstr>HelveticaNeueLT Pro 55 Roman</vt:lpstr>
      <vt:lpstr>HelveticaNeueLT Pro 75 Bd</vt:lpstr>
      <vt:lpstr>Wingdings</vt:lpstr>
      <vt:lpstr>Euphemia</vt:lpstr>
      <vt:lpstr>HelveticaNeueLT Pro 45 Lt</vt:lpstr>
      <vt:lpstr>Custom Design</vt:lpstr>
      <vt:lpstr>1_Custom Design</vt:lpstr>
      <vt:lpstr>2_Custom Design</vt:lpstr>
      <vt:lpstr>Microsoft Office Excel 97-2003 Worksheet</vt:lpstr>
      <vt:lpstr>Dampak FAÇADES pada Efisiensi Energi Bangunan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OTTV Overall Thermal Transfer Value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Bayu Arie Wibawa</cp:lastModifiedBy>
  <cp:revision>284</cp:revision>
  <cp:lastPrinted>2010-09-09T03:46:39Z</cp:lastPrinted>
  <dcterms:created xsi:type="dcterms:W3CDTF">1601-01-01T00:00:00Z</dcterms:created>
  <dcterms:modified xsi:type="dcterms:W3CDTF">2019-10-29T07:38:38Z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