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jpg" ContentType="image/jp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8">
  <p:sldMasterIdLst>
    <p:sldMasterId id="2147483684" r:id="rId1"/>
  </p:sldMasterIdLst>
  <p:notesMasterIdLst>
    <p:notesMasterId r:id="rId93"/>
  </p:notesMasterIdLst>
  <p:sldIdLst>
    <p:sldId id="284" r:id="rId2"/>
    <p:sldId id="300" r:id="rId3"/>
    <p:sldId id="285" r:id="rId4"/>
    <p:sldId id="301" r:id="rId5"/>
    <p:sldId id="302" r:id="rId6"/>
    <p:sldId id="303" r:id="rId7"/>
    <p:sldId id="304" r:id="rId8"/>
    <p:sldId id="305" r:id="rId9"/>
    <p:sldId id="306" r:id="rId10"/>
    <p:sldId id="307" r:id="rId11"/>
    <p:sldId id="308" r:id="rId12"/>
    <p:sldId id="309" r:id="rId13"/>
    <p:sldId id="310" r:id="rId14"/>
    <p:sldId id="311" r:id="rId15"/>
    <p:sldId id="312" r:id="rId16"/>
    <p:sldId id="313" r:id="rId17"/>
    <p:sldId id="315" r:id="rId18"/>
    <p:sldId id="314" r:id="rId19"/>
    <p:sldId id="318" r:id="rId20"/>
    <p:sldId id="317" r:id="rId21"/>
    <p:sldId id="346" r:id="rId22"/>
    <p:sldId id="348" r:id="rId23"/>
    <p:sldId id="349" r:id="rId24"/>
    <p:sldId id="350" r:id="rId25"/>
    <p:sldId id="351" r:id="rId26"/>
    <p:sldId id="352" r:id="rId27"/>
    <p:sldId id="353" r:id="rId28"/>
    <p:sldId id="354" r:id="rId29"/>
    <p:sldId id="355" r:id="rId30"/>
    <p:sldId id="356" r:id="rId31"/>
    <p:sldId id="357" r:id="rId32"/>
    <p:sldId id="358" r:id="rId33"/>
    <p:sldId id="359" r:id="rId34"/>
    <p:sldId id="360" r:id="rId35"/>
    <p:sldId id="361" r:id="rId36"/>
    <p:sldId id="362" r:id="rId37"/>
    <p:sldId id="363" r:id="rId38"/>
    <p:sldId id="364" r:id="rId39"/>
    <p:sldId id="365" r:id="rId40"/>
    <p:sldId id="366" r:id="rId41"/>
    <p:sldId id="368" r:id="rId42"/>
    <p:sldId id="369" r:id="rId43"/>
    <p:sldId id="370" r:id="rId44"/>
    <p:sldId id="371" r:id="rId45"/>
    <p:sldId id="372" r:id="rId46"/>
    <p:sldId id="373" r:id="rId47"/>
    <p:sldId id="374" r:id="rId48"/>
    <p:sldId id="375" r:id="rId49"/>
    <p:sldId id="376" r:id="rId50"/>
    <p:sldId id="316" r:id="rId51"/>
    <p:sldId id="322" r:id="rId52"/>
    <p:sldId id="321" r:id="rId53"/>
    <p:sldId id="320" r:id="rId54"/>
    <p:sldId id="319" r:id="rId55"/>
    <p:sldId id="325" r:id="rId56"/>
    <p:sldId id="324" r:id="rId57"/>
    <p:sldId id="323" r:id="rId58"/>
    <p:sldId id="328" r:id="rId59"/>
    <p:sldId id="327" r:id="rId60"/>
    <p:sldId id="326" r:id="rId61"/>
    <p:sldId id="331" r:id="rId62"/>
    <p:sldId id="330" r:id="rId63"/>
    <p:sldId id="329" r:id="rId64"/>
    <p:sldId id="336" r:id="rId65"/>
    <p:sldId id="335" r:id="rId66"/>
    <p:sldId id="334" r:id="rId67"/>
    <p:sldId id="333" r:id="rId68"/>
    <p:sldId id="332" r:id="rId69"/>
    <p:sldId id="337" r:id="rId70"/>
    <p:sldId id="338" r:id="rId71"/>
    <p:sldId id="339" r:id="rId72"/>
    <p:sldId id="341" r:id="rId73"/>
    <p:sldId id="340" r:id="rId74"/>
    <p:sldId id="343" r:id="rId75"/>
    <p:sldId id="342" r:id="rId76"/>
    <p:sldId id="345" r:id="rId77"/>
    <p:sldId id="344" r:id="rId78"/>
    <p:sldId id="286" r:id="rId79"/>
    <p:sldId id="287" r:id="rId80"/>
    <p:sldId id="288" r:id="rId81"/>
    <p:sldId id="289" r:id="rId82"/>
    <p:sldId id="290" r:id="rId83"/>
    <p:sldId id="291" r:id="rId84"/>
    <p:sldId id="292" r:id="rId85"/>
    <p:sldId id="293" r:id="rId86"/>
    <p:sldId id="294" r:id="rId87"/>
    <p:sldId id="295" r:id="rId88"/>
    <p:sldId id="296" r:id="rId89"/>
    <p:sldId id="297" r:id="rId90"/>
    <p:sldId id="298" r:id="rId91"/>
    <p:sldId id="299" r:id="rId9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440" autoAdjust="0"/>
    <p:restoredTop sz="94660"/>
  </p:normalViewPr>
  <p:slideViewPr>
    <p:cSldViewPr snapToGrid="0" showGuides="1">
      <p:cViewPr varScale="1">
        <p:scale>
          <a:sx n="72" d="100"/>
          <a:sy n="72" d="100"/>
        </p:scale>
        <p:origin x="1068" y="54"/>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89" Type="http://schemas.openxmlformats.org/officeDocument/2006/relationships/slide" Target="slides/slide88.xml"/><Relationship Id="rId97" Type="http://schemas.openxmlformats.org/officeDocument/2006/relationships/tableStyles" Target="tableStyles.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viewProps" Target="view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F7962B4-B8B6-4D8D-BC54-C082443D73F6}" type="datetimeFigureOut">
              <a:rPr lang="en-US" smtClean="0"/>
              <a:t>10/24/2018</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8E050F3-45B4-473C-B2A0-089783918885}" type="slidenum">
              <a:rPr lang="en-US" smtClean="0"/>
              <a:t>‹#›</a:t>
            </a:fld>
            <a:endParaRPr lang="en-US"/>
          </a:p>
        </p:txBody>
      </p:sp>
    </p:spTree>
    <p:extLst>
      <p:ext uri="{BB962C8B-B14F-4D97-AF65-F5344CB8AC3E}">
        <p14:creationId xmlns:p14="http://schemas.microsoft.com/office/powerpoint/2010/main" val="9315784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CB0B234-C4C0-447A-98FE-BD2F1CAF21BD}" type="slidenum">
              <a:rPr lang="de-DE"/>
              <a:pPr/>
              <a:t>22</a:t>
            </a:fld>
            <a:endParaRPr lang="de-DE"/>
          </a:p>
        </p:txBody>
      </p:sp>
      <p:sp>
        <p:nvSpPr>
          <p:cNvPr id="287746" name="Rectangle 2"/>
          <p:cNvSpPr>
            <a:spLocks noGrp="1" noRot="1" noChangeAspect="1" noChangeArrowheads="1" noTextEdit="1"/>
          </p:cNvSpPr>
          <p:nvPr>
            <p:ph type="sldImg"/>
          </p:nvPr>
        </p:nvSpPr>
        <p:spPr>
          <a:xfrm>
            <a:off x="895350" y="742950"/>
            <a:ext cx="4956175" cy="3717925"/>
          </a:xfrm>
          <a:ln/>
        </p:spPr>
      </p:sp>
      <p:sp>
        <p:nvSpPr>
          <p:cNvPr id="287747" name="Rectangle 3"/>
          <p:cNvSpPr>
            <a:spLocks noGrp="1" noChangeArrowheads="1"/>
          </p:cNvSpPr>
          <p:nvPr>
            <p:ph type="body" idx="1"/>
          </p:nvPr>
        </p:nvSpPr>
        <p:spPr/>
        <p:txBody>
          <a:bodyPr/>
          <a:lstStyle/>
          <a:p>
            <a:endParaRPr lang="en-US"/>
          </a:p>
        </p:txBody>
      </p:sp>
    </p:spTree>
    <p:extLst>
      <p:ext uri="{BB962C8B-B14F-4D97-AF65-F5344CB8AC3E}">
        <p14:creationId xmlns:p14="http://schemas.microsoft.com/office/powerpoint/2010/main" val="98933501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9928055-4344-4B62-9BDB-6A7E9965AC0A}" type="slidenum">
              <a:rPr lang="de-DE"/>
              <a:pPr/>
              <a:t>23</a:t>
            </a:fld>
            <a:endParaRPr lang="de-DE"/>
          </a:p>
        </p:txBody>
      </p:sp>
      <p:sp>
        <p:nvSpPr>
          <p:cNvPr id="299010" name="Rectangle 2"/>
          <p:cNvSpPr>
            <a:spLocks noGrp="1" noRot="1" noChangeAspect="1" noChangeArrowheads="1" noTextEdit="1"/>
          </p:cNvSpPr>
          <p:nvPr>
            <p:ph type="sldImg"/>
          </p:nvPr>
        </p:nvSpPr>
        <p:spPr>
          <a:xfrm>
            <a:off x="895350" y="742950"/>
            <a:ext cx="4956175" cy="3717925"/>
          </a:xfrm>
          <a:ln/>
        </p:spPr>
      </p:sp>
      <p:sp>
        <p:nvSpPr>
          <p:cNvPr id="299011" name="Rectangle 3"/>
          <p:cNvSpPr>
            <a:spLocks noGrp="1" noChangeArrowheads="1"/>
          </p:cNvSpPr>
          <p:nvPr>
            <p:ph type="body" idx="1"/>
          </p:nvPr>
        </p:nvSpPr>
        <p:spPr/>
        <p:txBody>
          <a:bodyPr/>
          <a:lstStyle/>
          <a:p>
            <a:endParaRPr lang="en-US"/>
          </a:p>
        </p:txBody>
      </p:sp>
    </p:spTree>
    <p:extLst>
      <p:ext uri="{BB962C8B-B14F-4D97-AF65-F5344CB8AC3E}">
        <p14:creationId xmlns:p14="http://schemas.microsoft.com/office/powerpoint/2010/main" val="7186761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F7DB0D1-3FAF-4772-8F2D-D4FE66AFE9ED}" type="slidenum">
              <a:rPr lang="de-DE"/>
              <a:pPr/>
              <a:t>24</a:t>
            </a:fld>
            <a:endParaRPr lang="de-DE"/>
          </a:p>
        </p:txBody>
      </p:sp>
      <p:sp>
        <p:nvSpPr>
          <p:cNvPr id="290818" name="Rectangle 2"/>
          <p:cNvSpPr>
            <a:spLocks noGrp="1" noRot="1" noChangeAspect="1" noChangeArrowheads="1" noTextEdit="1"/>
          </p:cNvSpPr>
          <p:nvPr>
            <p:ph type="sldImg"/>
          </p:nvPr>
        </p:nvSpPr>
        <p:spPr>
          <a:xfrm>
            <a:off x="895350" y="742950"/>
            <a:ext cx="4956175" cy="3717925"/>
          </a:xfrm>
          <a:ln/>
        </p:spPr>
      </p:sp>
      <p:sp>
        <p:nvSpPr>
          <p:cNvPr id="290819" name="Rectangle 3"/>
          <p:cNvSpPr>
            <a:spLocks noGrp="1" noChangeArrowheads="1"/>
          </p:cNvSpPr>
          <p:nvPr>
            <p:ph type="body" idx="1"/>
          </p:nvPr>
        </p:nvSpPr>
        <p:spPr/>
        <p:txBody>
          <a:bodyPr/>
          <a:lstStyle/>
          <a:p>
            <a:endParaRPr lang="en-US"/>
          </a:p>
        </p:txBody>
      </p:sp>
    </p:spTree>
    <p:extLst>
      <p:ext uri="{BB962C8B-B14F-4D97-AF65-F5344CB8AC3E}">
        <p14:creationId xmlns:p14="http://schemas.microsoft.com/office/powerpoint/2010/main" val="37711184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99D18BF-7E44-4600-A7D4-15736B31F822}" type="slidenum">
              <a:rPr lang="de-DE"/>
              <a:pPr/>
              <a:t>26</a:t>
            </a:fld>
            <a:endParaRPr lang="de-DE"/>
          </a:p>
        </p:txBody>
      </p:sp>
      <p:sp>
        <p:nvSpPr>
          <p:cNvPr id="206850" name="Rectangle 2"/>
          <p:cNvSpPr>
            <a:spLocks noGrp="1" noRot="1" noChangeAspect="1" noChangeArrowheads="1" noTextEdit="1"/>
          </p:cNvSpPr>
          <p:nvPr>
            <p:ph type="sldImg"/>
          </p:nvPr>
        </p:nvSpPr>
        <p:spPr>
          <a:xfrm>
            <a:off x="895350" y="742950"/>
            <a:ext cx="4956175" cy="3717925"/>
          </a:xfrm>
          <a:ln/>
        </p:spPr>
      </p:sp>
      <p:sp>
        <p:nvSpPr>
          <p:cNvPr id="206851" name="Rectangle 3"/>
          <p:cNvSpPr>
            <a:spLocks noGrp="1" noChangeArrowheads="1"/>
          </p:cNvSpPr>
          <p:nvPr>
            <p:ph type="body" idx="1"/>
          </p:nvPr>
        </p:nvSpPr>
        <p:spPr/>
        <p:txBody>
          <a:bodyPr/>
          <a:lstStyle/>
          <a:p>
            <a:endParaRPr lang="en-US"/>
          </a:p>
        </p:txBody>
      </p:sp>
    </p:spTree>
    <p:extLst>
      <p:ext uri="{BB962C8B-B14F-4D97-AF65-F5344CB8AC3E}">
        <p14:creationId xmlns:p14="http://schemas.microsoft.com/office/powerpoint/2010/main" val="182947118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00AD37E-BB50-4587-B905-1EE11D8BF446}" type="slidenum">
              <a:rPr lang="de-DE"/>
              <a:pPr/>
              <a:t>27</a:t>
            </a:fld>
            <a:endParaRPr lang="de-DE"/>
          </a:p>
        </p:txBody>
      </p:sp>
      <p:sp>
        <p:nvSpPr>
          <p:cNvPr id="208898" name="Rectangle 2"/>
          <p:cNvSpPr>
            <a:spLocks noGrp="1" noRot="1" noChangeAspect="1" noChangeArrowheads="1" noTextEdit="1"/>
          </p:cNvSpPr>
          <p:nvPr>
            <p:ph type="sldImg"/>
          </p:nvPr>
        </p:nvSpPr>
        <p:spPr>
          <a:xfrm>
            <a:off x="895350" y="742950"/>
            <a:ext cx="4956175" cy="3717925"/>
          </a:xfrm>
          <a:ln/>
        </p:spPr>
      </p:sp>
      <p:sp>
        <p:nvSpPr>
          <p:cNvPr id="208899" name="Rectangle 3"/>
          <p:cNvSpPr>
            <a:spLocks noGrp="1" noChangeArrowheads="1"/>
          </p:cNvSpPr>
          <p:nvPr>
            <p:ph type="body" idx="1"/>
          </p:nvPr>
        </p:nvSpPr>
        <p:spPr/>
        <p:txBody>
          <a:bodyPr/>
          <a:lstStyle/>
          <a:p>
            <a:endParaRPr lang="en-US"/>
          </a:p>
        </p:txBody>
      </p:sp>
    </p:spTree>
    <p:extLst>
      <p:ext uri="{BB962C8B-B14F-4D97-AF65-F5344CB8AC3E}">
        <p14:creationId xmlns:p14="http://schemas.microsoft.com/office/powerpoint/2010/main" val="399594862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B2D4D15-3F74-436C-B7D2-12D169F76305}" type="slidenum">
              <a:rPr lang="de-DE"/>
              <a:pPr/>
              <a:t>28</a:t>
            </a:fld>
            <a:endParaRPr lang="de-DE"/>
          </a:p>
        </p:txBody>
      </p:sp>
      <p:sp>
        <p:nvSpPr>
          <p:cNvPr id="291842" name="Rectangle 2"/>
          <p:cNvSpPr>
            <a:spLocks noGrp="1" noRot="1" noChangeAspect="1" noChangeArrowheads="1" noTextEdit="1"/>
          </p:cNvSpPr>
          <p:nvPr>
            <p:ph type="sldImg"/>
          </p:nvPr>
        </p:nvSpPr>
        <p:spPr>
          <a:xfrm>
            <a:off x="895350" y="742950"/>
            <a:ext cx="4956175" cy="3717925"/>
          </a:xfrm>
          <a:ln/>
        </p:spPr>
      </p:sp>
      <p:sp>
        <p:nvSpPr>
          <p:cNvPr id="291843" name="Rectangle 3"/>
          <p:cNvSpPr>
            <a:spLocks noGrp="1" noChangeArrowheads="1"/>
          </p:cNvSpPr>
          <p:nvPr>
            <p:ph type="body" idx="1"/>
          </p:nvPr>
        </p:nvSpPr>
        <p:spPr/>
        <p:txBody>
          <a:bodyPr/>
          <a:lstStyle/>
          <a:p>
            <a:endParaRPr lang="en-US"/>
          </a:p>
        </p:txBody>
      </p:sp>
    </p:spTree>
    <p:extLst>
      <p:ext uri="{BB962C8B-B14F-4D97-AF65-F5344CB8AC3E}">
        <p14:creationId xmlns:p14="http://schemas.microsoft.com/office/powerpoint/2010/main" val="24819888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BCEE320-C262-4F78-A960-BC4352814FB2}" type="slidenum">
              <a:rPr lang="de-DE"/>
              <a:pPr/>
              <a:t>29</a:t>
            </a:fld>
            <a:endParaRPr lang="de-DE"/>
          </a:p>
        </p:txBody>
      </p:sp>
      <p:sp>
        <p:nvSpPr>
          <p:cNvPr id="292866" name="Rectangle 2"/>
          <p:cNvSpPr>
            <a:spLocks noGrp="1" noRot="1" noChangeAspect="1" noChangeArrowheads="1" noTextEdit="1"/>
          </p:cNvSpPr>
          <p:nvPr>
            <p:ph type="sldImg"/>
          </p:nvPr>
        </p:nvSpPr>
        <p:spPr>
          <a:xfrm>
            <a:off x="895350" y="742950"/>
            <a:ext cx="4956175" cy="3717925"/>
          </a:xfrm>
          <a:ln/>
        </p:spPr>
      </p:sp>
      <p:sp>
        <p:nvSpPr>
          <p:cNvPr id="292867" name="Rectangle 3"/>
          <p:cNvSpPr>
            <a:spLocks noGrp="1" noChangeArrowheads="1"/>
          </p:cNvSpPr>
          <p:nvPr>
            <p:ph type="body" idx="1"/>
          </p:nvPr>
        </p:nvSpPr>
        <p:spPr/>
        <p:txBody>
          <a:bodyPr/>
          <a:lstStyle/>
          <a:p>
            <a:endParaRPr lang="en-US"/>
          </a:p>
        </p:txBody>
      </p:sp>
    </p:spTree>
    <p:extLst>
      <p:ext uri="{BB962C8B-B14F-4D97-AF65-F5344CB8AC3E}">
        <p14:creationId xmlns:p14="http://schemas.microsoft.com/office/powerpoint/2010/main" val="93430171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114FFF2-98ED-4CBA-91D4-05EC0AF2C652}" type="slidenum">
              <a:rPr lang="de-DE"/>
              <a:pPr/>
              <a:t>30</a:t>
            </a:fld>
            <a:endParaRPr lang="de-DE"/>
          </a:p>
        </p:txBody>
      </p:sp>
      <p:sp>
        <p:nvSpPr>
          <p:cNvPr id="293890" name="Rectangle 2"/>
          <p:cNvSpPr>
            <a:spLocks noGrp="1" noRot="1" noChangeAspect="1" noChangeArrowheads="1" noTextEdit="1"/>
          </p:cNvSpPr>
          <p:nvPr>
            <p:ph type="sldImg"/>
          </p:nvPr>
        </p:nvSpPr>
        <p:spPr>
          <a:xfrm>
            <a:off x="895350" y="742950"/>
            <a:ext cx="4956175" cy="3717925"/>
          </a:xfrm>
          <a:ln/>
        </p:spPr>
      </p:sp>
      <p:sp>
        <p:nvSpPr>
          <p:cNvPr id="293891" name="Rectangle 3"/>
          <p:cNvSpPr>
            <a:spLocks noGrp="1" noChangeArrowheads="1"/>
          </p:cNvSpPr>
          <p:nvPr>
            <p:ph type="body" idx="1"/>
          </p:nvPr>
        </p:nvSpPr>
        <p:spPr/>
        <p:txBody>
          <a:bodyPr/>
          <a:lstStyle/>
          <a:p>
            <a:endParaRPr lang="en-US"/>
          </a:p>
        </p:txBody>
      </p:sp>
    </p:spTree>
    <p:extLst>
      <p:ext uri="{BB962C8B-B14F-4D97-AF65-F5344CB8AC3E}">
        <p14:creationId xmlns:p14="http://schemas.microsoft.com/office/powerpoint/2010/main" val="120312421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11CA197-AD1C-417B-94B3-8E714ACA67EF}" type="slidenum">
              <a:rPr lang="de-DE"/>
              <a:pPr/>
              <a:t>31</a:t>
            </a:fld>
            <a:endParaRPr lang="de-DE"/>
          </a:p>
        </p:txBody>
      </p:sp>
      <p:sp>
        <p:nvSpPr>
          <p:cNvPr id="294914" name="Rectangle 2"/>
          <p:cNvSpPr>
            <a:spLocks noGrp="1" noRot="1" noChangeAspect="1" noChangeArrowheads="1" noTextEdit="1"/>
          </p:cNvSpPr>
          <p:nvPr>
            <p:ph type="sldImg"/>
          </p:nvPr>
        </p:nvSpPr>
        <p:spPr>
          <a:xfrm>
            <a:off x="895350" y="742950"/>
            <a:ext cx="4956175" cy="3717925"/>
          </a:xfrm>
          <a:ln/>
        </p:spPr>
      </p:sp>
      <p:sp>
        <p:nvSpPr>
          <p:cNvPr id="294915" name="Rectangle 3"/>
          <p:cNvSpPr>
            <a:spLocks noGrp="1" noChangeArrowheads="1"/>
          </p:cNvSpPr>
          <p:nvPr>
            <p:ph type="body" idx="1"/>
          </p:nvPr>
        </p:nvSpPr>
        <p:spPr/>
        <p:txBody>
          <a:bodyPr/>
          <a:lstStyle/>
          <a:p>
            <a:endParaRPr lang="en-US"/>
          </a:p>
        </p:txBody>
      </p:sp>
    </p:spTree>
    <p:extLst>
      <p:ext uri="{BB962C8B-B14F-4D97-AF65-F5344CB8AC3E}">
        <p14:creationId xmlns:p14="http://schemas.microsoft.com/office/powerpoint/2010/main" val="106066860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F645C43-9A21-4F58-A670-25421FE62EA7}" type="slidenum">
              <a:rPr lang="de-DE"/>
              <a:pPr/>
              <a:t>32</a:t>
            </a:fld>
            <a:endParaRPr lang="de-DE"/>
          </a:p>
        </p:txBody>
      </p:sp>
      <p:sp>
        <p:nvSpPr>
          <p:cNvPr id="295938" name="Rectangle 2"/>
          <p:cNvSpPr>
            <a:spLocks noGrp="1" noRot="1" noChangeAspect="1" noChangeArrowheads="1" noTextEdit="1"/>
          </p:cNvSpPr>
          <p:nvPr>
            <p:ph type="sldImg"/>
          </p:nvPr>
        </p:nvSpPr>
        <p:spPr>
          <a:xfrm>
            <a:off x="895350" y="742950"/>
            <a:ext cx="4956175" cy="3717925"/>
          </a:xfrm>
          <a:ln/>
        </p:spPr>
      </p:sp>
      <p:sp>
        <p:nvSpPr>
          <p:cNvPr id="295939" name="Rectangle 3"/>
          <p:cNvSpPr>
            <a:spLocks noGrp="1" noChangeArrowheads="1"/>
          </p:cNvSpPr>
          <p:nvPr>
            <p:ph type="body" idx="1"/>
          </p:nvPr>
        </p:nvSpPr>
        <p:spPr/>
        <p:txBody>
          <a:bodyPr/>
          <a:lstStyle/>
          <a:p>
            <a:endParaRPr lang="en-US"/>
          </a:p>
        </p:txBody>
      </p:sp>
    </p:spTree>
    <p:extLst>
      <p:ext uri="{BB962C8B-B14F-4D97-AF65-F5344CB8AC3E}">
        <p14:creationId xmlns:p14="http://schemas.microsoft.com/office/powerpoint/2010/main" val="408301404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8A9BC38-FB27-4675-955D-AC59803F9589}" type="slidenum">
              <a:rPr lang="de-DE"/>
              <a:pPr/>
              <a:t>33</a:t>
            </a:fld>
            <a:endParaRPr lang="de-DE"/>
          </a:p>
        </p:txBody>
      </p:sp>
      <p:sp>
        <p:nvSpPr>
          <p:cNvPr id="296962" name="Rectangle 2"/>
          <p:cNvSpPr>
            <a:spLocks noGrp="1" noRot="1" noChangeAspect="1" noChangeArrowheads="1" noTextEdit="1"/>
          </p:cNvSpPr>
          <p:nvPr>
            <p:ph type="sldImg"/>
          </p:nvPr>
        </p:nvSpPr>
        <p:spPr>
          <a:xfrm>
            <a:off x="895350" y="742950"/>
            <a:ext cx="4956175" cy="3717925"/>
          </a:xfrm>
          <a:ln/>
        </p:spPr>
      </p:sp>
      <p:sp>
        <p:nvSpPr>
          <p:cNvPr id="296963" name="Rectangle 3"/>
          <p:cNvSpPr>
            <a:spLocks noGrp="1" noChangeArrowheads="1"/>
          </p:cNvSpPr>
          <p:nvPr>
            <p:ph type="body" idx="1"/>
          </p:nvPr>
        </p:nvSpPr>
        <p:spPr/>
        <p:txBody>
          <a:bodyPr/>
          <a:lstStyle/>
          <a:p>
            <a:endParaRPr lang="en-US"/>
          </a:p>
        </p:txBody>
      </p:sp>
    </p:spTree>
    <p:extLst>
      <p:ext uri="{BB962C8B-B14F-4D97-AF65-F5344CB8AC3E}">
        <p14:creationId xmlns:p14="http://schemas.microsoft.com/office/powerpoint/2010/main" val="277508559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735E71B-AC47-4B3A-A893-F2780B332658}" type="slidenum">
              <a:rPr lang="de-DE"/>
              <a:pPr/>
              <a:t>34</a:t>
            </a:fld>
            <a:endParaRPr lang="de-DE"/>
          </a:p>
        </p:txBody>
      </p:sp>
      <p:sp>
        <p:nvSpPr>
          <p:cNvPr id="297986" name="Rectangle 2"/>
          <p:cNvSpPr>
            <a:spLocks noGrp="1" noRot="1" noChangeAspect="1" noChangeArrowheads="1" noTextEdit="1"/>
          </p:cNvSpPr>
          <p:nvPr>
            <p:ph type="sldImg"/>
          </p:nvPr>
        </p:nvSpPr>
        <p:spPr>
          <a:xfrm>
            <a:off x="895350" y="742950"/>
            <a:ext cx="4956175" cy="3717925"/>
          </a:xfrm>
          <a:ln/>
        </p:spPr>
      </p:sp>
      <p:sp>
        <p:nvSpPr>
          <p:cNvPr id="297987" name="Rectangle 3"/>
          <p:cNvSpPr>
            <a:spLocks noGrp="1" noChangeArrowheads="1"/>
          </p:cNvSpPr>
          <p:nvPr>
            <p:ph type="body" idx="1"/>
          </p:nvPr>
        </p:nvSpPr>
        <p:spPr/>
        <p:txBody>
          <a:bodyPr/>
          <a:lstStyle/>
          <a:p>
            <a:endParaRPr lang="en-US"/>
          </a:p>
        </p:txBody>
      </p:sp>
    </p:spTree>
    <p:extLst>
      <p:ext uri="{BB962C8B-B14F-4D97-AF65-F5344CB8AC3E}">
        <p14:creationId xmlns:p14="http://schemas.microsoft.com/office/powerpoint/2010/main" val="28377632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EC73BBF-0D37-4938-9C61-0911FB9E26B3}" type="slidenum">
              <a:rPr lang="de-DE"/>
              <a:pPr/>
              <a:t>35</a:t>
            </a:fld>
            <a:endParaRPr lang="de-DE"/>
          </a:p>
        </p:txBody>
      </p:sp>
      <p:sp>
        <p:nvSpPr>
          <p:cNvPr id="322562" name="Rectangle 2"/>
          <p:cNvSpPr>
            <a:spLocks noGrp="1" noRot="1" noChangeAspect="1" noChangeArrowheads="1" noTextEdit="1"/>
          </p:cNvSpPr>
          <p:nvPr>
            <p:ph type="sldImg"/>
          </p:nvPr>
        </p:nvSpPr>
        <p:spPr>
          <a:xfrm>
            <a:off x="895350" y="742950"/>
            <a:ext cx="4956175" cy="3717925"/>
          </a:xfrm>
          <a:ln/>
        </p:spPr>
      </p:sp>
      <p:sp>
        <p:nvSpPr>
          <p:cNvPr id="322563" name="Rectangle 3"/>
          <p:cNvSpPr>
            <a:spLocks noGrp="1" noChangeArrowheads="1"/>
          </p:cNvSpPr>
          <p:nvPr>
            <p:ph type="body" idx="1"/>
          </p:nvPr>
        </p:nvSpPr>
        <p:spPr/>
        <p:txBody>
          <a:bodyPr/>
          <a:lstStyle/>
          <a:p>
            <a:endParaRPr lang="en-US"/>
          </a:p>
        </p:txBody>
      </p:sp>
    </p:spTree>
    <p:extLst>
      <p:ext uri="{BB962C8B-B14F-4D97-AF65-F5344CB8AC3E}">
        <p14:creationId xmlns:p14="http://schemas.microsoft.com/office/powerpoint/2010/main" val="150231996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5FF1ED6-789D-4149-8292-380B4FB10987}" type="slidenum">
              <a:rPr lang="de-DE"/>
              <a:pPr/>
              <a:t>36</a:t>
            </a:fld>
            <a:endParaRPr lang="de-DE"/>
          </a:p>
        </p:txBody>
      </p:sp>
      <p:sp>
        <p:nvSpPr>
          <p:cNvPr id="342018" name="Rectangle 2"/>
          <p:cNvSpPr>
            <a:spLocks noGrp="1" noRot="1" noChangeAspect="1" noChangeArrowheads="1" noTextEdit="1"/>
          </p:cNvSpPr>
          <p:nvPr>
            <p:ph type="sldImg"/>
          </p:nvPr>
        </p:nvSpPr>
        <p:spPr>
          <a:xfrm>
            <a:off x="895350" y="742950"/>
            <a:ext cx="4956175" cy="3717925"/>
          </a:xfrm>
          <a:ln/>
        </p:spPr>
      </p:sp>
      <p:sp>
        <p:nvSpPr>
          <p:cNvPr id="342019" name="Rectangle 3"/>
          <p:cNvSpPr>
            <a:spLocks noGrp="1" noChangeArrowheads="1"/>
          </p:cNvSpPr>
          <p:nvPr>
            <p:ph type="body" idx="1"/>
          </p:nvPr>
        </p:nvSpPr>
        <p:spPr/>
        <p:txBody>
          <a:bodyPr/>
          <a:lstStyle/>
          <a:p>
            <a:endParaRPr lang="en-US"/>
          </a:p>
        </p:txBody>
      </p:sp>
    </p:spTree>
    <p:extLst>
      <p:ext uri="{BB962C8B-B14F-4D97-AF65-F5344CB8AC3E}">
        <p14:creationId xmlns:p14="http://schemas.microsoft.com/office/powerpoint/2010/main" val="400460531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603E177-BFE6-4483-B602-42F84F2B7641}" type="slidenum">
              <a:rPr lang="de-DE"/>
              <a:pPr/>
              <a:t>37</a:t>
            </a:fld>
            <a:endParaRPr lang="de-DE"/>
          </a:p>
        </p:txBody>
      </p:sp>
      <p:sp>
        <p:nvSpPr>
          <p:cNvPr id="350210" name="Rectangle 2"/>
          <p:cNvSpPr>
            <a:spLocks noGrp="1" noRot="1" noChangeAspect="1" noChangeArrowheads="1" noTextEdit="1"/>
          </p:cNvSpPr>
          <p:nvPr>
            <p:ph type="sldImg"/>
          </p:nvPr>
        </p:nvSpPr>
        <p:spPr>
          <a:xfrm>
            <a:off x="895350" y="742950"/>
            <a:ext cx="4956175" cy="3717925"/>
          </a:xfrm>
          <a:ln/>
        </p:spPr>
      </p:sp>
      <p:sp>
        <p:nvSpPr>
          <p:cNvPr id="350211" name="Rectangle 3"/>
          <p:cNvSpPr>
            <a:spLocks noGrp="1" noChangeArrowheads="1"/>
          </p:cNvSpPr>
          <p:nvPr>
            <p:ph type="body" idx="1"/>
          </p:nvPr>
        </p:nvSpPr>
        <p:spPr/>
        <p:txBody>
          <a:bodyPr/>
          <a:lstStyle/>
          <a:p>
            <a:endParaRPr lang="en-US"/>
          </a:p>
        </p:txBody>
      </p:sp>
    </p:spTree>
    <p:extLst>
      <p:ext uri="{BB962C8B-B14F-4D97-AF65-F5344CB8AC3E}">
        <p14:creationId xmlns:p14="http://schemas.microsoft.com/office/powerpoint/2010/main" val="238133193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B128C06-9297-4382-9439-2708FC907435}" type="slidenum">
              <a:rPr lang="de-DE"/>
              <a:pPr/>
              <a:t>38</a:t>
            </a:fld>
            <a:endParaRPr lang="de-DE"/>
          </a:p>
        </p:txBody>
      </p:sp>
      <p:sp>
        <p:nvSpPr>
          <p:cNvPr id="300034" name="Rectangle 2"/>
          <p:cNvSpPr>
            <a:spLocks noGrp="1" noRot="1" noChangeAspect="1" noChangeArrowheads="1" noTextEdit="1"/>
          </p:cNvSpPr>
          <p:nvPr>
            <p:ph type="sldImg"/>
          </p:nvPr>
        </p:nvSpPr>
        <p:spPr>
          <a:xfrm>
            <a:off x="895350" y="742950"/>
            <a:ext cx="4956175" cy="3717925"/>
          </a:xfrm>
          <a:ln/>
        </p:spPr>
      </p:sp>
      <p:sp>
        <p:nvSpPr>
          <p:cNvPr id="300035" name="Rectangle 3"/>
          <p:cNvSpPr>
            <a:spLocks noGrp="1" noChangeArrowheads="1"/>
          </p:cNvSpPr>
          <p:nvPr>
            <p:ph type="body" idx="1"/>
          </p:nvPr>
        </p:nvSpPr>
        <p:spPr/>
        <p:txBody>
          <a:bodyPr/>
          <a:lstStyle/>
          <a:p>
            <a:endParaRPr lang="en-US"/>
          </a:p>
        </p:txBody>
      </p:sp>
    </p:spTree>
    <p:extLst>
      <p:ext uri="{BB962C8B-B14F-4D97-AF65-F5344CB8AC3E}">
        <p14:creationId xmlns:p14="http://schemas.microsoft.com/office/powerpoint/2010/main" val="130457848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D88CC01-D98D-4F31-9D4D-D55E1802A500}" type="slidenum">
              <a:rPr lang="de-DE"/>
              <a:pPr/>
              <a:t>39</a:t>
            </a:fld>
            <a:endParaRPr lang="de-DE"/>
          </a:p>
        </p:txBody>
      </p:sp>
      <p:sp>
        <p:nvSpPr>
          <p:cNvPr id="346114" name="Rectangle 2"/>
          <p:cNvSpPr>
            <a:spLocks noGrp="1" noRot="1" noChangeAspect="1" noChangeArrowheads="1" noTextEdit="1"/>
          </p:cNvSpPr>
          <p:nvPr>
            <p:ph type="sldImg"/>
          </p:nvPr>
        </p:nvSpPr>
        <p:spPr>
          <a:xfrm>
            <a:off x="901700" y="762000"/>
            <a:ext cx="4978400" cy="3733800"/>
          </a:xfrm>
          <a:ln/>
        </p:spPr>
      </p:sp>
      <p:sp>
        <p:nvSpPr>
          <p:cNvPr id="346115" name="Rectangle 3"/>
          <p:cNvSpPr>
            <a:spLocks noGrp="1" noChangeArrowheads="1"/>
          </p:cNvSpPr>
          <p:nvPr>
            <p:ph type="body" idx="1"/>
          </p:nvPr>
        </p:nvSpPr>
        <p:spPr>
          <a:xfrm>
            <a:off x="914400" y="4724400"/>
            <a:ext cx="4953000" cy="4419600"/>
          </a:xfrm>
        </p:spPr>
        <p:txBody>
          <a:bodyPr/>
          <a:lstStyle/>
          <a:p>
            <a:r>
              <a:rPr lang="de-DE"/>
              <a:t>-description of the class of queries that can be formulated</a:t>
            </a:r>
          </a:p>
          <a:p>
            <a:r>
              <a:rPr lang="de-DE"/>
              <a:t>- important: canonical description (containment problem) </a:t>
            </a:r>
          </a:p>
          <a:p>
            <a:r>
              <a:rPr lang="de-DE"/>
              <a:t>- layout may be arbitrary (presentation and structure)</a:t>
            </a:r>
          </a:p>
        </p:txBody>
      </p:sp>
    </p:spTree>
    <p:extLst>
      <p:ext uri="{BB962C8B-B14F-4D97-AF65-F5344CB8AC3E}">
        <p14:creationId xmlns:p14="http://schemas.microsoft.com/office/powerpoint/2010/main" val="25356883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77730CD-AE35-476B-894D-D9403D8E0119}" type="slidenum">
              <a:rPr lang="de-DE"/>
              <a:pPr/>
              <a:t>40</a:t>
            </a:fld>
            <a:endParaRPr lang="de-DE"/>
          </a:p>
        </p:txBody>
      </p:sp>
      <p:sp>
        <p:nvSpPr>
          <p:cNvPr id="348162" name="Rectangle 2"/>
          <p:cNvSpPr>
            <a:spLocks noGrp="1" noRot="1" noChangeAspect="1" noChangeArrowheads="1" noTextEdit="1"/>
          </p:cNvSpPr>
          <p:nvPr>
            <p:ph type="sldImg"/>
          </p:nvPr>
        </p:nvSpPr>
        <p:spPr>
          <a:xfrm>
            <a:off x="901700" y="762000"/>
            <a:ext cx="4978400" cy="3733800"/>
          </a:xfrm>
          <a:ln/>
        </p:spPr>
      </p:sp>
      <p:sp>
        <p:nvSpPr>
          <p:cNvPr id="348163" name="Rectangle 3"/>
          <p:cNvSpPr>
            <a:spLocks noGrp="1" noChangeArrowheads="1"/>
          </p:cNvSpPr>
          <p:nvPr>
            <p:ph type="body" idx="1"/>
          </p:nvPr>
        </p:nvSpPr>
        <p:spPr>
          <a:xfrm>
            <a:off x="914400" y="4724400"/>
            <a:ext cx="4953000" cy="4419600"/>
          </a:xfrm>
        </p:spPr>
        <p:txBody>
          <a:bodyPr/>
          <a:lstStyle/>
          <a:p>
            <a:endParaRPr lang="en-US"/>
          </a:p>
        </p:txBody>
      </p:sp>
    </p:spTree>
    <p:extLst>
      <p:ext uri="{BB962C8B-B14F-4D97-AF65-F5344CB8AC3E}">
        <p14:creationId xmlns:p14="http://schemas.microsoft.com/office/powerpoint/2010/main" val="90396337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7E07AB82-7039-47E6-80BE-7DCD116D3CE0}" type="datetimeFigureOut">
              <a:rPr lang="en-US" smtClean="0"/>
              <a:t>10/24/2018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03F09C3-50DF-4E27-92F7-72560ED15CCD}" type="slidenum">
              <a:rPr lang="en-US" smtClean="0"/>
              <a:t>‹#›</a:t>
            </a:fld>
            <a:endParaRPr lang="en-US"/>
          </a:p>
        </p:txBody>
      </p:sp>
    </p:spTree>
    <p:extLst>
      <p:ext uri="{BB962C8B-B14F-4D97-AF65-F5344CB8AC3E}">
        <p14:creationId xmlns:p14="http://schemas.microsoft.com/office/powerpoint/2010/main" val="3335287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E07AB82-7039-47E6-80BE-7DCD116D3CE0}" type="datetimeFigureOut">
              <a:rPr lang="en-US" smtClean="0"/>
              <a:t>10/24/2018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03F09C3-50DF-4E27-92F7-72560ED15CCD}" type="slidenum">
              <a:rPr lang="en-US" smtClean="0"/>
              <a:t>‹#›</a:t>
            </a:fld>
            <a:endParaRPr lang="en-US"/>
          </a:p>
        </p:txBody>
      </p:sp>
    </p:spTree>
    <p:extLst>
      <p:ext uri="{BB962C8B-B14F-4D97-AF65-F5344CB8AC3E}">
        <p14:creationId xmlns:p14="http://schemas.microsoft.com/office/powerpoint/2010/main" val="36662074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E07AB82-7039-47E6-80BE-7DCD116D3CE0}" type="datetimeFigureOut">
              <a:rPr lang="en-US" smtClean="0"/>
              <a:t>10/24/2018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03F09C3-50DF-4E27-92F7-72560ED15CCD}" type="slidenum">
              <a:rPr lang="en-US" smtClean="0"/>
              <a:t>‹#›</a:t>
            </a:fld>
            <a:endParaRPr lang="en-US"/>
          </a:p>
        </p:txBody>
      </p:sp>
    </p:spTree>
    <p:extLst>
      <p:ext uri="{BB962C8B-B14F-4D97-AF65-F5344CB8AC3E}">
        <p14:creationId xmlns:p14="http://schemas.microsoft.com/office/powerpoint/2010/main" val="33444277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7E07AB82-7039-47E6-80BE-7DCD116D3CE0}" type="datetimeFigureOut">
              <a:rPr lang="en-US" smtClean="0"/>
              <a:t>10/24/2018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03F09C3-50DF-4E27-92F7-72560ED15CCD}" type="slidenum">
              <a:rPr lang="en-US" smtClean="0"/>
              <a:t>‹#›</a:t>
            </a:fld>
            <a:endParaRPr lang="en-US"/>
          </a:p>
        </p:txBody>
      </p:sp>
    </p:spTree>
    <p:extLst>
      <p:ext uri="{BB962C8B-B14F-4D97-AF65-F5344CB8AC3E}">
        <p14:creationId xmlns:p14="http://schemas.microsoft.com/office/powerpoint/2010/main" val="25842872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7E07AB82-7039-47E6-80BE-7DCD116D3CE0}" type="datetimeFigureOut">
              <a:rPr lang="en-US" smtClean="0"/>
              <a:t>10/24/2018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03F09C3-50DF-4E27-92F7-72560ED15CCD}" type="slidenum">
              <a:rPr lang="en-US" smtClean="0"/>
              <a:t>‹#›</a:t>
            </a:fld>
            <a:endParaRPr lang="en-US"/>
          </a:p>
        </p:txBody>
      </p:sp>
    </p:spTree>
    <p:extLst>
      <p:ext uri="{BB962C8B-B14F-4D97-AF65-F5344CB8AC3E}">
        <p14:creationId xmlns:p14="http://schemas.microsoft.com/office/powerpoint/2010/main" val="4237925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7E07AB82-7039-47E6-80BE-7DCD116D3CE0}" type="datetimeFigureOut">
              <a:rPr lang="en-US" smtClean="0"/>
              <a:t>10/24/2018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03F09C3-50DF-4E27-92F7-72560ED15CCD}" type="slidenum">
              <a:rPr lang="en-US" smtClean="0"/>
              <a:t>‹#›</a:t>
            </a:fld>
            <a:endParaRPr lang="en-US"/>
          </a:p>
        </p:txBody>
      </p:sp>
    </p:spTree>
    <p:extLst>
      <p:ext uri="{BB962C8B-B14F-4D97-AF65-F5344CB8AC3E}">
        <p14:creationId xmlns:p14="http://schemas.microsoft.com/office/powerpoint/2010/main" val="22529926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E07AB82-7039-47E6-80BE-7DCD116D3CE0}" type="datetimeFigureOut">
              <a:rPr lang="en-US" smtClean="0"/>
              <a:t>10/24/2018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03F09C3-50DF-4E27-92F7-72560ED15CCD}" type="slidenum">
              <a:rPr lang="en-US" smtClean="0"/>
              <a:t>‹#›</a:t>
            </a:fld>
            <a:endParaRPr lang="en-US"/>
          </a:p>
        </p:txBody>
      </p:sp>
    </p:spTree>
    <p:extLst>
      <p:ext uri="{BB962C8B-B14F-4D97-AF65-F5344CB8AC3E}">
        <p14:creationId xmlns:p14="http://schemas.microsoft.com/office/powerpoint/2010/main" val="13129790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E07AB82-7039-47E6-80BE-7DCD116D3CE0}" type="datetimeFigureOut">
              <a:rPr lang="en-US" smtClean="0"/>
              <a:t>10/24/2018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03F09C3-50DF-4E27-92F7-72560ED15CCD}" type="slidenum">
              <a:rPr lang="en-US" smtClean="0"/>
              <a:t>‹#›</a:t>
            </a:fld>
            <a:endParaRPr lang="en-US"/>
          </a:p>
        </p:txBody>
      </p:sp>
    </p:spTree>
    <p:extLst>
      <p:ext uri="{BB962C8B-B14F-4D97-AF65-F5344CB8AC3E}">
        <p14:creationId xmlns:p14="http://schemas.microsoft.com/office/powerpoint/2010/main" val="41443511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E07AB82-7039-47E6-80BE-7DCD116D3CE0}" type="datetimeFigureOut">
              <a:rPr lang="en-US" smtClean="0"/>
              <a:t>10/24/2018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03F09C3-50DF-4E27-92F7-72560ED15CCD}" type="slidenum">
              <a:rPr lang="en-US" smtClean="0"/>
              <a:t>‹#›</a:t>
            </a:fld>
            <a:endParaRPr lang="en-US"/>
          </a:p>
        </p:txBody>
      </p:sp>
    </p:spTree>
    <p:extLst>
      <p:ext uri="{BB962C8B-B14F-4D97-AF65-F5344CB8AC3E}">
        <p14:creationId xmlns:p14="http://schemas.microsoft.com/office/powerpoint/2010/main" val="20374810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E07AB82-7039-47E6-80BE-7DCD116D3CE0}" type="datetimeFigureOut">
              <a:rPr lang="en-US" smtClean="0"/>
              <a:t>10/24/2018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03F09C3-50DF-4E27-92F7-72560ED15CCD}" type="slidenum">
              <a:rPr lang="en-US" smtClean="0"/>
              <a:t>‹#›</a:t>
            </a:fld>
            <a:endParaRPr lang="en-US"/>
          </a:p>
        </p:txBody>
      </p:sp>
    </p:spTree>
    <p:extLst>
      <p:ext uri="{BB962C8B-B14F-4D97-AF65-F5344CB8AC3E}">
        <p14:creationId xmlns:p14="http://schemas.microsoft.com/office/powerpoint/2010/main" val="25905650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E07AB82-7039-47E6-80BE-7DCD116D3CE0}" type="datetimeFigureOut">
              <a:rPr lang="en-US" smtClean="0"/>
              <a:t>10/24/2018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03F09C3-50DF-4E27-92F7-72560ED15CCD}" type="slidenum">
              <a:rPr lang="en-US" smtClean="0"/>
              <a:t>‹#›</a:t>
            </a:fld>
            <a:endParaRPr lang="en-US"/>
          </a:p>
        </p:txBody>
      </p:sp>
    </p:spTree>
    <p:extLst>
      <p:ext uri="{BB962C8B-B14F-4D97-AF65-F5344CB8AC3E}">
        <p14:creationId xmlns:p14="http://schemas.microsoft.com/office/powerpoint/2010/main" val="18682231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E07AB82-7039-47E6-80BE-7DCD116D3CE0}" type="datetimeFigureOut">
              <a:rPr lang="en-US" smtClean="0"/>
              <a:t>10/24/2018</a:t>
            </a:fld>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03F09C3-50DF-4E27-92F7-72560ED15CCD}" type="slidenum">
              <a:rPr lang="en-US" smtClean="0"/>
              <a:t>‹#›</a:t>
            </a:fld>
            <a:endParaRPr lang="en-US"/>
          </a:p>
        </p:txBody>
      </p:sp>
    </p:spTree>
    <p:extLst>
      <p:ext uri="{BB962C8B-B14F-4D97-AF65-F5344CB8AC3E}">
        <p14:creationId xmlns:p14="http://schemas.microsoft.com/office/powerpoint/2010/main" val="1866472666"/>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8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9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9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bject 7"/>
          <p:cNvSpPr/>
          <p:nvPr/>
        </p:nvSpPr>
        <p:spPr>
          <a:xfrm>
            <a:off x="0" y="1"/>
            <a:ext cx="9143998" cy="6857998"/>
          </a:xfrm>
          <a:prstGeom prst="rect">
            <a:avLst/>
          </a:prstGeom>
          <a:blipFill>
            <a:blip r:embed="rId2" cstate="print"/>
            <a:stretch>
              <a:fillRect/>
            </a:stretch>
          </a:blipFill>
        </p:spPr>
        <p:txBody>
          <a:bodyPr wrap="square" lIns="0" tIns="0" rIns="0" bIns="0" rtlCol="0">
            <a:noAutofit/>
          </a:bodyPr>
          <a:lstStyle/>
          <a:p>
            <a:endParaRPr/>
          </a:p>
        </p:txBody>
      </p:sp>
      <p:sp>
        <p:nvSpPr>
          <p:cNvPr id="6" name="object 6"/>
          <p:cNvSpPr txBox="1"/>
          <p:nvPr/>
        </p:nvSpPr>
        <p:spPr>
          <a:xfrm>
            <a:off x="2347584" y="2044701"/>
            <a:ext cx="4448829" cy="1384299"/>
          </a:xfrm>
          <a:prstGeom prst="rect">
            <a:avLst/>
          </a:prstGeom>
        </p:spPr>
        <p:txBody>
          <a:bodyPr wrap="square" lIns="0" tIns="0" rIns="0" bIns="0" rtlCol="0">
            <a:noAutofit/>
          </a:bodyPr>
          <a:lstStyle/>
          <a:p>
            <a:pPr marL="437676" marR="484343" algn="ctr">
              <a:lnSpc>
                <a:spcPts val="5240"/>
              </a:lnSpc>
            </a:pPr>
            <a:r>
              <a:rPr sz="7350" baseline="2786" dirty="0" smtClean="0">
                <a:solidFill>
                  <a:srgbClr val="FEFFFE"/>
                </a:solidFill>
                <a:latin typeface="Corbel"/>
                <a:cs typeface="Corbel"/>
              </a:rPr>
              <a:t>Memba</a:t>
            </a:r>
            <a:r>
              <a:rPr sz="7350" spc="9" baseline="2786" dirty="0" smtClean="0">
                <a:solidFill>
                  <a:srgbClr val="FEFFFE"/>
                </a:solidFill>
                <a:latin typeface="Corbel"/>
                <a:cs typeface="Corbel"/>
              </a:rPr>
              <a:t>n</a:t>
            </a:r>
            <a:r>
              <a:rPr sz="7350" spc="0" baseline="2786" dirty="0" smtClean="0">
                <a:solidFill>
                  <a:srgbClr val="FEFFFE"/>
                </a:solidFill>
                <a:latin typeface="Corbel"/>
                <a:cs typeface="Corbel"/>
              </a:rPr>
              <a:t>gu</a:t>
            </a:r>
            <a:r>
              <a:rPr sz="7350" spc="-4" baseline="2786" dirty="0" smtClean="0">
                <a:solidFill>
                  <a:srgbClr val="FEFFFE"/>
                </a:solidFill>
                <a:latin typeface="Corbel"/>
                <a:cs typeface="Corbel"/>
              </a:rPr>
              <a:t>n</a:t>
            </a:r>
            <a:r>
              <a:rPr sz="7350" spc="0" baseline="2786" dirty="0" smtClean="0">
                <a:solidFill>
                  <a:srgbClr val="FEFFFE"/>
                </a:solidFill>
                <a:latin typeface="Corbel"/>
                <a:cs typeface="Corbel"/>
              </a:rPr>
              <a:t> </a:t>
            </a:r>
            <a:endParaRPr sz="4900" dirty="0">
              <a:latin typeface="Corbel"/>
              <a:cs typeface="Corbel"/>
            </a:endParaRPr>
          </a:p>
          <a:p>
            <a:pPr algn="ctr">
              <a:lnSpc>
                <a:spcPts val="5660"/>
              </a:lnSpc>
            </a:pPr>
            <a:r>
              <a:rPr sz="4900" dirty="0" smtClean="0">
                <a:solidFill>
                  <a:srgbClr val="FEFFFE"/>
                </a:solidFill>
                <a:latin typeface="Corbel"/>
                <a:cs typeface="Corbel"/>
              </a:rPr>
              <a:t>Data</a:t>
            </a:r>
            <a:r>
              <a:rPr sz="4900" spc="-259" dirty="0" smtClean="0">
                <a:solidFill>
                  <a:srgbClr val="FEFFFE"/>
                </a:solidFill>
                <a:latin typeface="Corbel"/>
                <a:cs typeface="Corbel"/>
              </a:rPr>
              <a:t> </a:t>
            </a:r>
            <a:r>
              <a:rPr sz="4900" spc="0" dirty="0" smtClean="0">
                <a:solidFill>
                  <a:srgbClr val="FEFFFE"/>
                </a:solidFill>
                <a:latin typeface="Corbel"/>
                <a:cs typeface="Corbel"/>
              </a:rPr>
              <a:t>Warehouse </a:t>
            </a:r>
            <a:endParaRPr sz="4900" dirty="0">
              <a:latin typeface="Corbel"/>
              <a:cs typeface="Corbel"/>
            </a:endParaRPr>
          </a:p>
        </p:txBody>
      </p:sp>
      <p:sp>
        <p:nvSpPr>
          <p:cNvPr id="2" name="object 2"/>
          <p:cNvSpPr txBox="1"/>
          <p:nvPr/>
        </p:nvSpPr>
        <p:spPr>
          <a:xfrm>
            <a:off x="8519426" y="6468300"/>
            <a:ext cx="147142" cy="177800"/>
          </a:xfrm>
          <a:prstGeom prst="rect">
            <a:avLst/>
          </a:prstGeom>
        </p:spPr>
        <p:txBody>
          <a:bodyPr wrap="square" lIns="0" tIns="0" rIns="0" bIns="0" rtlCol="0">
            <a:noAutofit/>
          </a:bodyPr>
          <a:lstStyle/>
          <a:p>
            <a:pPr marL="12700">
              <a:lnSpc>
                <a:spcPts val="1360"/>
              </a:lnSpc>
            </a:pPr>
            <a:r>
              <a:rPr sz="1800" baseline="2275" dirty="0" smtClean="0">
                <a:solidFill>
                  <a:srgbClr val="FEFFFE"/>
                </a:solidFill>
                <a:latin typeface="Corbel"/>
                <a:cs typeface="Corbel"/>
              </a:rPr>
              <a:t>1 </a:t>
            </a:r>
            <a:endParaRPr sz="1200">
              <a:latin typeface="Corbel"/>
              <a:cs typeface="Corbel"/>
            </a:endParaRPr>
          </a:p>
        </p:txBody>
      </p:sp>
    </p:spTree>
    <p:extLst>
      <p:ext uri="{BB962C8B-B14F-4D97-AF65-F5344CB8AC3E}">
        <p14:creationId xmlns:p14="http://schemas.microsoft.com/office/powerpoint/2010/main" val="143069114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80661" y="569843"/>
            <a:ext cx="7580244" cy="5632311"/>
          </a:xfrm>
          <a:prstGeom prst="rect">
            <a:avLst/>
          </a:prstGeom>
        </p:spPr>
        <p:txBody>
          <a:bodyPr wrap="square">
            <a:spAutoFit/>
          </a:bodyPr>
          <a:lstStyle/>
          <a:p>
            <a:pPr algn="just">
              <a:lnSpc>
                <a:spcPct val="150000"/>
              </a:lnSpc>
            </a:pPr>
            <a:r>
              <a:rPr lang="af-ZA" sz="2400" dirty="0" smtClean="0">
                <a:effectLst/>
                <a:latin typeface="Tahoma" panose="020B0604030504040204" pitchFamily="34" charset="0"/>
                <a:ea typeface="Times New Roman" panose="02020603050405020304" pitchFamily="18" charset="0"/>
                <a:cs typeface="Tahoma" panose="020B0604030504040204" pitchFamily="34" charset="0"/>
              </a:rPr>
              <a:t>Pengertian Data Warehouse :</a:t>
            </a:r>
          </a:p>
          <a:p>
            <a:pPr algn="just">
              <a:lnSpc>
                <a:spcPct val="150000"/>
              </a:lnSpc>
            </a:pPr>
            <a:r>
              <a:rPr lang="af-ZA" dirty="0" smtClean="0">
                <a:effectLst/>
                <a:latin typeface="Tahoma" panose="020B0604030504040204" pitchFamily="34" charset="0"/>
                <a:ea typeface="Times New Roman" panose="02020603050405020304" pitchFamily="18" charset="0"/>
                <a:cs typeface="Tahoma" panose="020B0604030504040204" pitchFamily="34" charset="0"/>
              </a:rPr>
              <a:t>Menurut W.H. Inmon dan Richard D.H., </a:t>
            </a:r>
            <a:r>
              <a:rPr lang="af-ZA" i="1" dirty="0" smtClean="0">
                <a:effectLst/>
                <a:latin typeface="Tahoma" panose="020B0604030504040204" pitchFamily="34" charset="0"/>
                <a:ea typeface="Times New Roman" panose="02020603050405020304" pitchFamily="18" charset="0"/>
                <a:cs typeface="Tahoma" panose="020B0604030504040204" pitchFamily="34" charset="0"/>
              </a:rPr>
              <a:t>data warehouse</a:t>
            </a:r>
            <a:r>
              <a:rPr lang="af-ZA" dirty="0" smtClean="0">
                <a:effectLst/>
                <a:latin typeface="Tahoma" panose="020B0604030504040204" pitchFamily="34" charset="0"/>
                <a:ea typeface="Times New Roman" panose="02020603050405020304" pitchFamily="18" charset="0"/>
                <a:cs typeface="Tahoma" panose="020B0604030504040204" pitchFamily="34" charset="0"/>
              </a:rPr>
              <a:t> adalah koleksi data yang mempunyai sifat berorientasi subjek,terintegrasi,time-variant, dan bersifat tetap dari koleksi data dalam mendukung proses pengambilan keputusan management.</a:t>
            </a:r>
          </a:p>
          <a:p>
            <a:pPr algn="just">
              <a:lnSpc>
                <a:spcPct val="150000"/>
              </a:lnSpc>
            </a:pPr>
            <a:r>
              <a:rPr lang="af-ZA" dirty="0"/>
              <a:t>Vidette Poe, </a:t>
            </a:r>
            <a:r>
              <a:rPr lang="af-ZA" i="1" dirty="0"/>
              <a:t>data warehouse</a:t>
            </a:r>
            <a:r>
              <a:rPr lang="af-ZA" dirty="0"/>
              <a:t> merupakan database yang bersifat analisis dan </a:t>
            </a:r>
            <a:r>
              <a:rPr lang="af-ZA" i="1" dirty="0"/>
              <a:t>read only </a:t>
            </a:r>
            <a:r>
              <a:rPr lang="af-ZA" dirty="0"/>
              <a:t>yang digunakan sebagai fondasi dari sistem penunjang keputusan</a:t>
            </a:r>
            <a:r>
              <a:rPr lang="af-ZA" dirty="0" smtClean="0"/>
              <a:t>.</a:t>
            </a:r>
          </a:p>
          <a:p>
            <a:pPr algn="just">
              <a:lnSpc>
                <a:spcPct val="150000"/>
              </a:lnSpc>
            </a:pPr>
            <a:r>
              <a:rPr lang="af-ZA" dirty="0"/>
              <a:t>Paul Lane, </a:t>
            </a:r>
            <a:r>
              <a:rPr lang="af-ZA" i="1" dirty="0"/>
              <a:t>data warehouse</a:t>
            </a:r>
            <a:r>
              <a:rPr lang="af-ZA" dirty="0"/>
              <a:t> merupakan database relasional yang didesain lebih kepada </a:t>
            </a:r>
            <a:r>
              <a:rPr lang="af-ZA" i="1" dirty="0"/>
              <a:t>query </a:t>
            </a:r>
            <a:r>
              <a:rPr lang="af-ZA" dirty="0"/>
              <a:t>dan analisa dari pada proses transaksi, biasanya mengandung </a:t>
            </a:r>
            <a:r>
              <a:rPr lang="af-ZA" i="1" dirty="0"/>
              <a:t>history</a:t>
            </a:r>
            <a:r>
              <a:rPr lang="af-ZA" dirty="0"/>
              <a:t> data dari proses transaksi dan bisa juga data dari sumber lainnya. </a:t>
            </a:r>
            <a:r>
              <a:rPr lang="af-ZA" i="1" dirty="0"/>
              <a:t>Data warehouse</a:t>
            </a:r>
            <a:r>
              <a:rPr lang="af-ZA" dirty="0"/>
              <a:t> memisahkan beban kerja analisis dari beban kerja transaksi dan memungkinkan organisasi menggabung/konsolidasi data dari berbagai macam sumber</a:t>
            </a:r>
            <a:r>
              <a:rPr lang="af-ZA" dirty="0" smtClean="0"/>
              <a:t>. </a:t>
            </a:r>
            <a:endParaRPr lang="en-US" dirty="0">
              <a:effectLst/>
              <a:latin typeface="Tahoma" panose="020B060403050404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395498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object 10"/>
          <p:cNvSpPr txBox="1"/>
          <p:nvPr/>
        </p:nvSpPr>
        <p:spPr>
          <a:xfrm>
            <a:off x="2812023" y="629921"/>
            <a:ext cx="3620092" cy="660400"/>
          </a:xfrm>
          <a:prstGeom prst="rect">
            <a:avLst/>
          </a:prstGeom>
        </p:spPr>
        <p:txBody>
          <a:bodyPr wrap="square" lIns="0" tIns="0" rIns="0" bIns="0" rtlCol="0">
            <a:noAutofit/>
          </a:bodyPr>
          <a:lstStyle/>
          <a:p>
            <a:pPr marL="12700">
              <a:lnSpc>
                <a:spcPts val="5200"/>
              </a:lnSpc>
              <a:spcBef>
                <a:spcPts val="260"/>
              </a:spcBef>
            </a:pPr>
            <a:r>
              <a:rPr sz="7500" spc="-100" baseline="1638" dirty="0" smtClean="0">
                <a:solidFill>
                  <a:srgbClr val="FEFFFE"/>
                </a:solidFill>
                <a:latin typeface="Corbel"/>
                <a:cs typeface="Corbel"/>
              </a:rPr>
              <a:t>K</a:t>
            </a:r>
            <a:r>
              <a:rPr sz="7500" spc="0" baseline="1638" dirty="0" smtClean="0">
                <a:solidFill>
                  <a:srgbClr val="FEFFFE"/>
                </a:solidFill>
                <a:latin typeface="Corbel"/>
                <a:cs typeface="Corbel"/>
              </a:rPr>
              <a:t>ompentensi</a:t>
            </a:r>
            <a:endParaRPr sz="5000">
              <a:latin typeface="Corbel"/>
              <a:cs typeface="Corbel"/>
            </a:endParaRPr>
          </a:p>
        </p:txBody>
      </p:sp>
      <p:sp>
        <p:nvSpPr>
          <p:cNvPr id="9" name="object 9"/>
          <p:cNvSpPr txBox="1"/>
          <p:nvPr/>
        </p:nvSpPr>
        <p:spPr>
          <a:xfrm>
            <a:off x="535939" y="1913508"/>
            <a:ext cx="287650" cy="448175"/>
          </a:xfrm>
          <a:prstGeom prst="rect">
            <a:avLst/>
          </a:prstGeom>
        </p:spPr>
        <p:txBody>
          <a:bodyPr wrap="square" lIns="0" tIns="0" rIns="0" bIns="0" rtlCol="0">
            <a:noAutofit/>
          </a:bodyPr>
          <a:lstStyle/>
          <a:p>
            <a:pPr marL="12700">
              <a:lnSpc>
                <a:spcPts val="3370"/>
              </a:lnSpc>
              <a:spcBef>
                <a:spcPts val="168"/>
              </a:spcBef>
            </a:pPr>
            <a:r>
              <a:rPr sz="3200" dirty="0" smtClean="0">
                <a:solidFill>
                  <a:srgbClr val="FEFFFE"/>
                </a:solidFill>
                <a:latin typeface="Arial"/>
                <a:cs typeface="Arial"/>
              </a:rPr>
              <a:t>•</a:t>
            </a:r>
            <a:r>
              <a:rPr sz="3200" dirty="0" smtClean="0">
                <a:solidFill>
                  <a:srgbClr val="FEFFFF"/>
                </a:solidFill>
                <a:latin typeface="Arial"/>
                <a:cs typeface="Arial"/>
              </a:rPr>
              <a:t> </a:t>
            </a:r>
            <a:endParaRPr sz="3200">
              <a:latin typeface="Arial"/>
              <a:cs typeface="Arial"/>
            </a:endParaRPr>
          </a:p>
        </p:txBody>
      </p:sp>
      <p:sp>
        <p:nvSpPr>
          <p:cNvPr id="7" name="object 7"/>
          <p:cNvSpPr txBox="1"/>
          <p:nvPr/>
        </p:nvSpPr>
        <p:spPr>
          <a:xfrm>
            <a:off x="2819756" y="1925828"/>
            <a:ext cx="2118567" cy="431800"/>
          </a:xfrm>
          <a:prstGeom prst="rect">
            <a:avLst/>
          </a:prstGeom>
        </p:spPr>
        <p:txBody>
          <a:bodyPr wrap="square" lIns="0" tIns="0" rIns="0" bIns="0" rtlCol="0">
            <a:noAutofit/>
          </a:bodyPr>
          <a:lstStyle/>
          <a:p>
            <a:pPr marL="12700">
              <a:lnSpc>
                <a:spcPts val="3400"/>
              </a:lnSpc>
              <a:spcBef>
                <a:spcPts val="170"/>
              </a:spcBef>
            </a:pPr>
            <a:r>
              <a:rPr sz="4800" spc="0" baseline="1706" dirty="0" smtClean="0">
                <a:solidFill>
                  <a:srgbClr val="FEFFFE"/>
                </a:solidFill>
                <a:latin typeface="Corbel"/>
                <a:cs typeface="Corbel"/>
              </a:rPr>
              <a:t>me</a:t>
            </a:r>
            <a:r>
              <a:rPr sz="4800" spc="4" baseline="1706" dirty="0" smtClean="0">
                <a:solidFill>
                  <a:srgbClr val="FEFFFE"/>
                </a:solidFill>
                <a:latin typeface="Corbel"/>
                <a:cs typeface="Corbel"/>
              </a:rPr>
              <a:t>n</a:t>
            </a:r>
            <a:r>
              <a:rPr sz="4800" spc="0" baseline="1706" dirty="0" smtClean="0">
                <a:solidFill>
                  <a:srgbClr val="FEFFFE"/>
                </a:solidFill>
                <a:latin typeface="Corbel"/>
                <a:cs typeface="Corbel"/>
              </a:rPr>
              <a:t>ge</a:t>
            </a:r>
            <a:r>
              <a:rPr sz="4800" spc="4" baseline="1706" dirty="0" smtClean="0">
                <a:solidFill>
                  <a:srgbClr val="FEFFFE"/>
                </a:solidFill>
                <a:latin typeface="Corbel"/>
                <a:cs typeface="Corbel"/>
              </a:rPr>
              <a:t>t</a:t>
            </a:r>
            <a:r>
              <a:rPr sz="4800" spc="0" baseline="1706" dirty="0" smtClean="0">
                <a:solidFill>
                  <a:srgbClr val="FEFFFE"/>
                </a:solidFill>
                <a:latin typeface="Corbel"/>
                <a:cs typeface="Corbel"/>
              </a:rPr>
              <a:t>ahui</a:t>
            </a:r>
            <a:endParaRPr sz="3200" dirty="0">
              <a:latin typeface="Corbel"/>
              <a:cs typeface="Corbel"/>
            </a:endParaRPr>
          </a:p>
        </p:txBody>
      </p:sp>
      <p:sp>
        <p:nvSpPr>
          <p:cNvPr id="6" name="object 6"/>
          <p:cNvSpPr txBox="1"/>
          <p:nvPr/>
        </p:nvSpPr>
        <p:spPr>
          <a:xfrm>
            <a:off x="4933314" y="1925828"/>
            <a:ext cx="1177797" cy="431800"/>
          </a:xfrm>
          <a:prstGeom prst="rect">
            <a:avLst/>
          </a:prstGeom>
        </p:spPr>
        <p:txBody>
          <a:bodyPr wrap="square" lIns="0" tIns="0" rIns="0" bIns="0" rtlCol="0">
            <a:noAutofit/>
          </a:bodyPr>
          <a:lstStyle/>
          <a:p>
            <a:pPr marL="12700">
              <a:lnSpc>
                <a:spcPts val="3400"/>
              </a:lnSpc>
              <a:spcBef>
                <a:spcPts val="170"/>
              </a:spcBef>
            </a:pPr>
            <a:r>
              <a:rPr sz="4800" spc="0" baseline="1706" dirty="0" smtClean="0">
                <a:solidFill>
                  <a:srgbClr val="FEFFFE"/>
                </a:solidFill>
                <a:latin typeface="Corbel"/>
                <a:cs typeface="Corbel"/>
              </a:rPr>
              <a:t>de</a:t>
            </a:r>
            <a:r>
              <a:rPr sz="4800" spc="4" baseline="1706" dirty="0" smtClean="0">
                <a:solidFill>
                  <a:srgbClr val="FEFFFE"/>
                </a:solidFill>
                <a:latin typeface="Corbel"/>
                <a:cs typeface="Corbel"/>
              </a:rPr>
              <a:t>s</a:t>
            </a:r>
            <a:r>
              <a:rPr sz="4800" spc="0" baseline="1706" dirty="0" smtClean="0">
                <a:solidFill>
                  <a:srgbClr val="FEFFFE"/>
                </a:solidFill>
                <a:latin typeface="Corbel"/>
                <a:cs typeface="Corbel"/>
              </a:rPr>
              <a:t>ain</a:t>
            </a:r>
            <a:endParaRPr sz="3200" dirty="0">
              <a:latin typeface="Corbel"/>
              <a:cs typeface="Corbel"/>
            </a:endParaRPr>
          </a:p>
        </p:txBody>
      </p:sp>
      <p:sp>
        <p:nvSpPr>
          <p:cNvPr id="5" name="object 5"/>
          <p:cNvSpPr txBox="1"/>
          <p:nvPr/>
        </p:nvSpPr>
        <p:spPr>
          <a:xfrm>
            <a:off x="6106479" y="1925828"/>
            <a:ext cx="842960" cy="431800"/>
          </a:xfrm>
          <a:prstGeom prst="rect">
            <a:avLst/>
          </a:prstGeom>
        </p:spPr>
        <p:txBody>
          <a:bodyPr wrap="square" lIns="0" tIns="0" rIns="0" bIns="0" rtlCol="0">
            <a:noAutofit/>
          </a:bodyPr>
          <a:lstStyle/>
          <a:p>
            <a:pPr marL="12700">
              <a:lnSpc>
                <a:spcPts val="3400"/>
              </a:lnSpc>
              <a:spcBef>
                <a:spcPts val="170"/>
              </a:spcBef>
            </a:pPr>
            <a:r>
              <a:rPr sz="4800" spc="0" baseline="1706" dirty="0" smtClean="0">
                <a:solidFill>
                  <a:srgbClr val="FEFFFE"/>
                </a:solidFill>
                <a:latin typeface="Corbel"/>
                <a:cs typeface="Corbel"/>
              </a:rPr>
              <a:t>data</a:t>
            </a:r>
            <a:endParaRPr sz="3200">
              <a:latin typeface="Corbel"/>
              <a:cs typeface="Corbel"/>
            </a:endParaRPr>
          </a:p>
        </p:txBody>
      </p:sp>
      <p:sp>
        <p:nvSpPr>
          <p:cNvPr id="2" name="object 2"/>
          <p:cNvSpPr txBox="1"/>
          <p:nvPr/>
        </p:nvSpPr>
        <p:spPr>
          <a:xfrm>
            <a:off x="8509901" y="6468300"/>
            <a:ext cx="126097" cy="177800"/>
          </a:xfrm>
          <a:prstGeom prst="rect">
            <a:avLst/>
          </a:prstGeom>
        </p:spPr>
        <p:txBody>
          <a:bodyPr wrap="square" lIns="0" tIns="0" rIns="0" bIns="0" rtlCol="0">
            <a:noAutofit/>
          </a:bodyPr>
          <a:lstStyle/>
          <a:p>
            <a:pPr marL="12700">
              <a:lnSpc>
                <a:spcPts val="1360"/>
              </a:lnSpc>
              <a:spcBef>
                <a:spcPts val="68"/>
              </a:spcBef>
            </a:pPr>
            <a:r>
              <a:rPr sz="1800" spc="0" baseline="2275" dirty="0" smtClean="0">
                <a:solidFill>
                  <a:srgbClr val="FEFFFE"/>
                </a:solidFill>
                <a:latin typeface="Corbel"/>
                <a:cs typeface="Corbel"/>
              </a:rPr>
              <a:t>2</a:t>
            </a:r>
            <a:endParaRPr sz="1200">
              <a:latin typeface="Corbel"/>
              <a:cs typeface="Corbel"/>
            </a:endParaRPr>
          </a:p>
        </p:txBody>
      </p:sp>
      <p:sp>
        <p:nvSpPr>
          <p:cNvPr id="3" name="Rectangle 2"/>
          <p:cNvSpPr/>
          <p:nvPr/>
        </p:nvSpPr>
        <p:spPr>
          <a:xfrm>
            <a:off x="823589" y="629922"/>
            <a:ext cx="7686312" cy="2169825"/>
          </a:xfrm>
          <a:prstGeom prst="rect">
            <a:avLst/>
          </a:prstGeom>
        </p:spPr>
        <p:txBody>
          <a:bodyPr wrap="square">
            <a:spAutoFit/>
          </a:bodyPr>
          <a:lstStyle/>
          <a:p>
            <a:pPr algn="just">
              <a:lnSpc>
                <a:spcPct val="150000"/>
              </a:lnSpc>
            </a:pPr>
            <a:r>
              <a:rPr lang="af-ZA" dirty="0">
                <a:latin typeface="Tahoma" panose="020B0604030504040204" pitchFamily="34" charset="0"/>
                <a:ea typeface="Times New Roman" panose="02020603050405020304" pitchFamily="18" charset="0"/>
                <a:cs typeface="Tahoma" panose="020B0604030504040204" pitchFamily="34" charset="0"/>
              </a:rPr>
              <a:t>D</a:t>
            </a:r>
            <a:r>
              <a:rPr lang="af-ZA" dirty="0" smtClean="0">
                <a:effectLst/>
                <a:latin typeface="Tahoma" panose="020B0604030504040204" pitchFamily="34" charset="0"/>
                <a:ea typeface="Times New Roman" panose="02020603050405020304" pitchFamily="18" charset="0"/>
                <a:cs typeface="Tahoma" panose="020B0604030504040204" pitchFamily="34" charset="0"/>
              </a:rPr>
              <a:t>apat disimpulkan </a:t>
            </a:r>
            <a:r>
              <a:rPr lang="af-ZA" i="1" dirty="0" smtClean="0">
                <a:effectLst/>
                <a:latin typeface="Tahoma" panose="020B0604030504040204" pitchFamily="34" charset="0"/>
                <a:ea typeface="Times New Roman" panose="02020603050405020304" pitchFamily="18" charset="0"/>
                <a:cs typeface="Tahoma" panose="020B0604030504040204" pitchFamily="34" charset="0"/>
              </a:rPr>
              <a:t>data warehouse</a:t>
            </a:r>
            <a:r>
              <a:rPr lang="af-ZA" dirty="0" smtClean="0">
                <a:effectLst/>
                <a:latin typeface="Tahoma" panose="020B0604030504040204" pitchFamily="34" charset="0"/>
                <a:ea typeface="Times New Roman" panose="02020603050405020304" pitchFamily="18" charset="0"/>
                <a:cs typeface="Tahoma" panose="020B0604030504040204" pitchFamily="34" charset="0"/>
              </a:rPr>
              <a:t> </a:t>
            </a:r>
          </a:p>
          <a:p>
            <a:pPr algn="just">
              <a:lnSpc>
                <a:spcPct val="150000"/>
              </a:lnSpc>
            </a:pPr>
            <a:r>
              <a:rPr lang="af-ZA" dirty="0" smtClean="0">
                <a:effectLst/>
                <a:latin typeface="Tahoma" panose="020B0604030504040204" pitchFamily="34" charset="0"/>
                <a:ea typeface="Times New Roman" panose="02020603050405020304" pitchFamily="18" charset="0"/>
                <a:cs typeface="Tahoma" panose="020B0604030504040204" pitchFamily="34" charset="0"/>
              </a:rPr>
              <a:t>Database yang saling bereaksi yang dapat digunakan untuk </a:t>
            </a:r>
            <a:r>
              <a:rPr lang="af-ZA" i="1" dirty="0" smtClean="0">
                <a:effectLst/>
                <a:latin typeface="Tahoma" panose="020B0604030504040204" pitchFamily="34" charset="0"/>
                <a:ea typeface="Times New Roman" panose="02020603050405020304" pitchFamily="18" charset="0"/>
                <a:cs typeface="Tahoma" panose="020B0604030504040204" pitchFamily="34" charset="0"/>
              </a:rPr>
              <a:t>query</a:t>
            </a:r>
            <a:r>
              <a:rPr lang="af-ZA" dirty="0" smtClean="0">
                <a:effectLst/>
                <a:latin typeface="Tahoma" panose="020B0604030504040204" pitchFamily="34" charset="0"/>
                <a:ea typeface="Times New Roman" panose="02020603050405020304" pitchFamily="18" charset="0"/>
                <a:cs typeface="Tahoma" panose="020B0604030504040204" pitchFamily="34" charset="0"/>
              </a:rPr>
              <a:t> dan analisisis, bersifat orientasi subjek, terintegrasi, time-variant,tidak berubah yang digunakan untuk membantu para pengambil keputusan.</a:t>
            </a:r>
          </a:p>
          <a:p>
            <a:pPr algn="just">
              <a:lnSpc>
                <a:spcPct val="150000"/>
              </a:lnSpc>
            </a:pPr>
            <a:endParaRPr lang="en-US" dirty="0">
              <a:effectLst/>
              <a:latin typeface="Tahoma" panose="020B0604030504040204" pitchFamily="34" charset="0"/>
              <a:ea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2690825" y="2743272"/>
            <a:ext cx="5360736" cy="4114728"/>
          </a:xfrm>
          <a:prstGeom prst="rect">
            <a:avLst/>
          </a:prstGeom>
        </p:spPr>
      </p:pic>
    </p:spTree>
    <p:extLst>
      <p:ext uri="{BB962C8B-B14F-4D97-AF65-F5344CB8AC3E}">
        <p14:creationId xmlns:p14="http://schemas.microsoft.com/office/powerpoint/2010/main" val="394004151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736200" y="1114009"/>
            <a:ext cx="7671600" cy="4902477"/>
          </a:xfrm>
          <a:prstGeom prst="rect">
            <a:avLst/>
          </a:prstGeom>
        </p:spPr>
      </p:pic>
    </p:spTree>
    <p:extLst>
      <p:ext uri="{BB962C8B-B14F-4D97-AF65-F5344CB8AC3E}">
        <p14:creationId xmlns:p14="http://schemas.microsoft.com/office/powerpoint/2010/main" val="387387226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29477" y="462674"/>
            <a:ext cx="7997687" cy="2169825"/>
          </a:xfrm>
          <a:prstGeom prst="rect">
            <a:avLst/>
          </a:prstGeom>
        </p:spPr>
        <p:txBody>
          <a:bodyPr wrap="square">
            <a:spAutoFit/>
          </a:bodyPr>
          <a:lstStyle/>
          <a:p>
            <a:pPr algn="just">
              <a:lnSpc>
                <a:spcPct val="150000"/>
              </a:lnSpc>
            </a:pPr>
            <a:r>
              <a:rPr lang="af-ZA" b="1" kern="0" dirty="0" smtClean="0">
                <a:effectLst/>
                <a:latin typeface="Tahoma" panose="020B0604030504040204" pitchFamily="34" charset="0"/>
                <a:cs typeface="Tahoma" panose="020B0604030504040204" pitchFamily="34" charset="0"/>
              </a:rPr>
              <a:t>Istilah-istilah yang berhubungan dengan data warehouse :</a:t>
            </a:r>
          </a:p>
          <a:p>
            <a:pPr algn="just">
              <a:lnSpc>
                <a:spcPct val="150000"/>
              </a:lnSpc>
            </a:pPr>
            <a:endParaRPr lang="af-ZA" b="1" kern="0" dirty="0" smtClean="0">
              <a:effectLst/>
              <a:latin typeface="Tahoma" panose="020B0604030504040204" pitchFamily="34" charset="0"/>
              <a:cs typeface="Tahoma" panose="020B0604030504040204" pitchFamily="34" charset="0"/>
            </a:endParaRPr>
          </a:p>
          <a:p>
            <a:pPr marL="292100" lvl="0" indent="-292100"/>
            <a:r>
              <a:rPr lang="af-ZA" dirty="0" smtClean="0"/>
              <a:t>1.  Data </a:t>
            </a:r>
            <a:r>
              <a:rPr lang="af-ZA" dirty="0"/>
              <a:t>Mart </a:t>
            </a:r>
            <a:endParaRPr lang="en-US" dirty="0"/>
          </a:p>
          <a:p>
            <a:pPr marL="292100"/>
            <a:r>
              <a:rPr lang="af-ZA" dirty="0"/>
              <a:t>Adalah suatu bagian pada data warehouse yang mendukung pembuatan laporan dan analisa data pada suatu unit, bagian atau operasi pada suatu perusahaan.</a:t>
            </a:r>
            <a:endParaRPr lang="en-US" dirty="0"/>
          </a:p>
          <a:p>
            <a:pPr algn="just">
              <a:lnSpc>
                <a:spcPct val="150000"/>
              </a:lnSpc>
            </a:pPr>
            <a:endParaRPr lang="en-US" b="1" kern="0" dirty="0">
              <a:effectLst/>
              <a:latin typeface="Tahoma" panose="020B0604030504040204" pitchFamily="34" charset="0"/>
              <a:cs typeface="Times New Roman" panose="02020603050405020304" pitchFamily="18" charset="0"/>
            </a:endParaRPr>
          </a:p>
        </p:txBody>
      </p:sp>
      <p:pic>
        <p:nvPicPr>
          <p:cNvPr id="3" name="Picture 2"/>
          <p:cNvPicPr>
            <a:picLocks noChangeAspect="1"/>
          </p:cNvPicPr>
          <p:nvPr/>
        </p:nvPicPr>
        <p:blipFill>
          <a:blip r:embed="rId2"/>
          <a:stretch>
            <a:fillRect/>
          </a:stretch>
        </p:blipFill>
        <p:spPr>
          <a:xfrm>
            <a:off x="790621" y="2576073"/>
            <a:ext cx="7918263" cy="4036761"/>
          </a:xfrm>
          <a:prstGeom prst="rect">
            <a:avLst/>
          </a:prstGeom>
        </p:spPr>
      </p:pic>
    </p:spTree>
    <p:extLst>
      <p:ext uri="{BB962C8B-B14F-4D97-AF65-F5344CB8AC3E}">
        <p14:creationId xmlns:p14="http://schemas.microsoft.com/office/powerpoint/2010/main" val="83359861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6712" y="428179"/>
            <a:ext cx="8143461" cy="1754326"/>
          </a:xfrm>
          <a:prstGeom prst="rect">
            <a:avLst/>
          </a:prstGeom>
        </p:spPr>
        <p:txBody>
          <a:bodyPr wrap="square">
            <a:spAutoFit/>
          </a:bodyPr>
          <a:lstStyle/>
          <a:p>
            <a:pPr marR="0" lvl="0" algn="just">
              <a:lnSpc>
                <a:spcPct val="150000"/>
              </a:lnSpc>
              <a:spcBef>
                <a:spcPts val="0"/>
              </a:spcBef>
              <a:spcAft>
                <a:spcPts val="0"/>
              </a:spcAft>
              <a:tabLst>
                <a:tab pos="457200" algn="l"/>
              </a:tabLst>
            </a:pPr>
            <a:r>
              <a:rPr lang="af-ZA" dirty="0" smtClean="0">
                <a:effectLst/>
                <a:latin typeface="Tahoma" panose="020B0604030504040204" pitchFamily="34" charset="0"/>
                <a:ea typeface="Times New Roman" panose="02020603050405020304" pitchFamily="18" charset="0"/>
                <a:cs typeface="Tahoma" panose="020B0604030504040204" pitchFamily="34" charset="0"/>
              </a:rPr>
              <a:t>2.   On-Line Analytical Processing(OLAP) </a:t>
            </a:r>
            <a:endParaRPr lang="en-US" dirty="0" smtClean="0">
              <a:effectLst/>
              <a:latin typeface="Tahoma" panose="020B0604030504040204" pitchFamily="34" charset="0"/>
              <a:ea typeface="Times New Roman" panose="02020603050405020304" pitchFamily="18" charset="0"/>
              <a:cs typeface="Times New Roman" panose="02020603050405020304" pitchFamily="18" charset="0"/>
            </a:endParaRPr>
          </a:p>
          <a:p>
            <a:pPr marL="457200" marR="0" algn="just">
              <a:lnSpc>
                <a:spcPct val="150000"/>
              </a:lnSpc>
              <a:spcBef>
                <a:spcPts val="0"/>
              </a:spcBef>
              <a:spcAft>
                <a:spcPts val="0"/>
              </a:spcAft>
            </a:pPr>
            <a:r>
              <a:rPr lang="af-ZA" dirty="0" smtClean="0">
                <a:effectLst/>
                <a:latin typeface="Tahoma" panose="020B0604030504040204" pitchFamily="34" charset="0"/>
                <a:ea typeface="Times New Roman" panose="02020603050405020304" pitchFamily="18" charset="0"/>
                <a:cs typeface="Tahoma" panose="020B0604030504040204" pitchFamily="34" charset="0"/>
              </a:rPr>
              <a:t>Merupakan suatu pemrosesan database yang menggunakan tabel fakta dan dimensi untuk dapat menampilkan berbagai macam bentuk laporan, analisis, query dari data yang berukuran besar.</a:t>
            </a:r>
            <a:endParaRPr lang="en-US" dirty="0">
              <a:effectLst/>
              <a:latin typeface="Tahoma" panose="020B0604030504040204" pitchFamily="34" charset="0"/>
              <a:ea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2"/>
          <a:stretch>
            <a:fillRect/>
          </a:stretch>
        </p:blipFill>
        <p:spPr>
          <a:xfrm>
            <a:off x="3433905" y="2495666"/>
            <a:ext cx="4648754" cy="3812369"/>
          </a:xfrm>
          <a:prstGeom prst="rect">
            <a:avLst/>
          </a:prstGeom>
        </p:spPr>
      </p:pic>
    </p:spTree>
    <p:extLst>
      <p:ext uri="{BB962C8B-B14F-4D97-AF65-F5344CB8AC3E}">
        <p14:creationId xmlns:p14="http://schemas.microsoft.com/office/powerpoint/2010/main" val="392175860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81268" y="376955"/>
            <a:ext cx="7825409" cy="3293209"/>
          </a:xfrm>
          <a:prstGeom prst="rect">
            <a:avLst/>
          </a:prstGeom>
        </p:spPr>
        <p:txBody>
          <a:bodyPr wrap="square">
            <a:spAutoFit/>
          </a:bodyPr>
          <a:lstStyle/>
          <a:p>
            <a:pPr marR="0" lvl="0" algn="just">
              <a:lnSpc>
                <a:spcPct val="150000"/>
              </a:lnSpc>
              <a:spcBef>
                <a:spcPts val="0"/>
              </a:spcBef>
              <a:spcAft>
                <a:spcPts val="0"/>
              </a:spcAft>
              <a:tabLst>
                <a:tab pos="457200" algn="l"/>
              </a:tabLst>
            </a:pPr>
            <a:r>
              <a:rPr lang="af-ZA" dirty="0" smtClean="0">
                <a:effectLst/>
                <a:latin typeface="Tahoma" panose="020B0604030504040204" pitchFamily="34" charset="0"/>
                <a:ea typeface="Times New Roman" panose="02020603050405020304" pitchFamily="18" charset="0"/>
                <a:cs typeface="Tahoma" panose="020B0604030504040204" pitchFamily="34" charset="0"/>
              </a:rPr>
              <a:t>3.   On-Line Transaction Processing(OLTP)</a:t>
            </a:r>
            <a:endParaRPr lang="en-US" dirty="0" smtClean="0">
              <a:effectLst/>
              <a:latin typeface="Tahoma" panose="020B0604030504040204" pitchFamily="34" charset="0"/>
              <a:ea typeface="Times New Roman" panose="02020603050405020304" pitchFamily="18" charset="0"/>
              <a:cs typeface="Times New Roman" panose="02020603050405020304" pitchFamily="18" charset="0"/>
            </a:endParaRPr>
          </a:p>
          <a:p>
            <a:pPr marL="457200" marR="0" algn="just">
              <a:lnSpc>
                <a:spcPct val="150000"/>
              </a:lnSpc>
              <a:spcBef>
                <a:spcPts val="0"/>
              </a:spcBef>
              <a:spcAft>
                <a:spcPts val="0"/>
              </a:spcAft>
            </a:pPr>
            <a:r>
              <a:rPr lang="af-ZA" dirty="0" smtClean="0">
                <a:effectLst/>
                <a:latin typeface="Tahoma" panose="020B0604030504040204" pitchFamily="34" charset="0"/>
                <a:ea typeface="Times New Roman" panose="02020603050405020304" pitchFamily="18" charset="0"/>
                <a:cs typeface="Tahoma" panose="020B0604030504040204" pitchFamily="34" charset="0"/>
              </a:rPr>
              <a:t>Merupakan suatu pemrosesan yang menyimpan data mengenai kegiatan operasional transaksi sehari-hari.</a:t>
            </a:r>
          </a:p>
          <a:p>
            <a:pPr marL="396875" lvl="0" indent="-396875" algn="just"/>
            <a:r>
              <a:rPr lang="af-ZA" dirty="0" smtClean="0"/>
              <a:t>4.    </a:t>
            </a:r>
            <a:r>
              <a:rPr lang="af-ZA" sz="2000" dirty="0" smtClean="0"/>
              <a:t>Dimension </a:t>
            </a:r>
            <a:r>
              <a:rPr lang="af-ZA" sz="2000" dirty="0"/>
              <a:t>Table</a:t>
            </a:r>
            <a:endParaRPr lang="en-US" sz="2000" dirty="0"/>
          </a:p>
          <a:p>
            <a:pPr marL="396875" indent="-396875" algn="just"/>
            <a:r>
              <a:rPr lang="af-ZA" sz="2000" dirty="0" smtClean="0"/>
              <a:t>	Tabel </a:t>
            </a:r>
            <a:r>
              <a:rPr lang="af-ZA" sz="2000" dirty="0"/>
              <a:t>yang berisikan kategori dengan ringkasan data detail yang dapat dilaporkan. Seperti laporan laba pada tabel fakta  dapat dilaporkan sebagai dimensi waktu(yang berupa perbulan, perkwartal dan pertahun).</a:t>
            </a:r>
            <a:endParaRPr lang="en-US" sz="2000" dirty="0"/>
          </a:p>
          <a:p>
            <a:pPr marL="457200" marR="0" algn="just">
              <a:lnSpc>
                <a:spcPct val="150000"/>
              </a:lnSpc>
              <a:spcBef>
                <a:spcPts val="0"/>
              </a:spcBef>
              <a:spcAft>
                <a:spcPts val="0"/>
              </a:spcAft>
            </a:pPr>
            <a:endParaRPr lang="en-US" dirty="0">
              <a:effectLst/>
              <a:latin typeface="Tahoma" panose="020B0604030504040204" pitchFamily="34" charset="0"/>
              <a:ea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2"/>
          <a:stretch>
            <a:fillRect/>
          </a:stretch>
        </p:blipFill>
        <p:spPr>
          <a:xfrm>
            <a:off x="2811704" y="3286539"/>
            <a:ext cx="5592531" cy="3332922"/>
          </a:xfrm>
          <a:prstGeom prst="rect">
            <a:avLst/>
          </a:prstGeom>
        </p:spPr>
      </p:pic>
    </p:spTree>
    <p:extLst>
      <p:ext uri="{BB962C8B-B14F-4D97-AF65-F5344CB8AC3E}">
        <p14:creationId xmlns:p14="http://schemas.microsoft.com/office/powerpoint/2010/main" val="364326937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54765" y="651699"/>
            <a:ext cx="7745895" cy="3924151"/>
          </a:xfrm>
          <a:prstGeom prst="rect">
            <a:avLst/>
          </a:prstGeom>
        </p:spPr>
        <p:txBody>
          <a:bodyPr wrap="square">
            <a:spAutoFit/>
          </a:bodyPr>
          <a:lstStyle/>
          <a:p>
            <a:pPr marR="0" lvl="0" algn="just">
              <a:lnSpc>
                <a:spcPct val="150000"/>
              </a:lnSpc>
              <a:spcBef>
                <a:spcPts val="0"/>
              </a:spcBef>
              <a:spcAft>
                <a:spcPts val="0"/>
              </a:spcAft>
              <a:tabLst>
                <a:tab pos="457200" algn="l"/>
              </a:tabLst>
            </a:pPr>
            <a:r>
              <a:rPr lang="af-ZA" dirty="0" smtClean="0">
                <a:effectLst/>
                <a:latin typeface="Tahoma" panose="020B0604030504040204" pitchFamily="34" charset="0"/>
                <a:ea typeface="Times New Roman" panose="02020603050405020304" pitchFamily="18" charset="0"/>
                <a:cs typeface="Tahoma" panose="020B0604030504040204" pitchFamily="34" charset="0"/>
              </a:rPr>
              <a:t>5.   Fact Table</a:t>
            </a:r>
            <a:endParaRPr lang="en-US" dirty="0" smtClean="0">
              <a:effectLst/>
              <a:latin typeface="Tahoma" panose="020B0604030504040204" pitchFamily="34" charset="0"/>
              <a:ea typeface="Times New Roman" panose="02020603050405020304" pitchFamily="18" charset="0"/>
              <a:cs typeface="Times New Roman" panose="02020603050405020304" pitchFamily="18" charset="0"/>
            </a:endParaRPr>
          </a:p>
          <a:p>
            <a:pPr marL="457200" marR="0" algn="just">
              <a:lnSpc>
                <a:spcPct val="150000"/>
              </a:lnSpc>
              <a:spcBef>
                <a:spcPts val="0"/>
              </a:spcBef>
              <a:spcAft>
                <a:spcPts val="0"/>
              </a:spcAft>
            </a:pPr>
            <a:r>
              <a:rPr lang="af-ZA" dirty="0" smtClean="0">
                <a:effectLst/>
                <a:latin typeface="Tahoma" panose="020B0604030504040204" pitchFamily="34" charset="0"/>
                <a:ea typeface="Times New Roman" panose="02020603050405020304" pitchFamily="18" charset="0"/>
                <a:cs typeface="Tahoma" panose="020B0604030504040204" pitchFamily="34" charset="0"/>
              </a:rPr>
              <a:t>Merupakan tabel yang umumnya mengandung angka dan data history dimana </a:t>
            </a:r>
            <a:r>
              <a:rPr lang="af-ZA" i="1" dirty="0" smtClean="0">
                <a:effectLst/>
                <a:latin typeface="Tahoma" panose="020B0604030504040204" pitchFamily="34" charset="0"/>
                <a:ea typeface="Times New Roman" panose="02020603050405020304" pitchFamily="18" charset="0"/>
                <a:cs typeface="Tahoma" panose="020B0604030504040204" pitchFamily="34" charset="0"/>
              </a:rPr>
              <a:t>key</a:t>
            </a:r>
            <a:r>
              <a:rPr lang="af-ZA" dirty="0" smtClean="0">
                <a:effectLst/>
                <a:latin typeface="Tahoma" panose="020B0604030504040204" pitchFamily="34" charset="0"/>
                <a:ea typeface="Times New Roman" panose="02020603050405020304" pitchFamily="18" charset="0"/>
                <a:cs typeface="Tahoma" panose="020B0604030504040204" pitchFamily="34" charset="0"/>
              </a:rPr>
              <a:t> (kunci) yang dihasilkan sangat unik, karena </a:t>
            </a:r>
            <a:r>
              <a:rPr lang="af-ZA" i="1" dirty="0" smtClean="0">
                <a:effectLst/>
                <a:latin typeface="Tahoma" panose="020B0604030504040204" pitchFamily="34" charset="0"/>
                <a:ea typeface="Times New Roman" panose="02020603050405020304" pitchFamily="18" charset="0"/>
                <a:cs typeface="Tahoma" panose="020B0604030504040204" pitchFamily="34" charset="0"/>
              </a:rPr>
              <a:t>key</a:t>
            </a:r>
            <a:r>
              <a:rPr lang="af-ZA" dirty="0" smtClean="0">
                <a:effectLst/>
                <a:latin typeface="Tahoma" panose="020B0604030504040204" pitchFamily="34" charset="0"/>
                <a:ea typeface="Times New Roman" panose="02020603050405020304" pitchFamily="18" charset="0"/>
                <a:cs typeface="Tahoma" panose="020B0604030504040204" pitchFamily="34" charset="0"/>
              </a:rPr>
              <a:t> tersebut terdiri dari </a:t>
            </a:r>
            <a:r>
              <a:rPr lang="af-ZA" i="1" dirty="0" smtClean="0">
                <a:effectLst/>
                <a:latin typeface="Tahoma" panose="020B0604030504040204" pitchFamily="34" charset="0"/>
                <a:ea typeface="Times New Roman" panose="02020603050405020304" pitchFamily="18" charset="0"/>
                <a:cs typeface="Tahoma" panose="020B0604030504040204" pitchFamily="34" charset="0"/>
              </a:rPr>
              <a:t>foreign key</a:t>
            </a:r>
            <a:r>
              <a:rPr lang="af-ZA" dirty="0" smtClean="0">
                <a:effectLst/>
                <a:latin typeface="Tahoma" panose="020B0604030504040204" pitchFamily="34" charset="0"/>
                <a:ea typeface="Times New Roman" panose="02020603050405020304" pitchFamily="18" charset="0"/>
                <a:cs typeface="Tahoma" panose="020B0604030504040204" pitchFamily="34" charset="0"/>
              </a:rPr>
              <a:t>(kunci asing) yang merupakan </a:t>
            </a:r>
            <a:r>
              <a:rPr lang="af-ZA" i="1" dirty="0" smtClean="0">
                <a:effectLst/>
                <a:latin typeface="Tahoma" panose="020B0604030504040204" pitchFamily="34" charset="0"/>
                <a:ea typeface="Times New Roman" panose="02020603050405020304" pitchFamily="18" charset="0"/>
                <a:cs typeface="Tahoma" panose="020B0604030504040204" pitchFamily="34" charset="0"/>
              </a:rPr>
              <a:t>primary key</a:t>
            </a:r>
            <a:r>
              <a:rPr lang="af-ZA" dirty="0" smtClean="0">
                <a:effectLst/>
                <a:latin typeface="Tahoma" panose="020B0604030504040204" pitchFamily="34" charset="0"/>
                <a:ea typeface="Times New Roman" panose="02020603050405020304" pitchFamily="18" charset="0"/>
                <a:cs typeface="Tahoma" panose="020B0604030504040204" pitchFamily="34" charset="0"/>
              </a:rPr>
              <a:t> (kunci utama) dari beberapa dimension table yang berhubungan</a:t>
            </a:r>
          </a:p>
          <a:p>
            <a:pPr marL="457200" marR="0" indent="-457200" algn="just">
              <a:lnSpc>
                <a:spcPct val="150000"/>
              </a:lnSpc>
              <a:spcBef>
                <a:spcPts val="0"/>
              </a:spcBef>
              <a:spcAft>
                <a:spcPts val="0"/>
              </a:spcAft>
            </a:pPr>
            <a:r>
              <a:rPr lang="af-ZA" dirty="0" smtClean="0"/>
              <a:t>6.      DSS</a:t>
            </a:r>
            <a:endParaRPr lang="en-US" dirty="0"/>
          </a:p>
          <a:p>
            <a:pPr marL="396875" algn="just"/>
            <a:r>
              <a:rPr lang="af-ZA" sz="2000" dirty="0"/>
              <a:t>Merupkan sistem yang menyediakan informasi kepada pengguna yang menjelaskan bagaimana sistem ini dapat menganalisa situasi dan mendukung suatu keputusan yang baik.</a:t>
            </a:r>
            <a:endParaRPr lang="en-US" sz="2000" dirty="0"/>
          </a:p>
          <a:p>
            <a:pPr marL="457200" marR="0" algn="just">
              <a:lnSpc>
                <a:spcPct val="150000"/>
              </a:lnSpc>
              <a:spcBef>
                <a:spcPts val="0"/>
              </a:spcBef>
              <a:spcAft>
                <a:spcPts val="0"/>
              </a:spcAft>
            </a:pPr>
            <a:endParaRPr lang="en-US" dirty="0">
              <a:effectLst/>
              <a:latin typeface="Tahoma" panose="020B060403050404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1665551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82784" y="726421"/>
            <a:ext cx="5027686" cy="461665"/>
          </a:xfrm>
          <a:prstGeom prst="rect">
            <a:avLst/>
          </a:prstGeom>
        </p:spPr>
        <p:txBody>
          <a:bodyPr wrap="square">
            <a:spAutoFit/>
          </a:bodyPr>
          <a:lstStyle/>
          <a:p>
            <a:r>
              <a:rPr lang="af-ZA" sz="2400" b="1" dirty="0" smtClean="0">
                <a:effectLst/>
                <a:latin typeface="Tahoma" panose="020B0604030504040204" pitchFamily="34" charset="0"/>
                <a:ea typeface="Times New Roman" panose="02020603050405020304" pitchFamily="18" charset="0"/>
              </a:rPr>
              <a:t>Karakteristik </a:t>
            </a:r>
            <a:r>
              <a:rPr lang="af-ZA" sz="2400" b="1" i="1" dirty="0" smtClean="0">
                <a:effectLst/>
                <a:latin typeface="Tahoma" panose="020B0604030504040204" pitchFamily="34" charset="0"/>
                <a:ea typeface="Times New Roman" panose="02020603050405020304" pitchFamily="18" charset="0"/>
              </a:rPr>
              <a:t>Data Warehouse</a:t>
            </a:r>
            <a:endParaRPr lang="en-US" sz="2400" b="1" dirty="0"/>
          </a:p>
        </p:txBody>
      </p:sp>
      <p:sp>
        <p:nvSpPr>
          <p:cNvPr id="3" name="Rectangle 2"/>
          <p:cNvSpPr/>
          <p:nvPr/>
        </p:nvSpPr>
        <p:spPr>
          <a:xfrm>
            <a:off x="852210" y="1582340"/>
            <a:ext cx="7439580" cy="3831818"/>
          </a:xfrm>
          <a:prstGeom prst="rect">
            <a:avLst/>
          </a:prstGeom>
        </p:spPr>
        <p:txBody>
          <a:bodyPr wrap="square">
            <a:spAutoFit/>
          </a:bodyPr>
          <a:lstStyle/>
          <a:p>
            <a:pPr marL="342900" marR="0" lvl="0" indent="-342900" algn="just">
              <a:lnSpc>
                <a:spcPct val="150000"/>
              </a:lnSpc>
              <a:spcBef>
                <a:spcPts val="0"/>
              </a:spcBef>
              <a:spcAft>
                <a:spcPts val="0"/>
              </a:spcAft>
              <a:buFont typeface="+mj-lt"/>
              <a:buAutoNum type="arabicPeriod"/>
              <a:tabLst>
                <a:tab pos="457200" algn="l"/>
              </a:tabLst>
            </a:pPr>
            <a:r>
              <a:rPr lang="af-ZA" b="1" i="1" dirty="0" smtClean="0">
                <a:effectLst/>
                <a:latin typeface="Tahoma" panose="020B0604030504040204" pitchFamily="34" charset="0"/>
                <a:ea typeface="Times New Roman" panose="02020603050405020304" pitchFamily="18" charset="0"/>
                <a:cs typeface="Tahoma" panose="020B0604030504040204" pitchFamily="34" charset="0"/>
              </a:rPr>
              <a:t>Subject Oriented </a:t>
            </a:r>
            <a:r>
              <a:rPr lang="af-ZA" b="1" dirty="0" smtClean="0">
                <a:effectLst/>
                <a:latin typeface="Tahoma" panose="020B0604030504040204" pitchFamily="34" charset="0"/>
                <a:ea typeface="Times New Roman" panose="02020603050405020304" pitchFamily="18" charset="0"/>
                <a:cs typeface="Tahoma" panose="020B0604030504040204" pitchFamily="34" charset="0"/>
              </a:rPr>
              <a:t>(Berorientasi subject)</a:t>
            </a:r>
            <a:endParaRPr lang="en-US" dirty="0" smtClean="0">
              <a:effectLst/>
              <a:latin typeface="Tahoma" panose="020B0604030504040204" pitchFamily="34" charset="0"/>
              <a:ea typeface="Times New Roman" panose="02020603050405020304" pitchFamily="18" charset="0"/>
              <a:cs typeface="Times New Roman" panose="02020603050405020304" pitchFamily="18" charset="0"/>
            </a:endParaRPr>
          </a:p>
          <a:p>
            <a:pPr marL="457200" marR="0" algn="just">
              <a:lnSpc>
                <a:spcPct val="150000"/>
              </a:lnSpc>
              <a:spcBef>
                <a:spcPts val="0"/>
              </a:spcBef>
              <a:spcAft>
                <a:spcPts val="0"/>
              </a:spcAft>
            </a:pPr>
            <a:r>
              <a:rPr lang="af-ZA" i="1" dirty="0" smtClean="0">
                <a:effectLst/>
                <a:latin typeface="Tahoma" panose="020B0604030504040204" pitchFamily="34" charset="0"/>
                <a:ea typeface="Times New Roman" panose="02020603050405020304" pitchFamily="18" charset="0"/>
                <a:cs typeface="Tahoma" panose="020B0604030504040204" pitchFamily="34" charset="0"/>
              </a:rPr>
              <a:t>Data warehouse</a:t>
            </a:r>
            <a:r>
              <a:rPr lang="af-ZA" dirty="0" smtClean="0">
                <a:effectLst/>
                <a:latin typeface="Tahoma" panose="020B0604030504040204" pitchFamily="34" charset="0"/>
                <a:ea typeface="Times New Roman" panose="02020603050405020304" pitchFamily="18" charset="0"/>
                <a:cs typeface="Tahoma" panose="020B0604030504040204" pitchFamily="34" charset="0"/>
              </a:rPr>
              <a:t> berorientasi subject artinya data warehouse didesain untuk menganalisa data berdasarkan subject-subject tertentu dalam organisasi,bukan pada proses atau fungsi aplikasi tertentu. </a:t>
            </a:r>
            <a:endParaRPr lang="en-US" dirty="0" smtClean="0">
              <a:effectLst/>
              <a:latin typeface="Tahoma" panose="020B0604030504040204" pitchFamily="34" charset="0"/>
              <a:ea typeface="Times New Roman" panose="02020603050405020304" pitchFamily="18" charset="0"/>
              <a:cs typeface="Times New Roman" panose="02020603050405020304" pitchFamily="18" charset="0"/>
            </a:endParaRPr>
          </a:p>
          <a:p>
            <a:pPr marL="457200" marR="0" algn="just">
              <a:lnSpc>
                <a:spcPct val="150000"/>
              </a:lnSpc>
              <a:spcBef>
                <a:spcPts val="0"/>
              </a:spcBef>
              <a:spcAft>
                <a:spcPts val="0"/>
              </a:spcAft>
            </a:pPr>
            <a:r>
              <a:rPr lang="af-ZA" dirty="0" smtClean="0">
                <a:effectLst/>
                <a:latin typeface="Tahoma" panose="020B0604030504040204" pitchFamily="34" charset="0"/>
                <a:ea typeface="Times New Roman" panose="02020603050405020304" pitchFamily="18" charset="0"/>
              </a:rPr>
              <a:t>Data warehouse diorganisasikan disekitar subjek-subjek utama dari perusahaan(customers,products dan sales) dan tidak  diorganisasikan pada area-area aplikasi utama(customer invoicing,stock control dan product sales).</a:t>
            </a:r>
            <a:endParaRPr lang="en-US" dirty="0"/>
          </a:p>
        </p:txBody>
      </p:sp>
    </p:spTree>
    <p:extLst>
      <p:ext uri="{BB962C8B-B14F-4D97-AF65-F5344CB8AC3E}">
        <p14:creationId xmlns:p14="http://schemas.microsoft.com/office/powerpoint/2010/main" val="107313973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991952235"/>
              </p:ext>
            </p:extLst>
          </p:nvPr>
        </p:nvGraphicFramePr>
        <p:xfrm>
          <a:off x="1177123" y="837532"/>
          <a:ext cx="7131988" cy="5486400"/>
        </p:xfrm>
        <a:graphic>
          <a:graphicData uri="http://schemas.openxmlformats.org/drawingml/2006/table">
            <a:tbl>
              <a:tblPr/>
              <a:tblGrid>
                <a:gridCol w="3565994"/>
                <a:gridCol w="3565994"/>
              </a:tblGrid>
              <a:tr h="0">
                <a:tc>
                  <a:txBody>
                    <a:bodyPr/>
                    <a:lstStyle/>
                    <a:p>
                      <a:pPr marL="0" marR="0" algn="just">
                        <a:lnSpc>
                          <a:spcPct val="150000"/>
                        </a:lnSpc>
                        <a:spcBef>
                          <a:spcPts val="0"/>
                        </a:spcBef>
                        <a:spcAft>
                          <a:spcPts val="0"/>
                        </a:spcAft>
                      </a:pPr>
                      <a:r>
                        <a:rPr lang="af-ZA" sz="2000" b="1" kern="0">
                          <a:effectLst/>
                          <a:latin typeface="Times New Roman" panose="02020603050405020304" pitchFamily="18" charset="0"/>
                          <a:cs typeface="Tahoma" panose="020B0604030504040204" pitchFamily="34" charset="0"/>
                        </a:rPr>
                        <a:t>Data Operasional</a:t>
                      </a:r>
                      <a:endParaRPr lang="en-US" sz="2000" b="1" kern="0">
                        <a:effectLst/>
                        <a:latin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50000"/>
                        </a:lnSpc>
                        <a:spcBef>
                          <a:spcPts val="0"/>
                        </a:spcBef>
                        <a:spcAft>
                          <a:spcPts val="0"/>
                        </a:spcAft>
                      </a:pPr>
                      <a:r>
                        <a:rPr lang="af-ZA" sz="2000" b="1" kern="0">
                          <a:effectLst/>
                          <a:latin typeface="Times New Roman" panose="02020603050405020304" pitchFamily="18" charset="0"/>
                          <a:cs typeface="Tahoma" panose="020B0604030504040204" pitchFamily="34" charset="0"/>
                        </a:rPr>
                        <a:t>Data Warehouse</a:t>
                      </a:r>
                      <a:endParaRPr lang="en-US" sz="2000" b="1" kern="0">
                        <a:effectLst/>
                        <a:latin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marL="0" marR="0" algn="just">
                        <a:lnSpc>
                          <a:spcPct val="150000"/>
                        </a:lnSpc>
                        <a:spcBef>
                          <a:spcPts val="0"/>
                        </a:spcBef>
                        <a:spcAft>
                          <a:spcPts val="0"/>
                        </a:spcAft>
                      </a:pPr>
                      <a:r>
                        <a:rPr lang="af-ZA" sz="2000">
                          <a:effectLst/>
                          <a:latin typeface="Tahoma" panose="020B0604030504040204" pitchFamily="34" charset="0"/>
                          <a:ea typeface="Times New Roman" panose="02020603050405020304" pitchFamily="18" charset="0"/>
                          <a:cs typeface="Tahoma" panose="020B0604030504040204" pitchFamily="34" charset="0"/>
                        </a:rPr>
                        <a:t>Dirancang berorientasi hanya pada aplikasi dan fungsi tertentu</a:t>
                      </a:r>
                      <a:endParaRPr lang="en-US" sz="2000">
                        <a:effectLst/>
                        <a:latin typeface="Tahoma" panose="020B060403050404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50000"/>
                        </a:lnSpc>
                        <a:spcBef>
                          <a:spcPts val="0"/>
                        </a:spcBef>
                        <a:spcAft>
                          <a:spcPts val="0"/>
                        </a:spcAft>
                      </a:pPr>
                      <a:r>
                        <a:rPr lang="af-ZA" sz="2000">
                          <a:effectLst/>
                          <a:latin typeface="Tahoma" panose="020B0604030504040204" pitchFamily="34" charset="0"/>
                          <a:ea typeface="Times New Roman" panose="02020603050405020304" pitchFamily="18" charset="0"/>
                          <a:cs typeface="Tahoma" panose="020B0604030504040204" pitchFamily="34" charset="0"/>
                        </a:rPr>
                        <a:t>Dirancang berdasar pada subjek-subjek tertentu(utama)</a:t>
                      </a:r>
                      <a:endParaRPr lang="en-US" sz="2000">
                        <a:effectLst/>
                        <a:latin typeface="Tahoma" panose="020B060403050404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marL="0" marR="0" algn="just">
                        <a:lnSpc>
                          <a:spcPct val="150000"/>
                        </a:lnSpc>
                        <a:spcBef>
                          <a:spcPts val="0"/>
                        </a:spcBef>
                        <a:spcAft>
                          <a:spcPts val="0"/>
                        </a:spcAft>
                      </a:pPr>
                      <a:r>
                        <a:rPr lang="af-ZA" sz="2000">
                          <a:effectLst/>
                          <a:latin typeface="Tahoma" panose="020B0604030504040204" pitchFamily="34" charset="0"/>
                          <a:ea typeface="Times New Roman" panose="02020603050405020304" pitchFamily="18" charset="0"/>
                          <a:cs typeface="Tahoma" panose="020B0604030504040204" pitchFamily="34" charset="0"/>
                        </a:rPr>
                        <a:t>Focusnya pada desain database dan proses</a:t>
                      </a:r>
                      <a:endParaRPr lang="en-US" sz="2000">
                        <a:effectLst/>
                        <a:latin typeface="Tahoma" panose="020B060403050404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50000"/>
                        </a:lnSpc>
                        <a:spcBef>
                          <a:spcPts val="0"/>
                        </a:spcBef>
                        <a:spcAft>
                          <a:spcPts val="0"/>
                        </a:spcAft>
                      </a:pPr>
                      <a:r>
                        <a:rPr lang="af-ZA" sz="2000">
                          <a:effectLst/>
                          <a:latin typeface="Tahoma" panose="020B0604030504040204" pitchFamily="34" charset="0"/>
                          <a:ea typeface="Times New Roman" panose="02020603050405020304" pitchFamily="18" charset="0"/>
                          <a:cs typeface="Tahoma" panose="020B0604030504040204" pitchFamily="34" charset="0"/>
                        </a:rPr>
                        <a:t>Focusnya pada pemodelan data dan desain data</a:t>
                      </a:r>
                      <a:endParaRPr lang="en-US" sz="2000">
                        <a:effectLst/>
                        <a:latin typeface="Tahoma" panose="020B060403050404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marL="0" marR="0" algn="just">
                        <a:lnSpc>
                          <a:spcPct val="150000"/>
                        </a:lnSpc>
                        <a:spcBef>
                          <a:spcPts val="0"/>
                        </a:spcBef>
                        <a:spcAft>
                          <a:spcPts val="0"/>
                        </a:spcAft>
                      </a:pPr>
                      <a:r>
                        <a:rPr lang="af-ZA" sz="2000">
                          <a:effectLst/>
                          <a:latin typeface="Tahoma" panose="020B0604030504040204" pitchFamily="34" charset="0"/>
                          <a:ea typeface="Times New Roman" panose="02020603050405020304" pitchFamily="18" charset="0"/>
                          <a:cs typeface="Tahoma" panose="020B0604030504040204" pitchFamily="34" charset="0"/>
                        </a:rPr>
                        <a:t>Berisi rincian atau detail data</a:t>
                      </a:r>
                      <a:endParaRPr lang="en-US" sz="2000">
                        <a:effectLst/>
                        <a:latin typeface="Tahoma" panose="020B060403050404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50000"/>
                        </a:lnSpc>
                        <a:spcBef>
                          <a:spcPts val="0"/>
                        </a:spcBef>
                        <a:spcAft>
                          <a:spcPts val="0"/>
                        </a:spcAft>
                      </a:pPr>
                      <a:r>
                        <a:rPr lang="af-ZA" sz="2000">
                          <a:effectLst/>
                          <a:latin typeface="Tahoma" panose="020B0604030504040204" pitchFamily="34" charset="0"/>
                          <a:ea typeface="Times New Roman" panose="02020603050405020304" pitchFamily="18" charset="0"/>
                          <a:cs typeface="Tahoma" panose="020B0604030504040204" pitchFamily="34" charset="0"/>
                        </a:rPr>
                        <a:t>Berisi data-data history yang akan dipakai dalam proses analisis</a:t>
                      </a:r>
                      <a:endParaRPr lang="en-US" sz="2000">
                        <a:effectLst/>
                        <a:latin typeface="Tahoma" panose="020B060403050404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marL="0" marR="0" algn="just">
                        <a:lnSpc>
                          <a:spcPct val="150000"/>
                        </a:lnSpc>
                        <a:spcBef>
                          <a:spcPts val="0"/>
                        </a:spcBef>
                        <a:spcAft>
                          <a:spcPts val="0"/>
                        </a:spcAft>
                      </a:pPr>
                      <a:r>
                        <a:rPr lang="af-ZA" sz="2000" dirty="0">
                          <a:effectLst/>
                          <a:latin typeface="Tahoma" panose="020B0604030504040204" pitchFamily="34" charset="0"/>
                          <a:ea typeface="Times New Roman" panose="02020603050405020304" pitchFamily="18" charset="0"/>
                          <a:cs typeface="Tahoma" panose="020B0604030504040204" pitchFamily="34" charset="0"/>
                        </a:rPr>
                        <a:t>Relasi antar table berdasar aturan terkini(selalu mengikuti rule(aturan) terbaru)</a:t>
                      </a:r>
                      <a:endParaRPr lang="en-US" sz="2000" dirty="0">
                        <a:effectLst/>
                        <a:latin typeface="Tahoma" panose="020B060403050404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50000"/>
                        </a:lnSpc>
                        <a:spcBef>
                          <a:spcPts val="0"/>
                        </a:spcBef>
                        <a:spcAft>
                          <a:spcPts val="0"/>
                        </a:spcAft>
                      </a:pPr>
                      <a:r>
                        <a:rPr lang="af-ZA" sz="2000" dirty="0">
                          <a:effectLst/>
                          <a:latin typeface="Tahoma" panose="020B0604030504040204" pitchFamily="34" charset="0"/>
                          <a:ea typeface="Times New Roman" panose="02020603050405020304" pitchFamily="18" charset="0"/>
                          <a:cs typeface="Tahoma" panose="020B0604030504040204" pitchFamily="34" charset="0"/>
                        </a:rPr>
                        <a:t>Banyak aturan bisnis dapat tersaji antara tabel-tabel</a:t>
                      </a:r>
                      <a:endParaRPr lang="en-US" sz="2000" dirty="0">
                        <a:effectLst/>
                        <a:latin typeface="Tahoma" panose="020B060403050404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397535008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55998" y="524650"/>
            <a:ext cx="3470822" cy="507831"/>
          </a:xfrm>
          <a:prstGeom prst="rect">
            <a:avLst/>
          </a:prstGeom>
        </p:spPr>
        <p:txBody>
          <a:bodyPr wrap="none">
            <a:spAutoFit/>
          </a:bodyPr>
          <a:lstStyle/>
          <a:p>
            <a:pPr marR="0" lvl="0" algn="just">
              <a:lnSpc>
                <a:spcPct val="150000"/>
              </a:lnSpc>
              <a:spcBef>
                <a:spcPts val="0"/>
              </a:spcBef>
              <a:spcAft>
                <a:spcPts val="0"/>
              </a:spcAft>
              <a:tabLst>
                <a:tab pos="457200" algn="l"/>
              </a:tabLst>
            </a:pPr>
            <a:r>
              <a:rPr lang="af-ZA" b="1" i="1" dirty="0" smtClean="0">
                <a:effectLst/>
                <a:latin typeface="Tahoma" panose="020B0604030504040204" pitchFamily="34" charset="0"/>
                <a:ea typeface="Times New Roman" panose="02020603050405020304" pitchFamily="18" charset="0"/>
                <a:cs typeface="Tahoma" panose="020B0604030504040204" pitchFamily="34" charset="0"/>
              </a:rPr>
              <a:t>2.  Integrated </a:t>
            </a:r>
            <a:r>
              <a:rPr lang="af-ZA" b="1" dirty="0" smtClean="0">
                <a:effectLst/>
                <a:latin typeface="Tahoma" panose="020B0604030504040204" pitchFamily="34" charset="0"/>
                <a:ea typeface="Times New Roman" panose="02020603050405020304" pitchFamily="18" charset="0"/>
                <a:cs typeface="Tahoma" panose="020B0604030504040204" pitchFamily="34" charset="0"/>
              </a:rPr>
              <a:t>(Terintegrasi)</a:t>
            </a:r>
            <a:endParaRPr lang="en-US" dirty="0">
              <a:effectLst/>
              <a:latin typeface="Tahoma" panose="020B0604030504040204" pitchFamily="34" charset="0"/>
              <a:ea typeface="Times New Roman" panose="02020603050405020304" pitchFamily="18" charset="0"/>
              <a:cs typeface="Times New Roman" panose="02020603050405020304" pitchFamily="18" charset="0"/>
            </a:endParaRPr>
          </a:p>
        </p:txBody>
      </p:sp>
      <p:sp>
        <p:nvSpPr>
          <p:cNvPr id="3" name="Rectangle 2"/>
          <p:cNvSpPr/>
          <p:nvPr/>
        </p:nvSpPr>
        <p:spPr>
          <a:xfrm>
            <a:off x="755998" y="1239477"/>
            <a:ext cx="7791654" cy="2585323"/>
          </a:xfrm>
          <a:prstGeom prst="rect">
            <a:avLst/>
          </a:prstGeom>
        </p:spPr>
        <p:txBody>
          <a:bodyPr wrap="square">
            <a:spAutoFit/>
          </a:bodyPr>
          <a:lstStyle/>
          <a:p>
            <a:pPr marL="457200" marR="0" algn="just">
              <a:lnSpc>
                <a:spcPct val="150000"/>
              </a:lnSpc>
              <a:spcBef>
                <a:spcPts val="0"/>
              </a:spcBef>
              <a:spcAft>
                <a:spcPts val="0"/>
              </a:spcAft>
            </a:pPr>
            <a:r>
              <a:rPr lang="af-ZA" dirty="0" smtClean="0">
                <a:effectLst/>
                <a:latin typeface="Tahoma" panose="020B0604030504040204" pitchFamily="34" charset="0"/>
                <a:ea typeface="Times New Roman" panose="02020603050405020304" pitchFamily="18" charset="0"/>
                <a:cs typeface="Tahoma" panose="020B0604030504040204" pitchFamily="34" charset="0"/>
              </a:rPr>
              <a:t>Syarat integrasi sumber data dapat dipenuhi dengan berbagai cara seperti konsisten dalam penamaan variable,konsisten dalam ukuran variable,konsisten dalam struktur pengkodean dan konsisten dalam atribut fisik dari data.</a:t>
            </a:r>
          </a:p>
          <a:p>
            <a:pPr marL="457200" marR="0" algn="just">
              <a:lnSpc>
                <a:spcPct val="150000"/>
              </a:lnSpc>
              <a:spcBef>
                <a:spcPts val="0"/>
              </a:spcBef>
              <a:spcAft>
                <a:spcPts val="0"/>
              </a:spcAft>
            </a:pPr>
            <a:r>
              <a:rPr lang="af-ZA" dirty="0"/>
              <a:t>Contoh pada lingkungan operasional terdapat berbagai macam aplikasi yang mungkin pula dibuat oleh developer yang berbeda</a:t>
            </a:r>
            <a:endParaRPr lang="en-US" dirty="0">
              <a:effectLst/>
              <a:latin typeface="Tahoma" panose="020B060403050404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3712203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l="17596" t="11574" r="19510" b="7870"/>
          <a:stretch>
            <a:fillRect/>
          </a:stretch>
        </p:blipFill>
        <p:spPr bwMode="auto">
          <a:xfrm>
            <a:off x="402327" y="105744"/>
            <a:ext cx="6753846" cy="59685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 Box 3"/>
          <p:cNvSpPr txBox="1">
            <a:spLocks noChangeArrowheads="1"/>
          </p:cNvSpPr>
          <p:nvPr/>
        </p:nvSpPr>
        <p:spPr bwMode="auto">
          <a:xfrm>
            <a:off x="2557670" y="6074259"/>
            <a:ext cx="6281530" cy="59055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buClrTx/>
              <a:buSzTx/>
              <a:buFontTx/>
              <a:buNone/>
              <a:tabLst/>
            </a:pPr>
            <a:r>
              <a:rPr kumimoji="0" lang="en-US" sz="1400" b="0" i="0" u="none" strike="noStrike" cap="none" normalizeH="0" baseline="0" dirty="0" err="1" smtClean="0">
                <a:ln>
                  <a:noFill/>
                </a:ln>
                <a:solidFill>
                  <a:schemeClr val="tx1"/>
                </a:solidFill>
                <a:effectLst/>
                <a:latin typeface="Calibri" panose="020F0502020204030204" pitchFamily="34" charset="0"/>
              </a:rPr>
              <a:t>Integrasi</a:t>
            </a:r>
            <a:r>
              <a:rPr kumimoji="0" lang="en-US" sz="1400" b="0" i="0" u="none" strike="noStrike" cap="none" normalizeH="0" baseline="0" dirty="0" smtClean="0">
                <a:ln>
                  <a:noFill/>
                </a:ln>
                <a:solidFill>
                  <a:schemeClr val="tx1"/>
                </a:solidFill>
                <a:effectLst/>
                <a:latin typeface="Calibri" panose="020F0502020204030204" pitchFamily="34" charset="0"/>
              </a:rPr>
              <a:t> Data Warehouse</a:t>
            </a:r>
          </a:p>
          <a:p>
            <a:pPr marL="0" marR="0" lvl="0" indent="0" algn="ctr" defTabSz="914400" rtl="0" eaLnBrk="0" fontAlgn="base" latinLnBrk="0" hangingPunct="0">
              <a:lnSpc>
                <a:spcPct val="100000"/>
              </a:lnSpc>
              <a:spcBef>
                <a:spcPct val="0"/>
              </a:spcBef>
              <a:buClrTx/>
              <a:buSzTx/>
              <a:buFontTx/>
              <a:buNone/>
              <a:tabLst/>
            </a:pPr>
            <a:r>
              <a:rPr kumimoji="0" lang="en-US" sz="1400" b="0" i="0" u="none" strike="noStrike" cap="none" normalizeH="0" baseline="0" dirty="0" err="1" smtClean="0">
                <a:ln>
                  <a:noFill/>
                </a:ln>
                <a:solidFill>
                  <a:schemeClr val="tx1"/>
                </a:solidFill>
                <a:effectLst/>
                <a:latin typeface="Calibri" panose="020F0502020204030204" pitchFamily="34" charset="0"/>
              </a:rPr>
              <a:t>Sumber</a:t>
            </a:r>
            <a:r>
              <a:rPr kumimoji="0" lang="en-US" sz="1400" b="0" i="0" u="none" strike="noStrike" cap="none" normalizeH="0" baseline="0" dirty="0" smtClean="0">
                <a:ln>
                  <a:noFill/>
                </a:ln>
                <a:solidFill>
                  <a:schemeClr val="tx1"/>
                </a:solidFill>
                <a:effectLst/>
                <a:latin typeface="Calibri" panose="020F0502020204030204" pitchFamily="34" charset="0"/>
              </a:rPr>
              <a:t> :</a:t>
            </a:r>
          </a:p>
          <a:p>
            <a:pPr marL="0" marR="0" lvl="0" indent="0" algn="ctr" defTabSz="914400" rtl="0" eaLnBrk="0" fontAlgn="base" latinLnBrk="0" hangingPunct="0">
              <a:lnSpc>
                <a:spcPct val="100000"/>
              </a:lnSpc>
              <a:spcBef>
                <a:spcPct val="0"/>
              </a:spcBef>
              <a:buClrTx/>
              <a:buSzTx/>
              <a:buFontTx/>
              <a:buNone/>
              <a:tabLst/>
            </a:pPr>
            <a:r>
              <a:rPr kumimoji="0" lang="en-US" sz="1400" b="0" i="0" u="none" strike="noStrike" cap="none" normalizeH="0" baseline="0" dirty="0" smtClean="0">
                <a:ln>
                  <a:noFill/>
                </a:ln>
                <a:solidFill>
                  <a:schemeClr val="tx1"/>
                </a:solidFill>
                <a:effectLst/>
                <a:latin typeface="Calibri" panose="020F0502020204030204" pitchFamily="34" charset="0"/>
              </a:rPr>
              <a:t>http://www.cait.wustl.edu/papers/prism/vol1_no1/integration/home.html</a:t>
            </a:r>
          </a:p>
          <a:p>
            <a:pPr marL="0" marR="0" lvl="0" indent="0" algn="l" defTabSz="914400" rtl="0" eaLnBrk="0" fontAlgn="base" latinLnBrk="0" hangingPunct="0">
              <a:lnSpc>
                <a:spcPct val="100000"/>
              </a:lnSpc>
              <a:spcBef>
                <a:spcPct val="0"/>
              </a:spcBef>
              <a:buClrTx/>
              <a:buSzTx/>
              <a:buFontTx/>
              <a:buNone/>
              <a:tabLst/>
            </a:pPr>
            <a:endParaRPr kumimoji="0" lang="en-US" sz="14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39373526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19352" y="392128"/>
            <a:ext cx="4041491" cy="507831"/>
          </a:xfrm>
          <a:prstGeom prst="rect">
            <a:avLst/>
          </a:prstGeom>
        </p:spPr>
        <p:txBody>
          <a:bodyPr wrap="none">
            <a:spAutoFit/>
          </a:bodyPr>
          <a:lstStyle/>
          <a:p>
            <a:pPr marR="0" lvl="0" algn="just">
              <a:lnSpc>
                <a:spcPct val="150000"/>
              </a:lnSpc>
              <a:spcBef>
                <a:spcPts val="0"/>
              </a:spcBef>
              <a:spcAft>
                <a:spcPts val="0"/>
              </a:spcAft>
              <a:tabLst>
                <a:tab pos="457200" algn="l"/>
              </a:tabLst>
            </a:pPr>
            <a:r>
              <a:rPr lang="af-ZA" b="1" i="1" dirty="0" smtClean="0">
                <a:effectLst/>
                <a:latin typeface="Tahoma" panose="020B0604030504040204" pitchFamily="34" charset="0"/>
                <a:ea typeface="Times New Roman" panose="02020603050405020304" pitchFamily="18" charset="0"/>
                <a:cs typeface="Tahoma" panose="020B0604030504040204" pitchFamily="34" charset="0"/>
              </a:rPr>
              <a:t>3. Time-variant (</a:t>
            </a:r>
            <a:r>
              <a:rPr lang="af-ZA" b="1" dirty="0" smtClean="0">
                <a:effectLst/>
                <a:latin typeface="Tahoma" panose="020B0604030504040204" pitchFamily="34" charset="0"/>
                <a:ea typeface="Times New Roman" panose="02020603050405020304" pitchFamily="18" charset="0"/>
                <a:cs typeface="Tahoma" panose="020B0604030504040204" pitchFamily="34" charset="0"/>
              </a:rPr>
              <a:t>Rentang Waktu</a:t>
            </a:r>
            <a:r>
              <a:rPr lang="af-ZA" b="1" i="1" dirty="0" smtClean="0">
                <a:effectLst/>
                <a:latin typeface="Tahoma" panose="020B0604030504040204" pitchFamily="34" charset="0"/>
                <a:ea typeface="Times New Roman" panose="02020603050405020304" pitchFamily="18" charset="0"/>
                <a:cs typeface="Tahoma" panose="020B0604030504040204" pitchFamily="34" charset="0"/>
              </a:rPr>
              <a:t>)</a:t>
            </a:r>
            <a:endParaRPr lang="en-US" dirty="0">
              <a:effectLst/>
              <a:latin typeface="Tahoma" panose="020B0604030504040204" pitchFamily="34" charset="0"/>
              <a:ea typeface="Times New Roman" panose="02020603050405020304" pitchFamily="18" charset="0"/>
              <a:cs typeface="Times New Roman" panose="02020603050405020304" pitchFamily="18" charset="0"/>
            </a:endParaRPr>
          </a:p>
        </p:txBody>
      </p:sp>
      <p:sp>
        <p:nvSpPr>
          <p:cNvPr id="3" name="Rectangle 2"/>
          <p:cNvSpPr/>
          <p:nvPr/>
        </p:nvSpPr>
        <p:spPr>
          <a:xfrm>
            <a:off x="616225" y="992725"/>
            <a:ext cx="8289235" cy="5493812"/>
          </a:xfrm>
          <a:prstGeom prst="rect">
            <a:avLst/>
          </a:prstGeom>
        </p:spPr>
        <p:txBody>
          <a:bodyPr wrap="square">
            <a:spAutoFit/>
          </a:bodyPr>
          <a:lstStyle/>
          <a:p>
            <a:pPr marL="457200" marR="0" algn="just">
              <a:lnSpc>
                <a:spcPct val="150000"/>
              </a:lnSpc>
              <a:spcBef>
                <a:spcPts val="0"/>
              </a:spcBef>
              <a:spcAft>
                <a:spcPts val="0"/>
              </a:spcAft>
            </a:pPr>
            <a:r>
              <a:rPr lang="af-ZA" dirty="0" smtClean="0">
                <a:effectLst/>
                <a:latin typeface="Tahoma" panose="020B0604030504040204" pitchFamily="34" charset="0"/>
                <a:ea typeface="Times New Roman" panose="02020603050405020304" pitchFamily="18" charset="0"/>
                <a:cs typeface="Tahoma" panose="020B0604030504040204" pitchFamily="34" charset="0"/>
              </a:rPr>
              <a:t>Untuk melihat interval waktu yang digunakan dalam mengukur keakuratan suatu data warehouse, kita dapat menggunakan cara antara lain :</a:t>
            </a:r>
          </a:p>
          <a:p>
            <a:pPr marL="742950" lvl="0" indent="-285750" algn="just">
              <a:lnSpc>
                <a:spcPct val="150000"/>
              </a:lnSpc>
              <a:buFont typeface="Wingdings" panose="05000000000000000000" pitchFamily="2" charset="2"/>
              <a:buChar char="Ø"/>
            </a:pPr>
            <a:r>
              <a:rPr lang="af-ZA" dirty="0" smtClean="0"/>
              <a:t>Cara </a:t>
            </a:r>
            <a:r>
              <a:rPr lang="af-ZA" dirty="0"/>
              <a:t>yang paling sederhana adalah menyajikan data warehouse pada rentang waktu tertentu, misalnya antara 5 sampai 10 tahun ke depan</a:t>
            </a:r>
            <a:r>
              <a:rPr lang="af-ZA" dirty="0" smtClean="0"/>
              <a:t>.</a:t>
            </a:r>
          </a:p>
          <a:p>
            <a:pPr marL="742950" indent="-285750" algn="just">
              <a:lnSpc>
                <a:spcPct val="150000"/>
              </a:lnSpc>
              <a:buFont typeface="Wingdings" panose="05000000000000000000" pitchFamily="2" charset="2"/>
              <a:buChar char="Ø"/>
            </a:pPr>
            <a:r>
              <a:rPr lang="af-ZA" dirty="0"/>
              <a:t>Cara yang kedua, dengan menggunakan variasi/perbedaan waktu yang disajikan dalam data warehouse baik implicit maupun explicit secara explicit dengan unsur waktu dalam hari, minggu, bulan dsb. Secara implicit misalnya pada saat data tersebut diduplikasi pada setiap akhir bulan, atau per tiga bulan. Unsur waktu akan tetap ada secara implisit didalam data tersebut.</a:t>
            </a:r>
            <a:endParaRPr lang="en-US" dirty="0"/>
          </a:p>
          <a:p>
            <a:pPr marL="742950" indent="-285750" algn="just">
              <a:lnSpc>
                <a:spcPct val="150000"/>
              </a:lnSpc>
              <a:buFont typeface="Wingdings" panose="05000000000000000000" pitchFamily="2" charset="2"/>
              <a:buChar char="Ø"/>
            </a:pPr>
            <a:r>
              <a:rPr lang="af-ZA" dirty="0"/>
              <a:t>Cara yang ketiga,variasi waktu yang disajikan data warehouse melalui serangkaian snapshot yang panjang. Snapshot merupakan tampilan dari sebagian data tertentu sesuai keinginan pemakai dari keseluruhan data yang ada bersifat read-only</a:t>
            </a:r>
            <a:r>
              <a:rPr lang="af-ZA" dirty="0" smtClean="0"/>
              <a:t>. </a:t>
            </a:r>
            <a:endParaRPr lang="en-US" dirty="0">
              <a:effectLst/>
              <a:latin typeface="Tahoma" panose="020B060403050404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3886309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stretch>
            <a:fillRect/>
          </a:stretch>
        </p:blipFill>
        <p:spPr>
          <a:xfrm>
            <a:off x="172279" y="479317"/>
            <a:ext cx="8252037" cy="5899365"/>
          </a:xfrm>
          <a:prstGeom prst="rect">
            <a:avLst/>
          </a:prstGeom>
        </p:spPr>
      </p:pic>
    </p:spTree>
    <p:extLst>
      <p:ext uri="{BB962C8B-B14F-4D97-AF65-F5344CB8AC3E}">
        <p14:creationId xmlns:p14="http://schemas.microsoft.com/office/powerpoint/2010/main" val="333345402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58885" y="352372"/>
            <a:ext cx="7922505" cy="2169825"/>
          </a:xfrm>
          <a:prstGeom prst="rect">
            <a:avLst/>
          </a:prstGeom>
        </p:spPr>
        <p:txBody>
          <a:bodyPr wrap="square">
            <a:spAutoFit/>
          </a:bodyPr>
          <a:lstStyle/>
          <a:p>
            <a:pPr marL="342900" marR="0" lvl="0" indent="-342900" algn="just">
              <a:lnSpc>
                <a:spcPct val="150000"/>
              </a:lnSpc>
              <a:spcBef>
                <a:spcPts val="0"/>
              </a:spcBef>
              <a:spcAft>
                <a:spcPts val="0"/>
              </a:spcAft>
              <a:buAutoNum type="arabicPeriod" startAt="4"/>
              <a:tabLst>
                <a:tab pos="457200" algn="l"/>
              </a:tabLst>
            </a:pPr>
            <a:r>
              <a:rPr lang="af-ZA" b="1" dirty="0" smtClean="0">
                <a:effectLst/>
                <a:latin typeface="Tahoma" panose="020B0604030504040204" pitchFamily="34" charset="0"/>
                <a:ea typeface="Times New Roman" panose="02020603050405020304" pitchFamily="18" charset="0"/>
                <a:cs typeface="Tahoma" panose="020B0604030504040204" pitchFamily="34" charset="0"/>
              </a:rPr>
              <a:t>Non-Volatile</a:t>
            </a:r>
          </a:p>
          <a:p>
            <a:pPr marL="344488" marR="0" lvl="0" algn="just">
              <a:lnSpc>
                <a:spcPct val="150000"/>
              </a:lnSpc>
              <a:spcBef>
                <a:spcPts val="0"/>
              </a:spcBef>
              <a:spcAft>
                <a:spcPts val="0"/>
              </a:spcAft>
              <a:tabLst>
                <a:tab pos="457200" algn="l"/>
              </a:tabLst>
            </a:pPr>
            <a:r>
              <a:rPr lang="af-ZA" dirty="0"/>
              <a:t>Karakteristik keempat dari data warehouse adalah non-volatile,maksudnya data pada data warehouse tidak di-</a:t>
            </a:r>
            <a:r>
              <a:rPr lang="af-ZA" i="1" dirty="0"/>
              <a:t>update</a:t>
            </a:r>
            <a:r>
              <a:rPr lang="af-ZA" dirty="0"/>
              <a:t> secara </a:t>
            </a:r>
            <a:r>
              <a:rPr lang="af-ZA" i="1" dirty="0"/>
              <a:t>real time </a:t>
            </a:r>
            <a:r>
              <a:rPr lang="af-ZA" dirty="0"/>
              <a:t>tetapi di </a:t>
            </a:r>
            <a:r>
              <a:rPr lang="af-ZA" i="1" dirty="0"/>
              <a:t>refresh</a:t>
            </a:r>
            <a:r>
              <a:rPr lang="af-ZA" dirty="0"/>
              <a:t> dari sistem operasional secara reguler</a:t>
            </a:r>
            <a:endParaRPr lang="af-ZA" b="1" dirty="0">
              <a:latin typeface="Tahoma" panose="020B0604030504040204" pitchFamily="34" charset="0"/>
              <a:ea typeface="Times New Roman" panose="02020603050405020304" pitchFamily="18" charset="0"/>
              <a:cs typeface="Tahoma" panose="020B0604030504040204" pitchFamily="34" charset="0"/>
            </a:endParaRPr>
          </a:p>
          <a:p>
            <a:pPr marL="342900" marR="0" lvl="0" indent="-342900" algn="just">
              <a:lnSpc>
                <a:spcPct val="150000"/>
              </a:lnSpc>
              <a:spcBef>
                <a:spcPts val="0"/>
              </a:spcBef>
              <a:spcAft>
                <a:spcPts val="0"/>
              </a:spcAft>
              <a:buAutoNum type="arabicPeriod" startAt="4"/>
              <a:tabLst>
                <a:tab pos="457200" algn="l"/>
              </a:tabLst>
            </a:pPr>
            <a:endParaRPr lang="en-US" dirty="0">
              <a:effectLst/>
              <a:latin typeface="Tahoma" panose="020B0604030504040204" pitchFamily="34" charset="0"/>
              <a:ea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2"/>
          <a:stretch>
            <a:fillRect/>
          </a:stretch>
        </p:blipFill>
        <p:spPr>
          <a:xfrm>
            <a:off x="2167237" y="2052809"/>
            <a:ext cx="6088867" cy="3484520"/>
          </a:xfrm>
          <a:prstGeom prst="rect">
            <a:avLst/>
          </a:prstGeom>
        </p:spPr>
      </p:pic>
      <p:sp>
        <p:nvSpPr>
          <p:cNvPr id="4" name="Text Box 2"/>
          <p:cNvSpPr txBox="1">
            <a:spLocks noChangeArrowheads="1"/>
          </p:cNvSpPr>
          <p:nvPr/>
        </p:nvSpPr>
        <p:spPr bwMode="auto">
          <a:xfrm>
            <a:off x="558885" y="5688358"/>
            <a:ext cx="8214054" cy="59213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buClrTx/>
              <a:buSzTx/>
              <a:buFontTx/>
              <a:buNone/>
              <a:tabLst/>
            </a:pPr>
            <a:r>
              <a:rPr kumimoji="0" lang="en-US" b="0" i="0" u="none" strike="noStrike" cap="none" normalizeH="0" baseline="0" smtClean="0">
                <a:ln>
                  <a:noFill/>
                </a:ln>
                <a:solidFill>
                  <a:schemeClr val="tx1"/>
                </a:solidFill>
                <a:effectLst/>
                <a:latin typeface="Calibri" panose="020F0502020204030204" pitchFamily="34" charset="0"/>
              </a:rPr>
              <a:t>Non Volatile Data Warehouse</a:t>
            </a:r>
          </a:p>
          <a:p>
            <a:pPr marL="0" marR="0" lvl="0" indent="0" algn="ctr" defTabSz="914400" rtl="0" eaLnBrk="0" fontAlgn="base" latinLnBrk="0" hangingPunct="0">
              <a:lnSpc>
                <a:spcPct val="100000"/>
              </a:lnSpc>
              <a:spcBef>
                <a:spcPct val="0"/>
              </a:spcBef>
              <a:buClrTx/>
              <a:buSzTx/>
              <a:buFontTx/>
              <a:buNone/>
              <a:tabLst/>
            </a:pPr>
            <a:r>
              <a:rPr kumimoji="0" lang="en-US" b="0" i="0" u="none" strike="noStrike" cap="none" normalizeH="0" baseline="0" smtClean="0">
                <a:ln>
                  <a:noFill/>
                </a:ln>
                <a:solidFill>
                  <a:schemeClr val="tx1"/>
                </a:solidFill>
                <a:effectLst/>
                <a:latin typeface="Calibri" panose="020F0502020204030204" pitchFamily="34" charset="0"/>
              </a:rPr>
              <a:t>Sumber :</a:t>
            </a:r>
          </a:p>
          <a:p>
            <a:pPr marL="0" marR="0" lvl="0" indent="0" algn="ctr" defTabSz="914400" rtl="0" eaLnBrk="0" fontAlgn="base" latinLnBrk="0" hangingPunct="0">
              <a:lnSpc>
                <a:spcPct val="100000"/>
              </a:lnSpc>
              <a:spcBef>
                <a:spcPct val="0"/>
              </a:spcBef>
              <a:buClrTx/>
              <a:buSzTx/>
              <a:buFontTx/>
              <a:buNone/>
              <a:tabLst/>
            </a:pPr>
            <a:r>
              <a:rPr kumimoji="0" lang="en-US" b="0" i="0" u="none" strike="noStrike" cap="none" normalizeH="0" baseline="0" smtClean="0">
                <a:ln>
                  <a:noFill/>
                </a:ln>
                <a:solidFill>
                  <a:schemeClr val="tx1"/>
                </a:solidFill>
                <a:effectLst/>
                <a:latin typeface="Calibri" panose="020F0502020204030204" pitchFamily="34" charset="0"/>
              </a:rPr>
              <a:t>http://www.cait.wustl.edu/papers/prism/vol1_no1/nonvolatile/home.html</a:t>
            </a:r>
          </a:p>
          <a:p>
            <a:pPr marL="0" marR="0" lvl="0" indent="0" algn="l" defTabSz="914400" rtl="0" eaLnBrk="0" fontAlgn="base" latinLnBrk="0" hangingPunct="0">
              <a:lnSpc>
                <a:spcPct val="100000"/>
              </a:lnSpc>
              <a:spcBef>
                <a:spcPct val="0"/>
              </a:spcBef>
              <a:buClrTx/>
              <a:buSzTx/>
              <a:buFontTx/>
              <a:buNone/>
              <a:tabLst/>
            </a:pPr>
            <a:endParaRPr kumimoji="0" lang="en-US" b="0" i="0" u="none" strike="noStrike" cap="none" normalizeH="0" baseline="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68218854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45547" y="431884"/>
            <a:ext cx="5107114" cy="646331"/>
          </a:xfrm>
          <a:prstGeom prst="rect">
            <a:avLst/>
          </a:prstGeom>
        </p:spPr>
        <p:txBody>
          <a:bodyPr wrap="square">
            <a:spAutoFit/>
          </a:bodyPr>
          <a:lstStyle/>
          <a:p>
            <a:pPr algn="ctr">
              <a:lnSpc>
                <a:spcPct val="150000"/>
              </a:lnSpc>
              <a:spcBef>
                <a:spcPts val="1200"/>
              </a:spcBef>
              <a:spcAft>
                <a:spcPts val="300"/>
              </a:spcAft>
            </a:pPr>
            <a:r>
              <a:rPr lang="af-ZA" sz="2400" b="1" kern="1400" dirty="0" smtClean="0">
                <a:effectLst/>
                <a:latin typeface="Arial" panose="020B0604020202020204" pitchFamily="34" charset="0"/>
                <a:ea typeface="Times New Roman" panose="02020603050405020304" pitchFamily="18" charset="0"/>
              </a:rPr>
              <a:t>Kegunaan Data Warehouse</a:t>
            </a:r>
            <a:endParaRPr lang="en-US" sz="2400" b="1" kern="1400" dirty="0">
              <a:effectLst/>
              <a:latin typeface="Arial" panose="020B0604020202020204" pitchFamily="34" charset="0"/>
              <a:ea typeface="Times New Roman" panose="02020603050405020304" pitchFamily="18" charset="0"/>
            </a:endParaRPr>
          </a:p>
        </p:txBody>
      </p:sp>
      <p:sp>
        <p:nvSpPr>
          <p:cNvPr id="3" name="Rectangle 2"/>
          <p:cNvSpPr/>
          <p:nvPr/>
        </p:nvSpPr>
        <p:spPr>
          <a:xfrm>
            <a:off x="894521" y="1393822"/>
            <a:ext cx="7573617" cy="2169825"/>
          </a:xfrm>
          <a:prstGeom prst="rect">
            <a:avLst/>
          </a:prstGeom>
        </p:spPr>
        <p:txBody>
          <a:bodyPr wrap="square">
            <a:spAutoFit/>
          </a:bodyPr>
          <a:lstStyle/>
          <a:p>
            <a:pPr algn="just">
              <a:lnSpc>
                <a:spcPct val="150000"/>
              </a:lnSpc>
            </a:pPr>
            <a:r>
              <a:rPr lang="af-ZA" b="1" dirty="0" smtClean="0">
                <a:solidFill>
                  <a:srgbClr val="4F81BD"/>
                </a:solidFill>
                <a:effectLst/>
                <a:latin typeface="Tahoma" panose="020B0604030504040204" pitchFamily="34" charset="0"/>
                <a:ea typeface="Times New Roman" panose="02020603050405020304" pitchFamily="18" charset="0"/>
                <a:cs typeface="Tahoma" panose="020B0604030504040204" pitchFamily="34" charset="0"/>
              </a:rPr>
              <a:t>Dengan adanya data warehouse, akan mempermudah pembuatan aplikasi-aplikasi DSS dan EIS karena memang kegunaan dari data warehouse adalah  khusus untuk membuat suatu database yang dapat digunakan untuk mendukung proses analisa bagi para pengambil keputusan.</a:t>
            </a:r>
            <a:endParaRPr lang="en-US" dirty="0">
              <a:effectLst/>
              <a:latin typeface="Tahoma" panose="020B060403050404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3143319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01740" y="474629"/>
            <a:ext cx="4129015" cy="461665"/>
          </a:xfrm>
          <a:prstGeom prst="rect">
            <a:avLst/>
          </a:prstGeom>
        </p:spPr>
        <p:txBody>
          <a:bodyPr wrap="none">
            <a:spAutoFit/>
          </a:bodyPr>
          <a:lstStyle/>
          <a:p>
            <a:r>
              <a:rPr lang="af-ZA" sz="2400" dirty="0" smtClean="0">
                <a:effectLst/>
                <a:latin typeface="Tahoma" panose="020B0604030504040204" pitchFamily="34" charset="0"/>
                <a:ea typeface="Times New Roman" panose="02020603050405020304" pitchFamily="18" charset="0"/>
              </a:rPr>
              <a:t>Tugas-tugas Data warehouse</a:t>
            </a:r>
            <a:endParaRPr lang="en-US" sz="2400" dirty="0"/>
          </a:p>
        </p:txBody>
      </p:sp>
      <p:sp>
        <p:nvSpPr>
          <p:cNvPr id="3" name="Rectangle 2"/>
          <p:cNvSpPr/>
          <p:nvPr/>
        </p:nvSpPr>
        <p:spPr>
          <a:xfrm>
            <a:off x="828260" y="1230509"/>
            <a:ext cx="8010939" cy="5216813"/>
          </a:xfrm>
          <a:prstGeom prst="rect">
            <a:avLst/>
          </a:prstGeom>
        </p:spPr>
        <p:txBody>
          <a:bodyPr wrap="square">
            <a:spAutoFit/>
          </a:bodyPr>
          <a:lstStyle/>
          <a:p>
            <a:pPr marL="342900" marR="0" lvl="0" indent="-342900" algn="just">
              <a:lnSpc>
                <a:spcPct val="150000"/>
              </a:lnSpc>
              <a:spcBef>
                <a:spcPts val="0"/>
              </a:spcBef>
              <a:spcAft>
                <a:spcPts val="0"/>
              </a:spcAft>
              <a:buFont typeface="Tahoma" panose="020B0604030504040204" pitchFamily="34" charset="0"/>
              <a:buAutoNum type="alphaLcPeriod"/>
              <a:tabLst>
                <a:tab pos="457200" algn="l"/>
              </a:tabLst>
            </a:pPr>
            <a:r>
              <a:rPr lang="af-ZA" b="1" dirty="0" smtClean="0">
                <a:effectLst/>
                <a:latin typeface="Tahoma" panose="020B0604030504040204" pitchFamily="34" charset="0"/>
                <a:ea typeface="Times New Roman" panose="02020603050405020304" pitchFamily="18" charset="0"/>
                <a:cs typeface="Tahoma" panose="020B0604030504040204" pitchFamily="34" charset="0"/>
              </a:rPr>
              <a:t>Pembuatan laporan</a:t>
            </a:r>
            <a:endParaRPr lang="en-US" dirty="0" smtClean="0">
              <a:effectLst/>
              <a:latin typeface="Tahoma" panose="020B0604030504040204" pitchFamily="34" charset="0"/>
              <a:ea typeface="Times New Roman" panose="02020603050405020304" pitchFamily="18" charset="0"/>
              <a:cs typeface="Times New Roman" panose="02020603050405020304" pitchFamily="18" charset="0"/>
            </a:endParaRPr>
          </a:p>
          <a:p>
            <a:pPr marL="457200" marR="0" algn="just">
              <a:lnSpc>
                <a:spcPct val="150000"/>
              </a:lnSpc>
              <a:spcBef>
                <a:spcPts val="0"/>
              </a:spcBef>
              <a:spcAft>
                <a:spcPts val="0"/>
              </a:spcAft>
            </a:pPr>
            <a:r>
              <a:rPr lang="af-ZA" dirty="0" smtClean="0">
                <a:effectLst/>
                <a:latin typeface="Tahoma" panose="020B0604030504040204" pitchFamily="34" charset="0"/>
                <a:ea typeface="Times New Roman" panose="02020603050405020304" pitchFamily="18" charset="0"/>
                <a:cs typeface="Tahoma" panose="020B0604030504040204" pitchFamily="34" charset="0"/>
              </a:rPr>
              <a:t>Pembuatan laporan merupakan salah satu kegunaan data warehouse yang paling umum dilakukan. Dengan menggunakan query sederhana didapatkan laporan perhari,perbulan, pertahun atau jangka waktu kapanpun yang diinginkan.</a:t>
            </a:r>
          </a:p>
          <a:p>
            <a:pPr lvl="0"/>
            <a:r>
              <a:rPr lang="af-ZA" b="1" dirty="0" smtClean="0"/>
              <a:t>b. On-Line </a:t>
            </a:r>
            <a:r>
              <a:rPr lang="af-ZA" b="1" dirty="0"/>
              <a:t>Analytical Processing (OLAP)</a:t>
            </a:r>
            <a:endParaRPr lang="en-US" dirty="0"/>
          </a:p>
          <a:p>
            <a:pPr marL="344488" algn="just"/>
            <a:r>
              <a:rPr lang="af-ZA" sz="2000" dirty="0" smtClean="0"/>
              <a:t>Dengan </a:t>
            </a:r>
            <a:r>
              <a:rPr lang="af-ZA" sz="2000" dirty="0"/>
              <a:t>adanya data warehouse,semua informasi baik detail maupun hasil summary yang dibutuhkan dalam proses analisa mudah didapat.</a:t>
            </a:r>
            <a:endParaRPr lang="en-US" sz="2000" dirty="0"/>
          </a:p>
          <a:p>
            <a:pPr marL="344488" algn="just"/>
            <a:r>
              <a:rPr lang="af-ZA" sz="2000" dirty="0"/>
              <a:t>OLAP mendayagunakan konsep data multi dimensi dan memungkinkan para pemakai menganalisa data sampai mendetail, tanpa mengetikkan satupun perintah SQL. </a:t>
            </a:r>
            <a:endParaRPr lang="af-ZA" sz="2000" dirty="0" smtClean="0"/>
          </a:p>
          <a:p>
            <a:pPr marL="344488" algn="just"/>
            <a:r>
              <a:rPr lang="af-ZA" sz="2000" dirty="0"/>
              <a:t>Fasilitas lain yang ada pada sofware OLAP adalah fasilitas rool-up dan drill-down. Drill-down adalah kemampuan untuk melihat detail dari suatu informasi dan roll-up adalah kebalikannya.</a:t>
            </a:r>
            <a:endParaRPr lang="en-US" sz="2000" dirty="0"/>
          </a:p>
          <a:p>
            <a:pPr marL="344488" algn="just"/>
            <a:endParaRPr lang="en-US" sz="2000" dirty="0">
              <a:effectLst/>
              <a:latin typeface="Tahoma" panose="020B060403050404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9625854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86447" y="696928"/>
            <a:ext cx="7568440" cy="5909310"/>
          </a:xfrm>
          <a:prstGeom prst="rect">
            <a:avLst/>
          </a:prstGeom>
        </p:spPr>
        <p:txBody>
          <a:bodyPr wrap="square">
            <a:spAutoFit/>
          </a:bodyPr>
          <a:lstStyle/>
          <a:p>
            <a:pPr marR="0" lvl="0" algn="just">
              <a:lnSpc>
                <a:spcPct val="150000"/>
              </a:lnSpc>
              <a:spcBef>
                <a:spcPts val="0"/>
              </a:spcBef>
              <a:spcAft>
                <a:spcPts val="0"/>
              </a:spcAft>
              <a:tabLst>
                <a:tab pos="457200" algn="l"/>
              </a:tabLst>
            </a:pPr>
            <a:r>
              <a:rPr lang="af-ZA" b="1" dirty="0" smtClean="0">
                <a:effectLst/>
                <a:latin typeface="Tahoma" panose="020B0604030504040204" pitchFamily="34" charset="0"/>
                <a:ea typeface="Times New Roman" panose="02020603050405020304" pitchFamily="18" charset="0"/>
                <a:cs typeface="Tahoma" panose="020B0604030504040204" pitchFamily="34" charset="0"/>
              </a:rPr>
              <a:t>c, Data mining</a:t>
            </a:r>
          </a:p>
          <a:p>
            <a:pPr marR="0" lvl="0" algn="just">
              <a:lnSpc>
                <a:spcPct val="150000"/>
              </a:lnSpc>
              <a:spcBef>
                <a:spcPts val="0"/>
              </a:spcBef>
              <a:spcAft>
                <a:spcPts val="0"/>
              </a:spcAft>
              <a:tabLst>
                <a:tab pos="457200" algn="l"/>
              </a:tabLst>
            </a:pPr>
            <a:r>
              <a:rPr lang="af-ZA" b="1" dirty="0">
                <a:latin typeface="Tahoma" panose="020B0604030504040204" pitchFamily="34" charset="0"/>
                <a:ea typeface="Times New Roman" panose="02020603050405020304" pitchFamily="18" charset="0"/>
                <a:cs typeface="Tahoma" panose="020B0604030504040204" pitchFamily="34" charset="0"/>
              </a:rPr>
              <a:t> </a:t>
            </a:r>
            <a:r>
              <a:rPr lang="af-ZA" b="1" dirty="0" smtClean="0">
                <a:latin typeface="Tahoma" panose="020B0604030504040204" pitchFamily="34" charset="0"/>
                <a:ea typeface="Times New Roman" panose="02020603050405020304" pitchFamily="18" charset="0"/>
                <a:cs typeface="Tahoma" panose="020B0604030504040204" pitchFamily="34" charset="0"/>
              </a:rPr>
              <a:t>    </a:t>
            </a:r>
            <a:r>
              <a:rPr lang="af-ZA" dirty="0"/>
              <a:t>Data mining merupakan proses untuk menggali(mining) pengetahuan dan informasi baru dari data yang berjumlah banyak pada data warehouse, dengan menggunakan kecerdasan buatan (Artificial Intelegence), statistik dan </a:t>
            </a:r>
            <a:r>
              <a:rPr lang="af-ZA" dirty="0" smtClean="0"/>
              <a:t>matematika</a:t>
            </a:r>
          </a:p>
          <a:p>
            <a:pPr algn="just">
              <a:lnSpc>
                <a:spcPct val="150000"/>
              </a:lnSpc>
              <a:tabLst>
                <a:tab pos="457200" algn="l"/>
              </a:tabLst>
            </a:pPr>
            <a:r>
              <a:rPr lang="af-ZA" b="1" dirty="0" smtClean="0"/>
              <a:t>d. Proses </a:t>
            </a:r>
            <a:r>
              <a:rPr lang="af-ZA" b="1" dirty="0"/>
              <a:t>informasi </a:t>
            </a:r>
            <a:r>
              <a:rPr lang="af-ZA" b="1" dirty="0" smtClean="0"/>
              <a:t>executive</a:t>
            </a:r>
          </a:p>
          <a:p>
            <a:pPr marL="344488" algn="just">
              <a:lnSpc>
                <a:spcPct val="150000"/>
              </a:lnSpc>
              <a:tabLst>
                <a:tab pos="457200" algn="l"/>
              </a:tabLst>
            </a:pPr>
            <a:r>
              <a:rPr lang="af-ZA" dirty="0"/>
              <a:t>membuat keputusan bisnis, tanpa harus menjelajahi keseluruhan data. </a:t>
            </a:r>
            <a:r>
              <a:rPr lang="af-ZA" b="1" dirty="0"/>
              <a:t>Dengan menggunakan data warehouse segala laporan telah diringkas dan dapat pula mengetahui segala rinciannya secara lengkap, sehingga mempermudah proses pengambilan keputusan. </a:t>
            </a:r>
            <a:r>
              <a:rPr lang="af-ZA" dirty="0"/>
              <a:t>Informasi dan data pada laporan data warehouse menjadi target informative bagi user.</a:t>
            </a:r>
            <a:endParaRPr lang="en-US" dirty="0"/>
          </a:p>
          <a:p>
            <a:pPr algn="just">
              <a:lnSpc>
                <a:spcPct val="150000"/>
              </a:lnSpc>
              <a:tabLst>
                <a:tab pos="457200" algn="l"/>
              </a:tabLst>
            </a:pPr>
            <a:endParaRPr lang="en-US" dirty="0"/>
          </a:p>
          <a:p>
            <a:pPr marR="0" lvl="0" algn="just">
              <a:lnSpc>
                <a:spcPct val="150000"/>
              </a:lnSpc>
              <a:spcBef>
                <a:spcPts val="0"/>
              </a:spcBef>
              <a:spcAft>
                <a:spcPts val="0"/>
              </a:spcAft>
              <a:tabLst>
                <a:tab pos="457200" algn="l"/>
              </a:tabLst>
            </a:pPr>
            <a:endParaRPr lang="af-ZA" b="1" dirty="0" smtClean="0">
              <a:effectLst/>
              <a:latin typeface="Tahoma" panose="020B0604030504040204" pitchFamily="34" charset="0"/>
              <a:ea typeface="Times New Roman" panose="02020603050405020304" pitchFamily="18" charset="0"/>
              <a:cs typeface="Tahoma" panose="020B0604030504040204" pitchFamily="34" charset="0"/>
            </a:endParaRPr>
          </a:p>
          <a:p>
            <a:pPr marR="0" lvl="0" algn="just">
              <a:lnSpc>
                <a:spcPct val="150000"/>
              </a:lnSpc>
              <a:spcBef>
                <a:spcPts val="0"/>
              </a:spcBef>
              <a:spcAft>
                <a:spcPts val="0"/>
              </a:spcAft>
              <a:tabLst>
                <a:tab pos="457200" algn="l"/>
              </a:tabLst>
            </a:pPr>
            <a:endParaRPr lang="en-US" dirty="0">
              <a:effectLst/>
              <a:latin typeface="Tahoma" panose="020B060403050404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7200943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93084" y="713169"/>
            <a:ext cx="3158109" cy="369332"/>
          </a:xfrm>
          <a:prstGeom prst="rect">
            <a:avLst/>
          </a:prstGeom>
        </p:spPr>
        <p:txBody>
          <a:bodyPr wrap="none">
            <a:spAutoFit/>
          </a:bodyPr>
          <a:lstStyle/>
          <a:p>
            <a:r>
              <a:rPr lang="af-ZA" dirty="0" smtClean="0">
                <a:effectLst/>
                <a:latin typeface="Tahoma" panose="020B0604030504040204" pitchFamily="34" charset="0"/>
                <a:ea typeface="Times New Roman" panose="02020603050405020304" pitchFamily="18" charset="0"/>
              </a:rPr>
              <a:t>Keuntungan Data Warehouse</a:t>
            </a:r>
            <a:endParaRPr lang="en-US" dirty="0"/>
          </a:p>
        </p:txBody>
      </p:sp>
      <p:sp>
        <p:nvSpPr>
          <p:cNvPr id="3" name="Rectangle 2"/>
          <p:cNvSpPr/>
          <p:nvPr/>
        </p:nvSpPr>
        <p:spPr>
          <a:xfrm>
            <a:off x="793084" y="1269476"/>
            <a:ext cx="6751983" cy="3831818"/>
          </a:xfrm>
          <a:prstGeom prst="rect">
            <a:avLst/>
          </a:prstGeom>
        </p:spPr>
        <p:txBody>
          <a:bodyPr wrap="square">
            <a:spAutoFit/>
          </a:bodyPr>
          <a:lstStyle/>
          <a:p>
            <a:pPr marL="342900" marR="0" lvl="0" indent="-342900" algn="just">
              <a:lnSpc>
                <a:spcPct val="150000"/>
              </a:lnSpc>
              <a:spcBef>
                <a:spcPts val="0"/>
              </a:spcBef>
              <a:spcAft>
                <a:spcPts val="0"/>
              </a:spcAft>
              <a:buFont typeface="Wingdings" panose="05000000000000000000" pitchFamily="2" charset="2"/>
              <a:buChar char=""/>
              <a:tabLst>
                <a:tab pos="685800" algn="l"/>
              </a:tabLst>
            </a:pPr>
            <a:r>
              <a:rPr lang="af-ZA" dirty="0" smtClean="0">
                <a:effectLst/>
                <a:latin typeface="Tahoma" panose="020B0604030504040204" pitchFamily="34" charset="0"/>
                <a:ea typeface="Times New Roman" panose="02020603050405020304" pitchFamily="18" charset="0"/>
                <a:cs typeface="Tahoma" panose="020B0604030504040204" pitchFamily="34" charset="0"/>
              </a:rPr>
              <a:t>Data diorganisir dengan baik untuk </a:t>
            </a:r>
            <a:r>
              <a:rPr lang="af-ZA" i="1" dirty="0" smtClean="0">
                <a:effectLst/>
                <a:latin typeface="Tahoma" panose="020B0604030504040204" pitchFamily="34" charset="0"/>
                <a:ea typeface="Times New Roman" panose="02020603050405020304" pitchFamily="18" charset="0"/>
                <a:cs typeface="Tahoma" panose="020B0604030504040204" pitchFamily="34" charset="0"/>
              </a:rPr>
              <a:t>query </a:t>
            </a:r>
            <a:r>
              <a:rPr lang="af-ZA" dirty="0" smtClean="0">
                <a:effectLst/>
                <a:latin typeface="Tahoma" panose="020B0604030504040204" pitchFamily="34" charset="0"/>
                <a:ea typeface="Times New Roman" panose="02020603050405020304" pitchFamily="18" charset="0"/>
                <a:cs typeface="Tahoma" panose="020B0604030504040204" pitchFamily="34" charset="0"/>
              </a:rPr>
              <a:t>analisis dan sebagai bahan untuk pemrosesan transaksi.</a:t>
            </a:r>
            <a:endParaRPr lang="en-US" dirty="0" smtClean="0">
              <a:effectLst/>
              <a:latin typeface="Tahoma" panose="020B0604030504040204" pitchFamily="34" charset="0"/>
              <a:ea typeface="Times New Roman" panose="02020603050405020304" pitchFamily="18" charset="0"/>
              <a:cs typeface="Times New Roman" panose="02020603050405020304" pitchFamily="18" charset="0"/>
            </a:endParaRPr>
          </a:p>
          <a:p>
            <a:pPr marL="342900" marR="0" lvl="0" indent="-342900" algn="just">
              <a:lnSpc>
                <a:spcPct val="150000"/>
              </a:lnSpc>
              <a:spcBef>
                <a:spcPts val="0"/>
              </a:spcBef>
              <a:spcAft>
                <a:spcPts val="0"/>
              </a:spcAft>
              <a:buFont typeface="Wingdings" panose="05000000000000000000" pitchFamily="2" charset="2"/>
              <a:buChar char=""/>
              <a:tabLst>
                <a:tab pos="685800" algn="l"/>
              </a:tabLst>
            </a:pPr>
            <a:r>
              <a:rPr lang="af-ZA" dirty="0" smtClean="0">
                <a:effectLst/>
                <a:latin typeface="Tahoma" panose="020B0604030504040204" pitchFamily="34" charset="0"/>
                <a:ea typeface="Times New Roman" panose="02020603050405020304" pitchFamily="18" charset="0"/>
                <a:cs typeface="Tahoma" panose="020B0604030504040204" pitchFamily="34" charset="0"/>
              </a:rPr>
              <a:t>Perbedaan diantara struktur data yang heterogen pada beberapa sumber yang terpisah dapat diatasi.</a:t>
            </a:r>
            <a:endParaRPr lang="en-US" dirty="0" smtClean="0">
              <a:effectLst/>
              <a:latin typeface="Tahoma" panose="020B0604030504040204" pitchFamily="34" charset="0"/>
              <a:ea typeface="Times New Roman" panose="02020603050405020304" pitchFamily="18" charset="0"/>
              <a:cs typeface="Times New Roman" panose="02020603050405020304" pitchFamily="18" charset="0"/>
            </a:endParaRPr>
          </a:p>
          <a:p>
            <a:pPr marL="342900" marR="0" lvl="0" indent="-342900" algn="just">
              <a:lnSpc>
                <a:spcPct val="150000"/>
              </a:lnSpc>
              <a:spcBef>
                <a:spcPts val="0"/>
              </a:spcBef>
              <a:spcAft>
                <a:spcPts val="0"/>
              </a:spcAft>
              <a:buFont typeface="Wingdings" panose="05000000000000000000" pitchFamily="2" charset="2"/>
              <a:buChar char=""/>
              <a:tabLst>
                <a:tab pos="685800" algn="l"/>
              </a:tabLst>
            </a:pPr>
            <a:r>
              <a:rPr lang="af-ZA" dirty="0" smtClean="0">
                <a:effectLst/>
                <a:latin typeface="Tahoma" panose="020B0604030504040204" pitchFamily="34" charset="0"/>
                <a:ea typeface="Times New Roman" panose="02020603050405020304" pitchFamily="18" charset="0"/>
                <a:cs typeface="Tahoma" panose="020B0604030504040204" pitchFamily="34" charset="0"/>
              </a:rPr>
              <a:t>Aturan untuk transformasi data diterapkan untuk memvalidasi dan mengkonsolidasi data apabila data dipindahkan dari database OLTP ke </a:t>
            </a:r>
            <a:r>
              <a:rPr lang="af-ZA" i="1" dirty="0" smtClean="0">
                <a:effectLst/>
                <a:latin typeface="Tahoma" panose="020B0604030504040204" pitchFamily="34" charset="0"/>
                <a:ea typeface="Times New Roman" panose="02020603050405020304" pitchFamily="18" charset="0"/>
                <a:cs typeface="Tahoma" panose="020B0604030504040204" pitchFamily="34" charset="0"/>
              </a:rPr>
              <a:t>data warehouse.</a:t>
            </a:r>
            <a:endParaRPr lang="en-US" dirty="0" smtClean="0">
              <a:effectLst/>
              <a:latin typeface="Tahoma" panose="020B0604030504040204" pitchFamily="34" charset="0"/>
              <a:ea typeface="Times New Roman" panose="02020603050405020304" pitchFamily="18" charset="0"/>
              <a:cs typeface="Times New Roman" panose="02020603050405020304" pitchFamily="18" charset="0"/>
            </a:endParaRPr>
          </a:p>
          <a:p>
            <a:pPr marL="342900" marR="0" lvl="0" indent="-342900" algn="just">
              <a:lnSpc>
                <a:spcPct val="150000"/>
              </a:lnSpc>
              <a:spcBef>
                <a:spcPts val="0"/>
              </a:spcBef>
              <a:spcAft>
                <a:spcPts val="0"/>
              </a:spcAft>
              <a:buFont typeface="Wingdings" panose="05000000000000000000" pitchFamily="2" charset="2"/>
              <a:buChar char=""/>
              <a:tabLst>
                <a:tab pos="685800" algn="l"/>
              </a:tabLst>
            </a:pPr>
            <a:r>
              <a:rPr lang="af-ZA" dirty="0" smtClean="0">
                <a:effectLst/>
                <a:latin typeface="Tahoma" panose="020B0604030504040204" pitchFamily="34" charset="0"/>
                <a:ea typeface="Times New Roman" panose="02020603050405020304" pitchFamily="18" charset="0"/>
                <a:cs typeface="Tahoma" panose="020B0604030504040204" pitchFamily="34" charset="0"/>
              </a:rPr>
              <a:t>Masalah keamanan dan kinerja bisa dipecahkan tanpa perlu mengubah sistem produksi.</a:t>
            </a:r>
            <a:endParaRPr lang="en-US" dirty="0">
              <a:effectLst/>
              <a:latin typeface="Tahoma" panose="020B060403050404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3588624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00538" y="742883"/>
            <a:ext cx="7401340" cy="5909310"/>
          </a:xfrm>
          <a:prstGeom prst="rect">
            <a:avLst/>
          </a:prstGeom>
        </p:spPr>
        <p:txBody>
          <a:bodyPr wrap="square">
            <a:spAutoFit/>
          </a:bodyPr>
          <a:lstStyle/>
          <a:p>
            <a:pPr algn="just">
              <a:lnSpc>
                <a:spcPct val="150000"/>
              </a:lnSpc>
            </a:pPr>
            <a:r>
              <a:rPr lang="af-ZA" dirty="0" smtClean="0">
                <a:effectLst/>
                <a:latin typeface="Tahoma" panose="020B0604030504040204" pitchFamily="34" charset="0"/>
                <a:ea typeface="Times New Roman" panose="02020603050405020304" pitchFamily="18" charset="0"/>
              </a:rPr>
              <a:t>Keuntungan tersebut diperoleh dari beberapa sumber (Sean Nolan,Tom Huguelet):</a:t>
            </a:r>
            <a:endParaRPr lang="en-US" dirty="0" smtClean="0">
              <a:effectLst/>
              <a:latin typeface="Tahoma" panose="020B0604030504040204" pitchFamily="34" charset="0"/>
              <a:ea typeface="Times New Roman" panose="02020603050405020304" pitchFamily="18" charset="0"/>
            </a:endParaRPr>
          </a:p>
          <a:p>
            <a:pPr algn="just">
              <a:lnSpc>
                <a:spcPct val="150000"/>
              </a:lnSpc>
            </a:pPr>
            <a:r>
              <a:rPr lang="af-ZA" dirty="0" smtClean="0">
                <a:effectLst/>
                <a:latin typeface="Tahoma" panose="020B0604030504040204" pitchFamily="34" charset="0"/>
                <a:ea typeface="Times New Roman" panose="02020603050405020304" pitchFamily="18" charset="0"/>
                <a:cs typeface="Tahoma" panose="020B0604030504040204" pitchFamily="34" charset="0"/>
              </a:rPr>
              <a:t> </a:t>
            </a:r>
            <a:endParaRPr lang="en-US" dirty="0" smtClean="0">
              <a:effectLst/>
              <a:latin typeface="Tahoma" panose="020B0604030504040204" pitchFamily="34" charset="0"/>
              <a:ea typeface="Times New Roman" panose="02020603050405020304" pitchFamily="18" charset="0"/>
              <a:cs typeface="Times New Roman" panose="02020603050405020304" pitchFamily="18" charset="0"/>
            </a:endParaRPr>
          </a:p>
          <a:p>
            <a:pPr marL="342900" marR="0" lvl="0" indent="-342900" algn="just">
              <a:lnSpc>
                <a:spcPct val="150000"/>
              </a:lnSpc>
              <a:spcBef>
                <a:spcPts val="0"/>
              </a:spcBef>
              <a:spcAft>
                <a:spcPts val="0"/>
              </a:spcAft>
              <a:buFont typeface="Wingdings" panose="05000000000000000000" pitchFamily="2" charset="2"/>
              <a:buChar char=""/>
              <a:tabLst>
                <a:tab pos="457200" algn="l"/>
              </a:tabLst>
            </a:pPr>
            <a:r>
              <a:rPr lang="af-ZA" dirty="0" smtClean="0">
                <a:effectLst/>
                <a:latin typeface="Tahoma" panose="020B0604030504040204" pitchFamily="34" charset="0"/>
                <a:ea typeface="Times New Roman" panose="02020603050405020304" pitchFamily="18" charset="0"/>
                <a:cs typeface="Tahoma" panose="020B0604030504040204" pitchFamily="34" charset="0"/>
              </a:rPr>
              <a:t>Kemampuan untuk mengakses data yang besar</a:t>
            </a:r>
            <a:endParaRPr lang="en-US" dirty="0" smtClean="0">
              <a:effectLst/>
              <a:latin typeface="Tahoma" panose="020B0604030504040204" pitchFamily="34" charset="0"/>
              <a:ea typeface="Times New Roman" panose="02020603050405020304" pitchFamily="18" charset="0"/>
              <a:cs typeface="Times New Roman" panose="02020603050405020304" pitchFamily="18" charset="0"/>
            </a:endParaRPr>
          </a:p>
          <a:p>
            <a:pPr marL="342900" marR="0" lvl="0" indent="-342900" algn="just">
              <a:lnSpc>
                <a:spcPct val="150000"/>
              </a:lnSpc>
              <a:spcBef>
                <a:spcPts val="0"/>
              </a:spcBef>
              <a:spcAft>
                <a:spcPts val="0"/>
              </a:spcAft>
              <a:buFont typeface="Wingdings" panose="05000000000000000000" pitchFamily="2" charset="2"/>
              <a:buChar char=""/>
              <a:tabLst>
                <a:tab pos="457200" algn="l"/>
              </a:tabLst>
            </a:pPr>
            <a:r>
              <a:rPr lang="af-ZA" dirty="0" smtClean="0">
                <a:effectLst/>
                <a:latin typeface="Tahoma" panose="020B0604030504040204" pitchFamily="34" charset="0"/>
                <a:ea typeface="Times New Roman" panose="02020603050405020304" pitchFamily="18" charset="0"/>
                <a:cs typeface="Tahoma" panose="020B0604030504040204" pitchFamily="34" charset="0"/>
              </a:rPr>
              <a:t>Kemampuan untuk memiliki data yang konsistent</a:t>
            </a:r>
            <a:endParaRPr lang="en-US" dirty="0" smtClean="0">
              <a:effectLst/>
              <a:latin typeface="Tahoma" panose="020B0604030504040204" pitchFamily="34" charset="0"/>
              <a:ea typeface="Times New Roman" panose="02020603050405020304" pitchFamily="18" charset="0"/>
              <a:cs typeface="Times New Roman" panose="02020603050405020304" pitchFamily="18" charset="0"/>
            </a:endParaRPr>
          </a:p>
          <a:p>
            <a:pPr marL="342900" marR="0" lvl="0" indent="-342900" algn="just">
              <a:lnSpc>
                <a:spcPct val="150000"/>
              </a:lnSpc>
              <a:spcBef>
                <a:spcPts val="0"/>
              </a:spcBef>
              <a:spcAft>
                <a:spcPts val="0"/>
              </a:spcAft>
              <a:buFont typeface="Wingdings" panose="05000000000000000000" pitchFamily="2" charset="2"/>
              <a:buChar char=""/>
              <a:tabLst>
                <a:tab pos="457200" algn="l"/>
              </a:tabLst>
            </a:pPr>
            <a:r>
              <a:rPr lang="af-ZA" dirty="0" smtClean="0">
                <a:effectLst/>
                <a:latin typeface="Tahoma" panose="020B0604030504040204" pitchFamily="34" charset="0"/>
                <a:ea typeface="Times New Roman" panose="02020603050405020304" pitchFamily="18" charset="0"/>
                <a:cs typeface="Tahoma" panose="020B0604030504040204" pitchFamily="34" charset="0"/>
              </a:rPr>
              <a:t>Kemampuan kinerja analisa yang cepat</a:t>
            </a:r>
            <a:endParaRPr lang="en-US" dirty="0" smtClean="0">
              <a:effectLst/>
              <a:latin typeface="Tahoma" panose="020B0604030504040204" pitchFamily="34" charset="0"/>
              <a:ea typeface="Times New Roman" panose="02020603050405020304" pitchFamily="18" charset="0"/>
              <a:cs typeface="Times New Roman" panose="02020603050405020304" pitchFamily="18" charset="0"/>
            </a:endParaRPr>
          </a:p>
          <a:p>
            <a:pPr marL="342900" marR="0" lvl="0" indent="-342900" algn="just">
              <a:lnSpc>
                <a:spcPct val="150000"/>
              </a:lnSpc>
              <a:spcBef>
                <a:spcPts val="0"/>
              </a:spcBef>
              <a:spcAft>
                <a:spcPts val="0"/>
              </a:spcAft>
              <a:buFont typeface="Wingdings" panose="05000000000000000000" pitchFamily="2" charset="2"/>
              <a:buChar char=""/>
              <a:tabLst>
                <a:tab pos="457200" algn="l"/>
              </a:tabLst>
            </a:pPr>
            <a:r>
              <a:rPr lang="af-ZA" dirty="0" smtClean="0">
                <a:effectLst/>
                <a:latin typeface="Tahoma" panose="020B0604030504040204" pitchFamily="34" charset="0"/>
                <a:ea typeface="Times New Roman" panose="02020603050405020304" pitchFamily="18" charset="0"/>
                <a:cs typeface="Tahoma" panose="020B0604030504040204" pitchFamily="34" charset="0"/>
              </a:rPr>
              <a:t>Mengetahui adanya hasil yang berulang-ulang</a:t>
            </a:r>
            <a:endParaRPr lang="en-US" dirty="0" smtClean="0">
              <a:effectLst/>
              <a:latin typeface="Tahoma" panose="020B0604030504040204" pitchFamily="34" charset="0"/>
              <a:ea typeface="Times New Roman" panose="02020603050405020304" pitchFamily="18" charset="0"/>
              <a:cs typeface="Times New Roman" panose="02020603050405020304" pitchFamily="18" charset="0"/>
            </a:endParaRPr>
          </a:p>
          <a:p>
            <a:pPr marL="342900" marR="0" lvl="0" indent="-342900" algn="just">
              <a:lnSpc>
                <a:spcPct val="150000"/>
              </a:lnSpc>
              <a:spcBef>
                <a:spcPts val="0"/>
              </a:spcBef>
              <a:spcAft>
                <a:spcPts val="0"/>
              </a:spcAft>
              <a:buFont typeface="Wingdings" panose="05000000000000000000" pitchFamily="2" charset="2"/>
              <a:buChar char=""/>
              <a:tabLst>
                <a:tab pos="457200" algn="l"/>
              </a:tabLst>
            </a:pPr>
            <a:r>
              <a:rPr lang="af-ZA" dirty="0" smtClean="0">
                <a:effectLst/>
                <a:latin typeface="Tahoma" panose="020B0604030504040204" pitchFamily="34" charset="0"/>
                <a:ea typeface="Times New Roman" panose="02020603050405020304" pitchFamily="18" charset="0"/>
                <a:cs typeface="Tahoma" panose="020B0604030504040204" pitchFamily="34" charset="0"/>
              </a:rPr>
              <a:t>Menemukan adanya celah pada </a:t>
            </a:r>
            <a:r>
              <a:rPr lang="af-ZA" i="1" dirty="0" smtClean="0">
                <a:effectLst/>
                <a:latin typeface="Tahoma" panose="020B0604030504040204" pitchFamily="34" charset="0"/>
                <a:ea typeface="Times New Roman" panose="02020603050405020304" pitchFamily="18" charset="0"/>
                <a:cs typeface="Tahoma" panose="020B0604030504040204" pitchFamily="34" charset="0"/>
              </a:rPr>
              <a:t>business knowledge </a:t>
            </a:r>
            <a:r>
              <a:rPr lang="af-ZA" dirty="0" smtClean="0">
                <a:effectLst/>
                <a:latin typeface="Tahoma" panose="020B0604030504040204" pitchFamily="34" charset="0"/>
                <a:ea typeface="Times New Roman" panose="02020603050405020304" pitchFamily="18" charset="0"/>
                <a:cs typeface="Tahoma" panose="020B0604030504040204" pitchFamily="34" charset="0"/>
              </a:rPr>
              <a:t>atau </a:t>
            </a:r>
            <a:r>
              <a:rPr lang="af-ZA" i="1" dirty="0" smtClean="0">
                <a:effectLst/>
                <a:latin typeface="Tahoma" panose="020B0604030504040204" pitchFamily="34" charset="0"/>
                <a:ea typeface="Times New Roman" panose="02020603050405020304" pitchFamily="18" charset="0"/>
                <a:cs typeface="Tahoma" panose="020B0604030504040204" pitchFamily="34" charset="0"/>
              </a:rPr>
              <a:t>business process.</a:t>
            </a:r>
            <a:endParaRPr lang="en-US" dirty="0" smtClean="0">
              <a:effectLst/>
              <a:latin typeface="Tahoma" panose="020B0604030504040204" pitchFamily="34" charset="0"/>
              <a:ea typeface="Times New Roman" panose="02020603050405020304" pitchFamily="18" charset="0"/>
              <a:cs typeface="Times New Roman" panose="02020603050405020304" pitchFamily="18" charset="0"/>
            </a:endParaRPr>
          </a:p>
          <a:p>
            <a:pPr marL="342900" marR="0" lvl="0" indent="-342900" algn="just">
              <a:lnSpc>
                <a:spcPct val="150000"/>
              </a:lnSpc>
              <a:spcBef>
                <a:spcPts val="0"/>
              </a:spcBef>
              <a:spcAft>
                <a:spcPts val="0"/>
              </a:spcAft>
              <a:buFont typeface="Wingdings" panose="05000000000000000000" pitchFamily="2" charset="2"/>
              <a:buChar char=""/>
              <a:tabLst>
                <a:tab pos="457200" algn="l"/>
              </a:tabLst>
            </a:pPr>
            <a:r>
              <a:rPr lang="af-ZA" dirty="0" smtClean="0">
                <a:effectLst/>
                <a:latin typeface="Tahoma" panose="020B0604030504040204" pitchFamily="34" charset="0"/>
                <a:ea typeface="Times New Roman" panose="02020603050405020304" pitchFamily="18" charset="0"/>
                <a:cs typeface="Tahoma" panose="020B0604030504040204" pitchFamily="34" charset="0"/>
              </a:rPr>
              <a:t>Mengurangi biaya administrasi</a:t>
            </a:r>
            <a:endParaRPr lang="en-US" dirty="0" smtClean="0">
              <a:effectLst/>
              <a:latin typeface="Tahoma" panose="020B0604030504040204" pitchFamily="34" charset="0"/>
              <a:ea typeface="Times New Roman" panose="02020603050405020304" pitchFamily="18" charset="0"/>
              <a:cs typeface="Times New Roman" panose="02020603050405020304" pitchFamily="18" charset="0"/>
            </a:endParaRPr>
          </a:p>
          <a:p>
            <a:pPr marL="342900" marR="0" lvl="0" indent="-342900" algn="just">
              <a:lnSpc>
                <a:spcPct val="150000"/>
              </a:lnSpc>
              <a:spcBef>
                <a:spcPts val="0"/>
              </a:spcBef>
              <a:spcAft>
                <a:spcPts val="0"/>
              </a:spcAft>
              <a:buFont typeface="Wingdings" panose="05000000000000000000" pitchFamily="2" charset="2"/>
              <a:buChar char=""/>
              <a:tabLst>
                <a:tab pos="457200" algn="l"/>
              </a:tabLst>
            </a:pPr>
            <a:r>
              <a:rPr lang="af-ZA" dirty="0" smtClean="0">
                <a:effectLst/>
                <a:latin typeface="Tahoma" panose="020B0604030504040204" pitchFamily="34" charset="0"/>
                <a:ea typeface="Times New Roman" panose="02020603050405020304" pitchFamily="18" charset="0"/>
                <a:cs typeface="Tahoma" panose="020B0604030504040204" pitchFamily="34" charset="0"/>
              </a:rPr>
              <a:t>Memberi wewenang pada semua anggota dari perusaahan dengan menyediakan kepada mereka informasi yang dibutuhkan agar kinerja bisa lebih efektif. </a:t>
            </a:r>
            <a:endParaRPr lang="en-US" dirty="0" smtClean="0">
              <a:effectLst/>
              <a:latin typeface="Tahoma" panose="020B0604030504040204" pitchFamily="34" charset="0"/>
              <a:ea typeface="Times New Roman" panose="02020603050405020304" pitchFamily="18" charset="0"/>
              <a:cs typeface="Times New Roman" panose="02020603050405020304" pitchFamily="18" charset="0"/>
            </a:endParaRPr>
          </a:p>
          <a:p>
            <a:pPr algn="just">
              <a:lnSpc>
                <a:spcPct val="150000"/>
              </a:lnSpc>
            </a:pPr>
            <a:r>
              <a:rPr lang="af-ZA" dirty="0" smtClean="0">
                <a:effectLst/>
                <a:latin typeface="Tahoma" panose="020B0604030504040204" pitchFamily="34" charset="0"/>
                <a:ea typeface="Times New Roman" panose="02020603050405020304" pitchFamily="18" charset="0"/>
                <a:cs typeface="Tahoma" panose="020B0604030504040204" pitchFamily="34" charset="0"/>
              </a:rPr>
              <a:t> </a:t>
            </a:r>
            <a:endParaRPr lang="en-US" dirty="0">
              <a:effectLst/>
              <a:latin typeface="Tahoma" panose="020B060403050404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0762474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41768" y="196335"/>
            <a:ext cx="5334961" cy="738664"/>
          </a:xfrm>
          <a:prstGeom prst="rect">
            <a:avLst/>
          </a:prstGeom>
        </p:spPr>
        <p:txBody>
          <a:bodyPr wrap="square">
            <a:spAutoFit/>
          </a:bodyPr>
          <a:lstStyle/>
          <a:p>
            <a:pPr algn="ctr">
              <a:lnSpc>
                <a:spcPct val="150000"/>
              </a:lnSpc>
              <a:spcBef>
                <a:spcPts val="1200"/>
              </a:spcBef>
              <a:spcAft>
                <a:spcPts val="300"/>
              </a:spcAft>
            </a:pPr>
            <a:r>
              <a:rPr lang="af-ZA" sz="2800" b="1" kern="1400" dirty="0" smtClean="0">
                <a:effectLst/>
                <a:latin typeface="Arial" panose="020B0604020202020204" pitchFamily="34" charset="0"/>
                <a:ea typeface="Times New Roman" panose="02020603050405020304" pitchFamily="18" charset="0"/>
              </a:rPr>
              <a:t>Membangun Data Warehouse</a:t>
            </a:r>
            <a:endParaRPr lang="en-US" sz="2800" b="1" kern="1400" dirty="0">
              <a:effectLst/>
              <a:latin typeface="Arial" panose="020B0604020202020204" pitchFamily="34" charset="0"/>
              <a:ea typeface="Times New Roman" panose="02020603050405020304" pitchFamily="18" charset="0"/>
            </a:endParaRPr>
          </a:p>
        </p:txBody>
      </p:sp>
      <p:sp>
        <p:nvSpPr>
          <p:cNvPr id="3" name="TextBox 2"/>
          <p:cNvSpPr txBox="1"/>
          <p:nvPr/>
        </p:nvSpPr>
        <p:spPr>
          <a:xfrm>
            <a:off x="734534" y="828982"/>
            <a:ext cx="7460974" cy="6247864"/>
          </a:xfrm>
          <a:prstGeom prst="rect">
            <a:avLst/>
          </a:prstGeom>
          <a:noFill/>
        </p:spPr>
        <p:txBody>
          <a:bodyPr wrap="square" rtlCol="0">
            <a:spAutoFit/>
          </a:bodyPr>
          <a:lstStyle/>
          <a:p>
            <a:pPr algn="just"/>
            <a:r>
              <a:rPr lang="en-US" sz="2000" dirty="0" err="1" smtClean="0"/>
              <a:t>Beberaa</a:t>
            </a:r>
            <a:r>
              <a:rPr lang="en-US" sz="2000" dirty="0" smtClean="0"/>
              <a:t> </a:t>
            </a:r>
            <a:r>
              <a:rPr lang="en-US" sz="2000" dirty="0" err="1" smtClean="0"/>
              <a:t>hal</a:t>
            </a:r>
            <a:r>
              <a:rPr lang="en-US" sz="2000" dirty="0" smtClean="0"/>
              <a:t> yang </a:t>
            </a:r>
            <a:r>
              <a:rPr lang="en-US" sz="2000" dirty="0" err="1" smtClean="0"/>
              <a:t>perludiperhatikan</a:t>
            </a:r>
            <a:r>
              <a:rPr lang="en-US" sz="2000" dirty="0" smtClean="0"/>
              <a:t> </a:t>
            </a:r>
            <a:r>
              <a:rPr lang="en-US" sz="2000" dirty="0" err="1" smtClean="0"/>
              <a:t>sebelum</a:t>
            </a:r>
            <a:r>
              <a:rPr lang="en-US" sz="2000" dirty="0" smtClean="0"/>
              <a:t> </a:t>
            </a:r>
            <a:r>
              <a:rPr lang="en-US" sz="2000" dirty="0" err="1" smtClean="0"/>
              <a:t>embangun</a:t>
            </a:r>
            <a:r>
              <a:rPr lang="en-US" sz="2000" dirty="0" smtClean="0"/>
              <a:t> data warehouse </a:t>
            </a:r>
            <a:r>
              <a:rPr lang="en-US" sz="2000" dirty="0" err="1" smtClean="0"/>
              <a:t>antara</a:t>
            </a:r>
            <a:r>
              <a:rPr lang="en-US" sz="2000" dirty="0" smtClean="0"/>
              <a:t> lain : </a:t>
            </a:r>
          </a:p>
          <a:p>
            <a:pPr marL="342900" indent="-342900" algn="just">
              <a:buAutoNum type="arabicPeriod"/>
            </a:pPr>
            <a:r>
              <a:rPr lang="en-US" sz="2000" dirty="0" err="1" smtClean="0"/>
              <a:t>Conseptual</a:t>
            </a:r>
            <a:r>
              <a:rPr lang="en-US" sz="2000" dirty="0" smtClean="0"/>
              <a:t> Modelling</a:t>
            </a:r>
          </a:p>
          <a:p>
            <a:pPr marL="344488" algn="just"/>
            <a:r>
              <a:rPr lang="en-US" sz="2000" dirty="0" err="1" smtClean="0"/>
              <a:t>upaya</a:t>
            </a:r>
            <a:r>
              <a:rPr lang="en-US" sz="2000" dirty="0" smtClean="0"/>
              <a:t> </a:t>
            </a:r>
            <a:r>
              <a:rPr lang="en-US" sz="2000" dirty="0" err="1" smtClean="0"/>
              <a:t>untuk</a:t>
            </a:r>
            <a:r>
              <a:rPr lang="en-US" sz="2000" dirty="0" smtClean="0"/>
              <a:t> </a:t>
            </a:r>
            <a:r>
              <a:rPr lang="en-US" sz="2000" dirty="0" err="1" smtClean="0"/>
              <a:t>melakukan</a:t>
            </a:r>
            <a:r>
              <a:rPr lang="en-US" sz="2000" dirty="0" smtClean="0"/>
              <a:t> </a:t>
            </a:r>
            <a:r>
              <a:rPr lang="en-US" sz="2000" dirty="0" err="1" smtClean="0"/>
              <a:t>pemodelan</a:t>
            </a:r>
            <a:r>
              <a:rPr lang="en-US" sz="2000" dirty="0" smtClean="0"/>
              <a:t> </a:t>
            </a:r>
            <a:r>
              <a:rPr lang="en-US" sz="2000" dirty="0" err="1" smtClean="0"/>
              <a:t>konseptual</a:t>
            </a:r>
            <a:r>
              <a:rPr lang="en-US" sz="2000" dirty="0" smtClean="0"/>
              <a:t> </a:t>
            </a:r>
            <a:r>
              <a:rPr lang="en-US" sz="2000" dirty="0" err="1" smtClean="0"/>
              <a:t>terhadap</a:t>
            </a:r>
            <a:r>
              <a:rPr lang="en-US" sz="2000" dirty="0" smtClean="0"/>
              <a:t> </a:t>
            </a:r>
            <a:r>
              <a:rPr lang="en-US" sz="2000" dirty="0" err="1" smtClean="0"/>
              <a:t>suatu</a:t>
            </a:r>
            <a:r>
              <a:rPr lang="en-US" sz="2000" dirty="0" smtClean="0"/>
              <a:t> </a:t>
            </a:r>
            <a:r>
              <a:rPr lang="en-US" sz="2000" dirty="0" err="1" smtClean="0"/>
              <a:t>kegiatan</a:t>
            </a:r>
            <a:r>
              <a:rPr lang="en-US" sz="2000" dirty="0" smtClean="0"/>
              <a:t> ,      </a:t>
            </a:r>
            <a:r>
              <a:rPr lang="en-US" sz="2000" dirty="0" err="1" smtClean="0"/>
              <a:t>baik</a:t>
            </a:r>
            <a:r>
              <a:rPr lang="en-US" sz="2000" dirty="0" smtClean="0"/>
              <a:t> </a:t>
            </a:r>
            <a:r>
              <a:rPr lang="en-US" sz="2000" dirty="0" err="1" smtClean="0"/>
              <a:t>kegiatan</a:t>
            </a:r>
            <a:r>
              <a:rPr lang="en-US" sz="2000" dirty="0" smtClean="0"/>
              <a:t> </a:t>
            </a:r>
            <a:r>
              <a:rPr lang="en-US" sz="2000" dirty="0" err="1" smtClean="0"/>
              <a:t>sehari</a:t>
            </a:r>
            <a:r>
              <a:rPr lang="en-US" sz="2000" dirty="0" smtClean="0"/>
              <a:t> – </a:t>
            </a:r>
            <a:r>
              <a:rPr lang="en-US" sz="2000" dirty="0" err="1" smtClean="0"/>
              <a:t>hari</a:t>
            </a:r>
            <a:r>
              <a:rPr lang="en-US" sz="2000" dirty="0" smtClean="0"/>
              <a:t>  </a:t>
            </a:r>
            <a:r>
              <a:rPr lang="en-US" sz="2000" dirty="0" err="1" smtClean="0"/>
              <a:t>maupun</a:t>
            </a:r>
            <a:r>
              <a:rPr lang="en-US" sz="2000" dirty="0" smtClean="0"/>
              <a:t> </a:t>
            </a:r>
            <a:r>
              <a:rPr lang="en-US" sz="2000" dirty="0" err="1" smtClean="0"/>
              <a:t>kegiatan</a:t>
            </a:r>
            <a:r>
              <a:rPr lang="en-US" sz="2000" dirty="0" smtClean="0"/>
              <a:t> </a:t>
            </a:r>
            <a:r>
              <a:rPr lang="en-US" sz="2000" dirty="0" err="1" smtClean="0"/>
              <a:t>produktif</a:t>
            </a:r>
            <a:r>
              <a:rPr lang="en-US" sz="2000" dirty="0" smtClean="0"/>
              <a:t> yang </a:t>
            </a:r>
            <a:r>
              <a:rPr lang="en-US" sz="2000" dirty="0" err="1" smtClean="0"/>
              <a:t>menghasilkan</a:t>
            </a:r>
            <a:r>
              <a:rPr lang="en-US" sz="2000" dirty="0" smtClean="0"/>
              <a:t> </a:t>
            </a:r>
            <a:r>
              <a:rPr lang="en-US" sz="2000" dirty="0" err="1" smtClean="0"/>
              <a:t>suatu</a:t>
            </a:r>
            <a:r>
              <a:rPr lang="en-US" sz="2000" dirty="0" smtClean="0"/>
              <a:t> </a:t>
            </a:r>
            <a:r>
              <a:rPr lang="en-US" sz="2000" dirty="0" err="1" smtClean="0"/>
              <a:t>produk</a:t>
            </a:r>
            <a:r>
              <a:rPr lang="en-US" sz="2000" dirty="0" smtClean="0"/>
              <a:t>. </a:t>
            </a:r>
          </a:p>
          <a:p>
            <a:pPr marL="344488" algn="just"/>
            <a:r>
              <a:rPr lang="en-US" sz="2000" dirty="0" smtClean="0"/>
              <a:t>4 Hal </a:t>
            </a:r>
            <a:r>
              <a:rPr lang="en-US" sz="2000" dirty="0" err="1" smtClean="0"/>
              <a:t>Penting</a:t>
            </a:r>
            <a:r>
              <a:rPr lang="en-US" sz="2000" dirty="0" smtClean="0"/>
              <a:t> </a:t>
            </a:r>
            <a:r>
              <a:rPr lang="en-US" sz="2000" dirty="0" err="1" smtClean="0"/>
              <a:t>dalam</a:t>
            </a:r>
            <a:r>
              <a:rPr lang="en-US" sz="2000" dirty="0" smtClean="0"/>
              <a:t> </a:t>
            </a:r>
            <a:r>
              <a:rPr lang="en-US" sz="2000" dirty="0" err="1" smtClean="0"/>
              <a:t>conseptual</a:t>
            </a:r>
            <a:r>
              <a:rPr lang="en-US" sz="2000" dirty="0" smtClean="0"/>
              <a:t> Modelling </a:t>
            </a:r>
            <a:r>
              <a:rPr lang="en-US" sz="2000" dirty="0" err="1" smtClean="0"/>
              <a:t>antara</a:t>
            </a:r>
            <a:r>
              <a:rPr lang="en-US" sz="2000" dirty="0" smtClean="0"/>
              <a:t> lain </a:t>
            </a:r>
            <a:r>
              <a:rPr lang="en-US" sz="2000" dirty="0" err="1" smtClean="0"/>
              <a:t>adalah</a:t>
            </a:r>
            <a:r>
              <a:rPr lang="en-US" sz="2000" dirty="0" smtClean="0"/>
              <a:t> : Data Flow, Proses Flow, Entity Relationship, Data Dictionary.</a:t>
            </a:r>
          </a:p>
          <a:p>
            <a:pPr marL="344488" indent="-344488" algn="just"/>
            <a:r>
              <a:rPr lang="en-US" sz="2000" dirty="0" smtClean="0"/>
              <a:t>2.  </a:t>
            </a:r>
            <a:r>
              <a:rPr lang="en-US" sz="2000" dirty="0" err="1" smtClean="0"/>
              <a:t>Conseptual</a:t>
            </a:r>
            <a:r>
              <a:rPr lang="en-US" sz="2000" dirty="0" smtClean="0"/>
              <a:t> Schema.  </a:t>
            </a:r>
          </a:p>
          <a:p>
            <a:pPr marL="344488" indent="-344488" algn="just"/>
            <a:r>
              <a:rPr lang="en-US" sz="2000" dirty="0"/>
              <a:t> </a:t>
            </a:r>
            <a:r>
              <a:rPr lang="en-US" sz="2000" dirty="0" smtClean="0"/>
              <a:t>    </a:t>
            </a:r>
            <a:r>
              <a:rPr lang="en-US" sz="2000" dirty="0" err="1" smtClean="0"/>
              <a:t>Melakukan</a:t>
            </a:r>
            <a:r>
              <a:rPr lang="en-US" sz="2000" dirty="0" smtClean="0"/>
              <a:t> extending </a:t>
            </a:r>
            <a:r>
              <a:rPr lang="en-US" sz="2000" dirty="0" err="1" smtClean="0"/>
              <a:t>atau</a:t>
            </a:r>
            <a:r>
              <a:rPr lang="en-US" sz="2000" dirty="0" smtClean="0"/>
              <a:t> </a:t>
            </a:r>
            <a:r>
              <a:rPr lang="en-US" sz="2000" dirty="0" err="1" smtClean="0"/>
              <a:t>memperluas</a:t>
            </a:r>
            <a:r>
              <a:rPr lang="en-US" sz="2000" dirty="0" smtClean="0"/>
              <a:t> </a:t>
            </a:r>
            <a:r>
              <a:rPr lang="en-US" sz="2000" dirty="0" err="1" smtClean="0"/>
              <a:t>bentuk</a:t>
            </a:r>
            <a:r>
              <a:rPr lang="en-US" sz="2000" dirty="0" smtClean="0"/>
              <a:t> </a:t>
            </a:r>
            <a:r>
              <a:rPr lang="en-US" sz="2000" dirty="0" err="1" smtClean="0"/>
              <a:t>keterhubungan</a:t>
            </a:r>
            <a:r>
              <a:rPr lang="en-US" sz="2000" dirty="0" smtClean="0"/>
              <a:t> </a:t>
            </a:r>
            <a:r>
              <a:rPr lang="en-US" sz="2000" dirty="0" err="1" smtClean="0"/>
              <a:t>antar</a:t>
            </a:r>
            <a:r>
              <a:rPr lang="en-US" sz="2000" dirty="0" smtClean="0"/>
              <a:t> </a:t>
            </a:r>
            <a:r>
              <a:rPr lang="en-US" sz="2000" dirty="0" err="1" smtClean="0"/>
              <a:t>entitas</a:t>
            </a:r>
            <a:r>
              <a:rPr lang="en-US" sz="2000" dirty="0" smtClean="0"/>
              <a:t> </a:t>
            </a:r>
            <a:r>
              <a:rPr lang="en-US" sz="2000" dirty="0" err="1" smtClean="0"/>
              <a:t>pada</a:t>
            </a:r>
            <a:r>
              <a:rPr lang="en-US" sz="2000" dirty="0" smtClean="0"/>
              <a:t> </a:t>
            </a:r>
            <a:r>
              <a:rPr lang="en-US" sz="2000" dirty="0" err="1" smtClean="0"/>
              <a:t>sebuah</a:t>
            </a:r>
            <a:r>
              <a:rPr lang="en-US" sz="2000" dirty="0" smtClean="0"/>
              <a:t> data base yang </a:t>
            </a:r>
            <a:r>
              <a:rPr lang="en-US" sz="2000" dirty="0" err="1" smtClean="0"/>
              <a:t>ditampilkan</a:t>
            </a:r>
            <a:r>
              <a:rPr lang="en-US" sz="2000" dirty="0" smtClean="0"/>
              <a:t> </a:t>
            </a:r>
            <a:r>
              <a:rPr lang="en-US" sz="2000" dirty="0" err="1" smtClean="0"/>
              <a:t>dalam</a:t>
            </a:r>
            <a:r>
              <a:rPr lang="en-US" sz="2000" dirty="0" smtClean="0"/>
              <a:t> </a:t>
            </a:r>
            <a:r>
              <a:rPr lang="en-US" sz="2000" dirty="0" err="1" smtClean="0"/>
              <a:t>bentuk</a:t>
            </a:r>
            <a:r>
              <a:rPr lang="en-US" sz="2000" dirty="0" smtClean="0"/>
              <a:t> ERD. </a:t>
            </a:r>
          </a:p>
          <a:p>
            <a:pPr marL="344488" indent="-344488" algn="just"/>
            <a:r>
              <a:rPr lang="en-US" sz="2000" dirty="0" smtClean="0"/>
              <a:t>      </a:t>
            </a:r>
            <a:r>
              <a:rPr lang="en-US" sz="2000" dirty="0" err="1" smtClean="0"/>
              <a:t>Misalnya</a:t>
            </a:r>
            <a:r>
              <a:rPr lang="en-US" sz="2000" dirty="0" smtClean="0"/>
              <a:t> </a:t>
            </a:r>
            <a:r>
              <a:rPr lang="en-US" sz="2000" dirty="0" err="1" smtClean="0"/>
              <a:t>pada</a:t>
            </a:r>
            <a:r>
              <a:rPr lang="en-US" sz="2000" dirty="0" smtClean="0"/>
              <a:t> database </a:t>
            </a:r>
            <a:r>
              <a:rPr lang="en-US" sz="2000" dirty="0" err="1" smtClean="0"/>
              <a:t>absensionline</a:t>
            </a:r>
            <a:r>
              <a:rPr lang="en-US" sz="2000" dirty="0" smtClean="0"/>
              <a:t> </a:t>
            </a:r>
            <a:r>
              <a:rPr lang="en-US" sz="2000" dirty="0" err="1" smtClean="0"/>
              <a:t>ada</a:t>
            </a:r>
            <a:r>
              <a:rPr lang="en-US" sz="2000" dirty="0" smtClean="0"/>
              <a:t> </a:t>
            </a:r>
            <a:r>
              <a:rPr lang="en-US" sz="2000" dirty="0" err="1" smtClean="0"/>
              <a:t>tabel</a:t>
            </a:r>
            <a:r>
              <a:rPr lang="en-US" sz="2000" dirty="0" smtClean="0"/>
              <a:t> </a:t>
            </a:r>
            <a:r>
              <a:rPr lang="en-US" sz="2000" dirty="0" err="1" smtClean="0"/>
              <a:t>pegawai</a:t>
            </a:r>
            <a:r>
              <a:rPr lang="en-US" sz="2000" dirty="0" smtClean="0"/>
              <a:t> </a:t>
            </a:r>
            <a:r>
              <a:rPr lang="en-US" sz="2000" dirty="0" err="1" smtClean="0"/>
              <a:t>dan</a:t>
            </a:r>
            <a:r>
              <a:rPr lang="en-US" sz="2000" dirty="0" smtClean="0"/>
              <a:t> </a:t>
            </a:r>
            <a:r>
              <a:rPr lang="en-US" sz="2000" dirty="0" err="1" smtClean="0"/>
              <a:t>absensi</a:t>
            </a:r>
            <a:r>
              <a:rPr lang="en-US" sz="2000" dirty="0" smtClean="0"/>
              <a:t>. </a:t>
            </a:r>
          </a:p>
          <a:p>
            <a:pPr marL="344488" indent="-344488" algn="just"/>
            <a:r>
              <a:rPr lang="en-US" sz="2000" dirty="0"/>
              <a:t> </a:t>
            </a:r>
            <a:r>
              <a:rPr lang="en-US" sz="2000" dirty="0" smtClean="0"/>
              <a:t>     </a:t>
            </a:r>
            <a:r>
              <a:rPr lang="en-US" sz="2000" dirty="0" err="1" smtClean="0"/>
              <a:t>Didalam</a:t>
            </a:r>
            <a:r>
              <a:rPr lang="en-US" sz="2000" dirty="0" smtClean="0"/>
              <a:t> </a:t>
            </a:r>
            <a:r>
              <a:rPr lang="en-US" sz="2000" dirty="0" err="1" smtClean="0"/>
              <a:t>absensi</a:t>
            </a:r>
            <a:r>
              <a:rPr lang="en-US" sz="2000" dirty="0" smtClean="0"/>
              <a:t> </a:t>
            </a:r>
            <a:r>
              <a:rPr lang="en-US" sz="2000" dirty="0" err="1" smtClean="0"/>
              <a:t>ada</a:t>
            </a:r>
            <a:r>
              <a:rPr lang="en-US" sz="2000" dirty="0" smtClean="0"/>
              <a:t> field </a:t>
            </a:r>
            <a:r>
              <a:rPr lang="en-US" sz="2000" dirty="0" err="1" smtClean="0"/>
              <a:t>hari</a:t>
            </a:r>
            <a:r>
              <a:rPr lang="en-US" sz="2000" dirty="0" smtClean="0"/>
              <a:t> yang </a:t>
            </a:r>
            <a:r>
              <a:rPr lang="en-US" sz="2000" dirty="0" err="1" smtClean="0"/>
              <a:t>akan</a:t>
            </a:r>
            <a:r>
              <a:rPr lang="en-US" sz="2000" dirty="0" smtClean="0"/>
              <a:t> </a:t>
            </a:r>
            <a:r>
              <a:rPr lang="en-US" sz="2000" dirty="0" err="1" smtClean="0"/>
              <a:t>diubah</a:t>
            </a:r>
            <a:r>
              <a:rPr lang="en-US" sz="2000" dirty="0" smtClean="0"/>
              <a:t> </a:t>
            </a:r>
            <a:r>
              <a:rPr lang="en-US" sz="2000" dirty="0" err="1" smtClean="0"/>
              <a:t>kedalam</a:t>
            </a:r>
            <a:r>
              <a:rPr lang="en-US" sz="2000" dirty="0" smtClean="0"/>
              <a:t> data </a:t>
            </a:r>
            <a:r>
              <a:rPr lang="en-US" sz="2000" dirty="0" err="1" smtClean="0"/>
              <a:t>multidimensi</a:t>
            </a:r>
            <a:r>
              <a:rPr lang="en-US" sz="2000" dirty="0" smtClean="0"/>
              <a:t> agar </a:t>
            </a:r>
            <a:r>
              <a:rPr lang="en-US" sz="2000" dirty="0" err="1" smtClean="0"/>
              <a:t>memudahkan</a:t>
            </a:r>
            <a:r>
              <a:rPr lang="en-US" sz="2000" dirty="0" smtClean="0"/>
              <a:t> </a:t>
            </a:r>
            <a:r>
              <a:rPr lang="en-US" sz="2000" dirty="0" err="1" smtClean="0"/>
              <a:t>analisis</a:t>
            </a:r>
            <a:r>
              <a:rPr lang="en-US" sz="2000" dirty="0" smtClean="0"/>
              <a:t> data </a:t>
            </a:r>
            <a:r>
              <a:rPr lang="en-US" sz="2000" dirty="0" err="1" smtClean="0"/>
              <a:t>dalam</a:t>
            </a:r>
            <a:r>
              <a:rPr lang="en-US" sz="2000" dirty="0" smtClean="0"/>
              <a:t> OLAP.</a:t>
            </a:r>
          </a:p>
          <a:p>
            <a:pPr marL="344488" indent="-344488" algn="just"/>
            <a:r>
              <a:rPr lang="en-US" sz="2000" dirty="0" smtClean="0"/>
              <a:t>3.  </a:t>
            </a:r>
            <a:r>
              <a:rPr lang="en-US" sz="2000" dirty="0" err="1" smtClean="0"/>
              <a:t>Conseptual</a:t>
            </a:r>
            <a:r>
              <a:rPr lang="en-US" sz="2000" dirty="0" smtClean="0"/>
              <a:t> Design </a:t>
            </a:r>
          </a:p>
          <a:p>
            <a:pPr marL="344488" indent="-344488" algn="just"/>
            <a:r>
              <a:rPr lang="en-US" sz="2000" dirty="0"/>
              <a:t> </a:t>
            </a:r>
            <a:r>
              <a:rPr lang="en-US" sz="2000" dirty="0" smtClean="0"/>
              <a:t>     </a:t>
            </a:r>
            <a:r>
              <a:rPr lang="en-US" sz="2000" dirty="0" err="1" smtClean="0"/>
              <a:t>Berfungsi</a:t>
            </a:r>
            <a:r>
              <a:rPr lang="en-US" sz="2000" dirty="0" smtClean="0"/>
              <a:t> </a:t>
            </a:r>
            <a:r>
              <a:rPr lang="en-US" sz="2000" dirty="0" err="1" smtClean="0"/>
              <a:t>menyajikan</a:t>
            </a:r>
            <a:r>
              <a:rPr lang="en-US" sz="2000" dirty="0" smtClean="0"/>
              <a:t> </a:t>
            </a:r>
            <a:r>
              <a:rPr lang="en-US" sz="2000" dirty="0" err="1" smtClean="0"/>
              <a:t>gambaran</a:t>
            </a:r>
            <a:r>
              <a:rPr lang="en-US" sz="2000" dirty="0"/>
              <a:t> </a:t>
            </a:r>
            <a:r>
              <a:rPr lang="en-US" sz="2000" dirty="0" err="1" smtClean="0"/>
              <a:t>konsep</a:t>
            </a:r>
            <a:r>
              <a:rPr lang="en-US" sz="2000" dirty="0" smtClean="0"/>
              <a:t> </a:t>
            </a:r>
            <a:r>
              <a:rPr lang="en-US" sz="2000" dirty="0" err="1" smtClean="0"/>
              <a:t>awal</a:t>
            </a:r>
            <a:r>
              <a:rPr lang="en-US" sz="2000" dirty="0" smtClean="0"/>
              <a:t> , </a:t>
            </a:r>
            <a:r>
              <a:rPr lang="en-US" sz="2000" dirty="0" err="1" smtClean="0"/>
              <a:t>menyajikan</a:t>
            </a:r>
            <a:r>
              <a:rPr lang="en-US" sz="2000" dirty="0" smtClean="0"/>
              <a:t> </a:t>
            </a:r>
            <a:r>
              <a:rPr lang="en-US" sz="2000" dirty="0" err="1" smtClean="0"/>
              <a:t>informasi</a:t>
            </a:r>
            <a:r>
              <a:rPr lang="en-US" sz="2000" dirty="0" smtClean="0"/>
              <a:t> </a:t>
            </a:r>
            <a:r>
              <a:rPr lang="en-US" sz="2000" dirty="0" err="1" smtClean="0"/>
              <a:t>mengenai</a:t>
            </a:r>
            <a:r>
              <a:rPr lang="en-US" sz="2000" dirty="0" smtClean="0"/>
              <a:t> </a:t>
            </a:r>
            <a:r>
              <a:rPr lang="en-US" sz="2000" dirty="0" err="1" smtClean="0"/>
              <a:t>entitas</a:t>
            </a:r>
            <a:r>
              <a:rPr lang="en-US" sz="2000" dirty="0" smtClean="0"/>
              <a:t> </a:t>
            </a:r>
            <a:r>
              <a:rPr lang="en-US" sz="2000" dirty="0" err="1" smtClean="0"/>
              <a:t>apa</a:t>
            </a:r>
            <a:r>
              <a:rPr lang="en-US" sz="2000" dirty="0" smtClean="0"/>
              <a:t> </a:t>
            </a:r>
            <a:r>
              <a:rPr lang="en-US" sz="2000" dirty="0" err="1" smtClean="0"/>
              <a:t>saja</a:t>
            </a:r>
            <a:r>
              <a:rPr lang="en-US" sz="2000" dirty="0" smtClean="0"/>
              <a:t> yang </a:t>
            </a:r>
            <a:r>
              <a:rPr lang="en-US" sz="2000" dirty="0" err="1" smtClean="0"/>
              <a:t>ada</a:t>
            </a:r>
            <a:r>
              <a:rPr lang="en-US" sz="2000" dirty="0" smtClean="0"/>
              <a:t> </a:t>
            </a:r>
            <a:r>
              <a:rPr lang="en-US" sz="2000" dirty="0" err="1" smtClean="0"/>
              <a:t>dalam</a:t>
            </a:r>
            <a:r>
              <a:rPr lang="en-US" sz="2000" dirty="0" smtClean="0"/>
              <a:t> system.      </a:t>
            </a:r>
          </a:p>
          <a:p>
            <a:pPr marL="342900" indent="-342900" algn="just">
              <a:buAutoNum type="arabicPeriod"/>
            </a:pPr>
            <a:endParaRPr lang="en-US" sz="2000" dirty="0"/>
          </a:p>
        </p:txBody>
      </p:sp>
    </p:spTree>
    <p:extLst>
      <p:ext uri="{BB962C8B-B14F-4D97-AF65-F5344CB8AC3E}">
        <p14:creationId xmlns:p14="http://schemas.microsoft.com/office/powerpoint/2010/main" val="99745609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2037" name="Picture 5" descr="Z:\sapia\System42\Wacker\WSAG\intersystems-globe.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89272" y="2023784"/>
            <a:ext cx="3282634" cy="3946841"/>
          </a:xfrm>
          <a:prstGeom prst="rect">
            <a:avLst/>
          </a:prstGeom>
          <a:noFill/>
          <a:extLst>
            <a:ext uri="{909E8E84-426E-40DD-AFC4-6F175D3DCCD1}">
              <a14:hiddenFill xmlns:a14="http://schemas.microsoft.com/office/drawing/2010/main">
                <a:solidFill>
                  <a:srgbClr val="FFFFFF"/>
                </a:solidFill>
              </a14:hiddenFill>
            </a:ext>
          </a:extLst>
        </p:spPr>
      </p:pic>
      <p:sp>
        <p:nvSpPr>
          <p:cNvPr id="172034" name="Rectangle 2"/>
          <p:cNvSpPr>
            <a:spLocks noGrp="1" noChangeArrowheads="1"/>
          </p:cNvSpPr>
          <p:nvPr>
            <p:ph type="ctrTitle"/>
          </p:nvPr>
        </p:nvSpPr>
        <p:spPr>
          <a:xfrm>
            <a:off x="817168" y="2814573"/>
            <a:ext cx="4323746" cy="955775"/>
          </a:xfrm>
        </p:spPr>
        <p:txBody>
          <a:bodyPr>
            <a:normAutofit fontScale="90000"/>
          </a:bodyPr>
          <a:lstStyle/>
          <a:p>
            <a:r>
              <a:rPr lang="en-US" dirty="0">
                <a:solidFill>
                  <a:srgbClr val="0099FF"/>
                </a:solidFill>
              </a:rPr>
              <a:t>Practical Case Study</a:t>
            </a:r>
          </a:p>
        </p:txBody>
      </p:sp>
      <p:sp>
        <p:nvSpPr>
          <p:cNvPr id="172035" name="Rectangle 3"/>
          <p:cNvSpPr>
            <a:spLocks noChangeArrowheads="1"/>
          </p:cNvSpPr>
          <p:nvPr/>
        </p:nvSpPr>
        <p:spPr bwMode="auto">
          <a:xfrm>
            <a:off x="1158516" y="3997915"/>
            <a:ext cx="3641050" cy="11292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2493" tIns="41246" rIns="82493" bIns="41246"/>
          <a:lstStyle>
            <a:lvl1pPr algn="ctr">
              <a:lnSpc>
                <a:spcPct val="150000"/>
              </a:lnSpc>
              <a:buClr>
                <a:schemeClr val="accent1"/>
              </a:buClr>
              <a:buSzPct val="75000"/>
              <a:buFont typeface="ZapfDingbats" pitchFamily="82" charset="2"/>
              <a:defRPr sz="2400">
                <a:solidFill>
                  <a:srgbClr val="000099"/>
                </a:solidFill>
                <a:latin typeface="Arial" panose="020B0604020202020204" pitchFamily="34" charset="0"/>
              </a:defRPr>
            </a:lvl1pPr>
            <a:lvl2pPr algn="ctr">
              <a:lnSpc>
                <a:spcPct val="150000"/>
              </a:lnSpc>
              <a:buClr>
                <a:schemeClr val="accent2"/>
              </a:buClr>
              <a:buSzPct val="110000"/>
              <a:defRPr>
                <a:solidFill>
                  <a:srgbClr val="000099"/>
                </a:solidFill>
                <a:latin typeface="Arial" panose="020B0604020202020204" pitchFamily="34" charset="0"/>
              </a:defRPr>
            </a:lvl2pPr>
            <a:lvl3pPr algn="ctr">
              <a:lnSpc>
                <a:spcPct val="150000"/>
              </a:lnSpc>
              <a:buClr>
                <a:schemeClr val="accent1"/>
              </a:buClr>
              <a:defRPr>
                <a:solidFill>
                  <a:srgbClr val="000099"/>
                </a:solidFill>
                <a:latin typeface="Arial" panose="020B0604020202020204" pitchFamily="34" charset="0"/>
              </a:defRPr>
            </a:lvl3pPr>
            <a:lvl4pPr algn="ctr">
              <a:lnSpc>
                <a:spcPct val="150000"/>
              </a:lnSpc>
              <a:buClr>
                <a:schemeClr val="accent2"/>
              </a:buClr>
              <a:buSzPct val="59000"/>
              <a:buFont typeface="Monotype Sorts" pitchFamily="2" charset="2"/>
              <a:defRPr sz="1400">
                <a:solidFill>
                  <a:srgbClr val="000099"/>
                </a:solidFill>
                <a:latin typeface="Arial" panose="020B0604020202020204" pitchFamily="34" charset="0"/>
              </a:defRPr>
            </a:lvl4pPr>
            <a:lvl5pPr algn="ctr">
              <a:lnSpc>
                <a:spcPct val="150000"/>
              </a:lnSpc>
              <a:buClr>
                <a:schemeClr val="accent1"/>
              </a:buClr>
              <a:defRPr sz="1400">
                <a:solidFill>
                  <a:srgbClr val="000099"/>
                </a:solidFill>
                <a:latin typeface="Arial" panose="020B0604020202020204" pitchFamily="34" charset="0"/>
              </a:defRPr>
            </a:lvl5pPr>
            <a:lvl6pPr algn="ctr" fontAlgn="base">
              <a:lnSpc>
                <a:spcPct val="150000"/>
              </a:lnSpc>
              <a:spcBef>
                <a:spcPct val="0"/>
              </a:spcBef>
              <a:spcAft>
                <a:spcPct val="0"/>
              </a:spcAft>
              <a:buClr>
                <a:schemeClr val="accent1"/>
              </a:buClr>
              <a:defRPr sz="1400">
                <a:solidFill>
                  <a:srgbClr val="000099"/>
                </a:solidFill>
                <a:latin typeface="Arial" panose="020B0604020202020204" pitchFamily="34" charset="0"/>
              </a:defRPr>
            </a:lvl6pPr>
            <a:lvl7pPr algn="ctr" fontAlgn="base">
              <a:lnSpc>
                <a:spcPct val="150000"/>
              </a:lnSpc>
              <a:spcBef>
                <a:spcPct val="0"/>
              </a:spcBef>
              <a:spcAft>
                <a:spcPct val="0"/>
              </a:spcAft>
              <a:buClr>
                <a:schemeClr val="accent1"/>
              </a:buClr>
              <a:defRPr sz="1400">
                <a:solidFill>
                  <a:srgbClr val="000099"/>
                </a:solidFill>
                <a:latin typeface="Arial" panose="020B0604020202020204" pitchFamily="34" charset="0"/>
              </a:defRPr>
            </a:lvl7pPr>
            <a:lvl8pPr algn="ctr" fontAlgn="base">
              <a:lnSpc>
                <a:spcPct val="150000"/>
              </a:lnSpc>
              <a:spcBef>
                <a:spcPct val="0"/>
              </a:spcBef>
              <a:spcAft>
                <a:spcPct val="0"/>
              </a:spcAft>
              <a:buClr>
                <a:schemeClr val="accent1"/>
              </a:buClr>
              <a:defRPr sz="1400">
                <a:solidFill>
                  <a:srgbClr val="000099"/>
                </a:solidFill>
                <a:latin typeface="Arial" panose="020B0604020202020204" pitchFamily="34" charset="0"/>
              </a:defRPr>
            </a:lvl8pPr>
            <a:lvl9pPr algn="ctr" fontAlgn="base">
              <a:lnSpc>
                <a:spcPct val="150000"/>
              </a:lnSpc>
              <a:spcBef>
                <a:spcPct val="0"/>
              </a:spcBef>
              <a:spcAft>
                <a:spcPct val="0"/>
              </a:spcAft>
              <a:buClr>
                <a:schemeClr val="accent1"/>
              </a:buClr>
              <a:defRPr sz="1400">
                <a:solidFill>
                  <a:srgbClr val="000099"/>
                </a:solidFill>
                <a:latin typeface="Arial" panose="020B0604020202020204" pitchFamily="34" charset="0"/>
              </a:defRPr>
            </a:lvl9pPr>
          </a:lstStyle>
          <a:p>
            <a:pPr eaLnBrk="1" hangingPunct="1"/>
            <a:r>
              <a:rPr lang="en-US" sz="2150" b="1">
                <a:solidFill>
                  <a:srgbClr val="FF6600"/>
                </a:solidFill>
              </a:rPr>
              <a:t>Building a Warehouse</a:t>
            </a:r>
          </a:p>
        </p:txBody>
      </p:sp>
      <p:sp>
        <p:nvSpPr>
          <p:cNvPr id="172038" name="Text Box 6"/>
          <p:cNvSpPr txBox="1">
            <a:spLocks noChangeArrowheads="1"/>
          </p:cNvSpPr>
          <p:nvPr/>
        </p:nvSpPr>
        <p:spPr bwMode="auto">
          <a:xfrm>
            <a:off x="6835474" y="5782992"/>
            <a:ext cx="1967206" cy="230191"/>
          </a:xfrm>
          <a:prstGeom prst="rect">
            <a:avLst/>
          </a:prstGeom>
          <a:noFill/>
          <a:ln>
            <a:noFill/>
          </a:ln>
          <a:effectLst>
            <a:prstShdw prst="shdw17" dist="17961" dir="2700000">
              <a:schemeClr val="bg1">
                <a:gamma/>
                <a:shade val="60000"/>
                <a:invGamma/>
              </a:schemeClr>
            </a:prstShdw>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bg1"/>
                </a:solidFill>
                <a:miter lim="800000"/>
                <a:headEnd type="none" w="sm" len="sm"/>
                <a:tailEnd type="none" w="sm" len="sm"/>
              </a14:hiddenLine>
            </a:ext>
          </a:extLst>
        </p:spPr>
        <p:txBody>
          <a:bodyPr wrap="none" anchor="ctr">
            <a:spAutoFit/>
          </a:bodyPr>
          <a:lstStyle/>
          <a:p>
            <a:pPr algn="ctr"/>
            <a:r>
              <a:rPr lang="en-US" sz="896"/>
              <a:t>artwork copyright Intersystems GmbH</a:t>
            </a:r>
          </a:p>
        </p:txBody>
      </p:sp>
    </p:spTree>
    <p:extLst>
      <p:ext uri="{BB962C8B-B14F-4D97-AF65-F5344CB8AC3E}">
        <p14:creationId xmlns:p14="http://schemas.microsoft.com/office/powerpoint/2010/main" val="1991577231"/>
      </p:ext>
    </p:extLst>
  </p:cSld>
  <p:clrMapOvr>
    <a:masterClrMapping/>
  </p:clrMapOvr>
  <p:transition>
    <p:wipe dir="d"/>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5346" name="Oval 2"/>
          <p:cNvSpPr>
            <a:spLocks noChangeArrowheads="1"/>
          </p:cNvSpPr>
          <p:nvPr/>
        </p:nvSpPr>
        <p:spPr bwMode="auto">
          <a:xfrm>
            <a:off x="4401326" y="3155922"/>
            <a:ext cx="4608204" cy="1922929"/>
          </a:xfrm>
          <a:prstGeom prst="ellipse">
            <a:avLst/>
          </a:prstGeom>
          <a:solidFill>
            <a:srgbClr val="FFFF63"/>
          </a:solidFill>
          <a:ln>
            <a:noFill/>
          </a:ln>
          <a:effectLst/>
          <a:extLst>
            <a:ext uri="{91240B29-F687-4F45-9708-019B960494DF}">
              <a14:hiddenLine xmlns:a14="http://schemas.microsoft.com/office/drawing/2010/main" w="12700">
                <a:solidFill>
                  <a:schemeClr val="bg1"/>
                </a:solidFill>
                <a:round/>
                <a:headEnd type="none" w="sm" len="sm"/>
                <a:tailEnd type="none" w="sm" len="sm"/>
              </a14:hiddenLine>
            </a:ext>
            <a:ext uri="{AF507438-7753-43E0-B8FC-AC1667EBCBE1}">
              <a14:hiddenEffects xmlns:a14="http://schemas.microsoft.com/office/drawing/2010/main">
                <a:effectLst>
                  <a:outerShdw dist="17961" dir="2700000" algn="ctr" rotWithShape="0">
                    <a:srgbClr val="FFFF63">
                      <a:gamma/>
                      <a:shade val="60000"/>
                      <a:invGamma/>
                    </a:srgbClr>
                  </a:outerShdw>
                </a:effectLst>
              </a14:hiddenEffects>
            </a:ext>
          </a:extLst>
        </p:spPr>
        <p:txBody>
          <a:bodyPr wrap="none" anchor="ctr"/>
          <a:lstStyle/>
          <a:p>
            <a:pPr algn="ctr"/>
            <a:endParaRPr lang="en-US" sz="1613">
              <a:solidFill>
                <a:srgbClr val="FFFF63"/>
              </a:solidFill>
            </a:endParaRPr>
          </a:p>
        </p:txBody>
      </p:sp>
      <p:sp>
        <p:nvSpPr>
          <p:cNvPr id="185347" name="Rectangle 3"/>
          <p:cNvSpPr>
            <a:spLocks noGrp="1" noChangeArrowheads="1"/>
          </p:cNvSpPr>
          <p:nvPr>
            <p:ph type="title"/>
          </p:nvPr>
        </p:nvSpPr>
        <p:spPr/>
        <p:txBody>
          <a:bodyPr/>
          <a:lstStyle/>
          <a:p>
            <a:r>
              <a:rPr lang="en-US"/>
              <a:t>Conceptual Design</a:t>
            </a:r>
          </a:p>
        </p:txBody>
      </p:sp>
      <p:grpSp>
        <p:nvGrpSpPr>
          <p:cNvPr id="185348" name="Group 4"/>
          <p:cNvGrpSpPr>
            <a:grpSpLocks/>
          </p:cNvGrpSpPr>
          <p:nvPr/>
        </p:nvGrpSpPr>
        <p:grpSpPr bwMode="auto">
          <a:xfrm>
            <a:off x="3304745" y="2131877"/>
            <a:ext cx="4083381" cy="2183208"/>
            <a:chOff x="2229" y="1248"/>
            <a:chExt cx="2871" cy="1535"/>
          </a:xfrm>
        </p:grpSpPr>
        <p:sp>
          <p:nvSpPr>
            <p:cNvPr id="185349" name="AutoShape 5"/>
            <p:cNvSpPr>
              <a:spLocks noChangeArrowheads="1"/>
            </p:cNvSpPr>
            <p:nvPr/>
          </p:nvSpPr>
          <p:spPr bwMode="auto">
            <a:xfrm>
              <a:off x="2229" y="1392"/>
              <a:ext cx="1779" cy="1391"/>
            </a:xfrm>
            <a:custGeom>
              <a:avLst/>
              <a:gdLst>
                <a:gd name="G0" fmla="+- -1198724 0 0"/>
                <a:gd name="G1" fmla="+- -5236764 0 0"/>
                <a:gd name="G2" fmla="+- -1198724 0 -5236764"/>
                <a:gd name="G3" fmla="+- 10800 0 0"/>
                <a:gd name="G4" fmla="+- 0 0 -1198724"/>
                <a:gd name="T0" fmla="*/ 360 256 1"/>
                <a:gd name="T1" fmla="*/ 0 256 1"/>
                <a:gd name="G5" fmla="+- G2 T0 T1"/>
                <a:gd name="G6" fmla="?: G2 G2 G5"/>
                <a:gd name="G7" fmla="+- 0 0 G6"/>
                <a:gd name="G8" fmla="+- 8437 0 0"/>
                <a:gd name="G9" fmla="+- 0 0 -5236764"/>
                <a:gd name="G10" fmla="+- 8437 0 2700"/>
                <a:gd name="G11" fmla="cos G10 -1198724"/>
                <a:gd name="G12" fmla="sin G10 -1198724"/>
                <a:gd name="G13" fmla="cos 13500 -1198724"/>
                <a:gd name="G14" fmla="sin 13500 -1198724"/>
                <a:gd name="G15" fmla="+- G11 10800 0"/>
                <a:gd name="G16" fmla="+- G12 10800 0"/>
                <a:gd name="G17" fmla="+- G13 10800 0"/>
                <a:gd name="G18" fmla="+- G14 10800 0"/>
                <a:gd name="G19" fmla="*/ 8437 1 2"/>
                <a:gd name="G20" fmla="+- G19 5400 0"/>
                <a:gd name="G21" fmla="cos G20 -1198724"/>
                <a:gd name="G22" fmla="sin G20 -1198724"/>
                <a:gd name="G23" fmla="+- G21 10800 0"/>
                <a:gd name="G24" fmla="+- G12 G23 G22"/>
                <a:gd name="G25" fmla="+- G22 G23 G11"/>
                <a:gd name="G26" fmla="cos 10800 -1198724"/>
                <a:gd name="G27" fmla="sin 10800 -1198724"/>
                <a:gd name="G28" fmla="cos 8437 -1198724"/>
                <a:gd name="G29" fmla="sin 8437 -1198724"/>
                <a:gd name="G30" fmla="+- G26 10800 0"/>
                <a:gd name="G31" fmla="+- G27 10800 0"/>
                <a:gd name="G32" fmla="+- G28 10800 0"/>
                <a:gd name="G33" fmla="+- G29 10800 0"/>
                <a:gd name="G34" fmla="+- G19 5400 0"/>
                <a:gd name="G35" fmla="cos G34 -5236764"/>
                <a:gd name="G36" fmla="sin G34 -5236764"/>
                <a:gd name="G37" fmla="+/ -5236764 -1198724 2"/>
                <a:gd name="T2" fmla="*/ 180 256 1"/>
                <a:gd name="T3" fmla="*/ 0 256 1"/>
                <a:gd name="G38" fmla="+- G37 T2 T3"/>
                <a:gd name="G39" fmla="?: G2 G37 G38"/>
                <a:gd name="G40" fmla="cos 10800 G39"/>
                <a:gd name="G41" fmla="sin 10800 G39"/>
                <a:gd name="G42" fmla="cos 8437 G39"/>
                <a:gd name="G43" fmla="sin 8437 G39"/>
                <a:gd name="G44" fmla="+- G40 10800 0"/>
                <a:gd name="G45" fmla="+- G41 10800 0"/>
                <a:gd name="G46" fmla="+- G42 10800 0"/>
                <a:gd name="G47" fmla="+- G43 10800 0"/>
                <a:gd name="G48" fmla="+- G35 10800 0"/>
                <a:gd name="G49" fmla="+- G36 10800 0"/>
                <a:gd name="T4" fmla="*/ 17871 w 21600"/>
                <a:gd name="T5" fmla="*/ 2636 h 21600"/>
                <a:gd name="T6" fmla="*/ 12485 w 21600"/>
                <a:gd name="T7" fmla="*/ 1329 h 21600"/>
                <a:gd name="T8" fmla="*/ 16324 w 21600"/>
                <a:gd name="T9" fmla="*/ 4422 h 21600"/>
                <a:gd name="T10" fmla="*/ 23617 w 21600"/>
                <a:gd name="T11" fmla="*/ 6563 h 21600"/>
                <a:gd name="T12" fmla="*/ 21150 w 21600"/>
                <a:gd name="T13" fmla="*/ 11466 h 21600"/>
                <a:gd name="T14" fmla="*/ 16247 w 21600"/>
                <a:gd name="T15" fmla="*/ 8999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8810" y="8152"/>
                  </a:moveTo>
                  <a:cubicBezTo>
                    <a:pt x="17837" y="5209"/>
                    <a:pt x="15330" y="3036"/>
                    <a:pt x="12278" y="2493"/>
                  </a:cubicBezTo>
                  <a:lnTo>
                    <a:pt x="12692" y="167"/>
                  </a:lnTo>
                  <a:cubicBezTo>
                    <a:pt x="16598" y="862"/>
                    <a:pt x="19809" y="3643"/>
                    <a:pt x="21054" y="7410"/>
                  </a:cubicBezTo>
                  <a:lnTo>
                    <a:pt x="23617" y="6563"/>
                  </a:lnTo>
                  <a:lnTo>
                    <a:pt x="21150" y="11466"/>
                  </a:lnTo>
                  <a:lnTo>
                    <a:pt x="16247" y="8999"/>
                  </a:lnTo>
                  <a:lnTo>
                    <a:pt x="18810" y="8152"/>
                  </a:lnTo>
                  <a:close/>
                </a:path>
              </a:pathLst>
            </a:custGeom>
            <a:solidFill>
              <a:srgbClr val="008000"/>
            </a:solidFill>
            <a:ln>
              <a:noFill/>
            </a:ln>
            <a:effectLst>
              <a:prstShdw prst="shdw17" dist="17961" dir="2700000">
                <a:schemeClr val="tx1"/>
              </a:prstShdw>
            </a:effectLst>
            <a:extLst>
              <a:ext uri="{91240B29-F687-4F45-9708-019B960494DF}">
                <a14:hiddenLine xmlns:a14="http://schemas.microsoft.com/office/drawing/2010/main" w="12700">
                  <a:solidFill>
                    <a:schemeClr val="bg1"/>
                  </a:solidFill>
                  <a:miter lim="800000"/>
                  <a:headEnd type="none" w="sm" len="sm"/>
                  <a:tailEnd type="none" w="sm" len="sm"/>
                </a14:hiddenLine>
              </a:ext>
            </a:extLst>
          </p:spPr>
          <p:txBody>
            <a:bodyPr wrap="none" anchor="ctr"/>
            <a:lstStyle/>
            <a:p>
              <a:endParaRPr lang="en-US" sz="1613"/>
            </a:p>
          </p:txBody>
        </p:sp>
        <p:sp>
          <p:nvSpPr>
            <p:cNvPr id="185350" name="Rectangle 6"/>
            <p:cNvSpPr>
              <a:spLocks noChangeArrowheads="1"/>
            </p:cNvSpPr>
            <p:nvPr/>
          </p:nvSpPr>
          <p:spPr bwMode="auto">
            <a:xfrm>
              <a:off x="4196" y="1248"/>
              <a:ext cx="904" cy="4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493" tIns="41246" rIns="82493" bIns="41246">
              <a:spAutoFit/>
            </a:bodyPr>
            <a:lstStyle/>
            <a:p>
              <a:pPr algn="ctr"/>
              <a:r>
                <a:rPr lang="en-US" sz="1613" b="1">
                  <a:solidFill>
                    <a:srgbClr val="008000"/>
                  </a:solidFill>
                </a:rPr>
                <a:t>Requirement</a:t>
              </a:r>
            </a:p>
            <a:p>
              <a:pPr algn="ctr"/>
              <a:r>
                <a:rPr lang="en-US" sz="1613" b="1">
                  <a:solidFill>
                    <a:srgbClr val="008000"/>
                  </a:solidFill>
                </a:rPr>
                <a:t>Analysis</a:t>
              </a:r>
            </a:p>
          </p:txBody>
        </p:sp>
      </p:grpSp>
      <p:grpSp>
        <p:nvGrpSpPr>
          <p:cNvPr id="185351" name="Group 7"/>
          <p:cNvGrpSpPr>
            <a:grpSpLocks/>
          </p:cNvGrpSpPr>
          <p:nvPr/>
        </p:nvGrpSpPr>
        <p:grpSpPr bwMode="auto">
          <a:xfrm>
            <a:off x="3748498" y="2473225"/>
            <a:ext cx="4527133" cy="2335392"/>
            <a:chOff x="2541" y="1488"/>
            <a:chExt cx="3183" cy="1642"/>
          </a:xfrm>
        </p:grpSpPr>
        <p:sp>
          <p:nvSpPr>
            <p:cNvPr id="185352" name="AutoShape 8"/>
            <p:cNvSpPr>
              <a:spLocks noChangeArrowheads="1"/>
            </p:cNvSpPr>
            <p:nvPr/>
          </p:nvSpPr>
          <p:spPr bwMode="auto">
            <a:xfrm rot="5400000">
              <a:off x="2474" y="1555"/>
              <a:ext cx="1642" cy="1507"/>
            </a:xfrm>
            <a:custGeom>
              <a:avLst/>
              <a:gdLst>
                <a:gd name="G0" fmla="+- -2726308 0 0"/>
                <a:gd name="G1" fmla="+- -6454000 0 0"/>
                <a:gd name="G2" fmla="+- -2726308 0 -6454000"/>
                <a:gd name="G3" fmla="+- 10800 0 0"/>
                <a:gd name="G4" fmla="+- 0 0 -2726308"/>
                <a:gd name="T0" fmla="*/ 360 256 1"/>
                <a:gd name="T1" fmla="*/ 0 256 1"/>
                <a:gd name="G5" fmla="+- G2 T0 T1"/>
                <a:gd name="G6" fmla="?: G2 G2 G5"/>
                <a:gd name="G7" fmla="+- 0 0 G6"/>
                <a:gd name="G8" fmla="+- 8549 0 0"/>
                <a:gd name="G9" fmla="+- 0 0 -6454000"/>
                <a:gd name="G10" fmla="+- 8549 0 2700"/>
                <a:gd name="G11" fmla="cos G10 -2726308"/>
                <a:gd name="G12" fmla="sin G10 -2726308"/>
                <a:gd name="G13" fmla="cos 13500 -2726308"/>
                <a:gd name="G14" fmla="sin 13500 -2726308"/>
                <a:gd name="G15" fmla="+- G11 10800 0"/>
                <a:gd name="G16" fmla="+- G12 10800 0"/>
                <a:gd name="G17" fmla="+- G13 10800 0"/>
                <a:gd name="G18" fmla="+- G14 10800 0"/>
                <a:gd name="G19" fmla="*/ 8549 1 2"/>
                <a:gd name="G20" fmla="+- G19 5400 0"/>
                <a:gd name="G21" fmla="cos G20 -2726308"/>
                <a:gd name="G22" fmla="sin G20 -2726308"/>
                <a:gd name="G23" fmla="+- G21 10800 0"/>
                <a:gd name="G24" fmla="+- G12 G23 G22"/>
                <a:gd name="G25" fmla="+- G22 G23 G11"/>
                <a:gd name="G26" fmla="cos 10800 -2726308"/>
                <a:gd name="G27" fmla="sin 10800 -2726308"/>
                <a:gd name="G28" fmla="cos 8549 -2726308"/>
                <a:gd name="G29" fmla="sin 8549 -2726308"/>
                <a:gd name="G30" fmla="+- G26 10800 0"/>
                <a:gd name="G31" fmla="+- G27 10800 0"/>
                <a:gd name="G32" fmla="+- G28 10800 0"/>
                <a:gd name="G33" fmla="+- G29 10800 0"/>
                <a:gd name="G34" fmla="+- G19 5400 0"/>
                <a:gd name="G35" fmla="cos G34 -6454000"/>
                <a:gd name="G36" fmla="sin G34 -6454000"/>
                <a:gd name="G37" fmla="+/ -6454000 -2726308 2"/>
                <a:gd name="T2" fmla="*/ 180 256 1"/>
                <a:gd name="T3" fmla="*/ 0 256 1"/>
                <a:gd name="G38" fmla="+- G37 T2 T3"/>
                <a:gd name="G39" fmla="?: G2 G37 G38"/>
                <a:gd name="G40" fmla="cos 10800 G39"/>
                <a:gd name="G41" fmla="sin 10800 G39"/>
                <a:gd name="G42" fmla="cos 8549 G39"/>
                <a:gd name="G43" fmla="sin 8549 G39"/>
                <a:gd name="G44" fmla="+- G40 10800 0"/>
                <a:gd name="G45" fmla="+- G41 10800 0"/>
                <a:gd name="G46" fmla="+- G42 10800 0"/>
                <a:gd name="G47" fmla="+- G43 10800 0"/>
                <a:gd name="G48" fmla="+- G35 10800 0"/>
                <a:gd name="G49" fmla="+- G36 10800 0"/>
                <a:gd name="T4" fmla="*/ 14486 w 21600"/>
                <a:gd name="T5" fmla="*/ 648 h 21600"/>
                <a:gd name="T6" fmla="*/ 9373 w 21600"/>
                <a:gd name="T7" fmla="*/ 1230 h 21600"/>
                <a:gd name="T8" fmla="*/ 13718 w 21600"/>
                <a:gd name="T9" fmla="*/ 2764 h 21600"/>
                <a:gd name="T10" fmla="*/ 20895 w 21600"/>
                <a:gd name="T11" fmla="*/ 1836 h 21600"/>
                <a:gd name="T12" fmla="*/ 20574 w 21600"/>
                <a:gd name="T13" fmla="*/ 7237 h 21600"/>
                <a:gd name="T14" fmla="*/ 15173 w 21600"/>
                <a:gd name="T15" fmla="*/ 6916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7192" y="5124"/>
                  </a:moveTo>
                  <a:cubicBezTo>
                    <a:pt x="15570" y="3296"/>
                    <a:pt x="13243" y="2251"/>
                    <a:pt x="10800" y="2251"/>
                  </a:cubicBezTo>
                  <a:cubicBezTo>
                    <a:pt x="10378" y="2251"/>
                    <a:pt x="9956" y="2282"/>
                    <a:pt x="9539" y="2344"/>
                  </a:cubicBezTo>
                  <a:lnTo>
                    <a:pt x="9207" y="118"/>
                  </a:lnTo>
                  <a:cubicBezTo>
                    <a:pt x="9734" y="39"/>
                    <a:pt x="10266" y="0"/>
                    <a:pt x="10800" y="0"/>
                  </a:cubicBezTo>
                  <a:cubicBezTo>
                    <a:pt x="13887" y="0"/>
                    <a:pt x="16826" y="1321"/>
                    <a:pt x="18876" y="3629"/>
                  </a:cubicBezTo>
                  <a:lnTo>
                    <a:pt x="20895" y="1836"/>
                  </a:lnTo>
                  <a:lnTo>
                    <a:pt x="20574" y="7237"/>
                  </a:lnTo>
                  <a:lnTo>
                    <a:pt x="15173" y="6916"/>
                  </a:lnTo>
                  <a:lnTo>
                    <a:pt x="17192" y="5124"/>
                  </a:lnTo>
                  <a:close/>
                </a:path>
              </a:pathLst>
            </a:custGeom>
            <a:solidFill>
              <a:srgbClr val="FF6600"/>
            </a:solidFill>
            <a:ln>
              <a:noFill/>
            </a:ln>
            <a:effectLst>
              <a:prstShdw prst="shdw17" dist="17961" dir="2700000">
                <a:srgbClr val="FF6600">
                  <a:gamma/>
                  <a:shade val="60000"/>
                  <a:invGamma/>
                </a:srgbClr>
              </a:prstShdw>
            </a:effectLst>
            <a:extLst>
              <a:ext uri="{91240B29-F687-4F45-9708-019B960494DF}">
                <a14:hiddenLine xmlns:a14="http://schemas.microsoft.com/office/drawing/2010/main" w="12700">
                  <a:solidFill>
                    <a:schemeClr val="bg1"/>
                  </a:solidFill>
                  <a:miter lim="800000"/>
                  <a:headEnd type="none" w="sm" len="sm"/>
                  <a:tailEnd type="none" w="sm" len="sm"/>
                </a14:hiddenLine>
              </a:ext>
            </a:extLst>
          </p:spPr>
          <p:txBody>
            <a:bodyPr wrap="none" anchor="ctr"/>
            <a:lstStyle/>
            <a:p>
              <a:endParaRPr lang="en-US" sz="1613"/>
            </a:p>
          </p:txBody>
        </p:sp>
        <p:sp>
          <p:nvSpPr>
            <p:cNvPr id="185353" name="Rectangle 9"/>
            <p:cNvSpPr>
              <a:spLocks noChangeArrowheads="1"/>
            </p:cNvSpPr>
            <p:nvPr/>
          </p:nvSpPr>
          <p:spPr bwMode="auto">
            <a:xfrm>
              <a:off x="4489" y="2352"/>
              <a:ext cx="1235" cy="5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493" tIns="41246" rIns="82493" bIns="41246">
              <a:spAutoFit/>
            </a:bodyPr>
            <a:lstStyle/>
            <a:p>
              <a:pPr algn="ctr"/>
              <a:r>
                <a:rPr lang="en-US" sz="1613" b="1">
                  <a:solidFill>
                    <a:srgbClr val="FF6600"/>
                  </a:solidFill>
                </a:rPr>
                <a:t>Conceptual Design</a:t>
              </a:r>
            </a:p>
            <a:p>
              <a:pPr algn="ctr"/>
              <a:r>
                <a:rPr lang="en-US" sz="1613" b="1">
                  <a:solidFill>
                    <a:srgbClr val="FF6600"/>
                  </a:solidFill>
                </a:rPr>
                <a:t>(Implementation</a:t>
              </a:r>
            </a:p>
            <a:p>
              <a:pPr algn="ctr"/>
              <a:r>
                <a:rPr lang="en-US" sz="1613" b="1">
                  <a:solidFill>
                    <a:srgbClr val="FF6600"/>
                  </a:solidFill>
                </a:rPr>
                <a:t>Independent)</a:t>
              </a:r>
            </a:p>
          </p:txBody>
        </p:sp>
      </p:grpSp>
      <p:grpSp>
        <p:nvGrpSpPr>
          <p:cNvPr id="185354" name="Group 10"/>
          <p:cNvGrpSpPr>
            <a:grpSpLocks/>
          </p:cNvGrpSpPr>
          <p:nvPr/>
        </p:nvGrpSpPr>
        <p:grpSpPr bwMode="auto">
          <a:xfrm>
            <a:off x="977887" y="1790528"/>
            <a:ext cx="5933773" cy="3268411"/>
            <a:chOff x="593" y="1008"/>
            <a:chExt cx="4172" cy="2298"/>
          </a:xfrm>
        </p:grpSpPr>
        <p:sp>
          <p:nvSpPr>
            <p:cNvPr id="185355" name="AutoShape 11"/>
            <p:cNvSpPr>
              <a:spLocks noChangeArrowheads="1"/>
            </p:cNvSpPr>
            <p:nvPr/>
          </p:nvSpPr>
          <p:spPr bwMode="auto">
            <a:xfrm rot="-5400000">
              <a:off x="2320" y="861"/>
              <a:ext cx="2250" cy="2640"/>
            </a:xfrm>
            <a:custGeom>
              <a:avLst/>
              <a:gdLst>
                <a:gd name="G0" fmla="+- -1788941 0 0"/>
                <a:gd name="G1" fmla="+- -4810635 0 0"/>
                <a:gd name="G2" fmla="+- -1788941 0 -4810635"/>
                <a:gd name="G3" fmla="+- 10800 0 0"/>
                <a:gd name="G4" fmla="+- 0 0 -1788941"/>
                <a:gd name="T0" fmla="*/ 360 256 1"/>
                <a:gd name="T1" fmla="*/ 0 256 1"/>
                <a:gd name="G5" fmla="+- G2 T0 T1"/>
                <a:gd name="G6" fmla="?: G2 G2 G5"/>
                <a:gd name="G7" fmla="+- 0 0 G6"/>
                <a:gd name="G8" fmla="+- 9171 0 0"/>
                <a:gd name="G9" fmla="+- 0 0 -4810635"/>
                <a:gd name="G10" fmla="+- 9171 0 2700"/>
                <a:gd name="G11" fmla="cos G10 -1788941"/>
                <a:gd name="G12" fmla="sin G10 -1788941"/>
                <a:gd name="G13" fmla="cos 13500 -1788941"/>
                <a:gd name="G14" fmla="sin 13500 -1788941"/>
                <a:gd name="G15" fmla="+- G11 10800 0"/>
                <a:gd name="G16" fmla="+- G12 10800 0"/>
                <a:gd name="G17" fmla="+- G13 10800 0"/>
                <a:gd name="G18" fmla="+- G14 10800 0"/>
                <a:gd name="G19" fmla="*/ 9171 1 2"/>
                <a:gd name="G20" fmla="+- G19 5400 0"/>
                <a:gd name="G21" fmla="cos G20 -1788941"/>
                <a:gd name="G22" fmla="sin G20 -1788941"/>
                <a:gd name="G23" fmla="+- G21 10800 0"/>
                <a:gd name="G24" fmla="+- G12 G23 G22"/>
                <a:gd name="G25" fmla="+- G22 G23 G11"/>
                <a:gd name="G26" fmla="cos 10800 -1788941"/>
                <a:gd name="G27" fmla="sin 10800 -1788941"/>
                <a:gd name="G28" fmla="cos 9171 -1788941"/>
                <a:gd name="G29" fmla="sin 9171 -1788941"/>
                <a:gd name="G30" fmla="+- G26 10800 0"/>
                <a:gd name="G31" fmla="+- G27 10800 0"/>
                <a:gd name="G32" fmla="+- G28 10800 0"/>
                <a:gd name="G33" fmla="+- G29 10800 0"/>
                <a:gd name="G34" fmla="+- G19 5400 0"/>
                <a:gd name="G35" fmla="cos G34 -4810635"/>
                <a:gd name="G36" fmla="sin G34 -4810635"/>
                <a:gd name="G37" fmla="+/ -4810635 -1788941 2"/>
                <a:gd name="T2" fmla="*/ 180 256 1"/>
                <a:gd name="T3" fmla="*/ 0 256 1"/>
                <a:gd name="G38" fmla="+- G37 T2 T3"/>
                <a:gd name="G39" fmla="?: G2 G37 G38"/>
                <a:gd name="G40" fmla="cos 10800 G39"/>
                <a:gd name="G41" fmla="sin 10800 G39"/>
                <a:gd name="G42" fmla="cos 9171 G39"/>
                <a:gd name="G43" fmla="sin 9171 G39"/>
                <a:gd name="G44" fmla="+- G40 10800 0"/>
                <a:gd name="G45" fmla="+- G41 10800 0"/>
                <a:gd name="G46" fmla="+- G42 10800 0"/>
                <a:gd name="G47" fmla="+- G43 10800 0"/>
                <a:gd name="G48" fmla="+- G35 10800 0"/>
                <a:gd name="G49" fmla="+- G36 10800 0"/>
                <a:gd name="T4" fmla="*/ 17691 w 21600"/>
                <a:gd name="T5" fmla="*/ 2484 h 21600"/>
                <a:gd name="T6" fmla="*/ 13652 w 21600"/>
                <a:gd name="T7" fmla="*/ 1229 h 21600"/>
                <a:gd name="T8" fmla="*/ 16651 w 21600"/>
                <a:gd name="T9" fmla="*/ 3738 h 21600"/>
                <a:gd name="T10" fmla="*/ 22796 w 21600"/>
                <a:gd name="T11" fmla="*/ 4608 h 21600"/>
                <a:gd name="T12" fmla="*/ 21285 w 21600"/>
                <a:gd name="T13" fmla="*/ 9343 h 21600"/>
                <a:gd name="T14" fmla="*/ 16550 w 21600"/>
                <a:gd name="T15" fmla="*/ 7832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8949" y="6594"/>
                  </a:moveTo>
                  <a:cubicBezTo>
                    <a:pt x="17806" y="4378"/>
                    <a:pt x="15809" y="2723"/>
                    <a:pt x="13419" y="2011"/>
                  </a:cubicBezTo>
                  <a:lnTo>
                    <a:pt x="13884" y="449"/>
                  </a:lnTo>
                  <a:cubicBezTo>
                    <a:pt x="16699" y="1288"/>
                    <a:pt x="19050" y="3237"/>
                    <a:pt x="20397" y="5847"/>
                  </a:cubicBezTo>
                  <a:lnTo>
                    <a:pt x="22796" y="4608"/>
                  </a:lnTo>
                  <a:lnTo>
                    <a:pt x="21285" y="9343"/>
                  </a:lnTo>
                  <a:lnTo>
                    <a:pt x="16550" y="7832"/>
                  </a:lnTo>
                  <a:lnTo>
                    <a:pt x="18949" y="6594"/>
                  </a:lnTo>
                  <a:close/>
                </a:path>
              </a:pathLst>
            </a:custGeom>
            <a:solidFill>
              <a:srgbClr val="CC0000"/>
            </a:solidFill>
            <a:ln>
              <a:noFill/>
            </a:ln>
            <a:effectLst>
              <a:prstShdw prst="shdw17" dist="17961" dir="2700000">
                <a:srgbClr val="CC0000">
                  <a:gamma/>
                  <a:shade val="60000"/>
                  <a:invGamma/>
                </a:srgbClr>
              </a:prstShdw>
            </a:effectLst>
            <a:extLst>
              <a:ext uri="{91240B29-F687-4F45-9708-019B960494DF}">
                <a14:hiddenLine xmlns:a14="http://schemas.microsoft.com/office/drawing/2010/main" w="12700">
                  <a:solidFill>
                    <a:schemeClr val="bg1"/>
                  </a:solidFill>
                  <a:miter lim="800000"/>
                  <a:headEnd type="none" w="sm" len="sm"/>
                  <a:tailEnd type="none" w="sm" len="sm"/>
                </a14:hiddenLine>
              </a:ext>
            </a:extLst>
          </p:spPr>
          <p:txBody>
            <a:bodyPr wrap="none" anchor="ctr"/>
            <a:lstStyle/>
            <a:p>
              <a:endParaRPr lang="en-US" sz="1613"/>
            </a:p>
          </p:txBody>
        </p:sp>
        <p:sp>
          <p:nvSpPr>
            <p:cNvPr id="185356" name="Rectangle 12"/>
            <p:cNvSpPr>
              <a:spLocks noChangeArrowheads="1"/>
            </p:cNvSpPr>
            <p:nvPr/>
          </p:nvSpPr>
          <p:spPr bwMode="auto">
            <a:xfrm>
              <a:off x="593" y="1008"/>
              <a:ext cx="1002" cy="4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493" tIns="41246" rIns="82493" bIns="41246">
              <a:spAutoFit/>
            </a:bodyPr>
            <a:lstStyle/>
            <a:p>
              <a:pPr algn="ctr"/>
              <a:r>
                <a:rPr lang="en-US" sz="1613" b="1">
                  <a:solidFill>
                    <a:srgbClr val="CC0000"/>
                  </a:solidFill>
                </a:rPr>
                <a:t>Using the Data</a:t>
              </a:r>
              <a:br>
                <a:rPr lang="en-US" sz="1613" b="1">
                  <a:solidFill>
                    <a:srgbClr val="CC0000"/>
                  </a:solidFill>
                </a:rPr>
              </a:br>
              <a:r>
                <a:rPr lang="en-US" sz="1613" b="1">
                  <a:solidFill>
                    <a:srgbClr val="CC0000"/>
                  </a:solidFill>
                </a:rPr>
                <a:t>Warehouse</a:t>
              </a:r>
              <a:endParaRPr lang="en-US" sz="1613" b="1">
                <a:solidFill>
                  <a:srgbClr val="000066"/>
                </a:solidFill>
              </a:endParaRPr>
            </a:p>
          </p:txBody>
        </p:sp>
      </p:grpSp>
      <p:grpSp>
        <p:nvGrpSpPr>
          <p:cNvPr id="185357" name="Group 13"/>
          <p:cNvGrpSpPr>
            <a:grpSpLocks/>
          </p:cNvGrpSpPr>
          <p:nvPr/>
        </p:nvGrpSpPr>
        <p:grpSpPr bwMode="auto">
          <a:xfrm>
            <a:off x="3181004" y="2609763"/>
            <a:ext cx="2562958" cy="3106272"/>
            <a:chOff x="2142" y="1584"/>
            <a:chExt cx="1802" cy="2184"/>
          </a:xfrm>
        </p:grpSpPr>
        <p:sp>
          <p:nvSpPr>
            <p:cNvPr id="185358" name="Rectangle 14"/>
            <p:cNvSpPr>
              <a:spLocks noChangeArrowheads="1"/>
            </p:cNvSpPr>
            <p:nvPr/>
          </p:nvSpPr>
          <p:spPr bwMode="auto">
            <a:xfrm>
              <a:off x="2142" y="3360"/>
              <a:ext cx="1587" cy="4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493" tIns="41246" rIns="82493" bIns="41246">
              <a:spAutoFit/>
            </a:bodyPr>
            <a:lstStyle/>
            <a:p>
              <a:pPr algn="ctr"/>
              <a:r>
                <a:rPr lang="en-US" sz="1613" b="1">
                  <a:solidFill>
                    <a:srgbClr val="FF33CC"/>
                  </a:solidFill>
                </a:rPr>
                <a:t>Logical + Physical Design</a:t>
              </a:r>
            </a:p>
            <a:p>
              <a:pPr algn="ctr"/>
              <a:r>
                <a:rPr lang="en-US" sz="1613" b="1">
                  <a:solidFill>
                    <a:srgbClr val="FF33CC"/>
                  </a:solidFill>
                </a:rPr>
                <a:t>(tool specific)</a:t>
              </a:r>
            </a:p>
          </p:txBody>
        </p:sp>
        <p:sp>
          <p:nvSpPr>
            <p:cNvPr id="185359" name="AutoShape 15"/>
            <p:cNvSpPr>
              <a:spLocks noChangeArrowheads="1"/>
            </p:cNvSpPr>
            <p:nvPr/>
          </p:nvSpPr>
          <p:spPr bwMode="auto">
            <a:xfrm rot="5400000">
              <a:off x="2266" y="1547"/>
              <a:ext cx="1642" cy="1715"/>
            </a:xfrm>
            <a:custGeom>
              <a:avLst/>
              <a:gdLst>
                <a:gd name="G0" fmla="+- 2182634 0 0"/>
                <a:gd name="G1" fmla="+- -1940268 0 0"/>
                <a:gd name="G2" fmla="+- 2182634 0 -1940268"/>
                <a:gd name="G3" fmla="+- 10800 0 0"/>
                <a:gd name="G4" fmla="+- 0 0 2182634"/>
                <a:gd name="T0" fmla="*/ 360 256 1"/>
                <a:gd name="T1" fmla="*/ 0 256 1"/>
                <a:gd name="G5" fmla="+- G2 T0 T1"/>
                <a:gd name="G6" fmla="?: G2 G2 G5"/>
                <a:gd name="G7" fmla="+- 0 0 G6"/>
                <a:gd name="G8" fmla="+- 8734 0 0"/>
                <a:gd name="G9" fmla="+- 0 0 -1940268"/>
                <a:gd name="G10" fmla="+- 8734 0 2700"/>
                <a:gd name="G11" fmla="cos G10 2182634"/>
                <a:gd name="G12" fmla="sin G10 2182634"/>
                <a:gd name="G13" fmla="cos 13500 2182634"/>
                <a:gd name="G14" fmla="sin 13500 2182634"/>
                <a:gd name="G15" fmla="+- G11 10800 0"/>
                <a:gd name="G16" fmla="+- G12 10800 0"/>
                <a:gd name="G17" fmla="+- G13 10800 0"/>
                <a:gd name="G18" fmla="+- G14 10800 0"/>
                <a:gd name="G19" fmla="*/ 8734 1 2"/>
                <a:gd name="G20" fmla="+- G19 5400 0"/>
                <a:gd name="G21" fmla="cos G20 2182634"/>
                <a:gd name="G22" fmla="sin G20 2182634"/>
                <a:gd name="G23" fmla="+- G21 10800 0"/>
                <a:gd name="G24" fmla="+- G12 G23 G22"/>
                <a:gd name="G25" fmla="+- G22 G23 G11"/>
                <a:gd name="G26" fmla="cos 10800 2182634"/>
                <a:gd name="G27" fmla="sin 10800 2182634"/>
                <a:gd name="G28" fmla="cos 8734 2182634"/>
                <a:gd name="G29" fmla="sin 8734 2182634"/>
                <a:gd name="G30" fmla="+- G26 10800 0"/>
                <a:gd name="G31" fmla="+- G27 10800 0"/>
                <a:gd name="G32" fmla="+- G28 10800 0"/>
                <a:gd name="G33" fmla="+- G29 10800 0"/>
                <a:gd name="G34" fmla="+- G19 5400 0"/>
                <a:gd name="G35" fmla="cos G34 -1940268"/>
                <a:gd name="G36" fmla="sin G34 -1940268"/>
                <a:gd name="G37" fmla="+/ -1940268 2182634 2"/>
                <a:gd name="T2" fmla="*/ 180 256 1"/>
                <a:gd name="T3" fmla="*/ 0 256 1"/>
                <a:gd name="G38" fmla="+- G37 T2 T3"/>
                <a:gd name="G39" fmla="?: G2 G37 G38"/>
                <a:gd name="G40" fmla="cos 10800 G39"/>
                <a:gd name="G41" fmla="sin 10800 G39"/>
                <a:gd name="G42" fmla="cos 8734 G39"/>
                <a:gd name="G43" fmla="sin 8734 G39"/>
                <a:gd name="G44" fmla="+- G40 10800 0"/>
                <a:gd name="G45" fmla="+- G41 10800 0"/>
                <a:gd name="G46" fmla="+- G42 10800 0"/>
                <a:gd name="G47" fmla="+- G43 10800 0"/>
                <a:gd name="G48" fmla="+- G35 10800 0"/>
                <a:gd name="G49" fmla="+- G36 10800 0"/>
                <a:gd name="T4" fmla="*/ 21594 w 21600"/>
                <a:gd name="T5" fmla="*/ 11148 h 21600"/>
                <a:gd name="T6" fmla="*/ 19291 w 21600"/>
                <a:gd name="T7" fmla="*/ 5974 h 21600"/>
                <a:gd name="T8" fmla="*/ 19529 w 21600"/>
                <a:gd name="T9" fmla="*/ 11081 h 21600"/>
                <a:gd name="T10" fmla="*/ 22082 w 21600"/>
                <a:gd name="T11" fmla="*/ 18212 h 21600"/>
                <a:gd name="T12" fmla="*/ 16913 w 21600"/>
                <a:gd name="T13" fmla="*/ 19281 h 21600"/>
                <a:gd name="T14" fmla="*/ 15843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8099" y="15595"/>
                  </a:moveTo>
                  <a:cubicBezTo>
                    <a:pt x="19035" y="14171"/>
                    <a:pt x="19534" y="12504"/>
                    <a:pt x="19534" y="10800"/>
                  </a:cubicBezTo>
                  <a:cubicBezTo>
                    <a:pt x="19534" y="9287"/>
                    <a:pt x="19141" y="7800"/>
                    <a:pt x="18393" y="6485"/>
                  </a:cubicBezTo>
                  <a:lnTo>
                    <a:pt x="20189" y="5464"/>
                  </a:lnTo>
                  <a:cubicBezTo>
                    <a:pt x="21114" y="7090"/>
                    <a:pt x="21600" y="8929"/>
                    <a:pt x="21600" y="10800"/>
                  </a:cubicBezTo>
                  <a:cubicBezTo>
                    <a:pt x="21600" y="12907"/>
                    <a:pt x="20983" y="14968"/>
                    <a:pt x="19826" y="16730"/>
                  </a:cubicBezTo>
                  <a:lnTo>
                    <a:pt x="22082" y="18212"/>
                  </a:lnTo>
                  <a:lnTo>
                    <a:pt x="16913" y="19281"/>
                  </a:lnTo>
                  <a:lnTo>
                    <a:pt x="15843" y="14113"/>
                  </a:lnTo>
                  <a:lnTo>
                    <a:pt x="18099" y="15595"/>
                  </a:lnTo>
                  <a:close/>
                </a:path>
              </a:pathLst>
            </a:custGeom>
            <a:solidFill>
              <a:srgbClr val="FF33CC"/>
            </a:solidFill>
            <a:ln>
              <a:noFill/>
            </a:ln>
            <a:effectLst>
              <a:prstShdw prst="shdw17" dist="17961" dir="2700000">
                <a:srgbClr val="FF33CC">
                  <a:gamma/>
                  <a:shade val="60000"/>
                  <a:invGamma/>
                </a:srgbClr>
              </a:prstShdw>
            </a:effectLst>
            <a:extLst>
              <a:ext uri="{91240B29-F687-4F45-9708-019B960494DF}">
                <a14:hiddenLine xmlns:a14="http://schemas.microsoft.com/office/drawing/2010/main" w="12700">
                  <a:solidFill>
                    <a:schemeClr val="bg1"/>
                  </a:solidFill>
                  <a:miter lim="800000"/>
                  <a:headEnd type="none" w="sm" len="sm"/>
                  <a:tailEnd type="none" w="sm" len="sm"/>
                </a14:hiddenLine>
              </a:ext>
            </a:extLst>
          </p:spPr>
          <p:txBody>
            <a:bodyPr wrap="none" anchor="ctr"/>
            <a:lstStyle/>
            <a:p>
              <a:endParaRPr lang="en-US" sz="1613"/>
            </a:p>
          </p:txBody>
        </p:sp>
      </p:grpSp>
      <p:grpSp>
        <p:nvGrpSpPr>
          <p:cNvPr id="185360" name="Group 16"/>
          <p:cNvGrpSpPr>
            <a:grpSpLocks/>
          </p:cNvGrpSpPr>
          <p:nvPr/>
        </p:nvGrpSpPr>
        <p:grpSpPr bwMode="auto">
          <a:xfrm>
            <a:off x="831391" y="2609765"/>
            <a:ext cx="4764655" cy="2335392"/>
            <a:chOff x="490" y="1584"/>
            <a:chExt cx="3350" cy="1642"/>
          </a:xfrm>
        </p:grpSpPr>
        <p:sp>
          <p:nvSpPr>
            <p:cNvPr id="185361" name="Rectangle 17"/>
            <p:cNvSpPr>
              <a:spLocks noChangeArrowheads="1"/>
            </p:cNvSpPr>
            <p:nvPr/>
          </p:nvSpPr>
          <p:spPr bwMode="auto">
            <a:xfrm>
              <a:off x="490" y="2448"/>
              <a:ext cx="1091"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493" tIns="41246" rIns="82493" bIns="41246">
              <a:spAutoFit/>
            </a:bodyPr>
            <a:lstStyle/>
            <a:p>
              <a:pPr algn="ctr"/>
              <a:r>
                <a:rPr lang="en-US" sz="1613" b="1">
                  <a:solidFill>
                    <a:srgbClr val="0066FF"/>
                  </a:solidFill>
                </a:rPr>
                <a:t>Implementation</a:t>
              </a:r>
            </a:p>
          </p:txBody>
        </p:sp>
        <p:sp>
          <p:nvSpPr>
            <p:cNvPr id="185362" name="AutoShape 18"/>
            <p:cNvSpPr>
              <a:spLocks noChangeArrowheads="1"/>
            </p:cNvSpPr>
            <p:nvPr/>
          </p:nvSpPr>
          <p:spPr bwMode="auto">
            <a:xfrm rot="5400000">
              <a:off x="2162" y="1547"/>
              <a:ext cx="1642" cy="1715"/>
            </a:xfrm>
            <a:custGeom>
              <a:avLst/>
              <a:gdLst>
                <a:gd name="G0" fmla="+- 6892099 0 0"/>
                <a:gd name="G1" fmla="+- 3747240 0 0"/>
                <a:gd name="G2" fmla="+- 6892099 0 3747240"/>
                <a:gd name="G3" fmla="+- 10800 0 0"/>
                <a:gd name="G4" fmla="+- 0 0 6892099"/>
                <a:gd name="T0" fmla="*/ 360 256 1"/>
                <a:gd name="T1" fmla="*/ 0 256 1"/>
                <a:gd name="G5" fmla="+- G2 T0 T1"/>
                <a:gd name="G6" fmla="?: G2 G2 G5"/>
                <a:gd name="G7" fmla="+- 0 0 G6"/>
                <a:gd name="G8" fmla="+- 8149 0 0"/>
                <a:gd name="G9" fmla="+- 0 0 3747240"/>
                <a:gd name="G10" fmla="+- 8149 0 2700"/>
                <a:gd name="G11" fmla="cos G10 6892099"/>
                <a:gd name="G12" fmla="sin G10 6892099"/>
                <a:gd name="G13" fmla="cos 13500 6892099"/>
                <a:gd name="G14" fmla="sin 13500 6892099"/>
                <a:gd name="G15" fmla="+- G11 10800 0"/>
                <a:gd name="G16" fmla="+- G12 10800 0"/>
                <a:gd name="G17" fmla="+- G13 10800 0"/>
                <a:gd name="G18" fmla="+- G14 10800 0"/>
                <a:gd name="G19" fmla="*/ 8149 1 2"/>
                <a:gd name="G20" fmla="+- G19 5400 0"/>
                <a:gd name="G21" fmla="cos G20 6892099"/>
                <a:gd name="G22" fmla="sin G20 6892099"/>
                <a:gd name="G23" fmla="+- G21 10800 0"/>
                <a:gd name="G24" fmla="+- G12 G23 G22"/>
                <a:gd name="G25" fmla="+- G22 G23 G11"/>
                <a:gd name="G26" fmla="cos 10800 6892099"/>
                <a:gd name="G27" fmla="sin 10800 6892099"/>
                <a:gd name="G28" fmla="cos 8149 6892099"/>
                <a:gd name="G29" fmla="sin 8149 6892099"/>
                <a:gd name="G30" fmla="+- G26 10800 0"/>
                <a:gd name="G31" fmla="+- G27 10800 0"/>
                <a:gd name="G32" fmla="+- G28 10800 0"/>
                <a:gd name="G33" fmla="+- G29 10800 0"/>
                <a:gd name="G34" fmla="+- G19 5400 0"/>
                <a:gd name="G35" fmla="cos G34 3747240"/>
                <a:gd name="G36" fmla="sin G34 3747240"/>
                <a:gd name="G37" fmla="+/ 3747240 6892099 2"/>
                <a:gd name="T2" fmla="*/ 180 256 1"/>
                <a:gd name="T3" fmla="*/ 0 256 1"/>
                <a:gd name="G38" fmla="+- G37 T2 T3"/>
                <a:gd name="G39" fmla="?: G2 G37 G38"/>
                <a:gd name="G40" fmla="cos 10800 G39"/>
                <a:gd name="G41" fmla="sin 10800 G39"/>
                <a:gd name="G42" fmla="cos 8149 G39"/>
                <a:gd name="G43" fmla="sin 8149 G39"/>
                <a:gd name="G44" fmla="+- G40 10800 0"/>
                <a:gd name="G45" fmla="+- G41 10800 0"/>
                <a:gd name="G46" fmla="+- G42 10800 0"/>
                <a:gd name="G47" fmla="+- G43 10800 0"/>
                <a:gd name="G48" fmla="+- G35 10800 0"/>
                <a:gd name="G49" fmla="+- G36 10800 0"/>
                <a:gd name="T4" fmla="*/ 12457 w 21600"/>
                <a:gd name="T5" fmla="*/ 21472 h 21600"/>
                <a:gd name="T6" fmla="*/ 15935 w 21600"/>
                <a:gd name="T7" fmla="*/ 18762 h 21600"/>
                <a:gd name="T8" fmla="*/ 12050 w 21600"/>
                <a:gd name="T9" fmla="*/ 18852 h 21600"/>
                <a:gd name="T10" fmla="*/ 7268 w 21600"/>
                <a:gd name="T11" fmla="*/ 23829 h 21600"/>
                <a:gd name="T12" fmla="*/ 4435 w 21600"/>
                <a:gd name="T13" fmla="*/ 18892 h 21600"/>
                <a:gd name="T14" fmla="*/ 9374 w 21600"/>
                <a:gd name="T15" fmla="*/ 16059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8668" y="18665"/>
                  </a:moveTo>
                  <a:cubicBezTo>
                    <a:pt x="9363" y="18853"/>
                    <a:pt x="10079" y="18949"/>
                    <a:pt x="10800" y="18949"/>
                  </a:cubicBezTo>
                  <a:cubicBezTo>
                    <a:pt x="12366" y="18949"/>
                    <a:pt x="13900" y="18497"/>
                    <a:pt x="15216" y="17648"/>
                  </a:cubicBezTo>
                  <a:lnTo>
                    <a:pt x="16653" y="19875"/>
                  </a:lnTo>
                  <a:cubicBezTo>
                    <a:pt x="14908" y="21001"/>
                    <a:pt x="12876" y="21600"/>
                    <a:pt x="10800" y="21600"/>
                  </a:cubicBezTo>
                  <a:cubicBezTo>
                    <a:pt x="9845" y="21600"/>
                    <a:pt x="8895" y="21473"/>
                    <a:pt x="7974" y="21223"/>
                  </a:cubicBezTo>
                  <a:lnTo>
                    <a:pt x="7268" y="23829"/>
                  </a:lnTo>
                  <a:lnTo>
                    <a:pt x="4435" y="18892"/>
                  </a:lnTo>
                  <a:lnTo>
                    <a:pt x="9374" y="16059"/>
                  </a:lnTo>
                  <a:lnTo>
                    <a:pt x="8668" y="18665"/>
                  </a:lnTo>
                  <a:close/>
                </a:path>
              </a:pathLst>
            </a:custGeom>
            <a:solidFill>
              <a:schemeClr val="hlink"/>
            </a:solidFill>
            <a:ln>
              <a:noFill/>
            </a:ln>
            <a:effectLst>
              <a:prstShdw prst="shdw17" dist="17961" dir="2700000">
                <a:schemeClr val="hlink">
                  <a:gamma/>
                  <a:shade val="60000"/>
                  <a:invGamma/>
                </a:schemeClr>
              </a:prstShdw>
            </a:effectLst>
            <a:extLst>
              <a:ext uri="{91240B29-F687-4F45-9708-019B960494DF}">
                <a14:hiddenLine xmlns:a14="http://schemas.microsoft.com/office/drawing/2010/main" w="12700">
                  <a:solidFill>
                    <a:schemeClr val="bg1"/>
                  </a:solidFill>
                  <a:miter lim="800000"/>
                  <a:headEnd type="none" w="sm" len="sm"/>
                  <a:tailEnd type="none" w="sm" len="sm"/>
                </a14:hiddenLine>
              </a:ext>
            </a:extLst>
          </p:spPr>
          <p:txBody>
            <a:bodyPr rot="10800000" vert="eaVert" wrap="none" anchor="ctr"/>
            <a:lstStyle/>
            <a:p>
              <a:pPr algn="ctr"/>
              <a:endParaRPr lang="en-US" sz="1613">
                <a:solidFill>
                  <a:schemeClr val="hlink"/>
                </a:solidFill>
              </a:endParaRPr>
            </a:p>
          </p:txBody>
        </p:sp>
      </p:grpSp>
    </p:spTree>
    <p:extLst>
      <p:ext uri="{BB962C8B-B14F-4D97-AF65-F5344CB8AC3E}">
        <p14:creationId xmlns:p14="http://schemas.microsoft.com/office/powerpoint/2010/main" val="3938727434"/>
      </p:ext>
    </p:extLst>
  </p:cSld>
  <p:clrMapOvr>
    <a:masterClrMapping/>
  </p:clrMapOvr>
  <p:transition>
    <p:wipe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85346"/>
                                        </p:tgtEl>
                                        <p:attrNameLst>
                                          <p:attrName>style.visibility</p:attrName>
                                        </p:attrNameLst>
                                      </p:cBhvr>
                                      <p:to>
                                        <p:strVal val="visible"/>
                                      </p:to>
                                    </p:set>
                                    <p:anim calcmode="lin" valueType="num">
                                      <p:cBhvr additive="base">
                                        <p:cTn id="7" dur="500" fill="hold"/>
                                        <p:tgtEl>
                                          <p:spTgt spid="185346"/>
                                        </p:tgtEl>
                                        <p:attrNameLst>
                                          <p:attrName>ppt_x</p:attrName>
                                        </p:attrNameLst>
                                      </p:cBhvr>
                                      <p:tavLst>
                                        <p:tav tm="0">
                                          <p:val>
                                            <p:strVal val="#ppt_x"/>
                                          </p:val>
                                        </p:tav>
                                        <p:tav tm="100000">
                                          <p:val>
                                            <p:strVal val="#ppt_x"/>
                                          </p:val>
                                        </p:tav>
                                      </p:tavLst>
                                    </p:anim>
                                    <p:anim calcmode="lin" valueType="num">
                                      <p:cBhvr additive="base">
                                        <p:cTn id="8" dur="500" fill="hold"/>
                                        <p:tgtEl>
                                          <p:spTgt spid="18534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5346" grpId="0" animBg="1" autoUpdateAnimBg="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3" name="Rectangle 3"/>
          <p:cNvSpPr>
            <a:spLocks noGrp="1" noChangeArrowheads="1"/>
          </p:cNvSpPr>
          <p:nvPr>
            <p:ph type="title"/>
          </p:nvPr>
        </p:nvSpPr>
        <p:spPr>
          <a:noFill/>
          <a:ln/>
        </p:spPr>
        <p:txBody>
          <a:bodyPr/>
          <a:lstStyle/>
          <a:p>
            <a:r>
              <a:rPr lang="de-DE"/>
              <a:t>The Modeling Process</a:t>
            </a:r>
          </a:p>
        </p:txBody>
      </p:sp>
      <p:sp>
        <p:nvSpPr>
          <p:cNvPr id="107525" name="Rectangle 5"/>
          <p:cNvSpPr>
            <a:spLocks noChangeArrowheads="1"/>
          </p:cNvSpPr>
          <p:nvPr/>
        </p:nvSpPr>
        <p:spPr bwMode="auto">
          <a:xfrm>
            <a:off x="635115" y="1611320"/>
            <a:ext cx="8045867" cy="3686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2493" tIns="41246" rIns="82493" bIns="41246"/>
          <a:lstStyle>
            <a:lvl1pPr marL="285750" indent="-285750">
              <a:lnSpc>
                <a:spcPct val="150000"/>
              </a:lnSpc>
              <a:buClr>
                <a:schemeClr val="accent1"/>
              </a:buClr>
              <a:buSzPct val="75000"/>
              <a:buFont typeface="ZapfDingbats" pitchFamily="82" charset="2"/>
              <a:buChar char="l"/>
              <a:defRPr sz="2400">
                <a:solidFill>
                  <a:srgbClr val="000099"/>
                </a:solidFill>
                <a:latin typeface="Arial" panose="020B0604020202020204" pitchFamily="34" charset="0"/>
              </a:defRPr>
            </a:lvl1pPr>
            <a:lvl2pPr marL="685800" indent="-228600">
              <a:lnSpc>
                <a:spcPct val="150000"/>
              </a:lnSpc>
              <a:buClr>
                <a:schemeClr val="accent2"/>
              </a:buClr>
              <a:buSzPct val="110000"/>
              <a:buChar char="–"/>
              <a:defRPr>
                <a:solidFill>
                  <a:srgbClr val="000099"/>
                </a:solidFill>
                <a:latin typeface="Arial" panose="020B0604020202020204" pitchFamily="34" charset="0"/>
              </a:defRPr>
            </a:lvl2pPr>
            <a:lvl3pPr marL="1143000" indent="-228600">
              <a:lnSpc>
                <a:spcPct val="150000"/>
              </a:lnSpc>
              <a:buClr>
                <a:schemeClr val="accent1"/>
              </a:buClr>
              <a:buChar char="»"/>
              <a:defRPr>
                <a:solidFill>
                  <a:srgbClr val="000099"/>
                </a:solidFill>
                <a:latin typeface="Arial" panose="020B0604020202020204" pitchFamily="34" charset="0"/>
              </a:defRPr>
            </a:lvl3pPr>
            <a:lvl4pPr marL="1543050" indent="-171450">
              <a:lnSpc>
                <a:spcPct val="150000"/>
              </a:lnSpc>
              <a:buClr>
                <a:schemeClr val="accent2"/>
              </a:buClr>
              <a:buSzPct val="59000"/>
              <a:buFont typeface="Monotype Sorts" pitchFamily="2" charset="2"/>
              <a:buChar char="l"/>
              <a:defRPr sz="1400">
                <a:solidFill>
                  <a:srgbClr val="000099"/>
                </a:solidFill>
                <a:latin typeface="Arial" panose="020B0604020202020204" pitchFamily="34" charset="0"/>
              </a:defRPr>
            </a:lvl4pPr>
            <a:lvl5pPr marL="2000250" indent="-171450">
              <a:lnSpc>
                <a:spcPct val="150000"/>
              </a:lnSpc>
              <a:buClr>
                <a:schemeClr val="accent1"/>
              </a:buClr>
              <a:buChar char="–"/>
              <a:defRPr sz="1400">
                <a:solidFill>
                  <a:srgbClr val="000099"/>
                </a:solidFill>
                <a:latin typeface="Arial" panose="020B0604020202020204" pitchFamily="34" charset="0"/>
              </a:defRPr>
            </a:lvl5pPr>
            <a:lvl6pPr marL="2457450" indent="-171450" fontAlgn="base">
              <a:lnSpc>
                <a:spcPct val="150000"/>
              </a:lnSpc>
              <a:spcBef>
                <a:spcPct val="0"/>
              </a:spcBef>
              <a:spcAft>
                <a:spcPct val="0"/>
              </a:spcAft>
              <a:buClr>
                <a:schemeClr val="accent1"/>
              </a:buClr>
              <a:buChar char="–"/>
              <a:defRPr sz="1400">
                <a:solidFill>
                  <a:srgbClr val="000099"/>
                </a:solidFill>
                <a:latin typeface="Arial" panose="020B0604020202020204" pitchFamily="34" charset="0"/>
              </a:defRPr>
            </a:lvl6pPr>
            <a:lvl7pPr marL="2914650" indent="-171450" fontAlgn="base">
              <a:lnSpc>
                <a:spcPct val="150000"/>
              </a:lnSpc>
              <a:spcBef>
                <a:spcPct val="0"/>
              </a:spcBef>
              <a:spcAft>
                <a:spcPct val="0"/>
              </a:spcAft>
              <a:buClr>
                <a:schemeClr val="accent1"/>
              </a:buClr>
              <a:buChar char="–"/>
              <a:defRPr sz="1400">
                <a:solidFill>
                  <a:srgbClr val="000099"/>
                </a:solidFill>
                <a:latin typeface="Arial" panose="020B0604020202020204" pitchFamily="34" charset="0"/>
              </a:defRPr>
            </a:lvl7pPr>
            <a:lvl8pPr marL="3371850" indent="-171450" fontAlgn="base">
              <a:lnSpc>
                <a:spcPct val="150000"/>
              </a:lnSpc>
              <a:spcBef>
                <a:spcPct val="0"/>
              </a:spcBef>
              <a:spcAft>
                <a:spcPct val="0"/>
              </a:spcAft>
              <a:buClr>
                <a:schemeClr val="accent1"/>
              </a:buClr>
              <a:buChar char="–"/>
              <a:defRPr sz="1400">
                <a:solidFill>
                  <a:srgbClr val="000099"/>
                </a:solidFill>
                <a:latin typeface="Arial" panose="020B0604020202020204" pitchFamily="34" charset="0"/>
              </a:defRPr>
            </a:lvl8pPr>
            <a:lvl9pPr marL="3829050" indent="-171450" fontAlgn="base">
              <a:lnSpc>
                <a:spcPct val="150000"/>
              </a:lnSpc>
              <a:spcBef>
                <a:spcPct val="0"/>
              </a:spcBef>
              <a:spcAft>
                <a:spcPct val="0"/>
              </a:spcAft>
              <a:buClr>
                <a:schemeClr val="accent1"/>
              </a:buClr>
              <a:buChar char="–"/>
              <a:defRPr sz="1400">
                <a:solidFill>
                  <a:srgbClr val="000099"/>
                </a:solidFill>
                <a:latin typeface="Arial" panose="020B0604020202020204" pitchFamily="34" charset="0"/>
              </a:defRPr>
            </a:lvl9pPr>
          </a:lstStyle>
          <a:p>
            <a:pPr eaLnBrk="1" hangingPunct="1">
              <a:lnSpc>
                <a:spcPct val="120000"/>
              </a:lnSpc>
              <a:spcBef>
                <a:spcPct val="20000"/>
              </a:spcBef>
            </a:pPr>
            <a:r>
              <a:rPr lang="en-US" sz="2150" dirty="0"/>
              <a:t>Which business process is being modeled?</a:t>
            </a:r>
          </a:p>
          <a:p>
            <a:pPr eaLnBrk="1" hangingPunct="1">
              <a:lnSpc>
                <a:spcPct val="120000"/>
              </a:lnSpc>
              <a:spcBef>
                <a:spcPct val="20000"/>
              </a:spcBef>
            </a:pPr>
            <a:r>
              <a:rPr lang="en-US" sz="2150" dirty="0" err="1"/>
              <a:t>Bagaimana</a:t>
            </a:r>
            <a:r>
              <a:rPr lang="en-US" sz="2150" dirty="0"/>
              <a:t> </a:t>
            </a:r>
            <a:r>
              <a:rPr lang="en-US" sz="2150" dirty="0" err="1"/>
              <a:t>memodelkan</a:t>
            </a:r>
            <a:r>
              <a:rPr lang="en-US" sz="2150" dirty="0"/>
              <a:t> proses </a:t>
            </a:r>
            <a:r>
              <a:rPr lang="en-US" sz="2150" dirty="0" err="1"/>
              <a:t>bisnis</a:t>
            </a:r>
            <a:r>
              <a:rPr lang="en-US" sz="2150" dirty="0"/>
              <a:t> </a:t>
            </a:r>
          </a:p>
          <a:p>
            <a:pPr eaLnBrk="1" hangingPunct="1">
              <a:lnSpc>
                <a:spcPct val="120000"/>
              </a:lnSpc>
              <a:spcBef>
                <a:spcPct val="20000"/>
              </a:spcBef>
            </a:pPr>
            <a:r>
              <a:rPr lang="en-US" sz="2150" dirty="0"/>
              <a:t>What is the subject of analysis (fact) and what is being measured?</a:t>
            </a:r>
          </a:p>
          <a:p>
            <a:pPr eaLnBrk="1" hangingPunct="1">
              <a:lnSpc>
                <a:spcPct val="120000"/>
              </a:lnSpc>
              <a:spcBef>
                <a:spcPct val="20000"/>
              </a:spcBef>
            </a:pPr>
            <a:r>
              <a:rPr lang="en-US" sz="2150" dirty="0" err="1"/>
              <a:t>Apa</a:t>
            </a:r>
            <a:r>
              <a:rPr lang="en-US" sz="2150" dirty="0"/>
              <a:t> yang </a:t>
            </a:r>
            <a:r>
              <a:rPr lang="en-US" sz="2150" dirty="0" err="1"/>
              <a:t>menjadi</a:t>
            </a:r>
            <a:r>
              <a:rPr lang="en-US" sz="2150" dirty="0"/>
              <a:t> </a:t>
            </a:r>
            <a:r>
              <a:rPr lang="en-US" sz="2150" dirty="0" err="1"/>
              <a:t>ukuran</a:t>
            </a:r>
            <a:r>
              <a:rPr lang="en-US" sz="2150" dirty="0"/>
              <a:t> </a:t>
            </a:r>
            <a:r>
              <a:rPr lang="en-US" sz="2150" dirty="0" err="1"/>
              <a:t>dan</a:t>
            </a:r>
            <a:r>
              <a:rPr lang="en-US" sz="2150" dirty="0"/>
              <a:t> </a:t>
            </a:r>
            <a:r>
              <a:rPr lang="en-US" sz="2150" dirty="0" err="1"/>
              <a:t>bagaimana</a:t>
            </a:r>
            <a:r>
              <a:rPr lang="en-US" sz="2150" dirty="0"/>
              <a:t> </a:t>
            </a:r>
            <a:r>
              <a:rPr lang="en-US" sz="2150" dirty="0" err="1"/>
              <a:t>analisisnya</a:t>
            </a:r>
            <a:r>
              <a:rPr lang="en-US" sz="2150" dirty="0"/>
              <a:t> </a:t>
            </a:r>
          </a:p>
          <a:p>
            <a:pPr eaLnBrk="1" hangingPunct="1">
              <a:lnSpc>
                <a:spcPct val="120000"/>
              </a:lnSpc>
              <a:spcBef>
                <a:spcPct val="20000"/>
              </a:spcBef>
            </a:pPr>
            <a:r>
              <a:rPr lang="en-US" sz="2150" dirty="0"/>
              <a:t>On what granularity level is active analysis being done?</a:t>
            </a:r>
          </a:p>
          <a:p>
            <a:pPr eaLnBrk="1" hangingPunct="1">
              <a:lnSpc>
                <a:spcPct val="120000"/>
              </a:lnSpc>
              <a:spcBef>
                <a:spcPct val="20000"/>
              </a:spcBef>
            </a:pPr>
            <a:r>
              <a:rPr lang="en-US" sz="2150" dirty="0"/>
              <a:t>Which properties (dimensions) determine the measures?</a:t>
            </a:r>
          </a:p>
          <a:p>
            <a:pPr eaLnBrk="1" hangingPunct="1">
              <a:lnSpc>
                <a:spcPct val="120000"/>
              </a:lnSpc>
              <a:spcBef>
                <a:spcPct val="20000"/>
              </a:spcBef>
            </a:pPr>
            <a:r>
              <a:rPr lang="en-US" sz="2150" dirty="0"/>
              <a:t>Which different levels of aggregation are meaningful?</a:t>
            </a:r>
          </a:p>
          <a:p>
            <a:pPr eaLnBrk="1" hangingPunct="1">
              <a:lnSpc>
                <a:spcPct val="120000"/>
              </a:lnSpc>
              <a:spcBef>
                <a:spcPct val="20000"/>
              </a:spcBef>
            </a:pPr>
            <a:r>
              <a:rPr lang="en-US" sz="2150" dirty="0"/>
              <a:t>What additional information is needed for the different levels?</a:t>
            </a:r>
          </a:p>
          <a:p>
            <a:pPr eaLnBrk="1" hangingPunct="1">
              <a:lnSpc>
                <a:spcPct val="120000"/>
              </a:lnSpc>
              <a:spcBef>
                <a:spcPct val="20000"/>
              </a:spcBef>
            </a:pPr>
            <a:r>
              <a:rPr lang="en-US" sz="2150" dirty="0"/>
              <a:t>What is the variability and the cardinality of the dimensions?</a:t>
            </a:r>
          </a:p>
          <a:p>
            <a:pPr eaLnBrk="1" hangingPunct="1"/>
            <a:endParaRPr lang="en-US" sz="2150" dirty="0"/>
          </a:p>
        </p:txBody>
      </p:sp>
    </p:spTree>
    <p:extLst>
      <p:ext uri="{BB962C8B-B14F-4D97-AF65-F5344CB8AC3E}">
        <p14:creationId xmlns:p14="http://schemas.microsoft.com/office/powerpoint/2010/main" val="3222292"/>
      </p:ext>
    </p:extLst>
  </p:cSld>
  <p:clrMapOvr>
    <a:masterClrMapping/>
  </p:clrMapOvr>
  <p:transition>
    <p:wipe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107525">
                                            <p:txEl>
                                              <p:pRg st="0" end="0"/>
                                            </p:txEl>
                                          </p:spTgt>
                                        </p:tgtEl>
                                        <p:attrNameLst>
                                          <p:attrName>style.visibility</p:attrName>
                                        </p:attrNameLst>
                                      </p:cBhvr>
                                      <p:to>
                                        <p:strVal val="visible"/>
                                      </p:to>
                                    </p:set>
                                    <p:animEffect transition="in" filter="wipe(up)">
                                      <p:cBhvr>
                                        <p:cTn id="7" dur="500"/>
                                        <p:tgtEl>
                                          <p:spTgt spid="10752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107525">
                                            <p:txEl>
                                              <p:pRg st="1" end="1"/>
                                            </p:txEl>
                                          </p:spTgt>
                                        </p:tgtEl>
                                        <p:attrNameLst>
                                          <p:attrName>style.visibility</p:attrName>
                                        </p:attrNameLst>
                                      </p:cBhvr>
                                      <p:to>
                                        <p:strVal val="visible"/>
                                      </p:to>
                                    </p:set>
                                    <p:animEffect transition="in" filter="wipe(up)">
                                      <p:cBhvr>
                                        <p:cTn id="12" dur="500"/>
                                        <p:tgtEl>
                                          <p:spTgt spid="107525">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107525">
                                            <p:txEl>
                                              <p:pRg st="2" end="2"/>
                                            </p:txEl>
                                          </p:spTgt>
                                        </p:tgtEl>
                                        <p:attrNameLst>
                                          <p:attrName>style.visibility</p:attrName>
                                        </p:attrNameLst>
                                      </p:cBhvr>
                                      <p:to>
                                        <p:strVal val="visible"/>
                                      </p:to>
                                    </p:set>
                                    <p:animEffect transition="in" filter="wipe(up)">
                                      <p:cBhvr>
                                        <p:cTn id="17" dur="500"/>
                                        <p:tgtEl>
                                          <p:spTgt spid="10752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grpId="0" nodeType="clickEffect">
                                  <p:stCondLst>
                                    <p:cond delay="0"/>
                                  </p:stCondLst>
                                  <p:childTnLst>
                                    <p:set>
                                      <p:cBhvr>
                                        <p:cTn id="21" dur="1" fill="hold">
                                          <p:stCondLst>
                                            <p:cond delay="0"/>
                                          </p:stCondLst>
                                        </p:cTn>
                                        <p:tgtEl>
                                          <p:spTgt spid="107525">
                                            <p:txEl>
                                              <p:pRg st="3" end="3"/>
                                            </p:txEl>
                                          </p:spTgt>
                                        </p:tgtEl>
                                        <p:attrNameLst>
                                          <p:attrName>style.visibility</p:attrName>
                                        </p:attrNameLst>
                                      </p:cBhvr>
                                      <p:to>
                                        <p:strVal val="visible"/>
                                      </p:to>
                                    </p:set>
                                    <p:animEffect transition="in" filter="wipe(up)">
                                      <p:cBhvr>
                                        <p:cTn id="22" dur="500"/>
                                        <p:tgtEl>
                                          <p:spTgt spid="107525">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1" fill="hold" grpId="0" nodeType="clickEffect">
                                  <p:stCondLst>
                                    <p:cond delay="0"/>
                                  </p:stCondLst>
                                  <p:childTnLst>
                                    <p:set>
                                      <p:cBhvr>
                                        <p:cTn id="26" dur="1" fill="hold">
                                          <p:stCondLst>
                                            <p:cond delay="0"/>
                                          </p:stCondLst>
                                        </p:cTn>
                                        <p:tgtEl>
                                          <p:spTgt spid="107525">
                                            <p:txEl>
                                              <p:pRg st="4" end="4"/>
                                            </p:txEl>
                                          </p:spTgt>
                                        </p:tgtEl>
                                        <p:attrNameLst>
                                          <p:attrName>style.visibility</p:attrName>
                                        </p:attrNameLst>
                                      </p:cBhvr>
                                      <p:to>
                                        <p:strVal val="visible"/>
                                      </p:to>
                                    </p:set>
                                    <p:animEffect transition="in" filter="wipe(up)">
                                      <p:cBhvr>
                                        <p:cTn id="27" dur="500"/>
                                        <p:tgtEl>
                                          <p:spTgt spid="107525">
                                            <p:txEl>
                                              <p:pRg st="4" end="4"/>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22" presetClass="entr" presetSubtype="1" fill="hold" grpId="0" nodeType="clickEffect">
                                  <p:stCondLst>
                                    <p:cond delay="0"/>
                                  </p:stCondLst>
                                  <p:childTnLst>
                                    <p:set>
                                      <p:cBhvr>
                                        <p:cTn id="31" dur="1" fill="hold">
                                          <p:stCondLst>
                                            <p:cond delay="0"/>
                                          </p:stCondLst>
                                        </p:cTn>
                                        <p:tgtEl>
                                          <p:spTgt spid="107525">
                                            <p:txEl>
                                              <p:pRg st="5" end="5"/>
                                            </p:txEl>
                                          </p:spTgt>
                                        </p:tgtEl>
                                        <p:attrNameLst>
                                          <p:attrName>style.visibility</p:attrName>
                                        </p:attrNameLst>
                                      </p:cBhvr>
                                      <p:to>
                                        <p:strVal val="visible"/>
                                      </p:to>
                                    </p:set>
                                    <p:animEffect transition="in" filter="wipe(up)">
                                      <p:cBhvr>
                                        <p:cTn id="32" dur="500"/>
                                        <p:tgtEl>
                                          <p:spTgt spid="107525">
                                            <p:txEl>
                                              <p:pRg st="5" end="5"/>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22" presetClass="entr" presetSubtype="1" fill="hold" grpId="0" nodeType="clickEffect">
                                  <p:stCondLst>
                                    <p:cond delay="0"/>
                                  </p:stCondLst>
                                  <p:childTnLst>
                                    <p:set>
                                      <p:cBhvr>
                                        <p:cTn id="36" dur="1" fill="hold">
                                          <p:stCondLst>
                                            <p:cond delay="0"/>
                                          </p:stCondLst>
                                        </p:cTn>
                                        <p:tgtEl>
                                          <p:spTgt spid="107525">
                                            <p:txEl>
                                              <p:pRg st="6" end="6"/>
                                            </p:txEl>
                                          </p:spTgt>
                                        </p:tgtEl>
                                        <p:attrNameLst>
                                          <p:attrName>style.visibility</p:attrName>
                                        </p:attrNameLst>
                                      </p:cBhvr>
                                      <p:to>
                                        <p:strVal val="visible"/>
                                      </p:to>
                                    </p:set>
                                    <p:animEffect transition="in" filter="wipe(up)">
                                      <p:cBhvr>
                                        <p:cTn id="37" dur="500"/>
                                        <p:tgtEl>
                                          <p:spTgt spid="107525">
                                            <p:txEl>
                                              <p:pRg st="6" end="6"/>
                                            </p:txEl>
                                          </p:spTgt>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22" presetClass="entr" presetSubtype="1" fill="hold" grpId="0" nodeType="clickEffect">
                                  <p:stCondLst>
                                    <p:cond delay="0"/>
                                  </p:stCondLst>
                                  <p:childTnLst>
                                    <p:set>
                                      <p:cBhvr>
                                        <p:cTn id="41" dur="1" fill="hold">
                                          <p:stCondLst>
                                            <p:cond delay="0"/>
                                          </p:stCondLst>
                                        </p:cTn>
                                        <p:tgtEl>
                                          <p:spTgt spid="107525">
                                            <p:txEl>
                                              <p:pRg st="7" end="7"/>
                                            </p:txEl>
                                          </p:spTgt>
                                        </p:tgtEl>
                                        <p:attrNameLst>
                                          <p:attrName>style.visibility</p:attrName>
                                        </p:attrNameLst>
                                      </p:cBhvr>
                                      <p:to>
                                        <p:strVal val="visible"/>
                                      </p:to>
                                    </p:set>
                                    <p:animEffect transition="in" filter="wipe(up)">
                                      <p:cBhvr>
                                        <p:cTn id="42" dur="500"/>
                                        <p:tgtEl>
                                          <p:spTgt spid="107525">
                                            <p:txEl>
                                              <p:pRg st="7" end="7"/>
                                            </p:txEl>
                                          </p:spTgt>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22" presetClass="entr" presetSubtype="1" fill="hold" grpId="0" nodeType="clickEffect">
                                  <p:stCondLst>
                                    <p:cond delay="0"/>
                                  </p:stCondLst>
                                  <p:childTnLst>
                                    <p:set>
                                      <p:cBhvr>
                                        <p:cTn id="46" dur="1" fill="hold">
                                          <p:stCondLst>
                                            <p:cond delay="0"/>
                                          </p:stCondLst>
                                        </p:cTn>
                                        <p:tgtEl>
                                          <p:spTgt spid="107525">
                                            <p:txEl>
                                              <p:pRg st="8" end="8"/>
                                            </p:txEl>
                                          </p:spTgt>
                                        </p:tgtEl>
                                        <p:attrNameLst>
                                          <p:attrName>style.visibility</p:attrName>
                                        </p:attrNameLst>
                                      </p:cBhvr>
                                      <p:to>
                                        <p:strVal val="visible"/>
                                      </p:to>
                                    </p:set>
                                    <p:animEffect transition="in" filter="wipe(up)">
                                      <p:cBhvr>
                                        <p:cTn id="47" dur="500"/>
                                        <p:tgtEl>
                                          <p:spTgt spid="107525">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7525" grpId="0" build="p"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Model </a:t>
            </a:r>
            <a:r>
              <a:rPr lang="en-US" dirty="0" err="1" smtClean="0"/>
              <a:t>Prosess</a:t>
            </a:r>
            <a:endParaRPr lang="en-US" dirty="0"/>
          </a:p>
        </p:txBody>
      </p:sp>
      <p:sp>
        <p:nvSpPr>
          <p:cNvPr id="3" name="Content Placeholder 2"/>
          <p:cNvSpPr>
            <a:spLocks noGrp="1"/>
          </p:cNvSpPr>
          <p:nvPr>
            <p:ph idx="1"/>
          </p:nvPr>
        </p:nvSpPr>
        <p:spPr/>
        <p:txBody>
          <a:bodyPr/>
          <a:lstStyle/>
          <a:p>
            <a:r>
              <a:rPr lang="en-US" dirty="0" err="1"/>
              <a:t>Bagaimana</a:t>
            </a:r>
            <a:r>
              <a:rPr lang="en-US" dirty="0"/>
              <a:t> </a:t>
            </a:r>
            <a:r>
              <a:rPr lang="en-US" dirty="0" err="1"/>
              <a:t>memodelkan</a:t>
            </a:r>
            <a:r>
              <a:rPr lang="en-US" dirty="0"/>
              <a:t> proses </a:t>
            </a:r>
            <a:r>
              <a:rPr lang="en-US" dirty="0" err="1" smtClean="0"/>
              <a:t>bisnis</a:t>
            </a:r>
            <a:endParaRPr lang="en-US" dirty="0" smtClean="0"/>
          </a:p>
          <a:p>
            <a:r>
              <a:rPr lang="en-US" dirty="0" err="1"/>
              <a:t>Apa</a:t>
            </a:r>
            <a:r>
              <a:rPr lang="en-US" dirty="0"/>
              <a:t> yang </a:t>
            </a:r>
            <a:r>
              <a:rPr lang="en-US" dirty="0" err="1"/>
              <a:t>menjadi</a:t>
            </a:r>
            <a:r>
              <a:rPr lang="en-US" dirty="0"/>
              <a:t> </a:t>
            </a:r>
            <a:r>
              <a:rPr lang="en-US" dirty="0" err="1"/>
              <a:t>ukuran</a:t>
            </a:r>
            <a:r>
              <a:rPr lang="en-US" dirty="0"/>
              <a:t> </a:t>
            </a:r>
            <a:r>
              <a:rPr lang="en-US" dirty="0" err="1"/>
              <a:t>dan</a:t>
            </a:r>
            <a:r>
              <a:rPr lang="en-US" dirty="0"/>
              <a:t> </a:t>
            </a:r>
            <a:r>
              <a:rPr lang="en-US" dirty="0" err="1"/>
              <a:t>bagaimana</a:t>
            </a:r>
            <a:r>
              <a:rPr lang="en-US" dirty="0"/>
              <a:t> </a:t>
            </a:r>
            <a:r>
              <a:rPr lang="en-US" dirty="0" err="1" smtClean="0"/>
              <a:t>analisis</a:t>
            </a:r>
            <a:r>
              <a:rPr lang="en-US" dirty="0" smtClean="0"/>
              <a:t> </a:t>
            </a:r>
            <a:r>
              <a:rPr lang="en-US" dirty="0" err="1" smtClean="0"/>
              <a:t>dari</a:t>
            </a:r>
            <a:r>
              <a:rPr lang="en-US" dirty="0" smtClean="0"/>
              <a:t> </a:t>
            </a:r>
            <a:r>
              <a:rPr lang="en-US" dirty="0" err="1" smtClean="0"/>
              <a:t>tabel</a:t>
            </a:r>
            <a:r>
              <a:rPr lang="en-US" dirty="0" smtClean="0"/>
              <a:t> </a:t>
            </a:r>
            <a:r>
              <a:rPr lang="en-US" dirty="0" err="1" smtClean="0"/>
              <a:t>faktanya</a:t>
            </a:r>
            <a:endParaRPr lang="en-US" dirty="0" smtClean="0"/>
          </a:p>
          <a:p>
            <a:endParaRPr lang="en-US" dirty="0"/>
          </a:p>
          <a:p>
            <a:pPr marL="0" indent="0">
              <a:buNone/>
            </a:pPr>
            <a:endParaRPr lang="en-US" dirty="0"/>
          </a:p>
          <a:p>
            <a:endParaRPr lang="en-US" dirty="0"/>
          </a:p>
        </p:txBody>
      </p:sp>
    </p:spTree>
    <p:extLst>
      <p:ext uri="{BB962C8B-B14F-4D97-AF65-F5344CB8AC3E}">
        <p14:creationId xmlns:p14="http://schemas.microsoft.com/office/powerpoint/2010/main" val="277029485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826" name="Rectangle 2"/>
          <p:cNvSpPr>
            <a:spLocks noGrp="1" noChangeArrowheads="1"/>
          </p:cNvSpPr>
          <p:nvPr>
            <p:ph type="title"/>
          </p:nvPr>
        </p:nvSpPr>
        <p:spPr/>
        <p:txBody>
          <a:bodyPr/>
          <a:lstStyle/>
          <a:p>
            <a:r>
              <a:rPr lang="de-DE"/>
              <a:t>Facts</a:t>
            </a:r>
          </a:p>
        </p:txBody>
      </p:sp>
      <p:sp>
        <p:nvSpPr>
          <p:cNvPr id="205827" name="Rectangle 3"/>
          <p:cNvSpPr>
            <a:spLocks noGrp="1" noChangeArrowheads="1"/>
          </p:cNvSpPr>
          <p:nvPr>
            <p:ph type="body" idx="1"/>
          </p:nvPr>
        </p:nvSpPr>
        <p:spPr>
          <a:xfrm>
            <a:off x="566846" y="1964047"/>
            <a:ext cx="8230764" cy="3686563"/>
          </a:xfrm>
          <a:ln/>
          <a:extLst>
            <a:ext uri="{91240B29-F687-4F45-9708-019B960494DF}">
              <a14:hiddenLine xmlns:a14="http://schemas.microsoft.com/office/drawing/2010/main" w="9525">
                <a:solidFill>
                  <a:schemeClr val="folHlink"/>
                </a:solidFill>
                <a:miter lim="800000"/>
                <a:headEnd/>
                <a:tailEnd/>
              </a14:hiddenLine>
            </a:ext>
          </a:extLst>
        </p:spPr>
        <p:txBody>
          <a:bodyPr>
            <a:normAutofit fontScale="77500" lnSpcReduction="20000"/>
          </a:bodyPr>
          <a:lstStyle/>
          <a:p>
            <a:pPr>
              <a:lnSpc>
                <a:spcPct val="140000"/>
              </a:lnSpc>
            </a:pPr>
            <a:r>
              <a:rPr lang="en-US"/>
              <a:t>Fact = Subject of Analysis			</a:t>
            </a:r>
            <a:r>
              <a:rPr lang="en-US">
                <a:solidFill>
                  <a:schemeClr val="folHlink"/>
                </a:solidFill>
              </a:rPr>
              <a:t>Sales</a:t>
            </a:r>
            <a:endParaRPr lang="en-US"/>
          </a:p>
          <a:p>
            <a:pPr>
              <a:lnSpc>
                <a:spcPct val="140000"/>
              </a:lnSpc>
            </a:pPr>
            <a:r>
              <a:rPr lang="en-US"/>
              <a:t>Measures = Attributes describing facts		</a:t>
            </a:r>
            <a:r>
              <a:rPr lang="en-US">
                <a:solidFill>
                  <a:schemeClr val="folHlink"/>
                </a:solidFill>
              </a:rPr>
              <a:t>Quantity, Price</a:t>
            </a:r>
          </a:p>
          <a:p>
            <a:pPr>
              <a:lnSpc>
                <a:spcPct val="140000"/>
              </a:lnSpc>
            </a:pPr>
            <a:r>
              <a:rPr lang="en-US"/>
              <a:t>Derived Measures</a:t>
            </a:r>
            <a:r>
              <a:rPr lang="en-US">
                <a:solidFill>
                  <a:schemeClr val="folHlink"/>
                </a:solidFill>
              </a:rPr>
              <a:t>				Profit</a:t>
            </a:r>
            <a:endParaRPr lang="en-US"/>
          </a:p>
          <a:p>
            <a:pPr>
              <a:lnSpc>
                <a:spcPct val="140000"/>
              </a:lnSpc>
            </a:pPr>
            <a:r>
              <a:rPr lang="en-US"/>
              <a:t>Additivity of Measures</a:t>
            </a:r>
          </a:p>
          <a:p>
            <a:pPr lvl="1">
              <a:lnSpc>
                <a:spcPct val="140000"/>
              </a:lnSpc>
              <a:buClr>
                <a:schemeClr val="folHlink"/>
              </a:buClr>
              <a:buSzPct val="80000"/>
              <a:buFont typeface="Wingdings" panose="05000000000000000000" pitchFamily="2" charset="2"/>
              <a:buChar char="n"/>
            </a:pPr>
            <a:r>
              <a:rPr lang="en-US" sz="1792"/>
              <a:t>globally additiv				</a:t>
            </a:r>
            <a:r>
              <a:rPr lang="en-US" sz="1792">
                <a:solidFill>
                  <a:schemeClr val="folHlink"/>
                </a:solidFill>
              </a:rPr>
              <a:t>Quantity</a:t>
            </a:r>
            <a:endParaRPr lang="en-US" sz="1792"/>
          </a:p>
          <a:p>
            <a:pPr lvl="1">
              <a:lnSpc>
                <a:spcPct val="120000"/>
              </a:lnSpc>
              <a:buClr>
                <a:schemeClr val="folHlink"/>
              </a:buClr>
              <a:buSzPct val="80000"/>
              <a:buFont typeface="Wingdings" panose="05000000000000000000" pitchFamily="2" charset="2"/>
              <a:buChar char="n"/>
            </a:pPr>
            <a:r>
              <a:rPr lang="en-US" sz="1792"/>
              <a:t>additiv for some dimensions		</a:t>
            </a:r>
            <a:r>
              <a:rPr lang="en-US" sz="1792">
                <a:solidFill>
                  <a:schemeClr val="folHlink"/>
                </a:solidFill>
              </a:rPr>
              <a:t>Items in stock</a:t>
            </a:r>
            <a:r>
              <a:rPr lang="en-US" sz="1792"/>
              <a:t/>
            </a:r>
            <a:br>
              <a:rPr lang="en-US" sz="1792"/>
            </a:br>
            <a:r>
              <a:rPr lang="en-US" sz="1792"/>
              <a:t>						additiv resp. to plants/ </a:t>
            </a:r>
            <a:br>
              <a:rPr lang="en-US" sz="1792"/>
            </a:br>
            <a:r>
              <a:rPr lang="en-US" sz="1792"/>
              <a:t>						not additiv w.r.t. time</a:t>
            </a:r>
          </a:p>
          <a:p>
            <a:pPr lvl="1">
              <a:lnSpc>
                <a:spcPct val="140000"/>
              </a:lnSpc>
              <a:buClr>
                <a:schemeClr val="folHlink"/>
              </a:buClr>
              <a:buSzPct val="80000"/>
              <a:buFont typeface="Wingdings" panose="05000000000000000000" pitchFamily="2" charset="2"/>
              <a:buChar char="n"/>
            </a:pPr>
            <a:r>
              <a:rPr lang="en-US" sz="1792"/>
              <a:t>not additiv at all				</a:t>
            </a:r>
            <a:r>
              <a:rPr lang="en-US" sz="1792">
                <a:solidFill>
                  <a:schemeClr val="folHlink"/>
                </a:solidFill>
              </a:rPr>
              <a:t>profit margin</a:t>
            </a:r>
            <a:r>
              <a:rPr lang="en-US" sz="1792"/>
              <a:t>		</a:t>
            </a:r>
          </a:p>
        </p:txBody>
      </p:sp>
    </p:spTree>
    <p:extLst>
      <p:ext uri="{BB962C8B-B14F-4D97-AF65-F5344CB8AC3E}">
        <p14:creationId xmlns:p14="http://schemas.microsoft.com/office/powerpoint/2010/main" val="3188163324"/>
      </p:ext>
    </p:extLst>
  </p:cSld>
  <p:clrMapOvr>
    <a:masterClrMapping/>
  </p:clrMapOvr>
  <p:transition>
    <p:wipe dir="d"/>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7874" name="Rectangle 2"/>
          <p:cNvSpPr>
            <a:spLocks noGrp="1" noChangeArrowheads="1"/>
          </p:cNvSpPr>
          <p:nvPr>
            <p:ph type="title"/>
          </p:nvPr>
        </p:nvSpPr>
        <p:spPr/>
        <p:txBody>
          <a:bodyPr/>
          <a:lstStyle/>
          <a:p>
            <a:r>
              <a:rPr lang="de-DE"/>
              <a:t>Dimensions</a:t>
            </a:r>
          </a:p>
        </p:txBody>
      </p:sp>
      <p:sp>
        <p:nvSpPr>
          <p:cNvPr id="207875" name="Rectangle 3"/>
          <p:cNvSpPr>
            <a:spLocks noGrp="1" noChangeArrowheads="1"/>
          </p:cNvSpPr>
          <p:nvPr>
            <p:ph type="body" idx="1"/>
          </p:nvPr>
        </p:nvSpPr>
        <p:spPr>
          <a:xfrm>
            <a:off x="482931" y="2157477"/>
            <a:ext cx="8526598" cy="3343793"/>
          </a:xfrm>
        </p:spPr>
        <p:txBody>
          <a:bodyPr>
            <a:normAutofit fontScale="92500" lnSpcReduction="10000"/>
          </a:bodyPr>
          <a:lstStyle/>
          <a:p>
            <a:r>
              <a:rPr lang="en-US"/>
              <a:t>Dimensions = static structure of business information</a:t>
            </a:r>
          </a:p>
          <a:p>
            <a:r>
              <a:rPr lang="en-US"/>
              <a:t>Used for navigating the data space</a:t>
            </a:r>
          </a:p>
          <a:p>
            <a:r>
              <a:rPr lang="en-US"/>
              <a:t>Choosing the necessary granularity</a:t>
            </a:r>
          </a:p>
          <a:p>
            <a:r>
              <a:rPr lang="en-US"/>
              <a:t>Dimension Members =  Instances of a dimension</a:t>
            </a:r>
          </a:p>
          <a:p>
            <a:pPr lvl="1"/>
            <a:r>
              <a:rPr lang="en-US"/>
              <a:t>e.g. 8.12.1997 and Juli 1997 are members of dimension “time” </a:t>
            </a:r>
          </a:p>
          <a:p>
            <a:r>
              <a:rPr lang="en-US"/>
              <a:t>Structuring Dimension</a:t>
            </a:r>
          </a:p>
          <a:p>
            <a:pPr lvl="1"/>
            <a:r>
              <a:rPr lang="en-US"/>
              <a:t>using different dimension levels (hierarchies)</a:t>
            </a:r>
          </a:p>
          <a:p>
            <a:pPr lvl="1"/>
            <a:r>
              <a:rPr lang="en-US"/>
              <a:t>using descriptive attributes</a:t>
            </a:r>
          </a:p>
        </p:txBody>
      </p:sp>
    </p:spTree>
    <p:extLst>
      <p:ext uri="{BB962C8B-B14F-4D97-AF65-F5344CB8AC3E}">
        <p14:creationId xmlns:p14="http://schemas.microsoft.com/office/powerpoint/2010/main" val="1226672265"/>
      </p:ext>
    </p:extLst>
  </p:cSld>
  <p:clrMapOvr>
    <a:masterClrMapping/>
  </p:clrMapOvr>
  <p:transition>
    <p:wipe dir="d"/>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008" name="Rectangle 80"/>
          <p:cNvSpPr>
            <a:spLocks noChangeArrowheads="1"/>
          </p:cNvSpPr>
          <p:nvPr/>
        </p:nvSpPr>
        <p:spPr bwMode="auto">
          <a:xfrm>
            <a:off x="2833967" y="1597097"/>
            <a:ext cx="1581581" cy="694075"/>
          </a:xfrm>
          <a:prstGeom prst="rect">
            <a:avLst/>
          </a:prstGeom>
          <a:solidFill>
            <a:srgbClr val="FFFF63">
              <a:alpha val="50000"/>
            </a:srgbClr>
          </a:solidFill>
          <a:ln>
            <a:noFill/>
          </a:ln>
          <a:effectLst/>
          <a:extLst>
            <a:ext uri="{91240B29-F687-4F45-9708-019B960494DF}">
              <a14:hiddenLine xmlns:a14="http://schemas.microsoft.com/office/drawing/2010/main" w="12700">
                <a:solidFill>
                  <a:schemeClr val="bg1"/>
                </a:solidFill>
                <a:miter lim="800000"/>
                <a:headEnd type="none" w="sm" len="sm"/>
                <a:tailEnd type="none" w="sm" len="sm"/>
              </a14:hiddenLine>
            </a:ext>
            <a:ext uri="{AF507438-7753-43E0-B8FC-AC1667EBCBE1}">
              <a14:hiddenEffects xmlns:a14="http://schemas.microsoft.com/office/drawing/2010/main">
                <a:effectLst>
                  <a:outerShdw dist="17961" dir="2700000" algn="ctr" rotWithShape="0">
                    <a:srgbClr val="FFFF63">
                      <a:gamma/>
                      <a:shade val="60000"/>
                      <a:invGamma/>
                    </a:srgbClr>
                  </a:outerShdw>
                </a:effectLst>
              </a14:hiddenEffects>
            </a:ext>
          </a:extLst>
        </p:spPr>
        <p:txBody>
          <a:bodyPr wrap="none" anchor="ctr"/>
          <a:lstStyle/>
          <a:p>
            <a:endParaRPr lang="en-US" sz="1613"/>
          </a:p>
        </p:txBody>
      </p:sp>
      <p:sp>
        <p:nvSpPr>
          <p:cNvPr id="125009" name="Rectangle 81"/>
          <p:cNvSpPr>
            <a:spLocks noChangeArrowheads="1"/>
          </p:cNvSpPr>
          <p:nvPr/>
        </p:nvSpPr>
        <p:spPr bwMode="auto">
          <a:xfrm>
            <a:off x="6665604" y="1597097"/>
            <a:ext cx="1581581" cy="694075"/>
          </a:xfrm>
          <a:prstGeom prst="rect">
            <a:avLst/>
          </a:prstGeom>
          <a:solidFill>
            <a:srgbClr val="FFFF63">
              <a:alpha val="50000"/>
            </a:srgbClr>
          </a:solidFill>
          <a:ln>
            <a:noFill/>
          </a:ln>
          <a:effectLst/>
          <a:extLst>
            <a:ext uri="{91240B29-F687-4F45-9708-019B960494DF}">
              <a14:hiddenLine xmlns:a14="http://schemas.microsoft.com/office/drawing/2010/main" w="12700">
                <a:solidFill>
                  <a:schemeClr val="bg1"/>
                </a:solidFill>
                <a:miter lim="800000"/>
                <a:headEnd type="none" w="sm" len="sm"/>
                <a:tailEnd type="none" w="sm" len="sm"/>
              </a14:hiddenLine>
            </a:ext>
            <a:ext uri="{AF507438-7753-43E0-B8FC-AC1667EBCBE1}">
              <a14:hiddenEffects xmlns:a14="http://schemas.microsoft.com/office/drawing/2010/main">
                <a:effectLst>
                  <a:outerShdw dist="17961" dir="2700000" algn="ctr" rotWithShape="0">
                    <a:srgbClr val="FFFF63">
                      <a:gamma/>
                      <a:shade val="60000"/>
                      <a:invGamma/>
                    </a:srgbClr>
                  </a:outerShdw>
                </a:effectLst>
              </a14:hiddenEffects>
            </a:ext>
          </a:extLst>
        </p:spPr>
        <p:txBody>
          <a:bodyPr wrap="none" anchor="ctr"/>
          <a:lstStyle/>
          <a:p>
            <a:endParaRPr lang="en-US" sz="1613"/>
          </a:p>
        </p:txBody>
      </p:sp>
      <p:sp>
        <p:nvSpPr>
          <p:cNvPr id="125010" name="Rectangle 82"/>
          <p:cNvSpPr>
            <a:spLocks noChangeArrowheads="1"/>
          </p:cNvSpPr>
          <p:nvPr/>
        </p:nvSpPr>
        <p:spPr bwMode="auto">
          <a:xfrm>
            <a:off x="4749786" y="1597097"/>
            <a:ext cx="1581581" cy="694075"/>
          </a:xfrm>
          <a:prstGeom prst="rect">
            <a:avLst/>
          </a:prstGeom>
          <a:solidFill>
            <a:srgbClr val="FFFF63">
              <a:alpha val="50000"/>
            </a:srgbClr>
          </a:solidFill>
          <a:ln>
            <a:noFill/>
          </a:ln>
          <a:effectLst/>
          <a:extLst>
            <a:ext uri="{91240B29-F687-4F45-9708-019B960494DF}">
              <a14:hiddenLine xmlns:a14="http://schemas.microsoft.com/office/drawing/2010/main" w="12700">
                <a:solidFill>
                  <a:schemeClr val="bg1"/>
                </a:solidFill>
                <a:miter lim="800000"/>
                <a:headEnd type="none" w="sm" len="sm"/>
                <a:tailEnd type="none" w="sm" len="sm"/>
              </a14:hiddenLine>
            </a:ext>
            <a:ext uri="{AF507438-7753-43E0-B8FC-AC1667EBCBE1}">
              <a14:hiddenEffects xmlns:a14="http://schemas.microsoft.com/office/drawing/2010/main">
                <a:effectLst>
                  <a:outerShdw dist="17961" dir="2700000" algn="ctr" rotWithShape="0">
                    <a:srgbClr val="FFFF63">
                      <a:gamma/>
                      <a:shade val="60000"/>
                      <a:invGamma/>
                    </a:srgbClr>
                  </a:outerShdw>
                </a:effectLst>
              </a14:hiddenEffects>
            </a:ext>
          </a:extLst>
        </p:spPr>
        <p:txBody>
          <a:bodyPr wrap="none" anchor="ctr"/>
          <a:lstStyle/>
          <a:p>
            <a:endParaRPr lang="en-US" sz="1613"/>
          </a:p>
        </p:txBody>
      </p:sp>
      <p:sp>
        <p:nvSpPr>
          <p:cNvPr id="125011" name="Rectangle 83"/>
          <p:cNvSpPr>
            <a:spLocks noChangeArrowheads="1"/>
          </p:cNvSpPr>
          <p:nvPr/>
        </p:nvSpPr>
        <p:spPr bwMode="auto">
          <a:xfrm>
            <a:off x="919572" y="1597097"/>
            <a:ext cx="1581581" cy="694075"/>
          </a:xfrm>
          <a:prstGeom prst="rect">
            <a:avLst/>
          </a:prstGeom>
          <a:solidFill>
            <a:srgbClr val="FFFF63">
              <a:alpha val="50000"/>
            </a:srgbClr>
          </a:solidFill>
          <a:ln>
            <a:noFill/>
          </a:ln>
          <a:effectLst/>
          <a:extLst>
            <a:ext uri="{91240B29-F687-4F45-9708-019B960494DF}">
              <a14:hiddenLine xmlns:a14="http://schemas.microsoft.com/office/drawing/2010/main" w="12700">
                <a:solidFill>
                  <a:schemeClr val="bg1"/>
                </a:solidFill>
                <a:miter lim="800000"/>
                <a:headEnd type="none" w="sm" len="sm"/>
                <a:tailEnd type="none" w="sm" len="sm"/>
              </a14:hiddenLine>
            </a:ext>
            <a:ext uri="{AF507438-7753-43E0-B8FC-AC1667EBCBE1}">
              <a14:hiddenEffects xmlns:a14="http://schemas.microsoft.com/office/drawing/2010/main">
                <a:effectLst>
                  <a:outerShdw dist="17961" dir="2700000" algn="ctr" rotWithShape="0">
                    <a:srgbClr val="FFFF63">
                      <a:gamma/>
                      <a:shade val="60000"/>
                      <a:invGamma/>
                    </a:srgbClr>
                  </a:outerShdw>
                </a:effectLst>
              </a14:hiddenEffects>
            </a:ext>
          </a:extLst>
        </p:spPr>
        <p:txBody>
          <a:bodyPr wrap="none" anchor="ctr"/>
          <a:lstStyle/>
          <a:p>
            <a:endParaRPr lang="en-US" sz="1613"/>
          </a:p>
        </p:txBody>
      </p:sp>
      <p:sp>
        <p:nvSpPr>
          <p:cNvPr id="125012" name="Rectangle 84"/>
          <p:cNvSpPr>
            <a:spLocks noChangeArrowheads="1"/>
          </p:cNvSpPr>
          <p:nvPr/>
        </p:nvSpPr>
        <p:spPr bwMode="auto">
          <a:xfrm>
            <a:off x="2811211" y="2359442"/>
            <a:ext cx="1581581" cy="3572780"/>
          </a:xfrm>
          <a:prstGeom prst="rect">
            <a:avLst/>
          </a:prstGeom>
          <a:solidFill>
            <a:srgbClr val="FFFF63">
              <a:alpha val="50000"/>
            </a:srgbClr>
          </a:solidFill>
          <a:ln>
            <a:noFill/>
          </a:ln>
          <a:effectLst/>
          <a:extLst>
            <a:ext uri="{91240B29-F687-4F45-9708-019B960494DF}">
              <a14:hiddenLine xmlns:a14="http://schemas.microsoft.com/office/drawing/2010/main" w="12700">
                <a:solidFill>
                  <a:schemeClr val="bg1"/>
                </a:solidFill>
                <a:miter lim="800000"/>
                <a:headEnd type="none" w="sm" len="sm"/>
                <a:tailEnd type="none" w="sm" len="sm"/>
              </a14:hiddenLine>
            </a:ext>
            <a:ext uri="{AF507438-7753-43E0-B8FC-AC1667EBCBE1}">
              <a14:hiddenEffects xmlns:a14="http://schemas.microsoft.com/office/drawing/2010/main">
                <a:effectLst>
                  <a:outerShdw dist="17961" dir="2700000" algn="ctr" rotWithShape="0">
                    <a:srgbClr val="FFFF63">
                      <a:gamma/>
                      <a:shade val="60000"/>
                      <a:invGamma/>
                    </a:srgbClr>
                  </a:outerShdw>
                </a:effectLst>
              </a14:hiddenEffects>
            </a:ext>
          </a:extLst>
        </p:spPr>
        <p:txBody>
          <a:bodyPr wrap="none" anchor="ctr"/>
          <a:lstStyle/>
          <a:p>
            <a:endParaRPr lang="en-US" sz="1613"/>
          </a:p>
        </p:txBody>
      </p:sp>
      <p:sp>
        <p:nvSpPr>
          <p:cNvPr id="125013" name="Rectangle 85"/>
          <p:cNvSpPr>
            <a:spLocks noChangeArrowheads="1"/>
          </p:cNvSpPr>
          <p:nvPr/>
        </p:nvSpPr>
        <p:spPr bwMode="auto">
          <a:xfrm>
            <a:off x="6642847" y="2359442"/>
            <a:ext cx="1581581" cy="3572780"/>
          </a:xfrm>
          <a:prstGeom prst="rect">
            <a:avLst/>
          </a:prstGeom>
          <a:solidFill>
            <a:srgbClr val="FFFF63">
              <a:alpha val="50000"/>
            </a:srgbClr>
          </a:solidFill>
          <a:ln>
            <a:noFill/>
          </a:ln>
          <a:effectLst/>
          <a:extLst>
            <a:ext uri="{91240B29-F687-4F45-9708-019B960494DF}">
              <a14:hiddenLine xmlns:a14="http://schemas.microsoft.com/office/drawing/2010/main" w="12700">
                <a:solidFill>
                  <a:schemeClr val="bg1"/>
                </a:solidFill>
                <a:miter lim="800000"/>
                <a:headEnd type="none" w="sm" len="sm"/>
                <a:tailEnd type="none" w="sm" len="sm"/>
              </a14:hiddenLine>
            </a:ext>
            <a:ext uri="{AF507438-7753-43E0-B8FC-AC1667EBCBE1}">
              <a14:hiddenEffects xmlns:a14="http://schemas.microsoft.com/office/drawing/2010/main">
                <a:effectLst>
                  <a:outerShdw dist="17961" dir="2700000" algn="ctr" rotWithShape="0">
                    <a:srgbClr val="FFFF63">
                      <a:gamma/>
                      <a:shade val="60000"/>
                      <a:invGamma/>
                    </a:srgbClr>
                  </a:outerShdw>
                </a:effectLst>
              </a14:hiddenEffects>
            </a:ext>
          </a:extLst>
        </p:spPr>
        <p:txBody>
          <a:bodyPr wrap="none" anchor="ctr"/>
          <a:lstStyle/>
          <a:p>
            <a:endParaRPr lang="en-US" sz="1613"/>
          </a:p>
        </p:txBody>
      </p:sp>
      <p:sp>
        <p:nvSpPr>
          <p:cNvPr id="125014" name="Rectangle 86"/>
          <p:cNvSpPr>
            <a:spLocks noChangeArrowheads="1"/>
          </p:cNvSpPr>
          <p:nvPr/>
        </p:nvSpPr>
        <p:spPr bwMode="auto">
          <a:xfrm>
            <a:off x="4727029" y="2359442"/>
            <a:ext cx="1581581" cy="3572780"/>
          </a:xfrm>
          <a:prstGeom prst="rect">
            <a:avLst/>
          </a:prstGeom>
          <a:solidFill>
            <a:srgbClr val="FFFF63">
              <a:alpha val="50000"/>
            </a:srgbClr>
          </a:solidFill>
          <a:ln>
            <a:noFill/>
          </a:ln>
          <a:effectLst/>
          <a:extLst>
            <a:ext uri="{91240B29-F687-4F45-9708-019B960494DF}">
              <a14:hiddenLine xmlns:a14="http://schemas.microsoft.com/office/drawing/2010/main" w="12700">
                <a:solidFill>
                  <a:schemeClr val="bg1"/>
                </a:solidFill>
                <a:miter lim="800000"/>
                <a:headEnd type="none" w="sm" len="sm"/>
                <a:tailEnd type="none" w="sm" len="sm"/>
              </a14:hiddenLine>
            </a:ext>
            <a:ext uri="{AF507438-7753-43E0-B8FC-AC1667EBCBE1}">
              <a14:hiddenEffects xmlns:a14="http://schemas.microsoft.com/office/drawing/2010/main">
                <a:effectLst>
                  <a:outerShdw dist="17961" dir="2700000" algn="ctr" rotWithShape="0">
                    <a:srgbClr val="FFFF63">
                      <a:gamma/>
                      <a:shade val="60000"/>
                      <a:invGamma/>
                    </a:srgbClr>
                  </a:outerShdw>
                </a:effectLst>
              </a14:hiddenEffects>
            </a:ext>
          </a:extLst>
        </p:spPr>
        <p:txBody>
          <a:bodyPr wrap="none" anchor="ctr"/>
          <a:lstStyle/>
          <a:p>
            <a:endParaRPr lang="en-US" sz="1613"/>
          </a:p>
        </p:txBody>
      </p:sp>
      <p:sp>
        <p:nvSpPr>
          <p:cNvPr id="125015" name="Rectangle 87"/>
          <p:cNvSpPr>
            <a:spLocks noChangeArrowheads="1"/>
          </p:cNvSpPr>
          <p:nvPr/>
        </p:nvSpPr>
        <p:spPr bwMode="auto">
          <a:xfrm>
            <a:off x="896815" y="2359442"/>
            <a:ext cx="1581581" cy="3572780"/>
          </a:xfrm>
          <a:prstGeom prst="rect">
            <a:avLst/>
          </a:prstGeom>
          <a:solidFill>
            <a:srgbClr val="FFFF63">
              <a:alpha val="50000"/>
            </a:srgbClr>
          </a:solidFill>
          <a:ln>
            <a:noFill/>
          </a:ln>
          <a:effectLst/>
          <a:extLst>
            <a:ext uri="{91240B29-F687-4F45-9708-019B960494DF}">
              <a14:hiddenLine xmlns:a14="http://schemas.microsoft.com/office/drawing/2010/main" w="12700">
                <a:solidFill>
                  <a:schemeClr val="bg1"/>
                </a:solidFill>
                <a:miter lim="800000"/>
                <a:headEnd type="none" w="sm" len="sm"/>
                <a:tailEnd type="none" w="sm" len="sm"/>
              </a14:hiddenLine>
            </a:ext>
            <a:ext uri="{AF507438-7753-43E0-B8FC-AC1667EBCBE1}">
              <a14:hiddenEffects xmlns:a14="http://schemas.microsoft.com/office/drawing/2010/main">
                <a:effectLst>
                  <a:outerShdw dist="17961" dir="2700000" algn="ctr" rotWithShape="0">
                    <a:srgbClr val="FFFF63">
                      <a:gamma/>
                      <a:shade val="60000"/>
                      <a:invGamma/>
                    </a:srgbClr>
                  </a:outerShdw>
                </a:effectLst>
              </a14:hiddenEffects>
            </a:ext>
          </a:extLst>
        </p:spPr>
        <p:txBody>
          <a:bodyPr wrap="none" anchor="ctr"/>
          <a:lstStyle/>
          <a:p>
            <a:endParaRPr lang="en-US" sz="1613"/>
          </a:p>
        </p:txBody>
      </p:sp>
      <p:sp>
        <p:nvSpPr>
          <p:cNvPr id="124930" name="Rectangle 2"/>
          <p:cNvSpPr>
            <a:spLocks noGrp="1" noChangeArrowheads="1"/>
          </p:cNvSpPr>
          <p:nvPr>
            <p:ph type="title"/>
          </p:nvPr>
        </p:nvSpPr>
        <p:spPr>
          <a:noFill/>
          <a:ln/>
        </p:spPr>
        <p:txBody>
          <a:bodyPr/>
          <a:lstStyle/>
          <a:p>
            <a:r>
              <a:rPr lang="de-DE"/>
              <a:t>Simple Hierarchies</a:t>
            </a:r>
          </a:p>
        </p:txBody>
      </p:sp>
      <p:grpSp>
        <p:nvGrpSpPr>
          <p:cNvPr id="124932" name="Group 4"/>
          <p:cNvGrpSpPr>
            <a:grpSpLocks/>
          </p:cNvGrpSpPr>
          <p:nvPr/>
        </p:nvGrpSpPr>
        <p:grpSpPr bwMode="auto">
          <a:xfrm>
            <a:off x="1103047" y="2587007"/>
            <a:ext cx="1130716" cy="1046802"/>
            <a:chOff x="505" y="960"/>
            <a:chExt cx="795" cy="736"/>
          </a:xfrm>
        </p:grpSpPr>
        <p:sp>
          <p:nvSpPr>
            <p:cNvPr id="124933" name="Text Box 5"/>
            <p:cNvSpPr txBox="1">
              <a:spLocks noChangeArrowheads="1"/>
            </p:cNvSpPr>
            <p:nvPr/>
          </p:nvSpPr>
          <p:spPr bwMode="auto">
            <a:xfrm>
              <a:off x="537" y="960"/>
              <a:ext cx="699" cy="239"/>
            </a:xfrm>
            <a:prstGeom prst="rect">
              <a:avLst/>
            </a:prstGeom>
            <a:noFill/>
            <a:ln>
              <a:noFill/>
            </a:ln>
            <a:effectLst>
              <a:prstShdw prst="shdw17" dist="17961" dir="2700000">
                <a:schemeClr val="bg1">
                  <a:gamma/>
                  <a:shade val="60000"/>
                  <a:invGamma/>
                </a:schemeClr>
              </a:prstShdw>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bg1"/>
                  </a:solidFill>
                  <a:miter lim="800000"/>
                  <a:headEnd type="none" w="sm" len="sm"/>
                  <a:tailEnd type="none" w="sm" len="sm"/>
                </a14:hiddenLine>
              </a:ext>
            </a:extLst>
          </p:spPr>
          <p:txBody>
            <a:bodyPr wrap="none">
              <a:spAutoFit/>
            </a:bodyPr>
            <a:lstStyle/>
            <a:p>
              <a:pPr algn="r" eaLnBrk="1" hangingPunct="1"/>
              <a:r>
                <a:rPr lang="de-DE" sz="1613"/>
                <a:t>Januar 99</a:t>
              </a:r>
            </a:p>
          </p:txBody>
        </p:sp>
        <p:sp>
          <p:nvSpPr>
            <p:cNvPr id="124934" name="Text Box 6"/>
            <p:cNvSpPr txBox="1">
              <a:spLocks noChangeArrowheads="1"/>
            </p:cNvSpPr>
            <p:nvPr/>
          </p:nvSpPr>
          <p:spPr bwMode="auto">
            <a:xfrm>
              <a:off x="530" y="1208"/>
              <a:ext cx="770" cy="239"/>
            </a:xfrm>
            <a:prstGeom prst="rect">
              <a:avLst/>
            </a:prstGeom>
            <a:noFill/>
            <a:ln>
              <a:noFill/>
            </a:ln>
            <a:effectLst>
              <a:prstShdw prst="shdw17" dist="17961" dir="2700000">
                <a:schemeClr val="bg1">
                  <a:gamma/>
                  <a:shade val="60000"/>
                  <a:invGamma/>
                </a:schemeClr>
              </a:prstShdw>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bg1"/>
                  </a:solidFill>
                  <a:miter lim="800000"/>
                  <a:headEnd type="none" w="sm" len="sm"/>
                  <a:tailEnd type="none" w="sm" len="sm"/>
                </a14:hiddenLine>
              </a:ext>
            </a:extLst>
          </p:spPr>
          <p:txBody>
            <a:bodyPr wrap="none">
              <a:spAutoFit/>
            </a:bodyPr>
            <a:lstStyle/>
            <a:p>
              <a:pPr algn="r" eaLnBrk="1" hangingPunct="1"/>
              <a:r>
                <a:rPr lang="de-DE" sz="1613"/>
                <a:t>Februar 99</a:t>
              </a:r>
            </a:p>
          </p:txBody>
        </p:sp>
        <p:sp>
          <p:nvSpPr>
            <p:cNvPr id="124935" name="Text Box 7"/>
            <p:cNvSpPr txBox="1">
              <a:spLocks noChangeArrowheads="1"/>
            </p:cNvSpPr>
            <p:nvPr/>
          </p:nvSpPr>
          <p:spPr bwMode="auto">
            <a:xfrm>
              <a:off x="505" y="1457"/>
              <a:ext cx="611" cy="239"/>
            </a:xfrm>
            <a:prstGeom prst="rect">
              <a:avLst/>
            </a:prstGeom>
            <a:noFill/>
            <a:ln>
              <a:noFill/>
            </a:ln>
            <a:effectLst>
              <a:prstShdw prst="shdw17" dist="17961" dir="2700000">
                <a:schemeClr val="bg1">
                  <a:gamma/>
                  <a:shade val="60000"/>
                  <a:invGamma/>
                </a:schemeClr>
              </a:prstShdw>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bg1"/>
                  </a:solidFill>
                  <a:miter lim="800000"/>
                  <a:headEnd type="none" w="sm" len="sm"/>
                  <a:tailEnd type="none" w="sm" len="sm"/>
                </a14:hiddenLine>
              </a:ext>
            </a:extLst>
          </p:spPr>
          <p:txBody>
            <a:bodyPr wrap="none">
              <a:spAutoFit/>
            </a:bodyPr>
            <a:lstStyle/>
            <a:p>
              <a:pPr algn="r" eaLnBrk="1" hangingPunct="1"/>
              <a:r>
                <a:rPr lang="de-DE" sz="1613"/>
                <a:t>März 99</a:t>
              </a:r>
            </a:p>
          </p:txBody>
        </p:sp>
      </p:grpSp>
      <p:sp>
        <p:nvSpPr>
          <p:cNvPr id="124939" name="Text Box 11"/>
          <p:cNvSpPr txBox="1">
            <a:spLocks noChangeArrowheads="1"/>
          </p:cNvSpPr>
          <p:nvPr/>
        </p:nvSpPr>
        <p:spPr bwMode="auto">
          <a:xfrm>
            <a:off x="1128172" y="5415933"/>
            <a:ext cx="866648" cy="340542"/>
          </a:xfrm>
          <a:prstGeom prst="rect">
            <a:avLst/>
          </a:prstGeom>
          <a:noFill/>
          <a:ln>
            <a:noFill/>
          </a:ln>
          <a:effectLst>
            <a:prstShdw prst="shdw17" dist="17961" dir="2700000">
              <a:schemeClr val="bg1">
                <a:gamma/>
                <a:shade val="60000"/>
                <a:invGamma/>
              </a:schemeClr>
            </a:prstShdw>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bg1"/>
                </a:solidFill>
                <a:miter lim="800000"/>
                <a:headEnd type="none" w="sm" len="sm"/>
                <a:tailEnd type="none" w="sm" len="sm"/>
              </a14:hiddenLine>
            </a:ext>
          </a:extLst>
        </p:spPr>
        <p:txBody>
          <a:bodyPr wrap="none">
            <a:spAutoFit/>
          </a:bodyPr>
          <a:lstStyle/>
          <a:p>
            <a:pPr algn="r" eaLnBrk="1" hangingPunct="1"/>
            <a:r>
              <a:rPr lang="de-DE" sz="1613"/>
              <a:t>Sept. 99</a:t>
            </a:r>
          </a:p>
        </p:txBody>
      </p:sp>
      <p:sp>
        <p:nvSpPr>
          <p:cNvPr id="124940" name="Text Box 12"/>
          <p:cNvSpPr txBox="1">
            <a:spLocks noChangeArrowheads="1"/>
          </p:cNvSpPr>
          <p:nvPr/>
        </p:nvSpPr>
        <p:spPr bwMode="auto">
          <a:xfrm>
            <a:off x="1131784" y="5063206"/>
            <a:ext cx="1022332" cy="340542"/>
          </a:xfrm>
          <a:prstGeom prst="rect">
            <a:avLst/>
          </a:prstGeom>
          <a:noFill/>
          <a:ln>
            <a:noFill/>
          </a:ln>
          <a:effectLst>
            <a:prstShdw prst="shdw17" dist="17961" dir="2700000">
              <a:schemeClr val="bg1">
                <a:gamma/>
                <a:shade val="60000"/>
                <a:invGamma/>
              </a:schemeClr>
            </a:prstShdw>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bg1"/>
                </a:solidFill>
                <a:miter lim="800000"/>
                <a:headEnd type="none" w="sm" len="sm"/>
                <a:tailEnd type="none" w="sm" len="sm"/>
              </a14:hiddenLine>
            </a:ext>
          </a:extLst>
        </p:spPr>
        <p:txBody>
          <a:bodyPr wrap="none">
            <a:spAutoFit/>
          </a:bodyPr>
          <a:lstStyle/>
          <a:p>
            <a:pPr algn="r" eaLnBrk="1" hangingPunct="1"/>
            <a:r>
              <a:rPr lang="de-DE" sz="1613"/>
              <a:t>August 99</a:t>
            </a:r>
          </a:p>
        </p:txBody>
      </p:sp>
      <p:sp>
        <p:nvSpPr>
          <p:cNvPr id="124941" name="Text Box 13"/>
          <p:cNvSpPr txBox="1">
            <a:spLocks noChangeArrowheads="1"/>
          </p:cNvSpPr>
          <p:nvPr/>
        </p:nvSpPr>
        <p:spPr bwMode="auto">
          <a:xfrm>
            <a:off x="1113694" y="4709057"/>
            <a:ext cx="710452" cy="340542"/>
          </a:xfrm>
          <a:prstGeom prst="rect">
            <a:avLst/>
          </a:prstGeom>
          <a:noFill/>
          <a:ln>
            <a:noFill/>
          </a:ln>
          <a:effectLst>
            <a:prstShdw prst="shdw17" dist="17961" dir="2700000">
              <a:schemeClr val="bg1">
                <a:gamma/>
                <a:shade val="60000"/>
                <a:invGamma/>
              </a:schemeClr>
            </a:prstShdw>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bg1"/>
                </a:solidFill>
                <a:miter lim="800000"/>
                <a:headEnd type="none" w="sm" len="sm"/>
                <a:tailEnd type="none" w="sm" len="sm"/>
              </a14:hiddenLine>
            </a:ext>
          </a:extLst>
        </p:spPr>
        <p:txBody>
          <a:bodyPr wrap="none">
            <a:spAutoFit/>
          </a:bodyPr>
          <a:lstStyle/>
          <a:p>
            <a:pPr algn="r" eaLnBrk="1" hangingPunct="1"/>
            <a:r>
              <a:rPr lang="de-DE" sz="1613"/>
              <a:t>Juli 99</a:t>
            </a:r>
          </a:p>
        </p:txBody>
      </p:sp>
      <p:grpSp>
        <p:nvGrpSpPr>
          <p:cNvPr id="124942" name="Group 14"/>
          <p:cNvGrpSpPr>
            <a:grpSpLocks/>
          </p:cNvGrpSpPr>
          <p:nvPr/>
        </p:nvGrpSpPr>
        <p:grpSpPr bwMode="auto">
          <a:xfrm>
            <a:off x="1083135" y="3648032"/>
            <a:ext cx="843415" cy="1046802"/>
            <a:chOff x="491" y="1706"/>
            <a:chExt cx="593" cy="736"/>
          </a:xfrm>
        </p:grpSpPr>
        <p:sp>
          <p:nvSpPr>
            <p:cNvPr id="124943" name="Text Box 15"/>
            <p:cNvSpPr txBox="1">
              <a:spLocks noChangeArrowheads="1"/>
            </p:cNvSpPr>
            <p:nvPr/>
          </p:nvSpPr>
          <p:spPr bwMode="auto">
            <a:xfrm>
              <a:off x="495" y="1706"/>
              <a:ext cx="589" cy="239"/>
            </a:xfrm>
            <a:prstGeom prst="rect">
              <a:avLst/>
            </a:prstGeom>
            <a:noFill/>
            <a:ln>
              <a:noFill/>
            </a:ln>
            <a:effectLst>
              <a:prstShdw prst="shdw17" dist="17961" dir="2700000">
                <a:schemeClr val="bg1">
                  <a:gamma/>
                  <a:shade val="60000"/>
                  <a:invGamma/>
                </a:schemeClr>
              </a:prstShdw>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bg1"/>
                  </a:solidFill>
                  <a:miter lim="800000"/>
                  <a:headEnd type="none" w="sm" len="sm"/>
                  <a:tailEnd type="none" w="sm" len="sm"/>
                </a14:hiddenLine>
              </a:ext>
            </a:extLst>
          </p:spPr>
          <p:txBody>
            <a:bodyPr wrap="none">
              <a:spAutoFit/>
            </a:bodyPr>
            <a:lstStyle/>
            <a:p>
              <a:pPr algn="r" eaLnBrk="1" hangingPunct="1"/>
              <a:r>
                <a:rPr lang="de-DE" sz="1613"/>
                <a:t>April 99</a:t>
              </a:r>
            </a:p>
          </p:txBody>
        </p:sp>
        <p:sp>
          <p:nvSpPr>
            <p:cNvPr id="124944" name="Text Box 16"/>
            <p:cNvSpPr txBox="1">
              <a:spLocks noChangeArrowheads="1"/>
            </p:cNvSpPr>
            <p:nvPr/>
          </p:nvSpPr>
          <p:spPr bwMode="auto">
            <a:xfrm>
              <a:off x="518" y="2203"/>
              <a:ext cx="542" cy="239"/>
            </a:xfrm>
            <a:prstGeom prst="rect">
              <a:avLst/>
            </a:prstGeom>
            <a:noFill/>
            <a:ln>
              <a:noFill/>
            </a:ln>
            <a:effectLst>
              <a:prstShdw prst="shdw17" dist="17961" dir="2700000">
                <a:schemeClr val="bg1">
                  <a:gamma/>
                  <a:shade val="60000"/>
                  <a:invGamma/>
                </a:schemeClr>
              </a:prstShdw>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bg1"/>
                  </a:solidFill>
                  <a:miter lim="800000"/>
                  <a:headEnd type="none" w="sm" len="sm"/>
                  <a:tailEnd type="none" w="sm" len="sm"/>
                </a14:hiddenLine>
              </a:ext>
            </a:extLst>
          </p:spPr>
          <p:txBody>
            <a:bodyPr wrap="none">
              <a:spAutoFit/>
            </a:bodyPr>
            <a:lstStyle/>
            <a:p>
              <a:pPr algn="r" eaLnBrk="1" hangingPunct="1"/>
              <a:r>
                <a:rPr lang="de-DE" sz="1613"/>
                <a:t>Juni 99</a:t>
              </a:r>
            </a:p>
          </p:txBody>
        </p:sp>
        <p:sp>
          <p:nvSpPr>
            <p:cNvPr id="124945" name="Text Box 17"/>
            <p:cNvSpPr txBox="1">
              <a:spLocks noChangeArrowheads="1"/>
            </p:cNvSpPr>
            <p:nvPr/>
          </p:nvSpPr>
          <p:spPr bwMode="auto">
            <a:xfrm>
              <a:off x="491" y="1954"/>
              <a:ext cx="537" cy="239"/>
            </a:xfrm>
            <a:prstGeom prst="rect">
              <a:avLst/>
            </a:prstGeom>
            <a:noFill/>
            <a:ln>
              <a:noFill/>
            </a:ln>
            <a:effectLst>
              <a:prstShdw prst="shdw17" dist="17961" dir="2700000">
                <a:schemeClr val="bg1">
                  <a:gamma/>
                  <a:shade val="60000"/>
                  <a:invGamma/>
                </a:schemeClr>
              </a:prstShdw>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bg1"/>
                  </a:solidFill>
                  <a:miter lim="800000"/>
                  <a:headEnd type="none" w="sm" len="sm"/>
                  <a:tailEnd type="none" w="sm" len="sm"/>
                </a14:hiddenLine>
              </a:ext>
            </a:extLst>
          </p:spPr>
          <p:txBody>
            <a:bodyPr wrap="none">
              <a:spAutoFit/>
            </a:bodyPr>
            <a:lstStyle/>
            <a:p>
              <a:pPr algn="r" eaLnBrk="1" hangingPunct="1"/>
              <a:r>
                <a:rPr lang="de-DE" sz="1613"/>
                <a:t>Mai 99</a:t>
              </a:r>
            </a:p>
          </p:txBody>
        </p:sp>
      </p:grpSp>
      <p:grpSp>
        <p:nvGrpSpPr>
          <p:cNvPr id="124946" name="Group 18"/>
          <p:cNvGrpSpPr>
            <a:grpSpLocks/>
          </p:cNvGrpSpPr>
          <p:nvPr/>
        </p:nvGrpSpPr>
        <p:grpSpPr bwMode="auto">
          <a:xfrm>
            <a:off x="3016020" y="2941157"/>
            <a:ext cx="1277212" cy="1400950"/>
            <a:chOff x="1778" y="1209"/>
            <a:chExt cx="898" cy="985"/>
          </a:xfrm>
        </p:grpSpPr>
        <p:sp>
          <p:nvSpPr>
            <p:cNvPr id="124947" name="Text Box 19"/>
            <p:cNvSpPr txBox="1">
              <a:spLocks noChangeArrowheads="1"/>
            </p:cNvSpPr>
            <p:nvPr/>
          </p:nvSpPr>
          <p:spPr bwMode="auto">
            <a:xfrm>
              <a:off x="1778" y="1209"/>
              <a:ext cx="898" cy="239"/>
            </a:xfrm>
            <a:prstGeom prst="rect">
              <a:avLst/>
            </a:prstGeom>
            <a:noFill/>
            <a:ln>
              <a:noFill/>
            </a:ln>
            <a:effectLst>
              <a:prstShdw prst="shdw17" dist="17961" dir="2700000">
                <a:schemeClr val="bg1">
                  <a:gamma/>
                  <a:shade val="60000"/>
                  <a:invGamma/>
                </a:schemeClr>
              </a:prstShdw>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bg1"/>
                  </a:solidFill>
                  <a:miter lim="800000"/>
                  <a:headEnd type="none" w="sm" len="sm"/>
                  <a:tailEnd type="none" w="sm" len="sm"/>
                </a14:hiddenLine>
              </a:ext>
            </a:extLst>
          </p:spPr>
          <p:txBody>
            <a:bodyPr wrap="none">
              <a:spAutoFit/>
            </a:bodyPr>
            <a:lstStyle/>
            <a:p>
              <a:pPr algn="r" eaLnBrk="1" hangingPunct="1"/>
              <a:r>
                <a:rPr lang="de-DE" sz="1613"/>
                <a:t>1. Quartal 99</a:t>
              </a:r>
            </a:p>
          </p:txBody>
        </p:sp>
        <p:sp>
          <p:nvSpPr>
            <p:cNvPr id="124948" name="Text Box 20"/>
            <p:cNvSpPr txBox="1">
              <a:spLocks noChangeArrowheads="1"/>
            </p:cNvSpPr>
            <p:nvPr/>
          </p:nvSpPr>
          <p:spPr bwMode="auto">
            <a:xfrm>
              <a:off x="1778" y="1955"/>
              <a:ext cx="898" cy="239"/>
            </a:xfrm>
            <a:prstGeom prst="rect">
              <a:avLst/>
            </a:prstGeom>
            <a:noFill/>
            <a:ln>
              <a:noFill/>
            </a:ln>
            <a:effectLst>
              <a:prstShdw prst="shdw17" dist="17961" dir="2700000">
                <a:schemeClr val="bg1">
                  <a:gamma/>
                  <a:shade val="60000"/>
                  <a:invGamma/>
                </a:schemeClr>
              </a:prstShdw>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bg1"/>
                  </a:solidFill>
                  <a:miter lim="800000"/>
                  <a:headEnd type="none" w="sm" len="sm"/>
                  <a:tailEnd type="none" w="sm" len="sm"/>
                </a14:hiddenLine>
              </a:ext>
            </a:extLst>
          </p:spPr>
          <p:txBody>
            <a:bodyPr wrap="none">
              <a:spAutoFit/>
            </a:bodyPr>
            <a:lstStyle/>
            <a:p>
              <a:pPr algn="r" eaLnBrk="1" hangingPunct="1"/>
              <a:r>
                <a:rPr lang="de-DE" sz="1613"/>
                <a:t>2. Quartal 99</a:t>
              </a:r>
            </a:p>
          </p:txBody>
        </p:sp>
      </p:grpSp>
      <p:sp>
        <p:nvSpPr>
          <p:cNvPr id="124950" name="Text Box 22"/>
          <p:cNvSpPr txBox="1">
            <a:spLocks noChangeArrowheads="1"/>
          </p:cNvSpPr>
          <p:nvPr/>
        </p:nvSpPr>
        <p:spPr bwMode="auto">
          <a:xfrm>
            <a:off x="3016216" y="5073162"/>
            <a:ext cx="1277016" cy="340542"/>
          </a:xfrm>
          <a:prstGeom prst="rect">
            <a:avLst/>
          </a:prstGeom>
          <a:noFill/>
          <a:ln>
            <a:noFill/>
          </a:ln>
          <a:effectLst>
            <a:prstShdw prst="shdw17" dist="17961" dir="2700000">
              <a:schemeClr val="bg1">
                <a:gamma/>
                <a:shade val="60000"/>
                <a:invGamma/>
              </a:schemeClr>
            </a:prstShdw>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bg1"/>
                </a:solidFill>
                <a:miter lim="800000"/>
                <a:headEnd type="none" w="sm" len="sm"/>
                <a:tailEnd type="none" w="sm" len="sm"/>
              </a14:hiddenLine>
            </a:ext>
          </a:extLst>
        </p:spPr>
        <p:txBody>
          <a:bodyPr wrap="none">
            <a:spAutoFit/>
          </a:bodyPr>
          <a:lstStyle/>
          <a:p>
            <a:pPr algn="r" eaLnBrk="1" hangingPunct="1"/>
            <a:r>
              <a:rPr lang="de-DE" sz="1613"/>
              <a:t>3. Quartal 99</a:t>
            </a:r>
          </a:p>
        </p:txBody>
      </p:sp>
      <p:sp>
        <p:nvSpPr>
          <p:cNvPr id="124952" name="Text Box 24"/>
          <p:cNvSpPr txBox="1">
            <a:spLocks noChangeArrowheads="1"/>
          </p:cNvSpPr>
          <p:nvPr/>
        </p:nvSpPr>
        <p:spPr bwMode="auto">
          <a:xfrm>
            <a:off x="7275944" y="4404687"/>
            <a:ext cx="601448" cy="340542"/>
          </a:xfrm>
          <a:prstGeom prst="rect">
            <a:avLst/>
          </a:prstGeom>
          <a:noFill/>
          <a:ln>
            <a:noFill/>
          </a:ln>
          <a:effectLst>
            <a:prstShdw prst="shdw17" dist="17961" dir="2700000">
              <a:schemeClr val="bg1">
                <a:gamma/>
                <a:shade val="60000"/>
                <a:invGamma/>
              </a:schemeClr>
            </a:prstShdw>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bg1"/>
                </a:solidFill>
                <a:miter lim="800000"/>
                <a:headEnd type="none" w="sm" len="sm"/>
                <a:tailEnd type="none" w="sm" len="sm"/>
              </a14:hiddenLine>
            </a:ext>
          </a:extLst>
        </p:spPr>
        <p:txBody>
          <a:bodyPr wrap="none">
            <a:spAutoFit/>
          </a:bodyPr>
          <a:lstStyle/>
          <a:p>
            <a:pPr algn="r" eaLnBrk="1" hangingPunct="1"/>
            <a:r>
              <a:rPr lang="de-DE" sz="1613"/>
              <a:t>1999</a:t>
            </a:r>
          </a:p>
        </p:txBody>
      </p:sp>
      <p:sp>
        <p:nvSpPr>
          <p:cNvPr id="124954" name="Text Box 26"/>
          <p:cNvSpPr txBox="1">
            <a:spLocks noChangeArrowheads="1"/>
          </p:cNvSpPr>
          <p:nvPr/>
        </p:nvSpPr>
        <p:spPr bwMode="auto">
          <a:xfrm>
            <a:off x="4937745" y="5098763"/>
            <a:ext cx="1358065" cy="340542"/>
          </a:xfrm>
          <a:prstGeom prst="rect">
            <a:avLst/>
          </a:prstGeom>
          <a:noFill/>
          <a:ln>
            <a:noFill/>
          </a:ln>
          <a:effectLst>
            <a:prstShdw prst="shdw17" dist="17961" dir="2700000">
              <a:schemeClr val="bg1">
                <a:gamma/>
                <a:shade val="60000"/>
                <a:invGamma/>
              </a:schemeClr>
            </a:prstShdw>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bg1"/>
                </a:solidFill>
                <a:miter lim="800000"/>
                <a:headEnd type="none" w="sm" len="sm"/>
                <a:tailEnd type="none" w="sm" len="sm"/>
              </a14:hiddenLine>
            </a:ext>
          </a:extLst>
        </p:spPr>
        <p:txBody>
          <a:bodyPr wrap="none">
            <a:spAutoFit/>
          </a:bodyPr>
          <a:lstStyle/>
          <a:p>
            <a:pPr algn="r" eaLnBrk="1" hangingPunct="1"/>
            <a:r>
              <a:rPr lang="de-DE" sz="1613"/>
              <a:t>2. Halbjahr 99</a:t>
            </a:r>
          </a:p>
        </p:txBody>
      </p:sp>
      <p:sp>
        <p:nvSpPr>
          <p:cNvPr id="124955" name="Text Box 27"/>
          <p:cNvSpPr txBox="1">
            <a:spLocks noChangeArrowheads="1"/>
          </p:cNvSpPr>
          <p:nvPr/>
        </p:nvSpPr>
        <p:spPr bwMode="auto">
          <a:xfrm>
            <a:off x="5006014" y="3483047"/>
            <a:ext cx="1358065" cy="340542"/>
          </a:xfrm>
          <a:prstGeom prst="rect">
            <a:avLst/>
          </a:prstGeom>
          <a:noFill/>
          <a:ln>
            <a:noFill/>
          </a:ln>
          <a:effectLst>
            <a:prstShdw prst="shdw17" dist="17961" dir="2700000">
              <a:schemeClr val="bg1">
                <a:gamma/>
                <a:shade val="60000"/>
                <a:invGamma/>
              </a:schemeClr>
            </a:prstShdw>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bg1"/>
                </a:solidFill>
                <a:miter lim="800000"/>
                <a:headEnd type="none" w="sm" len="sm"/>
                <a:tailEnd type="none" w="sm" len="sm"/>
              </a14:hiddenLine>
            </a:ext>
          </a:extLst>
        </p:spPr>
        <p:txBody>
          <a:bodyPr wrap="none">
            <a:spAutoFit/>
          </a:bodyPr>
          <a:lstStyle/>
          <a:p>
            <a:pPr algn="r" eaLnBrk="1" hangingPunct="1"/>
            <a:r>
              <a:rPr lang="de-DE" sz="1613"/>
              <a:t>1. Halbjahr 99</a:t>
            </a:r>
          </a:p>
        </p:txBody>
      </p:sp>
      <p:sp>
        <p:nvSpPr>
          <p:cNvPr id="124956" name="Line 28"/>
          <p:cNvSpPr>
            <a:spLocks noChangeShapeType="1"/>
          </p:cNvSpPr>
          <p:nvPr/>
        </p:nvSpPr>
        <p:spPr bwMode="auto">
          <a:xfrm>
            <a:off x="2228075" y="2723546"/>
            <a:ext cx="682697" cy="341349"/>
          </a:xfrm>
          <a:prstGeom prst="line">
            <a:avLst/>
          </a:prstGeom>
          <a:noFill/>
          <a:ln w="28575">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sp>
        <p:nvSpPr>
          <p:cNvPr id="124957" name="Line 29"/>
          <p:cNvSpPr>
            <a:spLocks noChangeShapeType="1"/>
          </p:cNvSpPr>
          <p:nvPr/>
        </p:nvSpPr>
        <p:spPr bwMode="auto">
          <a:xfrm flipV="1">
            <a:off x="2228075" y="3201434"/>
            <a:ext cx="682697" cy="341349"/>
          </a:xfrm>
          <a:prstGeom prst="line">
            <a:avLst/>
          </a:prstGeom>
          <a:noFill/>
          <a:ln w="28575">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sp>
        <p:nvSpPr>
          <p:cNvPr id="124958" name="Line 30"/>
          <p:cNvSpPr>
            <a:spLocks noChangeShapeType="1"/>
          </p:cNvSpPr>
          <p:nvPr/>
        </p:nvSpPr>
        <p:spPr bwMode="auto">
          <a:xfrm flipV="1">
            <a:off x="2228075" y="3133165"/>
            <a:ext cx="682697" cy="0"/>
          </a:xfrm>
          <a:prstGeom prst="line">
            <a:avLst/>
          </a:prstGeom>
          <a:noFill/>
          <a:ln w="28575">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sp>
        <p:nvSpPr>
          <p:cNvPr id="124959" name="Line 31"/>
          <p:cNvSpPr>
            <a:spLocks noChangeShapeType="1"/>
          </p:cNvSpPr>
          <p:nvPr/>
        </p:nvSpPr>
        <p:spPr bwMode="auto">
          <a:xfrm>
            <a:off x="2228075" y="3747592"/>
            <a:ext cx="682697" cy="341349"/>
          </a:xfrm>
          <a:prstGeom prst="line">
            <a:avLst/>
          </a:prstGeom>
          <a:noFill/>
          <a:ln w="28575">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sp>
        <p:nvSpPr>
          <p:cNvPr id="124960" name="Line 32"/>
          <p:cNvSpPr>
            <a:spLocks noChangeShapeType="1"/>
          </p:cNvSpPr>
          <p:nvPr/>
        </p:nvSpPr>
        <p:spPr bwMode="auto">
          <a:xfrm flipV="1">
            <a:off x="2228075" y="4225480"/>
            <a:ext cx="682697" cy="341349"/>
          </a:xfrm>
          <a:prstGeom prst="line">
            <a:avLst/>
          </a:prstGeom>
          <a:noFill/>
          <a:ln w="28575">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sp>
        <p:nvSpPr>
          <p:cNvPr id="124961" name="Line 33"/>
          <p:cNvSpPr>
            <a:spLocks noChangeShapeType="1"/>
          </p:cNvSpPr>
          <p:nvPr/>
        </p:nvSpPr>
        <p:spPr bwMode="auto">
          <a:xfrm flipV="1">
            <a:off x="2228075" y="4157210"/>
            <a:ext cx="682697" cy="0"/>
          </a:xfrm>
          <a:prstGeom prst="line">
            <a:avLst/>
          </a:prstGeom>
          <a:noFill/>
          <a:ln w="28575">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sp>
        <p:nvSpPr>
          <p:cNvPr id="124962" name="Line 34"/>
          <p:cNvSpPr>
            <a:spLocks noChangeShapeType="1"/>
          </p:cNvSpPr>
          <p:nvPr/>
        </p:nvSpPr>
        <p:spPr bwMode="auto">
          <a:xfrm>
            <a:off x="2228075" y="4839906"/>
            <a:ext cx="682697" cy="341349"/>
          </a:xfrm>
          <a:prstGeom prst="line">
            <a:avLst/>
          </a:prstGeom>
          <a:noFill/>
          <a:ln w="28575">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sp>
        <p:nvSpPr>
          <p:cNvPr id="124963" name="Line 35"/>
          <p:cNvSpPr>
            <a:spLocks noChangeShapeType="1"/>
          </p:cNvSpPr>
          <p:nvPr/>
        </p:nvSpPr>
        <p:spPr bwMode="auto">
          <a:xfrm flipV="1">
            <a:off x="2228075" y="5317795"/>
            <a:ext cx="682697" cy="341349"/>
          </a:xfrm>
          <a:prstGeom prst="line">
            <a:avLst/>
          </a:prstGeom>
          <a:noFill/>
          <a:ln w="28575">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sp>
        <p:nvSpPr>
          <p:cNvPr id="124964" name="Line 36"/>
          <p:cNvSpPr>
            <a:spLocks noChangeShapeType="1"/>
          </p:cNvSpPr>
          <p:nvPr/>
        </p:nvSpPr>
        <p:spPr bwMode="auto">
          <a:xfrm flipV="1">
            <a:off x="2228075" y="5249525"/>
            <a:ext cx="682697" cy="0"/>
          </a:xfrm>
          <a:prstGeom prst="line">
            <a:avLst/>
          </a:prstGeom>
          <a:noFill/>
          <a:ln w="28575">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sp>
        <p:nvSpPr>
          <p:cNvPr id="124968" name="Line 40"/>
          <p:cNvSpPr>
            <a:spLocks noChangeShapeType="1"/>
          </p:cNvSpPr>
          <p:nvPr/>
        </p:nvSpPr>
        <p:spPr bwMode="auto">
          <a:xfrm>
            <a:off x="4276165" y="3121786"/>
            <a:ext cx="637184" cy="489266"/>
          </a:xfrm>
          <a:prstGeom prst="line">
            <a:avLst/>
          </a:prstGeom>
          <a:noFill/>
          <a:ln w="28575">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sp>
        <p:nvSpPr>
          <p:cNvPr id="124969" name="Line 41"/>
          <p:cNvSpPr>
            <a:spLocks noChangeShapeType="1"/>
          </p:cNvSpPr>
          <p:nvPr/>
        </p:nvSpPr>
        <p:spPr bwMode="auto">
          <a:xfrm flipV="1">
            <a:off x="4287543" y="3690701"/>
            <a:ext cx="614427" cy="489266"/>
          </a:xfrm>
          <a:prstGeom prst="line">
            <a:avLst/>
          </a:prstGeom>
          <a:noFill/>
          <a:ln w="28575">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sp>
        <p:nvSpPr>
          <p:cNvPr id="124970" name="Line 42"/>
          <p:cNvSpPr>
            <a:spLocks noChangeShapeType="1"/>
          </p:cNvSpPr>
          <p:nvPr/>
        </p:nvSpPr>
        <p:spPr bwMode="auto">
          <a:xfrm flipV="1">
            <a:off x="4253408" y="5272281"/>
            <a:ext cx="557536" cy="0"/>
          </a:xfrm>
          <a:prstGeom prst="line">
            <a:avLst/>
          </a:prstGeom>
          <a:noFill/>
          <a:ln w="28575">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sp>
        <p:nvSpPr>
          <p:cNvPr id="124972" name="Line 44"/>
          <p:cNvSpPr>
            <a:spLocks noChangeShapeType="1"/>
          </p:cNvSpPr>
          <p:nvPr/>
        </p:nvSpPr>
        <p:spPr bwMode="auto">
          <a:xfrm>
            <a:off x="6312877" y="3667944"/>
            <a:ext cx="921641" cy="864749"/>
          </a:xfrm>
          <a:prstGeom prst="line">
            <a:avLst/>
          </a:prstGeom>
          <a:noFill/>
          <a:ln w="28575">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sp>
        <p:nvSpPr>
          <p:cNvPr id="124973" name="Line 45"/>
          <p:cNvSpPr>
            <a:spLocks noChangeShapeType="1"/>
          </p:cNvSpPr>
          <p:nvPr/>
        </p:nvSpPr>
        <p:spPr bwMode="auto">
          <a:xfrm flipV="1">
            <a:off x="6255986" y="4555449"/>
            <a:ext cx="933019" cy="705454"/>
          </a:xfrm>
          <a:prstGeom prst="line">
            <a:avLst/>
          </a:prstGeom>
          <a:noFill/>
          <a:ln w="28575">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sp>
        <p:nvSpPr>
          <p:cNvPr id="125016" name="Line 88"/>
          <p:cNvSpPr>
            <a:spLocks noChangeShapeType="1"/>
          </p:cNvSpPr>
          <p:nvPr/>
        </p:nvSpPr>
        <p:spPr bwMode="auto">
          <a:xfrm flipV="1">
            <a:off x="4253409" y="5363308"/>
            <a:ext cx="614427" cy="489266"/>
          </a:xfrm>
          <a:prstGeom prst="line">
            <a:avLst/>
          </a:prstGeom>
          <a:noFill/>
          <a:ln w="28575">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sp>
        <p:nvSpPr>
          <p:cNvPr id="125017" name="Text Box 89"/>
          <p:cNvSpPr txBox="1">
            <a:spLocks noChangeArrowheads="1"/>
          </p:cNvSpPr>
          <p:nvPr/>
        </p:nvSpPr>
        <p:spPr bwMode="auto">
          <a:xfrm>
            <a:off x="3200699" y="5653454"/>
            <a:ext cx="819455" cy="340542"/>
          </a:xfrm>
          <a:prstGeom prst="rect">
            <a:avLst/>
          </a:prstGeom>
          <a:noFill/>
          <a:ln>
            <a:noFill/>
          </a:ln>
          <a:effectLst>
            <a:prstShdw prst="shdw17" dist="17961" dir="2700000">
              <a:schemeClr val="bg1">
                <a:gamma/>
                <a:shade val="60000"/>
                <a:invGamma/>
              </a:schemeClr>
            </a:prstShdw>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bg1"/>
                </a:solidFill>
                <a:miter lim="800000"/>
                <a:headEnd type="none" w="sm" len="sm"/>
                <a:tailEnd type="none" w="sm" len="sm"/>
              </a14:hiddenLine>
            </a:ext>
          </a:extLst>
        </p:spPr>
        <p:txBody>
          <a:bodyPr wrap="none">
            <a:spAutoFit/>
          </a:bodyPr>
          <a:lstStyle/>
          <a:p>
            <a:pPr algn="r" eaLnBrk="1" hangingPunct="1"/>
            <a:r>
              <a:rPr lang="de-DE" sz="1613"/>
              <a:t>............</a:t>
            </a:r>
          </a:p>
        </p:txBody>
      </p:sp>
      <p:sp>
        <p:nvSpPr>
          <p:cNvPr id="125018" name="Text Box 90"/>
          <p:cNvSpPr txBox="1">
            <a:spLocks noChangeArrowheads="1"/>
          </p:cNvSpPr>
          <p:nvPr/>
        </p:nvSpPr>
        <p:spPr bwMode="auto">
          <a:xfrm>
            <a:off x="1261116" y="1774883"/>
            <a:ext cx="767839" cy="340542"/>
          </a:xfrm>
          <a:prstGeom prst="rect">
            <a:avLst/>
          </a:prstGeom>
          <a:noFill/>
          <a:ln>
            <a:noFill/>
          </a:ln>
          <a:effectLst>
            <a:prstShdw prst="shdw17" dist="17961" dir="2700000">
              <a:schemeClr val="bg1">
                <a:gamma/>
                <a:shade val="60000"/>
                <a:invGamma/>
              </a:schemeClr>
            </a:prstShdw>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bg1"/>
                </a:solidFill>
                <a:miter lim="800000"/>
                <a:headEnd type="none" w="sm" len="sm"/>
                <a:tailEnd type="none" w="sm" len="sm"/>
              </a14:hiddenLine>
            </a:ext>
          </a:extLst>
        </p:spPr>
        <p:txBody>
          <a:bodyPr wrap="none">
            <a:spAutoFit/>
          </a:bodyPr>
          <a:lstStyle/>
          <a:p>
            <a:pPr algn="r" eaLnBrk="1" hangingPunct="1"/>
            <a:r>
              <a:rPr lang="de-DE" sz="1613" b="1"/>
              <a:t>Month</a:t>
            </a:r>
          </a:p>
        </p:txBody>
      </p:sp>
      <p:sp>
        <p:nvSpPr>
          <p:cNvPr id="125019" name="Text Box 91"/>
          <p:cNvSpPr txBox="1">
            <a:spLocks noChangeArrowheads="1"/>
          </p:cNvSpPr>
          <p:nvPr/>
        </p:nvSpPr>
        <p:spPr bwMode="auto">
          <a:xfrm>
            <a:off x="3181071" y="1774883"/>
            <a:ext cx="861839" cy="340542"/>
          </a:xfrm>
          <a:prstGeom prst="rect">
            <a:avLst/>
          </a:prstGeom>
          <a:noFill/>
          <a:ln>
            <a:noFill/>
          </a:ln>
          <a:effectLst>
            <a:prstShdw prst="shdw17" dist="17961" dir="2700000">
              <a:schemeClr val="bg1">
                <a:gamma/>
                <a:shade val="60000"/>
                <a:invGamma/>
              </a:schemeClr>
            </a:prstShdw>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bg1"/>
                </a:solidFill>
                <a:miter lim="800000"/>
                <a:headEnd type="none" w="sm" len="sm"/>
                <a:tailEnd type="none" w="sm" len="sm"/>
              </a14:hiddenLine>
            </a:ext>
          </a:extLst>
        </p:spPr>
        <p:txBody>
          <a:bodyPr wrap="none">
            <a:spAutoFit/>
          </a:bodyPr>
          <a:lstStyle/>
          <a:p>
            <a:pPr algn="r" eaLnBrk="1" hangingPunct="1"/>
            <a:r>
              <a:rPr lang="de-DE" sz="1613" b="1"/>
              <a:t>Quarter</a:t>
            </a:r>
          </a:p>
        </p:txBody>
      </p:sp>
      <p:sp>
        <p:nvSpPr>
          <p:cNvPr id="125020" name="Text Box 92"/>
          <p:cNvSpPr txBox="1">
            <a:spLocks noChangeArrowheads="1"/>
          </p:cNvSpPr>
          <p:nvPr/>
        </p:nvSpPr>
        <p:spPr bwMode="auto">
          <a:xfrm>
            <a:off x="5109519" y="1638345"/>
            <a:ext cx="899093" cy="588751"/>
          </a:xfrm>
          <a:prstGeom prst="rect">
            <a:avLst/>
          </a:prstGeom>
          <a:noFill/>
          <a:ln>
            <a:noFill/>
          </a:ln>
          <a:effectLst>
            <a:prstShdw prst="shdw17" dist="17961" dir="2700000">
              <a:schemeClr val="bg1">
                <a:gamma/>
                <a:shade val="60000"/>
                <a:invGamma/>
              </a:schemeClr>
            </a:prstShdw>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bg1"/>
                </a:solidFill>
                <a:miter lim="800000"/>
                <a:headEnd type="none" w="sm" len="sm"/>
                <a:tailEnd type="none" w="sm" len="sm"/>
              </a14:hiddenLine>
            </a:ext>
          </a:extLst>
        </p:spPr>
        <p:txBody>
          <a:bodyPr wrap="none">
            <a:spAutoFit/>
          </a:bodyPr>
          <a:lstStyle/>
          <a:p>
            <a:pPr algn="ctr" eaLnBrk="1" hangingPunct="1"/>
            <a:r>
              <a:rPr lang="de-DE" sz="1613" b="1"/>
              <a:t>1/2 Year</a:t>
            </a:r>
          </a:p>
          <a:p>
            <a:pPr algn="ctr" eaLnBrk="1" hangingPunct="1"/>
            <a:r>
              <a:rPr lang="de-DE" sz="1613" b="1"/>
              <a:t>Period</a:t>
            </a:r>
          </a:p>
        </p:txBody>
      </p:sp>
      <p:sp>
        <p:nvSpPr>
          <p:cNvPr id="125021" name="Text Box 93"/>
          <p:cNvSpPr txBox="1">
            <a:spLocks noChangeArrowheads="1"/>
          </p:cNvSpPr>
          <p:nvPr/>
        </p:nvSpPr>
        <p:spPr bwMode="auto">
          <a:xfrm>
            <a:off x="7196178" y="1774883"/>
            <a:ext cx="556051" cy="340542"/>
          </a:xfrm>
          <a:prstGeom prst="rect">
            <a:avLst/>
          </a:prstGeom>
          <a:noFill/>
          <a:ln>
            <a:noFill/>
          </a:ln>
          <a:effectLst>
            <a:prstShdw prst="shdw17" dist="17961" dir="2700000">
              <a:schemeClr val="bg1">
                <a:gamma/>
                <a:shade val="60000"/>
                <a:invGamma/>
              </a:schemeClr>
            </a:prstShdw>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bg1"/>
                </a:solidFill>
                <a:miter lim="800000"/>
                <a:headEnd type="none" w="sm" len="sm"/>
                <a:tailEnd type="none" w="sm" len="sm"/>
              </a14:hiddenLine>
            </a:ext>
          </a:extLst>
        </p:spPr>
        <p:txBody>
          <a:bodyPr wrap="none">
            <a:spAutoFit/>
          </a:bodyPr>
          <a:lstStyle/>
          <a:p>
            <a:pPr algn="r" eaLnBrk="1" hangingPunct="1"/>
            <a:r>
              <a:rPr lang="de-DE" sz="1613" b="1"/>
              <a:t>Year</a:t>
            </a:r>
          </a:p>
        </p:txBody>
      </p:sp>
      <p:sp>
        <p:nvSpPr>
          <p:cNvPr id="125023" name="AutoShape 95"/>
          <p:cNvSpPr>
            <a:spLocks noChangeArrowheads="1"/>
          </p:cNvSpPr>
          <p:nvPr/>
        </p:nvSpPr>
        <p:spPr bwMode="auto">
          <a:xfrm flipH="1">
            <a:off x="6938683" y="2621143"/>
            <a:ext cx="1900173" cy="728210"/>
          </a:xfrm>
          <a:prstGeom prst="wedgeRectCallout">
            <a:avLst>
              <a:gd name="adj1" fmla="val 42662"/>
              <a:gd name="adj2" fmla="val -107815"/>
            </a:avLst>
          </a:prstGeom>
          <a:solidFill>
            <a:schemeClr val="bg1"/>
          </a:solidFill>
          <a:ln w="19050">
            <a:solidFill>
              <a:schemeClr val="tx2"/>
            </a:solidFill>
            <a:miter lim="800000"/>
            <a:headEnd type="none" w="sm" len="sm"/>
            <a:tailEnd type="none" w="sm" len="sm"/>
          </a:ln>
          <a:effectLst/>
          <a:extLst>
            <a:ext uri="{AF507438-7753-43E0-B8FC-AC1667EBCBE1}">
              <a14:hiddenEffects xmlns:a14="http://schemas.microsoft.com/office/drawing/2010/main">
                <a:effectLst>
                  <a:outerShdw dist="17961" dir="2700000" algn="ctr" rotWithShape="0">
                    <a:schemeClr val="tx2">
                      <a:gamma/>
                      <a:shade val="60000"/>
                      <a:invGamma/>
                    </a:schemeClr>
                  </a:outerShdw>
                </a:effectLst>
              </a14:hiddenEffects>
            </a:ext>
          </a:extLst>
        </p:spPr>
        <p:txBody>
          <a:bodyPr wrap="none" anchor="ctr"/>
          <a:lstStyle/>
          <a:p>
            <a:pPr algn="ctr"/>
            <a:r>
              <a:rPr lang="de-DE" sz="1613" b="1">
                <a:solidFill>
                  <a:schemeClr val="bg2"/>
                </a:solidFill>
              </a:rPr>
              <a:t>Dimension </a:t>
            </a:r>
            <a:br>
              <a:rPr lang="de-DE" sz="1613" b="1">
                <a:solidFill>
                  <a:schemeClr val="bg2"/>
                </a:solidFill>
              </a:rPr>
            </a:br>
            <a:r>
              <a:rPr lang="de-DE" sz="1613" b="1">
                <a:solidFill>
                  <a:schemeClr val="bg2"/>
                </a:solidFill>
              </a:rPr>
              <a:t>Level</a:t>
            </a:r>
            <a:endParaRPr lang="de-DE" sz="1613" b="1">
              <a:solidFill>
                <a:schemeClr val="accent2"/>
              </a:solidFill>
            </a:endParaRPr>
          </a:p>
        </p:txBody>
      </p:sp>
    </p:spTree>
    <p:extLst>
      <p:ext uri="{BB962C8B-B14F-4D97-AF65-F5344CB8AC3E}">
        <p14:creationId xmlns:p14="http://schemas.microsoft.com/office/powerpoint/2010/main" val="1313071542"/>
      </p:ext>
    </p:extLst>
  </p:cSld>
  <p:clrMapOvr>
    <a:masterClrMapping/>
  </p:clrMapOvr>
  <p:transition>
    <p:wipe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25023"/>
                                        </p:tgtEl>
                                        <p:attrNameLst>
                                          <p:attrName>style.visibility</p:attrName>
                                        </p:attrNameLst>
                                      </p:cBhvr>
                                      <p:to>
                                        <p:strVal val="visible"/>
                                      </p:to>
                                    </p:set>
                                    <p:animEffect transition="in" filter="wipe(left)">
                                      <p:cBhvr>
                                        <p:cTn id="7" dur="500"/>
                                        <p:tgtEl>
                                          <p:spTgt spid="1250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5023" grpId="0" animBg="1" autoUpdateAnimBg="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7013" name="Rectangle 37"/>
          <p:cNvSpPr>
            <a:spLocks noChangeArrowheads="1"/>
          </p:cNvSpPr>
          <p:nvPr/>
        </p:nvSpPr>
        <p:spPr bwMode="auto">
          <a:xfrm>
            <a:off x="2799833" y="1597097"/>
            <a:ext cx="1581581" cy="694075"/>
          </a:xfrm>
          <a:prstGeom prst="rect">
            <a:avLst/>
          </a:prstGeom>
          <a:solidFill>
            <a:srgbClr val="FFFF63">
              <a:alpha val="50000"/>
            </a:srgbClr>
          </a:solidFill>
          <a:ln>
            <a:noFill/>
          </a:ln>
          <a:effectLst/>
          <a:extLst>
            <a:ext uri="{91240B29-F687-4F45-9708-019B960494DF}">
              <a14:hiddenLine xmlns:a14="http://schemas.microsoft.com/office/drawing/2010/main" w="12700">
                <a:solidFill>
                  <a:schemeClr val="bg1"/>
                </a:solidFill>
                <a:miter lim="800000"/>
                <a:headEnd type="none" w="sm" len="sm"/>
                <a:tailEnd type="none" w="sm" len="sm"/>
              </a14:hiddenLine>
            </a:ext>
            <a:ext uri="{AF507438-7753-43E0-B8FC-AC1667EBCBE1}">
              <a14:hiddenEffects xmlns:a14="http://schemas.microsoft.com/office/drawing/2010/main">
                <a:effectLst>
                  <a:outerShdw dist="17961" dir="2700000" algn="ctr" rotWithShape="0">
                    <a:srgbClr val="FFFF63">
                      <a:gamma/>
                      <a:shade val="60000"/>
                      <a:invGamma/>
                    </a:srgbClr>
                  </a:outerShdw>
                </a:effectLst>
              </a14:hiddenEffects>
            </a:ext>
          </a:extLst>
        </p:spPr>
        <p:txBody>
          <a:bodyPr wrap="none" anchor="ctr"/>
          <a:lstStyle/>
          <a:p>
            <a:endParaRPr lang="en-US" sz="1613"/>
          </a:p>
        </p:txBody>
      </p:sp>
      <p:sp>
        <p:nvSpPr>
          <p:cNvPr id="127014" name="Rectangle 38"/>
          <p:cNvSpPr>
            <a:spLocks noChangeArrowheads="1"/>
          </p:cNvSpPr>
          <p:nvPr/>
        </p:nvSpPr>
        <p:spPr bwMode="auto">
          <a:xfrm>
            <a:off x="6665604" y="1597097"/>
            <a:ext cx="1581581" cy="694075"/>
          </a:xfrm>
          <a:prstGeom prst="rect">
            <a:avLst/>
          </a:prstGeom>
          <a:solidFill>
            <a:srgbClr val="FFFF63">
              <a:alpha val="50000"/>
            </a:srgbClr>
          </a:solidFill>
          <a:ln>
            <a:noFill/>
          </a:ln>
          <a:effectLst/>
          <a:extLst>
            <a:ext uri="{91240B29-F687-4F45-9708-019B960494DF}">
              <a14:hiddenLine xmlns:a14="http://schemas.microsoft.com/office/drawing/2010/main" w="12700">
                <a:solidFill>
                  <a:schemeClr val="bg1"/>
                </a:solidFill>
                <a:miter lim="800000"/>
                <a:headEnd type="none" w="sm" len="sm"/>
                <a:tailEnd type="none" w="sm" len="sm"/>
              </a14:hiddenLine>
            </a:ext>
            <a:ext uri="{AF507438-7753-43E0-B8FC-AC1667EBCBE1}">
              <a14:hiddenEffects xmlns:a14="http://schemas.microsoft.com/office/drawing/2010/main">
                <a:effectLst>
                  <a:outerShdw dist="17961" dir="2700000" algn="ctr" rotWithShape="0">
                    <a:srgbClr val="FFFF63">
                      <a:gamma/>
                      <a:shade val="60000"/>
                      <a:invGamma/>
                    </a:srgbClr>
                  </a:outerShdw>
                </a:effectLst>
              </a14:hiddenEffects>
            </a:ext>
          </a:extLst>
        </p:spPr>
        <p:txBody>
          <a:bodyPr wrap="none" anchor="ctr"/>
          <a:lstStyle/>
          <a:p>
            <a:endParaRPr lang="en-US" sz="1613"/>
          </a:p>
        </p:txBody>
      </p:sp>
      <p:sp>
        <p:nvSpPr>
          <p:cNvPr id="127015" name="Rectangle 39"/>
          <p:cNvSpPr>
            <a:spLocks noChangeArrowheads="1"/>
          </p:cNvSpPr>
          <p:nvPr/>
        </p:nvSpPr>
        <p:spPr bwMode="auto">
          <a:xfrm>
            <a:off x="4749786" y="1597097"/>
            <a:ext cx="1581581" cy="694075"/>
          </a:xfrm>
          <a:prstGeom prst="rect">
            <a:avLst/>
          </a:prstGeom>
          <a:solidFill>
            <a:srgbClr val="FFFF63">
              <a:alpha val="50000"/>
            </a:srgbClr>
          </a:solidFill>
          <a:ln>
            <a:noFill/>
          </a:ln>
          <a:effectLst/>
          <a:extLst>
            <a:ext uri="{91240B29-F687-4F45-9708-019B960494DF}">
              <a14:hiddenLine xmlns:a14="http://schemas.microsoft.com/office/drawing/2010/main" w="12700">
                <a:solidFill>
                  <a:schemeClr val="bg1"/>
                </a:solidFill>
                <a:miter lim="800000"/>
                <a:headEnd type="none" w="sm" len="sm"/>
                <a:tailEnd type="none" w="sm" len="sm"/>
              </a14:hiddenLine>
            </a:ext>
            <a:ext uri="{AF507438-7753-43E0-B8FC-AC1667EBCBE1}">
              <a14:hiddenEffects xmlns:a14="http://schemas.microsoft.com/office/drawing/2010/main">
                <a:effectLst>
                  <a:outerShdw dist="17961" dir="2700000" algn="ctr" rotWithShape="0">
                    <a:srgbClr val="FFFF63">
                      <a:gamma/>
                      <a:shade val="60000"/>
                      <a:invGamma/>
                    </a:srgbClr>
                  </a:outerShdw>
                </a:effectLst>
              </a14:hiddenEffects>
            </a:ext>
          </a:extLst>
        </p:spPr>
        <p:txBody>
          <a:bodyPr wrap="none" anchor="ctr"/>
          <a:lstStyle/>
          <a:p>
            <a:endParaRPr lang="en-US" sz="1613"/>
          </a:p>
        </p:txBody>
      </p:sp>
      <p:sp>
        <p:nvSpPr>
          <p:cNvPr id="127016" name="Rectangle 40"/>
          <p:cNvSpPr>
            <a:spLocks noChangeArrowheads="1"/>
          </p:cNvSpPr>
          <p:nvPr/>
        </p:nvSpPr>
        <p:spPr bwMode="auto">
          <a:xfrm>
            <a:off x="919572" y="1597097"/>
            <a:ext cx="1581581" cy="694075"/>
          </a:xfrm>
          <a:prstGeom prst="rect">
            <a:avLst/>
          </a:prstGeom>
          <a:solidFill>
            <a:srgbClr val="FFFF63">
              <a:alpha val="50000"/>
            </a:srgbClr>
          </a:solidFill>
          <a:ln>
            <a:noFill/>
          </a:ln>
          <a:effectLst/>
          <a:extLst>
            <a:ext uri="{91240B29-F687-4F45-9708-019B960494DF}">
              <a14:hiddenLine xmlns:a14="http://schemas.microsoft.com/office/drawing/2010/main" w="12700">
                <a:solidFill>
                  <a:schemeClr val="bg1"/>
                </a:solidFill>
                <a:miter lim="800000"/>
                <a:headEnd type="none" w="sm" len="sm"/>
                <a:tailEnd type="none" w="sm" len="sm"/>
              </a14:hiddenLine>
            </a:ext>
            <a:ext uri="{AF507438-7753-43E0-B8FC-AC1667EBCBE1}">
              <a14:hiddenEffects xmlns:a14="http://schemas.microsoft.com/office/drawing/2010/main">
                <a:effectLst>
                  <a:outerShdw dist="17961" dir="2700000" algn="ctr" rotWithShape="0">
                    <a:srgbClr val="FFFF63">
                      <a:gamma/>
                      <a:shade val="60000"/>
                      <a:invGamma/>
                    </a:srgbClr>
                  </a:outerShdw>
                </a:effectLst>
              </a14:hiddenEffects>
            </a:ext>
          </a:extLst>
        </p:spPr>
        <p:txBody>
          <a:bodyPr wrap="none" anchor="ctr"/>
          <a:lstStyle/>
          <a:p>
            <a:endParaRPr lang="en-US" sz="1613"/>
          </a:p>
        </p:txBody>
      </p:sp>
      <p:sp>
        <p:nvSpPr>
          <p:cNvPr id="127003" name="Rectangle 27"/>
          <p:cNvSpPr>
            <a:spLocks noChangeArrowheads="1"/>
          </p:cNvSpPr>
          <p:nvPr/>
        </p:nvSpPr>
        <p:spPr bwMode="auto">
          <a:xfrm>
            <a:off x="2811211" y="2359442"/>
            <a:ext cx="1581581" cy="3572780"/>
          </a:xfrm>
          <a:prstGeom prst="rect">
            <a:avLst/>
          </a:prstGeom>
          <a:solidFill>
            <a:srgbClr val="FFFF63">
              <a:alpha val="50000"/>
            </a:srgbClr>
          </a:solidFill>
          <a:ln>
            <a:noFill/>
          </a:ln>
          <a:effectLst/>
          <a:extLst>
            <a:ext uri="{91240B29-F687-4F45-9708-019B960494DF}">
              <a14:hiddenLine xmlns:a14="http://schemas.microsoft.com/office/drawing/2010/main" w="12700">
                <a:solidFill>
                  <a:schemeClr val="bg1"/>
                </a:solidFill>
                <a:miter lim="800000"/>
                <a:headEnd type="none" w="sm" len="sm"/>
                <a:tailEnd type="none" w="sm" len="sm"/>
              </a14:hiddenLine>
            </a:ext>
            <a:ext uri="{AF507438-7753-43E0-B8FC-AC1667EBCBE1}">
              <a14:hiddenEffects xmlns:a14="http://schemas.microsoft.com/office/drawing/2010/main">
                <a:effectLst>
                  <a:outerShdw dist="17961" dir="2700000" algn="ctr" rotWithShape="0">
                    <a:srgbClr val="FFFF63">
                      <a:gamma/>
                      <a:shade val="60000"/>
                      <a:invGamma/>
                    </a:srgbClr>
                  </a:outerShdw>
                </a:effectLst>
              </a14:hiddenEffects>
            </a:ext>
          </a:extLst>
        </p:spPr>
        <p:txBody>
          <a:bodyPr wrap="none" anchor="ctr"/>
          <a:lstStyle/>
          <a:p>
            <a:endParaRPr lang="en-US" sz="1613"/>
          </a:p>
        </p:txBody>
      </p:sp>
      <p:sp>
        <p:nvSpPr>
          <p:cNvPr id="127004" name="Rectangle 28"/>
          <p:cNvSpPr>
            <a:spLocks noChangeArrowheads="1"/>
          </p:cNvSpPr>
          <p:nvPr/>
        </p:nvSpPr>
        <p:spPr bwMode="auto">
          <a:xfrm>
            <a:off x="6642847" y="2359442"/>
            <a:ext cx="1581581" cy="3572780"/>
          </a:xfrm>
          <a:prstGeom prst="rect">
            <a:avLst/>
          </a:prstGeom>
          <a:solidFill>
            <a:srgbClr val="FFFF63">
              <a:alpha val="50000"/>
            </a:srgbClr>
          </a:solidFill>
          <a:ln>
            <a:noFill/>
          </a:ln>
          <a:effectLst/>
          <a:extLst>
            <a:ext uri="{91240B29-F687-4F45-9708-019B960494DF}">
              <a14:hiddenLine xmlns:a14="http://schemas.microsoft.com/office/drawing/2010/main" w="12700">
                <a:solidFill>
                  <a:schemeClr val="bg1"/>
                </a:solidFill>
                <a:miter lim="800000"/>
                <a:headEnd type="none" w="sm" len="sm"/>
                <a:tailEnd type="none" w="sm" len="sm"/>
              </a14:hiddenLine>
            </a:ext>
            <a:ext uri="{AF507438-7753-43E0-B8FC-AC1667EBCBE1}">
              <a14:hiddenEffects xmlns:a14="http://schemas.microsoft.com/office/drawing/2010/main">
                <a:effectLst>
                  <a:outerShdw dist="17961" dir="2700000" algn="ctr" rotWithShape="0">
                    <a:srgbClr val="FFFF63">
                      <a:gamma/>
                      <a:shade val="60000"/>
                      <a:invGamma/>
                    </a:srgbClr>
                  </a:outerShdw>
                </a:effectLst>
              </a14:hiddenEffects>
            </a:ext>
          </a:extLst>
        </p:spPr>
        <p:txBody>
          <a:bodyPr wrap="none" anchor="ctr"/>
          <a:lstStyle/>
          <a:p>
            <a:endParaRPr lang="en-US" sz="1613"/>
          </a:p>
        </p:txBody>
      </p:sp>
      <p:sp>
        <p:nvSpPr>
          <p:cNvPr id="127006" name="Rectangle 30"/>
          <p:cNvSpPr>
            <a:spLocks noChangeArrowheads="1"/>
          </p:cNvSpPr>
          <p:nvPr/>
        </p:nvSpPr>
        <p:spPr bwMode="auto">
          <a:xfrm>
            <a:off x="4727029" y="2359442"/>
            <a:ext cx="1581581" cy="3572780"/>
          </a:xfrm>
          <a:prstGeom prst="rect">
            <a:avLst/>
          </a:prstGeom>
          <a:solidFill>
            <a:srgbClr val="FFFF63">
              <a:alpha val="50000"/>
            </a:srgbClr>
          </a:solidFill>
          <a:ln>
            <a:noFill/>
          </a:ln>
          <a:effectLst/>
          <a:extLst>
            <a:ext uri="{91240B29-F687-4F45-9708-019B960494DF}">
              <a14:hiddenLine xmlns:a14="http://schemas.microsoft.com/office/drawing/2010/main" w="12700">
                <a:solidFill>
                  <a:schemeClr val="bg1"/>
                </a:solidFill>
                <a:miter lim="800000"/>
                <a:headEnd type="none" w="sm" len="sm"/>
                <a:tailEnd type="none" w="sm" len="sm"/>
              </a14:hiddenLine>
            </a:ext>
            <a:ext uri="{AF507438-7753-43E0-B8FC-AC1667EBCBE1}">
              <a14:hiddenEffects xmlns:a14="http://schemas.microsoft.com/office/drawing/2010/main">
                <a:effectLst>
                  <a:outerShdw dist="17961" dir="2700000" algn="ctr" rotWithShape="0">
                    <a:srgbClr val="FFFF63">
                      <a:gamma/>
                      <a:shade val="60000"/>
                      <a:invGamma/>
                    </a:srgbClr>
                  </a:outerShdw>
                </a:effectLst>
              </a14:hiddenEffects>
            </a:ext>
          </a:extLst>
        </p:spPr>
        <p:txBody>
          <a:bodyPr wrap="none" anchor="ctr"/>
          <a:lstStyle/>
          <a:p>
            <a:endParaRPr lang="en-US" sz="1613"/>
          </a:p>
        </p:txBody>
      </p:sp>
      <p:sp>
        <p:nvSpPr>
          <p:cNvPr id="127002" name="Rectangle 26"/>
          <p:cNvSpPr>
            <a:spLocks noChangeArrowheads="1"/>
          </p:cNvSpPr>
          <p:nvPr/>
        </p:nvSpPr>
        <p:spPr bwMode="auto">
          <a:xfrm>
            <a:off x="896815" y="2359442"/>
            <a:ext cx="1581581" cy="3572780"/>
          </a:xfrm>
          <a:prstGeom prst="rect">
            <a:avLst/>
          </a:prstGeom>
          <a:solidFill>
            <a:srgbClr val="FFFF63">
              <a:alpha val="50000"/>
            </a:srgbClr>
          </a:solidFill>
          <a:ln>
            <a:noFill/>
          </a:ln>
          <a:effectLst/>
          <a:extLst>
            <a:ext uri="{91240B29-F687-4F45-9708-019B960494DF}">
              <a14:hiddenLine xmlns:a14="http://schemas.microsoft.com/office/drawing/2010/main" w="12700">
                <a:solidFill>
                  <a:schemeClr val="bg1"/>
                </a:solidFill>
                <a:miter lim="800000"/>
                <a:headEnd type="none" w="sm" len="sm"/>
                <a:tailEnd type="none" w="sm" len="sm"/>
              </a14:hiddenLine>
            </a:ext>
            <a:ext uri="{AF507438-7753-43E0-B8FC-AC1667EBCBE1}">
              <a14:hiddenEffects xmlns:a14="http://schemas.microsoft.com/office/drawing/2010/main">
                <a:effectLst>
                  <a:outerShdw dist="17961" dir="2700000" algn="ctr" rotWithShape="0">
                    <a:srgbClr val="FFFF63">
                      <a:gamma/>
                      <a:shade val="60000"/>
                      <a:invGamma/>
                    </a:srgbClr>
                  </a:outerShdw>
                </a:effectLst>
              </a14:hiddenEffects>
            </a:ext>
          </a:extLst>
        </p:spPr>
        <p:txBody>
          <a:bodyPr wrap="none" anchor="ctr"/>
          <a:lstStyle/>
          <a:p>
            <a:endParaRPr lang="en-US" sz="1613"/>
          </a:p>
        </p:txBody>
      </p:sp>
      <p:sp>
        <p:nvSpPr>
          <p:cNvPr id="126978" name="Rectangle 2"/>
          <p:cNvSpPr>
            <a:spLocks noGrp="1" noChangeArrowheads="1"/>
          </p:cNvSpPr>
          <p:nvPr>
            <p:ph type="title"/>
          </p:nvPr>
        </p:nvSpPr>
        <p:spPr>
          <a:noFill/>
          <a:ln/>
        </p:spPr>
        <p:txBody>
          <a:bodyPr/>
          <a:lstStyle/>
          <a:p>
            <a:r>
              <a:rPr lang="en-US"/>
              <a:t>Unbalanced Hierarchies</a:t>
            </a:r>
          </a:p>
        </p:txBody>
      </p:sp>
      <p:sp>
        <p:nvSpPr>
          <p:cNvPr id="126979" name="Text Box 3"/>
          <p:cNvSpPr txBox="1">
            <a:spLocks noChangeArrowheads="1"/>
          </p:cNvSpPr>
          <p:nvPr/>
        </p:nvSpPr>
        <p:spPr bwMode="auto">
          <a:xfrm>
            <a:off x="1782307" y="4471535"/>
            <a:ext cx="343364" cy="340542"/>
          </a:xfrm>
          <a:prstGeom prst="rect">
            <a:avLst/>
          </a:prstGeom>
          <a:noFill/>
          <a:ln>
            <a:noFill/>
          </a:ln>
          <a:effectLst>
            <a:prstShdw prst="shdw17" dist="17961" dir="2700000">
              <a:schemeClr val="bg1">
                <a:gamma/>
                <a:shade val="60000"/>
                <a:invGamma/>
              </a:schemeClr>
            </a:prstShdw>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bg1"/>
                </a:solidFill>
                <a:miter lim="800000"/>
                <a:headEnd type="none" w="sm" len="sm"/>
                <a:tailEnd type="none" w="sm" len="sm"/>
              </a14:hiddenLine>
            </a:ext>
          </a:extLst>
        </p:spPr>
        <p:txBody>
          <a:bodyPr wrap="none">
            <a:spAutoFit/>
          </a:bodyPr>
          <a:lstStyle/>
          <a:p>
            <a:pPr algn="r" eaLnBrk="1" hangingPunct="1"/>
            <a:r>
              <a:rPr lang="de-DE" sz="1613"/>
              <a:t>...</a:t>
            </a:r>
          </a:p>
        </p:txBody>
      </p:sp>
      <p:sp>
        <p:nvSpPr>
          <p:cNvPr id="126980" name="Text Box 4"/>
          <p:cNvSpPr txBox="1">
            <a:spLocks noChangeArrowheads="1"/>
          </p:cNvSpPr>
          <p:nvPr/>
        </p:nvSpPr>
        <p:spPr bwMode="auto">
          <a:xfrm>
            <a:off x="1461840" y="3946712"/>
            <a:ext cx="766235" cy="340542"/>
          </a:xfrm>
          <a:prstGeom prst="rect">
            <a:avLst/>
          </a:prstGeom>
          <a:noFill/>
          <a:ln>
            <a:noFill/>
          </a:ln>
          <a:effectLst>
            <a:prstShdw prst="shdw17" dist="17961" dir="2700000">
              <a:schemeClr val="bg1">
                <a:gamma/>
                <a:shade val="60000"/>
                <a:invGamma/>
              </a:schemeClr>
            </a:prstShdw>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bg1"/>
                </a:solidFill>
                <a:miter lim="800000"/>
                <a:headEnd type="none" w="sm" len="sm"/>
                <a:tailEnd type="none" w="sm" len="sm"/>
              </a14:hiddenLine>
            </a:ext>
          </a:extLst>
        </p:spPr>
        <p:txBody>
          <a:bodyPr wrap="none">
            <a:spAutoFit/>
          </a:bodyPr>
          <a:lstStyle/>
          <a:p>
            <a:pPr algn="r" eaLnBrk="1" hangingPunct="1"/>
            <a:r>
              <a:rPr lang="de-DE" sz="1613"/>
              <a:t>Plant 1</a:t>
            </a:r>
          </a:p>
        </p:txBody>
      </p:sp>
      <p:grpSp>
        <p:nvGrpSpPr>
          <p:cNvPr id="126983" name="Group 7"/>
          <p:cNvGrpSpPr>
            <a:grpSpLocks/>
          </p:cNvGrpSpPr>
          <p:nvPr/>
        </p:nvGrpSpPr>
        <p:grpSpPr bwMode="auto">
          <a:xfrm>
            <a:off x="3418530" y="4253926"/>
            <a:ext cx="556114" cy="1346905"/>
            <a:chOff x="2285" y="2700"/>
            <a:chExt cx="391" cy="947"/>
          </a:xfrm>
        </p:grpSpPr>
        <p:sp>
          <p:nvSpPr>
            <p:cNvPr id="126984" name="Text Box 8"/>
            <p:cNvSpPr txBox="1">
              <a:spLocks noChangeArrowheads="1"/>
            </p:cNvSpPr>
            <p:nvPr/>
          </p:nvSpPr>
          <p:spPr bwMode="auto">
            <a:xfrm>
              <a:off x="2285" y="2700"/>
              <a:ext cx="391" cy="239"/>
            </a:xfrm>
            <a:prstGeom prst="rect">
              <a:avLst/>
            </a:prstGeom>
            <a:noFill/>
            <a:ln>
              <a:noFill/>
            </a:ln>
            <a:effectLst>
              <a:prstShdw prst="shdw17" dist="17961" dir="2700000">
                <a:schemeClr val="bg1">
                  <a:gamma/>
                  <a:shade val="60000"/>
                  <a:invGamma/>
                </a:schemeClr>
              </a:prstShdw>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bg1"/>
                  </a:solidFill>
                  <a:miter lim="800000"/>
                  <a:headEnd type="none" w="sm" len="sm"/>
                  <a:tailEnd type="none" w="sm" len="sm"/>
                </a14:hiddenLine>
              </a:ext>
            </a:extLst>
          </p:spPr>
          <p:txBody>
            <a:bodyPr wrap="none">
              <a:spAutoFit/>
            </a:bodyPr>
            <a:lstStyle/>
            <a:p>
              <a:pPr algn="r" eaLnBrk="1" hangingPunct="1"/>
              <a:r>
                <a:rPr lang="de-DE" sz="1613"/>
                <a:t>Bu 1</a:t>
              </a:r>
            </a:p>
          </p:txBody>
        </p:sp>
        <p:sp>
          <p:nvSpPr>
            <p:cNvPr id="126985" name="Text Box 9"/>
            <p:cNvSpPr txBox="1">
              <a:spLocks noChangeArrowheads="1"/>
            </p:cNvSpPr>
            <p:nvPr/>
          </p:nvSpPr>
          <p:spPr bwMode="auto">
            <a:xfrm>
              <a:off x="2285" y="3408"/>
              <a:ext cx="391" cy="239"/>
            </a:xfrm>
            <a:prstGeom prst="rect">
              <a:avLst/>
            </a:prstGeom>
            <a:noFill/>
            <a:ln>
              <a:noFill/>
            </a:ln>
            <a:effectLst>
              <a:prstShdw prst="shdw17" dist="17961" dir="2700000">
                <a:schemeClr val="bg1">
                  <a:gamma/>
                  <a:shade val="60000"/>
                  <a:invGamma/>
                </a:schemeClr>
              </a:prstShdw>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bg1"/>
                  </a:solidFill>
                  <a:miter lim="800000"/>
                  <a:headEnd type="none" w="sm" len="sm"/>
                  <a:tailEnd type="none" w="sm" len="sm"/>
                </a14:hiddenLine>
              </a:ext>
            </a:extLst>
          </p:spPr>
          <p:txBody>
            <a:bodyPr wrap="none">
              <a:spAutoFit/>
            </a:bodyPr>
            <a:lstStyle/>
            <a:p>
              <a:pPr algn="r" eaLnBrk="1" hangingPunct="1"/>
              <a:r>
                <a:rPr lang="de-DE" sz="1613"/>
                <a:t>Bu 2</a:t>
              </a:r>
            </a:p>
          </p:txBody>
        </p:sp>
      </p:grpSp>
      <p:sp>
        <p:nvSpPr>
          <p:cNvPr id="126986" name="Text Box 10"/>
          <p:cNvSpPr txBox="1">
            <a:spLocks noChangeArrowheads="1"/>
          </p:cNvSpPr>
          <p:nvPr/>
        </p:nvSpPr>
        <p:spPr bwMode="auto">
          <a:xfrm>
            <a:off x="7109883" y="3539939"/>
            <a:ext cx="972318" cy="588751"/>
          </a:xfrm>
          <a:prstGeom prst="rect">
            <a:avLst/>
          </a:prstGeom>
          <a:noFill/>
          <a:ln>
            <a:noFill/>
          </a:ln>
          <a:effectLst>
            <a:prstShdw prst="shdw17" dist="17961" dir="2700000">
              <a:schemeClr val="bg1">
                <a:gamma/>
                <a:shade val="60000"/>
                <a:invGamma/>
              </a:schemeClr>
            </a:prstShdw>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bg1"/>
                </a:solidFill>
                <a:miter lim="800000"/>
                <a:headEnd type="none" w="sm" len="sm"/>
                <a:tailEnd type="none" w="sm" len="sm"/>
              </a14:hiddenLine>
            </a:ext>
          </a:extLst>
        </p:spPr>
        <p:txBody>
          <a:bodyPr wrap="none">
            <a:spAutoFit/>
          </a:bodyPr>
          <a:lstStyle/>
          <a:p>
            <a:pPr algn="r" eaLnBrk="1" hangingPunct="1"/>
            <a:r>
              <a:rPr lang="de-DE" sz="1613"/>
              <a:t>Great</a:t>
            </a:r>
          </a:p>
          <a:p>
            <a:pPr algn="r" eaLnBrk="1" hangingPunct="1"/>
            <a:r>
              <a:rPr lang="de-DE" sz="1613"/>
              <a:t>Outdoors</a:t>
            </a:r>
          </a:p>
        </p:txBody>
      </p:sp>
      <p:sp>
        <p:nvSpPr>
          <p:cNvPr id="126988" name="Text Box 12"/>
          <p:cNvSpPr txBox="1">
            <a:spLocks noChangeArrowheads="1"/>
          </p:cNvSpPr>
          <p:nvPr/>
        </p:nvSpPr>
        <p:spPr bwMode="auto">
          <a:xfrm>
            <a:off x="5264913" y="4598119"/>
            <a:ext cx="611066" cy="340542"/>
          </a:xfrm>
          <a:prstGeom prst="rect">
            <a:avLst/>
          </a:prstGeom>
          <a:noFill/>
          <a:ln>
            <a:noFill/>
          </a:ln>
          <a:effectLst>
            <a:prstShdw prst="shdw17" dist="17961" dir="2700000">
              <a:schemeClr val="bg1">
                <a:gamma/>
                <a:shade val="60000"/>
                <a:invGamma/>
              </a:schemeClr>
            </a:prstShdw>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bg1"/>
                </a:solidFill>
                <a:miter lim="800000"/>
                <a:headEnd type="none" w="sm" len="sm"/>
                <a:tailEnd type="none" w="sm" len="sm"/>
              </a14:hiddenLine>
            </a:ext>
          </a:extLst>
        </p:spPr>
        <p:txBody>
          <a:bodyPr wrap="none">
            <a:spAutoFit/>
          </a:bodyPr>
          <a:lstStyle/>
          <a:p>
            <a:pPr algn="ctr" eaLnBrk="1" hangingPunct="1"/>
            <a:r>
              <a:rPr lang="de-DE" sz="1613"/>
              <a:t>Div B</a:t>
            </a:r>
          </a:p>
        </p:txBody>
      </p:sp>
      <p:sp>
        <p:nvSpPr>
          <p:cNvPr id="126989" name="Text Box 13"/>
          <p:cNvSpPr txBox="1">
            <a:spLocks noChangeArrowheads="1"/>
          </p:cNvSpPr>
          <p:nvPr/>
        </p:nvSpPr>
        <p:spPr bwMode="auto">
          <a:xfrm>
            <a:off x="5283661" y="2686567"/>
            <a:ext cx="619080" cy="340542"/>
          </a:xfrm>
          <a:prstGeom prst="rect">
            <a:avLst/>
          </a:prstGeom>
          <a:noFill/>
          <a:ln>
            <a:noFill/>
          </a:ln>
          <a:effectLst>
            <a:prstShdw prst="shdw17" dist="17961" dir="2700000">
              <a:schemeClr val="bg1">
                <a:gamma/>
                <a:shade val="60000"/>
                <a:invGamma/>
              </a:schemeClr>
            </a:prstShdw>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bg1"/>
                </a:solidFill>
                <a:miter lim="800000"/>
                <a:headEnd type="none" w="sm" len="sm"/>
                <a:tailEnd type="none" w="sm" len="sm"/>
              </a14:hiddenLine>
            </a:ext>
          </a:extLst>
        </p:spPr>
        <p:txBody>
          <a:bodyPr wrap="none">
            <a:spAutoFit/>
          </a:bodyPr>
          <a:lstStyle/>
          <a:p>
            <a:pPr algn="ctr" eaLnBrk="1" hangingPunct="1"/>
            <a:r>
              <a:rPr lang="de-DE" sz="1613"/>
              <a:t>Div A</a:t>
            </a:r>
          </a:p>
        </p:txBody>
      </p:sp>
      <p:sp>
        <p:nvSpPr>
          <p:cNvPr id="126990" name="Line 14"/>
          <p:cNvSpPr>
            <a:spLocks noChangeShapeType="1"/>
          </p:cNvSpPr>
          <p:nvPr/>
        </p:nvSpPr>
        <p:spPr bwMode="auto">
          <a:xfrm>
            <a:off x="2330479" y="4077562"/>
            <a:ext cx="682697" cy="341349"/>
          </a:xfrm>
          <a:prstGeom prst="line">
            <a:avLst/>
          </a:prstGeom>
          <a:noFill/>
          <a:ln w="381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sp>
        <p:nvSpPr>
          <p:cNvPr id="126991" name="Line 15"/>
          <p:cNvSpPr>
            <a:spLocks noChangeShapeType="1"/>
          </p:cNvSpPr>
          <p:nvPr/>
        </p:nvSpPr>
        <p:spPr bwMode="auto">
          <a:xfrm flipV="1">
            <a:off x="2330479" y="4418910"/>
            <a:ext cx="682697" cy="341349"/>
          </a:xfrm>
          <a:prstGeom prst="line">
            <a:avLst/>
          </a:prstGeom>
          <a:noFill/>
          <a:ln w="381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sp>
        <p:nvSpPr>
          <p:cNvPr id="126992" name="Line 16"/>
          <p:cNvSpPr>
            <a:spLocks noChangeShapeType="1"/>
          </p:cNvSpPr>
          <p:nvPr/>
        </p:nvSpPr>
        <p:spPr bwMode="auto">
          <a:xfrm>
            <a:off x="2353236" y="5101607"/>
            <a:ext cx="682697" cy="341349"/>
          </a:xfrm>
          <a:prstGeom prst="line">
            <a:avLst/>
          </a:prstGeom>
          <a:noFill/>
          <a:ln w="381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sp>
        <p:nvSpPr>
          <p:cNvPr id="126993" name="Line 17"/>
          <p:cNvSpPr>
            <a:spLocks noChangeShapeType="1"/>
          </p:cNvSpPr>
          <p:nvPr/>
        </p:nvSpPr>
        <p:spPr bwMode="auto">
          <a:xfrm flipV="1">
            <a:off x="2341858" y="5442956"/>
            <a:ext cx="682697" cy="341349"/>
          </a:xfrm>
          <a:prstGeom prst="line">
            <a:avLst/>
          </a:prstGeom>
          <a:noFill/>
          <a:ln w="381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sp>
        <p:nvSpPr>
          <p:cNvPr id="126994" name="Line 18"/>
          <p:cNvSpPr>
            <a:spLocks noChangeShapeType="1"/>
          </p:cNvSpPr>
          <p:nvPr/>
        </p:nvSpPr>
        <p:spPr bwMode="auto">
          <a:xfrm>
            <a:off x="2216696" y="2575629"/>
            <a:ext cx="2946975" cy="227566"/>
          </a:xfrm>
          <a:prstGeom prst="line">
            <a:avLst/>
          </a:prstGeom>
          <a:noFill/>
          <a:ln w="381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sp>
        <p:nvSpPr>
          <p:cNvPr id="126995" name="Line 19"/>
          <p:cNvSpPr>
            <a:spLocks noChangeShapeType="1"/>
          </p:cNvSpPr>
          <p:nvPr/>
        </p:nvSpPr>
        <p:spPr bwMode="auto">
          <a:xfrm flipV="1">
            <a:off x="2205318" y="2916978"/>
            <a:ext cx="2958353" cy="238944"/>
          </a:xfrm>
          <a:prstGeom prst="line">
            <a:avLst/>
          </a:prstGeom>
          <a:noFill/>
          <a:ln w="381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sp>
        <p:nvSpPr>
          <p:cNvPr id="126996" name="Line 20"/>
          <p:cNvSpPr>
            <a:spLocks noChangeShapeType="1"/>
          </p:cNvSpPr>
          <p:nvPr/>
        </p:nvSpPr>
        <p:spPr bwMode="auto">
          <a:xfrm>
            <a:off x="4242030" y="4498558"/>
            <a:ext cx="682697" cy="341349"/>
          </a:xfrm>
          <a:prstGeom prst="line">
            <a:avLst/>
          </a:prstGeom>
          <a:noFill/>
          <a:ln w="381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sp>
        <p:nvSpPr>
          <p:cNvPr id="126997" name="Line 21"/>
          <p:cNvSpPr>
            <a:spLocks noChangeShapeType="1"/>
          </p:cNvSpPr>
          <p:nvPr/>
        </p:nvSpPr>
        <p:spPr bwMode="auto">
          <a:xfrm flipV="1">
            <a:off x="4242030" y="4976446"/>
            <a:ext cx="682697" cy="341349"/>
          </a:xfrm>
          <a:prstGeom prst="line">
            <a:avLst/>
          </a:prstGeom>
          <a:noFill/>
          <a:ln w="381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sp>
        <p:nvSpPr>
          <p:cNvPr id="126998" name="Line 22"/>
          <p:cNvSpPr>
            <a:spLocks noChangeShapeType="1"/>
          </p:cNvSpPr>
          <p:nvPr/>
        </p:nvSpPr>
        <p:spPr bwMode="auto">
          <a:xfrm>
            <a:off x="6210473" y="2905600"/>
            <a:ext cx="841992" cy="841992"/>
          </a:xfrm>
          <a:prstGeom prst="line">
            <a:avLst/>
          </a:prstGeom>
          <a:noFill/>
          <a:ln w="381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sp>
        <p:nvSpPr>
          <p:cNvPr id="126999" name="Line 23"/>
          <p:cNvSpPr>
            <a:spLocks noChangeShapeType="1"/>
          </p:cNvSpPr>
          <p:nvPr/>
        </p:nvSpPr>
        <p:spPr bwMode="auto">
          <a:xfrm flipV="1">
            <a:off x="6051177" y="3975157"/>
            <a:ext cx="1012667" cy="933019"/>
          </a:xfrm>
          <a:prstGeom prst="line">
            <a:avLst/>
          </a:prstGeom>
          <a:noFill/>
          <a:ln w="381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sp>
        <p:nvSpPr>
          <p:cNvPr id="127000" name="Text Box 24"/>
          <p:cNvSpPr txBox="1">
            <a:spLocks noChangeArrowheads="1"/>
          </p:cNvSpPr>
          <p:nvPr/>
        </p:nvSpPr>
        <p:spPr bwMode="auto">
          <a:xfrm>
            <a:off x="1714036" y="5524026"/>
            <a:ext cx="343364" cy="340542"/>
          </a:xfrm>
          <a:prstGeom prst="rect">
            <a:avLst/>
          </a:prstGeom>
          <a:noFill/>
          <a:ln>
            <a:noFill/>
          </a:ln>
          <a:effectLst>
            <a:prstShdw prst="shdw17" dist="17961" dir="2700000">
              <a:schemeClr val="bg1">
                <a:gamma/>
                <a:shade val="60000"/>
                <a:invGamma/>
              </a:schemeClr>
            </a:prstShdw>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bg1"/>
                </a:solidFill>
                <a:miter lim="800000"/>
                <a:headEnd type="none" w="sm" len="sm"/>
                <a:tailEnd type="none" w="sm" len="sm"/>
              </a14:hiddenLine>
            </a:ext>
          </a:extLst>
        </p:spPr>
        <p:txBody>
          <a:bodyPr wrap="none">
            <a:spAutoFit/>
          </a:bodyPr>
          <a:lstStyle/>
          <a:p>
            <a:pPr algn="r" eaLnBrk="1" hangingPunct="1"/>
            <a:r>
              <a:rPr lang="de-DE" sz="1613"/>
              <a:t>...</a:t>
            </a:r>
          </a:p>
        </p:txBody>
      </p:sp>
      <p:sp>
        <p:nvSpPr>
          <p:cNvPr id="127001" name="Text Box 25"/>
          <p:cNvSpPr txBox="1">
            <a:spLocks noChangeArrowheads="1"/>
          </p:cNvSpPr>
          <p:nvPr/>
        </p:nvSpPr>
        <p:spPr bwMode="auto">
          <a:xfrm>
            <a:off x="1080984" y="4997781"/>
            <a:ext cx="1078821" cy="340542"/>
          </a:xfrm>
          <a:prstGeom prst="rect">
            <a:avLst/>
          </a:prstGeom>
          <a:noFill/>
          <a:ln>
            <a:noFill/>
          </a:ln>
          <a:effectLst>
            <a:prstShdw prst="shdw17" dist="17961" dir="2700000">
              <a:schemeClr val="bg1">
                <a:gamma/>
                <a:shade val="60000"/>
                <a:invGamma/>
              </a:schemeClr>
            </a:prstShdw>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bg1"/>
                </a:solidFill>
                <a:miter lim="800000"/>
                <a:headEnd type="none" w="sm" len="sm"/>
                <a:tailEnd type="none" w="sm" len="sm"/>
              </a14:hiddenLine>
            </a:ext>
          </a:extLst>
        </p:spPr>
        <p:txBody>
          <a:bodyPr wrap="none">
            <a:spAutoFit/>
          </a:bodyPr>
          <a:lstStyle/>
          <a:p>
            <a:pPr algn="r" eaLnBrk="1" hangingPunct="1"/>
            <a:r>
              <a:rPr lang="de-DE" sz="1613"/>
              <a:t>Plant 0815</a:t>
            </a:r>
          </a:p>
        </p:txBody>
      </p:sp>
      <p:sp>
        <p:nvSpPr>
          <p:cNvPr id="127007" name="Text Box 31"/>
          <p:cNvSpPr txBox="1">
            <a:spLocks noChangeArrowheads="1"/>
          </p:cNvSpPr>
          <p:nvPr/>
        </p:nvSpPr>
        <p:spPr bwMode="auto">
          <a:xfrm>
            <a:off x="1164263" y="1793373"/>
            <a:ext cx="1041055" cy="340542"/>
          </a:xfrm>
          <a:prstGeom prst="rect">
            <a:avLst/>
          </a:prstGeom>
          <a:noFill/>
          <a:ln>
            <a:noFill/>
          </a:ln>
          <a:effectLst>
            <a:prstShdw prst="shdw17" dist="17961" dir="2700000">
              <a:schemeClr val="bg1">
                <a:gamma/>
                <a:shade val="60000"/>
                <a:invGamma/>
              </a:schemeClr>
            </a:prstShdw>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bg1"/>
                </a:solidFill>
                <a:miter lim="800000"/>
                <a:headEnd type="none" w="sm" len="sm"/>
                <a:tailEnd type="none" w="sm" len="sm"/>
              </a14:hiddenLine>
            </a:ext>
          </a:extLst>
        </p:spPr>
        <p:txBody>
          <a:bodyPr wrap="none">
            <a:spAutoFit/>
          </a:bodyPr>
          <a:lstStyle/>
          <a:p>
            <a:pPr algn="r" eaLnBrk="1" hangingPunct="1"/>
            <a:r>
              <a:rPr lang="de-DE" sz="1613" b="1">
                <a:solidFill>
                  <a:schemeClr val="accent1"/>
                </a:solidFill>
              </a:rPr>
              <a:t>Plant/Site</a:t>
            </a:r>
          </a:p>
        </p:txBody>
      </p:sp>
      <p:sp>
        <p:nvSpPr>
          <p:cNvPr id="127008" name="Text Box 32"/>
          <p:cNvSpPr txBox="1">
            <a:spLocks noChangeArrowheads="1"/>
          </p:cNvSpPr>
          <p:nvPr/>
        </p:nvSpPr>
        <p:spPr bwMode="auto">
          <a:xfrm>
            <a:off x="3163735" y="1671056"/>
            <a:ext cx="922048" cy="588751"/>
          </a:xfrm>
          <a:prstGeom prst="rect">
            <a:avLst/>
          </a:prstGeom>
          <a:noFill/>
          <a:ln>
            <a:noFill/>
          </a:ln>
          <a:effectLst>
            <a:prstShdw prst="shdw17" dist="17961" dir="2700000">
              <a:schemeClr val="bg1">
                <a:gamma/>
                <a:shade val="60000"/>
                <a:invGamma/>
              </a:schemeClr>
            </a:prstShdw>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bg1"/>
                </a:solidFill>
                <a:miter lim="800000"/>
                <a:headEnd type="none" w="sm" len="sm"/>
                <a:tailEnd type="none" w="sm" len="sm"/>
              </a14:hiddenLine>
            </a:ext>
          </a:extLst>
        </p:spPr>
        <p:txBody>
          <a:bodyPr wrap="none">
            <a:spAutoFit/>
          </a:bodyPr>
          <a:lstStyle/>
          <a:p>
            <a:pPr algn="ctr" eaLnBrk="1" hangingPunct="1"/>
            <a:r>
              <a:rPr lang="de-DE" sz="1613" b="1">
                <a:solidFill>
                  <a:schemeClr val="accent1"/>
                </a:solidFill>
              </a:rPr>
              <a:t>Business</a:t>
            </a:r>
            <a:br>
              <a:rPr lang="de-DE" sz="1613" b="1">
                <a:solidFill>
                  <a:schemeClr val="accent1"/>
                </a:solidFill>
              </a:rPr>
            </a:br>
            <a:r>
              <a:rPr lang="de-DE" sz="1613" b="1">
                <a:solidFill>
                  <a:schemeClr val="accent1"/>
                </a:solidFill>
              </a:rPr>
              <a:t>Unit</a:t>
            </a:r>
          </a:p>
        </p:txBody>
      </p:sp>
      <p:sp>
        <p:nvSpPr>
          <p:cNvPr id="127009" name="Text Box 33"/>
          <p:cNvSpPr txBox="1">
            <a:spLocks noChangeArrowheads="1"/>
          </p:cNvSpPr>
          <p:nvPr/>
        </p:nvSpPr>
        <p:spPr bwMode="auto">
          <a:xfrm>
            <a:off x="5080975" y="1656833"/>
            <a:ext cx="922048" cy="588751"/>
          </a:xfrm>
          <a:prstGeom prst="rect">
            <a:avLst/>
          </a:prstGeom>
          <a:noFill/>
          <a:ln>
            <a:noFill/>
          </a:ln>
          <a:effectLst>
            <a:prstShdw prst="shdw17" dist="17961" dir="2700000">
              <a:schemeClr val="bg1">
                <a:gamma/>
                <a:shade val="60000"/>
                <a:invGamma/>
              </a:schemeClr>
            </a:prstShdw>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bg1"/>
                </a:solidFill>
                <a:miter lim="800000"/>
                <a:headEnd type="none" w="sm" len="sm"/>
                <a:tailEnd type="none" w="sm" len="sm"/>
              </a14:hiddenLine>
            </a:ext>
          </a:extLst>
        </p:spPr>
        <p:txBody>
          <a:bodyPr wrap="none">
            <a:spAutoFit/>
          </a:bodyPr>
          <a:lstStyle/>
          <a:p>
            <a:pPr algn="ctr" eaLnBrk="1" hangingPunct="1"/>
            <a:r>
              <a:rPr lang="de-DE" sz="1613" b="1">
                <a:solidFill>
                  <a:schemeClr val="accent1"/>
                </a:solidFill>
              </a:rPr>
              <a:t>Business</a:t>
            </a:r>
            <a:br>
              <a:rPr lang="de-DE" sz="1613" b="1">
                <a:solidFill>
                  <a:schemeClr val="accent1"/>
                </a:solidFill>
              </a:rPr>
            </a:br>
            <a:r>
              <a:rPr lang="de-DE" sz="1613" b="1">
                <a:solidFill>
                  <a:schemeClr val="accent1"/>
                </a:solidFill>
              </a:rPr>
              <a:t>Division</a:t>
            </a:r>
          </a:p>
        </p:txBody>
      </p:sp>
      <p:sp>
        <p:nvSpPr>
          <p:cNvPr id="127010" name="Text Box 34"/>
          <p:cNvSpPr txBox="1">
            <a:spLocks noChangeArrowheads="1"/>
          </p:cNvSpPr>
          <p:nvPr/>
        </p:nvSpPr>
        <p:spPr bwMode="auto">
          <a:xfrm>
            <a:off x="6910423" y="1793373"/>
            <a:ext cx="1063497" cy="340542"/>
          </a:xfrm>
          <a:prstGeom prst="rect">
            <a:avLst/>
          </a:prstGeom>
          <a:noFill/>
          <a:ln>
            <a:noFill/>
          </a:ln>
          <a:effectLst>
            <a:prstShdw prst="shdw17" dist="17961" dir="2700000">
              <a:schemeClr val="bg1">
                <a:gamma/>
                <a:shade val="60000"/>
                <a:invGamma/>
              </a:schemeClr>
            </a:prstShdw>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bg1"/>
                </a:solidFill>
                <a:miter lim="800000"/>
                <a:headEnd type="none" w="sm" len="sm"/>
                <a:tailEnd type="none" w="sm" len="sm"/>
              </a14:hiddenLine>
            </a:ext>
          </a:extLst>
        </p:spPr>
        <p:txBody>
          <a:bodyPr wrap="none">
            <a:spAutoFit/>
          </a:bodyPr>
          <a:lstStyle/>
          <a:p>
            <a:pPr algn="ctr" eaLnBrk="1" hangingPunct="1"/>
            <a:r>
              <a:rPr lang="de-DE" sz="1613" b="1">
                <a:solidFill>
                  <a:schemeClr val="accent1"/>
                </a:solidFill>
              </a:rPr>
              <a:t>Enterprise</a:t>
            </a:r>
          </a:p>
        </p:txBody>
      </p:sp>
      <p:sp>
        <p:nvSpPr>
          <p:cNvPr id="127011" name="Text Box 35"/>
          <p:cNvSpPr txBox="1">
            <a:spLocks noChangeArrowheads="1"/>
          </p:cNvSpPr>
          <p:nvPr/>
        </p:nvSpPr>
        <p:spPr bwMode="auto">
          <a:xfrm>
            <a:off x="1759550" y="2935467"/>
            <a:ext cx="343364" cy="340542"/>
          </a:xfrm>
          <a:prstGeom prst="rect">
            <a:avLst/>
          </a:prstGeom>
          <a:noFill/>
          <a:ln>
            <a:noFill/>
          </a:ln>
          <a:effectLst>
            <a:prstShdw prst="shdw17" dist="17961" dir="2700000">
              <a:schemeClr val="bg1">
                <a:gamma/>
                <a:shade val="60000"/>
                <a:invGamma/>
              </a:schemeClr>
            </a:prstShdw>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bg1"/>
                </a:solidFill>
                <a:miter lim="800000"/>
                <a:headEnd type="none" w="sm" len="sm"/>
                <a:tailEnd type="none" w="sm" len="sm"/>
              </a14:hiddenLine>
            </a:ext>
          </a:extLst>
        </p:spPr>
        <p:txBody>
          <a:bodyPr wrap="none">
            <a:spAutoFit/>
          </a:bodyPr>
          <a:lstStyle/>
          <a:p>
            <a:pPr algn="r" eaLnBrk="1" hangingPunct="1"/>
            <a:r>
              <a:rPr lang="de-DE" sz="1613"/>
              <a:t>...</a:t>
            </a:r>
          </a:p>
        </p:txBody>
      </p:sp>
      <p:sp>
        <p:nvSpPr>
          <p:cNvPr id="127012" name="Text Box 36"/>
          <p:cNvSpPr txBox="1">
            <a:spLocks noChangeArrowheads="1"/>
          </p:cNvSpPr>
          <p:nvPr/>
        </p:nvSpPr>
        <p:spPr bwMode="auto">
          <a:xfrm>
            <a:off x="1485570" y="2410644"/>
            <a:ext cx="719749" cy="340542"/>
          </a:xfrm>
          <a:prstGeom prst="rect">
            <a:avLst/>
          </a:prstGeom>
          <a:noFill/>
          <a:ln>
            <a:noFill/>
          </a:ln>
          <a:effectLst>
            <a:prstShdw prst="shdw17" dist="17961" dir="2700000">
              <a:schemeClr val="bg1">
                <a:gamma/>
                <a:shade val="60000"/>
                <a:invGamma/>
              </a:schemeClr>
            </a:prstShdw>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bg1"/>
                </a:solidFill>
                <a:miter lim="800000"/>
                <a:headEnd type="none" w="sm" len="sm"/>
                <a:tailEnd type="none" w="sm" len="sm"/>
              </a14:hiddenLine>
            </a:ext>
          </a:extLst>
        </p:spPr>
        <p:txBody>
          <a:bodyPr wrap="none">
            <a:spAutoFit/>
          </a:bodyPr>
          <a:lstStyle/>
          <a:p>
            <a:pPr algn="r" eaLnBrk="1" hangingPunct="1"/>
            <a:r>
              <a:rPr lang="de-DE" sz="1613"/>
              <a:t>Plant1</a:t>
            </a:r>
          </a:p>
        </p:txBody>
      </p:sp>
    </p:spTree>
    <p:extLst>
      <p:ext uri="{BB962C8B-B14F-4D97-AF65-F5344CB8AC3E}">
        <p14:creationId xmlns:p14="http://schemas.microsoft.com/office/powerpoint/2010/main" val="2620031737"/>
      </p:ext>
    </p:extLst>
  </p:cSld>
  <p:clrMapOvr>
    <a:masterClrMapping/>
  </p:clrMapOvr>
  <p:transition>
    <p:wipe dir="d"/>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73" name="Rectangle 49"/>
          <p:cNvSpPr>
            <a:spLocks noChangeArrowheads="1"/>
          </p:cNvSpPr>
          <p:nvPr/>
        </p:nvSpPr>
        <p:spPr bwMode="auto">
          <a:xfrm>
            <a:off x="5937394" y="1494692"/>
            <a:ext cx="1968443" cy="580293"/>
          </a:xfrm>
          <a:prstGeom prst="rect">
            <a:avLst/>
          </a:prstGeom>
          <a:solidFill>
            <a:srgbClr val="FFFF63">
              <a:alpha val="50000"/>
            </a:srgbClr>
          </a:solidFill>
          <a:ln>
            <a:noFill/>
          </a:ln>
          <a:effectLst/>
          <a:extLst>
            <a:ext uri="{91240B29-F687-4F45-9708-019B960494DF}">
              <a14:hiddenLine xmlns:a14="http://schemas.microsoft.com/office/drawing/2010/main" w="12700">
                <a:solidFill>
                  <a:schemeClr val="bg1"/>
                </a:solidFill>
                <a:miter lim="800000"/>
                <a:headEnd type="none" w="sm" len="sm"/>
                <a:tailEnd type="none" w="sm" len="sm"/>
              </a14:hiddenLine>
            </a:ext>
            <a:ext uri="{AF507438-7753-43E0-B8FC-AC1667EBCBE1}">
              <a14:hiddenEffects xmlns:a14="http://schemas.microsoft.com/office/drawing/2010/main">
                <a:effectLst>
                  <a:outerShdw dist="17961" dir="2700000" algn="ctr" rotWithShape="0">
                    <a:srgbClr val="FFFF63">
                      <a:gamma/>
                      <a:shade val="60000"/>
                      <a:invGamma/>
                    </a:srgbClr>
                  </a:outerShdw>
                </a:effectLst>
              </a14:hiddenEffects>
            </a:ext>
          </a:extLst>
        </p:spPr>
        <p:txBody>
          <a:bodyPr wrap="none" anchor="ctr"/>
          <a:lstStyle/>
          <a:p>
            <a:endParaRPr lang="en-US" sz="1613"/>
          </a:p>
        </p:txBody>
      </p:sp>
      <p:sp>
        <p:nvSpPr>
          <p:cNvPr id="129064" name="Rectangle 40"/>
          <p:cNvSpPr>
            <a:spLocks noChangeArrowheads="1"/>
          </p:cNvSpPr>
          <p:nvPr/>
        </p:nvSpPr>
        <p:spPr bwMode="auto">
          <a:xfrm>
            <a:off x="3570711" y="2131876"/>
            <a:ext cx="2184630" cy="1729498"/>
          </a:xfrm>
          <a:prstGeom prst="rect">
            <a:avLst/>
          </a:prstGeom>
          <a:solidFill>
            <a:srgbClr val="FFFF63">
              <a:alpha val="50000"/>
            </a:srgbClr>
          </a:solidFill>
          <a:ln>
            <a:noFill/>
          </a:ln>
          <a:effectLst/>
          <a:extLst>
            <a:ext uri="{91240B29-F687-4F45-9708-019B960494DF}">
              <a14:hiddenLine xmlns:a14="http://schemas.microsoft.com/office/drawing/2010/main" w="12700">
                <a:solidFill>
                  <a:schemeClr val="bg1"/>
                </a:solidFill>
                <a:miter lim="800000"/>
                <a:headEnd type="none" w="sm" len="sm"/>
                <a:tailEnd type="none" w="sm" len="sm"/>
              </a14:hiddenLine>
            </a:ext>
            <a:ext uri="{AF507438-7753-43E0-B8FC-AC1667EBCBE1}">
              <a14:hiddenEffects xmlns:a14="http://schemas.microsoft.com/office/drawing/2010/main">
                <a:effectLst>
                  <a:outerShdw dist="17961" dir="2700000" algn="ctr" rotWithShape="0">
                    <a:srgbClr val="FFFF63">
                      <a:gamma/>
                      <a:shade val="60000"/>
                      <a:invGamma/>
                    </a:srgbClr>
                  </a:outerShdw>
                </a:effectLst>
              </a14:hiddenEffects>
            </a:ext>
          </a:extLst>
        </p:spPr>
        <p:txBody>
          <a:bodyPr wrap="none" anchor="ctr"/>
          <a:lstStyle/>
          <a:p>
            <a:endParaRPr lang="en-US" sz="1613"/>
          </a:p>
        </p:txBody>
      </p:sp>
      <p:sp>
        <p:nvSpPr>
          <p:cNvPr id="129066" name="Rectangle 42"/>
          <p:cNvSpPr>
            <a:spLocks noChangeArrowheads="1"/>
          </p:cNvSpPr>
          <p:nvPr/>
        </p:nvSpPr>
        <p:spPr bwMode="auto">
          <a:xfrm>
            <a:off x="3570712" y="3975158"/>
            <a:ext cx="2196008" cy="1422285"/>
          </a:xfrm>
          <a:prstGeom prst="rect">
            <a:avLst/>
          </a:prstGeom>
          <a:solidFill>
            <a:srgbClr val="FFFF63">
              <a:alpha val="50000"/>
            </a:srgbClr>
          </a:solidFill>
          <a:ln>
            <a:noFill/>
          </a:ln>
          <a:effectLst/>
          <a:extLst>
            <a:ext uri="{91240B29-F687-4F45-9708-019B960494DF}">
              <a14:hiddenLine xmlns:a14="http://schemas.microsoft.com/office/drawing/2010/main" w="12700">
                <a:solidFill>
                  <a:schemeClr val="bg1"/>
                </a:solidFill>
                <a:miter lim="800000"/>
                <a:headEnd type="none" w="sm" len="sm"/>
                <a:tailEnd type="none" w="sm" len="sm"/>
              </a14:hiddenLine>
            </a:ext>
            <a:ext uri="{AF507438-7753-43E0-B8FC-AC1667EBCBE1}">
              <a14:hiddenEffects xmlns:a14="http://schemas.microsoft.com/office/drawing/2010/main">
                <a:effectLst>
                  <a:outerShdw dist="17961" dir="2700000" algn="ctr" rotWithShape="0">
                    <a:srgbClr val="FFFF63">
                      <a:gamma/>
                      <a:shade val="60000"/>
                      <a:invGamma/>
                    </a:srgbClr>
                  </a:outerShdw>
                </a:effectLst>
              </a14:hiddenEffects>
            </a:ext>
          </a:extLst>
        </p:spPr>
        <p:txBody>
          <a:bodyPr wrap="none" anchor="ctr"/>
          <a:lstStyle/>
          <a:p>
            <a:endParaRPr lang="en-US" sz="1613"/>
          </a:p>
        </p:txBody>
      </p:sp>
      <p:sp>
        <p:nvSpPr>
          <p:cNvPr id="129067" name="Rectangle 43"/>
          <p:cNvSpPr>
            <a:spLocks noChangeArrowheads="1"/>
          </p:cNvSpPr>
          <p:nvPr/>
        </p:nvSpPr>
        <p:spPr bwMode="auto">
          <a:xfrm>
            <a:off x="5937394" y="2131876"/>
            <a:ext cx="1968443" cy="1729498"/>
          </a:xfrm>
          <a:prstGeom prst="rect">
            <a:avLst/>
          </a:prstGeom>
          <a:solidFill>
            <a:srgbClr val="FFFF63">
              <a:alpha val="50000"/>
            </a:srgbClr>
          </a:solidFill>
          <a:ln>
            <a:noFill/>
          </a:ln>
          <a:effectLst/>
          <a:extLst>
            <a:ext uri="{91240B29-F687-4F45-9708-019B960494DF}">
              <a14:hiddenLine xmlns:a14="http://schemas.microsoft.com/office/drawing/2010/main" w="12700">
                <a:solidFill>
                  <a:schemeClr val="bg1"/>
                </a:solidFill>
                <a:miter lim="800000"/>
                <a:headEnd type="none" w="sm" len="sm"/>
                <a:tailEnd type="none" w="sm" len="sm"/>
              </a14:hiddenLine>
            </a:ext>
            <a:ext uri="{AF507438-7753-43E0-B8FC-AC1667EBCBE1}">
              <a14:hiddenEffects xmlns:a14="http://schemas.microsoft.com/office/drawing/2010/main">
                <a:effectLst>
                  <a:outerShdw dist="17961" dir="2700000" algn="ctr" rotWithShape="0">
                    <a:srgbClr val="FFFF63">
                      <a:gamma/>
                      <a:shade val="60000"/>
                      <a:invGamma/>
                    </a:srgbClr>
                  </a:outerShdw>
                </a:effectLst>
              </a14:hiddenEffects>
            </a:ext>
          </a:extLst>
        </p:spPr>
        <p:txBody>
          <a:bodyPr wrap="none" anchor="ctr"/>
          <a:lstStyle/>
          <a:p>
            <a:endParaRPr lang="en-US" sz="1613"/>
          </a:p>
        </p:txBody>
      </p:sp>
      <p:sp>
        <p:nvSpPr>
          <p:cNvPr id="129063" name="Rectangle 39"/>
          <p:cNvSpPr>
            <a:spLocks noChangeArrowheads="1"/>
          </p:cNvSpPr>
          <p:nvPr/>
        </p:nvSpPr>
        <p:spPr bwMode="auto">
          <a:xfrm>
            <a:off x="862680" y="2131876"/>
            <a:ext cx="1968443" cy="3276945"/>
          </a:xfrm>
          <a:prstGeom prst="rect">
            <a:avLst/>
          </a:prstGeom>
          <a:solidFill>
            <a:srgbClr val="FFFF63">
              <a:alpha val="50000"/>
            </a:srgbClr>
          </a:solidFill>
          <a:ln>
            <a:noFill/>
          </a:ln>
          <a:effectLst/>
          <a:extLst>
            <a:ext uri="{91240B29-F687-4F45-9708-019B960494DF}">
              <a14:hiddenLine xmlns:a14="http://schemas.microsoft.com/office/drawing/2010/main" w="12700">
                <a:solidFill>
                  <a:schemeClr val="bg1"/>
                </a:solidFill>
                <a:miter lim="800000"/>
                <a:headEnd type="none" w="sm" len="sm"/>
                <a:tailEnd type="none" w="sm" len="sm"/>
              </a14:hiddenLine>
            </a:ext>
            <a:ext uri="{AF507438-7753-43E0-B8FC-AC1667EBCBE1}">
              <a14:hiddenEffects xmlns:a14="http://schemas.microsoft.com/office/drawing/2010/main">
                <a:effectLst>
                  <a:outerShdw dist="17961" dir="2700000" algn="ctr" rotWithShape="0">
                    <a:srgbClr val="FFFF63">
                      <a:gamma/>
                      <a:shade val="60000"/>
                      <a:invGamma/>
                    </a:srgbClr>
                  </a:outerShdw>
                </a:effectLst>
              </a14:hiddenEffects>
            </a:ext>
          </a:extLst>
        </p:spPr>
        <p:txBody>
          <a:bodyPr wrap="none" anchor="ctr"/>
          <a:lstStyle/>
          <a:p>
            <a:endParaRPr lang="en-US" sz="1613"/>
          </a:p>
        </p:txBody>
      </p:sp>
      <p:sp>
        <p:nvSpPr>
          <p:cNvPr id="129026" name="Rectangle 2"/>
          <p:cNvSpPr>
            <a:spLocks noGrp="1" noChangeArrowheads="1"/>
          </p:cNvSpPr>
          <p:nvPr>
            <p:ph type="title"/>
          </p:nvPr>
        </p:nvSpPr>
        <p:spPr>
          <a:noFill/>
          <a:ln/>
        </p:spPr>
        <p:txBody>
          <a:bodyPr/>
          <a:lstStyle/>
          <a:p>
            <a:r>
              <a:rPr lang="en-US"/>
              <a:t>Alternative Hierarchies</a:t>
            </a:r>
          </a:p>
        </p:txBody>
      </p:sp>
      <p:sp>
        <p:nvSpPr>
          <p:cNvPr id="129027" name="Text Box 3"/>
          <p:cNvSpPr txBox="1">
            <a:spLocks noChangeArrowheads="1"/>
          </p:cNvSpPr>
          <p:nvPr/>
        </p:nvSpPr>
        <p:spPr bwMode="auto">
          <a:xfrm>
            <a:off x="1130071" y="3601097"/>
            <a:ext cx="1252715" cy="340542"/>
          </a:xfrm>
          <a:prstGeom prst="rect">
            <a:avLst/>
          </a:prstGeom>
          <a:noFill/>
          <a:ln>
            <a:noFill/>
          </a:ln>
          <a:effectLst>
            <a:prstShdw prst="shdw17" dist="17961" dir="2700000">
              <a:schemeClr val="bg1">
                <a:gamma/>
                <a:shade val="60000"/>
                <a:invGamma/>
              </a:schemeClr>
            </a:prstShdw>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bg1"/>
                </a:solidFill>
                <a:miter lim="800000"/>
                <a:headEnd type="none" w="sm" len="sm"/>
                <a:tailEnd type="none" w="sm" len="sm"/>
              </a14:hiddenLine>
            </a:ext>
          </a:extLst>
        </p:spPr>
        <p:txBody>
          <a:bodyPr wrap="none">
            <a:spAutoFit/>
          </a:bodyPr>
          <a:lstStyle/>
          <a:p>
            <a:pPr eaLnBrk="1" hangingPunct="1"/>
            <a:r>
              <a:rPr lang="en-US" sz="1613"/>
              <a:t>Customer 04</a:t>
            </a:r>
          </a:p>
        </p:txBody>
      </p:sp>
      <p:sp>
        <p:nvSpPr>
          <p:cNvPr id="129028" name="Text Box 4"/>
          <p:cNvSpPr txBox="1">
            <a:spLocks noChangeArrowheads="1"/>
          </p:cNvSpPr>
          <p:nvPr/>
        </p:nvSpPr>
        <p:spPr bwMode="auto">
          <a:xfrm>
            <a:off x="1130071" y="2577052"/>
            <a:ext cx="1252715" cy="340542"/>
          </a:xfrm>
          <a:prstGeom prst="rect">
            <a:avLst/>
          </a:prstGeom>
          <a:noFill/>
          <a:ln>
            <a:noFill/>
          </a:ln>
          <a:effectLst>
            <a:prstShdw prst="shdw17" dist="17961" dir="2700000">
              <a:schemeClr val="bg1">
                <a:gamma/>
                <a:shade val="60000"/>
                <a:invGamma/>
              </a:schemeClr>
            </a:prstShdw>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bg1"/>
                </a:solidFill>
                <a:miter lim="800000"/>
                <a:headEnd type="none" w="sm" len="sm"/>
                <a:tailEnd type="none" w="sm" len="sm"/>
              </a14:hiddenLine>
            </a:ext>
          </a:extLst>
        </p:spPr>
        <p:txBody>
          <a:bodyPr wrap="none">
            <a:spAutoFit/>
          </a:bodyPr>
          <a:lstStyle/>
          <a:p>
            <a:pPr eaLnBrk="1" hangingPunct="1"/>
            <a:r>
              <a:rPr lang="en-US" sz="1613"/>
              <a:t>Customer 01</a:t>
            </a:r>
          </a:p>
        </p:txBody>
      </p:sp>
      <p:sp>
        <p:nvSpPr>
          <p:cNvPr id="129029" name="Text Box 5"/>
          <p:cNvSpPr txBox="1">
            <a:spLocks noChangeArrowheads="1"/>
          </p:cNvSpPr>
          <p:nvPr/>
        </p:nvSpPr>
        <p:spPr bwMode="auto">
          <a:xfrm>
            <a:off x="4260821" y="4276682"/>
            <a:ext cx="811825" cy="340542"/>
          </a:xfrm>
          <a:prstGeom prst="rect">
            <a:avLst/>
          </a:prstGeom>
          <a:noFill/>
          <a:ln>
            <a:noFill/>
          </a:ln>
          <a:effectLst>
            <a:prstShdw prst="shdw17" dist="17961" dir="2700000">
              <a:schemeClr val="bg1">
                <a:gamma/>
                <a:shade val="60000"/>
                <a:invGamma/>
              </a:schemeClr>
            </a:prstShdw>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bg1"/>
                </a:solidFill>
                <a:miter lim="800000"/>
                <a:headEnd type="none" w="sm" len="sm"/>
                <a:tailEnd type="none" w="sm" len="sm"/>
              </a14:hiddenLine>
            </a:ext>
          </a:extLst>
        </p:spPr>
        <p:txBody>
          <a:bodyPr wrap="none">
            <a:spAutoFit/>
          </a:bodyPr>
          <a:lstStyle/>
          <a:p>
            <a:pPr algn="r" eaLnBrk="1" hangingPunct="1"/>
            <a:r>
              <a:rPr lang="en-US" sz="1613"/>
              <a:t>Partner</a:t>
            </a:r>
          </a:p>
        </p:txBody>
      </p:sp>
      <p:sp>
        <p:nvSpPr>
          <p:cNvPr id="129030" name="Text Box 6"/>
          <p:cNvSpPr txBox="1">
            <a:spLocks noChangeArrowheads="1"/>
          </p:cNvSpPr>
          <p:nvPr/>
        </p:nvSpPr>
        <p:spPr bwMode="auto">
          <a:xfrm>
            <a:off x="4258266" y="4635098"/>
            <a:ext cx="831446" cy="340542"/>
          </a:xfrm>
          <a:prstGeom prst="rect">
            <a:avLst/>
          </a:prstGeom>
          <a:noFill/>
          <a:ln>
            <a:noFill/>
          </a:ln>
          <a:effectLst>
            <a:prstShdw prst="shdw17" dist="17961" dir="2700000">
              <a:schemeClr val="bg1">
                <a:gamma/>
                <a:shade val="60000"/>
                <a:invGamma/>
              </a:schemeClr>
            </a:prstShdw>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bg1"/>
                </a:solidFill>
                <a:miter lim="800000"/>
                <a:headEnd type="none" w="sm" len="sm"/>
                <a:tailEnd type="none" w="sm" len="sm"/>
              </a14:hiddenLine>
            </a:ext>
          </a:extLst>
        </p:spPr>
        <p:txBody>
          <a:bodyPr wrap="none">
            <a:spAutoFit/>
          </a:bodyPr>
          <a:lstStyle/>
          <a:p>
            <a:pPr algn="r" eaLnBrk="1" hangingPunct="1"/>
            <a:r>
              <a:rPr lang="en-US" sz="1613"/>
              <a:t>Retailer</a:t>
            </a:r>
          </a:p>
        </p:txBody>
      </p:sp>
      <p:sp>
        <p:nvSpPr>
          <p:cNvPr id="129032" name="Text Box 8"/>
          <p:cNvSpPr txBox="1">
            <a:spLocks noChangeArrowheads="1"/>
          </p:cNvSpPr>
          <p:nvPr/>
        </p:nvSpPr>
        <p:spPr bwMode="auto">
          <a:xfrm>
            <a:off x="6473240" y="2712169"/>
            <a:ext cx="951864" cy="340542"/>
          </a:xfrm>
          <a:prstGeom prst="rect">
            <a:avLst/>
          </a:prstGeom>
          <a:noFill/>
          <a:ln>
            <a:noFill/>
          </a:ln>
          <a:effectLst>
            <a:prstShdw prst="shdw17" dist="17961" dir="2700000">
              <a:schemeClr val="bg1">
                <a:gamma/>
                <a:shade val="60000"/>
                <a:invGamma/>
              </a:schemeClr>
            </a:prstShdw>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bg1"/>
                </a:solidFill>
                <a:miter lim="800000"/>
                <a:headEnd type="none" w="sm" len="sm"/>
                <a:tailEnd type="none" w="sm" len="sm"/>
              </a14:hiddenLine>
            </a:ext>
          </a:extLst>
        </p:spPr>
        <p:txBody>
          <a:bodyPr wrap="none">
            <a:spAutoFit/>
          </a:bodyPr>
          <a:lstStyle/>
          <a:p>
            <a:pPr algn="r" eaLnBrk="1" hangingPunct="1"/>
            <a:r>
              <a:rPr lang="en-US" sz="1613"/>
              <a:t>Germany</a:t>
            </a:r>
          </a:p>
        </p:txBody>
      </p:sp>
      <p:sp>
        <p:nvSpPr>
          <p:cNvPr id="129033" name="Line 9"/>
          <p:cNvSpPr>
            <a:spLocks noChangeShapeType="1"/>
          </p:cNvSpPr>
          <p:nvPr/>
        </p:nvSpPr>
        <p:spPr bwMode="auto">
          <a:xfrm>
            <a:off x="5527776" y="2461846"/>
            <a:ext cx="682697" cy="341349"/>
          </a:xfrm>
          <a:prstGeom prst="line">
            <a:avLst/>
          </a:prstGeom>
          <a:noFill/>
          <a:ln w="28575">
            <a:solidFill>
              <a:srgbClr val="FF99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rgbClr val="FF9900">
                      <a:gamma/>
                      <a:shade val="60000"/>
                      <a:invGamma/>
                    </a:srgbClr>
                  </a:outerShdw>
                </a:effectLst>
              </a14:hiddenEffects>
            </a:ext>
          </a:extLst>
        </p:spPr>
        <p:txBody>
          <a:bodyPr wrap="none" anchor="ctr"/>
          <a:lstStyle/>
          <a:p>
            <a:endParaRPr lang="en-US" sz="1613"/>
          </a:p>
        </p:txBody>
      </p:sp>
      <p:sp>
        <p:nvSpPr>
          <p:cNvPr id="129034" name="Line 10"/>
          <p:cNvSpPr>
            <a:spLocks noChangeShapeType="1"/>
          </p:cNvSpPr>
          <p:nvPr/>
        </p:nvSpPr>
        <p:spPr bwMode="auto">
          <a:xfrm flipV="1">
            <a:off x="5527776" y="2939733"/>
            <a:ext cx="682697" cy="341349"/>
          </a:xfrm>
          <a:prstGeom prst="line">
            <a:avLst/>
          </a:prstGeom>
          <a:noFill/>
          <a:ln w="28575">
            <a:solidFill>
              <a:srgbClr val="FF99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rgbClr val="FF9900">
                      <a:gamma/>
                      <a:shade val="60000"/>
                      <a:invGamma/>
                    </a:srgbClr>
                  </a:outerShdw>
                </a:effectLst>
              </a14:hiddenEffects>
            </a:ext>
          </a:extLst>
        </p:spPr>
        <p:txBody>
          <a:bodyPr wrap="none" anchor="ctr"/>
          <a:lstStyle/>
          <a:p>
            <a:endParaRPr lang="en-US" sz="1613"/>
          </a:p>
        </p:txBody>
      </p:sp>
      <p:sp>
        <p:nvSpPr>
          <p:cNvPr id="129037" name="Text Box 13"/>
          <p:cNvSpPr txBox="1">
            <a:spLocks noChangeArrowheads="1"/>
          </p:cNvSpPr>
          <p:nvPr/>
        </p:nvSpPr>
        <p:spPr bwMode="auto">
          <a:xfrm>
            <a:off x="1130071" y="4283794"/>
            <a:ext cx="1252715" cy="340542"/>
          </a:xfrm>
          <a:prstGeom prst="rect">
            <a:avLst/>
          </a:prstGeom>
          <a:noFill/>
          <a:ln>
            <a:noFill/>
          </a:ln>
          <a:effectLst>
            <a:prstShdw prst="shdw17" dist="17961" dir="2700000">
              <a:schemeClr val="bg1">
                <a:gamma/>
                <a:shade val="60000"/>
                <a:invGamma/>
              </a:schemeClr>
            </a:prstShdw>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bg1"/>
                </a:solidFill>
                <a:miter lim="800000"/>
                <a:headEnd type="none" w="sm" len="sm"/>
                <a:tailEnd type="none" w="sm" len="sm"/>
              </a14:hiddenLine>
            </a:ext>
          </a:extLst>
        </p:spPr>
        <p:txBody>
          <a:bodyPr wrap="none">
            <a:spAutoFit/>
          </a:bodyPr>
          <a:lstStyle/>
          <a:p>
            <a:pPr eaLnBrk="1" hangingPunct="1"/>
            <a:r>
              <a:rPr lang="en-US" sz="1613"/>
              <a:t>Customer 06</a:t>
            </a:r>
          </a:p>
        </p:txBody>
      </p:sp>
      <p:sp>
        <p:nvSpPr>
          <p:cNvPr id="129038" name="Line 14"/>
          <p:cNvSpPr>
            <a:spLocks noChangeShapeType="1"/>
          </p:cNvSpPr>
          <p:nvPr/>
        </p:nvSpPr>
        <p:spPr bwMode="auto">
          <a:xfrm flipV="1">
            <a:off x="5527776" y="2871464"/>
            <a:ext cx="682697" cy="0"/>
          </a:xfrm>
          <a:prstGeom prst="line">
            <a:avLst/>
          </a:prstGeom>
          <a:noFill/>
          <a:ln w="28575">
            <a:solidFill>
              <a:srgbClr val="FF99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rgbClr val="FF9900">
                      <a:gamma/>
                      <a:shade val="60000"/>
                      <a:invGamma/>
                    </a:srgbClr>
                  </a:outerShdw>
                </a:effectLst>
              </a14:hiddenEffects>
            </a:ext>
          </a:extLst>
        </p:spPr>
        <p:txBody>
          <a:bodyPr wrap="none" anchor="ctr"/>
          <a:lstStyle/>
          <a:p>
            <a:endParaRPr lang="en-US" sz="1613"/>
          </a:p>
        </p:txBody>
      </p:sp>
      <p:sp>
        <p:nvSpPr>
          <p:cNvPr id="129040" name="Text Box 16"/>
          <p:cNvSpPr txBox="1">
            <a:spLocks noChangeArrowheads="1"/>
          </p:cNvSpPr>
          <p:nvPr/>
        </p:nvSpPr>
        <p:spPr bwMode="auto">
          <a:xfrm>
            <a:off x="4166912" y="5021960"/>
            <a:ext cx="1042273" cy="340542"/>
          </a:xfrm>
          <a:prstGeom prst="rect">
            <a:avLst/>
          </a:prstGeom>
          <a:noFill/>
          <a:ln>
            <a:noFill/>
          </a:ln>
          <a:effectLst>
            <a:prstShdw prst="shdw17" dist="17961" dir="2700000">
              <a:schemeClr val="bg1">
                <a:gamma/>
                <a:shade val="60000"/>
                <a:invGamma/>
              </a:schemeClr>
            </a:prstShdw>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bg1"/>
                </a:solidFill>
                <a:miter lim="800000"/>
                <a:headEnd type="none" w="sm" len="sm"/>
                <a:tailEnd type="none" w="sm" len="sm"/>
              </a14:hiddenLine>
            </a:ext>
          </a:extLst>
        </p:spPr>
        <p:txBody>
          <a:bodyPr wrap="none">
            <a:spAutoFit/>
          </a:bodyPr>
          <a:lstStyle/>
          <a:p>
            <a:pPr algn="r" eaLnBrk="1" hangingPunct="1"/>
            <a:r>
              <a:rPr lang="en-US" sz="1613"/>
              <a:t>Consumer</a:t>
            </a:r>
          </a:p>
        </p:txBody>
      </p:sp>
      <p:sp>
        <p:nvSpPr>
          <p:cNvPr id="129041" name="Text Box 17"/>
          <p:cNvSpPr txBox="1">
            <a:spLocks noChangeArrowheads="1"/>
          </p:cNvSpPr>
          <p:nvPr/>
        </p:nvSpPr>
        <p:spPr bwMode="auto">
          <a:xfrm>
            <a:off x="1130071" y="2918400"/>
            <a:ext cx="1252715" cy="340542"/>
          </a:xfrm>
          <a:prstGeom prst="rect">
            <a:avLst/>
          </a:prstGeom>
          <a:noFill/>
          <a:ln>
            <a:noFill/>
          </a:ln>
          <a:effectLst>
            <a:prstShdw prst="shdw17" dist="17961" dir="2700000">
              <a:schemeClr val="bg1">
                <a:gamma/>
                <a:shade val="60000"/>
                <a:invGamma/>
              </a:schemeClr>
            </a:prstShdw>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bg1"/>
                </a:solidFill>
                <a:miter lim="800000"/>
                <a:headEnd type="none" w="sm" len="sm"/>
                <a:tailEnd type="none" w="sm" len="sm"/>
              </a14:hiddenLine>
            </a:ext>
          </a:extLst>
        </p:spPr>
        <p:txBody>
          <a:bodyPr wrap="none">
            <a:spAutoFit/>
          </a:bodyPr>
          <a:lstStyle/>
          <a:p>
            <a:pPr eaLnBrk="1" hangingPunct="1"/>
            <a:r>
              <a:rPr lang="en-US" sz="1613"/>
              <a:t>Customer 02</a:t>
            </a:r>
          </a:p>
        </p:txBody>
      </p:sp>
      <p:sp>
        <p:nvSpPr>
          <p:cNvPr id="129042" name="Text Box 18"/>
          <p:cNvSpPr txBox="1">
            <a:spLocks noChangeArrowheads="1"/>
          </p:cNvSpPr>
          <p:nvPr/>
        </p:nvSpPr>
        <p:spPr bwMode="auto">
          <a:xfrm>
            <a:off x="1130071" y="3259749"/>
            <a:ext cx="1252715" cy="340542"/>
          </a:xfrm>
          <a:prstGeom prst="rect">
            <a:avLst/>
          </a:prstGeom>
          <a:noFill/>
          <a:ln>
            <a:noFill/>
          </a:ln>
          <a:effectLst>
            <a:prstShdw prst="shdw17" dist="17961" dir="2700000">
              <a:schemeClr val="bg1">
                <a:gamma/>
                <a:shade val="60000"/>
                <a:invGamma/>
              </a:schemeClr>
            </a:prstShdw>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bg1"/>
                </a:solidFill>
                <a:miter lim="800000"/>
                <a:headEnd type="none" w="sm" len="sm"/>
                <a:tailEnd type="none" w="sm" len="sm"/>
              </a14:hiddenLine>
            </a:ext>
          </a:extLst>
        </p:spPr>
        <p:txBody>
          <a:bodyPr wrap="none">
            <a:spAutoFit/>
          </a:bodyPr>
          <a:lstStyle/>
          <a:p>
            <a:pPr eaLnBrk="1" hangingPunct="1"/>
            <a:r>
              <a:rPr lang="en-US" sz="1613"/>
              <a:t>Customer 03</a:t>
            </a:r>
          </a:p>
        </p:txBody>
      </p:sp>
      <p:sp>
        <p:nvSpPr>
          <p:cNvPr id="129043" name="Text Box 19"/>
          <p:cNvSpPr txBox="1">
            <a:spLocks noChangeArrowheads="1"/>
          </p:cNvSpPr>
          <p:nvPr/>
        </p:nvSpPr>
        <p:spPr bwMode="auto">
          <a:xfrm>
            <a:off x="1130071" y="3955246"/>
            <a:ext cx="1252715" cy="340542"/>
          </a:xfrm>
          <a:prstGeom prst="rect">
            <a:avLst/>
          </a:prstGeom>
          <a:noFill/>
          <a:ln>
            <a:noFill/>
          </a:ln>
          <a:effectLst>
            <a:prstShdw prst="shdw17" dist="17961" dir="2700000">
              <a:schemeClr val="bg1">
                <a:gamma/>
                <a:shade val="60000"/>
                <a:invGamma/>
              </a:schemeClr>
            </a:prstShdw>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bg1"/>
                </a:solidFill>
                <a:miter lim="800000"/>
                <a:headEnd type="none" w="sm" len="sm"/>
                <a:tailEnd type="none" w="sm" len="sm"/>
              </a14:hiddenLine>
            </a:ext>
          </a:extLst>
        </p:spPr>
        <p:txBody>
          <a:bodyPr wrap="none">
            <a:spAutoFit/>
          </a:bodyPr>
          <a:lstStyle/>
          <a:p>
            <a:pPr eaLnBrk="1" hangingPunct="1"/>
            <a:r>
              <a:rPr lang="en-US" sz="1613"/>
              <a:t>Customer 05</a:t>
            </a:r>
          </a:p>
        </p:txBody>
      </p:sp>
      <p:sp>
        <p:nvSpPr>
          <p:cNvPr id="129045" name="Text Box 21"/>
          <p:cNvSpPr txBox="1">
            <a:spLocks noChangeArrowheads="1"/>
          </p:cNvSpPr>
          <p:nvPr/>
        </p:nvSpPr>
        <p:spPr bwMode="auto">
          <a:xfrm>
            <a:off x="4262147" y="2348064"/>
            <a:ext cx="801759" cy="340542"/>
          </a:xfrm>
          <a:prstGeom prst="rect">
            <a:avLst/>
          </a:prstGeom>
          <a:noFill/>
          <a:ln>
            <a:noFill/>
          </a:ln>
          <a:effectLst>
            <a:prstShdw prst="shdw17" dist="17961" dir="2700000">
              <a:schemeClr val="bg1">
                <a:gamma/>
                <a:shade val="60000"/>
                <a:invGamma/>
              </a:schemeClr>
            </a:prstShdw>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bg1"/>
                </a:solidFill>
                <a:miter lim="800000"/>
                <a:headEnd type="none" w="sm" len="sm"/>
                <a:tailEnd type="none" w="sm" len="sm"/>
              </a14:hiddenLine>
            </a:ext>
          </a:extLst>
        </p:spPr>
        <p:txBody>
          <a:bodyPr wrap="none">
            <a:spAutoFit/>
          </a:bodyPr>
          <a:lstStyle/>
          <a:p>
            <a:pPr algn="ctr" eaLnBrk="1" hangingPunct="1"/>
            <a:r>
              <a:rPr lang="en-US" sz="1613"/>
              <a:t>Bavaria</a:t>
            </a:r>
          </a:p>
        </p:txBody>
      </p:sp>
      <p:sp>
        <p:nvSpPr>
          <p:cNvPr id="129046" name="Text Box 22"/>
          <p:cNvSpPr txBox="1">
            <a:spLocks noChangeArrowheads="1"/>
          </p:cNvSpPr>
          <p:nvPr/>
        </p:nvSpPr>
        <p:spPr bwMode="auto">
          <a:xfrm>
            <a:off x="4269329" y="2689412"/>
            <a:ext cx="787396" cy="340542"/>
          </a:xfrm>
          <a:prstGeom prst="rect">
            <a:avLst/>
          </a:prstGeom>
          <a:noFill/>
          <a:ln>
            <a:noFill/>
          </a:ln>
          <a:effectLst>
            <a:prstShdw prst="shdw17" dist="17961" dir="2700000">
              <a:schemeClr val="bg1">
                <a:gamma/>
                <a:shade val="60000"/>
                <a:invGamma/>
              </a:schemeClr>
            </a:prstShdw>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bg1"/>
                </a:solidFill>
                <a:miter lim="800000"/>
                <a:headEnd type="none" w="sm" len="sm"/>
                <a:tailEnd type="none" w="sm" len="sm"/>
              </a14:hiddenLine>
            </a:ext>
          </a:extLst>
        </p:spPr>
        <p:txBody>
          <a:bodyPr wrap="none">
            <a:spAutoFit/>
          </a:bodyPr>
          <a:lstStyle/>
          <a:p>
            <a:pPr algn="ctr" eaLnBrk="1" hangingPunct="1"/>
            <a:r>
              <a:rPr lang="en-US" sz="1613"/>
              <a:t>Hessen</a:t>
            </a:r>
          </a:p>
        </p:txBody>
      </p:sp>
      <p:sp>
        <p:nvSpPr>
          <p:cNvPr id="129047" name="Text Box 23"/>
          <p:cNvSpPr txBox="1">
            <a:spLocks noChangeArrowheads="1"/>
          </p:cNvSpPr>
          <p:nvPr/>
        </p:nvSpPr>
        <p:spPr bwMode="auto">
          <a:xfrm>
            <a:off x="4181774" y="3030761"/>
            <a:ext cx="962508" cy="340542"/>
          </a:xfrm>
          <a:prstGeom prst="rect">
            <a:avLst/>
          </a:prstGeom>
          <a:noFill/>
          <a:ln>
            <a:noFill/>
          </a:ln>
          <a:effectLst>
            <a:prstShdw prst="shdw17" dist="17961" dir="2700000">
              <a:schemeClr val="bg1">
                <a:gamma/>
                <a:shade val="60000"/>
                <a:invGamma/>
              </a:schemeClr>
            </a:prstShdw>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bg1"/>
                </a:solidFill>
                <a:miter lim="800000"/>
                <a:headEnd type="none" w="sm" len="sm"/>
                <a:tailEnd type="none" w="sm" len="sm"/>
              </a14:hiddenLine>
            </a:ext>
          </a:extLst>
        </p:spPr>
        <p:txBody>
          <a:bodyPr wrap="none">
            <a:spAutoFit/>
          </a:bodyPr>
          <a:lstStyle/>
          <a:p>
            <a:pPr algn="ctr" eaLnBrk="1" hangingPunct="1"/>
            <a:r>
              <a:rPr lang="en-US" sz="1613"/>
              <a:t>Hamburg</a:t>
            </a:r>
          </a:p>
        </p:txBody>
      </p:sp>
      <p:sp>
        <p:nvSpPr>
          <p:cNvPr id="129048" name="Line 24"/>
          <p:cNvSpPr>
            <a:spLocks noChangeShapeType="1"/>
          </p:cNvSpPr>
          <p:nvPr/>
        </p:nvSpPr>
        <p:spPr bwMode="auto">
          <a:xfrm flipV="1">
            <a:off x="2455641" y="2564251"/>
            <a:ext cx="1416596" cy="136540"/>
          </a:xfrm>
          <a:prstGeom prst="line">
            <a:avLst/>
          </a:prstGeom>
          <a:noFill/>
          <a:ln w="28575">
            <a:solidFill>
              <a:srgbClr val="FF99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rgbClr val="FF9900">
                      <a:gamma/>
                      <a:shade val="60000"/>
                      <a:invGamma/>
                    </a:srgbClr>
                  </a:outerShdw>
                </a:effectLst>
              </a14:hiddenEffects>
            </a:ext>
          </a:extLst>
        </p:spPr>
        <p:txBody>
          <a:bodyPr wrap="none" anchor="ctr"/>
          <a:lstStyle/>
          <a:p>
            <a:endParaRPr lang="en-US" sz="1613"/>
          </a:p>
        </p:txBody>
      </p:sp>
      <p:sp>
        <p:nvSpPr>
          <p:cNvPr id="129049" name="Line 25"/>
          <p:cNvSpPr>
            <a:spLocks noChangeShapeType="1"/>
          </p:cNvSpPr>
          <p:nvPr/>
        </p:nvSpPr>
        <p:spPr bwMode="auto">
          <a:xfrm flipV="1">
            <a:off x="2523910" y="2564251"/>
            <a:ext cx="1393840" cy="819236"/>
          </a:xfrm>
          <a:prstGeom prst="line">
            <a:avLst/>
          </a:prstGeom>
          <a:noFill/>
          <a:ln w="28575">
            <a:solidFill>
              <a:srgbClr val="FF99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rgbClr val="FF9900">
                      <a:gamma/>
                      <a:shade val="60000"/>
                      <a:invGamma/>
                    </a:srgbClr>
                  </a:outerShdw>
                </a:effectLst>
              </a14:hiddenEffects>
            </a:ext>
          </a:extLst>
        </p:spPr>
        <p:txBody>
          <a:bodyPr wrap="none" anchor="ctr"/>
          <a:lstStyle/>
          <a:p>
            <a:endParaRPr lang="en-US" sz="1613"/>
          </a:p>
        </p:txBody>
      </p:sp>
      <p:sp>
        <p:nvSpPr>
          <p:cNvPr id="129050" name="Line 26"/>
          <p:cNvSpPr>
            <a:spLocks noChangeShapeType="1"/>
          </p:cNvSpPr>
          <p:nvPr/>
        </p:nvSpPr>
        <p:spPr bwMode="auto">
          <a:xfrm flipV="1">
            <a:off x="2455639" y="2564251"/>
            <a:ext cx="1484866" cy="477888"/>
          </a:xfrm>
          <a:prstGeom prst="line">
            <a:avLst/>
          </a:prstGeom>
          <a:noFill/>
          <a:ln w="28575">
            <a:solidFill>
              <a:srgbClr val="FF99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rgbClr val="FF9900">
                      <a:gamma/>
                      <a:shade val="60000"/>
                      <a:invGamma/>
                    </a:srgbClr>
                  </a:outerShdw>
                </a:effectLst>
              </a14:hiddenEffects>
            </a:ext>
          </a:extLst>
        </p:spPr>
        <p:txBody>
          <a:bodyPr wrap="none" anchor="ctr"/>
          <a:lstStyle/>
          <a:p>
            <a:endParaRPr lang="en-US" sz="1613"/>
          </a:p>
        </p:txBody>
      </p:sp>
      <p:sp>
        <p:nvSpPr>
          <p:cNvPr id="129051" name="Line 27"/>
          <p:cNvSpPr>
            <a:spLocks noChangeShapeType="1"/>
          </p:cNvSpPr>
          <p:nvPr/>
        </p:nvSpPr>
        <p:spPr bwMode="auto">
          <a:xfrm flipV="1">
            <a:off x="2535288" y="3167299"/>
            <a:ext cx="1422285" cy="967154"/>
          </a:xfrm>
          <a:prstGeom prst="line">
            <a:avLst/>
          </a:prstGeom>
          <a:noFill/>
          <a:ln w="28575">
            <a:solidFill>
              <a:srgbClr val="FF99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rgbClr val="FF9900">
                      <a:gamma/>
                      <a:shade val="60000"/>
                      <a:invGamma/>
                    </a:srgbClr>
                  </a:outerShdw>
                </a:effectLst>
              </a14:hiddenEffects>
            </a:ext>
          </a:extLst>
        </p:spPr>
        <p:txBody>
          <a:bodyPr wrap="none" anchor="ctr"/>
          <a:lstStyle/>
          <a:p>
            <a:endParaRPr lang="en-US" sz="1613"/>
          </a:p>
        </p:txBody>
      </p:sp>
      <p:sp>
        <p:nvSpPr>
          <p:cNvPr id="129052" name="Line 28"/>
          <p:cNvSpPr>
            <a:spLocks noChangeShapeType="1"/>
          </p:cNvSpPr>
          <p:nvPr/>
        </p:nvSpPr>
        <p:spPr bwMode="auto">
          <a:xfrm flipV="1">
            <a:off x="2523910" y="2894221"/>
            <a:ext cx="1393840" cy="898884"/>
          </a:xfrm>
          <a:prstGeom prst="line">
            <a:avLst/>
          </a:prstGeom>
          <a:noFill/>
          <a:ln w="28575">
            <a:solidFill>
              <a:srgbClr val="FF99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rgbClr val="FF9900">
                      <a:gamma/>
                      <a:shade val="60000"/>
                      <a:invGamma/>
                    </a:srgbClr>
                  </a:outerShdw>
                </a:effectLst>
              </a14:hiddenEffects>
            </a:ext>
          </a:extLst>
        </p:spPr>
        <p:txBody>
          <a:bodyPr wrap="none" anchor="ctr"/>
          <a:lstStyle/>
          <a:p>
            <a:endParaRPr lang="en-US" sz="1613"/>
          </a:p>
        </p:txBody>
      </p:sp>
      <p:sp>
        <p:nvSpPr>
          <p:cNvPr id="129053" name="Line 29"/>
          <p:cNvSpPr>
            <a:spLocks noChangeShapeType="1"/>
          </p:cNvSpPr>
          <p:nvPr/>
        </p:nvSpPr>
        <p:spPr bwMode="auto">
          <a:xfrm>
            <a:off x="2455640" y="2700790"/>
            <a:ext cx="1433663" cy="1775012"/>
          </a:xfrm>
          <a:prstGeom prst="line">
            <a:avLst/>
          </a:prstGeom>
          <a:noFill/>
          <a:ln w="28575">
            <a:solidFill>
              <a:schemeClr val="accent2"/>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chemeClr val="accent2">
                      <a:gamma/>
                      <a:shade val="60000"/>
                      <a:invGamma/>
                    </a:schemeClr>
                  </a:outerShdw>
                </a:effectLst>
              </a14:hiddenEffects>
            </a:ext>
          </a:extLst>
        </p:spPr>
        <p:txBody>
          <a:bodyPr wrap="none" anchor="ctr"/>
          <a:lstStyle/>
          <a:p>
            <a:endParaRPr lang="en-US" sz="1613"/>
          </a:p>
        </p:txBody>
      </p:sp>
      <p:sp>
        <p:nvSpPr>
          <p:cNvPr id="129054" name="Line 30"/>
          <p:cNvSpPr>
            <a:spLocks noChangeShapeType="1"/>
          </p:cNvSpPr>
          <p:nvPr/>
        </p:nvSpPr>
        <p:spPr bwMode="auto">
          <a:xfrm>
            <a:off x="2455640" y="3042138"/>
            <a:ext cx="1501933" cy="1775012"/>
          </a:xfrm>
          <a:prstGeom prst="line">
            <a:avLst/>
          </a:prstGeom>
          <a:noFill/>
          <a:ln w="28575">
            <a:solidFill>
              <a:schemeClr val="accent2"/>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chemeClr val="accent2">
                      <a:gamma/>
                      <a:shade val="60000"/>
                      <a:invGamma/>
                    </a:schemeClr>
                  </a:outerShdw>
                </a:effectLst>
              </a14:hiddenEffects>
            </a:ext>
          </a:extLst>
        </p:spPr>
        <p:txBody>
          <a:bodyPr wrap="none" anchor="ctr"/>
          <a:lstStyle/>
          <a:p>
            <a:endParaRPr lang="en-US" sz="1613"/>
          </a:p>
        </p:txBody>
      </p:sp>
      <p:sp>
        <p:nvSpPr>
          <p:cNvPr id="129055" name="Line 31"/>
          <p:cNvSpPr>
            <a:spLocks noChangeShapeType="1"/>
          </p:cNvSpPr>
          <p:nvPr/>
        </p:nvSpPr>
        <p:spPr bwMode="auto">
          <a:xfrm>
            <a:off x="2523910" y="3383487"/>
            <a:ext cx="1433663" cy="1911551"/>
          </a:xfrm>
          <a:prstGeom prst="line">
            <a:avLst/>
          </a:prstGeom>
          <a:noFill/>
          <a:ln w="28575">
            <a:solidFill>
              <a:schemeClr val="accent2"/>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chemeClr val="accent2">
                      <a:gamma/>
                      <a:shade val="60000"/>
                      <a:invGamma/>
                    </a:schemeClr>
                  </a:outerShdw>
                </a:effectLst>
              </a14:hiddenEffects>
            </a:ext>
          </a:extLst>
        </p:spPr>
        <p:txBody>
          <a:bodyPr wrap="none" anchor="ctr"/>
          <a:lstStyle/>
          <a:p>
            <a:endParaRPr lang="en-US" sz="1613"/>
          </a:p>
        </p:txBody>
      </p:sp>
      <p:sp>
        <p:nvSpPr>
          <p:cNvPr id="129057" name="Line 33"/>
          <p:cNvSpPr>
            <a:spLocks noChangeShapeType="1"/>
          </p:cNvSpPr>
          <p:nvPr/>
        </p:nvSpPr>
        <p:spPr bwMode="auto">
          <a:xfrm>
            <a:off x="2523909" y="3793105"/>
            <a:ext cx="1365394" cy="682697"/>
          </a:xfrm>
          <a:prstGeom prst="line">
            <a:avLst/>
          </a:prstGeom>
          <a:noFill/>
          <a:ln w="28575">
            <a:solidFill>
              <a:schemeClr val="accent2"/>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chemeClr val="accent2">
                      <a:gamma/>
                      <a:shade val="60000"/>
                      <a:invGamma/>
                    </a:schemeClr>
                  </a:outerShdw>
                </a:effectLst>
              </a14:hiddenEffects>
            </a:ext>
          </a:extLst>
        </p:spPr>
        <p:txBody>
          <a:bodyPr wrap="none" anchor="ctr"/>
          <a:lstStyle/>
          <a:p>
            <a:endParaRPr lang="en-US" sz="1613"/>
          </a:p>
        </p:txBody>
      </p:sp>
      <p:sp>
        <p:nvSpPr>
          <p:cNvPr id="129058" name="Line 34"/>
          <p:cNvSpPr>
            <a:spLocks noChangeShapeType="1"/>
          </p:cNvSpPr>
          <p:nvPr/>
        </p:nvSpPr>
        <p:spPr bwMode="auto">
          <a:xfrm>
            <a:off x="2523910" y="4134454"/>
            <a:ext cx="1433663" cy="682697"/>
          </a:xfrm>
          <a:prstGeom prst="line">
            <a:avLst/>
          </a:prstGeom>
          <a:noFill/>
          <a:ln w="28575">
            <a:solidFill>
              <a:schemeClr val="accent2"/>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chemeClr val="accent2">
                      <a:gamma/>
                      <a:shade val="60000"/>
                      <a:invGamma/>
                    </a:schemeClr>
                  </a:outerShdw>
                </a:effectLst>
              </a14:hiddenEffects>
            </a:ext>
          </a:extLst>
        </p:spPr>
        <p:txBody>
          <a:bodyPr wrap="none" anchor="ctr"/>
          <a:lstStyle/>
          <a:p>
            <a:endParaRPr lang="en-US" sz="1613"/>
          </a:p>
        </p:txBody>
      </p:sp>
      <p:sp>
        <p:nvSpPr>
          <p:cNvPr id="129059" name="Line 35"/>
          <p:cNvSpPr>
            <a:spLocks noChangeShapeType="1"/>
          </p:cNvSpPr>
          <p:nvPr/>
        </p:nvSpPr>
        <p:spPr bwMode="auto">
          <a:xfrm flipV="1">
            <a:off x="2523910" y="3178677"/>
            <a:ext cx="1445042" cy="1228855"/>
          </a:xfrm>
          <a:prstGeom prst="line">
            <a:avLst/>
          </a:prstGeom>
          <a:noFill/>
          <a:ln w="28575">
            <a:solidFill>
              <a:srgbClr val="FF99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rgbClr val="FF9900">
                      <a:gamma/>
                      <a:shade val="60000"/>
                      <a:invGamma/>
                    </a:srgbClr>
                  </a:outerShdw>
                </a:effectLst>
              </a14:hiddenEffects>
            </a:ext>
          </a:extLst>
        </p:spPr>
        <p:txBody>
          <a:bodyPr wrap="none" anchor="ctr"/>
          <a:lstStyle/>
          <a:p>
            <a:endParaRPr lang="en-US" sz="1613"/>
          </a:p>
        </p:txBody>
      </p:sp>
      <p:sp>
        <p:nvSpPr>
          <p:cNvPr id="129060" name="Line 36"/>
          <p:cNvSpPr>
            <a:spLocks noChangeShapeType="1"/>
          </p:cNvSpPr>
          <p:nvPr/>
        </p:nvSpPr>
        <p:spPr bwMode="auto">
          <a:xfrm>
            <a:off x="2523910" y="4407532"/>
            <a:ext cx="1433663" cy="887506"/>
          </a:xfrm>
          <a:prstGeom prst="line">
            <a:avLst/>
          </a:prstGeom>
          <a:noFill/>
          <a:ln w="28575">
            <a:solidFill>
              <a:schemeClr val="accent2"/>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chemeClr val="accent2">
                      <a:gamma/>
                      <a:shade val="60000"/>
                      <a:invGamma/>
                    </a:schemeClr>
                  </a:outerShdw>
                </a:effectLst>
              </a14:hiddenEffects>
            </a:ext>
          </a:extLst>
        </p:spPr>
        <p:txBody>
          <a:bodyPr wrap="none" anchor="ctr"/>
          <a:lstStyle/>
          <a:p>
            <a:endParaRPr lang="en-US" sz="1613"/>
          </a:p>
        </p:txBody>
      </p:sp>
      <p:sp>
        <p:nvSpPr>
          <p:cNvPr id="129068" name="Rectangle 44"/>
          <p:cNvSpPr>
            <a:spLocks noChangeArrowheads="1"/>
          </p:cNvSpPr>
          <p:nvPr/>
        </p:nvSpPr>
        <p:spPr bwMode="auto">
          <a:xfrm>
            <a:off x="862680" y="1494692"/>
            <a:ext cx="1968443" cy="580293"/>
          </a:xfrm>
          <a:prstGeom prst="rect">
            <a:avLst/>
          </a:prstGeom>
          <a:solidFill>
            <a:srgbClr val="FFFF63">
              <a:alpha val="50000"/>
            </a:srgbClr>
          </a:solidFill>
          <a:ln>
            <a:noFill/>
          </a:ln>
          <a:effectLst/>
          <a:extLst>
            <a:ext uri="{91240B29-F687-4F45-9708-019B960494DF}">
              <a14:hiddenLine xmlns:a14="http://schemas.microsoft.com/office/drawing/2010/main" w="12700">
                <a:solidFill>
                  <a:schemeClr val="bg1"/>
                </a:solidFill>
                <a:miter lim="800000"/>
                <a:headEnd type="none" w="sm" len="sm"/>
                <a:tailEnd type="none" w="sm" len="sm"/>
              </a14:hiddenLine>
            </a:ext>
            <a:ext uri="{AF507438-7753-43E0-B8FC-AC1667EBCBE1}">
              <a14:hiddenEffects xmlns:a14="http://schemas.microsoft.com/office/drawing/2010/main">
                <a:effectLst>
                  <a:outerShdw dist="17961" dir="2700000" algn="ctr" rotWithShape="0">
                    <a:srgbClr val="FFFF63">
                      <a:gamma/>
                      <a:shade val="60000"/>
                      <a:invGamma/>
                    </a:srgbClr>
                  </a:outerShdw>
                </a:effectLst>
              </a14:hiddenEffects>
            </a:ext>
          </a:extLst>
        </p:spPr>
        <p:txBody>
          <a:bodyPr wrap="none" anchor="ctr"/>
          <a:lstStyle/>
          <a:p>
            <a:endParaRPr lang="en-US" sz="1613"/>
          </a:p>
        </p:txBody>
      </p:sp>
      <p:sp>
        <p:nvSpPr>
          <p:cNvPr id="129069" name="Rectangle 45"/>
          <p:cNvSpPr>
            <a:spLocks noChangeArrowheads="1"/>
          </p:cNvSpPr>
          <p:nvPr/>
        </p:nvSpPr>
        <p:spPr bwMode="auto">
          <a:xfrm>
            <a:off x="3570712" y="1494692"/>
            <a:ext cx="2161873" cy="580293"/>
          </a:xfrm>
          <a:prstGeom prst="rect">
            <a:avLst/>
          </a:prstGeom>
          <a:solidFill>
            <a:srgbClr val="FFFF63">
              <a:alpha val="50000"/>
            </a:srgbClr>
          </a:solidFill>
          <a:ln>
            <a:noFill/>
          </a:ln>
          <a:effectLst/>
          <a:extLst>
            <a:ext uri="{91240B29-F687-4F45-9708-019B960494DF}">
              <a14:hiddenLine xmlns:a14="http://schemas.microsoft.com/office/drawing/2010/main" w="12700">
                <a:solidFill>
                  <a:schemeClr val="bg1"/>
                </a:solidFill>
                <a:miter lim="800000"/>
                <a:headEnd type="none" w="sm" len="sm"/>
                <a:tailEnd type="none" w="sm" len="sm"/>
              </a14:hiddenLine>
            </a:ext>
            <a:ext uri="{AF507438-7753-43E0-B8FC-AC1667EBCBE1}">
              <a14:hiddenEffects xmlns:a14="http://schemas.microsoft.com/office/drawing/2010/main">
                <a:effectLst>
                  <a:outerShdw dist="17961" dir="2700000" algn="ctr" rotWithShape="0">
                    <a:srgbClr val="FFFF63">
                      <a:gamma/>
                      <a:shade val="60000"/>
                      <a:invGamma/>
                    </a:srgbClr>
                  </a:outerShdw>
                </a:effectLst>
              </a14:hiddenEffects>
            </a:ext>
          </a:extLst>
        </p:spPr>
        <p:txBody>
          <a:bodyPr wrap="none" anchor="ctr"/>
          <a:lstStyle/>
          <a:p>
            <a:endParaRPr lang="en-US" sz="1613"/>
          </a:p>
        </p:txBody>
      </p:sp>
      <p:sp>
        <p:nvSpPr>
          <p:cNvPr id="129070" name="Text Box 46"/>
          <p:cNvSpPr txBox="1">
            <a:spLocks noChangeArrowheads="1"/>
          </p:cNvSpPr>
          <p:nvPr/>
        </p:nvSpPr>
        <p:spPr bwMode="auto">
          <a:xfrm>
            <a:off x="1252387" y="1644033"/>
            <a:ext cx="1010661" cy="340542"/>
          </a:xfrm>
          <a:prstGeom prst="rect">
            <a:avLst/>
          </a:prstGeom>
          <a:noFill/>
          <a:ln>
            <a:noFill/>
          </a:ln>
          <a:effectLst>
            <a:prstShdw prst="shdw17" dist="17961" dir="2700000">
              <a:schemeClr val="bg1">
                <a:gamma/>
                <a:shade val="60000"/>
                <a:invGamma/>
              </a:schemeClr>
            </a:prstShdw>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bg1"/>
                </a:solidFill>
                <a:miter lim="800000"/>
                <a:headEnd type="none" w="sm" len="sm"/>
                <a:tailEnd type="none" w="sm" len="sm"/>
              </a14:hiddenLine>
            </a:ext>
          </a:extLst>
        </p:spPr>
        <p:txBody>
          <a:bodyPr wrap="none">
            <a:spAutoFit/>
          </a:bodyPr>
          <a:lstStyle/>
          <a:p>
            <a:pPr eaLnBrk="1" hangingPunct="1"/>
            <a:r>
              <a:rPr lang="en-US" sz="1613" b="1">
                <a:solidFill>
                  <a:schemeClr val="accent1"/>
                </a:solidFill>
              </a:rPr>
              <a:t>Customer</a:t>
            </a:r>
          </a:p>
        </p:txBody>
      </p:sp>
      <p:sp>
        <p:nvSpPr>
          <p:cNvPr id="129071" name="Text Box 47"/>
          <p:cNvSpPr txBox="1">
            <a:spLocks noChangeArrowheads="1"/>
          </p:cNvSpPr>
          <p:nvPr/>
        </p:nvSpPr>
        <p:spPr bwMode="auto">
          <a:xfrm>
            <a:off x="3872236" y="1621276"/>
            <a:ext cx="1373709" cy="340542"/>
          </a:xfrm>
          <a:prstGeom prst="rect">
            <a:avLst/>
          </a:prstGeom>
          <a:noFill/>
          <a:ln>
            <a:noFill/>
          </a:ln>
          <a:effectLst>
            <a:prstShdw prst="shdw17" dist="17961" dir="2700000">
              <a:schemeClr val="bg1">
                <a:gamma/>
                <a:shade val="60000"/>
                <a:invGamma/>
              </a:schemeClr>
            </a:prstShdw>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bg1"/>
                </a:solidFill>
                <a:miter lim="800000"/>
                <a:headEnd type="none" w="sm" len="sm"/>
                <a:tailEnd type="none" w="sm" len="sm"/>
              </a14:hiddenLine>
            </a:ext>
          </a:extLst>
        </p:spPr>
        <p:txBody>
          <a:bodyPr wrap="none">
            <a:spAutoFit/>
          </a:bodyPr>
          <a:lstStyle/>
          <a:p>
            <a:pPr eaLnBrk="1" hangingPunct="1"/>
            <a:r>
              <a:rPr lang="en-US" sz="1613" b="1">
                <a:solidFill>
                  <a:schemeClr val="accent1"/>
                </a:solidFill>
              </a:rPr>
              <a:t>Geogr. Region</a:t>
            </a:r>
          </a:p>
        </p:txBody>
      </p:sp>
      <p:sp>
        <p:nvSpPr>
          <p:cNvPr id="129072" name="Text Box 48"/>
          <p:cNvSpPr txBox="1">
            <a:spLocks noChangeArrowheads="1"/>
          </p:cNvSpPr>
          <p:nvPr/>
        </p:nvSpPr>
        <p:spPr bwMode="auto">
          <a:xfrm>
            <a:off x="6446572" y="1619854"/>
            <a:ext cx="868123" cy="340542"/>
          </a:xfrm>
          <a:prstGeom prst="rect">
            <a:avLst/>
          </a:prstGeom>
          <a:noFill/>
          <a:ln>
            <a:noFill/>
          </a:ln>
          <a:effectLst>
            <a:prstShdw prst="shdw17" dist="17961" dir="2700000">
              <a:schemeClr val="bg1">
                <a:gamma/>
                <a:shade val="60000"/>
                <a:invGamma/>
              </a:schemeClr>
            </a:prstShdw>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bg1"/>
                </a:solidFill>
                <a:miter lim="800000"/>
                <a:headEnd type="none" w="sm" len="sm"/>
                <a:tailEnd type="none" w="sm" len="sm"/>
              </a14:hiddenLine>
            </a:ext>
          </a:extLst>
        </p:spPr>
        <p:txBody>
          <a:bodyPr wrap="none">
            <a:spAutoFit/>
          </a:bodyPr>
          <a:lstStyle/>
          <a:p>
            <a:pPr eaLnBrk="1" hangingPunct="1"/>
            <a:r>
              <a:rPr lang="en-US" sz="1613" b="1">
                <a:solidFill>
                  <a:schemeClr val="accent1"/>
                </a:solidFill>
              </a:rPr>
              <a:t>Country</a:t>
            </a:r>
          </a:p>
        </p:txBody>
      </p:sp>
      <p:sp>
        <p:nvSpPr>
          <p:cNvPr id="129074" name="Rectangle 50"/>
          <p:cNvSpPr>
            <a:spLocks noChangeArrowheads="1"/>
          </p:cNvSpPr>
          <p:nvPr/>
        </p:nvSpPr>
        <p:spPr bwMode="auto">
          <a:xfrm>
            <a:off x="3593469" y="5431578"/>
            <a:ext cx="2161873" cy="580293"/>
          </a:xfrm>
          <a:prstGeom prst="rect">
            <a:avLst/>
          </a:prstGeom>
          <a:solidFill>
            <a:srgbClr val="FFFF63">
              <a:alpha val="50000"/>
            </a:srgbClr>
          </a:solidFill>
          <a:ln>
            <a:noFill/>
          </a:ln>
          <a:effectLst/>
          <a:extLst>
            <a:ext uri="{91240B29-F687-4F45-9708-019B960494DF}">
              <a14:hiddenLine xmlns:a14="http://schemas.microsoft.com/office/drawing/2010/main" w="12700">
                <a:solidFill>
                  <a:schemeClr val="bg1"/>
                </a:solidFill>
                <a:miter lim="800000"/>
                <a:headEnd type="none" w="sm" len="sm"/>
                <a:tailEnd type="none" w="sm" len="sm"/>
              </a14:hiddenLine>
            </a:ext>
            <a:ext uri="{AF507438-7753-43E0-B8FC-AC1667EBCBE1}">
              <a14:hiddenEffects xmlns:a14="http://schemas.microsoft.com/office/drawing/2010/main">
                <a:effectLst>
                  <a:outerShdw dist="17961" dir="2700000" algn="ctr" rotWithShape="0">
                    <a:srgbClr val="FFFF63">
                      <a:gamma/>
                      <a:shade val="60000"/>
                      <a:invGamma/>
                    </a:srgbClr>
                  </a:outerShdw>
                </a:effectLst>
              </a14:hiddenEffects>
            </a:ext>
          </a:extLst>
        </p:spPr>
        <p:txBody>
          <a:bodyPr wrap="none" anchor="ctr"/>
          <a:lstStyle/>
          <a:p>
            <a:endParaRPr lang="en-US" sz="1613"/>
          </a:p>
        </p:txBody>
      </p:sp>
      <p:sp>
        <p:nvSpPr>
          <p:cNvPr id="129075" name="Text Box 51"/>
          <p:cNvSpPr txBox="1">
            <a:spLocks noChangeArrowheads="1"/>
          </p:cNvSpPr>
          <p:nvPr/>
        </p:nvSpPr>
        <p:spPr bwMode="auto">
          <a:xfrm>
            <a:off x="3758453" y="5546783"/>
            <a:ext cx="1591654" cy="340542"/>
          </a:xfrm>
          <a:prstGeom prst="rect">
            <a:avLst/>
          </a:prstGeom>
          <a:noFill/>
          <a:ln>
            <a:noFill/>
          </a:ln>
          <a:effectLst>
            <a:prstShdw prst="shdw17" dist="17961" dir="2700000">
              <a:schemeClr val="bg1">
                <a:gamma/>
                <a:shade val="60000"/>
                <a:invGamma/>
              </a:schemeClr>
            </a:prstShdw>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bg1"/>
                </a:solidFill>
                <a:miter lim="800000"/>
                <a:headEnd type="none" w="sm" len="sm"/>
                <a:tailEnd type="none" w="sm" len="sm"/>
              </a14:hiddenLine>
            </a:ext>
          </a:extLst>
        </p:spPr>
        <p:txBody>
          <a:bodyPr wrap="none">
            <a:spAutoFit/>
          </a:bodyPr>
          <a:lstStyle/>
          <a:p>
            <a:pPr eaLnBrk="1" hangingPunct="1"/>
            <a:r>
              <a:rPr lang="en-US" sz="1613" b="1">
                <a:solidFill>
                  <a:schemeClr val="accent1"/>
                </a:solidFill>
              </a:rPr>
              <a:t>Customer Group</a:t>
            </a:r>
          </a:p>
        </p:txBody>
      </p:sp>
    </p:spTree>
    <p:extLst>
      <p:ext uri="{BB962C8B-B14F-4D97-AF65-F5344CB8AC3E}">
        <p14:creationId xmlns:p14="http://schemas.microsoft.com/office/powerpoint/2010/main" val="1090921"/>
      </p:ext>
    </p:extLst>
  </p:cSld>
  <p:clrMapOvr>
    <a:masterClrMapping/>
  </p:clrMapOvr>
  <p:transition>
    <p:wipe dir="d"/>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117" name="Rectangle 45"/>
          <p:cNvSpPr>
            <a:spLocks noChangeArrowheads="1"/>
          </p:cNvSpPr>
          <p:nvPr/>
        </p:nvSpPr>
        <p:spPr bwMode="auto">
          <a:xfrm>
            <a:off x="6088156" y="2143255"/>
            <a:ext cx="1968443" cy="3231431"/>
          </a:xfrm>
          <a:prstGeom prst="rect">
            <a:avLst/>
          </a:prstGeom>
          <a:solidFill>
            <a:srgbClr val="FFFF63">
              <a:alpha val="50000"/>
            </a:srgbClr>
          </a:solidFill>
          <a:ln>
            <a:noFill/>
          </a:ln>
          <a:effectLst/>
          <a:extLst>
            <a:ext uri="{91240B29-F687-4F45-9708-019B960494DF}">
              <a14:hiddenLine xmlns:a14="http://schemas.microsoft.com/office/drawing/2010/main" w="12700">
                <a:solidFill>
                  <a:schemeClr val="bg1"/>
                </a:solidFill>
                <a:miter lim="800000"/>
                <a:headEnd type="none" w="sm" len="sm"/>
                <a:tailEnd type="none" w="sm" len="sm"/>
              </a14:hiddenLine>
            </a:ext>
            <a:ext uri="{AF507438-7753-43E0-B8FC-AC1667EBCBE1}">
              <a14:hiddenEffects xmlns:a14="http://schemas.microsoft.com/office/drawing/2010/main">
                <a:effectLst>
                  <a:outerShdw dist="17961" dir="2700000" algn="ctr" rotWithShape="0">
                    <a:srgbClr val="FFFF63">
                      <a:gamma/>
                      <a:shade val="60000"/>
                      <a:invGamma/>
                    </a:srgbClr>
                  </a:outerShdw>
                </a:effectLst>
              </a14:hiddenEffects>
            </a:ext>
          </a:extLst>
        </p:spPr>
        <p:txBody>
          <a:bodyPr wrap="none" anchor="ctr"/>
          <a:lstStyle/>
          <a:p>
            <a:endParaRPr lang="en-US" sz="1613"/>
          </a:p>
        </p:txBody>
      </p:sp>
      <p:sp>
        <p:nvSpPr>
          <p:cNvPr id="131112" name="Rectangle 40"/>
          <p:cNvSpPr>
            <a:spLocks noChangeArrowheads="1"/>
          </p:cNvSpPr>
          <p:nvPr/>
        </p:nvSpPr>
        <p:spPr bwMode="auto">
          <a:xfrm>
            <a:off x="3570711" y="3815861"/>
            <a:ext cx="1968443" cy="1581581"/>
          </a:xfrm>
          <a:prstGeom prst="rect">
            <a:avLst/>
          </a:prstGeom>
          <a:solidFill>
            <a:srgbClr val="FFFF63">
              <a:alpha val="50000"/>
            </a:srgbClr>
          </a:solidFill>
          <a:ln>
            <a:noFill/>
          </a:ln>
          <a:effectLst/>
          <a:extLst>
            <a:ext uri="{91240B29-F687-4F45-9708-019B960494DF}">
              <a14:hiddenLine xmlns:a14="http://schemas.microsoft.com/office/drawing/2010/main" w="12700">
                <a:solidFill>
                  <a:schemeClr val="bg1"/>
                </a:solidFill>
                <a:miter lim="800000"/>
                <a:headEnd type="none" w="sm" len="sm"/>
                <a:tailEnd type="none" w="sm" len="sm"/>
              </a14:hiddenLine>
            </a:ext>
            <a:ext uri="{AF507438-7753-43E0-B8FC-AC1667EBCBE1}">
              <a14:hiddenEffects xmlns:a14="http://schemas.microsoft.com/office/drawing/2010/main">
                <a:effectLst>
                  <a:outerShdw dist="17961" dir="2700000" algn="ctr" rotWithShape="0">
                    <a:srgbClr val="FFFF63">
                      <a:gamma/>
                      <a:shade val="60000"/>
                      <a:invGamma/>
                    </a:srgbClr>
                  </a:outerShdw>
                </a:effectLst>
              </a14:hiddenEffects>
            </a:ext>
          </a:extLst>
        </p:spPr>
        <p:txBody>
          <a:bodyPr wrap="none" anchor="ctr"/>
          <a:lstStyle/>
          <a:p>
            <a:endParaRPr lang="en-US" sz="1613"/>
          </a:p>
        </p:txBody>
      </p:sp>
      <p:sp>
        <p:nvSpPr>
          <p:cNvPr id="131111" name="Rectangle 39"/>
          <p:cNvSpPr>
            <a:spLocks noChangeArrowheads="1"/>
          </p:cNvSpPr>
          <p:nvPr/>
        </p:nvSpPr>
        <p:spPr bwMode="auto">
          <a:xfrm>
            <a:off x="3582089" y="2143255"/>
            <a:ext cx="1968443" cy="1581581"/>
          </a:xfrm>
          <a:prstGeom prst="rect">
            <a:avLst/>
          </a:prstGeom>
          <a:solidFill>
            <a:srgbClr val="FFFF63">
              <a:alpha val="50000"/>
            </a:srgbClr>
          </a:solidFill>
          <a:ln>
            <a:noFill/>
          </a:ln>
          <a:effectLst/>
          <a:extLst>
            <a:ext uri="{91240B29-F687-4F45-9708-019B960494DF}">
              <a14:hiddenLine xmlns:a14="http://schemas.microsoft.com/office/drawing/2010/main" w="12700">
                <a:solidFill>
                  <a:schemeClr val="bg1"/>
                </a:solidFill>
                <a:miter lim="800000"/>
                <a:headEnd type="none" w="sm" len="sm"/>
                <a:tailEnd type="none" w="sm" len="sm"/>
              </a14:hiddenLine>
            </a:ext>
            <a:ext uri="{AF507438-7753-43E0-B8FC-AC1667EBCBE1}">
              <a14:hiddenEffects xmlns:a14="http://schemas.microsoft.com/office/drawing/2010/main">
                <a:effectLst>
                  <a:outerShdw dist="17961" dir="2700000" algn="ctr" rotWithShape="0">
                    <a:srgbClr val="FFFF63">
                      <a:gamma/>
                      <a:shade val="60000"/>
                      <a:invGamma/>
                    </a:srgbClr>
                  </a:outerShdw>
                </a:effectLst>
              </a14:hiddenEffects>
            </a:ext>
          </a:extLst>
        </p:spPr>
        <p:txBody>
          <a:bodyPr wrap="none" anchor="ctr"/>
          <a:lstStyle/>
          <a:p>
            <a:endParaRPr lang="en-US" sz="1613"/>
          </a:p>
        </p:txBody>
      </p:sp>
      <p:sp>
        <p:nvSpPr>
          <p:cNvPr id="131110" name="Rectangle 38"/>
          <p:cNvSpPr>
            <a:spLocks noChangeArrowheads="1"/>
          </p:cNvSpPr>
          <p:nvPr/>
        </p:nvSpPr>
        <p:spPr bwMode="auto">
          <a:xfrm>
            <a:off x="1135759" y="2120498"/>
            <a:ext cx="1968443" cy="3276945"/>
          </a:xfrm>
          <a:prstGeom prst="rect">
            <a:avLst/>
          </a:prstGeom>
          <a:solidFill>
            <a:srgbClr val="FFFF63">
              <a:alpha val="50000"/>
            </a:srgbClr>
          </a:solidFill>
          <a:ln>
            <a:noFill/>
          </a:ln>
          <a:effectLst/>
          <a:extLst>
            <a:ext uri="{91240B29-F687-4F45-9708-019B960494DF}">
              <a14:hiddenLine xmlns:a14="http://schemas.microsoft.com/office/drawing/2010/main" w="12700">
                <a:solidFill>
                  <a:schemeClr val="bg1"/>
                </a:solidFill>
                <a:miter lim="800000"/>
                <a:headEnd type="none" w="sm" len="sm"/>
                <a:tailEnd type="none" w="sm" len="sm"/>
              </a14:hiddenLine>
            </a:ext>
            <a:ext uri="{AF507438-7753-43E0-B8FC-AC1667EBCBE1}">
              <a14:hiddenEffects xmlns:a14="http://schemas.microsoft.com/office/drawing/2010/main">
                <a:effectLst>
                  <a:outerShdw dist="17961" dir="2700000" algn="ctr" rotWithShape="0">
                    <a:srgbClr val="FFFF63">
                      <a:gamma/>
                      <a:shade val="60000"/>
                      <a:invGamma/>
                    </a:srgbClr>
                  </a:outerShdw>
                </a:effectLst>
              </a14:hiddenEffects>
            </a:ext>
          </a:extLst>
        </p:spPr>
        <p:txBody>
          <a:bodyPr wrap="none" anchor="ctr"/>
          <a:lstStyle/>
          <a:p>
            <a:endParaRPr lang="en-US" sz="1613"/>
          </a:p>
        </p:txBody>
      </p:sp>
      <p:sp>
        <p:nvSpPr>
          <p:cNvPr id="131074" name="Rectangle 2"/>
          <p:cNvSpPr>
            <a:spLocks noGrp="1" noChangeArrowheads="1"/>
          </p:cNvSpPr>
          <p:nvPr>
            <p:ph type="title"/>
          </p:nvPr>
        </p:nvSpPr>
        <p:spPr>
          <a:noFill/>
          <a:ln/>
        </p:spPr>
        <p:txBody>
          <a:bodyPr/>
          <a:lstStyle/>
          <a:p>
            <a:r>
              <a:rPr lang="de-DE"/>
              <a:t>Alternative Pathes</a:t>
            </a:r>
          </a:p>
        </p:txBody>
      </p:sp>
      <p:sp>
        <p:nvSpPr>
          <p:cNvPr id="131075" name="Text Box 3"/>
          <p:cNvSpPr txBox="1">
            <a:spLocks noChangeArrowheads="1"/>
          </p:cNvSpPr>
          <p:nvPr/>
        </p:nvSpPr>
        <p:spPr bwMode="auto">
          <a:xfrm>
            <a:off x="1346258" y="3566962"/>
            <a:ext cx="1265796" cy="340542"/>
          </a:xfrm>
          <a:prstGeom prst="rect">
            <a:avLst/>
          </a:prstGeom>
          <a:noFill/>
          <a:ln>
            <a:noFill/>
          </a:ln>
          <a:effectLst>
            <a:prstShdw prst="shdw17" dist="17961" dir="2700000">
              <a:schemeClr val="bg1">
                <a:gamma/>
                <a:shade val="60000"/>
                <a:invGamma/>
              </a:schemeClr>
            </a:prstShdw>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bg1"/>
                </a:solidFill>
                <a:miter lim="800000"/>
                <a:headEnd type="none" w="sm" len="sm"/>
                <a:tailEnd type="none" w="sm" len="sm"/>
              </a14:hiddenLine>
            </a:ext>
          </a:extLst>
        </p:spPr>
        <p:txBody>
          <a:bodyPr wrap="none">
            <a:spAutoFit/>
          </a:bodyPr>
          <a:lstStyle/>
          <a:p>
            <a:pPr eaLnBrk="1" hangingPunct="1"/>
            <a:r>
              <a:rPr lang="de-DE" sz="1613"/>
              <a:t>Würzburg 01</a:t>
            </a:r>
          </a:p>
        </p:txBody>
      </p:sp>
      <p:sp>
        <p:nvSpPr>
          <p:cNvPr id="131076" name="Text Box 4"/>
          <p:cNvSpPr txBox="1">
            <a:spLocks noChangeArrowheads="1"/>
          </p:cNvSpPr>
          <p:nvPr/>
        </p:nvSpPr>
        <p:spPr bwMode="auto">
          <a:xfrm>
            <a:off x="1346258" y="2542917"/>
            <a:ext cx="1079142" cy="340542"/>
          </a:xfrm>
          <a:prstGeom prst="rect">
            <a:avLst/>
          </a:prstGeom>
          <a:noFill/>
          <a:ln>
            <a:noFill/>
          </a:ln>
          <a:effectLst>
            <a:prstShdw prst="shdw17" dist="17961" dir="2700000">
              <a:schemeClr val="bg1">
                <a:gamma/>
                <a:shade val="60000"/>
                <a:invGamma/>
              </a:schemeClr>
            </a:prstShdw>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bg1"/>
                </a:solidFill>
                <a:miter lim="800000"/>
                <a:headEnd type="none" w="sm" len="sm"/>
                <a:tailEnd type="none" w="sm" len="sm"/>
              </a14:hiddenLine>
            </a:ext>
          </a:extLst>
        </p:spPr>
        <p:txBody>
          <a:bodyPr wrap="none">
            <a:spAutoFit/>
          </a:bodyPr>
          <a:lstStyle/>
          <a:p>
            <a:pPr eaLnBrk="1" hangingPunct="1"/>
            <a:r>
              <a:rPr lang="de-DE" sz="1613"/>
              <a:t>Munich 01</a:t>
            </a:r>
          </a:p>
        </p:txBody>
      </p:sp>
      <p:sp>
        <p:nvSpPr>
          <p:cNvPr id="131077" name="Text Box 5"/>
          <p:cNvSpPr txBox="1">
            <a:spLocks noChangeArrowheads="1"/>
          </p:cNvSpPr>
          <p:nvPr/>
        </p:nvSpPr>
        <p:spPr bwMode="auto">
          <a:xfrm>
            <a:off x="6624002" y="3520026"/>
            <a:ext cx="951864" cy="340542"/>
          </a:xfrm>
          <a:prstGeom prst="rect">
            <a:avLst/>
          </a:prstGeom>
          <a:noFill/>
          <a:ln>
            <a:noFill/>
          </a:ln>
          <a:effectLst>
            <a:prstShdw prst="shdw17" dist="17961" dir="2700000">
              <a:schemeClr val="bg1">
                <a:gamma/>
                <a:shade val="60000"/>
                <a:invGamma/>
              </a:schemeClr>
            </a:prstShdw>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bg1"/>
                </a:solidFill>
                <a:miter lim="800000"/>
                <a:headEnd type="none" w="sm" len="sm"/>
                <a:tailEnd type="none" w="sm" len="sm"/>
              </a14:hiddenLine>
            </a:ext>
          </a:extLst>
        </p:spPr>
        <p:txBody>
          <a:bodyPr wrap="none">
            <a:spAutoFit/>
          </a:bodyPr>
          <a:lstStyle/>
          <a:p>
            <a:pPr algn="r" eaLnBrk="1" hangingPunct="1"/>
            <a:r>
              <a:rPr lang="de-DE" sz="1613"/>
              <a:t>Germany</a:t>
            </a:r>
          </a:p>
        </p:txBody>
      </p:sp>
      <p:sp>
        <p:nvSpPr>
          <p:cNvPr id="131078" name="Line 6"/>
          <p:cNvSpPr>
            <a:spLocks noChangeShapeType="1"/>
          </p:cNvSpPr>
          <p:nvPr/>
        </p:nvSpPr>
        <p:spPr bwMode="auto">
          <a:xfrm>
            <a:off x="5163671" y="2518738"/>
            <a:ext cx="1297124" cy="978532"/>
          </a:xfrm>
          <a:prstGeom prst="line">
            <a:avLst/>
          </a:prstGeom>
          <a:noFill/>
          <a:ln w="28575">
            <a:solidFill>
              <a:srgbClr val="FF99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rgbClr val="FF9900">
                      <a:gamma/>
                      <a:shade val="60000"/>
                      <a:invGamma/>
                    </a:srgbClr>
                  </a:outerShdw>
                </a:effectLst>
              </a14:hiddenEffects>
            </a:ext>
          </a:extLst>
        </p:spPr>
        <p:txBody>
          <a:bodyPr wrap="none" anchor="ctr"/>
          <a:lstStyle/>
          <a:p>
            <a:endParaRPr lang="en-US" sz="1613"/>
          </a:p>
        </p:txBody>
      </p:sp>
      <p:sp>
        <p:nvSpPr>
          <p:cNvPr id="131079" name="Line 7"/>
          <p:cNvSpPr>
            <a:spLocks noChangeShapeType="1"/>
          </p:cNvSpPr>
          <p:nvPr/>
        </p:nvSpPr>
        <p:spPr bwMode="auto">
          <a:xfrm>
            <a:off x="5163671" y="3235570"/>
            <a:ext cx="1285745" cy="364105"/>
          </a:xfrm>
          <a:prstGeom prst="line">
            <a:avLst/>
          </a:prstGeom>
          <a:noFill/>
          <a:ln w="28575">
            <a:solidFill>
              <a:srgbClr val="FF99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rgbClr val="FF9900">
                      <a:gamma/>
                      <a:shade val="60000"/>
                      <a:invGamma/>
                    </a:srgbClr>
                  </a:outerShdw>
                </a:effectLst>
              </a14:hiddenEffects>
            </a:ext>
          </a:extLst>
        </p:spPr>
        <p:txBody>
          <a:bodyPr wrap="none" anchor="ctr"/>
          <a:lstStyle/>
          <a:p>
            <a:endParaRPr lang="en-US" sz="1613"/>
          </a:p>
        </p:txBody>
      </p:sp>
      <p:sp>
        <p:nvSpPr>
          <p:cNvPr id="131080" name="Line 8"/>
          <p:cNvSpPr>
            <a:spLocks noChangeShapeType="1"/>
          </p:cNvSpPr>
          <p:nvPr/>
        </p:nvSpPr>
        <p:spPr bwMode="auto">
          <a:xfrm flipV="1">
            <a:off x="5391237" y="3758970"/>
            <a:ext cx="1092315" cy="432375"/>
          </a:xfrm>
          <a:prstGeom prst="line">
            <a:avLst/>
          </a:prstGeom>
          <a:noFill/>
          <a:ln w="28575">
            <a:solidFill>
              <a:schemeClr val="accent2"/>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chemeClr val="accent2">
                      <a:gamma/>
                      <a:shade val="60000"/>
                      <a:invGamma/>
                    </a:schemeClr>
                  </a:outerShdw>
                </a:effectLst>
              </a14:hiddenEffects>
            </a:ext>
          </a:extLst>
        </p:spPr>
        <p:txBody>
          <a:bodyPr wrap="none" anchor="ctr"/>
          <a:lstStyle/>
          <a:p>
            <a:endParaRPr lang="en-US" sz="1613"/>
          </a:p>
        </p:txBody>
      </p:sp>
      <p:sp>
        <p:nvSpPr>
          <p:cNvPr id="131081" name="Line 9"/>
          <p:cNvSpPr>
            <a:spLocks noChangeShapeType="1"/>
          </p:cNvSpPr>
          <p:nvPr/>
        </p:nvSpPr>
        <p:spPr bwMode="auto">
          <a:xfrm flipV="1">
            <a:off x="5379858" y="3781727"/>
            <a:ext cx="1126450" cy="819236"/>
          </a:xfrm>
          <a:prstGeom prst="line">
            <a:avLst/>
          </a:prstGeom>
          <a:noFill/>
          <a:ln w="28575">
            <a:solidFill>
              <a:schemeClr val="accent2"/>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chemeClr val="accent2">
                      <a:gamma/>
                      <a:shade val="60000"/>
                      <a:invGamma/>
                    </a:schemeClr>
                  </a:outerShdw>
                </a:effectLst>
              </a14:hiddenEffects>
            </a:ext>
          </a:extLst>
        </p:spPr>
        <p:txBody>
          <a:bodyPr wrap="none" anchor="ctr"/>
          <a:lstStyle/>
          <a:p>
            <a:endParaRPr lang="en-US" sz="1613"/>
          </a:p>
        </p:txBody>
      </p:sp>
      <p:sp>
        <p:nvSpPr>
          <p:cNvPr id="131082" name="Text Box 10"/>
          <p:cNvSpPr txBox="1">
            <a:spLocks noChangeArrowheads="1"/>
          </p:cNvSpPr>
          <p:nvPr/>
        </p:nvSpPr>
        <p:spPr bwMode="auto">
          <a:xfrm>
            <a:off x="1346257" y="4249659"/>
            <a:ext cx="1217577" cy="340542"/>
          </a:xfrm>
          <a:prstGeom prst="rect">
            <a:avLst/>
          </a:prstGeom>
          <a:noFill/>
          <a:ln>
            <a:noFill/>
          </a:ln>
          <a:effectLst>
            <a:prstShdw prst="shdw17" dist="17961" dir="2700000">
              <a:schemeClr val="bg1">
                <a:gamma/>
                <a:shade val="60000"/>
                <a:invGamma/>
              </a:schemeClr>
            </a:prstShdw>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bg1"/>
                </a:solidFill>
                <a:miter lim="800000"/>
                <a:headEnd type="none" w="sm" len="sm"/>
                <a:tailEnd type="none" w="sm" len="sm"/>
              </a14:hiddenLine>
            </a:ext>
          </a:extLst>
        </p:spPr>
        <p:txBody>
          <a:bodyPr wrap="none">
            <a:spAutoFit/>
          </a:bodyPr>
          <a:lstStyle/>
          <a:p>
            <a:pPr eaLnBrk="1" hangingPunct="1"/>
            <a:r>
              <a:rPr lang="de-DE" sz="1613"/>
              <a:t>Frankfurt 01</a:t>
            </a:r>
          </a:p>
        </p:txBody>
      </p:sp>
      <p:sp>
        <p:nvSpPr>
          <p:cNvPr id="131083" name="Line 11"/>
          <p:cNvSpPr>
            <a:spLocks noChangeShapeType="1"/>
          </p:cNvSpPr>
          <p:nvPr/>
        </p:nvSpPr>
        <p:spPr bwMode="auto">
          <a:xfrm>
            <a:off x="5140914" y="2905599"/>
            <a:ext cx="1285745" cy="648562"/>
          </a:xfrm>
          <a:prstGeom prst="line">
            <a:avLst/>
          </a:prstGeom>
          <a:noFill/>
          <a:ln w="28575">
            <a:solidFill>
              <a:srgbClr val="FF99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rgbClr val="FF9900">
                      <a:gamma/>
                      <a:shade val="60000"/>
                      <a:invGamma/>
                    </a:srgbClr>
                  </a:outerShdw>
                </a:effectLst>
              </a14:hiddenEffects>
            </a:ext>
          </a:extLst>
        </p:spPr>
        <p:txBody>
          <a:bodyPr wrap="none" anchor="ctr"/>
          <a:lstStyle/>
          <a:p>
            <a:endParaRPr lang="en-US" sz="1613"/>
          </a:p>
        </p:txBody>
      </p:sp>
      <p:sp>
        <p:nvSpPr>
          <p:cNvPr id="131084" name="Text Box 12"/>
          <p:cNvSpPr txBox="1">
            <a:spLocks noChangeArrowheads="1"/>
          </p:cNvSpPr>
          <p:nvPr/>
        </p:nvSpPr>
        <p:spPr bwMode="auto">
          <a:xfrm>
            <a:off x="3765955" y="4009293"/>
            <a:ext cx="1613904" cy="340542"/>
          </a:xfrm>
          <a:prstGeom prst="rect">
            <a:avLst/>
          </a:prstGeom>
          <a:noFill/>
          <a:ln>
            <a:noFill/>
          </a:ln>
          <a:effectLst>
            <a:prstShdw prst="shdw17" dist="17961" dir="2700000">
              <a:schemeClr val="bg1">
                <a:gamma/>
                <a:shade val="60000"/>
                <a:invGamma/>
              </a:schemeClr>
            </a:prstShdw>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bg1"/>
                </a:solidFill>
                <a:miter lim="800000"/>
                <a:headEnd type="none" w="sm" len="sm"/>
                <a:tailEnd type="none" w="sm" len="sm"/>
              </a14:hiddenLine>
            </a:ext>
          </a:extLst>
        </p:spPr>
        <p:txBody>
          <a:bodyPr wrap="none">
            <a:spAutoFit/>
          </a:bodyPr>
          <a:lstStyle/>
          <a:p>
            <a:pPr algn="r" eaLnBrk="1" hangingPunct="1"/>
            <a:r>
              <a:rPr lang="de-DE" sz="1613"/>
              <a:t>Germany (South)</a:t>
            </a:r>
          </a:p>
        </p:txBody>
      </p:sp>
      <p:sp>
        <p:nvSpPr>
          <p:cNvPr id="131085" name="Text Box 13"/>
          <p:cNvSpPr txBox="1">
            <a:spLocks noChangeArrowheads="1"/>
          </p:cNvSpPr>
          <p:nvPr/>
        </p:nvSpPr>
        <p:spPr bwMode="auto">
          <a:xfrm>
            <a:off x="3881534" y="4418911"/>
            <a:ext cx="1549527" cy="340542"/>
          </a:xfrm>
          <a:prstGeom prst="rect">
            <a:avLst/>
          </a:prstGeom>
          <a:noFill/>
          <a:ln>
            <a:noFill/>
          </a:ln>
          <a:effectLst>
            <a:prstShdw prst="shdw17" dist="17961" dir="2700000">
              <a:schemeClr val="bg1">
                <a:gamma/>
                <a:shade val="60000"/>
                <a:invGamma/>
              </a:schemeClr>
            </a:prstShdw>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bg1"/>
                </a:solidFill>
                <a:miter lim="800000"/>
                <a:headEnd type="none" w="sm" len="sm"/>
                <a:tailEnd type="none" w="sm" len="sm"/>
              </a14:hiddenLine>
            </a:ext>
          </a:extLst>
        </p:spPr>
        <p:txBody>
          <a:bodyPr wrap="none">
            <a:spAutoFit/>
          </a:bodyPr>
          <a:lstStyle/>
          <a:p>
            <a:pPr algn="r" eaLnBrk="1" hangingPunct="1"/>
            <a:r>
              <a:rPr lang="de-DE" sz="1613"/>
              <a:t>Germany (West)</a:t>
            </a:r>
          </a:p>
        </p:txBody>
      </p:sp>
      <p:sp>
        <p:nvSpPr>
          <p:cNvPr id="131086" name="Text Box 14"/>
          <p:cNvSpPr txBox="1">
            <a:spLocks noChangeArrowheads="1"/>
          </p:cNvSpPr>
          <p:nvPr/>
        </p:nvSpPr>
        <p:spPr bwMode="auto">
          <a:xfrm>
            <a:off x="3849688" y="4828528"/>
            <a:ext cx="1615507" cy="340542"/>
          </a:xfrm>
          <a:prstGeom prst="rect">
            <a:avLst/>
          </a:prstGeom>
          <a:noFill/>
          <a:ln>
            <a:noFill/>
          </a:ln>
          <a:effectLst>
            <a:prstShdw prst="shdw17" dist="17961" dir="2700000">
              <a:schemeClr val="bg1">
                <a:gamma/>
                <a:shade val="60000"/>
                <a:invGamma/>
              </a:schemeClr>
            </a:prstShdw>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bg1"/>
                </a:solidFill>
                <a:miter lim="800000"/>
                <a:headEnd type="none" w="sm" len="sm"/>
                <a:tailEnd type="none" w="sm" len="sm"/>
              </a14:hiddenLine>
            </a:ext>
          </a:extLst>
        </p:spPr>
        <p:txBody>
          <a:bodyPr wrap="none">
            <a:spAutoFit/>
          </a:bodyPr>
          <a:lstStyle/>
          <a:p>
            <a:pPr algn="r" eaLnBrk="1" hangingPunct="1"/>
            <a:r>
              <a:rPr lang="de-DE" sz="1613"/>
              <a:t>Germany (North)</a:t>
            </a:r>
          </a:p>
        </p:txBody>
      </p:sp>
      <p:sp>
        <p:nvSpPr>
          <p:cNvPr id="131087" name="Text Box 15"/>
          <p:cNvSpPr txBox="1">
            <a:spLocks noChangeArrowheads="1"/>
          </p:cNvSpPr>
          <p:nvPr/>
        </p:nvSpPr>
        <p:spPr bwMode="auto">
          <a:xfrm>
            <a:off x="1346258" y="2884265"/>
            <a:ext cx="1079142" cy="340542"/>
          </a:xfrm>
          <a:prstGeom prst="rect">
            <a:avLst/>
          </a:prstGeom>
          <a:noFill/>
          <a:ln>
            <a:noFill/>
          </a:ln>
          <a:effectLst>
            <a:prstShdw prst="shdw17" dist="17961" dir="2700000">
              <a:schemeClr val="bg1">
                <a:gamma/>
                <a:shade val="60000"/>
                <a:invGamma/>
              </a:schemeClr>
            </a:prstShdw>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bg1"/>
                </a:solidFill>
                <a:miter lim="800000"/>
                <a:headEnd type="none" w="sm" len="sm"/>
                <a:tailEnd type="none" w="sm" len="sm"/>
              </a14:hiddenLine>
            </a:ext>
          </a:extLst>
        </p:spPr>
        <p:txBody>
          <a:bodyPr wrap="none">
            <a:spAutoFit/>
          </a:bodyPr>
          <a:lstStyle/>
          <a:p>
            <a:pPr eaLnBrk="1" hangingPunct="1"/>
            <a:r>
              <a:rPr lang="de-DE" sz="1613"/>
              <a:t>Munich 02</a:t>
            </a:r>
          </a:p>
        </p:txBody>
      </p:sp>
      <p:sp>
        <p:nvSpPr>
          <p:cNvPr id="131088" name="Text Box 16"/>
          <p:cNvSpPr txBox="1">
            <a:spLocks noChangeArrowheads="1"/>
          </p:cNvSpPr>
          <p:nvPr/>
        </p:nvSpPr>
        <p:spPr bwMode="auto">
          <a:xfrm>
            <a:off x="1346258" y="3225614"/>
            <a:ext cx="1079142" cy="340542"/>
          </a:xfrm>
          <a:prstGeom prst="rect">
            <a:avLst/>
          </a:prstGeom>
          <a:noFill/>
          <a:ln>
            <a:noFill/>
          </a:ln>
          <a:effectLst>
            <a:prstShdw prst="shdw17" dist="17961" dir="2700000">
              <a:schemeClr val="bg1">
                <a:gamma/>
                <a:shade val="60000"/>
                <a:invGamma/>
              </a:schemeClr>
            </a:prstShdw>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bg1"/>
                </a:solidFill>
                <a:miter lim="800000"/>
                <a:headEnd type="none" w="sm" len="sm"/>
                <a:tailEnd type="none" w="sm" len="sm"/>
              </a14:hiddenLine>
            </a:ext>
          </a:extLst>
        </p:spPr>
        <p:txBody>
          <a:bodyPr wrap="none">
            <a:spAutoFit/>
          </a:bodyPr>
          <a:lstStyle/>
          <a:p>
            <a:pPr eaLnBrk="1" hangingPunct="1"/>
            <a:r>
              <a:rPr lang="de-DE" sz="1613"/>
              <a:t>Munich 03</a:t>
            </a:r>
          </a:p>
        </p:txBody>
      </p:sp>
      <p:sp>
        <p:nvSpPr>
          <p:cNvPr id="131089" name="Text Box 17"/>
          <p:cNvSpPr txBox="1">
            <a:spLocks noChangeArrowheads="1"/>
          </p:cNvSpPr>
          <p:nvPr/>
        </p:nvSpPr>
        <p:spPr bwMode="auto">
          <a:xfrm>
            <a:off x="1346258" y="3921110"/>
            <a:ext cx="1265796" cy="340542"/>
          </a:xfrm>
          <a:prstGeom prst="rect">
            <a:avLst/>
          </a:prstGeom>
          <a:noFill/>
          <a:ln>
            <a:noFill/>
          </a:ln>
          <a:effectLst>
            <a:prstShdw prst="shdw17" dist="17961" dir="2700000">
              <a:schemeClr val="bg1">
                <a:gamma/>
                <a:shade val="60000"/>
                <a:invGamma/>
              </a:schemeClr>
            </a:prstShdw>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bg1"/>
                </a:solidFill>
                <a:miter lim="800000"/>
                <a:headEnd type="none" w="sm" len="sm"/>
                <a:tailEnd type="none" w="sm" len="sm"/>
              </a14:hiddenLine>
            </a:ext>
          </a:extLst>
        </p:spPr>
        <p:txBody>
          <a:bodyPr wrap="none">
            <a:spAutoFit/>
          </a:bodyPr>
          <a:lstStyle/>
          <a:p>
            <a:pPr eaLnBrk="1" hangingPunct="1"/>
            <a:r>
              <a:rPr lang="de-DE" sz="1613"/>
              <a:t>Würzburg 02</a:t>
            </a:r>
          </a:p>
        </p:txBody>
      </p:sp>
      <p:sp>
        <p:nvSpPr>
          <p:cNvPr id="131090" name="Text Box 18"/>
          <p:cNvSpPr txBox="1">
            <a:spLocks noChangeArrowheads="1"/>
          </p:cNvSpPr>
          <p:nvPr/>
        </p:nvSpPr>
        <p:spPr bwMode="auto">
          <a:xfrm>
            <a:off x="4203620" y="2359442"/>
            <a:ext cx="766620" cy="340542"/>
          </a:xfrm>
          <a:prstGeom prst="rect">
            <a:avLst/>
          </a:prstGeom>
          <a:noFill/>
          <a:ln>
            <a:noFill/>
          </a:ln>
          <a:effectLst>
            <a:prstShdw prst="shdw17" dist="17961" dir="2700000">
              <a:schemeClr val="bg1">
                <a:gamma/>
                <a:shade val="60000"/>
                <a:invGamma/>
              </a:schemeClr>
            </a:prstShdw>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bg1"/>
                </a:solidFill>
                <a:miter lim="800000"/>
                <a:headEnd type="none" w="sm" len="sm"/>
                <a:tailEnd type="none" w="sm" len="sm"/>
              </a14:hiddenLine>
            </a:ext>
          </a:extLst>
        </p:spPr>
        <p:txBody>
          <a:bodyPr wrap="none">
            <a:spAutoFit/>
          </a:bodyPr>
          <a:lstStyle/>
          <a:p>
            <a:pPr algn="r" eaLnBrk="1" hangingPunct="1"/>
            <a:r>
              <a:rPr lang="de-DE" sz="1613"/>
              <a:t>Bayern</a:t>
            </a:r>
          </a:p>
        </p:txBody>
      </p:sp>
      <p:sp>
        <p:nvSpPr>
          <p:cNvPr id="131091" name="Text Box 19"/>
          <p:cNvSpPr txBox="1">
            <a:spLocks noChangeArrowheads="1"/>
          </p:cNvSpPr>
          <p:nvPr/>
        </p:nvSpPr>
        <p:spPr bwMode="auto">
          <a:xfrm>
            <a:off x="4205602" y="2700790"/>
            <a:ext cx="787395" cy="340542"/>
          </a:xfrm>
          <a:prstGeom prst="rect">
            <a:avLst/>
          </a:prstGeom>
          <a:noFill/>
          <a:ln>
            <a:noFill/>
          </a:ln>
          <a:effectLst>
            <a:prstShdw prst="shdw17" dist="17961" dir="2700000">
              <a:schemeClr val="bg1">
                <a:gamma/>
                <a:shade val="60000"/>
                <a:invGamma/>
              </a:schemeClr>
            </a:prstShdw>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bg1"/>
                </a:solidFill>
                <a:miter lim="800000"/>
                <a:headEnd type="none" w="sm" len="sm"/>
                <a:tailEnd type="none" w="sm" len="sm"/>
              </a14:hiddenLine>
            </a:ext>
          </a:extLst>
        </p:spPr>
        <p:txBody>
          <a:bodyPr wrap="none">
            <a:spAutoFit/>
          </a:bodyPr>
          <a:lstStyle/>
          <a:p>
            <a:pPr algn="r" eaLnBrk="1" hangingPunct="1"/>
            <a:r>
              <a:rPr lang="de-DE" sz="1613"/>
              <a:t>Hessen</a:t>
            </a:r>
          </a:p>
        </p:txBody>
      </p:sp>
      <p:sp>
        <p:nvSpPr>
          <p:cNvPr id="131092" name="Text Box 20"/>
          <p:cNvSpPr txBox="1">
            <a:spLocks noChangeArrowheads="1"/>
          </p:cNvSpPr>
          <p:nvPr/>
        </p:nvSpPr>
        <p:spPr bwMode="auto">
          <a:xfrm>
            <a:off x="4104448" y="3042139"/>
            <a:ext cx="962508" cy="340542"/>
          </a:xfrm>
          <a:prstGeom prst="rect">
            <a:avLst/>
          </a:prstGeom>
          <a:noFill/>
          <a:ln>
            <a:noFill/>
          </a:ln>
          <a:effectLst>
            <a:prstShdw prst="shdw17" dist="17961" dir="2700000">
              <a:schemeClr val="bg1">
                <a:gamma/>
                <a:shade val="60000"/>
                <a:invGamma/>
              </a:schemeClr>
            </a:prstShdw>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bg1"/>
                </a:solidFill>
                <a:miter lim="800000"/>
                <a:headEnd type="none" w="sm" len="sm"/>
                <a:tailEnd type="none" w="sm" len="sm"/>
              </a14:hiddenLine>
            </a:ext>
          </a:extLst>
        </p:spPr>
        <p:txBody>
          <a:bodyPr wrap="none">
            <a:spAutoFit/>
          </a:bodyPr>
          <a:lstStyle/>
          <a:p>
            <a:pPr algn="r" eaLnBrk="1" hangingPunct="1"/>
            <a:r>
              <a:rPr lang="de-DE" sz="1613"/>
              <a:t>Hamburg</a:t>
            </a:r>
          </a:p>
        </p:txBody>
      </p:sp>
      <p:sp>
        <p:nvSpPr>
          <p:cNvPr id="131093" name="Line 21"/>
          <p:cNvSpPr>
            <a:spLocks noChangeShapeType="1"/>
          </p:cNvSpPr>
          <p:nvPr/>
        </p:nvSpPr>
        <p:spPr bwMode="auto">
          <a:xfrm flipV="1">
            <a:off x="2671827" y="2507360"/>
            <a:ext cx="1445042" cy="159296"/>
          </a:xfrm>
          <a:prstGeom prst="line">
            <a:avLst/>
          </a:prstGeom>
          <a:noFill/>
          <a:ln w="28575">
            <a:solidFill>
              <a:srgbClr val="FF99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rgbClr val="FF9900">
                      <a:gamma/>
                      <a:shade val="60000"/>
                      <a:invGamma/>
                    </a:srgbClr>
                  </a:outerShdw>
                </a:effectLst>
              </a14:hiddenEffects>
            </a:ext>
          </a:extLst>
        </p:spPr>
        <p:txBody>
          <a:bodyPr wrap="none" anchor="ctr"/>
          <a:lstStyle/>
          <a:p>
            <a:endParaRPr lang="en-US" sz="1613"/>
          </a:p>
        </p:txBody>
      </p:sp>
      <p:sp>
        <p:nvSpPr>
          <p:cNvPr id="131094" name="Line 22"/>
          <p:cNvSpPr>
            <a:spLocks noChangeShapeType="1"/>
          </p:cNvSpPr>
          <p:nvPr/>
        </p:nvSpPr>
        <p:spPr bwMode="auto">
          <a:xfrm flipV="1">
            <a:off x="2671827" y="2541494"/>
            <a:ext cx="1445042" cy="807858"/>
          </a:xfrm>
          <a:prstGeom prst="line">
            <a:avLst/>
          </a:prstGeom>
          <a:noFill/>
          <a:ln w="28575">
            <a:solidFill>
              <a:srgbClr val="FF99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rgbClr val="FF9900">
                      <a:gamma/>
                      <a:shade val="60000"/>
                      <a:invGamma/>
                    </a:srgbClr>
                  </a:outerShdw>
                </a:effectLst>
              </a14:hiddenEffects>
            </a:ext>
          </a:extLst>
        </p:spPr>
        <p:txBody>
          <a:bodyPr wrap="none" anchor="ctr"/>
          <a:lstStyle/>
          <a:p>
            <a:endParaRPr lang="en-US" sz="1613"/>
          </a:p>
        </p:txBody>
      </p:sp>
      <p:sp>
        <p:nvSpPr>
          <p:cNvPr id="131095" name="Line 23"/>
          <p:cNvSpPr>
            <a:spLocks noChangeShapeType="1"/>
          </p:cNvSpPr>
          <p:nvPr/>
        </p:nvSpPr>
        <p:spPr bwMode="auto">
          <a:xfrm flipV="1">
            <a:off x="2671828" y="2530116"/>
            <a:ext cx="1422285" cy="477888"/>
          </a:xfrm>
          <a:prstGeom prst="line">
            <a:avLst/>
          </a:prstGeom>
          <a:noFill/>
          <a:ln w="28575">
            <a:solidFill>
              <a:srgbClr val="FF99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rgbClr val="FF9900">
                      <a:gamma/>
                      <a:shade val="60000"/>
                      <a:invGamma/>
                    </a:srgbClr>
                  </a:outerShdw>
                </a:effectLst>
              </a14:hiddenEffects>
            </a:ext>
          </a:extLst>
        </p:spPr>
        <p:txBody>
          <a:bodyPr wrap="none" anchor="ctr"/>
          <a:lstStyle/>
          <a:p>
            <a:endParaRPr lang="en-US" sz="1613"/>
          </a:p>
        </p:txBody>
      </p:sp>
      <p:sp>
        <p:nvSpPr>
          <p:cNvPr id="131096" name="Line 24"/>
          <p:cNvSpPr>
            <a:spLocks noChangeShapeType="1"/>
          </p:cNvSpPr>
          <p:nvPr/>
        </p:nvSpPr>
        <p:spPr bwMode="auto">
          <a:xfrm flipV="1">
            <a:off x="2671828" y="2552873"/>
            <a:ext cx="1456420" cy="1547446"/>
          </a:xfrm>
          <a:prstGeom prst="line">
            <a:avLst/>
          </a:prstGeom>
          <a:noFill/>
          <a:ln w="28575">
            <a:solidFill>
              <a:srgbClr val="FF99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rgbClr val="FF9900">
                      <a:gamma/>
                      <a:shade val="60000"/>
                      <a:invGamma/>
                    </a:srgbClr>
                  </a:outerShdw>
                </a:effectLst>
              </a14:hiddenEffects>
            </a:ext>
          </a:extLst>
        </p:spPr>
        <p:txBody>
          <a:bodyPr wrap="none" anchor="ctr"/>
          <a:lstStyle/>
          <a:p>
            <a:endParaRPr lang="en-US" sz="1613"/>
          </a:p>
        </p:txBody>
      </p:sp>
      <p:sp>
        <p:nvSpPr>
          <p:cNvPr id="131097" name="Line 25"/>
          <p:cNvSpPr>
            <a:spLocks noChangeShapeType="1"/>
          </p:cNvSpPr>
          <p:nvPr/>
        </p:nvSpPr>
        <p:spPr bwMode="auto">
          <a:xfrm flipV="1">
            <a:off x="2671828" y="2564251"/>
            <a:ext cx="1422285" cy="1126450"/>
          </a:xfrm>
          <a:prstGeom prst="line">
            <a:avLst/>
          </a:prstGeom>
          <a:noFill/>
          <a:ln w="28575">
            <a:solidFill>
              <a:srgbClr val="FF99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rgbClr val="FF9900">
                      <a:gamma/>
                      <a:shade val="60000"/>
                      <a:invGamma/>
                    </a:srgbClr>
                  </a:outerShdw>
                </a:effectLst>
              </a14:hiddenEffects>
            </a:ext>
          </a:extLst>
        </p:spPr>
        <p:txBody>
          <a:bodyPr wrap="none" anchor="ctr"/>
          <a:lstStyle/>
          <a:p>
            <a:endParaRPr lang="en-US" sz="1613"/>
          </a:p>
        </p:txBody>
      </p:sp>
      <p:sp>
        <p:nvSpPr>
          <p:cNvPr id="131098" name="Line 26"/>
          <p:cNvSpPr>
            <a:spLocks noChangeShapeType="1"/>
          </p:cNvSpPr>
          <p:nvPr/>
        </p:nvSpPr>
        <p:spPr bwMode="auto">
          <a:xfrm flipV="1">
            <a:off x="2671828" y="3258326"/>
            <a:ext cx="1354016" cy="1183341"/>
          </a:xfrm>
          <a:prstGeom prst="line">
            <a:avLst/>
          </a:prstGeom>
          <a:noFill/>
          <a:ln w="28575">
            <a:solidFill>
              <a:srgbClr val="FF99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rgbClr val="FF9900">
                      <a:gamma/>
                      <a:shade val="60000"/>
                      <a:invGamma/>
                    </a:srgbClr>
                  </a:outerShdw>
                </a:effectLst>
              </a14:hiddenEffects>
            </a:ext>
          </a:extLst>
        </p:spPr>
        <p:txBody>
          <a:bodyPr wrap="none" anchor="ctr"/>
          <a:lstStyle/>
          <a:p>
            <a:endParaRPr lang="en-US" sz="1613"/>
          </a:p>
        </p:txBody>
      </p:sp>
      <p:sp>
        <p:nvSpPr>
          <p:cNvPr id="131099" name="Line 27"/>
          <p:cNvSpPr>
            <a:spLocks noChangeShapeType="1"/>
          </p:cNvSpPr>
          <p:nvPr/>
        </p:nvSpPr>
        <p:spPr bwMode="auto">
          <a:xfrm>
            <a:off x="2671827" y="4441667"/>
            <a:ext cx="1001289" cy="523401"/>
          </a:xfrm>
          <a:prstGeom prst="line">
            <a:avLst/>
          </a:prstGeom>
          <a:noFill/>
          <a:ln w="28575">
            <a:solidFill>
              <a:schemeClr val="accent2"/>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chemeClr val="accent2">
                      <a:gamma/>
                      <a:shade val="60000"/>
                      <a:invGamma/>
                    </a:schemeClr>
                  </a:outerShdw>
                </a:effectLst>
              </a14:hiddenEffects>
            </a:ext>
          </a:extLst>
        </p:spPr>
        <p:txBody>
          <a:bodyPr wrap="none" anchor="ctr"/>
          <a:lstStyle/>
          <a:p>
            <a:endParaRPr lang="en-US" sz="1613"/>
          </a:p>
        </p:txBody>
      </p:sp>
      <p:sp>
        <p:nvSpPr>
          <p:cNvPr id="131102" name="Line 30"/>
          <p:cNvSpPr>
            <a:spLocks noChangeShapeType="1"/>
          </p:cNvSpPr>
          <p:nvPr/>
        </p:nvSpPr>
        <p:spPr bwMode="auto">
          <a:xfrm flipV="1">
            <a:off x="5436750" y="3804483"/>
            <a:ext cx="1092315" cy="1217476"/>
          </a:xfrm>
          <a:prstGeom prst="line">
            <a:avLst/>
          </a:prstGeom>
          <a:noFill/>
          <a:ln w="28575">
            <a:solidFill>
              <a:schemeClr val="accent2"/>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chemeClr val="accent2">
                      <a:gamma/>
                      <a:shade val="60000"/>
                      <a:invGamma/>
                    </a:schemeClr>
                  </a:outerShdw>
                </a:effectLst>
              </a14:hiddenEffects>
            </a:ext>
          </a:extLst>
        </p:spPr>
        <p:txBody>
          <a:bodyPr wrap="none" anchor="ctr"/>
          <a:lstStyle/>
          <a:p>
            <a:endParaRPr lang="en-US" sz="1613"/>
          </a:p>
        </p:txBody>
      </p:sp>
      <p:sp>
        <p:nvSpPr>
          <p:cNvPr id="131103" name="Line 31"/>
          <p:cNvSpPr>
            <a:spLocks noChangeShapeType="1"/>
          </p:cNvSpPr>
          <p:nvPr/>
        </p:nvSpPr>
        <p:spPr bwMode="auto">
          <a:xfrm>
            <a:off x="2671827" y="4100319"/>
            <a:ext cx="1001289" cy="443753"/>
          </a:xfrm>
          <a:prstGeom prst="line">
            <a:avLst/>
          </a:prstGeom>
          <a:noFill/>
          <a:ln w="28575">
            <a:solidFill>
              <a:schemeClr val="accent2"/>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chemeClr val="accent2">
                      <a:gamma/>
                      <a:shade val="60000"/>
                      <a:invGamma/>
                    </a:schemeClr>
                  </a:outerShdw>
                </a:effectLst>
              </a14:hiddenEffects>
            </a:ext>
          </a:extLst>
        </p:spPr>
        <p:txBody>
          <a:bodyPr wrap="none" anchor="ctr"/>
          <a:lstStyle/>
          <a:p>
            <a:endParaRPr lang="en-US" sz="1613"/>
          </a:p>
        </p:txBody>
      </p:sp>
      <p:sp>
        <p:nvSpPr>
          <p:cNvPr id="131104" name="Line 32"/>
          <p:cNvSpPr>
            <a:spLocks noChangeShapeType="1"/>
          </p:cNvSpPr>
          <p:nvPr/>
        </p:nvSpPr>
        <p:spPr bwMode="auto">
          <a:xfrm>
            <a:off x="2671828" y="3690701"/>
            <a:ext cx="978532" cy="830614"/>
          </a:xfrm>
          <a:prstGeom prst="line">
            <a:avLst/>
          </a:prstGeom>
          <a:noFill/>
          <a:ln w="28575">
            <a:solidFill>
              <a:schemeClr val="accent2"/>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chemeClr val="accent2">
                      <a:gamma/>
                      <a:shade val="60000"/>
                      <a:invGamma/>
                    </a:schemeClr>
                  </a:outerShdw>
                </a:effectLst>
              </a14:hiddenEffects>
            </a:ext>
          </a:extLst>
        </p:spPr>
        <p:txBody>
          <a:bodyPr wrap="none" anchor="ctr"/>
          <a:lstStyle/>
          <a:p>
            <a:endParaRPr lang="en-US" sz="1613"/>
          </a:p>
        </p:txBody>
      </p:sp>
      <p:sp>
        <p:nvSpPr>
          <p:cNvPr id="131105" name="Line 33"/>
          <p:cNvSpPr>
            <a:spLocks noChangeShapeType="1"/>
          </p:cNvSpPr>
          <p:nvPr/>
        </p:nvSpPr>
        <p:spPr bwMode="auto">
          <a:xfrm>
            <a:off x="2671827" y="3349352"/>
            <a:ext cx="1035424" cy="796480"/>
          </a:xfrm>
          <a:prstGeom prst="line">
            <a:avLst/>
          </a:prstGeom>
          <a:noFill/>
          <a:ln w="28575">
            <a:solidFill>
              <a:schemeClr val="accent2"/>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chemeClr val="accent2">
                      <a:gamma/>
                      <a:shade val="60000"/>
                      <a:invGamma/>
                    </a:schemeClr>
                  </a:outerShdw>
                </a:effectLst>
              </a14:hiddenEffects>
            </a:ext>
          </a:extLst>
        </p:spPr>
        <p:txBody>
          <a:bodyPr wrap="none" anchor="ctr"/>
          <a:lstStyle/>
          <a:p>
            <a:endParaRPr lang="en-US" sz="1613"/>
          </a:p>
        </p:txBody>
      </p:sp>
      <p:sp>
        <p:nvSpPr>
          <p:cNvPr id="131106" name="Line 34"/>
          <p:cNvSpPr>
            <a:spLocks noChangeShapeType="1"/>
          </p:cNvSpPr>
          <p:nvPr/>
        </p:nvSpPr>
        <p:spPr bwMode="auto">
          <a:xfrm>
            <a:off x="2671828" y="3008004"/>
            <a:ext cx="1012667" cy="1103693"/>
          </a:xfrm>
          <a:prstGeom prst="line">
            <a:avLst/>
          </a:prstGeom>
          <a:noFill/>
          <a:ln w="28575">
            <a:solidFill>
              <a:schemeClr val="accent2"/>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chemeClr val="accent2">
                      <a:gamma/>
                      <a:shade val="60000"/>
                      <a:invGamma/>
                    </a:schemeClr>
                  </a:outerShdw>
                </a:effectLst>
              </a14:hiddenEffects>
            </a:ext>
          </a:extLst>
        </p:spPr>
        <p:txBody>
          <a:bodyPr wrap="none" anchor="ctr"/>
          <a:lstStyle/>
          <a:p>
            <a:endParaRPr lang="en-US" sz="1613"/>
          </a:p>
        </p:txBody>
      </p:sp>
      <p:sp>
        <p:nvSpPr>
          <p:cNvPr id="131107" name="Line 35"/>
          <p:cNvSpPr>
            <a:spLocks noChangeShapeType="1"/>
          </p:cNvSpPr>
          <p:nvPr/>
        </p:nvSpPr>
        <p:spPr bwMode="auto">
          <a:xfrm>
            <a:off x="2671828" y="2666655"/>
            <a:ext cx="1046801" cy="1445042"/>
          </a:xfrm>
          <a:prstGeom prst="line">
            <a:avLst/>
          </a:prstGeom>
          <a:noFill/>
          <a:ln w="28575">
            <a:solidFill>
              <a:schemeClr val="accent2"/>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chemeClr val="accent2">
                      <a:gamma/>
                      <a:shade val="60000"/>
                      <a:invGamma/>
                    </a:schemeClr>
                  </a:outerShdw>
                </a:effectLst>
              </a14:hiddenEffects>
            </a:ext>
          </a:extLst>
        </p:spPr>
        <p:txBody>
          <a:bodyPr wrap="none" anchor="ctr"/>
          <a:lstStyle/>
          <a:p>
            <a:endParaRPr lang="en-US" sz="1613"/>
          </a:p>
        </p:txBody>
      </p:sp>
      <p:sp>
        <p:nvSpPr>
          <p:cNvPr id="131108" name="Rectangle 36"/>
          <p:cNvSpPr>
            <a:spLocks noChangeArrowheads="1"/>
          </p:cNvSpPr>
          <p:nvPr/>
        </p:nvSpPr>
        <p:spPr bwMode="auto">
          <a:xfrm>
            <a:off x="1135759" y="1460557"/>
            <a:ext cx="1968443" cy="580293"/>
          </a:xfrm>
          <a:prstGeom prst="rect">
            <a:avLst/>
          </a:prstGeom>
          <a:solidFill>
            <a:srgbClr val="FFFF63">
              <a:alpha val="50000"/>
            </a:srgbClr>
          </a:solidFill>
          <a:ln>
            <a:noFill/>
          </a:ln>
          <a:effectLst/>
          <a:extLst>
            <a:ext uri="{91240B29-F687-4F45-9708-019B960494DF}">
              <a14:hiddenLine xmlns:a14="http://schemas.microsoft.com/office/drawing/2010/main" w="12700">
                <a:solidFill>
                  <a:schemeClr val="bg1"/>
                </a:solidFill>
                <a:miter lim="800000"/>
                <a:headEnd type="none" w="sm" len="sm"/>
                <a:tailEnd type="none" w="sm" len="sm"/>
              </a14:hiddenLine>
            </a:ext>
            <a:ext uri="{AF507438-7753-43E0-B8FC-AC1667EBCBE1}">
              <a14:hiddenEffects xmlns:a14="http://schemas.microsoft.com/office/drawing/2010/main">
                <a:effectLst>
                  <a:outerShdw dist="17961" dir="2700000" algn="ctr" rotWithShape="0">
                    <a:srgbClr val="FFFF63">
                      <a:gamma/>
                      <a:shade val="60000"/>
                      <a:invGamma/>
                    </a:srgbClr>
                  </a:outerShdw>
                </a:effectLst>
              </a14:hiddenEffects>
            </a:ext>
          </a:extLst>
        </p:spPr>
        <p:txBody>
          <a:bodyPr wrap="none" anchor="ctr"/>
          <a:lstStyle/>
          <a:p>
            <a:endParaRPr lang="en-US" sz="1613"/>
          </a:p>
        </p:txBody>
      </p:sp>
      <p:sp>
        <p:nvSpPr>
          <p:cNvPr id="131109" name="Text Box 37"/>
          <p:cNvSpPr txBox="1">
            <a:spLocks noChangeArrowheads="1"/>
          </p:cNvSpPr>
          <p:nvPr/>
        </p:nvSpPr>
        <p:spPr bwMode="auto">
          <a:xfrm>
            <a:off x="1718897" y="1587141"/>
            <a:ext cx="470000" cy="340542"/>
          </a:xfrm>
          <a:prstGeom prst="rect">
            <a:avLst/>
          </a:prstGeom>
          <a:noFill/>
          <a:ln>
            <a:noFill/>
          </a:ln>
          <a:effectLst>
            <a:prstShdw prst="shdw17" dist="17961" dir="2700000">
              <a:schemeClr val="bg1">
                <a:gamma/>
                <a:shade val="60000"/>
                <a:invGamma/>
              </a:schemeClr>
            </a:prstShdw>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bg1"/>
                </a:solidFill>
                <a:miter lim="800000"/>
                <a:headEnd type="none" w="sm" len="sm"/>
                <a:tailEnd type="none" w="sm" len="sm"/>
              </a14:hiddenLine>
            </a:ext>
          </a:extLst>
        </p:spPr>
        <p:txBody>
          <a:bodyPr wrap="none">
            <a:spAutoFit/>
          </a:bodyPr>
          <a:lstStyle/>
          <a:p>
            <a:pPr eaLnBrk="1" hangingPunct="1"/>
            <a:r>
              <a:rPr lang="de-DE" sz="1613" b="1">
                <a:solidFill>
                  <a:schemeClr val="accent1"/>
                </a:solidFill>
              </a:rPr>
              <a:t>Ort</a:t>
            </a:r>
          </a:p>
        </p:txBody>
      </p:sp>
      <p:sp>
        <p:nvSpPr>
          <p:cNvPr id="131113" name="Rectangle 41"/>
          <p:cNvSpPr>
            <a:spLocks noChangeArrowheads="1"/>
          </p:cNvSpPr>
          <p:nvPr/>
        </p:nvSpPr>
        <p:spPr bwMode="auto">
          <a:xfrm>
            <a:off x="3570711" y="1471936"/>
            <a:ext cx="1968443" cy="580293"/>
          </a:xfrm>
          <a:prstGeom prst="rect">
            <a:avLst/>
          </a:prstGeom>
          <a:solidFill>
            <a:srgbClr val="FFFF63">
              <a:alpha val="50000"/>
            </a:srgbClr>
          </a:solidFill>
          <a:ln>
            <a:noFill/>
          </a:ln>
          <a:effectLst/>
          <a:extLst>
            <a:ext uri="{91240B29-F687-4F45-9708-019B960494DF}">
              <a14:hiddenLine xmlns:a14="http://schemas.microsoft.com/office/drawing/2010/main" w="12700">
                <a:solidFill>
                  <a:schemeClr val="bg1"/>
                </a:solidFill>
                <a:miter lim="800000"/>
                <a:headEnd type="none" w="sm" len="sm"/>
                <a:tailEnd type="none" w="sm" len="sm"/>
              </a14:hiddenLine>
            </a:ext>
            <a:ext uri="{AF507438-7753-43E0-B8FC-AC1667EBCBE1}">
              <a14:hiddenEffects xmlns:a14="http://schemas.microsoft.com/office/drawing/2010/main">
                <a:effectLst>
                  <a:outerShdw dist="17961" dir="2700000" algn="ctr" rotWithShape="0">
                    <a:srgbClr val="FFFF63">
                      <a:gamma/>
                      <a:shade val="60000"/>
                      <a:invGamma/>
                    </a:srgbClr>
                  </a:outerShdw>
                </a:effectLst>
              </a14:hiddenEffects>
            </a:ext>
          </a:extLst>
        </p:spPr>
        <p:txBody>
          <a:bodyPr wrap="none" anchor="ctr"/>
          <a:lstStyle/>
          <a:p>
            <a:endParaRPr lang="en-US" sz="1613"/>
          </a:p>
        </p:txBody>
      </p:sp>
      <p:sp>
        <p:nvSpPr>
          <p:cNvPr id="131114" name="Text Box 42"/>
          <p:cNvSpPr txBox="1">
            <a:spLocks noChangeArrowheads="1"/>
          </p:cNvSpPr>
          <p:nvPr/>
        </p:nvSpPr>
        <p:spPr bwMode="auto">
          <a:xfrm>
            <a:off x="3766988" y="1598520"/>
            <a:ext cx="1373709" cy="340542"/>
          </a:xfrm>
          <a:prstGeom prst="rect">
            <a:avLst/>
          </a:prstGeom>
          <a:noFill/>
          <a:ln>
            <a:noFill/>
          </a:ln>
          <a:effectLst>
            <a:prstShdw prst="shdw17" dist="17961" dir="2700000">
              <a:schemeClr val="bg1">
                <a:gamma/>
                <a:shade val="60000"/>
                <a:invGamma/>
              </a:schemeClr>
            </a:prstShdw>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bg1"/>
                </a:solidFill>
                <a:miter lim="800000"/>
                <a:headEnd type="none" w="sm" len="sm"/>
                <a:tailEnd type="none" w="sm" len="sm"/>
              </a14:hiddenLine>
            </a:ext>
          </a:extLst>
        </p:spPr>
        <p:txBody>
          <a:bodyPr wrap="none">
            <a:spAutoFit/>
          </a:bodyPr>
          <a:lstStyle/>
          <a:p>
            <a:pPr eaLnBrk="1" hangingPunct="1"/>
            <a:r>
              <a:rPr lang="de-DE" sz="1613" b="1">
                <a:solidFill>
                  <a:schemeClr val="accent1"/>
                </a:solidFill>
              </a:rPr>
              <a:t>Geogr. Region</a:t>
            </a:r>
          </a:p>
        </p:txBody>
      </p:sp>
      <p:sp>
        <p:nvSpPr>
          <p:cNvPr id="131115" name="Rectangle 43"/>
          <p:cNvSpPr>
            <a:spLocks noChangeArrowheads="1"/>
          </p:cNvSpPr>
          <p:nvPr/>
        </p:nvSpPr>
        <p:spPr bwMode="auto">
          <a:xfrm>
            <a:off x="3570711" y="5454334"/>
            <a:ext cx="1968443" cy="580293"/>
          </a:xfrm>
          <a:prstGeom prst="rect">
            <a:avLst/>
          </a:prstGeom>
          <a:solidFill>
            <a:srgbClr val="FFFF63">
              <a:alpha val="50000"/>
            </a:srgbClr>
          </a:solidFill>
          <a:ln>
            <a:noFill/>
          </a:ln>
          <a:effectLst/>
          <a:extLst>
            <a:ext uri="{91240B29-F687-4F45-9708-019B960494DF}">
              <a14:hiddenLine xmlns:a14="http://schemas.microsoft.com/office/drawing/2010/main" w="12700">
                <a:solidFill>
                  <a:schemeClr val="bg1"/>
                </a:solidFill>
                <a:miter lim="800000"/>
                <a:headEnd type="none" w="sm" len="sm"/>
                <a:tailEnd type="none" w="sm" len="sm"/>
              </a14:hiddenLine>
            </a:ext>
            <a:ext uri="{AF507438-7753-43E0-B8FC-AC1667EBCBE1}">
              <a14:hiddenEffects xmlns:a14="http://schemas.microsoft.com/office/drawing/2010/main">
                <a:effectLst>
                  <a:outerShdw dist="17961" dir="2700000" algn="ctr" rotWithShape="0">
                    <a:srgbClr val="FFFF63">
                      <a:gamma/>
                      <a:shade val="60000"/>
                      <a:invGamma/>
                    </a:srgbClr>
                  </a:outerShdw>
                </a:effectLst>
              </a14:hiddenEffects>
            </a:ext>
          </a:extLst>
        </p:spPr>
        <p:txBody>
          <a:bodyPr wrap="none" anchor="ctr"/>
          <a:lstStyle/>
          <a:p>
            <a:endParaRPr lang="en-US" sz="1613"/>
          </a:p>
        </p:txBody>
      </p:sp>
      <p:sp>
        <p:nvSpPr>
          <p:cNvPr id="131116" name="Text Box 44"/>
          <p:cNvSpPr txBox="1">
            <a:spLocks noChangeArrowheads="1"/>
          </p:cNvSpPr>
          <p:nvPr/>
        </p:nvSpPr>
        <p:spPr bwMode="auto">
          <a:xfrm>
            <a:off x="3829568" y="5580918"/>
            <a:ext cx="1257267" cy="340542"/>
          </a:xfrm>
          <a:prstGeom prst="rect">
            <a:avLst/>
          </a:prstGeom>
          <a:noFill/>
          <a:ln>
            <a:noFill/>
          </a:ln>
          <a:effectLst>
            <a:prstShdw prst="shdw17" dist="17961" dir="2700000">
              <a:schemeClr val="bg1">
                <a:gamma/>
                <a:shade val="60000"/>
                <a:invGamma/>
              </a:schemeClr>
            </a:prstShdw>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bg1"/>
                </a:solidFill>
                <a:miter lim="800000"/>
                <a:headEnd type="none" w="sm" len="sm"/>
                <a:tailEnd type="none" w="sm" len="sm"/>
              </a14:hiddenLine>
            </a:ext>
          </a:extLst>
        </p:spPr>
        <p:txBody>
          <a:bodyPr wrap="none">
            <a:spAutoFit/>
          </a:bodyPr>
          <a:lstStyle/>
          <a:p>
            <a:pPr eaLnBrk="1" hangingPunct="1"/>
            <a:r>
              <a:rPr lang="de-DE" sz="1613" b="1">
                <a:solidFill>
                  <a:schemeClr val="accent1"/>
                </a:solidFill>
              </a:rPr>
              <a:t>Sales Region</a:t>
            </a:r>
          </a:p>
        </p:txBody>
      </p:sp>
      <p:sp>
        <p:nvSpPr>
          <p:cNvPr id="131118" name="Rectangle 46"/>
          <p:cNvSpPr>
            <a:spLocks noChangeArrowheads="1"/>
          </p:cNvSpPr>
          <p:nvPr/>
        </p:nvSpPr>
        <p:spPr bwMode="auto">
          <a:xfrm>
            <a:off x="6073933" y="1494692"/>
            <a:ext cx="1968443" cy="580293"/>
          </a:xfrm>
          <a:prstGeom prst="rect">
            <a:avLst/>
          </a:prstGeom>
          <a:solidFill>
            <a:srgbClr val="FFFF63">
              <a:alpha val="50000"/>
            </a:srgbClr>
          </a:solidFill>
          <a:ln>
            <a:noFill/>
          </a:ln>
          <a:effectLst/>
          <a:extLst>
            <a:ext uri="{91240B29-F687-4F45-9708-019B960494DF}">
              <a14:hiddenLine xmlns:a14="http://schemas.microsoft.com/office/drawing/2010/main" w="12700">
                <a:solidFill>
                  <a:schemeClr val="bg1"/>
                </a:solidFill>
                <a:miter lim="800000"/>
                <a:headEnd type="none" w="sm" len="sm"/>
                <a:tailEnd type="none" w="sm" len="sm"/>
              </a14:hiddenLine>
            </a:ext>
            <a:ext uri="{AF507438-7753-43E0-B8FC-AC1667EBCBE1}">
              <a14:hiddenEffects xmlns:a14="http://schemas.microsoft.com/office/drawing/2010/main">
                <a:effectLst>
                  <a:outerShdw dist="17961" dir="2700000" algn="ctr" rotWithShape="0">
                    <a:srgbClr val="FFFF63">
                      <a:gamma/>
                      <a:shade val="60000"/>
                      <a:invGamma/>
                    </a:srgbClr>
                  </a:outerShdw>
                </a:effectLst>
              </a14:hiddenEffects>
            </a:ext>
          </a:extLst>
        </p:spPr>
        <p:txBody>
          <a:bodyPr wrap="none" anchor="ctr"/>
          <a:lstStyle/>
          <a:p>
            <a:endParaRPr lang="en-US" sz="1613"/>
          </a:p>
        </p:txBody>
      </p:sp>
      <p:sp>
        <p:nvSpPr>
          <p:cNvPr id="131119" name="Text Box 47"/>
          <p:cNvSpPr txBox="1">
            <a:spLocks noChangeArrowheads="1"/>
          </p:cNvSpPr>
          <p:nvPr/>
        </p:nvSpPr>
        <p:spPr bwMode="auto">
          <a:xfrm>
            <a:off x="6583112" y="1621276"/>
            <a:ext cx="868123" cy="340542"/>
          </a:xfrm>
          <a:prstGeom prst="rect">
            <a:avLst/>
          </a:prstGeom>
          <a:noFill/>
          <a:ln>
            <a:noFill/>
          </a:ln>
          <a:effectLst>
            <a:prstShdw prst="shdw17" dist="17961" dir="2700000">
              <a:schemeClr val="bg1">
                <a:gamma/>
                <a:shade val="60000"/>
                <a:invGamma/>
              </a:schemeClr>
            </a:prstShdw>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bg1"/>
                </a:solidFill>
                <a:miter lim="800000"/>
                <a:headEnd type="none" w="sm" len="sm"/>
                <a:tailEnd type="none" w="sm" len="sm"/>
              </a14:hiddenLine>
            </a:ext>
          </a:extLst>
        </p:spPr>
        <p:txBody>
          <a:bodyPr wrap="none">
            <a:spAutoFit/>
          </a:bodyPr>
          <a:lstStyle/>
          <a:p>
            <a:pPr eaLnBrk="1" hangingPunct="1"/>
            <a:r>
              <a:rPr lang="de-DE" sz="1613" b="1">
                <a:solidFill>
                  <a:schemeClr val="accent1"/>
                </a:solidFill>
              </a:rPr>
              <a:t>Country</a:t>
            </a:r>
          </a:p>
        </p:txBody>
      </p:sp>
    </p:spTree>
    <p:extLst>
      <p:ext uri="{BB962C8B-B14F-4D97-AF65-F5344CB8AC3E}">
        <p14:creationId xmlns:p14="http://schemas.microsoft.com/office/powerpoint/2010/main" val="3600416493"/>
      </p:ext>
    </p:extLst>
  </p:cSld>
  <p:clrMapOvr>
    <a:masterClrMapping/>
  </p:clrMapOvr>
  <p:transition>
    <p:wipe dir="d"/>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130" name="Rectangle 2"/>
          <p:cNvSpPr>
            <a:spLocks noGrp="1" noChangeArrowheads="1"/>
          </p:cNvSpPr>
          <p:nvPr>
            <p:ph type="title"/>
          </p:nvPr>
        </p:nvSpPr>
        <p:spPr/>
        <p:txBody>
          <a:bodyPr/>
          <a:lstStyle/>
          <a:p>
            <a:r>
              <a:rPr lang="en-US"/>
              <a:t>Criteria for a ‘good’ MD Design</a:t>
            </a:r>
          </a:p>
        </p:txBody>
      </p:sp>
      <p:sp>
        <p:nvSpPr>
          <p:cNvPr id="176131" name="Rectangle 3"/>
          <p:cNvSpPr>
            <a:spLocks noGrp="1" noChangeArrowheads="1"/>
          </p:cNvSpPr>
          <p:nvPr>
            <p:ph type="body" idx="1"/>
          </p:nvPr>
        </p:nvSpPr>
        <p:spPr/>
        <p:txBody>
          <a:bodyPr/>
          <a:lstStyle/>
          <a:p>
            <a:r>
              <a:rPr lang="en-US"/>
              <a:t>dimensions should be independent</a:t>
            </a:r>
          </a:p>
          <a:p>
            <a:r>
              <a:rPr lang="en-US"/>
              <a:t>dimensionality of a cube should be max. 7-8 dimensions</a:t>
            </a:r>
          </a:p>
          <a:p>
            <a:pPr lvl="1"/>
            <a:r>
              <a:rPr lang="en-US"/>
              <a:t>interpretation of results is difficult for a large number of dimensions</a:t>
            </a:r>
          </a:p>
          <a:p>
            <a:r>
              <a:rPr lang="en-US"/>
              <a:t>hierarchies should have a fan-out of max. 30</a:t>
            </a:r>
          </a:p>
          <a:p>
            <a:pPr lvl="1"/>
            <a:r>
              <a:rPr lang="en-US"/>
              <a:t>long drill-down times</a:t>
            </a:r>
          </a:p>
          <a:p>
            <a:pPr lvl="1"/>
            <a:r>
              <a:rPr lang="en-US"/>
              <a:t>large drill-down results</a:t>
            </a:r>
          </a:p>
          <a:p>
            <a:pPr lvl="1"/>
            <a:r>
              <a:rPr lang="en-US"/>
              <a:t>insert additional levels for structuring purposes (e.g. insert state between city and country)</a:t>
            </a:r>
          </a:p>
        </p:txBody>
      </p:sp>
    </p:spTree>
    <p:extLst>
      <p:ext uri="{BB962C8B-B14F-4D97-AF65-F5344CB8AC3E}">
        <p14:creationId xmlns:p14="http://schemas.microsoft.com/office/powerpoint/2010/main" val="702415566"/>
      </p:ext>
    </p:extLst>
  </p:cSld>
  <p:clrMapOvr>
    <a:masterClrMapping/>
  </p:clrMapOvr>
  <p:transition>
    <p:wipe dir="d"/>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Rectangle 2"/>
          <p:cNvSpPr>
            <a:spLocks noGrp="1" noChangeArrowheads="1"/>
          </p:cNvSpPr>
          <p:nvPr>
            <p:ph type="title"/>
          </p:nvPr>
        </p:nvSpPr>
        <p:spPr/>
        <p:txBody>
          <a:bodyPr/>
          <a:lstStyle/>
          <a:p>
            <a:r>
              <a:rPr lang="de-DE"/>
              <a:t>Graphical Notation (ME/R)</a:t>
            </a:r>
          </a:p>
        </p:txBody>
      </p:sp>
      <p:sp>
        <p:nvSpPr>
          <p:cNvPr id="109571" name="Text Box 3"/>
          <p:cNvSpPr txBox="1">
            <a:spLocks noChangeArrowheads="1"/>
          </p:cNvSpPr>
          <p:nvPr/>
        </p:nvSpPr>
        <p:spPr bwMode="auto">
          <a:xfrm>
            <a:off x="3870814" y="2392155"/>
            <a:ext cx="2199705" cy="340542"/>
          </a:xfrm>
          <a:prstGeom prst="rect">
            <a:avLst/>
          </a:prstGeom>
          <a:noFill/>
          <a:ln>
            <a:noFill/>
          </a:ln>
          <a:effectLst>
            <a:prstShdw prst="shdw17" dist="17961" dir="2700000">
              <a:schemeClr val="bg1">
                <a:gamma/>
                <a:shade val="60000"/>
                <a:invGamma/>
              </a:schemeClr>
            </a:prstShdw>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bg1"/>
                </a:solidFill>
                <a:miter lim="800000"/>
                <a:headEnd type="none" w="sm" len="sm"/>
                <a:tailEnd type="none" w="sm" len="sm"/>
              </a14:hiddenLine>
            </a:ext>
          </a:extLst>
        </p:spPr>
        <p:txBody>
          <a:bodyPr wrap="none">
            <a:spAutoFit/>
          </a:bodyPr>
          <a:lstStyle/>
          <a:p>
            <a:r>
              <a:rPr lang="en-US" sz="1613" b="1"/>
              <a:t>A </a:t>
            </a:r>
            <a:r>
              <a:rPr lang="en-US" sz="1613" b="1">
                <a:solidFill>
                  <a:srgbClr val="FFA567"/>
                </a:solidFill>
              </a:rPr>
              <a:t>Fact</a:t>
            </a:r>
            <a:r>
              <a:rPr lang="en-US" sz="1613" b="1"/>
              <a:t> and its measures</a:t>
            </a:r>
          </a:p>
        </p:txBody>
      </p:sp>
      <p:sp>
        <p:nvSpPr>
          <p:cNvPr id="109572" name="AutoShape 4"/>
          <p:cNvSpPr>
            <a:spLocks noChangeArrowheads="1"/>
          </p:cNvSpPr>
          <p:nvPr/>
        </p:nvSpPr>
        <p:spPr bwMode="auto">
          <a:xfrm>
            <a:off x="1020555" y="3963779"/>
            <a:ext cx="1951375" cy="1035424"/>
          </a:xfrm>
          <a:prstGeom prst="roundRect">
            <a:avLst>
              <a:gd name="adj" fmla="val 0"/>
            </a:avLst>
          </a:prstGeom>
          <a:solidFill>
            <a:srgbClr val="3399FF"/>
          </a:solidFill>
          <a:ln w="12700">
            <a:solidFill>
              <a:schemeClr val="tx1"/>
            </a:solidFill>
            <a:round/>
            <a:headEnd type="none" w="sm" len="sm"/>
            <a:tailEnd type="none" w="sm" len="sm"/>
          </a:ln>
          <a:effectLst/>
          <a:extLs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pPr algn="ctr"/>
            <a:r>
              <a:rPr lang="en-US" sz="1613" b="1">
                <a:solidFill>
                  <a:srgbClr val="FFFFFF"/>
                </a:solidFill>
              </a:rPr>
              <a:t>Level-Name</a:t>
            </a:r>
          </a:p>
          <a:p>
            <a:pPr algn="ctr"/>
            <a:r>
              <a:rPr lang="en-US" sz="1613" b="1">
                <a:solidFill>
                  <a:srgbClr val="FFFFFF"/>
                </a:solidFill>
              </a:rPr>
              <a:t>Attribute 1</a:t>
            </a:r>
          </a:p>
          <a:p>
            <a:pPr algn="ctr"/>
            <a:r>
              <a:rPr lang="en-US" sz="1613" b="1">
                <a:solidFill>
                  <a:srgbClr val="FFFFFF"/>
                </a:solidFill>
              </a:rPr>
              <a:t>...</a:t>
            </a:r>
          </a:p>
          <a:p>
            <a:pPr algn="ctr"/>
            <a:r>
              <a:rPr lang="en-US" sz="1613" b="1">
                <a:solidFill>
                  <a:srgbClr val="FFFFFF"/>
                </a:solidFill>
              </a:rPr>
              <a:t>Attribute n</a:t>
            </a:r>
            <a:endParaRPr lang="en-US" sz="1613">
              <a:solidFill>
                <a:srgbClr val="FFFFFF"/>
              </a:solidFill>
            </a:endParaRPr>
          </a:p>
        </p:txBody>
      </p:sp>
      <p:grpSp>
        <p:nvGrpSpPr>
          <p:cNvPr id="109573" name="Group 5"/>
          <p:cNvGrpSpPr>
            <a:grpSpLocks/>
          </p:cNvGrpSpPr>
          <p:nvPr/>
        </p:nvGrpSpPr>
        <p:grpSpPr bwMode="auto">
          <a:xfrm>
            <a:off x="1381815" y="1983958"/>
            <a:ext cx="1228855" cy="1137828"/>
            <a:chOff x="888" y="1144"/>
            <a:chExt cx="864" cy="800"/>
          </a:xfrm>
        </p:grpSpPr>
        <p:sp>
          <p:nvSpPr>
            <p:cNvPr id="109574" name="Rectangle 6"/>
            <p:cNvSpPr>
              <a:spLocks noChangeArrowheads="1"/>
            </p:cNvSpPr>
            <p:nvPr/>
          </p:nvSpPr>
          <p:spPr bwMode="auto">
            <a:xfrm>
              <a:off x="888" y="1144"/>
              <a:ext cx="864" cy="800"/>
            </a:xfrm>
            <a:prstGeom prst="rect">
              <a:avLst/>
            </a:prstGeom>
            <a:solidFill>
              <a:srgbClr val="FFA567"/>
            </a:solidFill>
            <a:ln>
              <a:noFill/>
            </a:ln>
            <a:effectLst>
              <a:outerShdw dist="107763" dir="2700000" algn="ctr" rotWithShape="0">
                <a:srgbClr val="808080"/>
              </a:outerShdw>
            </a:effectLst>
            <a:extLst>
              <a:ext uri="{91240B29-F687-4F45-9708-019B960494DF}">
                <a14:hiddenLine xmlns:a14="http://schemas.microsoft.com/office/drawing/2010/main" w="12700">
                  <a:solidFill>
                    <a:schemeClr val="bg1"/>
                  </a:solidFill>
                  <a:miter lim="800000"/>
                  <a:headEnd type="none" w="sm" len="sm"/>
                  <a:tailEnd type="none" w="sm" len="sm"/>
                </a14:hiddenLine>
              </a:ext>
            </a:extLst>
          </p:spPr>
          <p:txBody>
            <a:bodyPr wrap="none" anchor="ctr"/>
            <a:lstStyle/>
            <a:p>
              <a:endParaRPr lang="en-US" sz="1613"/>
            </a:p>
          </p:txBody>
        </p:sp>
        <p:sp>
          <p:nvSpPr>
            <p:cNvPr id="109575" name="Rectangle 7"/>
            <p:cNvSpPr>
              <a:spLocks noChangeArrowheads="1"/>
            </p:cNvSpPr>
            <p:nvPr/>
          </p:nvSpPr>
          <p:spPr bwMode="auto">
            <a:xfrm>
              <a:off x="995" y="1196"/>
              <a:ext cx="579" cy="1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sz="1434" b="1">
                  <a:solidFill>
                    <a:srgbClr val="000000"/>
                  </a:solidFill>
                </a:rPr>
                <a:t>Fact-Name</a:t>
              </a:r>
              <a:endParaRPr lang="en-US" sz="1434" b="1"/>
            </a:p>
          </p:txBody>
        </p:sp>
        <p:sp>
          <p:nvSpPr>
            <p:cNvPr id="109576" name="Rectangle 8"/>
            <p:cNvSpPr>
              <a:spLocks noChangeArrowheads="1"/>
            </p:cNvSpPr>
            <p:nvPr/>
          </p:nvSpPr>
          <p:spPr bwMode="auto">
            <a:xfrm>
              <a:off x="979" y="1420"/>
              <a:ext cx="569" cy="1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sz="1434" b="1">
                  <a:solidFill>
                    <a:srgbClr val="000000"/>
                  </a:solidFill>
                </a:rPr>
                <a:t>Measure 1</a:t>
              </a:r>
              <a:endParaRPr lang="en-US" sz="1434" b="1"/>
            </a:p>
          </p:txBody>
        </p:sp>
        <p:sp>
          <p:nvSpPr>
            <p:cNvPr id="109577" name="Rectangle 9"/>
            <p:cNvSpPr>
              <a:spLocks noChangeArrowheads="1"/>
            </p:cNvSpPr>
            <p:nvPr/>
          </p:nvSpPr>
          <p:spPr bwMode="auto">
            <a:xfrm>
              <a:off x="971" y="1716"/>
              <a:ext cx="573" cy="1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sz="1434" b="1">
                  <a:solidFill>
                    <a:srgbClr val="000000"/>
                  </a:solidFill>
                </a:rPr>
                <a:t>Measure n</a:t>
              </a:r>
              <a:endParaRPr lang="en-US" sz="1434" b="1"/>
            </a:p>
          </p:txBody>
        </p:sp>
        <p:sp>
          <p:nvSpPr>
            <p:cNvPr id="109578" name="Line 10"/>
            <p:cNvSpPr>
              <a:spLocks noChangeShapeType="1"/>
            </p:cNvSpPr>
            <p:nvPr/>
          </p:nvSpPr>
          <p:spPr bwMode="auto">
            <a:xfrm>
              <a:off x="888" y="1368"/>
              <a:ext cx="864" cy="0"/>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sp>
          <p:nvSpPr>
            <p:cNvPr id="109579" name="Rectangle 11"/>
            <p:cNvSpPr>
              <a:spLocks noChangeArrowheads="1"/>
            </p:cNvSpPr>
            <p:nvPr/>
          </p:nvSpPr>
          <p:spPr bwMode="auto">
            <a:xfrm>
              <a:off x="1235" y="1572"/>
              <a:ext cx="105" cy="1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sz="1434" b="1">
                  <a:solidFill>
                    <a:srgbClr val="000000"/>
                  </a:solidFill>
                </a:rPr>
                <a:t>...</a:t>
              </a:r>
              <a:endParaRPr lang="en-US" sz="1434" b="1"/>
            </a:p>
          </p:txBody>
        </p:sp>
      </p:grpSp>
      <p:sp>
        <p:nvSpPr>
          <p:cNvPr id="109580" name="Line 12"/>
          <p:cNvSpPr>
            <a:spLocks noChangeShapeType="1"/>
          </p:cNvSpPr>
          <p:nvPr/>
        </p:nvSpPr>
        <p:spPr bwMode="auto">
          <a:xfrm>
            <a:off x="1341991" y="3588296"/>
            <a:ext cx="1308502" cy="0"/>
          </a:xfrm>
          <a:prstGeom prst="line">
            <a:avLst/>
          </a:prstGeom>
          <a:noFill/>
          <a:ln w="38100">
            <a:solidFill>
              <a:schemeClr val="tx1"/>
            </a:solidFill>
            <a:prstDash val="sysDot"/>
            <a:round/>
            <a:headEnd type="none" w="sm" len="sm"/>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sp>
        <p:nvSpPr>
          <p:cNvPr id="109581" name="Text Box 13"/>
          <p:cNvSpPr txBox="1">
            <a:spLocks noChangeArrowheads="1"/>
          </p:cNvSpPr>
          <p:nvPr/>
        </p:nvSpPr>
        <p:spPr bwMode="auto">
          <a:xfrm>
            <a:off x="3438440" y="3291039"/>
            <a:ext cx="2950680" cy="340542"/>
          </a:xfrm>
          <a:prstGeom prst="rect">
            <a:avLst/>
          </a:prstGeom>
          <a:noFill/>
          <a:ln>
            <a:noFill/>
          </a:ln>
          <a:effectLst>
            <a:prstShdw prst="shdw17" dist="17961" dir="2700000">
              <a:schemeClr val="bg1">
                <a:gamma/>
                <a:shade val="60000"/>
                <a:invGamma/>
              </a:schemeClr>
            </a:prstShdw>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bg1"/>
                </a:solidFill>
                <a:miter lim="800000"/>
                <a:headEnd type="none" w="sm" len="sm"/>
                <a:tailEnd type="none" w="sm" len="sm"/>
              </a14:hiddenLine>
            </a:ext>
          </a:extLst>
        </p:spPr>
        <p:txBody>
          <a:bodyPr wrap="none">
            <a:spAutoFit/>
          </a:bodyPr>
          <a:lstStyle/>
          <a:p>
            <a:r>
              <a:rPr lang="en-US" sz="1613" b="1"/>
              <a:t>.. is characterized by dimensions</a:t>
            </a:r>
          </a:p>
        </p:txBody>
      </p:sp>
      <p:sp>
        <p:nvSpPr>
          <p:cNvPr id="109582" name="Text Box 14"/>
          <p:cNvSpPr txBox="1">
            <a:spLocks noChangeArrowheads="1"/>
          </p:cNvSpPr>
          <p:nvPr/>
        </p:nvSpPr>
        <p:spPr bwMode="auto">
          <a:xfrm>
            <a:off x="3381548" y="5213968"/>
            <a:ext cx="2951064" cy="340542"/>
          </a:xfrm>
          <a:prstGeom prst="rect">
            <a:avLst/>
          </a:prstGeom>
          <a:noFill/>
          <a:ln>
            <a:noFill/>
          </a:ln>
          <a:effectLst>
            <a:prstShdw prst="shdw17" dist="17961" dir="2700000">
              <a:schemeClr val="bg1">
                <a:gamma/>
                <a:shade val="60000"/>
                <a:invGamma/>
              </a:schemeClr>
            </a:prstShdw>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bg1"/>
                </a:solidFill>
                <a:miter lim="800000"/>
                <a:headEnd type="none" w="sm" len="sm"/>
                <a:tailEnd type="none" w="sm" len="sm"/>
              </a14:hiddenLine>
            </a:ext>
          </a:extLst>
        </p:spPr>
        <p:txBody>
          <a:bodyPr wrap="none">
            <a:spAutoFit/>
          </a:bodyPr>
          <a:lstStyle/>
          <a:p>
            <a:r>
              <a:rPr lang="en-US" sz="1613" b="1"/>
              <a:t>..can be classified according to...</a:t>
            </a:r>
          </a:p>
        </p:txBody>
      </p:sp>
      <p:grpSp>
        <p:nvGrpSpPr>
          <p:cNvPr id="109583" name="Group 15"/>
          <p:cNvGrpSpPr>
            <a:grpSpLocks/>
          </p:cNvGrpSpPr>
          <p:nvPr/>
        </p:nvGrpSpPr>
        <p:grpSpPr bwMode="auto">
          <a:xfrm>
            <a:off x="1233897" y="5374686"/>
            <a:ext cx="1524690" cy="227566"/>
            <a:chOff x="656" y="3528"/>
            <a:chExt cx="1072" cy="160"/>
          </a:xfrm>
        </p:grpSpPr>
        <p:sp>
          <p:nvSpPr>
            <p:cNvPr id="109584" name="Line 16"/>
            <p:cNvSpPr>
              <a:spLocks noChangeShapeType="1"/>
            </p:cNvSpPr>
            <p:nvPr/>
          </p:nvSpPr>
          <p:spPr bwMode="auto">
            <a:xfrm>
              <a:off x="656" y="3616"/>
              <a:ext cx="920" cy="0"/>
            </a:xfrm>
            <a:prstGeom prst="line">
              <a:avLst/>
            </a:prstGeom>
            <a:noFill/>
            <a:ln w="38100">
              <a:solidFill>
                <a:schemeClr val="tx1"/>
              </a:solidFill>
              <a:round/>
              <a:headEnd type="none" w="sm" len="sm"/>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sp>
          <p:nvSpPr>
            <p:cNvPr id="109585" name="Rectangle 17"/>
            <p:cNvSpPr>
              <a:spLocks noChangeArrowheads="1"/>
            </p:cNvSpPr>
            <p:nvPr/>
          </p:nvSpPr>
          <p:spPr bwMode="auto">
            <a:xfrm rot="2608754">
              <a:off x="1568" y="3528"/>
              <a:ext cx="160" cy="160"/>
            </a:xfrm>
            <a:prstGeom prst="rect">
              <a:avLst/>
            </a:prstGeom>
            <a:solidFill>
              <a:schemeClr val="bg1"/>
            </a:solidFill>
            <a:ln w="38100">
              <a:solidFill>
                <a:schemeClr val="tx1"/>
              </a:solidFill>
              <a:miter lim="800000"/>
              <a:headEnd type="none" w="sm" len="sm"/>
              <a:tailEnd type="none" w="sm" len="sm"/>
            </a:ln>
            <a:effectLst/>
            <a:extLs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grpSp>
      <p:sp>
        <p:nvSpPr>
          <p:cNvPr id="109586" name="Text Box 18"/>
          <p:cNvSpPr txBox="1">
            <a:spLocks noChangeArrowheads="1"/>
          </p:cNvSpPr>
          <p:nvPr/>
        </p:nvSpPr>
        <p:spPr bwMode="auto">
          <a:xfrm>
            <a:off x="3324657" y="4303706"/>
            <a:ext cx="3089115" cy="340542"/>
          </a:xfrm>
          <a:prstGeom prst="rect">
            <a:avLst/>
          </a:prstGeom>
          <a:noFill/>
          <a:ln>
            <a:noFill/>
          </a:ln>
          <a:effectLst>
            <a:prstShdw prst="shdw17" dist="17961" dir="2700000">
              <a:schemeClr val="bg1">
                <a:gamma/>
                <a:shade val="60000"/>
                <a:invGamma/>
              </a:schemeClr>
            </a:prstShdw>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bg1"/>
                </a:solidFill>
                <a:miter lim="800000"/>
                <a:headEnd type="none" w="sm" len="sm"/>
                <a:tailEnd type="none" w="sm" len="sm"/>
              </a14:hiddenLine>
            </a:ext>
          </a:extLst>
        </p:spPr>
        <p:txBody>
          <a:bodyPr wrap="none">
            <a:spAutoFit/>
          </a:bodyPr>
          <a:lstStyle/>
          <a:p>
            <a:r>
              <a:rPr lang="en-US" sz="1613" b="1"/>
              <a:t>A </a:t>
            </a:r>
            <a:r>
              <a:rPr lang="en-US" sz="1613" b="1">
                <a:solidFill>
                  <a:schemeClr val="hlink"/>
                </a:solidFill>
              </a:rPr>
              <a:t>Dimension Level </a:t>
            </a:r>
            <a:r>
              <a:rPr lang="en-US" sz="1613" b="1"/>
              <a:t>with attributes</a:t>
            </a:r>
          </a:p>
        </p:txBody>
      </p:sp>
    </p:spTree>
    <p:extLst>
      <p:ext uri="{BB962C8B-B14F-4D97-AF65-F5344CB8AC3E}">
        <p14:creationId xmlns:p14="http://schemas.microsoft.com/office/powerpoint/2010/main" val="936098952"/>
      </p:ext>
    </p:extLst>
  </p:cSld>
  <p:clrMapOvr>
    <a:masterClrMapping/>
  </p:clrMapOvr>
  <p:transition>
    <p:wipe dir="d"/>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9" name="AutoShape 3"/>
          <p:cNvSpPr>
            <a:spLocks noChangeArrowheads="1"/>
          </p:cNvSpPr>
          <p:nvPr/>
        </p:nvSpPr>
        <p:spPr bwMode="auto">
          <a:xfrm>
            <a:off x="5428216" y="4091785"/>
            <a:ext cx="70" cy="220701"/>
          </a:xfrm>
          <a:prstGeom prst="roundRect">
            <a:avLst>
              <a:gd name="adj" fmla="val 16667"/>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0" tIns="0" rIns="0" bIns="0">
            <a:spAutoFit/>
          </a:bodyPr>
          <a:lstStyle/>
          <a:p>
            <a:endParaRPr lang="en-US" sz="1434" b="1">
              <a:solidFill>
                <a:srgbClr val="FFFFFF"/>
              </a:solidFill>
            </a:endParaRPr>
          </a:p>
        </p:txBody>
      </p:sp>
      <p:sp>
        <p:nvSpPr>
          <p:cNvPr id="111622" name="Rectangle 6"/>
          <p:cNvSpPr>
            <a:spLocks noChangeArrowheads="1"/>
          </p:cNvSpPr>
          <p:nvPr/>
        </p:nvSpPr>
        <p:spPr bwMode="auto">
          <a:xfrm>
            <a:off x="3998819" y="3429000"/>
            <a:ext cx="1115072" cy="1137828"/>
          </a:xfrm>
          <a:prstGeom prst="rect">
            <a:avLst/>
          </a:prstGeom>
          <a:solidFill>
            <a:srgbClr val="FFA567"/>
          </a:solidFill>
          <a:ln>
            <a:noFill/>
          </a:ln>
          <a:effectLst>
            <a:outerShdw dist="107763" dir="2700000" algn="ctr" rotWithShape="0">
              <a:srgbClr val="808080"/>
            </a:outerShdw>
          </a:effectLst>
          <a:extLst>
            <a:ext uri="{91240B29-F687-4F45-9708-019B960494DF}">
              <a14:hiddenLine xmlns:a14="http://schemas.microsoft.com/office/drawing/2010/main" w="12700">
                <a:solidFill>
                  <a:schemeClr val="bg1"/>
                </a:solidFill>
                <a:miter lim="800000"/>
                <a:headEnd type="none" w="sm" len="sm"/>
                <a:tailEnd type="none" w="sm" len="sm"/>
              </a14:hiddenLine>
            </a:ext>
          </a:extLst>
        </p:spPr>
        <p:txBody>
          <a:bodyPr wrap="none" anchor="ctr"/>
          <a:lstStyle/>
          <a:p>
            <a:endParaRPr lang="en-US" sz="1613"/>
          </a:p>
        </p:txBody>
      </p:sp>
      <p:sp>
        <p:nvSpPr>
          <p:cNvPr id="111623" name="Rectangle 7"/>
          <p:cNvSpPr>
            <a:spLocks noChangeArrowheads="1"/>
          </p:cNvSpPr>
          <p:nvPr/>
        </p:nvSpPr>
        <p:spPr bwMode="auto">
          <a:xfrm>
            <a:off x="4151004" y="3502959"/>
            <a:ext cx="315792" cy="2207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de-DE" sz="1434" b="1">
                <a:solidFill>
                  <a:srgbClr val="000000"/>
                </a:solidFill>
              </a:rPr>
              <a:t>Sale</a:t>
            </a:r>
            <a:endParaRPr lang="de-DE" sz="1434" b="1"/>
          </a:p>
        </p:txBody>
      </p:sp>
      <p:sp>
        <p:nvSpPr>
          <p:cNvPr id="111624" name="Rectangle 8"/>
          <p:cNvSpPr>
            <a:spLocks noChangeArrowheads="1"/>
          </p:cNvSpPr>
          <p:nvPr/>
        </p:nvSpPr>
        <p:spPr bwMode="auto">
          <a:xfrm>
            <a:off x="4162382" y="3821551"/>
            <a:ext cx="663130" cy="2207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de-DE" sz="1434" b="1">
                <a:solidFill>
                  <a:srgbClr val="000000"/>
                </a:solidFill>
              </a:rPr>
              <a:t>Revenue</a:t>
            </a:r>
            <a:endParaRPr lang="de-DE" sz="1434" b="1"/>
          </a:p>
        </p:txBody>
      </p:sp>
      <p:sp>
        <p:nvSpPr>
          <p:cNvPr id="111625" name="Rectangle 9"/>
          <p:cNvSpPr>
            <a:spLocks noChangeArrowheads="1"/>
          </p:cNvSpPr>
          <p:nvPr/>
        </p:nvSpPr>
        <p:spPr bwMode="auto">
          <a:xfrm>
            <a:off x="4162383" y="4242548"/>
            <a:ext cx="765594" cy="2207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de-DE" sz="1434" b="1">
                <a:solidFill>
                  <a:srgbClr val="000000"/>
                </a:solidFill>
              </a:rPr>
              <a:t>Order Qty</a:t>
            </a:r>
            <a:endParaRPr lang="de-DE" sz="1434" b="1"/>
          </a:p>
        </p:txBody>
      </p:sp>
      <p:sp>
        <p:nvSpPr>
          <p:cNvPr id="111626" name="Line 10"/>
          <p:cNvSpPr>
            <a:spLocks noChangeShapeType="1"/>
          </p:cNvSpPr>
          <p:nvPr/>
        </p:nvSpPr>
        <p:spPr bwMode="auto">
          <a:xfrm>
            <a:off x="3998820" y="3747592"/>
            <a:ext cx="1103693" cy="0"/>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sp>
        <p:nvSpPr>
          <p:cNvPr id="111627" name="Rectangle 11"/>
          <p:cNvSpPr>
            <a:spLocks noChangeArrowheads="1"/>
          </p:cNvSpPr>
          <p:nvPr/>
        </p:nvSpPr>
        <p:spPr bwMode="auto">
          <a:xfrm>
            <a:off x="4162382" y="4037738"/>
            <a:ext cx="332976" cy="2207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de-DE" sz="1434" b="1">
                <a:solidFill>
                  <a:srgbClr val="000000"/>
                </a:solidFill>
              </a:rPr>
              <a:t>Cost</a:t>
            </a:r>
            <a:endParaRPr lang="de-DE" sz="1434" b="1"/>
          </a:p>
        </p:txBody>
      </p:sp>
      <p:grpSp>
        <p:nvGrpSpPr>
          <p:cNvPr id="111755" name="Group 139"/>
          <p:cNvGrpSpPr>
            <a:grpSpLocks/>
          </p:cNvGrpSpPr>
          <p:nvPr/>
        </p:nvGrpSpPr>
        <p:grpSpPr bwMode="auto">
          <a:xfrm>
            <a:off x="212697" y="3716302"/>
            <a:ext cx="2480465" cy="541891"/>
            <a:chOff x="55" y="2362"/>
            <a:chExt cx="1744" cy="381"/>
          </a:xfrm>
        </p:grpSpPr>
        <p:grpSp>
          <p:nvGrpSpPr>
            <p:cNvPr id="111754" name="Group 138"/>
            <p:cNvGrpSpPr>
              <a:grpSpLocks/>
            </p:cNvGrpSpPr>
            <p:nvPr/>
          </p:nvGrpSpPr>
          <p:grpSpPr bwMode="auto">
            <a:xfrm>
              <a:off x="923" y="2362"/>
              <a:ext cx="578" cy="381"/>
              <a:chOff x="923" y="2362"/>
              <a:chExt cx="578" cy="381"/>
            </a:xfrm>
          </p:grpSpPr>
          <p:sp>
            <p:nvSpPr>
              <p:cNvPr id="111649" name="AutoShape 33"/>
              <p:cNvSpPr>
                <a:spLocks noChangeArrowheads="1"/>
              </p:cNvSpPr>
              <p:nvPr/>
            </p:nvSpPr>
            <p:spPr bwMode="auto">
              <a:xfrm>
                <a:off x="923" y="2362"/>
                <a:ext cx="578" cy="381"/>
              </a:xfrm>
              <a:prstGeom prst="roundRect">
                <a:avLst>
                  <a:gd name="adj" fmla="val 0"/>
                </a:avLst>
              </a:prstGeom>
              <a:solidFill>
                <a:srgbClr val="3399FF"/>
              </a:solidFill>
              <a:ln w="3175">
                <a:solidFill>
                  <a:schemeClr val="tx1"/>
                </a:solidFill>
                <a:round/>
                <a:headEnd/>
                <a:tailEnd/>
              </a:ln>
            </p:spPr>
            <p:txBody>
              <a:bodyPr/>
              <a:lstStyle/>
              <a:p>
                <a:endParaRPr lang="en-US" sz="1613">
                  <a:solidFill>
                    <a:srgbClr val="FFFFFF"/>
                  </a:solidFill>
                </a:endParaRPr>
              </a:p>
            </p:txBody>
          </p:sp>
          <p:sp>
            <p:nvSpPr>
              <p:cNvPr id="111650" name="Rectangle 34"/>
              <p:cNvSpPr>
                <a:spLocks noChangeArrowheads="1"/>
              </p:cNvSpPr>
              <p:nvPr/>
            </p:nvSpPr>
            <p:spPr bwMode="auto">
              <a:xfrm>
                <a:off x="1053" y="2428"/>
                <a:ext cx="317" cy="3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de-DE" sz="1434" b="1">
                    <a:solidFill>
                      <a:srgbClr val="FFFFFF"/>
                    </a:solidFill>
                  </a:rPr>
                  <a:t>Prod. </a:t>
                </a:r>
              </a:p>
              <a:p>
                <a:r>
                  <a:rPr lang="de-DE" sz="1434" b="1">
                    <a:solidFill>
                      <a:srgbClr val="FFFFFF"/>
                    </a:solidFill>
                  </a:rPr>
                  <a:t>Type</a:t>
                </a:r>
              </a:p>
            </p:txBody>
          </p:sp>
        </p:grpSp>
        <p:sp>
          <p:nvSpPr>
            <p:cNvPr id="111651" name="AutoShape 35"/>
            <p:cNvSpPr>
              <a:spLocks noChangeArrowheads="1"/>
            </p:cNvSpPr>
            <p:nvPr/>
          </p:nvSpPr>
          <p:spPr bwMode="auto">
            <a:xfrm>
              <a:off x="55" y="2448"/>
              <a:ext cx="579" cy="248"/>
            </a:xfrm>
            <a:prstGeom prst="roundRect">
              <a:avLst>
                <a:gd name="adj" fmla="val 0"/>
              </a:avLst>
            </a:prstGeom>
            <a:solidFill>
              <a:srgbClr val="3399FF"/>
            </a:solidFill>
            <a:ln w="3175">
              <a:solidFill>
                <a:schemeClr val="tx1"/>
              </a:solidFill>
              <a:round/>
              <a:headEnd/>
              <a:tailEnd/>
            </a:ln>
          </p:spPr>
          <p:txBody>
            <a:bodyPr/>
            <a:lstStyle/>
            <a:p>
              <a:endParaRPr lang="en-US" sz="1613"/>
            </a:p>
          </p:txBody>
        </p:sp>
        <p:sp>
          <p:nvSpPr>
            <p:cNvPr id="111652" name="Rectangle 36"/>
            <p:cNvSpPr>
              <a:spLocks noChangeArrowheads="1"/>
            </p:cNvSpPr>
            <p:nvPr/>
          </p:nvSpPr>
          <p:spPr bwMode="auto">
            <a:xfrm>
              <a:off x="78" y="2508"/>
              <a:ext cx="222" cy="1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de-DE" sz="1434" b="1">
                  <a:solidFill>
                    <a:srgbClr val="FFFFFF"/>
                  </a:solidFill>
                </a:rPr>
                <a:t>Line</a:t>
              </a:r>
            </a:p>
          </p:txBody>
        </p:sp>
        <p:grpSp>
          <p:nvGrpSpPr>
            <p:cNvPr id="111654" name="Group 38"/>
            <p:cNvGrpSpPr>
              <a:grpSpLocks/>
            </p:cNvGrpSpPr>
            <p:nvPr/>
          </p:nvGrpSpPr>
          <p:grpSpPr bwMode="auto">
            <a:xfrm rot="-5400000">
              <a:off x="754" y="2451"/>
              <a:ext cx="81" cy="248"/>
              <a:chOff x="3070" y="1507"/>
              <a:chExt cx="81" cy="248"/>
            </a:xfrm>
          </p:grpSpPr>
          <p:sp>
            <p:nvSpPr>
              <p:cNvPr id="111655" name="Line 39"/>
              <p:cNvSpPr>
                <a:spLocks noChangeShapeType="1"/>
              </p:cNvSpPr>
              <p:nvPr/>
            </p:nvSpPr>
            <p:spPr bwMode="auto">
              <a:xfrm rot="-5400000">
                <a:off x="3017" y="1656"/>
                <a:ext cx="198" cy="0"/>
              </a:xfrm>
              <a:prstGeom prst="line">
                <a:avLst/>
              </a:prstGeom>
              <a:noFill/>
              <a:ln w="38100">
                <a:solidFill>
                  <a:schemeClr val="tx1"/>
                </a:solidFill>
                <a:round/>
                <a:headEnd type="none" w="sm" len="sm"/>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sp>
            <p:nvSpPr>
              <p:cNvPr id="111656" name="Rectangle 40"/>
              <p:cNvSpPr>
                <a:spLocks noChangeArrowheads="1"/>
              </p:cNvSpPr>
              <p:nvPr/>
            </p:nvSpPr>
            <p:spPr bwMode="auto">
              <a:xfrm rot="-2791246">
                <a:off x="3067" y="1510"/>
                <a:ext cx="87" cy="81"/>
              </a:xfrm>
              <a:prstGeom prst="rect">
                <a:avLst/>
              </a:prstGeom>
              <a:solidFill>
                <a:schemeClr val="bg1"/>
              </a:solidFill>
              <a:ln w="38100">
                <a:solidFill>
                  <a:schemeClr val="tx1"/>
                </a:solidFill>
                <a:miter lim="800000"/>
                <a:headEnd type="none" w="sm" len="sm"/>
                <a:tailEnd type="none" w="sm" len="sm"/>
              </a:ln>
              <a:effectLst/>
              <a:extLs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grpSp>
        <p:grpSp>
          <p:nvGrpSpPr>
            <p:cNvPr id="111657" name="Group 41"/>
            <p:cNvGrpSpPr>
              <a:grpSpLocks/>
            </p:cNvGrpSpPr>
            <p:nvPr/>
          </p:nvGrpSpPr>
          <p:grpSpPr bwMode="auto">
            <a:xfrm rot="-5400000">
              <a:off x="1634" y="2451"/>
              <a:ext cx="81" cy="248"/>
              <a:chOff x="3070" y="1507"/>
              <a:chExt cx="81" cy="248"/>
            </a:xfrm>
          </p:grpSpPr>
          <p:sp>
            <p:nvSpPr>
              <p:cNvPr id="111658" name="Line 42"/>
              <p:cNvSpPr>
                <a:spLocks noChangeShapeType="1"/>
              </p:cNvSpPr>
              <p:nvPr/>
            </p:nvSpPr>
            <p:spPr bwMode="auto">
              <a:xfrm rot="-5400000">
                <a:off x="3017" y="1656"/>
                <a:ext cx="198" cy="0"/>
              </a:xfrm>
              <a:prstGeom prst="line">
                <a:avLst/>
              </a:prstGeom>
              <a:noFill/>
              <a:ln w="38100">
                <a:solidFill>
                  <a:schemeClr val="tx1"/>
                </a:solidFill>
                <a:round/>
                <a:headEnd type="none" w="sm" len="sm"/>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sp>
            <p:nvSpPr>
              <p:cNvPr id="111659" name="Rectangle 43"/>
              <p:cNvSpPr>
                <a:spLocks noChangeArrowheads="1"/>
              </p:cNvSpPr>
              <p:nvPr/>
            </p:nvSpPr>
            <p:spPr bwMode="auto">
              <a:xfrm rot="-2791246">
                <a:off x="3067" y="1510"/>
                <a:ext cx="87" cy="81"/>
              </a:xfrm>
              <a:prstGeom prst="rect">
                <a:avLst/>
              </a:prstGeom>
              <a:solidFill>
                <a:schemeClr val="bg1"/>
              </a:solidFill>
              <a:ln w="38100">
                <a:solidFill>
                  <a:schemeClr val="tx1"/>
                </a:solidFill>
                <a:miter lim="800000"/>
                <a:headEnd type="none" w="sm" len="sm"/>
                <a:tailEnd type="none" w="sm" len="sm"/>
              </a:ln>
              <a:effectLst/>
              <a:extLs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grpSp>
      </p:grpSp>
      <p:grpSp>
        <p:nvGrpSpPr>
          <p:cNvPr id="111776" name="Group 160"/>
          <p:cNvGrpSpPr>
            <a:grpSpLocks/>
          </p:cNvGrpSpPr>
          <p:nvPr/>
        </p:nvGrpSpPr>
        <p:grpSpPr bwMode="auto">
          <a:xfrm>
            <a:off x="4145315" y="1486159"/>
            <a:ext cx="822081" cy="1366817"/>
            <a:chOff x="2820" y="794"/>
            <a:chExt cx="578" cy="961"/>
          </a:xfrm>
        </p:grpSpPr>
        <p:sp>
          <p:nvSpPr>
            <p:cNvPr id="111629" name="AutoShape 13"/>
            <p:cNvSpPr>
              <a:spLocks noChangeArrowheads="1"/>
            </p:cNvSpPr>
            <p:nvPr/>
          </p:nvSpPr>
          <p:spPr bwMode="auto">
            <a:xfrm>
              <a:off x="2820" y="794"/>
              <a:ext cx="578" cy="197"/>
            </a:xfrm>
            <a:prstGeom prst="roundRect">
              <a:avLst>
                <a:gd name="adj" fmla="val 0"/>
              </a:avLst>
            </a:prstGeom>
            <a:solidFill>
              <a:srgbClr val="3399FF"/>
            </a:solidFill>
            <a:ln w="3175">
              <a:solidFill>
                <a:srgbClr val="1F1A17"/>
              </a:solidFill>
              <a:round/>
              <a:headEnd/>
              <a:tailEnd/>
            </a:ln>
          </p:spPr>
          <p:txBody>
            <a:bodyPr/>
            <a:lstStyle/>
            <a:p>
              <a:endParaRPr lang="en-US" sz="1613"/>
            </a:p>
          </p:txBody>
        </p:sp>
        <p:sp>
          <p:nvSpPr>
            <p:cNvPr id="111630" name="Rectangle 14"/>
            <p:cNvSpPr>
              <a:spLocks noChangeArrowheads="1"/>
            </p:cNvSpPr>
            <p:nvPr/>
          </p:nvSpPr>
          <p:spPr bwMode="auto">
            <a:xfrm>
              <a:off x="2936" y="814"/>
              <a:ext cx="233" cy="1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de-DE" sz="1434" b="1">
                  <a:solidFill>
                    <a:srgbClr val="FFFFFF"/>
                  </a:solidFill>
                </a:rPr>
                <a:t>Year</a:t>
              </a:r>
            </a:p>
          </p:txBody>
        </p:sp>
        <p:grpSp>
          <p:nvGrpSpPr>
            <p:cNvPr id="111635" name="Group 19"/>
            <p:cNvGrpSpPr>
              <a:grpSpLocks/>
            </p:cNvGrpSpPr>
            <p:nvPr/>
          </p:nvGrpSpPr>
          <p:grpSpPr bwMode="auto">
            <a:xfrm>
              <a:off x="2820" y="1278"/>
              <a:ext cx="578" cy="202"/>
              <a:chOff x="2791" y="1278"/>
              <a:chExt cx="578" cy="202"/>
            </a:xfrm>
          </p:grpSpPr>
          <p:sp>
            <p:nvSpPr>
              <p:cNvPr id="111636" name="Freeform 20"/>
              <p:cNvSpPr>
                <a:spLocks/>
              </p:cNvSpPr>
              <p:nvPr/>
            </p:nvSpPr>
            <p:spPr bwMode="auto">
              <a:xfrm>
                <a:off x="3025" y="1451"/>
                <a:ext cx="6" cy="2"/>
              </a:xfrm>
              <a:custGeom>
                <a:avLst/>
                <a:gdLst>
                  <a:gd name="T0" fmla="*/ 0 w 6"/>
                  <a:gd name="T1" fmla="*/ 0 h 2"/>
                  <a:gd name="T2" fmla="*/ 2 w 6"/>
                  <a:gd name="T3" fmla="*/ 2 h 2"/>
                  <a:gd name="T4" fmla="*/ 6 w 6"/>
                  <a:gd name="T5" fmla="*/ 0 h 2"/>
                  <a:gd name="T6" fmla="*/ 0 w 6"/>
                  <a:gd name="T7" fmla="*/ 0 h 2"/>
                </a:gdLst>
                <a:ahLst/>
                <a:cxnLst>
                  <a:cxn ang="0">
                    <a:pos x="T0" y="T1"/>
                  </a:cxn>
                  <a:cxn ang="0">
                    <a:pos x="T2" y="T3"/>
                  </a:cxn>
                  <a:cxn ang="0">
                    <a:pos x="T4" y="T5"/>
                  </a:cxn>
                  <a:cxn ang="0">
                    <a:pos x="T6" y="T7"/>
                  </a:cxn>
                </a:cxnLst>
                <a:rect l="0" t="0" r="r" b="b"/>
                <a:pathLst>
                  <a:path w="6" h="2">
                    <a:moveTo>
                      <a:pt x="0" y="0"/>
                    </a:moveTo>
                    <a:lnTo>
                      <a:pt x="2" y="2"/>
                    </a:lnTo>
                    <a:lnTo>
                      <a:pt x="6" y="0"/>
                    </a:lnTo>
                    <a:lnTo>
                      <a:pt x="0" y="0"/>
                    </a:lnTo>
                    <a:close/>
                  </a:path>
                </a:pathLst>
              </a:custGeom>
              <a:solidFill>
                <a:srgbClr val="1F1A1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13"/>
              </a:p>
            </p:txBody>
          </p:sp>
          <p:sp>
            <p:nvSpPr>
              <p:cNvPr id="111637" name="AutoShape 21"/>
              <p:cNvSpPr>
                <a:spLocks noChangeArrowheads="1"/>
              </p:cNvSpPr>
              <p:nvPr/>
            </p:nvSpPr>
            <p:spPr bwMode="auto">
              <a:xfrm>
                <a:off x="2791" y="1278"/>
                <a:ext cx="578" cy="202"/>
              </a:xfrm>
              <a:prstGeom prst="roundRect">
                <a:avLst>
                  <a:gd name="adj" fmla="val 0"/>
                </a:avLst>
              </a:prstGeom>
              <a:solidFill>
                <a:srgbClr val="3399FF"/>
              </a:solidFill>
              <a:ln w="3175">
                <a:solidFill>
                  <a:srgbClr val="1F1A17"/>
                </a:solidFill>
                <a:round/>
                <a:headEnd/>
                <a:tailEnd/>
              </a:ln>
            </p:spPr>
            <p:txBody>
              <a:bodyPr/>
              <a:lstStyle/>
              <a:p>
                <a:endParaRPr lang="en-US" sz="1613"/>
              </a:p>
            </p:txBody>
          </p:sp>
          <p:sp>
            <p:nvSpPr>
              <p:cNvPr id="111638" name="Rectangle 22"/>
              <p:cNvSpPr>
                <a:spLocks noChangeArrowheads="1"/>
              </p:cNvSpPr>
              <p:nvPr/>
            </p:nvSpPr>
            <p:spPr bwMode="auto">
              <a:xfrm>
                <a:off x="2868" y="1299"/>
                <a:ext cx="366" cy="1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de-DE" sz="1434" b="1">
                    <a:solidFill>
                      <a:srgbClr val="FFFFFF"/>
                    </a:solidFill>
                  </a:rPr>
                  <a:t>Month</a:t>
                </a:r>
              </a:p>
            </p:txBody>
          </p:sp>
        </p:grpSp>
        <p:grpSp>
          <p:nvGrpSpPr>
            <p:cNvPr id="111640" name="Group 24"/>
            <p:cNvGrpSpPr>
              <a:grpSpLocks/>
            </p:cNvGrpSpPr>
            <p:nvPr/>
          </p:nvGrpSpPr>
          <p:grpSpPr bwMode="auto">
            <a:xfrm>
              <a:off x="3070" y="1507"/>
              <a:ext cx="81" cy="248"/>
              <a:chOff x="3070" y="1507"/>
              <a:chExt cx="81" cy="248"/>
            </a:xfrm>
          </p:grpSpPr>
          <p:sp>
            <p:nvSpPr>
              <p:cNvPr id="111641" name="Line 25"/>
              <p:cNvSpPr>
                <a:spLocks noChangeShapeType="1"/>
              </p:cNvSpPr>
              <p:nvPr/>
            </p:nvSpPr>
            <p:spPr bwMode="auto">
              <a:xfrm rot="-5400000">
                <a:off x="3017" y="1656"/>
                <a:ext cx="198" cy="0"/>
              </a:xfrm>
              <a:prstGeom prst="line">
                <a:avLst/>
              </a:prstGeom>
              <a:noFill/>
              <a:ln w="38100">
                <a:solidFill>
                  <a:schemeClr val="tx1"/>
                </a:solidFill>
                <a:round/>
                <a:headEnd type="none" w="sm" len="sm"/>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sp>
            <p:nvSpPr>
              <p:cNvPr id="111642" name="Rectangle 26"/>
              <p:cNvSpPr>
                <a:spLocks noChangeArrowheads="1"/>
              </p:cNvSpPr>
              <p:nvPr/>
            </p:nvSpPr>
            <p:spPr bwMode="auto">
              <a:xfrm rot="-2791246">
                <a:off x="3067" y="1510"/>
                <a:ext cx="87" cy="81"/>
              </a:xfrm>
              <a:prstGeom prst="rect">
                <a:avLst/>
              </a:prstGeom>
              <a:solidFill>
                <a:schemeClr val="bg1"/>
              </a:solidFill>
              <a:ln w="38100">
                <a:solidFill>
                  <a:schemeClr val="tx1"/>
                </a:solidFill>
                <a:miter lim="800000"/>
                <a:headEnd type="none" w="sm" len="sm"/>
                <a:tailEnd type="none" w="sm" len="sm"/>
              </a:ln>
              <a:effectLst/>
              <a:extLs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grpSp>
        <p:grpSp>
          <p:nvGrpSpPr>
            <p:cNvPr id="111643" name="Group 27"/>
            <p:cNvGrpSpPr>
              <a:grpSpLocks/>
            </p:cNvGrpSpPr>
            <p:nvPr/>
          </p:nvGrpSpPr>
          <p:grpSpPr bwMode="auto">
            <a:xfrm>
              <a:off x="3074" y="1027"/>
              <a:ext cx="81" cy="248"/>
              <a:chOff x="3070" y="1507"/>
              <a:chExt cx="81" cy="248"/>
            </a:xfrm>
          </p:grpSpPr>
          <p:sp>
            <p:nvSpPr>
              <p:cNvPr id="111644" name="Line 28"/>
              <p:cNvSpPr>
                <a:spLocks noChangeShapeType="1"/>
              </p:cNvSpPr>
              <p:nvPr/>
            </p:nvSpPr>
            <p:spPr bwMode="auto">
              <a:xfrm rot="-5400000">
                <a:off x="3017" y="1656"/>
                <a:ext cx="198" cy="0"/>
              </a:xfrm>
              <a:prstGeom prst="line">
                <a:avLst/>
              </a:prstGeom>
              <a:noFill/>
              <a:ln w="38100">
                <a:solidFill>
                  <a:schemeClr val="tx1"/>
                </a:solidFill>
                <a:round/>
                <a:headEnd type="none" w="sm" len="sm"/>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sp>
            <p:nvSpPr>
              <p:cNvPr id="111645" name="Rectangle 29"/>
              <p:cNvSpPr>
                <a:spLocks noChangeArrowheads="1"/>
              </p:cNvSpPr>
              <p:nvPr/>
            </p:nvSpPr>
            <p:spPr bwMode="auto">
              <a:xfrm rot="-2791246">
                <a:off x="3067" y="1510"/>
                <a:ext cx="87" cy="81"/>
              </a:xfrm>
              <a:prstGeom prst="rect">
                <a:avLst/>
              </a:prstGeom>
              <a:solidFill>
                <a:schemeClr val="bg1"/>
              </a:solidFill>
              <a:ln w="38100">
                <a:solidFill>
                  <a:schemeClr val="tx1"/>
                </a:solidFill>
                <a:miter lim="800000"/>
                <a:headEnd type="none" w="sm" len="sm"/>
                <a:tailEnd type="none" w="sm" len="sm"/>
              </a:ln>
              <a:effectLst/>
              <a:extLs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grpSp>
      </p:grpSp>
      <p:sp>
        <p:nvSpPr>
          <p:cNvPr id="111711" name="Rectangle 95"/>
          <p:cNvSpPr>
            <a:spLocks noGrp="1" noChangeArrowheads="1"/>
          </p:cNvSpPr>
          <p:nvPr>
            <p:ph type="title"/>
          </p:nvPr>
        </p:nvSpPr>
        <p:spPr/>
        <p:txBody>
          <a:bodyPr/>
          <a:lstStyle/>
          <a:p>
            <a:r>
              <a:rPr lang="de-DE"/>
              <a:t>Example Data Model</a:t>
            </a:r>
          </a:p>
        </p:txBody>
      </p:sp>
      <p:grpSp>
        <p:nvGrpSpPr>
          <p:cNvPr id="111777" name="Group 161"/>
          <p:cNvGrpSpPr>
            <a:grpSpLocks/>
          </p:cNvGrpSpPr>
          <p:nvPr/>
        </p:nvGrpSpPr>
        <p:grpSpPr bwMode="auto">
          <a:xfrm>
            <a:off x="3328924" y="5219658"/>
            <a:ext cx="1072403" cy="866171"/>
            <a:chOff x="2246" y="3419"/>
            <a:chExt cx="754" cy="609"/>
          </a:xfrm>
        </p:grpSpPr>
        <p:grpSp>
          <p:nvGrpSpPr>
            <p:cNvPr id="111737" name="Group 121"/>
            <p:cNvGrpSpPr>
              <a:grpSpLocks/>
            </p:cNvGrpSpPr>
            <p:nvPr/>
          </p:nvGrpSpPr>
          <p:grpSpPr bwMode="auto">
            <a:xfrm>
              <a:off x="2246" y="3640"/>
              <a:ext cx="754" cy="388"/>
              <a:chOff x="2814" y="3592"/>
              <a:chExt cx="644" cy="388"/>
            </a:xfrm>
          </p:grpSpPr>
          <p:sp>
            <p:nvSpPr>
              <p:cNvPr id="111729" name="AutoShape 113"/>
              <p:cNvSpPr>
                <a:spLocks noChangeArrowheads="1"/>
              </p:cNvSpPr>
              <p:nvPr/>
            </p:nvSpPr>
            <p:spPr bwMode="auto">
              <a:xfrm>
                <a:off x="2814" y="3592"/>
                <a:ext cx="644" cy="388"/>
              </a:xfrm>
              <a:prstGeom prst="roundRect">
                <a:avLst>
                  <a:gd name="adj" fmla="val 0"/>
                </a:avLst>
              </a:prstGeom>
              <a:solidFill>
                <a:srgbClr val="3399FF"/>
              </a:solidFill>
              <a:ln w="3175">
                <a:solidFill>
                  <a:schemeClr val="tx1"/>
                </a:solidFill>
                <a:round/>
                <a:headEnd/>
                <a:tailEnd/>
              </a:ln>
            </p:spPr>
            <p:txBody>
              <a:bodyPr/>
              <a:lstStyle/>
              <a:p>
                <a:endParaRPr lang="en-US" sz="1613"/>
              </a:p>
            </p:txBody>
          </p:sp>
          <p:sp>
            <p:nvSpPr>
              <p:cNvPr id="111730" name="AutoShape 114"/>
              <p:cNvSpPr>
                <a:spLocks noChangeArrowheads="1"/>
              </p:cNvSpPr>
              <p:nvPr/>
            </p:nvSpPr>
            <p:spPr bwMode="auto">
              <a:xfrm>
                <a:off x="2890" y="3627"/>
                <a:ext cx="469" cy="343"/>
              </a:xfrm>
              <a:prstGeom prst="roundRect">
                <a:avLst>
                  <a:gd name="adj" fmla="val 16667"/>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0" tIns="0" rIns="0" bIns="0">
                <a:spAutoFit/>
              </a:bodyPr>
              <a:lstStyle/>
              <a:p>
                <a:r>
                  <a:rPr lang="de-DE" sz="1434" b="1">
                    <a:solidFill>
                      <a:srgbClr val="FFFFFF"/>
                    </a:solidFill>
                  </a:rPr>
                  <a:t>Customer</a:t>
                </a:r>
              </a:p>
              <a:p>
                <a:r>
                  <a:rPr lang="de-DE" sz="1434" b="1">
                    <a:solidFill>
                      <a:srgbClr val="FFFFFF"/>
                    </a:solidFill>
                  </a:rPr>
                  <a:t>Type</a:t>
                </a:r>
              </a:p>
            </p:txBody>
          </p:sp>
        </p:grpSp>
        <p:grpSp>
          <p:nvGrpSpPr>
            <p:cNvPr id="111734" name="Group 118"/>
            <p:cNvGrpSpPr>
              <a:grpSpLocks/>
            </p:cNvGrpSpPr>
            <p:nvPr/>
          </p:nvGrpSpPr>
          <p:grpSpPr bwMode="auto">
            <a:xfrm rot="-10800000">
              <a:off x="2610" y="3419"/>
              <a:ext cx="73" cy="192"/>
              <a:chOff x="3070" y="1507"/>
              <a:chExt cx="81" cy="248"/>
            </a:xfrm>
          </p:grpSpPr>
          <p:sp>
            <p:nvSpPr>
              <p:cNvPr id="111735" name="Line 119"/>
              <p:cNvSpPr>
                <a:spLocks noChangeShapeType="1"/>
              </p:cNvSpPr>
              <p:nvPr/>
            </p:nvSpPr>
            <p:spPr bwMode="auto">
              <a:xfrm rot="-5400000">
                <a:off x="3017" y="1656"/>
                <a:ext cx="198" cy="0"/>
              </a:xfrm>
              <a:prstGeom prst="line">
                <a:avLst/>
              </a:prstGeom>
              <a:noFill/>
              <a:ln w="38100">
                <a:solidFill>
                  <a:schemeClr val="tx1"/>
                </a:solidFill>
                <a:round/>
                <a:headEnd type="none" w="sm" len="sm"/>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sp>
            <p:nvSpPr>
              <p:cNvPr id="111736" name="Rectangle 120"/>
              <p:cNvSpPr>
                <a:spLocks noChangeArrowheads="1"/>
              </p:cNvSpPr>
              <p:nvPr/>
            </p:nvSpPr>
            <p:spPr bwMode="auto">
              <a:xfrm rot="-2791246">
                <a:off x="3067" y="1510"/>
                <a:ext cx="87" cy="81"/>
              </a:xfrm>
              <a:prstGeom prst="rect">
                <a:avLst/>
              </a:prstGeom>
              <a:solidFill>
                <a:schemeClr val="bg1"/>
              </a:solidFill>
              <a:ln w="38100">
                <a:solidFill>
                  <a:schemeClr val="tx1"/>
                </a:solidFill>
                <a:miter lim="800000"/>
                <a:headEnd type="none" w="sm" len="sm"/>
                <a:tailEnd type="none" w="sm" len="sm"/>
              </a:ln>
              <a:effectLst/>
              <a:extLs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grpSp>
      </p:grpSp>
      <p:grpSp>
        <p:nvGrpSpPr>
          <p:cNvPr id="111772" name="Group 156"/>
          <p:cNvGrpSpPr>
            <a:grpSpLocks/>
          </p:cNvGrpSpPr>
          <p:nvPr/>
        </p:nvGrpSpPr>
        <p:grpSpPr bwMode="auto">
          <a:xfrm>
            <a:off x="6480707" y="2464692"/>
            <a:ext cx="2021067" cy="1698208"/>
            <a:chOff x="4462" y="1482"/>
            <a:chExt cx="1421" cy="1194"/>
          </a:xfrm>
        </p:grpSpPr>
        <p:grpSp>
          <p:nvGrpSpPr>
            <p:cNvPr id="111757" name="Group 141"/>
            <p:cNvGrpSpPr>
              <a:grpSpLocks/>
            </p:cNvGrpSpPr>
            <p:nvPr/>
          </p:nvGrpSpPr>
          <p:grpSpPr bwMode="auto">
            <a:xfrm>
              <a:off x="4462" y="2440"/>
              <a:ext cx="1421" cy="236"/>
              <a:chOff x="4462" y="2440"/>
              <a:chExt cx="1389" cy="236"/>
            </a:xfrm>
          </p:grpSpPr>
          <p:grpSp>
            <p:nvGrpSpPr>
              <p:cNvPr id="111756" name="Group 140"/>
              <p:cNvGrpSpPr>
                <a:grpSpLocks/>
              </p:cNvGrpSpPr>
              <p:nvPr/>
            </p:nvGrpSpPr>
            <p:grpSpPr bwMode="auto">
              <a:xfrm>
                <a:off x="4863" y="2440"/>
                <a:ext cx="988" cy="236"/>
                <a:chOff x="4863" y="2440"/>
                <a:chExt cx="988" cy="236"/>
              </a:xfrm>
            </p:grpSpPr>
            <p:sp>
              <p:nvSpPr>
                <p:cNvPr id="111662" name="AutoShape 46"/>
                <p:cNvSpPr>
                  <a:spLocks noChangeArrowheads="1"/>
                </p:cNvSpPr>
                <p:nvPr/>
              </p:nvSpPr>
              <p:spPr bwMode="auto">
                <a:xfrm>
                  <a:off x="4863" y="2440"/>
                  <a:ext cx="988" cy="236"/>
                </a:xfrm>
                <a:prstGeom prst="roundRect">
                  <a:avLst>
                    <a:gd name="adj" fmla="val 0"/>
                  </a:avLst>
                </a:prstGeom>
                <a:solidFill>
                  <a:srgbClr val="3399FF"/>
                </a:solidFill>
                <a:ln w="3175">
                  <a:solidFill>
                    <a:schemeClr val="tx1"/>
                  </a:solidFill>
                  <a:round/>
                  <a:headEnd/>
                  <a:tailEnd/>
                </a:ln>
              </p:spPr>
              <p:txBody>
                <a:bodyPr/>
                <a:lstStyle/>
                <a:p>
                  <a:endParaRPr lang="en-US" sz="1613"/>
                </a:p>
              </p:txBody>
            </p:sp>
            <p:sp>
              <p:nvSpPr>
                <p:cNvPr id="111663" name="AutoShape 47"/>
                <p:cNvSpPr>
                  <a:spLocks noChangeArrowheads="1"/>
                </p:cNvSpPr>
                <p:nvPr/>
              </p:nvSpPr>
              <p:spPr bwMode="auto">
                <a:xfrm>
                  <a:off x="4925" y="2475"/>
                  <a:ext cx="379" cy="172"/>
                </a:xfrm>
                <a:prstGeom prst="roundRect">
                  <a:avLst>
                    <a:gd name="adj" fmla="val 16667"/>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0" tIns="0" rIns="0" bIns="0">
                  <a:spAutoFit/>
                </a:bodyPr>
                <a:lstStyle/>
                <a:p>
                  <a:r>
                    <a:rPr lang="de-DE" sz="1434" b="1">
                      <a:solidFill>
                        <a:srgbClr val="FFFFFF"/>
                      </a:solidFill>
                    </a:rPr>
                    <a:t>Branch</a:t>
                  </a:r>
                </a:p>
              </p:txBody>
            </p:sp>
          </p:grpSp>
          <p:sp>
            <p:nvSpPr>
              <p:cNvPr id="111680" name="Line 64"/>
              <p:cNvSpPr>
                <a:spLocks noChangeShapeType="1"/>
              </p:cNvSpPr>
              <p:nvPr/>
            </p:nvSpPr>
            <p:spPr bwMode="auto">
              <a:xfrm rot="10800000" flipH="1">
                <a:off x="4462" y="2584"/>
                <a:ext cx="334" cy="0"/>
              </a:xfrm>
              <a:prstGeom prst="line">
                <a:avLst/>
              </a:prstGeom>
              <a:noFill/>
              <a:ln w="38100">
                <a:solidFill>
                  <a:schemeClr val="tx1"/>
                </a:solidFill>
                <a:round/>
                <a:headEnd type="none" w="sm" len="sm"/>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sp>
            <p:nvSpPr>
              <p:cNvPr id="111681" name="Rectangle 65"/>
              <p:cNvSpPr>
                <a:spLocks noChangeArrowheads="1"/>
              </p:cNvSpPr>
              <p:nvPr/>
            </p:nvSpPr>
            <p:spPr bwMode="auto">
              <a:xfrm rot="8191246" flipH="1">
                <a:off x="4726" y="2541"/>
                <a:ext cx="87" cy="81"/>
              </a:xfrm>
              <a:prstGeom prst="rect">
                <a:avLst/>
              </a:prstGeom>
              <a:solidFill>
                <a:schemeClr val="bg1"/>
              </a:solidFill>
              <a:ln w="38100">
                <a:solidFill>
                  <a:schemeClr val="tx1"/>
                </a:solidFill>
                <a:miter lim="800000"/>
                <a:headEnd type="none" w="sm" len="sm"/>
                <a:tailEnd type="none" w="sm" len="sm"/>
              </a:ln>
              <a:effectLst/>
              <a:extLs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grpSp>
        <p:sp>
          <p:nvSpPr>
            <p:cNvPr id="111759" name="AutoShape 143"/>
            <p:cNvSpPr>
              <a:spLocks noChangeArrowheads="1"/>
            </p:cNvSpPr>
            <p:nvPr/>
          </p:nvSpPr>
          <p:spPr bwMode="auto">
            <a:xfrm>
              <a:off x="5060" y="1482"/>
              <a:ext cx="634" cy="197"/>
            </a:xfrm>
            <a:prstGeom prst="roundRect">
              <a:avLst>
                <a:gd name="adj" fmla="val 0"/>
              </a:avLst>
            </a:prstGeom>
            <a:solidFill>
              <a:srgbClr val="3399FF"/>
            </a:solidFill>
            <a:ln w="3175">
              <a:solidFill>
                <a:srgbClr val="1F1A17"/>
              </a:solidFill>
              <a:round/>
              <a:headEnd/>
              <a:tailEnd/>
            </a:ln>
          </p:spPr>
          <p:txBody>
            <a:bodyPr/>
            <a:lstStyle/>
            <a:p>
              <a:endParaRPr lang="en-US" sz="1613"/>
            </a:p>
          </p:txBody>
        </p:sp>
        <p:sp>
          <p:nvSpPr>
            <p:cNvPr id="111760" name="Rectangle 144"/>
            <p:cNvSpPr>
              <a:spLocks noChangeArrowheads="1"/>
            </p:cNvSpPr>
            <p:nvPr/>
          </p:nvSpPr>
          <p:spPr bwMode="auto">
            <a:xfrm>
              <a:off x="5176" y="1502"/>
              <a:ext cx="369" cy="1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de-DE" sz="1434" b="1">
                  <a:solidFill>
                    <a:srgbClr val="FFFFFF"/>
                  </a:solidFill>
                </a:rPr>
                <a:t>Region</a:t>
              </a:r>
            </a:p>
          </p:txBody>
        </p:sp>
        <p:grpSp>
          <p:nvGrpSpPr>
            <p:cNvPr id="111761" name="Group 145"/>
            <p:cNvGrpSpPr>
              <a:grpSpLocks/>
            </p:cNvGrpSpPr>
            <p:nvPr/>
          </p:nvGrpSpPr>
          <p:grpSpPr bwMode="auto">
            <a:xfrm>
              <a:off x="5060" y="1966"/>
              <a:ext cx="650" cy="202"/>
              <a:chOff x="2791" y="1278"/>
              <a:chExt cx="578" cy="202"/>
            </a:xfrm>
          </p:grpSpPr>
          <p:sp>
            <p:nvSpPr>
              <p:cNvPr id="111762" name="Freeform 146"/>
              <p:cNvSpPr>
                <a:spLocks/>
              </p:cNvSpPr>
              <p:nvPr/>
            </p:nvSpPr>
            <p:spPr bwMode="auto">
              <a:xfrm>
                <a:off x="3025" y="1451"/>
                <a:ext cx="6" cy="2"/>
              </a:xfrm>
              <a:custGeom>
                <a:avLst/>
                <a:gdLst>
                  <a:gd name="T0" fmla="*/ 0 w 6"/>
                  <a:gd name="T1" fmla="*/ 0 h 2"/>
                  <a:gd name="T2" fmla="*/ 2 w 6"/>
                  <a:gd name="T3" fmla="*/ 2 h 2"/>
                  <a:gd name="T4" fmla="*/ 6 w 6"/>
                  <a:gd name="T5" fmla="*/ 0 h 2"/>
                  <a:gd name="T6" fmla="*/ 0 w 6"/>
                  <a:gd name="T7" fmla="*/ 0 h 2"/>
                </a:gdLst>
                <a:ahLst/>
                <a:cxnLst>
                  <a:cxn ang="0">
                    <a:pos x="T0" y="T1"/>
                  </a:cxn>
                  <a:cxn ang="0">
                    <a:pos x="T2" y="T3"/>
                  </a:cxn>
                  <a:cxn ang="0">
                    <a:pos x="T4" y="T5"/>
                  </a:cxn>
                  <a:cxn ang="0">
                    <a:pos x="T6" y="T7"/>
                  </a:cxn>
                </a:cxnLst>
                <a:rect l="0" t="0" r="r" b="b"/>
                <a:pathLst>
                  <a:path w="6" h="2">
                    <a:moveTo>
                      <a:pt x="0" y="0"/>
                    </a:moveTo>
                    <a:lnTo>
                      <a:pt x="2" y="2"/>
                    </a:lnTo>
                    <a:lnTo>
                      <a:pt x="6" y="0"/>
                    </a:lnTo>
                    <a:lnTo>
                      <a:pt x="0" y="0"/>
                    </a:lnTo>
                    <a:close/>
                  </a:path>
                </a:pathLst>
              </a:custGeom>
              <a:solidFill>
                <a:srgbClr val="1F1A1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13"/>
              </a:p>
            </p:txBody>
          </p:sp>
          <p:sp>
            <p:nvSpPr>
              <p:cNvPr id="111763" name="AutoShape 147"/>
              <p:cNvSpPr>
                <a:spLocks noChangeArrowheads="1"/>
              </p:cNvSpPr>
              <p:nvPr/>
            </p:nvSpPr>
            <p:spPr bwMode="auto">
              <a:xfrm>
                <a:off x="2791" y="1278"/>
                <a:ext cx="578" cy="202"/>
              </a:xfrm>
              <a:prstGeom prst="roundRect">
                <a:avLst>
                  <a:gd name="adj" fmla="val 0"/>
                </a:avLst>
              </a:prstGeom>
              <a:solidFill>
                <a:srgbClr val="3399FF"/>
              </a:solidFill>
              <a:ln w="3175">
                <a:solidFill>
                  <a:srgbClr val="1F1A17"/>
                </a:solidFill>
                <a:round/>
                <a:headEnd/>
                <a:tailEnd/>
              </a:ln>
            </p:spPr>
            <p:txBody>
              <a:bodyPr/>
              <a:lstStyle/>
              <a:p>
                <a:endParaRPr lang="en-US" sz="1613"/>
              </a:p>
            </p:txBody>
          </p:sp>
          <p:sp>
            <p:nvSpPr>
              <p:cNvPr id="111764" name="Rectangle 148"/>
              <p:cNvSpPr>
                <a:spLocks noChangeArrowheads="1"/>
              </p:cNvSpPr>
              <p:nvPr/>
            </p:nvSpPr>
            <p:spPr bwMode="auto">
              <a:xfrm>
                <a:off x="2868" y="1299"/>
                <a:ext cx="382" cy="1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de-DE" sz="1434" b="1">
                    <a:solidFill>
                      <a:srgbClr val="FFFFFF"/>
                    </a:solidFill>
                  </a:rPr>
                  <a:t>Country</a:t>
                </a:r>
              </a:p>
            </p:txBody>
          </p:sp>
        </p:grpSp>
        <p:grpSp>
          <p:nvGrpSpPr>
            <p:cNvPr id="111765" name="Group 149"/>
            <p:cNvGrpSpPr>
              <a:grpSpLocks/>
            </p:cNvGrpSpPr>
            <p:nvPr/>
          </p:nvGrpSpPr>
          <p:grpSpPr bwMode="auto">
            <a:xfrm>
              <a:off x="5310" y="2195"/>
              <a:ext cx="81" cy="248"/>
              <a:chOff x="3070" y="1507"/>
              <a:chExt cx="81" cy="248"/>
            </a:xfrm>
          </p:grpSpPr>
          <p:sp>
            <p:nvSpPr>
              <p:cNvPr id="111766" name="Line 150"/>
              <p:cNvSpPr>
                <a:spLocks noChangeShapeType="1"/>
              </p:cNvSpPr>
              <p:nvPr/>
            </p:nvSpPr>
            <p:spPr bwMode="auto">
              <a:xfrm rot="-5400000">
                <a:off x="3017" y="1656"/>
                <a:ext cx="198" cy="0"/>
              </a:xfrm>
              <a:prstGeom prst="line">
                <a:avLst/>
              </a:prstGeom>
              <a:noFill/>
              <a:ln w="38100">
                <a:solidFill>
                  <a:schemeClr val="tx1"/>
                </a:solidFill>
                <a:round/>
                <a:headEnd type="none" w="sm" len="sm"/>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sp>
            <p:nvSpPr>
              <p:cNvPr id="111767" name="Rectangle 151"/>
              <p:cNvSpPr>
                <a:spLocks noChangeArrowheads="1"/>
              </p:cNvSpPr>
              <p:nvPr/>
            </p:nvSpPr>
            <p:spPr bwMode="auto">
              <a:xfrm rot="-2791246">
                <a:off x="3067" y="1510"/>
                <a:ext cx="87" cy="81"/>
              </a:xfrm>
              <a:prstGeom prst="rect">
                <a:avLst/>
              </a:prstGeom>
              <a:solidFill>
                <a:schemeClr val="bg1"/>
              </a:solidFill>
              <a:ln w="38100">
                <a:solidFill>
                  <a:schemeClr val="tx1"/>
                </a:solidFill>
                <a:miter lim="800000"/>
                <a:headEnd type="none" w="sm" len="sm"/>
                <a:tailEnd type="none" w="sm" len="sm"/>
              </a:ln>
              <a:effectLst/>
              <a:extLs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grpSp>
        <p:grpSp>
          <p:nvGrpSpPr>
            <p:cNvPr id="111768" name="Group 152"/>
            <p:cNvGrpSpPr>
              <a:grpSpLocks/>
            </p:cNvGrpSpPr>
            <p:nvPr/>
          </p:nvGrpSpPr>
          <p:grpSpPr bwMode="auto">
            <a:xfrm>
              <a:off x="5314" y="1715"/>
              <a:ext cx="81" cy="248"/>
              <a:chOff x="3070" y="1507"/>
              <a:chExt cx="81" cy="248"/>
            </a:xfrm>
          </p:grpSpPr>
          <p:sp>
            <p:nvSpPr>
              <p:cNvPr id="111769" name="Line 153"/>
              <p:cNvSpPr>
                <a:spLocks noChangeShapeType="1"/>
              </p:cNvSpPr>
              <p:nvPr/>
            </p:nvSpPr>
            <p:spPr bwMode="auto">
              <a:xfrm rot="-5400000">
                <a:off x="3017" y="1656"/>
                <a:ext cx="198" cy="0"/>
              </a:xfrm>
              <a:prstGeom prst="line">
                <a:avLst/>
              </a:prstGeom>
              <a:noFill/>
              <a:ln w="38100">
                <a:solidFill>
                  <a:schemeClr val="tx1"/>
                </a:solidFill>
                <a:round/>
                <a:headEnd type="none" w="sm" len="sm"/>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sp>
            <p:nvSpPr>
              <p:cNvPr id="111770" name="Rectangle 154"/>
              <p:cNvSpPr>
                <a:spLocks noChangeArrowheads="1"/>
              </p:cNvSpPr>
              <p:nvPr/>
            </p:nvSpPr>
            <p:spPr bwMode="auto">
              <a:xfrm rot="-2791246">
                <a:off x="3067" y="1510"/>
                <a:ext cx="87" cy="81"/>
              </a:xfrm>
              <a:prstGeom prst="rect">
                <a:avLst/>
              </a:prstGeom>
              <a:solidFill>
                <a:schemeClr val="bg1"/>
              </a:solidFill>
              <a:ln w="38100">
                <a:solidFill>
                  <a:schemeClr val="tx1"/>
                </a:solidFill>
                <a:miter lim="800000"/>
                <a:headEnd type="none" w="sm" len="sm"/>
                <a:tailEnd type="none" w="sm" len="sm"/>
              </a:ln>
              <a:effectLst/>
              <a:extLs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grpSp>
      </p:grpSp>
      <p:grpSp>
        <p:nvGrpSpPr>
          <p:cNvPr id="111775" name="Group 159"/>
          <p:cNvGrpSpPr>
            <a:grpSpLocks/>
          </p:cNvGrpSpPr>
          <p:nvPr/>
        </p:nvGrpSpPr>
        <p:grpSpPr bwMode="auto">
          <a:xfrm>
            <a:off x="2683206" y="2841597"/>
            <a:ext cx="3788967" cy="2538778"/>
            <a:chOff x="1792" y="1747"/>
            <a:chExt cx="2664" cy="1785"/>
          </a:xfrm>
        </p:grpSpPr>
        <p:sp>
          <p:nvSpPr>
            <p:cNvPr id="111653" name="Line 37"/>
            <p:cNvSpPr>
              <a:spLocks noChangeShapeType="1"/>
            </p:cNvSpPr>
            <p:nvPr/>
          </p:nvSpPr>
          <p:spPr bwMode="auto">
            <a:xfrm rot="5400000" flipH="1">
              <a:off x="2581" y="2452"/>
              <a:ext cx="0" cy="216"/>
            </a:xfrm>
            <a:prstGeom prst="line">
              <a:avLst/>
            </a:prstGeom>
            <a:noFill/>
            <a:ln w="38100">
              <a:solidFill>
                <a:schemeClr val="tx1"/>
              </a:solidFill>
              <a:prstDash val="sysDot"/>
              <a:round/>
              <a:headEnd type="none" w="sm" len="sm"/>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sp>
          <p:nvSpPr>
            <p:cNvPr id="111647" name="AutoShape 31"/>
            <p:cNvSpPr>
              <a:spLocks noChangeArrowheads="1"/>
            </p:cNvSpPr>
            <p:nvPr/>
          </p:nvSpPr>
          <p:spPr bwMode="auto">
            <a:xfrm>
              <a:off x="1792" y="2448"/>
              <a:ext cx="692" cy="236"/>
            </a:xfrm>
            <a:prstGeom prst="roundRect">
              <a:avLst>
                <a:gd name="adj" fmla="val 0"/>
              </a:avLst>
            </a:prstGeom>
            <a:solidFill>
              <a:srgbClr val="3399FF"/>
            </a:solidFill>
            <a:ln w="3175">
              <a:solidFill>
                <a:schemeClr val="tx1"/>
              </a:solidFill>
              <a:round/>
              <a:headEnd/>
              <a:tailEnd/>
            </a:ln>
          </p:spPr>
          <p:txBody>
            <a:bodyPr/>
            <a:lstStyle/>
            <a:p>
              <a:endParaRPr lang="en-US" sz="1613"/>
            </a:p>
          </p:txBody>
        </p:sp>
        <p:sp>
          <p:nvSpPr>
            <p:cNvPr id="111648" name="Rectangle 32"/>
            <p:cNvSpPr>
              <a:spLocks noChangeArrowheads="1"/>
            </p:cNvSpPr>
            <p:nvPr/>
          </p:nvSpPr>
          <p:spPr bwMode="auto">
            <a:xfrm>
              <a:off x="1896" y="2507"/>
              <a:ext cx="422" cy="1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de-DE" sz="1434" b="1">
                  <a:solidFill>
                    <a:srgbClr val="FFFFFF"/>
                  </a:solidFill>
                </a:rPr>
                <a:t>Product</a:t>
              </a:r>
            </a:p>
          </p:txBody>
        </p:sp>
        <p:sp>
          <p:nvSpPr>
            <p:cNvPr id="111678" name="Line 62"/>
            <p:cNvSpPr>
              <a:spLocks noChangeShapeType="1"/>
            </p:cNvSpPr>
            <p:nvPr/>
          </p:nvSpPr>
          <p:spPr bwMode="auto">
            <a:xfrm rot="-5400000">
              <a:off x="3653" y="2452"/>
              <a:ext cx="0" cy="216"/>
            </a:xfrm>
            <a:prstGeom prst="line">
              <a:avLst/>
            </a:prstGeom>
            <a:noFill/>
            <a:ln w="38100">
              <a:solidFill>
                <a:schemeClr val="tx1"/>
              </a:solidFill>
              <a:prstDash val="sysDot"/>
              <a:round/>
              <a:headEnd type="none" w="sm" len="sm"/>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grpSp>
          <p:nvGrpSpPr>
            <p:cNvPr id="111725" name="Group 109"/>
            <p:cNvGrpSpPr>
              <a:grpSpLocks/>
            </p:cNvGrpSpPr>
            <p:nvPr/>
          </p:nvGrpSpPr>
          <p:grpSpPr bwMode="auto">
            <a:xfrm>
              <a:off x="3752" y="2274"/>
              <a:ext cx="704" cy="660"/>
              <a:chOff x="2752" y="3226"/>
              <a:chExt cx="704" cy="660"/>
            </a:xfrm>
          </p:grpSpPr>
          <p:sp>
            <p:nvSpPr>
              <p:cNvPr id="111687" name="AutoShape 71"/>
              <p:cNvSpPr>
                <a:spLocks noChangeArrowheads="1"/>
              </p:cNvSpPr>
              <p:nvPr/>
            </p:nvSpPr>
            <p:spPr bwMode="auto">
              <a:xfrm>
                <a:off x="2761" y="3226"/>
                <a:ext cx="686" cy="660"/>
              </a:xfrm>
              <a:prstGeom prst="roundRect">
                <a:avLst>
                  <a:gd name="adj" fmla="val 0"/>
                </a:avLst>
              </a:prstGeom>
              <a:solidFill>
                <a:srgbClr val="3399FF"/>
              </a:solidFill>
              <a:ln w="3175">
                <a:solidFill>
                  <a:schemeClr val="tx1"/>
                </a:solidFill>
                <a:round/>
                <a:headEnd/>
                <a:tailEnd/>
              </a:ln>
            </p:spPr>
            <p:txBody>
              <a:bodyPr/>
              <a:lstStyle/>
              <a:p>
                <a:endParaRPr lang="en-US" sz="1613"/>
              </a:p>
            </p:txBody>
          </p:sp>
          <p:sp>
            <p:nvSpPr>
              <p:cNvPr id="111688" name="Rectangle 72"/>
              <p:cNvSpPr>
                <a:spLocks noChangeArrowheads="1"/>
              </p:cNvSpPr>
              <p:nvPr/>
            </p:nvSpPr>
            <p:spPr bwMode="auto">
              <a:xfrm>
                <a:off x="2791" y="3255"/>
                <a:ext cx="510" cy="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de-DE" sz="1434" b="1">
                    <a:solidFill>
                      <a:srgbClr val="FFFFFF"/>
                    </a:solidFill>
                  </a:rPr>
                  <a:t>Sales Rep</a:t>
                </a:r>
              </a:p>
              <a:p>
                <a:r>
                  <a:rPr lang="de-DE" sz="1434" b="1">
                    <a:solidFill>
                      <a:srgbClr val="FFFFFF"/>
                    </a:solidFill>
                  </a:rPr>
                  <a:t>Name</a:t>
                </a:r>
              </a:p>
              <a:p>
                <a:r>
                  <a:rPr lang="de-DE" sz="1434" b="1">
                    <a:solidFill>
                      <a:srgbClr val="FFFFFF"/>
                    </a:solidFill>
                  </a:rPr>
                  <a:t>Code</a:t>
                </a:r>
              </a:p>
            </p:txBody>
          </p:sp>
          <p:sp>
            <p:nvSpPr>
              <p:cNvPr id="111691" name="Line 75"/>
              <p:cNvSpPr>
                <a:spLocks noChangeShapeType="1"/>
              </p:cNvSpPr>
              <p:nvPr/>
            </p:nvSpPr>
            <p:spPr bwMode="auto">
              <a:xfrm flipV="1">
                <a:off x="2752" y="3408"/>
                <a:ext cx="704" cy="0"/>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grpSp>
        <p:sp>
          <p:nvSpPr>
            <p:cNvPr id="111639" name="Line 23"/>
            <p:cNvSpPr>
              <a:spLocks noChangeShapeType="1"/>
            </p:cNvSpPr>
            <p:nvPr/>
          </p:nvSpPr>
          <p:spPr bwMode="auto">
            <a:xfrm flipV="1">
              <a:off x="3109" y="1944"/>
              <a:ext cx="0" cy="216"/>
            </a:xfrm>
            <a:prstGeom prst="line">
              <a:avLst/>
            </a:prstGeom>
            <a:noFill/>
            <a:ln w="38100">
              <a:solidFill>
                <a:schemeClr val="tx1"/>
              </a:solidFill>
              <a:prstDash val="sysDot"/>
              <a:round/>
              <a:headEnd type="none" w="sm" len="sm"/>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grpSp>
          <p:nvGrpSpPr>
            <p:cNvPr id="111631" name="Group 15"/>
            <p:cNvGrpSpPr>
              <a:grpSpLocks/>
            </p:cNvGrpSpPr>
            <p:nvPr/>
          </p:nvGrpSpPr>
          <p:grpSpPr bwMode="auto">
            <a:xfrm>
              <a:off x="2820" y="1747"/>
              <a:ext cx="578" cy="199"/>
              <a:chOff x="2778" y="1747"/>
              <a:chExt cx="578" cy="199"/>
            </a:xfrm>
          </p:grpSpPr>
          <p:sp>
            <p:nvSpPr>
              <p:cNvPr id="111632" name="Freeform 16"/>
              <p:cNvSpPr>
                <a:spLocks/>
              </p:cNvSpPr>
              <p:nvPr/>
            </p:nvSpPr>
            <p:spPr bwMode="auto">
              <a:xfrm>
                <a:off x="3025" y="1854"/>
                <a:ext cx="6" cy="2"/>
              </a:xfrm>
              <a:custGeom>
                <a:avLst/>
                <a:gdLst>
                  <a:gd name="T0" fmla="*/ 0 w 6"/>
                  <a:gd name="T1" fmla="*/ 0 h 2"/>
                  <a:gd name="T2" fmla="*/ 2 w 6"/>
                  <a:gd name="T3" fmla="*/ 2 h 2"/>
                  <a:gd name="T4" fmla="*/ 6 w 6"/>
                  <a:gd name="T5" fmla="*/ 0 h 2"/>
                  <a:gd name="T6" fmla="*/ 0 w 6"/>
                  <a:gd name="T7" fmla="*/ 0 h 2"/>
                </a:gdLst>
                <a:ahLst/>
                <a:cxnLst>
                  <a:cxn ang="0">
                    <a:pos x="T0" y="T1"/>
                  </a:cxn>
                  <a:cxn ang="0">
                    <a:pos x="T2" y="T3"/>
                  </a:cxn>
                  <a:cxn ang="0">
                    <a:pos x="T4" y="T5"/>
                  </a:cxn>
                  <a:cxn ang="0">
                    <a:pos x="T6" y="T7"/>
                  </a:cxn>
                </a:cxnLst>
                <a:rect l="0" t="0" r="r" b="b"/>
                <a:pathLst>
                  <a:path w="6" h="2">
                    <a:moveTo>
                      <a:pt x="0" y="0"/>
                    </a:moveTo>
                    <a:lnTo>
                      <a:pt x="2" y="2"/>
                    </a:lnTo>
                    <a:lnTo>
                      <a:pt x="6" y="0"/>
                    </a:lnTo>
                    <a:lnTo>
                      <a:pt x="0" y="0"/>
                    </a:lnTo>
                    <a:close/>
                  </a:path>
                </a:pathLst>
              </a:custGeom>
              <a:solidFill>
                <a:srgbClr val="1F1A1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13"/>
              </a:p>
            </p:txBody>
          </p:sp>
          <p:sp>
            <p:nvSpPr>
              <p:cNvPr id="111633" name="AutoShape 17"/>
              <p:cNvSpPr>
                <a:spLocks noChangeArrowheads="1"/>
              </p:cNvSpPr>
              <p:nvPr/>
            </p:nvSpPr>
            <p:spPr bwMode="auto">
              <a:xfrm>
                <a:off x="2778" y="1747"/>
                <a:ext cx="578" cy="199"/>
              </a:xfrm>
              <a:prstGeom prst="roundRect">
                <a:avLst>
                  <a:gd name="adj" fmla="val 0"/>
                </a:avLst>
              </a:prstGeom>
              <a:solidFill>
                <a:srgbClr val="3399FF"/>
              </a:solidFill>
              <a:ln w="3175">
                <a:solidFill>
                  <a:srgbClr val="1F1A17"/>
                </a:solidFill>
                <a:round/>
                <a:headEnd/>
                <a:tailEnd/>
              </a:ln>
            </p:spPr>
            <p:txBody>
              <a:bodyPr/>
              <a:lstStyle/>
              <a:p>
                <a:endParaRPr lang="en-US" sz="1613"/>
              </a:p>
            </p:txBody>
          </p:sp>
          <p:sp>
            <p:nvSpPr>
              <p:cNvPr id="111634" name="Rectangle 18"/>
              <p:cNvSpPr>
                <a:spLocks noChangeArrowheads="1"/>
              </p:cNvSpPr>
              <p:nvPr/>
            </p:nvSpPr>
            <p:spPr bwMode="auto">
              <a:xfrm>
                <a:off x="2948" y="1770"/>
                <a:ext cx="204" cy="1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de-DE" sz="1434" b="1">
                    <a:solidFill>
                      <a:srgbClr val="FFFFFF"/>
                    </a:solidFill>
                  </a:rPr>
                  <a:t>Day</a:t>
                </a:r>
              </a:p>
            </p:txBody>
          </p:sp>
        </p:grpSp>
        <p:sp>
          <p:nvSpPr>
            <p:cNvPr id="111690" name="Line 74"/>
            <p:cNvSpPr>
              <a:spLocks noChangeShapeType="1"/>
            </p:cNvSpPr>
            <p:nvPr/>
          </p:nvSpPr>
          <p:spPr bwMode="auto">
            <a:xfrm flipH="1">
              <a:off x="2685" y="3008"/>
              <a:ext cx="424" cy="160"/>
            </a:xfrm>
            <a:prstGeom prst="line">
              <a:avLst/>
            </a:prstGeom>
            <a:noFill/>
            <a:ln w="38100">
              <a:solidFill>
                <a:schemeClr val="tx1"/>
              </a:solidFill>
              <a:prstDash val="sysDot"/>
              <a:round/>
              <a:headEnd type="none" w="sm" len="sm"/>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sp>
          <p:nvSpPr>
            <p:cNvPr id="111727" name="AutoShape 111"/>
            <p:cNvSpPr>
              <a:spLocks noChangeArrowheads="1"/>
            </p:cNvSpPr>
            <p:nvPr/>
          </p:nvSpPr>
          <p:spPr bwMode="auto">
            <a:xfrm>
              <a:off x="2270" y="3184"/>
              <a:ext cx="732" cy="236"/>
            </a:xfrm>
            <a:prstGeom prst="roundRect">
              <a:avLst>
                <a:gd name="adj" fmla="val 0"/>
              </a:avLst>
            </a:prstGeom>
            <a:solidFill>
              <a:srgbClr val="3399FF"/>
            </a:solidFill>
            <a:ln w="3175">
              <a:solidFill>
                <a:schemeClr val="tx1"/>
              </a:solidFill>
              <a:round/>
              <a:headEnd/>
              <a:tailEnd/>
            </a:ln>
          </p:spPr>
          <p:txBody>
            <a:bodyPr/>
            <a:lstStyle/>
            <a:p>
              <a:endParaRPr lang="en-US" sz="1613"/>
            </a:p>
          </p:txBody>
        </p:sp>
        <p:sp>
          <p:nvSpPr>
            <p:cNvPr id="111728" name="AutoShape 112"/>
            <p:cNvSpPr>
              <a:spLocks noChangeArrowheads="1"/>
            </p:cNvSpPr>
            <p:nvPr/>
          </p:nvSpPr>
          <p:spPr bwMode="auto">
            <a:xfrm>
              <a:off x="2325" y="3227"/>
              <a:ext cx="534" cy="172"/>
            </a:xfrm>
            <a:prstGeom prst="roundRect">
              <a:avLst>
                <a:gd name="adj" fmla="val 16667"/>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0" tIns="0" rIns="0" bIns="0">
              <a:spAutoFit/>
            </a:bodyPr>
            <a:lstStyle/>
            <a:p>
              <a:r>
                <a:rPr lang="de-DE" sz="1434" b="1">
                  <a:solidFill>
                    <a:srgbClr val="FFFFFF"/>
                  </a:solidFill>
                </a:rPr>
                <a:t>Customer</a:t>
              </a:r>
            </a:p>
          </p:txBody>
        </p:sp>
        <p:sp>
          <p:nvSpPr>
            <p:cNvPr id="111773" name="Line 157"/>
            <p:cNvSpPr>
              <a:spLocks noChangeShapeType="1"/>
            </p:cNvSpPr>
            <p:nvPr/>
          </p:nvSpPr>
          <p:spPr bwMode="auto">
            <a:xfrm>
              <a:off x="3117" y="3008"/>
              <a:ext cx="368" cy="160"/>
            </a:xfrm>
            <a:prstGeom prst="line">
              <a:avLst/>
            </a:prstGeom>
            <a:noFill/>
            <a:ln w="38100">
              <a:solidFill>
                <a:schemeClr val="tx1"/>
              </a:solidFill>
              <a:prstDash val="sysDot"/>
              <a:round/>
              <a:headEnd type="none" w="sm" len="sm"/>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sp>
          <p:nvSpPr>
            <p:cNvPr id="111774" name="AutoShape 158"/>
            <p:cNvSpPr>
              <a:spLocks noChangeArrowheads="1"/>
            </p:cNvSpPr>
            <p:nvPr/>
          </p:nvSpPr>
          <p:spPr bwMode="auto">
            <a:xfrm>
              <a:off x="3150" y="3184"/>
              <a:ext cx="732" cy="348"/>
            </a:xfrm>
            <a:prstGeom prst="roundRect">
              <a:avLst>
                <a:gd name="adj" fmla="val 0"/>
              </a:avLst>
            </a:prstGeom>
            <a:solidFill>
              <a:srgbClr val="3399FF"/>
            </a:solidFill>
            <a:ln w="3175">
              <a:solidFill>
                <a:schemeClr val="tx1"/>
              </a:solidFill>
              <a:round/>
              <a:headEnd/>
              <a:tailEnd/>
            </a:ln>
          </p:spPr>
          <p:txBody>
            <a:bodyPr/>
            <a:lstStyle/>
            <a:p>
              <a:pPr algn="ctr"/>
              <a:r>
                <a:rPr lang="de-DE" sz="1434" b="1">
                  <a:solidFill>
                    <a:schemeClr val="bg1"/>
                  </a:solidFill>
                </a:rPr>
                <a:t>Margin</a:t>
              </a:r>
            </a:p>
            <a:p>
              <a:pPr algn="ctr"/>
              <a:r>
                <a:rPr lang="de-DE" sz="1434" b="1">
                  <a:solidFill>
                    <a:schemeClr val="bg1"/>
                  </a:solidFill>
                </a:rPr>
                <a:t>Range</a:t>
              </a:r>
            </a:p>
          </p:txBody>
        </p:sp>
      </p:grpSp>
    </p:spTree>
    <p:extLst>
      <p:ext uri="{BB962C8B-B14F-4D97-AF65-F5344CB8AC3E}">
        <p14:creationId xmlns:p14="http://schemas.microsoft.com/office/powerpoint/2010/main" val="965838589"/>
      </p:ext>
    </p:extLst>
  </p:cSld>
  <p:clrMapOvr>
    <a:masterClrMapping/>
  </p:clrMapOvr>
  <p:transition>
    <p:wipe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32" fill="hold" nodeType="clickEffect">
                                  <p:stCondLst>
                                    <p:cond delay="0"/>
                                  </p:stCondLst>
                                  <p:childTnLst>
                                    <p:set>
                                      <p:cBhvr>
                                        <p:cTn id="6" dur="1" fill="hold">
                                          <p:stCondLst>
                                            <p:cond delay="0"/>
                                          </p:stCondLst>
                                        </p:cTn>
                                        <p:tgtEl>
                                          <p:spTgt spid="111775"/>
                                        </p:tgtEl>
                                        <p:attrNameLst>
                                          <p:attrName>style.visibility</p:attrName>
                                        </p:attrNameLst>
                                      </p:cBhvr>
                                      <p:to>
                                        <p:strVal val="visible"/>
                                      </p:to>
                                    </p:set>
                                    <p:animEffect transition="in" filter="box(out)">
                                      <p:cBhvr>
                                        <p:cTn id="7" dur="500"/>
                                        <p:tgtEl>
                                          <p:spTgt spid="11177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2" fill="hold" nodeType="clickEffect">
                                  <p:stCondLst>
                                    <p:cond delay="0"/>
                                  </p:stCondLst>
                                  <p:childTnLst>
                                    <p:set>
                                      <p:cBhvr>
                                        <p:cTn id="11" dur="1" fill="hold">
                                          <p:stCondLst>
                                            <p:cond delay="0"/>
                                          </p:stCondLst>
                                        </p:cTn>
                                        <p:tgtEl>
                                          <p:spTgt spid="111755"/>
                                        </p:tgtEl>
                                        <p:attrNameLst>
                                          <p:attrName>style.visibility</p:attrName>
                                        </p:attrNameLst>
                                      </p:cBhvr>
                                      <p:to>
                                        <p:strVal val="visible"/>
                                      </p:to>
                                    </p:set>
                                    <p:animEffect transition="in" filter="wipe(right)">
                                      <p:cBhvr>
                                        <p:cTn id="12" dur="500"/>
                                        <p:tgtEl>
                                          <p:spTgt spid="111755"/>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nodeType="clickEffect">
                                  <p:stCondLst>
                                    <p:cond delay="0"/>
                                  </p:stCondLst>
                                  <p:childTnLst>
                                    <p:set>
                                      <p:cBhvr>
                                        <p:cTn id="16" dur="1" fill="hold">
                                          <p:stCondLst>
                                            <p:cond delay="0"/>
                                          </p:stCondLst>
                                        </p:cTn>
                                        <p:tgtEl>
                                          <p:spTgt spid="111772"/>
                                        </p:tgtEl>
                                        <p:attrNameLst>
                                          <p:attrName>style.visibility</p:attrName>
                                        </p:attrNameLst>
                                      </p:cBhvr>
                                      <p:to>
                                        <p:strVal val="visible"/>
                                      </p:to>
                                    </p:set>
                                    <p:animEffect transition="in" filter="wipe(left)">
                                      <p:cBhvr>
                                        <p:cTn id="17" dur="500"/>
                                        <p:tgtEl>
                                          <p:spTgt spid="111772"/>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4" fill="hold" nodeType="clickEffect">
                                  <p:stCondLst>
                                    <p:cond delay="0"/>
                                  </p:stCondLst>
                                  <p:childTnLst>
                                    <p:set>
                                      <p:cBhvr>
                                        <p:cTn id="21" dur="1" fill="hold">
                                          <p:stCondLst>
                                            <p:cond delay="0"/>
                                          </p:stCondLst>
                                        </p:cTn>
                                        <p:tgtEl>
                                          <p:spTgt spid="111776"/>
                                        </p:tgtEl>
                                        <p:attrNameLst>
                                          <p:attrName>style.visibility</p:attrName>
                                        </p:attrNameLst>
                                      </p:cBhvr>
                                      <p:to>
                                        <p:strVal val="visible"/>
                                      </p:to>
                                    </p:set>
                                    <p:animEffect transition="in" filter="wipe(down)">
                                      <p:cBhvr>
                                        <p:cTn id="22" dur="500"/>
                                        <p:tgtEl>
                                          <p:spTgt spid="111776"/>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1" fill="hold" nodeType="clickEffect">
                                  <p:stCondLst>
                                    <p:cond delay="0"/>
                                  </p:stCondLst>
                                  <p:childTnLst>
                                    <p:set>
                                      <p:cBhvr>
                                        <p:cTn id="26" dur="1" fill="hold">
                                          <p:stCondLst>
                                            <p:cond delay="0"/>
                                          </p:stCondLst>
                                        </p:cTn>
                                        <p:tgtEl>
                                          <p:spTgt spid="111777"/>
                                        </p:tgtEl>
                                        <p:attrNameLst>
                                          <p:attrName>style.visibility</p:attrName>
                                        </p:attrNameLst>
                                      </p:cBhvr>
                                      <p:to>
                                        <p:strVal val="visible"/>
                                      </p:to>
                                    </p:set>
                                    <p:animEffect transition="in" filter="wipe(up)">
                                      <p:cBhvr>
                                        <p:cTn id="27" dur="500"/>
                                        <p:tgtEl>
                                          <p:spTgt spid="1117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6786" name="Rectangle 2"/>
          <p:cNvSpPr>
            <a:spLocks noGrp="1" noChangeArrowheads="1"/>
          </p:cNvSpPr>
          <p:nvPr>
            <p:ph type="title"/>
          </p:nvPr>
        </p:nvSpPr>
        <p:spPr/>
        <p:txBody>
          <a:bodyPr/>
          <a:lstStyle/>
          <a:p>
            <a:r>
              <a:rPr lang="en-US"/>
              <a:t>Cognos PowerPlay- Architecture</a:t>
            </a:r>
          </a:p>
        </p:txBody>
      </p:sp>
      <p:sp>
        <p:nvSpPr>
          <p:cNvPr id="246789" name="Rectangle 5"/>
          <p:cNvSpPr>
            <a:spLocks noChangeArrowheads="1"/>
          </p:cNvSpPr>
          <p:nvPr/>
        </p:nvSpPr>
        <p:spPr bwMode="auto">
          <a:xfrm>
            <a:off x="643650" y="1727948"/>
            <a:ext cx="7338991" cy="1880261"/>
          </a:xfrm>
          <a:prstGeom prst="rect">
            <a:avLst/>
          </a:prstGeom>
          <a:solidFill>
            <a:srgbClr val="66CC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sz="1613"/>
          </a:p>
        </p:txBody>
      </p:sp>
      <p:sp>
        <p:nvSpPr>
          <p:cNvPr id="246790" name="Rectangle 6"/>
          <p:cNvSpPr>
            <a:spLocks noChangeArrowheads="1"/>
          </p:cNvSpPr>
          <p:nvPr/>
        </p:nvSpPr>
        <p:spPr bwMode="auto">
          <a:xfrm>
            <a:off x="643650" y="1727948"/>
            <a:ext cx="7338991" cy="1880261"/>
          </a:xfrm>
          <a:prstGeom prst="rect">
            <a:avLst/>
          </a:prstGeom>
          <a:noFill/>
          <a:ln w="4763">
            <a:solidFill>
              <a:srgbClr val="DDE0E3"/>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sz="1613"/>
          </a:p>
        </p:txBody>
      </p:sp>
      <p:sp>
        <p:nvSpPr>
          <p:cNvPr id="246791" name="Rectangle 7"/>
          <p:cNvSpPr>
            <a:spLocks noChangeArrowheads="1"/>
          </p:cNvSpPr>
          <p:nvPr/>
        </p:nvSpPr>
        <p:spPr bwMode="auto">
          <a:xfrm>
            <a:off x="643650" y="3744747"/>
            <a:ext cx="7338991" cy="2052358"/>
          </a:xfrm>
          <a:prstGeom prst="rect">
            <a:avLst/>
          </a:prstGeom>
          <a:solidFill>
            <a:srgbClr val="6699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sz="1613"/>
          </a:p>
        </p:txBody>
      </p:sp>
      <p:sp>
        <p:nvSpPr>
          <p:cNvPr id="246792" name="Rectangle 8"/>
          <p:cNvSpPr>
            <a:spLocks noChangeArrowheads="1"/>
          </p:cNvSpPr>
          <p:nvPr/>
        </p:nvSpPr>
        <p:spPr bwMode="auto">
          <a:xfrm>
            <a:off x="643650" y="3744747"/>
            <a:ext cx="7338991" cy="2052358"/>
          </a:xfrm>
          <a:prstGeom prst="rect">
            <a:avLst/>
          </a:prstGeom>
          <a:noFill/>
          <a:ln w="4763">
            <a:solidFill>
              <a:srgbClr val="C4C3CA"/>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sz="1613"/>
          </a:p>
        </p:txBody>
      </p:sp>
      <p:sp>
        <p:nvSpPr>
          <p:cNvPr id="247294" name="Line 510"/>
          <p:cNvSpPr>
            <a:spLocks noChangeShapeType="1"/>
          </p:cNvSpPr>
          <p:nvPr/>
        </p:nvSpPr>
        <p:spPr bwMode="auto">
          <a:xfrm>
            <a:off x="643650" y="3676478"/>
            <a:ext cx="7347525" cy="1422"/>
          </a:xfrm>
          <a:prstGeom prst="line">
            <a:avLst/>
          </a:prstGeom>
          <a:noFill/>
          <a:ln w="15875">
            <a:solidFill>
              <a:srgbClr val="221E1D"/>
            </a:solidFill>
            <a:round/>
            <a:headEnd/>
            <a:tailEnd/>
          </a:ln>
          <a:extLst>
            <a:ext uri="{909E8E84-426E-40DD-AFC4-6F175D3DCCD1}">
              <a14:hiddenFill xmlns:a14="http://schemas.microsoft.com/office/drawing/2010/main">
                <a:noFill/>
              </a14:hiddenFill>
            </a:ext>
          </a:extLst>
        </p:spPr>
        <p:txBody>
          <a:bodyPr/>
          <a:lstStyle/>
          <a:p>
            <a:endParaRPr lang="en-US" sz="1613"/>
          </a:p>
        </p:txBody>
      </p:sp>
      <p:sp>
        <p:nvSpPr>
          <p:cNvPr id="247295" name="Line 511"/>
          <p:cNvSpPr>
            <a:spLocks noChangeShapeType="1"/>
          </p:cNvSpPr>
          <p:nvPr/>
        </p:nvSpPr>
        <p:spPr bwMode="auto">
          <a:xfrm flipH="1">
            <a:off x="2870948" y="2264150"/>
            <a:ext cx="1400951" cy="418151"/>
          </a:xfrm>
          <a:prstGeom prst="line">
            <a:avLst/>
          </a:prstGeom>
          <a:noFill/>
          <a:ln w="4763">
            <a:solidFill>
              <a:srgbClr val="221E1D"/>
            </a:solidFill>
            <a:round/>
            <a:headEnd/>
            <a:tailEnd/>
          </a:ln>
          <a:extLst>
            <a:ext uri="{909E8E84-426E-40DD-AFC4-6F175D3DCCD1}">
              <a14:hiddenFill xmlns:a14="http://schemas.microsoft.com/office/drawing/2010/main">
                <a:noFill/>
              </a14:hiddenFill>
            </a:ext>
          </a:extLst>
        </p:spPr>
        <p:txBody>
          <a:bodyPr/>
          <a:lstStyle/>
          <a:p>
            <a:endParaRPr lang="en-US" sz="1613"/>
          </a:p>
        </p:txBody>
      </p:sp>
      <p:sp>
        <p:nvSpPr>
          <p:cNvPr id="247297" name="Line 513"/>
          <p:cNvSpPr>
            <a:spLocks noChangeShapeType="1"/>
          </p:cNvSpPr>
          <p:nvPr/>
        </p:nvSpPr>
        <p:spPr bwMode="auto">
          <a:xfrm>
            <a:off x="4488086" y="2265571"/>
            <a:ext cx="8534" cy="2004000"/>
          </a:xfrm>
          <a:prstGeom prst="line">
            <a:avLst/>
          </a:prstGeom>
          <a:noFill/>
          <a:ln w="4763">
            <a:solidFill>
              <a:srgbClr val="221E1D"/>
            </a:solidFill>
            <a:round/>
            <a:headEnd/>
            <a:tailEnd/>
          </a:ln>
          <a:extLst>
            <a:ext uri="{909E8E84-426E-40DD-AFC4-6F175D3DCCD1}">
              <a14:hiddenFill xmlns:a14="http://schemas.microsoft.com/office/drawing/2010/main">
                <a:noFill/>
              </a14:hiddenFill>
            </a:ext>
          </a:extLst>
        </p:spPr>
        <p:txBody>
          <a:bodyPr/>
          <a:lstStyle/>
          <a:p>
            <a:endParaRPr lang="en-US" sz="1613"/>
          </a:p>
        </p:txBody>
      </p:sp>
      <p:sp>
        <p:nvSpPr>
          <p:cNvPr id="247298" name="Rectangle 514"/>
          <p:cNvSpPr>
            <a:spLocks noChangeArrowheads="1"/>
          </p:cNvSpPr>
          <p:nvPr/>
        </p:nvSpPr>
        <p:spPr bwMode="auto">
          <a:xfrm rot="16200000">
            <a:off x="782577" y="4887626"/>
            <a:ext cx="109004" cy="2757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sz="1792" b="1">
                <a:solidFill>
                  <a:srgbClr val="000000"/>
                </a:solidFill>
              </a:rPr>
              <a:t>S</a:t>
            </a:r>
            <a:endParaRPr lang="en-US" sz="1613" b="1"/>
          </a:p>
        </p:txBody>
      </p:sp>
      <p:sp>
        <p:nvSpPr>
          <p:cNvPr id="247299" name="Rectangle 515"/>
          <p:cNvSpPr>
            <a:spLocks noChangeArrowheads="1"/>
          </p:cNvSpPr>
          <p:nvPr/>
        </p:nvSpPr>
        <p:spPr bwMode="auto">
          <a:xfrm rot="16200000">
            <a:off x="779371" y="4751087"/>
            <a:ext cx="115416" cy="2757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sz="1792" b="1">
                <a:solidFill>
                  <a:srgbClr val="000000"/>
                </a:solidFill>
              </a:rPr>
              <a:t>e</a:t>
            </a:r>
            <a:endParaRPr lang="en-US" sz="1613" b="1"/>
          </a:p>
        </p:txBody>
      </p:sp>
      <p:sp>
        <p:nvSpPr>
          <p:cNvPr id="247300" name="Rectangle 516"/>
          <p:cNvSpPr>
            <a:spLocks noChangeArrowheads="1"/>
          </p:cNvSpPr>
          <p:nvPr/>
        </p:nvSpPr>
        <p:spPr bwMode="auto">
          <a:xfrm rot="16200000">
            <a:off x="796202" y="4645127"/>
            <a:ext cx="81754" cy="2757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sz="1792" b="1">
                <a:solidFill>
                  <a:srgbClr val="000000"/>
                </a:solidFill>
              </a:rPr>
              <a:t>r</a:t>
            </a:r>
            <a:endParaRPr lang="en-US" sz="1613" b="1"/>
          </a:p>
        </p:txBody>
      </p:sp>
      <p:sp>
        <p:nvSpPr>
          <p:cNvPr id="247301" name="Rectangle 517"/>
          <p:cNvSpPr>
            <a:spLocks noChangeArrowheads="1"/>
          </p:cNvSpPr>
          <p:nvPr/>
        </p:nvSpPr>
        <p:spPr bwMode="auto">
          <a:xfrm rot="16200000">
            <a:off x="782576" y="4547701"/>
            <a:ext cx="109004" cy="2757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sz="1792" b="1">
                <a:solidFill>
                  <a:srgbClr val="000000"/>
                </a:solidFill>
              </a:rPr>
              <a:t>v</a:t>
            </a:r>
            <a:endParaRPr lang="en-US" sz="1613" b="1"/>
          </a:p>
        </p:txBody>
      </p:sp>
      <p:sp>
        <p:nvSpPr>
          <p:cNvPr id="247302" name="Rectangle 518"/>
          <p:cNvSpPr>
            <a:spLocks noChangeArrowheads="1"/>
          </p:cNvSpPr>
          <p:nvPr/>
        </p:nvSpPr>
        <p:spPr bwMode="auto">
          <a:xfrm rot="16200000">
            <a:off x="779371" y="4433918"/>
            <a:ext cx="115416" cy="2757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sz="1792" b="1">
                <a:solidFill>
                  <a:srgbClr val="000000"/>
                </a:solidFill>
              </a:rPr>
              <a:t>e</a:t>
            </a:r>
            <a:endParaRPr lang="en-US" sz="1613" b="1"/>
          </a:p>
        </p:txBody>
      </p:sp>
      <p:sp>
        <p:nvSpPr>
          <p:cNvPr id="247303" name="Rectangle 519"/>
          <p:cNvSpPr>
            <a:spLocks noChangeArrowheads="1"/>
          </p:cNvSpPr>
          <p:nvPr/>
        </p:nvSpPr>
        <p:spPr bwMode="auto">
          <a:xfrm rot="16200000">
            <a:off x="796202" y="4327958"/>
            <a:ext cx="81754" cy="2757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sz="1792" b="1">
                <a:solidFill>
                  <a:srgbClr val="000000"/>
                </a:solidFill>
              </a:rPr>
              <a:t>r</a:t>
            </a:r>
            <a:endParaRPr lang="en-US" sz="1613" b="1"/>
          </a:p>
        </p:txBody>
      </p:sp>
      <p:sp>
        <p:nvSpPr>
          <p:cNvPr id="247304" name="Rectangle 520"/>
          <p:cNvSpPr>
            <a:spLocks noChangeArrowheads="1"/>
          </p:cNvSpPr>
          <p:nvPr/>
        </p:nvSpPr>
        <p:spPr bwMode="auto">
          <a:xfrm rot="16200000">
            <a:off x="776166" y="2734998"/>
            <a:ext cx="121828" cy="2757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sz="1792" b="1">
                <a:solidFill>
                  <a:srgbClr val="000000"/>
                </a:solidFill>
              </a:rPr>
              <a:t>C</a:t>
            </a:r>
            <a:endParaRPr lang="en-US" sz="1613" b="1"/>
          </a:p>
        </p:txBody>
      </p:sp>
      <p:sp>
        <p:nvSpPr>
          <p:cNvPr id="247305" name="Rectangle 521"/>
          <p:cNvSpPr>
            <a:spLocks noChangeArrowheads="1"/>
          </p:cNvSpPr>
          <p:nvPr/>
        </p:nvSpPr>
        <p:spPr bwMode="auto">
          <a:xfrm rot="16200000">
            <a:off x="809027" y="2618371"/>
            <a:ext cx="56106" cy="2757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sz="1792" b="1">
                <a:solidFill>
                  <a:srgbClr val="000000"/>
                </a:solidFill>
              </a:rPr>
              <a:t>l</a:t>
            </a:r>
            <a:endParaRPr lang="en-US" sz="1613" b="1"/>
          </a:p>
        </p:txBody>
      </p:sp>
      <p:sp>
        <p:nvSpPr>
          <p:cNvPr id="247306" name="Rectangle 522"/>
          <p:cNvSpPr>
            <a:spLocks noChangeArrowheads="1"/>
          </p:cNvSpPr>
          <p:nvPr/>
        </p:nvSpPr>
        <p:spPr bwMode="auto">
          <a:xfrm rot="16200000">
            <a:off x="809027" y="2568591"/>
            <a:ext cx="56106" cy="2757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sz="1792" b="1">
                <a:solidFill>
                  <a:srgbClr val="000000"/>
                </a:solidFill>
              </a:rPr>
              <a:t>i</a:t>
            </a:r>
            <a:endParaRPr lang="en-US" sz="1613" b="1"/>
          </a:p>
        </p:txBody>
      </p:sp>
      <p:sp>
        <p:nvSpPr>
          <p:cNvPr id="247307" name="Rectangle 523"/>
          <p:cNvSpPr>
            <a:spLocks noChangeArrowheads="1"/>
          </p:cNvSpPr>
          <p:nvPr/>
        </p:nvSpPr>
        <p:spPr bwMode="auto">
          <a:xfrm rot="16200000">
            <a:off x="779371" y="2485388"/>
            <a:ext cx="115416" cy="2757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sz="1792" b="1">
                <a:solidFill>
                  <a:srgbClr val="000000"/>
                </a:solidFill>
              </a:rPr>
              <a:t>e</a:t>
            </a:r>
            <a:endParaRPr lang="en-US" sz="1613" b="1"/>
          </a:p>
        </p:txBody>
      </p:sp>
      <p:sp>
        <p:nvSpPr>
          <p:cNvPr id="247308" name="Rectangle 524"/>
          <p:cNvSpPr>
            <a:spLocks noChangeArrowheads="1"/>
          </p:cNvSpPr>
          <p:nvPr/>
        </p:nvSpPr>
        <p:spPr bwMode="auto">
          <a:xfrm rot="16200000">
            <a:off x="775363" y="2352404"/>
            <a:ext cx="123432" cy="2757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sz="1792" b="1">
                <a:solidFill>
                  <a:srgbClr val="000000"/>
                </a:solidFill>
              </a:rPr>
              <a:t>n</a:t>
            </a:r>
            <a:endParaRPr lang="en-US" sz="1613" b="1"/>
          </a:p>
        </p:txBody>
      </p:sp>
      <p:sp>
        <p:nvSpPr>
          <p:cNvPr id="247309" name="Rectangle 525"/>
          <p:cNvSpPr>
            <a:spLocks noChangeArrowheads="1"/>
          </p:cNvSpPr>
          <p:nvPr/>
        </p:nvSpPr>
        <p:spPr bwMode="auto">
          <a:xfrm rot="16200000">
            <a:off x="797005" y="2263511"/>
            <a:ext cx="80150" cy="2757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sz="1792" b="1">
                <a:solidFill>
                  <a:srgbClr val="000000"/>
                </a:solidFill>
              </a:rPr>
              <a:t>t</a:t>
            </a:r>
            <a:endParaRPr lang="en-US" sz="1613" b="1"/>
          </a:p>
        </p:txBody>
      </p:sp>
      <p:sp>
        <p:nvSpPr>
          <p:cNvPr id="247310" name="Rectangle 526"/>
          <p:cNvSpPr>
            <a:spLocks noChangeArrowheads="1"/>
          </p:cNvSpPr>
          <p:nvPr/>
        </p:nvSpPr>
        <p:spPr bwMode="auto">
          <a:xfrm>
            <a:off x="3556490" y="1885822"/>
            <a:ext cx="1887372" cy="361260"/>
          </a:xfrm>
          <a:prstGeom prst="rect">
            <a:avLst/>
          </a:prstGeom>
          <a:solidFill>
            <a:srgbClr val="FFFFFF"/>
          </a:solidFill>
          <a:ln w="9525">
            <a:solidFill>
              <a:schemeClr val="tx1"/>
            </a:solidFill>
            <a:miter lim="800000"/>
            <a:headEnd/>
            <a:tailEnd/>
          </a:ln>
        </p:spPr>
        <p:txBody>
          <a:bodyPr/>
          <a:lstStyle/>
          <a:p>
            <a:endParaRPr lang="en-US" sz="1613"/>
          </a:p>
        </p:txBody>
      </p:sp>
      <p:sp>
        <p:nvSpPr>
          <p:cNvPr id="247312" name="Rectangle 528"/>
          <p:cNvSpPr>
            <a:spLocks noChangeArrowheads="1"/>
          </p:cNvSpPr>
          <p:nvPr/>
        </p:nvSpPr>
        <p:spPr bwMode="auto">
          <a:xfrm>
            <a:off x="3754187" y="1944134"/>
            <a:ext cx="1366593" cy="234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sz="1523" b="1">
                <a:solidFill>
                  <a:srgbClr val="000000"/>
                </a:solidFill>
              </a:rPr>
              <a:t>PowerPlay Client</a:t>
            </a:r>
            <a:endParaRPr lang="en-US" sz="1613" b="1"/>
          </a:p>
        </p:txBody>
      </p:sp>
      <p:sp>
        <p:nvSpPr>
          <p:cNvPr id="247313" name="Rectangle 529"/>
          <p:cNvSpPr>
            <a:spLocks noChangeArrowheads="1"/>
          </p:cNvSpPr>
          <p:nvPr/>
        </p:nvSpPr>
        <p:spPr bwMode="auto">
          <a:xfrm>
            <a:off x="1210675" y="2902755"/>
            <a:ext cx="1055802" cy="7030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r"/>
            <a:r>
              <a:rPr lang="en-US" sz="1523" b="1">
                <a:solidFill>
                  <a:srgbClr val="000000"/>
                </a:solidFill>
              </a:rPr>
              <a:t>PowerCube</a:t>
            </a:r>
          </a:p>
          <a:p>
            <a:pPr algn="r"/>
            <a:r>
              <a:rPr lang="en-US" sz="1523" b="1">
                <a:solidFill>
                  <a:srgbClr val="000000"/>
                </a:solidFill>
              </a:rPr>
              <a:t>(Proprietary,</a:t>
            </a:r>
          </a:p>
          <a:p>
            <a:pPr algn="r"/>
            <a:r>
              <a:rPr lang="en-US" sz="1523" b="1">
                <a:solidFill>
                  <a:srgbClr val="000000"/>
                </a:solidFill>
              </a:rPr>
              <a:t>Compressed)</a:t>
            </a:r>
            <a:endParaRPr lang="en-US" sz="1613" b="1"/>
          </a:p>
        </p:txBody>
      </p:sp>
      <p:sp>
        <p:nvSpPr>
          <p:cNvPr id="247315" name="Rectangle 531"/>
          <p:cNvSpPr>
            <a:spLocks noChangeArrowheads="1"/>
          </p:cNvSpPr>
          <p:nvPr/>
        </p:nvSpPr>
        <p:spPr bwMode="auto">
          <a:xfrm>
            <a:off x="2360347" y="2858664"/>
            <a:ext cx="533357" cy="53335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sz="1613"/>
          </a:p>
        </p:txBody>
      </p:sp>
      <p:sp>
        <p:nvSpPr>
          <p:cNvPr id="247316" name="Rectangle 532"/>
          <p:cNvSpPr>
            <a:spLocks noChangeArrowheads="1"/>
          </p:cNvSpPr>
          <p:nvPr/>
        </p:nvSpPr>
        <p:spPr bwMode="auto">
          <a:xfrm>
            <a:off x="2360347" y="2858664"/>
            <a:ext cx="533357" cy="533357"/>
          </a:xfrm>
          <a:prstGeom prst="rect">
            <a:avLst/>
          </a:prstGeom>
          <a:noFill/>
          <a:ln w="9525">
            <a:solidFill>
              <a:srgbClr val="221E1D"/>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sz="1613"/>
          </a:p>
        </p:txBody>
      </p:sp>
      <p:sp>
        <p:nvSpPr>
          <p:cNvPr id="247317" name="Line 533"/>
          <p:cNvSpPr>
            <a:spLocks noChangeShapeType="1"/>
          </p:cNvSpPr>
          <p:nvPr/>
        </p:nvSpPr>
        <p:spPr bwMode="auto">
          <a:xfrm>
            <a:off x="2469863" y="2858664"/>
            <a:ext cx="1422" cy="533357"/>
          </a:xfrm>
          <a:prstGeom prst="line">
            <a:avLst/>
          </a:prstGeom>
          <a:noFill/>
          <a:ln w="9525">
            <a:solidFill>
              <a:srgbClr val="221E1D"/>
            </a:solidFill>
            <a:round/>
            <a:headEnd/>
            <a:tailEnd/>
          </a:ln>
          <a:extLst>
            <a:ext uri="{909E8E84-426E-40DD-AFC4-6F175D3DCCD1}">
              <a14:hiddenFill xmlns:a14="http://schemas.microsoft.com/office/drawing/2010/main">
                <a:noFill/>
              </a14:hiddenFill>
            </a:ext>
          </a:extLst>
        </p:spPr>
        <p:txBody>
          <a:bodyPr/>
          <a:lstStyle/>
          <a:p>
            <a:endParaRPr lang="en-US" sz="1613"/>
          </a:p>
        </p:txBody>
      </p:sp>
      <p:sp>
        <p:nvSpPr>
          <p:cNvPr id="247318" name="Line 534"/>
          <p:cNvSpPr>
            <a:spLocks noChangeShapeType="1"/>
          </p:cNvSpPr>
          <p:nvPr/>
        </p:nvSpPr>
        <p:spPr bwMode="auto">
          <a:xfrm>
            <a:off x="2577957" y="2858664"/>
            <a:ext cx="1422" cy="533357"/>
          </a:xfrm>
          <a:prstGeom prst="line">
            <a:avLst/>
          </a:prstGeom>
          <a:noFill/>
          <a:ln w="9525">
            <a:solidFill>
              <a:srgbClr val="221E1D"/>
            </a:solidFill>
            <a:round/>
            <a:headEnd/>
            <a:tailEnd/>
          </a:ln>
          <a:extLst>
            <a:ext uri="{909E8E84-426E-40DD-AFC4-6F175D3DCCD1}">
              <a14:hiddenFill xmlns:a14="http://schemas.microsoft.com/office/drawing/2010/main">
                <a:noFill/>
              </a14:hiddenFill>
            </a:ext>
          </a:extLst>
        </p:spPr>
        <p:txBody>
          <a:bodyPr/>
          <a:lstStyle/>
          <a:p>
            <a:endParaRPr lang="en-US" sz="1613"/>
          </a:p>
        </p:txBody>
      </p:sp>
      <p:sp>
        <p:nvSpPr>
          <p:cNvPr id="247319" name="Line 535"/>
          <p:cNvSpPr>
            <a:spLocks noChangeShapeType="1"/>
          </p:cNvSpPr>
          <p:nvPr/>
        </p:nvSpPr>
        <p:spPr bwMode="auto">
          <a:xfrm>
            <a:off x="2686050" y="2858664"/>
            <a:ext cx="1422" cy="533357"/>
          </a:xfrm>
          <a:prstGeom prst="line">
            <a:avLst/>
          </a:prstGeom>
          <a:noFill/>
          <a:ln w="9525">
            <a:solidFill>
              <a:srgbClr val="221E1D"/>
            </a:solidFill>
            <a:round/>
            <a:headEnd/>
            <a:tailEnd/>
          </a:ln>
          <a:extLst>
            <a:ext uri="{909E8E84-426E-40DD-AFC4-6F175D3DCCD1}">
              <a14:hiddenFill xmlns:a14="http://schemas.microsoft.com/office/drawing/2010/main">
                <a:noFill/>
              </a14:hiddenFill>
            </a:ext>
          </a:extLst>
        </p:spPr>
        <p:txBody>
          <a:bodyPr/>
          <a:lstStyle/>
          <a:p>
            <a:endParaRPr lang="en-US" sz="1613"/>
          </a:p>
        </p:txBody>
      </p:sp>
      <p:sp>
        <p:nvSpPr>
          <p:cNvPr id="247320" name="Line 536"/>
          <p:cNvSpPr>
            <a:spLocks noChangeShapeType="1"/>
          </p:cNvSpPr>
          <p:nvPr/>
        </p:nvSpPr>
        <p:spPr bwMode="auto">
          <a:xfrm>
            <a:off x="2794144" y="2858664"/>
            <a:ext cx="1422" cy="533357"/>
          </a:xfrm>
          <a:prstGeom prst="line">
            <a:avLst/>
          </a:prstGeom>
          <a:noFill/>
          <a:ln w="9525">
            <a:solidFill>
              <a:srgbClr val="221E1D"/>
            </a:solidFill>
            <a:round/>
            <a:headEnd/>
            <a:tailEnd/>
          </a:ln>
          <a:extLst>
            <a:ext uri="{909E8E84-426E-40DD-AFC4-6F175D3DCCD1}">
              <a14:hiddenFill xmlns:a14="http://schemas.microsoft.com/office/drawing/2010/main">
                <a:noFill/>
              </a14:hiddenFill>
            </a:ext>
          </a:extLst>
        </p:spPr>
        <p:txBody>
          <a:bodyPr/>
          <a:lstStyle/>
          <a:p>
            <a:endParaRPr lang="en-US" sz="1613"/>
          </a:p>
        </p:txBody>
      </p:sp>
      <p:sp>
        <p:nvSpPr>
          <p:cNvPr id="247321" name="Freeform 537"/>
          <p:cNvSpPr>
            <a:spLocks/>
          </p:cNvSpPr>
          <p:nvPr/>
        </p:nvSpPr>
        <p:spPr bwMode="auto">
          <a:xfrm>
            <a:off x="2893704" y="2682301"/>
            <a:ext cx="275923" cy="709720"/>
          </a:xfrm>
          <a:custGeom>
            <a:avLst/>
            <a:gdLst>
              <a:gd name="T0" fmla="*/ 0 w 194"/>
              <a:gd name="T1" fmla="*/ 124 h 499"/>
              <a:gd name="T2" fmla="*/ 194 w 194"/>
              <a:gd name="T3" fmla="*/ 0 h 499"/>
              <a:gd name="T4" fmla="*/ 194 w 194"/>
              <a:gd name="T5" fmla="*/ 375 h 499"/>
              <a:gd name="T6" fmla="*/ 0 w 194"/>
              <a:gd name="T7" fmla="*/ 499 h 499"/>
              <a:gd name="T8" fmla="*/ 0 w 194"/>
              <a:gd name="T9" fmla="*/ 124 h 499"/>
            </a:gdLst>
            <a:ahLst/>
            <a:cxnLst>
              <a:cxn ang="0">
                <a:pos x="T0" y="T1"/>
              </a:cxn>
              <a:cxn ang="0">
                <a:pos x="T2" y="T3"/>
              </a:cxn>
              <a:cxn ang="0">
                <a:pos x="T4" y="T5"/>
              </a:cxn>
              <a:cxn ang="0">
                <a:pos x="T6" y="T7"/>
              </a:cxn>
              <a:cxn ang="0">
                <a:pos x="T8" y="T9"/>
              </a:cxn>
            </a:cxnLst>
            <a:rect l="0" t="0" r="r" b="b"/>
            <a:pathLst>
              <a:path w="194" h="499">
                <a:moveTo>
                  <a:pt x="0" y="124"/>
                </a:moveTo>
                <a:lnTo>
                  <a:pt x="194" y="0"/>
                </a:lnTo>
                <a:lnTo>
                  <a:pt x="194" y="375"/>
                </a:lnTo>
                <a:lnTo>
                  <a:pt x="0" y="499"/>
                </a:lnTo>
                <a:lnTo>
                  <a:pt x="0" y="12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13"/>
          </a:p>
        </p:txBody>
      </p:sp>
      <p:sp>
        <p:nvSpPr>
          <p:cNvPr id="247322" name="Freeform 538"/>
          <p:cNvSpPr>
            <a:spLocks/>
          </p:cNvSpPr>
          <p:nvPr/>
        </p:nvSpPr>
        <p:spPr bwMode="auto">
          <a:xfrm>
            <a:off x="2893704" y="2682301"/>
            <a:ext cx="275923" cy="709720"/>
          </a:xfrm>
          <a:custGeom>
            <a:avLst/>
            <a:gdLst>
              <a:gd name="T0" fmla="*/ 0 w 194"/>
              <a:gd name="T1" fmla="*/ 124 h 499"/>
              <a:gd name="T2" fmla="*/ 194 w 194"/>
              <a:gd name="T3" fmla="*/ 0 h 499"/>
              <a:gd name="T4" fmla="*/ 194 w 194"/>
              <a:gd name="T5" fmla="*/ 375 h 499"/>
              <a:gd name="T6" fmla="*/ 0 w 194"/>
              <a:gd name="T7" fmla="*/ 499 h 499"/>
              <a:gd name="T8" fmla="*/ 0 w 194"/>
              <a:gd name="T9" fmla="*/ 124 h 499"/>
            </a:gdLst>
            <a:ahLst/>
            <a:cxnLst>
              <a:cxn ang="0">
                <a:pos x="T0" y="T1"/>
              </a:cxn>
              <a:cxn ang="0">
                <a:pos x="T2" y="T3"/>
              </a:cxn>
              <a:cxn ang="0">
                <a:pos x="T4" y="T5"/>
              </a:cxn>
              <a:cxn ang="0">
                <a:pos x="T6" y="T7"/>
              </a:cxn>
              <a:cxn ang="0">
                <a:pos x="T8" y="T9"/>
              </a:cxn>
            </a:cxnLst>
            <a:rect l="0" t="0" r="r" b="b"/>
            <a:pathLst>
              <a:path w="194" h="499">
                <a:moveTo>
                  <a:pt x="0" y="124"/>
                </a:moveTo>
                <a:lnTo>
                  <a:pt x="194" y="0"/>
                </a:lnTo>
                <a:lnTo>
                  <a:pt x="194" y="375"/>
                </a:lnTo>
                <a:lnTo>
                  <a:pt x="0" y="499"/>
                </a:lnTo>
                <a:lnTo>
                  <a:pt x="0" y="124"/>
                </a:lnTo>
              </a:path>
            </a:pathLst>
          </a:custGeom>
          <a:noFill/>
          <a:ln w="9525">
            <a:solidFill>
              <a:srgbClr val="221E1D"/>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sz="1613"/>
          </a:p>
        </p:txBody>
      </p:sp>
      <p:sp>
        <p:nvSpPr>
          <p:cNvPr id="247323" name="Line 539"/>
          <p:cNvSpPr>
            <a:spLocks noChangeShapeType="1"/>
          </p:cNvSpPr>
          <p:nvPr/>
        </p:nvSpPr>
        <p:spPr bwMode="auto">
          <a:xfrm>
            <a:off x="2952019" y="2821685"/>
            <a:ext cx="1421" cy="539045"/>
          </a:xfrm>
          <a:prstGeom prst="line">
            <a:avLst/>
          </a:prstGeom>
          <a:noFill/>
          <a:ln w="9525">
            <a:solidFill>
              <a:srgbClr val="221E1D"/>
            </a:solidFill>
            <a:round/>
            <a:headEnd/>
            <a:tailEnd/>
          </a:ln>
          <a:extLst>
            <a:ext uri="{909E8E84-426E-40DD-AFC4-6F175D3DCCD1}">
              <a14:hiddenFill xmlns:a14="http://schemas.microsoft.com/office/drawing/2010/main">
                <a:noFill/>
              </a14:hiddenFill>
            </a:ext>
          </a:extLst>
        </p:spPr>
        <p:txBody>
          <a:bodyPr/>
          <a:lstStyle/>
          <a:p>
            <a:endParaRPr lang="en-US" sz="1613"/>
          </a:p>
        </p:txBody>
      </p:sp>
      <p:sp>
        <p:nvSpPr>
          <p:cNvPr id="247324" name="Line 540"/>
          <p:cNvSpPr>
            <a:spLocks noChangeShapeType="1"/>
          </p:cNvSpPr>
          <p:nvPr/>
        </p:nvSpPr>
        <p:spPr bwMode="auto">
          <a:xfrm>
            <a:off x="3115580" y="2722125"/>
            <a:ext cx="1422" cy="533357"/>
          </a:xfrm>
          <a:prstGeom prst="line">
            <a:avLst/>
          </a:prstGeom>
          <a:noFill/>
          <a:ln w="9525">
            <a:solidFill>
              <a:srgbClr val="221E1D"/>
            </a:solidFill>
            <a:round/>
            <a:headEnd/>
            <a:tailEnd/>
          </a:ln>
          <a:extLst>
            <a:ext uri="{909E8E84-426E-40DD-AFC4-6F175D3DCCD1}">
              <a14:hiddenFill xmlns:a14="http://schemas.microsoft.com/office/drawing/2010/main">
                <a:noFill/>
              </a14:hiddenFill>
            </a:ext>
          </a:extLst>
        </p:spPr>
        <p:txBody>
          <a:bodyPr/>
          <a:lstStyle/>
          <a:p>
            <a:endParaRPr lang="en-US" sz="1613"/>
          </a:p>
        </p:txBody>
      </p:sp>
      <p:sp>
        <p:nvSpPr>
          <p:cNvPr id="247325" name="Line 541"/>
          <p:cNvSpPr>
            <a:spLocks noChangeShapeType="1"/>
          </p:cNvSpPr>
          <p:nvPr/>
        </p:nvSpPr>
        <p:spPr bwMode="auto">
          <a:xfrm>
            <a:off x="3001798" y="2794661"/>
            <a:ext cx="1422" cy="533358"/>
          </a:xfrm>
          <a:prstGeom prst="line">
            <a:avLst/>
          </a:prstGeom>
          <a:noFill/>
          <a:ln w="9525">
            <a:solidFill>
              <a:srgbClr val="221E1D"/>
            </a:solidFill>
            <a:round/>
            <a:headEnd/>
            <a:tailEnd/>
          </a:ln>
          <a:extLst>
            <a:ext uri="{909E8E84-426E-40DD-AFC4-6F175D3DCCD1}">
              <a14:hiddenFill xmlns:a14="http://schemas.microsoft.com/office/drawing/2010/main">
                <a:noFill/>
              </a14:hiddenFill>
            </a:ext>
          </a:extLst>
        </p:spPr>
        <p:txBody>
          <a:bodyPr/>
          <a:lstStyle/>
          <a:p>
            <a:endParaRPr lang="en-US" sz="1613"/>
          </a:p>
        </p:txBody>
      </p:sp>
      <p:sp>
        <p:nvSpPr>
          <p:cNvPr id="247326" name="Line 542"/>
          <p:cNvSpPr>
            <a:spLocks noChangeShapeType="1"/>
          </p:cNvSpPr>
          <p:nvPr/>
        </p:nvSpPr>
        <p:spPr bwMode="auto">
          <a:xfrm>
            <a:off x="3051579" y="2759105"/>
            <a:ext cx="1421" cy="533357"/>
          </a:xfrm>
          <a:prstGeom prst="line">
            <a:avLst/>
          </a:prstGeom>
          <a:noFill/>
          <a:ln w="9525">
            <a:solidFill>
              <a:srgbClr val="221E1D"/>
            </a:solidFill>
            <a:round/>
            <a:headEnd/>
            <a:tailEnd/>
          </a:ln>
          <a:extLst>
            <a:ext uri="{909E8E84-426E-40DD-AFC4-6F175D3DCCD1}">
              <a14:hiddenFill xmlns:a14="http://schemas.microsoft.com/office/drawing/2010/main">
                <a:noFill/>
              </a14:hiddenFill>
            </a:ext>
          </a:extLst>
        </p:spPr>
        <p:txBody>
          <a:bodyPr/>
          <a:lstStyle/>
          <a:p>
            <a:endParaRPr lang="en-US" sz="1613"/>
          </a:p>
        </p:txBody>
      </p:sp>
      <p:sp>
        <p:nvSpPr>
          <p:cNvPr id="247327" name="Freeform 543"/>
          <p:cNvSpPr>
            <a:spLocks/>
          </p:cNvSpPr>
          <p:nvPr/>
        </p:nvSpPr>
        <p:spPr bwMode="auto">
          <a:xfrm>
            <a:off x="2360347" y="2682301"/>
            <a:ext cx="809280" cy="176363"/>
          </a:xfrm>
          <a:custGeom>
            <a:avLst/>
            <a:gdLst>
              <a:gd name="T0" fmla="*/ 0 w 569"/>
              <a:gd name="T1" fmla="*/ 124 h 124"/>
              <a:gd name="T2" fmla="*/ 194 w 569"/>
              <a:gd name="T3" fmla="*/ 0 h 124"/>
              <a:gd name="T4" fmla="*/ 569 w 569"/>
              <a:gd name="T5" fmla="*/ 0 h 124"/>
              <a:gd name="T6" fmla="*/ 375 w 569"/>
              <a:gd name="T7" fmla="*/ 124 h 124"/>
              <a:gd name="T8" fmla="*/ 0 w 569"/>
              <a:gd name="T9" fmla="*/ 124 h 124"/>
            </a:gdLst>
            <a:ahLst/>
            <a:cxnLst>
              <a:cxn ang="0">
                <a:pos x="T0" y="T1"/>
              </a:cxn>
              <a:cxn ang="0">
                <a:pos x="T2" y="T3"/>
              </a:cxn>
              <a:cxn ang="0">
                <a:pos x="T4" y="T5"/>
              </a:cxn>
              <a:cxn ang="0">
                <a:pos x="T6" y="T7"/>
              </a:cxn>
              <a:cxn ang="0">
                <a:pos x="T8" y="T9"/>
              </a:cxn>
            </a:cxnLst>
            <a:rect l="0" t="0" r="r" b="b"/>
            <a:pathLst>
              <a:path w="569" h="124">
                <a:moveTo>
                  <a:pt x="0" y="124"/>
                </a:moveTo>
                <a:lnTo>
                  <a:pt x="194" y="0"/>
                </a:lnTo>
                <a:lnTo>
                  <a:pt x="569" y="0"/>
                </a:lnTo>
                <a:lnTo>
                  <a:pt x="375" y="124"/>
                </a:lnTo>
                <a:lnTo>
                  <a:pt x="0" y="12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13"/>
          </a:p>
        </p:txBody>
      </p:sp>
      <p:sp>
        <p:nvSpPr>
          <p:cNvPr id="247328" name="Freeform 544"/>
          <p:cNvSpPr>
            <a:spLocks/>
          </p:cNvSpPr>
          <p:nvPr/>
        </p:nvSpPr>
        <p:spPr bwMode="auto">
          <a:xfrm>
            <a:off x="2360347" y="2682301"/>
            <a:ext cx="809280" cy="176363"/>
          </a:xfrm>
          <a:custGeom>
            <a:avLst/>
            <a:gdLst>
              <a:gd name="T0" fmla="*/ 0 w 569"/>
              <a:gd name="T1" fmla="*/ 124 h 124"/>
              <a:gd name="T2" fmla="*/ 194 w 569"/>
              <a:gd name="T3" fmla="*/ 0 h 124"/>
              <a:gd name="T4" fmla="*/ 569 w 569"/>
              <a:gd name="T5" fmla="*/ 0 h 124"/>
              <a:gd name="T6" fmla="*/ 375 w 569"/>
              <a:gd name="T7" fmla="*/ 124 h 124"/>
              <a:gd name="T8" fmla="*/ 0 w 569"/>
              <a:gd name="T9" fmla="*/ 124 h 124"/>
            </a:gdLst>
            <a:ahLst/>
            <a:cxnLst>
              <a:cxn ang="0">
                <a:pos x="T0" y="T1"/>
              </a:cxn>
              <a:cxn ang="0">
                <a:pos x="T2" y="T3"/>
              </a:cxn>
              <a:cxn ang="0">
                <a:pos x="T4" y="T5"/>
              </a:cxn>
              <a:cxn ang="0">
                <a:pos x="T6" y="T7"/>
              </a:cxn>
              <a:cxn ang="0">
                <a:pos x="T8" y="T9"/>
              </a:cxn>
            </a:cxnLst>
            <a:rect l="0" t="0" r="r" b="b"/>
            <a:pathLst>
              <a:path w="569" h="124">
                <a:moveTo>
                  <a:pt x="0" y="124"/>
                </a:moveTo>
                <a:lnTo>
                  <a:pt x="194" y="0"/>
                </a:lnTo>
                <a:lnTo>
                  <a:pt x="569" y="0"/>
                </a:lnTo>
                <a:lnTo>
                  <a:pt x="375" y="124"/>
                </a:lnTo>
                <a:lnTo>
                  <a:pt x="0" y="124"/>
                </a:lnTo>
              </a:path>
            </a:pathLst>
          </a:custGeom>
          <a:noFill/>
          <a:ln w="9525">
            <a:solidFill>
              <a:srgbClr val="221E1D"/>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sz="1613"/>
          </a:p>
        </p:txBody>
      </p:sp>
      <p:sp>
        <p:nvSpPr>
          <p:cNvPr id="247329" name="Line 545"/>
          <p:cNvSpPr>
            <a:spLocks noChangeShapeType="1"/>
          </p:cNvSpPr>
          <p:nvPr/>
        </p:nvSpPr>
        <p:spPr bwMode="auto">
          <a:xfrm flipV="1">
            <a:off x="2469863" y="2682301"/>
            <a:ext cx="270234" cy="176363"/>
          </a:xfrm>
          <a:prstGeom prst="line">
            <a:avLst/>
          </a:prstGeom>
          <a:noFill/>
          <a:ln w="9525">
            <a:solidFill>
              <a:srgbClr val="221E1D"/>
            </a:solidFill>
            <a:round/>
            <a:headEnd/>
            <a:tailEnd/>
          </a:ln>
          <a:extLst>
            <a:ext uri="{909E8E84-426E-40DD-AFC4-6F175D3DCCD1}">
              <a14:hiddenFill xmlns:a14="http://schemas.microsoft.com/office/drawing/2010/main">
                <a:noFill/>
              </a14:hiddenFill>
            </a:ext>
          </a:extLst>
        </p:spPr>
        <p:txBody>
          <a:bodyPr/>
          <a:lstStyle/>
          <a:p>
            <a:endParaRPr lang="en-US" sz="1613"/>
          </a:p>
        </p:txBody>
      </p:sp>
      <p:sp>
        <p:nvSpPr>
          <p:cNvPr id="247330" name="Line 546"/>
          <p:cNvSpPr>
            <a:spLocks noChangeShapeType="1"/>
          </p:cNvSpPr>
          <p:nvPr/>
        </p:nvSpPr>
        <p:spPr bwMode="auto">
          <a:xfrm flipV="1">
            <a:off x="2568001" y="2682301"/>
            <a:ext cx="275923" cy="176363"/>
          </a:xfrm>
          <a:prstGeom prst="line">
            <a:avLst/>
          </a:prstGeom>
          <a:noFill/>
          <a:ln w="9525">
            <a:solidFill>
              <a:srgbClr val="221E1D"/>
            </a:solidFill>
            <a:round/>
            <a:headEnd/>
            <a:tailEnd/>
          </a:ln>
          <a:extLst>
            <a:ext uri="{909E8E84-426E-40DD-AFC4-6F175D3DCCD1}">
              <a14:hiddenFill xmlns:a14="http://schemas.microsoft.com/office/drawing/2010/main">
                <a:noFill/>
              </a14:hiddenFill>
            </a:ext>
          </a:extLst>
        </p:spPr>
        <p:txBody>
          <a:bodyPr/>
          <a:lstStyle/>
          <a:p>
            <a:endParaRPr lang="en-US" sz="1613"/>
          </a:p>
        </p:txBody>
      </p:sp>
      <p:sp>
        <p:nvSpPr>
          <p:cNvPr id="247331" name="Line 547"/>
          <p:cNvSpPr>
            <a:spLocks noChangeShapeType="1"/>
          </p:cNvSpPr>
          <p:nvPr/>
        </p:nvSpPr>
        <p:spPr bwMode="auto">
          <a:xfrm flipV="1">
            <a:off x="2690318" y="2682301"/>
            <a:ext cx="271656" cy="176363"/>
          </a:xfrm>
          <a:prstGeom prst="line">
            <a:avLst/>
          </a:prstGeom>
          <a:noFill/>
          <a:ln w="9525">
            <a:solidFill>
              <a:srgbClr val="221E1D"/>
            </a:solidFill>
            <a:round/>
            <a:headEnd/>
            <a:tailEnd/>
          </a:ln>
          <a:extLst>
            <a:ext uri="{909E8E84-426E-40DD-AFC4-6F175D3DCCD1}">
              <a14:hiddenFill xmlns:a14="http://schemas.microsoft.com/office/drawing/2010/main">
                <a:noFill/>
              </a14:hiddenFill>
            </a:ext>
          </a:extLst>
        </p:spPr>
        <p:txBody>
          <a:bodyPr/>
          <a:lstStyle/>
          <a:p>
            <a:endParaRPr lang="en-US" sz="1613"/>
          </a:p>
        </p:txBody>
      </p:sp>
      <p:sp>
        <p:nvSpPr>
          <p:cNvPr id="247332" name="Line 548"/>
          <p:cNvSpPr>
            <a:spLocks noChangeShapeType="1"/>
          </p:cNvSpPr>
          <p:nvPr/>
        </p:nvSpPr>
        <p:spPr bwMode="auto">
          <a:xfrm flipV="1">
            <a:off x="2794145" y="2682301"/>
            <a:ext cx="275923" cy="176363"/>
          </a:xfrm>
          <a:prstGeom prst="line">
            <a:avLst/>
          </a:prstGeom>
          <a:noFill/>
          <a:ln w="9525">
            <a:solidFill>
              <a:srgbClr val="221E1D"/>
            </a:solidFill>
            <a:round/>
            <a:headEnd/>
            <a:tailEnd/>
          </a:ln>
          <a:extLst>
            <a:ext uri="{909E8E84-426E-40DD-AFC4-6F175D3DCCD1}">
              <a14:hiddenFill xmlns:a14="http://schemas.microsoft.com/office/drawing/2010/main">
                <a:noFill/>
              </a14:hiddenFill>
            </a:ext>
          </a:extLst>
        </p:spPr>
        <p:txBody>
          <a:bodyPr/>
          <a:lstStyle/>
          <a:p>
            <a:endParaRPr lang="en-US" sz="1613"/>
          </a:p>
        </p:txBody>
      </p:sp>
      <p:sp>
        <p:nvSpPr>
          <p:cNvPr id="247333" name="Line 549"/>
          <p:cNvSpPr>
            <a:spLocks noChangeShapeType="1"/>
          </p:cNvSpPr>
          <p:nvPr/>
        </p:nvSpPr>
        <p:spPr bwMode="auto">
          <a:xfrm flipV="1">
            <a:off x="2893704" y="2781860"/>
            <a:ext cx="271657" cy="180630"/>
          </a:xfrm>
          <a:prstGeom prst="line">
            <a:avLst/>
          </a:prstGeom>
          <a:noFill/>
          <a:ln w="9525">
            <a:solidFill>
              <a:srgbClr val="221E1D"/>
            </a:solidFill>
            <a:round/>
            <a:headEnd/>
            <a:tailEnd/>
          </a:ln>
          <a:extLst>
            <a:ext uri="{909E8E84-426E-40DD-AFC4-6F175D3DCCD1}">
              <a14:hiddenFill xmlns:a14="http://schemas.microsoft.com/office/drawing/2010/main">
                <a:noFill/>
              </a14:hiddenFill>
            </a:ext>
          </a:extLst>
        </p:spPr>
        <p:txBody>
          <a:bodyPr/>
          <a:lstStyle/>
          <a:p>
            <a:endParaRPr lang="en-US" sz="1613"/>
          </a:p>
        </p:txBody>
      </p:sp>
      <p:sp>
        <p:nvSpPr>
          <p:cNvPr id="247334" name="Line 550"/>
          <p:cNvSpPr>
            <a:spLocks noChangeShapeType="1"/>
          </p:cNvSpPr>
          <p:nvPr/>
        </p:nvSpPr>
        <p:spPr bwMode="auto">
          <a:xfrm flipV="1">
            <a:off x="2893704" y="2889955"/>
            <a:ext cx="275923" cy="176363"/>
          </a:xfrm>
          <a:prstGeom prst="line">
            <a:avLst/>
          </a:prstGeom>
          <a:noFill/>
          <a:ln w="9525">
            <a:solidFill>
              <a:srgbClr val="221E1D"/>
            </a:solidFill>
            <a:round/>
            <a:headEnd/>
            <a:tailEnd/>
          </a:ln>
          <a:extLst>
            <a:ext uri="{909E8E84-426E-40DD-AFC4-6F175D3DCCD1}">
              <a14:hiddenFill xmlns:a14="http://schemas.microsoft.com/office/drawing/2010/main">
                <a:noFill/>
              </a14:hiddenFill>
            </a:ext>
          </a:extLst>
        </p:spPr>
        <p:txBody>
          <a:bodyPr/>
          <a:lstStyle/>
          <a:p>
            <a:endParaRPr lang="en-US" sz="1613"/>
          </a:p>
        </p:txBody>
      </p:sp>
      <p:sp>
        <p:nvSpPr>
          <p:cNvPr id="247335" name="Line 551"/>
          <p:cNvSpPr>
            <a:spLocks noChangeShapeType="1"/>
          </p:cNvSpPr>
          <p:nvPr/>
        </p:nvSpPr>
        <p:spPr bwMode="auto">
          <a:xfrm flipV="1">
            <a:off x="2893704" y="2993782"/>
            <a:ext cx="275923" cy="180631"/>
          </a:xfrm>
          <a:prstGeom prst="line">
            <a:avLst/>
          </a:prstGeom>
          <a:noFill/>
          <a:ln w="9525">
            <a:solidFill>
              <a:srgbClr val="221E1D"/>
            </a:solidFill>
            <a:round/>
            <a:headEnd/>
            <a:tailEnd/>
          </a:ln>
          <a:extLst>
            <a:ext uri="{909E8E84-426E-40DD-AFC4-6F175D3DCCD1}">
              <a14:hiddenFill xmlns:a14="http://schemas.microsoft.com/office/drawing/2010/main">
                <a:noFill/>
              </a14:hiddenFill>
            </a:ext>
          </a:extLst>
        </p:spPr>
        <p:txBody>
          <a:bodyPr/>
          <a:lstStyle/>
          <a:p>
            <a:endParaRPr lang="en-US" sz="1613"/>
          </a:p>
        </p:txBody>
      </p:sp>
      <p:sp>
        <p:nvSpPr>
          <p:cNvPr id="247336" name="Line 552"/>
          <p:cNvSpPr>
            <a:spLocks noChangeShapeType="1"/>
          </p:cNvSpPr>
          <p:nvPr/>
        </p:nvSpPr>
        <p:spPr bwMode="auto">
          <a:xfrm flipV="1">
            <a:off x="2893704" y="3101875"/>
            <a:ext cx="275923" cy="176363"/>
          </a:xfrm>
          <a:prstGeom prst="line">
            <a:avLst/>
          </a:prstGeom>
          <a:noFill/>
          <a:ln w="9525">
            <a:solidFill>
              <a:srgbClr val="221E1D"/>
            </a:solidFill>
            <a:round/>
            <a:headEnd/>
            <a:tailEnd/>
          </a:ln>
          <a:extLst>
            <a:ext uri="{909E8E84-426E-40DD-AFC4-6F175D3DCCD1}">
              <a14:hiddenFill xmlns:a14="http://schemas.microsoft.com/office/drawing/2010/main">
                <a:noFill/>
              </a14:hiddenFill>
            </a:ext>
          </a:extLst>
        </p:spPr>
        <p:txBody>
          <a:bodyPr/>
          <a:lstStyle/>
          <a:p>
            <a:endParaRPr lang="en-US" sz="1613"/>
          </a:p>
        </p:txBody>
      </p:sp>
      <p:sp>
        <p:nvSpPr>
          <p:cNvPr id="247337" name="Line 553"/>
          <p:cNvSpPr>
            <a:spLocks noChangeShapeType="1"/>
          </p:cNvSpPr>
          <p:nvPr/>
        </p:nvSpPr>
        <p:spPr bwMode="auto">
          <a:xfrm>
            <a:off x="2474130" y="2786128"/>
            <a:ext cx="533357" cy="1422"/>
          </a:xfrm>
          <a:prstGeom prst="line">
            <a:avLst/>
          </a:prstGeom>
          <a:noFill/>
          <a:ln w="9525">
            <a:solidFill>
              <a:srgbClr val="221E1D"/>
            </a:solidFill>
            <a:round/>
            <a:headEnd/>
            <a:tailEnd/>
          </a:ln>
          <a:extLst>
            <a:ext uri="{909E8E84-426E-40DD-AFC4-6F175D3DCCD1}">
              <a14:hiddenFill xmlns:a14="http://schemas.microsoft.com/office/drawing/2010/main">
                <a:noFill/>
              </a14:hiddenFill>
            </a:ext>
          </a:extLst>
        </p:spPr>
        <p:txBody>
          <a:bodyPr/>
          <a:lstStyle/>
          <a:p>
            <a:endParaRPr lang="en-US" sz="1613"/>
          </a:p>
        </p:txBody>
      </p:sp>
      <p:sp>
        <p:nvSpPr>
          <p:cNvPr id="247338" name="Line 554"/>
          <p:cNvSpPr>
            <a:spLocks noChangeShapeType="1"/>
          </p:cNvSpPr>
          <p:nvPr/>
        </p:nvSpPr>
        <p:spPr bwMode="auto">
          <a:xfrm>
            <a:off x="2420085" y="2821686"/>
            <a:ext cx="531934" cy="1421"/>
          </a:xfrm>
          <a:prstGeom prst="line">
            <a:avLst/>
          </a:prstGeom>
          <a:noFill/>
          <a:ln w="9525">
            <a:solidFill>
              <a:srgbClr val="221E1D"/>
            </a:solidFill>
            <a:round/>
            <a:headEnd/>
            <a:tailEnd/>
          </a:ln>
          <a:extLst>
            <a:ext uri="{909E8E84-426E-40DD-AFC4-6F175D3DCCD1}">
              <a14:hiddenFill xmlns:a14="http://schemas.microsoft.com/office/drawing/2010/main">
                <a:noFill/>
              </a14:hiddenFill>
            </a:ext>
          </a:extLst>
        </p:spPr>
        <p:txBody>
          <a:bodyPr/>
          <a:lstStyle/>
          <a:p>
            <a:endParaRPr lang="en-US" sz="1613"/>
          </a:p>
        </p:txBody>
      </p:sp>
      <p:sp>
        <p:nvSpPr>
          <p:cNvPr id="247339" name="Line 555"/>
          <p:cNvSpPr>
            <a:spLocks noChangeShapeType="1"/>
          </p:cNvSpPr>
          <p:nvPr/>
        </p:nvSpPr>
        <p:spPr bwMode="auto">
          <a:xfrm>
            <a:off x="2582224" y="2717858"/>
            <a:ext cx="533357" cy="1422"/>
          </a:xfrm>
          <a:prstGeom prst="line">
            <a:avLst/>
          </a:prstGeom>
          <a:noFill/>
          <a:ln w="9525">
            <a:solidFill>
              <a:srgbClr val="221E1D"/>
            </a:solidFill>
            <a:round/>
            <a:headEnd/>
            <a:tailEnd/>
          </a:ln>
          <a:extLst>
            <a:ext uri="{909E8E84-426E-40DD-AFC4-6F175D3DCCD1}">
              <a14:hiddenFill xmlns:a14="http://schemas.microsoft.com/office/drawing/2010/main">
                <a:noFill/>
              </a14:hiddenFill>
            </a:ext>
          </a:extLst>
        </p:spPr>
        <p:txBody>
          <a:bodyPr/>
          <a:lstStyle/>
          <a:p>
            <a:endParaRPr lang="en-US" sz="1613"/>
          </a:p>
        </p:txBody>
      </p:sp>
      <p:sp>
        <p:nvSpPr>
          <p:cNvPr id="247340" name="Line 556"/>
          <p:cNvSpPr>
            <a:spLocks noChangeShapeType="1"/>
          </p:cNvSpPr>
          <p:nvPr/>
        </p:nvSpPr>
        <p:spPr bwMode="auto">
          <a:xfrm>
            <a:off x="2523910" y="2749148"/>
            <a:ext cx="533358" cy="1422"/>
          </a:xfrm>
          <a:prstGeom prst="line">
            <a:avLst/>
          </a:prstGeom>
          <a:noFill/>
          <a:ln w="9525">
            <a:solidFill>
              <a:srgbClr val="221E1D"/>
            </a:solidFill>
            <a:round/>
            <a:headEnd/>
            <a:tailEnd/>
          </a:ln>
          <a:extLst>
            <a:ext uri="{909E8E84-426E-40DD-AFC4-6F175D3DCCD1}">
              <a14:hiddenFill xmlns:a14="http://schemas.microsoft.com/office/drawing/2010/main">
                <a:noFill/>
              </a14:hiddenFill>
            </a:ext>
          </a:extLst>
        </p:spPr>
        <p:txBody>
          <a:bodyPr/>
          <a:lstStyle/>
          <a:p>
            <a:endParaRPr lang="en-US" sz="1613"/>
          </a:p>
        </p:txBody>
      </p:sp>
      <p:sp>
        <p:nvSpPr>
          <p:cNvPr id="247341" name="Line 557"/>
          <p:cNvSpPr>
            <a:spLocks noChangeShapeType="1"/>
          </p:cNvSpPr>
          <p:nvPr/>
        </p:nvSpPr>
        <p:spPr bwMode="auto">
          <a:xfrm>
            <a:off x="2360347" y="3283927"/>
            <a:ext cx="533357" cy="1422"/>
          </a:xfrm>
          <a:prstGeom prst="line">
            <a:avLst/>
          </a:prstGeom>
          <a:noFill/>
          <a:ln w="9525">
            <a:solidFill>
              <a:srgbClr val="221E1D"/>
            </a:solidFill>
            <a:round/>
            <a:headEnd/>
            <a:tailEnd/>
          </a:ln>
          <a:extLst>
            <a:ext uri="{909E8E84-426E-40DD-AFC4-6F175D3DCCD1}">
              <a14:hiddenFill xmlns:a14="http://schemas.microsoft.com/office/drawing/2010/main">
                <a:noFill/>
              </a14:hiddenFill>
            </a:ext>
          </a:extLst>
        </p:spPr>
        <p:txBody>
          <a:bodyPr/>
          <a:lstStyle/>
          <a:p>
            <a:endParaRPr lang="en-US" sz="1613"/>
          </a:p>
        </p:txBody>
      </p:sp>
      <p:sp>
        <p:nvSpPr>
          <p:cNvPr id="247342" name="Line 558"/>
          <p:cNvSpPr>
            <a:spLocks noChangeShapeType="1"/>
          </p:cNvSpPr>
          <p:nvPr/>
        </p:nvSpPr>
        <p:spPr bwMode="auto">
          <a:xfrm>
            <a:off x="2360347" y="3174413"/>
            <a:ext cx="533357" cy="1421"/>
          </a:xfrm>
          <a:prstGeom prst="line">
            <a:avLst/>
          </a:prstGeom>
          <a:noFill/>
          <a:ln w="9525">
            <a:solidFill>
              <a:srgbClr val="221E1D"/>
            </a:solidFill>
            <a:round/>
            <a:headEnd/>
            <a:tailEnd/>
          </a:ln>
          <a:extLst>
            <a:ext uri="{909E8E84-426E-40DD-AFC4-6F175D3DCCD1}">
              <a14:hiddenFill xmlns:a14="http://schemas.microsoft.com/office/drawing/2010/main">
                <a:noFill/>
              </a14:hiddenFill>
            </a:ext>
          </a:extLst>
        </p:spPr>
        <p:txBody>
          <a:bodyPr/>
          <a:lstStyle/>
          <a:p>
            <a:endParaRPr lang="en-US" sz="1613"/>
          </a:p>
        </p:txBody>
      </p:sp>
      <p:sp>
        <p:nvSpPr>
          <p:cNvPr id="247343" name="Line 559"/>
          <p:cNvSpPr>
            <a:spLocks noChangeShapeType="1"/>
          </p:cNvSpPr>
          <p:nvPr/>
        </p:nvSpPr>
        <p:spPr bwMode="auto">
          <a:xfrm>
            <a:off x="2360347" y="3070585"/>
            <a:ext cx="533357" cy="1422"/>
          </a:xfrm>
          <a:prstGeom prst="line">
            <a:avLst/>
          </a:prstGeom>
          <a:noFill/>
          <a:ln w="9525">
            <a:solidFill>
              <a:srgbClr val="221E1D"/>
            </a:solidFill>
            <a:round/>
            <a:headEnd/>
            <a:tailEnd/>
          </a:ln>
          <a:extLst>
            <a:ext uri="{909E8E84-426E-40DD-AFC4-6F175D3DCCD1}">
              <a14:hiddenFill xmlns:a14="http://schemas.microsoft.com/office/drawing/2010/main">
                <a:noFill/>
              </a14:hiddenFill>
            </a:ext>
          </a:extLst>
        </p:spPr>
        <p:txBody>
          <a:bodyPr/>
          <a:lstStyle/>
          <a:p>
            <a:endParaRPr lang="en-US" sz="1613"/>
          </a:p>
        </p:txBody>
      </p:sp>
      <p:sp>
        <p:nvSpPr>
          <p:cNvPr id="247344" name="Line 560"/>
          <p:cNvSpPr>
            <a:spLocks noChangeShapeType="1"/>
          </p:cNvSpPr>
          <p:nvPr/>
        </p:nvSpPr>
        <p:spPr bwMode="auto">
          <a:xfrm>
            <a:off x="2360347" y="2962490"/>
            <a:ext cx="533357" cy="1422"/>
          </a:xfrm>
          <a:prstGeom prst="line">
            <a:avLst/>
          </a:prstGeom>
          <a:noFill/>
          <a:ln w="9525">
            <a:solidFill>
              <a:srgbClr val="221E1D"/>
            </a:solidFill>
            <a:round/>
            <a:headEnd/>
            <a:tailEnd/>
          </a:ln>
          <a:extLst>
            <a:ext uri="{909E8E84-426E-40DD-AFC4-6F175D3DCCD1}">
              <a14:hiddenFill xmlns:a14="http://schemas.microsoft.com/office/drawing/2010/main">
                <a:noFill/>
              </a14:hiddenFill>
            </a:ext>
          </a:extLst>
        </p:spPr>
        <p:txBody>
          <a:bodyPr/>
          <a:lstStyle/>
          <a:p>
            <a:endParaRPr lang="en-US" sz="1613"/>
          </a:p>
        </p:txBody>
      </p:sp>
      <p:sp>
        <p:nvSpPr>
          <p:cNvPr id="247441" name="Line 657"/>
          <p:cNvSpPr>
            <a:spLocks noChangeShapeType="1"/>
          </p:cNvSpPr>
          <p:nvPr/>
        </p:nvSpPr>
        <p:spPr bwMode="auto">
          <a:xfrm flipV="1">
            <a:off x="2632003" y="3431845"/>
            <a:ext cx="1422" cy="1981243"/>
          </a:xfrm>
          <a:prstGeom prst="line">
            <a:avLst/>
          </a:prstGeom>
          <a:noFill/>
          <a:ln w="9525">
            <a:solidFill>
              <a:srgbClr val="221E1D"/>
            </a:solidFill>
            <a:round/>
            <a:headEnd/>
            <a:tailEnd/>
          </a:ln>
          <a:extLst>
            <a:ext uri="{909E8E84-426E-40DD-AFC4-6F175D3DCCD1}">
              <a14:hiddenFill xmlns:a14="http://schemas.microsoft.com/office/drawing/2010/main">
                <a:noFill/>
              </a14:hiddenFill>
            </a:ext>
          </a:extLst>
        </p:spPr>
        <p:txBody>
          <a:bodyPr/>
          <a:lstStyle/>
          <a:p>
            <a:endParaRPr lang="en-US" sz="1613"/>
          </a:p>
        </p:txBody>
      </p:sp>
      <p:sp>
        <p:nvSpPr>
          <p:cNvPr id="247442" name="Freeform 658"/>
          <p:cNvSpPr>
            <a:spLocks/>
          </p:cNvSpPr>
          <p:nvPr/>
        </p:nvSpPr>
        <p:spPr bwMode="auto">
          <a:xfrm>
            <a:off x="2573690" y="3431845"/>
            <a:ext cx="116628" cy="136540"/>
          </a:xfrm>
          <a:custGeom>
            <a:avLst/>
            <a:gdLst>
              <a:gd name="T0" fmla="*/ 41 w 82"/>
              <a:gd name="T1" fmla="*/ 0 h 96"/>
              <a:gd name="T2" fmla="*/ 0 w 82"/>
              <a:gd name="T3" fmla="*/ 96 h 96"/>
              <a:gd name="T4" fmla="*/ 0 w 82"/>
              <a:gd name="T5" fmla="*/ 96 h 96"/>
              <a:gd name="T6" fmla="*/ 3 w 82"/>
              <a:gd name="T7" fmla="*/ 93 h 96"/>
              <a:gd name="T8" fmla="*/ 6 w 82"/>
              <a:gd name="T9" fmla="*/ 93 h 96"/>
              <a:gd name="T10" fmla="*/ 9 w 82"/>
              <a:gd name="T11" fmla="*/ 93 h 96"/>
              <a:gd name="T12" fmla="*/ 12 w 82"/>
              <a:gd name="T13" fmla="*/ 89 h 96"/>
              <a:gd name="T14" fmla="*/ 12 w 82"/>
              <a:gd name="T15" fmla="*/ 89 h 96"/>
              <a:gd name="T16" fmla="*/ 15 w 82"/>
              <a:gd name="T17" fmla="*/ 89 h 96"/>
              <a:gd name="T18" fmla="*/ 19 w 82"/>
              <a:gd name="T19" fmla="*/ 86 h 96"/>
              <a:gd name="T20" fmla="*/ 22 w 82"/>
              <a:gd name="T21" fmla="*/ 86 h 96"/>
              <a:gd name="T22" fmla="*/ 22 w 82"/>
              <a:gd name="T23" fmla="*/ 86 h 96"/>
              <a:gd name="T24" fmla="*/ 25 w 82"/>
              <a:gd name="T25" fmla="*/ 86 h 96"/>
              <a:gd name="T26" fmla="*/ 28 w 82"/>
              <a:gd name="T27" fmla="*/ 86 h 96"/>
              <a:gd name="T28" fmla="*/ 31 w 82"/>
              <a:gd name="T29" fmla="*/ 86 h 96"/>
              <a:gd name="T30" fmla="*/ 35 w 82"/>
              <a:gd name="T31" fmla="*/ 86 h 96"/>
              <a:gd name="T32" fmla="*/ 35 w 82"/>
              <a:gd name="T33" fmla="*/ 83 h 96"/>
              <a:gd name="T34" fmla="*/ 38 w 82"/>
              <a:gd name="T35" fmla="*/ 83 h 96"/>
              <a:gd name="T36" fmla="*/ 41 w 82"/>
              <a:gd name="T37" fmla="*/ 83 h 96"/>
              <a:gd name="T38" fmla="*/ 44 w 82"/>
              <a:gd name="T39" fmla="*/ 83 h 96"/>
              <a:gd name="T40" fmla="*/ 47 w 82"/>
              <a:gd name="T41" fmla="*/ 83 h 96"/>
              <a:gd name="T42" fmla="*/ 47 w 82"/>
              <a:gd name="T43" fmla="*/ 86 h 96"/>
              <a:gd name="T44" fmla="*/ 50 w 82"/>
              <a:gd name="T45" fmla="*/ 86 h 96"/>
              <a:gd name="T46" fmla="*/ 54 w 82"/>
              <a:gd name="T47" fmla="*/ 86 h 96"/>
              <a:gd name="T48" fmla="*/ 57 w 82"/>
              <a:gd name="T49" fmla="*/ 86 h 96"/>
              <a:gd name="T50" fmla="*/ 57 w 82"/>
              <a:gd name="T51" fmla="*/ 86 h 96"/>
              <a:gd name="T52" fmla="*/ 60 w 82"/>
              <a:gd name="T53" fmla="*/ 86 h 96"/>
              <a:gd name="T54" fmla="*/ 63 w 82"/>
              <a:gd name="T55" fmla="*/ 86 h 96"/>
              <a:gd name="T56" fmla="*/ 66 w 82"/>
              <a:gd name="T57" fmla="*/ 89 h 96"/>
              <a:gd name="T58" fmla="*/ 69 w 82"/>
              <a:gd name="T59" fmla="*/ 89 h 96"/>
              <a:gd name="T60" fmla="*/ 69 w 82"/>
              <a:gd name="T61" fmla="*/ 89 h 96"/>
              <a:gd name="T62" fmla="*/ 73 w 82"/>
              <a:gd name="T63" fmla="*/ 93 h 96"/>
              <a:gd name="T64" fmla="*/ 76 w 82"/>
              <a:gd name="T65" fmla="*/ 93 h 96"/>
              <a:gd name="T66" fmla="*/ 79 w 82"/>
              <a:gd name="T67" fmla="*/ 93 h 96"/>
              <a:gd name="T68" fmla="*/ 82 w 82"/>
              <a:gd name="T69" fmla="*/ 96 h 96"/>
              <a:gd name="T70" fmla="*/ 41 w 82"/>
              <a:gd name="T71" fmla="*/ 0 h 96"/>
              <a:gd name="T72" fmla="*/ 41 w 82"/>
              <a:gd name="T73"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2" h="96">
                <a:moveTo>
                  <a:pt x="41" y="0"/>
                </a:moveTo>
                <a:lnTo>
                  <a:pt x="0" y="96"/>
                </a:lnTo>
                <a:lnTo>
                  <a:pt x="0" y="96"/>
                </a:lnTo>
                <a:lnTo>
                  <a:pt x="3" y="93"/>
                </a:lnTo>
                <a:lnTo>
                  <a:pt x="6" y="93"/>
                </a:lnTo>
                <a:lnTo>
                  <a:pt x="9" y="93"/>
                </a:lnTo>
                <a:lnTo>
                  <a:pt x="12" y="89"/>
                </a:lnTo>
                <a:lnTo>
                  <a:pt x="12" y="89"/>
                </a:lnTo>
                <a:lnTo>
                  <a:pt x="15" y="89"/>
                </a:lnTo>
                <a:lnTo>
                  <a:pt x="19" y="86"/>
                </a:lnTo>
                <a:lnTo>
                  <a:pt x="22" y="86"/>
                </a:lnTo>
                <a:lnTo>
                  <a:pt x="22" y="86"/>
                </a:lnTo>
                <a:lnTo>
                  <a:pt x="25" y="86"/>
                </a:lnTo>
                <a:lnTo>
                  <a:pt x="28" y="86"/>
                </a:lnTo>
                <a:lnTo>
                  <a:pt x="31" y="86"/>
                </a:lnTo>
                <a:lnTo>
                  <a:pt x="35" y="86"/>
                </a:lnTo>
                <a:lnTo>
                  <a:pt x="35" y="83"/>
                </a:lnTo>
                <a:lnTo>
                  <a:pt x="38" y="83"/>
                </a:lnTo>
                <a:lnTo>
                  <a:pt x="41" y="83"/>
                </a:lnTo>
                <a:lnTo>
                  <a:pt x="44" y="83"/>
                </a:lnTo>
                <a:lnTo>
                  <a:pt x="47" y="83"/>
                </a:lnTo>
                <a:lnTo>
                  <a:pt x="47" y="86"/>
                </a:lnTo>
                <a:lnTo>
                  <a:pt x="50" y="86"/>
                </a:lnTo>
                <a:lnTo>
                  <a:pt x="54" y="86"/>
                </a:lnTo>
                <a:lnTo>
                  <a:pt x="57" y="86"/>
                </a:lnTo>
                <a:lnTo>
                  <a:pt x="57" y="86"/>
                </a:lnTo>
                <a:lnTo>
                  <a:pt x="60" y="86"/>
                </a:lnTo>
                <a:lnTo>
                  <a:pt x="63" y="86"/>
                </a:lnTo>
                <a:lnTo>
                  <a:pt x="66" y="89"/>
                </a:lnTo>
                <a:lnTo>
                  <a:pt x="69" y="89"/>
                </a:lnTo>
                <a:lnTo>
                  <a:pt x="69" y="89"/>
                </a:lnTo>
                <a:lnTo>
                  <a:pt x="73" y="93"/>
                </a:lnTo>
                <a:lnTo>
                  <a:pt x="76" y="93"/>
                </a:lnTo>
                <a:lnTo>
                  <a:pt x="79" y="93"/>
                </a:lnTo>
                <a:lnTo>
                  <a:pt x="82" y="96"/>
                </a:lnTo>
                <a:lnTo>
                  <a:pt x="41" y="0"/>
                </a:lnTo>
                <a:lnTo>
                  <a:pt x="41" y="0"/>
                </a:lnTo>
                <a:close/>
              </a:path>
            </a:pathLst>
          </a:custGeom>
          <a:solidFill>
            <a:srgbClr val="221E1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13"/>
          </a:p>
        </p:txBody>
      </p:sp>
      <p:sp>
        <p:nvSpPr>
          <p:cNvPr id="247443" name="Line 659"/>
          <p:cNvSpPr>
            <a:spLocks noChangeShapeType="1"/>
          </p:cNvSpPr>
          <p:nvPr/>
        </p:nvSpPr>
        <p:spPr bwMode="auto">
          <a:xfrm flipH="1">
            <a:off x="1420217" y="4093209"/>
            <a:ext cx="533358" cy="500644"/>
          </a:xfrm>
          <a:prstGeom prst="line">
            <a:avLst/>
          </a:prstGeom>
          <a:noFill/>
          <a:ln w="4763">
            <a:solidFill>
              <a:srgbClr val="221E1D"/>
            </a:solidFill>
            <a:round/>
            <a:headEnd/>
            <a:tailEnd/>
          </a:ln>
          <a:extLst>
            <a:ext uri="{909E8E84-426E-40DD-AFC4-6F175D3DCCD1}">
              <a14:hiddenFill xmlns:a14="http://schemas.microsoft.com/office/drawing/2010/main">
                <a:noFill/>
              </a14:hiddenFill>
            </a:ext>
          </a:extLst>
        </p:spPr>
        <p:txBody>
          <a:bodyPr/>
          <a:lstStyle/>
          <a:p>
            <a:endParaRPr lang="en-US" sz="1613"/>
          </a:p>
        </p:txBody>
      </p:sp>
      <p:sp>
        <p:nvSpPr>
          <p:cNvPr id="247444" name="Freeform 660"/>
          <p:cNvSpPr>
            <a:spLocks/>
          </p:cNvSpPr>
          <p:nvPr/>
        </p:nvSpPr>
        <p:spPr bwMode="auto">
          <a:xfrm>
            <a:off x="1330613" y="4431711"/>
            <a:ext cx="415308" cy="510600"/>
          </a:xfrm>
          <a:custGeom>
            <a:avLst/>
            <a:gdLst>
              <a:gd name="T0" fmla="*/ 19 w 292"/>
              <a:gd name="T1" fmla="*/ 334 h 359"/>
              <a:gd name="T2" fmla="*/ 57 w 292"/>
              <a:gd name="T3" fmla="*/ 312 h 359"/>
              <a:gd name="T4" fmla="*/ 92 w 292"/>
              <a:gd name="T5" fmla="*/ 305 h 359"/>
              <a:gd name="T6" fmla="*/ 127 w 292"/>
              <a:gd name="T7" fmla="*/ 312 h 359"/>
              <a:gd name="T8" fmla="*/ 165 w 292"/>
              <a:gd name="T9" fmla="*/ 331 h 359"/>
              <a:gd name="T10" fmla="*/ 200 w 292"/>
              <a:gd name="T11" fmla="*/ 350 h 359"/>
              <a:gd name="T12" fmla="*/ 238 w 292"/>
              <a:gd name="T13" fmla="*/ 359 h 359"/>
              <a:gd name="T14" fmla="*/ 273 w 292"/>
              <a:gd name="T15" fmla="*/ 356 h 359"/>
              <a:gd name="T16" fmla="*/ 292 w 292"/>
              <a:gd name="T17" fmla="*/ 331 h 359"/>
              <a:gd name="T18" fmla="*/ 292 w 292"/>
              <a:gd name="T19" fmla="*/ 292 h 359"/>
              <a:gd name="T20" fmla="*/ 292 w 292"/>
              <a:gd name="T21" fmla="*/ 254 h 359"/>
              <a:gd name="T22" fmla="*/ 292 w 292"/>
              <a:gd name="T23" fmla="*/ 216 h 359"/>
              <a:gd name="T24" fmla="*/ 292 w 292"/>
              <a:gd name="T25" fmla="*/ 178 h 359"/>
              <a:gd name="T26" fmla="*/ 292 w 292"/>
              <a:gd name="T27" fmla="*/ 143 h 359"/>
              <a:gd name="T28" fmla="*/ 292 w 292"/>
              <a:gd name="T29" fmla="*/ 105 h 359"/>
              <a:gd name="T30" fmla="*/ 292 w 292"/>
              <a:gd name="T31" fmla="*/ 67 h 359"/>
              <a:gd name="T32" fmla="*/ 273 w 292"/>
              <a:gd name="T33" fmla="*/ 54 h 359"/>
              <a:gd name="T34" fmla="*/ 238 w 292"/>
              <a:gd name="T35" fmla="*/ 54 h 359"/>
              <a:gd name="T36" fmla="*/ 200 w 292"/>
              <a:gd name="T37" fmla="*/ 45 h 359"/>
              <a:gd name="T38" fmla="*/ 165 w 292"/>
              <a:gd name="T39" fmla="*/ 29 h 359"/>
              <a:gd name="T40" fmla="*/ 127 w 292"/>
              <a:gd name="T41" fmla="*/ 6 h 359"/>
              <a:gd name="T42" fmla="*/ 92 w 292"/>
              <a:gd name="T43" fmla="*/ 0 h 359"/>
              <a:gd name="T44" fmla="*/ 57 w 292"/>
              <a:gd name="T45" fmla="*/ 6 h 359"/>
              <a:gd name="T46" fmla="*/ 19 w 292"/>
              <a:gd name="T47" fmla="*/ 29 h 359"/>
              <a:gd name="T48" fmla="*/ 0 w 292"/>
              <a:gd name="T49" fmla="*/ 67 h 359"/>
              <a:gd name="T50" fmla="*/ 0 w 292"/>
              <a:gd name="T51" fmla="*/ 105 h 359"/>
              <a:gd name="T52" fmla="*/ 0 w 292"/>
              <a:gd name="T53" fmla="*/ 143 h 359"/>
              <a:gd name="T54" fmla="*/ 0 w 292"/>
              <a:gd name="T55" fmla="*/ 178 h 359"/>
              <a:gd name="T56" fmla="*/ 0 w 292"/>
              <a:gd name="T57" fmla="*/ 216 h 359"/>
              <a:gd name="T58" fmla="*/ 0 w 292"/>
              <a:gd name="T59" fmla="*/ 254 h 359"/>
              <a:gd name="T60" fmla="*/ 0 w 292"/>
              <a:gd name="T61" fmla="*/ 292 h 359"/>
              <a:gd name="T62" fmla="*/ 0 w 292"/>
              <a:gd name="T63" fmla="*/ 331 h 3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92" h="359">
                <a:moveTo>
                  <a:pt x="0" y="350"/>
                </a:moveTo>
                <a:lnTo>
                  <a:pt x="19" y="334"/>
                </a:lnTo>
                <a:lnTo>
                  <a:pt x="38" y="321"/>
                </a:lnTo>
                <a:lnTo>
                  <a:pt x="57" y="312"/>
                </a:lnTo>
                <a:lnTo>
                  <a:pt x="73" y="305"/>
                </a:lnTo>
                <a:lnTo>
                  <a:pt x="92" y="305"/>
                </a:lnTo>
                <a:lnTo>
                  <a:pt x="111" y="305"/>
                </a:lnTo>
                <a:lnTo>
                  <a:pt x="127" y="312"/>
                </a:lnTo>
                <a:lnTo>
                  <a:pt x="146" y="321"/>
                </a:lnTo>
                <a:lnTo>
                  <a:pt x="165" y="331"/>
                </a:lnTo>
                <a:lnTo>
                  <a:pt x="184" y="340"/>
                </a:lnTo>
                <a:lnTo>
                  <a:pt x="200" y="350"/>
                </a:lnTo>
                <a:lnTo>
                  <a:pt x="219" y="356"/>
                </a:lnTo>
                <a:lnTo>
                  <a:pt x="238" y="359"/>
                </a:lnTo>
                <a:lnTo>
                  <a:pt x="254" y="359"/>
                </a:lnTo>
                <a:lnTo>
                  <a:pt x="273" y="356"/>
                </a:lnTo>
                <a:lnTo>
                  <a:pt x="292" y="350"/>
                </a:lnTo>
                <a:lnTo>
                  <a:pt x="292" y="331"/>
                </a:lnTo>
                <a:lnTo>
                  <a:pt x="292" y="312"/>
                </a:lnTo>
                <a:lnTo>
                  <a:pt x="292" y="292"/>
                </a:lnTo>
                <a:lnTo>
                  <a:pt x="292" y="273"/>
                </a:lnTo>
                <a:lnTo>
                  <a:pt x="292" y="254"/>
                </a:lnTo>
                <a:lnTo>
                  <a:pt x="292" y="235"/>
                </a:lnTo>
                <a:lnTo>
                  <a:pt x="292" y="216"/>
                </a:lnTo>
                <a:lnTo>
                  <a:pt x="292" y="197"/>
                </a:lnTo>
                <a:lnTo>
                  <a:pt x="292" y="178"/>
                </a:lnTo>
                <a:lnTo>
                  <a:pt x="292" y="162"/>
                </a:lnTo>
                <a:lnTo>
                  <a:pt x="292" y="143"/>
                </a:lnTo>
                <a:lnTo>
                  <a:pt x="292" y="124"/>
                </a:lnTo>
                <a:lnTo>
                  <a:pt x="292" y="105"/>
                </a:lnTo>
                <a:lnTo>
                  <a:pt x="292" y="86"/>
                </a:lnTo>
                <a:lnTo>
                  <a:pt x="292" y="67"/>
                </a:lnTo>
                <a:lnTo>
                  <a:pt x="292" y="48"/>
                </a:lnTo>
                <a:lnTo>
                  <a:pt x="273" y="54"/>
                </a:lnTo>
                <a:lnTo>
                  <a:pt x="254" y="54"/>
                </a:lnTo>
                <a:lnTo>
                  <a:pt x="238" y="54"/>
                </a:lnTo>
                <a:lnTo>
                  <a:pt x="219" y="51"/>
                </a:lnTo>
                <a:lnTo>
                  <a:pt x="200" y="45"/>
                </a:lnTo>
                <a:lnTo>
                  <a:pt x="184" y="38"/>
                </a:lnTo>
                <a:lnTo>
                  <a:pt x="165" y="29"/>
                </a:lnTo>
                <a:lnTo>
                  <a:pt x="146" y="16"/>
                </a:lnTo>
                <a:lnTo>
                  <a:pt x="127" y="6"/>
                </a:lnTo>
                <a:lnTo>
                  <a:pt x="111" y="0"/>
                </a:lnTo>
                <a:lnTo>
                  <a:pt x="92" y="0"/>
                </a:lnTo>
                <a:lnTo>
                  <a:pt x="73" y="0"/>
                </a:lnTo>
                <a:lnTo>
                  <a:pt x="57" y="6"/>
                </a:lnTo>
                <a:lnTo>
                  <a:pt x="38" y="16"/>
                </a:lnTo>
                <a:lnTo>
                  <a:pt x="19" y="29"/>
                </a:lnTo>
                <a:lnTo>
                  <a:pt x="0" y="48"/>
                </a:lnTo>
                <a:lnTo>
                  <a:pt x="0" y="67"/>
                </a:lnTo>
                <a:lnTo>
                  <a:pt x="0" y="86"/>
                </a:lnTo>
                <a:lnTo>
                  <a:pt x="0" y="105"/>
                </a:lnTo>
                <a:lnTo>
                  <a:pt x="0" y="124"/>
                </a:lnTo>
                <a:lnTo>
                  <a:pt x="0" y="143"/>
                </a:lnTo>
                <a:lnTo>
                  <a:pt x="0" y="162"/>
                </a:lnTo>
                <a:lnTo>
                  <a:pt x="0" y="178"/>
                </a:lnTo>
                <a:lnTo>
                  <a:pt x="0" y="197"/>
                </a:lnTo>
                <a:lnTo>
                  <a:pt x="0" y="216"/>
                </a:lnTo>
                <a:lnTo>
                  <a:pt x="0" y="235"/>
                </a:lnTo>
                <a:lnTo>
                  <a:pt x="0" y="254"/>
                </a:lnTo>
                <a:lnTo>
                  <a:pt x="0" y="273"/>
                </a:lnTo>
                <a:lnTo>
                  <a:pt x="0" y="292"/>
                </a:lnTo>
                <a:lnTo>
                  <a:pt x="0" y="312"/>
                </a:lnTo>
                <a:lnTo>
                  <a:pt x="0" y="331"/>
                </a:lnTo>
                <a:lnTo>
                  <a:pt x="0" y="35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13"/>
          </a:p>
        </p:txBody>
      </p:sp>
      <p:sp>
        <p:nvSpPr>
          <p:cNvPr id="247445" name="Freeform 661"/>
          <p:cNvSpPr>
            <a:spLocks/>
          </p:cNvSpPr>
          <p:nvPr/>
        </p:nvSpPr>
        <p:spPr bwMode="auto">
          <a:xfrm>
            <a:off x="1330613" y="4431711"/>
            <a:ext cx="415308" cy="510600"/>
          </a:xfrm>
          <a:custGeom>
            <a:avLst/>
            <a:gdLst>
              <a:gd name="T0" fmla="*/ 19 w 292"/>
              <a:gd name="T1" fmla="*/ 334 h 359"/>
              <a:gd name="T2" fmla="*/ 57 w 292"/>
              <a:gd name="T3" fmla="*/ 312 h 359"/>
              <a:gd name="T4" fmla="*/ 92 w 292"/>
              <a:gd name="T5" fmla="*/ 305 h 359"/>
              <a:gd name="T6" fmla="*/ 127 w 292"/>
              <a:gd name="T7" fmla="*/ 312 h 359"/>
              <a:gd name="T8" fmla="*/ 165 w 292"/>
              <a:gd name="T9" fmla="*/ 331 h 359"/>
              <a:gd name="T10" fmla="*/ 200 w 292"/>
              <a:gd name="T11" fmla="*/ 350 h 359"/>
              <a:gd name="T12" fmla="*/ 238 w 292"/>
              <a:gd name="T13" fmla="*/ 359 h 359"/>
              <a:gd name="T14" fmla="*/ 273 w 292"/>
              <a:gd name="T15" fmla="*/ 356 h 359"/>
              <a:gd name="T16" fmla="*/ 292 w 292"/>
              <a:gd name="T17" fmla="*/ 331 h 359"/>
              <a:gd name="T18" fmla="*/ 292 w 292"/>
              <a:gd name="T19" fmla="*/ 292 h 359"/>
              <a:gd name="T20" fmla="*/ 292 w 292"/>
              <a:gd name="T21" fmla="*/ 254 h 359"/>
              <a:gd name="T22" fmla="*/ 292 w 292"/>
              <a:gd name="T23" fmla="*/ 216 h 359"/>
              <a:gd name="T24" fmla="*/ 292 w 292"/>
              <a:gd name="T25" fmla="*/ 178 h 359"/>
              <a:gd name="T26" fmla="*/ 292 w 292"/>
              <a:gd name="T27" fmla="*/ 143 h 359"/>
              <a:gd name="T28" fmla="*/ 292 w 292"/>
              <a:gd name="T29" fmla="*/ 105 h 359"/>
              <a:gd name="T30" fmla="*/ 292 w 292"/>
              <a:gd name="T31" fmla="*/ 67 h 359"/>
              <a:gd name="T32" fmla="*/ 273 w 292"/>
              <a:gd name="T33" fmla="*/ 54 h 359"/>
              <a:gd name="T34" fmla="*/ 238 w 292"/>
              <a:gd name="T35" fmla="*/ 54 h 359"/>
              <a:gd name="T36" fmla="*/ 200 w 292"/>
              <a:gd name="T37" fmla="*/ 45 h 359"/>
              <a:gd name="T38" fmla="*/ 165 w 292"/>
              <a:gd name="T39" fmla="*/ 29 h 359"/>
              <a:gd name="T40" fmla="*/ 127 w 292"/>
              <a:gd name="T41" fmla="*/ 6 h 359"/>
              <a:gd name="T42" fmla="*/ 92 w 292"/>
              <a:gd name="T43" fmla="*/ 0 h 359"/>
              <a:gd name="T44" fmla="*/ 57 w 292"/>
              <a:gd name="T45" fmla="*/ 6 h 359"/>
              <a:gd name="T46" fmla="*/ 19 w 292"/>
              <a:gd name="T47" fmla="*/ 29 h 359"/>
              <a:gd name="T48" fmla="*/ 0 w 292"/>
              <a:gd name="T49" fmla="*/ 67 h 359"/>
              <a:gd name="T50" fmla="*/ 0 w 292"/>
              <a:gd name="T51" fmla="*/ 105 h 359"/>
              <a:gd name="T52" fmla="*/ 0 w 292"/>
              <a:gd name="T53" fmla="*/ 143 h 359"/>
              <a:gd name="T54" fmla="*/ 0 w 292"/>
              <a:gd name="T55" fmla="*/ 178 h 359"/>
              <a:gd name="T56" fmla="*/ 0 w 292"/>
              <a:gd name="T57" fmla="*/ 216 h 359"/>
              <a:gd name="T58" fmla="*/ 0 w 292"/>
              <a:gd name="T59" fmla="*/ 254 h 359"/>
              <a:gd name="T60" fmla="*/ 0 w 292"/>
              <a:gd name="T61" fmla="*/ 292 h 359"/>
              <a:gd name="T62" fmla="*/ 0 w 292"/>
              <a:gd name="T63" fmla="*/ 331 h 3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92" h="359">
                <a:moveTo>
                  <a:pt x="0" y="350"/>
                </a:moveTo>
                <a:lnTo>
                  <a:pt x="19" y="334"/>
                </a:lnTo>
                <a:lnTo>
                  <a:pt x="38" y="321"/>
                </a:lnTo>
                <a:lnTo>
                  <a:pt x="57" y="312"/>
                </a:lnTo>
                <a:lnTo>
                  <a:pt x="73" y="305"/>
                </a:lnTo>
                <a:lnTo>
                  <a:pt x="92" y="305"/>
                </a:lnTo>
                <a:lnTo>
                  <a:pt x="111" y="305"/>
                </a:lnTo>
                <a:lnTo>
                  <a:pt x="127" y="312"/>
                </a:lnTo>
                <a:lnTo>
                  <a:pt x="146" y="321"/>
                </a:lnTo>
                <a:lnTo>
                  <a:pt x="165" y="331"/>
                </a:lnTo>
                <a:lnTo>
                  <a:pt x="184" y="340"/>
                </a:lnTo>
                <a:lnTo>
                  <a:pt x="200" y="350"/>
                </a:lnTo>
                <a:lnTo>
                  <a:pt x="219" y="356"/>
                </a:lnTo>
                <a:lnTo>
                  <a:pt x="238" y="359"/>
                </a:lnTo>
                <a:lnTo>
                  <a:pt x="254" y="359"/>
                </a:lnTo>
                <a:lnTo>
                  <a:pt x="273" y="356"/>
                </a:lnTo>
                <a:lnTo>
                  <a:pt x="292" y="350"/>
                </a:lnTo>
                <a:lnTo>
                  <a:pt x="292" y="331"/>
                </a:lnTo>
                <a:lnTo>
                  <a:pt x="292" y="312"/>
                </a:lnTo>
                <a:lnTo>
                  <a:pt x="292" y="292"/>
                </a:lnTo>
                <a:lnTo>
                  <a:pt x="292" y="273"/>
                </a:lnTo>
                <a:lnTo>
                  <a:pt x="292" y="254"/>
                </a:lnTo>
                <a:lnTo>
                  <a:pt x="292" y="235"/>
                </a:lnTo>
                <a:lnTo>
                  <a:pt x="292" y="216"/>
                </a:lnTo>
                <a:lnTo>
                  <a:pt x="292" y="197"/>
                </a:lnTo>
                <a:lnTo>
                  <a:pt x="292" y="178"/>
                </a:lnTo>
                <a:lnTo>
                  <a:pt x="292" y="162"/>
                </a:lnTo>
                <a:lnTo>
                  <a:pt x="292" y="143"/>
                </a:lnTo>
                <a:lnTo>
                  <a:pt x="292" y="124"/>
                </a:lnTo>
                <a:lnTo>
                  <a:pt x="292" y="105"/>
                </a:lnTo>
                <a:lnTo>
                  <a:pt x="292" y="86"/>
                </a:lnTo>
                <a:lnTo>
                  <a:pt x="292" y="67"/>
                </a:lnTo>
                <a:lnTo>
                  <a:pt x="292" y="48"/>
                </a:lnTo>
                <a:lnTo>
                  <a:pt x="273" y="54"/>
                </a:lnTo>
                <a:lnTo>
                  <a:pt x="254" y="54"/>
                </a:lnTo>
                <a:lnTo>
                  <a:pt x="238" y="54"/>
                </a:lnTo>
                <a:lnTo>
                  <a:pt x="219" y="51"/>
                </a:lnTo>
                <a:lnTo>
                  <a:pt x="200" y="45"/>
                </a:lnTo>
                <a:lnTo>
                  <a:pt x="184" y="38"/>
                </a:lnTo>
                <a:lnTo>
                  <a:pt x="165" y="29"/>
                </a:lnTo>
                <a:lnTo>
                  <a:pt x="146" y="16"/>
                </a:lnTo>
                <a:lnTo>
                  <a:pt x="127" y="6"/>
                </a:lnTo>
                <a:lnTo>
                  <a:pt x="111" y="0"/>
                </a:lnTo>
                <a:lnTo>
                  <a:pt x="92" y="0"/>
                </a:lnTo>
                <a:lnTo>
                  <a:pt x="73" y="0"/>
                </a:lnTo>
                <a:lnTo>
                  <a:pt x="57" y="6"/>
                </a:lnTo>
                <a:lnTo>
                  <a:pt x="38" y="16"/>
                </a:lnTo>
                <a:lnTo>
                  <a:pt x="19" y="29"/>
                </a:lnTo>
                <a:lnTo>
                  <a:pt x="0" y="48"/>
                </a:lnTo>
                <a:lnTo>
                  <a:pt x="0" y="67"/>
                </a:lnTo>
                <a:lnTo>
                  <a:pt x="0" y="86"/>
                </a:lnTo>
                <a:lnTo>
                  <a:pt x="0" y="105"/>
                </a:lnTo>
                <a:lnTo>
                  <a:pt x="0" y="124"/>
                </a:lnTo>
                <a:lnTo>
                  <a:pt x="0" y="143"/>
                </a:lnTo>
                <a:lnTo>
                  <a:pt x="0" y="162"/>
                </a:lnTo>
                <a:lnTo>
                  <a:pt x="0" y="178"/>
                </a:lnTo>
                <a:lnTo>
                  <a:pt x="0" y="197"/>
                </a:lnTo>
                <a:lnTo>
                  <a:pt x="0" y="216"/>
                </a:lnTo>
                <a:lnTo>
                  <a:pt x="0" y="235"/>
                </a:lnTo>
                <a:lnTo>
                  <a:pt x="0" y="254"/>
                </a:lnTo>
                <a:lnTo>
                  <a:pt x="0" y="273"/>
                </a:lnTo>
                <a:lnTo>
                  <a:pt x="0" y="292"/>
                </a:lnTo>
                <a:lnTo>
                  <a:pt x="0" y="312"/>
                </a:lnTo>
                <a:lnTo>
                  <a:pt x="0" y="331"/>
                </a:lnTo>
                <a:lnTo>
                  <a:pt x="0" y="350"/>
                </a:lnTo>
              </a:path>
            </a:pathLst>
          </a:custGeom>
          <a:noFill/>
          <a:ln w="4763">
            <a:solidFill>
              <a:srgbClr val="221E1D"/>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sz="1613"/>
          </a:p>
        </p:txBody>
      </p:sp>
      <p:sp>
        <p:nvSpPr>
          <p:cNvPr id="247446" name="Freeform 662"/>
          <p:cNvSpPr>
            <a:spLocks/>
          </p:cNvSpPr>
          <p:nvPr/>
        </p:nvSpPr>
        <p:spPr bwMode="auto">
          <a:xfrm>
            <a:off x="2107181" y="5128632"/>
            <a:ext cx="1048224" cy="423841"/>
          </a:xfrm>
          <a:custGeom>
            <a:avLst/>
            <a:gdLst>
              <a:gd name="T0" fmla="*/ 0 w 737"/>
              <a:gd name="T1" fmla="*/ 0 h 298"/>
              <a:gd name="T2" fmla="*/ 737 w 737"/>
              <a:gd name="T3" fmla="*/ 0 h 298"/>
              <a:gd name="T4" fmla="*/ 737 w 737"/>
              <a:gd name="T5" fmla="*/ 241 h 298"/>
              <a:gd name="T6" fmla="*/ 690 w 737"/>
              <a:gd name="T7" fmla="*/ 257 h 298"/>
              <a:gd name="T8" fmla="*/ 645 w 737"/>
              <a:gd name="T9" fmla="*/ 267 h 298"/>
              <a:gd name="T10" fmla="*/ 598 w 737"/>
              <a:gd name="T11" fmla="*/ 276 h 298"/>
              <a:gd name="T12" fmla="*/ 553 w 737"/>
              <a:gd name="T13" fmla="*/ 286 h 298"/>
              <a:gd name="T14" fmla="*/ 506 w 737"/>
              <a:gd name="T15" fmla="*/ 292 h 298"/>
              <a:gd name="T16" fmla="*/ 461 w 737"/>
              <a:gd name="T17" fmla="*/ 295 h 298"/>
              <a:gd name="T18" fmla="*/ 413 w 737"/>
              <a:gd name="T19" fmla="*/ 298 h 298"/>
              <a:gd name="T20" fmla="*/ 369 w 737"/>
              <a:gd name="T21" fmla="*/ 298 h 298"/>
              <a:gd name="T22" fmla="*/ 321 w 737"/>
              <a:gd name="T23" fmla="*/ 298 h 298"/>
              <a:gd name="T24" fmla="*/ 277 w 737"/>
              <a:gd name="T25" fmla="*/ 295 h 298"/>
              <a:gd name="T26" fmla="*/ 232 w 737"/>
              <a:gd name="T27" fmla="*/ 292 h 298"/>
              <a:gd name="T28" fmla="*/ 185 w 737"/>
              <a:gd name="T29" fmla="*/ 286 h 298"/>
              <a:gd name="T30" fmla="*/ 140 w 737"/>
              <a:gd name="T31" fmla="*/ 276 h 298"/>
              <a:gd name="T32" fmla="*/ 92 w 737"/>
              <a:gd name="T33" fmla="*/ 267 h 298"/>
              <a:gd name="T34" fmla="*/ 48 w 737"/>
              <a:gd name="T35" fmla="*/ 257 h 298"/>
              <a:gd name="T36" fmla="*/ 0 w 737"/>
              <a:gd name="T37" fmla="*/ 241 h 298"/>
              <a:gd name="T38" fmla="*/ 0 w 737"/>
              <a:gd name="T39" fmla="*/ 0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37" h="298">
                <a:moveTo>
                  <a:pt x="0" y="0"/>
                </a:moveTo>
                <a:lnTo>
                  <a:pt x="737" y="0"/>
                </a:lnTo>
                <a:lnTo>
                  <a:pt x="737" y="241"/>
                </a:lnTo>
                <a:lnTo>
                  <a:pt x="690" y="257"/>
                </a:lnTo>
                <a:lnTo>
                  <a:pt x="645" y="267"/>
                </a:lnTo>
                <a:lnTo>
                  <a:pt x="598" y="276"/>
                </a:lnTo>
                <a:lnTo>
                  <a:pt x="553" y="286"/>
                </a:lnTo>
                <a:lnTo>
                  <a:pt x="506" y="292"/>
                </a:lnTo>
                <a:lnTo>
                  <a:pt x="461" y="295"/>
                </a:lnTo>
                <a:lnTo>
                  <a:pt x="413" y="298"/>
                </a:lnTo>
                <a:lnTo>
                  <a:pt x="369" y="298"/>
                </a:lnTo>
                <a:lnTo>
                  <a:pt x="321" y="298"/>
                </a:lnTo>
                <a:lnTo>
                  <a:pt x="277" y="295"/>
                </a:lnTo>
                <a:lnTo>
                  <a:pt x="232" y="292"/>
                </a:lnTo>
                <a:lnTo>
                  <a:pt x="185" y="286"/>
                </a:lnTo>
                <a:lnTo>
                  <a:pt x="140" y="276"/>
                </a:lnTo>
                <a:lnTo>
                  <a:pt x="92" y="267"/>
                </a:lnTo>
                <a:lnTo>
                  <a:pt x="48" y="257"/>
                </a:lnTo>
                <a:lnTo>
                  <a:pt x="0" y="24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13"/>
          </a:p>
        </p:txBody>
      </p:sp>
      <p:sp>
        <p:nvSpPr>
          <p:cNvPr id="247447" name="Freeform 663"/>
          <p:cNvSpPr>
            <a:spLocks/>
          </p:cNvSpPr>
          <p:nvPr/>
        </p:nvSpPr>
        <p:spPr bwMode="auto">
          <a:xfrm>
            <a:off x="2107181" y="5128632"/>
            <a:ext cx="1048224" cy="423841"/>
          </a:xfrm>
          <a:custGeom>
            <a:avLst/>
            <a:gdLst>
              <a:gd name="T0" fmla="*/ 0 w 737"/>
              <a:gd name="T1" fmla="*/ 0 h 298"/>
              <a:gd name="T2" fmla="*/ 737 w 737"/>
              <a:gd name="T3" fmla="*/ 0 h 298"/>
              <a:gd name="T4" fmla="*/ 737 w 737"/>
              <a:gd name="T5" fmla="*/ 241 h 298"/>
              <a:gd name="T6" fmla="*/ 690 w 737"/>
              <a:gd name="T7" fmla="*/ 257 h 298"/>
              <a:gd name="T8" fmla="*/ 645 w 737"/>
              <a:gd name="T9" fmla="*/ 267 h 298"/>
              <a:gd name="T10" fmla="*/ 598 w 737"/>
              <a:gd name="T11" fmla="*/ 276 h 298"/>
              <a:gd name="T12" fmla="*/ 553 w 737"/>
              <a:gd name="T13" fmla="*/ 286 h 298"/>
              <a:gd name="T14" fmla="*/ 506 w 737"/>
              <a:gd name="T15" fmla="*/ 292 h 298"/>
              <a:gd name="T16" fmla="*/ 461 w 737"/>
              <a:gd name="T17" fmla="*/ 295 h 298"/>
              <a:gd name="T18" fmla="*/ 413 w 737"/>
              <a:gd name="T19" fmla="*/ 298 h 298"/>
              <a:gd name="T20" fmla="*/ 369 w 737"/>
              <a:gd name="T21" fmla="*/ 298 h 298"/>
              <a:gd name="T22" fmla="*/ 321 w 737"/>
              <a:gd name="T23" fmla="*/ 298 h 298"/>
              <a:gd name="T24" fmla="*/ 277 w 737"/>
              <a:gd name="T25" fmla="*/ 295 h 298"/>
              <a:gd name="T26" fmla="*/ 232 w 737"/>
              <a:gd name="T27" fmla="*/ 292 h 298"/>
              <a:gd name="T28" fmla="*/ 185 w 737"/>
              <a:gd name="T29" fmla="*/ 286 h 298"/>
              <a:gd name="T30" fmla="*/ 140 w 737"/>
              <a:gd name="T31" fmla="*/ 276 h 298"/>
              <a:gd name="T32" fmla="*/ 92 w 737"/>
              <a:gd name="T33" fmla="*/ 267 h 298"/>
              <a:gd name="T34" fmla="*/ 48 w 737"/>
              <a:gd name="T35" fmla="*/ 257 h 298"/>
              <a:gd name="T36" fmla="*/ 0 w 737"/>
              <a:gd name="T37" fmla="*/ 241 h 298"/>
              <a:gd name="T38" fmla="*/ 0 w 737"/>
              <a:gd name="T39" fmla="*/ 0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37" h="298">
                <a:moveTo>
                  <a:pt x="0" y="0"/>
                </a:moveTo>
                <a:lnTo>
                  <a:pt x="737" y="0"/>
                </a:lnTo>
                <a:lnTo>
                  <a:pt x="737" y="241"/>
                </a:lnTo>
                <a:lnTo>
                  <a:pt x="690" y="257"/>
                </a:lnTo>
                <a:lnTo>
                  <a:pt x="645" y="267"/>
                </a:lnTo>
                <a:lnTo>
                  <a:pt x="598" y="276"/>
                </a:lnTo>
                <a:lnTo>
                  <a:pt x="553" y="286"/>
                </a:lnTo>
                <a:lnTo>
                  <a:pt x="506" y="292"/>
                </a:lnTo>
                <a:lnTo>
                  <a:pt x="461" y="295"/>
                </a:lnTo>
                <a:lnTo>
                  <a:pt x="413" y="298"/>
                </a:lnTo>
                <a:lnTo>
                  <a:pt x="369" y="298"/>
                </a:lnTo>
                <a:lnTo>
                  <a:pt x="321" y="298"/>
                </a:lnTo>
                <a:lnTo>
                  <a:pt x="277" y="295"/>
                </a:lnTo>
                <a:lnTo>
                  <a:pt x="232" y="292"/>
                </a:lnTo>
                <a:lnTo>
                  <a:pt x="185" y="286"/>
                </a:lnTo>
                <a:lnTo>
                  <a:pt x="140" y="276"/>
                </a:lnTo>
                <a:lnTo>
                  <a:pt x="92" y="267"/>
                </a:lnTo>
                <a:lnTo>
                  <a:pt x="48" y="257"/>
                </a:lnTo>
                <a:lnTo>
                  <a:pt x="0" y="241"/>
                </a:lnTo>
                <a:lnTo>
                  <a:pt x="0" y="0"/>
                </a:lnTo>
              </a:path>
            </a:pathLst>
          </a:custGeom>
          <a:noFill/>
          <a:ln w="9525">
            <a:solidFill>
              <a:srgbClr val="221E1D"/>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sz="1613"/>
          </a:p>
        </p:txBody>
      </p:sp>
      <p:sp>
        <p:nvSpPr>
          <p:cNvPr id="247448" name="Freeform 664"/>
          <p:cNvSpPr>
            <a:spLocks/>
          </p:cNvSpPr>
          <p:nvPr/>
        </p:nvSpPr>
        <p:spPr bwMode="auto">
          <a:xfrm>
            <a:off x="2107181" y="5033338"/>
            <a:ext cx="1048224" cy="184897"/>
          </a:xfrm>
          <a:custGeom>
            <a:avLst/>
            <a:gdLst>
              <a:gd name="T0" fmla="*/ 369 w 737"/>
              <a:gd name="T1" fmla="*/ 0 h 130"/>
              <a:gd name="T2" fmla="*/ 442 w 737"/>
              <a:gd name="T3" fmla="*/ 3 h 130"/>
              <a:gd name="T4" fmla="*/ 512 w 737"/>
              <a:gd name="T5" fmla="*/ 6 h 130"/>
              <a:gd name="T6" fmla="*/ 575 w 737"/>
              <a:gd name="T7" fmla="*/ 13 h 130"/>
              <a:gd name="T8" fmla="*/ 629 w 737"/>
              <a:gd name="T9" fmla="*/ 19 h 130"/>
              <a:gd name="T10" fmla="*/ 674 w 737"/>
              <a:gd name="T11" fmla="*/ 28 h 130"/>
              <a:gd name="T12" fmla="*/ 706 w 737"/>
              <a:gd name="T13" fmla="*/ 41 h 130"/>
              <a:gd name="T14" fmla="*/ 718 w 737"/>
              <a:gd name="T15" fmla="*/ 48 h 130"/>
              <a:gd name="T16" fmla="*/ 728 w 737"/>
              <a:gd name="T17" fmla="*/ 54 h 130"/>
              <a:gd name="T18" fmla="*/ 734 w 737"/>
              <a:gd name="T19" fmla="*/ 60 h 130"/>
              <a:gd name="T20" fmla="*/ 737 w 737"/>
              <a:gd name="T21" fmla="*/ 67 h 130"/>
              <a:gd name="T22" fmla="*/ 734 w 737"/>
              <a:gd name="T23" fmla="*/ 73 h 130"/>
              <a:gd name="T24" fmla="*/ 728 w 737"/>
              <a:gd name="T25" fmla="*/ 79 h 130"/>
              <a:gd name="T26" fmla="*/ 718 w 737"/>
              <a:gd name="T27" fmla="*/ 86 h 130"/>
              <a:gd name="T28" fmla="*/ 706 w 737"/>
              <a:gd name="T29" fmla="*/ 92 h 130"/>
              <a:gd name="T30" fmla="*/ 674 w 737"/>
              <a:gd name="T31" fmla="*/ 102 h 130"/>
              <a:gd name="T32" fmla="*/ 629 w 737"/>
              <a:gd name="T33" fmla="*/ 111 h 130"/>
              <a:gd name="T34" fmla="*/ 575 w 737"/>
              <a:gd name="T35" fmla="*/ 121 h 130"/>
              <a:gd name="T36" fmla="*/ 512 w 737"/>
              <a:gd name="T37" fmla="*/ 127 h 130"/>
              <a:gd name="T38" fmla="*/ 442 w 737"/>
              <a:gd name="T39" fmla="*/ 130 h 130"/>
              <a:gd name="T40" fmla="*/ 369 w 737"/>
              <a:gd name="T41" fmla="*/ 130 h 130"/>
              <a:gd name="T42" fmla="*/ 296 w 737"/>
              <a:gd name="T43" fmla="*/ 130 h 130"/>
              <a:gd name="T44" fmla="*/ 226 w 737"/>
              <a:gd name="T45" fmla="*/ 127 h 130"/>
              <a:gd name="T46" fmla="*/ 162 w 737"/>
              <a:gd name="T47" fmla="*/ 121 h 130"/>
              <a:gd name="T48" fmla="*/ 108 w 737"/>
              <a:gd name="T49" fmla="*/ 111 h 130"/>
              <a:gd name="T50" fmla="*/ 64 w 737"/>
              <a:gd name="T51" fmla="*/ 102 h 130"/>
              <a:gd name="T52" fmla="*/ 29 w 737"/>
              <a:gd name="T53" fmla="*/ 92 h 130"/>
              <a:gd name="T54" fmla="*/ 16 w 737"/>
              <a:gd name="T55" fmla="*/ 86 h 130"/>
              <a:gd name="T56" fmla="*/ 10 w 737"/>
              <a:gd name="T57" fmla="*/ 79 h 130"/>
              <a:gd name="T58" fmla="*/ 3 w 737"/>
              <a:gd name="T59" fmla="*/ 73 h 130"/>
              <a:gd name="T60" fmla="*/ 0 w 737"/>
              <a:gd name="T61" fmla="*/ 67 h 130"/>
              <a:gd name="T62" fmla="*/ 3 w 737"/>
              <a:gd name="T63" fmla="*/ 60 h 130"/>
              <a:gd name="T64" fmla="*/ 10 w 737"/>
              <a:gd name="T65" fmla="*/ 54 h 130"/>
              <a:gd name="T66" fmla="*/ 16 w 737"/>
              <a:gd name="T67" fmla="*/ 48 h 130"/>
              <a:gd name="T68" fmla="*/ 29 w 737"/>
              <a:gd name="T69" fmla="*/ 41 h 130"/>
              <a:gd name="T70" fmla="*/ 64 w 737"/>
              <a:gd name="T71" fmla="*/ 28 h 130"/>
              <a:gd name="T72" fmla="*/ 108 w 737"/>
              <a:gd name="T73" fmla="*/ 19 h 130"/>
              <a:gd name="T74" fmla="*/ 162 w 737"/>
              <a:gd name="T75" fmla="*/ 13 h 130"/>
              <a:gd name="T76" fmla="*/ 226 w 737"/>
              <a:gd name="T77" fmla="*/ 6 h 130"/>
              <a:gd name="T78" fmla="*/ 296 w 737"/>
              <a:gd name="T79" fmla="*/ 3 h 130"/>
              <a:gd name="T80" fmla="*/ 369 w 737"/>
              <a:gd name="T81" fmla="*/ 0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737" h="130">
                <a:moveTo>
                  <a:pt x="369" y="0"/>
                </a:moveTo>
                <a:lnTo>
                  <a:pt x="442" y="3"/>
                </a:lnTo>
                <a:lnTo>
                  <a:pt x="512" y="6"/>
                </a:lnTo>
                <a:lnTo>
                  <a:pt x="575" y="13"/>
                </a:lnTo>
                <a:lnTo>
                  <a:pt x="629" y="19"/>
                </a:lnTo>
                <a:lnTo>
                  <a:pt x="674" y="28"/>
                </a:lnTo>
                <a:lnTo>
                  <a:pt x="706" y="41"/>
                </a:lnTo>
                <a:lnTo>
                  <a:pt x="718" y="48"/>
                </a:lnTo>
                <a:lnTo>
                  <a:pt x="728" y="54"/>
                </a:lnTo>
                <a:lnTo>
                  <a:pt x="734" y="60"/>
                </a:lnTo>
                <a:lnTo>
                  <a:pt x="737" y="67"/>
                </a:lnTo>
                <a:lnTo>
                  <a:pt x="734" y="73"/>
                </a:lnTo>
                <a:lnTo>
                  <a:pt x="728" y="79"/>
                </a:lnTo>
                <a:lnTo>
                  <a:pt x="718" y="86"/>
                </a:lnTo>
                <a:lnTo>
                  <a:pt x="706" y="92"/>
                </a:lnTo>
                <a:lnTo>
                  <a:pt x="674" y="102"/>
                </a:lnTo>
                <a:lnTo>
                  <a:pt x="629" y="111"/>
                </a:lnTo>
                <a:lnTo>
                  <a:pt x="575" y="121"/>
                </a:lnTo>
                <a:lnTo>
                  <a:pt x="512" y="127"/>
                </a:lnTo>
                <a:lnTo>
                  <a:pt x="442" y="130"/>
                </a:lnTo>
                <a:lnTo>
                  <a:pt x="369" y="130"/>
                </a:lnTo>
                <a:lnTo>
                  <a:pt x="296" y="130"/>
                </a:lnTo>
                <a:lnTo>
                  <a:pt x="226" y="127"/>
                </a:lnTo>
                <a:lnTo>
                  <a:pt x="162" y="121"/>
                </a:lnTo>
                <a:lnTo>
                  <a:pt x="108" y="111"/>
                </a:lnTo>
                <a:lnTo>
                  <a:pt x="64" y="102"/>
                </a:lnTo>
                <a:lnTo>
                  <a:pt x="29" y="92"/>
                </a:lnTo>
                <a:lnTo>
                  <a:pt x="16" y="86"/>
                </a:lnTo>
                <a:lnTo>
                  <a:pt x="10" y="79"/>
                </a:lnTo>
                <a:lnTo>
                  <a:pt x="3" y="73"/>
                </a:lnTo>
                <a:lnTo>
                  <a:pt x="0" y="67"/>
                </a:lnTo>
                <a:lnTo>
                  <a:pt x="3" y="60"/>
                </a:lnTo>
                <a:lnTo>
                  <a:pt x="10" y="54"/>
                </a:lnTo>
                <a:lnTo>
                  <a:pt x="16" y="48"/>
                </a:lnTo>
                <a:lnTo>
                  <a:pt x="29" y="41"/>
                </a:lnTo>
                <a:lnTo>
                  <a:pt x="64" y="28"/>
                </a:lnTo>
                <a:lnTo>
                  <a:pt x="108" y="19"/>
                </a:lnTo>
                <a:lnTo>
                  <a:pt x="162" y="13"/>
                </a:lnTo>
                <a:lnTo>
                  <a:pt x="226" y="6"/>
                </a:lnTo>
                <a:lnTo>
                  <a:pt x="296" y="3"/>
                </a:lnTo>
                <a:lnTo>
                  <a:pt x="369"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13"/>
          </a:p>
        </p:txBody>
      </p:sp>
      <p:sp>
        <p:nvSpPr>
          <p:cNvPr id="247449" name="Freeform 665"/>
          <p:cNvSpPr>
            <a:spLocks/>
          </p:cNvSpPr>
          <p:nvPr/>
        </p:nvSpPr>
        <p:spPr bwMode="auto">
          <a:xfrm>
            <a:off x="2107181" y="5033338"/>
            <a:ext cx="1048224" cy="184897"/>
          </a:xfrm>
          <a:custGeom>
            <a:avLst/>
            <a:gdLst>
              <a:gd name="T0" fmla="*/ 369 w 737"/>
              <a:gd name="T1" fmla="*/ 0 h 130"/>
              <a:gd name="T2" fmla="*/ 442 w 737"/>
              <a:gd name="T3" fmla="*/ 3 h 130"/>
              <a:gd name="T4" fmla="*/ 512 w 737"/>
              <a:gd name="T5" fmla="*/ 6 h 130"/>
              <a:gd name="T6" fmla="*/ 575 w 737"/>
              <a:gd name="T7" fmla="*/ 13 h 130"/>
              <a:gd name="T8" fmla="*/ 629 w 737"/>
              <a:gd name="T9" fmla="*/ 19 h 130"/>
              <a:gd name="T10" fmla="*/ 674 w 737"/>
              <a:gd name="T11" fmla="*/ 28 h 130"/>
              <a:gd name="T12" fmla="*/ 706 w 737"/>
              <a:gd name="T13" fmla="*/ 41 h 130"/>
              <a:gd name="T14" fmla="*/ 718 w 737"/>
              <a:gd name="T15" fmla="*/ 48 h 130"/>
              <a:gd name="T16" fmla="*/ 728 w 737"/>
              <a:gd name="T17" fmla="*/ 54 h 130"/>
              <a:gd name="T18" fmla="*/ 734 w 737"/>
              <a:gd name="T19" fmla="*/ 60 h 130"/>
              <a:gd name="T20" fmla="*/ 737 w 737"/>
              <a:gd name="T21" fmla="*/ 67 h 130"/>
              <a:gd name="T22" fmla="*/ 734 w 737"/>
              <a:gd name="T23" fmla="*/ 73 h 130"/>
              <a:gd name="T24" fmla="*/ 728 w 737"/>
              <a:gd name="T25" fmla="*/ 79 h 130"/>
              <a:gd name="T26" fmla="*/ 718 w 737"/>
              <a:gd name="T27" fmla="*/ 86 h 130"/>
              <a:gd name="T28" fmla="*/ 706 w 737"/>
              <a:gd name="T29" fmla="*/ 92 h 130"/>
              <a:gd name="T30" fmla="*/ 674 w 737"/>
              <a:gd name="T31" fmla="*/ 102 h 130"/>
              <a:gd name="T32" fmla="*/ 629 w 737"/>
              <a:gd name="T33" fmla="*/ 111 h 130"/>
              <a:gd name="T34" fmla="*/ 575 w 737"/>
              <a:gd name="T35" fmla="*/ 121 h 130"/>
              <a:gd name="T36" fmla="*/ 512 w 737"/>
              <a:gd name="T37" fmla="*/ 127 h 130"/>
              <a:gd name="T38" fmla="*/ 442 w 737"/>
              <a:gd name="T39" fmla="*/ 130 h 130"/>
              <a:gd name="T40" fmla="*/ 369 w 737"/>
              <a:gd name="T41" fmla="*/ 130 h 130"/>
              <a:gd name="T42" fmla="*/ 296 w 737"/>
              <a:gd name="T43" fmla="*/ 130 h 130"/>
              <a:gd name="T44" fmla="*/ 226 w 737"/>
              <a:gd name="T45" fmla="*/ 127 h 130"/>
              <a:gd name="T46" fmla="*/ 162 w 737"/>
              <a:gd name="T47" fmla="*/ 121 h 130"/>
              <a:gd name="T48" fmla="*/ 108 w 737"/>
              <a:gd name="T49" fmla="*/ 111 h 130"/>
              <a:gd name="T50" fmla="*/ 64 w 737"/>
              <a:gd name="T51" fmla="*/ 102 h 130"/>
              <a:gd name="T52" fmla="*/ 29 w 737"/>
              <a:gd name="T53" fmla="*/ 92 h 130"/>
              <a:gd name="T54" fmla="*/ 16 w 737"/>
              <a:gd name="T55" fmla="*/ 86 h 130"/>
              <a:gd name="T56" fmla="*/ 10 w 737"/>
              <a:gd name="T57" fmla="*/ 79 h 130"/>
              <a:gd name="T58" fmla="*/ 3 w 737"/>
              <a:gd name="T59" fmla="*/ 73 h 130"/>
              <a:gd name="T60" fmla="*/ 0 w 737"/>
              <a:gd name="T61" fmla="*/ 67 h 130"/>
              <a:gd name="T62" fmla="*/ 3 w 737"/>
              <a:gd name="T63" fmla="*/ 60 h 130"/>
              <a:gd name="T64" fmla="*/ 10 w 737"/>
              <a:gd name="T65" fmla="*/ 54 h 130"/>
              <a:gd name="T66" fmla="*/ 16 w 737"/>
              <a:gd name="T67" fmla="*/ 48 h 130"/>
              <a:gd name="T68" fmla="*/ 29 w 737"/>
              <a:gd name="T69" fmla="*/ 41 h 130"/>
              <a:gd name="T70" fmla="*/ 64 w 737"/>
              <a:gd name="T71" fmla="*/ 28 h 130"/>
              <a:gd name="T72" fmla="*/ 108 w 737"/>
              <a:gd name="T73" fmla="*/ 19 h 130"/>
              <a:gd name="T74" fmla="*/ 162 w 737"/>
              <a:gd name="T75" fmla="*/ 13 h 130"/>
              <a:gd name="T76" fmla="*/ 226 w 737"/>
              <a:gd name="T77" fmla="*/ 6 h 130"/>
              <a:gd name="T78" fmla="*/ 296 w 737"/>
              <a:gd name="T79" fmla="*/ 3 h 130"/>
              <a:gd name="T80" fmla="*/ 369 w 737"/>
              <a:gd name="T81" fmla="*/ 0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737" h="130">
                <a:moveTo>
                  <a:pt x="369" y="0"/>
                </a:moveTo>
                <a:lnTo>
                  <a:pt x="442" y="3"/>
                </a:lnTo>
                <a:lnTo>
                  <a:pt x="512" y="6"/>
                </a:lnTo>
                <a:lnTo>
                  <a:pt x="575" y="13"/>
                </a:lnTo>
                <a:lnTo>
                  <a:pt x="629" y="19"/>
                </a:lnTo>
                <a:lnTo>
                  <a:pt x="674" y="28"/>
                </a:lnTo>
                <a:lnTo>
                  <a:pt x="706" y="41"/>
                </a:lnTo>
                <a:lnTo>
                  <a:pt x="718" y="48"/>
                </a:lnTo>
                <a:lnTo>
                  <a:pt x="728" y="54"/>
                </a:lnTo>
                <a:lnTo>
                  <a:pt x="734" y="60"/>
                </a:lnTo>
                <a:lnTo>
                  <a:pt x="737" y="67"/>
                </a:lnTo>
                <a:lnTo>
                  <a:pt x="734" y="73"/>
                </a:lnTo>
                <a:lnTo>
                  <a:pt x="728" y="79"/>
                </a:lnTo>
                <a:lnTo>
                  <a:pt x="718" y="86"/>
                </a:lnTo>
                <a:lnTo>
                  <a:pt x="706" y="92"/>
                </a:lnTo>
                <a:lnTo>
                  <a:pt x="674" y="102"/>
                </a:lnTo>
                <a:lnTo>
                  <a:pt x="629" y="111"/>
                </a:lnTo>
                <a:lnTo>
                  <a:pt x="575" y="121"/>
                </a:lnTo>
                <a:lnTo>
                  <a:pt x="512" y="127"/>
                </a:lnTo>
                <a:lnTo>
                  <a:pt x="442" y="130"/>
                </a:lnTo>
                <a:lnTo>
                  <a:pt x="369" y="130"/>
                </a:lnTo>
                <a:lnTo>
                  <a:pt x="296" y="130"/>
                </a:lnTo>
                <a:lnTo>
                  <a:pt x="226" y="127"/>
                </a:lnTo>
                <a:lnTo>
                  <a:pt x="162" y="121"/>
                </a:lnTo>
                <a:lnTo>
                  <a:pt x="108" y="111"/>
                </a:lnTo>
                <a:lnTo>
                  <a:pt x="64" y="102"/>
                </a:lnTo>
                <a:lnTo>
                  <a:pt x="29" y="92"/>
                </a:lnTo>
                <a:lnTo>
                  <a:pt x="16" y="86"/>
                </a:lnTo>
                <a:lnTo>
                  <a:pt x="10" y="79"/>
                </a:lnTo>
                <a:lnTo>
                  <a:pt x="3" y="73"/>
                </a:lnTo>
                <a:lnTo>
                  <a:pt x="0" y="67"/>
                </a:lnTo>
                <a:lnTo>
                  <a:pt x="3" y="60"/>
                </a:lnTo>
                <a:lnTo>
                  <a:pt x="10" y="54"/>
                </a:lnTo>
                <a:lnTo>
                  <a:pt x="16" y="48"/>
                </a:lnTo>
                <a:lnTo>
                  <a:pt x="29" y="41"/>
                </a:lnTo>
                <a:lnTo>
                  <a:pt x="64" y="28"/>
                </a:lnTo>
                <a:lnTo>
                  <a:pt x="108" y="19"/>
                </a:lnTo>
                <a:lnTo>
                  <a:pt x="162" y="13"/>
                </a:lnTo>
                <a:lnTo>
                  <a:pt x="226" y="6"/>
                </a:lnTo>
                <a:lnTo>
                  <a:pt x="296" y="3"/>
                </a:lnTo>
                <a:lnTo>
                  <a:pt x="369" y="0"/>
                </a:lnTo>
              </a:path>
            </a:pathLst>
          </a:custGeom>
          <a:noFill/>
          <a:ln w="9525">
            <a:solidFill>
              <a:srgbClr val="221E1D"/>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sz="1613"/>
          </a:p>
        </p:txBody>
      </p:sp>
      <p:sp>
        <p:nvSpPr>
          <p:cNvPr id="247450" name="Rectangle 666"/>
          <p:cNvSpPr>
            <a:spLocks noChangeArrowheads="1"/>
          </p:cNvSpPr>
          <p:nvPr/>
        </p:nvSpPr>
        <p:spPr bwMode="auto">
          <a:xfrm>
            <a:off x="1963529" y="3925379"/>
            <a:ext cx="1336948" cy="35272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sz="1613"/>
          </a:p>
        </p:txBody>
      </p:sp>
      <p:sp>
        <p:nvSpPr>
          <p:cNvPr id="247451" name="Rectangle 667"/>
          <p:cNvSpPr>
            <a:spLocks noChangeArrowheads="1"/>
          </p:cNvSpPr>
          <p:nvPr/>
        </p:nvSpPr>
        <p:spPr bwMode="auto">
          <a:xfrm>
            <a:off x="1963529" y="3925379"/>
            <a:ext cx="1336948" cy="352727"/>
          </a:xfrm>
          <a:prstGeom prst="rect">
            <a:avLst/>
          </a:prstGeom>
          <a:noFill/>
          <a:ln w="4763">
            <a:solidFill>
              <a:srgbClr val="221E1D"/>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sz="1613"/>
          </a:p>
        </p:txBody>
      </p:sp>
      <p:sp>
        <p:nvSpPr>
          <p:cNvPr id="247452" name="Rectangle 668"/>
          <p:cNvSpPr>
            <a:spLocks noChangeArrowheads="1"/>
          </p:cNvSpPr>
          <p:nvPr/>
        </p:nvSpPr>
        <p:spPr bwMode="auto">
          <a:xfrm>
            <a:off x="2043178" y="4002181"/>
            <a:ext cx="987835" cy="234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sz="1523" b="1">
                <a:solidFill>
                  <a:srgbClr val="000000"/>
                </a:solidFill>
              </a:rPr>
              <a:t>Transformer</a:t>
            </a:r>
            <a:endParaRPr lang="en-US" sz="1613" b="1"/>
          </a:p>
        </p:txBody>
      </p:sp>
      <p:sp>
        <p:nvSpPr>
          <p:cNvPr id="247453" name="Rectangle 669"/>
          <p:cNvSpPr>
            <a:spLocks noChangeArrowheads="1"/>
          </p:cNvSpPr>
          <p:nvPr/>
        </p:nvSpPr>
        <p:spPr bwMode="auto">
          <a:xfrm>
            <a:off x="1963529" y="4481491"/>
            <a:ext cx="1336948" cy="35272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sz="1613"/>
          </a:p>
        </p:txBody>
      </p:sp>
      <p:sp>
        <p:nvSpPr>
          <p:cNvPr id="247454" name="Rectangle 670"/>
          <p:cNvSpPr>
            <a:spLocks noChangeArrowheads="1"/>
          </p:cNvSpPr>
          <p:nvPr/>
        </p:nvSpPr>
        <p:spPr bwMode="auto">
          <a:xfrm>
            <a:off x="1963529" y="4481491"/>
            <a:ext cx="1336948" cy="352727"/>
          </a:xfrm>
          <a:prstGeom prst="rect">
            <a:avLst/>
          </a:prstGeom>
          <a:noFill/>
          <a:ln w="4763">
            <a:solidFill>
              <a:srgbClr val="221E1D"/>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sz="1613"/>
          </a:p>
        </p:txBody>
      </p:sp>
      <p:sp>
        <p:nvSpPr>
          <p:cNvPr id="247455" name="Rectangle 671"/>
          <p:cNvSpPr>
            <a:spLocks noChangeArrowheads="1"/>
          </p:cNvSpPr>
          <p:nvPr/>
        </p:nvSpPr>
        <p:spPr bwMode="auto">
          <a:xfrm>
            <a:off x="2111447" y="4554028"/>
            <a:ext cx="920188" cy="234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sz="1523" b="1">
                <a:solidFill>
                  <a:srgbClr val="000000"/>
                </a:solidFill>
              </a:rPr>
              <a:t>Impromptu</a:t>
            </a:r>
            <a:endParaRPr lang="en-US" sz="1613" b="1"/>
          </a:p>
        </p:txBody>
      </p:sp>
      <p:sp>
        <p:nvSpPr>
          <p:cNvPr id="247456" name="Rectangle 672"/>
          <p:cNvSpPr>
            <a:spLocks noChangeArrowheads="1"/>
          </p:cNvSpPr>
          <p:nvPr/>
        </p:nvSpPr>
        <p:spPr bwMode="auto">
          <a:xfrm>
            <a:off x="3556490" y="3922534"/>
            <a:ext cx="1887372" cy="361260"/>
          </a:xfrm>
          <a:prstGeom prst="rect">
            <a:avLst/>
          </a:prstGeom>
          <a:solidFill>
            <a:srgbClr val="FFFFFF"/>
          </a:solidFill>
          <a:ln w="9525">
            <a:solidFill>
              <a:schemeClr val="tx1"/>
            </a:solidFill>
            <a:miter lim="800000"/>
            <a:headEnd/>
            <a:tailEnd/>
          </a:ln>
        </p:spPr>
        <p:txBody>
          <a:bodyPr/>
          <a:lstStyle/>
          <a:p>
            <a:endParaRPr lang="en-US" sz="1613"/>
          </a:p>
        </p:txBody>
      </p:sp>
      <p:sp>
        <p:nvSpPr>
          <p:cNvPr id="247457" name="Rectangle 673"/>
          <p:cNvSpPr>
            <a:spLocks noChangeArrowheads="1"/>
          </p:cNvSpPr>
          <p:nvPr/>
        </p:nvSpPr>
        <p:spPr bwMode="auto">
          <a:xfrm>
            <a:off x="3685917" y="3980847"/>
            <a:ext cx="1419619" cy="234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sz="1523" b="1">
                <a:solidFill>
                  <a:srgbClr val="000000"/>
                </a:solidFill>
              </a:rPr>
              <a:t>PowerPlay Server</a:t>
            </a:r>
            <a:endParaRPr lang="en-US" sz="1613" b="1"/>
          </a:p>
        </p:txBody>
      </p:sp>
      <p:sp>
        <p:nvSpPr>
          <p:cNvPr id="247458" name="Rectangle 674"/>
          <p:cNvSpPr>
            <a:spLocks noChangeArrowheads="1"/>
          </p:cNvSpPr>
          <p:nvPr/>
        </p:nvSpPr>
        <p:spPr bwMode="auto">
          <a:xfrm>
            <a:off x="5672849" y="3478781"/>
            <a:ext cx="1887372" cy="361260"/>
          </a:xfrm>
          <a:prstGeom prst="rect">
            <a:avLst/>
          </a:prstGeom>
          <a:solidFill>
            <a:srgbClr val="FFFFFF"/>
          </a:solidFill>
          <a:ln w="9525">
            <a:solidFill>
              <a:schemeClr val="tx1"/>
            </a:solidFill>
            <a:miter lim="800000"/>
            <a:headEnd/>
            <a:tailEnd/>
          </a:ln>
        </p:spPr>
        <p:txBody>
          <a:bodyPr/>
          <a:lstStyle/>
          <a:p>
            <a:pPr algn="ctr"/>
            <a:r>
              <a:rPr lang="de-DE" sz="1434" b="1"/>
              <a:t>OLEDB for OLAP</a:t>
            </a:r>
          </a:p>
        </p:txBody>
      </p:sp>
      <p:sp>
        <p:nvSpPr>
          <p:cNvPr id="247459" name="Line 675"/>
          <p:cNvSpPr>
            <a:spLocks noChangeShapeType="1"/>
          </p:cNvSpPr>
          <p:nvPr/>
        </p:nvSpPr>
        <p:spPr bwMode="auto">
          <a:xfrm>
            <a:off x="4704273" y="2241393"/>
            <a:ext cx="1932885" cy="1248766"/>
          </a:xfrm>
          <a:prstGeom prst="line">
            <a:avLst/>
          </a:prstGeom>
          <a:noFill/>
          <a:ln w="4763">
            <a:solidFill>
              <a:srgbClr val="221E1D"/>
            </a:solidFill>
            <a:round/>
            <a:headEnd/>
            <a:tailEnd/>
          </a:ln>
          <a:extLst>
            <a:ext uri="{909E8E84-426E-40DD-AFC4-6F175D3DCCD1}">
              <a14:hiddenFill xmlns:a14="http://schemas.microsoft.com/office/drawing/2010/main">
                <a:noFill/>
              </a14:hiddenFill>
            </a:ext>
          </a:extLst>
        </p:spPr>
        <p:txBody>
          <a:bodyPr/>
          <a:lstStyle/>
          <a:p>
            <a:endParaRPr lang="en-US" sz="1613"/>
          </a:p>
        </p:txBody>
      </p:sp>
      <p:sp>
        <p:nvSpPr>
          <p:cNvPr id="247460" name="Rectangle 676"/>
          <p:cNvSpPr>
            <a:spLocks noChangeArrowheads="1"/>
          </p:cNvSpPr>
          <p:nvPr/>
        </p:nvSpPr>
        <p:spPr bwMode="auto">
          <a:xfrm>
            <a:off x="3646093" y="4986403"/>
            <a:ext cx="533357" cy="53335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sz="1613"/>
          </a:p>
        </p:txBody>
      </p:sp>
      <p:sp>
        <p:nvSpPr>
          <p:cNvPr id="247461" name="Rectangle 677"/>
          <p:cNvSpPr>
            <a:spLocks noChangeArrowheads="1"/>
          </p:cNvSpPr>
          <p:nvPr/>
        </p:nvSpPr>
        <p:spPr bwMode="auto">
          <a:xfrm>
            <a:off x="3646093" y="4986403"/>
            <a:ext cx="533357" cy="533357"/>
          </a:xfrm>
          <a:prstGeom prst="rect">
            <a:avLst/>
          </a:prstGeom>
          <a:noFill/>
          <a:ln w="9525">
            <a:solidFill>
              <a:srgbClr val="221E1D"/>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sz="1613"/>
          </a:p>
        </p:txBody>
      </p:sp>
      <p:sp>
        <p:nvSpPr>
          <p:cNvPr id="247462" name="Line 678"/>
          <p:cNvSpPr>
            <a:spLocks noChangeShapeType="1"/>
          </p:cNvSpPr>
          <p:nvPr/>
        </p:nvSpPr>
        <p:spPr bwMode="auto">
          <a:xfrm>
            <a:off x="3755608" y="4986403"/>
            <a:ext cx="1422" cy="533357"/>
          </a:xfrm>
          <a:prstGeom prst="line">
            <a:avLst/>
          </a:prstGeom>
          <a:noFill/>
          <a:ln w="9525">
            <a:solidFill>
              <a:srgbClr val="221E1D"/>
            </a:solidFill>
            <a:round/>
            <a:headEnd/>
            <a:tailEnd/>
          </a:ln>
          <a:extLst>
            <a:ext uri="{909E8E84-426E-40DD-AFC4-6F175D3DCCD1}">
              <a14:hiddenFill xmlns:a14="http://schemas.microsoft.com/office/drawing/2010/main">
                <a:noFill/>
              </a14:hiddenFill>
            </a:ext>
          </a:extLst>
        </p:spPr>
        <p:txBody>
          <a:bodyPr/>
          <a:lstStyle/>
          <a:p>
            <a:endParaRPr lang="en-US" sz="1613"/>
          </a:p>
        </p:txBody>
      </p:sp>
      <p:sp>
        <p:nvSpPr>
          <p:cNvPr id="247463" name="Line 679"/>
          <p:cNvSpPr>
            <a:spLocks noChangeShapeType="1"/>
          </p:cNvSpPr>
          <p:nvPr/>
        </p:nvSpPr>
        <p:spPr bwMode="auto">
          <a:xfrm>
            <a:off x="3863703" y="4986403"/>
            <a:ext cx="1422" cy="533357"/>
          </a:xfrm>
          <a:prstGeom prst="line">
            <a:avLst/>
          </a:prstGeom>
          <a:noFill/>
          <a:ln w="9525">
            <a:solidFill>
              <a:srgbClr val="221E1D"/>
            </a:solidFill>
            <a:round/>
            <a:headEnd/>
            <a:tailEnd/>
          </a:ln>
          <a:extLst>
            <a:ext uri="{909E8E84-426E-40DD-AFC4-6F175D3DCCD1}">
              <a14:hiddenFill xmlns:a14="http://schemas.microsoft.com/office/drawing/2010/main">
                <a:noFill/>
              </a14:hiddenFill>
            </a:ext>
          </a:extLst>
        </p:spPr>
        <p:txBody>
          <a:bodyPr/>
          <a:lstStyle/>
          <a:p>
            <a:endParaRPr lang="en-US" sz="1613"/>
          </a:p>
        </p:txBody>
      </p:sp>
      <p:sp>
        <p:nvSpPr>
          <p:cNvPr id="247464" name="Line 680"/>
          <p:cNvSpPr>
            <a:spLocks noChangeShapeType="1"/>
          </p:cNvSpPr>
          <p:nvPr/>
        </p:nvSpPr>
        <p:spPr bwMode="auto">
          <a:xfrm>
            <a:off x="3971796" y="4986403"/>
            <a:ext cx="1422" cy="533357"/>
          </a:xfrm>
          <a:prstGeom prst="line">
            <a:avLst/>
          </a:prstGeom>
          <a:noFill/>
          <a:ln w="9525">
            <a:solidFill>
              <a:srgbClr val="221E1D"/>
            </a:solidFill>
            <a:round/>
            <a:headEnd/>
            <a:tailEnd/>
          </a:ln>
          <a:extLst>
            <a:ext uri="{909E8E84-426E-40DD-AFC4-6F175D3DCCD1}">
              <a14:hiddenFill xmlns:a14="http://schemas.microsoft.com/office/drawing/2010/main">
                <a:noFill/>
              </a14:hiddenFill>
            </a:ext>
          </a:extLst>
        </p:spPr>
        <p:txBody>
          <a:bodyPr/>
          <a:lstStyle/>
          <a:p>
            <a:endParaRPr lang="en-US" sz="1613"/>
          </a:p>
        </p:txBody>
      </p:sp>
      <p:sp>
        <p:nvSpPr>
          <p:cNvPr id="247465" name="Line 681"/>
          <p:cNvSpPr>
            <a:spLocks noChangeShapeType="1"/>
          </p:cNvSpPr>
          <p:nvPr/>
        </p:nvSpPr>
        <p:spPr bwMode="auto">
          <a:xfrm>
            <a:off x="4079890" y="4986403"/>
            <a:ext cx="1422" cy="533357"/>
          </a:xfrm>
          <a:prstGeom prst="line">
            <a:avLst/>
          </a:prstGeom>
          <a:noFill/>
          <a:ln w="9525">
            <a:solidFill>
              <a:srgbClr val="221E1D"/>
            </a:solidFill>
            <a:round/>
            <a:headEnd/>
            <a:tailEnd/>
          </a:ln>
          <a:extLst>
            <a:ext uri="{909E8E84-426E-40DD-AFC4-6F175D3DCCD1}">
              <a14:hiddenFill xmlns:a14="http://schemas.microsoft.com/office/drawing/2010/main">
                <a:noFill/>
              </a14:hiddenFill>
            </a:ext>
          </a:extLst>
        </p:spPr>
        <p:txBody>
          <a:bodyPr/>
          <a:lstStyle/>
          <a:p>
            <a:endParaRPr lang="en-US" sz="1613"/>
          </a:p>
        </p:txBody>
      </p:sp>
      <p:sp>
        <p:nvSpPr>
          <p:cNvPr id="247466" name="Freeform 682"/>
          <p:cNvSpPr>
            <a:spLocks/>
          </p:cNvSpPr>
          <p:nvPr/>
        </p:nvSpPr>
        <p:spPr bwMode="auto">
          <a:xfrm>
            <a:off x="4179451" y="4810040"/>
            <a:ext cx="275923" cy="709720"/>
          </a:xfrm>
          <a:custGeom>
            <a:avLst/>
            <a:gdLst>
              <a:gd name="T0" fmla="*/ 0 w 194"/>
              <a:gd name="T1" fmla="*/ 124 h 499"/>
              <a:gd name="T2" fmla="*/ 194 w 194"/>
              <a:gd name="T3" fmla="*/ 0 h 499"/>
              <a:gd name="T4" fmla="*/ 194 w 194"/>
              <a:gd name="T5" fmla="*/ 375 h 499"/>
              <a:gd name="T6" fmla="*/ 0 w 194"/>
              <a:gd name="T7" fmla="*/ 499 h 499"/>
              <a:gd name="T8" fmla="*/ 0 w 194"/>
              <a:gd name="T9" fmla="*/ 124 h 499"/>
            </a:gdLst>
            <a:ahLst/>
            <a:cxnLst>
              <a:cxn ang="0">
                <a:pos x="T0" y="T1"/>
              </a:cxn>
              <a:cxn ang="0">
                <a:pos x="T2" y="T3"/>
              </a:cxn>
              <a:cxn ang="0">
                <a:pos x="T4" y="T5"/>
              </a:cxn>
              <a:cxn ang="0">
                <a:pos x="T6" y="T7"/>
              </a:cxn>
              <a:cxn ang="0">
                <a:pos x="T8" y="T9"/>
              </a:cxn>
            </a:cxnLst>
            <a:rect l="0" t="0" r="r" b="b"/>
            <a:pathLst>
              <a:path w="194" h="499">
                <a:moveTo>
                  <a:pt x="0" y="124"/>
                </a:moveTo>
                <a:lnTo>
                  <a:pt x="194" y="0"/>
                </a:lnTo>
                <a:lnTo>
                  <a:pt x="194" y="375"/>
                </a:lnTo>
                <a:lnTo>
                  <a:pt x="0" y="499"/>
                </a:lnTo>
                <a:lnTo>
                  <a:pt x="0" y="12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13"/>
          </a:p>
        </p:txBody>
      </p:sp>
      <p:sp>
        <p:nvSpPr>
          <p:cNvPr id="247467" name="Freeform 683"/>
          <p:cNvSpPr>
            <a:spLocks/>
          </p:cNvSpPr>
          <p:nvPr/>
        </p:nvSpPr>
        <p:spPr bwMode="auto">
          <a:xfrm>
            <a:off x="4179451" y="4810040"/>
            <a:ext cx="275923" cy="709720"/>
          </a:xfrm>
          <a:custGeom>
            <a:avLst/>
            <a:gdLst>
              <a:gd name="T0" fmla="*/ 0 w 194"/>
              <a:gd name="T1" fmla="*/ 124 h 499"/>
              <a:gd name="T2" fmla="*/ 194 w 194"/>
              <a:gd name="T3" fmla="*/ 0 h 499"/>
              <a:gd name="T4" fmla="*/ 194 w 194"/>
              <a:gd name="T5" fmla="*/ 375 h 499"/>
              <a:gd name="T6" fmla="*/ 0 w 194"/>
              <a:gd name="T7" fmla="*/ 499 h 499"/>
              <a:gd name="T8" fmla="*/ 0 w 194"/>
              <a:gd name="T9" fmla="*/ 124 h 499"/>
            </a:gdLst>
            <a:ahLst/>
            <a:cxnLst>
              <a:cxn ang="0">
                <a:pos x="T0" y="T1"/>
              </a:cxn>
              <a:cxn ang="0">
                <a:pos x="T2" y="T3"/>
              </a:cxn>
              <a:cxn ang="0">
                <a:pos x="T4" y="T5"/>
              </a:cxn>
              <a:cxn ang="0">
                <a:pos x="T6" y="T7"/>
              </a:cxn>
              <a:cxn ang="0">
                <a:pos x="T8" y="T9"/>
              </a:cxn>
            </a:cxnLst>
            <a:rect l="0" t="0" r="r" b="b"/>
            <a:pathLst>
              <a:path w="194" h="499">
                <a:moveTo>
                  <a:pt x="0" y="124"/>
                </a:moveTo>
                <a:lnTo>
                  <a:pt x="194" y="0"/>
                </a:lnTo>
                <a:lnTo>
                  <a:pt x="194" y="375"/>
                </a:lnTo>
                <a:lnTo>
                  <a:pt x="0" y="499"/>
                </a:lnTo>
                <a:lnTo>
                  <a:pt x="0" y="124"/>
                </a:lnTo>
              </a:path>
            </a:pathLst>
          </a:custGeom>
          <a:noFill/>
          <a:ln w="9525">
            <a:solidFill>
              <a:srgbClr val="221E1D"/>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sz="1613"/>
          </a:p>
        </p:txBody>
      </p:sp>
      <p:sp>
        <p:nvSpPr>
          <p:cNvPr id="247468" name="Line 684"/>
          <p:cNvSpPr>
            <a:spLocks noChangeShapeType="1"/>
          </p:cNvSpPr>
          <p:nvPr/>
        </p:nvSpPr>
        <p:spPr bwMode="auto">
          <a:xfrm>
            <a:off x="4237765" y="4949423"/>
            <a:ext cx="1421" cy="539045"/>
          </a:xfrm>
          <a:prstGeom prst="line">
            <a:avLst/>
          </a:prstGeom>
          <a:noFill/>
          <a:ln w="9525">
            <a:solidFill>
              <a:srgbClr val="221E1D"/>
            </a:solidFill>
            <a:round/>
            <a:headEnd/>
            <a:tailEnd/>
          </a:ln>
          <a:extLst>
            <a:ext uri="{909E8E84-426E-40DD-AFC4-6F175D3DCCD1}">
              <a14:hiddenFill xmlns:a14="http://schemas.microsoft.com/office/drawing/2010/main">
                <a:noFill/>
              </a14:hiddenFill>
            </a:ext>
          </a:extLst>
        </p:spPr>
        <p:txBody>
          <a:bodyPr/>
          <a:lstStyle/>
          <a:p>
            <a:endParaRPr lang="en-US" sz="1613"/>
          </a:p>
        </p:txBody>
      </p:sp>
      <p:sp>
        <p:nvSpPr>
          <p:cNvPr id="247469" name="Line 685"/>
          <p:cNvSpPr>
            <a:spLocks noChangeShapeType="1"/>
          </p:cNvSpPr>
          <p:nvPr/>
        </p:nvSpPr>
        <p:spPr bwMode="auto">
          <a:xfrm>
            <a:off x="4401326" y="4849863"/>
            <a:ext cx="1422" cy="533357"/>
          </a:xfrm>
          <a:prstGeom prst="line">
            <a:avLst/>
          </a:prstGeom>
          <a:noFill/>
          <a:ln w="9525">
            <a:solidFill>
              <a:srgbClr val="221E1D"/>
            </a:solidFill>
            <a:round/>
            <a:headEnd/>
            <a:tailEnd/>
          </a:ln>
          <a:extLst>
            <a:ext uri="{909E8E84-426E-40DD-AFC4-6F175D3DCCD1}">
              <a14:hiddenFill xmlns:a14="http://schemas.microsoft.com/office/drawing/2010/main">
                <a:noFill/>
              </a14:hiddenFill>
            </a:ext>
          </a:extLst>
        </p:spPr>
        <p:txBody>
          <a:bodyPr/>
          <a:lstStyle/>
          <a:p>
            <a:endParaRPr lang="en-US" sz="1613"/>
          </a:p>
        </p:txBody>
      </p:sp>
      <p:sp>
        <p:nvSpPr>
          <p:cNvPr id="247470" name="Line 686"/>
          <p:cNvSpPr>
            <a:spLocks noChangeShapeType="1"/>
          </p:cNvSpPr>
          <p:nvPr/>
        </p:nvSpPr>
        <p:spPr bwMode="auto">
          <a:xfrm>
            <a:off x="4287544" y="4922400"/>
            <a:ext cx="1422" cy="533358"/>
          </a:xfrm>
          <a:prstGeom prst="line">
            <a:avLst/>
          </a:prstGeom>
          <a:noFill/>
          <a:ln w="9525">
            <a:solidFill>
              <a:srgbClr val="221E1D"/>
            </a:solidFill>
            <a:round/>
            <a:headEnd/>
            <a:tailEnd/>
          </a:ln>
          <a:extLst>
            <a:ext uri="{909E8E84-426E-40DD-AFC4-6F175D3DCCD1}">
              <a14:hiddenFill xmlns:a14="http://schemas.microsoft.com/office/drawing/2010/main">
                <a:noFill/>
              </a14:hiddenFill>
            </a:ext>
          </a:extLst>
        </p:spPr>
        <p:txBody>
          <a:bodyPr/>
          <a:lstStyle/>
          <a:p>
            <a:endParaRPr lang="en-US" sz="1613"/>
          </a:p>
        </p:txBody>
      </p:sp>
      <p:sp>
        <p:nvSpPr>
          <p:cNvPr id="247471" name="Line 687"/>
          <p:cNvSpPr>
            <a:spLocks noChangeShapeType="1"/>
          </p:cNvSpPr>
          <p:nvPr/>
        </p:nvSpPr>
        <p:spPr bwMode="auto">
          <a:xfrm>
            <a:off x="4337325" y="4886842"/>
            <a:ext cx="1421" cy="533357"/>
          </a:xfrm>
          <a:prstGeom prst="line">
            <a:avLst/>
          </a:prstGeom>
          <a:noFill/>
          <a:ln w="9525">
            <a:solidFill>
              <a:srgbClr val="221E1D"/>
            </a:solidFill>
            <a:round/>
            <a:headEnd/>
            <a:tailEnd/>
          </a:ln>
          <a:extLst>
            <a:ext uri="{909E8E84-426E-40DD-AFC4-6F175D3DCCD1}">
              <a14:hiddenFill xmlns:a14="http://schemas.microsoft.com/office/drawing/2010/main">
                <a:noFill/>
              </a14:hiddenFill>
            </a:ext>
          </a:extLst>
        </p:spPr>
        <p:txBody>
          <a:bodyPr/>
          <a:lstStyle/>
          <a:p>
            <a:endParaRPr lang="en-US" sz="1613"/>
          </a:p>
        </p:txBody>
      </p:sp>
      <p:sp>
        <p:nvSpPr>
          <p:cNvPr id="247472" name="Freeform 688"/>
          <p:cNvSpPr>
            <a:spLocks/>
          </p:cNvSpPr>
          <p:nvPr/>
        </p:nvSpPr>
        <p:spPr bwMode="auto">
          <a:xfrm>
            <a:off x="3646093" y="4810039"/>
            <a:ext cx="809280" cy="176363"/>
          </a:xfrm>
          <a:custGeom>
            <a:avLst/>
            <a:gdLst>
              <a:gd name="T0" fmla="*/ 0 w 569"/>
              <a:gd name="T1" fmla="*/ 124 h 124"/>
              <a:gd name="T2" fmla="*/ 194 w 569"/>
              <a:gd name="T3" fmla="*/ 0 h 124"/>
              <a:gd name="T4" fmla="*/ 569 w 569"/>
              <a:gd name="T5" fmla="*/ 0 h 124"/>
              <a:gd name="T6" fmla="*/ 375 w 569"/>
              <a:gd name="T7" fmla="*/ 124 h 124"/>
              <a:gd name="T8" fmla="*/ 0 w 569"/>
              <a:gd name="T9" fmla="*/ 124 h 124"/>
            </a:gdLst>
            <a:ahLst/>
            <a:cxnLst>
              <a:cxn ang="0">
                <a:pos x="T0" y="T1"/>
              </a:cxn>
              <a:cxn ang="0">
                <a:pos x="T2" y="T3"/>
              </a:cxn>
              <a:cxn ang="0">
                <a:pos x="T4" y="T5"/>
              </a:cxn>
              <a:cxn ang="0">
                <a:pos x="T6" y="T7"/>
              </a:cxn>
              <a:cxn ang="0">
                <a:pos x="T8" y="T9"/>
              </a:cxn>
            </a:cxnLst>
            <a:rect l="0" t="0" r="r" b="b"/>
            <a:pathLst>
              <a:path w="569" h="124">
                <a:moveTo>
                  <a:pt x="0" y="124"/>
                </a:moveTo>
                <a:lnTo>
                  <a:pt x="194" y="0"/>
                </a:lnTo>
                <a:lnTo>
                  <a:pt x="569" y="0"/>
                </a:lnTo>
                <a:lnTo>
                  <a:pt x="375" y="124"/>
                </a:lnTo>
                <a:lnTo>
                  <a:pt x="0" y="12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13"/>
          </a:p>
        </p:txBody>
      </p:sp>
      <p:sp>
        <p:nvSpPr>
          <p:cNvPr id="247473" name="Freeform 689"/>
          <p:cNvSpPr>
            <a:spLocks/>
          </p:cNvSpPr>
          <p:nvPr/>
        </p:nvSpPr>
        <p:spPr bwMode="auto">
          <a:xfrm>
            <a:off x="3646093" y="4810039"/>
            <a:ext cx="809280" cy="176363"/>
          </a:xfrm>
          <a:custGeom>
            <a:avLst/>
            <a:gdLst>
              <a:gd name="T0" fmla="*/ 0 w 569"/>
              <a:gd name="T1" fmla="*/ 124 h 124"/>
              <a:gd name="T2" fmla="*/ 194 w 569"/>
              <a:gd name="T3" fmla="*/ 0 h 124"/>
              <a:gd name="T4" fmla="*/ 569 w 569"/>
              <a:gd name="T5" fmla="*/ 0 h 124"/>
              <a:gd name="T6" fmla="*/ 375 w 569"/>
              <a:gd name="T7" fmla="*/ 124 h 124"/>
              <a:gd name="T8" fmla="*/ 0 w 569"/>
              <a:gd name="T9" fmla="*/ 124 h 124"/>
            </a:gdLst>
            <a:ahLst/>
            <a:cxnLst>
              <a:cxn ang="0">
                <a:pos x="T0" y="T1"/>
              </a:cxn>
              <a:cxn ang="0">
                <a:pos x="T2" y="T3"/>
              </a:cxn>
              <a:cxn ang="0">
                <a:pos x="T4" y="T5"/>
              </a:cxn>
              <a:cxn ang="0">
                <a:pos x="T6" y="T7"/>
              </a:cxn>
              <a:cxn ang="0">
                <a:pos x="T8" y="T9"/>
              </a:cxn>
            </a:cxnLst>
            <a:rect l="0" t="0" r="r" b="b"/>
            <a:pathLst>
              <a:path w="569" h="124">
                <a:moveTo>
                  <a:pt x="0" y="124"/>
                </a:moveTo>
                <a:lnTo>
                  <a:pt x="194" y="0"/>
                </a:lnTo>
                <a:lnTo>
                  <a:pt x="569" y="0"/>
                </a:lnTo>
                <a:lnTo>
                  <a:pt x="375" y="124"/>
                </a:lnTo>
                <a:lnTo>
                  <a:pt x="0" y="124"/>
                </a:lnTo>
              </a:path>
            </a:pathLst>
          </a:custGeom>
          <a:noFill/>
          <a:ln w="9525">
            <a:solidFill>
              <a:srgbClr val="221E1D"/>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sz="1613"/>
          </a:p>
        </p:txBody>
      </p:sp>
      <p:sp>
        <p:nvSpPr>
          <p:cNvPr id="247474" name="Line 690"/>
          <p:cNvSpPr>
            <a:spLocks noChangeShapeType="1"/>
          </p:cNvSpPr>
          <p:nvPr/>
        </p:nvSpPr>
        <p:spPr bwMode="auto">
          <a:xfrm flipV="1">
            <a:off x="3755609" y="4810039"/>
            <a:ext cx="270234" cy="176363"/>
          </a:xfrm>
          <a:prstGeom prst="line">
            <a:avLst/>
          </a:prstGeom>
          <a:noFill/>
          <a:ln w="9525">
            <a:solidFill>
              <a:srgbClr val="221E1D"/>
            </a:solidFill>
            <a:round/>
            <a:headEnd/>
            <a:tailEnd/>
          </a:ln>
          <a:extLst>
            <a:ext uri="{909E8E84-426E-40DD-AFC4-6F175D3DCCD1}">
              <a14:hiddenFill xmlns:a14="http://schemas.microsoft.com/office/drawing/2010/main">
                <a:noFill/>
              </a14:hiddenFill>
            </a:ext>
          </a:extLst>
        </p:spPr>
        <p:txBody>
          <a:bodyPr/>
          <a:lstStyle/>
          <a:p>
            <a:endParaRPr lang="en-US" sz="1613"/>
          </a:p>
        </p:txBody>
      </p:sp>
      <p:sp>
        <p:nvSpPr>
          <p:cNvPr id="247475" name="Line 691"/>
          <p:cNvSpPr>
            <a:spLocks noChangeShapeType="1"/>
          </p:cNvSpPr>
          <p:nvPr/>
        </p:nvSpPr>
        <p:spPr bwMode="auto">
          <a:xfrm flipV="1">
            <a:off x="3853748" y="4810039"/>
            <a:ext cx="275923" cy="176363"/>
          </a:xfrm>
          <a:prstGeom prst="line">
            <a:avLst/>
          </a:prstGeom>
          <a:noFill/>
          <a:ln w="9525">
            <a:solidFill>
              <a:srgbClr val="221E1D"/>
            </a:solidFill>
            <a:round/>
            <a:headEnd/>
            <a:tailEnd/>
          </a:ln>
          <a:extLst>
            <a:ext uri="{909E8E84-426E-40DD-AFC4-6F175D3DCCD1}">
              <a14:hiddenFill xmlns:a14="http://schemas.microsoft.com/office/drawing/2010/main">
                <a:noFill/>
              </a14:hiddenFill>
            </a:ext>
          </a:extLst>
        </p:spPr>
        <p:txBody>
          <a:bodyPr/>
          <a:lstStyle/>
          <a:p>
            <a:endParaRPr lang="en-US" sz="1613"/>
          </a:p>
        </p:txBody>
      </p:sp>
      <p:sp>
        <p:nvSpPr>
          <p:cNvPr id="247476" name="Line 692"/>
          <p:cNvSpPr>
            <a:spLocks noChangeShapeType="1"/>
          </p:cNvSpPr>
          <p:nvPr/>
        </p:nvSpPr>
        <p:spPr bwMode="auto">
          <a:xfrm flipV="1">
            <a:off x="3976064" y="4810039"/>
            <a:ext cx="271656" cy="176363"/>
          </a:xfrm>
          <a:prstGeom prst="line">
            <a:avLst/>
          </a:prstGeom>
          <a:noFill/>
          <a:ln w="9525">
            <a:solidFill>
              <a:srgbClr val="221E1D"/>
            </a:solidFill>
            <a:round/>
            <a:headEnd/>
            <a:tailEnd/>
          </a:ln>
          <a:extLst>
            <a:ext uri="{909E8E84-426E-40DD-AFC4-6F175D3DCCD1}">
              <a14:hiddenFill xmlns:a14="http://schemas.microsoft.com/office/drawing/2010/main">
                <a:noFill/>
              </a14:hiddenFill>
            </a:ext>
          </a:extLst>
        </p:spPr>
        <p:txBody>
          <a:bodyPr/>
          <a:lstStyle/>
          <a:p>
            <a:endParaRPr lang="en-US" sz="1613"/>
          </a:p>
        </p:txBody>
      </p:sp>
      <p:sp>
        <p:nvSpPr>
          <p:cNvPr id="247477" name="Line 693"/>
          <p:cNvSpPr>
            <a:spLocks noChangeShapeType="1"/>
          </p:cNvSpPr>
          <p:nvPr/>
        </p:nvSpPr>
        <p:spPr bwMode="auto">
          <a:xfrm flipV="1">
            <a:off x="4079890" y="4810039"/>
            <a:ext cx="275923" cy="176363"/>
          </a:xfrm>
          <a:prstGeom prst="line">
            <a:avLst/>
          </a:prstGeom>
          <a:noFill/>
          <a:ln w="9525">
            <a:solidFill>
              <a:srgbClr val="221E1D"/>
            </a:solidFill>
            <a:round/>
            <a:headEnd/>
            <a:tailEnd/>
          </a:ln>
          <a:extLst>
            <a:ext uri="{909E8E84-426E-40DD-AFC4-6F175D3DCCD1}">
              <a14:hiddenFill xmlns:a14="http://schemas.microsoft.com/office/drawing/2010/main">
                <a:noFill/>
              </a14:hiddenFill>
            </a:ext>
          </a:extLst>
        </p:spPr>
        <p:txBody>
          <a:bodyPr/>
          <a:lstStyle/>
          <a:p>
            <a:endParaRPr lang="en-US" sz="1613"/>
          </a:p>
        </p:txBody>
      </p:sp>
      <p:sp>
        <p:nvSpPr>
          <p:cNvPr id="247478" name="Line 694"/>
          <p:cNvSpPr>
            <a:spLocks noChangeShapeType="1"/>
          </p:cNvSpPr>
          <p:nvPr/>
        </p:nvSpPr>
        <p:spPr bwMode="auto">
          <a:xfrm flipV="1">
            <a:off x="4179450" y="4909599"/>
            <a:ext cx="271657" cy="180630"/>
          </a:xfrm>
          <a:prstGeom prst="line">
            <a:avLst/>
          </a:prstGeom>
          <a:noFill/>
          <a:ln w="9525">
            <a:solidFill>
              <a:srgbClr val="221E1D"/>
            </a:solidFill>
            <a:round/>
            <a:headEnd/>
            <a:tailEnd/>
          </a:ln>
          <a:extLst>
            <a:ext uri="{909E8E84-426E-40DD-AFC4-6F175D3DCCD1}">
              <a14:hiddenFill xmlns:a14="http://schemas.microsoft.com/office/drawing/2010/main">
                <a:noFill/>
              </a14:hiddenFill>
            </a:ext>
          </a:extLst>
        </p:spPr>
        <p:txBody>
          <a:bodyPr/>
          <a:lstStyle/>
          <a:p>
            <a:endParaRPr lang="en-US" sz="1613"/>
          </a:p>
        </p:txBody>
      </p:sp>
      <p:sp>
        <p:nvSpPr>
          <p:cNvPr id="247479" name="Line 695"/>
          <p:cNvSpPr>
            <a:spLocks noChangeShapeType="1"/>
          </p:cNvSpPr>
          <p:nvPr/>
        </p:nvSpPr>
        <p:spPr bwMode="auto">
          <a:xfrm flipV="1">
            <a:off x="4179451" y="5017693"/>
            <a:ext cx="275923" cy="176363"/>
          </a:xfrm>
          <a:prstGeom prst="line">
            <a:avLst/>
          </a:prstGeom>
          <a:noFill/>
          <a:ln w="9525">
            <a:solidFill>
              <a:srgbClr val="221E1D"/>
            </a:solidFill>
            <a:round/>
            <a:headEnd/>
            <a:tailEnd/>
          </a:ln>
          <a:extLst>
            <a:ext uri="{909E8E84-426E-40DD-AFC4-6F175D3DCCD1}">
              <a14:hiddenFill xmlns:a14="http://schemas.microsoft.com/office/drawing/2010/main">
                <a:noFill/>
              </a14:hiddenFill>
            </a:ext>
          </a:extLst>
        </p:spPr>
        <p:txBody>
          <a:bodyPr/>
          <a:lstStyle/>
          <a:p>
            <a:endParaRPr lang="en-US" sz="1613"/>
          </a:p>
        </p:txBody>
      </p:sp>
      <p:sp>
        <p:nvSpPr>
          <p:cNvPr id="247480" name="Line 696"/>
          <p:cNvSpPr>
            <a:spLocks noChangeShapeType="1"/>
          </p:cNvSpPr>
          <p:nvPr/>
        </p:nvSpPr>
        <p:spPr bwMode="auto">
          <a:xfrm flipV="1">
            <a:off x="4179451" y="5121520"/>
            <a:ext cx="275923" cy="180631"/>
          </a:xfrm>
          <a:prstGeom prst="line">
            <a:avLst/>
          </a:prstGeom>
          <a:noFill/>
          <a:ln w="9525">
            <a:solidFill>
              <a:srgbClr val="221E1D"/>
            </a:solidFill>
            <a:round/>
            <a:headEnd/>
            <a:tailEnd/>
          </a:ln>
          <a:extLst>
            <a:ext uri="{909E8E84-426E-40DD-AFC4-6F175D3DCCD1}">
              <a14:hiddenFill xmlns:a14="http://schemas.microsoft.com/office/drawing/2010/main">
                <a:noFill/>
              </a14:hiddenFill>
            </a:ext>
          </a:extLst>
        </p:spPr>
        <p:txBody>
          <a:bodyPr/>
          <a:lstStyle/>
          <a:p>
            <a:endParaRPr lang="en-US" sz="1613"/>
          </a:p>
        </p:txBody>
      </p:sp>
      <p:sp>
        <p:nvSpPr>
          <p:cNvPr id="247481" name="Line 697"/>
          <p:cNvSpPr>
            <a:spLocks noChangeShapeType="1"/>
          </p:cNvSpPr>
          <p:nvPr/>
        </p:nvSpPr>
        <p:spPr bwMode="auto">
          <a:xfrm flipV="1">
            <a:off x="4179451" y="5229613"/>
            <a:ext cx="275923" cy="176363"/>
          </a:xfrm>
          <a:prstGeom prst="line">
            <a:avLst/>
          </a:prstGeom>
          <a:noFill/>
          <a:ln w="9525">
            <a:solidFill>
              <a:srgbClr val="221E1D"/>
            </a:solidFill>
            <a:round/>
            <a:headEnd/>
            <a:tailEnd/>
          </a:ln>
          <a:extLst>
            <a:ext uri="{909E8E84-426E-40DD-AFC4-6F175D3DCCD1}">
              <a14:hiddenFill xmlns:a14="http://schemas.microsoft.com/office/drawing/2010/main">
                <a:noFill/>
              </a14:hiddenFill>
            </a:ext>
          </a:extLst>
        </p:spPr>
        <p:txBody>
          <a:bodyPr/>
          <a:lstStyle/>
          <a:p>
            <a:endParaRPr lang="en-US" sz="1613"/>
          </a:p>
        </p:txBody>
      </p:sp>
      <p:sp>
        <p:nvSpPr>
          <p:cNvPr id="247482" name="Line 698"/>
          <p:cNvSpPr>
            <a:spLocks noChangeShapeType="1"/>
          </p:cNvSpPr>
          <p:nvPr/>
        </p:nvSpPr>
        <p:spPr bwMode="auto">
          <a:xfrm>
            <a:off x="3759876" y="4913866"/>
            <a:ext cx="533357" cy="1422"/>
          </a:xfrm>
          <a:prstGeom prst="line">
            <a:avLst/>
          </a:prstGeom>
          <a:noFill/>
          <a:ln w="9525">
            <a:solidFill>
              <a:srgbClr val="221E1D"/>
            </a:solidFill>
            <a:round/>
            <a:headEnd/>
            <a:tailEnd/>
          </a:ln>
          <a:extLst>
            <a:ext uri="{909E8E84-426E-40DD-AFC4-6F175D3DCCD1}">
              <a14:hiddenFill xmlns:a14="http://schemas.microsoft.com/office/drawing/2010/main">
                <a:noFill/>
              </a14:hiddenFill>
            </a:ext>
          </a:extLst>
        </p:spPr>
        <p:txBody>
          <a:bodyPr/>
          <a:lstStyle/>
          <a:p>
            <a:endParaRPr lang="en-US" sz="1613"/>
          </a:p>
        </p:txBody>
      </p:sp>
      <p:sp>
        <p:nvSpPr>
          <p:cNvPr id="247483" name="Line 699"/>
          <p:cNvSpPr>
            <a:spLocks noChangeShapeType="1"/>
          </p:cNvSpPr>
          <p:nvPr/>
        </p:nvSpPr>
        <p:spPr bwMode="auto">
          <a:xfrm>
            <a:off x="3705830" y="4949425"/>
            <a:ext cx="531934" cy="1421"/>
          </a:xfrm>
          <a:prstGeom prst="line">
            <a:avLst/>
          </a:prstGeom>
          <a:noFill/>
          <a:ln w="9525">
            <a:solidFill>
              <a:srgbClr val="221E1D"/>
            </a:solidFill>
            <a:round/>
            <a:headEnd/>
            <a:tailEnd/>
          </a:ln>
          <a:extLst>
            <a:ext uri="{909E8E84-426E-40DD-AFC4-6F175D3DCCD1}">
              <a14:hiddenFill xmlns:a14="http://schemas.microsoft.com/office/drawing/2010/main">
                <a:noFill/>
              </a14:hiddenFill>
            </a:ext>
          </a:extLst>
        </p:spPr>
        <p:txBody>
          <a:bodyPr/>
          <a:lstStyle/>
          <a:p>
            <a:endParaRPr lang="en-US" sz="1613"/>
          </a:p>
        </p:txBody>
      </p:sp>
      <p:sp>
        <p:nvSpPr>
          <p:cNvPr id="247484" name="Line 700"/>
          <p:cNvSpPr>
            <a:spLocks noChangeShapeType="1"/>
          </p:cNvSpPr>
          <p:nvPr/>
        </p:nvSpPr>
        <p:spPr bwMode="auto">
          <a:xfrm>
            <a:off x="3867969" y="4845597"/>
            <a:ext cx="533357" cy="1422"/>
          </a:xfrm>
          <a:prstGeom prst="line">
            <a:avLst/>
          </a:prstGeom>
          <a:noFill/>
          <a:ln w="9525">
            <a:solidFill>
              <a:srgbClr val="221E1D"/>
            </a:solidFill>
            <a:round/>
            <a:headEnd/>
            <a:tailEnd/>
          </a:ln>
          <a:extLst>
            <a:ext uri="{909E8E84-426E-40DD-AFC4-6F175D3DCCD1}">
              <a14:hiddenFill xmlns:a14="http://schemas.microsoft.com/office/drawing/2010/main">
                <a:noFill/>
              </a14:hiddenFill>
            </a:ext>
          </a:extLst>
        </p:spPr>
        <p:txBody>
          <a:bodyPr/>
          <a:lstStyle/>
          <a:p>
            <a:endParaRPr lang="en-US" sz="1613"/>
          </a:p>
        </p:txBody>
      </p:sp>
      <p:sp>
        <p:nvSpPr>
          <p:cNvPr id="247485" name="Line 701"/>
          <p:cNvSpPr>
            <a:spLocks noChangeShapeType="1"/>
          </p:cNvSpPr>
          <p:nvPr/>
        </p:nvSpPr>
        <p:spPr bwMode="auto">
          <a:xfrm>
            <a:off x="3809656" y="4876887"/>
            <a:ext cx="533358" cy="1422"/>
          </a:xfrm>
          <a:prstGeom prst="line">
            <a:avLst/>
          </a:prstGeom>
          <a:noFill/>
          <a:ln w="9525">
            <a:solidFill>
              <a:srgbClr val="221E1D"/>
            </a:solidFill>
            <a:round/>
            <a:headEnd/>
            <a:tailEnd/>
          </a:ln>
          <a:extLst>
            <a:ext uri="{909E8E84-426E-40DD-AFC4-6F175D3DCCD1}">
              <a14:hiddenFill xmlns:a14="http://schemas.microsoft.com/office/drawing/2010/main">
                <a:noFill/>
              </a14:hiddenFill>
            </a:ext>
          </a:extLst>
        </p:spPr>
        <p:txBody>
          <a:bodyPr/>
          <a:lstStyle/>
          <a:p>
            <a:endParaRPr lang="en-US" sz="1613"/>
          </a:p>
        </p:txBody>
      </p:sp>
      <p:sp>
        <p:nvSpPr>
          <p:cNvPr id="247486" name="Line 702"/>
          <p:cNvSpPr>
            <a:spLocks noChangeShapeType="1"/>
          </p:cNvSpPr>
          <p:nvPr/>
        </p:nvSpPr>
        <p:spPr bwMode="auto">
          <a:xfrm>
            <a:off x="3646093" y="5411666"/>
            <a:ext cx="533357" cy="1422"/>
          </a:xfrm>
          <a:prstGeom prst="line">
            <a:avLst/>
          </a:prstGeom>
          <a:noFill/>
          <a:ln w="9525">
            <a:solidFill>
              <a:srgbClr val="221E1D"/>
            </a:solidFill>
            <a:round/>
            <a:headEnd/>
            <a:tailEnd/>
          </a:ln>
          <a:extLst>
            <a:ext uri="{909E8E84-426E-40DD-AFC4-6F175D3DCCD1}">
              <a14:hiddenFill xmlns:a14="http://schemas.microsoft.com/office/drawing/2010/main">
                <a:noFill/>
              </a14:hiddenFill>
            </a:ext>
          </a:extLst>
        </p:spPr>
        <p:txBody>
          <a:bodyPr/>
          <a:lstStyle/>
          <a:p>
            <a:endParaRPr lang="en-US" sz="1613"/>
          </a:p>
        </p:txBody>
      </p:sp>
      <p:sp>
        <p:nvSpPr>
          <p:cNvPr id="247487" name="Line 703"/>
          <p:cNvSpPr>
            <a:spLocks noChangeShapeType="1"/>
          </p:cNvSpPr>
          <p:nvPr/>
        </p:nvSpPr>
        <p:spPr bwMode="auto">
          <a:xfrm>
            <a:off x="3646093" y="5302151"/>
            <a:ext cx="533357" cy="1421"/>
          </a:xfrm>
          <a:prstGeom prst="line">
            <a:avLst/>
          </a:prstGeom>
          <a:noFill/>
          <a:ln w="9525">
            <a:solidFill>
              <a:srgbClr val="221E1D"/>
            </a:solidFill>
            <a:round/>
            <a:headEnd/>
            <a:tailEnd/>
          </a:ln>
          <a:extLst>
            <a:ext uri="{909E8E84-426E-40DD-AFC4-6F175D3DCCD1}">
              <a14:hiddenFill xmlns:a14="http://schemas.microsoft.com/office/drawing/2010/main">
                <a:noFill/>
              </a14:hiddenFill>
            </a:ext>
          </a:extLst>
        </p:spPr>
        <p:txBody>
          <a:bodyPr/>
          <a:lstStyle/>
          <a:p>
            <a:endParaRPr lang="en-US" sz="1613"/>
          </a:p>
        </p:txBody>
      </p:sp>
      <p:sp>
        <p:nvSpPr>
          <p:cNvPr id="247488" name="Line 704"/>
          <p:cNvSpPr>
            <a:spLocks noChangeShapeType="1"/>
          </p:cNvSpPr>
          <p:nvPr/>
        </p:nvSpPr>
        <p:spPr bwMode="auto">
          <a:xfrm>
            <a:off x="3646093" y="5198323"/>
            <a:ext cx="533357" cy="1422"/>
          </a:xfrm>
          <a:prstGeom prst="line">
            <a:avLst/>
          </a:prstGeom>
          <a:noFill/>
          <a:ln w="9525">
            <a:solidFill>
              <a:srgbClr val="221E1D"/>
            </a:solidFill>
            <a:round/>
            <a:headEnd/>
            <a:tailEnd/>
          </a:ln>
          <a:extLst>
            <a:ext uri="{909E8E84-426E-40DD-AFC4-6F175D3DCCD1}">
              <a14:hiddenFill xmlns:a14="http://schemas.microsoft.com/office/drawing/2010/main">
                <a:noFill/>
              </a14:hiddenFill>
            </a:ext>
          </a:extLst>
        </p:spPr>
        <p:txBody>
          <a:bodyPr/>
          <a:lstStyle/>
          <a:p>
            <a:endParaRPr lang="en-US" sz="1613"/>
          </a:p>
        </p:txBody>
      </p:sp>
      <p:sp>
        <p:nvSpPr>
          <p:cNvPr id="247489" name="Line 705"/>
          <p:cNvSpPr>
            <a:spLocks noChangeShapeType="1"/>
          </p:cNvSpPr>
          <p:nvPr/>
        </p:nvSpPr>
        <p:spPr bwMode="auto">
          <a:xfrm>
            <a:off x="3646093" y="5090229"/>
            <a:ext cx="533357" cy="1422"/>
          </a:xfrm>
          <a:prstGeom prst="line">
            <a:avLst/>
          </a:prstGeom>
          <a:noFill/>
          <a:ln w="9525">
            <a:solidFill>
              <a:srgbClr val="221E1D"/>
            </a:solidFill>
            <a:round/>
            <a:headEnd/>
            <a:tailEnd/>
          </a:ln>
          <a:extLst>
            <a:ext uri="{909E8E84-426E-40DD-AFC4-6F175D3DCCD1}">
              <a14:hiddenFill xmlns:a14="http://schemas.microsoft.com/office/drawing/2010/main">
                <a:noFill/>
              </a14:hiddenFill>
            </a:ext>
          </a:extLst>
        </p:spPr>
        <p:txBody>
          <a:bodyPr/>
          <a:lstStyle/>
          <a:p>
            <a:endParaRPr lang="en-US" sz="1613"/>
          </a:p>
        </p:txBody>
      </p:sp>
      <p:sp>
        <p:nvSpPr>
          <p:cNvPr id="247490" name="Rectangle 706"/>
          <p:cNvSpPr>
            <a:spLocks noChangeArrowheads="1"/>
          </p:cNvSpPr>
          <p:nvPr/>
        </p:nvSpPr>
        <p:spPr bwMode="auto">
          <a:xfrm>
            <a:off x="3941928" y="4758837"/>
            <a:ext cx="533357" cy="53335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sz="1613"/>
          </a:p>
        </p:txBody>
      </p:sp>
      <p:sp>
        <p:nvSpPr>
          <p:cNvPr id="247491" name="Rectangle 707"/>
          <p:cNvSpPr>
            <a:spLocks noChangeArrowheads="1"/>
          </p:cNvSpPr>
          <p:nvPr/>
        </p:nvSpPr>
        <p:spPr bwMode="auto">
          <a:xfrm>
            <a:off x="3941928" y="4758837"/>
            <a:ext cx="533357" cy="533357"/>
          </a:xfrm>
          <a:prstGeom prst="rect">
            <a:avLst/>
          </a:prstGeom>
          <a:noFill/>
          <a:ln w="9525">
            <a:solidFill>
              <a:srgbClr val="221E1D"/>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sz="1613"/>
          </a:p>
        </p:txBody>
      </p:sp>
      <p:sp>
        <p:nvSpPr>
          <p:cNvPr id="247492" name="Line 708"/>
          <p:cNvSpPr>
            <a:spLocks noChangeShapeType="1"/>
          </p:cNvSpPr>
          <p:nvPr/>
        </p:nvSpPr>
        <p:spPr bwMode="auto">
          <a:xfrm>
            <a:off x="4051444" y="4758837"/>
            <a:ext cx="1422" cy="533357"/>
          </a:xfrm>
          <a:prstGeom prst="line">
            <a:avLst/>
          </a:prstGeom>
          <a:noFill/>
          <a:ln w="9525">
            <a:solidFill>
              <a:srgbClr val="221E1D"/>
            </a:solidFill>
            <a:round/>
            <a:headEnd/>
            <a:tailEnd/>
          </a:ln>
          <a:extLst>
            <a:ext uri="{909E8E84-426E-40DD-AFC4-6F175D3DCCD1}">
              <a14:hiddenFill xmlns:a14="http://schemas.microsoft.com/office/drawing/2010/main">
                <a:noFill/>
              </a14:hiddenFill>
            </a:ext>
          </a:extLst>
        </p:spPr>
        <p:txBody>
          <a:bodyPr/>
          <a:lstStyle/>
          <a:p>
            <a:endParaRPr lang="en-US" sz="1613"/>
          </a:p>
        </p:txBody>
      </p:sp>
      <p:sp>
        <p:nvSpPr>
          <p:cNvPr id="247493" name="Line 709"/>
          <p:cNvSpPr>
            <a:spLocks noChangeShapeType="1"/>
          </p:cNvSpPr>
          <p:nvPr/>
        </p:nvSpPr>
        <p:spPr bwMode="auto">
          <a:xfrm>
            <a:off x="4159538" y="4758837"/>
            <a:ext cx="1422" cy="533357"/>
          </a:xfrm>
          <a:prstGeom prst="line">
            <a:avLst/>
          </a:prstGeom>
          <a:noFill/>
          <a:ln w="9525">
            <a:solidFill>
              <a:srgbClr val="221E1D"/>
            </a:solidFill>
            <a:round/>
            <a:headEnd/>
            <a:tailEnd/>
          </a:ln>
          <a:extLst>
            <a:ext uri="{909E8E84-426E-40DD-AFC4-6F175D3DCCD1}">
              <a14:hiddenFill xmlns:a14="http://schemas.microsoft.com/office/drawing/2010/main">
                <a:noFill/>
              </a14:hiddenFill>
            </a:ext>
          </a:extLst>
        </p:spPr>
        <p:txBody>
          <a:bodyPr/>
          <a:lstStyle/>
          <a:p>
            <a:endParaRPr lang="en-US" sz="1613"/>
          </a:p>
        </p:txBody>
      </p:sp>
      <p:sp>
        <p:nvSpPr>
          <p:cNvPr id="247494" name="Line 710"/>
          <p:cNvSpPr>
            <a:spLocks noChangeShapeType="1"/>
          </p:cNvSpPr>
          <p:nvPr/>
        </p:nvSpPr>
        <p:spPr bwMode="auto">
          <a:xfrm>
            <a:off x="4267632" y="4758837"/>
            <a:ext cx="1422" cy="533357"/>
          </a:xfrm>
          <a:prstGeom prst="line">
            <a:avLst/>
          </a:prstGeom>
          <a:noFill/>
          <a:ln w="9525">
            <a:solidFill>
              <a:srgbClr val="221E1D"/>
            </a:solidFill>
            <a:round/>
            <a:headEnd/>
            <a:tailEnd/>
          </a:ln>
          <a:extLst>
            <a:ext uri="{909E8E84-426E-40DD-AFC4-6F175D3DCCD1}">
              <a14:hiddenFill xmlns:a14="http://schemas.microsoft.com/office/drawing/2010/main">
                <a:noFill/>
              </a14:hiddenFill>
            </a:ext>
          </a:extLst>
        </p:spPr>
        <p:txBody>
          <a:bodyPr/>
          <a:lstStyle/>
          <a:p>
            <a:endParaRPr lang="en-US" sz="1613"/>
          </a:p>
        </p:txBody>
      </p:sp>
      <p:sp>
        <p:nvSpPr>
          <p:cNvPr id="247495" name="Line 711"/>
          <p:cNvSpPr>
            <a:spLocks noChangeShapeType="1"/>
          </p:cNvSpPr>
          <p:nvPr/>
        </p:nvSpPr>
        <p:spPr bwMode="auto">
          <a:xfrm>
            <a:off x="4375725" y="4758837"/>
            <a:ext cx="1422" cy="533357"/>
          </a:xfrm>
          <a:prstGeom prst="line">
            <a:avLst/>
          </a:prstGeom>
          <a:noFill/>
          <a:ln w="9525">
            <a:solidFill>
              <a:srgbClr val="221E1D"/>
            </a:solidFill>
            <a:round/>
            <a:headEnd/>
            <a:tailEnd/>
          </a:ln>
          <a:extLst>
            <a:ext uri="{909E8E84-426E-40DD-AFC4-6F175D3DCCD1}">
              <a14:hiddenFill xmlns:a14="http://schemas.microsoft.com/office/drawing/2010/main">
                <a:noFill/>
              </a14:hiddenFill>
            </a:ext>
          </a:extLst>
        </p:spPr>
        <p:txBody>
          <a:bodyPr/>
          <a:lstStyle/>
          <a:p>
            <a:endParaRPr lang="en-US" sz="1613"/>
          </a:p>
        </p:txBody>
      </p:sp>
      <p:sp>
        <p:nvSpPr>
          <p:cNvPr id="247496" name="Freeform 712"/>
          <p:cNvSpPr>
            <a:spLocks/>
          </p:cNvSpPr>
          <p:nvPr/>
        </p:nvSpPr>
        <p:spPr bwMode="auto">
          <a:xfrm>
            <a:off x="4475286" y="4582474"/>
            <a:ext cx="275923" cy="709720"/>
          </a:xfrm>
          <a:custGeom>
            <a:avLst/>
            <a:gdLst>
              <a:gd name="T0" fmla="*/ 0 w 194"/>
              <a:gd name="T1" fmla="*/ 124 h 499"/>
              <a:gd name="T2" fmla="*/ 194 w 194"/>
              <a:gd name="T3" fmla="*/ 0 h 499"/>
              <a:gd name="T4" fmla="*/ 194 w 194"/>
              <a:gd name="T5" fmla="*/ 375 h 499"/>
              <a:gd name="T6" fmla="*/ 0 w 194"/>
              <a:gd name="T7" fmla="*/ 499 h 499"/>
              <a:gd name="T8" fmla="*/ 0 w 194"/>
              <a:gd name="T9" fmla="*/ 124 h 499"/>
            </a:gdLst>
            <a:ahLst/>
            <a:cxnLst>
              <a:cxn ang="0">
                <a:pos x="T0" y="T1"/>
              </a:cxn>
              <a:cxn ang="0">
                <a:pos x="T2" y="T3"/>
              </a:cxn>
              <a:cxn ang="0">
                <a:pos x="T4" y="T5"/>
              </a:cxn>
              <a:cxn ang="0">
                <a:pos x="T6" y="T7"/>
              </a:cxn>
              <a:cxn ang="0">
                <a:pos x="T8" y="T9"/>
              </a:cxn>
            </a:cxnLst>
            <a:rect l="0" t="0" r="r" b="b"/>
            <a:pathLst>
              <a:path w="194" h="499">
                <a:moveTo>
                  <a:pt x="0" y="124"/>
                </a:moveTo>
                <a:lnTo>
                  <a:pt x="194" y="0"/>
                </a:lnTo>
                <a:lnTo>
                  <a:pt x="194" y="375"/>
                </a:lnTo>
                <a:lnTo>
                  <a:pt x="0" y="499"/>
                </a:lnTo>
                <a:lnTo>
                  <a:pt x="0" y="12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13"/>
          </a:p>
        </p:txBody>
      </p:sp>
      <p:sp>
        <p:nvSpPr>
          <p:cNvPr id="247497" name="Freeform 713"/>
          <p:cNvSpPr>
            <a:spLocks/>
          </p:cNvSpPr>
          <p:nvPr/>
        </p:nvSpPr>
        <p:spPr bwMode="auto">
          <a:xfrm>
            <a:off x="4475286" y="4582474"/>
            <a:ext cx="275923" cy="709720"/>
          </a:xfrm>
          <a:custGeom>
            <a:avLst/>
            <a:gdLst>
              <a:gd name="T0" fmla="*/ 0 w 194"/>
              <a:gd name="T1" fmla="*/ 124 h 499"/>
              <a:gd name="T2" fmla="*/ 194 w 194"/>
              <a:gd name="T3" fmla="*/ 0 h 499"/>
              <a:gd name="T4" fmla="*/ 194 w 194"/>
              <a:gd name="T5" fmla="*/ 375 h 499"/>
              <a:gd name="T6" fmla="*/ 0 w 194"/>
              <a:gd name="T7" fmla="*/ 499 h 499"/>
              <a:gd name="T8" fmla="*/ 0 w 194"/>
              <a:gd name="T9" fmla="*/ 124 h 499"/>
            </a:gdLst>
            <a:ahLst/>
            <a:cxnLst>
              <a:cxn ang="0">
                <a:pos x="T0" y="T1"/>
              </a:cxn>
              <a:cxn ang="0">
                <a:pos x="T2" y="T3"/>
              </a:cxn>
              <a:cxn ang="0">
                <a:pos x="T4" y="T5"/>
              </a:cxn>
              <a:cxn ang="0">
                <a:pos x="T6" y="T7"/>
              </a:cxn>
              <a:cxn ang="0">
                <a:pos x="T8" y="T9"/>
              </a:cxn>
            </a:cxnLst>
            <a:rect l="0" t="0" r="r" b="b"/>
            <a:pathLst>
              <a:path w="194" h="499">
                <a:moveTo>
                  <a:pt x="0" y="124"/>
                </a:moveTo>
                <a:lnTo>
                  <a:pt x="194" y="0"/>
                </a:lnTo>
                <a:lnTo>
                  <a:pt x="194" y="375"/>
                </a:lnTo>
                <a:lnTo>
                  <a:pt x="0" y="499"/>
                </a:lnTo>
                <a:lnTo>
                  <a:pt x="0" y="124"/>
                </a:lnTo>
              </a:path>
            </a:pathLst>
          </a:custGeom>
          <a:noFill/>
          <a:ln w="9525">
            <a:solidFill>
              <a:srgbClr val="221E1D"/>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sz="1613"/>
          </a:p>
        </p:txBody>
      </p:sp>
      <p:sp>
        <p:nvSpPr>
          <p:cNvPr id="247498" name="Line 714"/>
          <p:cNvSpPr>
            <a:spLocks noChangeShapeType="1"/>
          </p:cNvSpPr>
          <p:nvPr/>
        </p:nvSpPr>
        <p:spPr bwMode="auto">
          <a:xfrm>
            <a:off x="4533600" y="4721858"/>
            <a:ext cx="1421" cy="539045"/>
          </a:xfrm>
          <a:prstGeom prst="line">
            <a:avLst/>
          </a:prstGeom>
          <a:noFill/>
          <a:ln w="9525">
            <a:solidFill>
              <a:srgbClr val="221E1D"/>
            </a:solidFill>
            <a:round/>
            <a:headEnd/>
            <a:tailEnd/>
          </a:ln>
          <a:extLst>
            <a:ext uri="{909E8E84-426E-40DD-AFC4-6F175D3DCCD1}">
              <a14:hiddenFill xmlns:a14="http://schemas.microsoft.com/office/drawing/2010/main">
                <a:noFill/>
              </a14:hiddenFill>
            </a:ext>
          </a:extLst>
        </p:spPr>
        <p:txBody>
          <a:bodyPr/>
          <a:lstStyle/>
          <a:p>
            <a:endParaRPr lang="en-US" sz="1613"/>
          </a:p>
        </p:txBody>
      </p:sp>
      <p:sp>
        <p:nvSpPr>
          <p:cNvPr id="247499" name="Line 715"/>
          <p:cNvSpPr>
            <a:spLocks noChangeShapeType="1"/>
          </p:cNvSpPr>
          <p:nvPr/>
        </p:nvSpPr>
        <p:spPr bwMode="auto">
          <a:xfrm>
            <a:off x="4697161" y="4622298"/>
            <a:ext cx="1422" cy="533357"/>
          </a:xfrm>
          <a:prstGeom prst="line">
            <a:avLst/>
          </a:prstGeom>
          <a:noFill/>
          <a:ln w="9525">
            <a:solidFill>
              <a:srgbClr val="221E1D"/>
            </a:solidFill>
            <a:round/>
            <a:headEnd/>
            <a:tailEnd/>
          </a:ln>
          <a:extLst>
            <a:ext uri="{909E8E84-426E-40DD-AFC4-6F175D3DCCD1}">
              <a14:hiddenFill xmlns:a14="http://schemas.microsoft.com/office/drawing/2010/main">
                <a:noFill/>
              </a14:hiddenFill>
            </a:ext>
          </a:extLst>
        </p:spPr>
        <p:txBody>
          <a:bodyPr/>
          <a:lstStyle/>
          <a:p>
            <a:endParaRPr lang="en-US" sz="1613"/>
          </a:p>
        </p:txBody>
      </p:sp>
      <p:sp>
        <p:nvSpPr>
          <p:cNvPr id="247500" name="Line 716"/>
          <p:cNvSpPr>
            <a:spLocks noChangeShapeType="1"/>
          </p:cNvSpPr>
          <p:nvPr/>
        </p:nvSpPr>
        <p:spPr bwMode="auto">
          <a:xfrm>
            <a:off x="4583379" y="4694834"/>
            <a:ext cx="1422" cy="533358"/>
          </a:xfrm>
          <a:prstGeom prst="line">
            <a:avLst/>
          </a:prstGeom>
          <a:noFill/>
          <a:ln w="9525">
            <a:solidFill>
              <a:srgbClr val="221E1D"/>
            </a:solidFill>
            <a:round/>
            <a:headEnd/>
            <a:tailEnd/>
          </a:ln>
          <a:extLst>
            <a:ext uri="{909E8E84-426E-40DD-AFC4-6F175D3DCCD1}">
              <a14:hiddenFill xmlns:a14="http://schemas.microsoft.com/office/drawing/2010/main">
                <a:noFill/>
              </a14:hiddenFill>
            </a:ext>
          </a:extLst>
        </p:spPr>
        <p:txBody>
          <a:bodyPr/>
          <a:lstStyle/>
          <a:p>
            <a:endParaRPr lang="en-US" sz="1613"/>
          </a:p>
        </p:txBody>
      </p:sp>
      <p:sp>
        <p:nvSpPr>
          <p:cNvPr id="247501" name="Line 717"/>
          <p:cNvSpPr>
            <a:spLocks noChangeShapeType="1"/>
          </p:cNvSpPr>
          <p:nvPr/>
        </p:nvSpPr>
        <p:spPr bwMode="auto">
          <a:xfrm>
            <a:off x="4633160" y="4659277"/>
            <a:ext cx="1421" cy="533357"/>
          </a:xfrm>
          <a:prstGeom prst="line">
            <a:avLst/>
          </a:prstGeom>
          <a:noFill/>
          <a:ln w="9525">
            <a:solidFill>
              <a:srgbClr val="221E1D"/>
            </a:solidFill>
            <a:round/>
            <a:headEnd/>
            <a:tailEnd/>
          </a:ln>
          <a:extLst>
            <a:ext uri="{909E8E84-426E-40DD-AFC4-6F175D3DCCD1}">
              <a14:hiddenFill xmlns:a14="http://schemas.microsoft.com/office/drawing/2010/main">
                <a:noFill/>
              </a14:hiddenFill>
            </a:ext>
          </a:extLst>
        </p:spPr>
        <p:txBody>
          <a:bodyPr/>
          <a:lstStyle/>
          <a:p>
            <a:endParaRPr lang="en-US" sz="1613"/>
          </a:p>
        </p:txBody>
      </p:sp>
      <p:sp>
        <p:nvSpPr>
          <p:cNvPr id="247502" name="Freeform 718"/>
          <p:cNvSpPr>
            <a:spLocks/>
          </p:cNvSpPr>
          <p:nvPr/>
        </p:nvSpPr>
        <p:spPr bwMode="auto">
          <a:xfrm>
            <a:off x="3941929" y="4582474"/>
            <a:ext cx="809280" cy="176363"/>
          </a:xfrm>
          <a:custGeom>
            <a:avLst/>
            <a:gdLst>
              <a:gd name="T0" fmla="*/ 0 w 569"/>
              <a:gd name="T1" fmla="*/ 124 h 124"/>
              <a:gd name="T2" fmla="*/ 194 w 569"/>
              <a:gd name="T3" fmla="*/ 0 h 124"/>
              <a:gd name="T4" fmla="*/ 569 w 569"/>
              <a:gd name="T5" fmla="*/ 0 h 124"/>
              <a:gd name="T6" fmla="*/ 375 w 569"/>
              <a:gd name="T7" fmla="*/ 124 h 124"/>
              <a:gd name="T8" fmla="*/ 0 w 569"/>
              <a:gd name="T9" fmla="*/ 124 h 124"/>
            </a:gdLst>
            <a:ahLst/>
            <a:cxnLst>
              <a:cxn ang="0">
                <a:pos x="T0" y="T1"/>
              </a:cxn>
              <a:cxn ang="0">
                <a:pos x="T2" y="T3"/>
              </a:cxn>
              <a:cxn ang="0">
                <a:pos x="T4" y="T5"/>
              </a:cxn>
              <a:cxn ang="0">
                <a:pos x="T6" y="T7"/>
              </a:cxn>
              <a:cxn ang="0">
                <a:pos x="T8" y="T9"/>
              </a:cxn>
            </a:cxnLst>
            <a:rect l="0" t="0" r="r" b="b"/>
            <a:pathLst>
              <a:path w="569" h="124">
                <a:moveTo>
                  <a:pt x="0" y="124"/>
                </a:moveTo>
                <a:lnTo>
                  <a:pt x="194" y="0"/>
                </a:lnTo>
                <a:lnTo>
                  <a:pt x="569" y="0"/>
                </a:lnTo>
                <a:lnTo>
                  <a:pt x="375" y="124"/>
                </a:lnTo>
                <a:lnTo>
                  <a:pt x="0" y="12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13"/>
          </a:p>
        </p:txBody>
      </p:sp>
      <p:sp>
        <p:nvSpPr>
          <p:cNvPr id="247503" name="Freeform 719"/>
          <p:cNvSpPr>
            <a:spLocks/>
          </p:cNvSpPr>
          <p:nvPr/>
        </p:nvSpPr>
        <p:spPr bwMode="auto">
          <a:xfrm>
            <a:off x="3941929" y="4582474"/>
            <a:ext cx="809280" cy="176363"/>
          </a:xfrm>
          <a:custGeom>
            <a:avLst/>
            <a:gdLst>
              <a:gd name="T0" fmla="*/ 0 w 569"/>
              <a:gd name="T1" fmla="*/ 124 h 124"/>
              <a:gd name="T2" fmla="*/ 194 w 569"/>
              <a:gd name="T3" fmla="*/ 0 h 124"/>
              <a:gd name="T4" fmla="*/ 569 w 569"/>
              <a:gd name="T5" fmla="*/ 0 h 124"/>
              <a:gd name="T6" fmla="*/ 375 w 569"/>
              <a:gd name="T7" fmla="*/ 124 h 124"/>
              <a:gd name="T8" fmla="*/ 0 w 569"/>
              <a:gd name="T9" fmla="*/ 124 h 124"/>
            </a:gdLst>
            <a:ahLst/>
            <a:cxnLst>
              <a:cxn ang="0">
                <a:pos x="T0" y="T1"/>
              </a:cxn>
              <a:cxn ang="0">
                <a:pos x="T2" y="T3"/>
              </a:cxn>
              <a:cxn ang="0">
                <a:pos x="T4" y="T5"/>
              </a:cxn>
              <a:cxn ang="0">
                <a:pos x="T6" y="T7"/>
              </a:cxn>
              <a:cxn ang="0">
                <a:pos x="T8" y="T9"/>
              </a:cxn>
            </a:cxnLst>
            <a:rect l="0" t="0" r="r" b="b"/>
            <a:pathLst>
              <a:path w="569" h="124">
                <a:moveTo>
                  <a:pt x="0" y="124"/>
                </a:moveTo>
                <a:lnTo>
                  <a:pt x="194" y="0"/>
                </a:lnTo>
                <a:lnTo>
                  <a:pt x="569" y="0"/>
                </a:lnTo>
                <a:lnTo>
                  <a:pt x="375" y="124"/>
                </a:lnTo>
                <a:lnTo>
                  <a:pt x="0" y="124"/>
                </a:lnTo>
              </a:path>
            </a:pathLst>
          </a:custGeom>
          <a:noFill/>
          <a:ln w="9525">
            <a:solidFill>
              <a:srgbClr val="221E1D"/>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sz="1613"/>
          </a:p>
        </p:txBody>
      </p:sp>
      <p:sp>
        <p:nvSpPr>
          <p:cNvPr id="247504" name="Line 720"/>
          <p:cNvSpPr>
            <a:spLocks noChangeShapeType="1"/>
          </p:cNvSpPr>
          <p:nvPr/>
        </p:nvSpPr>
        <p:spPr bwMode="auto">
          <a:xfrm flipV="1">
            <a:off x="4051445" y="4582474"/>
            <a:ext cx="270234" cy="176363"/>
          </a:xfrm>
          <a:prstGeom prst="line">
            <a:avLst/>
          </a:prstGeom>
          <a:noFill/>
          <a:ln w="9525">
            <a:solidFill>
              <a:srgbClr val="221E1D"/>
            </a:solidFill>
            <a:round/>
            <a:headEnd/>
            <a:tailEnd/>
          </a:ln>
          <a:extLst>
            <a:ext uri="{909E8E84-426E-40DD-AFC4-6F175D3DCCD1}">
              <a14:hiddenFill xmlns:a14="http://schemas.microsoft.com/office/drawing/2010/main">
                <a:noFill/>
              </a14:hiddenFill>
            </a:ext>
          </a:extLst>
        </p:spPr>
        <p:txBody>
          <a:bodyPr/>
          <a:lstStyle/>
          <a:p>
            <a:endParaRPr lang="en-US" sz="1613"/>
          </a:p>
        </p:txBody>
      </p:sp>
      <p:sp>
        <p:nvSpPr>
          <p:cNvPr id="247505" name="Line 721"/>
          <p:cNvSpPr>
            <a:spLocks noChangeShapeType="1"/>
          </p:cNvSpPr>
          <p:nvPr/>
        </p:nvSpPr>
        <p:spPr bwMode="auto">
          <a:xfrm flipV="1">
            <a:off x="4149583" y="4582474"/>
            <a:ext cx="275923" cy="176363"/>
          </a:xfrm>
          <a:prstGeom prst="line">
            <a:avLst/>
          </a:prstGeom>
          <a:noFill/>
          <a:ln w="9525">
            <a:solidFill>
              <a:srgbClr val="221E1D"/>
            </a:solidFill>
            <a:round/>
            <a:headEnd/>
            <a:tailEnd/>
          </a:ln>
          <a:extLst>
            <a:ext uri="{909E8E84-426E-40DD-AFC4-6F175D3DCCD1}">
              <a14:hiddenFill xmlns:a14="http://schemas.microsoft.com/office/drawing/2010/main">
                <a:noFill/>
              </a14:hiddenFill>
            </a:ext>
          </a:extLst>
        </p:spPr>
        <p:txBody>
          <a:bodyPr/>
          <a:lstStyle/>
          <a:p>
            <a:endParaRPr lang="en-US" sz="1613"/>
          </a:p>
        </p:txBody>
      </p:sp>
      <p:sp>
        <p:nvSpPr>
          <p:cNvPr id="247506" name="Line 722"/>
          <p:cNvSpPr>
            <a:spLocks noChangeShapeType="1"/>
          </p:cNvSpPr>
          <p:nvPr/>
        </p:nvSpPr>
        <p:spPr bwMode="auto">
          <a:xfrm flipV="1">
            <a:off x="4271899" y="4582474"/>
            <a:ext cx="271656" cy="176363"/>
          </a:xfrm>
          <a:prstGeom prst="line">
            <a:avLst/>
          </a:prstGeom>
          <a:noFill/>
          <a:ln w="9525">
            <a:solidFill>
              <a:srgbClr val="221E1D"/>
            </a:solidFill>
            <a:round/>
            <a:headEnd/>
            <a:tailEnd/>
          </a:ln>
          <a:extLst>
            <a:ext uri="{909E8E84-426E-40DD-AFC4-6F175D3DCCD1}">
              <a14:hiddenFill xmlns:a14="http://schemas.microsoft.com/office/drawing/2010/main">
                <a:noFill/>
              </a14:hiddenFill>
            </a:ext>
          </a:extLst>
        </p:spPr>
        <p:txBody>
          <a:bodyPr/>
          <a:lstStyle/>
          <a:p>
            <a:endParaRPr lang="en-US" sz="1613"/>
          </a:p>
        </p:txBody>
      </p:sp>
      <p:sp>
        <p:nvSpPr>
          <p:cNvPr id="247507" name="Line 723"/>
          <p:cNvSpPr>
            <a:spLocks noChangeShapeType="1"/>
          </p:cNvSpPr>
          <p:nvPr/>
        </p:nvSpPr>
        <p:spPr bwMode="auto">
          <a:xfrm flipV="1">
            <a:off x="4375726" y="4582474"/>
            <a:ext cx="275923" cy="176363"/>
          </a:xfrm>
          <a:prstGeom prst="line">
            <a:avLst/>
          </a:prstGeom>
          <a:noFill/>
          <a:ln w="9525">
            <a:solidFill>
              <a:srgbClr val="221E1D"/>
            </a:solidFill>
            <a:round/>
            <a:headEnd/>
            <a:tailEnd/>
          </a:ln>
          <a:extLst>
            <a:ext uri="{909E8E84-426E-40DD-AFC4-6F175D3DCCD1}">
              <a14:hiddenFill xmlns:a14="http://schemas.microsoft.com/office/drawing/2010/main">
                <a:noFill/>
              </a14:hiddenFill>
            </a:ext>
          </a:extLst>
        </p:spPr>
        <p:txBody>
          <a:bodyPr/>
          <a:lstStyle/>
          <a:p>
            <a:endParaRPr lang="en-US" sz="1613"/>
          </a:p>
        </p:txBody>
      </p:sp>
      <p:sp>
        <p:nvSpPr>
          <p:cNvPr id="247508" name="Line 724"/>
          <p:cNvSpPr>
            <a:spLocks noChangeShapeType="1"/>
          </p:cNvSpPr>
          <p:nvPr/>
        </p:nvSpPr>
        <p:spPr bwMode="auto">
          <a:xfrm flipV="1">
            <a:off x="4475285" y="4682034"/>
            <a:ext cx="271657" cy="180630"/>
          </a:xfrm>
          <a:prstGeom prst="line">
            <a:avLst/>
          </a:prstGeom>
          <a:noFill/>
          <a:ln w="9525">
            <a:solidFill>
              <a:srgbClr val="221E1D"/>
            </a:solidFill>
            <a:round/>
            <a:headEnd/>
            <a:tailEnd/>
          </a:ln>
          <a:extLst>
            <a:ext uri="{909E8E84-426E-40DD-AFC4-6F175D3DCCD1}">
              <a14:hiddenFill xmlns:a14="http://schemas.microsoft.com/office/drawing/2010/main">
                <a:noFill/>
              </a14:hiddenFill>
            </a:ext>
          </a:extLst>
        </p:spPr>
        <p:txBody>
          <a:bodyPr/>
          <a:lstStyle/>
          <a:p>
            <a:endParaRPr lang="en-US" sz="1613"/>
          </a:p>
        </p:txBody>
      </p:sp>
      <p:sp>
        <p:nvSpPr>
          <p:cNvPr id="247509" name="Line 725"/>
          <p:cNvSpPr>
            <a:spLocks noChangeShapeType="1"/>
          </p:cNvSpPr>
          <p:nvPr/>
        </p:nvSpPr>
        <p:spPr bwMode="auto">
          <a:xfrm flipV="1">
            <a:off x="4475286" y="4790127"/>
            <a:ext cx="275923" cy="176363"/>
          </a:xfrm>
          <a:prstGeom prst="line">
            <a:avLst/>
          </a:prstGeom>
          <a:noFill/>
          <a:ln w="9525">
            <a:solidFill>
              <a:srgbClr val="221E1D"/>
            </a:solidFill>
            <a:round/>
            <a:headEnd/>
            <a:tailEnd/>
          </a:ln>
          <a:extLst>
            <a:ext uri="{909E8E84-426E-40DD-AFC4-6F175D3DCCD1}">
              <a14:hiddenFill xmlns:a14="http://schemas.microsoft.com/office/drawing/2010/main">
                <a:noFill/>
              </a14:hiddenFill>
            </a:ext>
          </a:extLst>
        </p:spPr>
        <p:txBody>
          <a:bodyPr/>
          <a:lstStyle/>
          <a:p>
            <a:endParaRPr lang="en-US" sz="1613"/>
          </a:p>
        </p:txBody>
      </p:sp>
      <p:sp>
        <p:nvSpPr>
          <p:cNvPr id="247510" name="Line 726"/>
          <p:cNvSpPr>
            <a:spLocks noChangeShapeType="1"/>
          </p:cNvSpPr>
          <p:nvPr/>
        </p:nvSpPr>
        <p:spPr bwMode="auto">
          <a:xfrm flipV="1">
            <a:off x="4475286" y="4893954"/>
            <a:ext cx="275923" cy="180631"/>
          </a:xfrm>
          <a:prstGeom prst="line">
            <a:avLst/>
          </a:prstGeom>
          <a:noFill/>
          <a:ln w="9525">
            <a:solidFill>
              <a:srgbClr val="221E1D"/>
            </a:solidFill>
            <a:round/>
            <a:headEnd/>
            <a:tailEnd/>
          </a:ln>
          <a:extLst>
            <a:ext uri="{909E8E84-426E-40DD-AFC4-6F175D3DCCD1}">
              <a14:hiddenFill xmlns:a14="http://schemas.microsoft.com/office/drawing/2010/main">
                <a:noFill/>
              </a14:hiddenFill>
            </a:ext>
          </a:extLst>
        </p:spPr>
        <p:txBody>
          <a:bodyPr/>
          <a:lstStyle/>
          <a:p>
            <a:endParaRPr lang="en-US" sz="1613"/>
          </a:p>
        </p:txBody>
      </p:sp>
      <p:sp>
        <p:nvSpPr>
          <p:cNvPr id="247511" name="Line 727"/>
          <p:cNvSpPr>
            <a:spLocks noChangeShapeType="1"/>
          </p:cNvSpPr>
          <p:nvPr/>
        </p:nvSpPr>
        <p:spPr bwMode="auto">
          <a:xfrm flipV="1">
            <a:off x="4475286" y="5002047"/>
            <a:ext cx="275923" cy="176363"/>
          </a:xfrm>
          <a:prstGeom prst="line">
            <a:avLst/>
          </a:prstGeom>
          <a:noFill/>
          <a:ln w="9525">
            <a:solidFill>
              <a:srgbClr val="221E1D"/>
            </a:solidFill>
            <a:round/>
            <a:headEnd/>
            <a:tailEnd/>
          </a:ln>
          <a:extLst>
            <a:ext uri="{909E8E84-426E-40DD-AFC4-6F175D3DCCD1}">
              <a14:hiddenFill xmlns:a14="http://schemas.microsoft.com/office/drawing/2010/main">
                <a:noFill/>
              </a14:hiddenFill>
            </a:ext>
          </a:extLst>
        </p:spPr>
        <p:txBody>
          <a:bodyPr/>
          <a:lstStyle/>
          <a:p>
            <a:endParaRPr lang="en-US" sz="1613"/>
          </a:p>
        </p:txBody>
      </p:sp>
      <p:sp>
        <p:nvSpPr>
          <p:cNvPr id="247512" name="Line 728"/>
          <p:cNvSpPr>
            <a:spLocks noChangeShapeType="1"/>
          </p:cNvSpPr>
          <p:nvPr/>
        </p:nvSpPr>
        <p:spPr bwMode="auto">
          <a:xfrm>
            <a:off x="4055711" y="4686300"/>
            <a:ext cx="533357" cy="1422"/>
          </a:xfrm>
          <a:prstGeom prst="line">
            <a:avLst/>
          </a:prstGeom>
          <a:noFill/>
          <a:ln w="9525">
            <a:solidFill>
              <a:srgbClr val="221E1D"/>
            </a:solidFill>
            <a:round/>
            <a:headEnd/>
            <a:tailEnd/>
          </a:ln>
          <a:extLst>
            <a:ext uri="{909E8E84-426E-40DD-AFC4-6F175D3DCCD1}">
              <a14:hiddenFill xmlns:a14="http://schemas.microsoft.com/office/drawing/2010/main">
                <a:noFill/>
              </a14:hiddenFill>
            </a:ext>
          </a:extLst>
        </p:spPr>
        <p:txBody>
          <a:bodyPr/>
          <a:lstStyle/>
          <a:p>
            <a:endParaRPr lang="en-US" sz="1613"/>
          </a:p>
        </p:txBody>
      </p:sp>
      <p:sp>
        <p:nvSpPr>
          <p:cNvPr id="247513" name="Line 729"/>
          <p:cNvSpPr>
            <a:spLocks noChangeShapeType="1"/>
          </p:cNvSpPr>
          <p:nvPr/>
        </p:nvSpPr>
        <p:spPr bwMode="auto">
          <a:xfrm>
            <a:off x="4001665" y="4721859"/>
            <a:ext cx="531934" cy="1421"/>
          </a:xfrm>
          <a:prstGeom prst="line">
            <a:avLst/>
          </a:prstGeom>
          <a:noFill/>
          <a:ln w="9525">
            <a:solidFill>
              <a:srgbClr val="221E1D"/>
            </a:solidFill>
            <a:round/>
            <a:headEnd/>
            <a:tailEnd/>
          </a:ln>
          <a:extLst>
            <a:ext uri="{909E8E84-426E-40DD-AFC4-6F175D3DCCD1}">
              <a14:hiddenFill xmlns:a14="http://schemas.microsoft.com/office/drawing/2010/main">
                <a:noFill/>
              </a14:hiddenFill>
            </a:ext>
          </a:extLst>
        </p:spPr>
        <p:txBody>
          <a:bodyPr/>
          <a:lstStyle/>
          <a:p>
            <a:endParaRPr lang="en-US" sz="1613"/>
          </a:p>
        </p:txBody>
      </p:sp>
      <p:sp>
        <p:nvSpPr>
          <p:cNvPr id="247514" name="Line 730"/>
          <p:cNvSpPr>
            <a:spLocks noChangeShapeType="1"/>
          </p:cNvSpPr>
          <p:nvPr/>
        </p:nvSpPr>
        <p:spPr bwMode="auto">
          <a:xfrm>
            <a:off x="4163804" y="4618031"/>
            <a:ext cx="533357" cy="1422"/>
          </a:xfrm>
          <a:prstGeom prst="line">
            <a:avLst/>
          </a:prstGeom>
          <a:noFill/>
          <a:ln w="9525">
            <a:solidFill>
              <a:srgbClr val="221E1D"/>
            </a:solidFill>
            <a:round/>
            <a:headEnd/>
            <a:tailEnd/>
          </a:ln>
          <a:extLst>
            <a:ext uri="{909E8E84-426E-40DD-AFC4-6F175D3DCCD1}">
              <a14:hiddenFill xmlns:a14="http://schemas.microsoft.com/office/drawing/2010/main">
                <a:noFill/>
              </a14:hiddenFill>
            </a:ext>
          </a:extLst>
        </p:spPr>
        <p:txBody>
          <a:bodyPr/>
          <a:lstStyle/>
          <a:p>
            <a:endParaRPr lang="en-US" sz="1613"/>
          </a:p>
        </p:txBody>
      </p:sp>
      <p:sp>
        <p:nvSpPr>
          <p:cNvPr id="247515" name="Line 731"/>
          <p:cNvSpPr>
            <a:spLocks noChangeShapeType="1"/>
          </p:cNvSpPr>
          <p:nvPr/>
        </p:nvSpPr>
        <p:spPr bwMode="auto">
          <a:xfrm>
            <a:off x="4105491" y="4649321"/>
            <a:ext cx="533358" cy="1422"/>
          </a:xfrm>
          <a:prstGeom prst="line">
            <a:avLst/>
          </a:prstGeom>
          <a:noFill/>
          <a:ln w="9525">
            <a:solidFill>
              <a:srgbClr val="221E1D"/>
            </a:solidFill>
            <a:round/>
            <a:headEnd/>
            <a:tailEnd/>
          </a:ln>
          <a:extLst>
            <a:ext uri="{909E8E84-426E-40DD-AFC4-6F175D3DCCD1}">
              <a14:hiddenFill xmlns:a14="http://schemas.microsoft.com/office/drawing/2010/main">
                <a:noFill/>
              </a14:hiddenFill>
            </a:ext>
          </a:extLst>
        </p:spPr>
        <p:txBody>
          <a:bodyPr/>
          <a:lstStyle/>
          <a:p>
            <a:endParaRPr lang="en-US" sz="1613"/>
          </a:p>
        </p:txBody>
      </p:sp>
      <p:sp>
        <p:nvSpPr>
          <p:cNvPr id="247516" name="Line 732"/>
          <p:cNvSpPr>
            <a:spLocks noChangeShapeType="1"/>
          </p:cNvSpPr>
          <p:nvPr/>
        </p:nvSpPr>
        <p:spPr bwMode="auto">
          <a:xfrm>
            <a:off x="3941928" y="5184100"/>
            <a:ext cx="533357" cy="1422"/>
          </a:xfrm>
          <a:prstGeom prst="line">
            <a:avLst/>
          </a:prstGeom>
          <a:noFill/>
          <a:ln w="9525">
            <a:solidFill>
              <a:srgbClr val="221E1D"/>
            </a:solidFill>
            <a:round/>
            <a:headEnd/>
            <a:tailEnd/>
          </a:ln>
          <a:extLst>
            <a:ext uri="{909E8E84-426E-40DD-AFC4-6F175D3DCCD1}">
              <a14:hiddenFill xmlns:a14="http://schemas.microsoft.com/office/drawing/2010/main">
                <a:noFill/>
              </a14:hiddenFill>
            </a:ext>
          </a:extLst>
        </p:spPr>
        <p:txBody>
          <a:bodyPr/>
          <a:lstStyle/>
          <a:p>
            <a:endParaRPr lang="en-US" sz="1613"/>
          </a:p>
        </p:txBody>
      </p:sp>
      <p:sp>
        <p:nvSpPr>
          <p:cNvPr id="247517" name="Line 733"/>
          <p:cNvSpPr>
            <a:spLocks noChangeShapeType="1"/>
          </p:cNvSpPr>
          <p:nvPr/>
        </p:nvSpPr>
        <p:spPr bwMode="auto">
          <a:xfrm>
            <a:off x="3941928" y="5074585"/>
            <a:ext cx="533357" cy="1421"/>
          </a:xfrm>
          <a:prstGeom prst="line">
            <a:avLst/>
          </a:prstGeom>
          <a:noFill/>
          <a:ln w="9525">
            <a:solidFill>
              <a:srgbClr val="221E1D"/>
            </a:solidFill>
            <a:round/>
            <a:headEnd/>
            <a:tailEnd/>
          </a:ln>
          <a:extLst>
            <a:ext uri="{909E8E84-426E-40DD-AFC4-6F175D3DCCD1}">
              <a14:hiddenFill xmlns:a14="http://schemas.microsoft.com/office/drawing/2010/main">
                <a:noFill/>
              </a14:hiddenFill>
            </a:ext>
          </a:extLst>
        </p:spPr>
        <p:txBody>
          <a:bodyPr/>
          <a:lstStyle/>
          <a:p>
            <a:endParaRPr lang="en-US" sz="1613"/>
          </a:p>
        </p:txBody>
      </p:sp>
      <p:sp>
        <p:nvSpPr>
          <p:cNvPr id="247518" name="Line 734"/>
          <p:cNvSpPr>
            <a:spLocks noChangeShapeType="1"/>
          </p:cNvSpPr>
          <p:nvPr/>
        </p:nvSpPr>
        <p:spPr bwMode="auto">
          <a:xfrm>
            <a:off x="3941928" y="4970758"/>
            <a:ext cx="533357" cy="1422"/>
          </a:xfrm>
          <a:prstGeom prst="line">
            <a:avLst/>
          </a:prstGeom>
          <a:noFill/>
          <a:ln w="9525">
            <a:solidFill>
              <a:srgbClr val="221E1D"/>
            </a:solidFill>
            <a:round/>
            <a:headEnd/>
            <a:tailEnd/>
          </a:ln>
          <a:extLst>
            <a:ext uri="{909E8E84-426E-40DD-AFC4-6F175D3DCCD1}">
              <a14:hiddenFill xmlns:a14="http://schemas.microsoft.com/office/drawing/2010/main">
                <a:noFill/>
              </a14:hiddenFill>
            </a:ext>
          </a:extLst>
        </p:spPr>
        <p:txBody>
          <a:bodyPr/>
          <a:lstStyle/>
          <a:p>
            <a:endParaRPr lang="en-US" sz="1613"/>
          </a:p>
        </p:txBody>
      </p:sp>
      <p:sp>
        <p:nvSpPr>
          <p:cNvPr id="247519" name="Line 735"/>
          <p:cNvSpPr>
            <a:spLocks noChangeShapeType="1"/>
          </p:cNvSpPr>
          <p:nvPr/>
        </p:nvSpPr>
        <p:spPr bwMode="auto">
          <a:xfrm>
            <a:off x="3941928" y="4862664"/>
            <a:ext cx="533357" cy="1422"/>
          </a:xfrm>
          <a:prstGeom prst="line">
            <a:avLst/>
          </a:prstGeom>
          <a:noFill/>
          <a:ln w="9525">
            <a:solidFill>
              <a:srgbClr val="221E1D"/>
            </a:solidFill>
            <a:round/>
            <a:headEnd/>
            <a:tailEnd/>
          </a:ln>
          <a:extLst>
            <a:ext uri="{909E8E84-426E-40DD-AFC4-6F175D3DCCD1}">
              <a14:hiddenFill xmlns:a14="http://schemas.microsoft.com/office/drawing/2010/main">
                <a:noFill/>
              </a14:hiddenFill>
            </a:ext>
          </a:extLst>
        </p:spPr>
        <p:txBody>
          <a:bodyPr/>
          <a:lstStyle/>
          <a:p>
            <a:endParaRPr lang="en-US" sz="1613"/>
          </a:p>
        </p:txBody>
      </p:sp>
      <p:sp>
        <p:nvSpPr>
          <p:cNvPr id="247520" name="Rectangle 736"/>
          <p:cNvSpPr>
            <a:spLocks noChangeArrowheads="1"/>
          </p:cNvSpPr>
          <p:nvPr/>
        </p:nvSpPr>
        <p:spPr bwMode="auto">
          <a:xfrm>
            <a:off x="4146737" y="4997781"/>
            <a:ext cx="533357" cy="53335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sz="1613"/>
          </a:p>
        </p:txBody>
      </p:sp>
      <p:sp>
        <p:nvSpPr>
          <p:cNvPr id="247521" name="Rectangle 737"/>
          <p:cNvSpPr>
            <a:spLocks noChangeArrowheads="1"/>
          </p:cNvSpPr>
          <p:nvPr/>
        </p:nvSpPr>
        <p:spPr bwMode="auto">
          <a:xfrm>
            <a:off x="4146737" y="4997781"/>
            <a:ext cx="533357" cy="533357"/>
          </a:xfrm>
          <a:prstGeom prst="rect">
            <a:avLst/>
          </a:prstGeom>
          <a:noFill/>
          <a:ln w="9525">
            <a:solidFill>
              <a:srgbClr val="221E1D"/>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sz="1613"/>
          </a:p>
        </p:txBody>
      </p:sp>
      <p:sp>
        <p:nvSpPr>
          <p:cNvPr id="247522" name="Line 738"/>
          <p:cNvSpPr>
            <a:spLocks noChangeShapeType="1"/>
          </p:cNvSpPr>
          <p:nvPr/>
        </p:nvSpPr>
        <p:spPr bwMode="auto">
          <a:xfrm>
            <a:off x="4256253" y="4997781"/>
            <a:ext cx="1422" cy="533357"/>
          </a:xfrm>
          <a:prstGeom prst="line">
            <a:avLst/>
          </a:prstGeom>
          <a:noFill/>
          <a:ln w="9525">
            <a:solidFill>
              <a:srgbClr val="221E1D"/>
            </a:solidFill>
            <a:round/>
            <a:headEnd/>
            <a:tailEnd/>
          </a:ln>
          <a:extLst>
            <a:ext uri="{909E8E84-426E-40DD-AFC4-6F175D3DCCD1}">
              <a14:hiddenFill xmlns:a14="http://schemas.microsoft.com/office/drawing/2010/main">
                <a:noFill/>
              </a14:hiddenFill>
            </a:ext>
          </a:extLst>
        </p:spPr>
        <p:txBody>
          <a:bodyPr/>
          <a:lstStyle/>
          <a:p>
            <a:endParaRPr lang="en-US" sz="1613"/>
          </a:p>
        </p:txBody>
      </p:sp>
      <p:sp>
        <p:nvSpPr>
          <p:cNvPr id="247523" name="Line 739"/>
          <p:cNvSpPr>
            <a:spLocks noChangeShapeType="1"/>
          </p:cNvSpPr>
          <p:nvPr/>
        </p:nvSpPr>
        <p:spPr bwMode="auto">
          <a:xfrm>
            <a:off x="4364346" y="4997781"/>
            <a:ext cx="1422" cy="533357"/>
          </a:xfrm>
          <a:prstGeom prst="line">
            <a:avLst/>
          </a:prstGeom>
          <a:noFill/>
          <a:ln w="9525">
            <a:solidFill>
              <a:srgbClr val="221E1D"/>
            </a:solidFill>
            <a:round/>
            <a:headEnd/>
            <a:tailEnd/>
          </a:ln>
          <a:extLst>
            <a:ext uri="{909E8E84-426E-40DD-AFC4-6F175D3DCCD1}">
              <a14:hiddenFill xmlns:a14="http://schemas.microsoft.com/office/drawing/2010/main">
                <a:noFill/>
              </a14:hiddenFill>
            </a:ext>
          </a:extLst>
        </p:spPr>
        <p:txBody>
          <a:bodyPr/>
          <a:lstStyle/>
          <a:p>
            <a:endParaRPr lang="en-US" sz="1613"/>
          </a:p>
        </p:txBody>
      </p:sp>
      <p:sp>
        <p:nvSpPr>
          <p:cNvPr id="247524" name="Line 740"/>
          <p:cNvSpPr>
            <a:spLocks noChangeShapeType="1"/>
          </p:cNvSpPr>
          <p:nvPr/>
        </p:nvSpPr>
        <p:spPr bwMode="auto">
          <a:xfrm>
            <a:off x="4472441" y="4997781"/>
            <a:ext cx="1422" cy="533357"/>
          </a:xfrm>
          <a:prstGeom prst="line">
            <a:avLst/>
          </a:prstGeom>
          <a:noFill/>
          <a:ln w="9525">
            <a:solidFill>
              <a:srgbClr val="221E1D"/>
            </a:solidFill>
            <a:round/>
            <a:headEnd/>
            <a:tailEnd/>
          </a:ln>
          <a:extLst>
            <a:ext uri="{909E8E84-426E-40DD-AFC4-6F175D3DCCD1}">
              <a14:hiddenFill xmlns:a14="http://schemas.microsoft.com/office/drawing/2010/main">
                <a:noFill/>
              </a14:hiddenFill>
            </a:ext>
          </a:extLst>
        </p:spPr>
        <p:txBody>
          <a:bodyPr/>
          <a:lstStyle/>
          <a:p>
            <a:endParaRPr lang="en-US" sz="1613"/>
          </a:p>
        </p:txBody>
      </p:sp>
      <p:sp>
        <p:nvSpPr>
          <p:cNvPr id="247525" name="Line 741"/>
          <p:cNvSpPr>
            <a:spLocks noChangeShapeType="1"/>
          </p:cNvSpPr>
          <p:nvPr/>
        </p:nvSpPr>
        <p:spPr bwMode="auto">
          <a:xfrm>
            <a:off x="4580534" y="4997781"/>
            <a:ext cx="1422" cy="533357"/>
          </a:xfrm>
          <a:prstGeom prst="line">
            <a:avLst/>
          </a:prstGeom>
          <a:noFill/>
          <a:ln w="9525">
            <a:solidFill>
              <a:srgbClr val="221E1D"/>
            </a:solidFill>
            <a:round/>
            <a:headEnd/>
            <a:tailEnd/>
          </a:ln>
          <a:extLst>
            <a:ext uri="{909E8E84-426E-40DD-AFC4-6F175D3DCCD1}">
              <a14:hiddenFill xmlns:a14="http://schemas.microsoft.com/office/drawing/2010/main">
                <a:noFill/>
              </a14:hiddenFill>
            </a:ext>
          </a:extLst>
        </p:spPr>
        <p:txBody>
          <a:bodyPr/>
          <a:lstStyle/>
          <a:p>
            <a:endParaRPr lang="en-US" sz="1613"/>
          </a:p>
        </p:txBody>
      </p:sp>
      <p:sp>
        <p:nvSpPr>
          <p:cNvPr id="247526" name="Freeform 742"/>
          <p:cNvSpPr>
            <a:spLocks/>
          </p:cNvSpPr>
          <p:nvPr/>
        </p:nvSpPr>
        <p:spPr bwMode="auto">
          <a:xfrm>
            <a:off x="4680095" y="4821418"/>
            <a:ext cx="275923" cy="709720"/>
          </a:xfrm>
          <a:custGeom>
            <a:avLst/>
            <a:gdLst>
              <a:gd name="T0" fmla="*/ 0 w 194"/>
              <a:gd name="T1" fmla="*/ 124 h 499"/>
              <a:gd name="T2" fmla="*/ 194 w 194"/>
              <a:gd name="T3" fmla="*/ 0 h 499"/>
              <a:gd name="T4" fmla="*/ 194 w 194"/>
              <a:gd name="T5" fmla="*/ 375 h 499"/>
              <a:gd name="T6" fmla="*/ 0 w 194"/>
              <a:gd name="T7" fmla="*/ 499 h 499"/>
              <a:gd name="T8" fmla="*/ 0 w 194"/>
              <a:gd name="T9" fmla="*/ 124 h 499"/>
            </a:gdLst>
            <a:ahLst/>
            <a:cxnLst>
              <a:cxn ang="0">
                <a:pos x="T0" y="T1"/>
              </a:cxn>
              <a:cxn ang="0">
                <a:pos x="T2" y="T3"/>
              </a:cxn>
              <a:cxn ang="0">
                <a:pos x="T4" y="T5"/>
              </a:cxn>
              <a:cxn ang="0">
                <a:pos x="T6" y="T7"/>
              </a:cxn>
              <a:cxn ang="0">
                <a:pos x="T8" y="T9"/>
              </a:cxn>
            </a:cxnLst>
            <a:rect l="0" t="0" r="r" b="b"/>
            <a:pathLst>
              <a:path w="194" h="499">
                <a:moveTo>
                  <a:pt x="0" y="124"/>
                </a:moveTo>
                <a:lnTo>
                  <a:pt x="194" y="0"/>
                </a:lnTo>
                <a:lnTo>
                  <a:pt x="194" y="375"/>
                </a:lnTo>
                <a:lnTo>
                  <a:pt x="0" y="499"/>
                </a:lnTo>
                <a:lnTo>
                  <a:pt x="0" y="12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13"/>
          </a:p>
        </p:txBody>
      </p:sp>
      <p:sp>
        <p:nvSpPr>
          <p:cNvPr id="247527" name="Freeform 743"/>
          <p:cNvSpPr>
            <a:spLocks/>
          </p:cNvSpPr>
          <p:nvPr/>
        </p:nvSpPr>
        <p:spPr bwMode="auto">
          <a:xfrm>
            <a:off x="4680095" y="4821418"/>
            <a:ext cx="275923" cy="709720"/>
          </a:xfrm>
          <a:custGeom>
            <a:avLst/>
            <a:gdLst>
              <a:gd name="T0" fmla="*/ 0 w 194"/>
              <a:gd name="T1" fmla="*/ 124 h 499"/>
              <a:gd name="T2" fmla="*/ 194 w 194"/>
              <a:gd name="T3" fmla="*/ 0 h 499"/>
              <a:gd name="T4" fmla="*/ 194 w 194"/>
              <a:gd name="T5" fmla="*/ 375 h 499"/>
              <a:gd name="T6" fmla="*/ 0 w 194"/>
              <a:gd name="T7" fmla="*/ 499 h 499"/>
              <a:gd name="T8" fmla="*/ 0 w 194"/>
              <a:gd name="T9" fmla="*/ 124 h 499"/>
            </a:gdLst>
            <a:ahLst/>
            <a:cxnLst>
              <a:cxn ang="0">
                <a:pos x="T0" y="T1"/>
              </a:cxn>
              <a:cxn ang="0">
                <a:pos x="T2" y="T3"/>
              </a:cxn>
              <a:cxn ang="0">
                <a:pos x="T4" y="T5"/>
              </a:cxn>
              <a:cxn ang="0">
                <a:pos x="T6" y="T7"/>
              </a:cxn>
              <a:cxn ang="0">
                <a:pos x="T8" y="T9"/>
              </a:cxn>
            </a:cxnLst>
            <a:rect l="0" t="0" r="r" b="b"/>
            <a:pathLst>
              <a:path w="194" h="499">
                <a:moveTo>
                  <a:pt x="0" y="124"/>
                </a:moveTo>
                <a:lnTo>
                  <a:pt x="194" y="0"/>
                </a:lnTo>
                <a:lnTo>
                  <a:pt x="194" y="375"/>
                </a:lnTo>
                <a:lnTo>
                  <a:pt x="0" y="499"/>
                </a:lnTo>
                <a:lnTo>
                  <a:pt x="0" y="124"/>
                </a:lnTo>
              </a:path>
            </a:pathLst>
          </a:custGeom>
          <a:noFill/>
          <a:ln w="9525">
            <a:solidFill>
              <a:srgbClr val="221E1D"/>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sz="1613"/>
          </a:p>
        </p:txBody>
      </p:sp>
      <p:sp>
        <p:nvSpPr>
          <p:cNvPr id="247528" name="Line 744"/>
          <p:cNvSpPr>
            <a:spLocks noChangeShapeType="1"/>
          </p:cNvSpPr>
          <p:nvPr/>
        </p:nvSpPr>
        <p:spPr bwMode="auto">
          <a:xfrm>
            <a:off x="4738409" y="4960802"/>
            <a:ext cx="1421" cy="539045"/>
          </a:xfrm>
          <a:prstGeom prst="line">
            <a:avLst/>
          </a:prstGeom>
          <a:noFill/>
          <a:ln w="9525">
            <a:solidFill>
              <a:srgbClr val="221E1D"/>
            </a:solidFill>
            <a:round/>
            <a:headEnd/>
            <a:tailEnd/>
          </a:ln>
          <a:extLst>
            <a:ext uri="{909E8E84-426E-40DD-AFC4-6F175D3DCCD1}">
              <a14:hiddenFill xmlns:a14="http://schemas.microsoft.com/office/drawing/2010/main">
                <a:noFill/>
              </a14:hiddenFill>
            </a:ext>
          </a:extLst>
        </p:spPr>
        <p:txBody>
          <a:bodyPr/>
          <a:lstStyle/>
          <a:p>
            <a:endParaRPr lang="en-US" sz="1613"/>
          </a:p>
        </p:txBody>
      </p:sp>
      <p:sp>
        <p:nvSpPr>
          <p:cNvPr id="247529" name="Line 745"/>
          <p:cNvSpPr>
            <a:spLocks noChangeShapeType="1"/>
          </p:cNvSpPr>
          <p:nvPr/>
        </p:nvSpPr>
        <p:spPr bwMode="auto">
          <a:xfrm>
            <a:off x="4901970" y="4861242"/>
            <a:ext cx="1422" cy="533357"/>
          </a:xfrm>
          <a:prstGeom prst="line">
            <a:avLst/>
          </a:prstGeom>
          <a:noFill/>
          <a:ln w="9525">
            <a:solidFill>
              <a:srgbClr val="221E1D"/>
            </a:solidFill>
            <a:round/>
            <a:headEnd/>
            <a:tailEnd/>
          </a:ln>
          <a:extLst>
            <a:ext uri="{909E8E84-426E-40DD-AFC4-6F175D3DCCD1}">
              <a14:hiddenFill xmlns:a14="http://schemas.microsoft.com/office/drawing/2010/main">
                <a:noFill/>
              </a14:hiddenFill>
            </a:ext>
          </a:extLst>
        </p:spPr>
        <p:txBody>
          <a:bodyPr/>
          <a:lstStyle/>
          <a:p>
            <a:endParaRPr lang="en-US" sz="1613"/>
          </a:p>
        </p:txBody>
      </p:sp>
      <p:sp>
        <p:nvSpPr>
          <p:cNvPr id="247530" name="Line 746"/>
          <p:cNvSpPr>
            <a:spLocks noChangeShapeType="1"/>
          </p:cNvSpPr>
          <p:nvPr/>
        </p:nvSpPr>
        <p:spPr bwMode="auto">
          <a:xfrm>
            <a:off x="4788188" y="4933778"/>
            <a:ext cx="1422" cy="533358"/>
          </a:xfrm>
          <a:prstGeom prst="line">
            <a:avLst/>
          </a:prstGeom>
          <a:noFill/>
          <a:ln w="9525">
            <a:solidFill>
              <a:srgbClr val="221E1D"/>
            </a:solidFill>
            <a:round/>
            <a:headEnd/>
            <a:tailEnd/>
          </a:ln>
          <a:extLst>
            <a:ext uri="{909E8E84-426E-40DD-AFC4-6F175D3DCCD1}">
              <a14:hiddenFill xmlns:a14="http://schemas.microsoft.com/office/drawing/2010/main">
                <a:noFill/>
              </a14:hiddenFill>
            </a:ext>
          </a:extLst>
        </p:spPr>
        <p:txBody>
          <a:bodyPr/>
          <a:lstStyle/>
          <a:p>
            <a:endParaRPr lang="en-US" sz="1613"/>
          </a:p>
        </p:txBody>
      </p:sp>
      <p:sp>
        <p:nvSpPr>
          <p:cNvPr id="247531" name="Line 747"/>
          <p:cNvSpPr>
            <a:spLocks noChangeShapeType="1"/>
          </p:cNvSpPr>
          <p:nvPr/>
        </p:nvSpPr>
        <p:spPr bwMode="auto">
          <a:xfrm>
            <a:off x="4837969" y="4898221"/>
            <a:ext cx="1421" cy="533357"/>
          </a:xfrm>
          <a:prstGeom prst="line">
            <a:avLst/>
          </a:prstGeom>
          <a:noFill/>
          <a:ln w="9525">
            <a:solidFill>
              <a:srgbClr val="221E1D"/>
            </a:solidFill>
            <a:round/>
            <a:headEnd/>
            <a:tailEnd/>
          </a:ln>
          <a:extLst>
            <a:ext uri="{909E8E84-426E-40DD-AFC4-6F175D3DCCD1}">
              <a14:hiddenFill xmlns:a14="http://schemas.microsoft.com/office/drawing/2010/main">
                <a:noFill/>
              </a14:hiddenFill>
            </a:ext>
          </a:extLst>
        </p:spPr>
        <p:txBody>
          <a:bodyPr/>
          <a:lstStyle/>
          <a:p>
            <a:endParaRPr lang="en-US" sz="1613"/>
          </a:p>
        </p:txBody>
      </p:sp>
      <p:sp>
        <p:nvSpPr>
          <p:cNvPr id="247532" name="Freeform 748"/>
          <p:cNvSpPr>
            <a:spLocks/>
          </p:cNvSpPr>
          <p:nvPr/>
        </p:nvSpPr>
        <p:spPr bwMode="auto">
          <a:xfrm>
            <a:off x="4146738" y="4821417"/>
            <a:ext cx="809280" cy="176363"/>
          </a:xfrm>
          <a:custGeom>
            <a:avLst/>
            <a:gdLst>
              <a:gd name="T0" fmla="*/ 0 w 569"/>
              <a:gd name="T1" fmla="*/ 124 h 124"/>
              <a:gd name="T2" fmla="*/ 194 w 569"/>
              <a:gd name="T3" fmla="*/ 0 h 124"/>
              <a:gd name="T4" fmla="*/ 569 w 569"/>
              <a:gd name="T5" fmla="*/ 0 h 124"/>
              <a:gd name="T6" fmla="*/ 375 w 569"/>
              <a:gd name="T7" fmla="*/ 124 h 124"/>
              <a:gd name="T8" fmla="*/ 0 w 569"/>
              <a:gd name="T9" fmla="*/ 124 h 124"/>
            </a:gdLst>
            <a:ahLst/>
            <a:cxnLst>
              <a:cxn ang="0">
                <a:pos x="T0" y="T1"/>
              </a:cxn>
              <a:cxn ang="0">
                <a:pos x="T2" y="T3"/>
              </a:cxn>
              <a:cxn ang="0">
                <a:pos x="T4" y="T5"/>
              </a:cxn>
              <a:cxn ang="0">
                <a:pos x="T6" y="T7"/>
              </a:cxn>
              <a:cxn ang="0">
                <a:pos x="T8" y="T9"/>
              </a:cxn>
            </a:cxnLst>
            <a:rect l="0" t="0" r="r" b="b"/>
            <a:pathLst>
              <a:path w="569" h="124">
                <a:moveTo>
                  <a:pt x="0" y="124"/>
                </a:moveTo>
                <a:lnTo>
                  <a:pt x="194" y="0"/>
                </a:lnTo>
                <a:lnTo>
                  <a:pt x="569" y="0"/>
                </a:lnTo>
                <a:lnTo>
                  <a:pt x="375" y="124"/>
                </a:lnTo>
                <a:lnTo>
                  <a:pt x="0" y="12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13"/>
          </a:p>
        </p:txBody>
      </p:sp>
      <p:sp>
        <p:nvSpPr>
          <p:cNvPr id="247533" name="Freeform 749"/>
          <p:cNvSpPr>
            <a:spLocks/>
          </p:cNvSpPr>
          <p:nvPr/>
        </p:nvSpPr>
        <p:spPr bwMode="auto">
          <a:xfrm>
            <a:off x="4146738" y="4821417"/>
            <a:ext cx="809280" cy="176363"/>
          </a:xfrm>
          <a:custGeom>
            <a:avLst/>
            <a:gdLst>
              <a:gd name="T0" fmla="*/ 0 w 569"/>
              <a:gd name="T1" fmla="*/ 124 h 124"/>
              <a:gd name="T2" fmla="*/ 194 w 569"/>
              <a:gd name="T3" fmla="*/ 0 h 124"/>
              <a:gd name="T4" fmla="*/ 569 w 569"/>
              <a:gd name="T5" fmla="*/ 0 h 124"/>
              <a:gd name="T6" fmla="*/ 375 w 569"/>
              <a:gd name="T7" fmla="*/ 124 h 124"/>
              <a:gd name="T8" fmla="*/ 0 w 569"/>
              <a:gd name="T9" fmla="*/ 124 h 124"/>
            </a:gdLst>
            <a:ahLst/>
            <a:cxnLst>
              <a:cxn ang="0">
                <a:pos x="T0" y="T1"/>
              </a:cxn>
              <a:cxn ang="0">
                <a:pos x="T2" y="T3"/>
              </a:cxn>
              <a:cxn ang="0">
                <a:pos x="T4" y="T5"/>
              </a:cxn>
              <a:cxn ang="0">
                <a:pos x="T6" y="T7"/>
              </a:cxn>
              <a:cxn ang="0">
                <a:pos x="T8" y="T9"/>
              </a:cxn>
            </a:cxnLst>
            <a:rect l="0" t="0" r="r" b="b"/>
            <a:pathLst>
              <a:path w="569" h="124">
                <a:moveTo>
                  <a:pt x="0" y="124"/>
                </a:moveTo>
                <a:lnTo>
                  <a:pt x="194" y="0"/>
                </a:lnTo>
                <a:lnTo>
                  <a:pt x="569" y="0"/>
                </a:lnTo>
                <a:lnTo>
                  <a:pt x="375" y="124"/>
                </a:lnTo>
                <a:lnTo>
                  <a:pt x="0" y="124"/>
                </a:lnTo>
              </a:path>
            </a:pathLst>
          </a:custGeom>
          <a:noFill/>
          <a:ln w="9525">
            <a:solidFill>
              <a:srgbClr val="221E1D"/>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sz="1613"/>
          </a:p>
        </p:txBody>
      </p:sp>
      <p:sp>
        <p:nvSpPr>
          <p:cNvPr id="247534" name="Line 750"/>
          <p:cNvSpPr>
            <a:spLocks noChangeShapeType="1"/>
          </p:cNvSpPr>
          <p:nvPr/>
        </p:nvSpPr>
        <p:spPr bwMode="auto">
          <a:xfrm flipV="1">
            <a:off x="4256254" y="4821417"/>
            <a:ext cx="270234" cy="176363"/>
          </a:xfrm>
          <a:prstGeom prst="line">
            <a:avLst/>
          </a:prstGeom>
          <a:noFill/>
          <a:ln w="9525">
            <a:solidFill>
              <a:srgbClr val="221E1D"/>
            </a:solidFill>
            <a:round/>
            <a:headEnd/>
            <a:tailEnd/>
          </a:ln>
          <a:extLst>
            <a:ext uri="{909E8E84-426E-40DD-AFC4-6F175D3DCCD1}">
              <a14:hiddenFill xmlns:a14="http://schemas.microsoft.com/office/drawing/2010/main">
                <a:noFill/>
              </a14:hiddenFill>
            </a:ext>
          </a:extLst>
        </p:spPr>
        <p:txBody>
          <a:bodyPr/>
          <a:lstStyle/>
          <a:p>
            <a:endParaRPr lang="en-US" sz="1613"/>
          </a:p>
        </p:txBody>
      </p:sp>
      <p:sp>
        <p:nvSpPr>
          <p:cNvPr id="247535" name="Line 751"/>
          <p:cNvSpPr>
            <a:spLocks noChangeShapeType="1"/>
          </p:cNvSpPr>
          <p:nvPr/>
        </p:nvSpPr>
        <p:spPr bwMode="auto">
          <a:xfrm flipV="1">
            <a:off x="4354392" y="4821417"/>
            <a:ext cx="275923" cy="176363"/>
          </a:xfrm>
          <a:prstGeom prst="line">
            <a:avLst/>
          </a:prstGeom>
          <a:noFill/>
          <a:ln w="9525">
            <a:solidFill>
              <a:srgbClr val="221E1D"/>
            </a:solidFill>
            <a:round/>
            <a:headEnd/>
            <a:tailEnd/>
          </a:ln>
          <a:extLst>
            <a:ext uri="{909E8E84-426E-40DD-AFC4-6F175D3DCCD1}">
              <a14:hiddenFill xmlns:a14="http://schemas.microsoft.com/office/drawing/2010/main">
                <a:noFill/>
              </a14:hiddenFill>
            </a:ext>
          </a:extLst>
        </p:spPr>
        <p:txBody>
          <a:bodyPr/>
          <a:lstStyle/>
          <a:p>
            <a:endParaRPr lang="en-US" sz="1613"/>
          </a:p>
        </p:txBody>
      </p:sp>
      <p:sp>
        <p:nvSpPr>
          <p:cNvPr id="247536" name="Line 752"/>
          <p:cNvSpPr>
            <a:spLocks noChangeShapeType="1"/>
          </p:cNvSpPr>
          <p:nvPr/>
        </p:nvSpPr>
        <p:spPr bwMode="auto">
          <a:xfrm flipV="1">
            <a:off x="4476708" y="4821417"/>
            <a:ext cx="271656" cy="176363"/>
          </a:xfrm>
          <a:prstGeom prst="line">
            <a:avLst/>
          </a:prstGeom>
          <a:noFill/>
          <a:ln w="9525">
            <a:solidFill>
              <a:srgbClr val="221E1D"/>
            </a:solidFill>
            <a:round/>
            <a:headEnd/>
            <a:tailEnd/>
          </a:ln>
          <a:extLst>
            <a:ext uri="{909E8E84-426E-40DD-AFC4-6F175D3DCCD1}">
              <a14:hiddenFill xmlns:a14="http://schemas.microsoft.com/office/drawing/2010/main">
                <a:noFill/>
              </a14:hiddenFill>
            </a:ext>
          </a:extLst>
        </p:spPr>
        <p:txBody>
          <a:bodyPr/>
          <a:lstStyle/>
          <a:p>
            <a:endParaRPr lang="en-US" sz="1613"/>
          </a:p>
        </p:txBody>
      </p:sp>
      <p:sp>
        <p:nvSpPr>
          <p:cNvPr id="247537" name="Line 753"/>
          <p:cNvSpPr>
            <a:spLocks noChangeShapeType="1"/>
          </p:cNvSpPr>
          <p:nvPr/>
        </p:nvSpPr>
        <p:spPr bwMode="auto">
          <a:xfrm flipV="1">
            <a:off x="4580535" y="4821417"/>
            <a:ext cx="275923" cy="176363"/>
          </a:xfrm>
          <a:prstGeom prst="line">
            <a:avLst/>
          </a:prstGeom>
          <a:noFill/>
          <a:ln w="9525">
            <a:solidFill>
              <a:srgbClr val="221E1D"/>
            </a:solidFill>
            <a:round/>
            <a:headEnd/>
            <a:tailEnd/>
          </a:ln>
          <a:extLst>
            <a:ext uri="{909E8E84-426E-40DD-AFC4-6F175D3DCCD1}">
              <a14:hiddenFill xmlns:a14="http://schemas.microsoft.com/office/drawing/2010/main">
                <a:noFill/>
              </a14:hiddenFill>
            </a:ext>
          </a:extLst>
        </p:spPr>
        <p:txBody>
          <a:bodyPr/>
          <a:lstStyle/>
          <a:p>
            <a:endParaRPr lang="en-US" sz="1613"/>
          </a:p>
        </p:txBody>
      </p:sp>
      <p:sp>
        <p:nvSpPr>
          <p:cNvPr id="247538" name="Line 754"/>
          <p:cNvSpPr>
            <a:spLocks noChangeShapeType="1"/>
          </p:cNvSpPr>
          <p:nvPr/>
        </p:nvSpPr>
        <p:spPr bwMode="auto">
          <a:xfrm flipV="1">
            <a:off x="4680094" y="4920978"/>
            <a:ext cx="271657" cy="180630"/>
          </a:xfrm>
          <a:prstGeom prst="line">
            <a:avLst/>
          </a:prstGeom>
          <a:noFill/>
          <a:ln w="9525">
            <a:solidFill>
              <a:srgbClr val="221E1D"/>
            </a:solidFill>
            <a:round/>
            <a:headEnd/>
            <a:tailEnd/>
          </a:ln>
          <a:extLst>
            <a:ext uri="{909E8E84-426E-40DD-AFC4-6F175D3DCCD1}">
              <a14:hiddenFill xmlns:a14="http://schemas.microsoft.com/office/drawing/2010/main">
                <a:noFill/>
              </a14:hiddenFill>
            </a:ext>
          </a:extLst>
        </p:spPr>
        <p:txBody>
          <a:bodyPr/>
          <a:lstStyle/>
          <a:p>
            <a:endParaRPr lang="en-US" sz="1613"/>
          </a:p>
        </p:txBody>
      </p:sp>
      <p:sp>
        <p:nvSpPr>
          <p:cNvPr id="247539" name="Line 755"/>
          <p:cNvSpPr>
            <a:spLocks noChangeShapeType="1"/>
          </p:cNvSpPr>
          <p:nvPr/>
        </p:nvSpPr>
        <p:spPr bwMode="auto">
          <a:xfrm flipV="1">
            <a:off x="4680095" y="5029071"/>
            <a:ext cx="275923" cy="176363"/>
          </a:xfrm>
          <a:prstGeom prst="line">
            <a:avLst/>
          </a:prstGeom>
          <a:noFill/>
          <a:ln w="9525">
            <a:solidFill>
              <a:srgbClr val="221E1D"/>
            </a:solidFill>
            <a:round/>
            <a:headEnd/>
            <a:tailEnd/>
          </a:ln>
          <a:extLst>
            <a:ext uri="{909E8E84-426E-40DD-AFC4-6F175D3DCCD1}">
              <a14:hiddenFill xmlns:a14="http://schemas.microsoft.com/office/drawing/2010/main">
                <a:noFill/>
              </a14:hiddenFill>
            </a:ext>
          </a:extLst>
        </p:spPr>
        <p:txBody>
          <a:bodyPr/>
          <a:lstStyle/>
          <a:p>
            <a:endParaRPr lang="en-US" sz="1613"/>
          </a:p>
        </p:txBody>
      </p:sp>
      <p:sp>
        <p:nvSpPr>
          <p:cNvPr id="247540" name="Line 756"/>
          <p:cNvSpPr>
            <a:spLocks noChangeShapeType="1"/>
          </p:cNvSpPr>
          <p:nvPr/>
        </p:nvSpPr>
        <p:spPr bwMode="auto">
          <a:xfrm flipV="1">
            <a:off x="4680095" y="5132898"/>
            <a:ext cx="275923" cy="180631"/>
          </a:xfrm>
          <a:prstGeom prst="line">
            <a:avLst/>
          </a:prstGeom>
          <a:noFill/>
          <a:ln w="9525">
            <a:solidFill>
              <a:srgbClr val="221E1D"/>
            </a:solidFill>
            <a:round/>
            <a:headEnd/>
            <a:tailEnd/>
          </a:ln>
          <a:extLst>
            <a:ext uri="{909E8E84-426E-40DD-AFC4-6F175D3DCCD1}">
              <a14:hiddenFill xmlns:a14="http://schemas.microsoft.com/office/drawing/2010/main">
                <a:noFill/>
              </a14:hiddenFill>
            </a:ext>
          </a:extLst>
        </p:spPr>
        <p:txBody>
          <a:bodyPr/>
          <a:lstStyle/>
          <a:p>
            <a:endParaRPr lang="en-US" sz="1613"/>
          </a:p>
        </p:txBody>
      </p:sp>
      <p:sp>
        <p:nvSpPr>
          <p:cNvPr id="247541" name="Line 757"/>
          <p:cNvSpPr>
            <a:spLocks noChangeShapeType="1"/>
          </p:cNvSpPr>
          <p:nvPr/>
        </p:nvSpPr>
        <p:spPr bwMode="auto">
          <a:xfrm flipV="1">
            <a:off x="4680095" y="5240991"/>
            <a:ext cx="275923" cy="176363"/>
          </a:xfrm>
          <a:prstGeom prst="line">
            <a:avLst/>
          </a:prstGeom>
          <a:noFill/>
          <a:ln w="9525">
            <a:solidFill>
              <a:srgbClr val="221E1D"/>
            </a:solidFill>
            <a:round/>
            <a:headEnd/>
            <a:tailEnd/>
          </a:ln>
          <a:extLst>
            <a:ext uri="{909E8E84-426E-40DD-AFC4-6F175D3DCCD1}">
              <a14:hiddenFill xmlns:a14="http://schemas.microsoft.com/office/drawing/2010/main">
                <a:noFill/>
              </a14:hiddenFill>
            </a:ext>
          </a:extLst>
        </p:spPr>
        <p:txBody>
          <a:bodyPr/>
          <a:lstStyle/>
          <a:p>
            <a:endParaRPr lang="en-US" sz="1613"/>
          </a:p>
        </p:txBody>
      </p:sp>
      <p:sp>
        <p:nvSpPr>
          <p:cNvPr id="247542" name="Line 758"/>
          <p:cNvSpPr>
            <a:spLocks noChangeShapeType="1"/>
          </p:cNvSpPr>
          <p:nvPr/>
        </p:nvSpPr>
        <p:spPr bwMode="auto">
          <a:xfrm>
            <a:off x="4260520" y="4925244"/>
            <a:ext cx="533357" cy="1422"/>
          </a:xfrm>
          <a:prstGeom prst="line">
            <a:avLst/>
          </a:prstGeom>
          <a:noFill/>
          <a:ln w="9525">
            <a:solidFill>
              <a:srgbClr val="221E1D"/>
            </a:solidFill>
            <a:round/>
            <a:headEnd/>
            <a:tailEnd/>
          </a:ln>
          <a:extLst>
            <a:ext uri="{909E8E84-426E-40DD-AFC4-6F175D3DCCD1}">
              <a14:hiddenFill xmlns:a14="http://schemas.microsoft.com/office/drawing/2010/main">
                <a:noFill/>
              </a14:hiddenFill>
            </a:ext>
          </a:extLst>
        </p:spPr>
        <p:txBody>
          <a:bodyPr/>
          <a:lstStyle/>
          <a:p>
            <a:endParaRPr lang="en-US" sz="1613"/>
          </a:p>
        </p:txBody>
      </p:sp>
      <p:sp>
        <p:nvSpPr>
          <p:cNvPr id="247543" name="Line 759"/>
          <p:cNvSpPr>
            <a:spLocks noChangeShapeType="1"/>
          </p:cNvSpPr>
          <p:nvPr/>
        </p:nvSpPr>
        <p:spPr bwMode="auto">
          <a:xfrm>
            <a:off x="4206474" y="4960802"/>
            <a:ext cx="531934" cy="1421"/>
          </a:xfrm>
          <a:prstGeom prst="line">
            <a:avLst/>
          </a:prstGeom>
          <a:noFill/>
          <a:ln w="9525">
            <a:solidFill>
              <a:srgbClr val="221E1D"/>
            </a:solidFill>
            <a:round/>
            <a:headEnd/>
            <a:tailEnd/>
          </a:ln>
          <a:extLst>
            <a:ext uri="{909E8E84-426E-40DD-AFC4-6F175D3DCCD1}">
              <a14:hiddenFill xmlns:a14="http://schemas.microsoft.com/office/drawing/2010/main">
                <a:noFill/>
              </a14:hiddenFill>
            </a:ext>
          </a:extLst>
        </p:spPr>
        <p:txBody>
          <a:bodyPr/>
          <a:lstStyle/>
          <a:p>
            <a:endParaRPr lang="en-US" sz="1613"/>
          </a:p>
        </p:txBody>
      </p:sp>
      <p:sp>
        <p:nvSpPr>
          <p:cNvPr id="247544" name="Line 760"/>
          <p:cNvSpPr>
            <a:spLocks noChangeShapeType="1"/>
          </p:cNvSpPr>
          <p:nvPr/>
        </p:nvSpPr>
        <p:spPr bwMode="auto">
          <a:xfrm>
            <a:off x="4368614" y="4856975"/>
            <a:ext cx="533357" cy="1422"/>
          </a:xfrm>
          <a:prstGeom prst="line">
            <a:avLst/>
          </a:prstGeom>
          <a:noFill/>
          <a:ln w="9525">
            <a:solidFill>
              <a:srgbClr val="221E1D"/>
            </a:solidFill>
            <a:round/>
            <a:headEnd/>
            <a:tailEnd/>
          </a:ln>
          <a:extLst>
            <a:ext uri="{909E8E84-426E-40DD-AFC4-6F175D3DCCD1}">
              <a14:hiddenFill xmlns:a14="http://schemas.microsoft.com/office/drawing/2010/main">
                <a:noFill/>
              </a14:hiddenFill>
            </a:ext>
          </a:extLst>
        </p:spPr>
        <p:txBody>
          <a:bodyPr/>
          <a:lstStyle/>
          <a:p>
            <a:endParaRPr lang="en-US" sz="1613"/>
          </a:p>
        </p:txBody>
      </p:sp>
      <p:sp>
        <p:nvSpPr>
          <p:cNvPr id="247545" name="Line 761"/>
          <p:cNvSpPr>
            <a:spLocks noChangeShapeType="1"/>
          </p:cNvSpPr>
          <p:nvPr/>
        </p:nvSpPr>
        <p:spPr bwMode="auto">
          <a:xfrm>
            <a:off x="4310299" y="4888265"/>
            <a:ext cx="533358" cy="1422"/>
          </a:xfrm>
          <a:prstGeom prst="line">
            <a:avLst/>
          </a:prstGeom>
          <a:noFill/>
          <a:ln w="9525">
            <a:solidFill>
              <a:srgbClr val="221E1D"/>
            </a:solidFill>
            <a:round/>
            <a:headEnd/>
            <a:tailEnd/>
          </a:ln>
          <a:extLst>
            <a:ext uri="{909E8E84-426E-40DD-AFC4-6F175D3DCCD1}">
              <a14:hiddenFill xmlns:a14="http://schemas.microsoft.com/office/drawing/2010/main">
                <a:noFill/>
              </a14:hiddenFill>
            </a:ext>
          </a:extLst>
        </p:spPr>
        <p:txBody>
          <a:bodyPr/>
          <a:lstStyle/>
          <a:p>
            <a:endParaRPr lang="en-US" sz="1613"/>
          </a:p>
        </p:txBody>
      </p:sp>
      <p:sp>
        <p:nvSpPr>
          <p:cNvPr id="247546" name="Line 762"/>
          <p:cNvSpPr>
            <a:spLocks noChangeShapeType="1"/>
          </p:cNvSpPr>
          <p:nvPr/>
        </p:nvSpPr>
        <p:spPr bwMode="auto">
          <a:xfrm>
            <a:off x="4146737" y="5423044"/>
            <a:ext cx="533357" cy="1422"/>
          </a:xfrm>
          <a:prstGeom prst="line">
            <a:avLst/>
          </a:prstGeom>
          <a:noFill/>
          <a:ln w="9525">
            <a:solidFill>
              <a:srgbClr val="221E1D"/>
            </a:solidFill>
            <a:round/>
            <a:headEnd/>
            <a:tailEnd/>
          </a:ln>
          <a:extLst>
            <a:ext uri="{909E8E84-426E-40DD-AFC4-6F175D3DCCD1}">
              <a14:hiddenFill xmlns:a14="http://schemas.microsoft.com/office/drawing/2010/main">
                <a:noFill/>
              </a14:hiddenFill>
            </a:ext>
          </a:extLst>
        </p:spPr>
        <p:txBody>
          <a:bodyPr/>
          <a:lstStyle/>
          <a:p>
            <a:endParaRPr lang="en-US" sz="1613"/>
          </a:p>
        </p:txBody>
      </p:sp>
      <p:sp>
        <p:nvSpPr>
          <p:cNvPr id="247547" name="Line 763"/>
          <p:cNvSpPr>
            <a:spLocks noChangeShapeType="1"/>
          </p:cNvSpPr>
          <p:nvPr/>
        </p:nvSpPr>
        <p:spPr bwMode="auto">
          <a:xfrm>
            <a:off x="4146737" y="5313529"/>
            <a:ext cx="533357" cy="1421"/>
          </a:xfrm>
          <a:prstGeom prst="line">
            <a:avLst/>
          </a:prstGeom>
          <a:noFill/>
          <a:ln w="9525">
            <a:solidFill>
              <a:srgbClr val="221E1D"/>
            </a:solidFill>
            <a:round/>
            <a:headEnd/>
            <a:tailEnd/>
          </a:ln>
          <a:extLst>
            <a:ext uri="{909E8E84-426E-40DD-AFC4-6F175D3DCCD1}">
              <a14:hiddenFill xmlns:a14="http://schemas.microsoft.com/office/drawing/2010/main">
                <a:noFill/>
              </a14:hiddenFill>
            </a:ext>
          </a:extLst>
        </p:spPr>
        <p:txBody>
          <a:bodyPr/>
          <a:lstStyle/>
          <a:p>
            <a:endParaRPr lang="en-US" sz="1613"/>
          </a:p>
        </p:txBody>
      </p:sp>
      <p:sp>
        <p:nvSpPr>
          <p:cNvPr id="247548" name="Line 764"/>
          <p:cNvSpPr>
            <a:spLocks noChangeShapeType="1"/>
          </p:cNvSpPr>
          <p:nvPr/>
        </p:nvSpPr>
        <p:spPr bwMode="auto">
          <a:xfrm>
            <a:off x="4146737" y="5209701"/>
            <a:ext cx="533357" cy="1422"/>
          </a:xfrm>
          <a:prstGeom prst="line">
            <a:avLst/>
          </a:prstGeom>
          <a:noFill/>
          <a:ln w="9525">
            <a:solidFill>
              <a:srgbClr val="221E1D"/>
            </a:solidFill>
            <a:round/>
            <a:headEnd/>
            <a:tailEnd/>
          </a:ln>
          <a:extLst>
            <a:ext uri="{909E8E84-426E-40DD-AFC4-6F175D3DCCD1}">
              <a14:hiddenFill xmlns:a14="http://schemas.microsoft.com/office/drawing/2010/main">
                <a:noFill/>
              </a14:hiddenFill>
            </a:ext>
          </a:extLst>
        </p:spPr>
        <p:txBody>
          <a:bodyPr/>
          <a:lstStyle/>
          <a:p>
            <a:endParaRPr lang="en-US" sz="1613"/>
          </a:p>
        </p:txBody>
      </p:sp>
      <p:sp>
        <p:nvSpPr>
          <p:cNvPr id="247549" name="Line 765"/>
          <p:cNvSpPr>
            <a:spLocks noChangeShapeType="1"/>
          </p:cNvSpPr>
          <p:nvPr/>
        </p:nvSpPr>
        <p:spPr bwMode="auto">
          <a:xfrm>
            <a:off x="4146737" y="5101608"/>
            <a:ext cx="533357" cy="1422"/>
          </a:xfrm>
          <a:prstGeom prst="line">
            <a:avLst/>
          </a:prstGeom>
          <a:noFill/>
          <a:ln w="9525">
            <a:solidFill>
              <a:srgbClr val="221E1D"/>
            </a:solidFill>
            <a:round/>
            <a:headEnd/>
            <a:tailEnd/>
          </a:ln>
          <a:extLst>
            <a:ext uri="{909E8E84-426E-40DD-AFC4-6F175D3DCCD1}">
              <a14:hiddenFill xmlns:a14="http://schemas.microsoft.com/office/drawing/2010/main">
                <a:noFill/>
              </a14:hiddenFill>
            </a:ext>
          </a:extLst>
        </p:spPr>
        <p:txBody>
          <a:bodyPr/>
          <a:lstStyle/>
          <a:p>
            <a:endParaRPr lang="en-US" sz="1613"/>
          </a:p>
        </p:txBody>
      </p:sp>
      <p:sp>
        <p:nvSpPr>
          <p:cNvPr id="247550" name="Line 766"/>
          <p:cNvSpPr>
            <a:spLocks noChangeShapeType="1"/>
          </p:cNvSpPr>
          <p:nvPr/>
        </p:nvSpPr>
        <p:spPr bwMode="auto">
          <a:xfrm flipH="1">
            <a:off x="4416972" y="4279527"/>
            <a:ext cx="59736" cy="320014"/>
          </a:xfrm>
          <a:prstGeom prst="line">
            <a:avLst/>
          </a:prstGeom>
          <a:noFill/>
          <a:ln w="4763">
            <a:solidFill>
              <a:srgbClr val="221E1D"/>
            </a:solidFill>
            <a:round/>
            <a:headEnd/>
            <a:tailEnd/>
          </a:ln>
          <a:extLst>
            <a:ext uri="{909E8E84-426E-40DD-AFC4-6F175D3DCCD1}">
              <a14:hiddenFill xmlns:a14="http://schemas.microsoft.com/office/drawing/2010/main">
                <a:noFill/>
              </a14:hiddenFill>
            </a:ext>
          </a:extLst>
        </p:spPr>
        <p:txBody>
          <a:bodyPr/>
          <a:lstStyle/>
          <a:p>
            <a:endParaRPr lang="en-US" sz="1613"/>
          </a:p>
        </p:txBody>
      </p:sp>
      <p:sp>
        <p:nvSpPr>
          <p:cNvPr id="247551" name="Line 767"/>
          <p:cNvSpPr>
            <a:spLocks noChangeShapeType="1"/>
          </p:cNvSpPr>
          <p:nvPr/>
        </p:nvSpPr>
        <p:spPr bwMode="auto">
          <a:xfrm flipH="1">
            <a:off x="3882193" y="4290906"/>
            <a:ext cx="139384" cy="649984"/>
          </a:xfrm>
          <a:prstGeom prst="line">
            <a:avLst/>
          </a:prstGeom>
          <a:noFill/>
          <a:ln w="4763">
            <a:solidFill>
              <a:srgbClr val="221E1D"/>
            </a:solidFill>
            <a:round/>
            <a:headEnd/>
            <a:tailEnd/>
          </a:ln>
          <a:extLst>
            <a:ext uri="{909E8E84-426E-40DD-AFC4-6F175D3DCCD1}">
              <a14:hiddenFill xmlns:a14="http://schemas.microsoft.com/office/drawing/2010/main">
                <a:noFill/>
              </a14:hiddenFill>
            </a:ext>
          </a:extLst>
        </p:spPr>
        <p:txBody>
          <a:bodyPr/>
          <a:lstStyle/>
          <a:p>
            <a:endParaRPr lang="en-US" sz="1613"/>
          </a:p>
        </p:txBody>
      </p:sp>
      <p:sp>
        <p:nvSpPr>
          <p:cNvPr id="247552" name="Line 768"/>
          <p:cNvSpPr>
            <a:spLocks noChangeShapeType="1"/>
          </p:cNvSpPr>
          <p:nvPr/>
        </p:nvSpPr>
        <p:spPr bwMode="auto">
          <a:xfrm flipH="1">
            <a:off x="4746941" y="4268149"/>
            <a:ext cx="230411" cy="593093"/>
          </a:xfrm>
          <a:prstGeom prst="line">
            <a:avLst/>
          </a:prstGeom>
          <a:noFill/>
          <a:ln w="4763">
            <a:solidFill>
              <a:srgbClr val="221E1D"/>
            </a:solidFill>
            <a:round/>
            <a:headEnd/>
            <a:tailEnd/>
          </a:ln>
          <a:extLst>
            <a:ext uri="{909E8E84-426E-40DD-AFC4-6F175D3DCCD1}">
              <a14:hiddenFill xmlns:a14="http://schemas.microsoft.com/office/drawing/2010/main">
                <a:noFill/>
              </a14:hiddenFill>
            </a:ext>
          </a:extLst>
        </p:spPr>
        <p:txBody>
          <a:bodyPr/>
          <a:lstStyle/>
          <a:p>
            <a:endParaRPr lang="en-US" sz="1613"/>
          </a:p>
        </p:txBody>
      </p:sp>
      <p:sp>
        <p:nvSpPr>
          <p:cNvPr id="247553" name="Rectangle 769"/>
          <p:cNvSpPr>
            <a:spLocks noChangeArrowheads="1"/>
          </p:cNvSpPr>
          <p:nvPr/>
        </p:nvSpPr>
        <p:spPr bwMode="auto">
          <a:xfrm>
            <a:off x="5661471" y="4343530"/>
            <a:ext cx="1887372" cy="1112227"/>
          </a:xfrm>
          <a:prstGeom prst="rect">
            <a:avLst/>
          </a:prstGeom>
          <a:solidFill>
            <a:srgbClr val="FFFFFF"/>
          </a:solidFill>
          <a:ln w="9525">
            <a:solidFill>
              <a:schemeClr val="tx1"/>
            </a:solidFill>
            <a:miter lim="800000"/>
            <a:headEnd/>
            <a:tailEnd/>
          </a:ln>
        </p:spPr>
        <p:txBody>
          <a:bodyPr/>
          <a:lstStyle/>
          <a:p>
            <a:endParaRPr lang="en-US" sz="1613"/>
          </a:p>
        </p:txBody>
      </p:sp>
      <p:sp>
        <p:nvSpPr>
          <p:cNvPr id="247554" name="Rectangle 770"/>
          <p:cNvSpPr>
            <a:spLocks noChangeArrowheads="1"/>
          </p:cNvSpPr>
          <p:nvPr/>
        </p:nvSpPr>
        <p:spPr bwMode="auto">
          <a:xfrm>
            <a:off x="5790899" y="4401843"/>
            <a:ext cx="1709587" cy="9374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en-US" sz="1523" b="1">
                <a:solidFill>
                  <a:srgbClr val="000000"/>
                </a:solidFill>
              </a:rPr>
              <a:t>OLEDB Provider</a:t>
            </a:r>
          </a:p>
          <a:p>
            <a:r>
              <a:rPr lang="en-US" sz="1523" b="1">
                <a:solidFill>
                  <a:srgbClr val="000000"/>
                </a:solidFill>
              </a:rPr>
              <a:t>e.g. MS OLAP Services,</a:t>
            </a:r>
          </a:p>
          <a:p>
            <a:r>
              <a:rPr lang="en-US" sz="1523" b="1">
                <a:solidFill>
                  <a:srgbClr val="000000"/>
                </a:solidFill>
              </a:rPr>
              <a:t>SAP BW,…</a:t>
            </a:r>
            <a:endParaRPr lang="en-US" sz="1613" b="1"/>
          </a:p>
        </p:txBody>
      </p:sp>
      <p:sp>
        <p:nvSpPr>
          <p:cNvPr id="247555" name="Line 771"/>
          <p:cNvSpPr>
            <a:spLocks noChangeShapeType="1"/>
          </p:cNvSpPr>
          <p:nvPr/>
        </p:nvSpPr>
        <p:spPr bwMode="auto">
          <a:xfrm>
            <a:off x="6649959" y="3835774"/>
            <a:ext cx="8534" cy="502067"/>
          </a:xfrm>
          <a:prstGeom prst="line">
            <a:avLst/>
          </a:prstGeom>
          <a:noFill/>
          <a:ln w="4763">
            <a:solidFill>
              <a:srgbClr val="221E1D"/>
            </a:solidFill>
            <a:round/>
            <a:headEnd/>
            <a:tailEnd/>
          </a:ln>
          <a:extLst>
            <a:ext uri="{909E8E84-426E-40DD-AFC4-6F175D3DCCD1}">
              <a14:hiddenFill xmlns:a14="http://schemas.microsoft.com/office/drawing/2010/main">
                <a:noFill/>
              </a14:hiddenFill>
            </a:ext>
          </a:extLst>
        </p:spPr>
        <p:txBody>
          <a:bodyPr/>
          <a:lstStyle/>
          <a:p>
            <a:endParaRPr lang="en-US" sz="1613"/>
          </a:p>
        </p:txBody>
      </p:sp>
    </p:spTree>
    <p:extLst>
      <p:ext uri="{BB962C8B-B14F-4D97-AF65-F5344CB8AC3E}">
        <p14:creationId xmlns:p14="http://schemas.microsoft.com/office/powerpoint/2010/main" val="3257811305"/>
      </p:ext>
    </p:extLst>
  </p:cSld>
  <p:clrMapOvr>
    <a:masterClrMapping/>
  </p:clrMapOvr>
  <p:transition>
    <p:wipe dir="d"/>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0994" name="Oval 2"/>
          <p:cNvSpPr>
            <a:spLocks noChangeArrowheads="1"/>
          </p:cNvSpPr>
          <p:nvPr/>
        </p:nvSpPr>
        <p:spPr bwMode="auto">
          <a:xfrm>
            <a:off x="1932239" y="4305128"/>
            <a:ext cx="4608204" cy="1922929"/>
          </a:xfrm>
          <a:prstGeom prst="ellipse">
            <a:avLst/>
          </a:prstGeom>
          <a:solidFill>
            <a:srgbClr val="FFFF63"/>
          </a:solidFill>
          <a:ln>
            <a:noFill/>
          </a:ln>
          <a:effectLst/>
          <a:extLst>
            <a:ext uri="{91240B29-F687-4F45-9708-019B960494DF}">
              <a14:hiddenLine xmlns:a14="http://schemas.microsoft.com/office/drawing/2010/main" w="12700">
                <a:solidFill>
                  <a:schemeClr val="bg1"/>
                </a:solidFill>
                <a:round/>
                <a:headEnd type="none" w="sm" len="sm"/>
                <a:tailEnd type="none" w="sm" len="sm"/>
              </a14:hiddenLine>
            </a:ext>
            <a:ext uri="{AF507438-7753-43E0-B8FC-AC1667EBCBE1}">
              <a14:hiddenEffects xmlns:a14="http://schemas.microsoft.com/office/drawing/2010/main">
                <a:effectLst>
                  <a:outerShdw dist="17961" dir="2700000" algn="ctr" rotWithShape="0">
                    <a:srgbClr val="FFFF63">
                      <a:gamma/>
                      <a:shade val="60000"/>
                      <a:invGamma/>
                    </a:srgbClr>
                  </a:outerShdw>
                </a:effectLst>
              </a14:hiddenEffects>
            </a:ext>
          </a:extLst>
        </p:spPr>
        <p:txBody>
          <a:bodyPr wrap="none" anchor="ctr"/>
          <a:lstStyle/>
          <a:p>
            <a:pPr algn="ctr"/>
            <a:endParaRPr lang="en-US" sz="1613">
              <a:solidFill>
                <a:srgbClr val="FFFF63"/>
              </a:solidFill>
            </a:endParaRPr>
          </a:p>
        </p:txBody>
      </p:sp>
      <p:sp>
        <p:nvSpPr>
          <p:cNvPr id="340995" name="Rectangle 3"/>
          <p:cNvSpPr>
            <a:spLocks noGrp="1" noChangeArrowheads="1"/>
          </p:cNvSpPr>
          <p:nvPr>
            <p:ph type="title"/>
          </p:nvPr>
        </p:nvSpPr>
        <p:spPr/>
        <p:txBody>
          <a:bodyPr/>
          <a:lstStyle/>
          <a:p>
            <a:r>
              <a:rPr lang="en-US"/>
              <a:t>Logical+Physical Design</a:t>
            </a:r>
          </a:p>
        </p:txBody>
      </p:sp>
      <p:grpSp>
        <p:nvGrpSpPr>
          <p:cNvPr id="340996" name="Group 4"/>
          <p:cNvGrpSpPr>
            <a:grpSpLocks/>
          </p:cNvGrpSpPr>
          <p:nvPr/>
        </p:nvGrpSpPr>
        <p:grpSpPr bwMode="auto">
          <a:xfrm>
            <a:off x="3304745" y="2131877"/>
            <a:ext cx="4083381" cy="2183208"/>
            <a:chOff x="2229" y="1248"/>
            <a:chExt cx="2871" cy="1535"/>
          </a:xfrm>
        </p:grpSpPr>
        <p:sp>
          <p:nvSpPr>
            <p:cNvPr id="340997" name="AutoShape 5"/>
            <p:cNvSpPr>
              <a:spLocks noChangeArrowheads="1"/>
            </p:cNvSpPr>
            <p:nvPr/>
          </p:nvSpPr>
          <p:spPr bwMode="auto">
            <a:xfrm>
              <a:off x="2229" y="1392"/>
              <a:ext cx="1779" cy="1391"/>
            </a:xfrm>
            <a:custGeom>
              <a:avLst/>
              <a:gdLst>
                <a:gd name="G0" fmla="+- -1198724 0 0"/>
                <a:gd name="G1" fmla="+- -5236764 0 0"/>
                <a:gd name="G2" fmla="+- -1198724 0 -5236764"/>
                <a:gd name="G3" fmla="+- 10800 0 0"/>
                <a:gd name="G4" fmla="+- 0 0 -1198724"/>
                <a:gd name="T0" fmla="*/ 360 256 1"/>
                <a:gd name="T1" fmla="*/ 0 256 1"/>
                <a:gd name="G5" fmla="+- G2 T0 T1"/>
                <a:gd name="G6" fmla="?: G2 G2 G5"/>
                <a:gd name="G7" fmla="+- 0 0 G6"/>
                <a:gd name="G8" fmla="+- 8437 0 0"/>
                <a:gd name="G9" fmla="+- 0 0 -5236764"/>
                <a:gd name="G10" fmla="+- 8437 0 2700"/>
                <a:gd name="G11" fmla="cos G10 -1198724"/>
                <a:gd name="G12" fmla="sin G10 -1198724"/>
                <a:gd name="G13" fmla="cos 13500 -1198724"/>
                <a:gd name="G14" fmla="sin 13500 -1198724"/>
                <a:gd name="G15" fmla="+- G11 10800 0"/>
                <a:gd name="G16" fmla="+- G12 10800 0"/>
                <a:gd name="G17" fmla="+- G13 10800 0"/>
                <a:gd name="G18" fmla="+- G14 10800 0"/>
                <a:gd name="G19" fmla="*/ 8437 1 2"/>
                <a:gd name="G20" fmla="+- G19 5400 0"/>
                <a:gd name="G21" fmla="cos G20 -1198724"/>
                <a:gd name="G22" fmla="sin G20 -1198724"/>
                <a:gd name="G23" fmla="+- G21 10800 0"/>
                <a:gd name="G24" fmla="+- G12 G23 G22"/>
                <a:gd name="G25" fmla="+- G22 G23 G11"/>
                <a:gd name="G26" fmla="cos 10800 -1198724"/>
                <a:gd name="G27" fmla="sin 10800 -1198724"/>
                <a:gd name="G28" fmla="cos 8437 -1198724"/>
                <a:gd name="G29" fmla="sin 8437 -1198724"/>
                <a:gd name="G30" fmla="+- G26 10800 0"/>
                <a:gd name="G31" fmla="+- G27 10800 0"/>
                <a:gd name="G32" fmla="+- G28 10800 0"/>
                <a:gd name="G33" fmla="+- G29 10800 0"/>
                <a:gd name="G34" fmla="+- G19 5400 0"/>
                <a:gd name="G35" fmla="cos G34 -5236764"/>
                <a:gd name="G36" fmla="sin G34 -5236764"/>
                <a:gd name="G37" fmla="+/ -5236764 -1198724 2"/>
                <a:gd name="T2" fmla="*/ 180 256 1"/>
                <a:gd name="T3" fmla="*/ 0 256 1"/>
                <a:gd name="G38" fmla="+- G37 T2 T3"/>
                <a:gd name="G39" fmla="?: G2 G37 G38"/>
                <a:gd name="G40" fmla="cos 10800 G39"/>
                <a:gd name="G41" fmla="sin 10800 G39"/>
                <a:gd name="G42" fmla="cos 8437 G39"/>
                <a:gd name="G43" fmla="sin 8437 G39"/>
                <a:gd name="G44" fmla="+- G40 10800 0"/>
                <a:gd name="G45" fmla="+- G41 10800 0"/>
                <a:gd name="G46" fmla="+- G42 10800 0"/>
                <a:gd name="G47" fmla="+- G43 10800 0"/>
                <a:gd name="G48" fmla="+- G35 10800 0"/>
                <a:gd name="G49" fmla="+- G36 10800 0"/>
                <a:gd name="T4" fmla="*/ 17871 w 21600"/>
                <a:gd name="T5" fmla="*/ 2636 h 21600"/>
                <a:gd name="T6" fmla="*/ 12485 w 21600"/>
                <a:gd name="T7" fmla="*/ 1329 h 21600"/>
                <a:gd name="T8" fmla="*/ 16324 w 21600"/>
                <a:gd name="T9" fmla="*/ 4422 h 21600"/>
                <a:gd name="T10" fmla="*/ 23617 w 21600"/>
                <a:gd name="T11" fmla="*/ 6563 h 21600"/>
                <a:gd name="T12" fmla="*/ 21150 w 21600"/>
                <a:gd name="T13" fmla="*/ 11466 h 21600"/>
                <a:gd name="T14" fmla="*/ 16247 w 21600"/>
                <a:gd name="T15" fmla="*/ 8999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8810" y="8152"/>
                  </a:moveTo>
                  <a:cubicBezTo>
                    <a:pt x="17837" y="5209"/>
                    <a:pt x="15330" y="3036"/>
                    <a:pt x="12278" y="2493"/>
                  </a:cubicBezTo>
                  <a:lnTo>
                    <a:pt x="12692" y="167"/>
                  </a:lnTo>
                  <a:cubicBezTo>
                    <a:pt x="16598" y="862"/>
                    <a:pt x="19809" y="3643"/>
                    <a:pt x="21054" y="7410"/>
                  </a:cubicBezTo>
                  <a:lnTo>
                    <a:pt x="23617" y="6563"/>
                  </a:lnTo>
                  <a:lnTo>
                    <a:pt x="21150" y="11466"/>
                  </a:lnTo>
                  <a:lnTo>
                    <a:pt x="16247" y="8999"/>
                  </a:lnTo>
                  <a:lnTo>
                    <a:pt x="18810" y="8152"/>
                  </a:lnTo>
                  <a:close/>
                </a:path>
              </a:pathLst>
            </a:custGeom>
            <a:solidFill>
              <a:srgbClr val="008000"/>
            </a:solidFill>
            <a:ln>
              <a:noFill/>
            </a:ln>
            <a:effectLst>
              <a:prstShdw prst="shdw17" dist="17961" dir="2700000">
                <a:schemeClr val="tx1"/>
              </a:prstShdw>
            </a:effectLst>
            <a:extLst>
              <a:ext uri="{91240B29-F687-4F45-9708-019B960494DF}">
                <a14:hiddenLine xmlns:a14="http://schemas.microsoft.com/office/drawing/2010/main" w="12700">
                  <a:solidFill>
                    <a:schemeClr val="bg1"/>
                  </a:solidFill>
                  <a:miter lim="800000"/>
                  <a:headEnd type="none" w="sm" len="sm"/>
                  <a:tailEnd type="none" w="sm" len="sm"/>
                </a14:hiddenLine>
              </a:ext>
            </a:extLst>
          </p:spPr>
          <p:txBody>
            <a:bodyPr wrap="none" anchor="ctr"/>
            <a:lstStyle/>
            <a:p>
              <a:endParaRPr lang="en-US" sz="1613"/>
            </a:p>
          </p:txBody>
        </p:sp>
        <p:sp>
          <p:nvSpPr>
            <p:cNvPr id="340998" name="Rectangle 6"/>
            <p:cNvSpPr>
              <a:spLocks noChangeArrowheads="1"/>
            </p:cNvSpPr>
            <p:nvPr/>
          </p:nvSpPr>
          <p:spPr bwMode="auto">
            <a:xfrm>
              <a:off x="4196" y="1248"/>
              <a:ext cx="904" cy="4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493" tIns="41246" rIns="82493" bIns="41246">
              <a:spAutoFit/>
            </a:bodyPr>
            <a:lstStyle/>
            <a:p>
              <a:pPr algn="ctr"/>
              <a:r>
                <a:rPr lang="en-US" sz="1613" b="1">
                  <a:solidFill>
                    <a:srgbClr val="008000"/>
                  </a:solidFill>
                </a:rPr>
                <a:t>Requirement</a:t>
              </a:r>
            </a:p>
            <a:p>
              <a:pPr algn="ctr"/>
              <a:r>
                <a:rPr lang="en-US" sz="1613" b="1">
                  <a:solidFill>
                    <a:srgbClr val="008000"/>
                  </a:solidFill>
                </a:rPr>
                <a:t>Analysis</a:t>
              </a:r>
            </a:p>
          </p:txBody>
        </p:sp>
      </p:grpSp>
      <p:grpSp>
        <p:nvGrpSpPr>
          <p:cNvPr id="340999" name="Group 7"/>
          <p:cNvGrpSpPr>
            <a:grpSpLocks/>
          </p:cNvGrpSpPr>
          <p:nvPr/>
        </p:nvGrpSpPr>
        <p:grpSpPr bwMode="auto">
          <a:xfrm>
            <a:off x="3748498" y="2473225"/>
            <a:ext cx="4527133" cy="2335392"/>
            <a:chOff x="2541" y="1488"/>
            <a:chExt cx="3183" cy="1642"/>
          </a:xfrm>
        </p:grpSpPr>
        <p:sp>
          <p:nvSpPr>
            <p:cNvPr id="341000" name="AutoShape 8"/>
            <p:cNvSpPr>
              <a:spLocks noChangeArrowheads="1"/>
            </p:cNvSpPr>
            <p:nvPr/>
          </p:nvSpPr>
          <p:spPr bwMode="auto">
            <a:xfrm rot="5400000">
              <a:off x="2474" y="1555"/>
              <a:ext cx="1642" cy="1507"/>
            </a:xfrm>
            <a:custGeom>
              <a:avLst/>
              <a:gdLst>
                <a:gd name="G0" fmla="+- -2726308 0 0"/>
                <a:gd name="G1" fmla="+- -6454000 0 0"/>
                <a:gd name="G2" fmla="+- -2726308 0 -6454000"/>
                <a:gd name="G3" fmla="+- 10800 0 0"/>
                <a:gd name="G4" fmla="+- 0 0 -2726308"/>
                <a:gd name="T0" fmla="*/ 360 256 1"/>
                <a:gd name="T1" fmla="*/ 0 256 1"/>
                <a:gd name="G5" fmla="+- G2 T0 T1"/>
                <a:gd name="G6" fmla="?: G2 G2 G5"/>
                <a:gd name="G7" fmla="+- 0 0 G6"/>
                <a:gd name="G8" fmla="+- 8549 0 0"/>
                <a:gd name="G9" fmla="+- 0 0 -6454000"/>
                <a:gd name="G10" fmla="+- 8549 0 2700"/>
                <a:gd name="G11" fmla="cos G10 -2726308"/>
                <a:gd name="G12" fmla="sin G10 -2726308"/>
                <a:gd name="G13" fmla="cos 13500 -2726308"/>
                <a:gd name="G14" fmla="sin 13500 -2726308"/>
                <a:gd name="G15" fmla="+- G11 10800 0"/>
                <a:gd name="G16" fmla="+- G12 10800 0"/>
                <a:gd name="G17" fmla="+- G13 10800 0"/>
                <a:gd name="G18" fmla="+- G14 10800 0"/>
                <a:gd name="G19" fmla="*/ 8549 1 2"/>
                <a:gd name="G20" fmla="+- G19 5400 0"/>
                <a:gd name="G21" fmla="cos G20 -2726308"/>
                <a:gd name="G22" fmla="sin G20 -2726308"/>
                <a:gd name="G23" fmla="+- G21 10800 0"/>
                <a:gd name="G24" fmla="+- G12 G23 G22"/>
                <a:gd name="G25" fmla="+- G22 G23 G11"/>
                <a:gd name="G26" fmla="cos 10800 -2726308"/>
                <a:gd name="G27" fmla="sin 10800 -2726308"/>
                <a:gd name="G28" fmla="cos 8549 -2726308"/>
                <a:gd name="G29" fmla="sin 8549 -2726308"/>
                <a:gd name="G30" fmla="+- G26 10800 0"/>
                <a:gd name="G31" fmla="+- G27 10800 0"/>
                <a:gd name="G32" fmla="+- G28 10800 0"/>
                <a:gd name="G33" fmla="+- G29 10800 0"/>
                <a:gd name="G34" fmla="+- G19 5400 0"/>
                <a:gd name="G35" fmla="cos G34 -6454000"/>
                <a:gd name="G36" fmla="sin G34 -6454000"/>
                <a:gd name="G37" fmla="+/ -6454000 -2726308 2"/>
                <a:gd name="T2" fmla="*/ 180 256 1"/>
                <a:gd name="T3" fmla="*/ 0 256 1"/>
                <a:gd name="G38" fmla="+- G37 T2 T3"/>
                <a:gd name="G39" fmla="?: G2 G37 G38"/>
                <a:gd name="G40" fmla="cos 10800 G39"/>
                <a:gd name="G41" fmla="sin 10800 G39"/>
                <a:gd name="G42" fmla="cos 8549 G39"/>
                <a:gd name="G43" fmla="sin 8549 G39"/>
                <a:gd name="G44" fmla="+- G40 10800 0"/>
                <a:gd name="G45" fmla="+- G41 10800 0"/>
                <a:gd name="G46" fmla="+- G42 10800 0"/>
                <a:gd name="G47" fmla="+- G43 10800 0"/>
                <a:gd name="G48" fmla="+- G35 10800 0"/>
                <a:gd name="G49" fmla="+- G36 10800 0"/>
                <a:gd name="T4" fmla="*/ 14486 w 21600"/>
                <a:gd name="T5" fmla="*/ 648 h 21600"/>
                <a:gd name="T6" fmla="*/ 9373 w 21600"/>
                <a:gd name="T7" fmla="*/ 1230 h 21600"/>
                <a:gd name="T8" fmla="*/ 13718 w 21600"/>
                <a:gd name="T9" fmla="*/ 2764 h 21600"/>
                <a:gd name="T10" fmla="*/ 20895 w 21600"/>
                <a:gd name="T11" fmla="*/ 1836 h 21600"/>
                <a:gd name="T12" fmla="*/ 20574 w 21600"/>
                <a:gd name="T13" fmla="*/ 7237 h 21600"/>
                <a:gd name="T14" fmla="*/ 15173 w 21600"/>
                <a:gd name="T15" fmla="*/ 6916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7192" y="5124"/>
                  </a:moveTo>
                  <a:cubicBezTo>
                    <a:pt x="15570" y="3296"/>
                    <a:pt x="13243" y="2251"/>
                    <a:pt x="10800" y="2251"/>
                  </a:cubicBezTo>
                  <a:cubicBezTo>
                    <a:pt x="10378" y="2251"/>
                    <a:pt x="9956" y="2282"/>
                    <a:pt x="9539" y="2344"/>
                  </a:cubicBezTo>
                  <a:lnTo>
                    <a:pt x="9207" y="118"/>
                  </a:lnTo>
                  <a:cubicBezTo>
                    <a:pt x="9734" y="39"/>
                    <a:pt x="10266" y="0"/>
                    <a:pt x="10800" y="0"/>
                  </a:cubicBezTo>
                  <a:cubicBezTo>
                    <a:pt x="13887" y="0"/>
                    <a:pt x="16826" y="1321"/>
                    <a:pt x="18876" y="3629"/>
                  </a:cubicBezTo>
                  <a:lnTo>
                    <a:pt x="20895" y="1836"/>
                  </a:lnTo>
                  <a:lnTo>
                    <a:pt x="20574" y="7237"/>
                  </a:lnTo>
                  <a:lnTo>
                    <a:pt x="15173" y="6916"/>
                  </a:lnTo>
                  <a:lnTo>
                    <a:pt x="17192" y="5124"/>
                  </a:lnTo>
                  <a:close/>
                </a:path>
              </a:pathLst>
            </a:custGeom>
            <a:solidFill>
              <a:srgbClr val="FF6600"/>
            </a:solidFill>
            <a:ln>
              <a:noFill/>
            </a:ln>
            <a:effectLst>
              <a:prstShdw prst="shdw17" dist="17961" dir="2700000">
                <a:srgbClr val="FF6600">
                  <a:gamma/>
                  <a:shade val="60000"/>
                  <a:invGamma/>
                </a:srgbClr>
              </a:prstShdw>
            </a:effectLst>
            <a:extLst>
              <a:ext uri="{91240B29-F687-4F45-9708-019B960494DF}">
                <a14:hiddenLine xmlns:a14="http://schemas.microsoft.com/office/drawing/2010/main" w="12700">
                  <a:solidFill>
                    <a:schemeClr val="bg1"/>
                  </a:solidFill>
                  <a:miter lim="800000"/>
                  <a:headEnd type="none" w="sm" len="sm"/>
                  <a:tailEnd type="none" w="sm" len="sm"/>
                </a14:hiddenLine>
              </a:ext>
            </a:extLst>
          </p:spPr>
          <p:txBody>
            <a:bodyPr wrap="none" anchor="ctr"/>
            <a:lstStyle/>
            <a:p>
              <a:endParaRPr lang="en-US" sz="1613"/>
            </a:p>
          </p:txBody>
        </p:sp>
        <p:sp>
          <p:nvSpPr>
            <p:cNvPr id="341001" name="Rectangle 9"/>
            <p:cNvSpPr>
              <a:spLocks noChangeArrowheads="1"/>
            </p:cNvSpPr>
            <p:nvPr/>
          </p:nvSpPr>
          <p:spPr bwMode="auto">
            <a:xfrm>
              <a:off x="4489" y="2352"/>
              <a:ext cx="1235" cy="5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493" tIns="41246" rIns="82493" bIns="41246">
              <a:spAutoFit/>
            </a:bodyPr>
            <a:lstStyle/>
            <a:p>
              <a:pPr algn="ctr"/>
              <a:r>
                <a:rPr lang="en-US" sz="1613" b="1">
                  <a:solidFill>
                    <a:srgbClr val="FF6600"/>
                  </a:solidFill>
                </a:rPr>
                <a:t>Conceptual Design</a:t>
              </a:r>
            </a:p>
            <a:p>
              <a:pPr algn="ctr"/>
              <a:r>
                <a:rPr lang="en-US" sz="1613" b="1">
                  <a:solidFill>
                    <a:srgbClr val="FF6600"/>
                  </a:solidFill>
                </a:rPr>
                <a:t>(Implementation</a:t>
              </a:r>
            </a:p>
            <a:p>
              <a:pPr algn="ctr"/>
              <a:r>
                <a:rPr lang="en-US" sz="1613" b="1">
                  <a:solidFill>
                    <a:srgbClr val="FF6600"/>
                  </a:solidFill>
                </a:rPr>
                <a:t>Independent)</a:t>
              </a:r>
            </a:p>
          </p:txBody>
        </p:sp>
      </p:grpSp>
      <p:grpSp>
        <p:nvGrpSpPr>
          <p:cNvPr id="341002" name="Group 10"/>
          <p:cNvGrpSpPr>
            <a:grpSpLocks/>
          </p:cNvGrpSpPr>
          <p:nvPr/>
        </p:nvGrpSpPr>
        <p:grpSpPr bwMode="auto">
          <a:xfrm>
            <a:off x="977887" y="1790528"/>
            <a:ext cx="5933773" cy="3268411"/>
            <a:chOff x="593" y="1008"/>
            <a:chExt cx="4172" cy="2298"/>
          </a:xfrm>
        </p:grpSpPr>
        <p:sp>
          <p:nvSpPr>
            <p:cNvPr id="341003" name="AutoShape 11"/>
            <p:cNvSpPr>
              <a:spLocks noChangeArrowheads="1"/>
            </p:cNvSpPr>
            <p:nvPr/>
          </p:nvSpPr>
          <p:spPr bwMode="auto">
            <a:xfrm rot="-5400000">
              <a:off x="2320" y="861"/>
              <a:ext cx="2250" cy="2640"/>
            </a:xfrm>
            <a:custGeom>
              <a:avLst/>
              <a:gdLst>
                <a:gd name="G0" fmla="+- -1788941 0 0"/>
                <a:gd name="G1" fmla="+- -4810635 0 0"/>
                <a:gd name="G2" fmla="+- -1788941 0 -4810635"/>
                <a:gd name="G3" fmla="+- 10800 0 0"/>
                <a:gd name="G4" fmla="+- 0 0 -1788941"/>
                <a:gd name="T0" fmla="*/ 360 256 1"/>
                <a:gd name="T1" fmla="*/ 0 256 1"/>
                <a:gd name="G5" fmla="+- G2 T0 T1"/>
                <a:gd name="G6" fmla="?: G2 G2 G5"/>
                <a:gd name="G7" fmla="+- 0 0 G6"/>
                <a:gd name="G8" fmla="+- 9171 0 0"/>
                <a:gd name="G9" fmla="+- 0 0 -4810635"/>
                <a:gd name="G10" fmla="+- 9171 0 2700"/>
                <a:gd name="G11" fmla="cos G10 -1788941"/>
                <a:gd name="G12" fmla="sin G10 -1788941"/>
                <a:gd name="G13" fmla="cos 13500 -1788941"/>
                <a:gd name="G14" fmla="sin 13500 -1788941"/>
                <a:gd name="G15" fmla="+- G11 10800 0"/>
                <a:gd name="G16" fmla="+- G12 10800 0"/>
                <a:gd name="G17" fmla="+- G13 10800 0"/>
                <a:gd name="G18" fmla="+- G14 10800 0"/>
                <a:gd name="G19" fmla="*/ 9171 1 2"/>
                <a:gd name="G20" fmla="+- G19 5400 0"/>
                <a:gd name="G21" fmla="cos G20 -1788941"/>
                <a:gd name="G22" fmla="sin G20 -1788941"/>
                <a:gd name="G23" fmla="+- G21 10800 0"/>
                <a:gd name="G24" fmla="+- G12 G23 G22"/>
                <a:gd name="G25" fmla="+- G22 G23 G11"/>
                <a:gd name="G26" fmla="cos 10800 -1788941"/>
                <a:gd name="G27" fmla="sin 10800 -1788941"/>
                <a:gd name="G28" fmla="cos 9171 -1788941"/>
                <a:gd name="G29" fmla="sin 9171 -1788941"/>
                <a:gd name="G30" fmla="+- G26 10800 0"/>
                <a:gd name="G31" fmla="+- G27 10800 0"/>
                <a:gd name="G32" fmla="+- G28 10800 0"/>
                <a:gd name="G33" fmla="+- G29 10800 0"/>
                <a:gd name="G34" fmla="+- G19 5400 0"/>
                <a:gd name="G35" fmla="cos G34 -4810635"/>
                <a:gd name="G36" fmla="sin G34 -4810635"/>
                <a:gd name="G37" fmla="+/ -4810635 -1788941 2"/>
                <a:gd name="T2" fmla="*/ 180 256 1"/>
                <a:gd name="T3" fmla="*/ 0 256 1"/>
                <a:gd name="G38" fmla="+- G37 T2 T3"/>
                <a:gd name="G39" fmla="?: G2 G37 G38"/>
                <a:gd name="G40" fmla="cos 10800 G39"/>
                <a:gd name="G41" fmla="sin 10800 G39"/>
                <a:gd name="G42" fmla="cos 9171 G39"/>
                <a:gd name="G43" fmla="sin 9171 G39"/>
                <a:gd name="G44" fmla="+- G40 10800 0"/>
                <a:gd name="G45" fmla="+- G41 10800 0"/>
                <a:gd name="G46" fmla="+- G42 10800 0"/>
                <a:gd name="G47" fmla="+- G43 10800 0"/>
                <a:gd name="G48" fmla="+- G35 10800 0"/>
                <a:gd name="G49" fmla="+- G36 10800 0"/>
                <a:gd name="T4" fmla="*/ 17691 w 21600"/>
                <a:gd name="T5" fmla="*/ 2484 h 21600"/>
                <a:gd name="T6" fmla="*/ 13652 w 21600"/>
                <a:gd name="T7" fmla="*/ 1229 h 21600"/>
                <a:gd name="T8" fmla="*/ 16651 w 21600"/>
                <a:gd name="T9" fmla="*/ 3738 h 21600"/>
                <a:gd name="T10" fmla="*/ 22796 w 21600"/>
                <a:gd name="T11" fmla="*/ 4608 h 21600"/>
                <a:gd name="T12" fmla="*/ 21285 w 21600"/>
                <a:gd name="T13" fmla="*/ 9343 h 21600"/>
                <a:gd name="T14" fmla="*/ 16550 w 21600"/>
                <a:gd name="T15" fmla="*/ 7832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8949" y="6594"/>
                  </a:moveTo>
                  <a:cubicBezTo>
                    <a:pt x="17806" y="4378"/>
                    <a:pt x="15809" y="2723"/>
                    <a:pt x="13419" y="2011"/>
                  </a:cubicBezTo>
                  <a:lnTo>
                    <a:pt x="13884" y="449"/>
                  </a:lnTo>
                  <a:cubicBezTo>
                    <a:pt x="16699" y="1288"/>
                    <a:pt x="19050" y="3237"/>
                    <a:pt x="20397" y="5847"/>
                  </a:cubicBezTo>
                  <a:lnTo>
                    <a:pt x="22796" y="4608"/>
                  </a:lnTo>
                  <a:lnTo>
                    <a:pt x="21285" y="9343"/>
                  </a:lnTo>
                  <a:lnTo>
                    <a:pt x="16550" y="7832"/>
                  </a:lnTo>
                  <a:lnTo>
                    <a:pt x="18949" y="6594"/>
                  </a:lnTo>
                  <a:close/>
                </a:path>
              </a:pathLst>
            </a:custGeom>
            <a:solidFill>
              <a:srgbClr val="CC0000"/>
            </a:solidFill>
            <a:ln>
              <a:noFill/>
            </a:ln>
            <a:effectLst>
              <a:prstShdw prst="shdw17" dist="17961" dir="2700000">
                <a:srgbClr val="CC0000">
                  <a:gamma/>
                  <a:shade val="60000"/>
                  <a:invGamma/>
                </a:srgbClr>
              </a:prstShdw>
            </a:effectLst>
            <a:extLst>
              <a:ext uri="{91240B29-F687-4F45-9708-019B960494DF}">
                <a14:hiddenLine xmlns:a14="http://schemas.microsoft.com/office/drawing/2010/main" w="12700">
                  <a:solidFill>
                    <a:schemeClr val="bg1"/>
                  </a:solidFill>
                  <a:miter lim="800000"/>
                  <a:headEnd type="none" w="sm" len="sm"/>
                  <a:tailEnd type="none" w="sm" len="sm"/>
                </a14:hiddenLine>
              </a:ext>
            </a:extLst>
          </p:spPr>
          <p:txBody>
            <a:bodyPr wrap="none" anchor="ctr"/>
            <a:lstStyle/>
            <a:p>
              <a:endParaRPr lang="en-US" sz="1613"/>
            </a:p>
          </p:txBody>
        </p:sp>
        <p:sp>
          <p:nvSpPr>
            <p:cNvPr id="341004" name="Rectangle 12"/>
            <p:cNvSpPr>
              <a:spLocks noChangeArrowheads="1"/>
            </p:cNvSpPr>
            <p:nvPr/>
          </p:nvSpPr>
          <p:spPr bwMode="auto">
            <a:xfrm>
              <a:off x="593" y="1008"/>
              <a:ext cx="1002" cy="4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493" tIns="41246" rIns="82493" bIns="41246">
              <a:spAutoFit/>
            </a:bodyPr>
            <a:lstStyle/>
            <a:p>
              <a:pPr algn="ctr"/>
              <a:r>
                <a:rPr lang="en-US" sz="1613" b="1">
                  <a:solidFill>
                    <a:srgbClr val="CC0000"/>
                  </a:solidFill>
                </a:rPr>
                <a:t>Using the Data</a:t>
              </a:r>
              <a:br>
                <a:rPr lang="en-US" sz="1613" b="1">
                  <a:solidFill>
                    <a:srgbClr val="CC0000"/>
                  </a:solidFill>
                </a:rPr>
              </a:br>
              <a:r>
                <a:rPr lang="en-US" sz="1613" b="1">
                  <a:solidFill>
                    <a:srgbClr val="CC0000"/>
                  </a:solidFill>
                </a:rPr>
                <a:t>Warehouse</a:t>
              </a:r>
              <a:endParaRPr lang="en-US" sz="1613" b="1">
                <a:solidFill>
                  <a:srgbClr val="000066"/>
                </a:solidFill>
              </a:endParaRPr>
            </a:p>
          </p:txBody>
        </p:sp>
      </p:grpSp>
      <p:grpSp>
        <p:nvGrpSpPr>
          <p:cNvPr id="341005" name="Group 13"/>
          <p:cNvGrpSpPr>
            <a:grpSpLocks/>
          </p:cNvGrpSpPr>
          <p:nvPr/>
        </p:nvGrpSpPr>
        <p:grpSpPr bwMode="auto">
          <a:xfrm>
            <a:off x="3181004" y="2609763"/>
            <a:ext cx="2562958" cy="3106272"/>
            <a:chOff x="2142" y="1584"/>
            <a:chExt cx="1802" cy="2184"/>
          </a:xfrm>
        </p:grpSpPr>
        <p:sp>
          <p:nvSpPr>
            <p:cNvPr id="341006" name="Rectangle 14"/>
            <p:cNvSpPr>
              <a:spLocks noChangeArrowheads="1"/>
            </p:cNvSpPr>
            <p:nvPr/>
          </p:nvSpPr>
          <p:spPr bwMode="auto">
            <a:xfrm>
              <a:off x="2142" y="3360"/>
              <a:ext cx="1587" cy="4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493" tIns="41246" rIns="82493" bIns="41246">
              <a:spAutoFit/>
            </a:bodyPr>
            <a:lstStyle/>
            <a:p>
              <a:pPr algn="ctr"/>
              <a:r>
                <a:rPr lang="en-US" sz="1613" b="1">
                  <a:solidFill>
                    <a:srgbClr val="FF33CC"/>
                  </a:solidFill>
                </a:rPr>
                <a:t>Logical + Physical Design</a:t>
              </a:r>
            </a:p>
            <a:p>
              <a:pPr algn="ctr"/>
              <a:r>
                <a:rPr lang="en-US" sz="1613" b="1">
                  <a:solidFill>
                    <a:srgbClr val="FF33CC"/>
                  </a:solidFill>
                </a:rPr>
                <a:t>(tool specific)</a:t>
              </a:r>
            </a:p>
          </p:txBody>
        </p:sp>
        <p:sp>
          <p:nvSpPr>
            <p:cNvPr id="341007" name="AutoShape 15"/>
            <p:cNvSpPr>
              <a:spLocks noChangeArrowheads="1"/>
            </p:cNvSpPr>
            <p:nvPr/>
          </p:nvSpPr>
          <p:spPr bwMode="auto">
            <a:xfrm rot="5400000">
              <a:off x="2266" y="1547"/>
              <a:ext cx="1642" cy="1715"/>
            </a:xfrm>
            <a:custGeom>
              <a:avLst/>
              <a:gdLst>
                <a:gd name="G0" fmla="+- 2182634 0 0"/>
                <a:gd name="G1" fmla="+- -1940268 0 0"/>
                <a:gd name="G2" fmla="+- 2182634 0 -1940268"/>
                <a:gd name="G3" fmla="+- 10800 0 0"/>
                <a:gd name="G4" fmla="+- 0 0 2182634"/>
                <a:gd name="T0" fmla="*/ 360 256 1"/>
                <a:gd name="T1" fmla="*/ 0 256 1"/>
                <a:gd name="G5" fmla="+- G2 T0 T1"/>
                <a:gd name="G6" fmla="?: G2 G2 G5"/>
                <a:gd name="G7" fmla="+- 0 0 G6"/>
                <a:gd name="G8" fmla="+- 8734 0 0"/>
                <a:gd name="G9" fmla="+- 0 0 -1940268"/>
                <a:gd name="G10" fmla="+- 8734 0 2700"/>
                <a:gd name="G11" fmla="cos G10 2182634"/>
                <a:gd name="G12" fmla="sin G10 2182634"/>
                <a:gd name="G13" fmla="cos 13500 2182634"/>
                <a:gd name="G14" fmla="sin 13500 2182634"/>
                <a:gd name="G15" fmla="+- G11 10800 0"/>
                <a:gd name="G16" fmla="+- G12 10800 0"/>
                <a:gd name="G17" fmla="+- G13 10800 0"/>
                <a:gd name="G18" fmla="+- G14 10800 0"/>
                <a:gd name="G19" fmla="*/ 8734 1 2"/>
                <a:gd name="G20" fmla="+- G19 5400 0"/>
                <a:gd name="G21" fmla="cos G20 2182634"/>
                <a:gd name="G22" fmla="sin G20 2182634"/>
                <a:gd name="G23" fmla="+- G21 10800 0"/>
                <a:gd name="G24" fmla="+- G12 G23 G22"/>
                <a:gd name="G25" fmla="+- G22 G23 G11"/>
                <a:gd name="G26" fmla="cos 10800 2182634"/>
                <a:gd name="G27" fmla="sin 10800 2182634"/>
                <a:gd name="G28" fmla="cos 8734 2182634"/>
                <a:gd name="G29" fmla="sin 8734 2182634"/>
                <a:gd name="G30" fmla="+- G26 10800 0"/>
                <a:gd name="G31" fmla="+- G27 10800 0"/>
                <a:gd name="G32" fmla="+- G28 10800 0"/>
                <a:gd name="G33" fmla="+- G29 10800 0"/>
                <a:gd name="G34" fmla="+- G19 5400 0"/>
                <a:gd name="G35" fmla="cos G34 -1940268"/>
                <a:gd name="G36" fmla="sin G34 -1940268"/>
                <a:gd name="G37" fmla="+/ -1940268 2182634 2"/>
                <a:gd name="T2" fmla="*/ 180 256 1"/>
                <a:gd name="T3" fmla="*/ 0 256 1"/>
                <a:gd name="G38" fmla="+- G37 T2 T3"/>
                <a:gd name="G39" fmla="?: G2 G37 G38"/>
                <a:gd name="G40" fmla="cos 10800 G39"/>
                <a:gd name="G41" fmla="sin 10800 G39"/>
                <a:gd name="G42" fmla="cos 8734 G39"/>
                <a:gd name="G43" fmla="sin 8734 G39"/>
                <a:gd name="G44" fmla="+- G40 10800 0"/>
                <a:gd name="G45" fmla="+- G41 10800 0"/>
                <a:gd name="G46" fmla="+- G42 10800 0"/>
                <a:gd name="G47" fmla="+- G43 10800 0"/>
                <a:gd name="G48" fmla="+- G35 10800 0"/>
                <a:gd name="G49" fmla="+- G36 10800 0"/>
                <a:gd name="T4" fmla="*/ 21594 w 21600"/>
                <a:gd name="T5" fmla="*/ 11148 h 21600"/>
                <a:gd name="T6" fmla="*/ 19291 w 21600"/>
                <a:gd name="T7" fmla="*/ 5974 h 21600"/>
                <a:gd name="T8" fmla="*/ 19529 w 21600"/>
                <a:gd name="T9" fmla="*/ 11081 h 21600"/>
                <a:gd name="T10" fmla="*/ 22082 w 21600"/>
                <a:gd name="T11" fmla="*/ 18212 h 21600"/>
                <a:gd name="T12" fmla="*/ 16913 w 21600"/>
                <a:gd name="T13" fmla="*/ 19281 h 21600"/>
                <a:gd name="T14" fmla="*/ 15843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8099" y="15595"/>
                  </a:moveTo>
                  <a:cubicBezTo>
                    <a:pt x="19035" y="14171"/>
                    <a:pt x="19534" y="12504"/>
                    <a:pt x="19534" y="10800"/>
                  </a:cubicBezTo>
                  <a:cubicBezTo>
                    <a:pt x="19534" y="9287"/>
                    <a:pt x="19141" y="7800"/>
                    <a:pt x="18393" y="6485"/>
                  </a:cubicBezTo>
                  <a:lnTo>
                    <a:pt x="20189" y="5464"/>
                  </a:lnTo>
                  <a:cubicBezTo>
                    <a:pt x="21114" y="7090"/>
                    <a:pt x="21600" y="8929"/>
                    <a:pt x="21600" y="10800"/>
                  </a:cubicBezTo>
                  <a:cubicBezTo>
                    <a:pt x="21600" y="12907"/>
                    <a:pt x="20983" y="14968"/>
                    <a:pt x="19826" y="16730"/>
                  </a:cubicBezTo>
                  <a:lnTo>
                    <a:pt x="22082" y="18212"/>
                  </a:lnTo>
                  <a:lnTo>
                    <a:pt x="16913" y="19281"/>
                  </a:lnTo>
                  <a:lnTo>
                    <a:pt x="15843" y="14113"/>
                  </a:lnTo>
                  <a:lnTo>
                    <a:pt x="18099" y="15595"/>
                  </a:lnTo>
                  <a:close/>
                </a:path>
              </a:pathLst>
            </a:custGeom>
            <a:solidFill>
              <a:srgbClr val="FF33CC"/>
            </a:solidFill>
            <a:ln>
              <a:noFill/>
            </a:ln>
            <a:effectLst>
              <a:prstShdw prst="shdw17" dist="17961" dir="2700000">
                <a:srgbClr val="FF33CC">
                  <a:gamma/>
                  <a:shade val="60000"/>
                  <a:invGamma/>
                </a:srgbClr>
              </a:prstShdw>
            </a:effectLst>
            <a:extLst>
              <a:ext uri="{91240B29-F687-4F45-9708-019B960494DF}">
                <a14:hiddenLine xmlns:a14="http://schemas.microsoft.com/office/drawing/2010/main" w="12700">
                  <a:solidFill>
                    <a:schemeClr val="bg1"/>
                  </a:solidFill>
                  <a:miter lim="800000"/>
                  <a:headEnd type="none" w="sm" len="sm"/>
                  <a:tailEnd type="none" w="sm" len="sm"/>
                </a14:hiddenLine>
              </a:ext>
            </a:extLst>
          </p:spPr>
          <p:txBody>
            <a:bodyPr wrap="none" anchor="ctr"/>
            <a:lstStyle/>
            <a:p>
              <a:endParaRPr lang="en-US" sz="1613"/>
            </a:p>
          </p:txBody>
        </p:sp>
      </p:grpSp>
      <p:grpSp>
        <p:nvGrpSpPr>
          <p:cNvPr id="341008" name="Group 16"/>
          <p:cNvGrpSpPr>
            <a:grpSpLocks/>
          </p:cNvGrpSpPr>
          <p:nvPr/>
        </p:nvGrpSpPr>
        <p:grpSpPr bwMode="auto">
          <a:xfrm>
            <a:off x="831391" y="2609765"/>
            <a:ext cx="4764655" cy="2335392"/>
            <a:chOff x="490" y="1584"/>
            <a:chExt cx="3350" cy="1642"/>
          </a:xfrm>
        </p:grpSpPr>
        <p:sp>
          <p:nvSpPr>
            <p:cNvPr id="341009" name="Rectangle 17"/>
            <p:cNvSpPr>
              <a:spLocks noChangeArrowheads="1"/>
            </p:cNvSpPr>
            <p:nvPr/>
          </p:nvSpPr>
          <p:spPr bwMode="auto">
            <a:xfrm>
              <a:off x="490" y="2448"/>
              <a:ext cx="1091"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493" tIns="41246" rIns="82493" bIns="41246">
              <a:spAutoFit/>
            </a:bodyPr>
            <a:lstStyle/>
            <a:p>
              <a:pPr algn="ctr"/>
              <a:r>
                <a:rPr lang="en-US" sz="1613" b="1">
                  <a:solidFill>
                    <a:srgbClr val="0066FF"/>
                  </a:solidFill>
                </a:rPr>
                <a:t>Implementation</a:t>
              </a:r>
            </a:p>
          </p:txBody>
        </p:sp>
        <p:sp>
          <p:nvSpPr>
            <p:cNvPr id="341010" name="AutoShape 18"/>
            <p:cNvSpPr>
              <a:spLocks noChangeArrowheads="1"/>
            </p:cNvSpPr>
            <p:nvPr/>
          </p:nvSpPr>
          <p:spPr bwMode="auto">
            <a:xfrm rot="5400000">
              <a:off x="2162" y="1547"/>
              <a:ext cx="1642" cy="1715"/>
            </a:xfrm>
            <a:custGeom>
              <a:avLst/>
              <a:gdLst>
                <a:gd name="G0" fmla="+- 6892099 0 0"/>
                <a:gd name="G1" fmla="+- 3747240 0 0"/>
                <a:gd name="G2" fmla="+- 6892099 0 3747240"/>
                <a:gd name="G3" fmla="+- 10800 0 0"/>
                <a:gd name="G4" fmla="+- 0 0 6892099"/>
                <a:gd name="T0" fmla="*/ 360 256 1"/>
                <a:gd name="T1" fmla="*/ 0 256 1"/>
                <a:gd name="G5" fmla="+- G2 T0 T1"/>
                <a:gd name="G6" fmla="?: G2 G2 G5"/>
                <a:gd name="G7" fmla="+- 0 0 G6"/>
                <a:gd name="G8" fmla="+- 8149 0 0"/>
                <a:gd name="G9" fmla="+- 0 0 3747240"/>
                <a:gd name="G10" fmla="+- 8149 0 2700"/>
                <a:gd name="G11" fmla="cos G10 6892099"/>
                <a:gd name="G12" fmla="sin G10 6892099"/>
                <a:gd name="G13" fmla="cos 13500 6892099"/>
                <a:gd name="G14" fmla="sin 13500 6892099"/>
                <a:gd name="G15" fmla="+- G11 10800 0"/>
                <a:gd name="G16" fmla="+- G12 10800 0"/>
                <a:gd name="G17" fmla="+- G13 10800 0"/>
                <a:gd name="G18" fmla="+- G14 10800 0"/>
                <a:gd name="G19" fmla="*/ 8149 1 2"/>
                <a:gd name="G20" fmla="+- G19 5400 0"/>
                <a:gd name="G21" fmla="cos G20 6892099"/>
                <a:gd name="G22" fmla="sin G20 6892099"/>
                <a:gd name="G23" fmla="+- G21 10800 0"/>
                <a:gd name="G24" fmla="+- G12 G23 G22"/>
                <a:gd name="G25" fmla="+- G22 G23 G11"/>
                <a:gd name="G26" fmla="cos 10800 6892099"/>
                <a:gd name="G27" fmla="sin 10800 6892099"/>
                <a:gd name="G28" fmla="cos 8149 6892099"/>
                <a:gd name="G29" fmla="sin 8149 6892099"/>
                <a:gd name="G30" fmla="+- G26 10800 0"/>
                <a:gd name="G31" fmla="+- G27 10800 0"/>
                <a:gd name="G32" fmla="+- G28 10800 0"/>
                <a:gd name="G33" fmla="+- G29 10800 0"/>
                <a:gd name="G34" fmla="+- G19 5400 0"/>
                <a:gd name="G35" fmla="cos G34 3747240"/>
                <a:gd name="G36" fmla="sin G34 3747240"/>
                <a:gd name="G37" fmla="+/ 3747240 6892099 2"/>
                <a:gd name="T2" fmla="*/ 180 256 1"/>
                <a:gd name="T3" fmla="*/ 0 256 1"/>
                <a:gd name="G38" fmla="+- G37 T2 T3"/>
                <a:gd name="G39" fmla="?: G2 G37 G38"/>
                <a:gd name="G40" fmla="cos 10800 G39"/>
                <a:gd name="G41" fmla="sin 10800 G39"/>
                <a:gd name="G42" fmla="cos 8149 G39"/>
                <a:gd name="G43" fmla="sin 8149 G39"/>
                <a:gd name="G44" fmla="+- G40 10800 0"/>
                <a:gd name="G45" fmla="+- G41 10800 0"/>
                <a:gd name="G46" fmla="+- G42 10800 0"/>
                <a:gd name="G47" fmla="+- G43 10800 0"/>
                <a:gd name="G48" fmla="+- G35 10800 0"/>
                <a:gd name="G49" fmla="+- G36 10800 0"/>
                <a:gd name="T4" fmla="*/ 12457 w 21600"/>
                <a:gd name="T5" fmla="*/ 21472 h 21600"/>
                <a:gd name="T6" fmla="*/ 15935 w 21600"/>
                <a:gd name="T7" fmla="*/ 18762 h 21600"/>
                <a:gd name="T8" fmla="*/ 12050 w 21600"/>
                <a:gd name="T9" fmla="*/ 18852 h 21600"/>
                <a:gd name="T10" fmla="*/ 7268 w 21600"/>
                <a:gd name="T11" fmla="*/ 23829 h 21600"/>
                <a:gd name="T12" fmla="*/ 4435 w 21600"/>
                <a:gd name="T13" fmla="*/ 18892 h 21600"/>
                <a:gd name="T14" fmla="*/ 9374 w 21600"/>
                <a:gd name="T15" fmla="*/ 16059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8668" y="18665"/>
                  </a:moveTo>
                  <a:cubicBezTo>
                    <a:pt x="9363" y="18853"/>
                    <a:pt x="10079" y="18949"/>
                    <a:pt x="10800" y="18949"/>
                  </a:cubicBezTo>
                  <a:cubicBezTo>
                    <a:pt x="12366" y="18949"/>
                    <a:pt x="13900" y="18497"/>
                    <a:pt x="15216" y="17648"/>
                  </a:cubicBezTo>
                  <a:lnTo>
                    <a:pt x="16653" y="19875"/>
                  </a:lnTo>
                  <a:cubicBezTo>
                    <a:pt x="14908" y="21001"/>
                    <a:pt x="12876" y="21600"/>
                    <a:pt x="10800" y="21600"/>
                  </a:cubicBezTo>
                  <a:cubicBezTo>
                    <a:pt x="9845" y="21600"/>
                    <a:pt x="8895" y="21473"/>
                    <a:pt x="7974" y="21223"/>
                  </a:cubicBezTo>
                  <a:lnTo>
                    <a:pt x="7268" y="23829"/>
                  </a:lnTo>
                  <a:lnTo>
                    <a:pt x="4435" y="18892"/>
                  </a:lnTo>
                  <a:lnTo>
                    <a:pt x="9374" y="16059"/>
                  </a:lnTo>
                  <a:lnTo>
                    <a:pt x="8668" y="18665"/>
                  </a:lnTo>
                  <a:close/>
                </a:path>
              </a:pathLst>
            </a:custGeom>
            <a:solidFill>
              <a:schemeClr val="hlink"/>
            </a:solidFill>
            <a:ln>
              <a:noFill/>
            </a:ln>
            <a:effectLst>
              <a:prstShdw prst="shdw17" dist="17961" dir="2700000">
                <a:schemeClr val="hlink">
                  <a:gamma/>
                  <a:shade val="60000"/>
                  <a:invGamma/>
                </a:schemeClr>
              </a:prstShdw>
            </a:effectLst>
            <a:extLst>
              <a:ext uri="{91240B29-F687-4F45-9708-019B960494DF}">
                <a14:hiddenLine xmlns:a14="http://schemas.microsoft.com/office/drawing/2010/main" w="12700">
                  <a:solidFill>
                    <a:schemeClr val="bg1"/>
                  </a:solidFill>
                  <a:miter lim="800000"/>
                  <a:headEnd type="none" w="sm" len="sm"/>
                  <a:tailEnd type="none" w="sm" len="sm"/>
                </a14:hiddenLine>
              </a:ext>
            </a:extLst>
          </p:spPr>
          <p:txBody>
            <a:bodyPr rot="10800000" vert="eaVert" wrap="none" anchor="ctr"/>
            <a:lstStyle/>
            <a:p>
              <a:pPr algn="ctr"/>
              <a:endParaRPr lang="en-US" sz="1613">
                <a:solidFill>
                  <a:schemeClr val="hlink"/>
                </a:solidFill>
              </a:endParaRPr>
            </a:p>
          </p:txBody>
        </p:sp>
      </p:grpSp>
    </p:spTree>
    <p:extLst>
      <p:ext uri="{BB962C8B-B14F-4D97-AF65-F5344CB8AC3E}">
        <p14:creationId xmlns:p14="http://schemas.microsoft.com/office/powerpoint/2010/main" val="2149205914"/>
      </p:ext>
    </p:extLst>
  </p:cSld>
  <p:clrMapOvr>
    <a:masterClrMapping/>
  </p:clrMapOvr>
  <p:transition>
    <p:wipe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40994"/>
                                        </p:tgtEl>
                                        <p:attrNameLst>
                                          <p:attrName>style.visibility</p:attrName>
                                        </p:attrNameLst>
                                      </p:cBhvr>
                                      <p:to>
                                        <p:strVal val="visible"/>
                                      </p:to>
                                    </p:set>
                                    <p:anim calcmode="lin" valueType="num">
                                      <p:cBhvr additive="base">
                                        <p:cTn id="7" dur="500" fill="hold"/>
                                        <p:tgtEl>
                                          <p:spTgt spid="340994"/>
                                        </p:tgtEl>
                                        <p:attrNameLst>
                                          <p:attrName>ppt_x</p:attrName>
                                        </p:attrNameLst>
                                      </p:cBhvr>
                                      <p:tavLst>
                                        <p:tav tm="0">
                                          <p:val>
                                            <p:strVal val="#ppt_x"/>
                                          </p:val>
                                        </p:tav>
                                        <p:tav tm="100000">
                                          <p:val>
                                            <p:strVal val="#ppt_x"/>
                                          </p:val>
                                        </p:tav>
                                      </p:tavLst>
                                    </p:anim>
                                    <p:anim calcmode="lin" valueType="num">
                                      <p:cBhvr additive="base">
                                        <p:cTn id="8" dur="500" fill="hold"/>
                                        <p:tgtEl>
                                          <p:spTgt spid="34099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0994" grpId="0" animBg="1" autoUpdateAnimBg="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9187" name="Rectangle 3"/>
          <p:cNvSpPr>
            <a:spLocks noGrp="1" noChangeArrowheads="1"/>
          </p:cNvSpPr>
          <p:nvPr>
            <p:ph type="title"/>
          </p:nvPr>
        </p:nvSpPr>
        <p:spPr/>
        <p:txBody>
          <a:bodyPr/>
          <a:lstStyle/>
          <a:p>
            <a:r>
              <a:rPr lang="en-US"/>
              <a:t>Practical Demonstration</a:t>
            </a:r>
          </a:p>
        </p:txBody>
      </p:sp>
    </p:spTree>
    <p:extLst>
      <p:ext uri="{BB962C8B-B14F-4D97-AF65-F5344CB8AC3E}">
        <p14:creationId xmlns:p14="http://schemas.microsoft.com/office/powerpoint/2010/main" val="879164129"/>
      </p:ext>
    </p:extLst>
  </p:cSld>
  <p:clrMapOvr>
    <a:masterClrMapping/>
  </p:clrMapOvr>
  <p:transition>
    <p:wipe dir="d"/>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8354" name="Rectangle 2"/>
          <p:cNvSpPr>
            <a:spLocks noGrp="1" noChangeArrowheads="1"/>
          </p:cNvSpPr>
          <p:nvPr>
            <p:ph type="title"/>
          </p:nvPr>
        </p:nvSpPr>
        <p:spPr/>
        <p:txBody>
          <a:bodyPr/>
          <a:lstStyle/>
          <a:p>
            <a:r>
              <a:rPr lang="en-US"/>
              <a:t>Summary and Conclusions</a:t>
            </a:r>
          </a:p>
        </p:txBody>
      </p:sp>
      <p:sp>
        <p:nvSpPr>
          <p:cNvPr id="228355" name="Rectangle 3"/>
          <p:cNvSpPr>
            <a:spLocks noGrp="1" noChangeArrowheads="1"/>
          </p:cNvSpPr>
          <p:nvPr>
            <p:ph type="body" idx="1"/>
          </p:nvPr>
        </p:nvSpPr>
        <p:spPr>
          <a:xfrm>
            <a:off x="293767" y="1520294"/>
            <a:ext cx="8601980" cy="4448907"/>
          </a:xfrm>
        </p:spPr>
        <p:txBody>
          <a:bodyPr>
            <a:normAutofit fontScale="92500"/>
          </a:bodyPr>
          <a:lstStyle/>
          <a:p>
            <a:r>
              <a:rPr lang="en-US"/>
              <a:t>Multidimensional modeling is performed on different levels</a:t>
            </a:r>
          </a:p>
          <a:p>
            <a:pPr lvl="1"/>
            <a:r>
              <a:rPr lang="en-US"/>
              <a:t>conceptual model (tool independent level) following requirement analysis</a:t>
            </a:r>
          </a:p>
          <a:p>
            <a:pPr lvl="1"/>
            <a:r>
              <a:rPr lang="en-US"/>
              <a:t>logical and physical design before implementation</a:t>
            </a:r>
          </a:p>
          <a:p>
            <a:r>
              <a:rPr lang="en-US"/>
              <a:t>Distinction between two types of data</a:t>
            </a:r>
          </a:p>
          <a:p>
            <a:pPr lvl="1"/>
            <a:r>
              <a:rPr lang="en-US"/>
              <a:t>quantifying data: measures, cells of the cube, fact table</a:t>
            </a:r>
          </a:p>
          <a:p>
            <a:pPr lvl="1"/>
            <a:r>
              <a:rPr lang="en-US"/>
              <a:t>qualifying data: properties, dimensions, dimension tables</a:t>
            </a:r>
          </a:p>
          <a:p>
            <a:r>
              <a:rPr lang="en-US"/>
              <a:t>Hierarchical structures of dimensions can be complex</a:t>
            </a:r>
          </a:p>
          <a:p>
            <a:r>
              <a:rPr lang="en-US"/>
              <a:t>ME/R notation can be used to document conceptual models</a:t>
            </a:r>
          </a:p>
          <a:p>
            <a:r>
              <a:rPr lang="en-US"/>
              <a:t>Several ways to map an MD model to a relational DB</a:t>
            </a:r>
          </a:p>
        </p:txBody>
      </p:sp>
    </p:spTree>
    <p:extLst>
      <p:ext uri="{BB962C8B-B14F-4D97-AF65-F5344CB8AC3E}">
        <p14:creationId xmlns:p14="http://schemas.microsoft.com/office/powerpoint/2010/main" val="3687523437"/>
      </p:ext>
    </p:extLst>
  </p:cSld>
  <p:clrMapOvr>
    <a:masterClrMapping/>
  </p:clrMapOvr>
  <p:transition>
    <p:wipe dir="d"/>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5090" name="Group 2"/>
          <p:cNvGrpSpPr>
            <a:grpSpLocks/>
          </p:cNvGrpSpPr>
          <p:nvPr/>
        </p:nvGrpSpPr>
        <p:grpSpPr bwMode="auto">
          <a:xfrm>
            <a:off x="528475" y="1858798"/>
            <a:ext cx="1698385" cy="3269834"/>
            <a:chOff x="256" y="1056"/>
            <a:chExt cx="1102" cy="2299"/>
          </a:xfrm>
        </p:grpSpPr>
        <p:grpSp>
          <p:nvGrpSpPr>
            <p:cNvPr id="345091" name="Group 3"/>
            <p:cNvGrpSpPr>
              <a:grpSpLocks/>
            </p:cNvGrpSpPr>
            <p:nvPr/>
          </p:nvGrpSpPr>
          <p:grpSpPr bwMode="auto">
            <a:xfrm>
              <a:off x="256" y="1056"/>
              <a:ext cx="1099" cy="2299"/>
              <a:chOff x="256" y="1056"/>
              <a:chExt cx="1099" cy="2299"/>
            </a:xfrm>
          </p:grpSpPr>
          <p:sp>
            <p:nvSpPr>
              <p:cNvPr id="345092" name="Rectangle 4"/>
              <p:cNvSpPr>
                <a:spLocks noChangeArrowheads="1"/>
              </p:cNvSpPr>
              <p:nvPr/>
            </p:nvSpPr>
            <p:spPr bwMode="auto">
              <a:xfrm>
                <a:off x="1152" y="1056"/>
                <a:ext cx="192" cy="1776"/>
              </a:xfrm>
              <a:prstGeom prst="rect">
                <a:avLst/>
              </a:prstGeom>
              <a:solidFill>
                <a:srgbClr val="FF6600"/>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7961" dir="2700000" algn="ctr" rotWithShape="0">
                        <a:srgbClr val="FF6600">
                          <a:gamma/>
                          <a:shade val="60000"/>
                          <a:invGamma/>
                        </a:srgbClr>
                      </a:outerShdw>
                    </a:effectLst>
                  </a14:hiddenEffects>
                </a:ext>
              </a:extLst>
            </p:spPr>
            <p:txBody>
              <a:bodyPr wrap="none" anchor="ctr"/>
              <a:lstStyle/>
              <a:p>
                <a:endParaRPr lang="en-US" sz="1613"/>
              </a:p>
            </p:txBody>
          </p:sp>
          <p:sp>
            <p:nvSpPr>
              <p:cNvPr id="345093" name="Text Box 5"/>
              <p:cNvSpPr txBox="1">
                <a:spLocks noChangeArrowheads="1"/>
              </p:cNvSpPr>
              <p:nvPr/>
            </p:nvSpPr>
            <p:spPr bwMode="auto">
              <a:xfrm>
                <a:off x="256" y="3116"/>
                <a:ext cx="1099" cy="239"/>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7961" dir="2700000" algn="ctr" rotWithShape="0">
                        <a:schemeClr val="hlink">
                          <a:gamma/>
                          <a:shade val="60000"/>
                          <a:invGamma/>
                        </a:schemeClr>
                      </a:outerShdw>
                    </a:effectLst>
                  </a14:hiddenEffects>
                </a:ext>
              </a:extLst>
            </p:spPr>
            <p:txBody>
              <a:bodyPr wrap="none" anchor="ctr">
                <a:spAutoFit/>
              </a:bodyPr>
              <a:lstStyle/>
              <a:p>
                <a:pPr algn="ctr"/>
                <a:r>
                  <a:rPr lang="de-DE" sz="1613"/>
                  <a:t>Result Granularity</a:t>
                </a:r>
              </a:p>
            </p:txBody>
          </p:sp>
          <p:sp>
            <p:nvSpPr>
              <p:cNvPr id="345094" name="Line 6"/>
              <p:cNvSpPr>
                <a:spLocks noChangeShapeType="1"/>
              </p:cNvSpPr>
              <p:nvPr/>
            </p:nvSpPr>
            <p:spPr bwMode="auto">
              <a:xfrm flipV="1">
                <a:off x="864" y="2832"/>
                <a:ext cx="288" cy="288"/>
              </a:xfrm>
              <a:prstGeom prst="line">
                <a:avLst/>
              </a:prstGeom>
              <a:noFill/>
              <a:ln w="2857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grpSp>
        <p:sp>
          <p:nvSpPr>
            <p:cNvPr id="345095" name="Text Box 7"/>
            <p:cNvSpPr txBox="1">
              <a:spLocks noChangeArrowheads="1"/>
            </p:cNvSpPr>
            <p:nvPr/>
          </p:nvSpPr>
          <p:spPr bwMode="auto">
            <a:xfrm>
              <a:off x="1160" y="1628"/>
              <a:ext cx="198" cy="239"/>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7961" dir="2700000" algn="ctr" rotWithShape="0">
                      <a:schemeClr val="hlink">
                        <a:gamma/>
                        <a:shade val="60000"/>
                        <a:invGamma/>
                      </a:schemeClr>
                    </a:outerShdw>
                  </a:effectLst>
                </a14:hiddenEffects>
              </a:ext>
            </a:extLst>
          </p:spPr>
          <p:txBody>
            <a:bodyPr wrap="none" anchor="ctr">
              <a:spAutoFit/>
            </a:bodyPr>
            <a:lstStyle/>
            <a:p>
              <a:pPr algn="ctr"/>
              <a:r>
                <a:rPr lang="de-DE" sz="1613"/>
                <a:t>A</a:t>
              </a:r>
            </a:p>
          </p:txBody>
        </p:sp>
        <p:sp>
          <p:nvSpPr>
            <p:cNvPr id="345096" name="Text Box 8"/>
            <p:cNvSpPr txBox="1">
              <a:spLocks noChangeArrowheads="1"/>
            </p:cNvSpPr>
            <p:nvPr/>
          </p:nvSpPr>
          <p:spPr bwMode="auto">
            <a:xfrm>
              <a:off x="1162" y="1973"/>
              <a:ext cx="193" cy="239"/>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7961" dir="2700000" algn="ctr" rotWithShape="0">
                      <a:schemeClr val="hlink">
                        <a:gamma/>
                        <a:shade val="60000"/>
                        <a:invGamma/>
                      </a:schemeClr>
                    </a:outerShdw>
                  </a:effectLst>
                </a14:hiddenEffects>
              </a:ext>
            </a:extLst>
          </p:spPr>
          <p:txBody>
            <a:bodyPr wrap="none" anchor="ctr">
              <a:spAutoFit/>
            </a:bodyPr>
            <a:lstStyle/>
            <a:p>
              <a:pPr algn="ctr"/>
              <a:r>
                <a:rPr lang="de-DE" sz="1613"/>
                <a:t>B</a:t>
              </a:r>
            </a:p>
          </p:txBody>
        </p:sp>
      </p:grpSp>
      <p:grpSp>
        <p:nvGrpSpPr>
          <p:cNvPr id="345097" name="Group 9"/>
          <p:cNvGrpSpPr>
            <a:grpSpLocks/>
          </p:cNvGrpSpPr>
          <p:nvPr/>
        </p:nvGrpSpPr>
        <p:grpSpPr bwMode="auto">
          <a:xfrm>
            <a:off x="800100" y="1790528"/>
            <a:ext cx="1922929" cy="2457709"/>
            <a:chOff x="432" y="1008"/>
            <a:chExt cx="1248" cy="1728"/>
          </a:xfrm>
        </p:grpSpPr>
        <p:sp>
          <p:nvSpPr>
            <p:cNvPr id="345098" name="Line 10"/>
            <p:cNvSpPr>
              <a:spLocks noChangeShapeType="1"/>
            </p:cNvSpPr>
            <p:nvPr/>
          </p:nvSpPr>
          <p:spPr bwMode="auto">
            <a:xfrm flipH="1" flipV="1">
              <a:off x="480" y="1872"/>
              <a:ext cx="384" cy="192"/>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sp>
          <p:nvSpPr>
            <p:cNvPr id="345099" name="Line 11"/>
            <p:cNvSpPr>
              <a:spLocks noChangeShapeType="1"/>
            </p:cNvSpPr>
            <p:nvPr/>
          </p:nvSpPr>
          <p:spPr bwMode="auto">
            <a:xfrm flipH="1">
              <a:off x="480" y="1344"/>
              <a:ext cx="384" cy="528"/>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sp>
          <p:nvSpPr>
            <p:cNvPr id="345100" name="Line 12"/>
            <p:cNvSpPr>
              <a:spLocks noChangeShapeType="1"/>
            </p:cNvSpPr>
            <p:nvPr/>
          </p:nvSpPr>
          <p:spPr bwMode="auto">
            <a:xfrm flipH="1" flipV="1">
              <a:off x="480" y="1872"/>
              <a:ext cx="384" cy="528"/>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sp>
          <p:nvSpPr>
            <p:cNvPr id="345101" name="Line 13"/>
            <p:cNvSpPr>
              <a:spLocks noChangeShapeType="1"/>
            </p:cNvSpPr>
            <p:nvPr/>
          </p:nvSpPr>
          <p:spPr bwMode="auto">
            <a:xfrm flipH="1" flipV="1">
              <a:off x="864" y="1296"/>
              <a:ext cx="384" cy="192"/>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sp>
          <p:nvSpPr>
            <p:cNvPr id="345102" name="Line 14"/>
            <p:cNvSpPr>
              <a:spLocks noChangeShapeType="1"/>
            </p:cNvSpPr>
            <p:nvPr/>
          </p:nvSpPr>
          <p:spPr bwMode="auto">
            <a:xfrm flipH="1">
              <a:off x="864" y="1152"/>
              <a:ext cx="384" cy="192"/>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sp>
          <p:nvSpPr>
            <p:cNvPr id="345103" name="Line 15"/>
            <p:cNvSpPr>
              <a:spLocks noChangeShapeType="1"/>
            </p:cNvSpPr>
            <p:nvPr/>
          </p:nvSpPr>
          <p:spPr bwMode="auto">
            <a:xfrm flipH="1" flipV="1">
              <a:off x="864" y="2016"/>
              <a:ext cx="384" cy="192"/>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sp>
          <p:nvSpPr>
            <p:cNvPr id="345104" name="Line 16"/>
            <p:cNvSpPr>
              <a:spLocks noChangeShapeType="1"/>
            </p:cNvSpPr>
            <p:nvPr/>
          </p:nvSpPr>
          <p:spPr bwMode="auto">
            <a:xfrm flipH="1">
              <a:off x="864" y="1872"/>
              <a:ext cx="384" cy="192"/>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sp>
          <p:nvSpPr>
            <p:cNvPr id="345105" name="Line 17"/>
            <p:cNvSpPr>
              <a:spLocks noChangeShapeType="1"/>
            </p:cNvSpPr>
            <p:nvPr/>
          </p:nvSpPr>
          <p:spPr bwMode="auto">
            <a:xfrm flipH="1" flipV="1">
              <a:off x="864" y="2400"/>
              <a:ext cx="384" cy="192"/>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grpSp>
          <p:nvGrpSpPr>
            <p:cNvPr id="345106" name="Group 18"/>
            <p:cNvGrpSpPr>
              <a:grpSpLocks/>
            </p:cNvGrpSpPr>
            <p:nvPr/>
          </p:nvGrpSpPr>
          <p:grpSpPr bwMode="auto">
            <a:xfrm>
              <a:off x="1248" y="1056"/>
              <a:ext cx="384" cy="192"/>
              <a:chOff x="1248" y="1056"/>
              <a:chExt cx="384" cy="192"/>
            </a:xfrm>
          </p:grpSpPr>
          <p:sp>
            <p:nvSpPr>
              <p:cNvPr id="345107" name="Line 19"/>
              <p:cNvSpPr>
                <a:spLocks noChangeShapeType="1"/>
              </p:cNvSpPr>
              <p:nvPr/>
            </p:nvSpPr>
            <p:spPr bwMode="auto">
              <a:xfrm flipH="1" flipV="1">
                <a:off x="1248" y="1152"/>
                <a:ext cx="384" cy="96"/>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sp>
            <p:nvSpPr>
              <p:cNvPr id="345108" name="Line 20"/>
              <p:cNvSpPr>
                <a:spLocks noChangeShapeType="1"/>
              </p:cNvSpPr>
              <p:nvPr/>
            </p:nvSpPr>
            <p:spPr bwMode="auto">
              <a:xfrm flipH="1">
                <a:off x="1248" y="1056"/>
                <a:ext cx="384" cy="96"/>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grpSp>
        <p:grpSp>
          <p:nvGrpSpPr>
            <p:cNvPr id="345109" name="Group 21"/>
            <p:cNvGrpSpPr>
              <a:grpSpLocks/>
            </p:cNvGrpSpPr>
            <p:nvPr/>
          </p:nvGrpSpPr>
          <p:grpSpPr bwMode="auto">
            <a:xfrm>
              <a:off x="1248" y="1416"/>
              <a:ext cx="384" cy="192"/>
              <a:chOff x="1248" y="1056"/>
              <a:chExt cx="384" cy="192"/>
            </a:xfrm>
          </p:grpSpPr>
          <p:sp>
            <p:nvSpPr>
              <p:cNvPr id="345110" name="Line 22"/>
              <p:cNvSpPr>
                <a:spLocks noChangeShapeType="1"/>
              </p:cNvSpPr>
              <p:nvPr/>
            </p:nvSpPr>
            <p:spPr bwMode="auto">
              <a:xfrm flipH="1" flipV="1">
                <a:off x="1248" y="1152"/>
                <a:ext cx="384" cy="96"/>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sp>
            <p:nvSpPr>
              <p:cNvPr id="345111" name="Line 23"/>
              <p:cNvSpPr>
                <a:spLocks noChangeShapeType="1"/>
              </p:cNvSpPr>
              <p:nvPr/>
            </p:nvSpPr>
            <p:spPr bwMode="auto">
              <a:xfrm flipH="1">
                <a:off x="1248" y="1056"/>
                <a:ext cx="384" cy="96"/>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grpSp>
        <p:grpSp>
          <p:nvGrpSpPr>
            <p:cNvPr id="345112" name="Group 24"/>
            <p:cNvGrpSpPr>
              <a:grpSpLocks/>
            </p:cNvGrpSpPr>
            <p:nvPr/>
          </p:nvGrpSpPr>
          <p:grpSpPr bwMode="auto">
            <a:xfrm>
              <a:off x="1248" y="1776"/>
              <a:ext cx="384" cy="192"/>
              <a:chOff x="1248" y="1056"/>
              <a:chExt cx="384" cy="192"/>
            </a:xfrm>
          </p:grpSpPr>
          <p:sp>
            <p:nvSpPr>
              <p:cNvPr id="345113" name="Line 25"/>
              <p:cNvSpPr>
                <a:spLocks noChangeShapeType="1"/>
              </p:cNvSpPr>
              <p:nvPr/>
            </p:nvSpPr>
            <p:spPr bwMode="auto">
              <a:xfrm flipH="1" flipV="1">
                <a:off x="1248" y="1152"/>
                <a:ext cx="384" cy="96"/>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sp>
            <p:nvSpPr>
              <p:cNvPr id="345114" name="Line 26"/>
              <p:cNvSpPr>
                <a:spLocks noChangeShapeType="1"/>
              </p:cNvSpPr>
              <p:nvPr/>
            </p:nvSpPr>
            <p:spPr bwMode="auto">
              <a:xfrm flipH="1">
                <a:off x="1248" y="1056"/>
                <a:ext cx="384" cy="96"/>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grpSp>
        <p:grpSp>
          <p:nvGrpSpPr>
            <p:cNvPr id="345115" name="Group 27"/>
            <p:cNvGrpSpPr>
              <a:grpSpLocks/>
            </p:cNvGrpSpPr>
            <p:nvPr/>
          </p:nvGrpSpPr>
          <p:grpSpPr bwMode="auto">
            <a:xfrm>
              <a:off x="1248" y="2136"/>
              <a:ext cx="384" cy="192"/>
              <a:chOff x="1248" y="1056"/>
              <a:chExt cx="384" cy="192"/>
            </a:xfrm>
          </p:grpSpPr>
          <p:sp>
            <p:nvSpPr>
              <p:cNvPr id="345116" name="Line 28"/>
              <p:cNvSpPr>
                <a:spLocks noChangeShapeType="1"/>
              </p:cNvSpPr>
              <p:nvPr/>
            </p:nvSpPr>
            <p:spPr bwMode="auto">
              <a:xfrm flipH="1" flipV="1">
                <a:off x="1248" y="1152"/>
                <a:ext cx="384" cy="96"/>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sp>
            <p:nvSpPr>
              <p:cNvPr id="345117" name="Line 29"/>
              <p:cNvSpPr>
                <a:spLocks noChangeShapeType="1"/>
              </p:cNvSpPr>
              <p:nvPr/>
            </p:nvSpPr>
            <p:spPr bwMode="auto">
              <a:xfrm flipH="1">
                <a:off x="1248" y="1056"/>
                <a:ext cx="384" cy="96"/>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grpSp>
        <p:grpSp>
          <p:nvGrpSpPr>
            <p:cNvPr id="345118" name="Group 30"/>
            <p:cNvGrpSpPr>
              <a:grpSpLocks/>
            </p:cNvGrpSpPr>
            <p:nvPr/>
          </p:nvGrpSpPr>
          <p:grpSpPr bwMode="auto">
            <a:xfrm>
              <a:off x="1248" y="2496"/>
              <a:ext cx="384" cy="192"/>
              <a:chOff x="1248" y="2496"/>
              <a:chExt cx="384" cy="192"/>
            </a:xfrm>
          </p:grpSpPr>
          <p:sp>
            <p:nvSpPr>
              <p:cNvPr id="345119" name="Line 31"/>
              <p:cNvSpPr>
                <a:spLocks noChangeShapeType="1"/>
              </p:cNvSpPr>
              <p:nvPr/>
            </p:nvSpPr>
            <p:spPr bwMode="auto">
              <a:xfrm flipH="1" flipV="1">
                <a:off x="1248" y="2592"/>
                <a:ext cx="384" cy="96"/>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sp>
            <p:nvSpPr>
              <p:cNvPr id="345120" name="Line 32"/>
              <p:cNvSpPr>
                <a:spLocks noChangeShapeType="1"/>
              </p:cNvSpPr>
              <p:nvPr/>
            </p:nvSpPr>
            <p:spPr bwMode="auto">
              <a:xfrm flipH="1">
                <a:off x="1248" y="2496"/>
                <a:ext cx="384" cy="96"/>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grpSp>
        <p:grpSp>
          <p:nvGrpSpPr>
            <p:cNvPr id="345121" name="Group 33"/>
            <p:cNvGrpSpPr>
              <a:grpSpLocks/>
            </p:cNvGrpSpPr>
            <p:nvPr/>
          </p:nvGrpSpPr>
          <p:grpSpPr bwMode="auto">
            <a:xfrm>
              <a:off x="1584" y="2458"/>
              <a:ext cx="96" cy="278"/>
              <a:chOff x="1584" y="2458"/>
              <a:chExt cx="96" cy="278"/>
            </a:xfrm>
          </p:grpSpPr>
          <p:sp>
            <p:nvSpPr>
              <p:cNvPr id="345122" name="Oval 34"/>
              <p:cNvSpPr>
                <a:spLocks noChangeArrowheads="1"/>
              </p:cNvSpPr>
              <p:nvPr/>
            </p:nvSpPr>
            <p:spPr bwMode="auto">
              <a:xfrm>
                <a:off x="1584" y="2640"/>
                <a:ext cx="96" cy="96"/>
              </a:xfrm>
              <a:prstGeom prst="ellipse">
                <a:avLst/>
              </a:prstGeom>
              <a:solidFill>
                <a:schemeClr val="bg1"/>
              </a:solidFill>
              <a:ln w="28575">
                <a:solidFill>
                  <a:schemeClr val="tx1"/>
                </a:solidFill>
                <a:round/>
                <a:headEnd/>
                <a:tailEnd/>
              </a:ln>
              <a:effectLst/>
              <a:extLs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sp>
            <p:nvSpPr>
              <p:cNvPr id="345123" name="Oval 35"/>
              <p:cNvSpPr>
                <a:spLocks noChangeArrowheads="1"/>
              </p:cNvSpPr>
              <p:nvPr/>
            </p:nvSpPr>
            <p:spPr bwMode="auto">
              <a:xfrm>
                <a:off x="1584" y="2458"/>
                <a:ext cx="96" cy="96"/>
              </a:xfrm>
              <a:prstGeom prst="ellipse">
                <a:avLst/>
              </a:prstGeom>
              <a:solidFill>
                <a:schemeClr val="bg1"/>
              </a:solidFill>
              <a:ln w="28575">
                <a:solidFill>
                  <a:schemeClr val="tx1"/>
                </a:solidFill>
                <a:round/>
                <a:headEnd/>
                <a:tailEnd/>
              </a:ln>
              <a:effectLst/>
              <a:extLs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grpSp>
        <p:grpSp>
          <p:nvGrpSpPr>
            <p:cNvPr id="345124" name="Group 36"/>
            <p:cNvGrpSpPr>
              <a:grpSpLocks/>
            </p:cNvGrpSpPr>
            <p:nvPr/>
          </p:nvGrpSpPr>
          <p:grpSpPr bwMode="auto">
            <a:xfrm>
              <a:off x="1584" y="1733"/>
              <a:ext cx="96" cy="640"/>
              <a:chOff x="1584" y="1733"/>
              <a:chExt cx="96" cy="640"/>
            </a:xfrm>
          </p:grpSpPr>
          <p:sp>
            <p:nvSpPr>
              <p:cNvPr id="345125" name="Oval 37"/>
              <p:cNvSpPr>
                <a:spLocks noChangeArrowheads="1"/>
              </p:cNvSpPr>
              <p:nvPr/>
            </p:nvSpPr>
            <p:spPr bwMode="auto">
              <a:xfrm>
                <a:off x="1584" y="2277"/>
                <a:ext cx="96" cy="96"/>
              </a:xfrm>
              <a:prstGeom prst="ellipse">
                <a:avLst/>
              </a:prstGeom>
              <a:solidFill>
                <a:schemeClr val="bg1"/>
              </a:solidFill>
              <a:ln w="28575">
                <a:solidFill>
                  <a:schemeClr val="tx1"/>
                </a:solidFill>
                <a:round/>
                <a:headEnd/>
                <a:tailEnd/>
              </a:ln>
              <a:effectLst/>
              <a:extLs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sp>
            <p:nvSpPr>
              <p:cNvPr id="345126" name="Oval 38"/>
              <p:cNvSpPr>
                <a:spLocks noChangeArrowheads="1"/>
              </p:cNvSpPr>
              <p:nvPr/>
            </p:nvSpPr>
            <p:spPr bwMode="auto">
              <a:xfrm>
                <a:off x="1584" y="2096"/>
                <a:ext cx="96" cy="96"/>
              </a:xfrm>
              <a:prstGeom prst="ellipse">
                <a:avLst/>
              </a:prstGeom>
              <a:solidFill>
                <a:schemeClr val="bg1"/>
              </a:solidFill>
              <a:ln w="28575">
                <a:solidFill>
                  <a:schemeClr val="tx1"/>
                </a:solidFill>
                <a:round/>
                <a:headEnd/>
                <a:tailEnd/>
              </a:ln>
              <a:effectLst/>
              <a:extLs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sp>
            <p:nvSpPr>
              <p:cNvPr id="345127" name="Oval 39"/>
              <p:cNvSpPr>
                <a:spLocks noChangeArrowheads="1"/>
              </p:cNvSpPr>
              <p:nvPr/>
            </p:nvSpPr>
            <p:spPr bwMode="auto">
              <a:xfrm>
                <a:off x="1584" y="1914"/>
                <a:ext cx="96" cy="96"/>
              </a:xfrm>
              <a:prstGeom prst="ellipse">
                <a:avLst/>
              </a:prstGeom>
              <a:solidFill>
                <a:schemeClr val="bg1"/>
              </a:solidFill>
              <a:ln w="28575">
                <a:solidFill>
                  <a:schemeClr val="tx1"/>
                </a:solidFill>
                <a:round/>
                <a:headEnd/>
                <a:tailEnd/>
              </a:ln>
              <a:effectLst/>
              <a:extLs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sp>
            <p:nvSpPr>
              <p:cNvPr id="345128" name="Oval 40"/>
              <p:cNvSpPr>
                <a:spLocks noChangeArrowheads="1"/>
              </p:cNvSpPr>
              <p:nvPr/>
            </p:nvSpPr>
            <p:spPr bwMode="auto">
              <a:xfrm>
                <a:off x="1584" y="1733"/>
                <a:ext cx="96" cy="96"/>
              </a:xfrm>
              <a:prstGeom prst="ellipse">
                <a:avLst/>
              </a:prstGeom>
              <a:solidFill>
                <a:schemeClr val="bg1"/>
              </a:solidFill>
              <a:ln w="28575">
                <a:solidFill>
                  <a:schemeClr val="tx1"/>
                </a:solidFill>
                <a:round/>
                <a:headEnd/>
                <a:tailEnd/>
              </a:ln>
              <a:effectLst/>
              <a:extLs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grpSp>
        <p:sp>
          <p:nvSpPr>
            <p:cNvPr id="345129" name="Oval 41"/>
            <p:cNvSpPr>
              <a:spLocks noChangeArrowheads="1"/>
            </p:cNvSpPr>
            <p:nvPr/>
          </p:nvSpPr>
          <p:spPr bwMode="auto">
            <a:xfrm>
              <a:off x="1584" y="1552"/>
              <a:ext cx="96" cy="96"/>
            </a:xfrm>
            <a:prstGeom prst="ellipse">
              <a:avLst/>
            </a:prstGeom>
            <a:solidFill>
              <a:schemeClr val="bg1"/>
            </a:solidFill>
            <a:ln w="28575">
              <a:solidFill>
                <a:schemeClr val="tx1"/>
              </a:solidFill>
              <a:round/>
              <a:headEnd/>
              <a:tailEnd/>
            </a:ln>
            <a:effectLst/>
            <a:extLs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sp>
          <p:nvSpPr>
            <p:cNvPr id="345130" name="Oval 42"/>
            <p:cNvSpPr>
              <a:spLocks noChangeArrowheads="1"/>
            </p:cNvSpPr>
            <p:nvPr/>
          </p:nvSpPr>
          <p:spPr bwMode="auto">
            <a:xfrm>
              <a:off x="1584" y="1370"/>
              <a:ext cx="96" cy="96"/>
            </a:xfrm>
            <a:prstGeom prst="ellipse">
              <a:avLst/>
            </a:prstGeom>
            <a:solidFill>
              <a:schemeClr val="bg1"/>
            </a:solidFill>
            <a:ln w="28575">
              <a:solidFill>
                <a:schemeClr val="tx1"/>
              </a:solidFill>
              <a:round/>
              <a:headEnd/>
              <a:tailEnd/>
            </a:ln>
            <a:effectLst/>
            <a:extLs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grpSp>
          <p:nvGrpSpPr>
            <p:cNvPr id="345131" name="Group 43"/>
            <p:cNvGrpSpPr>
              <a:grpSpLocks/>
            </p:cNvGrpSpPr>
            <p:nvPr/>
          </p:nvGrpSpPr>
          <p:grpSpPr bwMode="auto">
            <a:xfrm>
              <a:off x="1584" y="1008"/>
              <a:ext cx="96" cy="277"/>
              <a:chOff x="1584" y="1008"/>
              <a:chExt cx="96" cy="277"/>
            </a:xfrm>
          </p:grpSpPr>
          <p:sp>
            <p:nvSpPr>
              <p:cNvPr id="345132" name="Oval 44"/>
              <p:cNvSpPr>
                <a:spLocks noChangeArrowheads="1"/>
              </p:cNvSpPr>
              <p:nvPr/>
            </p:nvSpPr>
            <p:spPr bwMode="auto">
              <a:xfrm>
                <a:off x="1584" y="1189"/>
                <a:ext cx="96" cy="96"/>
              </a:xfrm>
              <a:prstGeom prst="ellipse">
                <a:avLst/>
              </a:prstGeom>
              <a:solidFill>
                <a:schemeClr val="bg1"/>
              </a:solidFill>
              <a:ln w="28575">
                <a:solidFill>
                  <a:schemeClr val="tx1"/>
                </a:solidFill>
                <a:round/>
                <a:headEnd/>
                <a:tailEnd/>
              </a:ln>
              <a:effectLst/>
              <a:extLs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sp>
            <p:nvSpPr>
              <p:cNvPr id="345133" name="Oval 45"/>
              <p:cNvSpPr>
                <a:spLocks noChangeArrowheads="1"/>
              </p:cNvSpPr>
              <p:nvPr/>
            </p:nvSpPr>
            <p:spPr bwMode="auto">
              <a:xfrm>
                <a:off x="1584" y="1008"/>
                <a:ext cx="96" cy="96"/>
              </a:xfrm>
              <a:prstGeom prst="ellipse">
                <a:avLst/>
              </a:prstGeom>
              <a:solidFill>
                <a:schemeClr val="bg1"/>
              </a:solidFill>
              <a:ln w="28575">
                <a:solidFill>
                  <a:schemeClr val="tx1"/>
                </a:solidFill>
                <a:round/>
                <a:headEnd/>
                <a:tailEnd/>
              </a:ln>
              <a:effectLst/>
              <a:extLs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grpSp>
        <p:grpSp>
          <p:nvGrpSpPr>
            <p:cNvPr id="345134" name="Group 46"/>
            <p:cNvGrpSpPr>
              <a:grpSpLocks/>
            </p:cNvGrpSpPr>
            <p:nvPr/>
          </p:nvGrpSpPr>
          <p:grpSpPr bwMode="auto">
            <a:xfrm>
              <a:off x="1200" y="2186"/>
              <a:ext cx="96" cy="459"/>
              <a:chOff x="1200" y="2186"/>
              <a:chExt cx="96" cy="459"/>
            </a:xfrm>
          </p:grpSpPr>
          <p:sp>
            <p:nvSpPr>
              <p:cNvPr id="345135" name="Oval 47"/>
              <p:cNvSpPr>
                <a:spLocks noChangeArrowheads="1"/>
              </p:cNvSpPr>
              <p:nvPr/>
            </p:nvSpPr>
            <p:spPr bwMode="auto">
              <a:xfrm>
                <a:off x="1200" y="2549"/>
                <a:ext cx="96" cy="96"/>
              </a:xfrm>
              <a:prstGeom prst="ellipse">
                <a:avLst/>
              </a:prstGeom>
              <a:solidFill>
                <a:schemeClr val="bg1"/>
              </a:solidFill>
              <a:ln w="28575">
                <a:solidFill>
                  <a:schemeClr val="tx1"/>
                </a:solidFill>
                <a:round/>
                <a:headEnd/>
                <a:tailEnd/>
              </a:ln>
              <a:effectLst/>
              <a:extLs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sp>
            <p:nvSpPr>
              <p:cNvPr id="345136" name="Oval 48"/>
              <p:cNvSpPr>
                <a:spLocks noChangeArrowheads="1"/>
              </p:cNvSpPr>
              <p:nvPr/>
            </p:nvSpPr>
            <p:spPr bwMode="auto">
              <a:xfrm>
                <a:off x="1200" y="2186"/>
                <a:ext cx="96" cy="96"/>
              </a:xfrm>
              <a:prstGeom prst="ellipse">
                <a:avLst/>
              </a:prstGeom>
              <a:solidFill>
                <a:schemeClr val="bg1"/>
              </a:solidFill>
              <a:ln w="28575">
                <a:solidFill>
                  <a:schemeClr val="tx1"/>
                </a:solidFill>
                <a:round/>
                <a:headEnd/>
                <a:tailEnd/>
              </a:ln>
              <a:effectLst/>
              <a:extLs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grpSp>
        <p:sp>
          <p:nvSpPr>
            <p:cNvPr id="345137" name="Oval 49"/>
            <p:cNvSpPr>
              <a:spLocks noChangeArrowheads="1"/>
            </p:cNvSpPr>
            <p:nvPr/>
          </p:nvSpPr>
          <p:spPr bwMode="auto">
            <a:xfrm>
              <a:off x="1200" y="1824"/>
              <a:ext cx="96" cy="96"/>
            </a:xfrm>
            <a:prstGeom prst="ellipse">
              <a:avLst/>
            </a:prstGeom>
            <a:solidFill>
              <a:schemeClr val="bg1"/>
            </a:solidFill>
            <a:ln w="28575">
              <a:solidFill>
                <a:schemeClr val="tx1"/>
              </a:solidFill>
              <a:round/>
              <a:headEnd/>
              <a:tailEnd/>
            </a:ln>
            <a:effectLst/>
            <a:extLs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grpSp>
          <p:nvGrpSpPr>
            <p:cNvPr id="345138" name="Group 50"/>
            <p:cNvGrpSpPr>
              <a:grpSpLocks/>
            </p:cNvGrpSpPr>
            <p:nvPr/>
          </p:nvGrpSpPr>
          <p:grpSpPr bwMode="auto">
            <a:xfrm>
              <a:off x="1200" y="1104"/>
              <a:ext cx="96" cy="458"/>
              <a:chOff x="1200" y="1099"/>
              <a:chExt cx="96" cy="458"/>
            </a:xfrm>
          </p:grpSpPr>
          <p:sp>
            <p:nvSpPr>
              <p:cNvPr id="345139" name="Oval 51"/>
              <p:cNvSpPr>
                <a:spLocks noChangeArrowheads="1"/>
              </p:cNvSpPr>
              <p:nvPr/>
            </p:nvSpPr>
            <p:spPr bwMode="auto">
              <a:xfrm>
                <a:off x="1200" y="1461"/>
                <a:ext cx="96" cy="96"/>
              </a:xfrm>
              <a:prstGeom prst="ellipse">
                <a:avLst/>
              </a:prstGeom>
              <a:solidFill>
                <a:schemeClr val="bg1"/>
              </a:solidFill>
              <a:ln w="28575">
                <a:solidFill>
                  <a:schemeClr val="tx1"/>
                </a:solidFill>
                <a:round/>
                <a:headEnd/>
                <a:tailEnd/>
              </a:ln>
              <a:effectLst/>
              <a:extLs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sp>
            <p:nvSpPr>
              <p:cNvPr id="345140" name="Oval 52"/>
              <p:cNvSpPr>
                <a:spLocks noChangeArrowheads="1"/>
              </p:cNvSpPr>
              <p:nvPr/>
            </p:nvSpPr>
            <p:spPr bwMode="auto">
              <a:xfrm>
                <a:off x="1200" y="1099"/>
                <a:ext cx="96" cy="96"/>
              </a:xfrm>
              <a:prstGeom prst="ellipse">
                <a:avLst/>
              </a:prstGeom>
              <a:solidFill>
                <a:schemeClr val="bg1"/>
              </a:solidFill>
              <a:ln w="28575">
                <a:solidFill>
                  <a:schemeClr val="tx1"/>
                </a:solidFill>
                <a:round/>
                <a:headEnd/>
                <a:tailEnd/>
              </a:ln>
              <a:effectLst/>
              <a:extLs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grpSp>
        <p:sp>
          <p:nvSpPr>
            <p:cNvPr id="345141" name="Oval 53"/>
            <p:cNvSpPr>
              <a:spLocks noChangeArrowheads="1"/>
            </p:cNvSpPr>
            <p:nvPr/>
          </p:nvSpPr>
          <p:spPr bwMode="auto">
            <a:xfrm>
              <a:off x="816" y="2368"/>
              <a:ext cx="96" cy="96"/>
            </a:xfrm>
            <a:prstGeom prst="ellipse">
              <a:avLst/>
            </a:prstGeom>
            <a:solidFill>
              <a:schemeClr val="bg1"/>
            </a:solidFill>
            <a:ln w="28575">
              <a:solidFill>
                <a:schemeClr val="tx1"/>
              </a:solidFill>
              <a:round/>
              <a:headEnd/>
              <a:tailEnd/>
            </a:ln>
            <a:effectLst/>
            <a:extLs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sp>
          <p:nvSpPr>
            <p:cNvPr id="345142" name="Oval 54"/>
            <p:cNvSpPr>
              <a:spLocks noChangeArrowheads="1"/>
            </p:cNvSpPr>
            <p:nvPr/>
          </p:nvSpPr>
          <p:spPr bwMode="auto">
            <a:xfrm>
              <a:off x="816" y="2006"/>
              <a:ext cx="96" cy="96"/>
            </a:xfrm>
            <a:prstGeom prst="ellipse">
              <a:avLst/>
            </a:prstGeom>
            <a:solidFill>
              <a:schemeClr val="bg1"/>
            </a:solidFill>
            <a:ln w="28575">
              <a:solidFill>
                <a:schemeClr val="tx1"/>
              </a:solidFill>
              <a:round/>
              <a:headEnd/>
              <a:tailEnd/>
            </a:ln>
            <a:effectLst/>
            <a:extLs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sp>
          <p:nvSpPr>
            <p:cNvPr id="345143" name="Oval 55"/>
            <p:cNvSpPr>
              <a:spLocks noChangeArrowheads="1"/>
            </p:cNvSpPr>
            <p:nvPr/>
          </p:nvSpPr>
          <p:spPr bwMode="auto">
            <a:xfrm>
              <a:off x="816" y="1285"/>
              <a:ext cx="96" cy="96"/>
            </a:xfrm>
            <a:prstGeom prst="ellipse">
              <a:avLst/>
            </a:prstGeom>
            <a:solidFill>
              <a:schemeClr val="bg1"/>
            </a:solidFill>
            <a:ln w="28575">
              <a:solidFill>
                <a:schemeClr val="tx1"/>
              </a:solidFill>
              <a:round/>
              <a:headEnd/>
              <a:tailEnd/>
            </a:ln>
            <a:effectLst/>
            <a:extLs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sp>
          <p:nvSpPr>
            <p:cNvPr id="345144" name="Oval 56"/>
            <p:cNvSpPr>
              <a:spLocks noChangeArrowheads="1"/>
            </p:cNvSpPr>
            <p:nvPr/>
          </p:nvSpPr>
          <p:spPr bwMode="auto">
            <a:xfrm>
              <a:off x="432" y="1824"/>
              <a:ext cx="96" cy="96"/>
            </a:xfrm>
            <a:prstGeom prst="ellipse">
              <a:avLst/>
            </a:prstGeom>
            <a:solidFill>
              <a:schemeClr val="bg1"/>
            </a:solidFill>
            <a:ln w="28575">
              <a:solidFill>
                <a:schemeClr val="tx1"/>
              </a:solidFill>
              <a:round/>
              <a:headEnd/>
              <a:tailEnd/>
            </a:ln>
            <a:effectLst/>
            <a:extLs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grpSp>
      <p:sp>
        <p:nvSpPr>
          <p:cNvPr id="345145" name="Rectangle 57"/>
          <p:cNvSpPr>
            <a:spLocks noChangeArrowheads="1"/>
          </p:cNvSpPr>
          <p:nvPr/>
        </p:nvSpPr>
        <p:spPr bwMode="auto">
          <a:xfrm rot="5400000">
            <a:off x="4176606" y="3767504"/>
            <a:ext cx="273079" cy="2736476"/>
          </a:xfrm>
          <a:prstGeom prst="rect">
            <a:avLst/>
          </a:prstGeom>
          <a:solidFill>
            <a:srgbClr val="FF6600"/>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7961" dir="2700000" algn="ctr" rotWithShape="0">
                    <a:srgbClr val="FF6600">
                      <a:gamma/>
                      <a:shade val="60000"/>
                      <a:invGamma/>
                    </a:srgbClr>
                  </a:outerShdw>
                </a:effectLst>
              </a14:hiddenEffects>
            </a:ext>
          </a:extLst>
        </p:spPr>
        <p:txBody>
          <a:bodyPr wrap="none" anchor="ctr"/>
          <a:lstStyle/>
          <a:p>
            <a:endParaRPr lang="en-US" sz="1613"/>
          </a:p>
        </p:txBody>
      </p:sp>
      <p:sp>
        <p:nvSpPr>
          <p:cNvPr id="345146" name="Rectangle 58"/>
          <p:cNvSpPr>
            <a:spLocks noGrp="1" noChangeArrowheads="1"/>
          </p:cNvSpPr>
          <p:nvPr>
            <p:ph type="title"/>
          </p:nvPr>
        </p:nvSpPr>
        <p:spPr/>
        <p:txBody>
          <a:bodyPr/>
          <a:lstStyle/>
          <a:p>
            <a:r>
              <a:rPr lang="en-US"/>
              <a:t>Canonical Query (I)</a:t>
            </a:r>
          </a:p>
        </p:txBody>
      </p:sp>
      <p:grpSp>
        <p:nvGrpSpPr>
          <p:cNvPr id="345147" name="Group 59"/>
          <p:cNvGrpSpPr>
            <a:grpSpLocks/>
          </p:cNvGrpSpPr>
          <p:nvPr/>
        </p:nvGrpSpPr>
        <p:grpSpPr bwMode="auto">
          <a:xfrm>
            <a:off x="2796988" y="1722259"/>
            <a:ext cx="2884394" cy="2661096"/>
            <a:chOff x="1728" y="960"/>
            <a:chExt cx="1872" cy="1871"/>
          </a:xfrm>
        </p:grpSpPr>
        <p:sp>
          <p:nvSpPr>
            <p:cNvPr id="345148" name="Rectangle 60"/>
            <p:cNvSpPr>
              <a:spLocks noChangeArrowheads="1"/>
            </p:cNvSpPr>
            <p:nvPr/>
          </p:nvSpPr>
          <p:spPr bwMode="auto">
            <a:xfrm>
              <a:off x="1776" y="960"/>
              <a:ext cx="1824" cy="1824"/>
            </a:xfrm>
            <a:prstGeom prst="rect">
              <a:avLst/>
            </a:prstGeom>
            <a:solidFill>
              <a:schemeClr val="bg1"/>
            </a:solidFill>
            <a:ln w="28575">
              <a:solidFill>
                <a:schemeClr val="tx1"/>
              </a:solidFill>
              <a:miter lim="800000"/>
              <a:headEnd/>
              <a:tailEnd/>
            </a:ln>
            <a:effectLst/>
            <a:extLs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sp>
          <p:nvSpPr>
            <p:cNvPr id="345149" name="Line 61"/>
            <p:cNvSpPr>
              <a:spLocks noChangeShapeType="1"/>
            </p:cNvSpPr>
            <p:nvPr/>
          </p:nvSpPr>
          <p:spPr bwMode="auto">
            <a:xfrm>
              <a:off x="1728" y="2688"/>
              <a:ext cx="96"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sp>
          <p:nvSpPr>
            <p:cNvPr id="345150" name="Line 62"/>
            <p:cNvSpPr>
              <a:spLocks noChangeShapeType="1"/>
            </p:cNvSpPr>
            <p:nvPr/>
          </p:nvSpPr>
          <p:spPr bwMode="auto">
            <a:xfrm>
              <a:off x="1728" y="1781"/>
              <a:ext cx="96"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sp>
          <p:nvSpPr>
            <p:cNvPr id="345151" name="Line 63"/>
            <p:cNvSpPr>
              <a:spLocks noChangeShapeType="1"/>
            </p:cNvSpPr>
            <p:nvPr/>
          </p:nvSpPr>
          <p:spPr bwMode="auto">
            <a:xfrm>
              <a:off x="1728" y="1962"/>
              <a:ext cx="96"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sp>
          <p:nvSpPr>
            <p:cNvPr id="345152" name="Line 64"/>
            <p:cNvSpPr>
              <a:spLocks noChangeShapeType="1"/>
            </p:cNvSpPr>
            <p:nvPr/>
          </p:nvSpPr>
          <p:spPr bwMode="auto">
            <a:xfrm>
              <a:off x="1728" y="2144"/>
              <a:ext cx="96"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sp>
          <p:nvSpPr>
            <p:cNvPr id="345153" name="Line 65"/>
            <p:cNvSpPr>
              <a:spLocks noChangeShapeType="1"/>
            </p:cNvSpPr>
            <p:nvPr/>
          </p:nvSpPr>
          <p:spPr bwMode="auto">
            <a:xfrm>
              <a:off x="1728" y="2325"/>
              <a:ext cx="96"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sp>
          <p:nvSpPr>
            <p:cNvPr id="345154" name="Line 66"/>
            <p:cNvSpPr>
              <a:spLocks noChangeShapeType="1"/>
            </p:cNvSpPr>
            <p:nvPr/>
          </p:nvSpPr>
          <p:spPr bwMode="auto">
            <a:xfrm>
              <a:off x="1728" y="2506"/>
              <a:ext cx="96"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sp>
          <p:nvSpPr>
            <p:cNvPr id="345155" name="Line 67"/>
            <p:cNvSpPr>
              <a:spLocks noChangeShapeType="1"/>
            </p:cNvSpPr>
            <p:nvPr/>
          </p:nvSpPr>
          <p:spPr bwMode="auto">
            <a:xfrm>
              <a:off x="1728" y="1056"/>
              <a:ext cx="96"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sp>
          <p:nvSpPr>
            <p:cNvPr id="345156" name="Line 68"/>
            <p:cNvSpPr>
              <a:spLocks noChangeShapeType="1"/>
            </p:cNvSpPr>
            <p:nvPr/>
          </p:nvSpPr>
          <p:spPr bwMode="auto">
            <a:xfrm>
              <a:off x="1728" y="1237"/>
              <a:ext cx="96"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sp>
          <p:nvSpPr>
            <p:cNvPr id="345157" name="Line 69"/>
            <p:cNvSpPr>
              <a:spLocks noChangeShapeType="1"/>
            </p:cNvSpPr>
            <p:nvPr/>
          </p:nvSpPr>
          <p:spPr bwMode="auto">
            <a:xfrm>
              <a:off x="1728" y="1418"/>
              <a:ext cx="96"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sp>
          <p:nvSpPr>
            <p:cNvPr id="345158" name="Line 70"/>
            <p:cNvSpPr>
              <a:spLocks noChangeShapeType="1"/>
            </p:cNvSpPr>
            <p:nvPr/>
          </p:nvSpPr>
          <p:spPr bwMode="auto">
            <a:xfrm>
              <a:off x="1728" y="1600"/>
              <a:ext cx="96"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grpSp>
          <p:nvGrpSpPr>
            <p:cNvPr id="345159" name="Group 71"/>
            <p:cNvGrpSpPr>
              <a:grpSpLocks/>
            </p:cNvGrpSpPr>
            <p:nvPr/>
          </p:nvGrpSpPr>
          <p:grpSpPr bwMode="auto">
            <a:xfrm>
              <a:off x="1871" y="2735"/>
              <a:ext cx="1632" cy="96"/>
              <a:chOff x="1871" y="2735"/>
              <a:chExt cx="1632" cy="96"/>
            </a:xfrm>
          </p:grpSpPr>
          <p:sp>
            <p:nvSpPr>
              <p:cNvPr id="345160" name="Line 72"/>
              <p:cNvSpPr>
                <a:spLocks noChangeShapeType="1"/>
              </p:cNvSpPr>
              <p:nvPr/>
            </p:nvSpPr>
            <p:spPr bwMode="auto">
              <a:xfrm rot="5400000">
                <a:off x="1823" y="2783"/>
                <a:ext cx="96"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sp>
            <p:nvSpPr>
              <p:cNvPr id="345161" name="Line 73"/>
              <p:cNvSpPr>
                <a:spLocks noChangeShapeType="1"/>
              </p:cNvSpPr>
              <p:nvPr/>
            </p:nvSpPr>
            <p:spPr bwMode="auto">
              <a:xfrm rot="5400000">
                <a:off x="2730" y="2783"/>
                <a:ext cx="96"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sp>
            <p:nvSpPr>
              <p:cNvPr id="345162" name="Line 74"/>
              <p:cNvSpPr>
                <a:spLocks noChangeShapeType="1"/>
              </p:cNvSpPr>
              <p:nvPr/>
            </p:nvSpPr>
            <p:spPr bwMode="auto">
              <a:xfrm rot="5400000">
                <a:off x="2549" y="2783"/>
                <a:ext cx="96"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sp>
            <p:nvSpPr>
              <p:cNvPr id="345163" name="Line 75"/>
              <p:cNvSpPr>
                <a:spLocks noChangeShapeType="1"/>
              </p:cNvSpPr>
              <p:nvPr/>
            </p:nvSpPr>
            <p:spPr bwMode="auto">
              <a:xfrm rot="5400000">
                <a:off x="2367" y="2783"/>
                <a:ext cx="96"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sp>
            <p:nvSpPr>
              <p:cNvPr id="345164" name="Line 76"/>
              <p:cNvSpPr>
                <a:spLocks noChangeShapeType="1"/>
              </p:cNvSpPr>
              <p:nvPr/>
            </p:nvSpPr>
            <p:spPr bwMode="auto">
              <a:xfrm rot="5400000">
                <a:off x="2186" y="2783"/>
                <a:ext cx="96"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sp>
            <p:nvSpPr>
              <p:cNvPr id="345165" name="Line 77"/>
              <p:cNvSpPr>
                <a:spLocks noChangeShapeType="1"/>
              </p:cNvSpPr>
              <p:nvPr/>
            </p:nvSpPr>
            <p:spPr bwMode="auto">
              <a:xfrm rot="5400000">
                <a:off x="2005" y="2783"/>
                <a:ext cx="96"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sp>
            <p:nvSpPr>
              <p:cNvPr id="345166" name="Line 78"/>
              <p:cNvSpPr>
                <a:spLocks noChangeShapeType="1"/>
              </p:cNvSpPr>
              <p:nvPr/>
            </p:nvSpPr>
            <p:spPr bwMode="auto">
              <a:xfrm rot="5400000">
                <a:off x="3455" y="2783"/>
                <a:ext cx="96"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sp>
            <p:nvSpPr>
              <p:cNvPr id="345167" name="Line 79"/>
              <p:cNvSpPr>
                <a:spLocks noChangeShapeType="1"/>
              </p:cNvSpPr>
              <p:nvPr/>
            </p:nvSpPr>
            <p:spPr bwMode="auto">
              <a:xfrm rot="5400000">
                <a:off x="3274" y="2783"/>
                <a:ext cx="96"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sp>
            <p:nvSpPr>
              <p:cNvPr id="345168" name="Line 80"/>
              <p:cNvSpPr>
                <a:spLocks noChangeShapeType="1"/>
              </p:cNvSpPr>
              <p:nvPr/>
            </p:nvSpPr>
            <p:spPr bwMode="auto">
              <a:xfrm rot="5400000">
                <a:off x="3093" y="2783"/>
                <a:ext cx="96"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sp>
            <p:nvSpPr>
              <p:cNvPr id="345169" name="Line 81"/>
              <p:cNvSpPr>
                <a:spLocks noChangeShapeType="1"/>
              </p:cNvSpPr>
              <p:nvPr/>
            </p:nvSpPr>
            <p:spPr bwMode="auto">
              <a:xfrm rot="5400000">
                <a:off x="2911" y="2783"/>
                <a:ext cx="96"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grpSp>
      </p:grpSp>
      <p:grpSp>
        <p:nvGrpSpPr>
          <p:cNvPr id="345170" name="Group 82"/>
          <p:cNvGrpSpPr>
            <a:grpSpLocks/>
          </p:cNvGrpSpPr>
          <p:nvPr/>
        </p:nvGrpSpPr>
        <p:grpSpPr bwMode="auto">
          <a:xfrm>
            <a:off x="2575112" y="2821685"/>
            <a:ext cx="3106271" cy="910263"/>
            <a:chOff x="1584" y="1733"/>
            <a:chExt cx="2016" cy="640"/>
          </a:xfrm>
        </p:grpSpPr>
        <p:grpSp>
          <p:nvGrpSpPr>
            <p:cNvPr id="345171" name="Group 83"/>
            <p:cNvGrpSpPr>
              <a:grpSpLocks/>
            </p:cNvGrpSpPr>
            <p:nvPr/>
          </p:nvGrpSpPr>
          <p:grpSpPr bwMode="auto">
            <a:xfrm>
              <a:off x="1584" y="1733"/>
              <a:ext cx="96" cy="640"/>
              <a:chOff x="1680" y="1760"/>
              <a:chExt cx="96" cy="640"/>
            </a:xfrm>
          </p:grpSpPr>
          <p:sp>
            <p:nvSpPr>
              <p:cNvPr id="345172" name="Oval 84"/>
              <p:cNvSpPr>
                <a:spLocks noChangeArrowheads="1"/>
              </p:cNvSpPr>
              <p:nvPr/>
            </p:nvSpPr>
            <p:spPr bwMode="auto">
              <a:xfrm>
                <a:off x="1680" y="2304"/>
                <a:ext cx="96" cy="96"/>
              </a:xfrm>
              <a:prstGeom prst="ellipse">
                <a:avLst/>
              </a:prstGeom>
              <a:solidFill>
                <a:schemeClr val="hlink"/>
              </a:solidFill>
              <a:ln w="28575">
                <a:solidFill>
                  <a:schemeClr val="tx1"/>
                </a:solidFill>
                <a:round/>
                <a:headEnd/>
                <a:tailEnd/>
              </a:ln>
              <a:effectLst/>
              <a:extLs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sp>
            <p:nvSpPr>
              <p:cNvPr id="345173" name="Oval 85"/>
              <p:cNvSpPr>
                <a:spLocks noChangeArrowheads="1"/>
              </p:cNvSpPr>
              <p:nvPr/>
            </p:nvSpPr>
            <p:spPr bwMode="auto">
              <a:xfrm>
                <a:off x="1680" y="2123"/>
                <a:ext cx="96" cy="96"/>
              </a:xfrm>
              <a:prstGeom prst="ellipse">
                <a:avLst/>
              </a:prstGeom>
              <a:solidFill>
                <a:schemeClr val="hlink"/>
              </a:solidFill>
              <a:ln w="28575">
                <a:solidFill>
                  <a:schemeClr val="tx1"/>
                </a:solidFill>
                <a:round/>
                <a:headEnd/>
                <a:tailEnd/>
              </a:ln>
              <a:effectLst/>
              <a:extLs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sp>
            <p:nvSpPr>
              <p:cNvPr id="345174" name="Oval 86"/>
              <p:cNvSpPr>
                <a:spLocks noChangeArrowheads="1"/>
              </p:cNvSpPr>
              <p:nvPr/>
            </p:nvSpPr>
            <p:spPr bwMode="auto">
              <a:xfrm>
                <a:off x="1680" y="1941"/>
                <a:ext cx="96" cy="96"/>
              </a:xfrm>
              <a:prstGeom prst="ellipse">
                <a:avLst/>
              </a:prstGeom>
              <a:solidFill>
                <a:schemeClr val="hlink"/>
              </a:solidFill>
              <a:ln w="28575">
                <a:solidFill>
                  <a:schemeClr val="tx1"/>
                </a:solidFill>
                <a:round/>
                <a:headEnd/>
                <a:tailEnd/>
              </a:ln>
              <a:effectLst/>
              <a:extLs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sp>
            <p:nvSpPr>
              <p:cNvPr id="345175" name="Oval 87"/>
              <p:cNvSpPr>
                <a:spLocks noChangeArrowheads="1"/>
              </p:cNvSpPr>
              <p:nvPr/>
            </p:nvSpPr>
            <p:spPr bwMode="auto">
              <a:xfrm>
                <a:off x="1680" y="1760"/>
                <a:ext cx="96" cy="96"/>
              </a:xfrm>
              <a:prstGeom prst="ellipse">
                <a:avLst/>
              </a:prstGeom>
              <a:solidFill>
                <a:schemeClr val="hlink"/>
              </a:solidFill>
              <a:ln w="28575">
                <a:solidFill>
                  <a:schemeClr val="tx1"/>
                </a:solidFill>
                <a:round/>
                <a:headEnd/>
                <a:tailEnd/>
              </a:ln>
              <a:effectLst/>
              <a:extLs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grpSp>
        <p:sp>
          <p:nvSpPr>
            <p:cNvPr id="345176" name="Line 88"/>
            <p:cNvSpPr>
              <a:spLocks noChangeShapeType="1"/>
            </p:cNvSpPr>
            <p:nvPr/>
          </p:nvSpPr>
          <p:spPr bwMode="auto">
            <a:xfrm>
              <a:off x="1776" y="1781"/>
              <a:ext cx="1824" cy="0"/>
            </a:xfrm>
            <a:prstGeom prst="line">
              <a:avLst/>
            </a:prstGeom>
            <a:noFill/>
            <a:ln w="28575">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sp>
          <p:nvSpPr>
            <p:cNvPr id="345177" name="Line 89"/>
            <p:cNvSpPr>
              <a:spLocks noChangeShapeType="1"/>
            </p:cNvSpPr>
            <p:nvPr/>
          </p:nvSpPr>
          <p:spPr bwMode="auto">
            <a:xfrm>
              <a:off x="1776" y="2325"/>
              <a:ext cx="1824" cy="0"/>
            </a:xfrm>
            <a:prstGeom prst="line">
              <a:avLst/>
            </a:prstGeom>
            <a:noFill/>
            <a:ln w="28575">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grpSp>
      <p:grpSp>
        <p:nvGrpSpPr>
          <p:cNvPr id="345178" name="Group 90"/>
          <p:cNvGrpSpPr>
            <a:grpSpLocks/>
          </p:cNvGrpSpPr>
          <p:nvPr/>
        </p:nvGrpSpPr>
        <p:grpSpPr bwMode="auto">
          <a:xfrm>
            <a:off x="2943484" y="4519894"/>
            <a:ext cx="2662518" cy="1025467"/>
            <a:chOff x="1823" y="2927"/>
            <a:chExt cx="1728" cy="721"/>
          </a:xfrm>
        </p:grpSpPr>
        <p:grpSp>
          <p:nvGrpSpPr>
            <p:cNvPr id="345179" name="Group 91"/>
            <p:cNvGrpSpPr>
              <a:grpSpLocks/>
            </p:cNvGrpSpPr>
            <p:nvPr/>
          </p:nvGrpSpPr>
          <p:grpSpPr bwMode="auto">
            <a:xfrm>
              <a:off x="2160" y="3360"/>
              <a:ext cx="1056" cy="241"/>
              <a:chOff x="2159" y="3743"/>
              <a:chExt cx="1056" cy="384"/>
            </a:xfrm>
          </p:grpSpPr>
          <p:sp>
            <p:nvSpPr>
              <p:cNvPr id="345180" name="Line 92"/>
              <p:cNvSpPr>
                <a:spLocks noChangeShapeType="1"/>
              </p:cNvSpPr>
              <p:nvPr/>
            </p:nvSpPr>
            <p:spPr bwMode="auto">
              <a:xfrm rot="-5400000" flipH="1" flipV="1">
                <a:off x="2591" y="3839"/>
                <a:ext cx="384" cy="192"/>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sp>
            <p:nvSpPr>
              <p:cNvPr id="345181" name="Line 93"/>
              <p:cNvSpPr>
                <a:spLocks noChangeShapeType="1"/>
              </p:cNvSpPr>
              <p:nvPr/>
            </p:nvSpPr>
            <p:spPr bwMode="auto">
              <a:xfrm rot="16200000" flipH="1">
                <a:off x="2231" y="3671"/>
                <a:ext cx="384" cy="528"/>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sp>
            <p:nvSpPr>
              <p:cNvPr id="345182" name="Line 94"/>
              <p:cNvSpPr>
                <a:spLocks noChangeShapeType="1"/>
              </p:cNvSpPr>
              <p:nvPr/>
            </p:nvSpPr>
            <p:spPr bwMode="auto">
              <a:xfrm rot="-5400000" flipH="1" flipV="1">
                <a:off x="2759" y="3671"/>
                <a:ext cx="384" cy="528"/>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grpSp>
        <p:grpSp>
          <p:nvGrpSpPr>
            <p:cNvPr id="345183" name="Group 95"/>
            <p:cNvGrpSpPr>
              <a:grpSpLocks/>
            </p:cNvGrpSpPr>
            <p:nvPr/>
          </p:nvGrpSpPr>
          <p:grpSpPr bwMode="auto">
            <a:xfrm>
              <a:off x="1968" y="3168"/>
              <a:ext cx="1439" cy="193"/>
              <a:chOff x="1968" y="3359"/>
              <a:chExt cx="1439" cy="384"/>
            </a:xfrm>
          </p:grpSpPr>
          <p:sp>
            <p:nvSpPr>
              <p:cNvPr id="345184" name="Line 96"/>
              <p:cNvSpPr>
                <a:spLocks noChangeShapeType="1"/>
              </p:cNvSpPr>
              <p:nvPr/>
            </p:nvSpPr>
            <p:spPr bwMode="auto">
              <a:xfrm rot="-5400000" flipH="1" flipV="1">
                <a:off x="2015" y="3455"/>
                <a:ext cx="384" cy="192"/>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sp>
            <p:nvSpPr>
              <p:cNvPr id="345185" name="Line 97"/>
              <p:cNvSpPr>
                <a:spLocks noChangeShapeType="1"/>
              </p:cNvSpPr>
              <p:nvPr/>
            </p:nvSpPr>
            <p:spPr bwMode="auto">
              <a:xfrm rot="16200000" flipH="1">
                <a:off x="1872" y="3456"/>
                <a:ext cx="383" cy="191"/>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sp>
            <p:nvSpPr>
              <p:cNvPr id="345186" name="Line 98"/>
              <p:cNvSpPr>
                <a:spLocks noChangeShapeType="1"/>
              </p:cNvSpPr>
              <p:nvPr/>
            </p:nvSpPr>
            <p:spPr bwMode="auto">
              <a:xfrm rot="-5400000" flipH="1" flipV="1">
                <a:off x="2735" y="3455"/>
                <a:ext cx="384" cy="192"/>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sp>
            <p:nvSpPr>
              <p:cNvPr id="345187" name="Line 99"/>
              <p:cNvSpPr>
                <a:spLocks noChangeShapeType="1"/>
              </p:cNvSpPr>
              <p:nvPr/>
            </p:nvSpPr>
            <p:spPr bwMode="auto">
              <a:xfrm rot="16200000" flipH="1">
                <a:off x="2591" y="3455"/>
                <a:ext cx="384" cy="192"/>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sp>
            <p:nvSpPr>
              <p:cNvPr id="345188" name="Line 100"/>
              <p:cNvSpPr>
                <a:spLocks noChangeShapeType="1"/>
              </p:cNvSpPr>
              <p:nvPr/>
            </p:nvSpPr>
            <p:spPr bwMode="auto">
              <a:xfrm rot="-5400000" flipH="1" flipV="1">
                <a:off x="3119" y="3455"/>
                <a:ext cx="384" cy="192"/>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grpSp>
        <p:grpSp>
          <p:nvGrpSpPr>
            <p:cNvPr id="345189" name="Group 101"/>
            <p:cNvGrpSpPr>
              <a:grpSpLocks/>
            </p:cNvGrpSpPr>
            <p:nvPr/>
          </p:nvGrpSpPr>
          <p:grpSpPr bwMode="auto">
            <a:xfrm rot="-5400000">
              <a:off x="1870" y="2976"/>
              <a:ext cx="193" cy="192"/>
              <a:chOff x="1248" y="1056"/>
              <a:chExt cx="384" cy="192"/>
            </a:xfrm>
          </p:grpSpPr>
          <p:sp>
            <p:nvSpPr>
              <p:cNvPr id="345190" name="Line 102"/>
              <p:cNvSpPr>
                <a:spLocks noChangeShapeType="1"/>
              </p:cNvSpPr>
              <p:nvPr/>
            </p:nvSpPr>
            <p:spPr bwMode="auto">
              <a:xfrm flipH="1" flipV="1">
                <a:off x="1248" y="1152"/>
                <a:ext cx="384" cy="96"/>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sp>
            <p:nvSpPr>
              <p:cNvPr id="345191" name="Line 103"/>
              <p:cNvSpPr>
                <a:spLocks noChangeShapeType="1"/>
              </p:cNvSpPr>
              <p:nvPr/>
            </p:nvSpPr>
            <p:spPr bwMode="auto">
              <a:xfrm flipH="1">
                <a:off x="1248" y="1056"/>
                <a:ext cx="384" cy="96"/>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grpSp>
        <p:grpSp>
          <p:nvGrpSpPr>
            <p:cNvPr id="345192" name="Group 104"/>
            <p:cNvGrpSpPr>
              <a:grpSpLocks/>
            </p:cNvGrpSpPr>
            <p:nvPr/>
          </p:nvGrpSpPr>
          <p:grpSpPr bwMode="auto">
            <a:xfrm rot="-5400000">
              <a:off x="2230" y="2976"/>
              <a:ext cx="193" cy="192"/>
              <a:chOff x="1248" y="1056"/>
              <a:chExt cx="384" cy="192"/>
            </a:xfrm>
          </p:grpSpPr>
          <p:sp>
            <p:nvSpPr>
              <p:cNvPr id="345193" name="Line 105"/>
              <p:cNvSpPr>
                <a:spLocks noChangeShapeType="1"/>
              </p:cNvSpPr>
              <p:nvPr/>
            </p:nvSpPr>
            <p:spPr bwMode="auto">
              <a:xfrm flipH="1" flipV="1">
                <a:off x="1248" y="1152"/>
                <a:ext cx="384" cy="96"/>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sp>
            <p:nvSpPr>
              <p:cNvPr id="345194" name="Line 106"/>
              <p:cNvSpPr>
                <a:spLocks noChangeShapeType="1"/>
              </p:cNvSpPr>
              <p:nvPr/>
            </p:nvSpPr>
            <p:spPr bwMode="auto">
              <a:xfrm flipH="1">
                <a:off x="1248" y="1056"/>
                <a:ext cx="384" cy="96"/>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grpSp>
        <p:grpSp>
          <p:nvGrpSpPr>
            <p:cNvPr id="345195" name="Group 107"/>
            <p:cNvGrpSpPr>
              <a:grpSpLocks/>
            </p:cNvGrpSpPr>
            <p:nvPr/>
          </p:nvGrpSpPr>
          <p:grpSpPr bwMode="auto">
            <a:xfrm rot="-5400000">
              <a:off x="2590" y="2976"/>
              <a:ext cx="193" cy="192"/>
              <a:chOff x="1248" y="1056"/>
              <a:chExt cx="384" cy="192"/>
            </a:xfrm>
          </p:grpSpPr>
          <p:sp>
            <p:nvSpPr>
              <p:cNvPr id="345196" name="Line 108"/>
              <p:cNvSpPr>
                <a:spLocks noChangeShapeType="1"/>
              </p:cNvSpPr>
              <p:nvPr/>
            </p:nvSpPr>
            <p:spPr bwMode="auto">
              <a:xfrm flipH="1" flipV="1">
                <a:off x="1248" y="1152"/>
                <a:ext cx="384" cy="96"/>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sp>
            <p:nvSpPr>
              <p:cNvPr id="345197" name="Line 109"/>
              <p:cNvSpPr>
                <a:spLocks noChangeShapeType="1"/>
              </p:cNvSpPr>
              <p:nvPr/>
            </p:nvSpPr>
            <p:spPr bwMode="auto">
              <a:xfrm flipH="1">
                <a:off x="1248" y="1056"/>
                <a:ext cx="384" cy="96"/>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grpSp>
        <p:grpSp>
          <p:nvGrpSpPr>
            <p:cNvPr id="345198" name="Group 110"/>
            <p:cNvGrpSpPr>
              <a:grpSpLocks/>
            </p:cNvGrpSpPr>
            <p:nvPr/>
          </p:nvGrpSpPr>
          <p:grpSpPr bwMode="auto">
            <a:xfrm rot="-5400000">
              <a:off x="2950" y="2976"/>
              <a:ext cx="193" cy="192"/>
              <a:chOff x="1248" y="1056"/>
              <a:chExt cx="384" cy="192"/>
            </a:xfrm>
          </p:grpSpPr>
          <p:sp>
            <p:nvSpPr>
              <p:cNvPr id="345199" name="Line 111"/>
              <p:cNvSpPr>
                <a:spLocks noChangeShapeType="1"/>
              </p:cNvSpPr>
              <p:nvPr/>
            </p:nvSpPr>
            <p:spPr bwMode="auto">
              <a:xfrm flipH="1" flipV="1">
                <a:off x="1248" y="1152"/>
                <a:ext cx="384" cy="96"/>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sp>
            <p:nvSpPr>
              <p:cNvPr id="345200" name="Line 112"/>
              <p:cNvSpPr>
                <a:spLocks noChangeShapeType="1"/>
              </p:cNvSpPr>
              <p:nvPr/>
            </p:nvSpPr>
            <p:spPr bwMode="auto">
              <a:xfrm flipH="1">
                <a:off x="1248" y="1056"/>
                <a:ext cx="384" cy="96"/>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grpSp>
        <p:grpSp>
          <p:nvGrpSpPr>
            <p:cNvPr id="345201" name="Group 113"/>
            <p:cNvGrpSpPr>
              <a:grpSpLocks/>
            </p:cNvGrpSpPr>
            <p:nvPr/>
          </p:nvGrpSpPr>
          <p:grpSpPr bwMode="auto">
            <a:xfrm rot="-5400000">
              <a:off x="3310" y="2976"/>
              <a:ext cx="193" cy="192"/>
              <a:chOff x="1248" y="2496"/>
              <a:chExt cx="384" cy="192"/>
            </a:xfrm>
          </p:grpSpPr>
          <p:sp>
            <p:nvSpPr>
              <p:cNvPr id="345202" name="Line 114"/>
              <p:cNvSpPr>
                <a:spLocks noChangeShapeType="1"/>
              </p:cNvSpPr>
              <p:nvPr/>
            </p:nvSpPr>
            <p:spPr bwMode="auto">
              <a:xfrm flipH="1" flipV="1">
                <a:off x="1248" y="2592"/>
                <a:ext cx="384" cy="96"/>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sp>
            <p:nvSpPr>
              <p:cNvPr id="345203" name="Line 115"/>
              <p:cNvSpPr>
                <a:spLocks noChangeShapeType="1"/>
              </p:cNvSpPr>
              <p:nvPr/>
            </p:nvSpPr>
            <p:spPr bwMode="auto">
              <a:xfrm flipH="1">
                <a:off x="1248" y="2496"/>
                <a:ext cx="384" cy="96"/>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grpSp>
        <p:grpSp>
          <p:nvGrpSpPr>
            <p:cNvPr id="345204" name="Group 116"/>
            <p:cNvGrpSpPr>
              <a:grpSpLocks/>
            </p:cNvGrpSpPr>
            <p:nvPr/>
          </p:nvGrpSpPr>
          <p:grpSpPr bwMode="auto">
            <a:xfrm rot="-5400000">
              <a:off x="3364" y="2836"/>
              <a:ext cx="96" cy="278"/>
              <a:chOff x="1584" y="2458"/>
              <a:chExt cx="96" cy="278"/>
            </a:xfrm>
          </p:grpSpPr>
          <p:sp>
            <p:nvSpPr>
              <p:cNvPr id="345205" name="Oval 117"/>
              <p:cNvSpPr>
                <a:spLocks noChangeArrowheads="1"/>
              </p:cNvSpPr>
              <p:nvPr/>
            </p:nvSpPr>
            <p:spPr bwMode="auto">
              <a:xfrm>
                <a:off x="1584" y="2640"/>
                <a:ext cx="96" cy="96"/>
              </a:xfrm>
              <a:prstGeom prst="ellipse">
                <a:avLst/>
              </a:prstGeom>
              <a:solidFill>
                <a:schemeClr val="bg1"/>
              </a:solidFill>
              <a:ln w="28575">
                <a:solidFill>
                  <a:schemeClr val="tx1"/>
                </a:solidFill>
                <a:round/>
                <a:headEnd/>
                <a:tailEnd/>
              </a:ln>
              <a:effectLst/>
              <a:extLs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sp>
            <p:nvSpPr>
              <p:cNvPr id="345206" name="Oval 118"/>
              <p:cNvSpPr>
                <a:spLocks noChangeArrowheads="1"/>
              </p:cNvSpPr>
              <p:nvPr/>
            </p:nvSpPr>
            <p:spPr bwMode="auto">
              <a:xfrm>
                <a:off x="1584" y="2458"/>
                <a:ext cx="96" cy="96"/>
              </a:xfrm>
              <a:prstGeom prst="ellipse">
                <a:avLst/>
              </a:prstGeom>
              <a:solidFill>
                <a:schemeClr val="bg1"/>
              </a:solidFill>
              <a:ln w="28575">
                <a:solidFill>
                  <a:schemeClr val="tx1"/>
                </a:solidFill>
                <a:round/>
                <a:headEnd/>
                <a:tailEnd/>
              </a:ln>
              <a:effectLst/>
              <a:extLs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grpSp>
        <p:sp>
          <p:nvSpPr>
            <p:cNvPr id="345207" name="Oval 119"/>
            <p:cNvSpPr>
              <a:spLocks noChangeArrowheads="1"/>
            </p:cNvSpPr>
            <p:nvPr/>
          </p:nvSpPr>
          <p:spPr bwMode="auto">
            <a:xfrm rot="-5400000">
              <a:off x="3092" y="2927"/>
              <a:ext cx="96" cy="96"/>
            </a:xfrm>
            <a:prstGeom prst="ellipse">
              <a:avLst/>
            </a:prstGeom>
            <a:solidFill>
              <a:schemeClr val="hlink"/>
            </a:solidFill>
            <a:ln w="28575">
              <a:solidFill>
                <a:schemeClr val="tx1"/>
              </a:solidFill>
              <a:round/>
              <a:headEnd/>
              <a:tailEnd/>
            </a:ln>
            <a:effectLst/>
            <a:extLs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sp>
          <p:nvSpPr>
            <p:cNvPr id="345208" name="Oval 120"/>
            <p:cNvSpPr>
              <a:spLocks noChangeArrowheads="1"/>
            </p:cNvSpPr>
            <p:nvPr/>
          </p:nvSpPr>
          <p:spPr bwMode="auto">
            <a:xfrm rot="-5400000">
              <a:off x="2911" y="2927"/>
              <a:ext cx="96" cy="96"/>
            </a:xfrm>
            <a:prstGeom prst="ellipse">
              <a:avLst/>
            </a:prstGeom>
            <a:solidFill>
              <a:schemeClr val="hlink"/>
            </a:solidFill>
            <a:ln w="28575">
              <a:solidFill>
                <a:schemeClr val="tx1"/>
              </a:solidFill>
              <a:round/>
              <a:headEnd/>
              <a:tailEnd/>
            </a:ln>
            <a:effectLst/>
            <a:extLs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sp>
          <p:nvSpPr>
            <p:cNvPr id="345209" name="Oval 121"/>
            <p:cNvSpPr>
              <a:spLocks noChangeArrowheads="1"/>
            </p:cNvSpPr>
            <p:nvPr/>
          </p:nvSpPr>
          <p:spPr bwMode="auto">
            <a:xfrm rot="-5400000">
              <a:off x="2729" y="2927"/>
              <a:ext cx="96" cy="96"/>
            </a:xfrm>
            <a:prstGeom prst="ellipse">
              <a:avLst/>
            </a:prstGeom>
            <a:solidFill>
              <a:schemeClr val="hlink"/>
            </a:solidFill>
            <a:ln w="28575">
              <a:solidFill>
                <a:schemeClr val="tx1"/>
              </a:solidFill>
              <a:round/>
              <a:headEnd/>
              <a:tailEnd/>
            </a:ln>
            <a:effectLst/>
            <a:extLs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sp>
          <p:nvSpPr>
            <p:cNvPr id="345210" name="Oval 122"/>
            <p:cNvSpPr>
              <a:spLocks noChangeArrowheads="1"/>
            </p:cNvSpPr>
            <p:nvPr/>
          </p:nvSpPr>
          <p:spPr bwMode="auto">
            <a:xfrm rot="-5400000">
              <a:off x="2548" y="2927"/>
              <a:ext cx="96" cy="96"/>
            </a:xfrm>
            <a:prstGeom prst="ellipse">
              <a:avLst/>
            </a:prstGeom>
            <a:solidFill>
              <a:schemeClr val="hlink"/>
            </a:solidFill>
            <a:ln w="28575">
              <a:solidFill>
                <a:schemeClr val="tx1"/>
              </a:solidFill>
              <a:round/>
              <a:headEnd/>
              <a:tailEnd/>
            </a:ln>
            <a:effectLst/>
            <a:extLs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sp>
          <p:nvSpPr>
            <p:cNvPr id="345211" name="Oval 123"/>
            <p:cNvSpPr>
              <a:spLocks noChangeArrowheads="1"/>
            </p:cNvSpPr>
            <p:nvPr/>
          </p:nvSpPr>
          <p:spPr bwMode="auto">
            <a:xfrm rot="-5400000">
              <a:off x="2367" y="2927"/>
              <a:ext cx="96" cy="96"/>
            </a:xfrm>
            <a:prstGeom prst="ellipse">
              <a:avLst/>
            </a:prstGeom>
            <a:solidFill>
              <a:schemeClr val="bg1"/>
            </a:solidFill>
            <a:ln w="28575">
              <a:solidFill>
                <a:schemeClr val="tx1"/>
              </a:solidFill>
              <a:round/>
              <a:headEnd/>
              <a:tailEnd/>
            </a:ln>
            <a:effectLst/>
            <a:extLs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sp>
          <p:nvSpPr>
            <p:cNvPr id="345212" name="Oval 124"/>
            <p:cNvSpPr>
              <a:spLocks noChangeArrowheads="1"/>
            </p:cNvSpPr>
            <p:nvPr/>
          </p:nvSpPr>
          <p:spPr bwMode="auto">
            <a:xfrm rot="-5400000">
              <a:off x="2185" y="2927"/>
              <a:ext cx="96" cy="96"/>
            </a:xfrm>
            <a:prstGeom prst="ellipse">
              <a:avLst/>
            </a:prstGeom>
            <a:solidFill>
              <a:schemeClr val="bg1"/>
            </a:solidFill>
            <a:ln w="28575">
              <a:solidFill>
                <a:schemeClr val="tx1"/>
              </a:solidFill>
              <a:round/>
              <a:headEnd/>
              <a:tailEnd/>
            </a:ln>
            <a:effectLst/>
            <a:extLs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grpSp>
          <p:nvGrpSpPr>
            <p:cNvPr id="345213" name="Group 125"/>
            <p:cNvGrpSpPr>
              <a:grpSpLocks/>
            </p:cNvGrpSpPr>
            <p:nvPr/>
          </p:nvGrpSpPr>
          <p:grpSpPr bwMode="auto">
            <a:xfrm rot="-5400000">
              <a:off x="1914" y="2836"/>
              <a:ext cx="96" cy="277"/>
              <a:chOff x="1584" y="1008"/>
              <a:chExt cx="96" cy="277"/>
            </a:xfrm>
          </p:grpSpPr>
          <p:sp>
            <p:nvSpPr>
              <p:cNvPr id="345214" name="Oval 126"/>
              <p:cNvSpPr>
                <a:spLocks noChangeArrowheads="1"/>
              </p:cNvSpPr>
              <p:nvPr/>
            </p:nvSpPr>
            <p:spPr bwMode="auto">
              <a:xfrm>
                <a:off x="1584" y="1189"/>
                <a:ext cx="96" cy="96"/>
              </a:xfrm>
              <a:prstGeom prst="ellipse">
                <a:avLst/>
              </a:prstGeom>
              <a:solidFill>
                <a:schemeClr val="bg1"/>
              </a:solidFill>
              <a:ln w="28575">
                <a:solidFill>
                  <a:schemeClr val="tx1"/>
                </a:solidFill>
                <a:round/>
                <a:headEnd/>
                <a:tailEnd/>
              </a:ln>
              <a:effectLst/>
              <a:extLs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sp>
            <p:nvSpPr>
              <p:cNvPr id="345215" name="Oval 127"/>
              <p:cNvSpPr>
                <a:spLocks noChangeArrowheads="1"/>
              </p:cNvSpPr>
              <p:nvPr/>
            </p:nvSpPr>
            <p:spPr bwMode="auto">
              <a:xfrm>
                <a:off x="1584" y="1008"/>
                <a:ext cx="96" cy="96"/>
              </a:xfrm>
              <a:prstGeom prst="ellipse">
                <a:avLst/>
              </a:prstGeom>
              <a:solidFill>
                <a:schemeClr val="bg1"/>
              </a:solidFill>
              <a:ln w="28575">
                <a:solidFill>
                  <a:schemeClr val="tx1"/>
                </a:solidFill>
                <a:round/>
                <a:headEnd/>
                <a:tailEnd/>
              </a:ln>
              <a:effectLst/>
              <a:extLs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grpSp>
        <p:grpSp>
          <p:nvGrpSpPr>
            <p:cNvPr id="345216" name="Group 128"/>
            <p:cNvGrpSpPr>
              <a:grpSpLocks/>
            </p:cNvGrpSpPr>
            <p:nvPr/>
          </p:nvGrpSpPr>
          <p:grpSpPr bwMode="auto">
            <a:xfrm rot="-5400000">
              <a:off x="3183" y="2938"/>
              <a:ext cx="96" cy="459"/>
              <a:chOff x="1200" y="2186"/>
              <a:chExt cx="96" cy="459"/>
            </a:xfrm>
          </p:grpSpPr>
          <p:sp>
            <p:nvSpPr>
              <p:cNvPr id="345217" name="Oval 129"/>
              <p:cNvSpPr>
                <a:spLocks noChangeArrowheads="1"/>
              </p:cNvSpPr>
              <p:nvPr/>
            </p:nvSpPr>
            <p:spPr bwMode="auto">
              <a:xfrm>
                <a:off x="1200" y="2549"/>
                <a:ext cx="96" cy="96"/>
              </a:xfrm>
              <a:prstGeom prst="ellipse">
                <a:avLst/>
              </a:prstGeom>
              <a:solidFill>
                <a:schemeClr val="bg1"/>
              </a:solidFill>
              <a:ln w="28575">
                <a:solidFill>
                  <a:schemeClr val="tx1"/>
                </a:solidFill>
                <a:round/>
                <a:headEnd/>
                <a:tailEnd/>
              </a:ln>
              <a:effectLst/>
              <a:extLs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sp>
            <p:nvSpPr>
              <p:cNvPr id="345218" name="Oval 130"/>
              <p:cNvSpPr>
                <a:spLocks noChangeArrowheads="1"/>
              </p:cNvSpPr>
              <p:nvPr/>
            </p:nvSpPr>
            <p:spPr bwMode="auto">
              <a:xfrm>
                <a:off x="1200" y="2186"/>
                <a:ext cx="96" cy="96"/>
              </a:xfrm>
              <a:prstGeom prst="ellipse">
                <a:avLst/>
              </a:prstGeom>
              <a:solidFill>
                <a:schemeClr val="bg1"/>
              </a:solidFill>
              <a:ln w="28575">
                <a:solidFill>
                  <a:schemeClr val="tx1"/>
                </a:solidFill>
                <a:round/>
                <a:headEnd/>
                <a:tailEnd/>
              </a:ln>
              <a:effectLst/>
              <a:extLs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grpSp>
        <p:sp>
          <p:nvSpPr>
            <p:cNvPr id="345219" name="Oval 131"/>
            <p:cNvSpPr>
              <a:spLocks noChangeArrowheads="1"/>
            </p:cNvSpPr>
            <p:nvPr/>
          </p:nvSpPr>
          <p:spPr bwMode="auto">
            <a:xfrm rot="-5400000">
              <a:off x="2639" y="3120"/>
              <a:ext cx="96" cy="96"/>
            </a:xfrm>
            <a:prstGeom prst="ellipse">
              <a:avLst/>
            </a:prstGeom>
            <a:solidFill>
              <a:schemeClr val="bg1"/>
            </a:solidFill>
            <a:ln w="28575">
              <a:solidFill>
                <a:schemeClr val="tx1"/>
              </a:solidFill>
              <a:round/>
              <a:headEnd/>
              <a:tailEnd/>
            </a:ln>
            <a:effectLst/>
            <a:extLs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sp>
          <p:nvSpPr>
            <p:cNvPr id="345220" name="Oval 132"/>
            <p:cNvSpPr>
              <a:spLocks noChangeArrowheads="1"/>
            </p:cNvSpPr>
            <p:nvPr/>
          </p:nvSpPr>
          <p:spPr bwMode="auto">
            <a:xfrm rot="-5400000">
              <a:off x="2280" y="3119"/>
              <a:ext cx="96" cy="96"/>
            </a:xfrm>
            <a:prstGeom prst="ellipse">
              <a:avLst/>
            </a:prstGeom>
            <a:solidFill>
              <a:schemeClr val="bg1"/>
            </a:solidFill>
            <a:ln w="28575">
              <a:solidFill>
                <a:schemeClr val="tx1"/>
              </a:solidFill>
              <a:round/>
              <a:headEnd/>
              <a:tailEnd/>
            </a:ln>
            <a:effectLst/>
            <a:extLs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sp>
          <p:nvSpPr>
            <p:cNvPr id="345221" name="Oval 133"/>
            <p:cNvSpPr>
              <a:spLocks noChangeArrowheads="1"/>
            </p:cNvSpPr>
            <p:nvPr/>
          </p:nvSpPr>
          <p:spPr bwMode="auto">
            <a:xfrm rot="-5400000">
              <a:off x="1918" y="3119"/>
              <a:ext cx="96" cy="96"/>
            </a:xfrm>
            <a:prstGeom prst="ellipse">
              <a:avLst/>
            </a:prstGeom>
            <a:solidFill>
              <a:schemeClr val="bg1"/>
            </a:solidFill>
            <a:ln w="28575">
              <a:solidFill>
                <a:schemeClr val="tx1"/>
              </a:solidFill>
              <a:round/>
              <a:headEnd/>
              <a:tailEnd/>
            </a:ln>
            <a:effectLst/>
            <a:extLs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sp>
          <p:nvSpPr>
            <p:cNvPr id="345222" name="Oval 134"/>
            <p:cNvSpPr>
              <a:spLocks noChangeArrowheads="1"/>
            </p:cNvSpPr>
            <p:nvPr/>
          </p:nvSpPr>
          <p:spPr bwMode="auto">
            <a:xfrm rot="-5400000">
              <a:off x="3168" y="3312"/>
              <a:ext cx="96" cy="96"/>
            </a:xfrm>
            <a:prstGeom prst="ellipse">
              <a:avLst/>
            </a:prstGeom>
            <a:solidFill>
              <a:schemeClr val="bg1"/>
            </a:solidFill>
            <a:ln w="28575">
              <a:solidFill>
                <a:schemeClr val="tx1"/>
              </a:solidFill>
              <a:round/>
              <a:headEnd/>
              <a:tailEnd/>
            </a:ln>
            <a:effectLst/>
            <a:extLs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sp>
          <p:nvSpPr>
            <p:cNvPr id="345223" name="Oval 135"/>
            <p:cNvSpPr>
              <a:spLocks noChangeArrowheads="1"/>
            </p:cNvSpPr>
            <p:nvPr/>
          </p:nvSpPr>
          <p:spPr bwMode="auto">
            <a:xfrm rot="-5400000">
              <a:off x="2806" y="3312"/>
              <a:ext cx="96" cy="96"/>
            </a:xfrm>
            <a:prstGeom prst="ellipse">
              <a:avLst/>
            </a:prstGeom>
            <a:solidFill>
              <a:schemeClr val="bg1"/>
            </a:solidFill>
            <a:ln w="28575">
              <a:solidFill>
                <a:schemeClr val="tx1"/>
              </a:solidFill>
              <a:round/>
              <a:headEnd/>
              <a:tailEnd/>
            </a:ln>
            <a:effectLst/>
            <a:extLs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sp>
          <p:nvSpPr>
            <p:cNvPr id="345224" name="Oval 136"/>
            <p:cNvSpPr>
              <a:spLocks noChangeArrowheads="1"/>
            </p:cNvSpPr>
            <p:nvPr/>
          </p:nvSpPr>
          <p:spPr bwMode="auto">
            <a:xfrm rot="-5400000">
              <a:off x="2085" y="3312"/>
              <a:ext cx="96" cy="96"/>
            </a:xfrm>
            <a:prstGeom prst="ellipse">
              <a:avLst/>
            </a:prstGeom>
            <a:solidFill>
              <a:schemeClr val="bg1"/>
            </a:solidFill>
            <a:ln w="28575">
              <a:solidFill>
                <a:schemeClr val="tx1"/>
              </a:solidFill>
              <a:round/>
              <a:headEnd/>
              <a:tailEnd/>
            </a:ln>
            <a:effectLst/>
            <a:extLs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sp>
          <p:nvSpPr>
            <p:cNvPr id="345225" name="Oval 137"/>
            <p:cNvSpPr>
              <a:spLocks noChangeArrowheads="1"/>
            </p:cNvSpPr>
            <p:nvPr/>
          </p:nvSpPr>
          <p:spPr bwMode="auto">
            <a:xfrm rot="-5400000">
              <a:off x="2639" y="3552"/>
              <a:ext cx="96" cy="96"/>
            </a:xfrm>
            <a:prstGeom prst="ellipse">
              <a:avLst/>
            </a:prstGeom>
            <a:solidFill>
              <a:schemeClr val="bg1"/>
            </a:solidFill>
            <a:ln w="28575">
              <a:solidFill>
                <a:schemeClr val="tx1"/>
              </a:solidFill>
              <a:round/>
              <a:headEnd/>
              <a:tailEnd/>
            </a:ln>
            <a:effectLst/>
            <a:extLs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sp>
          <p:nvSpPr>
            <p:cNvPr id="345226" name="Oval 138"/>
            <p:cNvSpPr>
              <a:spLocks noChangeArrowheads="1"/>
            </p:cNvSpPr>
            <p:nvPr/>
          </p:nvSpPr>
          <p:spPr bwMode="auto">
            <a:xfrm rot="-5400000">
              <a:off x="2806" y="3312"/>
              <a:ext cx="96" cy="96"/>
            </a:xfrm>
            <a:prstGeom prst="ellipse">
              <a:avLst/>
            </a:prstGeom>
            <a:solidFill>
              <a:schemeClr val="hlink"/>
            </a:solidFill>
            <a:ln w="28575">
              <a:solidFill>
                <a:schemeClr val="hlink"/>
              </a:solidFill>
              <a:round/>
              <a:headEnd/>
              <a:tailEnd/>
            </a:ln>
            <a:effectLst/>
            <a:extLst>
              <a:ext uri="{AF507438-7753-43E0-B8FC-AC1667EBCBE1}">
                <a14:hiddenEffects xmlns:a14="http://schemas.microsoft.com/office/drawing/2010/main">
                  <a:effectLst>
                    <a:outerShdw dist="17961" dir="2700000" algn="ctr" rotWithShape="0">
                      <a:schemeClr val="hlink">
                        <a:gamma/>
                        <a:shade val="60000"/>
                        <a:invGamma/>
                      </a:schemeClr>
                    </a:outerShdw>
                  </a:effectLst>
                </a14:hiddenEffects>
              </a:ext>
            </a:extLst>
          </p:spPr>
          <p:txBody>
            <a:bodyPr wrap="none" anchor="ctr"/>
            <a:lstStyle/>
            <a:p>
              <a:endParaRPr lang="en-US" sz="1613"/>
            </a:p>
          </p:txBody>
        </p:sp>
      </p:grpSp>
      <p:grpSp>
        <p:nvGrpSpPr>
          <p:cNvPr id="345227" name="Group 139"/>
          <p:cNvGrpSpPr>
            <a:grpSpLocks/>
          </p:cNvGrpSpPr>
          <p:nvPr/>
        </p:nvGrpSpPr>
        <p:grpSpPr bwMode="auto">
          <a:xfrm>
            <a:off x="4135359" y="1722258"/>
            <a:ext cx="839149" cy="2594248"/>
            <a:chOff x="2597" y="960"/>
            <a:chExt cx="544" cy="1824"/>
          </a:xfrm>
        </p:grpSpPr>
        <p:sp>
          <p:nvSpPr>
            <p:cNvPr id="345228" name="Line 140"/>
            <p:cNvSpPr>
              <a:spLocks noChangeShapeType="1"/>
            </p:cNvSpPr>
            <p:nvPr/>
          </p:nvSpPr>
          <p:spPr bwMode="auto">
            <a:xfrm rot="-5400000">
              <a:off x="1685" y="1872"/>
              <a:ext cx="1824" cy="0"/>
            </a:xfrm>
            <a:prstGeom prst="line">
              <a:avLst/>
            </a:prstGeom>
            <a:noFill/>
            <a:ln w="28575">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sp>
          <p:nvSpPr>
            <p:cNvPr id="345229" name="Line 141"/>
            <p:cNvSpPr>
              <a:spLocks noChangeShapeType="1"/>
            </p:cNvSpPr>
            <p:nvPr/>
          </p:nvSpPr>
          <p:spPr bwMode="auto">
            <a:xfrm rot="-5400000">
              <a:off x="2229" y="1872"/>
              <a:ext cx="1824" cy="0"/>
            </a:xfrm>
            <a:prstGeom prst="line">
              <a:avLst/>
            </a:prstGeom>
            <a:noFill/>
            <a:ln w="28575">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grpSp>
      <p:grpSp>
        <p:nvGrpSpPr>
          <p:cNvPr id="345230" name="Group 142"/>
          <p:cNvGrpSpPr>
            <a:grpSpLocks/>
          </p:cNvGrpSpPr>
          <p:nvPr/>
        </p:nvGrpSpPr>
        <p:grpSpPr bwMode="auto">
          <a:xfrm>
            <a:off x="510577" y="1434957"/>
            <a:ext cx="1827812" cy="1911551"/>
            <a:chOff x="244" y="758"/>
            <a:chExt cx="1186" cy="1344"/>
          </a:xfrm>
        </p:grpSpPr>
        <p:sp>
          <p:nvSpPr>
            <p:cNvPr id="345231" name="Line 143"/>
            <p:cNvSpPr>
              <a:spLocks noChangeShapeType="1"/>
            </p:cNvSpPr>
            <p:nvPr/>
          </p:nvSpPr>
          <p:spPr bwMode="auto">
            <a:xfrm>
              <a:off x="559" y="1084"/>
              <a:ext cx="288" cy="904"/>
            </a:xfrm>
            <a:prstGeom prst="line">
              <a:avLst/>
            </a:prstGeom>
            <a:noFill/>
            <a:ln w="2857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sp>
          <p:nvSpPr>
            <p:cNvPr id="345232" name="Oval 144"/>
            <p:cNvSpPr>
              <a:spLocks noChangeArrowheads="1"/>
            </p:cNvSpPr>
            <p:nvPr/>
          </p:nvSpPr>
          <p:spPr bwMode="auto">
            <a:xfrm>
              <a:off x="816" y="2006"/>
              <a:ext cx="96" cy="96"/>
            </a:xfrm>
            <a:prstGeom prst="ellipse">
              <a:avLst/>
            </a:prstGeom>
            <a:solidFill>
              <a:schemeClr val="hlink"/>
            </a:solidFill>
            <a:ln w="28575">
              <a:solidFill>
                <a:schemeClr val="hlink"/>
              </a:solidFill>
              <a:round/>
              <a:headEnd/>
              <a:tailEnd/>
            </a:ln>
            <a:effectLst/>
            <a:extLst>
              <a:ext uri="{AF507438-7753-43E0-B8FC-AC1667EBCBE1}">
                <a14:hiddenEffects xmlns:a14="http://schemas.microsoft.com/office/drawing/2010/main">
                  <a:effectLst>
                    <a:outerShdw dist="17961" dir="2700000" algn="ctr" rotWithShape="0">
                      <a:schemeClr val="hlink">
                        <a:gamma/>
                        <a:shade val="60000"/>
                        <a:invGamma/>
                      </a:schemeClr>
                    </a:outerShdw>
                  </a:effectLst>
                </a14:hiddenEffects>
              </a:ext>
            </a:extLst>
          </p:spPr>
          <p:txBody>
            <a:bodyPr wrap="none" anchor="ctr"/>
            <a:lstStyle/>
            <a:p>
              <a:endParaRPr lang="en-US" sz="1613"/>
            </a:p>
          </p:txBody>
        </p:sp>
        <p:sp>
          <p:nvSpPr>
            <p:cNvPr id="345233" name="Text Box 145"/>
            <p:cNvSpPr txBox="1">
              <a:spLocks noChangeArrowheads="1"/>
            </p:cNvSpPr>
            <p:nvPr/>
          </p:nvSpPr>
          <p:spPr bwMode="auto">
            <a:xfrm>
              <a:off x="244" y="758"/>
              <a:ext cx="1186" cy="239"/>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7961" dir="2700000" algn="ctr" rotWithShape="0">
                      <a:schemeClr val="hlink">
                        <a:gamma/>
                        <a:shade val="60000"/>
                        <a:invGamma/>
                      </a:schemeClr>
                    </a:outerShdw>
                  </a:effectLst>
                </a14:hiddenEffects>
              </a:ext>
            </a:extLst>
          </p:spPr>
          <p:txBody>
            <a:bodyPr wrap="none" anchor="ctr">
              <a:spAutoFit/>
            </a:bodyPr>
            <a:lstStyle/>
            <a:p>
              <a:pPr algn="ctr"/>
              <a:r>
                <a:rPr lang="de-DE" sz="1613"/>
                <a:t>Restriction Element</a:t>
              </a:r>
            </a:p>
          </p:txBody>
        </p:sp>
      </p:grpSp>
      <p:grpSp>
        <p:nvGrpSpPr>
          <p:cNvPr id="345234" name="Group 146"/>
          <p:cNvGrpSpPr>
            <a:grpSpLocks/>
          </p:cNvGrpSpPr>
          <p:nvPr/>
        </p:nvGrpSpPr>
        <p:grpSpPr bwMode="auto">
          <a:xfrm>
            <a:off x="4389948" y="2262726"/>
            <a:ext cx="4218501" cy="2524557"/>
            <a:chOff x="2762" y="1340"/>
            <a:chExt cx="2738" cy="1775"/>
          </a:xfrm>
        </p:grpSpPr>
        <p:sp>
          <p:nvSpPr>
            <p:cNvPr id="345235" name="Oval 147"/>
            <p:cNvSpPr>
              <a:spLocks noChangeArrowheads="1"/>
            </p:cNvSpPr>
            <p:nvPr/>
          </p:nvSpPr>
          <p:spPr bwMode="auto">
            <a:xfrm>
              <a:off x="4512" y="1824"/>
              <a:ext cx="624" cy="384"/>
            </a:xfrm>
            <a:prstGeom prst="ellipse">
              <a:avLst/>
            </a:prstGeom>
            <a:solidFill>
              <a:srgbClr val="33CC33"/>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17961" dir="2700000" algn="ctr" rotWithShape="0">
                      <a:srgbClr val="33CC33">
                        <a:gamma/>
                        <a:shade val="60000"/>
                        <a:invGamma/>
                      </a:srgbClr>
                    </a:outerShdw>
                  </a:effectLst>
                </a14:hiddenEffects>
              </a:ext>
            </a:extLst>
          </p:spPr>
          <p:txBody>
            <a:bodyPr wrap="none" anchor="ctr"/>
            <a:lstStyle/>
            <a:p>
              <a:endParaRPr lang="en-US" sz="1613"/>
            </a:p>
          </p:txBody>
        </p:sp>
        <p:sp>
          <p:nvSpPr>
            <p:cNvPr id="345236" name="Rectangle 148"/>
            <p:cNvSpPr>
              <a:spLocks noChangeArrowheads="1"/>
            </p:cNvSpPr>
            <p:nvPr/>
          </p:nvSpPr>
          <p:spPr bwMode="auto">
            <a:xfrm>
              <a:off x="4224" y="1872"/>
              <a:ext cx="864" cy="864"/>
            </a:xfrm>
            <a:prstGeom prst="rect">
              <a:avLst/>
            </a:prstGeom>
            <a:noFill/>
            <a:ln w="2857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sp>
          <p:nvSpPr>
            <p:cNvPr id="345237" name="Line 149"/>
            <p:cNvSpPr>
              <a:spLocks noChangeShapeType="1"/>
            </p:cNvSpPr>
            <p:nvPr/>
          </p:nvSpPr>
          <p:spPr bwMode="auto">
            <a:xfrm flipV="1">
              <a:off x="4224" y="2160"/>
              <a:ext cx="864"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sp>
          <p:nvSpPr>
            <p:cNvPr id="345238" name="AutoShape 150"/>
            <p:cNvSpPr>
              <a:spLocks noChangeArrowheads="1"/>
            </p:cNvSpPr>
            <p:nvPr/>
          </p:nvSpPr>
          <p:spPr bwMode="auto">
            <a:xfrm>
              <a:off x="2762" y="1373"/>
              <a:ext cx="1701" cy="1101"/>
            </a:xfrm>
            <a:custGeom>
              <a:avLst/>
              <a:gdLst>
                <a:gd name="G0" fmla="+- -1807099 0 0"/>
                <a:gd name="G1" fmla="+- -10932155 0 0"/>
                <a:gd name="G2" fmla="+- -1807099 0 -10932155"/>
                <a:gd name="G3" fmla="+- 10800 0 0"/>
                <a:gd name="G4" fmla="+- 0 0 -1807099"/>
                <a:gd name="T0" fmla="*/ 360 256 1"/>
                <a:gd name="T1" fmla="*/ 0 256 1"/>
                <a:gd name="G5" fmla="+- G2 T0 T1"/>
                <a:gd name="G6" fmla="?: G2 G2 G5"/>
                <a:gd name="G7" fmla="+- 0 0 G6"/>
                <a:gd name="G8" fmla="+- 9218 0 0"/>
                <a:gd name="G9" fmla="+- 0 0 -10932155"/>
                <a:gd name="G10" fmla="+- 9218 0 2700"/>
                <a:gd name="G11" fmla="cos G10 -1807099"/>
                <a:gd name="G12" fmla="sin G10 -1807099"/>
                <a:gd name="G13" fmla="cos 13500 -1807099"/>
                <a:gd name="G14" fmla="sin 13500 -1807099"/>
                <a:gd name="G15" fmla="+- G11 10800 0"/>
                <a:gd name="G16" fmla="+- G12 10800 0"/>
                <a:gd name="G17" fmla="+- G13 10800 0"/>
                <a:gd name="G18" fmla="+- G14 10800 0"/>
                <a:gd name="G19" fmla="*/ 9218 1 2"/>
                <a:gd name="G20" fmla="+- G19 5400 0"/>
                <a:gd name="G21" fmla="cos G20 -1807099"/>
                <a:gd name="G22" fmla="sin G20 -1807099"/>
                <a:gd name="G23" fmla="+- G21 10800 0"/>
                <a:gd name="G24" fmla="+- G12 G23 G22"/>
                <a:gd name="G25" fmla="+- G22 G23 G11"/>
                <a:gd name="G26" fmla="cos 10800 -1807099"/>
                <a:gd name="G27" fmla="sin 10800 -1807099"/>
                <a:gd name="G28" fmla="cos 9218 -1807099"/>
                <a:gd name="G29" fmla="sin 9218 -1807099"/>
                <a:gd name="G30" fmla="+- G26 10800 0"/>
                <a:gd name="G31" fmla="+- G27 10800 0"/>
                <a:gd name="G32" fmla="+- G28 10800 0"/>
                <a:gd name="G33" fmla="+- G29 10800 0"/>
                <a:gd name="G34" fmla="+- G19 5400 0"/>
                <a:gd name="G35" fmla="cos G34 -10932155"/>
                <a:gd name="G36" fmla="sin G34 -10932155"/>
                <a:gd name="G37" fmla="+/ -10932155 -1807099 2"/>
                <a:gd name="T2" fmla="*/ 180 256 1"/>
                <a:gd name="T3" fmla="*/ 0 256 1"/>
                <a:gd name="G38" fmla="+- G37 T2 T3"/>
                <a:gd name="G39" fmla="?: G2 G37 G38"/>
                <a:gd name="G40" fmla="cos 10800 G39"/>
                <a:gd name="G41" fmla="sin 10800 G39"/>
                <a:gd name="G42" fmla="cos 9218 G39"/>
                <a:gd name="G43" fmla="sin 9218 G39"/>
                <a:gd name="G44" fmla="+- G40 10800 0"/>
                <a:gd name="G45" fmla="+- G41 10800 0"/>
                <a:gd name="G46" fmla="+- G42 10800 0"/>
                <a:gd name="G47" fmla="+- G43 10800 0"/>
                <a:gd name="G48" fmla="+- G35 10800 0"/>
                <a:gd name="G49" fmla="+- G36 10800 0"/>
                <a:gd name="T4" fmla="*/ 9447 w 21600"/>
                <a:gd name="T5" fmla="*/ 84 h 21600"/>
                <a:gd name="T6" fmla="*/ 1054 w 21600"/>
                <a:gd name="T7" fmla="*/ 8516 h 21600"/>
                <a:gd name="T8" fmla="*/ 9645 w 21600"/>
                <a:gd name="T9" fmla="*/ 1654 h 21600"/>
                <a:gd name="T10" fmla="*/ 22766 w 21600"/>
                <a:gd name="T11" fmla="*/ 4550 h 21600"/>
                <a:gd name="T12" fmla="*/ 21288 w 21600"/>
                <a:gd name="T13" fmla="*/ 9261 h 21600"/>
                <a:gd name="T14" fmla="*/ 16577 w 21600"/>
                <a:gd name="T15" fmla="*/ 7782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8970" y="6533"/>
                  </a:moveTo>
                  <a:cubicBezTo>
                    <a:pt x="17381" y="3489"/>
                    <a:pt x="14233" y="1582"/>
                    <a:pt x="10800" y="1582"/>
                  </a:cubicBezTo>
                  <a:cubicBezTo>
                    <a:pt x="6519" y="1582"/>
                    <a:pt x="2801" y="4529"/>
                    <a:pt x="1825" y="8696"/>
                  </a:cubicBezTo>
                  <a:lnTo>
                    <a:pt x="284" y="8335"/>
                  </a:lnTo>
                  <a:cubicBezTo>
                    <a:pt x="1429" y="3452"/>
                    <a:pt x="5784" y="0"/>
                    <a:pt x="10800" y="0"/>
                  </a:cubicBezTo>
                  <a:cubicBezTo>
                    <a:pt x="14822" y="0"/>
                    <a:pt x="18511" y="2235"/>
                    <a:pt x="20373" y="5800"/>
                  </a:cubicBezTo>
                  <a:lnTo>
                    <a:pt x="22766" y="4550"/>
                  </a:lnTo>
                  <a:lnTo>
                    <a:pt x="21288" y="9261"/>
                  </a:lnTo>
                  <a:lnTo>
                    <a:pt x="16577" y="7782"/>
                  </a:lnTo>
                  <a:lnTo>
                    <a:pt x="18970" y="6533"/>
                  </a:lnTo>
                  <a:close/>
                </a:path>
              </a:pathLst>
            </a:custGeom>
            <a:solidFill>
              <a:srgbClr val="FF3399"/>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7961" dir="2700000" algn="ctr" rotWithShape="0">
                      <a:srgbClr val="FF3399">
                        <a:gamma/>
                        <a:shade val="60000"/>
                        <a:invGamma/>
                      </a:srgbClr>
                    </a:outerShdw>
                  </a:effectLst>
                </a14:hiddenEffects>
              </a:ext>
            </a:extLst>
          </p:spPr>
          <p:txBody>
            <a:bodyPr wrap="none" anchor="ctr"/>
            <a:lstStyle/>
            <a:p>
              <a:endParaRPr lang="en-US" sz="1613"/>
            </a:p>
          </p:txBody>
        </p:sp>
        <p:sp>
          <p:nvSpPr>
            <p:cNvPr id="345239" name="Line 151"/>
            <p:cNvSpPr>
              <a:spLocks noChangeShapeType="1"/>
            </p:cNvSpPr>
            <p:nvPr/>
          </p:nvSpPr>
          <p:spPr bwMode="auto">
            <a:xfrm flipH="1">
              <a:off x="4512" y="1872"/>
              <a:ext cx="8" cy="864"/>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sp>
          <p:nvSpPr>
            <p:cNvPr id="345240" name="Text Box 152"/>
            <p:cNvSpPr txBox="1">
              <a:spLocks noChangeArrowheads="1"/>
            </p:cNvSpPr>
            <p:nvPr/>
          </p:nvSpPr>
          <p:spPr bwMode="auto">
            <a:xfrm>
              <a:off x="4280" y="2204"/>
              <a:ext cx="198" cy="239"/>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7961" dir="2700000" algn="ctr" rotWithShape="0">
                      <a:schemeClr val="hlink">
                        <a:gamma/>
                        <a:shade val="60000"/>
                        <a:invGamma/>
                      </a:schemeClr>
                    </a:outerShdw>
                  </a:effectLst>
                </a14:hiddenEffects>
              </a:ext>
            </a:extLst>
          </p:spPr>
          <p:txBody>
            <a:bodyPr wrap="none" anchor="ctr">
              <a:spAutoFit/>
            </a:bodyPr>
            <a:lstStyle/>
            <a:p>
              <a:pPr algn="ctr"/>
              <a:r>
                <a:rPr lang="de-DE" sz="1613"/>
                <a:t>A</a:t>
              </a:r>
            </a:p>
          </p:txBody>
        </p:sp>
        <p:sp>
          <p:nvSpPr>
            <p:cNvPr id="345241" name="Text Box 153"/>
            <p:cNvSpPr txBox="1">
              <a:spLocks noChangeArrowheads="1"/>
            </p:cNvSpPr>
            <p:nvPr/>
          </p:nvSpPr>
          <p:spPr bwMode="auto">
            <a:xfrm>
              <a:off x="4282" y="2492"/>
              <a:ext cx="193" cy="239"/>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7961" dir="2700000" algn="ctr" rotWithShape="0">
                      <a:schemeClr val="hlink">
                        <a:gamma/>
                        <a:shade val="60000"/>
                        <a:invGamma/>
                      </a:schemeClr>
                    </a:outerShdw>
                  </a:effectLst>
                </a14:hiddenEffects>
              </a:ext>
            </a:extLst>
          </p:spPr>
          <p:txBody>
            <a:bodyPr wrap="none" anchor="ctr">
              <a:spAutoFit/>
            </a:bodyPr>
            <a:lstStyle/>
            <a:p>
              <a:pPr algn="ctr"/>
              <a:r>
                <a:rPr lang="de-DE" sz="1613"/>
                <a:t>B</a:t>
              </a:r>
            </a:p>
          </p:txBody>
        </p:sp>
        <p:sp>
          <p:nvSpPr>
            <p:cNvPr id="345242" name="Line 154"/>
            <p:cNvSpPr>
              <a:spLocks noChangeShapeType="1"/>
            </p:cNvSpPr>
            <p:nvPr/>
          </p:nvSpPr>
          <p:spPr bwMode="auto">
            <a:xfrm flipV="1">
              <a:off x="4224" y="2448"/>
              <a:ext cx="864"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sp>
          <p:nvSpPr>
            <p:cNvPr id="345243" name="Line 155"/>
            <p:cNvSpPr>
              <a:spLocks noChangeShapeType="1"/>
            </p:cNvSpPr>
            <p:nvPr/>
          </p:nvSpPr>
          <p:spPr bwMode="auto">
            <a:xfrm flipH="1">
              <a:off x="4800" y="1872"/>
              <a:ext cx="8" cy="864"/>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sp>
          <p:nvSpPr>
            <p:cNvPr id="345244" name="Text Box 156"/>
            <p:cNvSpPr txBox="1">
              <a:spLocks noChangeArrowheads="1"/>
            </p:cNvSpPr>
            <p:nvPr/>
          </p:nvSpPr>
          <p:spPr bwMode="auto">
            <a:xfrm>
              <a:off x="4256" y="2876"/>
              <a:ext cx="821" cy="239"/>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7961" dir="2700000" algn="ctr" rotWithShape="0">
                      <a:schemeClr val="hlink">
                        <a:gamma/>
                        <a:shade val="60000"/>
                        <a:invGamma/>
                      </a:schemeClr>
                    </a:outerShdw>
                  </a:effectLst>
                </a14:hiddenEffects>
              </a:ext>
            </a:extLst>
          </p:spPr>
          <p:txBody>
            <a:bodyPr wrap="none" anchor="ctr">
              <a:spAutoFit/>
            </a:bodyPr>
            <a:lstStyle/>
            <a:p>
              <a:pPr algn="ctr"/>
              <a:r>
                <a:rPr lang="de-DE" sz="1613"/>
                <a:t>Query Result</a:t>
              </a:r>
            </a:p>
          </p:txBody>
        </p:sp>
        <p:sp>
          <p:nvSpPr>
            <p:cNvPr id="345245" name="Text Box 157"/>
            <p:cNvSpPr txBox="1">
              <a:spLocks noChangeArrowheads="1"/>
            </p:cNvSpPr>
            <p:nvPr/>
          </p:nvSpPr>
          <p:spPr bwMode="auto">
            <a:xfrm>
              <a:off x="4848" y="1340"/>
              <a:ext cx="652" cy="414"/>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7961" dir="2700000" algn="ctr" rotWithShape="0">
                      <a:schemeClr val="hlink">
                        <a:gamma/>
                        <a:shade val="60000"/>
                        <a:invGamma/>
                      </a:schemeClr>
                    </a:outerShdw>
                  </a:effectLst>
                </a14:hiddenEffects>
              </a:ext>
            </a:extLst>
          </p:spPr>
          <p:txBody>
            <a:bodyPr wrap="none" anchor="ctr">
              <a:spAutoFit/>
            </a:bodyPr>
            <a:lstStyle/>
            <a:p>
              <a:pPr algn="ctr"/>
              <a:r>
                <a:rPr lang="de-DE" sz="1613"/>
                <a:t>Result </a:t>
              </a:r>
            </a:p>
            <a:p>
              <a:pPr algn="ctr"/>
              <a:r>
                <a:rPr lang="de-DE" sz="1613"/>
                <a:t>Measures</a:t>
              </a:r>
            </a:p>
          </p:txBody>
        </p:sp>
        <p:sp>
          <p:nvSpPr>
            <p:cNvPr id="345246" name="Text Box 158"/>
            <p:cNvSpPr txBox="1">
              <a:spLocks noChangeArrowheads="1"/>
            </p:cNvSpPr>
            <p:nvPr/>
          </p:nvSpPr>
          <p:spPr bwMode="auto">
            <a:xfrm>
              <a:off x="4808" y="1916"/>
              <a:ext cx="273" cy="239"/>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7961" dir="2700000" algn="ctr" rotWithShape="0">
                      <a:schemeClr val="hlink">
                        <a:gamma/>
                        <a:shade val="60000"/>
                        <a:invGamma/>
                      </a:schemeClr>
                    </a:outerShdw>
                  </a:effectLst>
                </a14:hiddenEffects>
              </a:ext>
            </a:extLst>
          </p:spPr>
          <p:txBody>
            <a:bodyPr wrap="none" anchor="ctr">
              <a:spAutoFit/>
            </a:bodyPr>
            <a:lstStyle/>
            <a:p>
              <a:pPr algn="ctr"/>
              <a:r>
                <a:rPr lang="de-DE" sz="1613"/>
                <a:t>m</a:t>
              </a:r>
              <a:r>
                <a:rPr lang="de-DE" sz="1613" baseline="-25000"/>
                <a:t>2</a:t>
              </a:r>
              <a:endParaRPr lang="de-DE" sz="1613"/>
            </a:p>
          </p:txBody>
        </p:sp>
        <p:sp>
          <p:nvSpPr>
            <p:cNvPr id="345247" name="Text Box 159"/>
            <p:cNvSpPr txBox="1">
              <a:spLocks noChangeArrowheads="1"/>
            </p:cNvSpPr>
            <p:nvPr/>
          </p:nvSpPr>
          <p:spPr bwMode="auto">
            <a:xfrm>
              <a:off x="4529" y="1916"/>
              <a:ext cx="273" cy="239"/>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7961" dir="2700000" algn="ctr" rotWithShape="0">
                      <a:schemeClr val="hlink">
                        <a:gamma/>
                        <a:shade val="60000"/>
                        <a:invGamma/>
                      </a:schemeClr>
                    </a:outerShdw>
                  </a:effectLst>
                </a14:hiddenEffects>
              </a:ext>
            </a:extLst>
          </p:spPr>
          <p:txBody>
            <a:bodyPr wrap="none" anchor="ctr">
              <a:spAutoFit/>
            </a:bodyPr>
            <a:lstStyle/>
            <a:p>
              <a:pPr algn="ctr"/>
              <a:r>
                <a:rPr lang="de-DE" sz="1613"/>
                <a:t>m</a:t>
              </a:r>
              <a:r>
                <a:rPr lang="de-DE" sz="1613" baseline="-25000"/>
                <a:t>1</a:t>
              </a:r>
              <a:endParaRPr lang="de-DE" sz="1613"/>
            </a:p>
          </p:txBody>
        </p:sp>
      </p:grpSp>
      <p:sp>
        <p:nvSpPr>
          <p:cNvPr id="345248" name="Rectangle 160"/>
          <p:cNvSpPr>
            <a:spLocks noChangeArrowheads="1"/>
          </p:cNvSpPr>
          <p:nvPr/>
        </p:nvSpPr>
        <p:spPr bwMode="auto">
          <a:xfrm>
            <a:off x="4151004" y="2895645"/>
            <a:ext cx="813547" cy="750966"/>
          </a:xfrm>
          <a:prstGeom prst="rect">
            <a:avLst/>
          </a:prstGeom>
          <a:solidFill>
            <a:srgbClr val="33CC33"/>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7961" dir="2700000" algn="ctr" rotWithShape="0">
                    <a:srgbClr val="33CC33">
                      <a:gamma/>
                      <a:shade val="60000"/>
                      <a:invGamma/>
                    </a:srgbClr>
                  </a:outerShdw>
                </a:effectLst>
              </a14:hiddenEffects>
            </a:ext>
          </a:extLst>
        </p:spPr>
        <p:txBody>
          <a:bodyPr wrap="none" anchor="ctr"/>
          <a:lstStyle/>
          <a:p>
            <a:endParaRPr lang="en-US" sz="1613"/>
          </a:p>
        </p:txBody>
      </p:sp>
    </p:spTree>
    <p:extLst>
      <p:ext uri="{BB962C8B-B14F-4D97-AF65-F5344CB8AC3E}">
        <p14:creationId xmlns:p14="http://schemas.microsoft.com/office/powerpoint/2010/main" val="307553347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2" fill="hold" nodeType="clickEffect">
                                  <p:stCondLst>
                                    <p:cond delay="0"/>
                                  </p:stCondLst>
                                  <p:childTnLst>
                                    <p:set>
                                      <p:cBhvr>
                                        <p:cTn id="6" dur="1" fill="hold">
                                          <p:stCondLst>
                                            <p:cond delay="0"/>
                                          </p:stCondLst>
                                        </p:cTn>
                                        <p:tgtEl>
                                          <p:spTgt spid="345097"/>
                                        </p:tgtEl>
                                        <p:attrNameLst>
                                          <p:attrName>style.visibility</p:attrName>
                                        </p:attrNameLst>
                                      </p:cBhvr>
                                      <p:to>
                                        <p:strVal val="visible"/>
                                      </p:to>
                                    </p:set>
                                    <p:animEffect transition="in" filter="wipe(right)">
                                      <p:cBhvr>
                                        <p:cTn id="7" dur="500"/>
                                        <p:tgtEl>
                                          <p:spTgt spid="34509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1" fill="hold" nodeType="clickEffect">
                                  <p:stCondLst>
                                    <p:cond delay="0"/>
                                  </p:stCondLst>
                                  <p:childTnLst>
                                    <p:set>
                                      <p:cBhvr>
                                        <p:cTn id="11" dur="1" fill="hold">
                                          <p:stCondLst>
                                            <p:cond delay="0"/>
                                          </p:stCondLst>
                                        </p:cTn>
                                        <p:tgtEl>
                                          <p:spTgt spid="345230"/>
                                        </p:tgtEl>
                                        <p:attrNameLst>
                                          <p:attrName>style.visibility</p:attrName>
                                        </p:attrNameLst>
                                      </p:cBhvr>
                                      <p:to>
                                        <p:strVal val="visible"/>
                                      </p:to>
                                    </p:set>
                                    <p:animEffect transition="in" filter="wipe(up)">
                                      <p:cBhvr>
                                        <p:cTn id="12" dur="500"/>
                                        <p:tgtEl>
                                          <p:spTgt spid="345230"/>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nodeType="clickEffect">
                                  <p:stCondLst>
                                    <p:cond delay="0"/>
                                  </p:stCondLst>
                                  <p:childTnLst>
                                    <p:set>
                                      <p:cBhvr>
                                        <p:cTn id="16" dur="1" fill="hold">
                                          <p:stCondLst>
                                            <p:cond delay="0"/>
                                          </p:stCondLst>
                                        </p:cTn>
                                        <p:tgtEl>
                                          <p:spTgt spid="345170"/>
                                        </p:tgtEl>
                                        <p:attrNameLst>
                                          <p:attrName>style.visibility</p:attrName>
                                        </p:attrNameLst>
                                      </p:cBhvr>
                                      <p:to>
                                        <p:strVal val="visible"/>
                                      </p:to>
                                    </p:set>
                                    <p:animEffect transition="in" filter="wipe(left)">
                                      <p:cBhvr>
                                        <p:cTn id="17" dur="500"/>
                                        <p:tgtEl>
                                          <p:spTgt spid="345170"/>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1" fill="hold" nodeType="clickEffect">
                                  <p:stCondLst>
                                    <p:cond delay="0"/>
                                  </p:stCondLst>
                                  <p:childTnLst>
                                    <p:set>
                                      <p:cBhvr>
                                        <p:cTn id="21" dur="1" fill="hold">
                                          <p:stCondLst>
                                            <p:cond delay="0"/>
                                          </p:stCondLst>
                                        </p:cTn>
                                        <p:tgtEl>
                                          <p:spTgt spid="345178"/>
                                        </p:tgtEl>
                                        <p:attrNameLst>
                                          <p:attrName>style.visibility</p:attrName>
                                        </p:attrNameLst>
                                      </p:cBhvr>
                                      <p:to>
                                        <p:strVal val="visible"/>
                                      </p:to>
                                    </p:set>
                                    <p:animEffect transition="in" filter="wipe(up)">
                                      <p:cBhvr>
                                        <p:cTn id="22" dur="500"/>
                                        <p:tgtEl>
                                          <p:spTgt spid="345178"/>
                                        </p:tgtEl>
                                      </p:cBhvr>
                                    </p:animEffect>
                                  </p:childTnLst>
                                </p:cTn>
                              </p:par>
                            </p:childTnLst>
                          </p:cTn>
                        </p:par>
                        <p:par>
                          <p:cTn id="23" fill="hold" nodeType="afterGroup">
                            <p:stCondLst>
                              <p:cond delay="500"/>
                            </p:stCondLst>
                            <p:childTnLst>
                              <p:par>
                                <p:cTn id="24" presetID="22" presetClass="entr" presetSubtype="4" fill="hold" nodeType="afterEffect">
                                  <p:stCondLst>
                                    <p:cond delay="0"/>
                                  </p:stCondLst>
                                  <p:childTnLst>
                                    <p:set>
                                      <p:cBhvr>
                                        <p:cTn id="25" dur="1" fill="hold">
                                          <p:stCondLst>
                                            <p:cond delay="0"/>
                                          </p:stCondLst>
                                        </p:cTn>
                                        <p:tgtEl>
                                          <p:spTgt spid="345227"/>
                                        </p:tgtEl>
                                        <p:attrNameLst>
                                          <p:attrName>style.visibility</p:attrName>
                                        </p:attrNameLst>
                                      </p:cBhvr>
                                      <p:to>
                                        <p:strVal val="visible"/>
                                      </p:to>
                                    </p:set>
                                    <p:animEffect transition="in" filter="wipe(down)">
                                      <p:cBhvr>
                                        <p:cTn id="26" dur="500"/>
                                        <p:tgtEl>
                                          <p:spTgt spid="345227"/>
                                        </p:tgtEl>
                                      </p:cBhvr>
                                    </p:animEffect>
                                  </p:childTnLst>
                                </p:cTn>
                              </p:par>
                            </p:childTnLst>
                          </p:cTn>
                        </p:par>
                        <p:par>
                          <p:cTn id="27" fill="hold" nodeType="afterGroup">
                            <p:stCondLst>
                              <p:cond delay="1000"/>
                            </p:stCondLst>
                            <p:childTnLst>
                              <p:par>
                                <p:cTn id="28" presetID="4" presetClass="entr" presetSubtype="32" fill="hold" grpId="0" nodeType="afterEffect">
                                  <p:stCondLst>
                                    <p:cond delay="0"/>
                                  </p:stCondLst>
                                  <p:childTnLst>
                                    <p:set>
                                      <p:cBhvr>
                                        <p:cTn id="29" dur="1" fill="hold">
                                          <p:stCondLst>
                                            <p:cond delay="0"/>
                                          </p:stCondLst>
                                        </p:cTn>
                                        <p:tgtEl>
                                          <p:spTgt spid="345248"/>
                                        </p:tgtEl>
                                        <p:attrNameLst>
                                          <p:attrName>style.visibility</p:attrName>
                                        </p:attrNameLst>
                                      </p:cBhvr>
                                      <p:to>
                                        <p:strVal val="visible"/>
                                      </p:to>
                                    </p:set>
                                    <p:animEffect transition="in" filter="box(out)">
                                      <p:cBhvr>
                                        <p:cTn id="30" dur="500"/>
                                        <p:tgtEl>
                                          <p:spTgt spid="345248"/>
                                        </p:tgtEl>
                                      </p:cBhvr>
                                    </p:animEffect>
                                  </p:childTnLst>
                                </p:cTn>
                              </p:par>
                            </p:childTnLst>
                          </p:cTn>
                        </p:par>
                      </p:childTnLst>
                    </p:cTn>
                  </p:par>
                  <p:par>
                    <p:cTn id="31" fill="hold" nodeType="clickPar">
                      <p:stCondLst>
                        <p:cond delay="indefinite"/>
                      </p:stCondLst>
                      <p:childTnLst>
                        <p:par>
                          <p:cTn id="32" fill="hold" nodeType="withGroup">
                            <p:stCondLst>
                              <p:cond delay="0"/>
                            </p:stCondLst>
                            <p:childTnLst>
                              <p:par>
                                <p:cTn id="33" presetID="22" presetClass="entr" presetSubtype="4" fill="hold" nodeType="clickEffect">
                                  <p:stCondLst>
                                    <p:cond delay="0"/>
                                  </p:stCondLst>
                                  <p:childTnLst>
                                    <p:set>
                                      <p:cBhvr>
                                        <p:cTn id="34" dur="1" fill="hold">
                                          <p:stCondLst>
                                            <p:cond delay="0"/>
                                          </p:stCondLst>
                                        </p:cTn>
                                        <p:tgtEl>
                                          <p:spTgt spid="345090"/>
                                        </p:tgtEl>
                                        <p:attrNameLst>
                                          <p:attrName>style.visibility</p:attrName>
                                        </p:attrNameLst>
                                      </p:cBhvr>
                                      <p:to>
                                        <p:strVal val="visible"/>
                                      </p:to>
                                    </p:set>
                                    <p:animEffect transition="in" filter="wipe(down)">
                                      <p:cBhvr>
                                        <p:cTn id="35" dur="500"/>
                                        <p:tgtEl>
                                          <p:spTgt spid="345090"/>
                                        </p:tgtEl>
                                      </p:cBhvr>
                                    </p:animEffect>
                                  </p:childTnLst>
                                </p:cTn>
                              </p:par>
                            </p:childTnLst>
                          </p:cTn>
                        </p:par>
                        <p:par>
                          <p:cTn id="36" fill="hold" nodeType="afterGroup">
                            <p:stCondLst>
                              <p:cond delay="500"/>
                            </p:stCondLst>
                            <p:childTnLst>
                              <p:par>
                                <p:cTn id="37" presetID="22" presetClass="entr" presetSubtype="8" fill="hold" grpId="0" nodeType="afterEffect">
                                  <p:stCondLst>
                                    <p:cond delay="0"/>
                                  </p:stCondLst>
                                  <p:childTnLst>
                                    <p:set>
                                      <p:cBhvr>
                                        <p:cTn id="38" dur="1" fill="hold">
                                          <p:stCondLst>
                                            <p:cond delay="0"/>
                                          </p:stCondLst>
                                        </p:cTn>
                                        <p:tgtEl>
                                          <p:spTgt spid="345145"/>
                                        </p:tgtEl>
                                        <p:attrNameLst>
                                          <p:attrName>style.visibility</p:attrName>
                                        </p:attrNameLst>
                                      </p:cBhvr>
                                      <p:to>
                                        <p:strVal val="visible"/>
                                      </p:to>
                                    </p:set>
                                    <p:animEffect transition="in" filter="wipe(left)">
                                      <p:cBhvr>
                                        <p:cTn id="39" dur="500"/>
                                        <p:tgtEl>
                                          <p:spTgt spid="345145"/>
                                        </p:tgtEl>
                                      </p:cBhvr>
                                    </p:animEffect>
                                  </p:childTnLst>
                                </p:cTn>
                              </p:par>
                            </p:childTnLst>
                          </p:cTn>
                        </p:par>
                      </p:childTnLst>
                    </p:cTn>
                  </p:par>
                  <p:par>
                    <p:cTn id="40" fill="hold" nodeType="clickPar">
                      <p:stCondLst>
                        <p:cond delay="indefinite"/>
                      </p:stCondLst>
                      <p:childTnLst>
                        <p:par>
                          <p:cTn id="41" fill="hold" nodeType="withGroup">
                            <p:stCondLst>
                              <p:cond delay="0"/>
                            </p:stCondLst>
                            <p:childTnLst>
                              <p:par>
                                <p:cTn id="42" presetID="22" presetClass="entr" presetSubtype="8" fill="hold" nodeType="clickEffect">
                                  <p:stCondLst>
                                    <p:cond delay="0"/>
                                  </p:stCondLst>
                                  <p:childTnLst>
                                    <p:set>
                                      <p:cBhvr>
                                        <p:cTn id="43" dur="1" fill="hold">
                                          <p:stCondLst>
                                            <p:cond delay="0"/>
                                          </p:stCondLst>
                                        </p:cTn>
                                        <p:tgtEl>
                                          <p:spTgt spid="345234"/>
                                        </p:tgtEl>
                                        <p:attrNameLst>
                                          <p:attrName>style.visibility</p:attrName>
                                        </p:attrNameLst>
                                      </p:cBhvr>
                                      <p:to>
                                        <p:strVal val="visible"/>
                                      </p:to>
                                    </p:set>
                                    <p:animEffect transition="in" filter="wipe(left)">
                                      <p:cBhvr>
                                        <p:cTn id="44" dur="500"/>
                                        <p:tgtEl>
                                          <p:spTgt spid="3452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5145" grpId="0" animBg="1"/>
      <p:bldP spid="345248"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7138" name="Rectangle 2"/>
          <p:cNvSpPr>
            <a:spLocks noGrp="1" noChangeArrowheads="1"/>
          </p:cNvSpPr>
          <p:nvPr>
            <p:ph type="title"/>
          </p:nvPr>
        </p:nvSpPr>
        <p:spPr/>
        <p:txBody>
          <a:bodyPr/>
          <a:lstStyle/>
          <a:p>
            <a:r>
              <a:rPr lang="en-US"/>
              <a:t>Canonical Query (II)</a:t>
            </a:r>
          </a:p>
        </p:txBody>
      </p:sp>
      <p:grpSp>
        <p:nvGrpSpPr>
          <p:cNvPr id="347139" name="Group 3"/>
          <p:cNvGrpSpPr>
            <a:grpSpLocks/>
          </p:cNvGrpSpPr>
          <p:nvPr/>
        </p:nvGrpSpPr>
        <p:grpSpPr bwMode="auto">
          <a:xfrm>
            <a:off x="2242297" y="1587142"/>
            <a:ext cx="4807324" cy="1712431"/>
            <a:chOff x="1392" y="956"/>
            <a:chExt cx="3120" cy="1204"/>
          </a:xfrm>
        </p:grpSpPr>
        <p:sp>
          <p:nvSpPr>
            <p:cNvPr id="347140" name="Rectangle 4"/>
            <p:cNvSpPr>
              <a:spLocks noChangeArrowheads="1"/>
            </p:cNvSpPr>
            <p:nvPr/>
          </p:nvSpPr>
          <p:spPr bwMode="auto">
            <a:xfrm>
              <a:off x="1392" y="960"/>
              <a:ext cx="3120" cy="1200"/>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sp>
          <p:nvSpPr>
            <p:cNvPr id="347141" name="Text Box 5"/>
            <p:cNvSpPr txBox="1">
              <a:spLocks noChangeArrowheads="1"/>
            </p:cNvSpPr>
            <p:nvPr/>
          </p:nvSpPr>
          <p:spPr bwMode="auto">
            <a:xfrm>
              <a:off x="1577" y="1292"/>
              <a:ext cx="1018" cy="239"/>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7961" dir="2700000" algn="ctr" rotWithShape="0">
                      <a:schemeClr val="bg1">
                        <a:gamma/>
                        <a:shade val="60000"/>
                        <a:invGamma/>
                      </a:schemeClr>
                    </a:outerShdw>
                  </a:effectLst>
                </a14:hiddenEffects>
              </a:ext>
            </a:extLst>
          </p:spPr>
          <p:txBody>
            <a:bodyPr wrap="none" anchor="ctr">
              <a:spAutoFit/>
            </a:bodyPr>
            <a:lstStyle/>
            <a:p>
              <a:pPr algn="ctr"/>
              <a:r>
                <a:rPr lang="de-DE" sz="1613"/>
                <a:t>Result Measures</a:t>
              </a:r>
            </a:p>
          </p:txBody>
        </p:sp>
        <p:sp>
          <p:nvSpPr>
            <p:cNvPr id="347142" name="Text Box 6"/>
            <p:cNvSpPr txBox="1">
              <a:spLocks noChangeArrowheads="1"/>
            </p:cNvSpPr>
            <p:nvPr/>
          </p:nvSpPr>
          <p:spPr bwMode="auto">
            <a:xfrm>
              <a:off x="1573" y="1868"/>
              <a:ext cx="1099" cy="239"/>
            </a:xfrm>
            <a:prstGeom prst="rect">
              <a:avLst/>
            </a:prstGeom>
            <a:noFill/>
            <a:ln>
              <a:noFill/>
            </a:ln>
            <a:effectLst/>
            <a:extLst>
              <a:ext uri="{909E8E84-426E-40DD-AFC4-6F175D3DCCD1}">
                <a14:hiddenFill xmlns:a14="http://schemas.microsoft.com/office/drawing/2010/main">
                  <a:solidFill>
                    <a:srgbClr val="FF66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7961" dir="2700000" algn="ctr" rotWithShape="0">
                      <a:srgbClr val="FF6600">
                        <a:gamma/>
                        <a:shade val="60000"/>
                        <a:invGamma/>
                      </a:srgbClr>
                    </a:outerShdw>
                  </a:effectLst>
                </a14:hiddenEffects>
              </a:ext>
            </a:extLst>
          </p:spPr>
          <p:txBody>
            <a:bodyPr wrap="none" anchor="ctr">
              <a:spAutoFit/>
            </a:bodyPr>
            <a:lstStyle/>
            <a:p>
              <a:pPr algn="ctr"/>
              <a:r>
                <a:rPr lang="de-DE" sz="1613"/>
                <a:t>Result Granularity</a:t>
              </a:r>
            </a:p>
          </p:txBody>
        </p:sp>
        <p:sp>
          <p:nvSpPr>
            <p:cNvPr id="347143" name="Text Box 7"/>
            <p:cNvSpPr txBox="1">
              <a:spLocks noChangeArrowheads="1"/>
            </p:cNvSpPr>
            <p:nvPr/>
          </p:nvSpPr>
          <p:spPr bwMode="auto">
            <a:xfrm>
              <a:off x="1587" y="1580"/>
              <a:ext cx="1238" cy="239"/>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7961" dir="2700000" algn="ctr" rotWithShape="0">
                      <a:schemeClr val="hlink">
                        <a:gamma/>
                        <a:shade val="60000"/>
                        <a:invGamma/>
                      </a:schemeClr>
                    </a:outerShdw>
                  </a:effectLst>
                </a14:hiddenEffects>
              </a:ext>
            </a:extLst>
          </p:spPr>
          <p:txBody>
            <a:bodyPr wrap="none" anchor="ctr">
              <a:spAutoFit/>
            </a:bodyPr>
            <a:lstStyle/>
            <a:p>
              <a:pPr algn="ctr"/>
              <a:r>
                <a:rPr lang="de-DE" sz="1613"/>
                <a:t>Restriction Elements</a:t>
              </a:r>
            </a:p>
          </p:txBody>
        </p:sp>
        <p:sp>
          <p:nvSpPr>
            <p:cNvPr id="347144" name="Text Box 8"/>
            <p:cNvSpPr txBox="1">
              <a:spLocks noChangeArrowheads="1"/>
            </p:cNvSpPr>
            <p:nvPr/>
          </p:nvSpPr>
          <p:spPr bwMode="auto">
            <a:xfrm>
              <a:off x="3020" y="1868"/>
              <a:ext cx="259" cy="239"/>
            </a:xfrm>
            <a:prstGeom prst="rect">
              <a:avLst/>
            </a:prstGeom>
            <a:solidFill>
              <a:srgbClr val="FF6600"/>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7961" dir="2700000" algn="ctr" rotWithShape="0">
                      <a:srgbClr val="FF6600">
                        <a:gamma/>
                        <a:shade val="60000"/>
                        <a:invGamma/>
                      </a:srgbClr>
                    </a:outerShdw>
                  </a:effectLst>
                </a14:hiddenEffects>
              </a:ext>
            </a:extLst>
          </p:spPr>
          <p:txBody>
            <a:bodyPr anchor="ctr">
              <a:spAutoFit/>
            </a:bodyPr>
            <a:lstStyle/>
            <a:p>
              <a:pPr algn="ctr"/>
              <a:r>
                <a:rPr lang="de-DE" sz="1613"/>
                <a:t>g</a:t>
              </a:r>
              <a:r>
                <a:rPr lang="de-DE" sz="1613" baseline="-25000"/>
                <a:t>1</a:t>
              </a:r>
              <a:endParaRPr lang="de-DE" sz="1613"/>
            </a:p>
          </p:txBody>
        </p:sp>
        <p:sp>
          <p:nvSpPr>
            <p:cNvPr id="347145" name="Text Box 9"/>
            <p:cNvSpPr txBox="1">
              <a:spLocks noChangeArrowheads="1"/>
            </p:cNvSpPr>
            <p:nvPr/>
          </p:nvSpPr>
          <p:spPr bwMode="auto">
            <a:xfrm>
              <a:off x="3324" y="1868"/>
              <a:ext cx="259" cy="239"/>
            </a:xfrm>
            <a:prstGeom prst="rect">
              <a:avLst/>
            </a:prstGeom>
            <a:solidFill>
              <a:srgbClr val="FF6600"/>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7961" dir="2700000" algn="ctr" rotWithShape="0">
                      <a:srgbClr val="FF6600">
                        <a:gamma/>
                        <a:shade val="60000"/>
                        <a:invGamma/>
                      </a:srgbClr>
                    </a:outerShdw>
                  </a:effectLst>
                </a14:hiddenEffects>
              </a:ext>
            </a:extLst>
          </p:spPr>
          <p:txBody>
            <a:bodyPr anchor="ctr">
              <a:spAutoFit/>
            </a:bodyPr>
            <a:lstStyle/>
            <a:p>
              <a:pPr algn="ctr"/>
              <a:r>
                <a:rPr lang="de-DE" sz="1613"/>
                <a:t>g</a:t>
              </a:r>
              <a:r>
                <a:rPr lang="de-DE" sz="1613" baseline="-25000"/>
                <a:t>2</a:t>
              </a:r>
              <a:endParaRPr lang="de-DE" sz="1613"/>
            </a:p>
          </p:txBody>
        </p:sp>
        <p:sp>
          <p:nvSpPr>
            <p:cNvPr id="347146" name="Text Box 10"/>
            <p:cNvSpPr txBox="1">
              <a:spLocks noChangeArrowheads="1"/>
            </p:cNvSpPr>
            <p:nvPr/>
          </p:nvSpPr>
          <p:spPr bwMode="auto">
            <a:xfrm>
              <a:off x="3913" y="1868"/>
              <a:ext cx="259" cy="239"/>
            </a:xfrm>
            <a:prstGeom prst="rect">
              <a:avLst/>
            </a:prstGeom>
            <a:solidFill>
              <a:srgbClr val="FF6600"/>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7961" dir="2700000" algn="ctr" rotWithShape="0">
                      <a:srgbClr val="FF6600">
                        <a:gamma/>
                        <a:shade val="60000"/>
                        <a:invGamma/>
                      </a:srgbClr>
                    </a:outerShdw>
                  </a:effectLst>
                </a14:hiddenEffects>
              </a:ext>
            </a:extLst>
          </p:spPr>
          <p:txBody>
            <a:bodyPr anchor="ctr">
              <a:spAutoFit/>
            </a:bodyPr>
            <a:lstStyle/>
            <a:p>
              <a:pPr algn="ctr"/>
              <a:r>
                <a:rPr lang="de-DE" sz="1613"/>
                <a:t>g</a:t>
              </a:r>
              <a:r>
                <a:rPr lang="de-DE" sz="1613" baseline="-25000"/>
                <a:t>n</a:t>
              </a:r>
              <a:endParaRPr lang="de-DE" sz="1613"/>
            </a:p>
          </p:txBody>
        </p:sp>
        <p:sp>
          <p:nvSpPr>
            <p:cNvPr id="347147" name="Text Box 11"/>
            <p:cNvSpPr txBox="1">
              <a:spLocks noChangeArrowheads="1"/>
            </p:cNvSpPr>
            <p:nvPr/>
          </p:nvSpPr>
          <p:spPr bwMode="auto">
            <a:xfrm>
              <a:off x="3618" y="1868"/>
              <a:ext cx="259" cy="239"/>
            </a:xfrm>
            <a:prstGeom prst="rect">
              <a:avLst/>
            </a:prstGeom>
            <a:solidFill>
              <a:srgbClr val="FF6600"/>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7961" dir="2700000" algn="ctr" rotWithShape="0">
                      <a:srgbClr val="FF6600">
                        <a:gamma/>
                        <a:shade val="60000"/>
                        <a:invGamma/>
                      </a:srgbClr>
                    </a:outerShdw>
                  </a:effectLst>
                </a14:hiddenEffects>
              </a:ext>
            </a:extLst>
          </p:spPr>
          <p:txBody>
            <a:bodyPr anchor="ctr">
              <a:spAutoFit/>
            </a:bodyPr>
            <a:lstStyle/>
            <a:p>
              <a:pPr algn="ctr"/>
              <a:r>
                <a:rPr lang="de-DE" sz="1613"/>
                <a:t>…</a:t>
              </a:r>
            </a:p>
          </p:txBody>
        </p:sp>
        <p:sp>
          <p:nvSpPr>
            <p:cNvPr id="347148" name="Text Box 12"/>
            <p:cNvSpPr txBox="1">
              <a:spLocks noChangeArrowheads="1"/>
            </p:cNvSpPr>
            <p:nvPr/>
          </p:nvSpPr>
          <p:spPr bwMode="auto">
            <a:xfrm>
              <a:off x="3020" y="1580"/>
              <a:ext cx="259" cy="239"/>
            </a:xfrm>
            <a:prstGeom prst="rect">
              <a:avLst/>
            </a:prstGeom>
            <a:solidFill>
              <a:schemeClr val="hlink"/>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7961" dir="2700000" algn="ctr" rotWithShape="0">
                      <a:schemeClr val="hlink">
                        <a:gamma/>
                        <a:shade val="60000"/>
                        <a:invGamma/>
                      </a:schemeClr>
                    </a:outerShdw>
                  </a:effectLst>
                </a14:hiddenEffects>
              </a:ext>
            </a:extLst>
          </p:spPr>
          <p:txBody>
            <a:bodyPr anchor="ctr">
              <a:spAutoFit/>
            </a:bodyPr>
            <a:lstStyle/>
            <a:p>
              <a:pPr algn="ctr"/>
              <a:r>
                <a:rPr lang="de-DE" sz="1613"/>
                <a:t>r</a:t>
              </a:r>
              <a:r>
                <a:rPr lang="de-DE" sz="1613" baseline="-25000"/>
                <a:t>1</a:t>
              </a:r>
              <a:endParaRPr lang="de-DE" sz="1613"/>
            </a:p>
          </p:txBody>
        </p:sp>
        <p:sp>
          <p:nvSpPr>
            <p:cNvPr id="347149" name="Text Box 13"/>
            <p:cNvSpPr txBox="1">
              <a:spLocks noChangeArrowheads="1"/>
            </p:cNvSpPr>
            <p:nvPr/>
          </p:nvSpPr>
          <p:spPr bwMode="auto">
            <a:xfrm>
              <a:off x="3324" y="1580"/>
              <a:ext cx="259" cy="239"/>
            </a:xfrm>
            <a:prstGeom prst="rect">
              <a:avLst/>
            </a:prstGeom>
            <a:solidFill>
              <a:schemeClr val="hlink"/>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7961" dir="2700000" algn="ctr" rotWithShape="0">
                      <a:schemeClr val="hlink">
                        <a:gamma/>
                        <a:shade val="60000"/>
                        <a:invGamma/>
                      </a:schemeClr>
                    </a:outerShdw>
                  </a:effectLst>
                </a14:hiddenEffects>
              </a:ext>
            </a:extLst>
          </p:spPr>
          <p:txBody>
            <a:bodyPr anchor="ctr">
              <a:spAutoFit/>
            </a:bodyPr>
            <a:lstStyle/>
            <a:p>
              <a:pPr algn="ctr"/>
              <a:r>
                <a:rPr lang="de-DE" sz="1613"/>
                <a:t>r</a:t>
              </a:r>
              <a:r>
                <a:rPr lang="de-DE" sz="1613" baseline="-25000"/>
                <a:t>2</a:t>
              </a:r>
              <a:endParaRPr lang="de-DE" sz="1613"/>
            </a:p>
          </p:txBody>
        </p:sp>
        <p:sp>
          <p:nvSpPr>
            <p:cNvPr id="347150" name="Text Box 14"/>
            <p:cNvSpPr txBox="1">
              <a:spLocks noChangeArrowheads="1"/>
            </p:cNvSpPr>
            <p:nvPr/>
          </p:nvSpPr>
          <p:spPr bwMode="auto">
            <a:xfrm>
              <a:off x="3913" y="1580"/>
              <a:ext cx="259" cy="239"/>
            </a:xfrm>
            <a:prstGeom prst="rect">
              <a:avLst/>
            </a:prstGeom>
            <a:solidFill>
              <a:schemeClr val="hlink"/>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7961" dir="2700000" algn="ctr" rotWithShape="0">
                      <a:schemeClr val="hlink">
                        <a:gamma/>
                        <a:shade val="60000"/>
                        <a:invGamma/>
                      </a:schemeClr>
                    </a:outerShdw>
                  </a:effectLst>
                </a14:hiddenEffects>
              </a:ext>
            </a:extLst>
          </p:spPr>
          <p:txBody>
            <a:bodyPr anchor="ctr">
              <a:spAutoFit/>
            </a:bodyPr>
            <a:lstStyle/>
            <a:p>
              <a:pPr algn="ctr"/>
              <a:r>
                <a:rPr lang="de-DE" sz="1613"/>
                <a:t>r</a:t>
              </a:r>
              <a:r>
                <a:rPr lang="de-DE" sz="1613" baseline="-25000"/>
                <a:t>n</a:t>
              </a:r>
              <a:endParaRPr lang="de-DE" sz="1613"/>
            </a:p>
          </p:txBody>
        </p:sp>
        <p:sp>
          <p:nvSpPr>
            <p:cNvPr id="347151" name="Text Box 15"/>
            <p:cNvSpPr txBox="1">
              <a:spLocks noChangeArrowheads="1"/>
            </p:cNvSpPr>
            <p:nvPr/>
          </p:nvSpPr>
          <p:spPr bwMode="auto">
            <a:xfrm>
              <a:off x="3618" y="1580"/>
              <a:ext cx="259" cy="239"/>
            </a:xfrm>
            <a:prstGeom prst="rect">
              <a:avLst/>
            </a:prstGeom>
            <a:solidFill>
              <a:schemeClr val="hlink"/>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7961" dir="2700000" algn="ctr" rotWithShape="0">
                      <a:schemeClr val="hlink">
                        <a:gamma/>
                        <a:shade val="60000"/>
                        <a:invGamma/>
                      </a:schemeClr>
                    </a:outerShdw>
                  </a:effectLst>
                </a14:hiddenEffects>
              </a:ext>
            </a:extLst>
          </p:spPr>
          <p:txBody>
            <a:bodyPr anchor="ctr">
              <a:spAutoFit/>
            </a:bodyPr>
            <a:lstStyle/>
            <a:p>
              <a:pPr algn="ctr"/>
              <a:r>
                <a:rPr lang="de-DE" sz="1613"/>
                <a:t>…</a:t>
              </a:r>
            </a:p>
          </p:txBody>
        </p:sp>
        <p:sp>
          <p:nvSpPr>
            <p:cNvPr id="347152" name="Text Box 16"/>
            <p:cNvSpPr txBox="1">
              <a:spLocks noChangeArrowheads="1"/>
            </p:cNvSpPr>
            <p:nvPr/>
          </p:nvSpPr>
          <p:spPr bwMode="auto">
            <a:xfrm>
              <a:off x="3020" y="1292"/>
              <a:ext cx="336" cy="239"/>
            </a:xfrm>
            <a:prstGeom prst="rect">
              <a:avLst/>
            </a:prstGeom>
            <a:solidFill>
              <a:srgbClr val="33CC33"/>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7961" dir="2700000" algn="ctr" rotWithShape="0">
                      <a:srgbClr val="33CC33">
                        <a:gamma/>
                        <a:shade val="60000"/>
                        <a:invGamma/>
                      </a:srgbClr>
                    </a:outerShdw>
                  </a:effectLst>
                </a14:hiddenEffects>
              </a:ext>
            </a:extLst>
          </p:spPr>
          <p:txBody>
            <a:bodyPr anchor="ctr">
              <a:spAutoFit/>
            </a:bodyPr>
            <a:lstStyle/>
            <a:p>
              <a:pPr algn="ctr"/>
              <a:r>
                <a:rPr lang="de-DE" sz="1613"/>
                <a:t>m</a:t>
              </a:r>
              <a:r>
                <a:rPr lang="de-DE" sz="1613" baseline="-25000"/>
                <a:t>1</a:t>
              </a:r>
              <a:endParaRPr lang="de-DE" sz="1613"/>
            </a:p>
          </p:txBody>
        </p:sp>
        <p:sp>
          <p:nvSpPr>
            <p:cNvPr id="347153" name="Text Box 17"/>
            <p:cNvSpPr txBox="1">
              <a:spLocks noChangeArrowheads="1"/>
            </p:cNvSpPr>
            <p:nvPr/>
          </p:nvSpPr>
          <p:spPr bwMode="auto">
            <a:xfrm>
              <a:off x="3404" y="1292"/>
              <a:ext cx="259" cy="239"/>
            </a:xfrm>
            <a:prstGeom prst="rect">
              <a:avLst/>
            </a:prstGeom>
            <a:solidFill>
              <a:srgbClr val="33CC33"/>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7961" dir="2700000" algn="ctr" rotWithShape="0">
                      <a:srgbClr val="33CC33">
                        <a:gamma/>
                        <a:shade val="60000"/>
                        <a:invGamma/>
                      </a:srgbClr>
                    </a:outerShdw>
                  </a:effectLst>
                </a14:hiddenEffects>
              </a:ext>
            </a:extLst>
          </p:spPr>
          <p:txBody>
            <a:bodyPr anchor="ctr">
              <a:spAutoFit/>
            </a:bodyPr>
            <a:lstStyle/>
            <a:p>
              <a:pPr algn="ctr"/>
              <a:r>
                <a:rPr lang="de-DE" sz="1613"/>
                <a:t>…</a:t>
              </a:r>
            </a:p>
          </p:txBody>
        </p:sp>
        <p:sp>
          <p:nvSpPr>
            <p:cNvPr id="347154" name="Text Box 18"/>
            <p:cNvSpPr txBox="1">
              <a:spLocks noChangeArrowheads="1"/>
            </p:cNvSpPr>
            <p:nvPr/>
          </p:nvSpPr>
          <p:spPr bwMode="auto">
            <a:xfrm>
              <a:off x="3704" y="1292"/>
              <a:ext cx="324" cy="239"/>
            </a:xfrm>
            <a:prstGeom prst="rect">
              <a:avLst/>
            </a:prstGeom>
            <a:solidFill>
              <a:srgbClr val="33CC33"/>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7961" dir="2700000" algn="ctr" rotWithShape="0">
                      <a:srgbClr val="33CC33">
                        <a:gamma/>
                        <a:shade val="60000"/>
                        <a:invGamma/>
                      </a:srgbClr>
                    </a:outerShdw>
                  </a:effectLst>
                </a14:hiddenEffects>
              </a:ext>
            </a:extLst>
          </p:spPr>
          <p:txBody>
            <a:bodyPr anchor="ctr">
              <a:spAutoFit/>
            </a:bodyPr>
            <a:lstStyle/>
            <a:p>
              <a:pPr algn="ctr"/>
              <a:r>
                <a:rPr lang="de-DE" sz="1613"/>
                <a:t>m</a:t>
              </a:r>
              <a:r>
                <a:rPr lang="de-DE" sz="1613" baseline="-25000"/>
                <a:t>k</a:t>
              </a:r>
              <a:endParaRPr lang="de-DE" sz="1613"/>
            </a:p>
          </p:txBody>
        </p:sp>
        <p:sp>
          <p:nvSpPr>
            <p:cNvPr id="347155" name="Line 19"/>
            <p:cNvSpPr>
              <a:spLocks noChangeShapeType="1"/>
            </p:cNvSpPr>
            <p:nvPr/>
          </p:nvSpPr>
          <p:spPr bwMode="auto">
            <a:xfrm>
              <a:off x="1392" y="1200"/>
              <a:ext cx="3120"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sp>
          <p:nvSpPr>
            <p:cNvPr id="347156" name="Text Box 20"/>
            <p:cNvSpPr txBox="1">
              <a:spLocks noChangeArrowheads="1"/>
            </p:cNvSpPr>
            <p:nvPr/>
          </p:nvSpPr>
          <p:spPr bwMode="auto">
            <a:xfrm>
              <a:off x="1488" y="956"/>
              <a:ext cx="1586" cy="239"/>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7961" dir="2700000" algn="ctr" rotWithShape="0">
                      <a:schemeClr val="bg1">
                        <a:gamma/>
                        <a:shade val="60000"/>
                        <a:invGamma/>
                      </a:schemeClr>
                    </a:outerShdw>
                  </a:effectLst>
                </a14:hiddenEffects>
              </a:ext>
            </a:extLst>
          </p:spPr>
          <p:txBody>
            <a:bodyPr wrap="none" anchor="ctr">
              <a:spAutoFit/>
            </a:bodyPr>
            <a:lstStyle/>
            <a:p>
              <a:r>
                <a:rPr lang="de-DE" sz="1613"/>
                <a:t>Canonical Query Definition</a:t>
              </a:r>
            </a:p>
          </p:txBody>
        </p:sp>
      </p:grpSp>
      <p:sp>
        <p:nvSpPr>
          <p:cNvPr id="347157" name="Rectangle 21"/>
          <p:cNvSpPr>
            <a:spLocks noChangeArrowheads="1"/>
          </p:cNvSpPr>
          <p:nvPr/>
        </p:nvSpPr>
        <p:spPr bwMode="auto">
          <a:xfrm>
            <a:off x="60512" y="4290609"/>
            <a:ext cx="8492068" cy="147123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7961" dir="2700000" algn="ctr" rotWithShape="0">
                    <a:schemeClr val="bg1">
                      <a:gamma/>
                      <a:shade val="60000"/>
                      <a:invGamma/>
                    </a:schemeClr>
                  </a:outerShdw>
                </a:effectLst>
              </a14:hiddenEffects>
            </a:ext>
          </a:extLst>
        </p:spPr>
        <p:txBody>
          <a:bodyPr wrap="none" anchor="ctr">
            <a:spAutoFit/>
          </a:bodyPr>
          <a:lstStyle>
            <a:lvl1pPr defTabSz="769938">
              <a:defRPr sz="2400">
                <a:solidFill>
                  <a:schemeClr val="tx1"/>
                </a:solidFill>
                <a:latin typeface="Arial" panose="020B0604020202020204" pitchFamily="34" charset="0"/>
              </a:defRPr>
            </a:lvl1pPr>
            <a:lvl2pPr marL="190500" indent="4763" defTabSz="769938">
              <a:defRPr sz="2400">
                <a:solidFill>
                  <a:schemeClr val="tx1"/>
                </a:solidFill>
                <a:latin typeface="Arial" panose="020B0604020202020204" pitchFamily="34" charset="0"/>
              </a:defRPr>
            </a:lvl2pPr>
            <a:lvl3pPr marL="385763" defTabSz="769938">
              <a:defRPr sz="2400">
                <a:solidFill>
                  <a:schemeClr val="tx1"/>
                </a:solidFill>
                <a:latin typeface="Arial" panose="020B0604020202020204" pitchFamily="34" charset="0"/>
              </a:defRPr>
            </a:lvl3pPr>
            <a:lvl4pPr defTabSz="769938">
              <a:defRPr sz="2400">
                <a:solidFill>
                  <a:schemeClr val="tx1"/>
                </a:solidFill>
                <a:latin typeface="Arial" panose="020B0604020202020204" pitchFamily="34" charset="0"/>
              </a:defRPr>
            </a:lvl4pPr>
            <a:lvl5pPr defTabSz="769938">
              <a:defRPr sz="2400">
                <a:solidFill>
                  <a:schemeClr val="tx1"/>
                </a:solidFill>
                <a:latin typeface="Arial" panose="020B0604020202020204" pitchFamily="34" charset="0"/>
              </a:defRPr>
            </a:lvl5pPr>
            <a:lvl6pPr defTabSz="769938" eaLnBrk="0" fontAlgn="base" hangingPunct="0">
              <a:spcBef>
                <a:spcPct val="0"/>
              </a:spcBef>
              <a:spcAft>
                <a:spcPct val="0"/>
              </a:spcAft>
              <a:defRPr sz="2400">
                <a:solidFill>
                  <a:schemeClr val="tx1"/>
                </a:solidFill>
                <a:latin typeface="Arial" panose="020B0604020202020204" pitchFamily="34" charset="0"/>
              </a:defRPr>
            </a:lvl6pPr>
            <a:lvl7pPr defTabSz="769938" eaLnBrk="0" fontAlgn="base" hangingPunct="0">
              <a:spcBef>
                <a:spcPct val="0"/>
              </a:spcBef>
              <a:spcAft>
                <a:spcPct val="0"/>
              </a:spcAft>
              <a:defRPr sz="2400">
                <a:solidFill>
                  <a:schemeClr val="tx1"/>
                </a:solidFill>
                <a:latin typeface="Arial" panose="020B0604020202020204" pitchFamily="34" charset="0"/>
              </a:defRPr>
            </a:lvl7pPr>
            <a:lvl8pPr defTabSz="769938" eaLnBrk="0" fontAlgn="base" hangingPunct="0">
              <a:spcBef>
                <a:spcPct val="0"/>
              </a:spcBef>
              <a:spcAft>
                <a:spcPct val="0"/>
              </a:spcAft>
              <a:defRPr sz="2400">
                <a:solidFill>
                  <a:schemeClr val="tx1"/>
                </a:solidFill>
                <a:latin typeface="Arial" panose="020B0604020202020204" pitchFamily="34" charset="0"/>
              </a:defRPr>
            </a:lvl8pPr>
            <a:lvl9pPr defTabSz="769938" eaLnBrk="0" fontAlgn="base" hangingPunct="0">
              <a:spcBef>
                <a:spcPct val="0"/>
              </a:spcBef>
              <a:spcAft>
                <a:spcPct val="0"/>
              </a:spcAft>
              <a:defRPr sz="2400">
                <a:solidFill>
                  <a:schemeClr val="tx1"/>
                </a:solidFill>
                <a:latin typeface="Arial" panose="020B0604020202020204" pitchFamily="34" charset="0"/>
              </a:defRPr>
            </a:lvl9pPr>
          </a:lstStyle>
          <a:p>
            <a:pPr lvl="2"/>
            <a:r>
              <a:rPr lang="en-US" sz="1792" b="1" noProof="1">
                <a:latin typeface="Courier New" panose="02070309020205020404" pitchFamily="49" charset="0"/>
              </a:rPr>
              <a:t>SELECT</a:t>
            </a:r>
            <a:r>
              <a:rPr lang="en-US" sz="1792" noProof="1">
                <a:latin typeface="Courier New" panose="02070309020205020404" pitchFamily="49" charset="0"/>
              </a:rPr>
              <a:t> 	</a:t>
            </a:r>
            <a:r>
              <a:rPr lang="en-US" sz="1792" b="1" noProof="1">
                <a:solidFill>
                  <a:srgbClr val="FF6600"/>
                </a:solidFill>
                <a:latin typeface="Courier New" panose="02070309020205020404" pitchFamily="49" charset="0"/>
              </a:rPr>
              <a:t>g</a:t>
            </a:r>
            <a:r>
              <a:rPr lang="en-US" sz="1792" b="1" baseline="-25000" noProof="1">
                <a:solidFill>
                  <a:srgbClr val="FF6600"/>
                </a:solidFill>
                <a:latin typeface="Courier New" panose="02070309020205020404" pitchFamily="49" charset="0"/>
              </a:rPr>
              <a:t>1</a:t>
            </a:r>
            <a:r>
              <a:rPr lang="en-US" sz="1792" noProof="1">
                <a:latin typeface="Courier New" panose="02070309020205020404" pitchFamily="49" charset="0"/>
              </a:rPr>
              <a:t>,...,</a:t>
            </a:r>
            <a:r>
              <a:rPr lang="en-US" sz="1792" b="1" noProof="1">
                <a:solidFill>
                  <a:srgbClr val="FF6600"/>
                </a:solidFill>
                <a:latin typeface="Courier New" panose="02070309020205020404" pitchFamily="49" charset="0"/>
              </a:rPr>
              <a:t>g</a:t>
            </a:r>
            <a:r>
              <a:rPr lang="en-US" sz="1792" b="1" baseline="-25000" noProof="1">
                <a:solidFill>
                  <a:srgbClr val="FF6600"/>
                </a:solidFill>
                <a:latin typeface="Courier New" panose="02070309020205020404" pitchFamily="49" charset="0"/>
              </a:rPr>
              <a:t>n</a:t>
            </a:r>
            <a:r>
              <a:rPr lang="en-US" sz="1792" noProof="1">
                <a:latin typeface="Courier New" panose="02070309020205020404" pitchFamily="49" charset="0"/>
              </a:rPr>
              <a:t>, aggr(</a:t>
            </a:r>
            <a:r>
              <a:rPr lang="en-US" sz="1792" b="1" noProof="1">
                <a:solidFill>
                  <a:srgbClr val="33CC33"/>
                </a:solidFill>
                <a:latin typeface="Courier New" panose="02070309020205020404" pitchFamily="49" charset="0"/>
              </a:rPr>
              <a:t>m</a:t>
            </a:r>
            <a:r>
              <a:rPr lang="en-US" sz="1792" b="1" baseline="-25000" noProof="1">
                <a:solidFill>
                  <a:srgbClr val="33CC33"/>
                </a:solidFill>
                <a:latin typeface="Courier New" panose="02070309020205020404" pitchFamily="49" charset="0"/>
              </a:rPr>
              <a:t>1</a:t>
            </a:r>
            <a:r>
              <a:rPr lang="en-US" sz="1792" noProof="1">
                <a:latin typeface="Courier New" panose="02070309020205020404" pitchFamily="49" charset="0"/>
              </a:rPr>
              <a:t>),..., aggr(</a:t>
            </a:r>
            <a:r>
              <a:rPr lang="en-US" sz="1792" b="1" noProof="1">
                <a:solidFill>
                  <a:srgbClr val="33CC33"/>
                </a:solidFill>
                <a:latin typeface="Courier New" panose="02070309020205020404" pitchFamily="49" charset="0"/>
              </a:rPr>
              <a:t>m</a:t>
            </a:r>
            <a:r>
              <a:rPr lang="en-US" sz="1792" b="1" baseline="-25000" noProof="1">
                <a:solidFill>
                  <a:srgbClr val="33CC33"/>
                </a:solidFill>
                <a:latin typeface="Courier New" panose="02070309020205020404" pitchFamily="49" charset="0"/>
              </a:rPr>
              <a:t>k</a:t>
            </a:r>
            <a:r>
              <a:rPr lang="en-US" sz="1792" noProof="1">
                <a:latin typeface="Courier New" panose="02070309020205020404" pitchFamily="49" charset="0"/>
              </a:rPr>
              <a:t>)</a:t>
            </a:r>
            <a:br>
              <a:rPr lang="en-US" sz="1792" noProof="1">
                <a:latin typeface="Courier New" panose="02070309020205020404" pitchFamily="49" charset="0"/>
              </a:rPr>
            </a:br>
            <a:r>
              <a:rPr lang="en-US" sz="1792" b="1" noProof="1">
                <a:latin typeface="Courier New" panose="02070309020205020404" pitchFamily="49" charset="0"/>
              </a:rPr>
              <a:t>FROM</a:t>
            </a:r>
            <a:r>
              <a:rPr lang="en-US" sz="1792" noProof="1">
                <a:latin typeface="Courier New" panose="02070309020205020404" pitchFamily="49" charset="0"/>
              </a:rPr>
              <a:t> 	FactName, Dim</a:t>
            </a:r>
            <a:r>
              <a:rPr lang="en-US" sz="1792" baseline="-25000" noProof="1">
                <a:latin typeface="Courier New" panose="02070309020205020404" pitchFamily="49" charset="0"/>
              </a:rPr>
              <a:t>1</a:t>
            </a:r>
            <a:r>
              <a:rPr lang="en-US" sz="1792" noProof="1">
                <a:latin typeface="Courier New" panose="02070309020205020404" pitchFamily="49" charset="0"/>
              </a:rPr>
              <a:t>,..., Dim</a:t>
            </a:r>
            <a:r>
              <a:rPr lang="en-US" sz="1792" baseline="-25000" noProof="1">
                <a:latin typeface="Courier New" panose="02070309020205020404" pitchFamily="49" charset="0"/>
              </a:rPr>
              <a:t>n</a:t>
            </a:r>
            <a:r>
              <a:rPr lang="en-US" sz="1792" noProof="1">
                <a:latin typeface="Courier New" panose="02070309020205020404" pitchFamily="49" charset="0"/>
              </a:rPr>
              <a:t/>
            </a:r>
            <a:br>
              <a:rPr lang="en-US" sz="1792" noProof="1">
                <a:latin typeface="Courier New" panose="02070309020205020404" pitchFamily="49" charset="0"/>
              </a:rPr>
            </a:br>
            <a:r>
              <a:rPr lang="en-US" sz="1792" b="1" noProof="1">
                <a:latin typeface="Courier New" panose="02070309020205020404" pitchFamily="49" charset="0"/>
              </a:rPr>
              <a:t>WHERE</a:t>
            </a:r>
            <a:r>
              <a:rPr lang="en-US" sz="1792" noProof="1">
                <a:latin typeface="Courier New" panose="02070309020205020404" pitchFamily="49" charset="0"/>
              </a:rPr>
              <a:t> 	Dim</a:t>
            </a:r>
            <a:r>
              <a:rPr lang="en-US" sz="1792" baseline="-25000" noProof="1">
                <a:latin typeface="Courier New" panose="02070309020205020404" pitchFamily="49" charset="0"/>
              </a:rPr>
              <a:t>1</a:t>
            </a:r>
            <a:r>
              <a:rPr lang="en-US" sz="1792" noProof="1">
                <a:latin typeface="Courier New" panose="02070309020205020404" pitchFamily="49" charset="0"/>
              </a:rPr>
              <a:t>.level(</a:t>
            </a:r>
            <a:r>
              <a:rPr lang="en-US" sz="1792" b="1" noProof="1">
                <a:solidFill>
                  <a:schemeClr val="hlink"/>
                </a:solidFill>
                <a:latin typeface="Courier New" panose="02070309020205020404" pitchFamily="49" charset="0"/>
              </a:rPr>
              <a:t>r</a:t>
            </a:r>
            <a:r>
              <a:rPr lang="en-US" sz="1792" b="1" baseline="-25000" noProof="1">
                <a:solidFill>
                  <a:schemeClr val="hlink"/>
                </a:solidFill>
                <a:latin typeface="Courier New" panose="02070309020205020404" pitchFamily="49" charset="0"/>
              </a:rPr>
              <a:t>1</a:t>
            </a:r>
            <a:r>
              <a:rPr lang="en-US" sz="1792" noProof="1">
                <a:latin typeface="Courier New" panose="02070309020205020404" pitchFamily="49" charset="0"/>
              </a:rPr>
              <a:t>) = </a:t>
            </a:r>
            <a:r>
              <a:rPr lang="en-US" sz="1792" b="1" noProof="1">
                <a:solidFill>
                  <a:schemeClr val="hlink"/>
                </a:solidFill>
                <a:latin typeface="Courier New" panose="02070309020205020404" pitchFamily="49" charset="0"/>
              </a:rPr>
              <a:t>r</a:t>
            </a:r>
            <a:r>
              <a:rPr lang="en-US" sz="1792" b="1" baseline="-25000" noProof="1">
                <a:solidFill>
                  <a:schemeClr val="hlink"/>
                </a:solidFill>
                <a:latin typeface="Courier New" panose="02070309020205020404" pitchFamily="49" charset="0"/>
              </a:rPr>
              <a:t>1</a:t>
            </a:r>
            <a:r>
              <a:rPr lang="en-US" sz="1792" noProof="1">
                <a:latin typeface="Courier New" panose="02070309020205020404" pitchFamily="49" charset="0"/>
              </a:rPr>
              <a:t> </a:t>
            </a:r>
            <a:r>
              <a:rPr lang="en-US" sz="1792" b="1" noProof="1">
                <a:latin typeface="Courier New" panose="02070309020205020404" pitchFamily="49" charset="0"/>
              </a:rPr>
              <a:t>AND</a:t>
            </a:r>
            <a:r>
              <a:rPr lang="en-US" sz="1792" noProof="1">
                <a:latin typeface="Courier New" panose="02070309020205020404" pitchFamily="49" charset="0"/>
              </a:rPr>
              <a:t> ... </a:t>
            </a:r>
            <a:r>
              <a:rPr lang="en-US" sz="1792" b="1" noProof="1">
                <a:latin typeface="Courier New" panose="02070309020205020404" pitchFamily="49" charset="0"/>
              </a:rPr>
              <a:t>AND </a:t>
            </a:r>
            <a:r>
              <a:rPr lang="en-US" sz="1792" noProof="1">
                <a:latin typeface="Courier New" panose="02070309020205020404" pitchFamily="49" charset="0"/>
              </a:rPr>
              <a:t>Dim</a:t>
            </a:r>
            <a:r>
              <a:rPr lang="en-US" sz="1792" baseline="-25000" noProof="1">
                <a:latin typeface="Courier New" panose="02070309020205020404" pitchFamily="49" charset="0"/>
              </a:rPr>
              <a:t>n</a:t>
            </a:r>
            <a:r>
              <a:rPr lang="en-US" sz="1792" noProof="1">
                <a:latin typeface="Courier New" panose="02070309020205020404" pitchFamily="49" charset="0"/>
              </a:rPr>
              <a:t>.level(</a:t>
            </a:r>
            <a:r>
              <a:rPr lang="en-US" sz="1792" b="1" noProof="1">
                <a:solidFill>
                  <a:schemeClr val="hlink"/>
                </a:solidFill>
                <a:latin typeface="Courier New" panose="02070309020205020404" pitchFamily="49" charset="0"/>
              </a:rPr>
              <a:t>r</a:t>
            </a:r>
            <a:r>
              <a:rPr lang="en-US" sz="1792" b="1" baseline="-25000" noProof="1">
                <a:solidFill>
                  <a:schemeClr val="hlink"/>
                </a:solidFill>
                <a:latin typeface="Courier New" panose="02070309020205020404" pitchFamily="49" charset="0"/>
              </a:rPr>
              <a:t>n</a:t>
            </a:r>
            <a:r>
              <a:rPr lang="en-US" sz="1792" noProof="1">
                <a:latin typeface="Courier New" panose="02070309020205020404" pitchFamily="49" charset="0"/>
              </a:rPr>
              <a:t>) = </a:t>
            </a:r>
            <a:r>
              <a:rPr lang="en-US" sz="1792" b="1" noProof="1">
                <a:solidFill>
                  <a:schemeClr val="hlink"/>
                </a:solidFill>
                <a:latin typeface="Courier New" panose="02070309020205020404" pitchFamily="49" charset="0"/>
              </a:rPr>
              <a:t>r</a:t>
            </a:r>
            <a:r>
              <a:rPr lang="en-US" sz="1792" b="1" baseline="-25000" noProof="1">
                <a:solidFill>
                  <a:schemeClr val="hlink"/>
                </a:solidFill>
                <a:latin typeface="Courier New" panose="02070309020205020404" pitchFamily="49" charset="0"/>
              </a:rPr>
              <a:t>n</a:t>
            </a:r>
            <a:endParaRPr lang="en-US" sz="1792" baseline="-25000" noProof="1">
              <a:latin typeface="Courier New" panose="02070309020205020404" pitchFamily="49" charset="0"/>
            </a:endParaRPr>
          </a:p>
          <a:p>
            <a:pPr lvl="2"/>
            <a:r>
              <a:rPr lang="en-US" sz="1792" baseline="-25000" noProof="1">
                <a:latin typeface="Courier New" panose="02070309020205020404" pitchFamily="49" charset="0"/>
              </a:rPr>
              <a:t>	</a:t>
            </a:r>
            <a:r>
              <a:rPr lang="en-US" sz="1792" b="1" noProof="1">
                <a:latin typeface="Courier New" panose="02070309020205020404" pitchFamily="49" charset="0"/>
              </a:rPr>
              <a:t>AND 	</a:t>
            </a:r>
            <a:r>
              <a:rPr lang="en-US" sz="1792" noProof="1">
                <a:latin typeface="Courier New" panose="02070309020205020404" pitchFamily="49" charset="0"/>
              </a:rPr>
              <a:t>Dim</a:t>
            </a:r>
            <a:r>
              <a:rPr lang="en-US" sz="1792" baseline="-25000" noProof="1">
                <a:latin typeface="Courier New" panose="02070309020205020404" pitchFamily="49" charset="0"/>
              </a:rPr>
              <a:t>1</a:t>
            </a:r>
            <a:r>
              <a:rPr lang="en-US" sz="1792" noProof="1">
                <a:latin typeface="Courier New" panose="02070309020205020404" pitchFamily="49" charset="0"/>
              </a:rPr>
              <a:t>.d</a:t>
            </a:r>
            <a:r>
              <a:rPr lang="en-US" sz="1792" baseline="-25000" noProof="1">
                <a:latin typeface="Courier New" panose="02070309020205020404" pitchFamily="49" charset="0"/>
              </a:rPr>
              <a:t>1</a:t>
            </a:r>
            <a:r>
              <a:rPr lang="en-US" sz="1792" noProof="1">
                <a:latin typeface="Courier New" panose="02070309020205020404" pitchFamily="49" charset="0"/>
              </a:rPr>
              <a:t>=FactName.d</a:t>
            </a:r>
            <a:r>
              <a:rPr lang="en-US" sz="1792" baseline="-25000" noProof="1">
                <a:latin typeface="Courier New" panose="02070309020205020404" pitchFamily="49" charset="0"/>
              </a:rPr>
              <a:t>1</a:t>
            </a:r>
            <a:r>
              <a:rPr lang="en-US" sz="1792" b="1" noProof="1">
                <a:latin typeface="Courier New" panose="02070309020205020404" pitchFamily="49" charset="0"/>
              </a:rPr>
              <a:t> AND ... AND </a:t>
            </a:r>
            <a:r>
              <a:rPr lang="en-US" sz="1792" noProof="1">
                <a:latin typeface="Courier New" panose="02070309020205020404" pitchFamily="49" charset="0"/>
              </a:rPr>
              <a:t>Dim</a:t>
            </a:r>
            <a:r>
              <a:rPr lang="en-US" sz="1792" baseline="-25000" noProof="1">
                <a:latin typeface="Courier New" panose="02070309020205020404" pitchFamily="49" charset="0"/>
              </a:rPr>
              <a:t>n</a:t>
            </a:r>
            <a:r>
              <a:rPr lang="en-US" sz="1792" noProof="1">
                <a:latin typeface="Courier New" panose="02070309020205020404" pitchFamily="49" charset="0"/>
              </a:rPr>
              <a:t>.d</a:t>
            </a:r>
            <a:r>
              <a:rPr lang="en-US" sz="1792" baseline="-25000" noProof="1">
                <a:latin typeface="Courier New" panose="02070309020205020404" pitchFamily="49" charset="0"/>
              </a:rPr>
              <a:t>n</a:t>
            </a:r>
            <a:r>
              <a:rPr lang="en-US" sz="1792" noProof="1">
                <a:latin typeface="Courier New" panose="02070309020205020404" pitchFamily="49" charset="0"/>
              </a:rPr>
              <a:t>=FactName.d</a:t>
            </a:r>
            <a:r>
              <a:rPr lang="en-US" sz="1792" baseline="-25000" noProof="1">
                <a:latin typeface="Courier New" panose="02070309020205020404" pitchFamily="49" charset="0"/>
              </a:rPr>
              <a:t>n</a:t>
            </a:r>
            <a:r>
              <a:rPr lang="en-US" sz="1792" noProof="1">
                <a:latin typeface="Courier New" panose="02070309020205020404" pitchFamily="49" charset="0"/>
              </a:rPr>
              <a:t/>
            </a:r>
            <a:br>
              <a:rPr lang="en-US" sz="1792" noProof="1">
                <a:latin typeface="Courier New" panose="02070309020205020404" pitchFamily="49" charset="0"/>
              </a:rPr>
            </a:br>
            <a:r>
              <a:rPr lang="en-US" sz="1792" b="1" noProof="1">
                <a:latin typeface="Courier New" panose="02070309020205020404" pitchFamily="49" charset="0"/>
              </a:rPr>
              <a:t>GROUP BY</a:t>
            </a:r>
            <a:r>
              <a:rPr lang="en-US" sz="1792" noProof="1">
                <a:latin typeface="Courier New" panose="02070309020205020404" pitchFamily="49" charset="0"/>
              </a:rPr>
              <a:t> </a:t>
            </a:r>
            <a:r>
              <a:rPr lang="en-US" sz="1792" b="1" noProof="1">
                <a:solidFill>
                  <a:srgbClr val="FF6600"/>
                </a:solidFill>
                <a:latin typeface="Courier New" panose="02070309020205020404" pitchFamily="49" charset="0"/>
              </a:rPr>
              <a:t>g</a:t>
            </a:r>
            <a:r>
              <a:rPr lang="en-US" sz="1792" b="1" baseline="-25000" noProof="1">
                <a:solidFill>
                  <a:srgbClr val="FF6600"/>
                </a:solidFill>
                <a:latin typeface="Courier New" panose="02070309020205020404" pitchFamily="49" charset="0"/>
              </a:rPr>
              <a:t>1</a:t>
            </a:r>
            <a:r>
              <a:rPr lang="en-US" sz="1792" noProof="1">
                <a:latin typeface="Courier New" panose="02070309020205020404" pitchFamily="49" charset="0"/>
              </a:rPr>
              <a:t>,...,</a:t>
            </a:r>
            <a:r>
              <a:rPr lang="en-US" sz="1792" b="1" noProof="1">
                <a:solidFill>
                  <a:srgbClr val="FF6600"/>
                </a:solidFill>
                <a:latin typeface="Courier New" panose="02070309020205020404" pitchFamily="49" charset="0"/>
              </a:rPr>
              <a:t>g</a:t>
            </a:r>
            <a:r>
              <a:rPr lang="en-US" sz="1792" b="1" baseline="-25000" noProof="1">
                <a:solidFill>
                  <a:srgbClr val="FF6600"/>
                </a:solidFill>
                <a:latin typeface="Courier New" panose="02070309020205020404" pitchFamily="49" charset="0"/>
              </a:rPr>
              <a:t>n</a:t>
            </a:r>
          </a:p>
        </p:txBody>
      </p:sp>
      <p:sp>
        <p:nvSpPr>
          <p:cNvPr id="347158" name="AutoShape 22"/>
          <p:cNvSpPr>
            <a:spLocks noChangeArrowheads="1"/>
          </p:cNvSpPr>
          <p:nvPr/>
        </p:nvSpPr>
        <p:spPr bwMode="auto">
          <a:xfrm>
            <a:off x="4424082" y="3497271"/>
            <a:ext cx="443753" cy="750966"/>
          </a:xfrm>
          <a:prstGeom prst="upDownArrow">
            <a:avLst>
              <a:gd name="adj1" fmla="val 50000"/>
              <a:gd name="adj2" fmla="val 33846"/>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17961" dir="2700000" algn="ctr" rotWithShape="0">
                    <a:schemeClr val="tx1">
                      <a:gamma/>
                      <a:shade val="60000"/>
                      <a:invGamma/>
                    </a:schemeClr>
                  </a:outerShdw>
                </a:effectLst>
              </a14:hiddenEffects>
            </a:ext>
          </a:extLst>
        </p:spPr>
        <p:txBody>
          <a:bodyPr wrap="none" anchor="ctr"/>
          <a:lstStyle/>
          <a:p>
            <a:endParaRPr lang="en-US" sz="1613"/>
          </a:p>
        </p:txBody>
      </p:sp>
    </p:spTree>
    <p:extLst>
      <p:ext uri="{BB962C8B-B14F-4D97-AF65-F5344CB8AC3E}">
        <p14:creationId xmlns:p14="http://schemas.microsoft.com/office/powerpoint/2010/main" val="3499934906"/>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3"/>
          <p:cNvSpPr>
            <a:spLocks noGrp="1"/>
          </p:cNvSpPr>
          <p:nvPr>
            <p:ph type="sldNum" sz="quarter" idx="4294967295"/>
          </p:nvPr>
        </p:nvSpPr>
        <p:spPr>
          <a:xfrm>
            <a:off x="6790765" y="6091518"/>
            <a:ext cx="1848971" cy="443753"/>
          </a:xfrm>
          <a:prstGeom prst="rect">
            <a:avLst/>
          </a:prstGeom>
        </p:spPr>
        <p:txBody>
          <a:bodyPr/>
          <a:lstStyle/>
          <a:p>
            <a:fld id="{14763B90-C20E-427F-80B1-7B24C59C9B24}" type="slidenum">
              <a:rPr lang="zh-CN" altLang="en-GB"/>
              <a:pPr/>
              <a:t>41</a:t>
            </a:fld>
            <a:endParaRPr lang="en-GB" altLang="zh-CN"/>
          </a:p>
        </p:txBody>
      </p:sp>
      <p:sp>
        <p:nvSpPr>
          <p:cNvPr id="45058" name="Rectangle 2"/>
          <p:cNvSpPr>
            <a:spLocks noGrp="1" noChangeArrowheads="1"/>
          </p:cNvSpPr>
          <p:nvPr>
            <p:ph type="title"/>
          </p:nvPr>
        </p:nvSpPr>
        <p:spPr>
          <a:noFill/>
          <a:ln/>
          <a:extLst>
            <a:ext uri="{91240B29-F687-4F45-9708-019B960494DF}">
              <a14:hiddenLine xmlns:a14="http://schemas.microsoft.com/office/drawing/2010/main" w="12700">
                <a:solidFill>
                  <a:schemeClr val="tx1"/>
                </a:solidFill>
                <a:miter lim="800000"/>
                <a:headEnd/>
                <a:tailEnd/>
              </a14:hiddenLine>
            </a:ext>
          </a:extLst>
        </p:spPr>
        <p:txBody>
          <a:bodyPr vert="horz" lIns="87827" tIns="43143" rIns="87827" bIns="43143" rtlCol="0" anchor="ctr">
            <a:normAutofit fontScale="90000"/>
          </a:bodyPr>
          <a:lstStyle/>
          <a:p>
            <a:r>
              <a:rPr lang="en-AU" b="1">
                <a:cs typeface="Times New Roman" panose="02020603050405020304" pitchFamily="18" charset="0"/>
              </a:rPr>
              <a:t>Fact and Dimension Tables for each Business Process of </a:t>
            </a:r>
            <a:r>
              <a:rPr lang="en-AU" b="1" i="1">
                <a:cs typeface="Times New Roman" panose="02020603050405020304" pitchFamily="18" charset="0"/>
              </a:rPr>
              <a:t>DreamHome</a:t>
            </a:r>
            <a:r>
              <a:rPr lang="en-GB" altLang="zh-CN" b="1">
                <a:ea typeface="宋体" panose="02010600030101010101" pitchFamily="2" charset="-122"/>
              </a:rPr>
              <a:t> </a:t>
            </a:r>
          </a:p>
        </p:txBody>
      </p:sp>
      <p:sp>
        <p:nvSpPr>
          <p:cNvPr id="45061" name="Rectangle 5"/>
          <p:cNvSpPr>
            <a:spLocks noGrp="1" noChangeArrowheads="1"/>
          </p:cNvSpPr>
          <p:nvPr/>
        </p:nvSpPr>
        <p:spPr bwMode="auto">
          <a:xfrm>
            <a:off x="1139079" y="1727947"/>
            <a:ext cx="7500657" cy="39937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7827" tIns="43143" rIns="87827" bIns="43143"/>
          <a:lstStyle/>
          <a:p>
            <a:pPr>
              <a:buClr>
                <a:schemeClr val="accent2"/>
              </a:buClr>
              <a:buSzPts val="2100"/>
              <a:buFont typeface="Monotype Sorts" pitchFamily="2" charset="2"/>
              <a:buChar char="u"/>
            </a:pPr>
            <a:endParaRPr lang="zh-CN" altLang="en-US" sz="2718" b="1">
              <a:latin typeface="Times" panose="02020603050405020304" pitchFamily="18" charset="0"/>
              <a:ea typeface="宋体" panose="02010600030101010101" pitchFamily="2" charset="-122"/>
            </a:endParaRPr>
          </a:p>
        </p:txBody>
      </p:sp>
      <p:pic>
        <p:nvPicPr>
          <p:cNvPr id="45063" name="Picture 7" descr="DS3-Table 31-0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21977" y="1875865"/>
            <a:ext cx="6508376" cy="32541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6952932"/>
      </p:ext>
    </p:extLst>
  </p:cSld>
  <p:clrMapOvr>
    <a:masterClrMapping/>
  </p:clrMapOvr>
  <p:transition>
    <p:wipe dir="d"/>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4294967295"/>
          </p:nvPr>
        </p:nvSpPr>
        <p:spPr>
          <a:xfrm>
            <a:off x="6790765" y="6091518"/>
            <a:ext cx="1848971" cy="443753"/>
          </a:xfrm>
          <a:prstGeom prst="rect">
            <a:avLst/>
          </a:prstGeom>
        </p:spPr>
        <p:txBody>
          <a:bodyPr/>
          <a:lstStyle/>
          <a:p>
            <a:fld id="{B3CE9051-B436-4A5B-AB8A-61773949C0D8}" type="slidenum">
              <a:rPr lang="zh-CN" altLang="en-GB"/>
              <a:pPr/>
              <a:t>42</a:t>
            </a:fld>
            <a:endParaRPr lang="en-GB" altLang="zh-CN"/>
          </a:p>
        </p:txBody>
      </p:sp>
      <p:sp>
        <p:nvSpPr>
          <p:cNvPr id="93186" name="Rectangle 2"/>
          <p:cNvSpPr>
            <a:spLocks noGrp="1" noChangeArrowheads="1"/>
          </p:cNvSpPr>
          <p:nvPr>
            <p:ph type="title"/>
          </p:nvPr>
        </p:nvSpPr>
        <p:spPr/>
        <p:txBody>
          <a:bodyPr/>
          <a:lstStyle/>
          <a:p>
            <a:r>
              <a:rPr lang="en-US" altLang="zh-CN" b="1">
                <a:ea typeface="宋体" panose="02010600030101010101" pitchFamily="2" charset="-122"/>
              </a:rPr>
              <a:t>Physical Design	</a:t>
            </a:r>
          </a:p>
        </p:txBody>
      </p:sp>
      <p:sp>
        <p:nvSpPr>
          <p:cNvPr id="93187" name="Rectangle 3"/>
          <p:cNvSpPr>
            <a:spLocks noGrp="1" noChangeArrowheads="1"/>
          </p:cNvSpPr>
          <p:nvPr>
            <p:ph type="body" idx="1"/>
          </p:nvPr>
        </p:nvSpPr>
        <p:spPr/>
        <p:txBody>
          <a:bodyPr/>
          <a:lstStyle/>
          <a:p>
            <a:r>
              <a:rPr lang="en-US" altLang="zh-CN" b="1">
                <a:latin typeface="Times" panose="02020603050405020304" pitchFamily="18" charset="0"/>
                <a:ea typeface="宋体" panose="02010600030101010101" pitchFamily="2" charset="-122"/>
              </a:rPr>
              <a:t>Translate schemas into actual database structures</a:t>
            </a:r>
          </a:p>
          <a:p>
            <a:pPr lvl="1"/>
            <a:r>
              <a:rPr lang="en-US" altLang="zh-CN">
                <a:ea typeface="宋体" panose="02010600030101010101" pitchFamily="2" charset="-122"/>
              </a:rPr>
              <a:t>Entities to tables</a:t>
            </a:r>
          </a:p>
          <a:p>
            <a:pPr lvl="1"/>
            <a:r>
              <a:rPr lang="en-US" altLang="zh-CN">
                <a:ea typeface="宋体" panose="02010600030101010101" pitchFamily="2" charset="-122"/>
              </a:rPr>
              <a:t>Relationships to foreign key constraints</a:t>
            </a:r>
          </a:p>
          <a:p>
            <a:pPr lvl="1"/>
            <a:r>
              <a:rPr lang="en-US" altLang="zh-CN">
                <a:ea typeface="宋体" panose="02010600030101010101" pitchFamily="2" charset="-122"/>
              </a:rPr>
              <a:t>Attributes to columns</a:t>
            </a:r>
          </a:p>
          <a:p>
            <a:pPr lvl="1"/>
            <a:r>
              <a:rPr lang="en-US" altLang="zh-CN">
                <a:ea typeface="宋体" panose="02010600030101010101" pitchFamily="2" charset="-122"/>
              </a:rPr>
              <a:t>Primary unique identifiers to primary key constraints</a:t>
            </a:r>
          </a:p>
          <a:p>
            <a:pPr>
              <a:buFont typeface="Monotype Sorts" pitchFamily="2" charset="2"/>
              <a:buNone/>
            </a:pPr>
            <a:endParaRPr lang="en-US" altLang="zh-CN">
              <a:ea typeface="宋体" panose="02010600030101010101" pitchFamily="2" charset="-122"/>
            </a:endParaRPr>
          </a:p>
        </p:txBody>
      </p:sp>
    </p:spTree>
    <p:extLst>
      <p:ext uri="{BB962C8B-B14F-4D97-AF65-F5344CB8AC3E}">
        <p14:creationId xmlns:p14="http://schemas.microsoft.com/office/powerpoint/2010/main" val="125047943"/>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 name="Slide Number Placeholder 3"/>
          <p:cNvSpPr>
            <a:spLocks noGrp="1"/>
          </p:cNvSpPr>
          <p:nvPr>
            <p:ph type="sldNum" sz="quarter" idx="4294967295"/>
          </p:nvPr>
        </p:nvSpPr>
        <p:spPr>
          <a:xfrm>
            <a:off x="6790765" y="6091518"/>
            <a:ext cx="1848971" cy="443753"/>
          </a:xfrm>
          <a:prstGeom prst="rect">
            <a:avLst/>
          </a:prstGeom>
        </p:spPr>
        <p:txBody>
          <a:bodyPr/>
          <a:lstStyle/>
          <a:p>
            <a:fld id="{3AEB0245-9AF1-4505-9E6F-74B9EB9248CA}" type="slidenum">
              <a:rPr lang="zh-CN" altLang="en-GB"/>
              <a:pPr/>
              <a:t>43</a:t>
            </a:fld>
            <a:endParaRPr lang="en-GB" altLang="zh-CN"/>
          </a:p>
        </p:txBody>
      </p:sp>
      <p:sp>
        <p:nvSpPr>
          <p:cNvPr id="44034" name="Rectangle 2"/>
          <p:cNvSpPr>
            <a:spLocks noGrp="1" noChangeArrowheads="1"/>
          </p:cNvSpPr>
          <p:nvPr>
            <p:ph type="title"/>
          </p:nvPr>
        </p:nvSpPr>
        <p:spPr>
          <a:noFill/>
          <a:ln/>
          <a:extLst>
            <a:ext uri="{91240B29-F687-4F45-9708-019B960494DF}">
              <a14:hiddenLine xmlns:a14="http://schemas.microsoft.com/office/drawing/2010/main" w="12700">
                <a:solidFill>
                  <a:schemeClr val="tx1"/>
                </a:solidFill>
                <a:miter lim="800000"/>
                <a:headEnd/>
                <a:tailEnd/>
              </a14:hiddenLine>
            </a:ext>
          </a:extLst>
        </p:spPr>
        <p:txBody>
          <a:bodyPr vert="horz" lIns="87827" tIns="43143" rIns="87827" bIns="43143" rtlCol="0" anchor="ctr">
            <a:normAutofit/>
          </a:bodyPr>
          <a:lstStyle/>
          <a:p>
            <a:r>
              <a:rPr lang="en-US" altLang="zh-CN" b="1">
                <a:ea typeface="宋体" panose="02010600030101010101" pitchFamily="2" charset="-122"/>
              </a:rPr>
              <a:t>Physical Design	</a:t>
            </a:r>
            <a:endParaRPr lang="en-GB" altLang="zh-CN" b="1">
              <a:ea typeface="宋体" panose="02010600030101010101" pitchFamily="2" charset="-122"/>
            </a:endParaRPr>
          </a:p>
        </p:txBody>
      </p:sp>
      <p:sp>
        <p:nvSpPr>
          <p:cNvPr id="44035" name="Rectangle 3"/>
          <p:cNvSpPr>
            <a:spLocks noGrp="1" noChangeArrowheads="1"/>
          </p:cNvSpPr>
          <p:nvPr>
            <p:ph type="body" idx="1"/>
          </p:nvPr>
        </p:nvSpPr>
        <p:spPr>
          <a:xfrm>
            <a:off x="726142" y="1727947"/>
            <a:ext cx="7500657" cy="3993776"/>
          </a:xfrm>
          <a:noFill/>
          <a:ln/>
          <a:extLst>
            <a:ext uri="{91240B29-F687-4F45-9708-019B960494DF}">
              <a14:hiddenLine xmlns:a14="http://schemas.microsoft.com/office/drawing/2010/main" w="12700">
                <a:solidFill>
                  <a:schemeClr val="tx1"/>
                </a:solidFill>
                <a:miter lim="800000"/>
                <a:headEnd/>
                <a:tailEnd/>
              </a14:hiddenLine>
            </a:ext>
          </a:extLst>
        </p:spPr>
        <p:txBody>
          <a:bodyPr vert="horz" lIns="87827" tIns="43143" rIns="87827" bIns="43143" rtlCol="0">
            <a:normAutofit/>
          </a:bodyPr>
          <a:lstStyle/>
          <a:p>
            <a:r>
              <a:rPr lang="en-AU" b="1">
                <a:cs typeface="Times New Roman" panose="02020603050405020304" pitchFamily="18" charset="0"/>
              </a:rPr>
              <a:t>Most critical physical design issues affecting the end-user’s perception includes:</a:t>
            </a:r>
          </a:p>
          <a:p>
            <a:endParaRPr lang="en-AU" b="1">
              <a:cs typeface="Times New Roman" panose="02020603050405020304" pitchFamily="18" charset="0"/>
            </a:endParaRPr>
          </a:p>
          <a:p>
            <a:pPr lvl="1"/>
            <a:r>
              <a:rPr lang="en-AU" sz="2330" b="1">
                <a:cs typeface="Times New Roman" panose="02020603050405020304" pitchFamily="18" charset="0"/>
              </a:rPr>
              <a:t>physical sort order of the fact table on disk;</a:t>
            </a:r>
          </a:p>
          <a:p>
            <a:pPr lvl="1"/>
            <a:r>
              <a:rPr lang="en-AU" sz="2330" b="1">
                <a:cs typeface="Times New Roman" panose="02020603050405020304" pitchFamily="18" charset="0"/>
              </a:rPr>
              <a:t>presence of pre-stored summaries or aggregations.</a:t>
            </a:r>
          </a:p>
          <a:p>
            <a:pPr lvl="1"/>
            <a:r>
              <a:rPr lang="en-AU" sz="2330" b="1">
                <a:cs typeface="Times New Roman" panose="02020603050405020304" pitchFamily="18" charset="0"/>
              </a:rPr>
              <a:t>Indexing</a:t>
            </a:r>
          </a:p>
          <a:p>
            <a:pPr lvl="1"/>
            <a:endParaRPr lang="en-AU" sz="2330" b="1">
              <a:cs typeface="Times New Roman" panose="02020603050405020304" pitchFamily="18" charset="0"/>
            </a:endParaRPr>
          </a:p>
        </p:txBody>
      </p:sp>
    </p:spTree>
    <p:extLst>
      <p:ext uri="{BB962C8B-B14F-4D97-AF65-F5344CB8AC3E}">
        <p14:creationId xmlns:p14="http://schemas.microsoft.com/office/powerpoint/2010/main" val="451495850"/>
      </p:ext>
    </p:extLst>
  </p:cSld>
  <p:clrMapOvr>
    <a:masterClrMapping/>
  </p:clrMapOvr>
  <p:transition>
    <p:wipe dir="d"/>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3"/>
          <p:cNvSpPr>
            <a:spLocks noGrp="1"/>
          </p:cNvSpPr>
          <p:nvPr>
            <p:ph type="sldNum" sz="quarter" idx="4294967295"/>
          </p:nvPr>
        </p:nvSpPr>
        <p:spPr>
          <a:xfrm>
            <a:off x="6790765" y="6091518"/>
            <a:ext cx="1848971" cy="443753"/>
          </a:xfrm>
          <a:prstGeom prst="rect">
            <a:avLst/>
          </a:prstGeom>
        </p:spPr>
        <p:txBody>
          <a:bodyPr/>
          <a:lstStyle/>
          <a:p>
            <a:fld id="{241995E7-B455-49B5-A680-655C01ED0168}" type="slidenum">
              <a:rPr lang="zh-CN" altLang="en-GB"/>
              <a:pPr/>
              <a:t>44</a:t>
            </a:fld>
            <a:endParaRPr lang="en-GB" altLang="zh-CN"/>
          </a:p>
        </p:txBody>
      </p:sp>
      <p:sp>
        <p:nvSpPr>
          <p:cNvPr id="94210" name="Rectangle 2"/>
          <p:cNvSpPr>
            <a:spLocks noGrp="1" noChangeArrowheads="1"/>
          </p:cNvSpPr>
          <p:nvPr>
            <p:ph type="title"/>
          </p:nvPr>
        </p:nvSpPr>
        <p:spPr/>
        <p:txBody>
          <a:bodyPr/>
          <a:lstStyle/>
          <a:p>
            <a:r>
              <a:rPr lang="en-US" altLang="zh-CN" b="1">
                <a:ea typeface="宋体" panose="02010600030101010101" pitchFamily="2" charset="-122"/>
              </a:rPr>
              <a:t>Physical Design	</a:t>
            </a:r>
            <a:endParaRPr lang="zh-CN" altLang="en-US" b="1">
              <a:ea typeface="宋体" panose="02010600030101010101" pitchFamily="2" charset="-122"/>
            </a:endParaRPr>
          </a:p>
        </p:txBody>
      </p:sp>
      <p:sp>
        <p:nvSpPr>
          <p:cNvPr id="94211" name="Rectangle 3"/>
          <p:cNvSpPr>
            <a:spLocks noGrp="1" noChangeArrowheads="1"/>
          </p:cNvSpPr>
          <p:nvPr>
            <p:ph type="body" idx="1"/>
          </p:nvPr>
        </p:nvSpPr>
        <p:spPr/>
        <p:txBody>
          <a:bodyPr/>
          <a:lstStyle/>
          <a:p>
            <a:r>
              <a:rPr lang="en-US" altLang="zh-CN">
                <a:ea typeface="宋体" panose="02010600030101010101" pitchFamily="2" charset="-122"/>
              </a:rPr>
              <a:t>Simple example:</a:t>
            </a:r>
          </a:p>
        </p:txBody>
      </p:sp>
      <p:sp>
        <p:nvSpPr>
          <p:cNvPr id="94212" name="Rectangle 4"/>
          <p:cNvSpPr>
            <a:spLocks noChangeArrowheads="1"/>
          </p:cNvSpPr>
          <p:nvPr/>
        </p:nvSpPr>
        <p:spPr bwMode="auto">
          <a:xfrm>
            <a:off x="3684494" y="3798794"/>
            <a:ext cx="1479176" cy="591671"/>
          </a:xfrm>
          <a:prstGeom prst="rect">
            <a:avLst/>
          </a:prstGeom>
          <a:solidFill>
            <a:srgbClr val="008080"/>
          </a:solidFill>
          <a:ln w="12700">
            <a:solidFill>
              <a:schemeClr val="tx1"/>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zh-CN" sz="1747">
                <a:ea typeface="宋体" panose="02010600030101010101" pitchFamily="2" charset="-122"/>
              </a:rPr>
              <a:t>SALES</a:t>
            </a:r>
          </a:p>
        </p:txBody>
      </p:sp>
      <p:sp>
        <p:nvSpPr>
          <p:cNvPr id="94213" name="Rectangle 5"/>
          <p:cNvSpPr>
            <a:spLocks noChangeArrowheads="1"/>
          </p:cNvSpPr>
          <p:nvPr/>
        </p:nvSpPr>
        <p:spPr bwMode="auto">
          <a:xfrm>
            <a:off x="1243853" y="3798794"/>
            <a:ext cx="1479176" cy="591671"/>
          </a:xfrm>
          <a:prstGeom prst="rect">
            <a:avLst/>
          </a:prstGeom>
          <a:solidFill>
            <a:schemeClr val="accent1"/>
          </a:solidFill>
          <a:ln w="12700">
            <a:solidFill>
              <a:schemeClr val="tx1"/>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zh-CN" sz="1747">
                <a:ea typeface="宋体" panose="02010600030101010101" pitchFamily="2" charset="-122"/>
              </a:rPr>
              <a:t>PRODUCT</a:t>
            </a:r>
          </a:p>
        </p:txBody>
      </p:sp>
      <p:sp>
        <p:nvSpPr>
          <p:cNvPr id="94214" name="Rectangle 6"/>
          <p:cNvSpPr>
            <a:spLocks noChangeArrowheads="1"/>
          </p:cNvSpPr>
          <p:nvPr/>
        </p:nvSpPr>
        <p:spPr bwMode="auto">
          <a:xfrm>
            <a:off x="6199094" y="3798794"/>
            <a:ext cx="1479176" cy="591671"/>
          </a:xfrm>
          <a:prstGeom prst="rect">
            <a:avLst/>
          </a:prstGeom>
          <a:solidFill>
            <a:schemeClr val="accent1"/>
          </a:solidFill>
          <a:ln w="12700">
            <a:solidFill>
              <a:schemeClr val="tx1"/>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zh-CN" sz="1747">
                <a:ea typeface="宋体" panose="02010600030101010101" pitchFamily="2" charset="-122"/>
              </a:rPr>
              <a:t>CUSTOMER</a:t>
            </a:r>
          </a:p>
        </p:txBody>
      </p:sp>
      <p:sp>
        <p:nvSpPr>
          <p:cNvPr id="94215" name="Rectangle 7"/>
          <p:cNvSpPr>
            <a:spLocks noChangeArrowheads="1"/>
          </p:cNvSpPr>
          <p:nvPr/>
        </p:nvSpPr>
        <p:spPr bwMode="auto">
          <a:xfrm>
            <a:off x="3684494" y="5130053"/>
            <a:ext cx="1479176" cy="591671"/>
          </a:xfrm>
          <a:prstGeom prst="rect">
            <a:avLst/>
          </a:prstGeom>
          <a:solidFill>
            <a:schemeClr val="accent1"/>
          </a:solidFill>
          <a:ln w="12700">
            <a:solidFill>
              <a:schemeClr val="tx1"/>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zh-CN" sz="1747">
                <a:ea typeface="宋体" panose="02010600030101010101" pitchFamily="2" charset="-122"/>
              </a:rPr>
              <a:t>TIME</a:t>
            </a:r>
          </a:p>
        </p:txBody>
      </p:sp>
      <p:sp>
        <p:nvSpPr>
          <p:cNvPr id="94216" name="Rectangle 8"/>
          <p:cNvSpPr>
            <a:spLocks noChangeArrowheads="1"/>
          </p:cNvSpPr>
          <p:nvPr/>
        </p:nvSpPr>
        <p:spPr bwMode="auto">
          <a:xfrm>
            <a:off x="3684494" y="2467535"/>
            <a:ext cx="1479176" cy="591671"/>
          </a:xfrm>
          <a:prstGeom prst="rect">
            <a:avLst/>
          </a:prstGeom>
          <a:solidFill>
            <a:schemeClr val="accent1"/>
          </a:solidFill>
          <a:ln w="12700">
            <a:solidFill>
              <a:schemeClr val="tx1"/>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zh-CN" sz="1747">
                <a:ea typeface="宋体" panose="02010600030101010101" pitchFamily="2" charset="-122"/>
              </a:rPr>
              <a:t>STORE</a:t>
            </a:r>
          </a:p>
        </p:txBody>
      </p:sp>
      <p:sp>
        <p:nvSpPr>
          <p:cNvPr id="94217" name="Line 9"/>
          <p:cNvSpPr>
            <a:spLocks noChangeShapeType="1"/>
          </p:cNvSpPr>
          <p:nvPr/>
        </p:nvSpPr>
        <p:spPr bwMode="auto">
          <a:xfrm>
            <a:off x="2723029" y="4094629"/>
            <a:ext cx="961465" cy="0"/>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747"/>
          </a:p>
        </p:txBody>
      </p:sp>
      <p:sp>
        <p:nvSpPr>
          <p:cNvPr id="94218" name="Line 10"/>
          <p:cNvSpPr>
            <a:spLocks noChangeShapeType="1"/>
          </p:cNvSpPr>
          <p:nvPr/>
        </p:nvSpPr>
        <p:spPr bwMode="auto">
          <a:xfrm>
            <a:off x="5163670" y="4094629"/>
            <a:ext cx="1035424" cy="0"/>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747"/>
          </a:p>
        </p:txBody>
      </p:sp>
      <p:sp>
        <p:nvSpPr>
          <p:cNvPr id="94220" name="Line 12"/>
          <p:cNvSpPr>
            <a:spLocks noChangeShapeType="1"/>
          </p:cNvSpPr>
          <p:nvPr/>
        </p:nvSpPr>
        <p:spPr bwMode="auto">
          <a:xfrm>
            <a:off x="4424082" y="3059206"/>
            <a:ext cx="0" cy="739588"/>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747"/>
          </a:p>
        </p:txBody>
      </p:sp>
      <p:sp>
        <p:nvSpPr>
          <p:cNvPr id="94221" name="Line 13"/>
          <p:cNvSpPr>
            <a:spLocks noChangeShapeType="1"/>
          </p:cNvSpPr>
          <p:nvPr/>
        </p:nvSpPr>
        <p:spPr bwMode="auto">
          <a:xfrm>
            <a:off x="4424082" y="4390465"/>
            <a:ext cx="0" cy="739588"/>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747"/>
          </a:p>
        </p:txBody>
      </p:sp>
    </p:spTree>
    <p:extLst>
      <p:ext uri="{BB962C8B-B14F-4D97-AF65-F5344CB8AC3E}">
        <p14:creationId xmlns:p14="http://schemas.microsoft.com/office/powerpoint/2010/main" val="3600265038"/>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4294967295"/>
          </p:nvPr>
        </p:nvSpPr>
        <p:spPr>
          <a:xfrm>
            <a:off x="6790765" y="6091518"/>
            <a:ext cx="1848971" cy="443753"/>
          </a:xfrm>
          <a:prstGeom prst="rect">
            <a:avLst/>
          </a:prstGeom>
        </p:spPr>
        <p:txBody>
          <a:bodyPr/>
          <a:lstStyle/>
          <a:p>
            <a:fld id="{79A92449-9BA7-46CD-8817-2E240E62388B}" type="slidenum">
              <a:rPr lang="zh-CN" altLang="en-GB"/>
              <a:pPr/>
              <a:t>45</a:t>
            </a:fld>
            <a:endParaRPr lang="en-GB" altLang="zh-CN"/>
          </a:p>
        </p:txBody>
      </p:sp>
      <p:sp>
        <p:nvSpPr>
          <p:cNvPr id="95234" name="Rectangle 2"/>
          <p:cNvSpPr>
            <a:spLocks noGrp="1" noChangeArrowheads="1"/>
          </p:cNvSpPr>
          <p:nvPr>
            <p:ph type="title"/>
          </p:nvPr>
        </p:nvSpPr>
        <p:spPr/>
        <p:txBody>
          <a:bodyPr/>
          <a:lstStyle/>
          <a:p>
            <a:r>
              <a:rPr lang="en-US" altLang="zh-CN" b="1">
                <a:ea typeface="宋体" panose="02010600030101010101" pitchFamily="2" charset="-122"/>
              </a:rPr>
              <a:t>Physical Design	</a:t>
            </a:r>
            <a:endParaRPr lang="zh-CN" altLang="en-US" b="1">
              <a:ea typeface="宋体" panose="02010600030101010101" pitchFamily="2" charset="-122"/>
            </a:endParaRPr>
          </a:p>
        </p:txBody>
      </p:sp>
      <p:sp>
        <p:nvSpPr>
          <p:cNvPr id="95235" name="Rectangle 3"/>
          <p:cNvSpPr>
            <a:spLocks noGrp="1" noChangeArrowheads="1"/>
          </p:cNvSpPr>
          <p:nvPr>
            <p:ph type="body" idx="1"/>
          </p:nvPr>
        </p:nvSpPr>
        <p:spPr/>
        <p:txBody>
          <a:bodyPr/>
          <a:lstStyle/>
          <a:p>
            <a:r>
              <a:rPr lang="en-US" altLang="zh-CN">
                <a:ea typeface="宋体" panose="02010600030101010101" pitchFamily="2" charset="-122"/>
              </a:rPr>
              <a:t>Dimension Table:</a:t>
            </a:r>
          </a:p>
          <a:p>
            <a:pPr lvl="1">
              <a:buFontTx/>
              <a:buNone/>
            </a:pPr>
            <a:r>
              <a:rPr lang="en-US" altLang="zh-CN">
                <a:ea typeface="宋体" panose="02010600030101010101" pitchFamily="2" charset="-122"/>
              </a:rPr>
              <a:t>create table customer</a:t>
            </a:r>
          </a:p>
          <a:p>
            <a:pPr lvl="1">
              <a:buFontTx/>
              <a:buNone/>
            </a:pPr>
            <a:r>
              <a:rPr lang="en-US" altLang="zh-CN">
                <a:ea typeface="宋体" panose="02010600030101010101" pitchFamily="2" charset="-122"/>
              </a:rPr>
              <a:t> (csid varchar(30),</a:t>
            </a:r>
          </a:p>
          <a:p>
            <a:pPr lvl="1">
              <a:buFontTx/>
              <a:buNone/>
            </a:pPr>
            <a:r>
              <a:rPr lang="en-US" altLang="zh-CN">
                <a:ea typeface="宋体" panose="02010600030101010101" pitchFamily="2" charset="-122"/>
              </a:rPr>
              <a:t> cname varchar(20) not null,</a:t>
            </a:r>
          </a:p>
          <a:p>
            <a:pPr lvl="1">
              <a:buFontTx/>
              <a:buNone/>
            </a:pPr>
            <a:r>
              <a:rPr lang="en-US" altLang="zh-CN">
                <a:ea typeface="宋体" panose="02010600030101010101" pitchFamily="2" charset="-122"/>
              </a:rPr>
              <a:t> gender varchar(10),</a:t>
            </a:r>
          </a:p>
          <a:p>
            <a:pPr lvl="1">
              <a:buFontTx/>
              <a:buNone/>
            </a:pPr>
            <a:r>
              <a:rPr lang="en-US" altLang="zh-CN">
                <a:ea typeface="宋体" panose="02010600030101010101" pitchFamily="2" charset="-122"/>
              </a:rPr>
              <a:t> primary key (csid));</a:t>
            </a:r>
          </a:p>
        </p:txBody>
      </p:sp>
    </p:spTree>
    <p:extLst>
      <p:ext uri="{BB962C8B-B14F-4D97-AF65-F5344CB8AC3E}">
        <p14:creationId xmlns:p14="http://schemas.microsoft.com/office/powerpoint/2010/main" val="565407172"/>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4294967295"/>
          </p:nvPr>
        </p:nvSpPr>
        <p:spPr>
          <a:xfrm>
            <a:off x="6790765" y="6091518"/>
            <a:ext cx="1848971" cy="443753"/>
          </a:xfrm>
          <a:prstGeom prst="rect">
            <a:avLst/>
          </a:prstGeom>
        </p:spPr>
        <p:txBody>
          <a:bodyPr/>
          <a:lstStyle/>
          <a:p>
            <a:fld id="{833D6DB7-755A-4D7D-B5F4-EDCD39A26A6D}" type="slidenum">
              <a:rPr lang="zh-CN" altLang="en-GB"/>
              <a:pPr/>
              <a:t>46</a:t>
            </a:fld>
            <a:endParaRPr lang="en-GB" altLang="zh-CN"/>
          </a:p>
        </p:txBody>
      </p:sp>
      <p:sp>
        <p:nvSpPr>
          <p:cNvPr id="96258" name="Rectangle 2"/>
          <p:cNvSpPr>
            <a:spLocks noGrp="1" noChangeArrowheads="1"/>
          </p:cNvSpPr>
          <p:nvPr>
            <p:ph type="title"/>
          </p:nvPr>
        </p:nvSpPr>
        <p:spPr/>
        <p:txBody>
          <a:bodyPr/>
          <a:lstStyle/>
          <a:p>
            <a:r>
              <a:rPr lang="en-US" altLang="zh-CN" b="1">
                <a:ea typeface="宋体" panose="02010600030101010101" pitchFamily="2" charset="-122"/>
              </a:rPr>
              <a:t>Physical Design	</a:t>
            </a:r>
            <a:endParaRPr lang="zh-CN" altLang="en-US" b="1">
              <a:ea typeface="宋体" panose="02010600030101010101" pitchFamily="2" charset="-122"/>
            </a:endParaRPr>
          </a:p>
        </p:txBody>
      </p:sp>
      <p:sp>
        <p:nvSpPr>
          <p:cNvPr id="96259" name="Rectangle 3"/>
          <p:cNvSpPr>
            <a:spLocks noGrp="1" noChangeArrowheads="1"/>
          </p:cNvSpPr>
          <p:nvPr>
            <p:ph type="body" idx="1"/>
          </p:nvPr>
        </p:nvSpPr>
        <p:spPr>
          <a:xfrm>
            <a:off x="1139079" y="1727947"/>
            <a:ext cx="7500657" cy="4659406"/>
          </a:xfrm>
        </p:spPr>
        <p:txBody>
          <a:bodyPr/>
          <a:lstStyle/>
          <a:p>
            <a:pPr>
              <a:lnSpc>
                <a:spcPct val="90000"/>
              </a:lnSpc>
            </a:pPr>
            <a:r>
              <a:rPr lang="en-US" altLang="zh-CN" sz="1941">
                <a:ea typeface="宋体" panose="02010600030101010101" pitchFamily="2" charset="-122"/>
              </a:rPr>
              <a:t>Fact Table:</a:t>
            </a:r>
          </a:p>
          <a:p>
            <a:pPr lvl="1">
              <a:lnSpc>
                <a:spcPct val="90000"/>
              </a:lnSpc>
              <a:buFontTx/>
              <a:buNone/>
            </a:pPr>
            <a:r>
              <a:rPr lang="en-US" altLang="zh-CN" sz="1941">
                <a:ea typeface="宋体" panose="02010600030101010101" pitchFamily="2" charset="-122"/>
              </a:rPr>
              <a:t>create table Sales</a:t>
            </a:r>
          </a:p>
          <a:p>
            <a:pPr lvl="1">
              <a:lnSpc>
                <a:spcPct val="90000"/>
              </a:lnSpc>
              <a:buFontTx/>
              <a:buNone/>
            </a:pPr>
            <a:r>
              <a:rPr lang="en-US" altLang="zh-CN" sz="1941">
                <a:ea typeface="宋体" panose="02010600030101010101" pitchFamily="2" charset="-122"/>
              </a:rPr>
              <a:t>(customer_id varchar(30),</a:t>
            </a:r>
          </a:p>
          <a:p>
            <a:pPr lvl="1">
              <a:lnSpc>
                <a:spcPct val="90000"/>
              </a:lnSpc>
              <a:buFontTx/>
              <a:buNone/>
            </a:pPr>
            <a:r>
              <a:rPr lang="en-US" altLang="zh-CN" sz="1941">
                <a:ea typeface="宋体" panose="02010600030101010101" pitchFamily="2" charset="-122"/>
              </a:rPr>
              <a:t>product_id varchar(50),</a:t>
            </a:r>
          </a:p>
          <a:p>
            <a:pPr lvl="1">
              <a:lnSpc>
                <a:spcPct val="90000"/>
              </a:lnSpc>
              <a:buFontTx/>
              <a:buNone/>
            </a:pPr>
            <a:r>
              <a:rPr lang="en-US" altLang="zh-CN" sz="1941">
                <a:ea typeface="宋体" panose="02010600030101010101" pitchFamily="2" charset="-122"/>
              </a:rPr>
              <a:t>store_id varchar(50),</a:t>
            </a:r>
          </a:p>
          <a:p>
            <a:pPr lvl="1">
              <a:lnSpc>
                <a:spcPct val="90000"/>
              </a:lnSpc>
              <a:buFontTx/>
              <a:buNone/>
            </a:pPr>
            <a:r>
              <a:rPr lang="en-US" altLang="zh-CN" sz="1941">
                <a:ea typeface="宋体" panose="02010600030101010101" pitchFamily="2" charset="-122"/>
              </a:rPr>
              <a:t>date_id varchar(50),</a:t>
            </a:r>
          </a:p>
          <a:p>
            <a:pPr lvl="1">
              <a:lnSpc>
                <a:spcPct val="90000"/>
              </a:lnSpc>
              <a:buFontTx/>
              <a:buNone/>
            </a:pPr>
            <a:r>
              <a:rPr lang="en-US" altLang="zh-CN" sz="1941">
                <a:ea typeface="宋体" panose="02010600030101010101" pitchFamily="2" charset="-122"/>
              </a:rPr>
              <a:t>unit_sold real,</a:t>
            </a:r>
          </a:p>
          <a:p>
            <a:pPr lvl="1">
              <a:lnSpc>
                <a:spcPct val="90000"/>
              </a:lnSpc>
              <a:buFontTx/>
              <a:buNone/>
            </a:pPr>
            <a:r>
              <a:rPr lang="en-US" altLang="zh-CN" sz="1941">
                <a:ea typeface="宋体" panose="02010600030101010101" pitchFamily="2" charset="-122"/>
              </a:rPr>
              <a:t>unit_price real, </a:t>
            </a:r>
          </a:p>
          <a:p>
            <a:pPr lvl="1">
              <a:lnSpc>
                <a:spcPct val="90000"/>
              </a:lnSpc>
              <a:buFontTx/>
              <a:buNone/>
            </a:pPr>
            <a:r>
              <a:rPr lang="en-US" altLang="zh-CN" sz="1941">
                <a:ea typeface="宋体" panose="02010600030101010101" pitchFamily="2" charset="-122"/>
              </a:rPr>
              <a:t>total_price real,</a:t>
            </a:r>
          </a:p>
          <a:p>
            <a:pPr lvl="1">
              <a:lnSpc>
                <a:spcPct val="90000"/>
              </a:lnSpc>
              <a:buFontTx/>
              <a:buNone/>
            </a:pPr>
            <a:r>
              <a:rPr lang="en-US" altLang="zh-CN" sz="1941">
                <a:ea typeface="宋体" panose="02010600030101010101" pitchFamily="2" charset="-122"/>
              </a:rPr>
              <a:t>primary key (customer_id,product_id,store_id,date_id),</a:t>
            </a:r>
          </a:p>
          <a:p>
            <a:pPr lvl="1">
              <a:lnSpc>
                <a:spcPct val="90000"/>
              </a:lnSpc>
              <a:buFontTx/>
              <a:buNone/>
            </a:pPr>
            <a:r>
              <a:rPr lang="en-US" altLang="zh-CN" sz="1941">
                <a:ea typeface="宋体" panose="02010600030101010101" pitchFamily="2" charset="-122"/>
              </a:rPr>
              <a:t>foreign key (customer_id) references customer (csid),</a:t>
            </a:r>
          </a:p>
          <a:p>
            <a:pPr lvl="1">
              <a:lnSpc>
                <a:spcPct val="90000"/>
              </a:lnSpc>
              <a:buFontTx/>
              <a:buNone/>
            </a:pPr>
            <a:r>
              <a:rPr lang="en-US" altLang="zh-CN" sz="1941">
                <a:ea typeface="宋体" panose="02010600030101010101" pitchFamily="2" charset="-122"/>
              </a:rPr>
              <a:t>foreign key (product_id) references products (pid),</a:t>
            </a:r>
          </a:p>
          <a:p>
            <a:pPr lvl="1">
              <a:lnSpc>
                <a:spcPct val="90000"/>
              </a:lnSpc>
              <a:buFontTx/>
              <a:buNone/>
            </a:pPr>
            <a:r>
              <a:rPr lang="en-US" altLang="zh-CN" sz="1941">
                <a:ea typeface="宋体" panose="02010600030101010101" pitchFamily="2" charset="-122"/>
              </a:rPr>
              <a:t>foreign key (store_id) references store (name),</a:t>
            </a:r>
          </a:p>
          <a:p>
            <a:pPr lvl="1">
              <a:lnSpc>
                <a:spcPct val="90000"/>
              </a:lnSpc>
              <a:buFontTx/>
              <a:buNone/>
            </a:pPr>
            <a:r>
              <a:rPr lang="en-US" altLang="zh-CN" sz="1941">
                <a:ea typeface="宋体" panose="02010600030101010101" pitchFamily="2" charset="-122"/>
              </a:rPr>
              <a:t>foreign key (date_id) references time (tid));</a:t>
            </a:r>
          </a:p>
        </p:txBody>
      </p:sp>
    </p:spTree>
    <p:extLst>
      <p:ext uri="{BB962C8B-B14F-4D97-AF65-F5344CB8AC3E}">
        <p14:creationId xmlns:p14="http://schemas.microsoft.com/office/powerpoint/2010/main" val="2893954844"/>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4294967295"/>
          </p:nvPr>
        </p:nvSpPr>
        <p:spPr>
          <a:xfrm>
            <a:off x="6790765" y="6091518"/>
            <a:ext cx="1848971" cy="443753"/>
          </a:xfrm>
          <a:prstGeom prst="rect">
            <a:avLst/>
          </a:prstGeom>
        </p:spPr>
        <p:txBody>
          <a:bodyPr/>
          <a:lstStyle/>
          <a:p>
            <a:fld id="{6F51327A-95D0-47F6-AC77-989C013C74C5}" type="slidenum">
              <a:rPr lang="zh-CN" altLang="en-GB"/>
              <a:pPr/>
              <a:t>47</a:t>
            </a:fld>
            <a:endParaRPr lang="en-GB" altLang="zh-CN"/>
          </a:p>
        </p:txBody>
      </p:sp>
      <p:sp>
        <p:nvSpPr>
          <p:cNvPr id="97282" name="Rectangle 2"/>
          <p:cNvSpPr>
            <a:spLocks noGrp="1" noChangeArrowheads="1"/>
          </p:cNvSpPr>
          <p:nvPr>
            <p:ph type="title"/>
          </p:nvPr>
        </p:nvSpPr>
        <p:spPr/>
        <p:txBody>
          <a:bodyPr/>
          <a:lstStyle/>
          <a:p>
            <a:r>
              <a:rPr lang="en-US" altLang="zh-CN" b="1">
                <a:ea typeface="宋体" panose="02010600030101010101" pitchFamily="2" charset="-122"/>
              </a:rPr>
              <a:t>Physical Design	</a:t>
            </a:r>
            <a:endParaRPr lang="zh-CN" altLang="en-US" b="1">
              <a:ea typeface="宋体" panose="02010600030101010101" pitchFamily="2" charset="-122"/>
            </a:endParaRPr>
          </a:p>
        </p:txBody>
      </p:sp>
      <p:sp>
        <p:nvSpPr>
          <p:cNvPr id="97283" name="Rectangle 3"/>
          <p:cNvSpPr>
            <a:spLocks noGrp="1" noChangeArrowheads="1"/>
          </p:cNvSpPr>
          <p:nvPr>
            <p:ph type="body" idx="1"/>
          </p:nvPr>
        </p:nvSpPr>
        <p:spPr/>
        <p:txBody>
          <a:bodyPr>
            <a:normAutofit lnSpcReduction="10000"/>
          </a:bodyPr>
          <a:lstStyle/>
          <a:p>
            <a:pPr>
              <a:lnSpc>
                <a:spcPct val="80000"/>
              </a:lnSpc>
            </a:pPr>
            <a:r>
              <a:rPr lang="en-US" altLang="zh-CN" sz="2330">
                <a:ea typeface="宋体" panose="02010600030101010101" pitchFamily="2" charset="-122"/>
              </a:rPr>
              <a:t>Dimension - A dimension is a schema object that defines hierarchical relationships between columns or column sets.</a:t>
            </a:r>
          </a:p>
          <a:p>
            <a:pPr>
              <a:lnSpc>
                <a:spcPct val="80000"/>
              </a:lnSpc>
            </a:pPr>
            <a:r>
              <a:rPr lang="en-US" altLang="zh-CN" sz="2330">
                <a:ea typeface="宋体" panose="02010600030101010101" pitchFamily="2" charset="-122"/>
              </a:rPr>
              <a:t> </a:t>
            </a:r>
          </a:p>
          <a:p>
            <a:pPr>
              <a:lnSpc>
                <a:spcPct val="80000"/>
              </a:lnSpc>
              <a:buFont typeface="Monotype Sorts" pitchFamily="2" charset="2"/>
              <a:buNone/>
            </a:pPr>
            <a:r>
              <a:rPr lang="en-US" altLang="zh-CN" sz="2330">
                <a:ea typeface="宋体" panose="02010600030101010101" pitchFamily="2" charset="-122"/>
              </a:rPr>
              <a:t>   </a:t>
            </a:r>
            <a:r>
              <a:rPr lang="en-US" altLang="zh-CN" sz="1941">
                <a:ea typeface="宋体" panose="02010600030101010101" pitchFamily="2" charset="-122"/>
              </a:rPr>
              <a:t>CREATE DIMENSION time_dim</a:t>
            </a:r>
          </a:p>
          <a:p>
            <a:pPr>
              <a:lnSpc>
                <a:spcPct val="80000"/>
              </a:lnSpc>
              <a:buFont typeface="Monotype Sorts" pitchFamily="2" charset="2"/>
              <a:buNone/>
            </a:pPr>
            <a:r>
              <a:rPr lang="en-US" altLang="zh-CN" sz="1941">
                <a:ea typeface="宋体" panose="02010600030101010101" pitchFamily="2" charset="-122"/>
              </a:rPr>
              <a:t>   LEVEL day         IS time.tid</a:t>
            </a:r>
          </a:p>
          <a:p>
            <a:pPr>
              <a:lnSpc>
                <a:spcPct val="80000"/>
              </a:lnSpc>
              <a:buFont typeface="Monotype Sorts" pitchFamily="2" charset="2"/>
              <a:buNone/>
            </a:pPr>
            <a:r>
              <a:rPr lang="en-US" altLang="zh-CN" sz="1941">
                <a:ea typeface="宋体" panose="02010600030101010101" pitchFamily="2" charset="-122"/>
              </a:rPr>
              <a:t>   LEVEL month       IS time.month</a:t>
            </a:r>
          </a:p>
          <a:p>
            <a:pPr>
              <a:lnSpc>
                <a:spcPct val="80000"/>
              </a:lnSpc>
              <a:buFont typeface="Monotype Sorts" pitchFamily="2" charset="2"/>
              <a:buNone/>
            </a:pPr>
            <a:r>
              <a:rPr lang="en-US" altLang="zh-CN" sz="1941">
                <a:ea typeface="宋体" panose="02010600030101010101" pitchFamily="2" charset="-122"/>
              </a:rPr>
              <a:t>   LEVEL year        IS time.year </a:t>
            </a:r>
          </a:p>
          <a:p>
            <a:pPr>
              <a:lnSpc>
                <a:spcPct val="80000"/>
              </a:lnSpc>
              <a:buFont typeface="Monotype Sorts" pitchFamily="2" charset="2"/>
              <a:buNone/>
            </a:pPr>
            <a:r>
              <a:rPr lang="en-US" altLang="zh-CN" sz="1941">
                <a:ea typeface="宋体" panose="02010600030101010101" pitchFamily="2" charset="-122"/>
              </a:rPr>
              <a:t>   HIERARCHY cal_rollup    (</a:t>
            </a:r>
          </a:p>
          <a:p>
            <a:pPr>
              <a:lnSpc>
                <a:spcPct val="80000"/>
              </a:lnSpc>
              <a:buFont typeface="Monotype Sorts" pitchFamily="2" charset="2"/>
              <a:buNone/>
            </a:pPr>
            <a:r>
              <a:rPr lang="en-US" altLang="zh-CN" sz="1941">
                <a:ea typeface="宋体" panose="02010600030101010101" pitchFamily="2" charset="-122"/>
              </a:rPr>
              <a:t>             day     CHILD OF</a:t>
            </a:r>
          </a:p>
          <a:p>
            <a:pPr>
              <a:lnSpc>
                <a:spcPct val="80000"/>
              </a:lnSpc>
              <a:buFont typeface="Monotype Sorts" pitchFamily="2" charset="2"/>
              <a:buNone/>
            </a:pPr>
            <a:r>
              <a:rPr lang="en-US" altLang="zh-CN" sz="1941">
                <a:ea typeface="宋体" panose="02010600030101010101" pitchFamily="2" charset="-122"/>
              </a:rPr>
              <a:t>             month   CHILD OF</a:t>
            </a:r>
          </a:p>
          <a:p>
            <a:pPr>
              <a:lnSpc>
                <a:spcPct val="80000"/>
              </a:lnSpc>
              <a:buFont typeface="Monotype Sorts" pitchFamily="2" charset="2"/>
              <a:buNone/>
            </a:pPr>
            <a:r>
              <a:rPr lang="en-US" altLang="zh-CN" sz="1941">
                <a:ea typeface="宋体" panose="02010600030101010101" pitchFamily="2" charset="-122"/>
              </a:rPr>
              <a:t>             year</a:t>
            </a:r>
          </a:p>
          <a:p>
            <a:pPr>
              <a:lnSpc>
                <a:spcPct val="80000"/>
              </a:lnSpc>
              <a:buFont typeface="Monotype Sorts" pitchFamily="2" charset="2"/>
              <a:buNone/>
            </a:pPr>
            <a:r>
              <a:rPr lang="en-US" altLang="zh-CN" sz="1941">
                <a:ea typeface="宋体" panose="02010600030101010101" pitchFamily="2" charset="-122"/>
              </a:rPr>
              <a:t>   );</a:t>
            </a:r>
          </a:p>
        </p:txBody>
      </p:sp>
    </p:spTree>
    <p:extLst>
      <p:ext uri="{BB962C8B-B14F-4D97-AF65-F5344CB8AC3E}">
        <p14:creationId xmlns:p14="http://schemas.microsoft.com/office/powerpoint/2010/main" val="4220813048"/>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4294967295"/>
          </p:nvPr>
        </p:nvSpPr>
        <p:spPr>
          <a:xfrm>
            <a:off x="6790765" y="6091518"/>
            <a:ext cx="1848971" cy="443753"/>
          </a:xfrm>
          <a:prstGeom prst="rect">
            <a:avLst/>
          </a:prstGeom>
        </p:spPr>
        <p:txBody>
          <a:bodyPr/>
          <a:lstStyle/>
          <a:p>
            <a:fld id="{14EAB30F-0420-4E8D-80A6-D68A953C2E33}" type="slidenum">
              <a:rPr lang="zh-CN" altLang="en-GB"/>
              <a:pPr/>
              <a:t>48</a:t>
            </a:fld>
            <a:endParaRPr lang="en-GB" altLang="zh-CN"/>
          </a:p>
        </p:txBody>
      </p:sp>
      <p:sp>
        <p:nvSpPr>
          <p:cNvPr id="98306" name="Rectangle 2"/>
          <p:cNvSpPr>
            <a:spLocks noGrp="1" noChangeArrowheads="1"/>
          </p:cNvSpPr>
          <p:nvPr>
            <p:ph type="title"/>
          </p:nvPr>
        </p:nvSpPr>
        <p:spPr/>
        <p:txBody>
          <a:bodyPr/>
          <a:lstStyle/>
          <a:p>
            <a:r>
              <a:rPr lang="en-US" altLang="zh-CN" b="1">
                <a:ea typeface="宋体" panose="02010600030101010101" pitchFamily="2" charset="-122"/>
              </a:rPr>
              <a:t>Physical Design	</a:t>
            </a:r>
            <a:endParaRPr lang="zh-CN" altLang="en-US" b="1">
              <a:ea typeface="宋体" panose="02010600030101010101" pitchFamily="2" charset="-122"/>
            </a:endParaRPr>
          </a:p>
        </p:txBody>
      </p:sp>
      <p:sp>
        <p:nvSpPr>
          <p:cNvPr id="98307" name="Rectangle 3"/>
          <p:cNvSpPr>
            <a:spLocks noGrp="1" noChangeArrowheads="1"/>
          </p:cNvSpPr>
          <p:nvPr>
            <p:ph type="body" idx="1"/>
          </p:nvPr>
        </p:nvSpPr>
        <p:spPr/>
        <p:txBody>
          <a:bodyPr/>
          <a:lstStyle/>
          <a:p>
            <a:r>
              <a:rPr lang="en-US" altLang="zh-CN">
                <a:ea typeface="宋体" panose="02010600030101010101" pitchFamily="2" charset="-122"/>
              </a:rPr>
              <a:t>Materialized View - </a:t>
            </a:r>
            <a:r>
              <a:rPr lang="en-US" altLang="zh-CN" b="1">
                <a:ea typeface="宋体" panose="02010600030101010101" pitchFamily="2" charset="-122"/>
              </a:rPr>
              <a:t>you can use materialized views to precompute and store aggregated data such as the sum of sales.</a:t>
            </a:r>
            <a:r>
              <a:rPr lang="en-US" altLang="zh-CN">
                <a:ea typeface="宋体" panose="02010600030101010101" pitchFamily="2" charset="-122"/>
              </a:rPr>
              <a:t> </a:t>
            </a:r>
          </a:p>
          <a:p>
            <a:endParaRPr lang="en-US" altLang="zh-CN">
              <a:ea typeface="宋体" panose="02010600030101010101" pitchFamily="2" charset="-122"/>
            </a:endParaRPr>
          </a:p>
          <a:p>
            <a:pPr>
              <a:buFont typeface="Monotype Sorts" pitchFamily="2" charset="2"/>
              <a:buNone/>
            </a:pPr>
            <a:r>
              <a:rPr lang="en-US" altLang="zh-CN" sz="2330">
                <a:ea typeface="宋体" panose="02010600030101010101" pitchFamily="2" charset="-122"/>
              </a:rPr>
              <a:t> CREATE MATERIALIZED VIEW product_sales as</a:t>
            </a:r>
          </a:p>
          <a:p>
            <a:pPr>
              <a:buFont typeface="Monotype Sorts" pitchFamily="2" charset="2"/>
              <a:buNone/>
            </a:pPr>
            <a:r>
              <a:rPr lang="en-US" altLang="zh-CN" sz="2330">
                <a:ea typeface="宋体" panose="02010600030101010101" pitchFamily="2" charset="-122"/>
              </a:rPr>
              <a:t> SELECT p.pname, SUM(s.unit_sold) AS totalsale</a:t>
            </a:r>
          </a:p>
          <a:p>
            <a:pPr>
              <a:buFont typeface="Monotype Sorts" pitchFamily="2" charset="2"/>
              <a:buNone/>
            </a:pPr>
            <a:r>
              <a:rPr lang="en-US" altLang="zh-CN" sz="2330">
                <a:ea typeface="宋体" panose="02010600030101010101" pitchFamily="2" charset="-122"/>
              </a:rPr>
              <a:t> FROM sales s, products p WHERE s.product_id =p.pid</a:t>
            </a:r>
          </a:p>
          <a:p>
            <a:pPr>
              <a:buFont typeface="Monotype Sorts" pitchFamily="2" charset="2"/>
              <a:buNone/>
            </a:pPr>
            <a:r>
              <a:rPr lang="en-US" altLang="zh-CN" sz="2330">
                <a:ea typeface="宋体" panose="02010600030101010101" pitchFamily="2" charset="-122"/>
              </a:rPr>
              <a:t> GROUP BY p.pname;</a:t>
            </a:r>
          </a:p>
          <a:p>
            <a:endParaRPr lang="en-US" altLang="zh-CN" sz="2330">
              <a:ea typeface="宋体" panose="02010600030101010101" pitchFamily="2" charset="-122"/>
            </a:endParaRPr>
          </a:p>
        </p:txBody>
      </p:sp>
    </p:spTree>
    <p:extLst>
      <p:ext uri="{BB962C8B-B14F-4D97-AF65-F5344CB8AC3E}">
        <p14:creationId xmlns:p14="http://schemas.microsoft.com/office/powerpoint/2010/main" val="3806802035"/>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3"/>
          <p:cNvSpPr>
            <a:spLocks noGrp="1"/>
          </p:cNvSpPr>
          <p:nvPr>
            <p:ph type="sldNum" sz="quarter" idx="4294967295"/>
          </p:nvPr>
        </p:nvSpPr>
        <p:spPr>
          <a:xfrm>
            <a:off x="6790765" y="6091518"/>
            <a:ext cx="1848971" cy="443753"/>
          </a:xfrm>
          <a:prstGeom prst="rect">
            <a:avLst/>
          </a:prstGeom>
        </p:spPr>
        <p:txBody>
          <a:bodyPr/>
          <a:lstStyle/>
          <a:p>
            <a:fld id="{0E3A7C36-3463-4B8A-8C48-CC58BBCA17BD}" type="slidenum">
              <a:rPr lang="zh-CN" altLang="en-GB"/>
              <a:pPr/>
              <a:t>49</a:t>
            </a:fld>
            <a:endParaRPr lang="en-GB" altLang="zh-CN"/>
          </a:p>
        </p:txBody>
      </p:sp>
      <p:sp>
        <p:nvSpPr>
          <p:cNvPr id="99330" name="Rectangle 2"/>
          <p:cNvSpPr>
            <a:spLocks noGrp="1" noChangeArrowheads="1"/>
          </p:cNvSpPr>
          <p:nvPr>
            <p:ph type="title"/>
          </p:nvPr>
        </p:nvSpPr>
        <p:spPr/>
        <p:txBody>
          <a:bodyPr/>
          <a:lstStyle/>
          <a:p>
            <a:r>
              <a:rPr lang="en-US" altLang="zh-CN" b="1">
                <a:ea typeface="宋体" panose="02010600030101010101" pitchFamily="2" charset="-122"/>
              </a:rPr>
              <a:t>Physical Design	</a:t>
            </a:r>
            <a:endParaRPr lang="zh-CN" altLang="en-US" b="1">
              <a:ea typeface="宋体" panose="02010600030101010101" pitchFamily="2" charset="-122"/>
            </a:endParaRPr>
          </a:p>
        </p:txBody>
      </p:sp>
      <p:sp>
        <p:nvSpPr>
          <p:cNvPr id="99331" name="Rectangle 3"/>
          <p:cNvSpPr>
            <a:spLocks noGrp="1" noChangeArrowheads="1"/>
          </p:cNvSpPr>
          <p:nvPr>
            <p:ph type="body" idx="1"/>
          </p:nvPr>
        </p:nvSpPr>
        <p:spPr/>
        <p:txBody>
          <a:bodyPr/>
          <a:lstStyle/>
          <a:p>
            <a:r>
              <a:rPr lang="en-US" altLang="zh-CN">
                <a:ea typeface="宋体" panose="02010600030101010101" pitchFamily="2" charset="-122"/>
              </a:rPr>
              <a:t>Bitmap Index – Good for low cardinality column. </a:t>
            </a:r>
          </a:p>
        </p:txBody>
      </p:sp>
      <p:sp>
        <p:nvSpPr>
          <p:cNvPr id="99332" name="Rectangle 4"/>
          <p:cNvSpPr>
            <a:spLocks noChangeArrowheads="1"/>
          </p:cNvSpPr>
          <p:nvPr/>
        </p:nvSpPr>
        <p:spPr bwMode="auto">
          <a:xfrm>
            <a:off x="1465730" y="2689412"/>
            <a:ext cx="5748305" cy="3611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CN" sz="1747">
                <a:ea typeface="宋体" panose="02010600030101010101" pitchFamily="2" charset="-122"/>
              </a:rPr>
              <a:t>create bitmap index customer_gender on customer (gender);</a:t>
            </a:r>
            <a:endParaRPr lang="zh-CN" altLang="en-US" sz="1747">
              <a:ea typeface="宋体" panose="02010600030101010101" pitchFamily="2" charset="-122"/>
            </a:endParaRPr>
          </a:p>
        </p:txBody>
      </p:sp>
    </p:spTree>
    <p:extLst>
      <p:ext uri="{BB962C8B-B14F-4D97-AF65-F5344CB8AC3E}">
        <p14:creationId xmlns:p14="http://schemas.microsoft.com/office/powerpoint/2010/main" val="573486871"/>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08031" y="169830"/>
            <a:ext cx="5206362" cy="738664"/>
          </a:xfrm>
          <a:prstGeom prst="rect">
            <a:avLst/>
          </a:prstGeom>
        </p:spPr>
        <p:txBody>
          <a:bodyPr wrap="none">
            <a:spAutoFit/>
          </a:bodyPr>
          <a:lstStyle/>
          <a:p>
            <a:pPr algn="ctr">
              <a:lnSpc>
                <a:spcPct val="150000"/>
              </a:lnSpc>
              <a:spcBef>
                <a:spcPts val="1200"/>
              </a:spcBef>
              <a:spcAft>
                <a:spcPts val="300"/>
              </a:spcAft>
            </a:pPr>
            <a:r>
              <a:rPr lang="af-ZA" sz="2800" b="1" kern="1400" dirty="0" smtClean="0">
                <a:effectLst/>
                <a:latin typeface="Arial" panose="020B0604020202020204" pitchFamily="34" charset="0"/>
                <a:ea typeface="Times New Roman" panose="02020603050405020304" pitchFamily="18" charset="0"/>
              </a:rPr>
              <a:t>Membangun Data Warehouse</a:t>
            </a:r>
            <a:endParaRPr lang="en-US" sz="2800" b="1" kern="1400" dirty="0">
              <a:effectLst/>
              <a:latin typeface="Arial" panose="020B0604020202020204" pitchFamily="34" charset="0"/>
              <a:ea typeface="Times New Roman" panose="02020603050405020304" pitchFamily="18" charset="0"/>
            </a:endParaRPr>
          </a:p>
        </p:txBody>
      </p:sp>
      <p:sp>
        <p:nvSpPr>
          <p:cNvPr id="3" name="Rectangle 2"/>
          <p:cNvSpPr/>
          <p:nvPr/>
        </p:nvSpPr>
        <p:spPr>
          <a:xfrm>
            <a:off x="906813" y="916542"/>
            <a:ext cx="3635867" cy="461665"/>
          </a:xfrm>
          <a:prstGeom prst="rect">
            <a:avLst/>
          </a:prstGeom>
        </p:spPr>
        <p:txBody>
          <a:bodyPr wrap="none">
            <a:spAutoFit/>
          </a:bodyPr>
          <a:lstStyle/>
          <a:p>
            <a:r>
              <a:rPr lang="af-ZA" sz="2400" dirty="0" smtClean="0">
                <a:solidFill>
                  <a:srgbClr val="FF0000"/>
                </a:solidFill>
                <a:effectLst/>
                <a:latin typeface="Tahoma" panose="020B0604030504040204" pitchFamily="34" charset="0"/>
                <a:ea typeface="Times New Roman" panose="02020603050405020304" pitchFamily="18" charset="0"/>
                <a:cs typeface="Times New Roman" panose="02020603050405020304" pitchFamily="18" charset="0"/>
              </a:rPr>
              <a:t>Anatomi Data Warehouse</a:t>
            </a:r>
            <a:endParaRPr lang="en-US" sz="2400" dirty="0">
              <a:solidFill>
                <a:srgbClr val="FF0000"/>
              </a:solidFill>
            </a:endParaRPr>
          </a:p>
        </p:txBody>
      </p:sp>
      <p:sp>
        <p:nvSpPr>
          <p:cNvPr id="4" name="Rectangle 3"/>
          <p:cNvSpPr/>
          <p:nvPr/>
        </p:nvSpPr>
        <p:spPr>
          <a:xfrm>
            <a:off x="202574" y="1333138"/>
            <a:ext cx="7879378" cy="507831"/>
          </a:xfrm>
          <a:prstGeom prst="rect">
            <a:avLst/>
          </a:prstGeom>
        </p:spPr>
        <p:txBody>
          <a:bodyPr wrap="square">
            <a:spAutoFit/>
          </a:bodyPr>
          <a:lstStyle/>
          <a:p>
            <a:pPr marL="457200" marR="0" algn="just">
              <a:lnSpc>
                <a:spcPct val="150000"/>
              </a:lnSpc>
              <a:spcBef>
                <a:spcPts val="1200"/>
              </a:spcBef>
              <a:spcAft>
                <a:spcPts val="300"/>
              </a:spcAft>
            </a:pPr>
            <a:r>
              <a:rPr lang="af-ZA" b="1" dirty="0" smtClean="0">
                <a:effectLst/>
                <a:latin typeface="Tahoma" panose="020B0604030504040204" pitchFamily="34" charset="0"/>
                <a:cs typeface="Arial" panose="020B0604020202020204" pitchFamily="34" charset="0"/>
              </a:rPr>
              <a:t>1. Functional Data Warehouse (</a:t>
            </a:r>
            <a:r>
              <a:rPr lang="af-ZA" b="1" i="1" dirty="0" smtClean="0">
                <a:effectLst/>
                <a:latin typeface="Tahoma" panose="020B0604030504040204" pitchFamily="34" charset="0"/>
                <a:cs typeface="Arial" panose="020B0604020202020204" pitchFamily="34" charset="0"/>
              </a:rPr>
              <a:t>Data Warehouse Fungsional)</a:t>
            </a:r>
            <a:endParaRPr lang="en-US" b="1" dirty="0">
              <a:effectLst/>
              <a:latin typeface="Tahoma" panose="020B0604030504040204" pitchFamily="34" charset="0"/>
              <a:cs typeface="Arial" panose="020B0604020202020204" pitchFamily="34" charset="0"/>
            </a:endParaRPr>
          </a:p>
        </p:txBody>
      </p:sp>
      <p:sp>
        <p:nvSpPr>
          <p:cNvPr id="5" name="Rectangle 4"/>
          <p:cNvSpPr/>
          <p:nvPr/>
        </p:nvSpPr>
        <p:spPr>
          <a:xfrm>
            <a:off x="1027042" y="1801754"/>
            <a:ext cx="6884505" cy="923330"/>
          </a:xfrm>
          <a:prstGeom prst="rect">
            <a:avLst/>
          </a:prstGeom>
        </p:spPr>
        <p:txBody>
          <a:bodyPr wrap="square">
            <a:spAutoFit/>
          </a:bodyPr>
          <a:lstStyle/>
          <a:p>
            <a:r>
              <a:rPr lang="af-ZA" dirty="0" smtClean="0">
                <a:effectLst/>
                <a:latin typeface="Tahoma" panose="020B0604030504040204" pitchFamily="34" charset="0"/>
                <a:ea typeface="Times New Roman" panose="02020603050405020304" pitchFamily="18" charset="0"/>
              </a:rPr>
              <a:t>Data warehouse dibuat lebih dari satu dan dikelompokkan berdasar fungsi-fungsi yang ada di dalam perusahaan seperti fungsi keuangan(</a:t>
            </a:r>
            <a:r>
              <a:rPr lang="af-ZA" i="1" dirty="0" smtClean="0">
                <a:effectLst/>
                <a:latin typeface="Tahoma" panose="020B0604030504040204" pitchFamily="34" charset="0"/>
                <a:ea typeface="Times New Roman" panose="02020603050405020304" pitchFamily="18" charset="0"/>
              </a:rPr>
              <a:t>financial)</a:t>
            </a:r>
            <a:r>
              <a:rPr lang="af-ZA" dirty="0" smtClean="0">
                <a:effectLst/>
                <a:latin typeface="Tahoma" panose="020B0604030504040204" pitchFamily="34" charset="0"/>
                <a:ea typeface="Times New Roman" panose="02020603050405020304" pitchFamily="18" charset="0"/>
              </a:rPr>
              <a:t>,marketing,personalia dan lain-lain.</a:t>
            </a:r>
            <a:endParaRPr lang="en-US" dirty="0"/>
          </a:p>
        </p:txBody>
      </p:sp>
      <p:pic>
        <p:nvPicPr>
          <p:cNvPr id="6" name="Picture 5"/>
          <p:cNvPicPr>
            <a:picLocks noChangeAspect="1"/>
          </p:cNvPicPr>
          <p:nvPr/>
        </p:nvPicPr>
        <p:blipFill>
          <a:blip r:embed="rId2"/>
          <a:stretch>
            <a:fillRect/>
          </a:stretch>
        </p:blipFill>
        <p:spPr>
          <a:xfrm>
            <a:off x="2875437" y="3013389"/>
            <a:ext cx="5380952" cy="2819048"/>
          </a:xfrm>
          <a:prstGeom prst="rect">
            <a:avLst/>
          </a:prstGeom>
        </p:spPr>
      </p:pic>
      <p:sp>
        <p:nvSpPr>
          <p:cNvPr id="7" name="Text Box 2"/>
          <p:cNvSpPr txBox="1">
            <a:spLocks noChangeArrowheads="1"/>
          </p:cNvSpPr>
          <p:nvPr/>
        </p:nvSpPr>
        <p:spPr bwMode="auto">
          <a:xfrm>
            <a:off x="3483021" y="5683212"/>
            <a:ext cx="3886200" cy="29845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kumimoji="0" lang="en-US" sz="2000" b="0" i="0" u="none" strike="noStrike" cap="none" normalizeH="0" baseline="0" smtClean="0">
                <a:ln>
                  <a:noFill/>
                </a:ln>
                <a:solidFill>
                  <a:schemeClr val="tx1"/>
                </a:solidFill>
                <a:effectLst/>
                <a:latin typeface="Calibri" panose="020F0502020204030204" pitchFamily="34" charset="0"/>
              </a:rPr>
              <a:t>Bentuk data warehouse fungsional</a:t>
            </a:r>
            <a:endParaRPr kumimoji="0" lang="en-US" sz="2000" b="0" i="0" u="none" strike="noStrike" cap="none" normalizeH="0" baseline="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352485928"/>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89113" y="634953"/>
            <a:ext cx="7606747" cy="451406"/>
          </a:xfrm>
          <a:prstGeom prst="rect">
            <a:avLst/>
          </a:prstGeom>
        </p:spPr>
        <p:txBody>
          <a:bodyPr wrap="square">
            <a:spAutoFit/>
          </a:bodyPr>
          <a:lstStyle/>
          <a:p>
            <a:pPr marL="119063" marR="0" algn="just">
              <a:lnSpc>
                <a:spcPct val="150000"/>
              </a:lnSpc>
              <a:spcBef>
                <a:spcPts val="1200"/>
              </a:spcBef>
              <a:spcAft>
                <a:spcPts val="300"/>
              </a:spcAft>
            </a:pPr>
            <a:r>
              <a:rPr lang="af-ZA" b="1" dirty="0" smtClean="0">
                <a:effectLst/>
                <a:latin typeface="Tahoma" panose="020B0604030504040204" pitchFamily="34" charset="0"/>
                <a:cs typeface="Tahoma" panose="020B0604030504040204" pitchFamily="34" charset="0"/>
              </a:rPr>
              <a:t>2. Centralized Datawarehouse (</a:t>
            </a:r>
            <a:r>
              <a:rPr lang="af-ZA" b="1" i="1" dirty="0" smtClean="0">
                <a:effectLst/>
                <a:latin typeface="Tahoma" panose="020B0604030504040204" pitchFamily="34" charset="0"/>
                <a:cs typeface="Tahoma" panose="020B0604030504040204" pitchFamily="34" charset="0"/>
              </a:rPr>
              <a:t>Data Warehouse Terpusat)</a:t>
            </a:r>
            <a:endParaRPr lang="en-US" b="1" dirty="0">
              <a:effectLst/>
              <a:latin typeface="Tahoma" panose="020B0604030504040204" pitchFamily="34" charset="0"/>
              <a:cs typeface="Arial" panose="020B0604020202020204" pitchFamily="34" charset="0"/>
            </a:endParaRPr>
          </a:p>
        </p:txBody>
      </p:sp>
      <p:sp>
        <p:nvSpPr>
          <p:cNvPr id="3" name="Rectangle 2"/>
          <p:cNvSpPr/>
          <p:nvPr/>
        </p:nvSpPr>
        <p:spPr>
          <a:xfrm>
            <a:off x="689113" y="1086359"/>
            <a:ext cx="7964557" cy="2169825"/>
          </a:xfrm>
          <a:prstGeom prst="rect">
            <a:avLst/>
          </a:prstGeom>
        </p:spPr>
        <p:txBody>
          <a:bodyPr wrap="square">
            <a:spAutoFit/>
          </a:bodyPr>
          <a:lstStyle/>
          <a:p>
            <a:pPr marL="457200" marR="0" indent="6350" algn="just">
              <a:lnSpc>
                <a:spcPct val="150000"/>
              </a:lnSpc>
              <a:spcBef>
                <a:spcPts val="0"/>
              </a:spcBef>
              <a:spcAft>
                <a:spcPts val="0"/>
              </a:spcAft>
            </a:pPr>
            <a:r>
              <a:rPr lang="af-ZA" dirty="0" smtClean="0">
                <a:effectLst/>
                <a:latin typeface="Tahoma" panose="020B0604030504040204" pitchFamily="34" charset="0"/>
                <a:ea typeface="Times New Roman" panose="02020603050405020304" pitchFamily="18" charset="0"/>
                <a:cs typeface="Tahoma" panose="020B0604030504040204" pitchFamily="34" charset="0"/>
              </a:rPr>
              <a:t>Bentuk ini terlihat seperti bentuk data warehouse fungsional, namun terlebih dahulu sumber data dikumpulkan dalam satu tempat terpusat, kemudian data disebar ke dalam fungsinya masing-masing, sesuai kebutuhan persuhaan. Data warehouse terpusat ini, biasa digunakan oleh perusahaan yang belum memiliki jaringan eksternal.</a:t>
            </a:r>
            <a:endParaRPr lang="en-US" dirty="0">
              <a:effectLst/>
              <a:latin typeface="Tahoma" panose="020B0604030504040204" pitchFamily="34" charset="0"/>
              <a:ea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3272718" y="3256184"/>
            <a:ext cx="5380952" cy="2752381"/>
          </a:xfrm>
          <a:prstGeom prst="rect">
            <a:avLst/>
          </a:prstGeom>
        </p:spPr>
      </p:pic>
    </p:spTree>
    <p:extLst>
      <p:ext uri="{BB962C8B-B14F-4D97-AF65-F5344CB8AC3E}">
        <p14:creationId xmlns:p14="http://schemas.microsoft.com/office/powerpoint/2010/main" val="504736158"/>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70451" y="674709"/>
            <a:ext cx="8289235" cy="451406"/>
          </a:xfrm>
          <a:prstGeom prst="rect">
            <a:avLst/>
          </a:prstGeom>
        </p:spPr>
        <p:txBody>
          <a:bodyPr wrap="square">
            <a:spAutoFit/>
          </a:bodyPr>
          <a:lstStyle/>
          <a:p>
            <a:pPr marL="173038" marR="0" algn="just">
              <a:lnSpc>
                <a:spcPct val="150000"/>
              </a:lnSpc>
              <a:spcBef>
                <a:spcPts val="1200"/>
              </a:spcBef>
              <a:spcAft>
                <a:spcPts val="300"/>
              </a:spcAft>
            </a:pPr>
            <a:r>
              <a:rPr lang="af-ZA" b="1" dirty="0" smtClean="0">
                <a:effectLst/>
                <a:latin typeface="Tahoma" panose="020B0604030504040204" pitchFamily="34" charset="0"/>
                <a:cs typeface="Tahoma" panose="020B0604030504040204" pitchFamily="34" charset="0"/>
              </a:rPr>
              <a:t>3. Distributed Data Warehouse (</a:t>
            </a:r>
            <a:r>
              <a:rPr lang="af-ZA" b="1" i="1" dirty="0" smtClean="0">
                <a:effectLst/>
                <a:latin typeface="Tahoma" panose="020B0604030504040204" pitchFamily="34" charset="0"/>
                <a:cs typeface="Tahoma" panose="020B0604030504040204" pitchFamily="34" charset="0"/>
              </a:rPr>
              <a:t>Data Warehouse terdistribusi)</a:t>
            </a:r>
            <a:endParaRPr lang="en-US" b="1" dirty="0">
              <a:effectLst/>
              <a:latin typeface="Tahoma" panose="020B0604030504040204" pitchFamily="34" charset="0"/>
              <a:cs typeface="Arial" panose="020B0604020202020204" pitchFamily="34" charset="0"/>
            </a:endParaRPr>
          </a:p>
        </p:txBody>
      </p:sp>
      <p:sp>
        <p:nvSpPr>
          <p:cNvPr id="3" name="Rectangle 2"/>
          <p:cNvSpPr/>
          <p:nvPr/>
        </p:nvSpPr>
        <p:spPr>
          <a:xfrm>
            <a:off x="470451" y="1252333"/>
            <a:ext cx="7407964" cy="2585323"/>
          </a:xfrm>
          <a:prstGeom prst="rect">
            <a:avLst/>
          </a:prstGeom>
        </p:spPr>
        <p:txBody>
          <a:bodyPr wrap="square">
            <a:spAutoFit/>
          </a:bodyPr>
          <a:lstStyle/>
          <a:p>
            <a:pPr marL="457200" marR="0" indent="6350" algn="just">
              <a:lnSpc>
                <a:spcPct val="150000"/>
              </a:lnSpc>
              <a:spcBef>
                <a:spcPts val="0"/>
              </a:spcBef>
              <a:spcAft>
                <a:spcPts val="0"/>
              </a:spcAft>
            </a:pPr>
            <a:r>
              <a:rPr lang="af-ZA" dirty="0" smtClean="0">
                <a:effectLst/>
                <a:latin typeface="Tahoma" panose="020B0604030504040204" pitchFamily="34" charset="0"/>
                <a:ea typeface="Times New Roman" panose="02020603050405020304" pitchFamily="18" charset="0"/>
                <a:cs typeface="Tahoma" panose="020B0604030504040204" pitchFamily="34" charset="0"/>
              </a:rPr>
              <a:t>Pada data warehouse terdistribusi ini, digunakan gateway yang berfungsi sebagai jembatan penghubung antara data warehouse dengan workstation yang menggunakan sistem beraneka ragam. Dengan sistem terdistribusi seperti ini memungkinkan perusahaan dapat mengakses sumber data yang berada diluar lokasi perusahaan(eksternal).</a:t>
            </a:r>
            <a:endParaRPr lang="en-US" dirty="0">
              <a:effectLst/>
              <a:latin typeface="Tahoma" panose="020B0604030504040204" pitchFamily="34" charset="0"/>
              <a:ea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2933429" y="3963874"/>
            <a:ext cx="5609524" cy="2638095"/>
          </a:xfrm>
          <a:prstGeom prst="rect">
            <a:avLst/>
          </a:prstGeom>
        </p:spPr>
      </p:pic>
    </p:spTree>
    <p:extLst>
      <p:ext uri="{BB962C8B-B14F-4D97-AF65-F5344CB8AC3E}">
        <p14:creationId xmlns:p14="http://schemas.microsoft.com/office/powerpoint/2010/main" val="1411489787"/>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88505" y="534914"/>
            <a:ext cx="7414591" cy="523220"/>
          </a:xfrm>
          <a:prstGeom prst="rect">
            <a:avLst/>
          </a:prstGeom>
        </p:spPr>
        <p:txBody>
          <a:bodyPr wrap="square">
            <a:spAutoFit/>
          </a:bodyPr>
          <a:lstStyle/>
          <a:p>
            <a:r>
              <a:rPr lang="af-ZA" sz="2800" dirty="0" smtClean="0">
                <a:solidFill>
                  <a:srgbClr val="FF0000"/>
                </a:solidFill>
                <a:effectLst/>
                <a:latin typeface="Tahoma" panose="020B0604030504040204" pitchFamily="34" charset="0"/>
                <a:ea typeface="Times New Roman" panose="02020603050405020304" pitchFamily="18" charset="0"/>
              </a:rPr>
              <a:t>Arsitektur dan Infrastruktur Data Warehouse</a:t>
            </a:r>
            <a:endParaRPr lang="en-US" sz="2800" dirty="0">
              <a:solidFill>
                <a:srgbClr val="FF0000"/>
              </a:solidFill>
            </a:endParaRPr>
          </a:p>
        </p:txBody>
      </p:sp>
      <p:sp>
        <p:nvSpPr>
          <p:cNvPr id="3" name="Rectangle 2"/>
          <p:cNvSpPr/>
          <p:nvPr/>
        </p:nvSpPr>
        <p:spPr>
          <a:xfrm>
            <a:off x="798444" y="1484389"/>
            <a:ext cx="7749208" cy="4524315"/>
          </a:xfrm>
          <a:prstGeom prst="rect">
            <a:avLst/>
          </a:prstGeom>
        </p:spPr>
        <p:txBody>
          <a:bodyPr wrap="square">
            <a:spAutoFit/>
          </a:bodyPr>
          <a:lstStyle/>
          <a:p>
            <a:pPr marL="342900" indent="-342900" algn="just">
              <a:buFont typeface="Arial" panose="020B0604020202020204" pitchFamily="34" charset="0"/>
              <a:buChar char="•"/>
            </a:pPr>
            <a:r>
              <a:rPr lang="af-ZA" sz="2400" dirty="0" smtClean="0">
                <a:effectLst/>
                <a:latin typeface="Tahoma" panose="020B0604030504040204" pitchFamily="34" charset="0"/>
                <a:ea typeface="Times New Roman" panose="02020603050405020304" pitchFamily="18" charset="0"/>
              </a:rPr>
              <a:t>Menurut Poe, </a:t>
            </a:r>
            <a:r>
              <a:rPr lang="af-ZA" sz="2400" b="1" dirty="0" smtClean="0">
                <a:solidFill>
                  <a:srgbClr val="00B0F0"/>
                </a:solidFill>
                <a:effectLst/>
                <a:latin typeface="Tahoma" panose="020B0604030504040204" pitchFamily="34" charset="0"/>
                <a:ea typeface="Times New Roman" panose="02020603050405020304" pitchFamily="18" charset="0"/>
              </a:rPr>
              <a:t>arsitektur adalah sekumpulan atau struktur yang memberikan kerangka untuk keseluruhan rancangan suatu sistem atau produk.</a:t>
            </a:r>
          </a:p>
          <a:p>
            <a:pPr marL="342900" indent="-342900" algn="just">
              <a:buFont typeface="Arial" panose="020B0604020202020204" pitchFamily="34" charset="0"/>
              <a:buChar char="•"/>
            </a:pPr>
            <a:r>
              <a:rPr lang="af-ZA" sz="2400" dirty="0"/>
              <a:t>Ada arsitektur </a:t>
            </a:r>
            <a:r>
              <a:rPr lang="af-ZA" sz="2400" i="1" dirty="0"/>
              <a:t>client-server,</a:t>
            </a:r>
            <a:r>
              <a:rPr lang="af-ZA" sz="2400" dirty="0"/>
              <a:t>arsitektur </a:t>
            </a:r>
            <a:r>
              <a:rPr lang="af-ZA" sz="2400" i="1" dirty="0"/>
              <a:t>networking </a:t>
            </a:r>
            <a:r>
              <a:rPr lang="af-ZA" sz="2400" dirty="0"/>
              <a:t> dan masih banyak arsitektur lainnya. </a:t>
            </a:r>
            <a:endParaRPr lang="af-ZA" sz="2400" dirty="0" smtClean="0"/>
          </a:p>
          <a:p>
            <a:pPr marL="342900" indent="-342900" algn="just">
              <a:buFont typeface="Arial" panose="020B0604020202020204" pitchFamily="34" charset="0"/>
              <a:buChar char="•"/>
            </a:pPr>
            <a:r>
              <a:rPr lang="af-ZA" sz="2400" dirty="0"/>
              <a:t>Arsitektur data menyediakan kerangka dengan mengidentifikasikan dan memahami bagaimana data akan pindah melalui sistem dan digunakan dalam perusahaan</a:t>
            </a:r>
            <a:r>
              <a:rPr lang="af-ZA" sz="2400" dirty="0" smtClean="0"/>
              <a:t>.</a:t>
            </a:r>
          </a:p>
          <a:p>
            <a:pPr marL="342900" indent="-342900" algn="just">
              <a:buFont typeface="Arial" panose="020B0604020202020204" pitchFamily="34" charset="0"/>
              <a:buChar char="•"/>
            </a:pPr>
            <a:r>
              <a:rPr lang="af-ZA" sz="2400" dirty="0" smtClean="0"/>
              <a:t> </a:t>
            </a:r>
            <a:r>
              <a:rPr lang="af-ZA" sz="2400" b="1" dirty="0"/>
              <a:t>Arsitektur data untuk </a:t>
            </a:r>
            <a:r>
              <a:rPr lang="af-ZA" sz="2400" b="1" i="1" dirty="0"/>
              <a:t>data warehouse </a:t>
            </a:r>
            <a:r>
              <a:rPr lang="af-ZA" sz="2400" b="1" dirty="0"/>
              <a:t>mempunyai komponen utama yaitu </a:t>
            </a:r>
            <a:r>
              <a:rPr lang="af-ZA" sz="2400" b="1" i="1" dirty="0"/>
              <a:t>read-only </a:t>
            </a:r>
            <a:r>
              <a:rPr lang="af-ZA" sz="2400" b="1" dirty="0"/>
              <a:t>database.</a:t>
            </a:r>
            <a:endParaRPr lang="en-US" sz="2400" dirty="0"/>
          </a:p>
          <a:p>
            <a:pPr algn="just"/>
            <a:endParaRPr lang="en-US" sz="2400" dirty="0"/>
          </a:p>
        </p:txBody>
      </p:sp>
    </p:spTree>
    <p:extLst>
      <p:ext uri="{BB962C8B-B14F-4D97-AF65-F5344CB8AC3E}">
        <p14:creationId xmlns:p14="http://schemas.microsoft.com/office/powerpoint/2010/main" val="3537424998"/>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12035" y="343404"/>
            <a:ext cx="8507895" cy="646331"/>
          </a:xfrm>
          <a:prstGeom prst="rect">
            <a:avLst/>
          </a:prstGeom>
        </p:spPr>
        <p:txBody>
          <a:bodyPr wrap="square">
            <a:spAutoFit/>
          </a:bodyPr>
          <a:lstStyle/>
          <a:p>
            <a:pPr marL="457200" marR="0" indent="342900" algn="just">
              <a:lnSpc>
                <a:spcPct val="150000"/>
              </a:lnSpc>
              <a:spcBef>
                <a:spcPts val="0"/>
              </a:spcBef>
              <a:spcAft>
                <a:spcPts val="0"/>
              </a:spcAft>
            </a:pPr>
            <a:r>
              <a:rPr lang="af-ZA" sz="2400" b="1" dirty="0" smtClean="0">
                <a:solidFill>
                  <a:srgbClr val="92D050"/>
                </a:solidFill>
                <a:effectLst/>
                <a:latin typeface="Tahoma" panose="020B0604030504040204" pitchFamily="34" charset="0"/>
                <a:ea typeface="Times New Roman" panose="02020603050405020304" pitchFamily="18" charset="0"/>
                <a:cs typeface="Tahoma" panose="020B0604030504040204" pitchFamily="34" charset="0"/>
              </a:rPr>
              <a:t>Karakterisitik arsitektur </a:t>
            </a:r>
            <a:r>
              <a:rPr lang="af-ZA" sz="2400" b="1" i="1" dirty="0" smtClean="0">
                <a:solidFill>
                  <a:srgbClr val="92D050"/>
                </a:solidFill>
                <a:effectLst/>
                <a:latin typeface="Tahoma" panose="020B0604030504040204" pitchFamily="34" charset="0"/>
                <a:ea typeface="Times New Roman" panose="02020603050405020304" pitchFamily="18" charset="0"/>
                <a:cs typeface="Tahoma" panose="020B0604030504040204" pitchFamily="34" charset="0"/>
              </a:rPr>
              <a:t>data warehouse (</a:t>
            </a:r>
            <a:r>
              <a:rPr lang="af-ZA" sz="2400" b="1" dirty="0" smtClean="0">
                <a:solidFill>
                  <a:srgbClr val="92D050"/>
                </a:solidFill>
                <a:effectLst/>
                <a:latin typeface="Tahoma" panose="020B0604030504040204" pitchFamily="34" charset="0"/>
                <a:ea typeface="Times New Roman" panose="02020603050405020304" pitchFamily="18" charset="0"/>
                <a:cs typeface="Tahoma" panose="020B0604030504040204" pitchFamily="34" charset="0"/>
              </a:rPr>
              <a:t>Poe) :</a:t>
            </a:r>
            <a:endParaRPr lang="en-US" sz="2400" dirty="0">
              <a:effectLst/>
              <a:latin typeface="Tahoma" panose="020B0604030504040204" pitchFamily="34" charset="0"/>
              <a:ea typeface="Times New Roman" panose="02020603050405020304" pitchFamily="18" charset="0"/>
              <a:cs typeface="Times New Roman" panose="02020603050405020304" pitchFamily="18" charset="0"/>
            </a:endParaRPr>
          </a:p>
        </p:txBody>
      </p:sp>
      <p:sp>
        <p:nvSpPr>
          <p:cNvPr id="3" name="Rectangle 2"/>
          <p:cNvSpPr/>
          <p:nvPr/>
        </p:nvSpPr>
        <p:spPr>
          <a:xfrm>
            <a:off x="987286" y="1309626"/>
            <a:ext cx="7732644" cy="5107873"/>
          </a:xfrm>
          <a:prstGeom prst="rect">
            <a:avLst/>
          </a:prstGeom>
        </p:spPr>
        <p:txBody>
          <a:bodyPr wrap="square">
            <a:spAutoFit/>
          </a:bodyPr>
          <a:lstStyle/>
          <a:p>
            <a:pPr marL="342900" marR="0" lvl="0" indent="-342900" algn="just">
              <a:lnSpc>
                <a:spcPct val="150000"/>
              </a:lnSpc>
              <a:spcBef>
                <a:spcPts val="0"/>
              </a:spcBef>
              <a:spcAft>
                <a:spcPts val="0"/>
              </a:spcAft>
              <a:buFont typeface="+mj-lt"/>
              <a:buAutoNum type="arabicPeriod"/>
              <a:tabLst>
                <a:tab pos="1028700" algn="l"/>
              </a:tabLst>
            </a:pPr>
            <a:r>
              <a:rPr lang="af-ZA" sz="2000" dirty="0" smtClean="0">
                <a:effectLst/>
                <a:latin typeface="Tahoma" panose="020B0604030504040204" pitchFamily="34" charset="0"/>
                <a:ea typeface="Times New Roman" panose="02020603050405020304" pitchFamily="18" charset="0"/>
                <a:cs typeface="Tahoma" panose="020B0604030504040204" pitchFamily="34" charset="0"/>
              </a:rPr>
              <a:t>Data diambil dari sistem asal (sistem informasi yang ada), database dan file.</a:t>
            </a:r>
            <a:endParaRPr lang="en-US" sz="2000" dirty="0" smtClean="0">
              <a:effectLst/>
              <a:latin typeface="Tahoma" panose="020B0604030504040204" pitchFamily="34" charset="0"/>
              <a:ea typeface="Times New Roman" panose="02020603050405020304" pitchFamily="18" charset="0"/>
              <a:cs typeface="Times New Roman" panose="02020603050405020304" pitchFamily="18" charset="0"/>
            </a:endParaRPr>
          </a:p>
          <a:p>
            <a:pPr marL="342900" marR="0" lvl="0" indent="-342900" algn="just">
              <a:lnSpc>
                <a:spcPct val="150000"/>
              </a:lnSpc>
              <a:spcBef>
                <a:spcPts val="0"/>
              </a:spcBef>
              <a:spcAft>
                <a:spcPts val="0"/>
              </a:spcAft>
              <a:buFont typeface="+mj-lt"/>
              <a:buAutoNum type="arabicPeriod"/>
            </a:pPr>
            <a:r>
              <a:rPr lang="af-ZA" sz="2000" dirty="0" smtClean="0">
                <a:effectLst/>
                <a:latin typeface="Tahoma" panose="020B0604030504040204" pitchFamily="34" charset="0"/>
                <a:ea typeface="Times New Roman" panose="02020603050405020304" pitchFamily="18" charset="0"/>
                <a:cs typeface="Tahoma" panose="020B0604030504040204" pitchFamily="34" charset="0"/>
              </a:rPr>
              <a:t>Data dari sistem asal diintegrasikan dan ditransformasi sebelum disimpan ke dalam </a:t>
            </a:r>
            <a:r>
              <a:rPr lang="af-ZA" sz="2000" i="1" dirty="0" smtClean="0">
                <a:effectLst/>
                <a:latin typeface="Tahoma" panose="020B0604030504040204" pitchFamily="34" charset="0"/>
                <a:ea typeface="Times New Roman" panose="02020603050405020304" pitchFamily="18" charset="0"/>
                <a:cs typeface="Tahoma" panose="020B0604030504040204" pitchFamily="34" charset="0"/>
              </a:rPr>
              <a:t>Database Management System </a:t>
            </a:r>
            <a:r>
              <a:rPr lang="af-ZA" sz="2000" dirty="0" smtClean="0">
                <a:effectLst/>
                <a:latin typeface="Tahoma" panose="020B0604030504040204" pitchFamily="34" charset="0"/>
                <a:ea typeface="Times New Roman" panose="02020603050405020304" pitchFamily="18" charset="0"/>
                <a:cs typeface="Tahoma" panose="020B0604030504040204" pitchFamily="34" charset="0"/>
              </a:rPr>
              <a:t>(DBMS) seperti Oracle,Ms SQL Server, Sybase dan masih banyak yang lainnya.</a:t>
            </a:r>
            <a:endParaRPr lang="en-US" sz="2000" dirty="0" smtClean="0">
              <a:effectLst/>
              <a:latin typeface="Tahoma" panose="020B0604030504040204" pitchFamily="34" charset="0"/>
              <a:ea typeface="Times New Roman" panose="02020603050405020304" pitchFamily="18" charset="0"/>
              <a:cs typeface="Times New Roman" panose="02020603050405020304" pitchFamily="18" charset="0"/>
            </a:endParaRPr>
          </a:p>
          <a:p>
            <a:pPr marL="342900" marR="0" lvl="0" indent="-342900" algn="just">
              <a:lnSpc>
                <a:spcPct val="150000"/>
              </a:lnSpc>
              <a:spcBef>
                <a:spcPts val="0"/>
              </a:spcBef>
              <a:spcAft>
                <a:spcPts val="0"/>
              </a:spcAft>
              <a:buFont typeface="+mj-lt"/>
              <a:buAutoNum type="arabicPeriod"/>
            </a:pPr>
            <a:r>
              <a:rPr lang="af-ZA" sz="2000" i="1" dirty="0" smtClean="0">
                <a:effectLst/>
                <a:latin typeface="Tahoma" panose="020B0604030504040204" pitchFamily="34" charset="0"/>
                <a:ea typeface="Times New Roman" panose="02020603050405020304" pitchFamily="18" charset="0"/>
                <a:cs typeface="Tahoma" panose="020B0604030504040204" pitchFamily="34" charset="0"/>
              </a:rPr>
              <a:t>Data warehouse </a:t>
            </a:r>
            <a:r>
              <a:rPr lang="af-ZA" sz="2000" dirty="0" smtClean="0">
                <a:effectLst/>
                <a:latin typeface="Tahoma" panose="020B0604030504040204" pitchFamily="34" charset="0"/>
                <a:ea typeface="Times New Roman" panose="02020603050405020304" pitchFamily="18" charset="0"/>
                <a:cs typeface="Tahoma" panose="020B0604030504040204" pitchFamily="34" charset="0"/>
              </a:rPr>
              <a:t>merupakan sebuah database terpisah bersifat hanya dapat dibaca  yang dibuat khusus untuk mendukung pengambilan keputusan</a:t>
            </a:r>
            <a:endParaRPr lang="en-US" sz="2000" dirty="0" smtClean="0">
              <a:effectLst/>
              <a:latin typeface="Tahoma" panose="020B0604030504040204" pitchFamily="34" charset="0"/>
              <a:ea typeface="Times New Roman" panose="02020603050405020304" pitchFamily="18" charset="0"/>
              <a:cs typeface="Times New Roman" panose="02020603050405020304" pitchFamily="18" charset="0"/>
            </a:endParaRPr>
          </a:p>
          <a:p>
            <a:pPr marL="342900" marR="0" lvl="0" indent="-342900" algn="just">
              <a:lnSpc>
                <a:spcPct val="150000"/>
              </a:lnSpc>
              <a:spcBef>
                <a:spcPts val="0"/>
              </a:spcBef>
              <a:spcAft>
                <a:spcPts val="0"/>
              </a:spcAft>
              <a:buFont typeface="+mj-lt"/>
              <a:buAutoNum type="arabicPeriod"/>
            </a:pPr>
            <a:r>
              <a:rPr lang="af-ZA" sz="2000" dirty="0" smtClean="0">
                <a:effectLst/>
                <a:latin typeface="Tahoma" panose="020B0604030504040204" pitchFamily="34" charset="0"/>
                <a:ea typeface="Times New Roman" panose="02020603050405020304" pitchFamily="18" charset="0"/>
                <a:cs typeface="Tahoma" panose="020B0604030504040204" pitchFamily="34" charset="0"/>
              </a:rPr>
              <a:t>Pemakai mengakses </a:t>
            </a:r>
            <a:r>
              <a:rPr lang="af-ZA" sz="2000" i="1" dirty="0" smtClean="0">
                <a:effectLst/>
                <a:latin typeface="Tahoma" panose="020B0604030504040204" pitchFamily="34" charset="0"/>
                <a:ea typeface="Times New Roman" panose="02020603050405020304" pitchFamily="18" charset="0"/>
                <a:cs typeface="Tahoma" panose="020B0604030504040204" pitchFamily="34" charset="0"/>
              </a:rPr>
              <a:t>data warehouse </a:t>
            </a:r>
            <a:r>
              <a:rPr lang="af-ZA" sz="2000" dirty="0" smtClean="0">
                <a:effectLst/>
                <a:latin typeface="Tahoma" panose="020B0604030504040204" pitchFamily="34" charset="0"/>
                <a:ea typeface="Times New Roman" panose="02020603050405020304" pitchFamily="18" charset="0"/>
                <a:cs typeface="Tahoma" panose="020B0604030504040204" pitchFamily="34" charset="0"/>
              </a:rPr>
              <a:t>melalui aplikasi </a:t>
            </a:r>
            <a:r>
              <a:rPr lang="af-ZA" sz="2000" i="1" dirty="0" smtClean="0">
                <a:effectLst/>
                <a:latin typeface="Tahoma" panose="020B0604030504040204" pitchFamily="34" charset="0"/>
                <a:ea typeface="Times New Roman" panose="02020603050405020304" pitchFamily="18" charset="0"/>
                <a:cs typeface="Tahoma" panose="020B0604030504040204" pitchFamily="34" charset="0"/>
              </a:rPr>
              <a:t>front end tool </a:t>
            </a:r>
            <a:endParaRPr lang="en-US" sz="2000" dirty="0">
              <a:effectLst/>
              <a:latin typeface="Tahoma" panose="020B060403050404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85040867"/>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17443" y="559725"/>
            <a:ext cx="8222973" cy="866904"/>
          </a:xfrm>
          <a:prstGeom prst="rect">
            <a:avLst/>
          </a:prstGeom>
        </p:spPr>
        <p:txBody>
          <a:bodyPr wrap="square">
            <a:spAutoFit/>
          </a:bodyPr>
          <a:lstStyle/>
          <a:p>
            <a:pPr marL="457200" marR="0" indent="6350" algn="just">
              <a:lnSpc>
                <a:spcPct val="150000"/>
              </a:lnSpc>
              <a:spcBef>
                <a:spcPts val="0"/>
              </a:spcBef>
              <a:spcAft>
                <a:spcPts val="0"/>
              </a:spcAft>
            </a:pPr>
            <a:r>
              <a:rPr lang="af-ZA" dirty="0" smtClean="0">
                <a:effectLst/>
                <a:latin typeface="Tahoma" panose="020B0604030504040204" pitchFamily="34" charset="0"/>
                <a:ea typeface="Times New Roman" panose="02020603050405020304" pitchFamily="18" charset="0"/>
                <a:cs typeface="Tahoma" panose="020B0604030504040204" pitchFamily="34" charset="0"/>
              </a:rPr>
              <a:t>Arsitektur dan komponen utama dari </a:t>
            </a:r>
            <a:r>
              <a:rPr lang="af-ZA" i="1" dirty="0" smtClean="0">
                <a:effectLst/>
                <a:latin typeface="Tahoma" panose="020B0604030504040204" pitchFamily="34" charset="0"/>
                <a:ea typeface="Times New Roman" panose="02020603050405020304" pitchFamily="18" charset="0"/>
                <a:cs typeface="Tahoma" panose="020B0604030504040204" pitchFamily="34" charset="0"/>
              </a:rPr>
              <a:t>data warehouse </a:t>
            </a:r>
            <a:r>
              <a:rPr lang="af-ZA" dirty="0" smtClean="0">
                <a:effectLst/>
                <a:latin typeface="Tahoma" panose="020B0604030504040204" pitchFamily="34" charset="0"/>
                <a:ea typeface="Times New Roman" panose="02020603050405020304" pitchFamily="18" charset="0"/>
                <a:cs typeface="Tahoma" panose="020B0604030504040204" pitchFamily="34" charset="0"/>
              </a:rPr>
              <a:t>dapat dilihat pada gambar berikut ini :</a:t>
            </a:r>
            <a:endParaRPr lang="en-US" dirty="0">
              <a:effectLst/>
              <a:latin typeface="Tahoma" panose="020B0604030504040204" pitchFamily="34" charset="0"/>
              <a:ea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2"/>
          <a:stretch>
            <a:fillRect/>
          </a:stretch>
        </p:blipFill>
        <p:spPr>
          <a:xfrm>
            <a:off x="2028146" y="1426629"/>
            <a:ext cx="6612270" cy="5611078"/>
          </a:xfrm>
          <a:prstGeom prst="rect">
            <a:avLst/>
          </a:prstGeom>
        </p:spPr>
      </p:pic>
    </p:spTree>
    <p:extLst>
      <p:ext uri="{BB962C8B-B14F-4D97-AF65-F5344CB8AC3E}">
        <p14:creationId xmlns:p14="http://schemas.microsoft.com/office/powerpoint/2010/main" val="1214195087"/>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93643" y="689788"/>
            <a:ext cx="8156713" cy="5478423"/>
          </a:xfrm>
          <a:prstGeom prst="rect">
            <a:avLst/>
          </a:prstGeom>
        </p:spPr>
        <p:txBody>
          <a:bodyPr wrap="square">
            <a:spAutoFit/>
          </a:bodyPr>
          <a:lstStyle/>
          <a:p>
            <a:pPr marL="225425" marR="0" lvl="1" indent="-225425" algn="just">
              <a:lnSpc>
                <a:spcPct val="150000"/>
              </a:lnSpc>
              <a:spcBef>
                <a:spcPts val="0"/>
              </a:spcBef>
              <a:spcAft>
                <a:spcPts val="0"/>
              </a:spcAft>
              <a:buFont typeface="+mj-lt"/>
              <a:buAutoNum type="alphaLcPeriod"/>
              <a:tabLst>
                <a:tab pos="1028700" algn="l"/>
              </a:tabLst>
            </a:pPr>
            <a:r>
              <a:rPr lang="af-ZA" sz="2000" b="1" i="1" dirty="0" smtClean="0">
                <a:effectLst/>
                <a:latin typeface="Tahoma" panose="020B0604030504040204" pitchFamily="34" charset="0"/>
                <a:ea typeface="Times New Roman" panose="02020603050405020304" pitchFamily="18" charset="0"/>
                <a:cs typeface="Tahoma" panose="020B0604030504040204" pitchFamily="34" charset="0"/>
              </a:rPr>
              <a:t> Operational Data</a:t>
            </a:r>
            <a:endParaRPr lang="en-US" sz="2000" dirty="0" smtClean="0">
              <a:effectLst/>
              <a:latin typeface="Tahoma" panose="020B0604030504040204" pitchFamily="34" charset="0"/>
              <a:ea typeface="Times New Roman" panose="02020603050405020304" pitchFamily="18" charset="0"/>
              <a:cs typeface="Times New Roman" panose="02020603050405020304" pitchFamily="18" charset="0"/>
            </a:endParaRPr>
          </a:p>
          <a:p>
            <a:pPr marL="396875" algn="just"/>
            <a:r>
              <a:rPr lang="af-ZA" sz="2000" dirty="0" smtClean="0">
                <a:effectLst/>
                <a:latin typeface="Tahoma" panose="020B0604030504040204" pitchFamily="34" charset="0"/>
                <a:ea typeface="Times New Roman" panose="02020603050405020304" pitchFamily="18" charset="0"/>
              </a:rPr>
              <a:t>Sumber data dari </a:t>
            </a:r>
            <a:r>
              <a:rPr lang="af-ZA" sz="2000" i="1" dirty="0" smtClean="0">
                <a:effectLst/>
                <a:latin typeface="Tahoma" panose="020B0604030504040204" pitchFamily="34" charset="0"/>
                <a:ea typeface="Times New Roman" panose="02020603050405020304" pitchFamily="18" charset="0"/>
              </a:rPr>
              <a:t>data warehouse </a:t>
            </a:r>
            <a:r>
              <a:rPr lang="af-ZA" sz="2000" dirty="0" smtClean="0">
                <a:effectLst/>
                <a:latin typeface="Tahoma" panose="020B0604030504040204" pitchFamily="34" charset="0"/>
                <a:ea typeface="Times New Roman" panose="02020603050405020304" pitchFamily="18" charset="0"/>
              </a:rPr>
              <a:t>dapat diambil langsung dari </a:t>
            </a:r>
            <a:r>
              <a:rPr lang="af-ZA" sz="2000" i="1" dirty="0" smtClean="0">
                <a:effectLst/>
                <a:latin typeface="Tahoma" panose="020B0604030504040204" pitchFamily="34" charset="0"/>
                <a:ea typeface="Times New Roman" panose="02020603050405020304" pitchFamily="18" charset="0"/>
              </a:rPr>
              <a:t>mainframe, </a:t>
            </a:r>
            <a:r>
              <a:rPr lang="af-ZA" sz="2000" dirty="0" smtClean="0">
                <a:effectLst/>
                <a:latin typeface="Tahoma" panose="020B0604030504040204" pitchFamily="34" charset="0"/>
                <a:ea typeface="Times New Roman" panose="02020603050405020304" pitchFamily="18" charset="0"/>
              </a:rPr>
              <a:t>basis data relasional seperti Oracle, Ms SQL server dan sebagainya.</a:t>
            </a:r>
          </a:p>
          <a:p>
            <a:pPr algn="just"/>
            <a:r>
              <a:rPr lang="af-ZA" sz="2000" b="1" i="1" dirty="0" smtClean="0">
                <a:latin typeface="Tahoma" panose="020B0604030504040204" pitchFamily="34" charset="0"/>
              </a:rPr>
              <a:t>b. </a:t>
            </a:r>
            <a:r>
              <a:rPr lang="af-ZA" sz="2000" b="1" i="1" dirty="0" smtClean="0"/>
              <a:t>Load </a:t>
            </a:r>
            <a:r>
              <a:rPr lang="af-ZA" sz="2000" b="1" i="1" dirty="0"/>
              <a:t>manager</a:t>
            </a:r>
            <a:endParaRPr lang="en-US" sz="2000" dirty="0"/>
          </a:p>
          <a:p>
            <a:pPr marL="463550" algn="just"/>
            <a:r>
              <a:rPr lang="af-ZA" sz="2000" i="1" dirty="0"/>
              <a:t>Load manager </a:t>
            </a:r>
            <a:r>
              <a:rPr lang="af-ZA" sz="2000" dirty="0"/>
              <a:t> juga disebut sebagai komponen </a:t>
            </a:r>
            <a:r>
              <a:rPr lang="af-ZA" sz="2000" i="1" dirty="0"/>
              <a:t>front-end </a:t>
            </a:r>
            <a:r>
              <a:rPr lang="af-ZA" sz="2000" dirty="0"/>
              <a:t> yang bertugas melakukan seluruh operasi yang berhubungan dengan ekstrasi dan me-</a:t>
            </a:r>
            <a:r>
              <a:rPr lang="af-ZA" sz="2000" i="1" dirty="0"/>
              <a:t>load </a:t>
            </a:r>
            <a:r>
              <a:rPr lang="af-ZA" sz="2000" dirty="0"/>
              <a:t>data ke </a:t>
            </a:r>
            <a:r>
              <a:rPr lang="af-ZA" sz="2000" i="1" dirty="0" smtClean="0"/>
              <a:t>warehouse.</a:t>
            </a:r>
          </a:p>
          <a:p>
            <a:pPr algn="just"/>
            <a:r>
              <a:rPr lang="af-ZA" sz="2000" b="1" i="1" dirty="0" smtClean="0"/>
              <a:t>c. Warehouse </a:t>
            </a:r>
            <a:r>
              <a:rPr lang="af-ZA" sz="2000" b="1" i="1" dirty="0"/>
              <a:t>Manager</a:t>
            </a:r>
            <a:endParaRPr lang="en-US" sz="2000" dirty="0"/>
          </a:p>
          <a:p>
            <a:pPr marL="396875" algn="just"/>
            <a:r>
              <a:rPr lang="af-ZA" sz="2000" i="1" dirty="0"/>
              <a:t>Warehouse manager</a:t>
            </a:r>
            <a:r>
              <a:rPr lang="af-ZA" sz="2000" dirty="0"/>
              <a:t> melakukan seluruh operasi-operasi yang berhubungan dengan kegiatan manajemen data di dalam </a:t>
            </a:r>
            <a:r>
              <a:rPr lang="af-ZA" sz="2000" i="1" dirty="0"/>
              <a:t>warehouse. </a:t>
            </a:r>
            <a:r>
              <a:rPr lang="af-ZA" sz="2000" i="1" dirty="0" smtClean="0"/>
              <a:t> </a:t>
            </a:r>
          </a:p>
          <a:p>
            <a:pPr marL="396875" lvl="0" algn="just"/>
            <a:r>
              <a:rPr lang="af-ZA" sz="2000" dirty="0"/>
              <a:t>Analisis terhadap data untuk memastikan </a:t>
            </a:r>
            <a:r>
              <a:rPr lang="af-ZA" sz="2000" dirty="0" smtClean="0"/>
              <a:t>konsistensi, </a:t>
            </a:r>
            <a:r>
              <a:rPr lang="af-ZA" sz="2000" dirty="0"/>
              <a:t>Transformasi dan penggabungan sumber data dari tempat penyimpanan sementara menjadi tabel-tabel </a:t>
            </a:r>
            <a:r>
              <a:rPr lang="af-ZA" sz="2000" i="1" dirty="0"/>
              <a:t>data warehouse</a:t>
            </a:r>
            <a:r>
              <a:rPr lang="af-ZA" sz="2000" i="1" dirty="0" smtClean="0"/>
              <a:t>., </a:t>
            </a:r>
            <a:r>
              <a:rPr lang="af-ZA" sz="2000" dirty="0"/>
              <a:t>Penciptaan indeks-indeks dan view berdasarkan tabel-tabel </a:t>
            </a:r>
            <a:r>
              <a:rPr lang="af-ZA" sz="2000" dirty="0" smtClean="0"/>
              <a:t>dasar, </a:t>
            </a:r>
            <a:r>
              <a:rPr lang="af-ZA" sz="2000" dirty="0"/>
              <a:t>Melakukan denormalisasi dan agregasi jika </a:t>
            </a:r>
            <a:r>
              <a:rPr lang="af-ZA" sz="2000" dirty="0" smtClean="0"/>
              <a:t>diperlukan, </a:t>
            </a:r>
            <a:r>
              <a:rPr lang="af-ZA" sz="2000" i="1" dirty="0"/>
              <a:t>Backing-Up </a:t>
            </a:r>
            <a:r>
              <a:rPr lang="af-ZA" sz="2000" dirty="0"/>
              <a:t>dan mengarsipkan </a:t>
            </a:r>
            <a:r>
              <a:rPr lang="af-ZA" sz="2000" dirty="0" smtClean="0"/>
              <a:t>data. </a:t>
            </a:r>
            <a:endParaRPr lang="en-US" sz="2000" dirty="0"/>
          </a:p>
          <a:p>
            <a:pPr algn="just"/>
            <a:endParaRPr lang="en-US" sz="2000" dirty="0"/>
          </a:p>
        </p:txBody>
      </p:sp>
    </p:spTree>
    <p:extLst>
      <p:ext uri="{BB962C8B-B14F-4D97-AF65-F5344CB8AC3E}">
        <p14:creationId xmlns:p14="http://schemas.microsoft.com/office/powerpoint/2010/main" val="3957497441"/>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10741" y="699916"/>
            <a:ext cx="7838129" cy="6555641"/>
          </a:xfrm>
          <a:prstGeom prst="rect">
            <a:avLst/>
          </a:prstGeom>
        </p:spPr>
        <p:txBody>
          <a:bodyPr wrap="square">
            <a:spAutoFit/>
          </a:bodyPr>
          <a:lstStyle/>
          <a:p>
            <a:pPr marR="0" lvl="1" algn="just">
              <a:lnSpc>
                <a:spcPct val="150000"/>
              </a:lnSpc>
              <a:spcBef>
                <a:spcPts val="0"/>
              </a:spcBef>
              <a:spcAft>
                <a:spcPts val="0"/>
              </a:spcAft>
              <a:tabLst>
                <a:tab pos="1028700" algn="l"/>
              </a:tabLst>
            </a:pPr>
            <a:r>
              <a:rPr lang="af-ZA" sz="2000" b="1" i="1" dirty="0" smtClean="0">
                <a:effectLst/>
                <a:latin typeface="Tahoma" panose="020B0604030504040204" pitchFamily="34" charset="0"/>
                <a:ea typeface="Times New Roman" panose="02020603050405020304" pitchFamily="18" charset="0"/>
                <a:cs typeface="Tahoma" panose="020B0604030504040204" pitchFamily="34" charset="0"/>
              </a:rPr>
              <a:t>d. Query manager</a:t>
            </a:r>
          </a:p>
          <a:p>
            <a:pPr lvl="1" algn="just">
              <a:lnSpc>
                <a:spcPct val="150000"/>
              </a:lnSpc>
              <a:tabLst>
                <a:tab pos="1028700" algn="l"/>
              </a:tabLst>
            </a:pPr>
            <a:r>
              <a:rPr lang="af-ZA" sz="2000" i="1" dirty="0"/>
              <a:t>Query manager </a:t>
            </a:r>
            <a:r>
              <a:rPr lang="af-ZA" sz="2000" dirty="0"/>
              <a:t>juga disebut komponen </a:t>
            </a:r>
            <a:r>
              <a:rPr lang="af-ZA" sz="2000" i="1" dirty="0"/>
              <a:t>back-end, </a:t>
            </a:r>
            <a:r>
              <a:rPr lang="af-ZA" sz="2000" dirty="0"/>
              <a:t>melakukan operasi-operasi yang berhubungan dengan manajemen </a:t>
            </a:r>
            <a:r>
              <a:rPr lang="af-ZA" sz="2000" i="1" dirty="0"/>
              <a:t>user queries. </a:t>
            </a:r>
            <a:r>
              <a:rPr lang="af-ZA" sz="2000" dirty="0"/>
              <a:t>Operasi-operasi yang dilakukan oleh komponen ini termasuk mengarahkan </a:t>
            </a:r>
            <a:r>
              <a:rPr lang="af-ZA" sz="2000" i="1" dirty="0"/>
              <a:t>query </a:t>
            </a:r>
            <a:r>
              <a:rPr lang="af-ZA" sz="2000" dirty="0"/>
              <a:t>kepada tabel-tabel yang tepat dan menjadwalkan eksekusi dari query tersebut</a:t>
            </a:r>
            <a:r>
              <a:rPr lang="af-ZA" sz="2000" dirty="0" smtClean="0"/>
              <a:t>.</a:t>
            </a:r>
          </a:p>
          <a:p>
            <a:pPr lvl="1" algn="just">
              <a:lnSpc>
                <a:spcPct val="150000"/>
              </a:lnSpc>
              <a:tabLst>
                <a:tab pos="1028700" algn="l"/>
              </a:tabLst>
            </a:pPr>
            <a:r>
              <a:rPr lang="af-ZA" sz="2000" b="1" i="1" dirty="0" smtClean="0"/>
              <a:t>e. End-user </a:t>
            </a:r>
            <a:r>
              <a:rPr lang="af-ZA" sz="2000" b="1" i="1" dirty="0"/>
              <a:t>Access </a:t>
            </a:r>
            <a:r>
              <a:rPr lang="af-ZA" sz="2000" b="1" i="1" dirty="0" smtClean="0"/>
              <a:t>Tools</a:t>
            </a:r>
          </a:p>
          <a:p>
            <a:pPr lvl="1" algn="just">
              <a:lnSpc>
                <a:spcPct val="150000"/>
              </a:lnSpc>
              <a:tabLst>
                <a:tab pos="1028700" algn="l"/>
              </a:tabLst>
            </a:pPr>
            <a:r>
              <a:rPr lang="af-ZA" sz="2000" dirty="0"/>
              <a:t>Prinsip atau tujuan utama dari dibangunnya </a:t>
            </a:r>
            <a:r>
              <a:rPr lang="af-ZA" sz="2000" i="1" dirty="0"/>
              <a:t>data warehouse </a:t>
            </a:r>
            <a:r>
              <a:rPr lang="af-ZA" sz="2000" dirty="0"/>
              <a:t>adalah untuk menyediakan informasi bisnis kepada </a:t>
            </a:r>
            <a:r>
              <a:rPr lang="af-ZA" sz="2000" i="1" dirty="0"/>
              <a:t>user-user </a:t>
            </a:r>
            <a:r>
              <a:rPr lang="af-ZA" sz="2000" dirty="0"/>
              <a:t> untuk dapat melakukan pengambilan keputusan secara cepat dan tepat.</a:t>
            </a:r>
            <a:r>
              <a:rPr lang="af-ZA" sz="2000" i="1" dirty="0"/>
              <a:t>User  </a:t>
            </a:r>
            <a:r>
              <a:rPr lang="af-ZA" sz="2000" dirty="0"/>
              <a:t>ini berinteraksi dengan </a:t>
            </a:r>
            <a:r>
              <a:rPr lang="af-ZA" sz="2000" i="1" dirty="0"/>
              <a:t>warehouse </a:t>
            </a:r>
            <a:r>
              <a:rPr lang="af-ZA" sz="2000" dirty="0"/>
              <a:t>melalui </a:t>
            </a:r>
            <a:r>
              <a:rPr lang="af-ZA" sz="2000" i="1" dirty="0"/>
              <a:t>end-user access tools</a:t>
            </a:r>
            <a:endParaRPr lang="en-US" sz="2000" dirty="0"/>
          </a:p>
          <a:p>
            <a:pPr lvl="1" algn="just">
              <a:lnSpc>
                <a:spcPct val="150000"/>
              </a:lnSpc>
              <a:tabLst>
                <a:tab pos="1028700" algn="l"/>
              </a:tabLst>
            </a:pPr>
            <a:endParaRPr lang="en-US" sz="2000" dirty="0"/>
          </a:p>
          <a:p>
            <a:pPr marR="0" lvl="1" algn="just">
              <a:lnSpc>
                <a:spcPct val="150000"/>
              </a:lnSpc>
              <a:spcBef>
                <a:spcPts val="0"/>
              </a:spcBef>
              <a:spcAft>
                <a:spcPts val="0"/>
              </a:spcAft>
              <a:tabLst>
                <a:tab pos="1028700" algn="l"/>
              </a:tabLst>
            </a:pPr>
            <a:endParaRPr lang="af-ZA" sz="2000" b="1" i="1" dirty="0" smtClean="0">
              <a:effectLst/>
              <a:latin typeface="Tahoma" panose="020B0604030504040204" pitchFamily="34" charset="0"/>
              <a:ea typeface="Times New Roman" panose="02020603050405020304" pitchFamily="18" charset="0"/>
              <a:cs typeface="Tahoma" panose="020B0604030504040204" pitchFamily="34" charset="0"/>
            </a:endParaRPr>
          </a:p>
          <a:p>
            <a:pPr marR="0" lvl="1" algn="just">
              <a:lnSpc>
                <a:spcPct val="150000"/>
              </a:lnSpc>
              <a:spcBef>
                <a:spcPts val="0"/>
              </a:spcBef>
              <a:spcAft>
                <a:spcPts val="0"/>
              </a:spcAft>
              <a:tabLst>
                <a:tab pos="1028700" algn="l"/>
              </a:tabLst>
            </a:pPr>
            <a:endParaRPr lang="en-US" sz="2000" dirty="0">
              <a:effectLst/>
              <a:latin typeface="Tahoma" panose="020B060403050404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34814832"/>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1762" y="620403"/>
            <a:ext cx="4230389" cy="461665"/>
          </a:xfrm>
          <a:prstGeom prst="rect">
            <a:avLst/>
          </a:prstGeom>
        </p:spPr>
        <p:txBody>
          <a:bodyPr wrap="none">
            <a:spAutoFit/>
          </a:bodyPr>
          <a:lstStyle/>
          <a:p>
            <a:r>
              <a:rPr lang="en-US" sz="2400" dirty="0" err="1" smtClean="0">
                <a:solidFill>
                  <a:srgbClr val="FF0000"/>
                </a:solidFill>
                <a:effectLst/>
                <a:latin typeface="Tahoma" panose="020B0604030504040204" pitchFamily="34" charset="0"/>
                <a:ea typeface="Times New Roman" panose="02020603050405020304" pitchFamily="18" charset="0"/>
                <a:cs typeface="Times New Roman" panose="02020603050405020304" pitchFamily="18" charset="0"/>
              </a:rPr>
              <a:t>Infrastruktur</a:t>
            </a:r>
            <a:r>
              <a:rPr lang="en-US" sz="2400" dirty="0" smtClean="0">
                <a:solidFill>
                  <a:srgbClr val="FF0000"/>
                </a:solidFill>
                <a:effectLst/>
                <a:latin typeface="Tahoma" panose="020B0604030504040204" pitchFamily="34" charset="0"/>
                <a:ea typeface="Times New Roman" panose="02020603050405020304" pitchFamily="18" charset="0"/>
                <a:cs typeface="Times New Roman" panose="02020603050405020304" pitchFamily="18" charset="0"/>
              </a:rPr>
              <a:t> Data Warehouse</a:t>
            </a:r>
            <a:endParaRPr lang="en-US" sz="2400" dirty="0">
              <a:solidFill>
                <a:srgbClr val="FF0000"/>
              </a:solidFill>
            </a:endParaRPr>
          </a:p>
        </p:txBody>
      </p:sp>
      <p:sp>
        <p:nvSpPr>
          <p:cNvPr id="3" name="Rectangle 2"/>
          <p:cNvSpPr/>
          <p:nvPr/>
        </p:nvSpPr>
        <p:spPr>
          <a:xfrm>
            <a:off x="761761" y="1372392"/>
            <a:ext cx="7679873" cy="1323439"/>
          </a:xfrm>
          <a:prstGeom prst="rect">
            <a:avLst/>
          </a:prstGeom>
        </p:spPr>
        <p:txBody>
          <a:bodyPr wrap="square">
            <a:spAutoFit/>
          </a:bodyPr>
          <a:lstStyle/>
          <a:p>
            <a:pPr algn="just"/>
            <a:r>
              <a:rPr lang="af-ZA" sz="2000" dirty="0" smtClean="0">
                <a:effectLst/>
                <a:latin typeface="Tahoma" panose="020B0604030504040204" pitchFamily="34" charset="0"/>
                <a:ea typeface="Times New Roman" panose="02020603050405020304" pitchFamily="18" charset="0"/>
              </a:rPr>
              <a:t>Infrastruktur </a:t>
            </a:r>
            <a:r>
              <a:rPr lang="af-ZA" sz="2000" i="1" dirty="0" smtClean="0">
                <a:effectLst/>
                <a:latin typeface="Tahoma" panose="020B0604030504040204" pitchFamily="34" charset="0"/>
                <a:ea typeface="Times New Roman" panose="02020603050405020304" pitchFamily="18" charset="0"/>
              </a:rPr>
              <a:t>data warehouse </a:t>
            </a:r>
            <a:r>
              <a:rPr lang="af-ZA" sz="2000" dirty="0" smtClean="0">
                <a:effectLst/>
                <a:latin typeface="Tahoma" panose="020B0604030504040204" pitchFamily="34" charset="0"/>
                <a:ea typeface="Times New Roman" panose="02020603050405020304" pitchFamily="18" charset="0"/>
              </a:rPr>
              <a:t>adalah software, hardware, pelatihan dan komponen-komponen lainnya yang memberikan dukungan yang dibutuhkan untuk mengimplementasikan </a:t>
            </a:r>
            <a:r>
              <a:rPr lang="af-ZA" sz="2000" i="1" dirty="0" smtClean="0">
                <a:effectLst/>
                <a:latin typeface="Tahoma" panose="020B0604030504040204" pitchFamily="34" charset="0"/>
                <a:ea typeface="Times New Roman" panose="02020603050405020304" pitchFamily="18" charset="0"/>
              </a:rPr>
              <a:t>data warehouse</a:t>
            </a:r>
            <a:r>
              <a:rPr lang="af-ZA" sz="2000" dirty="0" smtClean="0">
                <a:effectLst/>
                <a:latin typeface="Tahoma" panose="020B0604030504040204" pitchFamily="34" charset="0"/>
                <a:ea typeface="Times New Roman" panose="02020603050405020304" pitchFamily="18" charset="0"/>
              </a:rPr>
              <a:t>(Poe).</a:t>
            </a:r>
            <a:endParaRPr lang="en-US" sz="2000" dirty="0"/>
          </a:p>
        </p:txBody>
      </p:sp>
      <p:sp>
        <p:nvSpPr>
          <p:cNvPr id="4" name="Rectangle 3"/>
          <p:cNvSpPr/>
          <p:nvPr/>
        </p:nvSpPr>
        <p:spPr>
          <a:xfrm>
            <a:off x="562978" y="3301202"/>
            <a:ext cx="2758960" cy="369332"/>
          </a:xfrm>
          <a:prstGeom prst="rect">
            <a:avLst/>
          </a:prstGeom>
        </p:spPr>
        <p:txBody>
          <a:bodyPr wrap="none">
            <a:spAutoFit/>
          </a:bodyPr>
          <a:lstStyle/>
          <a:p>
            <a:r>
              <a:rPr lang="en-US" dirty="0" err="1" smtClean="0">
                <a:effectLst/>
                <a:latin typeface="Tahoma" panose="020B0604030504040204" pitchFamily="34" charset="0"/>
                <a:ea typeface="Times New Roman" panose="02020603050405020304" pitchFamily="18" charset="0"/>
                <a:cs typeface="Times New Roman" panose="02020603050405020304" pitchFamily="18" charset="0"/>
              </a:rPr>
              <a:t>Struktur</a:t>
            </a:r>
            <a:r>
              <a:rPr lang="en-US" dirty="0" smtClean="0">
                <a:effectLst/>
                <a:latin typeface="Tahoma" panose="020B0604030504040204" pitchFamily="34" charset="0"/>
                <a:ea typeface="Times New Roman" panose="02020603050405020304" pitchFamily="18" charset="0"/>
                <a:cs typeface="Times New Roman" panose="02020603050405020304" pitchFamily="18" charset="0"/>
              </a:rPr>
              <a:t> Data Warehouse</a:t>
            </a:r>
            <a:endParaRPr lang="en-US" dirty="0"/>
          </a:p>
        </p:txBody>
      </p:sp>
      <p:pic>
        <p:nvPicPr>
          <p:cNvPr id="5" name="Picture 4"/>
          <p:cNvPicPr>
            <a:picLocks noChangeAspect="1"/>
          </p:cNvPicPr>
          <p:nvPr/>
        </p:nvPicPr>
        <p:blipFill>
          <a:blip r:embed="rId2"/>
          <a:stretch>
            <a:fillRect/>
          </a:stretch>
        </p:blipFill>
        <p:spPr>
          <a:xfrm>
            <a:off x="3762932" y="2986155"/>
            <a:ext cx="4998338" cy="3719445"/>
          </a:xfrm>
          <a:prstGeom prst="rect">
            <a:avLst/>
          </a:prstGeom>
        </p:spPr>
      </p:pic>
      <p:pic>
        <p:nvPicPr>
          <p:cNvPr id="6" name="Picture 5"/>
          <p:cNvPicPr>
            <a:picLocks noChangeAspect="1"/>
          </p:cNvPicPr>
          <p:nvPr/>
        </p:nvPicPr>
        <p:blipFill>
          <a:blip r:embed="rId3"/>
          <a:stretch>
            <a:fillRect/>
          </a:stretch>
        </p:blipFill>
        <p:spPr>
          <a:xfrm>
            <a:off x="3762932" y="4203020"/>
            <a:ext cx="485714" cy="1285714"/>
          </a:xfrm>
          <a:prstGeom prst="rect">
            <a:avLst/>
          </a:prstGeom>
        </p:spPr>
      </p:pic>
    </p:spTree>
    <p:extLst>
      <p:ext uri="{BB962C8B-B14F-4D97-AF65-F5344CB8AC3E}">
        <p14:creationId xmlns:p14="http://schemas.microsoft.com/office/powerpoint/2010/main" val="4176707381"/>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84920" y="383161"/>
            <a:ext cx="6288157" cy="507831"/>
          </a:xfrm>
          <a:prstGeom prst="rect">
            <a:avLst/>
          </a:prstGeom>
        </p:spPr>
        <p:txBody>
          <a:bodyPr wrap="square">
            <a:spAutoFit/>
          </a:bodyPr>
          <a:lstStyle/>
          <a:p>
            <a:pPr marL="342900" marR="0" indent="228600" algn="just">
              <a:lnSpc>
                <a:spcPct val="150000"/>
              </a:lnSpc>
              <a:spcBef>
                <a:spcPts val="0"/>
              </a:spcBef>
              <a:spcAft>
                <a:spcPts val="0"/>
              </a:spcAft>
            </a:pPr>
            <a:r>
              <a:rPr lang="af-ZA" dirty="0" smtClean="0">
                <a:effectLst/>
                <a:latin typeface="Tahoma" panose="020B0604030504040204" pitchFamily="34" charset="0"/>
                <a:ea typeface="Times New Roman" panose="02020603050405020304" pitchFamily="18" charset="0"/>
                <a:cs typeface="Tahoma" panose="020B0604030504040204" pitchFamily="34" charset="0"/>
              </a:rPr>
              <a:t>Komponen dari struktur data warehouse adalah:</a:t>
            </a:r>
            <a:endParaRPr lang="en-US" dirty="0">
              <a:effectLst/>
              <a:latin typeface="Tahoma" panose="020B0604030504040204" pitchFamily="34" charset="0"/>
              <a:ea typeface="Times New Roman" panose="02020603050405020304" pitchFamily="18" charset="0"/>
              <a:cs typeface="Times New Roman" panose="02020603050405020304" pitchFamily="18" charset="0"/>
            </a:endParaRPr>
          </a:p>
        </p:txBody>
      </p:sp>
      <p:sp>
        <p:nvSpPr>
          <p:cNvPr id="3" name="Rectangle 2"/>
          <p:cNvSpPr/>
          <p:nvPr/>
        </p:nvSpPr>
        <p:spPr>
          <a:xfrm>
            <a:off x="991408" y="1054737"/>
            <a:ext cx="2437590" cy="507831"/>
          </a:xfrm>
          <a:prstGeom prst="rect">
            <a:avLst/>
          </a:prstGeom>
        </p:spPr>
        <p:txBody>
          <a:bodyPr wrap="none">
            <a:spAutoFit/>
          </a:bodyPr>
          <a:lstStyle/>
          <a:p>
            <a:pPr marL="342900" marR="0" lvl="0" indent="-342900" algn="just">
              <a:lnSpc>
                <a:spcPct val="150000"/>
              </a:lnSpc>
              <a:spcBef>
                <a:spcPts val="0"/>
              </a:spcBef>
              <a:spcAft>
                <a:spcPts val="0"/>
              </a:spcAft>
              <a:buFont typeface="Wingdings" panose="05000000000000000000" pitchFamily="2" charset="2"/>
              <a:buChar char=""/>
            </a:pPr>
            <a:r>
              <a:rPr lang="af-ZA" i="1" dirty="0" smtClean="0">
                <a:effectLst/>
                <a:latin typeface="Tahoma" panose="020B0604030504040204" pitchFamily="34" charset="0"/>
                <a:ea typeface="Times New Roman" panose="02020603050405020304" pitchFamily="18" charset="0"/>
                <a:cs typeface="Tahoma" panose="020B0604030504040204" pitchFamily="34" charset="0"/>
              </a:rPr>
              <a:t>Current detail data</a:t>
            </a:r>
            <a:endParaRPr lang="en-US" dirty="0">
              <a:effectLst/>
              <a:latin typeface="Tahoma" panose="020B0604030504040204" pitchFamily="34" charset="0"/>
              <a:ea typeface="Times New Roman" panose="02020603050405020304" pitchFamily="18" charset="0"/>
              <a:cs typeface="Times New Roman" panose="02020603050405020304" pitchFamily="18" charset="0"/>
            </a:endParaRPr>
          </a:p>
        </p:txBody>
      </p:sp>
      <p:sp>
        <p:nvSpPr>
          <p:cNvPr id="4" name="Rectangle 3"/>
          <p:cNvSpPr/>
          <p:nvPr/>
        </p:nvSpPr>
        <p:spPr>
          <a:xfrm>
            <a:off x="1398105" y="1726313"/>
            <a:ext cx="7083286" cy="4401205"/>
          </a:xfrm>
          <a:prstGeom prst="rect">
            <a:avLst/>
          </a:prstGeom>
        </p:spPr>
        <p:txBody>
          <a:bodyPr wrap="square">
            <a:spAutoFit/>
          </a:bodyPr>
          <a:lstStyle/>
          <a:p>
            <a:pPr algn="just"/>
            <a:r>
              <a:rPr lang="af-ZA" sz="2000" i="1" dirty="0" smtClean="0">
                <a:effectLst/>
                <a:latin typeface="Tahoma" panose="020B0604030504040204" pitchFamily="34" charset="0"/>
                <a:ea typeface="Times New Roman" panose="02020603050405020304" pitchFamily="18" charset="0"/>
              </a:rPr>
              <a:t>Current detail data </a:t>
            </a:r>
            <a:r>
              <a:rPr lang="af-ZA" sz="2000" dirty="0" smtClean="0">
                <a:effectLst/>
                <a:latin typeface="Tahoma" panose="020B0604030504040204" pitchFamily="34" charset="0"/>
                <a:ea typeface="Times New Roman" panose="02020603050405020304" pitchFamily="18" charset="0"/>
              </a:rPr>
              <a:t>merupakan data detil yang aktif saat ini,mencerminkan keadaan yang sedang berjalan dan merupakan level terendah dalam </a:t>
            </a:r>
            <a:r>
              <a:rPr lang="af-ZA" sz="2000" i="1" dirty="0" smtClean="0">
                <a:effectLst/>
                <a:latin typeface="Tahoma" panose="020B0604030504040204" pitchFamily="34" charset="0"/>
                <a:ea typeface="Times New Roman" panose="02020603050405020304" pitchFamily="18" charset="0"/>
              </a:rPr>
              <a:t>data warehouse. </a:t>
            </a:r>
          </a:p>
          <a:p>
            <a:pPr algn="just"/>
            <a:r>
              <a:rPr lang="af-ZA" sz="2000" dirty="0"/>
              <a:t>Berikut ini beberapa alasan mengapa </a:t>
            </a:r>
            <a:r>
              <a:rPr lang="af-ZA" sz="2000" i="1" dirty="0"/>
              <a:t>current detail data</a:t>
            </a:r>
            <a:r>
              <a:rPr lang="af-ZA" sz="2000" dirty="0"/>
              <a:t> menjadi perhatian utama :</a:t>
            </a:r>
            <a:endParaRPr lang="en-US" sz="2000" dirty="0"/>
          </a:p>
          <a:p>
            <a:pPr marL="285750" lvl="0" indent="-285750" algn="just">
              <a:buFont typeface="Arial" panose="020B0604020202020204" pitchFamily="34" charset="0"/>
              <a:buChar char="•"/>
            </a:pPr>
            <a:r>
              <a:rPr lang="af-ZA" sz="2000" dirty="0"/>
              <a:t>Menggambarkan kejadian yang baru terjadi dan selalu menjadi perhatian utama</a:t>
            </a:r>
            <a:endParaRPr lang="en-US" sz="2000" dirty="0"/>
          </a:p>
          <a:p>
            <a:pPr marL="285750" lvl="0" indent="-285750" algn="just">
              <a:buFont typeface="Arial" panose="020B0604020202020204" pitchFamily="34" charset="0"/>
              <a:buChar char="•"/>
            </a:pPr>
            <a:r>
              <a:rPr lang="af-ZA" sz="2000" dirty="0"/>
              <a:t>Sangat banyak jumlahnya dan disimpan pada tingkat penyimpanan terendah.</a:t>
            </a:r>
            <a:endParaRPr lang="en-US" sz="2000" dirty="0"/>
          </a:p>
          <a:p>
            <a:pPr marL="285750" lvl="0" indent="-285750" algn="just">
              <a:buFont typeface="Arial" panose="020B0604020202020204" pitchFamily="34" charset="0"/>
              <a:buChar char="•"/>
            </a:pPr>
            <a:r>
              <a:rPr lang="af-ZA" sz="2000" dirty="0"/>
              <a:t>Hampir selalu disimpan dalam </a:t>
            </a:r>
            <a:r>
              <a:rPr lang="af-ZA" sz="2000" i="1" dirty="0"/>
              <a:t>storage </a:t>
            </a:r>
            <a:r>
              <a:rPr lang="af-ZA" sz="2000" dirty="0"/>
              <a:t>karena cepat di akses  tetapi mahal dan kompleks dalam pengaturannya.</a:t>
            </a:r>
            <a:endParaRPr lang="en-US" sz="2000" dirty="0"/>
          </a:p>
          <a:p>
            <a:pPr marL="285750" lvl="0" indent="-285750" algn="just">
              <a:buFont typeface="Arial" panose="020B0604020202020204" pitchFamily="34" charset="0"/>
              <a:buChar char="•"/>
            </a:pPr>
            <a:r>
              <a:rPr lang="af-ZA" sz="2000" dirty="0"/>
              <a:t>Bisa digunakan dalam membuat rekapitulasi sehingga </a:t>
            </a:r>
            <a:r>
              <a:rPr lang="af-ZA" sz="2000" i="1" dirty="0"/>
              <a:t>current detail data </a:t>
            </a:r>
            <a:r>
              <a:rPr lang="af-ZA" sz="2000" dirty="0"/>
              <a:t> harus akurat.</a:t>
            </a:r>
            <a:endParaRPr lang="en-US" sz="2000" dirty="0"/>
          </a:p>
          <a:p>
            <a:pPr algn="just"/>
            <a:endParaRPr lang="en-US" sz="2000" dirty="0"/>
          </a:p>
        </p:txBody>
      </p:sp>
    </p:spTree>
    <p:extLst>
      <p:ext uri="{BB962C8B-B14F-4D97-AF65-F5344CB8AC3E}">
        <p14:creationId xmlns:p14="http://schemas.microsoft.com/office/powerpoint/2010/main" val="2856764015"/>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82487" y="487487"/>
            <a:ext cx="8063948" cy="5635017"/>
          </a:xfrm>
          <a:prstGeom prst="rect">
            <a:avLst/>
          </a:prstGeom>
        </p:spPr>
        <p:txBody>
          <a:bodyPr wrap="square">
            <a:spAutoFit/>
          </a:bodyPr>
          <a:lstStyle/>
          <a:p>
            <a:pPr marL="342900" marR="0" lvl="0" indent="-342900" algn="just">
              <a:lnSpc>
                <a:spcPct val="150000"/>
              </a:lnSpc>
              <a:spcBef>
                <a:spcPts val="0"/>
              </a:spcBef>
              <a:spcAft>
                <a:spcPts val="0"/>
              </a:spcAft>
              <a:buFont typeface="Wingdings" panose="05000000000000000000" pitchFamily="2" charset="2"/>
              <a:buChar char=""/>
              <a:tabLst>
                <a:tab pos="457200" algn="l"/>
                <a:tab pos="1257300" algn="l"/>
              </a:tabLst>
            </a:pPr>
            <a:r>
              <a:rPr lang="af-ZA" sz="2400" i="1" dirty="0" smtClean="0">
                <a:effectLst/>
                <a:latin typeface="Tahoma" panose="020B0604030504040204" pitchFamily="34" charset="0"/>
                <a:ea typeface="Times New Roman" panose="02020603050405020304" pitchFamily="18" charset="0"/>
                <a:cs typeface="Tahoma" panose="020B0604030504040204" pitchFamily="34" charset="0"/>
              </a:rPr>
              <a:t>Older detail data</a:t>
            </a:r>
            <a:endParaRPr lang="en-US" sz="2400" dirty="0" smtClean="0">
              <a:effectLst/>
              <a:latin typeface="Tahoma" panose="020B0604030504040204" pitchFamily="34" charset="0"/>
              <a:ea typeface="Times New Roman" panose="02020603050405020304" pitchFamily="18" charset="0"/>
              <a:cs typeface="Times New Roman" panose="02020603050405020304" pitchFamily="18" charset="0"/>
            </a:endParaRPr>
          </a:p>
          <a:p>
            <a:pPr marL="344488" algn="just"/>
            <a:r>
              <a:rPr lang="af-ZA" sz="2400" dirty="0" smtClean="0">
                <a:effectLst/>
                <a:latin typeface="Tahoma" panose="020B0604030504040204" pitchFamily="34" charset="0"/>
                <a:ea typeface="Times New Roman" panose="02020603050405020304" pitchFamily="18" charset="0"/>
              </a:rPr>
              <a:t>Data ini merupakan data historis dari </a:t>
            </a:r>
            <a:r>
              <a:rPr lang="af-ZA" sz="2400" i="1" dirty="0" smtClean="0">
                <a:effectLst/>
                <a:latin typeface="Tahoma" panose="020B0604030504040204" pitchFamily="34" charset="0"/>
                <a:ea typeface="Times New Roman" panose="02020603050405020304" pitchFamily="18" charset="0"/>
              </a:rPr>
              <a:t>current detail data</a:t>
            </a:r>
            <a:r>
              <a:rPr lang="af-ZA" sz="2400" dirty="0" smtClean="0">
                <a:effectLst/>
                <a:latin typeface="Tahoma" panose="020B0604030504040204" pitchFamily="34" charset="0"/>
                <a:ea typeface="Times New Roman" panose="02020603050405020304" pitchFamily="18" charset="0"/>
              </a:rPr>
              <a:t>, dapat berupa hasil cadangan atau archive data yang disimpan dalam </a:t>
            </a:r>
            <a:r>
              <a:rPr lang="af-ZA" sz="2400" i="1" dirty="0" smtClean="0">
                <a:effectLst/>
                <a:latin typeface="Tahoma" panose="020B0604030504040204" pitchFamily="34" charset="0"/>
                <a:ea typeface="Times New Roman" panose="02020603050405020304" pitchFamily="18" charset="0"/>
              </a:rPr>
              <a:t>storage </a:t>
            </a:r>
            <a:r>
              <a:rPr lang="af-ZA" sz="2400" dirty="0" smtClean="0">
                <a:effectLst/>
                <a:latin typeface="Tahoma" panose="020B0604030504040204" pitchFamily="34" charset="0"/>
                <a:ea typeface="Times New Roman" panose="02020603050405020304" pitchFamily="18" charset="0"/>
              </a:rPr>
              <a:t>terpisah. </a:t>
            </a:r>
          </a:p>
          <a:p>
            <a:pPr lvl="0" algn="just"/>
            <a:r>
              <a:rPr lang="af-ZA" sz="2400" i="1" dirty="0" smtClean="0"/>
              <a:t>&gt;   Lighlty </a:t>
            </a:r>
            <a:r>
              <a:rPr lang="af-ZA" sz="2400" i="1" dirty="0"/>
              <a:t>summarized data</a:t>
            </a:r>
            <a:endParaRPr lang="en-US" sz="2400" dirty="0"/>
          </a:p>
          <a:p>
            <a:pPr marL="292100" algn="just"/>
            <a:r>
              <a:rPr lang="af-ZA" sz="2400" dirty="0"/>
              <a:t>Data ini merupakan ringkasan atau rangkuman dari </a:t>
            </a:r>
            <a:r>
              <a:rPr lang="af-ZA" sz="2400" i="1" dirty="0"/>
              <a:t>current detail data.</a:t>
            </a:r>
            <a:r>
              <a:rPr lang="af-ZA" sz="2400" dirty="0"/>
              <a:t> Data ini dirangkum berdasar periode atau dimensi lainnya sesuai dengan kebutuhan.</a:t>
            </a:r>
            <a:endParaRPr lang="en-US" sz="2400" dirty="0"/>
          </a:p>
          <a:p>
            <a:pPr marL="292100" algn="just"/>
            <a:r>
              <a:rPr lang="af-ZA" sz="2400" dirty="0"/>
              <a:t>Ringkasan dari </a:t>
            </a:r>
            <a:r>
              <a:rPr lang="af-ZA" sz="2400" i="1" dirty="0"/>
              <a:t>current detail data</a:t>
            </a:r>
            <a:r>
              <a:rPr lang="af-ZA" sz="2400" dirty="0"/>
              <a:t>  belum bersifat total </a:t>
            </a:r>
            <a:r>
              <a:rPr lang="af-ZA" sz="2400" i="1" dirty="0"/>
              <a:t>summary.</a:t>
            </a:r>
            <a:r>
              <a:rPr lang="af-ZA" sz="2400" dirty="0"/>
              <a:t>Data-data ini memiliki detil tingkatan yang lebih tinggi dan mendukung kebutuhan </a:t>
            </a:r>
            <a:r>
              <a:rPr lang="af-ZA" sz="2400" i="1" dirty="0"/>
              <a:t>warehouse </a:t>
            </a:r>
            <a:r>
              <a:rPr lang="af-ZA" sz="2400" dirty="0"/>
              <a:t>pada tingkat departemen. Tingkatan data ini di sebut juga dengan </a:t>
            </a:r>
            <a:r>
              <a:rPr lang="af-ZA" sz="2400" i="1" dirty="0"/>
              <a:t>data mart. </a:t>
            </a:r>
            <a:r>
              <a:rPr lang="af-ZA" sz="2400" dirty="0"/>
              <a:t>Akses terhadap data jenis ini banyak  digunakan untuk view suatu kondisi yang sedang atau sudah berjalan</a:t>
            </a:r>
            <a:r>
              <a:rPr lang="af-ZA" sz="2400" dirty="0" smtClean="0"/>
              <a:t>. </a:t>
            </a:r>
            <a:endParaRPr lang="en-US" sz="2400" dirty="0"/>
          </a:p>
        </p:txBody>
      </p:sp>
    </p:spTree>
    <p:extLst>
      <p:ext uri="{BB962C8B-B14F-4D97-AF65-F5344CB8AC3E}">
        <p14:creationId xmlns:p14="http://schemas.microsoft.com/office/powerpoint/2010/main" val="181391786"/>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07774" y="474345"/>
            <a:ext cx="6579704" cy="5078313"/>
          </a:xfrm>
          <a:prstGeom prst="rect">
            <a:avLst/>
          </a:prstGeom>
        </p:spPr>
        <p:txBody>
          <a:bodyPr wrap="square">
            <a:spAutoFit/>
          </a:bodyPr>
          <a:lstStyle/>
          <a:p>
            <a:pPr marL="342900" marR="0" lvl="0" indent="-342900" algn="just">
              <a:lnSpc>
                <a:spcPct val="150000"/>
              </a:lnSpc>
              <a:spcBef>
                <a:spcPts val="0"/>
              </a:spcBef>
              <a:spcAft>
                <a:spcPts val="0"/>
              </a:spcAft>
              <a:buFont typeface="Wingdings" panose="05000000000000000000" pitchFamily="2" charset="2"/>
              <a:buChar char=""/>
              <a:tabLst>
                <a:tab pos="914400" algn="l"/>
                <a:tab pos="1257300" algn="l"/>
              </a:tabLst>
            </a:pPr>
            <a:r>
              <a:rPr lang="af-ZA" i="1" dirty="0" smtClean="0">
                <a:effectLst/>
                <a:latin typeface="Tahoma" panose="020B0604030504040204" pitchFamily="34" charset="0"/>
                <a:ea typeface="Times New Roman" panose="02020603050405020304" pitchFamily="18" charset="0"/>
                <a:cs typeface="Tahoma" panose="020B0604030504040204" pitchFamily="34" charset="0"/>
              </a:rPr>
              <a:t>Highly summarized data</a:t>
            </a:r>
            <a:endParaRPr lang="en-US" dirty="0" smtClean="0">
              <a:effectLst/>
              <a:latin typeface="Tahoma" panose="020B0604030504040204" pitchFamily="34" charset="0"/>
              <a:ea typeface="Times New Roman" panose="02020603050405020304" pitchFamily="18" charset="0"/>
              <a:cs typeface="Times New Roman" panose="02020603050405020304" pitchFamily="18" charset="0"/>
            </a:endParaRPr>
          </a:p>
          <a:p>
            <a:pPr marL="396875" marR="0" algn="just">
              <a:lnSpc>
                <a:spcPct val="150000"/>
              </a:lnSpc>
              <a:spcBef>
                <a:spcPts val="0"/>
              </a:spcBef>
              <a:spcAft>
                <a:spcPts val="0"/>
              </a:spcAft>
            </a:pPr>
            <a:r>
              <a:rPr lang="af-ZA" dirty="0" smtClean="0">
                <a:effectLst/>
                <a:latin typeface="Tahoma" panose="020B0604030504040204" pitchFamily="34" charset="0"/>
                <a:ea typeface="Times New Roman" panose="02020603050405020304" pitchFamily="18" charset="0"/>
                <a:cs typeface="Tahoma" panose="020B0604030504040204" pitchFamily="34" charset="0"/>
              </a:rPr>
              <a:t>Data ini merupakan tingkat lanjutan dari </a:t>
            </a:r>
            <a:r>
              <a:rPr lang="af-ZA" i="1" dirty="0" smtClean="0">
                <a:effectLst/>
                <a:latin typeface="Tahoma" panose="020B0604030504040204" pitchFamily="34" charset="0"/>
                <a:ea typeface="Times New Roman" panose="02020603050405020304" pitchFamily="18" charset="0"/>
                <a:cs typeface="Tahoma" panose="020B0604030504040204" pitchFamily="34" charset="0"/>
              </a:rPr>
              <a:t>Lightly summarized data, </a:t>
            </a:r>
            <a:r>
              <a:rPr lang="af-ZA" dirty="0" smtClean="0">
                <a:effectLst/>
                <a:latin typeface="Tahoma" panose="020B0604030504040204" pitchFamily="34" charset="0"/>
                <a:ea typeface="Times New Roman" panose="02020603050405020304" pitchFamily="18" charset="0"/>
                <a:cs typeface="Tahoma" panose="020B0604030504040204" pitchFamily="34" charset="0"/>
              </a:rPr>
              <a:t>merupakan hasil ringkasan yang bersifat totalitas, dapat di akses misal untuk melakukan analisis perbandingan data berdasarkan urutan waktu tertentu dan analisis menggunakan data multidimensi.</a:t>
            </a:r>
            <a:endParaRPr lang="en-US" dirty="0" smtClean="0">
              <a:effectLst/>
              <a:latin typeface="Tahoma" panose="020B0604030504040204" pitchFamily="34" charset="0"/>
              <a:ea typeface="Times New Roman" panose="02020603050405020304" pitchFamily="18" charset="0"/>
              <a:cs typeface="Times New Roman" panose="02020603050405020304" pitchFamily="18" charset="0"/>
            </a:endParaRPr>
          </a:p>
          <a:p>
            <a:pPr marL="342900" marR="0" lvl="0" indent="-342900" algn="just">
              <a:lnSpc>
                <a:spcPct val="150000"/>
              </a:lnSpc>
              <a:spcBef>
                <a:spcPts val="0"/>
              </a:spcBef>
              <a:spcAft>
                <a:spcPts val="0"/>
              </a:spcAft>
              <a:buFont typeface="Wingdings" panose="05000000000000000000" pitchFamily="2" charset="2"/>
              <a:buChar char=""/>
              <a:tabLst>
                <a:tab pos="457200" algn="l"/>
                <a:tab pos="1257300" algn="l"/>
              </a:tabLst>
            </a:pPr>
            <a:r>
              <a:rPr lang="af-ZA" i="1" dirty="0" smtClean="0">
                <a:effectLst/>
                <a:latin typeface="Tahoma" panose="020B0604030504040204" pitchFamily="34" charset="0"/>
                <a:ea typeface="Times New Roman" panose="02020603050405020304" pitchFamily="18" charset="0"/>
                <a:cs typeface="Tahoma" panose="020B0604030504040204" pitchFamily="34" charset="0"/>
              </a:rPr>
              <a:t>Metadata</a:t>
            </a:r>
            <a:endParaRPr lang="en-US" dirty="0" smtClean="0">
              <a:effectLst/>
              <a:latin typeface="Tahoma" panose="020B0604030504040204" pitchFamily="34" charset="0"/>
              <a:ea typeface="Times New Roman" panose="02020603050405020304" pitchFamily="18" charset="0"/>
              <a:cs typeface="Times New Roman" panose="02020603050405020304" pitchFamily="18" charset="0"/>
            </a:endParaRPr>
          </a:p>
          <a:p>
            <a:pPr marL="344488" marR="0" algn="just">
              <a:lnSpc>
                <a:spcPct val="150000"/>
              </a:lnSpc>
              <a:spcBef>
                <a:spcPts val="0"/>
              </a:spcBef>
              <a:spcAft>
                <a:spcPts val="0"/>
              </a:spcAft>
            </a:pPr>
            <a:r>
              <a:rPr lang="af-ZA" dirty="0" smtClean="0">
                <a:effectLst/>
                <a:latin typeface="Tahoma" panose="020B0604030504040204" pitchFamily="34" charset="0"/>
                <a:ea typeface="Times New Roman" panose="02020603050405020304" pitchFamily="18" charset="0"/>
              </a:rPr>
              <a:t>Metadata bukan merupakan data hasil kegiatan seperti keempat jenis data diatas. Menurut Poe, metadata adalah ‘data tentang data’ dan menyediakan informasi tentang struktur data dan hubungan antara struktur data di dalam atau antara </a:t>
            </a:r>
            <a:r>
              <a:rPr lang="af-ZA" i="1" dirty="0" smtClean="0">
                <a:effectLst/>
                <a:latin typeface="Tahoma" panose="020B0604030504040204" pitchFamily="34" charset="0"/>
                <a:ea typeface="Times New Roman" panose="02020603050405020304" pitchFamily="18" charset="0"/>
              </a:rPr>
              <a:t>storage</a:t>
            </a:r>
            <a:r>
              <a:rPr lang="af-ZA" dirty="0" smtClean="0">
                <a:effectLst/>
                <a:latin typeface="Tahoma" panose="020B0604030504040204" pitchFamily="34" charset="0"/>
                <a:ea typeface="Times New Roman" panose="02020603050405020304" pitchFamily="18" charset="0"/>
              </a:rPr>
              <a:t>(tempat penyimpanan data). </a:t>
            </a:r>
            <a:endParaRPr lang="en-US" dirty="0">
              <a:effectLst/>
              <a:latin typeface="Tahoma" panose="020B0604030504040204" pitchFamily="34" charset="0"/>
              <a:ea typeface="Times New Roman" panose="02020603050405020304" pitchFamily="18" charset="0"/>
            </a:endParaRPr>
          </a:p>
        </p:txBody>
      </p:sp>
    </p:spTree>
    <p:extLst>
      <p:ext uri="{BB962C8B-B14F-4D97-AF65-F5344CB8AC3E}">
        <p14:creationId xmlns:p14="http://schemas.microsoft.com/office/powerpoint/2010/main" val="1014616221"/>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08990" y="291519"/>
            <a:ext cx="8037445" cy="6324808"/>
          </a:xfrm>
          <a:prstGeom prst="rect">
            <a:avLst/>
          </a:prstGeom>
        </p:spPr>
        <p:txBody>
          <a:bodyPr wrap="square">
            <a:spAutoFit/>
          </a:bodyPr>
          <a:lstStyle/>
          <a:p>
            <a:pPr marL="225425" marR="0" algn="just">
              <a:lnSpc>
                <a:spcPct val="150000"/>
              </a:lnSpc>
              <a:spcBef>
                <a:spcPts val="0"/>
              </a:spcBef>
              <a:spcAft>
                <a:spcPts val="0"/>
              </a:spcAft>
            </a:pPr>
            <a:r>
              <a:rPr lang="af-ZA" dirty="0" smtClean="0">
                <a:effectLst/>
                <a:latin typeface="Tahoma" panose="020B0604030504040204" pitchFamily="34" charset="0"/>
                <a:ea typeface="Times New Roman" panose="02020603050405020304" pitchFamily="18" charset="0"/>
              </a:rPr>
              <a:t>Metadata sendiri mengandung :</a:t>
            </a:r>
            <a:endParaRPr lang="en-US" dirty="0" smtClean="0">
              <a:effectLst/>
              <a:latin typeface="Tahoma" panose="020B0604030504040204" pitchFamily="34" charset="0"/>
              <a:ea typeface="Times New Roman" panose="02020603050405020304" pitchFamily="18" charset="0"/>
            </a:endParaRPr>
          </a:p>
          <a:p>
            <a:pPr marL="342900" marR="0" lvl="0" indent="-342900" algn="just">
              <a:lnSpc>
                <a:spcPct val="150000"/>
              </a:lnSpc>
              <a:spcBef>
                <a:spcPts val="0"/>
              </a:spcBef>
              <a:spcAft>
                <a:spcPts val="0"/>
              </a:spcAft>
              <a:buFont typeface="Wingdings" panose="05000000000000000000" pitchFamily="2" charset="2"/>
              <a:buChar char=""/>
              <a:tabLst>
                <a:tab pos="1143000" algn="l"/>
              </a:tabLst>
            </a:pPr>
            <a:r>
              <a:rPr lang="af-ZA" dirty="0" smtClean="0">
                <a:effectLst/>
                <a:latin typeface="Tahoma" panose="020B0604030504040204" pitchFamily="34" charset="0"/>
                <a:ea typeface="Times New Roman" panose="02020603050405020304" pitchFamily="18" charset="0"/>
                <a:cs typeface="Tahoma" panose="020B0604030504040204" pitchFamily="34" charset="0"/>
              </a:rPr>
              <a:t>Struktur data</a:t>
            </a:r>
            <a:endParaRPr lang="en-US" dirty="0" smtClean="0">
              <a:effectLst/>
              <a:latin typeface="Tahoma" panose="020B0604030504040204" pitchFamily="34" charset="0"/>
              <a:ea typeface="Times New Roman" panose="02020603050405020304" pitchFamily="18" charset="0"/>
              <a:cs typeface="Times New Roman" panose="02020603050405020304" pitchFamily="18" charset="0"/>
            </a:endParaRPr>
          </a:p>
          <a:p>
            <a:pPr marL="1143000" marR="0" algn="just">
              <a:lnSpc>
                <a:spcPct val="150000"/>
              </a:lnSpc>
              <a:spcBef>
                <a:spcPts val="0"/>
              </a:spcBef>
              <a:spcAft>
                <a:spcPts val="0"/>
              </a:spcAft>
            </a:pPr>
            <a:r>
              <a:rPr lang="af-ZA" dirty="0" smtClean="0">
                <a:effectLst/>
                <a:latin typeface="Tahoma" panose="020B0604030504040204" pitchFamily="34" charset="0"/>
                <a:ea typeface="Times New Roman" panose="02020603050405020304" pitchFamily="18" charset="0"/>
                <a:cs typeface="Tahoma" panose="020B0604030504040204" pitchFamily="34" charset="0"/>
              </a:rPr>
              <a:t>Sebuah direktori yang membantu user untuk melakukan analisis </a:t>
            </a:r>
            <a:r>
              <a:rPr lang="af-ZA" i="1" dirty="0" smtClean="0">
                <a:effectLst/>
                <a:latin typeface="Tahoma" panose="020B0604030504040204" pitchFamily="34" charset="0"/>
                <a:ea typeface="Times New Roman" panose="02020603050405020304" pitchFamily="18" charset="0"/>
                <a:cs typeface="Tahoma" panose="020B0604030504040204" pitchFamily="34" charset="0"/>
              </a:rPr>
              <a:t>Decission Support System </a:t>
            </a:r>
            <a:r>
              <a:rPr lang="af-ZA" dirty="0" smtClean="0">
                <a:effectLst/>
                <a:latin typeface="Tahoma" panose="020B0604030504040204" pitchFamily="34" charset="0"/>
                <a:ea typeface="Times New Roman" panose="02020603050405020304" pitchFamily="18" charset="0"/>
                <a:cs typeface="Tahoma" panose="020B0604030504040204" pitchFamily="34" charset="0"/>
              </a:rPr>
              <a:t>dalam pencarian letak/lokasi dalam data warehouse.</a:t>
            </a:r>
            <a:endParaRPr lang="en-US" dirty="0" smtClean="0">
              <a:effectLst/>
              <a:latin typeface="Tahoma" panose="020B0604030504040204" pitchFamily="34" charset="0"/>
              <a:ea typeface="Times New Roman" panose="02020603050405020304" pitchFamily="18" charset="0"/>
              <a:cs typeface="Times New Roman" panose="02020603050405020304" pitchFamily="18" charset="0"/>
            </a:endParaRPr>
          </a:p>
          <a:p>
            <a:pPr marL="342900" marR="0" lvl="0" indent="-342900" algn="just">
              <a:lnSpc>
                <a:spcPct val="150000"/>
              </a:lnSpc>
              <a:spcBef>
                <a:spcPts val="0"/>
              </a:spcBef>
              <a:spcAft>
                <a:spcPts val="0"/>
              </a:spcAft>
              <a:buFont typeface="Wingdings" panose="05000000000000000000" pitchFamily="2" charset="2"/>
              <a:buChar char=""/>
              <a:tabLst>
                <a:tab pos="1143000" algn="l"/>
              </a:tabLst>
            </a:pPr>
            <a:r>
              <a:rPr lang="af-ZA" dirty="0" smtClean="0">
                <a:effectLst/>
                <a:latin typeface="Tahoma" panose="020B0604030504040204" pitchFamily="34" charset="0"/>
                <a:ea typeface="Times New Roman" panose="02020603050405020304" pitchFamily="18" charset="0"/>
                <a:cs typeface="Tahoma" panose="020B0604030504040204" pitchFamily="34" charset="0"/>
              </a:rPr>
              <a:t>Algoritma</a:t>
            </a:r>
            <a:endParaRPr lang="en-US" dirty="0" smtClean="0">
              <a:effectLst/>
              <a:latin typeface="Tahoma" panose="020B0604030504040204" pitchFamily="34" charset="0"/>
              <a:ea typeface="Times New Roman" panose="02020603050405020304" pitchFamily="18" charset="0"/>
              <a:cs typeface="Times New Roman" panose="02020603050405020304" pitchFamily="18" charset="0"/>
            </a:endParaRPr>
          </a:p>
          <a:p>
            <a:pPr marL="1143000" marR="0" algn="just">
              <a:lnSpc>
                <a:spcPct val="150000"/>
              </a:lnSpc>
              <a:spcBef>
                <a:spcPts val="0"/>
              </a:spcBef>
              <a:spcAft>
                <a:spcPts val="0"/>
              </a:spcAft>
            </a:pPr>
            <a:r>
              <a:rPr lang="af-ZA" dirty="0" smtClean="0">
                <a:effectLst/>
                <a:latin typeface="Tahoma" panose="020B0604030504040204" pitchFamily="34" charset="0"/>
                <a:ea typeface="Times New Roman" panose="02020603050405020304" pitchFamily="18" charset="0"/>
                <a:cs typeface="Tahoma" panose="020B0604030504040204" pitchFamily="34" charset="0"/>
              </a:rPr>
              <a:t>Algoritma digunakan untuk summary data. Metadata sendiri merupakan panduan untuk algoritma dalam melakukan pemrosesan </a:t>
            </a:r>
            <a:r>
              <a:rPr lang="af-ZA" i="1" dirty="0" smtClean="0">
                <a:effectLst/>
                <a:latin typeface="Tahoma" panose="020B0604030504040204" pitchFamily="34" charset="0"/>
                <a:ea typeface="Times New Roman" panose="02020603050405020304" pitchFamily="18" charset="0"/>
                <a:cs typeface="Tahoma" panose="020B0604030504040204" pitchFamily="34" charset="0"/>
              </a:rPr>
              <a:t>summary </a:t>
            </a:r>
            <a:r>
              <a:rPr lang="af-ZA" dirty="0" smtClean="0">
                <a:effectLst/>
                <a:latin typeface="Tahoma" panose="020B0604030504040204" pitchFamily="34" charset="0"/>
                <a:ea typeface="Times New Roman" panose="02020603050405020304" pitchFamily="18" charset="0"/>
                <a:cs typeface="Tahoma" panose="020B0604030504040204" pitchFamily="34" charset="0"/>
              </a:rPr>
              <a:t>data antara </a:t>
            </a:r>
            <a:r>
              <a:rPr lang="af-ZA" i="1" dirty="0" smtClean="0">
                <a:effectLst/>
                <a:latin typeface="Tahoma" panose="020B0604030504040204" pitchFamily="34" charset="0"/>
                <a:ea typeface="Times New Roman" panose="02020603050405020304" pitchFamily="18" charset="0"/>
                <a:cs typeface="Tahoma" panose="020B0604030504040204" pitchFamily="34" charset="0"/>
              </a:rPr>
              <a:t>current detail data</a:t>
            </a:r>
            <a:r>
              <a:rPr lang="af-ZA" dirty="0" smtClean="0">
                <a:effectLst/>
                <a:latin typeface="Tahoma" panose="020B0604030504040204" pitchFamily="34" charset="0"/>
                <a:ea typeface="Times New Roman" panose="02020603050405020304" pitchFamily="18" charset="0"/>
                <a:cs typeface="Tahoma" panose="020B0604030504040204" pitchFamily="34" charset="0"/>
              </a:rPr>
              <a:t> dengan </a:t>
            </a:r>
            <a:r>
              <a:rPr lang="af-ZA" i="1" dirty="0" smtClean="0">
                <a:effectLst/>
                <a:latin typeface="Tahoma" panose="020B0604030504040204" pitchFamily="34" charset="0"/>
                <a:ea typeface="Times New Roman" panose="02020603050405020304" pitchFamily="18" charset="0"/>
                <a:cs typeface="Tahoma" panose="020B0604030504040204" pitchFamily="34" charset="0"/>
              </a:rPr>
              <a:t>lightly summarized data</a:t>
            </a:r>
            <a:r>
              <a:rPr lang="af-ZA" dirty="0" smtClean="0">
                <a:effectLst/>
                <a:latin typeface="Tahoma" panose="020B0604030504040204" pitchFamily="34" charset="0"/>
                <a:ea typeface="Times New Roman" panose="02020603050405020304" pitchFamily="18" charset="0"/>
                <a:cs typeface="Tahoma" panose="020B0604030504040204" pitchFamily="34" charset="0"/>
              </a:rPr>
              <a:t> dan antara </a:t>
            </a:r>
            <a:r>
              <a:rPr lang="af-ZA" i="1" dirty="0" smtClean="0">
                <a:effectLst/>
                <a:latin typeface="Tahoma" panose="020B0604030504040204" pitchFamily="34" charset="0"/>
                <a:ea typeface="Times New Roman" panose="02020603050405020304" pitchFamily="18" charset="0"/>
                <a:cs typeface="Tahoma" panose="020B0604030504040204" pitchFamily="34" charset="0"/>
              </a:rPr>
              <a:t>lightly summarized data </a:t>
            </a:r>
            <a:r>
              <a:rPr lang="af-ZA" dirty="0" smtClean="0">
                <a:effectLst/>
                <a:latin typeface="Tahoma" panose="020B0604030504040204" pitchFamily="34" charset="0"/>
                <a:ea typeface="Times New Roman" panose="02020603050405020304" pitchFamily="18" charset="0"/>
                <a:cs typeface="Tahoma" panose="020B0604030504040204" pitchFamily="34" charset="0"/>
              </a:rPr>
              <a:t>dengan hightly summaried data.</a:t>
            </a:r>
            <a:endParaRPr lang="en-US" dirty="0" smtClean="0">
              <a:effectLst/>
              <a:latin typeface="Tahoma" panose="020B0604030504040204" pitchFamily="34" charset="0"/>
              <a:ea typeface="Times New Roman" panose="02020603050405020304" pitchFamily="18" charset="0"/>
              <a:cs typeface="Times New Roman" panose="02020603050405020304" pitchFamily="18" charset="0"/>
            </a:endParaRPr>
          </a:p>
          <a:p>
            <a:pPr marL="342900" marR="0" lvl="0" indent="-342900" algn="just">
              <a:lnSpc>
                <a:spcPct val="150000"/>
              </a:lnSpc>
              <a:spcBef>
                <a:spcPts val="0"/>
              </a:spcBef>
              <a:spcAft>
                <a:spcPts val="0"/>
              </a:spcAft>
              <a:buFont typeface="Wingdings" panose="05000000000000000000" pitchFamily="2" charset="2"/>
              <a:buChar char=""/>
              <a:tabLst>
                <a:tab pos="1143000" algn="l"/>
              </a:tabLst>
            </a:pPr>
            <a:r>
              <a:rPr lang="af-ZA" i="1" dirty="0" smtClean="0">
                <a:effectLst/>
                <a:latin typeface="Tahoma" panose="020B0604030504040204" pitchFamily="34" charset="0"/>
                <a:ea typeface="Times New Roman" panose="02020603050405020304" pitchFamily="18" charset="0"/>
                <a:cs typeface="Tahoma" panose="020B0604030504040204" pitchFamily="34" charset="0"/>
              </a:rPr>
              <a:t>Mapping	</a:t>
            </a:r>
            <a:endParaRPr lang="en-US" dirty="0" smtClean="0">
              <a:effectLst/>
              <a:latin typeface="Tahoma" panose="020B0604030504040204" pitchFamily="34" charset="0"/>
              <a:ea typeface="Times New Roman" panose="02020603050405020304" pitchFamily="18" charset="0"/>
              <a:cs typeface="Times New Roman" panose="02020603050405020304" pitchFamily="18" charset="0"/>
            </a:endParaRPr>
          </a:p>
          <a:p>
            <a:pPr marL="1143000" marR="0" algn="just">
              <a:lnSpc>
                <a:spcPct val="150000"/>
              </a:lnSpc>
              <a:spcBef>
                <a:spcPts val="0"/>
              </a:spcBef>
              <a:spcAft>
                <a:spcPts val="0"/>
              </a:spcAft>
            </a:pPr>
            <a:r>
              <a:rPr lang="af-ZA" dirty="0" smtClean="0">
                <a:effectLst/>
                <a:latin typeface="Tahoma" panose="020B0604030504040204" pitchFamily="34" charset="0"/>
                <a:ea typeface="Times New Roman" panose="02020603050405020304" pitchFamily="18" charset="0"/>
                <a:cs typeface="Tahoma" panose="020B0604030504040204" pitchFamily="34" charset="0"/>
              </a:rPr>
              <a:t>Sebagai panduan pemetaan(</a:t>
            </a:r>
            <a:r>
              <a:rPr lang="af-ZA" i="1" dirty="0" smtClean="0">
                <a:effectLst/>
                <a:latin typeface="Tahoma" panose="020B0604030504040204" pitchFamily="34" charset="0"/>
                <a:ea typeface="Times New Roman" panose="02020603050405020304" pitchFamily="18" charset="0"/>
                <a:cs typeface="Tahoma" panose="020B0604030504040204" pitchFamily="34" charset="0"/>
              </a:rPr>
              <a:t>mapping)</a:t>
            </a:r>
            <a:r>
              <a:rPr lang="af-ZA" dirty="0" smtClean="0">
                <a:effectLst/>
                <a:latin typeface="Tahoma" panose="020B0604030504040204" pitchFamily="34" charset="0"/>
                <a:ea typeface="Times New Roman" panose="02020603050405020304" pitchFamily="18" charset="0"/>
                <a:cs typeface="Tahoma" panose="020B0604030504040204" pitchFamily="34" charset="0"/>
              </a:rPr>
              <a:t> data pada saat data di transform/diubah dari lingkup operasional menjadi lingkup data warehouse.</a:t>
            </a:r>
            <a:endParaRPr lang="en-US" dirty="0">
              <a:effectLst/>
              <a:latin typeface="Tahoma" panose="020B060403050404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17893161"/>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45164" y="586230"/>
            <a:ext cx="8024193" cy="507831"/>
          </a:xfrm>
          <a:prstGeom prst="rect">
            <a:avLst/>
          </a:prstGeom>
        </p:spPr>
        <p:txBody>
          <a:bodyPr wrap="square">
            <a:spAutoFit/>
          </a:bodyPr>
          <a:lstStyle/>
          <a:p>
            <a:pPr marL="914400" marR="0" indent="-457200" algn="just">
              <a:lnSpc>
                <a:spcPct val="150000"/>
              </a:lnSpc>
              <a:spcBef>
                <a:spcPts val="0"/>
              </a:spcBef>
              <a:spcAft>
                <a:spcPts val="0"/>
              </a:spcAft>
            </a:pPr>
            <a:r>
              <a:rPr lang="af-ZA" b="1" kern="0" dirty="0" smtClean="0">
                <a:effectLst/>
                <a:latin typeface="Tahoma" panose="020B0604030504040204" pitchFamily="34" charset="0"/>
                <a:cs typeface="Times New Roman" panose="02020603050405020304" pitchFamily="18" charset="0"/>
              </a:rPr>
              <a:t>Metodologi Perancangan Database untuk </a:t>
            </a:r>
            <a:r>
              <a:rPr lang="af-ZA" b="1" i="1" kern="0" dirty="0" smtClean="0">
                <a:effectLst/>
                <a:latin typeface="Tahoma" panose="020B0604030504040204" pitchFamily="34" charset="0"/>
                <a:cs typeface="Times New Roman" panose="02020603050405020304" pitchFamily="18" charset="0"/>
              </a:rPr>
              <a:t>Data Warehouse</a:t>
            </a:r>
            <a:endParaRPr lang="en-US" b="1" kern="0" dirty="0">
              <a:effectLst/>
              <a:latin typeface="Tahoma" panose="020B0604030504040204" pitchFamily="34" charset="0"/>
              <a:cs typeface="Times New Roman" panose="02020603050405020304" pitchFamily="18" charset="0"/>
            </a:endParaRPr>
          </a:p>
        </p:txBody>
      </p:sp>
      <p:sp>
        <p:nvSpPr>
          <p:cNvPr id="3" name="Rectangle 2"/>
          <p:cNvSpPr/>
          <p:nvPr/>
        </p:nvSpPr>
        <p:spPr>
          <a:xfrm>
            <a:off x="245163" y="1094061"/>
            <a:ext cx="8222975" cy="1282402"/>
          </a:xfrm>
          <a:prstGeom prst="rect">
            <a:avLst/>
          </a:prstGeom>
        </p:spPr>
        <p:txBody>
          <a:bodyPr wrap="square">
            <a:spAutoFit/>
          </a:bodyPr>
          <a:lstStyle/>
          <a:p>
            <a:pPr marL="457200" marR="0" indent="6350" algn="just">
              <a:lnSpc>
                <a:spcPct val="150000"/>
              </a:lnSpc>
              <a:spcBef>
                <a:spcPts val="0"/>
              </a:spcBef>
              <a:spcAft>
                <a:spcPts val="0"/>
              </a:spcAft>
            </a:pPr>
            <a:r>
              <a:rPr lang="af-ZA" dirty="0" smtClean="0">
                <a:effectLst/>
                <a:latin typeface="Tahoma" panose="020B0604030504040204" pitchFamily="34" charset="0"/>
                <a:ea typeface="Times New Roman" panose="02020603050405020304" pitchFamily="18" charset="0"/>
                <a:cs typeface="Times New Roman" panose="02020603050405020304" pitchFamily="18" charset="0"/>
              </a:rPr>
              <a:t>Menurut Kimball ada sembilan tahap metodologi dalam perancangan database untuk </a:t>
            </a:r>
            <a:r>
              <a:rPr lang="af-ZA" i="1" dirty="0" smtClean="0">
                <a:effectLst/>
                <a:latin typeface="Tahoma" panose="020B0604030504040204" pitchFamily="34" charset="0"/>
                <a:ea typeface="Times New Roman" panose="02020603050405020304" pitchFamily="18" charset="0"/>
                <a:cs typeface="Times New Roman" panose="02020603050405020304" pitchFamily="18" charset="0"/>
              </a:rPr>
              <a:t>data warehouse</a:t>
            </a:r>
            <a:r>
              <a:rPr lang="af-ZA" dirty="0" smtClean="0">
                <a:effectLst/>
                <a:latin typeface="Tahoma" panose="020B0604030504040204" pitchFamily="34" charset="0"/>
                <a:ea typeface="Times New Roman" panose="02020603050405020304" pitchFamily="18" charset="0"/>
                <a:cs typeface="Times New Roman" panose="02020603050405020304" pitchFamily="18" charset="0"/>
              </a:rPr>
              <a:t>, yaitu :</a:t>
            </a:r>
          </a:p>
          <a:p>
            <a:pPr marL="457200" marR="0" indent="6350" algn="just">
              <a:lnSpc>
                <a:spcPct val="150000"/>
              </a:lnSpc>
              <a:spcBef>
                <a:spcPts val="0"/>
              </a:spcBef>
              <a:spcAft>
                <a:spcPts val="0"/>
              </a:spcAft>
            </a:pPr>
            <a:endParaRPr lang="en-US" dirty="0">
              <a:effectLst/>
              <a:latin typeface="Tahoma" panose="020B0604030504040204" pitchFamily="34" charset="0"/>
              <a:ea typeface="Times New Roman" panose="02020603050405020304" pitchFamily="18" charset="0"/>
              <a:cs typeface="Times New Roman" panose="02020603050405020304" pitchFamily="18" charset="0"/>
            </a:endParaRPr>
          </a:p>
        </p:txBody>
      </p:sp>
      <p:sp>
        <p:nvSpPr>
          <p:cNvPr id="4" name="Rectangle 3"/>
          <p:cNvSpPr/>
          <p:nvPr/>
        </p:nvSpPr>
        <p:spPr>
          <a:xfrm>
            <a:off x="775252" y="2202204"/>
            <a:ext cx="7878418" cy="3000821"/>
          </a:xfrm>
          <a:prstGeom prst="rect">
            <a:avLst/>
          </a:prstGeom>
        </p:spPr>
        <p:txBody>
          <a:bodyPr wrap="square">
            <a:spAutoFit/>
          </a:bodyPr>
          <a:lstStyle/>
          <a:p>
            <a:pPr algn="just">
              <a:lnSpc>
                <a:spcPct val="150000"/>
              </a:lnSpc>
            </a:pPr>
            <a:r>
              <a:rPr lang="af-ZA" dirty="0" smtClean="0">
                <a:effectLst/>
                <a:latin typeface="Tahoma" panose="020B0604030504040204" pitchFamily="34" charset="0"/>
                <a:ea typeface="Times New Roman" panose="02020603050405020304" pitchFamily="18" charset="0"/>
                <a:cs typeface="Times New Roman" panose="02020603050405020304" pitchFamily="18" charset="0"/>
              </a:rPr>
              <a:t>Langkah 1 : Pemilihan proses</a:t>
            </a:r>
            <a:endParaRPr lang="en-US" dirty="0" smtClean="0">
              <a:effectLst/>
              <a:latin typeface="Tahoma" panose="020B0604030504040204" pitchFamily="34" charset="0"/>
              <a:ea typeface="Times New Roman" panose="02020603050405020304" pitchFamily="18" charset="0"/>
              <a:cs typeface="Times New Roman" panose="02020603050405020304" pitchFamily="18" charset="0"/>
            </a:endParaRPr>
          </a:p>
          <a:p>
            <a:pPr marL="342900" marR="0" lvl="0" indent="-342900" algn="just">
              <a:lnSpc>
                <a:spcPct val="150000"/>
              </a:lnSpc>
              <a:spcBef>
                <a:spcPts val="0"/>
              </a:spcBef>
              <a:spcAft>
                <a:spcPts val="0"/>
              </a:spcAft>
              <a:buFont typeface="Wingdings" panose="05000000000000000000" pitchFamily="2" charset="2"/>
              <a:buChar char=""/>
              <a:tabLst>
                <a:tab pos="1143000" algn="l"/>
              </a:tabLst>
            </a:pPr>
            <a:r>
              <a:rPr lang="af-ZA" dirty="0" smtClean="0">
                <a:effectLst/>
                <a:latin typeface="Tahoma" panose="020B0604030504040204" pitchFamily="34" charset="0"/>
                <a:ea typeface="Times New Roman" panose="02020603050405020304" pitchFamily="18" charset="0"/>
                <a:cs typeface="Times New Roman" panose="02020603050405020304" pitchFamily="18" charset="0"/>
              </a:rPr>
              <a:t>Data mart yang pertama kali dibangun haruslah data mart yang dapat dikirim tepat waktu dan dapat menjawab semua pertanyaan bisnis yang penting</a:t>
            </a:r>
            <a:endParaRPr lang="en-US" dirty="0" smtClean="0">
              <a:effectLst/>
              <a:latin typeface="Tahoma" panose="020B0604030504040204" pitchFamily="34" charset="0"/>
              <a:ea typeface="Times New Roman" panose="02020603050405020304" pitchFamily="18" charset="0"/>
              <a:cs typeface="Times New Roman" panose="02020603050405020304" pitchFamily="18" charset="0"/>
            </a:endParaRPr>
          </a:p>
          <a:p>
            <a:pPr marL="342900" marR="0" lvl="0" indent="-342900" algn="just">
              <a:lnSpc>
                <a:spcPct val="150000"/>
              </a:lnSpc>
              <a:spcBef>
                <a:spcPts val="0"/>
              </a:spcBef>
              <a:spcAft>
                <a:spcPts val="0"/>
              </a:spcAft>
              <a:buFont typeface="Wingdings" panose="05000000000000000000" pitchFamily="2" charset="2"/>
              <a:buChar char=""/>
              <a:tabLst>
                <a:tab pos="1143000" algn="l"/>
              </a:tabLst>
            </a:pPr>
            <a:r>
              <a:rPr lang="af-ZA" dirty="0" smtClean="0">
                <a:effectLst/>
                <a:latin typeface="Tahoma" panose="020B0604030504040204" pitchFamily="34" charset="0"/>
                <a:ea typeface="Times New Roman" panose="02020603050405020304" pitchFamily="18" charset="0"/>
                <a:cs typeface="Times New Roman" panose="02020603050405020304" pitchFamily="18" charset="0"/>
              </a:rPr>
              <a:t>Pilihan terbaik untuk data mart yang pertama adalah yang berhubungan dengan </a:t>
            </a:r>
            <a:r>
              <a:rPr lang="af-ZA" i="1" dirty="0" smtClean="0">
                <a:effectLst/>
                <a:latin typeface="Tahoma" panose="020B0604030504040204" pitchFamily="34" charset="0"/>
                <a:ea typeface="Times New Roman" panose="02020603050405020304" pitchFamily="18" charset="0"/>
                <a:cs typeface="Times New Roman" panose="02020603050405020304" pitchFamily="18" charset="0"/>
              </a:rPr>
              <a:t>sales, </a:t>
            </a:r>
            <a:r>
              <a:rPr lang="af-ZA" dirty="0" smtClean="0">
                <a:effectLst/>
                <a:latin typeface="Tahoma" panose="020B0604030504040204" pitchFamily="34" charset="0"/>
                <a:ea typeface="Times New Roman" panose="02020603050405020304" pitchFamily="18" charset="0"/>
                <a:cs typeface="Times New Roman" panose="02020603050405020304" pitchFamily="18" charset="0"/>
              </a:rPr>
              <a:t>misal </a:t>
            </a:r>
            <a:r>
              <a:rPr lang="af-ZA" i="1" dirty="0" smtClean="0">
                <a:effectLst/>
                <a:latin typeface="Tahoma" panose="020B0604030504040204" pitchFamily="34" charset="0"/>
                <a:ea typeface="Times New Roman" panose="02020603050405020304" pitchFamily="18" charset="0"/>
                <a:cs typeface="Times New Roman" panose="02020603050405020304" pitchFamily="18" charset="0"/>
              </a:rPr>
              <a:t>property sales, property leasing,property advertising.</a:t>
            </a:r>
            <a:endParaRPr lang="en-US" dirty="0">
              <a:effectLst/>
              <a:latin typeface="Tahoma" panose="020B060403050404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72678796"/>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47529" y="428179"/>
            <a:ext cx="6513443" cy="3000821"/>
          </a:xfrm>
          <a:prstGeom prst="rect">
            <a:avLst/>
          </a:prstGeom>
        </p:spPr>
        <p:txBody>
          <a:bodyPr wrap="square">
            <a:spAutoFit/>
          </a:bodyPr>
          <a:lstStyle/>
          <a:p>
            <a:pPr marR="0" algn="just">
              <a:lnSpc>
                <a:spcPct val="150000"/>
              </a:lnSpc>
              <a:spcBef>
                <a:spcPts val="0"/>
              </a:spcBef>
              <a:spcAft>
                <a:spcPts val="0"/>
              </a:spcAft>
            </a:pPr>
            <a:r>
              <a:rPr lang="af-ZA" dirty="0" smtClean="0">
                <a:effectLst/>
                <a:latin typeface="Tahoma" panose="020B0604030504040204" pitchFamily="34" charset="0"/>
                <a:ea typeface="Times New Roman" panose="02020603050405020304" pitchFamily="18" charset="0"/>
                <a:cs typeface="Times New Roman" panose="02020603050405020304" pitchFamily="18" charset="0"/>
              </a:rPr>
              <a:t>Langkah 2 : Pemilihan sumber</a:t>
            </a:r>
            <a:endParaRPr lang="en-US" dirty="0" smtClean="0">
              <a:effectLst/>
              <a:latin typeface="Tahoma" panose="020B0604030504040204" pitchFamily="34" charset="0"/>
              <a:ea typeface="Times New Roman" panose="02020603050405020304" pitchFamily="18" charset="0"/>
              <a:cs typeface="Times New Roman" panose="02020603050405020304" pitchFamily="18" charset="0"/>
            </a:endParaRPr>
          </a:p>
          <a:p>
            <a:pPr marL="342900" marR="0" lvl="0" indent="-342900" algn="just">
              <a:lnSpc>
                <a:spcPct val="150000"/>
              </a:lnSpc>
              <a:spcBef>
                <a:spcPts val="0"/>
              </a:spcBef>
              <a:spcAft>
                <a:spcPts val="0"/>
              </a:spcAft>
              <a:buFont typeface="Wingdings" panose="05000000000000000000" pitchFamily="2" charset="2"/>
              <a:buChar char=""/>
              <a:tabLst>
                <a:tab pos="1371600" algn="l"/>
              </a:tabLst>
            </a:pPr>
            <a:r>
              <a:rPr lang="af-ZA" dirty="0" smtClean="0">
                <a:effectLst/>
                <a:latin typeface="Tahoma" panose="020B0604030504040204" pitchFamily="34" charset="0"/>
                <a:ea typeface="Times New Roman" panose="02020603050405020304" pitchFamily="18" charset="0"/>
                <a:cs typeface="Times New Roman" panose="02020603050405020304" pitchFamily="18" charset="0"/>
              </a:rPr>
              <a:t>Untuk memutuskan secara pasti apa yang diwakili atau direpresentasikan oleh sebuah tabel fakta.</a:t>
            </a:r>
            <a:endParaRPr lang="en-US" dirty="0" smtClean="0">
              <a:effectLst/>
              <a:latin typeface="Tahoma" panose="020B0604030504040204" pitchFamily="34" charset="0"/>
              <a:ea typeface="Times New Roman" panose="02020603050405020304" pitchFamily="18" charset="0"/>
              <a:cs typeface="Times New Roman" panose="02020603050405020304" pitchFamily="18" charset="0"/>
            </a:endParaRPr>
          </a:p>
          <a:p>
            <a:pPr marL="342900" marR="0" lvl="0" indent="-342900" algn="just">
              <a:lnSpc>
                <a:spcPct val="150000"/>
              </a:lnSpc>
              <a:spcBef>
                <a:spcPts val="0"/>
              </a:spcBef>
              <a:spcAft>
                <a:spcPts val="0"/>
              </a:spcAft>
              <a:buFont typeface="Wingdings" panose="05000000000000000000" pitchFamily="2" charset="2"/>
              <a:buChar char=""/>
              <a:tabLst>
                <a:tab pos="1371600" algn="l"/>
              </a:tabLst>
            </a:pPr>
            <a:r>
              <a:rPr lang="af-ZA" dirty="0" smtClean="0">
                <a:effectLst/>
                <a:latin typeface="Tahoma" panose="020B0604030504040204" pitchFamily="34" charset="0"/>
                <a:ea typeface="Times New Roman" panose="02020603050405020304" pitchFamily="18" charset="0"/>
                <a:cs typeface="Times New Roman" panose="02020603050405020304" pitchFamily="18" charset="0"/>
              </a:rPr>
              <a:t>Misal, jika sumber dari sebuah tabel fakta properti sale adalah properti sale individual maka sumber dari sebuah dimensi pelanggan berisi rincian pelanggan yang membeli properti utama</a:t>
            </a:r>
            <a:endParaRPr lang="en-US" dirty="0">
              <a:effectLst/>
              <a:latin typeface="Tahoma" panose="020B060403050404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6728861"/>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68016" y="266596"/>
            <a:ext cx="7706139" cy="6324808"/>
          </a:xfrm>
          <a:prstGeom prst="rect">
            <a:avLst/>
          </a:prstGeom>
        </p:spPr>
        <p:txBody>
          <a:bodyPr wrap="square">
            <a:spAutoFit/>
          </a:bodyPr>
          <a:lstStyle/>
          <a:p>
            <a:pPr marR="0" algn="just">
              <a:lnSpc>
                <a:spcPct val="150000"/>
              </a:lnSpc>
              <a:spcBef>
                <a:spcPts val="0"/>
              </a:spcBef>
              <a:spcAft>
                <a:spcPts val="0"/>
              </a:spcAft>
            </a:pPr>
            <a:r>
              <a:rPr lang="af-ZA" dirty="0" smtClean="0">
                <a:effectLst/>
                <a:latin typeface="Tahoma" panose="020B0604030504040204" pitchFamily="34" charset="0"/>
                <a:ea typeface="Times New Roman" panose="02020603050405020304" pitchFamily="18" charset="0"/>
                <a:cs typeface="Times New Roman" panose="02020603050405020304" pitchFamily="18" charset="0"/>
              </a:rPr>
              <a:t>Langkah 3 : Mengidentifikasi dimensi</a:t>
            </a:r>
            <a:endParaRPr lang="en-US" dirty="0" smtClean="0">
              <a:effectLst/>
              <a:latin typeface="Tahoma" panose="020B0604030504040204" pitchFamily="34" charset="0"/>
              <a:ea typeface="Times New Roman" panose="02020603050405020304" pitchFamily="18" charset="0"/>
              <a:cs typeface="Times New Roman" panose="02020603050405020304" pitchFamily="18" charset="0"/>
            </a:endParaRPr>
          </a:p>
          <a:p>
            <a:pPr marL="342900" marR="0" lvl="0" indent="-342900" algn="just">
              <a:lnSpc>
                <a:spcPct val="150000"/>
              </a:lnSpc>
              <a:spcBef>
                <a:spcPts val="0"/>
              </a:spcBef>
              <a:spcAft>
                <a:spcPts val="0"/>
              </a:spcAft>
              <a:buFont typeface="Wingdings" panose="05000000000000000000" pitchFamily="2" charset="2"/>
              <a:buChar char=""/>
              <a:tabLst>
                <a:tab pos="1371600" algn="l"/>
              </a:tabLst>
            </a:pPr>
            <a:r>
              <a:rPr lang="af-ZA" dirty="0" smtClean="0">
                <a:effectLst/>
                <a:latin typeface="Tahoma" panose="020B0604030504040204" pitchFamily="34" charset="0"/>
                <a:ea typeface="Times New Roman" panose="02020603050405020304" pitchFamily="18" charset="0"/>
                <a:cs typeface="Times New Roman" panose="02020603050405020304" pitchFamily="18" charset="0"/>
              </a:rPr>
              <a:t>Set dimensi yang dibangun dengan baik, memberikan kemudahan untuk memahami dan menggunakan data mart</a:t>
            </a:r>
            <a:endParaRPr lang="en-US" dirty="0" smtClean="0">
              <a:effectLst/>
              <a:latin typeface="Tahoma" panose="020B0604030504040204" pitchFamily="34" charset="0"/>
              <a:ea typeface="Times New Roman" panose="02020603050405020304" pitchFamily="18" charset="0"/>
              <a:cs typeface="Times New Roman" panose="02020603050405020304" pitchFamily="18" charset="0"/>
            </a:endParaRPr>
          </a:p>
          <a:p>
            <a:pPr marL="342900" marR="0" lvl="0" indent="-342900" algn="just">
              <a:lnSpc>
                <a:spcPct val="150000"/>
              </a:lnSpc>
              <a:spcBef>
                <a:spcPts val="0"/>
              </a:spcBef>
              <a:spcAft>
                <a:spcPts val="0"/>
              </a:spcAft>
              <a:buFont typeface="Wingdings" panose="05000000000000000000" pitchFamily="2" charset="2"/>
              <a:buChar char=""/>
              <a:tabLst>
                <a:tab pos="1371600" algn="l"/>
              </a:tabLst>
            </a:pPr>
            <a:r>
              <a:rPr lang="af-ZA" dirty="0" smtClean="0">
                <a:effectLst/>
                <a:latin typeface="Tahoma" panose="020B0604030504040204" pitchFamily="34" charset="0"/>
                <a:ea typeface="Times New Roman" panose="02020603050405020304" pitchFamily="18" charset="0"/>
                <a:cs typeface="Times New Roman" panose="02020603050405020304" pitchFamily="18" charset="0"/>
              </a:rPr>
              <a:t>Dimensi ini penting untuk menggambarkan fakta-fakta yang terdapat pada tabel fakta</a:t>
            </a:r>
            <a:endParaRPr lang="en-US" dirty="0" smtClean="0">
              <a:effectLst/>
              <a:latin typeface="Tahoma" panose="020B0604030504040204" pitchFamily="34" charset="0"/>
              <a:ea typeface="Times New Roman" panose="02020603050405020304" pitchFamily="18" charset="0"/>
              <a:cs typeface="Times New Roman" panose="02020603050405020304" pitchFamily="18" charset="0"/>
            </a:endParaRPr>
          </a:p>
          <a:p>
            <a:pPr marL="342900" marR="0" lvl="0" indent="-342900" algn="just">
              <a:lnSpc>
                <a:spcPct val="150000"/>
              </a:lnSpc>
              <a:spcBef>
                <a:spcPts val="0"/>
              </a:spcBef>
              <a:spcAft>
                <a:spcPts val="0"/>
              </a:spcAft>
              <a:buFont typeface="Wingdings" panose="05000000000000000000" pitchFamily="2" charset="2"/>
              <a:buChar char=""/>
              <a:tabLst>
                <a:tab pos="1371600" algn="l"/>
              </a:tabLst>
            </a:pPr>
            <a:r>
              <a:rPr lang="af-ZA" dirty="0" smtClean="0">
                <a:effectLst/>
                <a:latin typeface="Tahoma" panose="020B0604030504040204" pitchFamily="34" charset="0"/>
                <a:ea typeface="Times New Roman" panose="02020603050405020304" pitchFamily="18" charset="0"/>
                <a:cs typeface="Times New Roman" panose="02020603050405020304" pitchFamily="18" charset="0"/>
              </a:rPr>
              <a:t>Misal, setiap data pelanggan pada tabel dimensi pembeli dilengkapi dengan id_pelanggan,no_pelanggan,tipe_pelanggan,tempat_tinggal, dan lain sebagainya.</a:t>
            </a:r>
            <a:endParaRPr lang="en-US" dirty="0" smtClean="0">
              <a:effectLst/>
              <a:latin typeface="Tahoma" panose="020B0604030504040204" pitchFamily="34" charset="0"/>
              <a:ea typeface="Times New Roman" panose="02020603050405020304" pitchFamily="18" charset="0"/>
              <a:cs typeface="Times New Roman" panose="02020603050405020304" pitchFamily="18" charset="0"/>
            </a:endParaRPr>
          </a:p>
          <a:p>
            <a:pPr marL="342900" marR="0" lvl="0" indent="-342900" algn="just">
              <a:lnSpc>
                <a:spcPct val="150000"/>
              </a:lnSpc>
              <a:spcBef>
                <a:spcPts val="0"/>
              </a:spcBef>
              <a:spcAft>
                <a:spcPts val="0"/>
              </a:spcAft>
              <a:buFont typeface="Wingdings" panose="05000000000000000000" pitchFamily="2" charset="2"/>
              <a:buChar char=""/>
              <a:tabLst>
                <a:tab pos="1371600" algn="l"/>
              </a:tabLst>
            </a:pPr>
            <a:r>
              <a:rPr lang="af-ZA" dirty="0" smtClean="0">
                <a:effectLst/>
                <a:latin typeface="Tahoma" panose="020B0604030504040204" pitchFamily="34" charset="0"/>
                <a:ea typeface="Times New Roman" panose="02020603050405020304" pitchFamily="18" charset="0"/>
                <a:cs typeface="Times New Roman" panose="02020603050405020304" pitchFamily="18" charset="0"/>
              </a:rPr>
              <a:t>Jika ada dimensi yang muncul pada dua data mart,kedua data mart tersebut harus berdimensi sama,atau paling tidak salah satunya berupa subset matematis dari yang lainnya.</a:t>
            </a:r>
            <a:endParaRPr lang="en-US" dirty="0" smtClean="0">
              <a:effectLst/>
              <a:latin typeface="Tahoma" panose="020B0604030504040204" pitchFamily="34" charset="0"/>
              <a:ea typeface="Times New Roman" panose="02020603050405020304" pitchFamily="18" charset="0"/>
              <a:cs typeface="Times New Roman" panose="02020603050405020304" pitchFamily="18" charset="0"/>
            </a:endParaRPr>
          </a:p>
          <a:p>
            <a:pPr marL="342900" marR="0" lvl="0" indent="-342900" algn="just">
              <a:lnSpc>
                <a:spcPct val="150000"/>
              </a:lnSpc>
              <a:spcBef>
                <a:spcPts val="0"/>
              </a:spcBef>
              <a:spcAft>
                <a:spcPts val="0"/>
              </a:spcAft>
              <a:buFont typeface="Wingdings" panose="05000000000000000000" pitchFamily="2" charset="2"/>
              <a:buChar char=""/>
              <a:tabLst>
                <a:tab pos="1371600" algn="l"/>
              </a:tabLst>
            </a:pPr>
            <a:r>
              <a:rPr lang="af-ZA" dirty="0" smtClean="0">
                <a:effectLst/>
                <a:latin typeface="Tahoma" panose="020B0604030504040204" pitchFamily="34" charset="0"/>
                <a:ea typeface="Times New Roman" panose="02020603050405020304" pitchFamily="18" charset="0"/>
                <a:cs typeface="Times New Roman" panose="02020603050405020304" pitchFamily="18" charset="0"/>
              </a:rPr>
              <a:t>Jika sebuah dimensi digunakan pada dua data mart atau lebih,dan dimensi ini tidak disinkronisasi,maka keseluruhan </a:t>
            </a:r>
            <a:r>
              <a:rPr lang="af-ZA" i="1" dirty="0" smtClean="0">
                <a:effectLst/>
                <a:latin typeface="Tahoma" panose="020B0604030504040204" pitchFamily="34" charset="0"/>
                <a:ea typeface="Times New Roman" panose="02020603050405020304" pitchFamily="18" charset="0"/>
                <a:cs typeface="Times New Roman" panose="02020603050405020304" pitchFamily="18" charset="0"/>
              </a:rPr>
              <a:t>data warehouse </a:t>
            </a:r>
            <a:r>
              <a:rPr lang="af-ZA" dirty="0" smtClean="0">
                <a:effectLst/>
                <a:latin typeface="Tahoma" panose="020B0604030504040204" pitchFamily="34" charset="0"/>
                <a:ea typeface="Times New Roman" panose="02020603050405020304" pitchFamily="18" charset="0"/>
                <a:cs typeface="Times New Roman" panose="02020603050405020304" pitchFamily="18" charset="0"/>
              </a:rPr>
              <a:t>akan gagal, karena dua data mart tidak bisa digunakan secara bersama-sama</a:t>
            </a:r>
            <a:endParaRPr lang="en-US" dirty="0">
              <a:effectLst/>
              <a:latin typeface="Tahoma" panose="020B060403050404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03504699"/>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66799" y="438084"/>
            <a:ext cx="7679635" cy="5493812"/>
          </a:xfrm>
          <a:prstGeom prst="rect">
            <a:avLst/>
          </a:prstGeom>
        </p:spPr>
        <p:txBody>
          <a:bodyPr wrap="square">
            <a:spAutoFit/>
          </a:bodyPr>
          <a:lstStyle/>
          <a:p>
            <a:pPr marL="457200" marR="0" algn="just">
              <a:lnSpc>
                <a:spcPct val="150000"/>
              </a:lnSpc>
              <a:spcBef>
                <a:spcPts val="0"/>
              </a:spcBef>
              <a:spcAft>
                <a:spcPts val="0"/>
              </a:spcAft>
            </a:pPr>
            <a:r>
              <a:rPr lang="af-ZA" dirty="0" smtClean="0">
                <a:effectLst/>
                <a:latin typeface="Tahoma" panose="020B0604030504040204" pitchFamily="34" charset="0"/>
                <a:ea typeface="Times New Roman" panose="02020603050405020304" pitchFamily="18" charset="0"/>
                <a:cs typeface="Times New Roman" panose="02020603050405020304" pitchFamily="18" charset="0"/>
              </a:rPr>
              <a:t>Langkah 4 : Pemilihan fakta</a:t>
            </a:r>
            <a:endParaRPr lang="en-US" dirty="0" smtClean="0">
              <a:effectLst/>
              <a:latin typeface="Tahoma" panose="020B0604030504040204" pitchFamily="34" charset="0"/>
              <a:ea typeface="Times New Roman" panose="02020603050405020304" pitchFamily="18" charset="0"/>
              <a:cs typeface="Times New Roman" panose="02020603050405020304" pitchFamily="18" charset="0"/>
            </a:endParaRPr>
          </a:p>
          <a:p>
            <a:pPr marL="342900" marR="0" lvl="0" indent="-342900" algn="just">
              <a:lnSpc>
                <a:spcPct val="150000"/>
              </a:lnSpc>
              <a:spcBef>
                <a:spcPts val="0"/>
              </a:spcBef>
              <a:spcAft>
                <a:spcPts val="0"/>
              </a:spcAft>
              <a:buFont typeface="Wingdings" panose="05000000000000000000" pitchFamily="2" charset="2"/>
              <a:buChar char=""/>
              <a:tabLst>
                <a:tab pos="1371600" algn="l"/>
              </a:tabLst>
            </a:pPr>
            <a:r>
              <a:rPr lang="af-ZA" dirty="0" smtClean="0">
                <a:effectLst/>
                <a:latin typeface="Tahoma" panose="020B0604030504040204" pitchFamily="34" charset="0"/>
                <a:ea typeface="Times New Roman" panose="02020603050405020304" pitchFamily="18" charset="0"/>
                <a:cs typeface="Times New Roman" panose="02020603050405020304" pitchFamily="18" charset="0"/>
              </a:rPr>
              <a:t>Sumber dari sebuah tabel fakta menentukan fakta mana yang bisa digunakan dalam data mart.</a:t>
            </a:r>
            <a:endParaRPr lang="en-US" dirty="0" smtClean="0">
              <a:effectLst/>
              <a:latin typeface="Tahoma" panose="020B0604030504040204" pitchFamily="34" charset="0"/>
              <a:ea typeface="Times New Roman" panose="02020603050405020304" pitchFamily="18" charset="0"/>
              <a:cs typeface="Times New Roman" panose="02020603050405020304" pitchFamily="18" charset="0"/>
            </a:endParaRPr>
          </a:p>
          <a:p>
            <a:pPr marL="342900" marR="0" lvl="0" indent="-342900" algn="just">
              <a:lnSpc>
                <a:spcPct val="150000"/>
              </a:lnSpc>
              <a:spcBef>
                <a:spcPts val="0"/>
              </a:spcBef>
              <a:spcAft>
                <a:spcPts val="0"/>
              </a:spcAft>
              <a:buFont typeface="Wingdings" panose="05000000000000000000" pitchFamily="2" charset="2"/>
              <a:buChar char=""/>
              <a:tabLst>
                <a:tab pos="1371600" algn="l"/>
              </a:tabLst>
            </a:pPr>
            <a:r>
              <a:rPr lang="af-ZA" dirty="0" smtClean="0">
                <a:effectLst/>
                <a:latin typeface="Tahoma" panose="020B0604030504040204" pitchFamily="34" charset="0"/>
                <a:ea typeface="Times New Roman" panose="02020603050405020304" pitchFamily="18" charset="0"/>
                <a:cs typeface="Times New Roman" panose="02020603050405020304" pitchFamily="18" charset="0"/>
              </a:rPr>
              <a:t>Semua fakta harus diekspresikan pada tingkat yang telah ditentukan oleh sumber</a:t>
            </a:r>
            <a:endParaRPr lang="en-US" dirty="0" smtClean="0">
              <a:effectLst/>
              <a:latin typeface="Tahoma" panose="020B0604030504040204" pitchFamily="34" charset="0"/>
              <a:ea typeface="Times New Roman" panose="02020603050405020304" pitchFamily="18" charset="0"/>
              <a:cs typeface="Times New Roman" panose="02020603050405020304" pitchFamily="18" charset="0"/>
            </a:endParaRPr>
          </a:p>
          <a:p>
            <a:pPr marL="457200" marR="0" algn="just">
              <a:lnSpc>
                <a:spcPct val="150000"/>
              </a:lnSpc>
              <a:spcBef>
                <a:spcPts val="0"/>
              </a:spcBef>
              <a:spcAft>
                <a:spcPts val="0"/>
              </a:spcAft>
            </a:pPr>
            <a:r>
              <a:rPr lang="af-ZA" dirty="0" smtClean="0">
                <a:effectLst/>
                <a:latin typeface="Tahoma" panose="020B0604030504040204" pitchFamily="34" charset="0"/>
                <a:ea typeface="Times New Roman" panose="02020603050405020304" pitchFamily="18" charset="0"/>
                <a:cs typeface="Times New Roman" panose="02020603050405020304" pitchFamily="18" charset="0"/>
              </a:rPr>
              <a:t>Langkah 5 : Menyimpan pre-kalkulasi di tabel fakta</a:t>
            </a:r>
            <a:endParaRPr lang="en-US" dirty="0" smtClean="0">
              <a:effectLst/>
              <a:latin typeface="Tahoma" panose="020B0604030504040204" pitchFamily="34" charset="0"/>
              <a:ea typeface="Times New Roman" panose="02020603050405020304" pitchFamily="18" charset="0"/>
              <a:cs typeface="Times New Roman" panose="02020603050405020304" pitchFamily="18" charset="0"/>
            </a:endParaRPr>
          </a:p>
          <a:p>
            <a:pPr marL="342900" marR="0" lvl="0" indent="-342900" algn="just">
              <a:lnSpc>
                <a:spcPct val="150000"/>
              </a:lnSpc>
              <a:spcBef>
                <a:spcPts val="0"/>
              </a:spcBef>
              <a:spcAft>
                <a:spcPts val="0"/>
              </a:spcAft>
              <a:buFont typeface="Wingdings" panose="05000000000000000000" pitchFamily="2" charset="2"/>
              <a:buChar char=""/>
              <a:tabLst>
                <a:tab pos="1371600" algn="l"/>
              </a:tabLst>
            </a:pPr>
            <a:r>
              <a:rPr lang="af-ZA" dirty="0" smtClean="0">
                <a:effectLst/>
                <a:latin typeface="Tahoma" panose="020B0604030504040204" pitchFamily="34" charset="0"/>
                <a:ea typeface="Times New Roman" panose="02020603050405020304" pitchFamily="18" charset="0"/>
                <a:cs typeface="Times New Roman" panose="02020603050405020304" pitchFamily="18" charset="0"/>
              </a:rPr>
              <a:t>Hal ini terjadi apabila fakta kehilangan statement</a:t>
            </a:r>
            <a:endParaRPr lang="en-US" dirty="0" smtClean="0">
              <a:effectLst/>
              <a:latin typeface="Tahoma" panose="020B0604030504040204" pitchFamily="34" charset="0"/>
              <a:ea typeface="Times New Roman" panose="02020603050405020304" pitchFamily="18" charset="0"/>
              <a:cs typeface="Times New Roman" panose="02020603050405020304" pitchFamily="18" charset="0"/>
            </a:endParaRPr>
          </a:p>
          <a:p>
            <a:pPr algn="just">
              <a:lnSpc>
                <a:spcPct val="150000"/>
              </a:lnSpc>
            </a:pPr>
            <a:r>
              <a:rPr lang="af-ZA" dirty="0" smtClean="0">
                <a:effectLst/>
                <a:latin typeface="Tahoma" panose="020B0604030504040204" pitchFamily="34" charset="0"/>
                <a:ea typeface="Times New Roman" panose="02020603050405020304" pitchFamily="18" charset="0"/>
                <a:cs typeface="Times New Roman" panose="02020603050405020304" pitchFamily="18" charset="0"/>
              </a:rPr>
              <a:t>      Langkah 6 : Melengkapi tabel dimensi</a:t>
            </a:r>
            <a:endParaRPr lang="en-US" dirty="0" smtClean="0">
              <a:effectLst/>
              <a:latin typeface="Tahoma" panose="020B0604030504040204" pitchFamily="34" charset="0"/>
              <a:ea typeface="Times New Roman" panose="02020603050405020304" pitchFamily="18" charset="0"/>
              <a:cs typeface="Times New Roman" panose="02020603050405020304" pitchFamily="18" charset="0"/>
            </a:endParaRPr>
          </a:p>
          <a:p>
            <a:pPr marL="342900" marR="0" lvl="0" indent="-342900" algn="just">
              <a:lnSpc>
                <a:spcPct val="150000"/>
              </a:lnSpc>
              <a:spcBef>
                <a:spcPts val="0"/>
              </a:spcBef>
              <a:spcAft>
                <a:spcPts val="0"/>
              </a:spcAft>
              <a:buFont typeface="Wingdings" panose="05000000000000000000" pitchFamily="2" charset="2"/>
              <a:buChar char=""/>
              <a:tabLst>
                <a:tab pos="1371600" algn="l"/>
              </a:tabLst>
            </a:pPr>
            <a:r>
              <a:rPr lang="af-ZA" dirty="0" smtClean="0">
                <a:effectLst/>
                <a:latin typeface="Tahoma" panose="020B0604030504040204" pitchFamily="34" charset="0"/>
                <a:ea typeface="Times New Roman" panose="02020603050405020304" pitchFamily="18" charset="0"/>
                <a:cs typeface="Times New Roman" panose="02020603050405020304" pitchFamily="18" charset="0"/>
              </a:rPr>
              <a:t>Pada tahap ini kita menambahkan keterangan selengkap-lengkapnya pada tabel dimensi</a:t>
            </a:r>
            <a:endParaRPr lang="en-US" dirty="0" smtClean="0">
              <a:effectLst/>
              <a:latin typeface="Tahoma" panose="020B0604030504040204" pitchFamily="34" charset="0"/>
              <a:ea typeface="Times New Roman" panose="02020603050405020304" pitchFamily="18" charset="0"/>
              <a:cs typeface="Times New Roman" panose="02020603050405020304" pitchFamily="18" charset="0"/>
            </a:endParaRPr>
          </a:p>
          <a:p>
            <a:pPr marL="342900" marR="0" lvl="0" indent="-342900" algn="just">
              <a:lnSpc>
                <a:spcPct val="150000"/>
              </a:lnSpc>
              <a:spcBef>
                <a:spcPts val="0"/>
              </a:spcBef>
              <a:spcAft>
                <a:spcPts val="0"/>
              </a:spcAft>
              <a:buFont typeface="Wingdings" panose="05000000000000000000" pitchFamily="2" charset="2"/>
              <a:buChar char=""/>
              <a:tabLst>
                <a:tab pos="1371600" algn="l"/>
              </a:tabLst>
            </a:pPr>
            <a:r>
              <a:rPr lang="af-ZA" dirty="0" smtClean="0">
                <a:effectLst/>
                <a:latin typeface="Tahoma" panose="020B0604030504040204" pitchFamily="34" charset="0"/>
                <a:ea typeface="Times New Roman" panose="02020603050405020304" pitchFamily="18" charset="0"/>
                <a:cs typeface="Times New Roman" panose="02020603050405020304" pitchFamily="18" charset="0"/>
              </a:rPr>
              <a:t>Keterangannya harus bersifat intuitif dan mudah dipahami oleh pengguna</a:t>
            </a:r>
            <a:endParaRPr lang="en-US" dirty="0" smtClean="0">
              <a:effectLst/>
              <a:latin typeface="Tahoma" panose="020B0604030504040204" pitchFamily="34" charset="0"/>
              <a:ea typeface="Times New Roman" panose="02020603050405020304" pitchFamily="18" charset="0"/>
              <a:cs typeface="Times New Roman" panose="02020603050405020304" pitchFamily="18" charset="0"/>
            </a:endParaRPr>
          </a:p>
          <a:p>
            <a:pPr algn="just">
              <a:lnSpc>
                <a:spcPct val="150000"/>
              </a:lnSpc>
            </a:pPr>
            <a:r>
              <a:rPr lang="af-ZA" dirty="0" smtClean="0">
                <a:effectLst/>
                <a:latin typeface="Tahoma" panose="020B0604030504040204" pitchFamily="34" charset="0"/>
                <a:ea typeface="Times New Roman" panose="02020603050405020304" pitchFamily="18" charset="0"/>
                <a:cs typeface="Times New Roman" panose="02020603050405020304" pitchFamily="18" charset="0"/>
              </a:rPr>
              <a:t> </a:t>
            </a:r>
            <a:endParaRPr lang="en-US" dirty="0">
              <a:effectLst/>
              <a:latin typeface="Tahoma" panose="020B060403050404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14467843"/>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29477" y="471752"/>
            <a:ext cx="8355497" cy="6093976"/>
          </a:xfrm>
          <a:prstGeom prst="rect">
            <a:avLst/>
          </a:prstGeom>
        </p:spPr>
        <p:txBody>
          <a:bodyPr wrap="square">
            <a:spAutoFit/>
          </a:bodyPr>
          <a:lstStyle/>
          <a:p>
            <a:pPr marR="0" algn="just">
              <a:lnSpc>
                <a:spcPct val="150000"/>
              </a:lnSpc>
              <a:spcBef>
                <a:spcPts val="0"/>
              </a:spcBef>
              <a:spcAft>
                <a:spcPts val="0"/>
              </a:spcAft>
            </a:pPr>
            <a:r>
              <a:rPr lang="af-ZA" sz="2000" dirty="0" smtClean="0">
                <a:effectLst/>
                <a:latin typeface="Tahoma" panose="020B0604030504040204" pitchFamily="34" charset="0"/>
                <a:ea typeface="Times New Roman" panose="02020603050405020304" pitchFamily="18" charset="0"/>
                <a:cs typeface="Times New Roman" panose="02020603050405020304" pitchFamily="18" charset="0"/>
              </a:rPr>
              <a:t>Langkah 7 : Pemilihan durasi database</a:t>
            </a:r>
            <a:endParaRPr lang="en-US" sz="2000" dirty="0" smtClean="0">
              <a:effectLst/>
              <a:latin typeface="Tahoma" panose="020B0604030504040204" pitchFamily="34" charset="0"/>
              <a:ea typeface="Times New Roman" panose="02020603050405020304" pitchFamily="18" charset="0"/>
              <a:cs typeface="Times New Roman" panose="02020603050405020304" pitchFamily="18" charset="0"/>
            </a:endParaRPr>
          </a:p>
          <a:p>
            <a:pPr marL="342900" marR="0" lvl="0" indent="-342900" algn="just">
              <a:lnSpc>
                <a:spcPct val="150000"/>
              </a:lnSpc>
              <a:spcBef>
                <a:spcPts val="0"/>
              </a:spcBef>
              <a:spcAft>
                <a:spcPts val="0"/>
              </a:spcAft>
              <a:buFont typeface="Wingdings" panose="05000000000000000000" pitchFamily="2" charset="2"/>
              <a:buChar char=""/>
              <a:tabLst>
                <a:tab pos="1371600" algn="l"/>
              </a:tabLst>
            </a:pPr>
            <a:r>
              <a:rPr lang="af-ZA" sz="2000" dirty="0" smtClean="0">
                <a:effectLst/>
                <a:latin typeface="Tahoma" panose="020B0604030504040204" pitchFamily="34" charset="0"/>
                <a:ea typeface="Times New Roman" panose="02020603050405020304" pitchFamily="18" charset="0"/>
                <a:cs typeface="Times New Roman" panose="02020603050405020304" pitchFamily="18" charset="0"/>
              </a:rPr>
              <a:t>Misalnya pada suatu perusahaan asuransi, mengharuskan data disimpan selama 10 tahun atau lebih</a:t>
            </a:r>
            <a:endParaRPr lang="en-US" sz="2000" dirty="0" smtClean="0">
              <a:effectLst/>
              <a:latin typeface="Tahoma" panose="020B0604030504040204" pitchFamily="34" charset="0"/>
              <a:ea typeface="Times New Roman" panose="02020603050405020304" pitchFamily="18" charset="0"/>
              <a:cs typeface="Times New Roman" panose="02020603050405020304" pitchFamily="18" charset="0"/>
            </a:endParaRPr>
          </a:p>
          <a:p>
            <a:pPr algn="just">
              <a:lnSpc>
                <a:spcPct val="150000"/>
              </a:lnSpc>
            </a:pPr>
            <a:r>
              <a:rPr lang="af-ZA" sz="2000" dirty="0" smtClean="0">
                <a:effectLst/>
                <a:latin typeface="Tahoma" panose="020B0604030504040204" pitchFamily="34" charset="0"/>
                <a:ea typeface="Times New Roman" panose="02020603050405020304" pitchFamily="18" charset="0"/>
                <a:cs typeface="Times New Roman" panose="02020603050405020304" pitchFamily="18" charset="0"/>
              </a:rPr>
              <a:t> Langkah 8 : Menelusuri perubahan dimensi yang perlahan</a:t>
            </a:r>
            <a:endParaRPr lang="en-US" sz="2000" dirty="0" smtClean="0">
              <a:effectLst/>
              <a:latin typeface="Tahoma" panose="020B0604030504040204" pitchFamily="34" charset="0"/>
              <a:ea typeface="Times New Roman" panose="02020603050405020304" pitchFamily="18" charset="0"/>
              <a:cs typeface="Times New Roman" panose="02020603050405020304" pitchFamily="18" charset="0"/>
            </a:endParaRPr>
          </a:p>
          <a:p>
            <a:pPr marL="342900" marR="0" lvl="0" indent="-342900" algn="just">
              <a:lnSpc>
                <a:spcPct val="150000"/>
              </a:lnSpc>
              <a:spcBef>
                <a:spcPts val="0"/>
              </a:spcBef>
              <a:spcAft>
                <a:spcPts val="0"/>
              </a:spcAft>
              <a:buFont typeface="Wingdings" panose="05000000000000000000" pitchFamily="2" charset="2"/>
              <a:buChar char=""/>
              <a:tabLst>
                <a:tab pos="1371600" algn="l"/>
              </a:tabLst>
            </a:pPr>
            <a:r>
              <a:rPr lang="af-ZA" sz="2000" dirty="0" smtClean="0">
                <a:effectLst/>
                <a:latin typeface="Tahoma" panose="020B0604030504040204" pitchFamily="34" charset="0"/>
                <a:ea typeface="Times New Roman" panose="02020603050405020304" pitchFamily="18" charset="0"/>
                <a:cs typeface="Times New Roman" panose="02020603050405020304" pitchFamily="18" charset="0"/>
              </a:rPr>
              <a:t>Ada tiga tipe perubahan dimensi yang perlahan, yaitu : </a:t>
            </a:r>
            <a:endParaRPr lang="en-US" sz="2000" dirty="0" smtClean="0">
              <a:effectLst/>
              <a:latin typeface="Tahoma" panose="020B0604030504040204" pitchFamily="34" charset="0"/>
              <a:ea typeface="Times New Roman" panose="02020603050405020304" pitchFamily="18" charset="0"/>
              <a:cs typeface="Times New Roman" panose="02020603050405020304" pitchFamily="18" charset="0"/>
            </a:endParaRPr>
          </a:p>
          <a:p>
            <a:pPr marL="742950" marR="0" lvl="1" indent="-285750" algn="just">
              <a:lnSpc>
                <a:spcPct val="150000"/>
              </a:lnSpc>
              <a:spcBef>
                <a:spcPts val="0"/>
              </a:spcBef>
              <a:spcAft>
                <a:spcPts val="0"/>
              </a:spcAft>
              <a:buFont typeface="Courier New" panose="02070309020205020404" pitchFamily="49" charset="0"/>
              <a:buChar char="o"/>
              <a:tabLst>
                <a:tab pos="1828800" algn="l"/>
              </a:tabLst>
            </a:pPr>
            <a:r>
              <a:rPr lang="af-ZA" sz="2000" dirty="0" smtClean="0">
                <a:effectLst/>
                <a:latin typeface="Tahoma" panose="020B0604030504040204" pitchFamily="34" charset="0"/>
                <a:ea typeface="Times New Roman" panose="02020603050405020304" pitchFamily="18" charset="0"/>
                <a:cs typeface="Times New Roman" panose="02020603050405020304" pitchFamily="18" charset="0"/>
              </a:rPr>
              <a:t>Tipe 1. Atribut dimensi yang telah berubah tertulis ulang</a:t>
            </a:r>
            <a:endParaRPr lang="en-US" sz="2000" dirty="0" smtClean="0">
              <a:effectLst/>
              <a:latin typeface="Tahoma" panose="020B0604030504040204" pitchFamily="34" charset="0"/>
              <a:ea typeface="Times New Roman" panose="02020603050405020304" pitchFamily="18" charset="0"/>
              <a:cs typeface="Times New Roman" panose="02020603050405020304" pitchFamily="18" charset="0"/>
            </a:endParaRPr>
          </a:p>
          <a:p>
            <a:pPr marL="742950" marR="0" lvl="1" indent="-285750" algn="just">
              <a:lnSpc>
                <a:spcPct val="150000"/>
              </a:lnSpc>
              <a:spcBef>
                <a:spcPts val="0"/>
              </a:spcBef>
              <a:spcAft>
                <a:spcPts val="0"/>
              </a:spcAft>
              <a:buFont typeface="Courier New" panose="02070309020205020404" pitchFamily="49" charset="0"/>
              <a:buChar char="o"/>
              <a:tabLst>
                <a:tab pos="1828800" algn="l"/>
              </a:tabLst>
            </a:pPr>
            <a:r>
              <a:rPr lang="af-ZA" sz="2000" dirty="0" smtClean="0">
                <a:effectLst/>
                <a:latin typeface="Tahoma" panose="020B0604030504040204" pitchFamily="34" charset="0"/>
                <a:ea typeface="Times New Roman" panose="02020603050405020304" pitchFamily="18" charset="0"/>
                <a:cs typeface="Times New Roman" panose="02020603050405020304" pitchFamily="18" charset="0"/>
              </a:rPr>
              <a:t>Tipe 2. Atribut dimensi yang telah berubah menimbulkan sebuah dimensi baru</a:t>
            </a:r>
            <a:endParaRPr lang="en-US" sz="2000" dirty="0" smtClean="0">
              <a:effectLst/>
              <a:latin typeface="Tahoma" panose="020B0604030504040204" pitchFamily="34" charset="0"/>
              <a:ea typeface="Times New Roman" panose="02020603050405020304" pitchFamily="18" charset="0"/>
              <a:cs typeface="Times New Roman" panose="02020603050405020304" pitchFamily="18" charset="0"/>
            </a:endParaRPr>
          </a:p>
          <a:p>
            <a:pPr marL="742950" marR="0" lvl="1" indent="-285750" algn="just">
              <a:lnSpc>
                <a:spcPct val="150000"/>
              </a:lnSpc>
              <a:spcBef>
                <a:spcPts val="0"/>
              </a:spcBef>
              <a:spcAft>
                <a:spcPts val="0"/>
              </a:spcAft>
              <a:buFont typeface="Courier New" panose="02070309020205020404" pitchFamily="49" charset="0"/>
              <a:buChar char="o"/>
              <a:tabLst>
                <a:tab pos="1828800" algn="l"/>
              </a:tabLst>
            </a:pPr>
            <a:r>
              <a:rPr lang="af-ZA" sz="2000" dirty="0" smtClean="0">
                <a:effectLst/>
                <a:latin typeface="Tahoma" panose="020B0604030504040204" pitchFamily="34" charset="0"/>
                <a:ea typeface="Times New Roman" panose="02020603050405020304" pitchFamily="18" charset="0"/>
                <a:cs typeface="Times New Roman" panose="02020603050405020304" pitchFamily="18" charset="0"/>
              </a:rPr>
              <a:t>Tipe 3. Atribut dimensi yang telah berubah menimbulkan alternatif sehingga nilai atribut lama dan yang baru dapat diakses secara bersama pada dimensi yang sama.</a:t>
            </a:r>
            <a:endParaRPr lang="en-US" sz="2000" dirty="0" smtClean="0">
              <a:effectLst/>
              <a:latin typeface="Tahoma" panose="020B0604030504040204" pitchFamily="34" charset="0"/>
              <a:ea typeface="Times New Roman" panose="02020603050405020304" pitchFamily="18" charset="0"/>
              <a:cs typeface="Times New Roman" panose="02020603050405020304" pitchFamily="18" charset="0"/>
            </a:endParaRPr>
          </a:p>
          <a:p>
            <a:pPr algn="just">
              <a:lnSpc>
                <a:spcPct val="150000"/>
              </a:lnSpc>
            </a:pPr>
            <a:r>
              <a:rPr lang="af-ZA" sz="2000" dirty="0" smtClean="0">
                <a:effectLst/>
                <a:latin typeface="Tahoma" panose="020B0604030504040204" pitchFamily="34" charset="0"/>
                <a:ea typeface="Times New Roman" panose="02020603050405020304" pitchFamily="18" charset="0"/>
                <a:cs typeface="Times New Roman" panose="02020603050405020304" pitchFamily="18" charset="0"/>
              </a:rPr>
              <a:t> Langkah 9 : Menentukan prioritas dan mode </a:t>
            </a:r>
            <a:r>
              <a:rPr lang="af-ZA" sz="2000" i="1" dirty="0" smtClean="0">
                <a:effectLst/>
                <a:latin typeface="Tahoma" panose="020B0604030504040204" pitchFamily="34" charset="0"/>
                <a:ea typeface="Times New Roman" panose="02020603050405020304" pitchFamily="18" charset="0"/>
                <a:cs typeface="Times New Roman" panose="02020603050405020304" pitchFamily="18" charset="0"/>
              </a:rPr>
              <a:t>query</a:t>
            </a:r>
            <a:endParaRPr lang="en-US" sz="2000" dirty="0" smtClean="0">
              <a:effectLst/>
              <a:latin typeface="Tahoma" panose="020B0604030504040204" pitchFamily="34" charset="0"/>
              <a:ea typeface="Times New Roman" panose="02020603050405020304" pitchFamily="18" charset="0"/>
              <a:cs typeface="Times New Roman" panose="02020603050405020304" pitchFamily="18" charset="0"/>
            </a:endParaRPr>
          </a:p>
          <a:p>
            <a:pPr marL="342900" marR="0" lvl="0" indent="-342900" algn="just">
              <a:lnSpc>
                <a:spcPct val="150000"/>
              </a:lnSpc>
              <a:spcBef>
                <a:spcPts val="0"/>
              </a:spcBef>
              <a:spcAft>
                <a:spcPts val="0"/>
              </a:spcAft>
              <a:buFont typeface="Wingdings" panose="05000000000000000000" pitchFamily="2" charset="2"/>
              <a:buChar char=""/>
              <a:tabLst>
                <a:tab pos="1371600" algn="l"/>
              </a:tabLst>
            </a:pPr>
            <a:r>
              <a:rPr lang="af-ZA" sz="2000" dirty="0" smtClean="0">
                <a:effectLst/>
                <a:latin typeface="Tahoma" panose="020B0604030504040204" pitchFamily="34" charset="0"/>
                <a:ea typeface="Times New Roman" panose="02020603050405020304" pitchFamily="18" charset="0"/>
                <a:cs typeface="Times New Roman" panose="02020603050405020304" pitchFamily="18" charset="0"/>
              </a:rPr>
              <a:t>Pada tahap ini kita menggunakan perancangan fisik.</a:t>
            </a:r>
            <a:endParaRPr lang="en-US" sz="2000" dirty="0">
              <a:effectLst/>
              <a:latin typeface="Tahoma" panose="020B060403050404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59074684"/>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15208" y="607151"/>
            <a:ext cx="4193712" cy="461665"/>
          </a:xfrm>
          <a:prstGeom prst="rect">
            <a:avLst/>
          </a:prstGeom>
        </p:spPr>
        <p:txBody>
          <a:bodyPr wrap="none">
            <a:spAutoFit/>
          </a:bodyPr>
          <a:lstStyle/>
          <a:p>
            <a:r>
              <a:rPr lang="af-ZA" sz="2400" dirty="0" smtClean="0">
                <a:solidFill>
                  <a:srgbClr val="FF0000"/>
                </a:solidFill>
                <a:effectLst/>
                <a:latin typeface="Tahoma" panose="020B0604030504040204" pitchFamily="34" charset="0"/>
                <a:ea typeface="Times New Roman" panose="02020603050405020304" pitchFamily="18" charset="0"/>
                <a:cs typeface="Times New Roman" panose="02020603050405020304" pitchFamily="18" charset="0"/>
              </a:rPr>
              <a:t>Model untuk Data Warehouse</a:t>
            </a:r>
            <a:endParaRPr lang="en-US" sz="2400" dirty="0">
              <a:solidFill>
                <a:srgbClr val="FF0000"/>
              </a:solidFill>
            </a:endParaRPr>
          </a:p>
        </p:txBody>
      </p:sp>
      <p:sp>
        <p:nvSpPr>
          <p:cNvPr id="3" name="Rectangle 2"/>
          <p:cNvSpPr/>
          <p:nvPr/>
        </p:nvSpPr>
        <p:spPr>
          <a:xfrm>
            <a:off x="815208" y="1097592"/>
            <a:ext cx="8050496" cy="6786473"/>
          </a:xfrm>
          <a:prstGeom prst="rect">
            <a:avLst/>
          </a:prstGeom>
        </p:spPr>
        <p:txBody>
          <a:bodyPr wrap="square">
            <a:spAutoFit/>
          </a:bodyPr>
          <a:lstStyle/>
          <a:p>
            <a:pPr marR="0" algn="just">
              <a:lnSpc>
                <a:spcPct val="150000"/>
              </a:lnSpc>
              <a:spcBef>
                <a:spcPts val="0"/>
              </a:spcBef>
              <a:spcAft>
                <a:spcPts val="0"/>
              </a:spcAft>
            </a:pPr>
            <a:r>
              <a:rPr lang="af-ZA" sz="2000" dirty="0" smtClean="0">
                <a:solidFill>
                  <a:srgbClr val="FF0000"/>
                </a:solidFill>
                <a:effectLst/>
                <a:latin typeface="Tahoma" panose="020B0604030504040204" pitchFamily="34" charset="0"/>
                <a:ea typeface="Times New Roman" panose="02020603050405020304" pitchFamily="18" charset="0"/>
                <a:cs typeface="Tahoma" panose="020B0604030504040204" pitchFamily="34" charset="0"/>
              </a:rPr>
              <a:t>Model dimensional </a:t>
            </a:r>
          </a:p>
          <a:p>
            <a:pPr marR="0" algn="just">
              <a:lnSpc>
                <a:spcPct val="150000"/>
              </a:lnSpc>
              <a:spcBef>
                <a:spcPts val="0"/>
              </a:spcBef>
              <a:spcAft>
                <a:spcPts val="0"/>
              </a:spcAft>
            </a:pPr>
            <a:r>
              <a:rPr lang="af-ZA" dirty="0" smtClean="0">
                <a:effectLst/>
                <a:latin typeface="Tahoma" panose="020B0604030504040204" pitchFamily="34" charset="0"/>
                <a:ea typeface="Times New Roman" panose="02020603050405020304" pitchFamily="18" charset="0"/>
                <a:cs typeface="Tahoma" panose="020B0604030504040204" pitchFamily="34" charset="0"/>
              </a:rPr>
              <a:t>merupakan rancangan logikal yang bertujuan untuk menampilkan data dalam bentuk standar dan intuitif yang memperbolehkan akses dengan performa yang tinggi.</a:t>
            </a:r>
            <a:endParaRPr lang="en-US" dirty="0" smtClean="0">
              <a:effectLst/>
              <a:latin typeface="Tahoma" panose="020B0604030504040204" pitchFamily="34" charset="0"/>
              <a:ea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af-ZA" dirty="0" smtClean="0">
                <a:effectLst/>
                <a:latin typeface="Tahoma" panose="020B0604030504040204" pitchFamily="34" charset="0"/>
                <a:ea typeface="Times New Roman" panose="02020603050405020304" pitchFamily="18" charset="0"/>
                <a:cs typeface="Tahoma" panose="020B0604030504040204" pitchFamily="34" charset="0"/>
              </a:rPr>
              <a:t>Model dimensional menggunakan konsep model hubungan antar entity (ER). Terdiri dari sebuah tabel dengan sebuah komposit </a:t>
            </a:r>
            <a:r>
              <a:rPr lang="af-ZA" i="1" dirty="0" smtClean="0">
                <a:effectLst/>
                <a:latin typeface="Tahoma" panose="020B0604030504040204" pitchFamily="34" charset="0"/>
                <a:ea typeface="Times New Roman" panose="02020603050405020304" pitchFamily="18" charset="0"/>
                <a:cs typeface="Tahoma" panose="020B0604030504040204" pitchFamily="34" charset="0"/>
              </a:rPr>
              <a:t>primary key,</a:t>
            </a:r>
            <a:r>
              <a:rPr lang="af-ZA" dirty="0" smtClean="0">
                <a:effectLst/>
                <a:latin typeface="Tahoma" panose="020B0604030504040204" pitchFamily="34" charset="0"/>
                <a:ea typeface="Times New Roman" panose="02020603050405020304" pitchFamily="18" charset="0"/>
                <a:cs typeface="Tahoma" panose="020B0604030504040204" pitchFamily="34" charset="0"/>
              </a:rPr>
              <a:t>  disebut dengan table fakta, dan satu set table yang lebih kecil disebut table dimensi. Dengan kata lain </a:t>
            </a:r>
            <a:r>
              <a:rPr lang="af-ZA" i="1" dirty="0" smtClean="0">
                <a:effectLst/>
                <a:latin typeface="Tahoma" panose="020B0604030504040204" pitchFamily="34" charset="0"/>
                <a:ea typeface="Times New Roman" panose="02020603050405020304" pitchFamily="18" charset="0"/>
                <a:cs typeface="Tahoma" panose="020B0604030504040204" pitchFamily="34" charset="0"/>
              </a:rPr>
              <a:t>primary key  </a:t>
            </a:r>
            <a:r>
              <a:rPr lang="af-ZA" dirty="0" smtClean="0">
                <a:effectLst/>
                <a:latin typeface="Tahoma" panose="020B0604030504040204" pitchFamily="34" charset="0"/>
                <a:ea typeface="Times New Roman" panose="02020603050405020304" pitchFamily="18" charset="0"/>
                <a:cs typeface="Tahoma" panose="020B0604030504040204" pitchFamily="34" charset="0"/>
              </a:rPr>
              <a:t>pada table fakta terdiri dari dua atau lebih </a:t>
            </a:r>
            <a:r>
              <a:rPr lang="af-ZA" i="1" dirty="0" smtClean="0">
                <a:effectLst/>
                <a:latin typeface="Tahoma" panose="020B0604030504040204" pitchFamily="34" charset="0"/>
                <a:ea typeface="Times New Roman" panose="02020603050405020304" pitchFamily="18" charset="0"/>
                <a:cs typeface="Tahoma" panose="020B0604030504040204" pitchFamily="34" charset="0"/>
              </a:rPr>
              <a:t>foreign key. </a:t>
            </a:r>
            <a:r>
              <a:rPr lang="af-ZA" dirty="0" smtClean="0">
                <a:effectLst/>
                <a:latin typeface="Tahoma" panose="020B0604030504040204" pitchFamily="34" charset="0"/>
                <a:ea typeface="Times New Roman" panose="02020603050405020304" pitchFamily="18" charset="0"/>
                <a:cs typeface="Tahoma" panose="020B0604030504040204" pitchFamily="34" charset="0"/>
              </a:rPr>
              <a:t>Struktur karakteristik ini disebut dengan skema bintang atau join bintang.</a:t>
            </a:r>
          </a:p>
          <a:p>
            <a:pPr marL="285750" indent="-285750" algn="just">
              <a:lnSpc>
                <a:spcPct val="150000"/>
              </a:lnSpc>
              <a:buFont typeface="Arial" panose="020B0604020202020204" pitchFamily="34" charset="0"/>
              <a:buChar char="•"/>
            </a:pPr>
            <a:r>
              <a:rPr lang="af-ZA" i="1" dirty="0" smtClean="0"/>
              <a:t>Natural </a:t>
            </a:r>
            <a:r>
              <a:rPr lang="af-ZA" i="1" dirty="0"/>
              <a:t>keys </a:t>
            </a:r>
            <a:r>
              <a:rPr lang="af-ZA" dirty="0"/>
              <a:t>diganti dengan kunci pengganti(</a:t>
            </a:r>
            <a:r>
              <a:rPr lang="af-ZA" i="1" dirty="0"/>
              <a:t>surrogate keys). </a:t>
            </a:r>
            <a:endParaRPr lang="af-ZA" i="1" dirty="0" smtClean="0"/>
          </a:p>
          <a:p>
            <a:pPr algn="just">
              <a:lnSpc>
                <a:spcPct val="150000"/>
              </a:lnSpc>
            </a:pPr>
            <a:r>
              <a:rPr lang="af-ZA" dirty="0" smtClean="0"/>
              <a:t>Maksudnya </a:t>
            </a:r>
            <a:r>
              <a:rPr lang="af-ZA" dirty="0"/>
              <a:t>yaitu setiap kali join antar table fakta dengan table dimensi selalu didasari kunci pengganti. Kegunaan dari kunci pengganti adalah memperbolehkan data pada </a:t>
            </a:r>
            <a:r>
              <a:rPr lang="af-ZA" i="1" dirty="0"/>
              <a:t>data warehouse </a:t>
            </a:r>
            <a:r>
              <a:rPr lang="af-ZA" dirty="0"/>
              <a:t>untuk memiliki beberapa kebebasan dalam penggunaan data, tidak seperti halnya yang diproduksi oleh sistem OLTP. </a:t>
            </a:r>
            <a:endParaRPr lang="en-US" dirty="0"/>
          </a:p>
          <a:p>
            <a:pPr algn="just">
              <a:lnSpc>
                <a:spcPct val="150000"/>
              </a:lnSpc>
            </a:pPr>
            <a:endParaRPr lang="en-US" dirty="0">
              <a:effectLst/>
              <a:latin typeface="Tahoma" panose="020B060403050404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92111761"/>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886285" y="1029000"/>
            <a:ext cx="5371429" cy="4800000"/>
          </a:xfrm>
          <a:prstGeom prst="rect">
            <a:avLst/>
          </a:prstGeom>
        </p:spPr>
      </p:pic>
      <p:sp>
        <p:nvSpPr>
          <p:cNvPr id="3" name="Rectangle 2"/>
          <p:cNvSpPr/>
          <p:nvPr/>
        </p:nvSpPr>
        <p:spPr>
          <a:xfrm>
            <a:off x="5814479" y="5829000"/>
            <a:ext cx="1384674" cy="451406"/>
          </a:xfrm>
          <a:prstGeom prst="rect">
            <a:avLst/>
          </a:prstGeom>
        </p:spPr>
        <p:txBody>
          <a:bodyPr wrap="none">
            <a:spAutoFit/>
          </a:bodyPr>
          <a:lstStyle/>
          <a:p>
            <a:pPr algn="ctr">
              <a:lnSpc>
                <a:spcPct val="150000"/>
              </a:lnSpc>
            </a:pPr>
            <a:r>
              <a:rPr lang="af-ZA" dirty="0" smtClean="0">
                <a:effectLst/>
                <a:latin typeface="Tahoma" panose="020B0604030504040204" pitchFamily="34" charset="0"/>
                <a:ea typeface="Times New Roman" panose="02020603050405020304" pitchFamily="18" charset="0"/>
                <a:cs typeface="Tahoma" panose="020B0604030504040204" pitchFamily="34" charset="0"/>
              </a:rPr>
              <a:t>Model OLTP</a:t>
            </a:r>
            <a:endParaRPr lang="en-US" dirty="0">
              <a:effectLst/>
              <a:latin typeface="Tahoma" panose="020B060403050404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95844032"/>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861316" y="702365"/>
            <a:ext cx="5434493" cy="3993301"/>
          </a:xfrm>
          <a:prstGeom prst="rect">
            <a:avLst/>
          </a:prstGeom>
        </p:spPr>
      </p:pic>
      <p:sp>
        <p:nvSpPr>
          <p:cNvPr id="3" name="Rectangle 2"/>
          <p:cNvSpPr/>
          <p:nvPr/>
        </p:nvSpPr>
        <p:spPr>
          <a:xfrm>
            <a:off x="3755010" y="4924372"/>
            <a:ext cx="1925527" cy="507831"/>
          </a:xfrm>
          <a:prstGeom prst="rect">
            <a:avLst/>
          </a:prstGeom>
        </p:spPr>
        <p:txBody>
          <a:bodyPr wrap="none">
            <a:spAutoFit/>
          </a:bodyPr>
          <a:lstStyle/>
          <a:p>
            <a:pPr algn="ctr">
              <a:lnSpc>
                <a:spcPct val="150000"/>
              </a:lnSpc>
            </a:pPr>
            <a:r>
              <a:rPr lang="af-ZA" dirty="0" smtClean="0">
                <a:effectLst/>
                <a:latin typeface="Tahoma" panose="020B0604030504040204" pitchFamily="34" charset="0"/>
                <a:ea typeface="Times New Roman" panose="02020603050405020304" pitchFamily="18" charset="0"/>
                <a:cs typeface="Tahoma" panose="020B0604030504040204" pitchFamily="34" charset="0"/>
              </a:rPr>
              <a:t>Dimension Model</a:t>
            </a:r>
            <a:endParaRPr lang="en-US" dirty="0">
              <a:effectLst/>
              <a:latin typeface="Tahoma" panose="020B060403050404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67319583"/>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45164" y="537112"/>
            <a:ext cx="8474765" cy="1754326"/>
          </a:xfrm>
          <a:prstGeom prst="rect">
            <a:avLst/>
          </a:prstGeom>
        </p:spPr>
        <p:txBody>
          <a:bodyPr wrap="square">
            <a:spAutoFit/>
          </a:bodyPr>
          <a:lstStyle/>
          <a:p>
            <a:pPr marL="463550" marR="0" algn="just">
              <a:lnSpc>
                <a:spcPct val="150000"/>
              </a:lnSpc>
              <a:spcBef>
                <a:spcPts val="0"/>
              </a:spcBef>
              <a:spcAft>
                <a:spcPts val="0"/>
              </a:spcAft>
            </a:pPr>
            <a:r>
              <a:rPr lang="af-ZA" b="1" dirty="0" smtClean="0">
                <a:effectLst/>
                <a:latin typeface="Tahoma" panose="020B0604030504040204" pitchFamily="34" charset="0"/>
              </a:rPr>
              <a:t>Schema Bintang</a:t>
            </a:r>
            <a:endParaRPr lang="en-US" b="1" dirty="0" smtClean="0">
              <a:effectLst/>
              <a:latin typeface="Tahoma" panose="020B0604030504040204" pitchFamily="34" charset="0"/>
            </a:endParaRPr>
          </a:p>
          <a:p>
            <a:pPr marL="457200" marR="0" indent="342900" algn="just">
              <a:lnSpc>
                <a:spcPct val="150000"/>
              </a:lnSpc>
              <a:spcBef>
                <a:spcPts val="0"/>
              </a:spcBef>
              <a:spcAft>
                <a:spcPts val="0"/>
              </a:spcAft>
            </a:pPr>
            <a:r>
              <a:rPr lang="af-ZA" dirty="0" smtClean="0">
                <a:effectLst/>
                <a:latin typeface="Tahoma" panose="020B0604030504040204" pitchFamily="34" charset="0"/>
                <a:ea typeface="Times New Roman" panose="02020603050405020304" pitchFamily="18" charset="0"/>
                <a:cs typeface="Tahoma" panose="020B0604030504040204" pitchFamily="34" charset="0"/>
              </a:rPr>
              <a:t>Skema bintang merupakan struktuk logikal yang memiliki tabel fakta yang terdiri atas data faktual ditengahnya, dan dikelilingi oleh tabel-tabel dimensi yang berisi referensi data.</a:t>
            </a:r>
            <a:endParaRPr lang="en-US" dirty="0">
              <a:effectLst/>
              <a:latin typeface="Tahoma" panose="020B0604030504040204" pitchFamily="34" charset="0"/>
              <a:ea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2"/>
          <a:stretch>
            <a:fillRect/>
          </a:stretch>
        </p:blipFill>
        <p:spPr>
          <a:xfrm>
            <a:off x="2385288" y="2478578"/>
            <a:ext cx="6374398" cy="4253526"/>
          </a:xfrm>
          <a:prstGeom prst="rect">
            <a:avLst/>
          </a:prstGeom>
        </p:spPr>
      </p:pic>
    </p:spTree>
    <p:extLst>
      <p:ext uri="{BB962C8B-B14F-4D97-AF65-F5344CB8AC3E}">
        <p14:creationId xmlns:p14="http://schemas.microsoft.com/office/powerpoint/2010/main" val="38535314"/>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92157" y="472543"/>
            <a:ext cx="8726556" cy="2113399"/>
          </a:xfrm>
          <a:prstGeom prst="rect">
            <a:avLst/>
          </a:prstGeom>
        </p:spPr>
        <p:txBody>
          <a:bodyPr wrap="square">
            <a:spAutoFit/>
          </a:bodyPr>
          <a:lstStyle/>
          <a:p>
            <a:pPr marL="742950" marR="0" lvl="1" indent="-285750" algn="just">
              <a:lnSpc>
                <a:spcPct val="150000"/>
              </a:lnSpc>
              <a:spcBef>
                <a:spcPts val="0"/>
              </a:spcBef>
              <a:spcAft>
                <a:spcPts val="0"/>
              </a:spcAft>
              <a:buFont typeface="+mj-lt"/>
              <a:buAutoNum type="arabicPeriod"/>
              <a:tabLst>
                <a:tab pos="1371600" algn="l"/>
              </a:tabLst>
            </a:pPr>
            <a:r>
              <a:rPr lang="af-ZA" dirty="0" smtClean="0">
                <a:effectLst/>
                <a:latin typeface="Tahoma" panose="020B0604030504040204" pitchFamily="34" charset="0"/>
                <a:ea typeface="Times New Roman" panose="02020603050405020304" pitchFamily="18" charset="0"/>
                <a:cs typeface="Tahoma" panose="020B0604030504040204" pitchFamily="34" charset="0"/>
              </a:rPr>
              <a:t>Skema bintang sederhana	</a:t>
            </a:r>
            <a:endParaRPr lang="en-US" dirty="0" smtClean="0">
              <a:effectLst/>
              <a:latin typeface="Tahoma" panose="020B0604030504040204" pitchFamily="34" charset="0"/>
              <a:ea typeface="Times New Roman" panose="02020603050405020304" pitchFamily="18" charset="0"/>
              <a:cs typeface="Tahoma" panose="020B0604030504040204" pitchFamily="34" charset="0"/>
            </a:endParaRPr>
          </a:p>
          <a:p>
            <a:pPr marL="795338" marR="0" algn="just">
              <a:lnSpc>
                <a:spcPct val="150000"/>
              </a:lnSpc>
              <a:spcBef>
                <a:spcPts val="0"/>
              </a:spcBef>
              <a:spcAft>
                <a:spcPts val="0"/>
              </a:spcAft>
            </a:pPr>
            <a:r>
              <a:rPr lang="af-ZA" dirty="0" smtClean="0">
                <a:effectLst/>
                <a:latin typeface="Tahoma" panose="020B0604030504040204" pitchFamily="34" charset="0"/>
                <a:ea typeface="Times New Roman" panose="02020603050405020304" pitchFamily="18" charset="0"/>
                <a:cs typeface="Times New Roman" panose="02020603050405020304" pitchFamily="18" charset="0"/>
              </a:rPr>
              <a:t>Dalam skema ini, setiap table harus memiliki </a:t>
            </a:r>
            <a:r>
              <a:rPr lang="af-ZA" i="1" dirty="0" smtClean="0">
                <a:effectLst/>
                <a:latin typeface="Tahoma" panose="020B0604030504040204" pitchFamily="34" charset="0"/>
                <a:ea typeface="Times New Roman" panose="02020603050405020304" pitchFamily="18" charset="0"/>
                <a:cs typeface="Times New Roman" panose="02020603050405020304" pitchFamily="18" charset="0"/>
              </a:rPr>
              <a:t>primary key </a:t>
            </a:r>
            <a:r>
              <a:rPr lang="af-ZA" dirty="0" smtClean="0">
                <a:effectLst/>
                <a:latin typeface="Tahoma" panose="020B0604030504040204" pitchFamily="34" charset="0"/>
                <a:ea typeface="Times New Roman" panose="02020603050405020304" pitchFamily="18" charset="0"/>
                <a:cs typeface="Times New Roman" panose="02020603050405020304" pitchFamily="18" charset="0"/>
              </a:rPr>
              <a:t>yang terdiri dari satu kolom atau lebih.</a:t>
            </a:r>
            <a:endParaRPr lang="en-US" dirty="0" smtClean="0">
              <a:effectLst/>
              <a:latin typeface="Tahoma" panose="020B0604030504040204" pitchFamily="34" charset="0"/>
              <a:ea typeface="Times New Roman" panose="02020603050405020304" pitchFamily="18" charset="0"/>
              <a:cs typeface="Times New Roman" panose="02020603050405020304" pitchFamily="18" charset="0"/>
            </a:endParaRPr>
          </a:p>
          <a:p>
            <a:pPr marL="795338" marR="0" algn="just">
              <a:lnSpc>
                <a:spcPct val="150000"/>
              </a:lnSpc>
              <a:spcBef>
                <a:spcPts val="0"/>
              </a:spcBef>
              <a:spcAft>
                <a:spcPts val="0"/>
              </a:spcAft>
            </a:pPr>
            <a:r>
              <a:rPr lang="af-ZA" dirty="0" smtClean="0">
                <a:effectLst/>
                <a:latin typeface="Tahoma" panose="020B0604030504040204" pitchFamily="34" charset="0"/>
                <a:ea typeface="Times New Roman" panose="02020603050405020304" pitchFamily="18" charset="0"/>
                <a:cs typeface="Times New Roman" panose="02020603050405020304" pitchFamily="18" charset="0"/>
              </a:rPr>
              <a:t> </a:t>
            </a:r>
            <a:r>
              <a:rPr lang="af-ZA" i="1" dirty="0" smtClean="0">
                <a:effectLst/>
                <a:latin typeface="Tahoma" panose="020B0604030504040204" pitchFamily="34" charset="0"/>
                <a:ea typeface="Times New Roman" panose="02020603050405020304" pitchFamily="18" charset="0"/>
                <a:cs typeface="Times New Roman" panose="02020603050405020304" pitchFamily="18" charset="0"/>
              </a:rPr>
              <a:t>Primary key </a:t>
            </a:r>
            <a:r>
              <a:rPr lang="af-ZA" dirty="0" smtClean="0">
                <a:effectLst/>
                <a:latin typeface="Tahoma" panose="020B0604030504040204" pitchFamily="34" charset="0"/>
                <a:ea typeface="Times New Roman" panose="02020603050405020304" pitchFamily="18" charset="0"/>
                <a:cs typeface="Times New Roman" panose="02020603050405020304" pitchFamily="18" charset="0"/>
              </a:rPr>
              <a:t>dari table fakta terdiri dari satu atau lebih </a:t>
            </a:r>
            <a:r>
              <a:rPr lang="af-ZA" i="1" dirty="0" smtClean="0">
                <a:effectLst/>
                <a:latin typeface="Tahoma" panose="020B0604030504040204" pitchFamily="34" charset="0"/>
                <a:ea typeface="Times New Roman" panose="02020603050405020304" pitchFamily="18" charset="0"/>
                <a:cs typeface="Times New Roman" panose="02020603050405020304" pitchFamily="18" charset="0"/>
              </a:rPr>
              <a:t>foreign key.Foreign key</a:t>
            </a:r>
            <a:r>
              <a:rPr lang="af-ZA" dirty="0" smtClean="0">
                <a:effectLst/>
                <a:latin typeface="Tahoma" panose="020B0604030504040204" pitchFamily="34" charset="0"/>
                <a:ea typeface="Times New Roman" panose="02020603050405020304" pitchFamily="18" charset="0"/>
                <a:cs typeface="Times New Roman" panose="02020603050405020304" pitchFamily="18" charset="0"/>
              </a:rPr>
              <a:t> merupakan </a:t>
            </a:r>
            <a:r>
              <a:rPr lang="af-ZA" i="1" dirty="0" smtClean="0">
                <a:effectLst/>
                <a:latin typeface="Tahoma" panose="020B0604030504040204" pitchFamily="34" charset="0"/>
                <a:ea typeface="Times New Roman" panose="02020603050405020304" pitchFamily="18" charset="0"/>
                <a:cs typeface="Times New Roman" panose="02020603050405020304" pitchFamily="18" charset="0"/>
              </a:rPr>
              <a:t>primary key </a:t>
            </a:r>
            <a:r>
              <a:rPr lang="af-ZA" dirty="0" smtClean="0">
                <a:effectLst/>
                <a:latin typeface="Tahoma" panose="020B0604030504040204" pitchFamily="34" charset="0"/>
                <a:ea typeface="Times New Roman" panose="02020603050405020304" pitchFamily="18" charset="0"/>
                <a:cs typeface="Times New Roman" panose="02020603050405020304" pitchFamily="18" charset="0"/>
              </a:rPr>
              <a:t>pada table lain.</a:t>
            </a:r>
            <a:r>
              <a:rPr lang="af-ZA" u="sng" dirty="0" smtClean="0">
                <a:effectLst/>
                <a:latin typeface="Tahoma" panose="020B0604030504040204" pitchFamily="34" charset="0"/>
                <a:ea typeface="Times New Roman" panose="02020603050405020304" pitchFamily="18" charset="0"/>
                <a:cs typeface="Times New Roman" panose="02020603050405020304" pitchFamily="18" charset="0"/>
              </a:rPr>
              <a:t> </a:t>
            </a:r>
            <a:endParaRPr lang="en-US" dirty="0">
              <a:effectLst/>
              <a:latin typeface="Tahoma" panose="020B0604030504040204" pitchFamily="34" charset="0"/>
              <a:ea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2"/>
          <a:stretch>
            <a:fillRect/>
          </a:stretch>
        </p:blipFill>
        <p:spPr>
          <a:xfrm>
            <a:off x="1341469" y="2847090"/>
            <a:ext cx="7343168" cy="3593466"/>
          </a:xfrm>
          <a:prstGeom prst="rect">
            <a:avLst/>
          </a:prstGeom>
        </p:spPr>
      </p:pic>
    </p:spTree>
    <p:extLst>
      <p:ext uri="{BB962C8B-B14F-4D97-AF65-F5344CB8AC3E}">
        <p14:creationId xmlns:p14="http://schemas.microsoft.com/office/powerpoint/2010/main" val="1733465719"/>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48747" y="596492"/>
            <a:ext cx="8037443" cy="923330"/>
          </a:xfrm>
          <a:prstGeom prst="rect">
            <a:avLst/>
          </a:prstGeom>
        </p:spPr>
        <p:txBody>
          <a:bodyPr wrap="square">
            <a:spAutoFit/>
          </a:bodyPr>
          <a:lstStyle/>
          <a:p>
            <a:r>
              <a:rPr lang="af-ZA" dirty="0" smtClean="0">
                <a:effectLst/>
                <a:latin typeface="Tahoma" panose="020B0604030504040204" pitchFamily="34" charset="0"/>
                <a:ea typeface="Times New Roman" panose="02020603050405020304" pitchFamily="18" charset="0"/>
                <a:cs typeface="Times New Roman" panose="02020603050405020304" pitchFamily="18" charset="0"/>
              </a:rPr>
              <a:t>Skema bintang juga bisa terdiri dari satu atau lebih table fakta. Dikarenakan karena table fakta tersebut ada banyak, misalnya disamping penjualan terdapat table fakta </a:t>
            </a:r>
            <a:r>
              <a:rPr lang="af-ZA" i="1" dirty="0" smtClean="0">
                <a:effectLst/>
                <a:latin typeface="Tahoma" panose="020B0604030504040204" pitchFamily="34" charset="0"/>
                <a:ea typeface="Times New Roman" panose="02020603050405020304" pitchFamily="18" charset="0"/>
                <a:cs typeface="Times New Roman" panose="02020603050405020304" pitchFamily="18" charset="0"/>
              </a:rPr>
              <a:t>forecasting </a:t>
            </a:r>
            <a:r>
              <a:rPr lang="af-ZA" dirty="0" smtClean="0">
                <a:effectLst/>
                <a:latin typeface="Tahoma" panose="020B0604030504040204" pitchFamily="34" charset="0"/>
                <a:ea typeface="Times New Roman" panose="02020603050405020304" pitchFamily="18" charset="0"/>
                <a:cs typeface="Times New Roman" panose="02020603050405020304" pitchFamily="18" charset="0"/>
              </a:rPr>
              <a:t>dan </a:t>
            </a:r>
            <a:r>
              <a:rPr lang="af-ZA" i="1" dirty="0" smtClean="0">
                <a:effectLst/>
                <a:latin typeface="Tahoma" panose="020B0604030504040204" pitchFamily="34" charset="0"/>
                <a:ea typeface="Times New Roman" panose="02020603050405020304" pitchFamily="18" charset="0"/>
                <a:cs typeface="Times New Roman" panose="02020603050405020304" pitchFamily="18" charset="0"/>
              </a:rPr>
              <a:t>result. </a:t>
            </a:r>
            <a:endParaRPr lang="en-US" dirty="0"/>
          </a:p>
        </p:txBody>
      </p:sp>
      <p:pic>
        <p:nvPicPr>
          <p:cNvPr id="3" name="Picture 2"/>
          <p:cNvPicPr>
            <a:picLocks noChangeAspect="1"/>
          </p:cNvPicPr>
          <p:nvPr/>
        </p:nvPicPr>
        <p:blipFill>
          <a:blip r:embed="rId2"/>
          <a:stretch>
            <a:fillRect/>
          </a:stretch>
        </p:blipFill>
        <p:spPr>
          <a:xfrm>
            <a:off x="839511" y="1889649"/>
            <a:ext cx="7464978" cy="4153343"/>
          </a:xfrm>
          <a:prstGeom prst="rect">
            <a:avLst/>
          </a:prstGeom>
        </p:spPr>
      </p:pic>
    </p:spTree>
    <p:extLst>
      <p:ext uri="{BB962C8B-B14F-4D97-AF65-F5344CB8AC3E}">
        <p14:creationId xmlns:p14="http://schemas.microsoft.com/office/powerpoint/2010/main" val="2821314548"/>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76469" y="889843"/>
            <a:ext cx="7083287" cy="4247317"/>
          </a:xfrm>
          <a:prstGeom prst="rect">
            <a:avLst/>
          </a:prstGeom>
        </p:spPr>
        <p:txBody>
          <a:bodyPr wrap="square">
            <a:spAutoFit/>
          </a:bodyPr>
          <a:lstStyle/>
          <a:p>
            <a:pPr marL="292100" marR="0" indent="-66675" algn="just">
              <a:lnSpc>
                <a:spcPct val="150000"/>
              </a:lnSpc>
              <a:spcBef>
                <a:spcPts val="0"/>
              </a:spcBef>
              <a:spcAft>
                <a:spcPts val="0"/>
              </a:spcAft>
            </a:pPr>
            <a:r>
              <a:rPr lang="af-ZA" dirty="0" smtClean="0">
                <a:effectLst/>
                <a:latin typeface="Tahoma" panose="020B0604030504040204" pitchFamily="34" charset="0"/>
                <a:ea typeface="Times New Roman" panose="02020603050405020304" pitchFamily="18" charset="0"/>
                <a:cs typeface="Tahoma" panose="020B0604030504040204" pitchFamily="34" charset="0"/>
              </a:rPr>
              <a:t>Adapun ketentuan dalam pembacaan skema bintang adalah :</a:t>
            </a:r>
            <a:endParaRPr lang="en-US" dirty="0" smtClean="0">
              <a:effectLst/>
              <a:latin typeface="Tahoma" panose="020B0604030504040204" pitchFamily="34" charset="0"/>
              <a:ea typeface="Times New Roman" panose="02020603050405020304" pitchFamily="18" charset="0"/>
              <a:cs typeface="Times New Roman" panose="02020603050405020304" pitchFamily="18" charset="0"/>
            </a:endParaRPr>
          </a:p>
          <a:p>
            <a:pPr marL="342900" marR="0" lvl="0" indent="-342900" algn="just">
              <a:lnSpc>
                <a:spcPct val="150000"/>
              </a:lnSpc>
              <a:spcBef>
                <a:spcPts val="0"/>
              </a:spcBef>
              <a:spcAft>
                <a:spcPts val="0"/>
              </a:spcAft>
              <a:buFont typeface="Wingdings" panose="05000000000000000000" pitchFamily="2" charset="2"/>
              <a:buChar char=""/>
              <a:tabLst>
                <a:tab pos="457200" algn="l"/>
              </a:tabLst>
            </a:pPr>
            <a:r>
              <a:rPr lang="af-ZA" dirty="0" smtClean="0">
                <a:effectLst/>
                <a:latin typeface="Tahoma" panose="020B0604030504040204" pitchFamily="34" charset="0"/>
                <a:ea typeface="Times New Roman" panose="02020603050405020304" pitchFamily="18" charset="0"/>
                <a:cs typeface="Tahoma" panose="020B0604030504040204" pitchFamily="34" charset="0"/>
              </a:rPr>
              <a:t>Bagian yang ada di bawah judul tabel merupakan kolom-kolom tabel tersebut</a:t>
            </a:r>
            <a:endParaRPr lang="en-US" dirty="0" smtClean="0">
              <a:effectLst/>
              <a:latin typeface="Tahoma" panose="020B0604030504040204" pitchFamily="34" charset="0"/>
              <a:ea typeface="Times New Roman" panose="02020603050405020304" pitchFamily="18" charset="0"/>
              <a:cs typeface="Times New Roman" panose="02020603050405020304" pitchFamily="18" charset="0"/>
            </a:endParaRPr>
          </a:p>
          <a:p>
            <a:pPr marL="342900" marR="0" lvl="0" indent="-342900" algn="just">
              <a:lnSpc>
                <a:spcPct val="150000"/>
              </a:lnSpc>
              <a:spcBef>
                <a:spcPts val="0"/>
              </a:spcBef>
              <a:spcAft>
                <a:spcPts val="0"/>
              </a:spcAft>
              <a:buFont typeface="Wingdings" panose="05000000000000000000" pitchFamily="2" charset="2"/>
              <a:buChar char=""/>
              <a:tabLst>
                <a:tab pos="457200" algn="l"/>
              </a:tabLst>
            </a:pPr>
            <a:r>
              <a:rPr lang="af-ZA" dirty="0" smtClean="0">
                <a:effectLst/>
                <a:latin typeface="Tahoma" panose="020B0604030504040204" pitchFamily="34" charset="0"/>
                <a:ea typeface="Times New Roman" panose="02020603050405020304" pitchFamily="18" charset="0"/>
                <a:cs typeface="Tahoma" panose="020B0604030504040204" pitchFamily="34" charset="0"/>
              </a:rPr>
              <a:t>Primary key dan Foreign key diberi kotak</a:t>
            </a:r>
            <a:endParaRPr lang="en-US" dirty="0" smtClean="0">
              <a:effectLst/>
              <a:latin typeface="Tahoma" panose="020B0604030504040204" pitchFamily="34" charset="0"/>
              <a:ea typeface="Times New Roman" panose="02020603050405020304" pitchFamily="18" charset="0"/>
              <a:cs typeface="Times New Roman" panose="02020603050405020304" pitchFamily="18" charset="0"/>
            </a:endParaRPr>
          </a:p>
          <a:p>
            <a:pPr marL="342900" marR="0" lvl="0" indent="-342900" algn="just">
              <a:lnSpc>
                <a:spcPct val="150000"/>
              </a:lnSpc>
              <a:spcBef>
                <a:spcPts val="0"/>
              </a:spcBef>
              <a:spcAft>
                <a:spcPts val="0"/>
              </a:spcAft>
              <a:buFont typeface="Wingdings" panose="05000000000000000000" pitchFamily="2" charset="2"/>
              <a:buChar char=""/>
              <a:tabLst>
                <a:tab pos="457200" algn="l"/>
              </a:tabLst>
            </a:pPr>
            <a:r>
              <a:rPr lang="af-ZA" dirty="0" smtClean="0">
                <a:effectLst/>
                <a:latin typeface="Tahoma" panose="020B0604030504040204" pitchFamily="34" charset="0"/>
                <a:ea typeface="Times New Roman" panose="02020603050405020304" pitchFamily="18" charset="0"/>
                <a:cs typeface="Tahoma" panose="020B0604030504040204" pitchFamily="34" charset="0"/>
              </a:rPr>
              <a:t>Primary key diarsir sedang Foreign key yang bukan primary tidak</a:t>
            </a:r>
            <a:endParaRPr lang="en-US" dirty="0" smtClean="0">
              <a:effectLst/>
              <a:latin typeface="Tahoma" panose="020B0604030504040204" pitchFamily="34" charset="0"/>
              <a:ea typeface="Times New Roman" panose="02020603050405020304" pitchFamily="18" charset="0"/>
              <a:cs typeface="Times New Roman" panose="02020603050405020304" pitchFamily="18" charset="0"/>
            </a:endParaRPr>
          </a:p>
          <a:p>
            <a:pPr marL="342900" marR="0" lvl="0" indent="-342900" algn="just">
              <a:lnSpc>
                <a:spcPct val="150000"/>
              </a:lnSpc>
              <a:spcBef>
                <a:spcPts val="0"/>
              </a:spcBef>
              <a:spcAft>
                <a:spcPts val="0"/>
              </a:spcAft>
              <a:buFont typeface="Wingdings" panose="05000000000000000000" pitchFamily="2" charset="2"/>
              <a:buChar char=""/>
              <a:tabLst>
                <a:tab pos="457200" algn="l"/>
              </a:tabLst>
            </a:pPr>
            <a:r>
              <a:rPr lang="af-ZA" dirty="0" smtClean="0">
                <a:effectLst/>
                <a:latin typeface="Tahoma" panose="020B0604030504040204" pitchFamily="34" charset="0"/>
                <a:ea typeface="Times New Roman" panose="02020603050405020304" pitchFamily="18" charset="0"/>
                <a:cs typeface="Tahoma" panose="020B0604030504040204" pitchFamily="34" charset="0"/>
              </a:rPr>
              <a:t>Foreign key yang berhubungan ditunjukkan dengan garis yang menghubungkan tabel.</a:t>
            </a:r>
            <a:endParaRPr lang="en-US" dirty="0" smtClean="0">
              <a:effectLst/>
              <a:latin typeface="Tahoma" panose="020B0604030504040204" pitchFamily="34" charset="0"/>
              <a:ea typeface="Times New Roman" panose="02020603050405020304" pitchFamily="18" charset="0"/>
              <a:cs typeface="Times New Roman" panose="02020603050405020304" pitchFamily="18" charset="0"/>
            </a:endParaRPr>
          </a:p>
          <a:p>
            <a:pPr marL="344488" marR="0" algn="just">
              <a:lnSpc>
                <a:spcPct val="150000"/>
              </a:lnSpc>
              <a:spcBef>
                <a:spcPts val="0"/>
              </a:spcBef>
              <a:spcAft>
                <a:spcPts val="0"/>
              </a:spcAft>
            </a:pPr>
            <a:r>
              <a:rPr lang="af-ZA" dirty="0" smtClean="0">
                <a:effectLst/>
                <a:latin typeface="Tahoma" panose="020B0604030504040204" pitchFamily="34" charset="0"/>
                <a:ea typeface="Times New Roman" panose="02020603050405020304" pitchFamily="18" charset="0"/>
                <a:cs typeface="Tahoma" panose="020B0604030504040204" pitchFamily="34" charset="0"/>
              </a:rPr>
              <a:t> Kolom yang bukan kunci disebut kolom data pada table fakta dan atribut pada table dimensi</a:t>
            </a:r>
            <a:endParaRPr lang="en-US" dirty="0">
              <a:effectLst/>
              <a:latin typeface="Tahoma" panose="020B060403050404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50420515"/>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42121" y="686664"/>
            <a:ext cx="2743201" cy="461665"/>
          </a:xfrm>
          <a:prstGeom prst="rect">
            <a:avLst/>
          </a:prstGeom>
        </p:spPr>
        <p:txBody>
          <a:bodyPr wrap="square">
            <a:spAutoFit/>
          </a:bodyPr>
          <a:lstStyle/>
          <a:p>
            <a:r>
              <a:rPr lang="en-US" sz="2400" dirty="0" smtClean="0">
                <a:solidFill>
                  <a:srgbClr val="FF0000"/>
                </a:solidFill>
                <a:effectLst/>
                <a:latin typeface="Tahoma" panose="020B0604030504040204" pitchFamily="34" charset="0"/>
                <a:ea typeface="Times New Roman" panose="02020603050405020304" pitchFamily="18" charset="0"/>
                <a:cs typeface="Times New Roman" panose="02020603050405020304" pitchFamily="18" charset="0"/>
              </a:rPr>
              <a:t>Snowflake Schema</a:t>
            </a:r>
            <a:endParaRPr lang="en-US" sz="2400" dirty="0">
              <a:solidFill>
                <a:srgbClr val="FF0000"/>
              </a:solidFill>
            </a:endParaRPr>
          </a:p>
        </p:txBody>
      </p:sp>
      <p:sp>
        <p:nvSpPr>
          <p:cNvPr id="3" name="Rectangle 2"/>
          <p:cNvSpPr/>
          <p:nvPr/>
        </p:nvSpPr>
        <p:spPr>
          <a:xfrm>
            <a:off x="742121" y="1565705"/>
            <a:ext cx="7871792" cy="2585323"/>
          </a:xfrm>
          <a:prstGeom prst="rect">
            <a:avLst/>
          </a:prstGeom>
        </p:spPr>
        <p:txBody>
          <a:bodyPr wrap="square">
            <a:spAutoFit/>
          </a:bodyPr>
          <a:lstStyle/>
          <a:p>
            <a:pPr marL="800100" marR="0" indent="-4763" algn="just">
              <a:lnSpc>
                <a:spcPct val="150000"/>
              </a:lnSpc>
              <a:spcBef>
                <a:spcPts val="0"/>
              </a:spcBef>
              <a:spcAft>
                <a:spcPts val="0"/>
              </a:spcAft>
            </a:pPr>
            <a:r>
              <a:rPr lang="af-ZA" dirty="0" smtClean="0">
                <a:effectLst/>
                <a:latin typeface="Tahoma" panose="020B0604030504040204" pitchFamily="34" charset="0"/>
                <a:ea typeface="Times New Roman" panose="02020603050405020304" pitchFamily="18" charset="0"/>
                <a:cs typeface="Tahoma" panose="020B0604030504040204" pitchFamily="34" charset="0"/>
              </a:rPr>
              <a:t>Merupakan varian dari skema bintang dimana table-table dimensi tidak terdapat data yang di denormalisasi. Dengan kata lain satu atau lebih table dimensi tidak bergabung secara langsung kepada table fakta tapi pada table dimensi lainnya.  Sebagai contoh, sebuah dimensi yang mendeskripsikan produk dapat dipisahkan menjadi tiga table </a:t>
            </a:r>
            <a:r>
              <a:rPr lang="af-ZA" i="1" dirty="0" smtClean="0">
                <a:effectLst/>
                <a:latin typeface="Tahoma" panose="020B0604030504040204" pitchFamily="34" charset="0"/>
                <a:ea typeface="Times New Roman" panose="02020603050405020304" pitchFamily="18" charset="0"/>
                <a:cs typeface="Tahoma" panose="020B0604030504040204" pitchFamily="34" charset="0"/>
              </a:rPr>
              <a:t>(snowflaked) </a:t>
            </a:r>
            <a:r>
              <a:rPr lang="af-ZA" dirty="0" smtClean="0">
                <a:effectLst/>
                <a:latin typeface="Tahoma" panose="020B0604030504040204" pitchFamily="34" charset="0"/>
                <a:ea typeface="Times New Roman" panose="02020603050405020304" pitchFamily="18" charset="0"/>
                <a:cs typeface="Tahoma" panose="020B0604030504040204" pitchFamily="34" charset="0"/>
              </a:rPr>
              <a:t>seperti contoh dibawah ini :</a:t>
            </a:r>
            <a:endParaRPr lang="en-US" dirty="0">
              <a:effectLst/>
              <a:latin typeface="Tahoma" panose="020B0604030504040204" pitchFamily="34" charset="0"/>
              <a:ea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3277542" y="4326351"/>
            <a:ext cx="5133333" cy="2180952"/>
          </a:xfrm>
          <a:prstGeom prst="rect">
            <a:avLst/>
          </a:prstGeom>
        </p:spPr>
      </p:pic>
    </p:spTree>
    <p:extLst>
      <p:ext uri="{BB962C8B-B14F-4D97-AF65-F5344CB8AC3E}">
        <p14:creationId xmlns:p14="http://schemas.microsoft.com/office/powerpoint/2010/main" val="1277454349"/>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81609" y="405380"/>
            <a:ext cx="4128053" cy="570990"/>
          </a:xfrm>
          <a:prstGeom prst="rect">
            <a:avLst/>
          </a:prstGeom>
        </p:spPr>
        <p:txBody>
          <a:bodyPr wrap="none">
            <a:spAutoFit/>
          </a:bodyPr>
          <a:lstStyle/>
          <a:p>
            <a:pPr marL="800100" marR="0" algn="just">
              <a:lnSpc>
                <a:spcPct val="150000"/>
              </a:lnSpc>
              <a:spcBef>
                <a:spcPts val="1200"/>
              </a:spcBef>
              <a:spcAft>
                <a:spcPts val="300"/>
              </a:spcAft>
            </a:pPr>
            <a:r>
              <a:rPr lang="af-ZA" sz="2400" b="1" i="1" dirty="0" smtClean="0">
                <a:solidFill>
                  <a:srgbClr val="FF0000"/>
                </a:solidFill>
                <a:effectLst/>
                <a:latin typeface="Tahoma" panose="020B0604030504040204" pitchFamily="34" charset="0"/>
                <a:cs typeface="Arial" panose="020B0604020202020204" pitchFamily="34" charset="0"/>
              </a:rPr>
              <a:t>Star atau Snowflake</a:t>
            </a:r>
            <a:endParaRPr lang="en-US" sz="2400" b="1" dirty="0">
              <a:solidFill>
                <a:srgbClr val="FF0000"/>
              </a:solidFill>
              <a:effectLst/>
              <a:latin typeface="Tahoma" panose="020B0604030504040204" pitchFamily="34" charset="0"/>
              <a:cs typeface="Arial" panose="020B0604020202020204" pitchFamily="34" charset="0"/>
            </a:endParaRPr>
          </a:p>
        </p:txBody>
      </p:sp>
      <p:sp>
        <p:nvSpPr>
          <p:cNvPr id="3" name="Rectangle 2"/>
          <p:cNvSpPr/>
          <p:nvPr/>
        </p:nvSpPr>
        <p:spPr>
          <a:xfrm>
            <a:off x="457200" y="1428897"/>
            <a:ext cx="8222974" cy="2585323"/>
          </a:xfrm>
          <a:prstGeom prst="rect">
            <a:avLst/>
          </a:prstGeom>
        </p:spPr>
        <p:txBody>
          <a:bodyPr wrap="square">
            <a:spAutoFit/>
          </a:bodyPr>
          <a:lstStyle/>
          <a:p>
            <a:pPr marL="800100" marR="0" indent="228600" algn="just">
              <a:lnSpc>
                <a:spcPct val="150000"/>
              </a:lnSpc>
              <a:spcBef>
                <a:spcPts val="0"/>
              </a:spcBef>
              <a:spcAft>
                <a:spcPts val="0"/>
              </a:spcAft>
            </a:pPr>
            <a:r>
              <a:rPr lang="af-ZA" dirty="0" smtClean="0">
                <a:effectLst/>
                <a:latin typeface="Tahoma" panose="020B0604030504040204" pitchFamily="34" charset="0"/>
                <a:ea typeface="Times New Roman" panose="02020603050405020304" pitchFamily="18" charset="0"/>
                <a:cs typeface="Tahoma" panose="020B0604030504040204" pitchFamily="34" charset="0"/>
              </a:rPr>
              <a:t>Keduanya merupakan model-model dimensional, perbedaannya terletak pada implementasi fisikal. Skema snowflake memberi kemudahan pada perawatan dimensi, dikarenakan strukturnya yang lebih normalisasi. Sedangkan skema bintang lebih efisien serta sederhana dalam membuat query dan mudah  diakses secara langsung oleh pengguna.</a:t>
            </a:r>
            <a:endParaRPr lang="en-US" dirty="0">
              <a:effectLst/>
              <a:latin typeface="Tahoma" panose="020B060403050404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39848722"/>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68016" y="1092443"/>
            <a:ext cx="7467601" cy="3046988"/>
          </a:xfrm>
          <a:prstGeom prst="rect">
            <a:avLst/>
          </a:prstGeom>
        </p:spPr>
        <p:txBody>
          <a:bodyPr wrap="square">
            <a:spAutoFit/>
          </a:bodyPr>
          <a:lstStyle/>
          <a:p>
            <a:pPr algn="just">
              <a:lnSpc>
                <a:spcPct val="150000"/>
              </a:lnSpc>
            </a:pPr>
            <a:r>
              <a:rPr lang="en-US" sz="2000" b="1" kern="0" dirty="0" err="1" smtClean="0">
                <a:effectLst/>
                <a:latin typeface="Tahoma" panose="020B0604030504040204" pitchFamily="34" charset="0"/>
                <a:cs typeface="Times New Roman" panose="02020603050405020304" pitchFamily="18" charset="0"/>
              </a:rPr>
              <a:t>Contoh</a:t>
            </a:r>
            <a:r>
              <a:rPr lang="en-US" sz="2000" b="1" kern="0" dirty="0" smtClean="0">
                <a:effectLst/>
                <a:latin typeface="Tahoma" panose="020B0604030504040204" pitchFamily="34" charset="0"/>
                <a:cs typeface="Times New Roman" panose="02020603050405020304" pitchFamily="18" charset="0"/>
              </a:rPr>
              <a:t> Data Warehouse Yang Ada</a:t>
            </a:r>
          </a:p>
          <a:p>
            <a:pPr algn="just">
              <a:lnSpc>
                <a:spcPct val="150000"/>
              </a:lnSpc>
            </a:pPr>
            <a:r>
              <a:rPr lang="en-US" dirty="0" smtClean="0">
                <a:effectLst/>
                <a:latin typeface="Tahoma" panose="020B0604030504040204" pitchFamily="34" charset="0"/>
                <a:ea typeface="Times New Roman" panose="02020603050405020304" pitchFamily="18" charset="0"/>
                <a:cs typeface="Times New Roman" panose="02020603050405020304" pitchFamily="18" charset="0"/>
              </a:rPr>
              <a:t>	</a:t>
            </a:r>
            <a:r>
              <a:rPr lang="en-US" dirty="0" err="1" smtClean="0">
                <a:effectLst/>
                <a:latin typeface="Tahoma" panose="020B0604030504040204" pitchFamily="34" charset="0"/>
                <a:ea typeface="Times New Roman" panose="02020603050405020304" pitchFamily="18" charset="0"/>
                <a:cs typeface="Times New Roman" panose="02020603050405020304" pitchFamily="18" charset="0"/>
              </a:rPr>
              <a:t>Contoh</a:t>
            </a:r>
            <a:r>
              <a:rPr lang="en-US" dirty="0" smtClean="0">
                <a:effectLst/>
                <a:latin typeface="Tahoma" panose="020B0604030504040204" pitchFamily="34" charset="0"/>
                <a:ea typeface="Times New Roman" panose="02020603050405020304" pitchFamily="18" charset="0"/>
                <a:cs typeface="Times New Roman" panose="02020603050405020304" pitchFamily="18" charset="0"/>
              </a:rPr>
              <a:t> </a:t>
            </a:r>
            <a:r>
              <a:rPr lang="en-US" dirty="0" err="1" smtClean="0">
                <a:effectLst/>
                <a:latin typeface="Tahoma" panose="020B0604030504040204" pitchFamily="34" charset="0"/>
                <a:ea typeface="Times New Roman" panose="02020603050405020304" pitchFamily="18" charset="0"/>
                <a:cs typeface="Times New Roman" panose="02020603050405020304" pitchFamily="18" charset="0"/>
              </a:rPr>
              <a:t>dari</a:t>
            </a:r>
            <a:r>
              <a:rPr lang="en-US" dirty="0" smtClean="0">
                <a:effectLst/>
                <a:latin typeface="Tahoma" panose="020B0604030504040204" pitchFamily="34" charset="0"/>
                <a:ea typeface="Times New Roman" panose="02020603050405020304" pitchFamily="18" charset="0"/>
                <a:cs typeface="Times New Roman" panose="02020603050405020304" pitchFamily="18" charset="0"/>
              </a:rPr>
              <a:t> data warehouse yang </a:t>
            </a:r>
            <a:r>
              <a:rPr lang="en-US" dirty="0" err="1" smtClean="0">
                <a:effectLst/>
                <a:latin typeface="Tahoma" panose="020B0604030504040204" pitchFamily="34" charset="0"/>
                <a:ea typeface="Times New Roman" panose="02020603050405020304" pitchFamily="18" charset="0"/>
                <a:cs typeface="Times New Roman" panose="02020603050405020304" pitchFamily="18" charset="0"/>
              </a:rPr>
              <a:t>digunakan</a:t>
            </a:r>
            <a:r>
              <a:rPr lang="en-US" dirty="0" smtClean="0">
                <a:effectLst/>
                <a:latin typeface="Tahoma" panose="020B0604030504040204" pitchFamily="34" charset="0"/>
                <a:ea typeface="Times New Roman" panose="02020603050405020304" pitchFamily="18" charset="0"/>
                <a:cs typeface="Times New Roman" panose="02020603050405020304" pitchFamily="18" charset="0"/>
              </a:rPr>
              <a:t> </a:t>
            </a:r>
            <a:r>
              <a:rPr lang="en-US" dirty="0" err="1" smtClean="0">
                <a:effectLst/>
                <a:latin typeface="Tahoma" panose="020B0604030504040204" pitchFamily="34" charset="0"/>
                <a:ea typeface="Times New Roman" panose="02020603050405020304" pitchFamily="18" charset="0"/>
                <a:cs typeface="Times New Roman" panose="02020603050405020304" pitchFamily="18" charset="0"/>
              </a:rPr>
              <a:t>bersamaan</a:t>
            </a:r>
            <a:r>
              <a:rPr lang="en-US" dirty="0" smtClean="0">
                <a:effectLst/>
                <a:latin typeface="Tahoma" panose="020B0604030504040204" pitchFamily="34" charset="0"/>
                <a:ea typeface="Times New Roman" panose="02020603050405020304" pitchFamily="18" charset="0"/>
                <a:cs typeface="Times New Roman" panose="02020603050405020304" pitchFamily="18" charset="0"/>
              </a:rPr>
              <a:t> </a:t>
            </a:r>
            <a:r>
              <a:rPr lang="en-US" dirty="0" err="1" smtClean="0">
                <a:effectLst/>
                <a:latin typeface="Tahoma" panose="020B0604030504040204" pitchFamily="34" charset="0"/>
                <a:ea typeface="Times New Roman" panose="02020603050405020304" pitchFamily="18" charset="0"/>
                <a:cs typeface="Times New Roman" panose="02020603050405020304" pitchFamily="18" charset="0"/>
              </a:rPr>
              <a:t>dengan</a:t>
            </a:r>
            <a:r>
              <a:rPr lang="en-US" dirty="0" smtClean="0">
                <a:effectLst/>
                <a:latin typeface="Tahoma" panose="020B0604030504040204" pitchFamily="34" charset="0"/>
                <a:ea typeface="Times New Roman" panose="02020603050405020304" pitchFamily="18" charset="0"/>
                <a:cs typeface="Times New Roman" panose="02020603050405020304" pitchFamily="18" charset="0"/>
              </a:rPr>
              <a:t> DSS :</a:t>
            </a:r>
          </a:p>
          <a:p>
            <a:pPr algn="just">
              <a:lnSpc>
                <a:spcPct val="150000"/>
              </a:lnSpc>
            </a:pPr>
            <a:r>
              <a:rPr lang="en-US" dirty="0" err="1" smtClean="0">
                <a:effectLst/>
                <a:latin typeface="Tahoma" panose="020B0604030504040204" pitchFamily="34" charset="0"/>
                <a:ea typeface="Times New Roman" panose="02020603050405020304" pitchFamily="18" charset="0"/>
                <a:cs typeface="Times New Roman" panose="02020603050405020304" pitchFamily="18" charset="0"/>
              </a:rPr>
              <a:t>pegawai</a:t>
            </a:r>
            <a:r>
              <a:rPr lang="en-US" dirty="0" smtClean="0">
                <a:effectLst/>
                <a:latin typeface="Tahoma" panose="020B0604030504040204" pitchFamily="34" charset="0"/>
                <a:ea typeface="Times New Roman" panose="02020603050405020304" pitchFamily="18" charset="0"/>
                <a:cs typeface="Times New Roman" panose="02020603050405020304" pitchFamily="18" charset="0"/>
              </a:rPr>
              <a:t> </a:t>
            </a:r>
            <a:r>
              <a:rPr lang="en-US" dirty="0" err="1" smtClean="0">
                <a:effectLst/>
                <a:latin typeface="Tahoma" panose="020B0604030504040204" pitchFamily="34" charset="0"/>
                <a:ea typeface="Times New Roman" panose="02020603050405020304" pitchFamily="18" charset="0"/>
                <a:cs typeface="Times New Roman" panose="02020603050405020304" pitchFamily="18" charset="0"/>
              </a:rPr>
              <a:t>peminjaman</a:t>
            </a:r>
            <a:r>
              <a:rPr lang="en-US" dirty="0" smtClean="0">
                <a:effectLst/>
                <a:latin typeface="Tahoma" panose="020B0604030504040204" pitchFamily="34" charset="0"/>
                <a:ea typeface="Times New Roman" panose="02020603050405020304" pitchFamily="18" charset="0"/>
                <a:cs typeface="Times New Roman" panose="02020603050405020304" pitchFamily="18" charset="0"/>
              </a:rPr>
              <a:t> bank </a:t>
            </a:r>
            <a:r>
              <a:rPr lang="en-US" dirty="0" err="1" smtClean="0">
                <a:effectLst/>
                <a:latin typeface="Tahoma" panose="020B0604030504040204" pitchFamily="34" charset="0"/>
                <a:ea typeface="Times New Roman" panose="02020603050405020304" pitchFamily="18" charset="0"/>
                <a:cs typeface="Times New Roman" panose="02020603050405020304" pitchFamily="18" charset="0"/>
              </a:rPr>
              <a:t>memverikasi</a:t>
            </a:r>
            <a:r>
              <a:rPr lang="en-US" dirty="0" smtClean="0">
                <a:effectLst/>
                <a:latin typeface="Tahoma" panose="020B0604030504040204" pitchFamily="34" charset="0"/>
                <a:ea typeface="Times New Roman" panose="02020603050405020304" pitchFamily="18" charset="0"/>
                <a:cs typeface="Times New Roman" panose="02020603050405020304" pitchFamily="18" charset="0"/>
              </a:rPr>
              <a:t> data </a:t>
            </a:r>
            <a:r>
              <a:rPr lang="en-US" dirty="0" err="1" smtClean="0">
                <a:effectLst/>
                <a:latin typeface="Tahoma" panose="020B0604030504040204" pitchFamily="34" charset="0"/>
                <a:ea typeface="Times New Roman" panose="02020603050405020304" pitchFamily="18" charset="0"/>
                <a:cs typeface="Times New Roman" panose="02020603050405020304" pitchFamily="18" charset="0"/>
              </a:rPr>
              <a:t>peminta</a:t>
            </a:r>
            <a:r>
              <a:rPr lang="en-US" dirty="0" smtClean="0">
                <a:effectLst/>
                <a:latin typeface="Tahoma" panose="020B0604030504040204" pitchFamily="34" charset="0"/>
                <a:ea typeface="Times New Roman" panose="02020603050405020304" pitchFamily="18" charset="0"/>
                <a:cs typeface="Times New Roman" panose="02020603050405020304" pitchFamily="18" charset="0"/>
              </a:rPr>
              <a:t> </a:t>
            </a:r>
            <a:r>
              <a:rPr lang="en-US" dirty="0" err="1" smtClean="0">
                <a:effectLst/>
                <a:latin typeface="Tahoma" panose="020B0604030504040204" pitchFamily="34" charset="0"/>
                <a:ea typeface="Times New Roman" panose="02020603050405020304" pitchFamily="18" charset="0"/>
                <a:cs typeface="Times New Roman" panose="02020603050405020304" pitchFamily="18" charset="0"/>
              </a:rPr>
              <a:t>pinjaman</a:t>
            </a:r>
            <a:r>
              <a:rPr lang="en-US" dirty="0" smtClean="0">
                <a:effectLst/>
                <a:latin typeface="Tahoma" panose="020B0604030504040204" pitchFamily="34" charset="0"/>
                <a:ea typeface="Times New Roman" panose="02020603050405020304" pitchFamily="18" charset="0"/>
                <a:cs typeface="Times New Roman" panose="02020603050405020304" pitchFamily="18" charset="0"/>
              </a:rPr>
              <a:t> </a:t>
            </a:r>
            <a:r>
              <a:rPr lang="en-US" dirty="0" err="1" smtClean="0">
                <a:effectLst/>
                <a:latin typeface="Tahoma" panose="020B0604030504040204" pitchFamily="34" charset="0"/>
                <a:ea typeface="Times New Roman" panose="02020603050405020304" pitchFamily="18" charset="0"/>
                <a:cs typeface="Times New Roman" panose="02020603050405020304" pitchFamily="18" charset="0"/>
              </a:rPr>
              <a:t>atau</a:t>
            </a:r>
            <a:r>
              <a:rPr lang="en-US" dirty="0" smtClean="0">
                <a:effectLst/>
                <a:latin typeface="Tahoma" panose="020B0604030504040204" pitchFamily="34" charset="0"/>
                <a:ea typeface="Times New Roman" panose="02020603050405020304" pitchFamily="18" charset="0"/>
                <a:cs typeface="Times New Roman" panose="02020603050405020304" pitchFamily="18" charset="0"/>
              </a:rPr>
              <a:t> </a:t>
            </a:r>
            <a:r>
              <a:rPr lang="en-US" dirty="0" err="1" smtClean="0">
                <a:effectLst/>
                <a:latin typeface="Tahoma" panose="020B0604030504040204" pitchFamily="34" charset="0"/>
                <a:ea typeface="Times New Roman" panose="02020603050405020304" pitchFamily="18" charset="0"/>
                <a:cs typeface="Times New Roman" panose="02020603050405020304" pitchFamily="18" charset="0"/>
              </a:rPr>
              <a:t>suatu</a:t>
            </a:r>
            <a:r>
              <a:rPr lang="en-US" dirty="0" smtClean="0">
                <a:effectLst/>
                <a:latin typeface="Tahoma" panose="020B0604030504040204" pitchFamily="34" charset="0"/>
                <a:ea typeface="Times New Roman" panose="02020603050405020304" pitchFamily="18" charset="0"/>
                <a:cs typeface="Times New Roman" panose="02020603050405020304" pitchFamily="18" charset="0"/>
              </a:rPr>
              <a:t> </a:t>
            </a:r>
            <a:r>
              <a:rPr lang="en-US" dirty="0" err="1" smtClean="0">
                <a:effectLst/>
                <a:latin typeface="Tahoma" panose="020B0604030504040204" pitchFamily="34" charset="0"/>
                <a:ea typeface="Times New Roman" panose="02020603050405020304" pitchFamily="18" charset="0"/>
                <a:cs typeface="Times New Roman" panose="02020603050405020304" pitchFamily="18" charset="0"/>
              </a:rPr>
              <a:t>perusahaan</a:t>
            </a:r>
            <a:r>
              <a:rPr lang="en-US" dirty="0" smtClean="0">
                <a:effectLst/>
                <a:latin typeface="Tahoma" panose="020B0604030504040204" pitchFamily="34" charset="0"/>
                <a:ea typeface="Times New Roman" panose="02020603050405020304" pitchFamily="18" charset="0"/>
                <a:cs typeface="Times New Roman" panose="02020603050405020304" pitchFamily="18" charset="0"/>
              </a:rPr>
              <a:t> engineer </a:t>
            </a:r>
            <a:r>
              <a:rPr lang="en-US" dirty="0" err="1" smtClean="0">
                <a:effectLst/>
                <a:latin typeface="Tahoma" panose="020B0604030504040204" pitchFamily="34" charset="0"/>
                <a:ea typeface="Times New Roman" panose="02020603050405020304" pitchFamily="18" charset="0"/>
                <a:cs typeface="Times New Roman" panose="02020603050405020304" pitchFamily="18" charset="0"/>
              </a:rPr>
              <a:t>melakukan</a:t>
            </a:r>
            <a:r>
              <a:rPr lang="en-US" dirty="0" smtClean="0">
                <a:effectLst/>
                <a:latin typeface="Tahoma" panose="020B0604030504040204" pitchFamily="34" charset="0"/>
                <a:ea typeface="Times New Roman" panose="02020603050405020304" pitchFamily="18" charset="0"/>
                <a:cs typeface="Times New Roman" panose="02020603050405020304" pitchFamily="18" charset="0"/>
              </a:rPr>
              <a:t> </a:t>
            </a:r>
            <a:r>
              <a:rPr lang="en-US" dirty="0" err="1" smtClean="0">
                <a:effectLst/>
                <a:latin typeface="Tahoma" panose="020B0604030504040204" pitchFamily="34" charset="0"/>
                <a:ea typeface="Times New Roman" panose="02020603050405020304" pitchFamily="18" charset="0"/>
                <a:cs typeface="Times New Roman" panose="02020603050405020304" pitchFamily="18" charset="0"/>
              </a:rPr>
              <a:t>tawar</a:t>
            </a:r>
            <a:r>
              <a:rPr lang="en-US" dirty="0" smtClean="0">
                <a:effectLst/>
                <a:latin typeface="Tahoma" panose="020B0604030504040204" pitchFamily="34" charset="0"/>
                <a:ea typeface="Times New Roman" panose="02020603050405020304" pitchFamily="18" charset="0"/>
                <a:cs typeface="Times New Roman" panose="02020603050405020304" pitchFamily="18" charset="0"/>
              </a:rPr>
              <a:t> </a:t>
            </a:r>
            <a:r>
              <a:rPr lang="en-US" dirty="0" err="1" smtClean="0">
                <a:effectLst/>
                <a:latin typeface="Tahoma" panose="020B0604030504040204" pitchFamily="34" charset="0"/>
                <a:ea typeface="Times New Roman" panose="02020603050405020304" pitchFamily="18" charset="0"/>
                <a:cs typeface="Times New Roman" panose="02020603050405020304" pitchFamily="18" charset="0"/>
              </a:rPr>
              <a:t>menawar</a:t>
            </a:r>
            <a:r>
              <a:rPr lang="en-US" dirty="0" smtClean="0">
                <a:effectLst/>
                <a:latin typeface="Tahoma" panose="020B0604030504040204" pitchFamily="34" charset="0"/>
                <a:ea typeface="Times New Roman" panose="02020603050405020304" pitchFamily="18" charset="0"/>
                <a:cs typeface="Times New Roman" panose="02020603050405020304" pitchFamily="18" charset="0"/>
              </a:rPr>
              <a:t> </a:t>
            </a:r>
            <a:r>
              <a:rPr lang="en-US" dirty="0" err="1" smtClean="0">
                <a:effectLst/>
                <a:latin typeface="Tahoma" panose="020B0604030504040204" pitchFamily="34" charset="0"/>
                <a:ea typeface="Times New Roman" panose="02020603050405020304" pitchFamily="18" charset="0"/>
                <a:cs typeface="Times New Roman" panose="02020603050405020304" pitchFamily="18" charset="0"/>
              </a:rPr>
              <a:t>dalam</a:t>
            </a:r>
            <a:r>
              <a:rPr lang="en-US" dirty="0" smtClean="0">
                <a:effectLst/>
                <a:latin typeface="Tahoma" panose="020B0604030504040204" pitchFamily="34" charset="0"/>
                <a:ea typeface="Times New Roman" panose="02020603050405020304" pitchFamily="18" charset="0"/>
                <a:cs typeface="Times New Roman" panose="02020603050405020304" pitchFamily="18" charset="0"/>
              </a:rPr>
              <a:t> </a:t>
            </a:r>
            <a:r>
              <a:rPr lang="en-US" dirty="0" err="1" smtClean="0">
                <a:effectLst/>
                <a:latin typeface="Tahoma" panose="020B0604030504040204" pitchFamily="34" charset="0"/>
                <a:ea typeface="Times New Roman" panose="02020603050405020304" pitchFamily="18" charset="0"/>
                <a:cs typeface="Times New Roman" panose="02020603050405020304" pitchFamily="18" charset="0"/>
              </a:rPr>
              <a:t>beberapa</a:t>
            </a:r>
            <a:r>
              <a:rPr lang="en-US" dirty="0" smtClean="0">
                <a:effectLst/>
                <a:latin typeface="Tahoma" panose="020B0604030504040204" pitchFamily="34" charset="0"/>
                <a:ea typeface="Times New Roman" panose="02020603050405020304" pitchFamily="18" charset="0"/>
                <a:cs typeface="Times New Roman" panose="02020603050405020304" pitchFamily="18" charset="0"/>
              </a:rPr>
              <a:t> project </a:t>
            </a:r>
            <a:r>
              <a:rPr lang="en-US" dirty="0" err="1" smtClean="0">
                <a:effectLst/>
                <a:latin typeface="Tahoma" panose="020B0604030504040204" pitchFamily="34" charset="0"/>
                <a:ea typeface="Times New Roman" panose="02020603050405020304" pitchFamily="18" charset="0"/>
                <a:cs typeface="Times New Roman" panose="02020603050405020304" pitchFamily="18" charset="0"/>
              </a:rPr>
              <a:t>dan</a:t>
            </a:r>
            <a:r>
              <a:rPr lang="en-US" dirty="0" smtClean="0">
                <a:effectLst/>
                <a:latin typeface="Tahoma" panose="020B0604030504040204" pitchFamily="34" charset="0"/>
                <a:ea typeface="Times New Roman" panose="02020603050405020304" pitchFamily="18" charset="0"/>
                <a:cs typeface="Times New Roman" panose="02020603050405020304" pitchFamily="18" charset="0"/>
              </a:rPr>
              <a:t> </a:t>
            </a:r>
            <a:r>
              <a:rPr lang="en-US" dirty="0" err="1" smtClean="0">
                <a:effectLst/>
                <a:latin typeface="Tahoma" panose="020B0604030504040204" pitchFamily="34" charset="0"/>
                <a:ea typeface="Times New Roman" panose="02020603050405020304" pitchFamily="18" charset="0"/>
                <a:cs typeface="Times New Roman" panose="02020603050405020304" pitchFamily="18" charset="0"/>
              </a:rPr>
              <a:t>ingin</a:t>
            </a:r>
            <a:r>
              <a:rPr lang="en-US" dirty="0" smtClean="0">
                <a:effectLst/>
                <a:latin typeface="Tahoma" panose="020B0604030504040204" pitchFamily="34" charset="0"/>
                <a:ea typeface="Times New Roman" panose="02020603050405020304" pitchFamily="18" charset="0"/>
                <a:cs typeface="Times New Roman" panose="02020603050405020304" pitchFamily="18" charset="0"/>
              </a:rPr>
              <a:t> </a:t>
            </a:r>
            <a:r>
              <a:rPr lang="en-US" dirty="0" err="1" smtClean="0">
                <a:effectLst/>
                <a:latin typeface="Tahoma" panose="020B0604030504040204" pitchFamily="34" charset="0"/>
                <a:ea typeface="Times New Roman" panose="02020603050405020304" pitchFamily="18" charset="0"/>
                <a:cs typeface="Times New Roman" panose="02020603050405020304" pitchFamily="18" charset="0"/>
              </a:rPr>
              <a:t>tahu</a:t>
            </a:r>
            <a:r>
              <a:rPr lang="en-US" dirty="0" smtClean="0">
                <a:effectLst/>
                <a:latin typeface="Tahoma" panose="020B0604030504040204" pitchFamily="34" charset="0"/>
                <a:ea typeface="Times New Roman" panose="02020603050405020304" pitchFamily="18" charset="0"/>
                <a:cs typeface="Times New Roman" panose="02020603050405020304" pitchFamily="18" charset="0"/>
              </a:rPr>
              <a:t> </a:t>
            </a:r>
            <a:r>
              <a:rPr lang="en-US" dirty="0" err="1" smtClean="0">
                <a:effectLst/>
                <a:latin typeface="Tahoma" panose="020B0604030504040204" pitchFamily="34" charset="0"/>
                <a:ea typeface="Times New Roman" panose="02020603050405020304" pitchFamily="18" charset="0"/>
                <a:cs typeface="Times New Roman" panose="02020603050405020304" pitchFamily="18" charset="0"/>
              </a:rPr>
              <a:t>jika</a:t>
            </a:r>
            <a:r>
              <a:rPr lang="en-US" dirty="0" smtClean="0">
                <a:effectLst/>
                <a:latin typeface="Tahoma" panose="020B0604030504040204" pitchFamily="34" charset="0"/>
                <a:ea typeface="Times New Roman" panose="02020603050405020304" pitchFamily="18" charset="0"/>
                <a:cs typeface="Times New Roman" panose="02020603050405020304" pitchFamily="18" charset="0"/>
              </a:rPr>
              <a:t> </a:t>
            </a:r>
            <a:r>
              <a:rPr lang="en-US" dirty="0" err="1" smtClean="0">
                <a:effectLst/>
                <a:latin typeface="Tahoma" panose="020B0604030504040204" pitchFamily="34" charset="0"/>
                <a:ea typeface="Times New Roman" panose="02020603050405020304" pitchFamily="18" charset="0"/>
                <a:cs typeface="Times New Roman" panose="02020603050405020304" pitchFamily="18" charset="0"/>
              </a:rPr>
              <a:t>dia</a:t>
            </a:r>
            <a:r>
              <a:rPr lang="en-US" dirty="0" smtClean="0">
                <a:effectLst/>
                <a:latin typeface="Tahoma" panose="020B0604030504040204" pitchFamily="34" charset="0"/>
                <a:ea typeface="Times New Roman" panose="02020603050405020304" pitchFamily="18" charset="0"/>
                <a:cs typeface="Times New Roman" panose="02020603050405020304" pitchFamily="18" charset="0"/>
              </a:rPr>
              <a:t> </a:t>
            </a:r>
            <a:r>
              <a:rPr lang="en-US" dirty="0" err="1" smtClean="0">
                <a:effectLst/>
                <a:latin typeface="Tahoma" panose="020B0604030504040204" pitchFamily="34" charset="0"/>
                <a:ea typeface="Times New Roman" panose="02020603050405020304" pitchFamily="18" charset="0"/>
                <a:cs typeface="Times New Roman" panose="02020603050405020304" pitchFamily="18" charset="0"/>
              </a:rPr>
              <a:t>bisa</a:t>
            </a:r>
            <a:r>
              <a:rPr lang="en-US" dirty="0" smtClean="0">
                <a:effectLst/>
                <a:latin typeface="Tahoma" panose="020B0604030504040204" pitchFamily="34" charset="0"/>
                <a:ea typeface="Times New Roman" panose="02020603050405020304" pitchFamily="18" charset="0"/>
                <a:cs typeface="Times New Roman" panose="02020603050405020304" pitchFamily="18" charset="0"/>
              </a:rPr>
              <a:t> </a:t>
            </a:r>
            <a:r>
              <a:rPr lang="en-US" dirty="0" err="1" smtClean="0">
                <a:effectLst/>
                <a:latin typeface="Tahoma" panose="020B0604030504040204" pitchFamily="34" charset="0"/>
                <a:ea typeface="Times New Roman" panose="02020603050405020304" pitchFamily="18" charset="0"/>
                <a:cs typeface="Times New Roman" panose="02020603050405020304" pitchFamily="18" charset="0"/>
              </a:rPr>
              <a:t>kompetitive</a:t>
            </a:r>
            <a:r>
              <a:rPr lang="en-US" dirty="0" smtClean="0">
                <a:effectLst/>
                <a:latin typeface="Tahoma" panose="020B0604030504040204" pitchFamily="34" charset="0"/>
                <a:ea typeface="Times New Roman" panose="02020603050405020304" pitchFamily="18" charset="0"/>
                <a:cs typeface="Times New Roman" panose="02020603050405020304" pitchFamily="18" charset="0"/>
              </a:rPr>
              <a:t> </a:t>
            </a:r>
            <a:r>
              <a:rPr lang="en-US" dirty="0" err="1" smtClean="0">
                <a:effectLst/>
                <a:latin typeface="Tahoma" panose="020B0604030504040204" pitchFamily="34" charset="0"/>
                <a:ea typeface="Times New Roman" panose="02020603050405020304" pitchFamily="18" charset="0"/>
                <a:cs typeface="Times New Roman" panose="02020603050405020304" pitchFamily="18" charset="0"/>
              </a:rPr>
              <a:t>dalam</a:t>
            </a:r>
            <a:r>
              <a:rPr lang="en-US" dirty="0" smtClean="0">
                <a:effectLst/>
                <a:latin typeface="Tahoma" panose="020B0604030504040204" pitchFamily="34" charset="0"/>
                <a:ea typeface="Times New Roman" panose="02020603050405020304" pitchFamily="18" charset="0"/>
                <a:cs typeface="Times New Roman" panose="02020603050405020304" pitchFamily="18" charset="0"/>
              </a:rPr>
              <a:t> </a:t>
            </a:r>
            <a:r>
              <a:rPr lang="en-US" dirty="0" err="1" smtClean="0">
                <a:effectLst/>
                <a:latin typeface="Tahoma" panose="020B0604030504040204" pitchFamily="34" charset="0"/>
                <a:ea typeface="Times New Roman" panose="02020603050405020304" pitchFamily="18" charset="0"/>
                <a:cs typeface="Times New Roman" panose="02020603050405020304" pitchFamily="18" charset="0"/>
              </a:rPr>
              <a:t>harga</a:t>
            </a:r>
            <a:r>
              <a:rPr lang="en-US" dirty="0" smtClean="0">
                <a:effectLst/>
                <a:latin typeface="Tahoma" panose="020B0604030504040204" pitchFamily="34" charset="0"/>
                <a:ea typeface="Times New Roman" panose="02020603050405020304" pitchFamily="18" charset="0"/>
                <a:cs typeface="Times New Roman" panose="02020603050405020304" pitchFamily="18" charset="0"/>
              </a:rPr>
              <a:t> </a:t>
            </a:r>
            <a:r>
              <a:rPr lang="en-US" dirty="0" err="1" smtClean="0">
                <a:effectLst/>
                <a:latin typeface="Tahoma" panose="020B0604030504040204" pitchFamily="34" charset="0"/>
                <a:ea typeface="Times New Roman" panose="02020603050405020304" pitchFamily="18" charset="0"/>
                <a:cs typeface="Times New Roman" panose="02020603050405020304" pitchFamily="18" charset="0"/>
              </a:rPr>
              <a:t>terhadap</a:t>
            </a:r>
            <a:r>
              <a:rPr lang="en-US" dirty="0" smtClean="0">
                <a:effectLst/>
                <a:latin typeface="Tahoma" panose="020B0604030504040204" pitchFamily="34" charset="0"/>
                <a:ea typeface="Times New Roman" panose="02020603050405020304" pitchFamily="18" charset="0"/>
                <a:cs typeface="Times New Roman" panose="02020603050405020304" pitchFamily="18" charset="0"/>
              </a:rPr>
              <a:t> para </a:t>
            </a:r>
            <a:r>
              <a:rPr lang="en-US" dirty="0" err="1" smtClean="0">
                <a:effectLst/>
                <a:latin typeface="Tahoma" panose="020B0604030504040204" pitchFamily="34" charset="0"/>
                <a:ea typeface="Times New Roman" panose="02020603050405020304" pitchFamily="18" charset="0"/>
                <a:cs typeface="Times New Roman" panose="02020603050405020304" pitchFamily="18" charset="0"/>
              </a:rPr>
              <a:t>pesaingnya</a:t>
            </a:r>
            <a:r>
              <a:rPr lang="en-US" dirty="0" smtClean="0">
                <a:effectLst/>
                <a:latin typeface="Tahoma" panose="020B0604030504040204" pitchFamily="34" charset="0"/>
                <a:ea typeface="Times New Roman" panose="02020603050405020304" pitchFamily="18" charset="0"/>
                <a:cs typeface="Times New Roman" panose="02020603050405020304" pitchFamily="18" charset="0"/>
              </a:rPr>
              <a:t>.</a:t>
            </a:r>
            <a:endParaRPr lang="en-US" dirty="0">
              <a:effectLst/>
              <a:latin typeface="Tahoma" panose="020B060403050404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92852771"/>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object 14"/>
          <p:cNvSpPr/>
          <p:nvPr/>
        </p:nvSpPr>
        <p:spPr>
          <a:xfrm>
            <a:off x="0" y="1"/>
            <a:ext cx="9143998" cy="6857998"/>
          </a:xfrm>
          <a:prstGeom prst="rect">
            <a:avLst/>
          </a:prstGeom>
          <a:blipFill>
            <a:blip r:embed="rId2" cstate="print"/>
            <a:stretch>
              <a:fillRect/>
            </a:stretch>
          </a:blipFill>
        </p:spPr>
        <p:txBody>
          <a:bodyPr wrap="square" lIns="0" tIns="0" rIns="0" bIns="0" rtlCol="0">
            <a:noAutofit/>
          </a:bodyPr>
          <a:lstStyle/>
          <a:p>
            <a:endParaRPr/>
          </a:p>
        </p:txBody>
      </p:sp>
      <p:sp>
        <p:nvSpPr>
          <p:cNvPr id="13" name="object 13"/>
          <p:cNvSpPr txBox="1"/>
          <p:nvPr/>
        </p:nvSpPr>
        <p:spPr>
          <a:xfrm>
            <a:off x="878838" y="629921"/>
            <a:ext cx="7986865" cy="2578098"/>
          </a:xfrm>
          <a:prstGeom prst="rect">
            <a:avLst/>
          </a:prstGeom>
        </p:spPr>
        <p:txBody>
          <a:bodyPr wrap="square" lIns="0" tIns="0" rIns="0" bIns="0" rtlCol="0">
            <a:noAutofit/>
          </a:bodyPr>
          <a:lstStyle/>
          <a:p>
            <a:pPr marL="12700" marR="867751" indent="0">
              <a:lnSpc>
                <a:spcPts val="3051"/>
              </a:lnSpc>
              <a:spcBef>
                <a:spcPts val="3259"/>
              </a:spcBef>
            </a:pPr>
            <a:r>
              <a:rPr sz="2500" spc="0" dirty="0" err="1" smtClean="0">
                <a:solidFill>
                  <a:srgbClr val="FEFFFE"/>
                </a:solidFill>
                <a:latin typeface="Corbel"/>
                <a:cs typeface="Corbel"/>
              </a:rPr>
              <a:t>Desain</a:t>
            </a:r>
            <a:r>
              <a:rPr sz="2500" spc="0" dirty="0" smtClean="0">
                <a:solidFill>
                  <a:srgbClr val="FEFFFE"/>
                </a:solidFill>
                <a:latin typeface="Corbel"/>
                <a:cs typeface="Corbel"/>
              </a:rPr>
              <a:t> data warehouse didasarkan atas </a:t>
            </a:r>
            <a:r>
              <a:rPr sz="2500" spc="-50" dirty="0" smtClean="0">
                <a:solidFill>
                  <a:srgbClr val="FEFFFE"/>
                </a:solidFill>
                <a:latin typeface="Corbel"/>
                <a:cs typeface="Corbel"/>
              </a:rPr>
              <a:t>k</a:t>
            </a:r>
            <a:r>
              <a:rPr sz="2500" spc="0" dirty="0" smtClean="0">
                <a:solidFill>
                  <a:srgbClr val="FEFFFE"/>
                </a:solidFill>
                <a:latin typeface="Corbel"/>
                <a:cs typeface="Corbel"/>
              </a:rPr>
              <a:t>onsep </a:t>
            </a:r>
            <a:endParaRPr sz="2500" dirty="0">
              <a:latin typeface="Corbel"/>
              <a:cs typeface="Corbel"/>
            </a:endParaRPr>
          </a:p>
          <a:p>
            <a:pPr marL="12700" marR="867751">
              <a:lnSpc>
                <a:spcPts val="3051"/>
              </a:lnSpc>
              <a:spcBef>
                <a:spcPts val="848"/>
              </a:spcBef>
            </a:pPr>
            <a:r>
              <a:rPr sz="2500" spc="0" dirty="0" smtClean="0">
                <a:solidFill>
                  <a:srgbClr val="FEFFFE"/>
                </a:solidFill>
                <a:latin typeface="Corbel"/>
                <a:cs typeface="Corbel"/>
              </a:rPr>
              <a:t>pemodelan dimension</a:t>
            </a:r>
            <a:r>
              <a:rPr sz="2500" spc="-4" dirty="0" smtClean="0">
                <a:solidFill>
                  <a:srgbClr val="FEFFFE"/>
                </a:solidFill>
                <a:latin typeface="Corbel"/>
                <a:cs typeface="Corbel"/>
              </a:rPr>
              <a:t>a</a:t>
            </a:r>
            <a:r>
              <a:rPr sz="2500" spc="0" dirty="0" smtClean="0">
                <a:solidFill>
                  <a:srgbClr val="FEFFFE"/>
                </a:solidFill>
                <a:latin typeface="Corbel"/>
                <a:cs typeface="Corbel"/>
              </a:rPr>
              <a:t>l.</a:t>
            </a:r>
            <a:endParaRPr sz="2500" dirty="0">
              <a:latin typeface="Corbel"/>
              <a:cs typeface="Corbel"/>
            </a:endParaRPr>
          </a:p>
          <a:p>
            <a:pPr marL="12700">
              <a:lnSpc>
                <a:spcPts val="3030"/>
              </a:lnSpc>
              <a:spcBef>
                <a:spcPts val="1599"/>
              </a:spcBef>
            </a:pPr>
            <a:r>
              <a:rPr sz="3750" spc="-109" baseline="1092" dirty="0" smtClean="0">
                <a:solidFill>
                  <a:srgbClr val="FEFFFE"/>
                </a:solidFill>
                <a:latin typeface="Corbel"/>
                <a:cs typeface="Corbel"/>
              </a:rPr>
              <a:t>P</a:t>
            </a:r>
            <a:r>
              <a:rPr sz="3750" spc="0" baseline="1092" dirty="0" smtClean="0">
                <a:solidFill>
                  <a:srgbClr val="FEFFFE"/>
                </a:solidFill>
                <a:latin typeface="Corbel"/>
                <a:cs typeface="Corbel"/>
              </a:rPr>
              <a:t>emodelan dimension</a:t>
            </a:r>
            <a:r>
              <a:rPr sz="3750" spc="-4" baseline="1092" dirty="0" smtClean="0">
                <a:solidFill>
                  <a:srgbClr val="FEFFFE"/>
                </a:solidFill>
                <a:latin typeface="Corbel"/>
                <a:cs typeface="Corbel"/>
              </a:rPr>
              <a:t>a</a:t>
            </a:r>
            <a:r>
              <a:rPr sz="3750" spc="0" baseline="1092" dirty="0" smtClean="0">
                <a:solidFill>
                  <a:srgbClr val="FEFFFE"/>
                </a:solidFill>
                <a:latin typeface="Corbel"/>
                <a:cs typeface="Corbel"/>
              </a:rPr>
              <a:t>l adalah suatu model berbasis-­‐</a:t>
            </a:r>
            <a:endParaRPr sz="2500" dirty="0">
              <a:latin typeface="Corbel"/>
              <a:cs typeface="Corbel"/>
            </a:endParaRPr>
          </a:p>
        </p:txBody>
      </p:sp>
      <p:sp>
        <p:nvSpPr>
          <p:cNvPr id="12" name="object 12"/>
          <p:cNvSpPr txBox="1"/>
          <p:nvPr/>
        </p:nvSpPr>
        <p:spPr>
          <a:xfrm>
            <a:off x="535939" y="1788695"/>
            <a:ext cx="230283" cy="355693"/>
          </a:xfrm>
          <a:prstGeom prst="rect">
            <a:avLst/>
          </a:prstGeom>
        </p:spPr>
        <p:txBody>
          <a:bodyPr wrap="square" lIns="0" tIns="0" rIns="0" bIns="0" rtlCol="0">
            <a:noAutofit/>
          </a:bodyPr>
          <a:lstStyle/>
          <a:p>
            <a:pPr marL="12700">
              <a:lnSpc>
                <a:spcPts val="2655"/>
              </a:lnSpc>
            </a:pPr>
            <a:r>
              <a:rPr sz="2500" dirty="0" smtClean="0">
                <a:solidFill>
                  <a:srgbClr val="FEFFFE"/>
                </a:solidFill>
                <a:latin typeface="Arial"/>
                <a:cs typeface="Arial"/>
              </a:rPr>
              <a:t>•</a:t>
            </a:r>
            <a:r>
              <a:rPr sz="2500" dirty="0" smtClean="0">
                <a:solidFill>
                  <a:srgbClr val="FEFFFF"/>
                </a:solidFill>
                <a:latin typeface="Arial"/>
                <a:cs typeface="Arial"/>
              </a:rPr>
              <a:t> </a:t>
            </a:r>
            <a:endParaRPr sz="2500">
              <a:latin typeface="Arial"/>
              <a:cs typeface="Arial"/>
            </a:endParaRPr>
          </a:p>
        </p:txBody>
      </p:sp>
      <p:sp>
        <p:nvSpPr>
          <p:cNvPr id="11" name="object 11"/>
          <p:cNvSpPr txBox="1"/>
          <p:nvPr/>
        </p:nvSpPr>
        <p:spPr>
          <a:xfrm>
            <a:off x="535939" y="2855495"/>
            <a:ext cx="230283" cy="355693"/>
          </a:xfrm>
          <a:prstGeom prst="rect">
            <a:avLst/>
          </a:prstGeom>
        </p:spPr>
        <p:txBody>
          <a:bodyPr wrap="square" lIns="0" tIns="0" rIns="0" bIns="0" rtlCol="0">
            <a:noAutofit/>
          </a:bodyPr>
          <a:lstStyle/>
          <a:p>
            <a:pPr marL="12700">
              <a:lnSpc>
                <a:spcPts val="2655"/>
              </a:lnSpc>
            </a:pPr>
            <a:r>
              <a:rPr sz="2500" dirty="0" smtClean="0">
                <a:solidFill>
                  <a:srgbClr val="FEFFFE"/>
                </a:solidFill>
                <a:latin typeface="Arial"/>
                <a:cs typeface="Arial"/>
              </a:rPr>
              <a:t>•</a:t>
            </a:r>
            <a:r>
              <a:rPr sz="2500" dirty="0" smtClean="0">
                <a:solidFill>
                  <a:srgbClr val="FEFFFF"/>
                </a:solidFill>
                <a:latin typeface="Arial"/>
                <a:cs typeface="Arial"/>
              </a:rPr>
              <a:t> </a:t>
            </a:r>
            <a:endParaRPr sz="2500">
              <a:latin typeface="Arial"/>
              <a:cs typeface="Arial"/>
            </a:endParaRPr>
          </a:p>
        </p:txBody>
      </p:sp>
      <p:sp>
        <p:nvSpPr>
          <p:cNvPr id="10" name="object 10"/>
          <p:cNvSpPr txBox="1"/>
          <p:nvPr/>
        </p:nvSpPr>
        <p:spPr>
          <a:xfrm>
            <a:off x="878839" y="3360420"/>
            <a:ext cx="4929513" cy="914399"/>
          </a:xfrm>
          <a:prstGeom prst="rect">
            <a:avLst/>
          </a:prstGeom>
        </p:spPr>
        <p:txBody>
          <a:bodyPr wrap="square" lIns="0" tIns="0" rIns="0" bIns="0" rtlCol="0">
            <a:noAutofit/>
          </a:bodyPr>
          <a:lstStyle/>
          <a:p>
            <a:pPr marL="12700">
              <a:lnSpc>
                <a:spcPts val="2720"/>
              </a:lnSpc>
              <a:spcBef>
                <a:spcPts val="136"/>
              </a:spcBef>
            </a:pPr>
            <a:r>
              <a:rPr sz="3750" spc="0" baseline="3276" dirty="0" smtClean="0">
                <a:solidFill>
                  <a:srgbClr val="FEFFFE"/>
                </a:solidFill>
                <a:latin typeface="Corbel"/>
                <a:cs typeface="Corbel"/>
              </a:rPr>
              <a:t>pema</a:t>
            </a:r>
            <a:r>
              <a:rPr sz="3750" spc="4" baseline="3276" dirty="0" smtClean="0">
                <a:solidFill>
                  <a:srgbClr val="FEFFFE"/>
                </a:solidFill>
                <a:latin typeface="Corbel"/>
                <a:cs typeface="Corbel"/>
              </a:rPr>
              <a:t>n</a:t>
            </a:r>
            <a:r>
              <a:rPr sz="3750" spc="0" baseline="3276" dirty="0" smtClean="0">
                <a:solidFill>
                  <a:srgbClr val="FEFFFE"/>
                </a:solidFill>
                <a:latin typeface="Corbel"/>
                <a:cs typeface="Corbel"/>
              </a:rPr>
              <a:t>ggilan y</a:t>
            </a:r>
            <a:r>
              <a:rPr sz="3750" spc="-4" baseline="3276" dirty="0" smtClean="0">
                <a:solidFill>
                  <a:srgbClr val="FEFFFE"/>
                </a:solidFill>
                <a:latin typeface="Corbel"/>
                <a:cs typeface="Corbel"/>
              </a:rPr>
              <a:t>a</a:t>
            </a:r>
            <a:r>
              <a:rPr sz="3750" spc="0" baseline="3276" dirty="0" smtClean="0">
                <a:solidFill>
                  <a:srgbClr val="FEFFFE"/>
                </a:solidFill>
                <a:latin typeface="Corbel"/>
                <a:cs typeface="Corbel"/>
              </a:rPr>
              <a:t>ng me</a:t>
            </a:r>
            <a:r>
              <a:rPr sz="3750" spc="4" baseline="3276" dirty="0" smtClean="0">
                <a:solidFill>
                  <a:srgbClr val="FEFFFE"/>
                </a:solidFill>
                <a:latin typeface="Corbel"/>
                <a:cs typeface="Corbel"/>
              </a:rPr>
              <a:t>n</a:t>
            </a:r>
            <a:r>
              <a:rPr sz="3750" spc="0" baseline="3276" dirty="0" smtClean="0">
                <a:solidFill>
                  <a:srgbClr val="FEFFFE"/>
                </a:solidFill>
                <a:latin typeface="Corbel"/>
                <a:cs typeface="Corbel"/>
              </a:rPr>
              <a:t>duku</a:t>
            </a:r>
            <a:r>
              <a:rPr sz="3750" spc="4" baseline="3276" dirty="0" smtClean="0">
                <a:solidFill>
                  <a:srgbClr val="FEFFFE"/>
                </a:solidFill>
                <a:latin typeface="Corbel"/>
                <a:cs typeface="Corbel"/>
              </a:rPr>
              <a:t>n</a:t>
            </a:r>
            <a:r>
              <a:rPr sz="3750" spc="0" baseline="3276" dirty="0" smtClean="0">
                <a:solidFill>
                  <a:srgbClr val="FEFFFE"/>
                </a:solidFill>
                <a:latin typeface="Corbel"/>
                <a:cs typeface="Corbel"/>
              </a:rPr>
              <a:t>g akses</a:t>
            </a:r>
            <a:endParaRPr sz="2500" dirty="0">
              <a:latin typeface="Corbel"/>
              <a:cs typeface="Corbel"/>
            </a:endParaRPr>
          </a:p>
          <a:p>
            <a:pPr marL="12700" marR="47625">
              <a:lnSpc>
                <a:spcPts val="3030"/>
              </a:lnSpc>
              <a:spcBef>
                <a:spcPts val="1463"/>
              </a:spcBef>
            </a:pPr>
            <a:r>
              <a:rPr sz="3750" baseline="1092" dirty="0" smtClean="0">
                <a:solidFill>
                  <a:srgbClr val="FEFFFE"/>
                </a:solidFill>
                <a:latin typeface="Corbel"/>
                <a:cs typeface="Corbel"/>
              </a:rPr>
              <a:t>S</a:t>
            </a:r>
            <a:r>
              <a:rPr sz="3750" spc="-50" baseline="1092" dirty="0" smtClean="0">
                <a:solidFill>
                  <a:srgbClr val="FEFFFE"/>
                </a:solidFill>
                <a:latin typeface="Corbel"/>
                <a:cs typeface="Corbel"/>
              </a:rPr>
              <a:t>k</a:t>
            </a:r>
            <a:r>
              <a:rPr sz="3750" spc="0" baseline="1092" dirty="0" smtClean="0">
                <a:solidFill>
                  <a:srgbClr val="FEFFFE"/>
                </a:solidFill>
                <a:latin typeface="Corbel"/>
                <a:cs typeface="Corbel"/>
              </a:rPr>
              <a:t>ema-­‐</a:t>
            </a:r>
            <a:r>
              <a:rPr sz="3750" spc="4" baseline="1092" dirty="0" smtClean="0">
                <a:solidFill>
                  <a:srgbClr val="FEFFFE"/>
                </a:solidFill>
                <a:latin typeface="Corbel"/>
                <a:cs typeface="Corbel"/>
              </a:rPr>
              <a:t>s</a:t>
            </a:r>
            <a:r>
              <a:rPr sz="3750" spc="-50" baseline="1092" dirty="0" smtClean="0">
                <a:solidFill>
                  <a:srgbClr val="FEFFFE"/>
                </a:solidFill>
                <a:latin typeface="Corbel"/>
                <a:cs typeface="Corbel"/>
              </a:rPr>
              <a:t>k</a:t>
            </a:r>
            <a:r>
              <a:rPr sz="3750" spc="0" baseline="1092" dirty="0" smtClean="0">
                <a:solidFill>
                  <a:srgbClr val="FEFFFE"/>
                </a:solidFill>
                <a:latin typeface="Corbel"/>
                <a:cs typeface="Corbel"/>
              </a:rPr>
              <a:t>ema:</a:t>
            </a:r>
            <a:endParaRPr sz="2500" dirty="0">
              <a:latin typeface="Corbel"/>
              <a:cs typeface="Corbel"/>
            </a:endParaRPr>
          </a:p>
        </p:txBody>
      </p:sp>
      <p:sp>
        <p:nvSpPr>
          <p:cNvPr id="9" name="object 9"/>
          <p:cNvSpPr txBox="1"/>
          <p:nvPr/>
        </p:nvSpPr>
        <p:spPr>
          <a:xfrm>
            <a:off x="5799006" y="3360420"/>
            <a:ext cx="820119" cy="342900"/>
          </a:xfrm>
          <a:prstGeom prst="rect">
            <a:avLst/>
          </a:prstGeom>
        </p:spPr>
        <p:txBody>
          <a:bodyPr wrap="square" lIns="0" tIns="0" rIns="0" bIns="0" rtlCol="0">
            <a:noAutofit/>
          </a:bodyPr>
          <a:lstStyle/>
          <a:p>
            <a:pPr marL="12700">
              <a:lnSpc>
                <a:spcPts val="2700"/>
              </a:lnSpc>
              <a:spcBef>
                <a:spcPts val="135"/>
              </a:spcBef>
            </a:pPr>
            <a:r>
              <a:rPr sz="3750" spc="0" baseline="2184" dirty="0" smtClean="0">
                <a:solidFill>
                  <a:srgbClr val="FEFFFE"/>
                </a:solidFill>
                <a:latin typeface="Corbel"/>
                <a:cs typeface="Corbel"/>
              </a:rPr>
              <a:t>query</a:t>
            </a:r>
            <a:endParaRPr sz="2500">
              <a:latin typeface="Corbel"/>
              <a:cs typeface="Corbel"/>
            </a:endParaRPr>
          </a:p>
        </p:txBody>
      </p:sp>
      <p:sp>
        <p:nvSpPr>
          <p:cNvPr id="8" name="object 8"/>
          <p:cNvSpPr txBox="1"/>
          <p:nvPr/>
        </p:nvSpPr>
        <p:spPr>
          <a:xfrm>
            <a:off x="6609679" y="3360420"/>
            <a:ext cx="1999392" cy="342900"/>
          </a:xfrm>
          <a:prstGeom prst="rect">
            <a:avLst/>
          </a:prstGeom>
        </p:spPr>
        <p:txBody>
          <a:bodyPr wrap="square" lIns="0" tIns="0" rIns="0" bIns="0" rtlCol="0">
            <a:noAutofit/>
          </a:bodyPr>
          <a:lstStyle/>
          <a:p>
            <a:pPr marL="12700">
              <a:lnSpc>
                <a:spcPts val="2700"/>
              </a:lnSpc>
              <a:spcBef>
                <a:spcPts val="135"/>
              </a:spcBef>
            </a:pPr>
            <a:r>
              <a:rPr sz="3750" baseline="2184" dirty="0" smtClean="0">
                <a:solidFill>
                  <a:srgbClr val="FEFFFE"/>
                </a:solidFill>
                <a:latin typeface="Corbel"/>
                <a:cs typeface="Corbel"/>
              </a:rPr>
              <a:t>volume-­‐tinggi.</a:t>
            </a:r>
            <a:endParaRPr sz="2500">
              <a:latin typeface="Corbel"/>
              <a:cs typeface="Corbel"/>
            </a:endParaRPr>
          </a:p>
        </p:txBody>
      </p:sp>
      <p:sp>
        <p:nvSpPr>
          <p:cNvPr id="7" name="object 7"/>
          <p:cNvSpPr txBox="1"/>
          <p:nvPr/>
        </p:nvSpPr>
        <p:spPr>
          <a:xfrm>
            <a:off x="535939" y="3922295"/>
            <a:ext cx="230283" cy="355693"/>
          </a:xfrm>
          <a:prstGeom prst="rect">
            <a:avLst/>
          </a:prstGeom>
        </p:spPr>
        <p:txBody>
          <a:bodyPr wrap="square" lIns="0" tIns="0" rIns="0" bIns="0" rtlCol="0">
            <a:noAutofit/>
          </a:bodyPr>
          <a:lstStyle/>
          <a:p>
            <a:pPr marL="12700">
              <a:lnSpc>
                <a:spcPts val="2655"/>
              </a:lnSpc>
            </a:pPr>
            <a:r>
              <a:rPr sz="2500" dirty="0" smtClean="0">
                <a:solidFill>
                  <a:srgbClr val="FEFFFE"/>
                </a:solidFill>
                <a:latin typeface="Arial"/>
                <a:cs typeface="Arial"/>
              </a:rPr>
              <a:t>•</a:t>
            </a:r>
            <a:r>
              <a:rPr sz="2500" dirty="0" smtClean="0">
                <a:solidFill>
                  <a:srgbClr val="FEFFFF"/>
                </a:solidFill>
                <a:latin typeface="Arial"/>
                <a:cs typeface="Arial"/>
              </a:rPr>
              <a:t> </a:t>
            </a:r>
            <a:endParaRPr sz="2500">
              <a:latin typeface="Arial"/>
              <a:cs typeface="Arial"/>
            </a:endParaRPr>
          </a:p>
        </p:txBody>
      </p:sp>
      <p:sp>
        <p:nvSpPr>
          <p:cNvPr id="6" name="object 6"/>
          <p:cNvSpPr txBox="1"/>
          <p:nvPr/>
        </p:nvSpPr>
        <p:spPr>
          <a:xfrm>
            <a:off x="993139" y="4465993"/>
            <a:ext cx="263269" cy="1319358"/>
          </a:xfrm>
          <a:prstGeom prst="rect">
            <a:avLst/>
          </a:prstGeom>
        </p:spPr>
        <p:txBody>
          <a:bodyPr wrap="square" lIns="0" tIns="0" rIns="0" bIns="0" rtlCol="0">
            <a:noAutofit/>
          </a:bodyPr>
          <a:lstStyle/>
          <a:p>
            <a:pPr marL="12700" marR="0">
              <a:lnSpc>
                <a:spcPts val="2350"/>
              </a:lnSpc>
            </a:pPr>
            <a:r>
              <a:rPr sz="2200" dirty="0" smtClean="0">
                <a:solidFill>
                  <a:srgbClr val="FEFFFE"/>
                </a:solidFill>
                <a:latin typeface="Arial"/>
                <a:cs typeface="Arial"/>
              </a:rPr>
              <a:t>-</a:t>
            </a:r>
            <a:r>
              <a:rPr sz="2200" dirty="0" smtClean="0">
                <a:solidFill>
                  <a:srgbClr val="FEFFFF"/>
                </a:solidFill>
                <a:latin typeface="Arial"/>
                <a:cs typeface="Arial"/>
              </a:rPr>
              <a:t> </a:t>
            </a:r>
            <a:endParaRPr sz="2200">
              <a:latin typeface="Arial"/>
              <a:cs typeface="Arial"/>
            </a:endParaRPr>
          </a:p>
          <a:p>
            <a:pPr marL="12700" marR="0">
              <a:lnSpc>
                <a:spcPct val="100000"/>
              </a:lnSpc>
              <a:spcBef>
                <a:spcPts val="1370"/>
              </a:spcBef>
            </a:pPr>
            <a:r>
              <a:rPr sz="2200" dirty="0" smtClean="0">
                <a:solidFill>
                  <a:srgbClr val="FEFFFE"/>
                </a:solidFill>
                <a:latin typeface="Arial"/>
                <a:cs typeface="Arial"/>
              </a:rPr>
              <a:t>-</a:t>
            </a:r>
            <a:r>
              <a:rPr sz="2200" dirty="0" smtClean="0">
                <a:solidFill>
                  <a:srgbClr val="FEFFFF"/>
                </a:solidFill>
                <a:latin typeface="Arial"/>
                <a:cs typeface="Arial"/>
              </a:rPr>
              <a:t> </a:t>
            </a:r>
            <a:endParaRPr sz="2200">
              <a:latin typeface="Arial"/>
              <a:cs typeface="Arial"/>
            </a:endParaRPr>
          </a:p>
          <a:p>
            <a:pPr marL="12700">
              <a:lnSpc>
                <a:spcPct val="100000"/>
              </a:lnSpc>
              <a:spcBef>
                <a:spcPts val="1470"/>
              </a:spcBef>
            </a:pPr>
            <a:r>
              <a:rPr sz="2200" dirty="0" smtClean="0">
                <a:solidFill>
                  <a:srgbClr val="FEFFFE"/>
                </a:solidFill>
                <a:latin typeface="Arial"/>
                <a:cs typeface="Arial"/>
              </a:rPr>
              <a:t>-</a:t>
            </a:r>
            <a:r>
              <a:rPr sz="2200" dirty="0" smtClean="0">
                <a:solidFill>
                  <a:srgbClr val="FEFFFF"/>
                </a:solidFill>
                <a:latin typeface="Arial"/>
                <a:cs typeface="Arial"/>
              </a:rPr>
              <a:t> </a:t>
            </a:r>
            <a:endParaRPr sz="2200">
              <a:latin typeface="Arial"/>
              <a:cs typeface="Arial"/>
            </a:endParaRPr>
          </a:p>
        </p:txBody>
      </p:sp>
      <p:sp>
        <p:nvSpPr>
          <p:cNvPr id="5" name="object 5"/>
          <p:cNvSpPr txBox="1"/>
          <p:nvPr/>
        </p:nvSpPr>
        <p:spPr>
          <a:xfrm>
            <a:off x="1278890" y="4474463"/>
            <a:ext cx="3137817" cy="1308100"/>
          </a:xfrm>
          <a:prstGeom prst="rect">
            <a:avLst/>
          </a:prstGeom>
        </p:spPr>
        <p:txBody>
          <a:bodyPr wrap="square" lIns="0" tIns="0" rIns="0" bIns="0" rtlCol="0">
            <a:noAutofit/>
          </a:bodyPr>
          <a:lstStyle/>
          <a:p>
            <a:pPr marL="12700" marR="41910">
              <a:lnSpc>
                <a:spcPts val="2405"/>
              </a:lnSpc>
            </a:pPr>
            <a:r>
              <a:rPr sz="3300" i="1" spc="-34" baseline="2482" dirty="0" smtClean="0">
                <a:solidFill>
                  <a:srgbClr val="FEFFFF"/>
                </a:solidFill>
                <a:latin typeface="Corbel"/>
                <a:cs typeface="Corbel"/>
              </a:rPr>
              <a:t>S</a:t>
            </a:r>
            <a:r>
              <a:rPr sz="3300" i="1" spc="0" baseline="2482" dirty="0" smtClean="0">
                <a:solidFill>
                  <a:srgbClr val="FEFFFF"/>
                </a:solidFill>
                <a:latin typeface="Corbel"/>
                <a:cs typeface="Corbel"/>
              </a:rPr>
              <a:t>tar</a:t>
            </a:r>
            <a:r>
              <a:rPr sz="3300" i="1" spc="-84" baseline="2482" dirty="0" smtClean="0">
                <a:solidFill>
                  <a:srgbClr val="FEFFFF"/>
                </a:solidFill>
                <a:latin typeface="Corbel"/>
                <a:cs typeface="Corbel"/>
              </a:rPr>
              <a:t> </a:t>
            </a:r>
            <a:r>
              <a:rPr sz="3300" i="1" spc="0" baseline="2482" dirty="0" smtClean="0">
                <a:solidFill>
                  <a:srgbClr val="FEFFFF"/>
                </a:solidFill>
                <a:latin typeface="Corbel"/>
                <a:cs typeface="Corbel"/>
              </a:rPr>
              <a:t>Schema </a:t>
            </a:r>
            <a:endParaRPr sz="2200">
              <a:latin typeface="Corbel"/>
              <a:cs typeface="Corbel"/>
            </a:endParaRPr>
          </a:p>
          <a:p>
            <a:pPr marL="12700" marR="41910">
              <a:lnSpc>
                <a:spcPct val="100000"/>
              </a:lnSpc>
              <a:spcBef>
                <a:spcPts val="1214"/>
              </a:spcBef>
            </a:pPr>
            <a:r>
              <a:rPr sz="2200" i="1" dirty="0" smtClean="0">
                <a:solidFill>
                  <a:srgbClr val="FEFFFF"/>
                </a:solidFill>
                <a:latin typeface="Corbel"/>
                <a:cs typeface="Corbel"/>
              </a:rPr>
              <a:t>Snowfla</a:t>
            </a:r>
            <a:r>
              <a:rPr sz="2200" i="1" spc="-19" dirty="0" smtClean="0">
                <a:solidFill>
                  <a:srgbClr val="FEFFFF"/>
                </a:solidFill>
                <a:latin typeface="Corbel"/>
                <a:cs typeface="Corbel"/>
              </a:rPr>
              <a:t>k</a:t>
            </a:r>
            <a:r>
              <a:rPr sz="2200" i="1" spc="0" dirty="0" smtClean="0">
                <a:solidFill>
                  <a:srgbClr val="FEFFFF"/>
                </a:solidFill>
                <a:latin typeface="Corbel"/>
                <a:cs typeface="Corbel"/>
              </a:rPr>
              <a:t>e</a:t>
            </a:r>
            <a:r>
              <a:rPr sz="2200" i="1" spc="-84" dirty="0" smtClean="0">
                <a:solidFill>
                  <a:srgbClr val="FEFFFF"/>
                </a:solidFill>
                <a:latin typeface="Corbel"/>
                <a:cs typeface="Corbel"/>
              </a:rPr>
              <a:t> </a:t>
            </a:r>
            <a:r>
              <a:rPr sz="2200" i="1" spc="0" dirty="0" smtClean="0">
                <a:solidFill>
                  <a:srgbClr val="FEFFFF"/>
                </a:solidFill>
                <a:latin typeface="Corbel"/>
                <a:cs typeface="Corbel"/>
              </a:rPr>
              <a:t>Schema </a:t>
            </a:r>
            <a:endParaRPr sz="2200">
              <a:latin typeface="Corbel"/>
              <a:cs typeface="Corbel"/>
            </a:endParaRPr>
          </a:p>
          <a:p>
            <a:pPr marL="12700">
              <a:lnSpc>
                <a:spcPts val="2680"/>
              </a:lnSpc>
              <a:spcBef>
                <a:spcPts val="1448"/>
              </a:spcBef>
            </a:pPr>
            <a:r>
              <a:rPr sz="3300" i="1" spc="0" baseline="1241" dirty="0" smtClean="0">
                <a:solidFill>
                  <a:srgbClr val="FEFFFF"/>
                </a:solidFill>
                <a:latin typeface="Corbel"/>
                <a:cs typeface="Corbel"/>
              </a:rPr>
              <a:t>Facts</a:t>
            </a:r>
            <a:r>
              <a:rPr sz="3300" i="1" spc="-89" baseline="1241" dirty="0" smtClean="0">
                <a:solidFill>
                  <a:srgbClr val="FEFFFF"/>
                </a:solidFill>
                <a:latin typeface="Corbel"/>
                <a:cs typeface="Corbel"/>
              </a:rPr>
              <a:t> </a:t>
            </a:r>
            <a:r>
              <a:rPr sz="3300" i="1" spc="-29" baseline="1241" dirty="0" smtClean="0">
                <a:solidFill>
                  <a:srgbClr val="FEFFFF"/>
                </a:solidFill>
                <a:latin typeface="Corbel"/>
                <a:cs typeface="Corbel"/>
              </a:rPr>
              <a:t>C</a:t>
            </a:r>
            <a:r>
              <a:rPr sz="3300" i="1" spc="0" baseline="1241" dirty="0" smtClean="0">
                <a:solidFill>
                  <a:srgbClr val="FEFFFF"/>
                </a:solidFill>
                <a:latin typeface="Corbel"/>
                <a:cs typeface="Corbel"/>
              </a:rPr>
              <a:t>onstellation</a:t>
            </a:r>
            <a:r>
              <a:rPr sz="3300" i="1" spc="-84" baseline="1241" dirty="0" smtClean="0">
                <a:solidFill>
                  <a:srgbClr val="FEFFFF"/>
                </a:solidFill>
                <a:latin typeface="Corbel"/>
                <a:cs typeface="Corbel"/>
              </a:rPr>
              <a:t> </a:t>
            </a:r>
            <a:r>
              <a:rPr sz="3300" i="1" spc="0" baseline="1241" dirty="0" smtClean="0">
                <a:solidFill>
                  <a:srgbClr val="FEFFFF"/>
                </a:solidFill>
                <a:latin typeface="Corbel"/>
                <a:cs typeface="Corbel"/>
              </a:rPr>
              <a:t>Schema</a:t>
            </a:r>
            <a:endParaRPr sz="2200">
              <a:latin typeface="Corbel"/>
              <a:cs typeface="Corbel"/>
            </a:endParaRPr>
          </a:p>
        </p:txBody>
      </p:sp>
      <p:sp>
        <p:nvSpPr>
          <p:cNvPr id="2" name="object 2"/>
          <p:cNvSpPr txBox="1"/>
          <p:nvPr/>
        </p:nvSpPr>
        <p:spPr>
          <a:xfrm>
            <a:off x="8518682" y="6468300"/>
            <a:ext cx="117316" cy="177800"/>
          </a:xfrm>
          <a:prstGeom prst="rect">
            <a:avLst/>
          </a:prstGeom>
        </p:spPr>
        <p:txBody>
          <a:bodyPr wrap="square" lIns="0" tIns="0" rIns="0" bIns="0" rtlCol="0">
            <a:noAutofit/>
          </a:bodyPr>
          <a:lstStyle/>
          <a:p>
            <a:pPr marL="12700">
              <a:lnSpc>
                <a:spcPts val="1360"/>
              </a:lnSpc>
              <a:spcBef>
                <a:spcPts val="68"/>
              </a:spcBef>
            </a:pPr>
            <a:r>
              <a:rPr sz="1800" spc="0" baseline="2275" dirty="0" smtClean="0">
                <a:solidFill>
                  <a:srgbClr val="FEFFFE"/>
                </a:solidFill>
                <a:latin typeface="Corbel"/>
                <a:cs typeface="Corbel"/>
              </a:rPr>
              <a:t>3</a:t>
            </a:r>
            <a:endParaRPr sz="1200">
              <a:latin typeface="Corbel"/>
              <a:cs typeface="Corbel"/>
            </a:endParaRPr>
          </a:p>
        </p:txBody>
      </p:sp>
    </p:spTree>
    <p:extLst>
      <p:ext uri="{BB962C8B-B14F-4D97-AF65-F5344CB8AC3E}">
        <p14:creationId xmlns:p14="http://schemas.microsoft.com/office/powerpoint/2010/main" val="2069250125"/>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object 14"/>
          <p:cNvSpPr/>
          <p:nvPr/>
        </p:nvSpPr>
        <p:spPr>
          <a:xfrm>
            <a:off x="0" y="1"/>
            <a:ext cx="9143998" cy="6857998"/>
          </a:xfrm>
          <a:prstGeom prst="rect">
            <a:avLst/>
          </a:prstGeom>
          <a:blipFill>
            <a:blip r:embed="rId2" cstate="print"/>
            <a:stretch>
              <a:fillRect/>
            </a:stretch>
          </a:blipFill>
        </p:spPr>
        <p:txBody>
          <a:bodyPr wrap="square" lIns="0" tIns="0" rIns="0" bIns="0" rtlCol="0">
            <a:noAutofit/>
          </a:bodyPr>
          <a:lstStyle/>
          <a:p>
            <a:endParaRPr/>
          </a:p>
        </p:txBody>
      </p:sp>
      <p:sp>
        <p:nvSpPr>
          <p:cNvPr id="13" name="object 13"/>
          <p:cNvSpPr txBox="1"/>
          <p:nvPr/>
        </p:nvSpPr>
        <p:spPr>
          <a:xfrm>
            <a:off x="878839" y="629921"/>
            <a:ext cx="7423389" cy="2384042"/>
          </a:xfrm>
          <a:prstGeom prst="rect">
            <a:avLst/>
          </a:prstGeom>
        </p:spPr>
        <p:txBody>
          <a:bodyPr wrap="square" lIns="0" tIns="0" rIns="0" bIns="0" rtlCol="0">
            <a:noAutofit/>
          </a:bodyPr>
          <a:lstStyle/>
          <a:p>
            <a:pPr marL="1636445" marR="38459">
              <a:lnSpc>
                <a:spcPts val="5345"/>
              </a:lnSpc>
              <a:spcBef>
                <a:spcPts val="267"/>
              </a:spcBef>
            </a:pPr>
            <a:r>
              <a:rPr sz="7500" spc="0" baseline="2730" dirty="0" smtClean="0">
                <a:solidFill>
                  <a:srgbClr val="FEFFFE"/>
                </a:solidFill>
                <a:latin typeface="Corbel"/>
                <a:cs typeface="Corbel"/>
              </a:rPr>
              <a:t>Star</a:t>
            </a:r>
            <a:r>
              <a:rPr sz="7500" spc="-119" baseline="2730" dirty="0" smtClean="0">
                <a:solidFill>
                  <a:srgbClr val="FEFFFE"/>
                </a:solidFill>
                <a:latin typeface="Corbel"/>
                <a:cs typeface="Corbel"/>
              </a:rPr>
              <a:t> </a:t>
            </a:r>
            <a:r>
              <a:rPr sz="7500" spc="0" baseline="2730" dirty="0" smtClean="0">
                <a:solidFill>
                  <a:srgbClr val="FEFFFE"/>
                </a:solidFill>
                <a:latin typeface="Corbel"/>
                <a:cs typeface="Corbel"/>
              </a:rPr>
              <a:t>Sehema</a:t>
            </a:r>
            <a:r>
              <a:rPr sz="7500" spc="-298" baseline="2730" dirty="0" smtClean="0">
                <a:solidFill>
                  <a:srgbClr val="FEFFFE"/>
                </a:solidFill>
                <a:latin typeface="Corbel"/>
                <a:cs typeface="Corbel"/>
              </a:rPr>
              <a:t> </a:t>
            </a:r>
            <a:r>
              <a:rPr sz="7500" spc="0" baseline="2730" dirty="0" smtClean="0">
                <a:solidFill>
                  <a:srgbClr val="FEFFFE"/>
                </a:solidFill>
                <a:latin typeface="Corbel"/>
                <a:cs typeface="Corbel"/>
              </a:rPr>
              <a:t>(1)</a:t>
            </a:r>
            <a:endParaRPr sz="5000">
              <a:latin typeface="Corbel"/>
              <a:cs typeface="Corbel"/>
            </a:endParaRPr>
          </a:p>
          <a:p>
            <a:pPr marL="12700" indent="0">
              <a:lnSpc>
                <a:spcPts val="2685"/>
              </a:lnSpc>
              <a:spcBef>
                <a:spcPts val="3155"/>
              </a:spcBef>
            </a:pPr>
            <a:r>
              <a:rPr sz="2200" spc="-139" dirty="0" smtClean="0">
                <a:solidFill>
                  <a:srgbClr val="FEFFFE"/>
                </a:solidFill>
                <a:latin typeface="Corbel"/>
                <a:cs typeface="Corbel"/>
              </a:rPr>
              <a:t>T</a:t>
            </a:r>
            <a:r>
              <a:rPr sz="2200" spc="0" dirty="0" smtClean="0">
                <a:solidFill>
                  <a:srgbClr val="FEFFFE"/>
                </a:solidFill>
                <a:latin typeface="Corbel"/>
                <a:cs typeface="Corbel"/>
              </a:rPr>
              <a:t>erdiri dari tabel fakta (pu</a:t>
            </a:r>
            <a:r>
              <a:rPr sz="2200" spc="4" dirty="0" smtClean="0">
                <a:solidFill>
                  <a:srgbClr val="FEFFFE"/>
                </a:solidFill>
                <a:latin typeface="Corbel"/>
                <a:cs typeface="Corbel"/>
              </a:rPr>
              <a:t>s</a:t>
            </a:r>
            <a:r>
              <a:rPr sz="2200" spc="0" dirty="0" smtClean="0">
                <a:solidFill>
                  <a:srgbClr val="FEFFFE"/>
                </a:solidFill>
                <a:latin typeface="Corbel"/>
                <a:cs typeface="Corbel"/>
              </a:rPr>
              <a:t>at) dan tabel dime</a:t>
            </a:r>
            <a:r>
              <a:rPr sz="2200" spc="4" dirty="0" smtClean="0">
                <a:solidFill>
                  <a:srgbClr val="FEFFFE"/>
                </a:solidFill>
                <a:latin typeface="Corbel"/>
                <a:cs typeface="Corbel"/>
              </a:rPr>
              <a:t>n</a:t>
            </a:r>
            <a:r>
              <a:rPr sz="2200" spc="0" dirty="0" smtClean="0">
                <a:solidFill>
                  <a:srgbClr val="FEFFFE"/>
                </a:solidFill>
                <a:latin typeface="Corbel"/>
                <a:cs typeface="Corbel"/>
              </a:rPr>
              <a:t>si (se</a:t>
            </a:r>
            <a:r>
              <a:rPr sz="2200" spc="-44" dirty="0" smtClean="0">
                <a:solidFill>
                  <a:srgbClr val="FEFFFE"/>
                </a:solidFill>
                <a:latin typeface="Corbel"/>
                <a:cs typeface="Corbel"/>
              </a:rPr>
              <a:t>k</a:t>
            </a:r>
            <a:r>
              <a:rPr sz="2200" spc="0" dirty="0" smtClean="0">
                <a:solidFill>
                  <a:srgbClr val="FEFFFE"/>
                </a:solidFill>
                <a:latin typeface="Corbel"/>
                <a:cs typeface="Corbel"/>
              </a:rPr>
              <a:t>eliling tabel </a:t>
            </a:r>
            <a:endParaRPr sz="2200">
              <a:latin typeface="Corbel"/>
              <a:cs typeface="Corbel"/>
            </a:endParaRPr>
          </a:p>
          <a:p>
            <a:pPr marL="12700">
              <a:lnSpc>
                <a:spcPts val="2685"/>
              </a:lnSpc>
              <a:spcBef>
                <a:spcPts val="714"/>
              </a:spcBef>
            </a:pPr>
            <a:r>
              <a:rPr sz="2200" spc="0" dirty="0" smtClean="0">
                <a:solidFill>
                  <a:srgbClr val="FEFFFE"/>
                </a:solidFill>
                <a:latin typeface="Corbel"/>
                <a:cs typeface="Corbel"/>
              </a:rPr>
              <a:t>pu</a:t>
            </a:r>
            <a:r>
              <a:rPr sz="2200" spc="4" dirty="0" smtClean="0">
                <a:solidFill>
                  <a:srgbClr val="FEFFFE"/>
                </a:solidFill>
                <a:latin typeface="Corbel"/>
                <a:cs typeface="Corbel"/>
              </a:rPr>
              <a:t>s</a:t>
            </a:r>
            <a:r>
              <a:rPr sz="2200" spc="0" dirty="0" smtClean="0">
                <a:solidFill>
                  <a:srgbClr val="FEFFFE"/>
                </a:solidFill>
                <a:latin typeface="Corbel"/>
                <a:cs typeface="Corbel"/>
              </a:rPr>
              <a:t>at).</a:t>
            </a:r>
            <a:endParaRPr sz="2200">
              <a:latin typeface="Corbel"/>
              <a:cs typeface="Corbel"/>
            </a:endParaRPr>
          </a:p>
          <a:p>
            <a:pPr marL="12700" marR="38459">
              <a:lnSpc>
                <a:spcPts val="2680"/>
              </a:lnSpc>
              <a:spcBef>
                <a:spcPts val="1376"/>
              </a:spcBef>
            </a:pPr>
            <a:r>
              <a:rPr sz="3300" spc="-159" baseline="1241" dirty="0" smtClean="0">
                <a:solidFill>
                  <a:srgbClr val="FEFFFE"/>
                </a:solidFill>
                <a:latin typeface="Corbel"/>
                <a:cs typeface="Corbel"/>
              </a:rPr>
              <a:t>T</a:t>
            </a:r>
            <a:r>
              <a:rPr sz="3300" spc="0" baseline="1241" dirty="0" smtClean="0">
                <a:solidFill>
                  <a:srgbClr val="FEFFFE"/>
                </a:solidFill>
                <a:latin typeface="Corbel"/>
                <a:cs typeface="Corbel"/>
              </a:rPr>
              <a:t>abel fakta berisi:</a:t>
            </a:r>
            <a:endParaRPr sz="2200">
              <a:latin typeface="Corbel"/>
              <a:cs typeface="Corbel"/>
            </a:endParaRPr>
          </a:p>
        </p:txBody>
      </p:sp>
      <p:sp>
        <p:nvSpPr>
          <p:cNvPr id="12" name="object 12"/>
          <p:cNvSpPr txBox="1"/>
          <p:nvPr/>
        </p:nvSpPr>
        <p:spPr>
          <a:xfrm>
            <a:off x="535939" y="1770037"/>
            <a:ext cx="165127" cy="304800"/>
          </a:xfrm>
          <a:prstGeom prst="rect">
            <a:avLst/>
          </a:prstGeom>
        </p:spPr>
        <p:txBody>
          <a:bodyPr wrap="square" lIns="0" tIns="0" rIns="0" bIns="0" rtlCol="0">
            <a:noAutofit/>
          </a:bodyPr>
          <a:lstStyle/>
          <a:p>
            <a:pPr marL="12700">
              <a:lnSpc>
                <a:spcPts val="2350"/>
              </a:lnSpc>
              <a:spcBef>
                <a:spcPts val="117"/>
              </a:spcBef>
            </a:pPr>
            <a:r>
              <a:rPr sz="2200" spc="0" dirty="0" smtClean="0">
                <a:solidFill>
                  <a:srgbClr val="FEFFFE"/>
                </a:solidFill>
                <a:latin typeface="Arial"/>
                <a:cs typeface="Arial"/>
              </a:rPr>
              <a:t>•</a:t>
            </a:r>
            <a:endParaRPr sz="2200">
              <a:latin typeface="Arial"/>
              <a:cs typeface="Arial"/>
            </a:endParaRPr>
          </a:p>
        </p:txBody>
      </p:sp>
      <p:sp>
        <p:nvSpPr>
          <p:cNvPr id="11" name="object 11"/>
          <p:cNvSpPr txBox="1"/>
          <p:nvPr/>
        </p:nvSpPr>
        <p:spPr>
          <a:xfrm>
            <a:off x="535939" y="2700693"/>
            <a:ext cx="165127" cy="304800"/>
          </a:xfrm>
          <a:prstGeom prst="rect">
            <a:avLst/>
          </a:prstGeom>
        </p:spPr>
        <p:txBody>
          <a:bodyPr wrap="square" lIns="0" tIns="0" rIns="0" bIns="0" rtlCol="0">
            <a:noAutofit/>
          </a:bodyPr>
          <a:lstStyle/>
          <a:p>
            <a:pPr marL="12700">
              <a:lnSpc>
                <a:spcPts val="2350"/>
              </a:lnSpc>
              <a:spcBef>
                <a:spcPts val="117"/>
              </a:spcBef>
            </a:pPr>
            <a:r>
              <a:rPr sz="2200" spc="0" dirty="0" smtClean="0">
                <a:solidFill>
                  <a:srgbClr val="FEFFFE"/>
                </a:solidFill>
                <a:latin typeface="Arial"/>
                <a:cs typeface="Arial"/>
              </a:rPr>
              <a:t>•</a:t>
            </a:r>
            <a:endParaRPr sz="2200">
              <a:latin typeface="Arial"/>
              <a:cs typeface="Arial"/>
            </a:endParaRPr>
          </a:p>
        </p:txBody>
      </p:sp>
      <p:sp>
        <p:nvSpPr>
          <p:cNvPr id="10" name="object 10"/>
          <p:cNvSpPr txBox="1"/>
          <p:nvPr/>
        </p:nvSpPr>
        <p:spPr>
          <a:xfrm>
            <a:off x="993139" y="3190159"/>
            <a:ext cx="204762" cy="1193800"/>
          </a:xfrm>
          <a:prstGeom prst="rect">
            <a:avLst/>
          </a:prstGeom>
        </p:spPr>
        <p:txBody>
          <a:bodyPr wrap="square" lIns="0" tIns="0" rIns="0" bIns="0" rtlCol="0">
            <a:noAutofit/>
          </a:bodyPr>
          <a:lstStyle/>
          <a:p>
            <a:pPr marL="12700">
              <a:lnSpc>
                <a:spcPts val="2145"/>
              </a:lnSpc>
              <a:spcBef>
                <a:spcPts val="107"/>
              </a:spcBef>
            </a:pPr>
            <a:r>
              <a:rPr sz="2000" spc="0" dirty="0" smtClean="0">
                <a:solidFill>
                  <a:srgbClr val="FEFFFE"/>
                </a:solidFill>
                <a:latin typeface="Arial"/>
                <a:cs typeface="Arial"/>
              </a:rPr>
              <a:t>-</a:t>
            </a:r>
            <a:endParaRPr sz="2000">
              <a:latin typeface="Arial"/>
              <a:cs typeface="Arial"/>
            </a:endParaRPr>
          </a:p>
          <a:p>
            <a:pPr marL="12700">
              <a:lnSpc>
                <a:spcPct val="95825"/>
              </a:lnSpc>
              <a:spcBef>
                <a:spcPts val="1192"/>
              </a:spcBef>
            </a:pPr>
            <a:r>
              <a:rPr sz="2000" spc="0" dirty="0" smtClean="0">
                <a:solidFill>
                  <a:srgbClr val="FEFFFE"/>
                </a:solidFill>
                <a:latin typeface="Arial"/>
                <a:cs typeface="Arial"/>
              </a:rPr>
              <a:t>-</a:t>
            </a:r>
            <a:endParaRPr sz="2000">
              <a:latin typeface="Arial"/>
              <a:cs typeface="Arial"/>
            </a:endParaRPr>
          </a:p>
          <a:p>
            <a:pPr marL="12700">
              <a:lnSpc>
                <a:spcPct val="95825"/>
              </a:lnSpc>
              <a:spcBef>
                <a:spcPts val="1300"/>
              </a:spcBef>
            </a:pPr>
            <a:r>
              <a:rPr sz="2000" spc="0" dirty="0" smtClean="0">
                <a:solidFill>
                  <a:srgbClr val="FEFFFE"/>
                </a:solidFill>
                <a:latin typeface="Arial"/>
                <a:cs typeface="Arial"/>
              </a:rPr>
              <a:t>-</a:t>
            </a:r>
            <a:endParaRPr sz="2000">
              <a:latin typeface="Arial"/>
              <a:cs typeface="Arial"/>
            </a:endParaRPr>
          </a:p>
        </p:txBody>
      </p:sp>
      <p:sp>
        <p:nvSpPr>
          <p:cNvPr id="9" name="object 9"/>
          <p:cNvSpPr txBox="1"/>
          <p:nvPr/>
        </p:nvSpPr>
        <p:spPr>
          <a:xfrm>
            <a:off x="1278890" y="3197859"/>
            <a:ext cx="6154042" cy="1193800"/>
          </a:xfrm>
          <a:prstGeom prst="rect">
            <a:avLst/>
          </a:prstGeom>
        </p:spPr>
        <p:txBody>
          <a:bodyPr wrap="square" lIns="0" tIns="0" rIns="0" bIns="0" rtlCol="0">
            <a:noAutofit/>
          </a:bodyPr>
          <a:lstStyle/>
          <a:p>
            <a:pPr marL="12700" marR="38100">
              <a:lnSpc>
                <a:spcPts val="2195"/>
              </a:lnSpc>
              <a:spcBef>
                <a:spcPts val="109"/>
              </a:spcBef>
            </a:pPr>
            <a:r>
              <a:rPr sz="3000" spc="0" baseline="2730" dirty="0" smtClean="0">
                <a:solidFill>
                  <a:srgbClr val="FEFFFE"/>
                </a:solidFill>
                <a:latin typeface="Corbel"/>
                <a:cs typeface="Corbel"/>
              </a:rPr>
              <a:t>Atribut analisis </a:t>
            </a:r>
            <a:r>
              <a:rPr sz="3000" spc="-39" baseline="2730" dirty="0" smtClean="0">
                <a:solidFill>
                  <a:srgbClr val="FEFFFE"/>
                </a:solidFill>
                <a:latin typeface="Corbel"/>
                <a:cs typeface="Corbel"/>
              </a:rPr>
              <a:t>k</a:t>
            </a:r>
            <a:r>
              <a:rPr sz="3000" spc="0" baseline="2730" dirty="0" smtClean="0">
                <a:solidFill>
                  <a:srgbClr val="FEFFFE"/>
                </a:solidFill>
                <a:latin typeface="Corbel"/>
                <a:cs typeface="Corbel"/>
              </a:rPr>
              <a:t>eputusan,</a:t>
            </a:r>
            <a:endParaRPr sz="2000">
              <a:latin typeface="Corbel"/>
              <a:cs typeface="Corbel"/>
            </a:endParaRPr>
          </a:p>
          <a:p>
            <a:pPr marL="12700" marR="38100">
              <a:lnSpc>
                <a:spcPct val="101725"/>
              </a:lnSpc>
              <a:spcBef>
                <a:spcPts val="1048"/>
              </a:spcBef>
            </a:pPr>
            <a:r>
              <a:rPr sz="2000" spc="0" dirty="0" smtClean="0">
                <a:solidFill>
                  <a:srgbClr val="FEFFFE"/>
                </a:solidFill>
                <a:latin typeface="Corbel"/>
                <a:cs typeface="Corbel"/>
              </a:rPr>
              <a:t>Atribut deskriptif untuk pelaporan quer</a:t>
            </a:r>
            <a:r>
              <a:rPr sz="2000" spc="-69" dirty="0" smtClean="0">
                <a:solidFill>
                  <a:srgbClr val="FEFFFE"/>
                </a:solidFill>
                <a:latin typeface="Corbel"/>
                <a:cs typeface="Corbel"/>
              </a:rPr>
              <a:t>y</a:t>
            </a:r>
            <a:r>
              <a:rPr sz="2000" spc="0" dirty="0" smtClean="0">
                <a:solidFill>
                  <a:srgbClr val="FEFFFE"/>
                </a:solidFill>
                <a:latin typeface="Corbel"/>
                <a:cs typeface="Corbel"/>
              </a:rPr>
              <a:t>,</a:t>
            </a:r>
            <a:endParaRPr sz="2000">
              <a:latin typeface="Corbel"/>
              <a:cs typeface="Corbel"/>
            </a:endParaRPr>
          </a:p>
          <a:p>
            <a:pPr marL="12700">
              <a:lnSpc>
                <a:spcPct val="101725"/>
              </a:lnSpc>
              <a:spcBef>
                <a:spcPts val="1158"/>
              </a:spcBef>
            </a:pPr>
            <a:r>
              <a:rPr sz="2000" spc="0" dirty="0" smtClean="0">
                <a:solidFill>
                  <a:srgbClr val="FEFFFE"/>
                </a:solidFill>
                <a:latin typeface="Corbel"/>
                <a:cs typeface="Corbel"/>
              </a:rPr>
              <a:t>Foreign </a:t>
            </a:r>
            <a:r>
              <a:rPr sz="2000" spc="-39" dirty="0" smtClean="0">
                <a:solidFill>
                  <a:srgbClr val="FEFFFE"/>
                </a:solidFill>
                <a:latin typeface="Corbel"/>
                <a:cs typeface="Corbel"/>
              </a:rPr>
              <a:t>k</a:t>
            </a:r>
            <a:r>
              <a:rPr sz="2000" spc="-9" dirty="0" smtClean="0">
                <a:solidFill>
                  <a:srgbClr val="FEFFFE"/>
                </a:solidFill>
                <a:latin typeface="Corbel"/>
                <a:cs typeface="Corbel"/>
              </a:rPr>
              <a:t>e</a:t>
            </a:r>
            <a:r>
              <a:rPr sz="2000" spc="0" dirty="0" smtClean="0">
                <a:solidFill>
                  <a:srgbClr val="FEFFFE"/>
                </a:solidFill>
                <a:latin typeface="Corbel"/>
                <a:cs typeface="Corbel"/>
              </a:rPr>
              <a:t>y untuk menghubu</a:t>
            </a:r>
            <a:r>
              <a:rPr sz="2000" spc="4" dirty="0" smtClean="0">
                <a:solidFill>
                  <a:srgbClr val="FEFFFE"/>
                </a:solidFill>
                <a:latin typeface="Corbel"/>
                <a:cs typeface="Corbel"/>
              </a:rPr>
              <a:t>n</a:t>
            </a:r>
            <a:r>
              <a:rPr sz="2000" spc="0" dirty="0" smtClean="0">
                <a:solidFill>
                  <a:srgbClr val="FEFFFE"/>
                </a:solidFill>
                <a:latin typeface="Corbel"/>
                <a:cs typeface="Corbel"/>
              </a:rPr>
              <a:t>gkan dengan tabel dime</a:t>
            </a:r>
            <a:r>
              <a:rPr sz="2000" spc="4" dirty="0" smtClean="0">
                <a:solidFill>
                  <a:srgbClr val="FEFFFE"/>
                </a:solidFill>
                <a:latin typeface="Corbel"/>
                <a:cs typeface="Corbel"/>
              </a:rPr>
              <a:t>n</a:t>
            </a:r>
            <a:r>
              <a:rPr sz="2000" spc="0" dirty="0" smtClean="0">
                <a:solidFill>
                  <a:srgbClr val="FEFFFE"/>
                </a:solidFill>
                <a:latin typeface="Corbel"/>
                <a:cs typeface="Corbel"/>
              </a:rPr>
              <a:t>si.</a:t>
            </a:r>
            <a:endParaRPr sz="2000">
              <a:latin typeface="Corbel"/>
              <a:cs typeface="Corbel"/>
            </a:endParaRPr>
          </a:p>
        </p:txBody>
      </p:sp>
      <p:sp>
        <p:nvSpPr>
          <p:cNvPr id="8" name="object 8"/>
          <p:cNvSpPr txBox="1"/>
          <p:nvPr/>
        </p:nvSpPr>
        <p:spPr>
          <a:xfrm>
            <a:off x="535939" y="4580293"/>
            <a:ext cx="165127" cy="304800"/>
          </a:xfrm>
          <a:prstGeom prst="rect">
            <a:avLst/>
          </a:prstGeom>
        </p:spPr>
        <p:txBody>
          <a:bodyPr wrap="square" lIns="0" tIns="0" rIns="0" bIns="0" rtlCol="0">
            <a:noAutofit/>
          </a:bodyPr>
          <a:lstStyle/>
          <a:p>
            <a:pPr marL="12700">
              <a:lnSpc>
                <a:spcPts val="2350"/>
              </a:lnSpc>
              <a:spcBef>
                <a:spcPts val="117"/>
              </a:spcBef>
            </a:pPr>
            <a:r>
              <a:rPr sz="2200" spc="0" dirty="0" smtClean="0">
                <a:solidFill>
                  <a:srgbClr val="FEFFFE"/>
                </a:solidFill>
                <a:latin typeface="Arial"/>
                <a:cs typeface="Arial"/>
              </a:rPr>
              <a:t>•</a:t>
            </a:r>
            <a:endParaRPr sz="2200">
              <a:latin typeface="Arial"/>
              <a:cs typeface="Arial"/>
            </a:endParaRPr>
          </a:p>
        </p:txBody>
      </p:sp>
      <p:sp>
        <p:nvSpPr>
          <p:cNvPr id="7" name="object 7"/>
          <p:cNvSpPr txBox="1"/>
          <p:nvPr/>
        </p:nvSpPr>
        <p:spPr>
          <a:xfrm>
            <a:off x="878840" y="4588763"/>
            <a:ext cx="1732113" cy="304800"/>
          </a:xfrm>
          <a:prstGeom prst="rect">
            <a:avLst/>
          </a:prstGeom>
        </p:spPr>
        <p:txBody>
          <a:bodyPr wrap="square" lIns="0" tIns="0" rIns="0" bIns="0" rtlCol="0">
            <a:noAutofit/>
          </a:bodyPr>
          <a:lstStyle/>
          <a:p>
            <a:pPr marL="12700">
              <a:lnSpc>
                <a:spcPts val="2400"/>
              </a:lnSpc>
              <a:spcBef>
                <a:spcPts val="120"/>
              </a:spcBef>
            </a:pPr>
            <a:r>
              <a:rPr sz="3300" spc="-159" baseline="2482" dirty="0" smtClean="0">
                <a:solidFill>
                  <a:srgbClr val="FEFFFE"/>
                </a:solidFill>
                <a:latin typeface="Corbel"/>
                <a:cs typeface="Corbel"/>
              </a:rPr>
              <a:t>T</a:t>
            </a:r>
            <a:r>
              <a:rPr sz="3300" spc="0" baseline="2482" dirty="0" smtClean="0">
                <a:solidFill>
                  <a:srgbClr val="FEFFFE"/>
                </a:solidFill>
                <a:latin typeface="Corbel"/>
                <a:cs typeface="Corbel"/>
              </a:rPr>
              <a:t>abel dime</a:t>
            </a:r>
            <a:r>
              <a:rPr sz="3300" spc="4" baseline="2482" dirty="0" smtClean="0">
                <a:solidFill>
                  <a:srgbClr val="FEFFFE"/>
                </a:solidFill>
                <a:latin typeface="Corbel"/>
                <a:cs typeface="Corbel"/>
              </a:rPr>
              <a:t>n</a:t>
            </a:r>
            <a:r>
              <a:rPr sz="3300" spc="0" baseline="2482" dirty="0" smtClean="0">
                <a:solidFill>
                  <a:srgbClr val="FEFFFE"/>
                </a:solidFill>
                <a:latin typeface="Corbel"/>
                <a:cs typeface="Corbel"/>
              </a:rPr>
              <a:t>si:</a:t>
            </a:r>
            <a:endParaRPr sz="2200">
              <a:latin typeface="Corbel"/>
              <a:cs typeface="Corbel"/>
            </a:endParaRPr>
          </a:p>
        </p:txBody>
      </p:sp>
      <p:sp>
        <p:nvSpPr>
          <p:cNvPr id="6" name="object 6"/>
          <p:cNvSpPr txBox="1"/>
          <p:nvPr/>
        </p:nvSpPr>
        <p:spPr>
          <a:xfrm>
            <a:off x="993139" y="5057059"/>
            <a:ext cx="204762" cy="736600"/>
          </a:xfrm>
          <a:prstGeom prst="rect">
            <a:avLst/>
          </a:prstGeom>
        </p:spPr>
        <p:txBody>
          <a:bodyPr wrap="square" lIns="0" tIns="0" rIns="0" bIns="0" rtlCol="0">
            <a:noAutofit/>
          </a:bodyPr>
          <a:lstStyle/>
          <a:p>
            <a:pPr marL="12700">
              <a:lnSpc>
                <a:spcPts val="2145"/>
              </a:lnSpc>
              <a:spcBef>
                <a:spcPts val="107"/>
              </a:spcBef>
            </a:pPr>
            <a:r>
              <a:rPr sz="2000" spc="0" dirty="0" smtClean="0">
                <a:solidFill>
                  <a:srgbClr val="FEFFFE"/>
                </a:solidFill>
                <a:latin typeface="Arial"/>
                <a:cs typeface="Arial"/>
              </a:rPr>
              <a:t>-</a:t>
            </a:r>
            <a:endParaRPr sz="2000">
              <a:latin typeface="Arial"/>
              <a:cs typeface="Arial"/>
            </a:endParaRPr>
          </a:p>
          <a:p>
            <a:pPr marL="12700">
              <a:lnSpc>
                <a:spcPct val="95825"/>
              </a:lnSpc>
              <a:spcBef>
                <a:spcPts val="1192"/>
              </a:spcBef>
            </a:pPr>
            <a:r>
              <a:rPr sz="2000" spc="0" dirty="0" smtClean="0">
                <a:solidFill>
                  <a:srgbClr val="FEFFFE"/>
                </a:solidFill>
                <a:latin typeface="Arial"/>
                <a:cs typeface="Arial"/>
              </a:rPr>
              <a:t>-</a:t>
            </a:r>
            <a:endParaRPr sz="2000">
              <a:latin typeface="Arial"/>
              <a:cs typeface="Arial"/>
            </a:endParaRPr>
          </a:p>
        </p:txBody>
      </p:sp>
      <p:sp>
        <p:nvSpPr>
          <p:cNvPr id="5" name="object 5"/>
          <p:cNvSpPr txBox="1"/>
          <p:nvPr/>
        </p:nvSpPr>
        <p:spPr>
          <a:xfrm>
            <a:off x="1278890" y="5064759"/>
            <a:ext cx="5886400" cy="736600"/>
          </a:xfrm>
          <a:prstGeom prst="rect">
            <a:avLst/>
          </a:prstGeom>
        </p:spPr>
        <p:txBody>
          <a:bodyPr wrap="square" lIns="0" tIns="0" rIns="0" bIns="0" rtlCol="0">
            <a:noAutofit/>
          </a:bodyPr>
          <a:lstStyle/>
          <a:p>
            <a:pPr marL="12700">
              <a:lnSpc>
                <a:spcPts val="2195"/>
              </a:lnSpc>
              <a:spcBef>
                <a:spcPts val="109"/>
              </a:spcBef>
            </a:pPr>
            <a:r>
              <a:rPr sz="3000" spc="0" baseline="2730" dirty="0" smtClean="0">
                <a:solidFill>
                  <a:srgbClr val="FEFFFE"/>
                </a:solidFill>
                <a:latin typeface="Corbel"/>
                <a:cs typeface="Corbel"/>
              </a:rPr>
              <a:t>Berisi atribut yang menguraikan data dalam tabel fakta.</a:t>
            </a:r>
            <a:endParaRPr sz="2000">
              <a:latin typeface="Corbel"/>
              <a:cs typeface="Corbel"/>
            </a:endParaRPr>
          </a:p>
          <a:p>
            <a:pPr marL="12700" marR="38100">
              <a:lnSpc>
                <a:spcPct val="101725"/>
              </a:lnSpc>
              <a:spcBef>
                <a:spcPts val="1048"/>
              </a:spcBef>
            </a:pPr>
            <a:r>
              <a:rPr sz="2000" spc="0" dirty="0" smtClean="0">
                <a:solidFill>
                  <a:srgbClr val="FEFFFE"/>
                </a:solidFill>
                <a:latin typeface="Corbel"/>
                <a:cs typeface="Corbel"/>
              </a:rPr>
              <a:t>Menunjuk bagaima</a:t>
            </a:r>
            <a:r>
              <a:rPr sz="2000" spc="4" dirty="0" smtClean="0">
                <a:solidFill>
                  <a:srgbClr val="FEFFFE"/>
                </a:solidFill>
                <a:latin typeface="Corbel"/>
                <a:cs typeface="Corbel"/>
              </a:rPr>
              <a:t>n</a:t>
            </a:r>
            <a:r>
              <a:rPr sz="2000" spc="0" dirty="0" smtClean="0">
                <a:solidFill>
                  <a:srgbClr val="FEFFFE"/>
                </a:solidFill>
                <a:latin typeface="Corbel"/>
                <a:cs typeface="Corbel"/>
              </a:rPr>
              <a:t>a data akan dianalisis?</a:t>
            </a:r>
            <a:endParaRPr sz="2000">
              <a:latin typeface="Corbel"/>
              <a:cs typeface="Corbel"/>
            </a:endParaRPr>
          </a:p>
        </p:txBody>
      </p:sp>
      <p:sp>
        <p:nvSpPr>
          <p:cNvPr id="2" name="object 2"/>
          <p:cNvSpPr txBox="1"/>
          <p:nvPr/>
        </p:nvSpPr>
        <p:spPr>
          <a:xfrm>
            <a:off x="8509008" y="6468300"/>
            <a:ext cx="126990" cy="177800"/>
          </a:xfrm>
          <a:prstGeom prst="rect">
            <a:avLst/>
          </a:prstGeom>
        </p:spPr>
        <p:txBody>
          <a:bodyPr wrap="square" lIns="0" tIns="0" rIns="0" bIns="0" rtlCol="0">
            <a:noAutofit/>
          </a:bodyPr>
          <a:lstStyle/>
          <a:p>
            <a:pPr marL="12700">
              <a:lnSpc>
                <a:spcPts val="1360"/>
              </a:lnSpc>
              <a:spcBef>
                <a:spcPts val="68"/>
              </a:spcBef>
            </a:pPr>
            <a:r>
              <a:rPr sz="1800" spc="0" baseline="2275" dirty="0" smtClean="0">
                <a:solidFill>
                  <a:srgbClr val="FEFFFE"/>
                </a:solidFill>
                <a:latin typeface="Corbel"/>
                <a:cs typeface="Corbel"/>
              </a:rPr>
              <a:t>4</a:t>
            </a:r>
            <a:endParaRPr sz="1200">
              <a:latin typeface="Corbel"/>
              <a:cs typeface="Corbel"/>
            </a:endParaRPr>
          </a:p>
        </p:txBody>
      </p:sp>
    </p:spTree>
    <p:extLst>
      <p:ext uri="{BB962C8B-B14F-4D97-AF65-F5344CB8AC3E}">
        <p14:creationId xmlns:p14="http://schemas.microsoft.com/office/powerpoint/2010/main" val="72776964"/>
      </p:ext>
    </p:extLst>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bject 8"/>
          <p:cNvSpPr/>
          <p:nvPr/>
        </p:nvSpPr>
        <p:spPr>
          <a:xfrm>
            <a:off x="0" y="1"/>
            <a:ext cx="9143998" cy="6857998"/>
          </a:xfrm>
          <a:prstGeom prst="rect">
            <a:avLst/>
          </a:prstGeom>
          <a:blipFill>
            <a:blip r:embed="rId2" cstate="print"/>
            <a:stretch>
              <a:fillRect/>
            </a:stretch>
          </a:blipFill>
        </p:spPr>
        <p:txBody>
          <a:bodyPr wrap="square" lIns="0" tIns="0" rIns="0" bIns="0" rtlCol="0">
            <a:noAutofit/>
          </a:bodyPr>
          <a:lstStyle/>
          <a:p>
            <a:endParaRPr/>
          </a:p>
        </p:txBody>
      </p:sp>
      <p:sp>
        <p:nvSpPr>
          <p:cNvPr id="9" name="object 9"/>
          <p:cNvSpPr/>
          <p:nvPr/>
        </p:nvSpPr>
        <p:spPr>
          <a:xfrm>
            <a:off x="604321" y="1600199"/>
            <a:ext cx="7935354" cy="4525963"/>
          </a:xfrm>
          <a:prstGeom prst="rect">
            <a:avLst/>
          </a:prstGeom>
          <a:blipFill>
            <a:blip r:embed="rId3" cstate="print"/>
            <a:stretch>
              <a:fillRect/>
            </a:stretch>
          </a:blipFill>
        </p:spPr>
        <p:txBody>
          <a:bodyPr wrap="square" lIns="0" tIns="0" rIns="0" bIns="0" rtlCol="0">
            <a:noAutofit/>
          </a:bodyPr>
          <a:lstStyle/>
          <a:p>
            <a:endParaRPr/>
          </a:p>
        </p:txBody>
      </p:sp>
      <p:sp>
        <p:nvSpPr>
          <p:cNvPr id="7" name="object 7"/>
          <p:cNvSpPr txBox="1"/>
          <p:nvPr/>
        </p:nvSpPr>
        <p:spPr>
          <a:xfrm>
            <a:off x="2482741" y="629921"/>
            <a:ext cx="1215174" cy="660400"/>
          </a:xfrm>
          <a:prstGeom prst="rect">
            <a:avLst/>
          </a:prstGeom>
        </p:spPr>
        <p:txBody>
          <a:bodyPr wrap="square" lIns="0" tIns="0" rIns="0" bIns="0" rtlCol="0">
            <a:noAutofit/>
          </a:bodyPr>
          <a:lstStyle/>
          <a:p>
            <a:pPr marL="12700">
              <a:lnSpc>
                <a:spcPts val="5200"/>
              </a:lnSpc>
              <a:spcBef>
                <a:spcPts val="260"/>
              </a:spcBef>
            </a:pPr>
            <a:r>
              <a:rPr sz="7500" spc="0" baseline="1638" dirty="0" smtClean="0">
                <a:solidFill>
                  <a:srgbClr val="FEFFFE"/>
                </a:solidFill>
                <a:latin typeface="Corbel"/>
                <a:cs typeface="Corbel"/>
              </a:rPr>
              <a:t>Star</a:t>
            </a:r>
            <a:endParaRPr sz="5000">
              <a:latin typeface="Corbel"/>
              <a:cs typeface="Corbel"/>
            </a:endParaRPr>
          </a:p>
        </p:txBody>
      </p:sp>
      <p:sp>
        <p:nvSpPr>
          <p:cNvPr id="6" name="object 6"/>
          <p:cNvSpPr txBox="1"/>
          <p:nvPr/>
        </p:nvSpPr>
        <p:spPr>
          <a:xfrm>
            <a:off x="3688924" y="629921"/>
            <a:ext cx="2240563" cy="660400"/>
          </a:xfrm>
          <a:prstGeom prst="rect">
            <a:avLst/>
          </a:prstGeom>
        </p:spPr>
        <p:txBody>
          <a:bodyPr wrap="square" lIns="0" tIns="0" rIns="0" bIns="0" rtlCol="0">
            <a:noAutofit/>
          </a:bodyPr>
          <a:lstStyle/>
          <a:p>
            <a:pPr marL="12700">
              <a:lnSpc>
                <a:spcPts val="5200"/>
              </a:lnSpc>
              <a:spcBef>
                <a:spcPts val="260"/>
              </a:spcBef>
            </a:pPr>
            <a:r>
              <a:rPr sz="7500" spc="0" baseline="1638" dirty="0" smtClean="0">
                <a:solidFill>
                  <a:srgbClr val="FEFFFE"/>
                </a:solidFill>
                <a:latin typeface="Corbel"/>
                <a:cs typeface="Corbel"/>
              </a:rPr>
              <a:t>Sehema</a:t>
            </a:r>
            <a:endParaRPr sz="5000">
              <a:latin typeface="Corbel"/>
              <a:cs typeface="Corbel"/>
            </a:endParaRPr>
          </a:p>
        </p:txBody>
      </p:sp>
      <p:sp>
        <p:nvSpPr>
          <p:cNvPr id="5" name="object 5"/>
          <p:cNvSpPr txBox="1"/>
          <p:nvPr/>
        </p:nvSpPr>
        <p:spPr>
          <a:xfrm>
            <a:off x="5935935" y="629921"/>
            <a:ext cx="825693" cy="660400"/>
          </a:xfrm>
          <a:prstGeom prst="rect">
            <a:avLst/>
          </a:prstGeom>
        </p:spPr>
        <p:txBody>
          <a:bodyPr wrap="square" lIns="0" tIns="0" rIns="0" bIns="0" rtlCol="0">
            <a:noAutofit/>
          </a:bodyPr>
          <a:lstStyle/>
          <a:p>
            <a:pPr marL="12700">
              <a:lnSpc>
                <a:spcPts val="5200"/>
              </a:lnSpc>
              <a:spcBef>
                <a:spcPts val="260"/>
              </a:spcBef>
            </a:pPr>
            <a:r>
              <a:rPr sz="7500" spc="0" baseline="1638" dirty="0" smtClean="0">
                <a:solidFill>
                  <a:srgbClr val="FEFFFE"/>
                </a:solidFill>
                <a:latin typeface="Corbel"/>
                <a:cs typeface="Corbel"/>
              </a:rPr>
              <a:t>(2)</a:t>
            </a:r>
            <a:endParaRPr sz="5000">
              <a:latin typeface="Corbel"/>
              <a:cs typeface="Corbel"/>
            </a:endParaRPr>
          </a:p>
        </p:txBody>
      </p:sp>
      <p:sp>
        <p:nvSpPr>
          <p:cNvPr id="2" name="object 2"/>
          <p:cNvSpPr txBox="1"/>
          <p:nvPr/>
        </p:nvSpPr>
        <p:spPr>
          <a:xfrm>
            <a:off x="8514589" y="6468300"/>
            <a:ext cx="121409" cy="177800"/>
          </a:xfrm>
          <a:prstGeom prst="rect">
            <a:avLst/>
          </a:prstGeom>
        </p:spPr>
        <p:txBody>
          <a:bodyPr wrap="square" lIns="0" tIns="0" rIns="0" bIns="0" rtlCol="0">
            <a:noAutofit/>
          </a:bodyPr>
          <a:lstStyle/>
          <a:p>
            <a:pPr marL="12700">
              <a:lnSpc>
                <a:spcPts val="1360"/>
              </a:lnSpc>
              <a:spcBef>
                <a:spcPts val="68"/>
              </a:spcBef>
            </a:pPr>
            <a:r>
              <a:rPr sz="1800" spc="0" baseline="2275" dirty="0" smtClean="0">
                <a:solidFill>
                  <a:srgbClr val="FEFFFE"/>
                </a:solidFill>
                <a:latin typeface="Corbel"/>
                <a:cs typeface="Corbel"/>
              </a:rPr>
              <a:t>5</a:t>
            </a:r>
            <a:endParaRPr sz="1200">
              <a:latin typeface="Corbel"/>
              <a:cs typeface="Corbel"/>
            </a:endParaRPr>
          </a:p>
        </p:txBody>
      </p:sp>
    </p:spTree>
    <p:extLst>
      <p:ext uri="{BB962C8B-B14F-4D97-AF65-F5344CB8AC3E}">
        <p14:creationId xmlns:p14="http://schemas.microsoft.com/office/powerpoint/2010/main" val="3758057127"/>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object 14"/>
          <p:cNvSpPr/>
          <p:nvPr/>
        </p:nvSpPr>
        <p:spPr>
          <a:xfrm>
            <a:off x="0" y="1"/>
            <a:ext cx="9143998" cy="6857998"/>
          </a:xfrm>
          <a:prstGeom prst="rect">
            <a:avLst/>
          </a:prstGeom>
          <a:blipFill>
            <a:blip r:embed="rId2" cstate="print"/>
            <a:stretch>
              <a:fillRect/>
            </a:stretch>
          </a:blipFill>
        </p:spPr>
        <p:txBody>
          <a:bodyPr wrap="square" lIns="0" tIns="0" rIns="0" bIns="0" rtlCol="0">
            <a:noAutofit/>
          </a:bodyPr>
          <a:lstStyle/>
          <a:p>
            <a:endParaRPr/>
          </a:p>
        </p:txBody>
      </p:sp>
      <p:sp>
        <p:nvSpPr>
          <p:cNvPr id="13" name="object 13"/>
          <p:cNvSpPr txBox="1"/>
          <p:nvPr/>
        </p:nvSpPr>
        <p:spPr>
          <a:xfrm>
            <a:off x="1679845" y="629921"/>
            <a:ext cx="5883942" cy="660400"/>
          </a:xfrm>
          <a:prstGeom prst="rect">
            <a:avLst/>
          </a:prstGeom>
        </p:spPr>
        <p:txBody>
          <a:bodyPr wrap="square" lIns="0" tIns="0" rIns="0" bIns="0" rtlCol="0">
            <a:noAutofit/>
          </a:bodyPr>
          <a:lstStyle/>
          <a:p>
            <a:pPr marL="12700">
              <a:lnSpc>
                <a:spcPts val="5200"/>
              </a:lnSpc>
              <a:spcBef>
                <a:spcPts val="260"/>
              </a:spcBef>
            </a:pPr>
            <a:r>
              <a:rPr sz="7500" spc="0" baseline="1638" dirty="0" smtClean="0">
                <a:solidFill>
                  <a:srgbClr val="FEFFFE"/>
                </a:solidFill>
                <a:latin typeface="Corbel"/>
                <a:cs typeface="Corbel"/>
              </a:rPr>
              <a:t>S</a:t>
            </a:r>
            <a:r>
              <a:rPr sz="7500" spc="4" baseline="1638" dirty="0" smtClean="0">
                <a:solidFill>
                  <a:srgbClr val="FEFFFE"/>
                </a:solidFill>
                <a:latin typeface="Corbel"/>
                <a:cs typeface="Corbel"/>
              </a:rPr>
              <a:t>n</a:t>
            </a:r>
            <a:r>
              <a:rPr sz="7500" spc="0" baseline="1638" dirty="0" smtClean="0">
                <a:solidFill>
                  <a:srgbClr val="FEFFFE"/>
                </a:solidFill>
                <a:latin typeface="Corbel"/>
                <a:cs typeface="Corbel"/>
              </a:rPr>
              <a:t>owﬂa</a:t>
            </a:r>
            <a:r>
              <a:rPr sz="7500" spc="-100" baseline="1638" dirty="0" smtClean="0">
                <a:solidFill>
                  <a:srgbClr val="FEFFFE"/>
                </a:solidFill>
                <a:latin typeface="Corbel"/>
                <a:cs typeface="Corbel"/>
              </a:rPr>
              <a:t>k</a:t>
            </a:r>
            <a:r>
              <a:rPr sz="7500" spc="0" baseline="1638" dirty="0" smtClean="0">
                <a:solidFill>
                  <a:srgbClr val="FEFFFE"/>
                </a:solidFill>
                <a:latin typeface="Corbel"/>
                <a:cs typeface="Corbel"/>
              </a:rPr>
              <a:t>e</a:t>
            </a:r>
            <a:r>
              <a:rPr sz="7500" spc="-119" baseline="1638" dirty="0" smtClean="0">
                <a:solidFill>
                  <a:srgbClr val="FEFFFE"/>
                </a:solidFill>
                <a:latin typeface="Corbel"/>
                <a:cs typeface="Corbel"/>
              </a:rPr>
              <a:t> </a:t>
            </a:r>
            <a:r>
              <a:rPr sz="7500" spc="0" baseline="1638" dirty="0" smtClean="0">
                <a:solidFill>
                  <a:srgbClr val="FEFFFE"/>
                </a:solidFill>
                <a:latin typeface="Corbel"/>
                <a:cs typeface="Corbel"/>
              </a:rPr>
              <a:t>S</a:t>
            </a:r>
            <a:r>
              <a:rPr sz="7500" spc="4" baseline="1638" dirty="0" smtClean="0">
                <a:solidFill>
                  <a:srgbClr val="FEFFFE"/>
                </a:solidFill>
                <a:latin typeface="Corbel"/>
                <a:cs typeface="Corbel"/>
              </a:rPr>
              <a:t>e</a:t>
            </a:r>
            <a:r>
              <a:rPr sz="7500" spc="0" baseline="1638" dirty="0" smtClean="0">
                <a:solidFill>
                  <a:srgbClr val="FEFFFE"/>
                </a:solidFill>
                <a:latin typeface="Corbel"/>
                <a:cs typeface="Corbel"/>
              </a:rPr>
              <a:t>hema</a:t>
            </a:r>
            <a:r>
              <a:rPr sz="7500" spc="-314" baseline="1638" dirty="0" smtClean="0">
                <a:solidFill>
                  <a:srgbClr val="FEFFFE"/>
                </a:solidFill>
                <a:latin typeface="Corbel"/>
                <a:cs typeface="Corbel"/>
              </a:rPr>
              <a:t> </a:t>
            </a:r>
            <a:r>
              <a:rPr sz="7500" spc="0" baseline="1638" dirty="0" smtClean="0">
                <a:solidFill>
                  <a:srgbClr val="FEFFFE"/>
                </a:solidFill>
                <a:latin typeface="Corbel"/>
                <a:cs typeface="Corbel"/>
              </a:rPr>
              <a:t>(1)</a:t>
            </a:r>
            <a:endParaRPr sz="5000">
              <a:latin typeface="Corbel"/>
              <a:cs typeface="Corbel"/>
            </a:endParaRPr>
          </a:p>
        </p:txBody>
      </p:sp>
      <p:sp>
        <p:nvSpPr>
          <p:cNvPr id="12" name="object 12"/>
          <p:cNvSpPr txBox="1"/>
          <p:nvPr/>
        </p:nvSpPr>
        <p:spPr>
          <a:xfrm>
            <a:off x="535939" y="1913508"/>
            <a:ext cx="228639" cy="1253235"/>
          </a:xfrm>
          <a:prstGeom prst="rect">
            <a:avLst/>
          </a:prstGeom>
        </p:spPr>
        <p:txBody>
          <a:bodyPr wrap="square" lIns="0" tIns="0" rIns="0" bIns="0" rtlCol="0">
            <a:noAutofit/>
          </a:bodyPr>
          <a:lstStyle/>
          <a:p>
            <a:pPr marL="12700">
              <a:lnSpc>
                <a:spcPts val="3370"/>
              </a:lnSpc>
              <a:spcBef>
                <a:spcPts val="168"/>
              </a:spcBef>
            </a:pPr>
            <a:r>
              <a:rPr sz="3200" spc="0" dirty="0" smtClean="0">
                <a:solidFill>
                  <a:srgbClr val="FEFFFE"/>
                </a:solidFill>
                <a:latin typeface="Arial"/>
                <a:cs typeface="Arial"/>
              </a:rPr>
              <a:t>•</a:t>
            </a:r>
            <a:endParaRPr sz="3200">
              <a:latin typeface="Arial"/>
              <a:cs typeface="Arial"/>
            </a:endParaRPr>
          </a:p>
          <a:p>
            <a:pPr marL="12700">
              <a:lnSpc>
                <a:spcPct val="95825"/>
              </a:lnSpc>
              <a:spcBef>
                <a:spcPts val="2619"/>
              </a:spcBef>
            </a:pPr>
            <a:r>
              <a:rPr sz="3200" spc="0" dirty="0" smtClean="0">
                <a:solidFill>
                  <a:srgbClr val="FEFFFE"/>
                </a:solidFill>
                <a:latin typeface="Arial"/>
                <a:cs typeface="Arial"/>
              </a:rPr>
              <a:t>•</a:t>
            </a:r>
            <a:endParaRPr sz="3200">
              <a:latin typeface="Arial"/>
              <a:cs typeface="Arial"/>
            </a:endParaRPr>
          </a:p>
        </p:txBody>
      </p:sp>
      <p:sp>
        <p:nvSpPr>
          <p:cNvPr id="11" name="object 11"/>
          <p:cNvSpPr txBox="1"/>
          <p:nvPr/>
        </p:nvSpPr>
        <p:spPr>
          <a:xfrm>
            <a:off x="878840" y="1925828"/>
            <a:ext cx="6934494" cy="1253235"/>
          </a:xfrm>
          <a:prstGeom prst="rect">
            <a:avLst/>
          </a:prstGeom>
        </p:spPr>
        <p:txBody>
          <a:bodyPr wrap="square" lIns="0" tIns="0" rIns="0" bIns="0" rtlCol="0">
            <a:noAutofit/>
          </a:bodyPr>
          <a:lstStyle/>
          <a:p>
            <a:pPr marL="12700" marR="60959">
              <a:lnSpc>
                <a:spcPts val="3454"/>
              </a:lnSpc>
              <a:spcBef>
                <a:spcPts val="172"/>
              </a:spcBef>
            </a:pPr>
            <a:r>
              <a:rPr sz="4800" spc="0" baseline="2560" dirty="0" smtClean="0">
                <a:solidFill>
                  <a:srgbClr val="FEFFFE"/>
                </a:solidFill>
                <a:latin typeface="Corbel"/>
                <a:cs typeface="Corbel"/>
              </a:rPr>
              <a:t>variasi dari star s</a:t>
            </a:r>
            <a:r>
              <a:rPr sz="4800" spc="-64" baseline="2560" dirty="0" smtClean="0">
                <a:solidFill>
                  <a:srgbClr val="FEFFFE"/>
                </a:solidFill>
                <a:latin typeface="Corbel"/>
                <a:cs typeface="Corbel"/>
              </a:rPr>
              <a:t>k</a:t>
            </a:r>
            <a:r>
              <a:rPr sz="4800" spc="0" baseline="2560" dirty="0" smtClean="0">
                <a:solidFill>
                  <a:srgbClr val="FEFFFE"/>
                </a:solidFill>
                <a:latin typeface="Corbel"/>
                <a:cs typeface="Corbel"/>
              </a:rPr>
              <a:t>ema</a:t>
            </a:r>
            <a:endParaRPr sz="3200">
              <a:latin typeface="Corbel"/>
              <a:cs typeface="Corbel"/>
            </a:endParaRPr>
          </a:p>
          <a:p>
            <a:pPr marL="12700">
              <a:lnSpc>
                <a:spcPts val="3850"/>
              </a:lnSpc>
              <a:spcBef>
                <a:spcPts val="2581"/>
              </a:spcBef>
            </a:pPr>
            <a:r>
              <a:rPr sz="3200" spc="0" dirty="0" smtClean="0">
                <a:solidFill>
                  <a:srgbClr val="FEFFFE"/>
                </a:solidFill>
                <a:latin typeface="Corbel"/>
                <a:cs typeface="Corbel"/>
              </a:rPr>
              <a:t>beberapa tabel dime</a:t>
            </a:r>
            <a:r>
              <a:rPr sz="3200" spc="4" dirty="0" smtClean="0">
                <a:solidFill>
                  <a:srgbClr val="FEFFFE"/>
                </a:solidFill>
                <a:latin typeface="Corbel"/>
                <a:cs typeface="Corbel"/>
              </a:rPr>
              <a:t>n</a:t>
            </a:r>
            <a:r>
              <a:rPr sz="3200" spc="0" dirty="0" smtClean="0">
                <a:solidFill>
                  <a:srgbClr val="FEFFFE"/>
                </a:solidFill>
                <a:latin typeface="Corbel"/>
                <a:cs typeface="Corbel"/>
              </a:rPr>
              <a:t>si dinormalisasikan</a:t>
            </a:r>
            <a:endParaRPr sz="3200">
              <a:latin typeface="Corbel"/>
              <a:cs typeface="Corbel"/>
            </a:endParaRPr>
          </a:p>
        </p:txBody>
      </p:sp>
      <p:sp>
        <p:nvSpPr>
          <p:cNvPr id="10" name="object 10"/>
          <p:cNvSpPr txBox="1"/>
          <p:nvPr/>
        </p:nvSpPr>
        <p:spPr>
          <a:xfrm>
            <a:off x="993139" y="3513216"/>
            <a:ext cx="276507" cy="380999"/>
          </a:xfrm>
          <a:prstGeom prst="rect">
            <a:avLst/>
          </a:prstGeom>
        </p:spPr>
        <p:txBody>
          <a:bodyPr wrap="square" lIns="0" tIns="0" rIns="0" bIns="0" rtlCol="0">
            <a:noAutofit/>
          </a:bodyPr>
          <a:lstStyle/>
          <a:p>
            <a:pPr marL="12700">
              <a:lnSpc>
                <a:spcPts val="2960"/>
              </a:lnSpc>
              <a:spcBef>
                <a:spcPts val="148"/>
              </a:spcBef>
            </a:pPr>
            <a:r>
              <a:rPr sz="2800" spc="0" dirty="0" smtClean="0">
                <a:solidFill>
                  <a:srgbClr val="FEFFFE"/>
                </a:solidFill>
                <a:latin typeface="Arial"/>
                <a:cs typeface="Arial"/>
              </a:rPr>
              <a:t>-</a:t>
            </a:r>
            <a:endParaRPr sz="2800">
              <a:latin typeface="Arial"/>
              <a:cs typeface="Arial"/>
            </a:endParaRPr>
          </a:p>
        </p:txBody>
      </p:sp>
      <p:sp>
        <p:nvSpPr>
          <p:cNvPr id="9" name="object 9"/>
          <p:cNvSpPr txBox="1"/>
          <p:nvPr/>
        </p:nvSpPr>
        <p:spPr>
          <a:xfrm>
            <a:off x="1272540" y="3523996"/>
            <a:ext cx="2062147" cy="1032255"/>
          </a:xfrm>
          <a:prstGeom prst="rect">
            <a:avLst/>
          </a:prstGeom>
        </p:spPr>
        <p:txBody>
          <a:bodyPr wrap="square" lIns="0" tIns="0" rIns="0" bIns="0" rtlCol="0">
            <a:noAutofit/>
          </a:bodyPr>
          <a:lstStyle/>
          <a:p>
            <a:pPr marL="19050">
              <a:lnSpc>
                <a:spcPts val="3035"/>
              </a:lnSpc>
              <a:spcBef>
                <a:spcPts val="151"/>
              </a:spcBef>
            </a:pPr>
            <a:r>
              <a:rPr sz="4200" spc="0" baseline="2925" dirty="0" smtClean="0">
                <a:solidFill>
                  <a:srgbClr val="FEFFFE"/>
                </a:solidFill>
                <a:latin typeface="Corbel"/>
                <a:cs typeface="Corbel"/>
              </a:rPr>
              <a:t>tabel dime</a:t>
            </a:r>
            <a:r>
              <a:rPr sz="4200" spc="4" baseline="2925" dirty="0" smtClean="0">
                <a:solidFill>
                  <a:srgbClr val="FEFFFE"/>
                </a:solidFill>
                <a:latin typeface="Corbel"/>
                <a:cs typeface="Corbel"/>
              </a:rPr>
              <a:t>n</a:t>
            </a:r>
            <a:r>
              <a:rPr sz="4200" spc="0" baseline="2925" dirty="0" smtClean="0">
                <a:solidFill>
                  <a:srgbClr val="FEFFFE"/>
                </a:solidFill>
                <a:latin typeface="Corbel"/>
                <a:cs typeface="Corbel"/>
              </a:rPr>
              <a:t>si</a:t>
            </a:r>
            <a:endParaRPr sz="2800">
              <a:latin typeface="Corbel"/>
              <a:cs typeface="Corbel"/>
            </a:endParaRPr>
          </a:p>
          <a:p>
            <a:pPr marL="12700" marR="53339">
              <a:lnSpc>
                <a:spcPts val="3379"/>
              </a:lnSpc>
              <a:spcBef>
                <a:spcPts val="1727"/>
              </a:spcBef>
            </a:pPr>
            <a:r>
              <a:rPr sz="2800" spc="0" dirty="0" smtClean="0">
                <a:solidFill>
                  <a:srgbClr val="FEFFFE"/>
                </a:solidFill>
                <a:latin typeface="Corbel"/>
                <a:cs typeface="Corbel"/>
              </a:rPr>
              <a:t>tambahan</a:t>
            </a:r>
            <a:endParaRPr sz="2800">
              <a:latin typeface="Corbel"/>
              <a:cs typeface="Corbel"/>
            </a:endParaRPr>
          </a:p>
        </p:txBody>
      </p:sp>
      <p:sp>
        <p:nvSpPr>
          <p:cNvPr id="8" name="object 8"/>
          <p:cNvSpPr txBox="1"/>
          <p:nvPr/>
        </p:nvSpPr>
        <p:spPr>
          <a:xfrm>
            <a:off x="3327063" y="3523996"/>
            <a:ext cx="1236279" cy="381000"/>
          </a:xfrm>
          <a:prstGeom prst="rect">
            <a:avLst/>
          </a:prstGeom>
        </p:spPr>
        <p:txBody>
          <a:bodyPr wrap="square" lIns="0" tIns="0" rIns="0" bIns="0" rtlCol="0">
            <a:noAutofit/>
          </a:bodyPr>
          <a:lstStyle/>
          <a:p>
            <a:pPr marL="12700">
              <a:lnSpc>
                <a:spcPts val="3000"/>
              </a:lnSpc>
              <a:spcBef>
                <a:spcPts val="150"/>
              </a:spcBef>
            </a:pPr>
            <a:r>
              <a:rPr sz="4200" spc="0" baseline="1950" dirty="0" smtClean="0">
                <a:solidFill>
                  <a:srgbClr val="FEFFFE"/>
                </a:solidFill>
                <a:latin typeface="Corbel"/>
                <a:cs typeface="Corbel"/>
              </a:rPr>
              <a:t>dipe</a:t>
            </a:r>
            <a:r>
              <a:rPr sz="4200" spc="4" baseline="1950" dirty="0" smtClean="0">
                <a:solidFill>
                  <a:srgbClr val="FEFFFE"/>
                </a:solidFill>
                <a:latin typeface="Corbel"/>
                <a:cs typeface="Corbel"/>
              </a:rPr>
              <a:t>e</a:t>
            </a:r>
            <a:r>
              <a:rPr sz="4200" spc="0" baseline="1950" dirty="0" smtClean="0">
                <a:solidFill>
                  <a:srgbClr val="FEFFFE"/>
                </a:solidFill>
                <a:latin typeface="Corbel"/>
                <a:cs typeface="Corbel"/>
              </a:rPr>
              <a:t>ah</a:t>
            </a:r>
            <a:endParaRPr sz="2800">
              <a:latin typeface="Corbel"/>
              <a:cs typeface="Corbel"/>
            </a:endParaRPr>
          </a:p>
        </p:txBody>
      </p:sp>
      <p:sp>
        <p:nvSpPr>
          <p:cNvPr id="7" name="object 7"/>
          <p:cNvSpPr txBox="1"/>
          <p:nvPr/>
        </p:nvSpPr>
        <p:spPr>
          <a:xfrm>
            <a:off x="4556208" y="3523996"/>
            <a:ext cx="1270542" cy="381000"/>
          </a:xfrm>
          <a:prstGeom prst="rect">
            <a:avLst/>
          </a:prstGeom>
        </p:spPr>
        <p:txBody>
          <a:bodyPr wrap="square" lIns="0" tIns="0" rIns="0" bIns="0" rtlCol="0">
            <a:noAutofit/>
          </a:bodyPr>
          <a:lstStyle/>
          <a:p>
            <a:pPr marL="12700">
              <a:lnSpc>
                <a:spcPts val="3000"/>
              </a:lnSpc>
              <a:spcBef>
                <a:spcPts val="150"/>
              </a:spcBef>
            </a:pPr>
            <a:r>
              <a:rPr sz="4200" spc="0" baseline="1950" dirty="0" smtClean="0">
                <a:solidFill>
                  <a:srgbClr val="FEFFFE"/>
                </a:solidFill>
                <a:latin typeface="Corbel"/>
                <a:cs typeface="Corbel"/>
              </a:rPr>
              <a:t>me</a:t>
            </a:r>
            <a:r>
              <a:rPr sz="4200" spc="4" baseline="1950" dirty="0" smtClean="0">
                <a:solidFill>
                  <a:srgbClr val="FEFFFE"/>
                </a:solidFill>
                <a:latin typeface="Corbel"/>
                <a:cs typeface="Corbel"/>
              </a:rPr>
              <a:t>n</a:t>
            </a:r>
            <a:r>
              <a:rPr sz="4200" spc="0" baseline="1950" dirty="0" smtClean="0">
                <a:solidFill>
                  <a:srgbClr val="FEFFFE"/>
                </a:solidFill>
                <a:latin typeface="Corbel"/>
                <a:cs typeface="Corbel"/>
              </a:rPr>
              <a:t>jadi</a:t>
            </a:r>
            <a:endParaRPr sz="2800">
              <a:latin typeface="Corbel"/>
              <a:cs typeface="Corbel"/>
            </a:endParaRPr>
          </a:p>
        </p:txBody>
      </p:sp>
      <p:sp>
        <p:nvSpPr>
          <p:cNvPr id="6" name="object 6"/>
          <p:cNvSpPr txBox="1"/>
          <p:nvPr/>
        </p:nvSpPr>
        <p:spPr>
          <a:xfrm>
            <a:off x="5819387" y="3523996"/>
            <a:ext cx="1469721" cy="381000"/>
          </a:xfrm>
          <a:prstGeom prst="rect">
            <a:avLst/>
          </a:prstGeom>
        </p:spPr>
        <p:txBody>
          <a:bodyPr wrap="square" lIns="0" tIns="0" rIns="0" bIns="0" rtlCol="0">
            <a:noAutofit/>
          </a:bodyPr>
          <a:lstStyle/>
          <a:p>
            <a:pPr marL="12700">
              <a:lnSpc>
                <a:spcPts val="3000"/>
              </a:lnSpc>
              <a:spcBef>
                <a:spcPts val="150"/>
              </a:spcBef>
            </a:pPr>
            <a:r>
              <a:rPr sz="4200" spc="0" baseline="1950" dirty="0" smtClean="0">
                <a:solidFill>
                  <a:srgbClr val="FEFFFE"/>
                </a:solidFill>
                <a:latin typeface="Corbel"/>
                <a:cs typeface="Corbel"/>
              </a:rPr>
              <a:t>beberapa</a:t>
            </a:r>
            <a:endParaRPr sz="2800">
              <a:latin typeface="Corbel"/>
              <a:cs typeface="Corbel"/>
            </a:endParaRPr>
          </a:p>
        </p:txBody>
      </p:sp>
      <p:sp>
        <p:nvSpPr>
          <p:cNvPr id="5" name="object 5"/>
          <p:cNvSpPr txBox="1"/>
          <p:nvPr/>
        </p:nvSpPr>
        <p:spPr>
          <a:xfrm>
            <a:off x="7281549" y="3523996"/>
            <a:ext cx="825760" cy="381000"/>
          </a:xfrm>
          <a:prstGeom prst="rect">
            <a:avLst/>
          </a:prstGeom>
        </p:spPr>
        <p:txBody>
          <a:bodyPr wrap="square" lIns="0" tIns="0" rIns="0" bIns="0" rtlCol="0">
            <a:noAutofit/>
          </a:bodyPr>
          <a:lstStyle/>
          <a:p>
            <a:pPr marL="12700">
              <a:lnSpc>
                <a:spcPts val="3000"/>
              </a:lnSpc>
              <a:spcBef>
                <a:spcPts val="150"/>
              </a:spcBef>
            </a:pPr>
            <a:r>
              <a:rPr sz="4200" spc="0" baseline="1950" dirty="0" smtClean="0">
                <a:solidFill>
                  <a:srgbClr val="FEFFFE"/>
                </a:solidFill>
                <a:latin typeface="Corbel"/>
                <a:cs typeface="Corbel"/>
              </a:rPr>
              <a:t>tabel</a:t>
            </a:r>
            <a:endParaRPr sz="2800">
              <a:latin typeface="Corbel"/>
              <a:cs typeface="Corbel"/>
            </a:endParaRPr>
          </a:p>
        </p:txBody>
      </p:sp>
      <p:sp>
        <p:nvSpPr>
          <p:cNvPr id="2" name="object 2"/>
          <p:cNvSpPr txBox="1"/>
          <p:nvPr/>
        </p:nvSpPr>
        <p:spPr>
          <a:xfrm>
            <a:off x="8507817" y="6468300"/>
            <a:ext cx="128180" cy="177800"/>
          </a:xfrm>
          <a:prstGeom prst="rect">
            <a:avLst/>
          </a:prstGeom>
        </p:spPr>
        <p:txBody>
          <a:bodyPr wrap="square" lIns="0" tIns="0" rIns="0" bIns="0" rtlCol="0">
            <a:noAutofit/>
          </a:bodyPr>
          <a:lstStyle/>
          <a:p>
            <a:pPr marL="12700">
              <a:lnSpc>
                <a:spcPts val="1360"/>
              </a:lnSpc>
              <a:spcBef>
                <a:spcPts val="68"/>
              </a:spcBef>
            </a:pPr>
            <a:r>
              <a:rPr sz="1800" spc="0" baseline="2275" dirty="0" smtClean="0">
                <a:solidFill>
                  <a:srgbClr val="FEFFFE"/>
                </a:solidFill>
                <a:latin typeface="Corbel"/>
                <a:cs typeface="Corbel"/>
              </a:rPr>
              <a:t>6</a:t>
            </a:r>
            <a:endParaRPr sz="1200">
              <a:latin typeface="Corbel"/>
              <a:cs typeface="Corbel"/>
            </a:endParaRPr>
          </a:p>
        </p:txBody>
      </p:sp>
    </p:spTree>
    <p:extLst>
      <p:ext uri="{BB962C8B-B14F-4D97-AF65-F5344CB8AC3E}">
        <p14:creationId xmlns:p14="http://schemas.microsoft.com/office/powerpoint/2010/main" val="453818815"/>
      </p:ext>
    </p:extLst>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bject 8"/>
          <p:cNvSpPr/>
          <p:nvPr/>
        </p:nvSpPr>
        <p:spPr>
          <a:xfrm>
            <a:off x="0" y="1"/>
            <a:ext cx="9143998" cy="6857998"/>
          </a:xfrm>
          <a:prstGeom prst="rect">
            <a:avLst/>
          </a:prstGeom>
          <a:blipFill>
            <a:blip r:embed="rId2" cstate="print"/>
            <a:stretch>
              <a:fillRect/>
            </a:stretch>
          </a:blipFill>
        </p:spPr>
        <p:txBody>
          <a:bodyPr wrap="square" lIns="0" tIns="0" rIns="0" bIns="0" rtlCol="0">
            <a:noAutofit/>
          </a:bodyPr>
          <a:lstStyle/>
          <a:p>
            <a:endParaRPr/>
          </a:p>
        </p:txBody>
      </p:sp>
      <p:sp>
        <p:nvSpPr>
          <p:cNvPr id="9" name="object 9"/>
          <p:cNvSpPr/>
          <p:nvPr/>
        </p:nvSpPr>
        <p:spPr>
          <a:xfrm>
            <a:off x="457200" y="2103803"/>
            <a:ext cx="8229598" cy="3518754"/>
          </a:xfrm>
          <a:prstGeom prst="rect">
            <a:avLst/>
          </a:prstGeom>
          <a:blipFill>
            <a:blip r:embed="rId3" cstate="print"/>
            <a:stretch>
              <a:fillRect/>
            </a:stretch>
          </a:blipFill>
        </p:spPr>
        <p:txBody>
          <a:bodyPr wrap="square" lIns="0" tIns="0" rIns="0" bIns="0" rtlCol="0">
            <a:noAutofit/>
          </a:bodyPr>
          <a:lstStyle/>
          <a:p>
            <a:endParaRPr/>
          </a:p>
        </p:txBody>
      </p:sp>
      <p:sp>
        <p:nvSpPr>
          <p:cNvPr id="7" name="object 7"/>
          <p:cNvSpPr txBox="1"/>
          <p:nvPr/>
        </p:nvSpPr>
        <p:spPr>
          <a:xfrm>
            <a:off x="1660001" y="629921"/>
            <a:ext cx="2860140" cy="660400"/>
          </a:xfrm>
          <a:prstGeom prst="rect">
            <a:avLst/>
          </a:prstGeom>
        </p:spPr>
        <p:txBody>
          <a:bodyPr wrap="square" lIns="0" tIns="0" rIns="0" bIns="0" rtlCol="0">
            <a:noAutofit/>
          </a:bodyPr>
          <a:lstStyle/>
          <a:p>
            <a:pPr marL="12700">
              <a:lnSpc>
                <a:spcPts val="5200"/>
              </a:lnSpc>
              <a:spcBef>
                <a:spcPts val="260"/>
              </a:spcBef>
            </a:pPr>
            <a:r>
              <a:rPr sz="7500" spc="0" baseline="1638" dirty="0" smtClean="0">
                <a:solidFill>
                  <a:srgbClr val="FEFFFE"/>
                </a:solidFill>
                <a:latin typeface="Corbel"/>
                <a:cs typeface="Corbel"/>
              </a:rPr>
              <a:t>S</a:t>
            </a:r>
            <a:r>
              <a:rPr sz="7500" spc="4" baseline="1638" dirty="0" smtClean="0">
                <a:solidFill>
                  <a:srgbClr val="FEFFFE"/>
                </a:solidFill>
                <a:latin typeface="Corbel"/>
                <a:cs typeface="Corbel"/>
              </a:rPr>
              <a:t>n</a:t>
            </a:r>
            <a:r>
              <a:rPr sz="7500" spc="0" baseline="1638" dirty="0" smtClean="0">
                <a:solidFill>
                  <a:srgbClr val="FEFFFE"/>
                </a:solidFill>
                <a:latin typeface="Corbel"/>
                <a:cs typeface="Corbel"/>
              </a:rPr>
              <a:t>owﬂa</a:t>
            </a:r>
            <a:r>
              <a:rPr sz="7500" spc="-100" baseline="1638" dirty="0" smtClean="0">
                <a:solidFill>
                  <a:srgbClr val="FEFFFE"/>
                </a:solidFill>
                <a:latin typeface="Corbel"/>
                <a:cs typeface="Corbel"/>
              </a:rPr>
              <a:t>k</a:t>
            </a:r>
            <a:r>
              <a:rPr sz="7500" spc="0" baseline="1638" dirty="0" smtClean="0">
                <a:solidFill>
                  <a:srgbClr val="FEFFFE"/>
                </a:solidFill>
                <a:latin typeface="Corbel"/>
                <a:cs typeface="Corbel"/>
              </a:rPr>
              <a:t>e</a:t>
            </a:r>
            <a:endParaRPr sz="5000">
              <a:latin typeface="Corbel"/>
              <a:cs typeface="Corbel"/>
            </a:endParaRPr>
          </a:p>
        </p:txBody>
      </p:sp>
      <p:sp>
        <p:nvSpPr>
          <p:cNvPr id="6" name="object 6"/>
          <p:cNvSpPr txBox="1"/>
          <p:nvPr/>
        </p:nvSpPr>
        <p:spPr>
          <a:xfrm>
            <a:off x="4511278" y="629921"/>
            <a:ext cx="2240244" cy="660400"/>
          </a:xfrm>
          <a:prstGeom prst="rect">
            <a:avLst/>
          </a:prstGeom>
        </p:spPr>
        <p:txBody>
          <a:bodyPr wrap="square" lIns="0" tIns="0" rIns="0" bIns="0" rtlCol="0">
            <a:noAutofit/>
          </a:bodyPr>
          <a:lstStyle/>
          <a:p>
            <a:pPr marL="12700">
              <a:lnSpc>
                <a:spcPts val="5200"/>
              </a:lnSpc>
              <a:spcBef>
                <a:spcPts val="260"/>
              </a:spcBef>
            </a:pPr>
            <a:r>
              <a:rPr sz="7500" spc="0" baseline="1638" dirty="0" smtClean="0">
                <a:solidFill>
                  <a:srgbClr val="FEFFFE"/>
                </a:solidFill>
                <a:latin typeface="Corbel"/>
                <a:cs typeface="Corbel"/>
              </a:rPr>
              <a:t>S</a:t>
            </a:r>
            <a:r>
              <a:rPr sz="7500" spc="4" baseline="1638" dirty="0" smtClean="0">
                <a:solidFill>
                  <a:srgbClr val="FEFFFE"/>
                </a:solidFill>
                <a:latin typeface="Corbel"/>
                <a:cs typeface="Corbel"/>
              </a:rPr>
              <a:t>e</a:t>
            </a:r>
            <a:r>
              <a:rPr sz="7500" spc="0" baseline="1638" dirty="0" smtClean="0">
                <a:solidFill>
                  <a:srgbClr val="FEFFFE"/>
                </a:solidFill>
                <a:latin typeface="Corbel"/>
                <a:cs typeface="Corbel"/>
              </a:rPr>
              <a:t>hema</a:t>
            </a:r>
            <a:endParaRPr sz="5000">
              <a:latin typeface="Corbel"/>
              <a:cs typeface="Corbel"/>
            </a:endParaRPr>
          </a:p>
        </p:txBody>
      </p:sp>
      <p:sp>
        <p:nvSpPr>
          <p:cNvPr id="5" name="object 5"/>
          <p:cNvSpPr txBox="1"/>
          <p:nvPr/>
        </p:nvSpPr>
        <p:spPr>
          <a:xfrm>
            <a:off x="6758289" y="629921"/>
            <a:ext cx="825342" cy="660400"/>
          </a:xfrm>
          <a:prstGeom prst="rect">
            <a:avLst/>
          </a:prstGeom>
        </p:spPr>
        <p:txBody>
          <a:bodyPr wrap="square" lIns="0" tIns="0" rIns="0" bIns="0" rtlCol="0">
            <a:noAutofit/>
          </a:bodyPr>
          <a:lstStyle/>
          <a:p>
            <a:pPr marL="12700">
              <a:lnSpc>
                <a:spcPts val="5200"/>
              </a:lnSpc>
              <a:spcBef>
                <a:spcPts val="260"/>
              </a:spcBef>
            </a:pPr>
            <a:r>
              <a:rPr sz="7500" spc="0" baseline="1638" dirty="0" smtClean="0">
                <a:solidFill>
                  <a:srgbClr val="FEFFFE"/>
                </a:solidFill>
                <a:latin typeface="Corbel"/>
                <a:cs typeface="Corbel"/>
              </a:rPr>
              <a:t>(2)</a:t>
            </a:r>
            <a:endParaRPr sz="5000">
              <a:latin typeface="Corbel"/>
              <a:cs typeface="Corbel"/>
            </a:endParaRPr>
          </a:p>
        </p:txBody>
      </p:sp>
      <p:sp>
        <p:nvSpPr>
          <p:cNvPr id="2" name="object 2"/>
          <p:cNvSpPr txBox="1"/>
          <p:nvPr/>
        </p:nvSpPr>
        <p:spPr>
          <a:xfrm>
            <a:off x="8522552" y="6468300"/>
            <a:ext cx="113446" cy="177800"/>
          </a:xfrm>
          <a:prstGeom prst="rect">
            <a:avLst/>
          </a:prstGeom>
        </p:spPr>
        <p:txBody>
          <a:bodyPr wrap="square" lIns="0" tIns="0" rIns="0" bIns="0" rtlCol="0">
            <a:noAutofit/>
          </a:bodyPr>
          <a:lstStyle/>
          <a:p>
            <a:pPr marL="12700">
              <a:lnSpc>
                <a:spcPts val="1360"/>
              </a:lnSpc>
              <a:spcBef>
                <a:spcPts val="68"/>
              </a:spcBef>
            </a:pPr>
            <a:r>
              <a:rPr sz="1800" spc="0" baseline="2275" dirty="0" smtClean="0">
                <a:solidFill>
                  <a:srgbClr val="FEFFFE"/>
                </a:solidFill>
                <a:latin typeface="Corbel"/>
                <a:cs typeface="Corbel"/>
              </a:rPr>
              <a:t>7</a:t>
            </a:r>
            <a:endParaRPr sz="1200">
              <a:latin typeface="Corbel"/>
              <a:cs typeface="Corbel"/>
            </a:endParaRPr>
          </a:p>
        </p:txBody>
      </p:sp>
    </p:spTree>
    <p:extLst>
      <p:ext uri="{BB962C8B-B14F-4D97-AF65-F5344CB8AC3E}">
        <p14:creationId xmlns:p14="http://schemas.microsoft.com/office/powerpoint/2010/main" val="4081134098"/>
      </p:ext>
    </p:extLst>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object 16"/>
          <p:cNvSpPr/>
          <p:nvPr/>
        </p:nvSpPr>
        <p:spPr>
          <a:xfrm>
            <a:off x="0" y="1"/>
            <a:ext cx="9143998" cy="6857998"/>
          </a:xfrm>
          <a:prstGeom prst="rect">
            <a:avLst/>
          </a:prstGeom>
          <a:blipFill>
            <a:blip r:embed="rId2" cstate="print"/>
            <a:stretch>
              <a:fillRect/>
            </a:stretch>
          </a:blipFill>
        </p:spPr>
        <p:txBody>
          <a:bodyPr wrap="square" lIns="0" tIns="0" rIns="0" bIns="0" rtlCol="0">
            <a:noAutofit/>
          </a:bodyPr>
          <a:lstStyle/>
          <a:p>
            <a:endParaRPr/>
          </a:p>
        </p:txBody>
      </p:sp>
      <p:sp>
        <p:nvSpPr>
          <p:cNvPr id="15" name="object 15"/>
          <p:cNvSpPr txBox="1"/>
          <p:nvPr/>
        </p:nvSpPr>
        <p:spPr>
          <a:xfrm>
            <a:off x="641471" y="627127"/>
            <a:ext cx="7958509" cy="647700"/>
          </a:xfrm>
          <a:prstGeom prst="rect">
            <a:avLst/>
          </a:prstGeom>
        </p:spPr>
        <p:txBody>
          <a:bodyPr wrap="square" lIns="0" tIns="0" rIns="0" bIns="0" rtlCol="0">
            <a:noAutofit/>
          </a:bodyPr>
          <a:lstStyle/>
          <a:p>
            <a:pPr marL="12700">
              <a:lnSpc>
                <a:spcPts val="5100"/>
              </a:lnSpc>
              <a:spcBef>
                <a:spcPts val="255"/>
              </a:spcBef>
            </a:pPr>
            <a:r>
              <a:rPr sz="7350" spc="0" baseline="1671" dirty="0" smtClean="0">
                <a:solidFill>
                  <a:srgbClr val="FEFFFE"/>
                </a:solidFill>
                <a:latin typeface="Corbel"/>
                <a:cs typeface="Corbel"/>
              </a:rPr>
              <a:t>F</a:t>
            </a:r>
            <a:r>
              <a:rPr sz="7350" spc="-4" baseline="1671" dirty="0" smtClean="0">
                <a:solidFill>
                  <a:srgbClr val="FEFFFE"/>
                </a:solidFill>
                <a:latin typeface="Corbel"/>
                <a:cs typeface="Corbel"/>
              </a:rPr>
              <a:t>a</a:t>
            </a:r>
            <a:r>
              <a:rPr sz="7350" spc="0" baseline="1671" dirty="0" smtClean="0">
                <a:solidFill>
                  <a:srgbClr val="FEFFFE"/>
                </a:solidFill>
                <a:latin typeface="Corbel"/>
                <a:cs typeface="Corbel"/>
              </a:rPr>
              <a:t>ets</a:t>
            </a:r>
            <a:r>
              <a:rPr sz="7350" spc="-137" baseline="1671" dirty="0" smtClean="0">
                <a:solidFill>
                  <a:srgbClr val="FEFFFE"/>
                </a:solidFill>
                <a:latin typeface="Corbel"/>
                <a:cs typeface="Corbel"/>
              </a:rPr>
              <a:t> </a:t>
            </a:r>
            <a:r>
              <a:rPr sz="7350" spc="0" baseline="1671" dirty="0" smtClean="0">
                <a:solidFill>
                  <a:srgbClr val="FEFFFE"/>
                </a:solidFill>
                <a:latin typeface="Corbel"/>
                <a:cs typeface="Corbel"/>
              </a:rPr>
              <a:t>Const</a:t>
            </a:r>
            <a:r>
              <a:rPr sz="7350" spc="-4" baseline="1671" dirty="0" smtClean="0">
                <a:solidFill>
                  <a:srgbClr val="FEFFFE"/>
                </a:solidFill>
                <a:latin typeface="Corbel"/>
                <a:cs typeface="Corbel"/>
              </a:rPr>
              <a:t>ell</a:t>
            </a:r>
            <a:r>
              <a:rPr sz="7350" spc="0" baseline="1671" dirty="0" smtClean="0">
                <a:solidFill>
                  <a:srgbClr val="FEFFFE"/>
                </a:solidFill>
                <a:latin typeface="Corbel"/>
                <a:cs typeface="Corbel"/>
              </a:rPr>
              <a:t>at</a:t>
            </a:r>
            <a:r>
              <a:rPr sz="7350" spc="-4" baseline="1671" dirty="0" smtClean="0">
                <a:solidFill>
                  <a:srgbClr val="FEFFFE"/>
                </a:solidFill>
                <a:latin typeface="Corbel"/>
                <a:cs typeface="Corbel"/>
              </a:rPr>
              <a:t>i</a:t>
            </a:r>
            <a:r>
              <a:rPr sz="7350" spc="0" baseline="1671" dirty="0" smtClean="0">
                <a:solidFill>
                  <a:srgbClr val="FEFFFE"/>
                </a:solidFill>
                <a:latin typeface="Corbel"/>
                <a:cs typeface="Corbel"/>
              </a:rPr>
              <a:t>on</a:t>
            </a:r>
            <a:r>
              <a:rPr sz="7350" spc="-119" baseline="1671" dirty="0" smtClean="0">
                <a:solidFill>
                  <a:srgbClr val="FEFFFE"/>
                </a:solidFill>
                <a:latin typeface="Corbel"/>
                <a:cs typeface="Corbel"/>
              </a:rPr>
              <a:t> </a:t>
            </a:r>
            <a:r>
              <a:rPr sz="7350" spc="0" baseline="1671" dirty="0" smtClean="0">
                <a:solidFill>
                  <a:srgbClr val="FEFFFE"/>
                </a:solidFill>
                <a:latin typeface="Corbel"/>
                <a:cs typeface="Corbel"/>
              </a:rPr>
              <a:t>Seh</a:t>
            </a:r>
            <a:r>
              <a:rPr sz="7350" spc="-4" baseline="1671" dirty="0" smtClean="0">
                <a:solidFill>
                  <a:srgbClr val="FEFFFE"/>
                </a:solidFill>
                <a:latin typeface="Corbel"/>
                <a:cs typeface="Corbel"/>
              </a:rPr>
              <a:t>e</a:t>
            </a:r>
            <a:r>
              <a:rPr sz="7350" spc="0" baseline="1671" dirty="0" smtClean="0">
                <a:solidFill>
                  <a:srgbClr val="FEFFFE"/>
                </a:solidFill>
                <a:latin typeface="Corbel"/>
                <a:cs typeface="Corbel"/>
              </a:rPr>
              <a:t>ma</a:t>
            </a:r>
            <a:r>
              <a:rPr sz="7350" spc="-299" baseline="1671" dirty="0" smtClean="0">
                <a:solidFill>
                  <a:srgbClr val="FEFFFE"/>
                </a:solidFill>
                <a:latin typeface="Corbel"/>
                <a:cs typeface="Corbel"/>
              </a:rPr>
              <a:t> </a:t>
            </a:r>
            <a:r>
              <a:rPr sz="7350" spc="0" baseline="1671" dirty="0" smtClean="0">
                <a:solidFill>
                  <a:srgbClr val="FEFFFE"/>
                </a:solidFill>
                <a:latin typeface="Corbel"/>
                <a:cs typeface="Corbel"/>
              </a:rPr>
              <a:t>(1)</a:t>
            </a:r>
            <a:endParaRPr sz="4900">
              <a:latin typeface="Corbel"/>
              <a:cs typeface="Corbel"/>
            </a:endParaRPr>
          </a:p>
        </p:txBody>
      </p:sp>
      <p:sp>
        <p:nvSpPr>
          <p:cNvPr id="14" name="object 14"/>
          <p:cNvSpPr txBox="1"/>
          <p:nvPr/>
        </p:nvSpPr>
        <p:spPr>
          <a:xfrm>
            <a:off x="535939" y="1913508"/>
            <a:ext cx="228639" cy="1253235"/>
          </a:xfrm>
          <a:prstGeom prst="rect">
            <a:avLst/>
          </a:prstGeom>
        </p:spPr>
        <p:txBody>
          <a:bodyPr wrap="square" lIns="0" tIns="0" rIns="0" bIns="0" rtlCol="0">
            <a:noAutofit/>
          </a:bodyPr>
          <a:lstStyle/>
          <a:p>
            <a:pPr marL="12700">
              <a:lnSpc>
                <a:spcPts val="3370"/>
              </a:lnSpc>
              <a:spcBef>
                <a:spcPts val="168"/>
              </a:spcBef>
            </a:pPr>
            <a:r>
              <a:rPr sz="3200" spc="0" dirty="0" smtClean="0">
                <a:solidFill>
                  <a:srgbClr val="FEFFFE"/>
                </a:solidFill>
                <a:latin typeface="Arial"/>
                <a:cs typeface="Arial"/>
              </a:rPr>
              <a:t>•</a:t>
            </a:r>
            <a:endParaRPr sz="3200">
              <a:latin typeface="Arial"/>
              <a:cs typeface="Arial"/>
            </a:endParaRPr>
          </a:p>
          <a:p>
            <a:pPr marL="12700">
              <a:lnSpc>
                <a:spcPct val="95825"/>
              </a:lnSpc>
              <a:spcBef>
                <a:spcPts val="2619"/>
              </a:spcBef>
            </a:pPr>
            <a:r>
              <a:rPr sz="3200" spc="0" dirty="0" smtClean="0">
                <a:solidFill>
                  <a:srgbClr val="FEFFFE"/>
                </a:solidFill>
                <a:latin typeface="Arial"/>
                <a:cs typeface="Arial"/>
              </a:rPr>
              <a:t>•</a:t>
            </a:r>
            <a:endParaRPr sz="3200">
              <a:latin typeface="Arial"/>
              <a:cs typeface="Arial"/>
            </a:endParaRPr>
          </a:p>
        </p:txBody>
      </p:sp>
      <p:sp>
        <p:nvSpPr>
          <p:cNvPr id="13" name="object 13"/>
          <p:cNvSpPr txBox="1"/>
          <p:nvPr/>
        </p:nvSpPr>
        <p:spPr>
          <a:xfrm>
            <a:off x="878840" y="1925828"/>
            <a:ext cx="7745452" cy="431800"/>
          </a:xfrm>
          <a:prstGeom prst="rect">
            <a:avLst/>
          </a:prstGeom>
        </p:spPr>
        <p:txBody>
          <a:bodyPr wrap="square" lIns="0" tIns="0" rIns="0" bIns="0" rtlCol="0">
            <a:noAutofit/>
          </a:bodyPr>
          <a:lstStyle/>
          <a:p>
            <a:pPr marL="12700">
              <a:lnSpc>
                <a:spcPts val="3400"/>
              </a:lnSpc>
              <a:spcBef>
                <a:spcPts val="170"/>
              </a:spcBef>
            </a:pPr>
            <a:r>
              <a:rPr sz="4800" spc="0" baseline="1706" dirty="0" smtClean="0">
                <a:solidFill>
                  <a:srgbClr val="FEFFFE"/>
                </a:solidFill>
                <a:latin typeface="Corbel"/>
                <a:cs typeface="Corbel"/>
              </a:rPr>
              <a:t>bisa dipa</a:t>
            </a:r>
            <a:r>
              <a:rPr sz="4800" spc="4" baseline="1706" dirty="0" smtClean="0">
                <a:solidFill>
                  <a:srgbClr val="FEFFFE"/>
                </a:solidFill>
                <a:latin typeface="Corbel"/>
                <a:cs typeface="Corbel"/>
              </a:rPr>
              <a:t>n</a:t>
            </a:r>
            <a:r>
              <a:rPr sz="4800" spc="0" baseline="1706" dirty="0" smtClean="0">
                <a:solidFill>
                  <a:srgbClr val="FEFFFE"/>
                </a:solidFill>
                <a:latin typeface="Corbel"/>
                <a:cs typeface="Corbel"/>
              </a:rPr>
              <a:t>da</a:t>
            </a:r>
            <a:r>
              <a:rPr sz="4800" spc="4" baseline="1706" dirty="0" smtClean="0">
                <a:solidFill>
                  <a:srgbClr val="FEFFFE"/>
                </a:solidFill>
                <a:latin typeface="Corbel"/>
                <a:cs typeface="Corbel"/>
              </a:rPr>
              <a:t>n</a:t>
            </a:r>
            <a:r>
              <a:rPr sz="4800" spc="0" baseline="1706" dirty="0" smtClean="0">
                <a:solidFill>
                  <a:srgbClr val="FEFFFE"/>
                </a:solidFill>
                <a:latin typeface="Corbel"/>
                <a:cs typeface="Corbel"/>
              </a:rPr>
              <a:t>g sebagai</a:t>
            </a:r>
            <a:r>
              <a:rPr sz="4800" spc="4" baseline="1706" dirty="0" smtClean="0">
                <a:solidFill>
                  <a:srgbClr val="FEFFFE"/>
                </a:solidFill>
                <a:latin typeface="Corbel"/>
                <a:cs typeface="Corbel"/>
              </a:rPr>
              <a:t> </a:t>
            </a:r>
            <a:r>
              <a:rPr sz="4800" spc="-64" baseline="1706" dirty="0" smtClean="0">
                <a:solidFill>
                  <a:srgbClr val="FEFFFE"/>
                </a:solidFill>
                <a:latin typeface="Corbel"/>
                <a:cs typeface="Corbel"/>
              </a:rPr>
              <a:t>k</a:t>
            </a:r>
            <a:r>
              <a:rPr sz="4800" spc="0" baseline="1706" dirty="0" smtClean="0">
                <a:solidFill>
                  <a:srgbClr val="FEFFFE"/>
                </a:solidFill>
                <a:latin typeface="Corbel"/>
                <a:cs typeface="Corbel"/>
              </a:rPr>
              <a:t>oleksi bintang (</a:t>
            </a:r>
            <a:r>
              <a:rPr sz="4800" i="1" spc="0" baseline="1706" dirty="0" smtClean="0">
                <a:solidFill>
                  <a:srgbClr val="FEFFFE"/>
                </a:solidFill>
                <a:latin typeface="Corbel"/>
                <a:cs typeface="Corbel"/>
              </a:rPr>
              <a:t>sta</a:t>
            </a:r>
            <a:r>
              <a:rPr sz="4800" i="1" spc="-4" baseline="1706" dirty="0" smtClean="0">
                <a:solidFill>
                  <a:srgbClr val="FEFFFE"/>
                </a:solidFill>
                <a:latin typeface="Corbel"/>
                <a:cs typeface="Corbel"/>
              </a:rPr>
              <a:t>r</a:t>
            </a:r>
            <a:r>
              <a:rPr sz="4800" i="1" spc="0" baseline="1706" dirty="0" smtClean="0">
                <a:solidFill>
                  <a:srgbClr val="FEFFFE"/>
                </a:solidFill>
                <a:latin typeface="Corbel"/>
                <a:cs typeface="Corbel"/>
              </a:rPr>
              <a:t>s</a:t>
            </a:r>
            <a:r>
              <a:rPr sz="4800" spc="0" baseline="1706" dirty="0" smtClean="0">
                <a:solidFill>
                  <a:srgbClr val="FEFFFE"/>
                </a:solidFill>
                <a:latin typeface="Corbel"/>
                <a:cs typeface="Corbel"/>
              </a:rPr>
              <a:t>)</a:t>
            </a:r>
            <a:endParaRPr sz="3200">
              <a:latin typeface="Corbel"/>
              <a:cs typeface="Corbel"/>
            </a:endParaRPr>
          </a:p>
        </p:txBody>
      </p:sp>
      <p:sp>
        <p:nvSpPr>
          <p:cNvPr id="12" name="object 12"/>
          <p:cNvSpPr txBox="1"/>
          <p:nvPr/>
        </p:nvSpPr>
        <p:spPr>
          <a:xfrm>
            <a:off x="878840" y="2747263"/>
            <a:ext cx="4923267" cy="431800"/>
          </a:xfrm>
          <a:prstGeom prst="rect">
            <a:avLst/>
          </a:prstGeom>
        </p:spPr>
        <p:txBody>
          <a:bodyPr wrap="square" lIns="0" tIns="0" rIns="0" bIns="0" rtlCol="0">
            <a:noAutofit/>
          </a:bodyPr>
          <a:lstStyle/>
          <a:p>
            <a:pPr marL="12700">
              <a:lnSpc>
                <a:spcPts val="3400"/>
              </a:lnSpc>
              <a:spcBef>
                <a:spcPts val="170"/>
              </a:spcBef>
            </a:pPr>
            <a:r>
              <a:rPr sz="4800" spc="0" baseline="1706" dirty="0" smtClean="0">
                <a:solidFill>
                  <a:srgbClr val="FEFFFE"/>
                </a:solidFill>
                <a:latin typeface="Corbel"/>
                <a:cs typeface="Corbel"/>
              </a:rPr>
              <a:t>beberapa tabel fakta berbagi</a:t>
            </a:r>
            <a:endParaRPr sz="3200">
              <a:latin typeface="Corbel"/>
              <a:cs typeface="Corbel"/>
            </a:endParaRPr>
          </a:p>
        </p:txBody>
      </p:sp>
      <p:sp>
        <p:nvSpPr>
          <p:cNvPr id="11" name="object 11"/>
          <p:cNvSpPr txBox="1"/>
          <p:nvPr/>
        </p:nvSpPr>
        <p:spPr>
          <a:xfrm>
            <a:off x="5797112" y="2747263"/>
            <a:ext cx="940098" cy="431800"/>
          </a:xfrm>
          <a:prstGeom prst="rect">
            <a:avLst/>
          </a:prstGeom>
        </p:spPr>
        <p:txBody>
          <a:bodyPr wrap="square" lIns="0" tIns="0" rIns="0" bIns="0" rtlCol="0">
            <a:noAutofit/>
          </a:bodyPr>
          <a:lstStyle/>
          <a:p>
            <a:pPr marL="12700">
              <a:lnSpc>
                <a:spcPts val="3400"/>
              </a:lnSpc>
              <a:spcBef>
                <a:spcPts val="170"/>
              </a:spcBef>
            </a:pPr>
            <a:r>
              <a:rPr sz="4800" spc="0" baseline="1706" dirty="0" smtClean="0">
                <a:solidFill>
                  <a:srgbClr val="FEFFFE"/>
                </a:solidFill>
                <a:latin typeface="Corbel"/>
                <a:cs typeface="Corbel"/>
              </a:rPr>
              <a:t>tabel</a:t>
            </a:r>
            <a:endParaRPr sz="3200">
              <a:latin typeface="Corbel"/>
              <a:cs typeface="Corbel"/>
            </a:endParaRPr>
          </a:p>
        </p:txBody>
      </p:sp>
      <p:sp>
        <p:nvSpPr>
          <p:cNvPr id="10" name="object 10"/>
          <p:cNvSpPr txBox="1"/>
          <p:nvPr/>
        </p:nvSpPr>
        <p:spPr>
          <a:xfrm>
            <a:off x="6732746" y="2747263"/>
            <a:ext cx="1410221" cy="431800"/>
          </a:xfrm>
          <a:prstGeom prst="rect">
            <a:avLst/>
          </a:prstGeom>
        </p:spPr>
        <p:txBody>
          <a:bodyPr wrap="square" lIns="0" tIns="0" rIns="0" bIns="0" rtlCol="0">
            <a:noAutofit/>
          </a:bodyPr>
          <a:lstStyle/>
          <a:p>
            <a:pPr marL="12700">
              <a:lnSpc>
                <a:spcPts val="3400"/>
              </a:lnSpc>
              <a:spcBef>
                <a:spcPts val="170"/>
              </a:spcBef>
            </a:pPr>
            <a:r>
              <a:rPr sz="4800" spc="0" baseline="1706" dirty="0" smtClean="0">
                <a:solidFill>
                  <a:srgbClr val="FEFFFE"/>
                </a:solidFill>
                <a:latin typeface="Corbel"/>
                <a:cs typeface="Corbel"/>
              </a:rPr>
              <a:t>dime</a:t>
            </a:r>
            <a:r>
              <a:rPr sz="4800" spc="4" baseline="1706" dirty="0" smtClean="0">
                <a:solidFill>
                  <a:srgbClr val="FEFFFE"/>
                </a:solidFill>
                <a:latin typeface="Corbel"/>
                <a:cs typeface="Corbel"/>
              </a:rPr>
              <a:t>n</a:t>
            </a:r>
            <a:r>
              <a:rPr sz="4800" spc="0" baseline="1706" dirty="0" smtClean="0">
                <a:solidFill>
                  <a:srgbClr val="FEFFFE"/>
                </a:solidFill>
                <a:latin typeface="Corbel"/>
                <a:cs typeface="Corbel"/>
              </a:rPr>
              <a:t>si</a:t>
            </a:r>
            <a:endParaRPr sz="3200">
              <a:latin typeface="Corbel"/>
              <a:cs typeface="Corbel"/>
            </a:endParaRPr>
          </a:p>
        </p:txBody>
      </p:sp>
      <p:sp>
        <p:nvSpPr>
          <p:cNvPr id="9" name="object 9"/>
          <p:cNvSpPr txBox="1"/>
          <p:nvPr/>
        </p:nvSpPr>
        <p:spPr>
          <a:xfrm>
            <a:off x="535939" y="3560443"/>
            <a:ext cx="228639" cy="431800"/>
          </a:xfrm>
          <a:prstGeom prst="rect">
            <a:avLst/>
          </a:prstGeom>
        </p:spPr>
        <p:txBody>
          <a:bodyPr wrap="square" lIns="0" tIns="0" rIns="0" bIns="0" rtlCol="0">
            <a:noAutofit/>
          </a:bodyPr>
          <a:lstStyle/>
          <a:p>
            <a:pPr marL="12700">
              <a:lnSpc>
                <a:spcPts val="3370"/>
              </a:lnSpc>
              <a:spcBef>
                <a:spcPts val="168"/>
              </a:spcBef>
            </a:pPr>
            <a:r>
              <a:rPr sz="3200" spc="0" dirty="0" smtClean="0">
                <a:solidFill>
                  <a:srgbClr val="FEFFFE"/>
                </a:solidFill>
                <a:latin typeface="Arial"/>
                <a:cs typeface="Arial"/>
              </a:rPr>
              <a:t>•</a:t>
            </a:r>
            <a:endParaRPr sz="3200">
              <a:latin typeface="Arial"/>
              <a:cs typeface="Arial"/>
            </a:endParaRPr>
          </a:p>
        </p:txBody>
      </p:sp>
      <p:sp>
        <p:nvSpPr>
          <p:cNvPr id="8" name="object 8"/>
          <p:cNvSpPr txBox="1"/>
          <p:nvPr/>
        </p:nvSpPr>
        <p:spPr>
          <a:xfrm>
            <a:off x="878840" y="3572763"/>
            <a:ext cx="1333255" cy="431800"/>
          </a:xfrm>
          <a:prstGeom prst="rect">
            <a:avLst/>
          </a:prstGeom>
        </p:spPr>
        <p:txBody>
          <a:bodyPr wrap="square" lIns="0" tIns="0" rIns="0" bIns="0" rtlCol="0">
            <a:noAutofit/>
          </a:bodyPr>
          <a:lstStyle/>
          <a:p>
            <a:pPr marL="12700">
              <a:lnSpc>
                <a:spcPts val="3400"/>
              </a:lnSpc>
              <a:spcBef>
                <a:spcPts val="170"/>
              </a:spcBef>
            </a:pPr>
            <a:r>
              <a:rPr sz="4800" spc="0" baseline="1706" dirty="0" smtClean="0">
                <a:solidFill>
                  <a:srgbClr val="FEFFFE"/>
                </a:solidFill>
                <a:latin typeface="Corbel"/>
                <a:cs typeface="Corbel"/>
              </a:rPr>
              <a:t>disebut</a:t>
            </a:r>
            <a:endParaRPr sz="3200">
              <a:latin typeface="Corbel"/>
              <a:cs typeface="Corbel"/>
            </a:endParaRPr>
          </a:p>
        </p:txBody>
      </p:sp>
      <p:sp>
        <p:nvSpPr>
          <p:cNvPr id="7" name="object 7"/>
          <p:cNvSpPr txBox="1"/>
          <p:nvPr/>
        </p:nvSpPr>
        <p:spPr>
          <a:xfrm>
            <a:off x="2207775" y="3572763"/>
            <a:ext cx="809470" cy="431800"/>
          </a:xfrm>
          <a:prstGeom prst="rect">
            <a:avLst/>
          </a:prstGeom>
        </p:spPr>
        <p:txBody>
          <a:bodyPr wrap="square" lIns="0" tIns="0" rIns="0" bIns="0" rtlCol="0">
            <a:noAutofit/>
          </a:bodyPr>
          <a:lstStyle/>
          <a:p>
            <a:pPr marL="12700">
              <a:lnSpc>
                <a:spcPts val="3400"/>
              </a:lnSpc>
              <a:spcBef>
                <a:spcPts val="170"/>
              </a:spcBef>
            </a:pPr>
            <a:r>
              <a:rPr sz="4800" spc="0" baseline="1706" dirty="0" smtClean="0">
                <a:solidFill>
                  <a:srgbClr val="FEFFFE"/>
                </a:solidFill>
                <a:latin typeface="Corbel"/>
                <a:cs typeface="Corbel"/>
              </a:rPr>
              <a:t>juga</a:t>
            </a:r>
            <a:endParaRPr sz="3200">
              <a:latin typeface="Corbel"/>
              <a:cs typeface="Corbel"/>
            </a:endParaRPr>
          </a:p>
        </p:txBody>
      </p:sp>
      <p:sp>
        <p:nvSpPr>
          <p:cNvPr id="6" name="object 6"/>
          <p:cNvSpPr txBox="1"/>
          <p:nvPr/>
        </p:nvSpPr>
        <p:spPr>
          <a:xfrm>
            <a:off x="3012241" y="3572763"/>
            <a:ext cx="1244082" cy="431800"/>
          </a:xfrm>
          <a:prstGeom prst="rect">
            <a:avLst/>
          </a:prstGeom>
        </p:spPr>
        <p:txBody>
          <a:bodyPr wrap="square" lIns="0" tIns="0" rIns="0" bIns="0" rtlCol="0">
            <a:noAutofit/>
          </a:bodyPr>
          <a:lstStyle/>
          <a:p>
            <a:pPr marL="12700">
              <a:lnSpc>
                <a:spcPts val="3400"/>
              </a:lnSpc>
              <a:spcBef>
                <a:spcPts val="170"/>
              </a:spcBef>
            </a:pPr>
            <a:r>
              <a:rPr sz="4800" i="1" spc="0" baseline="1706" dirty="0" smtClean="0">
                <a:solidFill>
                  <a:srgbClr val="FEFFFE"/>
                </a:solidFill>
                <a:latin typeface="Corbel"/>
                <a:cs typeface="Corbel"/>
              </a:rPr>
              <a:t>Ga</a:t>
            </a:r>
            <a:r>
              <a:rPr sz="4800" i="1" spc="-4" baseline="1706" dirty="0" smtClean="0">
                <a:solidFill>
                  <a:srgbClr val="FEFFFE"/>
                </a:solidFill>
                <a:latin typeface="Corbel"/>
                <a:cs typeface="Corbel"/>
              </a:rPr>
              <a:t>l</a:t>
            </a:r>
            <a:r>
              <a:rPr sz="4800" i="1" spc="0" baseline="1706" dirty="0" smtClean="0">
                <a:solidFill>
                  <a:srgbClr val="FEFFFE"/>
                </a:solidFill>
                <a:latin typeface="Corbel"/>
                <a:cs typeface="Corbel"/>
              </a:rPr>
              <a:t>axy</a:t>
            </a:r>
            <a:endParaRPr sz="3200">
              <a:latin typeface="Corbel"/>
              <a:cs typeface="Corbel"/>
            </a:endParaRPr>
          </a:p>
        </p:txBody>
      </p:sp>
      <p:sp>
        <p:nvSpPr>
          <p:cNvPr id="5" name="object 5"/>
          <p:cNvSpPr txBox="1"/>
          <p:nvPr/>
        </p:nvSpPr>
        <p:spPr>
          <a:xfrm>
            <a:off x="4235608" y="3572763"/>
            <a:ext cx="1398637" cy="431800"/>
          </a:xfrm>
          <a:prstGeom prst="rect">
            <a:avLst/>
          </a:prstGeom>
        </p:spPr>
        <p:txBody>
          <a:bodyPr wrap="square" lIns="0" tIns="0" rIns="0" bIns="0" rtlCol="0">
            <a:noAutofit/>
          </a:bodyPr>
          <a:lstStyle/>
          <a:p>
            <a:pPr marL="12700">
              <a:lnSpc>
                <a:spcPts val="3400"/>
              </a:lnSpc>
              <a:spcBef>
                <a:spcPts val="170"/>
              </a:spcBef>
            </a:pPr>
            <a:r>
              <a:rPr sz="4800" i="1" spc="0" baseline="1706" dirty="0" smtClean="0">
                <a:solidFill>
                  <a:srgbClr val="FEFFFE"/>
                </a:solidFill>
                <a:latin typeface="Corbel"/>
                <a:cs typeface="Corbel"/>
              </a:rPr>
              <a:t>Sc</a:t>
            </a:r>
            <a:r>
              <a:rPr sz="4800" i="1" spc="4" baseline="1706" dirty="0" smtClean="0">
                <a:solidFill>
                  <a:srgbClr val="FEFFFE"/>
                </a:solidFill>
                <a:latin typeface="Corbel"/>
                <a:cs typeface="Corbel"/>
              </a:rPr>
              <a:t>h</a:t>
            </a:r>
            <a:r>
              <a:rPr sz="4800" i="1" spc="0" baseline="1706" dirty="0" smtClean="0">
                <a:solidFill>
                  <a:srgbClr val="FEFFFE"/>
                </a:solidFill>
                <a:latin typeface="Corbel"/>
                <a:cs typeface="Corbel"/>
              </a:rPr>
              <a:t>ema</a:t>
            </a:r>
            <a:endParaRPr sz="3200">
              <a:latin typeface="Corbel"/>
              <a:cs typeface="Corbel"/>
            </a:endParaRPr>
          </a:p>
        </p:txBody>
      </p:sp>
      <p:sp>
        <p:nvSpPr>
          <p:cNvPr id="2" name="object 2"/>
          <p:cNvSpPr txBox="1"/>
          <p:nvPr/>
        </p:nvSpPr>
        <p:spPr>
          <a:xfrm>
            <a:off x="8509306" y="6468300"/>
            <a:ext cx="126692" cy="177800"/>
          </a:xfrm>
          <a:prstGeom prst="rect">
            <a:avLst/>
          </a:prstGeom>
        </p:spPr>
        <p:txBody>
          <a:bodyPr wrap="square" lIns="0" tIns="0" rIns="0" bIns="0" rtlCol="0">
            <a:noAutofit/>
          </a:bodyPr>
          <a:lstStyle/>
          <a:p>
            <a:pPr marL="12700">
              <a:lnSpc>
                <a:spcPts val="1360"/>
              </a:lnSpc>
              <a:spcBef>
                <a:spcPts val="68"/>
              </a:spcBef>
            </a:pPr>
            <a:r>
              <a:rPr sz="1800" spc="0" baseline="2275" dirty="0" smtClean="0">
                <a:solidFill>
                  <a:srgbClr val="FEFFFE"/>
                </a:solidFill>
                <a:latin typeface="Corbel"/>
                <a:cs typeface="Corbel"/>
              </a:rPr>
              <a:t>8</a:t>
            </a:r>
            <a:endParaRPr sz="1200">
              <a:latin typeface="Corbel"/>
              <a:cs typeface="Corbel"/>
            </a:endParaRPr>
          </a:p>
        </p:txBody>
      </p:sp>
    </p:spTree>
    <p:extLst>
      <p:ext uri="{BB962C8B-B14F-4D97-AF65-F5344CB8AC3E}">
        <p14:creationId xmlns:p14="http://schemas.microsoft.com/office/powerpoint/2010/main" val="1473982882"/>
      </p:ext>
    </p:extLst>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object 9"/>
          <p:cNvSpPr/>
          <p:nvPr/>
        </p:nvSpPr>
        <p:spPr>
          <a:xfrm>
            <a:off x="0" y="1"/>
            <a:ext cx="9143998" cy="6857998"/>
          </a:xfrm>
          <a:prstGeom prst="rect">
            <a:avLst/>
          </a:prstGeom>
          <a:blipFill>
            <a:blip r:embed="rId2" cstate="print"/>
            <a:stretch>
              <a:fillRect/>
            </a:stretch>
          </a:blipFill>
        </p:spPr>
        <p:txBody>
          <a:bodyPr wrap="square" lIns="0" tIns="0" rIns="0" bIns="0" rtlCol="0">
            <a:noAutofit/>
          </a:bodyPr>
          <a:lstStyle/>
          <a:p>
            <a:endParaRPr/>
          </a:p>
        </p:txBody>
      </p:sp>
      <p:sp>
        <p:nvSpPr>
          <p:cNvPr id="10" name="object 10"/>
          <p:cNvSpPr/>
          <p:nvPr/>
        </p:nvSpPr>
        <p:spPr>
          <a:xfrm>
            <a:off x="457200" y="2020182"/>
            <a:ext cx="8229598" cy="3685997"/>
          </a:xfrm>
          <a:prstGeom prst="rect">
            <a:avLst/>
          </a:prstGeom>
          <a:blipFill>
            <a:blip r:embed="rId3" cstate="print"/>
            <a:stretch>
              <a:fillRect/>
            </a:stretch>
          </a:blipFill>
        </p:spPr>
        <p:txBody>
          <a:bodyPr wrap="square" lIns="0" tIns="0" rIns="0" bIns="0" rtlCol="0">
            <a:noAutofit/>
          </a:bodyPr>
          <a:lstStyle/>
          <a:p>
            <a:endParaRPr/>
          </a:p>
        </p:txBody>
      </p:sp>
      <p:sp>
        <p:nvSpPr>
          <p:cNvPr id="8" name="object 8"/>
          <p:cNvSpPr txBox="1"/>
          <p:nvPr/>
        </p:nvSpPr>
        <p:spPr>
          <a:xfrm>
            <a:off x="622024" y="627127"/>
            <a:ext cx="1478434" cy="647700"/>
          </a:xfrm>
          <a:prstGeom prst="rect">
            <a:avLst/>
          </a:prstGeom>
        </p:spPr>
        <p:txBody>
          <a:bodyPr wrap="square" lIns="0" tIns="0" rIns="0" bIns="0" rtlCol="0">
            <a:noAutofit/>
          </a:bodyPr>
          <a:lstStyle/>
          <a:p>
            <a:pPr marL="12700">
              <a:lnSpc>
                <a:spcPts val="5100"/>
              </a:lnSpc>
              <a:spcBef>
                <a:spcPts val="255"/>
              </a:spcBef>
            </a:pPr>
            <a:r>
              <a:rPr sz="7350" spc="0" baseline="1671" dirty="0" smtClean="0">
                <a:solidFill>
                  <a:srgbClr val="FEFFFE"/>
                </a:solidFill>
                <a:latin typeface="Corbel"/>
                <a:cs typeface="Corbel"/>
              </a:rPr>
              <a:t>F</a:t>
            </a:r>
            <a:r>
              <a:rPr sz="7350" spc="-4" baseline="1671" dirty="0" smtClean="0">
                <a:solidFill>
                  <a:srgbClr val="FEFFFE"/>
                </a:solidFill>
                <a:latin typeface="Corbel"/>
                <a:cs typeface="Corbel"/>
              </a:rPr>
              <a:t>a</a:t>
            </a:r>
            <a:r>
              <a:rPr sz="7350" spc="0" baseline="1671" dirty="0" smtClean="0">
                <a:solidFill>
                  <a:srgbClr val="FEFFFE"/>
                </a:solidFill>
                <a:latin typeface="Corbel"/>
                <a:cs typeface="Corbel"/>
              </a:rPr>
              <a:t>ets</a:t>
            </a:r>
            <a:endParaRPr sz="4900">
              <a:latin typeface="Corbel"/>
              <a:cs typeface="Corbel"/>
            </a:endParaRPr>
          </a:p>
        </p:txBody>
      </p:sp>
      <p:sp>
        <p:nvSpPr>
          <p:cNvPr id="7" name="object 7"/>
          <p:cNvSpPr txBox="1"/>
          <p:nvPr/>
        </p:nvSpPr>
        <p:spPr>
          <a:xfrm>
            <a:off x="2081566" y="627127"/>
            <a:ext cx="3536259" cy="647700"/>
          </a:xfrm>
          <a:prstGeom prst="rect">
            <a:avLst/>
          </a:prstGeom>
        </p:spPr>
        <p:txBody>
          <a:bodyPr wrap="square" lIns="0" tIns="0" rIns="0" bIns="0" rtlCol="0">
            <a:noAutofit/>
          </a:bodyPr>
          <a:lstStyle/>
          <a:p>
            <a:pPr marL="12700">
              <a:lnSpc>
                <a:spcPts val="5100"/>
              </a:lnSpc>
              <a:spcBef>
                <a:spcPts val="255"/>
              </a:spcBef>
            </a:pPr>
            <a:r>
              <a:rPr sz="7350" spc="0" baseline="1671" dirty="0" smtClean="0">
                <a:solidFill>
                  <a:srgbClr val="FEFFFE"/>
                </a:solidFill>
                <a:latin typeface="Corbel"/>
                <a:cs typeface="Corbel"/>
              </a:rPr>
              <a:t>Const</a:t>
            </a:r>
            <a:r>
              <a:rPr sz="7350" spc="-4" baseline="1671" dirty="0" smtClean="0">
                <a:solidFill>
                  <a:srgbClr val="FEFFFE"/>
                </a:solidFill>
                <a:latin typeface="Corbel"/>
                <a:cs typeface="Corbel"/>
              </a:rPr>
              <a:t>ell</a:t>
            </a:r>
            <a:r>
              <a:rPr sz="7350" spc="0" baseline="1671" dirty="0" smtClean="0">
                <a:solidFill>
                  <a:srgbClr val="FEFFFE"/>
                </a:solidFill>
                <a:latin typeface="Corbel"/>
                <a:cs typeface="Corbel"/>
              </a:rPr>
              <a:t>at</a:t>
            </a:r>
            <a:r>
              <a:rPr sz="7350" spc="-4" baseline="1671" dirty="0" smtClean="0">
                <a:solidFill>
                  <a:srgbClr val="FEFFFE"/>
                </a:solidFill>
                <a:latin typeface="Corbel"/>
                <a:cs typeface="Corbel"/>
              </a:rPr>
              <a:t>i</a:t>
            </a:r>
            <a:r>
              <a:rPr sz="7350" spc="0" baseline="1671" dirty="0" smtClean="0">
                <a:solidFill>
                  <a:srgbClr val="FEFFFE"/>
                </a:solidFill>
                <a:latin typeface="Corbel"/>
                <a:cs typeface="Corbel"/>
              </a:rPr>
              <a:t>on</a:t>
            </a:r>
            <a:endParaRPr sz="4900">
              <a:latin typeface="Corbel"/>
              <a:cs typeface="Corbel"/>
            </a:endParaRPr>
          </a:p>
        </p:txBody>
      </p:sp>
      <p:sp>
        <p:nvSpPr>
          <p:cNvPr id="6" name="object 6"/>
          <p:cNvSpPr txBox="1"/>
          <p:nvPr/>
        </p:nvSpPr>
        <p:spPr>
          <a:xfrm>
            <a:off x="5607892" y="627127"/>
            <a:ext cx="2195824" cy="647700"/>
          </a:xfrm>
          <a:prstGeom prst="rect">
            <a:avLst/>
          </a:prstGeom>
        </p:spPr>
        <p:txBody>
          <a:bodyPr wrap="square" lIns="0" tIns="0" rIns="0" bIns="0" rtlCol="0">
            <a:noAutofit/>
          </a:bodyPr>
          <a:lstStyle/>
          <a:p>
            <a:pPr marL="12700">
              <a:lnSpc>
                <a:spcPts val="5100"/>
              </a:lnSpc>
              <a:spcBef>
                <a:spcPts val="255"/>
              </a:spcBef>
            </a:pPr>
            <a:r>
              <a:rPr sz="7350" spc="0" baseline="1671" dirty="0" smtClean="0">
                <a:solidFill>
                  <a:srgbClr val="FEFFFE"/>
                </a:solidFill>
                <a:latin typeface="Corbel"/>
                <a:cs typeface="Corbel"/>
              </a:rPr>
              <a:t>Seh</a:t>
            </a:r>
            <a:r>
              <a:rPr sz="7350" spc="-4" baseline="1671" dirty="0" smtClean="0">
                <a:solidFill>
                  <a:srgbClr val="FEFFFE"/>
                </a:solidFill>
                <a:latin typeface="Corbel"/>
                <a:cs typeface="Corbel"/>
              </a:rPr>
              <a:t>e</a:t>
            </a:r>
            <a:r>
              <a:rPr sz="7350" spc="0" baseline="1671" dirty="0" smtClean="0">
                <a:solidFill>
                  <a:srgbClr val="FEFFFE"/>
                </a:solidFill>
                <a:latin typeface="Corbel"/>
                <a:cs typeface="Corbel"/>
              </a:rPr>
              <a:t>ma</a:t>
            </a:r>
            <a:endParaRPr sz="4900">
              <a:latin typeface="Corbel"/>
              <a:cs typeface="Corbel"/>
            </a:endParaRPr>
          </a:p>
        </p:txBody>
      </p:sp>
      <p:sp>
        <p:nvSpPr>
          <p:cNvPr id="5" name="object 5"/>
          <p:cNvSpPr txBox="1"/>
          <p:nvPr/>
        </p:nvSpPr>
        <p:spPr>
          <a:xfrm>
            <a:off x="7809465" y="627127"/>
            <a:ext cx="809251" cy="647700"/>
          </a:xfrm>
          <a:prstGeom prst="rect">
            <a:avLst/>
          </a:prstGeom>
        </p:spPr>
        <p:txBody>
          <a:bodyPr wrap="square" lIns="0" tIns="0" rIns="0" bIns="0" rtlCol="0">
            <a:noAutofit/>
          </a:bodyPr>
          <a:lstStyle/>
          <a:p>
            <a:pPr marL="12700">
              <a:lnSpc>
                <a:spcPts val="5100"/>
              </a:lnSpc>
              <a:spcBef>
                <a:spcPts val="255"/>
              </a:spcBef>
            </a:pPr>
            <a:r>
              <a:rPr sz="7350" spc="0" baseline="1671" dirty="0" smtClean="0">
                <a:solidFill>
                  <a:srgbClr val="FEFFFE"/>
                </a:solidFill>
                <a:latin typeface="Corbel"/>
                <a:cs typeface="Corbel"/>
              </a:rPr>
              <a:t>(2)</a:t>
            </a:r>
            <a:endParaRPr sz="4900">
              <a:latin typeface="Corbel"/>
              <a:cs typeface="Corbel"/>
            </a:endParaRPr>
          </a:p>
        </p:txBody>
      </p:sp>
      <p:sp>
        <p:nvSpPr>
          <p:cNvPr id="2" name="object 2"/>
          <p:cNvSpPr txBox="1"/>
          <p:nvPr/>
        </p:nvSpPr>
        <p:spPr>
          <a:xfrm>
            <a:off x="8507817" y="6468300"/>
            <a:ext cx="128180" cy="177800"/>
          </a:xfrm>
          <a:prstGeom prst="rect">
            <a:avLst/>
          </a:prstGeom>
        </p:spPr>
        <p:txBody>
          <a:bodyPr wrap="square" lIns="0" tIns="0" rIns="0" bIns="0" rtlCol="0">
            <a:noAutofit/>
          </a:bodyPr>
          <a:lstStyle/>
          <a:p>
            <a:pPr marL="12700">
              <a:lnSpc>
                <a:spcPts val="1360"/>
              </a:lnSpc>
              <a:spcBef>
                <a:spcPts val="68"/>
              </a:spcBef>
            </a:pPr>
            <a:r>
              <a:rPr sz="1800" spc="0" baseline="2275" dirty="0" smtClean="0">
                <a:solidFill>
                  <a:srgbClr val="FEFFFE"/>
                </a:solidFill>
                <a:latin typeface="Corbel"/>
                <a:cs typeface="Corbel"/>
              </a:rPr>
              <a:t>9</a:t>
            </a:r>
            <a:endParaRPr sz="1200">
              <a:latin typeface="Corbel"/>
              <a:cs typeface="Corbel"/>
            </a:endParaRPr>
          </a:p>
        </p:txBody>
      </p:sp>
    </p:spTree>
    <p:extLst>
      <p:ext uri="{BB962C8B-B14F-4D97-AF65-F5344CB8AC3E}">
        <p14:creationId xmlns:p14="http://schemas.microsoft.com/office/powerpoint/2010/main" val="573356062"/>
      </p:ext>
    </p:extLst>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object 14"/>
          <p:cNvSpPr/>
          <p:nvPr/>
        </p:nvSpPr>
        <p:spPr>
          <a:xfrm>
            <a:off x="0" y="1"/>
            <a:ext cx="9143998" cy="6857998"/>
          </a:xfrm>
          <a:prstGeom prst="rect">
            <a:avLst/>
          </a:prstGeom>
          <a:blipFill>
            <a:blip r:embed="rId2" cstate="print"/>
            <a:stretch>
              <a:fillRect/>
            </a:stretch>
          </a:blipFill>
        </p:spPr>
        <p:txBody>
          <a:bodyPr wrap="square" lIns="0" tIns="0" rIns="0" bIns="0" rtlCol="0">
            <a:noAutofit/>
          </a:bodyPr>
          <a:lstStyle/>
          <a:p>
            <a:endParaRPr/>
          </a:p>
        </p:txBody>
      </p:sp>
      <p:sp>
        <p:nvSpPr>
          <p:cNvPr id="13" name="object 13"/>
          <p:cNvSpPr txBox="1"/>
          <p:nvPr/>
        </p:nvSpPr>
        <p:spPr>
          <a:xfrm>
            <a:off x="722911" y="574041"/>
            <a:ext cx="7498067" cy="863598"/>
          </a:xfrm>
          <a:prstGeom prst="rect">
            <a:avLst/>
          </a:prstGeom>
        </p:spPr>
        <p:txBody>
          <a:bodyPr wrap="square" lIns="0" tIns="0" rIns="0" bIns="0" rtlCol="0">
            <a:noAutofit/>
          </a:bodyPr>
          <a:lstStyle/>
          <a:p>
            <a:pPr marL="12700">
              <a:lnSpc>
                <a:spcPts val="3245"/>
              </a:lnSpc>
              <a:spcBef>
                <a:spcPts val="162"/>
              </a:spcBef>
            </a:pPr>
            <a:r>
              <a:rPr sz="4500" baseline="2730" dirty="0" smtClean="0">
                <a:solidFill>
                  <a:srgbClr val="FEFFFE"/>
                </a:solidFill>
                <a:latin typeface="Corbel"/>
                <a:cs typeface="Corbel"/>
              </a:rPr>
              <a:t>La</a:t>
            </a:r>
            <a:r>
              <a:rPr sz="4500" spc="4" baseline="2730" dirty="0" smtClean="0">
                <a:solidFill>
                  <a:srgbClr val="FEFFFE"/>
                </a:solidFill>
                <a:latin typeface="Corbel"/>
                <a:cs typeface="Corbel"/>
              </a:rPr>
              <a:t>n</a:t>
            </a:r>
            <a:r>
              <a:rPr sz="4500" spc="0" baseline="2730" dirty="0" smtClean="0">
                <a:solidFill>
                  <a:srgbClr val="FEFFFE"/>
                </a:solidFill>
                <a:latin typeface="Corbel"/>
                <a:cs typeface="Corbel"/>
              </a:rPr>
              <a:t>gka</a:t>
            </a:r>
            <a:r>
              <a:rPr sz="4500" spc="4" baseline="2730" dirty="0" smtClean="0">
                <a:solidFill>
                  <a:srgbClr val="FEFFFE"/>
                </a:solidFill>
                <a:latin typeface="Corbel"/>
                <a:cs typeface="Corbel"/>
              </a:rPr>
              <a:t>h</a:t>
            </a:r>
            <a:r>
              <a:rPr sz="4500" spc="0" baseline="2730" dirty="0" smtClean="0">
                <a:solidFill>
                  <a:srgbClr val="FEFFFE"/>
                </a:solidFill>
                <a:latin typeface="Corbel"/>
                <a:cs typeface="Corbel"/>
              </a:rPr>
              <a:t>-­‐la</a:t>
            </a:r>
            <a:r>
              <a:rPr sz="4500" spc="4" baseline="2730" dirty="0" smtClean="0">
                <a:solidFill>
                  <a:srgbClr val="FEFFFE"/>
                </a:solidFill>
                <a:latin typeface="Corbel"/>
                <a:cs typeface="Corbel"/>
              </a:rPr>
              <a:t>n</a:t>
            </a:r>
            <a:r>
              <a:rPr sz="4500" spc="0" baseline="2730" dirty="0" smtClean="0">
                <a:solidFill>
                  <a:srgbClr val="FEFFFE"/>
                </a:solidFill>
                <a:latin typeface="Corbel"/>
                <a:cs typeface="Corbel"/>
              </a:rPr>
              <a:t>gkah</a:t>
            </a:r>
            <a:r>
              <a:rPr sz="4500" spc="9" baseline="2730" dirty="0" smtClean="0">
                <a:solidFill>
                  <a:srgbClr val="FEFFFE"/>
                </a:solidFill>
                <a:latin typeface="Corbel"/>
                <a:cs typeface="Corbel"/>
              </a:rPr>
              <a:t> </a:t>
            </a:r>
            <a:r>
              <a:rPr sz="4500" spc="0" baseline="2730" dirty="0" smtClean="0">
                <a:solidFill>
                  <a:srgbClr val="FEFFFE"/>
                </a:solidFill>
                <a:latin typeface="Corbel"/>
                <a:cs typeface="Corbel"/>
              </a:rPr>
              <a:t>memba</a:t>
            </a:r>
            <a:r>
              <a:rPr sz="4500" spc="4" baseline="2730" dirty="0" smtClean="0">
                <a:solidFill>
                  <a:srgbClr val="FEFFFE"/>
                </a:solidFill>
                <a:latin typeface="Corbel"/>
                <a:cs typeface="Corbel"/>
              </a:rPr>
              <a:t>n</a:t>
            </a:r>
            <a:r>
              <a:rPr sz="4500" spc="0" baseline="2730" dirty="0" smtClean="0">
                <a:solidFill>
                  <a:srgbClr val="FEFFFE"/>
                </a:solidFill>
                <a:latin typeface="Corbel"/>
                <a:cs typeface="Corbel"/>
              </a:rPr>
              <a:t>gun data warehouse</a:t>
            </a:r>
            <a:endParaRPr sz="3000" dirty="0">
              <a:latin typeface="Corbel"/>
              <a:cs typeface="Corbel"/>
            </a:endParaRPr>
          </a:p>
        </p:txBody>
      </p:sp>
      <p:sp>
        <p:nvSpPr>
          <p:cNvPr id="12" name="object 12"/>
          <p:cNvSpPr txBox="1"/>
          <p:nvPr/>
        </p:nvSpPr>
        <p:spPr>
          <a:xfrm>
            <a:off x="8214720" y="574041"/>
            <a:ext cx="268585" cy="406400"/>
          </a:xfrm>
          <a:prstGeom prst="rect">
            <a:avLst/>
          </a:prstGeom>
        </p:spPr>
        <p:txBody>
          <a:bodyPr wrap="square" lIns="0" tIns="0" rIns="0" bIns="0" rtlCol="0">
            <a:noAutofit/>
          </a:bodyPr>
          <a:lstStyle/>
          <a:p>
            <a:pPr marL="12700">
              <a:lnSpc>
                <a:spcPts val="3200"/>
              </a:lnSpc>
              <a:spcBef>
                <a:spcPts val="160"/>
              </a:spcBef>
            </a:pPr>
            <a:r>
              <a:rPr sz="4500" spc="0" baseline="1820" dirty="0" smtClean="0">
                <a:solidFill>
                  <a:srgbClr val="FEFFFE"/>
                </a:solidFill>
                <a:latin typeface="Corbel"/>
                <a:cs typeface="Corbel"/>
              </a:rPr>
              <a:t>–</a:t>
            </a:r>
            <a:endParaRPr sz="3000">
              <a:latin typeface="Corbel"/>
              <a:cs typeface="Corbel"/>
            </a:endParaRPr>
          </a:p>
        </p:txBody>
      </p:sp>
      <p:sp>
        <p:nvSpPr>
          <p:cNvPr id="11" name="object 11"/>
          <p:cNvSpPr txBox="1"/>
          <p:nvPr/>
        </p:nvSpPr>
        <p:spPr>
          <a:xfrm>
            <a:off x="535939" y="1869440"/>
            <a:ext cx="354127" cy="406400"/>
          </a:xfrm>
          <a:prstGeom prst="rect">
            <a:avLst/>
          </a:prstGeom>
        </p:spPr>
        <p:txBody>
          <a:bodyPr wrap="square" lIns="0" tIns="0" rIns="0" bIns="0" rtlCol="0">
            <a:noAutofit/>
          </a:bodyPr>
          <a:lstStyle/>
          <a:p>
            <a:pPr marL="12700">
              <a:lnSpc>
                <a:spcPts val="3200"/>
              </a:lnSpc>
              <a:spcBef>
                <a:spcPts val="160"/>
              </a:spcBef>
            </a:pPr>
            <a:r>
              <a:rPr sz="4500" spc="0" baseline="1820" dirty="0" smtClean="0">
                <a:solidFill>
                  <a:srgbClr val="FEFFFE"/>
                </a:solidFill>
                <a:latin typeface="Corbel"/>
                <a:cs typeface="Corbel"/>
              </a:rPr>
              <a:t>1.</a:t>
            </a:r>
            <a:endParaRPr sz="3000">
              <a:latin typeface="Corbel"/>
              <a:cs typeface="Corbel"/>
            </a:endParaRPr>
          </a:p>
        </p:txBody>
      </p:sp>
      <p:sp>
        <p:nvSpPr>
          <p:cNvPr id="10" name="object 10"/>
          <p:cNvSpPr txBox="1"/>
          <p:nvPr/>
        </p:nvSpPr>
        <p:spPr>
          <a:xfrm>
            <a:off x="1043939" y="1869440"/>
            <a:ext cx="7020574" cy="1041400"/>
          </a:xfrm>
          <a:prstGeom prst="rect">
            <a:avLst/>
          </a:prstGeom>
        </p:spPr>
        <p:txBody>
          <a:bodyPr wrap="square" lIns="0" tIns="0" rIns="0" bIns="0" rtlCol="0">
            <a:noAutofit/>
          </a:bodyPr>
          <a:lstStyle/>
          <a:p>
            <a:pPr marL="19050">
              <a:lnSpc>
                <a:spcPts val="3245"/>
              </a:lnSpc>
              <a:spcBef>
                <a:spcPts val="162"/>
              </a:spcBef>
            </a:pPr>
            <a:r>
              <a:rPr sz="4500" spc="-189" baseline="2730" dirty="0" smtClean="0">
                <a:solidFill>
                  <a:srgbClr val="FEFFFE"/>
                </a:solidFill>
                <a:latin typeface="Corbel"/>
                <a:cs typeface="Corbel"/>
              </a:rPr>
              <a:t>T</a:t>
            </a:r>
            <a:r>
              <a:rPr sz="4500" spc="0" baseline="2730" dirty="0" smtClean="0">
                <a:solidFill>
                  <a:srgbClr val="FEFFFE"/>
                </a:solidFill>
                <a:latin typeface="Corbel"/>
                <a:cs typeface="Corbel"/>
              </a:rPr>
              <a:t>entukan s</a:t>
            </a:r>
            <a:r>
              <a:rPr sz="4500" spc="-59" baseline="2730" dirty="0" smtClean="0">
                <a:solidFill>
                  <a:srgbClr val="FEFFFE"/>
                </a:solidFill>
                <a:latin typeface="Corbel"/>
                <a:cs typeface="Corbel"/>
              </a:rPr>
              <a:t>k</a:t>
            </a:r>
            <a:r>
              <a:rPr sz="4500" spc="0" baseline="2730" dirty="0" smtClean="0">
                <a:solidFill>
                  <a:srgbClr val="FEFFFE"/>
                </a:solidFill>
                <a:latin typeface="Corbel"/>
                <a:cs typeface="Corbel"/>
              </a:rPr>
              <a:t>enario/proses bisnis y</a:t>
            </a:r>
            <a:r>
              <a:rPr sz="4500" spc="-4" baseline="2730" dirty="0" smtClean="0">
                <a:solidFill>
                  <a:srgbClr val="FEFFFE"/>
                </a:solidFill>
                <a:latin typeface="Corbel"/>
                <a:cs typeface="Corbel"/>
              </a:rPr>
              <a:t>a</a:t>
            </a:r>
            <a:r>
              <a:rPr sz="4500" spc="0" baseline="2730" dirty="0" smtClean="0">
                <a:solidFill>
                  <a:srgbClr val="FEFFFE"/>
                </a:solidFill>
                <a:latin typeface="Corbel"/>
                <a:cs typeface="Corbel"/>
              </a:rPr>
              <a:t>ng terjadi</a:t>
            </a:r>
            <a:endParaRPr sz="3000">
              <a:latin typeface="Corbel"/>
              <a:cs typeface="Corbel"/>
            </a:endParaRPr>
          </a:p>
          <a:p>
            <a:pPr marL="12700" marR="57150">
              <a:lnSpc>
                <a:spcPts val="3615"/>
              </a:lnSpc>
              <a:spcBef>
                <a:spcPts val="1356"/>
              </a:spcBef>
            </a:pPr>
            <a:r>
              <a:rPr sz="3000" spc="0" dirty="0" smtClean="0">
                <a:solidFill>
                  <a:srgbClr val="FEFFFE"/>
                </a:solidFill>
                <a:latin typeface="Corbel"/>
                <a:cs typeface="Corbel"/>
              </a:rPr>
              <a:t>pada suatu transaksi.</a:t>
            </a:r>
            <a:endParaRPr sz="3000">
              <a:latin typeface="Corbel"/>
              <a:cs typeface="Corbel"/>
            </a:endParaRPr>
          </a:p>
        </p:txBody>
      </p:sp>
      <p:sp>
        <p:nvSpPr>
          <p:cNvPr id="9" name="object 9"/>
          <p:cNvSpPr txBox="1"/>
          <p:nvPr/>
        </p:nvSpPr>
        <p:spPr>
          <a:xfrm>
            <a:off x="929639" y="3177182"/>
            <a:ext cx="258571" cy="355600"/>
          </a:xfrm>
          <a:prstGeom prst="rect">
            <a:avLst/>
          </a:prstGeom>
        </p:spPr>
        <p:txBody>
          <a:bodyPr wrap="square" lIns="0" tIns="0" rIns="0" bIns="0" rtlCol="0">
            <a:noAutofit/>
          </a:bodyPr>
          <a:lstStyle/>
          <a:p>
            <a:pPr marL="12700">
              <a:lnSpc>
                <a:spcPts val="2760"/>
              </a:lnSpc>
              <a:spcBef>
                <a:spcPts val="138"/>
              </a:spcBef>
            </a:pPr>
            <a:r>
              <a:rPr sz="2600" spc="0" dirty="0" smtClean="0">
                <a:solidFill>
                  <a:srgbClr val="FEFFFE"/>
                </a:solidFill>
                <a:latin typeface="Arial"/>
                <a:cs typeface="Arial"/>
              </a:rPr>
              <a:t>-</a:t>
            </a:r>
            <a:endParaRPr sz="2600">
              <a:latin typeface="Arial"/>
              <a:cs typeface="Arial"/>
            </a:endParaRPr>
          </a:p>
        </p:txBody>
      </p:sp>
      <p:sp>
        <p:nvSpPr>
          <p:cNvPr id="8" name="object 8"/>
          <p:cNvSpPr txBox="1"/>
          <p:nvPr/>
        </p:nvSpPr>
        <p:spPr>
          <a:xfrm>
            <a:off x="1443990" y="3187192"/>
            <a:ext cx="6610697" cy="911351"/>
          </a:xfrm>
          <a:prstGeom prst="rect">
            <a:avLst/>
          </a:prstGeom>
        </p:spPr>
        <p:txBody>
          <a:bodyPr wrap="square" lIns="0" tIns="0" rIns="0" bIns="0" rtlCol="0">
            <a:noAutofit/>
          </a:bodyPr>
          <a:lstStyle/>
          <a:p>
            <a:pPr marL="12700">
              <a:lnSpc>
                <a:spcPts val="2825"/>
              </a:lnSpc>
              <a:spcBef>
                <a:spcPts val="141"/>
              </a:spcBef>
            </a:pPr>
            <a:r>
              <a:rPr sz="3900" spc="0" baseline="3150" dirty="0" smtClean="0">
                <a:solidFill>
                  <a:srgbClr val="FEFFFE"/>
                </a:solidFill>
                <a:latin typeface="Corbel"/>
                <a:cs typeface="Corbel"/>
              </a:rPr>
              <a:t>S</a:t>
            </a:r>
            <a:r>
              <a:rPr sz="3900" spc="-50" baseline="3150" dirty="0" smtClean="0">
                <a:solidFill>
                  <a:srgbClr val="FEFFFE"/>
                </a:solidFill>
                <a:latin typeface="Corbel"/>
                <a:cs typeface="Corbel"/>
              </a:rPr>
              <a:t>k</a:t>
            </a:r>
            <a:r>
              <a:rPr sz="3900" spc="0" baseline="3150" dirty="0" smtClean="0">
                <a:solidFill>
                  <a:srgbClr val="FEFFFE"/>
                </a:solidFill>
                <a:latin typeface="Corbel"/>
                <a:cs typeface="Corbel"/>
              </a:rPr>
              <a:t>enario dapat dibuat</a:t>
            </a:r>
            <a:r>
              <a:rPr sz="3900" spc="4" baseline="3150" dirty="0" smtClean="0">
                <a:solidFill>
                  <a:srgbClr val="FEFFFE"/>
                </a:solidFill>
                <a:latin typeface="Corbel"/>
                <a:cs typeface="Corbel"/>
              </a:rPr>
              <a:t> </a:t>
            </a:r>
            <a:r>
              <a:rPr sz="3900" spc="0" baseline="3150" dirty="0" smtClean="0">
                <a:solidFill>
                  <a:srgbClr val="FEFFFE"/>
                </a:solidFill>
                <a:latin typeface="Corbel"/>
                <a:cs typeface="Corbel"/>
              </a:rPr>
              <a:t>de</a:t>
            </a:r>
            <a:r>
              <a:rPr sz="3900" spc="4" baseline="3150" dirty="0" smtClean="0">
                <a:solidFill>
                  <a:srgbClr val="FEFFFE"/>
                </a:solidFill>
                <a:latin typeface="Corbel"/>
                <a:cs typeface="Corbel"/>
              </a:rPr>
              <a:t>n</a:t>
            </a:r>
            <a:r>
              <a:rPr sz="3900" spc="0" baseline="3150" dirty="0" smtClean="0">
                <a:solidFill>
                  <a:srgbClr val="FEFFFE"/>
                </a:solidFill>
                <a:latin typeface="Corbel"/>
                <a:cs typeface="Corbel"/>
              </a:rPr>
              <a:t>gan eara</a:t>
            </a:r>
            <a:r>
              <a:rPr sz="3900" spc="-154" baseline="3150" dirty="0" smtClean="0">
                <a:solidFill>
                  <a:srgbClr val="FEFFFE"/>
                </a:solidFill>
                <a:latin typeface="Corbel"/>
                <a:cs typeface="Corbel"/>
              </a:rPr>
              <a:t> </a:t>
            </a:r>
            <a:r>
              <a:rPr sz="3900" spc="0" baseline="3150" dirty="0" smtClean="0">
                <a:solidFill>
                  <a:srgbClr val="FEFFFE"/>
                </a:solidFill>
                <a:latin typeface="Corbel"/>
                <a:cs typeface="Corbel"/>
              </a:rPr>
              <a:t>me</a:t>
            </a:r>
            <a:r>
              <a:rPr sz="3900" spc="4" baseline="3150" dirty="0" smtClean="0">
                <a:solidFill>
                  <a:srgbClr val="FEFFFE"/>
                </a:solidFill>
                <a:latin typeface="Corbel"/>
                <a:cs typeface="Corbel"/>
              </a:rPr>
              <a:t>n</a:t>
            </a:r>
            <a:r>
              <a:rPr sz="3900" spc="0" baseline="3150" dirty="0" smtClean="0">
                <a:solidFill>
                  <a:srgbClr val="FEFFFE"/>
                </a:solidFill>
                <a:latin typeface="Corbel"/>
                <a:cs typeface="Corbel"/>
              </a:rPr>
              <a:t>entukan</a:t>
            </a:r>
            <a:endParaRPr sz="2600">
              <a:latin typeface="Corbel"/>
              <a:cs typeface="Corbel"/>
            </a:endParaRPr>
          </a:p>
          <a:p>
            <a:pPr marL="19049" marR="49529">
              <a:lnSpc>
                <a:spcPts val="3150"/>
              </a:lnSpc>
              <a:spcBef>
                <a:spcPts val="1218"/>
              </a:spcBef>
            </a:pPr>
            <a:r>
              <a:rPr sz="3900" spc="0" baseline="1050" dirty="0" smtClean="0">
                <a:solidFill>
                  <a:srgbClr val="FEFFFE"/>
                </a:solidFill>
                <a:latin typeface="Corbel"/>
                <a:cs typeface="Corbel"/>
              </a:rPr>
              <a:t>yang dilalui</a:t>
            </a:r>
            <a:r>
              <a:rPr sz="3900" spc="4" baseline="1050" dirty="0" smtClean="0">
                <a:solidFill>
                  <a:srgbClr val="FEFFFE"/>
                </a:solidFill>
                <a:latin typeface="Corbel"/>
                <a:cs typeface="Corbel"/>
              </a:rPr>
              <a:t> </a:t>
            </a:r>
            <a:r>
              <a:rPr sz="3900" spc="0" baseline="1050" dirty="0" smtClean="0">
                <a:solidFill>
                  <a:srgbClr val="FEFFFE"/>
                </a:solidFill>
                <a:latin typeface="Corbel"/>
                <a:cs typeface="Corbel"/>
              </a:rPr>
              <a:t>dalam suatu transaksi</a:t>
            </a:r>
            <a:endParaRPr sz="2600">
              <a:latin typeface="Corbel"/>
              <a:cs typeface="Corbel"/>
            </a:endParaRPr>
          </a:p>
        </p:txBody>
      </p:sp>
      <p:sp>
        <p:nvSpPr>
          <p:cNvPr id="7" name="object 7"/>
          <p:cNvSpPr txBox="1"/>
          <p:nvPr/>
        </p:nvSpPr>
        <p:spPr>
          <a:xfrm>
            <a:off x="8046055" y="3187192"/>
            <a:ext cx="594340" cy="355600"/>
          </a:xfrm>
          <a:prstGeom prst="rect">
            <a:avLst/>
          </a:prstGeom>
        </p:spPr>
        <p:txBody>
          <a:bodyPr wrap="square" lIns="0" tIns="0" rIns="0" bIns="0" rtlCol="0">
            <a:noAutofit/>
          </a:bodyPr>
          <a:lstStyle/>
          <a:p>
            <a:pPr marL="12700">
              <a:lnSpc>
                <a:spcPts val="2800"/>
              </a:lnSpc>
              <a:spcBef>
                <a:spcPts val="140"/>
              </a:spcBef>
            </a:pPr>
            <a:r>
              <a:rPr sz="3900" spc="0" baseline="2100" dirty="0" smtClean="0">
                <a:solidFill>
                  <a:srgbClr val="FEFFFE"/>
                </a:solidFill>
                <a:latin typeface="Corbel"/>
                <a:cs typeface="Corbel"/>
              </a:rPr>
              <a:t>alur</a:t>
            </a:r>
            <a:endParaRPr sz="2600">
              <a:latin typeface="Corbel"/>
              <a:cs typeface="Corbel"/>
            </a:endParaRPr>
          </a:p>
        </p:txBody>
      </p:sp>
      <p:sp>
        <p:nvSpPr>
          <p:cNvPr id="6" name="object 6"/>
          <p:cNvSpPr txBox="1"/>
          <p:nvPr/>
        </p:nvSpPr>
        <p:spPr>
          <a:xfrm>
            <a:off x="929639" y="4370982"/>
            <a:ext cx="258571" cy="355600"/>
          </a:xfrm>
          <a:prstGeom prst="rect">
            <a:avLst/>
          </a:prstGeom>
        </p:spPr>
        <p:txBody>
          <a:bodyPr wrap="square" lIns="0" tIns="0" rIns="0" bIns="0" rtlCol="0">
            <a:noAutofit/>
          </a:bodyPr>
          <a:lstStyle/>
          <a:p>
            <a:pPr marL="12700">
              <a:lnSpc>
                <a:spcPts val="2760"/>
              </a:lnSpc>
              <a:spcBef>
                <a:spcPts val="138"/>
              </a:spcBef>
            </a:pPr>
            <a:r>
              <a:rPr sz="2600" spc="0" dirty="0" smtClean="0">
                <a:solidFill>
                  <a:srgbClr val="FEFFFE"/>
                </a:solidFill>
                <a:latin typeface="Arial"/>
                <a:cs typeface="Arial"/>
              </a:rPr>
              <a:t>-</a:t>
            </a:r>
            <a:endParaRPr sz="2600">
              <a:latin typeface="Arial"/>
              <a:cs typeface="Arial"/>
            </a:endParaRPr>
          </a:p>
        </p:txBody>
      </p:sp>
      <p:sp>
        <p:nvSpPr>
          <p:cNvPr id="5" name="object 5"/>
          <p:cNvSpPr txBox="1"/>
          <p:nvPr/>
        </p:nvSpPr>
        <p:spPr>
          <a:xfrm>
            <a:off x="1443990" y="4380992"/>
            <a:ext cx="6781390" cy="1470151"/>
          </a:xfrm>
          <a:prstGeom prst="rect">
            <a:avLst/>
          </a:prstGeom>
        </p:spPr>
        <p:txBody>
          <a:bodyPr wrap="square" lIns="0" tIns="0" rIns="0" bIns="0" rtlCol="0">
            <a:noAutofit/>
          </a:bodyPr>
          <a:lstStyle/>
          <a:p>
            <a:pPr marL="12700">
              <a:lnSpc>
                <a:spcPts val="2825"/>
              </a:lnSpc>
              <a:spcBef>
                <a:spcPts val="141"/>
              </a:spcBef>
            </a:pPr>
            <a:r>
              <a:rPr sz="3900" spc="0" baseline="3150" dirty="0" smtClean="0">
                <a:solidFill>
                  <a:srgbClr val="FEFFFE"/>
                </a:solidFill>
                <a:latin typeface="Corbel"/>
                <a:cs typeface="Corbel"/>
              </a:rPr>
              <a:t>Misalnya dalam transaksi sewa mobil, bagaima</a:t>
            </a:r>
            <a:r>
              <a:rPr sz="3900" spc="4" baseline="3150" dirty="0" smtClean="0">
                <a:solidFill>
                  <a:srgbClr val="FEFFFE"/>
                </a:solidFill>
                <a:latin typeface="Corbel"/>
                <a:cs typeface="Corbel"/>
              </a:rPr>
              <a:t>n</a:t>
            </a:r>
            <a:r>
              <a:rPr sz="3900" spc="0" baseline="3150" dirty="0" smtClean="0">
                <a:solidFill>
                  <a:srgbClr val="FEFFFE"/>
                </a:solidFill>
                <a:latin typeface="Corbel"/>
                <a:cs typeface="Corbel"/>
              </a:rPr>
              <a:t>a</a:t>
            </a:r>
            <a:endParaRPr sz="2600">
              <a:latin typeface="Corbel"/>
              <a:cs typeface="Corbel"/>
            </a:endParaRPr>
          </a:p>
          <a:p>
            <a:pPr marL="19049" marR="448585">
              <a:lnSpc>
                <a:spcPts val="4400"/>
              </a:lnSpc>
              <a:spcBef>
                <a:spcPts val="233"/>
              </a:spcBef>
            </a:pPr>
            <a:r>
              <a:rPr sz="2600" spc="0" dirty="0" smtClean="0">
                <a:solidFill>
                  <a:srgbClr val="FEFFFE"/>
                </a:solidFill>
                <a:latin typeface="Corbel"/>
                <a:cs typeface="Corbel"/>
              </a:rPr>
              <a:t>tahapan dari seorang </a:t>
            </a:r>
            <a:r>
              <a:rPr sz="2600" spc="-50" dirty="0" smtClean="0">
                <a:solidFill>
                  <a:srgbClr val="FEFFFE"/>
                </a:solidFill>
                <a:latin typeface="Corbel"/>
                <a:cs typeface="Corbel"/>
              </a:rPr>
              <a:t>k</a:t>
            </a:r>
            <a:r>
              <a:rPr sz="2600" spc="0" dirty="0" smtClean="0">
                <a:solidFill>
                  <a:srgbClr val="FEFFFE"/>
                </a:solidFill>
                <a:latin typeface="Corbel"/>
                <a:cs typeface="Corbel"/>
              </a:rPr>
              <a:t>onsumen da</a:t>
            </a:r>
            <a:r>
              <a:rPr sz="2600" spc="4" dirty="0" smtClean="0">
                <a:solidFill>
                  <a:srgbClr val="FEFFFE"/>
                </a:solidFill>
                <a:latin typeface="Corbel"/>
                <a:cs typeface="Corbel"/>
              </a:rPr>
              <a:t>t</a:t>
            </a:r>
            <a:r>
              <a:rPr sz="2600" spc="0" dirty="0" smtClean="0">
                <a:solidFill>
                  <a:srgbClr val="FEFFFE"/>
                </a:solidFill>
                <a:latin typeface="Corbel"/>
                <a:cs typeface="Corbel"/>
              </a:rPr>
              <a:t>ang untuk me</a:t>
            </a:r>
            <a:r>
              <a:rPr sz="2600" spc="4" dirty="0" smtClean="0">
                <a:solidFill>
                  <a:srgbClr val="FEFFFE"/>
                </a:solidFill>
                <a:latin typeface="Corbel"/>
                <a:cs typeface="Corbel"/>
              </a:rPr>
              <a:t>n</a:t>
            </a:r>
            <a:r>
              <a:rPr sz="2600" spc="0" dirty="0" smtClean="0">
                <a:solidFill>
                  <a:srgbClr val="FEFFFE"/>
                </a:solidFill>
                <a:latin typeface="Corbel"/>
                <a:cs typeface="Corbel"/>
              </a:rPr>
              <a:t>yewa sampai mobil di</a:t>
            </a:r>
            <a:r>
              <a:rPr sz="2600" spc="-50" dirty="0" smtClean="0">
                <a:solidFill>
                  <a:srgbClr val="FEFFFE"/>
                </a:solidFill>
                <a:latin typeface="Corbel"/>
                <a:cs typeface="Corbel"/>
              </a:rPr>
              <a:t>k</a:t>
            </a:r>
            <a:r>
              <a:rPr sz="2600" spc="0" dirty="0" smtClean="0">
                <a:solidFill>
                  <a:srgbClr val="FEFFFE"/>
                </a:solidFill>
                <a:latin typeface="Corbel"/>
                <a:cs typeface="Corbel"/>
              </a:rPr>
              <a:t>embalika</a:t>
            </a:r>
            <a:r>
              <a:rPr sz="2600" spc="9" dirty="0" smtClean="0">
                <a:solidFill>
                  <a:srgbClr val="FEFFFE"/>
                </a:solidFill>
                <a:latin typeface="Corbel"/>
                <a:cs typeface="Corbel"/>
              </a:rPr>
              <a:t>n</a:t>
            </a:r>
            <a:r>
              <a:rPr sz="2600" spc="0" dirty="0" smtClean="0">
                <a:solidFill>
                  <a:srgbClr val="FEFFFE"/>
                </a:solidFill>
                <a:latin typeface="Corbel"/>
                <a:cs typeface="Corbel"/>
              </a:rPr>
              <a:t>.</a:t>
            </a:r>
            <a:endParaRPr sz="2600">
              <a:latin typeface="Corbel"/>
              <a:cs typeface="Corbel"/>
            </a:endParaRPr>
          </a:p>
        </p:txBody>
      </p:sp>
      <p:sp>
        <p:nvSpPr>
          <p:cNvPr id="2" name="object 2"/>
          <p:cNvSpPr txBox="1"/>
          <p:nvPr/>
        </p:nvSpPr>
        <p:spPr>
          <a:xfrm>
            <a:off x="8441142" y="6468300"/>
            <a:ext cx="194916" cy="177800"/>
          </a:xfrm>
          <a:prstGeom prst="rect">
            <a:avLst/>
          </a:prstGeom>
        </p:spPr>
        <p:txBody>
          <a:bodyPr wrap="square" lIns="0" tIns="0" rIns="0" bIns="0" rtlCol="0">
            <a:noAutofit/>
          </a:bodyPr>
          <a:lstStyle/>
          <a:p>
            <a:pPr marL="12700">
              <a:lnSpc>
                <a:spcPts val="1360"/>
              </a:lnSpc>
              <a:spcBef>
                <a:spcPts val="68"/>
              </a:spcBef>
            </a:pPr>
            <a:r>
              <a:rPr sz="1800" spc="0" baseline="2275" dirty="0" smtClean="0">
                <a:solidFill>
                  <a:srgbClr val="FEFFFE"/>
                </a:solidFill>
                <a:latin typeface="Corbel"/>
                <a:cs typeface="Corbel"/>
              </a:rPr>
              <a:t>10</a:t>
            </a:r>
            <a:endParaRPr sz="1200">
              <a:latin typeface="Corbel"/>
              <a:cs typeface="Corbel"/>
            </a:endParaRPr>
          </a:p>
        </p:txBody>
      </p:sp>
    </p:spTree>
    <p:extLst>
      <p:ext uri="{BB962C8B-B14F-4D97-AF65-F5344CB8AC3E}">
        <p14:creationId xmlns:p14="http://schemas.microsoft.com/office/powerpoint/2010/main" val="2124631208"/>
      </p:ext>
    </p:extLst>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object 11"/>
          <p:cNvSpPr/>
          <p:nvPr/>
        </p:nvSpPr>
        <p:spPr>
          <a:xfrm>
            <a:off x="0" y="1"/>
            <a:ext cx="9143998" cy="6857998"/>
          </a:xfrm>
          <a:prstGeom prst="rect">
            <a:avLst/>
          </a:prstGeom>
          <a:blipFill>
            <a:blip r:embed="rId2" cstate="print"/>
            <a:stretch>
              <a:fillRect/>
            </a:stretch>
          </a:blipFill>
        </p:spPr>
        <p:txBody>
          <a:bodyPr wrap="square" lIns="0" tIns="0" rIns="0" bIns="0" rtlCol="0">
            <a:noAutofit/>
          </a:bodyPr>
          <a:lstStyle/>
          <a:p>
            <a:endParaRPr/>
          </a:p>
        </p:txBody>
      </p:sp>
      <p:sp>
        <p:nvSpPr>
          <p:cNvPr id="10" name="object 10"/>
          <p:cNvSpPr txBox="1"/>
          <p:nvPr/>
        </p:nvSpPr>
        <p:spPr>
          <a:xfrm>
            <a:off x="722911" y="574041"/>
            <a:ext cx="7731819" cy="863598"/>
          </a:xfrm>
          <a:prstGeom prst="rect">
            <a:avLst/>
          </a:prstGeom>
        </p:spPr>
        <p:txBody>
          <a:bodyPr wrap="square" lIns="0" tIns="0" rIns="0" bIns="0" rtlCol="0">
            <a:noAutofit/>
          </a:bodyPr>
          <a:lstStyle/>
          <a:p>
            <a:pPr algn="ctr">
              <a:lnSpc>
                <a:spcPts val="3245"/>
              </a:lnSpc>
              <a:spcBef>
                <a:spcPts val="162"/>
              </a:spcBef>
            </a:pPr>
            <a:r>
              <a:rPr sz="4500" baseline="2730" dirty="0" smtClean="0">
                <a:solidFill>
                  <a:srgbClr val="FEFFFE"/>
                </a:solidFill>
                <a:latin typeface="Corbel"/>
                <a:cs typeface="Corbel"/>
              </a:rPr>
              <a:t>La</a:t>
            </a:r>
            <a:r>
              <a:rPr sz="4500" spc="4" baseline="2730" dirty="0" smtClean="0">
                <a:solidFill>
                  <a:srgbClr val="FEFFFE"/>
                </a:solidFill>
                <a:latin typeface="Corbel"/>
                <a:cs typeface="Corbel"/>
              </a:rPr>
              <a:t>n</a:t>
            </a:r>
            <a:r>
              <a:rPr sz="4500" spc="0" baseline="2730" dirty="0" smtClean="0">
                <a:solidFill>
                  <a:srgbClr val="FEFFFE"/>
                </a:solidFill>
                <a:latin typeface="Corbel"/>
                <a:cs typeface="Corbel"/>
              </a:rPr>
              <a:t>gka</a:t>
            </a:r>
            <a:r>
              <a:rPr sz="4500" spc="4" baseline="2730" dirty="0" smtClean="0">
                <a:solidFill>
                  <a:srgbClr val="FEFFFE"/>
                </a:solidFill>
                <a:latin typeface="Corbel"/>
                <a:cs typeface="Corbel"/>
              </a:rPr>
              <a:t>h</a:t>
            </a:r>
            <a:r>
              <a:rPr sz="4500" spc="0" baseline="2730" dirty="0" smtClean="0">
                <a:solidFill>
                  <a:srgbClr val="FEFFFE"/>
                </a:solidFill>
                <a:latin typeface="Corbel"/>
                <a:cs typeface="Corbel"/>
              </a:rPr>
              <a:t>-­‐la</a:t>
            </a:r>
            <a:r>
              <a:rPr sz="4500" spc="4" baseline="2730" dirty="0" smtClean="0">
                <a:solidFill>
                  <a:srgbClr val="FEFFFE"/>
                </a:solidFill>
                <a:latin typeface="Corbel"/>
                <a:cs typeface="Corbel"/>
              </a:rPr>
              <a:t>n</a:t>
            </a:r>
            <a:r>
              <a:rPr sz="4500" spc="0" baseline="2730" dirty="0" smtClean="0">
                <a:solidFill>
                  <a:srgbClr val="FEFFFE"/>
                </a:solidFill>
                <a:latin typeface="Corbel"/>
                <a:cs typeface="Corbel"/>
              </a:rPr>
              <a:t>gkah</a:t>
            </a:r>
            <a:r>
              <a:rPr sz="4500" spc="9" baseline="2730" dirty="0" smtClean="0">
                <a:solidFill>
                  <a:srgbClr val="FEFFFE"/>
                </a:solidFill>
                <a:latin typeface="Corbel"/>
                <a:cs typeface="Corbel"/>
              </a:rPr>
              <a:t> </a:t>
            </a:r>
            <a:r>
              <a:rPr sz="4500" spc="0" baseline="2730" dirty="0" smtClean="0">
                <a:solidFill>
                  <a:srgbClr val="FEFFFE"/>
                </a:solidFill>
                <a:latin typeface="Corbel"/>
                <a:cs typeface="Corbel"/>
              </a:rPr>
              <a:t>memba</a:t>
            </a:r>
            <a:r>
              <a:rPr sz="4500" spc="4" baseline="2730" dirty="0" smtClean="0">
                <a:solidFill>
                  <a:srgbClr val="FEFFFE"/>
                </a:solidFill>
                <a:latin typeface="Corbel"/>
                <a:cs typeface="Corbel"/>
              </a:rPr>
              <a:t>n</a:t>
            </a:r>
            <a:r>
              <a:rPr sz="4500" spc="0" baseline="2730" dirty="0" smtClean="0">
                <a:solidFill>
                  <a:srgbClr val="FEFFFE"/>
                </a:solidFill>
                <a:latin typeface="Corbel"/>
                <a:cs typeface="Corbel"/>
              </a:rPr>
              <a:t>gun data warehouse –</a:t>
            </a:r>
            <a:endParaRPr sz="3000" dirty="0">
              <a:latin typeface="Corbel"/>
              <a:cs typeface="Corbel"/>
            </a:endParaRPr>
          </a:p>
        </p:txBody>
      </p:sp>
      <p:sp>
        <p:nvSpPr>
          <p:cNvPr id="9" name="object 9"/>
          <p:cNvSpPr txBox="1"/>
          <p:nvPr/>
        </p:nvSpPr>
        <p:spPr>
          <a:xfrm>
            <a:off x="535939" y="1811527"/>
            <a:ext cx="342343" cy="368300"/>
          </a:xfrm>
          <a:prstGeom prst="rect">
            <a:avLst/>
          </a:prstGeom>
        </p:spPr>
        <p:txBody>
          <a:bodyPr wrap="square" lIns="0" tIns="0" rIns="0" bIns="0" rtlCol="0">
            <a:noAutofit/>
          </a:bodyPr>
          <a:lstStyle/>
          <a:p>
            <a:pPr marL="12700">
              <a:lnSpc>
                <a:spcPts val="2900"/>
              </a:lnSpc>
              <a:spcBef>
                <a:spcPts val="145"/>
              </a:spcBef>
            </a:pPr>
            <a:r>
              <a:rPr sz="4050" spc="0" baseline="2022" dirty="0" smtClean="0">
                <a:solidFill>
                  <a:srgbClr val="FEFFFE"/>
                </a:solidFill>
                <a:latin typeface="Corbel"/>
                <a:cs typeface="Corbel"/>
              </a:rPr>
              <a:t>2.</a:t>
            </a:r>
            <a:endParaRPr sz="2700">
              <a:latin typeface="Corbel"/>
              <a:cs typeface="Corbel"/>
            </a:endParaRPr>
          </a:p>
        </p:txBody>
      </p:sp>
      <p:sp>
        <p:nvSpPr>
          <p:cNvPr id="8" name="object 8"/>
          <p:cNvSpPr txBox="1"/>
          <p:nvPr/>
        </p:nvSpPr>
        <p:spPr>
          <a:xfrm>
            <a:off x="1043939" y="1811527"/>
            <a:ext cx="7555621" cy="1435100"/>
          </a:xfrm>
          <a:prstGeom prst="rect">
            <a:avLst/>
          </a:prstGeom>
        </p:spPr>
        <p:txBody>
          <a:bodyPr wrap="square" lIns="0" tIns="0" rIns="0" bIns="0" rtlCol="0">
            <a:noAutofit/>
          </a:bodyPr>
          <a:lstStyle/>
          <a:p>
            <a:pPr marL="19050" marR="50086">
              <a:lnSpc>
                <a:spcPts val="2930"/>
              </a:lnSpc>
              <a:spcBef>
                <a:spcPts val="146"/>
              </a:spcBef>
            </a:pPr>
            <a:r>
              <a:rPr sz="4050" spc="0" baseline="3034" dirty="0" smtClean="0">
                <a:solidFill>
                  <a:srgbClr val="FEFFFE"/>
                </a:solidFill>
                <a:latin typeface="Corbel"/>
                <a:cs typeface="Corbel"/>
              </a:rPr>
              <a:t>Buat database</a:t>
            </a:r>
            <a:r>
              <a:rPr sz="4050" spc="4" baseline="3034" dirty="0" smtClean="0">
                <a:solidFill>
                  <a:srgbClr val="FEFFFE"/>
                </a:solidFill>
                <a:latin typeface="Corbel"/>
                <a:cs typeface="Corbel"/>
              </a:rPr>
              <a:t> </a:t>
            </a:r>
            <a:r>
              <a:rPr sz="4050" spc="0" baseline="3034" dirty="0" smtClean="0">
                <a:solidFill>
                  <a:srgbClr val="FEFFFE"/>
                </a:solidFill>
                <a:latin typeface="Corbel"/>
                <a:cs typeface="Corbel"/>
              </a:rPr>
              <a:t>transaksional y</a:t>
            </a:r>
            <a:r>
              <a:rPr sz="4050" spc="-4" baseline="3034" dirty="0" smtClean="0">
                <a:solidFill>
                  <a:srgbClr val="FEFFFE"/>
                </a:solidFill>
                <a:latin typeface="Corbel"/>
                <a:cs typeface="Corbel"/>
              </a:rPr>
              <a:t>a</a:t>
            </a:r>
            <a:r>
              <a:rPr sz="4050" spc="0" baseline="3034" dirty="0" smtClean="0">
                <a:solidFill>
                  <a:srgbClr val="FEFFFE"/>
                </a:solidFill>
                <a:latin typeface="Corbel"/>
                <a:cs typeface="Corbel"/>
              </a:rPr>
              <a:t>ng me</a:t>
            </a:r>
            <a:r>
              <a:rPr sz="4050" spc="4" baseline="3034" dirty="0" smtClean="0">
                <a:solidFill>
                  <a:srgbClr val="FEFFFE"/>
                </a:solidFill>
                <a:latin typeface="Corbel"/>
                <a:cs typeface="Corbel"/>
              </a:rPr>
              <a:t>n</a:t>
            </a:r>
            <a:r>
              <a:rPr sz="4050" spc="0" baseline="3034" dirty="0" smtClean="0">
                <a:solidFill>
                  <a:srgbClr val="FEFFFE"/>
                </a:solidFill>
                <a:latin typeface="Corbel"/>
                <a:cs typeface="Corbel"/>
              </a:rPr>
              <a:t>yimpan data-­‐</a:t>
            </a:r>
            <a:endParaRPr sz="2700" dirty="0">
              <a:latin typeface="Corbel"/>
              <a:cs typeface="Corbel"/>
            </a:endParaRPr>
          </a:p>
          <a:p>
            <a:pPr marL="12700">
              <a:lnSpc>
                <a:spcPct val="129629"/>
              </a:lnSpc>
              <a:spcBef>
                <a:spcPts val="515"/>
              </a:spcBef>
            </a:pPr>
            <a:r>
              <a:rPr sz="2700" spc="0" dirty="0" smtClean="0">
                <a:solidFill>
                  <a:srgbClr val="FEFFFE"/>
                </a:solidFill>
                <a:latin typeface="Corbel"/>
                <a:cs typeface="Corbel"/>
              </a:rPr>
              <a:t>da</a:t>
            </a:r>
            <a:r>
              <a:rPr sz="2700" spc="4" dirty="0" smtClean="0">
                <a:solidFill>
                  <a:srgbClr val="FEFFFE"/>
                </a:solidFill>
                <a:latin typeface="Corbel"/>
                <a:cs typeface="Corbel"/>
              </a:rPr>
              <a:t>t</a:t>
            </a:r>
            <a:r>
              <a:rPr sz="2700" spc="0" dirty="0" smtClean="0">
                <a:solidFill>
                  <a:srgbClr val="FEFFFE"/>
                </a:solidFill>
                <a:latin typeface="Corbel"/>
                <a:cs typeface="Corbel"/>
              </a:rPr>
              <a:t>a transaksi berdasar pada proses bisnis y</a:t>
            </a:r>
            <a:r>
              <a:rPr sz="2700" spc="-4" dirty="0" smtClean="0">
                <a:solidFill>
                  <a:srgbClr val="FEFFFE"/>
                </a:solidFill>
                <a:latin typeface="Corbel"/>
                <a:cs typeface="Corbel"/>
              </a:rPr>
              <a:t>a</a:t>
            </a:r>
            <a:r>
              <a:rPr sz="2700" spc="0" dirty="0" smtClean="0">
                <a:solidFill>
                  <a:srgbClr val="FEFFFE"/>
                </a:solidFill>
                <a:latin typeface="Corbel"/>
                <a:cs typeface="Corbel"/>
              </a:rPr>
              <a:t>ng telah dibuat</a:t>
            </a:r>
            <a:r>
              <a:rPr sz="2700" spc="4" dirty="0" smtClean="0">
                <a:solidFill>
                  <a:srgbClr val="FEFFFE"/>
                </a:solidFill>
                <a:latin typeface="Corbel"/>
                <a:cs typeface="Corbel"/>
              </a:rPr>
              <a:t> </a:t>
            </a:r>
            <a:r>
              <a:rPr sz="2700" spc="0" dirty="0" smtClean="0">
                <a:solidFill>
                  <a:srgbClr val="FEFFFE"/>
                </a:solidFill>
                <a:latin typeface="Corbel"/>
                <a:cs typeface="Corbel"/>
              </a:rPr>
              <a:t>di langkah 1.</a:t>
            </a:r>
            <a:endParaRPr sz="2700" dirty="0">
              <a:latin typeface="Corbel"/>
              <a:cs typeface="Corbel"/>
            </a:endParaRPr>
          </a:p>
        </p:txBody>
      </p:sp>
      <p:sp>
        <p:nvSpPr>
          <p:cNvPr id="7" name="object 7"/>
          <p:cNvSpPr txBox="1"/>
          <p:nvPr/>
        </p:nvSpPr>
        <p:spPr>
          <a:xfrm>
            <a:off x="929639" y="3455827"/>
            <a:ext cx="240635" cy="330199"/>
          </a:xfrm>
          <a:prstGeom prst="rect">
            <a:avLst/>
          </a:prstGeom>
        </p:spPr>
        <p:txBody>
          <a:bodyPr wrap="square" lIns="0" tIns="0" rIns="0" bIns="0" rtlCol="0">
            <a:noAutofit/>
          </a:bodyPr>
          <a:lstStyle/>
          <a:p>
            <a:pPr marL="12700">
              <a:lnSpc>
                <a:spcPts val="2555"/>
              </a:lnSpc>
              <a:spcBef>
                <a:spcPts val="127"/>
              </a:spcBef>
            </a:pPr>
            <a:r>
              <a:rPr sz="2400" spc="0" dirty="0" smtClean="0">
                <a:solidFill>
                  <a:srgbClr val="FEFFFE"/>
                </a:solidFill>
                <a:latin typeface="Arial"/>
                <a:cs typeface="Arial"/>
              </a:rPr>
              <a:t>-</a:t>
            </a:r>
            <a:endParaRPr sz="2400">
              <a:latin typeface="Arial"/>
              <a:cs typeface="Arial"/>
            </a:endParaRPr>
          </a:p>
        </p:txBody>
      </p:sp>
      <p:sp>
        <p:nvSpPr>
          <p:cNvPr id="6" name="object 6"/>
          <p:cNvSpPr txBox="1"/>
          <p:nvPr/>
        </p:nvSpPr>
        <p:spPr>
          <a:xfrm>
            <a:off x="1443990" y="3465067"/>
            <a:ext cx="6828808" cy="2374899"/>
          </a:xfrm>
          <a:prstGeom prst="rect">
            <a:avLst/>
          </a:prstGeom>
        </p:spPr>
        <p:txBody>
          <a:bodyPr wrap="square" lIns="0" tIns="0" rIns="0" bIns="0" rtlCol="0">
            <a:noAutofit/>
          </a:bodyPr>
          <a:lstStyle/>
          <a:p>
            <a:pPr marL="12700">
              <a:lnSpc>
                <a:spcPts val="2615"/>
              </a:lnSpc>
              <a:spcBef>
                <a:spcPts val="130"/>
              </a:spcBef>
            </a:pPr>
            <a:r>
              <a:rPr sz="3600" spc="0" baseline="2275" dirty="0" smtClean="0">
                <a:solidFill>
                  <a:srgbClr val="FEFFFE"/>
                </a:solidFill>
                <a:latin typeface="Corbel"/>
                <a:cs typeface="Corbel"/>
              </a:rPr>
              <a:t>Database transaksional/relasional dibu</a:t>
            </a:r>
            <a:r>
              <a:rPr sz="3600" spc="4" baseline="2275" dirty="0" smtClean="0">
                <a:solidFill>
                  <a:srgbClr val="FEFFFE"/>
                </a:solidFill>
                <a:latin typeface="Corbel"/>
                <a:cs typeface="Corbel"/>
              </a:rPr>
              <a:t>t</a:t>
            </a:r>
            <a:r>
              <a:rPr sz="3600" spc="0" baseline="2275" dirty="0" smtClean="0">
                <a:solidFill>
                  <a:srgbClr val="FEFFFE"/>
                </a:solidFill>
                <a:latin typeface="Corbel"/>
                <a:cs typeface="Corbel"/>
              </a:rPr>
              <a:t>uhkan sebagai</a:t>
            </a:r>
            <a:endParaRPr sz="2400">
              <a:latin typeface="Corbel"/>
              <a:cs typeface="Corbel"/>
            </a:endParaRPr>
          </a:p>
          <a:p>
            <a:pPr marL="19049" marR="359931">
              <a:lnSpc>
                <a:spcPts val="2929"/>
              </a:lnSpc>
              <a:spcBef>
                <a:spcPts val="663"/>
              </a:spcBef>
            </a:pPr>
            <a:r>
              <a:rPr sz="2400" spc="0" dirty="0" smtClean="0">
                <a:solidFill>
                  <a:srgbClr val="FEFFFE"/>
                </a:solidFill>
                <a:latin typeface="Corbel"/>
                <a:cs typeface="Corbel"/>
              </a:rPr>
              <a:t>bahan input yang akan di</a:t>
            </a:r>
            <a:r>
              <a:rPr sz="2400" spc="-44" dirty="0" smtClean="0">
                <a:solidFill>
                  <a:srgbClr val="FEFFFE"/>
                </a:solidFill>
                <a:latin typeface="Corbel"/>
                <a:cs typeface="Corbel"/>
              </a:rPr>
              <a:t>k</a:t>
            </a:r>
            <a:r>
              <a:rPr sz="2400" spc="0" dirty="0" smtClean="0">
                <a:solidFill>
                  <a:srgbClr val="FEFFFE"/>
                </a:solidFill>
                <a:latin typeface="Corbel"/>
                <a:cs typeface="Corbel"/>
              </a:rPr>
              <a:t>enai proses ETL sebelum </a:t>
            </a:r>
            <a:endParaRPr sz="2400">
              <a:latin typeface="Corbel"/>
              <a:cs typeface="Corbel"/>
            </a:endParaRPr>
          </a:p>
          <a:p>
            <a:pPr marL="19049" marR="359931">
              <a:lnSpc>
                <a:spcPts val="2929"/>
              </a:lnSpc>
              <a:spcBef>
                <a:spcPts val="870"/>
              </a:spcBef>
            </a:pPr>
            <a:r>
              <a:rPr sz="2400" spc="0" dirty="0" smtClean="0">
                <a:solidFill>
                  <a:srgbClr val="FEFFFE"/>
                </a:solidFill>
                <a:latin typeface="Corbel"/>
                <a:cs typeface="Corbel"/>
              </a:rPr>
              <a:t>disimpan dalam be</a:t>
            </a:r>
            <a:r>
              <a:rPr sz="2400" spc="4" dirty="0" smtClean="0">
                <a:solidFill>
                  <a:srgbClr val="FEFFFE"/>
                </a:solidFill>
                <a:latin typeface="Corbel"/>
                <a:cs typeface="Corbel"/>
              </a:rPr>
              <a:t>n</a:t>
            </a:r>
            <a:r>
              <a:rPr sz="2400" spc="0" dirty="0" smtClean="0">
                <a:solidFill>
                  <a:srgbClr val="FEFFFE"/>
                </a:solidFill>
                <a:latin typeface="Corbel"/>
                <a:cs typeface="Corbel"/>
              </a:rPr>
              <a:t>tuk data warehouse</a:t>
            </a:r>
            <a:endParaRPr sz="2400">
              <a:latin typeface="Corbel"/>
              <a:cs typeface="Corbel"/>
            </a:endParaRPr>
          </a:p>
          <a:p>
            <a:pPr marL="12700" marR="45720">
              <a:lnSpc>
                <a:spcPct val="101725"/>
              </a:lnSpc>
              <a:spcBef>
                <a:spcPts val="1345"/>
              </a:spcBef>
            </a:pPr>
            <a:r>
              <a:rPr sz="2400" spc="0" dirty="0" smtClean="0">
                <a:solidFill>
                  <a:srgbClr val="FEFFFE"/>
                </a:solidFill>
                <a:latin typeface="Corbel"/>
                <a:cs typeface="Corbel"/>
              </a:rPr>
              <a:t>Minimal terdiri dari 5 tabel dan saling berelasi</a:t>
            </a:r>
            <a:endParaRPr sz="2400">
              <a:latin typeface="Corbel"/>
              <a:cs typeface="Corbel"/>
            </a:endParaRPr>
          </a:p>
          <a:p>
            <a:pPr marL="12700" marR="45720">
              <a:lnSpc>
                <a:spcPts val="2915"/>
              </a:lnSpc>
              <a:spcBef>
                <a:spcPts val="1516"/>
              </a:spcBef>
            </a:pPr>
            <a:r>
              <a:rPr sz="3600" spc="-175" baseline="1137" dirty="0" smtClean="0">
                <a:solidFill>
                  <a:srgbClr val="FEFFFE"/>
                </a:solidFill>
                <a:latin typeface="Corbel"/>
                <a:cs typeface="Corbel"/>
              </a:rPr>
              <a:t>T</a:t>
            </a:r>
            <a:r>
              <a:rPr sz="3600" spc="0" baseline="1137" dirty="0" smtClean="0">
                <a:solidFill>
                  <a:srgbClr val="FEFFFE"/>
                </a:solidFill>
                <a:latin typeface="Corbel"/>
                <a:cs typeface="Corbel"/>
              </a:rPr>
              <a:t>ahap ini database</a:t>
            </a:r>
            <a:r>
              <a:rPr sz="3600" spc="4" baseline="1137" dirty="0" smtClean="0">
                <a:solidFill>
                  <a:srgbClr val="FEFFFE"/>
                </a:solidFill>
                <a:latin typeface="Corbel"/>
                <a:cs typeface="Corbel"/>
              </a:rPr>
              <a:t> </a:t>
            </a:r>
            <a:r>
              <a:rPr sz="3600" spc="0" baseline="1137" dirty="0" smtClean="0">
                <a:solidFill>
                  <a:srgbClr val="FEFFFE"/>
                </a:solidFill>
                <a:latin typeface="Corbel"/>
                <a:cs typeface="Corbel"/>
              </a:rPr>
              <a:t>sudah harus ada isinya.</a:t>
            </a:r>
            <a:endParaRPr sz="2400">
              <a:latin typeface="Corbel"/>
              <a:cs typeface="Corbel"/>
            </a:endParaRPr>
          </a:p>
        </p:txBody>
      </p:sp>
      <p:sp>
        <p:nvSpPr>
          <p:cNvPr id="5" name="object 5"/>
          <p:cNvSpPr txBox="1"/>
          <p:nvPr/>
        </p:nvSpPr>
        <p:spPr>
          <a:xfrm>
            <a:off x="929639" y="4954427"/>
            <a:ext cx="240635" cy="876300"/>
          </a:xfrm>
          <a:prstGeom prst="rect">
            <a:avLst/>
          </a:prstGeom>
        </p:spPr>
        <p:txBody>
          <a:bodyPr wrap="square" lIns="0" tIns="0" rIns="0" bIns="0" rtlCol="0">
            <a:noAutofit/>
          </a:bodyPr>
          <a:lstStyle/>
          <a:p>
            <a:pPr marL="12700">
              <a:lnSpc>
                <a:spcPts val="2555"/>
              </a:lnSpc>
              <a:spcBef>
                <a:spcPts val="127"/>
              </a:spcBef>
            </a:pPr>
            <a:r>
              <a:rPr sz="2400" spc="0" dirty="0" smtClean="0">
                <a:solidFill>
                  <a:srgbClr val="FEFFFE"/>
                </a:solidFill>
                <a:latin typeface="Arial"/>
                <a:cs typeface="Arial"/>
              </a:rPr>
              <a:t>-</a:t>
            </a:r>
            <a:endParaRPr sz="2400">
              <a:latin typeface="Arial"/>
              <a:cs typeface="Arial"/>
            </a:endParaRPr>
          </a:p>
          <a:p>
            <a:pPr marL="12700">
              <a:lnSpc>
                <a:spcPct val="95825"/>
              </a:lnSpc>
              <a:spcBef>
                <a:spcPts val="1412"/>
              </a:spcBef>
            </a:pPr>
            <a:r>
              <a:rPr sz="2400" spc="0" dirty="0" smtClean="0">
                <a:solidFill>
                  <a:srgbClr val="FEFFFE"/>
                </a:solidFill>
                <a:latin typeface="Arial"/>
                <a:cs typeface="Arial"/>
              </a:rPr>
              <a:t>-</a:t>
            </a:r>
            <a:endParaRPr sz="2400">
              <a:latin typeface="Arial"/>
              <a:cs typeface="Arial"/>
            </a:endParaRPr>
          </a:p>
        </p:txBody>
      </p:sp>
      <p:sp>
        <p:nvSpPr>
          <p:cNvPr id="2" name="object 2"/>
          <p:cNvSpPr txBox="1"/>
          <p:nvPr/>
        </p:nvSpPr>
        <p:spPr>
          <a:xfrm>
            <a:off x="8451114" y="6468300"/>
            <a:ext cx="184945" cy="177800"/>
          </a:xfrm>
          <a:prstGeom prst="rect">
            <a:avLst/>
          </a:prstGeom>
        </p:spPr>
        <p:txBody>
          <a:bodyPr wrap="square" lIns="0" tIns="0" rIns="0" bIns="0" rtlCol="0">
            <a:noAutofit/>
          </a:bodyPr>
          <a:lstStyle/>
          <a:p>
            <a:pPr marL="12700">
              <a:lnSpc>
                <a:spcPts val="1360"/>
              </a:lnSpc>
              <a:spcBef>
                <a:spcPts val="68"/>
              </a:spcBef>
            </a:pPr>
            <a:r>
              <a:rPr sz="1800" spc="0" baseline="2275" dirty="0" smtClean="0">
                <a:solidFill>
                  <a:srgbClr val="FEFFFE"/>
                </a:solidFill>
                <a:latin typeface="Corbel"/>
                <a:cs typeface="Corbel"/>
              </a:rPr>
              <a:t>11</a:t>
            </a:r>
            <a:endParaRPr sz="1200">
              <a:latin typeface="Corbel"/>
              <a:cs typeface="Corbel"/>
            </a:endParaRPr>
          </a:p>
        </p:txBody>
      </p:sp>
    </p:spTree>
    <p:extLst>
      <p:ext uri="{BB962C8B-B14F-4D97-AF65-F5344CB8AC3E}">
        <p14:creationId xmlns:p14="http://schemas.microsoft.com/office/powerpoint/2010/main" val="1818514662"/>
      </p:ext>
    </p:extLst>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object 13"/>
          <p:cNvSpPr/>
          <p:nvPr/>
        </p:nvSpPr>
        <p:spPr>
          <a:xfrm>
            <a:off x="0" y="1"/>
            <a:ext cx="9143998" cy="6857998"/>
          </a:xfrm>
          <a:prstGeom prst="rect">
            <a:avLst/>
          </a:prstGeom>
          <a:blipFill>
            <a:blip r:embed="rId2" cstate="print"/>
            <a:stretch>
              <a:fillRect/>
            </a:stretch>
          </a:blipFill>
        </p:spPr>
        <p:txBody>
          <a:bodyPr wrap="square" lIns="0" tIns="0" rIns="0" bIns="0" rtlCol="0">
            <a:noAutofit/>
          </a:bodyPr>
          <a:lstStyle/>
          <a:p>
            <a:endParaRPr/>
          </a:p>
        </p:txBody>
      </p:sp>
      <p:sp>
        <p:nvSpPr>
          <p:cNvPr id="12" name="object 12"/>
          <p:cNvSpPr txBox="1"/>
          <p:nvPr/>
        </p:nvSpPr>
        <p:spPr>
          <a:xfrm>
            <a:off x="722911" y="574041"/>
            <a:ext cx="7498067" cy="863598"/>
          </a:xfrm>
          <a:prstGeom prst="rect">
            <a:avLst/>
          </a:prstGeom>
        </p:spPr>
        <p:txBody>
          <a:bodyPr wrap="square" lIns="0" tIns="0" rIns="0" bIns="0" rtlCol="0">
            <a:noAutofit/>
          </a:bodyPr>
          <a:lstStyle/>
          <a:p>
            <a:pPr marL="12700">
              <a:lnSpc>
                <a:spcPts val="3245"/>
              </a:lnSpc>
              <a:spcBef>
                <a:spcPts val="162"/>
              </a:spcBef>
            </a:pPr>
            <a:r>
              <a:rPr sz="4500" baseline="2730" dirty="0" smtClean="0">
                <a:solidFill>
                  <a:srgbClr val="FEFFFE"/>
                </a:solidFill>
                <a:latin typeface="Corbel"/>
                <a:cs typeface="Corbel"/>
              </a:rPr>
              <a:t>La</a:t>
            </a:r>
            <a:r>
              <a:rPr sz="4500" spc="4" baseline="2730" dirty="0" smtClean="0">
                <a:solidFill>
                  <a:srgbClr val="FEFFFE"/>
                </a:solidFill>
                <a:latin typeface="Corbel"/>
                <a:cs typeface="Corbel"/>
              </a:rPr>
              <a:t>n</a:t>
            </a:r>
            <a:r>
              <a:rPr sz="4500" spc="0" baseline="2730" dirty="0" smtClean="0">
                <a:solidFill>
                  <a:srgbClr val="FEFFFE"/>
                </a:solidFill>
                <a:latin typeface="Corbel"/>
                <a:cs typeface="Corbel"/>
              </a:rPr>
              <a:t>gka</a:t>
            </a:r>
            <a:r>
              <a:rPr sz="4500" spc="4" baseline="2730" dirty="0" smtClean="0">
                <a:solidFill>
                  <a:srgbClr val="FEFFFE"/>
                </a:solidFill>
                <a:latin typeface="Corbel"/>
                <a:cs typeface="Corbel"/>
              </a:rPr>
              <a:t>h</a:t>
            </a:r>
            <a:r>
              <a:rPr sz="4500" spc="0" baseline="2730" dirty="0" smtClean="0">
                <a:solidFill>
                  <a:srgbClr val="FEFFFE"/>
                </a:solidFill>
                <a:latin typeface="Corbel"/>
                <a:cs typeface="Corbel"/>
              </a:rPr>
              <a:t>-­‐la</a:t>
            </a:r>
            <a:r>
              <a:rPr sz="4500" spc="4" baseline="2730" dirty="0" smtClean="0">
                <a:solidFill>
                  <a:srgbClr val="FEFFFE"/>
                </a:solidFill>
                <a:latin typeface="Corbel"/>
                <a:cs typeface="Corbel"/>
              </a:rPr>
              <a:t>n</a:t>
            </a:r>
            <a:r>
              <a:rPr sz="4500" spc="0" baseline="2730" dirty="0" smtClean="0">
                <a:solidFill>
                  <a:srgbClr val="FEFFFE"/>
                </a:solidFill>
                <a:latin typeface="Corbel"/>
                <a:cs typeface="Corbel"/>
              </a:rPr>
              <a:t>gkah</a:t>
            </a:r>
            <a:r>
              <a:rPr sz="4500" spc="9" baseline="2730" dirty="0" smtClean="0">
                <a:solidFill>
                  <a:srgbClr val="FEFFFE"/>
                </a:solidFill>
                <a:latin typeface="Corbel"/>
                <a:cs typeface="Corbel"/>
              </a:rPr>
              <a:t> </a:t>
            </a:r>
            <a:r>
              <a:rPr sz="4500" spc="0" baseline="2730" dirty="0" smtClean="0">
                <a:solidFill>
                  <a:srgbClr val="FEFFFE"/>
                </a:solidFill>
                <a:latin typeface="Corbel"/>
                <a:cs typeface="Corbel"/>
              </a:rPr>
              <a:t>memba</a:t>
            </a:r>
            <a:r>
              <a:rPr sz="4500" spc="4" baseline="2730" dirty="0" smtClean="0">
                <a:solidFill>
                  <a:srgbClr val="FEFFFE"/>
                </a:solidFill>
                <a:latin typeface="Corbel"/>
                <a:cs typeface="Corbel"/>
              </a:rPr>
              <a:t>n</a:t>
            </a:r>
            <a:r>
              <a:rPr sz="4500" spc="0" baseline="2730" dirty="0" smtClean="0">
                <a:solidFill>
                  <a:srgbClr val="FEFFFE"/>
                </a:solidFill>
                <a:latin typeface="Corbel"/>
                <a:cs typeface="Corbel"/>
              </a:rPr>
              <a:t>gun data warehouse</a:t>
            </a:r>
            <a:endParaRPr sz="3000" dirty="0">
              <a:latin typeface="Corbel"/>
              <a:cs typeface="Corbel"/>
            </a:endParaRPr>
          </a:p>
        </p:txBody>
      </p:sp>
      <p:sp>
        <p:nvSpPr>
          <p:cNvPr id="11" name="object 11"/>
          <p:cNvSpPr txBox="1"/>
          <p:nvPr/>
        </p:nvSpPr>
        <p:spPr>
          <a:xfrm>
            <a:off x="8214720" y="574041"/>
            <a:ext cx="268585" cy="406400"/>
          </a:xfrm>
          <a:prstGeom prst="rect">
            <a:avLst/>
          </a:prstGeom>
        </p:spPr>
        <p:txBody>
          <a:bodyPr wrap="square" lIns="0" tIns="0" rIns="0" bIns="0" rtlCol="0">
            <a:noAutofit/>
          </a:bodyPr>
          <a:lstStyle/>
          <a:p>
            <a:pPr marL="12700">
              <a:lnSpc>
                <a:spcPts val="3200"/>
              </a:lnSpc>
              <a:spcBef>
                <a:spcPts val="160"/>
              </a:spcBef>
            </a:pPr>
            <a:r>
              <a:rPr sz="4500" spc="0" baseline="1820" dirty="0" smtClean="0">
                <a:solidFill>
                  <a:srgbClr val="FEFFFE"/>
                </a:solidFill>
                <a:latin typeface="Corbel"/>
                <a:cs typeface="Corbel"/>
              </a:rPr>
              <a:t>–</a:t>
            </a:r>
            <a:endParaRPr sz="3000">
              <a:latin typeface="Corbel"/>
              <a:cs typeface="Corbel"/>
            </a:endParaRPr>
          </a:p>
        </p:txBody>
      </p:sp>
      <p:sp>
        <p:nvSpPr>
          <p:cNvPr id="10" name="object 10"/>
          <p:cNvSpPr txBox="1"/>
          <p:nvPr/>
        </p:nvSpPr>
        <p:spPr>
          <a:xfrm>
            <a:off x="535939" y="1798320"/>
            <a:ext cx="300826" cy="342900"/>
          </a:xfrm>
          <a:prstGeom prst="rect">
            <a:avLst/>
          </a:prstGeom>
        </p:spPr>
        <p:txBody>
          <a:bodyPr wrap="square" lIns="0" tIns="0" rIns="0" bIns="0" rtlCol="0">
            <a:noAutofit/>
          </a:bodyPr>
          <a:lstStyle/>
          <a:p>
            <a:pPr marL="12700">
              <a:lnSpc>
                <a:spcPts val="2700"/>
              </a:lnSpc>
              <a:spcBef>
                <a:spcPts val="135"/>
              </a:spcBef>
            </a:pPr>
            <a:r>
              <a:rPr sz="3750" spc="0" baseline="2184" dirty="0" smtClean="0">
                <a:solidFill>
                  <a:srgbClr val="FEFFFE"/>
                </a:solidFill>
                <a:latin typeface="Corbel"/>
                <a:cs typeface="Corbel"/>
              </a:rPr>
              <a:t>3.</a:t>
            </a:r>
            <a:endParaRPr sz="2500">
              <a:latin typeface="Corbel"/>
              <a:cs typeface="Corbel"/>
            </a:endParaRPr>
          </a:p>
        </p:txBody>
      </p:sp>
      <p:sp>
        <p:nvSpPr>
          <p:cNvPr id="9" name="object 9"/>
          <p:cNvSpPr txBox="1"/>
          <p:nvPr/>
        </p:nvSpPr>
        <p:spPr>
          <a:xfrm>
            <a:off x="1043939" y="1798320"/>
            <a:ext cx="6710406" cy="838200"/>
          </a:xfrm>
          <a:prstGeom prst="rect">
            <a:avLst/>
          </a:prstGeom>
        </p:spPr>
        <p:txBody>
          <a:bodyPr wrap="square" lIns="0" tIns="0" rIns="0" bIns="0" rtlCol="0">
            <a:noAutofit/>
          </a:bodyPr>
          <a:lstStyle/>
          <a:p>
            <a:pPr marL="19050">
              <a:lnSpc>
                <a:spcPts val="2720"/>
              </a:lnSpc>
              <a:spcBef>
                <a:spcPts val="136"/>
              </a:spcBef>
            </a:pPr>
            <a:r>
              <a:rPr sz="3750" spc="0" baseline="3276" dirty="0" smtClean="0">
                <a:solidFill>
                  <a:srgbClr val="FEFFFE"/>
                </a:solidFill>
                <a:latin typeface="Corbel"/>
                <a:cs typeface="Corbel"/>
              </a:rPr>
              <a:t>Lakukan</a:t>
            </a:r>
            <a:r>
              <a:rPr sz="3750" spc="9" baseline="3276" dirty="0" smtClean="0">
                <a:solidFill>
                  <a:srgbClr val="FEFFFE"/>
                </a:solidFill>
                <a:latin typeface="Corbel"/>
                <a:cs typeface="Corbel"/>
              </a:rPr>
              <a:t> </a:t>
            </a:r>
            <a:r>
              <a:rPr sz="3750" spc="0" baseline="3276" dirty="0" smtClean="0">
                <a:solidFill>
                  <a:srgbClr val="FEFFFE"/>
                </a:solidFill>
                <a:latin typeface="Corbel"/>
                <a:cs typeface="Corbel"/>
              </a:rPr>
              <a:t>pemodelan proses bisnis </a:t>
            </a:r>
            <a:r>
              <a:rPr sz="3750" spc="-50" baseline="3276" dirty="0" smtClean="0">
                <a:solidFill>
                  <a:srgbClr val="FEFFFE"/>
                </a:solidFill>
                <a:latin typeface="Corbel"/>
                <a:cs typeface="Corbel"/>
              </a:rPr>
              <a:t>k</a:t>
            </a:r>
            <a:r>
              <a:rPr sz="3750" spc="0" baseline="3276" dirty="0" smtClean="0">
                <a:solidFill>
                  <a:srgbClr val="FEFFFE"/>
                </a:solidFill>
                <a:latin typeface="Corbel"/>
                <a:cs typeface="Corbel"/>
              </a:rPr>
              <a:t>e dalam be</a:t>
            </a:r>
            <a:r>
              <a:rPr sz="3750" spc="4" baseline="3276" dirty="0" smtClean="0">
                <a:solidFill>
                  <a:srgbClr val="FEFFFE"/>
                </a:solidFill>
                <a:latin typeface="Corbel"/>
                <a:cs typeface="Corbel"/>
              </a:rPr>
              <a:t>n</a:t>
            </a:r>
            <a:r>
              <a:rPr sz="3750" spc="0" baseline="3276" dirty="0" smtClean="0">
                <a:solidFill>
                  <a:srgbClr val="FEFFFE"/>
                </a:solidFill>
                <a:latin typeface="Corbel"/>
                <a:cs typeface="Corbel"/>
              </a:rPr>
              <a:t>tuk</a:t>
            </a:r>
            <a:endParaRPr sz="2500">
              <a:latin typeface="Corbel"/>
              <a:cs typeface="Corbel"/>
            </a:endParaRPr>
          </a:p>
          <a:p>
            <a:pPr marL="12700" marR="47625">
              <a:lnSpc>
                <a:spcPts val="3030"/>
              </a:lnSpc>
              <a:spcBef>
                <a:spcPts val="863"/>
              </a:spcBef>
            </a:pPr>
            <a:r>
              <a:rPr sz="3750" spc="0" baseline="1092" dirty="0" smtClean="0">
                <a:solidFill>
                  <a:srgbClr val="FEFFFE"/>
                </a:solidFill>
                <a:latin typeface="Corbel"/>
                <a:cs typeface="Corbel"/>
              </a:rPr>
              <a:t>s</a:t>
            </a:r>
            <a:r>
              <a:rPr sz="3750" spc="-50" baseline="1092" dirty="0" smtClean="0">
                <a:solidFill>
                  <a:srgbClr val="FEFFFE"/>
                </a:solidFill>
                <a:latin typeface="Corbel"/>
                <a:cs typeface="Corbel"/>
              </a:rPr>
              <a:t>k</a:t>
            </a:r>
            <a:r>
              <a:rPr sz="3750" spc="0" baseline="1092" dirty="0" smtClean="0">
                <a:solidFill>
                  <a:srgbClr val="FEFFFE"/>
                </a:solidFill>
                <a:latin typeface="Corbel"/>
                <a:cs typeface="Corbel"/>
              </a:rPr>
              <a:t>ema y</a:t>
            </a:r>
            <a:r>
              <a:rPr sz="3750" spc="-4" baseline="1092" dirty="0" smtClean="0">
                <a:solidFill>
                  <a:srgbClr val="FEFFFE"/>
                </a:solidFill>
                <a:latin typeface="Corbel"/>
                <a:cs typeface="Corbel"/>
              </a:rPr>
              <a:t>a</a:t>
            </a:r>
            <a:r>
              <a:rPr sz="3750" spc="0" baseline="1092" dirty="0" smtClean="0">
                <a:solidFill>
                  <a:srgbClr val="FEFFFE"/>
                </a:solidFill>
                <a:latin typeface="Corbel"/>
                <a:cs typeface="Corbel"/>
              </a:rPr>
              <a:t>ng ada.</a:t>
            </a:r>
            <a:endParaRPr sz="2500">
              <a:latin typeface="Corbel"/>
              <a:cs typeface="Corbel"/>
            </a:endParaRPr>
          </a:p>
        </p:txBody>
      </p:sp>
      <p:sp>
        <p:nvSpPr>
          <p:cNvPr id="8" name="object 8"/>
          <p:cNvSpPr txBox="1"/>
          <p:nvPr/>
        </p:nvSpPr>
        <p:spPr>
          <a:xfrm>
            <a:off x="929639" y="2827693"/>
            <a:ext cx="222698" cy="304800"/>
          </a:xfrm>
          <a:prstGeom prst="rect">
            <a:avLst/>
          </a:prstGeom>
        </p:spPr>
        <p:txBody>
          <a:bodyPr wrap="square" lIns="0" tIns="0" rIns="0" bIns="0" rtlCol="0">
            <a:noAutofit/>
          </a:bodyPr>
          <a:lstStyle/>
          <a:p>
            <a:pPr marL="12700">
              <a:lnSpc>
                <a:spcPts val="2350"/>
              </a:lnSpc>
              <a:spcBef>
                <a:spcPts val="117"/>
              </a:spcBef>
            </a:pPr>
            <a:r>
              <a:rPr sz="2200" spc="0" dirty="0" smtClean="0">
                <a:solidFill>
                  <a:srgbClr val="FEFFFE"/>
                </a:solidFill>
                <a:latin typeface="Arial"/>
                <a:cs typeface="Arial"/>
              </a:rPr>
              <a:t>-</a:t>
            </a:r>
            <a:endParaRPr sz="2200">
              <a:latin typeface="Arial"/>
              <a:cs typeface="Arial"/>
            </a:endParaRPr>
          </a:p>
        </p:txBody>
      </p:sp>
      <p:sp>
        <p:nvSpPr>
          <p:cNvPr id="7" name="object 7"/>
          <p:cNvSpPr txBox="1"/>
          <p:nvPr/>
        </p:nvSpPr>
        <p:spPr>
          <a:xfrm>
            <a:off x="1443990" y="2836163"/>
            <a:ext cx="7044976" cy="3044443"/>
          </a:xfrm>
          <a:prstGeom prst="rect">
            <a:avLst/>
          </a:prstGeom>
        </p:spPr>
        <p:txBody>
          <a:bodyPr wrap="square" lIns="0" tIns="0" rIns="0" bIns="0" rtlCol="0">
            <a:noAutofit/>
          </a:bodyPr>
          <a:lstStyle/>
          <a:p>
            <a:pPr marL="12700" marR="38459">
              <a:lnSpc>
                <a:spcPts val="2405"/>
              </a:lnSpc>
              <a:spcBef>
                <a:spcPts val="120"/>
              </a:spcBef>
            </a:pPr>
            <a:r>
              <a:rPr sz="3300" spc="0" baseline="2482" dirty="0" smtClean="0">
                <a:solidFill>
                  <a:srgbClr val="FEFFFE"/>
                </a:solidFill>
                <a:latin typeface="Corbel"/>
                <a:cs typeface="Corbel"/>
              </a:rPr>
              <a:t>Misalkan menggu</a:t>
            </a:r>
            <a:r>
              <a:rPr sz="3300" spc="4" baseline="2482" dirty="0" smtClean="0">
                <a:solidFill>
                  <a:srgbClr val="FEFFFE"/>
                </a:solidFill>
                <a:latin typeface="Corbel"/>
                <a:cs typeface="Corbel"/>
              </a:rPr>
              <a:t>n</a:t>
            </a:r>
            <a:r>
              <a:rPr sz="3300" spc="0" baseline="2482" dirty="0" smtClean="0">
                <a:solidFill>
                  <a:srgbClr val="FEFFFE"/>
                </a:solidFill>
                <a:latin typeface="Corbel"/>
                <a:cs typeface="Corbel"/>
              </a:rPr>
              <a:t>akan s</a:t>
            </a:r>
            <a:r>
              <a:rPr sz="3300" spc="-44" baseline="2482" dirty="0" smtClean="0">
                <a:solidFill>
                  <a:srgbClr val="FEFFFE"/>
                </a:solidFill>
                <a:latin typeface="Corbel"/>
                <a:cs typeface="Corbel"/>
              </a:rPr>
              <a:t>k</a:t>
            </a:r>
            <a:r>
              <a:rPr sz="3300" spc="0" baseline="2482" dirty="0" smtClean="0">
                <a:solidFill>
                  <a:srgbClr val="FEFFFE"/>
                </a:solidFill>
                <a:latin typeface="Corbel"/>
                <a:cs typeface="Corbel"/>
              </a:rPr>
              <a:t>ema star yang terdiri dari 1 tabel</a:t>
            </a:r>
            <a:endParaRPr sz="2200">
              <a:latin typeface="Corbel"/>
              <a:cs typeface="Corbel"/>
            </a:endParaRPr>
          </a:p>
          <a:p>
            <a:pPr marL="12700" marR="334105" indent="6349">
              <a:lnSpc>
                <a:spcPts val="2685"/>
              </a:lnSpc>
              <a:spcBef>
                <a:spcPts val="566"/>
              </a:spcBef>
            </a:pPr>
            <a:r>
              <a:rPr sz="2200" spc="0" dirty="0" smtClean="0">
                <a:solidFill>
                  <a:srgbClr val="FEFFFE"/>
                </a:solidFill>
                <a:latin typeface="Corbel"/>
                <a:cs typeface="Corbel"/>
              </a:rPr>
              <a:t>fakta dan beberapa tabel dime</a:t>
            </a:r>
            <a:r>
              <a:rPr sz="2200" spc="4" dirty="0" smtClean="0">
                <a:solidFill>
                  <a:srgbClr val="FEFFFE"/>
                </a:solidFill>
                <a:latin typeface="Corbel"/>
                <a:cs typeface="Corbel"/>
              </a:rPr>
              <a:t>n</a:t>
            </a:r>
            <a:r>
              <a:rPr sz="2200" spc="0" dirty="0" smtClean="0">
                <a:solidFill>
                  <a:srgbClr val="FEFFFE"/>
                </a:solidFill>
                <a:latin typeface="Corbel"/>
                <a:cs typeface="Corbel"/>
              </a:rPr>
              <a:t>si. </a:t>
            </a:r>
            <a:r>
              <a:rPr sz="2200" spc="-94" dirty="0" smtClean="0">
                <a:solidFill>
                  <a:srgbClr val="FEFFFE"/>
                </a:solidFill>
                <a:latin typeface="Corbel"/>
                <a:cs typeface="Corbel"/>
              </a:rPr>
              <a:t>P</a:t>
            </a:r>
            <a:r>
              <a:rPr sz="2200" spc="0" dirty="0" smtClean="0">
                <a:solidFill>
                  <a:srgbClr val="FEFFFE"/>
                </a:solidFill>
                <a:latin typeface="Corbel"/>
                <a:cs typeface="Corbel"/>
              </a:rPr>
              <a:t>enamaa</a:t>
            </a:r>
            <a:r>
              <a:rPr sz="2200" spc="4" dirty="0" smtClean="0">
                <a:solidFill>
                  <a:srgbClr val="FEFFFE"/>
                </a:solidFill>
                <a:latin typeface="Corbel"/>
                <a:cs typeface="Corbel"/>
              </a:rPr>
              <a:t>n</a:t>
            </a:r>
            <a:r>
              <a:rPr sz="2200" spc="0" dirty="0" smtClean="0">
                <a:solidFill>
                  <a:srgbClr val="FEFFFE"/>
                </a:solidFill>
                <a:latin typeface="Corbel"/>
                <a:cs typeface="Corbel"/>
              </a:rPr>
              <a:t>/pemilihan </a:t>
            </a:r>
            <a:endParaRPr sz="2200">
              <a:latin typeface="Corbel"/>
              <a:cs typeface="Corbel"/>
            </a:endParaRPr>
          </a:p>
          <a:p>
            <a:pPr marL="12700" marR="334105">
              <a:lnSpc>
                <a:spcPts val="2685"/>
              </a:lnSpc>
              <a:spcBef>
                <a:spcPts val="1015"/>
              </a:spcBef>
            </a:pPr>
            <a:r>
              <a:rPr sz="2200" spc="0" dirty="0" smtClean="0">
                <a:solidFill>
                  <a:srgbClr val="FEFFFE"/>
                </a:solidFill>
                <a:latin typeface="Corbel"/>
                <a:cs typeface="Corbel"/>
              </a:rPr>
              <a:t>tabel fakta </a:t>
            </a:r>
            <a:r>
              <a:rPr sz="2200" spc="-44" dirty="0" smtClean="0">
                <a:solidFill>
                  <a:srgbClr val="FEFFFE"/>
                </a:solidFill>
                <a:latin typeface="Corbel"/>
                <a:cs typeface="Corbel"/>
              </a:rPr>
              <a:t>(</a:t>
            </a:r>
            <a:r>
              <a:rPr sz="2200" spc="0" dirty="0" smtClean="0">
                <a:solidFill>
                  <a:srgbClr val="FEFFFE"/>
                </a:solidFill>
                <a:latin typeface="Corbel"/>
                <a:cs typeface="Corbel"/>
              </a:rPr>
              <a:t>dipilih</a:t>
            </a:r>
            <a:r>
              <a:rPr sz="2200" spc="4" dirty="0" smtClean="0">
                <a:solidFill>
                  <a:srgbClr val="FEFFFE"/>
                </a:solidFill>
                <a:latin typeface="Corbel"/>
                <a:cs typeface="Corbel"/>
              </a:rPr>
              <a:t> </a:t>
            </a:r>
            <a:r>
              <a:rPr sz="2200" spc="0" dirty="0" smtClean="0">
                <a:solidFill>
                  <a:srgbClr val="FEFFFE"/>
                </a:solidFill>
                <a:latin typeface="Corbel"/>
                <a:cs typeface="Corbel"/>
              </a:rPr>
              <a:t>dari database transaksional) didasarkan </a:t>
            </a:r>
            <a:endParaRPr sz="2200">
              <a:latin typeface="Corbel"/>
              <a:cs typeface="Corbel"/>
            </a:endParaRPr>
          </a:p>
          <a:p>
            <a:pPr marL="12700" marR="334105">
              <a:lnSpc>
                <a:spcPts val="2685"/>
              </a:lnSpc>
              <a:spcBef>
                <a:spcPts val="1015"/>
              </a:spcBef>
            </a:pPr>
            <a:r>
              <a:rPr sz="2200" spc="0" dirty="0" smtClean="0">
                <a:solidFill>
                  <a:srgbClr val="FEFFFE"/>
                </a:solidFill>
                <a:latin typeface="Corbel"/>
                <a:cs typeface="Corbel"/>
              </a:rPr>
              <a:t>pada transaksi apa yang terjadi.</a:t>
            </a:r>
            <a:endParaRPr sz="2200">
              <a:latin typeface="Corbel"/>
              <a:cs typeface="Corbel"/>
            </a:endParaRPr>
          </a:p>
          <a:p>
            <a:pPr marL="19049" indent="-6349">
              <a:lnSpc>
                <a:spcPts val="2685"/>
              </a:lnSpc>
              <a:spcBef>
                <a:spcPts val="1240"/>
              </a:spcBef>
            </a:pPr>
            <a:r>
              <a:rPr sz="2200" spc="-94" dirty="0" smtClean="0">
                <a:solidFill>
                  <a:srgbClr val="FEFFFE"/>
                </a:solidFill>
                <a:latin typeface="Corbel"/>
                <a:cs typeface="Corbel"/>
              </a:rPr>
              <a:t>P</a:t>
            </a:r>
            <a:r>
              <a:rPr sz="2200" spc="0" dirty="0" smtClean="0">
                <a:solidFill>
                  <a:srgbClr val="FEFFFE"/>
                </a:solidFill>
                <a:latin typeface="Corbel"/>
                <a:cs typeface="Corbel"/>
              </a:rPr>
              <a:t>enentuan nama dan jumlah tabel dime</a:t>
            </a:r>
            <a:r>
              <a:rPr sz="2200" spc="4" dirty="0" smtClean="0">
                <a:solidFill>
                  <a:srgbClr val="FEFFFE"/>
                </a:solidFill>
                <a:latin typeface="Corbel"/>
                <a:cs typeface="Corbel"/>
              </a:rPr>
              <a:t>n</a:t>
            </a:r>
            <a:r>
              <a:rPr sz="2200" spc="0" dirty="0" smtClean="0">
                <a:solidFill>
                  <a:srgbClr val="FEFFFE"/>
                </a:solidFill>
                <a:latin typeface="Corbel"/>
                <a:cs typeface="Corbel"/>
              </a:rPr>
              <a:t>si didasarkan pada </a:t>
            </a:r>
            <a:endParaRPr sz="2200">
              <a:latin typeface="Corbel"/>
              <a:cs typeface="Corbel"/>
            </a:endParaRPr>
          </a:p>
          <a:p>
            <a:pPr marL="19049">
              <a:lnSpc>
                <a:spcPts val="2685"/>
              </a:lnSpc>
              <a:spcBef>
                <a:spcPts val="786"/>
              </a:spcBef>
            </a:pPr>
            <a:r>
              <a:rPr sz="2200" spc="0" dirty="0" smtClean="0">
                <a:solidFill>
                  <a:srgbClr val="FEFFFE"/>
                </a:solidFill>
                <a:latin typeface="Corbel"/>
                <a:cs typeface="Corbel"/>
              </a:rPr>
              <a:t>pengenaan unsur 5W </a:t>
            </a:r>
            <a:r>
              <a:rPr sz="2200" spc="-19" dirty="0" smtClean="0">
                <a:solidFill>
                  <a:srgbClr val="FEFFFE"/>
                </a:solidFill>
                <a:latin typeface="Corbel"/>
                <a:cs typeface="Corbel"/>
              </a:rPr>
              <a:t>(</a:t>
            </a:r>
            <a:r>
              <a:rPr sz="2200" spc="0" dirty="0" smtClean="0">
                <a:solidFill>
                  <a:srgbClr val="FEFFFE"/>
                </a:solidFill>
                <a:latin typeface="Corbel"/>
                <a:cs typeface="Corbel"/>
              </a:rPr>
              <a:t>what, who, when, where, why) </a:t>
            </a:r>
            <a:r>
              <a:rPr sz="2200" spc="-44" dirty="0" smtClean="0">
                <a:solidFill>
                  <a:srgbClr val="FEFFFE"/>
                </a:solidFill>
                <a:latin typeface="Corbel"/>
                <a:cs typeface="Corbel"/>
              </a:rPr>
              <a:t>k</a:t>
            </a:r>
            <a:r>
              <a:rPr sz="2200" spc="0" dirty="0" smtClean="0">
                <a:solidFill>
                  <a:srgbClr val="FEFFFE"/>
                </a:solidFill>
                <a:latin typeface="Corbel"/>
                <a:cs typeface="Corbel"/>
              </a:rPr>
              <a:t>epada</a:t>
            </a:r>
            <a:endParaRPr sz="2200">
              <a:latin typeface="Corbel"/>
              <a:cs typeface="Corbel"/>
            </a:endParaRPr>
          </a:p>
          <a:p>
            <a:pPr marL="19049" marR="38459">
              <a:lnSpc>
                <a:spcPts val="2605"/>
              </a:lnSpc>
              <a:spcBef>
                <a:spcPts val="917"/>
              </a:spcBef>
            </a:pPr>
            <a:r>
              <a:rPr sz="3300" spc="0" baseline="1241" dirty="0" smtClean="0">
                <a:solidFill>
                  <a:srgbClr val="FEFFFE"/>
                </a:solidFill>
                <a:latin typeface="Corbel"/>
                <a:cs typeface="Corbel"/>
              </a:rPr>
              <a:t>proses bisnis yang terjadi.</a:t>
            </a:r>
            <a:endParaRPr sz="2200">
              <a:latin typeface="Corbel"/>
              <a:cs typeface="Corbel"/>
            </a:endParaRPr>
          </a:p>
        </p:txBody>
      </p:sp>
      <p:sp>
        <p:nvSpPr>
          <p:cNvPr id="6" name="object 6"/>
          <p:cNvSpPr txBox="1"/>
          <p:nvPr/>
        </p:nvSpPr>
        <p:spPr>
          <a:xfrm>
            <a:off x="929639" y="3754793"/>
            <a:ext cx="222698" cy="304800"/>
          </a:xfrm>
          <a:prstGeom prst="rect">
            <a:avLst/>
          </a:prstGeom>
        </p:spPr>
        <p:txBody>
          <a:bodyPr wrap="square" lIns="0" tIns="0" rIns="0" bIns="0" rtlCol="0">
            <a:noAutofit/>
          </a:bodyPr>
          <a:lstStyle/>
          <a:p>
            <a:pPr marL="12700">
              <a:lnSpc>
                <a:spcPts val="2350"/>
              </a:lnSpc>
              <a:spcBef>
                <a:spcPts val="117"/>
              </a:spcBef>
            </a:pPr>
            <a:r>
              <a:rPr sz="2200" spc="0" dirty="0" smtClean="0">
                <a:solidFill>
                  <a:srgbClr val="FEFFFE"/>
                </a:solidFill>
                <a:latin typeface="Arial"/>
                <a:cs typeface="Arial"/>
              </a:rPr>
              <a:t>-</a:t>
            </a:r>
            <a:endParaRPr sz="2200">
              <a:latin typeface="Arial"/>
              <a:cs typeface="Arial"/>
            </a:endParaRPr>
          </a:p>
        </p:txBody>
      </p:sp>
      <p:sp>
        <p:nvSpPr>
          <p:cNvPr id="5" name="object 5"/>
          <p:cNvSpPr txBox="1"/>
          <p:nvPr/>
        </p:nvSpPr>
        <p:spPr>
          <a:xfrm>
            <a:off x="929639" y="4694593"/>
            <a:ext cx="222698" cy="304800"/>
          </a:xfrm>
          <a:prstGeom prst="rect">
            <a:avLst/>
          </a:prstGeom>
        </p:spPr>
        <p:txBody>
          <a:bodyPr wrap="square" lIns="0" tIns="0" rIns="0" bIns="0" rtlCol="0">
            <a:noAutofit/>
          </a:bodyPr>
          <a:lstStyle/>
          <a:p>
            <a:pPr marL="12700">
              <a:lnSpc>
                <a:spcPts val="2350"/>
              </a:lnSpc>
              <a:spcBef>
                <a:spcPts val="117"/>
              </a:spcBef>
            </a:pPr>
            <a:r>
              <a:rPr sz="2200" spc="0" dirty="0" smtClean="0">
                <a:solidFill>
                  <a:srgbClr val="FEFFFE"/>
                </a:solidFill>
                <a:latin typeface="Arial"/>
                <a:cs typeface="Arial"/>
              </a:rPr>
              <a:t>-</a:t>
            </a:r>
            <a:endParaRPr sz="2200">
              <a:latin typeface="Arial"/>
              <a:cs typeface="Arial"/>
            </a:endParaRPr>
          </a:p>
        </p:txBody>
      </p:sp>
      <p:sp>
        <p:nvSpPr>
          <p:cNvPr id="2" name="object 2"/>
          <p:cNvSpPr txBox="1"/>
          <p:nvPr/>
        </p:nvSpPr>
        <p:spPr>
          <a:xfrm>
            <a:off x="8441589" y="6468300"/>
            <a:ext cx="194470" cy="177800"/>
          </a:xfrm>
          <a:prstGeom prst="rect">
            <a:avLst/>
          </a:prstGeom>
        </p:spPr>
        <p:txBody>
          <a:bodyPr wrap="square" lIns="0" tIns="0" rIns="0" bIns="0" rtlCol="0">
            <a:noAutofit/>
          </a:bodyPr>
          <a:lstStyle/>
          <a:p>
            <a:pPr marL="12700">
              <a:lnSpc>
                <a:spcPts val="1360"/>
              </a:lnSpc>
              <a:spcBef>
                <a:spcPts val="68"/>
              </a:spcBef>
            </a:pPr>
            <a:r>
              <a:rPr sz="1800" spc="0" baseline="2275" dirty="0" smtClean="0">
                <a:solidFill>
                  <a:srgbClr val="FEFFFE"/>
                </a:solidFill>
                <a:latin typeface="Corbel"/>
                <a:cs typeface="Corbel"/>
              </a:rPr>
              <a:t>12</a:t>
            </a:r>
            <a:endParaRPr sz="1200">
              <a:latin typeface="Corbel"/>
              <a:cs typeface="Corbel"/>
            </a:endParaRPr>
          </a:p>
        </p:txBody>
      </p:sp>
    </p:spTree>
    <p:extLst>
      <p:ext uri="{BB962C8B-B14F-4D97-AF65-F5344CB8AC3E}">
        <p14:creationId xmlns:p14="http://schemas.microsoft.com/office/powerpoint/2010/main" val="2843051709"/>
      </p:ext>
    </p:extLst>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object 12"/>
          <p:cNvSpPr/>
          <p:nvPr/>
        </p:nvSpPr>
        <p:spPr>
          <a:xfrm>
            <a:off x="0" y="1"/>
            <a:ext cx="9143998" cy="6857998"/>
          </a:xfrm>
          <a:prstGeom prst="rect">
            <a:avLst/>
          </a:prstGeom>
          <a:blipFill>
            <a:blip r:embed="rId2" cstate="print"/>
            <a:stretch>
              <a:fillRect/>
            </a:stretch>
          </a:blipFill>
        </p:spPr>
        <p:txBody>
          <a:bodyPr wrap="square" lIns="0" tIns="0" rIns="0" bIns="0" rtlCol="0">
            <a:noAutofit/>
          </a:bodyPr>
          <a:lstStyle/>
          <a:p>
            <a:endParaRPr/>
          </a:p>
        </p:txBody>
      </p:sp>
      <p:sp>
        <p:nvSpPr>
          <p:cNvPr id="11" name="object 11"/>
          <p:cNvSpPr txBox="1"/>
          <p:nvPr/>
        </p:nvSpPr>
        <p:spPr>
          <a:xfrm>
            <a:off x="722911" y="574041"/>
            <a:ext cx="7498067" cy="863598"/>
          </a:xfrm>
          <a:prstGeom prst="rect">
            <a:avLst/>
          </a:prstGeom>
        </p:spPr>
        <p:txBody>
          <a:bodyPr wrap="square" lIns="0" tIns="0" rIns="0" bIns="0" rtlCol="0">
            <a:noAutofit/>
          </a:bodyPr>
          <a:lstStyle/>
          <a:p>
            <a:pPr marL="12700">
              <a:lnSpc>
                <a:spcPts val="3245"/>
              </a:lnSpc>
              <a:spcBef>
                <a:spcPts val="162"/>
              </a:spcBef>
            </a:pPr>
            <a:r>
              <a:rPr sz="4500" baseline="2730" dirty="0" smtClean="0">
                <a:solidFill>
                  <a:srgbClr val="FEFFFE"/>
                </a:solidFill>
                <a:latin typeface="Corbel"/>
                <a:cs typeface="Corbel"/>
              </a:rPr>
              <a:t>La</a:t>
            </a:r>
            <a:r>
              <a:rPr sz="4500" spc="4" baseline="2730" dirty="0" smtClean="0">
                <a:solidFill>
                  <a:srgbClr val="FEFFFE"/>
                </a:solidFill>
                <a:latin typeface="Corbel"/>
                <a:cs typeface="Corbel"/>
              </a:rPr>
              <a:t>n</a:t>
            </a:r>
            <a:r>
              <a:rPr sz="4500" spc="0" baseline="2730" dirty="0" smtClean="0">
                <a:solidFill>
                  <a:srgbClr val="FEFFFE"/>
                </a:solidFill>
                <a:latin typeface="Corbel"/>
                <a:cs typeface="Corbel"/>
              </a:rPr>
              <a:t>gka</a:t>
            </a:r>
            <a:r>
              <a:rPr sz="4500" spc="4" baseline="2730" dirty="0" smtClean="0">
                <a:solidFill>
                  <a:srgbClr val="FEFFFE"/>
                </a:solidFill>
                <a:latin typeface="Corbel"/>
                <a:cs typeface="Corbel"/>
              </a:rPr>
              <a:t>h</a:t>
            </a:r>
            <a:r>
              <a:rPr sz="4500" spc="0" baseline="2730" dirty="0" smtClean="0">
                <a:solidFill>
                  <a:srgbClr val="FEFFFE"/>
                </a:solidFill>
                <a:latin typeface="Corbel"/>
                <a:cs typeface="Corbel"/>
              </a:rPr>
              <a:t>-­‐la</a:t>
            </a:r>
            <a:r>
              <a:rPr sz="4500" spc="4" baseline="2730" dirty="0" smtClean="0">
                <a:solidFill>
                  <a:srgbClr val="FEFFFE"/>
                </a:solidFill>
                <a:latin typeface="Corbel"/>
                <a:cs typeface="Corbel"/>
              </a:rPr>
              <a:t>n</a:t>
            </a:r>
            <a:r>
              <a:rPr sz="4500" spc="0" baseline="2730" dirty="0" smtClean="0">
                <a:solidFill>
                  <a:srgbClr val="FEFFFE"/>
                </a:solidFill>
                <a:latin typeface="Corbel"/>
                <a:cs typeface="Corbel"/>
              </a:rPr>
              <a:t>gkah</a:t>
            </a:r>
            <a:r>
              <a:rPr sz="4500" spc="9" baseline="2730" dirty="0" smtClean="0">
                <a:solidFill>
                  <a:srgbClr val="FEFFFE"/>
                </a:solidFill>
                <a:latin typeface="Corbel"/>
                <a:cs typeface="Corbel"/>
              </a:rPr>
              <a:t> </a:t>
            </a:r>
            <a:r>
              <a:rPr sz="4500" spc="0" baseline="2730" dirty="0" smtClean="0">
                <a:solidFill>
                  <a:srgbClr val="FEFFFE"/>
                </a:solidFill>
                <a:latin typeface="Corbel"/>
                <a:cs typeface="Corbel"/>
              </a:rPr>
              <a:t>memba</a:t>
            </a:r>
            <a:r>
              <a:rPr sz="4500" spc="4" baseline="2730" dirty="0" smtClean="0">
                <a:solidFill>
                  <a:srgbClr val="FEFFFE"/>
                </a:solidFill>
                <a:latin typeface="Corbel"/>
                <a:cs typeface="Corbel"/>
              </a:rPr>
              <a:t>n</a:t>
            </a:r>
            <a:r>
              <a:rPr sz="4500" spc="0" baseline="2730" dirty="0" smtClean="0">
                <a:solidFill>
                  <a:srgbClr val="FEFFFE"/>
                </a:solidFill>
                <a:latin typeface="Corbel"/>
                <a:cs typeface="Corbel"/>
              </a:rPr>
              <a:t>gun data warehouse</a:t>
            </a:r>
            <a:endParaRPr sz="3000" dirty="0">
              <a:latin typeface="Corbel"/>
              <a:cs typeface="Corbel"/>
            </a:endParaRPr>
          </a:p>
        </p:txBody>
      </p:sp>
      <p:sp>
        <p:nvSpPr>
          <p:cNvPr id="10" name="object 10"/>
          <p:cNvSpPr txBox="1"/>
          <p:nvPr/>
        </p:nvSpPr>
        <p:spPr>
          <a:xfrm>
            <a:off x="8214720" y="574041"/>
            <a:ext cx="268585" cy="406400"/>
          </a:xfrm>
          <a:prstGeom prst="rect">
            <a:avLst/>
          </a:prstGeom>
        </p:spPr>
        <p:txBody>
          <a:bodyPr wrap="square" lIns="0" tIns="0" rIns="0" bIns="0" rtlCol="0">
            <a:noAutofit/>
          </a:bodyPr>
          <a:lstStyle/>
          <a:p>
            <a:pPr marL="12700">
              <a:lnSpc>
                <a:spcPts val="3200"/>
              </a:lnSpc>
              <a:spcBef>
                <a:spcPts val="160"/>
              </a:spcBef>
            </a:pPr>
            <a:r>
              <a:rPr sz="4500" spc="0" baseline="1820" dirty="0" smtClean="0">
                <a:solidFill>
                  <a:srgbClr val="FEFFFE"/>
                </a:solidFill>
                <a:latin typeface="Corbel"/>
                <a:cs typeface="Corbel"/>
              </a:rPr>
              <a:t>–</a:t>
            </a:r>
            <a:endParaRPr sz="3000">
              <a:latin typeface="Corbel"/>
              <a:cs typeface="Corbel"/>
            </a:endParaRPr>
          </a:p>
        </p:txBody>
      </p:sp>
      <p:sp>
        <p:nvSpPr>
          <p:cNvPr id="9" name="object 9"/>
          <p:cNvSpPr txBox="1"/>
          <p:nvPr/>
        </p:nvSpPr>
        <p:spPr>
          <a:xfrm>
            <a:off x="535939" y="1869440"/>
            <a:ext cx="379715" cy="406400"/>
          </a:xfrm>
          <a:prstGeom prst="rect">
            <a:avLst/>
          </a:prstGeom>
        </p:spPr>
        <p:txBody>
          <a:bodyPr wrap="square" lIns="0" tIns="0" rIns="0" bIns="0" rtlCol="0">
            <a:noAutofit/>
          </a:bodyPr>
          <a:lstStyle/>
          <a:p>
            <a:pPr marL="12700">
              <a:lnSpc>
                <a:spcPts val="3200"/>
              </a:lnSpc>
              <a:spcBef>
                <a:spcPts val="160"/>
              </a:spcBef>
            </a:pPr>
            <a:r>
              <a:rPr sz="4500" spc="0" baseline="1820" dirty="0" smtClean="0">
                <a:solidFill>
                  <a:srgbClr val="FEFFFE"/>
                </a:solidFill>
                <a:latin typeface="Corbel"/>
                <a:cs typeface="Corbel"/>
              </a:rPr>
              <a:t>4.</a:t>
            </a:r>
            <a:endParaRPr sz="3000">
              <a:latin typeface="Corbel"/>
              <a:cs typeface="Corbel"/>
            </a:endParaRPr>
          </a:p>
        </p:txBody>
      </p:sp>
      <p:sp>
        <p:nvSpPr>
          <p:cNvPr id="8" name="object 8"/>
          <p:cNvSpPr txBox="1"/>
          <p:nvPr/>
        </p:nvSpPr>
        <p:spPr>
          <a:xfrm>
            <a:off x="1043939" y="1869440"/>
            <a:ext cx="7048197" cy="1041400"/>
          </a:xfrm>
          <a:prstGeom prst="rect">
            <a:avLst/>
          </a:prstGeom>
        </p:spPr>
        <p:txBody>
          <a:bodyPr wrap="square" lIns="0" tIns="0" rIns="0" bIns="0" rtlCol="0">
            <a:noAutofit/>
          </a:bodyPr>
          <a:lstStyle/>
          <a:p>
            <a:pPr marL="19050">
              <a:lnSpc>
                <a:spcPts val="3245"/>
              </a:lnSpc>
              <a:spcBef>
                <a:spcPts val="162"/>
              </a:spcBef>
            </a:pPr>
            <a:r>
              <a:rPr sz="4500" spc="0" baseline="2730" dirty="0" smtClean="0">
                <a:solidFill>
                  <a:srgbClr val="FEFFFE"/>
                </a:solidFill>
                <a:latin typeface="Corbel"/>
                <a:cs typeface="Corbel"/>
              </a:rPr>
              <a:t>Buat s</a:t>
            </a:r>
            <a:r>
              <a:rPr sz="4500" spc="-59" baseline="2730" dirty="0" smtClean="0">
                <a:solidFill>
                  <a:srgbClr val="FEFFFE"/>
                </a:solidFill>
                <a:latin typeface="Corbel"/>
                <a:cs typeface="Corbel"/>
              </a:rPr>
              <a:t>k</a:t>
            </a:r>
            <a:r>
              <a:rPr sz="4500" spc="0" baseline="2730" dirty="0" smtClean="0">
                <a:solidFill>
                  <a:srgbClr val="FEFFFE"/>
                </a:solidFill>
                <a:latin typeface="Corbel"/>
                <a:cs typeface="Corbel"/>
              </a:rPr>
              <a:t>ema data warehouse berdasar model</a:t>
            </a:r>
            <a:endParaRPr sz="3000">
              <a:latin typeface="Corbel"/>
              <a:cs typeface="Corbel"/>
            </a:endParaRPr>
          </a:p>
          <a:p>
            <a:pPr marL="12700" marR="57150">
              <a:lnSpc>
                <a:spcPts val="3615"/>
              </a:lnSpc>
              <a:spcBef>
                <a:spcPts val="1356"/>
              </a:spcBef>
            </a:pPr>
            <a:r>
              <a:rPr sz="3000" spc="0" dirty="0" smtClean="0">
                <a:solidFill>
                  <a:srgbClr val="FEFFFE"/>
                </a:solidFill>
                <a:latin typeface="Corbel"/>
                <a:cs typeface="Corbel"/>
              </a:rPr>
              <a:t>s</a:t>
            </a:r>
            <a:r>
              <a:rPr sz="3000" spc="-59" dirty="0" smtClean="0">
                <a:solidFill>
                  <a:srgbClr val="FEFFFE"/>
                </a:solidFill>
                <a:latin typeface="Corbel"/>
                <a:cs typeface="Corbel"/>
              </a:rPr>
              <a:t>k</a:t>
            </a:r>
            <a:r>
              <a:rPr sz="3000" spc="0" dirty="0" smtClean="0">
                <a:solidFill>
                  <a:srgbClr val="FEFFFE"/>
                </a:solidFill>
                <a:latin typeface="Corbel"/>
                <a:cs typeface="Corbel"/>
              </a:rPr>
              <a:t>ema y</a:t>
            </a:r>
            <a:r>
              <a:rPr sz="3000" spc="-4" dirty="0" smtClean="0">
                <a:solidFill>
                  <a:srgbClr val="FEFFFE"/>
                </a:solidFill>
                <a:latin typeface="Corbel"/>
                <a:cs typeface="Corbel"/>
              </a:rPr>
              <a:t>a</a:t>
            </a:r>
            <a:r>
              <a:rPr sz="3000" spc="0" dirty="0" smtClean="0">
                <a:solidFill>
                  <a:srgbClr val="FEFFFE"/>
                </a:solidFill>
                <a:latin typeface="Corbel"/>
                <a:cs typeface="Corbel"/>
              </a:rPr>
              <a:t>ng telah dibuat</a:t>
            </a:r>
            <a:r>
              <a:rPr sz="3000" spc="4" dirty="0" smtClean="0">
                <a:solidFill>
                  <a:srgbClr val="FEFFFE"/>
                </a:solidFill>
                <a:latin typeface="Corbel"/>
                <a:cs typeface="Corbel"/>
              </a:rPr>
              <a:t> </a:t>
            </a:r>
            <a:r>
              <a:rPr sz="3000" spc="0" dirty="0" smtClean="0">
                <a:solidFill>
                  <a:srgbClr val="FEFFFE"/>
                </a:solidFill>
                <a:latin typeface="Corbel"/>
                <a:cs typeface="Corbel"/>
              </a:rPr>
              <a:t>di langkah 3.</a:t>
            </a:r>
            <a:endParaRPr sz="3000">
              <a:latin typeface="Corbel"/>
              <a:cs typeface="Corbel"/>
            </a:endParaRPr>
          </a:p>
        </p:txBody>
      </p:sp>
      <p:sp>
        <p:nvSpPr>
          <p:cNvPr id="7" name="object 7"/>
          <p:cNvSpPr txBox="1"/>
          <p:nvPr/>
        </p:nvSpPr>
        <p:spPr>
          <a:xfrm>
            <a:off x="929639" y="3177182"/>
            <a:ext cx="258571" cy="355600"/>
          </a:xfrm>
          <a:prstGeom prst="rect">
            <a:avLst/>
          </a:prstGeom>
        </p:spPr>
        <p:txBody>
          <a:bodyPr wrap="square" lIns="0" tIns="0" rIns="0" bIns="0" rtlCol="0">
            <a:noAutofit/>
          </a:bodyPr>
          <a:lstStyle/>
          <a:p>
            <a:pPr marL="12700">
              <a:lnSpc>
                <a:spcPts val="2760"/>
              </a:lnSpc>
              <a:spcBef>
                <a:spcPts val="138"/>
              </a:spcBef>
            </a:pPr>
            <a:r>
              <a:rPr sz="2600" spc="0" dirty="0" smtClean="0">
                <a:solidFill>
                  <a:srgbClr val="FEFFFE"/>
                </a:solidFill>
                <a:latin typeface="Arial"/>
                <a:cs typeface="Arial"/>
              </a:rPr>
              <a:t>-</a:t>
            </a:r>
            <a:endParaRPr sz="2600">
              <a:latin typeface="Arial"/>
              <a:cs typeface="Arial"/>
            </a:endParaRPr>
          </a:p>
        </p:txBody>
      </p:sp>
      <p:sp>
        <p:nvSpPr>
          <p:cNvPr id="6" name="object 6"/>
          <p:cNvSpPr txBox="1"/>
          <p:nvPr/>
        </p:nvSpPr>
        <p:spPr>
          <a:xfrm>
            <a:off x="1443990" y="3187192"/>
            <a:ext cx="7026145" cy="2651251"/>
          </a:xfrm>
          <a:prstGeom prst="rect">
            <a:avLst/>
          </a:prstGeom>
        </p:spPr>
        <p:txBody>
          <a:bodyPr wrap="square" lIns="0" tIns="0" rIns="0" bIns="0" rtlCol="0">
            <a:noAutofit/>
          </a:bodyPr>
          <a:lstStyle/>
          <a:p>
            <a:pPr marL="12700" marR="47761">
              <a:lnSpc>
                <a:spcPts val="2825"/>
              </a:lnSpc>
              <a:spcBef>
                <a:spcPts val="141"/>
              </a:spcBef>
            </a:pPr>
            <a:r>
              <a:rPr sz="3900" spc="-189" baseline="3150" dirty="0" smtClean="0">
                <a:solidFill>
                  <a:srgbClr val="FEFFFE"/>
                </a:solidFill>
                <a:latin typeface="Corbel"/>
                <a:cs typeface="Corbel"/>
              </a:rPr>
              <a:t>T</a:t>
            </a:r>
            <a:r>
              <a:rPr sz="3900" spc="0" baseline="3150" dirty="0" smtClean="0">
                <a:solidFill>
                  <a:srgbClr val="FEFFFE"/>
                </a:solidFill>
                <a:latin typeface="Corbel"/>
                <a:cs typeface="Corbel"/>
              </a:rPr>
              <a:t>ahap ini membuat</a:t>
            </a:r>
            <a:r>
              <a:rPr sz="3900" spc="4" baseline="3150" dirty="0" smtClean="0">
                <a:solidFill>
                  <a:srgbClr val="FEFFFE"/>
                </a:solidFill>
                <a:latin typeface="Corbel"/>
                <a:cs typeface="Corbel"/>
              </a:rPr>
              <a:t> </a:t>
            </a:r>
            <a:r>
              <a:rPr sz="3900" spc="0" baseline="3150" dirty="0" smtClean="0">
                <a:solidFill>
                  <a:srgbClr val="FEFFFE"/>
                </a:solidFill>
                <a:latin typeface="Corbel"/>
                <a:cs typeface="Corbel"/>
              </a:rPr>
              <a:t>data warehouse yang siap diisi</a:t>
            </a:r>
            <a:endParaRPr sz="2600">
              <a:latin typeface="Corbel"/>
              <a:cs typeface="Corbel"/>
            </a:endParaRPr>
          </a:p>
          <a:p>
            <a:pPr marL="12700" indent="6349">
              <a:lnSpc>
                <a:spcPts val="3173"/>
              </a:lnSpc>
              <a:spcBef>
                <a:spcPts val="1060"/>
              </a:spcBef>
            </a:pPr>
            <a:r>
              <a:rPr sz="2600" spc="0" dirty="0" smtClean="0">
                <a:solidFill>
                  <a:srgbClr val="FEFFFE"/>
                </a:solidFill>
                <a:latin typeface="Corbel"/>
                <a:cs typeface="Corbel"/>
              </a:rPr>
              <a:t>da</a:t>
            </a:r>
            <a:r>
              <a:rPr sz="2600" spc="4" dirty="0" smtClean="0">
                <a:solidFill>
                  <a:srgbClr val="FEFFFE"/>
                </a:solidFill>
                <a:latin typeface="Corbel"/>
                <a:cs typeface="Corbel"/>
              </a:rPr>
              <a:t>t</a:t>
            </a:r>
            <a:r>
              <a:rPr sz="2600" spc="0" dirty="0" smtClean="0">
                <a:solidFill>
                  <a:srgbClr val="FEFFFE"/>
                </a:solidFill>
                <a:latin typeface="Corbel"/>
                <a:cs typeface="Corbel"/>
              </a:rPr>
              <a:t>anya dari proses ETL di langkah 5. Hal ini berarti </a:t>
            </a:r>
            <a:endParaRPr sz="2600">
              <a:latin typeface="Corbel"/>
              <a:cs typeface="Corbel"/>
            </a:endParaRPr>
          </a:p>
          <a:p>
            <a:pPr marL="12700">
              <a:lnSpc>
                <a:spcPts val="3173"/>
              </a:lnSpc>
              <a:spcBef>
                <a:spcPts val="1539"/>
              </a:spcBef>
            </a:pPr>
            <a:r>
              <a:rPr sz="2600" spc="0" dirty="0" smtClean="0">
                <a:solidFill>
                  <a:srgbClr val="FEFFFE"/>
                </a:solidFill>
                <a:latin typeface="Corbel"/>
                <a:cs typeface="Corbel"/>
              </a:rPr>
              <a:t>ba</a:t>
            </a:r>
            <a:r>
              <a:rPr sz="2600" spc="4" dirty="0" smtClean="0">
                <a:solidFill>
                  <a:srgbClr val="FEFFFE"/>
                </a:solidFill>
                <a:latin typeface="Corbel"/>
                <a:cs typeface="Corbel"/>
              </a:rPr>
              <a:t>h</a:t>
            </a:r>
            <a:r>
              <a:rPr sz="2600" spc="0" dirty="0" smtClean="0">
                <a:solidFill>
                  <a:srgbClr val="FEFFFE"/>
                </a:solidFill>
                <a:latin typeface="Corbel"/>
                <a:cs typeface="Corbel"/>
              </a:rPr>
              <a:t>wa pada tahap ini data masih </a:t>
            </a:r>
            <a:r>
              <a:rPr sz="2600" spc="-50" dirty="0" smtClean="0">
                <a:solidFill>
                  <a:srgbClr val="FEFFFE"/>
                </a:solidFill>
                <a:latin typeface="Corbel"/>
                <a:cs typeface="Corbel"/>
              </a:rPr>
              <a:t>k</a:t>
            </a:r>
            <a:r>
              <a:rPr sz="2600" spc="0" dirty="0" smtClean="0">
                <a:solidFill>
                  <a:srgbClr val="FEFFFE"/>
                </a:solidFill>
                <a:latin typeface="Corbel"/>
                <a:cs typeface="Corbel"/>
              </a:rPr>
              <a:t>osong. </a:t>
            </a:r>
            <a:endParaRPr sz="2600">
              <a:latin typeface="Corbel"/>
              <a:cs typeface="Corbel"/>
            </a:endParaRPr>
          </a:p>
          <a:p>
            <a:pPr marL="12700">
              <a:lnSpc>
                <a:spcPts val="3173"/>
              </a:lnSpc>
              <a:spcBef>
                <a:spcPts val="1539"/>
              </a:spcBef>
            </a:pPr>
            <a:r>
              <a:rPr sz="2600" spc="-114" dirty="0" smtClean="0">
                <a:solidFill>
                  <a:srgbClr val="FEFFFE"/>
                </a:solidFill>
                <a:latin typeface="Corbel"/>
                <a:cs typeface="Corbel"/>
              </a:rPr>
              <a:t>P</a:t>
            </a:r>
            <a:r>
              <a:rPr sz="2600" spc="0" dirty="0" smtClean="0">
                <a:solidFill>
                  <a:srgbClr val="FEFFFE"/>
                </a:solidFill>
                <a:latin typeface="Corbel"/>
                <a:cs typeface="Corbel"/>
              </a:rPr>
              <a:t>embuatan tabelnya dapat me</a:t>
            </a:r>
            <a:r>
              <a:rPr sz="2600" spc="4" dirty="0" smtClean="0">
                <a:solidFill>
                  <a:srgbClr val="FEFFFE"/>
                </a:solidFill>
                <a:latin typeface="Corbel"/>
                <a:cs typeface="Corbel"/>
              </a:rPr>
              <a:t>n</a:t>
            </a:r>
            <a:r>
              <a:rPr sz="2600" spc="0" dirty="0" smtClean="0">
                <a:solidFill>
                  <a:srgbClr val="FEFFFE"/>
                </a:solidFill>
                <a:latin typeface="Corbel"/>
                <a:cs typeface="Corbel"/>
              </a:rPr>
              <a:t>ggu</a:t>
            </a:r>
            <a:r>
              <a:rPr sz="2600" spc="4" dirty="0" smtClean="0">
                <a:solidFill>
                  <a:srgbClr val="FEFFFE"/>
                </a:solidFill>
                <a:latin typeface="Corbel"/>
                <a:cs typeface="Corbel"/>
              </a:rPr>
              <a:t>n</a:t>
            </a:r>
            <a:r>
              <a:rPr sz="2600" spc="0" dirty="0" smtClean="0">
                <a:solidFill>
                  <a:srgbClr val="FEFFFE"/>
                </a:solidFill>
                <a:latin typeface="Corbel"/>
                <a:cs typeface="Corbel"/>
              </a:rPr>
              <a:t>akan </a:t>
            </a:r>
            <a:r>
              <a:rPr sz="2600" spc="-50" dirty="0" smtClean="0">
                <a:solidFill>
                  <a:srgbClr val="FEFFFE"/>
                </a:solidFill>
                <a:latin typeface="Corbel"/>
                <a:cs typeface="Corbel"/>
              </a:rPr>
              <a:t>k</a:t>
            </a:r>
            <a:r>
              <a:rPr sz="2600" spc="0" dirty="0" smtClean="0">
                <a:solidFill>
                  <a:srgbClr val="FEFFFE"/>
                </a:solidFill>
                <a:latin typeface="Corbel"/>
                <a:cs typeface="Corbel"/>
              </a:rPr>
              <a:t>onsep</a:t>
            </a:r>
            <a:endParaRPr sz="2600">
              <a:latin typeface="Corbel"/>
              <a:cs typeface="Corbel"/>
            </a:endParaRPr>
          </a:p>
          <a:p>
            <a:pPr marL="19049" marR="47761">
              <a:lnSpc>
                <a:spcPts val="2710"/>
              </a:lnSpc>
              <a:spcBef>
                <a:spcPts val="1674"/>
              </a:spcBef>
            </a:pPr>
            <a:r>
              <a:rPr sz="3900" i="1" baseline="3150" dirty="0" smtClean="0">
                <a:solidFill>
                  <a:srgbClr val="FEFFFE"/>
                </a:solidFill>
                <a:latin typeface="Corbel"/>
                <a:cs typeface="Corbel"/>
              </a:rPr>
              <a:t>de-­‐normalisasi </a:t>
            </a:r>
            <a:r>
              <a:rPr sz="3900" spc="0" baseline="3150" dirty="0" smtClean="0">
                <a:solidFill>
                  <a:srgbClr val="FEFFFE"/>
                </a:solidFill>
                <a:latin typeface="Corbel"/>
                <a:cs typeface="Corbel"/>
              </a:rPr>
              <a:t>terhadap database</a:t>
            </a:r>
            <a:r>
              <a:rPr sz="3900" spc="4" baseline="3150" dirty="0" smtClean="0">
                <a:solidFill>
                  <a:srgbClr val="FEFFFE"/>
                </a:solidFill>
                <a:latin typeface="Corbel"/>
                <a:cs typeface="Corbel"/>
              </a:rPr>
              <a:t> </a:t>
            </a:r>
            <a:r>
              <a:rPr sz="3900" spc="0" baseline="3150" dirty="0" smtClean="0">
                <a:solidFill>
                  <a:srgbClr val="FEFFFE"/>
                </a:solidFill>
                <a:latin typeface="Corbel"/>
                <a:cs typeface="Corbel"/>
              </a:rPr>
              <a:t>relasional</a:t>
            </a:r>
            <a:endParaRPr sz="2600">
              <a:latin typeface="Corbel"/>
              <a:cs typeface="Corbel"/>
            </a:endParaRPr>
          </a:p>
        </p:txBody>
      </p:sp>
      <p:sp>
        <p:nvSpPr>
          <p:cNvPr id="5" name="object 5"/>
          <p:cNvSpPr txBox="1"/>
          <p:nvPr/>
        </p:nvSpPr>
        <p:spPr>
          <a:xfrm>
            <a:off x="929639" y="4929782"/>
            <a:ext cx="258571" cy="355600"/>
          </a:xfrm>
          <a:prstGeom prst="rect">
            <a:avLst/>
          </a:prstGeom>
        </p:spPr>
        <p:txBody>
          <a:bodyPr wrap="square" lIns="0" tIns="0" rIns="0" bIns="0" rtlCol="0">
            <a:noAutofit/>
          </a:bodyPr>
          <a:lstStyle/>
          <a:p>
            <a:pPr marL="12700">
              <a:lnSpc>
                <a:spcPts val="2760"/>
              </a:lnSpc>
              <a:spcBef>
                <a:spcPts val="138"/>
              </a:spcBef>
            </a:pPr>
            <a:r>
              <a:rPr sz="2600" spc="0" dirty="0" smtClean="0">
                <a:solidFill>
                  <a:srgbClr val="FEFFFE"/>
                </a:solidFill>
                <a:latin typeface="Arial"/>
                <a:cs typeface="Arial"/>
              </a:rPr>
              <a:t>-</a:t>
            </a:r>
            <a:endParaRPr sz="2600">
              <a:latin typeface="Arial"/>
              <a:cs typeface="Arial"/>
            </a:endParaRPr>
          </a:p>
        </p:txBody>
      </p:sp>
      <p:sp>
        <p:nvSpPr>
          <p:cNvPr id="2" name="object 2"/>
          <p:cNvSpPr txBox="1"/>
          <p:nvPr/>
        </p:nvSpPr>
        <p:spPr>
          <a:xfrm>
            <a:off x="8454091" y="6468300"/>
            <a:ext cx="178252" cy="177800"/>
          </a:xfrm>
          <a:prstGeom prst="rect">
            <a:avLst/>
          </a:prstGeom>
        </p:spPr>
        <p:txBody>
          <a:bodyPr wrap="square" lIns="0" tIns="0" rIns="0" bIns="0" rtlCol="0">
            <a:noAutofit/>
          </a:bodyPr>
          <a:lstStyle/>
          <a:p>
            <a:pPr marL="12700">
              <a:lnSpc>
                <a:spcPts val="1360"/>
              </a:lnSpc>
              <a:spcBef>
                <a:spcPts val="68"/>
              </a:spcBef>
            </a:pPr>
            <a:r>
              <a:rPr sz="1800" spc="-29" baseline="2275" dirty="0" smtClean="0">
                <a:solidFill>
                  <a:srgbClr val="FEFFFE"/>
                </a:solidFill>
                <a:latin typeface="Corbel"/>
                <a:cs typeface="Corbel"/>
              </a:rPr>
              <a:t>13</a:t>
            </a:r>
            <a:endParaRPr sz="1200">
              <a:latin typeface="Corbel"/>
              <a:cs typeface="Corbel"/>
            </a:endParaRPr>
          </a:p>
        </p:txBody>
      </p:sp>
    </p:spTree>
    <p:extLst>
      <p:ext uri="{BB962C8B-B14F-4D97-AF65-F5344CB8AC3E}">
        <p14:creationId xmlns:p14="http://schemas.microsoft.com/office/powerpoint/2010/main" val="3866865414"/>
      </p:ext>
    </p:extLst>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object 11"/>
          <p:cNvSpPr/>
          <p:nvPr/>
        </p:nvSpPr>
        <p:spPr>
          <a:xfrm>
            <a:off x="0" y="1"/>
            <a:ext cx="9143998" cy="6857998"/>
          </a:xfrm>
          <a:prstGeom prst="rect">
            <a:avLst/>
          </a:prstGeom>
          <a:blipFill>
            <a:blip r:embed="rId2" cstate="print"/>
            <a:stretch>
              <a:fillRect/>
            </a:stretch>
          </a:blipFill>
        </p:spPr>
        <p:txBody>
          <a:bodyPr wrap="square" lIns="0" tIns="0" rIns="0" bIns="0" rtlCol="0">
            <a:noAutofit/>
          </a:bodyPr>
          <a:lstStyle/>
          <a:p>
            <a:endParaRPr/>
          </a:p>
        </p:txBody>
      </p:sp>
      <p:sp>
        <p:nvSpPr>
          <p:cNvPr id="10" name="object 10"/>
          <p:cNvSpPr txBox="1"/>
          <p:nvPr/>
        </p:nvSpPr>
        <p:spPr>
          <a:xfrm>
            <a:off x="722911" y="574041"/>
            <a:ext cx="7731819" cy="863598"/>
          </a:xfrm>
          <a:prstGeom prst="rect">
            <a:avLst/>
          </a:prstGeom>
        </p:spPr>
        <p:txBody>
          <a:bodyPr wrap="square" lIns="0" tIns="0" rIns="0" bIns="0" rtlCol="0">
            <a:noAutofit/>
          </a:bodyPr>
          <a:lstStyle/>
          <a:p>
            <a:pPr algn="ctr">
              <a:lnSpc>
                <a:spcPts val="3245"/>
              </a:lnSpc>
              <a:spcBef>
                <a:spcPts val="162"/>
              </a:spcBef>
            </a:pPr>
            <a:r>
              <a:rPr sz="4500" baseline="2730" dirty="0" smtClean="0">
                <a:solidFill>
                  <a:srgbClr val="FEFFFE"/>
                </a:solidFill>
                <a:latin typeface="Corbel"/>
                <a:cs typeface="Corbel"/>
              </a:rPr>
              <a:t>La</a:t>
            </a:r>
            <a:r>
              <a:rPr sz="4500" spc="4" baseline="2730" dirty="0" smtClean="0">
                <a:solidFill>
                  <a:srgbClr val="FEFFFE"/>
                </a:solidFill>
                <a:latin typeface="Corbel"/>
                <a:cs typeface="Corbel"/>
              </a:rPr>
              <a:t>n</a:t>
            </a:r>
            <a:r>
              <a:rPr sz="4500" spc="0" baseline="2730" dirty="0" smtClean="0">
                <a:solidFill>
                  <a:srgbClr val="FEFFFE"/>
                </a:solidFill>
                <a:latin typeface="Corbel"/>
                <a:cs typeface="Corbel"/>
              </a:rPr>
              <a:t>gka</a:t>
            </a:r>
            <a:r>
              <a:rPr sz="4500" spc="4" baseline="2730" dirty="0" smtClean="0">
                <a:solidFill>
                  <a:srgbClr val="FEFFFE"/>
                </a:solidFill>
                <a:latin typeface="Corbel"/>
                <a:cs typeface="Corbel"/>
              </a:rPr>
              <a:t>h</a:t>
            </a:r>
            <a:r>
              <a:rPr sz="4500" spc="0" baseline="2730" dirty="0" smtClean="0">
                <a:solidFill>
                  <a:srgbClr val="FEFFFE"/>
                </a:solidFill>
                <a:latin typeface="Corbel"/>
                <a:cs typeface="Corbel"/>
              </a:rPr>
              <a:t>-­‐la</a:t>
            </a:r>
            <a:r>
              <a:rPr sz="4500" spc="4" baseline="2730" dirty="0" smtClean="0">
                <a:solidFill>
                  <a:srgbClr val="FEFFFE"/>
                </a:solidFill>
                <a:latin typeface="Corbel"/>
                <a:cs typeface="Corbel"/>
              </a:rPr>
              <a:t>n</a:t>
            </a:r>
            <a:r>
              <a:rPr sz="4500" spc="0" baseline="2730" dirty="0" smtClean="0">
                <a:solidFill>
                  <a:srgbClr val="FEFFFE"/>
                </a:solidFill>
                <a:latin typeface="Corbel"/>
                <a:cs typeface="Corbel"/>
              </a:rPr>
              <a:t>gkah</a:t>
            </a:r>
            <a:r>
              <a:rPr sz="4500" spc="9" baseline="2730" dirty="0" smtClean="0">
                <a:solidFill>
                  <a:srgbClr val="FEFFFE"/>
                </a:solidFill>
                <a:latin typeface="Corbel"/>
                <a:cs typeface="Corbel"/>
              </a:rPr>
              <a:t> </a:t>
            </a:r>
            <a:r>
              <a:rPr sz="4500" spc="0" baseline="2730" dirty="0" smtClean="0">
                <a:solidFill>
                  <a:srgbClr val="FEFFFE"/>
                </a:solidFill>
                <a:latin typeface="Corbel"/>
                <a:cs typeface="Corbel"/>
              </a:rPr>
              <a:t>memba</a:t>
            </a:r>
            <a:r>
              <a:rPr sz="4500" spc="4" baseline="2730" dirty="0" smtClean="0">
                <a:solidFill>
                  <a:srgbClr val="FEFFFE"/>
                </a:solidFill>
                <a:latin typeface="Corbel"/>
                <a:cs typeface="Corbel"/>
              </a:rPr>
              <a:t>n</a:t>
            </a:r>
            <a:r>
              <a:rPr sz="4500" spc="0" baseline="2730" dirty="0" smtClean="0">
                <a:solidFill>
                  <a:srgbClr val="FEFFFE"/>
                </a:solidFill>
                <a:latin typeface="Corbel"/>
                <a:cs typeface="Corbel"/>
              </a:rPr>
              <a:t>gun data warehouse –</a:t>
            </a:r>
            <a:endParaRPr sz="3000" dirty="0">
              <a:latin typeface="Corbel"/>
              <a:cs typeface="Corbel"/>
            </a:endParaRPr>
          </a:p>
        </p:txBody>
      </p:sp>
      <p:sp>
        <p:nvSpPr>
          <p:cNvPr id="9" name="object 9"/>
          <p:cNvSpPr txBox="1"/>
          <p:nvPr/>
        </p:nvSpPr>
        <p:spPr>
          <a:xfrm>
            <a:off x="535939" y="1845817"/>
            <a:ext cx="332000" cy="368300"/>
          </a:xfrm>
          <a:prstGeom prst="rect">
            <a:avLst/>
          </a:prstGeom>
        </p:spPr>
        <p:txBody>
          <a:bodyPr wrap="square" lIns="0" tIns="0" rIns="0" bIns="0" rtlCol="0">
            <a:noAutofit/>
          </a:bodyPr>
          <a:lstStyle/>
          <a:p>
            <a:pPr marL="12700">
              <a:lnSpc>
                <a:spcPts val="2900"/>
              </a:lnSpc>
              <a:spcBef>
                <a:spcPts val="145"/>
              </a:spcBef>
            </a:pPr>
            <a:r>
              <a:rPr sz="4050" spc="0" baseline="2022" dirty="0" smtClean="0">
                <a:solidFill>
                  <a:srgbClr val="FEFFFE"/>
                </a:solidFill>
                <a:latin typeface="Corbel"/>
                <a:cs typeface="Corbel"/>
              </a:rPr>
              <a:t>5.</a:t>
            </a:r>
            <a:endParaRPr sz="2700">
              <a:latin typeface="Corbel"/>
              <a:cs typeface="Corbel"/>
            </a:endParaRPr>
          </a:p>
        </p:txBody>
      </p:sp>
      <p:sp>
        <p:nvSpPr>
          <p:cNvPr id="8" name="object 8"/>
          <p:cNvSpPr txBox="1"/>
          <p:nvPr/>
        </p:nvSpPr>
        <p:spPr>
          <a:xfrm>
            <a:off x="1043939" y="1845817"/>
            <a:ext cx="7312186" cy="1511300"/>
          </a:xfrm>
          <a:prstGeom prst="rect">
            <a:avLst/>
          </a:prstGeom>
        </p:spPr>
        <p:txBody>
          <a:bodyPr wrap="square" lIns="0" tIns="0" rIns="0" bIns="0" rtlCol="0">
            <a:noAutofit/>
          </a:bodyPr>
          <a:lstStyle/>
          <a:p>
            <a:pPr marL="19050">
              <a:lnSpc>
                <a:spcPts val="2930"/>
              </a:lnSpc>
              <a:spcBef>
                <a:spcPts val="146"/>
              </a:spcBef>
            </a:pPr>
            <a:r>
              <a:rPr sz="4050" spc="0" baseline="3034" dirty="0" smtClean="0">
                <a:solidFill>
                  <a:srgbClr val="FEFFFE"/>
                </a:solidFill>
                <a:latin typeface="Corbel"/>
                <a:cs typeface="Corbel"/>
              </a:rPr>
              <a:t>Lakukan</a:t>
            </a:r>
            <a:r>
              <a:rPr sz="4050" spc="9" baseline="3034" dirty="0" smtClean="0">
                <a:solidFill>
                  <a:srgbClr val="FEFFFE"/>
                </a:solidFill>
                <a:latin typeface="Corbel"/>
                <a:cs typeface="Corbel"/>
              </a:rPr>
              <a:t> </a:t>
            </a:r>
            <a:r>
              <a:rPr sz="4050" spc="0" baseline="3034" dirty="0" smtClean="0">
                <a:solidFill>
                  <a:srgbClr val="FEFFFE"/>
                </a:solidFill>
                <a:latin typeface="Corbel"/>
                <a:cs typeface="Corbel"/>
              </a:rPr>
              <a:t>proses ETL untuk me</a:t>
            </a:r>
            <a:r>
              <a:rPr sz="4050" spc="4" baseline="3034" dirty="0" smtClean="0">
                <a:solidFill>
                  <a:srgbClr val="FEFFFE"/>
                </a:solidFill>
                <a:latin typeface="Corbel"/>
                <a:cs typeface="Corbel"/>
              </a:rPr>
              <a:t>n</a:t>
            </a:r>
            <a:r>
              <a:rPr sz="4050" spc="0" baseline="3034" dirty="0" smtClean="0">
                <a:solidFill>
                  <a:srgbClr val="FEFFFE"/>
                </a:solidFill>
                <a:latin typeface="Corbel"/>
                <a:cs typeface="Corbel"/>
              </a:rPr>
              <a:t>gisi data warehouse</a:t>
            </a:r>
            <a:endParaRPr sz="2700">
              <a:latin typeface="Corbel"/>
              <a:cs typeface="Corbel"/>
            </a:endParaRPr>
          </a:p>
          <a:p>
            <a:pPr marL="12700" marR="51434">
              <a:lnSpc>
                <a:spcPct val="101725"/>
              </a:lnSpc>
              <a:spcBef>
                <a:spcPts val="1057"/>
              </a:spcBef>
            </a:pPr>
            <a:r>
              <a:rPr sz="2700" spc="0" dirty="0" smtClean="0">
                <a:solidFill>
                  <a:srgbClr val="FEFFFE"/>
                </a:solidFill>
                <a:latin typeface="Corbel"/>
                <a:cs typeface="Corbel"/>
              </a:rPr>
              <a:t>yang telah dibuat</a:t>
            </a:r>
            <a:r>
              <a:rPr sz="2700" spc="4" dirty="0" smtClean="0">
                <a:solidFill>
                  <a:srgbClr val="FEFFFE"/>
                </a:solidFill>
                <a:latin typeface="Corbel"/>
                <a:cs typeface="Corbel"/>
              </a:rPr>
              <a:t> </a:t>
            </a:r>
            <a:r>
              <a:rPr sz="2700" spc="0" dirty="0" smtClean="0">
                <a:solidFill>
                  <a:srgbClr val="FEFFFE"/>
                </a:solidFill>
                <a:latin typeface="Corbel"/>
                <a:cs typeface="Corbel"/>
              </a:rPr>
              <a:t>di langkah 4 me</a:t>
            </a:r>
            <a:r>
              <a:rPr sz="2700" spc="4" dirty="0" smtClean="0">
                <a:solidFill>
                  <a:srgbClr val="FEFFFE"/>
                </a:solidFill>
                <a:latin typeface="Corbel"/>
                <a:cs typeface="Corbel"/>
              </a:rPr>
              <a:t>n</a:t>
            </a:r>
            <a:r>
              <a:rPr sz="2700" spc="0" dirty="0" smtClean="0">
                <a:solidFill>
                  <a:srgbClr val="FEFFFE"/>
                </a:solidFill>
                <a:latin typeface="Corbel"/>
                <a:cs typeface="Corbel"/>
              </a:rPr>
              <a:t>ggu</a:t>
            </a:r>
            <a:r>
              <a:rPr sz="2700" spc="4" dirty="0" smtClean="0">
                <a:solidFill>
                  <a:srgbClr val="FEFFFE"/>
                </a:solidFill>
                <a:latin typeface="Corbel"/>
                <a:cs typeface="Corbel"/>
              </a:rPr>
              <a:t>n</a:t>
            </a:r>
            <a:r>
              <a:rPr sz="2700" spc="0" dirty="0" smtClean="0">
                <a:solidFill>
                  <a:srgbClr val="FEFFFE"/>
                </a:solidFill>
                <a:latin typeface="Corbel"/>
                <a:cs typeface="Corbel"/>
              </a:rPr>
              <a:t>akan</a:t>
            </a:r>
            <a:endParaRPr sz="2700">
              <a:latin typeface="Corbel"/>
              <a:cs typeface="Corbel"/>
            </a:endParaRPr>
          </a:p>
          <a:p>
            <a:pPr marL="12700" marR="51434">
              <a:lnSpc>
                <a:spcPts val="3265"/>
              </a:lnSpc>
              <a:spcBef>
                <a:spcPts val="1367"/>
              </a:spcBef>
            </a:pPr>
            <a:r>
              <a:rPr sz="4050" spc="-119" baseline="1011" dirty="0" smtClean="0">
                <a:solidFill>
                  <a:srgbClr val="FEFFFE"/>
                </a:solidFill>
                <a:latin typeface="Corbel"/>
                <a:cs typeface="Corbel"/>
              </a:rPr>
              <a:t>P</a:t>
            </a:r>
            <a:r>
              <a:rPr sz="4050" spc="0" baseline="1011" dirty="0" smtClean="0">
                <a:solidFill>
                  <a:srgbClr val="FEFFFE"/>
                </a:solidFill>
                <a:latin typeface="Corbel"/>
                <a:cs typeface="Corbel"/>
              </a:rPr>
              <a:t>entaho Data Integration.</a:t>
            </a:r>
            <a:endParaRPr sz="2700">
              <a:latin typeface="Corbel"/>
              <a:cs typeface="Corbel"/>
            </a:endParaRPr>
          </a:p>
        </p:txBody>
      </p:sp>
      <p:sp>
        <p:nvSpPr>
          <p:cNvPr id="7" name="object 7"/>
          <p:cNvSpPr txBox="1"/>
          <p:nvPr/>
        </p:nvSpPr>
        <p:spPr>
          <a:xfrm>
            <a:off x="929639" y="3613308"/>
            <a:ext cx="240635" cy="330200"/>
          </a:xfrm>
          <a:prstGeom prst="rect">
            <a:avLst/>
          </a:prstGeom>
        </p:spPr>
        <p:txBody>
          <a:bodyPr wrap="square" lIns="0" tIns="0" rIns="0" bIns="0" rtlCol="0">
            <a:noAutofit/>
          </a:bodyPr>
          <a:lstStyle/>
          <a:p>
            <a:pPr marL="12700">
              <a:lnSpc>
                <a:spcPts val="2555"/>
              </a:lnSpc>
              <a:spcBef>
                <a:spcPts val="127"/>
              </a:spcBef>
            </a:pPr>
            <a:r>
              <a:rPr sz="2400" spc="0" dirty="0" smtClean="0">
                <a:solidFill>
                  <a:srgbClr val="FEFFFE"/>
                </a:solidFill>
                <a:latin typeface="Arial"/>
                <a:cs typeface="Arial"/>
              </a:rPr>
              <a:t>-</a:t>
            </a:r>
            <a:endParaRPr sz="2400">
              <a:latin typeface="Arial"/>
              <a:cs typeface="Arial"/>
            </a:endParaRPr>
          </a:p>
        </p:txBody>
      </p:sp>
      <p:sp>
        <p:nvSpPr>
          <p:cNvPr id="6" name="object 6"/>
          <p:cNvSpPr txBox="1"/>
          <p:nvPr/>
        </p:nvSpPr>
        <p:spPr>
          <a:xfrm>
            <a:off x="1443990" y="3622548"/>
            <a:ext cx="7028953" cy="1933447"/>
          </a:xfrm>
          <a:prstGeom prst="rect">
            <a:avLst/>
          </a:prstGeom>
        </p:spPr>
        <p:txBody>
          <a:bodyPr wrap="square" lIns="0" tIns="0" rIns="0" bIns="0" rtlCol="0">
            <a:noAutofit/>
          </a:bodyPr>
          <a:lstStyle/>
          <a:p>
            <a:pPr marL="12700">
              <a:lnSpc>
                <a:spcPts val="2615"/>
              </a:lnSpc>
              <a:spcBef>
                <a:spcPts val="130"/>
              </a:spcBef>
            </a:pPr>
            <a:r>
              <a:rPr sz="3600" spc="0" baseline="2275" dirty="0" smtClean="0">
                <a:solidFill>
                  <a:srgbClr val="FEFFFE"/>
                </a:solidFill>
                <a:latin typeface="Corbel"/>
                <a:cs typeface="Corbel"/>
              </a:rPr>
              <a:t>Langkah ini harus me</a:t>
            </a:r>
            <a:r>
              <a:rPr sz="3600" spc="4" baseline="2275" dirty="0" smtClean="0">
                <a:solidFill>
                  <a:srgbClr val="FEFFFE"/>
                </a:solidFill>
                <a:latin typeface="Corbel"/>
                <a:cs typeface="Corbel"/>
              </a:rPr>
              <a:t>n</a:t>
            </a:r>
            <a:r>
              <a:rPr sz="3600" spc="0" baseline="2275" dirty="0" smtClean="0">
                <a:solidFill>
                  <a:srgbClr val="FEFFFE"/>
                </a:solidFill>
                <a:latin typeface="Corbel"/>
                <a:cs typeface="Corbel"/>
              </a:rPr>
              <a:t>eakup</a:t>
            </a:r>
            <a:r>
              <a:rPr sz="3600" spc="-143" baseline="2275" dirty="0" smtClean="0">
                <a:solidFill>
                  <a:srgbClr val="FEFFFE"/>
                </a:solidFill>
                <a:latin typeface="Corbel"/>
                <a:cs typeface="Corbel"/>
              </a:rPr>
              <a:t> </a:t>
            </a:r>
            <a:r>
              <a:rPr sz="3600" spc="-44" baseline="2275" dirty="0" smtClean="0">
                <a:solidFill>
                  <a:srgbClr val="FEFFFE"/>
                </a:solidFill>
                <a:latin typeface="Corbel"/>
                <a:cs typeface="Corbel"/>
              </a:rPr>
              <a:t>k</a:t>
            </a:r>
            <a:r>
              <a:rPr sz="3600" spc="0" baseline="2275" dirty="0" smtClean="0">
                <a:solidFill>
                  <a:srgbClr val="FEFFFE"/>
                </a:solidFill>
                <a:latin typeface="Corbel"/>
                <a:cs typeface="Corbel"/>
              </a:rPr>
              <a:t>etiga proses inti dari data</a:t>
            </a:r>
            <a:endParaRPr sz="2400">
              <a:latin typeface="Corbel"/>
              <a:cs typeface="Corbel"/>
            </a:endParaRPr>
          </a:p>
          <a:p>
            <a:pPr marL="12700" marR="126305" indent="6349">
              <a:lnSpc>
                <a:spcPts val="2930"/>
              </a:lnSpc>
              <a:spcBef>
                <a:spcPts val="963"/>
              </a:spcBef>
            </a:pPr>
            <a:r>
              <a:rPr sz="2400" spc="0" dirty="0" smtClean="0">
                <a:solidFill>
                  <a:srgbClr val="FEFFFE"/>
                </a:solidFill>
                <a:latin typeface="Corbel"/>
                <a:cs typeface="Corbel"/>
              </a:rPr>
              <a:t>warehouse, yaitu </a:t>
            </a:r>
            <a:r>
              <a:rPr sz="2400" i="1" spc="0" dirty="0" smtClean="0">
                <a:solidFill>
                  <a:srgbClr val="FEFFFE"/>
                </a:solidFill>
                <a:latin typeface="Corbel"/>
                <a:cs typeface="Corbel"/>
              </a:rPr>
              <a:t>Extraction,</a:t>
            </a:r>
            <a:r>
              <a:rPr sz="2400" i="1" spc="-254" dirty="0" smtClean="0">
                <a:solidFill>
                  <a:srgbClr val="FEFFFE"/>
                </a:solidFill>
                <a:latin typeface="Corbel"/>
                <a:cs typeface="Corbel"/>
              </a:rPr>
              <a:t> </a:t>
            </a:r>
            <a:r>
              <a:rPr sz="2400" i="1" spc="-79" dirty="0" smtClean="0">
                <a:solidFill>
                  <a:srgbClr val="FEFFFE"/>
                </a:solidFill>
                <a:latin typeface="Corbel"/>
                <a:cs typeface="Corbel"/>
              </a:rPr>
              <a:t>T</a:t>
            </a:r>
            <a:r>
              <a:rPr sz="2400" i="1" spc="0" dirty="0" smtClean="0">
                <a:solidFill>
                  <a:srgbClr val="FEFFFE"/>
                </a:solidFill>
                <a:latin typeface="Corbel"/>
                <a:cs typeface="Corbel"/>
              </a:rPr>
              <a:t>ransformation, dan Load</a:t>
            </a:r>
            <a:r>
              <a:rPr sz="2400" spc="0" dirty="0" smtClean="0">
                <a:solidFill>
                  <a:srgbClr val="FEFFFE"/>
                </a:solidFill>
                <a:latin typeface="Corbel"/>
                <a:cs typeface="Corbel"/>
              </a:rPr>
              <a:t>. </a:t>
            </a:r>
            <a:endParaRPr sz="2400">
              <a:latin typeface="Corbel"/>
              <a:cs typeface="Corbel"/>
            </a:endParaRPr>
          </a:p>
          <a:p>
            <a:pPr marL="12700" marR="126305">
              <a:lnSpc>
                <a:spcPts val="2929"/>
              </a:lnSpc>
              <a:spcBef>
                <a:spcPts val="1646"/>
              </a:spcBef>
            </a:pPr>
            <a:r>
              <a:rPr sz="2400" spc="0" dirty="0" smtClean="0">
                <a:solidFill>
                  <a:srgbClr val="FEFFFE"/>
                </a:solidFill>
                <a:latin typeface="Corbel"/>
                <a:cs typeface="Corbel"/>
              </a:rPr>
              <a:t>Saat selesai proses Load, maka data warehouse seeara</a:t>
            </a:r>
            <a:endParaRPr sz="2400">
              <a:latin typeface="Corbel"/>
              <a:cs typeface="Corbel"/>
            </a:endParaRPr>
          </a:p>
          <a:p>
            <a:pPr marL="19049" marR="45720">
              <a:lnSpc>
                <a:spcPts val="2360"/>
              </a:lnSpc>
              <a:spcBef>
                <a:spcPts val="1764"/>
              </a:spcBef>
            </a:pPr>
            <a:r>
              <a:rPr sz="3600" spc="0" baseline="3413" dirty="0" smtClean="0">
                <a:solidFill>
                  <a:srgbClr val="FEFFFE"/>
                </a:solidFill>
                <a:latin typeface="Corbel"/>
                <a:cs typeface="Corbel"/>
              </a:rPr>
              <a:t>otomatis harus sudah terisi datanya.</a:t>
            </a:r>
            <a:endParaRPr sz="2400">
              <a:latin typeface="Corbel"/>
              <a:cs typeface="Corbel"/>
            </a:endParaRPr>
          </a:p>
        </p:txBody>
      </p:sp>
      <p:sp>
        <p:nvSpPr>
          <p:cNvPr id="5" name="object 5"/>
          <p:cNvSpPr txBox="1"/>
          <p:nvPr/>
        </p:nvSpPr>
        <p:spPr>
          <a:xfrm>
            <a:off x="929639" y="4705508"/>
            <a:ext cx="240635" cy="330200"/>
          </a:xfrm>
          <a:prstGeom prst="rect">
            <a:avLst/>
          </a:prstGeom>
        </p:spPr>
        <p:txBody>
          <a:bodyPr wrap="square" lIns="0" tIns="0" rIns="0" bIns="0" rtlCol="0">
            <a:noAutofit/>
          </a:bodyPr>
          <a:lstStyle/>
          <a:p>
            <a:pPr marL="12700">
              <a:lnSpc>
                <a:spcPts val="2555"/>
              </a:lnSpc>
              <a:spcBef>
                <a:spcPts val="127"/>
              </a:spcBef>
            </a:pPr>
            <a:r>
              <a:rPr sz="2400" spc="0" dirty="0" smtClean="0">
                <a:solidFill>
                  <a:srgbClr val="FEFFFE"/>
                </a:solidFill>
                <a:latin typeface="Arial"/>
                <a:cs typeface="Arial"/>
              </a:rPr>
              <a:t>-</a:t>
            </a:r>
            <a:endParaRPr sz="2400">
              <a:latin typeface="Arial"/>
              <a:cs typeface="Arial"/>
            </a:endParaRPr>
          </a:p>
        </p:txBody>
      </p:sp>
      <p:sp>
        <p:nvSpPr>
          <p:cNvPr id="2" name="object 2"/>
          <p:cNvSpPr txBox="1"/>
          <p:nvPr/>
        </p:nvSpPr>
        <p:spPr>
          <a:xfrm>
            <a:off x="8440696" y="6468300"/>
            <a:ext cx="195363" cy="177800"/>
          </a:xfrm>
          <a:prstGeom prst="rect">
            <a:avLst/>
          </a:prstGeom>
        </p:spPr>
        <p:txBody>
          <a:bodyPr wrap="square" lIns="0" tIns="0" rIns="0" bIns="0" rtlCol="0">
            <a:noAutofit/>
          </a:bodyPr>
          <a:lstStyle/>
          <a:p>
            <a:pPr marL="12700">
              <a:lnSpc>
                <a:spcPts val="1360"/>
              </a:lnSpc>
              <a:spcBef>
                <a:spcPts val="68"/>
              </a:spcBef>
            </a:pPr>
            <a:r>
              <a:rPr sz="1800" spc="0" baseline="2275" dirty="0" smtClean="0">
                <a:solidFill>
                  <a:srgbClr val="FEFFFE"/>
                </a:solidFill>
                <a:latin typeface="Corbel"/>
                <a:cs typeface="Corbel"/>
              </a:rPr>
              <a:t>14</a:t>
            </a:r>
            <a:endParaRPr sz="1200">
              <a:latin typeface="Corbel"/>
              <a:cs typeface="Corbel"/>
            </a:endParaRPr>
          </a:p>
        </p:txBody>
      </p:sp>
    </p:spTree>
    <p:extLst>
      <p:ext uri="{BB962C8B-B14F-4D97-AF65-F5344CB8AC3E}">
        <p14:creationId xmlns:p14="http://schemas.microsoft.com/office/powerpoint/2010/main" val="2668510817"/>
      </p:ext>
    </p:extLst>
  </p:cSld>
  <p:clrMapOvr>
    <a:masterClrMapping/>
  </p:clrMapOvr>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bject 7"/>
          <p:cNvSpPr/>
          <p:nvPr/>
        </p:nvSpPr>
        <p:spPr>
          <a:xfrm>
            <a:off x="0" y="1"/>
            <a:ext cx="9143998" cy="6857998"/>
          </a:xfrm>
          <a:prstGeom prst="rect">
            <a:avLst/>
          </a:prstGeom>
          <a:blipFill>
            <a:blip r:embed="rId2" cstate="print"/>
            <a:stretch>
              <a:fillRect/>
            </a:stretch>
          </a:blipFill>
        </p:spPr>
        <p:txBody>
          <a:bodyPr wrap="square" lIns="0" tIns="0" rIns="0" bIns="0" rtlCol="0">
            <a:noAutofit/>
          </a:bodyPr>
          <a:lstStyle/>
          <a:p>
            <a:endParaRPr/>
          </a:p>
        </p:txBody>
      </p:sp>
      <p:sp>
        <p:nvSpPr>
          <p:cNvPr id="6" name="object 6"/>
          <p:cNvSpPr txBox="1"/>
          <p:nvPr/>
        </p:nvSpPr>
        <p:spPr>
          <a:xfrm>
            <a:off x="2596998" y="629921"/>
            <a:ext cx="3111146" cy="660400"/>
          </a:xfrm>
          <a:prstGeom prst="rect">
            <a:avLst/>
          </a:prstGeom>
        </p:spPr>
        <p:txBody>
          <a:bodyPr wrap="square" lIns="0" tIns="0" rIns="0" bIns="0" rtlCol="0">
            <a:noAutofit/>
          </a:bodyPr>
          <a:lstStyle/>
          <a:p>
            <a:pPr marL="12700">
              <a:lnSpc>
                <a:spcPts val="5200"/>
              </a:lnSpc>
              <a:spcBef>
                <a:spcPts val="260"/>
              </a:spcBef>
            </a:pPr>
            <a:r>
              <a:rPr sz="7500" spc="-219" baseline="1638" dirty="0" smtClean="0">
                <a:solidFill>
                  <a:srgbClr val="FEFFFE"/>
                </a:solidFill>
                <a:latin typeface="Corbel"/>
                <a:cs typeface="Corbel"/>
              </a:rPr>
              <a:t>P</a:t>
            </a:r>
            <a:r>
              <a:rPr sz="7500" spc="0" baseline="1638" dirty="0" smtClean="0">
                <a:solidFill>
                  <a:srgbClr val="FEFFFE"/>
                </a:solidFill>
                <a:latin typeface="Corbel"/>
                <a:cs typeface="Corbel"/>
              </a:rPr>
              <a:t>ertanyaan</a:t>
            </a:r>
            <a:endParaRPr sz="5000">
              <a:latin typeface="Corbel"/>
              <a:cs typeface="Corbel"/>
            </a:endParaRPr>
          </a:p>
        </p:txBody>
      </p:sp>
      <p:sp>
        <p:nvSpPr>
          <p:cNvPr id="5" name="object 5"/>
          <p:cNvSpPr txBox="1"/>
          <p:nvPr/>
        </p:nvSpPr>
        <p:spPr>
          <a:xfrm>
            <a:off x="5714640" y="629921"/>
            <a:ext cx="933074" cy="660400"/>
          </a:xfrm>
          <a:prstGeom prst="rect">
            <a:avLst/>
          </a:prstGeom>
        </p:spPr>
        <p:txBody>
          <a:bodyPr wrap="square" lIns="0" tIns="0" rIns="0" bIns="0" rtlCol="0">
            <a:noAutofit/>
          </a:bodyPr>
          <a:lstStyle/>
          <a:p>
            <a:pPr marL="12700">
              <a:lnSpc>
                <a:spcPts val="5200"/>
              </a:lnSpc>
              <a:spcBef>
                <a:spcPts val="260"/>
              </a:spcBef>
            </a:pPr>
            <a:r>
              <a:rPr sz="7500" spc="0" baseline="1638" dirty="0" smtClean="0">
                <a:solidFill>
                  <a:srgbClr val="FEFFFE"/>
                </a:solidFill>
                <a:latin typeface="Corbel"/>
                <a:cs typeface="Corbel"/>
              </a:rPr>
              <a:t>???</a:t>
            </a:r>
            <a:endParaRPr sz="5000">
              <a:latin typeface="Corbel"/>
              <a:cs typeface="Corbel"/>
            </a:endParaRPr>
          </a:p>
        </p:txBody>
      </p:sp>
      <p:sp>
        <p:nvSpPr>
          <p:cNvPr id="2" name="object 2"/>
          <p:cNvSpPr txBox="1"/>
          <p:nvPr/>
        </p:nvSpPr>
        <p:spPr>
          <a:xfrm>
            <a:off x="8446277" y="6468300"/>
            <a:ext cx="189714" cy="177800"/>
          </a:xfrm>
          <a:prstGeom prst="rect">
            <a:avLst/>
          </a:prstGeom>
        </p:spPr>
        <p:txBody>
          <a:bodyPr wrap="square" lIns="0" tIns="0" rIns="0" bIns="0" rtlCol="0">
            <a:noAutofit/>
          </a:bodyPr>
          <a:lstStyle/>
          <a:p>
            <a:pPr marL="12700">
              <a:lnSpc>
                <a:spcPts val="1360"/>
              </a:lnSpc>
              <a:spcBef>
                <a:spcPts val="68"/>
              </a:spcBef>
            </a:pPr>
            <a:r>
              <a:rPr sz="1800" spc="0" baseline="2275" dirty="0" smtClean="0">
                <a:solidFill>
                  <a:srgbClr val="FEFFFE"/>
                </a:solidFill>
                <a:latin typeface="Corbel"/>
                <a:cs typeface="Corbel"/>
              </a:rPr>
              <a:t>15</a:t>
            </a:r>
            <a:endParaRPr sz="1200">
              <a:latin typeface="Corbel"/>
              <a:cs typeface="Corbel"/>
            </a:endParaRPr>
          </a:p>
        </p:txBody>
      </p:sp>
    </p:spTree>
    <p:extLst>
      <p:ext uri="{BB962C8B-B14F-4D97-AF65-F5344CB8AC3E}">
        <p14:creationId xmlns:p14="http://schemas.microsoft.com/office/powerpoint/2010/main" val="3629334206"/>
      </p:ext>
    </p:extLst>
  </p:cSld>
  <p:clrMapOvr>
    <a:masterClrMapping/>
  </p:clrMapOvr>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object 11"/>
          <p:cNvSpPr/>
          <p:nvPr/>
        </p:nvSpPr>
        <p:spPr>
          <a:xfrm>
            <a:off x="0" y="1"/>
            <a:ext cx="9143998" cy="6857998"/>
          </a:xfrm>
          <a:prstGeom prst="rect">
            <a:avLst/>
          </a:prstGeom>
          <a:blipFill>
            <a:blip r:embed="rId2" cstate="print"/>
            <a:stretch>
              <a:fillRect/>
            </a:stretch>
          </a:blipFill>
        </p:spPr>
        <p:txBody>
          <a:bodyPr wrap="square" lIns="0" tIns="0" rIns="0" bIns="0" rtlCol="0">
            <a:noAutofit/>
          </a:bodyPr>
          <a:lstStyle/>
          <a:p>
            <a:endParaRPr/>
          </a:p>
        </p:txBody>
      </p:sp>
      <p:sp>
        <p:nvSpPr>
          <p:cNvPr id="10" name="object 10"/>
          <p:cNvSpPr txBox="1"/>
          <p:nvPr/>
        </p:nvSpPr>
        <p:spPr>
          <a:xfrm>
            <a:off x="878840" y="629921"/>
            <a:ext cx="7057284" cy="1687066"/>
          </a:xfrm>
          <a:prstGeom prst="rect">
            <a:avLst/>
          </a:prstGeom>
        </p:spPr>
        <p:txBody>
          <a:bodyPr wrap="square" lIns="0" tIns="0" rIns="0" bIns="0" rtlCol="0">
            <a:noAutofit/>
          </a:bodyPr>
          <a:lstStyle/>
          <a:p>
            <a:pPr marL="1525290" marR="60959">
              <a:lnSpc>
                <a:spcPts val="5345"/>
              </a:lnSpc>
              <a:spcBef>
                <a:spcPts val="267"/>
              </a:spcBef>
            </a:pPr>
            <a:r>
              <a:rPr sz="7500" spc="-314" baseline="2730" dirty="0" err="1" smtClean="0">
                <a:solidFill>
                  <a:srgbClr val="FEFFFE"/>
                </a:solidFill>
                <a:latin typeface="Corbel"/>
                <a:cs typeface="Corbel"/>
              </a:rPr>
              <a:t>T</a:t>
            </a:r>
            <a:r>
              <a:rPr sz="7500" spc="0" baseline="2730" dirty="0" err="1" smtClean="0">
                <a:solidFill>
                  <a:srgbClr val="FEFFFE"/>
                </a:solidFill>
                <a:latin typeface="Corbel"/>
                <a:cs typeface="Corbel"/>
              </a:rPr>
              <a:t>ugas</a:t>
            </a:r>
            <a:endParaRPr sz="5000" dirty="0">
              <a:latin typeface="Corbel"/>
              <a:cs typeface="Corbel"/>
            </a:endParaRPr>
          </a:p>
          <a:p>
            <a:pPr marL="12700">
              <a:lnSpc>
                <a:spcPts val="3850"/>
              </a:lnSpc>
              <a:spcBef>
                <a:spcPts val="4015"/>
              </a:spcBef>
            </a:pPr>
            <a:r>
              <a:rPr sz="3200" spc="0" dirty="0" smtClean="0">
                <a:solidFill>
                  <a:srgbClr val="FEFFFE"/>
                </a:solidFill>
                <a:latin typeface="Corbel"/>
                <a:cs typeface="Corbel"/>
              </a:rPr>
              <a:t>Buatlah s</a:t>
            </a:r>
            <a:r>
              <a:rPr sz="3200" spc="-64" dirty="0" smtClean="0">
                <a:solidFill>
                  <a:srgbClr val="FEFFFE"/>
                </a:solidFill>
                <a:latin typeface="Corbel"/>
                <a:cs typeface="Corbel"/>
              </a:rPr>
              <a:t>k</a:t>
            </a:r>
            <a:r>
              <a:rPr sz="3200" spc="0" dirty="0" smtClean="0">
                <a:solidFill>
                  <a:srgbClr val="FEFFFE"/>
                </a:solidFill>
                <a:latin typeface="Corbel"/>
                <a:cs typeface="Corbel"/>
              </a:rPr>
              <a:t>ema data warehouse dari tugas</a:t>
            </a:r>
            <a:endParaRPr sz="3200" dirty="0">
              <a:latin typeface="Corbel"/>
              <a:cs typeface="Corbel"/>
            </a:endParaRPr>
          </a:p>
        </p:txBody>
      </p:sp>
      <p:sp>
        <p:nvSpPr>
          <p:cNvPr id="9" name="object 9"/>
          <p:cNvSpPr txBox="1"/>
          <p:nvPr/>
        </p:nvSpPr>
        <p:spPr>
          <a:xfrm>
            <a:off x="535939" y="1872867"/>
            <a:ext cx="228639" cy="431800"/>
          </a:xfrm>
          <a:prstGeom prst="rect">
            <a:avLst/>
          </a:prstGeom>
        </p:spPr>
        <p:txBody>
          <a:bodyPr wrap="square" lIns="0" tIns="0" rIns="0" bIns="0" rtlCol="0">
            <a:noAutofit/>
          </a:bodyPr>
          <a:lstStyle/>
          <a:p>
            <a:pPr marL="12700">
              <a:lnSpc>
                <a:spcPts val="3370"/>
              </a:lnSpc>
              <a:spcBef>
                <a:spcPts val="168"/>
              </a:spcBef>
            </a:pPr>
            <a:r>
              <a:rPr sz="3200" spc="0" dirty="0" smtClean="0">
                <a:solidFill>
                  <a:srgbClr val="FEFFFE"/>
                </a:solidFill>
                <a:latin typeface="Arial"/>
                <a:cs typeface="Arial"/>
              </a:rPr>
              <a:t>•</a:t>
            </a:r>
            <a:endParaRPr sz="3200">
              <a:latin typeface="Arial"/>
              <a:cs typeface="Arial"/>
            </a:endParaRPr>
          </a:p>
        </p:txBody>
      </p:sp>
      <p:sp>
        <p:nvSpPr>
          <p:cNvPr id="8" name="object 8"/>
          <p:cNvSpPr txBox="1"/>
          <p:nvPr/>
        </p:nvSpPr>
        <p:spPr>
          <a:xfrm>
            <a:off x="878839" y="2558287"/>
            <a:ext cx="5720816" cy="1117599"/>
          </a:xfrm>
          <a:prstGeom prst="rect">
            <a:avLst/>
          </a:prstGeom>
        </p:spPr>
        <p:txBody>
          <a:bodyPr wrap="square" lIns="0" tIns="0" rIns="0" bIns="0" rtlCol="0">
            <a:noAutofit/>
          </a:bodyPr>
          <a:lstStyle/>
          <a:p>
            <a:pPr marL="12700">
              <a:lnSpc>
                <a:spcPts val="3454"/>
              </a:lnSpc>
              <a:spcBef>
                <a:spcPts val="172"/>
              </a:spcBef>
            </a:pPr>
            <a:r>
              <a:rPr sz="4800" spc="0" baseline="2560" dirty="0" smtClean="0">
                <a:solidFill>
                  <a:srgbClr val="FEFFFE"/>
                </a:solidFill>
                <a:latin typeface="Corbel"/>
                <a:cs typeface="Corbel"/>
              </a:rPr>
              <a:t>be</a:t>
            </a:r>
            <a:r>
              <a:rPr sz="4800" spc="4" baseline="2560" dirty="0" smtClean="0">
                <a:solidFill>
                  <a:srgbClr val="FEFFFE"/>
                </a:solidFill>
                <a:latin typeface="Corbel"/>
                <a:cs typeface="Corbel"/>
              </a:rPr>
              <a:t>s</a:t>
            </a:r>
            <a:r>
              <a:rPr sz="4800" spc="0" baseline="2560" dirty="0" smtClean="0">
                <a:solidFill>
                  <a:srgbClr val="FEFFFE"/>
                </a:solidFill>
                <a:latin typeface="Corbel"/>
                <a:cs typeface="Corbel"/>
              </a:rPr>
              <a:t>ar</a:t>
            </a:r>
            <a:r>
              <a:rPr sz="4800" spc="-139" baseline="2560" dirty="0" smtClean="0">
                <a:solidFill>
                  <a:srgbClr val="FEFFFE"/>
                </a:solidFill>
                <a:latin typeface="Corbel"/>
                <a:cs typeface="Corbel"/>
              </a:rPr>
              <a:t> </a:t>
            </a:r>
            <a:r>
              <a:rPr sz="4800" spc="0" baseline="2560" dirty="0" smtClean="0">
                <a:solidFill>
                  <a:srgbClr val="FEFFFE"/>
                </a:solidFill>
                <a:latin typeface="Corbel"/>
                <a:cs typeface="Corbel"/>
              </a:rPr>
              <a:t>An</a:t>
            </a:r>
            <a:r>
              <a:rPr sz="4800" spc="-4" baseline="2560" dirty="0" smtClean="0">
                <a:solidFill>
                  <a:srgbClr val="FEFFFE"/>
                </a:solidFill>
                <a:latin typeface="Corbel"/>
                <a:cs typeface="Corbel"/>
              </a:rPr>
              <a:t>d</a:t>
            </a:r>
            <a:r>
              <a:rPr sz="4800" spc="0" baseline="2560" dirty="0" smtClean="0">
                <a:solidFill>
                  <a:srgbClr val="FEFFFE"/>
                </a:solidFill>
                <a:latin typeface="Corbel"/>
                <a:cs typeface="Corbel"/>
              </a:rPr>
              <a:t>a </a:t>
            </a:r>
            <a:r>
              <a:rPr sz="4800" spc="0" baseline="2560" dirty="0" err="1" smtClean="0">
                <a:solidFill>
                  <a:srgbClr val="FEFFFE"/>
                </a:solidFill>
                <a:latin typeface="Corbel"/>
                <a:cs typeface="Corbel"/>
              </a:rPr>
              <a:t>de</a:t>
            </a:r>
            <a:r>
              <a:rPr sz="4800" spc="4" baseline="2560" dirty="0" err="1" smtClean="0">
                <a:solidFill>
                  <a:srgbClr val="FEFFFE"/>
                </a:solidFill>
                <a:latin typeface="Corbel"/>
                <a:cs typeface="Corbel"/>
              </a:rPr>
              <a:t>n</a:t>
            </a:r>
            <a:r>
              <a:rPr sz="4800" spc="0" baseline="2560" dirty="0" err="1" smtClean="0">
                <a:solidFill>
                  <a:srgbClr val="FEFFFE"/>
                </a:solidFill>
                <a:latin typeface="Corbel"/>
                <a:cs typeface="Corbel"/>
              </a:rPr>
              <a:t>gan</a:t>
            </a:r>
            <a:r>
              <a:rPr sz="4800" spc="0" baseline="2560" dirty="0" smtClean="0">
                <a:solidFill>
                  <a:srgbClr val="FEFFFE"/>
                </a:solidFill>
                <a:latin typeface="Corbel"/>
                <a:cs typeface="Corbel"/>
              </a:rPr>
              <a:t> </a:t>
            </a:r>
            <a:r>
              <a:rPr lang="en-US" sz="4800" spc="0" baseline="2560" dirty="0" smtClean="0">
                <a:solidFill>
                  <a:srgbClr val="FEFFFE"/>
                </a:solidFill>
                <a:latin typeface="Corbel"/>
                <a:cs typeface="Corbel"/>
              </a:rPr>
              <a:t>3</a:t>
            </a:r>
            <a:r>
              <a:rPr lang="en-US" sz="4800" spc="0" dirty="0" smtClean="0">
                <a:solidFill>
                  <a:srgbClr val="FEFFFE"/>
                </a:solidFill>
                <a:latin typeface="Corbel"/>
                <a:cs typeface="Corbel"/>
              </a:rPr>
              <a:t> </a:t>
            </a:r>
            <a:r>
              <a:rPr sz="4800" spc="0" baseline="2560" dirty="0" smtClean="0">
                <a:solidFill>
                  <a:srgbClr val="FEFFFE"/>
                </a:solidFill>
                <a:latin typeface="Corbel"/>
                <a:cs typeface="Corbel"/>
              </a:rPr>
              <a:t> </a:t>
            </a:r>
            <a:r>
              <a:rPr sz="4800" spc="0" baseline="2560" dirty="0" err="1" smtClean="0">
                <a:solidFill>
                  <a:srgbClr val="FEFFFE"/>
                </a:solidFill>
                <a:latin typeface="Corbel"/>
                <a:cs typeface="Corbel"/>
              </a:rPr>
              <a:t>bagian</a:t>
            </a:r>
            <a:r>
              <a:rPr sz="4800" spc="4" baseline="2560" dirty="0" smtClean="0">
                <a:solidFill>
                  <a:srgbClr val="FEFFFE"/>
                </a:solidFill>
                <a:latin typeface="Corbel"/>
                <a:cs typeface="Corbel"/>
              </a:rPr>
              <a:t> </a:t>
            </a:r>
            <a:r>
              <a:rPr sz="4800" spc="0" baseline="2560" dirty="0" smtClean="0">
                <a:solidFill>
                  <a:srgbClr val="FEFFFE"/>
                </a:solidFill>
                <a:latin typeface="Corbel"/>
                <a:cs typeface="Corbel"/>
              </a:rPr>
              <a:t>y</a:t>
            </a:r>
            <a:r>
              <a:rPr sz="4800" spc="-4" baseline="2560" dirty="0" smtClean="0">
                <a:solidFill>
                  <a:srgbClr val="FEFFFE"/>
                </a:solidFill>
                <a:latin typeface="Corbel"/>
                <a:cs typeface="Corbel"/>
              </a:rPr>
              <a:t>a</a:t>
            </a:r>
            <a:r>
              <a:rPr sz="4800" spc="0" baseline="2560" dirty="0" smtClean="0">
                <a:solidFill>
                  <a:srgbClr val="FEFFFE"/>
                </a:solidFill>
                <a:latin typeface="Corbel"/>
                <a:cs typeface="Corbel"/>
              </a:rPr>
              <a:t>ng</a:t>
            </a:r>
            <a:r>
              <a:rPr lang="en-US" sz="4800" spc="0" baseline="2560" dirty="0" smtClean="0">
                <a:solidFill>
                  <a:srgbClr val="FEFFFE"/>
                </a:solidFill>
                <a:latin typeface="Corbel"/>
                <a:cs typeface="Corbel"/>
              </a:rPr>
              <a:t> </a:t>
            </a:r>
            <a:r>
              <a:rPr lang="en-US" sz="4800" spc="0" baseline="2560" dirty="0" err="1" smtClean="0">
                <a:solidFill>
                  <a:srgbClr val="FEFFFE"/>
                </a:solidFill>
                <a:latin typeface="Corbel"/>
                <a:cs typeface="Corbel"/>
              </a:rPr>
              <a:t>dinilai</a:t>
            </a:r>
            <a:endParaRPr sz="3200" dirty="0">
              <a:latin typeface="Corbel"/>
              <a:cs typeface="Corbel"/>
            </a:endParaRPr>
          </a:p>
          <a:p>
            <a:pPr marL="12700" marR="60959">
              <a:lnSpc>
                <a:spcPts val="3850"/>
              </a:lnSpc>
              <a:spcBef>
                <a:spcPts val="1513"/>
              </a:spcBef>
            </a:pPr>
            <a:r>
              <a:rPr sz="3200" spc="0" dirty="0" smtClean="0">
                <a:solidFill>
                  <a:srgbClr val="FEFFFE"/>
                </a:solidFill>
                <a:latin typeface="Corbel"/>
                <a:cs typeface="Corbel"/>
              </a:rPr>
              <a:t>:</a:t>
            </a:r>
            <a:endParaRPr sz="3200" dirty="0">
              <a:latin typeface="Corbel"/>
              <a:cs typeface="Corbel"/>
            </a:endParaRPr>
          </a:p>
        </p:txBody>
      </p:sp>
      <p:sp>
        <p:nvSpPr>
          <p:cNvPr id="7" name="object 7"/>
          <p:cNvSpPr txBox="1"/>
          <p:nvPr/>
        </p:nvSpPr>
        <p:spPr>
          <a:xfrm>
            <a:off x="6594831" y="2558287"/>
            <a:ext cx="896092" cy="431800"/>
          </a:xfrm>
          <a:prstGeom prst="rect">
            <a:avLst/>
          </a:prstGeom>
        </p:spPr>
        <p:txBody>
          <a:bodyPr wrap="square" lIns="0" tIns="0" rIns="0" bIns="0" rtlCol="0">
            <a:noAutofit/>
          </a:bodyPr>
          <a:lstStyle/>
          <a:p>
            <a:pPr marL="12700">
              <a:lnSpc>
                <a:spcPts val="3400"/>
              </a:lnSpc>
              <a:spcBef>
                <a:spcPts val="170"/>
              </a:spcBef>
            </a:pPr>
            <a:r>
              <a:rPr sz="4800" spc="0" baseline="1706" dirty="0" smtClean="0">
                <a:solidFill>
                  <a:srgbClr val="FEFFFE"/>
                </a:solidFill>
                <a:latin typeface="Corbel"/>
                <a:cs typeface="Corbel"/>
              </a:rPr>
              <a:t>akan</a:t>
            </a:r>
            <a:endParaRPr sz="3200" dirty="0">
              <a:latin typeface="Corbel"/>
              <a:cs typeface="Corbel"/>
            </a:endParaRPr>
          </a:p>
        </p:txBody>
      </p:sp>
      <p:sp>
        <p:nvSpPr>
          <p:cNvPr id="6" name="object 6"/>
          <p:cNvSpPr txBox="1"/>
          <p:nvPr/>
        </p:nvSpPr>
        <p:spPr>
          <a:xfrm>
            <a:off x="1386840" y="3940048"/>
            <a:ext cx="308852" cy="2082800"/>
          </a:xfrm>
          <a:prstGeom prst="rect">
            <a:avLst/>
          </a:prstGeom>
        </p:spPr>
        <p:txBody>
          <a:bodyPr wrap="square" lIns="0" tIns="0" rIns="0" bIns="0" rtlCol="0">
            <a:noAutofit/>
          </a:bodyPr>
          <a:lstStyle/>
          <a:p>
            <a:pPr marL="12700" marR="20470">
              <a:lnSpc>
                <a:spcPts val="2615"/>
              </a:lnSpc>
              <a:spcBef>
                <a:spcPts val="130"/>
              </a:spcBef>
            </a:pPr>
            <a:r>
              <a:rPr sz="3600" spc="0" baseline="2275" dirty="0" smtClean="0">
                <a:solidFill>
                  <a:srgbClr val="FEFFFE"/>
                </a:solidFill>
                <a:latin typeface="Corbel"/>
                <a:cs typeface="Corbel"/>
              </a:rPr>
              <a:t>1.</a:t>
            </a:r>
            <a:endParaRPr sz="2400" dirty="0">
              <a:latin typeface="Corbel"/>
              <a:cs typeface="Corbel"/>
            </a:endParaRPr>
          </a:p>
          <a:p>
            <a:pPr marL="12700" marR="1724">
              <a:lnSpc>
                <a:spcPct val="101725"/>
              </a:lnSpc>
              <a:spcBef>
                <a:spcPts val="1539"/>
              </a:spcBef>
            </a:pPr>
            <a:r>
              <a:rPr sz="2400" spc="0" dirty="0" smtClean="0">
                <a:solidFill>
                  <a:srgbClr val="FEFFFE"/>
                </a:solidFill>
                <a:latin typeface="Corbel"/>
                <a:cs typeface="Corbel"/>
              </a:rPr>
              <a:t>2.</a:t>
            </a:r>
            <a:endParaRPr sz="2400" dirty="0">
              <a:latin typeface="Corbel"/>
              <a:cs typeface="Corbel"/>
            </a:endParaRPr>
          </a:p>
          <a:p>
            <a:pPr marL="12700" marR="19042">
              <a:lnSpc>
                <a:spcPct val="101725"/>
              </a:lnSpc>
              <a:spcBef>
                <a:spcPts val="1670"/>
              </a:spcBef>
            </a:pPr>
            <a:r>
              <a:rPr sz="2400" spc="0" dirty="0" smtClean="0">
                <a:solidFill>
                  <a:srgbClr val="FEFFFE"/>
                </a:solidFill>
                <a:latin typeface="Corbel"/>
                <a:cs typeface="Corbel"/>
              </a:rPr>
              <a:t>3.</a:t>
            </a:r>
            <a:endParaRPr sz="2400" dirty="0">
              <a:latin typeface="Corbel"/>
              <a:cs typeface="Corbel"/>
            </a:endParaRPr>
          </a:p>
          <a:p>
            <a:pPr marL="12700">
              <a:lnSpc>
                <a:spcPts val="2915"/>
              </a:lnSpc>
              <a:spcBef>
                <a:spcPts val="1816"/>
              </a:spcBef>
            </a:pPr>
            <a:r>
              <a:rPr sz="3600" spc="0" baseline="1137" dirty="0" smtClean="0">
                <a:solidFill>
                  <a:srgbClr val="FEFFFE"/>
                </a:solidFill>
                <a:latin typeface="Corbel"/>
                <a:cs typeface="Corbel"/>
              </a:rPr>
              <a:t>4.</a:t>
            </a:r>
            <a:endParaRPr sz="2400" dirty="0">
              <a:latin typeface="Corbel"/>
              <a:cs typeface="Corbel"/>
            </a:endParaRPr>
          </a:p>
        </p:txBody>
      </p:sp>
      <p:sp>
        <p:nvSpPr>
          <p:cNvPr id="5" name="object 5"/>
          <p:cNvSpPr txBox="1"/>
          <p:nvPr/>
        </p:nvSpPr>
        <p:spPr>
          <a:xfrm>
            <a:off x="1901190" y="3940048"/>
            <a:ext cx="4990038" cy="1731882"/>
          </a:xfrm>
          <a:prstGeom prst="rect">
            <a:avLst/>
          </a:prstGeom>
        </p:spPr>
        <p:txBody>
          <a:bodyPr wrap="square" lIns="0" tIns="0" rIns="0" bIns="0" rtlCol="0">
            <a:noAutofit/>
          </a:bodyPr>
          <a:lstStyle/>
          <a:p>
            <a:pPr marL="12700" marR="45720">
              <a:lnSpc>
                <a:spcPts val="2615"/>
              </a:lnSpc>
              <a:spcBef>
                <a:spcPts val="130"/>
              </a:spcBef>
            </a:pPr>
            <a:r>
              <a:rPr sz="3600" spc="0" baseline="2275" dirty="0" smtClean="0">
                <a:solidFill>
                  <a:srgbClr val="FEFFFE"/>
                </a:solidFill>
                <a:latin typeface="Corbel"/>
                <a:cs typeface="Corbel"/>
              </a:rPr>
              <a:t>S</a:t>
            </a:r>
            <a:r>
              <a:rPr sz="3600" spc="-44" baseline="2275" dirty="0" smtClean="0">
                <a:solidFill>
                  <a:srgbClr val="FEFFFE"/>
                </a:solidFill>
                <a:latin typeface="Corbel"/>
                <a:cs typeface="Corbel"/>
              </a:rPr>
              <a:t>k</a:t>
            </a:r>
            <a:r>
              <a:rPr sz="3600" spc="0" baseline="2275" dirty="0" smtClean="0">
                <a:solidFill>
                  <a:srgbClr val="FEFFFE"/>
                </a:solidFill>
                <a:latin typeface="Corbel"/>
                <a:cs typeface="Corbel"/>
              </a:rPr>
              <a:t>enario proses bisnis</a:t>
            </a:r>
            <a:endParaRPr sz="2400" dirty="0">
              <a:latin typeface="Corbel"/>
              <a:cs typeface="Corbel"/>
            </a:endParaRPr>
          </a:p>
          <a:p>
            <a:pPr marL="12700" marR="45720">
              <a:lnSpc>
                <a:spcPct val="101725"/>
              </a:lnSpc>
              <a:spcBef>
                <a:spcPts val="1539"/>
              </a:spcBef>
            </a:pPr>
            <a:r>
              <a:rPr sz="2400" spc="0" dirty="0" smtClean="0">
                <a:solidFill>
                  <a:srgbClr val="FEFFFE"/>
                </a:solidFill>
                <a:latin typeface="Corbel"/>
                <a:cs typeface="Corbel"/>
              </a:rPr>
              <a:t>Database operational/transaksional</a:t>
            </a:r>
            <a:endParaRPr sz="2400" dirty="0">
              <a:latin typeface="Corbel"/>
              <a:cs typeface="Corbel"/>
            </a:endParaRPr>
          </a:p>
          <a:p>
            <a:pPr marL="12700" marR="45720">
              <a:lnSpc>
                <a:spcPct val="101725"/>
              </a:lnSpc>
              <a:spcBef>
                <a:spcPts val="1670"/>
              </a:spcBef>
            </a:pPr>
            <a:r>
              <a:rPr sz="2400" spc="-104" dirty="0" smtClean="0">
                <a:solidFill>
                  <a:srgbClr val="FEFFFE"/>
                </a:solidFill>
                <a:latin typeface="Corbel"/>
                <a:cs typeface="Corbel"/>
              </a:rPr>
              <a:t>P</a:t>
            </a:r>
            <a:r>
              <a:rPr sz="2400" spc="0" dirty="0" smtClean="0">
                <a:solidFill>
                  <a:srgbClr val="FEFFFE"/>
                </a:solidFill>
                <a:latin typeface="Corbel"/>
                <a:cs typeface="Corbel"/>
              </a:rPr>
              <a:t>emodelan s</a:t>
            </a:r>
            <a:r>
              <a:rPr sz="2400" spc="-50" dirty="0" smtClean="0">
                <a:solidFill>
                  <a:srgbClr val="FEFFFE"/>
                </a:solidFill>
                <a:latin typeface="Corbel"/>
                <a:cs typeface="Corbel"/>
              </a:rPr>
              <a:t>k</a:t>
            </a:r>
            <a:r>
              <a:rPr sz="2400" spc="0" dirty="0" smtClean="0">
                <a:solidFill>
                  <a:srgbClr val="FEFFFE"/>
                </a:solidFill>
                <a:latin typeface="Corbel"/>
                <a:cs typeface="Corbel"/>
              </a:rPr>
              <a:t>ema (5W)</a:t>
            </a:r>
            <a:endParaRPr lang="en-US" sz="2400" spc="0" dirty="0" smtClean="0">
              <a:solidFill>
                <a:srgbClr val="FEFFFE"/>
              </a:solidFill>
              <a:latin typeface="Corbel"/>
              <a:cs typeface="Corbel"/>
            </a:endParaRPr>
          </a:p>
          <a:p>
            <a:pPr marL="12700" marR="45720">
              <a:lnSpc>
                <a:spcPct val="101725"/>
              </a:lnSpc>
              <a:spcBef>
                <a:spcPts val="1670"/>
              </a:spcBef>
            </a:pPr>
            <a:endParaRPr sz="2400" dirty="0">
              <a:latin typeface="Corbel"/>
              <a:cs typeface="Corbel"/>
            </a:endParaRPr>
          </a:p>
          <a:p>
            <a:pPr marL="12700">
              <a:lnSpc>
                <a:spcPts val="2915"/>
              </a:lnSpc>
              <a:spcBef>
                <a:spcPts val="1816"/>
              </a:spcBef>
            </a:pPr>
            <a:r>
              <a:rPr sz="3600" spc="0" baseline="1137" dirty="0" smtClean="0">
                <a:solidFill>
                  <a:srgbClr val="FEFFFE"/>
                </a:solidFill>
                <a:latin typeface="Corbel"/>
                <a:cs typeface="Corbel"/>
              </a:rPr>
              <a:t>S</a:t>
            </a:r>
            <a:r>
              <a:rPr sz="3600" spc="-44" baseline="1137" dirty="0" smtClean="0">
                <a:solidFill>
                  <a:srgbClr val="FEFFFE"/>
                </a:solidFill>
                <a:latin typeface="Corbel"/>
                <a:cs typeface="Corbel"/>
              </a:rPr>
              <a:t>k</a:t>
            </a:r>
            <a:r>
              <a:rPr sz="3600" spc="0" baseline="1137" dirty="0" smtClean="0">
                <a:solidFill>
                  <a:srgbClr val="FEFFFE"/>
                </a:solidFill>
                <a:latin typeface="Corbel"/>
                <a:cs typeface="Corbel"/>
              </a:rPr>
              <a:t>ema data warehouse </a:t>
            </a:r>
            <a:r>
              <a:rPr sz="3600" spc="-44" baseline="1137" dirty="0" smtClean="0">
                <a:solidFill>
                  <a:srgbClr val="FEFFFE"/>
                </a:solidFill>
                <a:latin typeface="Corbel"/>
                <a:cs typeface="Corbel"/>
              </a:rPr>
              <a:t>(</a:t>
            </a:r>
            <a:r>
              <a:rPr sz="3600" spc="0" baseline="1137" dirty="0" smtClean="0">
                <a:solidFill>
                  <a:srgbClr val="FEFFFE"/>
                </a:solidFill>
                <a:latin typeface="Corbel"/>
                <a:cs typeface="Corbel"/>
              </a:rPr>
              <a:t>denormalisasi)</a:t>
            </a:r>
            <a:endParaRPr sz="2400" dirty="0">
              <a:latin typeface="Corbel"/>
              <a:cs typeface="Corbel"/>
            </a:endParaRPr>
          </a:p>
        </p:txBody>
      </p:sp>
      <p:sp>
        <p:nvSpPr>
          <p:cNvPr id="2" name="object 2"/>
          <p:cNvSpPr txBox="1"/>
          <p:nvPr/>
        </p:nvSpPr>
        <p:spPr>
          <a:xfrm>
            <a:off x="8439505" y="6468300"/>
            <a:ext cx="196553" cy="177800"/>
          </a:xfrm>
          <a:prstGeom prst="rect">
            <a:avLst/>
          </a:prstGeom>
        </p:spPr>
        <p:txBody>
          <a:bodyPr wrap="square" lIns="0" tIns="0" rIns="0" bIns="0" rtlCol="0">
            <a:noAutofit/>
          </a:bodyPr>
          <a:lstStyle/>
          <a:p>
            <a:pPr marL="12700">
              <a:lnSpc>
                <a:spcPts val="1360"/>
              </a:lnSpc>
              <a:spcBef>
                <a:spcPts val="68"/>
              </a:spcBef>
            </a:pPr>
            <a:r>
              <a:rPr sz="1800" spc="0" baseline="2275" dirty="0" smtClean="0">
                <a:solidFill>
                  <a:srgbClr val="FEFFFE"/>
                </a:solidFill>
                <a:latin typeface="Corbel"/>
                <a:cs typeface="Corbel"/>
              </a:rPr>
              <a:t>16</a:t>
            </a:r>
            <a:endParaRPr sz="1200">
              <a:latin typeface="Corbel"/>
              <a:cs typeface="Corbel"/>
            </a:endParaRPr>
          </a:p>
        </p:txBody>
      </p:sp>
    </p:spTree>
    <p:extLst>
      <p:ext uri="{BB962C8B-B14F-4D97-AF65-F5344CB8AC3E}">
        <p14:creationId xmlns:p14="http://schemas.microsoft.com/office/powerpoint/2010/main" val="48564088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523</TotalTime>
  <Words>4194</Words>
  <Application>Microsoft Office PowerPoint</Application>
  <PresentationFormat>On-screen Show (4:3)</PresentationFormat>
  <Paragraphs>711</Paragraphs>
  <Slides>91</Slides>
  <Notes>18</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91</vt:i4>
      </vt:variant>
    </vt:vector>
  </HeadingPairs>
  <TitlesOfParts>
    <vt:vector size="104" baseType="lpstr">
      <vt:lpstr>SimSun</vt:lpstr>
      <vt:lpstr>Arial</vt:lpstr>
      <vt:lpstr>Calibri</vt:lpstr>
      <vt:lpstr>Calibri Light</vt:lpstr>
      <vt:lpstr>Corbel</vt:lpstr>
      <vt:lpstr>Courier New</vt:lpstr>
      <vt:lpstr>Monotype Sorts</vt:lpstr>
      <vt:lpstr>Tahoma</vt:lpstr>
      <vt:lpstr>Times</vt:lpstr>
      <vt:lpstr>Times New Roman</vt:lpstr>
      <vt:lpstr>Wingdings</vt:lpstr>
      <vt:lpstr>ZapfDingbats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Practical Case Study</vt:lpstr>
      <vt:lpstr>Conceptual Design</vt:lpstr>
      <vt:lpstr>The Modeling Process</vt:lpstr>
      <vt:lpstr>Model Prosess</vt:lpstr>
      <vt:lpstr>Facts</vt:lpstr>
      <vt:lpstr>Dimensions</vt:lpstr>
      <vt:lpstr>Simple Hierarchies</vt:lpstr>
      <vt:lpstr>Unbalanced Hierarchies</vt:lpstr>
      <vt:lpstr>Alternative Hierarchies</vt:lpstr>
      <vt:lpstr>Alternative Pathes</vt:lpstr>
      <vt:lpstr>Criteria for a ‘good’ MD Design</vt:lpstr>
      <vt:lpstr>Graphical Notation (ME/R)</vt:lpstr>
      <vt:lpstr>Example Data Model</vt:lpstr>
      <vt:lpstr>Cognos PowerPlay- Architecture</vt:lpstr>
      <vt:lpstr>Logical+Physical Design</vt:lpstr>
      <vt:lpstr>Practical Demonstration</vt:lpstr>
      <vt:lpstr>Summary and Conclusions</vt:lpstr>
      <vt:lpstr>Canonical Query (I)</vt:lpstr>
      <vt:lpstr>Canonical Query (II)</vt:lpstr>
      <vt:lpstr>Fact and Dimension Tables for each Business Process of DreamHome </vt:lpstr>
      <vt:lpstr>Physical Design </vt:lpstr>
      <vt:lpstr>Physical Design </vt:lpstr>
      <vt:lpstr>Physical Design </vt:lpstr>
      <vt:lpstr>Physical Design </vt:lpstr>
      <vt:lpstr>Physical Design </vt:lpstr>
      <vt:lpstr>Physical Design </vt:lpstr>
      <vt:lpstr>Physical Design </vt:lpstr>
      <vt:lpstr>Physical Design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gue</dc:creator>
  <cp:lastModifiedBy>gue</cp:lastModifiedBy>
  <cp:revision>26</cp:revision>
  <dcterms:created xsi:type="dcterms:W3CDTF">2017-10-02T21:41:13Z</dcterms:created>
  <dcterms:modified xsi:type="dcterms:W3CDTF">2018-10-23T21:21:40Z</dcterms:modified>
</cp:coreProperties>
</file>