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12192000" cy="6858000"/>
  <p:notesSz cx="12192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372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2058923"/>
            <a:ext cx="12189460" cy="1828800"/>
          </a:xfrm>
          <a:custGeom>
            <a:avLst/>
            <a:gdLst/>
            <a:ahLst/>
            <a:cxnLst/>
            <a:rect l="l" t="t" r="r" b="b"/>
            <a:pathLst>
              <a:path w="12189460" h="1828800">
                <a:moveTo>
                  <a:pt x="0" y="1828800"/>
                </a:moveTo>
                <a:lnTo>
                  <a:pt x="12188952" y="1828800"/>
                </a:lnTo>
                <a:lnTo>
                  <a:pt x="12188952" y="0"/>
                </a:lnTo>
                <a:lnTo>
                  <a:pt x="0" y="0"/>
                </a:lnTo>
                <a:lnTo>
                  <a:pt x="0" y="18288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241042" y="2079116"/>
            <a:ext cx="7709915" cy="16719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000" b="0" i="0">
                <a:solidFill>
                  <a:srgbClr val="313131"/>
                </a:solidFill>
                <a:latin typeface="Corbel"/>
                <a:cs typeface="Corbe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rgbClr val="313131"/>
                </a:solidFill>
                <a:latin typeface="Corbel"/>
                <a:cs typeface="Corbe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rgbClr val="313131"/>
                </a:solidFill>
                <a:latin typeface="Corbel"/>
                <a:cs typeface="Corbe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rgbClr val="313131"/>
                </a:solidFill>
                <a:latin typeface="Corbel"/>
                <a:cs typeface="Corbe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2192000" cy="177165"/>
          </a:xfrm>
          <a:custGeom>
            <a:avLst/>
            <a:gdLst/>
            <a:ahLst/>
            <a:cxnLst/>
            <a:rect l="l" t="t" r="r" b="b"/>
            <a:pathLst>
              <a:path w="12192000" h="177165">
                <a:moveTo>
                  <a:pt x="0" y="176784"/>
                </a:moveTo>
                <a:lnTo>
                  <a:pt x="12192000" y="176784"/>
                </a:lnTo>
                <a:lnTo>
                  <a:pt x="12192000" y="0"/>
                </a:lnTo>
                <a:lnTo>
                  <a:pt x="0" y="0"/>
                </a:lnTo>
                <a:lnTo>
                  <a:pt x="0" y="176784"/>
                </a:lnTo>
                <a:close/>
              </a:path>
            </a:pathLst>
          </a:custGeom>
          <a:solidFill>
            <a:srgbClr val="31313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1822704"/>
            <a:ext cx="12192000" cy="5035550"/>
          </a:xfrm>
          <a:custGeom>
            <a:avLst/>
            <a:gdLst/>
            <a:ahLst/>
            <a:cxnLst/>
            <a:rect l="l" t="t" r="r" b="b"/>
            <a:pathLst>
              <a:path w="12192000" h="5035550">
                <a:moveTo>
                  <a:pt x="0" y="5035295"/>
                </a:moveTo>
                <a:lnTo>
                  <a:pt x="12192000" y="5035295"/>
                </a:lnTo>
                <a:lnTo>
                  <a:pt x="12192000" y="0"/>
                </a:lnTo>
                <a:lnTo>
                  <a:pt x="0" y="0"/>
                </a:lnTo>
                <a:lnTo>
                  <a:pt x="0" y="5035295"/>
                </a:lnTo>
                <a:close/>
              </a:path>
            </a:pathLst>
          </a:custGeom>
          <a:solidFill>
            <a:srgbClr val="31313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176784"/>
            <a:ext cx="12189460" cy="1645920"/>
          </a:xfrm>
          <a:custGeom>
            <a:avLst/>
            <a:gdLst/>
            <a:ahLst/>
            <a:cxnLst/>
            <a:rect l="l" t="t" r="r" b="b"/>
            <a:pathLst>
              <a:path w="12189460" h="1645920">
                <a:moveTo>
                  <a:pt x="0" y="1645920"/>
                </a:moveTo>
                <a:lnTo>
                  <a:pt x="12188952" y="1645920"/>
                </a:lnTo>
                <a:lnTo>
                  <a:pt x="12188952" y="0"/>
                </a:lnTo>
                <a:lnTo>
                  <a:pt x="0" y="0"/>
                </a:lnTo>
                <a:lnTo>
                  <a:pt x="0" y="164592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281811" y="389000"/>
            <a:ext cx="9628377" cy="11531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>
                <a:solidFill>
                  <a:srgbClr val="313131"/>
                </a:solidFill>
                <a:latin typeface="Corbel"/>
                <a:cs typeface="Corbe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281811" y="1972664"/>
            <a:ext cx="9628377" cy="35261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1310956" y="2057400"/>
            <a:ext cx="9569957" cy="1678665"/>
          </a:xfrm>
          <a:prstGeom prst="rect">
            <a:avLst/>
          </a:prstGeom>
        </p:spPr>
        <p:txBody>
          <a:bodyPr vert="horz" wrap="square" lIns="0" tIns="189230" rIns="0" bIns="0" rtlCol="0">
            <a:spAutoFit/>
          </a:bodyPr>
          <a:lstStyle/>
          <a:p>
            <a:pPr marL="1565275" marR="5080" indent="-1553210">
              <a:lnSpc>
                <a:spcPts val="5760"/>
              </a:lnSpc>
              <a:spcBef>
                <a:spcPts val="1490"/>
              </a:spcBef>
            </a:pPr>
            <a:r>
              <a:rPr spc="125" dirty="0"/>
              <a:t>PERTEMUAN </a:t>
            </a:r>
            <a:r>
              <a:rPr dirty="0" smtClean="0"/>
              <a:t>12</a:t>
            </a:r>
            <a:r>
              <a:rPr dirty="0" smtClean="0"/>
              <a:t> </a:t>
            </a:r>
            <a:r>
              <a:rPr dirty="0"/>
              <a:t>– </a:t>
            </a:r>
            <a:r>
              <a:rPr spc="-50" dirty="0"/>
              <a:t>DATA  </a:t>
            </a:r>
            <a:r>
              <a:rPr spc="100" dirty="0"/>
              <a:t>WAREHOUSE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423153" y="3982973"/>
            <a:ext cx="13455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r>
              <a:rPr sz="2000" spc="-14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Quality</a:t>
            </a:r>
            <a:endParaRPr sz="20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203962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OUTLINE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811" y="1851176"/>
            <a:ext cx="3953510" cy="1943100"/>
          </a:xfrm>
          <a:prstGeom prst="rect">
            <a:avLst/>
          </a:prstGeom>
        </p:spPr>
        <p:txBody>
          <a:bodyPr vert="horz" wrap="square" lIns="0" tIns="155575" rIns="0" bIns="0" rtlCol="0">
            <a:spAutoFit/>
          </a:bodyPr>
          <a:lstStyle/>
          <a:p>
            <a:pPr marL="195580" indent="-182880">
              <a:lnSpc>
                <a:spcPct val="100000"/>
              </a:lnSpc>
              <a:spcBef>
                <a:spcPts val="122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Mengapa Kualitas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r>
              <a:rPr sz="2200" spc="-6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15" dirty="0">
                <a:solidFill>
                  <a:srgbClr val="FFFFFF"/>
                </a:solidFill>
                <a:latin typeface="Corbel"/>
                <a:cs typeface="Corbel"/>
              </a:rPr>
              <a:t>Penting?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13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20" dirty="0">
                <a:solidFill>
                  <a:srgbClr val="FFFFFF"/>
                </a:solidFill>
                <a:latin typeface="Corbel"/>
                <a:cs typeface="Corbel"/>
              </a:rPr>
              <a:t>Tantangan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Kualitas</a:t>
            </a:r>
            <a:r>
              <a:rPr sz="2200" spc="-1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14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Kakas Bantu Kualitas</a:t>
            </a:r>
            <a:r>
              <a:rPr sz="2200" spc="-3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14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Inisiatif Kualitas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endParaRPr sz="22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663702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30" dirty="0"/>
              <a:t>PENTINGNYA </a:t>
            </a:r>
            <a:r>
              <a:rPr spc="-35" dirty="0"/>
              <a:t>KUALITAS</a:t>
            </a:r>
            <a:r>
              <a:rPr spc="60" dirty="0"/>
              <a:t> </a:t>
            </a:r>
            <a:r>
              <a:rPr spc="-114" dirty="0"/>
              <a:t>DATA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811" y="1851176"/>
            <a:ext cx="7321550" cy="3413760"/>
          </a:xfrm>
          <a:prstGeom prst="rect">
            <a:avLst/>
          </a:prstGeom>
        </p:spPr>
        <p:txBody>
          <a:bodyPr vert="horz" wrap="square" lIns="0" tIns="155575" rIns="0" bIns="0" rtlCol="0">
            <a:spAutoFit/>
          </a:bodyPr>
          <a:lstStyle/>
          <a:p>
            <a:pPr marL="195580" indent="-182880">
              <a:lnSpc>
                <a:spcPct val="100000"/>
              </a:lnSpc>
              <a:spcBef>
                <a:spcPts val="122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Kualitas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Data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di DW &gt; Sistem Operasional</a:t>
            </a:r>
            <a:r>
              <a:rPr sz="2200" spc="-12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Biasa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13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Kepentingan:</a:t>
            </a:r>
            <a:endParaRPr sz="22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175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Meningkatkan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kepercayaan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diri dalam pengambilan</a:t>
            </a:r>
            <a:r>
              <a:rPr sz="2000" spc="-13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keputusan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Customer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Service bisa lebih</a:t>
            </a:r>
            <a:r>
              <a:rPr sz="2000" spc="-6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baik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5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Meningkatkan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kesempatan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tambahan added value dalam</a:t>
            </a:r>
            <a:r>
              <a:rPr sz="2000" spc="-10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layanan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59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Mengurangi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risiko keputusan</a:t>
            </a:r>
            <a:r>
              <a:rPr sz="2000" spc="-4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buruk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59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Mengurangi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cost, khususnya di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kampanye</a:t>
            </a:r>
            <a:r>
              <a:rPr sz="2000" spc="-5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marketing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59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Meningkatkan strategi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pengambilan</a:t>
            </a:r>
            <a:r>
              <a:rPr sz="2000" spc="-6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keputusan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Menghindari akibat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r>
              <a:rPr sz="2000" spc="-6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tercemar</a:t>
            </a:r>
            <a:endParaRPr sz="20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377761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35" dirty="0"/>
              <a:t>KUALITAS</a:t>
            </a:r>
            <a:r>
              <a:rPr spc="-5" dirty="0"/>
              <a:t> </a:t>
            </a:r>
            <a:r>
              <a:rPr spc="-95" dirty="0"/>
              <a:t>DATA?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811" y="1913636"/>
            <a:ext cx="359156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95580" indent="-182880">
              <a:lnSpc>
                <a:spcPct val="100000"/>
              </a:lnSpc>
              <a:spcBef>
                <a:spcPts val="9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Data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Quality ?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r>
              <a:rPr sz="2200" spc="-26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15" dirty="0">
                <a:solidFill>
                  <a:srgbClr val="FFFFFF"/>
                </a:solidFill>
                <a:latin typeface="Corbel"/>
                <a:cs typeface="Corbel"/>
              </a:rPr>
              <a:t>Accuracy</a:t>
            </a:r>
            <a:endParaRPr sz="2200">
              <a:latin typeface="Corbel"/>
              <a:cs typeface="Corbe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013203" y="2281478"/>
            <a:ext cx="8123115" cy="45760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333184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14" dirty="0"/>
              <a:t>DATA</a:t>
            </a:r>
            <a:r>
              <a:rPr spc="-200" dirty="0"/>
              <a:t> </a:t>
            </a:r>
            <a:r>
              <a:rPr spc="-10" dirty="0"/>
              <a:t>QUALITY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811" y="1855749"/>
            <a:ext cx="3596640" cy="4040504"/>
          </a:xfrm>
          <a:prstGeom prst="rect">
            <a:avLst/>
          </a:prstGeom>
        </p:spPr>
        <p:txBody>
          <a:bodyPr vert="horz" wrap="square" lIns="0" tIns="123825" rIns="0" bIns="0" rtlCol="0">
            <a:spAutoFit/>
          </a:bodyPr>
          <a:lstStyle/>
          <a:p>
            <a:pPr marL="195580" indent="-182880">
              <a:lnSpc>
                <a:spcPct val="100000"/>
              </a:lnSpc>
              <a:spcBef>
                <a:spcPts val="97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15" dirty="0">
                <a:solidFill>
                  <a:srgbClr val="FFFFFF"/>
                </a:solidFill>
                <a:latin typeface="Corbel"/>
                <a:cs typeface="Corbel"/>
              </a:rPr>
              <a:t>Accuracy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87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Domain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Integrity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86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r>
              <a:rPr sz="2200" spc="-17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40" dirty="0">
                <a:solidFill>
                  <a:srgbClr val="FFFFFF"/>
                </a:solidFill>
                <a:latin typeface="Corbel"/>
                <a:cs typeface="Corbel"/>
              </a:rPr>
              <a:t>Type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88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Consistency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87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Redundansi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86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Kelengkapan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87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Duplikat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88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Kesinambungan aturan</a:t>
            </a:r>
            <a:r>
              <a:rPr sz="2200" spc="-6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bisnis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86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Ketentuan</a:t>
            </a:r>
            <a:r>
              <a:rPr sz="2200" spc="-6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Struktural</a:t>
            </a:r>
            <a:endParaRPr sz="22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333184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14" dirty="0"/>
              <a:t>DATA</a:t>
            </a:r>
            <a:r>
              <a:rPr spc="-200" dirty="0"/>
              <a:t> </a:t>
            </a:r>
            <a:r>
              <a:rPr spc="-10" dirty="0"/>
              <a:t>QUALITY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811" y="1851176"/>
            <a:ext cx="5617210" cy="2421890"/>
          </a:xfrm>
          <a:prstGeom prst="rect">
            <a:avLst/>
          </a:prstGeom>
        </p:spPr>
        <p:txBody>
          <a:bodyPr vert="horz" wrap="square" lIns="0" tIns="155575" rIns="0" bIns="0" rtlCol="0">
            <a:spAutoFit/>
          </a:bodyPr>
          <a:lstStyle/>
          <a:p>
            <a:pPr marL="195580" indent="-182880">
              <a:lnSpc>
                <a:spcPct val="100000"/>
              </a:lnSpc>
              <a:spcBef>
                <a:spcPts val="122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Anomali</a:t>
            </a:r>
            <a:r>
              <a:rPr sz="2200" spc="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13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Kejelasan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Makna</a:t>
            </a:r>
            <a:r>
              <a:rPr sz="2200" spc="2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14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Berwaktu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14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Manfaat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13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Kesinambungan dengan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Aturan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Integritas</a:t>
            </a:r>
            <a:r>
              <a:rPr sz="2200" spc="-9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endParaRPr sz="22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837882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60" dirty="0"/>
              <a:t>MANFAAT </a:t>
            </a:r>
            <a:r>
              <a:rPr spc="-35" dirty="0"/>
              <a:t>KUALITAS </a:t>
            </a:r>
            <a:r>
              <a:rPr spc="-114" dirty="0"/>
              <a:t>DATA </a:t>
            </a:r>
            <a:r>
              <a:rPr spc="-65" dirty="0"/>
              <a:t>YANG</a:t>
            </a:r>
            <a:r>
              <a:rPr spc="-225" dirty="0"/>
              <a:t> </a:t>
            </a:r>
            <a:r>
              <a:rPr spc="-10" dirty="0"/>
              <a:t>BAIK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811" y="1967611"/>
            <a:ext cx="6108700" cy="39147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95580" indent="-182880">
              <a:lnSpc>
                <a:spcPts val="2600"/>
              </a:lnSpc>
              <a:spcBef>
                <a:spcPts val="9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Analisis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Informasi</a:t>
            </a:r>
            <a:r>
              <a:rPr sz="2200" spc="3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Berwaktu</a:t>
            </a:r>
            <a:endParaRPr sz="2200">
              <a:latin typeface="Corbel"/>
              <a:cs typeface="Corbel"/>
            </a:endParaRPr>
          </a:p>
          <a:p>
            <a:pPr marL="424180" lvl="1" indent="-182880">
              <a:lnSpc>
                <a:spcPts val="2360"/>
              </a:lnSpc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Promosi</a:t>
            </a:r>
            <a:r>
              <a:rPr sz="2000" spc="-1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Musiman</a:t>
            </a:r>
            <a:endParaRPr sz="2000">
              <a:latin typeface="Corbel"/>
              <a:cs typeface="Corbel"/>
            </a:endParaRPr>
          </a:p>
          <a:p>
            <a:pPr marL="195580" indent="-182880">
              <a:lnSpc>
                <a:spcPts val="2600"/>
              </a:lnSpc>
              <a:spcBef>
                <a:spcPts val="107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15" dirty="0">
                <a:solidFill>
                  <a:srgbClr val="FFFFFF"/>
                </a:solidFill>
                <a:latin typeface="Corbel"/>
                <a:cs typeface="Corbel"/>
              </a:rPr>
              <a:t>Pelayanan Pelanggan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yang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Lebih</a:t>
            </a:r>
            <a:r>
              <a:rPr sz="2200" spc="1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Baik</a:t>
            </a:r>
            <a:endParaRPr sz="2200">
              <a:latin typeface="Corbel"/>
              <a:cs typeface="Corbel"/>
            </a:endParaRPr>
          </a:p>
          <a:p>
            <a:pPr marL="424180" lvl="1" indent="-182880">
              <a:lnSpc>
                <a:spcPts val="2360"/>
              </a:lnSpc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Mengetahui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lebih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cepat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mengenai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keadaan</a:t>
            </a:r>
            <a:r>
              <a:rPr sz="2000" spc="-7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pelanggan</a:t>
            </a:r>
            <a:endParaRPr sz="2000">
              <a:latin typeface="Corbel"/>
              <a:cs typeface="Corbel"/>
            </a:endParaRPr>
          </a:p>
          <a:p>
            <a:pPr marL="195580" indent="-182880">
              <a:lnSpc>
                <a:spcPts val="2610"/>
              </a:lnSpc>
              <a:spcBef>
                <a:spcPts val="106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Kesempatan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 Baru</a:t>
            </a:r>
            <a:endParaRPr sz="2200">
              <a:latin typeface="Corbel"/>
              <a:cs typeface="Corbel"/>
            </a:endParaRPr>
          </a:p>
          <a:p>
            <a:pPr marL="424180" lvl="1" indent="-182880">
              <a:lnSpc>
                <a:spcPts val="2370"/>
              </a:lnSpc>
              <a:buFont typeface="Wingdings"/>
              <a:buChar char=""/>
              <a:tabLst>
                <a:tab pos="424180" algn="l"/>
              </a:tabLst>
            </a:pPr>
            <a:r>
              <a:rPr sz="2000" spc="-10" dirty="0">
                <a:solidFill>
                  <a:srgbClr val="FFFFFF"/>
                </a:solidFill>
                <a:latin typeface="Corbel"/>
                <a:cs typeface="Corbel"/>
              </a:rPr>
              <a:t>Penjualan</a:t>
            </a:r>
            <a:r>
              <a:rPr sz="2000" spc="-3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lintas-apapun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12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Marketing tepat</a:t>
            </a:r>
            <a:r>
              <a:rPr sz="2000" spc="-2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sasaran</a:t>
            </a:r>
            <a:endParaRPr sz="2000">
              <a:latin typeface="Corbel"/>
              <a:cs typeface="Corbel"/>
            </a:endParaRPr>
          </a:p>
          <a:p>
            <a:pPr marL="195580" indent="-182880">
              <a:lnSpc>
                <a:spcPts val="2605"/>
              </a:lnSpc>
              <a:spcBef>
                <a:spcPts val="106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Berkurangnya biaya dan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15" dirty="0">
                <a:solidFill>
                  <a:srgbClr val="FFFFFF"/>
                </a:solidFill>
                <a:latin typeface="Corbel"/>
                <a:cs typeface="Corbel"/>
              </a:rPr>
              <a:t>risiko</a:t>
            </a:r>
            <a:endParaRPr sz="2200">
              <a:latin typeface="Corbel"/>
              <a:cs typeface="Corbel"/>
            </a:endParaRPr>
          </a:p>
          <a:p>
            <a:pPr marL="424180" lvl="1" indent="-182880">
              <a:lnSpc>
                <a:spcPts val="2365"/>
              </a:lnSpc>
              <a:buFont typeface="Wingdings"/>
              <a:buChar char=""/>
              <a:tabLst>
                <a:tab pos="424180" algn="l"/>
              </a:tabLst>
            </a:pPr>
            <a:r>
              <a:rPr sz="2000" spc="-15" dirty="0">
                <a:solidFill>
                  <a:srgbClr val="FFFFFF"/>
                </a:solidFill>
                <a:latin typeface="Corbel"/>
                <a:cs typeface="Corbel"/>
              </a:rPr>
              <a:t>Terbuangnya</a:t>
            </a:r>
            <a:r>
              <a:rPr sz="2000" spc="-2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waktu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12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Kesalahan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proses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dan</a:t>
            </a:r>
            <a:r>
              <a:rPr sz="2000" spc="-6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sistem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12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Kesalahan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aksi pelanggan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dan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rekan</a:t>
            </a:r>
            <a:r>
              <a:rPr sz="2000" spc="-9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bisnis</a:t>
            </a:r>
            <a:endParaRPr sz="20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837882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60" dirty="0"/>
              <a:t>MANFAAT </a:t>
            </a:r>
            <a:r>
              <a:rPr spc="-35" dirty="0"/>
              <a:t>KUALITAS </a:t>
            </a:r>
            <a:r>
              <a:rPr spc="-114" dirty="0"/>
              <a:t>DATA </a:t>
            </a:r>
            <a:r>
              <a:rPr spc="-65" dirty="0"/>
              <a:t>YANG</a:t>
            </a:r>
            <a:r>
              <a:rPr spc="-225" dirty="0"/>
              <a:t> </a:t>
            </a:r>
            <a:r>
              <a:rPr spc="-10" dirty="0"/>
              <a:t>BAIK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811" y="1972664"/>
            <a:ext cx="7151370" cy="1539240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95580" indent="-182880">
              <a:lnSpc>
                <a:spcPct val="100000"/>
              </a:lnSpc>
              <a:spcBef>
                <a:spcPts val="27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Produktivitas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yang</a:t>
            </a:r>
            <a:r>
              <a:rPr sz="2200" spc="-1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Meningkat</a:t>
            </a:r>
            <a:endParaRPr sz="22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165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Adanya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pandangan luas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mengenai</a:t>
            </a:r>
            <a:r>
              <a:rPr sz="2000" spc="-7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perusahaan</a:t>
            </a:r>
            <a:endParaRPr sz="20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32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15" dirty="0">
                <a:solidFill>
                  <a:srgbClr val="FFFFFF"/>
                </a:solidFill>
                <a:latin typeface="Corbel"/>
                <a:cs typeface="Corbel"/>
              </a:rPr>
              <a:t>Pengambilan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Keputusan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Strategis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yang</a:t>
            </a:r>
            <a:r>
              <a:rPr sz="2200" spc="-3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15" dirty="0">
                <a:solidFill>
                  <a:srgbClr val="FFFFFF"/>
                </a:solidFill>
                <a:latin typeface="Corbel"/>
                <a:cs typeface="Corbel"/>
              </a:rPr>
              <a:t>Reliable</a:t>
            </a:r>
            <a:endParaRPr sz="22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175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Keputusan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yang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diambil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berdasarkan informasi yang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masuk</a:t>
            </a:r>
            <a:r>
              <a:rPr sz="2000" spc="-6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akal</a:t>
            </a:r>
            <a:endParaRPr sz="20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881253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" dirty="0"/>
              <a:t>JENIS PERMASALAHAN </a:t>
            </a:r>
            <a:r>
              <a:rPr spc="-35" dirty="0"/>
              <a:t>KUALITAS</a:t>
            </a:r>
            <a:r>
              <a:rPr spc="50" dirty="0"/>
              <a:t> </a:t>
            </a:r>
            <a:r>
              <a:rPr spc="-114" dirty="0"/>
              <a:t>DATA</a:t>
            </a:r>
          </a:p>
        </p:txBody>
      </p:sp>
      <p:sp>
        <p:nvSpPr>
          <p:cNvPr id="3" name="object 3"/>
          <p:cNvSpPr/>
          <p:nvPr/>
        </p:nvSpPr>
        <p:spPr>
          <a:xfrm>
            <a:off x="1510283" y="1466191"/>
            <a:ext cx="8716740" cy="507024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881253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" dirty="0"/>
              <a:t>JENIS PERMASALAHAN </a:t>
            </a:r>
            <a:r>
              <a:rPr spc="-35" dirty="0"/>
              <a:t>KUALITAS</a:t>
            </a:r>
            <a:r>
              <a:rPr spc="50" dirty="0"/>
              <a:t> </a:t>
            </a:r>
            <a:r>
              <a:rPr spc="-114" dirty="0"/>
              <a:t>DATA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811" y="1972664"/>
            <a:ext cx="8450580" cy="3549650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95580" indent="-182880">
              <a:lnSpc>
                <a:spcPct val="100000"/>
              </a:lnSpc>
              <a:spcBef>
                <a:spcPts val="27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Nilai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Dummy dalam</a:t>
            </a:r>
            <a:r>
              <a:rPr sz="2200" spc="1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20" dirty="0">
                <a:solidFill>
                  <a:srgbClr val="FFFFFF"/>
                </a:solidFill>
                <a:latin typeface="Corbel"/>
                <a:cs typeface="Corbel"/>
              </a:rPr>
              <a:t>Kolom</a:t>
            </a:r>
            <a:endParaRPr sz="22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165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Nilai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yang dibiarkan begitu saja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untuk tes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awal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namun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lupa</a:t>
            </a:r>
            <a:r>
              <a:rPr sz="2000" spc="-7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dihapus/dikoreksi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Ex: </a:t>
            </a:r>
            <a:r>
              <a:rPr sz="2000" spc="-10" dirty="0">
                <a:solidFill>
                  <a:srgbClr val="FFFFFF"/>
                </a:solidFill>
                <a:latin typeface="Corbel"/>
                <a:cs typeface="Corbel"/>
              </a:rPr>
              <a:t>Kode </a:t>
            </a:r>
            <a:r>
              <a:rPr sz="2000" spc="-30" dirty="0">
                <a:solidFill>
                  <a:srgbClr val="FFFFFF"/>
                </a:solidFill>
                <a:latin typeface="Corbel"/>
                <a:cs typeface="Corbel"/>
              </a:rPr>
              <a:t>Pos</a:t>
            </a:r>
            <a:r>
              <a:rPr sz="2000" spc="-2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00000</a:t>
            </a:r>
            <a:endParaRPr sz="20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32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Hilangnya nilai</a:t>
            </a:r>
            <a:r>
              <a:rPr sz="2200" spc="1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endParaRPr sz="22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175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Missing</a:t>
            </a:r>
            <a:r>
              <a:rPr sz="2000" spc="-17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Value</a:t>
            </a:r>
            <a:endParaRPr sz="20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32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15" dirty="0">
                <a:solidFill>
                  <a:srgbClr val="FFFFFF"/>
                </a:solidFill>
                <a:latin typeface="Corbel"/>
                <a:cs typeface="Corbel"/>
              </a:rPr>
              <a:t>Penggunaan Kolom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yang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Tidak</a:t>
            </a:r>
            <a:r>
              <a:rPr sz="2200" spc="-13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Resmi/Unofficial</a:t>
            </a:r>
            <a:endParaRPr sz="22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175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10" dirty="0">
                <a:solidFill>
                  <a:srgbClr val="FFFFFF"/>
                </a:solidFill>
                <a:latin typeface="Corbel"/>
                <a:cs typeface="Corbel"/>
              </a:rPr>
              <a:t>Komentar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pada </a:t>
            </a:r>
            <a:r>
              <a:rPr sz="2000" spc="-10" dirty="0">
                <a:solidFill>
                  <a:srgbClr val="FFFFFF"/>
                </a:solidFill>
                <a:latin typeface="Corbel"/>
                <a:cs typeface="Corbel"/>
              </a:rPr>
              <a:t>komentar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pelanggan</a:t>
            </a:r>
            <a:endParaRPr sz="20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33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Nilai</a:t>
            </a:r>
            <a:r>
              <a:rPr sz="2200" spc="-7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Cryptic/Kode</a:t>
            </a:r>
            <a:endParaRPr sz="22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165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Masalah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di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sistem lawas,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contoh: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Status pelanggan: </a:t>
            </a:r>
            <a:r>
              <a:rPr sz="2000" spc="-15" dirty="0">
                <a:solidFill>
                  <a:srgbClr val="FFFFFF"/>
                </a:solidFill>
                <a:latin typeface="Corbel"/>
                <a:cs typeface="Corbel"/>
              </a:rPr>
              <a:t>R=Regular,</a:t>
            </a:r>
            <a:r>
              <a:rPr sz="2000" spc="-20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N=New</a:t>
            </a:r>
            <a:endParaRPr sz="20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881253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" dirty="0"/>
              <a:t>JENIS PERMASALAHAN </a:t>
            </a:r>
            <a:r>
              <a:rPr spc="-35" dirty="0"/>
              <a:t>KUALITAS</a:t>
            </a:r>
            <a:r>
              <a:rPr spc="50" dirty="0"/>
              <a:t> </a:t>
            </a:r>
            <a:r>
              <a:rPr spc="-114" dirty="0"/>
              <a:t>DATA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811" y="1972664"/>
            <a:ext cx="9065895" cy="3199130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95580" indent="-182880">
              <a:lnSpc>
                <a:spcPct val="100000"/>
              </a:lnSpc>
              <a:spcBef>
                <a:spcPts val="27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Nilai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yang</a:t>
            </a:r>
            <a:r>
              <a:rPr sz="2200" spc="1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bertentangan</a:t>
            </a:r>
            <a:endParaRPr sz="22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165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15" dirty="0">
                <a:solidFill>
                  <a:srgbClr val="FFFFFF"/>
                </a:solidFill>
                <a:latin typeface="Corbel"/>
                <a:cs typeface="Corbel"/>
              </a:rPr>
              <a:t>Kode </a:t>
            </a:r>
            <a:r>
              <a:rPr sz="2000" spc="-30" dirty="0">
                <a:solidFill>
                  <a:srgbClr val="FFFFFF"/>
                </a:solidFill>
                <a:latin typeface="Corbel"/>
                <a:cs typeface="Corbel"/>
              </a:rPr>
              <a:t>Pos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dan Alamat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yang</a:t>
            </a:r>
            <a:r>
              <a:rPr sz="2000" spc="-9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bertentangan</a:t>
            </a:r>
            <a:endParaRPr sz="20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32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15" dirty="0">
                <a:solidFill>
                  <a:srgbClr val="FFFFFF"/>
                </a:solidFill>
                <a:latin typeface="Corbel"/>
                <a:cs typeface="Corbel"/>
              </a:rPr>
              <a:t>Pelanggaran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Aturan</a:t>
            </a:r>
            <a:r>
              <a:rPr sz="2200" spc="-7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Bisnis</a:t>
            </a:r>
            <a:endParaRPr sz="22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175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Hari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kerja+hari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liburan+libur bersama+cuti sakit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&lt;=365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atau</a:t>
            </a:r>
            <a:r>
              <a:rPr sz="2000" spc="-13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&lt;=366</a:t>
            </a:r>
            <a:endParaRPr sz="20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32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15" dirty="0">
                <a:solidFill>
                  <a:srgbClr val="FFFFFF"/>
                </a:solidFill>
                <a:latin typeface="Corbel"/>
                <a:cs typeface="Corbel"/>
              </a:rPr>
              <a:t>Pengulangan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Primary</a:t>
            </a:r>
            <a:r>
              <a:rPr sz="2200" spc="2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25" dirty="0">
                <a:solidFill>
                  <a:srgbClr val="FFFFFF"/>
                </a:solidFill>
                <a:latin typeface="Corbel"/>
                <a:cs typeface="Corbel"/>
              </a:rPr>
              <a:t>Key</a:t>
            </a:r>
            <a:endParaRPr sz="22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175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10" dirty="0">
                <a:solidFill>
                  <a:srgbClr val="FFFFFF"/>
                </a:solidFill>
                <a:latin typeface="Corbel"/>
                <a:cs typeface="Corbel"/>
              </a:rPr>
              <a:t>Penggunaan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angka dengan ukuran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5-bit, jika customer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&gt;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100.000, </a:t>
            </a:r>
            <a:r>
              <a:rPr sz="2000" spc="-20" dirty="0">
                <a:solidFill>
                  <a:srgbClr val="FFFFFF"/>
                </a:solidFill>
                <a:latin typeface="Corbel"/>
                <a:cs typeface="Corbel"/>
              </a:rPr>
              <a:t>key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akan</a:t>
            </a:r>
            <a:r>
              <a:rPr sz="2000" spc="-4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diulang</a:t>
            </a:r>
            <a:endParaRPr sz="20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32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ID non</a:t>
            </a:r>
            <a:r>
              <a:rPr sz="2200" spc="-1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unik</a:t>
            </a:r>
            <a:endParaRPr sz="22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17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15" dirty="0">
                <a:solidFill>
                  <a:srgbClr val="FFFFFF"/>
                </a:solidFill>
                <a:latin typeface="Corbel"/>
                <a:cs typeface="Corbel"/>
              </a:rPr>
              <a:t>Kode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Produk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X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di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penjualan =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355, tetapi di akuntansi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=</a:t>
            </a:r>
            <a:r>
              <a:rPr sz="2000" spc="-15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spc="-25" dirty="0">
                <a:solidFill>
                  <a:srgbClr val="FFFFFF"/>
                </a:solidFill>
                <a:latin typeface="Corbel"/>
                <a:cs typeface="Corbel"/>
              </a:rPr>
              <a:t>A226</a:t>
            </a:r>
            <a:endParaRPr sz="20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881253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" dirty="0"/>
              <a:t>JENIS PERMASALAHAN </a:t>
            </a:r>
            <a:r>
              <a:rPr spc="-35" dirty="0"/>
              <a:t>KUALITAS</a:t>
            </a:r>
            <a:r>
              <a:rPr spc="50" dirty="0"/>
              <a:t> </a:t>
            </a:r>
            <a:r>
              <a:rPr spc="-114" dirty="0"/>
              <a:t>DATA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811" y="1972664"/>
            <a:ext cx="8613775" cy="3422015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95580" indent="-182880">
              <a:lnSpc>
                <a:spcPct val="100000"/>
              </a:lnSpc>
              <a:spcBef>
                <a:spcPts val="27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Nilai Tidak</a:t>
            </a:r>
            <a:r>
              <a:rPr sz="2200" spc="-114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Konsisten</a:t>
            </a:r>
            <a:endParaRPr sz="22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165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Sistem yang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menggunakan </a:t>
            </a:r>
            <a:r>
              <a:rPr sz="2000" spc="-15" dirty="0">
                <a:solidFill>
                  <a:srgbClr val="FFFFFF"/>
                </a:solidFill>
                <a:latin typeface="Corbel"/>
                <a:cs typeface="Corbel"/>
              </a:rPr>
              <a:t>kode: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1, 2, 3,</a:t>
            </a:r>
            <a:r>
              <a:rPr sz="2000" spc="-4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4.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Sistem lain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menggunakan </a:t>
            </a:r>
            <a:r>
              <a:rPr sz="2000" spc="-20" dirty="0">
                <a:solidFill>
                  <a:srgbClr val="FFFFFF"/>
                </a:solidFill>
                <a:latin typeface="Corbel"/>
                <a:cs typeface="Corbel"/>
              </a:rPr>
              <a:t>AU, HO,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FL, dan</a:t>
            </a:r>
            <a:r>
              <a:rPr sz="2000" spc="-21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WO</a:t>
            </a:r>
            <a:endParaRPr sz="20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32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Nilai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yang</a:t>
            </a:r>
            <a:r>
              <a:rPr sz="2200" spc="-5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Salah</a:t>
            </a:r>
            <a:endParaRPr sz="22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175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Produk: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vas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bunga,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tinggi: </a:t>
            </a:r>
            <a:r>
              <a:rPr sz="2000" spc="-25" dirty="0">
                <a:solidFill>
                  <a:srgbClr val="FFFFFF"/>
                </a:solidFill>
                <a:latin typeface="Corbel"/>
                <a:cs typeface="Corbel"/>
              </a:rPr>
              <a:t>125</a:t>
            </a:r>
            <a:r>
              <a:rPr sz="2000" spc="-4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m</a:t>
            </a:r>
            <a:endParaRPr sz="20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32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15" dirty="0">
                <a:solidFill>
                  <a:srgbClr val="FFFFFF"/>
                </a:solidFill>
                <a:latin typeface="Corbel"/>
                <a:cs typeface="Corbel"/>
              </a:rPr>
              <a:t>Kolom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banyak</a:t>
            </a:r>
            <a:r>
              <a:rPr sz="2200" spc="-13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25" dirty="0">
                <a:solidFill>
                  <a:srgbClr val="FFFFFF"/>
                </a:solidFill>
                <a:latin typeface="Corbel"/>
                <a:cs typeface="Corbel"/>
              </a:rPr>
              <a:t>Tujuan</a:t>
            </a:r>
            <a:endParaRPr sz="22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175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10" dirty="0">
                <a:solidFill>
                  <a:srgbClr val="FFFFFF"/>
                </a:solidFill>
                <a:latin typeface="Corbel"/>
                <a:cs typeface="Corbel"/>
              </a:rPr>
              <a:t>Kolom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X awalnya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digunakan untuk </a:t>
            </a:r>
            <a:r>
              <a:rPr sz="2000" spc="-15" dirty="0">
                <a:solidFill>
                  <a:srgbClr val="FFFFFF"/>
                </a:solidFill>
                <a:latin typeface="Corbel"/>
                <a:cs typeface="Corbel"/>
              </a:rPr>
              <a:t>kode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penyimpanan barang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di suatu</a:t>
            </a:r>
            <a:r>
              <a:rPr sz="2000" spc="-14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gudang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5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10" dirty="0">
                <a:solidFill>
                  <a:srgbClr val="FFFFFF"/>
                </a:solidFill>
                <a:latin typeface="Corbel"/>
                <a:cs typeface="Corbel"/>
              </a:rPr>
              <a:t>Perusahaan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membangun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gudang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baru untuk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penyimpanan</a:t>
            </a:r>
            <a:r>
              <a:rPr sz="2000" spc="-6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barang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15" dirty="0">
                <a:solidFill>
                  <a:srgbClr val="FFFFFF"/>
                </a:solidFill>
                <a:latin typeface="Corbel"/>
                <a:cs typeface="Corbel"/>
              </a:rPr>
              <a:t>Kode </a:t>
            </a:r>
            <a:r>
              <a:rPr sz="2000" spc="-10" dirty="0">
                <a:solidFill>
                  <a:srgbClr val="FFFFFF"/>
                </a:solidFill>
                <a:latin typeface="Corbel"/>
                <a:cs typeface="Corbel"/>
              </a:rPr>
              <a:t>Penyimpanan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digunakan juga untuk menunjukkan </a:t>
            </a:r>
            <a:r>
              <a:rPr sz="2000" spc="-15" dirty="0">
                <a:solidFill>
                  <a:srgbClr val="FFFFFF"/>
                </a:solidFill>
                <a:latin typeface="Corbel"/>
                <a:cs typeface="Corbel"/>
              </a:rPr>
              <a:t>kode</a:t>
            </a:r>
            <a:r>
              <a:rPr sz="2000" spc="2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gudang</a:t>
            </a:r>
            <a:endParaRPr sz="20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881253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" dirty="0"/>
              <a:t>JENIS PERMASALAHAN </a:t>
            </a:r>
            <a:r>
              <a:rPr spc="-35" dirty="0"/>
              <a:t>KUALITAS</a:t>
            </a:r>
            <a:r>
              <a:rPr spc="50" dirty="0"/>
              <a:t> </a:t>
            </a:r>
            <a:r>
              <a:rPr spc="-114" dirty="0"/>
              <a:t>DATA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811" y="1972664"/>
            <a:ext cx="9039225" cy="1333500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95580" indent="-182880">
              <a:lnSpc>
                <a:spcPct val="100000"/>
              </a:lnSpc>
              <a:spcBef>
                <a:spcPts val="27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Integrasi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yang</a:t>
            </a:r>
            <a:r>
              <a:rPr sz="2200" spc="-2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Bermasalah</a:t>
            </a:r>
            <a:endParaRPr sz="22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165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15" dirty="0">
                <a:solidFill>
                  <a:srgbClr val="FFFFFF"/>
                </a:solidFill>
                <a:latin typeface="Corbel"/>
                <a:cs typeface="Corbel"/>
              </a:rPr>
              <a:t>Kode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pelanggan sama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tetapi tercatat berbeda di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sistem</a:t>
            </a:r>
            <a:r>
              <a:rPr sz="2000" spc="1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lain</a:t>
            </a:r>
            <a:endParaRPr sz="2000">
              <a:latin typeface="Corbel"/>
              <a:cs typeface="Corbel"/>
            </a:endParaRPr>
          </a:p>
          <a:p>
            <a:pPr marL="424180" marR="5080" lvl="1" indent="-182880">
              <a:lnSpc>
                <a:spcPts val="2160"/>
              </a:lnSpc>
              <a:spcBef>
                <a:spcPts val="63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15" dirty="0">
                <a:solidFill>
                  <a:srgbClr val="FFFFFF"/>
                </a:solidFill>
                <a:latin typeface="Corbel"/>
                <a:cs typeface="Corbel"/>
              </a:rPr>
              <a:t>Kode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pelanggan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berbeda di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sistem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dan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sistem lain, tetapi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menunjuk </a:t>
            </a:r>
            <a:r>
              <a:rPr sz="2000" spc="-20" dirty="0">
                <a:solidFill>
                  <a:srgbClr val="FFFFFF"/>
                </a:solidFill>
                <a:latin typeface="Corbel"/>
                <a:cs typeface="Corbel"/>
              </a:rPr>
              <a:t>ke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orang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yang  sama</a:t>
            </a:r>
            <a:endParaRPr sz="20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654304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5" dirty="0"/>
              <a:t>TANTANGAN </a:t>
            </a:r>
            <a:r>
              <a:rPr spc="-35" dirty="0"/>
              <a:t>KUALITAS</a:t>
            </a:r>
            <a:r>
              <a:rPr spc="85" dirty="0"/>
              <a:t> </a:t>
            </a:r>
            <a:r>
              <a:rPr spc="-114" dirty="0"/>
              <a:t>DATA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811" y="1972664"/>
            <a:ext cx="5801995" cy="3513454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95580" indent="-182880">
              <a:lnSpc>
                <a:spcPct val="100000"/>
              </a:lnSpc>
              <a:spcBef>
                <a:spcPts val="27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Sumber </a:t>
            </a:r>
            <a:r>
              <a:rPr sz="2200" spc="-15" dirty="0">
                <a:solidFill>
                  <a:srgbClr val="FFFFFF"/>
                </a:solidFill>
                <a:latin typeface="Corbel"/>
                <a:cs typeface="Corbel"/>
              </a:rPr>
              <a:t>Pencemaran</a:t>
            </a:r>
            <a:r>
              <a:rPr sz="2200" spc="2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Data:</a:t>
            </a:r>
            <a:endParaRPr sz="22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165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10" dirty="0">
                <a:solidFill>
                  <a:srgbClr val="FFFFFF"/>
                </a:solidFill>
                <a:latin typeface="Corbel"/>
                <a:cs typeface="Corbel"/>
              </a:rPr>
              <a:t>Konversi</a:t>
            </a:r>
            <a:r>
              <a:rPr sz="2000" spc="-6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Sistem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15" dirty="0">
                <a:solidFill>
                  <a:srgbClr val="FFFFFF"/>
                </a:solidFill>
                <a:latin typeface="Corbel"/>
                <a:cs typeface="Corbel"/>
              </a:rPr>
              <a:t>Penuaan</a:t>
            </a:r>
            <a:r>
              <a:rPr sz="2000" spc="-3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Sistem integrasi yang</a:t>
            </a:r>
            <a:r>
              <a:rPr sz="2000" spc="-5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bervariasi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Rancangan database yang</a:t>
            </a:r>
            <a:r>
              <a:rPr sz="2000" spc="-8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buruk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Informasi yang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tidak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lengkap saat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r>
              <a:rPr sz="2000" spc="-7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dimasukkan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Kesalahan</a:t>
            </a:r>
            <a:r>
              <a:rPr sz="2000" spc="-5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Input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Internasionalisasi/pelokalan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5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10" dirty="0">
                <a:solidFill>
                  <a:srgbClr val="FFFFFF"/>
                </a:solidFill>
                <a:latin typeface="Corbel"/>
                <a:cs typeface="Corbel"/>
              </a:rPr>
              <a:t>Fraud/Penipuan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Kelemahan</a:t>
            </a:r>
            <a:r>
              <a:rPr sz="2000" spc="-3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Kebijakan</a:t>
            </a:r>
            <a:endParaRPr sz="20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654304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5" dirty="0"/>
              <a:t>TANTANGAN </a:t>
            </a:r>
            <a:r>
              <a:rPr spc="-35" dirty="0"/>
              <a:t>KUALITAS</a:t>
            </a:r>
            <a:r>
              <a:rPr spc="85" dirty="0"/>
              <a:t> </a:t>
            </a:r>
            <a:r>
              <a:rPr spc="-114" dirty="0"/>
              <a:t>DATA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811" y="1995042"/>
            <a:ext cx="316611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95580" indent="-182880">
              <a:lnSpc>
                <a:spcPct val="100000"/>
              </a:lnSpc>
              <a:spcBef>
                <a:spcPts val="9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Validasi nama dan</a:t>
            </a:r>
            <a:r>
              <a:rPr sz="2200" spc="-2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alamat</a:t>
            </a:r>
            <a:endParaRPr sz="2200">
              <a:latin typeface="Corbel"/>
              <a:cs typeface="Corbe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889759" y="2441313"/>
            <a:ext cx="7566559" cy="441668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654304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5" dirty="0"/>
              <a:t>TANTANGAN </a:t>
            </a:r>
            <a:r>
              <a:rPr spc="-35" dirty="0"/>
              <a:t>KUALITAS</a:t>
            </a:r>
            <a:r>
              <a:rPr spc="85" dirty="0"/>
              <a:t> </a:t>
            </a:r>
            <a:r>
              <a:rPr spc="-114" dirty="0"/>
              <a:t>DATA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811" y="1972664"/>
            <a:ext cx="9244330" cy="1684020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95580" indent="-182880">
              <a:lnSpc>
                <a:spcPct val="100000"/>
              </a:lnSpc>
              <a:spcBef>
                <a:spcPts val="27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Cost Kualitas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Data yang</a:t>
            </a:r>
            <a:r>
              <a:rPr sz="2200" spc="-6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Buruk</a:t>
            </a:r>
            <a:endParaRPr sz="22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165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Keputusan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yang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buruk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dalam analisis</a:t>
            </a:r>
            <a:r>
              <a:rPr sz="2000" spc="-4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rutin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Kesempatan bisnis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yang hilang akibat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data tidak tersedia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atau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r>
              <a:rPr sz="2000" spc="-6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spc="-15" dirty="0">
                <a:solidFill>
                  <a:srgbClr val="FFFFFF"/>
                </a:solidFill>
                <a:latin typeface="Corbel"/>
                <a:cs typeface="Corbel"/>
              </a:rPr>
              <a:t>kotor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ts val="228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Kesulitan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dalam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source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system akibat data yang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buruk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mengakibatkan</a:t>
            </a:r>
            <a:r>
              <a:rPr sz="2000" spc="-5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pengulangan</a:t>
            </a:r>
            <a:endParaRPr sz="2000">
              <a:latin typeface="Corbel"/>
              <a:cs typeface="Corbel"/>
            </a:endParaRPr>
          </a:p>
          <a:p>
            <a:pPr marL="424180">
              <a:lnSpc>
                <a:spcPts val="2280"/>
              </a:lnSpc>
            </a:pPr>
            <a:r>
              <a:rPr sz="2000" spc="-10" dirty="0">
                <a:solidFill>
                  <a:srgbClr val="FFFFFF"/>
                </a:solidFill>
                <a:latin typeface="Corbel"/>
                <a:cs typeface="Corbel"/>
              </a:rPr>
              <a:t>kembali</a:t>
            </a:r>
            <a:endParaRPr sz="20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654304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5" dirty="0"/>
              <a:t>TANTANGAN </a:t>
            </a:r>
            <a:r>
              <a:rPr spc="-35" dirty="0"/>
              <a:t>KUALITAS</a:t>
            </a:r>
            <a:r>
              <a:rPr spc="85" dirty="0"/>
              <a:t> </a:t>
            </a:r>
            <a:r>
              <a:rPr spc="-114" dirty="0"/>
              <a:t>DATA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811" y="1972664"/>
            <a:ext cx="7823200" cy="1760220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95580" indent="-182880">
              <a:lnSpc>
                <a:spcPct val="100000"/>
              </a:lnSpc>
              <a:spcBef>
                <a:spcPts val="27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Cost Kualitas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Data yang</a:t>
            </a:r>
            <a:r>
              <a:rPr sz="2200" spc="-6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Buruk</a:t>
            </a:r>
            <a:endParaRPr sz="22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165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10" dirty="0">
                <a:solidFill>
                  <a:srgbClr val="FFFFFF"/>
                </a:solidFill>
                <a:latin typeface="Corbel"/>
                <a:cs typeface="Corbel"/>
              </a:rPr>
              <a:t>Permasalahan</a:t>
            </a:r>
            <a:r>
              <a:rPr sz="2000" spc="-4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audit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Redundansi data mengakibatkan sumber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yang</a:t>
            </a:r>
            <a:r>
              <a:rPr sz="2000" spc="-1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boros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Laporan yang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tidak</a:t>
            </a:r>
            <a:r>
              <a:rPr sz="2000" spc="-9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konsisten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Usaha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dan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Waktu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untuk </a:t>
            </a:r>
            <a:r>
              <a:rPr sz="2000" spc="-10" dirty="0">
                <a:solidFill>
                  <a:srgbClr val="FFFFFF"/>
                </a:solidFill>
                <a:latin typeface="Corbel"/>
                <a:cs typeface="Corbel"/>
              </a:rPr>
              <a:t>koreksi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data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setiap penemuan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data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yang</a:t>
            </a:r>
            <a:r>
              <a:rPr sz="2000" spc="-15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rusak</a:t>
            </a:r>
            <a:endParaRPr sz="20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777748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PERKAKAS </a:t>
            </a:r>
            <a:r>
              <a:rPr spc="-5" dirty="0"/>
              <a:t>BANTU </a:t>
            </a:r>
            <a:r>
              <a:rPr spc="-35" dirty="0"/>
              <a:t>KUALITAS</a:t>
            </a:r>
            <a:r>
              <a:rPr spc="65" dirty="0"/>
              <a:t> </a:t>
            </a:r>
            <a:r>
              <a:rPr spc="-114" dirty="0"/>
              <a:t>DATA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811" y="1851176"/>
            <a:ext cx="6049645" cy="982980"/>
          </a:xfrm>
          <a:prstGeom prst="rect">
            <a:avLst/>
          </a:prstGeom>
        </p:spPr>
        <p:txBody>
          <a:bodyPr vert="horz" wrap="square" lIns="0" tIns="155575" rIns="0" bIns="0" rtlCol="0">
            <a:spAutoFit/>
          </a:bodyPr>
          <a:lstStyle/>
          <a:p>
            <a:pPr marL="195580" indent="-182880">
              <a:lnSpc>
                <a:spcPct val="100000"/>
              </a:lnSpc>
              <a:spcBef>
                <a:spcPts val="122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Kategori: </a:t>
            </a:r>
            <a:r>
              <a:rPr sz="2200" spc="-15" dirty="0">
                <a:solidFill>
                  <a:srgbClr val="FFFFFF"/>
                </a:solidFill>
                <a:latin typeface="Corbel"/>
                <a:cs typeface="Corbel"/>
              </a:rPr>
              <a:t>Penemuan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Error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dan </a:t>
            </a:r>
            <a:r>
              <a:rPr sz="2200" spc="-15" dirty="0">
                <a:solidFill>
                  <a:srgbClr val="FFFFFF"/>
                </a:solidFill>
                <a:latin typeface="Corbel"/>
                <a:cs typeface="Corbel"/>
              </a:rPr>
              <a:t>Koreksi</a:t>
            </a:r>
            <a:r>
              <a:rPr sz="2200" spc="5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13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Biasanya dalam satu software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terdapat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dua fitur</a:t>
            </a:r>
            <a:r>
              <a:rPr sz="2200" spc="2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ini</a:t>
            </a:r>
            <a:endParaRPr sz="22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572516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" dirty="0"/>
              <a:t>FITUR PENEMUAN</a:t>
            </a:r>
            <a:r>
              <a:rPr spc="-30" dirty="0"/>
              <a:t> </a:t>
            </a:r>
            <a:r>
              <a:rPr spc="-10" dirty="0"/>
              <a:t>ERROR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811" y="1855749"/>
            <a:ext cx="9010015" cy="4308475"/>
          </a:xfrm>
          <a:prstGeom prst="rect">
            <a:avLst/>
          </a:prstGeom>
        </p:spPr>
        <p:txBody>
          <a:bodyPr vert="horz" wrap="square" lIns="0" tIns="123825" rIns="0" bIns="0" rtlCol="0">
            <a:spAutoFit/>
          </a:bodyPr>
          <a:lstStyle/>
          <a:p>
            <a:pPr marL="195580" indent="-182880">
              <a:lnSpc>
                <a:spcPct val="100000"/>
              </a:lnSpc>
              <a:spcBef>
                <a:spcPts val="97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Identifikasi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record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duplikat secara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cepat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dan</a:t>
            </a:r>
            <a:r>
              <a:rPr sz="2200" spc="8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mudah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87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Mengidentifikasi data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yang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nilainya di luar rentang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yang</a:t>
            </a:r>
            <a:r>
              <a:rPr sz="2200" spc="1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diizinkan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86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Menemukan data</a:t>
            </a:r>
            <a:r>
              <a:rPr sz="2200" spc="2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inkonsisten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88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Memeriksa rentang nilai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yang</a:t>
            </a:r>
            <a:r>
              <a:rPr sz="2200" spc="5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diizinkan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87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Mendeteksi data item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yang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inkonsisten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dari berbagai</a:t>
            </a:r>
            <a:r>
              <a:rPr sz="2200" spc="5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sumber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ts val="2375"/>
              </a:lnSpc>
              <a:spcBef>
                <a:spcPts val="86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Mengizinkan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user untuk mengidentifikasi dan mengkuantisasi</a:t>
            </a:r>
            <a:r>
              <a:rPr sz="2200" spc="204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permasalahan</a:t>
            </a:r>
            <a:endParaRPr sz="2200">
              <a:latin typeface="Corbel"/>
              <a:cs typeface="Corbel"/>
            </a:endParaRPr>
          </a:p>
          <a:p>
            <a:pPr marL="194945">
              <a:lnSpc>
                <a:spcPts val="2375"/>
              </a:lnSpc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kualitas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87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Mengawasi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tren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dalam kualitas</a:t>
            </a:r>
            <a:r>
              <a:rPr sz="2200" spc="4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88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Melaporkan </a:t>
            </a:r>
            <a:r>
              <a:rPr sz="2200" spc="-30" dirty="0">
                <a:solidFill>
                  <a:srgbClr val="FFFFFF"/>
                </a:solidFill>
                <a:latin typeface="Corbel"/>
                <a:cs typeface="Corbel"/>
              </a:rPr>
              <a:t>ke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user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terhadap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kualitas data untuk</a:t>
            </a:r>
            <a:r>
              <a:rPr sz="2200" spc="10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analisis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86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Mendamaikan masalah integritas referensial dengan</a:t>
            </a:r>
            <a:r>
              <a:rPr sz="2200" spc="10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RDBMS</a:t>
            </a:r>
            <a:endParaRPr sz="22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469582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" dirty="0"/>
              <a:t>FITUR </a:t>
            </a:r>
            <a:r>
              <a:rPr spc="-35" dirty="0"/>
              <a:t>KOREKSI</a:t>
            </a:r>
            <a:r>
              <a:rPr spc="-15" dirty="0"/>
              <a:t> </a:t>
            </a:r>
            <a:r>
              <a:rPr spc="-114" dirty="0"/>
              <a:t>DATA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811" y="1851176"/>
            <a:ext cx="9015730" cy="2723515"/>
          </a:xfrm>
          <a:prstGeom prst="rect">
            <a:avLst/>
          </a:prstGeom>
        </p:spPr>
        <p:txBody>
          <a:bodyPr vert="horz" wrap="square" lIns="0" tIns="155575" rIns="0" bIns="0" rtlCol="0">
            <a:spAutoFit/>
          </a:bodyPr>
          <a:lstStyle/>
          <a:p>
            <a:pPr marL="195580" indent="-182880">
              <a:lnSpc>
                <a:spcPct val="100000"/>
              </a:lnSpc>
              <a:spcBef>
                <a:spcPts val="122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Normalisasi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r>
              <a:rPr sz="2200" spc="2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inkonsisten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13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Meningkatkan merging data dari data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source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yang</a:t>
            </a:r>
            <a:r>
              <a:rPr sz="2200" spc="4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berbeda</a:t>
            </a:r>
            <a:endParaRPr sz="2200">
              <a:latin typeface="Corbel"/>
              <a:cs typeface="Corbel"/>
            </a:endParaRPr>
          </a:p>
          <a:p>
            <a:pPr marL="194945" marR="5080" indent="-182880">
              <a:lnSpc>
                <a:spcPts val="2380"/>
              </a:lnSpc>
              <a:spcBef>
                <a:spcPts val="143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Mengelompokkan dan merelasikan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record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customer dari rumah tangga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yang 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sama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10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Memberikan pengukuran mengenai kualitas</a:t>
            </a:r>
            <a:r>
              <a:rPr sz="2200" spc="9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12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Memvalidasi nilai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yang</a:t>
            </a:r>
            <a:r>
              <a:rPr sz="2200" spc="2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diizinkan</a:t>
            </a:r>
            <a:endParaRPr sz="22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779399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" dirty="0"/>
              <a:t>RDBMS UNTUK KENDALI</a:t>
            </a:r>
            <a:r>
              <a:rPr spc="-90" dirty="0"/>
              <a:t> </a:t>
            </a:r>
            <a:r>
              <a:rPr spc="-35" dirty="0"/>
              <a:t>KUALITAS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811" y="1851176"/>
            <a:ext cx="4521835" cy="3229610"/>
          </a:xfrm>
          <a:prstGeom prst="rect">
            <a:avLst/>
          </a:prstGeom>
        </p:spPr>
        <p:txBody>
          <a:bodyPr vert="horz" wrap="square" lIns="0" tIns="155575" rIns="0" bIns="0" rtlCol="0">
            <a:spAutoFit/>
          </a:bodyPr>
          <a:lstStyle/>
          <a:p>
            <a:pPr marL="195580" indent="-182880">
              <a:lnSpc>
                <a:spcPct val="100000"/>
              </a:lnSpc>
              <a:spcBef>
                <a:spcPts val="122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Integritas</a:t>
            </a:r>
            <a:r>
              <a:rPr sz="2200" spc="-1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Domain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13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Update</a:t>
            </a:r>
            <a:r>
              <a:rPr sz="2200" spc="-7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Security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14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15" dirty="0">
                <a:solidFill>
                  <a:srgbClr val="FFFFFF"/>
                </a:solidFill>
                <a:latin typeface="Corbel"/>
                <a:cs typeface="Corbel"/>
              </a:rPr>
              <a:t>Pemeriksaan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integritas</a:t>
            </a:r>
            <a:r>
              <a:rPr sz="2200" spc="4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entitas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14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Minimalisasi missing</a:t>
            </a:r>
            <a:r>
              <a:rPr sz="2200" spc="5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value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13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15" dirty="0">
                <a:solidFill>
                  <a:srgbClr val="FFFFFF"/>
                </a:solidFill>
                <a:latin typeface="Corbel"/>
                <a:cs typeface="Corbel"/>
              </a:rPr>
              <a:t>Pemeriksaan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integritas</a:t>
            </a:r>
            <a:r>
              <a:rPr sz="2200" spc="5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referensial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14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Kesinambungan dengan aturan</a:t>
            </a:r>
            <a:r>
              <a:rPr sz="2200" spc="-3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bisnis</a:t>
            </a:r>
            <a:endParaRPr sz="22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18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10" dirty="0">
                <a:solidFill>
                  <a:srgbClr val="FFFFFF"/>
                </a:solidFill>
                <a:latin typeface="Corbel"/>
                <a:cs typeface="Corbel"/>
              </a:rPr>
              <a:t>Penggunaan</a:t>
            </a:r>
            <a:r>
              <a:rPr sz="2000" spc="-2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trigger</a:t>
            </a:r>
            <a:endParaRPr sz="20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563308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30" dirty="0"/>
              <a:t>INISIATIF </a:t>
            </a:r>
            <a:r>
              <a:rPr spc="-35" dirty="0"/>
              <a:t>KUALITAS</a:t>
            </a:r>
            <a:r>
              <a:rPr spc="65" dirty="0"/>
              <a:t> </a:t>
            </a:r>
            <a:r>
              <a:rPr spc="-114" dirty="0"/>
              <a:t>DATA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811" y="1972664"/>
            <a:ext cx="9493250" cy="2034539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95580" indent="-182880">
              <a:lnSpc>
                <a:spcPct val="100000"/>
              </a:lnSpc>
              <a:spcBef>
                <a:spcPts val="27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Mengapa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sulit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menerapkan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r>
              <a:rPr sz="2200" spc="-5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15" dirty="0">
                <a:solidFill>
                  <a:srgbClr val="FFFFFF"/>
                </a:solidFill>
                <a:latin typeface="Corbel"/>
                <a:cs typeface="Corbel"/>
              </a:rPr>
              <a:t>Quality?</a:t>
            </a:r>
            <a:endParaRPr sz="22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165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Sulit dan menghabiskan</a:t>
            </a:r>
            <a:r>
              <a:rPr sz="2000" spc="-3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waktu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Metadata yang berguna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untuk membantu kualitas data tidak ditemukan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atau</a:t>
            </a:r>
            <a:r>
              <a:rPr sz="2000" spc="3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hilang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ts val="228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User dengan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tanggung jawab memastikan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kualitas data mengesampingkan</a:t>
            </a:r>
            <a:r>
              <a:rPr sz="2000" spc="-11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prioritas</a:t>
            </a:r>
            <a:endParaRPr sz="2000">
              <a:latin typeface="Corbel"/>
              <a:cs typeface="Corbel"/>
            </a:endParaRPr>
          </a:p>
          <a:p>
            <a:pPr marL="424180">
              <a:lnSpc>
                <a:spcPts val="2280"/>
              </a:lnSpc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kualitas</a:t>
            </a:r>
            <a:r>
              <a:rPr sz="2000" spc="-1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Aktivitas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Data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Quality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bisa sangat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besar dan menindas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inisiatif penerapan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kualitas</a:t>
            </a:r>
            <a:r>
              <a:rPr sz="2000" spc="-9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endParaRPr sz="20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05410" rIns="0" bIns="0" rtlCol="0">
            <a:spAutoFit/>
          </a:bodyPr>
          <a:lstStyle/>
          <a:p>
            <a:pPr marL="12700" marR="5080">
              <a:lnSpc>
                <a:spcPts val="4079"/>
              </a:lnSpc>
              <a:spcBef>
                <a:spcPts val="830"/>
              </a:spcBef>
            </a:pPr>
            <a:r>
              <a:rPr spc="-50" dirty="0"/>
              <a:t>PENDEKATAN </a:t>
            </a:r>
            <a:r>
              <a:rPr spc="-40" dirty="0"/>
              <a:t>PENERAPAN </a:t>
            </a:r>
            <a:r>
              <a:rPr spc="-5" dirty="0"/>
              <a:t>PEMBERSIHAN  </a:t>
            </a:r>
            <a:r>
              <a:rPr spc="-114" dirty="0"/>
              <a:t>DATA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811" y="1851176"/>
            <a:ext cx="7454265" cy="982980"/>
          </a:xfrm>
          <a:prstGeom prst="rect">
            <a:avLst/>
          </a:prstGeom>
        </p:spPr>
        <p:txBody>
          <a:bodyPr vert="horz" wrap="square" lIns="0" tIns="155575" rIns="0" bIns="0" rtlCol="0">
            <a:spAutoFit/>
          </a:bodyPr>
          <a:lstStyle/>
          <a:p>
            <a:pPr marL="195580" indent="-182880">
              <a:lnSpc>
                <a:spcPct val="100000"/>
              </a:lnSpc>
              <a:spcBef>
                <a:spcPts val="122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Hanya data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yang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bersih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saja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yang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boleh masuk data</a:t>
            </a:r>
            <a:r>
              <a:rPr sz="2200" spc="-3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warehouse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13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Clean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as you</a:t>
            </a:r>
            <a:r>
              <a:rPr sz="2200" spc="1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go</a:t>
            </a:r>
            <a:endParaRPr sz="22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753364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" dirty="0"/>
              <a:t>KEPUTUSAN PEMBERSIHAN</a:t>
            </a:r>
            <a:r>
              <a:rPr spc="10" dirty="0"/>
              <a:t> </a:t>
            </a:r>
            <a:r>
              <a:rPr spc="-114" dirty="0"/>
              <a:t>DATA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811" y="1972664"/>
            <a:ext cx="7926070" cy="3900170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95580" indent="-182880">
              <a:lnSpc>
                <a:spcPct val="100000"/>
              </a:lnSpc>
              <a:spcBef>
                <a:spcPts val="27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Data yang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Mana </a:t>
            </a:r>
            <a:r>
              <a:rPr sz="2200" spc="-40" dirty="0">
                <a:solidFill>
                  <a:srgbClr val="FFFFFF"/>
                </a:solidFill>
                <a:latin typeface="Corbel"/>
                <a:cs typeface="Corbel"/>
              </a:rPr>
              <a:t>Yang</a:t>
            </a:r>
            <a:r>
              <a:rPr sz="2200" spc="-28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dibersihkan?</a:t>
            </a:r>
            <a:endParaRPr sz="22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165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Bergantung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pada</a:t>
            </a:r>
            <a:r>
              <a:rPr sz="2000" spc="-2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user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IT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membantu user untuk</a:t>
            </a:r>
            <a:r>
              <a:rPr sz="2000" spc="2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memutuskan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Jika data </a:t>
            </a:r>
            <a:r>
              <a:rPr sz="2000" spc="-10" dirty="0">
                <a:solidFill>
                  <a:srgbClr val="FFFFFF"/>
                </a:solidFill>
                <a:latin typeface="Corbel"/>
                <a:cs typeface="Corbel"/>
              </a:rPr>
              <a:t>kotor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dibiarkan apa</a:t>
            </a:r>
            <a:r>
              <a:rPr sz="2000" spc="-8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akibatnya?</a:t>
            </a:r>
            <a:endParaRPr sz="20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32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Di mana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harus</a:t>
            </a:r>
            <a:r>
              <a:rPr sz="2200" spc="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dibersihkan?</a:t>
            </a:r>
            <a:endParaRPr sz="22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175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Suatu tempat di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staging area atau dalam</a:t>
            </a:r>
            <a:r>
              <a:rPr sz="2000" spc="-3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DW</a:t>
            </a:r>
            <a:endParaRPr sz="20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32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Bagaimana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cara</a:t>
            </a:r>
            <a:r>
              <a:rPr sz="2200" spc="-1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membersihkan?</a:t>
            </a:r>
            <a:endParaRPr sz="22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18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Menggunakan kakas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bantu</a:t>
            </a:r>
            <a:r>
              <a:rPr sz="2000" spc="-8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vendor</a:t>
            </a:r>
            <a:endParaRPr sz="20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32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Bagaimana menentukan jangkauan polusi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endParaRPr sz="22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1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Semua pihak user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berpotensi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untuk menanggulangi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data yang</a:t>
            </a:r>
            <a:r>
              <a:rPr sz="2000" spc="1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tercemar</a:t>
            </a:r>
            <a:endParaRPr sz="20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969007" y="283502"/>
            <a:ext cx="7738669" cy="603500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753364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" dirty="0"/>
              <a:t>KEPUTUSAN PEMBERSIHAN</a:t>
            </a:r>
            <a:r>
              <a:rPr spc="10" dirty="0"/>
              <a:t> </a:t>
            </a:r>
            <a:r>
              <a:rPr spc="-114" dirty="0"/>
              <a:t>DATA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811" y="1995042"/>
            <a:ext cx="495109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95580" indent="-182880">
              <a:lnSpc>
                <a:spcPct val="100000"/>
              </a:lnSpc>
              <a:spcBef>
                <a:spcPts val="9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Mempersiapkan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Data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Quality</a:t>
            </a:r>
            <a:r>
              <a:rPr sz="2200" spc="-7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Framework</a:t>
            </a:r>
            <a:endParaRPr sz="22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38199" y="365733"/>
            <a:ext cx="10460604" cy="585828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814197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65" dirty="0"/>
              <a:t>SIAPA YANG </a:t>
            </a:r>
            <a:r>
              <a:rPr spc="-30" dirty="0"/>
              <a:t>BERTANGGUNG</a:t>
            </a:r>
            <a:r>
              <a:rPr spc="-350" dirty="0"/>
              <a:t> </a:t>
            </a:r>
            <a:r>
              <a:rPr spc="-60" dirty="0"/>
              <a:t>JAWAB?</a:t>
            </a:r>
          </a:p>
        </p:txBody>
      </p:sp>
      <p:sp>
        <p:nvSpPr>
          <p:cNvPr id="3" name="object 3"/>
          <p:cNvSpPr/>
          <p:nvPr/>
        </p:nvSpPr>
        <p:spPr>
          <a:xfrm>
            <a:off x="2476499" y="1466153"/>
            <a:ext cx="7524843" cy="53918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814197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65" dirty="0"/>
              <a:t>SIAPA YANG </a:t>
            </a:r>
            <a:r>
              <a:rPr spc="-30" dirty="0"/>
              <a:t>BERTANGGUNG</a:t>
            </a:r>
            <a:r>
              <a:rPr spc="-350" dirty="0"/>
              <a:t> </a:t>
            </a:r>
            <a:r>
              <a:rPr spc="-60" dirty="0"/>
              <a:t>JAWAB?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811" y="1851176"/>
            <a:ext cx="9237980" cy="2546350"/>
          </a:xfrm>
          <a:prstGeom prst="rect">
            <a:avLst/>
          </a:prstGeom>
        </p:spPr>
        <p:txBody>
          <a:bodyPr vert="horz" wrap="square" lIns="0" tIns="155575" rIns="0" bIns="0" rtlCol="0">
            <a:spAutoFit/>
          </a:bodyPr>
          <a:lstStyle/>
          <a:p>
            <a:pPr marL="195580" indent="-182880">
              <a:lnSpc>
                <a:spcPct val="100000"/>
              </a:lnSpc>
              <a:spcBef>
                <a:spcPts val="122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Data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Consumer: </a:t>
            </a:r>
            <a:r>
              <a:rPr sz="2200" spc="-20" dirty="0">
                <a:solidFill>
                  <a:srgbClr val="FFFFFF"/>
                </a:solidFill>
                <a:latin typeface="Corbel"/>
                <a:cs typeface="Corbel"/>
              </a:rPr>
              <a:t>query,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reports,</a:t>
            </a:r>
            <a:r>
              <a:rPr sz="2200" spc="-7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analysis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13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Data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Producer: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Input data </a:t>
            </a:r>
            <a:r>
              <a:rPr sz="2200" spc="-30" dirty="0">
                <a:solidFill>
                  <a:srgbClr val="FFFFFF"/>
                </a:solidFill>
                <a:latin typeface="Corbel"/>
                <a:cs typeface="Corbel"/>
              </a:rPr>
              <a:t>ke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source</a:t>
            </a:r>
            <a:r>
              <a:rPr sz="2200" spc="2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system</a:t>
            </a:r>
            <a:endParaRPr sz="2200">
              <a:latin typeface="Corbel"/>
              <a:cs typeface="Corbel"/>
            </a:endParaRPr>
          </a:p>
          <a:p>
            <a:pPr marL="194945" marR="382905" indent="-182880">
              <a:lnSpc>
                <a:spcPts val="2380"/>
              </a:lnSpc>
              <a:spcBef>
                <a:spcPts val="143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Data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Expert: Paham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dalam bidang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yang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dimaksud, bertanggung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jawab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atas 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identifikasi polusi dalam source</a:t>
            </a:r>
            <a:r>
              <a:rPr sz="2200" spc="4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system</a:t>
            </a:r>
            <a:endParaRPr sz="2200">
              <a:latin typeface="Corbel"/>
              <a:cs typeface="Corbel"/>
            </a:endParaRPr>
          </a:p>
          <a:p>
            <a:pPr marL="194945" marR="5080" indent="-182880">
              <a:lnSpc>
                <a:spcPts val="2380"/>
              </a:lnSpc>
              <a:spcBef>
                <a:spcPts val="140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Administrator </a:t>
            </a:r>
            <a:r>
              <a:rPr sz="2200" spc="-15" dirty="0">
                <a:solidFill>
                  <a:srgbClr val="FFFFFF"/>
                </a:solidFill>
                <a:latin typeface="Corbel"/>
                <a:cs typeface="Corbel"/>
              </a:rPr>
              <a:t>kebijakan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data: bertanggung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jawab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atas penyelesaian data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yang 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rusak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ketika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transformasi dan dipindah </a:t>
            </a:r>
            <a:r>
              <a:rPr sz="2200" spc="-30" dirty="0">
                <a:solidFill>
                  <a:srgbClr val="FFFFFF"/>
                </a:solidFill>
                <a:latin typeface="Corbel"/>
                <a:cs typeface="Corbel"/>
              </a:rPr>
              <a:t>ke</a:t>
            </a:r>
            <a:r>
              <a:rPr sz="2200" spc="6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DW</a:t>
            </a:r>
            <a:endParaRPr sz="22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814197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65" dirty="0"/>
              <a:t>SIAPA YANG </a:t>
            </a:r>
            <a:r>
              <a:rPr spc="-30" dirty="0"/>
              <a:t>BERTANGGUNG</a:t>
            </a:r>
            <a:r>
              <a:rPr spc="-350" dirty="0"/>
              <a:t> </a:t>
            </a:r>
            <a:r>
              <a:rPr spc="-60" dirty="0"/>
              <a:t>JAWAB?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811" y="1995042"/>
            <a:ext cx="9259570" cy="2224405"/>
          </a:xfrm>
          <a:prstGeom prst="rect">
            <a:avLst/>
          </a:prstGeom>
        </p:spPr>
        <p:txBody>
          <a:bodyPr vert="horz" wrap="square" lIns="0" tIns="49530" rIns="0" bIns="0" rtlCol="0">
            <a:spAutoFit/>
          </a:bodyPr>
          <a:lstStyle/>
          <a:p>
            <a:pPr marL="194945" marR="5080" indent="-182880">
              <a:lnSpc>
                <a:spcPts val="2380"/>
              </a:lnSpc>
              <a:spcBef>
                <a:spcPts val="39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Spesialis Integritas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Data: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meyakinkan data dalam source system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sesuai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dengan  aturan</a:t>
            </a:r>
            <a:r>
              <a:rPr sz="2200" spc="-2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bisnis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ts val="2510"/>
              </a:lnSpc>
              <a:spcBef>
                <a:spcPts val="109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Otoritas </a:t>
            </a:r>
            <a:r>
              <a:rPr sz="2200" spc="-15" dirty="0">
                <a:solidFill>
                  <a:srgbClr val="FFFFFF"/>
                </a:solidFill>
                <a:latin typeface="Corbel"/>
                <a:cs typeface="Corbel"/>
              </a:rPr>
              <a:t>Koreksi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Data: </a:t>
            </a:r>
            <a:r>
              <a:rPr sz="2200" spc="-15" dirty="0">
                <a:solidFill>
                  <a:srgbClr val="FFFFFF"/>
                </a:solidFill>
                <a:latin typeface="Corbel"/>
                <a:cs typeface="Corbel"/>
              </a:rPr>
              <a:t>Penerapan Pembersihan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Data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dengan kakas bantu</a:t>
            </a:r>
            <a:r>
              <a:rPr sz="2200" spc="12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atau</a:t>
            </a:r>
            <a:endParaRPr sz="2200">
              <a:latin typeface="Corbel"/>
              <a:cs typeface="Corbel"/>
            </a:endParaRPr>
          </a:p>
          <a:p>
            <a:pPr marL="194945">
              <a:lnSpc>
                <a:spcPts val="2510"/>
              </a:lnSpc>
            </a:pP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program</a:t>
            </a:r>
            <a:r>
              <a:rPr sz="2200" spc="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sendiri</a:t>
            </a:r>
            <a:endParaRPr sz="2200">
              <a:latin typeface="Corbel"/>
              <a:cs typeface="Corbel"/>
            </a:endParaRPr>
          </a:p>
          <a:p>
            <a:pPr marL="194945" marR="425450" indent="-182880">
              <a:lnSpc>
                <a:spcPts val="2380"/>
              </a:lnSpc>
              <a:spcBef>
                <a:spcPts val="143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Ahli Konsistensi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Data: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Meyakinkan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semua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data di dalam DW tersinkronisasi 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secara</a:t>
            </a:r>
            <a:r>
              <a:rPr sz="2200" spc="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penuh</a:t>
            </a:r>
            <a:endParaRPr sz="22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471170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PROSES</a:t>
            </a:r>
            <a:r>
              <a:rPr spc="-5" dirty="0"/>
              <a:t> </a:t>
            </a:r>
            <a:r>
              <a:rPr spc="-10" dirty="0"/>
              <a:t>PEMURNIAN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811" y="1851176"/>
            <a:ext cx="6118225" cy="2901950"/>
          </a:xfrm>
          <a:prstGeom prst="rect">
            <a:avLst/>
          </a:prstGeom>
        </p:spPr>
        <p:txBody>
          <a:bodyPr vert="horz" wrap="square" lIns="0" tIns="155575" rIns="0" bIns="0" rtlCol="0">
            <a:spAutoFit/>
          </a:bodyPr>
          <a:lstStyle/>
          <a:p>
            <a:pPr marL="195580" indent="-182880">
              <a:lnSpc>
                <a:spcPct val="100000"/>
              </a:lnSpc>
              <a:spcBef>
                <a:spcPts val="122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15" dirty="0">
                <a:solidFill>
                  <a:srgbClr val="FFFFFF"/>
                </a:solidFill>
                <a:latin typeface="Corbel"/>
                <a:cs typeface="Corbel"/>
              </a:rPr>
              <a:t>Pengadaan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kepentingan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kualitas</a:t>
            </a:r>
            <a:r>
              <a:rPr sz="2200" spc="4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13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Membentuk </a:t>
            </a:r>
            <a:r>
              <a:rPr sz="2200" i="1" spc="-10" dirty="0">
                <a:solidFill>
                  <a:srgbClr val="FFFFFF"/>
                </a:solidFill>
                <a:latin typeface="Corbel"/>
                <a:cs typeface="Corbel"/>
              </a:rPr>
              <a:t>steering </a:t>
            </a:r>
            <a:r>
              <a:rPr sz="2200" i="1" spc="-5" dirty="0">
                <a:solidFill>
                  <a:srgbClr val="FFFFFF"/>
                </a:solidFill>
                <a:latin typeface="Corbel"/>
                <a:cs typeface="Corbel"/>
              </a:rPr>
              <a:t>committee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kualitas</a:t>
            </a:r>
            <a:r>
              <a:rPr sz="2200" spc="8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14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Menerapkan framework kualitas</a:t>
            </a:r>
            <a:r>
              <a:rPr sz="2200" spc="5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14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Menerapkan peran dan tanggung</a:t>
            </a:r>
            <a:r>
              <a:rPr sz="2200" spc="2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jawab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13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Menentukan kakas bantu untuk proses</a:t>
            </a:r>
            <a:r>
              <a:rPr sz="2200" spc="4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pemurnian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14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Menyiapkan program buatan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sendiri jika</a:t>
            </a:r>
            <a:r>
              <a:rPr sz="2200" spc="6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diperlukan</a:t>
            </a:r>
            <a:endParaRPr sz="22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471170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PROSES</a:t>
            </a:r>
            <a:r>
              <a:rPr spc="-5" dirty="0"/>
              <a:t> </a:t>
            </a:r>
            <a:r>
              <a:rPr spc="-10" dirty="0"/>
              <a:t>PEMURNIAN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811" y="1851176"/>
            <a:ext cx="9246235" cy="3203575"/>
          </a:xfrm>
          <a:prstGeom prst="rect">
            <a:avLst/>
          </a:prstGeom>
        </p:spPr>
        <p:txBody>
          <a:bodyPr vert="horz" wrap="square" lIns="0" tIns="155575" rIns="0" bIns="0" rtlCol="0">
            <a:spAutoFit/>
          </a:bodyPr>
          <a:lstStyle/>
          <a:p>
            <a:pPr marL="195580" indent="-182880">
              <a:lnSpc>
                <a:spcPct val="100000"/>
              </a:lnSpc>
              <a:spcBef>
                <a:spcPts val="122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Melatih peserta dalam teknik pembersihan</a:t>
            </a:r>
            <a:r>
              <a:rPr sz="2200" spc="11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13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Mengulas dan memastikan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standar</a:t>
            </a:r>
            <a:r>
              <a:rPr sz="2200" spc="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14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Memprioritaskan data menjadi kategori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prioritas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tinggi, sedang, dan</a:t>
            </a:r>
            <a:r>
              <a:rPr sz="2200" spc="10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rendah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14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Menjadwalkan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proses pemurnian dimulai dari data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prioritas</a:t>
            </a:r>
            <a:r>
              <a:rPr sz="2200" spc="8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tinggi</a:t>
            </a:r>
            <a:endParaRPr sz="2200">
              <a:latin typeface="Corbel"/>
              <a:cs typeface="Corbel"/>
            </a:endParaRPr>
          </a:p>
          <a:p>
            <a:pPr marL="194945" marR="379730" indent="-182880">
              <a:lnSpc>
                <a:spcPts val="2380"/>
              </a:lnSpc>
              <a:spcBef>
                <a:spcPts val="142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Memastikan teknik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tersedia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untuk membenarkan catatan data duplikat dan  mengaudit data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eksternal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10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Memulai dengan proses pemurnian berdasarkan jadwal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yang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sudah</a:t>
            </a:r>
            <a:r>
              <a:rPr sz="2200" spc="11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ditentukan</a:t>
            </a:r>
            <a:endParaRPr sz="22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71015" y="365845"/>
            <a:ext cx="8833681" cy="59933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842391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" dirty="0"/>
              <a:t>TIPS </a:t>
            </a:r>
            <a:r>
              <a:rPr spc="-10" dirty="0"/>
              <a:t>PRAKTIS </a:t>
            </a:r>
            <a:r>
              <a:rPr spc="-5" dirty="0"/>
              <a:t>DALAM </a:t>
            </a:r>
            <a:r>
              <a:rPr spc="-35" dirty="0"/>
              <a:t>KUALITAS</a:t>
            </a:r>
            <a:r>
              <a:rPr spc="110" dirty="0"/>
              <a:t> </a:t>
            </a:r>
            <a:r>
              <a:rPr spc="-114" dirty="0"/>
              <a:t>DATA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811" y="1967611"/>
            <a:ext cx="9317355" cy="4020185"/>
          </a:xfrm>
          <a:prstGeom prst="rect">
            <a:avLst/>
          </a:prstGeom>
        </p:spPr>
        <p:txBody>
          <a:bodyPr vert="horz" wrap="square" lIns="0" tIns="78740" rIns="0" bIns="0" rtlCol="0">
            <a:spAutoFit/>
          </a:bodyPr>
          <a:lstStyle/>
          <a:p>
            <a:pPr marL="194945" marR="5080" indent="-182880">
              <a:lnSpc>
                <a:spcPct val="80000"/>
              </a:lnSpc>
              <a:spcBef>
                <a:spcPts val="62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Identifikasi sumber polusi data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yang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berefek tinggi dan mulai proses pemurnian  dari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hal-hal</a:t>
            </a:r>
            <a:r>
              <a:rPr sz="2200" spc="1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ini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88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Jangan mencoba melakukan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segalanya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dengan program buatan</a:t>
            </a:r>
            <a:r>
              <a:rPr sz="2200" spc="6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sendiri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86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Kakas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bantu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sangat baik dan berguna, gunakan kakas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bantu yang</a:t>
            </a:r>
            <a:r>
              <a:rPr sz="2200" spc="-5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sesuai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88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Buat persetujuan dalam standar dan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konfirmasi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ulang hal</a:t>
            </a:r>
            <a:r>
              <a:rPr sz="2200" spc="4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ini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87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Sambungkan kualitas data dengan tujuan bisnis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yang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spesifik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ts val="2380"/>
              </a:lnSpc>
              <a:spcBef>
                <a:spcPts val="86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20" dirty="0">
                <a:solidFill>
                  <a:srgbClr val="FFFFFF"/>
                </a:solidFill>
                <a:latin typeface="Corbel"/>
                <a:cs typeface="Corbel"/>
              </a:rPr>
              <a:t>Tanyakan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sponsor eksekutif agar aktif dalam membantu inisiatif</a:t>
            </a:r>
            <a:r>
              <a:rPr sz="2200" spc="7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pembersihan</a:t>
            </a:r>
            <a:endParaRPr sz="2200">
              <a:latin typeface="Corbel"/>
              <a:cs typeface="Corbel"/>
            </a:endParaRPr>
          </a:p>
          <a:p>
            <a:pPr marL="194945">
              <a:lnSpc>
                <a:spcPts val="2380"/>
              </a:lnSpc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87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Ajak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pengguna berpartisipasi dan tetap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terhubung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dengan</a:t>
            </a:r>
            <a:r>
              <a:rPr sz="2200" spc="7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pengembangan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87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Jika diperlukan, ajak ahli luar untuk tugas</a:t>
            </a:r>
            <a:r>
              <a:rPr sz="2200" spc="1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tertentu</a:t>
            </a:r>
            <a:endParaRPr sz="22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272796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RINGKASAN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811" y="1975859"/>
            <a:ext cx="5384800" cy="1757045"/>
          </a:xfrm>
          <a:prstGeom prst="rect">
            <a:avLst/>
          </a:prstGeom>
        </p:spPr>
        <p:txBody>
          <a:bodyPr vert="horz" wrap="square" lIns="0" tIns="33019" rIns="0" bIns="0" rtlCol="0">
            <a:spAutoFit/>
          </a:bodyPr>
          <a:lstStyle/>
          <a:p>
            <a:pPr marL="195580" indent="-182880">
              <a:lnSpc>
                <a:spcPct val="100000"/>
              </a:lnSpc>
              <a:spcBef>
                <a:spcPts val="259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Kualitas data </a:t>
            </a:r>
            <a:r>
              <a:rPr sz="2200" spc="-5" dirty="0">
                <a:solidFill>
                  <a:srgbClr val="FFFFFF"/>
                </a:solidFill>
                <a:latin typeface="Wingdings"/>
                <a:cs typeface="Wingdings"/>
              </a:rPr>
              <a:t></a:t>
            </a:r>
            <a:r>
              <a:rPr sz="2200" spc="-1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200" spc="-20" dirty="0">
                <a:solidFill>
                  <a:srgbClr val="FFFFFF"/>
                </a:solidFill>
                <a:latin typeface="Corbel"/>
                <a:cs typeface="Corbel"/>
              </a:rPr>
              <a:t>Penting</a:t>
            </a:r>
            <a:endParaRPr sz="22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15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Meningkatkan</a:t>
            </a:r>
            <a:r>
              <a:rPr sz="2000" spc="-5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confidence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Membantu customer</a:t>
            </a:r>
            <a:r>
              <a:rPr sz="2000" spc="1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service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Meningkatkan strategi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pengambilan</a:t>
            </a:r>
            <a:r>
              <a:rPr sz="2000" spc="-6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keputusan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Mengurangi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risiko keputusan</a:t>
            </a:r>
            <a:r>
              <a:rPr sz="2000" spc="-5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buruk</a:t>
            </a:r>
            <a:endParaRPr sz="20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272796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RINGKASAN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811" y="1972664"/>
            <a:ext cx="3689985" cy="2811780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95580" indent="-182880">
              <a:lnSpc>
                <a:spcPct val="100000"/>
              </a:lnSpc>
              <a:spcBef>
                <a:spcPts val="27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Dimensi kualitas data meliputi</a:t>
            </a:r>
            <a:endParaRPr sz="22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165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Akurasi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Integritas</a:t>
            </a:r>
            <a:r>
              <a:rPr sz="2000" spc="-2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domain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Konsistensi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Kelengkapan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Ketentuan</a:t>
            </a:r>
            <a:r>
              <a:rPr sz="2000" spc="-1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struktural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Kejelasan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dst</a:t>
            </a:r>
            <a:endParaRPr sz="20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1811" y="647776"/>
            <a:ext cx="272796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RINGKASAN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81811" y="1972664"/>
            <a:ext cx="9157335" cy="3526154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95580" indent="-182880">
              <a:lnSpc>
                <a:spcPct val="100000"/>
              </a:lnSpc>
              <a:spcBef>
                <a:spcPts val="27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Permasalahan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Kualitas</a:t>
            </a:r>
            <a:r>
              <a:rPr sz="2200" spc="1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endParaRPr sz="22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165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Dummy</a:t>
            </a:r>
            <a:r>
              <a:rPr sz="2000" spc="1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value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Missing</a:t>
            </a:r>
            <a:r>
              <a:rPr sz="2000" spc="-3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value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Nilai</a:t>
            </a:r>
            <a:r>
              <a:rPr sz="2000" spc="-2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orbel"/>
                <a:cs typeface="Corbel"/>
              </a:rPr>
              <a:t>bertentangan</a:t>
            </a:r>
            <a:endParaRPr sz="2000">
              <a:latin typeface="Corbel"/>
              <a:cs typeface="Corbel"/>
            </a:endParaRPr>
          </a:p>
          <a:p>
            <a:pPr marL="424180" lvl="1" indent="-182880">
              <a:lnSpc>
                <a:spcPct val="100000"/>
              </a:lnSpc>
              <a:spcBef>
                <a:spcPts val="360"/>
              </a:spcBef>
              <a:buFont typeface="Wingdings"/>
              <a:buChar char=""/>
              <a:tabLst>
                <a:tab pos="424180" algn="l"/>
              </a:tabLst>
            </a:pPr>
            <a:r>
              <a:rPr sz="2000" dirty="0">
                <a:solidFill>
                  <a:srgbClr val="FFFFFF"/>
                </a:solidFill>
                <a:latin typeface="Corbel"/>
                <a:cs typeface="Corbel"/>
              </a:rPr>
              <a:t>Dst</a:t>
            </a:r>
            <a:endParaRPr sz="2000">
              <a:latin typeface="Corbel"/>
              <a:cs typeface="Corbel"/>
            </a:endParaRPr>
          </a:p>
          <a:p>
            <a:pPr marL="194945" marR="5080" indent="-182880">
              <a:lnSpc>
                <a:spcPts val="2380"/>
              </a:lnSpc>
              <a:spcBef>
                <a:spcPts val="162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Hasil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polusi data berasal dari banyak sumber di DW dan meningkatkan tingkat 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kesulitan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untuk membersihkan</a:t>
            </a:r>
            <a:r>
              <a:rPr sz="2200" spc="6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100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Fitur Pembersihan </a:t>
            </a:r>
            <a:r>
              <a:rPr sz="2200" dirty="0">
                <a:solidFill>
                  <a:srgbClr val="FFFFFF"/>
                </a:solidFill>
                <a:latin typeface="Corbel"/>
                <a:cs typeface="Corbel"/>
              </a:rPr>
              <a:t>data: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penemuan error dan </a:t>
            </a:r>
            <a:r>
              <a:rPr sz="2200" spc="-15" dirty="0">
                <a:solidFill>
                  <a:srgbClr val="FFFFFF"/>
                </a:solidFill>
                <a:latin typeface="Corbel"/>
                <a:cs typeface="Corbel"/>
              </a:rPr>
              <a:t>koreksi</a:t>
            </a:r>
            <a:r>
              <a:rPr sz="2200" spc="7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orbel"/>
                <a:cs typeface="Corbel"/>
              </a:rPr>
              <a:t>kesalahan</a:t>
            </a:r>
            <a:endParaRPr sz="2200">
              <a:latin typeface="Corbel"/>
              <a:cs typeface="Corbel"/>
            </a:endParaRPr>
          </a:p>
          <a:p>
            <a:pPr marL="195580" indent="-182880">
              <a:lnSpc>
                <a:spcPct val="100000"/>
              </a:lnSpc>
              <a:spcBef>
                <a:spcPts val="1145"/>
              </a:spcBef>
              <a:buFont typeface="Wingdings"/>
              <a:buChar char=""/>
              <a:tabLst>
                <a:tab pos="195580" algn="l"/>
              </a:tabLst>
            </a:pP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RDBMS bisa digunakan untuk pembersihan</a:t>
            </a:r>
            <a:r>
              <a:rPr sz="2200" spc="3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orbel"/>
                <a:cs typeface="Corbel"/>
              </a:rPr>
              <a:t>data</a:t>
            </a:r>
            <a:endParaRPr sz="22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1121</Words>
  <Application>Microsoft Office PowerPoint</Application>
  <PresentationFormat>Widescreen</PresentationFormat>
  <Paragraphs>221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2" baseType="lpstr">
      <vt:lpstr>Calibri</vt:lpstr>
      <vt:lpstr>Corbel</vt:lpstr>
      <vt:lpstr>Times New Roman</vt:lpstr>
      <vt:lpstr>Wingdings</vt:lpstr>
      <vt:lpstr>Office Theme</vt:lpstr>
      <vt:lpstr>PERTEMUAN 12 – DATA  WAREHOUSE</vt:lpstr>
      <vt:lpstr>OUTLINE</vt:lpstr>
      <vt:lpstr>PENTINGNYA KUALITAS DATA</vt:lpstr>
      <vt:lpstr>KUALITAS DATA?</vt:lpstr>
      <vt:lpstr>DATA QUALITY</vt:lpstr>
      <vt:lpstr>DATA QUALITY</vt:lpstr>
      <vt:lpstr>MANFAAT KUALITAS DATA YANG BAIK</vt:lpstr>
      <vt:lpstr>MANFAAT KUALITAS DATA YANG BAIK</vt:lpstr>
      <vt:lpstr>JENIS PERMASALAHAN KUALITAS DATA</vt:lpstr>
      <vt:lpstr>JENIS PERMASALAHAN KUALITAS DATA</vt:lpstr>
      <vt:lpstr>JENIS PERMASALAHAN KUALITAS DATA</vt:lpstr>
      <vt:lpstr>JENIS PERMASALAHAN KUALITAS DATA</vt:lpstr>
      <vt:lpstr>JENIS PERMASALAHAN KUALITAS DATA</vt:lpstr>
      <vt:lpstr>TANTANGAN KUALITAS DATA</vt:lpstr>
      <vt:lpstr>TANTANGAN KUALITAS DATA</vt:lpstr>
      <vt:lpstr>TANTANGAN KUALITAS DATA</vt:lpstr>
      <vt:lpstr>TANTANGAN KUALITAS DATA</vt:lpstr>
      <vt:lpstr>PERKAKAS BANTU KUALITAS DATA</vt:lpstr>
      <vt:lpstr>FITUR PENEMUAN ERROR</vt:lpstr>
      <vt:lpstr>FITUR KOREKSI DATA</vt:lpstr>
      <vt:lpstr>RDBMS UNTUK KENDALI KUALITAS</vt:lpstr>
      <vt:lpstr>INISIATIF KUALITAS DATA</vt:lpstr>
      <vt:lpstr>PENDEKATAN PENERAPAN PEMBERSIHAN  DATA</vt:lpstr>
      <vt:lpstr>KEPUTUSAN PEMBERSIHAN DATA</vt:lpstr>
      <vt:lpstr>PowerPoint Presentation</vt:lpstr>
      <vt:lpstr>KEPUTUSAN PEMBERSIHAN DATA</vt:lpstr>
      <vt:lpstr>PowerPoint Presentation</vt:lpstr>
      <vt:lpstr>SIAPA YANG BERTANGGUNG JAWAB?</vt:lpstr>
      <vt:lpstr>SIAPA YANG BERTANGGUNG JAWAB?</vt:lpstr>
      <vt:lpstr>SIAPA YANG BERTANGGUNG JAWAB?</vt:lpstr>
      <vt:lpstr>PROSES PEMURNIAN</vt:lpstr>
      <vt:lpstr>PROSES PEMURNIAN</vt:lpstr>
      <vt:lpstr>PowerPoint Presentation</vt:lpstr>
      <vt:lpstr>TIPS PRAKTIS DALAM KUALITAS DATA</vt:lpstr>
      <vt:lpstr>RINGKASAN</vt:lpstr>
      <vt:lpstr>RINGKASAN</vt:lpstr>
      <vt:lpstr>RINGKASAN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Pertemuan 9 – Data Warehouse</dc:title>
  <dc:creator>hani</dc:creator>
  <cp:lastModifiedBy>INFORMATIKA</cp:lastModifiedBy>
  <cp:revision>1</cp:revision>
  <dcterms:created xsi:type="dcterms:W3CDTF">2019-08-27T03:51:44Z</dcterms:created>
  <dcterms:modified xsi:type="dcterms:W3CDTF">2019-08-27T04:42:44Z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2018-02-01T00:00:00Z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2019-08-27T00:00:00Z</vt:filetime>
  </property>
</Properties>
</file>