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22" r:id="rId2"/>
    <p:sldId id="32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449" r:id="rId18"/>
  </p:sldIdLst>
  <p:sldSz cx="10693400" cy="7562850"/>
  <p:notesSz cx="10693400" cy="75628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632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4F85D-A139-4ACC-B8E6-3C58A71EDCC4}" type="datetimeFigureOut">
              <a:rPr lang="id-ID" smtClean="0"/>
              <a:t>15/03/2018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6E8EC1-AFC1-4906-9E30-B886443C3FA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0487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1464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2371" y="1944116"/>
            <a:ext cx="9328657" cy="208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7257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63904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5506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6858000"/>
                </a:moveTo>
                <a:lnTo>
                  <a:pt x="0" y="0"/>
                </a:lnTo>
              </a:path>
            </a:pathLst>
          </a:custGeom>
          <a:ln w="5791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91739" y="350520"/>
            <a:ext cx="45720" cy="6856730"/>
          </a:xfrm>
          <a:custGeom>
            <a:avLst/>
            <a:gdLst/>
            <a:ahLst/>
            <a:cxnLst/>
            <a:rect l="l" t="t" r="r" b="b"/>
            <a:pathLst>
              <a:path w="45719" h="6856730">
                <a:moveTo>
                  <a:pt x="0" y="6856476"/>
                </a:moveTo>
                <a:lnTo>
                  <a:pt x="45720" y="6856476"/>
                </a:lnTo>
                <a:lnTo>
                  <a:pt x="45720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38983" y="350520"/>
            <a:ext cx="149860" cy="6856730"/>
          </a:xfrm>
          <a:custGeom>
            <a:avLst/>
            <a:gdLst/>
            <a:ahLst/>
            <a:cxnLst/>
            <a:rect l="l" t="t" r="r" b="b"/>
            <a:pathLst>
              <a:path w="149860" h="6856730">
                <a:moveTo>
                  <a:pt x="0" y="6856476"/>
                </a:moveTo>
                <a:lnTo>
                  <a:pt x="149351" y="6856476"/>
                </a:lnTo>
                <a:lnTo>
                  <a:pt x="14935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89860" y="350520"/>
            <a:ext cx="76200" cy="6856730"/>
          </a:xfrm>
          <a:custGeom>
            <a:avLst/>
            <a:gdLst/>
            <a:ahLst/>
            <a:cxnLst/>
            <a:rect l="l" t="t" r="r" b="b"/>
            <a:pathLst>
              <a:path w="76200" h="6856730">
                <a:moveTo>
                  <a:pt x="0" y="6856476"/>
                </a:moveTo>
                <a:lnTo>
                  <a:pt x="76200" y="6856476"/>
                </a:lnTo>
                <a:lnTo>
                  <a:pt x="76200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43382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29383" y="350520"/>
            <a:ext cx="443865" cy="6856730"/>
          </a:xfrm>
          <a:custGeom>
            <a:avLst/>
            <a:gdLst/>
            <a:ahLst/>
            <a:cxnLst/>
            <a:rect l="l" t="t" r="r" b="b"/>
            <a:pathLst>
              <a:path w="443864" h="6856730">
                <a:moveTo>
                  <a:pt x="0" y="6856476"/>
                </a:moveTo>
                <a:lnTo>
                  <a:pt x="443483" y="6856476"/>
                </a:lnTo>
                <a:lnTo>
                  <a:pt x="443483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24227" y="350520"/>
            <a:ext cx="104139" cy="6856730"/>
          </a:xfrm>
          <a:custGeom>
            <a:avLst/>
            <a:gdLst/>
            <a:ahLst/>
            <a:cxnLst/>
            <a:rect l="l" t="t" r="r" b="b"/>
            <a:pathLst>
              <a:path w="104139" h="6856730">
                <a:moveTo>
                  <a:pt x="0" y="6856476"/>
                </a:moveTo>
                <a:lnTo>
                  <a:pt x="103631" y="6856476"/>
                </a:lnTo>
                <a:lnTo>
                  <a:pt x="10363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7286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151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43783" y="350520"/>
            <a:ext cx="74930" cy="6856730"/>
          </a:xfrm>
          <a:custGeom>
            <a:avLst/>
            <a:gdLst/>
            <a:ahLst/>
            <a:cxnLst/>
            <a:rect l="l" t="t" r="r" b="b"/>
            <a:pathLst>
              <a:path w="74930" h="6856730">
                <a:moveTo>
                  <a:pt x="0" y="6856476"/>
                </a:moveTo>
                <a:lnTo>
                  <a:pt x="74675" y="6856476"/>
                </a:lnTo>
                <a:lnTo>
                  <a:pt x="746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67583" y="350520"/>
            <a:ext cx="74930" cy="6856730"/>
          </a:xfrm>
          <a:custGeom>
            <a:avLst/>
            <a:gdLst/>
            <a:ahLst/>
            <a:cxnLst/>
            <a:rect l="l" t="t" r="r" b="b"/>
            <a:pathLst>
              <a:path w="74930" h="6856730">
                <a:moveTo>
                  <a:pt x="0" y="6856476"/>
                </a:moveTo>
                <a:lnTo>
                  <a:pt x="74675" y="6856476"/>
                </a:lnTo>
                <a:lnTo>
                  <a:pt x="746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75076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28956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57983" y="3779520"/>
            <a:ext cx="1295400" cy="1295400"/>
          </a:xfrm>
          <a:custGeom>
            <a:avLst/>
            <a:gdLst/>
            <a:ahLst/>
            <a:cxnLst/>
            <a:rect l="l" t="t" r="r" b="b"/>
            <a:pathLst>
              <a:path w="1295400" h="1295400">
                <a:moveTo>
                  <a:pt x="647700" y="0"/>
                </a:moveTo>
                <a:lnTo>
                  <a:pt x="594360" y="1524"/>
                </a:lnTo>
                <a:lnTo>
                  <a:pt x="542544" y="7620"/>
                </a:lnTo>
                <a:lnTo>
                  <a:pt x="490728" y="18288"/>
                </a:lnTo>
                <a:lnTo>
                  <a:pt x="441960" y="32004"/>
                </a:lnTo>
                <a:lnTo>
                  <a:pt x="394716" y="50292"/>
                </a:lnTo>
                <a:lnTo>
                  <a:pt x="350520" y="71628"/>
                </a:lnTo>
                <a:lnTo>
                  <a:pt x="306324" y="96012"/>
                </a:lnTo>
                <a:lnTo>
                  <a:pt x="265176" y="124968"/>
                </a:lnTo>
                <a:lnTo>
                  <a:pt x="225552" y="155448"/>
                </a:lnTo>
                <a:lnTo>
                  <a:pt x="188976" y="188976"/>
                </a:lnTo>
                <a:lnTo>
                  <a:pt x="155448" y="225552"/>
                </a:lnTo>
                <a:lnTo>
                  <a:pt x="124968" y="265176"/>
                </a:lnTo>
                <a:lnTo>
                  <a:pt x="96012" y="306324"/>
                </a:lnTo>
                <a:lnTo>
                  <a:pt x="71628" y="350520"/>
                </a:lnTo>
                <a:lnTo>
                  <a:pt x="50292" y="394716"/>
                </a:lnTo>
                <a:lnTo>
                  <a:pt x="32004" y="441960"/>
                </a:lnTo>
                <a:lnTo>
                  <a:pt x="18288" y="490728"/>
                </a:lnTo>
                <a:lnTo>
                  <a:pt x="7620" y="542544"/>
                </a:lnTo>
                <a:lnTo>
                  <a:pt x="1524" y="594360"/>
                </a:lnTo>
                <a:lnTo>
                  <a:pt x="0" y="647700"/>
                </a:lnTo>
                <a:lnTo>
                  <a:pt x="1524" y="701040"/>
                </a:lnTo>
                <a:lnTo>
                  <a:pt x="7620" y="752856"/>
                </a:lnTo>
                <a:lnTo>
                  <a:pt x="18288" y="803148"/>
                </a:lnTo>
                <a:lnTo>
                  <a:pt x="32004" y="851916"/>
                </a:lnTo>
                <a:lnTo>
                  <a:pt x="50292" y="899160"/>
                </a:lnTo>
                <a:lnTo>
                  <a:pt x="71628" y="944880"/>
                </a:lnTo>
                <a:lnTo>
                  <a:pt x="96012" y="989076"/>
                </a:lnTo>
                <a:lnTo>
                  <a:pt x="124968" y="1030224"/>
                </a:lnTo>
                <a:lnTo>
                  <a:pt x="155448" y="1068324"/>
                </a:lnTo>
                <a:lnTo>
                  <a:pt x="188976" y="1104900"/>
                </a:lnTo>
                <a:lnTo>
                  <a:pt x="225552" y="1138428"/>
                </a:lnTo>
                <a:lnTo>
                  <a:pt x="265176" y="1170432"/>
                </a:lnTo>
                <a:lnTo>
                  <a:pt x="306324" y="1197864"/>
                </a:lnTo>
                <a:lnTo>
                  <a:pt x="350520" y="1222248"/>
                </a:lnTo>
                <a:lnTo>
                  <a:pt x="394716" y="1243584"/>
                </a:lnTo>
                <a:lnTo>
                  <a:pt x="441960" y="1261872"/>
                </a:lnTo>
                <a:lnTo>
                  <a:pt x="490728" y="1275588"/>
                </a:lnTo>
                <a:lnTo>
                  <a:pt x="542544" y="1286256"/>
                </a:lnTo>
                <a:lnTo>
                  <a:pt x="594360" y="1292352"/>
                </a:lnTo>
                <a:lnTo>
                  <a:pt x="647700" y="1295400"/>
                </a:lnTo>
                <a:lnTo>
                  <a:pt x="701040" y="1292352"/>
                </a:lnTo>
                <a:lnTo>
                  <a:pt x="752856" y="1286256"/>
                </a:lnTo>
                <a:lnTo>
                  <a:pt x="803148" y="1275588"/>
                </a:lnTo>
                <a:lnTo>
                  <a:pt x="851916" y="1261872"/>
                </a:lnTo>
                <a:lnTo>
                  <a:pt x="899160" y="1243584"/>
                </a:lnTo>
                <a:lnTo>
                  <a:pt x="944880" y="1222248"/>
                </a:lnTo>
                <a:lnTo>
                  <a:pt x="989076" y="1197864"/>
                </a:lnTo>
                <a:lnTo>
                  <a:pt x="1030224" y="1170432"/>
                </a:lnTo>
                <a:lnTo>
                  <a:pt x="1068324" y="1138428"/>
                </a:lnTo>
                <a:lnTo>
                  <a:pt x="1104900" y="1104900"/>
                </a:lnTo>
                <a:lnTo>
                  <a:pt x="1138428" y="1068324"/>
                </a:lnTo>
                <a:lnTo>
                  <a:pt x="1170432" y="1030224"/>
                </a:lnTo>
                <a:lnTo>
                  <a:pt x="1197864" y="989076"/>
                </a:lnTo>
                <a:lnTo>
                  <a:pt x="1222248" y="944880"/>
                </a:lnTo>
                <a:lnTo>
                  <a:pt x="1243583" y="899160"/>
                </a:lnTo>
                <a:lnTo>
                  <a:pt x="1261871" y="851916"/>
                </a:lnTo>
                <a:lnTo>
                  <a:pt x="1275588" y="803148"/>
                </a:lnTo>
                <a:lnTo>
                  <a:pt x="1286256" y="752856"/>
                </a:lnTo>
                <a:lnTo>
                  <a:pt x="1292352" y="701040"/>
                </a:lnTo>
                <a:lnTo>
                  <a:pt x="1295400" y="647700"/>
                </a:lnTo>
                <a:lnTo>
                  <a:pt x="1292352" y="594360"/>
                </a:lnTo>
                <a:lnTo>
                  <a:pt x="1286256" y="542544"/>
                </a:lnTo>
                <a:lnTo>
                  <a:pt x="1275588" y="490728"/>
                </a:lnTo>
                <a:lnTo>
                  <a:pt x="1261871" y="441960"/>
                </a:lnTo>
                <a:lnTo>
                  <a:pt x="1243583" y="394716"/>
                </a:lnTo>
                <a:lnTo>
                  <a:pt x="1222248" y="350520"/>
                </a:lnTo>
                <a:lnTo>
                  <a:pt x="1197864" y="306324"/>
                </a:lnTo>
                <a:lnTo>
                  <a:pt x="1170432" y="265176"/>
                </a:lnTo>
                <a:lnTo>
                  <a:pt x="1138428" y="225552"/>
                </a:lnTo>
                <a:lnTo>
                  <a:pt x="1104900" y="188976"/>
                </a:lnTo>
                <a:lnTo>
                  <a:pt x="1068324" y="155448"/>
                </a:lnTo>
                <a:lnTo>
                  <a:pt x="1030224" y="124968"/>
                </a:lnTo>
                <a:lnTo>
                  <a:pt x="989076" y="96012"/>
                </a:lnTo>
                <a:lnTo>
                  <a:pt x="944880" y="71628"/>
                </a:lnTo>
                <a:lnTo>
                  <a:pt x="899160" y="50292"/>
                </a:lnTo>
                <a:lnTo>
                  <a:pt x="851916" y="32004"/>
                </a:lnTo>
                <a:lnTo>
                  <a:pt x="803148" y="18288"/>
                </a:lnTo>
                <a:lnTo>
                  <a:pt x="752856" y="7620"/>
                </a:lnTo>
                <a:lnTo>
                  <a:pt x="701040" y="1524"/>
                </a:lnTo>
                <a:lnTo>
                  <a:pt x="6477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57500" y="5218176"/>
            <a:ext cx="641985" cy="641985"/>
          </a:xfrm>
          <a:custGeom>
            <a:avLst/>
            <a:gdLst/>
            <a:ahLst/>
            <a:cxnLst/>
            <a:rect l="l" t="t" r="r" b="b"/>
            <a:pathLst>
              <a:path w="641985" h="641985">
                <a:moveTo>
                  <a:pt x="347472" y="0"/>
                </a:moveTo>
                <a:lnTo>
                  <a:pt x="294131" y="0"/>
                </a:lnTo>
                <a:lnTo>
                  <a:pt x="268224" y="3048"/>
                </a:lnTo>
                <a:lnTo>
                  <a:pt x="219456" y="15239"/>
                </a:lnTo>
                <a:lnTo>
                  <a:pt x="172212" y="35051"/>
                </a:lnTo>
                <a:lnTo>
                  <a:pt x="131063" y="60960"/>
                </a:lnTo>
                <a:lnTo>
                  <a:pt x="92963" y="92963"/>
                </a:lnTo>
                <a:lnTo>
                  <a:pt x="47243" y="150875"/>
                </a:lnTo>
                <a:lnTo>
                  <a:pt x="24383" y="195071"/>
                </a:lnTo>
                <a:lnTo>
                  <a:pt x="9143" y="242315"/>
                </a:lnTo>
                <a:lnTo>
                  <a:pt x="1524" y="294131"/>
                </a:lnTo>
                <a:lnTo>
                  <a:pt x="0" y="320039"/>
                </a:lnTo>
                <a:lnTo>
                  <a:pt x="1524" y="345948"/>
                </a:lnTo>
                <a:lnTo>
                  <a:pt x="4572" y="371856"/>
                </a:lnTo>
                <a:lnTo>
                  <a:pt x="9143" y="397763"/>
                </a:lnTo>
                <a:lnTo>
                  <a:pt x="16763" y="420624"/>
                </a:lnTo>
                <a:lnTo>
                  <a:pt x="24383" y="445007"/>
                </a:lnTo>
                <a:lnTo>
                  <a:pt x="47243" y="489204"/>
                </a:lnTo>
                <a:lnTo>
                  <a:pt x="77724" y="528827"/>
                </a:lnTo>
                <a:lnTo>
                  <a:pt x="111251" y="563880"/>
                </a:lnTo>
                <a:lnTo>
                  <a:pt x="150875" y="592836"/>
                </a:lnTo>
                <a:lnTo>
                  <a:pt x="195072" y="615695"/>
                </a:lnTo>
                <a:lnTo>
                  <a:pt x="268224" y="637032"/>
                </a:lnTo>
                <a:lnTo>
                  <a:pt x="321563" y="641604"/>
                </a:lnTo>
                <a:lnTo>
                  <a:pt x="347472" y="640080"/>
                </a:lnTo>
                <a:lnTo>
                  <a:pt x="397763" y="630936"/>
                </a:lnTo>
                <a:lnTo>
                  <a:pt x="445008" y="615695"/>
                </a:lnTo>
                <a:lnTo>
                  <a:pt x="489203" y="592836"/>
                </a:lnTo>
                <a:lnTo>
                  <a:pt x="528827" y="563880"/>
                </a:lnTo>
                <a:lnTo>
                  <a:pt x="563879" y="528827"/>
                </a:lnTo>
                <a:lnTo>
                  <a:pt x="592836" y="489204"/>
                </a:lnTo>
                <a:lnTo>
                  <a:pt x="615696" y="445007"/>
                </a:lnTo>
                <a:lnTo>
                  <a:pt x="632460" y="397763"/>
                </a:lnTo>
                <a:lnTo>
                  <a:pt x="640079" y="345948"/>
                </a:lnTo>
                <a:lnTo>
                  <a:pt x="641603" y="320039"/>
                </a:lnTo>
                <a:lnTo>
                  <a:pt x="640079" y="294131"/>
                </a:lnTo>
                <a:lnTo>
                  <a:pt x="632460" y="242315"/>
                </a:lnTo>
                <a:lnTo>
                  <a:pt x="615696" y="195071"/>
                </a:lnTo>
                <a:lnTo>
                  <a:pt x="592836" y="150875"/>
                </a:lnTo>
                <a:lnTo>
                  <a:pt x="563879" y="111251"/>
                </a:lnTo>
                <a:lnTo>
                  <a:pt x="528827" y="76200"/>
                </a:lnTo>
                <a:lnTo>
                  <a:pt x="489203" y="47243"/>
                </a:lnTo>
                <a:lnTo>
                  <a:pt x="445008" y="24383"/>
                </a:lnTo>
                <a:lnTo>
                  <a:pt x="397763" y="9143"/>
                </a:lnTo>
                <a:lnTo>
                  <a:pt x="371856" y="3048"/>
                </a:lnTo>
                <a:lnTo>
                  <a:pt x="347472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38044" y="5850635"/>
            <a:ext cx="138683" cy="135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12592" y="6138672"/>
            <a:ext cx="274320" cy="274320"/>
          </a:xfrm>
          <a:custGeom>
            <a:avLst/>
            <a:gdLst/>
            <a:ahLst/>
            <a:cxnLst/>
            <a:rect l="l" t="t" r="r" b="b"/>
            <a:pathLst>
              <a:path w="274320" h="274320">
                <a:moveTo>
                  <a:pt x="150875" y="0"/>
                </a:moveTo>
                <a:lnTo>
                  <a:pt x="132587" y="0"/>
                </a:lnTo>
                <a:lnTo>
                  <a:pt x="117347" y="1523"/>
                </a:lnTo>
                <a:lnTo>
                  <a:pt x="76199" y="13715"/>
                </a:lnTo>
                <a:lnTo>
                  <a:pt x="42671" y="36575"/>
                </a:lnTo>
                <a:lnTo>
                  <a:pt x="16763" y="68579"/>
                </a:lnTo>
                <a:lnTo>
                  <a:pt x="1524" y="108203"/>
                </a:lnTo>
                <a:lnTo>
                  <a:pt x="0" y="121919"/>
                </a:lnTo>
                <a:lnTo>
                  <a:pt x="0" y="155447"/>
                </a:lnTo>
                <a:lnTo>
                  <a:pt x="3047" y="170687"/>
                </a:lnTo>
                <a:lnTo>
                  <a:pt x="7619" y="182879"/>
                </a:lnTo>
                <a:lnTo>
                  <a:pt x="12191" y="196595"/>
                </a:lnTo>
                <a:lnTo>
                  <a:pt x="35051" y="230123"/>
                </a:lnTo>
                <a:lnTo>
                  <a:pt x="68580" y="256031"/>
                </a:lnTo>
                <a:lnTo>
                  <a:pt x="94487" y="266699"/>
                </a:lnTo>
                <a:lnTo>
                  <a:pt x="106680" y="271271"/>
                </a:lnTo>
                <a:lnTo>
                  <a:pt x="137159" y="274319"/>
                </a:lnTo>
                <a:lnTo>
                  <a:pt x="141731" y="274319"/>
                </a:lnTo>
                <a:lnTo>
                  <a:pt x="182880" y="265175"/>
                </a:lnTo>
                <a:lnTo>
                  <a:pt x="219456" y="246887"/>
                </a:lnTo>
                <a:lnTo>
                  <a:pt x="248411" y="216407"/>
                </a:lnTo>
                <a:lnTo>
                  <a:pt x="266699" y="179831"/>
                </a:lnTo>
                <a:lnTo>
                  <a:pt x="272795" y="150875"/>
                </a:lnTo>
                <a:lnTo>
                  <a:pt x="274319" y="137159"/>
                </a:lnTo>
                <a:lnTo>
                  <a:pt x="274319" y="132587"/>
                </a:lnTo>
                <a:lnTo>
                  <a:pt x="272795" y="117347"/>
                </a:lnTo>
                <a:lnTo>
                  <a:pt x="260604" y="77723"/>
                </a:lnTo>
                <a:lnTo>
                  <a:pt x="236219" y="42671"/>
                </a:lnTo>
                <a:lnTo>
                  <a:pt x="192023" y="10667"/>
                </a:lnTo>
                <a:lnTo>
                  <a:pt x="164592" y="3047"/>
                </a:lnTo>
                <a:lnTo>
                  <a:pt x="150875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453384" y="4846320"/>
            <a:ext cx="365760" cy="365760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198119" y="0"/>
                </a:moveTo>
                <a:lnTo>
                  <a:pt x="167639" y="0"/>
                </a:lnTo>
                <a:lnTo>
                  <a:pt x="152400" y="1524"/>
                </a:lnTo>
                <a:lnTo>
                  <a:pt x="111251" y="13716"/>
                </a:lnTo>
                <a:lnTo>
                  <a:pt x="74675" y="35052"/>
                </a:lnTo>
                <a:lnTo>
                  <a:pt x="35051" y="74676"/>
                </a:lnTo>
                <a:lnTo>
                  <a:pt x="13715" y="111252"/>
                </a:lnTo>
                <a:lnTo>
                  <a:pt x="1524" y="152400"/>
                </a:lnTo>
                <a:lnTo>
                  <a:pt x="0" y="167640"/>
                </a:lnTo>
                <a:lnTo>
                  <a:pt x="0" y="196596"/>
                </a:lnTo>
                <a:lnTo>
                  <a:pt x="13715" y="252984"/>
                </a:lnTo>
                <a:lnTo>
                  <a:pt x="27431" y="277368"/>
                </a:lnTo>
                <a:lnTo>
                  <a:pt x="35051" y="289560"/>
                </a:lnTo>
                <a:lnTo>
                  <a:pt x="74675" y="329184"/>
                </a:lnTo>
                <a:lnTo>
                  <a:pt x="111251" y="350520"/>
                </a:lnTo>
                <a:lnTo>
                  <a:pt x="152400" y="362712"/>
                </a:lnTo>
                <a:lnTo>
                  <a:pt x="182879" y="365760"/>
                </a:lnTo>
                <a:lnTo>
                  <a:pt x="198119" y="364236"/>
                </a:lnTo>
                <a:lnTo>
                  <a:pt x="252983" y="350520"/>
                </a:lnTo>
                <a:lnTo>
                  <a:pt x="277367" y="336804"/>
                </a:lnTo>
                <a:lnTo>
                  <a:pt x="289560" y="329184"/>
                </a:lnTo>
                <a:lnTo>
                  <a:pt x="310895" y="310896"/>
                </a:lnTo>
                <a:lnTo>
                  <a:pt x="329183" y="289560"/>
                </a:lnTo>
                <a:lnTo>
                  <a:pt x="336803" y="277368"/>
                </a:lnTo>
                <a:lnTo>
                  <a:pt x="344424" y="266700"/>
                </a:lnTo>
                <a:lnTo>
                  <a:pt x="350519" y="252984"/>
                </a:lnTo>
                <a:lnTo>
                  <a:pt x="359663" y="225552"/>
                </a:lnTo>
                <a:lnTo>
                  <a:pt x="362712" y="211836"/>
                </a:lnTo>
                <a:lnTo>
                  <a:pt x="364236" y="196596"/>
                </a:lnTo>
                <a:lnTo>
                  <a:pt x="365760" y="182880"/>
                </a:lnTo>
                <a:lnTo>
                  <a:pt x="359663" y="138684"/>
                </a:lnTo>
                <a:lnTo>
                  <a:pt x="344424" y="99060"/>
                </a:lnTo>
                <a:lnTo>
                  <a:pt x="310895" y="53340"/>
                </a:lnTo>
                <a:lnTo>
                  <a:pt x="277367" y="27432"/>
                </a:lnTo>
                <a:lnTo>
                  <a:pt x="266700" y="19812"/>
                </a:lnTo>
                <a:lnTo>
                  <a:pt x="252983" y="13716"/>
                </a:lnTo>
                <a:lnTo>
                  <a:pt x="225551" y="4572"/>
                </a:lnTo>
                <a:lnTo>
                  <a:pt x="211836" y="1524"/>
                </a:lnTo>
                <a:lnTo>
                  <a:pt x="19811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908807" y="2530856"/>
            <a:ext cx="648398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260" dirty="0">
                <a:latin typeface="Times New Roman"/>
                <a:cs typeface="Times New Roman"/>
              </a:rPr>
              <a:t>GEOMETRI </a:t>
            </a:r>
            <a:r>
              <a:rPr sz="4000" b="1" spc="305" dirty="0">
                <a:latin typeface="Times New Roman"/>
                <a:cs typeface="Times New Roman"/>
              </a:rPr>
              <a:t>JALAN</a:t>
            </a:r>
            <a:r>
              <a:rPr sz="4000" b="1" spc="-70" dirty="0">
                <a:latin typeface="Times New Roman"/>
                <a:cs typeface="Times New Roman"/>
              </a:rPr>
              <a:t> </a:t>
            </a:r>
            <a:r>
              <a:rPr sz="4000" b="1" spc="310" dirty="0">
                <a:latin typeface="Times New Roman"/>
                <a:cs typeface="Times New Roman"/>
              </a:rPr>
              <a:t>REL</a:t>
            </a:r>
            <a:endParaRPr sz="4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390265" y="929132"/>
            <a:ext cx="51568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GEOMETRI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JALAN</a:t>
            </a:r>
            <a:r>
              <a:rPr sz="360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91004" y="2529332"/>
            <a:ext cx="7964805" cy="28651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Arial"/>
                <a:cs typeface="Arial"/>
              </a:rPr>
              <a:t>LEBAR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SEPUR</a:t>
            </a:r>
            <a:endParaRPr sz="3200">
              <a:latin typeface="Arial"/>
              <a:cs typeface="Arial"/>
            </a:endParaRPr>
          </a:p>
          <a:p>
            <a:pPr marL="44450" marR="5080" algn="just">
              <a:lnSpc>
                <a:spcPct val="149600"/>
              </a:lnSpc>
              <a:spcBef>
                <a:spcPts val="1275"/>
              </a:spcBef>
            </a:pPr>
            <a:r>
              <a:rPr sz="2400" spc="-5" dirty="0">
                <a:latin typeface="Arial"/>
                <a:cs typeface="Arial"/>
              </a:rPr>
              <a:t>Untuk seluruh kelas jalan rel lebar sepur adalah 1067 mm  (</a:t>
            </a:r>
            <a:r>
              <a:rPr sz="2400" i="1" spc="-5" dirty="0">
                <a:latin typeface="Arial"/>
                <a:cs typeface="Arial"/>
              </a:rPr>
              <a:t>narrow gauge</a:t>
            </a:r>
            <a:r>
              <a:rPr sz="2400" spc="-5" dirty="0">
                <a:latin typeface="Arial"/>
                <a:cs typeface="Arial"/>
              </a:rPr>
              <a:t>) yang merupakan jarak terkecil </a:t>
            </a:r>
            <a:r>
              <a:rPr sz="2400" dirty="0">
                <a:latin typeface="Arial"/>
                <a:cs typeface="Arial"/>
              </a:rPr>
              <a:t>antara  </a:t>
            </a:r>
            <a:r>
              <a:rPr sz="2400" spc="-5" dirty="0">
                <a:latin typeface="Arial"/>
                <a:cs typeface="Arial"/>
              </a:rPr>
              <a:t>kedua </a:t>
            </a:r>
            <a:r>
              <a:rPr sz="2400" dirty="0">
                <a:latin typeface="Arial"/>
                <a:cs typeface="Arial"/>
              </a:rPr>
              <a:t>sisi </a:t>
            </a:r>
            <a:r>
              <a:rPr sz="2400" spc="-5" dirty="0">
                <a:latin typeface="Arial"/>
                <a:cs typeface="Arial"/>
              </a:rPr>
              <a:t>kepala </a:t>
            </a:r>
            <a:r>
              <a:rPr sz="2400" dirty="0">
                <a:latin typeface="Arial"/>
                <a:cs typeface="Arial"/>
              </a:rPr>
              <a:t>rel, </a:t>
            </a:r>
            <a:r>
              <a:rPr sz="2400" spc="-10" dirty="0">
                <a:latin typeface="Arial"/>
                <a:cs typeface="Arial"/>
              </a:rPr>
              <a:t>diukur </a:t>
            </a:r>
            <a:r>
              <a:rPr sz="2400" spc="-5" dirty="0">
                <a:latin typeface="Arial"/>
                <a:cs typeface="Arial"/>
              </a:rPr>
              <a:t>pada </a:t>
            </a:r>
            <a:r>
              <a:rPr sz="2400" dirty="0">
                <a:latin typeface="Arial"/>
                <a:cs typeface="Arial"/>
              </a:rPr>
              <a:t>daerah </a:t>
            </a:r>
            <a:r>
              <a:rPr sz="2400" spc="-5" dirty="0">
                <a:latin typeface="Arial"/>
                <a:cs typeface="Arial"/>
              </a:rPr>
              <a:t>0-14 </a:t>
            </a:r>
            <a:r>
              <a:rPr sz="2400" spc="5" dirty="0">
                <a:latin typeface="Arial"/>
                <a:cs typeface="Arial"/>
              </a:rPr>
              <a:t>mm</a:t>
            </a:r>
            <a:r>
              <a:rPr sz="2400" spc="49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  </a:t>
            </a:r>
            <a:r>
              <a:rPr sz="2400" spc="-10" dirty="0">
                <a:latin typeface="Arial"/>
                <a:cs typeface="Arial"/>
              </a:rPr>
              <a:t>bawah </a:t>
            </a:r>
            <a:r>
              <a:rPr sz="2400" spc="-5" dirty="0">
                <a:latin typeface="Arial"/>
                <a:cs typeface="Arial"/>
              </a:rPr>
              <a:t>permukaan teratas kepala</a:t>
            </a:r>
            <a:r>
              <a:rPr sz="2400" spc="9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rel.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24583" y="3474720"/>
            <a:ext cx="4433316" cy="33162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84391" y="3502152"/>
            <a:ext cx="4419600" cy="2490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242564" y="827023"/>
            <a:ext cx="57283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</a:t>
            </a:r>
            <a:r>
              <a:rPr sz="360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35" dirty="0">
                <a:solidFill>
                  <a:srgbClr val="000000"/>
                </a:solidFill>
                <a:latin typeface="Arial"/>
                <a:cs typeface="Arial"/>
              </a:rPr>
              <a:t>HORIZONTAL</a:t>
            </a:r>
            <a:endParaRPr sz="3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08123" y="2222093"/>
            <a:ext cx="814387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238885" algn="l"/>
                <a:tab pos="2508885" algn="l"/>
                <a:tab pos="3438525" algn="l"/>
                <a:tab pos="4549140" algn="l"/>
                <a:tab pos="5480685" algn="l"/>
                <a:tab pos="6182995" algn="l"/>
                <a:tab pos="6632575" algn="l"/>
                <a:tab pos="7365365" algn="l"/>
              </a:tabLst>
            </a:pP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nem</a:t>
            </a:r>
            <a:r>
              <a:rPr sz="2000" spc="-10" dirty="0">
                <a:latin typeface="Arial"/>
                <a:cs typeface="Arial"/>
              </a:rPr>
              <a:t>e</a:t>
            </a:r>
            <a:r>
              <a:rPr sz="2000" dirty="0">
                <a:latin typeface="Arial"/>
                <a:cs typeface="Arial"/>
              </a:rPr>
              <a:t>n	h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i</a:t>
            </a:r>
            <a:r>
              <a:rPr sz="2000" spc="15" dirty="0">
                <a:latin typeface="Arial"/>
                <a:cs typeface="Arial"/>
              </a:rPr>
              <a:t>z</a:t>
            </a:r>
            <a:r>
              <a:rPr sz="2000" spc="-25" dirty="0">
                <a:latin typeface="Arial"/>
                <a:cs typeface="Arial"/>
              </a:rPr>
              <a:t>o</a:t>
            </a:r>
            <a:r>
              <a:rPr sz="2000" dirty="0">
                <a:latin typeface="Arial"/>
                <a:cs typeface="Arial"/>
              </a:rPr>
              <a:t>n</a:t>
            </a:r>
            <a:r>
              <a:rPr sz="2000" spc="-5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al	a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ah	</a:t>
            </a:r>
            <a:r>
              <a:rPr sz="2000" spc="-15" dirty="0">
                <a:latin typeface="Arial"/>
                <a:cs typeface="Arial"/>
              </a:rPr>
              <a:t>p</a:t>
            </a:r>
            <a:r>
              <a:rPr sz="2000" dirty="0">
                <a:latin typeface="Arial"/>
                <a:cs typeface="Arial"/>
              </a:rPr>
              <a:t>ro</a:t>
            </a:r>
            <a:r>
              <a:rPr sz="2000" spc="-10" dirty="0">
                <a:latin typeface="Arial"/>
                <a:cs typeface="Arial"/>
              </a:rPr>
              <a:t>y</a:t>
            </a:r>
            <a:r>
              <a:rPr sz="2000" spc="-15" dirty="0">
                <a:latin typeface="Arial"/>
                <a:cs typeface="Arial"/>
              </a:rPr>
              <a:t>e</a:t>
            </a:r>
            <a:r>
              <a:rPr sz="2000" spc="-10" dirty="0">
                <a:latin typeface="Arial"/>
                <a:cs typeface="Arial"/>
              </a:rPr>
              <a:t>k</a:t>
            </a:r>
            <a:r>
              <a:rPr sz="2000" spc="15" dirty="0">
                <a:latin typeface="Arial"/>
                <a:cs typeface="Arial"/>
              </a:rPr>
              <a:t>s</a:t>
            </a:r>
            <a:r>
              <a:rPr sz="2000" dirty="0">
                <a:latin typeface="Arial"/>
                <a:cs typeface="Arial"/>
              </a:rPr>
              <a:t>i	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dirty="0">
                <a:latin typeface="Arial"/>
                <a:cs typeface="Arial"/>
              </a:rPr>
              <a:t>umbu	ja</a:t>
            </a:r>
            <a:r>
              <a:rPr sz="2000" spc="-15" dirty="0">
                <a:latin typeface="Arial"/>
                <a:cs typeface="Arial"/>
              </a:rPr>
              <a:t>l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n	</a:t>
            </a:r>
            <a:r>
              <a:rPr sz="2000" spc="-1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el	pada	bidang  horizontal, </a:t>
            </a:r>
            <a:r>
              <a:rPr sz="2000" spc="-5" dirty="0">
                <a:latin typeface="Arial"/>
                <a:cs typeface="Arial"/>
              </a:rPr>
              <a:t>alinemen horizontal terdiri dari </a:t>
            </a:r>
            <a:r>
              <a:rPr sz="2000" dirty="0">
                <a:latin typeface="Arial"/>
                <a:cs typeface="Arial"/>
              </a:rPr>
              <a:t>garis </a:t>
            </a:r>
            <a:r>
              <a:rPr sz="2000" spc="-5" dirty="0">
                <a:latin typeface="Arial"/>
                <a:cs typeface="Arial"/>
              </a:rPr>
              <a:t>lurus dan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lengkungan.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364484" y="872744"/>
            <a:ext cx="55130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</a:t>
            </a:r>
            <a:r>
              <a:rPr sz="3600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LINGKARAN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03323" y="2514091"/>
            <a:ext cx="8839835" cy="291528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just">
              <a:lnSpc>
                <a:spcPct val="149600"/>
              </a:lnSpc>
              <a:spcBef>
                <a:spcPts val="85"/>
              </a:spcBef>
            </a:pPr>
            <a:r>
              <a:rPr sz="2400" spc="-5" dirty="0">
                <a:latin typeface="Arial"/>
                <a:cs typeface="Arial"/>
              </a:rPr>
              <a:t>Dua </a:t>
            </a:r>
            <a:r>
              <a:rPr sz="2400" dirty="0">
                <a:latin typeface="Arial"/>
                <a:cs typeface="Arial"/>
              </a:rPr>
              <a:t>bagian </a:t>
            </a:r>
            <a:r>
              <a:rPr sz="2400" spc="-5" dirty="0">
                <a:latin typeface="Arial"/>
                <a:cs typeface="Arial"/>
              </a:rPr>
              <a:t>lurus, yang per panjangnya </a:t>
            </a:r>
            <a:r>
              <a:rPr sz="2400" dirty="0">
                <a:latin typeface="Arial"/>
                <a:cs typeface="Arial"/>
              </a:rPr>
              <a:t>saling </a:t>
            </a:r>
            <a:r>
              <a:rPr sz="2400" spc="-5" dirty="0">
                <a:latin typeface="Arial"/>
                <a:cs typeface="Arial"/>
              </a:rPr>
              <a:t>membentuk sudut  harus dihubungkan dengan lengkung yang berbentuk lingkaran,  dengan atau tanpa lengkung-lengkung</a:t>
            </a:r>
            <a:r>
              <a:rPr sz="2400" spc="10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peralihan.</a:t>
            </a:r>
            <a:endParaRPr sz="2400">
              <a:latin typeface="Arial"/>
              <a:cs typeface="Arial"/>
            </a:endParaRPr>
          </a:p>
          <a:p>
            <a:pPr marL="12700" marR="14604" algn="just">
              <a:lnSpc>
                <a:spcPct val="150000"/>
              </a:lnSpc>
              <a:spcBef>
                <a:spcPts val="1200"/>
              </a:spcBef>
            </a:pPr>
            <a:r>
              <a:rPr sz="2400" spc="-10" dirty="0">
                <a:latin typeface="Arial"/>
                <a:cs typeface="Arial"/>
              </a:rPr>
              <a:t>Untuk </a:t>
            </a:r>
            <a:r>
              <a:rPr sz="2400" spc="-5" dirty="0">
                <a:latin typeface="Arial"/>
                <a:cs typeface="Arial"/>
              </a:rPr>
              <a:t>berbagai kecepatan rencana, besar jari-jari minimum </a:t>
            </a:r>
            <a:r>
              <a:rPr sz="2400" spc="-10" dirty="0">
                <a:latin typeface="Arial"/>
                <a:cs typeface="Arial"/>
              </a:rPr>
              <a:t>yang  </a:t>
            </a:r>
            <a:r>
              <a:rPr sz="2400" spc="-5" dirty="0">
                <a:latin typeface="Arial"/>
                <a:cs typeface="Arial"/>
              </a:rPr>
              <a:t>diijinkan adalah seperti yang tercantum </a:t>
            </a:r>
            <a:r>
              <a:rPr sz="2400" spc="-10" dirty="0">
                <a:latin typeface="Arial"/>
                <a:cs typeface="Arial"/>
              </a:rPr>
              <a:t>dalam </a:t>
            </a:r>
            <a:r>
              <a:rPr sz="2400" spc="-5" dirty="0">
                <a:latin typeface="Arial"/>
                <a:cs typeface="Arial"/>
              </a:rPr>
              <a:t>tabel</a:t>
            </a:r>
            <a:r>
              <a:rPr sz="2400" spc="2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berikut.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08164" y="4376928"/>
            <a:ext cx="3128771" cy="22174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53183" y="646176"/>
            <a:ext cx="7086600" cy="27355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53183" y="3590544"/>
            <a:ext cx="5303520" cy="34518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36139" y="866648"/>
            <a:ext cx="79254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Persyaratan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Perencanaan</a:t>
            </a:r>
            <a:r>
              <a:rPr sz="360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</a:t>
            </a:r>
            <a:endParaRPr sz="3600">
              <a:latin typeface="Arial"/>
              <a:cs typeface="Aria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171700" y="2243328"/>
          <a:ext cx="8001000" cy="4538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2250"/>
                <a:gridCol w="3048000"/>
                <a:gridCol w="3460750"/>
              </a:tblGrid>
              <a:tr h="1615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219075" marR="90170" indent="-113030">
                        <a:lnSpc>
                          <a:spcPct val="99800"/>
                        </a:lnSpc>
                      </a:pPr>
                      <a:r>
                        <a:rPr sz="2000" b="1" spc="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ece</a:t>
                      </a:r>
                      <a:r>
                        <a:rPr sz="2000" b="1" spc="-1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2000" b="1" spc="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tan  Rencana  </a:t>
                      </a:r>
                      <a:r>
                        <a:rPr sz="2000" b="1" spc="-10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(km/jam)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  <a:tc>
                  <a:txBody>
                    <a:bodyPr/>
                    <a:lstStyle/>
                    <a:p>
                      <a:pPr marL="278130" marR="262890" indent="5715" algn="ctr">
                        <a:lnSpc>
                          <a:spcPct val="99800"/>
                        </a:lnSpc>
                        <a:spcBef>
                          <a:spcPts val="300"/>
                        </a:spcBef>
                      </a:pP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Jari-jari </a:t>
                      </a:r>
                      <a:r>
                        <a:rPr sz="2000" b="1" spc="-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Minimum  Lengkung</a:t>
                      </a:r>
                      <a:r>
                        <a:rPr sz="2000" b="1" spc="-6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Lingkaran  tanpa </a:t>
                      </a:r>
                      <a:r>
                        <a:rPr sz="2000" b="1" spc="-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Lengkung  Peralihan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10160" algn="ctr">
                        <a:lnSpc>
                          <a:spcPts val="2390"/>
                        </a:lnSpc>
                      </a:pP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(m)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  <a:tc>
                  <a:txBody>
                    <a:bodyPr/>
                    <a:lstStyle/>
                    <a:p>
                      <a:pPr marL="158115" marR="140970" indent="2540" algn="ctr">
                        <a:lnSpc>
                          <a:spcPct val="99800"/>
                        </a:lnSpc>
                        <a:spcBef>
                          <a:spcPts val="300"/>
                        </a:spcBef>
                      </a:pP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Jari-jari </a:t>
                      </a:r>
                      <a:r>
                        <a:rPr sz="2000" b="1" spc="-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Minimum  Lengkung </a:t>
                      </a: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Lingkaran</a:t>
                      </a:r>
                      <a:r>
                        <a:rPr sz="2000" b="1" spc="-7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yang  </a:t>
                      </a:r>
                      <a:r>
                        <a:rPr sz="2000" b="1" spc="-10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diijinkan </a:t>
                      </a: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dengan  </a:t>
                      </a:r>
                      <a:r>
                        <a:rPr sz="2000" b="1" spc="-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Lengkung</a:t>
                      </a:r>
                      <a:r>
                        <a:rPr sz="2000" b="1" spc="-10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Peralihan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2550" algn="ctr">
                        <a:lnSpc>
                          <a:spcPts val="2390"/>
                        </a:lnSpc>
                      </a:pPr>
                      <a:r>
                        <a:rPr sz="2000" b="1" dirty="0">
                          <a:solidFill>
                            <a:srgbClr val="6E2F9E"/>
                          </a:solidFill>
                          <a:latin typeface="Arial"/>
                          <a:cs typeface="Arial"/>
                        </a:rPr>
                        <a:t>(m)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</a:tr>
              <a:tr h="546735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120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2370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78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40" dirty="0">
                          <a:latin typeface="Arial"/>
                          <a:cs typeface="Arial"/>
                        </a:rPr>
                        <a:t>110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1990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66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100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1650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55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90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1330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44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80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1050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35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70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810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27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</a:tr>
              <a:tr h="397510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60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600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1525905" algn="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362959" y="813308"/>
            <a:ext cx="54330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PERALIHAN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27351" y="2007209"/>
            <a:ext cx="8485505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sz="2000" spc="-135" dirty="0">
                <a:latin typeface="Arial"/>
                <a:cs typeface="Arial"/>
              </a:rPr>
              <a:t>Lengkung </a:t>
            </a:r>
            <a:r>
              <a:rPr sz="2000" spc="-70" dirty="0">
                <a:latin typeface="Arial"/>
                <a:cs typeface="Arial"/>
              </a:rPr>
              <a:t>peralihan </a:t>
            </a:r>
            <a:r>
              <a:rPr sz="2000" spc="-100" dirty="0">
                <a:latin typeface="Arial"/>
                <a:cs typeface="Arial"/>
              </a:rPr>
              <a:t>adalah </a:t>
            </a:r>
            <a:r>
              <a:rPr sz="2000" spc="-85" dirty="0">
                <a:latin typeface="Arial"/>
                <a:cs typeface="Arial"/>
              </a:rPr>
              <a:t>suatu </a:t>
            </a:r>
            <a:r>
              <a:rPr sz="2000" spc="-100" dirty="0">
                <a:latin typeface="Arial"/>
                <a:cs typeface="Arial"/>
              </a:rPr>
              <a:t>lengkung </a:t>
            </a:r>
            <a:r>
              <a:rPr sz="2000" spc="-114" dirty="0">
                <a:latin typeface="Arial"/>
                <a:cs typeface="Arial"/>
              </a:rPr>
              <a:t>dengan </a:t>
            </a:r>
            <a:r>
              <a:rPr sz="2000" spc="-25" dirty="0">
                <a:latin typeface="Arial"/>
                <a:cs typeface="Arial"/>
              </a:rPr>
              <a:t>jari-jari </a:t>
            </a:r>
            <a:r>
              <a:rPr sz="2000" spc="-130" dirty="0">
                <a:latin typeface="Arial"/>
                <a:cs typeface="Arial"/>
              </a:rPr>
              <a:t>yang </a:t>
            </a:r>
            <a:r>
              <a:rPr sz="2000" spc="-70" dirty="0">
                <a:latin typeface="Arial"/>
                <a:cs typeface="Arial"/>
              </a:rPr>
              <a:t>berubah  </a:t>
            </a:r>
            <a:r>
              <a:rPr sz="2000" spc="-60" dirty="0">
                <a:latin typeface="Arial"/>
                <a:cs typeface="Arial"/>
              </a:rPr>
              <a:t>beraturan. </a:t>
            </a:r>
            <a:r>
              <a:rPr sz="2000" spc="-140" dirty="0">
                <a:latin typeface="Arial"/>
                <a:cs typeface="Arial"/>
              </a:rPr>
              <a:t>Lengkung </a:t>
            </a:r>
            <a:r>
              <a:rPr sz="2000" spc="-70" dirty="0">
                <a:latin typeface="Arial"/>
                <a:cs typeface="Arial"/>
              </a:rPr>
              <a:t>peralihan </a:t>
            </a:r>
            <a:r>
              <a:rPr sz="2000" spc="-80" dirty="0">
                <a:latin typeface="Arial"/>
                <a:cs typeface="Arial"/>
              </a:rPr>
              <a:t>dipakai </a:t>
            </a:r>
            <a:r>
              <a:rPr sz="2000" spc="-130" dirty="0">
                <a:latin typeface="Arial"/>
                <a:cs typeface="Arial"/>
              </a:rPr>
              <a:t>sebagai </a:t>
            </a:r>
            <a:r>
              <a:rPr sz="2000" spc="-70" dirty="0">
                <a:latin typeface="Arial"/>
                <a:cs typeface="Arial"/>
              </a:rPr>
              <a:t>peralihan </a:t>
            </a:r>
            <a:r>
              <a:rPr sz="2000" spc="-80" dirty="0">
                <a:latin typeface="Arial"/>
                <a:cs typeface="Arial"/>
              </a:rPr>
              <a:t>antara </a:t>
            </a:r>
            <a:r>
              <a:rPr sz="2000" spc="-105" dirty="0">
                <a:latin typeface="Arial"/>
                <a:cs typeface="Arial"/>
              </a:rPr>
              <a:t>bagian </a:t>
            </a:r>
            <a:r>
              <a:rPr sz="2000" spc="-135" dirty="0">
                <a:latin typeface="Arial"/>
                <a:cs typeface="Arial"/>
              </a:rPr>
              <a:t>yang </a:t>
            </a:r>
            <a:r>
              <a:rPr sz="2000" spc="-65" dirty="0">
                <a:latin typeface="Arial"/>
                <a:cs typeface="Arial"/>
              </a:rPr>
              <a:t>lurus  </a:t>
            </a:r>
            <a:r>
              <a:rPr sz="2000" spc="-95" dirty="0">
                <a:latin typeface="Arial"/>
                <a:cs typeface="Arial"/>
              </a:rPr>
              <a:t>dan </a:t>
            </a:r>
            <a:r>
              <a:rPr sz="2000" spc="-100" dirty="0">
                <a:latin typeface="Arial"/>
                <a:cs typeface="Arial"/>
              </a:rPr>
              <a:t>bagian </a:t>
            </a:r>
            <a:r>
              <a:rPr sz="2000" spc="-80" dirty="0">
                <a:latin typeface="Arial"/>
                <a:cs typeface="Arial"/>
              </a:rPr>
              <a:t>lingkaran </a:t>
            </a:r>
            <a:r>
              <a:rPr sz="2000" spc="-95" dirty="0">
                <a:latin typeface="Arial"/>
                <a:cs typeface="Arial"/>
              </a:rPr>
              <a:t>dan </a:t>
            </a:r>
            <a:r>
              <a:rPr sz="2000" spc="-130" dirty="0">
                <a:latin typeface="Arial"/>
                <a:cs typeface="Arial"/>
              </a:rPr>
              <a:t>sebagai </a:t>
            </a:r>
            <a:r>
              <a:rPr sz="2000" spc="-70" dirty="0">
                <a:latin typeface="Arial"/>
                <a:cs typeface="Arial"/>
              </a:rPr>
              <a:t>peralihan </a:t>
            </a:r>
            <a:r>
              <a:rPr sz="2000" spc="-80" dirty="0">
                <a:latin typeface="Arial"/>
                <a:cs typeface="Arial"/>
              </a:rPr>
              <a:t>antara </a:t>
            </a:r>
            <a:r>
              <a:rPr sz="2000" spc="-95" dirty="0">
                <a:latin typeface="Arial"/>
                <a:cs typeface="Arial"/>
              </a:rPr>
              <a:t>dua </a:t>
            </a:r>
            <a:r>
              <a:rPr sz="2000" spc="-25" dirty="0">
                <a:latin typeface="Arial"/>
                <a:cs typeface="Arial"/>
              </a:rPr>
              <a:t>jari-jari </a:t>
            </a:r>
            <a:r>
              <a:rPr sz="2000" spc="-80" dirty="0">
                <a:latin typeface="Arial"/>
                <a:cs typeface="Arial"/>
              </a:rPr>
              <a:t>lingkaran </a:t>
            </a:r>
            <a:r>
              <a:rPr sz="2000" spc="-140" dirty="0">
                <a:latin typeface="Arial"/>
                <a:cs typeface="Arial"/>
              </a:rPr>
              <a:t>yang  </a:t>
            </a:r>
            <a:r>
              <a:rPr sz="2000" spc="-75" dirty="0">
                <a:latin typeface="Arial"/>
                <a:cs typeface="Arial"/>
              </a:rPr>
              <a:t>berbeda.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2000" spc="-135" dirty="0">
                <a:latin typeface="Arial"/>
                <a:cs typeface="Arial"/>
              </a:rPr>
              <a:t>Panjang </a:t>
            </a:r>
            <a:r>
              <a:rPr sz="2000" spc="-50" dirty="0">
                <a:latin typeface="Arial"/>
                <a:cs typeface="Arial"/>
              </a:rPr>
              <a:t>minimum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spc="-100" dirty="0">
                <a:latin typeface="Arial"/>
                <a:cs typeface="Arial"/>
              </a:rPr>
              <a:t>lengkung </a:t>
            </a:r>
            <a:r>
              <a:rPr sz="2000" spc="-70" dirty="0">
                <a:latin typeface="Arial"/>
                <a:cs typeface="Arial"/>
              </a:rPr>
              <a:t>peralihan </a:t>
            </a:r>
            <a:r>
              <a:rPr sz="2000" spc="-60" dirty="0">
                <a:latin typeface="Arial"/>
                <a:cs typeface="Arial"/>
              </a:rPr>
              <a:t>ditetapkan </a:t>
            </a:r>
            <a:r>
              <a:rPr sz="2000" spc="-114" dirty="0">
                <a:latin typeface="Arial"/>
                <a:cs typeface="Arial"/>
              </a:rPr>
              <a:t>dengan </a:t>
            </a:r>
            <a:r>
              <a:rPr sz="2000" spc="-85" dirty="0">
                <a:latin typeface="Arial"/>
                <a:cs typeface="Arial"/>
              </a:rPr>
              <a:t>rumus </a:t>
            </a:r>
            <a:r>
              <a:rPr sz="2000" spc="-35" dirty="0">
                <a:latin typeface="Arial"/>
                <a:cs typeface="Arial"/>
              </a:rPr>
              <a:t>berikut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27351" y="5054600"/>
            <a:ext cx="8210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15" dirty="0">
                <a:latin typeface="Arial"/>
                <a:cs typeface="Arial"/>
              </a:rPr>
              <a:t>D</a:t>
            </a:r>
            <a:r>
              <a:rPr sz="2000" spc="10" dirty="0">
                <a:latin typeface="Arial"/>
                <a:cs typeface="Arial"/>
              </a:rPr>
              <a:t>i</a:t>
            </a:r>
            <a:r>
              <a:rPr sz="2000" spc="-75" dirty="0">
                <a:latin typeface="Arial"/>
                <a:cs typeface="Arial"/>
              </a:rPr>
              <a:t>m</a:t>
            </a:r>
            <a:r>
              <a:rPr sz="2000" spc="-110" dirty="0">
                <a:latin typeface="Arial"/>
                <a:cs typeface="Arial"/>
              </a:rPr>
              <a:t>an</a:t>
            </a:r>
            <a:r>
              <a:rPr sz="2000" spc="-155" dirty="0"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86176" y="4448657"/>
            <a:ext cx="6416675" cy="2310130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85"/>
              </a:spcBef>
            </a:pPr>
            <a:r>
              <a:rPr sz="2000" spc="-160" dirty="0">
                <a:latin typeface="Arial"/>
                <a:cs typeface="Arial"/>
              </a:rPr>
              <a:t>L</a:t>
            </a:r>
            <a:r>
              <a:rPr sz="1950" spc="-240" baseline="-25641" dirty="0">
                <a:latin typeface="Arial"/>
                <a:cs typeface="Arial"/>
              </a:rPr>
              <a:t>h </a:t>
            </a:r>
            <a:r>
              <a:rPr sz="2000" spc="-170" dirty="0">
                <a:latin typeface="Arial"/>
                <a:cs typeface="Arial"/>
              </a:rPr>
              <a:t>= </a:t>
            </a:r>
            <a:r>
              <a:rPr sz="2000" spc="-90" dirty="0">
                <a:latin typeface="Arial"/>
                <a:cs typeface="Arial"/>
              </a:rPr>
              <a:t>0,01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95" dirty="0">
                <a:latin typeface="Arial"/>
                <a:cs typeface="Arial"/>
              </a:rPr>
              <a:t>hv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sz="2000" spc="-160" dirty="0">
                <a:latin typeface="Arial"/>
                <a:cs typeface="Arial"/>
              </a:rPr>
              <a:t>L</a:t>
            </a:r>
            <a:r>
              <a:rPr sz="1950" spc="-240" baseline="-25641" dirty="0">
                <a:latin typeface="Arial"/>
                <a:cs typeface="Arial"/>
              </a:rPr>
              <a:t>h </a:t>
            </a:r>
            <a:r>
              <a:rPr sz="2000" spc="-170" dirty="0">
                <a:latin typeface="Arial"/>
                <a:cs typeface="Arial"/>
              </a:rPr>
              <a:t>= </a:t>
            </a:r>
            <a:r>
              <a:rPr sz="2000" spc="-95" dirty="0">
                <a:latin typeface="Arial"/>
                <a:cs typeface="Arial"/>
              </a:rPr>
              <a:t>panjang </a:t>
            </a:r>
            <a:r>
              <a:rPr sz="2000" spc="-50" dirty="0">
                <a:latin typeface="Arial"/>
                <a:cs typeface="Arial"/>
              </a:rPr>
              <a:t>minimal </a:t>
            </a:r>
            <a:r>
              <a:rPr sz="2000" spc="-95" dirty="0">
                <a:latin typeface="Arial"/>
                <a:cs typeface="Arial"/>
              </a:rPr>
              <a:t>lengkung</a:t>
            </a:r>
            <a:r>
              <a:rPr sz="2000" spc="-245" dirty="0">
                <a:latin typeface="Arial"/>
                <a:cs typeface="Arial"/>
              </a:rPr>
              <a:t> </a:t>
            </a:r>
            <a:r>
              <a:rPr sz="2000" spc="-65" dirty="0">
                <a:latin typeface="Arial"/>
                <a:cs typeface="Arial"/>
              </a:rPr>
              <a:t>peralihan.</a:t>
            </a:r>
            <a:endParaRPr sz="2000">
              <a:latin typeface="Arial"/>
              <a:cs typeface="Arial"/>
            </a:endParaRPr>
          </a:p>
          <a:p>
            <a:pPr marL="455930" marR="1494155" indent="-443865">
              <a:lnSpc>
                <a:spcPct val="150000"/>
              </a:lnSpc>
              <a:spcBef>
                <a:spcPts val="10"/>
              </a:spcBef>
            </a:pPr>
            <a:r>
              <a:rPr sz="2000" spc="-60" dirty="0">
                <a:latin typeface="Arial"/>
                <a:cs typeface="Arial"/>
              </a:rPr>
              <a:t>h </a:t>
            </a:r>
            <a:r>
              <a:rPr sz="2000" spc="-170" dirty="0">
                <a:latin typeface="Arial"/>
                <a:cs typeface="Arial"/>
              </a:rPr>
              <a:t>= </a:t>
            </a:r>
            <a:r>
              <a:rPr sz="2000" spc="-60" dirty="0">
                <a:latin typeface="Arial"/>
                <a:cs typeface="Arial"/>
              </a:rPr>
              <a:t>pertinggian </a:t>
            </a:r>
            <a:r>
              <a:rPr sz="2000" spc="-55" dirty="0">
                <a:latin typeface="Arial"/>
                <a:cs typeface="Arial"/>
              </a:rPr>
              <a:t>relative </a:t>
            </a:r>
            <a:r>
              <a:rPr sz="2000" spc="-85" dirty="0">
                <a:latin typeface="Arial"/>
                <a:cs typeface="Arial"/>
              </a:rPr>
              <a:t>antara </a:t>
            </a:r>
            <a:r>
              <a:rPr sz="2000" spc="-90" dirty="0">
                <a:latin typeface="Arial"/>
                <a:cs typeface="Arial"/>
              </a:rPr>
              <a:t>dua </a:t>
            </a:r>
            <a:r>
              <a:rPr sz="2000" spc="-100" dirty="0">
                <a:latin typeface="Arial"/>
                <a:cs typeface="Arial"/>
              </a:rPr>
              <a:t>bagian </a:t>
            </a:r>
            <a:r>
              <a:rPr sz="2000" spc="-130" dirty="0">
                <a:latin typeface="Arial"/>
                <a:cs typeface="Arial"/>
              </a:rPr>
              <a:t>yang  </a:t>
            </a:r>
            <a:r>
              <a:rPr sz="2000" spc="-80" dirty="0">
                <a:latin typeface="Arial"/>
                <a:cs typeface="Arial"/>
              </a:rPr>
              <a:t>dihubungkan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spc="-70" dirty="0">
                <a:latin typeface="Arial"/>
                <a:cs typeface="Arial"/>
              </a:rPr>
              <a:t>(mm).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spc="-95" dirty="0">
                <a:latin typeface="Arial"/>
                <a:cs typeface="Arial"/>
              </a:rPr>
              <a:t>v </a:t>
            </a:r>
            <a:r>
              <a:rPr sz="2000" spc="-170" dirty="0">
                <a:latin typeface="Arial"/>
                <a:cs typeface="Arial"/>
              </a:rPr>
              <a:t>= </a:t>
            </a:r>
            <a:r>
              <a:rPr sz="2000" spc="-105" dirty="0">
                <a:latin typeface="Arial"/>
                <a:cs typeface="Arial"/>
              </a:rPr>
              <a:t>kecepatan rencana </a:t>
            </a:r>
            <a:r>
              <a:rPr sz="2000" spc="-40" dirty="0">
                <a:latin typeface="Arial"/>
                <a:cs typeface="Arial"/>
              </a:rPr>
              <a:t>untuk </a:t>
            </a:r>
            <a:r>
              <a:rPr sz="2000" spc="-100" dirty="0">
                <a:latin typeface="Arial"/>
                <a:cs typeface="Arial"/>
              </a:rPr>
              <a:t>lengkungan </a:t>
            </a:r>
            <a:r>
              <a:rPr sz="2000" spc="-70" dirty="0">
                <a:latin typeface="Arial"/>
                <a:cs typeface="Arial"/>
              </a:rPr>
              <a:t>peralihan</a:t>
            </a:r>
            <a:r>
              <a:rPr sz="2000" spc="-30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(km/jam).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37732" y="6341364"/>
            <a:ext cx="2223770" cy="516890"/>
          </a:xfrm>
          <a:custGeom>
            <a:avLst/>
            <a:gdLst/>
            <a:ahLst/>
            <a:cxnLst/>
            <a:rect l="l" t="t" r="r" b="b"/>
            <a:pathLst>
              <a:path w="2223770" h="516890">
                <a:moveTo>
                  <a:pt x="2223516" y="0"/>
                </a:moveTo>
                <a:lnTo>
                  <a:pt x="2139695" y="88391"/>
                </a:lnTo>
                <a:lnTo>
                  <a:pt x="2049779" y="169163"/>
                </a:lnTo>
                <a:lnTo>
                  <a:pt x="1955291" y="242315"/>
                </a:lnTo>
                <a:lnTo>
                  <a:pt x="1856232" y="306324"/>
                </a:lnTo>
                <a:lnTo>
                  <a:pt x="1754123" y="362712"/>
                </a:lnTo>
                <a:lnTo>
                  <a:pt x="1647443" y="409956"/>
                </a:lnTo>
                <a:lnTo>
                  <a:pt x="1539239" y="448056"/>
                </a:lnTo>
                <a:lnTo>
                  <a:pt x="1426464" y="478536"/>
                </a:lnTo>
                <a:lnTo>
                  <a:pt x="1313688" y="499872"/>
                </a:lnTo>
                <a:lnTo>
                  <a:pt x="1200912" y="512064"/>
                </a:lnTo>
                <a:lnTo>
                  <a:pt x="1085088" y="516636"/>
                </a:lnTo>
                <a:lnTo>
                  <a:pt x="970788" y="510540"/>
                </a:lnTo>
                <a:lnTo>
                  <a:pt x="856488" y="496823"/>
                </a:lnTo>
                <a:lnTo>
                  <a:pt x="742188" y="473964"/>
                </a:lnTo>
                <a:lnTo>
                  <a:pt x="630936" y="443484"/>
                </a:lnTo>
                <a:lnTo>
                  <a:pt x="521208" y="402336"/>
                </a:lnTo>
                <a:lnTo>
                  <a:pt x="413003" y="352044"/>
                </a:lnTo>
                <a:lnTo>
                  <a:pt x="309371" y="294131"/>
                </a:lnTo>
                <a:lnTo>
                  <a:pt x="208787" y="227075"/>
                </a:lnTo>
                <a:lnTo>
                  <a:pt x="112775" y="150875"/>
                </a:lnTo>
                <a:lnTo>
                  <a:pt x="94487" y="132587"/>
                </a:lnTo>
                <a:lnTo>
                  <a:pt x="83819" y="124968"/>
                </a:lnTo>
                <a:lnTo>
                  <a:pt x="74675" y="115824"/>
                </a:lnTo>
                <a:lnTo>
                  <a:pt x="65531" y="106680"/>
                </a:lnTo>
                <a:lnTo>
                  <a:pt x="56387" y="99059"/>
                </a:lnTo>
                <a:lnTo>
                  <a:pt x="47243" y="89915"/>
                </a:lnTo>
                <a:lnTo>
                  <a:pt x="38100" y="80772"/>
                </a:lnTo>
                <a:lnTo>
                  <a:pt x="28955" y="71628"/>
                </a:lnTo>
                <a:lnTo>
                  <a:pt x="19812" y="62484"/>
                </a:lnTo>
                <a:lnTo>
                  <a:pt x="12191" y="53340"/>
                </a:lnTo>
                <a:lnTo>
                  <a:pt x="3047" y="44196"/>
                </a:lnTo>
                <a:lnTo>
                  <a:pt x="0" y="39624"/>
                </a:lnTo>
              </a:path>
            </a:pathLst>
          </a:custGeom>
          <a:ln w="5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80588" y="5120640"/>
            <a:ext cx="1998345" cy="568960"/>
          </a:xfrm>
          <a:custGeom>
            <a:avLst/>
            <a:gdLst/>
            <a:ahLst/>
            <a:cxnLst/>
            <a:rect l="l" t="t" r="r" b="b"/>
            <a:pathLst>
              <a:path w="1998345" h="568960">
                <a:moveTo>
                  <a:pt x="0" y="277368"/>
                </a:moveTo>
                <a:lnTo>
                  <a:pt x="102108" y="213360"/>
                </a:lnTo>
                <a:lnTo>
                  <a:pt x="207263" y="155448"/>
                </a:lnTo>
                <a:lnTo>
                  <a:pt x="313944" y="108204"/>
                </a:lnTo>
                <a:lnTo>
                  <a:pt x="422148" y="70104"/>
                </a:lnTo>
                <a:lnTo>
                  <a:pt x="531876" y="39624"/>
                </a:lnTo>
                <a:lnTo>
                  <a:pt x="643127" y="16763"/>
                </a:lnTo>
                <a:lnTo>
                  <a:pt x="755903" y="3048"/>
                </a:lnTo>
                <a:lnTo>
                  <a:pt x="867156" y="0"/>
                </a:lnTo>
                <a:lnTo>
                  <a:pt x="976884" y="3048"/>
                </a:lnTo>
                <a:lnTo>
                  <a:pt x="1086612" y="13716"/>
                </a:lnTo>
                <a:lnTo>
                  <a:pt x="1193291" y="33528"/>
                </a:lnTo>
                <a:lnTo>
                  <a:pt x="1298448" y="60960"/>
                </a:lnTo>
                <a:lnTo>
                  <a:pt x="1402079" y="97536"/>
                </a:lnTo>
                <a:lnTo>
                  <a:pt x="1501139" y="141731"/>
                </a:lnTo>
                <a:lnTo>
                  <a:pt x="1595627" y="193548"/>
                </a:lnTo>
                <a:lnTo>
                  <a:pt x="1687067" y="252984"/>
                </a:lnTo>
                <a:lnTo>
                  <a:pt x="1773936" y="320040"/>
                </a:lnTo>
                <a:lnTo>
                  <a:pt x="1854708" y="396240"/>
                </a:lnTo>
                <a:lnTo>
                  <a:pt x="1929384" y="478536"/>
                </a:lnTo>
                <a:lnTo>
                  <a:pt x="1997964" y="568451"/>
                </a:lnTo>
              </a:path>
            </a:pathLst>
          </a:custGeom>
          <a:ln w="563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80076" y="5689092"/>
            <a:ext cx="1057910" cy="693420"/>
          </a:xfrm>
          <a:custGeom>
            <a:avLst/>
            <a:gdLst/>
            <a:ahLst/>
            <a:cxnLst/>
            <a:rect l="l" t="t" r="r" b="b"/>
            <a:pathLst>
              <a:path w="1057910" h="693420">
                <a:moveTo>
                  <a:pt x="0" y="0"/>
                </a:moveTo>
                <a:lnTo>
                  <a:pt x="1057656" y="693420"/>
                </a:lnTo>
              </a:path>
            </a:pathLst>
          </a:custGeom>
          <a:ln w="57912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483100" y="831596"/>
            <a:ext cx="31984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80360" algn="l"/>
              </a:tabLst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N</a:t>
            </a:r>
            <a:r>
              <a:rPr sz="3600" spc="-10" dirty="0">
                <a:solidFill>
                  <a:srgbClr val="000000"/>
                </a:solidFill>
                <a:latin typeface="Arial"/>
                <a:cs typeface="Arial"/>
              </a:rPr>
              <a:t>G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KUNG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	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36723" y="1942591"/>
            <a:ext cx="7818120" cy="2915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3975" algn="just">
              <a:lnSpc>
                <a:spcPct val="1492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Lengkung </a:t>
            </a:r>
            <a:r>
              <a:rPr sz="2400" dirty="0">
                <a:latin typeface="Arial"/>
                <a:cs typeface="Arial"/>
              </a:rPr>
              <a:t>S </a:t>
            </a:r>
            <a:r>
              <a:rPr sz="2400" spc="-5" dirty="0">
                <a:latin typeface="Arial"/>
                <a:cs typeface="Arial"/>
              </a:rPr>
              <a:t>terjadi bila dua </a:t>
            </a:r>
            <a:r>
              <a:rPr sz="2400" dirty="0">
                <a:latin typeface="Arial"/>
                <a:cs typeface="Arial"/>
              </a:rPr>
              <a:t>lengkung </a:t>
            </a:r>
            <a:r>
              <a:rPr sz="2400" spc="-5" dirty="0">
                <a:latin typeface="Arial"/>
                <a:cs typeface="Arial"/>
              </a:rPr>
              <a:t>dari suatu </a:t>
            </a:r>
            <a:r>
              <a:rPr sz="2400" spc="-10" dirty="0">
                <a:latin typeface="Arial"/>
                <a:cs typeface="Arial"/>
              </a:rPr>
              <a:t>lintas  </a:t>
            </a:r>
            <a:r>
              <a:rPr sz="2400" spc="-5" dirty="0">
                <a:latin typeface="Arial"/>
                <a:cs typeface="Arial"/>
              </a:rPr>
              <a:t>yang berbeda arah lengkungnya terletak</a:t>
            </a:r>
            <a:r>
              <a:rPr sz="2400" spc="1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bersambungan.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49800"/>
              </a:lnSpc>
              <a:spcBef>
                <a:spcPts val="1215"/>
              </a:spcBef>
            </a:pPr>
            <a:r>
              <a:rPr sz="2400" spc="-5" dirty="0">
                <a:latin typeface="Arial"/>
                <a:cs typeface="Arial"/>
              </a:rPr>
              <a:t>Antara kedua </a:t>
            </a:r>
            <a:r>
              <a:rPr sz="2400" dirty="0">
                <a:latin typeface="Arial"/>
                <a:cs typeface="Arial"/>
              </a:rPr>
              <a:t>lengkung </a:t>
            </a:r>
            <a:r>
              <a:rPr sz="2400" spc="-5" dirty="0">
                <a:latin typeface="Arial"/>
                <a:cs typeface="Arial"/>
              </a:rPr>
              <a:t>yang </a:t>
            </a:r>
            <a:r>
              <a:rPr sz="2400" dirty="0">
                <a:latin typeface="Arial"/>
                <a:cs typeface="Arial"/>
              </a:rPr>
              <a:t>berbeda </a:t>
            </a:r>
            <a:r>
              <a:rPr sz="2400" spc="-5" dirty="0">
                <a:latin typeface="Arial"/>
                <a:cs typeface="Arial"/>
              </a:rPr>
              <a:t>arah ini harus ada  bagian </a:t>
            </a:r>
            <a:r>
              <a:rPr sz="2400" dirty="0">
                <a:latin typeface="Arial"/>
                <a:cs typeface="Arial"/>
              </a:rPr>
              <a:t>lurus sepanjang </a:t>
            </a:r>
            <a:r>
              <a:rPr sz="2400" spc="-5" dirty="0">
                <a:latin typeface="Arial"/>
                <a:cs typeface="Arial"/>
              </a:rPr>
              <a:t>paling sedikit </a:t>
            </a:r>
            <a:r>
              <a:rPr sz="2400" dirty="0">
                <a:latin typeface="Arial"/>
                <a:cs typeface="Arial"/>
              </a:rPr>
              <a:t>20 </a:t>
            </a:r>
            <a:r>
              <a:rPr sz="2400" spc="-5" dirty="0">
                <a:latin typeface="Arial"/>
                <a:cs typeface="Arial"/>
              </a:rPr>
              <a:t>meter di luar  lengkung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peralihan.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1015" y="827023"/>
            <a:ext cx="45713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PELEBARAN</a:t>
            </a:r>
            <a:r>
              <a:rPr sz="360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SEPUR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160523" y="2120900"/>
            <a:ext cx="8047990" cy="4161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5880" algn="just">
              <a:lnSpc>
                <a:spcPct val="1487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Perlebaran sepur dilakukan agar roda kendaraan </a:t>
            </a:r>
            <a:r>
              <a:rPr sz="2400" dirty="0">
                <a:latin typeface="Arial"/>
                <a:cs typeface="Arial"/>
              </a:rPr>
              <a:t>rel </a:t>
            </a:r>
            <a:r>
              <a:rPr sz="2400" spc="-5" dirty="0">
                <a:latin typeface="Arial"/>
                <a:cs typeface="Arial"/>
              </a:rPr>
              <a:t>dapat  melewati </a:t>
            </a:r>
            <a:r>
              <a:rPr sz="2400" spc="-10" dirty="0">
                <a:latin typeface="Arial"/>
                <a:cs typeface="Arial"/>
              </a:rPr>
              <a:t>lengkung </a:t>
            </a:r>
            <a:r>
              <a:rPr sz="2400" spc="-5" dirty="0">
                <a:latin typeface="Arial"/>
                <a:cs typeface="Arial"/>
              </a:rPr>
              <a:t>tanpa mengalami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hambatan.</a:t>
            </a:r>
            <a:endParaRPr sz="2400">
              <a:latin typeface="Arial"/>
              <a:cs typeface="Arial"/>
            </a:endParaRPr>
          </a:p>
          <a:p>
            <a:pPr marL="12700" marR="52705" algn="just">
              <a:lnSpc>
                <a:spcPct val="150400"/>
              </a:lnSpc>
              <a:spcBef>
                <a:spcPts val="1190"/>
              </a:spcBef>
            </a:pPr>
            <a:r>
              <a:rPr sz="2400" spc="-5" dirty="0">
                <a:latin typeface="Arial"/>
                <a:cs typeface="Arial"/>
              </a:rPr>
              <a:t>Perlebaran sepur dicapai dengan menggeser rel </a:t>
            </a:r>
            <a:r>
              <a:rPr sz="2400" spc="-10" dirty="0">
                <a:latin typeface="Arial"/>
                <a:cs typeface="Arial"/>
              </a:rPr>
              <a:t>dalam  </a:t>
            </a:r>
            <a:r>
              <a:rPr sz="2400" spc="-5" dirty="0">
                <a:latin typeface="Arial"/>
                <a:cs typeface="Arial"/>
              </a:rPr>
              <a:t>kearah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dalam.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49600"/>
              </a:lnSpc>
              <a:spcBef>
                <a:spcPts val="1220"/>
              </a:spcBef>
            </a:pPr>
            <a:r>
              <a:rPr sz="2400" spc="-5" dirty="0">
                <a:latin typeface="Arial"/>
                <a:cs typeface="Arial"/>
              </a:rPr>
              <a:t>Perlebaran sepur maksimum yang diijinkan adalah 20 </a:t>
            </a:r>
            <a:r>
              <a:rPr sz="2400" dirty="0">
                <a:latin typeface="Arial"/>
                <a:cs typeface="Arial"/>
              </a:rPr>
              <a:t>mm.  </a:t>
            </a:r>
            <a:r>
              <a:rPr sz="2400" spc="-5" dirty="0">
                <a:latin typeface="Arial"/>
                <a:cs typeface="Arial"/>
              </a:rPr>
              <a:t>Perlebaran </a:t>
            </a:r>
            <a:r>
              <a:rPr sz="2400" spc="-10" dirty="0">
                <a:latin typeface="Arial"/>
                <a:cs typeface="Arial"/>
              </a:rPr>
              <a:t>sepur </a:t>
            </a:r>
            <a:r>
              <a:rPr sz="2400" spc="-5" dirty="0">
                <a:latin typeface="Arial"/>
                <a:cs typeface="Arial"/>
              </a:rPr>
              <a:t>dicapai dan dihilangkan </a:t>
            </a:r>
            <a:r>
              <a:rPr sz="2400" dirty="0">
                <a:latin typeface="Arial"/>
                <a:cs typeface="Arial"/>
              </a:rPr>
              <a:t>secara  </a:t>
            </a:r>
            <a:r>
              <a:rPr sz="2400" spc="-5" dirty="0">
                <a:latin typeface="Arial"/>
                <a:cs typeface="Arial"/>
              </a:rPr>
              <a:t>berangsur sepanjang lengkung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peralihan.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1015" y="827023"/>
            <a:ext cx="45713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PELEBARAN</a:t>
            </a:r>
            <a:r>
              <a:rPr sz="360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SEPUR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052572" y="2613660"/>
          <a:ext cx="6096000" cy="3094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/>
                <a:gridCol w="3048000"/>
              </a:tblGrid>
              <a:tr h="822960">
                <a:tc>
                  <a:txBody>
                    <a:bodyPr/>
                    <a:lstStyle/>
                    <a:p>
                      <a:pPr marL="1157605" marR="307975" indent="-829310">
                        <a:lnSpc>
                          <a:spcPts val="2870"/>
                        </a:lnSpc>
                        <a:spcBef>
                          <a:spcPts val="409"/>
                        </a:spcBef>
                      </a:pPr>
                      <a:r>
                        <a:rPr sz="2400" b="1" spc="-5" dirty="0">
                          <a:solidFill>
                            <a:srgbClr val="006EBF"/>
                          </a:solidFill>
                          <a:latin typeface="Arial"/>
                          <a:cs typeface="Arial"/>
                        </a:rPr>
                        <a:t>Pelebaran</a:t>
                      </a:r>
                      <a:r>
                        <a:rPr sz="2400" b="1" spc="-70" dirty="0">
                          <a:solidFill>
                            <a:srgbClr val="006EB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006EBF"/>
                          </a:solidFill>
                          <a:latin typeface="Arial"/>
                          <a:cs typeface="Arial"/>
                        </a:rPr>
                        <a:t>Sepur  (mm)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CD2B"/>
                    </a:solidFill>
                  </a:tcPr>
                </a:tc>
                <a:tc>
                  <a:txBody>
                    <a:bodyPr/>
                    <a:lstStyle/>
                    <a:p>
                      <a:pPr marL="1293495" marR="243840" indent="-1030605">
                        <a:lnSpc>
                          <a:spcPts val="2870"/>
                        </a:lnSpc>
                        <a:spcBef>
                          <a:spcPts val="409"/>
                        </a:spcBef>
                      </a:pPr>
                      <a:r>
                        <a:rPr sz="2400" b="1" spc="-5" dirty="0">
                          <a:solidFill>
                            <a:srgbClr val="006EBF"/>
                          </a:solidFill>
                          <a:latin typeface="Arial"/>
                          <a:cs typeface="Arial"/>
                        </a:rPr>
                        <a:t>Jari-jari </a:t>
                      </a:r>
                      <a:r>
                        <a:rPr sz="2400" b="1" spc="-15" dirty="0">
                          <a:solidFill>
                            <a:srgbClr val="006EBF"/>
                          </a:solidFill>
                          <a:latin typeface="Arial"/>
                          <a:cs typeface="Arial"/>
                        </a:rPr>
                        <a:t>Tikungan  </a:t>
                      </a:r>
                      <a:r>
                        <a:rPr sz="2400" b="1" spc="-5" dirty="0">
                          <a:solidFill>
                            <a:srgbClr val="006EBF"/>
                          </a:solidFill>
                          <a:latin typeface="Arial"/>
                          <a:cs typeface="Arial"/>
                        </a:rPr>
                        <a:t>(m)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CD2B"/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768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EBCD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&gt;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600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768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EBC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BF6E8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550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600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BF6E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EBCD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400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550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EBC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BF6E8"/>
                    </a:solidFill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350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</a:t>
                      </a:r>
                      <a:r>
                        <a:rPr sz="1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400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BF6E8"/>
                    </a:solidFill>
                  </a:tcPr>
                </a:tc>
              </a:tr>
              <a:tr h="458470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20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EBCD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100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&lt;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350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EB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96003" y="801116"/>
            <a:ext cx="39592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solidFill>
                  <a:srgbClr val="000000"/>
                </a:solidFill>
                <a:latin typeface="Arial"/>
                <a:cs typeface="Arial"/>
              </a:rPr>
              <a:t>PENINGGIAN</a:t>
            </a:r>
            <a:r>
              <a:rPr sz="360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0523" y="2075179"/>
            <a:ext cx="7898130" cy="34728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8255" algn="just">
              <a:lnSpc>
                <a:spcPct val="149800"/>
              </a:lnSpc>
              <a:spcBef>
                <a:spcPts val="90"/>
              </a:spcBef>
            </a:pPr>
            <a:r>
              <a:rPr sz="2400" spc="-5" dirty="0">
                <a:latin typeface="Arial"/>
                <a:cs typeface="Arial"/>
              </a:rPr>
              <a:t>Pada lengkungan, </a:t>
            </a:r>
            <a:r>
              <a:rPr sz="2400" dirty="0">
                <a:latin typeface="Arial"/>
                <a:cs typeface="Arial"/>
              </a:rPr>
              <a:t>elevasi rel luar </a:t>
            </a:r>
            <a:r>
              <a:rPr sz="2400" spc="-10" dirty="0">
                <a:latin typeface="Arial"/>
                <a:cs typeface="Arial"/>
              </a:rPr>
              <a:t>dibuat </a:t>
            </a:r>
            <a:r>
              <a:rPr sz="2400" spc="-5" dirty="0">
                <a:latin typeface="Arial"/>
                <a:cs typeface="Arial"/>
              </a:rPr>
              <a:t>lebih </a:t>
            </a:r>
            <a:r>
              <a:rPr sz="2400" dirty="0">
                <a:latin typeface="Arial"/>
                <a:cs typeface="Arial"/>
              </a:rPr>
              <a:t>tinggi </a:t>
            </a:r>
            <a:r>
              <a:rPr sz="2400" spc="-5" dirty="0">
                <a:latin typeface="Arial"/>
                <a:cs typeface="Arial"/>
              </a:rPr>
              <a:t>dari  pada </a:t>
            </a:r>
            <a:r>
              <a:rPr sz="2400" dirty="0">
                <a:latin typeface="Arial"/>
                <a:cs typeface="Arial"/>
              </a:rPr>
              <a:t>rel </a:t>
            </a:r>
            <a:r>
              <a:rPr sz="2400" spc="-5" dirty="0">
                <a:latin typeface="Arial"/>
                <a:cs typeface="Arial"/>
              </a:rPr>
              <a:t>dalam untuk mengimbangi gaya sentrifugal yang  dialami oleh rangkaian</a:t>
            </a:r>
            <a:r>
              <a:rPr sz="2400" spc="1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kereta.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50000"/>
              </a:lnSpc>
              <a:spcBef>
                <a:spcPts val="1250"/>
              </a:spcBef>
            </a:pPr>
            <a:r>
              <a:rPr sz="2400" spc="-5" dirty="0">
                <a:latin typeface="Arial"/>
                <a:cs typeface="Arial"/>
              </a:rPr>
              <a:t>Peninggian rel </a:t>
            </a:r>
            <a:r>
              <a:rPr sz="2400" dirty="0">
                <a:latin typeface="Arial"/>
                <a:cs typeface="Arial"/>
              </a:rPr>
              <a:t>dicapai </a:t>
            </a:r>
            <a:r>
              <a:rPr sz="2400" spc="-5" dirty="0">
                <a:latin typeface="Arial"/>
                <a:cs typeface="Arial"/>
              </a:rPr>
              <a:t>dengan menepatkan rel </a:t>
            </a:r>
            <a:r>
              <a:rPr sz="2400" dirty="0">
                <a:latin typeface="Arial"/>
                <a:cs typeface="Arial"/>
              </a:rPr>
              <a:t>dalam  </a:t>
            </a:r>
            <a:r>
              <a:rPr sz="2400" spc="-5" dirty="0">
                <a:latin typeface="Arial"/>
                <a:cs typeface="Arial"/>
              </a:rPr>
              <a:t>pada tinggi </a:t>
            </a:r>
            <a:r>
              <a:rPr sz="2400" dirty="0">
                <a:latin typeface="Arial"/>
                <a:cs typeface="Arial"/>
              </a:rPr>
              <a:t>semestinya </a:t>
            </a:r>
            <a:r>
              <a:rPr sz="2400" spc="-5" dirty="0">
                <a:latin typeface="Arial"/>
                <a:cs typeface="Arial"/>
              </a:rPr>
              <a:t>dan rel luar lebih tinggi.  Menentukan peninggian rel menggunakan rumus</a:t>
            </a:r>
            <a:r>
              <a:rPr sz="2400" spc="1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23007" y="6016244"/>
            <a:ext cx="1849755" cy="475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25" i="1" spc="-22" baseline="13182" dirty="0">
                <a:latin typeface="Times New Roman"/>
                <a:cs typeface="Times New Roman"/>
              </a:rPr>
              <a:t>h</a:t>
            </a:r>
            <a:r>
              <a:rPr sz="1700" i="1" spc="-15" dirty="0">
                <a:latin typeface="Times New Roman"/>
                <a:cs typeface="Times New Roman"/>
              </a:rPr>
              <a:t>normal </a:t>
            </a:r>
            <a:r>
              <a:rPr sz="4425" baseline="13182" dirty="0">
                <a:latin typeface="Symbol"/>
                <a:cs typeface="Symbol"/>
              </a:rPr>
              <a:t></a:t>
            </a:r>
            <a:r>
              <a:rPr sz="4425" spc="-450" baseline="13182" dirty="0">
                <a:latin typeface="Times New Roman"/>
                <a:cs typeface="Times New Roman"/>
              </a:rPr>
              <a:t> </a:t>
            </a:r>
            <a:r>
              <a:rPr sz="4425" i="1" spc="-30" baseline="13182" dirty="0">
                <a:latin typeface="Times New Roman"/>
                <a:cs typeface="Times New Roman"/>
              </a:rPr>
              <a:t>5.95</a:t>
            </a:r>
            <a:endParaRPr sz="4425" baseline="13182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79240" y="5650788"/>
            <a:ext cx="1665605" cy="1037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13105" marR="5080" indent="-701040">
              <a:lnSpc>
                <a:spcPct val="112500"/>
              </a:lnSpc>
              <a:spcBef>
                <a:spcPts val="100"/>
              </a:spcBef>
            </a:pPr>
            <a:r>
              <a:rPr sz="2950" i="1" u="heavy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</a:t>
            </a:r>
            <a:r>
              <a:rPr sz="2950" i="1" spc="-395" dirty="0">
                <a:latin typeface="Times New Roman"/>
                <a:cs typeface="Times New Roman"/>
              </a:rPr>
              <a:t> </a:t>
            </a:r>
            <a:r>
              <a:rPr sz="2550" i="1" spc="22" baseline="42483" dirty="0">
                <a:latin typeface="Times New Roman"/>
                <a:cs typeface="Times New Roman"/>
              </a:rPr>
              <a:t>2</a:t>
            </a:r>
            <a:r>
              <a:rPr sz="2950" i="1" u="heavy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rencana </a:t>
            </a:r>
            <a:r>
              <a:rPr sz="2950" i="1" spc="15" dirty="0">
                <a:latin typeface="Times New Roman"/>
                <a:cs typeface="Times New Roman"/>
              </a:rPr>
              <a:t> R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37452" y="5990335"/>
            <a:ext cx="354520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Atau lihat </a:t>
            </a:r>
            <a:r>
              <a:rPr sz="2400" spc="-60" dirty="0">
                <a:latin typeface="Arial"/>
                <a:cs typeface="Arial"/>
              </a:rPr>
              <a:t>Tabel </a:t>
            </a:r>
            <a:r>
              <a:rPr sz="2400" spc="-5" dirty="0">
                <a:latin typeface="Arial"/>
                <a:cs typeface="Arial"/>
              </a:rPr>
              <a:t>2.3 PD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10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557776" y="790448"/>
            <a:ext cx="30499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KELANDAIAN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36723" y="1969805"/>
            <a:ext cx="7740015" cy="1967864"/>
          </a:xfrm>
          <a:prstGeom prst="rect">
            <a:avLst/>
          </a:prstGeom>
        </p:spPr>
        <p:txBody>
          <a:bodyPr vert="horz" wrap="square" lIns="0" tIns="207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35"/>
              </a:spcBef>
            </a:pPr>
            <a:r>
              <a:rPr sz="2400" b="1" spc="-5" dirty="0">
                <a:latin typeface="Arial"/>
                <a:cs typeface="Arial"/>
              </a:rPr>
              <a:t>PENGELOMPOKAN </a:t>
            </a:r>
            <a:r>
              <a:rPr sz="2400" b="1" spc="-35" dirty="0">
                <a:latin typeface="Arial"/>
                <a:cs typeface="Arial"/>
              </a:rPr>
              <a:t>LINTAS.</a:t>
            </a:r>
            <a:endParaRPr sz="2400">
              <a:latin typeface="Arial"/>
              <a:cs typeface="Arial"/>
            </a:endParaRPr>
          </a:p>
          <a:p>
            <a:pPr marL="12700" marR="5080" algn="just">
              <a:lnSpc>
                <a:spcPct val="149800"/>
              </a:lnSpc>
              <a:spcBef>
                <a:spcPts val="95"/>
              </a:spcBef>
            </a:pPr>
            <a:r>
              <a:rPr sz="2000" dirty="0">
                <a:latin typeface="Arial"/>
                <a:cs typeface="Arial"/>
              </a:rPr>
              <a:t>Berdasar </a:t>
            </a:r>
            <a:r>
              <a:rPr sz="2000" spc="-10" dirty="0">
                <a:latin typeface="Arial"/>
                <a:cs typeface="Arial"/>
              </a:rPr>
              <a:t>pada </a:t>
            </a:r>
            <a:r>
              <a:rPr sz="2000" spc="-5" dirty="0">
                <a:latin typeface="Arial"/>
                <a:cs typeface="Arial"/>
              </a:rPr>
              <a:t>kelandaian </a:t>
            </a:r>
            <a:r>
              <a:rPr sz="2000" dirty="0">
                <a:latin typeface="Arial"/>
                <a:cs typeface="Arial"/>
              </a:rPr>
              <a:t>dari </a:t>
            </a:r>
            <a:r>
              <a:rPr sz="2000" spc="-10" dirty="0">
                <a:latin typeface="Arial"/>
                <a:cs typeface="Arial"/>
              </a:rPr>
              <a:t>sumbu </a:t>
            </a:r>
            <a:r>
              <a:rPr sz="2000" dirty="0">
                <a:latin typeface="Arial"/>
                <a:cs typeface="Arial"/>
              </a:rPr>
              <a:t>jalan rel dapat </a:t>
            </a:r>
            <a:r>
              <a:rPr sz="2000" spc="-5" dirty="0">
                <a:latin typeface="Arial"/>
                <a:cs typeface="Arial"/>
              </a:rPr>
              <a:t>dibedakan  </a:t>
            </a:r>
            <a:r>
              <a:rPr sz="2000" dirty="0">
                <a:latin typeface="Arial"/>
                <a:cs typeface="Arial"/>
              </a:rPr>
              <a:t>atas 4 </a:t>
            </a:r>
            <a:r>
              <a:rPr sz="2000" spc="-10" dirty="0">
                <a:latin typeface="Arial"/>
                <a:cs typeface="Arial"/>
              </a:rPr>
              <a:t>(Empat) </a:t>
            </a:r>
            <a:r>
              <a:rPr sz="2000" spc="-5" dirty="0">
                <a:latin typeface="Arial"/>
                <a:cs typeface="Arial"/>
              </a:rPr>
              <a:t>klasifikasi seperti </a:t>
            </a:r>
            <a:r>
              <a:rPr sz="2000" spc="-10" dirty="0">
                <a:latin typeface="Arial"/>
                <a:cs typeface="Arial"/>
              </a:rPr>
              <a:t>yang tercantum </a:t>
            </a:r>
            <a:r>
              <a:rPr sz="2000" spc="-5" dirty="0">
                <a:latin typeface="Arial"/>
                <a:cs typeface="Arial"/>
              </a:rPr>
              <a:t>dalam tabel  </a:t>
            </a:r>
            <a:r>
              <a:rPr sz="2000" dirty="0">
                <a:latin typeface="Arial"/>
                <a:cs typeface="Arial"/>
              </a:rPr>
              <a:t>berikut;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2610611" y="4251960"/>
          <a:ext cx="7033259" cy="22701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15995"/>
                <a:gridCol w="3517264"/>
              </a:tblGrid>
              <a:tr h="456565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2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Klasifikasi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0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2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Kelandaian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0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</a:tr>
              <a:tr h="441959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Emplasemen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14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4D6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0 sampai 1.5</a:t>
                      </a:r>
                      <a:r>
                        <a:rPr sz="16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‰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14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4D6D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16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15" dirty="0">
                          <a:latin typeface="Arial"/>
                          <a:cs typeface="Arial"/>
                        </a:rPr>
                        <a:t>Datar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0 sampai 10</a:t>
                      </a:r>
                      <a:r>
                        <a:rPr sz="16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‰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16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Pegunungan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4D6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10 ‰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sampai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40</a:t>
                      </a:r>
                      <a:r>
                        <a:rPr sz="16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‰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4D6D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Lintas dengan rel</a:t>
                      </a:r>
                      <a:r>
                        <a:rPr sz="16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gigi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40 ‰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sampai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16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‰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57903" y="714248"/>
            <a:ext cx="40633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LANDAI</a:t>
            </a:r>
            <a:r>
              <a:rPr sz="360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PENENTU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6545" marR="8255">
              <a:lnSpc>
                <a:spcPct val="149500"/>
              </a:lnSpc>
              <a:spcBef>
                <a:spcPts val="100"/>
              </a:spcBef>
            </a:pPr>
            <a:r>
              <a:rPr sz="2000" b="0" dirty="0">
                <a:latin typeface="Arial"/>
                <a:cs typeface="Arial"/>
              </a:rPr>
              <a:t>Landai </a:t>
            </a:r>
            <a:r>
              <a:rPr sz="2000" b="0" spc="-5" dirty="0">
                <a:latin typeface="Arial"/>
                <a:cs typeface="Arial"/>
              </a:rPr>
              <a:t>penentu </a:t>
            </a:r>
            <a:r>
              <a:rPr sz="2000" b="0" dirty="0">
                <a:latin typeface="Arial"/>
                <a:cs typeface="Arial"/>
              </a:rPr>
              <a:t>adalah </a:t>
            </a:r>
            <a:r>
              <a:rPr sz="2000" b="0" spc="-10" dirty="0">
                <a:latin typeface="Arial"/>
                <a:cs typeface="Arial"/>
              </a:rPr>
              <a:t>suatu </a:t>
            </a:r>
            <a:r>
              <a:rPr sz="2000" b="0" spc="-5" dirty="0">
                <a:latin typeface="Arial"/>
                <a:cs typeface="Arial"/>
              </a:rPr>
              <a:t>kelandaian (Pendakian) </a:t>
            </a:r>
            <a:r>
              <a:rPr sz="2000" b="0" dirty="0">
                <a:latin typeface="Arial"/>
                <a:cs typeface="Arial"/>
              </a:rPr>
              <a:t>yang </a:t>
            </a:r>
            <a:r>
              <a:rPr sz="2000" b="0" spc="-10" dirty="0">
                <a:latin typeface="Arial"/>
                <a:cs typeface="Arial"/>
              </a:rPr>
              <a:t>terbesar  </a:t>
            </a:r>
            <a:r>
              <a:rPr sz="2000" b="0" dirty="0">
                <a:latin typeface="Arial"/>
                <a:cs typeface="Arial"/>
              </a:rPr>
              <a:t>yang ada pada suatu lintas</a:t>
            </a:r>
            <a:r>
              <a:rPr sz="2000" b="0" spc="-114" dirty="0">
                <a:latin typeface="Arial"/>
                <a:cs typeface="Arial"/>
              </a:rPr>
              <a:t> </a:t>
            </a:r>
            <a:r>
              <a:rPr sz="2000" b="0" dirty="0">
                <a:latin typeface="Arial"/>
                <a:cs typeface="Arial"/>
              </a:rPr>
              <a:t>lurus.</a:t>
            </a:r>
            <a:endParaRPr sz="2000">
              <a:latin typeface="Arial"/>
              <a:cs typeface="Arial"/>
            </a:endParaRPr>
          </a:p>
          <a:p>
            <a:pPr marL="1566545" marR="5080">
              <a:lnSpc>
                <a:spcPct val="149500"/>
              </a:lnSpc>
              <a:spcBef>
                <a:spcPts val="1245"/>
              </a:spcBef>
            </a:pPr>
            <a:r>
              <a:rPr sz="2000" b="0" spc="-5" dirty="0">
                <a:latin typeface="Arial"/>
                <a:cs typeface="Arial"/>
              </a:rPr>
              <a:t>Besar </a:t>
            </a:r>
            <a:r>
              <a:rPr sz="2000" b="0" dirty="0">
                <a:latin typeface="Arial"/>
                <a:cs typeface="Arial"/>
              </a:rPr>
              <a:t>landai </a:t>
            </a:r>
            <a:r>
              <a:rPr sz="2000" b="0" spc="-5" dirty="0">
                <a:latin typeface="Arial"/>
                <a:cs typeface="Arial"/>
              </a:rPr>
              <a:t>penentu terutama berpengaruh pada </a:t>
            </a:r>
            <a:r>
              <a:rPr sz="2000" b="0" dirty="0">
                <a:latin typeface="Arial"/>
                <a:cs typeface="Arial"/>
              </a:rPr>
              <a:t>kombinasi </a:t>
            </a:r>
            <a:r>
              <a:rPr sz="2000" b="0" spc="-10" dirty="0">
                <a:latin typeface="Arial"/>
                <a:cs typeface="Arial"/>
              </a:rPr>
              <a:t>daya  </a:t>
            </a:r>
            <a:r>
              <a:rPr sz="2000" b="0" spc="-5" dirty="0">
                <a:latin typeface="Arial"/>
                <a:cs typeface="Arial"/>
              </a:rPr>
              <a:t>tarik lok </a:t>
            </a:r>
            <a:r>
              <a:rPr sz="2000" b="0" dirty="0">
                <a:latin typeface="Arial"/>
                <a:cs typeface="Arial"/>
              </a:rPr>
              <a:t>dan rangkaian </a:t>
            </a:r>
            <a:r>
              <a:rPr sz="2000" b="0" spc="-5" dirty="0">
                <a:latin typeface="Arial"/>
                <a:cs typeface="Arial"/>
              </a:rPr>
              <a:t>yang</a:t>
            </a:r>
            <a:r>
              <a:rPr sz="2000" b="0" spc="-75" dirty="0">
                <a:latin typeface="Arial"/>
                <a:cs typeface="Arial"/>
              </a:rPr>
              <a:t> </a:t>
            </a:r>
            <a:r>
              <a:rPr sz="2000" b="0" dirty="0">
                <a:latin typeface="Arial"/>
                <a:cs typeface="Arial"/>
              </a:rPr>
              <a:t>dioperasikan.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2557272" y="4258055"/>
          <a:ext cx="7010400" cy="2725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0800"/>
                <a:gridCol w="4419600"/>
              </a:tblGrid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Kelas Jalan</a:t>
                      </a:r>
                      <a:r>
                        <a:rPr sz="24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Landai Penentu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Maksimum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solidFill>
                      <a:srgbClr val="000000"/>
                    </a:solidFill>
                  </a:tcPr>
                </a:tc>
              </a:tr>
              <a:tr h="4394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8064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18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‰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8064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18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‰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20</a:t>
                      </a:r>
                      <a:r>
                        <a:rPr sz="18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‰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4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25</a:t>
                      </a:r>
                      <a:r>
                        <a:rPr sz="18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‰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5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25</a:t>
                      </a:r>
                      <a:r>
                        <a:rPr sz="18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‰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9859" y="4960620"/>
            <a:ext cx="0" cy="655320"/>
          </a:xfrm>
          <a:custGeom>
            <a:avLst/>
            <a:gdLst/>
            <a:ahLst/>
            <a:cxnLst/>
            <a:rect l="l" t="t" r="r" b="b"/>
            <a:pathLst>
              <a:path h="655320">
                <a:moveTo>
                  <a:pt x="0" y="0"/>
                </a:moveTo>
                <a:lnTo>
                  <a:pt x="0" y="655320"/>
                </a:lnTo>
              </a:path>
            </a:pathLst>
          </a:custGeom>
          <a:ln w="36575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309859" y="5617464"/>
            <a:ext cx="0" cy="585470"/>
          </a:xfrm>
          <a:custGeom>
            <a:avLst/>
            <a:gdLst/>
            <a:ahLst/>
            <a:cxnLst/>
            <a:rect l="l" t="t" r="r" b="b"/>
            <a:pathLst>
              <a:path h="585470">
                <a:moveTo>
                  <a:pt x="0" y="0"/>
                </a:moveTo>
                <a:lnTo>
                  <a:pt x="0" y="585216"/>
                </a:lnTo>
              </a:path>
            </a:pathLst>
          </a:custGeom>
          <a:ln w="36575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09859" y="6204204"/>
            <a:ext cx="0" cy="693420"/>
          </a:xfrm>
          <a:custGeom>
            <a:avLst/>
            <a:gdLst/>
            <a:ahLst/>
            <a:cxnLst/>
            <a:rect l="l" t="t" r="r" b="b"/>
            <a:pathLst>
              <a:path h="693420">
                <a:moveTo>
                  <a:pt x="0" y="0"/>
                </a:moveTo>
                <a:lnTo>
                  <a:pt x="0" y="693420"/>
                </a:lnTo>
              </a:path>
            </a:pathLst>
          </a:custGeom>
          <a:ln w="36575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295647" y="799592"/>
            <a:ext cx="35852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LANDAI</a:t>
            </a:r>
            <a:r>
              <a:rPr sz="3600" spc="-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CURAM</a:t>
            </a:r>
            <a:endParaRPr sz="3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62404" y="2204720"/>
            <a:ext cx="8293734" cy="13963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62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"/>
                <a:cs typeface="Arial"/>
              </a:rPr>
              <a:t>Dalam </a:t>
            </a:r>
            <a:r>
              <a:rPr sz="2000" spc="-5" dirty="0">
                <a:latin typeface="Arial"/>
                <a:cs typeface="Arial"/>
              </a:rPr>
              <a:t>keadaan </a:t>
            </a:r>
            <a:r>
              <a:rPr sz="2000" dirty="0">
                <a:latin typeface="Arial"/>
                <a:cs typeface="Arial"/>
              </a:rPr>
              <a:t>yang </a:t>
            </a:r>
            <a:r>
              <a:rPr sz="2000" spc="-5" dirty="0">
                <a:latin typeface="Arial"/>
                <a:cs typeface="Arial"/>
              </a:rPr>
              <a:t>memaksa kelandaian (Pendakian) dari lintas lurus  </a:t>
            </a:r>
            <a:r>
              <a:rPr sz="2000" dirty="0">
                <a:latin typeface="Arial"/>
                <a:cs typeface="Arial"/>
              </a:rPr>
              <a:t>dapat </a:t>
            </a:r>
            <a:r>
              <a:rPr sz="2000" spc="-5" dirty="0">
                <a:latin typeface="Arial"/>
                <a:cs typeface="Arial"/>
              </a:rPr>
              <a:t>melebihi </a:t>
            </a:r>
            <a:r>
              <a:rPr sz="2000" dirty="0">
                <a:latin typeface="Arial"/>
                <a:cs typeface="Arial"/>
              </a:rPr>
              <a:t>landai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penentu.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ts val="2390"/>
              </a:lnSpc>
              <a:spcBef>
                <a:spcPts val="1285"/>
              </a:spcBef>
            </a:pPr>
            <a:r>
              <a:rPr sz="2000" spc="-5" dirty="0">
                <a:latin typeface="Arial"/>
                <a:cs typeface="Arial"/>
              </a:rPr>
              <a:t>Kelandaian </a:t>
            </a:r>
            <a:r>
              <a:rPr sz="2000" spc="-10" dirty="0">
                <a:latin typeface="Arial"/>
                <a:cs typeface="Arial"/>
              </a:rPr>
              <a:t>ini </a:t>
            </a:r>
            <a:r>
              <a:rPr sz="2000" dirty="0">
                <a:latin typeface="Arial"/>
                <a:cs typeface="Arial"/>
              </a:rPr>
              <a:t>disebut </a:t>
            </a:r>
            <a:r>
              <a:rPr sz="2000" spc="-5" dirty="0">
                <a:latin typeface="Arial"/>
                <a:cs typeface="Arial"/>
              </a:rPr>
              <a:t>landai curam; </a:t>
            </a:r>
            <a:r>
              <a:rPr sz="2000" dirty="0">
                <a:latin typeface="Arial"/>
                <a:cs typeface="Arial"/>
              </a:rPr>
              <a:t>panjang </a:t>
            </a:r>
            <a:r>
              <a:rPr sz="2000" spc="-5" dirty="0">
                <a:latin typeface="Arial"/>
                <a:cs typeface="Arial"/>
              </a:rPr>
              <a:t>maksimum landai curam  </a:t>
            </a:r>
            <a:r>
              <a:rPr sz="2000" dirty="0">
                <a:latin typeface="Arial"/>
                <a:cs typeface="Arial"/>
              </a:rPr>
              <a:t>dapat ditentukan </a:t>
            </a:r>
            <a:r>
              <a:rPr sz="2000" spc="-5" dirty="0">
                <a:latin typeface="Arial"/>
                <a:cs typeface="Arial"/>
              </a:rPr>
              <a:t>melalui </a:t>
            </a:r>
            <a:r>
              <a:rPr sz="2000" dirty="0">
                <a:latin typeface="Arial"/>
                <a:cs typeface="Arial"/>
              </a:rPr>
              <a:t>rumus </a:t>
            </a:r>
            <a:r>
              <a:rPr sz="2000" spc="-5" dirty="0">
                <a:latin typeface="Arial"/>
                <a:cs typeface="Arial"/>
              </a:rPr>
              <a:t>pendekatan </a:t>
            </a:r>
            <a:r>
              <a:rPr sz="2000" dirty="0">
                <a:latin typeface="Arial"/>
                <a:cs typeface="Arial"/>
              </a:rPr>
              <a:t>sbb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02355" y="3887216"/>
            <a:ext cx="40386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i="1" spc="5" dirty="0">
                <a:latin typeface="Times New Roman"/>
                <a:cs typeface="Times New Roman"/>
              </a:rPr>
              <a:t>l</a:t>
            </a:r>
            <a:r>
              <a:rPr sz="2700" i="1" spc="-50" dirty="0">
                <a:latin typeface="Times New Roman"/>
                <a:cs typeface="Times New Roman"/>
              </a:rPr>
              <a:t> </a:t>
            </a:r>
            <a:r>
              <a:rPr sz="2700" spc="20" dirty="0">
                <a:latin typeface="Symbol"/>
                <a:cs typeface="Symbol"/>
              </a:rPr>
              <a:t>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77488" y="3678428"/>
            <a:ext cx="112268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i="1" spc="15" dirty="0">
                <a:latin typeface="Times New Roman"/>
                <a:cs typeface="Times New Roman"/>
              </a:rPr>
              <a:t>V </a:t>
            </a:r>
            <a:r>
              <a:rPr sz="2325" spc="-7" baseline="48387" dirty="0">
                <a:latin typeface="Times New Roman"/>
                <a:cs typeface="Times New Roman"/>
              </a:rPr>
              <a:t>2 </a:t>
            </a:r>
            <a:r>
              <a:rPr sz="2700" spc="90" dirty="0">
                <a:latin typeface="Symbol"/>
                <a:cs typeface="Symbol"/>
              </a:rPr>
              <a:t></a:t>
            </a:r>
            <a:r>
              <a:rPr sz="2700" i="1" spc="90" dirty="0">
                <a:latin typeface="Times New Roman"/>
                <a:cs typeface="Times New Roman"/>
              </a:rPr>
              <a:t>V</a:t>
            </a:r>
            <a:r>
              <a:rPr sz="2700" i="1" spc="-140" dirty="0">
                <a:latin typeface="Times New Roman"/>
                <a:cs typeface="Times New Roman"/>
              </a:rPr>
              <a:t> </a:t>
            </a:r>
            <a:r>
              <a:rPr sz="2325" spc="15" baseline="48387" dirty="0">
                <a:latin typeface="Times New Roman"/>
                <a:cs typeface="Times New Roman"/>
              </a:rPr>
              <a:t>2</a:t>
            </a:r>
            <a:endParaRPr sz="2325" baseline="48387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66464" y="3907027"/>
            <a:ext cx="822325" cy="2616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08660" algn="l"/>
              </a:tabLst>
            </a:pPr>
            <a:r>
              <a:rPr sz="1550" i="1" spc="10" dirty="0">
                <a:latin typeface="Times New Roman"/>
                <a:cs typeface="Times New Roman"/>
              </a:rPr>
              <a:t>a	b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567684" y="4134611"/>
            <a:ext cx="1584960" cy="0"/>
          </a:xfrm>
          <a:custGeom>
            <a:avLst/>
            <a:gdLst/>
            <a:ahLst/>
            <a:cxnLst/>
            <a:rect l="l" t="t" r="r" b="b"/>
            <a:pathLst>
              <a:path w="1584960">
                <a:moveTo>
                  <a:pt x="0" y="0"/>
                </a:moveTo>
                <a:lnTo>
                  <a:pt x="1584960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000504" y="4638548"/>
            <a:ext cx="8281670" cy="2164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Dimana:</a:t>
            </a:r>
            <a:endParaRPr sz="2000">
              <a:latin typeface="Arial"/>
              <a:cs typeface="Arial"/>
            </a:endParaRPr>
          </a:p>
          <a:p>
            <a:pPr marL="222885">
              <a:lnSpc>
                <a:spcPts val="2395"/>
              </a:lnSpc>
              <a:spcBef>
                <a:spcPts val="25"/>
              </a:spcBef>
              <a:tabLst>
                <a:tab pos="857885" algn="l"/>
                <a:tab pos="1146175" algn="l"/>
              </a:tabLst>
            </a:pPr>
            <a:r>
              <a:rPr sz="2000" dirty="0">
                <a:latin typeface="Arial"/>
                <a:cs typeface="Arial"/>
              </a:rPr>
              <a:t>ℓ	=	Panjang </a:t>
            </a:r>
            <a:r>
              <a:rPr sz="2000" spc="-5" dirty="0">
                <a:latin typeface="Arial"/>
                <a:cs typeface="Arial"/>
              </a:rPr>
              <a:t>maximum </a:t>
            </a:r>
            <a:r>
              <a:rPr sz="2000" dirty="0">
                <a:latin typeface="Arial"/>
                <a:cs typeface="Arial"/>
              </a:rPr>
              <a:t>landai curam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(m).</a:t>
            </a:r>
            <a:endParaRPr sz="2000">
              <a:latin typeface="Arial"/>
              <a:cs typeface="Arial"/>
            </a:endParaRPr>
          </a:p>
          <a:p>
            <a:pPr marL="222885">
              <a:lnSpc>
                <a:spcPts val="2395"/>
              </a:lnSpc>
              <a:tabLst>
                <a:tab pos="857885" algn="l"/>
                <a:tab pos="1146175" algn="l"/>
              </a:tabLst>
            </a:pPr>
            <a:r>
              <a:rPr sz="2000" spc="-70" dirty="0">
                <a:latin typeface="Arial"/>
                <a:cs typeface="Arial"/>
              </a:rPr>
              <a:t>V</a:t>
            </a:r>
            <a:r>
              <a:rPr sz="1950" spc="-104" baseline="-21367" dirty="0">
                <a:latin typeface="Arial"/>
                <a:cs typeface="Arial"/>
              </a:rPr>
              <a:t>a	</a:t>
            </a:r>
            <a:r>
              <a:rPr sz="2000" dirty="0">
                <a:latin typeface="Arial"/>
                <a:cs typeface="Arial"/>
              </a:rPr>
              <a:t>=	Kecepatan minimum yang diijinkan </a:t>
            </a:r>
            <a:r>
              <a:rPr sz="2000" spc="-5" dirty="0">
                <a:latin typeface="Arial"/>
                <a:cs typeface="Arial"/>
              </a:rPr>
              <a:t>dikaki </a:t>
            </a:r>
            <a:r>
              <a:rPr sz="2000" dirty="0">
                <a:latin typeface="Arial"/>
                <a:cs typeface="Arial"/>
              </a:rPr>
              <a:t>landai </a:t>
            </a:r>
            <a:r>
              <a:rPr sz="2000" spc="-5" dirty="0">
                <a:latin typeface="Arial"/>
                <a:cs typeface="Arial"/>
              </a:rPr>
              <a:t>curam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m/detik.</a:t>
            </a:r>
            <a:endParaRPr sz="2000">
              <a:latin typeface="Arial"/>
              <a:cs typeface="Arial"/>
            </a:endParaRPr>
          </a:p>
          <a:p>
            <a:pPr marL="222885" marR="13335">
              <a:lnSpc>
                <a:spcPts val="2390"/>
              </a:lnSpc>
              <a:spcBef>
                <a:spcPts val="135"/>
              </a:spcBef>
              <a:tabLst>
                <a:tab pos="857885" algn="l"/>
                <a:tab pos="1146175" algn="l"/>
              </a:tabLst>
            </a:pPr>
            <a:r>
              <a:rPr sz="2000" dirty="0">
                <a:latin typeface="Arial"/>
                <a:cs typeface="Arial"/>
              </a:rPr>
              <a:t>V</a:t>
            </a:r>
            <a:r>
              <a:rPr sz="1950" baseline="-21367" dirty="0">
                <a:latin typeface="Arial"/>
                <a:cs typeface="Arial"/>
              </a:rPr>
              <a:t>b	</a:t>
            </a:r>
            <a:r>
              <a:rPr sz="2000" dirty="0">
                <a:latin typeface="Arial"/>
                <a:cs typeface="Arial"/>
              </a:rPr>
              <a:t>=	Kecepatan minimum </a:t>
            </a:r>
            <a:r>
              <a:rPr sz="2000" spc="-5" dirty="0">
                <a:latin typeface="Arial"/>
                <a:cs typeface="Arial"/>
              </a:rPr>
              <a:t>dipuncak landai </a:t>
            </a:r>
            <a:r>
              <a:rPr sz="2000" dirty="0">
                <a:latin typeface="Arial"/>
                <a:cs typeface="Arial"/>
              </a:rPr>
              <a:t>curam (m/detik) </a:t>
            </a:r>
            <a:r>
              <a:rPr sz="2000" spc="-10" dirty="0">
                <a:latin typeface="Arial"/>
                <a:cs typeface="Arial"/>
              </a:rPr>
              <a:t>v</a:t>
            </a:r>
            <a:r>
              <a:rPr sz="1950" spc="-15" baseline="-21367" dirty="0">
                <a:latin typeface="Arial"/>
                <a:cs typeface="Arial"/>
              </a:rPr>
              <a:t>b </a:t>
            </a:r>
            <a:r>
              <a:rPr sz="2000" dirty="0">
                <a:latin typeface="Arial"/>
                <a:cs typeface="Arial"/>
              </a:rPr>
              <a:t>≥ </a:t>
            </a:r>
            <a:r>
              <a:rPr sz="3000" baseline="2777" dirty="0">
                <a:latin typeface="Arial"/>
                <a:cs typeface="Arial"/>
              </a:rPr>
              <a:t>½ </a:t>
            </a:r>
            <a:r>
              <a:rPr sz="2000" dirty="0">
                <a:latin typeface="Arial"/>
                <a:cs typeface="Arial"/>
              </a:rPr>
              <a:t>v</a:t>
            </a:r>
            <a:r>
              <a:rPr sz="1950" baseline="-21367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.  g	</a:t>
            </a:r>
            <a:r>
              <a:rPr sz="3000" baseline="1388" dirty="0">
                <a:latin typeface="Arial"/>
                <a:cs typeface="Arial"/>
              </a:rPr>
              <a:t>=	</a:t>
            </a:r>
            <a:r>
              <a:rPr sz="2000" dirty="0">
                <a:latin typeface="Arial"/>
                <a:cs typeface="Arial"/>
              </a:rPr>
              <a:t>Percepatan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gravitasi.</a:t>
            </a:r>
            <a:endParaRPr sz="2000">
              <a:latin typeface="Arial"/>
              <a:cs typeface="Arial"/>
            </a:endParaRPr>
          </a:p>
          <a:p>
            <a:pPr marL="222885" marR="4026535">
              <a:lnSpc>
                <a:spcPts val="2360"/>
              </a:lnSpc>
              <a:spcBef>
                <a:spcPts val="60"/>
              </a:spcBef>
              <a:tabLst>
                <a:tab pos="857885" algn="l"/>
                <a:tab pos="1146175" algn="l"/>
              </a:tabLst>
            </a:pPr>
            <a:r>
              <a:rPr sz="2000" spc="-5" dirty="0">
                <a:latin typeface="Arial"/>
                <a:cs typeface="Arial"/>
              </a:rPr>
              <a:t>S</a:t>
            </a:r>
            <a:r>
              <a:rPr sz="1950" spc="-7" baseline="-21367" dirty="0">
                <a:latin typeface="Arial"/>
                <a:cs typeface="Arial"/>
              </a:rPr>
              <a:t>k	</a:t>
            </a:r>
            <a:r>
              <a:rPr sz="2000" dirty="0">
                <a:latin typeface="Arial"/>
                <a:cs typeface="Arial"/>
              </a:rPr>
              <a:t>=	</a:t>
            </a:r>
            <a:r>
              <a:rPr sz="2000" spc="-5" dirty="0">
                <a:latin typeface="Arial"/>
                <a:cs typeface="Arial"/>
              </a:rPr>
              <a:t>Besar </a:t>
            </a:r>
            <a:r>
              <a:rPr sz="2000" dirty="0">
                <a:latin typeface="Arial"/>
                <a:cs typeface="Arial"/>
              </a:rPr>
              <a:t>landai curam ( ‰ ).  S</a:t>
            </a:r>
            <a:r>
              <a:rPr sz="1950" baseline="-21367" dirty="0">
                <a:latin typeface="Arial"/>
                <a:cs typeface="Arial"/>
              </a:rPr>
              <a:t>m	</a:t>
            </a:r>
            <a:r>
              <a:rPr sz="2000" dirty="0">
                <a:latin typeface="Arial"/>
                <a:cs typeface="Arial"/>
              </a:rPr>
              <a:t>=	</a:t>
            </a:r>
            <a:r>
              <a:rPr sz="2000" spc="-5" dirty="0">
                <a:latin typeface="Arial"/>
                <a:cs typeface="Arial"/>
              </a:rPr>
              <a:t>Besar </a:t>
            </a:r>
            <a:r>
              <a:rPr sz="2000" dirty="0">
                <a:latin typeface="Arial"/>
                <a:cs typeface="Arial"/>
              </a:rPr>
              <a:t>landai penentu ( ‰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73271" y="4140200"/>
            <a:ext cx="159067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spc="50" dirty="0">
                <a:latin typeface="Times New Roman"/>
                <a:cs typeface="Times New Roman"/>
              </a:rPr>
              <a:t>2</a:t>
            </a:r>
            <a:r>
              <a:rPr sz="2700" i="1" spc="50" dirty="0">
                <a:latin typeface="Times New Roman"/>
                <a:cs typeface="Times New Roman"/>
              </a:rPr>
              <a:t>g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S</a:t>
            </a:r>
            <a:r>
              <a:rPr sz="2325" i="1" spc="75" baseline="-23297" dirty="0">
                <a:latin typeface="Times New Roman"/>
                <a:cs typeface="Times New Roman"/>
              </a:rPr>
              <a:t>k </a:t>
            </a:r>
            <a:r>
              <a:rPr sz="2700" dirty="0">
                <a:latin typeface="Symbol"/>
                <a:cs typeface="Symbol"/>
              </a:rPr>
              <a:t></a:t>
            </a:r>
            <a:r>
              <a:rPr sz="2700" dirty="0">
                <a:latin typeface="Times New Roman"/>
                <a:cs typeface="Times New Roman"/>
              </a:rPr>
              <a:t> </a:t>
            </a:r>
            <a:r>
              <a:rPr sz="2700" i="1" spc="-20" dirty="0">
                <a:latin typeface="Times New Roman"/>
                <a:cs typeface="Times New Roman"/>
              </a:rPr>
              <a:t>S</a:t>
            </a:r>
            <a:r>
              <a:rPr sz="2325" i="1" spc="-30" baseline="-23297" dirty="0">
                <a:latin typeface="Times New Roman"/>
                <a:cs typeface="Times New Roman"/>
              </a:rPr>
              <a:t>m</a:t>
            </a:r>
            <a:r>
              <a:rPr sz="2325" i="1" spc="7" baseline="-23297" dirty="0">
                <a:latin typeface="Times New Roman"/>
                <a:cs typeface="Times New Roman"/>
              </a:rPr>
              <a:t> </a:t>
            </a:r>
            <a:r>
              <a:rPr sz="2700" dirty="0">
                <a:latin typeface="Times New Roman"/>
                <a:cs typeface="Times New Roman"/>
              </a:rPr>
              <a:t>)</a:t>
            </a:r>
            <a:endParaRPr sz="2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78587" rIns="0" bIns="0" rtlCol="0">
            <a:spAutoFit/>
          </a:bodyPr>
          <a:lstStyle/>
          <a:p>
            <a:pPr marL="2712085" marR="5080" indent="-556260">
              <a:lnSpc>
                <a:spcPct val="100800"/>
              </a:lnSpc>
              <a:spcBef>
                <a:spcPts val="65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LANDAI 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PADA</a:t>
            </a:r>
            <a:r>
              <a:rPr sz="3600" spc="-1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  </a:t>
            </a:r>
            <a:r>
              <a:rPr sz="3600" spc="-135" dirty="0">
                <a:solidFill>
                  <a:srgbClr val="000000"/>
                </a:solidFill>
                <a:latin typeface="Arial"/>
                <a:cs typeface="Arial"/>
              </a:rPr>
              <a:t>ATAU</a:t>
            </a:r>
            <a:r>
              <a:rPr sz="360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TEROWONGAN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48916" y="2422042"/>
            <a:ext cx="7753350" cy="25781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49600"/>
              </a:lnSpc>
              <a:spcBef>
                <a:spcPts val="90"/>
              </a:spcBef>
            </a:pPr>
            <a:r>
              <a:rPr sz="2800" spc="-5" dirty="0">
                <a:latin typeface="Arial"/>
                <a:cs typeface="Arial"/>
              </a:rPr>
              <a:t>Apabila </a:t>
            </a:r>
            <a:r>
              <a:rPr sz="2800" dirty="0">
                <a:latin typeface="Arial"/>
                <a:cs typeface="Arial"/>
              </a:rPr>
              <a:t>di </a:t>
            </a:r>
            <a:r>
              <a:rPr sz="2800" spc="-5" dirty="0">
                <a:latin typeface="Arial"/>
                <a:cs typeface="Arial"/>
              </a:rPr>
              <a:t>suatu </a:t>
            </a:r>
            <a:r>
              <a:rPr sz="2800" dirty="0">
                <a:latin typeface="Arial"/>
                <a:cs typeface="Arial"/>
              </a:rPr>
              <a:t>kelandaian terdapat lengkung  atau terowongan, maka kelandaian di lengkung  atau terowongan </a:t>
            </a:r>
            <a:r>
              <a:rPr sz="2800" spc="-5" dirty="0">
                <a:latin typeface="Arial"/>
                <a:cs typeface="Arial"/>
              </a:rPr>
              <a:t>itu harus </a:t>
            </a:r>
            <a:r>
              <a:rPr sz="2800" dirty="0">
                <a:latin typeface="Arial"/>
                <a:cs typeface="Arial"/>
              </a:rPr>
              <a:t>dikurangi sehingga  </a:t>
            </a:r>
            <a:r>
              <a:rPr sz="2800" spc="-5" dirty="0">
                <a:latin typeface="Arial"/>
                <a:cs typeface="Arial"/>
              </a:rPr>
              <a:t>jumlah </a:t>
            </a:r>
            <a:r>
              <a:rPr sz="2800" dirty="0">
                <a:latin typeface="Arial"/>
                <a:cs typeface="Arial"/>
              </a:rPr>
              <a:t>tahanannya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tetap.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09444" y="4879848"/>
            <a:ext cx="3427729" cy="760730"/>
          </a:xfrm>
          <a:custGeom>
            <a:avLst/>
            <a:gdLst/>
            <a:ahLst/>
            <a:cxnLst/>
            <a:rect l="l" t="t" r="r" b="b"/>
            <a:pathLst>
              <a:path w="3427729" h="760729">
                <a:moveTo>
                  <a:pt x="0" y="760476"/>
                </a:moveTo>
                <a:lnTo>
                  <a:pt x="3427476" y="760476"/>
                </a:lnTo>
                <a:lnTo>
                  <a:pt x="3427476" y="0"/>
                </a:lnTo>
                <a:lnTo>
                  <a:pt x="0" y="0"/>
                </a:lnTo>
                <a:lnTo>
                  <a:pt x="0" y="760476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838444" y="4879848"/>
            <a:ext cx="3961129" cy="760730"/>
          </a:xfrm>
          <a:custGeom>
            <a:avLst/>
            <a:gdLst/>
            <a:ahLst/>
            <a:cxnLst/>
            <a:rect l="l" t="t" r="r" b="b"/>
            <a:pathLst>
              <a:path w="3961129" h="760729">
                <a:moveTo>
                  <a:pt x="0" y="760476"/>
                </a:moveTo>
                <a:lnTo>
                  <a:pt x="3960876" y="760476"/>
                </a:lnTo>
                <a:lnTo>
                  <a:pt x="3960876" y="0"/>
                </a:lnTo>
                <a:lnTo>
                  <a:pt x="0" y="0"/>
                </a:lnTo>
                <a:lnTo>
                  <a:pt x="0" y="760476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09444" y="5641848"/>
            <a:ext cx="3427729" cy="684530"/>
          </a:xfrm>
          <a:custGeom>
            <a:avLst/>
            <a:gdLst/>
            <a:ahLst/>
            <a:cxnLst/>
            <a:rect l="l" t="t" r="r" b="b"/>
            <a:pathLst>
              <a:path w="3427729" h="684529">
                <a:moveTo>
                  <a:pt x="0" y="684276"/>
                </a:moveTo>
                <a:lnTo>
                  <a:pt x="3427476" y="684276"/>
                </a:lnTo>
                <a:lnTo>
                  <a:pt x="3427476" y="0"/>
                </a:lnTo>
                <a:lnTo>
                  <a:pt x="0" y="0"/>
                </a:lnTo>
                <a:lnTo>
                  <a:pt x="0" y="684276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38444" y="5641848"/>
            <a:ext cx="3961129" cy="684530"/>
          </a:xfrm>
          <a:custGeom>
            <a:avLst/>
            <a:gdLst/>
            <a:ahLst/>
            <a:cxnLst/>
            <a:rect l="l" t="t" r="r" b="b"/>
            <a:pathLst>
              <a:path w="3961129" h="684529">
                <a:moveTo>
                  <a:pt x="0" y="684276"/>
                </a:moveTo>
                <a:lnTo>
                  <a:pt x="3960876" y="684276"/>
                </a:lnTo>
                <a:lnTo>
                  <a:pt x="3960876" y="0"/>
                </a:lnTo>
                <a:lnTo>
                  <a:pt x="0" y="0"/>
                </a:lnTo>
                <a:lnTo>
                  <a:pt x="0" y="684276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01823" y="5641848"/>
            <a:ext cx="7405370" cy="0"/>
          </a:xfrm>
          <a:custGeom>
            <a:avLst/>
            <a:gdLst/>
            <a:ahLst/>
            <a:cxnLst/>
            <a:rect l="l" t="t" r="r" b="b"/>
            <a:pathLst>
              <a:path w="7405370">
                <a:moveTo>
                  <a:pt x="0" y="0"/>
                </a:moveTo>
                <a:lnTo>
                  <a:pt x="7405116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800843" y="4872228"/>
            <a:ext cx="0" cy="1461770"/>
          </a:xfrm>
          <a:custGeom>
            <a:avLst/>
            <a:gdLst/>
            <a:ahLst/>
            <a:cxnLst/>
            <a:rect l="l" t="t" r="r" b="b"/>
            <a:pathLst>
              <a:path h="1461770">
                <a:moveTo>
                  <a:pt x="0" y="0"/>
                </a:moveTo>
                <a:lnTo>
                  <a:pt x="0" y="1461516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01823" y="6327648"/>
            <a:ext cx="7405370" cy="0"/>
          </a:xfrm>
          <a:custGeom>
            <a:avLst/>
            <a:gdLst/>
            <a:ahLst/>
            <a:cxnLst/>
            <a:rect l="l" t="t" r="r" b="b"/>
            <a:pathLst>
              <a:path w="7405370">
                <a:moveTo>
                  <a:pt x="0" y="0"/>
                </a:moveTo>
                <a:lnTo>
                  <a:pt x="7405116" y="0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3804920" y="827023"/>
            <a:ext cx="39585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30" dirty="0">
                <a:solidFill>
                  <a:srgbClr val="000000"/>
                </a:solidFill>
                <a:latin typeface="Arial"/>
                <a:cs typeface="Arial"/>
              </a:rPr>
              <a:t>Vertikal</a:t>
            </a:r>
            <a:endParaRPr sz="3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12923" y="2163572"/>
            <a:ext cx="766254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952500" algn="l"/>
                <a:tab pos="1217930" algn="l"/>
                <a:tab pos="1633855" algn="l"/>
                <a:tab pos="2164080" algn="l"/>
                <a:tab pos="2575560" algn="l"/>
                <a:tab pos="3070860" algn="l"/>
                <a:tab pos="3471545" algn="l"/>
                <a:tab pos="4142104" algn="l"/>
                <a:tab pos="4162425" algn="l"/>
                <a:tab pos="4559935" algn="l"/>
                <a:tab pos="5066665" algn="l"/>
                <a:tab pos="5678805" algn="l"/>
                <a:tab pos="5748655" algn="l"/>
                <a:tab pos="6175375" algn="l"/>
                <a:tab pos="6845300" algn="l"/>
                <a:tab pos="6886575" algn="l"/>
              </a:tabLst>
            </a:pP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nemen	</a:t>
            </a:r>
            <a:r>
              <a:rPr sz="2000" spc="-10" dirty="0">
                <a:latin typeface="Arial"/>
                <a:cs typeface="Arial"/>
              </a:rPr>
              <a:t>v</a:t>
            </a:r>
            <a:r>
              <a:rPr sz="2000" spc="-15" dirty="0">
                <a:latin typeface="Arial"/>
                <a:cs typeface="Arial"/>
              </a:rPr>
              <a:t>e</a:t>
            </a:r>
            <a:r>
              <a:rPr sz="2000" spc="-20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i</a:t>
            </a:r>
            <a:r>
              <a:rPr sz="2000" spc="5" dirty="0">
                <a:latin typeface="Arial"/>
                <a:cs typeface="Arial"/>
              </a:rPr>
              <a:t>k</a:t>
            </a:r>
            <a:r>
              <a:rPr sz="2000" dirty="0">
                <a:latin typeface="Arial"/>
                <a:cs typeface="Arial"/>
              </a:rPr>
              <a:t>al	ada</a:t>
            </a:r>
            <a:r>
              <a:rPr sz="2000" spc="-1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ah	pro</a:t>
            </a:r>
            <a:r>
              <a:rPr sz="2000" spc="-5" dirty="0">
                <a:latin typeface="Arial"/>
                <a:cs typeface="Arial"/>
              </a:rPr>
              <a:t>y</a:t>
            </a:r>
            <a:r>
              <a:rPr sz="2000" spc="-15" dirty="0">
                <a:latin typeface="Arial"/>
                <a:cs typeface="Arial"/>
              </a:rPr>
              <a:t>e</a:t>
            </a:r>
            <a:r>
              <a:rPr sz="2000" spc="-5" dirty="0">
                <a:latin typeface="Arial"/>
                <a:cs typeface="Arial"/>
              </a:rPr>
              <a:t>k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dirty="0">
                <a:latin typeface="Arial"/>
                <a:cs typeface="Arial"/>
              </a:rPr>
              <a:t>i		</a:t>
            </a:r>
            <a:r>
              <a:rPr sz="2000" spc="-10" dirty="0">
                <a:latin typeface="Arial"/>
                <a:cs typeface="Arial"/>
              </a:rPr>
              <a:t>s</a:t>
            </a:r>
            <a:r>
              <a:rPr sz="2000" spc="-2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mbu	ja</a:t>
            </a:r>
            <a:r>
              <a:rPr sz="2000" spc="-1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an		r</a:t>
            </a:r>
            <a:r>
              <a:rPr sz="2000" spc="-10" dirty="0">
                <a:latin typeface="Arial"/>
                <a:cs typeface="Arial"/>
              </a:rPr>
              <a:t>e</a:t>
            </a:r>
            <a:r>
              <a:rPr sz="2000" dirty="0">
                <a:latin typeface="Arial"/>
                <a:cs typeface="Arial"/>
              </a:rPr>
              <a:t>l	pa</a:t>
            </a:r>
            <a:r>
              <a:rPr sz="2000" spc="5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a		bi</a:t>
            </a:r>
            <a:r>
              <a:rPr sz="2000" spc="5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2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g  </a:t>
            </a:r>
            <a:r>
              <a:rPr sz="2000" spc="-5" dirty="0">
                <a:latin typeface="Arial"/>
                <a:cs typeface="Arial"/>
              </a:rPr>
              <a:t>v</a:t>
            </a:r>
            <a:r>
              <a:rPr sz="2000" dirty="0">
                <a:latin typeface="Arial"/>
                <a:cs typeface="Arial"/>
              </a:rPr>
              <a:t>er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i</a:t>
            </a:r>
            <a:r>
              <a:rPr sz="2000" spc="5" dirty="0">
                <a:latin typeface="Arial"/>
                <a:cs typeface="Arial"/>
              </a:rPr>
              <a:t>k</a:t>
            </a:r>
            <a:r>
              <a:rPr sz="2000" dirty="0">
                <a:latin typeface="Arial"/>
                <a:cs typeface="Arial"/>
              </a:rPr>
              <a:t>al	</a:t>
            </a:r>
            <a:r>
              <a:rPr sz="2000" spc="-5" dirty="0">
                <a:latin typeface="Arial"/>
                <a:cs typeface="Arial"/>
              </a:rPr>
              <a:t>ya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g	me</a:t>
            </a:r>
            <a:r>
              <a:rPr sz="2000" spc="-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alui	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spc="-10" dirty="0">
                <a:latin typeface="Arial"/>
                <a:cs typeface="Arial"/>
              </a:rPr>
              <a:t>u</a:t>
            </a:r>
            <a:r>
              <a:rPr sz="2000" spc="-30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bu	jalan	rel	</a:t>
            </a:r>
            <a:r>
              <a:rPr sz="2000" spc="-3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er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spc="10" dirty="0">
                <a:latin typeface="Arial"/>
                <a:cs typeface="Arial"/>
              </a:rPr>
              <a:t>e</a:t>
            </a:r>
            <a:r>
              <a:rPr sz="2000" spc="-25" dirty="0">
                <a:latin typeface="Arial"/>
                <a:cs typeface="Arial"/>
              </a:rPr>
              <a:t>b</a:t>
            </a:r>
            <a:r>
              <a:rPr sz="2000" dirty="0">
                <a:latin typeface="Arial"/>
                <a:cs typeface="Arial"/>
              </a:rPr>
              <a:t>u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;	alinem</a:t>
            </a:r>
            <a:r>
              <a:rPr sz="2000" spc="10" dirty="0">
                <a:latin typeface="Arial"/>
                <a:cs typeface="Arial"/>
              </a:rPr>
              <a:t>e</a:t>
            </a:r>
            <a:r>
              <a:rPr sz="2000" dirty="0">
                <a:latin typeface="Arial"/>
                <a:cs typeface="Arial"/>
              </a:rPr>
              <a:t>n	</a:t>
            </a:r>
            <a:r>
              <a:rPr sz="2000" spc="-5" dirty="0">
                <a:latin typeface="Arial"/>
                <a:cs typeface="Arial"/>
              </a:rPr>
              <a:t>v</a:t>
            </a:r>
            <a:r>
              <a:rPr sz="2000" spc="-10" dirty="0">
                <a:latin typeface="Arial"/>
                <a:cs typeface="Arial"/>
              </a:rPr>
              <a:t>e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i</a:t>
            </a:r>
            <a:r>
              <a:rPr sz="2000" spc="-5" dirty="0">
                <a:latin typeface="Arial"/>
                <a:cs typeface="Arial"/>
              </a:rPr>
              <a:t>k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l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12923" y="2771648"/>
            <a:ext cx="12998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62965" algn="l"/>
              </a:tabLst>
            </a:pP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1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diri	</a:t>
            </a:r>
            <a:r>
              <a:rPr sz="2000" spc="-10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ari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798823" y="2771648"/>
            <a:ext cx="61747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79145" algn="l"/>
                <a:tab pos="1610995" algn="l"/>
                <a:tab pos="2673350" algn="l"/>
                <a:tab pos="3382010" algn="l"/>
                <a:tab pos="4229100" algn="l"/>
                <a:tab pos="5739765" algn="l"/>
              </a:tabLst>
            </a:pPr>
            <a:r>
              <a:rPr sz="2000" dirty="0">
                <a:latin typeface="Arial"/>
                <a:cs typeface="Arial"/>
              </a:rPr>
              <a:t>gar</a:t>
            </a:r>
            <a:r>
              <a:rPr sz="2000" spc="-1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s	lu</a:t>
            </a:r>
            <a:r>
              <a:rPr sz="2000" spc="-10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dirty="0">
                <a:latin typeface="Arial"/>
                <a:cs typeface="Arial"/>
              </a:rPr>
              <a:t>,	dengan	a</a:t>
            </a:r>
            <a:r>
              <a:rPr sz="2000" spc="-2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au	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pa	</a:t>
            </a:r>
            <a:r>
              <a:rPr sz="2000" spc="-5" dirty="0">
                <a:latin typeface="Arial"/>
                <a:cs typeface="Arial"/>
              </a:rPr>
              <a:t>k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1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andaian,	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312923" y="2924657"/>
            <a:ext cx="7662545" cy="93980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2000" dirty="0">
                <a:latin typeface="Arial"/>
                <a:cs typeface="Arial"/>
              </a:rPr>
              <a:t>lengkung vertikal yang berupa busur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lingkaran.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  <a:tabLst>
                <a:tab pos="832485" algn="l"/>
                <a:tab pos="1746885" algn="l"/>
                <a:tab pos="2932430" algn="l"/>
                <a:tab pos="3508375" algn="l"/>
                <a:tab pos="4689475" algn="l"/>
                <a:tab pos="5649595" algn="l"/>
                <a:tab pos="7084059" algn="l"/>
              </a:tabLst>
            </a:pPr>
            <a:r>
              <a:rPr sz="2000" spc="-10" dirty="0">
                <a:latin typeface="Arial"/>
                <a:cs typeface="Arial"/>
              </a:rPr>
              <a:t>B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15" dirty="0">
                <a:latin typeface="Arial"/>
                <a:cs typeface="Arial"/>
              </a:rPr>
              <a:t>s</a:t>
            </a:r>
            <a:r>
              <a:rPr sz="2000" spc="-25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r	ja</a:t>
            </a:r>
            <a:r>
              <a:rPr sz="2000" spc="-10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-ja</a:t>
            </a:r>
            <a:r>
              <a:rPr sz="2000" spc="-1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i	mini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um	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ari	len</a:t>
            </a:r>
            <a:r>
              <a:rPr sz="2000" spc="-15" dirty="0">
                <a:latin typeface="Arial"/>
                <a:cs typeface="Arial"/>
              </a:rPr>
              <a:t>g</a:t>
            </a:r>
            <a:r>
              <a:rPr sz="2000" spc="5" dirty="0">
                <a:latin typeface="Arial"/>
                <a:cs typeface="Arial"/>
              </a:rPr>
              <a:t>k</a:t>
            </a:r>
            <a:r>
              <a:rPr sz="2000" spc="-15" dirty="0">
                <a:latin typeface="Arial"/>
                <a:cs typeface="Arial"/>
              </a:rPr>
              <a:t>un</a:t>
            </a:r>
            <a:r>
              <a:rPr sz="2000" dirty="0">
                <a:latin typeface="Arial"/>
                <a:cs typeface="Arial"/>
              </a:rPr>
              <a:t>g	</a:t>
            </a:r>
            <a:r>
              <a:rPr sz="2000" spc="-5" dirty="0">
                <a:latin typeface="Arial"/>
                <a:cs typeface="Arial"/>
              </a:rPr>
              <a:t>v</a:t>
            </a:r>
            <a:r>
              <a:rPr sz="2000" dirty="0">
                <a:latin typeface="Arial"/>
                <a:cs typeface="Arial"/>
              </a:rPr>
              <a:t>er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i</a:t>
            </a:r>
            <a:r>
              <a:rPr sz="2000" spc="5" dirty="0">
                <a:latin typeface="Arial"/>
                <a:cs typeface="Arial"/>
              </a:rPr>
              <a:t>k</a:t>
            </a:r>
            <a:r>
              <a:rPr sz="2000" dirty="0">
                <a:latin typeface="Arial"/>
                <a:cs typeface="Arial"/>
              </a:rPr>
              <a:t>al	</a:t>
            </a:r>
            <a:r>
              <a:rPr sz="2000" spc="-10" dirty="0">
                <a:latin typeface="Arial"/>
                <a:cs typeface="Arial"/>
              </a:rPr>
              <a:t>b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2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gan</a:t>
            </a:r>
            <a:r>
              <a:rPr sz="2000" spc="-5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ng	</a:t>
            </a:r>
            <a:r>
              <a:rPr sz="2000" spc="5" dirty="0">
                <a:latin typeface="Arial"/>
                <a:cs typeface="Arial"/>
              </a:rPr>
              <a:t>p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12923" y="3838447"/>
            <a:ext cx="7662545" cy="634365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5080">
              <a:lnSpc>
                <a:spcPts val="2390"/>
              </a:lnSpc>
              <a:spcBef>
                <a:spcPts val="190"/>
              </a:spcBef>
              <a:tabLst>
                <a:tab pos="832485" algn="l"/>
                <a:tab pos="2184400" algn="l"/>
                <a:tab pos="3287395" algn="l"/>
                <a:tab pos="3894454" algn="l"/>
                <a:tab pos="4843145" algn="l"/>
                <a:tab pos="5789930" algn="l"/>
                <a:tab pos="6524625" algn="l"/>
              </a:tabLst>
            </a:pPr>
            <a:r>
              <a:rPr sz="2000" dirty="0">
                <a:latin typeface="Arial"/>
                <a:cs typeface="Arial"/>
              </a:rPr>
              <a:t>be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r	</a:t>
            </a:r>
            <a:r>
              <a:rPr sz="2000" spc="5" dirty="0">
                <a:latin typeface="Arial"/>
                <a:cs typeface="Arial"/>
              </a:rPr>
              <a:t>k</a:t>
            </a:r>
            <a:r>
              <a:rPr sz="2000" spc="-15" dirty="0">
                <a:latin typeface="Arial"/>
                <a:cs typeface="Arial"/>
              </a:rPr>
              <a:t>e</a:t>
            </a:r>
            <a:r>
              <a:rPr sz="2000" spc="5" dirty="0">
                <a:latin typeface="Arial"/>
                <a:cs typeface="Arial"/>
              </a:rPr>
              <a:t>c</a:t>
            </a:r>
            <a:r>
              <a:rPr sz="2000" spc="-10" dirty="0">
                <a:latin typeface="Arial"/>
                <a:cs typeface="Arial"/>
              </a:rPr>
              <a:t>e</a:t>
            </a:r>
            <a:r>
              <a:rPr sz="2000" spc="-25" dirty="0">
                <a:latin typeface="Arial"/>
                <a:cs typeface="Arial"/>
              </a:rPr>
              <a:t>p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5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an	ren</a:t>
            </a:r>
            <a:r>
              <a:rPr sz="2000" spc="15" dirty="0">
                <a:latin typeface="Arial"/>
                <a:cs typeface="Arial"/>
              </a:rPr>
              <a:t>c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spc="-2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a	dan	</a:t>
            </a:r>
            <a:r>
              <a:rPr sz="2000" spc="5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dal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h	</a:t>
            </a:r>
            <a:r>
              <a:rPr sz="2000" spc="5" dirty="0">
                <a:latin typeface="Arial"/>
                <a:cs typeface="Arial"/>
              </a:rPr>
              <a:t>s</a:t>
            </a:r>
            <a:r>
              <a:rPr sz="2000" spc="-15" dirty="0">
                <a:latin typeface="Arial"/>
                <a:cs typeface="Arial"/>
              </a:rPr>
              <a:t>e</a:t>
            </a:r>
            <a:r>
              <a:rPr sz="2000" spc="-10" dirty="0">
                <a:latin typeface="Arial"/>
                <a:cs typeface="Arial"/>
              </a:rPr>
              <a:t>p</a:t>
            </a:r>
            <a:r>
              <a:rPr sz="2000" dirty="0">
                <a:latin typeface="Arial"/>
                <a:cs typeface="Arial"/>
              </a:rPr>
              <a:t>er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i	</a:t>
            </a:r>
            <a:r>
              <a:rPr sz="2000" spc="-5" dirty="0">
                <a:latin typeface="Arial"/>
                <a:cs typeface="Arial"/>
              </a:rPr>
              <a:t>y</a:t>
            </a:r>
            <a:r>
              <a:rPr sz="2000" spc="-10" dirty="0">
                <a:latin typeface="Arial"/>
                <a:cs typeface="Arial"/>
              </a:rPr>
              <a:t>a</a:t>
            </a:r>
            <a:r>
              <a:rPr sz="2000" dirty="0">
                <a:latin typeface="Arial"/>
                <a:cs typeface="Arial"/>
              </a:rPr>
              <a:t>ng	</a:t>
            </a:r>
            <a:r>
              <a:rPr sz="2000" spc="-10" dirty="0">
                <a:latin typeface="Arial"/>
                <a:cs typeface="Arial"/>
              </a:rPr>
              <a:t>ter</a:t>
            </a:r>
            <a:r>
              <a:rPr sz="2000" spc="5" dirty="0">
                <a:latin typeface="Arial"/>
                <a:cs typeface="Arial"/>
              </a:rPr>
              <a:t>c</a:t>
            </a:r>
            <a:r>
              <a:rPr sz="2000" dirty="0">
                <a:latin typeface="Arial"/>
                <a:cs typeface="Arial"/>
              </a:rPr>
              <a:t>an</a:t>
            </a:r>
            <a:r>
              <a:rPr sz="2000" spc="-30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m  dalam </a:t>
            </a:r>
            <a:r>
              <a:rPr sz="2000" spc="-45" dirty="0">
                <a:latin typeface="Arial"/>
                <a:cs typeface="Arial"/>
              </a:rPr>
              <a:t>Tabel </a:t>
            </a:r>
            <a:r>
              <a:rPr sz="2000" spc="-5" dirty="0">
                <a:latin typeface="Arial"/>
                <a:cs typeface="Arial"/>
              </a:rPr>
              <a:t>2.6. </a:t>
            </a:r>
            <a:r>
              <a:rPr sz="2000" dirty="0">
                <a:latin typeface="Arial"/>
                <a:cs typeface="Arial"/>
              </a:rPr>
              <a:t>pd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11779" y="4788509"/>
            <a:ext cx="2640330" cy="77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9925" marR="5080" indent="-670560">
              <a:lnSpc>
                <a:spcPct val="123500"/>
              </a:lnSpc>
              <a:spcBef>
                <a:spcPts val="100"/>
              </a:spcBef>
            </a:pPr>
            <a:r>
              <a:rPr sz="2000" b="1" spc="210" dirty="0">
                <a:solidFill>
                  <a:srgbClr val="001F5E"/>
                </a:solidFill>
                <a:latin typeface="Times New Roman"/>
                <a:cs typeface="Times New Roman"/>
              </a:rPr>
              <a:t>Kecepatan</a:t>
            </a:r>
            <a:r>
              <a:rPr sz="2000" b="1" spc="-10" dirty="0">
                <a:solidFill>
                  <a:srgbClr val="001F5E"/>
                </a:solidFill>
                <a:latin typeface="Times New Roman"/>
                <a:cs typeface="Times New Roman"/>
              </a:rPr>
              <a:t> </a:t>
            </a:r>
            <a:r>
              <a:rPr sz="2000" b="1" spc="229" dirty="0">
                <a:solidFill>
                  <a:srgbClr val="001F5E"/>
                </a:solidFill>
                <a:latin typeface="Times New Roman"/>
                <a:cs typeface="Times New Roman"/>
              </a:rPr>
              <a:t>Rencana  </a:t>
            </a:r>
            <a:r>
              <a:rPr sz="2000" b="1" spc="165" dirty="0">
                <a:solidFill>
                  <a:srgbClr val="001F5E"/>
                </a:solidFill>
                <a:latin typeface="Times New Roman"/>
                <a:cs typeface="Times New Roman"/>
              </a:rPr>
              <a:t>(Km/Jam)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78023" y="5549900"/>
            <a:ext cx="2438400" cy="720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26699"/>
              </a:lnSpc>
              <a:spcBef>
                <a:spcPts val="100"/>
              </a:spcBef>
            </a:pPr>
            <a:r>
              <a:rPr sz="1800" b="1" spc="175" dirty="0">
                <a:solidFill>
                  <a:srgbClr val="001F5E"/>
                </a:solidFill>
                <a:latin typeface="Times New Roman"/>
                <a:cs typeface="Times New Roman"/>
              </a:rPr>
              <a:t>Lebih </a:t>
            </a:r>
            <a:r>
              <a:rPr sz="1800" b="1" spc="185" dirty="0">
                <a:solidFill>
                  <a:srgbClr val="001F5E"/>
                </a:solidFill>
                <a:latin typeface="Times New Roman"/>
                <a:cs typeface="Times New Roman"/>
              </a:rPr>
              <a:t>besar </a:t>
            </a:r>
            <a:r>
              <a:rPr sz="1800" b="1" spc="175" dirty="0">
                <a:solidFill>
                  <a:srgbClr val="001F5E"/>
                </a:solidFill>
                <a:latin typeface="Times New Roman"/>
                <a:cs typeface="Times New Roman"/>
              </a:rPr>
              <a:t>dari</a:t>
            </a:r>
            <a:r>
              <a:rPr sz="1800" b="1" spc="-245" dirty="0">
                <a:solidFill>
                  <a:srgbClr val="001F5E"/>
                </a:solidFill>
                <a:latin typeface="Times New Roman"/>
                <a:cs typeface="Times New Roman"/>
              </a:rPr>
              <a:t> </a:t>
            </a:r>
            <a:r>
              <a:rPr sz="1800" b="1" spc="125" dirty="0">
                <a:solidFill>
                  <a:srgbClr val="001F5E"/>
                </a:solidFill>
                <a:latin typeface="Times New Roman"/>
                <a:cs typeface="Times New Roman"/>
              </a:rPr>
              <a:t>100  </a:t>
            </a:r>
            <a:r>
              <a:rPr sz="1800" b="1" spc="195" dirty="0">
                <a:solidFill>
                  <a:srgbClr val="001F5E"/>
                </a:solidFill>
                <a:latin typeface="Times New Roman"/>
                <a:cs typeface="Times New Roman"/>
              </a:rPr>
              <a:t>Sampai</a:t>
            </a:r>
            <a:r>
              <a:rPr sz="1800" b="1" spc="50" dirty="0">
                <a:solidFill>
                  <a:srgbClr val="001F5E"/>
                </a:solidFill>
                <a:latin typeface="Times New Roman"/>
                <a:cs typeface="Times New Roman"/>
              </a:rPr>
              <a:t> </a:t>
            </a:r>
            <a:r>
              <a:rPr sz="1800" b="1" spc="125" dirty="0">
                <a:solidFill>
                  <a:srgbClr val="001F5E"/>
                </a:solidFill>
                <a:latin typeface="Times New Roman"/>
                <a:cs typeface="Times New Roman"/>
              </a:rPr>
              <a:t>100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48755" y="4859528"/>
            <a:ext cx="3556000" cy="633095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R="5080" indent="510540">
              <a:lnSpc>
                <a:spcPts val="2380"/>
              </a:lnSpc>
              <a:spcBef>
                <a:spcPts val="200"/>
              </a:spcBef>
            </a:pPr>
            <a:r>
              <a:rPr sz="2000" b="1" spc="185" dirty="0">
                <a:solidFill>
                  <a:srgbClr val="001F5E"/>
                </a:solidFill>
                <a:latin typeface="Times New Roman"/>
                <a:cs typeface="Times New Roman"/>
              </a:rPr>
              <a:t>Jari-Jari </a:t>
            </a:r>
            <a:r>
              <a:rPr sz="2000" b="1" spc="210" dirty="0">
                <a:solidFill>
                  <a:srgbClr val="001F5E"/>
                </a:solidFill>
                <a:latin typeface="Times New Roman"/>
                <a:cs typeface="Times New Roman"/>
              </a:rPr>
              <a:t>Minimum  </a:t>
            </a:r>
            <a:r>
              <a:rPr sz="2000" b="1" spc="220" dirty="0">
                <a:solidFill>
                  <a:srgbClr val="001F5E"/>
                </a:solidFill>
                <a:latin typeface="Times New Roman"/>
                <a:cs typeface="Times New Roman"/>
              </a:rPr>
              <a:t>Lengkung </a:t>
            </a:r>
            <a:r>
              <a:rPr sz="2000" b="1" spc="175" dirty="0">
                <a:solidFill>
                  <a:srgbClr val="001F5E"/>
                </a:solidFill>
                <a:latin typeface="Times New Roman"/>
                <a:cs typeface="Times New Roman"/>
              </a:rPr>
              <a:t>Vertikal</a:t>
            </a:r>
            <a:r>
              <a:rPr sz="2000" b="1" spc="-90" dirty="0">
                <a:solidFill>
                  <a:srgbClr val="001F5E"/>
                </a:solidFill>
                <a:latin typeface="Times New Roman"/>
                <a:cs typeface="Times New Roman"/>
              </a:rPr>
              <a:t> </a:t>
            </a:r>
            <a:r>
              <a:rPr sz="2000" b="1" spc="160" dirty="0">
                <a:solidFill>
                  <a:srgbClr val="001F5E"/>
                </a:solidFill>
                <a:latin typeface="Times New Roman"/>
                <a:cs typeface="Times New Roman"/>
              </a:rPr>
              <a:t>(Meter)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555992" y="5549900"/>
            <a:ext cx="537845" cy="72072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675"/>
              </a:spcBef>
            </a:pPr>
            <a:r>
              <a:rPr sz="1800" b="1" spc="125" dirty="0">
                <a:solidFill>
                  <a:srgbClr val="001F5E"/>
                </a:solidFill>
                <a:latin typeface="Times New Roman"/>
                <a:cs typeface="Times New Roman"/>
              </a:rPr>
              <a:t>8000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75"/>
              </a:spcBef>
            </a:pPr>
            <a:r>
              <a:rPr sz="1800" b="1" spc="125" dirty="0">
                <a:solidFill>
                  <a:srgbClr val="001F5E"/>
                </a:solidFill>
                <a:latin typeface="Times New Roman"/>
                <a:cs typeface="Times New Roman"/>
              </a:rPr>
              <a:t>6000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21328" y="3199892"/>
            <a:ext cx="40386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>
                <a:solidFill>
                  <a:srgbClr val="000000"/>
                </a:solidFill>
                <a:latin typeface="Arial"/>
                <a:cs typeface="Arial"/>
              </a:rPr>
              <a:t>TERIMA</a:t>
            </a:r>
            <a:r>
              <a:rPr sz="4400" spc="-2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400" spc="-5" dirty="0">
                <a:solidFill>
                  <a:srgbClr val="000000"/>
                </a:solidFill>
                <a:latin typeface="Arial"/>
                <a:cs typeface="Arial"/>
              </a:rPr>
              <a:t>KASIH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Theme8</Template>
  <TotalTime>39</TotalTime>
  <Words>628</Words>
  <Application>Microsoft Office PowerPoint</Application>
  <PresentationFormat>Custom</PresentationFormat>
  <Paragraphs>127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Symbol</vt:lpstr>
      <vt:lpstr>Times New Roman</vt:lpstr>
      <vt:lpstr>Office Theme</vt:lpstr>
      <vt:lpstr>PowerPoint Presentation</vt:lpstr>
      <vt:lpstr>GEOMETRI JALAN REL</vt:lpstr>
      <vt:lpstr>LENGKUNG HORIZONTAL</vt:lpstr>
      <vt:lpstr>LENGKUNG LINGKARAN</vt:lpstr>
      <vt:lpstr>PowerPoint Presentation</vt:lpstr>
      <vt:lpstr>Persyaratan Perencanaan Lengkung</vt:lpstr>
      <vt:lpstr>LENGKUNG PERALIHAN</vt:lpstr>
      <vt:lpstr>LENGKUNG S</vt:lpstr>
      <vt:lpstr>PELEBARAN SEPUR</vt:lpstr>
      <vt:lpstr>PELEBARAN SEPUR</vt:lpstr>
      <vt:lpstr>PENINGGIAN REL</vt:lpstr>
      <vt:lpstr>KELANDAIAN</vt:lpstr>
      <vt:lpstr>LANDAI PENENTU</vt:lpstr>
      <vt:lpstr>LANDAI CURAM</vt:lpstr>
      <vt:lpstr>LANDAI PADA LENGKUNG  ATAU TEROWONGAN</vt:lpstr>
      <vt:lpstr>Lengkung Vertikal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Kuliah ke – 1</dc:title>
  <dc:creator>farida</dc:creator>
  <cp:lastModifiedBy>lenovo</cp:lastModifiedBy>
  <cp:revision>3</cp:revision>
  <dcterms:created xsi:type="dcterms:W3CDTF">2018-02-22T03:32:30Z</dcterms:created>
  <dcterms:modified xsi:type="dcterms:W3CDTF">2018-03-15T18:56:10Z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2015-03-26T00:00:00Z</vt:filetime>
  </property>
  <property fmtid="{D5CDD505-2E9C-101B-9397-08002B2CF9AE}" pid="3" name="Creator">
    <vt:lpwstr>Nitro Pro 8  (8. 0. 10. 7)</vt:lpwstr>
  </property>
  <property fmtid="{D5CDD505-2E9C-101B-9397-08002B2CF9AE}" pid="4" name="LastSaved">
    <vt:filetime>2018-02-22T00:00:00Z</vt:filetime>
  </property>
</Properties>
</file>