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20" r:id="rId2"/>
    <p:sldMasterId id="2147483732" r:id="rId3"/>
    <p:sldMasterId id="2147483744"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ED18E27B-DB42-451B-A231-ECD35BFCC254}" type="datetimeFigureOut">
              <a:rPr lang="id-ID" smtClean="0"/>
              <a:pPr/>
              <a:t>17/03/2021</a:t>
            </a:fld>
            <a:endParaRPr lang="id-ID"/>
          </a:p>
        </p:txBody>
      </p:sp>
      <p:sp>
        <p:nvSpPr>
          <p:cNvPr id="17" name="Slide Number Placeholder 16"/>
          <p:cNvSpPr>
            <a:spLocks noGrp="1"/>
          </p:cNvSpPr>
          <p:nvPr>
            <p:ph type="sldNum" sz="quarter" idx="11"/>
          </p:nvPr>
        </p:nvSpPr>
        <p:spPr/>
        <p:txBody>
          <a:bodyPr/>
          <a:lstStyle/>
          <a:p>
            <a:fld id="{8BAA5598-A48D-49DA-ABEC-A35F2BF9C451}" type="slidenum">
              <a:rPr lang="id-ID" smtClean="0"/>
              <a:pPr/>
              <a:t>‹#›</a:t>
            </a:fld>
            <a:endParaRPr lang="id-ID"/>
          </a:p>
        </p:txBody>
      </p:sp>
      <p:sp>
        <p:nvSpPr>
          <p:cNvPr id="19" name="Footer Placeholder 18"/>
          <p:cNvSpPr>
            <a:spLocks noGrp="1"/>
          </p:cNvSpPr>
          <p:nvPr>
            <p:ph type="ftr" sz="quarter" idx="12"/>
          </p:nvPr>
        </p:nvSpPr>
        <p:spPr/>
        <p:txBody>
          <a:bodyPr/>
          <a:lstStyle/>
          <a:p>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ED18E27B-DB42-451B-A231-ECD35BFCC254}" type="datetimeFigureOut">
              <a:rPr lang="id-ID" smtClean="0"/>
              <a:pPr/>
              <a:t>17/03/2021</a:t>
            </a:fld>
            <a:endParaRPr lang="id-ID"/>
          </a:p>
        </p:txBody>
      </p:sp>
      <p:sp>
        <p:nvSpPr>
          <p:cNvPr id="12" name="Slide Number Placeholder 11"/>
          <p:cNvSpPr>
            <a:spLocks noGrp="1"/>
          </p:cNvSpPr>
          <p:nvPr>
            <p:ph type="sldNum" sz="quarter" idx="15"/>
          </p:nvPr>
        </p:nvSpPr>
        <p:spPr/>
        <p:txBody>
          <a:bodyPr/>
          <a:lstStyle/>
          <a:p>
            <a:fld id="{8BAA5598-A48D-49DA-ABEC-A35F2BF9C451}" type="slidenum">
              <a:rPr lang="id-ID" smtClean="0"/>
              <a:pPr/>
              <a:t>‹#›</a:t>
            </a:fld>
            <a:endParaRPr lang="id-ID"/>
          </a:p>
        </p:txBody>
      </p:sp>
      <p:sp>
        <p:nvSpPr>
          <p:cNvPr id="13" name="Footer Placeholder 12"/>
          <p:cNvSpPr>
            <a:spLocks noGrp="1"/>
          </p:cNvSpPr>
          <p:nvPr>
            <p:ph type="ftr" sz="quarter" idx="16"/>
          </p:nvPr>
        </p:nvSpPr>
        <p:spPr/>
        <p:txBody>
          <a:bodyPr/>
          <a:lstStyle/>
          <a:p>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14" name="Slide Number Placeholder 13"/>
          <p:cNvSpPr>
            <a:spLocks noGrp="1"/>
          </p:cNvSpPr>
          <p:nvPr>
            <p:ph type="sldNum" sz="quarter" idx="11"/>
          </p:nvPr>
        </p:nvSpPr>
        <p:spPr/>
        <p:txBody>
          <a:bodyPr/>
          <a:lstStyle/>
          <a:p>
            <a:fld id="{8BAA5598-A48D-49DA-ABEC-A35F2BF9C451}" type="slidenum">
              <a:rPr lang="id-ID" smtClean="0"/>
              <a:pPr/>
              <a:t>‹#›</a:t>
            </a:fld>
            <a:endParaRPr lang="id-ID"/>
          </a:p>
        </p:txBody>
      </p:sp>
      <p:sp>
        <p:nvSpPr>
          <p:cNvPr id="15" name="Footer Placeholder 14"/>
          <p:cNvSpPr>
            <a:spLocks noGrp="1"/>
          </p:cNvSpPr>
          <p:nvPr>
            <p:ph type="ftr" sz="quarter" idx="12"/>
          </p:nvPr>
        </p:nvSpPr>
        <p:spPr/>
        <p:txBody>
          <a:bodyPr/>
          <a:lstStyle/>
          <a:p>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ED18E27B-DB42-451B-A231-ECD35BFCC254}" type="datetimeFigureOut">
              <a:rPr lang="id-ID" smtClean="0"/>
              <a:pPr/>
              <a:t>17/03/2021</a:t>
            </a:fld>
            <a:endParaRPr lang="id-ID"/>
          </a:p>
        </p:txBody>
      </p:sp>
      <p:sp>
        <p:nvSpPr>
          <p:cNvPr id="12" name="Slide Number Placeholder 11"/>
          <p:cNvSpPr>
            <a:spLocks noGrp="1"/>
          </p:cNvSpPr>
          <p:nvPr>
            <p:ph type="sldNum" sz="quarter" idx="16"/>
          </p:nvPr>
        </p:nvSpPr>
        <p:spPr/>
        <p:txBody>
          <a:bodyPr/>
          <a:lstStyle/>
          <a:p>
            <a:fld id="{8BAA5598-A48D-49DA-ABEC-A35F2BF9C451}" type="slidenum">
              <a:rPr lang="id-ID" smtClean="0"/>
              <a:pPr/>
              <a:t>‹#›</a:t>
            </a:fld>
            <a:endParaRPr lang="id-ID"/>
          </a:p>
        </p:txBody>
      </p:sp>
      <p:sp>
        <p:nvSpPr>
          <p:cNvPr id="13" name="Footer Placeholder 12"/>
          <p:cNvSpPr>
            <a:spLocks noGrp="1"/>
          </p:cNvSpPr>
          <p:nvPr>
            <p:ph type="ftr" sz="quarter" idx="17"/>
          </p:nvPr>
        </p:nvSpPr>
        <p:spPr/>
        <p:txBody>
          <a:bodyPr/>
          <a:lstStyle/>
          <a:p>
            <a:endParaRPr lang="id-ID"/>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ED18E27B-DB42-451B-A231-ECD35BFCC254}" type="datetimeFigureOut">
              <a:rPr lang="id-ID" smtClean="0"/>
              <a:pPr/>
              <a:t>17/03/2021</a:t>
            </a:fld>
            <a:endParaRPr lang="id-ID"/>
          </a:p>
        </p:txBody>
      </p:sp>
      <p:sp>
        <p:nvSpPr>
          <p:cNvPr id="12" name="Slide Number Placeholder 11"/>
          <p:cNvSpPr>
            <a:spLocks noGrp="1"/>
          </p:cNvSpPr>
          <p:nvPr>
            <p:ph type="sldNum" sz="quarter" idx="17"/>
          </p:nvPr>
        </p:nvSpPr>
        <p:spPr/>
        <p:txBody>
          <a:bodyPr/>
          <a:lstStyle/>
          <a:p>
            <a:fld id="{8BAA5598-A48D-49DA-ABEC-A35F2BF9C451}" type="slidenum">
              <a:rPr lang="id-ID" smtClean="0"/>
              <a:pPr/>
              <a:t>‹#›</a:t>
            </a:fld>
            <a:endParaRPr lang="id-ID"/>
          </a:p>
        </p:txBody>
      </p:sp>
      <p:sp>
        <p:nvSpPr>
          <p:cNvPr id="13" name="Footer Placeholder 12"/>
          <p:cNvSpPr>
            <a:spLocks noGrp="1"/>
          </p:cNvSpPr>
          <p:nvPr>
            <p:ph type="ftr" sz="quarter" idx="18"/>
          </p:nvPr>
        </p:nvSpPr>
        <p:spPr/>
        <p:txBody>
          <a:bodyPr/>
          <a:lstStyle/>
          <a:p>
            <a:endParaRPr lang="id-ID"/>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16" name="Slide Number Placeholder 15"/>
          <p:cNvSpPr>
            <a:spLocks noGrp="1"/>
          </p:cNvSpPr>
          <p:nvPr>
            <p:ph type="sldNum" sz="quarter" idx="11"/>
          </p:nvPr>
        </p:nvSpPr>
        <p:spPr/>
        <p:txBody>
          <a:bodyPr/>
          <a:lstStyle/>
          <a:p>
            <a:fld id="{8BAA5598-A48D-49DA-ABEC-A35F2BF9C451}" type="slidenum">
              <a:rPr lang="id-ID" smtClean="0"/>
              <a:pPr/>
              <a:t>‹#›</a:t>
            </a:fld>
            <a:endParaRPr lang="id-ID"/>
          </a:p>
        </p:txBody>
      </p:sp>
      <p:sp>
        <p:nvSpPr>
          <p:cNvPr id="17" name="Footer Placeholder 16"/>
          <p:cNvSpPr>
            <a:spLocks noGrp="1"/>
          </p:cNvSpPr>
          <p:nvPr>
            <p:ph type="ftr" sz="quarter" idx="12"/>
          </p:nvPr>
        </p:nvSpPr>
        <p:spPr/>
        <p:txBody>
          <a:bodyPr/>
          <a:lstStyle/>
          <a:p>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8" name="Slide Number Placeholder 7"/>
          <p:cNvSpPr>
            <a:spLocks noGrp="1"/>
          </p:cNvSpPr>
          <p:nvPr>
            <p:ph type="sldNum" sz="quarter" idx="11"/>
          </p:nvPr>
        </p:nvSpPr>
        <p:spPr/>
        <p:txBody>
          <a:bodyPr/>
          <a:lstStyle/>
          <a:p>
            <a:fld id="{8BAA5598-A48D-49DA-ABEC-A35F2BF9C451}" type="slidenum">
              <a:rPr lang="id-ID" smtClean="0"/>
              <a:pPr/>
              <a:t>‹#›</a:t>
            </a:fld>
            <a:endParaRPr lang="id-ID"/>
          </a:p>
        </p:txBody>
      </p:sp>
      <p:sp>
        <p:nvSpPr>
          <p:cNvPr id="9" name="Footer Placeholder 8"/>
          <p:cNvSpPr>
            <a:spLocks noGrp="1"/>
          </p:cNvSpPr>
          <p:nvPr>
            <p:ph type="ftr" sz="quarter" idx="12"/>
          </p:nvPr>
        </p:nvSpPr>
        <p:spPr/>
        <p:txBody>
          <a:bodyPr/>
          <a:lstStyle/>
          <a:p>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ED18E27B-DB42-451B-A231-ECD35BFCC254}" type="datetimeFigureOut">
              <a:rPr lang="id-ID" smtClean="0"/>
              <a:pPr/>
              <a:t>17/03/2021</a:t>
            </a:fld>
            <a:endParaRPr lang="id-ID"/>
          </a:p>
        </p:txBody>
      </p:sp>
      <p:sp>
        <p:nvSpPr>
          <p:cNvPr id="19" name="Slide Number Placeholder 18"/>
          <p:cNvSpPr>
            <a:spLocks noGrp="1"/>
          </p:cNvSpPr>
          <p:nvPr>
            <p:ph type="sldNum" sz="quarter" idx="16"/>
          </p:nvPr>
        </p:nvSpPr>
        <p:spPr/>
        <p:txBody>
          <a:bodyPr/>
          <a:lstStyle/>
          <a:p>
            <a:fld id="{8BAA5598-A48D-49DA-ABEC-A35F2BF9C451}" type="slidenum">
              <a:rPr lang="id-ID" smtClean="0"/>
              <a:pPr/>
              <a:t>‹#›</a:t>
            </a:fld>
            <a:endParaRPr lang="id-ID"/>
          </a:p>
        </p:txBody>
      </p:sp>
      <p:sp>
        <p:nvSpPr>
          <p:cNvPr id="23" name="Footer Placeholder 22"/>
          <p:cNvSpPr>
            <a:spLocks noGrp="1"/>
          </p:cNvSpPr>
          <p:nvPr>
            <p:ph type="ftr" sz="quarter" idx="17"/>
          </p:nvPr>
        </p:nvSpPr>
        <p:spPr/>
        <p:txBody>
          <a:bodyPr/>
          <a:lstStyle/>
          <a:p>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ED18E27B-DB42-451B-A231-ECD35BFCC254}" type="datetimeFigureOut">
              <a:rPr lang="id-ID" smtClean="0"/>
              <a:pPr/>
              <a:t>17/03/2021</a:t>
            </a:fld>
            <a:endParaRPr lang="id-ID"/>
          </a:p>
        </p:txBody>
      </p:sp>
      <p:sp>
        <p:nvSpPr>
          <p:cNvPr id="14" name="Slide Number Placeholder 13"/>
          <p:cNvSpPr>
            <a:spLocks noGrp="1"/>
          </p:cNvSpPr>
          <p:nvPr>
            <p:ph type="sldNum" sz="quarter" idx="15"/>
          </p:nvPr>
        </p:nvSpPr>
        <p:spPr>
          <a:xfrm>
            <a:off x="4038600" y="6172200"/>
            <a:ext cx="1066800" cy="304800"/>
          </a:xfrm>
        </p:spPr>
        <p:txBody>
          <a:bodyPr/>
          <a:lstStyle/>
          <a:p>
            <a:fld id="{8BAA5598-A48D-49DA-ABEC-A35F2BF9C451}" type="slidenum">
              <a:rPr lang="id-ID" smtClean="0"/>
              <a:pPr/>
              <a:t>‹#›</a:t>
            </a:fld>
            <a:endParaRPr lang="id-ID"/>
          </a:p>
        </p:txBody>
      </p:sp>
      <p:sp>
        <p:nvSpPr>
          <p:cNvPr id="15" name="Footer Placeholder 14"/>
          <p:cNvSpPr>
            <a:spLocks noGrp="1"/>
          </p:cNvSpPr>
          <p:nvPr>
            <p:ph type="ftr" sz="quarter" idx="16"/>
          </p:nvPr>
        </p:nvSpPr>
        <p:spPr>
          <a:xfrm>
            <a:off x="1447800" y="6486525"/>
            <a:ext cx="6248400" cy="292100"/>
          </a:xfrm>
        </p:spPr>
        <p:txBody>
          <a:bodyPr/>
          <a:lstStyle/>
          <a:p>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AA5598-A48D-49DA-ABEC-A35F2BF9C451}"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AA5598-A48D-49DA-ABEC-A35F2BF9C451}" type="slidenum">
              <a:rPr lang="id-ID" smtClean="0"/>
              <a:pPr/>
              <a:t>‹#›</a:t>
            </a:fld>
            <a:endParaRPr lang="id-ID"/>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ED18E27B-DB42-451B-A231-ECD35BFCC254}" type="datetimeFigureOut">
              <a:rPr lang="id-ID" smtClean="0"/>
              <a:pPr/>
              <a:t>17/03/2021</a:t>
            </a:fld>
            <a:endParaRPr lang="id-ID"/>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id-ID"/>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8BAA5598-A48D-49DA-ABEC-A35F2BF9C451}"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8BAA5598-A48D-49DA-ABEC-A35F2BF9C451}" type="slidenum">
              <a:rPr lang="id-ID" smtClean="0"/>
              <a:pPr/>
              <a:t>‹#›</a:t>
            </a:fld>
            <a:endParaRPr lang="id-ID"/>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8BAA5598-A48D-49DA-ABEC-A35F2BF9C451}" type="slidenum">
              <a:rPr lang="id-ID" smtClean="0"/>
              <a:pPr/>
              <a:t>‹#›</a:t>
            </a:fld>
            <a:endParaRPr lang="id-ID"/>
          </a:p>
        </p:txBody>
      </p:sp>
      <p:sp>
        <p:nvSpPr>
          <p:cNvPr id="14" name="Footer Placeholder 13"/>
          <p:cNvSpPr>
            <a:spLocks noGrp="1"/>
          </p:cNvSpPr>
          <p:nvPr>
            <p:ph type="ftr" sz="quarter" idx="12"/>
          </p:nvPr>
        </p:nvSpPr>
        <p:spPr/>
        <p:txBody>
          <a:bodyPr/>
          <a:lstStyle/>
          <a:p>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ED18E27B-DB42-451B-A231-ECD35BFCC254}" type="datetimeFigureOut">
              <a:rPr lang="id-ID" smtClean="0"/>
              <a:pPr/>
              <a:t>17/03/2021</a:t>
            </a:fld>
            <a:endParaRPr lang="id-ID"/>
          </a:p>
        </p:txBody>
      </p:sp>
      <p:sp>
        <p:nvSpPr>
          <p:cNvPr id="10" name="Slide Number Placeholder 9"/>
          <p:cNvSpPr>
            <a:spLocks noGrp="1"/>
          </p:cNvSpPr>
          <p:nvPr>
            <p:ph type="sldNum" sz="quarter" idx="16"/>
          </p:nvPr>
        </p:nvSpPr>
        <p:spPr/>
        <p:txBody>
          <a:bodyPr rtlCol="0"/>
          <a:lstStyle/>
          <a:p>
            <a:fld id="{8BAA5598-A48D-49DA-ABEC-A35F2BF9C451}" type="slidenum">
              <a:rPr lang="id-ID" smtClean="0"/>
              <a:pPr/>
              <a:t>‹#›</a:t>
            </a:fld>
            <a:endParaRPr lang="id-ID"/>
          </a:p>
        </p:txBody>
      </p:sp>
      <p:sp>
        <p:nvSpPr>
          <p:cNvPr id="12" name="Footer Placeholder 11"/>
          <p:cNvSpPr>
            <a:spLocks noGrp="1"/>
          </p:cNvSpPr>
          <p:nvPr>
            <p:ph type="ftr" sz="quarter" idx="17"/>
          </p:nvPr>
        </p:nvSpPr>
        <p:spPr/>
        <p:txBody>
          <a:bodyPr rtlCol="0"/>
          <a:lstStyle/>
          <a:p>
            <a:endParaRPr lang="id-I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ED18E27B-DB42-451B-A231-ECD35BFCC254}" type="datetimeFigureOut">
              <a:rPr lang="id-ID" smtClean="0"/>
              <a:pPr/>
              <a:t>17/03/2021</a:t>
            </a:fld>
            <a:endParaRPr lang="id-ID"/>
          </a:p>
        </p:txBody>
      </p:sp>
      <p:sp>
        <p:nvSpPr>
          <p:cNvPr id="12" name="Slide Number Placeholder 11"/>
          <p:cNvSpPr>
            <a:spLocks noGrp="1"/>
          </p:cNvSpPr>
          <p:nvPr>
            <p:ph type="sldNum" sz="quarter" idx="16"/>
          </p:nvPr>
        </p:nvSpPr>
        <p:spPr/>
        <p:txBody>
          <a:bodyPr rtlCol="0"/>
          <a:lstStyle/>
          <a:p>
            <a:fld id="{8BAA5598-A48D-49DA-ABEC-A35F2BF9C451}" type="slidenum">
              <a:rPr lang="id-ID" smtClean="0"/>
              <a:pPr/>
              <a:t>‹#›</a:t>
            </a:fld>
            <a:endParaRPr lang="id-ID"/>
          </a:p>
        </p:txBody>
      </p:sp>
      <p:sp>
        <p:nvSpPr>
          <p:cNvPr id="14" name="Footer Placeholder 13"/>
          <p:cNvSpPr>
            <a:spLocks noGrp="1"/>
          </p:cNvSpPr>
          <p:nvPr>
            <p:ph type="ftr" sz="quarter" idx="17"/>
          </p:nvPr>
        </p:nvSpPr>
        <p:spPr/>
        <p:txBody>
          <a:bodyPr rtlCol="0"/>
          <a:lstStyle/>
          <a:p>
            <a:endParaRPr lang="id-ID"/>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8BAA5598-A48D-49DA-ABEC-A35F2BF9C451}" type="slidenum">
              <a:rPr lang="id-ID" smtClean="0"/>
              <a:pPr/>
              <a:t>‹#›</a:t>
            </a:fld>
            <a:endParaRPr lang="id-I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8BAA5598-A48D-49DA-ABEC-A35F2BF9C451}" type="slidenum">
              <a:rPr lang="id-ID" smtClean="0"/>
              <a:pPr/>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8BAA5598-A48D-49DA-ABEC-A35F2BF9C451}" type="slidenum">
              <a:rPr lang="id-ID" smtClean="0"/>
              <a:pPr/>
              <a:t>‹#›</a:t>
            </a:fld>
            <a:endParaRPr lang="id-ID"/>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ED18E27B-DB42-451B-A231-ECD35BFCC254}" type="datetimeFigureOut">
              <a:rPr lang="id-ID" smtClean="0"/>
              <a:pPr/>
              <a:t>17/03/2021</a:t>
            </a:fld>
            <a:endParaRPr lang="id-ID"/>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8BAA5598-A48D-49DA-ABEC-A35F2BF9C451}" type="slidenum">
              <a:rPr lang="id-ID" smtClean="0"/>
              <a:pPr/>
              <a:t>‹#›</a:t>
            </a:fld>
            <a:endParaRPr lang="id-ID"/>
          </a:p>
        </p:txBody>
      </p:sp>
      <p:sp>
        <p:nvSpPr>
          <p:cNvPr id="14" name="Footer Placeholder 13"/>
          <p:cNvSpPr>
            <a:spLocks noGrp="1"/>
          </p:cNvSpPr>
          <p:nvPr>
            <p:ph type="ftr" sz="quarter" idx="12"/>
          </p:nvPr>
        </p:nvSpPr>
        <p:spPr>
          <a:xfrm>
            <a:off x="1600200" y="6248206"/>
            <a:ext cx="4572000" cy="365125"/>
          </a:xfrm>
        </p:spPr>
        <p:txBody>
          <a:bodyPr rtlCol="0"/>
          <a:lstStyle/>
          <a:p>
            <a:endParaRPr lang="id-ID"/>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AA5598-A48D-49DA-ABEC-A35F2BF9C451}" type="slidenum">
              <a:rPr lang="id-ID" smtClean="0"/>
              <a:pPr/>
              <a:t>‹#›</a:t>
            </a:fld>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ED18E27B-DB42-451B-A231-ECD35BFCC254}" type="datetimeFigureOut">
              <a:rPr lang="id-ID" smtClean="0"/>
              <a:pPr/>
              <a:t>17/03/2021</a:t>
            </a:fld>
            <a:endParaRPr lang="id-ID"/>
          </a:p>
        </p:txBody>
      </p:sp>
      <p:sp>
        <p:nvSpPr>
          <p:cNvPr id="5" name="Footer Placeholder 4"/>
          <p:cNvSpPr>
            <a:spLocks noGrp="1"/>
          </p:cNvSpPr>
          <p:nvPr>
            <p:ph type="ftr" sz="quarter" idx="11"/>
          </p:nvPr>
        </p:nvSpPr>
        <p:spPr>
          <a:xfrm>
            <a:off x="457201" y="6248207"/>
            <a:ext cx="5573483" cy="365125"/>
          </a:xfrm>
        </p:spPr>
        <p:txBody>
          <a:bodyPr/>
          <a:lstStyle/>
          <a:p>
            <a:endParaRPr lang="id-ID"/>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8BAA5598-A48D-49DA-ABEC-A35F2BF9C451}"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ED18E27B-DB42-451B-A231-ECD35BFCC254}" type="datetimeFigureOut">
              <a:rPr lang="id-ID" smtClean="0"/>
              <a:pPr/>
              <a:t>17/03/2021</a:t>
            </a:fld>
            <a:endParaRPr lang="id-ID"/>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id-ID"/>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8BAA5598-A48D-49DA-ABEC-A35F2BF9C451}"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8BAA5598-A48D-49DA-ABEC-A35F2BF9C451}" type="slidenum">
              <a:rPr lang="id-ID" smtClean="0"/>
              <a:pPr/>
              <a:t>‹#›</a:t>
            </a:fld>
            <a:endParaRPr lang="id-ID"/>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8BAA5598-A48D-49DA-ABEC-A35F2BF9C451}" type="slidenum">
              <a:rPr lang="id-ID" smtClean="0"/>
              <a:pPr/>
              <a:t>‹#›</a:t>
            </a:fld>
            <a:endParaRPr lang="id-ID"/>
          </a:p>
        </p:txBody>
      </p:sp>
      <p:sp>
        <p:nvSpPr>
          <p:cNvPr id="14" name="Footer Placeholder 13"/>
          <p:cNvSpPr>
            <a:spLocks noGrp="1"/>
          </p:cNvSpPr>
          <p:nvPr>
            <p:ph type="ftr" sz="quarter" idx="12"/>
          </p:nvPr>
        </p:nvSpPr>
        <p:spPr/>
        <p:txBody>
          <a:bodyPr/>
          <a:lstStyle/>
          <a:p>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ED18E27B-DB42-451B-A231-ECD35BFCC254}" type="datetimeFigureOut">
              <a:rPr lang="id-ID" smtClean="0"/>
              <a:pPr/>
              <a:t>17/03/2021</a:t>
            </a:fld>
            <a:endParaRPr lang="id-ID"/>
          </a:p>
        </p:txBody>
      </p:sp>
      <p:sp>
        <p:nvSpPr>
          <p:cNvPr id="10" name="Slide Number Placeholder 9"/>
          <p:cNvSpPr>
            <a:spLocks noGrp="1"/>
          </p:cNvSpPr>
          <p:nvPr>
            <p:ph type="sldNum" sz="quarter" idx="16"/>
          </p:nvPr>
        </p:nvSpPr>
        <p:spPr/>
        <p:txBody>
          <a:bodyPr rtlCol="0"/>
          <a:lstStyle/>
          <a:p>
            <a:fld id="{8BAA5598-A48D-49DA-ABEC-A35F2BF9C451}" type="slidenum">
              <a:rPr lang="id-ID" smtClean="0"/>
              <a:pPr/>
              <a:t>‹#›</a:t>
            </a:fld>
            <a:endParaRPr lang="id-ID"/>
          </a:p>
        </p:txBody>
      </p:sp>
      <p:sp>
        <p:nvSpPr>
          <p:cNvPr id="12" name="Footer Placeholder 11"/>
          <p:cNvSpPr>
            <a:spLocks noGrp="1"/>
          </p:cNvSpPr>
          <p:nvPr>
            <p:ph type="ftr" sz="quarter" idx="17"/>
          </p:nvPr>
        </p:nvSpPr>
        <p:spPr/>
        <p:txBody>
          <a:bodyPr rtlCol="0"/>
          <a:lstStyle/>
          <a:p>
            <a:endParaRPr lang="id-ID"/>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ED18E27B-DB42-451B-A231-ECD35BFCC254}" type="datetimeFigureOut">
              <a:rPr lang="id-ID" smtClean="0"/>
              <a:pPr/>
              <a:t>17/03/2021</a:t>
            </a:fld>
            <a:endParaRPr lang="id-ID"/>
          </a:p>
        </p:txBody>
      </p:sp>
      <p:sp>
        <p:nvSpPr>
          <p:cNvPr id="12" name="Slide Number Placeholder 11"/>
          <p:cNvSpPr>
            <a:spLocks noGrp="1"/>
          </p:cNvSpPr>
          <p:nvPr>
            <p:ph type="sldNum" sz="quarter" idx="16"/>
          </p:nvPr>
        </p:nvSpPr>
        <p:spPr/>
        <p:txBody>
          <a:bodyPr rtlCol="0"/>
          <a:lstStyle/>
          <a:p>
            <a:fld id="{8BAA5598-A48D-49DA-ABEC-A35F2BF9C451}" type="slidenum">
              <a:rPr lang="id-ID" smtClean="0"/>
              <a:pPr/>
              <a:t>‹#›</a:t>
            </a:fld>
            <a:endParaRPr lang="id-ID"/>
          </a:p>
        </p:txBody>
      </p:sp>
      <p:sp>
        <p:nvSpPr>
          <p:cNvPr id="14" name="Footer Placeholder 13"/>
          <p:cNvSpPr>
            <a:spLocks noGrp="1"/>
          </p:cNvSpPr>
          <p:nvPr>
            <p:ph type="ftr" sz="quarter" idx="17"/>
          </p:nvPr>
        </p:nvSpPr>
        <p:spPr/>
        <p:txBody>
          <a:bodyPr rtlCol="0"/>
          <a:lstStyle/>
          <a:p>
            <a:endParaRPr lang="id-ID"/>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8BAA5598-A48D-49DA-ABEC-A35F2BF9C451}" type="slidenum">
              <a:rPr lang="id-ID" smtClean="0"/>
              <a:pPr/>
              <a:t>‹#›</a:t>
            </a:fld>
            <a:endParaRPr lang="id-ID"/>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8BAA5598-A48D-49DA-ABEC-A35F2BF9C451}" type="slidenum">
              <a:rPr lang="id-ID" smtClean="0"/>
              <a:pPr/>
              <a:t>‹#›</a:t>
            </a:fld>
            <a:endParaRPr lang="id-I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8BAA5598-A48D-49DA-ABEC-A35F2BF9C451}" type="slidenum">
              <a:rPr lang="id-ID" smtClean="0"/>
              <a:pPr/>
              <a:t>‹#›</a:t>
            </a:fld>
            <a:endParaRPr lang="id-ID"/>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ED18E27B-DB42-451B-A231-ECD35BFCC254}" type="datetimeFigureOut">
              <a:rPr lang="id-ID" smtClean="0"/>
              <a:pPr/>
              <a:t>17/03/2021</a:t>
            </a:fld>
            <a:endParaRPr lang="id-ID"/>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8BAA5598-A48D-49DA-ABEC-A35F2BF9C451}" type="slidenum">
              <a:rPr lang="id-ID" smtClean="0"/>
              <a:pPr/>
              <a:t>‹#›</a:t>
            </a:fld>
            <a:endParaRPr lang="id-ID"/>
          </a:p>
        </p:txBody>
      </p:sp>
      <p:sp>
        <p:nvSpPr>
          <p:cNvPr id="14" name="Footer Placeholder 13"/>
          <p:cNvSpPr>
            <a:spLocks noGrp="1"/>
          </p:cNvSpPr>
          <p:nvPr>
            <p:ph type="ftr" sz="quarter" idx="12"/>
          </p:nvPr>
        </p:nvSpPr>
        <p:spPr>
          <a:xfrm>
            <a:off x="1600200" y="6248206"/>
            <a:ext cx="4572000" cy="365125"/>
          </a:xfrm>
        </p:spPr>
        <p:txBody>
          <a:bodyPr rtlCol="0"/>
          <a:lstStyle/>
          <a:p>
            <a:endParaRPr lang="id-ID"/>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AA5598-A48D-49DA-ABEC-A35F2BF9C451}" type="slidenum">
              <a:rPr lang="id-ID" smtClean="0"/>
              <a:pPr/>
              <a:t>‹#›</a:t>
            </a:fld>
            <a:endParaRPr lang="id-I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ED18E27B-DB42-451B-A231-ECD35BFCC254}" type="datetimeFigureOut">
              <a:rPr lang="id-ID" smtClean="0"/>
              <a:pPr/>
              <a:t>17/03/2021</a:t>
            </a:fld>
            <a:endParaRPr lang="id-ID"/>
          </a:p>
        </p:txBody>
      </p:sp>
      <p:sp>
        <p:nvSpPr>
          <p:cNvPr id="5" name="Footer Placeholder 4"/>
          <p:cNvSpPr>
            <a:spLocks noGrp="1"/>
          </p:cNvSpPr>
          <p:nvPr>
            <p:ph type="ftr" sz="quarter" idx="11"/>
          </p:nvPr>
        </p:nvSpPr>
        <p:spPr>
          <a:xfrm>
            <a:off x="457201" y="6248207"/>
            <a:ext cx="5573483" cy="365125"/>
          </a:xfrm>
        </p:spPr>
        <p:txBody>
          <a:bodyPr/>
          <a:lstStyle/>
          <a:p>
            <a:endParaRPr lang="id-ID"/>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8BAA5598-A48D-49DA-ABEC-A35F2BF9C451}"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ED18E27B-DB42-451B-A231-ECD35BFCC254}" type="datetimeFigureOut">
              <a:rPr lang="id-ID" smtClean="0"/>
              <a:pPr/>
              <a:t>17/03/2021</a:t>
            </a:fld>
            <a:endParaRPr lang="id-ID"/>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id-ID"/>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8BAA5598-A48D-49DA-ABEC-A35F2BF9C451}"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8BAA5598-A48D-49DA-ABEC-A35F2BF9C451}" type="slidenum">
              <a:rPr lang="id-ID" smtClean="0"/>
              <a:pPr/>
              <a:t>‹#›</a:t>
            </a:fld>
            <a:endParaRPr lang="id-ID"/>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8BAA5598-A48D-49DA-ABEC-A35F2BF9C451}" type="slidenum">
              <a:rPr lang="id-ID" smtClean="0"/>
              <a:pPr/>
              <a:t>‹#›</a:t>
            </a:fld>
            <a:endParaRPr lang="id-ID"/>
          </a:p>
        </p:txBody>
      </p:sp>
      <p:sp>
        <p:nvSpPr>
          <p:cNvPr id="14" name="Footer Placeholder 13"/>
          <p:cNvSpPr>
            <a:spLocks noGrp="1"/>
          </p:cNvSpPr>
          <p:nvPr>
            <p:ph type="ftr" sz="quarter" idx="12"/>
          </p:nvPr>
        </p:nvSpPr>
        <p:spPr/>
        <p:txBody>
          <a:bodyPr/>
          <a:lstStyle/>
          <a:p>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ED18E27B-DB42-451B-A231-ECD35BFCC254}" type="datetimeFigureOut">
              <a:rPr lang="id-ID" smtClean="0"/>
              <a:pPr/>
              <a:t>17/03/2021</a:t>
            </a:fld>
            <a:endParaRPr lang="id-ID"/>
          </a:p>
        </p:txBody>
      </p:sp>
      <p:sp>
        <p:nvSpPr>
          <p:cNvPr id="10" name="Slide Number Placeholder 9"/>
          <p:cNvSpPr>
            <a:spLocks noGrp="1"/>
          </p:cNvSpPr>
          <p:nvPr>
            <p:ph type="sldNum" sz="quarter" idx="16"/>
          </p:nvPr>
        </p:nvSpPr>
        <p:spPr/>
        <p:txBody>
          <a:bodyPr rtlCol="0"/>
          <a:lstStyle/>
          <a:p>
            <a:fld id="{8BAA5598-A48D-49DA-ABEC-A35F2BF9C451}" type="slidenum">
              <a:rPr lang="id-ID" smtClean="0"/>
              <a:pPr/>
              <a:t>‹#›</a:t>
            </a:fld>
            <a:endParaRPr lang="id-ID"/>
          </a:p>
        </p:txBody>
      </p:sp>
      <p:sp>
        <p:nvSpPr>
          <p:cNvPr id="12" name="Footer Placeholder 11"/>
          <p:cNvSpPr>
            <a:spLocks noGrp="1"/>
          </p:cNvSpPr>
          <p:nvPr>
            <p:ph type="ftr" sz="quarter" idx="17"/>
          </p:nvPr>
        </p:nvSpPr>
        <p:spPr/>
        <p:txBody>
          <a:bodyPr rtlCol="0"/>
          <a:lstStyle/>
          <a:p>
            <a:endParaRPr lang="id-ID"/>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ED18E27B-DB42-451B-A231-ECD35BFCC254}" type="datetimeFigureOut">
              <a:rPr lang="id-ID" smtClean="0"/>
              <a:pPr/>
              <a:t>17/03/2021</a:t>
            </a:fld>
            <a:endParaRPr lang="id-ID"/>
          </a:p>
        </p:txBody>
      </p:sp>
      <p:sp>
        <p:nvSpPr>
          <p:cNvPr id="12" name="Slide Number Placeholder 11"/>
          <p:cNvSpPr>
            <a:spLocks noGrp="1"/>
          </p:cNvSpPr>
          <p:nvPr>
            <p:ph type="sldNum" sz="quarter" idx="16"/>
          </p:nvPr>
        </p:nvSpPr>
        <p:spPr/>
        <p:txBody>
          <a:bodyPr rtlCol="0"/>
          <a:lstStyle/>
          <a:p>
            <a:fld id="{8BAA5598-A48D-49DA-ABEC-A35F2BF9C451}" type="slidenum">
              <a:rPr lang="id-ID" smtClean="0"/>
              <a:pPr/>
              <a:t>‹#›</a:t>
            </a:fld>
            <a:endParaRPr lang="id-ID"/>
          </a:p>
        </p:txBody>
      </p:sp>
      <p:sp>
        <p:nvSpPr>
          <p:cNvPr id="14" name="Footer Placeholder 13"/>
          <p:cNvSpPr>
            <a:spLocks noGrp="1"/>
          </p:cNvSpPr>
          <p:nvPr>
            <p:ph type="ftr" sz="quarter" idx="17"/>
          </p:nvPr>
        </p:nvSpPr>
        <p:spPr/>
        <p:txBody>
          <a:bodyPr rtlCol="0"/>
          <a:lstStyle/>
          <a:p>
            <a:endParaRPr lang="id-ID"/>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8BAA5598-A48D-49DA-ABEC-A35F2BF9C451}" type="slidenum">
              <a:rPr lang="id-ID" smtClean="0"/>
              <a:pPr/>
              <a:t>‹#›</a:t>
            </a:fld>
            <a:endParaRPr lang="id-ID"/>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8BAA5598-A48D-49DA-ABEC-A35F2BF9C451}" type="slidenum">
              <a:rPr lang="id-ID" smtClean="0"/>
              <a:pPr/>
              <a:t>‹#›</a:t>
            </a:fld>
            <a:endParaRPr lang="id-ID"/>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8BAA5598-A48D-49DA-ABEC-A35F2BF9C451}" type="slidenum">
              <a:rPr lang="id-ID" smtClean="0"/>
              <a:pPr/>
              <a:t>‹#›</a:t>
            </a:fld>
            <a:endParaRPr lang="id-ID"/>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ED18E27B-DB42-451B-A231-ECD35BFCC254}" type="datetimeFigureOut">
              <a:rPr lang="id-ID" smtClean="0"/>
              <a:pPr/>
              <a:t>17/03/2021</a:t>
            </a:fld>
            <a:endParaRPr lang="id-ID"/>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8BAA5598-A48D-49DA-ABEC-A35F2BF9C451}" type="slidenum">
              <a:rPr lang="id-ID" smtClean="0"/>
              <a:pPr/>
              <a:t>‹#›</a:t>
            </a:fld>
            <a:endParaRPr lang="id-ID"/>
          </a:p>
        </p:txBody>
      </p:sp>
      <p:sp>
        <p:nvSpPr>
          <p:cNvPr id="14" name="Footer Placeholder 13"/>
          <p:cNvSpPr>
            <a:spLocks noGrp="1"/>
          </p:cNvSpPr>
          <p:nvPr>
            <p:ph type="ftr" sz="quarter" idx="12"/>
          </p:nvPr>
        </p:nvSpPr>
        <p:spPr>
          <a:xfrm>
            <a:off x="1600200" y="6248206"/>
            <a:ext cx="4572000" cy="365125"/>
          </a:xfrm>
        </p:spPr>
        <p:txBody>
          <a:bodyPr rtlCol="0"/>
          <a:lstStyle/>
          <a:p>
            <a:endParaRPr lang="id-ID"/>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D18E27B-DB42-451B-A231-ECD35BFCC254}" type="datetimeFigureOut">
              <a:rPr lang="id-ID" smtClean="0"/>
              <a:pPr/>
              <a:t>17/03/2021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AA5598-A48D-49DA-ABEC-A35F2BF9C451}" type="slidenum">
              <a:rPr lang="id-ID" smtClean="0"/>
              <a:pPr/>
              <a:t>‹#›</a:t>
            </a:fld>
            <a:endParaRPr lang="id-ID"/>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ED18E27B-DB42-451B-A231-ECD35BFCC254}" type="datetimeFigureOut">
              <a:rPr lang="id-ID" smtClean="0"/>
              <a:pPr/>
              <a:t>17/03/2021</a:t>
            </a:fld>
            <a:endParaRPr lang="id-ID"/>
          </a:p>
        </p:txBody>
      </p:sp>
      <p:sp>
        <p:nvSpPr>
          <p:cNvPr id="5" name="Footer Placeholder 4"/>
          <p:cNvSpPr>
            <a:spLocks noGrp="1"/>
          </p:cNvSpPr>
          <p:nvPr>
            <p:ph type="ftr" sz="quarter" idx="11"/>
          </p:nvPr>
        </p:nvSpPr>
        <p:spPr>
          <a:xfrm>
            <a:off x="457201" y="6248207"/>
            <a:ext cx="5573483" cy="365125"/>
          </a:xfrm>
        </p:spPr>
        <p:txBody>
          <a:bodyPr/>
          <a:lstStyle/>
          <a:p>
            <a:endParaRPr lang="id-ID"/>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8BAA5598-A48D-49DA-ABEC-A35F2BF9C451}"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ED18E27B-DB42-451B-A231-ECD35BFCC254}" type="datetimeFigureOut">
              <a:rPr lang="id-ID" smtClean="0"/>
              <a:pPr/>
              <a:t>17/03/2021</a:t>
            </a:fld>
            <a:endParaRPr lang="id-ID"/>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id-ID"/>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8BAA5598-A48D-49DA-ABEC-A35F2BF9C451}" type="slidenum">
              <a:rPr lang="id-ID" smtClean="0"/>
              <a:pPr/>
              <a:t>‹#›</a:t>
            </a:fld>
            <a:endParaRPr lang="id-ID"/>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ED18E27B-DB42-451B-A231-ECD35BFCC254}" type="datetimeFigureOut">
              <a:rPr lang="id-ID" smtClean="0"/>
              <a:pPr/>
              <a:t>17/03/2021</a:t>
            </a:fld>
            <a:endParaRPr lang="id-ID"/>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id-ID"/>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8BAA5598-A48D-49DA-ABEC-A35F2BF9C451}"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ED18E27B-DB42-451B-A231-ECD35BFCC254}" type="datetimeFigureOut">
              <a:rPr lang="id-ID" smtClean="0"/>
              <a:pPr/>
              <a:t>17/03/2021</a:t>
            </a:fld>
            <a:endParaRPr lang="id-ID"/>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id-ID"/>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8BAA5598-A48D-49DA-ABEC-A35F2BF9C451}"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ED18E27B-DB42-451B-A231-ECD35BFCC254}" type="datetimeFigureOut">
              <a:rPr lang="id-ID" smtClean="0"/>
              <a:pPr/>
              <a:t>17/03/2021</a:t>
            </a:fld>
            <a:endParaRPr lang="id-ID"/>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id-ID"/>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8BAA5598-A48D-49DA-ABEC-A35F2BF9C451}"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76672"/>
            <a:ext cx="7772400" cy="1728192"/>
          </a:xfrm>
        </p:spPr>
        <p:txBody>
          <a:bodyPr>
            <a:noAutofit/>
          </a:bodyPr>
          <a:lstStyle/>
          <a:p>
            <a:pPr algn="ctr"/>
            <a:r>
              <a:rPr lang="id-ID" sz="3600" b="1" dirty="0">
                <a:latin typeface="Arial Rounded MT Bold" pitchFamily="34" charset="0"/>
              </a:rPr>
              <a:t>BAB VII</a:t>
            </a:r>
            <a:r>
              <a:rPr lang="id-ID" sz="3600" dirty="0">
                <a:latin typeface="Arial Rounded MT Bold" pitchFamily="34" charset="0"/>
              </a:rPr>
              <a:t/>
            </a:r>
            <a:br>
              <a:rPr lang="id-ID" sz="3600" dirty="0">
                <a:latin typeface="Arial Rounded MT Bold" pitchFamily="34" charset="0"/>
              </a:rPr>
            </a:br>
            <a:r>
              <a:rPr lang="id-ID" sz="3600" b="1" dirty="0">
                <a:latin typeface="Arial Rounded MT Bold" pitchFamily="34" charset="0"/>
              </a:rPr>
              <a:t>PERKEMBANGAN KANAK-KANAK PERTENGAHAN DAN </a:t>
            </a:r>
            <a:r>
              <a:rPr lang="id-ID" sz="3600" b="1" dirty="0" smtClean="0">
                <a:latin typeface="Arial Rounded MT Bold" pitchFamily="34" charset="0"/>
              </a:rPr>
              <a:t>AKHIR</a:t>
            </a:r>
            <a:endParaRPr lang="id-ID" sz="3600" dirty="0">
              <a:latin typeface="Arial Rounded MT Bold" pitchFamily="34" charset="0"/>
            </a:endParaRPr>
          </a:p>
        </p:txBody>
      </p:sp>
      <p:sp>
        <p:nvSpPr>
          <p:cNvPr id="4" name="Subtitle 3"/>
          <p:cNvSpPr>
            <a:spLocks noGrp="1"/>
          </p:cNvSpPr>
          <p:nvPr>
            <p:ph type="subTitle" idx="1"/>
          </p:nvPr>
        </p:nvSpPr>
        <p:spPr/>
        <p:txBody>
          <a:bodyPr/>
          <a:lstStyle/>
          <a:p>
            <a:endParaRPr lang="id-ID"/>
          </a:p>
        </p:txBody>
      </p:sp>
    </p:spTree>
    <p:extLst>
      <p:ext uri="{BB962C8B-B14F-4D97-AF65-F5344CB8AC3E}">
        <p14:creationId xmlns:p14="http://schemas.microsoft.com/office/powerpoint/2010/main" val="14723769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328192"/>
          </a:xfrm>
        </p:spPr>
        <p:txBody>
          <a:bodyPr>
            <a:normAutofit fontScale="90000"/>
          </a:bodyPr>
          <a:lstStyle/>
          <a:p>
            <a:r>
              <a:rPr lang="id-ID" b="1" dirty="0"/>
              <a:t>PERKEMBANGAN KANAK-KANAK PERTENGAHAN DAN AKHIR</a:t>
            </a:r>
            <a:r>
              <a:rPr lang="id-ID" dirty="0"/>
              <a:t/>
            </a:r>
            <a:br>
              <a:rPr lang="id-ID" dirty="0"/>
            </a:br>
            <a:endParaRPr lang="id-ID" dirty="0"/>
          </a:p>
        </p:txBody>
      </p:sp>
      <p:sp>
        <p:nvSpPr>
          <p:cNvPr id="3" name="Content Placeholder 2"/>
          <p:cNvSpPr>
            <a:spLocks noGrp="1"/>
          </p:cNvSpPr>
          <p:nvPr>
            <p:ph sz="quarter" idx="1"/>
          </p:nvPr>
        </p:nvSpPr>
        <p:spPr/>
        <p:txBody>
          <a:bodyPr>
            <a:normAutofit fontScale="62500" lnSpcReduction="20000"/>
          </a:bodyPr>
          <a:lstStyle/>
          <a:p>
            <a:pPr marL="0" lvl="0" indent="0">
              <a:buNone/>
            </a:pPr>
            <a:endParaRPr lang="id-ID" b="1" dirty="0" smtClean="0"/>
          </a:p>
          <a:p>
            <a:pPr marL="0" lvl="0" indent="0">
              <a:buNone/>
            </a:pPr>
            <a:endParaRPr lang="id-ID" b="1" dirty="0"/>
          </a:p>
          <a:p>
            <a:pPr marL="0" lvl="0" indent="0">
              <a:buNone/>
            </a:pPr>
            <a:r>
              <a:rPr lang="id-ID" b="1" dirty="0" smtClean="0"/>
              <a:t>MASA </a:t>
            </a:r>
            <a:r>
              <a:rPr lang="id-ID" b="1" dirty="0"/>
              <a:t>PERKEMBANGAN KANAK-KANAK PERTENGAHAN DAN AKHIR (6-12 TAHUN)</a:t>
            </a:r>
            <a:endParaRPr lang="id-ID" dirty="0"/>
          </a:p>
          <a:p>
            <a:pPr fontAlgn="base"/>
            <a:r>
              <a:rPr lang="id-ID" dirty="0"/>
              <a:t>Guru atau pendidik  perlu memahami bahwa semua siswa memiliki kebutuhan  meskipun </a:t>
            </a:r>
            <a:r>
              <a:rPr lang="id-ID" dirty="0" smtClean="0"/>
              <a:t>intensItas </a:t>
            </a:r>
            <a:r>
              <a:rPr lang="id-ID" dirty="0"/>
              <a:t>kebutuhan bervariasi antara siswa yang satu dengan yang lain. Kebutuhan siswa juga bervariasi sesuai dengan tahapan perkembangannya, meski pada umumnya meliputi kebutuhan fisik, kognitif, emosi, </a:t>
            </a:r>
            <a:r>
              <a:rPr lang="id-ID" dirty="0" smtClean="0"/>
              <a:t>soSial </a:t>
            </a:r>
            <a:r>
              <a:rPr lang="id-ID" dirty="0"/>
              <a:t>dan intelektual.hal ini akan menentukan  bagaimana siswa dalam masing-masing tahapan akan belajar dan berkembang sesuai dengan kemampuannya.</a:t>
            </a:r>
          </a:p>
          <a:p>
            <a:r>
              <a:rPr lang="id-ID" dirty="0"/>
              <a:t>Masa kanak-kanak akhir sering disebut sebagain masa usia sekolah atau masa sekolah dasar. Masa ini dialami </a:t>
            </a:r>
            <a:r>
              <a:rPr lang="id-ID" dirty="0" smtClean="0"/>
              <a:t>anak </a:t>
            </a:r>
            <a:r>
              <a:rPr lang="id-ID" dirty="0"/>
              <a:t>pada usia 6 tahun sampai masuk kemasa pubertas dan masa remaja awal yang berkisar pada usia 11-13 tahun. Pada masa ini anak sudah matang bersekolah dan sudah siap masuk sekolah dasar. Pada awal masuk sekolah sebagian anak mengalami gangguan keseimbangan dalam penyesuaian diri dengan lingkungan sekolah yang dipengaruhi oleh beberapa faktor perkembangan</a:t>
            </a:r>
          </a:p>
          <a:p>
            <a:endParaRPr lang="id-ID" dirty="0"/>
          </a:p>
        </p:txBody>
      </p:sp>
    </p:spTree>
    <p:extLst>
      <p:ext uri="{BB962C8B-B14F-4D97-AF65-F5344CB8AC3E}">
        <p14:creationId xmlns:p14="http://schemas.microsoft.com/office/powerpoint/2010/main" val="3245235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PERKEMBANGAN FISIK</a:t>
            </a:r>
            <a:endParaRPr lang="id-ID" dirty="0"/>
          </a:p>
        </p:txBody>
      </p:sp>
      <p:sp>
        <p:nvSpPr>
          <p:cNvPr id="3" name="Content Placeholder 2"/>
          <p:cNvSpPr>
            <a:spLocks noGrp="1"/>
          </p:cNvSpPr>
          <p:nvPr>
            <p:ph sz="quarter" idx="1"/>
          </p:nvPr>
        </p:nvSpPr>
        <p:spPr/>
        <p:txBody>
          <a:bodyPr>
            <a:normAutofit fontScale="92500" lnSpcReduction="10000"/>
          </a:bodyPr>
          <a:lstStyle/>
          <a:p>
            <a:r>
              <a:rPr lang="id-ID" dirty="0"/>
              <a:t>Masa pertengahan dan akhir anak-anak merupakan pertumbuhan fisik yang lambat dan relatif lambat sampai mulai terjadi perubahan-perubahan pubertas, kira-kira 2 tahun menjelang anak menjadi matang secara seksual, pada masa ini pertumbuhan berkembang pesat.    Karena itu, masa ini sering juga disebut “periode tenang” sebelum pertumbuhan yang cepat menjelang masa remaja. Meskipun merupakan masa “tenang” tetapi hal ini tidak berarti bahwa pada masa ini tidak terjadi proses pertumbuhan fisik yang berarti. </a:t>
            </a:r>
          </a:p>
          <a:p>
            <a:endParaRPr lang="id-ID" dirty="0"/>
          </a:p>
        </p:txBody>
      </p:sp>
    </p:spTree>
    <p:extLst>
      <p:ext uri="{BB962C8B-B14F-4D97-AF65-F5344CB8AC3E}">
        <p14:creationId xmlns:p14="http://schemas.microsoft.com/office/powerpoint/2010/main" val="21219205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PERTUMBUHAN &amp; PERKEMBANGAN TUBUH</a:t>
            </a:r>
            <a:endParaRPr lang="id-ID" dirty="0"/>
          </a:p>
        </p:txBody>
      </p:sp>
      <p:sp>
        <p:nvSpPr>
          <p:cNvPr id="3" name="Content Placeholder 2"/>
          <p:cNvSpPr>
            <a:spLocks noGrp="1"/>
          </p:cNvSpPr>
          <p:nvPr>
            <p:ph sz="quarter" idx="1"/>
          </p:nvPr>
        </p:nvSpPr>
        <p:spPr/>
        <p:txBody>
          <a:bodyPr>
            <a:normAutofit fontScale="62500" lnSpcReduction="20000"/>
          </a:bodyPr>
          <a:lstStyle/>
          <a:p>
            <a:r>
              <a:rPr lang="id-ID" dirty="0"/>
              <a:t>1. Tinggi dan Berat</a:t>
            </a:r>
          </a:p>
          <a:p>
            <a:pPr marL="0" indent="0">
              <a:buNone/>
            </a:pPr>
            <a:r>
              <a:rPr lang="id-ID" dirty="0"/>
              <a:t>Perkembangan fisik pada masa kanak-kanak tengah-akhir tidak secepat pada masa-masa awal. Perbedaan yang besar muncul dalam tinggi dan berat. Anak-anak tumbuh sekitar 5-8 cm tiap tahunnya antara usia 6 dan 11 tahun dan berat badan meningkat kira-kira dua kali lipat selama pada masa ini. Anak perempuan mempertahankan sedikit lebih banyak lapisan lemak dari pada anak laki-laki, suatu karakteristik yang akan bertahan sampai masa dewasa.</a:t>
            </a:r>
          </a:p>
          <a:p>
            <a:r>
              <a:rPr lang="id-ID" dirty="0"/>
              <a:t>2. Otak</a:t>
            </a:r>
          </a:p>
          <a:p>
            <a:pPr marL="0" indent="0">
              <a:buNone/>
            </a:pPr>
            <a:r>
              <a:rPr lang="id-ID" dirty="0"/>
              <a:t>Salah satu yang terpenting dalam pertumbuhan dan perkembangan anak pada masa ini adalah pertumbuhan otak dan system syaraf. Otak dan kepala merupakan bagian yagn tumbuh paling cepat. Meningkatnya ukuran otak disebabkan oleh peningkatan jumlah dan ukuran syaraf-syaraf dalam, dan diantaranya bagian-bagian otak. Peningkatan ukuran otak disebabkan oleh peningkatan mielinisasi yaitu proses dimana sel-sel syaraf dilapisi dan diisolasi oleh sebuah lapisan sel-sel lemak, efeknya dapat meningkatkan kecepatan dan ketepatan penyaluran informasi melalui system syaraf. Mielinisasi penting bagi pendewasaan anak, peningkatan kematangan otak dikombinasikan untuk memperoleh pengalaman dan pemunculan kemampuan kognitif.</a:t>
            </a:r>
          </a:p>
          <a:p>
            <a:endParaRPr lang="id-ID" dirty="0"/>
          </a:p>
        </p:txBody>
      </p:sp>
    </p:spTree>
    <p:extLst>
      <p:ext uri="{BB962C8B-B14F-4D97-AF65-F5344CB8AC3E}">
        <p14:creationId xmlns:p14="http://schemas.microsoft.com/office/powerpoint/2010/main" val="2769845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235496"/>
          </a:xfrm>
        </p:spPr>
        <p:txBody>
          <a:bodyPr>
            <a:normAutofit fontScale="90000"/>
          </a:bodyPr>
          <a:lstStyle/>
          <a:p>
            <a:endParaRPr lang="id-ID" dirty="0"/>
          </a:p>
        </p:txBody>
      </p:sp>
      <p:sp>
        <p:nvSpPr>
          <p:cNvPr id="3" name="Content Placeholder 2"/>
          <p:cNvSpPr>
            <a:spLocks noGrp="1"/>
          </p:cNvSpPr>
          <p:nvPr>
            <p:ph sz="quarter" idx="1"/>
          </p:nvPr>
        </p:nvSpPr>
        <p:spPr>
          <a:xfrm>
            <a:off x="304800" y="1124744"/>
            <a:ext cx="8686800" cy="4955381"/>
          </a:xfrm>
        </p:spPr>
        <p:txBody>
          <a:bodyPr>
            <a:normAutofit fontScale="85000" lnSpcReduction="20000"/>
          </a:bodyPr>
          <a:lstStyle/>
          <a:p>
            <a:r>
              <a:rPr lang="id-ID" dirty="0"/>
              <a:t>3. Perkembangan Motorik Kasar</a:t>
            </a:r>
          </a:p>
          <a:p>
            <a:pPr marL="0" indent="0">
              <a:buNone/>
            </a:pPr>
            <a:r>
              <a:rPr lang="id-ID" dirty="0"/>
              <a:t>Kemampuan anak untuk duduk, berlari, dan melompat termasuk contoh perkembangan motorik kasar. Otot-otot besar dan sebagian atau seluruh anggota tubuh digunakan oleh anak untuk melakukan gerakan tubuh. Perkembangan motorik kasar dipengaruhi oleh proses kematangan anak. Karena proses kematangan setiap anak berbeda, maka laju perkembangan seorang anak bisa saja berbeda dengan anak lainnya.</a:t>
            </a:r>
          </a:p>
          <a:p>
            <a:r>
              <a:rPr lang="id-ID" dirty="0" smtClean="0"/>
              <a:t>4</a:t>
            </a:r>
            <a:r>
              <a:rPr lang="id-ID" dirty="0"/>
              <a:t>. Perkembangan Motorik Halus</a:t>
            </a:r>
          </a:p>
          <a:p>
            <a:pPr marL="0" indent="0">
              <a:buNone/>
            </a:pPr>
            <a:r>
              <a:rPr lang="id-ID" dirty="0"/>
              <a:t>Adapun perkembangan motorik halus merupakan perkembangan gerakan anak yang menggunakan otot-otot kecil atau sebagian anggota tubuh tertentu. Perkembangan pada aspek ini dipengaruhi oleh kesempatan anak untuk belajar dan berlatih. Kemampuan menulis, menggunting, dan menyusun balok, termasuk contoh gerakan motorik halus.</a:t>
            </a:r>
          </a:p>
          <a:p>
            <a:endParaRPr lang="id-ID" dirty="0"/>
          </a:p>
        </p:txBody>
      </p:sp>
    </p:spTree>
    <p:extLst>
      <p:ext uri="{BB962C8B-B14F-4D97-AF65-F5344CB8AC3E}">
        <p14:creationId xmlns:p14="http://schemas.microsoft.com/office/powerpoint/2010/main" val="41280635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A.PERKEMBANGAN KOGNITIF</a:t>
            </a:r>
            <a:endParaRPr lang="id-ID" dirty="0"/>
          </a:p>
        </p:txBody>
      </p:sp>
      <p:sp>
        <p:nvSpPr>
          <p:cNvPr id="3" name="Content Placeholder 2"/>
          <p:cNvSpPr>
            <a:spLocks noGrp="1"/>
          </p:cNvSpPr>
          <p:nvPr>
            <p:ph sz="quarter" idx="1"/>
          </p:nvPr>
        </p:nvSpPr>
        <p:spPr/>
        <p:txBody>
          <a:bodyPr>
            <a:normAutofit fontScale="77500" lnSpcReduction="20000"/>
          </a:bodyPr>
          <a:lstStyle/>
          <a:p>
            <a:pPr lvl="0"/>
            <a:r>
              <a:rPr lang="id-ID" dirty="0"/>
              <a:t>Perkembangan kognitif menurut teori piaget</a:t>
            </a:r>
          </a:p>
          <a:p>
            <a:pPr marL="0" indent="0">
              <a:buNone/>
            </a:pPr>
            <a:r>
              <a:rPr lang="id-ID" dirty="0" smtClean="0"/>
              <a:t>Menurut </a:t>
            </a:r>
            <a:r>
              <a:rPr lang="id-ID" dirty="0"/>
              <a:t>teori kognitif piaget, pemikiran anak-anak usia sekolah dasar disebut pemikiran operasional konkrit (</a:t>
            </a:r>
            <a:r>
              <a:rPr lang="id-ID" i="1" dirty="0"/>
              <a:t>concrete operational thought). </a:t>
            </a:r>
            <a:r>
              <a:rPr lang="id-ID" dirty="0"/>
              <a:t>Menurut Piaget, operasi adalah hubungan-hubungan logis diantara konsep-konsep. Sedangkan operasi konkrit adalah aktivitas mental yang difokuskan pada objek-objek dan peristiwa-peristiwa nyata atau konkrit dapat diukur.</a:t>
            </a:r>
          </a:p>
          <a:p>
            <a:pPr marL="0" indent="0">
              <a:buNone/>
            </a:pPr>
            <a:r>
              <a:rPr lang="id-ID" dirty="0"/>
              <a:t>Menurut piaget, anak-anak  pada masa konkrit operasional ini telah mampu menyadari konservasi, yakni kemampuan anak untuk berhubungan sejumlah aspek yang berbeda secara serempak (Johnson dan Medinnus,1974). Hal ini  adalah kerena pada masa ini anak telah mengembangkan tiga macam peroses yang disebut dengan operasi-operasi, yaitu : Negasi (negation), Hubungan timbal balik (resiprokasi) dan Identitas.</a:t>
            </a:r>
          </a:p>
          <a:p>
            <a:endParaRPr lang="id-ID" dirty="0"/>
          </a:p>
        </p:txBody>
      </p:sp>
    </p:spTree>
    <p:extLst>
      <p:ext uri="{BB962C8B-B14F-4D97-AF65-F5344CB8AC3E}">
        <p14:creationId xmlns:p14="http://schemas.microsoft.com/office/powerpoint/2010/main" val="33655950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739552"/>
          </a:xfrm>
        </p:spPr>
        <p:txBody>
          <a:bodyPr>
            <a:normAutofit fontScale="90000"/>
          </a:bodyPr>
          <a:lstStyle/>
          <a:p>
            <a:r>
              <a:rPr lang="id-ID" dirty="0" smtClean="0"/>
              <a:t>B. PERKEMBANGAN MEMORI</a:t>
            </a:r>
            <a:endParaRPr lang="id-ID" dirty="0"/>
          </a:p>
        </p:txBody>
      </p:sp>
      <p:sp>
        <p:nvSpPr>
          <p:cNvPr id="3" name="Content Placeholder 2"/>
          <p:cNvSpPr>
            <a:spLocks noGrp="1"/>
          </p:cNvSpPr>
          <p:nvPr>
            <p:ph sz="quarter" idx="1"/>
          </p:nvPr>
        </p:nvSpPr>
        <p:spPr>
          <a:xfrm>
            <a:off x="304800" y="1268760"/>
            <a:ext cx="8686800" cy="5589240"/>
          </a:xfrm>
        </p:spPr>
        <p:txBody>
          <a:bodyPr>
            <a:normAutofit fontScale="47500" lnSpcReduction="20000"/>
          </a:bodyPr>
          <a:lstStyle/>
          <a:p>
            <a:pPr marL="0" indent="0">
              <a:buNone/>
            </a:pPr>
            <a:r>
              <a:rPr lang="id-ID" sz="4200" dirty="0">
                <a:latin typeface="Times New Roman" pitchFamily="18" charset="0"/>
                <a:cs typeface="Times New Roman" pitchFamily="18" charset="0"/>
              </a:rPr>
              <a:t>Matlin (tahun 1994) menyebutkan 4 macam strategi memori yang penting, yaitu : rehearsal, organization, imagery dan retrieval</a:t>
            </a:r>
            <a:r>
              <a:rPr lang="id-ID" sz="4200" dirty="0" smtClean="0">
                <a:latin typeface="Times New Roman" pitchFamily="18" charset="0"/>
                <a:cs typeface="Times New Roman" pitchFamily="18" charset="0"/>
              </a:rPr>
              <a:t>.</a:t>
            </a:r>
            <a:r>
              <a:rPr lang="id-ID" sz="4200" dirty="0">
                <a:latin typeface="Times New Roman" pitchFamily="18" charset="0"/>
                <a:cs typeface="Times New Roman" pitchFamily="18" charset="0"/>
              </a:rPr>
              <a:t> </a:t>
            </a:r>
          </a:p>
          <a:p>
            <a:r>
              <a:rPr lang="id-ID" sz="4200" dirty="0">
                <a:latin typeface="Times New Roman" pitchFamily="18" charset="0"/>
                <a:cs typeface="Times New Roman" pitchFamily="18" charset="0"/>
              </a:rPr>
              <a:t>Rehearsal (pengulangan) adalah strategi meningkatkan memori dengan cara mengulangi berkali-kali informasi setelah informasi tersebut disajikan. Ini sebenarnya bukan merupakan strategi khusus yang efektif. Sejumlah peneliti malah bersikap skeptis tentang apakah strategi pengulangan ini benar-benar dapat membantu mengingatkan memori jangka panjang. Meskipun demikian, strategi tersebut sangat berguna bagi peningkatan memori jangka pendek. Dalam suatu studi klasik tentang pola-pola pengulangan anak-anak, slavell dan rekan-rekanya meminta anak usia 5,6,7 dan 10 tahun untuk menunjukkan objek-objek dalam satu rangkaian. Hasilnya menunjukkan bahwa anak berusia 7-10 tahun lebih baik dibandingkan dengan anak-anak yang lebih muda selam periode penundaan</a:t>
            </a:r>
            <a:r>
              <a:rPr lang="id-ID" sz="4200" dirty="0" smtClean="0">
                <a:latin typeface="Times New Roman" pitchFamily="18" charset="0"/>
                <a:cs typeface="Times New Roman" pitchFamily="18" charset="0"/>
              </a:rPr>
              <a:t>.</a:t>
            </a:r>
            <a:r>
              <a:rPr lang="id-ID" sz="4200" dirty="0">
                <a:latin typeface="Times New Roman" pitchFamily="18" charset="0"/>
                <a:cs typeface="Times New Roman" pitchFamily="18" charset="0"/>
              </a:rPr>
              <a:t> </a:t>
            </a:r>
          </a:p>
          <a:p>
            <a:r>
              <a:rPr lang="id-ID" sz="4200" dirty="0">
                <a:latin typeface="Times New Roman" pitchFamily="18" charset="0"/>
                <a:cs typeface="Times New Roman" pitchFamily="18" charset="0"/>
              </a:rPr>
              <a:t>Organization (organisasi) tipe-tipe pengkategorian dan pengelompokkan, merupakan strategi memori yang sering digunaka oleh orang dewasa. Anak-anak yang masih kecil tidak dapat mengelompokkan secara spontan item-item yang sama untuk membantu proses memorinya. Akan tetapi, sebagaiman ditunjukkan dalam studi moely dan rekan-rekanya anak-anak masa pertengahan dan akhir cenderung mengorganisasi informasi secara spontan untuk diingat, dibandingkan dengan anak-anak yang masih kecil</a:t>
            </a:r>
            <a:r>
              <a:rPr lang="id-ID" sz="3600" dirty="0">
                <a:latin typeface="Times New Roman" pitchFamily="18" charset="0"/>
                <a:cs typeface="Times New Roman" pitchFamily="18" charset="0"/>
              </a:rPr>
              <a:t>.</a:t>
            </a:r>
          </a:p>
          <a:p>
            <a:pPr marL="0" indent="0">
              <a:buNone/>
            </a:pPr>
            <a:r>
              <a:rPr lang="id-ID" sz="3600" dirty="0">
                <a:latin typeface="Times New Roman" pitchFamily="18" charset="0"/>
                <a:cs typeface="Times New Roman" pitchFamily="18" charset="0"/>
              </a:rPr>
              <a:t> </a:t>
            </a:r>
          </a:p>
          <a:p>
            <a:endParaRPr lang="id-ID" dirty="0"/>
          </a:p>
        </p:txBody>
      </p:sp>
    </p:spTree>
    <p:extLst>
      <p:ext uri="{BB962C8B-B14F-4D97-AF65-F5344CB8AC3E}">
        <p14:creationId xmlns:p14="http://schemas.microsoft.com/office/powerpoint/2010/main" val="30614076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235496"/>
          </a:xfrm>
        </p:spPr>
        <p:txBody>
          <a:bodyPr>
            <a:normAutofit fontScale="90000"/>
          </a:bodyPr>
          <a:lstStyle/>
          <a:p>
            <a:endParaRPr lang="id-ID" dirty="0"/>
          </a:p>
        </p:txBody>
      </p:sp>
      <p:sp>
        <p:nvSpPr>
          <p:cNvPr id="3" name="Content Placeholder 2"/>
          <p:cNvSpPr>
            <a:spLocks noGrp="1"/>
          </p:cNvSpPr>
          <p:nvPr>
            <p:ph sz="quarter" idx="1"/>
          </p:nvPr>
        </p:nvSpPr>
        <p:spPr>
          <a:xfrm>
            <a:off x="304800" y="1124744"/>
            <a:ext cx="8686800" cy="4955381"/>
          </a:xfrm>
        </p:spPr>
        <p:txBody>
          <a:bodyPr>
            <a:normAutofit fontScale="77500" lnSpcReduction="20000"/>
          </a:bodyPr>
          <a:lstStyle/>
          <a:p>
            <a:r>
              <a:rPr lang="id-ID" dirty="0"/>
              <a:t>Imagery (perbandingan) adalah tipe dari karakteristik pembayangan dari seseorang (chaplin,2002) perbandingan juga merupakan salah satu strategi memori yang berkembang selama masa masa pertengahan dan akhir anak-anak. Reese misalnya menunjukkan bahwa meskipun perbandingan bermanfaat bagi anak-anak yang lebih tua, namun fakta-fakta membuktikan bahwa ia tidak berguna bagi anak-anak yang lebih muda. Tetapi kosslyn mengatakan bahwa anak-anak usia 6 tahun telah menggunakan perbandingan mental secara spontan dalam berbagai tugas mereka</a:t>
            </a:r>
            <a:r>
              <a:rPr lang="id-ID" dirty="0" smtClean="0"/>
              <a:t>.</a:t>
            </a:r>
            <a:r>
              <a:rPr lang="id-ID" dirty="0"/>
              <a:t> </a:t>
            </a:r>
          </a:p>
          <a:p>
            <a:r>
              <a:rPr lang="id-ID" dirty="0"/>
              <a:t>Retrieval (pemunculan kembali) adalah proses mengeluarkan atau mengangkat informasi dari tempat penyimpanan (chaplin,2002) pemunculan kembali juga merupakan strategi memori yang banyak digunakan oleh orang dewasa. Ketika suatu isyarat yang dapat membantu orang dewasa memunculkan kembali sebuah memori, mereka akan menggunakannya secara spontan. Sebaliknya, anak-anak yang diberi suatu isyarat pemunculan kembali tidak berusaha menyeldiki secara mendalam memori mereka.</a:t>
            </a:r>
          </a:p>
          <a:p>
            <a:endParaRPr lang="id-ID" dirty="0"/>
          </a:p>
        </p:txBody>
      </p:sp>
    </p:spTree>
    <p:extLst>
      <p:ext uri="{BB962C8B-B14F-4D97-AF65-F5344CB8AC3E}">
        <p14:creationId xmlns:p14="http://schemas.microsoft.com/office/powerpoint/2010/main" val="4360698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C. PERKEMBANGAN PEMIKIRAN KRITIS</a:t>
            </a:r>
            <a:endParaRPr lang="id-ID" dirty="0"/>
          </a:p>
        </p:txBody>
      </p:sp>
      <p:sp>
        <p:nvSpPr>
          <p:cNvPr id="3" name="Content Placeholder 2"/>
          <p:cNvSpPr>
            <a:spLocks noGrp="1"/>
          </p:cNvSpPr>
          <p:nvPr>
            <p:ph sz="quarter" idx="1"/>
          </p:nvPr>
        </p:nvSpPr>
        <p:spPr>
          <a:xfrm>
            <a:off x="304800" y="1196752"/>
            <a:ext cx="8686800" cy="5400600"/>
          </a:xfrm>
        </p:spPr>
        <p:txBody>
          <a:bodyPr>
            <a:normAutofit fontScale="92500" lnSpcReduction="20000"/>
          </a:bodyPr>
          <a:lstStyle/>
          <a:p>
            <a:r>
              <a:rPr lang="id-ID" dirty="0"/>
              <a:t>Pemikiran kritis adalah pemahaman atau refleksi terhadap permasalahan secara mendalam, mempertahankan pikiran agar tetap terbuka bagi berbagai pendekatan dan perspektif yang berbeda, tidak mempercayai begitu saja informasi-informasi yang datang dari berbagai sumber (lisan atau tulisan) dan berpikir secara reflektif dan evaluatif.</a:t>
            </a:r>
          </a:p>
          <a:p>
            <a:r>
              <a:rPr lang="id-ID" dirty="0"/>
              <a:t>Para ahali psikologi dan pendidikan belakangan ini semakin menyadari bahwa anak-anak disekolah tidak hanya harus mengingat atau menyerap secara pasif berbagai informasi baru, melainkan mereka perlu berbuat lebih banyak dan belajar bagaimana berfikir secara kritis. Anak harus memiliki kesadaran akan diri dan lingkunganya. Karena itu, pendidikan disekolah haruslah mampu membangun kesadaran kritis anak didik.</a:t>
            </a:r>
          </a:p>
          <a:p>
            <a:endParaRPr lang="id-ID" dirty="0"/>
          </a:p>
        </p:txBody>
      </p:sp>
    </p:spTree>
    <p:extLst>
      <p:ext uri="{BB962C8B-B14F-4D97-AF65-F5344CB8AC3E}">
        <p14:creationId xmlns:p14="http://schemas.microsoft.com/office/powerpoint/2010/main" val="117453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D. PERKEMBANGAN INTELEGENSI (IQ)</a:t>
            </a:r>
            <a:endParaRPr lang="id-ID" dirty="0"/>
          </a:p>
        </p:txBody>
      </p:sp>
      <p:sp>
        <p:nvSpPr>
          <p:cNvPr id="3" name="Content Placeholder 2"/>
          <p:cNvSpPr>
            <a:spLocks noGrp="1"/>
          </p:cNvSpPr>
          <p:nvPr>
            <p:ph sz="quarter" idx="1"/>
          </p:nvPr>
        </p:nvSpPr>
        <p:spPr/>
        <p:txBody>
          <a:bodyPr>
            <a:normAutofit fontScale="77500" lnSpcReduction="20000"/>
          </a:bodyPr>
          <a:lstStyle/>
          <a:p>
            <a:r>
              <a:rPr lang="id-ID" dirty="0"/>
              <a:t>Dalam pembahasan perkembangan kognitif anak usia sekolah, masalah kecerdasan atau intelegensi mendapat banyak perhatian dikalangan psikolog. Hali ini adalah karena inteligensi telah dianggap sebagai suatu norma yang menentukan perkembangan kemampuan dan pencapaian optimal hasil belajar anak disekolah. Dengan mengetahui intelegensinya, seorang anak dapat dikategorikan sebagai anak yang pandai (genius,sedang,atau bodoh (idiot)). Inteligensi dapat diartikan sebagai kemampuan berfikir secara abstrak, memecahkan masalah dengan menggunakan simbol-simbol verbal, dan kemampuan untuk belajar dari segi dan menyesuaikan diri dengan pengalaman-pengalaman hidup sehari-hari. Belakangan, sejumlah psikilog memperluas pengertian inteligensi dengan memasukkan berbagai macam dimensi bakat (seperti bakat musik) dan ketrampilan jasmani.</a:t>
            </a:r>
          </a:p>
          <a:p>
            <a:endParaRPr lang="id-ID" dirty="0"/>
          </a:p>
        </p:txBody>
      </p:sp>
    </p:spTree>
    <p:extLst>
      <p:ext uri="{BB962C8B-B14F-4D97-AF65-F5344CB8AC3E}">
        <p14:creationId xmlns:p14="http://schemas.microsoft.com/office/powerpoint/2010/main" val="36668045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E. PERKEMBANGAN KECERDASAN EMOSIONAL (EQ)</a:t>
            </a:r>
            <a:endParaRPr lang="id-ID" dirty="0"/>
          </a:p>
        </p:txBody>
      </p:sp>
      <p:sp>
        <p:nvSpPr>
          <p:cNvPr id="3" name="Content Placeholder 2"/>
          <p:cNvSpPr>
            <a:spLocks noGrp="1"/>
          </p:cNvSpPr>
          <p:nvPr>
            <p:ph sz="quarter" idx="1"/>
          </p:nvPr>
        </p:nvSpPr>
        <p:spPr/>
        <p:txBody>
          <a:bodyPr>
            <a:normAutofit fontScale="77500" lnSpcReduction="20000"/>
          </a:bodyPr>
          <a:lstStyle/>
          <a:p>
            <a:r>
              <a:rPr lang="id-ID" dirty="0"/>
              <a:t>Sejumlah penelitian baru mengenai otak manusia semakin memperkuat keyakinan bahwa emosi mempunyai pengaruh yang besar dalam menentukan keberhasilan anak. Penelitian LeDoux misalnya menujukkan betapa pentingnya integrasi antara emosi dan akal dalam kegiatan belajar. Tanpa keterlibatan emosi, kegiatan saraf otak akan berkurang dari yang dibutuhkan untuk menyimpan pelajaran dalam memori. Hal ini karena pesan dari indera-indera kita yaitu dari mata dan telinga terlebih dahulu tercatat pada struktur otak yang paling terlibat dalam memori emosi yaitu amigdala sebelum masuk dalam neokorteks. Perangsang amigdala agaknya lebih kuat mematrikan kejadian dengan perangsangan emosional dalam memori. Semakin kuat kuat rangsangan amigdala, semakin kuat pula pematrian dalam memori.</a:t>
            </a:r>
          </a:p>
          <a:p>
            <a:endParaRPr lang="id-ID" dirty="0"/>
          </a:p>
        </p:txBody>
      </p:sp>
    </p:spTree>
    <p:extLst>
      <p:ext uri="{BB962C8B-B14F-4D97-AF65-F5344CB8AC3E}">
        <p14:creationId xmlns:p14="http://schemas.microsoft.com/office/powerpoint/2010/main" val="26745893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F. PERKEMBANGAN KECERDASAN SPIRITUAL (SQ)</a:t>
            </a:r>
            <a:endParaRPr lang="id-ID" dirty="0"/>
          </a:p>
        </p:txBody>
      </p:sp>
      <p:sp>
        <p:nvSpPr>
          <p:cNvPr id="3" name="Content Placeholder 2"/>
          <p:cNvSpPr>
            <a:spLocks noGrp="1"/>
          </p:cNvSpPr>
          <p:nvPr>
            <p:ph sz="quarter" idx="1"/>
          </p:nvPr>
        </p:nvSpPr>
        <p:spPr/>
        <p:txBody>
          <a:bodyPr>
            <a:normAutofit fontScale="85000" lnSpcReduction="20000"/>
          </a:bodyPr>
          <a:lstStyle/>
          <a:p>
            <a:r>
              <a:rPr lang="id-ID" dirty="0"/>
              <a:t>Anak-anak telah memliki dasar-dasar kemampuan SQ yang dibawanya sejak lahir. Untuk mengembangkan kemampuan ini, pendidikan memiliki peran yang sangat penting. Oleh karena itu, untuk melahirkan anak ber SQ tinggi, dibutuhkan pendidikan yang tidak hanya memperhatikan pengembangan aspek IQ saja melainkan sekaligus EQ dan SQ. Dengan demikian diharapkan akan lahirlah dari lembaga-lembaga pendidikan manusia yang benar-benar utuh. Untuk itu, sesuai dengan konsep SQ pendidikan agama nampaknya harus tetapa dipertahankan sebagai bagian penting dari program-program pendidikan yang diberikan disekolah. Tanpa melalui pendidikan agama, mustahil SQ dapat berkembang baik dalam diri anak.</a:t>
            </a:r>
          </a:p>
          <a:p>
            <a:pPr marL="0" indent="0">
              <a:buNone/>
            </a:pPr>
            <a:r>
              <a:rPr lang="id-ID" dirty="0"/>
              <a:t> </a:t>
            </a:r>
          </a:p>
          <a:p>
            <a:endParaRPr lang="id-ID" dirty="0"/>
          </a:p>
        </p:txBody>
      </p:sp>
    </p:spTree>
    <p:extLst>
      <p:ext uri="{BB962C8B-B14F-4D97-AF65-F5344CB8AC3E}">
        <p14:creationId xmlns:p14="http://schemas.microsoft.com/office/powerpoint/2010/main" val="27664578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G.PERKEMBANGAN BAHASA</a:t>
            </a:r>
            <a:endParaRPr lang="id-ID" dirty="0"/>
          </a:p>
        </p:txBody>
      </p:sp>
      <p:sp>
        <p:nvSpPr>
          <p:cNvPr id="3" name="Content Placeholder 2"/>
          <p:cNvSpPr>
            <a:spLocks noGrp="1"/>
          </p:cNvSpPr>
          <p:nvPr>
            <p:ph sz="quarter" idx="1"/>
          </p:nvPr>
        </p:nvSpPr>
        <p:spPr/>
        <p:txBody>
          <a:bodyPr>
            <a:normAutofit fontScale="70000" lnSpcReduction="20000"/>
          </a:bodyPr>
          <a:lstStyle/>
          <a:p>
            <a:r>
              <a:rPr lang="id-ID" dirty="0"/>
              <a:t>Selama masa akhir anak-anak, perkembangan bahasa terus berlanjut. Perbendaharaan kosa kata anak meningkat dan cara anak-anak menggunakan kalimat bertambah kompleks serta lebih menyerupai bahasa orang dewasa. Disamping peningkatan dalam jumlah perbendaharaan kosakata, perkembangan bahasa anak usia sekolah juga terlihat dalam cara anak berpikir tentang kata-kata. Pada masa ini anak menjadi kurang terikat dalam tindakan-tindakan dan dimensi-dimensi perceptual yang berkaitan dengan kata-kata, serta pendekatan mereka lebih analitis terhadap kata-kata. Penigkatan kemampuan anak sekolah dasar dalam menganalisis kata-kata, menolong mereka memahami kata-kata yang tidak berkaitan langsung dngan pengalaman-pengalaman pribadinya. Peningkatan kemampuan analitis terhadap kata-kata juga disertai dengan kemampuan dalam tata bahasa. Anak usia 6 tahun sudah menguasai hampir semua jenis struktur kalimat. Dari usia 6-9 atau 10 tahun, panjang kalimat semakin bertambah. Setelah usia 9 tahun, secara bertahap anak mulai menggunakan kalimat yang lebih singkat dan padat, serta dapat menerapkan berbagai aturan tata bahasa secara tepat.</a:t>
            </a:r>
          </a:p>
          <a:p>
            <a:endParaRPr lang="id-ID" dirty="0"/>
          </a:p>
        </p:txBody>
      </p:sp>
    </p:spTree>
    <p:extLst>
      <p:ext uri="{BB962C8B-B14F-4D97-AF65-F5344CB8AC3E}">
        <p14:creationId xmlns:p14="http://schemas.microsoft.com/office/powerpoint/2010/main" val="20428364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PERKEMBANGAN SOSIO-EMOSIONAL</a:t>
            </a:r>
            <a:endParaRPr lang="id-ID" dirty="0"/>
          </a:p>
        </p:txBody>
      </p:sp>
      <p:sp>
        <p:nvSpPr>
          <p:cNvPr id="3" name="Content Placeholder 2"/>
          <p:cNvSpPr>
            <a:spLocks noGrp="1"/>
          </p:cNvSpPr>
          <p:nvPr>
            <p:ph sz="quarter" idx="1"/>
          </p:nvPr>
        </p:nvSpPr>
        <p:spPr>
          <a:xfrm>
            <a:off x="304800" y="1268760"/>
            <a:ext cx="8686800" cy="5589240"/>
          </a:xfrm>
        </p:spPr>
        <p:txBody>
          <a:bodyPr>
            <a:noAutofit/>
          </a:bodyPr>
          <a:lstStyle/>
          <a:p>
            <a:r>
              <a:rPr lang="id-ID" sz="1400" dirty="0">
                <a:latin typeface="Times New Roman" pitchFamily="18" charset="0"/>
                <a:cs typeface="Times New Roman" pitchFamily="18" charset="0"/>
              </a:rPr>
              <a:t>Perkembangan emosi dan sosial pada anak ditentukan oleh kualitas hubungan anak dan keluarga.</a:t>
            </a:r>
          </a:p>
          <a:p>
            <a:pPr marL="0" indent="0">
              <a:buNone/>
            </a:pPr>
            <a:r>
              <a:rPr lang="id-ID" sz="1400" dirty="0">
                <a:latin typeface="Times New Roman" pitchFamily="18" charset="0"/>
                <a:cs typeface="Times New Roman" pitchFamily="18" charset="0"/>
              </a:rPr>
              <a:t>Gaya pengasuhan yang berbeda pada setiap orangtua akan mempengaruhi.</a:t>
            </a:r>
          </a:p>
          <a:p>
            <a:pPr marL="0" indent="0">
              <a:buNone/>
            </a:pPr>
            <a:r>
              <a:rPr lang="id-ID" sz="1400" dirty="0">
                <a:latin typeface="Times New Roman" pitchFamily="18" charset="0"/>
                <a:cs typeface="Times New Roman" pitchFamily="18" charset="0"/>
              </a:rPr>
              <a:t>a. Kepribadian anak</a:t>
            </a:r>
          </a:p>
          <a:p>
            <a:pPr marL="0" indent="0">
              <a:buNone/>
            </a:pPr>
            <a:r>
              <a:rPr lang="id-ID" sz="1400" dirty="0">
                <a:latin typeface="Times New Roman" pitchFamily="18" charset="0"/>
                <a:cs typeface="Times New Roman" pitchFamily="18" charset="0"/>
              </a:rPr>
              <a:t>b. Kegiatan bermain</a:t>
            </a:r>
          </a:p>
          <a:p>
            <a:pPr marL="0" indent="0">
              <a:buNone/>
            </a:pPr>
            <a:r>
              <a:rPr lang="id-ID" sz="1400" dirty="0">
                <a:latin typeface="Times New Roman" pitchFamily="18" charset="0"/>
                <a:cs typeface="Times New Roman" pitchFamily="18" charset="0"/>
              </a:rPr>
              <a:t> </a:t>
            </a:r>
          </a:p>
          <a:p>
            <a:r>
              <a:rPr lang="id-ID" sz="1400" dirty="0">
                <a:latin typeface="Times New Roman" pitchFamily="18" charset="0"/>
                <a:cs typeface="Times New Roman" pitchFamily="18" charset="0"/>
              </a:rPr>
              <a:t> </a:t>
            </a:r>
            <a:r>
              <a:rPr lang="id-ID" sz="1400" dirty="0" smtClean="0">
                <a:latin typeface="Times New Roman" pitchFamily="18" charset="0"/>
                <a:cs typeface="Times New Roman" pitchFamily="18" charset="0"/>
              </a:rPr>
              <a:t>A</a:t>
            </a:r>
            <a:r>
              <a:rPr lang="id-ID" sz="1400" dirty="0">
                <a:latin typeface="Times New Roman" pitchFamily="18" charset="0"/>
                <a:cs typeface="Times New Roman" pitchFamily="18" charset="0"/>
              </a:rPr>
              <a:t>.  KELUARGA</a:t>
            </a:r>
          </a:p>
          <a:p>
            <a:pPr marL="0" indent="0">
              <a:buNone/>
            </a:pPr>
            <a:r>
              <a:rPr lang="id-ID" sz="1400" dirty="0">
                <a:latin typeface="Times New Roman" pitchFamily="18" charset="0"/>
                <a:cs typeface="Times New Roman" pitchFamily="18" charset="0"/>
              </a:rPr>
              <a:t>Hal-hal yang mempengaruhi perkembangan emosi dan sosial dalam keluarga :</a:t>
            </a:r>
          </a:p>
          <a:p>
            <a:r>
              <a:rPr lang="id-ID" sz="1400" dirty="0" smtClean="0">
                <a:latin typeface="Times New Roman" pitchFamily="18" charset="0"/>
                <a:cs typeface="Times New Roman" pitchFamily="18" charset="0"/>
              </a:rPr>
              <a:t>Gaya </a:t>
            </a:r>
            <a:r>
              <a:rPr lang="id-ID" sz="1400" dirty="0">
                <a:latin typeface="Times New Roman" pitchFamily="18" charset="0"/>
                <a:cs typeface="Times New Roman" pitchFamily="18" charset="0"/>
              </a:rPr>
              <a:t>pengasuhan</a:t>
            </a:r>
          </a:p>
          <a:p>
            <a:pPr marL="0" indent="0">
              <a:buNone/>
            </a:pPr>
            <a:r>
              <a:rPr lang="id-ID" sz="1400" dirty="0">
                <a:latin typeface="Times New Roman" pitchFamily="18" charset="0"/>
                <a:cs typeface="Times New Roman" pitchFamily="18" charset="0"/>
              </a:rPr>
              <a:t>Gaya pengasuhan orang tua, secara relatif stabil untuk jangka waktu yang cukup lama</a:t>
            </a:r>
            <a:r>
              <a:rPr lang="id-ID" sz="1400" dirty="0" smtClean="0">
                <a:latin typeface="Times New Roman" pitchFamily="18" charset="0"/>
                <a:cs typeface="Times New Roman" pitchFamily="18" charset="0"/>
              </a:rPr>
              <a:t>.</a:t>
            </a:r>
          </a:p>
          <a:p>
            <a:pPr marL="0" indent="0">
              <a:buNone/>
            </a:pPr>
            <a:endParaRPr lang="id-ID" sz="1400" dirty="0">
              <a:latin typeface="Times New Roman" pitchFamily="18" charset="0"/>
              <a:cs typeface="Times New Roman" pitchFamily="18" charset="0"/>
            </a:endParaRPr>
          </a:p>
          <a:p>
            <a:r>
              <a:rPr lang="id-ID" sz="1400" dirty="0" smtClean="0">
                <a:latin typeface="Times New Roman" pitchFamily="18" charset="0"/>
                <a:cs typeface="Times New Roman" pitchFamily="18" charset="0"/>
              </a:rPr>
              <a:t>Hubungan </a:t>
            </a:r>
            <a:r>
              <a:rPr lang="id-ID" sz="1400" dirty="0">
                <a:latin typeface="Times New Roman" pitchFamily="18" charset="0"/>
                <a:cs typeface="Times New Roman" pitchFamily="18" charset="0"/>
              </a:rPr>
              <a:t>Antar Saudara</a:t>
            </a:r>
          </a:p>
          <a:p>
            <a:pPr marL="0" indent="0">
              <a:buNone/>
            </a:pPr>
            <a:r>
              <a:rPr lang="id-ID" sz="1400" dirty="0">
                <a:latin typeface="Times New Roman" pitchFamily="18" charset="0"/>
                <a:cs typeface="Times New Roman" pitchFamily="18" charset="0"/>
              </a:rPr>
              <a:t>Hubungan anak dengan orangtua lebih positif dan bervariasi dari pada dengan saudara kandung</a:t>
            </a:r>
            <a:r>
              <a:rPr lang="id-ID" sz="1400" dirty="0" smtClean="0">
                <a:latin typeface="Times New Roman" pitchFamily="18" charset="0"/>
                <a:cs typeface="Times New Roman" pitchFamily="18" charset="0"/>
              </a:rPr>
              <a:t>.</a:t>
            </a:r>
          </a:p>
          <a:p>
            <a:pPr marL="0" indent="0">
              <a:buNone/>
            </a:pPr>
            <a:endParaRPr lang="id-ID" sz="1400" dirty="0">
              <a:latin typeface="Times New Roman" pitchFamily="18" charset="0"/>
              <a:cs typeface="Times New Roman" pitchFamily="18" charset="0"/>
            </a:endParaRPr>
          </a:p>
          <a:p>
            <a:r>
              <a:rPr lang="id-ID" sz="1400" dirty="0">
                <a:latin typeface="Times New Roman" pitchFamily="18" charset="0"/>
                <a:cs typeface="Times New Roman" pitchFamily="18" charset="0"/>
              </a:rPr>
              <a:t> Keluarga yang berubah</a:t>
            </a:r>
          </a:p>
          <a:p>
            <a:pPr marL="0" indent="0">
              <a:buNone/>
            </a:pPr>
            <a:r>
              <a:rPr lang="id-ID" sz="1400" dirty="0">
                <a:latin typeface="Times New Roman" pitchFamily="18" charset="0"/>
                <a:cs typeface="Times New Roman" pitchFamily="18" charset="0"/>
              </a:rPr>
              <a:t>Tak selalu keluarga utuh. Perceraian menyebabkan keluarga berubah. Kondisi-kondisi yang membawa pengaruh terhadap perkembangan sosial anak </a:t>
            </a:r>
            <a:r>
              <a:rPr lang="id-ID" sz="1400" dirty="0" smtClean="0">
                <a:latin typeface="Times New Roman" pitchFamily="18" charset="0"/>
                <a:cs typeface="Times New Roman" pitchFamily="18" charset="0"/>
              </a:rPr>
              <a:t>:</a:t>
            </a:r>
          </a:p>
          <a:p>
            <a:pPr marL="0" indent="0">
              <a:buNone/>
            </a:pPr>
            <a:endParaRPr lang="id-ID" sz="1400" dirty="0">
              <a:latin typeface="Times New Roman" pitchFamily="18" charset="0"/>
              <a:cs typeface="Times New Roman" pitchFamily="18" charset="0"/>
            </a:endParaRPr>
          </a:p>
          <a:p>
            <a:r>
              <a:rPr lang="id-ID" sz="1400" dirty="0">
                <a:latin typeface="Times New Roman" pitchFamily="18" charset="0"/>
                <a:cs typeface="Times New Roman" pitchFamily="18" charset="0"/>
              </a:rPr>
              <a:t> Perceraian</a:t>
            </a:r>
          </a:p>
          <a:p>
            <a:pPr marL="0" indent="0">
              <a:buNone/>
            </a:pPr>
            <a:r>
              <a:rPr lang="id-ID" sz="1400" dirty="0" smtClean="0">
                <a:latin typeface="Times New Roman" pitchFamily="18" charset="0"/>
                <a:cs typeface="Times New Roman" pitchFamily="18" charset="0"/>
              </a:rPr>
              <a:t>Perceraian </a:t>
            </a:r>
            <a:r>
              <a:rPr lang="id-ID" sz="1400" dirty="0">
                <a:latin typeface="Times New Roman" pitchFamily="18" charset="0"/>
                <a:cs typeface="Times New Roman" pitchFamily="18" charset="0"/>
              </a:rPr>
              <a:t>adalah peristiwa yang sangat emosional dan membenamkan anak ke dalam konflik.</a:t>
            </a:r>
          </a:p>
          <a:p>
            <a:endParaRPr lang="id-ID" sz="1400" dirty="0">
              <a:latin typeface="Times New Roman" pitchFamily="18" charset="0"/>
              <a:cs typeface="Times New Roman" pitchFamily="18" charset="0"/>
            </a:endParaRPr>
          </a:p>
        </p:txBody>
      </p:sp>
    </p:spTree>
    <p:extLst>
      <p:ext uri="{BB962C8B-B14F-4D97-AF65-F5344CB8AC3E}">
        <p14:creationId xmlns:p14="http://schemas.microsoft.com/office/powerpoint/2010/main" val="40179482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595536"/>
          </a:xfrm>
        </p:spPr>
        <p:txBody>
          <a:bodyPr>
            <a:normAutofit fontScale="90000"/>
          </a:bodyPr>
          <a:lstStyle/>
          <a:p>
            <a:endParaRPr lang="id-ID" dirty="0"/>
          </a:p>
        </p:txBody>
      </p:sp>
      <p:sp>
        <p:nvSpPr>
          <p:cNvPr id="3" name="Content Placeholder 2"/>
          <p:cNvSpPr>
            <a:spLocks noGrp="1"/>
          </p:cNvSpPr>
          <p:nvPr>
            <p:ph sz="quarter" idx="1"/>
          </p:nvPr>
        </p:nvSpPr>
        <p:spPr>
          <a:xfrm>
            <a:off x="304800" y="1268760"/>
            <a:ext cx="8686800" cy="4811365"/>
          </a:xfrm>
        </p:spPr>
        <p:txBody>
          <a:bodyPr>
            <a:normAutofit fontScale="77500" lnSpcReduction="20000"/>
          </a:bodyPr>
          <a:lstStyle/>
          <a:p>
            <a:r>
              <a:rPr lang="id-ID" dirty="0"/>
              <a:t>B. TEMAN SEBAYA</a:t>
            </a:r>
          </a:p>
          <a:p>
            <a:pPr marL="0" indent="0">
              <a:buNone/>
            </a:pPr>
            <a:r>
              <a:rPr lang="id-ID" dirty="0"/>
              <a:t>Salah satu fungsi terpenting teman sebaya adalah sebagai sumber informasi dan bahan pembanding di luar lingkungan keluarga.Melalui teman anak memperoleh umpan balik tentang kemampuan yang dimilikinya</a:t>
            </a:r>
            <a:r>
              <a:rPr lang="id-ID" dirty="0" smtClean="0"/>
              <a:t>.</a:t>
            </a:r>
          </a:p>
          <a:p>
            <a:pPr marL="0" indent="0">
              <a:buNone/>
            </a:pPr>
            <a:r>
              <a:rPr lang="id-ID" dirty="0" smtClean="0"/>
              <a:t> </a:t>
            </a:r>
          </a:p>
          <a:p>
            <a:r>
              <a:rPr lang="id-ID" dirty="0" smtClean="0"/>
              <a:t>C</a:t>
            </a:r>
            <a:r>
              <a:rPr lang="id-ID" dirty="0"/>
              <a:t>. BERMAIN</a:t>
            </a:r>
          </a:p>
          <a:p>
            <a:pPr marL="0" indent="0">
              <a:buNone/>
            </a:pPr>
            <a:r>
              <a:rPr lang="id-ID" dirty="0"/>
              <a:t>Bermain merupakan hal yang essensial bagi kesehatan anak. Adapun manfaat bermain adalah</a:t>
            </a:r>
          </a:p>
          <a:p>
            <a:r>
              <a:rPr lang="id-ID" dirty="0" smtClean="0"/>
              <a:t>Meningkatkan </a:t>
            </a:r>
            <a:r>
              <a:rPr lang="id-ID" dirty="0"/>
              <a:t>kerjasama, tanggung jawab.</a:t>
            </a:r>
          </a:p>
          <a:p>
            <a:r>
              <a:rPr lang="id-ID" dirty="0" smtClean="0"/>
              <a:t>Menghilangkan </a:t>
            </a:r>
            <a:r>
              <a:rPr lang="id-ID" dirty="0"/>
              <a:t>ketegangan</a:t>
            </a:r>
          </a:p>
          <a:p>
            <a:r>
              <a:rPr lang="id-ID" dirty="0" smtClean="0"/>
              <a:t>Meningkatkan </a:t>
            </a:r>
            <a:r>
              <a:rPr lang="id-ID" dirty="0"/>
              <a:t>perkembangan kognitif</a:t>
            </a:r>
          </a:p>
          <a:p>
            <a:r>
              <a:rPr lang="id-ID" dirty="0" smtClean="0"/>
              <a:t>Meningkatkan </a:t>
            </a:r>
            <a:r>
              <a:rPr lang="id-ID" dirty="0"/>
              <a:t>eksplorasi</a:t>
            </a:r>
          </a:p>
          <a:p>
            <a:r>
              <a:rPr lang="id-ID" dirty="0" smtClean="0"/>
              <a:t>Memperluas </a:t>
            </a:r>
            <a:r>
              <a:rPr lang="id-ID" dirty="0"/>
              <a:t>kesempatan bagi anak untuk mengobrol dan berinteraksi dengan teman sebaya.</a:t>
            </a:r>
          </a:p>
          <a:p>
            <a:endParaRPr lang="id-ID" dirty="0"/>
          </a:p>
        </p:txBody>
      </p:sp>
    </p:spTree>
    <p:extLst>
      <p:ext uri="{BB962C8B-B14F-4D97-AF65-F5344CB8AC3E}">
        <p14:creationId xmlns:p14="http://schemas.microsoft.com/office/powerpoint/2010/main" val="19546526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451520"/>
          </a:xfrm>
        </p:spPr>
        <p:txBody>
          <a:bodyPr>
            <a:normAutofit fontScale="90000"/>
          </a:bodyPr>
          <a:lstStyle/>
          <a:p>
            <a:endParaRPr lang="id-ID" dirty="0"/>
          </a:p>
        </p:txBody>
      </p:sp>
      <p:sp>
        <p:nvSpPr>
          <p:cNvPr id="3" name="Content Placeholder 2"/>
          <p:cNvSpPr>
            <a:spLocks noGrp="1"/>
          </p:cNvSpPr>
          <p:nvPr>
            <p:ph sz="quarter" idx="1"/>
          </p:nvPr>
        </p:nvSpPr>
        <p:spPr>
          <a:xfrm>
            <a:off x="304800" y="1340768"/>
            <a:ext cx="8686800" cy="4739357"/>
          </a:xfrm>
        </p:spPr>
        <p:txBody>
          <a:bodyPr>
            <a:normAutofit fontScale="77500" lnSpcReduction="20000"/>
          </a:bodyPr>
          <a:lstStyle/>
          <a:p>
            <a:r>
              <a:rPr lang="id-ID" dirty="0"/>
              <a:t>D. PERKEMBANGAN KEPRIBADIAN</a:t>
            </a:r>
          </a:p>
          <a:p>
            <a:r>
              <a:rPr lang="id-ID" dirty="0" smtClean="0"/>
              <a:t>1</a:t>
            </a:r>
            <a:r>
              <a:rPr lang="fi-FI" dirty="0"/>
              <a:t>.  Jati</a:t>
            </a:r>
            <a:r>
              <a:rPr lang="id-ID" dirty="0"/>
              <a:t>  </a:t>
            </a:r>
            <a:r>
              <a:rPr lang="fi-FI" dirty="0"/>
              <a:t>diri</a:t>
            </a:r>
            <a:r>
              <a:rPr lang="id-ID" dirty="0"/>
              <a:t/>
            </a:r>
            <a:br>
              <a:rPr lang="id-ID" dirty="0"/>
            </a:br>
            <a:r>
              <a:rPr lang="id-ID" dirty="0"/>
              <a:t>Jati diri</a:t>
            </a:r>
            <a:r>
              <a:rPr lang="fi-FI" dirty="0"/>
              <a:t> adalah dimana anak merasa bahwa dirinya adalah miliknya sendiri dengan segala kemampuan yang dimilikinya. Misalnya : </a:t>
            </a:r>
            <a:r>
              <a:rPr lang="fi-FI" dirty="0" smtClean="0"/>
              <a:t>Kasih </a:t>
            </a:r>
            <a:r>
              <a:rPr lang="fi-FI" dirty="0"/>
              <a:t>saying dan pujian yang diberikan oleh orangtua kepada anak akan membentuk jati diri yang positif.</a:t>
            </a:r>
            <a:endParaRPr lang="id-ID" dirty="0"/>
          </a:p>
          <a:p>
            <a:r>
              <a:rPr lang="id-ID" dirty="0"/>
              <a:t>2</a:t>
            </a:r>
            <a:r>
              <a:rPr lang="fi-FI" dirty="0"/>
              <a:t>. </a:t>
            </a:r>
            <a:r>
              <a:rPr lang="id-ID" dirty="0"/>
              <a:t>P</a:t>
            </a:r>
            <a:r>
              <a:rPr lang="fi-FI" dirty="0"/>
              <a:t>eran </a:t>
            </a:r>
            <a:r>
              <a:rPr lang="id-ID" dirty="0"/>
              <a:t>j</a:t>
            </a:r>
            <a:r>
              <a:rPr lang="fi-FI" dirty="0"/>
              <a:t>enis </a:t>
            </a:r>
            <a:r>
              <a:rPr lang="id-ID" dirty="0"/>
              <a:t>k</a:t>
            </a:r>
            <a:r>
              <a:rPr lang="fi-FI" dirty="0"/>
              <a:t>elamin</a:t>
            </a:r>
            <a:endParaRPr lang="id-ID" dirty="0"/>
          </a:p>
          <a:p>
            <a:pPr marL="0" indent="0">
              <a:buNone/>
            </a:pPr>
            <a:r>
              <a:rPr lang="id-ID" dirty="0" smtClean="0"/>
              <a:t>     Peran </a:t>
            </a:r>
            <a:r>
              <a:rPr lang="id-ID" dirty="0"/>
              <a:t>jenis kelamin</a:t>
            </a:r>
            <a:r>
              <a:rPr lang="fi-FI" dirty="0"/>
              <a:t>adalah salah satu harapan yang bersifat sosial </a:t>
            </a:r>
            <a:r>
              <a:rPr lang="id-ID" dirty="0" smtClean="0"/>
              <a:t>  </a:t>
            </a:r>
            <a:r>
              <a:rPr lang="fi-FI" dirty="0" smtClean="0"/>
              <a:t>tentang </a:t>
            </a:r>
            <a:r>
              <a:rPr lang="fi-FI" dirty="0"/>
              <a:t>bagaimana seseorang harus bertindak dan berfikir baik sebagai perempuan ataupun sebagai laki-laki, misalnya : seorang anak laki-laki menginginkan benda dan mainan laki-laki.</a:t>
            </a:r>
            <a:endParaRPr lang="id-ID" dirty="0"/>
          </a:p>
          <a:p>
            <a:r>
              <a:rPr lang="id-ID" dirty="0"/>
              <a:t>3.Perkembangan moral</a:t>
            </a:r>
          </a:p>
          <a:p>
            <a:pPr marL="0" indent="0">
              <a:buNone/>
            </a:pPr>
            <a:r>
              <a:rPr lang="id-ID" dirty="0" smtClean="0"/>
              <a:t>      </a:t>
            </a:r>
            <a:r>
              <a:rPr lang="fi-FI" dirty="0" smtClean="0"/>
              <a:t>Perkembangan </a:t>
            </a:r>
            <a:r>
              <a:rPr lang="fi-FI" dirty="0"/>
              <a:t>moral, hal ini berkaitan dengan peraturan dan kebiasaan yang seharusnya dilakukan oleh seseorang dalam rangka berhubungan dengan orang lain. </a:t>
            </a:r>
            <a:endParaRPr lang="id-ID" dirty="0"/>
          </a:p>
          <a:p>
            <a:endParaRPr lang="id-ID" dirty="0"/>
          </a:p>
        </p:txBody>
      </p:sp>
    </p:spTree>
    <p:extLst>
      <p:ext uri="{BB962C8B-B14F-4D97-AF65-F5344CB8AC3E}">
        <p14:creationId xmlns:p14="http://schemas.microsoft.com/office/powerpoint/2010/main" val="27205358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379512"/>
          </a:xfrm>
        </p:spPr>
        <p:txBody>
          <a:bodyPr>
            <a:normAutofit fontScale="90000"/>
          </a:bodyPr>
          <a:lstStyle/>
          <a:p>
            <a:endParaRPr lang="id-ID" dirty="0"/>
          </a:p>
        </p:txBody>
      </p:sp>
      <p:sp>
        <p:nvSpPr>
          <p:cNvPr id="3" name="Content Placeholder 2"/>
          <p:cNvSpPr>
            <a:spLocks noGrp="1"/>
          </p:cNvSpPr>
          <p:nvPr>
            <p:ph sz="quarter" idx="1"/>
          </p:nvPr>
        </p:nvSpPr>
        <p:spPr>
          <a:xfrm>
            <a:off x="304800" y="1124744"/>
            <a:ext cx="8686800" cy="4955381"/>
          </a:xfrm>
        </p:spPr>
        <p:txBody>
          <a:bodyPr>
            <a:normAutofit fontScale="70000" lnSpcReduction="20000"/>
          </a:bodyPr>
          <a:lstStyle/>
          <a:p>
            <a:r>
              <a:rPr lang="id-ID" dirty="0"/>
              <a:t>E. DISIPLIN</a:t>
            </a:r>
          </a:p>
          <a:p>
            <a:pPr marL="0" indent="0">
              <a:buNone/>
            </a:pPr>
            <a:r>
              <a:rPr lang="id-ID" dirty="0" smtClean="0"/>
              <a:t>	Disiplin </a:t>
            </a:r>
            <a:r>
              <a:rPr lang="id-ID" dirty="0"/>
              <a:t>adalah suatu pembatasan yang dikenakan kepada anak dalam rangka pendidikan anak, ada beberapa bentuk disiplin yang biasa diterapkan orang tua yaitu :</a:t>
            </a:r>
          </a:p>
          <a:p>
            <a:r>
              <a:rPr lang="id-ID" dirty="0"/>
              <a:t>1. Disiplin dengan pemaksaan</a:t>
            </a:r>
          </a:p>
          <a:p>
            <a:pPr marL="0" indent="0">
              <a:buNone/>
            </a:pPr>
            <a:r>
              <a:rPr lang="id-ID" dirty="0" smtClean="0"/>
              <a:t>	Disiplin </a:t>
            </a:r>
            <a:r>
              <a:rPr lang="id-ID" dirty="0"/>
              <a:t>ini dilaksanakan dengan cara :  hukuman fisik, pemaksaan dan kekuasaan secara langsung, mengurangi pemberian materi, membatasi previllese.</a:t>
            </a:r>
          </a:p>
          <a:p>
            <a:r>
              <a:rPr lang="id-ID" dirty="0"/>
              <a:t>2. Disiplin tanpa paksaan</a:t>
            </a:r>
          </a:p>
          <a:p>
            <a:pPr marL="0" indent="0">
              <a:buNone/>
            </a:pPr>
            <a:r>
              <a:rPr lang="id-ID" dirty="0" smtClean="0"/>
              <a:t>	Disiplin </a:t>
            </a:r>
            <a:r>
              <a:rPr lang="id-ID" dirty="0"/>
              <a:t>tanpa paksaan adalah konsekuensi disiplin terhadap perilaku anak. Ada dua teknik disiplin yang tergolong jenis ini, yaitu ;</a:t>
            </a:r>
          </a:p>
          <a:p>
            <a:r>
              <a:rPr lang="id-ID" dirty="0" smtClean="0"/>
              <a:t>Tehnik </a:t>
            </a:r>
            <a:r>
              <a:rPr lang="id-ID" dirty="0"/>
              <a:t>disiplin yang berbentuk cinta-menolak. Dalam hal ini orangtua tidak memberikan hukuman fisik melainkan dengan cara :  mengabaikan, menunjukan ketidaksenangan.</a:t>
            </a:r>
          </a:p>
          <a:p>
            <a:r>
              <a:rPr lang="id-ID" dirty="0"/>
              <a:t>T</a:t>
            </a:r>
            <a:r>
              <a:rPr lang="id-ID" dirty="0" smtClean="0"/>
              <a:t>ehnik </a:t>
            </a:r>
            <a:r>
              <a:rPr lang="id-ID" dirty="0"/>
              <a:t>Pembawa, yaitu tehnik mendisiplinkan anak dengan cara memberi penjelasan atau alasan mengapa anak harus mengubah tingkah laku mereka.</a:t>
            </a:r>
          </a:p>
          <a:p>
            <a:endParaRPr lang="id-ID" dirty="0"/>
          </a:p>
        </p:txBody>
      </p:sp>
    </p:spTree>
    <p:extLst>
      <p:ext uri="{BB962C8B-B14F-4D97-AF65-F5344CB8AC3E}">
        <p14:creationId xmlns:p14="http://schemas.microsoft.com/office/powerpoint/2010/main" val="34075873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TUGAS PERKEMBANGAN AKHIR MASA KANAK-KANAK</a:t>
            </a:r>
            <a:endParaRPr lang="id-ID" dirty="0"/>
          </a:p>
        </p:txBody>
      </p:sp>
      <p:sp>
        <p:nvSpPr>
          <p:cNvPr id="3" name="Content Placeholder 2"/>
          <p:cNvSpPr>
            <a:spLocks noGrp="1"/>
          </p:cNvSpPr>
          <p:nvPr>
            <p:ph sz="quarter" idx="1"/>
          </p:nvPr>
        </p:nvSpPr>
        <p:spPr/>
        <p:txBody>
          <a:bodyPr>
            <a:normAutofit fontScale="47500" lnSpcReduction="20000"/>
          </a:bodyPr>
          <a:lstStyle/>
          <a:p>
            <a:r>
              <a:rPr lang="id-ID" sz="3400" dirty="0">
                <a:latin typeface="Times New Roman" pitchFamily="18" charset="0"/>
                <a:cs typeface="Times New Roman" pitchFamily="18" charset="0"/>
              </a:rPr>
              <a:t>Untuk memperoleh tempat didalam kelompok sosial, anak yang paling besar harus menyelesaikan berbagai tugas dalam perkembangan, kegagalan didalam pelaksanaan akan mengakibatkan pola prilaku yang tidak matang, tidak mampu menyamai teman-teman sebaya yang sudah menguasai tugas-tugas perkembangan tersebut. Misalnya, pengembangan berbagai keterampilan dasar seperti membaca, menulis, berhitung, dan perkembangan sikap-sikap terhadap kelompok sosial dalam lembaga-lembaga merupakan tanggung jawab guru dan juga orang tua.</a:t>
            </a:r>
          </a:p>
          <a:p>
            <a:pPr marL="0" indent="0">
              <a:buNone/>
            </a:pPr>
            <a:r>
              <a:rPr lang="en-GB" sz="3400" dirty="0" err="1" smtClean="0">
                <a:latin typeface="Times New Roman" pitchFamily="18" charset="0"/>
                <a:cs typeface="Times New Roman" pitchFamily="18" charset="0"/>
              </a:rPr>
              <a:t>Seperangkat</a:t>
            </a:r>
            <a:r>
              <a:rPr lang="en-GB" sz="3400" dirty="0" smtClean="0">
                <a:latin typeface="Times New Roman" pitchFamily="18" charset="0"/>
                <a:cs typeface="Times New Roman" pitchFamily="18" charset="0"/>
              </a:rPr>
              <a:t> </a:t>
            </a:r>
            <a:r>
              <a:rPr lang="en-GB" sz="3400" dirty="0" err="1">
                <a:latin typeface="Times New Roman" pitchFamily="18" charset="0"/>
                <a:cs typeface="Times New Roman" pitchFamily="18" charset="0"/>
              </a:rPr>
              <a:t>penget</a:t>
            </a:r>
            <a:r>
              <a:rPr lang="id-ID" sz="3400" dirty="0">
                <a:latin typeface="Times New Roman" pitchFamily="18" charset="0"/>
                <a:cs typeface="Times New Roman" pitchFamily="18" charset="0"/>
              </a:rPr>
              <a:t>ah</a:t>
            </a:r>
            <a:r>
              <a:rPr lang="en-GB" sz="3400" dirty="0" err="1">
                <a:latin typeface="Times New Roman" pitchFamily="18" charset="0"/>
                <a:cs typeface="Times New Roman" pitchFamily="18" charset="0"/>
              </a:rPr>
              <a:t>uan</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sikap</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dan</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juga</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keterampilan</a:t>
            </a:r>
            <a:r>
              <a:rPr lang="en-GB" sz="3400" dirty="0">
                <a:latin typeface="Times New Roman" pitchFamily="18" charset="0"/>
                <a:cs typeface="Times New Roman" pitchFamily="18" charset="0"/>
              </a:rPr>
              <a:t> yang </a:t>
            </a:r>
            <a:r>
              <a:rPr lang="en-GB" sz="3400" dirty="0" err="1">
                <a:latin typeface="Times New Roman" pitchFamily="18" charset="0"/>
                <a:cs typeface="Times New Roman" pitchFamily="18" charset="0"/>
              </a:rPr>
              <a:t>merupakan</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tugas</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perkembangan</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dan</a:t>
            </a:r>
            <a:r>
              <a:rPr lang="en-GB" sz="3400" dirty="0">
                <a:latin typeface="Times New Roman" pitchFamily="18" charset="0"/>
                <a:cs typeface="Times New Roman" pitchFamily="18" charset="0"/>
              </a:rPr>
              <a:t> yang </a:t>
            </a:r>
            <a:r>
              <a:rPr lang="en-GB" sz="3400" dirty="0" err="1">
                <a:latin typeface="Times New Roman" pitchFamily="18" charset="0"/>
                <a:cs typeface="Times New Roman" pitchFamily="18" charset="0"/>
              </a:rPr>
              <a:t>mestinya</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dikuasai</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pada</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masa</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kanak-kanak</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akhir</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adalah</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sebagai</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berikut</a:t>
            </a:r>
            <a:r>
              <a:rPr lang="en-GB" sz="3400" dirty="0">
                <a:latin typeface="Times New Roman" pitchFamily="18" charset="0"/>
                <a:cs typeface="Times New Roman" pitchFamily="18" charset="0"/>
              </a:rPr>
              <a:t>.</a:t>
            </a:r>
            <a:endParaRPr lang="id-ID" sz="3400" dirty="0">
              <a:latin typeface="Times New Roman" pitchFamily="18" charset="0"/>
              <a:cs typeface="Times New Roman" pitchFamily="18" charset="0"/>
            </a:endParaRPr>
          </a:p>
          <a:p>
            <a:r>
              <a:rPr lang="en-GB" sz="3400" dirty="0" err="1" smtClean="0">
                <a:latin typeface="Times New Roman" pitchFamily="18" charset="0"/>
                <a:cs typeface="Times New Roman" pitchFamily="18" charset="0"/>
              </a:rPr>
              <a:t>Belajar</a:t>
            </a:r>
            <a:r>
              <a:rPr lang="en-GB" sz="3400" dirty="0" smtClean="0">
                <a:latin typeface="Times New Roman" pitchFamily="18" charset="0"/>
                <a:cs typeface="Times New Roman" pitchFamily="18" charset="0"/>
              </a:rPr>
              <a:t> </a:t>
            </a:r>
            <a:r>
              <a:rPr lang="en-GB" sz="3400" dirty="0" err="1">
                <a:latin typeface="Times New Roman" pitchFamily="18" charset="0"/>
                <a:cs typeface="Times New Roman" pitchFamily="18" charset="0"/>
              </a:rPr>
              <a:t>menguasai</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keterampilan</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fisik</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dan</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motorik</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untuk</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permainanpermainan</a:t>
            </a:r>
            <a:r>
              <a:rPr lang="en-GB" sz="3400" dirty="0">
                <a:latin typeface="Times New Roman" pitchFamily="18" charset="0"/>
                <a:cs typeface="Times New Roman" pitchFamily="18" charset="0"/>
              </a:rPr>
              <a:t> yang </a:t>
            </a:r>
            <a:r>
              <a:rPr lang="en-GB" sz="3400" dirty="0" err="1">
                <a:latin typeface="Times New Roman" pitchFamily="18" charset="0"/>
                <a:cs typeface="Times New Roman" pitchFamily="18" charset="0"/>
              </a:rPr>
              <a:t>bersifat</a:t>
            </a:r>
            <a:r>
              <a:rPr lang="en-GB" sz="3400" dirty="0">
                <a:latin typeface="Times New Roman" pitchFamily="18" charset="0"/>
                <a:cs typeface="Times New Roman" pitchFamily="18" charset="0"/>
              </a:rPr>
              <a:t> </a:t>
            </a:r>
            <a:r>
              <a:rPr lang="id-ID" sz="3400" dirty="0" smtClean="0">
                <a:latin typeface="Times New Roman" pitchFamily="18" charset="0"/>
                <a:cs typeface="Times New Roman" pitchFamily="18" charset="0"/>
              </a:rPr>
              <a:t> </a:t>
            </a:r>
            <a:r>
              <a:rPr lang="en-GB" sz="3400" dirty="0" err="1" smtClean="0">
                <a:latin typeface="Times New Roman" pitchFamily="18" charset="0"/>
                <a:cs typeface="Times New Roman" pitchFamily="18" charset="0"/>
              </a:rPr>
              <a:t>umum</a:t>
            </a:r>
            <a:r>
              <a:rPr lang="en-GB" sz="3400" dirty="0">
                <a:latin typeface="Times New Roman" pitchFamily="18" charset="0"/>
                <a:cs typeface="Times New Roman" pitchFamily="18" charset="0"/>
              </a:rPr>
              <a:t>.</a:t>
            </a:r>
            <a:endParaRPr lang="id-ID" sz="3400" dirty="0">
              <a:latin typeface="Times New Roman" pitchFamily="18" charset="0"/>
              <a:cs typeface="Times New Roman" pitchFamily="18" charset="0"/>
            </a:endParaRPr>
          </a:p>
          <a:p>
            <a:r>
              <a:rPr lang="en-GB" sz="3400" dirty="0" err="1" smtClean="0">
                <a:latin typeface="Times New Roman" pitchFamily="18" charset="0"/>
                <a:cs typeface="Times New Roman" pitchFamily="18" charset="0"/>
              </a:rPr>
              <a:t>Membentuk</a:t>
            </a:r>
            <a:r>
              <a:rPr lang="en-GB" sz="3400" dirty="0" smtClean="0">
                <a:latin typeface="Times New Roman" pitchFamily="18" charset="0"/>
                <a:cs typeface="Times New Roman" pitchFamily="18" charset="0"/>
              </a:rPr>
              <a:t> </a:t>
            </a:r>
            <a:r>
              <a:rPr lang="en-GB" sz="3400" dirty="0" err="1">
                <a:latin typeface="Times New Roman" pitchFamily="18" charset="0"/>
                <a:cs typeface="Times New Roman" pitchFamily="18" charset="0"/>
              </a:rPr>
              <a:t>sikap</a:t>
            </a:r>
            <a:r>
              <a:rPr lang="en-GB" sz="3400" dirty="0">
                <a:latin typeface="Times New Roman" pitchFamily="18" charset="0"/>
                <a:cs typeface="Times New Roman" pitchFamily="18" charset="0"/>
              </a:rPr>
              <a:t> yang </a:t>
            </a:r>
            <a:r>
              <a:rPr lang="en-GB" sz="3400" dirty="0" err="1">
                <a:latin typeface="Times New Roman" pitchFamily="18" charset="0"/>
                <a:cs typeface="Times New Roman" pitchFamily="18" charset="0"/>
              </a:rPr>
              <a:t>sehat</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mengenai</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diri</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sendiri</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sebagai</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oraganisme</a:t>
            </a:r>
            <a:r>
              <a:rPr lang="en-GB" sz="3400" dirty="0">
                <a:latin typeface="Times New Roman" pitchFamily="18" charset="0"/>
                <a:cs typeface="Times New Roman" pitchFamily="18" charset="0"/>
              </a:rPr>
              <a:t> yang </a:t>
            </a:r>
            <a:r>
              <a:rPr lang="en-GB" sz="3400" dirty="0" err="1">
                <a:latin typeface="Times New Roman" pitchFamily="18" charset="0"/>
                <a:cs typeface="Times New Roman" pitchFamily="18" charset="0"/>
              </a:rPr>
              <a:t>sedang</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tumbuh</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dan</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berkembang</a:t>
            </a:r>
            <a:r>
              <a:rPr lang="en-GB" sz="3400" dirty="0">
                <a:latin typeface="Times New Roman" pitchFamily="18" charset="0"/>
                <a:cs typeface="Times New Roman" pitchFamily="18" charset="0"/>
              </a:rPr>
              <a:t>.</a:t>
            </a:r>
            <a:endParaRPr lang="id-ID" sz="3400" dirty="0">
              <a:latin typeface="Times New Roman" pitchFamily="18" charset="0"/>
              <a:cs typeface="Times New Roman" pitchFamily="18" charset="0"/>
            </a:endParaRPr>
          </a:p>
          <a:p>
            <a:r>
              <a:rPr lang="en-GB" sz="3400" dirty="0" smtClean="0">
                <a:latin typeface="Times New Roman" pitchFamily="18" charset="0"/>
                <a:cs typeface="Times New Roman" pitchFamily="18" charset="0"/>
              </a:rPr>
              <a:t> </a:t>
            </a:r>
            <a:r>
              <a:rPr lang="en-GB" sz="3400" dirty="0" err="1">
                <a:latin typeface="Times New Roman" pitchFamily="18" charset="0"/>
                <a:cs typeface="Times New Roman" pitchFamily="18" charset="0"/>
              </a:rPr>
              <a:t>Belajar</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bergaul</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secara</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baik</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dengan</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teman-teman</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usia</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sebaya</a:t>
            </a:r>
            <a:r>
              <a:rPr lang="en-GB" sz="3400" dirty="0">
                <a:latin typeface="Times New Roman" pitchFamily="18" charset="0"/>
                <a:cs typeface="Times New Roman" pitchFamily="18" charset="0"/>
              </a:rPr>
              <a:t>.</a:t>
            </a:r>
            <a:endParaRPr lang="id-ID" sz="3400" dirty="0">
              <a:latin typeface="Times New Roman" pitchFamily="18" charset="0"/>
              <a:cs typeface="Times New Roman" pitchFamily="18" charset="0"/>
            </a:endParaRPr>
          </a:p>
          <a:p>
            <a:r>
              <a:rPr lang="en-GB" sz="3400" dirty="0" err="1" smtClean="0">
                <a:latin typeface="Times New Roman" pitchFamily="18" charset="0"/>
                <a:cs typeface="Times New Roman" pitchFamily="18" charset="0"/>
              </a:rPr>
              <a:t>Belajar</a:t>
            </a:r>
            <a:r>
              <a:rPr lang="en-GB" sz="3400" dirty="0" smtClean="0">
                <a:latin typeface="Times New Roman" pitchFamily="18" charset="0"/>
                <a:cs typeface="Times New Roman" pitchFamily="18" charset="0"/>
              </a:rPr>
              <a:t> </a:t>
            </a:r>
            <a:r>
              <a:rPr lang="en-GB" sz="3400" dirty="0" err="1">
                <a:latin typeface="Times New Roman" pitchFamily="18" charset="0"/>
                <a:cs typeface="Times New Roman" pitchFamily="18" charset="0"/>
              </a:rPr>
              <a:t>memainkan</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peranan</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sesuai</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dengan</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jenis</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kelaminnya</a:t>
            </a:r>
            <a:r>
              <a:rPr lang="en-GB" sz="3400" dirty="0">
                <a:latin typeface="Times New Roman" pitchFamily="18" charset="0"/>
                <a:cs typeface="Times New Roman" pitchFamily="18" charset="0"/>
              </a:rPr>
              <a:t>.</a:t>
            </a:r>
            <a:endParaRPr lang="id-ID" sz="3400" dirty="0">
              <a:latin typeface="Times New Roman" pitchFamily="18" charset="0"/>
              <a:cs typeface="Times New Roman" pitchFamily="18" charset="0"/>
            </a:endParaRPr>
          </a:p>
          <a:p>
            <a:r>
              <a:rPr lang="en-GB" sz="3400" dirty="0" err="1" smtClean="0">
                <a:latin typeface="Times New Roman" pitchFamily="18" charset="0"/>
                <a:cs typeface="Times New Roman" pitchFamily="18" charset="0"/>
              </a:rPr>
              <a:t>Mengembangkan</a:t>
            </a:r>
            <a:r>
              <a:rPr lang="en-GB" sz="3400" dirty="0" smtClean="0">
                <a:latin typeface="Times New Roman" pitchFamily="18" charset="0"/>
                <a:cs typeface="Times New Roman" pitchFamily="18" charset="0"/>
              </a:rPr>
              <a:t> </a:t>
            </a:r>
            <a:r>
              <a:rPr lang="en-GB" sz="3400" dirty="0" err="1">
                <a:latin typeface="Times New Roman" pitchFamily="18" charset="0"/>
                <a:cs typeface="Times New Roman" pitchFamily="18" charset="0"/>
              </a:rPr>
              <a:t>keterampilan-keterampilan</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dalam</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membaca</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menulis</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dan</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berhitung</a:t>
            </a:r>
            <a:r>
              <a:rPr lang="en-GB" sz="3400" dirty="0">
                <a:latin typeface="Times New Roman" pitchFamily="18" charset="0"/>
                <a:cs typeface="Times New Roman" pitchFamily="18" charset="0"/>
              </a:rPr>
              <a:t>.</a:t>
            </a:r>
            <a:endParaRPr lang="id-ID" sz="3400" dirty="0">
              <a:latin typeface="Times New Roman" pitchFamily="18" charset="0"/>
              <a:cs typeface="Times New Roman" pitchFamily="18" charset="0"/>
            </a:endParaRPr>
          </a:p>
          <a:p>
            <a:r>
              <a:rPr lang="en-GB" sz="3400" dirty="0" err="1" smtClean="0">
                <a:latin typeface="Times New Roman" pitchFamily="18" charset="0"/>
                <a:cs typeface="Times New Roman" pitchFamily="18" charset="0"/>
              </a:rPr>
              <a:t>Mengembangkan</a:t>
            </a:r>
            <a:r>
              <a:rPr lang="en-GB" sz="3400" dirty="0" smtClean="0">
                <a:latin typeface="Times New Roman" pitchFamily="18" charset="0"/>
                <a:cs typeface="Times New Roman" pitchFamily="18" charset="0"/>
              </a:rPr>
              <a:t> </a:t>
            </a:r>
            <a:r>
              <a:rPr lang="en-GB" sz="3400" dirty="0" err="1">
                <a:latin typeface="Times New Roman" pitchFamily="18" charset="0"/>
                <a:cs typeface="Times New Roman" pitchFamily="18" charset="0"/>
              </a:rPr>
              <a:t>konsep-konsep</a:t>
            </a:r>
            <a:r>
              <a:rPr lang="en-GB" sz="3400" dirty="0">
                <a:latin typeface="Times New Roman" pitchFamily="18" charset="0"/>
                <a:cs typeface="Times New Roman" pitchFamily="18" charset="0"/>
              </a:rPr>
              <a:t> yang </a:t>
            </a:r>
            <a:r>
              <a:rPr lang="en-GB" sz="3400" dirty="0" err="1">
                <a:latin typeface="Times New Roman" pitchFamily="18" charset="0"/>
                <a:cs typeface="Times New Roman" pitchFamily="18" charset="0"/>
              </a:rPr>
              <a:t>diperlukan</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dalam</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kehidupan</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sehari-hari</a:t>
            </a:r>
            <a:r>
              <a:rPr lang="en-GB" sz="3400" dirty="0">
                <a:latin typeface="Times New Roman" pitchFamily="18" charset="0"/>
                <a:cs typeface="Times New Roman" pitchFamily="18" charset="0"/>
              </a:rPr>
              <a:t>.</a:t>
            </a:r>
            <a:endParaRPr lang="id-ID" sz="3400" dirty="0">
              <a:latin typeface="Times New Roman" pitchFamily="18" charset="0"/>
              <a:cs typeface="Times New Roman" pitchFamily="18" charset="0"/>
            </a:endParaRPr>
          </a:p>
          <a:p>
            <a:r>
              <a:rPr lang="en-GB" sz="3400" dirty="0" err="1" smtClean="0">
                <a:latin typeface="Times New Roman" pitchFamily="18" charset="0"/>
                <a:cs typeface="Times New Roman" pitchFamily="18" charset="0"/>
              </a:rPr>
              <a:t>Mengembangkan</a:t>
            </a:r>
            <a:r>
              <a:rPr lang="en-GB" sz="3400" dirty="0" smtClean="0">
                <a:latin typeface="Times New Roman" pitchFamily="18" charset="0"/>
                <a:cs typeface="Times New Roman" pitchFamily="18" charset="0"/>
              </a:rPr>
              <a:t> </a:t>
            </a:r>
            <a:r>
              <a:rPr lang="en-GB" sz="3400" dirty="0" err="1">
                <a:latin typeface="Times New Roman" pitchFamily="18" charset="0"/>
                <a:cs typeface="Times New Roman" pitchFamily="18" charset="0"/>
              </a:rPr>
              <a:t>pembentukan</a:t>
            </a:r>
            <a:r>
              <a:rPr lang="en-GB" sz="3400" dirty="0">
                <a:latin typeface="Times New Roman" pitchFamily="18" charset="0"/>
                <a:cs typeface="Times New Roman" pitchFamily="18" charset="0"/>
              </a:rPr>
              <a:t> kata </a:t>
            </a:r>
            <a:r>
              <a:rPr lang="en-GB" sz="3400" dirty="0" err="1">
                <a:latin typeface="Times New Roman" pitchFamily="18" charset="0"/>
                <a:cs typeface="Times New Roman" pitchFamily="18" charset="0"/>
              </a:rPr>
              <a:t>hati</a:t>
            </a:r>
            <a:r>
              <a:rPr lang="en-GB" sz="3400" dirty="0">
                <a:latin typeface="Times New Roman" pitchFamily="18" charset="0"/>
                <a:cs typeface="Times New Roman" pitchFamily="18" charset="0"/>
              </a:rPr>
              <a:t>, moral, </a:t>
            </a:r>
            <a:r>
              <a:rPr lang="en-GB" sz="3400" dirty="0" err="1">
                <a:latin typeface="Times New Roman" pitchFamily="18" charset="0"/>
                <a:cs typeface="Times New Roman" pitchFamily="18" charset="0"/>
              </a:rPr>
              <a:t>dan</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skala</a:t>
            </a:r>
            <a:r>
              <a:rPr lang="en-GB" sz="3400" dirty="0">
                <a:latin typeface="Times New Roman" pitchFamily="18" charset="0"/>
                <a:cs typeface="Times New Roman" pitchFamily="18" charset="0"/>
              </a:rPr>
              <a:t> </a:t>
            </a:r>
            <a:r>
              <a:rPr lang="en-GB" sz="3400" dirty="0" err="1">
                <a:latin typeface="Times New Roman" pitchFamily="18" charset="0"/>
                <a:cs typeface="Times New Roman" pitchFamily="18" charset="0"/>
              </a:rPr>
              <a:t>nilai</a:t>
            </a:r>
            <a:endParaRPr lang="id-ID" sz="3400" dirty="0">
              <a:latin typeface="Times New Roman" pitchFamily="18" charset="0"/>
              <a:cs typeface="Times New Roman" pitchFamily="18" charset="0"/>
            </a:endParaRPr>
          </a:p>
        </p:txBody>
      </p:sp>
    </p:spTree>
    <p:extLst>
      <p:ext uri="{BB962C8B-B14F-4D97-AF65-F5344CB8AC3E}">
        <p14:creationId xmlns:p14="http://schemas.microsoft.com/office/powerpoint/2010/main" val="10711925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5157192"/>
            <a:ext cx="8229600" cy="938808"/>
          </a:xfrm>
        </p:spPr>
        <p:txBody>
          <a:bodyPr/>
          <a:lstStyle/>
          <a:p>
            <a:r>
              <a:rPr lang="id-ID" dirty="0" smtClean="0"/>
              <a:t>SEKIAN DAN  TERIMA KASIH</a:t>
            </a:r>
            <a:endParaRPr lang="id-ID" dirty="0"/>
          </a:p>
        </p:txBody>
      </p:sp>
      <p:sp>
        <p:nvSpPr>
          <p:cNvPr id="2" name="Title 1"/>
          <p:cNvSpPr>
            <a:spLocks noGrp="1"/>
          </p:cNvSpPr>
          <p:nvPr>
            <p:ph type="title"/>
          </p:nvPr>
        </p:nvSpPr>
        <p:spPr/>
        <p:txBody>
          <a:bodyPr>
            <a:noAutofit/>
          </a:bodyPr>
          <a:lstStyle/>
          <a:p>
            <a:r>
              <a:rPr lang="id-ID" sz="5400" dirty="0" smtClean="0">
                <a:latin typeface="Arial Black" pitchFamily="34" charset="0"/>
              </a:rPr>
              <a:t>SELESAI</a:t>
            </a:r>
            <a:endParaRPr lang="id-ID" sz="5400" dirty="0">
              <a:latin typeface="Arial Black" pitchFamily="34" charset="0"/>
            </a:endParaRPr>
          </a:p>
        </p:txBody>
      </p:sp>
    </p:spTree>
    <p:extLst>
      <p:ext uri="{BB962C8B-B14F-4D97-AF65-F5344CB8AC3E}">
        <p14:creationId xmlns:p14="http://schemas.microsoft.com/office/powerpoint/2010/main" val="3166359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2.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1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2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105</TotalTime>
  <Words>1242</Words>
  <Application>Microsoft Office PowerPoint</Application>
  <PresentationFormat>On-screen Show (4:3)</PresentationFormat>
  <Paragraphs>96</Paragraphs>
  <Slides>19</Slides>
  <Notes>0</Notes>
  <HiddenSlides>0</HiddenSlides>
  <MMClips>0</MMClips>
  <ScaleCrop>false</ScaleCrop>
  <HeadingPairs>
    <vt:vector size="4" baseType="variant">
      <vt:variant>
        <vt:lpstr>Theme</vt:lpstr>
      </vt:variant>
      <vt:variant>
        <vt:i4>4</vt:i4>
      </vt:variant>
      <vt:variant>
        <vt:lpstr>Slide Titles</vt:lpstr>
      </vt:variant>
      <vt:variant>
        <vt:i4>19</vt:i4>
      </vt:variant>
    </vt:vector>
  </HeadingPairs>
  <TitlesOfParts>
    <vt:vector size="23" baseType="lpstr">
      <vt:lpstr>BlackTie</vt:lpstr>
      <vt:lpstr>Median</vt:lpstr>
      <vt:lpstr>1_Median</vt:lpstr>
      <vt:lpstr>2_Median</vt:lpstr>
      <vt:lpstr>BAB VII PERKEMBANGAN KANAK-KANAK PERTENGAHAN DAN AKHIR</vt:lpstr>
      <vt:lpstr>PERKEMBANGAN KANAK-KANAK PERTENGAHAN DAN AKHIR </vt:lpstr>
      <vt:lpstr>PERKEMBANGAN FISIK</vt:lpstr>
      <vt:lpstr>PERTUMBUHAN &amp; PERKEMBANGAN TUBUH</vt:lpstr>
      <vt:lpstr>PowerPoint Presentation</vt:lpstr>
      <vt:lpstr>A.PERKEMBANGAN KOGNITIF</vt:lpstr>
      <vt:lpstr>B. PERKEMBANGAN MEMORI</vt:lpstr>
      <vt:lpstr>PowerPoint Presentation</vt:lpstr>
      <vt:lpstr>C. PERKEMBANGAN PEMIKIRAN KRITIS</vt:lpstr>
      <vt:lpstr>D. PERKEMBANGAN INTELEGENSI (IQ)</vt:lpstr>
      <vt:lpstr>E. PERKEMBANGAN KECERDASAN EMOSIONAL (EQ)</vt:lpstr>
      <vt:lpstr>F. PERKEMBANGAN KECERDASAN SPIRITUAL (SQ)</vt:lpstr>
      <vt:lpstr>G.PERKEMBANGAN BAHASA</vt:lpstr>
      <vt:lpstr>PERKEMBANGAN SOSIO-EMOSIONAL</vt:lpstr>
      <vt:lpstr>PowerPoint Presentation</vt:lpstr>
      <vt:lpstr>PowerPoint Presentation</vt:lpstr>
      <vt:lpstr>PowerPoint Presentation</vt:lpstr>
      <vt:lpstr>TUGAS PERKEMBANGAN AKHIR MASA KANAK-KANAK</vt:lpstr>
      <vt:lpstr>SELESAI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BAB VII PERKEMBANGAN KANAK-KANAK PERTENGAHAN DAN AKHIR</dc:title>
  <dc:creator>lintangarunagega</dc:creator>
  <cp:lastModifiedBy>user</cp:lastModifiedBy>
  <cp:revision>10</cp:revision>
  <dcterms:created xsi:type="dcterms:W3CDTF">2016-06-08T23:07:01Z</dcterms:created>
  <dcterms:modified xsi:type="dcterms:W3CDTF">2021-03-17T01:50:05Z</dcterms:modified>
</cp:coreProperties>
</file>