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4401800" cy="9004300"/>
  <p:notesSz cx="14401800" cy="90043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684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58290" y="1177289"/>
            <a:ext cx="12285218" cy="12426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160270" y="5042408"/>
            <a:ext cx="10081260" cy="2251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4100" b="0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600074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251"/>
                </a:moveTo>
                <a:lnTo>
                  <a:pt x="14401800" y="1500251"/>
                </a:lnTo>
                <a:lnTo>
                  <a:pt x="14401800" y="0"/>
                </a:lnTo>
                <a:lnTo>
                  <a:pt x="0" y="0"/>
                </a:lnTo>
                <a:lnTo>
                  <a:pt x="0" y="1500251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0090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416927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995544" y="647522"/>
            <a:ext cx="4410710" cy="88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41502" y="2320543"/>
            <a:ext cx="13518794" cy="57759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100" b="0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896612" y="8373999"/>
            <a:ext cx="4608576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20090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369296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183026" y="6686353"/>
            <a:ext cx="7236146" cy="64081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070603" y="7266431"/>
            <a:ext cx="4050792" cy="9784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479792" y="7266431"/>
            <a:ext cx="4477511" cy="97840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1314176" y="7266431"/>
            <a:ext cx="2205228" cy="97840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932419" y="8077200"/>
            <a:ext cx="1199387" cy="58216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656319" y="8077200"/>
            <a:ext cx="597407" cy="58216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778240" y="8077200"/>
            <a:ext cx="868679" cy="58216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5155819" y="6415480"/>
            <a:ext cx="7244080" cy="1031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b="1" dirty="0">
                <a:solidFill>
                  <a:srgbClr val="6F2F9F"/>
                </a:solidFill>
                <a:latin typeface="Rockwell"/>
                <a:cs typeface="Rockwell"/>
              </a:rPr>
              <a:t>Komunikasi</a:t>
            </a:r>
            <a:r>
              <a:rPr sz="6600" b="1" spc="-75" dirty="0">
                <a:solidFill>
                  <a:srgbClr val="6F2F9F"/>
                </a:solidFill>
                <a:latin typeface="Rockwell"/>
                <a:cs typeface="Rockwell"/>
              </a:rPr>
              <a:t> </a:t>
            </a:r>
            <a:r>
              <a:rPr sz="6600" b="1" dirty="0">
                <a:solidFill>
                  <a:srgbClr val="6F2F9F"/>
                </a:solidFill>
                <a:latin typeface="Rockwell"/>
                <a:cs typeface="Rockwell"/>
              </a:rPr>
              <a:t>Data</a:t>
            </a:r>
            <a:endParaRPr sz="6600">
              <a:latin typeface="Rockwell"/>
              <a:cs typeface="Rockwel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434966" y="7429296"/>
            <a:ext cx="8680450" cy="11925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4800" b="1" dirty="0">
                <a:solidFill>
                  <a:srgbClr val="CC0000"/>
                </a:solidFill>
                <a:latin typeface="Rockwell"/>
                <a:cs typeface="Rockwell"/>
              </a:rPr>
              <a:t>Keamanan Komunikasi</a:t>
            </a:r>
            <a:r>
              <a:rPr sz="4800" b="1" spc="-125" dirty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4800" b="1" dirty="0">
                <a:solidFill>
                  <a:srgbClr val="CC0000"/>
                </a:solidFill>
                <a:latin typeface="Rockwell"/>
                <a:cs typeface="Rockwell"/>
              </a:rPr>
              <a:t>Data</a:t>
            </a:r>
            <a:endParaRPr sz="4800">
              <a:latin typeface="Rockwell"/>
              <a:cs typeface="Rockwell"/>
            </a:endParaRPr>
          </a:p>
          <a:p>
            <a:pPr algn="ctr">
              <a:lnSpc>
                <a:spcPct val="100000"/>
              </a:lnSpc>
              <a:spcBef>
                <a:spcPts val="65"/>
              </a:spcBef>
            </a:pPr>
            <a:r>
              <a:rPr sz="2800" b="1" spc="-5" dirty="0">
                <a:latin typeface="Rockwell"/>
                <a:cs typeface="Rockwell"/>
              </a:rPr>
              <a:t>Part-15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0" y="4698"/>
            <a:ext cx="14363700" cy="648182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22249" y="1965197"/>
            <a:ext cx="13340715" cy="6555105"/>
          </a:xfrm>
          <a:prstGeom prst="rect">
            <a:avLst/>
          </a:prstGeom>
        </p:spPr>
        <p:txBody>
          <a:bodyPr vert="horz" wrap="square" lIns="0" tIns="71120" rIns="0" bIns="0" rtlCol="0">
            <a:spAutoFit/>
          </a:bodyPr>
          <a:lstStyle/>
          <a:p>
            <a:pPr marL="440690" marR="184150" indent="-428625">
              <a:lnSpc>
                <a:spcPts val="3670"/>
              </a:lnSpc>
              <a:spcBef>
                <a:spcPts val="560"/>
              </a:spcBef>
              <a:buChar char="•"/>
              <a:tabLst>
                <a:tab pos="440690" algn="l"/>
                <a:tab pos="441325" algn="l"/>
              </a:tabLst>
            </a:pPr>
            <a:r>
              <a:rPr sz="3400" spc="-5" dirty="0">
                <a:latin typeface="Rockwell"/>
                <a:cs typeface="Rockwell"/>
              </a:rPr>
              <a:t>Keamanan </a:t>
            </a:r>
            <a:r>
              <a:rPr sz="3400" spc="-10" dirty="0">
                <a:latin typeface="Rockwell"/>
                <a:cs typeface="Rockwell"/>
              </a:rPr>
              <a:t>merupakan </a:t>
            </a:r>
            <a:r>
              <a:rPr sz="3400" spc="-5" dirty="0">
                <a:latin typeface="Rockwell"/>
                <a:cs typeface="Rockwell"/>
              </a:rPr>
              <a:t>salah satu aspek terpenting dalam sistem  </a:t>
            </a:r>
            <a:r>
              <a:rPr sz="3400" spc="-10" dirty="0">
                <a:latin typeface="Rockwell"/>
                <a:cs typeface="Rockwell"/>
              </a:rPr>
              <a:t>komunikasi</a:t>
            </a:r>
            <a:endParaRPr sz="3400">
              <a:latin typeface="Rockwell"/>
              <a:cs typeface="Rockwell"/>
            </a:endParaRPr>
          </a:p>
          <a:p>
            <a:pPr marL="440690" marR="218440" indent="-428625">
              <a:lnSpc>
                <a:spcPts val="3670"/>
              </a:lnSpc>
              <a:spcBef>
                <a:spcPts val="819"/>
              </a:spcBef>
              <a:buChar char="•"/>
              <a:tabLst>
                <a:tab pos="440690" algn="l"/>
                <a:tab pos="441325" algn="l"/>
              </a:tabLst>
            </a:pPr>
            <a:r>
              <a:rPr sz="3400" spc="-5" dirty="0">
                <a:latin typeface="Rockwell"/>
                <a:cs typeface="Rockwell"/>
              </a:rPr>
              <a:t>Kemampuan </a:t>
            </a:r>
            <a:r>
              <a:rPr sz="3400" spc="-10" dirty="0">
                <a:latin typeface="Rockwell"/>
                <a:cs typeface="Rockwell"/>
              </a:rPr>
              <a:t>untuk mengakses </a:t>
            </a:r>
            <a:r>
              <a:rPr sz="3400" spc="-5" dirty="0">
                <a:latin typeface="Rockwell"/>
                <a:cs typeface="Rockwell"/>
              </a:rPr>
              <a:t>data dan informasi dengan cepat  dan akurat sudah </a:t>
            </a:r>
            <a:r>
              <a:rPr sz="3400" spc="-10" dirty="0">
                <a:latin typeface="Rockwell"/>
                <a:cs typeface="Rockwell"/>
              </a:rPr>
              <a:t>menjadi kebutuhan</a:t>
            </a:r>
            <a:r>
              <a:rPr sz="3400" spc="65" dirty="0">
                <a:latin typeface="Rockwell"/>
                <a:cs typeface="Rockwell"/>
              </a:rPr>
              <a:t> </a:t>
            </a:r>
            <a:r>
              <a:rPr sz="3400" spc="-10" dirty="0">
                <a:latin typeface="Rockwell"/>
                <a:cs typeface="Rockwell"/>
              </a:rPr>
              <a:t>utama.</a:t>
            </a:r>
            <a:endParaRPr sz="3400">
              <a:latin typeface="Rockwell"/>
              <a:cs typeface="Rockwell"/>
            </a:endParaRPr>
          </a:p>
          <a:p>
            <a:pPr marL="440690" marR="223520" indent="-428625">
              <a:lnSpc>
                <a:spcPct val="90000"/>
              </a:lnSpc>
              <a:spcBef>
                <a:spcPts val="765"/>
              </a:spcBef>
              <a:buChar char="•"/>
              <a:tabLst>
                <a:tab pos="440690" algn="l"/>
                <a:tab pos="441325" algn="l"/>
              </a:tabLst>
            </a:pPr>
            <a:r>
              <a:rPr sz="3400" spc="-5" dirty="0">
                <a:latin typeface="Rockwell"/>
                <a:cs typeface="Rockwell"/>
              </a:rPr>
              <a:t>Kemajuan sistem </a:t>
            </a:r>
            <a:r>
              <a:rPr sz="3400" spc="-10" dirty="0">
                <a:latin typeface="Rockwell"/>
                <a:cs typeface="Rockwell"/>
              </a:rPr>
              <a:t>komunikasi </a:t>
            </a:r>
            <a:r>
              <a:rPr sz="3400" spc="-5" dirty="0">
                <a:latin typeface="Rockwell"/>
                <a:cs typeface="Rockwell"/>
              </a:rPr>
              <a:t>sangat memiliki banyak  </a:t>
            </a:r>
            <a:r>
              <a:rPr sz="3400" spc="-10" dirty="0">
                <a:latin typeface="Rockwell"/>
                <a:cs typeface="Rockwell"/>
              </a:rPr>
              <a:t>keuntungan, </a:t>
            </a:r>
            <a:r>
              <a:rPr sz="3400" spc="-5" dirty="0">
                <a:latin typeface="Rockwell"/>
                <a:cs typeface="Rockwell"/>
              </a:rPr>
              <a:t>walaupun ada beberapa aspek </a:t>
            </a:r>
            <a:r>
              <a:rPr sz="3400" spc="-10" dirty="0">
                <a:latin typeface="Rockwell"/>
                <a:cs typeface="Rockwell"/>
              </a:rPr>
              <a:t>negatifnya, </a:t>
            </a:r>
            <a:r>
              <a:rPr sz="3400" spc="-5" dirty="0">
                <a:latin typeface="Rockwell"/>
                <a:cs typeface="Rockwell"/>
              </a:rPr>
              <a:t>seperti;  pencurian, penipuan, penyadapan </a:t>
            </a:r>
            <a:r>
              <a:rPr sz="3400" spc="-10" dirty="0">
                <a:latin typeface="Rockwell"/>
                <a:cs typeface="Rockwell"/>
              </a:rPr>
              <a:t>komunikasi </a:t>
            </a:r>
            <a:r>
              <a:rPr sz="3400" spc="-5" dirty="0">
                <a:latin typeface="Rockwell"/>
                <a:cs typeface="Rockwell"/>
              </a:rPr>
              <a:t>dan lain  sebagainya.</a:t>
            </a:r>
            <a:endParaRPr sz="3400">
              <a:latin typeface="Rockwell"/>
              <a:cs typeface="Rockwell"/>
            </a:endParaRPr>
          </a:p>
          <a:p>
            <a:pPr marL="440690" marR="388620" indent="-428625">
              <a:lnSpc>
                <a:spcPts val="3670"/>
              </a:lnSpc>
              <a:spcBef>
                <a:spcPts val="875"/>
              </a:spcBef>
              <a:buChar char="•"/>
              <a:tabLst>
                <a:tab pos="440690" algn="l"/>
                <a:tab pos="441325" algn="l"/>
              </a:tabLst>
            </a:pPr>
            <a:r>
              <a:rPr sz="3400" spc="-5" dirty="0">
                <a:latin typeface="Rockwell"/>
                <a:cs typeface="Rockwell"/>
              </a:rPr>
              <a:t>Untuk hal tersebut diatas, dibutuhkan sebuah </a:t>
            </a:r>
            <a:r>
              <a:rPr sz="3400" spc="-10" dirty="0">
                <a:latin typeface="Rockwell"/>
                <a:cs typeface="Rockwell"/>
              </a:rPr>
              <a:t>metode </a:t>
            </a:r>
            <a:r>
              <a:rPr sz="3400" spc="-5" dirty="0">
                <a:latin typeface="Rockwell"/>
                <a:cs typeface="Rockwell"/>
              </a:rPr>
              <a:t>atau cara  </a:t>
            </a:r>
            <a:r>
              <a:rPr sz="3400" spc="-10" dirty="0">
                <a:latin typeface="Rockwell"/>
                <a:cs typeface="Rockwell"/>
              </a:rPr>
              <a:t>untuk </a:t>
            </a:r>
            <a:r>
              <a:rPr sz="3400" spc="-5" dirty="0">
                <a:latin typeface="Rockwell"/>
                <a:cs typeface="Rockwell"/>
              </a:rPr>
              <a:t>meminimalisir </a:t>
            </a:r>
            <a:r>
              <a:rPr sz="3400" spc="-10" dirty="0">
                <a:latin typeface="Rockwell"/>
                <a:cs typeface="Rockwell"/>
              </a:rPr>
              <a:t>hal negatif </a:t>
            </a:r>
            <a:r>
              <a:rPr sz="3400" spc="-5" dirty="0">
                <a:latin typeface="Rockwell"/>
                <a:cs typeface="Rockwell"/>
              </a:rPr>
              <a:t>pada bidang </a:t>
            </a:r>
            <a:r>
              <a:rPr sz="3400" spc="-10" dirty="0">
                <a:latin typeface="Rockwell"/>
                <a:cs typeface="Rockwell"/>
              </a:rPr>
              <a:t>komunikasi </a:t>
            </a:r>
            <a:r>
              <a:rPr sz="3400" spc="-5" dirty="0">
                <a:latin typeface="Rockwell"/>
                <a:cs typeface="Rockwell"/>
              </a:rPr>
              <a:t>data  dan</a:t>
            </a:r>
            <a:r>
              <a:rPr sz="3400" spc="-20" dirty="0">
                <a:latin typeface="Rockwell"/>
                <a:cs typeface="Rockwell"/>
              </a:rPr>
              <a:t> </a:t>
            </a:r>
            <a:r>
              <a:rPr sz="3400" spc="-5" dirty="0">
                <a:latin typeface="Rockwell"/>
                <a:cs typeface="Rockwell"/>
              </a:rPr>
              <a:t>informasi.</a:t>
            </a:r>
            <a:endParaRPr sz="3400">
              <a:latin typeface="Rockwell"/>
              <a:cs typeface="Rockwell"/>
            </a:endParaRPr>
          </a:p>
          <a:p>
            <a:pPr marL="440690" marR="5080" indent="-428625">
              <a:lnSpc>
                <a:spcPts val="3670"/>
              </a:lnSpc>
              <a:spcBef>
                <a:spcPts val="819"/>
              </a:spcBef>
              <a:buChar char="•"/>
              <a:tabLst>
                <a:tab pos="440690" algn="l"/>
                <a:tab pos="441325" algn="l"/>
              </a:tabLst>
            </a:pPr>
            <a:r>
              <a:rPr sz="3400" spc="-5" dirty="0">
                <a:latin typeface="Rockwell"/>
                <a:cs typeface="Rockwell"/>
              </a:rPr>
              <a:t>Salah satu solusi bidang </a:t>
            </a:r>
            <a:r>
              <a:rPr sz="3400" spc="-10" dirty="0">
                <a:latin typeface="Rockwell"/>
                <a:cs typeface="Rockwell"/>
              </a:rPr>
              <a:t>keamanan komputer </a:t>
            </a:r>
            <a:r>
              <a:rPr sz="3400" spc="-5" dirty="0">
                <a:latin typeface="Rockwell"/>
                <a:cs typeface="Rockwell"/>
              </a:rPr>
              <a:t>adalah bidang ilmu  Kriptografi.</a:t>
            </a:r>
            <a:endParaRPr sz="34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872354" y="519810"/>
            <a:ext cx="465899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Pendahuluan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12445">
              <a:lnSpc>
                <a:spcPts val="4795"/>
              </a:lnSpc>
              <a:spcBef>
                <a:spcPts val="95"/>
              </a:spcBef>
            </a:pPr>
            <a:r>
              <a:rPr spc="-5" dirty="0"/>
              <a:t>ENC%????Ü3E«Q)_lp?²D¹J„ö</a:t>
            </a:r>
            <a:r>
              <a:rPr spc="-5" dirty="0">
                <a:latin typeface="Arial"/>
                <a:cs typeface="Arial"/>
              </a:rPr>
              <a:t>´</a:t>
            </a:r>
            <a:r>
              <a:rPr spc="-5" dirty="0"/>
              <a:t>ÖôGx)€_Ûë¶&lt;æ</a:t>
            </a:r>
            <a:r>
              <a:rPr spc="-5" dirty="0">
                <a:latin typeface="Arial"/>
                <a:cs typeface="Arial"/>
              </a:rPr>
              <a:t>¨</a:t>
            </a:r>
            <a:r>
              <a:rPr spc="-5" dirty="0"/>
              <a:t>Äó~</a:t>
            </a:r>
          </a:p>
          <a:p>
            <a:pPr marL="512445">
              <a:lnSpc>
                <a:spcPts val="4795"/>
              </a:lnSpc>
            </a:pPr>
            <a:r>
              <a:rPr spc="-5" dirty="0"/>
              <a:t>„³ý~eÿw—ÔÖÉƒ80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522467" y="4235576"/>
            <a:ext cx="4223385" cy="7423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700" spc="-10" dirty="0">
                <a:latin typeface="Rockwell"/>
                <a:cs typeface="Rockwell"/>
              </a:rPr>
              <a:t>???????????????</a:t>
            </a:r>
            <a:endParaRPr sz="47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042128" y="5944319"/>
            <a:ext cx="918844" cy="823594"/>
          </a:xfrm>
          <a:custGeom>
            <a:avLst/>
            <a:gdLst/>
            <a:ahLst/>
            <a:cxnLst/>
            <a:rect l="l" t="t" r="r" b="b"/>
            <a:pathLst>
              <a:path w="918845" h="823595">
                <a:moveTo>
                  <a:pt x="621929" y="0"/>
                </a:moveTo>
                <a:lnTo>
                  <a:pt x="585450" y="11402"/>
                </a:lnTo>
                <a:lnTo>
                  <a:pt x="543980" y="70531"/>
                </a:lnTo>
                <a:lnTo>
                  <a:pt x="570515" y="153575"/>
                </a:lnTo>
                <a:lnTo>
                  <a:pt x="638519" y="207761"/>
                </a:lnTo>
                <a:lnTo>
                  <a:pt x="714813" y="266890"/>
                </a:lnTo>
                <a:lnTo>
                  <a:pt x="321748" y="381517"/>
                </a:lnTo>
                <a:lnTo>
                  <a:pt x="197364" y="451948"/>
                </a:lnTo>
                <a:lnTo>
                  <a:pt x="87900" y="547605"/>
                </a:lnTo>
                <a:lnTo>
                  <a:pt x="9950" y="629438"/>
                </a:lnTo>
                <a:lnTo>
                  <a:pt x="0" y="681101"/>
                </a:lnTo>
                <a:lnTo>
                  <a:pt x="24877" y="740230"/>
                </a:lnTo>
                <a:lnTo>
                  <a:pt x="61364" y="795626"/>
                </a:lnTo>
                <a:lnTo>
                  <a:pt x="165851" y="823375"/>
                </a:lnTo>
                <a:lnTo>
                  <a:pt x="373161" y="786848"/>
                </a:lnTo>
                <a:lnTo>
                  <a:pt x="643672" y="705015"/>
                </a:lnTo>
                <a:lnTo>
                  <a:pt x="180773" y="705015"/>
                </a:lnTo>
                <a:lnTo>
                  <a:pt x="134338" y="669799"/>
                </a:lnTo>
                <a:lnTo>
                  <a:pt x="212286" y="551439"/>
                </a:lnTo>
                <a:lnTo>
                  <a:pt x="358239" y="456993"/>
                </a:lnTo>
                <a:lnTo>
                  <a:pt x="543980" y="381517"/>
                </a:lnTo>
                <a:lnTo>
                  <a:pt x="726425" y="326121"/>
                </a:lnTo>
                <a:lnTo>
                  <a:pt x="918800" y="326121"/>
                </a:lnTo>
                <a:lnTo>
                  <a:pt x="918800" y="314719"/>
                </a:lnTo>
                <a:lnTo>
                  <a:pt x="809338" y="279503"/>
                </a:lnTo>
                <a:lnTo>
                  <a:pt x="772860" y="244288"/>
                </a:lnTo>
                <a:lnTo>
                  <a:pt x="731390" y="188892"/>
                </a:lnTo>
                <a:lnTo>
                  <a:pt x="714813" y="117149"/>
                </a:lnTo>
                <a:lnTo>
                  <a:pt x="694912" y="18969"/>
                </a:lnTo>
                <a:lnTo>
                  <a:pt x="621929" y="0"/>
                </a:lnTo>
                <a:close/>
              </a:path>
              <a:path w="918845" h="823595">
                <a:moveTo>
                  <a:pt x="882321" y="527525"/>
                </a:moveTo>
                <a:lnTo>
                  <a:pt x="787782" y="527525"/>
                </a:lnTo>
                <a:lnTo>
                  <a:pt x="648476" y="574042"/>
                </a:lnTo>
                <a:lnTo>
                  <a:pt x="497545" y="664754"/>
                </a:lnTo>
                <a:lnTo>
                  <a:pt x="310135" y="705015"/>
                </a:lnTo>
                <a:lnTo>
                  <a:pt x="643672" y="705015"/>
                </a:lnTo>
                <a:lnTo>
                  <a:pt x="757924" y="669799"/>
                </a:lnTo>
                <a:lnTo>
                  <a:pt x="834218" y="629438"/>
                </a:lnTo>
                <a:lnTo>
                  <a:pt x="912166" y="562740"/>
                </a:lnTo>
                <a:lnTo>
                  <a:pt x="882321" y="527525"/>
                </a:lnTo>
                <a:close/>
              </a:path>
              <a:path w="918845" h="823595">
                <a:moveTo>
                  <a:pt x="918800" y="326121"/>
                </a:moveTo>
                <a:lnTo>
                  <a:pt x="726425" y="326121"/>
                </a:lnTo>
                <a:lnTo>
                  <a:pt x="834218" y="338633"/>
                </a:lnTo>
                <a:lnTo>
                  <a:pt x="918800" y="357603"/>
                </a:lnTo>
                <a:lnTo>
                  <a:pt x="918800" y="3261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733717" y="5702654"/>
            <a:ext cx="731520" cy="622300"/>
          </a:xfrm>
          <a:custGeom>
            <a:avLst/>
            <a:gdLst/>
            <a:ahLst/>
            <a:cxnLst/>
            <a:rect l="l" t="t" r="r" b="b"/>
            <a:pathLst>
              <a:path w="731520" h="622300">
                <a:moveTo>
                  <a:pt x="207310" y="0"/>
                </a:moveTo>
                <a:lnTo>
                  <a:pt x="63025" y="20180"/>
                </a:lnTo>
                <a:lnTo>
                  <a:pt x="4978" y="83043"/>
                </a:lnTo>
                <a:lnTo>
                  <a:pt x="0" y="177489"/>
                </a:lnTo>
                <a:lnTo>
                  <a:pt x="36491" y="290804"/>
                </a:lnTo>
                <a:lnTo>
                  <a:pt x="92883" y="362547"/>
                </a:lnTo>
                <a:lnTo>
                  <a:pt x="63025" y="373848"/>
                </a:lnTo>
                <a:lnTo>
                  <a:pt x="63025" y="401597"/>
                </a:lnTo>
                <a:lnTo>
                  <a:pt x="97849" y="436812"/>
                </a:lnTo>
                <a:lnTo>
                  <a:pt x="140974" y="444380"/>
                </a:lnTo>
                <a:lnTo>
                  <a:pt x="175797" y="456993"/>
                </a:lnTo>
                <a:lnTo>
                  <a:pt x="217267" y="511078"/>
                </a:lnTo>
                <a:lnTo>
                  <a:pt x="285258" y="562740"/>
                </a:lnTo>
                <a:lnTo>
                  <a:pt x="363207" y="610569"/>
                </a:lnTo>
                <a:lnTo>
                  <a:pt x="467703" y="621870"/>
                </a:lnTo>
                <a:lnTo>
                  <a:pt x="597065" y="570308"/>
                </a:lnTo>
                <a:lnTo>
                  <a:pt x="638535" y="516123"/>
                </a:lnTo>
                <a:lnTo>
                  <a:pt x="638535" y="421677"/>
                </a:lnTo>
                <a:lnTo>
                  <a:pt x="607009" y="318452"/>
                </a:lnTo>
                <a:lnTo>
                  <a:pt x="560573" y="244187"/>
                </a:lnTo>
                <a:lnTo>
                  <a:pt x="731353" y="244187"/>
                </a:lnTo>
                <a:lnTo>
                  <a:pt x="731353" y="212705"/>
                </a:lnTo>
                <a:lnTo>
                  <a:pt x="519116" y="188791"/>
                </a:lnTo>
                <a:lnTo>
                  <a:pt x="456090" y="114525"/>
                </a:lnTo>
                <a:lnTo>
                  <a:pt x="404677" y="59129"/>
                </a:lnTo>
                <a:lnTo>
                  <a:pt x="311793" y="23914"/>
                </a:lnTo>
                <a:lnTo>
                  <a:pt x="207310" y="0"/>
                </a:lnTo>
                <a:close/>
              </a:path>
              <a:path w="731520" h="622300">
                <a:moveTo>
                  <a:pt x="731353" y="244187"/>
                </a:moveTo>
                <a:lnTo>
                  <a:pt x="560573" y="244187"/>
                </a:lnTo>
                <a:lnTo>
                  <a:pt x="731353" y="248021"/>
                </a:lnTo>
                <a:lnTo>
                  <a:pt x="731353" y="24418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269411" y="6344706"/>
            <a:ext cx="1259205" cy="496570"/>
          </a:xfrm>
          <a:custGeom>
            <a:avLst/>
            <a:gdLst/>
            <a:ahLst/>
            <a:cxnLst/>
            <a:rect l="l" t="t" r="r" b="b"/>
            <a:pathLst>
              <a:path w="1259204" h="496570">
                <a:moveTo>
                  <a:pt x="1160580" y="412898"/>
                </a:moveTo>
                <a:lnTo>
                  <a:pt x="912115" y="412898"/>
                </a:lnTo>
                <a:lnTo>
                  <a:pt x="1072990" y="436812"/>
                </a:lnTo>
                <a:lnTo>
                  <a:pt x="1144358" y="460727"/>
                </a:lnTo>
                <a:lnTo>
                  <a:pt x="1190833" y="495942"/>
                </a:lnTo>
                <a:lnTo>
                  <a:pt x="1227245" y="488374"/>
                </a:lnTo>
                <a:lnTo>
                  <a:pt x="1258758" y="475862"/>
                </a:lnTo>
                <a:lnTo>
                  <a:pt x="1258758" y="453159"/>
                </a:lnTo>
                <a:lnTo>
                  <a:pt x="1160580" y="412898"/>
                </a:lnTo>
                <a:close/>
              </a:path>
              <a:path w="1259204" h="496570">
                <a:moveTo>
                  <a:pt x="1073541" y="142173"/>
                </a:moveTo>
                <a:lnTo>
                  <a:pt x="963622" y="142173"/>
                </a:lnTo>
                <a:lnTo>
                  <a:pt x="902185" y="188791"/>
                </a:lnTo>
                <a:lnTo>
                  <a:pt x="807646" y="227840"/>
                </a:lnTo>
                <a:lnTo>
                  <a:pt x="729790" y="299583"/>
                </a:lnTo>
                <a:lnTo>
                  <a:pt x="653391" y="366281"/>
                </a:lnTo>
                <a:lnTo>
                  <a:pt x="653391" y="405330"/>
                </a:lnTo>
                <a:lnTo>
                  <a:pt x="699866" y="425511"/>
                </a:lnTo>
                <a:lnTo>
                  <a:pt x="771234" y="412898"/>
                </a:lnTo>
                <a:lnTo>
                  <a:pt x="1160580" y="412898"/>
                </a:lnTo>
                <a:lnTo>
                  <a:pt x="1114566" y="394029"/>
                </a:lnTo>
                <a:lnTo>
                  <a:pt x="1081692" y="390195"/>
                </a:lnTo>
                <a:lnTo>
                  <a:pt x="819298" y="390195"/>
                </a:lnTo>
                <a:lnTo>
                  <a:pt x="714828" y="381416"/>
                </a:lnTo>
                <a:lnTo>
                  <a:pt x="777854" y="299583"/>
                </a:lnTo>
                <a:lnTo>
                  <a:pt x="849089" y="236619"/>
                </a:lnTo>
                <a:lnTo>
                  <a:pt x="978451" y="192625"/>
                </a:lnTo>
                <a:lnTo>
                  <a:pt x="1066370" y="157309"/>
                </a:lnTo>
                <a:lnTo>
                  <a:pt x="1073541" y="142173"/>
                </a:lnTo>
                <a:close/>
              </a:path>
              <a:path w="1259204" h="496570">
                <a:moveTo>
                  <a:pt x="973552" y="377582"/>
                </a:moveTo>
                <a:lnTo>
                  <a:pt x="819298" y="390195"/>
                </a:lnTo>
                <a:lnTo>
                  <a:pt x="1081692" y="390195"/>
                </a:lnTo>
                <a:lnTo>
                  <a:pt x="973552" y="377582"/>
                </a:lnTo>
                <a:close/>
              </a:path>
              <a:path w="1259204" h="496570">
                <a:moveTo>
                  <a:pt x="197379" y="0"/>
                </a:moveTo>
                <a:lnTo>
                  <a:pt x="92870" y="0"/>
                </a:lnTo>
                <a:lnTo>
                  <a:pt x="0" y="27647"/>
                </a:lnTo>
                <a:lnTo>
                  <a:pt x="26534" y="62863"/>
                </a:lnTo>
                <a:lnTo>
                  <a:pt x="63025" y="86878"/>
                </a:lnTo>
                <a:lnTo>
                  <a:pt x="212341" y="110792"/>
                </a:lnTo>
                <a:lnTo>
                  <a:pt x="399698" y="122093"/>
                </a:lnTo>
                <a:lnTo>
                  <a:pt x="616979" y="129661"/>
                </a:lnTo>
                <a:lnTo>
                  <a:pt x="854121" y="146007"/>
                </a:lnTo>
                <a:lnTo>
                  <a:pt x="963622" y="142173"/>
                </a:lnTo>
                <a:lnTo>
                  <a:pt x="1073541" y="142173"/>
                </a:lnTo>
                <a:lnTo>
                  <a:pt x="1083053" y="122093"/>
                </a:lnTo>
                <a:lnTo>
                  <a:pt x="1026648" y="86878"/>
                </a:lnTo>
                <a:lnTo>
                  <a:pt x="792816" y="74265"/>
                </a:lnTo>
                <a:lnTo>
                  <a:pt x="434521" y="35215"/>
                </a:lnTo>
                <a:lnTo>
                  <a:pt x="19737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896247" y="6327047"/>
            <a:ext cx="1519555" cy="941705"/>
          </a:xfrm>
          <a:custGeom>
            <a:avLst/>
            <a:gdLst/>
            <a:ahLst/>
            <a:cxnLst/>
            <a:rect l="l" t="t" r="r" b="b"/>
            <a:pathLst>
              <a:path w="1519554" h="941704">
                <a:moveTo>
                  <a:pt x="295215" y="0"/>
                </a:moveTo>
                <a:lnTo>
                  <a:pt x="139319" y="7567"/>
                </a:lnTo>
                <a:lnTo>
                  <a:pt x="29857" y="46617"/>
                </a:lnTo>
                <a:lnTo>
                  <a:pt x="0" y="140962"/>
                </a:lnTo>
                <a:lnTo>
                  <a:pt x="56392" y="307151"/>
                </a:lnTo>
                <a:lnTo>
                  <a:pt x="195711" y="425511"/>
                </a:lnTo>
                <a:lnTo>
                  <a:pt x="368185" y="527424"/>
                </a:lnTo>
                <a:lnTo>
                  <a:pt x="699906" y="597956"/>
                </a:lnTo>
                <a:lnTo>
                  <a:pt x="932016" y="697447"/>
                </a:lnTo>
                <a:lnTo>
                  <a:pt x="1010004" y="755366"/>
                </a:lnTo>
                <a:lnTo>
                  <a:pt x="1026555" y="775446"/>
                </a:lnTo>
                <a:lnTo>
                  <a:pt x="1151018" y="886238"/>
                </a:lnTo>
                <a:lnTo>
                  <a:pt x="1175911" y="886238"/>
                </a:lnTo>
                <a:lnTo>
                  <a:pt x="1363267" y="941634"/>
                </a:lnTo>
                <a:lnTo>
                  <a:pt x="1446155" y="941634"/>
                </a:lnTo>
                <a:lnTo>
                  <a:pt x="1492630" y="893806"/>
                </a:lnTo>
                <a:lnTo>
                  <a:pt x="1519244" y="827108"/>
                </a:lnTo>
                <a:lnTo>
                  <a:pt x="1519244" y="716316"/>
                </a:lnTo>
                <a:lnTo>
                  <a:pt x="1446155" y="625704"/>
                </a:lnTo>
                <a:lnTo>
                  <a:pt x="1336786" y="538826"/>
                </a:lnTo>
                <a:lnTo>
                  <a:pt x="1144398" y="468294"/>
                </a:lnTo>
                <a:lnTo>
                  <a:pt x="973592" y="420466"/>
                </a:lnTo>
                <a:lnTo>
                  <a:pt x="792723" y="349934"/>
                </a:lnTo>
                <a:lnTo>
                  <a:pt x="651842" y="259322"/>
                </a:lnTo>
                <a:lnTo>
                  <a:pt x="621918" y="185057"/>
                </a:lnTo>
                <a:lnTo>
                  <a:pt x="527379" y="125928"/>
                </a:lnTo>
                <a:lnTo>
                  <a:pt x="466034" y="70531"/>
                </a:lnTo>
                <a:lnTo>
                  <a:pt x="429556" y="31482"/>
                </a:lnTo>
                <a:lnTo>
                  <a:pt x="2952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216350" y="7099971"/>
            <a:ext cx="1053465" cy="1205230"/>
          </a:xfrm>
          <a:custGeom>
            <a:avLst/>
            <a:gdLst/>
            <a:ahLst/>
            <a:cxnLst/>
            <a:rect l="l" t="t" r="r" b="b"/>
            <a:pathLst>
              <a:path w="1053465" h="1205229">
                <a:moveTo>
                  <a:pt x="124463" y="0"/>
                </a:moveTo>
                <a:lnTo>
                  <a:pt x="0" y="35316"/>
                </a:lnTo>
                <a:lnTo>
                  <a:pt x="10062" y="117048"/>
                </a:lnTo>
                <a:lnTo>
                  <a:pt x="77988" y="188892"/>
                </a:lnTo>
                <a:lnTo>
                  <a:pt x="280306" y="305920"/>
                </a:lnTo>
                <a:lnTo>
                  <a:pt x="404769" y="381456"/>
                </a:lnTo>
                <a:lnTo>
                  <a:pt x="492688" y="464541"/>
                </a:lnTo>
                <a:lnTo>
                  <a:pt x="524201" y="518666"/>
                </a:lnTo>
                <a:lnTo>
                  <a:pt x="539031" y="594202"/>
                </a:lnTo>
                <a:lnTo>
                  <a:pt x="497587" y="696166"/>
                </a:lnTo>
                <a:lnTo>
                  <a:pt x="436282" y="794355"/>
                </a:lnTo>
                <a:lnTo>
                  <a:pt x="399738" y="866118"/>
                </a:lnTo>
                <a:lnTo>
                  <a:pt x="373256" y="932836"/>
                </a:lnTo>
                <a:lnTo>
                  <a:pt x="368225" y="1003327"/>
                </a:lnTo>
                <a:lnTo>
                  <a:pt x="368225" y="1066271"/>
                </a:lnTo>
                <a:lnTo>
                  <a:pt x="399738" y="1101517"/>
                </a:lnTo>
                <a:lnTo>
                  <a:pt x="467795" y="1101517"/>
                </a:lnTo>
                <a:lnTo>
                  <a:pt x="602057" y="1121663"/>
                </a:lnTo>
                <a:lnTo>
                  <a:pt x="741349" y="1125439"/>
                </a:lnTo>
                <a:lnTo>
                  <a:pt x="887395" y="1168240"/>
                </a:lnTo>
                <a:lnTo>
                  <a:pt x="965250" y="1204747"/>
                </a:lnTo>
                <a:lnTo>
                  <a:pt x="1026688" y="1156911"/>
                </a:lnTo>
                <a:lnTo>
                  <a:pt x="1053169" y="1114109"/>
                </a:lnTo>
                <a:lnTo>
                  <a:pt x="1026688" y="1090195"/>
                </a:lnTo>
                <a:lnTo>
                  <a:pt x="933737" y="1073829"/>
                </a:lnTo>
                <a:lnTo>
                  <a:pt x="741349" y="1062497"/>
                </a:lnTo>
                <a:lnTo>
                  <a:pt x="482625" y="1062497"/>
                </a:lnTo>
                <a:lnTo>
                  <a:pt x="446213" y="1042357"/>
                </a:lnTo>
                <a:lnTo>
                  <a:pt x="436282" y="968081"/>
                </a:lnTo>
                <a:lnTo>
                  <a:pt x="509239" y="842194"/>
                </a:lnTo>
                <a:lnTo>
                  <a:pt x="560613" y="766667"/>
                </a:lnTo>
                <a:lnTo>
                  <a:pt x="617019" y="637006"/>
                </a:lnTo>
                <a:lnTo>
                  <a:pt x="638601" y="553921"/>
                </a:lnTo>
                <a:lnTo>
                  <a:pt x="648532" y="475872"/>
                </a:lnTo>
                <a:lnTo>
                  <a:pt x="607088" y="392788"/>
                </a:lnTo>
                <a:lnTo>
                  <a:pt x="524201" y="298372"/>
                </a:lnTo>
                <a:lnTo>
                  <a:pt x="404769" y="211504"/>
                </a:lnTo>
                <a:lnTo>
                  <a:pt x="336712" y="157410"/>
                </a:lnTo>
                <a:lnTo>
                  <a:pt x="217280" y="57918"/>
                </a:lnTo>
                <a:lnTo>
                  <a:pt x="12446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760339" y="7136498"/>
            <a:ext cx="546100" cy="1099185"/>
          </a:xfrm>
          <a:custGeom>
            <a:avLst/>
            <a:gdLst/>
            <a:ahLst/>
            <a:cxnLst/>
            <a:rect l="l" t="t" r="r" b="b"/>
            <a:pathLst>
              <a:path w="546100" h="1099184">
                <a:moveTo>
                  <a:pt x="457732" y="0"/>
                </a:moveTo>
                <a:lnTo>
                  <a:pt x="358162" y="0"/>
                </a:lnTo>
                <a:lnTo>
                  <a:pt x="270376" y="27647"/>
                </a:lnTo>
                <a:lnTo>
                  <a:pt x="177426" y="98179"/>
                </a:lnTo>
                <a:lnTo>
                  <a:pt x="124330" y="188831"/>
                </a:lnTo>
                <a:lnTo>
                  <a:pt x="99438" y="271915"/>
                </a:lnTo>
                <a:lnTo>
                  <a:pt x="114400" y="354999"/>
                </a:lnTo>
                <a:lnTo>
                  <a:pt x="145913" y="441858"/>
                </a:lnTo>
                <a:lnTo>
                  <a:pt x="202318" y="512359"/>
                </a:lnTo>
                <a:lnTo>
                  <a:pt x="255414" y="606765"/>
                </a:lnTo>
                <a:lnTo>
                  <a:pt x="311819" y="689849"/>
                </a:lnTo>
                <a:lnTo>
                  <a:pt x="394706" y="795596"/>
                </a:lnTo>
                <a:lnTo>
                  <a:pt x="441181" y="913926"/>
                </a:lnTo>
                <a:lnTo>
                  <a:pt x="457732" y="949182"/>
                </a:lnTo>
                <a:lnTo>
                  <a:pt x="457732" y="984428"/>
                </a:lnTo>
                <a:lnTo>
                  <a:pt x="285205" y="984428"/>
                </a:lnTo>
                <a:lnTo>
                  <a:pt x="46475" y="1004568"/>
                </a:lnTo>
                <a:lnTo>
                  <a:pt x="0" y="1019673"/>
                </a:lnTo>
                <a:lnTo>
                  <a:pt x="21582" y="1067512"/>
                </a:lnTo>
                <a:lnTo>
                  <a:pt x="92817" y="1098983"/>
                </a:lnTo>
                <a:lnTo>
                  <a:pt x="238863" y="1063738"/>
                </a:lnTo>
                <a:lnTo>
                  <a:pt x="358162" y="1043598"/>
                </a:lnTo>
                <a:lnTo>
                  <a:pt x="467663" y="1039814"/>
                </a:lnTo>
                <a:lnTo>
                  <a:pt x="545651" y="1019673"/>
                </a:lnTo>
                <a:lnTo>
                  <a:pt x="545651" y="949182"/>
                </a:lnTo>
                <a:lnTo>
                  <a:pt x="519037" y="878680"/>
                </a:lnTo>
                <a:lnTo>
                  <a:pt x="482625" y="795596"/>
                </a:lnTo>
                <a:lnTo>
                  <a:pt x="421188" y="689849"/>
                </a:lnTo>
                <a:lnTo>
                  <a:pt x="348231" y="571519"/>
                </a:lnTo>
                <a:lnTo>
                  <a:pt x="255414" y="425491"/>
                </a:lnTo>
                <a:lnTo>
                  <a:pt x="238863" y="331075"/>
                </a:lnTo>
                <a:lnTo>
                  <a:pt x="238863" y="260584"/>
                </a:lnTo>
                <a:lnTo>
                  <a:pt x="311819" y="177499"/>
                </a:lnTo>
                <a:lnTo>
                  <a:pt x="441181" y="129661"/>
                </a:lnTo>
                <a:lnTo>
                  <a:pt x="489245" y="98179"/>
                </a:lnTo>
                <a:lnTo>
                  <a:pt x="504207" y="35215"/>
                </a:lnTo>
                <a:lnTo>
                  <a:pt x="4577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560155" y="3700362"/>
            <a:ext cx="6362065" cy="1913255"/>
          </a:xfrm>
          <a:custGeom>
            <a:avLst/>
            <a:gdLst/>
            <a:ahLst/>
            <a:cxnLst/>
            <a:rect l="l" t="t" r="r" b="b"/>
            <a:pathLst>
              <a:path w="6362065" h="1913254">
                <a:moveTo>
                  <a:pt x="1855630" y="1912782"/>
                </a:moveTo>
                <a:lnTo>
                  <a:pt x="1617886" y="1590583"/>
                </a:lnTo>
                <a:lnTo>
                  <a:pt x="1546907" y="1579557"/>
                </a:lnTo>
                <a:lnTo>
                  <a:pt x="1477386" y="1568118"/>
                </a:lnTo>
                <a:lnTo>
                  <a:pt x="1409334" y="1556277"/>
                </a:lnTo>
                <a:lnTo>
                  <a:pt x="1342759" y="1544040"/>
                </a:lnTo>
                <a:lnTo>
                  <a:pt x="1277672" y="1531419"/>
                </a:lnTo>
                <a:lnTo>
                  <a:pt x="1214081" y="1518422"/>
                </a:lnTo>
                <a:lnTo>
                  <a:pt x="1151996" y="1505057"/>
                </a:lnTo>
                <a:lnTo>
                  <a:pt x="1091427" y="1491335"/>
                </a:lnTo>
                <a:lnTo>
                  <a:pt x="1032382" y="1477264"/>
                </a:lnTo>
                <a:lnTo>
                  <a:pt x="974873" y="1462853"/>
                </a:lnTo>
                <a:lnTo>
                  <a:pt x="918907" y="1448112"/>
                </a:lnTo>
                <a:lnTo>
                  <a:pt x="864495" y="1433049"/>
                </a:lnTo>
                <a:lnTo>
                  <a:pt x="811646" y="1417674"/>
                </a:lnTo>
                <a:lnTo>
                  <a:pt x="760370" y="1401996"/>
                </a:lnTo>
                <a:lnTo>
                  <a:pt x="710675" y="1386023"/>
                </a:lnTo>
                <a:lnTo>
                  <a:pt x="662572" y="1369766"/>
                </a:lnTo>
                <a:lnTo>
                  <a:pt x="616070" y="1353232"/>
                </a:lnTo>
                <a:lnTo>
                  <a:pt x="571178" y="1336432"/>
                </a:lnTo>
                <a:lnTo>
                  <a:pt x="527906" y="1319373"/>
                </a:lnTo>
                <a:lnTo>
                  <a:pt x="486263" y="1302066"/>
                </a:lnTo>
                <a:lnTo>
                  <a:pt x="446260" y="1284520"/>
                </a:lnTo>
                <a:lnTo>
                  <a:pt x="407904" y="1266743"/>
                </a:lnTo>
                <a:lnTo>
                  <a:pt x="371207" y="1248744"/>
                </a:lnTo>
                <a:lnTo>
                  <a:pt x="336176" y="1230534"/>
                </a:lnTo>
                <a:lnTo>
                  <a:pt x="271156" y="1193512"/>
                </a:lnTo>
                <a:lnTo>
                  <a:pt x="212918" y="1155750"/>
                </a:lnTo>
                <a:lnTo>
                  <a:pt x="161539" y="1117320"/>
                </a:lnTo>
                <a:lnTo>
                  <a:pt x="117095" y="1078297"/>
                </a:lnTo>
                <a:lnTo>
                  <a:pt x="79661" y="1038752"/>
                </a:lnTo>
                <a:lnTo>
                  <a:pt x="49314" y="998757"/>
                </a:lnTo>
                <a:lnTo>
                  <a:pt x="26129" y="958387"/>
                </a:lnTo>
                <a:lnTo>
                  <a:pt x="10182" y="917714"/>
                </a:lnTo>
                <a:lnTo>
                  <a:pt x="1549" y="876810"/>
                </a:lnTo>
                <a:lnTo>
                  <a:pt x="0" y="856294"/>
                </a:lnTo>
                <a:lnTo>
                  <a:pt x="306" y="835748"/>
                </a:lnTo>
                <a:lnTo>
                  <a:pt x="6529" y="794602"/>
                </a:lnTo>
                <a:lnTo>
                  <a:pt x="20293" y="753443"/>
                </a:lnTo>
                <a:lnTo>
                  <a:pt x="41675" y="712345"/>
                </a:lnTo>
                <a:lnTo>
                  <a:pt x="70750" y="671380"/>
                </a:lnTo>
                <a:lnTo>
                  <a:pt x="107594" y="630622"/>
                </a:lnTo>
                <a:lnTo>
                  <a:pt x="152282" y="590142"/>
                </a:lnTo>
                <a:lnTo>
                  <a:pt x="204892" y="550014"/>
                </a:lnTo>
                <a:lnTo>
                  <a:pt x="265499" y="510311"/>
                </a:lnTo>
                <a:lnTo>
                  <a:pt x="298824" y="490642"/>
                </a:lnTo>
                <a:lnTo>
                  <a:pt x="334177" y="471106"/>
                </a:lnTo>
                <a:lnTo>
                  <a:pt x="371568" y="451712"/>
                </a:lnTo>
                <a:lnTo>
                  <a:pt x="411005" y="432470"/>
                </a:lnTo>
                <a:lnTo>
                  <a:pt x="471503" y="404999"/>
                </a:lnTo>
                <a:lnTo>
                  <a:pt x="535234" y="378356"/>
                </a:lnTo>
                <a:lnTo>
                  <a:pt x="602093" y="352548"/>
                </a:lnTo>
                <a:lnTo>
                  <a:pt x="671975" y="327583"/>
                </a:lnTo>
                <a:lnTo>
                  <a:pt x="744775" y="303469"/>
                </a:lnTo>
                <a:lnTo>
                  <a:pt x="782236" y="291734"/>
                </a:lnTo>
                <a:lnTo>
                  <a:pt x="820388" y="280214"/>
                </a:lnTo>
                <a:lnTo>
                  <a:pt x="859218" y="268911"/>
                </a:lnTo>
                <a:lnTo>
                  <a:pt x="898711" y="257826"/>
                </a:lnTo>
                <a:lnTo>
                  <a:pt x="938855" y="246959"/>
                </a:lnTo>
                <a:lnTo>
                  <a:pt x="979638" y="236312"/>
                </a:lnTo>
                <a:lnTo>
                  <a:pt x="1021045" y="225886"/>
                </a:lnTo>
                <a:lnTo>
                  <a:pt x="1063064" y="215681"/>
                </a:lnTo>
                <a:lnTo>
                  <a:pt x="1105681" y="205698"/>
                </a:lnTo>
                <a:lnTo>
                  <a:pt x="1148884" y="195939"/>
                </a:lnTo>
                <a:lnTo>
                  <a:pt x="1192660" y="186404"/>
                </a:lnTo>
                <a:lnTo>
                  <a:pt x="1236995" y="177095"/>
                </a:lnTo>
                <a:lnTo>
                  <a:pt x="1281876" y="168012"/>
                </a:lnTo>
                <a:lnTo>
                  <a:pt x="1327291" y="159157"/>
                </a:lnTo>
                <a:lnTo>
                  <a:pt x="1373225" y="150529"/>
                </a:lnTo>
                <a:lnTo>
                  <a:pt x="1419667" y="142132"/>
                </a:lnTo>
                <a:lnTo>
                  <a:pt x="1466602" y="133964"/>
                </a:lnTo>
                <a:lnTo>
                  <a:pt x="1514018" y="126028"/>
                </a:lnTo>
                <a:lnTo>
                  <a:pt x="1561902" y="118324"/>
                </a:lnTo>
                <a:lnTo>
                  <a:pt x="1610241" y="110853"/>
                </a:lnTo>
                <a:lnTo>
                  <a:pt x="1659021" y="103616"/>
                </a:lnTo>
                <a:lnTo>
                  <a:pt x="1708230" y="96615"/>
                </a:lnTo>
                <a:lnTo>
                  <a:pt x="1757854" y="89849"/>
                </a:lnTo>
                <a:lnTo>
                  <a:pt x="1807880" y="83321"/>
                </a:lnTo>
                <a:lnTo>
                  <a:pt x="1858296" y="77031"/>
                </a:lnTo>
                <a:lnTo>
                  <a:pt x="1909087" y="70979"/>
                </a:lnTo>
                <a:lnTo>
                  <a:pt x="1960242" y="65168"/>
                </a:lnTo>
                <a:lnTo>
                  <a:pt x="2011746" y="59598"/>
                </a:lnTo>
                <a:lnTo>
                  <a:pt x="2063587" y="54270"/>
                </a:lnTo>
                <a:lnTo>
                  <a:pt x="2115752" y="49185"/>
                </a:lnTo>
                <a:lnTo>
                  <a:pt x="2168228" y="44344"/>
                </a:lnTo>
                <a:lnTo>
                  <a:pt x="2221001" y="39747"/>
                </a:lnTo>
                <a:lnTo>
                  <a:pt x="2274058" y="35397"/>
                </a:lnTo>
                <a:lnTo>
                  <a:pt x="2327387" y="31293"/>
                </a:lnTo>
                <a:lnTo>
                  <a:pt x="2380974" y="27437"/>
                </a:lnTo>
                <a:lnTo>
                  <a:pt x="2434806" y="23830"/>
                </a:lnTo>
                <a:lnTo>
                  <a:pt x="2488871" y="20473"/>
                </a:lnTo>
                <a:lnTo>
                  <a:pt x="2543154" y="17366"/>
                </a:lnTo>
                <a:lnTo>
                  <a:pt x="2597643" y="14511"/>
                </a:lnTo>
                <a:lnTo>
                  <a:pt x="2652325" y="11909"/>
                </a:lnTo>
                <a:lnTo>
                  <a:pt x="2707187" y="9561"/>
                </a:lnTo>
                <a:lnTo>
                  <a:pt x="2762215" y="7467"/>
                </a:lnTo>
                <a:lnTo>
                  <a:pt x="2817397" y="5628"/>
                </a:lnTo>
                <a:lnTo>
                  <a:pt x="2872719" y="4047"/>
                </a:lnTo>
                <a:lnTo>
                  <a:pt x="2928168" y="2723"/>
                </a:lnTo>
                <a:lnTo>
                  <a:pt x="2983732" y="1657"/>
                </a:lnTo>
                <a:lnTo>
                  <a:pt x="3039397" y="851"/>
                </a:lnTo>
                <a:lnTo>
                  <a:pt x="3095150" y="305"/>
                </a:lnTo>
                <a:lnTo>
                  <a:pt x="3150978" y="21"/>
                </a:lnTo>
                <a:lnTo>
                  <a:pt x="3206867" y="0"/>
                </a:lnTo>
                <a:lnTo>
                  <a:pt x="3262806" y="241"/>
                </a:lnTo>
                <a:lnTo>
                  <a:pt x="3318780" y="747"/>
                </a:lnTo>
                <a:lnTo>
                  <a:pt x="3374777" y="1519"/>
                </a:lnTo>
                <a:lnTo>
                  <a:pt x="3430783" y="2556"/>
                </a:lnTo>
                <a:lnTo>
                  <a:pt x="3486785" y="3861"/>
                </a:lnTo>
                <a:lnTo>
                  <a:pt x="3542771" y="5435"/>
                </a:lnTo>
                <a:lnTo>
                  <a:pt x="3598727" y="7277"/>
                </a:lnTo>
                <a:lnTo>
                  <a:pt x="3654641" y="9390"/>
                </a:lnTo>
                <a:lnTo>
                  <a:pt x="3710498" y="11774"/>
                </a:lnTo>
                <a:lnTo>
                  <a:pt x="3766286" y="14430"/>
                </a:lnTo>
                <a:lnTo>
                  <a:pt x="3821992" y="17359"/>
                </a:lnTo>
                <a:lnTo>
                  <a:pt x="3877603" y="20562"/>
                </a:lnTo>
                <a:lnTo>
                  <a:pt x="3933105" y="24041"/>
                </a:lnTo>
                <a:lnTo>
                  <a:pt x="3988486" y="27795"/>
                </a:lnTo>
                <a:lnTo>
                  <a:pt x="4043733" y="31827"/>
                </a:lnTo>
                <a:lnTo>
                  <a:pt x="4098831" y="36136"/>
                </a:lnTo>
                <a:lnTo>
                  <a:pt x="4153769" y="40725"/>
                </a:lnTo>
                <a:lnTo>
                  <a:pt x="4208534" y="45593"/>
                </a:lnTo>
                <a:lnTo>
                  <a:pt x="4263111" y="50743"/>
                </a:lnTo>
                <a:lnTo>
                  <a:pt x="4317489" y="56174"/>
                </a:lnTo>
                <a:lnTo>
                  <a:pt x="4371653" y="61888"/>
                </a:lnTo>
                <a:lnTo>
                  <a:pt x="4425591" y="67886"/>
                </a:lnTo>
                <a:lnTo>
                  <a:pt x="4479290" y="74169"/>
                </a:lnTo>
                <a:lnTo>
                  <a:pt x="4532736" y="80738"/>
                </a:lnTo>
                <a:lnTo>
                  <a:pt x="4585917" y="87593"/>
                </a:lnTo>
                <a:lnTo>
                  <a:pt x="4638820" y="94737"/>
                </a:lnTo>
                <a:lnTo>
                  <a:pt x="4691431" y="102168"/>
                </a:lnTo>
                <a:lnTo>
                  <a:pt x="4743737" y="109890"/>
                </a:lnTo>
                <a:lnTo>
                  <a:pt x="4814716" y="120910"/>
                </a:lnTo>
                <a:lnTo>
                  <a:pt x="4884236" y="132343"/>
                </a:lnTo>
                <a:lnTo>
                  <a:pt x="4952289" y="144180"/>
                </a:lnTo>
                <a:lnTo>
                  <a:pt x="5018863" y="156410"/>
                </a:lnTo>
                <a:lnTo>
                  <a:pt x="5083951" y="169027"/>
                </a:lnTo>
                <a:lnTo>
                  <a:pt x="5147542" y="182019"/>
                </a:lnTo>
                <a:lnTo>
                  <a:pt x="5209627" y="195379"/>
                </a:lnTo>
                <a:lnTo>
                  <a:pt x="5270196" y="209096"/>
                </a:lnTo>
                <a:lnTo>
                  <a:pt x="5329240" y="223163"/>
                </a:lnTo>
                <a:lnTo>
                  <a:pt x="5386750" y="237570"/>
                </a:lnTo>
                <a:lnTo>
                  <a:pt x="5442715" y="252307"/>
                </a:lnTo>
                <a:lnTo>
                  <a:pt x="5497127" y="267366"/>
                </a:lnTo>
                <a:lnTo>
                  <a:pt x="5549976" y="282737"/>
                </a:lnTo>
                <a:lnTo>
                  <a:pt x="5601253" y="298412"/>
                </a:lnTo>
                <a:lnTo>
                  <a:pt x="5650947" y="314381"/>
                </a:lnTo>
                <a:lnTo>
                  <a:pt x="5699051" y="330636"/>
                </a:lnTo>
                <a:lnTo>
                  <a:pt x="5745553" y="347167"/>
                </a:lnTo>
                <a:lnTo>
                  <a:pt x="5790445" y="363964"/>
                </a:lnTo>
                <a:lnTo>
                  <a:pt x="5833717" y="381020"/>
                </a:lnTo>
                <a:lnTo>
                  <a:pt x="5875359" y="398325"/>
                </a:lnTo>
                <a:lnTo>
                  <a:pt x="5915363" y="415869"/>
                </a:lnTo>
                <a:lnTo>
                  <a:pt x="5953718" y="433644"/>
                </a:lnTo>
                <a:lnTo>
                  <a:pt x="5990416" y="451641"/>
                </a:lnTo>
                <a:lnTo>
                  <a:pt x="6025446" y="469850"/>
                </a:lnTo>
                <a:lnTo>
                  <a:pt x="6090467" y="506870"/>
                </a:lnTo>
                <a:lnTo>
                  <a:pt x="6148704" y="544630"/>
                </a:lnTo>
                <a:lnTo>
                  <a:pt x="6200083" y="583058"/>
                </a:lnTo>
                <a:lnTo>
                  <a:pt x="6244528" y="622081"/>
                </a:lnTo>
                <a:lnTo>
                  <a:pt x="6281961" y="661627"/>
                </a:lnTo>
                <a:lnTo>
                  <a:pt x="6312308" y="701622"/>
                </a:lnTo>
                <a:lnTo>
                  <a:pt x="6335493" y="741994"/>
                </a:lnTo>
                <a:lnTo>
                  <a:pt x="6351440" y="782670"/>
                </a:lnTo>
                <a:lnTo>
                  <a:pt x="6360073" y="823577"/>
                </a:lnTo>
                <a:lnTo>
                  <a:pt x="6361623" y="844095"/>
                </a:lnTo>
                <a:lnTo>
                  <a:pt x="6361316" y="864643"/>
                </a:lnTo>
                <a:lnTo>
                  <a:pt x="6355093" y="905795"/>
                </a:lnTo>
                <a:lnTo>
                  <a:pt x="6341329" y="946959"/>
                </a:lnTo>
                <a:lnTo>
                  <a:pt x="6319948" y="988063"/>
                </a:lnTo>
                <a:lnTo>
                  <a:pt x="6290873" y="1029035"/>
                </a:lnTo>
                <a:lnTo>
                  <a:pt x="6254029" y="1069801"/>
                </a:lnTo>
                <a:lnTo>
                  <a:pt x="6209340" y="1110289"/>
                </a:lnTo>
                <a:lnTo>
                  <a:pt x="6156730" y="1150426"/>
                </a:lnTo>
                <a:lnTo>
                  <a:pt x="6096124" y="1190140"/>
                </a:lnTo>
                <a:lnTo>
                  <a:pt x="6062798" y="1209814"/>
                </a:lnTo>
                <a:lnTo>
                  <a:pt x="6027445" y="1229356"/>
                </a:lnTo>
                <a:lnTo>
                  <a:pt x="5990055" y="1248755"/>
                </a:lnTo>
                <a:lnTo>
                  <a:pt x="5950618" y="1268003"/>
                </a:lnTo>
                <a:lnTo>
                  <a:pt x="5889093" y="1295899"/>
                </a:lnTo>
                <a:lnTo>
                  <a:pt x="5824034" y="1322998"/>
                </a:lnTo>
                <a:lnTo>
                  <a:pt x="5755551" y="1349286"/>
                </a:lnTo>
                <a:lnTo>
                  <a:pt x="5683752" y="1374748"/>
                </a:lnTo>
                <a:lnTo>
                  <a:pt x="5646643" y="1387165"/>
                </a:lnTo>
                <a:lnTo>
                  <a:pt x="5608746" y="1399369"/>
                </a:lnTo>
                <a:lnTo>
                  <a:pt x="5570074" y="1411361"/>
                </a:lnTo>
                <a:lnTo>
                  <a:pt x="5530641" y="1423136"/>
                </a:lnTo>
                <a:lnTo>
                  <a:pt x="5490462" y="1434694"/>
                </a:lnTo>
                <a:lnTo>
                  <a:pt x="5449548" y="1446033"/>
                </a:lnTo>
                <a:lnTo>
                  <a:pt x="5407914" y="1457151"/>
                </a:lnTo>
                <a:lnTo>
                  <a:pt x="5365574" y="1468046"/>
                </a:lnTo>
                <a:lnTo>
                  <a:pt x="5322542" y="1478716"/>
                </a:lnTo>
                <a:lnTo>
                  <a:pt x="5278829" y="1489160"/>
                </a:lnTo>
                <a:lnTo>
                  <a:pt x="5234452" y="1499376"/>
                </a:lnTo>
                <a:lnTo>
                  <a:pt x="5189422" y="1509361"/>
                </a:lnTo>
                <a:lnTo>
                  <a:pt x="5143754" y="1519114"/>
                </a:lnTo>
                <a:lnTo>
                  <a:pt x="5097461" y="1528634"/>
                </a:lnTo>
                <a:lnTo>
                  <a:pt x="5050557" y="1537918"/>
                </a:lnTo>
                <a:lnTo>
                  <a:pt x="5003055" y="1546964"/>
                </a:lnTo>
                <a:lnTo>
                  <a:pt x="4954970" y="1555772"/>
                </a:lnTo>
                <a:lnTo>
                  <a:pt x="4906314" y="1564338"/>
                </a:lnTo>
                <a:lnTo>
                  <a:pt x="4857101" y="1572661"/>
                </a:lnTo>
                <a:lnTo>
                  <a:pt x="4807345" y="1580739"/>
                </a:lnTo>
                <a:lnTo>
                  <a:pt x="4757060" y="1588571"/>
                </a:lnTo>
                <a:lnTo>
                  <a:pt x="4706259" y="1596155"/>
                </a:lnTo>
                <a:lnTo>
                  <a:pt x="4654956" y="1603488"/>
                </a:lnTo>
                <a:lnTo>
                  <a:pt x="4603164" y="1610570"/>
                </a:lnTo>
                <a:lnTo>
                  <a:pt x="4550897" y="1617397"/>
                </a:lnTo>
                <a:lnTo>
                  <a:pt x="4498168" y="1623969"/>
                </a:lnTo>
                <a:lnTo>
                  <a:pt x="4444992" y="1630283"/>
                </a:lnTo>
                <a:lnTo>
                  <a:pt x="4391381" y="1636338"/>
                </a:lnTo>
                <a:lnTo>
                  <a:pt x="4337350" y="1642132"/>
                </a:lnTo>
                <a:lnTo>
                  <a:pt x="4282912" y="1647663"/>
                </a:lnTo>
                <a:lnTo>
                  <a:pt x="4228081" y="1652930"/>
                </a:lnTo>
                <a:lnTo>
                  <a:pt x="4172870" y="1657929"/>
                </a:lnTo>
                <a:lnTo>
                  <a:pt x="4117292" y="1662660"/>
                </a:lnTo>
                <a:lnTo>
                  <a:pt x="4061362" y="1667121"/>
                </a:lnTo>
                <a:lnTo>
                  <a:pt x="4005094" y="1671310"/>
                </a:lnTo>
                <a:lnTo>
                  <a:pt x="3948500" y="1675225"/>
                </a:lnTo>
                <a:lnTo>
                  <a:pt x="3891594" y="1678864"/>
                </a:lnTo>
                <a:lnTo>
                  <a:pt x="3834390" y="1682226"/>
                </a:lnTo>
                <a:lnTo>
                  <a:pt x="3776902" y="1685308"/>
                </a:lnTo>
                <a:lnTo>
                  <a:pt x="3719142" y="1688109"/>
                </a:lnTo>
                <a:lnTo>
                  <a:pt x="3661126" y="1690627"/>
                </a:lnTo>
                <a:lnTo>
                  <a:pt x="3602866" y="1692861"/>
                </a:lnTo>
                <a:lnTo>
                  <a:pt x="3544376" y="1694807"/>
                </a:lnTo>
                <a:lnTo>
                  <a:pt x="3485670" y="1696465"/>
                </a:lnTo>
                <a:lnTo>
                  <a:pt x="3426760" y="1697833"/>
                </a:lnTo>
                <a:lnTo>
                  <a:pt x="3367662" y="1698909"/>
                </a:lnTo>
                <a:lnTo>
                  <a:pt x="3308388" y="1699691"/>
                </a:lnTo>
                <a:lnTo>
                  <a:pt x="3248952" y="1700177"/>
                </a:lnTo>
                <a:lnTo>
                  <a:pt x="3189368" y="1700365"/>
                </a:lnTo>
                <a:lnTo>
                  <a:pt x="3129649" y="1700254"/>
                </a:lnTo>
                <a:lnTo>
                  <a:pt x="3069809" y="1699842"/>
                </a:lnTo>
                <a:lnTo>
                  <a:pt x="3009861" y="1699127"/>
                </a:lnTo>
                <a:lnTo>
                  <a:pt x="2949820" y="1698107"/>
                </a:lnTo>
                <a:lnTo>
                  <a:pt x="2889698" y="1696780"/>
                </a:lnTo>
                <a:lnTo>
                  <a:pt x="2829509" y="1695145"/>
                </a:lnTo>
                <a:lnTo>
                  <a:pt x="2769268" y="1693199"/>
                </a:lnTo>
                <a:lnTo>
                  <a:pt x="1855630" y="1912782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61464" y="3260851"/>
            <a:ext cx="10179685" cy="833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5300" b="0" dirty="0">
                <a:latin typeface="Rockwell"/>
                <a:cs typeface="Rockwell"/>
              </a:rPr>
              <a:t>Wellcome in </a:t>
            </a:r>
            <a:r>
              <a:rPr sz="5300" b="0" spc="-5" dirty="0">
                <a:latin typeface="Rockwell"/>
                <a:cs typeface="Rockwell"/>
              </a:rPr>
              <a:t>Kriptografi</a:t>
            </a:r>
            <a:r>
              <a:rPr sz="5300" b="0" spc="-40" dirty="0">
                <a:latin typeface="Rockwell"/>
                <a:cs typeface="Rockwell"/>
              </a:rPr>
              <a:t> </a:t>
            </a:r>
            <a:r>
              <a:rPr sz="5300" b="0" dirty="0">
                <a:latin typeface="Rockwell"/>
                <a:cs typeface="Rockwell"/>
              </a:rPr>
              <a:t>World!!!</a:t>
            </a:r>
            <a:endParaRPr sz="53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9050">
              <a:lnSpc>
                <a:spcPct val="100000"/>
              </a:lnSpc>
              <a:spcBef>
                <a:spcPts val="105"/>
              </a:spcBef>
            </a:pPr>
            <a:r>
              <a:rPr dirty="0"/>
              <a:t>Terminologi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44500" y="2184018"/>
            <a:ext cx="13406755" cy="56508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984885" indent="-428625">
              <a:lnSpc>
                <a:spcPct val="100000"/>
              </a:lnSpc>
              <a:spcBef>
                <a:spcPts val="100"/>
              </a:spcBef>
              <a:buFont typeface="Wingdings"/>
              <a:buChar char=""/>
              <a:tabLst>
                <a:tab pos="441325" algn="l"/>
              </a:tabLst>
            </a:pPr>
            <a:r>
              <a:rPr sz="4100" b="1" dirty="0">
                <a:latin typeface="Rockwell"/>
                <a:cs typeface="Rockwell"/>
              </a:rPr>
              <a:t>Pesan</a:t>
            </a:r>
            <a:r>
              <a:rPr sz="4100" dirty="0">
                <a:latin typeface="Rockwell"/>
                <a:cs typeface="Rockwell"/>
              </a:rPr>
              <a:t>: data atau informasi yang dapat dibaca</a:t>
            </a:r>
            <a:r>
              <a:rPr sz="4100" spc="-105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dan  dimengerti</a:t>
            </a:r>
            <a:r>
              <a:rPr sz="4100" spc="-35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maknanya.</a:t>
            </a:r>
            <a:endParaRPr sz="4100">
              <a:latin typeface="Rockwell"/>
              <a:cs typeface="Rockwell"/>
            </a:endParaRPr>
          </a:p>
          <a:p>
            <a:pPr marL="440690">
              <a:lnSpc>
                <a:spcPct val="100000"/>
              </a:lnSpc>
              <a:spcBef>
                <a:spcPts val="990"/>
              </a:spcBef>
            </a:pPr>
            <a:r>
              <a:rPr sz="4100" dirty="0">
                <a:latin typeface="Rockwell"/>
                <a:cs typeface="Rockwell"/>
              </a:rPr>
              <a:t>Nama lain: </a:t>
            </a:r>
            <a:r>
              <a:rPr sz="4100" b="1" dirty="0">
                <a:latin typeface="Rockwell"/>
                <a:cs typeface="Rockwell"/>
              </a:rPr>
              <a:t>plainteks </a:t>
            </a:r>
            <a:r>
              <a:rPr sz="4100" dirty="0">
                <a:latin typeface="Rockwell"/>
                <a:cs typeface="Rockwell"/>
              </a:rPr>
              <a:t>(</a:t>
            </a:r>
            <a:r>
              <a:rPr sz="4100" i="1" dirty="0">
                <a:latin typeface="Rockwell"/>
                <a:cs typeface="Rockwell"/>
              </a:rPr>
              <a:t>plaintext</a:t>
            </a:r>
            <a:r>
              <a:rPr sz="4100" dirty="0">
                <a:latin typeface="Rockwell"/>
                <a:cs typeface="Rockwell"/>
              </a:rPr>
              <a:t>), </a:t>
            </a:r>
            <a:r>
              <a:rPr sz="4100" b="1" dirty="0">
                <a:latin typeface="Rockwell"/>
                <a:cs typeface="Rockwell"/>
              </a:rPr>
              <a:t>teks-jelas</a:t>
            </a:r>
            <a:r>
              <a:rPr sz="4100" b="1" spc="-135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(</a:t>
            </a:r>
            <a:r>
              <a:rPr sz="4100" i="1" dirty="0">
                <a:latin typeface="Rockwell"/>
                <a:cs typeface="Rockwell"/>
              </a:rPr>
              <a:t>cleartext</a:t>
            </a:r>
            <a:r>
              <a:rPr sz="4100" dirty="0">
                <a:latin typeface="Rockwell"/>
                <a:cs typeface="Rockwell"/>
              </a:rPr>
              <a:t>)</a:t>
            </a:r>
            <a:endParaRPr sz="4100">
              <a:latin typeface="Rockwell"/>
              <a:cs typeface="Rockwell"/>
            </a:endParaRPr>
          </a:p>
          <a:p>
            <a:pPr marL="440690" marR="3554729" indent="-428625">
              <a:lnSpc>
                <a:spcPct val="100000"/>
              </a:lnSpc>
              <a:spcBef>
                <a:spcPts val="980"/>
              </a:spcBef>
              <a:buFont typeface="Wingdings"/>
              <a:buChar char=""/>
              <a:tabLst>
                <a:tab pos="441325" algn="l"/>
                <a:tab pos="3629025" algn="l"/>
              </a:tabLst>
            </a:pPr>
            <a:r>
              <a:rPr sz="4100" dirty="0">
                <a:latin typeface="Rockwell"/>
                <a:cs typeface="Rockwell"/>
              </a:rPr>
              <a:t>Rupa</a:t>
            </a:r>
            <a:r>
              <a:rPr sz="4100" spc="-5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pesan:	teks, gambar, musik</a:t>
            </a:r>
            <a:r>
              <a:rPr sz="4100" spc="-110" dirty="0">
                <a:latin typeface="Rockwell"/>
                <a:cs typeface="Rockwell"/>
              </a:rPr>
              <a:t> </a:t>
            </a:r>
            <a:r>
              <a:rPr sz="4100" spc="-5" dirty="0">
                <a:latin typeface="Rockwell"/>
                <a:cs typeface="Rockwell"/>
              </a:rPr>
              <a:t>mp3,  </a:t>
            </a:r>
            <a:r>
              <a:rPr sz="4100" dirty="0">
                <a:latin typeface="Rockwell"/>
                <a:cs typeface="Rockwell"/>
              </a:rPr>
              <a:t>video, tabel, daftar belanja,</a:t>
            </a:r>
            <a:r>
              <a:rPr sz="4100" spc="-70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dll</a:t>
            </a:r>
            <a:endParaRPr sz="41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90"/>
              </a:spcBef>
              <a:buFont typeface="Wingdings"/>
              <a:buChar char=""/>
              <a:tabLst>
                <a:tab pos="441325" algn="l"/>
              </a:tabLst>
            </a:pPr>
            <a:r>
              <a:rPr sz="4100" spc="-5" dirty="0">
                <a:latin typeface="Rockwell"/>
                <a:cs typeface="Rockwell"/>
              </a:rPr>
              <a:t>Pesan </a:t>
            </a:r>
            <a:r>
              <a:rPr sz="4100" dirty="0">
                <a:latin typeface="Rockwell"/>
                <a:cs typeface="Rockwell"/>
              </a:rPr>
              <a:t>ada</a:t>
            </a:r>
            <a:r>
              <a:rPr sz="4100" spc="-35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yang:</a:t>
            </a:r>
            <a:endParaRPr sz="4100">
              <a:latin typeface="Rockwell"/>
              <a:cs typeface="Rockwell"/>
            </a:endParaRPr>
          </a:p>
          <a:p>
            <a:pPr marL="753110" lvl="1" indent="-313055">
              <a:lnSpc>
                <a:spcPct val="100000"/>
              </a:lnSpc>
              <a:spcBef>
                <a:spcPts val="985"/>
              </a:spcBef>
              <a:buChar char="-"/>
              <a:tabLst>
                <a:tab pos="753745" algn="l"/>
              </a:tabLst>
            </a:pPr>
            <a:r>
              <a:rPr sz="4100" dirty="0">
                <a:latin typeface="Rockwell"/>
                <a:cs typeface="Rockwell"/>
              </a:rPr>
              <a:t>dikirim (via pos, kurir, saluran telekom.,</a:t>
            </a:r>
            <a:r>
              <a:rPr sz="4100" spc="-75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dll),</a:t>
            </a:r>
            <a:endParaRPr sz="4100">
              <a:latin typeface="Rockwell"/>
              <a:cs typeface="Rockwell"/>
            </a:endParaRPr>
          </a:p>
          <a:p>
            <a:pPr marL="753110" lvl="1" indent="-313055">
              <a:lnSpc>
                <a:spcPct val="100000"/>
              </a:lnSpc>
              <a:spcBef>
                <a:spcPts val="985"/>
              </a:spcBef>
              <a:buChar char="-"/>
              <a:tabLst>
                <a:tab pos="753745" algn="l"/>
              </a:tabLst>
            </a:pPr>
            <a:r>
              <a:rPr sz="4100" dirty="0">
                <a:latin typeface="Rockwell"/>
                <a:cs typeface="Rockwell"/>
              </a:rPr>
              <a:t>disimpan di dalam </a:t>
            </a:r>
            <a:r>
              <a:rPr sz="4100" spc="-5" dirty="0">
                <a:latin typeface="Rockwell"/>
                <a:cs typeface="Rockwell"/>
              </a:rPr>
              <a:t>storage </a:t>
            </a:r>
            <a:r>
              <a:rPr sz="4100" dirty="0">
                <a:latin typeface="Rockwell"/>
                <a:cs typeface="Rockwell"/>
              </a:rPr>
              <a:t>(</a:t>
            </a:r>
            <a:r>
              <a:rPr sz="4100" i="1" dirty="0">
                <a:latin typeface="Rockwell"/>
                <a:cs typeface="Rockwell"/>
              </a:rPr>
              <a:t>disk</a:t>
            </a:r>
            <a:r>
              <a:rPr sz="4100" dirty="0">
                <a:latin typeface="Rockwell"/>
                <a:cs typeface="Rockwell"/>
              </a:rPr>
              <a:t>, kaset,</a:t>
            </a:r>
            <a:r>
              <a:rPr sz="4100" spc="-105" dirty="0">
                <a:latin typeface="Rockwell"/>
                <a:cs typeface="Rockwell"/>
              </a:rPr>
              <a:t> </a:t>
            </a:r>
            <a:r>
              <a:rPr sz="4100" i="1" dirty="0">
                <a:latin typeface="Rockwell"/>
                <a:cs typeface="Rockwell"/>
              </a:rPr>
              <a:t>CD</a:t>
            </a:r>
            <a:r>
              <a:rPr sz="4100" dirty="0">
                <a:latin typeface="Rockwell"/>
                <a:cs typeface="Rockwell"/>
              </a:rPr>
              <a:t>)</a:t>
            </a:r>
            <a:endParaRPr sz="41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135751" y="886408"/>
            <a:ext cx="213169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Pesan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81457" y="2396793"/>
            <a:ext cx="4170045" cy="3026410"/>
          </a:xfrm>
          <a:prstGeom prst="rect">
            <a:avLst/>
          </a:prstGeom>
        </p:spPr>
        <p:txBody>
          <a:bodyPr vert="horz" wrap="square" lIns="0" tIns="247650" rIns="0" bIns="0" rtlCol="0">
            <a:spAutoFit/>
          </a:bodyPr>
          <a:lstStyle/>
          <a:p>
            <a:pPr marL="576580" indent="-563880">
              <a:lnSpc>
                <a:spcPct val="100000"/>
              </a:lnSpc>
              <a:spcBef>
                <a:spcPts val="1950"/>
              </a:spcBef>
              <a:buAutoNum type="arabicPeriod"/>
              <a:tabLst>
                <a:tab pos="576580" algn="l"/>
              </a:tabLst>
            </a:pPr>
            <a:r>
              <a:rPr sz="4100" spc="-5" dirty="0">
                <a:latin typeface="Rockwell"/>
                <a:cs typeface="Rockwell"/>
              </a:rPr>
              <a:t>Teks</a:t>
            </a:r>
            <a:endParaRPr sz="4100">
              <a:latin typeface="Rockwell"/>
              <a:cs typeface="Rockwell"/>
            </a:endParaRPr>
          </a:p>
          <a:p>
            <a:pPr marL="661670">
              <a:lnSpc>
                <a:spcPct val="100000"/>
              </a:lnSpc>
              <a:spcBef>
                <a:spcPts val="1585"/>
              </a:spcBef>
            </a:pPr>
            <a:r>
              <a:rPr sz="3500" dirty="0">
                <a:latin typeface="Rockwell"/>
                <a:cs typeface="Rockwell"/>
              </a:rPr>
              <a:t>“</a:t>
            </a:r>
            <a:r>
              <a:rPr sz="3500" i="1" dirty="0">
                <a:latin typeface="Rockwell"/>
                <a:cs typeface="Rockwell"/>
              </a:rPr>
              <a:t>Halo apa</a:t>
            </a:r>
            <a:r>
              <a:rPr sz="3500" i="1" spc="-80" dirty="0">
                <a:latin typeface="Rockwell"/>
                <a:cs typeface="Rockwell"/>
              </a:rPr>
              <a:t> </a:t>
            </a:r>
            <a:r>
              <a:rPr sz="3500" i="1" dirty="0">
                <a:latin typeface="Rockwell"/>
                <a:cs typeface="Rockwell"/>
              </a:rPr>
              <a:t>kabar</a:t>
            </a:r>
            <a:r>
              <a:rPr sz="3500" dirty="0">
                <a:latin typeface="Rockwell"/>
                <a:cs typeface="Rockwell"/>
              </a:rPr>
              <a:t>”</a:t>
            </a:r>
            <a:endParaRPr sz="35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5300">
              <a:latin typeface="Times New Roman"/>
              <a:cs typeface="Times New Roman"/>
            </a:endParaRPr>
          </a:p>
          <a:p>
            <a:pPr marL="577215" indent="-565150">
              <a:lnSpc>
                <a:spcPct val="100000"/>
              </a:lnSpc>
              <a:buAutoNum type="arabicPeriod" startAt="2"/>
              <a:tabLst>
                <a:tab pos="577850" algn="l"/>
              </a:tabLst>
            </a:pPr>
            <a:r>
              <a:rPr sz="4100" spc="-5" dirty="0">
                <a:latin typeface="Rockwell"/>
                <a:cs typeface="Rockwell"/>
              </a:rPr>
              <a:t>Audio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47700" y="6243301"/>
            <a:ext cx="5783199" cy="7761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551546" y="2556459"/>
            <a:ext cx="4504055" cy="6515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100" dirty="0">
                <a:latin typeface="Rockwell"/>
                <a:cs typeface="Rockwell"/>
              </a:rPr>
              <a:t>3. Gambar</a:t>
            </a:r>
            <a:r>
              <a:rPr sz="4100" spc="-405" dirty="0">
                <a:latin typeface="Rockwell"/>
                <a:cs typeface="Rockwell"/>
              </a:rPr>
              <a:t> </a:t>
            </a:r>
            <a:r>
              <a:rPr sz="4100" spc="-10" dirty="0">
                <a:latin typeface="Rockwell"/>
                <a:cs typeface="Rockwell"/>
              </a:rPr>
              <a:t>(</a:t>
            </a:r>
            <a:r>
              <a:rPr sz="4100" i="1" spc="-10" dirty="0">
                <a:latin typeface="Rockwell"/>
                <a:cs typeface="Rockwell"/>
              </a:rPr>
              <a:t>image</a:t>
            </a:r>
            <a:r>
              <a:rPr sz="4100" spc="-10" dirty="0">
                <a:latin typeface="Rockwell"/>
                <a:cs typeface="Rockwell"/>
              </a:rPr>
              <a:t>)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551546" y="5556249"/>
            <a:ext cx="1950085" cy="6508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100" spc="-5" dirty="0">
                <a:latin typeface="Rockwell"/>
                <a:cs typeface="Rockwell"/>
              </a:rPr>
              <a:t>4.</a:t>
            </a:r>
            <a:r>
              <a:rPr sz="4100" spc="-725" dirty="0">
                <a:latin typeface="Rockwell"/>
                <a:cs typeface="Rockwell"/>
              </a:rPr>
              <a:t> </a:t>
            </a:r>
            <a:r>
              <a:rPr sz="4100" spc="-5" dirty="0">
                <a:latin typeface="Rockwell"/>
                <a:cs typeface="Rockwell"/>
              </a:rPr>
              <a:t>Video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8115300" y="3205098"/>
            <a:ext cx="2640329" cy="21732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039100" y="6329412"/>
            <a:ext cx="5898261" cy="19918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9050">
              <a:lnSpc>
                <a:spcPct val="100000"/>
              </a:lnSpc>
              <a:spcBef>
                <a:spcPts val="105"/>
              </a:spcBef>
            </a:pPr>
            <a:r>
              <a:rPr dirty="0"/>
              <a:t>Terminologi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20700" y="2293720"/>
            <a:ext cx="12899390" cy="5099685"/>
          </a:xfrm>
          <a:prstGeom prst="rect">
            <a:avLst/>
          </a:prstGeom>
        </p:spPr>
        <p:txBody>
          <a:bodyPr vert="horz" wrap="square" lIns="0" tIns="6604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52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3500" b="1" dirty="0">
                <a:latin typeface="Rockwell"/>
                <a:cs typeface="Rockwell"/>
              </a:rPr>
              <a:t>Pengirim </a:t>
            </a:r>
            <a:r>
              <a:rPr sz="3500" dirty="0">
                <a:latin typeface="Rockwell"/>
                <a:cs typeface="Rockwell"/>
              </a:rPr>
              <a:t>(</a:t>
            </a:r>
            <a:r>
              <a:rPr sz="3500" i="1" dirty="0">
                <a:latin typeface="Rockwell"/>
                <a:cs typeface="Rockwell"/>
              </a:rPr>
              <a:t>sender</a:t>
            </a:r>
            <a:r>
              <a:rPr sz="3500" dirty="0">
                <a:latin typeface="Rockwell"/>
                <a:cs typeface="Rockwell"/>
              </a:rPr>
              <a:t>): pihak yang </a:t>
            </a:r>
            <a:r>
              <a:rPr sz="3500" spc="-5" dirty="0">
                <a:latin typeface="Rockwell"/>
                <a:cs typeface="Rockwell"/>
              </a:rPr>
              <a:t>mengirim</a:t>
            </a:r>
            <a:r>
              <a:rPr sz="3500" spc="-75" dirty="0">
                <a:latin typeface="Rockwell"/>
                <a:cs typeface="Rockwell"/>
              </a:rPr>
              <a:t> </a:t>
            </a:r>
            <a:r>
              <a:rPr sz="3500" dirty="0">
                <a:latin typeface="Rockwell"/>
                <a:cs typeface="Rockwell"/>
              </a:rPr>
              <a:t>pesan</a:t>
            </a:r>
            <a:endParaRPr sz="35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42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3500" b="1" dirty="0">
                <a:latin typeface="Rockwell"/>
                <a:cs typeface="Rockwell"/>
              </a:rPr>
              <a:t>Penerima </a:t>
            </a:r>
            <a:r>
              <a:rPr sz="3500" dirty="0">
                <a:latin typeface="Rockwell"/>
                <a:cs typeface="Rockwell"/>
              </a:rPr>
              <a:t>(</a:t>
            </a:r>
            <a:r>
              <a:rPr sz="3500" i="1" dirty="0">
                <a:latin typeface="Rockwell"/>
                <a:cs typeface="Rockwell"/>
              </a:rPr>
              <a:t>receiver</a:t>
            </a:r>
            <a:r>
              <a:rPr sz="3500" dirty="0">
                <a:latin typeface="Rockwell"/>
                <a:cs typeface="Rockwell"/>
              </a:rPr>
              <a:t>): pihak yang </a:t>
            </a:r>
            <a:r>
              <a:rPr sz="3500" spc="-5" dirty="0">
                <a:latin typeface="Rockwell"/>
                <a:cs typeface="Rockwell"/>
              </a:rPr>
              <a:t>menerima</a:t>
            </a:r>
            <a:r>
              <a:rPr sz="3500" spc="-45" dirty="0">
                <a:latin typeface="Rockwell"/>
                <a:cs typeface="Rockwell"/>
              </a:rPr>
              <a:t> </a:t>
            </a:r>
            <a:r>
              <a:rPr sz="3500" dirty="0">
                <a:latin typeface="Rockwell"/>
                <a:cs typeface="Rockwell"/>
              </a:rPr>
              <a:t>pesan</a:t>
            </a:r>
            <a:endParaRPr sz="35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420"/>
              </a:spcBef>
              <a:buChar char="•"/>
              <a:tabLst>
                <a:tab pos="440690" algn="l"/>
                <a:tab pos="441325" algn="l"/>
              </a:tabLst>
            </a:pPr>
            <a:r>
              <a:rPr sz="3500" dirty="0">
                <a:latin typeface="Rockwell"/>
                <a:cs typeface="Rockwell"/>
              </a:rPr>
              <a:t>Pengirim/penerima bisa berupa </a:t>
            </a:r>
            <a:r>
              <a:rPr sz="3500" spc="-5" dirty="0">
                <a:latin typeface="Rockwell"/>
                <a:cs typeface="Rockwell"/>
              </a:rPr>
              <a:t>orang, komputer, mesin,</a:t>
            </a:r>
            <a:r>
              <a:rPr sz="3500" spc="45" dirty="0">
                <a:latin typeface="Rockwell"/>
                <a:cs typeface="Rockwell"/>
              </a:rPr>
              <a:t> </a:t>
            </a:r>
            <a:r>
              <a:rPr sz="3500" dirty="0">
                <a:latin typeface="Rockwell"/>
                <a:cs typeface="Rockwell"/>
              </a:rPr>
              <a:t>dll</a:t>
            </a:r>
            <a:endParaRPr sz="35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420"/>
              </a:spcBef>
              <a:buChar char="•"/>
              <a:tabLst>
                <a:tab pos="440690" algn="l"/>
                <a:tab pos="441325" algn="l"/>
              </a:tabLst>
            </a:pPr>
            <a:r>
              <a:rPr sz="3500" spc="-5" dirty="0">
                <a:latin typeface="Rockwell"/>
                <a:cs typeface="Rockwell"/>
              </a:rPr>
              <a:t>Contoh:</a:t>
            </a:r>
            <a:endParaRPr sz="3500">
              <a:latin typeface="Rockwell"/>
              <a:cs typeface="Rockwell"/>
            </a:endParaRPr>
          </a:p>
          <a:p>
            <a:pPr marL="1153795">
              <a:lnSpc>
                <a:spcPct val="100000"/>
              </a:lnSpc>
              <a:spcBef>
                <a:spcPts val="1019"/>
              </a:spcBef>
              <a:tabLst>
                <a:tab pos="4323715" algn="l"/>
              </a:tabLst>
            </a:pPr>
            <a:r>
              <a:rPr sz="2900" dirty="0">
                <a:latin typeface="Rockwell"/>
                <a:cs typeface="Rockwell"/>
              </a:rPr>
              <a:t>pengirim</a:t>
            </a:r>
            <a:r>
              <a:rPr sz="2900" spc="-15" dirty="0">
                <a:latin typeface="Rockwell"/>
                <a:cs typeface="Rockwell"/>
              </a:rPr>
              <a:t> </a:t>
            </a:r>
            <a:r>
              <a:rPr sz="2900" dirty="0">
                <a:latin typeface="Rockwell"/>
                <a:cs typeface="Rockwell"/>
              </a:rPr>
              <a:t>=</a:t>
            </a:r>
            <a:r>
              <a:rPr sz="2900" spc="10" dirty="0">
                <a:latin typeface="Rockwell"/>
                <a:cs typeface="Rockwell"/>
              </a:rPr>
              <a:t> </a:t>
            </a:r>
            <a:r>
              <a:rPr sz="2900" dirty="0">
                <a:latin typeface="Rockwell"/>
                <a:cs typeface="Rockwell"/>
              </a:rPr>
              <a:t>Alice,	penerima =</a:t>
            </a:r>
            <a:r>
              <a:rPr sz="2900" spc="-25" dirty="0">
                <a:latin typeface="Rockwell"/>
                <a:cs typeface="Rockwell"/>
              </a:rPr>
              <a:t> </a:t>
            </a:r>
            <a:r>
              <a:rPr sz="2900" dirty="0">
                <a:latin typeface="Rockwell"/>
                <a:cs typeface="Rockwell"/>
              </a:rPr>
              <a:t>Bob;</a:t>
            </a:r>
            <a:endParaRPr sz="2900">
              <a:latin typeface="Rockwell"/>
              <a:cs typeface="Rockwell"/>
            </a:endParaRPr>
          </a:p>
          <a:p>
            <a:pPr marL="1153795">
              <a:lnSpc>
                <a:spcPct val="100000"/>
              </a:lnSpc>
              <a:spcBef>
                <a:spcPts val="495"/>
              </a:spcBef>
            </a:pPr>
            <a:r>
              <a:rPr sz="2900" dirty="0">
                <a:latin typeface="Rockwell"/>
                <a:cs typeface="Rockwell"/>
              </a:rPr>
              <a:t>pengirim = </a:t>
            </a:r>
            <a:r>
              <a:rPr sz="2900" spc="-5" dirty="0">
                <a:latin typeface="Rockwell"/>
                <a:cs typeface="Rockwell"/>
              </a:rPr>
              <a:t>komputer </a:t>
            </a:r>
            <a:r>
              <a:rPr sz="2900" i="1" dirty="0">
                <a:latin typeface="Rockwell"/>
                <a:cs typeface="Rockwell"/>
              </a:rPr>
              <a:t>client</a:t>
            </a:r>
            <a:r>
              <a:rPr sz="2900" dirty="0">
                <a:latin typeface="Rockwell"/>
                <a:cs typeface="Rockwell"/>
              </a:rPr>
              <a:t>, penerima = </a:t>
            </a:r>
            <a:r>
              <a:rPr sz="2900" spc="-5" dirty="0">
                <a:latin typeface="Rockwell"/>
                <a:cs typeface="Rockwell"/>
              </a:rPr>
              <a:t>komp.</a:t>
            </a:r>
            <a:r>
              <a:rPr sz="2900" spc="-75" dirty="0">
                <a:latin typeface="Rockwell"/>
                <a:cs typeface="Rockwell"/>
              </a:rPr>
              <a:t> </a:t>
            </a:r>
            <a:r>
              <a:rPr sz="2900" i="1" dirty="0">
                <a:latin typeface="Rockwell"/>
                <a:cs typeface="Rockwell"/>
              </a:rPr>
              <a:t>server;</a:t>
            </a:r>
            <a:endParaRPr sz="2900">
              <a:latin typeface="Rockwell"/>
              <a:cs typeface="Rockwell"/>
            </a:endParaRPr>
          </a:p>
          <a:p>
            <a:pPr marL="1153795">
              <a:lnSpc>
                <a:spcPct val="100000"/>
              </a:lnSpc>
              <a:spcBef>
                <a:spcPts val="994"/>
              </a:spcBef>
            </a:pPr>
            <a:r>
              <a:rPr sz="2900" dirty="0">
                <a:latin typeface="Rockwell"/>
                <a:cs typeface="Rockwell"/>
              </a:rPr>
              <a:t>pengirim = Alice, penerima = </a:t>
            </a:r>
            <a:r>
              <a:rPr sz="2900" spc="-5" dirty="0">
                <a:latin typeface="Rockwell"/>
                <a:cs typeface="Rockwell"/>
              </a:rPr>
              <a:t>mesin</a:t>
            </a:r>
            <a:r>
              <a:rPr sz="2900" spc="-55" dirty="0">
                <a:latin typeface="Rockwell"/>
                <a:cs typeface="Rockwell"/>
              </a:rPr>
              <a:t> </a:t>
            </a:r>
            <a:r>
              <a:rPr sz="2900" dirty="0">
                <a:latin typeface="Rockwell"/>
                <a:cs typeface="Rockwell"/>
              </a:rPr>
              <a:t>penjawab</a:t>
            </a:r>
            <a:endParaRPr sz="2900">
              <a:latin typeface="Rockwell"/>
              <a:cs typeface="Rockwell"/>
            </a:endParaRPr>
          </a:p>
          <a:p>
            <a:pPr marL="440690" marR="5080" indent="-428625">
              <a:lnSpc>
                <a:spcPts val="3779"/>
              </a:lnSpc>
              <a:spcBef>
                <a:spcPts val="1015"/>
              </a:spcBef>
              <a:buChar char="•"/>
              <a:tabLst>
                <a:tab pos="440690" algn="l"/>
                <a:tab pos="441325" algn="l"/>
                <a:tab pos="9029065" algn="l"/>
              </a:tabLst>
            </a:pPr>
            <a:r>
              <a:rPr sz="3500" spc="-5" dirty="0">
                <a:latin typeface="Rockwell"/>
                <a:cs typeface="Rockwell"/>
              </a:rPr>
              <a:t>Pengirim </a:t>
            </a:r>
            <a:r>
              <a:rPr sz="3500" dirty="0">
                <a:latin typeface="Rockwell"/>
                <a:cs typeface="Rockwell"/>
              </a:rPr>
              <a:t>ingin pesan dapat dikirim secara aman, </a:t>
            </a:r>
            <a:r>
              <a:rPr sz="3500" spc="-5" dirty="0">
                <a:latin typeface="Rockwell"/>
                <a:cs typeface="Rockwell"/>
              </a:rPr>
              <a:t>yaitu </a:t>
            </a:r>
            <a:r>
              <a:rPr sz="3500" dirty="0">
                <a:latin typeface="Rockwell"/>
                <a:cs typeface="Rockwell"/>
              </a:rPr>
              <a:t>pihak  lain tidak</a:t>
            </a:r>
            <a:r>
              <a:rPr sz="3500" spc="70" dirty="0">
                <a:latin typeface="Rockwell"/>
                <a:cs typeface="Rockwell"/>
              </a:rPr>
              <a:t> </a:t>
            </a:r>
            <a:r>
              <a:rPr sz="3500" dirty="0">
                <a:latin typeface="Rockwell"/>
                <a:cs typeface="Rockwell"/>
              </a:rPr>
              <a:t>dapat</a:t>
            </a:r>
            <a:r>
              <a:rPr sz="3500" spc="20" dirty="0">
                <a:latin typeface="Rockwell"/>
                <a:cs typeface="Rockwell"/>
              </a:rPr>
              <a:t> </a:t>
            </a:r>
            <a:r>
              <a:rPr sz="3500" spc="-5" dirty="0">
                <a:latin typeface="Rockwell"/>
                <a:cs typeface="Rockwell"/>
              </a:rPr>
              <a:t>membaca/memanipulasi	</a:t>
            </a:r>
            <a:r>
              <a:rPr sz="3500" dirty="0">
                <a:latin typeface="Rockwell"/>
                <a:cs typeface="Rockwell"/>
              </a:rPr>
              <a:t>pesan.</a:t>
            </a:r>
            <a:endParaRPr sz="35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9050">
              <a:lnSpc>
                <a:spcPct val="100000"/>
              </a:lnSpc>
              <a:spcBef>
                <a:spcPts val="105"/>
              </a:spcBef>
            </a:pPr>
            <a:r>
              <a:rPr dirty="0"/>
              <a:t>Terminologi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69747" y="2320543"/>
            <a:ext cx="12233910" cy="55257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1687195" indent="-428625">
              <a:lnSpc>
                <a:spcPct val="100000"/>
              </a:lnSpc>
              <a:spcBef>
                <a:spcPts val="10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100" b="1" dirty="0">
                <a:latin typeface="Rockwell"/>
                <a:cs typeface="Rockwell"/>
              </a:rPr>
              <a:t>Cipherteks </a:t>
            </a:r>
            <a:r>
              <a:rPr sz="4100" dirty="0">
                <a:latin typeface="Rockwell"/>
                <a:cs typeface="Rockwell"/>
              </a:rPr>
              <a:t>(</a:t>
            </a:r>
            <a:r>
              <a:rPr sz="4100" i="1" dirty="0">
                <a:latin typeface="Rockwell"/>
                <a:cs typeface="Rockwell"/>
              </a:rPr>
              <a:t>ciphertext</a:t>
            </a:r>
            <a:r>
              <a:rPr sz="4100" dirty="0">
                <a:latin typeface="Rockwell"/>
                <a:cs typeface="Rockwell"/>
              </a:rPr>
              <a:t>): pesan yang</a:t>
            </a:r>
            <a:r>
              <a:rPr sz="4100" spc="-155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telah  disandikan sehingga tidak bermakna</a:t>
            </a:r>
            <a:r>
              <a:rPr sz="4100" spc="-140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lagi.</a:t>
            </a:r>
            <a:endParaRPr sz="4100">
              <a:latin typeface="Rockwell"/>
              <a:cs typeface="Rockwell"/>
            </a:endParaRPr>
          </a:p>
          <a:p>
            <a:pPr marL="440690" marR="5080" indent="-40005">
              <a:lnSpc>
                <a:spcPct val="100000"/>
              </a:lnSpc>
              <a:spcBef>
                <a:spcPts val="990"/>
              </a:spcBef>
            </a:pPr>
            <a:r>
              <a:rPr sz="4100" dirty="0">
                <a:latin typeface="Rockwell"/>
                <a:cs typeface="Rockwell"/>
              </a:rPr>
              <a:t>Tujuan: </a:t>
            </a:r>
            <a:r>
              <a:rPr sz="4100" spc="5" dirty="0">
                <a:latin typeface="Rockwell"/>
                <a:cs typeface="Rockwell"/>
              </a:rPr>
              <a:t>agar pesan </a:t>
            </a:r>
            <a:r>
              <a:rPr sz="4100" dirty="0">
                <a:latin typeface="Rockwell"/>
                <a:cs typeface="Rockwell"/>
              </a:rPr>
              <a:t>tidak dapat dibaca oleh</a:t>
            </a:r>
            <a:r>
              <a:rPr sz="4100" spc="-165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pihak  yang tidak</a:t>
            </a:r>
            <a:r>
              <a:rPr sz="4100" spc="-50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berhak.</a:t>
            </a:r>
            <a:endParaRPr sz="4100">
              <a:latin typeface="Rockwell"/>
              <a:cs typeface="Rockwell"/>
            </a:endParaRPr>
          </a:p>
          <a:p>
            <a:pPr marL="401320">
              <a:lnSpc>
                <a:spcPct val="100000"/>
              </a:lnSpc>
              <a:spcBef>
                <a:spcPts val="985"/>
              </a:spcBef>
            </a:pPr>
            <a:r>
              <a:rPr sz="4100" dirty="0">
                <a:latin typeface="Rockwell"/>
                <a:cs typeface="Rockwell"/>
              </a:rPr>
              <a:t>Nama lain: </a:t>
            </a:r>
            <a:r>
              <a:rPr sz="4100" b="1" dirty="0">
                <a:latin typeface="Rockwell"/>
                <a:cs typeface="Rockwell"/>
              </a:rPr>
              <a:t>kriptogram</a:t>
            </a:r>
            <a:r>
              <a:rPr sz="4100" b="1" spc="-60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(</a:t>
            </a:r>
            <a:r>
              <a:rPr sz="4100" i="1" dirty="0">
                <a:latin typeface="Rockwell"/>
                <a:cs typeface="Rockwell"/>
              </a:rPr>
              <a:t>cryptogram</a:t>
            </a:r>
            <a:r>
              <a:rPr sz="4100" dirty="0">
                <a:latin typeface="Rockwell"/>
                <a:cs typeface="Rockwell"/>
              </a:rPr>
              <a:t>)</a:t>
            </a:r>
            <a:endParaRPr sz="41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5950">
              <a:latin typeface="Times New Roman"/>
              <a:cs typeface="Times New Roman"/>
            </a:endParaRPr>
          </a:p>
          <a:p>
            <a:pPr marL="440690" marR="626745" indent="-428625">
              <a:lnSpc>
                <a:spcPct val="100000"/>
              </a:lnSpc>
              <a:buChar char="•"/>
              <a:tabLst>
                <a:tab pos="440690" algn="l"/>
                <a:tab pos="441325" algn="l"/>
              </a:tabLst>
            </a:pPr>
            <a:r>
              <a:rPr sz="4100" dirty="0">
                <a:latin typeface="Rockwell"/>
                <a:cs typeface="Rockwell"/>
              </a:rPr>
              <a:t>Cipherteks harus dapat dikembalikan</a:t>
            </a:r>
            <a:r>
              <a:rPr sz="4100" spc="-150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menjadi  plainteks</a:t>
            </a:r>
            <a:r>
              <a:rPr sz="4100" spc="-60" dirty="0">
                <a:latin typeface="Rockwell"/>
                <a:cs typeface="Rockwell"/>
              </a:rPr>
              <a:t> </a:t>
            </a:r>
            <a:r>
              <a:rPr sz="4100" spc="5" dirty="0">
                <a:latin typeface="Rockwell"/>
                <a:cs typeface="Rockwell"/>
              </a:rPr>
              <a:t>semula</a:t>
            </a:r>
            <a:endParaRPr sz="41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9050">
              <a:lnSpc>
                <a:spcPct val="100000"/>
              </a:lnSpc>
              <a:spcBef>
                <a:spcPts val="105"/>
              </a:spcBef>
            </a:pPr>
            <a:r>
              <a:rPr dirty="0"/>
              <a:t>Terminologi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54100" y="2309240"/>
            <a:ext cx="11446510" cy="42608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>
                <a:latin typeface="Rockwell"/>
                <a:cs typeface="Rockwell"/>
              </a:rPr>
              <a:t>Contoh:</a:t>
            </a:r>
            <a:endParaRPr sz="40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5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4000" spc="-5" dirty="0">
                <a:latin typeface="Rockwell"/>
                <a:cs typeface="Rockwell"/>
              </a:rPr>
              <a:t>Plainteks:</a:t>
            </a:r>
            <a:endParaRPr sz="4000">
              <a:latin typeface="Rockwell"/>
              <a:cs typeface="Rockwell"/>
            </a:endParaRPr>
          </a:p>
          <a:p>
            <a:pPr marL="315595">
              <a:lnSpc>
                <a:spcPct val="100000"/>
              </a:lnSpc>
              <a:spcBef>
                <a:spcPts val="620"/>
              </a:spcBef>
            </a:pPr>
            <a:r>
              <a:rPr sz="4000" spc="-5" dirty="0">
                <a:latin typeface="Courier New"/>
                <a:cs typeface="Courier New"/>
              </a:rPr>
              <a:t>culik anak itu jam 11</a:t>
            </a:r>
            <a:r>
              <a:rPr sz="4000" spc="10" dirty="0">
                <a:latin typeface="Courier New"/>
                <a:cs typeface="Courier New"/>
              </a:rPr>
              <a:t> </a:t>
            </a:r>
            <a:r>
              <a:rPr sz="4000" spc="-5" dirty="0">
                <a:latin typeface="Courier New"/>
                <a:cs typeface="Courier New"/>
              </a:rPr>
              <a:t>siang</a:t>
            </a:r>
            <a:endParaRPr sz="4000">
              <a:latin typeface="Courier New"/>
              <a:cs typeface="Courier New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5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4000" spc="-5" dirty="0">
                <a:latin typeface="Rockwell"/>
                <a:cs typeface="Rockwell"/>
              </a:rPr>
              <a:t>Cipherteks:</a:t>
            </a:r>
            <a:r>
              <a:rPr sz="4000" spc="-15" dirty="0">
                <a:latin typeface="Rockwell"/>
                <a:cs typeface="Rockwell"/>
              </a:rPr>
              <a:t> </a:t>
            </a:r>
            <a:r>
              <a:rPr sz="4000" spc="-5" dirty="0">
                <a:latin typeface="Courier New"/>
                <a:cs typeface="Courier New"/>
              </a:rPr>
              <a:t>t^$gfUi89rewoFpfdWqL:p[uTcxZ</a:t>
            </a:r>
            <a:endParaRPr sz="4000">
              <a:latin typeface="Courier New"/>
              <a:cs typeface="Courier New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9050">
              <a:lnSpc>
                <a:spcPct val="100000"/>
              </a:lnSpc>
              <a:spcBef>
                <a:spcPts val="105"/>
              </a:spcBef>
            </a:pPr>
            <a:r>
              <a:rPr dirty="0"/>
              <a:t>Terminologi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95299" y="2320543"/>
            <a:ext cx="11663045" cy="4900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694055" indent="-428625">
              <a:lnSpc>
                <a:spcPct val="100000"/>
              </a:lnSpc>
              <a:spcBef>
                <a:spcPts val="10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100" b="1" dirty="0">
                <a:latin typeface="Rockwell"/>
                <a:cs typeface="Rockwell"/>
              </a:rPr>
              <a:t>Enkripsi </a:t>
            </a:r>
            <a:r>
              <a:rPr sz="4100" dirty="0">
                <a:latin typeface="Rockwell"/>
                <a:cs typeface="Rockwell"/>
              </a:rPr>
              <a:t>(</a:t>
            </a:r>
            <a:r>
              <a:rPr sz="4100" i="1" dirty="0">
                <a:latin typeface="Rockwell"/>
                <a:cs typeface="Rockwell"/>
              </a:rPr>
              <a:t>encryption</a:t>
            </a:r>
            <a:r>
              <a:rPr sz="4100" dirty="0">
                <a:latin typeface="Rockwell"/>
                <a:cs typeface="Rockwell"/>
              </a:rPr>
              <a:t>): proses</a:t>
            </a:r>
            <a:r>
              <a:rPr sz="4100" spc="-100" dirty="0">
                <a:latin typeface="Rockwell"/>
                <a:cs typeface="Rockwell"/>
              </a:rPr>
              <a:t> </a:t>
            </a:r>
            <a:r>
              <a:rPr sz="4100" spc="-5" dirty="0">
                <a:latin typeface="Rockwell"/>
                <a:cs typeface="Rockwell"/>
              </a:rPr>
              <a:t>menyandikan  </a:t>
            </a:r>
            <a:r>
              <a:rPr sz="4100" dirty="0">
                <a:latin typeface="Rockwell"/>
                <a:cs typeface="Rockwell"/>
              </a:rPr>
              <a:t>plainteks </a:t>
            </a:r>
            <a:r>
              <a:rPr sz="4100" spc="-5" dirty="0">
                <a:latin typeface="Rockwell"/>
                <a:cs typeface="Rockwell"/>
              </a:rPr>
              <a:t>menjadi</a:t>
            </a:r>
            <a:r>
              <a:rPr sz="4100" spc="-35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cipherteks.</a:t>
            </a:r>
            <a:endParaRPr sz="4100">
              <a:latin typeface="Rockwell"/>
              <a:cs typeface="Rockwell"/>
            </a:endParaRPr>
          </a:p>
          <a:p>
            <a:pPr marL="401320">
              <a:lnSpc>
                <a:spcPct val="100000"/>
              </a:lnSpc>
              <a:spcBef>
                <a:spcPts val="990"/>
              </a:spcBef>
              <a:tabLst>
                <a:tab pos="3202305" algn="l"/>
              </a:tabLst>
            </a:pPr>
            <a:r>
              <a:rPr sz="4100" dirty="0">
                <a:latin typeface="Rockwell"/>
                <a:cs typeface="Rockwell"/>
              </a:rPr>
              <a:t>Nama</a:t>
            </a:r>
            <a:r>
              <a:rPr sz="4100" spc="-10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lain:	</a:t>
            </a:r>
            <a:r>
              <a:rPr sz="4100" i="1" dirty="0">
                <a:latin typeface="Rockwell"/>
                <a:cs typeface="Rockwell"/>
              </a:rPr>
              <a:t>enciphering</a:t>
            </a:r>
            <a:endParaRPr sz="41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5950">
              <a:latin typeface="Times New Roman"/>
              <a:cs typeface="Times New Roman"/>
            </a:endParaRPr>
          </a:p>
          <a:p>
            <a:pPr marL="440690" marR="5080" indent="-428625">
              <a:lnSpc>
                <a:spcPct val="100000"/>
              </a:lnSpc>
              <a:spcBef>
                <a:spcPts val="5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100" b="1" dirty="0">
                <a:latin typeface="Rockwell"/>
                <a:cs typeface="Rockwell"/>
              </a:rPr>
              <a:t>Dekripsi </a:t>
            </a:r>
            <a:r>
              <a:rPr sz="4100" dirty="0">
                <a:latin typeface="Rockwell"/>
                <a:cs typeface="Rockwell"/>
              </a:rPr>
              <a:t>(</a:t>
            </a:r>
            <a:r>
              <a:rPr sz="4100" i="1" dirty="0">
                <a:latin typeface="Rockwell"/>
                <a:cs typeface="Rockwell"/>
              </a:rPr>
              <a:t>decryption</a:t>
            </a:r>
            <a:r>
              <a:rPr sz="4100" dirty="0">
                <a:latin typeface="Rockwell"/>
                <a:cs typeface="Rockwell"/>
              </a:rPr>
              <a:t>): </a:t>
            </a:r>
            <a:r>
              <a:rPr sz="4100" spc="-5" dirty="0">
                <a:latin typeface="Rockwell"/>
                <a:cs typeface="Rockwell"/>
              </a:rPr>
              <a:t>Proses</a:t>
            </a:r>
            <a:r>
              <a:rPr sz="4100" spc="-125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mengembalikan  cipherteks </a:t>
            </a:r>
            <a:r>
              <a:rPr sz="4100" spc="-5" dirty="0">
                <a:latin typeface="Rockwell"/>
                <a:cs typeface="Rockwell"/>
              </a:rPr>
              <a:t>menjadi </a:t>
            </a:r>
            <a:r>
              <a:rPr sz="4100" dirty="0">
                <a:latin typeface="Rockwell"/>
                <a:cs typeface="Rockwell"/>
              </a:rPr>
              <a:t>plainteks</a:t>
            </a:r>
            <a:r>
              <a:rPr sz="4100" spc="-50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semula.</a:t>
            </a:r>
            <a:endParaRPr sz="4100">
              <a:latin typeface="Rockwell"/>
              <a:cs typeface="Rockwell"/>
            </a:endParaRPr>
          </a:p>
          <a:p>
            <a:pPr marL="401320">
              <a:lnSpc>
                <a:spcPct val="100000"/>
              </a:lnSpc>
              <a:spcBef>
                <a:spcPts val="980"/>
              </a:spcBef>
            </a:pPr>
            <a:r>
              <a:rPr sz="4100" spc="-5" dirty="0">
                <a:latin typeface="Rockwell"/>
                <a:cs typeface="Rockwell"/>
              </a:rPr>
              <a:t>Nama </a:t>
            </a:r>
            <a:r>
              <a:rPr sz="4100" dirty="0">
                <a:latin typeface="Rockwell"/>
                <a:cs typeface="Rockwell"/>
              </a:rPr>
              <a:t>lain:</a:t>
            </a:r>
            <a:r>
              <a:rPr sz="4100" spc="-10" dirty="0">
                <a:latin typeface="Rockwell"/>
                <a:cs typeface="Rockwell"/>
              </a:rPr>
              <a:t> </a:t>
            </a:r>
            <a:r>
              <a:rPr sz="4100" i="1" dirty="0">
                <a:latin typeface="Rockwell"/>
                <a:cs typeface="Rockwell"/>
              </a:rPr>
              <a:t>deciphering</a:t>
            </a:r>
            <a:endParaRPr sz="41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9050">
              <a:lnSpc>
                <a:spcPct val="100000"/>
              </a:lnSpc>
              <a:spcBef>
                <a:spcPts val="105"/>
              </a:spcBef>
            </a:pPr>
            <a:r>
              <a:rPr dirty="0"/>
              <a:t>Terminologi</a:t>
            </a:r>
          </a:p>
        </p:txBody>
      </p:sp>
      <p:sp>
        <p:nvSpPr>
          <p:cNvPr id="3" name="object 3"/>
          <p:cNvSpPr/>
          <p:nvPr/>
        </p:nvSpPr>
        <p:spPr>
          <a:xfrm>
            <a:off x="3875616" y="5314200"/>
            <a:ext cx="2378710" cy="1338580"/>
          </a:xfrm>
          <a:custGeom>
            <a:avLst/>
            <a:gdLst/>
            <a:ahLst/>
            <a:cxnLst/>
            <a:rect l="l" t="t" r="r" b="b"/>
            <a:pathLst>
              <a:path w="2378710" h="1338579">
                <a:moveTo>
                  <a:pt x="0" y="1338204"/>
                </a:moveTo>
                <a:lnTo>
                  <a:pt x="2378411" y="1338204"/>
                </a:lnTo>
                <a:lnTo>
                  <a:pt x="2378411" y="0"/>
                </a:lnTo>
                <a:lnTo>
                  <a:pt x="0" y="0"/>
                </a:lnTo>
                <a:lnTo>
                  <a:pt x="0" y="133820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875616" y="5314200"/>
            <a:ext cx="2378710" cy="1338580"/>
          </a:xfrm>
          <a:custGeom>
            <a:avLst/>
            <a:gdLst/>
            <a:ahLst/>
            <a:cxnLst/>
            <a:rect l="l" t="t" r="r" b="b"/>
            <a:pathLst>
              <a:path w="2378710" h="1338579">
                <a:moveTo>
                  <a:pt x="0" y="1338204"/>
                </a:moveTo>
                <a:lnTo>
                  <a:pt x="2378280" y="1338204"/>
                </a:lnTo>
                <a:lnTo>
                  <a:pt x="2378280" y="0"/>
                </a:lnTo>
                <a:lnTo>
                  <a:pt x="0" y="0"/>
                </a:lnTo>
                <a:lnTo>
                  <a:pt x="0" y="1338204"/>
                </a:lnTo>
              </a:path>
            </a:pathLst>
          </a:custGeom>
          <a:ln w="25091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576261" y="4981719"/>
            <a:ext cx="2381885" cy="1336040"/>
          </a:xfrm>
          <a:custGeom>
            <a:avLst/>
            <a:gdLst/>
            <a:ahLst/>
            <a:cxnLst/>
            <a:rect l="l" t="t" r="r" b="b"/>
            <a:pathLst>
              <a:path w="2381885" h="1336039">
                <a:moveTo>
                  <a:pt x="0" y="1335443"/>
                </a:moveTo>
                <a:lnTo>
                  <a:pt x="2381704" y="1335443"/>
                </a:lnTo>
                <a:lnTo>
                  <a:pt x="2381704" y="0"/>
                </a:lnTo>
                <a:lnTo>
                  <a:pt x="0" y="0"/>
                </a:lnTo>
                <a:lnTo>
                  <a:pt x="0" y="1335443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576261" y="4981719"/>
            <a:ext cx="2381885" cy="1336040"/>
          </a:xfrm>
          <a:prstGeom prst="rect">
            <a:avLst/>
          </a:prstGeom>
          <a:ln w="25199">
            <a:solidFill>
              <a:srgbClr val="000000"/>
            </a:solidFill>
          </a:ln>
        </p:spPr>
        <p:txBody>
          <a:bodyPr vert="horz" wrap="square" lIns="0" tIns="25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0"/>
              </a:spcBef>
            </a:pPr>
            <a:endParaRPr sz="2800">
              <a:latin typeface="Times New Roman"/>
              <a:cs typeface="Times New Roman"/>
            </a:endParaRPr>
          </a:p>
          <a:p>
            <a:pPr marL="603250">
              <a:lnSpc>
                <a:spcPct val="100000"/>
              </a:lnSpc>
            </a:pPr>
            <a:r>
              <a:rPr sz="2900" spc="-140" dirty="0">
                <a:latin typeface="Arial"/>
                <a:cs typeface="Arial"/>
              </a:rPr>
              <a:t>Enkripsi</a:t>
            </a:r>
            <a:endParaRPr sz="29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387894" y="5649441"/>
            <a:ext cx="893444" cy="0"/>
          </a:xfrm>
          <a:custGeom>
            <a:avLst/>
            <a:gdLst/>
            <a:ahLst/>
            <a:cxnLst/>
            <a:rect l="l" t="t" r="r" b="b"/>
            <a:pathLst>
              <a:path w="893445">
                <a:moveTo>
                  <a:pt x="0" y="0"/>
                </a:moveTo>
                <a:lnTo>
                  <a:pt x="893126" y="0"/>
                </a:lnTo>
              </a:path>
            </a:pathLst>
          </a:custGeom>
          <a:ln w="2574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254711" y="5527876"/>
            <a:ext cx="321945" cy="240665"/>
          </a:xfrm>
          <a:custGeom>
            <a:avLst/>
            <a:gdLst/>
            <a:ahLst/>
            <a:cxnLst/>
            <a:rect l="l" t="t" r="r" b="b"/>
            <a:pathLst>
              <a:path w="321945" h="240664">
                <a:moveTo>
                  <a:pt x="0" y="0"/>
                </a:moveTo>
                <a:lnTo>
                  <a:pt x="0" y="240367"/>
                </a:lnTo>
                <a:lnTo>
                  <a:pt x="321549" y="12156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01431" y="5331578"/>
            <a:ext cx="1364615" cy="4711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900" spc="-210" dirty="0">
                <a:latin typeface="Arial"/>
                <a:cs typeface="Arial"/>
              </a:rPr>
              <a:t>P</a:t>
            </a:r>
            <a:r>
              <a:rPr sz="2900" spc="-65" dirty="0">
                <a:latin typeface="Arial"/>
                <a:cs typeface="Arial"/>
              </a:rPr>
              <a:t>l</a:t>
            </a:r>
            <a:r>
              <a:rPr sz="2900" spc="-170" dirty="0">
                <a:latin typeface="Arial"/>
                <a:cs typeface="Arial"/>
              </a:rPr>
              <a:t>a</a:t>
            </a:r>
            <a:r>
              <a:rPr sz="2900" spc="-65" dirty="0">
                <a:latin typeface="Arial"/>
                <a:cs typeface="Arial"/>
              </a:rPr>
              <a:t>i</a:t>
            </a:r>
            <a:r>
              <a:rPr sz="2900" spc="-170" dirty="0">
                <a:latin typeface="Arial"/>
                <a:cs typeface="Arial"/>
              </a:rPr>
              <a:t>n</a:t>
            </a:r>
            <a:r>
              <a:rPr sz="2900" spc="-100" dirty="0">
                <a:latin typeface="Arial"/>
                <a:cs typeface="Arial"/>
              </a:rPr>
              <a:t>t</a:t>
            </a:r>
            <a:r>
              <a:rPr sz="2900" spc="-160" dirty="0">
                <a:latin typeface="Arial"/>
                <a:cs typeface="Arial"/>
              </a:rPr>
              <a:t>e</a:t>
            </a:r>
            <a:r>
              <a:rPr sz="2900" spc="-170" dirty="0">
                <a:latin typeface="Arial"/>
                <a:cs typeface="Arial"/>
              </a:rPr>
              <a:t>k</a:t>
            </a:r>
            <a:r>
              <a:rPr sz="2900" spc="-145" dirty="0">
                <a:latin typeface="Arial"/>
                <a:cs typeface="Arial"/>
              </a:rPr>
              <a:t>s</a:t>
            </a:r>
            <a:endParaRPr sz="29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8634975" y="5314200"/>
            <a:ext cx="2381250" cy="1338580"/>
          </a:xfrm>
          <a:custGeom>
            <a:avLst/>
            <a:gdLst/>
            <a:ahLst/>
            <a:cxnLst/>
            <a:rect l="l" t="t" r="r" b="b"/>
            <a:pathLst>
              <a:path w="2381250" h="1338579">
                <a:moveTo>
                  <a:pt x="0" y="1338204"/>
                </a:moveTo>
                <a:lnTo>
                  <a:pt x="2380881" y="1338204"/>
                </a:lnTo>
                <a:lnTo>
                  <a:pt x="2380881" y="0"/>
                </a:lnTo>
                <a:lnTo>
                  <a:pt x="0" y="0"/>
                </a:lnTo>
                <a:lnTo>
                  <a:pt x="0" y="133820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634975" y="5314200"/>
            <a:ext cx="2381250" cy="1338580"/>
          </a:xfrm>
          <a:custGeom>
            <a:avLst/>
            <a:gdLst/>
            <a:ahLst/>
            <a:cxnLst/>
            <a:rect l="l" t="t" r="r" b="b"/>
            <a:pathLst>
              <a:path w="2381250" h="1338579">
                <a:moveTo>
                  <a:pt x="0" y="1338204"/>
                </a:moveTo>
                <a:lnTo>
                  <a:pt x="2380749" y="1338204"/>
                </a:lnTo>
                <a:lnTo>
                  <a:pt x="2380749" y="0"/>
                </a:lnTo>
                <a:lnTo>
                  <a:pt x="0" y="0"/>
                </a:lnTo>
                <a:lnTo>
                  <a:pt x="0" y="1338204"/>
                </a:lnTo>
              </a:path>
            </a:pathLst>
          </a:custGeom>
          <a:ln w="25092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338946" y="4981719"/>
            <a:ext cx="2378710" cy="1336040"/>
          </a:xfrm>
          <a:custGeom>
            <a:avLst/>
            <a:gdLst/>
            <a:ahLst/>
            <a:cxnLst/>
            <a:rect l="l" t="t" r="r" b="b"/>
            <a:pathLst>
              <a:path w="2378709" h="1336039">
                <a:moveTo>
                  <a:pt x="0" y="1335443"/>
                </a:moveTo>
                <a:lnTo>
                  <a:pt x="2378411" y="1335443"/>
                </a:lnTo>
                <a:lnTo>
                  <a:pt x="2378411" y="0"/>
                </a:lnTo>
                <a:lnTo>
                  <a:pt x="0" y="0"/>
                </a:lnTo>
                <a:lnTo>
                  <a:pt x="0" y="1335443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8338946" y="4981719"/>
            <a:ext cx="2378710" cy="1336040"/>
          </a:xfrm>
          <a:prstGeom prst="rect">
            <a:avLst/>
          </a:prstGeom>
          <a:ln w="25197">
            <a:solidFill>
              <a:srgbClr val="000000"/>
            </a:solidFill>
          </a:ln>
        </p:spPr>
        <p:txBody>
          <a:bodyPr vert="horz" wrap="square" lIns="0" tIns="25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0"/>
              </a:spcBef>
            </a:pPr>
            <a:endParaRPr sz="2800">
              <a:latin typeface="Times New Roman"/>
              <a:cs typeface="Times New Roman"/>
            </a:endParaRPr>
          </a:p>
          <a:p>
            <a:pPr marL="591820">
              <a:lnSpc>
                <a:spcPct val="100000"/>
              </a:lnSpc>
            </a:pPr>
            <a:r>
              <a:rPr sz="2900" spc="-140" dirty="0">
                <a:latin typeface="Arial"/>
                <a:cs typeface="Arial"/>
              </a:rPr>
              <a:t>Dekripsi</a:t>
            </a:r>
            <a:endParaRPr sz="29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957866" y="5649441"/>
            <a:ext cx="2085339" cy="0"/>
          </a:xfrm>
          <a:custGeom>
            <a:avLst/>
            <a:gdLst/>
            <a:ahLst/>
            <a:cxnLst/>
            <a:rect l="l" t="t" r="r" b="b"/>
            <a:pathLst>
              <a:path w="2085340">
                <a:moveTo>
                  <a:pt x="0" y="0"/>
                </a:moveTo>
                <a:lnTo>
                  <a:pt x="2085049" y="0"/>
                </a:lnTo>
              </a:path>
            </a:pathLst>
          </a:custGeom>
          <a:ln w="2574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016573" y="5527876"/>
            <a:ext cx="322580" cy="243204"/>
          </a:xfrm>
          <a:custGeom>
            <a:avLst/>
            <a:gdLst/>
            <a:ahLst/>
            <a:cxnLst/>
            <a:rect l="l" t="t" r="r" b="b"/>
            <a:pathLst>
              <a:path w="322579" h="243204">
                <a:moveTo>
                  <a:pt x="0" y="0"/>
                </a:moveTo>
                <a:lnTo>
                  <a:pt x="0" y="243129"/>
                </a:lnTo>
                <a:lnTo>
                  <a:pt x="322372" y="12156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6252721" y="5005540"/>
            <a:ext cx="1607185" cy="4711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900" spc="-145" dirty="0">
                <a:latin typeface="Arial"/>
                <a:cs typeface="Arial"/>
              </a:rPr>
              <a:t>Cipherteks</a:t>
            </a:r>
            <a:endParaRPr sz="29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2025463" y="5377634"/>
            <a:ext cx="1364615" cy="4711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900" spc="-210" dirty="0">
                <a:latin typeface="Arial"/>
                <a:cs typeface="Arial"/>
              </a:rPr>
              <a:t>P</a:t>
            </a:r>
            <a:r>
              <a:rPr sz="2900" spc="-65" dirty="0">
                <a:latin typeface="Arial"/>
                <a:cs typeface="Arial"/>
              </a:rPr>
              <a:t>l</a:t>
            </a:r>
            <a:r>
              <a:rPr sz="2900" spc="-170" dirty="0">
                <a:latin typeface="Arial"/>
                <a:cs typeface="Arial"/>
              </a:rPr>
              <a:t>a</a:t>
            </a:r>
            <a:r>
              <a:rPr sz="2900" spc="-65" dirty="0">
                <a:latin typeface="Arial"/>
                <a:cs typeface="Arial"/>
              </a:rPr>
              <a:t>i</a:t>
            </a:r>
            <a:r>
              <a:rPr sz="2900" spc="-170" dirty="0">
                <a:latin typeface="Arial"/>
                <a:cs typeface="Arial"/>
              </a:rPr>
              <a:t>n</a:t>
            </a:r>
            <a:r>
              <a:rPr sz="2900" spc="-100" dirty="0">
                <a:latin typeface="Arial"/>
                <a:cs typeface="Arial"/>
              </a:rPr>
              <a:t>t</a:t>
            </a:r>
            <a:r>
              <a:rPr sz="2900" spc="-160" dirty="0">
                <a:latin typeface="Arial"/>
                <a:cs typeface="Arial"/>
              </a:rPr>
              <a:t>e</a:t>
            </a:r>
            <a:r>
              <a:rPr sz="2900" spc="-170" dirty="0">
                <a:latin typeface="Arial"/>
                <a:cs typeface="Arial"/>
              </a:rPr>
              <a:t>k</a:t>
            </a:r>
            <a:r>
              <a:rPr sz="2900" spc="-145" dirty="0">
                <a:latin typeface="Arial"/>
                <a:cs typeface="Arial"/>
              </a:rPr>
              <a:t>s</a:t>
            </a:r>
            <a:endParaRPr sz="29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0717390" y="5649441"/>
            <a:ext cx="896619" cy="0"/>
          </a:xfrm>
          <a:custGeom>
            <a:avLst/>
            <a:gdLst/>
            <a:ahLst/>
            <a:cxnLst/>
            <a:rect l="l" t="t" r="r" b="b"/>
            <a:pathLst>
              <a:path w="896620">
                <a:moveTo>
                  <a:pt x="0" y="0"/>
                </a:moveTo>
                <a:lnTo>
                  <a:pt x="896320" y="0"/>
                </a:lnTo>
              </a:path>
            </a:pathLst>
          </a:custGeom>
          <a:ln w="2574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1587368" y="5527876"/>
            <a:ext cx="321945" cy="243204"/>
          </a:xfrm>
          <a:custGeom>
            <a:avLst/>
            <a:gdLst/>
            <a:ahLst/>
            <a:cxnLst/>
            <a:rect l="l" t="t" r="r" b="b"/>
            <a:pathLst>
              <a:path w="321945" h="243204">
                <a:moveTo>
                  <a:pt x="0" y="0"/>
                </a:moveTo>
                <a:lnTo>
                  <a:pt x="0" y="243129"/>
                </a:lnTo>
                <a:lnTo>
                  <a:pt x="321384" y="12156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765516" y="3643515"/>
            <a:ext cx="0" cy="1007110"/>
          </a:xfrm>
          <a:custGeom>
            <a:avLst/>
            <a:gdLst/>
            <a:ahLst/>
            <a:cxnLst/>
            <a:rect l="l" t="t" r="r" b="b"/>
            <a:pathLst>
              <a:path h="1007110">
                <a:moveTo>
                  <a:pt x="0" y="0"/>
                </a:moveTo>
                <a:lnTo>
                  <a:pt x="0" y="1006644"/>
                </a:lnTo>
              </a:path>
            </a:pathLst>
          </a:custGeom>
          <a:ln w="230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660144" y="4620707"/>
            <a:ext cx="214629" cy="361315"/>
          </a:xfrm>
          <a:custGeom>
            <a:avLst/>
            <a:gdLst/>
            <a:ahLst/>
            <a:cxnLst/>
            <a:rect l="l" t="t" r="r" b="b"/>
            <a:pathLst>
              <a:path w="214629" h="361314">
                <a:moveTo>
                  <a:pt x="214036" y="0"/>
                </a:moveTo>
                <a:lnTo>
                  <a:pt x="0" y="0"/>
                </a:lnTo>
                <a:lnTo>
                  <a:pt x="105372" y="361012"/>
                </a:lnTo>
                <a:lnTo>
                  <a:pt x="21403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528003" y="3643515"/>
            <a:ext cx="0" cy="1007110"/>
          </a:xfrm>
          <a:custGeom>
            <a:avLst/>
            <a:gdLst/>
            <a:ahLst/>
            <a:cxnLst/>
            <a:rect l="l" t="t" r="r" b="b"/>
            <a:pathLst>
              <a:path h="1007110">
                <a:moveTo>
                  <a:pt x="0" y="0"/>
                </a:moveTo>
                <a:lnTo>
                  <a:pt x="0" y="1006644"/>
                </a:lnTo>
              </a:path>
            </a:pathLst>
          </a:custGeom>
          <a:ln w="230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419339" y="4620707"/>
            <a:ext cx="217804" cy="361315"/>
          </a:xfrm>
          <a:custGeom>
            <a:avLst/>
            <a:gdLst/>
            <a:ahLst/>
            <a:cxnLst/>
            <a:rect l="l" t="t" r="r" b="b"/>
            <a:pathLst>
              <a:path w="217804" h="361314">
                <a:moveTo>
                  <a:pt x="217329" y="0"/>
                </a:moveTo>
                <a:lnTo>
                  <a:pt x="0" y="0"/>
                </a:lnTo>
                <a:lnTo>
                  <a:pt x="108664" y="361012"/>
                </a:lnTo>
                <a:lnTo>
                  <a:pt x="21732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4339889" y="3039228"/>
            <a:ext cx="851535" cy="4711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900" spc="-210" dirty="0">
                <a:latin typeface="Arial"/>
                <a:cs typeface="Arial"/>
              </a:rPr>
              <a:t>K</a:t>
            </a:r>
            <a:r>
              <a:rPr sz="2900" spc="-160" dirty="0">
                <a:latin typeface="Arial"/>
                <a:cs typeface="Arial"/>
              </a:rPr>
              <a:t>u</a:t>
            </a:r>
            <a:r>
              <a:rPr sz="2900" spc="-170" dirty="0">
                <a:latin typeface="Arial"/>
                <a:cs typeface="Arial"/>
              </a:rPr>
              <a:t>n</a:t>
            </a:r>
            <a:r>
              <a:rPr sz="2900" spc="-165" dirty="0">
                <a:latin typeface="Arial"/>
                <a:cs typeface="Arial"/>
              </a:rPr>
              <a:t>c</a:t>
            </a:r>
            <a:r>
              <a:rPr sz="2900" spc="-65" dirty="0">
                <a:latin typeface="Arial"/>
                <a:cs typeface="Arial"/>
              </a:rPr>
              <a:t>i</a:t>
            </a:r>
            <a:endParaRPr sz="29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9011164" y="2999652"/>
            <a:ext cx="851535" cy="4711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900" spc="-210" dirty="0">
                <a:latin typeface="Arial"/>
                <a:cs typeface="Arial"/>
              </a:rPr>
              <a:t>K</a:t>
            </a:r>
            <a:r>
              <a:rPr sz="2900" spc="-160" dirty="0">
                <a:latin typeface="Arial"/>
                <a:cs typeface="Arial"/>
              </a:rPr>
              <a:t>u</a:t>
            </a:r>
            <a:r>
              <a:rPr sz="2900" spc="-170" dirty="0">
                <a:latin typeface="Arial"/>
                <a:cs typeface="Arial"/>
              </a:rPr>
              <a:t>n</a:t>
            </a:r>
            <a:r>
              <a:rPr sz="2900" spc="-165" dirty="0">
                <a:latin typeface="Arial"/>
                <a:cs typeface="Arial"/>
              </a:rPr>
              <a:t>c</a:t>
            </a:r>
            <a:r>
              <a:rPr sz="2900" spc="-65" dirty="0">
                <a:latin typeface="Arial"/>
                <a:cs typeface="Arial"/>
              </a:rPr>
              <a:t>i</a:t>
            </a:r>
            <a:endParaRPr sz="2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82922" y="647522"/>
            <a:ext cx="623824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Notasi</a:t>
            </a:r>
            <a:r>
              <a:rPr spc="-75" dirty="0"/>
              <a:t> </a:t>
            </a:r>
            <a:r>
              <a:rPr dirty="0"/>
              <a:t>Matematis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42899" y="2199538"/>
            <a:ext cx="11971020" cy="618363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4000" spc="-5" dirty="0">
                <a:latin typeface="Rockwell"/>
                <a:cs typeface="Rockwell"/>
              </a:rPr>
              <a:t>Misalkan:</a:t>
            </a:r>
            <a:endParaRPr sz="4000">
              <a:latin typeface="Rockwell"/>
              <a:cs typeface="Rockwell"/>
            </a:endParaRPr>
          </a:p>
          <a:p>
            <a:pPr marL="440690">
              <a:lnSpc>
                <a:spcPct val="100000"/>
              </a:lnSpc>
              <a:spcBef>
                <a:spcPts val="480"/>
              </a:spcBef>
            </a:pPr>
            <a:r>
              <a:rPr sz="4000" i="1" spc="-5" dirty="0">
                <a:latin typeface="Rockwell"/>
                <a:cs typeface="Rockwell"/>
              </a:rPr>
              <a:t>C </a:t>
            </a:r>
            <a:r>
              <a:rPr sz="4000" spc="-5" dirty="0">
                <a:latin typeface="Rockwell"/>
                <a:cs typeface="Rockwell"/>
              </a:rPr>
              <a:t>=</a:t>
            </a:r>
            <a:r>
              <a:rPr sz="4000" spc="-1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chiperteks</a:t>
            </a:r>
            <a:endParaRPr sz="4000">
              <a:latin typeface="Rockwell"/>
              <a:cs typeface="Rockwell"/>
            </a:endParaRPr>
          </a:p>
          <a:p>
            <a:pPr marL="440690">
              <a:lnSpc>
                <a:spcPct val="100000"/>
              </a:lnSpc>
              <a:spcBef>
                <a:spcPts val="480"/>
              </a:spcBef>
            </a:pPr>
            <a:r>
              <a:rPr sz="4000" i="1" spc="-5" dirty="0">
                <a:latin typeface="Rockwell"/>
                <a:cs typeface="Rockwell"/>
              </a:rPr>
              <a:t>P </a:t>
            </a:r>
            <a:r>
              <a:rPr sz="4000" spc="-5" dirty="0">
                <a:latin typeface="Rockwell"/>
                <a:cs typeface="Rockwell"/>
              </a:rPr>
              <a:t>=</a:t>
            </a:r>
            <a:r>
              <a:rPr sz="4000" spc="-2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plainteks</a:t>
            </a:r>
            <a:endParaRPr sz="4000">
              <a:latin typeface="Rockwell"/>
              <a:cs typeface="Rockwell"/>
            </a:endParaRPr>
          </a:p>
          <a:p>
            <a:pPr marL="440690" marR="3308985" indent="-428625">
              <a:lnSpc>
                <a:spcPct val="110000"/>
              </a:lnSpc>
            </a:pPr>
            <a:r>
              <a:rPr sz="4000" spc="-5" dirty="0">
                <a:latin typeface="Rockwell"/>
                <a:cs typeface="Rockwell"/>
              </a:rPr>
              <a:t>Fungsi </a:t>
            </a:r>
            <a:r>
              <a:rPr sz="4000" spc="-10" dirty="0">
                <a:latin typeface="Rockwell"/>
                <a:cs typeface="Rockwell"/>
              </a:rPr>
              <a:t>enkripsi </a:t>
            </a:r>
            <a:r>
              <a:rPr sz="4000" i="1" spc="-5" dirty="0">
                <a:latin typeface="Rockwell"/>
                <a:cs typeface="Rockwell"/>
              </a:rPr>
              <a:t>E </a:t>
            </a:r>
            <a:r>
              <a:rPr sz="4000" spc="-10" dirty="0">
                <a:latin typeface="Rockwell"/>
                <a:cs typeface="Rockwell"/>
              </a:rPr>
              <a:t>memetakan </a:t>
            </a:r>
            <a:r>
              <a:rPr sz="4000" i="1" spc="-5" dirty="0">
                <a:latin typeface="Rockwell"/>
                <a:cs typeface="Rockwell"/>
              </a:rPr>
              <a:t>P </a:t>
            </a:r>
            <a:r>
              <a:rPr sz="4000" spc="-5" dirty="0">
                <a:latin typeface="Rockwell"/>
                <a:cs typeface="Rockwell"/>
              </a:rPr>
              <a:t>ke </a:t>
            </a:r>
            <a:r>
              <a:rPr sz="4000" i="1" dirty="0">
                <a:latin typeface="Rockwell"/>
                <a:cs typeface="Rockwell"/>
              </a:rPr>
              <a:t>C</a:t>
            </a:r>
            <a:r>
              <a:rPr sz="4000" dirty="0">
                <a:latin typeface="Rockwell"/>
                <a:cs typeface="Rockwell"/>
              </a:rPr>
              <a:t>,  </a:t>
            </a:r>
            <a:r>
              <a:rPr sz="4000" i="1" spc="-5" dirty="0">
                <a:latin typeface="Rockwell"/>
                <a:cs typeface="Rockwell"/>
              </a:rPr>
              <a:t>E</a:t>
            </a:r>
            <a:r>
              <a:rPr sz="4000" spc="-5" dirty="0">
                <a:latin typeface="Rockwell"/>
                <a:cs typeface="Rockwell"/>
              </a:rPr>
              <a:t>(</a:t>
            </a:r>
            <a:r>
              <a:rPr sz="4000" i="1" spc="-5" dirty="0">
                <a:latin typeface="Rockwell"/>
                <a:cs typeface="Rockwell"/>
              </a:rPr>
              <a:t>P</a:t>
            </a:r>
            <a:r>
              <a:rPr sz="4000" spc="-5" dirty="0">
                <a:latin typeface="Rockwell"/>
                <a:cs typeface="Rockwell"/>
              </a:rPr>
              <a:t>) =</a:t>
            </a:r>
            <a:r>
              <a:rPr sz="4000" spc="-25" dirty="0">
                <a:latin typeface="Rockwell"/>
                <a:cs typeface="Rockwell"/>
              </a:rPr>
              <a:t> </a:t>
            </a:r>
            <a:r>
              <a:rPr sz="4000" i="1" spc="-5" dirty="0">
                <a:latin typeface="Rockwell"/>
                <a:cs typeface="Rockwell"/>
              </a:rPr>
              <a:t>C</a:t>
            </a:r>
            <a:endParaRPr sz="4000">
              <a:latin typeface="Rockwell"/>
              <a:cs typeface="Rockwell"/>
            </a:endParaRPr>
          </a:p>
          <a:p>
            <a:pPr marL="440690" marR="3213100" indent="-428625">
              <a:lnSpc>
                <a:spcPct val="110000"/>
              </a:lnSpc>
              <a:spcBef>
                <a:spcPts val="5"/>
              </a:spcBef>
            </a:pPr>
            <a:r>
              <a:rPr sz="4000" spc="-5" dirty="0">
                <a:latin typeface="Rockwell"/>
                <a:cs typeface="Rockwell"/>
              </a:rPr>
              <a:t>Fungsi dekripsi </a:t>
            </a:r>
            <a:r>
              <a:rPr sz="4000" i="1" spc="-5" dirty="0">
                <a:latin typeface="Rockwell"/>
                <a:cs typeface="Rockwell"/>
              </a:rPr>
              <a:t>D </a:t>
            </a:r>
            <a:r>
              <a:rPr sz="4000" spc="-10" dirty="0">
                <a:latin typeface="Rockwell"/>
                <a:cs typeface="Rockwell"/>
              </a:rPr>
              <a:t>memetakan </a:t>
            </a:r>
            <a:r>
              <a:rPr sz="4000" i="1" spc="-5" dirty="0">
                <a:latin typeface="Rockwell"/>
                <a:cs typeface="Rockwell"/>
              </a:rPr>
              <a:t>C </a:t>
            </a:r>
            <a:r>
              <a:rPr sz="4000" spc="-5" dirty="0">
                <a:latin typeface="Rockwell"/>
                <a:cs typeface="Rockwell"/>
              </a:rPr>
              <a:t>ke </a:t>
            </a:r>
            <a:r>
              <a:rPr sz="4000" i="1" spc="-10" dirty="0">
                <a:latin typeface="Rockwell"/>
                <a:cs typeface="Rockwell"/>
              </a:rPr>
              <a:t>P</a:t>
            </a:r>
            <a:r>
              <a:rPr sz="4000" spc="-10" dirty="0">
                <a:latin typeface="Rockwell"/>
                <a:cs typeface="Rockwell"/>
              </a:rPr>
              <a:t>,  </a:t>
            </a:r>
            <a:r>
              <a:rPr sz="4000" i="1" spc="-5" dirty="0">
                <a:latin typeface="Rockwell"/>
                <a:cs typeface="Rockwell"/>
              </a:rPr>
              <a:t>D</a:t>
            </a:r>
            <a:r>
              <a:rPr sz="4000" spc="-5" dirty="0">
                <a:latin typeface="Rockwell"/>
                <a:cs typeface="Rockwell"/>
              </a:rPr>
              <a:t>(</a:t>
            </a:r>
            <a:r>
              <a:rPr sz="4000" i="1" spc="-5" dirty="0">
                <a:latin typeface="Rockwell"/>
                <a:cs typeface="Rockwell"/>
              </a:rPr>
              <a:t>C</a:t>
            </a:r>
            <a:r>
              <a:rPr sz="4000" spc="-5" dirty="0">
                <a:latin typeface="Rockwell"/>
                <a:cs typeface="Rockwell"/>
              </a:rPr>
              <a:t>) =</a:t>
            </a:r>
            <a:r>
              <a:rPr sz="4000" spc="-10" dirty="0">
                <a:latin typeface="Rockwell"/>
                <a:cs typeface="Rockwell"/>
              </a:rPr>
              <a:t> </a:t>
            </a:r>
            <a:r>
              <a:rPr sz="4000" i="1" spc="-5" dirty="0">
                <a:latin typeface="Rockwell"/>
                <a:cs typeface="Rockwell"/>
              </a:rPr>
              <a:t>P</a:t>
            </a:r>
            <a:endParaRPr sz="40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960"/>
              </a:spcBef>
            </a:pPr>
            <a:r>
              <a:rPr sz="4000" spc="-5" dirty="0">
                <a:latin typeface="Rockwell"/>
                <a:cs typeface="Rockwell"/>
              </a:rPr>
              <a:t>Fungsi </a:t>
            </a:r>
            <a:r>
              <a:rPr sz="4000" spc="-10" dirty="0">
                <a:latin typeface="Rockwell"/>
                <a:cs typeface="Rockwell"/>
              </a:rPr>
              <a:t>enkripsi </a:t>
            </a:r>
            <a:r>
              <a:rPr sz="4000" spc="-5" dirty="0">
                <a:latin typeface="Rockwell"/>
                <a:cs typeface="Rockwell"/>
              </a:rPr>
              <a:t>dan dekripsi harus </a:t>
            </a:r>
            <a:r>
              <a:rPr sz="4000" spc="-10" dirty="0">
                <a:latin typeface="Rockwell"/>
                <a:cs typeface="Rockwell"/>
              </a:rPr>
              <a:t>memenuhi</a:t>
            </a:r>
            <a:r>
              <a:rPr sz="4000" spc="3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sifat:</a:t>
            </a:r>
            <a:endParaRPr sz="4000">
              <a:latin typeface="Rockwell"/>
              <a:cs typeface="Rockwell"/>
            </a:endParaRPr>
          </a:p>
          <a:p>
            <a:pPr marL="137160">
              <a:lnSpc>
                <a:spcPct val="100000"/>
              </a:lnSpc>
              <a:spcBef>
                <a:spcPts val="960"/>
              </a:spcBef>
            </a:pPr>
            <a:r>
              <a:rPr sz="4000" i="1" spc="-5" dirty="0">
                <a:latin typeface="Rockwell"/>
                <a:cs typeface="Rockwell"/>
              </a:rPr>
              <a:t>D</a:t>
            </a:r>
            <a:r>
              <a:rPr sz="4000" spc="-5" dirty="0">
                <a:latin typeface="Rockwell"/>
                <a:cs typeface="Rockwell"/>
              </a:rPr>
              <a:t>(</a:t>
            </a:r>
            <a:r>
              <a:rPr sz="4000" i="1" spc="-5" dirty="0">
                <a:latin typeface="Rockwell"/>
                <a:cs typeface="Rockwell"/>
              </a:rPr>
              <a:t>E</a:t>
            </a:r>
            <a:r>
              <a:rPr sz="4000" spc="-5" dirty="0">
                <a:latin typeface="Rockwell"/>
                <a:cs typeface="Rockwell"/>
              </a:rPr>
              <a:t>(</a:t>
            </a:r>
            <a:r>
              <a:rPr sz="4000" i="1" spc="-5" dirty="0">
                <a:latin typeface="Rockwell"/>
                <a:cs typeface="Rockwell"/>
              </a:rPr>
              <a:t>P</a:t>
            </a:r>
            <a:r>
              <a:rPr sz="4000" spc="-5" dirty="0">
                <a:latin typeface="Rockwell"/>
                <a:cs typeface="Rockwell"/>
              </a:rPr>
              <a:t>)) = </a:t>
            </a:r>
            <a:r>
              <a:rPr sz="4000" i="1" spc="-5" dirty="0">
                <a:latin typeface="Rockwell"/>
                <a:cs typeface="Rockwell"/>
              </a:rPr>
              <a:t>P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40026" y="647522"/>
            <a:ext cx="992759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Aplikasi </a:t>
            </a:r>
            <a:r>
              <a:rPr dirty="0"/>
              <a:t>Enkripsi –</a:t>
            </a:r>
            <a:r>
              <a:rPr spc="-60" dirty="0"/>
              <a:t> </a:t>
            </a:r>
            <a:r>
              <a:rPr dirty="0"/>
              <a:t>Dekripsi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396743"/>
            <a:ext cx="12759690" cy="352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04240" marR="5080" indent="-89154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903605" algn="l"/>
                <a:tab pos="904240" algn="l"/>
                <a:tab pos="4023995" algn="l"/>
                <a:tab pos="5409565" algn="l"/>
                <a:tab pos="7536815" algn="l"/>
                <a:tab pos="9989185" algn="l"/>
              </a:tabLst>
            </a:pPr>
            <a:r>
              <a:rPr sz="4100" spc="-5" dirty="0">
                <a:latin typeface="Rockwell"/>
                <a:cs typeface="Rockwell"/>
              </a:rPr>
              <a:t>Pengirima</a:t>
            </a:r>
            <a:r>
              <a:rPr sz="4100" dirty="0">
                <a:latin typeface="Rockwell"/>
                <a:cs typeface="Rockwell"/>
              </a:rPr>
              <a:t>n	data	</a:t>
            </a:r>
            <a:r>
              <a:rPr sz="4100" spc="-5" dirty="0">
                <a:latin typeface="Rockwell"/>
                <a:cs typeface="Rockwell"/>
              </a:rPr>
              <a:t>melalu</a:t>
            </a:r>
            <a:r>
              <a:rPr sz="4100" dirty="0">
                <a:latin typeface="Rockwell"/>
                <a:cs typeface="Rockwell"/>
              </a:rPr>
              <a:t>i	s</a:t>
            </a:r>
            <a:r>
              <a:rPr sz="4100" spc="-20" dirty="0">
                <a:latin typeface="Rockwell"/>
                <a:cs typeface="Rockwell"/>
              </a:rPr>
              <a:t>a</a:t>
            </a:r>
            <a:r>
              <a:rPr sz="4100" dirty="0">
                <a:latin typeface="Rockwell"/>
                <a:cs typeface="Rockwell"/>
              </a:rPr>
              <a:t>luran	</a:t>
            </a:r>
            <a:r>
              <a:rPr sz="4100" spc="-5" dirty="0">
                <a:latin typeface="Rockwell"/>
                <a:cs typeface="Rockwell"/>
              </a:rPr>
              <a:t>komuni</a:t>
            </a:r>
            <a:r>
              <a:rPr sz="4100" spc="-15" dirty="0">
                <a:latin typeface="Rockwell"/>
                <a:cs typeface="Rockwell"/>
              </a:rPr>
              <a:t>k</a:t>
            </a:r>
            <a:r>
              <a:rPr sz="4100" dirty="0">
                <a:latin typeface="Rockwell"/>
                <a:cs typeface="Rockwell"/>
              </a:rPr>
              <a:t>asi  (</a:t>
            </a:r>
            <a:r>
              <a:rPr sz="4100" i="1" dirty="0">
                <a:latin typeface="Rockwell"/>
                <a:cs typeface="Rockwell"/>
              </a:rPr>
              <a:t>data encryption on</a:t>
            </a:r>
            <a:r>
              <a:rPr sz="4100" i="1" spc="-55" dirty="0">
                <a:latin typeface="Rockwell"/>
                <a:cs typeface="Rockwell"/>
              </a:rPr>
              <a:t> </a:t>
            </a:r>
            <a:r>
              <a:rPr sz="4100" i="1" dirty="0">
                <a:latin typeface="Rockwell"/>
                <a:cs typeface="Rockwell"/>
              </a:rPr>
              <a:t>motion</a:t>
            </a:r>
            <a:r>
              <a:rPr sz="4100" dirty="0">
                <a:latin typeface="Rockwell"/>
                <a:cs typeface="Rockwell"/>
              </a:rPr>
              <a:t>).</a:t>
            </a:r>
            <a:endParaRPr sz="41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Rockwell"/>
              <a:buAutoNum type="arabicPeriod"/>
            </a:pPr>
            <a:endParaRPr sz="5950">
              <a:latin typeface="Times New Roman"/>
              <a:cs typeface="Times New Roman"/>
            </a:endParaRPr>
          </a:p>
          <a:p>
            <a:pPr marL="904240" indent="-891540">
              <a:lnSpc>
                <a:spcPct val="100000"/>
              </a:lnSpc>
              <a:buAutoNum type="arabicPeriod"/>
              <a:tabLst>
                <a:tab pos="903605" algn="l"/>
                <a:tab pos="904240" algn="l"/>
              </a:tabLst>
            </a:pPr>
            <a:r>
              <a:rPr sz="4100" dirty="0">
                <a:latin typeface="Rockwell"/>
                <a:cs typeface="Rockwell"/>
              </a:rPr>
              <a:t>Penyimpanan data di dalam </a:t>
            </a:r>
            <a:r>
              <a:rPr sz="4100" i="1" dirty="0">
                <a:latin typeface="Rockwell"/>
                <a:cs typeface="Rockwell"/>
              </a:rPr>
              <a:t>disk</a:t>
            </a:r>
            <a:r>
              <a:rPr sz="4100" i="1" spc="-100" dirty="0">
                <a:latin typeface="Rockwell"/>
                <a:cs typeface="Rockwell"/>
              </a:rPr>
              <a:t> </a:t>
            </a:r>
            <a:r>
              <a:rPr sz="4100" i="1" dirty="0">
                <a:latin typeface="Rockwell"/>
                <a:cs typeface="Rockwell"/>
              </a:rPr>
              <a:t>storage</a:t>
            </a:r>
            <a:endParaRPr sz="4100">
              <a:latin typeface="Rockwell"/>
              <a:cs typeface="Rockwell"/>
            </a:endParaRPr>
          </a:p>
          <a:p>
            <a:pPr marL="922019">
              <a:lnSpc>
                <a:spcPct val="100000"/>
              </a:lnSpc>
              <a:spcBef>
                <a:spcPts val="990"/>
              </a:spcBef>
            </a:pPr>
            <a:r>
              <a:rPr sz="4100" dirty="0">
                <a:latin typeface="Rockwell"/>
                <a:cs typeface="Rockwell"/>
              </a:rPr>
              <a:t>(</a:t>
            </a:r>
            <a:r>
              <a:rPr sz="4100" i="1" dirty="0">
                <a:latin typeface="Rockwell"/>
                <a:cs typeface="Rockwell"/>
              </a:rPr>
              <a:t>data encryption at</a:t>
            </a:r>
            <a:r>
              <a:rPr sz="4100" i="1" spc="-65" dirty="0">
                <a:latin typeface="Rockwell"/>
                <a:cs typeface="Rockwell"/>
              </a:rPr>
              <a:t> </a:t>
            </a:r>
            <a:r>
              <a:rPr sz="4100" i="1" dirty="0">
                <a:latin typeface="Rockwell"/>
                <a:cs typeface="Rockwell"/>
              </a:rPr>
              <a:t>rest</a:t>
            </a:r>
            <a:r>
              <a:rPr sz="4100" dirty="0">
                <a:latin typeface="Rockwell"/>
                <a:cs typeface="Rockwell"/>
              </a:rPr>
              <a:t>)</a:t>
            </a:r>
            <a:endParaRPr sz="41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96057" y="647522"/>
            <a:ext cx="941133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Data Encryption on</a:t>
            </a:r>
            <a:r>
              <a:rPr spc="-85" dirty="0"/>
              <a:t> </a:t>
            </a:r>
            <a:r>
              <a:rPr dirty="0"/>
              <a:t>Motion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69747" y="2168143"/>
            <a:ext cx="13214350" cy="55257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Font typeface="Wingdings"/>
              <a:buChar char=""/>
              <a:tabLst>
                <a:tab pos="441325" algn="l"/>
                <a:tab pos="2451100" algn="l"/>
                <a:tab pos="4203700" algn="l"/>
                <a:tab pos="8295005" algn="l"/>
                <a:tab pos="10335260" algn="l"/>
              </a:tabLst>
            </a:pPr>
            <a:r>
              <a:rPr sz="4100" dirty="0">
                <a:latin typeface="Rockwell"/>
                <a:cs typeface="Rockwell"/>
              </a:rPr>
              <a:t>Siny</a:t>
            </a:r>
            <a:r>
              <a:rPr sz="4100" spc="10" dirty="0">
                <a:latin typeface="Rockwell"/>
                <a:cs typeface="Rockwell"/>
              </a:rPr>
              <a:t>a</a:t>
            </a:r>
            <a:r>
              <a:rPr sz="4100" dirty="0">
                <a:latin typeface="Rockwell"/>
                <a:cs typeface="Rockwell"/>
              </a:rPr>
              <a:t>l	yang	ditransmisikan	d</a:t>
            </a:r>
            <a:r>
              <a:rPr sz="4100" spc="5" dirty="0">
                <a:latin typeface="Rockwell"/>
                <a:cs typeface="Rockwell"/>
              </a:rPr>
              <a:t>a</a:t>
            </a:r>
            <a:r>
              <a:rPr sz="4100" dirty="0">
                <a:latin typeface="Rockwell"/>
                <a:cs typeface="Rockwell"/>
              </a:rPr>
              <a:t>lam	pe</a:t>
            </a:r>
            <a:r>
              <a:rPr sz="4100" spc="10" dirty="0">
                <a:latin typeface="Rockwell"/>
                <a:cs typeface="Rockwell"/>
              </a:rPr>
              <a:t>r</a:t>
            </a:r>
            <a:r>
              <a:rPr sz="4100" dirty="0">
                <a:latin typeface="Rockwell"/>
                <a:cs typeface="Rockwell"/>
              </a:rPr>
              <a:t>c</a:t>
            </a:r>
            <a:r>
              <a:rPr sz="4100" spc="-20" dirty="0">
                <a:latin typeface="Rockwell"/>
                <a:cs typeface="Rockwell"/>
              </a:rPr>
              <a:t>a</a:t>
            </a:r>
            <a:r>
              <a:rPr sz="4100" spc="-5" dirty="0">
                <a:latin typeface="Rockwell"/>
                <a:cs typeface="Rockwell"/>
              </a:rPr>
              <a:t>kapan  </a:t>
            </a:r>
            <a:r>
              <a:rPr sz="4100" dirty="0">
                <a:latin typeface="Rockwell"/>
                <a:cs typeface="Rockwell"/>
              </a:rPr>
              <a:t>dengan</a:t>
            </a:r>
            <a:r>
              <a:rPr sz="4100" spc="-50" dirty="0">
                <a:latin typeface="Rockwell"/>
                <a:cs typeface="Rockwell"/>
              </a:rPr>
              <a:t> </a:t>
            </a:r>
            <a:r>
              <a:rPr sz="4100" i="1" dirty="0">
                <a:latin typeface="Rockwell"/>
                <a:cs typeface="Rockwell"/>
              </a:rPr>
              <a:t>handphone.</a:t>
            </a:r>
            <a:endParaRPr sz="4100">
              <a:latin typeface="Rockwell"/>
              <a:cs typeface="Rockwell"/>
            </a:endParaRPr>
          </a:p>
          <a:p>
            <a:pPr marL="440690" marR="6350" indent="-428625">
              <a:lnSpc>
                <a:spcPct val="100000"/>
              </a:lnSpc>
              <a:spcBef>
                <a:spcPts val="990"/>
              </a:spcBef>
              <a:buFont typeface="Wingdings"/>
              <a:buChar char=""/>
              <a:tabLst>
                <a:tab pos="441325" algn="l"/>
                <a:tab pos="2452370" algn="l"/>
                <a:tab pos="3659504" algn="l"/>
                <a:tab pos="5272405" algn="l"/>
                <a:tab pos="6761480" algn="l"/>
                <a:tab pos="8325484" algn="l"/>
                <a:tab pos="12228830" algn="l"/>
              </a:tabLst>
            </a:pPr>
            <a:r>
              <a:rPr sz="4100" spc="-5" dirty="0">
                <a:latin typeface="Rockwell"/>
                <a:cs typeface="Rockwell"/>
              </a:rPr>
              <a:t>Nomo</a:t>
            </a:r>
            <a:r>
              <a:rPr sz="4100" dirty="0">
                <a:latin typeface="Rockwell"/>
                <a:cs typeface="Rockwell"/>
              </a:rPr>
              <a:t>r	</a:t>
            </a:r>
            <a:r>
              <a:rPr sz="4100" spc="-5" dirty="0">
                <a:latin typeface="Rockwell"/>
                <a:cs typeface="Rockwell"/>
              </a:rPr>
              <a:t>PI</a:t>
            </a:r>
            <a:r>
              <a:rPr sz="4100" dirty="0">
                <a:latin typeface="Rockwell"/>
                <a:cs typeface="Rockwell"/>
              </a:rPr>
              <a:t>N	</a:t>
            </a:r>
            <a:r>
              <a:rPr sz="4100" spc="-5" dirty="0">
                <a:latin typeface="Rockwell"/>
                <a:cs typeface="Rockwell"/>
              </a:rPr>
              <a:t>kar</a:t>
            </a:r>
            <a:r>
              <a:rPr sz="4100" spc="-20" dirty="0">
                <a:latin typeface="Rockwell"/>
                <a:cs typeface="Rockwell"/>
              </a:rPr>
              <a:t>t</a:t>
            </a:r>
            <a:r>
              <a:rPr sz="4100" dirty="0">
                <a:latin typeface="Rockwell"/>
                <a:cs typeface="Rockwell"/>
              </a:rPr>
              <a:t>u	</a:t>
            </a:r>
            <a:r>
              <a:rPr sz="4100" spc="-5" dirty="0">
                <a:latin typeface="Rockwell"/>
                <a:cs typeface="Rockwell"/>
              </a:rPr>
              <a:t>AT</a:t>
            </a:r>
            <a:r>
              <a:rPr sz="4100" spc="5" dirty="0">
                <a:latin typeface="Rockwell"/>
                <a:cs typeface="Rockwell"/>
              </a:rPr>
              <a:t>M</a:t>
            </a:r>
            <a:r>
              <a:rPr sz="4100" dirty="0">
                <a:latin typeface="Rockwell"/>
                <a:cs typeface="Rockwell"/>
              </a:rPr>
              <a:t>	yang	ditran</a:t>
            </a:r>
            <a:r>
              <a:rPr sz="4100" spc="-20" dirty="0">
                <a:latin typeface="Rockwell"/>
                <a:cs typeface="Rockwell"/>
              </a:rPr>
              <a:t>s</a:t>
            </a:r>
            <a:r>
              <a:rPr sz="4100" spc="-5" dirty="0">
                <a:latin typeface="Rockwell"/>
                <a:cs typeface="Rockwell"/>
              </a:rPr>
              <a:t>misika</a:t>
            </a:r>
            <a:r>
              <a:rPr sz="4100" dirty="0">
                <a:latin typeface="Rockwell"/>
                <a:cs typeface="Rockwell"/>
              </a:rPr>
              <a:t>n	d</a:t>
            </a:r>
            <a:r>
              <a:rPr sz="4100" spc="-15" dirty="0">
                <a:latin typeface="Rockwell"/>
                <a:cs typeface="Rockwell"/>
              </a:rPr>
              <a:t>a</a:t>
            </a:r>
            <a:r>
              <a:rPr sz="4100" dirty="0">
                <a:latin typeface="Rockwell"/>
                <a:cs typeface="Rockwell"/>
              </a:rPr>
              <a:t>ri  mesin </a:t>
            </a:r>
            <a:r>
              <a:rPr sz="4100" spc="-5" dirty="0">
                <a:latin typeface="Rockwell"/>
                <a:cs typeface="Rockwell"/>
              </a:rPr>
              <a:t>ATM </a:t>
            </a:r>
            <a:r>
              <a:rPr sz="4100" dirty="0">
                <a:latin typeface="Rockwell"/>
                <a:cs typeface="Rockwell"/>
              </a:rPr>
              <a:t>ke komputer</a:t>
            </a:r>
            <a:r>
              <a:rPr sz="4100" spc="-60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bank.</a:t>
            </a:r>
            <a:endParaRPr sz="41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85"/>
              </a:spcBef>
              <a:buFont typeface="Wingdings"/>
              <a:buChar char=""/>
              <a:tabLst>
                <a:tab pos="441325" algn="l"/>
              </a:tabLst>
            </a:pPr>
            <a:r>
              <a:rPr sz="4100" dirty="0">
                <a:latin typeface="Rockwell"/>
                <a:cs typeface="Rockwell"/>
              </a:rPr>
              <a:t>Nomor </a:t>
            </a:r>
            <a:r>
              <a:rPr sz="4100" spc="-5" dirty="0">
                <a:latin typeface="Rockwell"/>
                <a:cs typeface="Rockwell"/>
              </a:rPr>
              <a:t>PIN </a:t>
            </a:r>
            <a:r>
              <a:rPr sz="4100" dirty="0">
                <a:latin typeface="Rockwell"/>
                <a:cs typeface="Rockwell"/>
              </a:rPr>
              <a:t>kartu kredit pada transaksi</a:t>
            </a:r>
            <a:r>
              <a:rPr sz="4100" spc="-120" dirty="0">
                <a:latin typeface="Rockwell"/>
                <a:cs typeface="Rockwell"/>
              </a:rPr>
              <a:t> </a:t>
            </a:r>
            <a:r>
              <a:rPr sz="4100" i="1" dirty="0">
                <a:latin typeface="Rockwell"/>
                <a:cs typeface="Rockwell"/>
              </a:rPr>
              <a:t>e-commerce</a:t>
            </a:r>
            <a:endParaRPr sz="4100">
              <a:latin typeface="Rockwell"/>
              <a:cs typeface="Rockwell"/>
            </a:endParaRPr>
          </a:p>
          <a:p>
            <a:pPr marL="440690">
              <a:lnSpc>
                <a:spcPct val="100000"/>
              </a:lnSpc>
            </a:pPr>
            <a:r>
              <a:rPr sz="4100" dirty="0">
                <a:latin typeface="Rockwell"/>
                <a:cs typeface="Rockwell"/>
              </a:rPr>
              <a:t>di</a:t>
            </a:r>
            <a:r>
              <a:rPr sz="4100" spc="-25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internet.</a:t>
            </a:r>
            <a:endParaRPr sz="41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85"/>
              </a:spcBef>
              <a:buFont typeface="Wingdings"/>
              <a:buChar char=""/>
              <a:tabLst>
                <a:tab pos="441325" algn="l"/>
              </a:tabLst>
            </a:pPr>
            <a:r>
              <a:rPr sz="4100" dirty="0">
                <a:latin typeface="Rockwell"/>
                <a:cs typeface="Rockwell"/>
              </a:rPr>
              <a:t>Siaran televisi berbayar (Pay</a:t>
            </a:r>
            <a:r>
              <a:rPr sz="4100" spc="-100" dirty="0">
                <a:latin typeface="Rockwell"/>
                <a:cs typeface="Rockwell"/>
              </a:rPr>
              <a:t> </a:t>
            </a:r>
            <a:r>
              <a:rPr sz="4100" spc="-5" dirty="0">
                <a:latin typeface="Rockwell"/>
                <a:cs typeface="Rockwell"/>
              </a:rPr>
              <a:t>TV)</a:t>
            </a:r>
            <a:endParaRPr sz="41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85"/>
              </a:spcBef>
              <a:buFont typeface="Wingdings"/>
              <a:buChar char=""/>
              <a:tabLst>
                <a:tab pos="441325" algn="l"/>
              </a:tabLst>
            </a:pPr>
            <a:r>
              <a:rPr sz="4100" dirty="0">
                <a:latin typeface="Rockwell"/>
                <a:cs typeface="Rockwell"/>
              </a:rPr>
              <a:t>Pesan melalui </a:t>
            </a:r>
            <a:r>
              <a:rPr sz="4100" i="1" dirty="0">
                <a:latin typeface="Rockwell"/>
                <a:cs typeface="Rockwell"/>
              </a:rPr>
              <a:t>BlackBerry Messenger</a:t>
            </a:r>
            <a:r>
              <a:rPr sz="4100" i="1" spc="-145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(BBM)</a:t>
            </a:r>
            <a:endParaRPr sz="41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76701" y="647522"/>
            <a:ext cx="825119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Data Encryption at</a:t>
            </a:r>
            <a:r>
              <a:rPr spc="-85" dirty="0"/>
              <a:t> </a:t>
            </a:r>
            <a:r>
              <a:rPr spc="-10" dirty="0"/>
              <a:t>Rest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68300" y="2013965"/>
            <a:ext cx="8480425" cy="19939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903605" algn="l"/>
              </a:tabLst>
            </a:pPr>
            <a:r>
              <a:rPr sz="4000" spc="-10" dirty="0">
                <a:latin typeface="Rockwell"/>
                <a:cs typeface="Rockwell"/>
              </a:rPr>
              <a:t>1.	</a:t>
            </a:r>
            <a:r>
              <a:rPr sz="4000" spc="-5" dirty="0">
                <a:latin typeface="Rockwell"/>
                <a:cs typeface="Rockwell"/>
              </a:rPr>
              <a:t>Dokumen</a:t>
            </a:r>
            <a:r>
              <a:rPr sz="4000" spc="-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teks</a:t>
            </a:r>
            <a:endParaRPr sz="4000">
              <a:latin typeface="Rockwell"/>
              <a:cs typeface="Rockwell"/>
            </a:endParaRPr>
          </a:p>
          <a:p>
            <a:pPr marL="1189990">
              <a:lnSpc>
                <a:spcPct val="100000"/>
              </a:lnSpc>
              <a:spcBef>
                <a:spcPts val="2795"/>
              </a:spcBef>
            </a:pPr>
            <a:r>
              <a:rPr sz="1700" spc="235" dirty="0">
                <a:latin typeface="Times New Roman"/>
                <a:cs typeface="Times New Roman"/>
              </a:rPr>
              <a:t>Plainteks</a:t>
            </a:r>
            <a:r>
              <a:rPr sz="1700" spc="145" dirty="0">
                <a:latin typeface="Times New Roman"/>
                <a:cs typeface="Times New Roman"/>
              </a:rPr>
              <a:t> </a:t>
            </a:r>
            <a:r>
              <a:rPr sz="1700" spc="305" dirty="0">
                <a:latin typeface="Times New Roman"/>
                <a:cs typeface="Times New Roman"/>
              </a:rPr>
              <a:t>(</a:t>
            </a:r>
            <a:r>
              <a:rPr sz="1700" spc="305" dirty="0">
                <a:latin typeface="Courier New"/>
                <a:cs typeface="Courier New"/>
              </a:rPr>
              <a:t>plain.txt</a:t>
            </a:r>
            <a:r>
              <a:rPr sz="1700" spc="305" dirty="0">
                <a:latin typeface="Times New Roman"/>
                <a:cs typeface="Times New Roman"/>
              </a:rPr>
              <a:t>):</a:t>
            </a:r>
            <a:endParaRPr sz="17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2042795">
              <a:lnSpc>
                <a:spcPct val="100000"/>
              </a:lnSpc>
              <a:spcBef>
                <a:spcPts val="1525"/>
              </a:spcBef>
            </a:pPr>
            <a:r>
              <a:rPr sz="1700" spc="340" dirty="0">
                <a:latin typeface="Courier New"/>
                <a:cs typeface="Courier New"/>
              </a:rPr>
              <a:t>Ketika saya berjalan-jalan </a:t>
            </a:r>
            <a:r>
              <a:rPr sz="1700" spc="345" dirty="0">
                <a:latin typeface="Courier New"/>
                <a:cs typeface="Courier New"/>
              </a:rPr>
              <a:t>di</a:t>
            </a:r>
            <a:r>
              <a:rPr sz="1700" spc="385" dirty="0">
                <a:latin typeface="Courier New"/>
                <a:cs typeface="Courier New"/>
              </a:rPr>
              <a:t> </a:t>
            </a:r>
            <a:r>
              <a:rPr sz="1700" spc="340" dirty="0">
                <a:latin typeface="Courier New"/>
                <a:cs typeface="Courier New"/>
              </a:rPr>
              <a:t>pantai,</a:t>
            </a:r>
            <a:endParaRPr sz="1700">
              <a:latin typeface="Courier New"/>
              <a:cs typeface="Courier Ne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411168" y="3967505"/>
            <a:ext cx="6434455" cy="527685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R="5080">
              <a:lnSpc>
                <a:spcPts val="1920"/>
              </a:lnSpc>
              <a:spcBef>
                <a:spcPts val="254"/>
              </a:spcBef>
            </a:pPr>
            <a:r>
              <a:rPr sz="1700" spc="340" dirty="0">
                <a:latin typeface="Courier New"/>
                <a:cs typeface="Courier New"/>
              </a:rPr>
              <a:t>saya menemukan banyak sekali kepiting  yang merangkak</a:t>
            </a:r>
            <a:r>
              <a:rPr sz="1700" spc="345" dirty="0">
                <a:latin typeface="Courier New"/>
                <a:cs typeface="Courier New"/>
              </a:rPr>
              <a:t> </a:t>
            </a:r>
            <a:r>
              <a:rPr sz="1700" spc="340" dirty="0">
                <a:latin typeface="Courier New"/>
                <a:cs typeface="Courier New"/>
              </a:rPr>
              <a:t>menuju</a:t>
            </a:r>
            <a:endParaRPr sz="1700">
              <a:latin typeface="Courier New"/>
              <a:cs typeface="Courier New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411168" y="4211209"/>
            <a:ext cx="6089015" cy="768985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R="5080" indent="3817620">
              <a:lnSpc>
                <a:spcPct val="93600"/>
              </a:lnSpc>
              <a:spcBef>
                <a:spcPts val="225"/>
              </a:spcBef>
            </a:pPr>
            <a:r>
              <a:rPr sz="1700" spc="340" dirty="0">
                <a:latin typeface="Courier New"/>
                <a:cs typeface="Courier New"/>
              </a:rPr>
              <a:t>laut. Mereka  adalah </a:t>
            </a:r>
            <a:r>
              <a:rPr sz="1700" spc="345" dirty="0">
                <a:latin typeface="Courier New"/>
                <a:cs typeface="Courier New"/>
              </a:rPr>
              <a:t>anak-anak </a:t>
            </a:r>
            <a:r>
              <a:rPr sz="1700" spc="340" dirty="0">
                <a:latin typeface="Courier New"/>
                <a:cs typeface="Courier New"/>
              </a:rPr>
              <a:t>kepiting yang baru  menetas dari</a:t>
            </a:r>
            <a:endParaRPr sz="1700">
              <a:latin typeface="Courier New"/>
              <a:cs typeface="Courier New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667270" y="4696081"/>
            <a:ext cx="3310254" cy="2838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sz="1700" spc="340" dirty="0">
                <a:latin typeface="Courier New"/>
                <a:cs typeface="Courier New"/>
              </a:rPr>
              <a:t>dalam pasir.</a:t>
            </a:r>
            <a:r>
              <a:rPr sz="1700" spc="305" dirty="0">
                <a:latin typeface="Courier New"/>
                <a:cs typeface="Courier New"/>
              </a:rPr>
              <a:t> </a:t>
            </a:r>
            <a:r>
              <a:rPr sz="1700" spc="340" dirty="0">
                <a:latin typeface="Courier New"/>
                <a:cs typeface="Courier New"/>
              </a:rPr>
              <a:t>Naluri</a:t>
            </a:r>
            <a:endParaRPr sz="1700">
              <a:latin typeface="Courier New"/>
              <a:cs typeface="Courier New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625990" y="4939979"/>
            <a:ext cx="4872355" cy="2838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sz="1700" spc="340" dirty="0">
                <a:latin typeface="Courier New"/>
                <a:cs typeface="Courier New"/>
              </a:rPr>
              <a:t>mengatakan bahwa laut adalah</a:t>
            </a:r>
            <a:endParaRPr sz="17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411168" y="4939979"/>
            <a:ext cx="4180840" cy="5270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ts val="1980"/>
              </a:lnSpc>
              <a:spcBef>
                <a:spcPts val="95"/>
              </a:spcBef>
            </a:pPr>
            <a:r>
              <a:rPr sz="1700" spc="340" dirty="0">
                <a:latin typeface="Courier New"/>
                <a:cs typeface="Courier New"/>
              </a:rPr>
              <a:t>mereka</a:t>
            </a:r>
            <a:endParaRPr sz="1700">
              <a:latin typeface="Courier New"/>
              <a:cs typeface="Courier New"/>
            </a:endParaRPr>
          </a:p>
          <a:p>
            <a:pPr>
              <a:lnSpc>
                <a:spcPts val="1980"/>
              </a:lnSpc>
            </a:pPr>
            <a:r>
              <a:rPr sz="1700" spc="340" dirty="0">
                <a:latin typeface="Courier New"/>
                <a:cs typeface="Courier New"/>
              </a:rPr>
              <a:t>tempat </a:t>
            </a:r>
            <a:r>
              <a:rPr sz="1700" spc="345" dirty="0">
                <a:latin typeface="Courier New"/>
                <a:cs typeface="Courier New"/>
              </a:rPr>
              <a:t>kehidupan</a:t>
            </a:r>
            <a:r>
              <a:rPr sz="1700" spc="295" dirty="0">
                <a:latin typeface="Courier New"/>
                <a:cs typeface="Courier New"/>
              </a:rPr>
              <a:t> </a:t>
            </a:r>
            <a:r>
              <a:rPr sz="1700" spc="340" dirty="0">
                <a:latin typeface="Courier New"/>
                <a:cs typeface="Courier New"/>
              </a:rPr>
              <a:t>mereka.</a:t>
            </a:r>
            <a:endParaRPr sz="1700">
              <a:latin typeface="Courier New"/>
              <a:cs typeface="Courier New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262496" y="3759775"/>
            <a:ext cx="12700" cy="9525"/>
          </a:xfrm>
          <a:custGeom>
            <a:avLst/>
            <a:gdLst/>
            <a:ahLst/>
            <a:cxnLst/>
            <a:rect l="l" t="t" r="r" b="b"/>
            <a:pathLst>
              <a:path w="12700" h="9525">
                <a:moveTo>
                  <a:pt x="0" y="9266"/>
                </a:moveTo>
                <a:lnTo>
                  <a:pt x="12444" y="9266"/>
                </a:lnTo>
                <a:lnTo>
                  <a:pt x="12444" y="0"/>
                </a:lnTo>
                <a:lnTo>
                  <a:pt x="0" y="0"/>
                </a:lnTo>
                <a:lnTo>
                  <a:pt x="0" y="926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275583" y="3769626"/>
            <a:ext cx="9525" cy="0"/>
          </a:xfrm>
          <a:custGeom>
            <a:avLst/>
            <a:gdLst/>
            <a:ahLst/>
            <a:cxnLst/>
            <a:rect l="l" t="t" r="r" b="b"/>
            <a:pathLst>
              <a:path w="9525">
                <a:moveTo>
                  <a:pt x="0" y="0"/>
                </a:moveTo>
                <a:lnTo>
                  <a:pt x="917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262496" y="3759775"/>
            <a:ext cx="12700" cy="9525"/>
          </a:xfrm>
          <a:custGeom>
            <a:avLst/>
            <a:gdLst/>
            <a:ahLst/>
            <a:cxnLst/>
            <a:rect l="l" t="t" r="r" b="b"/>
            <a:pathLst>
              <a:path w="12700" h="9525">
                <a:moveTo>
                  <a:pt x="0" y="9266"/>
                </a:moveTo>
                <a:lnTo>
                  <a:pt x="12444" y="9266"/>
                </a:lnTo>
                <a:lnTo>
                  <a:pt x="12444" y="0"/>
                </a:lnTo>
                <a:lnTo>
                  <a:pt x="0" y="0"/>
                </a:lnTo>
                <a:lnTo>
                  <a:pt x="0" y="926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275583" y="3769626"/>
            <a:ext cx="9525" cy="0"/>
          </a:xfrm>
          <a:custGeom>
            <a:avLst/>
            <a:gdLst/>
            <a:ahLst/>
            <a:cxnLst/>
            <a:rect l="l" t="t" r="r" b="b"/>
            <a:pathLst>
              <a:path w="9525">
                <a:moveTo>
                  <a:pt x="0" y="0"/>
                </a:moveTo>
                <a:lnTo>
                  <a:pt x="917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274953" y="3764408"/>
            <a:ext cx="6857365" cy="0"/>
          </a:xfrm>
          <a:custGeom>
            <a:avLst/>
            <a:gdLst/>
            <a:ahLst/>
            <a:cxnLst/>
            <a:rect l="l" t="t" r="r" b="b"/>
            <a:pathLst>
              <a:path w="6857365">
                <a:moveTo>
                  <a:pt x="0" y="0"/>
                </a:moveTo>
                <a:lnTo>
                  <a:pt x="6857148" y="0"/>
                </a:lnTo>
              </a:path>
            </a:pathLst>
          </a:custGeom>
          <a:ln w="9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288040" y="3769626"/>
            <a:ext cx="6854190" cy="0"/>
          </a:xfrm>
          <a:custGeom>
            <a:avLst/>
            <a:gdLst/>
            <a:ahLst/>
            <a:cxnLst/>
            <a:rect l="l" t="t" r="r" b="b"/>
            <a:pathLst>
              <a:path w="6854190">
                <a:moveTo>
                  <a:pt x="0" y="0"/>
                </a:moveTo>
                <a:lnTo>
                  <a:pt x="685368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32023" y="3759775"/>
            <a:ext cx="12700" cy="9525"/>
          </a:xfrm>
          <a:custGeom>
            <a:avLst/>
            <a:gdLst/>
            <a:ahLst/>
            <a:cxnLst/>
            <a:rect l="l" t="t" r="r" b="b"/>
            <a:pathLst>
              <a:path w="12700" h="9525">
                <a:moveTo>
                  <a:pt x="0" y="9266"/>
                </a:moveTo>
                <a:lnTo>
                  <a:pt x="12444" y="9266"/>
                </a:lnTo>
                <a:lnTo>
                  <a:pt x="12444" y="0"/>
                </a:lnTo>
                <a:lnTo>
                  <a:pt x="0" y="0"/>
                </a:lnTo>
                <a:lnTo>
                  <a:pt x="0" y="926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145136" y="3769626"/>
            <a:ext cx="9525" cy="0"/>
          </a:xfrm>
          <a:custGeom>
            <a:avLst/>
            <a:gdLst/>
            <a:ahLst/>
            <a:cxnLst/>
            <a:rect l="l" t="t" r="r" b="b"/>
            <a:pathLst>
              <a:path w="9525">
                <a:moveTo>
                  <a:pt x="0" y="0"/>
                </a:moveTo>
                <a:lnTo>
                  <a:pt x="917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132023" y="3759775"/>
            <a:ext cx="12700" cy="9525"/>
          </a:xfrm>
          <a:custGeom>
            <a:avLst/>
            <a:gdLst/>
            <a:ahLst/>
            <a:cxnLst/>
            <a:rect l="l" t="t" r="r" b="b"/>
            <a:pathLst>
              <a:path w="12700" h="9525">
                <a:moveTo>
                  <a:pt x="0" y="9266"/>
                </a:moveTo>
                <a:lnTo>
                  <a:pt x="12444" y="9266"/>
                </a:lnTo>
                <a:lnTo>
                  <a:pt x="12444" y="0"/>
                </a:lnTo>
                <a:lnTo>
                  <a:pt x="0" y="0"/>
                </a:lnTo>
                <a:lnTo>
                  <a:pt x="0" y="926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145136" y="3769626"/>
            <a:ext cx="9525" cy="0"/>
          </a:xfrm>
          <a:custGeom>
            <a:avLst/>
            <a:gdLst/>
            <a:ahLst/>
            <a:cxnLst/>
            <a:rect l="l" t="t" r="r" b="b"/>
            <a:pathLst>
              <a:path w="9525">
                <a:moveTo>
                  <a:pt x="0" y="0"/>
                </a:moveTo>
                <a:lnTo>
                  <a:pt x="917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268719" y="3769100"/>
            <a:ext cx="0" cy="1712595"/>
          </a:xfrm>
          <a:custGeom>
            <a:avLst/>
            <a:gdLst/>
            <a:ahLst/>
            <a:cxnLst/>
            <a:rect l="l" t="t" r="r" b="b"/>
            <a:pathLst>
              <a:path h="1712595">
                <a:moveTo>
                  <a:pt x="0" y="0"/>
                </a:moveTo>
                <a:lnTo>
                  <a:pt x="0" y="1712298"/>
                </a:lnTo>
              </a:path>
            </a:pathLst>
          </a:custGeom>
          <a:ln w="124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275583" y="3769626"/>
            <a:ext cx="0" cy="1719580"/>
          </a:xfrm>
          <a:custGeom>
            <a:avLst/>
            <a:gdLst/>
            <a:ahLst/>
            <a:cxnLst/>
            <a:rect l="l" t="t" r="r" b="b"/>
            <a:pathLst>
              <a:path h="1719579">
                <a:moveTo>
                  <a:pt x="0" y="0"/>
                </a:moveTo>
                <a:lnTo>
                  <a:pt x="0" y="1719570"/>
                </a:lnTo>
              </a:path>
            </a:pathLst>
          </a:custGeom>
          <a:ln w="36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275583" y="5481983"/>
            <a:ext cx="9525" cy="0"/>
          </a:xfrm>
          <a:custGeom>
            <a:avLst/>
            <a:gdLst/>
            <a:ahLst/>
            <a:cxnLst/>
            <a:rect l="l" t="t" r="r" b="b"/>
            <a:pathLst>
              <a:path w="9525">
                <a:moveTo>
                  <a:pt x="0" y="0"/>
                </a:moveTo>
                <a:lnTo>
                  <a:pt x="917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275583" y="5481983"/>
            <a:ext cx="9525" cy="0"/>
          </a:xfrm>
          <a:custGeom>
            <a:avLst/>
            <a:gdLst/>
            <a:ahLst/>
            <a:cxnLst/>
            <a:rect l="l" t="t" r="r" b="b"/>
            <a:pathLst>
              <a:path w="9525">
                <a:moveTo>
                  <a:pt x="0" y="0"/>
                </a:moveTo>
                <a:lnTo>
                  <a:pt x="917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274953" y="5476765"/>
            <a:ext cx="6857365" cy="0"/>
          </a:xfrm>
          <a:custGeom>
            <a:avLst/>
            <a:gdLst/>
            <a:ahLst/>
            <a:cxnLst/>
            <a:rect l="l" t="t" r="r" b="b"/>
            <a:pathLst>
              <a:path w="6857365">
                <a:moveTo>
                  <a:pt x="0" y="0"/>
                </a:moveTo>
                <a:lnTo>
                  <a:pt x="6857148" y="0"/>
                </a:lnTo>
              </a:path>
            </a:pathLst>
          </a:custGeom>
          <a:ln w="9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288040" y="5481983"/>
            <a:ext cx="6854190" cy="0"/>
          </a:xfrm>
          <a:custGeom>
            <a:avLst/>
            <a:gdLst/>
            <a:ahLst/>
            <a:cxnLst/>
            <a:rect l="l" t="t" r="r" b="b"/>
            <a:pathLst>
              <a:path w="6854190">
                <a:moveTo>
                  <a:pt x="0" y="0"/>
                </a:moveTo>
                <a:lnTo>
                  <a:pt x="685368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9138246" y="3769100"/>
            <a:ext cx="0" cy="1712595"/>
          </a:xfrm>
          <a:custGeom>
            <a:avLst/>
            <a:gdLst/>
            <a:ahLst/>
            <a:cxnLst/>
            <a:rect l="l" t="t" r="r" b="b"/>
            <a:pathLst>
              <a:path h="1712595">
                <a:moveTo>
                  <a:pt x="0" y="0"/>
                </a:moveTo>
                <a:lnTo>
                  <a:pt x="0" y="1712298"/>
                </a:lnTo>
              </a:path>
            </a:pathLst>
          </a:custGeom>
          <a:ln w="124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9145136" y="3769626"/>
            <a:ext cx="0" cy="1719580"/>
          </a:xfrm>
          <a:custGeom>
            <a:avLst/>
            <a:gdLst/>
            <a:ahLst/>
            <a:cxnLst/>
            <a:rect l="l" t="t" r="r" b="b"/>
            <a:pathLst>
              <a:path h="1719579">
                <a:moveTo>
                  <a:pt x="0" y="0"/>
                </a:moveTo>
                <a:lnTo>
                  <a:pt x="0" y="1719570"/>
                </a:lnTo>
              </a:path>
            </a:pathLst>
          </a:custGeom>
          <a:ln w="36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9145136" y="5481983"/>
            <a:ext cx="9525" cy="0"/>
          </a:xfrm>
          <a:custGeom>
            <a:avLst/>
            <a:gdLst/>
            <a:ahLst/>
            <a:cxnLst/>
            <a:rect l="l" t="t" r="r" b="b"/>
            <a:pathLst>
              <a:path w="9525">
                <a:moveTo>
                  <a:pt x="0" y="0"/>
                </a:moveTo>
                <a:lnTo>
                  <a:pt x="917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9145136" y="5481983"/>
            <a:ext cx="9525" cy="0"/>
          </a:xfrm>
          <a:custGeom>
            <a:avLst/>
            <a:gdLst/>
            <a:ahLst/>
            <a:cxnLst/>
            <a:rect l="l" t="t" r="r" b="b"/>
            <a:pathLst>
              <a:path w="9525">
                <a:moveTo>
                  <a:pt x="0" y="0"/>
                </a:moveTo>
                <a:lnTo>
                  <a:pt x="917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2256352" y="5954370"/>
            <a:ext cx="6875780" cy="22428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700" spc="250" dirty="0">
                <a:latin typeface="Times New Roman"/>
                <a:cs typeface="Times New Roman"/>
              </a:rPr>
              <a:t>Cipherteks</a:t>
            </a:r>
            <a:r>
              <a:rPr sz="1700" spc="145" dirty="0">
                <a:latin typeface="Times New Roman"/>
                <a:cs typeface="Times New Roman"/>
              </a:rPr>
              <a:t> </a:t>
            </a:r>
            <a:r>
              <a:rPr sz="1700" spc="305" dirty="0">
                <a:latin typeface="Times New Roman"/>
                <a:cs typeface="Times New Roman"/>
              </a:rPr>
              <a:t>(</a:t>
            </a:r>
            <a:r>
              <a:rPr sz="1700" spc="305" dirty="0">
                <a:latin typeface="Courier New"/>
                <a:cs typeface="Courier New"/>
              </a:rPr>
              <a:t>cipher.txt</a:t>
            </a:r>
            <a:r>
              <a:rPr sz="1700" spc="305" dirty="0">
                <a:latin typeface="Times New Roman"/>
                <a:cs typeface="Times New Roman"/>
              </a:rPr>
              <a:t>):</a:t>
            </a:r>
            <a:endParaRPr sz="17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750">
              <a:latin typeface="Times New Roman"/>
              <a:cs typeface="Times New Roman"/>
            </a:endParaRPr>
          </a:p>
          <a:p>
            <a:pPr marL="154305" marR="286385">
              <a:lnSpc>
                <a:spcPts val="1920"/>
              </a:lnSpc>
            </a:pPr>
            <a:r>
              <a:rPr sz="1700" spc="345" dirty="0">
                <a:latin typeface="Courier New"/>
                <a:cs typeface="Courier New"/>
              </a:rPr>
              <a:t>Ztâxzp/épêp/qtüyp{p}&lt;yp{p}/sx/</a:t>
            </a:r>
            <a:r>
              <a:rPr sz="1700" spc="345" dirty="0">
                <a:latin typeface="Gulim"/>
                <a:cs typeface="Gulim"/>
              </a:rPr>
              <a:t>•</a:t>
            </a:r>
            <a:r>
              <a:rPr sz="1700" spc="-320" dirty="0">
                <a:latin typeface="Gulim"/>
                <a:cs typeface="Gulim"/>
              </a:rPr>
              <a:t> </a:t>
            </a:r>
            <a:r>
              <a:rPr sz="1700" spc="340" dirty="0">
                <a:latin typeface="Courier New"/>
                <a:cs typeface="Courier New"/>
              </a:rPr>
              <a:t>p}âpx;  </a:t>
            </a:r>
            <a:r>
              <a:rPr sz="1700" spc="345" dirty="0">
                <a:latin typeface="Courier New"/>
                <a:cs typeface="Courier New"/>
              </a:rPr>
              <a:t>96épêp/|t}t|äzp}/qp}êpz/étzp{x/zt</a:t>
            </a:r>
            <a:r>
              <a:rPr sz="1700" spc="345" dirty="0">
                <a:latin typeface="Gulim"/>
                <a:cs typeface="Gulim"/>
              </a:rPr>
              <a:t>•</a:t>
            </a:r>
            <a:r>
              <a:rPr sz="1700" spc="-325" dirty="0">
                <a:latin typeface="Gulim"/>
                <a:cs typeface="Gulim"/>
              </a:rPr>
              <a:t> </a:t>
            </a:r>
            <a:r>
              <a:rPr sz="1700" spc="340" dirty="0">
                <a:latin typeface="Courier New"/>
                <a:cs typeface="Courier New"/>
              </a:rPr>
              <a:t>xâx</a:t>
            </a:r>
            <a:endParaRPr sz="1700">
              <a:latin typeface="Courier New"/>
              <a:cs typeface="Courier New"/>
            </a:endParaRPr>
          </a:p>
          <a:p>
            <a:pPr marL="154305" marR="287020">
              <a:lnSpc>
                <a:spcPts val="1920"/>
              </a:lnSpc>
            </a:pPr>
            <a:r>
              <a:rPr sz="1700" spc="340" dirty="0">
                <a:latin typeface="Courier New"/>
                <a:cs typeface="Courier New"/>
              </a:rPr>
              <a:t>}v96êp}v/|tüp}vzpz/|t}äyä/{päâ=/\tütz  </a:t>
            </a:r>
            <a:r>
              <a:rPr sz="1700" spc="350" dirty="0">
                <a:latin typeface="Courier New"/>
                <a:cs typeface="Courier New"/>
              </a:rPr>
              <a:t>p96psp{pw/p}pz&lt;p}pz/zt</a:t>
            </a:r>
            <a:r>
              <a:rPr sz="1700" spc="350" dirty="0">
                <a:latin typeface="Gulim"/>
                <a:cs typeface="Gulim"/>
              </a:rPr>
              <a:t>•</a:t>
            </a:r>
            <a:r>
              <a:rPr sz="1700" spc="-345" dirty="0">
                <a:latin typeface="Gulim"/>
                <a:cs typeface="Gulim"/>
              </a:rPr>
              <a:t> </a:t>
            </a:r>
            <a:r>
              <a:rPr sz="1700" spc="340" dirty="0">
                <a:latin typeface="Courier New"/>
                <a:cs typeface="Courier New"/>
              </a:rPr>
              <a:t>xâx}v/êp}</a:t>
            </a:r>
            <a:endParaRPr sz="1700">
              <a:latin typeface="Courier New"/>
              <a:cs typeface="Courier New"/>
            </a:endParaRPr>
          </a:p>
          <a:p>
            <a:pPr marL="154305">
              <a:lnSpc>
                <a:spcPts val="1810"/>
              </a:lnSpc>
            </a:pPr>
            <a:r>
              <a:rPr sz="1700" spc="345" dirty="0">
                <a:latin typeface="Courier New"/>
                <a:cs typeface="Courier New"/>
              </a:rPr>
              <a:t>v/qpüä96|t}tâpé/spüx/sp{p|/</a:t>
            </a:r>
            <a:r>
              <a:rPr sz="1700" spc="345" dirty="0">
                <a:latin typeface="Gulim"/>
                <a:cs typeface="Gulim"/>
              </a:rPr>
              <a:t>•</a:t>
            </a:r>
            <a:r>
              <a:rPr sz="1700" spc="-295" dirty="0">
                <a:latin typeface="Gulim"/>
                <a:cs typeface="Gulim"/>
              </a:rPr>
              <a:t> </a:t>
            </a:r>
            <a:r>
              <a:rPr sz="1700" spc="340" dirty="0">
                <a:latin typeface="Courier New"/>
                <a:cs typeface="Courier New"/>
              </a:rPr>
              <a:t>péxü=/]</a:t>
            </a:r>
            <a:endParaRPr sz="1700">
              <a:latin typeface="Courier New"/>
              <a:cs typeface="Courier New"/>
            </a:endParaRPr>
          </a:p>
          <a:p>
            <a:pPr marL="154305">
              <a:lnSpc>
                <a:spcPts val="1920"/>
              </a:lnSpc>
            </a:pPr>
            <a:r>
              <a:rPr sz="1700" spc="340" dirty="0">
                <a:latin typeface="Courier New"/>
                <a:cs typeface="Courier New"/>
              </a:rPr>
              <a:t>p{äüx96|ttüzp/|t}vpâpzp}/qpwåp/{päâ</a:t>
            </a:r>
            <a:endParaRPr sz="1700">
              <a:latin typeface="Courier New"/>
              <a:cs typeface="Courier New"/>
            </a:endParaRPr>
          </a:p>
          <a:p>
            <a:pPr marL="154305">
              <a:lnSpc>
                <a:spcPts val="1980"/>
              </a:lnSpc>
            </a:pPr>
            <a:r>
              <a:rPr sz="1700" spc="355" dirty="0">
                <a:latin typeface="Courier New"/>
                <a:cs typeface="Courier New"/>
              </a:rPr>
              <a:t>/psp{pw96ât|</a:t>
            </a:r>
            <a:r>
              <a:rPr sz="1700" spc="355" dirty="0">
                <a:latin typeface="Gulim"/>
                <a:cs typeface="Gulim"/>
              </a:rPr>
              <a:t>•</a:t>
            </a:r>
            <a:r>
              <a:rPr sz="1700" spc="-345" dirty="0">
                <a:latin typeface="Gulim"/>
                <a:cs typeface="Gulim"/>
              </a:rPr>
              <a:t> </a:t>
            </a:r>
            <a:r>
              <a:rPr sz="1700" spc="360" dirty="0">
                <a:latin typeface="Courier New"/>
                <a:cs typeface="Courier New"/>
              </a:rPr>
              <a:t>pâ/ztwxsä</a:t>
            </a:r>
            <a:r>
              <a:rPr sz="1700" spc="360" dirty="0">
                <a:latin typeface="Gulim"/>
                <a:cs typeface="Gulim"/>
              </a:rPr>
              <a:t>•</a:t>
            </a:r>
            <a:r>
              <a:rPr sz="1700" spc="-340" dirty="0">
                <a:latin typeface="Gulim"/>
                <a:cs typeface="Gulim"/>
              </a:rPr>
              <a:t> </a:t>
            </a:r>
            <a:r>
              <a:rPr sz="1700" spc="340" dirty="0">
                <a:latin typeface="Courier New"/>
                <a:cs typeface="Courier New"/>
              </a:rPr>
              <a:t>p}/|tützp=</a:t>
            </a:r>
            <a:endParaRPr sz="1700">
              <a:latin typeface="Courier New"/>
              <a:cs typeface="Courier New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2275583" y="6496374"/>
            <a:ext cx="9525" cy="0"/>
          </a:xfrm>
          <a:custGeom>
            <a:avLst/>
            <a:gdLst/>
            <a:ahLst/>
            <a:cxnLst/>
            <a:rect l="l" t="t" r="r" b="b"/>
            <a:pathLst>
              <a:path w="9525">
                <a:moveTo>
                  <a:pt x="0" y="0"/>
                </a:moveTo>
                <a:lnTo>
                  <a:pt x="917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275583" y="6496374"/>
            <a:ext cx="0" cy="7620"/>
          </a:xfrm>
          <a:custGeom>
            <a:avLst/>
            <a:gdLst/>
            <a:ahLst/>
            <a:cxnLst/>
            <a:rect l="l" t="t" r="r" b="b"/>
            <a:pathLst>
              <a:path h="7620">
                <a:moveTo>
                  <a:pt x="0" y="0"/>
                </a:moveTo>
                <a:lnTo>
                  <a:pt x="0" y="7408"/>
                </a:lnTo>
              </a:path>
            </a:pathLst>
          </a:custGeom>
          <a:ln w="36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275583" y="6496374"/>
            <a:ext cx="9525" cy="0"/>
          </a:xfrm>
          <a:custGeom>
            <a:avLst/>
            <a:gdLst/>
            <a:ahLst/>
            <a:cxnLst/>
            <a:rect l="l" t="t" r="r" b="b"/>
            <a:pathLst>
              <a:path w="9525">
                <a:moveTo>
                  <a:pt x="0" y="0"/>
                </a:moveTo>
                <a:lnTo>
                  <a:pt x="917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275583" y="6496374"/>
            <a:ext cx="0" cy="7620"/>
          </a:xfrm>
          <a:custGeom>
            <a:avLst/>
            <a:gdLst/>
            <a:ahLst/>
            <a:cxnLst/>
            <a:rect l="l" t="t" r="r" b="b"/>
            <a:pathLst>
              <a:path h="7620">
                <a:moveTo>
                  <a:pt x="0" y="0"/>
                </a:moveTo>
                <a:lnTo>
                  <a:pt x="0" y="7408"/>
                </a:lnTo>
              </a:path>
            </a:pathLst>
          </a:custGeom>
          <a:ln w="36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274953" y="6491496"/>
            <a:ext cx="6857365" cy="0"/>
          </a:xfrm>
          <a:custGeom>
            <a:avLst/>
            <a:gdLst/>
            <a:ahLst/>
            <a:cxnLst/>
            <a:rect l="l" t="t" r="r" b="b"/>
            <a:pathLst>
              <a:path w="6857365">
                <a:moveTo>
                  <a:pt x="0" y="0"/>
                </a:moveTo>
                <a:lnTo>
                  <a:pt x="6857148" y="0"/>
                </a:lnTo>
              </a:path>
            </a:pathLst>
          </a:custGeom>
          <a:ln w="97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288040" y="6496374"/>
            <a:ext cx="6854190" cy="0"/>
          </a:xfrm>
          <a:custGeom>
            <a:avLst/>
            <a:gdLst/>
            <a:ahLst/>
            <a:cxnLst/>
            <a:rect l="l" t="t" r="r" b="b"/>
            <a:pathLst>
              <a:path w="6854190">
                <a:moveTo>
                  <a:pt x="0" y="0"/>
                </a:moveTo>
                <a:lnTo>
                  <a:pt x="685368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9145136" y="6496374"/>
            <a:ext cx="9525" cy="0"/>
          </a:xfrm>
          <a:custGeom>
            <a:avLst/>
            <a:gdLst/>
            <a:ahLst/>
            <a:cxnLst/>
            <a:rect l="l" t="t" r="r" b="b"/>
            <a:pathLst>
              <a:path w="9525">
                <a:moveTo>
                  <a:pt x="0" y="0"/>
                </a:moveTo>
                <a:lnTo>
                  <a:pt x="917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9145136" y="6496374"/>
            <a:ext cx="0" cy="7620"/>
          </a:xfrm>
          <a:custGeom>
            <a:avLst/>
            <a:gdLst/>
            <a:ahLst/>
            <a:cxnLst/>
            <a:rect l="l" t="t" r="r" b="b"/>
            <a:pathLst>
              <a:path h="7620">
                <a:moveTo>
                  <a:pt x="0" y="0"/>
                </a:moveTo>
                <a:lnTo>
                  <a:pt x="0" y="7408"/>
                </a:lnTo>
              </a:path>
            </a:pathLst>
          </a:custGeom>
          <a:ln w="36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9145136" y="6496374"/>
            <a:ext cx="9525" cy="0"/>
          </a:xfrm>
          <a:custGeom>
            <a:avLst/>
            <a:gdLst/>
            <a:ahLst/>
            <a:cxnLst/>
            <a:rect l="l" t="t" r="r" b="b"/>
            <a:pathLst>
              <a:path w="9525">
                <a:moveTo>
                  <a:pt x="0" y="0"/>
                </a:moveTo>
                <a:lnTo>
                  <a:pt x="917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9145136" y="6496374"/>
            <a:ext cx="0" cy="7620"/>
          </a:xfrm>
          <a:custGeom>
            <a:avLst/>
            <a:gdLst/>
            <a:ahLst/>
            <a:cxnLst/>
            <a:rect l="l" t="t" r="r" b="b"/>
            <a:pathLst>
              <a:path h="7620">
                <a:moveTo>
                  <a:pt x="0" y="0"/>
                </a:moveTo>
                <a:lnTo>
                  <a:pt x="0" y="7408"/>
                </a:lnTo>
              </a:path>
            </a:pathLst>
          </a:custGeom>
          <a:ln w="36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268719" y="6486619"/>
            <a:ext cx="0" cy="1725295"/>
          </a:xfrm>
          <a:custGeom>
            <a:avLst/>
            <a:gdLst/>
            <a:ahLst/>
            <a:cxnLst/>
            <a:rect l="l" t="t" r="r" b="b"/>
            <a:pathLst>
              <a:path h="1725295">
                <a:moveTo>
                  <a:pt x="0" y="0"/>
                </a:moveTo>
                <a:lnTo>
                  <a:pt x="0" y="1724684"/>
                </a:lnTo>
              </a:path>
            </a:pathLst>
          </a:custGeom>
          <a:ln w="124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275583" y="6506122"/>
            <a:ext cx="0" cy="1703705"/>
          </a:xfrm>
          <a:custGeom>
            <a:avLst/>
            <a:gdLst/>
            <a:ahLst/>
            <a:cxnLst/>
            <a:rect l="l" t="t" r="r" b="b"/>
            <a:pathLst>
              <a:path h="1703704">
                <a:moveTo>
                  <a:pt x="0" y="0"/>
                </a:moveTo>
                <a:lnTo>
                  <a:pt x="0" y="1703212"/>
                </a:lnTo>
              </a:path>
            </a:pathLst>
          </a:custGeom>
          <a:ln w="36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275583" y="8211791"/>
            <a:ext cx="9525" cy="0"/>
          </a:xfrm>
          <a:custGeom>
            <a:avLst/>
            <a:gdLst/>
            <a:ahLst/>
            <a:cxnLst/>
            <a:rect l="l" t="t" r="r" b="b"/>
            <a:pathLst>
              <a:path w="9525">
                <a:moveTo>
                  <a:pt x="0" y="0"/>
                </a:moveTo>
                <a:lnTo>
                  <a:pt x="917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275583" y="8211791"/>
            <a:ext cx="0" cy="6985"/>
          </a:xfrm>
          <a:custGeom>
            <a:avLst/>
            <a:gdLst/>
            <a:ahLst/>
            <a:cxnLst/>
            <a:rect l="l" t="t" r="r" b="b"/>
            <a:pathLst>
              <a:path h="6984">
                <a:moveTo>
                  <a:pt x="-1835" y="3411"/>
                </a:moveTo>
                <a:lnTo>
                  <a:pt x="1835" y="3411"/>
                </a:lnTo>
              </a:path>
            </a:pathLst>
          </a:custGeom>
          <a:ln w="682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275583" y="8211791"/>
            <a:ext cx="9525" cy="0"/>
          </a:xfrm>
          <a:custGeom>
            <a:avLst/>
            <a:gdLst/>
            <a:ahLst/>
            <a:cxnLst/>
            <a:rect l="l" t="t" r="r" b="b"/>
            <a:pathLst>
              <a:path w="9525">
                <a:moveTo>
                  <a:pt x="0" y="0"/>
                </a:moveTo>
                <a:lnTo>
                  <a:pt x="917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275583" y="8211791"/>
            <a:ext cx="0" cy="6985"/>
          </a:xfrm>
          <a:custGeom>
            <a:avLst/>
            <a:gdLst/>
            <a:ahLst/>
            <a:cxnLst/>
            <a:rect l="l" t="t" r="r" b="b"/>
            <a:pathLst>
              <a:path h="6984">
                <a:moveTo>
                  <a:pt x="-1835" y="3411"/>
                </a:moveTo>
                <a:lnTo>
                  <a:pt x="1835" y="3411"/>
                </a:lnTo>
              </a:path>
            </a:pathLst>
          </a:custGeom>
          <a:ln w="682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274953" y="8206671"/>
            <a:ext cx="6857365" cy="0"/>
          </a:xfrm>
          <a:custGeom>
            <a:avLst/>
            <a:gdLst/>
            <a:ahLst/>
            <a:cxnLst/>
            <a:rect l="l" t="t" r="r" b="b"/>
            <a:pathLst>
              <a:path w="6857365">
                <a:moveTo>
                  <a:pt x="0" y="0"/>
                </a:moveTo>
                <a:lnTo>
                  <a:pt x="6857148" y="0"/>
                </a:lnTo>
              </a:path>
            </a:pathLst>
          </a:custGeom>
          <a:ln w="9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288040" y="8211791"/>
            <a:ext cx="6854190" cy="0"/>
          </a:xfrm>
          <a:custGeom>
            <a:avLst/>
            <a:gdLst/>
            <a:ahLst/>
            <a:cxnLst/>
            <a:rect l="l" t="t" r="r" b="b"/>
            <a:pathLst>
              <a:path w="6854190">
                <a:moveTo>
                  <a:pt x="0" y="0"/>
                </a:moveTo>
                <a:lnTo>
                  <a:pt x="685368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9138246" y="6486619"/>
            <a:ext cx="0" cy="1725295"/>
          </a:xfrm>
          <a:custGeom>
            <a:avLst/>
            <a:gdLst/>
            <a:ahLst/>
            <a:cxnLst/>
            <a:rect l="l" t="t" r="r" b="b"/>
            <a:pathLst>
              <a:path h="1725295">
                <a:moveTo>
                  <a:pt x="0" y="0"/>
                </a:moveTo>
                <a:lnTo>
                  <a:pt x="0" y="1724684"/>
                </a:lnTo>
              </a:path>
            </a:pathLst>
          </a:custGeom>
          <a:ln w="124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145136" y="6506122"/>
            <a:ext cx="0" cy="1703705"/>
          </a:xfrm>
          <a:custGeom>
            <a:avLst/>
            <a:gdLst/>
            <a:ahLst/>
            <a:cxnLst/>
            <a:rect l="l" t="t" r="r" b="b"/>
            <a:pathLst>
              <a:path h="1703704">
                <a:moveTo>
                  <a:pt x="0" y="0"/>
                </a:moveTo>
                <a:lnTo>
                  <a:pt x="0" y="1703212"/>
                </a:lnTo>
              </a:path>
            </a:pathLst>
          </a:custGeom>
          <a:ln w="36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9145136" y="8211791"/>
            <a:ext cx="9525" cy="0"/>
          </a:xfrm>
          <a:custGeom>
            <a:avLst/>
            <a:gdLst/>
            <a:ahLst/>
            <a:cxnLst/>
            <a:rect l="l" t="t" r="r" b="b"/>
            <a:pathLst>
              <a:path w="9525">
                <a:moveTo>
                  <a:pt x="0" y="0"/>
                </a:moveTo>
                <a:lnTo>
                  <a:pt x="917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9145136" y="8211791"/>
            <a:ext cx="0" cy="6985"/>
          </a:xfrm>
          <a:custGeom>
            <a:avLst/>
            <a:gdLst/>
            <a:ahLst/>
            <a:cxnLst/>
            <a:rect l="l" t="t" r="r" b="b"/>
            <a:pathLst>
              <a:path h="6984">
                <a:moveTo>
                  <a:pt x="-1835" y="3411"/>
                </a:moveTo>
                <a:lnTo>
                  <a:pt x="1835" y="3411"/>
                </a:lnTo>
              </a:path>
            </a:pathLst>
          </a:custGeom>
          <a:ln w="682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9145136" y="8211791"/>
            <a:ext cx="9525" cy="0"/>
          </a:xfrm>
          <a:custGeom>
            <a:avLst/>
            <a:gdLst/>
            <a:ahLst/>
            <a:cxnLst/>
            <a:rect l="l" t="t" r="r" b="b"/>
            <a:pathLst>
              <a:path w="9525">
                <a:moveTo>
                  <a:pt x="0" y="0"/>
                </a:moveTo>
                <a:lnTo>
                  <a:pt x="917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9145136" y="8211791"/>
            <a:ext cx="0" cy="6985"/>
          </a:xfrm>
          <a:custGeom>
            <a:avLst/>
            <a:gdLst/>
            <a:ahLst/>
            <a:cxnLst/>
            <a:rect l="l" t="t" r="r" b="b"/>
            <a:pathLst>
              <a:path h="6984">
                <a:moveTo>
                  <a:pt x="-1835" y="3411"/>
                </a:moveTo>
                <a:lnTo>
                  <a:pt x="1835" y="3411"/>
                </a:lnTo>
              </a:path>
            </a:pathLst>
          </a:custGeom>
          <a:ln w="682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73100" y="827912"/>
            <a:ext cx="513524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903605" algn="l"/>
              </a:tabLst>
            </a:pPr>
            <a:r>
              <a:rPr sz="4000" b="0" spc="-10" dirty="0">
                <a:latin typeface="Rockwell"/>
                <a:cs typeface="Rockwell"/>
              </a:rPr>
              <a:t>2.	</a:t>
            </a:r>
            <a:r>
              <a:rPr sz="4000" b="0" spc="-5" dirty="0">
                <a:latin typeface="Rockwell"/>
                <a:cs typeface="Rockwell"/>
              </a:rPr>
              <a:t>Dokumen</a:t>
            </a:r>
            <a:r>
              <a:rPr sz="4000" b="0" spc="-80" dirty="0">
                <a:latin typeface="Rockwell"/>
                <a:cs typeface="Rockwell"/>
              </a:rPr>
              <a:t> </a:t>
            </a:r>
            <a:r>
              <a:rPr sz="4000" b="0" spc="-5" dirty="0">
                <a:latin typeface="Rockwell"/>
                <a:cs typeface="Rockwell"/>
              </a:rPr>
              <a:t>gambar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772046" y="2166223"/>
            <a:ext cx="5399202" cy="385525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535837" y="6306393"/>
            <a:ext cx="1887855" cy="36385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4"/>
              </a:spcBef>
            </a:pPr>
            <a:r>
              <a:rPr sz="2200" spc="370" dirty="0">
                <a:latin typeface="Times New Roman"/>
                <a:cs typeface="Times New Roman"/>
              </a:rPr>
              <a:t>Plain</a:t>
            </a:r>
            <a:r>
              <a:rPr sz="2200" spc="185" dirty="0">
                <a:latin typeface="Times New Roman"/>
                <a:cs typeface="Times New Roman"/>
              </a:rPr>
              <a:t> </a:t>
            </a:r>
            <a:r>
              <a:rPr sz="2200" spc="434" dirty="0">
                <a:latin typeface="Times New Roman"/>
                <a:cs typeface="Times New Roman"/>
              </a:rPr>
              <a:t>image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043703" y="6383420"/>
            <a:ext cx="2148840" cy="36385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4"/>
              </a:spcBef>
            </a:pPr>
            <a:r>
              <a:rPr sz="2200" spc="409" dirty="0">
                <a:latin typeface="Times New Roman"/>
                <a:cs typeface="Times New Roman"/>
              </a:rPr>
              <a:t>Cipher</a:t>
            </a:r>
            <a:r>
              <a:rPr sz="2200" spc="170" dirty="0">
                <a:latin typeface="Times New Roman"/>
                <a:cs typeface="Times New Roman"/>
              </a:rPr>
              <a:t> </a:t>
            </a:r>
            <a:r>
              <a:rPr sz="2200" spc="434" dirty="0">
                <a:latin typeface="Times New Roman"/>
                <a:cs typeface="Times New Roman"/>
              </a:rPr>
              <a:t>image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648824" y="2156673"/>
            <a:ext cx="10795" cy="7620"/>
          </a:xfrm>
          <a:custGeom>
            <a:avLst/>
            <a:gdLst/>
            <a:ahLst/>
            <a:cxnLst/>
            <a:rect l="l" t="t" r="r" b="b"/>
            <a:pathLst>
              <a:path w="10794" h="7619">
                <a:moveTo>
                  <a:pt x="0" y="7514"/>
                </a:moveTo>
                <a:lnTo>
                  <a:pt x="10524" y="7514"/>
                </a:lnTo>
                <a:lnTo>
                  <a:pt x="10524" y="0"/>
                </a:lnTo>
                <a:lnTo>
                  <a:pt x="0" y="0"/>
                </a:lnTo>
                <a:lnTo>
                  <a:pt x="0" y="751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650139" y="2157612"/>
            <a:ext cx="8255" cy="0"/>
          </a:xfrm>
          <a:custGeom>
            <a:avLst/>
            <a:gdLst/>
            <a:ahLst/>
            <a:cxnLst/>
            <a:rect l="l" t="t" r="r" b="b"/>
            <a:pathLst>
              <a:path w="8255">
                <a:moveTo>
                  <a:pt x="0" y="0"/>
                </a:moveTo>
                <a:lnTo>
                  <a:pt x="789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650139" y="2157612"/>
            <a:ext cx="0" cy="5715"/>
          </a:xfrm>
          <a:custGeom>
            <a:avLst/>
            <a:gdLst/>
            <a:ahLst/>
            <a:cxnLst/>
            <a:rect l="l" t="t" r="r" b="b"/>
            <a:pathLst>
              <a:path h="5714">
                <a:moveTo>
                  <a:pt x="-1534" y="2818"/>
                </a:moveTo>
                <a:lnTo>
                  <a:pt x="1534" y="2818"/>
                </a:lnTo>
              </a:path>
            </a:pathLst>
          </a:custGeom>
          <a:ln w="56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648824" y="2156673"/>
            <a:ext cx="10795" cy="7620"/>
          </a:xfrm>
          <a:custGeom>
            <a:avLst/>
            <a:gdLst/>
            <a:ahLst/>
            <a:cxnLst/>
            <a:rect l="l" t="t" r="r" b="b"/>
            <a:pathLst>
              <a:path w="10794" h="7619">
                <a:moveTo>
                  <a:pt x="0" y="7514"/>
                </a:moveTo>
                <a:lnTo>
                  <a:pt x="10524" y="7514"/>
                </a:lnTo>
                <a:lnTo>
                  <a:pt x="10524" y="0"/>
                </a:lnTo>
                <a:lnTo>
                  <a:pt x="0" y="0"/>
                </a:lnTo>
                <a:lnTo>
                  <a:pt x="0" y="751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50139" y="2157612"/>
            <a:ext cx="8255" cy="0"/>
          </a:xfrm>
          <a:custGeom>
            <a:avLst/>
            <a:gdLst/>
            <a:ahLst/>
            <a:cxnLst/>
            <a:rect l="l" t="t" r="r" b="b"/>
            <a:pathLst>
              <a:path w="8255">
                <a:moveTo>
                  <a:pt x="0" y="0"/>
                </a:moveTo>
                <a:lnTo>
                  <a:pt x="789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650139" y="2157612"/>
            <a:ext cx="0" cy="5715"/>
          </a:xfrm>
          <a:custGeom>
            <a:avLst/>
            <a:gdLst/>
            <a:ahLst/>
            <a:cxnLst/>
            <a:rect l="l" t="t" r="r" b="b"/>
            <a:pathLst>
              <a:path h="5714">
                <a:moveTo>
                  <a:pt x="-1534" y="2818"/>
                </a:moveTo>
                <a:lnTo>
                  <a:pt x="1534" y="2818"/>
                </a:lnTo>
              </a:path>
            </a:pathLst>
          </a:custGeom>
          <a:ln w="56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659348" y="2160430"/>
            <a:ext cx="5627370" cy="0"/>
          </a:xfrm>
          <a:custGeom>
            <a:avLst/>
            <a:gdLst/>
            <a:ahLst/>
            <a:cxnLst/>
            <a:rect l="l" t="t" r="r" b="b"/>
            <a:pathLst>
              <a:path w="5627370">
                <a:moveTo>
                  <a:pt x="0" y="0"/>
                </a:moveTo>
                <a:lnTo>
                  <a:pt x="5626790" y="0"/>
                </a:lnTo>
              </a:path>
            </a:pathLst>
          </a:custGeom>
          <a:ln w="751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660664" y="2157612"/>
            <a:ext cx="5624195" cy="0"/>
          </a:xfrm>
          <a:custGeom>
            <a:avLst/>
            <a:gdLst/>
            <a:ahLst/>
            <a:cxnLst/>
            <a:rect l="l" t="t" r="r" b="b"/>
            <a:pathLst>
              <a:path w="5624195">
                <a:moveTo>
                  <a:pt x="0" y="0"/>
                </a:moveTo>
                <a:lnTo>
                  <a:pt x="562416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286139" y="2156673"/>
            <a:ext cx="10795" cy="7620"/>
          </a:xfrm>
          <a:custGeom>
            <a:avLst/>
            <a:gdLst/>
            <a:ahLst/>
            <a:cxnLst/>
            <a:rect l="l" t="t" r="r" b="b"/>
            <a:pathLst>
              <a:path w="10795" h="7619">
                <a:moveTo>
                  <a:pt x="0" y="7514"/>
                </a:moveTo>
                <a:lnTo>
                  <a:pt x="10523" y="7514"/>
                </a:lnTo>
                <a:lnTo>
                  <a:pt x="10523" y="0"/>
                </a:lnTo>
                <a:lnTo>
                  <a:pt x="0" y="0"/>
                </a:lnTo>
                <a:lnTo>
                  <a:pt x="0" y="751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287455" y="2157612"/>
            <a:ext cx="8255" cy="0"/>
          </a:xfrm>
          <a:custGeom>
            <a:avLst/>
            <a:gdLst/>
            <a:ahLst/>
            <a:cxnLst/>
            <a:rect l="l" t="t" r="r" b="b"/>
            <a:pathLst>
              <a:path w="8254">
                <a:moveTo>
                  <a:pt x="0" y="0"/>
                </a:moveTo>
                <a:lnTo>
                  <a:pt x="789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287455" y="2157612"/>
            <a:ext cx="0" cy="5715"/>
          </a:xfrm>
          <a:custGeom>
            <a:avLst/>
            <a:gdLst/>
            <a:ahLst/>
            <a:cxnLst/>
            <a:rect l="l" t="t" r="r" b="b"/>
            <a:pathLst>
              <a:path h="5714">
                <a:moveTo>
                  <a:pt x="-1534" y="2818"/>
                </a:moveTo>
                <a:lnTo>
                  <a:pt x="1534" y="2818"/>
                </a:lnTo>
              </a:path>
            </a:pathLst>
          </a:custGeom>
          <a:ln w="56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296663" y="2160430"/>
            <a:ext cx="5631815" cy="0"/>
          </a:xfrm>
          <a:custGeom>
            <a:avLst/>
            <a:gdLst/>
            <a:ahLst/>
            <a:cxnLst/>
            <a:rect l="l" t="t" r="r" b="b"/>
            <a:pathLst>
              <a:path w="5631815">
                <a:moveTo>
                  <a:pt x="0" y="0"/>
                </a:moveTo>
                <a:lnTo>
                  <a:pt x="5631614" y="0"/>
                </a:lnTo>
              </a:path>
            </a:pathLst>
          </a:custGeom>
          <a:ln w="751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297979" y="2157612"/>
            <a:ext cx="5629275" cy="0"/>
          </a:xfrm>
          <a:custGeom>
            <a:avLst/>
            <a:gdLst/>
            <a:ahLst/>
            <a:cxnLst/>
            <a:rect l="l" t="t" r="r" b="b"/>
            <a:pathLst>
              <a:path w="5629275">
                <a:moveTo>
                  <a:pt x="0" y="0"/>
                </a:moveTo>
                <a:lnTo>
                  <a:pt x="56289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2928278" y="2156673"/>
            <a:ext cx="10795" cy="7620"/>
          </a:xfrm>
          <a:custGeom>
            <a:avLst/>
            <a:gdLst/>
            <a:ahLst/>
            <a:cxnLst/>
            <a:rect l="l" t="t" r="r" b="b"/>
            <a:pathLst>
              <a:path w="10795" h="7619">
                <a:moveTo>
                  <a:pt x="0" y="7514"/>
                </a:moveTo>
                <a:lnTo>
                  <a:pt x="10525" y="7514"/>
                </a:lnTo>
                <a:lnTo>
                  <a:pt x="10525" y="0"/>
                </a:lnTo>
                <a:lnTo>
                  <a:pt x="0" y="0"/>
                </a:lnTo>
                <a:lnTo>
                  <a:pt x="0" y="751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2929594" y="2157612"/>
            <a:ext cx="8255" cy="0"/>
          </a:xfrm>
          <a:custGeom>
            <a:avLst/>
            <a:gdLst/>
            <a:ahLst/>
            <a:cxnLst/>
            <a:rect l="l" t="t" r="r" b="b"/>
            <a:pathLst>
              <a:path w="8254">
                <a:moveTo>
                  <a:pt x="0" y="0"/>
                </a:moveTo>
                <a:lnTo>
                  <a:pt x="789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2929594" y="2157612"/>
            <a:ext cx="0" cy="5715"/>
          </a:xfrm>
          <a:custGeom>
            <a:avLst/>
            <a:gdLst/>
            <a:ahLst/>
            <a:cxnLst/>
            <a:rect l="l" t="t" r="r" b="b"/>
            <a:pathLst>
              <a:path h="5714">
                <a:moveTo>
                  <a:pt x="-1534" y="2818"/>
                </a:moveTo>
                <a:lnTo>
                  <a:pt x="1534" y="2818"/>
                </a:lnTo>
              </a:path>
            </a:pathLst>
          </a:custGeom>
          <a:ln w="56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2928278" y="2156673"/>
            <a:ext cx="10795" cy="7620"/>
          </a:xfrm>
          <a:custGeom>
            <a:avLst/>
            <a:gdLst/>
            <a:ahLst/>
            <a:cxnLst/>
            <a:rect l="l" t="t" r="r" b="b"/>
            <a:pathLst>
              <a:path w="10795" h="7619">
                <a:moveTo>
                  <a:pt x="0" y="7514"/>
                </a:moveTo>
                <a:lnTo>
                  <a:pt x="10525" y="7514"/>
                </a:lnTo>
                <a:lnTo>
                  <a:pt x="10525" y="0"/>
                </a:lnTo>
                <a:lnTo>
                  <a:pt x="0" y="0"/>
                </a:lnTo>
                <a:lnTo>
                  <a:pt x="0" y="751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2929594" y="2157612"/>
            <a:ext cx="8255" cy="0"/>
          </a:xfrm>
          <a:custGeom>
            <a:avLst/>
            <a:gdLst/>
            <a:ahLst/>
            <a:cxnLst/>
            <a:rect l="l" t="t" r="r" b="b"/>
            <a:pathLst>
              <a:path w="8254">
                <a:moveTo>
                  <a:pt x="0" y="0"/>
                </a:moveTo>
                <a:lnTo>
                  <a:pt x="789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2929594" y="2157612"/>
            <a:ext cx="0" cy="5715"/>
          </a:xfrm>
          <a:custGeom>
            <a:avLst/>
            <a:gdLst/>
            <a:ahLst/>
            <a:cxnLst/>
            <a:rect l="l" t="t" r="r" b="b"/>
            <a:pathLst>
              <a:path h="5714">
                <a:moveTo>
                  <a:pt x="-1534" y="2818"/>
                </a:moveTo>
                <a:lnTo>
                  <a:pt x="1534" y="2818"/>
                </a:lnTo>
              </a:path>
            </a:pathLst>
          </a:custGeom>
          <a:ln w="56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654086" y="2164203"/>
            <a:ext cx="0" cy="4829810"/>
          </a:xfrm>
          <a:custGeom>
            <a:avLst/>
            <a:gdLst/>
            <a:ahLst/>
            <a:cxnLst/>
            <a:rect l="l" t="t" r="r" b="b"/>
            <a:pathLst>
              <a:path h="4829809">
                <a:moveTo>
                  <a:pt x="0" y="0"/>
                </a:moveTo>
                <a:lnTo>
                  <a:pt x="0" y="4829359"/>
                </a:lnTo>
              </a:path>
            </a:pathLst>
          </a:custGeom>
          <a:ln w="10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650139" y="2165127"/>
            <a:ext cx="0" cy="4827905"/>
          </a:xfrm>
          <a:custGeom>
            <a:avLst/>
            <a:gdLst/>
            <a:ahLst/>
            <a:cxnLst/>
            <a:rect l="l" t="t" r="r" b="b"/>
            <a:pathLst>
              <a:path h="4827905">
                <a:moveTo>
                  <a:pt x="0" y="0"/>
                </a:moveTo>
                <a:lnTo>
                  <a:pt x="0" y="482749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648824" y="6993563"/>
            <a:ext cx="10795" cy="7620"/>
          </a:xfrm>
          <a:custGeom>
            <a:avLst/>
            <a:gdLst/>
            <a:ahLst/>
            <a:cxnLst/>
            <a:rect l="l" t="t" r="r" b="b"/>
            <a:pathLst>
              <a:path w="10794" h="7620">
                <a:moveTo>
                  <a:pt x="0" y="7514"/>
                </a:moveTo>
                <a:lnTo>
                  <a:pt x="10524" y="7514"/>
                </a:lnTo>
                <a:lnTo>
                  <a:pt x="10524" y="0"/>
                </a:lnTo>
                <a:lnTo>
                  <a:pt x="0" y="0"/>
                </a:lnTo>
                <a:lnTo>
                  <a:pt x="0" y="751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650139" y="6994503"/>
            <a:ext cx="8255" cy="0"/>
          </a:xfrm>
          <a:custGeom>
            <a:avLst/>
            <a:gdLst/>
            <a:ahLst/>
            <a:cxnLst/>
            <a:rect l="l" t="t" r="r" b="b"/>
            <a:pathLst>
              <a:path w="8255">
                <a:moveTo>
                  <a:pt x="0" y="0"/>
                </a:moveTo>
                <a:lnTo>
                  <a:pt x="789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650139" y="6994503"/>
            <a:ext cx="0" cy="5715"/>
          </a:xfrm>
          <a:custGeom>
            <a:avLst/>
            <a:gdLst/>
            <a:ahLst/>
            <a:cxnLst/>
            <a:rect l="l" t="t" r="r" b="b"/>
            <a:pathLst>
              <a:path h="5715">
                <a:moveTo>
                  <a:pt x="-1534" y="2818"/>
                </a:moveTo>
                <a:lnTo>
                  <a:pt x="1534" y="2818"/>
                </a:lnTo>
              </a:path>
            </a:pathLst>
          </a:custGeom>
          <a:ln w="56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648824" y="6993563"/>
            <a:ext cx="10795" cy="7620"/>
          </a:xfrm>
          <a:custGeom>
            <a:avLst/>
            <a:gdLst/>
            <a:ahLst/>
            <a:cxnLst/>
            <a:rect l="l" t="t" r="r" b="b"/>
            <a:pathLst>
              <a:path w="10794" h="7620">
                <a:moveTo>
                  <a:pt x="0" y="7514"/>
                </a:moveTo>
                <a:lnTo>
                  <a:pt x="10524" y="7514"/>
                </a:lnTo>
                <a:lnTo>
                  <a:pt x="10524" y="0"/>
                </a:lnTo>
                <a:lnTo>
                  <a:pt x="0" y="0"/>
                </a:lnTo>
                <a:lnTo>
                  <a:pt x="0" y="751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650139" y="6994503"/>
            <a:ext cx="8255" cy="0"/>
          </a:xfrm>
          <a:custGeom>
            <a:avLst/>
            <a:gdLst/>
            <a:ahLst/>
            <a:cxnLst/>
            <a:rect l="l" t="t" r="r" b="b"/>
            <a:pathLst>
              <a:path w="8255">
                <a:moveTo>
                  <a:pt x="0" y="0"/>
                </a:moveTo>
                <a:lnTo>
                  <a:pt x="789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650139" y="6994503"/>
            <a:ext cx="0" cy="5715"/>
          </a:xfrm>
          <a:custGeom>
            <a:avLst/>
            <a:gdLst/>
            <a:ahLst/>
            <a:cxnLst/>
            <a:rect l="l" t="t" r="r" b="b"/>
            <a:pathLst>
              <a:path h="5715">
                <a:moveTo>
                  <a:pt x="-1534" y="2818"/>
                </a:moveTo>
                <a:lnTo>
                  <a:pt x="1534" y="2818"/>
                </a:lnTo>
              </a:path>
            </a:pathLst>
          </a:custGeom>
          <a:ln w="56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659348" y="6997320"/>
            <a:ext cx="5627370" cy="0"/>
          </a:xfrm>
          <a:custGeom>
            <a:avLst/>
            <a:gdLst/>
            <a:ahLst/>
            <a:cxnLst/>
            <a:rect l="l" t="t" r="r" b="b"/>
            <a:pathLst>
              <a:path w="5627370">
                <a:moveTo>
                  <a:pt x="0" y="0"/>
                </a:moveTo>
                <a:lnTo>
                  <a:pt x="5626790" y="0"/>
                </a:lnTo>
              </a:path>
            </a:pathLst>
          </a:custGeom>
          <a:ln w="751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660664" y="6994503"/>
            <a:ext cx="5624195" cy="0"/>
          </a:xfrm>
          <a:custGeom>
            <a:avLst/>
            <a:gdLst/>
            <a:ahLst/>
            <a:cxnLst/>
            <a:rect l="l" t="t" r="r" b="b"/>
            <a:pathLst>
              <a:path w="5624195">
                <a:moveTo>
                  <a:pt x="0" y="0"/>
                </a:moveTo>
                <a:lnTo>
                  <a:pt x="562416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291401" y="2164203"/>
            <a:ext cx="0" cy="4829810"/>
          </a:xfrm>
          <a:custGeom>
            <a:avLst/>
            <a:gdLst/>
            <a:ahLst/>
            <a:cxnLst/>
            <a:rect l="l" t="t" r="r" b="b"/>
            <a:pathLst>
              <a:path h="4829809">
                <a:moveTo>
                  <a:pt x="0" y="0"/>
                </a:moveTo>
                <a:lnTo>
                  <a:pt x="0" y="4829359"/>
                </a:lnTo>
              </a:path>
            </a:pathLst>
          </a:custGeom>
          <a:ln w="1052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7287455" y="2165127"/>
            <a:ext cx="0" cy="4827905"/>
          </a:xfrm>
          <a:custGeom>
            <a:avLst/>
            <a:gdLst/>
            <a:ahLst/>
            <a:cxnLst/>
            <a:rect l="l" t="t" r="r" b="b"/>
            <a:pathLst>
              <a:path h="4827905">
                <a:moveTo>
                  <a:pt x="0" y="0"/>
                </a:moveTo>
                <a:lnTo>
                  <a:pt x="0" y="482749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7286139" y="6993563"/>
            <a:ext cx="10795" cy="7620"/>
          </a:xfrm>
          <a:custGeom>
            <a:avLst/>
            <a:gdLst/>
            <a:ahLst/>
            <a:cxnLst/>
            <a:rect l="l" t="t" r="r" b="b"/>
            <a:pathLst>
              <a:path w="10795" h="7620">
                <a:moveTo>
                  <a:pt x="0" y="7514"/>
                </a:moveTo>
                <a:lnTo>
                  <a:pt x="10523" y="7514"/>
                </a:lnTo>
                <a:lnTo>
                  <a:pt x="10523" y="0"/>
                </a:lnTo>
                <a:lnTo>
                  <a:pt x="0" y="0"/>
                </a:lnTo>
                <a:lnTo>
                  <a:pt x="0" y="751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287455" y="6994503"/>
            <a:ext cx="8255" cy="0"/>
          </a:xfrm>
          <a:custGeom>
            <a:avLst/>
            <a:gdLst/>
            <a:ahLst/>
            <a:cxnLst/>
            <a:rect l="l" t="t" r="r" b="b"/>
            <a:pathLst>
              <a:path w="8254">
                <a:moveTo>
                  <a:pt x="0" y="0"/>
                </a:moveTo>
                <a:lnTo>
                  <a:pt x="789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287455" y="6994503"/>
            <a:ext cx="0" cy="5715"/>
          </a:xfrm>
          <a:custGeom>
            <a:avLst/>
            <a:gdLst/>
            <a:ahLst/>
            <a:cxnLst/>
            <a:rect l="l" t="t" r="r" b="b"/>
            <a:pathLst>
              <a:path h="5715">
                <a:moveTo>
                  <a:pt x="-1534" y="2818"/>
                </a:moveTo>
                <a:lnTo>
                  <a:pt x="1534" y="2818"/>
                </a:lnTo>
              </a:path>
            </a:pathLst>
          </a:custGeom>
          <a:ln w="56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7296663" y="6997320"/>
            <a:ext cx="5631815" cy="0"/>
          </a:xfrm>
          <a:custGeom>
            <a:avLst/>
            <a:gdLst/>
            <a:ahLst/>
            <a:cxnLst/>
            <a:rect l="l" t="t" r="r" b="b"/>
            <a:pathLst>
              <a:path w="5631815">
                <a:moveTo>
                  <a:pt x="0" y="0"/>
                </a:moveTo>
                <a:lnTo>
                  <a:pt x="5631614" y="0"/>
                </a:lnTo>
              </a:path>
            </a:pathLst>
          </a:custGeom>
          <a:ln w="751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7297979" y="6994503"/>
            <a:ext cx="5629275" cy="0"/>
          </a:xfrm>
          <a:custGeom>
            <a:avLst/>
            <a:gdLst/>
            <a:ahLst/>
            <a:cxnLst/>
            <a:rect l="l" t="t" r="r" b="b"/>
            <a:pathLst>
              <a:path w="5629275">
                <a:moveTo>
                  <a:pt x="0" y="0"/>
                </a:moveTo>
                <a:lnTo>
                  <a:pt x="56289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2933541" y="2164203"/>
            <a:ext cx="0" cy="4829810"/>
          </a:xfrm>
          <a:custGeom>
            <a:avLst/>
            <a:gdLst/>
            <a:ahLst/>
            <a:cxnLst/>
            <a:rect l="l" t="t" r="r" b="b"/>
            <a:pathLst>
              <a:path h="4829809">
                <a:moveTo>
                  <a:pt x="0" y="0"/>
                </a:moveTo>
                <a:lnTo>
                  <a:pt x="0" y="4829359"/>
                </a:lnTo>
              </a:path>
            </a:pathLst>
          </a:custGeom>
          <a:ln w="10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2929594" y="2165127"/>
            <a:ext cx="0" cy="4827905"/>
          </a:xfrm>
          <a:custGeom>
            <a:avLst/>
            <a:gdLst/>
            <a:ahLst/>
            <a:cxnLst/>
            <a:rect l="l" t="t" r="r" b="b"/>
            <a:pathLst>
              <a:path h="4827905">
                <a:moveTo>
                  <a:pt x="0" y="0"/>
                </a:moveTo>
                <a:lnTo>
                  <a:pt x="0" y="482749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2928278" y="6993563"/>
            <a:ext cx="10795" cy="7620"/>
          </a:xfrm>
          <a:custGeom>
            <a:avLst/>
            <a:gdLst/>
            <a:ahLst/>
            <a:cxnLst/>
            <a:rect l="l" t="t" r="r" b="b"/>
            <a:pathLst>
              <a:path w="10795" h="7620">
                <a:moveTo>
                  <a:pt x="0" y="7514"/>
                </a:moveTo>
                <a:lnTo>
                  <a:pt x="10525" y="7514"/>
                </a:lnTo>
                <a:lnTo>
                  <a:pt x="10525" y="0"/>
                </a:lnTo>
                <a:lnTo>
                  <a:pt x="0" y="0"/>
                </a:lnTo>
                <a:lnTo>
                  <a:pt x="0" y="751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2929594" y="6994503"/>
            <a:ext cx="8255" cy="0"/>
          </a:xfrm>
          <a:custGeom>
            <a:avLst/>
            <a:gdLst/>
            <a:ahLst/>
            <a:cxnLst/>
            <a:rect l="l" t="t" r="r" b="b"/>
            <a:pathLst>
              <a:path w="8254">
                <a:moveTo>
                  <a:pt x="0" y="0"/>
                </a:moveTo>
                <a:lnTo>
                  <a:pt x="789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2929594" y="6994503"/>
            <a:ext cx="0" cy="5715"/>
          </a:xfrm>
          <a:custGeom>
            <a:avLst/>
            <a:gdLst/>
            <a:ahLst/>
            <a:cxnLst/>
            <a:rect l="l" t="t" r="r" b="b"/>
            <a:pathLst>
              <a:path h="5715">
                <a:moveTo>
                  <a:pt x="-1534" y="2818"/>
                </a:moveTo>
                <a:lnTo>
                  <a:pt x="1534" y="2818"/>
                </a:lnTo>
              </a:path>
            </a:pathLst>
          </a:custGeom>
          <a:ln w="56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2928278" y="6993563"/>
            <a:ext cx="10795" cy="7620"/>
          </a:xfrm>
          <a:custGeom>
            <a:avLst/>
            <a:gdLst/>
            <a:ahLst/>
            <a:cxnLst/>
            <a:rect l="l" t="t" r="r" b="b"/>
            <a:pathLst>
              <a:path w="10795" h="7620">
                <a:moveTo>
                  <a:pt x="0" y="7514"/>
                </a:moveTo>
                <a:lnTo>
                  <a:pt x="10525" y="7514"/>
                </a:lnTo>
                <a:lnTo>
                  <a:pt x="10525" y="0"/>
                </a:lnTo>
                <a:lnTo>
                  <a:pt x="0" y="0"/>
                </a:lnTo>
                <a:lnTo>
                  <a:pt x="0" y="751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2929594" y="6994503"/>
            <a:ext cx="8255" cy="0"/>
          </a:xfrm>
          <a:custGeom>
            <a:avLst/>
            <a:gdLst/>
            <a:ahLst/>
            <a:cxnLst/>
            <a:rect l="l" t="t" r="r" b="b"/>
            <a:pathLst>
              <a:path w="8254">
                <a:moveTo>
                  <a:pt x="0" y="0"/>
                </a:moveTo>
                <a:lnTo>
                  <a:pt x="789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12929594" y="6994503"/>
            <a:ext cx="0" cy="5715"/>
          </a:xfrm>
          <a:custGeom>
            <a:avLst/>
            <a:gdLst/>
            <a:ahLst/>
            <a:cxnLst/>
            <a:rect l="l" t="t" r="r" b="b"/>
            <a:pathLst>
              <a:path h="5715">
                <a:moveTo>
                  <a:pt x="-1534" y="2818"/>
                </a:moveTo>
                <a:lnTo>
                  <a:pt x="1534" y="2818"/>
                </a:lnTo>
              </a:path>
            </a:pathLst>
          </a:custGeom>
          <a:ln w="56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408047" y="2239022"/>
            <a:ext cx="5403587" cy="38583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3500" y="32384"/>
            <a:ext cx="310451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903605" algn="l"/>
              </a:tabLst>
            </a:pPr>
            <a:r>
              <a:rPr sz="4000" b="0" spc="-15" dirty="0">
                <a:latin typeface="Rockwell"/>
                <a:cs typeface="Rockwell"/>
              </a:rPr>
              <a:t>3</a:t>
            </a:r>
            <a:r>
              <a:rPr sz="4000" b="0" spc="-5" dirty="0">
                <a:latin typeface="Rockwell"/>
                <a:cs typeface="Rockwell"/>
              </a:rPr>
              <a:t>.</a:t>
            </a:r>
            <a:r>
              <a:rPr sz="4000" b="0" dirty="0">
                <a:latin typeface="Rockwell"/>
                <a:cs typeface="Rockwell"/>
              </a:rPr>
              <a:t>	</a:t>
            </a:r>
            <a:r>
              <a:rPr sz="4000" b="0" spc="-5" dirty="0">
                <a:latin typeface="Rockwell"/>
                <a:cs typeface="Rockwell"/>
              </a:rPr>
              <a:t>Basisdata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76172" y="821092"/>
            <a:ext cx="3045460" cy="2933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50" spc="225" dirty="0">
                <a:latin typeface="Times New Roman"/>
                <a:cs typeface="Times New Roman"/>
              </a:rPr>
              <a:t>Plainteks</a:t>
            </a:r>
            <a:r>
              <a:rPr sz="1750" spc="125" dirty="0">
                <a:latin typeface="Times New Roman"/>
                <a:cs typeface="Times New Roman"/>
              </a:rPr>
              <a:t> </a:t>
            </a:r>
            <a:r>
              <a:rPr sz="1750" spc="295" dirty="0">
                <a:latin typeface="Times New Roman"/>
                <a:cs typeface="Times New Roman"/>
              </a:rPr>
              <a:t>(</a:t>
            </a:r>
            <a:r>
              <a:rPr sz="1750" spc="295" dirty="0">
                <a:latin typeface="Courier New"/>
                <a:cs typeface="Courier New"/>
              </a:rPr>
              <a:t>siswa.dbf</a:t>
            </a:r>
            <a:r>
              <a:rPr sz="1750" spc="295" dirty="0">
                <a:latin typeface="Times New Roman"/>
                <a:cs typeface="Times New Roman"/>
              </a:rPr>
              <a:t>):</a:t>
            </a:r>
            <a:endParaRPr sz="1750">
              <a:latin typeface="Times New Roman"/>
              <a:cs typeface="Times New Roman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892666" y="1375392"/>
          <a:ext cx="9142095" cy="26390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79575"/>
                <a:gridCol w="3839845"/>
                <a:gridCol w="1919604"/>
                <a:gridCol w="1679575"/>
              </a:tblGrid>
              <a:tr h="264665">
                <a:tc>
                  <a:txBody>
                    <a:bodyPr/>
                    <a:lstStyle/>
                    <a:p>
                      <a:pPr marL="142875">
                        <a:lnSpc>
                          <a:spcPts val="1970"/>
                        </a:lnSpc>
                      </a:pPr>
                      <a:r>
                        <a:rPr sz="1750" spc="345" dirty="0">
                          <a:latin typeface="Times New Roman"/>
                          <a:cs typeface="Times New Roman"/>
                        </a:rPr>
                        <a:t>NIM</a:t>
                      </a:r>
                      <a:endParaRPr sz="17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970"/>
                        </a:lnSpc>
                      </a:pPr>
                      <a:r>
                        <a:rPr sz="1750" spc="325" dirty="0">
                          <a:latin typeface="Times New Roman"/>
                          <a:cs typeface="Times New Roman"/>
                        </a:rPr>
                        <a:t>Nama</a:t>
                      </a:r>
                      <a:endParaRPr sz="17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970"/>
                        </a:lnSpc>
                      </a:pPr>
                      <a:r>
                        <a:rPr sz="1750" spc="245" dirty="0">
                          <a:latin typeface="Times New Roman"/>
                          <a:cs typeface="Times New Roman"/>
                        </a:rPr>
                        <a:t>Tinggi</a:t>
                      </a:r>
                      <a:endParaRPr sz="17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970"/>
                        </a:lnSpc>
                      </a:pPr>
                      <a:r>
                        <a:rPr sz="1750" spc="240" dirty="0">
                          <a:latin typeface="Times New Roman"/>
                          <a:cs typeface="Times New Roman"/>
                        </a:rPr>
                        <a:t>Berat</a:t>
                      </a:r>
                      <a:endParaRPr sz="17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750"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000001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5" dirty="0">
                          <a:latin typeface="Courier New"/>
                          <a:cs typeface="Courier New"/>
                        </a:rPr>
                        <a:t>Elin</a:t>
                      </a:r>
                      <a:r>
                        <a:rPr sz="1750" spc="315" dirty="0">
                          <a:latin typeface="Courier New"/>
                          <a:cs typeface="Courier New"/>
                        </a:rPr>
                        <a:t> </a:t>
                      </a:r>
                      <a:r>
                        <a:rPr sz="1750" spc="330" dirty="0">
                          <a:latin typeface="Courier New"/>
                          <a:cs typeface="Courier New"/>
                        </a:rPr>
                        <a:t>Jamilah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160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50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246"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000002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Fariz</a:t>
                      </a:r>
                      <a:r>
                        <a:rPr sz="1750" spc="320" dirty="0">
                          <a:latin typeface="Courier New"/>
                          <a:cs typeface="Courier New"/>
                        </a:rPr>
                        <a:t> </a:t>
                      </a:r>
                      <a:r>
                        <a:rPr sz="1750" spc="330" dirty="0">
                          <a:latin typeface="Courier New"/>
                          <a:cs typeface="Courier New"/>
                        </a:rPr>
                        <a:t>RM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157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49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699"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000003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Taufik</a:t>
                      </a:r>
                      <a:r>
                        <a:rPr sz="1750" spc="315" dirty="0">
                          <a:latin typeface="Courier New"/>
                          <a:cs typeface="Courier New"/>
                        </a:rPr>
                        <a:t> </a:t>
                      </a:r>
                      <a:r>
                        <a:rPr sz="1750" spc="330" dirty="0">
                          <a:latin typeface="Courier New"/>
                          <a:cs typeface="Courier New"/>
                        </a:rPr>
                        <a:t>Hidayat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176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65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225"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000004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5" dirty="0">
                          <a:latin typeface="Courier New"/>
                          <a:cs typeface="Courier New"/>
                        </a:rPr>
                        <a:t>Siti</a:t>
                      </a:r>
                      <a:r>
                        <a:rPr sz="1750" spc="315" dirty="0">
                          <a:latin typeface="Courier New"/>
                          <a:cs typeface="Courier New"/>
                        </a:rPr>
                        <a:t> </a:t>
                      </a:r>
                      <a:r>
                        <a:rPr sz="1750" spc="330" dirty="0">
                          <a:latin typeface="Courier New"/>
                          <a:cs typeface="Courier New"/>
                        </a:rPr>
                        <a:t>Nurhaliza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172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67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710"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000005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5" dirty="0">
                          <a:latin typeface="Courier New"/>
                          <a:cs typeface="Courier New"/>
                        </a:rPr>
                        <a:t>Oma</a:t>
                      </a:r>
                      <a:r>
                        <a:rPr sz="1750" spc="315" dirty="0">
                          <a:latin typeface="Courier New"/>
                          <a:cs typeface="Courier New"/>
                        </a:rPr>
                        <a:t> </a:t>
                      </a:r>
                      <a:r>
                        <a:rPr sz="1750" spc="330" dirty="0">
                          <a:latin typeface="Courier New"/>
                          <a:cs typeface="Courier New"/>
                        </a:rPr>
                        <a:t>Irama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171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60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225"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000006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5" dirty="0">
                          <a:latin typeface="Courier New"/>
                          <a:cs typeface="Courier New"/>
                        </a:rPr>
                        <a:t>Aziz</a:t>
                      </a:r>
                      <a:r>
                        <a:rPr sz="1750" spc="315" dirty="0">
                          <a:latin typeface="Courier New"/>
                          <a:cs typeface="Courier New"/>
                        </a:rPr>
                        <a:t> </a:t>
                      </a:r>
                      <a:r>
                        <a:rPr sz="1750" spc="330" dirty="0">
                          <a:latin typeface="Courier New"/>
                          <a:cs typeface="Courier New"/>
                        </a:rPr>
                        <a:t>Burhan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181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54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710"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000007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Santi</a:t>
                      </a:r>
                      <a:r>
                        <a:rPr sz="1750" spc="315" dirty="0">
                          <a:latin typeface="Courier New"/>
                          <a:cs typeface="Courier New"/>
                        </a:rPr>
                        <a:t> </a:t>
                      </a:r>
                      <a:r>
                        <a:rPr sz="1750" spc="330" dirty="0">
                          <a:latin typeface="Courier New"/>
                          <a:cs typeface="Courier New"/>
                        </a:rPr>
                        <a:t>Nursanti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167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59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729"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000008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5" dirty="0">
                          <a:latin typeface="Courier New"/>
                          <a:cs typeface="Courier New"/>
                        </a:rPr>
                        <a:t>Cut</a:t>
                      </a:r>
                      <a:r>
                        <a:rPr sz="1750" spc="315" dirty="0">
                          <a:latin typeface="Courier New"/>
                          <a:cs typeface="Courier New"/>
                        </a:rPr>
                        <a:t> </a:t>
                      </a:r>
                      <a:r>
                        <a:rPr sz="1750" spc="330" dirty="0">
                          <a:latin typeface="Courier New"/>
                          <a:cs typeface="Courier New"/>
                        </a:rPr>
                        <a:t>Yanti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169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61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226"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000009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5" dirty="0">
                          <a:latin typeface="Courier New"/>
                          <a:cs typeface="Courier New"/>
                        </a:rPr>
                        <a:t>Ina</a:t>
                      </a:r>
                      <a:r>
                        <a:rPr sz="1750" spc="315" dirty="0">
                          <a:latin typeface="Courier New"/>
                          <a:cs typeface="Courier New"/>
                        </a:rPr>
                        <a:t> </a:t>
                      </a:r>
                      <a:r>
                        <a:rPr sz="1750" spc="330" dirty="0">
                          <a:latin typeface="Courier New"/>
                          <a:cs typeface="Courier New"/>
                        </a:rPr>
                        <a:t>Sabarina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171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ts val="1875"/>
                        </a:lnSpc>
                      </a:pPr>
                      <a:r>
                        <a:rPr sz="1750" spc="330" dirty="0">
                          <a:latin typeface="Courier New"/>
                          <a:cs typeface="Courier New"/>
                        </a:rPr>
                        <a:t>62</a:t>
                      </a:r>
                      <a:endParaRPr sz="1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1951552" y="4095425"/>
            <a:ext cx="3372485" cy="36449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200" spc="35" dirty="0">
                <a:latin typeface="Times New Roman"/>
                <a:cs typeface="Times New Roman"/>
              </a:rPr>
              <a:t>Cipherteks</a:t>
            </a:r>
            <a:r>
              <a:rPr sz="2200" spc="-30" dirty="0">
                <a:latin typeface="Times New Roman"/>
                <a:cs typeface="Times New Roman"/>
              </a:rPr>
              <a:t> </a:t>
            </a:r>
            <a:r>
              <a:rPr sz="2200" spc="40" dirty="0">
                <a:latin typeface="Times New Roman"/>
                <a:cs typeface="Times New Roman"/>
              </a:rPr>
              <a:t>(</a:t>
            </a:r>
            <a:r>
              <a:rPr sz="2200" spc="40" dirty="0">
                <a:latin typeface="Courier New"/>
                <a:cs typeface="Courier New"/>
              </a:rPr>
              <a:t>siswa2.dbf</a:t>
            </a:r>
            <a:r>
              <a:rPr sz="2200" spc="40" dirty="0">
                <a:latin typeface="Times New Roman"/>
                <a:cs typeface="Times New Roman"/>
              </a:rPr>
              <a:t>):</a:t>
            </a:r>
            <a:endParaRPr sz="2200">
              <a:latin typeface="Times New Roman"/>
              <a:cs typeface="Times New Roman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1957696" y="4792668"/>
          <a:ext cx="9023985" cy="33375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57985"/>
                <a:gridCol w="3790315"/>
                <a:gridCol w="1894840"/>
                <a:gridCol w="1657984"/>
              </a:tblGrid>
              <a:tr h="335307">
                <a:tc>
                  <a:txBody>
                    <a:bodyPr/>
                    <a:lstStyle/>
                    <a:p>
                      <a:pPr marL="140970">
                        <a:lnSpc>
                          <a:spcPts val="2490"/>
                        </a:lnSpc>
                      </a:pPr>
                      <a:r>
                        <a:rPr sz="2200" spc="35" dirty="0">
                          <a:latin typeface="Times New Roman"/>
                          <a:cs typeface="Times New Roman"/>
                        </a:rPr>
                        <a:t>NIM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490"/>
                        </a:lnSpc>
                      </a:pPr>
                      <a:r>
                        <a:rPr sz="2200" spc="40" dirty="0">
                          <a:latin typeface="Times New Roman"/>
                          <a:cs typeface="Times New Roman"/>
                        </a:rPr>
                        <a:t>Nama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490"/>
                        </a:lnSpc>
                      </a:pPr>
                      <a:r>
                        <a:rPr sz="2200" spc="30" dirty="0">
                          <a:latin typeface="Times New Roman"/>
                          <a:cs typeface="Times New Roman"/>
                        </a:rPr>
                        <a:t>Tinggi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490"/>
                        </a:lnSpc>
                      </a:pPr>
                      <a:r>
                        <a:rPr sz="2200" spc="35" dirty="0">
                          <a:latin typeface="Times New Roman"/>
                          <a:cs typeface="Times New Roman"/>
                        </a:rPr>
                        <a:t>Berat</a:t>
                      </a: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31309"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000001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tüp}vzpz/|t}äyä/{äâ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|äzp}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épêp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32261"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000002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96|t}tâpé/spüx/sp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péxü=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80" dirty="0">
                          <a:latin typeface="Courier New"/>
                          <a:cs typeface="Courier New"/>
                        </a:rPr>
                        <a:t>ztwxsä</a:t>
                      </a:r>
                      <a:r>
                        <a:rPr sz="2200" spc="80" dirty="0">
                          <a:latin typeface="Gulim"/>
                          <a:cs typeface="Gulim"/>
                        </a:rPr>
                        <a:t>•</a:t>
                      </a:r>
                      <a:endParaRPr sz="2200">
                        <a:latin typeface="Gulim"/>
                        <a:cs typeface="Gulim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32071"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000003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90" dirty="0">
                          <a:latin typeface="Courier New"/>
                          <a:cs typeface="Courier New"/>
                        </a:rPr>
                        <a:t>96ât|</a:t>
                      </a:r>
                      <a:r>
                        <a:rPr sz="2200" spc="90" dirty="0">
                          <a:latin typeface="Gulim"/>
                          <a:cs typeface="Gulim"/>
                        </a:rPr>
                        <a:t>•</a:t>
                      </a:r>
                      <a:r>
                        <a:rPr sz="2200" spc="90" dirty="0">
                          <a:latin typeface="Courier New"/>
                          <a:cs typeface="Courier New"/>
                        </a:rPr>
                        <a:t>pâ/ztwxsä</a:t>
                      </a:r>
                      <a:r>
                        <a:rPr sz="2200" spc="90" dirty="0">
                          <a:latin typeface="Gulim"/>
                          <a:cs typeface="Gulim"/>
                        </a:rPr>
                        <a:t>•</a:t>
                      </a:r>
                      <a:r>
                        <a:rPr sz="2200" spc="90" dirty="0">
                          <a:latin typeface="Courier New"/>
                          <a:cs typeface="Courier New"/>
                        </a:rPr>
                        <a:t>p}/|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}/|tü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spüx/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32096"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000004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épêp/|t}t|äzp}/qpêpz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qp}êpz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wxsä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32084"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000005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65" dirty="0">
                          <a:latin typeface="Courier New"/>
                          <a:cs typeface="Courier New"/>
                        </a:rPr>
                        <a:t>étzp{x/zt</a:t>
                      </a:r>
                      <a:r>
                        <a:rPr sz="2200" spc="65" dirty="0">
                          <a:latin typeface="Gulim"/>
                          <a:cs typeface="Gulim"/>
                        </a:rPr>
                        <a:t>•</a:t>
                      </a:r>
                      <a:r>
                        <a:rPr sz="2200" spc="65" dirty="0">
                          <a:latin typeface="Courier New"/>
                          <a:cs typeface="Courier New"/>
                        </a:rPr>
                        <a:t>xâx}v96êp}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päâ/psp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étzp{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31474"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000006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65" dirty="0">
                          <a:latin typeface="Courier New"/>
                          <a:cs typeface="Courier New"/>
                        </a:rPr>
                        <a:t>spüx/sp{p|/</a:t>
                      </a:r>
                      <a:r>
                        <a:rPr sz="2200" spc="65" dirty="0">
                          <a:latin typeface="Gulim"/>
                          <a:cs typeface="Gulim"/>
                        </a:rPr>
                        <a:t>•</a:t>
                      </a:r>
                      <a:r>
                        <a:rPr sz="2200" spc="65" dirty="0">
                          <a:latin typeface="Courier New"/>
                          <a:cs typeface="Courier New"/>
                        </a:rPr>
                        <a:t>péxü=/]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xâx}v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ttüzp/|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32084"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000007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Ztâxzp/épêp/qtüypp}&lt;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äzp}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}äyä/{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32109"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000008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qpwåp/{päâ/psp{pw9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Ztwxs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xâx}v96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32084"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000009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}t|äzp}/qp}êpz/ép{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qp}êp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ts val="2370"/>
                        </a:lnSpc>
                      </a:pPr>
                      <a:r>
                        <a:rPr sz="2200" spc="40" dirty="0">
                          <a:latin typeface="Courier New"/>
                          <a:cs typeface="Courier New"/>
                        </a:rPr>
                        <a:t>äzp}/qp</a:t>
                      </a:r>
                      <a:endParaRPr sz="2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7" name="object 7"/>
          <p:cNvSpPr txBox="1"/>
          <p:nvPr/>
        </p:nvSpPr>
        <p:spPr>
          <a:xfrm>
            <a:off x="1951552" y="8413903"/>
            <a:ext cx="7700009" cy="36449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200" spc="40" dirty="0">
                <a:latin typeface="Times New Roman"/>
                <a:cs typeface="Times New Roman"/>
              </a:rPr>
              <a:t>Keterangan: </a:t>
            </a:r>
            <a:r>
              <a:rPr sz="2200" spc="35" dirty="0">
                <a:latin typeface="Times New Roman"/>
                <a:cs typeface="Times New Roman"/>
              </a:rPr>
              <a:t>hanya </a:t>
            </a:r>
            <a:r>
              <a:rPr sz="2200" i="1" spc="35" dirty="0">
                <a:latin typeface="Times New Roman"/>
                <a:cs typeface="Times New Roman"/>
              </a:rPr>
              <a:t>field </a:t>
            </a:r>
            <a:r>
              <a:rPr sz="2200" spc="35" dirty="0">
                <a:latin typeface="Times New Roman"/>
                <a:cs typeface="Times New Roman"/>
              </a:rPr>
              <a:t>Nama, Berat, </a:t>
            </a:r>
            <a:r>
              <a:rPr sz="2200" spc="45" dirty="0">
                <a:latin typeface="Times New Roman"/>
                <a:cs typeface="Times New Roman"/>
              </a:rPr>
              <a:t>dan </a:t>
            </a:r>
            <a:r>
              <a:rPr sz="2200" spc="30" dirty="0">
                <a:latin typeface="Times New Roman"/>
                <a:cs typeface="Times New Roman"/>
              </a:rPr>
              <a:t>Tinggi </a:t>
            </a:r>
            <a:r>
              <a:rPr sz="2200" spc="35" dirty="0">
                <a:latin typeface="Times New Roman"/>
                <a:cs typeface="Times New Roman"/>
              </a:rPr>
              <a:t>yang</a:t>
            </a:r>
            <a:r>
              <a:rPr sz="2200" spc="-65" dirty="0">
                <a:latin typeface="Times New Roman"/>
                <a:cs typeface="Times New Roman"/>
              </a:rPr>
              <a:t> </a:t>
            </a:r>
            <a:r>
              <a:rPr sz="2200" spc="30" dirty="0">
                <a:latin typeface="Times New Roman"/>
                <a:cs typeface="Times New Roman"/>
              </a:rPr>
              <a:t>dienkripsi.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9050">
              <a:lnSpc>
                <a:spcPct val="100000"/>
              </a:lnSpc>
              <a:spcBef>
                <a:spcPts val="105"/>
              </a:spcBef>
            </a:pPr>
            <a:r>
              <a:rPr dirty="0"/>
              <a:t>Terminologi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20700" y="2176347"/>
            <a:ext cx="13359130" cy="55213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40690" indent="-428625" algn="just">
              <a:lnSpc>
                <a:spcPct val="100000"/>
              </a:lnSpc>
              <a:spcBef>
                <a:spcPts val="105"/>
              </a:spcBef>
              <a:buFont typeface="Rockwell"/>
              <a:buChar char="•"/>
              <a:tabLst>
                <a:tab pos="441325" algn="l"/>
              </a:tabLst>
            </a:pPr>
            <a:r>
              <a:rPr sz="3500" b="1" dirty="0">
                <a:latin typeface="Rockwell"/>
                <a:cs typeface="Rockwell"/>
              </a:rPr>
              <a:t>Kriptografi</a:t>
            </a:r>
            <a:r>
              <a:rPr sz="3500" b="1" spc="-45" dirty="0">
                <a:latin typeface="Rockwell"/>
                <a:cs typeface="Rockwell"/>
              </a:rPr>
              <a:t> </a:t>
            </a:r>
            <a:r>
              <a:rPr sz="3500" b="1" spc="-5" dirty="0">
                <a:latin typeface="Rockwell"/>
                <a:cs typeface="Rockwell"/>
              </a:rPr>
              <a:t>(</a:t>
            </a:r>
            <a:r>
              <a:rPr sz="3500" b="1" i="1" spc="-5" dirty="0">
                <a:latin typeface="Rockwell"/>
                <a:cs typeface="Rockwell"/>
              </a:rPr>
              <a:t>cryptography</a:t>
            </a:r>
            <a:r>
              <a:rPr sz="3500" b="1" spc="-5" dirty="0">
                <a:latin typeface="Rockwell"/>
                <a:cs typeface="Rockwell"/>
              </a:rPr>
              <a:t>)</a:t>
            </a:r>
            <a:endParaRPr sz="35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Rockwell"/>
              <a:buChar char="•"/>
            </a:pPr>
            <a:endParaRPr sz="4750">
              <a:latin typeface="Times New Roman"/>
              <a:cs typeface="Times New Roman"/>
            </a:endParaRPr>
          </a:p>
          <a:p>
            <a:pPr marL="440690" marR="260350" indent="-428625">
              <a:lnSpc>
                <a:spcPts val="3779"/>
              </a:lnSpc>
              <a:buChar char="•"/>
              <a:tabLst>
                <a:tab pos="440690" algn="l"/>
                <a:tab pos="441325" algn="l"/>
              </a:tabLst>
            </a:pPr>
            <a:r>
              <a:rPr sz="3500" dirty="0">
                <a:latin typeface="Rockwell"/>
                <a:cs typeface="Rockwell"/>
              </a:rPr>
              <a:t>Kata </a:t>
            </a:r>
            <a:r>
              <a:rPr sz="3500" i="1" dirty="0">
                <a:latin typeface="Rockwell"/>
                <a:cs typeface="Rockwell"/>
              </a:rPr>
              <a:t>cryptography </a:t>
            </a:r>
            <a:r>
              <a:rPr sz="3500" dirty="0">
                <a:latin typeface="Rockwell"/>
                <a:cs typeface="Rockwell"/>
              </a:rPr>
              <a:t>berasal dari bahasa </a:t>
            </a:r>
            <a:r>
              <a:rPr sz="3500" spc="-5" dirty="0">
                <a:latin typeface="Rockwell"/>
                <a:cs typeface="Rockwell"/>
              </a:rPr>
              <a:t>Yunani: krupto </a:t>
            </a:r>
            <a:r>
              <a:rPr sz="3500" dirty="0">
                <a:latin typeface="Rockwell"/>
                <a:cs typeface="Rockwell"/>
              </a:rPr>
              <a:t>(</a:t>
            </a:r>
            <a:r>
              <a:rPr sz="3500" i="1" dirty="0">
                <a:latin typeface="Rockwell"/>
                <a:cs typeface="Rockwell"/>
              </a:rPr>
              <a:t>hidden  </a:t>
            </a:r>
            <a:r>
              <a:rPr sz="3500" dirty="0">
                <a:latin typeface="Rockwell"/>
                <a:cs typeface="Rockwell"/>
              </a:rPr>
              <a:t>atau </a:t>
            </a:r>
            <a:r>
              <a:rPr sz="3500" i="1" dirty="0">
                <a:latin typeface="Rockwell"/>
                <a:cs typeface="Rockwell"/>
              </a:rPr>
              <a:t>secret</a:t>
            </a:r>
            <a:r>
              <a:rPr sz="3500" dirty="0">
                <a:latin typeface="Rockwell"/>
                <a:cs typeface="Rockwell"/>
              </a:rPr>
              <a:t>) dan grafh</a:t>
            </a:r>
            <a:r>
              <a:rPr sz="3500" spc="-55" dirty="0">
                <a:latin typeface="Rockwell"/>
                <a:cs typeface="Rockwell"/>
              </a:rPr>
              <a:t> </a:t>
            </a:r>
            <a:r>
              <a:rPr sz="3500" spc="-5" dirty="0">
                <a:latin typeface="Rockwell"/>
                <a:cs typeface="Rockwell"/>
              </a:rPr>
              <a:t>(</a:t>
            </a:r>
            <a:r>
              <a:rPr sz="3500" i="1" spc="-5" dirty="0">
                <a:latin typeface="Rockwell"/>
                <a:cs typeface="Rockwell"/>
              </a:rPr>
              <a:t>writing</a:t>
            </a:r>
            <a:r>
              <a:rPr sz="3500" spc="-5" dirty="0">
                <a:latin typeface="Rockwell"/>
                <a:cs typeface="Rockwell"/>
              </a:rPr>
              <a:t>)</a:t>
            </a:r>
            <a:endParaRPr sz="3500">
              <a:latin typeface="Rockwell"/>
              <a:cs typeface="Rockwell"/>
            </a:endParaRPr>
          </a:p>
          <a:p>
            <a:pPr marL="440690" algn="just">
              <a:lnSpc>
                <a:spcPct val="100000"/>
              </a:lnSpc>
              <a:spcBef>
                <a:spcPts val="365"/>
              </a:spcBef>
            </a:pPr>
            <a:r>
              <a:rPr sz="3500" spc="-5" dirty="0">
                <a:latin typeface="Rockwell"/>
                <a:cs typeface="Rockwell"/>
              </a:rPr>
              <a:t>Artinya </a:t>
            </a:r>
            <a:r>
              <a:rPr sz="3500" dirty="0">
                <a:latin typeface="Rockwell"/>
                <a:cs typeface="Rockwell"/>
              </a:rPr>
              <a:t>“</a:t>
            </a:r>
            <a:r>
              <a:rPr sz="3500" i="1" dirty="0">
                <a:latin typeface="Rockwell"/>
                <a:cs typeface="Rockwell"/>
              </a:rPr>
              <a:t>secret</a:t>
            </a:r>
            <a:r>
              <a:rPr sz="3500" i="1" spc="-30" dirty="0">
                <a:latin typeface="Rockwell"/>
                <a:cs typeface="Rockwell"/>
              </a:rPr>
              <a:t> </a:t>
            </a:r>
            <a:r>
              <a:rPr sz="3500" i="1" spc="-5" dirty="0">
                <a:latin typeface="Rockwell"/>
                <a:cs typeface="Rockwell"/>
              </a:rPr>
              <a:t>writing</a:t>
            </a:r>
            <a:r>
              <a:rPr sz="3500" spc="-5" dirty="0">
                <a:latin typeface="Rockwell"/>
                <a:cs typeface="Rockwell"/>
              </a:rPr>
              <a:t>”</a:t>
            </a:r>
            <a:endParaRPr sz="35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4350">
              <a:latin typeface="Times New Roman"/>
              <a:cs typeface="Times New Roman"/>
            </a:endParaRPr>
          </a:p>
          <a:p>
            <a:pPr marL="440690" indent="-428625" algn="just">
              <a:lnSpc>
                <a:spcPct val="100000"/>
              </a:lnSpc>
              <a:buChar char="•"/>
              <a:tabLst>
                <a:tab pos="441325" algn="l"/>
              </a:tabLst>
            </a:pPr>
            <a:r>
              <a:rPr sz="3500" spc="-5" dirty="0">
                <a:latin typeface="Rockwell"/>
                <a:cs typeface="Rockwell"/>
              </a:rPr>
              <a:t>Definisi</a:t>
            </a:r>
            <a:r>
              <a:rPr sz="3500" spc="5" dirty="0">
                <a:latin typeface="Rockwell"/>
                <a:cs typeface="Rockwell"/>
              </a:rPr>
              <a:t> </a:t>
            </a:r>
            <a:r>
              <a:rPr sz="3500" dirty="0">
                <a:latin typeface="Rockwell"/>
                <a:cs typeface="Rockwell"/>
              </a:rPr>
              <a:t>lama:</a:t>
            </a:r>
            <a:endParaRPr sz="3500">
              <a:latin typeface="Rockwell"/>
              <a:cs typeface="Rockwell"/>
            </a:endParaRPr>
          </a:p>
          <a:p>
            <a:pPr marL="440690" marR="5080" algn="just">
              <a:lnSpc>
                <a:spcPts val="3779"/>
              </a:lnSpc>
              <a:spcBef>
                <a:spcPts val="894"/>
              </a:spcBef>
            </a:pPr>
            <a:r>
              <a:rPr sz="3500" b="1" dirty="0">
                <a:latin typeface="Rockwell"/>
                <a:cs typeface="Rockwell"/>
              </a:rPr>
              <a:t>Kriptografi </a:t>
            </a:r>
            <a:r>
              <a:rPr sz="3500" dirty="0">
                <a:latin typeface="Rockwell"/>
                <a:cs typeface="Rockwell"/>
              </a:rPr>
              <a:t>adalah ilmu dan seni </a:t>
            </a:r>
            <a:r>
              <a:rPr sz="3500" spc="-5" dirty="0">
                <a:latin typeface="Rockwell"/>
                <a:cs typeface="Rockwell"/>
              </a:rPr>
              <a:t>untuk menjaga kerahasian  </a:t>
            </a:r>
            <a:r>
              <a:rPr sz="3500" dirty="0">
                <a:latin typeface="Rockwell"/>
                <a:cs typeface="Rockwell"/>
              </a:rPr>
              <a:t>pesan dengan cara </a:t>
            </a:r>
            <a:r>
              <a:rPr sz="3500" spc="-5" dirty="0">
                <a:latin typeface="Rockwell"/>
                <a:cs typeface="Rockwell"/>
              </a:rPr>
              <a:t>menyandikannya ke </a:t>
            </a:r>
            <a:r>
              <a:rPr sz="3500" dirty="0">
                <a:latin typeface="Rockwell"/>
                <a:cs typeface="Rockwell"/>
              </a:rPr>
              <a:t>dalam bentuk yang  tidak dapat dimengerti lagi</a:t>
            </a:r>
            <a:r>
              <a:rPr sz="3500" spc="-35" dirty="0">
                <a:latin typeface="Rockwell"/>
                <a:cs typeface="Rockwell"/>
              </a:rPr>
              <a:t> </a:t>
            </a:r>
            <a:r>
              <a:rPr sz="3500" spc="-5" dirty="0">
                <a:latin typeface="Rockwell"/>
                <a:cs typeface="Rockwell"/>
              </a:rPr>
              <a:t>maknanya.</a:t>
            </a:r>
            <a:endParaRPr sz="35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9050">
              <a:lnSpc>
                <a:spcPct val="100000"/>
              </a:lnSpc>
              <a:spcBef>
                <a:spcPts val="105"/>
              </a:spcBef>
            </a:pPr>
            <a:r>
              <a:rPr dirty="0"/>
              <a:t>Terminologi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68300" y="2164155"/>
            <a:ext cx="13455650" cy="5525770"/>
          </a:xfrm>
          <a:prstGeom prst="rect">
            <a:avLst/>
          </a:prstGeom>
        </p:spPr>
        <p:txBody>
          <a:bodyPr vert="horz" wrap="square" lIns="0" tIns="83820" rIns="0" bIns="0" rtlCol="0">
            <a:spAutoFit/>
          </a:bodyPr>
          <a:lstStyle/>
          <a:p>
            <a:pPr marL="904240" marR="5715" indent="-891540" algn="just">
              <a:lnSpc>
                <a:spcPts val="4430"/>
              </a:lnSpc>
              <a:spcBef>
                <a:spcPts val="660"/>
              </a:spcBef>
              <a:buChar char="•"/>
              <a:tabLst>
                <a:tab pos="904240" algn="l"/>
              </a:tabLst>
            </a:pPr>
            <a:r>
              <a:rPr sz="4100" dirty="0">
                <a:latin typeface="Rockwell"/>
                <a:cs typeface="Rockwell"/>
              </a:rPr>
              <a:t>Kriptografi berkembang </a:t>
            </a:r>
            <a:r>
              <a:rPr sz="4100" spc="-5" dirty="0">
                <a:latin typeface="Rockwell"/>
                <a:cs typeface="Rockwell"/>
              </a:rPr>
              <a:t>sedemikan </a:t>
            </a:r>
            <a:r>
              <a:rPr sz="4100" dirty="0">
                <a:latin typeface="Rockwell"/>
                <a:cs typeface="Rockwell"/>
              </a:rPr>
              <a:t>rupa sehingga  tidak lagi </a:t>
            </a:r>
            <a:r>
              <a:rPr sz="4100" spc="-5" dirty="0">
                <a:latin typeface="Rockwell"/>
                <a:cs typeface="Rockwell"/>
              </a:rPr>
              <a:t>sebatas mengenkripsi pesan, </a:t>
            </a:r>
            <a:r>
              <a:rPr sz="4100" dirty="0">
                <a:latin typeface="Rockwell"/>
                <a:cs typeface="Rockwell"/>
              </a:rPr>
              <a:t>tetapi juga  </a:t>
            </a:r>
            <a:r>
              <a:rPr sz="4100" spc="-5" dirty="0">
                <a:latin typeface="Rockwell"/>
                <a:cs typeface="Rockwell"/>
              </a:rPr>
              <a:t>memberikan aspek keamanan </a:t>
            </a:r>
            <a:r>
              <a:rPr sz="4100" dirty="0">
                <a:latin typeface="Rockwell"/>
                <a:cs typeface="Rockwell"/>
              </a:rPr>
              <a:t>yang lain (akan  dibahas</a:t>
            </a:r>
            <a:r>
              <a:rPr sz="4100" spc="-45" dirty="0">
                <a:latin typeface="Rockwell"/>
                <a:cs typeface="Rockwell"/>
              </a:rPr>
              <a:t> </a:t>
            </a:r>
            <a:r>
              <a:rPr sz="4100" spc="-5" dirty="0">
                <a:latin typeface="Rockwell"/>
                <a:cs typeface="Rockwell"/>
              </a:rPr>
              <a:t>nanti).</a:t>
            </a:r>
            <a:endParaRPr sz="41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buFont typeface="Rockwell"/>
              <a:buChar char="•"/>
            </a:pPr>
            <a:endParaRPr sz="5500">
              <a:latin typeface="Times New Roman"/>
              <a:cs typeface="Times New Roman"/>
            </a:endParaRPr>
          </a:p>
          <a:p>
            <a:pPr marL="904240" marR="5080" indent="-891540" algn="just">
              <a:lnSpc>
                <a:spcPct val="90000"/>
              </a:lnSpc>
              <a:spcBef>
                <a:spcPts val="5"/>
              </a:spcBef>
              <a:buChar char="•"/>
              <a:tabLst>
                <a:tab pos="904240" algn="l"/>
              </a:tabLst>
            </a:pPr>
            <a:r>
              <a:rPr sz="4100" dirty="0">
                <a:latin typeface="Rockwell"/>
                <a:cs typeface="Rockwell"/>
              </a:rPr>
              <a:t>Definisi </a:t>
            </a:r>
            <a:r>
              <a:rPr sz="4100" spc="-5" dirty="0">
                <a:latin typeface="Rockwell"/>
                <a:cs typeface="Rockwell"/>
              </a:rPr>
              <a:t>baru: </a:t>
            </a:r>
            <a:r>
              <a:rPr sz="4100" b="1" spc="-5" dirty="0">
                <a:latin typeface="Rockwell"/>
                <a:cs typeface="Rockwell"/>
              </a:rPr>
              <a:t>Kriptografi </a:t>
            </a:r>
            <a:r>
              <a:rPr sz="4100" dirty="0">
                <a:latin typeface="Rockwell"/>
                <a:cs typeface="Rockwell"/>
              </a:rPr>
              <a:t>adalah ilmu dan seni  untuk </a:t>
            </a:r>
            <a:r>
              <a:rPr sz="4100" spc="-5" dirty="0">
                <a:latin typeface="Rockwell"/>
                <a:cs typeface="Rockwell"/>
              </a:rPr>
              <a:t>menjaga keamanan </a:t>
            </a:r>
            <a:r>
              <a:rPr sz="4100" dirty="0">
                <a:latin typeface="Rockwell"/>
                <a:cs typeface="Rockwell"/>
              </a:rPr>
              <a:t>pesan </a:t>
            </a:r>
            <a:r>
              <a:rPr sz="4100" spc="-5" dirty="0">
                <a:latin typeface="Rockwell"/>
                <a:cs typeface="Rockwell"/>
              </a:rPr>
              <a:t>(</a:t>
            </a:r>
            <a:r>
              <a:rPr sz="4100" i="1" spc="-5" dirty="0">
                <a:latin typeface="Rockwell"/>
                <a:cs typeface="Rockwell"/>
              </a:rPr>
              <a:t>message</a:t>
            </a:r>
            <a:r>
              <a:rPr sz="4100" spc="-5" dirty="0">
                <a:latin typeface="Rockwell"/>
                <a:cs typeface="Rockwell"/>
              </a:rPr>
              <a:t>)  </a:t>
            </a:r>
            <a:r>
              <a:rPr sz="4100" dirty="0">
                <a:latin typeface="Rockwell"/>
                <a:cs typeface="Rockwell"/>
              </a:rPr>
              <a:t>[Schneier,</a:t>
            </a:r>
            <a:r>
              <a:rPr sz="4100" spc="-35" dirty="0">
                <a:latin typeface="Rockwell"/>
                <a:cs typeface="Rockwell"/>
              </a:rPr>
              <a:t> </a:t>
            </a:r>
            <a:r>
              <a:rPr sz="4100" spc="-5" dirty="0">
                <a:latin typeface="Rockwell"/>
                <a:cs typeface="Rockwell"/>
              </a:rPr>
              <a:t>1996].</a:t>
            </a:r>
            <a:endParaRPr sz="4100">
              <a:latin typeface="Rockwell"/>
              <a:cs typeface="Rockwell"/>
            </a:endParaRPr>
          </a:p>
          <a:p>
            <a:pPr marL="1153795" algn="just">
              <a:lnSpc>
                <a:spcPct val="100000"/>
              </a:lnSpc>
              <a:spcBef>
                <a:spcPts val="490"/>
              </a:spcBef>
            </a:pPr>
            <a:r>
              <a:rPr sz="4100" dirty="0">
                <a:latin typeface="Rockwell"/>
                <a:cs typeface="Rockwell"/>
              </a:rPr>
              <a:t>“</a:t>
            </a:r>
            <a:r>
              <a:rPr sz="4100" i="1" dirty="0">
                <a:latin typeface="Rockwell"/>
                <a:cs typeface="Rockwell"/>
              </a:rPr>
              <a:t>art and science to keep message</a:t>
            </a:r>
            <a:r>
              <a:rPr sz="4100" i="1" spc="-95" dirty="0">
                <a:latin typeface="Rockwell"/>
                <a:cs typeface="Rockwell"/>
              </a:rPr>
              <a:t> </a:t>
            </a:r>
            <a:r>
              <a:rPr sz="4100" i="1" dirty="0">
                <a:latin typeface="Rockwell"/>
                <a:cs typeface="Rockwell"/>
              </a:rPr>
              <a:t>secure”</a:t>
            </a:r>
            <a:endParaRPr sz="41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9050">
              <a:lnSpc>
                <a:spcPct val="100000"/>
              </a:lnSpc>
              <a:spcBef>
                <a:spcPts val="105"/>
              </a:spcBef>
            </a:pPr>
            <a:r>
              <a:rPr dirty="0"/>
              <a:t>Terminologi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20700" y="2196185"/>
            <a:ext cx="9283700" cy="3775710"/>
          </a:xfrm>
          <a:prstGeom prst="rect">
            <a:avLst/>
          </a:prstGeom>
        </p:spPr>
        <p:txBody>
          <a:bodyPr vert="horz" wrap="square" lIns="0" tIns="13716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08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100" b="1" spc="-5" dirty="0">
                <a:latin typeface="Rockwell"/>
                <a:cs typeface="Rockwell"/>
              </a:rPr>
              <a:t>Algoritma </a:t>
            </a:r>
            <a:r>
              <a:rPr sz="4100" b="1" dirty="0">
                <a:latin typeface="Rockwell"/>
                <a:cs typeface="Rockwell"/>
              </a:rPr>
              <a:t>kriptografi</a:t>
            </a:r>
            <a:r>
              <a:rPr sz="4100" b="1" spc="-50" dirty="0">
                <a:latin typeface="Rockwell"/>
                <a:cs typeface="Rockwell"/>
              </a:rPr>
              <a:t> </a:t>
            </a:r>
            <a:r>
              <a:rPr sz="4100" b="1" dirty="0">
                <a:latin typeface="Rockwell"/>
                <a:cs typeface="Rockwell"/>
              </a:rPr>
              <a:t>(</a:t>
            </a:r>
            <a:r>
              <a:rPr sz="4100" b="1" i="1" dirty="0">
                <a:latin typeface="Rockwell"/>
                <a:cs typeface="Rockwell"/>
              </a:rPr>
              <a:t>cipher</a:t>
            </a:r>
            <a:r>
              <a:rPr sz="4100" b="1" dirty="0">
                <a:latin typeface="Rockwell"/>
                <a:cs typeface="Rockwell"/>
              </a:rPr>
              <a:t>)</a:t>
            </a:r>
            <a:endParaRPr sz="4100">
              <a:latin typeface="Rockwell"/>
              <a:cs typeface="Rockwell"/>
            </a:endParaRPr>
          </a:p>
          <a:p>
            <a:pPr marL="883919" lvl="1" indent="-443865">
              <a:lnSpc>
                <a:spcPct val="100000"/>
              </a:lnSpc>
              <a:spcBef>
                <a:spcPts val="985"/>
              </a:spcBef>
              <a:buChar char="-"/>
              <a:tabLst>
                <a:tab pos="883919" algn="l"/>
                <a:tab pos="884555" algn="l"/>
              </a:tabLst>
            </a:pPr>
            <a:r>
              <a:rPr sz="4100" dirty="0">
                <a:latin typeface="Rockwell"/>
                <a:cs typeface="Rockwell"/>
              </a:rPr>
              <a:t>aturan untuk </a:t>
            </a:r>
            <a:r>
              <a:rPr sz="4100" i="1" dirty="0">
                <a:latin typeface="Rockwell"/>
                <a:cs typeface="Rockwell"/>
              </a:rPr>
              <a:t>enchipering</a:t>
            </a:r>
            <a:r>
              <a:rPr sz="4100" i="1" spc="-85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dan</a:t>
            </a:r>
            <a:endParaRPr sz="4100">
              <a:latin typeface="Rockwell"/>
              <a:cs typeface="Rockwell"/>
            </a:endParaRPr>
          </a:p>
          <a:p>
            <a:pPr marL="829310">
              <a:lnSpc>
                <a:spcPct val="100000"/>
              </a:lnSpc>
              <a:spcBef>
                <a:spcPts val="985"/>
              </a:spcBef>
            </a:pPr>
            <a:r>
              <a:rPr sz="4100" i="1" dirty="0">
                <a:latin typeface="Rockwell"/>
                <a:cs typeface="Rockwell"/>
              </a:rPr>
              <a:t>dechipering,</a:t>
            </a:r>
            <a:r>
              <a:rPr sz="4100" i="1" spc="-60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atau</a:t>
            </a:r>
            <a:endParaRPr sz="4100">
              <a:latin typeface="Rockwell"/>
              <a:cs typeface="Rockwell"/>
            </a:endParaRPr>
          </a:p>
          <a:p>
            <a:pPr marL="922019" marR="5080" lvl="1" indent="-481965">
              <a:lnSpc>
                <a:spcPts val="5910"/>
              </a:lnSpc>
              <a:spcBef>
                <a:spcPts val="359"/>
              </a:spcBef>
              <a:buChar char="-"/>
              <a:tabLst>
                <a:tab pos="883919" algn="l"/>
                <a:tab pos="884555" algn="l"/>
              </a:tabLst>
            </a:pPr>
            <a:r>
              <a:rPr sz="4100" dirty="0">
                <a:latin typeface="Rockwell"/>
                <a:cs typeface="Rockwell"/>
              </a:rPr>
              <a:t>fungsi </a:t>
            </a:r>
            <a:r>
              <a:rPr sz="4100" spc="-5" dirty="0">
                <a:latin typeface="Rockwell"/>
                <a:cs typeface="Rockwell"/>
              </a:rPr>
              <a:t>matematika </a:t>
            </a:r>
            <a:r>
              <a:rPr sz="4100" dirty="0">
                <a:latin typeface="Rockwell"/>
                <a:cs typeface="Rockwell"/>
              </a:rPr>
              <a:t>yang</a:t>
            </a:r>
            <a:r>
              <a:rPr sz="4100" spc="-75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digunakan  untuk </a:t>
            </a:r>
            <a:r>
              <a:rPr sz="4100" spc="-5" dirty="0">
                <a:latin typeface="Rockwell"/>
                <a:cs typeface="Rockwell"/>
              </a:rPr>
              <a:t>enkripsi </a:t>
            </a:r>
            <a:r>
              <a:rPr sz="4100" dirty="0">
                <a:latin typeface="Rockwell"/>
                <a:cs typeface="Rockwell"/>
              </a:rPr>
              <a:t>dan dekripsi</a:t>
            </a:r>
            <a:r>
              <a:rPr sz="4100" spc="-45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pesan.</a:t>
            </a:r>
            <a:endParaRPr sz="41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9050">
              <a:lnSpc>
                <a:spcPct val="100000"/>
              </a:lnSpc>
              <a:spcBef>
                <a:spcPts val="105"/>
              </a:spcBef>
            </a:pPr>
            <a:r>
              <a:rPr dirty="0"/>
              <a:t>Terminologi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73100" y="2293721"/>
            <a:ext cx="11998325" cy="5119370"/>
          </a:xfrm>
          <a:prstGeom prst="rect">
            <a:avLst/>
          </a:prstGeom>
        </p:spPr>
        <p:txBody>
          <a:bodyPr vert="horz" wrap="square" lIns="0" tIns="11938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94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3500" i="1" spc="-5" dirty="0">
                <a:latin typeface="Rockwell"/>
                <a:cs typeface="Rockwell"/>
              </a:rPr>
              <a:t>Cipher </a:t>
            </a:r>
            <a:r>
              <a:rPr sz="3500" dirty="0">
                <a:latin typeface="Rockwell"/>
                <a:cs typeface="Rockwell"/>
              </a:rPr>
              <a:t>tidak sama dengan </a:t>
            </a:r>
            <a:r>
              <a:rPr sz="3500" spc="-5" dirty="0">
                <a:latin typeface="Rockwell"/>
                <a:cs typeface="Rockwell"/>
              </a:rPr>
              <a:t>kode</a:t>
            </a:r>
            <a:r>
              <a:rPr sz="3500" spc="-35" dirty="0">
                <a:latin typeface="Rockwell"/>
                <a:cs typeface="Rockwell"/>
              </a:rPr>
              <a:t> </a:t>
            </a:r>
            <a:r>
              <a:rPr sz="3500" dirty="0">
                <a:latin typeface="Rockwell"/>
                <a:cs typeface="Rockwell"/>
              </a:rPr>
              <a:t>(</a:t>
            </a:r>
            <a:r>
              <a:rPr sz="3500" i="1" dirty="0">
                <a:latin typeface="Rockwell"/>
                <a:cs typeface="Rockwell"/>
              </a:rPr>
              <a:t>code</a:t>
            </a:r>
            <a:r>
              <a:rPr sz="3500" dirty="0">
                <a:latin typeface="Rockwell"/>
                <a:cs typeface="Rockwell"/>
              </a:rPr>
              <a:t>)</a:t>
            </a:r>
            <a:endParaRPr sz="35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840"/>
              </a:spcBef>
              <a:buChar char="•"/>
              <a:tabLst>
                <a:tab pos="440690" algn="l"/>
                <a:tab pos="441325" algn="l"/>
              </a:tabLst>
            </a:pPr>
            <a:r>
              <a:rPr sz="3500" dirty="0">
                <a:latin typeface="Rockwell"/>
                <a:cs typeface="Rockwell"/>
              </a:rPr>
              <a:t>Kode </a:t>
            </a:r>
            <a:r>
              <a:rPr sz="3500" spc="-5" dirty="0">
                <a:latin typeface="Rockwell"/>
                <a:cs typeface="Rockwell"/>
              </a:rPr>
              <a:t>mempunyai </a:t>
            </a:r>
            <a:r>
              <a:rPr sz="3500" dirty="0">
                <a:latin typeface="Rockwell"/>
                <a:cs typeface="Rockwell"/>
              </a:rPr>
              <a:t>sejarah tersendiri di dalam</a:t>
            </a:r>
            <a:r>
              <a:rPr sz="3500" spc="15" dirty="0">
                <a:latin typeface="Rockwell"/>
                <a:cs typeface="Rockwell"/>
              </a:rPr>
              <a:t> </a:t>
            </a:r>
            <a:r>
              <a:rPr sz="3500" spc="-5" dirty="0">
                <a:latin typeface="Rockwell"/>
                <a:cs typeface="Rockwell"/>
              </a:rPr>
              <a:t>kriptografi</a:t>
            </a:r>
            <a:endParaRPr sz="35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840"/>
              </a:spcBef>
              <a:buChar char="•"/>
              <a:tabLst>
                <a:tab pos="440690" algn="l"/>
                <a:tab pos="441325" algn="l"/>
              </a:tabLst>
            </a:pPr>
            <a:r>
              <a:rPr sz="3500" dirty="0">
                <a:latin typeface="Rockwell"/>
                <a:cs typeface="Rockwell"/>
              </a:rPr>
              <a:t>Contoh</a:t>
            </a:r>
            <a:r>
              <a:rPr sz="3500" spc="-10" dirty="0">
                <a:latin typeface="Rockwell"/>
                <a:cs typeface="Rockwell"/>
              </a:rPr>
              <a:t> </a:t>
            </a:r>
            <a:r>
              <a:rPr sz="3500" spc="-5" dirty="0">
                <a:latin typeface="Rockwell"/>
                <a:cs typeface="Rockwell"/>
              </a:rPr>
              <a:t>kode:</a:t>
            </a:r>
            <a:endParaRPr sz="3500">
              <a:latin typeface="Rockwell"/>
              <a:cs typeface="Rockwell"/>
            </a:endParaRPr>
          </a:p>
          <a:p>
            <a:pPr marL="1153795">
              <a:lnSpc>
                <a:spcPct val="100000"/>
              </a:lnSpc>
              <a:spcBef>
                <a:spcPts val="900"/>
              </a:spcBef>
            </a:pPr>
            <a:r>
              <a:rPr sz="3500" dirty="0">
                <a:latin typeface="Arial"/>
                <a:cs typeface="Arial"/>
              </a:rPr>
              <a:t>Pesan: </a:t>
            </a:r>
            <a:r>
              <a:rPr sz="3500" dirty="0">
                <a:latin typeface="GulimChe"/>
                <a:cs typeface="GulimChe"/>
              </a:rPr>
              <a:t>kapal api</a:t>
            </a:r>
            <a:r>
              <a:rPr sz="3500" spc="-25" dirty="0">
                <a:latin typeface="GulimChe"/>
                <a:cs typeface="GulimChe"/>
              </a:rPr>
              <a:t> </a:t>
            </a:r>
            <a:r>
              <a:rPr sz="3500" dirty="0">
                <a:latin typeface="GulimChe"/>
                <a:cs typeface="GulimChe"/>
              </a:rPr>
              <a:t>datang</a:t>
            </a:r>
            <a:endParaRPr sz="3500">
              <a:latin typeface="GulimChe"/>
              <a:cs typeface="GulimChe"/>
            </a:endParaRPr>
          </a:p>
          <a:p>
            <a:pPr marL="1153795">
              <a:lnSpc>
                <a:spcPct val="100000"/>
              </a:lnSpc>
              <a:spcBef>
                <a:spcPts val="600"/>
              </a:spcBef>
              <a:tabLst>
                <a:tab pos="5641340" algn="l"/>
              </a:tabLst>
            </a:pPr>
            <a:r>
              <a:rPr sz="3500" spc="-5" dirty="0">
                <a:latin typeface="Arial"/>
                <a:cs typeface="Arial"/>
              </a:rPr>
              <a:t>Kode:</a:t>
            </a:r>
            <a:r>
              <a:rPr sz="3500" spc="15" dirty="0">
                <a:latin typeface="Arial"/>
                <a:cs typeface="Arial"/>
              </a:rPr>
              <a:t> </a:t>
            </a:r>
            <a:r>
              <a:rPr sz="3500" spc="-5" dirty="0">
                <a:latin typeface="Courier New"/>
                <a:cs typeface="Courier New"/>
              </a:rPr>
              <a:t>hutan</a:t>
            </a:r>
            <a:r>
              <a:rPr sz="3500" spc="15" dirty="0">
                <a:latin typeface="Courier New"/>
                <a:cs typeface="Courier New"/>
              </a:rPr>
              <a:t> </a:t>
            </a:r>
            <a:r>
              <a:rPr sz="3500" spc="-5" dirty="0">
                <a:latin typeface="Courier New"/>
                <a:cs typeface="Courier New"/>
              </a:rPr>
              <a:t>bakau	hancur</a:t>
            </a:r>
            <a:endParaRPr sz="3500">
              <a:latin typeface="Courier New"/>
              <a:cs typeface="Courier New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5300">
              <a:latin typeface="Times New Roman"/>
              <a:cs typeface="Times New Roman"/>
            </a:endParaRPr>
          </a:p>
          <a:p>
            <a:pPr marL="1153795">
              <a:lnSpc>
                <a:spcPct val="100000"/>
              </a:lnSpc>
              <a:spcBef>
                <a:spcPts val="5"/>
              </a:spcBef>
            </a:pPr>
            <a:r>
              <a:rPr sz="3500" dirty="0">
                <a:latin typeface="Arial"/>
                <a:cs typeface="Arial"/>
              </a:rPr>
              <a:t>Pesan: </a:t>
            </a:r>
            <a:r>
              <a:rPr sz="3500" dirty="0">
                <a:latin typeface="GulimChe"/>
                <a:cs typeface="GulimChe"/>
              </a:rPr>
              <a:t>kapal api</a:t>
            </a:r>
            <a:r>
              <a:rPr sz="3500" spc="-25" dirty="0">
                <a:latin typeface="GulimChe"/>
                <a:cs typeface="GulimChe"/>
              </a:rPr>
              <a:t> </a:t>
            </a:r>
            <a:r>
              <a:rPr sz="3500" dirty="0">
                <a:latin typeface="GulimChe"/>
                <a:cs typeface="GulimChe"/>
              </a:rPr>
              <a:t>datang</a:t>
            </a:r>
            <a:endParaRPr sz="3500">
              <a:latin typeface="GulimChe"/>
              <a:cs typeface="GulimChe"/>
            </a:endParaRPr>
          </a:p>
          <a:p>
            <a:pPr marL="1153795">
              <a:lnSpc>
                <a:spcPct val="100000"/>
              </a:lnSpc>
              <a:spcBef>
                <a:spcPts val="560"/>
              </a:spcBef>
              <a:tabLst>
                <a:tab pos="2563495" algn="l"/>
                <a:tab pos="6297930" algn="l"/>
              </a:tabLst>
            </a:pPr>
            <a:r>
              <a:rPr sz="3500" spc="-5" dirty="0">
                <a:latin typeface="Arial"/>
                <a:cs typeface="Arial"/>
              </a:rPr>
              <a:t>Kode:	</a:t>
            </a:r>
            <a:r>
              <a:rPr sz="3500" spc="-5" dirty="0">
                <a:latin typeface="Courier New"/>
                <a:cs typeface="Courier New"/>
              </a:rPr>
              <a:t>xyztvq</a:t>
            </a:r>
            <a:r>
              <a:rPr sz="3500" spc="10" dirty="0">
                <a:latin typeface="Courier New"/>
                <a:cs typeface="Courier New"/>
              </a:rPr>
              <a:t> </a:t>
            </a:r>
            <a:r>
              <a:rPr sz="3500" spc="-5" dirty="0">
                <a:latin typeface="Courier New"/>
                <a:cs typeface="Courier New"/>
              </a:rPr>
              <a:t>bkugbf	hjqpot</a:t>
            </a:r>
            <a:endParaRPr sz="3500">
              <a:latin typeface="Courier New"/>
              <a:cs typeface="Courier New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9050">
              <a:lnSpc>
                <a:spcPct val="100000"/>
              </a:lnSpc>
              <a:spcBef>
                <a:spcPts val="105"/>
              </a:spcBef>
            </a:pPr>
            <a:r>
              <a:rPr dirty="0"/>
              <a:t>Terminologi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334259"/>
            <a:ext cx="12597130" cy="4963160"/>
          </a:xfrm>
          <a:prstGeom prst="rect">
            <a:avLst/>
          </a:prstGeom>
        </p:spPr>
        <p:txBody>
          <a:bodyPr vert="horz" wrap="square" lIns="0" tIns="83820" rIns="0" bIns="0" rtlCol="0">
            <a:spAutoFit/>
          </a:bodyPr>
          <a:lstStyle/>
          <a:p>
            <a:pPr marL="440690" marR="1036319" indent="-428625">
              <a:lnSpc>
                <a:spcPts val="4430"/>
              </a:lnSpc>
              <a:spcBef>
                <a:spcPts val="66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100" i="1" dirty="0">
                <a:latin typeface="Rockwell"/>
                <a:cs typeface="Rockwell"/>
              </a:rPr>
              <a:t>Encoding</a:t>
            </a:r>
            <a:r>
              <a:rPr sz="4100" dirty="0">
                <a:latin typeface="Rockwell"/>
                <a:cs typeface="Rockwell"/>
              </a:rPr>
              <a:t>: Transformasi dari plainteks</a:t>
            </a:r>
            <a:r>
              <a:rPr sz="4100" spc="-140" dirty="0">
                <a:latin typeface="Rockwell"/>
                <a:cs typeface="Rockwell"/>
              </a:rPr>
              <a:t> </a:t>
            </a:r>
            <a:r>
              <a:rPr sz="4100" spc="-5" dirty="0">
                <a:latin typeface="Rockwell"/>
                <a:cs typeface="Rockwell"/>
              </a:rPr>
              <a:t>menjadi  kode</a:t>
            </a:r>
            <a:endParaRPr sz="4100">
              <a:latin typeface="Rockwell"/>
              <a:cs typeface="Rockwell"/>
            </a:endParaRPr>
          </a:p>
          <a:p>
            <a:pPr marL="440690" marR="1647825" indent="-428625">
              <a:lnSpc>
                <a:spcPts val="4430"/>
              </a:lnSpc>
              <a:spcBef>
                <a:spcPts val="98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100" i="1" dirty="0">
                <a:latin typeface="Rockwell"/>
                <a:cs typeface="Rockwell"/>
              </a:rPr>
              <a:t>Decoding</a:t>
            </a:r>
            <a:r>
              <a:rPr sz="4100" dirty="0">
                <a:latin typeface="Rockwell"/>
                <a:cs typeface="Rockwell"/>
              </a:rPr>
              <a:t>: transformasi </a:t>
            </a:r>
            <a:r>
              <a:rPr sz="4100" spc="-5" dirty="0">
                <a:latin typeface="Rockwell"/>
                <a:cs typeface="Rockwell"/>
              </a:rPr>
              <a:t>kebalikan </a:t>
            </a:r>
            <a:r>
              <a:rPr sz="4100" dirty="0">
                <a:latin typeface="Rockwell"/>
                <a:cs typeface="Rockwell"/>
              </a:rPr>
              <a:t>dari </a:t>
            </a:r>
            <a:r>
              <a:rPr sz="4100" spc="-5" dirty="0">
                <a:latin typeface="Rockwell"/>
                <a:cs typeface="Rockwell"/>
              </a:rPr>
              <a:t>kode  menajdi</a:t>
            </a:r>
            <a:r>
              <a:rPr sz="4100" spc="-20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plainteks.</a:t>
            </a:r>
            <a:endParaRPr sz="4100">
              <a:latin typeface="Rockwell"/>
              <a:cs typeface="Rockwell"/>
            </a:endParaRPr>
          </a:p>
          <a:p>
            <a:pPr marL="440690" marR="5080" indent="-428625">
              <a:lnSpc>
                <a:spcPts val="4430"/>
              </a:lnSpc>
              <a:spcBef>
                <a:spcPts val="98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100" b="1" spc="-5" dirty="0">
                <a:latin typeface="Rockwell"/>
                <a:cs typeface="Rockwell"/>
              </a:rPr>
              <a:t>Buku </a:t>
            </a:r>
            <a:r>
              <a:rPr sz="4100" b="1" dirty="0">
                <a:latin typeface="Rockwell"/>
                <a:cs typeface="Rockwell"/>
              </a:rPr>
              <a:t>kode </a:t>
            </a:r>
            <a:r>
              <a:rPr sz="4100" dirty="0">
                <a:latin typeface="Rockwell"/>
                <a:cs typeface="Rockwell"/>
              </a:rPr>
              <a:t>(</a:t>
            </a:r>
            <a:r>
              <a:rPr sz="4100" i="1" dirty="0">
                <a:latin typeface="Rockwell"/>
                <a:cs typeface="Rockwell"/>
              </a:rPr>
              <a:t>codebook</a:t>
            </a:r>
            <a:r>
              <a:rPr sz="4100" dirty="0">
                <a:latin typeface="Rockwell"/>
                <a:cs typeface="Rockwell"/>
              </a:rPr>
              <a:t>): dokumen yang</a:t>
            </a:r>
            <a:r>
              <a:rPr sz="4100" spc="-95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digunakan  untuk </a:t>
            </a:r>
            <a:r>
              <a:rPr sz="4100" spc="-5" dirty="0">
                <a:latin typeface="Rockwell"/>
                <a:cs typeface="Rockwell"/>
              </a:rPr>
              <a:t>mengimplementasikan </a:t>
            </a:r>
            <a:r>
              <a:rPr sz="4100" dirty="0">
                <a:latin typeface="Rockwell"/>
                <a:cs typeface="Rockwell"/>
              </a:rPr>
              <a:t>suatu</a:t>
            </a:r>
            <a:r>
              <a:rPr sz="4100" spc="-65" dirty="0">
                <a:latin typeface="Rockwell"/>
                <a:cs typeface="Rockwell"/>
              </a:rPr>
              <a:t> </a:t>
            </a:r>
            <a:r>
              <a:rPr sz="4100" spc="-5" dirty="0">
                <a:latin typeface="Rockwell"/>
                <a:cs typeface="Rockwell"/>
              </a:rPr>
              <a:t>kode</a:t>
            </a:r>
            <a:endParaRPr sz="4100">
              <a:latin typeface="Rockwell"/>
              <a:cs typeface="Rockwell"/>
            </a:endParaRPr>
          </a:p>
          <a:p>
            <a:pPr marL="440690" marR="326390" indent="-428625">
              <a:lnSpc>
                <a:spcPts val="4430"/>
              </a:lnSpc>
              <a:spcBef>
                <a:spcPts val="985"/>
              </a:spcBef>
              <a:buChar char="•"/>
              <a:tabLst>
                <a:tab pos="440690" algn="l"/>
                <a:tab pos="441325" algn="l"/>
              </a:tabLst>
            </a:pPr>
            <a:r>
              <a:rPr sz="4100" dirty="0">
                <a:latin typeface="Rockwell"/>
                <a:cs typeface="Rockwell"/>
              </a:rPr>
              <a:t>Buku </a:t>
            </a:r>
            <a:r>
              <a:rPr sz="4100" spc="-5" dirty="0">
                <a:latin typeface="Rockwell"/>
                <a:cs typeface="Rockwell"/>
              </a:rPr>
              <a:t>kode </a:t>
            </a:r>
            <a:r>
              <a:rPr sz="4100" dirty="0">
                <a:latin typeface="Rockwell"/>
                <a:cs typeface="Rockwell"/>
              </a:rPr>
              <a:t>terdiri dari tabel </a:t>
            </a:r>
            <a:r>
              <a:rPr sz="4100" i="1" dirty="0">
                <a:latin typeface="Rockwell"/>
                <a:cs typeface="Rockwell"/>
              </a:rPr>
              <a:t>lookup </a:t>
            </a:r>
            <a:r>
              <a:rPr sz="4100" dirty="0">
                <a:latin typeface="Rockwell"/>
                <a:cs typeface="Rockwell"/>
              </a:rPr>
              <a:t>(</a:t>
            </a:r>
            <a:r>
              <a:rPr sz="4100" i="1" dirty="0">
                <a:latin typeface="Rockwell"/>
                <a:cs typeface="Rockwell"/>
              </a:rPr>
              <a:t>lookup</a:t>
            </a:r>
            <a:r>
              <a:rPr sz="4100" i="1" spc="-85" dirty="0">
                <a:latin typeface="Rockwell"/>
                <a:cs typeface="Rockwell"/>
              </a:rPr>
              <a:t> </a:t>
            </a:r>
            <a:r>
              <a:rPr sz="4100" i="1" dirty="0">
                <a:latin typeface="Rockwell"/>
                <a:cs typeface="Rockwell"/>
              </a:rPr>
              <a:t>table</a:t>
            </a:r>
            <a:r>
              <a:rPr sz="4100" dirty="0">
                <a:latin typeface="Rockwell"/>
                <a:cs typeface="Rockwell"/>
              </a:rPr>
              <a:t>)  untuk </a:t>
            </a:r>
            <a:r>
              <a:rPr sz="4100" i="1" dirty="0">
                <a:latin typeface="Rockwell"/>
                <a:cs typeface="Rockwell"/>
              </a:rPr>
              <a:t>encoding </a:t>
            </a:r>
            <a:r>
              <a:rPr sz="4100" dirty="0">
                <a:latin typeface="Rockwell"/>
                <a:cs typeface="Rockwell"/>
              </a:rPr>
              <a:t>dan</a:t>
            </a:r>
            <a:r>
              <a:rPr sz="4100" spc="-60" dirty="0">
                <a:latin typeface="Rockwell"/>
                <a:cs typeface="Rockwell"/>
              </a:rPr>
              <a:t> </a:t>
            </a:r>
            <a:r>
              <a:rPr sz="4100" i="1" dirty="0">
                <a:latin typeface="Rockwell"/>
                <a:cs typeface="Rockwell"/>
              </a:rPr>
              <a:t>decoding</a:t>
            </a:r>
            <a:endParaRPr sz="41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9050">
              <a:lnSpc>
                <a:spcPct val="100000"/>
              </a:lnSpc>
              <a:spcBef>
                <a:spcPts val="105"/>
              </a:spcBef>
            </a:pPr>
            <a:r>
              <a:rPr dirty="0"/>
              <a:t>Terminologi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49300" y="2247391"/>
            <a:ext cx="10579735" cy="35477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 algn="just">
              <a:lnSpc>
                <a:spcPct val="100000"/>
              </a:lnSpc>
              <a:spcBef>
                <a:spcPts val="100"/>
              </a:spcBef>
              <a:buFont typeface="Rockwell"/>
              <a:buChar char="•"/>
              <a:tabLst>
                <a:tab pos="441325" algn="l"/>
              </a:tabLst>
            </a:pPr>
            <a:r>
              <a:rPr sz="3500" b="1" dirty="0">
                <a:latin typeface="Rockwell"/>
                <a:cs typeface="Rockwell"/>
              </a:rPr>
              <a:t>Kriptanalisis </a:t>
            </a:r>
            <a:r>
              <a:rPr sz="3500" dirty="0">
                <a:latin typeface="Rockwell"/>
                <a:cs typeface="Rockwell"/>
              </a:rPr>
              <a:t>(</a:t>
            </a:r>
            <a:r>
              <a:rPr sz="3500" i="1" dirty="0">
                <a:latin typeface="Rockwell"/>
                <a:cs typeface="Rockwell"/>
              </a:rPr>
              <a:t>cryptanalysis</a:t>
            </a:r>
            <a:r>
              <a:rPr sz="3500" dirty="0">
                <a:latin typeface="Rockwell"/>
                <a:cs typeface="Rockwell"/>
              </a:rPr>
              <a:t>): ilmu dan seni</a:t>
            </a:r>
            <a:r>
              <a:rPr sz="3500" spc="-70" dirty="0">
                <a:latin typeface="Rockwell"/>
                <a:cs typeface="Rockwell"/>
              </a:rPr>
              <a:t> </a:t>
            </a:r>
            <a:r>
              <a:rPr sz="3500" spc="-5" dirty="0">
                <a:latin typeface="Rockwell"/>
                <a:cs typeface="Rockwell"/>
              </a:rPr>
              <a:t>untuk  memecahkan </a:t>
            </a:r>
            <a:r>
              <a:rPr sz="3500" dirty="0">
                <a:latin typeface="Rockwell"/>
                <a:cs typeface="Rockwell"/>
              </a:rPr>
              <a:t>chiperteks </a:t>
            </a:r>
            <a:r>
              <a:rPr sz="3500" spc="-5" dirty="0">
                <a:latin typeface="Rockwell"/>
                <a:cs typeface="Rockwell"/>
              </a:rPr>
              <a:t>menjadi plainteks </a:t>
            </a:r>
            <a:r>
              <a:rPr sz="3500" dirty="0">
                <a:latin typeface="Rockwell"/>
                <a:cs typeface="Rockwell"/>
              </a:rPr>
              <a:t>tanpa  </a:t>
            </a:r>
            <a:r>
              <a:rPr sz="3500" spc="-5" dirty="0">
                <a:latin typeface="Rockwell"/>
                <a:cs typeface="Rockwell"/>
              </a:rPr>
              <a:t>mengetahui </a:t>
            </a:r>
            <a:r>
              <a:rPr sz="3500" i="1" dirty="0">
                <a:latin typeface="Rockwell"/>
                <a:cs typeface="Rockwell"/>
              </a:rPr>
              <a:t>kunci </a:t>
            </a:r>
            <a:r>
              <a:rPr sz="3500" dirty="0">
                <a:latin typeface="Rockwell"/>
                <a:cs typeface="Rockwell"/>
              </a:rPr>
              <a:t>yang digunakan.</a:t>
            </a:r>
            <a:endParaRPr sz="3500">
              <a:latin typeface="Rockwell"/>
              <a:cs typeface="Rockwell"/>
            </a:endParaRPr>
          </a:p>
          <a:p>
            <a:pPr marL="440690" indent="-428625" algn="just">
              <a:lnSpc>
                <a:spcPct val="100000"/>
              </a:lnSpc>
              <a:spcBef>
                <a:spcPts val="844"/>
              </a:spcBef>
              <a:buChar char="•"/>
              <a:tabLst>
                <a:tab pos="441325" algn="l"/>
              </a:tabLst>
            </a:pPr>
            <a:r>
              <a:rPr sz="3500" spc="-5" dirty="0">
                <a:latin typeface="Rockwell"/>
                <a:cs typeface="Rockwell"/>
              </a:rPr>
              <a:t>Pelakunya </a:t>
            </a:r>
            <a:r>
              <a:rPr sz="3500" dirty="0">
                <a:latin typeface="Rockwell"/>
                <a:cs typeface="Rockwell"/>
              </a:rPr>
              <a:t>disebut</a:t>
            </a:r>
            <a:r>
              <a:rPr sz="3500" spc="30" dirty="0">
                <a:latin typeface="Rockwell"/>
                <a:cs typeface="Rockwell"/>
              </a:rPr>
              <a:t> </a:t>
            </a:r>
            <a:r>
              <a:rPr sz="3500" b="1" dirty="0">
                <a:latin typeface="Rockwell"/>
                <a:cs typeface="Rockwell"/>
              </a:rPr>
              <a:t>kriptanalis</a:t>
            </a:r>
            <a:endParaRPr sz="3500">
              <a:latin typeface="Rockwell"/>
              <a:cs typeface="Rockwell"/>
            </a:endParaRPr>
          </a:p>
          <a:p>
            <a:pPr marL="440690" indent="-428625" algn="just">
              <a:lnSpc>
                <a:spcPct val="100000"/>
              </a:lnSpc>
              <a:spcBef>
                <a:spcPts val="840"/>
              </a:spcBef>
              <a:buChar char="•"/>
              <a:tabLst>
                <a:tab pos="441325" algn="l"/>
              </a:tabLst>
            </a:pPr>
            <a:r>
              <a:rPr sz="3500" spc="-5" dirty="0">
                <a:latin typeface="Rockwell"/>
                <a:cs typeface="Rockwell"/>
              </a:rPr>
              <a:t>(Perancang </a:t>
            </a:r>
            <a:r>
              <a:rPr sz="3500" dirty="0">
                <a:latin typeface="Rockwell"/>
                <a:cs typeface="Rockwell"/>
              </a:rPr>
              <a:t>algoritma </a:t>
            </a:r>
            <a:r>
              <a:rPr sz="3500" spc="-5" dirty="0">
                <a:latin typeface="Rockwell"/>
                <a:cs typeface="Rockwell"/>
              </a:rPr>
              <a:t>kriptografi:</a:t>
            </a:r>
            <a:r>
              <a:rPr sz="3500" spc="5" dirty="0">
                <a:latin typeface="Rockwell"/>
                <a:cs typeface="Rockwell"/>
              </a:rPr>
              <a:t> </a:t>
            </a:r>
            <a:r>
              <a:rPr sz="3500" b="1" dirty="0">
                <a:latin typeface="Rockwell"/>
                <a:cs typeface="Rockwell"/>
              </a:rPr>
              <a:t>kriptografer</a:t>
            </a:r>
            <a:r>
              <a:rPr sz="3500" dirty="0">
                <a:latin typeface="Rockwell"/>
                <a:cs typeface="Rockwell"/>
              </a:rPr>
              <a:t>)</a:t>
            </a:r>
            <a:endParaRPr sz="3500">
              <a:latin typeface="Rockwell"/>
              <a:cs typeface="Rockwell"/>
            </a:endParaRPr>
          </a:p>
          <a:p>
            <a:pPr marL="440690" indent="-428625" algn="just">
              <a:lnSpc>
                <a:spcPct val="100000"/>
              </a:lnSpc>
              <a:spcBef>
                <a:spcPts val="840"/>
              </a:spcBef>
              <a:buChar char="•"/>
              <a:tabLst>
                <a:tab pos="441325" algn="l"/>
              </a:tabLst>
            </a:pPr>
            <a:r>
              <a:rPr sz="3500" dirty="0">
                <a:latin typeface="Rockwell"/>
                <a:cs typeface="Rockwell"/>
              </a:rPr>
              <a:t>Kriptanalisis </a:t>
            </a:r>
            <a:r>
              <a:rPr sz="3500" spc="-5" dirty="0">
                <a:latin typeface="Rockwell"/>
                <a:cs typeface="Rockwell"/>
              </a:rPr>
              <a:t>merupakan “lawan”</a:t>
            </a:r>
            <a:r>
              <a:rPr sz="3500" spc="25" dirty="0">
                <a:latin typeface="Rockwell"/>
                <a:cs typeface="Rockwell"/>
              </a:rPr>
              <a:t> </a:t>
            </a:r>
            <a:r>
              <a:rPr sz="3500" spc="-5" dirty="0">
                <a:latin typeface="Rockwell"/>
                <a:cs typeface="Rockwell"/>
              </a:rPr>
              <a:t>kriptografi</a:t>
            </a:r>
            <a:endParaRPr sz="35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70246" y="647522"/>
            <a:ext cx="459994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Kriptanalisis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9247" y="2128265"/>
            <a:ext cx="13390244" cy="63658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47625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Al-Kindi </a:t>
            </a:r>
            <a:r>
              <a:rPr sz="4000" spc="-10" dirty="0">
                <a:latin typeface="Rockwell"/>
                <a:cs typeface="Rockwell"/>
              </a:rPr>
              <a:t>menulis </a:t>
            </a:r>
            <a:r>
              <a:rPr sz="4000" spc="-5" dirty="0">
                <a:latin typeface="Rockwell"/>
                <a:cs typeface="Rockwell"/>
              </a:rPr>
              <a:t>buku tentang seni </a:t>
            </a:r>
            <a:r>
              <a:rPr sz="4000" spc="-10" dirty="0">
                <a:latin typeface="Rockwell"/>
                <a:cs typeface="Rockwell"/>
              </a:rPr>
              <a:t>memecahkan </a:t>
            </a:r>
            <a:r>
              <a:rPr sz="4000" spc="-5" dirty="0">
                <a:latin typeface="Rockwell"/>
                <a:cs typeface="Rockwell"/>
              </a:rPr>
              <a:t>kode,  buku yang berjudul </a:t>
            </a:r>
            <a:r>
              <a:rPr sz="4000" spc="-120" dirty="0">
                <a:latin typeface="Rockwell"/>
                <a:cs typeface="Rockwell"/>
              </a:rPr>
              <a:t>„</a:t>
            </a:r>
            <a:r>
              <a:rPr sz="4000" i="1" spc="-120" dirty="0">
                <a:latin typeface="Rockwell"/>
                <a:cs typeface="Rockwell"/>
              </a:rPr>
              <a:t>Risalah </a:t>
            </a:r>
            <a:r>
              <a:rPr sz="4000" i="1" spc="-10" dirty="0">
                <a:latin typeface="Rockwell"/>
                <a:cs typeface="Rockwell"/>
              </a:rPr>
              <a:t>fi </a:t>
            </a:r>
            <a:r>
              <a:rPr sz="4000" i="1" spc="-5" dirty="0">
                <a:latin typeface="Rockwell"/>
                <a:cs typeface="Rockwell"/>
              </a:rPr>
              <a:t>Istikhraj al-Mu'amma  </a:t>
            </a:r>
            <a:r>
              <a:rPr sz="4000" spc="-10" dirty="0">
                <a:latin typeface="Rockwell"/>
                <a:cs typeface="Rockwell"/>
              </a:rPr>
              <a:t>(</a:t>
            </a:r>
            <a:r>
              <a:rPr sz="4000" i="1" spc="-10" dirty="0">
                <a:latin typeface="Rockwell"/>
                <a:cs typeface="Rockwell"/>
              </a:rPr>
              <a:t>Manuscript for </a:t>
            </a:r>
            <a:r>
              <a:rPr sz="4000" i="1" spc="-5" dirty="0">
                <a:latin typeface="Rockwell"/>
                <a:cs typeface="Rockwell"/>
              </a:rPr>
              <a:t>the </a:t>
            </a:r>
            <a:r>
              <a:rPr sz="4000" i="1" spc="-10" dirty="0">
                <a:latin typeface="Rockwell"/>
                <a:cs typeface="Rockwell"/>
              </a:rPr>
              <a:t>Deciphering Cryptographic  </a:t>
            </a:r>
            <a:r>
              <a:rPr sz="4000" i="1" spc="-5" dirty="0">
                <a:latin typeface="Rockwell"/>
                <a:cs typeface="Rockwell"/>
              </a:rPr>
              <a:t>Messages</a:t>
            </a:r>
            <a:r>
              <a:rPr sz="4000" spc="-5" dirty="0">
                <a:latin typeface="Rockwell"/>
                <a:cs typeface="Rockwell"/>
              </a:rPr>
              <a:t>)</a:t>
            </a:r>
            <a:endParaRPr sz="40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Al-Kindi </a:t>
            </a:r>
            <a:r>
              <a:rPr sz="4000" spc="-10" dirty="0">
                <a:latin typeface="Rockwell"/>
                <a:cs typeface="Rockwell"/>
              </a:rPr>
              <a:t>menemukan </a:t>
            </a:r>
            <a:r>
              <a:rPr sz="4000" spc="-5" dirty="0">
                <a:latin typeface="Rockwell"/>
                <a:cs typeface="Rockwell"/>
              </a:rPr>
              <a:t>frekuensi perulangan </a:t>
            </a:r>
            <a:r>
              <a:rPr sz="4000" spc="-10" dirty="0">
                <a:latin typeface="Rockwell"/>
                <a:cs typeface="Rockwell"/>
              </a:rPr>
              <a:t>huruf di  </a:t>
            </a:r>
            <a:r>
              <a:rPr sz="4000" spc="-5" dirty="0">
                <a:latin typeface="Rockwell"/>
                <a:cs typeface="Rockwell"/>
              </a:rPr>
              <a:t>dalam Al-Quran. </a:t>
            </a:r>
            <a:r>
              <a:rPr sz="4000" spc="-10" dirty="0">
                <a:latin typeface="Rockwell"/>
                <a:cs typeface="Rockwell"/>
              </a:rPr>
              <a:t>Teknik </a:t>
            </a:r>
            <a:r>
              <a:rPr sz="4000" spc="-5" dirty="0">
                <a:latin typeface="Rockwell"/>
                <a:cs typeface="Rockwell"/>
              </a:rPr>
              <a:t>yang digunakan Al-Kindi </a:t>
            </a:r>
            <a:r>
              <a:rPr sz="4000" spc="-10" dirty="0">
                <a:latin typeface="Rockwell"/>
                <a:cs typeface="Rockwell"/>
              </a:rPr>
              <a:t>kelak  </a:t>
            </a:r>
            <a:r>
              <a:rPr sz="4000" spc="-5" dirty="0">
                <a:latin typeface="Rockwell"/>
                <a:cs typeface="Rockwell"/>
              </a:rPr>
              <a:t>dinamakan </a:t>
            </a:r>
            <a:r>
              <a:rPr sz="4000" b="1" spc="-5" dirty="0">
                <a:latin typeface="Rockwell"/>
                <a:cs typeface="Rockwell"/>
              </a:rPr>
              <a:t>analisis</a:t>
            </a:r>
            <a:r>
              <a:rPr sz="4000" b="1" spc="-15" dirty="0">
                <a:latin typeface="Rockwell"/>
                <a:cs typeface="Rockwell"/>
              </a:rPr>
              <a:t> </a:t>
            </a:r>
            <a:r>
              <a:rPr sz="4000" b="1" spc="-5" dirty="0">
                <a:latin typeface="Rockwell"/>
                <a:cs typeface="Rockwell"/>
              </a:rPr>
              <a:t>frekuensi</a:t>
            </a:r>
            <a:r>
              <a:rPr sz="4000" spc="-5" dirty="0">
                <a:latin typeface="Rockwell"/>
                <a:cs typeface="Rockwell"/>
              </a:rPr>
              <a:t>.</a:t>
            </a:r>
            <a:endParaRPr sz="4000">
              <a:latin typeface="Rockwell"/>
              <a:cs typeface="Rockwell"/>
            </a:endParaRPr>
          </a:p>
          <a:p>
            <a:pPr marL="440690" marR="382905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Yaitu teknik </a:t>
            </a:r>
            <a:r>
              <a:rPr sz="4000" spc="-10" dirty="0">
                <a:latin typeface="Rockwell"/>
                <a:cs typeface="Rockwell"/>
              </a:rPr>
              <a:t>untuk memecahkan </a:t>
            </a:r>
            <a:r>
              <a:rPr sz="4000" spc="-5" dirty="0">
                <a:latin typeface="Rockwell"/>
                <a:cs typeface="Rockwell"/>
              </a:rPr>
              <a:t>cipherteks  berdasarkan frekuensi </a:t>
            </a:r>
            <a:r>
              <a:rPr sz="4000" spc="-10" dirty="0">
                <a:latin typeface="Rockwell"/>
                <a:cs typeface="Rockwell"/>
              </a:rPr>
              <a:t>kemunculan karakter </a:t>
            </a:r>
            <a:r>
              <a:rPr sz="4000" spc="-5" dirty="0">
                <a:latin typeface="Rockwell"/>
                <a:cs typeface="Rockwell"/>
              </a:rPr>
              <a:t>di dalam  pesan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9498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02834" y="596899"/>
            <a:ext cx="460057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Kriptanalisis</a:t>
            </a:r>
          </a:p>
        </p:txBody>
      </p:sp>
      <p:sp>
        <p:nvSpPr>
          <p:cNvPr id="4" name="object 4"/>
          <p:cNvSpPr/>
          <p:nvPr/>
        </p:nvSpPr>
        <p:spPr>
          <a:xfrm>
            <a:off x="419100" y="1950275"/>
            <a:ext cx="13487400" cy="597928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137410" y="8171179"/>
            <a:ext cx="10542270" cy="3771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dirty="0">
                <a:latin typeface="Rockwell"/>
                <a:cs typeface="Rockwell"/>
              </a:rPr>
              <a:t>Halaman </a:t>
            </a:r>
            <a:r>
              <a:rPr sz="2300" spc="5" dirty="0">
                <a:latin typeface="Rockwell"/>
                <a:cs typeface="Rockwell"/>
              </a:rPr>
              <a:t>pertama </a:t>
            </a:r>
            <a:r>
              <a:rPr sz="2300" spc="-5" dirty="0">
                <a:latin typeface="Rockwell"/>
                <a:cs typeface="Rockwell"/>
              </a:rPr>
              <a:t>buku Al-Kindi, </a:t>
            </a:r>
            <a:r>
              <a:rPr sz="2300" i="1" dirty="0">
                <a:latin typeface="Rockwell"/>
                <a:cs typeface="Rockwell"/>
              </a:rPr>
              <a:t>Manuscript for the </a:t>
            </a:r>
            <a:r>
              <a:rPr sz="2300" i="1" spc="5" dirty="0">
                <a:latin typeface="Rockwell"/>
                <a:cs typeface="Rockwell"/>
              </a:rPr>
              <a:t>Deciphering</a:t>
            </a:r>
            <a:r>
              <a:rPr sz="2300" i="1" spc="-190" dirty="0">
                <a:latin typeface="Rockwell"/>
                <a:cs typeface="Rockwell"/>
              </a:rPr>
              <a:t> </a:t>
            </a:r>
            <a:r>
              <a:rPr sz="2300" i="1" dirty="0">
                <a:latin typeface="Rockwell"/>
                <a:cs typeface="Rockwell"/>
              </a:rPr>
              <a:t>Cryptographic</a:t>
            </a:r>
            <a:endParaRPr sz="23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89280" y="647522"/>
            <a:ext cx="1322959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Layanan yang Disediakan</a:t>
            </a:r>
            <a:r>
              <a:rPr spc="-120" dirty="0"/>
              <a:t> </a:t>
            </a:r>
            <a:r>
              <a:rPr dirty="0"/>
              <a:t>Kriptografi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9700" y="2329941"/>
            <a:ext cx="4857750" cy="4400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04240" marR="786130" indent="-891540">
              <a:lnSpc>
                <a:spcPct val="100000"/>
              </a:lnSpc>
              <a:spcBef>
                <a:spcPts val="100"/>
              </a:spcBef>
              <a:tabLst>
                <a:tab pos="903605" algn="l"/>
              </a:tabLst>
            </a:pPr>
            <a:r>
              <a:rPr sz="3500" spc="-5" dirty="0">
                <a:latin typeface="Rockwell"/>
                <a:cs typeface="Rockwell"/>
              </a:rPr>
              <a:t>1.	</a:t>
            </a:r>
            <a:r>
              <a:rPr sz="3500" dirty="0">
                <a:latin typeface="Rockwell"/>
                <a:cs typeface="Rockwell"/>
              </a:rPr>
              <a:t>Kerahasiaan  </a:t>
            </a:r>
            <a:r>
              <a:rPr sz="3500" spc="5" dirty="0">
                <a:latin typeface="Rockwell"/>
                <a:cs typeface="Rockwell"/>
              </a:rPr>
              <a:t>(</a:t>
            </a:r>
            <a:r>
              <a:rPr sz="3500" i="1" dirty="0">
                <a:latin typeface="Rockwell"/>
                <a:cs typeface="Rockwell"/>
              </a:rPr>
              <a:t>confi</a:t>
            </a:r>
            <a:r>
              <a:rPr sz="3500" i="1" spc="-15" dirty="0">
                <a:latin typeface="Rockwell"/>
                <a:cs typeface="Rockwell"/>
              </a:rPr>
              <a:t>d</a:t>
            </a:r>
            <a:r>
              <a:rPr sz="3500" i="1" dirty="0">
                <a:latin typeface="Rockwell"/>
                <a:cs typeface="Rockwell"/>
              </a:rPr>
              <a:t>entiali</a:t>
            </a:r>
            <a:r>
              <a:rPr sz="3500" i="1" spc="-15" dirty="0">
                <a:latin typeface="Rockwell"/>
                <a:cs typeface="Rockwell"/>
              </a:rPr>
              <a:t>t</a:t>
            </a:r>
            <a:r>
              <a:rPr sz="3500" i="1" spc="5" dirty="0">
                <a:latin typeface="Rockwell"/>
                <a:cs typeface="Rockwell"/>
              </a:rPr>
              <a:t>y</a:t>
            </a:r>
            <a:r>
              <a:rPr sz="3500" dirty="0">
                <a:latin typeface="Rockwell"/>
                <a:cs typeface="Rockwell"/>
              </a:rPr>
              <a:t>)</a:t>
            </a:r>
            <a:endParaRPr sz="3500">
              <a:latin typeface="Rockwell"/>
              <a:cs typeface="Rockwell"/>
            </a:endParaRPr>
          </a:p>
          <a:p>
            <a:pPr marL="904240" marR="5080">
              <a:lnSpc>
                <a:spcPct val="100000"/>
              </a:lnSpc>
              <a:spcBef>
                <a:spcPts val="840"/>
              </a:spcBef>
            </a:pPr>
            <a:r>
              <a:rPr sz="3500" dirty="0">
                <a:latin typeface="Rockwell"/>
                <a:cs typeface="Rockwell"/>
              </a:rPr>
              <a:t>Layanan yang  digunakan untuk  </a:t>
            </a:r>
            <a:r>
              <a:rPr sz="3500" spc="-5" dirty="0">
                <a:latin typeface="Rockwell"/>
                <a:cs typeface="Rockwell"/>
              </a:rPr>
              <a:t>menjaga </a:t>
            </a:r>
            <a:r>
              <a:rPr sz="3500" dirty="0">
                <a:latin typeface="Rockwell"/>
                <a:cs typeface="Rockwell"/>
              </a:rPr>
              <a:t>isi pesan  dari siapapun</a:t>
            </a:r>
            <a:r>
              <a:rPr sz="3500" spc="-80" dirty="0">
                <a:latin typeface="Rockwell"/>
                <a:cs typeface="Rockwell"/>
              </a:rPr>
              <a:t> </a:t>
            </a:r>
            <a:r>
              <a:rPr sz="3500" dirty="0">
                <a:latin typeface="Rockwell"/>
                <a:cs typeface="Rockwell"/>
              </a:rPr>
              <a:t>yang  tidak berhak untuk  membacanya.</a:t>
            </a:r>
            <a:endParaRPr sz="35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286500" y="2519425"/>
            <a:ext cx="7696200" cy="397548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712711" y="7212329"/>
            <a:ext cx="6664325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dirty="0">
                <a:latin typeface="Rockwell"/>
                <a:cs typeface="Rockwell"/>
              </a:rPr>
              <a:t>Dia bisa ikut menerima pesan tapi tidak</a:t>
            </a:r>
            <a:r>
              <a:rPr sz="2300" spc="-75" dirty="0">
                <a:latin typeface="Rockwell"/>
                <a:cs typeface="Rockwell"/>
              </a:rPr>
              <a:t> </a:t>
            </a:r>
            <a:r>
              <a:rPr sz="2300" spc="-5" dirty="0">
                <a:latin typeface="Rockwell"/>
                <a:cs typeface="Rockwell"/>
              </a:rPr>
              <a:t>mengerti</a:t>
            </a:r>
            <a:endParaRPr sz="2300">
              <a:latin typeface="Rockwell"/>
              <a:cs typeface="Rockwel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0075671" y="5900673"/>
            <a:ext cx="725805" cy="1303655"/>
          </a:xfrm>
          <a:custGeom>
            <a:avLst/>
            <a:gdLst/>
            <a:ahLst/>
            <a:cxnLst/>
            <a:rect l="l" t="t" r="r" b="b"/>
            <a:pathLst>
              <a:path w="725804" h="1303654">
                <a:moveTo>
                  <a:pt x="24637" y="1252728"/>
                </a:moveTo>
                <a:lnTo>
                  <a:pt x="0" y="1297178"/>
                </a:lnTo>
                <a:lnTo>
                  <a:pt x="11175" y="1303274"/>
                </a:lnTo>
                <a:lnTo>
                  <a:pt x="35686" y="1258824"/>
                </a:lnTo>
                <a:lnTo>
                  <a:pt x="24637" y="1252728"/>
                </a:lnTo>
                <a:close/>
              </a:path>
              <a:path w="725804" h="1303654">
                <a:moveTo>
                  <a:pt x="67691" y="1174877"/>
                </a:moveTo>
                <a:lnTo>
                  <a:pt x="43052" y="1219327"/>
                </a:lnTo>
                <a:lnTo>
                  <a:pt x="54228" y="1225550"/>
                </a:lnTo>
                <a:lnTo>
                  <a:pt x="78867" y="1181100"/>
                </a:lnTo>
                <a:lnTo>
                  <a:pt x="67691" y="1174877"/>
                </a:lnTo>
                <a:close/>
              </a:path>
              <a:path w="725804" h="1303654">
                <a:moveTo>
                  <a:pt x="110744" y="1097153"/>
                </a:moveTo>
                <a:lnTo>
                  <a:pt x="86232" y="1141603"/>
                </a:lnTo>
                <a:lnTo>
                  <a:pt x="97281" y="1147699"/>
                </a:lnTo>
                <a:lnTo>
                  <a:pt x="121920" y="1103376"/>
                </a:lnTo>
                <a:lnTo>
                  <a:pt x="110744" y="1097153"/>
                </a:lnTo>
                <a:close/>
              </a:path>
              <a:path w="725804" h="1303654">
                <a:moveTo>
                  <a:pt x="153797" y="1019429"/>
                </a:moveTo>
                <a:lnTo>
                  <a:pt x="129285" y="1063879"/>
                </a:lnTo>
                <a:lnTo>
                  <a:pt x="140334" y="1069975"/>
                </a:lnTo>
                <a:lnTo>
                  <a:pt x="164973" y="1025525"/>
                </a:lnTo>
                <a:lnTo>
                  <a:pt x="153797" y="1019429"/>
                </a:lnTo>
                <a:close/>
              </a:path>
              <a:path w="725804" h="1303654">
                <a:moveTo>
                  <a:pt x="196976" y="941578"/>
                </a:moveTo>
                <a:lnTo>
                  <a:pt x="172338" y="986028"/>
                </a:lnTo>
                <a:lnTo>
                  <a:pt x="183387" y="992251"/>
                </a:lnTo>
                <a:lnTo>
                  <a:pt x="208025" y="947801"/>
                </a:lnTo>
                <a:lnTo>
                  <a:pt x="196976" y="941578"/>
                </a:lnTo>
                <a:close/>
              </a:path>
              <a:path w="725804" h="1303654">
                <a:moveTo>
                  <a:pt x="240029" y="863854"/>
                </a:moveTo>
                <a:lnTo>
                  <a:pt x="215392" y="908304"/>
                </a:lnTo>
                <a:lnTo>
                  <a:pt x="226441" y="914400"/>
                </a:lnTo>
                <a:lnTo>
                  <a:pt x="251078" y="869950"/>
                </a:lnTo>
                <a:lnTo>
                  <a:pt x="240029" y="863854"/>
                </a:lnTo>
                <a:close/>
              </a:path>
              <a:path w="725804" h="1303654">
                <a:moveTo>
                  <a:pt x="283082" y="786130"/>
                </a:moveTo>
                <a:lnTo>
                  <a:pt x="258445" y="830580"/>
                </a:lnTo>
                <a:lnTo>
                  <a:pt x="269621" y="836676"/>
                </a:lnTo>
                <a:lnTo>
                  <a:pt x="294131" y="792226"/>
                </a:lnTo>
                <a:lnTo>
                  <a:pt x="283082" y="786130"/>
                </a:lnTo>
                <a:close/>
              </a:path>
              <a:path w="725804" h="1303654">
                <a:moveTo>
                  <a:pt x="326135" y="708279"/>
                </a:moveTo>
                <a:lnTo>
                  <a:pt x="301498" y="752729"/>
                </a:lnTo>
                <a:lnTo>
                  <a:pt x="312674" y="758952"/>
                </a:lnTo>
                <a:lnTo>
                  <a:pt x="337184" y="714502"/>
                </a:lnTo>
                <a:lnTo>
                  <a:pt x="326135" y="708279"/>
                </a:lnTo>
                <a:close/>
              </a:path>
              <a:path w="725804" h="1303654">
                <a:moveTo>
                  <a:pt x="369188" y="630555"/>
                </a:moveTo>
                <a:lnTo>
                  <a:pt x="344550" y="675005"/>
                </a:lnTo>
                <a:lnTo>
                  <a:pt x="355726" y="681101"/>
                </a:lnTo>
                <a:lnTo>
                  <a:pt x="380364" y="636651"/>
                </a:lnTo>
                <a:lnTo>
                  <a:pt x="369188" y="630555"/>
                </a:lnTo>
                <a:close/>
              </a:path>
              <a:path w="725804" h="1303654">
                <a:moveTo>
                  <a:pt x="412242" y="552831"/>
                </a:moveTo>
                <a:lnTo>
                  <a:pt x="387730" y="597281"/>
                </a:lnTo>
                <a:lnTo>
                  <a:pt x="398779" y="603377"/>
                </a:lnTo>
                <a:lnTo>
                  <a:pt x="423418" y="558927"/>
                </a:lnTo>
                <a:lnTo>
                  <a:pt x="412242" y="552831"/>
                </a:lnTo>
                <a:close/>
              </a:path>
              <a:path w="725804" h="1303654">
                <a:moveTo>
                  <a:pt x="455295" y="474980"/>
                </a:moveTo>
                <a:lnTo>
                  <a:pt x="430783" y="519430"/>
                </a:lnTo>
                <a:lnTo>
                  <a:pt x="441832" y="525653"/>
                </a:lnTo>
                <a:lnTo>
                  <a:pt x="466471" y="481203"/>
                </a:lnTo>
                <a:lnTo>
                  <a:pt x="455295" y="474980"/>
                </a:lnTo>
                <a:close/>
              </a:path>
              <a:path w="725804" h="1303654">
                <a:moveTo>
                  <a:pt x="498475" y="397256"/>
                </a:moveTo>
                <a:lnTo>
                  <a:pt x="473836" y="441706"/>
                </a:lnTo>
                <a:lnTo>
                  <a:pt x="484885" y="447802"/>
                </a:lnTo>
                <a:lnTo>
                  <a:pt x="509524" y="403352"/>
                </a:lnTo>
                <a:lnTo>
                  <a:pt x="498475" y="397256"/>
                </a:lnTo>
                <a:close/>
              </a:path>
              <a:path w="725804" h="1303654">
                <a:moveTo>
                  <a:pt x="541527" y="319532"/>
                </a:moveTo>
                <a:lnTo>
                  <a:pt x="516889" y="363855"/>
                </a:lnTo>
                <a:lnTo>
                  <a:pt x="527938" y="370078"/>
                </a:lnTo>
                <a:lnTo>
                  <a:pt x="552576" y="325628"/>
                </a:lnTo>
                <a:lnTo>
                  <a:pt x="541527" y="319532"/>
                </a:lnTo>
                <a:close/>
              </a:path>
              <a:path w="725804" h="1303654">
                <a:moveTo>
                  <a:pt x="584580" y="241681"/>
                </a:moveTo>
                <a:lnTo>
                  <a:pt x="559943" y="286131"/>
                </a:lnTo>
                <a:lnTo>
                  <a:pt x="571119" y="292354"/>
                </a:lnTo>
                <a:lnTo>
                  <a:pt x="595629" y="247904"/>
                </a:lnTo>
                <a:lnTo>
                  <a:pt x="584580" y="241681"/>
                </a:lnTo>
                <a:close/>
              </a:path>
              <a:path w="725804" h="1303654">
                <a:moveTo>
                  <a:pt x="627633" y="163957"/>
                </a:moveTo>
                <a:lnTo>
                  <a:pt x="602996" y="208407"/>
                </a:lnTo>
                <a:lnTo>
                  <a:pt x="614172" y="214503"/>
                </a:lnTo>
                <a:lnTo>
                  <a:pt x="638809" y="170053"/>
                </a:lnTo>
                <a:lnTo>
                  <a:pt x="627633" y="163957"/>
                </a:lnTo>
                <a:close/>
              </a:path>
              <a:path w="725804" h="1303654">
                <a:moveTo>
                  <a:pt x="670686" y="86233"/>
                </a:moveTo>
                <a:lnTo>
                  <a:pt x="646049" y="130556"/>
                </a:lnTo>
                <a:lnTo>
                  <a:pt x="657225" y="136779"/>
                </a:lnTo>
                <a:lnTo>
                  <a:pt x="681862" y="92329"/>
                </a:lnTo>
                <a:lnTo>
                  <a:pt x="670686" y="86233"/>
                </a:lnTo>
                <a:close/>
              </a:path>
              <a:path w="725804" h="1303654">
                <a:moveTo>
                  <a:pt x="725677" y="0"/>
                </a:moveTo>
                <a:lnTo>
                  <a:pt x="655447" y="48260"/>
                </a:lnTo>
                <a:lnTo>
                  <a:pt x="722122" y="85217"/>
                </a:lnTo>
                <a:lnTo>
                  <a:pt x="723213" y="59055"/>
                </a:lnTo>
                <a:lnTo>
                  <a:pt x="700277" y="59055"/>
                </a:lnTo>
                <a:lnTo>
                  <a:pt x="689228" y="52832"/>
                </a:lnTo>
                <a:lnTo>
                  <a:pt x="689355" y="52578"/>
                </a:lnTo>
                <a:lnTo>
                  <a:pt x="723483" y="52578"/>
                </a:lnTo>
                <a:lnTo>
                  <a:pt x="725677" y="0"/>
                </a:lnTo>
                <a:close/>
              </a:path>
              <a:path w="725804" h="1303654">
                <a:moveTo>
                  <a:pt x="689355" y="52578"/>
                </a:moveTo>
                <a:lnTo>
                  <a:pt x="689228" y="52832"/>
                </a:lnTo>
                <a:lnTo>
                  <a:pt x="700277" y="59055"/>
                </a:lnTo>
                <a:lnTo>
                  <a:pt x="700404" y="58674"/>
                </a:lnTo>
                <a:lnTo>
                  <a:pt x="689355" y="52578"/>
                </a:lnTo>
                <a:close/>
              </a:path>
              <a:path w="725804" h="1303654">
                <a:moveTo>
                  <a:pt x="723483" y="52578"/>
                </a:moveTo>
                <a:lnTo>
                  <a:pt x="689355" y="52578"/>
                </a:lnTo>
                <a:lnTo>
                  <a:pt x="700404" y="58674"/>
                </a:lnTo>
                <a:lnTo>
                  <a:pt x="700277" y="59055"/>
                </a:lnTo>
                <a:lnTo>
                  <a:pt x="723213" y="59055"/>
                </a:lnTo>
                <a:lnTo>
                  <a:pt x="723483" y="52578"/>
                </a:lnTo>
                <a:close/>
              </a:path>
            </a:pathLst>
          </a:custGeom>
          <a:solidFill>
            <a:srgbClr val="FF0066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69468" y="647522"/>
            <a:ext cx="1322959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Layanan yang Disediakan</a:t>
            </a:r>
            <a:r>
              <a:rPr spc="-120" dirty="0"/>
              <a:t> </a:t>
            </a:r>
            <a:r>
              <a:rPr dirty="0"/>
              <a:t>Kriptografi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9700" y="2550006"/>
            <a:ext cx="6326505" cy="4357370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904240" indent="-891540">
              <a:lnSpc>
                <a:spcPct val="100000"/>
              </a:lnSpc>
              <a:spcBef>
                <a:spcPts val="795"/>
              </a:spcBef>
              <a:tabLst>
                <a:tab pos="903605" algn="l"/>
              </a:tabLst>
            </a:pPr>
            <a:r>
              <a:rPr sz="2900" b="1" dirty="0">
                <a:latin typeface="Rockwell"/>
                <a:cs typeface="Rockwell"/>
              </a:rPr>
              <a:t>2.	</a:t>
            </a:r>
            <a:r>
              <a:rPr sz="2900" b="1" spc="-5" dirty="0">
                <a:latin typeface="Rockwell"/>
                <a:cs typeface="Rockwell"/>
              </a:rPr>
              <a:t>Integritas </a:t>
            </a:r>
            <a:r>
              <a:rPr sz="2900" b="1" dirty="0">
                <a:latin typeface="Rockwell"/>
                <a:cs typeface="Rockwell"/>
              </a:rPr>
              <a:t>data </a:t>
            </a:r>
            <a:r>
              <a:rPr sz="2900" dirty="0">
                <a:latin typeface="Rockwell"/>
                <a:cs typeface="Rockwell"/>
              </a:rPr>
              <a:t>(</a:t>
            </a:r>
            <a:r>
              <a:rPr sz="2900" i="1" dirty="0">
                <a:latin typeface="Rockwell"/>
                <a:cs typeface="Rockwell"/>
              </a:rPr>
              <a:t>data</a:t>
            </a:r>
            <a:r>
              <a:rPr sz="2900" i="1" spc="-70" dirty="0">
                <a:latin typeface="Rockwell"/>
                <a:cs typeface="Rockwell"/>
              </a:rPr>
              <a:t> </a:t>
            </a:r>
            <a:r>
              <a:rPr sz="2900" i="1" dirty="0">
                <a:latin typeface="Rockwell"/>
                <a:cs typeface="Rockwell"/>
              </a:rPr>
              <a:t>integrity</a:t>
            </a:r>
            <a:r>
              <a:rPr sz="2900" dirty="0">
                <a:latin typeface="Rockwell"/>
                <a:cs typeface="Rockwell"/>
              </a:rPr>
              <a:t>)</a:t>
            </a:r>
            <a:endParaRPr sz="2900">
              <a:latin typeface="Rockwell"/>
              <a:cs typeface="Rockwell"/>
            </a:endParaRPr>
          </a:p>
          <a:p>
            <a:pPr marL="904240" marR="77470">
              <a:lnSpc>
                <a:spcPct val="100000"/>
              </a:lnSpc>
              <a:spcBef>
                <a:spcPts val="695"/>
              </a:spcBef>
            </a:pPr>
            <a:r>
              <a:rPr sz="2900" dirty="0">
                <a:latin typeface="Rockwell"/>
                <a:cs typeface="Rockwell"/>
              </a:rPr>
              <a:t>Layanan </a:t>
            </a:r>
            <a:r>
              <a:rPr sz="2900" spc="-5" dirty="0">
                <a:latin typeface="Rockwell"/>
                <a:cs typeface="Rockwell"/>
              </a:rPr>
              <a:t>yang menjamin</a:t>
            </a:r>
            <a:r>
              <a:rPr sz="2900" spc="-65" dirty="0">
                <a:latin typeface="Rockwell"/>
                <a:cs typeface="Rockwell"/>
              </a:rPr>
              <a:t> </a:t>
            </a:r>
            <a:r>
              <a:rPr sz="2900" dirty="0">
                <a:latin typeface="Rockwell"/>
                <a:cs typeface="Rockwell"/>
              </a:rPr>
              <a:t>bahwa  pesan </a:t>
            </a:r>
            <a:r>
              <a:rPr sz="2900" spc="-5" dirty="0">
                <a:latin typeface="Rockwell"/>
                <a:cs typeface="Rockwell"/>
              </a:rPr>
              <a:t>masih </a:t>
            </a:r>
            <a:r>
              <a:rPr sz="2900" dirty="0">
                <a:latin typeface="Rockwell"/>
                <a:cs typeface="Rockwell"/>
              </a:rPr>
              <a:t>asli/utuh </a:t>
            </a:r>
            <a:r>
              <a:rPr sz="2900" spc="-5" dirty="0">
                <a:latin typeface="Rockwell"/>
                <a:cs typeface="Rockwell"/>
              </a:rPr>
              <a:t>atau  </a:t>
            </a:r>
            <a:r>
              <a:rPr sz="2900" dirty="0">
                <a:latin typeface="Rockwell"/>
                <a:cs typeface="Rockwell"/>
              </a:rPr>
              <a:t>belum pernah </a:t>
            </a:r>
            <a:r>
              <a:rPr sz="2900" spc="-5" dirty="0">
                <a:latin typeface="Rockwell"/>
                <a:cs typeface="Rockwell"/>
              </a:rPr>
              <a:t>dimanipulasi  </a:t>
            </a:r>
            <a:r>
              <a:rPr sz="2900" dirty="0">
                <a:latin typeface="Rockwell"/>
                <a:cs typeface="Rockwell"/>
              </a:rPr>
              <a:t>selama</a:t>
            </a:r>
            <a:r>
              <a:rPr sz="2900" spc="-30" dirty="0">
                <a:latin typeface="Rockwell"/>
                <a:cs typeface="Rockwell"/>
              </a:rPr>
              <a:t> </a:t>
            </a:r>
            <a:r>
              <a:rPr sz="2900" dirty="0">
                <a:latin typeface="Rockwell"/>
                <a:cs typeface="Rockwell"/>
              </a:rPr>
              <a:t>pengiriman.</a:t>
            </a:r>
            <a:endParaRPr sz="29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4200">
              <a:latin typeface="Times New Roman"/>
              <a:cs typeface="Times New Roman"/>
            </a:endParaRPr>
          </a:p>
          <a:p>
            <a:pPr marL="904240" marR="5080">
              <a:lnSpc>
                <a:spcPct val="100000"/>
              </a:lnSpc>
            </a:pPr>
            <a:r>
              <a:rPr sz="2900" spc="-5" dirty="0">
                <a:latin typeface="Rockwell"/>
                <a:cs typeface="Rockwell"/>
              </a:rPr>
              <a:t>“Apakah </a:t>
            </a:r>
            <a:r>
              <a:rPr sz="2900" dirty="0">
                <a:latin typeface="Rockwell"/>
                <a:cs typeface="Rockwell"/>
              </a:rPr>
              <a:t>pesan </a:t>
            </a:r>
            <a:r>
              <a:rPr sz="2900" spc="-5" dirty="0">
                <a:latin typeface="Rockwell"/>
                <a:cs typeface="Rockwell"/>
              </a:rPr>
              <a:t>yang </a:t>
            </a:r>
            <a:r>
              <a:rPr sz="2900" dirty="0">
                <a:latin typeface="Rockwell"/>
                <a:cs typeface="Rockwell"/>
              </a:rPr>
              <a:t>diterima  </a:t>
            </a:r>
            <a:r>
              <a:rPr sz="2900" spc="-5" dirty="0">
                <a:latin typeface="Rockwell"/>
                <a:cs typeface="Rockwell"/>
              </a:rPr>
              <a:t>masih </a:t>
            </a:r>
            <a:r>
              <a:rPr sz="2900" dirty="0">
                <a:latin typeface="Rockwell"/>
                <a:cs typeface="Rockwell"/>
              </a:rPr>
              <a:t>asli </a:t>
            </a:r>
            <a:r>
              <a:rPr sz="2900" spc="-5" dirty="0">
                <a:latin typeface="Rockwell"/>
                <a:cs typeface="Rockwell"/>
              </a:rPr>
              <a:t>atau </a:t>
            </a:r>
            <a:r>
              <a:rPr sz="2900" dirty="0">
                <a:latin typeface="Rockwell"/>
                <a:cs typeface="Rockwell"/>
              </a:rPr>
              <a:t>tidak</a:t>
            </a:r>
            <a:r>
              <a:rPr sz="2900" spc="-60" dirty="0">
                <a:latin typeface="Rockwell"/>
                <a:cs typeface="Rockwell"/>
              </a:rPr>
              <a:t> </a:t>
            </a:r>
            <a:r>
              <a:rPr sz="2900" spc="-5" dirty="0">
                <a:latin typeface="Rockwell"/>
                <a:cs typeface="Rockwell"/>
              </a:rPr>
              <a:t>mengalami  perubahan</a:t>
            </a:r>
            <a:r>
              <a:rPr sz="2900" spc="-20" dirty="0">
                <a:latin typeface="Rockwell"/>
                <a:cs typeface="Rockwell"/>
              </a:rPr>
              <a:t> </a:t>
            </a:r>
            <a:r>
              <a:rPr sz="2900" dirty="0">
                <a:latin typeface="Rockwell"/>
                <a:cs typeface="Rockwell"/>
              </a:rPr>
              <a:t>(modifikasi)?”.</a:t>
            </a:r>
            <a:endParaRPr sz="29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896100" y="2528887"/>
            <a:ext cx="6840855" cy="54006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89280" y="647522"/>
            <a:ext cx="1322959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Layanan yang Disediakan</a:t>
            </a:r>
            <a:r>
              <a:rPr spc="-120" dirty="0"/>
              <a:t> </a:t>
            </a:r>
            <a:r>
              <a:rPr dirty="0"/>
              <a:t>Kriptografi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3500" y="2245207"/>
            <a:ext cx="5982335" cy="55511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04240" marR="289560" indent="-891540">
              <a:lnSpc>
                <a:spcPct val="110000"/>
              </a:lnSpc>
              <a:spcBef>
                <a:spcPts val="100"/>
              </a:spcBef>
              <a:tabLst>
                <a:tab pos="903605" algn="l"/>
              </a:tabLst>
            </a:pPr>
            <a:r>
              <a:rPr sz="2900" b="1" dirty="0">
                <a:latin typeface="Rockwell"/>
                <a:cs typeface="Rockwell"/>
              </a:rPr>
              <a:t>3.	Otentikasi </a:t>
            </a:r>
            <a:r>
              <a:rPr sz="2900" dirty="0">
                <a:latin typeface="Rockwell"/>
                <a:cs typeface="Rockwell"/>
              </a:rPr>
              <a:t>(</a:t>
            </a:r>
            <a:r>
              <a:rPr sz="2900" i="1" dirty="0">
                <a:latin typeface="Rockwell"/>
                <a:cs typeface="Rockwell"/>
              </a:rPr>
              <a:t>authentication</a:t>
            </a:r>
            <a:r>
              <a:rPr sz="2900" dirty="0">
                <a:latin typeface="Rockwell"/>
                <a:cs typeface="Rockwell"/>
              </a:rPr>
              <a:t>)  Layanan </a:t>
            </a:r>
            <a:r>
              <a:rPr sz="2900" spc="-5" dirty="0">
                <a:latin typeface="Rockwell"/>
                <a:cs typeface="Rockwell"/>
              </a:rPr>
              <a:t>yang</a:t>
            </a:r>
            <a:r>
              <a:rPr sz="2900" spc="-30" dirty="0">
                <a:latin typeface="Rockwell"/>
                <a:cs typeface="Rockwell"/>
              </a:rPr>
              <a:t> </a:t>
            </a:r>
            <a:r>
              <a:rPr sz="2900" dirty="0">
                <a:latin typeface="Rockwell"/>
                <a:cs typeface="Rockwell"/>
              </a:rPr>
              <a:t>untuk</a:t>
            </a:r>
            <a:endParaRPr sz="2900">
              <a:latin typeface="Rockwell"/>
              <a:cs typeface="Rockwell"/>
            </a:endParaRPr>
          </a:p>
          <a:p>
            <a:pPr marL="904240" marR="289560">
              <a:lnSpc>
                <a:spcPct val="90000"/>
              </a:lnSpc>
            </a:pPr>
            <a:r>
              <a:rPr sz="2900" spc="-5" dirty="0">
                <a:latin typeface="Rockwell"/>
                <a:cs typeface="Rockwell"/>
              </a:rPr>
              <a:t>mengidentifikasi kebenaran  </a:t>
            </a:r>
            <a:r>
              <a:rPr sz="2900" dirty="0">
                <a:latin typeface="Rockwell"/>
                <a:cs typeface="Rockwell"/>
              </a:rPr>
              <a:t>pihak-pihak </a:t>
            </a:r>
            <a:r>
              <a:rPr sz="2900" spc="-5" dirty="0">
                <a:latin typeface="Rockwell"/>
                <a:cs typeface="Rockwell"/>
              </a:rPr>
              <a:t>yang  </a:t>
            </a:r>
            <a:r>
              <a:rPr sz="2900" dirty="0">
                <a:latin typeface="Rockwell"/>
                <a:cs typeface="Rockwell"/>
              </a:rPr>
              <a:t>berkomunikasi (</a:t>
            </a:r>
            <a:r>
              <a:rPr sz="2900" i="1" dirty="0">
                <a:latin typeface="Rockwell"/>
                <a:cs typeface="Rockwell"/>
              </a:rPr>
              <a:t>user  authentication</a:t>
            </a:r>
            <a:r>
              <a:rPr sz="2900" dirty="0">
                <a:latin typeface="Rockwell"/>
                <a:cs typeface="Rockwell"/>
              </a:rPr>
              <a:t>) </a:t>
            </a:r>
            <a:r>
              <a:rPr sz="2900" spc="-5" dirty="0">
                <a:latin typeface="Rockwell"/>
                <a:cs typeface="Rockwell"/>
              </a:rPr>
              <a:t>dan </a:t>
            </a:r>
            <a:r>
              <a:rPr sz="2900" dirty="0">
                <a:latin typeface="Rockwell"/>
                <a:cs typeface="Rockwell"/>
              </a:rPr>
              <a:t>untuk  </a:t>
            </a:r>
            <a:r>
              <a:rPr sz="2900" spc="-5" dirty="0">
                <a:latin typeface="Rockwell"/>
                <a:cs typeface="Rockwell"/>
              </a:rPr>
              <a:t>mengidentifikasi kebenaran  sumber </a:t>
            </a:r>
            <a:r>
              <a:rPr sz="2900" dirty="0">
                <a:latin typeface="Rockwell"/>
                <a:cs typeface="Rockwell"/>
              </a:rPr>
              <a:t>pesan (</a:t>
            </a:r>
            <a:r>
              <a:rPr sz="2900" i="1" dirty="0">
                <a:latin typeface="Rockwell"/>
                <a:cs typeface="Rockwell"/>
              </a:rPr>
              <a:t>data origin  authentication</a:t>
            </a:r>
            <a:r>
              <a:rPr sz="2900" dirty="0">
                <a:latin typeface="Rockwell"/>
                <a:cs typeface="Rockwell"/>
              </a:rPr>
              <a:t>).</a:t>
            </a:r>
            <a:endParaRPr sz="29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3900">
              <a:latin typeface="Times New Roman"/>
              <a:cs typeface="Times New Roman"/>
            </a:endParaRPr>
          </a:p>
          <a:p>
            <a:pPr marL="904240" marR="5080">
              <a:lnSpc>
                <a:spcPct val="90000"/>
              </a:lnSpc>
            </a:pPr>
            <a:r>
              <a:rPr sz="2900" spc="-5" dirty="0">
                <a:latin typeface="Rockwell"/>
                <a:cs typeface="Rockwell"/>
              </a:rPr>
              <a:t>“Apakah </a:t>
            </a:r>
            <a:r>
              <a:rPr sz="2900" dirty="0">
                <a:latin typeface="Rockwell"/>
                <a:cs typeface="Rockwell"/>
              </a:rPr>
              <a:t>pesan </a:t>
            </a:r>
            <a:r>
              <a:rPr sz="2900" spc="-5" dirty="0">
                <a:latin typeface="Rockwell"/>
                <a:cs typeface="Rockwell"/>
              </a:rPr>
              <a:t>yang</a:t>
            </a:r>
            <a:r>
              <a:rPr sz="2900" spc="-80" dirty="0">
                <a:latin typeface="Rockwell"/>
                <a:cs typeface="Rockwell"/>
              </a:rPr>
              <a:t> </a:t>
            </a:r>
            <a:r>
              <a:rPr sz="2900" dirty="0">
                <a:latin typeface="Rockwell"/>
                <a:cs typeface="Rockwell"/>
              </a:rPr>
              <a:t>diterima  benar-benar berasal </a:t>
            </a:r>
            <a:r>
              <a:rPr sz="2900" spc="-5" dirty="0">
                <a:latin typeface="Rockwell"/>
                <a:cs typeface="Rockwell"/>
              </a:rPr>
              <a:t>dari  </a:t>
            </a:r>
            <a:r>
              <a:rPr sz="2900" dirty="0">
                <a:latin typeface="Rockwell"/>
                <a:cs typeface="Rockwell"/>
              </a:rPr>
              <a:t>pengirim </a:t>
            </a:r>
            <a:r>
              <a:rPr sz="2900" spc="-5" dirty="0">
                <a:latin typeface="Rockwell"/>
                <a:cs typeface="Rockwell"/>
              </a:rPr>
              <a:t>yang</a:t>
            </a:r>
            <a:r>
              <a:rPr sz="2900" spc="-45" dirty="0">
                <a:latin typeface="Rockwell"/>
                <a:cs typeface="Rockwell"/>
              </a:rPr>
              <a:t> </a:t>
            </a:r>
            <a:r>
              <a:rPr sz="2900" dirty="0">
                <a:latin typeface="Rockwell"/>
                <a:cs typeface="Rockwell"/>
              </a:rPr>
              <a:t>benar?”</a:t>
            </a:r>
            <a:endParaRPr sz="29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743700" y="2886963"/>
            <a:ext cx="7560944" cy="435673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883142" y="7644180"/>
            <a:ext cx="3721100" cy="422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dirty="0">
                <a:latin typeface="Rockwell"/>
                <a:cs typeface="Rockwell"/>
              </a:rPr>
              <a:t>He can </a:t>
            </a:r>
            <a:r>
              <a:rPr sz="2600" spc="-5" dirty="0">
                <a:latin typeface="Rockwell"/>
                <a:cs typeface="Rockwell"/>
              </a:rPr>
              <a:t>claim that he </a:t>
            </a:r>
            <a:r>
              <a:rPr sz="2600" dirty="0">
                <a:latin typeface="Rockwell"/>
                <a:cs typeface="Rockwell"/>
              </a:rPr>
              <a:t>is</a:t>
            </a:r>
            <a:r>
              <a:rPr sz="2600" spc="-105" dirty="0">
                <a:latin typeface="Rockwell"/>
                <a:cs typeface="Rockwell"/>
              </a:rPr>
              <a:t> </a:t>
            </a:r>
            <a:r>
              <a:rPr sz="2600" dirty="0">
                <a:latin typeface="Rockwell"/>
                <a:cs typeface="Rockwell"/>
              </a:rPr>
              <a:t>A</a:t>
            </a:r>
            <a:endParaRPr sz="2600">
              <a:latin typeface="Rockwell"/>
              <a:cs typeface="Rockwel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0675873" y="6500748"/>
            <a:ext cx="725805" cy="1203960"/>
          </a:xfrm>
          <a:custGeom>
            <a:avLst/>
            <a:gdLst/>
            <a:ahLst/>
            <a:cxnLst/>
            <a:rect l="l" t="t" r="r" b="b"/>
            <a:pathLst>
              <a:path w="725804" h="1203959">
                <a:moveTo>
                  <a:pt x="26161" y="1153414"/>
                </a:moveTo>
                <a:lnTo>
                  <a:pt x="0" y="1196975"/>
                </a:lnTo>
                <a:lnTo>
                  <a:pt x="10922" y="1203452"/>
                </a:lnTo>
                <a:lnTo>
                  <a:pt x="37083" y="1159891"/>
                </a:lnTo>
                <a:lnTo>
                  <a:pt x="26161" y="1153414"/>
                </a:lnTo>
                <a:close/>
              </a:path>
              <a:path w="725804" h="1203959">
                <a:moveTo>
                  <a:pt x="71881" y="1077214"/>
                </a:moveTo>
                <a:lnTo>
                  <a:pt x="45720" y="1120775"/>
                </a:lnTo>
                <a:lnTo>
                  <a:pt x="56642" y="1127252"/>
                </a:lnTo>
                <a:lnTo>
                  <a:pt x="82803" y="1083691"/>
                </a:lnTo>
                <a:lnTo>
                  <a:pt x="71881" y="1077214"/>
                </a:lnTo>
                <a:close/>
              </a:path>
              <a:path w="725804" h="1203959">
                <a:moveTo>
                  <a:pt x="117601" y="1000887"/>
                </a:moveTo>
                <a:lnTo>
                  <a:pt x="91440" y="1044448"/>
                </a:lnTo>
                <a:lnTo>
                  <a:pt x="102361" y="1051052"/>
                </a:lnTo>
                <a:lnTo>
                  <a:pt x="128524" y="1007491"/>
                </a:lnTo>
                <a:lnTo>
                  <a:pt x="117601" y="1000887"/>
                </a:lnTo>
                <a:close/>
              </a:path>
              <a:path w="725804" h="1203959">
                <a:moveTo>
                  <a:pt x="163322" y="924687"/>
                </a:moveTo>
                <a:lnTo>
                  <a:pt x="137159" y="968248"/>
                </a:lnTo>
                <a:lnTo>
                  <a:pt x="148081" y="974725"/>
                </a:lnTo>
                <a:lnTo>
                  <a:pt x="174244" y="931164"/>
                </a:lnTo>
                <a:lnTo>
                  <a:pt x="163322" y="924687"/>
                </a:lnTo>
                <a:close/>
              </a:path>
              <a:path w="725804" h="1203959">
                <a:moveTo>
                  <a:pt x="209042" y="848487"/>
                </a:moveTo>
                <a:lnTo>
                  <a:pt x="183006" y="892048"/>
                </a:lnTo>
                <a:lnTo>
                  <a:pt x="193801" y="898525"/>
                </a:lnTo>
                <a:lnTo>
                  <a:pt x="219964" y="854964"/>
                </a:lnTo>
                <a:lnTo>
                  <a:pt x="209042" y="848487"/>
                </a:lnTo>
                <a:close/>
              </a:path>
              <a:path w="725804" h="1203959">
                <a:moveTo>
                  <a:pt x="254889" y="772287"/>
                </a:moveTo>
                <a:lnTo>
                  <a:pt x="228726" y="815848"/>
                </a:lnTo>
                <a:lnTo>
                  <a:pt x="239649" y="822325"/>
                </a:lnTo>
                <a:lnTo>
                  <a:pt x="265683" y="778764"/>
                </a:lnTo>
                <a:lnTo>
                  <a:pt x="254889" y="772287"/>
                </a:lnTo>
                <a:close/>
              </a:path>
              <a:path w="725804" h="1203959">
                <a:moveTo>
                  <a:pt x="300608" y="695960"/>
                </a:moveTo>
                <a:lnTo>
                  <a:pt x="274447" y="739521"/>
                </a:lnTo>
                <a:lnTo>
                  <a:pt x="285369" y="746125"/>
                </a:lnTo>
                <a:lnTo>
                  <a:pt x="311403" y="702564"/>
                </a:lnTo>
                <a:lnTo>
                  <a:pt x="300608" y="695960"/>
                </a:lnTo>
                <a:close/>
              </a:path>
              <a:path w="725804" h="1203959">
                <a:moveTo>
                  <a:pt x="346328" y="619760"/>
                </a:moveTo>
                <a:lnTo>
                  <a:pt x="320167" y="663321"/>
                </a:lnTo>
                <a:lnTo>
                  <a:pt x="331089" y="669798"/>
                </a:lnTo>
                <a:lnTo>
                  <a:pt x="357250" y="626237"/>
                </a:lnTo>
                <a:lnTo>
                  <a:pt x="346328" y="619760"/>
                </a:lnTo>
                <a:close/>
              </a:path>
              <a:path w="725804" h="1203959">
                <a:moveTo>
                  <a:pt x="392049" y="543560"/>
                </a:moveTo>
                <a:lnTo>
                  <a:pt x="365886" y="587121"/>
                </a:lnTo>
                <a:lnTo>
                  <a:pt x="376808" y="593598"/>
                </a:lnTo>
                <a:lnTo>
                  <a:pt x="402971" y="550037"/>
                </a:lnTo>
                <a:lnTo>
                  <a:pt x="392049" y="543560"/>
                </a:lnTo>
                <a:close/>
              </a:path>
              <a:path w="725804" h="1203959">
                <a:moveTo>
                  <a:pt x="437769" y="467360"/>
                </a:moveTo>
                <a:lnTo>
                  <a:pt x="411606" y="510921"/>
                </a:lnTo>
                <a:lnTo>
                  <a:pt x="422528" y="517398"/>
                </a:lnTo>
                <a:lnTo>
                  <a:pt x="448691" y="473837"/>
                </a:lnTo>
                <a:lnTo>
                  <a:pt x="437769" y="467360"/>
                </a:lnTo>
                <a:close/>
              </a:path>
              <a:path w="725804" h="1203959">
                <a:moveTo>
                  <a:pt x="483489" y="391033"/>
                </a:moveTo>
                <a:lnTo>
                  <a:pt x="457326" y="434594"/>
                </a:lnTo>
                <a:lnTo>
                  <a:pt x="468249" y="441198"/>
                </a:lnTo>
                <a:lnTo>
                  <a:pt x="494410" y="397637"/>
                </a:lnTo>
                <a:lnTo>
                  <a:pt x="483489" y="391033"/>
                </a:lnTo>
                <a:close/>
              </a:path>
              <a:path w="725804" h="1203959">
                <a:moveTo>
                  <a:pt x="529208" y="314833"/>
                </a:moveTo>
                <a:lnTo>
                  <a:pt x="503174" y="358394"/>
                </a:lnTo>
                <a:lnTo>
                  <a:pt x="513969" y="364871"/>
                </a:lnTo>
                <a:lnTo>
                  <a:pt x="540130" y="321310"/>
                </a:lnTo>
                <a:lnTo>
                  <a:pt x="529208" y="314833"/>
                </a:lnTo>
                <a:close/>
              </a:path>
              <a:path w="725804" h="1203959">
                <a:moveTo>
                  <a:pt x="575055" y="238633"/>
                </a:moveTo>
                <a:lnTo>
                  <a:pt x="548894" y="282194"/>
                </a:lnTo>
                <a:lnTo>
                  <a:pt x="559816" y="288671"/>
                </a:lnTo>
                <a:lnTo>
                  <a:pt x="585851" y="245110"/>
                </a:lnTo>
                <a:lnTo>
                  <a:pt x="575055" y="238633"/>
                </a:lnTo>
                <a:close/>
              </a:path>
              <a:path w="725804" h="1203959">
                <a:moveTo>
                  <a:pt x="620776" y="162433"/>
                </a:moveTo>
                <a:lnTo>
                  <a:pt x="594614" y="205994"/>
                </a:lnTo>
                <a:lnTo>
                  <a:pt x="605535" y="212471"/>
                </a:lnTo>
                <a:lnTo>
                  <a:pt x="631698" y="168910"/>
                </a:lnTo>
                <a:lnTo>
                  <a:pt x="620776" y="162433"/>
                </a:lnTo>
                <a:close/>
              </a:path>
              <a:path w="725804" h="1203959">
                <a:moveTo>
                  <a:pt x="666496" y="86106"/>
                </a:moveTo>
                <a:lnTo>
                  <a:pt x="640333" y="129667"/>
                </a:lnTo>
                <a:lnTo>
                  <a:pt x="651255" y="136271"/>
                </a:lnTo>
                <a:lnTo>
                  <a:pt x="677418" y="92710"/>
                </a:lnTo>
                <a:lnTo>
                  <a:pt x="666496" y="86106"/>
                </a:lnTo>
                <a:close/>
              </a:path>
              <a:path w="725804" h="1203959">
                <a:moveTo>
                  <a:pt x="725551" y="0"/>
                </a:moveTo>
                <a:lnTo>
                  <a:pt x="653669" y="45847"/>
                </a:lnTo>
                <a:lnTo>
                  <a:pt x="719074" y="84963"/>
                </a:lnTo>
                <a:lnTo>
                  <a:pt x="720971" y="60071"/>
                </a:lnTo>
                <a:lnTo>
                  <a:pt x="696976" y="60071"/>
                </a:lnTo>
                <a:lnTo>
                  <a:pt x="686053" y="53467"/>
                </a:lnTo>
                <a:lnTo>
                  <a:pt x="687451" y="51181"/>
                </a:lnTo>
                <a:lnTo>
                  <a:pt x="721649" y="51181"/>
                </a:lnTo>
                <a:lnTo>
                  <a:pt x="725551" y="0"/>
                </a:lnTo>
                <a:close/>
              </a:path>
              <a:path w="725804" h="1203959">
                <a:moveTo>
                  <a:pt x="687451" y="51181"/>
                </a:moveTo>
                <a:lnTo>
                  <a:pt x="686053" y="53467"/>
                </a:lnTo>
                <a:lnTo>
                  <a:pt x="696976" y="60071"/>
                </a:lnTo>
                <a:lnTo>
                  <a:pt x="698373" y="57785"/>
                </a:lnTo>
                <a:lnTo>
                  <a:pt x="687451" y="51181"/>
                </a:lnTo>
                <a:close/>
              </a:path>
              <a:path w="725804" h="1203959">
                <a:moveTo>
                  <a:pt x="721649" y="51181"/>
                </a:moveTo>
                <a:lnTo>
                  <a:pt x="687451" y="51181"/>
                </a:lnTo>
                <a:lnTo>
                  <a:pt x="698373" y="57785"/>
                </a:lnTo>
                <a:lnTo>
                  <a:pt x="696976" y="60071"/>
                </a:lnTo>
                <a:lnTo>
                  <a:pt x="720971" y="60071"/>
                </a:lnTo>
                <a:lnTo>
                  <a:pt x="721649" y="51181"/>
                </a:lnTo>
                <a:close/>
              </a:path>
            </a:pathLst>
          </a:custGeom>
          <a:solidFill>
            <a:srgbClr val="FF0066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89280" y="647522"/>
            <a:ext cx="1322959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Layanan yang Disediakan</a:t>
            </a:r>
            <a:r>
              <a:rPr spc="-120" dirty="0"/>
              <a:t> </a:t>
            </a:r>
            <a:r>
              <a:rPr dirty="0"/>
              <a:t>Kriptografi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3500" y="2782706"/>
            <a:ext cx="7144384" cy="3512185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60"/>
              </a:spcBef>
              <a:tabLst>
                <a:tab pos="903605" algn="l"/>
              </a:tabLst>
            </a:pPr>
            <a:r>
              <a:rPr sz="2900" b="1" dirty="0">
                <a:latin typeface="Rockwell"/>
                <a:cs typeface="Rockwell"/>
              </a:rPr>
              <a:t>4.	Nirpenyangkalan</a:t>
            </a:r>
            <a:r>
              <a:rPr sz="2900" b="1" spc="-70" dirty="0">
                <a:latin typeface="Rockwell"/>
                <a:cs typeface="Rockwell"/>
              </a:rPr>
              <a:t> </a:t>
            </a:r>
            <a:r>
              <a:rPr sz="2900" dirty="0">
                <a:latin typeface="Rockwell"/>
                <a:cs typeface="Rockwell"/>
              </a:rPr>
              <a:t>(</a:t>
            </a:r>
            <a:r>
              <a:rPr sz="2900" i="1" dirty="0">
                <a:latin typeface="Rockwell"/>
                <a:cs typeface="Rockwell"/>
              </a:rPr>
              <a:t>non-repudiation</a:t>
            </a:r>
            <a:r>
              <a:rPr sz="2900" dirty="0">
                <a:latin typeface="Rockwell"/>
                <a:cs typeface="Rockwell"/>
              </a:rPr>
              <a:t>)</a:t>
            </a:r>
            <a:endParaRPr sz="2900">
              <a:latin typeface="Rockwell"/>
              <a:cs typeface="Rockwell"/>
            </a:endParaRPr>
          </a:p>
          <a:p>
            <a:pPr marL="904240" marR="6350">
              <a:lnSpc>
                <a:spcPct val="100200"/>
              </a:lnSpc>
              <a:spcBef>
                <a:spcPts val="930"/>
              </a:spcBef>
              <a:tabLst>
                <a:tab pos="5150485" algn="l"/>
              </a:tabLst>
            </a:pPr>
            <a:r>
              <a:rPr sz="4100" dirty="0">
                <a:latin typeface="Rockwell"/>
                <a:cs typeface="Rockwell"/>
              </a:rPr>
              <a:t>L</a:t>
            </a:r>
            <a:r>
              <a:rPr sz="2900" dirty="0">
                <a:latin typeface="Rockwell"/>
                <a:cs typeface="Rockwell"/>
              </a:rPr>
              <a:t>ayanan untuk </a:t>
            </a:r>
            <a:r>
              <a:rPr sz="2900" spc="-5" dirty="0">
                <a:latin typeface="Rockwell"/>
                <a:cs typeface="Rockwell"/>
              </a:rPr>
              <a:t>mencegah </a:t>
            </a:r>
            <a:r>
              <a:rPr sz="2900" dirty="0">
                <a:latin typeface="Rockwell"/>
                <a:cs typeface="Rockwell"/>
              </a:rPr>
              <a:t>entitas  </a:t>
            </a:r>
            <a:r>
              <a:rPr sz="2900" spc="-5" dirty="0">
                <a:latin typeface="Rockwell"/>
                <a:cs typeface="Rockwell"/>
              </a:rPr>
              <a:t>yang berkomunikasi melakukan  </a:t>
            </a:r>
            <a:r>
              <a:rPr sz="2900" dirty="0">
                <a:latin typeface="Rockwell"/>
                <a:cs typeface="Rockwell"/>
              </a:rPr>
              <a:t>penyangkalan, </a:t>
            </a:r>
            <a:r>
              <a:rPr sz="2900" spc="-5" dirty="0">
                <a:latin typeface="Rockwell"/>
                <a:cs typeface="Rockwell"/>
              </a:rPr>
              <a:t>yaitu </a:t>
            </a:r>
            <a:r>
              <a:rPr sz="2900" dirty="0">
                <a:latin typeface="Rockwell"/>
                <a:cs typeface="Rockwell"/>
              </a:rPr>
              <a:t>pengirim pesan  </a:t>
            </a:r>
            <a:r>
              <a:rPr sz="2900" spc="-5" dirty="0">
                <a:latin typeface="Rockwell"/>
                <a:cs typeface="Rockwell"/>
              </a:rPr>
              <a:t>menyangka</a:t>
            </a:r>
            <a:r>
              <a:rPr sz="2900" dirty="0">
                <a:latin typeface="Rockwell"/>
                <a:cs typeface="Rockwell"/>
              </a:rPr>
              <a:t>l</a:t>
            </a:r>
            <a:r>
              <a:rPr sz="2900" spc="-15" dirty="0">
                <a:latin typeface="Rockwell"/>
                <a:cs typeface="Rockwell"/>
              </a:rPr>
              <a:t> </a:t>
            </a:r>
            <a:r>
              <a:rPr sz="2900" spc="-5" dirty="0">
                <a:latin typeface="Rockwell"/>
                <a:cs typeface="Rockwell"/>
              </a:rPr>
              <a:t>melakuka</a:t>
            </a:r>
            <a:r>
              <a:rPr sz="2900" dirty="0">
                <a:latin typeface="Rockwell"/>
                <a:cs typeface="Rockwell"/>
              </a:rPr>
              <a:t>n	pengir</a:t>
            </a:r>
            <a:r>
              <a:rPr sz="2900" spc="5" dirty="0">
                <a:latin typeface="Rockwell"/>
                <a:cs typeface="Rockwell"/>
              </a:rPr>
              <a:t>i</a:t>
            </a:r>
            <a:r>
              <a:rPr sz="2900" spc="-5" dirty="0">
                <a:latin typeface="Rockwell"/>
                <a:cs typeface="Rockwell"/>
              </a:rPr>
              <a:t>m</a:t>
            </a:r>
            <a:r>
              <a:rPr sz="2900" spc="-10" dirty="0">
                <a:latin typeface="Rockwell"/>
                <a:cs typeface="Rockwell"/>
              </a:rPr>
              <a:t>a</a:t>
            </a:r>
            <a:r>
              <a:rPr sz="2900" dirty="0">
                <a:latin typeface="Rockwell"/>
                <a:cs typeface="Rockwell"/>
              </a:rPr>
              <a:t>n  </a:t>
            </a:r>
            <a:r>
              <a:rPr sz="2900" spc="-5" dirty="0">
                <a:latin typeface="Rockwell"/>
                <a:cs typeface="Rockwell"/>
              </a:rPr>
              <a:t>atau </a:t>
            </a:r>
            <a:r>
              <a:rPr sz="2900" dirty="0">
                <a:latin typeface="Rockwell"/>
                <a:cs typeface="Rockwell"/>
              </a:rPr>
              <a:t>penerima pesan </a:t>
            </a:r>
            <a:r>
              <a:rPr sz="2900" spc="-5" dirty="0">
                <a:latin typeface="Rockwell"/>
                <a:cs typeface="Rockwell"/>
              </a:rPr>
              <a:t>menyangkal  </a:t>
            </a:r>
            <a:r>
              <a:rPr sz="2900" dirty="0">
                <a:latin typeface="Rockwell"/>
                <a:cs typeface="Rockwell"/>
              </a:rPr>
              <a:t>telah menerima</a:t>
            </a:r>
            <a:r>
              <a:rPr sz="2900" spc="-45" dirty="0">
                <a:latin typeface="Rockwell"/>
                <a:cs typeface="Rockwell"/>
              </a:rPr>
              <a:t> </a:t>
            </a:r>
            <a:r>
              <a:rPr sz="2900" dirty="0">
                <a:latin typeface="Rockwell"/>
                <a:cs typeface="Rockwell"/>
              </a:rPr>
              <a:t>pesan.</a:t>
            </a:r>
            <a:endParaRPr sz="29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429500" y="2900298"/>
            <a:ext cx="6720840" cy="4800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33298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419471" y="520699"/>
            <a:ext cx="356679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Saat</a:t>
            </a:r>
            <a:r>
              <a:rPr spc="-100" dirty="0"/>
              <a:t> </a:t>
            </a:r>
            <a:r>
              <a:rPr dirty="0"/>
              <a:t>ini….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 marR="5080">
              <a:lnSpc>
                <a:spcPct val="100000"/>
              </a:lnSpc>
              <a:spcBef>
                <a:spcPts val="100"/>
              </a:spcBef>
              <a:tabLst>
                <a:tab pos="3009900" algn="l"/>
                <a:tab pos="4259580" algn="l"/>
                <a:tab pos="5573395" algn="l"/>
                <a:tab pos="6541134" algn="l"/>
                <a:tab pos="9366885" algn="l"/>
                <a:tab pos="10779760" algn="l"/>
              </a:tabLst>
            </a:pPr>
            <a:r>
              <a:rPr dirty="0"/>
              <a:t>Kehidupan	</a:t>
            </a:r>
            <a:r>
              <a:rPr spc="-5" dirty="0"/>
              <a:t>kit</a:t>
            </a:r>
            <a:r>
              <a:rPr dirty="0"/>
              <a:t>a	s</a:t>
            </a:r>
            <a:r>
              <a:rPr spc="-20" dirty="0"/>
              <a:t>a</a:t>
            </a:r>
            <a:r>
              <a:rPr dirty="0"/>
              <a:t>at	ini	dikelilingi	</a:t>
            </a:r>
            <a:r>
              <a:rPr spc="-5" dirty="0"/>
              <a:t>ole</a:t>
            </a:r>
            <a:r>
              <a:rPr dirty="0"/>
              <a:t>h	</a:t>
            </a:r>
            <a:r>
              <a:rPr spc="-5" dirty="0"/>
              <a:t>kriptografi</a:t>
            </a:r>
            <a:r>
              <a:rPr dirty="0"/>
              <a:t>,  mulai:</a:t>
            </a:r>
          </a:p>
          <a:p>
            <a:pPr marL="606425" indent="-556895">
              <a:lnSpc>
                <a:spcPct val="100000"/>
              </a:lnSpc>
              <a:spcBef>
                <a:spcPts val="990"/>
              </a:spcBef>
              <a:buChar char="•"/>
              <a:tabLst>
                <a:tab pos="606425" algn="l"/>
                <a:tab pos="607060" algn="l"/>
              </a:tabLst>
            </a:pPr>
            <a:r>
              <a:rPr dirty="0"/>
              <a:t>ATM tempat </a:t>
            </a:r>
            <a:r>
              <a:rPr spc="-5" dirty="0"/>
              <a:t>mengambil</a:t>
            </a:r>
            <a:r>
              <a:rPr spc="-45" dirty="0"/>
              <a:t> </a:t>
            </a:r>
            <a:r>
              <a:rPr dirty="0"/>
              <a:t>uang,</a:t>
            </a:r>
          </a:p>
          <a:p>
            <a:pPr marL="606425" indent="-556895">
              <a:lnSpc>
                <a:spcPct val="100000"/>
              </a:lnSpc>
              <a:spcBef>
                <a:spcPts val="980"/>
              </a:spcBef>
              <a:buChar char="•"/>
              <a:tabLst>
                <a:tab pos="606425" algn="l"/>
                <a:tab pos="607060" algn="l"/>
              </a:tabLst>
            </a:pPr>
            <a:r>
              <a:rPr spc="-5" dirty="0"/>
              <a:t>Telepon </a:t>
            </a:r>
            <a:r>
              <a:rPr dirty="0"/>
              <a:t>genggam</a:t>
            </a:r>
            <a:r>
              <a:rPr spc="-40" dirty="0"/>
              <a:t> </a:t>
            </a:r>
            <a:r>
              <a:rPr dirty="0"/>
              <a:t>(HP),</a:t>
            </a:r>
          </a:p>
          <a:p>
            <a:pPr marL="606425" indent="-556895">
              <a:lnSpc>
                <a:spcPct val="100000"/>
              </a:lnSpc>
              <a:spcBef>
                <a:spcPts val="990"/>
              </a:spcBef>
              <a:buChar char="•"/>
              <a:tabLst>
                <a:tab pos="606425" algn="l"/>
                <a:tab pos="607060" algn="l"/>
              </a:tabLst>
            </a:pPr>
            <a:r>
              <a:rPr dirty="0"/>
              <a:t>Komputer di</a:t>
            </a:r>
            <a:r>
              <a:rPr spc="-25" dirty="0"/>
              <a:t> </a:t>
            </a:r>
            <a:r>
              <a:rPr dirty="0"/>
              <a:t>lab/kantor,</a:t>
            </a:r>
          </a:p>
          <a:p>
            <a:pPr marL="606425" indent="-556895">
              <a:lnSpc>
                <a:spcPct val="100000"/>
              </a:lnSpc>
              <a:spcBef>
                <a:spcPts val="985"/>
              </a:spcBef>
              <a:buChar char="•"/>
              <a:tabLst>
                <a:tab pos="606425" algn="l"/>
                <a:tab pos="607060" algn="l"/>
              </a:tabLst>
            </a:pPr>
            <a:r>
              <a:rPr dirty="0"/>
              <a:t>Internet,</a:t>
            </a:r>
          </a:p>
          <a:p>
            <a:pPr marL="606425" indent="-556895">
              <a:lnSpc>
                <a:spcPct val="100000"/>
              </a:lnSpc>
              <a:spcBef>
                <a:spcPts val="980"/>
              </a:spcBef>
              <a:buChar char="•"/>
              <a:tabLst>
                <a:tab pos="606425" algn="l"/>
                <a:tab pos="607060" algn="l"/>
              </a:tabLst>
            </a:pPr>
            <a:r>
              <a:rPr dirty="0"/>
              <a:t>Gedung-gedung</a:t>
            </a:r>
            <a:r>
              <a:rPr spc="-35" dirty="0"/>
              <a:t> </a:t>
            </a:r>
            <a:r>
              <a:rPr dirty="0"/>
              <a:t>bisnis,</a:t>
            </a:r>
          </a:p>
          <a:p>
            <a:pPr marL="606425" indent="-556895">
              <a:lnSpc>
                <a:spcPct val="100000"/>
              </a:lnSpc>
              <a:spcBef>
                <a:spcPts val="990"/>
              </a:spcBef>
              <a:buChar char="•"/>
              <a:tabLst>
                <a:tab pos="606425" algn="l"/>
                <a:tab pos="607060" algn="l"/>
              </a:tabLst>
            </a:pPr>
            <a:r>
              <a:rPr dirty="0"/>
              <a:t>sampai </a:t>
            </a:r>
            <a:r>
              <a:rPr spc="-5" dirty="0"/>
              <a:t>ke </a:t>
            </a:r>
            <a:r>
              <a:rPr dirty="0"/>
              <a:t>pangkalan</a:t>
            </a:r>
            <a:r>
              <a:rPr spc="-55" dirty="0"/>
              <a:t> </a:t>
            </a:r>
            <a:r>
              <a:rPr spc="-5" dirty="0"/>
              <a:t>militer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52089" y="647522"/>
            <a:ext cx="890333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Kriptografi</a:t>
            </a:r>
            <a:r>
              <a:rPr spc="-60" dirty="0"/>
              <a:t> </a:t>
            </a:r>
            <a:r>
              <a:rPr dirty="0"/>
              <a:t>kunci-simetri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20700" y="2147354"/>
            <a:ext cx="11828780" cy="3760470"/>
          </a:xfrm>
          <a:prstGeom prst="rect">
            <a:avLst/>
          </a:prstGeom>
        </p:spPr>
        <p:txBody>
          <a:bodyPr vert="horz" wrap="square" lIns="0" tIns="11938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94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3500" i="1" dirty="0">
                <a:latin typeface="Rockwell"/>
                <a:cs typeface="Rockwell"/>
              </a:rPr>
              <a:t>Symmetric-key</a:t>
            </a:r>
            <a:r>
              <a:rPr sz="3500" i="1" spc="-60" dirty="0">
                <a:latin typeface="Rockwell"/>
                <a:cs typeface="Rockwell"/>
              </a:rPr>
              <a:t> </a:t>
            </a:r>
            <a:r>
              <a:rPr sz="3500" i="1" dirty="0">
                <a:latin typeface="Rockwell"/>
                <a:cs typeface="Rockwell"/>
              </a:rPr>
              <a:t>cryptography</a:t>
            </a:r>
            <a:endParaRPr sz="35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840"/>
              </a:spcBef>
              <a:buChar char="•"/>
              <a:tabLst>
                <a:tab pos="440690" algn="l"/>
                <a:tab pos="441325" algn="l"/>
              </a:tabLst>
            </a:pPr>
            <a:r>
              <a:rPr sz="3500" dirty="0">
                <a:latin typeface="Rockwell"/>
                <a:cs typeface="Rockwell"/>
              </a:rPr>
              <a:t>Kunci </a:t>
            </a:r>
            <a:r>
              <a:rPr sz="3500" spc="-5" dirty="0">
                <a:latin typeface="Rockwell"/>
                <a:cs typeface="Rockwell"/>
              </a:rPr>
              <a:t>enkripsi </a:t>
            </a:r>
            <a:r>
              <a:rPr sz="3500" dirty="0">
                <a:latin typeface="Rockwell"/>
                <a:cs typeface="Rockwell"/>
              </a:rPr>
              <a:t>= </a:t>
            </a:r>
            <a:r>
              <a:rPr sz="3500" spc="-5" dirty="0">
                <a:latin typeface="Rockwell"/>
                <a:cs typeface="Rockwell"/>
              </a:rPr>
              <a:t>kunci</a:t>
            </a:r>
            <a:r>
              <a:rPr sz="3500" spc="40" dirty="0">
                <a:latin typeface="Rockwell"/>
                <a:cs typeface="Rockwell"/>
              </a:rPr>
              <a:t> </a:t>
            </a:r>
            <a:r>
              <a:rPr sz="3500" dirty="0">
                <a:latin typeface="Rockwell"/>
                <a:cs typeface="Rockwell"/>
              </a:rPr>
              <a:t>dekripsi</a:t>
            </a:r>
            <a:endParaRPr sz="35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840"/>
              </a:spcBef>
              <a:buChar char="•"/>
              <a:tabLst>
                <a:tab pos="440690" algn="l"/>
                <a:tab pos="441325" algn="l"/>
              </a:tabLst>
            </a:pPr>
            <a:r>
              <a:rPr sz="3500" spc="-5" dirty="0">
                <a:latin typeface="Rockwell"/>
                <a:cs typeface="Rockwell"/>
              </a:rPr>
              <a:t>Istilah lainnya: kunci </a:t>
            </a:r>
            <a:r>
              <a:rPr sz="3500" dirty="0">
                <a:latin typeface="Rockwell"/>
                <a:cs typeface="Rockwell"/>
              </a:rPr>
              <a:t>simetri, </a:t>
            </a:r>
            <a:r>
              <a:rPr sz="3500" spc="-5" dirty="0">
                <a:latin typeface="Rockwell"/>
                <a:cs typeface="Rockwell"/>
              </a:rPr>
              <a:t>kunci </a:t>
            </a:r>
            <a:r>
              <a:rPr sz="3500" dirty="0">
                <a:latin typeface="Rockwell"/>
                <a:cs typeface="Rockwell"/>
              </a:rPr>
              <a:t>privat, </a:t>
            </a:r>
            <a:r>
              <a:rPr sz="3500" spc="-5" dirty="0">
                <a:latin typeface="Rockwell"/>
                <a:cs typeface="Rockwell"/>
              </a:rPr>
              <a:t>kunci </a:t>
            </a:r>
            <a:r>
              <a:rPr sz="3500" dirty="0">
                <a:latin typeface="Rockwell"/>
                <a:cs typeface="Rockwell"/>
              </a:rPr>
              <a:t>rahasia  (secret</a:t>
            </a:r>
            <a:r>
              <a:rPr sz="3500" spc="-30" dirty="0">
                <a:latin typeface="Rockwell"/>
                <a:cs typeface="Rockwell"/>
              </a:rPr>
              <a:t> </a:t>
            </a:r>
            <a:r>
              <a:rPr sz="3500" spc="-5" dirty="0">
                <a:latin typeface="Rockwell"/>
                <a:cs typeface="Rockwell"/>
              </a:rPr>
              <a:t>key)</a:t>
            </a:r>
            <a:endParaRPr sz="35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845"/>
              </a:spcBef>
              <a:buChar char="•"/>
              <a:tabLst>
                <a:tab pos="440690" algn="l"/>
                <a:tab pos="441325" algn="l"/>
              </a:tabLst>
            </a:pPr>
            <a:r>
              <a:rPr sz="3500" spc="-5" dirty="0">
                <a:latin typeface="Rockwell"/>
                <a:cs typeface="Rockwell"/>
              </a:rPr>
              <a:t>Algoritma kriptografinya </a:t>
            </a:r>
            <a:r>
              <a:rPr sz="3500" dirty="0">
                <a:latin typeface="Rockwell"/>
                <a:cs typeface="Rockwell"/>
              </a:rPr>
              <a:t>disebut algoritma</a:t>
            </a:r>
            <a:r>
              <a:rPr sz="3500" spc="25" dirty="0">
                <a:latin typeface="Rockwell"/>
                <a:cs typeface="Rockwell"/>
              </a:rPr>
              <a:t> </a:t>
            </a:r>
            <a:r>
              <a:rPr sz="3500" dirty="0">
                <a:latin typeface="Rockwell"/>
                <a:cs typeface="Rockwell"/>
              </a:rPr>
              <a:t>simetri</a:t>
            </a:r>
            <a:endParaRPr sz="35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840"/>
              </a:spcBef>
              <a:buChar char="•"/>
              <a:tabLst>
                <a:tab pos="440690" algn="l"/>
                <a:tab pos="441325" algn="l"/>
              </a:tabLst>
            </a:pPr>
            <a:r>
              <a:rPr sz="3500" spc="-5" dirty="0">
                <a:latin typeface="Rockwell"/>
                <a:cs typeface="Rockwell"/>
              </a:rPr>
              <a:t>Istilah lainnya: </a:t>
            </a:r>
            <a:r>
              <a:rPr sz="3500" dirty="0">
                <a:latin typeface="Rockwell"/>
                <a:cs typeface="Rockwell"/>
              </a:rPr>
              <a:t>algoritma</a:t>
            </a:r>
            <a:r>
              <a:rPr sz="3500" spc="30" dirty="0">
                <a:latin typeface="Rockwell"/>
                <a:cs typeface="Rockwell"/>
              </a:rPr>
              <a:t> </a:t>
            </a:r>
            <a:r>
              <a:rPr sz="3500" spc="-5" dirty="0">
                <a:latin typeface="Rockwell"/>
                <a:cs typeface="Rockwell"/>
              </a:rPr>
              <a:t>konvensional</a:t>
            </a:r>
            <a:endParaRPr sz="35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232502" y="8099380"/>
            <a:ext cx="2068195" cy="0"/>
          </a:xfrm>
          <a:custGeom>
            <a:avLst/>
            <a:gdLst/>
            <a:ahLst/>
            <a:cxnLst/>
            <a:rect l="l" t="t" r="r" b="b"/>
            <a:pathLst>
              <a:path w="2068195">
                <a:moveTo>
                  <a:pt x="0" y="0"/>
                </a:moveTo>
                <a:lnTo>
                  <a:pt x="2068040" y="0"/>
                </a:lnTo>
              </a:path>
            </a:pathLst>
          </a:custGeom>
          <a:ln w="443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271608" y="8000596"/>
            <a:ext cx="353695" cy="198120"/>
          </a:xfrm>
          <a:custGeom>
            <a:avLst/>
            <a:gdLst/>
            <a:ahLst/>
            <a:cxnLst/>
            <a:rect l="l" t="t" r="r" b="b"/>
            <a:pathLst>
              <a:path w="353695" h="198120">
                <a:moveTo>
                  <a:pt x="0" y="0"/>
                </a:moveTo>
                <a:lnTo>
                  <a:pt x="0" y="197569"/>
                </a:lnTo>
                <a:lnTo>
                  <a:pt x="353248" y="9878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981412" y="6963587"/>
            <a:ext cx="0" cy="486409"/>
          </a:xfrm>
          <a:custGeom>
            <a:avLst/>
            <a:gdLst/>
            <a:ahLst/>
            <a:cxnLst/>
            <a:rect l="l" t="t" r="r" b="b"/>
            <a:pathLst>
              <a:path h="486409">
                <a:moveTo>
                  <a:pt x="0" y="0"/>
                </a:moveTo>
                <a:lnTo>
                  <a:pt x="0" y="486109"/>
                </a:lnTo>
              </a:path>
            </a:pathLst>
          </a:custGeom>
          <a:ln w="534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865172" y="7425648"/>
            <a:ext cx="235585" cy="295910"/>
          </a:xfrm>
          <a:custGeom>
            <a:avLst/>
            <a:gdLst/>
            <a:ahLst/>
            <a:cxnLst/>
            <a:rect l="l" t="t" r="r" b="b"/>
            <a:pathLst>
              <a:path w="235585" h="295909">
                <a:moveTo>
                  <a:pt x="234995" y="0"/>
                </a:moveTo>
                <a:lnTo>
                  <a:pt x="0" y="0"/>
                </a:lnTo>
                <a:lnTo>
                  <a:pt x="116239" y="295831"/>
                </a:lnTo>
                <a:lnTo>
                  <a:pt x="23499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533642" y="6963587"/>
            <a:ext cx="0" cy="419734"/>
          </a:xfrm>
          <a:custGeom>
            <a:avLst/>
            <a:gdLst/>
            <a:ahLst/>
            <a:cxnLst/>
            <a:rect l="l" t="t" r="r" b="b"/>
            <a:pathLst>
              <a:path h="419734">
                <a:moveTo>
                  <a:pt x="0" y="0"/>
                </a:moveTo>
                <a:lnTo>
                  <a:pt x="0" y="419207"/>
                </a:lnTo>
              </a:path>
            </a:pathLst>
          </a:custGeom>
          <a:ln w="534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415388" y="7358224"/>
            <a:ext cx="235585" cy="294640"/>
          </a:xfrm>
          <a:custGeom>
            <a:avLst/>
            <a:gdLst/>
            <a:ahLst/>
            <a:cxnLst/>
            <a:rect l="l" t="t" r="r" b="b"/>
            <a:pathLst>
              <a:path w="235584" h="294640">
                <a:moveTo>
                  <a:pt x="234995" y="0"/>
                </a:moveTo>
                <a:lnTo>
                  <a:pt x="0" y="0"/>
                </a:lnTo>
                <a:lnTo>
                  <a:pt x="118252" y="294264"/>
                </a:lnTo>
                <a:lnTo>
                  <a:pt x="23499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921898" y="6450591"/>
            <a:ext cx="1903095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spc="210" dirty="0">
                <a:latin typeface="Times New Roman"/>
                <a:cs typeface="Times New Roman"/>
              </a:rPr>
              <a:t>Kunci </a:t>
            </a:r>
            <a:r>
              <a:rPr sz="1950" spc="160" dirty="0">
                <a:latin typeface="Times New Roman"/>
                <a:cs typeface="Times New Roman"/>
              </a:rPr>
              <a:t>privat,</a:t>
            </a:r>
            <a:r>
              <a:rPr sz="1950" spc="-80" dirty="0">
                <a:latin typeface="Times New Roman"/>
                <a:cs typeface="Times New Roman"/>
              </a:rPr>
              <a:t> </a:t>
            </a:r>
            <a:r>
              <a:rPr sz="1950" i="1" spc="285" dirty="0">
                <a:latin typeface="Times New Roman"/>
                <a:cs typeface="Times New Roman"/>
              </a:rPr>
              <a:t>K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305862" y="7833337"/>
            <a:ext cx="1927225" cy="893444"/>
          </a:xfrm>
          <a:custGeom>
            <a:avLst/>
            <a:gdLst/>
            <a:ahLst/>
            <a:cxnLst/>
            <a:rect l="l" t="t" r="r" b="b"/>
            <a:pathLst>
              <a:path w="1927225" h="893445">
                <a:moveTo>
                  <a:pt x="0" y="893261"/>
                </a:moveTo>
                <a:lnTo>
                  <a:pt x="1926639" y="893261"/>
                </a:lnTo>
                <a:lnTo>
                  <a:pt x="1926639" y="0"/>
                </a:lnTo>
                <a:lnTo>
                  <a:pt x="0" y="0"/>
                </a:lnTo>
                <a:lnTo>
                  <a:pt x="0" y="893261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305862" y="7833343"/>
            <a:ext cx="1927225" cy="893444"/>
          </a:xfrm>
          <a:custGeom>
            <a:avLst/>
            <a:gdLst/>
            <a:ahLst/>
            <a:cxnLst/>
            <a:rect l="l" t="t" r="r" b="b"/>
            <a:pathLst>
              <a:path w="1927225" h="893445">
                <a:moveTo>
                  <a:pt x="0" y="893255"/>
                </a:moveTo>
                <a:lnTo>
                  <a:pt x="1926765" y="893255"/>
                </a:lnTo>
                <a:lnTo>
                  <a:pt x="1926765" y="0"/>
                </a:lnTo>
                <a:lnTo>
                  <a:pt x="0" y="0"/>
                </a:lnTo>
                <a:lnTo>
                  <a:pt x="0" y="893255"/>
                </a:lnTo>
              </a:path>
            </a:pathLst>
          </a:custGeom>
          <a:ln w="5947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4077885" y="7645176"/>
            <a:ext cx="1929130" cy="894080"/>
          </a:xfrm>
          <a:prstGeom prst="rect">
            <a:avLst/>
          </a:prstGeom>
          <a:solidFill>
            <a:srgbClr val="00FFFF"/>
          </a:solidFill>
          <a:ln w="6018">
            <a:solidFill>
              <a:srgbClr val="000000"/>
            </a:solidFill>
          </a:ln>
        </p:spPr>
        <p:txBody>
          <a:bodyPr vert="horz" wrap="square" lIns="0" tIns="122555" rIns="0" bIns="0" rtlCol="0">
            <a:spAutoFit/>
          </a:bodyPr>
          <a:lstStyle/>
          <a:p>
            <a:pPr marL="448945">
              <a:lnSpc>
                <a:spcPct val="100000"/>
              </a:lnSpc>
              <a:spcBef>
                <a:spcPts val="965"/>
              </a:spcBef>
            </a:pPr>
            <a:r>
              <a:rPr sz="1950" spc="180" dirty="0">
                <a:latin typeface="Times New Roman"/>
                <a:cs typeface="Times New Roman"/>
              </a:rPr>
              <a:t>Enkripsi</a:t>
            </a:r>
            <a:endParaRPr sz="1950">
              <a:latin typeface="Times New Roman"/>
              <a:cs typeface="Times New Roman"/>
            </a:endParaRPr>
          </a:p>
          <a:p>
            <a:pPr marL="310515">
              <a:lnSpc>
                <a:spcPct val="100000"/>
              </a:lnSpc>
              <a:spcBef>
                <a:spcPts val="50"/>
              </a:spcBef>
            </a:pPr>
            <a:r>
              <a:rPr sz="1950" i="1" spc="220" dirty="0">
                <a:latin typeface="Times New Roman"/>
                <a:cs typeface="Times New Roman"/>
              </a:rPr>
              <a:t>E</a:t>
            </a:r>
            <a:r>
              <a:rPr sz="1950" i="1" spc="330" baseline="-27777" dirty="0">
                <a:latin typeface="Times New Roman"/>
                <a:cs typeface="Times New Roman"/>
              </a:rPr>
              <a:t>K </a:t>
            </a:r>
            <a:r>
              <a:rPr sz="1950" spc="180" dirty="0">
                <a:latin typeface="Times New Roman"/>
                <a:cs typeface="Times New Roman"/>
              </a:rPr>
              <a:t>(</a:t>
            </a:r>
            <a:r>
              <a:rPr sz="1950" i="1" spc="180" dirty="0">
                <a:latin typeface="Times New Roman"/>
                <a:cs typeface="Times New Roman"/>
              </a:rPr>
              <a:t>P</a:t>
            </a:r>
            <a:r>
              <a:rPr sz="1950" spc="180" dirty="0">
                <a:latin typeface="Times New Roman"/>
                <a:cs typeface="Times New Roman"/>
              </a:rPr>
              <a:t>) </a:t>
            </a:r>
            <a:r>
              <a:rPr sz="1950" spc="240" dirty="0">
                <a:latin typeface="Times New Roman"/>
                <a:cs typeface="Times New Roman"/>
              </a:rPr>
              <a:t>=</a:t>
            </a:r>
            <a:r>
              <a:rPr sz="1950" spc="65" dirty="0">
                <a:latin typeface="Times New Roman"/>
                <a:cs typeface="Times New Roman"/>
              </a:rPr>
              <a:t> </a:t>
            </a:r>
            <a:r>
              <a:rPr sz="1950" i="1" spc="285" dirty="0">
                <a:latin typeface="Times New Roman"/>
                <a:cs typeface="Times New Roman"/>
              </a:rPr>
              <a:t>C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8853562" y="7842746"/>
            <a:ext cx="1812925" cy="893444"/>
          </a:xfrm>
          <a:custGeom>
            <a:avLst/>
            <a:gdLst/>
            <a:ahLst/>
            <a:cxnLst/>
            <a:rect l="l" t="t" r="r" b="b"/>
            <a:pathLst>
              <a:path w="1812925" h="893445">
                <a:moveTo>
                  <a:pt x="0" y="893261"/>
                </a:moveTo>
                <a:lnTo>
                  <a:pt x="1812890" y="893261"/>
                </a:lnTo>
                <a:lnTo>
                  <a:pt x="1812890" y="0"/>
                </a:lnTo>
                <a:lnTo>
                  <a:pt x="0" y="0"/>
                </a:lnTo>
                <a:lnTo>
                  <a:pt x="0" y="893261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853562" y="7842746"/>
            <a:ext cx="1813560" cy="893444"/>
          </a:xfrm>
          <a:custGeom>
            <a:avLst/>
            <a:gdLst/>
            <a:ahLst/>
            <a:cxnLst/>
            <a:rect l="l" t="t" r="r" b="b"/>
            <a:pathLst>
              <a:path w="1813559" h="893445">
                <a:moveTo>
                  <a:pt x="0" y="893261"/>
                </a:moveTo>
                <a:lnTo>
                  <a:pt x="1813041" y="893261"/>
                </a:lnTo>
                <a:lnTo>
                  <a:pt x="1813041" y="0"/>
                </a:lnTo>
                <a:lnTo>
                  <a:pt x="0" y="0"/>
                </a:lnTo>
                <a:lnTo>
                  <a:pt x="0" y="893261"/>
                </a:lnTo>
              </a:path>
            </a:pathLst>
          </a:custGeom>
          <a:ln w="5969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624856" y="7652489"/>
            <a:ext cx="1815464" cy="894080"/>
          </a:xfrm>
          <a:custGeom>
            <a:avLst/>
            <a:gdLst/>
            <a:ahLst/>
            <a:cxnLst/>
            <a:rect l="l" t="t" r="r" b="b"/>
            <a:pathLst>
              <a:path w="1815465" h="894079">
                <a:moveTo>
                  <a:pt x="0" y="893783"/>
                </a:moveTo>
                <a:lnTo>
                  <a:pt x="1815406" y="893783"/>
                </a:lnTo>
                <a:lnTo>
                  <a:pt x="1815406" y="0"/>
                </a:lnTo>
                <a:lnTo>
                  <a:pt x="0" y="0"/>
                </a:lnTo>
                <a:lnTo>
                  <a:pt x="0" y="893783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8624856" y="7652489"/>
            <a:ext cx="1815464" cy="894080"/>
          </a:xfrm>
          <a:prstGeom prst="rect">
            <a:avLst/>
          </a:prstGeom>
          <a:ln w="6044">
            <a:solidFill>
              <a:srgbClr val="000000"/>
            </a:solidFill>
          </a:ln>
        </p:spPr>
        <p:txBody>
          <a:bodyPr vert="horz" wrap="square" lIns="0" tIns="1225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65"/>
              </a:spcBef>
            </a:pPr>
            <a:r>
              <a:rPr sz="1950" spc="185" dirty="0">
                <a:latin typeface="Times New Roman"/>
                <a:cs typeface="Times New Roman"/>
              </a:rPr>
              <a:t>Dekripsi</a:t>
            </a:r>
            <a:endParaRPr sz="19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5"/>
              </a:spcBef>
            </a:pPr>
            <a:r>
              <a:rPr sz="1950" i="1" spc="250" dirty="0">
                <a:latin typeface="Times New Roman"/>
                <a:cs typeface="Times New Roman"/>
              </a:rPr>
              <a:t>D</a:t>
            </a:r>
            <a:r>
              <a:rPr sz="1950" i="1" spc="375" baseline="-27777" dirty="0">
                <a:latin typeface="Times New Roman"/>
                <a:cs typeface="Times New Roman"/>
              </a:rPr>
              <a:t>K </a:t>
            </a:r>
            <a:r>
              <a:rPr sz="1950" spc="185" dirty="0">
                <a:latin typeface="Times New Roman"/>
                <a:cs typeface="Times New Roman"/>
              </a:rPr>
              <a:t>(</a:t>
            </a:r>
            <a:r>
              <a:rPr sz="1950" i="1" spc="185" dirty="0">
                <a:latin typeface="Times New Roman"/>
                <a:cs typeface="Times New Roman"/>
              </a:rPr>
              <a:t>C</a:t>
            </a:r>
            <a:r>
              <a:rPr sz="1950" spc="185" dirty="0">
                <a:latin typeface="Times New Roman"/>
                <a:cs typeface="Times New Roman"/>
              </a:rPr>
              <a:t>) </a:t>
            </a:r>
            <a:r>
              <a:rPr sz="1950" spc="240" dirty="0">
                <a:latin typeface="Times New Roman"/>
                <a:cs typeface="Times New Roman"/>
              </a:rPr>
              <a:t>=</a:t>
            </a:r>
            <a:r>
              <a:rPr sz="1950" spc="10" dirty="0">
                <a:latin typeface="Times New Roman"/>
                <a:cs typeface="Times New Roman"/>
              </a:rPr>
              <a:t> </a:t>
            </a:r>
            <a:r>
              <a:rPr sz="1950" i="1" spc="260" dirty="0">
                <a:latin typeface="Times New Roman"/>
                <a:cs typeface="Times New Roman"/>
              </a:rPr>
              <a:t>P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414667" y="7627127"/>
            <a:ext cx="1693545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spc="180" dirty="0">
                <a:latin typeface="Times New Roman"/>
                <a:cs typeface="Times New Roman"/>
              </a:rPr>
              <a:t>Cipherteks,</a:t>
            </a:r>
            <a:r>
              <a:rPr sz="1950" spc="30" dirty="0">
                <a:latin typeface="Times New Roman"/>
                <a:cs typeface="Times New Roman"/>
              </a:rPr>
              <a:t> </a:t>
            </a:r>
            <a:r>
              <a:rPr sz="1950" i="1" spc="285" dirty="0">
                <a:latin typeface="Times New Roman"/>
                <a:cs typeface="Times New Roman"/>
              </a:rPr>
              <a:t>C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636472" y="7880629"/>
            <a:ext cx="1472565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spc="165" dirty="0">
                <a:latin typeface="Times New Roman"/>
                <a:cs typeface="Times New Roman"/>
              </a:rPr>
              <a:t>Plainteks,</a:t>
            </a:r>
            <a:r>
              <a:rPr sz="1950" spc="50" dirty="0">
                <a:latin typeface="Times New Roman"/>
                <a:cs typeface="Times New Roman"/>
              </a:rPr>
              <a:t> </a:t>
            </a:r>
            <a:r>
              <a:rPr sz="1950" i="1" spc="260" dirty="0">
                <a:latin typeface="Times New Roman"/>
                <a:cs typeface="Times New Roman"/>
              </a:rPr>
              <a:t>P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1300521" y="7880629"/>
            <a:ext cx="1472565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spc="165" dirty="0">
                <a:latin typeface="Times New Roman"/>
                <a:cs typeface="Times New Roman"/>
              </a:rPr>
              <a:t>Plainteks,</a:t>
            </a:r>
            <a:r>
              <a:rPr sz="1950" spc="50" dirty="0">
                <a:latin typeface="Times New Roman"/>
                <a:cs typeface="Times New Roman"/>
              </a:rPr>
              <a:t> </a:t>
            </a:r>
            <a:r>
              <a:rPr sz="1950" i="1" spc="260" dirty="0">
                <a:latin typeface="Times New Roman"/>
                <a:cs typeface="Times New Roman"/>
              </a:rPr>
              <a:t>P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8583222" y="6450591"/>
            <a:ext cx="1903730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spc="210" dirty="0">
                <a:latin typeface="Times New Roman"/>
                <a:cs typeface="Times New Roman"/>
              </a:rPr>
              <a:t>Kunci </a:t>
            </a:r>
            <a:r>
              <a:rPr sz="1950" spc="160" dirty="0">
                <a:latin typeface="Times New Roman"/>
                <a:cs typeface="Times New Roman"/>
              </a:rPr>
              <a:t>privat,</a:t>
            </a:r>
            <a:r>
              <a:rPr sz="1950" spc="-75" dirty="0">
                <a:latin typeface="Times New Roman"/>
                <a:cs typeface="Times New Roman"/>
              </a:rPr>
              <a:t> </a:t>
            </a:r>
            <a:r>
              <a:rPr sz="1950" i="1" spc="285" dirty="0">
                <a:latin typeface="Times New Roman"/>
                <a:cs typeface="Times New Roman"/>
              </a:rPr>
              <a:t>K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3282975" y="8092068"/>
            <a:ext cx="470534" cy="0"/>
          </a:xfrm>
          <a:custGeom>
            <a:avLst/>
            <a:gdLst/>
            <a:ahLst/>
            <a:cxnLst/>
            <a:rect l="l" t="t" r="r" b="b"/>
            <a:pathLst>
              <a:path w="470535">
                <a:moveTo>
                  <a:pt x="470017" y="0"/>
                </a:moveTo>
                <a:lnTo>
                  <a:pt x="0" y="0"/>
                </a:lnTo>
              </a:path>
            </a:pathLst>
          </a:custGeom>
          <a:ln w="443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724108" y="7993283"/>
            <a:ext cx="354330" cy="198120"/>
          </a:xfrm>
          <a:custGeom>
            <a:avLst/>
            <a:gdLst/>
            <a:ahLst/>
            <a:cxnLst/>
            <a:rect l="l" t="t" r="r" b="b"/>
            <a:pathLst>
              <a:path w="354329" h="198120">
                <a:moveTo>
                  <a:pt x="0" y="0"/>
                </a:moveTo>
                <a:lnTo>
                  <a:pt x="0" y="197569"/>
                </a:lnTo>
                <a:lnTo>
                  <a:pt x="353777" y="9878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440162" y="8099380"/>
            <a:ext cx="470534" cy="0"/>
          </a:xfrm>
          <a:custGeom>
            <a:avLst/>
            <a:gdLst/>
            <a:ahLst/>
            <a:cxnLst/>
            <a:rect l="l" t="t" r="r" b="b"/>
            <a:pathLst>
              <a:path w="470534">
                <a:moveTo>
                  <a:pt x="470243" y="0"/>
                </a:moveTo>
                <a:lnTo>
                  <a:pt x="0" y="0"/>
                </a:lnTo>
              </a:path>
            </a:pathLst>
          </a:custGeom>
          <a:ln w="464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880717" y="8000596"/>
            <a:ext cx="354330" cy="198120"/>
          </a:xfrm>
          <a:custGeom>
            <a:avLst/>
            <a:gdLst/>
            <a:ahLst/>
            <a:cxnLst/>
            <a:rect l="l" t="t" r="r" b="b"/>
            <a:pathLst>
              <a:path w="354329" h="198120">
                <a:moveTo>
                  <a:pt x="0" y="0"/>
                </a:moveTo>
                <a:lnTo>
                  <a:pt x="0" y="197569"/>
                </a:lnTo>
                <a:lnTo>
                  <a:pt x="353751" y="9878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52089" y="673099"/>
            <a:ext cx="890206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Kriptografi</a:t>
            </a:r>
            <a:r>
              <a:rPr spc="-20" dirty="0"/>
              <a:t> </a:t>
            </a:r>
            <a:r>
              <a:rPr spc="-5" dirty="0"/>
              <a:t>kunci-simetri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92100" y="2126019"/>
            <a:ext cx="8681720" cy="6025515"/>
          </a:xfrm>
          <a:prstGeom prst="rect">
            <a:avLst/>
          </a:prstGeom>
        </p:spPr>
        <p:txBody>
          <a:bodyPr vert="horz" wrap="square" lIns="0" tIns="13779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085"/>
              </a:spcBef>
              <a:buChar char="•"/>
              <a:tabLst>
                <a:tab pos="440690" algn="l"/>
                <a:tab pos="441325" algn="l"/>
              </a:tabLst>
            </a:pPr>
            <a:r>
              <a:rPr sz="4100" dirty="0">
                <a:latin typeface="Rockwell"/>
                <a:cs typeface="Rockwell"/>
              </a:rPr>
              <a:t>Contoh algoritma</a:t>
            </a:r>
            <a:r>
              <a:rPr sz="4100" spc="-80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simetri:</a:t>
            </a:r>
            <a:endParaRPr sz="4100">
              <a:latin typeface="Rockwell"/>
              <a:cs typeface="Rockwell"/>
            </a:endParaRPr>
          </a:p>
          <a:p>
            <a:pPr marL="1466215" lvl="1" indent="-313055">
              <a:lnSpc>
                <a:spcPct val="100000"/>
              </a:lnSpc>
              <a:spcBef>
                <a:spcPts val="985"/>
              </a:spcBef>
              <a:buFont typeface="Rockwell"/>
              <a:buChar char="-"/>
              <a:tabLst>
                <a:tab pos="1466850" algn="l"/>
              </a:tabLst>
            </a:pPr>
            <a:r>
              <a:rPr sz="4100" i="1" dirty="0">
                <a:latin typeface="Rockwell"/>
                <a:cs typeface="Rockwell"/>
              </a:rPr>
              <a:t>DES </a:t>
            </a:r>
            <a:r>
              <a:rPr sz="4100" dirty="0">
                <a:latin typeface="Rockwell"/>
                <a:cs typeface="Rockwell"/>
              </a:rPr>
              <a:t>(</a:t>
            </a:r>
            <a:r>
              <a:rPr sz="4100" i="1" dirty="0">
                <a:latin typeface="Rockwell"/>
                <a:cs typeface="Rockwell"/>
              </a:rPr>
              <a:t>Data </a:t>
            </a:r>
            <a:r>
              <a:rPr sz="4100" i="1" spc="-5" dirty="0">
                <a:latin typeface="Rockwell"/>
                <a:cs typeface="Rockwell"/>
              </a:rPr>
              <a:t>Encyption</a:t>
            </a:r>
            <a:r>
              <a:rPr sz="4100" i="1" spc="-60" dirty="0">
                <a:latin typeface="Rockwell"/>
                <a:cs typeface="Rockwell"/>
              </a:rPr>
              <a:t> </a:t>
            </a:r>
            <a:r>
              <a:rPr sz="4100" i="1" dirty="0">
                <a:latin typeface="Rockwell"/>
                <a:cs typeface="Rockwell"/>
              </a:rPr>
              <a:t>Standard</a:t>
            </a:r>
            <a:r>
              <a:rPr sz="4100" dirty="0">
                <a:latin typeface="Rockwell"/>
                <a:cs typeface="Rockwell"/>
              </a:rPr>
              <a:t>)</a:t>
            </a:r>
            <a:endParaRPr sz="4100">
              <a:latin typeface="Rockwell"/>
              <a:cs typeface="Rockwell"/>
            </a:endParaRPr>
          </a:p>
          <a:p>
            <a:pPr marL="1466215" lvl="1" indent="-313055">
              <a:lnSpc>
                <a:spcPct val="100000"/>
              </a:lnSpc>
              <a:spcBef>
                <a:spcPts val="985"/>
              </a:spcBef>
              <a:buChar char="-"/>
              <a:tabLst>
                <a:tab pos="1466850" algn="l"/>
              </a:tabLst>
            </a:pPr>
            <a:r>
              <a:rPr sz="4100" dirty="0">
                <a:latin typeface="Rockwell"/>
                <a:cs typeface="Rockwell"/>
              </a:rPr>
              <a:t>Rijndael</a:t>
            </a:r>
            <a:endParaRPr sz="4100">
              <a:latin typeface="Rockwell"/>
              <a:cs typeface="Rockwell"/>
            </a:endParaRPr>
          </a:p>
          <a:p>
            <a:pPr marL="1466215" lvl="1" indent="-313055">
              <a:lnSpc>
                <a:spcPct val="100000"/>
              </a:lnSpc>
              <a:spcBef>
                <a:spcPts val="985"/>
              </a:spcBef>
              <a:buChar char="-"/>
              <a:tabLst>
                <a:tab pos="1466850" algn="l"/>
              </a:tabLst>
            </a:pPr>
            <a:r>
              <a:rPr sz="4100" dirty="0">
                <a:latin typeface="Rockwell"/>
                <a:cs typeface="Rockwell"/>
              </a:rPr>
              <a:t>Blowfish</a:t>
            </a:r>
            <a:endParaRPr sz="4100">
              <a:latin typeface="Rockwell"/>
              <a:cs typeface="Rockwell"/>
            </a:endParaRPr>
          </a:p>
          <a:p>
            <a:pPr marL="1466215" lvl="1" indent="-313055">
              <a:lnSpc>
                <a:spcPct val="100000"/>
              </a:lnSpc>
              <a:spcBef>
                <a:spcPts val="985"/>
              </a:spcBef>
              <a:buChar char="-"/>
              <a:tabLst>
                <a:tab pos="1466850" algn="l"/>
              </a:tabLst>
            </a:pPr>
            <a:r>
              <a:rPr sz="4100" dirty="0">
                <a:latin typeface="Rockwell"/>
                <a:cs typeface="Rockwell"/>
              </a:rPr>
              <a:t>IDEA</a:t>
            </a:r>
            <a:endParaRPr sz="4100">
              <a:latin typeface="Rockwell"/>
              <a:cs typeface="Rockwell"/>
            </a:endParaRPr>
          </a:p>
          <a:p>
            <a:pPr marL="1466215" lvl="1" indent="-313055">
              <a:lnSpc>
                <a:spcPct val="100000"/>
              </a:lnSpc>
              <a:spcBef>
                <a:spcPts val="985"/>
              </a:spcBef>
              <a:buChar char="-"/>
              <a:tabLst>
                <a:tab pos="1466850" algn="l"/>
              </a:tabLst>
            </a:pPr>
            <a:r>
              <a:rPr sz="4100" dirty="0">
                <a:latin typeface="Rockwell"/>
                <a:cs typeface="Rockwell"/>
              </a:rPr>
              <a:t>GOST</a:t>
            </a:r>
            <a:endParaRPr sz="4100">
              <a:latin typeface="Rockwell"/>
              <a:cs typeface="Rockwell"/>
            </a:endParaRPr>
          </a:p>
          <a:p>
            <a:pPr marL="1466215" lvl="1" indent="-313055">
              <a:lnSpc>
                <a:spcPct val="100000"/>
              </a:lnSpc>
              <a:spcBef>
                <a:spcPts val="985"/>
              </a:spcBef>
              <a:buChar char="-"/>
              <a:tabLst>
                <a:tab pos="1466850" algn="l"/>
              </a:tabLst>
            </a:pPr>
            <a:r>
              <a:rPr sz="4100" dirty="0">
                <a:latin typeface="Rockwell"/>
                <a:cs typeface="Rockwell"/>
              </a:rPr>
              <a:t>Serpent</a:t>
            </a:r>
            <a:endParaRPr sz="4100">
              <a:latin typeface="Rockwell"/>
              <a:cs typeface="Rockwell"/>
            </a:endParaRPr>
          </a:p>
          <a:p>
            <a:pPr marL="1466215" lvl="1" indent="-313055">
              <a:lnSpc>
                <a:spcPct val="100000"/>
              </a:lnSpc>
              <a:spcBef>
                <a:spcPts val="985"/>
              </a:spcBef>
              <a:buChar char="-"/>
              <a:tabLst>
                <a:tab pos="1466850" algn="l"/>
              </a:tabLst>
            </a:pPr>
            <a:r>
              <a:rPr sz="4100" dirty="0">
                <a:latin typeface="Rockwell"/>
                <a:cs typeface="Rockwell"/>
              </a:rPr>
              <a:t>RC2, RC4, Rc5,</a:t>
            </a:r>
            <a:r>
              <a:rPr sz="4100" spc="-40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dll</a:t>
            </a:r>
            <a:endParaRPr sz="41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311777" y="6910196"/>
            <a:ext cx="5774690" cy="650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100" dirty="0">
                <a:latin typeface="Arial"/>
                <a:cs typeface="Arial"/>
              </a:rPr>
              <a:t>Skema </a:t>
            </a:r>
            <a:r>
              <a:rPr sz="4100" dirty="0">
                <a:latin typeface="Rockwell"/>
                <a:cs typeface="Rockwell"/>
              </a:rPr>
              <a:t>algoritma</a:t>
            </a:r>
            <a:r>
              <a:rPr sz="4100" spc="5" dirty="0">
                <a:latin typeface="Rockwell"/>
                <a:cs typeface="Rockwell"/>
              </a:rPr>
              <a:t> </a:t>
            </a:r>
            <a:r>
              <a:rPr sz="4100" dirty="0">
                <a:latin typeface="Arial"/>
                <a:cs typeface="Arial"/>
              </a:rPr>
              <a:t>simetri</a:t>
            </a:r>
            <a:endParaRPr sz="41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192371" y="573630"/>
            <a:ext cx="12226049" cy="627130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44598" y="647522"/>
            <a:ext cx="991425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Kriptografi</a:t>
            </a:r>
            <a:r>
              <a:rPr spc="-25" dirty="0"/>
              <a:t> </a:t>
            </a:r>
            <a:r>
              <a:rPr spc="-5" dirty="0"/>
              <a:t>kunci-nirsimetri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15900" y="1908020"/>
            <a:ext cx="13957935" cy="3121660"/>
          </a:xfrm>
          <a:prstGeom prst="rect">
            <a:avLst/>
          </a:prstGeom>
        </p:spPr>
        <p:txBody>
          <a:bodyPr vert="horz" wrap="square" lIns="0" tIns="12065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95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3500" i="1" dirty="0">
                <a:latin typeface="Rockwell"/>
                <a:cs typeface="Rockwell"/>
              </a:rPr>
              <a:t>Asymmetric-key</a:t>
            </a:r>
            <a:r>
              <a:rPr sz="3500" i="1" spc="-60" dirty="0">
                <a:latin typeface="Rockwell"/>
                <a:cs typeface="Rockwell"/>
              </a:rPr>
              <a:t> </a:t>
            </a:r>
            <a:r>
              <a:rPr sz="3500" i="1" dirty="0">
                <a:latin typeface="Rockwell"/>
                <a:cs typeface="Rockwell"/>
              </a:rPr>
              <a:t>cryptography</a:t>
            </a:r>
            <a:endParaRPr sz="35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855"/>
              </a:spcBef>
              <a:buChar char="•"/>
              <a:tabLst>
                <a:tab pos="440690" algn="l"/>
                <a:tab pos="441325" algn="l"/>
              </a:tabLst>
            </a:pPr>
            <a:r>
              <a:rPr sz="3500" dirty="0">
                <a:latin typeface="Rockwell"/>
                <a:cs typeface="Rockwell"/>
              </a:rPr>
              <a:t>Kunci </a:t>
            </a:r>
            <a:r>
              <a:rPr sz="3500" spc="-5" dirty="0">
                <a:latin typeface="Rockwell"/>
                <a:cs typeface="Rockwell"/>
              </a:rPr>
              <a:t>enkripsi </a:t>
            </a:r>
            <a:r>
              <a:rPr sz="3500" dirty="0">
                <a:latin typeface="Symbol"/>
                <a:cs typeface="Symbol"/>
              </a:rPr>
              <a:t></a:t>
            </a:r>
            <a:r>
              <a:rPr sz="3500" dirty="0">
                <a:latin typeface="Times New Roman"/>
                <a:cs typeface="Times New Roman"/>
              </a:rPr>
              <a:t> </a:t>
            </a:r>
            <a:r>
              <a:rPr sz="3500" spc="-5" dirty="0">
                <a:latin typeface="Rockwell"/>
                <a:cs typeface="Rockwell"/>
              </a:rPr>
              <a:t>kunci</a:t>
            </a:r>
            <a:r>
              <a:rPr sz="3500" spc="15" dirty="0">
                <a:latin typeface="Rockwell"/>
                <a:cs typeface="Rockwell"/>
              </a:rPr>
              <a:t> </a:t>
            </a:r>
            <a:r>
              <a:rPr sz="3500" dirty="0">
                <a:latin typeface="Rockwell"/>
                <a:cs typeface="Rockwell"/>
              </a:rPr>
              <a:t>dekripsi</a:t>
            </a:r>
            <a:endParaRPr sz="35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825"/>
              </a:spcBef>
              <a:buChar char="•"/>
              <a:tabLst>
                <a:tab pos="440690" algn="l"/>
                <a:tab pos="441325" algn="l"/>
              </a:tabLst>
            </a:pPr>
            <a:r>
              <a:rPr sz="3500" spc="-5" dirty="0">
                <a:latin typeface="Rockwell"/>
                <a:cs typeface="Rockwell"/>
              </a:rPr>
              <a:t>Nama lain: </a:t>
            </a:r>
            <a:r>
              <a:rPr sz="3500" b="1" dirty="0">
                <a:latin typeface="Rockwell"/>
                <a:cs typeface="Rockwell"/>
              </a:rPr>
              <a:t>kriptografi</a:t>
            </a:r>
            <a:r>
              <a:rPr sz="3500" b="1" spc="-20" dirty="0">
                <a:latin typeface="Rockwell"/>
                <a:cs typeface="Rockwell"/>
              </a:rPr>
              <a:t> </a:t>
            </a:r>
            <a:r>
              <a:rPr sz="3500" b="1" dirty="0">
                <a:latin typeface="Rockwell"/>
                <a:cs typeface="Rockwell"/>
              </a:rPr>
              <a:t>kunci-publik</a:t>
            </a:r>
            <a:endParaRPr sz="35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840"/>
              </a:spcBef>
              <a:buChar char="•"/>
              <a:tabLst>
                <a:tab pos="440690" algn="l"/>
                <a:tab pos="441325" algn="l"/>
                <a:tab pos="2124710" algn="l"/>
                <a:tab pos="3508375" algn="l"/>
                <a:tab pos="5464175" algn="l"/>
                <a:tab pos="7285355" algn="l"/>
                <a:tab pos="8875395" algn="l"/>
                <a:tab pos="10561320" algn="l"/>
                <a:tab pos="11690350" algn="l"/>
              </a:tabLst>
            </a:pPr>
            <a:r>
              <a:rPr sz="3500" spc="-5" dirty="0">
                <a:latin typeface="Rockwell"/>
                <a:cs typeface="Rockwell"/>
              </a:rPr>
              <a:t>karen</a:t>
            </a:r>
            <a:r>
              <a:rPr sz="3500" dirty="0">
                <a:latin typeface="Rockwell"/>
                <a:cs typeface="Rockwell"/>
              </a:rPr>
              <a:t>a	</a:t>
            </a:r>
            <a:r>
              <a:rPr sz="3500" spc="-5" dirty="0">
                <a:latin typeface="Rockwell"/>
                <a:cs typeface="Rockwell"/>
              </a:rPr>
              <a:t>kunc</a:t>
            </a:r>
            <a:r>
              <a:rPr sz="3500" dirty="0">
                <a:latin typeface="Rockwell"/>
                <a:cs typeface="Rockwell"/>
              </a:rPr>
              <a:t>i	</a:t>
            </a:r>
            <a:r>
              <a:rPr sz="3500" spc="-5" dirty="0">
                <a:latin typeface="Rockwell"/>
                <a:cs typeface="Rockwell"/>
              </a:rPr>
              <a:t>enk</a:t>
            </a:r>
            <a:r>
              <a:rPr sz="3500" spc="5" dirty="0">
                <a:latin typeface="Rockwell"/>
                <a:cs typeface="Rockwell"/>
              </a:rPr>
              <a:t>r</a:t>
            </a:r>
            <a:r>
              <a:rPr sz="3500" dirty="0">
                <a:latin typeface="Rockwell"/>
                <a:cs typeface="Rockwell"/>
              </a:rPr>
              <a:t>i</a:t>
            </a:r>
            <a:r>
              <a:rPr sz="3500" spc="10" dirty="0">
                <a:latin typeface="Rockwell"/>
                <a:cs typeface="Rockwell"/>
              </a:rPr>
              <a:t>p</a:t>
            </a:r>
            <a:r>
              <a:rPr sz="3500" dirty="0">
                <a:latin typeface="Rockwell"/>
                <a:cs typeface="Rockwell"/>
              </a:rPr>
              <a:t>si	bersifat	p</a:t>
            </a:r>
            <a:r>
              <a:rPr sz="3500" spc="-15" dirty="0">
                <a:latin typeface="Rockwell"/>
                <a:cs typeface="Rockwell"/>
              </a:rPr>
              <a:t>u</a:t>
            </a:r>
            <a:r>
              <a:rPr sz="3500" dirty="0">
                <a:latin typeface="Rockwell"/>
                <a:cs typeface="Rockwell"/>
              </a:rPr>
              <a:t>blik	</a:t>
            </a:r>
            <a:r>
              <a:rPr sz="3500" spc="5" dirty="0">
                <a:latin typeface="Rockwell"/>
                <a:cs typeface="Rockwell"/>
              </a:rPr>
              <a:t>(</a:t>
            </a:r>
            <a:r>
              <a:rPr sz="3500" i="1" dirty="0">
                <a:latin typeface="Rockwell"/>
                <a:cs typeface="Rockwell"/>
              </a:rPr>
              <a:t>public	</a:t>
            </a:r>
            <a:r>
              <a:rPr sz="3500" i="1" spc="-5" dirty="0">
                <a:latin typeface="Rockwell"/>
                <a:cs typeface="Rockwell"/>
              </a:rPr>
              <a:t>ke</a:t>
            </a:r>
            <a:r>
              <a:rPr sz="3500" i="1" dirty="0">
                <a:latin typeface="Rockwell"/>
                <a:cs typeface="Rockwell"/>
              </a:rPr>
              <a:t>y</a:t>
            </a:r>
            <a:r>
              <a:rPr sz="3500" dirty="0">
                <a:latin typeface="Rockwell"/>
                <a:cs typeface="Rockwell"/>
              </a:rPr>
              <a:t>)	s</a:t>
            </a:r>
            <a:r>
              <a:rPr sz="3500" spc="-15" dirty="0">
                <a:latin typeface="Rockwell"/>
                <a:cs typeface="Rockwell"/>
              </a:rPr>
              <a:t>e</a:t>
            </a:r>
            <a:r>
              <a:rPr sz="3500" dirty="0">
                <a:latin typeface="Rockwell"/>
                <a:cs typeface="Rockwell"/>
              </a:rPr>
              <a:t>dang</a:t>
            </a:r>
            <a:r>
              <a:rPr sz="3500" spc="10" dirty="0">
                <a:latin typeface="Rockwell"/>
                <a:cs typeface="Rockwell"/>
              </a:rPr>
              <a:t>k</a:t>
            </a:r>
            <a:r>
              <a:rPr sz="3500" spc="5" dirty="0">
                <a:latin typeface="Rockwell"/>
                <a:cs typeface="Rockwell"/>
              </a:rPr>
              <a:t>a</a:t>
            </a:r>
            <a:r>
              <a:rPr sz="3500" dirty="0">
                <a:latin typeface="Rockwell"/>
                <a:cs typeface="Rockwell"/>
              </a:rPr>
              <a:t>n  </a:t>
            </a:r>
            <a:r>
              <a:rPr sz="3500" spc="-5" dirty="0">
                <a:latin typeface="Rockwell"/>
                <a:cs typeface="Rockwell"/>
              </a:rPr>
              <a:t>kunci </a:t>
            </a:r>
            <a:r>
              <a:rPr sz="3500" dirty="0">
                <a:latin typeface="Rockwell"/>
                <a:cs typeface="Rockwell"/>
              </a:rPr>
              <a:t>dekripsi bersifat rahasia (</a:t>
            </a:r>
            <a:r>
              <a:rPr sz="3500" i="1" dirty="0">
                <a:latin typeface="Rockwell"/>
                <a:cs typeface="Rockwell"/>
              </a:rPr>
              <a:t>secret key </a:t>
            </a:r>
            <a:r>
              <a:rPr sz="3500" dirty="0">
                <a:latin typeface="Rockwell"/>
                <a:cs typeface="Rockwell"/>
              </a:rPr>
              <a:t>atau </a:t>
            </a:r>
            <a:r>
              <a:rPr sz="3500" i="1" dirty="0">
                <a:latin typeface="Rockwell"/>
                <a:cs typeface="Rockwell"/>
              </a:rPr>
              <a:t>private</a:t>
            </a:r>
            <a:r>
              <a:rPr sz="3500" i="1" spc="-75" dirty="0">
                <a:latin typeface="Rockwell"/>
                <a:cs typeface="Rockwell"/>
              </a:rPr>
              <a:t> </a:t>
            </a:r>
            <a:r>
              <a:rPr sz="3500" i="1" dirty="0">
                <a:latin typeface="Rockwell"/>
                <a:cs typeface="Rockwell"/>
              </a:rPr>
              <a:t>key</a:t>
            </a:r>
            <a:r>
              <a:rPr sz="3500" dirty="0">
                <a:latin typeface="Rockwell"/>
                <a:cs typeface="Rockwell"/>
              </a:rPr>
              <a:t>).</a:t>
            </a:r>
            <a:endParaRPr sz="35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117221" y="7713125"/>
            <a:ext cx="2315845" cy="0"/>
          </a:xfrm>
          <a:custGeom>
            <a:avLst/>
            <a:gdLst/>
            <a:ahLst/>
            <a:cxnLst/>
            <a:rect l="l" t="t" r="r" b="b"/>
            <a:pathLst>
              <a:path w="2315845">
                <a:moveTo>
                  <a:pt x="0" y="0"/>
                </a:moveTo>
                <a:lnTo>
                  <a:pt x="2315764" y="0"/>
                </a:lnTo>
              </a:path>
            </a:pathLst>
          </a:custGeom>
          <a:ln w="548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400585" y="7590967"/>
            <a:ext cx="395605" cy="244475"/>
          </a:xfrm>
          <a:custGeom>
            <a:avLst/>
            <a:gdLst/>
            <a:ahLst/>
            <a:cxnLst/>
            <a:rect l="l" t="t" r="r" b="b"/>
            <a:pathLst>
              <a:path w="395604" h="244475">
                <a:moveTo>
                  <a:pt x="0" y="0"/>
                </a:moveTo>
                <a:lnTo>
                  <a:pt x="0" y="244315"/>
                </a:lnTo>
                <a:lnTo>
                  <a:pt x="395563" y="12215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716268" y="6308596"/>
            <a:ext cx="0" cy="601345"/>
          </a:xfrm>
          <a:custGeom>
            <a:avLst/>
            <a:gdLst/>
            <a:ahLst/>
            <a:cxnLst/>
            <a:rect l="l" t="t" r="r" b="b"/>
            <a:pathLst>
              <a:path h="601345">
                <a:moveTo>
                  <a:pt x="0" y="0"/>
                </a:moveTo>
                <a:lnTo>
                  <a:pt x="0" y="601125"/>
                </a:lnTo>
              </a:path>
            </a:pathLst>
          </a:custGeom>
          <a:ln w="598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586104" y="6879983"/>
            <a:ext cx="263525" cy="366395"/>
          </a:xfrm>
          <a:custGeom>
            <a:avLst/>
            <a:gdLst/>
            <a:ahLst/>
            <a:cxnLst/>
            <a:rect l="l" t="t" r="r" b="b"/>
            <a:pathLst>
              <a:path w="263525" h="366395">
                <a:moveTo>
                  <a:pt x="263145" y="0"/>
                </a:moveTo>
                <a:lnTo>
                  <a:pt x="0" y="0"/>
                </a:lnTo>
                <a:lnTo>
                  <a:pt x="130164" y="365827"/>
                </a:lnTo>
                <a:lnTo>
                  <a:pt x="26314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813795" y="6308596"/>
            <a:ext cx="0" cy="518795"/>
          </a:xfrm>
          <a:custGeom>
            <a:avLst/>
            <a:gdLst/>
            <a:ahLst/>
            <a:cxnLst/>
            <a:rect l="l" t="t" r="r" b="b"/>
            <a:pathLst>
              <a:path h="518795">
                <a:moveTo>
                  <a:pt x="0" y="0"/>
                </a:moveTo>
                <a:lnTo>
                  <a:pt x="0" y="518394"/>
                </a:lnTo>
              </a:path>
            </a:pathLst>
          </a:custGeom>
          <a:ln w="598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681377" y="6796606"/>
            <a:ext cx="263525" cy="364490"/>
          </a:xfrm>
          <a:custGeom>
            <a:avLst/>
            <a:gdLst/>
            <a:ahLst/>
            <a:cxnLst/>
            <a:rect l="l" t="t" r="r" b="b"/>
            <a:pathLst>
              <a:path w="263525" h="364490">
                <a:moveTo>
                  <a:pt x="263145" y="0"/>
                </a:moveTo>
                <a:lnTo>
                  <a:pt x="0" y="0"/>
                </a:lnTo>
                <a:lnTo>
                  <a:pt x="132417" y="363889"/>
                </a:lnTo>
                <a:lnTo>
                  <a:pt x="26314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601034" y="5677227"/>
            <a:ext cx="2370455" cy="3981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450" spc="105" dirty="0">
                <a:latin typeface="Times New Roman"/>
                <a:cs typeface="Times New Roman"/>
              </a:rPr>
              <a:t>Kunci </a:t>
            </a:r>
            <a:r>
              <a:rPr sz="2450" spc="90" dirty="0">
                <a:latin typeface="Times New Roman"/>
                <a:cs typeface="Times New Roman"/>
              </a:rPr>
              <a:t>publik,</a:t>
            </a:r>
            <a:r>
              <a:rPr sz="2450" spc="-100" dirty="0">
                <a:latin typeface="Times New Roman"/>
                <a:cs typeface="Times New Roman"/>
              </a:rPr>
              <a:t> </a:t>
            </a:r>
            <a:r>
              <a:rPr sz="2450" i="1" spc="125" dirty="0">
                <a:latin typeface="Times New Roman"/>
                <a:cs typeface="Times New Roman"/>
              </a:rPr>
              <a:t>K1</a:t>
            </a:r>
            <a:endParaRPr sz="24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959795" y="7384133"/>
            <a:ext cx="2157730" cy="1104900"/>
          </a:xfrm>
          <a:custGeom>
            <a:avLst/>
            <a:gdLst/>
            <a:ahLst/>
            <a:cxnLst/>
            <a:rect l="l" t="t" r="r" b="b"/>
            <a:pathLst>
              <a:path w="2157729" h="1104900">
                <a:moveTo>
                  <a:pt x="0" y="1104612"/>
                </a:moveTo>
                <a:lnTo>
                  <a:pt x="2157426" y="1104612"/>
                </a:lnTo>
                <a:lnTo>
                  <a:pt x="2157426" y="0"/>
                </a:lnTo>
                <a:lnTo>
                  <a:pt x="0" y="0"/>
                </a:lnTo>
                <a:lnTo>
                  <a:pt x="0" y="110461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959795" y="7384141"/>
            <a:ext cx="2157730" cy="1104900"/>
          </a:xfrm>
          <a:custGeom>
            <a:avLst/>
            <a:gdLst/>
            <a:ahLst/>
            <a:cxnLst/>
            <a:rect l="l" t="t" r="r" b="b"/>
            <a:pathLst>
              <a:path w="2157729" h="1104900">
                <a:moveTo>
                  <a:pt x="0" y="1104604"/>
                </a:moveTo>
                <a:lnTo>
                  <a:pt x="2157567" y="1104604"/>
                </a:lnTo>
                <a:lnTo>
                  <a:pt x="2157567" y="0"/>
                </a:lnTo>
                <a:lnTo>
                  <a:pt x="0" y="0"/>
                </a:lnTo>
                <a:lnTo>
                  <a:pt x="0" y="1104604"/>
                </a:lnTo>
              </a:path>
            </a:pathLst>
          </a:custGeom>
          <a:ln w="7231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704511" y="7151453"/>
            <a:ext cx="2160270" cy="1105535"/>
          </a:xfrm>
          <a:prstGeom prst="rect">
            <a:avLst/>
          </a:prstGeom>
          <a:solidFill>
            <a:srgbClr val="00FFFF"/>
          </a:solidFill>
          <a:ln w="7250">
            <a:solidFill>
              <a:srgbClr val="000000"/>
            </a:solidFill>
          </a:ln>
        </p:spPr>
        <p:txBody>
          <a:bodyPr vert="horz" wrap="square" lIns="0" tIns="1466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55"/>
              </a:spcBef>
            </a:pPr>
            <a:r>
              <a:rPr sz="2450" spc="90" dirty="0">
                <a:latin typeface="Times New Roman"/>
                <a:cs typeface="Times New Roman"/>
              </a:rPr>
              <a:t>Enkripsi</a:t>
            </a:r>
            <a:endParaRPr sz="2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15"/>
              </a:spcBef>
            </a:pPr>
            <a:r>
              <a:rPr sz="2450" i="1" spc="110" dirty="0">
                <a:latin typeface="Times New Roman"/>
                <a:cs typeface="Times New Roman"/>
              </a:rPr>
              <a:t>E</a:t>
            </a:r>
            <a:r>
              <a:rPr sz="2400" i="1" spc="165" baseline="-27777" dirty="0">
                <a:latin typeface="Times New Roman"/>
                <a:cs typeface="Times New Roman"/>
              </a:rPr>
              <a:t>K1 </a:t>
            </a:r>
            <a:r>
              <a:rPr sz="2450" spc="90" dirty="0">
                <a:latin typeface="Times New Roman"/>
                <a:cs typeface="Times New Roman"/>
              </a:rPr>
              <a:t>(</a:t>
            </a:r>
            <a:r>
              <a:rPr sz="2450" i="1" spc="90" dirty="0">
                <a:latin typeface="Times New Roman"/>
                <a:cs typeface="Times New Roman"/>
              </a:rPr>
              <a:t>P</a:t>
            </a:r>
            <a:r>
              <a:rPr sz="2450" spc="90" dirty="0">
                <a:latin typeface="Times New Roman"/>
                <a:cs typeface="Times New Roman"/>
              </a:rPr>
              <a:t>) </a:t>
            </a:r>
            <a:r>
              <a:rPr sz="2450" spc="120" dirty="0">
                <a:latin typeface="Times New Roman"/>
                <a:cs typeface="Times New Roman"/>
              </a:rPr>
              <a:t>=</a:t>
            </a:r>
            <a:r>
              <a:rPr sz="2450" spc="135" dirty="0">
                <a:latin typeface="Times New Roman"/>
                <a:cs typeface="Times New Roman"/>
              </a:rPr>
              <a:t> </a:t>
            </a:r>
            <a:r>
              <a:rPr sz="2450" i="1" spc="140" dirty="0">
                <a:latin typeface="Times New Roman"/>
                <a:cs typeface="Times New Roman"/>
              </a:rPr>
              <a:t>C</a:t>
            </a:r>
            <a:endParaRPr sz="245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9052251" y="7395768"/>
            <a:ext cx="2030095" cy="1104900"/>
          </a:xfrm>
          <a:custGeom>
            <a:avLst/>
            <a:gdLst/>
            <a:ahLst/>
            <a:cxnLst/>
            <a:rect l="l" t="t" r="r" b="b"/>
            <a:pathLst>
              <a:path w="2030095" h="1104900">
                <a:moveTo>
                  <a:pt x="0" y="1104612"/>
                </a:moveTo>
                <a:lnTo>
                  <a:pt x="2030051" y="1104612"/>
                </a:lnTo>
                <a:lnTo>
                  <a:pt x="2030051" y="0"/>
                </a:lnTo>
                <a:lnTo>
                  <a:pt x="0" y="0"/>
                </a:lnTo>
                <a:lnTo>
                  <a:pt x="0" y="110461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052251" y="7395768"/>
            <a:ext cx="2030730" cy="1104900"/>
          </a:xfrm>
          <a:custGeom>
            <a:avLst/>
            <a:gdLst/>
            <a:ahLst/>
            <a:cxnLst/>
            <a:rect l="l" t="t" r="r" b="b"/>
            <a:pathLst>
              <a:path w="2030729" h="1104900">
                <a:moveTo>
                  <a:pt x="0" y="1104612"/>
                </a:moveTo>
                <a:lnTo>
                  <a:pt x="2030220" y="1104612"/>
                </a:lnTo>
                <a:lnTo>
                  <a:pt x="2030220" y="0"/>
                </a:lnTo>
                <a:lnTo>
                  <a:pt x="0" y="0"/>
                </a:lnTo>
                <a:lnTo>
                  <a:pt x="0" y="1104612"/>
                </a:lnTo>
              </a:path>
            </a:pathLst>
          </a:custGeom>
          <a:ln w="7244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796149" y="7160496"/>
            <a:ext cx="2033270" cy="1105535"/>
          </a:xfrm>
          <a:custGeom>
            <a:avLst/>
            <a:gdLst/>
            <a:ahLst/>
            <a:cxnLst/>
            <a:rect l="l" t="t" r="r" b="b"/>
            <a:pathLst>
              <a:path w="2033270" h="1105534">
                <a:moveTo>
                  <a:pt x="0" y="1105258"/>
                </a:moveTo>
                <a:lnTo>
                  <a:pt x="2032868" y="1105258"/>
                </a:lnTo>
                <a:lnTo>
                  <a:pt x="2032868" y="0"/>
                </a:lnTo>
                <a:lnTo>
                  <a:pt x="0" y="0"/>
                </a:lnTo>
                <a:lnTo>
                  <a:pt x="0" y="1105258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8796149" y="7160496"/>
            <a:ext cx="2033270" cy="1105535"/>
          </a:xfrm>
          <a:prstGeom prst="rect">
            <a:avLst/>
          </a:prstGeom>
          <a:ln w="7265">
            <a:solidFill>
              <a:srgbClr val="000000"/>
            </a:solidFill>
          </a:ln>
        </p:spPr>
        <p:txBody>
          <a:bodyPr vert="horz" wrap="square" lIns="0" tIns="1466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55"/>
              </a:spcBef>
            </a:pPr>
            <a:r>
              <a:rPr sz="2450" spc="95" dirty="0">
                <a:latin typeface="Times New Roman"/>
                <a:cs typeface="Times New Roman"/>
              </a:rPr>
              <a:t>Dekripsi</a:t>
            </a:r>
            <a:endParaRPr sz="2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20"/>
              </a:spcBef>
            </a:pPr>
            <a:r>
              <a:rPr sz="2450" i="1" spc="120" dirty="0">
                <a:latin typeface="Times New Roman"/>
                <a:cs typeface="Times New Roman"/>
              </a:rPr>
              <a:t>D</a:t>
            </a:r>
            <a:r>
              <a:rPr sz="2400" i="1" spc="179" baseline="-27777" dirty="0">
                <a:latin typeface="Times New Roman"/>
                <a:cs typeface="Times New Roman"/>
              </a:rPr>
              <a:t>K2 </a:t>
            </a:r>
            <a:r>
              <a:rPr sz="2450" spc="100" dirty="0">
                <a:latin typeface="Times New Roman"/>
                <a:cs typeface="Times New Roman"/>
              </a:rPr>
              <a:t>(</a:t>
            </a:r>
            <a:r>
              <a:rPr sz="2450" i="1" spc="100" dirty="0">
                <a:latin typeface="Times New Roman"/>
                <a:cs typeface="Times New Roman"/>
              </a:rPr>
              <a:t>C</a:t>
            </a:r>
            <a:r>
              <a:rPr sz="2450" spc="100" dirty="0">
                <a:latin typeface="Times New Roman"/>
                <a:cs typeface="Times New Roman"/>
              </a:rPr>
              <a:t>) </a:t>
            </a:r>
            <a:r>
              <a:rPr sz="2450" spc="120" dirty="0">
                <a:latin typeface="Times New Roman"/>
                <a:cs typeface="Times New Roman"/>
              </a:rPr>
              <a:t>=</a:t>
            </a:r>
            <a:r>
              <a:rPr sz="2450" spc="100" dirty="0">
                <a:latin typeface="Times New Roman"/>
                <a:cs typeface="Times New Roman"/>
              </a:rPr>
              <a:t> </a:t>
            </a:r>
            <a:r>
              <a:rPr sz="2450" i="1" spc="130" dirty="0">
                <a:latin typeface="Times New Roman"/>
                <a:cs typeface="Times New Roman"/>
              </a:rPr>
              <a:t>P</a:t>
            </a:r>
            <a:endParaRPr sz="245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322729" y="7132139"/>
            <a:ext cx="1892935" cy="3981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450" spc="90" dirty="0">
                <a:latin typeface="Times New Roman"/>
                <a:cs typeface="Times New Roman"/>
              </a:rPr>
              <a:t>Cipherteks,</a:t>
            </a:r>
            <a:r>
              <a:rPr sz="2450" spc="-5" dirty="0">
                <a:latin typeface="Times New Roman"/>
                <a:cs typeface="Times New Roman"/>
              </a:rPr>
              <a:t> </a:t>
            </a:r>
            <a:r>
              <a:rPr sz="2450" i="1" spc="140" dirty="0">
                <a:latin typeface="Times New Roman"/>
                <a:cs typeface="Times New Roman"/>
              </a:rPr>
              <a:t>C</a:t>
            </a:r>
            <a:endParaRPr sz="245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972169" y="7445619"/>
            <a:ext cx="1645920" cy="3981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450" spc="85" dirty="0">
                <a:latin typeface="Times New Roman"/>
                <a:cs typeface="Times New Roman"/>
              </a:rPr>
              <a:t>Plainteks,</a:t>
            </a:r>
            <a:r>
              <a:rPr sz="2450" spc="-30" dirty="0">
                <a:latin typeface="Times New Roman"/>
                <a:cs typeface="Times New Roman"/>
              </a:rPr>
              <a:t> </a:t>
            </a:r>
            <a:r>
              <a:rPr sz="2450" i="1" spc="130" dirty="0">
                <a:latin typeface="Times New Roman"/>
                <a:cs typeface="Times New Roman"/>
              </a:rPr>
              <a:t>P</a:t>
            </a:r>
            <a:endParaRPr sz="245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1793844" y="7445619"/>
            <a:ext cx="1645920" cy="3981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450" spc="85" dirty="0">
                <a:latin typeface="Times New Roman"/>
                <a:cs typeface="Times New Roman"/>
              </a:rPr>
              <a:t>Plainteks,</a:t>
            </a:r>
            <a:r>
              <a:rPr sz="2450" spc="-30" dirty="0">
                <a:latin typeface="Times New Roman"/>
                <a:cs typeface="Times New Roman"/>
              </a:rPr>
              <a:t> </a:t>
            </a:r>
            <a:r>
              <a:rPr sz="2450" i="1" spc="130" dirty="0">
                <a:latin typeface="Times New Roman"/>
                <a:cs typeface="Times New Roman"/>
              </a:rPr>
              <a:t>P</a:t>
            </a:r>
            <a:endParaRPr sz="245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8665964" y="5677227"/>
            <a:ext cx="2298065" cy="3981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450" spc="105" dirty="0">
                <a:latin typeface="Times New Roman"/>
                <a:cs typeface="Times New Roman"/>
              </a:rPr>
              <a:t>Kunci </a:t>
            </a:r>
            <a:r>
              <a:rPr sz="2450" spc="80" dirty="0">
                <a:latin typeface="Times New Roman"/>
                <a:cs typeface="Times New Roman"/>
              </a:rPr>
              <a:t>privat,</a:t>
            </a:r>
            <a:r>
              <a:rPr sz="2450" spc="-55" dirty="0">
                <a:latin typeface="Times New Roman"/>
                <a:cs typeface="Times New Roman"/>
              </a:rPr>
              <a:t> </a:t>
            </a:r>
            <a:r>
              <a:rPr sz="2450" i="1" spc="125" dirty="0">
                <a:latin typeface="Times New Roman"/>
                <a:cs typeface="Times New Roman"/>
              </a:rPr>
              <a:t>K2</a:t>
            </a:r>
            <a:endParaRPr sz="245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2814380" y="7704082"/>
            <a:ext cx="526415" cy="0"/>
          </a:xfrm>
          <a:custGeom>
            <a:avLst/>
            <a:gdLst/>
            <a:ahLst/>
            <a:cxnLst/>
            <a:rect l="l" t="t" r="r" b="b"/>
            <a:pathLst>
              <a:path w="526414">
                <a:moveTo>
                  <a:pt x="526319" y="0"/>
                </a:moveTo>
                <a:lnTo>
                  <a:pt x="0" y="0"/>
                </a:lnTo>
              </a:path>
            </a:pathLst>
          </a:custGeom>
          <a:ln w="548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308355" y="7581924"/>
            <a:ext cx="396240" cy="244475"/>
          </a:xfrm>
          <a:custGeom>
            <a:avLst/>
            <a:gdLst/>
            <a:ahLst/>
            <a:cxnLst/>
            <a:rect l="l" t="t" r="r" b="b"/>
            <a:pathLst>
              <a:path w="396239" h="244475">
                <a:moveTo>
                  <a:pt x="0" y="0"/>
                </a:moveTo>
                <a:lnTo>
                  <a:pt x="0" y="244315"/>
                </a:lnTo>
                <a:lnTo>
                  <a:pt x="396155" y="12215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828905" y="7713125"/>
            <a:ext cx="527050" cy="0"/>
          </a:xfrm>
          <a:custGeom>
            <a:avLst/>
            <a:gdLst/>
            <a:ahLst/>
            <a:cxnLst/>
            <a:rect l="l" t="t" r="r" b="b"/>
            <a:pathLst>
              <a:path w="527050">
                <a:moveTo>
                  <a:pt x="526572" y="0"/>
                </a:moveTo>
                <a:lnTo>
                  <a:pt x="0" y="0"/>
                </a:lnTo>
              </a:path>
            </a:pathLst>
          </a:custGeom>
          <a:ln w="5743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1322232" y="7590967"/>
            <a:ext cx="396240" cy="244475"/>
          </a:xfrm>
          <a:custGeom>
            <a:avLst/>
            <a:gdLst/>
            <a:ahLst/>
            <a:cxnLst/>
            <a:rect l="l" t="t" r="r" b="b"/>
            <a:pathLst>
              <a:path w="396240" h="244475">
                <a:moveTo>
                  <a:pt x="0" y="0"/>
                </a:moveTo>
                <a:lnTo>
                  <a:pt x="0" y="244315"/>
                </a:lnTo>
                <a:lnTo>
                  <a:pt x="396126" y="12215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44598" y="647522"/>
            <a:ext cx="991425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Kriptografi</a:t>
            </a:r>
            <a:r>
              <a:rPr spc="-25" dirty="0"/>
              <a:t> </a:t>
            </a:r>
            <a:r>
              <a:rPr spc="-5" dirty="0"/>
              <a:t>kunci-nirsimetri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69747" y="2322067"/>
            <a:ext cx="13103860" cy="57562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Kriptografi kunci-publik dapat dapat dianalogikan  seperti </a:t>
            </a:r>
            <a:r>
              <a:rPr sz="4000" spc="-10" dirty="0">
                <a:latin typeface="Rockwell"/>
                <a:cs typeface="Rockwell"/>
              </a:rPr>
              <a:t>kotak </a:t>
            </a:r>
            <a:r>
              <a:rPr sz="4000" spc="-5" dirty="0">
                <a:latin typeface="Rockwell"/>
                <a:cs typeface="Rockwell"/>
              </a:rPr>
              <a:t>surat yang terkunci dan </a:t>
            </a:r>
            <a:r>
              <a:rPr sz="4000" spc="-10" dirty="0">
                <a:latin typeface="Rockwell"/>
                <a:cs typeface="Rockwell"/>
              </a:rPr>
              <a:t>memiliki </a:t>
            </a:r>
            <a:r>
              <a:rPr sz="4000" spc="-5" dirty="0">
                <a:latin typeface="Rockwell"/>
                <a:cs typeface="Rockwell"/>
              </a:rPr>
              <a:t>lubang  untuk memasukkan</a:t>
            </a:r>
            <a:r>
              <a:rPr sz="4000" spc="-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surat.</a:t>
            </a:r>
            <a:endParaRPr sz="4000">
              <a:latin typeface="Rockwell"/>
              <a:cs typeface="Rockwell"/>
            </a:endParaRPr>
          </a:p>
          <a:p>
            <a:pPr marL="440690" marR="107696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Kotak surat digembok dengan </a:t>
            </a:r>
            <a:r>
              <a:rPr sz="4000" spc="-10" dirty="0">
                <a:latin typeface="Rockwell"/>
                <a:cs typeface="Rockwell"/>
              </a:rPr>
              <a:t>kunci. </a:t>
            </a:r>
            <a:r>
              <a:rPr sz="4000" spc="-5" dirty="0">
                <a:latin typeface="Rockwell"/>
                <a:cs typeface="Rockwell"/>
              </a:rPr>
              <a:t>Kunci hanya  dimiliki </a:t>
            </a:r>
            <a:r>
              <a:rPr sz="4000" spc="-10" dirty="0">
                <a:latin typeface="Rockwell"/>
                <a:cs typeface="Rockwell"/>
              </a:rPr>
              <a:t>oleh </a:t>
            </a:r>
            <a:r>
              <a:rPr sz="4000" spc="-5" dirty="0">
                <a:latin typeface="Rockwell"/>
                <a:cs typeface="Rockwell"/>
              </a:rPr>
              <a:t>pemilik </a:t>
            </a:r>
            <a:r>
              <a:rPr sz="4000" spc="-10" dirty="0">
                <a:latin typeface="Rockwell"/>
                <a:cs typeface="Rockwell"/>
              </a:rPr>
              <a:t>kotak</a:t>
            </a:r>
            <a:r>
              <a:rPr sz="4000" spc="-3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surat.</a:t>
            </a:r>
            <a:endParaRPr sz="4000">
              <a:latin typeface="Rockwell"/>
              <a:cs typeface="Rockwell"/>
            </a:endParaRPr>
          </a:p>
          <a:p>
            <a:pPr marL="440690" marR="33020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Setiap orang dapat memasukkan surat ke dalam </a:t>
            </a:r>
            <a:r>
              <a:rPr sz="4000" spc="-10" dirty="0">
                <a:latin typeface="Rockwell"/>
                <a:cs typeface="Rockwell"/>
              </a:rPr>
              <a:t>kotak  </a:t>
            </a:r>
            <a:r>
              <a:rPr sz="4000" spc="-5" dirty="0">
                <a:latin typeface="Rockwell"/>
                <a:cs typeface="Rockwell"/>
              </a:rPr>
              <a:t>surat tersebut, tetapi hanya pemilik </a:t>
            </a:r>
            <a:r>
              <a:rPr sz="4000" spc="-10" dirty="0">
                <a:latin typeface="Rockwell"/>
                <a:cs typeface="Rockwell"/>
              </a:rPr>
              <a:t>kotak </a:t>
            </a:r>
            <a:r>
              <a:rPr sz="4000" spc="-5" dirty="0">
                <a:latin typeface="Rockwell"/>
                <a:cs typeface="Rockwell"/>
              </a:rPr>
              <a:t>yang dapat  </a:t>
            </a:r>
            <a:r>
              <a:rPr sz="4000" spc="-10" dirty="0">
                <a:latin typeface="Rockwell"/>
                <a:cs typeface="Rockwell"/>
              </a:rPr>
              <a:t>membuka kotak </a:t>
            </a:r>
            <a:r>
              <a:rPr sz="4000" spc="-5" dirty="0">
                <a:latin typeface="Rockwell"/>
                <a:cs typeface="Rockwell"/>
              </a:rPr>
              <a:t>dan membaca surat di dalamnya  karena ia yang </a:t>
            </a:r>
            <a:r>
              <a:rPr sz="4000" spc="-10" dirty="0">
                <a:latin typeface="Rockwell"/>
                <a:cs typeface="Rockwell"/>
              </a:rPr>
              <a:t>memiliki</a:t>
            </a:r>
            <a:r>
              <a:rPr sz="4000" spc="-35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kunci.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87436" y="766762"/>
            <a:ext cx="13575273" cy="7467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44598" y="647522"/>
            <a:ext cx="991425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Kriptografi</a:t>
            </a:r>
            <a:r>
              <a:rPr spc="-25" dirty="0"/>
              <a:t> </a:t>
            </a:r>
            <a:r>
              <a:rPr spc="-5" dirty="0"/>
              <a:t>kunci-nirsimetri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69747" y="2369921"/>
            <a:ext cx="12743180" cy="5467350"/>
          </a:xfrm>
          <a:prstGeom prst="rect">
            <a:avLst/>
          </a:prstGeom>
        </p:spPr>
        <p:txBody>
          <a:bodyPr vert="horz" wrap="square" lIns="0" tIns="11938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940"/>
              </a:spcBef>
              <a:buChar char="•"/>
              <a:tabLst>
                <a:tab pos="440690" algn="l"/>
                <a:tab pos="441325" algn="l"/>
              </a:tabLst>
            </a:pPr>
            <a:r>
              <a:rPr sz="3500" dirty="0">
                <a:latin typeface="Rockwell"/>
                <a:cs typeface="Rockwell"/>
              </a:rPr>
              <a:t>Keuntungan sistem</a:t>
            </a:r>
            <a:r>
              <a:rPr sz="3500" spc="-20" dirty="0">
                <a:latin typeface="Rockwell"/>
                <a:cs typeface="Rockwell"/>
              </a:rPr>
              <a:t> </a:t>
            </a:r>
            <a:r>
              <a:rPr sz="3500" spc="-5" dirty="0">
                <a:latin typeface="Rockwell"/>
                <a:cs typeface="Rockwell"/>
              </a:rPr>
              <a:t>ini:</a:t>
            </a:r>
            <a:endParaRPr sz="3500">
              <a:latin typeface="Rockwell"/>
              <a:cs typeface="Rockwell"/>
            </a:endParaRPr>
          </a:p>
          <a:p>
            <a:pPr marL="440690" marR="5080" lvl="1">
              <a:lnSpc>
                <a:spcPct val="100000"/>
              </a:lnSpc>
              <a:spcBef>
                <a:spcPts val="840"/>
              </a:spcBef>
              <a:buAutoNum type="arabicPeriod"/>
              <a:tabLst>
                <a:tab pos="923290" algn="l"/>
              </a:tabLst>
            </a:pPr>
            <a:r>
              <a:rPr sz="3500" spc="-5" dirty="0">
                <a:latin typeface="Rockwell"/>
                <a:cs typeface="Rockwell"/>
              </a:rPr>
              <a:t>Tidak </a:t>
            </a:r>
            <a:r>
              <a:rPr sz="3500" dirty="0">
                <a:latin typeface="Rockwell"/>
                <a:cs typeface="Rockwell"/>
              </a:rPr>
              <a:t>ada </a:t>
            </a:r>
            <a:r>
              <a:rPr sz="3500" spc="-5" dirty="0">
                <a:latin typeface="Rockwell"/>
                <a:cs typeface="Rockwell"/>
              </a:rPr>
              <a:t>kebutuhan untuk </a:t>
            </a:r>
            <a:r>
              <a:rPr sz="3500" dirty="0">
                <a:latin typeface="Rockwell"/>
                <a:cs typeface="Rockwell"/>
              </a:rPr>
              <a:t>mendistribusikan </a:t>
            </a:r>
            <a:r>
              <a:rPr sz="3500" spc="-5" dirty="0">
                <a:latin typeface="Rockwell"/>
                <a:cs typeface="Rockwell"/>
              </a:rPr>
              <a:t>kunci </a:t>
            </a:r>
            <a:r>
              <a:rPr sz="3500" dirty="0">
                <a:latin typeface="Rockwell"/>
                <a:cs typeface="Rockwell"/>
              </a:rPr>
              <a:t>privat  sebagaimana </a:t>
            </a:r>
            <a:r>
              <a:rPr sz="3500" spc="5" dirty="0">
                <a:latin typeface="Rockwell"/>
                <a:cs typeface="Rockwell"/>
              </a:rPr>
              <a:t>pada </a:t>
            </a:r>
            <a:r>
              <a:rPr sz="3500" dirty="0">
                <a:latin typeface="Rockwell"/>
                <a:cs typeface="Rockwell"/>
              </a:rPr>
              <a:t>sistem </a:t>
            </a:r>
            <a:r>
              <a:rPr sz="3500" spc="-5" dirty="0">
                <a:latin typeface="Rockwell"/>
                <a:cs typeface="Rockwell"/>
              </a:rPr>
              <a:t>kriptografi</a:t>
            </a:r>
            <a:r>
              <a:rPr sz="3500" spc="-80" dirty="0">
                <a:latin typeface="Rockwell"/>
                <a:cs typeface="Rockwell"/>
              </a:rPr>
              <a:t> </a:t>
            </a:r>
            <a:r>
              <a:rPr sz="3500" dirty="0">
                <a:latin typeface="Rockwell"/>
                <a:cs typeface="Rockwell"/>
              </a:rPr>
              <a:t>simetri.</a:t>
            </a:r>
            <a:endParaRPr sz="3500">
              <a:latin typeface="Rockwell"/>
              <a:cs typeface="Rockwell"/>
            </a:endParaRPr>
          </a:p>
          <a:p>
            <a:pPr lvl="1">
              <a:lnSpc>
                <a:spcPct val="100000"/>
              </a:lnSpc>
              <a:spcBef>
                <a:spcPts val="15"/>
              </a:spcBef>
              <a:buFont typeface="Rockwell"/>
              <a:buAutoNum type="arabicPeriod"/>
            </a:pPr>
            <a:endParaRPr sz="5100">
              <a:latin typeface="Times New Roman"/>
              <a:cs typeface="Times New Roman"/>
            </a:endParaRPr>
          </a:p>
          <a:p>
            <a:pPr marL="440690" marR="30480" lvl="1">
              <a:lnSpc>
                <a:spcPct val="100000"/>
              </a:lnSpc>
              <a:buAutoNum type="arabicPeriod"/>
              <a:tabLst>
                <a:tab pos="1033780" algn="l"/>
                <a:tab pos="1034415" algn="l"/>
              </a:tabLst>
            </a:pPr>
            <a:r>
              <a:rPr sz="3500" dirty="0">
                <a:latin typeface="Rockwell"/>
                <a:cs typeface="Rockwell"/>
              </a:rPr>
              <a:t>Kunci publik dapat dikirim </a:t>
            </a:r>
            <a:r>
              <a:rPr sz="3500" spc="-5" dirty="0">
                <a:latin typeface="Rockwell"/>
                <a:cs typeface="Rockwell"/>
              </a:rPr>
              <a:t>ke </a:t>
            </a:r>
            <a:r>
              <a:rPr sz="3500" dirty="0">
                <a:latin typeface="Rockwell"/>
                <a:cs typeface="Rockwell"/>
              </a:rPr>
              <a:t>penerima </a:t>
            </a:r>
            <a:r>
              <a:rPr sz="3500" spc="-5" dirty="0">
                <a:latin typeface="Rockwell"/>
                <a:cs typeface="Rockwell"/>
              </a:rPr>
              <a:t>melalui </a:t>
            </a:r>
            <a:r>
              <a:rPr sz="3500" dirty="0">
                <a:latin typeface="Rockwell"/>
                <a:cs typeface="Rockwell"/>
              </a:rPr>
              <a:t>saluran  yang sama dengan saluran yang digunakan </a:t>
            </a:r>
            <a:r>
              <a:rPr sz="3500" spc="-5" dirty="0">
                <a:latin typeface="Rockwell"/>
                <a:cs typeface="Rockwell"/>
              </a:rPr>
              <a:t>untuk mengirim  </a:t>
            </a:r>
            <a:r>
              <a:rPr sz="3500" dirty="0">
                <a:latin typeface="Rockwell"/>
                <a:cs typeface="Rockwell"/>
              </a:rPr>
              <a:t>pesan. Saluran </a:t>
            </a:r>
            <a:r>
              <a:rPr sz="3500" spc="-5" dirty="0">
                <a:latin typeface="Rockwell"/>
                <a:cs typeface="Rockwell"/>
              </a:rPr>
              <a:t>untuk </a:t>
            </a:r>
            <a:r>
              <a:rPr sz="3500" dirty="0">
                <a:latin typeface="Rockwell"/>
                <a:cs typeface="Rockwell"/>
              </a:rPr>
              <a:t>mengirim pesan umumnya tidak</a:t>
            </a:r>
            <a:r>
              <a:rPr sz="3500" spc="-5" dirty="0">
                <a:latin typeface="Rockwell"/>
                <a:cs typeface="Rockwell"/>
              </a:rPr>
              <a:t> </a:t>
            </a:r>
            <a:r>
              <a:rPr sz="3500" dirty="0">
                <a:latin typeface="Rockwell"/>
                <a:cs typeface="Rockwell"/>
              </a:rPr>
              <a:t>aman</a:t>
            </a:r>
            <a:endParaRPr sz="3500">
              <a:latin typeface="Rockwell"/>
              <a:cs typeface="Rockwell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Rockwell"/>
              <a:buAutoNum type="arabicPeriod"/>
            </a:pPr>
            <a:endParaRPr sz="5100">
              <a:latin typeface="Times New Roman"/>
              <a:cs typeface="Times New Roman"/>
            </a:endParaRPr>
          </a:p>
          <a:p>
            <a:pPr marL="1033780" lvl="1" indent="-593725">
              <a:lnSpc>
                <a:spcPct val="100000"/>
              </a:lnSpc>
              <a:buAutoNum type="arabicPeriod"/>
              <a:tabLst>
                <a:tab pos="1033780" algn="l"/>
                <a:tab pos="1034415" algn="l"/>
              </a:tabLst>
            </a:pPr>
            <a:r>
              <a:rPr sz="3500" dirty="0">
                <a:latin typeface="Rockwell"/>
                <a:cs typeface="Rockwell"/>
              </a:rPr>
              <a:t>Kedua, jumlah </a:t>
            </a:r>
            <a:r>
              <a:rPr sz="3500" spc="-5" dirty="0">
                <a:latin typeface="Rockwell"/>
                <a:cs typeface="Rockwell"/>
              </a:rPr>
              <a:t>kunci </a:t>
            </a:r>
            <a:r>
              <a:rPr sz="3500" spc="5" dirty="0">
                <a:latin typeface="Rockwell"/>
                <a:cs typeface="Rockwell"/>
              </a:rPr>
              <a:t>dapat</a:t>
            </a:r>
            <a:r>
              <a:rPr sz="3500" spc="-25" dirty="0">
                <a:latin typeface="Rockwell"/>
                <a:cs typeface="Rockwell"/>
              </a:rPr>
              <a:t> </a:t>
            </a:r>
            <a:r>
              <a:rPr sz="3500" dirty="0">
                <a:latin typeface="Rockwell"/>
                <a:cs typeface="Rockwell"/>
              </a:rPr>
              <a:t>ditekan.</a:t>
            </a:r>
            <a:endParaRPr sz="35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44598" y="647522"/>
            <a:ext cx="991425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Kriptografi</a:t>
            </a:r>
            <a:r>
              <a:rPr spc="-25" dirty="0"/>
              <a:t> </a:t>
            </a:r>
            <a:r>
              <a:rPr spc="-5" dirty="0"/>
              <a:t>kunci-nirsimetri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09497" y="2431135"/>
            <a:ext cx="8512175" cy="5274945"/>
          </a:xfrm>
          <a:prstGeom prst="rect">
            <a:avLst/>
          </a:prstGeom>
        </p:spPr>
        <p:txBody>
          <a:bodyPr vert="horz" wrap="square" lIns="0" tIns="13716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080"/>
              </a:spcBef>
              <a:buChar char="•"/>
              <a:tabLst>
                <a:tab pos="440690" algn="l"/>
                <a:tab pos="441325" algn="l"/>
              </a:tabLst>
            </a:pPr>
            <a:r>
              <a:rPr sz="4100" dirty="0">
                <a:latin typeface="Rockwell"/>
                <a:cs typeface="Rockwell"/>
              </a:rPr>
              <a:t>Contoh algoritma</a:t>
            </a:r>
            <a:r>
              <a:rPr sz="4100" spc="-70" dirty="0">
                <a:latin typeface="Rockwell"/>
                <a:cs typeface="Rockwell"/>
              </a:rPr>
              <a:t> </a:t>
            </a:r>
            <a:r>
              <a:rPr sz="4100" spc="-5" dirty="0">
                <a:latin typeface="Rockwell"/>
                <a:cs typeface="Rockwell"/>
              </a:rPr>
              <a:t>nirsimetri:</a:t>
            </a:r>
            <a:endParaRPr sz="4100">
              <a:latin typeface="Rockwell"/>
              <a:cs typeface="Rockwell"/>
            </a:endParaRPr>
          </a:p>
          <a:p>
            <a:pPr marL="1466215" lvl="1" indent="-313055">
              <a:lnSpc>
                <a:spcPct val="100000"/>
              </a:lnSpc>
              <a:spcBef>
                <a:spcPts val="985"/>
              </a:spcBef>
              <a:buChar char="-"/>
              <a:tabLst>
                <a:tab pos="1466850" algn="l"/>
              </a:tabLst>
            </a:pPr>
            <a:r>
              <a:rPr sz="4100" spc="5" dirty="0">
                <a:latin typeface="Rockwell"/>
                <a:cs typeface="Rockwell"/>
              </a:rPr>
              <a:t>RSA</a:t>
            </a:r>
            <a:endParaRPr sz="4100">
              <a:latin typeface="Rockwell"/>
              <a:cs typeface="Rockwell"/>
            </a:endParaRPr>
          </a:p>
          <a:p>
            <a:pPr marL="1466215" lvl="1" indent="-313055">
              <a:lnSpc>
                <a:spcPct val="100000"/>
              </a:lnSpc>
              <a:spcBef>
                <a:spcPts val="990"/>
              </a:spcBef>
              <a:buChar char="-"/>
              <a:tabLst>
                <a:tab pos="1466850" algn="l"/>
              </a:tabLst>
            </a:pPr>
            <a:r>
              <a:rPr sz="4100" dirty="0">
                <a:latin typeface="Rockwell"/>
                <a:cs typeface="Rockwell"/>
              </a:rPr>
              <a:t>ElGamal</a:t>
            </a:r>
            <a:endParaRPr sz="4100">
              <a:latin typeface="Rockwell"/>
              <a:cs typeface="Rockwell"/>
            </a:endParaRPr>
          </a:p>
          <a:p>
            <a:pPr marL="1466215" lvl="1" indent="-313055">
              <a:lnSpc>
                <a:spcPct val="100000"/>
              </a:lnSpc>
              <a:spcBef>
                <a:spcPts val="980"/>
              </a:spcBef>
              <a:buChar char="-"/>
              <a:tabLst>
                <a:tab pos="1466850" algn="l"/>
              </a:tabLst>
            </a:pPr>
            <a:r>
              <a:rPr sz="4100" dirty="0">
                <a:latin typeface="Rockwell"/>
                <a:cs typeface="Rockwell"/>
              </a:rPr>
              <a:t>Rabin</a:t>
            </a:r>
            <a:endParaRPr sz="4100">
              <a:latin typeface="Rockwell"/>
              <a:cs typeface="Rockwell"/>
            </a:endParaRPr>
          </a:p>
          <a:p>
            <a:pPr marL="1466215" lvl="1" indent="-313055">
              <a:lnSpc>
                <a:spcPct val="100000"/>
              </a:lnSpc>
              <a:spcBef>
                <a:spcPts val="990"/>
              </a:spcBef>
              <a:buChar char="-"/>
              <a:tabLst>
                <a:tab pos="1466850" algn="l"/>
              </a:tabLst>
            </a:pPr>
            <a:r>
              <a:rPr sz="4100" dirty="0">
                <a:latin typeface="Rockwell"/>
                <a:cs typeface="Rockwell"/>
              </a:rPr>
              <a:t>Diffie-Hellman Key</a:t>
            </a:r>
            <a:r>
              <a:rPr sz="4100" spc="-65" dirty="0">
                <a:latin typeface="Rockwell"/>
                <a:cs typeface="Rockwell"/>
              </a:rPr>
              <a:t> </a:t>
            </a:r>
            <a:r>
              <a:rPr sz="4100" dirty="0">
                <a:latin typeface="Rockwell"/>
                <a:cs typeface="Rockwell"/>
              </a:rPr>
              <a:t>Exchange</a:t>
            </a:r>
            <a:endParaRPr sz="4100">
              <a:latin typeface="Rockwell"/>
              <a:cs typeface="Rockwell"/>
            </a:endParaRPr>
          </a:p>
          <a:p>
            <a:pPr marL="1466215" lvl="1" indent="-313055">
              <a:lnSpc>
                <a:spcPct val="100000"/>
              </a:lnSpc>
              <a:spcBef>
                <a:spcPts val="980"/>
              </a:spcBef>
              <a:buChar char="-"/>
              <a:tabLst>
                <a:tab pos="1466850" algn="l"/>
              </a:tabLst>
            </a:pPr>
            <a:r>
              <a:rPr sz="4100" dirty="0">
                <a:latin typeface="Rockwell"/>
                <a:cs typeface="Rockwell"/>
              </a:rPr>
              <a:t>DSA</a:t>
            </a:r>
            <a:endParaRPr sz="4100">
              <a:latin typeface="Rockwell"/>
              <a:cs typeface="Rockwell"/>
            </a:endParaRPr>
          </a:p>
          <a:p>
            <a:pPr marL="1466215" lvl="1" indent="-313055">
              <a:lnSpc>
                <a:spcPct val="100000"/>
              </a:lnSpc>
              <a:spcBef>
                <a:spcPts val="985"/>
              </a:spcBef>
              <a:buChar char="-"/>
              <a:tabLst>
                <a:tab pos="1466850" algn="l"/>
              </a:tabLst>
            </a:pPr>
            <a:r>
              <a:rPr sz="4100" dirty="0">
                <a:latin typeface="Rockwell"/>
                <a:cs typeface="Rockwell"/>
              </a:rPr>
              <a:t>dll</a:t>
            </a:r>
            <a:endParaRPr sz="41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44500" y="2442463"/>
            <a:ext cx="12355830" cy="3388995"/>
          </a:xfrm>
          <a:prstGeom prst="rect">
            <a:avLst/>
          </a:prstGeom>
        </p:spPr>
        <p:txBody>
          <a:bodyPr vert="horz" wrap="square" lIns="0" tIns="12192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Selesai</a:t>
            </a:r>
            <a:endParaRPr sz="36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See You in Kriftografi </a:t>
            </a:r>
            <a:r>
              <a:rPr sz="3600" spc="-5" dirty="0">
                <a:latin typeface="Rockwell"/>
                <a:cs typeface="Rockwell"/>
              </a:rPr>
              <a:t>World….Next Time</a:t>
            </a:r>
            <a:r>
              <a:rPr sz="3600" spc="-75" dirty="0">
                <a:latin typeface="Rockwell"/>
                <a:cs typeface="Rockwell"/>
              </a:rPr>
              <a:t> </a:t>
            </a:r>
            <a:r>
              <a:rPr sz="3600" dirty="0">
                <a:latin typeface="Wingdings"/>
                <a:cs typeface="Wingdings"/>
              </a:rPr>
              <a:t></a:t>
            </a:r>
            <a:endParaRPr sz="3600">
              <a:latin typeface="Wingdings"/>
              <a:cs typeface="Wingdings"/>
            </a:endParaRPr>
          </a:p>
          <a:p>
            <a:pPr marL="440690" indent="-428625">
              <a:lnSpc>
                <a:spcPct val="100000"/>
              </a:lnSpc>
              <a:spcBef>
                <a:spcPts val="870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Selamat belajar dan tetep dalam</a:t>
            </a:r>
            <a:r>
              <a:rPr sz="3600" spc="-50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Perdjoeangan.</a:t>
            </a:r>
            <a:endParaRPr sz="36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Rockwell"/>
              <a:buChar char="•"/>
            </a:pPr>
            <a:endParaRPr sz="5300">
              <a:latin typeface="Times New Roman"/>
              <a:cs typeface="Times New Roman"/>
            </a:endParaRPr>
          </a:p>
          <a:p>
            <a:pPr marL="440690" indent="-428625">
              <a:lnSpc>
                <a:spcPct val="100000"/>
              </a:lnSpc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3600" b="1" i="1" spc="-5" dirty="0">
                <a:latin typeface="Rockwell"/>
                <a:cs typeface="Rockwell"/>
              </a:rPr>
              <a:t>Reff</a:t>
            </a:r>
            <a:r>
              <a:rPr sz="3600" spc="-5" dirty="0">
                <a:latin typeface="Rockwell"/>
                <a:cs typeface="Rockwell"/>
              </a:rPr>
              <a:t>; </a:t>
            </a:r>
            <a:r>
              <a:rPr sz="3600" dirty="0">
                <a:latin typeface="Rockwell"/>
                <a:cs typeface="Rockwell"/>
              </a:rPr>
              <a:t>Bahan Kuliah </a:t>
            </a:r>
            <a:r>
              <a:rPr sz="3600" spc="-5" dirty="0">
                <a:latin typeface="Rockwell"/>
                <a:cs typeface="Rockwell"/>
              </a:rPr>
              <a:t>ke-1 </a:t>
            </a:r>
            <a:r>
              <a:rPr sz="3600" i="1" dirty="0">
                <a:latin typeface="Rockwell"/>
                <a:cs typeface="Rockwell"/>
              </a:rPr>
              <a:t>IF3058 </a:t>
            </a:r>
            <a:r>
              <a:rPr sz="3600" i="1" spc="-5" dirty="0">
                <a:latin typeface="Rockwell"/>
                <a:cs typeface="Rockwell"/>
              </a:rPr>
              <a:t>Kriptografi </a:t>
            </a:r>
            <a:r>
              <a:rPr sz="4000" spc="-5" dirty="0">
                <a:latin typeface="Rockwell"/>
                <a:cs typeface="Rockwell"/>
              </a:rPr>
              <a:t>Rinaldi</a:t>
            </a:r>
            <a:r>
              <a:rPr sz="4000" spc="-3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Munir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3278104" y="8240673"/>
            <a:ext cx="29400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5" dirty="0">
                <a:latin typeface="Arial"/>
                <a:cs typeface="Arial"/>
              </a:rPr>
              <a:t>40</a:t>
            </a:r>
            <a:endParaRPr sz="19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320800" y="800099"/>
            <a:ext cx="12106275" cy="73564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1201</Words>
  <Application>Microsoft Office PowerPoint</Application>
  <PresentationFormat>Custom</PresentationFormat>
  <Paragraphs>323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0" baseType="lpstr">
      <vt:lpstr>Arial</vt:lpstr>
      <vt:lpstr>Calibri</vt:lpstr>
      <vt:lpstr>Courier New</vt:lpstr>
      <vt:lpstr>Gulim</vt:lpstr>
      <vt:lpstr>GulimChe</vt:lpstr>
      <vt:lpstr>Rockwell</vt:lpstr>
      <vt:lpstr>Symbol</vt:lpstr>
      <vt:lpstr>Times New Roman</vt:lpstr>
      <vt:lpstr>Wingdings</vt:lpstr>
      <vt:lpstr>Office Theme</vt:lpstr>
      <vt:lpstr>PowerPoint Presentation</vt:lpstr>
      <vt:lpstr>Pendahuluan</vt:lpstr>
      <vt:lpstr>ENC%????Ü3E«Q)_lp?²D¹J„ö´ÖôGx)€_Ûë¶&lt;æ¨Äó~ „³ý~eÿw—ÔÖÉƒ80</vt:lpstr>
      <vt:lpstr>Wellcome in Kriptografi World!!!</vt:lpstr>
      <vt:lpstr>Terminologi</vt:lpstr>
      <vt:lpstr>Pesan</vt:lpstr>
      <vt:lpstr>Terminologi</vt:lpstr>
      <vt:lpstr>Terminologi</vt:lpstr>
      <vt:lpstr>Terminologi</vt:lpstr>
      <vt:lpstr>Terminologi</vt:lpstr>
      <vt:lpstr>Terminologi</vt:lpstr>
      <vt:lpstr>Notasi Matematis</vt:lpstr>
      <vt:lpstr>Aplikasi Enkripsi – Dekripsi</vt:lpstr>
      <vt:lpstr>Data Encryption on Motion</vt:lpstr>
      <vt:lpstr>Data Encryption at Rest</vt:lpstr>
      <vt:lpstr>2. Dokumen gambar</vt:lpstr>
      <vt:lpstr>3. Basisdata</vt:lpstr>
      <vt:lpstr>Terminologi</vt:lpstr>
      <vt:lpstr>Terminologi</vt:lpstr>
      <vt:lpstr>Terminologi</vt:lpstr>
      <vt:lpstr>Terminologi</vt:lpstr>
      <vt:lpstr>Terminologi</vt:lpstr>
      <vt:lpstr>Terminologi</vt:lpstr>
      <vt:lpstr>Kriptanalisis</vt:lpstr>
      <vt:lpstr>Kriptanalisis</vt:lpstr>
      <vt:lpstr>Layanan yang Disediakan Kriptografi</vt:lpstr>
      <vt:lpstr>Layanan yang Disediakan Kriptografi</vt:lpstr>
      <vt:lpstr>Layanan yang Disediakan Kriptografi</vt:lpstr>
      <vt:lpstr>Layanan yang Disediakan Kriptografi</vt:lpstr>
      <vt:lpstr>Saat ini….</vt:lpstr>
      <vt:lpstr>Kriptografi kunci-simetri</vt:lpstr>
      <vt:lpstr>Kriptografi kunci-simetri</vt:lpstr>
      <vt:lpstr>PowerPoint Presentation</vt:lpstr>
      <vt:lpstr>Kriptografi kunci-nirsimetri</vt:lpstr>
      <vt:lpstr>Kriptografi kunci-nirsimetri</vt:lpstr>
      <vt:lpstr>PowerPoint Presentation</vt:lpstr>
      <vt:lpstr>Kriptografi kunci-nirsimetri</vt:lpstr>
      <vt:lpstr>Kriptografi kunci-nirsimetri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Perkembangan Sistem Informasi Sebagai Peluang di Masa Depan</dc:title>
  <dc:creator>DANI</dc:creator>
  <cp:lastModifiedBy>INFORMATIKA</cp:lastModifiedBy>
  <cp:revision>1</cp:revision>
  <dcterms:created xsi:type="dcterms:W3CDTF">2019-08-27T07:57:40Z</dcterms:created>
  <dcterms:modified xsi:type="dcterms:W3CDTF">2019-08-28T06:21:59Z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2016-01-25T00:00:00Z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2019-08-27T00:00:00Z</vt:filetime>
  </property>
</Properties>
</file>