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927" r:id="rId2"/>
  </p:sldMasterIdLst>
  <p:notesMasterIdLst>
    <p:notesMasterId r:id="rId24"/>
  </p:notesMasterIdLst>
  <p:sldIdLst>
    <p:sldId id="274" r:id="rId3"/>
    <p:sldId id="256" r:id="rId4"/>
    <p:sldId id="269" r:id="rId5"/>
    <p:sldId id="294" r:id="rId6"/>
    <p:sldId id="268" r:id="rId7"/>
    <p:sldId id="293" r:id="rId8"/>
    <p:sldId id="271" r:id="rId9"/>
    <p:sldId id="275" r:id="rId10"/>
    <p:sldId id="276" r:id="rId11"/>
    <p:sldId id="277" r:id="rId12"/>
    <p:sldId id="290" r:id="rId13"/>
    <p:sldId id="278" r:id="rId14"/>
    <p:sldId id="279" r:id="rId15"/>
    <p:sldId id="280" r:id="rId16"/>
    <p:sldId id="291" r:id="rId17"/>
    <p:sldId id="281" r:id="rId18"/>
    <p:sldId id="282" r:id="rId19"/>
    <p:sldId id="283" r:id="rId20"/>
    <p:sldId id="284" r:id="rId21"/>
    <p:sldId id="292" r:id="rId22"/>
    <p:sldId id="270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978BDC1-B995-41CA-9EBA-8F5BFF4F0460}" type="datetimeFigureOut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830525D-93BA-47F4-9015-AC8698E974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783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830525D-93BA-47F4-9015-AC8698E974C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93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AA04FC8-5D28-406D-B586-C2FEF3A2B8C7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7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283BDBA-AB2C-4477-A58B-C521C81F89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87BCF-619E-45DC-AF97-070116B41DF9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E08F2-4522-4F93-B5CD-F0B5F7C846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44D0CC-0D9B-4F2F-B734-3DD2B9ABC4E8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0A7E649-A172-4FA2-90A5-FE46CCC74C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9B8CB-79E3-41FF-87B7-ED98285FB542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3C818-93F5-4C18-A60D-0BE58817EC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447558-4A54-47EC-A95F-5794E5851BDB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D8B9566-2BF7-4018-8B9C-7E06942A64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6DFE2-A772-4B3B-B9CC-EA8427CB1D96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87308-4B12-4E6A-9343-EF71DCE43C1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6C45C9-29A2-4B71-A728-47C737653413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C8B8CC6-2482-4745-B4D2-A939346BC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52007E-777D-4F57-BF4F-C60AFA6BE5FF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936FFD-EDCA-48B0-852A-5FB3CA1C5E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636AA1-04EA-4121-ACB0-7D0E39A21425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6501EE9-6997-4DE1-B7CB-0DB2E706E5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39519-20CB-4642-9B19-CD958E4B55DE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9AE1E-5E17-4BD2-A835-3366DF4A20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2126E-6471-49B9-B981-B5686F09A185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083F0-39D7-451B-8CCF-58BC79DB9C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49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4152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FFF39D"/>
                </a:solidFill>
              </a:rPr>
              <a:pPr/>
              <a:t>1/31/2020</a:t>
            </a:fld>
            <a:endParaRPr lang="en-US">
              <a:solidFill>
                <a:srgbClr val="FFF39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>
              <a:solidFill>
                <a:srgbClr val="FFF39D"/>
              </a:solidFill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latin typeface="Century Schoolbook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8545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100535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30388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6041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080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65595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171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5459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29F02-2AA8-4890-99A9-69818B4E2F1E}" type="datetimeFigureOut">
              <a:rPr lang="en-US" smtClean="0">
                <a:solidFill>
                  <a:srgbClr val="575F6D"/>
                </a:solidFill>
              </a:rPr>
              <a:pPr/>
              <a:t>1/31/2020</a:t>
            </a:fld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3E6CD-A61A-4360-A0B2-C5A3B208D37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849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6931E124-3747-410E-8B65-742A58E69E07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B532B92E-5EF7-4225-BCED-B0363E87C3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16" r:id="rId2"/>
    <p:sldLayoutId id="2147483922" r:id="rId3"/>
    <p:sldLayoutId id="2147483917" r:id="rId4"/>
    <p:sldLayoutId id="2147483923" r:id="rId5"/>
    <p:sldLayoutId id="2147483918" r:id="rId6"/>
    <p:sldLayoutId id="2147483924" r:id="rId7"/>
    <p:sldLayoutId id="2147483925" r:id="rId8"/>
    <p:sldLayoutId id="2147483926" r:id="rId9"/>
    <p:sldLayoutId id="2147483919" r:id="rId10"/>
    <p:sldLayoutId id="2147483920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E529F02-2AA8-4890-99A9-69818B4E2F1E}" type="datetimeFigureOut">
              <a:rPr lang="en-US" smtClean="0">
                <a:solidFill>
                  <a:srgbClr val="575F6D"/>
                </a:solidFill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1/31/2020</a:t>
            </a:fld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srgbClr val="575F6D"/>
              </a:solidFill>
              <a:latin typeface="Century Schoolbook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/>
              </a:solidFill>
              <a:latin typeface="Century Schoolbook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E23E6CD-A61A-4360-A0B2-C5A3B208D373}" type="slidenum">
              <a:rPr lang="en-US" smtClean="0">
                <a:latin typeface="Century Schoolbook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2329811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685800"/>
            <a:ext cx="7407275" cy="4953000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US" sz="7200" dirty="0"/>
            </a:br>
            <a:r>
              <a:rPr lang="en-US" sz="7200" dirty="0"/>
              <a:t>SEE </a:t>
            </a:r>
            <a:br>
              <a:rPr lang="en-US" sz="7200" dirty="0"/>
            </a:br>
            <a:r>
              <a:rPr lang="en-US" sz="7200" dirty="0"/>
              <a:t> 		YOU </a:t>
            </a:r>
            <a:br>
              <a:rPr lang="en-US" sz="7200" dirty="0"/>
            </a:br>
            <a:r>
              <a:rPr lang="en-US" sz="7200" dirty="0"/>
              <a:t>				AGAIN</a:t>
            </a:r>
            <a:br>
              <a:rPr lang="en-US" sz="7200" dirty="0"/>
            </a:br>
            <a:r>
              <a:rPr lang="en-US" sz="7200" dirty="0"/>
              <a:t>              </a:t>
            </a:r>
            <a:r>
              <a:rPr lang="en-US" sz="7200" dirty="0">
                <a:sym typeface="Wingdings" pitchFamily="2" charset="2"/>
              </a:rPr>
              <a:t></a:t>
            </a:r>
            <a:endParaRPr lang="en-US" sz="7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5000" dirty="0">
                <a:solidFill>
                  <a:schemeClr val="tx2">
                    <a:satMod val="130000"/>
                  </a:schemeClr>
                </a:solidFill>
              </a:rPr>
              <a:t>FISIKA DASAR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1925" y="1849438"/>
            <a:ext cx="7407275" cy="455136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3 SKS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By</a:t>
            </a:r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Ummi </a:t>
            </a:r>
            <a:r>
              <a:rPr lang="en-US" sz="3200" dirty="0" err="1"/>
              <a:t>Kaltsum</a:t>
            </a: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sz="3200" dirty="0"/>
          </a:p>
          <a:p>
            <a:pPr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sz="3200" dirty="0"/>
              <a:t> </a:t>
            </a:r>
            <a:fld id="{338221E7-FF50-43A2-98C4-352559397E16}" type="datetime2">
              <a:rPr lang="en-US" sz="3200" smtClean="0">
                <a:latin typeface="Monotype Corsiva" pitchFamily="66" charset="0"/>
              </a:rPr>
              <a:pPr algn="ctr" eaLnBrk="1" fontAlgn="auto" hangingPunct="1">
                <a:spcAft>
                  <a:spcPts val="0"/>
                </a:spcAft>
                <a:buFont typeface="Wingdings 2"/>
                <a:buNone/>
                <a:defRPr/>
              </a:pPr>
              <a:t>Friday, January 31, 2020</a:t>
            </a:fld>
            <a:endParaRPr lang="en-US" sz="32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Tata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Tertib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Perkuliahan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1371600" y="2362200"/>
            <a:ext cx="7497763" cy="4800600"/>
          </a:xfrm>
        </p:spPr>
        <p:txBody>
          <a:bodyPr/>
          <a:lstStyle/>
          <a:p>
            <a:pPr eaLnBrk="1" hangingPunct="1"/>
            <a:r>
              <a:rPr lang="en-US"/>
              <a:t>Diperbolehkan makan snack/minum di kelas asal tidak mengganggu sekitar</a:t>
            </a:r>
          </a:p>
          <a:p>
            <a:pPr eaLnBrk="1" hangingPunct="1"/>
            <a:r>
              <a:rPr lang="en-US"/>
              <a:t>Kehadiran minimal 75%</a:t>
            </a:r>
          </a:p>
          <a:p>
            <a:pPr eaLnBrk="1" hangingPunct="1"/>
            <a:r>
              <a:rPr lang="en-US"/>
              <a:t>Toleransi keterlambatan 15 menit</a:t>
            </a:r>
          </a:p>
          <a:p>
            <a:pPr eaLnBrk="1" hangingPunct="1"/>
            <a:r>
              <a:rPr lang="en-US"/>
              <a:t>Tindakan PLAGIARISME (tugas/PR, UTS, UAS) = hilang point</a:t>
            </a:r>
          </a:p>
          <a:p>
            <a:pPr eaLnBrk="1" hangingPunct="1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B685026-18D3-4210-A744-498613401217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7908A7-E83E-4C47-96DE-16C2B8583D38}" type="slidenum">
              <a:rPr lang="en-US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Distribusi</a:t>
            </a: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satMod val="130000"/>
                  </a:schemeClr>
                </a:solidFill>
              </a:rPr>
              <a:t>nilai</a:t>
            </a:r>
            <a:endParaRPr lang="en-US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024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295400"/>
            <a:ext cx="8229600" cy="52578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teori</a:t>
            </a:r>
            <a:r>
              <a:rPr lang="en-US" dirty="0"/>
              <a:t> UTS</a:t>
            </a:r>
            <a:r>
              <a:rPr lang="id-ID" dirty="0"/>
              <a:t>		</a:t>
            </a:r>
            <a:r>
              <a:rPr lang="en-US" dirty="0"/>
              <a:t>	</a:t>
            </a:r>
            <a:r>
              <a:rPr lang="id-ID" dirty="0"/>
              <a:t>   </a:t>
            </a:r>
            <a:r>
              <a:rPr lang="en-US" dirty="0"/>
              <a:t>	   =  30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teori</a:t>
            </a:r>
            <a:r>
              <a:rPr lang="en-US" dirty="0"/>
              <a:t> UAS			   	   =  30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keaktivan</a:t>
            </a:r>
            <a:r>
              <a:rPr lang="en-US" dirty="0"/>
              <a:t>*			   =   *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</a:t>
            </a:r>
            <a:r>
              <a:rPr lang="en-US" dirty="0" err="1"/>
              <a:t>tgs</a:t>
            </a:r>
            <a:r>
              <a:rPr lang="en-US" dirty="0"/>
              <a:t> </a:t>
            </a:r>
            <a:r>
              <a:rPr lang="en-US" dirty="0" err="1"/>
              <a:t>pendahuluan</a:t>
            </a:r>
            <a:r>
              <a:rPr lang="en-US" dirty="0"/>
              <a:t>	   =  10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		   =  20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- </a:t>
            </a:r>
            <a:r>
              <a:rPr lang="en-US" dirty="0" err="1"/>
              <a:t>praktikum</a:t>
            </a:r>
            <a:r>
              <a:rPr lang="en-US" dirty="0"/>
              <a:t> UAS 			   =  </a:t>
            </a:r>
            <a:r>
              <a:rPr lang="en-US" u="sng" dirty="0"/>
              <a:t>10 +</a:t>
            </a:r>
          </a:p>
          <a:p>
            <a:pPr eaLnBrk="1" hangingPunct="1">
              <a:buFont typeface="Wingdings 2" pitchFamily="18" charset="2"/>
              <a:buNone/>
            </a:pPr>
            <a:r>
              <a:rPr lang="en-US" dirty="0"/>
              <a:t>     	TOTAL 		              = 100</a:t>
            </a:r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399765D-3599-48DC-ADBD-A8BFB0F84B24}" type="datetime1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75F6D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1/31/2020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75F6D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A61604-5DA0-440F-B77E-EED4D5762E64}" type="slidenum"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959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7499350" cy="5334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>
                <a:solidFill>
                  <a:schemeClr val="tx2">
                    <a:satMod val="130000"/>
                  </a:schemeClr>
                </a:solidFill>
              </a:rPr>
              <a:t>SILABUS: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796671"/>
              </p:ext>
            </p:extLst>
          </p:nvPr>
        </p:nvGraphicFramePr>
        <p:xfrm>
          <a:off x="1560244" y="266701"/>
          <a:ext cx="6172200" cy="601917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990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81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Pendahuluan</a:t>
                      </a:r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</a:t>
                      </a:r>
                      <a:r>
                        <a:rPr lang="id-ID" dirty="0"/>
                        <a:t>edan</a:t>
                      </a:r>
                      <a:r>
                        <a:rPr lang="en-US" dirty="0"/>
                        <a:t> Listrik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/>
                        <a:t>Distribusi muatan kontinu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Potensial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listrik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Kapasitansi</a:t>
                      </a:r>
                      <a:r>
                        <a:rPr lang="id-ID" dirty="0"/>
                        <a:t> dan dielektrik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Arus</a:t>
                      </a:r>
                      <a:r>
                        <a:rPr lang="en-US" dirty="0"/>
                        <a:t> </a:t>
                      </a:r>
                      <a:r>
                        <a:rPr lang="en-US" dirty="0" err="1"/>
                        <a:t>listrik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err="1"/>
                        <a:t>Rangkaian</a:t>
                      </a:r>
                      <a:r>
                        <a:rPr lang="en-US" dirty="0"/>
                        <a:t> </a:t>
                      </a:r>
                      <a:r>
                        <a:rPr lang="id-ID" dirty="0"/>
                        <a:t>arus searah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UTS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/>
                        <a:t>Medan magnet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Sumber medan magnet</a:t>
                      </a:r>
                      <a:endParaRPr lang="en-US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en-US" sz="1800" dirty="0" err="1">
                          <a:latin typeface="Times New Roman"/>
                          <a:ea typeface="Times New Roman"/>
                          <a:cs typeface="Times New Roman"/>
                        </a:rPr>
                        <a:t>Induksi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magnet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Rangkaian arus boak balik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072">
                <a:tc>
                  <a:txBody>
                    <a:bodyPr/>
                    <a:lstStyle/>
                    <a:p>
                      <a:r>
                        <a:rPr lang="en-US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Cahaya</a:t>
                      </a:r>
                      <a:endParaRPr lang="en-US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Optika geometris</a:t>
                      </a:r>
                      <a:r>
                        <a:rPr lang="en-US" sz="1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en-US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Instrumen optik</a:t>
                      </a:r>
                      <a:endParaRPr lang="en-US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6894">
                <a:tc>
                  <a:txBody>
                    <a:bodyPr/>
                    <a:lstStyle/>
                    <a:p>
                      <a:r>
                        <a:rPr lang="id-ID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1828800" algn="l"/>
                        </a:tabLst>
                      </a:pPr>
                      <a:r>
                        <a:rPr lang="id-ID" sz="1800" dirty="0">
                          <a:latin typeface="Times New Roman"/>
                          <a:ea typeface="Times New Roman"/>
                          <a:cs typeface="Times New Roman"/>
                        </a:rPr>
                        <a:t>UAS</a:t>
                      </a:r>
                      <a:endParaRPr lang="en-US" sz="1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6103159"/>
                  </a:ext>
                </a:extLst>
              </a:tr>
            </a:tbl>
          </a:graphicData>
        </a:graphic>
      </p:graphicFrame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6271498-376A-4E10-8C1B-DEF5E950C502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03A32D-CFF5-4EDA-A783-DB7E78A0F2DF}" type="slidenum">
              <a:rPr lang="en-US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BA913-FECF-4748-9B09-212ADEF3B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Praktikum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DBF92-28C3-40B3-9238-E7CC07C3EC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R</a:t>
            </a:r>
            <a:r>
              <a:rPr lang="es-ES" dirty="0" err="1"/>
              <a:t>angkaian</a:t>
            </a:r>
            <a:r>
              <a:rPr lang="es-ES" dirty="0"/>
              <a:t> seri dan </a:t>
            </a:r>
            <a:r>
              <a:rPr lang="es-ES" dirty="0" err="1"/>
              <a:t>paralel</a:t>
            </a:r>
            <a:endParaRPr lang="id-ID" dirty="0"/>
          </a:p>
          <a:p>
            <a:r>
              <a:rPr lang="id-ID" dirty="0"/>
              <a:t>Hambatan dalam baterai</a:t>
            </a:r>
            <a:endParaRPr lang="es-ES" dirty="0"/>
          </a:p>
          <a:p>
            <a:r>
              <a:rPr lang="es-ES" dirty="0" err="1"/>
              <a:t>Tranformator</a:t>
            </a:r>
            <a:endParaRPr lang="es-ES" dirty="0"/>
          </a:p>
          <a:p>
            <a:r>
              <a:rPr lang="es-ES" dirty="0"/>
              <a:t>Medan </a:t>
            </a:r>
            <a:r>
              <a:rPr lang="es-ES" dirty="0" err="1"/>
              <a:t>magnet</a:t>
            </a:r>
            <a:r>
              <a:rPr lang="es-ES" dirty="0"/>
              <a:t> di </a:t>
            </a:r>
            <a:r>
              <a:rPr lang="es-ES" dirty="0" err="1"/>
              <a:t>sekitar</a:t>
            </a:r>
            <a:r>
              <a:rPr lang="es-ES" dirty="0"/>
              <a:t> </a:t>
            </a:r>
            <a:r>
              <a:rPr lang="es-ES" dirty="0" err="1"/>
              <a:t>kawat</a:t>
            </a:r>
            <a:r>
              <a:rPr lang="es-ES" dirty="0"/>
              <a:t> </a:t>
            </a:r>
            <a:r>
              <a:rPr lang="es-ES" dirty="0" err="1"/>
              <a:t>lurus</a:t>
            </a:r>
            <a:r>
              <a:rPr lang="es-ES" dirty="0"/>
              <a:t> dan </a:t>
            </a:r>
            <a:r>
              <a:rPr lang="es-ES" dirty="0" err="1"/>
              <a:t>solenoida</a:t>
            </a:r>
            <a:endParaRPr lang="id-ID" dirty="0"/>
          </a:p>
          <a:p>
            <a:r>
              <a:rPr lang="id-ID" dirty="0"/>
              <a:t>G</a:t>
            </a:r>
            <a:r>
              <a:rPr lang="es-ES" dirty="0" err="1"/>
              <a:t>aya</a:t>
            </a:r>
            <a:r>
              <a:rPr lang="es-ES" dirty="0"/>
              <a:t> Lorentz dan GGL </a:t>
            </a:r>
            <a:r>
              <a:rPr lang="es-ES" dirty="0" err="1"/>
              <a:t>induksi</a:t>
            </a:r>
            <a:endParaRPr lang="id-ID" dirty="0"/>
          </a:p>
          <a:p>
            <a:r>
              <a:rPr lang="id-ID" dirty="0"/>
              <a:t>Cermin dan lensa</a:t>
            </a:r>
          </a:p>
          <a:p>
            <a:pPr marL="82550" indent="0">
              <a:buNone/>
            </a:pPr>
            <a:endParaRPr lang="id-ID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C49B1-B4E5-4DD4-9DBF-1648560B3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808990-165E-44BC-B134-187FE58E5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657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0"/>
            <a:ext cx="749935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2">
                    <a:satMod val="130000"/>
                  </a:schemeClr>
                </a:solidFill>
              </a:rPr>
              <a:t>REFERENSI:	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1066800" y="1066800"/>
            <a:ext cx="7726363" cy="52578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Teknik.Tipler</a:t>
            </a:r>
            <a:r>
              <a:rPr lang="en-US" dirty="0"/>
              <a:t> </a:t>
            </a:r>
            <a:r>
              <a:rPr lang="en-US" dirty="0" err="1"/>
              <a:t>jilid</a:t>
            </a:r>
            <a:r>
              <a:rPr lang="en-US" dirty="0"/>
              <a:t> II</a:t>
            </a:r>
          </a:p>
          <a:p>
            <a:pPr>
              <a:buFont typeface="Wingdings" pitchFamily="2" charset="2"/>
              <a:buChar char="Ø"/>
            </a:pPr>
            <a:r>
              <a:rPr lang="en-US" dirty="0" err="1"/>
              <a:t>Fisika</a:t>
            </a:r>
            <a:r>
              <a:rPr lang="en-US" dirty="0"/>
              <a:t>. </a:t>
            </a:r>
            <a:r>
              <a:rPr lang="en-US" dirty="0" err="1"/>
              <a:t>Giancolli</a:t>
            </a:r>
            <a:r>
              <a:rPr lang="en-US" dirty="0"/>
              <a:t> </a:t>
            </a:r>
            <a:r>
              <a:rPr lang="en-US" dirty="0" err="1"/>
              <a:t>Jilid</a:t>
            </a:r>
            <a:r>
              <a:rPr lang="en-US" dirty="0"/>
              <a:t> II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  <a:p>
            <a:pPr eaLnBrk="1" hangingPunct="1"/>
            <a:endParaRPr lang="en-US" dirty="0"/>
          </a:p>
          <a:p>
            <a:pPr eaLnBrk="1" hangingPunct="1">
              <a:buFont typeface="Wingdings 2" pitchFamily="18" charset="2"/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131650-287F-4410-8CFA-51EC97EB9088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M</a:t>
            </a:r>
            <a:r>
              <a:rPr lang="id-ID" dirty="0"/>
              <a:t>ed</a:t>
            </a:r>
            <a:r>
              <a:rPr lang="en-US" dirty="0"/>
              <a:t>an </a:t>
            </a:r>
            <a:r>
              <a:rPr lang="en-US" dirty="0" err="1"/>
              <a:t>listrik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Muatan listrik</a:t>
            </a:r>
          </a:p>
          <a:p>
            <a:r>
              <a:rPr lang="id-ID" dirty="0"/>
              <a:t>Konduktor dan isolator</a:t>
            </a:r>
          </a:p>
          <a:p>
            <a:r>
              <a:rPr lang="id-ID" dirty="0"/>
              <a:t>Hukum</a:t>
            </a:r>
            <a:r>
              <a:rPr lang="en-US" dirty="0"/>
              <a:t> </a:t>
            </a:r>
            <a:r>
              <a:rPr lang="en-US" dirty="0" err="1"/>
              <a:t>Coloumb</a:t>
            </a:r>
            <a:endParaRPr lang="en-US" dirty="0"/>
          </a:p>
          <a:p>
            <a:r>
              <a:rPr lang="en-US" dirty="0"/>
              <a:t>Medan </a:t>
            </a:r>
            <a:r>
              <a:rPr lang="en-US" dirty="0" err="1"/>
              <a:t>listrik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799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3. </a:t>
            </a:r>
            <a:r>
              <a:rPr lang="id-ID" dirty="0"/>
              <a:t>Distribusi muatan kontinu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Hukum</a:t>
            </a:r>
            <a:r>
              <a:rPr lang="en-US" dirty="0"/>
              <a:t> gauss</a:t>
            </a:r>
          </a:p>
          <a:p>
            <a:r>
              <a:rPr lang="id-ID" dirty="0"/>
              <a:t>Perhitungan medan listrik dengan hukum Gauss</a:t>
            </a:r>
          </a:p>
          <a:p>
            <a:r>
              <a:rPr lang="id-ID" dirty="0"/>
              <a:t>Muatan dan medan pada permukaan konduktor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999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</a:rPr>
              <a:t>4.Potensial </a:t>
            </a:r>
            <a:r>
              <a:rPr lang="en-US" dirty="0" err="1">
                <a:effectLst/>
              </a:rPr>
              <a:t>listrik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P</a:t>
            </a:r>
            <a:r>
              <a:rPr lang="en-US" dirty="0" err="1"/>
              <a:t>otensial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</a:t>
            </a:r>
            <a:r>
              <a:rPr lang="id-ID" dirty="0"/>
              <a:t>dan beda potensial</a:t>
            </a:r>
          </a:p>
          <a:p>
            <a:r>
              <a:rPr lang="id-ID" dirty="0"/>
              <a:t>Energi potensial elektrostatik</a:t>
            </a:r>
            <a:endParaRPr lang="en-US" dirty="0"/>
          </a:p>
          <a:p>
            <a:r>
              <a:rPr lang="id-ID" dirty="0"/>
              <a:t>H</a:t>
            </a:r>
            <a:r>
              <a:rPr lang="en-US" dirty="0" err="1"/>
              <a:t>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potensial</a:t>
            </a:r>
            <a:r>
              <a:rPr lang="en-US" dirty="0"/>
              <a:t> </a:t>
            </a:r>
            <a:r>
              <a:rPr lang="en-US" dirty="0" err="1"/>
              <a:t>listrik</a:t>
            </a:r>
            <a:r>
              <a:rPr lang="en-US" dirty="0"/>
              <a:t> dan </a:t>
            </a:r>
            <a:r>
              <a:rPr lang="en-US" dirty="0" err="1"/>
              <a:t>medan</a:t>
            </a:r>
            <a:r>
              <a:rPr lang="en-US" dirty="0"/>
              <a:t> </a:t>
            </a:r>
            <a:r>
              <a:rPr lang="en-US" dirty="0" err="1"/>
              <a:t>listrik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451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</a:t>
            </a:r>
            <a:r>
              <a:rPr lang="id-ID" dirty="0"/>
              <a:t>K</a:t>
            </a:r>
            <a:r>
              <a:rPr lang="en-US" dirty="0" err="1"/>
              <a:t>apasitansi</a:t>
            </a:r>
            <a:r>
              <a:rPr lang="id-ID" dirty="0"/>
              <a:t> dan dielektrik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Kapasitor</a:t>
            </a:r>
            <a:endParaRPr lang="id-ID" dirty="0"/>
          </a:p>
          <a:p>
            <a:r>
              <a:rPr lang="id-ID" dirty="0"/>
              <a:t>Dielektrik </a:t>
            </a:r>
            <a:endParaRPr lang="en-US" dirty="0"/>
          </a:p>
          <a:p>
            <a:r>
              <a:rPr lang="en-US" dirty="0" err="1"/>
              <a:t>Penyimpanan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 </a:t>
            </a:r>
            <a:r>
              <a:rPr lang="en-US" dirty="0" err="1"/>
              <a:t>listrik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589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</a:rPr>
              <a:t>6.</a:t>
            </a:r>
            <a:r>
              <a:rPr lang="id-ID" dirty="0">
                <a:effectLst/>
              </a:rPr>
              <a:t> </a:t>
            </a:r>
            <a:r>
              <a:rPr lang="en-US" dirty="0" err="1">
                <a:effectLst/>
              </a:rPr>
              <a:t>Arus</a:t>
            </a:r>
            <a:r>
              <a:rPr lang="en-US" dirty="0">
                <a:effectLst/>
              </a:rPr>
              <a:t> </a:t>
            </a:r>
            <a:r>
              <a:rPr lang="en-US" dirty="0" err="1">
                <a:effectLst/>
              </a:rPr>
              <a:t>listrik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Arus dan gerak muatan</a:t>
            </a:r>
          </a:p>
          <a:p>
            <a:r>
              <a:rPr lang="id-ID" dirty="0"/>
              <a:t>Resistansi dan hukum Ohm</a:t>
            </a:r>
          </a:p>
          <a:p>
            <a:r>
              <a:rPr lang="id-ID" dirty="0"/>
              <a:t>Energi dalam rangkaian listrik</a:t>
            </a:r>
          </a:p>
          <a:p>
            <a:r>
              <a:rPr lang="id-ID" dirty="0"/>
              <a:t>Kombinasi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84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/>
              </a:rPr>
              <a:t>7.Rangkaian </a:t>
            </a:r>
            <a:r>
              <a:rPr lang="id-ID" dirty="0">
                <a:effectLst/>
              </a:rPr>
              <a:t>arus searah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H</a:t>
            </a:r>
            <a:r>
              <a:rPr lang="nl-NL" dirty="0"/>
              <a:t>ukum Kirchoff </a:t>
            </a:r>
          </a:p>
          <a:p>
            <a:r>
              <a:rPr lang="id-ID" dirty="0"/>
              <a:t>R</a:t>
            </a:r>
            <a:r>
              <a:rPr lang="nl-NL" dirty="0"/>
              <a:t>angkaian resistor dan kapasitor</a:t>
            </a:r>
            <a:endParaRPr lang="id-ID" dirty="0"/>
          </a:p>
          <a:p>
            <a:r>
              <a:rPr lang="id-ID" dirty="0"/>
              <a:t>Ammeter, voltmeter, dan ohmmeter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66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9</a:t>
            </a:r>
            <a:r>
              <a:rPr lang="en-US" dirty="0"/>
              <a:t>.Kemagnetan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Gaya yang dikerahkan oleh medan magnet</a:t>
            </a:r>
          </a:p>
          <a:p>
            <a:r>
              <a:rPr lang="id-ID" dirty="0"/>
              <a:t>Gerak muatan titik dalam medan magnet</a:t>
            </a:r>
          </a:p>
          <a:p>
            <a:r>
              <a:rPr lang="id-ID" dirty="0"/>
              <a:t>Momen gaya</a:t>
            </a:r>
          </a:p>
          <a:p>
            <a:r>
              <a:rPr lang="id-ID" dirty="0"/>
              <a:t>Efek Hall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4281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10</a:t>
            </a:r>
            <a:r>
              <a:rPr lang="en-US" dirty="0"/>
              <a:t>. </a:t>
            </a:r>
            <a:r>
              <a:rPr lang="en-US" dirty="0" err="1"/>
              <a:t>Sumber</a:t>
            </a:r>
            <a:r>
              <a:rPr lang="en-US" dirty="0"/>
              <a:t> </a:t>
            </a:r>
            <a:r>
              <a:rPr lang="en-US" dirty="0" err="1"/>
              <a:t>medan</a:t>
            </a:r>
            <a:r>
              <a:rPr lang="en-US" dirty="0"/>
              <a:t> magnet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Medan magnet </a:t>
            </a:r>
            <a:r>
              <a:rPr lang="id-ID" dirty="0"/>
              <a:t>dari muatan titik yang bergerak</a:t>
            </a:r>
          </a:p>
          <a:p>
            <a:r>
              <a:rPr lang="id-ID" dirty="0"/>
              <a:t>Hukum Biot-Savart</a:t>
            </a:r>
            <a:endParaRPr lang="en-US" dirty="0"/>
          </a:p>
          <a:p>
            <a:r>
              <a:rPr lang="en-US" dirty="0" err="1"/>
              <a:t>Hukum</a:t>
            </a:r>
            <a:r>
              <a:rPr lang="en-US" dirty="0"/>
              <a:t> Ampere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0946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1</a:t>
            </a:r>
            <a:r>
              <a:rPr lang="en-US" dirty="0"/>
              <a:t>.Induksi </a:t>
            </a:r>
            <a:r>
              <a:rPr lang="id-ID" dirty="0"/>
              <a:t>M</a:t>
            </a:r>
            <a:r>
              <a:rPr lang="en-US" dirty="0" err="1"/>
              <a:t>agnetik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Fluks magnetik</a:t>
            </a:r>
          </a:p>
          <a:p>
            <a:r>
              <a:rPr lang="en-US" dirty="0"/>
              <a:t>GGL </a:t>
            </a:r>
            <a:r>
              <a:rPr lang="en-US" dirty="0" err="1"/>
              <a:t>Induksi</a:t>
            </a:r>
            <a:endParaRPr lang="en-US" dirty="0"/>
          </a:p>
          <a:p>
            <a:r>
              <a:rPr lang="en-US" dirty="0" err="1"/>
              <a:t>Hukum</a:t>
            </a:r>
            <a:r>
              <a:rPr lang="en-US" dirty="0"/>
              <a:t> Faraday </a:t>
            </a:r>
            <a:endParaRPr lang="id-ID" dirty="0"/>
          </a:p>
          <a:p>
            <a:r>
              <a:rPr lang="en-US" dirty="0" err="1"/>
              <a:t>Hukum</a:t>
            </a:r>
            <a:r>
              <a:rPr lang="en-US" dirty="0"/>
              <a:t> Lenz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08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2</a:t>
            </a:r>
            <a:r>
              <a:rPr lang="en-US" dirty="0"/>
              <a:t>.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id-ID" dirty="0"/>
              <a:t>arus bolak-balik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Arus bolak balik dalam resistor, kapasitor dan induktor</a:t>
            </a:r>
          </a:p>
          <a:p>
            <a:r>
              <a:rPr lang="id-ID" dirty="0"/>
              <a:t>Fasor</a:t>
            </a:r>
          </a:p>
          <a:p>
            <a:r>
              <a:rPr lang="id-ID" dirty="0"/>
              <a:t>Rang</a:t>
            </a:r>
            <a:r>
              <a:rPr lang="en-US" dirty="0" err="1"/>
              <a:t>kaian</a:t>
            </a:r>
            <a:r>
              <a:rPr lang="en-US" dirty="0"/>
              <a:t> RLC</a:t>
            </a:r>
            <a:endParaRPr lang="id-ID" dirty="0"/>
          </a:p>
          <a:p>
            <a:r>
              <a:rPr lang="id-ID" dirty="0"/>
              <a:t>Transformator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144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3</a:t>
            </a:r>
            <a:r>
              <a:rPr lang="en-US" dirty="0"/>
              <a:t>.</a:t>
            </a:r>
            <a:r>
              <a:rPr lang="id-ID" dirty="0"/>
              <a:t> Cahaya 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Laju cahaya</a:t>
            </a:r>
          </a:p>
          <a:p>
            <a:r>
              <a:rPr lang="id-ID" dirty="0"/>
              <a:t>Perambatan cahaya</a:t>
            </a:r>
          </a:p>
          <a:p>
            <a:r>
              <a:rPr lang="id-ID" dirty="0"/>
              <a:t>Pemantulan</a:t>
            </a:r>
          </a:p>
          <a:p>
            <a:r>
              <a:rPr lang="id-ID" dirty="0"/>
              <a:t>Pembiasan</a:t>
            </a:r>
          </a:p>
          <a:p>
            <a:r>
              <a:rPr lang="id-ID" dirty="0"/>
              <a:t>Polarisasi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406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14</a:t>
            </a:r>
            <a:r>
              <a:rPr lang="en-US" dirty="0"/>
              <a:t>.</a:t>
            </a:r>
            <a:r>
              <a:rPr lang="id-ID" dirty="0"/>
              <a:t> Optika geometris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Cermin datar</a:t>
            </a:r>
          </a:p>
          <a:p>
            <a:r>
              <a:rPr lang="id-ID" dirty="0"/>
              <a:t>Dermin lengkung</a:t>
            </a:r>
          </a:p>
          <a:p>
            <a:r>
              <a:rPr lang="id-ID" dirty="0"/>
              <a:t>Lensa tipis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83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</a:t>
            </a:r>
            <a:r>
              <a:rPr lang="id-ID" dirty="0"/>
              <a:t>5</a:t>
            </a:r>
            <a:r>
              <a:rPr lang="en-US" dirty="0"/>
              <a:t>. </a:t>
            </a:r>
            <a:r>
              <a:rPr lang="id-ID" dirty="0"/>
              <a:t>Instrumen optik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Mata</a:t>
            </a:r>
          </a:p>
          <a:p>
            <a:r>
              <a:rPr lang="id-ID" dirty="0"/>
              <a:t>Kaca pembesar</a:t>
            </a:r>
          </a:p>
          <a:p>
            <a:r>
              <a:rPr lang="id-ID" dirty="0"/>
              <a:t>Kamera</a:t>
            </a:r>
          </a:p>
          <a:p>
            <a:r>
              <a:rPr lang="id-ID" dirty="0"/>
              <a:t>Mikroskop</a:t>
            </a:r>
          </a:p>
          <a:p>
            <a:r>
              <a:rPr lang="id-ID" dirty="0"/>
              <a:t>Teleskop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87BCF-619E-45DC-AF97-070116B41DF9}" type="datetime1">
              <a:rPr lang="en-US" smtClean="0"/>
              <a:pPr>
                <a:defRPr/>
              </a:pPr>
              <a:t>1/31/2020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E08F2-4522-4F93-B5CD-F0B5F7C8462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2164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1435100" y="762000"/>
            <a:ext cx="7499350" cy="54864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TERIMAKASIH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SELAMAT  BELAJAR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en-US">
                <a:latin typeface="Monotype Corsiva" pitchFamily="66" charset="0"/>
              </a:rPr>
              <a:t>DAN TETAP SEMANGAT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  <a:p>
            <a:r>
              <a:rPr lang="en-US">
                <a:latin typeface="Monotype Corsiva" pitchFamily="66" charset="0"/>
              </a:rPr>
              <a:t> </a:t>
            </a:r>
            <a:r>
              <a:rPr lang="en-US"/>
              <a:t>All beginning are difficult</a:t>
            </a:r>
          </a:p>
          <a:p>
            <a:r>
              <a:rPr lang="en-US"/>
              <a:t>No Gains without Pains</a:t>
            </a:r>
          </a:p>
          <a:p>
            <a:r>
              <a:rPr lang="en-US"/>
              <a:t>Opportunity never knocks twice</a:t>
            </a:r>
          </a:p>
          <a:p>
            <a:r>
              <a:rPr lang="en-US"/>
              <a:t>Success never comes to indolence</a:t>
            </a:r>
          </a:p>
          <a:p>
            <a:pPr algn="ctr" eaLnBrk="1" hangingPunct="1">
              <a:buFont typeface="Wingdings 2" pitchFamily="18" charset="2"/>
              <a:buNone/>
            </a:pPr>
            <a:endParaRPr lang="en-US">
              <a:latin typeface="Monotype Corsiva" pitchFamily="66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399765D-3599-48DC-ADBD-A8BFB0F84B24}" type="datetime1">
              <a:rPr lang="en-US"/>
              <a:pPr>
                <a:defRPr/>
              </a:pPr>
              <a:t>1/31/2020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0B1913-BEF3-473F-AE06-B6E26F8C9B15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44819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1561</TotalTime>
  <Words>498</Words>
  <Application>Microsoft Office PowerPoint</Application>
  <PresentationFormat>On-screen Show (4:3)</PresentationFormat>
  <Paragraphs>176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Arial</vt:lpstr>
      <vt:lpstr>Calibri</vt:lpstr>
      <vt:lpstr>Century Schoolbook</vt:lpstr>
      <vt:lpstr>Gill Sans MT</vt:lpstr>
      <vt:lpstr>Monotype Corsiva</vt:lpstr>
      <vt:lpstr>Times New Roman</vt:lpstr>
      <vt:lpstr>Verdana</vt:lpstr>
      <vt:lpstr>Wingdings</vt:lpstr>
      <vt:lpstr>Wingdings 2</vt:lpstr>
      <vt:lpstr>Solstice</vt:lpstr>
      <vt:lpstr>Oriel</vt:lpstr>
      <vt:lpstr> SEE     YOU      AGAIN               </vt:lpstr>
      <vt:lpstr>FISIKA DASAR 2</vt:lpstr>
      <vt:lpstr>Tata Tertib Perkuliahan </vt:lpstr>
      <vt:lpstr>Distribusi nilai</vt:lpstr>
      <vt:lpstr>SILABUS:</vt:lpstr>
      <vt:lpstr>Praktikum </vt:lpstr>
      <vt:lpstr>REFERENSI: </vt:lpstr>
      <vt:lpstr>2. Medan listrik</vt:lpstr>
      <vt:lpstr>3. Distribusi muatan kontinu</vt:lpstr>
      <vt:lpstr>4.Potensial listrik</vt:lpstr>
      <vt:lpstr>5. Kapasitansi dan dielektrik</vt:lpstr>
      <vt:lpstr>6. Arus listrik</vt:lpstr>
      <vt:lpstr>7.Rangkaian arus searah</vt:lpstr>
      <vt:lpstr>9.Kemagnetan </vt:lpstr>
      <vt:lpstr>10. Sumber medan magnet</vt:lpstr>
      <vt:lpstr>11.Induksi Magnetik</vt:lpstr>
      <vt:lpstr>12.Rangkaian arus bolak-balik</vt:lpstr>
      <vt:lpstr>13. Cahaya  </vt:lpstr>
      <vt:lpstr>14. Optika geometris </vt:lpstr>
      <vt:lpstr>15. Instrumen optik</vt:lpstr>
      <vt:lpstr>PowerPoint Presentation</vt:lpstr>
    </vt:vector>
  </TitlesOfParts>
  <Company>UGM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FISIKA INTI</dc:title>
  <dc:creator>Ummi</dc:creator>
  <cp:lastModifiedBy>UMMI</cp:lastModifiedBy>
  <cp:revision>78</cp:revision>
  <dcterms:created xsi:type="dcterms:W3CDTF">2010-08-27T14:31:30Z</dcterms:created>
  <dcterms:modified xsi:type="dcterms:W3CDTF">2020-01-31T12:33:09Z</dcterms:modified>
</cp:coreProperties>
</file>