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7" r:id="rId2"/>
    <p:sldId id="259" r:id="rId3"/>
    <p:sldId id="262" r:id="rId4"/>
    <p:sldId id="263" r:id="rId5"/>
    <p:sldId id="264" r:id="rId6"/>
    <p:sldId id="265"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5" autoAdjust="0"/>
    <p:restoredTop sz="94660"/>
  </p:normalViewPr>
  <p:slideViewPr>
    <p:cSldViewPr snapToGrid="0">
      <p:cViewPr varScale="1">
        <p:scale>
          <a:sx n="85" d="100"/>
          <a:sy n="85" d="100"/>
        </p:scale>
        <p:origin x="5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5586B75A-687E-405C-8A0B-8D00578BA2C3}" type="datetimeFigureOut">
              <a:rPr lang="en-US" dirty="0"/>
              <a:pPr/>
              <a:t>10/16/2017</a:t>
            </a:fld>
            <a:endParaRPr lang="en-US" dirty="0"/>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2D3E9E-A95C-48F2-B4BF-A71542E0BE9A}" type="datetimeFigureOut">
              <a:rPr lang="en-US" dirty="0"/>
              <a:t>10/16/2017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10/16/2017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12952B5-7A2F-4CC8-B7CE-9234E21C2837}" type="datetimeFigureOut">
              <a:rPr lang="en-US" dirty="0"/>
              <a:t>10/16/2017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E1DA07A-9201-4B4B-BAF2-015AFA30F520}" type="datetimeFigureOut">
              <a:rPr lang="en-US" dirty="0"/>
              <a:t>10/16/2017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3D7E00A-486F-4252-8B1D-E32645521F49}" type="datetimeFigureOut">
              <a:rPr lang="en-US" dirty="0"/>
              <a:t>10/16/2017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DF5F92-E675-4B36-9A60-69A962A68675}" type="datetimeFigureOut">
              <a:rPr lang="en-US" dirty="0"/>
              <a:t>10/16/2017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smtClean="0"/>
              <a:t>Click to edit Master text styles</a:t>
            </a:r>
          </a:p>
        </p:txBody>
      </p:sp>
      <p:sp>
        <p:nvSpPr>
          <p:cNvPr id="5" name="Date Placeholder 4"/>
          <p:cNvSpPr>
            <a:spLocks noGrp="1"/>
          </p:cNvSpPr>
          <p:nvPr>
            <p:ph type="dt" sz="half" idx="10"/>
          </p:nvPr>
        </p:nvSpPr>
        <p:spPr/>
        <p:txBody>
          <a:bodyPr/>
          <a:lstStyle/>
          <a:p>
            <a:fld id="{AF6E2C9B-5FA2-460D-9BE7-B0812FC2A6FF}" type="datetimeFigureOut">
              <a:rPr lang="en-US" dirty="0"/>
              <a:t>10/16/2017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5586B75A-687E-405C-8A0B-8D00578BA2C3}" type="datetimeFigureOut">
              <a:rPr lang="en-US" dirty="0"/>
              <a:pPr/>
              <a:t>10/16/2017</a:t>
            </a:fld>
            <a:endParaRPr lang="en-US" dirty="0"/>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F4E5243-F52A-4D37-9694-EB26C6C31910}" type="datetimeFigureOut">
              <a:rPr lang="en-US" dirty="0"/>
              <a:t>10/16/2017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A77B6E1-634A-48DC-9E8B-D894023267EF}" type="datetimeFigureOut">
              <a:rPr lang="en-US" dirty="0"/>
              <a:t>10/16/2017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5586B75A-687E-405C-8A0B-8D00578BA2C3}" type="datetimeFigureOut">
              <a:rPr lang="en-US" dirty="0"/>
              <a:pPr/>
              <a:t>10/16/2017</a:t>
            </a:fld>
            <a:endParaRPr lang="en-US" dirty="0"/>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dirty="0"/>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id.wikipedia.org/wiki/Virus" TargetMode="External"/><Relationship Id="rId2" Type="http://schemas.openxmlformats.org/officeDocument/2006/relationships/hyperlink" Target="http://id.wikipedia.org/wiki/Program_komputer" TargetMode="External"/><Relationship Id="rId1" Type="http://schemas.openxmlformats.org/officeDocument/2006/relationships/slideLayout" Target="../slideLayouts/slideLayout9.xml"/><Relationship Id="rId4" Type="http://schemas.openxmlformats.org/officeDocument/2006/relationships/hyperlink" Target="http://id.wikipedia.org/wiki/Sel_%28biologi%29"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id.wikipedia.org/wiki/Situs_web" TargetMode="External"/><Relationship Id="rId2" Type="http://schemas.openxmlformats.org/officeDocument/2006/relationships/hyperlink" Target="http://id.wikipedia.org/wiki/Iklan" TargetMode="Externa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8" Type="http://schemas.openxmlformats.org/officeDocument/2006/relationships/hyperlink" Target="http://id.wikipedia.org/wiki/Jejaring_sosial" TargetMode="External"/><Relationship Id="rId13" Type="http://schemas.openxmlformats.org/officeDocument/2006/relationships/hyperlink" Target="http://id.wikipedia.org/wiki/Situs_web" TargetMode="External"/><Relationship Id="rId3" Type="http://schemas.openxmlformats.org/officeDocument/2006/relationships/hyperlink" Target="http://id.wikipedia.org/wiki/Pesan_instan" TargetMode="External"/><Relationship Id="rId7" Type="http://schemas.openxmlformats.org/officeDocument/2006/relationships/hyperlink" Target="http://id.wikipedia.org/wiki/Iklan_baris" TargetMode="External"/><Relationship Id="rId12" Type="http://schemas.openxmlformats.org/officeDocument/2006/relationships/hyperlink" Target="http://id.wikipedia.org/wiki/URL" TargetMode="External"/><Relationship Id="rId2" Type="http://schemas.openxmlformats.org/officeDocument/2006/relationships/hyperlink" Target="http://id.wikipedia.org/wiki/Surat_elektronik" TargetMode="External"/><Relationship Id="rId1" Type="http://schemas.openxmlformats.org/officeDocument/2006/relationships/slideLayout" Target="../slideLayouts/slideLayout1.xml"/><Relationship Id="rId6" Type="http://schemas.openxmlformats.org/officeDocument/2006/relationships/hyperlink" Target="http://id.wikipedia.org/wiki/Blog" TargetMode="External"/><Relationship Id="rId11" Type="http://schemas.openxmlformats.org/officeDocument/2006/relationships/hyperlink" Target="http://id.wikipedia.org/wiki/Telepon_genggam" TargetMode="External"/><Relationship Id="rId5" Type="http://schemas.openxmlformats.org/officeDocument/2006/relationships/hyperlink" Target="http://id.wikipedia.org/wiki/Mesin_pencari" TargetMode="External"/><Relationship Id="rId10" Type="http://schemas.openxmlformats.org/officeDocument/2006/relationships/hyperlink" Target="http://id.wikipedia.org/wiki/Iklan" TargetMode="External"/><Relationship Id="rId4" Type="http://schemas.openxmlformats.org/officeDocument/2006/relationships/hyperlink" Target="http://id.wikipedia.org/wiki/Newsgroup" TargetMode="External"/><Relationship Id="rId9" Type="http://schemas.openxmlformats.org/officeDocument/2006/relationships/hyperlink" Target="http://id.wikipedia.org/w/index.php?title=Pos-el&amp;action=edit&amp;redlink=1" TargetMode="External"/><Relationship Id="rId14" Type="http://schemas.openxmlformats.org/officeDocument/2006/relationships/hyperlink" Target="http://id.wikipedia.org/wiki/Televisi"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b="1" dirty="0"/>
              <a:t>Kejahatan KOMPUTER</a:t>
            </a:r>
            <a:r>
              <a:rPr lang="id-ID" dirty="0"/>
              <a:t/>
            </a:r>
            <a:br>
              <a:rPr lang="id-ID" dirty="0"/>
            </a:br>
            <a:endParaRPr lang="id-ID" dirty="0"/>
          </a:p>
        </p:txBody>
      </p:sp>
      <p:sp>
        <p:nvSpPr>
          <p:cNvPr id="3" name="Subtitle 2"/>
          <p:cNvSpPr>
            <a:spLocks noGrp="1"/>
          </p:cNvSpPr>
          <p:nvPr>
            <p:ph type="subTitle" idx="1"/>
          </p:nvPr>
        </p:nvSpPr>
        <p:spPr>
          <a:xfrm>
            <a:off x="1380553" y="4507959"/>
            <a:ext cx="9228201" cy="822324"/>
          </a:xfrm>
        </p:spPr>
        <p:txBody>
          <a:bodyPr/>
          <a:lstStyle/>
          <a:p>
            <a:r>
              <a:rPr lang="id-ID" dirty="0" smtClean="0"/>
              <a:t>MOCHAMAD FADJAR DARMAPUTRA SE., M.KOM</a:t>
            </a:r>
            <a:endParaRPr lang="id-ID" dirty="0"/>
          </a:p>
        </p:txBody>
      </p:sp>
    </p:spTree>
    <p:extLst>
      <p:ext uri="{BB962C8B-B14F-4D97-AF65-F5344CB8AC3E}">
        <p14:creationId xmlns:p14="http://schemas.microsoft.com/office/powerpoint/2010/main" val="2104753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6049" y="1338147"/>
            <a:ext cx="11285034" cy="2800767"/>
          </a:xfrm>
          <a:prstGeom prst="rect">
            <a:avLst/>
          </a:prstGeom>
        </p:spPr>
        <p:txBody>
          <a:bodyPr wrap="square">
            <a:spAutoFit/>
          </a:bodyPr>
          <a:lstStyle/>
          <a:p>
            <a:pPr algn="just"/>
            <a:r>
              <a:rPr lang="id-ID" sz="4400" b="1" dirty="0">
                <a:solidFill>
                  <a:srgbClr val="000000"/>
                </a:solidFill>
                <a:latin typeface="Times New Roman" panose="02020603050405020304" pitchFamily="18" charset="0"/>
                <a:ea typeface="Times New Roman" panose="02020603050405020304" pitchFamily="18" charset="0"/>
              </a:rPr>
              <a:t>Kejahatan </a:t>
            </a:r>
            <a:r>
              <a:rPr lang="id-ID" sz="4400" b="1" dirty="0" smtClean="0">
                <a:solidFill>
                  <a:srgbClr val="000000"/>
                </a:solidFill>
                <a:latin typeface="Times New Roman" panose="02020603050405020304" pitchFamily="18" charset="0"/>
                <a:ea typeface="Times New Roman" panose="02020603050405020304" pitchFamily="18" charset="0"/>
              </a:rPr>
              <a:t>KOMPUTER</a:t>
            </a:r>
          </a:p>
          <a:p>
            <a:pPr algn="just"/>
            <a:endParaRPr lang="id-ID" sz="4400" dirty="0">
              <a:latin typeface="Times New Roman" panose="02020603050405020304" pitchFamily="18" charset="0"/>
              <a:ea typeface="Times New Roman" panose="02020603050405020304" pitchFamily="18" charset="0"/>
            </a:endParaRPr>
          </a:p>
          <a:p>
            <a:pPr algn="just"/>
            <a:r>
              <a:rPr lang="id-ID" sz="4400" dirty="0" smtClean="0">
                <a:solidFill>
                  <a:srgbClr val="000000"/>
                </a:solidFill>
                <a:latin typeface="Times New Roman" panose="02020603050405020304" pitchFamily="18" charset="0"/>
                <a:ea typeface="Times New Roman" panose="02020603050405020304" pitchFamily="18" charset="0"/>
              </a:rPr>
              <a:t>•Virus</a:t>
            </a:r>
            <a:r>
              <a:rPr lang="id-ID" sz="4400" dirty="0">
                <a:solidFill>
                  <a:srgbClr val="000000"/>
                </a:solidFill>
                <a:latin typeface="Times New Roman" panose="02020603050405020304" pitchFamily="18" charset="0"/>
                <a:ea typeface="Times New Roman" panose="02020603050405020304" pitchFamily="18" charset="0"/>
              </a:rPr>
              <a:t>, SPAM, Penyadapan, Carding</a:t>
            </a:r>
            <a:endParaRPr lang="id-ID" sz="4400" dirty="0">
              <a:latin typeface="Times New Roman" panose="02020603050405020304" pitchFamily="18" charset="0"/>
              <a:ea typeface="Times New Roman" panose="02020603050405020304" pitchFamily="18" charset="0"/>
            </a:endParaRPr>
          </a:p>
          <a:p>
            <a:pPr algn="just"/>
            <a:r>
              <a:rPr lang="id-ID" sz="4400" dirty="0" smtClean="0">
                <a:solidFill>
                  <a:srgbClr val="000000"/>
                </a:solidFill>
                <a:latin typeface="Times New Roman" panose="02020603050405020304" pitchFamily="18" charset="0"/>
                <a:ea typeface="Times New Roman" panose="02020603050405020304" pitchFamily="18" charset="0"/>
              </a:rPr>
              <a:t>•Denial </a:t>
            </a:r>
            <a:r>
              <a:rPr lang="id-ID" sz="4400" dirty="0">
                <a:solidFill>
                  <a:srgbClr val="000000"/>
                </a:solidFill>
                <a:latin typeface="Times New Roman" panose="02020603050405020304" pitchFamily="18" charset="0"/>
                <a:ea typeface="Times New Roman" panose="02020603050405020304" pitchFamily="18" charset="0"/>
              </a:rPr>
              <a:t>of Services (DoS) / melumpuhkan target</a:t>
            </a:r>
            <a:endParaRPr lang="id-ID" sz="4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8200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6049" y="543942"/>
            <a:ext cx="11206976" cy="5509200"/>
          </a:xfrm>
          <a:prstGeom prst="rect">
            <a:avLst/>
          </a:prstGeom>
        </p:spPr>
        <p:txBody>
          <a:bodyPr wrap="square">
            <a:spAutoFit/>
          </a:bodyPr>
          <a:lstStyle/>
          <a:p>
            <a:pPr algn="just"/>
            <a:r>
              <a:rPr lang="id-ID" sz="3200" b="1" dirty="0">
                <a:solidFill>
                  <a:srgbClr val="000000"/>
                </a:solidFill>
                <a:latin typeface="Times New Roman" panose="02020603050405020304" pitchFamily="18" charset="0"/>
                <a:ea typeface="Times New Roman" panose="02020603050405020304" pitchFamily="18" charset="0"/>
              </a:rPr>
              <a:t>VIRUS KOMPUTER </a:t>
            </a:r>
            <a:endParaRPr lang="id-ID" sz="3200" b="1" dirty="0" smtClean="0">
              <a:solidFill>
                <a:srgbClr val="000000"/>
              </a:solidFill>
              <a:latin typeface="Times New Roman" panose="02020603050405020304" pitchFamily="18" charset="0"/>
              <a:ea typeface="Times New Roman" panose="02020603050405020304" pitchFamily="18" charset="0"/>
            </a:endParaRPr>
          </a:p>
          <a:p>
            <a:pPr algn="just"/>
            <a:endParaRPr lang="id-ID" sz="3200" dirty="0">
              <a:latin typeface="Times New Roman" panose="02020603050405020304" pitchFamily="18" charset="0"/>
              <a:ea typeface="Times New Roman" panose="02020603050405020304" pitchFamily="18" charset="0"/>
            </a:endParaRPr>
          </a:p>
          <a:p>
            <a:pPr algn="just"/>
            <a:r>
              <a:rPr lang="id-ID" sz="3200" u="sng" dirty="0">
                <a:solidFill>
                  <a:srgbClr val="000000"/>
                </a:solidFill>
                <a:latin typeface="Times New Roman" panose="02020603050405020304" pitchFamily="18" charset="0"/>
                <a:ea typeface="Times New Roman" panose="02020603050405020304" pitchFamily="18" charset="0"/>
              </a:rPr>
              <a:t>Virus Komputer</a:t>
            </a:r>
            <a:r>
              <a:rPr lang="id-ID" sz="3200" dirty="0">
                <a:solidFill>
                  <a:srgbClr val="000000"/>
                </a:solidFill>
                <a:latin typeface="Times New Roman" panose="02020603050405020304" pitchFamily="18" charset="0"/>
                <a:ea typeface="Times New Roman" panose="02020603050405020304" pitchFamily="18" charset="0"/>
              </a:rPr>
              <a:t> merupakan </a:t>
            </a:r>
            <a:r>
              <a:rPr lang="id-ID" sz="3200" u="sng" dirty="0">
                <a:solidFill>
                  <a:srgbClr val="FF0000"/>
                </a:solidFill>
                <a:latin typeface="Times New Roman" panose="02020603050405020304" pitchFamily="18" charset="0"/>
                <a:ea typeface="Times New Roman" panose="02020603050405020304" pitchFamily="18" charset="0"/>
                <a:hlinkClick r:id="rId2"/>
              </a:rPr>
              <a:t>program komputer</a:t>
            </a:r>
            <a:r>
              <a:rPr lang="id-ID" sz="3200" dirty="0">
                <a:solidFill>
                  <a:srgbClr val="FF0000"/>
                </a:solidFill>
                <a:latin typeface="Times New Roman" panose="02020603050405020304" pitchFamily="18" charset="0"/>
                <a:ea typeface="Times New Roman" panose="02020603050405020304" pitchFamily="18" charset="0"/>
              </a:rPr>
              <a:t> </a:t>
            </a:r>
            <a:r>
              <a:rPr lang="id-ID" sz="3200" dirty="0">
                <a:solidFill>
                  <a:srgbClr val="000000"/>
                </a:solidFill>
                <a:latin typeface="Times New Roman" panose="02020603050405020304" pitchFamily="18" charset="0"/>
                <a:ea typeface="Times New Roman" panose="02020603050405020304" pitchFamily="18" charset="0"/>
              </a:rPr>
              <a:t>yang dapat menggandakan atau menyalin dirinya sendiri dan menyebar dengan cara menyisipkan salinan dirinya ke dalam program atau dokumen lain. Virus komputer dapat dianalogikan dengan </a:t>
            </a:r>
            <a:r>
              <a:rPr lang="id-ID" sz="3200" u="sng" dirty="0">
                <a:solidFill>
                  <a:srgbClr val="000000"/>
                </a:solidFill>
                <a:latin typeface="Times New Roman" panose="02020603050405020304" pitchFamily="18" charset="0"/>
                <a:ea typeface="Times New Roman" panose="02020603050405020304" pitchFamily="18" charset="0"/>
                <a:hlinkClick r:id="rId3"/>
              </a:rPr>
              <a:t>virus biologis</a:t>
            </a:r>
            <a:r>
              <a:rPr lang="id-ID" sz="3200" dirty="0">
                <a:solidFill>
                  <a:srgbClr val="000000"/>
                </a:solidFill>
                <a:latin typeface="Times New Roman" panose="02020603050405020304" pitchFamily="18" charset="0"/>
                <a:ea typeface="Times New Roman" panose="02020603050405020304" pitchFamily="18" charset="0"/>
              </a:rPr>
              <a:t> yang menyebar dengan cara menyisipkan dirinya sendiri ke </a:t>
            </a:r>
            <a:r>
              <a:rPr lang="id-ID" sz="3200" u="sng" dirty="0" smtClean="0">
                <a:solidFill>
                  <a:srgbClr val="000000"/>
                </a:solidFill>
                <a:latin typeface="Times New Roman" panose="02020603050405020304" pitchFamily="18" charset="0"/>
                <a:ea typeface="Times New Roman" panose="02020603050405020304" pitchFamily="18" charset="0"/>
                <a:hlinkClick r:id="rId4"/>
              </a:rPr>
              <a:t>sel makhluk hidup</a:t>
            </a:r>
            <a:r>
              <a:rPr lang="id-ID" sz="3200" dirty="0">
                <a:solidFill>
                  <a:srgbClr val="000000"/>
                </a:solidFill>
                <a:latin typeface="Times New Roman" panose="02020603050405020304" pitchFamily="18" charset="0"/>
                <a:ea typeface="Times New Roman" panose="02020603050405020304" pitchFamily="18" charset="0"/>
              </a:rPr>
              <a:t>. </a:t>
            </a:r>
            <a:endParaRPr lang="id-ID" sz="3200" dirty="0">
              <a:latin typeface="Times New Roman" panose="02020603050405020304" pitchFamily="18" charset="0"/>
              <a:ea typeface="Times New Roman" panose="02020603050405020304" pitchFamily="18" charset="0"/>
            </a:endParaRPr>
          </a:p>
          <a:p>
            <a:pPr algn="just"/>
            <a:r>
              <a:rPr lang="id-ID" sz="3200" u="sng" dirty="0">
                <a:solidFill>
                  <a:srgbClr val="000000"/>
                </a:solidFill>
                <a:latin typeface="Times New Roman" panose="02020603050405020304" pitchFamily="18" charset="0"/>
                <a:ea typeface="Times New Roman" panose="02020603050405020304" pitchFamily="18" charset="0"/>
              </a:rPr>
              <a:t>Virus Komputer</a:t>
            </a:r>
            <a:r>
              <a:rPr lang="id-ID" sz="3200" dirty="0">
                <a:solidFill>
                  <a:srgbClr val="000000"/>
                </a:solidFill>
                <a:latin typeface="Times New Roman" panose="02020603050405020304" pitchFamily="18" charset="0"/>
                <a:ea typeface="Times New Roman" panose="02020603050405020304" pitchFamily="18" charset="0"/>
              </a:rPr>
              <a:t> dapat merusak (misalnya dengan merusak data pada dokumen), membuat pengguna komputer merasa terganggu, maupun tidak menimbulkan efek sama sekali.</a:t>
            </a:r>
            <a:endParaRPr lang="id-ID"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88258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6409" y="818933"/>
            <a:ext cx="11006254" cy="4524315"/>
          </a:xfrm>
          <a:prstGeom prst="rect">
            <a:avLst/>
          </a:prstGeom>
        </p:spPr>
        <p:txBody>
          <a:bodyPr wrap="square">
            <a:spAutoFit/>
          </a:bodyPr>
          <a:lstStyle/>
          <a:p>
            <a:pPr algn="just"/>
            <a:r>
              <a:rPr lang="id-ID" sz="3200" b="1" dirty="0" smtClean="0">
                <a:solidFill>
                  <a:srgbClr val="000000"/>
                </a:solidFill>
                <a:latin typeface="Times New Roman" panose="02020603050405020304" pitchFamily="18" charset="0"/>
                <a:ea typeface="Times New Roman" panose="02020603050405020304" pitchFamily="18" charset="0"/>
              </a:rPr>
              <a:t>SPAM</a:t>
            </a:r>
          </a:p>
          <a:p>
            <a:pPr algn="just"/>
            <a:endParaRPr lang="id-ID" sz="3200" dirty="0">
              <a:latin typeface="Times New Roman" panose="02020603050405020304" pitchFamily="18" charset="0"/>
              <a:ea typeface="Times New Roman" panose="02020603050405020304" pitchFamily="18" charset="0"/>
            </a:endParaRPr>
          </a:p>
          <a:p>
            <a:pPr algn="just"/>
            <a:r>
              <a:rPr lang="id-ID" sz="3200" i="1" dirty="0">
                <a:solidFill>
                  <a:srgbClr val="000000"/>
                </a:solidFill>
                <a:latin typeface="Calibri" panose="020F0502020204030204" pitchFamily="34" charset="0"/>
                <a:ea typeface="Calibri" panose="020F0502020204030204" pitchFamily="34" charset="0"/>
                <a:cs typeface="Times New Roman" panose="02020603050405020304" pitchFamily="18" charset="0"/>
              </a:rPr>
              <a:t>Spam</a:t>
            </a:r>
            <a:r>
              <a:rPr lang="id-ID" sz="32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atau bisa juga berbentuk </a:t>
            </a:r>
            <a:r>
              <a:rPr lang="id-ID" sz="3200" i="1" dirty="0">
                <a:solidFill>
                  <a:srgbClr val="000000"/>
                </a:solidFill>
                <a:latin typeface="Calibri" panose="020F0502020204030204" pitchFamily="34" charset="0"/>
                <a:ea typeface="Calibri" panose="020F0502020204030204" pitchFamily="34" charset="0"/>
                <a:cs typeface="Times New Roman" panose="02020603050405020304" pitchFamily="18" charset="0"/>
              </a:rPr>
              <a:t>junk mail</a:t>
            </a:r>
            <a:r>
              <a:rPr lang="id-ID" sz="32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adalah penyalahgunaan sistem pesan elektronik untuk mengirim berita </a:t>
            </a:r>
            <a:r>
              <a:rPr lang="id-ID" sz="3200" u="sng" dirty="0">
                <a:solidFill>
                  <a:srgbClr val="000000"/>
                </a:solidFill>
                <a:latin typeface="Calibri" panose="020F0502020204030204" pitchFamily="34" charset="0"/>
                <a:ea typeface="Calibri" panose="020F0502020204030204" pitchFamily="34" charset="0"/>
                <a:cs typeface="Times New Roman" panose="02020603050405020304" pitchFamily="18" charset="0"/>
                <a:hlinkClick r:id="rId2"/>
              </a:rPr>
              <a:t>iklan</a:t>
            </a:r>
            <a:r>
              <a:rPr lang="id-ID" sz="32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dan keperluan lainnya secara massal. Umumnya, </a:t>
            </a:r>
            <a:r>
              <a:rPr lang="id-ID" sz="3200" i="1" dirty="0">
                <a:solidFill>
                  <a:srgbClr val="000000"/>
                </a:solidFill>
                <a:latin typeface="Calibri" panose="020F0502020204030204" pitchFamily="34" charset="0"/>
                <a:ea typeface="Calibri" panose="020F0502020204030204" pitchFamily="34" charset="0"/>
                <a:cs typeface="Times New Roman" panose="02020603050405020304" pitchFamily="18" charset="0"/>
              </a:rPr>
              <a:t>spam</a:t>
            </a:r>
            <a:r>
              <a:rPr lang="id-ID" sz="32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menampilkan berita secara bertubi-tubi tanpa diminta dan sering kali tidak dikehendaki oleh penerimanya. Pada akhirnya, </a:t>
            </a:r>
            <a:r>
              <a:rPr lang="id-ID" sz="3200" i="1" dirty="0">
                <a:solidFill>
                  <a:srgbClr val="000000"/>
                </a:solidFill>
                <a:latin typeface="Calibri" panose="020F0502020204030204" pitchFamily="34" charset="0"/>
                <a:ea typeface="Calibri" panose="020F0502020204030204" pitchFamily="34" charset="0"/>
                <a:cs typeface="Times New Roman" panose="02020603050405020304" pitchFamily="18" charset="0"/>
              </a:rPr>
              <a:t>spam</a:t>
            </a:r>
            <a:r>
              <a:rPr lang="id-ID" sz="32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dapat menimbulkan ketidaknyamanan bagi para pengguna </a:t>
            </a:r>
            <a:r>
              <a:rPr lang="id-ID" sz="3200" u="sng" dirty="0">
                <a:solidFill>
                  <a:srgbClr val="000000"/>
                </a:solidFill>
                <a:latin typeface="Calibri" panose="020F0502020204030204" pitchFamily="34" charset="0"/>
                <a:ea typeface="Calibri" panose="020F0502020204030204" pitchFamily="34" charset="0"/>
                <a:cs typeface="Times New Roman" panose="02020603050405020304" pitchFamily="18" charset="0"/>
                <a:hlinkClick r:id="rId3"/>
              </a:rPr>
              <a:t>situs web</a:t>
            </a:r>
            <a:r>
              <a:rPr lang="id-ID" sz="32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Orang yang menciptakan </a:t>
            </a:r>
            <a:r>
              <a:rPr lang="id-ID" sz="3200" i="1" dirty="0">
                <a:solidFill>
                  <a:srgbClr val="000000"/>
                </a:solidFill>
                <a:latin typeface="Calibri" panose="020F0502020204030204" pitchFamily="34" charset="0"/>
                <a:ea typeface="Calibri" panose="020F0502020204030204" pitchFamily="34" charset="0"/>
                <a:cs typeface="Times New Roman" panose="02020603050405020304" pitchFamily="18" charset="0"/>
              </a:rPr>
              <a:t>spam</a:t>
            </a:r>
            <a:r>
              <a:rPr lang="id-ID" sz="32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elektronik disebut </a:t>
            </a:r>
            <a:r>
              <a:rPr lang="id-ID" sz="3200" i="1" dirty="0">
                <a:solidFill>
                  <a:srgbClr val="000000"/>
                </a:solidFill>
                <a:latin typeface="Calibri" panose="020F0502020204030204" pitchFamily="34" charset="0"/>
                <a:ea typeface="Calibri" panose="020F0502020204030204" pitchFamily="34" charset="0"/>
                <a:cs typeface="Times New Roman" panose="02020603050405020304" pitchFamily="18" charset="0"/>
              </a:rPr>
              <a:t>spammers</a:t>
            </a:r>
            <a:endParaRPr lang="id-ID" sz="3200" dirty="0"/>
          </a:p>
        </p:txBody>
      </p:sp>
    </p:spTree>
    <p:extLst>
      <p:ext uri="{BB962C8B-B14F-4D97-AF65-F5344CB8AC3E}">
        <p14:creationId xmlns:p14="http://schemas.microsoft.com/office/powerpoint/2010/main" val="39524579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3024" y="605718"/>
            <a:ext cx="11597269" cy="6001643"/>
          </a:xfrm>
          <a:prstGeom prst="rect">
            <a:avLst/>
          </a:prstGeom>
        </p:spPr>
        <p:txBody>
          <a:bodyPr wrap="square">
            <a:spAutoFit/>
          </a:bodyPr>
          <a:lstStyle/>
          <a:p>
            <a:pPr algn="just"/>
            <a:r>
              <a:rPr lang="id-ID" sz="3200" dirty="0">
                <a:solidFill>
                  <a:srgbClr val="000000"/>
                </a:solidFill>
                <a:latin typeface="Times New Roman" panose="02020603050405020304" pitchFamily="18" charset="0"/>
                <a:ea typeface="Times New Roman" panose="02020603050405020304" pitchFamily="18" charset="0"/>
              </a:rPr>
              <a:t>Bentuk </a:t>
            </a:r>
            <a:r>
              <a:rPr lang="id-ID" sz="3200" i="1" dirty="0">
                <a:solidFill>
                  <a:srgbClr val="000000"/>
                </a:solidFill>
                <a:latin typeface="Times New Roman" panose="02020603050405020304" pitchFamily="18" charset="0"/>
                <a:ea typeface="Times New Roman" panose="02020603050405020304" pitchFamily="18" charset="0"/>
              </a:rPr>
              <a:t>spam</a:t>
            </a:r>
            <a:r>
              <a:rPr lang="id-ID" sz="3200" dirty="0">
                <a:solidFill>
                  <a:srgbClr val="000000"/>
                </a:solidFill>
                <a:latin typeface="Times New Roman" panose="02020603050405020304" pitchFamily="18" charset="0"/>
                <a:ea typeface="Times New Roman" panose="02020603050405020304" pitchFamily="18" charset="0"/>
              </a:rPr>
              <a:t> yang dikenal secara umum meliputi : </a:t>
            </a:r>
            <a:r>
              <a:rPr lang="id-ID" sz="3200" i="1" dirty="0">
                <a:solidFill>
                  <a:srgbClr val="000000"/>
                </a:solidFill>
                <a:latin typeface="Times New Roman" panose="02020603050405020304" pitchFamily="18" charset="0"/>
                <a:ea typeface="Times New Roman" panose="02020603050405020304" pitchFamily="18" charset="0"/>
              </a:rPr>
              <a:t>spam</a:t>
            </a:r>
            <a:r>
              <a:rPr lang="id-ID" sz="3200" dirty="0">
                <a:solidFill>
                  <a:srgbClr val="000000"/>
                </a:solidFill>
                <a:latin typeface="Times New Roman" panose="02020603050405020304" pitchFamily="18" charset="0"/>
                <a:ea typeface="Times New Roman" panose="02020603050405020304" pitchFamily="18" charset="0"/>
              </a:rPr>
              <a:t> </a:t>
            </a:r>
            <a:r>
              <a:rPr lang="id-ID" sz="3200" u="sng" dirty="0">
                <a:solidFill>
                  <a:srgbClr val="000000"/>
                </a:solidFill>
                <a:latin typeface="Times New Roman" panose="02020603050405020304" pitchFamily="18" charset="0"/>
                <a:ea typeface="Times New Roman" panose="02020603050405020304" pitchFamily="18" charset="0"/>
                <a:hlinkClick r:id="rId2"/>
              </a:rPr>
              <a:t>suratelektronik</a:t>
            </a:r>
            <a:r>
              <a:rPr lang="id-ID" sz="3200" dirty="0">
                <a:solidFill>
                  <a:srgbClr val="000000"/>
                </a:solidFill>
                <a:latin typeface="Times New Roman" panose="02020603050405020304" pitchFamily="18" charset="0"/>
                <a:ea typeface="Times New Roman" panose="02020603050405020304" pitchFamily="18" charset="0"/>
              </a:rPr>
              <a:t>, </a:t>
            </a:r>
            <a:r>
              <a:rPr lang="id-ID" sz="3200" i="1" dirty="0">
                <a:solidFill>
                  <a:srgbClr val="000000"/>
                </a:solidFill>
                <a:latin typeface="Times New Roman" panose="02020603050405020304" pitchFamily="18" charset="0"/>
                <a:ea typeface="Times New Roman" panose="02020603050405020304" pitchFamily="18" charset="0"/>
              </a:rPr>
              <a:t>spam</a:t>
            </a:r>
            <a:r>
              <a:rPr lang="id-ID" sz="3200" dirty="0">
                <a:solidFill>
                  <a:srgbClr val="000000"/>
                </a:solidFill>
                <a:latin typeface="Times New Roman" panose="02020603050405020304" pitchFamily="18" charset="0"/>
                <a:ea typeface="Times New Roman" panose="02020603050405020304" pitchFamily="18" charset="0"/>
              </a:rPr>
              <a:t> </a:t>
            </a:r>
            <a:r>
              <a:rPr lang="id-ID" sz="3200" u="sng" dirty="0">
                <a:solidFill>
                  <a:srgbClr val="000000"/>
                </a:solidFill>
                <a:latin typeface="Times New Roman" panose="02020603050405020304" pitchFamily="18" charset="0"/>
                <a:ea typeface="Times New Roman" panose="02020603050405020304" pitchFamily="18" charset="0"/>
                <a:hlinkClick r:id="rId3"/>
              </a:rPr>
              <a:t>pesaninstan</a:t>
            </a:r>
            <a:r>
              <a:rPr lang="id-ID" sz="3200" dirty="0">
                <a:solidFill>
                  <a:srgbClr val="000000"/>
                </a:solidFill>
                <a:latin typeface="Times New Roman" panose="02020603050405020304" pitchFamily="18" charset="0"/>
                <a:ea typeface="Times New Roman" panose="02020603050405020304" pitchFamily="18" charset="0"/>
              </a:rPr>
              <a:t>, </a:t>
            </a:r>
            <a:r>
              <a:rPr lang="id-ID" sz="3200" i="1" dirty="0">
                <a:solidFill>
                  <a:srgbClr val="000000"/>
                </a:solidFill>
                <a:latin typeface="Times New Roman" panose="02020603050405020304" pitchFamily="18" charset="0"/>
                <a:ea typeface="Times New Roman" panose="02020603050405020304" pitchFamily="18" charset="0"/>
              </a:rPr>
              <a:t>spam</a:t>
            </a:r>
            <a:r>
              <a:rPr lang="id-ID" sz="3200" dirty="0">
                <a:solidFill>
                  <a:srgbClr val="000000"/>
                </a:solidFill>
                <a:latin typeface="Times New Roman" panose="02020603050405020304" pitchFamily="18" charset="0"/>
                <a:ea typeface="Times New Roman" panose="02020603050405020304" pitchFamily="18" charset="0"/>
              </a:rPr>
              <a:t> </a:t>
            </a:r>
            <a:r>
              <a:rPr lang="id-ID" sz="3200" i="1" dirty="0">
                <a:solidFill>
                  <a:srgbClr val="000000"/>
                </a:solidFill>
                <a:latin typeface="Times New Roman" panose="02020603050405020304" pitchFamily="18" charset="0"/>
                <a:ea typeface="Times New Roman" panose="02020603050405020304" pitchFamily="18" charset="0"/>
              </a:rPr>
              <a:t>Usenet </a:t>
            </a:r>
            <a:r>
              <a:rPr lang="id-ID" sz="3200" i="1" u="sng" dirty="0">
                <a:solidFill>
                  <a:srgbClr val="000000"/>
                </a:solidFill>
                <a:latin typeface="Times New Roman" panose="02020603050405020304" pitchFamily="18" charset="0"/>
                <a:ea typeface="Times New Roman" panose="02020603050405020304" pitchFamily="18" charset="0"/>
                <a:hlinkClick r:id="rId4"/>
              </a:rPr>
              <a:t>newsgroup</a:t>
            </a:r>
            <a:r>
              <a:rPr lang="id-ID" sz="3200" dirty="0">
                <a:solidFill>
                  <a:srgbClr val="000000"/>
                </a:solidFill>
                <a:latin typeface="Times New Roman" panose="02020603050405020304" pitchFamily="18" charset="0"/>
                <a:ea typeface="Times New Roman" panose="02020603050405020304" pitchFamily="18" charset="0"/>
              </a:rPr>
              <a:t>, </a:t>
            </a:r>
            <a:r>
              <a:rPr lang="id-ID" sz="3200" i="1" dirty="0">
                <a:solidFill>
                  <a:srgbClr val="000000"/>
                </a:solidFill>
                <a:latin typeface="Times New Roman" panose="02020603050405020304" pitchFamily="18" charset="0"/>
                <a:ea typeface="Times New Roman" panose="02020603050405020304" pitchFamily="18" charset="0"/>
              </a:rPr>
              <a:t>spam</a:t>
            </a:r>
            <a:r>
              <a:rPr lang="id-ID" sz="3200" dirty="0">
                <a:solidFill>
                  <a:srgbClr val="000000"/>
                </a:solidFill>
                <a:latin typeface="Times New Roman" panose="02020603050405020304" pitchFamily="18" charset="0"/>
                <a:ea typeface="Times New Roman" panose="02020603050405020304" pitchFamily="18" charset="0"/>
              </a:rPr>
              <a:t> </a:t>
            </a:r>
            <a:r>
              <a:rPr lang="id-ID" sz="3200" u="sng" dirty="0">
                <a:solidFill>
                  <a:srgbClr val="000000"/>
                </a:solidFill>
                <a:latin typeface="Times New Roman" panose="02020603050405020304" pitchFamily="18" charset="0"/>
                <a:ea typeface="Times New Roman" panose="02020603050405020304" pitchFamily="18" charset="0"/>
                <a:hlinkClick r:id="rId5"/>
              </a:rPr>
              <a:t>mesinpencari</a:t>
            </a:r>
            <a:r>
              <a:rPr lang="id-ID" sz="3200" dirty="0">
                <a:solidFill>
                  <a:srgbClr val="000000"/>
                </a:solidFill>
                <a:latin typeface="Times New Roman" panose="02020603050405020304" pitchFamily="18" charset="0"/>
                <a:ea typeface="Times New Roman" panose="02020603050405020304" pitchFamily="18" charset="0"/>
              </a:rPr>
              <a:t> informasi web (</a:t>
            </a:r>
            <a:r>
              <a:rPr lang="id-ID" sz="3200" i="1" dirty="0">
                <a:solidFill>
                  <a:srgbClr val="000000"/>
                </a:solidFill>
                <a:latin typeface="Times New Roman" panose="02020603050405020304" pitchFamily="18" charset="0"/>
                <a:ea typeface="Times New Roman" panose="02020603050405020304" pitchFamily="18" charset="0"/>
              </a:rPr>
              <a:t>web search engine spam</a:t>
            </a:r>
            <a:r>
              <a:rPr lang="id-ID" sz="3200" dirty="0">
                <a:solidFill>
                  <a:srgbClr val="000000"/>
                </a:solidFill>
                <a:latin typeface="Times New Roman" panose="02020603050405020304" pitchFamily="18" charset="0"/>
                <a:ea typeface="Times New Roman" panose="02020603050405020304" pitchFamily="18" charset="0"/>
              </a:rPr>
              <a:t>), </a:t>
            </a:r>
            <a:r>
              <a:rPr lang="id-ID" sz="3200" i="1" dirty="0">
                <a:solidFill>
                  <a:srgbClr val="000000"/>
                </a:solidFill>
                <a:latin typeface="Times New Roman" panose="02020603050405020304" pitchFamily="18" charset="0"/>
                <a:ea typeface="Times New Roman" panose="02020603050405020304" pitchFamily="18" charset="0"/>
              </a:rPr>
              <a:t>spam</a:t>
            </a:r>
            <a:r>
              <a:rPr lang="id-ID" sz="3200" dirty="0">
                <a:solidFill>
                  <a:srgbClr val="000000"/>
                </a:solidFill>
                <a:latin typeface="Times New Roman" panose="02020603050405020304" pitchFamily="18" charset="0"/>
                <a:ea typeface="Times New Roman" panose="02020603050405020304" pitchFamily="18" charset="0"/>
              </a:rPr>
              <a:t> </a:t>
            </a:r>
            <a:r>
              <a:rPr lang="id-ID" sz="3200" u="sng" dirty="0">
                <a:solidFill>
                  <a:srgbClr val="000000"/>
                </a:solidFill>
                <a:latin typeface="Times New Roman" panose="02020603050405020304" pitchFamily="18" charset="0"/>
                <a:ea typeface="Times New Roman" panose="02020603050405020304" pitchFamily="18" charset="0"/>
                <a:hlinkClick r:id="rId6"/>
              </a:rPr>
              <a:t>blog</a:t>
            </a:r>
            <a:r>
              <a:rPr lang="id-ID" sz="3200" dirty="0">
                <a:solidFill>
                  <a:srgbClr val="000000"/>
                </a:solidFill>
                <a:latin typeface="Times New Roman" panose="02020603050405020304" pitchFamily="18" charset="0"/>
                <a:ea typeface="Times New Roman" panose="02020603050405020304" pitchFamily="18" charset="0"/>
              </a:rPr>
              <a:t>, </a:t>
            </a:r>
            <a:r>
              <a:rPr lang="id-ID" sz="3200" i="1" dirty="0">
                <a:solidFill>
                  <a:srgbClr val="000000"/>
                </a:solidFill>
                <a:latin typeface="Times New Roman" panose="02020603050405020304" pitchFamily="18" charset="0"/>
                <a:ea typeface="Times New Roman" panose="02020603050405020304" pitchFamily="18" charset="0"/>
              </a:rPr>
              <a:t>spam</a:t>
            </a:r>
            <a:r>
              <a:rPr lang="id-ID" sz="3200" dirty="0">
                <a:solidFill>
                  <a:srgbClr val="000000"/>
                </a:solidFill>
                <a:latin typeface="Times New Roman" panose="02020603050405020304" pitchFamily="18" charset="0"/>
                <a:ea typeface="Times New Roman" panose="02020603050405020304" pitchFamily="18" charset="0"/>
              </a:rPr>
              <a:t> wiki, </a:t>
            </a:r>
            <a:r>
              <a:rPr lang="id-ID" sz="3200" i="1" dirty="0">
                <a:solidFill>
                  <a:srgbClr val="000000"/>
                </a:solidFill>
                <a:latin typeface="Times New Roman" panose="02020603050405020304" pitchFamily="18" charset="0"/>
                <a:ea typeface="Times New Roman" panose="02020603050405020304" pitchFamily="18" charset="0"/>
              </a:rPr>
              <a:t>spam</a:t>
            </a:r>
            <a:r>
              <a:rPr lang="id-ID" sz="3200" dirty="0">
                <a:solidFill>
                  <a:srgbClr val="000000"/>
                </a:solidFill>
                <a:latin typeface="Times New Roman" panose="02020603050405020304" pitchFamily="18" charset="0"/>
                <a:ea typeface="Times New Roman" panose="02020603050405020304" pitchFamily="18" charset="0"/>
              </a:rPr>
              <a:t> </a:t>
            </a:r>
            <a:r>
              <a:rPr lang="id-ID" sz="3200" u="sng" dirty="0">
                <a:solidFill>
                  <a:srgbClr val="000000"/>
                </a:solidFill>
                <a:latin typeface="Times New Roman" panose="02020603050405020304" pitchFamily="18" charset="0"/>
                <a:ea typeface="Times New Roman" panose="02020603050405020304" pitchFamily="18" charset="0"/>
                <a:hlinkClick r:id="rId7"/>
              </a:rPr>
              <a:t>iklanbaris</a:t>
            </a:r>
            <a:r>
              <a:rPr lang="id-ID" sz="3200" dirty="0">
                <a:solidFill>
                  <a:srgbClr val="000000"/>
                </a:solidFill>
                <a:latin typeface="Times New Roman" panose="02020603050405020304" pitchFamily="18" charset="0"/>
                <a:ea typeface="Times New Roman" panose="02020603050405020304" pitchFamily="18" charset="0"/>
              </a:rPr>
              <a:t> dan </a:t>
            </a:r>
            <a:r>
              <a:rPr lang="id-ID" sz="3200" i="1" dirty="0">
                <a:solidFill>
                  <a:srgbClr val="000000"/>
                </a:solidFill>
                <a:latin typeface="Times New Roman" panose="02020603050405020304" pitchFamily="18" charset="0"/>
                <a:ea typeface="Times New Roman" panose="02020603050405020304" pitchFamily="18" charset="0"/>
              </a:rPr>
              <a:t>spam</a:t>
            </a:r>
            <a:r>
              <a:rPr lang="id-ID" sz="3200" dirty="0">
                <a:solidFill>
                  <a:srgbClr val="000000"/>
                </a:solidFill>
                <a:latin typeface="Times New Roman" panose="02020603050405020304" pitchFamily="18" charset="0"/>
                <a:ea typeface="Times New Roman" panose="02020603050405020304" pitchFamily="18" charset="0"/>
              </a:rPr>
              <a:t> </a:t>
            </a:r>
            <a:r>
              <a:rPr lang="id-ID" sz="3200" u="sng" dirty="0">
                <a:solidFill>
                  <a:srgbClr val="000000"/>
                </a:solidFill>
                <a:latin typeface="Times New Roman" panose="02020603050405020304" pitchFamily="18" charset="0"/>
                <a:ea typeface="Times New Roman" panose="02020603050405020304" pitchFamily="18" charset="0"/>
                <a:hlinkClick r:id="rId8"/>
              </a:rPr>
              <a:t>jejaringsosial</a:t>
            </a:r>
            <a:r>
              <a:rPr lang="id-ID" sz="3200" dirty="0">
                <a:solidFill>
                  <a:srgbClr val="000000"/>
                </a:solidFill>
                <a:latin typeface="Times New Roman" panose="02020603050405020304" pitchFamily="18" charset="0"/>
                <a:ea typeface="Times New Roman" panose="02020603050405020304" pitchFamily="18" charset="0"/>
              </a:rPr>
              <a:t>.</a:t>
            </a:r>
            <a:endParaRPr lang="id-ID" sz="3200" dirty="0">
              <a:latin typeface="Times New Roman" panose="02020603050405020304" pitchFamily="18" charset="0"/>
              <a:ea typeface="Times New Roman" panose="02020603050405020304" pitchFamily="18" charset="0"/>
            </a:endParaRPr>
          </a:p>
          <a:p>
            <a:pPr algn="just"/>
            <a:r>
              <a:rPr lang="id-ID" sz="3200" dirty="0">
                <a:solidFill>
                  <a:srgbClr val="000000"/>
                </a:solidFill>
                <a:latin typeface="Times New Roman" panose="02020603050405020304" pitchFamily="18" charset="0"/>
                <a:ea typeface="Times New Roman" panose="02020603050405020304" pitchFamily="18" charset="0"/>
              </a:rPr>
              <a:t>Beberapa contoh lain dari </a:t>
            </a:r>
            <a:r>
              <a:rPr lang="id-ID" sz="3200" i="1" dirty="0">
                <a:solidFill>
                  <a:srgbClr val="000000"/>
                </a:solidFill>
                <a:latin typeface="Times New Roman" panose="02020603050405020304" pitchFamily="18" charset="0"/>
                <a:ea typeface="Times New Roman" panose="02020603050405020304" pitchFamily="18" charset="0"/>
              </a:rPr>
              <a:t>spam</a:t>
            </a:r>
            <a:r>
              <a:rPr lang="id-ID" sz="3200" dirty="0">
                <a:solidFill>
                  <a:srgbClr val="000000"/>
                </a:solidFill>
                <a:latin typeface="Times New Roman" panose="02020603050405020304" pitchFamily="18" charset="0"/>
                <a:ea typeface="Times New Roman" panose="02020603050405020304" pitchFamily="18" charset="0"/>
              </a:rPr>
              <a:t>, yaitu </a:t>
            </a:r>
            <a:r>
              <a:rPr lang="id-ID" sz="3200" u="sng" dirty="0">
                <a:solidFill>
                  <a:srgbClr val="000000"/>
                </a:solidFill>
                <a:latin typeface="Times New Roman" panose="02020603050405020304" pitchFamily="18" charset="0"/>
                <a:ea typeface="Times New Roman" panose="02020603050405020304" pitchFamily="18" charset="0"/>
                <a:hlinkClick r:id="rId9"/>
              </a:rPr>
              <a:t>pos-el</a:t>
            </a:r>
            <a:r>
              <a:rPr lang="id-ID" sz="3200" dirty="0">
                <a:solidFill>
                  <a:srgbClr val="000000"/>
                </a:solidFill>
                <a:latin typeface="Times New Roman" panose="02020603050405020304" pitchFamily="18" charset="0"/>
                <a:ea typeface="Times New Roman" panose="02020603050405020304" pitchFamily="18" charset="0"/>
              </a:rPr>
              <a:t> berisi </a:t>
            </a:r>
            <a:r>
              <a:rPr lang="id-ID" sz="3200" u="sng" dirty="0">
                <a:solidFill>
                  <a:srgbClr val="000000"/>
                </a:solidFill>
                <a:latin typeface="Times New Roman" panose="02020603050405020304" pitchFamily="18" charset="0"/>
                <a:ea typeface="Times New Roman" panose="02020603050405020304" pitchFamily="18" charset="0"/>
                <a:hlinkClick r:id="rId10"/>
              </a:rPr>
              <a:t>iklan</a:t>
            </a:r>
            <a:r>
              <a:rPr lang="id-ID" sz="3200" dirty="0">
                <a:solidFill>
                  <a:srgbClr val="000000"/>
                </a:solidFill>
                <a:latin typeface="Times New Roman" panose="02020603050405020304" pitchFamily="18" charset="0"/>
                <a:ea typeface="Times New Roman" panose="02020603050405020304" pitchFamily="18" charset="0"/>
              </a:rPr>
              <a:t>, surat masa singkat (SMS) pada </a:t>
            </a:r>
            <a:r>
              <a:rPr lang="id-ID" sz="3200" u="sng" dirty="0">
                <a:solidFill>
                  <a:srgbClr val="000000"/>
                </a:solidFill>
                <a:latin typeface="Times New Roman" panose="02020603050405020304" pitchFamily="18" charset="0"/>
                <a:ea typeface="Times New Roman" panose="02020603050405020304" pitchFamily="18" charset="0"/>
                <a:hlinkClick r:id="rId11"/>
              </a:rPr>
              <a:t>telepongenggam</a:t>
            </a:r>
            <a:r>
              <a:rPr lang="id-ID" sz="3200" dirty="0">
                <a:solidFill>
                  <a:srgbClr val="000000"/>
                </a:solidFill>
                <a:latin typeface="Times New Roman" panose="02020603050405020304" pitchFamily="18" charset="0"/>
                <a:ea typeface="Times New Roman" panose="02020603050405020304" pitchFamily="18" charset="0"/>
              </a:rPr>
              <a:t>, berita dalam suatu forum kelompok warta berisi promosi barang yang tidak terkait dengan kegiatan kelompok warta tersebut, </a:t>
            </a:r>
            <a:r>
              <a:rPr lang="id-ID" sz="3200" i="1" dirty="0">
                <a:solidFill>
                  <a:srgbClr val="000000"/>
                </a:solidFill>
                <a:latin typeface="Times New Roman" panose="02020603050405020304" pitchFamily="18" charset="0"/>
                <a:ea typeface="Times New Roman" panose="02020603050405020304" pitchFamily="18" charset="0"/>
              </a:rPr>
              <a:t>spamdexing</a:t>
            </a:r>
            <a:r>
              <a:rPr lang="id-ID" sz="3200" dirty="0">
                <a:solidFill>
                  <a:srgbClr val="000000"/>
                </a:solidFill>
                <a:latin typeface="Times New Roman" panose="02020603050405020304" pitchFamily="18" charset="0"/>
                <a:ea typeface="Times New Roman" panose="02020603050405020304" pitchFamily="18" charset="0"/>
              </a:rPr>
              <a:t> yang menguasai suatu </a:t>
            </a:r>
            <a:r>
              <a:rPr lang="id-ID" sz="3200" u="sng" dirty="0">
                <a:solidFill>
                  <a:srgbClr val="000000"/>
                </a:solidFill>
                <a:latin typeface="Times New Roman" panose="02020603050405020304" pitchFamily="18" charset="0"/>
                <a:ea typeface="Times New Roman" panose="02020603050405020304" pitchFamily="18" charset="0"/>
                <a:hlinkClick r:id="rId5"/>
              </a:rPr>
              <a:t>mesinpencari</a:t>
            </a:r>
            <a:r>
              <a:rPr lang="id-ID" sz="3200" dirty="0">
                <a:solidFill>
                  <a:srgbClr val="000000"/>
                </a:solidFill>
                <a:latin typeface="Times New Roman" panose="02020603050405020304" pitchFamily="18" charset="0"/>
                <a:ea typeface="Times New Roman" panose="02020603050405020304" pitchFamily="18" charset="0"/>
              </a:rPr>
              <a:t> (</a:t>
            </a:r>
            <a:r>
              <a:rPr lang="id-ID" sz="3200" i="1" dirty="0">
                <a:solidFill>
                  <a:srgbClr val="000000"/>
                </a:solidFill>
                <a:latin typeface="Times New Roman" panose="02020603050405020304" pitchFamily="18" charset="0"/>
                <a:ea typeface="Times New Roman" panose="02020603050405020304" pitchFamily="18" charset="0"/>
              </a:rPr>
              <a:t>search engine</a:t>
            </a:r>
            <a:r>
              <a:rPr lang="id-ID" sz="3200" dirty="0">
                <a:solidFill>
                  <a:srgbClr val="000000"/>
                </a:solidFill>
                <a:latin typeface="Times New Roman" panose="02020603050405020304" pitchFamily="18" charset="0"/>
                <a:ea typeface="Times New Roman" panose="02020603050405020304" pitchFamily="18" charset="0"/>
              </a:rPr>
              <a:t>) untuk mencari popularitas bagi suatu </a:t>
            </a:r>
            <a:r>
              <a:rPr lang="id-ID" sz="3200" u="sng" dirty="0">
                <a:solidFill>
                  <a:srgbClr val="000000"/>
                </a:solidFill>
                <a:latin typeface="Times New Roman" panose="02020603050405020304" pitchFamily="18" charset="0"/>
                <a:ea typeface="Times New Roman" panose="02020603050405020304" pitchFamily="18" charset="0"/>
                <a:hlinkClick r:id="rId12"/>
              </a:rPr>
              <a:t>URL</a:t>
            </a:r>
            <a:r>
              <a:rPr lang="id-ID" sz="3200" dirty="0">
                <a:solidFill>
                  <a:srgbClr val="000000"/>
                </a:solidFill>
                <a:latin typeface="Times New Roman" panose="02020603050405020304" pitchFamily="18" charset="0"/>
                <a:ea typeface="Times New Roman" panose="02020603050405020304" pitchFamily="18" charset="0"/>
              </a:rPr>
              <a:t> tertentu, berita yang tak berguna dan masuk dalam </a:t>
            </a:r>
            <a:r>
              <a:rPr lang="id-ID" sz="3200" u="sng" dirty="0">
                <a:solidFill>
                  <a:srgbClr val="000000"/>
                </a:solidFill>
                <a:latin typeface="Times New Roman" panose="02020603050405020304" pitchFamily="18" charset="0"/>
                <a:ea typeface="Times New Roman" panose="02020603050405020304" pitchFamily="18" charset="0"/>
                <a:hlinkClick r:id="rId6"/>
              </a:rPr>
              <a:t>blog</a:t>
            </a:r>
            <a:r>
              <a:rPr lang="id-ID" sz="3200" dirty="0">
                <a:solidFill>
                  <a:srgbClr val="000000"/>
                </a:solidFill>
                <a:latin typeface="Times New Roman" panose="02020603050405020304" pitchFamily="18" charset="0"/>
                <a:ea typeface="Times New Roman" panose="02020603050405020304" pitchFamily="18" charset="0"/>
              </a:rPr>
              <a:t>, buku tamu </a:t>
            </a:r>
            <a:r>
              <a:rPr lang="id-ID" sz="3200" u="sng" dirty="0">
                <a:solidFill>
                  <a:srgbClr val="000000"/>
                </a:solidFill>
                <a:latin typeface="Times New Roman" panose="02020603050405020304" pitchFamily="18" charset="0"/>
                <a:ea typeface="Times New Roman" panose="02020603050405020304" pitchFamily="18" charset="0"/>
                <a:hlinkClick r:id="rId13"/>
              </a:rPr>
              <a:t>situs web</a:t>
            </a:r>
            <a:r>
              <a:rPr lang="id-ID" sz="3200" dirty="0">
                <a:solidFill>
                  <a:srgbClr val="000000"/>
                </a:solidFill>
                <a:latin typeface="Times New Roman" panose="02020603050405020304" pitchFamily="18" charset="0"/>
                <a:ea typeface="Times New Roman" panose="02020603050405020304" pitchFamily="18" charset="0"/>
              </a:rPr>
              <a:t>, Transmisi faks, </a:t>
            </a:r>
            <a:r>
              <a:rPr lang="id-ID" sz="3200" u="sng" dirty="0">
                <a:solidFill>
                  <a:srgbClr val="000000"/>
                </a:solidFill>
                <a:latin typeface="Times New Roman" panose="02020603050405020304" pitchFamily="18" charset="0"/>
                <a:ea typeface="Times New Roman" panose="02020603050405020304" pitchFamily="18" charset="0"/>
                <a:hlinkClick r:id="rId10"/>
              </a:rPr>
              <a:t>iklan</a:t>
            </a:r>
            <a:r>
              <a:rPr lang="id-ID" sz="3200" dirty="0">
                <a:solidFill>
                  <a:srgbClr val="000000"/>
                </a:solidFill>
                <a:latin typeface="Times New Roman" panose="02020603050405020304" pitchFamily="18" charset="0"/>
                <a:ea typeface="Times New Roman" panose="02020603050405020304" pitchFamily="18" charset="0"/>
              </a:rPr>
              <a:t> </a:t>
            </a:r>
            <a:r>
              <a:rPr lang="id-ID" sz="3200" u="sng" dirty="0">
                <a:solidFill>
                  <a:srgbClr val="000000"/>
                </a:solidFill>
                <a:latin typeface="Times New Roman" panose="02020603050405020304" pitchFamily="18" charset="0"/>
                <a:ea typeface="Times New Roman" panose="02020603050405020304" pitchFamily="18" charset="0"/>
                <a:hlinkClick r:id="rId14"/>
              </a:rPr>
              <a:t>televisi</a:t>
            </a:r>
            <a:r>
              <a:rPr lang="id-ID" sz="3200" dirty="0">
                <a:solidFill>
                  <a:srgbClr val="000000"/>
                </a:solidFill>
                <a:latin typeface="Times New Roman" panose="02020603050405020304" pitchFamily="18" charset="0"/>
                <a:ea typeface="Times New Roman" panose="02020603050405020304" pitchFamily="18" charset="0"/>
              </a:rPr>
              <a:t> &amp; </a:t>
            </a:r>
            <a:r>
              <a:rPr lang="id-ID" sz="3200" i="1" dirty="0">
                <a:solidFill>
                  <a:srgbClr val="000000"/>
                </a:solidFill>
                <a:latin typeface="Times New Roman" panose="02020603050405020304" pitchFamily="18" charset="0"/>
                <a:ea typeface="Times New Roman" panose="02020603050405020304" pitchFamily="18" charset="0"/>
              </a:rPr>
              <a:t>spam</a:t>
            </a:r>
            <a:r>
              <a:rPr lang="id-ID" sz="3200" dirty="0">
                <a:solidFill>
                  <a:srgbClr val="000000"/>
                </a:solidFill>
                <a:latin typeface="Times New Roman" panose="02020603050405020304" pitchFamily="18" charset="0"/>
                <a:ea typeface="Times New Roman" panose="02020603050405020304" pitchFamily="18" charset="0"/>
              </a:rPr>
              <a:t> jaringan berbagi</a:t>
            </a:r>
            <a:endParaRPr lang="id-ID"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083929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a:t>PENYADAPAN KOMPUTER</a:t>
            </a:r>
            <a:r>
              <a:rPr lang="id-ID" dirty="0"/>
              <a:t/>
            </a:r>
            <a:br>
              <a:rPr lang="id-ID" dirty="0"/>
            </a:br>
            <a:r>
              <a:rPr lang="id-ID" dirty="0"/>
              <a:t>Kejahatan PENYADAPAN lewat komputer atau PC, yang mana sasarannya adalah untuk mecuri data penting yg berhubungan dengan "online banking, money transfer, transaksi kartu kredit, online booking, rahasia perusahaan. </a:t>
            </a:r>
            <a:br>
              <a:rPr lang="id-ID" dirty="0"/>
            </a:br>
            <a:r>
              <a:rPr lang="id-ID" dirty="0"/>
              <a:t>Periksalah bagian belakang dari komputer yg akan anda gunakan, apakah anda menemukan "Device" (alat) seperti gambar dibawah ini ?</a:t>
            </a:r>
            <a:br>
              <a:rPr lang="id-ID" dirty="0"/>
            </a:br>
            <a:r>
              <a:rPr lang="id-ID" dirty="0"/>
              <a:t/>
            </a:r>
            <a:br>
              <a:rPr lang="id-ID" dirty="0"/>
            </a:br>
            <a:r>
              <a:rPr lang="id-ID" dirty="0"/>
              <a:t>Jika ya, maka jangan menggunakan komputer tersebut !!!</a:t>
            </a:r>
            <a:br>
              <a:rPr lang="id-ID" dirty="0"/>
            </a:br>
            <a:endParaRPr lang="id-ID" b="1" dirty="0"/>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443352176"/>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docProps/app.xml><?xml version="1.0" encoding="utf-8"?>
<Properties xmlns="http://schemas.openxmlformats.org/officeDocument/2006/extended-properties" xmlns:vt="http://schemas.openxmlformats.org/officeDocument/2006/docPropsVTypes">
  <Template>TM03457491[[fn=Metropolitan]]</Template>
  <TotalTime>63</TotalTime>
  <Words>169</Words>
  <Application>Microsoft Office PowerPoint</Application>
  <PresentationFormat>Widescreen</PresentationFormat>
  <Paragraphs>16</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Times New Roman</vt:lpstr>
      <vt:lpstr>Metropolitan</vt:lpstr>
      <vt:lpstr>Kejahatan KOMPUTER </vt:lpstr>
      <vt:lpstr>PowerPoint Presentation</vt:lpstr>
      <vt:lpstr>PowerPoint Presentation</vt:lpstr>
      <vt:lpstr>PowerPoint Presentation</vt:lpstr>
      <vt:lpstr>PowerPoint Presentation</vt:lpstr>
      <vt:lpstr>PENYADAPAN KOMPUTER Kejahatan PENYADAPAN lewat komputer atau PC, yang mana sasarannya adalah untuk mecuri data penting yg berhubungan dengan "online banking, money transfer, transaksi kartu kredit, online booking, rahasia perusahaan.  Periksalah bagian belakang dari komputer yg akan anda gunakan, apakah anda menemukan "Device" (alat) seperti gambar dibawah ini ?  Jika ya, maka jangan menggunakan komputer tersebut !!!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LENOVO</cp:lastModifiedBy>
  <cp:revision>6</cp:revision>
  <dcterms:created xsi:type="dcterms:W3CDTF">2017-10-16T13:02:47Z</dcterms:created>
  <dcterms:modified xsi:type="dcterms:W3CDTF">2017-10-16T14:06:00Z</dcterms:modified>
</cp:coreProperties>
</file>