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9" r:id="rId14"/>
    <p:sldId id="273" r:id="rId15"/>
    <p:sldId id="270" r:id="rId16"/>
    <p:sldId id="271" r:id="rId17"/>
    <p:sldId id="272" r:id="rId18"/>
    <p:sldId id="274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97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Book1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Book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plotArea>
      <c:layout/>
      <c:scatterChart>
        <c:scatterStyle val="smoothMarker"/>
        <c:ser>
          <c:idx val="0"/>
          <c:order val="0"/>
          <c:marker>
            <c:symbol val="none"/>
          </c:marker>
          <c:xVal>
            <c:numRef>
              <c:f>Sheet1!$B$3:$B$14</c:f>
              <c:numCache>
                <c:formatCode>General</c:formatCode>
                <c:ptCount val="12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numCache>
            </c:numRef>
          </c:xVal>
          <c:yVal>
            <c:numRef>
              <c:f>Sheet1!$C$3:$C$14</c:f>
              <c:numCache>
                <c:formatCode>General</c:formatCode>
                <c:ptCount val="12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numCache>
            </c:numRef>
          </c:yVal>
          <c:smooth val="1"/>
        </c:ser>
        <c:axId val="111032960"/>
        <c:axId val="111067520"/>
      </c:scatterChart>
      <c:valAx>
        <c:axId val="111032960"/>
        <c:scaling>
          <c:orientation val="minMax"/>
        </c:scaling>
        <c:axPos val="b"/>
        <c:numFmt formatCode="General" sourceLinked="1"/>
        <c:tickLblPos val="nextTo"/>
        <c:crossAx val="111067520"/>
        <c:crosses val="autoZero"/>
        <c:crossBetween val="midCat"/>
      </c:valAx>
      <c:valAx>
        <c:axId val="111067520"/>
        <c:scaling>
          <c:orientation val="minMax"/>
        </c:scaling>
        <c:axPos val="l"/>
        <c:majorGridlines/>
        <c:numFmt formatCode="General" sourceLinked="1"/>
        <c:tickLblPos val="nextTo"/>
        <c:crossAx val="111032960"/>
        <c:crosses val="autoZero"/>
        <c:crossBetween val="midCat"/>
      </c:valAx>
      <c:spPr>
        <a:noFill/>
        <a:ln w="25400">
          <a:noFill/>
        </a:ln>
      </c:spPr>
    </c:plotArea>
    <c:legend>
      <c:legendPos val="r"/>
      <c:layout/>
    </c:legend>
    <c:plotVisOnly val="1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plotArea>
      <c:layout/>
      <c:scatterChart>
        <c:scatterStyle val="smoothMarker"/>
        <c:ser>
          <c:idx val="0"/>
          <c:order val="0"/>
          <c:marker>
            <c:symbol val="none"/>
          </c:marker>
          <c:xVal>
            <c:numRef>
              <c:f>Sheet1!$B$3:$B$14</c:f>
              <c:numCache>
                <c:formatCode>General</c:formatCode>
                <c:ptCount val="12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numCache>
            </c:numRef>
          </c:xVal>
          <c:yVal>
            <c:numRef>
              <c:f>Sheet1!$C$3:$C$14</c:f>
              <c:numCache>
                <c:formatCode>General</c:formatCode>
                <c:ptCount val="12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numCache>
            </c:numRef>
          </c:yVal>
          <c:smooth val="1"/>
        </c:ser>
        <c:axId val="76817920"/>
        <c:axId val="76819456"/>
      </c:scatterChart>
      <c:valAx>
        <c:axId val="76817920"/>
        <c:scaling>
          <c:orientation val="minMax"/>
        </c:scaling>
        <c:axPos val="b"/>
        <c:numFmt formatCode="General" sourceLinked="1"/>
        <c:tickLblPos val="nextTo"/>
        <c:crossAx val="76819456"/>
        <c:crosses val="autoZero"/>
        <c:crossBetween val="midCat"/>
      </c:valAx>
      <c:valAx>
        <c:axId val="76819456"/>
        <c:scaling>
          <c:orientation val="minMax"/>
        </c:scaling>
        <c:axPos val="l"/>
        <c:majorGridlines/>
        <c:numFmt formatCode="General" sourceLinked="1"/>
        <c:tickLblPos val="nextTo"/>
        <c:crossAx val="76817920"/>
        <c:crosses val="autoZero"/>
        <c:crossBetween val="midCat"/>
      </c:valAx>
      <c:spPr>
        <a:noFill/>
        <a:ln w="25400">
          <a:noFill/>
        </a:ln>
      </c:spPr>
    </c:plotArea>
    <c:legend>
      <c:legendPos val="r"/>
      <c:layout/>
    </c:legend>
    <c:plotVisOnly val="1"/>
  </c:chart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0E1D3-EE74-4EF6-994F-639A1689BDFF}" type="datetimeFigureOut">
              <a:rPr lang="en-US" smtClean="0"/>
              <a:pPr/>
              <a:t>10/1/2020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96069-2448-4690-934A-145EC1E1B75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0E1D3-EE74-4EF6-994F-639A1689BDFF}" type="datetimeFigureOut">
              <a:rPr lang="en-US" smtClean="0"/>
              <a:pPr/>
              <a:t>10/1/2020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96069-2448-4690-934A-145EC1E1B75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0E1D3-EE74-4EF6-994F-639A1689BDFF}" type="datetimeFigureOut">
              <a:rPr lang="en-US" smtClean="0"/>
              <a:pPr/>
              <a:t>10/1/2020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96069-2448-4690-934A-145EC1E1B75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0E1D3-EE74-4EF6-994F-639A1689BDFF}" type="datetimeFigureOut">
              <a:rPr lang="en-US" smtClean="0"/>
              <a:pPr/>
              <a:t>10/1/2020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96069-2448-4690-934A-145EC1E1B75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0E1D3-EE74-4EF6-994F-639A1689BDFF}" type="datetimeFigureOut">
              <a:rPr lang="en-US" smtClean="0"/>
              <a:pPr/>
              <a:t>10/1/2020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96069-2448-4690-934A-145EC1E1B75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0E1D3-EE74-4EF6-994F-639A1689BDFF}" type="datetimeFigureOut">
              <a:rPr lang="en-US" smtClean="0"/>
              <a:pPr/>
              <a:t>10/1/2020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96069-2448-4690-934A-145EC1E1B75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0E1D3-EE74-4EF6-994F-639A1689BDFF}" type="datetimeFigureOut">
              <a:rPr lang="en-US" smtClean="0"/>
              <a:pPr/>
              <a:t>10/1/2020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96069-2448-4690-934A-145EC1E1B75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0E1D3-EE74-4EF6-994F-639A1689BDFF}" type="datetimeFigureOut">
              <a:rPr lang="en-US" smtClean="0"/>
              <a:pPr/>
              <a:t>10/1/2020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96069-2448-4690-934A-145EC1E1B75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0E1D3-EE74-4EF6-994F-639A1689BDFF}" type="datetimeFigureOut">
              <a:rPr lang="en-US" smtClean="0"/>
              <a:pPr/>
              <a:t>10/1/2020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96069-2448-4690-934A-145EC1E1B75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0E1D3-EE74-4EF6-994F-639A1689BDFF}" type="datetimeFigureOut">
              <a:rPr lang="en-US" smtClean="0"/>
              <a:pPr/>
              <a:t>10/1/2020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96069-2448-4690-934A-145EC1E1B75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0E1D3-EE74-4EF6-994F-639A1689BDFF}" type="datetimeFigureOut">
              <a:rPr lang="en-US" smtClean="0"/>
              <a:pPr/>
              <a:t>10/1/2020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96069-2448-4690-934A-145EC1E1B75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40E1D3-EE74-4EF6-994F-639A1689BDFF}" type="datetimeFigureOut">
              <a:rPr lang="en-US" smtClean="0"/>
              <a:pPr/>
              <a:t>10/1/2020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096069-2448-4690-934A-145EC1E1B75D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2.v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4.v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5.v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6.v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7.v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8.v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9.v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1.v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2.v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3.v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4.v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5.v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6.v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Sensor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Tranduser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 smtClean="0"/>
              <a:t>Pendahuluan</a:t>
            </a:r>
            <a:r>
              <a:rPr lang="en-US" dirty="0" smtClean="0"/>
              <a:t> (</a:t>
            </a:r>
            <a:r>
              <a:rPr lang="en-US" dirty="0" err="1" smtClean="0"/>
              <a:t>Sistem</a:t>
            </a:r>
            <a:r>
              <a:rPr lang="en-US" dirty="0" smtClean="0"/>
              <a:t> </a:t>
            </a:r>
            <a:r>
              <a:rPr lang="en-US" dirty="0" err="1" smtClean="0"/>
              <a:t>Pengukuran</a:t>
            </a:r>
            <a:r>
              <a:rPr lang="en-US" dirty="0" smtClean="0"/>
              <a:t>)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Sistem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Susunan</a:t>
            </a:r>
            <a:r>
              <a:rPr lang="en-US" dirty="0" smtClean="0"/>
              <a:t> </a:t>
            </a:r>
            <a:r>
              <a:rPr lang="en-US" dirty="0" err="1" smtClean="0"/>
              <a:t>bagian</a:t>
            </a:r>
            <a:r>
              <a:rPr lang="en-US" dirty="0" smtClean="0"/>
              <a:t> </a:t>
            </a:r>
            <a:r>
              <a:rPr lang="en-US" dirty="0" err="1" smtClean="0"/>
              <a:t>bagian</a:t>
            </a:r>
            <a:r>
              <a:rPr lang="en-US" dirty="0" smtClean="0"/>
              <a:t> </a:t>
            </a:r>
            <a:r>
              <a:rPr lang="en-US" dirty="0" err="1" smtClean="0"/>
              <a:t>tertentu</a:t>
            </a:r>
            <a:r>
              <a:rPr lang="en-US" dirty="0" smtClean="0"/>
              <a:t> yang </a:t>
            </a:r>
            <a:r>
              <a:rPr lang="en-US" dirty="0" err="1" smtClean="0"/>
              <a:t>bekerja</a:t>
            </a:r>
            <a:r>
              <a:rPr lang="en-US" dirty="0" smtClean="0"/>
              <a:t> </a:t>
            </a:r>
            <a:r>
              <a:rPr lang="en-US" dirty="0" err="1" smtClean="0"/>
              <a:t>bersama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menghasilkan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keluaran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masukan</a:t>
            </a:r>
            <a:r>
              <a:rPr lang="en-US" dirty="0" smtClean="0"/>
              <a:t> yang </a:t>
            </a:r>
            <a:r>
              <a:rPr lang="en-US" dirty="0" err="1" smtClean="0"/>
              <a:t>diberikan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Sistem</a:t>
            </a:r>
            <a:r>
              <a:rPr lang="en-US" dirty="0" smtClean="0"/>
              <a:t> </a:t>
            </a:r>
            <a:r>
              <a:rPr lang="en-US" dirty="0" err="1" smtClean="0"/>
              <a:t>Instrumentasi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algn="just"/>
            <a:r>
              <a:rPr lang="en-US" dirty="0" err="1" smtClean="0"/>
              <a:t>Sistem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melakukan</a:t>
            </a:r>
            <a:r>
              <a:rPr lang="en-US" dirty="0" smtClean="0"/>
              <a:t> </a:t>
            </a:r>
            <a:r>
              <a:rPr lang="en-US" dirty="0" err="1" smtClean="0"/>
              <a:t>pengukuran</a:t>
            </a:r>
            <a:r>
              <a:rPr lang="en-US" dirty="0" smtClean="0"/>
              <a:t> yang </a:t>
            </a:r>
            <a:r>
              <a:rPr lang="en-US" dirty="0" err="1" smtClean="0"/>
              <a:t>memiliki</a:t>
            </a:r>
            <a:r>
              <a:rPr lang="en-US" dirty="0"/>
              <a:t> </a:t>
            </a:r>
            <a:r>
              <a:rPr lang="en-US" dirty="0" smtClean="0"/>
              <a:t>:</a:t>
            </a:r>
          </a:p>
          <a:p>
            <a:pPr lvl="1" algn="just"/>
            <a:r>
              <a:rPr lang="en-US" dirty="0" err="1" smtClean="0"/>
              <a:t>Masukan</a:t>
            </a:r>
            <a:r>
              <a:rPr lang="en-US" dirty="0" smtClean="0"/>
              <a:t> : </a:t>
            </a:r>
            <a:r>
              <a:rPr lang="en-US" dirty="0" err="1" smtClean="0"/>
              <a:t>nilai</a:t>
            </a:r>
            <a:r>
              <a:rPr lang="en-US" dirty="0" smtClean="0"/>
              <a:t> </a:t>
            </a:r>
            <a:r>
              <a:rPr lang="en-US" dirty="0" err="1" smtClean="0"/>
              <a:t>besaran</a:t>
            </a:r>
            <a:r>
              <a:rPr lang="en-US" dirty="0" smtClean="0"/>
              <a:t> yang </a:t>
            </a:r>
            <a:r>
              <a:rPr lang="en-US" dirty="0" err="1" smtClean="0"/>
              <a:t>sebenarnya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variabel</a:t>
            </a:r>
            <a:r>
              <a:rPr lang="en-US" dirty="0" smtClean="0"/>
              <a:t> </a:t>
            </a:r>
            <a:r>
              <a:rPr lang="en-US" dirty="0" err="1" smtClean="0"/>
              <a:t>lngkungan</a:t>
            </a:r>
            <a:r>
              <a:rPr lang="en-US" dirty="0" smtClean="0"/>
              <a:t> yang </a:t>
            </a:r>
            <a:r>
              <a:rPr lang="en-US" dirty="0" err="1" smtClean="0"/>
              <a:t>diukur</a:t>
            </a:r>
            <a:r>
              <a:rPr lang="en-US" dirty="0" smtClean="0"/>
              <a:t>.</a:t>
            </a:r>
          </a:p>
          <a:p>
            <a:pPr lvl="1"/>
            <a:r>
              <a:rPr lang="en-US" dirty="0" err="1" smtClean="0"/>
              <a:t>Keluaran</a:t>
            </a:r>
            <a:r>
              <a:rPr lang="en-US" dirty="0" smtClean="0"/>
              <a:t> : </a:t>
            </a:r>
            <a:r>
              <a:rPr lang="en-US" dirty="0" err="1" smtClean="0"/>
              <a:t>nilai</a:t>
            </a:r>
            <a:r>
              <a:rPr lang="en-US" dirty="0" smtClean="0"/>
              <a:t> </a:t>
            </a:r>
            <a:r>
              <a:rPr lang="en-US" dirty="0" err="1" smtClean="0"/>
              <a:t>terukur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Elemen-elemen</a:t>
            </a:r>
            <a:r>
              <a:rPr lang="en-US" dirty="0" smtClean="0"/>
              <a:t> </a:t>
            </a:r>
            <a:r>
              <a:rPr lang="en-US" dirty="0" err="1" smtClean="0"/>
              <a:t>sistem</a:t>
            </a:r>
            <a:r>
              <a:rPr lang="en-US" dirty="0" smtClean="0"/>
              <a:t> </a:t>
            </a:r>
            <a:r>
              <a:rPr lang="en-US" dirty="0" err="1" smtClean="0"/>
              <a:t>instrumentasi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dirty="0" smtClean="0"/>
              <a:t>Sensor : </a:t>
            </a:r>
            <a:r>
              <a:rPr lang="en-US" dirty="0" err="1" smtClean="0"/>
              <a:t>elemen</a:t>
            </a:r>
            <a:r>
              <a:rPr lang="en-US" dirty="0" smtClean="0"/>
              <a:t> </a:t>
            </a:r>
            <a:r>
              <a:rPr lang="en-US" dirty="0" err="1" smtClean="0"/>
              <a:t>sistem</a:t>
            </a:r>
            <a:r>
              <a:rPr lang="en-US" dirty="0" smtClean="0"/>
              <a:t> yang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efektif</a:t>
            </a:r>
            <a:r>
              <a:rPr lang="en-US" dirty="0" smtClean="0"/>
              <a:t> </a:t>
            </a:r>
            <a:r>
              <a:rPr lang="en-US" dirty="0" err="1" smtClean="0"/>
              <a:t>berhubungan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proses</a:t>
            </a:r>
            <a:r>
              <a:rPr lang="en-US" dirty="0" smtClean="0"/>
              <a:t> </a:t>
            </a:r>
            <a:r>
              <a:rPr lang="en-US" dirty="0" err="1" smtClean="0"/>
              <a:t>dimana</a:t>
            </a:r>
            <a:r>
              <a:rPr lang="en-US" dirty="0" smtClean="0"/>
              <a:t> </a:t>
            </a:r>
            <a:r>
              <a:rPr lang="en-US" dirty="0" err="1" smtClean="0"/>
              <a:t>variabel</a:t>
            </a:r>
            <a:r>
              <a:rPr lang="en-US" dirty="0" smtClean="0"/>
              <a:t> yang </a:t>
            </a:r>
            <a:r>
              <a:rPr lang="en-US" dirty="0" err="1" smtClean="0"/>
              <a:t>sedang</a:t>
            </a:r>
            <a:r>
              <a:rPr lang="en-US" dirty="0" smtClean="0"/>
              <a:t> </a:t>
            </a:r>
            <a:r>
              <a:rPr lang="en-US" dirty="0" err="1" smtClean="0"/>
              <a:t>diukur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menghasilkan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suatu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keluaran</a:t>
            </a:r>
            <a:r>
              <a:rPr lang="en-US" dirty="0" smtClean="0"/>
              <a:t> </a:t>
            </a:r>
            <a:r>
              <a:rPr lang="en-US" dirty="0" err="1" smtClean="0"/>
              <a:t>bentuk</a:t>
            </a:r>
            <a:r>
              <a:rPr lang="en-US" dirty="0" smtClean="0"/>
              <a:t> </a:t>
            </a:r>
            <a:r>
              <a:rPr lang="en-US" dirty="0" err="1" smtClean="0"/>
              <a:t>tertentu</a:t>
            </a:r>
            <a:r>
              <a:rPr lang="en-US" dirty="0"/>
              <a:t> </a:t>
            </a:r>
            <a:r>
              <a:rPr lang="en-US" dirty="0" smtClean="0"/>
              <a:t>yang </a:t>
            </a:r>
            <a:r>
              <a:rPr lang="en-US" b="1" dirty="0" err="1" smtClean="0">
                <a:solidFill>
                  <a:srgbClr val="FF0000"/>
                </a:solidFill>
              </a:rPr>
              <a:t>proporsional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dengan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nilai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variabel</a:t>
            </a:r>
            <a:r>
              <a:rPr lang="en-US" b="1" dirty="0" smtClean="0">
                <a:solidFill>
                  <a:srgbClr val="FF0000"/>
                </a:solidFill>
              </a:rPr>
              <a:t> yang </a:t>
            </a:r>
            <a:r>
              <a:rPr lang="en-US" b="1" dirty="0" err="1" smtClean="0">
                <a:solidFill>
                  <a:srgbClr val="FF0000"/>
                </a:solidFill>
              </a:rPr>
              <a:t>terukur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Elemen-elemen</a:t>
            </a:r>
            <a:r>
              <a:rPr lang="en-US" dirty="0" smtClean="0"/>
              <a:t> </a:t>
            </a:r>
            <a:r>
              <a:rPr lang="en-US" dirty="0" err="1" smtClean="0"/>
              <a:t>sistem</a:t>
            </a:r>
            <a:r>
              <a:rPr lang="en-US" dirty="0" smtClean="0"/>
              <a:t> </a:t>
            </a:r>
            <a:r>
              <a:rPr lang="en-US" dirty="0" err="1" smtClean="0"/>
              <a:t>instrumentasi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 err="1" smtClean="0"/>
              <a:t>Pengkondisi</a:t>
            </a:r>
            <a:r>
              <a:rPr lang="en-US" dirty="0" smtClean="0"/>
              <a:t> </a:t>
            </a:r>
            <a:r>
              <a:rPr lang="en-US" dirty="0" err="1" smtClean="0"/>
              <a:t>sinyal</a:t>
            </a:r>
            <a:r>
              <a:rPr lang="en-US" dirty="0" smtClean="0"/>
              <a:t> (signal conditioner) : </a:t>
            </a:r>
            <a:r>
              <a:rPr lang="en-US" dirty="0"/>
              <a:t> </a:t>
            </a:r>
            <a:r>
              <a:rPr lang="en-US" dirty="0" err="1" smtClean="0"/>
              <a:t>mengambil</a:t>
            </a:r>
            <a:r>
              <a:rPr lang="en-US" dirty="0" smtClean="0"/>
              <a:t> </a:t>
            </a:r>
            <a:r>
              <a:rPr lang="en-US" dirty="0" err="1" smtClean="0"/>
              <a:t>sinyal</a:t>
            </a:r>
            <a:r>
              <a:rPr lang="en-US" dirty="0" smtClean="0"/>
              <a:t> </a:t>
            </a:r>
            <a:r>
              <a:rPr lang="en-US" dirty="0" err="1" smtClean="0"/>
              <a:t>keluaran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sensor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mengubahnya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menjadi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sinyal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besaran</a:t>
            </a:r>
            <a:r>
              <a:rPr lang="en-US" b="1" dirty="0" smtClean="0">
                <a:solidFill>
                  <a:srgbClr val="FF0000"/>
                </a:solidFill>
              </a:rPr>
              <a:t> yang </a:t>
            </a:r>
            <a:r>
              <a:rPr lang="en-US" b="1" dirty="0" err="1" smtClean="0">
                <a:solidFill>
                  <a:srgbClr val="FF0000"/>
                </a:solidFill>
              </a:rPr>
              <a:t>cocok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tampilan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bagian</a:t>
            </a:r>
            <a:r>
              <a:rPr lang="en-US" dirty="0" smtClean="0"/>
              <a:t> </a:t>
            </a:r>
            <a:r>
              <a:rPr lang="en-US" dirty="0" err="1" smtClean="0"/>
              <a:t>selanjutnya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sebuah</a:t>
            </a:r>
            <a:r>
              <a:rPr lang="en-US" dirty="0" smtClean="0"/>
              <a:t> </a:t>
            </a:r>
            <a:r>
              <a:rPr lang="en-US" dirty="0" err="1" smtClean="0"/>
              <a:t>sistem</a:t>
            </a:r>
            <a:r>
              <a:rPr lang="en-US" dirty="0" smtClean="0"/>
              <a:t> yang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besar</a:t>
            </a:r>
            <a:r>
              <a:rPr lang="en-US" dirty="0" smtClean="0"/>
              <a:t>.</a:t>
            </a:r>
          </a:p>
          <a:p>
            <a:endParaRPr lang="en-US" dirty="0" smtClean="0"/>
          </a:p>
          <a:p>
            <a:r>
              <a:rPr lang="en-US" dirty="0" smtClean="0"/>
              <a:t>Sensor + </a:t>
            </a:r>
            <a:r>
              <a:rPr lang="en-US" dirty="0" err="1" smtClean="0"/>
              <a:t>pengkondisi</a:t>
            </a:r>
            <a:r>
              <a:rPr lang="en-US" dirty="0" smtClean="0"/>
              <a:t> </a:t>
            </a:r>
            <a:r>
              <a:rPr lang="en-US" dirty="0" err="1" smtClean="0"/>
              <a:t>sinyal</a:t>
            </a:r>
            <a:r>
              <a:rPr lang="en-US" dirty="0" smtClean="0"/>
              <a:t> = </a:t>
            </a:r>
            <a:r>
              <a:rPr lang="en-US" dirty="0" err="1" smtClean="0"/>
              <a:t>tranduser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Elemen</a:t>
            </a:r>
            <a:r>
              <a:rPr lang="en-US" dirty="0" smtClean="0"/>
              <a:t> </a:t>
            </a:r>
            <a:r>
              <a:rPr lang="en-US" dirty="0" err="1" smtClean="0"/>
              <a:t>sistem</a:t>
            </a:r>
            <a:r>
              <a:rPr lang="en-US" dirty="0" smtClean="0"/>
              <a:t> </a:t>
            </a:r>
            <a:r>
              <a:rPr lang="en-US" dirty="0" err="1" smtClean="0"/>
              <a:t>instrumentasi</a:t>
            </a: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Unjuk</a:t>
            </a:r>
            <a:r>
              <a:rPr lang="en-US" dirty="0" smtClean="0"/>
              <a:t> </a:t>
            </a:r>
            <a:r>
              <a:rPr lang="en-US" dirty="0" err="1" smtClean="0"/>
              <a:t>kerja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Akurasi</a:t>
            </a:r>
            <a:endParaRPr lang="en-US" dirty="0" smtClean="0"/>
          </a:p>
          <a:p>
            <a:r>
              <a:rPr lang="en-US" dirty="0" smtClean="0"/>
              <a:t>Error :</a:t>
            </a:r>
          </a:p>
          <a:p>
            <a:pPr lvl="1"/>
            <a:r>
              <a:rPr lang="en-US" dirty="0" smtClean="0"/>
              <a:t>Error </a:t>
            </a:r>
            <a:r>
              <a:rPr lang="en-US" dirty="0" err="1" smtClean="0"/>
              <a:t>histerisis</a:t>
            </a:r>
            <a:endParaRPr lang="en-US" dirty="0" smtClean="0"/>
          </a:p>
          <a:p>
            <a:pPr lvl="1"/>
            <a:r>
              <a:rPr lang="en-US" dirty="0" smtClean="0"/>
              <a:t>Error non </a:t>
            </a:r>
            <a:r>
              <a:rPr lang="en-US" dirty="0" err="1" smtClean="0"/>
              <a:t>linearitas</a:t>
            </a:r>
            <a:endParaRPr lang="en-US" dirty="0" smtClean="0"/>
          </a:p>
          <a:p>
            <a:r>
              <a:rPr lang="en-US" smtClean="0"/>
              <a:t>Jangkauan</a:t>
            </a:r>
            <a:r>
              <a:rPr lang="en-US" dirty="0" smtClean="0"/>
              <a:t> (</a:t>
            </a:r>
            <a:r>
              <a:rPr lang="en-US" dirty="0" err="1" smtClean="0"/>
              <a:t>rentang</a:t>
            </a:r>
            <a:r>
              <a:rPr lang="en-US" dirty="0" smtClean="0"/>
              <a:t>)</a:t>
            </a:r>
          </a:p>
          <a:p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Presisi</a:t>
            </a:r>
            <a:endParaRPr lang="en-US" dirty="0" smtClean="0"/>
          </a:p>
          <a:p>
            <a:r>
              <a:rPr lang="en-US" dirty="0" err="1" smtClean="0"/>
              <a:t>Repeatibility</a:t>
            </a:r>
            <a:endParaRPr lang="en-US" dirty="0" smtClean="0"/>
          </a:p>
          <a:p>
            <a:r>
              <a:rPr lang="en-US" dirty="0" err="1" smtClean="0"/>
              <a:t>Reproduksibilitas</a:t>
            </a:r>
            <a:endParaRPr lang="en-US" dirty="0" smtClean="0"/>
          </a:p>
          <a:p>
            <a:r>
              <a:rPr lang="en-US" dirty="0" err="1" smtClean="0"/>
              <a:t>Sensitivitas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Akurasi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algn="just"/>
            <a:r>
              <a:rPr lang="en-US" b="1" dirty="0" err="1" smtClean="0">
                <a:solidFill>
                  <a:srgbClr val="FF0000"/>
                </a:solidFill>
              </a:rPr>
              <a:t>Indikator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seberapa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dekat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/>
              <a:t>nilai</a:t>
            </a:r>
            <a:r>
              <a:rPr lang="en-US" dirty="0" smtClean="0"/>
              <a:t> yang </a:t>
            </a:r>
            <a:r>
              <a:rPr lang="en-US" dirty="0" err="1" smtClean="0"/>
              <a:t>dihasilkan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sistem</a:t>
            </a:r>
            <a:r>
              <a:rPr lang="en-US" dirty="0" smtClean="0"/>
              <a:t> </a:t>
            </a:r>
            <a:r>
              <a:rPr lang="en-US" dirty="0" err="1" smtClean="0"/>
              <a:t>pengukuran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diharapkan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nilai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sebenarnya</a:t>
            </a:r>
            <a:r>
              <a:rPr lang="en-US" b="1" dirty="0" smtClean="0">
                <a:solidFill>
                  <a:srgbClr val="FF0000"/>
                </a:solidFill>
              </a:rPr>
              <a:t>.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algn="just"/>
            <a:r>
              <a:rPr lang="en-US" dirty="0" err="1" smtClean="0"/>
              <a:t>Dinyatakan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persen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rentang</a:t>
            </a:r>
            <a:r>
              <a:rPr lang="en-US" dirty="0" smtClean="0"/>
              <a:t> </a:t>
            </a:r>
            <a:r>
              <a:rPr lang="en-US" dirty="0" err="1" smtClean="0"/>
              <a:t>penuh</a:t>
            </a:r>
            <a:r>
              <a:rPr lang="en-US" dirty="0" smtClean="0"/>
              <a:t> </a:t>
            </a:r>
            <a:r>
              <a:rPr lang="en-US" dirty="0" err="1" smtClean="0"/>
              <a:t>pengukuran</a:t>
            </a:r>
            <a:r>
              <a:rPr lang="en-US" dirty="0" smtClean="0"/>
              <a:t> full scale deflection (</a:t>
            </a:r>
            <a:r>
              <a:rPr lang="en-US" dirty="0" err="1" smtClean="0"/>
              <a:t>f.s.d</a:t>
            </a:r>
            <a:r>
              <a:rPr lang="en-US" dirty="0" smtClean="0"/>
              <a:t>.).</a:t>
            </a:r>
          </a:p>
          <a:p>
            <a:pPr algn="just"/>
            <a:endParaRPr lang="en-US" dirty="0"/>
          </a:p>
          <a:p>
            <a:pPr algn="just"/>
            <a:r>
              <a:rPr lang="en-US" sz="1800" dirty="0" err="1" smtClean="0"/>
              <a:t>Misal</a:t>
            </a:r>
            <a:r>
              <a:rPr lang="en-US" sz="1800" dirty="0" smtClean="0"/>
              <a:t>: </a:t>
            </a:r>
            <a:r>
              <a:rPr lang="en-US" sz="1800" u="sng" dirty="0" smtClean="0"/>
              <a:t>+</a:t>
            </a:r>
            <a:r>
              <a:rPr lang="en-US" sz="1800" dirty="0" smtClean="0"/>
              <a:t> 1 % </a:t>
            </a:r>
            <a:r>
              <a:rPr lang="en-US" sz="1800" dirty="0" err="1" smtClean="0"/>
              <a:t>f.s.d</a:t>
            </a:r>
            <a:r>
              <a:rPr lang="en-US" sz="1800" dirty="0" smtClean="0"/>
              <a:t>.</a:t>
            </a:r>
          </a:p>
          <a:p>
            <a:pPr algn="just"/>
            <a:r>
              <a:rPr lang="en-US" sz="1800" dirty="0" err="1" smtClean="0"/>
              <a:t>Rentang</a:t>
            </a:r>
            <a:r>
              <a:rPr lang="en-US" sz="1800" dirty="0" smtClean="0"/>
              <a:t> </a:t>
            </a:r>
            <a:r>
              <a:rPr lang="en-US" sz="1800" dirty="0" err="1" smtClean="0"/>
              <a:t>penuh</a:t>
            </a:r>
            <a:r>
              <a:rPr lang="en-US" sz="1800" dirty="0" smtClean="0"/>
              <a:t> : 10 Ampere</a:t>
            </a:r>
          </a:p>
          <a:p>
            <a:pPr algn="just"/>
            <a:r>
              <a:rPr lang="en-US" sz="1800" dirty="0" err="1" smtClean="0"/>
              <a:t>Maka</a:t>
            </a:r>
            <a:r>
              <a:rPr lang="en-US" sz="1800" dirty="0" smtClean="0"/>
              <a:t> </a:t>
            </a:r>
            <a:r>
              <a:rPr lang="en-US" sz="1800" dirty="0" err="1" smtClean="0"/>
              <a:t>akurasi</a:t>
            </a:r>
            <a:r>
              <a:rPr lang="en-US" sz="1800" dirty="0" smtClean="0"/>
              <a:t> </a:t>
            </a:r>
            <a:r>
              <a:rPr lang="en-US" sz="1800" dirty="0" err="1" smtClean="0"/>
              <a:t>sistem</a:t>
            </a:r>
            <a:r>
              <a:rPr lang="en-US" sz="1800" dirty="0" smtClean="0"/>
              <a:t> </a:t>
            </a:r>
            <a:r>
              <a:rPr lang="en-US" sz="1800" u="sng" dirty="0" smtClean="0"/>
              <a:t>+</a:t>
            </a:r>
            <a:r>
              <a:rPr lang="en-US" sz="1800" dirty="0" smtClean="0"/>
              <a:t> 0.1 Ampere</a:t>
            </a:r>
            <a:endParaRPr lang="en-US" sz="1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Error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5867400" cy="4525963"/>
          </a:xfrm>
        </p:spPr>
        <p:txBody>
          <a:bodyPr/>
          <a:lstStyle/>
          <a:p>
            <a:r>
              <a:rPr lang="en-US" dirty="0" err="1" smtClean="0"/>
              <a:t>Selisih</a:t>
            </a:r>
            <a:r>
              <a:rPr lang="en-US" dirty="0" smtClean="0"/>
              <a:t> </a:t>
            </a:r>
            <a:r>
              <a:rPr lang="en-US" dirty="0" err="1" smtClean="0"/>
              <a:t>antara</a:t>
            </a:r>
            <a:r>
              <a:rPr lang="en-US" dirty="0" smtClean="0"/>
              <a:t> </a:t>
            </a:r>
            <a:r>
              <a:rPr lang="en-US" dirty="0" err="1" smtClean="0"/>
              <a:t>nilai</a:t>
            </a:r>
            <a:r>
              <a:rPr lang="en-US" dirty="0" smtClean="0"/>
              <a:t> </a:t>
            </a:r>
            <a:r>
              <a:rPr lang="en-US" dirty="0" err="1" smtClean="0"/>
              <a:t>besaran</a:t>
            </a:r>
            <a:r>
              <a:rPr lang="en-US" dirty="0" smtClean="0"/>
              <a:t> </a:t>
            </a:r>
            <a:r>
              <a:rPr lang="en-US" dirty="0" err="1" smtClean="0"/>
              <a:t>sebenarnya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nilai</a:t>
            </a:r>
            <a:r>
              <a:rPr lang="en-US" dirty="0" smtClean="0"/>
              <a:t> </a:t>
            </a:r>
            <a:r>
              <a:rPr lang="en-US" dirty="0" err="1" smtClean="0"/>
              <a:t>pengukuran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r>
              <a:rPr lang="en-US" sz="2400" dirty="0" smtClean="0"/>
              <a:t>Error = </a:t>
            </a:r>
            <a:r>
              <a:rPr lang="en-US" sz="2400" dirty="0" err="1" smtClean="0"/>
              <a:t>nilai</a:t>
            </a:r>
            <a:r>
              <a:rPr lang="en-US" sz="2400" dirty="0" smtClean="0"/>
              <a:t> </a:t>
            </a:r>
            <a:r>
              <a:rPr lang="en-US" sz="2400" dirty="0" err="1" smtClean="0"/>
              <a:t>sebenarnya</a:t>
            </a:r>
            <a:r>
              <a:rPr lang="en-US" sz="2400" dirty="0" smtClean="0"/>
              <a:t> – </a:t>
            </a:r>
            <a:r>
              <a:rPr lang="en-US" sz="2400" dirty="0" err="1" smtClean="0"/>
              <a:t>nilai</a:t>
            </a:r>
            <a:r>
              <a:rPr lang="en-US" sz="2400" dirty="0" smtClean="0"/>
              <a:t> </a:t>
            </a:r>
            <a:r>
              <a:rPr lang="en-US" sz="2400" dirty="0" err="1" smtClean="0"/>
              <a:t>pengukuran</a:t>
            </a:r>
            <a:endParaRPr lang="en-US" sz="24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2514600" cy="4525963"/>
          </a:xfrm>
        </p:spPr>
        <p:txBody>
          <a:bodyPr/>
          <a:lstStyle/>
          <a:p>
            <a:r>
              <a:rPr lang="en-US" dirty="0" smtClean="0"/>
              <a:t>Error :</a:t>
            </a:r>
          </a:p>
          <a:p>
            <a:pPr lvl="1"/>
            <a:r>
              <a:rPr lang="en-US" dirty="0" smtClean="0"/>
              <a:t>Error </a:t>
            </a:r>
            <a:r>
              <a:rPr lang="en-US" dirty="0" err="1" smtClean="0"/>
              <a:t>histerisis</a:t>
            </a:r>
            <a:endParaRPr lang="en-US" dirty="0" smtClean="0"/>
          </a:p>
          <a:p>
            <a:pPr lvl="1"/>
            <a:r>
              <a:rPr lang="en-US" dirty="0" smtClean="0"/>
              <a:t>Error non </a:t>
            </a:r>
            <a:r>
              <a:rPr lang="en-US" dirty="0" err="1" smtClean="0"/>
              <a:t>linearitas</a:t>
            </a:r>
            <a:endParaRPr lang="en-US" dirty="0" smtClean="0"/>
          </a:p>
          <a:p>
            <a:pPr lvl="1">
              <a:buNone/>
            </a:pP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Error </a:t>
            </a:r>
            <a:r>
              <a:rPr lang="en-US" dirty="0" err="1" smtClean="0"/>
              <a:t>Histerisis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 err="1" smtClean="0"/>
              <a:t>Selisih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pengukuran</a:t>
            </a:r>
            <a:r>
              <a:rPr lang="en-US" dirty="0" smtClean="0"/>
              <a:t> </a:t>
            </a:r>
            <a:r>
              <a:rPr lang="en-US" dirty="0" err="1" smtClean="0"/>
              <a:t>nilai</a:t>
            </a:r>
            <a:r>
              <a:rPr lang="en-US" dirty="0" smtClean="0"/>
              <a:t> </a:t>
            </a:r>
            <a:r>
              <a:rPr lang="en-US" dirty="0" err="1" smtClean="0"/>
              <a:t>besaran</a:t>
            </a:r>
            <a:r>
              <a:rPr lang="en-US" dirty="0" smtClean="0"/>
              <a:t> yang </a:t>
            </a:r>
            <a:r>
              <a:rPr lang="en-US" dirty="0" err="1" smtClean="0"/>
              <a:t>sama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sebuah</a:t>
            </a:r>
            <a:r>
              <a:rPr lang="en-US" dirty="0" smtClean="0"/>
              <a:t> </a:t>
            </a:r>
            <a:r>
              <a:rPr lang="en-US" dirty="0" err="1" smtClean="0"/>
              <a:t>variabel</a:t>
            </a:r>
            <a:r>
              <a:rPr lang="en-US" dirty="0" smtClean="0"/>
              <a:t>.</a:t>
            </a: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sz="half" idx="2"/>
          </p:nvPr>
        </p:nvGraphicFramePr>
        <p:xfrm>
          <a:off x="4648200" y="1600200"/>
          <a:ext cx="4038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Error non </a:t>
            </a:r>
            <a:r>
              <a:rPr lang="en-US" dirty="0" err="1" smtClean="0"/>
              <a:t>linearitas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 smtClean="0"/>
              <a:t>Error yang </a:t>
            </a:r>
            <a:r>
              <a:rPr lang="en-US" dirty="0" err="1" smtClean="0"/>
              <a:t>terjadi</a:t>
            </a:r>
            <a:r>
              <a:rPr lang="en-US" dirty="0" smtClean="0"/>
              <a:t> </a:t>
            </a:r>
            <a:r>
              <a:rPr lang="en-US" dirty="0" err="1" smtClean="0"/>
              <a:t>karena</a:t>
            </a:r>
            <a:r>
              <a:rPr lang="en-US" dirty="0" smtClean="0"/>
              <a:t> </a:t>
            </a:r>
            <a:r>
              <a:rPr lang="en-US" dirty="0" err="1" smtClean="0"/>
              <a:t>adanya</a:t>
            </a:r>
            <a:r>
              <a:rPr lang="en-US" dirty="0" smtClean="0"/>
              <a:t> </a:t>
            </a:r>
            <a:r>
              <a:rPr lang="en-US" dirty="0" err="1" smtClean="0"/>
              <a:t>asumsi</a:t>
            </a:r>
            <a:r>
              <a:rPr lang="en-US" dirty="0" smtClean="0"/>
              <a:t> </a:t>
            </a:r>
            <a:r>
              <a:rPr lang="en-US" dirty="0" err="1" smtClean="0"/>
              <a:t>hubungan</a:t>
            </a:r>
            <a:r>
              <a:rPr lang="en-US" dirty="0" smtClean="0"/>
              <a:t> linear </a:t>
            </a:r>
            <a:r>
              <a:rPr lang="en-US" dirty="0" err="1" smtClean="0"/>
              <a:t>antara</a:t>
            </a:r>
            <a:r>
              <a:rPr lang="en-US" dirty="0" smtClean="0"/>
              <a:t> </a:t>
            </a:r>
            <a:r>
              <a:rPr lang="en-US" dirty="0" err="1" smtClean="0"/>
              <a:t>masukan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keluaran</a:t>
            </a:r>
            <a:r>
              <a:rPr lang="en-US" dirty="0" smtClean="0"/>
              <a:t>.</a:t>
            </a: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sz="half" idx="2"/>
          </p:nvPr>
        </p:nvGraphicFramePr>
        <p:xfrm>
          <a:off x="4648200" y="1600200"/>
          <a:ext cx="4038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Jangkauan</a:t>
            </a:r>
            <a:r>
              <a:rPr lang="en-US" dirty="0" smtClean="0"/>
              <a:t> (</a:t>
            </a:r>
            <a:r>
              <a:rPr lang="en-US" dirty="0" err="1" smtClean="0"/>
              <a:t>rentang</a:t>
            </a:r>
            <a:r>
              <a:rPr lang="en-US" dirty="0" smtClean="0"/>
              <a:t>)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Batas </a:t>
            </a:r>
            <a:r>
              <a:rPr lang="en-US" dirty="0" err="1" smtClean="0"/>
              <a:t>kemampuan</a:t>
            </a:r>
            <a:r>
              <a:rPr lang="en-US" dirty="0" smtClean="0"/>
              <a:t> sensor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mengolah</a:t>
            </a:r>
            <a:r>
              <a:rPr lang="en-US" dirty="0" smtClean="0"/>
              <a:t> </a:t>
            </a:r>
            <a:r>
              <a:rPr lang="en-US" dirty="0" err="1" smtClean="0"/>
              <a:t>nilai</a:t>
            </a:r>
            <a:r>
              <a:rPr lang="en-US" dirty="0" smtClean="0"/>
              <a:t> </a:t>
            </a:r>
            <a:r>
              <a:rPr lang="en-US" dirty="0" err="1" smtClean="0"/>
              <a:t>besaran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variabel</a:t>
            </a:r>
            <a:r>
              <a:rPr lang="en-US" dirty="0" smtClean="0"/>
              <a:t> </a:t>
            </a:r>
            <a:r>
              <a:rPr lang="en-US" dirty="0" err="1" smtClean="0"/>
              <a:t>lingkungan</a:t>
            </a:r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" y="2895600"/>
            <a:ext cx="8001000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Presisi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 err="1" smtClean="0"/>
              <a:t>Menggambarkan</a:t>
            </a:r>
            <a:r>
              <a:rPr lang="en-US" dirty="0" smtClean="0"/>
              <a:t> </a:t>
            </a:r>
            <a:r>
              <a:rPr lang="en-US" dirty="0" err="1" smtClean="0"/>
              <a:t>derajat</a:t>
            </a:r>
            <a:r>
              <a:rPr lang="en-US" dirty="0" smtClean="0"/>
              <a:t> </a:t>
            </a:r>
            <a:r>
              <a:rPr lang="en-US" dirty="0" err="1" smtClean="0"/>
              <a:t>kebebasan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sistem</a:t>
            </a:r>
            <a:r>
              <a:rPr lang="en-US" dirty="0" smtClean="0"/>
              <a:t> </a:t>
            </a:r>
            <a:r>
              <a:rPr lang="en-US" dirty="0" err="1" smtClean="0"/>
              <a:t>pengukuran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error – error </a:t>
            </a:r>
            <a:r>
              <a:rPr lang="en-US" dirty="0" err="1" smtClean="0"/>
              <a:t>acak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Presisi</a:t>
            </a:r>
            <a:r>
              <a:rPr lang="en-US" dirty="0" smtClean="0"/>
              <a:t> </a:t>
            </a:r>
            <a:r>
              <a:rPr lang="en-US" dirty="0" err="1" smtClean="0"/>
              <a:t>tinggi</a:t>
            </a:r>
            <a:r>
              <a:rPr lang="en-US" dirty="0" smtClean="0"/>
              <a:t> </a:t>
            </a:r>
            <a:r>
              <a:rPr lang="en-US" dirty="0" err="1" smtClean="0"/>
              <a:t>hanya</a:t>
            </a:r>
            <a:r>
              <a:rPr lang="en-US" dirty="0" smtClean="0"/>
              <a:t> </a:t>
            </a:r>
            <a:r>
              <a:rPr lang="en-US" dirty="0" err="1" smtClean="0"/>
              <a:t>memberikan</a:t>
            </a:r>
            <a:r>
              <a:rPr lang="en-US" dirty="0" smtClean="0"/>
              <a:t> </a:t>
            </a:r>
            <a:r>
              <a:rPr lang="en-US" dirty="0" err="1" smtClean="0"/>
              <a:t>sebaran</a:t>
            </a:r>
            <a:r>
              <a:rPr lang="en-US" dirty="0" smtClean="0"/>
              <a:t> </a:t>
            </a:r>
            <a:r>
              <a:rPr lang="en-US" dirty="0" err="1" smtClean="0"/>
              <a:t>nilai</a:t>
            </a:r>
            <a:r>
              <a:rPr lang="en-US" dirty="0" smtClean="0"/>
              <a:t> yang </a:t>
            </a:r>
            <a:r>
              <a:rPr lang="en-US" dirty="0" err="1" smtClean="0"/>
              <a:t>sempit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pembacaan</a:t>
            </a:r>
            <a:r>
              <a:rPr lang="en-US" dirty="0" smtClean="0"/>
              <a:t> yang </a:t>
            </a:r>
            <a:r>
              <a:rPr lang="en-US" dirty="0" err="1" smtClean="0"/>
              <a:t>berulang-ulang</a:t>
            </a:r>
            <a:r>
              <a:rPr lang="en-US" dirty="0" smtClean="0"/>
              <a:t>.</a:t>
            </a:r>
          </a:p>
          <a:p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err="1" smtClean="0"/>
              <a:t>presisi</a:t>
            </a:r>
            <a:r>
              <a:rPr lang="en-US" dirty="0" smtClean="0"/>
              <a:t> </a:t>
            </a:r>
            <a:r>
              <a:rPr lang="en-US" dirty="0" err="1" smtClean="0"/>
              <a:t>rendah</a:t>
            </a:r>
            <a:r>
              <a:rPr lang="en-US" dirty="0" smtClean="0"/>
              <a:t>, </a:t>
            </a:r>
            <a:r>
              <a:rPr lang="en-US" dirty="0" err="1" smtClean="0"/>
              <a:t>akurasi</a:t>
            </a:r>
            <a:r>
              <a:rPr lang="en-US" dirty="0" smtClean="0"/>
              <a:t> </a:t>
            </a:r>
            <a:r>
              <a:rPr lang="en-US" dirty="0" err="1" smtClean="0"/>
              <a:t>tinggi</a:t>
            </a:r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Presisi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 err="1" smtClean="0"/>
              <a:t>Presisi</a:t>
            </a:r>
            <a:r>
              <a:rPr lang="en-US" dirty="0" smtClean="0"/>
              <a:t> </a:t>
            </a:r>
            <a:r>
              <a:rPr lang="en-US" dirty="0" err="1" smtClean="0"/>
              <a:t>tinggi</a:t>
            </a:r>
            <a:r>
              <a:rPr lang="en-US" dirty="0" smtClean="0"/>
              <a:t>, </a:t>
            </a:r>
            <a:r>
              <a:rPr lang="en-US" dirty="0" err="1" smtClean="0"/>
              <a:t>akurasi</a:t>
            </a:r>
            <a:r>
              <a:rPr lang="en-US" dirty="0" smtClean="0"/>
              <a:t> </a:t>
            </a:r>
            <a:r>
              <a:rPr lang="en-US" dirty="0" err="1" smtClean="0"/>
              <a:t>rendah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None/>
            </a:pPr>
            <a:r>
              <a:rPr lang="en-US" dirty="0" err="1" smtClean="0"/>
              <a:t>Presisi</a:t>
            </a:r>
            <a:r>
              <a:rPr lang="en-US" dirty="0" smtClean="0"/>
              <a:t> </a:t>
            </a:r>
            <a:r>
              <a:rPr lang="en-US" dirty="0" err="1" smtClean="0"/>
              <a:t>tinggi</a:t>
            </a:r>
            <a:r>
              <a:rPr lang="en-US" dirty="0" smtClean="0"/>
              <a:t>, </a:t>
            </a:r>
            <a:r>
              <a:rPr lang="en-US" dirty="0" err="1" smtClean="0"/>
              <a:t>akurasi</a:t>
            </a:r>
            <a:r>
              <a:rPr lang="en-US" dirty="0" smtClean="0"/>
              <a:t> </a:t>
            </a:r>
            <a:r>
              <a:rPr lang="en-US" dirty="0" err="1" smtClean="0"/>
              <a:t>tinggi</a:t>
            </a:r>
            <a:endParaRPr 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err="1" smtClean="0"/>
              <a:t>Repeatibility</a:t>
            </a:r>
            <a:r>
              <a:rPr lang="en-US" b="1" dirty="0" smtClean="0"/>
              <a:t> </a:t>
            </a:r>
            <a:r>
              <a:rPr lang="en-US" b="1" dirty="0" err="1" smtClean="0"/>
              <a:t>dan</a:t>
            </a:r>
            <a:r>
              <a:rPr lang="en-US" b="1" dirty="0" smtClean="0"/>
              <a:t> </a:t>
            </a:r>
            <a:r>
              <a:rPr lang="en-US" b="1" dirty="0" err="1"/>
              <a:t>R</a:t>
            </a:r>
            <a:r>
              <a:rPr lang="en-US" b="1" dirty="0" err="1" smtClean="0"/>
              <a:t>eproduksibilitas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US" b="1" u="sng" dirty="0" err="1" smtClean="0"/>
              <a:t>Repeatibility</a:t>
            </a:r>
            <a:r>
              <a:rPr lang="en-US" b="1" u="sng" dirty="0" smtClean="0"/>
              <a:t> : </a:t>
            </a:r>
            <a:r>
              <a:rPr lang="en-US" dirty="0" err="1" smtClean="0"/>
              <a:t>kemampuan</a:t>
            </a:r>
            <a:r>
              <a:rPr lang="en-US" dirty="0" smtClean="0"/>
              <a:t> </a:t>
            </a:r>
            <a:r>
              <a:rPr lang="en-US" dirty="0" err="1" smtClean="0"/>
              <a:t>sistem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menghasilkan</a:t>
            </a:r>
            <a:r>
              <a:rPr lang="en-US" dirty="0" smtClean="0"/>
              <a:t> </a:t>
            </a:r>
            <a:r>
              <a:rPr lang="en-US" dirty="0" err="1" smtClean="0"/>
              <a:t>keluaran</a:t>
            </a:r>
            <a:r>
              <a:rPr lang="en-US" dirty="0" smtClean="0"/>
              <a:t> yang </a:t>
            </a:r>
            <a:r>
              <a:rPr lang="en-US" dirty="0" err="1" smtClean="0"/>
              <a:t>sama</a:t>
            </a:r>
            <a:r>
              <a:rPr lang="en-US" dirty="0" smtClean="0"/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dengan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tidak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memutus</a:t>
            </a:r>
            <a:r>
              <a:rPr lang="en-US" dirty="0" smtClean="0"/>
              <a:t> </a:t>
            </a:r>
            <a:r>
              <a:rPr lang="en-US" dirty="0" err="1" smtClean="0"/>
              <a:t>hubungan</a:t>
            </a:r>
            <a:r>
              <a:rPr lang="en-US" dirty="0" smtClean="0"/>
              <a:t> </a:t>
            </a:r>
            <a:r>
              <a:rPr lang="en-US" dirty="0" err="1" smtClean="0"/>
              <a:t>sistem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masukannya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mengubah</a:t>
            </a:r>
            <a:r>
              <a:rPr lang="en-US" dirty="0" smtClean="0"/>
              <a:t> </a:t>
            </a:r>
            <a:r>
              <a:rPr lang="en-US" dirty="0" err="1" smtClean="0"/>
              <a:t>kondisi</a:t>
            </a:r>
            <a:r>
              <a:rPr lang="en-US" dirty="0" smtClean="0"/>
              <a:t> </a:t>
            </a:r>
            <a:r>
              <a:rPr lang="en-US" dirty="0" err="1" smtClean="0"/>
              <a:t>lingkungan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en-US" b="1" u="sng" dirty="0" err="1" smtClean="0"/>
              <a:t>Reproduksibilitas</a:t>
            </a:r>
            <a:r>
              <a:rPr lang="en-US" b="1" u="sng" dirty="0" smtClean="0"/>
              <a:t> :</a:t>
            </a:r>
            <a:r>
              <a:rPr lang="en-US" dirty="0" smtClean="0"/>
              <a:t> </a:t>
            </a:r>
            <a:r>
              <a:rPr lang="en-US" dirty="0" err="1" smtClean="0"/>
              <a:t>kemampuan</a:t>
            </a:r>
            <a:r>
              <a:rPr lang="en-US" dirty="0" smtClean="0"/>
              <a:t> </a:t>
            </a:r>
            <a:r>
              <a:rPr lang="en-US" dirty="0" err="1" smtClean="0"/>
              <a:t>sistem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menghasilkan</a:t>
            </a:r>
            <a:r>
              <a:rPr lang="en-US" dirty="0" smtClean="0"/>
              <a:t> </a:t>
            </a:r>
            <a:r>
              <a:rPr lang="en-US" dirty="0" err="1" smtClean="0"/>
              <a:t>keluaran</a:t>
            </a:r>
            <a:r>
              <a:rPr lang="en-US" dirty="0" smtClean="0"/>
              <a:t> yang </a:t>
            </a:r>
            <a:r>
              <a:rPr lang="en-US" dirty="0" err="1" smtClean="0"/>
              <a:t>sama</a:t>
            </a:r>
            <a:r>
              <a:rPr lang="en-US" dirty="0" smtClean="0"/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dengan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memutus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/>
              <a:t>sistem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masukannya</a:t>
            </a:r>
            <a:endParaRPr lang="en-US" dirty="0" smtClean="0"/>
          </a:p>
          <a:p>
            <a:endParaRPr lang="en-US" dirty="0"/>
          </a:p>
          <a:p>
            <a:r>
              <a:rPr lang="en-US" b="1" dirty="0" err="1" smtClean="0">
                <a:solidFill>
                  <a:srgbClr val="FF0000"/>
                </a:solidFill>
              </a:rPr>
              <a:t>Pengujian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dilakukan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secara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berulang</a:t>
            </a:r>
            <a:r>
              <a:rPr lang="en-US" b="1" dirty="0" smtClean="0">
                <a:solidFill>
                  <a:srgbClr val="FF0000"/>
                </a:solidFill>
              </a:rPr>
              <a:t> – </a:t>
            </a:r>
            <a:r>
              <a:rPr lang="en-US" b="1" dirty="0" err="1" smtClean="0">
                <a:solidFill>
                  <a:srgbClr val="FF0000"/>
                </a:solidFill>
              </a:rPr>
              <a:t>ulang</a:t>
            </a:r>
            <a:r>
              <a:rPr lang="en-US" b="1" dirty="0" smtClean="0">
                <a:solidFill>
                  <a:srgbClr val="FF0000"/>
                </a:solidFill>
              </a:rPr>
              <a:t>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381000" y="2514600"/>
            <a:ext cx="8001000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Sensitivitas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8229600" cy="1066800"/>
          </a:xfrm>
        </p:spPr>
        <p:txBody>
          <a:bodyPr/>
          <a:lstStyle/>
          <a:p>
            <a:r>
              <a:rPr lang="en-US" dirty="0" err="1" smtClean="0"/>
              <a:t>Rasio</a:t>
            </a:r>
            <a:r>
              <a:rPr lang="en-US" dirty="0" smtClean="0"/>
              <a:t> </a:t>
            </a:r>
            <a:r>
              <a:rPr lang="en-US" dirty="0" err="1" smtClean="0"/>
              <a:t>antara</a:t>
            </a:r>
            <a:r>
              <a:rPr lang="en-US" dirty="0" smtClean="0"/>
              <a:t> </a:t>
            </a:r>
            <a:r>
              <a:rPr lang="en-US" dirty="0" err="1" smtClean="0"/>
              <a:t>nilai</a:t>
            </a:r>
            <a:r>
              <a:rPr lang="en-US" dirty="0" smtClean="0"/>
              <a:t> </a:t>
            </a:r>
            <a:r>
              <a:rPr lang="en-US" dirty="0" err="1" smtClean="0"/>
              <a:t>keluaran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nilai</a:t>
            </a:r>
            <a:r>
              <a:rPr lang="en-US" dirty="0" smtClean="0"/>
              <a:t> </a:t>
            </a:r>
            <a:r>
              <a:rPr lang="en-US" dirty="0" err="1" smtClean="0"/>
              <a:t>masukan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elemen</a:t>
            </a:r>
            <a:r>
              <a:rPr lang="en-US" dirty="0" smtClean="0"/>
              <a:t> </a:t>
            </a:r>
            <a:r>
              <a:rPr lang="en-US" dirty="0" err="1" smtClean="0"/>
              <a:t>sistem</a:t>
            </a:r>
            <a:r>
              <a:rPr lang="en-US" dirty="0" smtClean="0"/>
              <a:t> </a:t>
            </a:r>
            <a:r>
              <a:rPr lang="en-US" dirty="0" err="1" smtClean="0"/>
              <a:t>pengukuran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Karakteristik</a:t>
            </a:r>
            <a:r>
              <a:rPr lang="en-US" dirty="0" smtClean="0"/>
              <a:t> </a:t>
            </a:r>
            <a:r>
              <a:rPr lang="en-US" dirty="0" err="1" smtClean="0"/>
              <a:t>dinamik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err="1" smtClean="0"/>
              <a:t>Waktu</a:t>
            </a:r>
            <a:r>
              <a:rPr lang="en-US" dirty="0" smtClean="0"/>
              <a:t> </a:t>
            </a:r>
            <a:r>
              <a:rPr lang="en-US" dirty="0" err="1" smtClean="0"/>
              <a:t>respon</a:t>
            </a:r>
            <a:r>
              <a:rPr lang="en-US" dirty="0" smtClean="0"/>
              <a:t> :</a:t>
            </a:r>
          </a:p>
          <a:p>
            <a:pPr lvl="1"/>
            <a:r>
              <a:rPr lang="en-US" dirty="0" err="1" smtClean="0"/>
              <a:t>Waktu</a:t>
            </a:r>
            <a:r>
              <a:rPr lang="en-US" dirty="0" smtClean="0"/>
              <a:t> yang </a:t>
            </a:r>
            <a:r>
              <a:rPr lang="en-US" dirty="0" err="1" smtClean="0"/>
              <a:t>diperlukan</a:t>
            </a:r>
            <a:r>
              <a:rPr lang="en-US" dirty="0" smtClean="0"/>
              <a:t> </a:t>
            </a:r>
            <a:r>
              <a:rPr lang="en-US" dirty="0" err="1" smtClean="0"/>
              <a:t>sistem</a:t>
            </a:r>
            <a:r>
              <a:rPr lang="en-US" dirty="0" smtClean="0"/>
              <a:t> </a:t>
            </a:r>
            <a:r>
              <a:rPr lang="en-US" dirty="0" err="1" smtClean="0"/>
              <a:t>setelah</a:t>
            </a:r>
            <a:r>
              <a:rPr lang="en-US" dirty="0" smtClean="0"/>
              <a:t> </a:t>
            </a:r>
            <a:r>
              <a:rPr lang="en-US" dirty="0" err="1" smtClean="0"/>
              <a:t>diberi</a:t>
            </a:r>
            <a:r>
              <a:rPr lang="en-US" dirty="0" smtClean="0"/>
              <a:t> </a:t>
            </a:r>
            <a:r>
              <a:rPr lang="en-US" dirty="0" err="1" smtClean="0"/>
              <a:t>masukan</a:t>
            </a:r>
            <a:r>
              <a:rPr lang="en-US" dirty="0" smtClean="0"/>
              <a:t>, </a:t>
            </a:r>
            <a:r>
              <a:rPr lang="en-US" dirty="0" err="1" smtClean="0"/>
              <a:t>menghasilkan</a:t>
            </a:r>
            <a:r>
              <a:rPr lang="en-US" dirty="0" smtClean="0"/>
              <a:t> </a:t>
            </a:r>
            <a:r>
              <a:rPr lang="en-US" dirty="0" err="1" smtClean="0"/>
              <a:t>keluaran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0 </a:t>
            </a:r>
            <a:r>
              <a:rPr lang="en-US" dirty="0" err="1" smtClean="0"/>
              <a:t>hingga</a:t>
            </a:r>
            <a:r>
              <a:rPr lang="en-US" dirty="0" smtClean="0"/>
              <a:t> </a:t>
            </a:r>
            <a:r>
              <a:rPr lang="en-US" dirty="0" err="1" smtClean="0"/>
              <a:t>persentase</a:t>
            </a:r>
            <a:r>
              <a:rPr lang="en-US" dirty="0" smtClean="0"/>
              <a:t> </a:t>
            </a:r>
            <a:r>
              <a:rPr lang="en-US" dirty="0" err="1" smtClean="0"/>
              <a:t>nilai</a:t>
            </a:r>
            <a:r>
              <a:rPr lang="en-US" dirty="0" smtClean="0"/>
              <a:t> </a:t>
            </a:r>
            <a:r>
              <a:rPr lang="en-US" dirty="0" err="1" smtClean="0"/>
              <a:t>tertentu</a:t>
            </a:r>
            <a:r>
              <a:rPr lang="en-US" dirty="0" smtClean="0"/>
              <a:t>. (</a:t>
            </a:r>
            <a:r>
              <a:rPr lang="en-US" dirty="0" err="1" smtClean="0"/>
              <a:t>contoh</a:t>
            </a:r>
            <a:r>
              <a:rPr lang="en-US" dirty="0" smtClean="0"/>
              <a:t> 95%)</a:t>
            </a:r>
          </a:p>
          <a:p>
            <a:r>
              <a:rPr lang="en-US" dirty="0" err="1" smtClean="0"/>
              <a:t>Waktu</a:t>
            </a:r>
            <a:r>
              <a:rPr lang="en-US" dirty="0" smtClean="0"/>
              <a:t> </a:t>
            </a:r>
            <a:r>
              <a:rPr lang="en-US" dirty="0" err="1" smtClean="0"/>
              <a:t>naik</a:t>
            </a:r>
            <a:r>
              <a:rPr lang="en-US" dirty="0" smtClean="0"/>
              <a:t>:</a:t>
            </a:r>
          </a:p>
          <a:p>
            <a:pPr lvl="1"/>
            <a:r>
              <a:rPr lang="en-US" dirty="0" err="1" smtClean="0"/>
              <a:t>Waktu</a:t>
            </a:r>
            <a:r>
              <a:rPr lang="en-US" dirty="0" smtClean="0"/>
              <a:t> yang </a:t>
            </a:r>
            <a:r>
              <a:rPr lang="en-US" dirty="0" err="1" smtClean="0"/>
              <a:t>diperlukan</a:t>
            </a:r>
            <a:r>
              <a:rPr lang="en-US" dirty="0" smtClean="0"/>
              <a:t> </a:t>
            </a:r>
            <a:r>
              <a:rPr lang="en-US" dirty="0" err="1" smtClean="0"/>
              <a:t>sistem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beranjak</a:t>
            </a:r>
            <a:r>
              <a:rPr lang="en-US" dirty="0" smtClean="0"/>
              <a:t> </a:t>
            </a:r>
            <a:r>
              <a:rPr lang="en-US" dirty="0" err="1" smtClean="0"/>
              <a:t>naik</a:t>
            </a:r>
            <a:r>
              <a:rPr lang="en-US" dirty="0" smtClean="0"/>
              <a:t> </a:t>
            </a:r>
            <a:r>
              <a:rPr lang="en-US" dirty="0" err="1" smtClean="0"/>
              <a:t>hingga</a:t>
            </a:r>
            <a:r>
              <a:rPr lang="en-US" dirty="0" smtClean="0"/>
              <a:t> </a:t>
            </a:r>
            <a:r>
              <a:rPr lang="en-US" dirty="0" err="1" smtClean="0"/>
              <a:t>nilai</a:t>
            </a:r>
            <a:r>
              <a:rPr lang="en-US" dirty="0" smtClean="0"/>
              <a:t> </a:t>
            </a:r>
            <a:r>
              <a:rPr lang="en-US" dirty="0" err="1" smtClean="0"/>
              <a:t>persentase</a:t>
            </a:r>
            <a:r>
              <a:rPr lang="en-US" dirty="0" smtClean="0"/>
              <a:t> </a:t>
            </a:r>
            <a:r>
              <a:rPr lang="en-US" dirty="0" err="1" smtClean="0"/>
              <a:t>tertentu</a:t>
            </a:r>
            <a:r>
              <a:rPr lang="en-US" dirty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keluaran</a:t>
            </a:r>
            <a:r>
              <a:rPr lang="en-US" dirty="0" smtClean="0"/>
              <a:t> </a:t>
            </a:r>
            <a:r>
              <a:rPr lang="en-US" dirty="0" err="1" smtClean="0"/>
              <a:t>tunak</a:t>
            </a:r>
            <a:r>
              <a:rPr lang="en-US" dirty="0" smtClean="0"/>
              <a:t> (steady state). (</a:t>
            </a:r>
            <a:r>
              <a:rPr lang="en-US" dirty="0" err="1" smtClean="0"/>
              <a:t>contoh</a:t>
            </a:r>
            <a:r>
              <a:rPr lang="en-US" dirty="0" smtClean="0"/>
              <a:t> 10% </a:t>
            </a:r>
            <a:r>
              <a:rPr lang="en-US" dirty="0" err="1" smtClean="0"/>
              <a:t>s.d</a:t>
            </a:r>
            <a:r>
              <a:rPr lang="en-US" dirty="0" smtClean="0"/>
              <a:t>. 95%)</a:t>
            </a:r>
          </a:p>
          <a:p>
            <a:r>
              <a:rPr lang="en-US" dirty="0" err="1" smtClean="0"/>
              <a:t>Waktu</a:t>
            </a:r>
            <a:r>
              <a:rPr lang="en-US" dirty="0" smtClean="0"/>
              <a:t> </a:t>
            </a:r>
            <a:r>
              <a:rPr lang="en-US" dirty="0" err="1" smtClean="0"/>
              <a:t>pemantapan</a:t>
            </a:r>
            <a:r>
              <a:rPr lang="en-US" dirty="0" smtClean="0"/>
              <a:t> :</a:t>
            </a:r>
          </a:p>
          <a:p>
            <a:pPr lvl="1"/>
            <a:r>
              <a:rPr lang="en-US" dirty="0"/>
              <a:t> </a:t>
            </a:r>
            <a:r>
              <a:rPr lang="en-US" dirty="0" err="1" smtClean="0"/>
              <a:t>Waktu</a:t>
            </a:r>
            <a:r>
              <a:rPr lang="en-US" dirty="0" smtClean="0"/>
              <a:t> yang </a:t>
            </a:r>
            <a:r>
              <a:rPr lang="en-US" dirty="0" err="1" smtClean="0"/>
              <a:t>diperlukan</a:t>
            </a:r>
            <a:r>
              <a:rPr lang="en-US" dirty="0" smtClean="0"/>
              <a:t> </a:t>
            </a:r>
            <a:r>
              <a:rPr lang="en-US" dirty="0" err="1" smtClean="0"/>
              <a:t>sistem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mencapai</a:t>
            </a:r>
            <a:r>
              <a:rPr lang="en-US" dirty="0" smtClean="0"/>
              <a:t> </a:t>
            </a:r>
            <a:r>
              <a:rPr lang="en-US" dirty="0" err="1" smtClean="0"/>
              <a:t>keluaran</a:t>
            </a:r>
            <a:r>
              <a:rPr lang="en-US" dirty="0" smtClean="0"/>
              <a:t> yang </a:t>
            </a:r>
            <a:r>
              <a:rPr lang="en-US" dirty="0" err="1" smtClean="0"/>
              <a:t>stabil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toleransi</a:t>
            </a:r>
            <a:r>
              <a:rPr lang="en-US" dirty="0" smtClean="0"/>
              <a:t> </a:t>
            </a:r>
            <a:r>
              <a:rPr lang="en-US" dirty="0" err="1" smtClean="0"/>
              <a:t>penyimpangan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prosentase</a:t>
            </a:r>
            <a:r>
              <a:rPr lang="en-US" dirty="0" smtClean="0"/>
              <a:t> </a:t>
            </a:r>
            <a:r>
              <a:rPr lang="en-US" dirty="0" err="1" smtClean="0"/>
              <a:t>tertentu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nilai</a:t>
            </a:r>
            <a:r>
              <a:rPr lang="en-US" dirty="0" smtClean="0"/>
              <a:t> </a:t>
            </a:r>
            <a:r>
              <a:rPr lang="en-US" dirty="0" err="1" smtClean="0"/>
              <a:t>keadaan</a:t>
            </a:r>
            <a:r>
              <a:rPr lang="en-US" dirty="0" smtClean="0"/>
              <a:t> </a:t>
            </a:r>
            <a:r>
              <a:rPr lang="en-US" dirty="0" err="1" smtClean="0"/>
              <a:t>tunaknya</a:t>
            </a:r>
            <a:r>
              <a:rPr lang="en-US" dirty="0" smtClean="0"/>
              <a:t> (steady state)  (</a:t>
            </a:r>
            <a:r>
              <a:rPr lang="en-US" dirty="0" err="1" smtClean="0"/>
              <a:t>contoh</a:t>
            </a:r>
            <a:r>
              <a:rPr lang="en-US" dirty="0" smtClean="0"/>
              <a:t> 2%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tunaknya</a:t>
            </a:r>
            <a:r>
              <a:rPr lang="en-US" dirty="0" smtClean="0"/>
              <a:t>)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3350" y="395288"/>
            <a:ext cx="8877300" cy="606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276</TotalTime>
  <Words>449</Words>
  <Application>Microsoft Office PowerPoint</Application>
  <PresentationFormat>On-screen Show (4:3)</PresentationFormat>
  <Paragraphs>66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Sensor dan Tranduser</vt:lpstr>
      <vt:lpstr>Sistem</vt:lpstr>
      <vt:lpstr>Sistem Instrumentasi</vt:lpstr>
      <vt:lpstr>Elemen-elemen sistem instrumentasi</vt:lpstr>
      <vt:lpstr>Elemen-elemen sistem instrumentasi</vt:lpstr>
      <vt:lpstr>Elemen sistem instrumentasi</vt:lpstr>
      <vt:lpstr>Unjuk kerja</vt:lpstr>
      <vt:lpstr>Akurasi</vt:lpstr>
      <vt:lpstr>Error</vt:lpstr>
      <vt:lpstr>Error Histerisis</vt:lpstr>
      <vt:lpstr>Error non linearitas </vt:lpstr>
      <vt:lpstr>Jangkauan (rentang)</vt:lpstr>
      <vt:lpstr>Presisi</vt:lpstr>
      <vt:lpstr>Presisi</vt:lpstr>
      <vt:lpstr>Repeatibility dan Reproduksibilitas</vt:lpstr>
      <vt:lpstr>Sensitivitas</vt:lpstr>
      <vt:lpstr>Karakteristik dinamik</vt:lpstr>
      <vt:lpstr>Slide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Sensor dan Tranduser</dc:title>
  <dc:creator>mamad</dc:creator>
  <cp:lastModifiedBy>mamad</cp:lastModifiedBy>
  <cp:revision>28</cp:revision>
  <dcterms:created xsi:type="dcterms:W3CDTF">2020-09-24T03:19:03Z</dcterms:created>
  <dcterms:modified xsi:type="dcterms:W3CDTF">2020-10-01T07:50:47Z</dcterms:modified>
</cp:coreProperties>
</file>