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8"/>
  </p:notesMasterIdLst>
  <p:sldIdLst>
    <p:sldId id="256" r:id="rId2"/>
    <p:sldId id="257" r:id="rId3"/>
    <p:sldId id="297" r:id="rId4"/>
    <p:sldId id="289" r:id="rId5"/>
    <p:sldId id="307" r:id="rId6"/>
    <p:sldId id="308" r:id="rId7"/>
    <p:sldId id="296" r:id="rId8"/>
    <p:sldId id="306" r:id="rId9"/>
    <p:sldId id="290" r:id="rId10"/>
    <p:sldId id="261" r:id="rId11"/>
    <p:sldId id="262" r:id="rId12"/>
    <p:sldId id="263" r:id="rId13"/>
    <p:sldId id="264" r:id="rId14"/>
    <p:sldId id="265" r:id="rId15"/>
    <p:sldId id="266" r:id="rId16"/>
    <p:sldId id="267" r:id="rId17"/>
    <p:sldId id="293" r:id="rId18"/>
    <p:sldId id="298" r:id="rId19"/>
    <p:sldId id="294" r:id="rId20"/>
    <p:sldId id="295" r:id="rId21"/>
    <p:sldId id="299" r:id="rId22"/>
    <p:sldId id="270" r:id="rId23"/>
    <p:sldId id="271" r:id="rId24"/>
    <p:sldId id="291" r:id="rId25"/>
    <p:sldId id="300" r:id="rId26"/>
    <p:sldId id="272" r:id="rId27"/>
    <p:sldId id="273" r:id="rId28"/>
    <p:sldId id="274" r:id="rId29"/>
    <p:sldId id="275" r:id="rId30"/>
    <p:sldId id="276" r:id="rId31"/>
    <p:sldId id="277" r:id="rId32"/>
    <p:sldId id="305" r:id="rId33"/>
    <p:sldId id="278" r:id="rId34"/>
    <p:sldId id="279" r:id="rId35"/>
    <p:sldId id="280" r:id="rId36"/>
    <p:sldId id="281" r:id="rId37"/>
    <p:sldId id="282" r:id="rId38"/>
    <p:sldId id="304" r:id="rId39"/>
    <p:sldId id="283" r:id="rId40"/>
    <p:sldId id="301" r:id="rId41"/>
    <p:sldId id="302" r:id="rId42"/>
    <p:sldId id="284" r:id="rId43"/>
    <p:sldId id="303" r:id="rId44"/>
    <p:sldId id="286" r:id="rId45"/>
    <p:sldId id="287" r:id="rId46"/>
    <p:sldId id="288" r:id="rId47"/>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8" d="100"/>
          <a:sy n="48" d="100"/>
        </p:scale>
        <p:origin x="1146" y="4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31AE95-5335-4F7C-84FE-416B6A6D84A3}" type="doc">
      <dgm:prSet loTypeId="urn:microsoft.com/office/officeart/2005/8/layout/vList6" loCatId="list" qsTypeId="urn:microsoft.com/office/officeart/2005/8/quickstyle/simple1" qsCatId="simple" csTypeId="urn:microsoft.com/office/officeart/2005/8/colors/colorful5" csCatId="colorful" phldr="1"/>
      <dgm:spPr/>
      <dgm:t>
        <a:bodyPr/>
        <a:lstStyle/>
        <a:p>
          <a:endParaRPr lang="id-ID"/>
        </a:p>
      </dgm:t>
    </dgm:pt>
    <dgm:pt modelId="{E0062B0C-8DB5-4720-85A0-78F5175BFD04}">
      <dgm:prSet phldrT="[Text]"/>
      <dgm:spPr>
        <a:solidFill>
          <a:srgbClr val="C00000"/>
        </a:solidFill>
      </dgm:spPr>
      <dgm:t>
        <a:bodyPr/>
        <a:lstStyle/>
        <a:p>
          <a:r>
            <a:rPr lang="id-ID" dirty="0" smtClean="0"/>
            <a:t>ILMU SOSIAL (</a:t>
          </a:r>
          <a:r>
            <a:rPr lang="id-ID" i="1" dirty="0" smtClean="0"/>
            <a:t>SOCIAL</a:t>
          </a:r>
          <a:r>
            <a:rPr lang="id-ID" dirty="0" smtClean="0"/>
            <a:t> </a:t>
          </a:r>
          <a:r>
            <a:rPr lang="id-ID" i="1" dirty="0" smtClean="0"/>
            <a:t>SCIENCE</a:t>
          </a:r>
          <a:r>
            <a:rPr lang="id-ID" dirty="0" smtClean="0"/>
            <a:t>)</a:t>
          </a:r>
          <a:endParaRPr lang="id-ID" dirty="0"/>
        </a:p>
      </dgm:t>
    </dgm:pt>
    <dgm:pt modelId="{B40FD461-CA1D-4A4C-AAF6-CC482719E7F7}" type="parTrans" cxnId="{B4663B7C-E28D-42C0-9EA9-6BD8039A817E}">
      <dgm:prSet/>
      <dgm:spPr/>
      <dgm:t>
        <a:bodyPr/>
        <a:lstStyle/>
        <a:p>
          <a:endParaRPr lang="id-ID"/>
        </a:p>
      </dgm:t>
    </dgm:pt>
    <dgm:pt modelId="{62916889-ACDC-41AB-9043-3702D24D768B}" type="sibTrans" cxnId="{B4663B7C-E28D-42C0-9EA9-6BD8039A817E}">
      <dgm:prSet/>
      <dgm:spPr/>
      <dgm:t>
        <a:bodyPr/>
        <a:lstStyle/>
        <a:p>
          <a:endParaRPr lang="id-ID"/>
        </a:p>
      </dgm:t>
    </dgm:pt>
    <dgm:pt modelId="{8BB78B0B-F3DB-4A7B-8806-E1B12F91D3BC}">
      <dgm:prSet phldrT="[Text]"/>
      <dgm:spPr/>
      <dgm:t>
        <a:bodyPr/>
        <a:lstStyle/>
        <a:p>
          <a:r>
            <a:rPr lang="id-ID" b="1" dirty="0" smtClean="0"/>
            <a:t>cabang ilmu </a:t>
          </a:r>
          <a:r>
            <a:rPr lang="id-ID" dirty="0" smtClean="0"/>
            <a:t>yang mempelajari tingkah laku manusia dan mempelajari manusia sebagai anggota masyarakat.</a:t>
          </a:r>
          <a:endParaRPr lang="id-ID" dirty="0"/>
        </a:p>
      </dgm:t>
    </dgm:pt>
    <dgm:pt modelId="{46660405-A1E3-41D5-9896-7E6898D85053}" type="parTrans" cxnId="{5917889A-050D-4A26-B0F1-D8FBCA2F2828}">
      <dgm:prSet/>
      <dgm:spPr/>
      <dgm:t>
        <a:bodyPr/>
        <a:lstStyle/>
        <a:p>
          <a:endParaRPr lang="id-ID"/>
        </a:p>
      </dgm:t>
    </dgm:pt>
    <dgm:pt modelId="{5E85C5A4-CCE0-42F8-B97A-F51067072ADE}" type="sibTrans" cxnId="{5917889A-050D-4A26-B0F1-D8FBCA2F2828}">
      <dgm:prSet/>
      <dgm:spPr/>
      <dgm:t>
        <a:bodyPr/>
        <a:lstStyle/>
        <a:p>
          <a:endParaRPr lang="id-ID"/>
        </a:p>
      </dgm:t>
    </dgm:pt>
    <dgm:pt modelId="{9D77598C-1799-497E-98FC-C41C815E3FD7}">
      <dgm:prSet phldrT="[Text]"/>
      <dgm:spPr>
        <a:solidFill>
          <a:srgbClr val="333300"/>
        </a:solidFill>
      </dgm:spPr>
      <dgm:t>
        <a:bodyPr/>
        <a:lstStyle/>
        <a:p>
          <a:r>
            <a:rPr lang="id-ID" dirty="0" smtClean="0"/>
            <a:t>STUDI SOSIAL (</a:t>
          </a:r>
          <a:r>
            <a:rPr lang="id-ID" i="1" dirty="0" smtClean="0"/>
            <a:t>SOCIAL</a:t>
          </a:r>
          <a:r>
            <a:rPr lang="id-ID" dirty="0" smtClean="0"/>
            <a:t> </a:t>
          </a:r>
          <a:r>
            <a:rPr lang="id-ID" i="1" dirty="0" smtClean="0"/>
            <a:t>STUDIES</a:t>
          </a:r>
          <a:r>
            <a:rPr lang="id-ID" dirty="0" smtClean="0"/>
            <a:t>)</a:t>
          </a:r>
          <a:endParaRPr lang="id-ID" dirty="0"/>
        </a:p>
      </dgm:t>
    </dgm:pt>
    <dgm:pt modelId="{FB1F2A84-E90D-4311-AE55-E9A641CB922E}" type="parTrans" cxnId="{25042ED0-63C1-4C1A-B294-612CC70EBBA7}">
      <dgm:prSet/>
      <dgm:spPr/>
      <dgm:t>
        <a:bodyPr/>
        <a:lstStyle/>
        <a:p>
          <a:endParaRPr lang="id-ID"/>
        </a:p>
      </dgm:t>
    </dgm:pt>
    <dgm:pt modelId="{70EE23F1-0134-4230-81A7-3955D914E8A6}" type="sibTrans" cxnId="{25042ED0-63C1-4C1A-B294-612CC70EBBA7}">
      <dgm:prSet/>
      <dgm:spPr/>
      <dgm:t>
        <a:bodyPr/>
        <a:lstStyle/>
        <a:p>
          <a:endParaRPr lang="id-ID"/>
        </a:p>
      </dgm:t>
    </dgm:pt>
    <dgm:pt modelId="{D6A56C42-9DCC-452E-9B4D-E713236C6E5A}">
      <dgm:prSet phldrT="[Text]"/>
      <dgm:spPr/>
      <dgm:t>
        <a:bodyPr/>
        <a:lstStyle/>
        <a:p>
          <a:r>
            <a:rPr lang="id-ID" dirty="0" smtClean="0"/>
            <a:t>Studi Sosial bukan merupakan suatu bidang keilmuan atau disiplin akademis, melainkan lebih merupakan </a:t>
          </a:r>
          <a:r>
            <a:rPr lang="id-ID" b="1" dirty="0" smtClean="0"/>
            <a:t>suatu bidang pengkajian tentang gejala dan masalah social. </a:t>
          </a:r>
          <a:endParaRPr lang="id-ID" b="1" dirty="0"/>
        </a:p>
      </dgm:t>
    </dgm:pt>
    <dgm:pt modelId="{30151960-AA0E-4EBB-B11F-601F015D77FB}" type="parTrans" cxnId="{6E78C553-E41D-4EE3-991C-00F3E962EE15}">
      <dgm:prSet/>
      <dgm:spPr/>
      <dgm:t>
        <a:bodyPr/>
        <a:lstStyle/>
        <a:p>
          <a:endParaRPr lang="id-ID"/>
        </a:p>
      </dgm:t>
    </dgm:pt>
    <dgm:pt modelId="{A44FB9FD-15B9-4C22-B19B-77FD15A559F0}" type="sibTrans" cxnId="{6E78C553-E41D-4EE3-991C-00F3E962EE15}">
      <dgm:prSet/>
      <dgm:spPr/>
      <dgm:t>
        <a:bodyPr/>
        <a:lstStyle/>
        <a:p>
          <a:endParaRPr lang="id-ID"/>
        </a:p>
      </dgm:t>
    </dgm:pt>
    <dgm:pt modelId="{481F1356-2069-4641-A4E3-3FE12245378B}">
      <dgm:prSet phldrT="[Text]"/>
      <dgm:spPr/>
      <dgm:t>
        <a:bodyPr/>
        <a:lstStyle/>
        <a:p>
          <a:r>
            <a:rPr lang="id-ID" dirty="0" smtClean="0"/>
            <a:t>Tidak selalu bertaraf akademis-univ, bahkan mrp bahan2 pelajaran bagi siswa sejak pend dasar.</a:t>
          </a:r>
          <a:endParaRPr lang="id-ID" dirty="0"/>
        </a:p>
      </dgm:t>
    </dgm:pt>
    <dgm:pt modelId="{F04DA01A-3AD9-4AA4-98AB-331C469EBB4D}" type="parTrans" cxnId="{5BB24699-F340-4B75-8439-1193439FCE55}">
      <dgm:prSet/>
      <dgm:spPr/>
      <dgm:t>
        <a:bodyPr/>
        <a:lstStyle/>
        <a:p>
          <a:endParaRPr lang="id-ID"/>
        </a:p>
      </dgm:t>
    </dgm:pt>
    <dgm:pt modelId="{0C29F697-6D20-49FF-BCB6-85A369F68322}" type="sibTrans" cxnId="{5BB24699-F340-4B75-8439-1193439FCE55}">
      <dgm:prSet/>
      <dgm:spPr/>
      <dgm:t>
        <a:bodyPr/>
        <a:lstStyle/>
        <a:p>
          <a:endParaRPr lang="id-ID"/>
        </a:p>
      </dgm:t>
    </dgm:pt>
    <dgm:pt modelId="{D5C18631-9B57-4482-AC7E-475761FF57C4}">
      <dgm:prSet phldrT="[Text]"/>
      <dgm:spPr/>
      <dgm:t>
        <a:bodyPr/>
        <a:lstStyle/>
        <a:p>
          <a:r>
            <a:rPr lang="id-ID" dirty="0" smtClean="0"/>
            <a:t>Fungsinya sebagai pengantar kepada disiplin ilmu sosial bagi pendidikan lanjutan/jenjang berikutnya.</a:t>
          </a:r>
          <a:endParaRPr lang="id-ID" dirty="0"/>
        </a:p>
      </dgm:t>
    </dgm:pt>
    <dgm:pt modelId="{E7B3887E-758C-4174-81D5-0737806DAB4C}" type="parTrans" cxnId="{601F208C-6B8C-4CA3-AC55-E4F13320B005}">
      <dgm:prSet/>
      <dgm:spPr/>
      <dgm:t>
        <a:bodyPr/>
        <a:lstStyle/>
        <a:p>
          <a:endParaRPr lang="id-ID"/>
        </a:p>
      </dgm:t>
    </dgm:pt>
    <dgm:pt modelId="{06EEE4BD-F097-44AD-92A2-69727B8CA868}" type="sibTrans" cxnId="{601F208C-6B8C-4CA3-AC55-E4F13320B005}">
      <dgm:prSet/>
      <dgm:spPr/>
      <dgm:t>
        <a:bodyPr/>
        <a:lstStyle/>
        <a:p>
          <a:endParaRPr lang="id-ID"/>
        </a:p>
      </dgm:t>
    </dgm:pt>
    <dgm:pt modelId="{0EB13F55-6EDB-44AC-BDA3-93F7252703D7}" type="pres">
      <dgm:prSet presAssocID="{A031AE95-5335-4F7C-84FE-416B6A6D84A3}" presName="Name0" presStyleCnt="0">
        <dgm:presLayoutVars>
          <dgm:dir/>
          <dgm:animLvl val="lvl"/>
          <dgm:resizeHandles/>
        </dgm:presLayoutVars>
      </dgm:prSet>
      <dgm:spPr/>
      <dgm:t>
        <a:bodyPr/>
        <a:lstStyle/>
        <a:p>
          <a:endParaRPr lang="id-ID"/>
        </a:p>
      </dgm:t>
    </dgm:pt>
    <dgm:pt modelId="{4227322B-389B-4441-9BCC-34B080DA14EF}" type="pres">
      <dgm:prSet presAssocID="{E0062B0C-8DB5-4720-85A0-78F5175BFD04}" presName="linNode" presStyleCnt="0"/>
      <dgm:spPr/>
    </dgm:pt>
    <dgm:pt modelId="{B318689F-1CD8-4137-85C3-5454DD7F21CA}" type="pres">
      <dgm:prSet presAssocID="{E0062B0C-8DB5-4720-85A0-78F5175BFD04}" presName="parentShp" presStyleLbl="node1" presStyleIdx="0" presStyleCnt="2" custScaleX="74446" custScaleY="46071">
        <dgm:presLayoutVars>
          <dgm:bulletEnabled val="1"/>
        </dgm:presLayoutVars>
      </dgm:prSet>
      <dgm:spPr/>
      <dgm:t>
        <a:bodyPr/>
        <a:lstStyle/>
        <a:p>
          <a:endParaRPr lang="id-ID"/>
        </a:p>
      </dgm:t>
    </dgm:pt>
    <dgm:pt modelId="{3AC63B70-AF73-4A1B-8AC5-8B9875B2CA80}" type="pres">
      <dgm:prSet presAssocID="{E0062B0C-8DB5-4720-85A0-78F5175BFD04}" presName="childShp" presStyleLbl="bgAccFollowNode1" presStyleIdx="0" presStyleCnt="2" custScaleX="113700" custScaleY="53481">
        <dgm:presLayoutVars>
          <dgm:bulletEnabled val="1"/>
        </dgm:presLayoutVars>
      </dgm:prSet>
      <dgm:spPr/>
      <dgm:t>
        <a:bodyPr/>
        <a:lstStyle/>
        <a:p>
          <a:endParaRPr lang="id-ID"/>
        </a:p>
      </dgm:t>
    </dgm:pt>
    <dgm:pt modelId="{3F3ED280-9761-4088-A1C1-C9962E4603D0}" type="pres">
      <dgm:prSet presAssocID="{62916889-ACDC-41AB-9043-3702D24D768B}" presName="spacing" presStyleCnt="0"/>
      <dgm:spPr/>
    </dgm:pt>
    <dgm:pt modelId="{1D9C9765-20E0-456B-8B75-5AFD9B9047F7}" type="pres">
      <dgm:prSet presAssocID="{9D77598C-1799-497E-98FC-C41C815E3FD7}" presName="linNode" presStyleCnt="0"/>
      <dgm:spPr/>
    </dgm:pt>
    <dgm:pt modelId="{490ED7A8-1A1C-4CA6-A3BF-6D4243F70A4E}" type="pres">
      <dgm:prSet presAssocID="{9D77598C-1799-497E-98FC-C41C815E3FD7}" presName="parentShp" presStyleLbl="node1" presStyleIdx="1" presStyleCnt="2" custScaleX="62501">
        <dgm:presLayoutVars>
          <dgm:bulletEnabled val="1"/>
        </dgm:presLayoutVars>
      </dgm:prSet>
      <dgm:spPr/>
      <dgm:t>
        <a:bodyPr/>
        <a:lstStyle/>
        <a:p>
          <a:endParaRPr lang="id-ID"/>
        </a:p>
      </dgm:t>
    </dgm:pt>
    <dgm:pt modelId="{10B26215-A35F-46D2-9B54-C75B312C96B7}" type="pres">
      <dgm:prSet presAssocID="{9D77598C-1799-497E-98FC-C41C815E3FD7}" presName="childShp" presStyleLbl="bgAccFollowNode1" presStyleIdx="1" presStyleCnt="2" custScaleX="121664">
        <dgm:presLayoutVars>
          <dgm:bulletEnabled val="1"/>
        </dgm:presLayoutVars>
      </dgm:prSet>
      <dgm:spPr/>
      <dgm:t>
        <a:bodyPr/>
        <a:lstStyle/>
        <a:p>
          <a:endParaRPr lang="id-ID"/>
        </a:p>
      </dgm:t>
    </dgm:pt>
  </dgm:ptLst>
  <dgm:cxnLst>
    <dgm:cxn modelId="{55C16D7E-915F-45B5-9D89-5F00D7F08E22}" type="presOf" srcId="{D6A56C42-9DCC-452E-9B4D-E713236C6E5A}" destId="{10B26215-A35F-46D2-9B54-C75B312C96B7}" srcOrd="0" destOrd="0" presId="urn:microsoft.com/office/officeart/2005/8/layout/vList6"/>
    <dgm:cxn modelId="{6353C378-77C9-4B78-B7F2-49DF6561E3A0}" type="presOf" srcId="{9D77598C-1799-497E-98FC-C41C815E3FD7}" destId="{490ED7A8-1A1C-4CA6-A3BF-6D4243F70A4E}" srcOrd="0" destOrd="0" presId="urn:microsoft.com/office/officeart/2005/8/layout/vList6"/>
    <dgm:cxn modelId="{B4663B7C-E28D-42C0-9EA9-6BD8039A817E}" srcId="{A031AE95-5335-4F7C-84FE-416B6A6D84A3}" destId="{E0062B0C-8DB5-4720-85A0-78F5175BFD04}" srcOrd="0" destOrd="0" parTransId="{B40FD461-CA1D-4A4C-AAF6-CC482719E7F7}" sibTransId="{62916889-ACDC-41AB-9043-3702D24D768B}"/>
    <dgm:cxn modelId="{EF7414CC-5A5B-4BA3-837E-4F125E6FB397}" type="presOf" srcId="{D5C18631-9B57-4482-AC7E-475761FF57C4}" destId="{10B26215-A35F-46D2-9B54-C75B312C96B7}" srcOrd="0" destOrd="2" presId="urn:microsoft.com/office/officeart/2005/8/layout/vList6"/>
    <dgm:cxn modelId="{1C599328-9E06-4524-8C46-8C67F678B0AF}" type="presOf" srcId="{A031AE95-5335-4F7C-84FE-416B6A6D84A3}" destId="{0EB13F55-6EDB-44AC-BDA3-93F7252703D7}" srcOrd="0" destOrd="0" presId="urn:microsoft.com/office/officeart/2005/8/layout/vList6"/>
    <dgm:cxn modelId="{06EE2F8F-BF7E-43BD-B3AD-3A52188CB7A7}" type="presOf" srcId="{481F1356-2069-4641-A4E3-3FE12245378B}" destId="{10B26215-A35F-46D2-9B54-C75B312C96B7}" srcOrd="0" destOrd="1" presId="urn:microsoft.com/office/officeart/2005/8/layout/vList6"/>
    <dgm:cxn modelId="{25042ED0-63C1-4C1A-B294-612CC70EBBA7}" srcId="{A031AE95-5335-4F7C-84FE-416B6A6D84A3}" destId="{9D77598C-1799-497E-98FC-C41C815E3FD7}" srcOrd="1" destOrd="0" parTransId="{FB1F2A84-E90D-4311-AE55-E9A641CB922E}" sibTransId="{70EE23F1-0134-4230-81A7-3955D914E8A6}"/>
    <dgm:cxn modelId="{6E78C553-E41D-4EE3-991C-00F3E962EE15}" srcId="{9D77598C-1799-497E-98FC-C41C815E3FD7}" destId="{D6A56C42-9DCC-452E-9B4D-E713236C6E5A}" srcOrd="0" destOrd="0" parTransId="{30151960-AA0E-4EBB-B11F-601F015D77FB}" sibTransId="{A44FB9FD-15B9-4C22-B19B-77FD15A559F0}"/>
    <dgm:cxn modelId="{6E2B49BC-17C1-4904-BCBF-624E42A76471}" type="presOf" srcId="{8BB78B0B-F3DB-4A7B-8806-E1B12F91D3BC}" destId="{3AC63B70-AF73-4A1B-8AC5-8B9875B2CA80}" srcOrd="0" destOrd="0" presId="urn:microsoft.com/office/officeart/2005/8/layout/vList6"/>
    <dgm:cxn modelId="{7E1C1D54-11F6-430C-885B-5A69C4B66CF4}" type="presOf" srcId="{E0062B0C-8DB5-4720-85A0-78F5175BFD04}" destId="{B318689F-1CD8-4137-85C3-5454DD7F21CA}" srcOrd="0" destOrd="0" presId="urn:microsoft.com/office/officeart/2005/8/layout/vList6"/>
    <dgm:cxn modelId="{601F208C-6B8C-4CA3-AC55-E4F13320B005}" srcId="{9D77598C-1799-497E-98FC-C41C815E3FD7}" destId="{D5C18631-9B57-4482-AC7E-475761FF57C4}" srcOrd="2" destOrd="0" parTransId="{E7B3887E-758C-4174-81D5-0737806DAB4C}" sibTransId="{06EEE4BD-F097-44AD-92A2-69727B8CA868}"/>
    <dgm:cxn modelId="{5917889A-050D-4A26-B0F1-D8FBCA2F2828}" srcId="{E0062B0C-8DB5-4720-85A0-78F5175BFD04}" destId="{8BB78B0B-F3DB-4A7B-8806-E1B12F91D3BC}" srcOrd="0" destOrd="0" parTransId="{46660405-A1E3-41D5-9896-7E6898D85053}" sibTransId="{5E85C5A4-CCE0-42F8-B97A-F51067072ADE}"/>
    <dgm:cxn modelId="{5BB24699-F340-4B75-8439-1193439FCE55}" srcId="{9D77598C-1799-497E-98FC-C41C815E3FD7}" destId="{481F1356-2069-4641-A4E3-3FE12245378B}" srcOrd="1" destOrd="0" parTransId="{F04DA01A-3AD9-4AA4-98AB-331C469EBB4D}" sibTransId="{0C29F697-6D20-49FF-BCB6-85A369F68322}"/>
    <dgm:cxn modelId="{323F82C2-014F-47EA-92CB-145C056E80CD}" type="presParOf" srcId="{0EB13F55-6EDB-44AC-BDA3-93F7252703D7}" destId="{4227322B-389B-4441-9BCC-34B080DA14EF}" srcOrd="0" destOrd="0" presId="urn:microsoft.com/office/officeart/2005/8/layout/vList6"/>
    <dgm:cxn modelId="{9404EF8C-2081-4D83-86B1-F2C51158760D}" type="presParOf" srcId="{4227322B-389B-4441-9BCC-34B080DA14EF}" destId="{B318689F-1CD8-4137-85C3-5454DD7F21CA}" srcOrd="0" destOrd="0" presId="urn:microsoft.com/office/officeart/2005/8/layout/vList6"/>
    <dgm:cxn modelId="{9FC27D2F-5AA1-44D2-9E26-97D92C143E4D}" type="presParOf" srcId="{4227322B-389B-4441-9BCC-34B080DA14EF}" destId="{3AC63B70-AF73-4A1B-8AC5-8B9875B2CA80}" srcOrd="1" destOrd="0" presId="urn:microsoft.com/office/officeart/2005/8/layout/vList6"/>
    <dgm:cxn modelId="{6000DE87-7B6F-42D7-8D5D-EC749D4BDDFD}" type="presParOf" srcId="{0EB13F55-6EDB-44AC-BDA3-93F7252703D7}" destId="{3F3ED280-9761-4088-A1C1-C9962E4603D0}" srcOrd="1" destOrd="0" presId="urn:microsoft.com/office/officeart/2005/8/layout/vList6"/>
    <dgm:cxn modelId="{78606BB3-ECEB-40BC-8DDF-B5C9074CCA48}" type="presParOf" srcId="{0EB13F55-6EDB-44AC-BDA3-93F7252703D7}" destId="{1D9C9765-20E0-456B-8B75-5AFD9B9047F7}" srcOrd="2" destOrd="0" presId="urn:microsoft.com/office/officeart/2005/8/layout/vList6"/>
    <dgm:cxn modelId="{E3576976-A332-41F7-9789-D8878352BDAB}" type="presParOf" srcId="{1D9C9765-20E0-456B-8B75-5AFD9B9047F7}" destId="{490ED7A8-1A1C-4CA6-A3BF-6D4243F70A4E}" srcOrd="0" destOrd="0" presId="urn:microsoft.com/office/officeart/2005/8/layout/vList6"/>
    <dgm:cxn modelId="{48104852-05F8-4CEA-956D-A10A4C615B30}" type="presParOf" srcId="{1D9C9765-20E0-456B-8B75-5AFD9B9047F7}" destId="{10B26215-A35F-46D2-9B54-C75B312C96B7}" srcOrd="1" destOrd="0" presId="urn:microsoft.com/office/officeart/2005/8/layout/vList6"/>
  </dgm:cxnLst>
  <dgm:bg>
    <a:solidFill>
      <a:srgbClr val="00206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21E1535-4641-49E3-AF6B-546DF969077C}" type="doc">
      <dgm:prSet loTypeId="urn:microsoft.com/office/officeart/2005/8/layout/vList6" loCatId="list" qsTypeId="urn:microsoft.com/office/officeart/2005/8/quickstyle/simple1" qsCatId="simple" csTypeId="urn:microsoft.com/office/officeart/2005/8/colors/colorful5" csCatId="colorful" phldr="1"/>
      <dgm:spPr/>
      <dgm:t>
        <a:bodyPr/>
        <a:lstStyle/>
        <a:p>
          <a:endParaRPr lang="id-ID"/>
        </a:p>
      </dgm:t>
    </dgm:pt>
    <dgm:pt modelId="{42FE6570-A57B-49C5-8515-F1C226267E45}">
      <dgm:prSet phldrT="[Text]"/>
      <dgm:spPr/>
      <dgm:t>
        <a:bodyPr/>
        <a:lstStyle/>
        <a:p>
          <a:r>
            <a:rPr lang="id-ID" dirty="0" smtClean="0"/>
            <a:t>IPS</a:t>
          </a:r>
          <a:endParaRPr lang="id-ID" dirty="0"/>
        </a:p>
      </dgm:t>
    </dgm:pt>
    <dgm:pt modelId="{534F1A8A-0FC7-4FA3-9A49-F6FB062B9A5A}" type="parTrans" cxnId="{51274D03-9AF7-47E9-91D1-357FFCC73B9A}">
      <dgm:prSet/>
      <dgm:spPr/>
      <dgm:t>
        <a:bodyPr/>
        <a:lstStyle/>
        <a:p>
          <a:endParaRPr lang="id-ID"/>
        </a:p>
      </dgm:t>
    </dgm:pt>
    <dgm:pt modelId="{45FB535D-77FA-4BBD-87C4-8DB1CB9BAFEE}" type="sibTrans" cxnId="{51274D03-9AF7-47E9-91D1-357FFCC73B9A}">
      <dgm:prSet/>
      <dgm:spPr/>
      <dgm:t>
        <a:bodyPr/>
        <a:lstStyle/>
        <a:p>
          <a:endParaRPr lang="id-ID"/>
        </a:p>
      </dgm:t>
    </dgm:pt>
    <dgm:pt modelId="{457D600D-804A-4550-AE1C-D84181D78658}">
      <dgm:prSet phldrT="[Text]"/>
      <dgm:spPr/>
      <dgm:t>
        <a:bodyPr/>
        <a:lstStyle/>
        <a:p>
          <a:r>
            <a:rPr lang="id-ID" dirty="0" smtClean="0"/>
            <a:t>Studi sosial, ilmu sosial dan 1975 IPS menjadi nama baku.</a:t>
          </a:r>
          <a:endParaRPr lang="id-ID" dirty="0"/>
        </a:p>
      </dgm:t>
    </dgm:pt>
    <dgm:pt modelId="{DDD67AEA-93F3-4BA9-BEEB-7A2B328ED27A}" type="parTrans" cxnId="{BB26CA8D-7F70-4244-BD41-4F4FB386995F}">
      <dgm:prSet/>
      <dgm:spPr/>
      <dgm:t>
        <a:bodyPr/>
        <a:lstStyle/>
        <a:p>
          <a:endParaRPr lang="id-ID"/>
        </a:p>
      </dgm:t>
    </dgm:pt>
    <dgm:pt modelId="{2B5BC11E-EFD3-4927-98F1-885CD2DBAB66}" type="sibTrans" cxnId="{BB26CA8D-7F70-4244-BD41-4F4FB386995F}">
      <dgm:prSet/>
      <dgm:spPr/>
      <dgm:t>
        <a:bodyPr/>
        <a:lstStyle/>
        <a:p>
          <a:endParaRPr lang="id-ID"/>
        </a:p>
      </dgm:t>
    </dgm:pt>
    <dgm:pt modelId="{484DAE54-50F1-408E-95D9-C40AD46F5171}">
      <dgm:prSet phldrT="[Text]"/>
      <dgm:spPr/>
      <dgm:t>
        <a:bodyPr/>
        <a:lstStyle/>
        <a:p>
          <a:r>
            <a:rPr lang="id-ID" dirty="0" smtClean="0"/>
            <a:t>Ide IPS dari literatur Amerika (</a:t>
          </a:r>
          <a:r>
            <a:rPr lang="id-ID" i="1" dirty="0" smtClean="0"/>
            <a:t>social</a:t>
          </a:r>
          <a:r>
            <a:rPr lang="id-ID" dirty="0" smtClean="0"/>
            <a:t> </a:t>
          </a:r>
          <a:r>
            <a:rPr lang="id-ID" i="1" dirty="0" smtClean="0"/>
            <a:t>studies</a:t>
          </a:r>
          <a:r>
            <a:rPr lang="id-ID" dirty="0" smtClean="0"/>
            <a:t>) 1913</a:t>
          </a:r>
          <a:endParaRPr lang="id-ID" dirty="0"/>
        </a:p>
      </dgm:t>
    </dgm:pt>
    <dgm:pt modelId="{2BD4638D-69C0-4C57-B65D-46B8868A4864}" type="parTrans" cxnId="{8F31BC80-0F31-4022-B3A7-BA3D99C3CAB3}">
      <dgm:prSet/>
      <dgm:spPr/>
    </dgm:pt>
    <dgm:pt modelId="{8746F753-9043-436E-84C9-0E2F1000B876}" type="sibTrans" cxnId="{8F31BC80-0F31-4022-B3A7-BA3D99C3CAB3}">
      <dgm:prSet/>
      <dgm:spPr/>
    </dgm:pt>
    <dgm:pt modelId="{1BB3BA11-F8CB-41C2-BA4C-77E269A4C161}" type="pres">
      <dgm:prSet presAssocID="{921E1535-4641-49E3-AF6B-546DF969077C}" presName="Name0" presStyleCnt="0">
        <dgm:presLayoutVars>
          <dgm:dir/>
          <dgm:animLvl val="lvl"/>
          <dgm:resizeHandles/>
        </dgm:presLayoutVars>
      </dgm:prSet>
      <dgm:spPr/>
      <dgm:t>
        <a:bodyPr/>
        <a:lstStyle/>
        <a:p>
          <a:endParaRPr lang="id-ID"/>
        </a:p>
      </dgm:t>
    </dgm:pt>
    <dgm:pt modelId="{4C895FB1-1BBA-434F-957A-6D17C01FEE04}" type="pres">
      <dgm:prSet presAssocID="{42FE6570-A57B-49C5-8515-F1C226267E45}" presName="linNode" presStyleCnt="0"/>
      <dgm:spPr/>
    </dgm:pt>
    <dgm:pt modelId="{515F31ED-DF72-447D-A43A-85BAD3AED96C}" type="pres">
      <dgm:prSet presAssocID="{42FE6570-A57B-49C5-8515-F1C226267E45}" presName="parentShp" presStyleLbl="node1" presStyleIdx="0" presStyleCnt="1">
        <dgm:presLayoutVars>
          <dgm:bulletEnabled val="1"/>
        </dgm:presLayoutVars>
      </dgm:prSet>
      <dgm:spPr/>
      <dgm:t>
        <a:bodyPr/>
        <a:lstStyle/>
        <a:p>
          <a:endParaRPr lang="id-ID"/>
        </a:p>
      </dgm:t>
    </dgm:pt>
    <dgm:pt modelId="{41F2DEE6-B147-4988-BA8C-1DF7C075CB3D}" type="pres">
      <dgm:prSet presAssocID="{42FE6570-A57B-49C5-8515-F1C226267E45}" presName="childShp" presStyleLbl="bgAccFollowNode1" presStyleIdx="0" presStyleCnt="1">
        <dgm:presLayoutVars>
          <dgm:bulletEnabled val="1"/>
        </dgm:presLayoutVars>
      </dgm:prSet>
      <dgm:spPr/>
      <dgm:t>
        <a:bodyPr/>
        <a:lstStyle/>
        <a:p>
          <a:endParaRPr lang="id-ID"/>
        </a:p>
      </dgm:t>
    </dgm:pt>
  </dgm:ptLst>
  <dgm:cxnLst>
    <dgm:cxn modelId="{8F31BC80-0F31-4022-B3A7-BA3D99C3CAB3}" srcId="{42FE6570-A57B-49C5-8515-F1C226267E45}" destId="{484DAE54-50F1-408E-95D9-C40AD46F5171}" srcOrd="1" destOrd="0" parTransId="{2BD4638D-69C0-4C57-B65D-46B8868A4864}" sibTransId="{8746F753-9043-436E-84C9-0E2F1000B876}"/>
    <dgm:cxn modelId="{BB26CA8D-7F70-4244-BD41-4F4FB386995F}" srcId="{42FE6570-A57B-49C5-8515-F1C226267E45}" destId="{457D600D-804A-4550-AE1C-D84181D78658}" srcOrd="0" destOrd="0" parTransId="{DDD67AEA-93F3-4BA9-BEEB-7A2B328ED27A}" sibTransId="{2B5BC11E-EFD3-4927-98F1-885CD2DBAB66}"/>
    <dgm:cxn modelId="{1FEF2851-E397-4809-BFC7-14FCC6E73E02}" type="presOf" srcId="{42FE6570-A57B-49C5-8515-F1C226267E45}" destId="{515F31ED-DF72-447D-A43A-85BAD3AED96C}" srcOrd="0" destOrd="0" presId="urn:microsoft.com/office/officeart/2005/8/layout/vList6"/>
    <dgm:cxn modelId="{51274D03-9AF7-47E9-91D1-357FFCC73B9A}" srcId="{921E1535-4641-49E3-AF6B-546DF969077C}" destId="{42FE6570-A57B-49C5-8515-F1C226267E45}" srcOrd="0" destOrd="0" parTransId="{534F1A8A-0FC7-4FA3-9A49-F6FB062B9A5A}" sibTransId="{45FB535D-77FA-4BBD-87C4-8DB1CB9BAFEE}"/>
    <dgm:cxn modelId="{B9574685-21AA-4E77-82E4-3F83FF3E8E0A}" type="presOf" srcId="{484DAE54-50F1-408E-95D9-C40AD46F5171}" destId="{41F2DEE6-B147-4988-BA8C-1DF7C075CB3D}" srcOrd="0" destOrd="1" presId="urn:microsoft.com/office/officeart/2005/8/layout/vList6"/>
    <dgm:cxn modelId="{7DFF1EA5-0ED1-4704-B4F2-97657B7847E9}" type="presOf" srcId="{457D600D-804A-4550-AE1C-D84181D78658}" destId="{41F2DEE6-B147-4988-BA8C-1DF7C075CB3D}" srcOrd="0" destOrd="0" presId="urn:microsoft.com/office/officeart/2005/8/layout/vList6"/>
    <dgm:cxn modelId="{1D08BE91-DE92-4ABD-AFB0-94B7DE889818}" type="presOf" srcId="{921E1535-4641-49E3-AF6B-546DF969077C}" destId="{1BB3BA11-F8CB-41C2-BA4C-77E269A4C161}" srcOrd="0" destOrd="0" presId="urn:microsoft.com/office/officeart/2005/8/layout/vList6"/>
    <dgm:cxn modelId="{712638CF-5504-44B6-8A46-F7EF4D0C78AE}" type="presParOf" srcId="{1BB3BA11-F8CB-41C2-BA4C-77E269A4C161}" destId="{4C895FB1-1BBA-434F-957A-6D17C01FEE04}" srcOrd="0" destOrd="0" presId="urn:microsoft.com/office/officeart/2005/8/layout/vList6"/>
    <dgm:cxn modelId="{075B2641-43D6-410F-A986-B9C62A37CE44}" type="presParOf" srcId="{4C895FB1-1BBA-434F-957A-6D17C01FEE04}" destId="{515F31ED-DF72-447D-A43A-85BAD3AED96C}" srcOrd="0" destOrd="0" presId="urn:microsoft.com/office/officeart/2005/8/layout/vList6"/>
    <dgm:cxn modelId="{CDAB16D7-83FE-4420-8B31-4C73D0663444}" type="presParOf" srcId="{4C895FB1-1BBA-434F-957A-6D17C01FEE04}" destId="{41F2DEE6-B147-4988-BA8C-1DF7C075CB3D}"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C63B70-AF73-4A1B-8AC5-8B9875B2CA80}">
      <dsp:nvSpPr>
        <dsp:cNvPr id="0" name=""/>
        <dsp:cNvSpPr/>
      </dsp:nvSpPr>
      <dsp:spPr>
        <a:xfrm>
          <a:off x="2533005" y="1538"/>
          <a:ext cx="5614233" cy="1692132"/>
        </a:xfrm>
        <a:prstGeom prst="rightArrow">
          <a:avLst>
            <a:gd name="adj1" fmla="val 75000"/>
            <a:gd name="adj2" fmla="val 50000"/>
          </a:avLst>
        </a:prstGeom>
        <a:solidFill>
          <a:schemeClr val="accent5">
            <a:tint val="40000"/>
            <a:alpha val="90000"/>
            <a:hueOff val="0"/>
            <a:satOff val="0"/>
            <a:lumOff val="0"/>
            <a:alphaOff val="0"/>
          </a:schemeClr>
        </a:solidFill>
        <a:ln w="12700" cap="flat" cmpd="sng" algn="in">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id-ID" sz="1800" b="1" kern="1200" dirty="0" smtClean="0"/>
            <a:t>cabang ilmu </a:t>
          </a:r>
          <a:r>
            <a:rPr lang="id-ID" sz="1800" kern="1200" dirty="0" smtClean="0"/>
            <a:t>yang mempelajari tingkah laku manusia dan mempelajari manusia sebagai anggota masyarakat.</a:t>
          </a:r>
          <a:endParaRPr lang="id-ID" sz="1800" kern="1200" dirty="0"/>
        </a:p>
      </dsp:txBody>
      <dsp:txXfrm>
        <a:off x="2533005" y="213055"/>
        <a:ext cx="4979684" cy="1269099"/>
      </dsp:txXfrm>
    </dsp:sp>
    <dsp:sp modelId="{B318689F-1CD8-4137-85C3-5454DD7F21CA}">
      <dsp:nvSpPr>
        <dsp:cNvPr id="0" name=""/>
        <dsp:cNvSpPr/>
      </dsp:nvSpPr>
      <dsp:spPr>
        <a:xfrm>
          <a:off x="82361" y="118764"/>
          <a:ext cx="2450643" cy="1457680"/>
        </a:xfrm>
        <a:prstGeom prst="roundRect">
          <a:avLst/>
        </a:prstGeom>
        <a:solidFill>
          <a:srgbClr val="C00000"/>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lvl="0" algn="ctr" defTabSz="1289050">
            <a:lnSpc>
              <a:spcPct val="90000"/>
            </a:lnSpc>
            <a:spcBef>
              <a:spcPct val="0"/>
            </a:spcBef>
            <a:spcAft>
              <a:spcPct val="35000"/>
            </a:spcAft>
          </a:pPr>
          <a:r>
            <a:rPr lang="id-ID" sz="2900" kern="1200" dirty="0" smtClean="0"/>
            <a:t>ILMU SOSIAL (</a:t>
          </a:r>
          <a:r>
            <a:rPr lang="id-ID" sz="2900" i="1" kern="1200" dirty="0" smtClean="0"/>
            <a:t>SOCIAL</a:t>
          </a:r>
          <a:r>
            <a:rPr lang="id-ID" sz="2900" kern="1200" dirty="0" smtClean="0"/>
            <a:t> </a:t>
          </a:r>
          <a:r>
            <a:rPr lang="id-ID" sz="2900" i="1" kern="1200" dirty="0" smtClean="0"/>
            <a:t>SCIENCE</a:t>
          </a:r>
          <a:r>
            <a:rPr lang="id-ID" sz="2900" kern="1200" dirty="0" smtClean="0"/>
            <a:t>)</a:t>
          </a:r>
          <a:endParaRPr lang="id-ID" sz="2900" kern="1200" dirty="0"/>
        </a:p>
      </dsp:txBody>
      <dsp:txXfrm>
        <a:off x="153519" y="189922"/>
        <a:ext cx="2308327" cy="1315364"/>
      </dsp:txXfrm>
    </dsp:sp>
    <dsp:sp modelId="{10B26215-A35F-46D2-9B54-C75B312C96B7}">
      <dsp:nvSpPr>
        <dsp:cNvPr id="0" name=""/>
        <dsp:cNvSpPr/>
      </dsp:nvSpPr>
      <dsp:spPr>
        <a:xfrm>
          <a:off x="2139778" y="2010070"/>
          <a:ext cx="6007476" cy="3163988"/>
        </a:xfrm>
        <a:prstGeom prst="rightArrow">
          <a:avLst>
            <a:gd name="adj1" fmla="val 75000"/>
            <a:gd name="adj2" fmla="val 50000"/>
          </a:avLst>
        </a:prstGeom>
        <a:solidFill>
          <a:schemeClr val="accent5">
            <a:tint val="40000"/>
            <a:alpha val="90000"/>
            <a:hueOff val="19327418"/>
            <a:satOff val="-38476"/>
            <a:lumOff val="-4560"/>
            <a:alphaOff val="0"/>
          </a:schemeClr>
        </a:solidFill>
        <a:ln w="12700" cap="flat" cmpd="sng" algn="in">
          <a:solidFill>
            <a:schemeClr val="accent5">
              <a:tint val="40000"/>
              <a:alpha val="90000"/>
              <a:hueOff val="19327418"/>
              <a:satOff val="-38476"/>
              <a:lumOff val="-456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id-ID" sz="1800" kern="1200" dirty="0" smtClean="0"/>
            <a:t>Studi Sosial bukan merupakan suatu bidang keilmuan atau disiplin akademis, melainkan lebih merupakan </a:t>
          </a:r>
          <a:r>
            <a:rPr lang="id-ID" sz="1800" b="1" kern="1200" dirty="0" smtClean="0"/>
            <a:t>suatu bidang pengkajian tentang gejala dan masalah social. </a:t>
          </a:r>
          <a:endParaRPr lang="id-ID" sz="1800" b="1" kern="1200" dirty="0"/>
        </a:p>
        <a:p>
          <a:pPr marL="171450" lvl="1" indent="-171450" algn="l" defTabSz="800100">
            <a:lnSpc>
              <a:spcPct val="90000"/>
            </a:lnSpc>
            <a:spcBef>
              <a:spcPct val="0"/>
            </a:spcBef>
            <a:spcAft>
              <a:spcPct val="15000"/>
            </a:spcAft>
            <a:buChar char="••"/>
          </a:pPr>
          <a:r>
            <a:rPr lang="id-ID" sz="1800" kern="1200" dirty="0" smtClean="0"/>
            <a:t>Tidak selalu bertaraf akademis-univ, bahkan mrp bahan2 pelajaran bagi siswa sejak pend dasar.</a:t>
          </a:r>
          <a:endParaRPr lang="id-ID" sz="1800" kern="1200" dirty="0"/>
        </a:p>
        <a:p>
          <a:pPr marL="171450" lvl="1" indent="-171450" algn="l" defTabSz="800100">
            <a:lnSpc>
              <a:spcPct val="90000"/>
            </a:lnSpc>
            <a:spcBef>
              <a:spcPct val="0"/>
            </a:spcBef>
            <a:spcAft>
              <a:spcPct val="15000"/>
            </a:spcAft>
            <a:buChar char="••"/>
          </a:pPr>
          <a:r>
            <a:rPr lang="id-ID" sz="1800" kern="1200" dirty="0" smtClean="0"/>
            <a:t>Fungsinya sebagai pengantar kepada disiplin ilmu sosial bagi pendidikan lanjutan/jenjang berikutnya.</a:t>
          </a:r>
          <a:endParaRPr lang="id-ID" sz="1800" kern="1200" dirty="0"/>
        </a:p>
      </dsp:txBody>
      <dsp:txXfrm>
        <a:off x="2139778" y="2405569"/>
        <a:ext cx="4820981" cy="2372991"/>
      </dsp:txXfrm>
    </dsp:sp>
    <dsp:sp modelId="{490ED7A8-1A1C-4CA6-A3BF-6D4243F70A4E}">
      <dsp:nvSpPr>
        <dsp:cNvPr id="0" name=""/>
        <dsp:cNvSpPr/>
      </dsp:nvSpPr>
      <dsp:spPr>
        <a:xfrm>
          <a:off x="82345" y="2010070"/>
          <a:ext cx="2057432" cy="3163988"/>
        </a:xfrm>
        <a:prstGeom prst="roundRect">
          <a:avLst/>
        </a:prstGeom>
        <a:solidFill>
          <a:srgbClr val="333300"/>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lvl="0" algn="ctr" defTabSz="1289050">
            <a:lnSpc>
              <a:spcPct val="90000"/>
            </a:lnSpc>
            <a:spcBef>
              <a:spcPct val="0"/>
            </a:spcBef>
            <a:spcAft>
              <a:spcPct val="35000"/>
            </a:spcAft>
          </a:pPr>
          <a:r>
            <a:rPr lang="id-ID" sz="2900" kern="1200" dirty="0" smtClean="0"/>
            <a:t>STUDI SOSIAL (</a:t>
          </a:r>
          <a:r>
            <a:rPr lang="id-ID" sz="2900" i="1" kern="1200" dirty="0" smtClean="0"/>
            <a:t>SOCIAL</a:t>
          </a:r>
          <a:r>
            <a:rPr lang="id-ID" sz="2900" kern="1200" dirty="0" smtClean="0"/>
            <a:t> </a:t>
          </a:r>
          <a:r>
            <a:rPr lang="id-ID" sz="2900" i="1" kern="1200" dirty="0" smtClean="0"/>
            <a:t>STUDIES</a:t>
          </a:r>
          <a:r>
            <a:rPr lang="id-ID" sz="2900" kern="1200" dirty="0" smtClean="0"/>
            <a:t>)</a:t>
          </a:r>
          <a:endParaRPr lang="id-ID" sz="2900" kern="1200" dirty="0"/>
        </a:p>
      </dsp:txBody>
      <dsp:txXfrm>
        <a:off x="182781" y="2110506"/>
        <a:ext cx="1856560" cy="29631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F2DEE6-B147-4988-BA8C-1DF7C075CB3D}">
      <dsp:nvSpPr>
        <dsp:cNvPr id="0" name=""/>
        <dsp:cNvSpPr/>
      </dsp:nvSpPr>
      <dsp:spPr>
        <a:xfrm>
          <a:off x="3291839" y="0"/>
          <a:ext cx="4937760" cy="4937125"/>
        </a:xfrm>
        <a:prstGeom prst="rightArrow">
          <a:avLst>
            <a:gd name="adj1" fmla="val 75000"/>
            <a:gd name="adj2" fmla="val 50000"/>
          </a:avLst>
        </a:prstGeom>
        <a:solidFill>
          <a:schemeClr val="accent5">
            <a:tint val="40000"/>
            <a:alpha val="90000"/>
            <a:hueOff val="0"/>
            <a:satOff val="0"/>
            <a:lumOff val="0"/>
            <a:alphaOff val="0"/>
          </a:schemeClr>
        </a:solidFill>
        <a:ln w="12700" cap="flat" cmpd="sng" algn="in">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20955" rIns="20955" bIns="20955" numCol="1" spcCol="1270" anchor="t" anchorCtr="0">
          <a:noAutofit/>
        </a:bodyPr>
        <a:lstStyle/>
        <a:p>
          <a:pPr marL="285750" lvl="1" indent="-285750" algn="l" defTabSz="1466850">
            <a:lnSpc>
              <a:spcPct val="90000"/>
            </a:lnSpc>
            <a:spcBef>
              <a:spcPct val="0"/>
            </a:spcBef>
            <a:spcAft>
              <a:spcPct val="15000"/>
            </a:spcAft>
            <a:buChar char="••"/>
          </a:pPr>
          <a:r>
            <a:rPr lang="id-ID" sz="3300" kern="1200" dirty="0" smtClean="0"/>
            <a:t>Studi sosial, ilmu sosial dan 1975 IPS menjadi nama baku.</a:t>
          </a:r>
          <a:endParaRPr lang="id-ID" sz="3300" kern="1200" dirty="0"/>
        </a:p>
        <a:p>
          <a:pPr marL="285750" lvl="1" indent="-285750" algn="l" defTabSz="1466850">
            <a:lnSpc>
              <a:spcPct val="90000"/>
            </a:lnSpc>
            <a:spcBef>
              <a:spcPct val="0"/>
            </a:spcBef>
            <a:spcAft>
              <a:spcPct val="15000"/>
            </a:spcAft>
            <a:buChar char="••"/>
          </a:pPr>
          <a:r>
            <a:rPr lang="id-ID" sz="3300" kern="1200" dirty="0" smtClean="0"/>
            <a:t>Ide IPS dari literatur Amerika (</a:t>
          </a:r>
          <a:r>
            <a:rPr lang="id-ID" sz="3300" i="1" kern="1200" dirty="0" smtClean="0"/>
            <a:t>social</a:t>
          </a:r>
          <a:r>
            <a:rPr lang="id-ID" sz="3300" kern="1200" dirty="0" smtClean="0"/>
            <a:t> </a:t>
          </a:r>
          <a:r>
            <a:rPr lang="id-ID" sz="3300" i="1" kern="1200" dirty="0" smtClean="0"/>
            <a:t>studies</a:t>
          </a:r>
          <a:r>
            <a:rPr lang="id-ID" sz="3300" kern="1200" dirty="0" smtClean="0"/>
            <a:t>) 1913</a:t>
          </a:r>
          <a:endParaRPr lang="id-ID" sz="3300" kern="1200" dirty="0"/>
        </a:p>
      </dsp:txBody>
      <dsp:txXfrm>
        <a:off x="3291839" y="617141"/>
        <a:ext cx="3086338" cy="3702843"/>
      </dsp:txXfrm>
    </dsp:sp>
    <dsp:sp modelId="{515F31ED-DF72-447D-A43A-85BAD3AED96C}">
      <dsp:nvSpPr>
        <dsp:cNvPr id="0" name=""/>
        <dsp:cNvSpPr/>
      </dsp:nvSpPr>
      <dsp:spPr>
        <a:xfrm>
          <a:off x="0" y="0"/>
          <a:ext cx="3291840" cy="4937125"/>
        </a:xfrm>
        <a:prstGeom prst="roundRect">
          <a:avLst/>
        </a:prstGeom>
        <a:solidFill>
          <a:schemeClr val="accent5">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lvl="0" algn="ctr" defTabSz="2889250">
            <a:lnSpc>
              <a:spcPct val="90000"/>
            </a:lnSpc>
            <a:spcBef>
              <a:spcPct val="0"/>
            </a:spcBef>
            <a:spcAft>
              <a:spcPct val="35000"/>
            </a:spcAft>
          </a:pPr>
          <a:r>
            <a:rPr lang="id-ID" sz="6500" kern="1200" dirty="0" smtClean="0"/>
            <a:t>IPS</a:t>
          </a:r>
          <a:endParaRPr lang="id-ID" sz="6500" kern="1200" dirty="0"/>
        </a:p>
      </dsp:txBody>
      <dsp:txXfrm>
        <a:off x="160694" y="160694"/>
        <a:ext cx="2970452" cy="4615737"/>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0CBE2B6-F4F5-4748-B14E-3B24C4B3F14C}" type="datetimeFigureOut">
              <a:rPr lang="id-ID" smtClean="0"/>
              <a:pPr/>
              <a:t>25/10/2018</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25A780C-3534-44CC-8748-7C44ED40E6BE}" type="slidenum">
              <a:rPr lang="id-ID" smtClean="0"/>
              <a:pPr/>
              <a:t>‹#›</a:t>
            </a:fld>
            <a:endParaRPr lang="id-ID"/>
          </a:p>
        </p:txBody>
      </p:sp>
    </p:spTree>
    <p:extLst>
      <p:ext uri="{BB962C8B-B14F-4D97-AF65-F5344CB8AC3E}">
        <p14:creationId xmlns:p14="http://schemas.microsoft.com/office/powerpoint/2010/main" val="40023897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825A780C-3534-44CC-8748-7C44ED40E6BE}" type="slidenum">
              <a:rPr lang="id-ID" smtClean="0"/>
              <a:pPr/>
              <a:t>1</a:t>
            </a:fld>
            <a:endParaRPr lang="id-ID"/>
          </a:p>
        </p:txBody>
      </p:sp>
    </p:spTree>
    <p:extLst>
      <p:ext uri="{BB962C8B-B14F-4D97-AF65-F5344CB8AC3E}">
        <p14:creationId xmlns:p14="http://schemas.microsoft.com/office/powerpoint/2010/main" val="2805408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2063115" y="630937"/>
            <a:ext cx="5230368"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808892" y="1098388"/>
            <a:ext cx="7738814" cy="4394988"/>
          </a:xfrm>
        </p:spPr>
        <p:txBody>
          <a:bodyPr anchor="ctr">
            <a:noAutofit/>
          </a:bodyPr>
          <a:lstStyle>
            <a:lvl1pPr algn="ctr">
              <a:defRPr sz="7500" spc="600" baseline="0"/>
            </a:lvl1pPr>
          </a:lstStyle>
          <a:p>
            <a:r>
              <a:rPr lang="en-US" smtClean="0"/>
              <a:t>Click to edit Master title style</a:t>
            </a:r>
            <a:endParaRPr lang="en-US" dirty="0"/>
          </a:p>
        </p:txBody>
      </p:sp>
      <p:sp>
        <p:nvSpPr>
          <p:cNvPr id="3" name="Subtitle 2"/>
          <p:cNvSpPr>
            <a:spLocks noGrp="1"/>
          </p:cNvSpPr>
          <p:nvPr>
            <p:ph type="subTitle" idx="1"/>
          </p:nvPr>
        </p:nvSpPr>
        <p:spPr>
          <a:xfrm>
            <a:off x="1661284" y="5979197"/>
            <a:ext cx="6034030" cy="742279"/>
          </a:xfrm>
        </p:spPr>
        <p:txBody>
          <a:bodyPr anchor="t">
            <a:normAutofit/>
          </a:bodyPr>
          <a:lstStyle>
            <a:lvl1pPr marL="0" indent="0" algn="ctr">
              <a:lnSpc>
                <a:spcPct val="100000"/>
              </a:lnSpc>
              <a:buNone/>
              <a:defRPr sz="1500" b="1" i="0" cap="all" spc="300" baseline="0">
                <a:solidFill>
                  <a:schemeClr val="tx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808892" y="6375679"/>
            <a:ext cx="1747292" cy="348462"/>
          </a:xfrm>
        </p:spPr>
        <p:txBody>
          <a:bodyPr/>
          <a:lstStyle>
            <a:lvl1pPr>
              <a:defRPr baseline="0">
                <a:solidFill>
                  <a:schemeClr val="accent1">
                    <a:lumMod val="50000"/>
                  </a:schemeClr>
                </a:solidFill>
              </a:defRPr>
            </a:lvl1pPr>
          </a:lstStyle>
          <a:p>
            <a:fld id="{F2CD642D-8076-4E09-B913-A3BB63FA3D60}" type="datetimeFigureOut">
              <a:rPr lang="id-ID" smtClean="0"/>
              <a:pPr/>
              <a:t>25/10/2018</a:t>
            </a:fld>
            <a:endParaRPr lang="id-ID"/>
          </a:p>
        </p:txBody>
      </p:sp>
      <p:sp>
        <p:nvSpPr>
          <p:cNvPr id="5" name="Footer Placeholder 4"/>
          <p:cNvSpPr>
            <a:spLocks noGrp="1"/>
          </p:cNvSpPr>
          <p:nvPr>
            <p:ph type="ftr" sz="quarter" idx="11"/>
          </p:nvPr>
        </p:nvSpPr>
        <p:spPr>
          <a:xfrm>
            <a:off x="3135249" y="6375679"/>
            <a:ext cx="3086100" cy="345796"/>
          </a:xfrm>
        </p:spPr>
        <p:txBody>
          <a:bodyPr/>
          <a:lstStyle>
            <a:lvl1pPr>
              <a:defRPr baseline="0">
                <a:solidFill>
                  <a:schemeClr val="accent1">
                    <a:lumMod val="50000"/>
                  </a:schemeClr>
                </a:solidFill>
              </a:defRPr>
            </a:lvl1pPr>
          </a:lstStyle>
          <a:p>
            <a:endParaRPr lang="id-ID"/>
          </a:p>
        </p:txBody>
      </p:sp>
      <p:sp>
        <p:nvSpPr>
          <p:cNvPr id="6" name="Slide Number Placeholder 5"/>
          <p:cNvSpPr>
            <a:spLocks noGrp="1"/>
          </p:cNvSpPr>
          <p:nvPr>
            <p:ph type="sldNum" sz="quarter" idx="12"/>
          </p:nvPr>
        </p:nvSpPr>
        <p:spPr>
          <a:xfrm>
            <a:off x="6800414" y="6375679"/>
            <a:ext cx="1747292" cy="345796"/>
          </a:xfrm>
        </p:spPr>
        <p:txBody>
          <a:bodyPr/>
          <a:lstStyle>
            <a:lvl1pPr>
              <a:defRPr baseline="0">
                <a:solidFill>
                  <a:schemeClr val="accent1">
                    <a:lumMod val="50000"/>
                  </a:schemeClr>
                </a:solidFill>
              </a:defRPr>
            </a:lvl1pPr>
          </a:lstStyle>
          <a:p>
            <a:fld id="{84DB0939-1977-4806-B96F-FE3F5A3DB2EA}" type="slidenum">
              <a:rPr lang="id-ID" smtClean="0"/>
              <a:pPr/>
              <a:t>‹#›</a:t>
            </a:fld>
            <a:endParaRPr lang="id-ID"/>
          </a:p>
        </p:txBody>
      </p:sp>
      <p:sp>
        <p:nvSpPr>
          <p:cNvPr id="13" name="Rectangle 12"/>
          <p:cNvSpPr/>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title="left edge border"/>
          <p:cNvSpPr/>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03872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CD642D-8076-4E09-B913-A3BB63FA3D60}" type="datetimeFigureOut">
              <a:rPr lang="id-ID" smtClean="0"/>
              <a:pPr/>
              <a:t>25/10/2018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4DB0939-1977-4806-B96F-FE3F5A3DB2EA}" type="slidenum">
              <a:rPr lang="id-ID" smtClean="0"/>
              <a:pPr/>
              <a:t>‹#›</a:t>
            </a:fld>
            <a:endParaRPr lang="id-ID"/>
          </a:p>
        </p:txBody>
      </p:sp>
    </p:spTree>
    <p:extLst>
      <p:ext uri="{BB962C8B-B14F-4D97-AF65-F5344CB8AC3E}">
        <p14:creationId xmlns:p14="http://schemas.microsoft.com/office/powerpoint/2010/main" val="3938921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1" name="Freeform 6"/>
          <p:cNvSpPr/>
          <p:nvPr/>
        </p:nvSpPr>
        <p:spPr bwMode="auto">
          <a:xfrm>
            <a:off x="0" y="0"/>
            <a:ext cx="2110979"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bg2"/>
          </a:solidFill>
          <a:ln w="0">
            <a:noFill/>
            <a:prstDash val="solid"/>
            <a:round/>
            <a:headEnd/>
            <a:tailEnd/>
          </a:ln>
        </p:spPr>
      </p:sp>
      <p:sp>
        <p:nvSpPr>
          <p:cNvPr id="2" name="Title 1"/>
          <p:cNvSpPr>
            <a:spLocks noGrp="1"/>
          </p:cNvSpPr>
          <p:nvPr>
            <p:ph type="title"/>
          </p:nvPr>
        </p:nvSpPr>
        <p:spPr>
          <a:xfrm>
            <a:off x="2432197" y="1073889"/>
            <a:ext cx="6140303" cy="4064627"/>
          </a:xfrm>
        </p:spPr>
        <p:txBody>
          <a:bodyPr anchor="b">
            <a:normAutofit/>
          </a:bodyPr>
          <a:lstStyle>
            <a:lvl1pPr>
              <a:defRPr sz="6300" spc="600"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432198" y="5159782"/>
            <a:ext cx="5263116" cy="951135"/>
          </a:xfrm>
        </p:spPr>
        <p:txBody>
          <a:bodyPr>
            <a:normAutofit/>
          </a:bodyPr>
          <a:lstStyle>
            <a:lvl1pPr marL="0" indent="0">
              <a:lnSpc>
                <a:spcPct val="100000"/>
              </a:lnSpc>
              <a:buNone/>
              <a:defRPr sz="1500" b="1" i="0" cap="all" spc="300" baseline="0">
                <a:solidFill>
                  <a:schemeClr val="accent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2427410" y="6375679"/>
            <a:ext cx="1120460" cy="348462"/>
          </a:xfrm>
        </p:spPr>
        <p:txBody>
          <a:bodyPr/>
          <a:lstStyle>
            <a:lvl1pPr>
              <a:defRPr baseline="0">
                <a:solidFill>
                  <a:schemeClr val="tx2"/>
                </a:solidFill>
              </a:defRPr>
            </a:lvl1pPr>
          </a:lstStyle>
          <a:p>
            <a:fld id="{F2CD642D-8076-4E09-B913-A3BB63FA3D60}" type="datetimeFigureOut">
              <a:rPr lang="id-ID" smtClean="0"/>
              <a:pPr/>
              <a:t>25/10/2018</a:t>
            </a:fld>
            <a:endParaRPr lang="id-ID"/>
          </a:p>
        </p:txBody>
      </p:sp>
      <p:sp>
        <p:nvSpPr>
          <p:cNvPr id="5" name="Footer Placeholder 4"/>
          <p:cNvSpPr>
            <a:spLocks noGrp="1"/>
          </p:cNvSpPr>
          <p:nvPr>
            <p:ph type="ftr" sz="quarter" idx="11"/>
          </p:nvPr>
        </p:nvSpPr>
        <p:spPr>
          <a:xfrm>
            <a:off x="3959298" y="6375679"/>
            <a:ext cx="3086100" cy="345796"/>
          </a:xfrm>
        </p:spPr>
        <p:txBody>
          <a:bodyPr/>
          <a:lstStyle>
            <a:lvl1pPr>
              <a:defRPr baseline="0">
                <a:solidFill>
                  <a:schemeClr val="tx2"/>
                </a:solidFill>
              </a:defRPr>
            </a:lvl1pPr>
          </a:lstStyle>
          <a:p>
            <a:endParaRPr lang="id-ID"/>
          </a:p>
        </p:txBody>
      </p:sp>
      <p:sp>
        <p:nvSpPr>
          <p:cNvPr id="6" name="Slide Number Placeholder 5"/>
          <p:cNvSpPr>
            <a:spLocks noGrp="1"/>
          </p:cNvSpPr>
          <p:nvPr>
            <p:ph type="sldNum" sz="quarter" idx="12"/>
          </p:nvPr>
        </p:nvSpPr>
        <p:spPr>
          <a:xfrm>
            <a:off x="7456825" y="6375679"/>
            <a:ext cx="1115675" cy="345796"/>
          </a:xfrm>
        </p:spPr>
        <p:txBody>
          <a:bodyPr/>
          <a:lstStyle>
            <a:lvl1pPr>
              <a:defRPr baseline="0">
                <a:solidFill>
                  <a:schemeClr val="tx2"/>
                </a:solidFill>
              </a:defRPr>
            </a:lvl1pPr>
          </a:lstStyle>
          <a:p>
            <a:fld id="{84DB0939-1977-4806-B96F-FE3F5A3DB2EA}" type="slidenum">
              <a:rPr lang="id-ID" smtClean="0"/>
              <a:pPr/>
              <a:t>‹#›</a:t>
            </a:fld>
            <a:endParaRPr lang="id-ID"/>
          </a:p>
        </p:txBody>
      </p:sp>
      <p:sp>
        <p:nvSpPr>
          <p:cNvPr id="16" name="Freeform 11"/>
          <p:cNvSpPr/>
          <p:nvPr/>
        </p:nvSpPr>
        <p:spPr bwMode="auto">
          <a:xfrm>
            <a:off x="655786" y="0"/>
            <a:ext cx="1234679"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nvGrpSpPr>
          <p:cNvPr id="7" name="Group 6" title="left scallop shape"/>
          <p:cNvGrpSpPr/>
          <p:nvPr/>
        </p:nvGrpSpPr>
        <p:grpSpPr>
          <a:xfrm>
            <a:off x="0" y="0"/>
            <a:ext cx="2110979" cy="6858000"/>
            <a:chOff x="0" y="0"/>
            <a:chExt cx="2110979" cy="6858000"/>
          </a:xfrm>
        </p:grpSpPr>
        <p:sp>
          <p:nvSpPr>
            <p:cNvPr id="9" name="Freeform 8" title="left scallop shape"/>
            <p:cNvSpPr/>
            <p:nvPr/>
          </p:nvSpPr>
          <p:spPr bwMode="auto">
            <a:xfrm>
              <a:off x="0" y="0"/>
              <a:ext cx="2110979"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0" name="Freeform 11" title="left scallop inline"/>
            <p:cNvSpPr/>
            <p:nvPr/>
          </p:nvSpPr>
          <p:spPr bwMode="auto">
            <a:xfrm>
              <a:off x="655786" y="0"/>
              <a:ext cx="1234679"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200630600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42975" y="2286000"/>
            <a:ext cx="3593592" cy="36195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985846" y="2286000"/>
            <a:ext cx="3593592" cy="36195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2CD642D-8076-4E09-B913-A3BB63FA3D60}" type="datetimeFigureOut">
              <a:rPr lang="id-ID" smtClean="0"/>
              <a:pPr/>
              <a:t>25/10/2018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4DB0939-1977-4806-B96F-FE3F5A3DB2EA}" type="slidenum">
              <a:rPr lang="id-ID" smtClean="0"/>
              <a:pPr/>
              <a:t>‹#›</a:t>
            </a:fld>
            <a:endParaRPr lang="id-ID"/>
          </a:p>
        </p:txBody>
      </p:sp>
    </p:spTree>
    <p:extLst>
      <p:ext uri="{BB962C8B-B14F-4D97-AF65-F5344CB8AC3E}">
        <p14:creationId xmlns:p14="http://schemas.microsoft.com/office/powerpoint/2010/main" val="1217552110"/>
      </p:ext>
    </p:extLst>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42975" y="381001"/>
            <a:ext cx="7629525" cy="14935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41832" y="2199634"/>
            <a:ext cx="3611880" cy="632529"/>
          </a:xfrm>
        </p:spPr>
        <p:txBody>
          <a:bodyPr anchor="b">
            <a:noAutofit/>
          </a:bodyPr>
          <a:lstStyle>
            <a:lvl1pPr marL="0" indent="0">
              <a:lnSpc>
                <a:spcPct val="100000"/>
              </a:lnSpc>
              <a:buNone/>
              <a:defRPr sz="1800" b="1" cap="all" spc="15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941832" y="2909102"/>
            <a:ext cx="3611880" cy="299639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975398" y="2199634"/>
            <a:ext cx="3611880" cy="632529"/>
          </a:xfrm>
        </p:spPr>
        <p:txBody>
          <a:bodyPr anchor="b">
            <a:noAutofit/>
          </a:bodyPr>
          <a:lstStyle>
            <a:lvl1pPr marL="0" indent="0">
              <a:lnSpc>
                <a:spcPct val="100000"/>
              </a:lnSpc>
              <a:buNone/>
              <a:defRPr sz="1800" b="1" cap="all" spc="15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975398" y="2909102"/>
            <a:ext cx="3611880" cy="299639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2CD642D-8076-4E09-B913-A3BB63FA3D60}" type="datetimeFigureOut">
              <a:rPr lang="id-ID" smtClean="0"/>
              <a:pPr/>
              <a:t>25/10/2018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84DB0939-1977-4806-B96F-FE3F5A3DB2EA}" type="slidenum">
              <a:rPr lang="id-ID" smtClean="0"/>
              <a:pPr/>
              <a:t>‹#›</a:t>
            </a:fld>
            <a:endParaRPr lang="id-ID"/>
          </a:p>
        </p:txBody>
      </p:sp>
    </p:spTree>
    <p:extLst>
      <p:ext uri="{BB962C8B-B14F-4D97-AF65-F5344CB8AC3E}">
        <p14:creationId xmlns:p14="http://schemas.microsoft.com/office/powerpoint/2010/main" val="2922140295"/>
      </p:ext>
    </p:extLst>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2CD642D-8076-4E09-B913-A3BB63FA3D60}" type="datetimeFigureOut">
              <a:rPr lang="id-ID" smtClean="0"/>
              <a:pPr/>
              <a:t>25/10/2018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84DB0939-1977-4806-B96F-FE3F5A3DB2EA}" type="slidenum">
              <a:rPr lang="id-ID" smtClean="0"/>
              <a:pPr/>
              <a:t>‹#›</a:t>
            </a:fld>
            <a:endParaRPr lang="id-ID"/>
          </a:p>
        </p:txBody>
      </p:sp>
    </p:spTree>
    <p:extLst>
      <p:ext uri="{BB962C8B-B14F-4D97-AF65-F5344CB8AC3E}">
        <p14:creationId xmlns:p14="http://schemas.microsoft.com/office/powerpoint/2010/main" val="26065123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CD642D-8076-4E09-B913-A3BB63FA3D60}" type="datetimeFigureOut">
              <a:rPr lang="id-ID" smtClean="0"/>
              <a:pPr/>
              <a:t>25/10/2018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84DB0939-1977-4806-B96F-FE3F5A3DB2EA}" type="slidenum">
              <a:rPr lang="id-ID" smtClean="0"/>
              <a:pPr/>
              <a:t>‹#›</a:t>
            </a:fld>
            <a:endParaRPr lang="id-ID"/>
          </a:p>
        </p:txBody>
      </p:sp>
    </p:spTree>
    <p:extLst>
      <p:ext uri="{BB962C8B-B14F-4D97-AF65-F5344CB8AC3E}">
        <p14:creationId xmlns:p14="http://schemas.microsoft.com/office/powerpoint/2010/main" val="3573724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5542359" y="0"/>
            <a:ext cx="3601641"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6253414" y="457200"/>
            <a:ext cx="2319086" cy="1196671"/>
          </a:xfrm>
        </p:spPr>
        <p:txBody>
          <a:bodyPr anchor="b">
            <a:normAutofit/>
          </a:bodyPr>
          <a:lstStyle>
            <a:lvl1pPr>
              <a:lnSpc>
                <a:spcPct val="100000"/>
              </a:lnSpc>
              <a:defRPr sz="1800" b="1" i="0" cap="all" spc="225" baseline="0">
                <a:solidFill>
                  <a:schemeClr val="accent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573788" y="920377"/>
            <a:ext cx="4618814" cy="4985124"/>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53414" y="1741336"/>
            <a:ext cx="2319086" cy="4164164"/>
          </a:xfrm>
        </p:spPr>
        <p:txBody>
          <a:bodyPr>
            <a:normAutofit/>
          </a:bodyPr>
          <a:lstStyle>
            <a:lvl1pPr marL="0" indent="0">
              <a:lnSpc>
                <a:spcPct val="110000"/>
              </a:lnSpc>
              <a:spcBef>
                <a:spcPts val="1200"/>
              </a:spcBef>
              <a:buNone/>
              <a:defRPr sz="1400" baseline="0">
                <a:solidFill>
                  <a:schemeClr val="bg2"/>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a:xfrm>
            <a:off x="573789" y="6375679"/>
            <a:ext cx="925016" cy="348462"/>
          </a:xfrm>
        </p:spPr>
        <p:txBody>
          <a:bodyPr/>
          <a:lstStyle/>
          <a:p>
            <a:fld id="{F2CD642D-8076-4E09-B913-A3BB63FA3D60}" type="datetimeFigureOut">
              <a:rPr lang="id-ID" smtClean="0"/>
              <a:pPr/>
              <a:t>25/10/2018</a:t>
            </a:fld>
            <a:endParaRPr lang="id-ID"/>
          </a:p>
        </p:txBody>
      </p:sp>
      <p:sp>
        <p:nvSpPr>
          <p:cNvPr id="6" name="Footer Placeholder 5"/>
          <p:cNvSpPr>
            <a:spLocks noGrp="1"/>
          </p:cNvSpPr>
          <p:nvPr>
            <p:ph type="ftr" sz="quarter" idx="11"/>
          </p:nvPr>
        </p:nvSpPr>
        <p:spPr>
          <a:xfrm>
            <a:off x="1577716" y="6375679"/>
            <a:ext cx="2611634" cy="345796"/>
          </a:xfrm>
        </p:spPr>
        <p:txBody>
          <a:bodyPr/>
          <a:lstStyle/>
          <a:p>
            <a:endParaRPr lang="id-ID"/>
          </a:p>
        </p:txBody>
      </p:sp>
      <p:sp>
        <p:nvSpPr>
          <p:cNvPr id="7" name="Slide Number Placeholder 6"/>
          <p:cNvSpPr>
            <a:spLocks noGrp="1"/>
          </p:cNvSpPr>
          <p:nvPr>
            <p:ph type="sldNum" sz="quarter" idx="12"/>
          </p:nvPr>
        </p:nvSpPr>
        <p:spPr>
          <a:xfrm>
            <a:off x="4268261" y="6375679"/>
            <a:ext cx="924342" cy="345796"/>
          </a:xfrm>
        </p:spPr>
        <p:txBody>
          <a:bodyPr/>
          <a:lstStyle/>
          <a:p>
            <a:fld id="{84DB0939-1977-4806-B96F-FE3F5A3DB2EA}" type="slidenum">
              <a:rPr lang="id-ID" smtClean="0"/>
              <a:pPr/>
              <a:t>‹#›</a:t>
            </a:fld>
            <a:endParaRPr lang="id-ID"/>
          </a:p>
        </p:txBody>
      </p:sp>
      <p:sp>
        <p:nvSpPr>
          <p:cNvPr id="8" name="Rectangle 7"/>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left edge border"/>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00583209"/>
      </p:ext>
    </p:extLst>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12598" y="1"/>
            <a:ext cx="5516689" cy="685799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11" name="Freeform 11" title="right scallop background shape"/>
          <p:cNvSpPr/>
          <p:nvPr/>
        </p:nvSpPr>
        <p:spPr bwMode="auto">
          <a:xfrm>
            <a:off x="5542359" y="0"/>
            <a:ext cx="3601641"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53413" y="457200"/>
            <a:ext cx="2319088" cy="1196670"/>
          </a:xfrm>
        </p:spPr>
        <p:txBody>
          <a:bodyPr anchor="b">
            <a:normAutofit/>
          </a:bodyPr>
          <a:lstStyle>
            <a:lvl1pPr>
              <a:lnSpc>
                <a:spcPct val="100000"/>
              </a:lnSpc>
              <a:defRPr sz="1800" b="1" i="0" spc="225" baseline="0">
                <a:solidFill>
                  <a:schemeClr val="accent1"/>
                </a:solidFill>
                <a:latin typeface="+mn-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253413" y="1741336"/>
            <a:ext cx="2319088" cy="4164164"/>
          </a:xfrm>
        </p:spPr>
        <p:txBody>
          <a:bodyPr>
            <a:normAutofit/>
          </a:bodyPr>
          <a:lstStyle>
            <a:lvl1pPr marL="0" indent="0">
              <a:lnSpc>
                <a:spcPct val="110000"/>
              </a:lnSpc>
              <a:spcBef>
                <a:spcPts val="1200"/>
              </a:spcBef>
              <a:buNone/>
              <a:defRPr sz="1400" baseline="0">
                <a:solidFill>
                  <a:schemeClr val="bg2"/>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a:xfrm>
            <a:off x="574463" y="6375679"/>
            <a:ext cx="924342" cy="348462"/>
          </a:xfrm>
        </p:spPr>
        <p:txBody>
          <a:bodyPr/>
          <a:lstStyle/>
          <a:p>
            <a:fld id="{F2CD642D-8076-4E09-B913-A3BB63FA3D60}" type="datetimeFigureOut">
              <a:rPr lang="id-ID" smtClean="0"/>
              <a:pPr/>
              <a:t>25/10/2018</a:t>
            </a:fld>
            <a:endParaRPr lang="id-ID"/>
          </a:p>
        </p:txBody>
      </p:sp>
      <p:sp>
        <p:nvSpPr>
          <p:cNvPr id="6" name="Footer Placeholder 5"/>
          <p:cNvSpPr>
            <a:spLocks noGrp="1"/>
          </p:cNvSpPr>
          <p:nvPr>
            <p:ph type="ftr" sz="quarter" idx="11"/>
          </p:nvPr>
        </p:nvSpPr>
        <p:spPr>
          <a:xfrm>
            <a:off x="1577716" y="6375679"/>
            <a:ext cx="2611634" cy="345796"/>
          </a:xfrm>
        </p:spPr>
        <p:txBody>
          <a:bodyPr/>
          <a:lstStyle/>
          <a:p>
            <a:endParaRPr lang="id-ID"/>
          </a:p>
        </p:txBody>
      </p:sp>
      <p:sp>
        <p:nvSpPr>
          <p:cNvPr id="7" name="Slide Number Placeholder 6"/>
          <p:cNvSpPr>
            <a:spLocks noGrp="1"/>
          </p:cNvSpPr>
          <p:nvPr>
            <p:ph type="sldNum" sz="quarter" idx="12"/>
          </p:nvPr>
        </p:nvSpPr>
        <p:spPr>
          <a:xfrm>
            <a:off x="4256153" y="6375679"/>
            <a:ext cx="947460" cy="345796"/>
          </a:xfrm>
        </p:spPr>
        <p:txBody>
          <a:bodyPr/>
          <a:lstStyle/>
          <a:p>
            <a:fld id="{84DB0939-1977-4806-B96F-FE3F5A3DB2EA}" type="slidenum">
              <a:rPr lang="id-ID" smtClean="0"/>
              <a:pPr/>
              <a:t>‹#›</a:t>
            </a:fld>
            <a:endParaRPr lang="id-ID"/>
          </a:p>
        </p:txBody>
      </p:sp>
      <p:sp>
        <p:nvSpPr>
          <p:cNvPr id="13" name="Rectangle 12" title="left edge border"/>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1204832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CD642D-8076-4E09-B913-A3BB63FA3D60}" type="datetimeFigureOut">
              <a:rPr lang="id-ID" smtClean="0"/>
              <a:pPr/>
              <a:t>25/10/2018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4DB0939-1977-4806-B96F-FE3F5A3DB2EA}" type="slidenum">
              <a:rPr lang="id-ID" smtClean="0"/>
              <a:pPr/>
              <a:t>‹#›</a:t>
            </a:fld>
            <a:endParaRPr lang="id-ID"/>
          </a:p>
        </p:txBody>
      </p:sp>
    </p:spTree>
    <p:extLst>
      <p:ext uri="{BB962C8B-B14F-4D97-AF65-F5344CB8AC3E}">
        <p14:creationId xmlns:p14="http://schemas.microsoft.com/office/powerpoint/2010/main" val="718766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6911" y="382386"/>
            <a:ext cx="1771930" cy="56004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42974" y="382386"/>
            <a:ext cx="5809517" cy="560040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CD642D-8076-4E09-B913-A3BB63FA3D60}" type="datetimeFigureOut">
              <a:rPr lang="id-ID" smtClean="0"/>
              <a:pPr/>
              <a:t>25/10/2018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4DB0939-1977-4806-B96F-FE3F5A3DB2EA}" type="slidenum">
              <a:rPr lang="id-ID" smtClean="0"/>
              <a:pPr/>
              <a:t>‹#›</a:t>
            </a:fld>
            <a:endParaRPr lang="id-ID"/>
          </a:p>
        </p:txBody>
      </p:sp>
    </p:spTree>
    <p:extLst>
      <p:ext uri="{BB962C8B-B14F-4D97-AF65-F5344CB8AC3E}">
        <p14:creationId xmlns:p14="http://schemas.microsoft.com/office/powerpoint/2010/main" val="2060517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38758" y="382385"/>
            <a:ext cx="7633742" cy="149213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38758" y="2286002"/>
            <a:ext cx="7633742" cy="359359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38758" y="6375679"/>
            <a:ext cx="1747292" cy="348462"/>
          </a:xfrm>
          <a:prstGeom prst="rect">
            <a:avLst/>
          </a:prstGeom>
        </p:spPr>
        <p:txBody>
          <a:bodyPr vert="horz" lIns="91440" tIns="45720" rIns="91440" bIns="45720" rtlCol="0" anchor="ctr"/>
          <a:lstStyle>
            <a:lvl1pPr algn="l">
              <a:defRPr sz="1000">
                <a:solidFill>
                  <a:schemeClr val="tx1">
                    <a:lumMod val="65000"/>
                    <a:lumOff val="35000"/>
                  </a:schemeClr>
                </a:solidFill>
              </a:defRPr>
            </a:lvl1pPr>
          </a:lstStyle>
          <a:p>
            <a:fld id="{F2CD642D-8076-4E09-B913-A3BB63FA3D60}" type="datetimeFigureOut">
              <a:rPr lang="id-ID" smtClean="0"/>
              <a:pPr/>
              <a:t>25/10/2018</a:t>
            </a:fld>
            <a:endParaRPr lang="id-ID"/>
          </a:p>
        </p:txBody>
      </p:sp>
      <p:sp>
        <p:nvSpPr>
          <p:cNvPr id="5" name="Footer Placeholder 4"/>
          <p:cNvSpPr>
            <a:spLocks noGrp="1"/>
          </p:cNvSpPr>
          <p:nvPr>
            <p:ph type="ftr" sz="quarter" idx="3"/>
          </p:nvPr>
        </p:nvSpPr>
        <p:spPr>
          <a:xfrm>
            <a:off x="3028950" y="6375679"/>
            <a:ext cx="3086100" cy="345796"/>
          </a:xfrm>
          <a:prstGeom prst="rect">
            <a:avLst/>
          </a:prstGeom>
        </p:spPr>
        <p:txBody>
          <a:bodyPr vert="horz" lIns="91440" tIns="45720" rIns="91440" bIns="45720" rtlCol="0" anchor="ctr"/>
          <a:lstStyle>
            <a:lvl1pPr algn="ctr">
              <a:defRPr sz="1000">
                <a:solidFill>
                  <a:schemeClr val="tx1">
                    <a:lumMod val="65000"/>
                    <a:lumOff val="35000"/>
                  </a:schemeClr>
                </a:solidFill>
              </a:defRPr>
            </a:lvl1pPr>
          </a:lstStyle>
          <a:p>
            <a:endParaRPr lang="id-ID"/>
          </a:p>
        </p:txBody>
      </p:sp>
      <p:sp>
        <p:nvSpPr>
          <p:cNvPr id="6" name="Slide Number Placeholder 5"/>
          <p:cNvSpPr>
            <a:spLocks noGrp="1"/>
          </p:cNvSpPr>
          <p:nvPr>
            <p:ph type="sldNum" sz="quarter" idx="4"/>
          </p:nvPr>
        </p:nvSpPr>
        <p:spPr>
          <a:xfrm>
            <a:off x="6457951" y="6375679"/>
            <a:ext cx="2114549" cy="345796"/>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fld id="{84DB0939-1977-4806-B96F-FE3F5A3DB2EA}" type="slidenum">
              <a:rPr lang="id-ID" smtClean="0"/>
              <a:pPr/>
              <a:t>‹#›</a:t>
            </a:fld>
            <a:endParaRPr lang="id-ID"/>
          </a:p>
        </p:txBody>
      </p:sp>
      <p:sp>
        <p:nvSpPr>
          <p:cNvPr id="12" name="Rectangle 11"/>
          <p:cNvSpPr/>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title="right edge border"/>
          <p:cNvSpPr/>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Freeform 5"/>
          <p:cNvSpPr/>
          <p:nvPr/>
        </p:nvSpPr>
        <p:spPr bwMode="auto">
          <a:xfrm>
            <a:off x="1" y="0"/>
            <a:ext cx="679090" cy="6858000"/>
          </a:xfrm>
          <a:custGeom>
            <a:avLst/>
            <a:gdLst/>
            <a:ahLst/>
            <a:cxnLst/>
            <a:rect l="0" t="0" r="r" b="b"/>
            <a:pathLst>
              <a:path w="211" h="2160">
                <a:moveTo>
                  <a:pt x="155" y="1728"/>
                </a:moveTo>
                <a:cubicBezTo>
                  <a:pt x="155" y="1620"/>
                  <a:pt x="211" y="1620"/>
                  <a:pt x="211" y="1512"/>
                </a:cubicBezTo>
                <a:cubicBezTo>
                  <a:pt x="211" y="1404"/>
                  <a:pt x="155" y="1404"/>
                  <a:pt x="155" y="1296"/>
                </a:cubicBezTo>
                <a:cubicBezTo>
                  <a:pt x="155" y="1188"/>
                  <a:pt x="211" y="1188"/>
                  <a:pt x="211" y="1080"/>
                </a:cubicBezTo>
                <a:cubicBezTo>
                  <a:pt x="211" y="972"/>
                  <a:pt x="155" y="972"/>
                  <a:pt x="155" y="864"/>
                </a:cubicBezTo>
                <a:cubicBezTo>
                  <a:pt x="155" y="756"/>
                  <a:pt x="211" y="756"/>
                  <a:pt x="211" y="648"/>
                </a:cubicBezTo>
                <a:cubicBezTo>
                  <a:pt x="211" y="540"/>
                  <a:pt x="155" y="540"/>
                  <a:pt x="155" y="432"/>
                </a:cubicBezTo>
                <a:cubicBezTo>
                  <a:pt x="155" y="324"/>
                  <a:pt x="211" y="324"/>
                  <a:pt x="211" y="216"/>
                </a:cubicBezTo>
                <a:cubicBezTo>
                  <a:pt x="211" y="108"/>
                  <a:pt x="155" y="108"/>
                  <a:pt x="155" y="0"/>
                </a:cubicBezTo>
                <a:cubicBezTo>
                  <a:pt x="0" y="0"/>
                  <a:pt x="0" y="0"/>
                  <a:pt x="0" y="0"/>
                </a:cubicBezTo>
                <a:cubicBezTo>
                  <a:pt x="0" y="2160"/>
                  <a:pt x="0" y="2160"/>
                  <a:pt x="0" y="2160"/>
                </a:cubicBezTo>
                <a:cubicBezTo>
                  <a:pt x="155" y="2160"/>
                  <a:pt x="155" y="2160"/>
                  <a:pt x="155" y="2160"/>
                </a:cubicBezTo>
                <a:cubicBezTo>
                  <a:pt x="155" y="2052"/>
                  <a:pt x="211" y="2052"/>
                  <a:pt x="211" y="1944"/>
                </a:cubicBezTo>
                <a:cubicBezTo>
                  <a:pt x="211" y="1836"/>
                  <a:pt x="155" y="1836"/>
                  <a:pt x="155" y="1728"/>
                </a:cubicBezTo>
                <a:close/>
              </a:path>
            </a:pathLst>
          </a:custGeom>
          <a:solidFill>
            <a:schemeClr val="tx2"/>
          </a:solidFill>
          <a:ln>
            <a:noFill/>
          </a:ln>
        </p:spPr>
      </p:sp>
    </p:spTree>
    <p:extLst>
      <p:ext uri="{BB962C8B-B14F-4D97-AF65-F5344CB8AC3E}">
        <p14:creationId xmlns:p14="http://schemas.microsoft.com/office/powerpoint/2010/main" val="276937832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5100" kern="1200" cap="all" spc="150" baseline="0">
          <a:solidFill>
            <a:schemeClr val="tx2"/>
          </a:solidFill>
          <a:latin typeface="+mj-lt"/>
          <a:ea typeface="+mj-ea"/>
          <a:cs typeface="+mj-cs"/>
        </a:defRPr>
      </a:lvl1pPr>
    </p:titleStyle>
    <p:body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pos="594">
          <p15:clr>
            <a:srgbClr val="F26B43"/>
          </p15:clr>
        </p15:guide>
        <p15:guide id="4" pos="5400">
          <p15:clr>
            <a:srgbClr val="F26B43"/>
          </p15:clr>
        </p15:guide>
        <p15:guide id="5" orient="horz" pos="4008">
          <p15:clr>
            <a:srgbClr val="F26B43"/>
          </p15:clr>
        </p15:guide>
        <p15:guide id="6" orient="horz" pos="1440">
          <p15:clr>
            <a:srgbClr val="F26B43"/>
          </p15:clr>
        </p15:guide>
        <p15:guide id="7" orient="horz" pos="3720">
          <p15:clr>
            <a:srgbClr val="F26B43"/>
          </p15:clr>
        </p15:guide>
        <p15:guide id="8" orient="horz" pos="2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l"/>
            <a:r>
              <a:rPr lang="id-ID" b="1" dirty="0" smtClean="0"/>
              <a:t>KONSEP DASAR </a:t>
            </a:r>
            <a:br>
              <a:rPr lang="id-ID" b="1" dirty="0" smtClean="0"/>
            </a:br>
            <a:r>
              <a:rPr lang="id-ID" b="1" dirty="0" smtClean="0"/>
              <a:t>ILMU PENGETAHUAN SOSIAL</a:t>
            </a:r>
            <a:br>
              <a:rPr lang="id-ID" b="1" dirty="0" smtClean="0"/>
            </a:br>
            <a:endParaRPr lang="id-ID" b="1" dirty="0"/>
          </a:p>
        </p:txBody>
      </p:sp>
      <p:sp>
        <p:nvSpPr>
          <p:cNvPr id="3" name="Subtitle 2"/>
          <p:cNvSpPr>
            <a:spLocks noGrp="1"/>
          </p:cNvSpPr>
          <p:nvPr>
            <p:ph type="subTitle" idx="1"/>
          </p:nvPr>
        </p:nvSpPr>
        <p:spPr>
          <a:xfrm>
            <a:off x="323528" y="3933056"/>
            <a:ext cx="6400800" cy="1752600"/>
          </a:xfrm>
        </p:spPr>
        <p:txBody>
          <a:bodyPr/>
          <a:lstStyle/>
          <a:p>
            <a:pPr algn="l"/>
            <a:endParaRPr lang="id-ID" b="1" dirty="0" smtClean="0">
              <a:solidFill>
                <a:schemeClr val="tx1"/>
              </a:solidFill>
            </a:endParaRPr>
          </a:p>
          <a:p>
            <a:pPr algn="l"/>
            <a:r>
              <a:rPr lang="id-ID" b="1" dirty="0" smtClean="0">
                <a:solidFill>
                  <a:schemeClr val="tx1"/>
                </a:solidFill>
              </a:rPr>
              <a:t>QORIATI MUSHAFANAH, S.Pd.,M.Pd</a:t>
            </a:r>
            <a:endParaRPr lang="id-ID" b="1" dirty="0">
              <a:solidFill>
                <a:schemeClr val="tx1"/>
              </a:solidFill>
            </a:endParaRPr>
          </a:p>
        </p:txBody>
      </p:sp>
      <p:sp>
        <p:nvSpPr>
          <p:cNvPr id="4" name="Rectangle 3"/>
          <p:cNvSpPr/>
          <p:nvPr/>
        </p:nvSpPr>
        <p:spPr>
          <a:xfrm>
            <a:off x="6012160" y="476672"/>
            <a:ext cx="2808312"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PERTEMUAN</a:t>
            </a:r>
          </a:p>
          <a:p>
            <a:pPr algn="ctr"/>
            <a:r>
              <a:rPr lang="id-ID" dirty="0"/>
              <a:t>2</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DESKRIPSI MATA KULIAH KONSEP DASAR IPS</a:t>
            </a:r>
            <a:endParaRPr lang="id-ID" dirty="0"/>
          </a:p>
        </p:txBody>
      </p:sp>
      <p:sp>
        <p:nvSpPr>
          <p:cNvPr id="3" name="Content Placeholder 2"/>
          <p:cNvSpPr>
            <a:spLocks noGrp="1"/>
          </p:cNvSpPr>
          <p:nvPr>
            <p:ph idx="1"/>
          </p:nvPr>
        </p:nvSpPr>
        <p:spPr/>
        <p:txBody>
          <a:bodyPr>
            <a:normAutofit/>
          </a:bodyPr>
          <a:lstStyle/>
          <a:p>
            <a:r>
              <a:rPr lang="id-ID" dirty="0"/>
              <a:t>Mata kuliah ini merupakan bidang studi yang bahannya bersumber dari kehidupan manusia di masyarakat, yang aspek-aspeknya meliputi Sejarah, Geografi, Ekonomi, Politik, Sosiologi, Antropologi, serta nilai-nilai. </a:t>
            </a:r>
            <a:endParaRPr lang="id-ID" dirty="0" smtClean="0"/>
          </a:p>
          <a:p>
            <a:r>
              <a:rPr lang="id-ID" dirty="0" smtClean="0"/>
              <a:t>Tujuan meningkatkan </a:t>
            </a:r>
            <a:r>
              <a:rPr lang="id-ID" dirty="0"/>
              <a:t>pengetahuan dan kemampuan para peserta didik khususnya para calon guru SD. Oleh karena itu, mata kuliah ini sangat penting dan keberhasilan mahasiswa dalam menguasai  bahan pembelajaran ini merupakan keberhasilan peserta didik kelak yang akan dihadapi para guru ditingkat persekolahan masing-masing.</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KONSEP?</a:t>
            </a:r>
            <a:endParaRPr lang="id-ID" dirty="0"/>
          </a:p>
        </p:txBody>
      </p:sp>
      <p:sp>
        <p:nvSpPr>
          <p:cNvPr id="3" name="Content Placeholder 2"/>
          <p:cNvSpPr>
            <a:spLocks noGrp="1"/>
          </p:cNvSpPr>
          <p:nvPr>
            <p:ph idx="1"/>
          </p:nvPr>
        </p:nvSpPr>
        <p:spPr/>
        <p:txBody>
          <a:bodyPr/>
          <a:lstStyle/>
          <a:p>
            <a:endParaRPr lang="id-ID" dirty="0" smtClean="0"/>
          </a:p>
          <a:p>
            <a:endParaRPr lang="id-ID" dirty="0" smtClean="0"/>
          </a:p>
          <a:p>
            <a:r>
              <a:rPr lang="id-ID" dirty="0" smtClean="0"/>
              <a:t>Sesuatu yang tergambar dalam pikiran/suatu pemikiran, gagasan atau suatu pengertian.</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2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KONSEP DASAR IPS</a:t>
            </a:r>
            <a:endParaRPr lang="id-ID" dirty="0"/>
          </a:p>
        </p:txBody>
      </p:sp>
      <p:sp>
        <p:nvSpPr>
          <p:cNvPr id="3" name="Content Placeholder 2"/>
          <p:cNvSpPr>
            <a:spLocks noGrp="1"/>
          </p:cNvSpPr>
          <p:nvPr>
            <p:ph idx="1"/>
          </p:nvPr>
        </p:nvSpPr>
        <p:spPr/>
        <p:txBody>
          <a:bodyPr>
            <a:normAutofit/>
          </a:bodyPr>
          <a:lstStyle/>
          <a:p>
            <a:r>
              <a:rPr lang="id-ID" dirty="0" smtClean="0"/>
              <a:t>Konsep IPS mencerminkan suatu fenomena atau gejala atau benda-benda yang berkaitan dengan IPS. </a:t>
            </a:r>
          </a:p>
          <a:p>
            <a:r>
              <a:rPr lang="id-ID" b="1" dirty="0" smtClean="0"/>
              <a:t>Jadi Konsep Dasar IPS</a:t>
            </a:r>
            <a:r>
              <a:rPr lang="id-ID" dirty="0" smtClean="0"/>
              <a:t>: suatu kata atau ungkapan yang berhubungan dengan sesuatu yang menonjol, sifat yang melekat khususnya dalam bidang IPS.</a:t>
            </a:r>
          </a:p>
          <a:p>
            <a:r>
              <a:rPr lang="id-ID" dirty="0" smtClean="0"/>
              <a:t>Konsep dasar IPS dikembangkan berdasarkan konsep-konsep dalam ilmu-ilmu sosial yang sangat dibutuhkan dalam proses pembelajaran.</a:t>
            </a:r>
          </a:p>
          <a:p>
            <a:endParaRPr lang="id-ID"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IPS</a:t>
            </a:r>
            <a:endParaRPr lang="id-ID" dirty="0"/>
          </a:p>
        </p:txBody>
      </p:sp>
      <p:sp>
        <p:nvSpPr>
          <p:cNvPr id="3" name="Content Placeholder 2"/>
          <p:cNvSpPr>
            <a:spLocks noGrp="1"/>
          </p:cNvSpPr>
          <p:nvPr>
            <p:ph idx="1"/>
          </p:nvPr>
        </p:nvSpPr>
        <p:spPr/>
        <p:txBody>
          <a:bodyPr>
            <a:normAutofit/>
          </a:bodyPr>
          <a:lstStyle/>
          <a:p>
            <a:r>
              <a:rPr lang="id-ID" dirty="0" smtClean="0"/>
              <a:t>IPS merupakan fusi dari disiplin ilmu-ilmu sosial</a:t>
            </a:r>
          </a:p>
          <a:p>
            <a:r>
              <a:rPr lang="id-ID" dirty="0" smtClean="0"/>
              <a:t>Fusi: IPS merupakan suatu bidang studi utuh tidak terpisah-pisah dalam kotak-kotak disiplin ilmu yang ada (IPS tidak lagi mengenal adanya pelajaran Geografi, ekonomi dll, melainkan semua disiplin ilmu tersebut diajarkan secara terpadu.</a:t>
            </a:r>
          </a:p>
          <a:p>
            <a:r>
              <a:rPr lang="id-ID" dirty="0" smtClean="0"/>
              <a:t>IPS berinduk pd ilmu-ilmu sosial, dengan pengertian bahwa teori, konsep, prinsip yang diterapkan pada IPS adalah teori, konsep dn prinsip yg ada dan berlaku pada ilmu-ilmu sosial.</a:t>
            </a:r>
            <a:endParaRPr lang="id-ID" dirty="0"/>
          </a:p>
        </p:txBody>
      </p:sp>
    </p:spTree>
    <p:extLst>
      <p:ext uri="{BB962C8B-B14F-4D97-AF65-F5344CB8AC3E}">
        <p14:creationId xmlns:p14="http://schemas.microsoft.com/office/powerpoint/2010/main" val="372143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solidFill>
                  <a:schemeClr val="tx1"/>
                </a:solidFill>
              </a:rPr>
              <a:t>Maka DEFINISI IPS adalah</a:t>
            </a:r>
            <a:endParaRPr lang="id-ID" b="1" dirty="0">
              <a:solidFill>
                <a:schemeClr val="tx1"/>
              </a:solidFill>
            </a:endParaRPr>
          </a:p>
        </p:txBody>
      </p:sp>
      <p:sp>
        <p:nvSpPr>
          <p:cNvPr id="3" name="Content Placeholder 2"/>
          <p:cNvSpPr>
            <a:spLocks noGrp="1"/>
          </p:cNvSpPr>
          <p:nvPr>
            <p:ph idx="1"/>
          </p:nvPr>
        </p:nvSpPr>
        <p:spPr/>
        <p:txBody>
          <a:bodyPr>
            <a:normAutofit/>
          </a:bodyPr>
          <a:lstStyle/>
          <a:p>
            <a:pPr>
              <a:buNone/>
            </a:pPr>
            <a:r>
              <a:rPr lang="id-ID" dirty="0" smtClean="0"/>
              <a:t>	</a:t>
            </a:r>
            <a:r>
              <a:rPr lang="id-ID" b="1" dirty="0" smtClean="0"/>
              <a:t>Ilmu pengetahuan yang memadukan sejumlah konsep pilihan dari cabang-cabang ilmu sosial dan ilmu lainnya kemudian diolah berdasarkan prinsip pendidikan untuk dijadikan program pengajaran pada tingkat persekolahan.</a:t>
            </a:r>
          </a:p>
          <a:p>
            <a:pPr>
              <a:buNone/>
            </a:pPr>
            <a:r>
              <a:rPr lang="id-ID" dirty="0" smtClean="0"/>
              <a:t>Atau singkatnya</a:t>
            </a:r>
          </a:p>
          <a:p>
            <a:pPr>
              <a:buNone/>
            </a:pPr>
            <a:r>
              <a:rPr lang="id-ID" b="1" dirty="0" smtClean="0"/>
              <a:t>	Bidang studi yang mempelajari, menelaah, menganalisis gejala dan masalah sosial di masyarakat dengan meninjau dari berbagai aspek kehidupan.</a:t>
            </a:r>
          </a:p>
          <a:p>
            <a:pPr>
              <a:buNone/>
            </a:pPr>
            <a:endParaRPr lang="id-ID" dirty="0"/>
          </a:p>
        </p:txBody>
      </p:sp>
    </p:spTree>
    <p:extLst>
      <p:ext uri="{BB962C8B-B14F-4D97-AF65-F5344CB8AC3E}">
        <p14:creationId xmlns:p14="http://schemas.microsoft.com/office/powerpoint/2010/main" val="3005702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amond(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amond(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8758" y="382385"/>
            <a:ext cx="7633742" cy="814367"/>
          </a:xfrm>
        </p:spPr>
        <p:txBody>
          <a:bodyPr/>
          <a:lstStyle/>
          <a:p>
            <a:r>
              <a:rPr lang="id-ID" dirty="0" smtClean="0"/>
              <a:t>DISKUSI</a:t>
            </a:r>
            <a:endParaRPr lang="id-ID" dirty="0"/>
          </a:p>
        </p:txBody>
      </p:sp>
      <p:sp>
        <p:nvSpPr>
          <p:cNvPr id="3" name="Content Placeholder 2"/>
          <p:cNvSpPr>
            <a:spLocks noGrp="1"/>
          </p:cNvSpPr>
          <p:nvPr>
            <p:ph idx="1"/>
          </p:nvPr>
        </p:nvSpPr>
        <p:spPr>
          <a:xfrm>
            <a:off x="938758" y="1484784"/>
            <a:ext cx="7633742" cy="4394809"/>
          </a:xfrm>
        </p:spPr>
        <p:txBody>
          <a:bodyPr>
            <a:normAutofit fontScale="92500" lnSpcReduction="10000"/>
          </a:bodyPr>
          <a:lstStyle/>
          <a:p>
            <a:pPr algn="ctr"/>
            <a:r>
              <a:rPr lang="id-ID" sz="4000" dirty="0" smtClean="0"/>
              <a:t>BUAT 9 KELOMPOK </a:t>
            </a:r>
          </a:p>
          <a:p>
            <a:pPr marL="0" indent="0" algn="ctr">
              <a:buNone/>
            </a:pPr>
            <a:r>
              <a:rPr lang="id-ID" sz="4000" dirty="0" smtClean="0"/>
              <a:t>1. SEBERAPA PENTING IPS MENURUT ANDA?</a:t>
            </a:r>
          </a:p>
          <a:p>
            <a:pPr marL="0" indent="0" algn="ctr">
              <a:buNone/>
            </a:pPr>
            <a:r>
              <a:rPr lang="id-ID" sz="4000" dirty="0" smtClean="0"/>
              <a:t>2. Bagaimana persepsi masyarakat terhadap pembelajaran IPS?</a:t>
            </a:r>
          </a:p>
          <a:p>
            <a:pPr marL="0" indent="0" algn="ctr">
              <a:buNone/>
            </a:pPr>
            <a:r>
              <a:rPr lang="id-ID" sz="4000" dirty="0" smtClean="0"/>
              <a:t>3. Apa kebutuhan-kebutuhan dalam pembelajaran IPS?</a:t>
            </a:r>
          </a:p>
          <a:p>
            <a:pPr algn="ctr"/>
            <a:endParaRPr lang="id-ID" sz="4000" dirty="0" smtClean="0"/>
          </a:p>
          <a:p>
            <a:pPr algn="ctr"/>
            <a:endParaRPr lang="id-ID" sz="4000" dirty="0" smtClean="0"/>
          </a:p>
          <a:p>
            <a:pPr algn="ctr">
              <a:buNone/>
            </a:pPr>
            <a:endParaRPr lang="id-ID"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3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3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3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3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3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3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3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3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3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marL="0" indent="0">
              <a:buNone/>
            </a:pPr>
            <a:r>
              <a:rPr lang="id-ID" dirty="0" smtClean="0"/>
              <a:t>4. Amati kegiatan sosial yang berkaitan dengan IPS (Sejarah, Geografi, Ekonomi, Sosiologi, Antropologi, Politik, Psikologi sosial, Gender, Multikultural).</a:t>
            </a:r>
          </a:p>
          <a:p>
            <a:r>
              <a:rPr lang="id-ID" dirty="0" smtClean="0"/>
              <a:t>Sistematika pengamatan:</a:t>
            </a:r>
          </a:p>
          <a:p>
            <a:pPr marL="514350" indent="-514350">
              <a:buAutoNum type="alphaLcPeriod"/>
            </a:pPr>
            <a:r>
              <a:rPr lang="id-ID" dirty="0" smtClean="0"/>
              <a:t>Siapa yang diamati (individu/kelompok)</a:t>
            </a:r>
          </a:p>
          <a:p>
            <a:pPr marL="514350" indent="-514350">
              <a:buAutoNum type="alphaLcPeriod"/>
            </a:pPr>
            <a:r>
              <a:rPr lang="id-ID" dirty="0" smtClean="0"/>
              <a:t>Deskripsikan hasil pengamatan</a:t>
            </a:r>
            <a:endParaRPr lang="id-ID" dirty="0"/>
          </a:p>
        </p:txBody>
      </p:sp>
    </p:spTree>
    <p:extLst>
      <p:ext uri="{BB962C8B-B14F-4D97-AF65-F5344CB8AC3E}">
        <p14:creationId xmlns:p14="http://schemas.microsoft.com/office/powerpoint/2010/main" val="186719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PENTINGNYA IPS DALAM PENDIDIKAN</a:t>
            </a:r>
            <a:endParaRPr lang="id-ID" dirty="0"/>
          </a:p>
        </p:txBody>
      </p:sp>
      <p:sp>
        <p:nvSpPr>
          <p:cNvPr id="3" name="Content Placeholder 2"/>
          <p:cNvSpPr>
            <a:spLocks noGrp="1"/>
          </p:cNvSpPr>
          <p:nvPr>
            <p:ph idx="1"/>
          </p:nvPr>
        </p:nvSpPr>
        <p:spPr/>
        <p:txBody>
          <a:bodyPr>
            <a:normAutofit fontScale="92500" lnSpcReduction="20000"/>
          </a:bodyPr>
          <a:lstStyle/>
          <a:p>
            <a:pPr marL="514350" indent="-514350">
              <a:buAutoNum type="arabicPeriod"/>
            </a:pPr>
            <a:r>
              <a:rPr lang="en-US" dirty="0" err="1" smtClean="0"/>
              <a:t>Pengajaran</a:t>
            </a:r>
            <a:r>
              <a:rPr lang="en-US" dirty="0" smtClean="0"/>
              <a:t> IPS </a:t>
            </a:r>
            <a:r>
              <a:rPr lang="en-US" dirty="0" err="1" smtClean="0"/>
              <a:t>sangat</a:t>
            </a:r>
            <a:r>
              <a:rPr lang="en-US" dirty="0" smtClean="0"/>
              <a:t> </a:t>
            </a:r>
            <a:r>
              <a:rPr lang="en-US" dirty="0" err="1" smtClean="0"/>
              <a:t>penting</a:t>
            </a:r>
            <a:r>
              <a:rPr lang="en-US" dirty="0" smtClean="0"/>
              <a:t> </a:t>
            </a:r>
            <a:r>
              <a:rPr lang="en-US" dirty="0" err="1" smtClean="0"/>
              <a:t>bagi</a:t>
            </a:r>
            <a:r>
              <a:rPr lang="en-US" dirty="0" smtClean="0"/>
              <a:t> </a:t>
            </a:r>
            <a:r>
              <a:rPr lang="en-US" dirty="0" err="1" smtClean="0"/>
              <a:t>jenjang</a:t>
            </a:r>
            <a:r>
              <a:rPr lang="en-US" dirty="0" smtClean="0"/>
              <a:t> </a:t>
            </a:r>
            <a:r>
              <a:rPr lang="en-US" dirty="0" err="1" smtClean="0"/>
              <a:t>pendidikan</a:t>
            </a:r>
            <a:r>
              <a:rPr lang="en-US" dirty="0" smtClean="0"/>
              <a:t> </a:t>
            </a:r>
            <a:r>
              <a:rPr lang="en-US" dirty="0" err="1" smtClean="0"/>
              <a:t>dasar</a:t>
            </a:r>
            <a:r>
              <a:rPr lang="en-US" dirty="0" smtClean="0"/>
              <a:t> </a:t>
            </a:r>
            <a:r>
              <a:rPr lang="en-US" dirty="0" err="1" smtClean="0"/>
              <a:t>dan</a:t>
            </a:r>
            <a:r>
              <a:rPr lang="en-US" dirty="0" smtClean="0"/>
              <a:t> </a:t>
            </a:r>
            <a:r>
              <a:rPr lang="en-US" dirty="0" err="1" smtClean="0"/>
              <a:t>menengah</a:t>
            </a:r>
            <a:r>
              <a:rPr lang="en-US" dirty="0" smtClean="0"/>
              <a:t> </a:t>
            </a:r>
            <a:r>
              <a:rPr lang="en-US" dirty="0" err="1" smtClean="0"/>
              <a:t>karena</a:t>
            </a:r>
            <a:r>
              <a:rPr lang="en-US" dirty="0" smtClean="0"/>
              <a:t> </a:t>
            </a:r>
            <a:r>
              <a:rPr lang="en-US" dirty="0" err="1" smtClean="0"/>
              <a:t>siswa</a:t>
            </a:r>
            <a:r>
              <a:rPr lang="en-US" dirty="0" smtClean="0"/>
              <a:t> yang </a:t>
            </a:r>
            <a:r>
              <a:rPr lang="en-US" dirty="0" err="1" smtClean="0"/>
              <a:t>dat</a:t>
            </a:r>
            <a:r>
              <a:rPr lang="id-ID" dirty="0" smtClean="0"/>
              <a:t>a</a:t>
            </a:r>
            <a:r>
              <a:rPr lang="en-US" dirty="0" err="1" smtClean="0"/>
              <a:t>ng</a:t>
            </a:r>
            <a:r>
              <a:rPr lang="en-US" dirty="0" smtClean="0"/>
              <a:t> </a:t>
            </a:r>
            <a:r>
              <a:rPr lang="en-US" dirty="0" err="1" smtClean="0"/>
              <a:t>ke</a:t>
            </a:r>
            <a:r>
              <a:rPr lang="en-US" dirty="0" smtClean="0"/>
              <a:t> </a:t>
            </a:r>
            <a:r>
              <a:rPr lang="en-US" dirty="0" err="1" smtClean="0"/>
              <a:t>sekolah</a:t>
            </a:r>
            <a:r>
              <a:rPr lang="en-US" dirty="0" smtClean="0"/>
              <a:t> </a:t>
            </a:r>
            <a:r>
              <a:rPr lang="en-US" dirty="0" err="1" smtClean="0"/>
              <a:t>berasal</a:t>
            </a:r>
            <a:r>
              <a:rPr lang="en-US" dirty="0" smtClean="0"/>
              <a:t> </a:t>
            </a:r>
            <a:r>
              <a:rPr lang="en-US" dirty="0" err="1" smtClean="0"/>
              <a:t>dari</a:t>
            </a:r>
            <a:r>
              <a:rPr lang="en-US" dirty="0" smtClean="0"/>
              <a:t> </a:t>
            </a:r>
            <a:r>
              <a:rPr lang="en-US" dirty="0" err="1" smtClean="0"/>
              <a:t>lingkungan</a:t>
            </a:r>
            <a:r>
              <a:rPr lang="en-US" dirty="0" smtClean="0"/>
              <a:t> yang </a:t>
            </a:r>
            <a:r>
              <a:rPr lang="en-US" dirty="0" err="1" smtClean="0"/>
              <a:t>berbeda</a:t>
            </a:r>
            <a:r>
              <a:rPr lang="en-US" dirty="0" smtClean="0"/>
              <a:t>-</a:t>
            </a:r>
            <a:r>
              <a:rPr lang="en-US" dirty="0" err="1" smtClean="0"/>
              <a:t>beda</a:t>
            </a:r>
            <a:r>
              <a:rPr lang="en-US" dirty="0" smtClean="0"/>
              <a:t>.</a:t>
            </a:r>
            <a:endParaRPr lang="id-ID" dirty="0" smtClean="0"/>
          </a:p>
          <a:p>
            <a:pPr marL="514350" indent="-514350">
              <a:buAutoNum type="arabicPeriod"/>
            </a:pPr>
            <a:r>
              <a:rPr lang="en-US" dirty="0" err="1" smtClean="0"/>
              <a:t>Pengenalan</a:t>
            </a:r>
            <a:r>
              <a:rPr lang="en-US" dirty="0" smtClean="0"/>
              <a:t> </a:t>
            </a:r>
            <a:r>
              <a:rPr lang="en-US" dirty="0" err="1" smtClean="0"/>
              <a:t>siswa</a:t>
            </a:r>
            <a:r>
              <a:rPr lang="en-US" dirty="0" smtClean="0"/>
              <a:t> </a:t>
            </a:r>
            <a:r>
              <a:rPr lang="en-US" dirty="0" err="1" smtClean="0"/>
              <a:t>melalui</a:t>
            </a:r>
            <a:r>
              <a:rPr lang="en-US" dirty="0" smtClean="0"/>
              <a:t> </a:t>
            </a:r>
            <a:r>
              <a:rPr lang="en-US" dirty="0" err="1" smtClean="0"/>
              <a:t>luar</a:t>
            </a:r>
            <a:r>
              <a:rPr lang="en-US" dirty="0" smtClean="0"/>
              <a:t> </a:t>
            </a:r>
            <a:r>
              <a:rPr lang="en-US" dirty="0" err="1" smtClean="0"/>
              <a:t>wahana</a:t>
            </a:r>
            <a:r>
              <a:rPr lang="en-US" dirty="0" smtClean="0"/>
              <a:t> </a:t>
            </a:r>
            <a:r>
              <a:rPr lang="en-US" dirty="0" err="1" smtClean="0"/>
              <a:t>sekolah</a:t>
            </a:r>
            <a:r>
              <a:rPr lang="en-US" dirty="0" smtClean="0"/>
              <a:t> </a:t>
            </a:r>
            <a:r>
              <a:rPr lang="en-US" dirty="0" err="1" smtClean="0"/>
              <a:t>mungkin</a:t>
            </a:r>
            <a:r>
              <a:rPr lang="en-US" dirty="0" smtClean="0"/>
              <a:t> </a:t>
            </a:r>
            <a:r>
              <a:rPr lang="en-US" dirty="0" err="1" smtClean="0"/>
              <a:t>masih</a:t>
            </a:r>
            <a:r>
              <a:rPr lang="en-US" dirty="0" smtClean="0"/>
              <a:t> </a:t>
            </a:r>
            <a:r>
              <a:rPr lang="en-US" dirty="0" err="1" smtClean="0"/>
              <a:t>bersifat</a:t>
            </a:r>
            <a:r>
              <a:rPr lang="en-US" dirty="0" smtClean="0"/>
              <a:t> </a:t>
            </a:r>
            <a:r>
              <a:rPr lang="en-US" dirty="0" err="1" smtClean="0"/>
              <a:t>umum</a:t>
            </a:r>
            <a:r>
              <a:rPr lang="en-US" dirty="0" smtClean="0"/>
              <a:t>, </a:t>
            </a:r>
            <a:r>
              <a:rPr lang="en-US" dirty="0" err="1" smtClean="0"/>
              <a:t>terpencar-pencar</a:t>
            </a:r>
            <a:r>
              <a:rPr lang="en-US" dirty="0" smtClean="0"/>
              <a:t>, </a:t>
            </a:r>
            <a:r>
              <a:rPr lang="en-US" dirty="0" err="1" smtClean="0"/>
              <a:t>dan</a:t>
            </a:r>
            <a:r>
              <a:rPr lang="en-US" dirty="0" smtClean="0"/>
              <a:t> </a:t>
            </a:r>
            <a:r>
              <a:rPr lang="en-US" dirty="0" err="1" smtClean="0"/>
              <a:t>samar</a:t>
            </a:r>
            <a:r>
              <a:rPr lang="en-US" dirty="0" smtClean="0"/>
              <a:t>-</a:t>
            </a:r>
            <a:r>
              <a:rPr lang="en-US" dirty="0" err="1" smtClean="0"/>
              <a:t>samar</a:t>
            </a:r>
            <a:r>
              <a:rPr lang="en-US" dirty="0" smtClean="0"/>
              <a:t>.</a:t>
            </a:r>
            <a:endParaRPr lang="id-ID" dirty="0" smtClean="0"/>
          </a:p>
          <a:p>
            <a:pPr marL="514350" indent="-514350">
              <a:buAutoNum type="arabicPeriod"/>
            </a:pPr>
            <a:r>
              <a:rPr lang="en-US" dirty="0" err="1" smtClean="0"/>
              <a:t>Selain</a:t>
            </a:r>
            <a:r>
              <a:rPr lang="en-US" dirty="0" smtClean="0"/>
              <a:t> </a:t>
            </a:r>
            <a:r>
              <a:rPr lang="en-US" dirty="0" err="1" smtClean="0"/>
              <a:t>itu</a:t>
            </a:r>
            <a:r>
              <a:rPr lang="en-US" dirty="0" smtClean="0"/>
              <a:t> </a:t>
            </a:r>
            <a:r>
              <a:rPr lang="en-US" dirty="0" err="1" smtClean="0"/>
              <a:t>juga</a:t>
            </a:r>
            <a:r>
              <a:rPr lang="en-US" dirty="0" smtClean="0"/>
              <a:t> IPS </a:t>
            </a:r>
            <a:r>
              <a:rPr lang="en-US" dirty="0" err="1" smtClean="0"/>
              <a:t>memusatkan</a:t>
            </a:r>
            <a:r>
              <a:rPr lang="en-US" dirty="0" smtClean="0"/>
              <a:t> </a:t>
            </a:r>
            <a:r>
              <a:rPr lang="en-US" dirty="0" err="1" smtClean="0"/>
              <a:t>pada</a:t>
            </a:r>
            <a:r>
              <a:rPr lang="en-US" dirty="0" smtClean="0"/>
              <a:t> </a:t>
            </a:r>
            <a:r>
              <a:rPr lang="en-US" dirty="0" err="1" smtClean="0"/>
              <a:t>hubungan</a:t>
            </a:r>
            <a:r>
              <a:rPr lang="en-US" dirty="0" smtClean="0"/>
              <a:t> </a:t>
            </a:r>
            <a:r>
              <a:rPr lang="en-US" dirty="0" err="1" smtClean="0"/>
              <a:t>antar</a:t>
            </a:r>
            <a:r>
              <a:rPr lang="en-US" dirty="0" smtClean="0"/>
              <a:t> </a:t>
            </a:r>
            <a:r>
              <a:rPr lang="en-US" dirty="0" err="1" smtClean="0"/>
              <a:t>manusia</a:t>
            </a:r>
            <a:r>
              <a:rPr lang="en-US" dirty="0" smtClean="0"/>
              <a:t> </a:t>
            </a:r>
            <a:r>
              <a:rPr lang="en-US" dirty="0" err="1" smtClean="0"/>
              <a:t>dan</a:t>
            </a:r>
            <a:r>
              <a:rPr lang="en-US" dirty="0" smtClean="0"/>
              <a:t> </a:t>
            </a:r>
            <a:r>
              <a:rPr lang="en-US" dirty="0" err="1" smtClean="0"/>
              <a:t>pemahaman</a:t>
            </a:r>
            <a:r>
              <a:rPr lang="en-US" dirty="0" smtClean="0"/>
              <a:t> </a:t>
            </a:r>
            <a:r>
              <a:rPr lang="en-US" dirty="0" err="1" smtClean="0"/>
              <a:t>sosial</a:t>
            </a:r>
            <a:r>
              <a:rPr lang="en-US" dirty="0" smtClean="0"/>
              <a:t>.</a:t>
            </a:r>
          </a:p>
          <a:p>
            <a:pPr>
              <a:buNone/>
            </a:pPr>
            <a:endParaRPr lang="en-US" dirty="0" smtClean="0"/>
          </a:p>
          <a:p>
            <a:pPr>
              <a:buNone/>
            </a:pPr>
            <a:r>
              <a:rPr lang="id-ID" dirty="0" smtClean="0"/>
              <a:t>	</a:t>
            </a:r>
            <a:r>
              <a:rPr lang="en-US" b="1" dirty="0" err="1" smtClean="0"/>
              <a:t>Dengan</a:t>
            </a:r>
            <a:r>
              <a:rPr lang="en-US" b="1" dirty="0" smtClean="0"/>
              <a:t> </a:t>
            </a:r>
            <a:r>
              <a:rPr lang="en-US" b="1" dirty="0" err="1" smtClean="0"/>
              <a:t>demikian</a:t>
            </a:r>
            <a:r>
              <a:rPr lang="en-US" b="1" dirty="0" smtClean="0"/>
              <a:t> </a:t>
            </a:r>
            <a:r>
              <a:rPr lang="en-US" b="1" dirty="0" err="1" smtClean="0"/>
              <a:t>sekolah</a:t>
            </a:r>
            <a:r>
              <a:rPr lang="en-US" b="1" dirty="0" smtClean="0"/>
              <a:t> </a:t>
            </a:r>
            <a:r>
              <a:rPr lang="en-US" b="1" dirty="0" err="1" smtClean="0"/>
              <a:t>mempunyai</a:t>
            </a:r>
            <a:r>
              <a:rPr lang="en-US" b="1" dirty="0" smtClean="0"/>
              <a:t> </a:t>
            </a:r>
            <a:r>
              <a:rPr lang="en-US" b="1" dirty="0" err="1" smtClean="0"/>
              <a:t>peran</a:t>
            </a:r>
            <a:r>
              <a:rPr lang="en-US" b="1" dirty="0" smtClean="0"/>
              <a:t> </a:t>
            </a:r>
            <a:r>
              <a:rPr lang="en-US" b="1" dirty="0" err="1" smtClean="0"/>
              <a:t>dan</a:t>
            </a:r>
            <a:r>
              <a:rPr lang="en-US" b="1" dirty="0" smtClean="0"/>
              <a:t> </a:t>
            </a:r>
            <a:r>
              <a:rPr lang="en-US" b="1" dirty="0" err="1" smtClean="0"/>
              <a:t>kedudukan</a:t>
            </a:r>
            <a:r>
              <a:rPr lang="en-US" b="1" dirty="0" smtClean="0"/>
              <a:t> yang </a:t>
            </a:r>
            <a:r>
              <a:rPr lang="en-US" b="1" dirty="0" err="1" smtClean="0"/>
              <a:t>penting</a:t>
            </a:r>
            <a:r>
              <a:rPr lang="en-US" b="1" dirty="0" smtClean="0"/>
              <a:t> </a:t>
            </a:r>
            <a:r>
              <a:rPr lang="en-US" b="1" dirty="0" err="1" smtClean="0"/>
              <a:t>karena</a:t>
            </a:r>
            <a:r>
              <a:rPr lang="en-US" b="1" dirty="0" smtClean="0"/>
              <a:t> </a:t>
            </a:r>
            <a:r>
              <a:rPr lang="en-US" b="1" dirty="0" err="1" smtClean="0"/>
              <a:t>apa</a:t>
            </a:r>
            <a:r>
              <a:rPr lang="en-US" b="1" dirty="0" smtClean="0"/>
              <a:t> yang </a:t>
            </a:r>
            <a:r>
              <a:rPr lang="en-US" b="1" dirty="0" err="1" smtClean="0"/>
              <a:t>telah</a:t>
            </a:r>
            <a:r>
              <a:rPr lang="en-US" b="1" dirty="0" smtClean="0"/>
              <a:t> </a:t>
            </a:r>
            <a:r>
              <a:rPr lang="en-US" b="1" dirty="0" err="1" smtClean="0"/>
              <a:t>diperoleh</a:t>
            </a:r>
            <a:r>
              <a:rPr lang="en-US" b="1" dirty="0" smtClean="0"/>
              <a:t> </a:t>
            </a:r>
            <a:r>
              <a:rPr lang="en-US" b="1" dirty="0" err="1" smtClean="0"/>
              <a:t>di</a:t>
            </a:r>
            <a:r>
              <a:rPr lang="en-US" b="1" dirty="0" smtClean="0"/>
              <a:t> </a:t>
            </a:r>
            <a:r>
              <a:rPr lang="en-US" b="1" dirty="0" err="1" smtClean="0"/>
              <a:t>luar</a:t>
            </a:r>
            <a:r>
              <a:rPr lang="en-US" b="1" dirty="0" smtClean="0"/>
              <a:t> </a:t>
            </a:r>
            <a:r>
              <a:rPr lang="en-US" b="1" dirty="0" err="1" smtClean="0"/>
              <a:t>sekolah</a:t>
            </a:r>
            <a:r>
              <a:rPr lang="en-US" b="1" dirty="0" smtClean="0"/>
              <a:t> </a:t>
            </a:r>
            <a:r>
              <a:rPr lang="en-US" b="1" dirty="0" err="1" smtClean="0"/>
              <a:t>dikembangkan</a:t>
            </a:r>
            <a:r>
              <a:rPr lang="en-US" b="1" dirty="0" smtClean="0"/>
              <a:t> </a:t>
            </a:r>
            <a:r>
              <a:rPr lang="en-US" b="1" dirty="0" err="1" smtClean="0"/>
              <a:t>dan</a:t>
            </a:r>
            <a:r>
              <a:rPr lang="en-US" b="1" dirty="0" smtClean="0"/>
              <a:t> </a:t>
            </a:r>
            <a:r>
              <a:rPr lang="en-US" b="1" dirty="0" err="1" smtClean="0"/>
              <a:t>diintegrasikan</a:t>
            </a:r>
            <a:r>
              <a:rPr lang="en-US" b="1" dirty="0" smtClean="0"/>
              <a:t> </a:t>
            </a:r>
            <a:r>
              <a:rPr lang="en-US" b="1" dirty="0" err="1" smtClean="0"/>
              <a:t>menjadi</a:t>
            </a:r>
            <a:r>
              <a:rPr lang="en-US" b="1" dirty="0" smtClean="0"/>
              <a:t> </a:t>
            </a:r>
            <a:r>
              <a:rPr lang="en-US" b="1" dirty="0" err="1" smtClean="0"/>
              <a:t>sesuatu</a:t>
            </a:r>
            <a:r>
              <a:rPr lang="en-US" b="1" dirty="0" smtClean="0"/>
              <a:t> yang </a:t>
            </a:r>
            <a:r>
              <a:rPr lang="en-US" b="1" dirty="0" err="1" smtClean="0"/>
              <a:t>lebih</a:t>
            </a:r>
            <a:r>
              <a:rPr lang="en-US" b="1" dirty="0" smtClean="0"/>
              <a:t> </a:t>
            </a:r>
            <a:r>
              <a:rPr lang="en-US" b="1" dirty="0" err="1" smtClean="0"/>
              <a:t>bermakna</a:t>
            </a:r>
            <a:r>
              <a:rPr lang="en-US" b="1" dirty="0" smtClean="0"/>
              <a:t>.</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836712"/>
            <a:ext cx="8229600" cy="1800200"/>
          </a:xfrm>
        </p:spPr>
        <p:txBody>
          <a:bodyPr>
            <a:normAutofit fontScale="90000"/>
          </a:bodyPr>
          <a:lstStyle/>
          <a:p>
            <a:r>
              <a:rPr lang="id-ID" dirty="0" smtClean="0"/>
              <a:t>Pada abad ke-20 terjadi perkembangan pesat pada berbagai bidang kehidupan:</a:t>
            </a:r>
            <a:br>
              <a:rPr lang="id-ID" dirty="0" smtClean="0"/>
            </a:br>
            <a:endParaRPr lang="id-ID" b="1" dirty="0">
              <a:solidFill>
                <a:schemeClr val="tx1"/>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2924944"/>
            <a:ext cx="8229600" cy="3201219"/>
          </a:xfrm>
        </p:spPr>
        <p:txBody>
          <a:bodyPr/>
          <a:lstStyle/>
          <a:p>
            <a:pPr>
              <a:buNone/>
            </a:pPr>
            <a:r>
              <a:rPr lang="id-ID" dirty="0" smtClean="0"/>
              <a:t>Ledakan penduduk</a:t>
            </a:r>
          </a:p>
          <a:p>
            <a:pPr>
              <a:buNone/>
            </a:pPr>
            <a:r>
              <a:rPr lang="id-ID" dirty="0" smtClean="0"/>
              <a:t>Ledakan ilmu pengetahuan</a:t>
            </a:r>
          </a:p>
          <a:p>
            <a:pPr>
              <a:buNone/>
            </a:pPr>
            <a:r>
              <a:rPr lang="id-ID" dirty="0" smtClean="0"/>
              <a:t>Ledakan teknologi.</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2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2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2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2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2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solidFill>
                  <a:schemeClr val="tx1"/>
                </a:solidFill>
                <a:effectLst>
                  <a:outerShdw blurRad="38100" dist="38100" dir="2700000" algn="tl">
                    <a:srgbClr val="000000">
                      <a:alpha val="43137"/>
                    </a:srgbClr>
                  </a:outerShdw>
                </a:effectLst>
              </a:rPr>
              <a:t>Masalah</a:t>
            </a:r>
            <a:endParaRPr lang="id-ID" b="1" dirty="0">
              <a:solidFill>
                <a:schemeClr val="tx1"/>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514350" indent="-514350">
              <a:buAutoNum type="arabicPeriod"/>
            </a:pPr>
            <a:r>
              <a:rPr lang="id-ID" dirty="0" smtClean="0"/>
              <a:t>Permasalahan yang menyangkut pengorganisasian.</a:t>
            </a:r>
          </a:p>
          <a:p>
            <a:pPr marL="514350" indent="-514350">
              <a:buAutoNum type="arabicPeriod"/>
            </a:pPr>
            <a:r>
              <a:rPr lang="id-ID" dirty="0" smtClean="0"/>
              <a:t>Ketegangan-ketegangan didalam masyarakat baik dalam arti psikis maupun fisik.</a:t>
            </a:r>
          </a:p>
          <a:p>
            <a:pPr marL="514350" indent="-514350">
              <a:buAutoNum type="arabicPeriod"/>
            </a:pPr>
            <a:r>
              <a:rPr lang="id-ID" dirty="0" smtClean="0"/>
              <a:t>Masalah pertentangan dan kekaburan nilai.</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2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2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2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solidFill>
                  <a:schemeClr val="tx1"/>
                </a:solidFill>
              </a:rPr>
              <a:t>Akibatnya </a:t>
            </a:r>
            <a:endParaRPr lang="id-ID" b="1" dirty="0">
              <a:solidFill>
                <a:schemeClr val="tx1"/>
              </a:solidFill>
            </a:endParaRPr>
          </a:p>
        </p:txBody>
      </p:sp>
      <p:sp>
        <p:nvSpPr>
          <p:cNvPr id="3" name="Content Placeholder 2"/>
          <p:cNvSpPr>
            <a:spLocks noGrp="1"/>
          </p:cNvSpPr>
          <p:nvPr>
            <p:ph idx="1"/>
          </p:nvPr>
        </p:nvSpPr>
        <p:spPr/>
        <p:txBody>
          <a:bodyPr/>
          <a:lstStyle/>
          <a:p>
            <a:pPr>
              <a:buNone/>
            </a:pPr>
            <a:r>
              <a:rPr lang="id-ID" dirty="0" smtClean="0"/>
              <a:t>-  Terjadi kehilangan pandangan menyeluruh, timbulnya spesialisasi yang makin intensif di bidang ilmu pengetahuan.</a:t>
            </a:r>
          </a:p>
          <a:p>
            <a:pPr>
              <a:buNone/>
            </a:pPr>
            <a:r>
              <a:rPr lang="id-ID" dirty="0" smtClean="0"/>
              <a:t>Misal: Ketidakpastian diri, terampasnya rasa identitas individu dan Kehilangan nilai-nilai sosial.</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2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solidFill>
                  <a:schemeClr val="tx1"/>
                </a:solidFill>
              </a:rPr>
              <a:t>Dibutuhkan IPS sebagai:</a:t>
            </a:r>
            <a:endParaRPr lang="id-ID" b="1" dirty="0">
              <a:solidFill>
                <a:schemeClr val="tx1"/>
              </a:solidFill>
            </a:endParaRPr>
          </a:p>
        </p:txBody>
      </p:sp>
      <p:sp>
        <p:nvSpPr>
          <p:cNvPr id="3" name="Content Placeholder 2"/>
          <p:cNvSpPr>
            <a:spLocks noGrp="1"/>
          </p:cNvSpPr>
          <p:nvPr>
            <p:ph idx="1"/>
          </p:nvPr>
        </p:nvSpPr>
        <p:spPr/>
        <p:txBody>
          <a:bodyPr>
            <a:normAutofit/>
          </a:bodyPr>
          <a:lstStyle/>
          <a:p>
            <a:pPr marL="514350" indent="-514350">
              <a:buAutoNum type="arabicPeriod"/>
            </a:pPr>
            <a:r>
              <a:rPr lang="id-ID" dirty="0" smtClean="0"/>
              <a:t>Pengalaman hidup masa lampau dengan situasi sosialnya yang labil memerlukan masa depan yang mantap dan utuh sebagai suatu bangsa yang bulat.</a:t>
            </a:r>
          </a:p>
          <a:p>
            <a:pPr marL="514350" indent="-514350">
              <a:buAutoNum type="arabicPeriod"/>
            </a:pPr>
            <a:r>
              <a:rPr lang="id-ID" dirty="0" smtClean="0"/>
              <a:t>Laju perkembangan kehidupan, teknologi dan budaya Indonesia memerlukan kebijakan pendidikan yang seirama dengan laju itu.</a:t>
            </a:r>
          </a:p>
          <a:p>
            <a:pPr marL="514350" indent="-514350">
              <a:buAutoNum type="arabicPeriod"/>
            </a:pPr>
            <a:r>
              <a:rPr lang="id-ID" dirty="0" smtClean="0"/>
              <a:t>Agar </a:t>
            </a:r>
            <a:r>
              <a:rPr lang="id-ID" i="1" dirty="0" smtClean="0"/>
              <a:t>output</a:t>
            </a:r>
            <a:r>
              <a:rPr lang="id-ID" dirty="0" smtClean="0"/>
              <a:t> persekolahan benar-benar lebih cocok dan sesuai serta bermanfaat.</a:t>
            </a:r>
          </a:p>
          <a:p>
            <a:pPr marL="514350" indent="-514350">
              <a:buAutoNum type="arabicPeriod"/>
            </a:pPr>
            <a:r>
              <a:rPr lang="id-ID" dirty="0" smtClean="0"/>
              <a:t>Setiap orang akan dan harus terjun ke dalam kancah kehidupan masyarakat, oleh karena itu disiapkan ilmu khusus, yaitu IPS.</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rmAutofit fontScale="90000"/>
          </a:bodyPr>
          <a:lstStyle/>
          <a:p>
            <a:r>
              <a:rPr lang="id-ID" dirty="0" smtClean="0"/>
              <a:t>PENGERTIAN IPS</a:t>
            </a:r>
            <a:endParaRPr lang="id-ID" dirty="0"/>
          </a:p>
        </p:txBody>
      </p:sp>
      <p:sp>
        <p:nvSpPr>
          <p:cNvPr id="3" name="Content Placeholder 2"/>
          <p:cNvSpPr>
            <a:spLocks noGrp="1"/>
          </p:cNvSpPr>
          <p:nvPr>
            <p:ph idx="1"/>
          </p:nvPr>
        </p:nvSpPr>
        <p:spPr>
          <a:xfrm>
            <a:off x="457200" y="980728"/>
            <a:ext cx="8229600" cy="5544616"/>
          </a:xfrm>
        </p:spPr>
        <p:txBody>
          <a:bodyPr>
            <a:normAutofit fontScale="92500" lnSpcReduction="20000"/>
          </a:bodyPr>
          <a:lstStyle/>
          <a:p>
            <a:pPr fontAlgn="base"/>
            <a:r>
              <a:rPr lang="id-ID" b="1" dirty="0" smtClean="0"/>
              <a:t>Moeljono Cokrodikardjo </a:t>
            </a:r>
          </a:p>
          <a:p>
            <a:pPr fontAlgn="base">
              <a:buNone/>
            </a:pPr>
            <a:r>
              <a:rPr lang="id-ID" dirty="0" smtClean="0"/>
              <a:t>	Perwujudan dari suatu pendekatan interdisipliner dari ilmu sosial. IPS  merupakan </a:t>
            </a:r>
            <a:r>
              <a:rPr lang="id-ID" b="1" dirty="0" smtClean="0"/>
              <a:t>integrasi dari berbagai cabang ilmu sosial </a:t>
            </a:r>
            <a:r>
              <a:rPr lang="id-ID" dirty="0" smtClean="0"/>
              <a:t>yakni sosiologi, antropologi, budaya, psikologi, sejarah, geografi, ekonomi, ilmu politik dan ekologi manusia, yang diformulasikan untuk tujuan instruksional dengan materi dan tujuan yang disederhanakan agar mudah dipelajari.</a:t>
            </a:r>
          </a:p>
          <a:p>
            <a:pPr fontAlgn="base"/>
            <a:r>
              <a:rPr lang="id-ID" b="1" dirty="0" smtClean="0"/>
              <a:t>Nu’man Soemantri </a:t>
            </a:r>
          </a:p>
          <a:p>
            <a:pPr fontAlgn="base">
              <a:buNone/>
            </a:pPr>
            <a:r>
              <a:rPr lang="id-ID" dirty="0" smtClean="0"/>
              <a:t>	</a:t>
            </a:r>
            <a:r>
              <a:rPr lang="id-ID" b="1" dirty="0" smtClean="0"/>
              <a:t>Pelajaran ilmu-ilmu sosial yang disederhanakan untuk pendidikan tingkat SD</a:t>
            </a:r>
            <a:r>
              <a:rPr lang="id-ID" dirty="0" smtClean="0"/>
              <a:t>, SLTP, dan SLTA. Penyederhanaan mengandung arti: a) menurunkan tingkat kesukaran ilmu-ilmu sosial yang biasanya dipelajari di universitas menjadi pelajaran yang sesuai dengan kematangan berfikir siswa sekolah dasar dan lanjutan, b) mempertautkan dan memadukan bahan aneka cabang ilmu-ilmu sosial dan kehidupan masyarakat sehingga menjadi pelajaran yang mudah dicerna.</a:t>
            </a:r>
          </a:p>
          <a:p>
            <a:pPr fontAlgn="base"/>
            <a:r>
              <a:rPr lang="id-ID" b="1" dirty="0" smtClean="0"/>
              <a:t>S. Nasution </a:t>
            </a:r>
          </a:p>
          <a:p>
            <a:pPr fontAlgn="base">
              <a:buNone/>
            </a:pPr>
            <a:r>
              <a:rPr lang="id-ID" dirty="0" smtClean="0"/>
              <a:t>	</a:t>
            </a:r>
            <a:r>
              <a:rPr lang="id-ID" b="1" dirty="0" smtClean="0"/>
              <a:t>Pelajaran yang merupakan fusi atau paduan sejumlah mata pelajaran sosial. </a:t>
            </a:r>
            <a:r>
              <a:rPr lang="id-ID" dirty="0" smtClean="0"/>
              <a:t>Dinyatakan bahwa IPS merupakan bagian kurikulum sekolah yang berhubungan dengan peran manusia dalam masyarakat yang terdiri atas berbagai subjek sejarah, ekonomi, geografi, sosiologi, antropologi, dan psikologi sosial.</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12304"/>
          </a:xfrm>
        </p:spPr>
        <p:txBody>
          <a:bodyPr>
            <a:normAutofit fontScale="90000"/>
          </a:bodyPr>
          <a:lstStyle/>
          <a:p>
            <a:pPr algn="ctr"/>
            <a:r>
              <a:rPr lang="id-ID" b="1" dirty="0" smtClean="0">
                <a:solidFill>
                  <a:schemeClr val="tx1"/>
                </a:solidFill>
              </a:rPr>
              <a:t>ISTILAH-ISTILAH DALAM BIDANG PENGETAHUAN SOSIAL</a:t>
            </a:r>
            <a:endParaRPr lang="id-ID" b="1" dirty="0">
              <a:solidFill>
                <a:schemeClr val="tx1"/>
              </a:solidFill>
            </a:endParaRPr>
          </a:p>
        </p:txBody>
      </p:sp>
      <p:graphicFrame>
        <p:nvGraphicFramePr>
          <p:cNvPr id="4" name="Content Placeholder 3"/>
          <p:cNvGraphicFramePr>
            <a:graphicFrameLocks noGrp="1"/>
          </p:cNvGraphicFramePr>
          <p:nvPr>
            <p:ph idx="1"/>
          </p:nvPr>
        </p:nvGraphicFramePr>
        <p:xfrm>
          <a:off x="457200" y="980728"/>
          <a:ext cx="8229600" cy="51755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dgm id="{B318689F-1CD8-4137-85C3-5454DD7F21CA}"/>
                                            </p:graphicEl>
                                          </p:spTgt>
                                        </p:tgtEl>
                                        <p:attrNameLst>
                                          <p:attrName>style.visibility</p:attrName>
                                        </p:attrNameLst>
                                      </p:cBhvr>
                                      <p:to>
                                        <p:strVal val="visible"/>
                                      </p:to>
                                    </p:set>
                                    <p:animEffect transition="in" filter="wipe(down)">
                                      <p:cBhvr>
                                        <p:cTn id="7" dur="500"/>
                                        <p:tgtEl>
                                          <p:spTgt spid="4">
                                            <p:graphicEl>
                                              <a:dgm id="{B318689F-1CD8-4137-85C3-5454DD7F21C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3AC63B70-AF73-4A1B-8AC5-8B9875B2CA80}"/>
                                            </p:graphicEl>
                                          </p:spTgt>
                                        </p:tgtEl>
                                        <p:attrNameLst>
                                          <p:attrName>style.visibility</p:attrName>
                                        </p:attrNameLst>
                                      </p:cBhvr>
                                      <p:to>
                                        <p:strVal val="visible"/>
                                      </p:to>
                                    </p:set>
                                    <p:animEffect transition="in" filter="wipe(down)">
                                      <p:cBhvr>
                                        <p:cTn id="12" dur="500"/>
                                        <p:tgtEl>
                                          <p:spTgt spid="4">
                                            <p:graphicEl>
                                              <a:dgm id="{3AC63B70-AF73-4A1B-8AC5-8B9875B2CA8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graphicEl>
                                              <a:dgm id="{490ED7A8-1A1C-4CA6-A3BF-6D4243F70A4E}"/>
                                            </p:graphicEl>
                                          </p:spTgt>
                                        </p:tgtEl>
                                        <p:attrNameLst>
                                          <p:attrName>style.visibility</p:attrName>
                                        </p:attrNameLst>
                                      </p:cBhvr>
                                      <p:to>
                                        <p:strVal val="visible"/>
                                      </p:to>
                                    </p:set>
                                    <p:animEffect transition="in" filter="wipe(down)">
                                      <p:cBhvr>
                                        <p:cTn id="17" dur="500"/>
                                        <p:tgtEl>
                                          <p:spTgt spid="4">
                                            <p:graphicEl>
                                              <a:dgm id="{490ED7A8-1A1C-4CA6-A3BF-6D4243F70A4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graphicEl>
                                              <a:dgm id="{10B26215-A35F-46D2-9B54-C75B312C96B7}"/>
                                            </p:graphicEl>
                                          </p:spTgt>
                                        </p:tgtEl>
                                        <p:attrNameLst>
                                          <p:attrName>style.visibility</p:attrName>
                                        </p:attrNameLst>
                                      </p:cBhvr>
                                      <p:to>
                                        <p:strVal val="visible"/>
                                      </p:to>
                                    </p:set>
                                    <p:animEffect transition="in" filter="wipe(down)">
                                      <p:cBhvr>
                                        <p:cTn id="22" dur="500"/>
                                        <p:tgtEl>
                                          <p:spTgt spid="4">
                                            <p:graphicEl>
                                              <a:dgm id="{10B26215-A35F-46D2-9B54-C75B312C96B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219200"/>
          <a:ext cx="8229600" cy="4937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b="1" dirty="0" smtClean="0">
                <a:solidFill>
                  <a:schemeClr val="tx1"/>
                </a:solidFill>
              </a:rPr>
              <a:t>SEJARAH MASUKNYA IPS DALAM PENDIDIKAN </a:t>
            </a:r>
            <a:endParaRPr lang="id-ID" b="1" dirty="0">
              <a:solidFill>
                <a:schemeClr val="tx1"/>
              </a:solidFill>
            </a:endParaRPr>
          </a:p>
        </p:txBody>
      </p:sp>
      <p:sp>
        <p:nvSpPr>
          <p:cNvPr id="3" name="Content Placeholder 2"/>
          <p:cNvSpPr>
            <a:spLocks noGrp="1"/>
          </p:cNvSpPr>
          <p:nvPr>
            <p:ph idx="1"/>
          </p:nvPr>
        </p:nvSpPr>
        <p:spPr/>
        <p:txBody>
          <a:bodyPr>
            <a:normAutofit/>
          </a:bodyPr>
          <a:lstStyle/>
          <a:p>
            <a:pPr>
              <a:buNone/>
            </a:pPr>
            <a:r>
              <a:rPr lang="id-ID" dirty="0" smtClean="0"/>
              <a:t>1.		AMERIKA: PERANG BUDAK 1861-1865</a:t>
            </a:r>
          </a:p>
          <a:p>
            <a:r>
              <a:rPr lang="id-ID" dirty="0" smtClean="0"/>
              <a:t>   AMERIKA 1915 DALAM BIDANG PENDIDIKAN.</a:t>
            </a:r>
          </a:p>
          <a:p>
            <a:r>
              <a:rPr lang="id-ID" dirty="0" smtClean="0"/>
              <a:t>   IPS terjemahan dari </a:t>
            </a:r>
            <a:r>
              <a:rPr lang="id-ID" i="1" dirty="0" smtClean="0"/>
              <a:t>social</a:t>
            </a:r>
            <a:r>
              <a:rPr lang="id-ID" dirty="0" smtClean="0"/>
              <a:t> </a:t>
            </a:r>
            <a:r>
              <a:rPr lang="id-ID" i="1" dirty="0" smtClean="0"/>
              <a:t>studies</a:t>
            </a:r>
            <a:r>
              <a:rPr lang="id-ID" dirty="0" smtClean="0"/>
              <a:t> dalam pendidikan di Amerika.</a:t>
            </a:r>
          </a:p>
          <a:p>
            <a:r>
              <a:rPr lang="id-ID" dirty="0" smtClean="0"/>
              <a:t>PARA AHLI (ilmu sosial diajarkan terpisah tidak akan mampu   membekali para subyek didik untuk dapat mengenal dan mengerti masalah sosial yang ada disekitarnya).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514350" indent="-514350">
              <a:buNone/>
            </a:pPr>
            <a:r>
              <a:rPr lang="id-ID" dirty="0" smtClean="0"/>
              <a:t>2.	INGGRIS: 1827 SETELAH REVOLUSI INDUSTRI (</a:t>
            </a:r>
          </a:p>
          <a:p>
            <a:pPr marL="514350" indent="-514350"/>
            <a:r>
              <a:rPr lang="id-ID" dirty="0" smtClean="0"/>
              <a:t>MENDATANGKAN KEMAKMURAN MASYARAKAT DAN JUGA PAHAM KAPITALISME &amp; DEHUMANISASI (manusia tidak dihargai).</a:t>
            </a:r>
          </a:p>
          <a:p>
            <a:pPr marL="514350" indent="-514350"/>
            <a:r>
              <a:rPr lang="id-ID" dirty="0" smtClean="0"/>
              <a:t>Maka </a:t>
            </a:r>
            <a:r>
              <a:rPr lang="id-ID" b="1" dirty="0" smtClean="0"/>
              <a:t>Thomas</a:t>
            </a:r>
            <a:r>
              <a:rPr lang="id-ID" dirty="0" smtClean="0"/>
              <a:t> </a:t>
            </a:r>
            <a:r>
              <a:rPr lang="id-ID" b="1" dirty="0" smtClean="0"/>
              <a:t>Arnold</a:t>
            </a:r>
            <a:r>
              <a:rPr lang="id-ID" dirty="0" smtClean="0"/>
              <a:t> memasukan </a:t>
            </a:r>
            <a:r>
              <a:rPr lang="id-ID" i="1" dirty="0" smtClean="0"/>
              <a:t>social</a:t>
            </a:r>
            <a:r>
              <a:rPr lang="id-ID" dirty="0" smtClean="0"/>
              <a:t> </a:t>
            </a:r>
            <a:r>
              <a:rPr lang="id-ID" i="1" dirty="0" smtClean="0"/>
              <a:t>studies</a:t>
            </a:r>
            <a:r>
              <a:rPr lang="id-ID" dirty="0" smtClean="0"/>
              <a:t> dalam kurikulum sekolah. Tujuannya: siswa mempelajari masalah interaksi manusia serta perperan aktif dalam kehidupan masyarakat.</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6712"/>
            <a:ext cx="8229600" cy="5544616"/>
          </a:xfrm>
        </p:spPr>
        <p:txBody>
          <a:bodyPr>
            <a:normAutofit/>
          </a:bodyPr>
          <a:lstStyle/>
          <a:p>
            <a:pPr>
              <a:buNone/>
            </a:pPr>
            <a:r>
              <a:rPr lang="id-ID" dirty="0" smtClean="0"/>
              <a:t>3. INDONESIA: IPS masuk dalam kurikulum tidak terlepas dari situasi kacau pd masa itu (G30SPKI). Sehingga timbul masalah: kuantitas, kualitas, relevansi, efektifitas sistem pendidikan, dan pembinaan generasi muda.</a:t>
            </a:r>
          </a:p>
          <a:p>
            <a:pPr>
              <a:buNone/>
            </a:pPr>
            <a:r>
              <a:rPr lang="id-ID" dirty="0" smtClean="0"/>
              <a:t>Cara mengatasi: melakukan pembaharuan kurikulum sekolah.</a:t>
            </a:r>
          </a:p>
          <a:p>
            <a:r>
              <a:rPr lang="id-ID" dirty="0" smtClean="0"/>
              <a:t>IPS di Indonesia 1969 oleh Ibu Prof Dr. Soepartina Pakasi pada SD PPSP IKIP Malang.</a:t>
            </a:r>
          </a:p>
          <a:p>
            <a:r>
              <a:rPr lang="id-ID" dirty="0" smtClean="0"/>
              <a:t>Bidang studi IPS resmi di cantumkan dalam kurikulum pada tahun 1974. </a:t>
            </a:r>
          </a:p>
          <a:p>
            <a:r>
              <a:rPr lang="id-ID" dirty="0" smtClean="0"/>
              <a:t>Ilmu Pengetahuan Sosial (IPS) di Indonesia kelahirannya bersamaan dengan lahirnya kurikulum tahun 1975.</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b="1" dirty="0" smtClean="0">
                <a:solidFill>
                  <a:schemeClr val="tx1"/>
                </a:solidFill>
              </a:rPr>
              <a:t>5 masalah dalam bidang pendidikan</a:t>
            </a:r>
            <a:endParaRPr lang="id-ID" b="1" dirty="0">
              <a:solidFill>
                <a:schemeClr val="tx1"/>
              </a:solidFill>
            </a:endParaRPr>
          </a:p>
        </p:txBody>
      </p:sp>
      <p:sp>
        <p:nvSpPr>
          <p:cNvPr id="3" name="Content Placeholder 2"/>
          <p:cNvSpPr>
            <a:spLocks noGrp="1"/>
          </p:cNvSpPr>
          <p:nvPr>
            <p:ph idx="1"/>
          </p:nvPr>
        </p:nvSpPr>
        <p:spPr>
          <a:xfrm>
            <a:off x="683568" y="2276872"/>
            <a:ext cx="8003232" cy="4032447"/>
          </a:xfrm>
        </p:spPr>
        <p:txBody>
          <a:bodyPr>
            <a:normAutofit/>
          </a:bodyPr>
          <a:lstStyle/>
          <a:p>
            <a:r>
              <a:rPr lang="id-ID" b="1" dirty="0" smtClean="0"/>
              <a:t>KUANTITAS</a:t>
            </a:r>
            <a:r>
              <a:rPr lang="id-ID" dirty="0" smtClean="0"/>
              <a:t>: berkenaan dengan perluasan dan pemerataan kesempatan belajar.</a:t>
            </a:r>
          </a:p>
          <a:p>
            <a:r>
              <a:rPr lang="id-ID" b="1" dirty="0" smtClean="0"/>
              <a:t>Kualitas</a:t>
            </a:r>
            <a:r>
              <a:rPr lang="id-ID" dirty="0" smtClean="0"/>
              <a:t>: menyangkut peningkatan mutu lulusan.</a:t>
            </a:r>
          </a:p>
          <a:p>
            <a:r>
              <a:rPr lang="id-ID" b="1" dirty="0" smtClean="0"/>
              <a:t>RELEVANSI</a:t>
            </a:r>
            <a:r>
              <a:rPr lang="id-ID" dirty="0" smtClean="0"/>
              <a:t>: berkaitan dengan kesesuaian sistem pendidikan dengan kebutuhan pembangunan.</a:t>
            </a:r>
          </a:p>
          <a:p>
            <a:r>
              <a:rPr lang="id-ID" b="1" dirty="0" smtClean="0"/>
              <a:t>EFEKTIFITAS</a:t>
            </a:r>
            <a:r>
              <a:rPr lang="id-ID" dirty="0" smtClean="0"/>
              <a:t> sistem pendidikan dan efisiensi penggunaan sumber daya dan dana.</a:t>
            </a:r>
          </a:p>
          <a:p>
            <a:r>
              <a:rPr lang="id-ID" b="1" dirty="0" smtClean="0"/>
              <a:t>Masalah</a:t>
            </a:r>
            <a:r>
              <a:rPr lang="id-ID" dirty="0" smtClean="0"/>
              <a:t> </a:t>
            </a:r>
            <a:r>
              <a:rPr lang="id-ID" b="1" dirty="0" smtClean="0"/>
              <a:t>pembinaan</a:t>
            </a:r>
            <a:r>
              <a:rPr lang="id-ID" dirty="0" smtClean="0"/>
              <a:t> </a:t>
            </a:r>
            <a:r>
              <a:rPr lang="id-ID" b="1" dirty="0" smtClean="0"/>
              <a:t>generasi</a:t>
            </a:r>
            <a:r>
              <a:rPr lang="id-ID" dirty="0" smtClean="0"/>
              <a:t> </a:t>
            </a:r>
            <a:r>
              <a:rPr lang="id-ID" b="1" dirty="0" smtClean="0"/>
              <a:t>muda</a:t>
            </a:r>
            <a:r>
              <a:rPr lang="id-ID" dirty="0" smtClean="0"/>
              <a:t> dalam rangka menyiapkan tenaga produktif bagi kepentingan pembangunan nasional.</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457200" y="274638"/>
            <a:ext cx="8229600" cy="922114"/>
          </a:xfrm>
        </p:spPr>
        <p:txBody>
          <a:bodyPr>
            <a:normAutofit fontScale="90000"/>
          </a:bodyPr>
          <a:lstStyle/>
          <a:p>
            <a:r>
              <a:rPr lang="id-ID" dirty="0" smtClean="0"/>
              <a:t>PERBEDAAN IPS SBG BIDANG STUDI DISIPLIN ILMU SOSIAL</a:t>
            </a:r>
            <a:endParaRPr lang="id-ID" dirty="0"/>
          </a:p>
        </p:txBody>
      </p:sp>
      <p:sp>
        <p:nvSpPr>
          <p:cNvPr id="3" name="Text Placeholder 2"/>
          <p:cNvSpPr>
            <a:spLocks noGrp="1"/>
          </p:cNvSpPr>
          <p:nvPr>
            <p:ph type="body" idx="1"/>
          </p:nvPr>
        </p:nvSpPr>
        <p:spPr>
          <a:xfrm>
            <a:off x="395536" y="1340768"/>
            <a:ext cx="4040188" cy="639762"/>
          </a:xfrm>
        </p:spPr>
        <p:style>
          <a:lnRef idx="1">
            <a:schemeClr val="accent2"/>
          </a:lnRef>
          <a:fillRef idx="2">
            <a:schemeClr val="accent2"/>
          </a:fillRef>
          <a:effectRef idx="1">
            <a:schemeClr val="accent2"/>
          </a:effectRef>
          <a:fontRef idx="minor">
            <a:schemeClr val="dk1"/>
          </a:fontRef>
        </p:style>
        <p:txBody>
          <a:bodyPr/>
          <a:lstStyle/>
          <a:p>
            <a:pPr algn="ctr"/>
            <a:r>
              <a:rPr lang="id-ID" dirty="0" smtClean="0"/>
              <a:t>IPS</a:t>
            </a:r>
            <a:endParaRPr lang="id-ID" dirty="0"/>
          </a:p>
        </p:txBody>
      </p:sp>
      <p:sp>
        <p:nvSpPr>
          <p:cNvPr id="4" name="Content Placeholder 3"/>
          <p:cNvSpPr>
            <a:spLocks noGrp="1"/>
          </p:cNvSpPr>
          <p:nvPr>
            <p:ph sz="half" idx="2"/>
          </p:nvPr>
        </p:nvSpPr>
        <p:spPr>
          <a:xfrm>
            <a:off x="457200" y="1988840"/>
            <a:ext cx="4040188" cy="4464496"/>
          </a:xfrm>
        </p:spPr>
        <p:style>
          <a:lnRef idx="2">
            <a:schemeClr val="accent2"/>
          </a:lnRef>
          <a:fillRef idx="1">
            <a:schemeClr val="lt1"/>
          </a:fillRef>
          <a:effectRef idx="0">
            <a:schemeClr val="accent2"/>
          </a:effectRef>
          <a:fontRef idx="minor">
            <a:schemeClr val="dk1"/>
          </a:fontRef>
        </p:style>
        <p:txBody>
          <a:bodyPr>
            <a:normAutofit fontScale="92500"/>
          </a:bodyPr>
          <a:lstStyle/>
          <a:p>
            <a:r>
              <a:rPr lang="en-US" dirty="0" smtClean="0"/>
              <a:t>IPS </a:t>
            </a:r>
            <a:r>
              <a:rPr lang="en-US" dirty="0" err="1" smtClean="0"/>
              <a:t>bukan</a:t>
            </a:r>
            <a:r>
              <a:rPr lang="en-US" dirty="0" smtClean="0"/>
              <a:t> </a:t>
            </a:r>
            <a:r>
              <a:rPr lang="en-US" dirty="0" err="1" smtClean="0"/>
              <a:t>suatu</a:t>
            </a:r>
            <a:r>
              <a:rPr lang="en-US" dirty="0" smtClean="0"/>
              <a:t> </a:t>
            </a:r>
            <a:r>
              <a:rPr lang="en-US" b="1" dirty="0" err="1" smtClean="0"/>
              <a:t>disiplin</a:t>
            </a:r>
            <a:r>
              <a:rPr lang="en-US" dirty="0" smtClean="0"/>
              <a:t> </a:t>
            </a:r>
            <a:r>
              <a:rPr lang="en-US" b="1" dirty="0" err="1" smtClean="0"/>
              <a:t>Ilmu</a:t>
            </a:r>
            <a:r>
              <a:rPr lang="id-ID" b="1" dirty="0" smtClean="0"/>
              <a:t>, </a:t>
            </a:r>
            <a:r>
              <a:rPr lang="en-US" dirty="0" err="1" smtClean="0"/>
              <a:t>tetapi</a:t>
            </a:r>
            <a:r>
              <a:rPr lang="en-US" dirty="0" smtClean="0"/>
              <a:t> </a:t>
            </a:r>
            <a:r>
              <a:rPr lang="en-US" dirty="0" err="1" smtClean="0"/>
              <a:t>lebih</a:t>
            </a:r>
            <a:r>
              <a:rPr lang="en-US" dirty="0" smtClean="0"/>
              <a:t> </a:t>
            </a:r>
            <a:r>
              <a:rPr lang="en-US" dirty="0" err="1" smtClean="0"/>
              <a:t>sebagai</a:t>
            </a:r>
            <a:r>
              <a:rPr lang="en-US" dirty="0" smtClean="0"/>
              <a:t> </a:t>
            </a:r>
            <a:r>
              <a:rPr lang="en-US" dirty="0" err="1" smtClean="0"/>
              <a:t>bidang</a:t>
            </a:r>
            <a:r>
              <a:rPr lang="en-US" dirty="0" smtClean="0"/>
              <a:t> </a:t>
            </a:r>
            <a:r>
              <a:rPr lang="en-US" dirty="0" err="1" smtClean="0"/>
              <a:t>kajian</a:t>
            </a:r>
            <a:r>
              <a:rPr lang="en-US" dirty="0" smtClean="0"/>
              <a:t> </a:t>
            </a:r>
            <a:r>
              <a:rPr lang="en-US" dirty="0" err="1" smtClean="0"/>
              <a:t>yaitu</a:t>
            </a:r>
            <a:r>
              <a:rPr lang="en-US" dirty="0" smtClean="0"/>
              <a:t> </a:t>
            </a:r>
            <a:r>
              <a:rPr lang="en-US" dirty="0" err="1" smtClean="0"/>
              <a:t>suatu</a:t>
            </a:r>
            <a:r>
              <a:rPr lang="en-US" dirty="0" smtClean="0"/>
              <a:t> </a:t>
            </a:r>
            <a:r>
              <a:rPr lang="en-US" b="1" dirty="0" err="1" smtClean="0"/>
              <a:t>kajian</a:t>
            </a:r>
            <a:r>
              <a:rPr lang="en-US" dirty="0" smtClean="0"/>
              <a:t> </a:t>
            </a:r>
            <a:r>
              <a:rPr lang="en-US" b="1" dirty="0" err="1" smtClean="0"/>
              <a:t>kemasyara</a:t>
            </a:r>
            <a:r>
              <a:rPr lang="id-ID" b="1" dirty="0" smtClean="0"/>
              <a:t>kat</a:t>
            </a:r>
            <a:r>
              <a:rPr lang="en-US" b="1" dirty="0" smtClean="0"/>
              <a:t>an</a:t>
            </a:r>
            <a:r>
              <a:rPr lang="en-US" dirty="0" smtClean="0"/>
              <a:t>.</a:t>
            </a:r>
            <a:endParaRPr lang="id-ID" dirty="0" smtClean="0"/>
          </a:p>
          <a:p>
            <a:r>
              <a:rPr lang="id-ID" dirty="0" smtClean="0"/>
              <a:t>Menggunakan </a:t>
            </a:r>
            <a:r>
              <a:rPr lang="en-US" b="1" dirty="0" err="1" smtClean="0"/>
              <a:t>pendekatan</a:t>
            </a:r>
            <a:r>
              <a:rPr lang="en-US" dirty="0" smtClean="0"/>
              <a:t> </a:t>
            </a:r>
            <a:r>
              <a:rPr lang="en-US" b="1" dirty="0" err="1" smtClean="0"/>
              <a:t>multidisiplin</a:t>
            </a:r>
            <a:r>
              <a:rPr lang="id-ID" dirty="0" smtClean="0"/>
              <a:t> .</a:t>
            </a:r>
          </a:p>
          <a:p>
            <a:r>
              <a:rPr lang="en-US" dirty="0" err="1" smtClean="0"/>
              <a:t>Dirancangkan</a:t>
            </a:r>
            <a:r>
              <a:rPr lang="en-US" dirty="0" smtClean="0"/>
              <a:t> </a:t>
            </a:r>
            <a:r>
              <a:rPr lang="en-US" dirty="0" err="1" smtClean="0"/>
              <a:t>untuk</a:t>
            </a:r>
            <a:r>
              <a:rPr lang="en-US" dirty="0" smtClean="0"/>
              <a:t> </a:t>
            </a:r>
            <a:r>
              <a:rPr lang="en-US" b="1" dirty="0" err="1" smtClean="0"/>
              <a:t>kepentingan</a:t>
            </a:r>
            <a:r>
              <a:rPr lang="en-US" dirty="0" smtClean="0"/>
              <a:t> </a:t>
            </a:r>
            <a:r>
              <a:rPr lang="en-US" b="1" dirty="0" err="1" smtClean="0"/>
              <a:t>pendidikan</a:t>
            </a:r>
            <a:r>
              <a:rPr lang="en-US" dirty="0" smtClean="0"/>
              <a:t> </a:t>
            </a:r>
            <a:r>
              <a:rPr lang="en-US" dirty="0" err="1" smtClean="0"/>
              <a:t>dan</a:t>
            </a:r>
            <a:r>
              <a:rPr lang="en-US" dirty="0" smtClean="0"/>
              <a:t> </a:t>
            </a:r>
            <a:r>
              <a:rPr lang="en-US" dirty="0" err="1" smtClean="0"/>
              <a:t>lebih</a:t>
            </a:r>
            <a:r>
              <a:rPr lang="en-US" dirty="0" smtClean="0"/>
              <a:t> </a:t>
            </a:r>
            <a:r>
              <a:rPr lang="en-US" dirty="0" err="1" smtClean="0"/>
              <a:t>memfokuskan</a:t>
            </a:r>
            <a:r>
              <a:rPr lang="en-US" dirty="0" smtClean="0"/>
              <a:t> </a:t>
            </a:r>
            <a:r>
              <a:rPr lang="en-US" dirty="0" err="1" smtClean="0"/>
              <a:t>pada</a:t>
            </a:r>
            <a:r>
              <a:rPr lang="en-US" dirty="0" smtClean="0"/>
              <a:t> </a:t>
            </a:r>
            <a:r>
              <a:rPr lang="en-US" dirty="0" err="1" smtClean="0"/>
              <a:t>dunia</a:t>
            </a:r>
            <a:r>
              <a:rPr lang="en-US" dirty="0" smtClean="0"/>
              <a:t> </a:t>
            </a:r>
            <a:r>
              <a:rPr lang="en-US" dirty="0" err="1" smtClean="0"/>
              <a:t>persekolahan</a:t>
            </a:r>
            <a:r>
              <a:rPr lang="id-ID" dirty="0" smtClean="0"/>
              <a:t>.</a:t>
            </a:r>
          </a:p>
          <a:p>
            <a:r>
              <a:rPr lang="en-US" dirty="0" smtClean="0"/>
              <a:t>IPS </a:t>
            </a:r>
            <a:r>
              <a:rPr lang="en-US" dirty="0" err="1" smtClean="0"/>
              <a:t>menggunakan</a:t>
            </a:r>
            <a:r>
              <a:rPr lang="en-US" dirty="0" smtClean="0"/>
              <a:t> </a:t>
            </a:r>
            <a:r>
              <a:rPr lang="en-US" dirty="0" err="1" smtClean="0"/>
              <a:t>Ilmu-Ilmu</a:t>
            </a:r>
            <a:r>
              <a:rPr lang="en-US" dirty="0" smtClean="0"/>
              <a:t> </a:t>
            </a:r>
            <a:r>
              <a:rPr lang="en-US" dirty="0" err="1" smtClean="0"/>
              <a:t>sosial</a:t>
            </a:r>
            <a:r>
              <a:rPr lang="en-US" dirty="0" smtClean="0"/>
              <a:t> </a:t>
            </a:r>
            <a:r>
              <a:rPr lang="en-US" dirty="0" err="1" smtClean="0"/>
              <a:t>sebagai</a:t>
            </a:r>
            <a:r>
              <a:rPr lang="en-US" dirty="0" smtClean="0"/>
              <a:t> </a:t>
            </a:r>
            <a:r>
              <a:rPr lang="en-US" dirty="0" err="1" smtClean="0"/>
              <a:t>bahan</a:t>
            </a:r>
            <a:r>
              <a:rPr lang="en-US" dirty="0" smtClean="0"/>
              <a:t> </a:t>
            </a:r>
            <a:r>
              <a:rPr lang="en-US" dirty="0" err="1" smtClean="0"/>
              <a:t>pengembangan</a:t>
            </a:r>
            <a:r>
              <a:rPr lang="en-US" dirty="0" smtClean="0"/>
              <a:t> </a:t>
            </a:r>
            <a:r>
              <a:rPr lang="en-US" dirty="0" err="1" smtClean="0"/>
              <a:t>materi</a:t>
            </a:r>
            <a:r>
              <a:rPr lang="en-US" dirty="0" smtClean="0"/>
              <a:t> </a:t>
            </a:r>
            <a:r>
              <a:rPr lang="en-US" dirty="0" err="1" smtClean="0"/>
              <a:t>pembelajaran</a:t>
            </a:r>
            <a:r>
              <a:rPr lang="en-US" dirty="0" smtClean="0"/>
              <a:t> </a:t>
            </a:r>
            <a:r>
              <a:rPr lang="en-US" dirty="0" err="1" smtClean="0"/>
              <a:t>dilengkapi</a:t>
            </a:r>
            <a:r>
              <a:rPr lang="en-US" dirty="0" smtClean="0"/>
              <a:t> </a:t>
            </a:r>
            <a:r>
              <a:rPr lang="en-US" dirty="0" err="1" smtClean="0"/>
              <a:t>dengan</a:t>
            </a:r>
            <a:r>
              <a:rPr lang="en-US" dirty="0" smtClean="0"/>
              <a:t> </a:t>
            </a:r>
            <a:r>
              <a:rPr lang="en-US" dirty="0" err="1" smtClean="0"/>
              <a:t>aspek</a:t>
            </a:r>
            <a:r>
              <a:rPr lang="en-US" dirty="0" smtClean="0"/>
              <a:t> </a:t>
            </a:r>
            <a:r>
              <a:rPr lang="en-US" dirty="0" err="1" smtClean="0"/>
              <a:t>psikologis-pedagogis</a:t>
            </a:r>
            <a:endParaRPr lang="id-ID" dirty="0"/>
          </a:p>
        </p:txBody>
      </p:sp>
      <p:sp>
        <p:nvSpPr>
          <p:cNvPr id="5" name="Text Placeholder 4"/>
          <p:cNvSpPr>
            <a:spLocks noGrp="1"/>
          </p:cNvSpPr>
          <p:nvPr>
            <p:ph type="body" sz="quarter" idx="3"/>
          </p:nvPr>
        </p:nvSpPr>
        <p:spPr>
          <a:xfrm>
            <a:off x="4644008" y="1340768"/>
            <a:ext cx="4041775" cy="639762"/>
          </a:xfrm>
        </p:spPr>
        <p:style>
          <a:lnRef idx="1">
            <a:schemeClr val="accent5"/>
          </a:lnRef>
          <a:fillRef idx="2">
            <a:schemeClr val="accent5"/>
          </a:fillRef>
          <a:effectRef idx="1">
            <a:schemeClr val="accent5"/>
          </a:effectRef>
          <a:fontRef idx="minor">
            <a:schemeClr val="dk1"/>
          </a:fontRef>
        </p:style>
        <p:txBody>
          <a:bodyPr/>
          <a:lstStyle/>
          <a:p>
            <a:pPr algn="ctr"/>
            <a:r>
              <a:rPr lang="id-ID" dirty="0" smtClean="0"/>
              <a:t>ILMU SOSIAL</a:t>
            </a:r>
            <a:endParaRPr lang="id-ID" dirty="0"/>
          </a:p>
        </p:txBody>
      </p:sp>
      <p:sp>
        <p:nvSpPr>
          <p:cNvPr id="6" name="Content Placeholder 5"/>
          <p:cNvSpPr>
            <a:spLocks noGrp="1"/>
          </p:cNvSpPr>
          <p:nvPr>
            <p:ph sz="quarter" idx="4"/>
          </p:nvPr>
        </p:nvSpPr>
        <p:spPr>
          <a:xfrm>
            <a:off x="4645025" y="1916832"/>
            <a:ext cx="4041775" cy="4209331"/>
          </a:xfrm>
        </p:spPr>
        <p:style>
          <a:lnRef idx="2">
            <a:schemeClr val="accent5"/>
          </a:lnRef>
          <a:fillRef idx="1">
            <a:schemeClr val="lt1"/>
          </a:fillRef>
          <a:effectRef idx="0">
            <a:schemeClr val="accent5"/>
          </a:effectRef>
          <a:fontRef idx="minor">
            <a:schemeClr val="dk1"/>
          </a:fontRef>
        </p:style>
        <p:txBody>
          <a:bodyPr>
            <a:normAutofit/>
          </a:bodyPr>
          <a:lstStyle/>
          <a:p>
            <a:r>
              <a:rPr lang="id-ID" dirty="0" smtClean="0"/>
              <a:t>Disiplin ilmu.</a:t>
            </a:r>
          </a:p>
          <a:p>
            <a:r>
              <a:rPr lang="en-US" dirty="0" err="1" smtClean="0"/>
              <a:t>pendekatan</a:t>
            </a:r>
            <a:r>
              <a:rPr lang="en-US" dirty="0" smtClean="0"/>
              <a:t> </a:t>
            </a:r>
            <a:r>
              <a:rPr lang="en-US" b="1" dirty="0" err="1" smtClean="0"/>
              <a:t>disiplin</a:t>
            </a:r>
            <a:r>
              <a:rPr lang="en-US" dirty="0" smtClean="0"/>
              <a:t> </a:t>
            </a:r>
            <a:r>
              <a:rPr lang="en-US" b="1" dirty="0" err="1" smtClean="0"/>
              <a:t>ilmu</a:t>
            </a:r>
            <a:r>
              <a:rPr lang="en-US" dirty="0" smtClean="0"/>
              <a:t> (</a:t>
            </a:r>
            <a:r>
              <a:rPr lang="en-US" dirty="0" err="1" smtClean="0"/>
              <a:t>Monodisiplin</a:t>
            </a:r>
            <a:r>
              <a:rPr lang="en-US" dirty="0" smtClean="0"/>
              <a:t>)</a:t>
            </a:r>
            <a:r>
              <a:rPr lang="id-ID" dirty="0" smtClean="0"/>
              <a:t> .</a:t>
            </a:r>
          </a:p>
          <a:p>
            <a:r>
              <a:rPr lang="en-US" dirty="0" err="1" smtClean="0"/>
              <a:t>Sedang</a:t>
            </a:r>
            <a:r>
              <a:rPr lang="en-US" dirty="0" smtClean="0"/>
              <a:t> </a:t>
            </a:r>
            <a:r>
              <a:rPr lang="en-US" dirty="0" err="1" smtClean="0"/>
              <a:t>Ilmu</a:t>
            </a:r>
            <a:r>
              <a:rPr lang="en-US" dirty="0" smtClean="0"/>
              <a:t> </a:t>
            </a:r>
            <a:r>
              <a:rPr lang="en-US" dirty="0" err="1" smtClean="0"/>
              <a:t>Sosial</a:t>
            </a:r>
            <a:r>
              <a:rPr lang="en-US" dirty="0" smtClean="0"/>
              <a:t> </a:t>
            </a:r>
            <a:r>
              <a:rPr lang="en-US" dirty="0" err="1" smtClean="0"/>
              <a:t>keberadaannya</a:t>
            </a:r>
            <a:r>
              <a:rPr lang="en-US" dirty="0" smtClean="0"/>
              <a:t> </a:t>
            </a:r>
            <a:r>
              <a:rPr lang="en-US" dirty="0" err="1" smtClean="0"/>
              <a:t>bisa</a:t>
            </a:r>
            <a:r>
              <a:rPr lang="en-US" dirty="0" smtClean="0"/>
              <a:t> </a:t>
            </a:r>
            <a:r>
              <a:rPr lang="en-US" dirty="0" err="1" smtClean="0"/>
              <a:t>didunia</a:t>
            </a:r>
            <a:r>
              <a:rPr lang="en-US" dirty="0" smtClean="0"/>
              <a:t> </a:t>
            </a:r>
            <a:r>
              <a:rPr lang="en-US" dirty="0" err="1" smtClean="0"/>
              <a:t>persekolahan</a:t>
            </a:r>
            <a:r>
              <a:rPr lang="en-US" dirty="0" smtClean="0"/>
              <a:t>, </a:t>
            </a:r>
            <a:r>
              <a:rPr lang="en-US" dirty="0" err="1" smtClean="0"/>
              <a:t>perguruan</a:t>
            </a:r>
            <a:r>
              <a:rPr lang="en-US" dirty="0" smtClean="0"/>
              <a:t> </a:t>
            </a:r>
            <a:r>
              <a:rPr lang="en-US" dirty="0" err="1" smtClean="0"/>
              <a:t>tinggi</a:t>
            </a:r>
            <a:r>
              <a:rPr lang="en-US" dirty="0" smtClean="0"/>
              <a:t>, </a:t>
            </a:r>
            <a:r>
              <a:rPr lang="en-US" dirty="0" err="1" smtClean="0"/>
              <a:t>dan</a:t>
            </a:r>
            <a:r>
              <a:rPr lang="en-US" dirty="0" smtClean="0"/>
              <a:t> </a:t>
            </a:r>
            <a:r>
              <a:rPr lang="en-US" dirty="0" err="1" smtClean="0"/>
              <a:t>di</a:t>
            </a:r>
            <a:r>
              <a:rPr lang="en-US" dirty="0" smtClean="0"/>
              <a:t> </a:t>
            </a:r>
            <a:r>
              <a:rPr lang="en-US" dirty="0" err="1" smtClean="0"/>
              <a:t>masyarakat</a:t>
            </a:r>
            <a:r>
              <a:rPr lang="en-US" dirty="0" smtClean="0"/>
              <a:t> </a:t>
            </a:r>
            <a:r>
              <a:rPr lang="en-US" dirty="0" err="1" smtClean="0"/>
              <a:t>sekalipun</a:t>
            </a:r>
            <a:r>
              <a:rPr lang="en-US" dirty="0" smtClean="0"/>
              <a:t>.</a:t>
            </a:r>
            <a:endParaRPr lang="id-ID" dirty="0" smtClean="0"/>
          </a:p>
          <a:p>
            <a:r>
              <a:rPr lang="en-US" dirty="0" err="1" smtClean="0"/>
              <a:t>Ilmu</a:t>
            </a:r>
            <a:r>
              <a:rPr lang="en-US" dirty="0" smtClean="0"/>
              <a:t> </a:t>
            </a:r>
            <a:r>
              <a:rPr lang="en-US" dirty="0" err="1" smtClean="0"/>
              <a:t>Sosial</a:t>
            </a:r>
            <a:r>
              <a:rPr lang="en-US" dirty="0" smtClean="0"/>
              <a:t> </a:t>
            </a:r>
            <a:r>
              <a:rPr lang="en-US" dirty="0" err="1" smtClean="0"/>
              <a:t>hamp</a:t>
            </a:r>
            <a:r>
              <a:rPr lang="id-ID" dirty="0" smtClean="0"/>
              <a:t>i</a:t>
            </a:r>
            <a:r>
              <a:rPr lang="en-US" dirty="0" smtClean="0"/>
              <a:t>r </a:t>
            </a:r>
            <a:r>
              <a:rPr lang="en-US" dirty="0" err="1" smtClean="0"/>
              <a:t>lepas</a:t>
            </a:r>
            <a:r>
              <a:rPr lang="en-US" dirty="0" smtClean="0"/>
              <a:t> </a:t>
            </a:r>
            <a:r>
              <a:rPr lang="en-US" dirty="0" err="1" smtClean="0"/>
              <a:t>dan</a:t>
            </a:r>
            <a:r>
              <a:rPr lang="en-US" dirty="0" smtClean="0"/>
              <a:t> </a:t>
            </a:r>
            <a:r>
              <a:rPr lang="en-US" dirty="0" err="1" smtClean="0"/>
              <a:t>tidak</a:t>
            </a:r>
            <a:r>
              <a:rPr lang="en-US" dirty="0" smtClean="0"/>
              <a:t> </a:t>
            </a:r>
            <a:r>
              <a:rPr lang="en-US" dirty="0" err="1" smtClean="0"/>
              <a:t>mempermasalahkan</a:t>
            </a:r>
            <a:r>
              <a:rPr lang="en-US" dirty="0" smtClean="0"/>
              <a:t> </a:t>
            </a:r>
            <a:r>
              <a:rPr lang="en-US" dirty="0" err="1" smtClean="0"/>
              <a:t>pertimbangan-pertimbangan</a:t>
            </a:r>
            <a:r>
              <a:rPr lang="en-US" dirty="0" smtClean="0"/>
              <a:t> </a:t>
            </a:r>
            <a:r>
              <a:rPr lang="en-US" dirty="0" err="1" smtClean="0"/>
              <a:t>seperti</a:t>
            </a:r>
            <a:r>
              <a:rPr lang="en-US" dirty="0" smtClean="0"/>
              <a:t> </a:t>
            </a:r>
            <a:r>
              <a:rPr lang="en-US" dirty="0" err="1" smtClean="0"/>
              <a:t>di</a:t>
            </a:r>
            <a:r>
              <a:rPr lang="en-US" dirty="0" smtClean="0"/>
              <a:t> IPS.</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additive="base">
                                        <p:cTn id="7" dur="2000" fill="hold"/>
                                        <p:tgtEl>
                                          <p:spTgt spid="4">
                                            <p:bg/>
                                          </p:spTgt>
                                        </p:tgtEl>
                                        <p:attrNameLst>
                                          <p:attrName>ppt_x</p:attrName>
                                        </p:attrNameLst>
                                      </p:cBhvr>
                                      <p:tavLst>
                                        <p:tav tm="0">
                                          <p:val>
                                            <p:strVal val="#ppt_x"/>
                                          </p:val>
                                        </p:tav>
                                        <p:tav tm="100000">
                                          <p:val>
                                            <p:strVal val="#ppt_x"/>
                                          </p:val>
                                        </p:tav>
                                      </p:tavLst>
                                    </p:anim>
                                    <p:anim calcmode="lin" valueType="num">
                                      <p:cBhvr additive="base">
                                        <p:cTn id="8" dur="2000" fill="hold"/>
                                        <p:tgtEl>
                                          <p:spTgt spid="4">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additive="base">
                                        <p:cTn id="19" dur="20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 calcmode="lin" valueType="num">
                                      <p:cBhvr additive="base">
                                        <p:cTn id="25" dur="20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additive="base">
                                        <p:cTn id="31" dur="20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bg/>
                                          </p:spTgt>
                                        </p:tgtEl>
                                        <p:attrNameLst>
                                          <p:attrName>style.visibility</p:attrName>
                                        </p:attrNameLst>
                                      </p:cBhvr>
                                      <p:to>
                                        <p:strVal val="visible"/>
                                      </p:to>
                                    </p:set>
                                    <p:anim calcmode="lin" valueType="num">
                                      <p:cBhvr additive="base">
                                        <p:cTn id="37" dur="2000" fill="hold"/>
                                        <p:tgtEl>
                                          <p:spTgt spid="6">
                                            <p:bg/>
                                          </p:spTgt>
                                        </p:tgtEl>
                                        <p:attrNameLst>
                                          <p:attrName>ppt_x</p:attrName>
                                        </p:attrNameLst>
                                      </p:cBhvr>
                                      <p:tavLst>
                                        <p:tav tm="0">
                                          <p:val>
                                            <p:strVal val="#ppt_x"/>
                                          </p:val>
                                        </p:tav>
                                        <p:tav tm="100000">
                                          <p:val>
                                            <p:strVal val="#ppt_x"/>
                                          </p:val>
                                        </p:tav>
                                      </p:tavLst>
                                    </p:anim>
                                    <p:anim calcmode="lin" valueType="num">
                                      <p:cBhvr additive="base">
                                        <p:cTn id="38" dur="2000" fill="hold"/>
                                        <p:tgtEl>
                                          <p:spTgt spid="6">
                                            <p:bg/>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xEl>
                                              <p:pRg st="0" end="0"/>
                                            </p:txEl>
                                          </p:spTgt>
                                        </p:tgtEl>
                                        <p:attrNameLst>
                                          <p:attrName>style.visibility</p:attrName>
                                        </p:attrNameLst>
                                      </p:cBhvr>
                                      <p:to>
                                        <p:strVal val="visible"/>
                                      </p:to>
                                    </p:set>
                                    <p:anim calcmode="lin" valueType="num">
                                      <p:cBhvr additive="base">
                                        <p:cTn id="43"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
                                            <p:txEl>
                                              <p:pRg st="1" end="1"/>
                                            </p:txEl>
                                          </p:spTgt>
                                        </p:tgtEl>
                                        <p:attrNameLst>
                                          <p:attrName>style.visibility</p:attrName>
                                        </p:attrNameLst>
                                      </p:cBhvr>
                                      <p:to>
                                        <p:strVal val="visible"/>
                                      </p:to>
                                    </p:set>
                                    <p:anim calcmode="lin" valueType="num">
                                      <p:cBhvr additive="base">
                                        <p:cTn id="49" dur="2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50" dur="20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6">
                                            <p:txEl>
                                              <p:pRg st="2" end="2"/>
                                            </p:txEl>
                                          </p:spTgt>
                                        </p:tgtEl>
                                        <p:attrNameLst>
                                          <p:attrName>style.visibility</p:attrName>
                                        </p:attrNameLst>
                                      </p:cBhvr>
                                      <p:to>
                                        <p:strVal val="visible"/>
                                      </p:to>
                                    </p:set>
                                    <p:anim calcmode="lin" valueType="num">
                                      <p:cBhvr additive="base">
                                        <p:cTn id="55" dur="20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56" dur="20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6">
                                            <p:txEl>
                                              <p:pRg st="3" end="3"/>
                                            </p:txEl>
                                          </p:spTgt>
                                        </p:tgtEl>
                                        <p:attrNameLst>
                                          <p:attrName>style.visibility</p:attrName>
                                        </p:attrNameLst>
                                      </p:cBhvr>
                                      <p:to>
                                        <p:strVal val="visible"/>
                                      </p:to>
                                    </p:set>
                                    <p:anim calcmode="lin" valueType="num">
                                      <p:cBhvr additive="base">
                                        <p:cTn id="61" dur="20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62" dur="20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6" grpId="0" uiExpand="1"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rmAutofit fontScale="90000"/>
          </a:bodyPr>
          <a:lstStyle/>
          <a:p>
            <a:r>
              <a:rPr lang="id-ID" b="1" dirty="0" smtClean="0">
                <a:solidFill>
                  <a:schemeClr val="tx1"/>
                </a:solidFill>
              </a:rPr>
              <a:t>HAKIKAT IPS</a:t>
            </a:r>
            <a:endParaRPr lang="id-ID" b="1" dirty="0">
              <a:solidFill>
                <a:schemeClr val="tx1"/>
              </a:solidFill>
            </a:endParaRPr>
          </a:p>
        </p:txBody>
      </p:sp>
      <p:sp>
        <p:nvSpPr>
          <p:cNvPr id="3" name="Content Placeholder 2"/>
          <p:cNvSpPr>
            <a:spLocks noGrp="1"/>
          </p:cNvSpPr>
          <p:nvPr>
            <p:ph idx="1"/>
          </p:nvPr>
        </p:nvSpPr>
        <p:spPr>
          <a:xfrm>
            <a:off x="457200" y="1124744"/>
            <a:ext cx="8229600" cy="5328592"/>
          </a:xfrm>
        </p:spPr>
        <p:txBody>
          <a:bodyPr>
            <a:normAutofit/>
          </a:bodyPr>
          <a:lstStyle/>
          <a:p>
            <a:r>
              <a:rPr lang="id-ID" dirty="0" smtClean="0"/>
              <a:t>Perwujudan </a:t>
            </a:r>
            <a:r>
              <a:rPr lang="id-ID" dirty="0"/>
              <a:t>dari satu pendekatan Interdisipliner dari pelajaran Ilmu-ilmu Sosial.</a:t>
            </a:r>
          </a:p>
          <a:p>
            <a:r>
              <a:rPr lang="id-ID" dirty="0" smtClean="0"/>
              <a:t>Integrasi </a:t>
            </a:r>
            <a:r>
              <a:rPr lang="id-ID" dirty="0"/>
              <a:t>dari berbagai cabang Ilmu Sosial seperti: Sejarah, Geografi, Ekonomi, Sosiologi, Antropologi, Ilmu Politik dan Psykologi sosial.</a:t>
            </a:r>
          </a:p>
          <a:p>
            <a:r>
              <a:rPr lang="id-ID" dirty="0" smtClean="0"/>
              <a:t>Menampilkan </a:t>
            </a:r>
            <a:r>
              <a:rPr lang="id-ID" dirty="0"/>
              <a:t>permasalahan sehari-hari masyarakat sekeliling.</a:t>
            </a:r>
          </a:p>
          <a:p>
            <a:r>
              <a:rPr lang="id-ID" dirty="0" smtClean="0"/>
              <a:t>IPS </a:t>
            </a:r>
            <a:r>
              <a:rPr lang="id-ID" dirty="0"/>
              <a:t>bukan Ilmu Sosial walaupun bidang perhatiannya sama yaitu hubungan timbal balik antara manusia (</a:t>
            </a:r>
            <a:r>
              <a:rPr lang="id-ID" i="1" dirty="0"/>
              <a:t>human relation ship</a:t>
            </a:r>
            <a:r>
              <a:rPr lang="id-ID" dirty="0"/>
              <a:t>).</a:t>
            </a:r>
          </a:p>
          <a:p>
            <a:r>
              <a:rPr lang="id-ID" dirty="0" smtClean="0"/>
              <a:t>IPS </a:t>
            </a:r>
            <a:r>
              <a:rPr lang="id-ID" dirty="0"/>
              <a:t>hanya terdapat pada program pengajaran di sekolah.</a:t>
            </a:r>
          </a:p>
          <a:p>
            <a:r>
              <a:rPr lang="id-ID" dirty="0" smtClean="0"/>
              <a:t>IPS </a:t>
            </a:r>
            <a:r>
              <a:rPr lang="id-ID" dirty="0"/>
              <a:t>merupakan penyederhanaan Ilmu sosial untuk pengajaran.</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fontScale="90000"/>
          </a:bodyPr>
          <a:lstStyle/>
          <a:p>
            <a:r>
              <a:rPr lang="id-ID" b="1" dirty="0" smtClean="0">
                <a:solidFill>
                  <a:schemeClr val="tx1"/>
                </a:solidFill>
              </a:rPr>
              <a:t>Hakikat IPS disorot dari anak didik</a:t>
            </a:r>
            <a:br>
              <a:rPr lang="id-ID" b="1" dirty="0" smtClean="0">
                <a:solidFill>
                  <a:schemeClr val="tx1"/>
                </a:solidFill>
              </a:rPr>
            </a:br>
            <a:endParaRPr lang="id-ID" b="1" dirty="0">
              <a:solidFill>
                <a:schemeClr val="tx1"/>
              </a:solidFill>
            </a:endParaRPr>
          </a:p>
        </p:txBody>
      </p:sp>
      <p:sp>
        <p:nvSpPr>
          <p:cNvPr id="3" name="Content Placeholder 2"/>
          <p:cNvSpPr>
            <a:spLocks noGrp="1"/>
          </p:cNvSpPr>
          <p:nvPr>
            <p:ph idx="1"/>
          </p:nvPr>
        </p:nvSpPr>
        <p:spPr>
          <a:xfrm>
            <a:off x="457200" y="1844824"/>
            <a:ext cx="8229600" cy="4608512"/>
          </a:xfrm>
        </p:spPr>
        <p:txBody>
          <a:bodyPr>
            <a:normAutofit/>
          </a:bodyPr>
          <a:lstStyle/>
          <a:p>
            <a:r>
              <a:rPr lang="id-ID" sz="2800" b="1" dirty="0" smtClean="0"/>
              <a:t>Pengetahuan yang akan membina para generasi muda belajar ke arah positif.</a:t>
            </a:r>
          </a:p>
          <a:p>
            <a:pPr>
              <a:buNone/>
            </a:pPr>
            <a:r>
              <a:rPr lang="id-ID" sz="2800" dirty="0" smtClean="0"/>
              <a:t>	(mengadakan perubahan-perubahan sesuai kondisi yang diinginkan oleh dunia modern atau sesuai daya kreasi pembangunan serta prinsip-prinsip dasar dan sistem nilai yang dianut masyarakat serta membina kehidupan masa depan masyarakat secara lebih cemerlang dan lebih baik untuk kelak diwariskan kepada turunannya secara lebih baik).</a:t>
            </a:r>
            <a:endParaRPr lang="id-ID"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dirty="0" smtClean="0"/>
              <a:t>Proses pembelajaran IPS tidak menekankan pada aspek teoritis keilmuan, melainkan lebih kepada segi praktis mempelajari, menelaah, serta mengkaji bobot dan tingkat kemampuan peserta didik pada jenjang yang berbeda.</a:t>
            </a:r>
            <a:endParaRPr lang="id-ID"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80928"/>
            <a:ext cx="8229600" cy="1143000"/>
          </a:xfrm>
        </p:spPr>
        <p:txBody>
          <a:bodyPr>
            <a:normAutofit fontScale="90000"/>
          </a:bodyPr>
          <a:lstStyle/>
          <a:p>
            <a:r>
              <a:rPr lang="id-ID" dirty="0" smtClean="0"/>
              <a:t>Tujuan Kurikuler pengajaran IPS</a:t>
            </a:r>
            <a:endParaRPr lang="id-ID"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6120680"/>
          </a:xfrm>
        </p:spPr>
        <p:txBody>
          <a:bodyPr>
            <a:normAutofit/>
          </a:bodyPr>
          <a:lstStyle/>
          <a:p>
            <a:r>
              <a:rPr lang="id-ID" dirty="0" smtClean="0"/>
              <a:t>Mengingat </a:t>
            </a:r>
            <a:r>
              <a:rPr lang="id-ID" b="1" dirty="0" smtClean="0"/>
              <a:t>hakikat IPS mrp perpaduan pengetahuan dari pengetahuan ilmu2 sosial dan harus mencerminkan sifat interdisipliner, </a:t>
            </a:r>
            <a:r>
              <a:rPr lang="id-ID" dirty="0" smtClean="0"/>
              <a:t>maka tujuan kurikuler pengajaran IPS yang harus dicapai:</a:t>
            </a:r>
          </a:p>
          <a:p>
            <a:pPr marL="514350" indent="-514350">
              <a:buAutoNum type="arabicPeriod"/>
            </a:pPr>
            <a:r>
              <a:rPr lang="id-ID" dirty="0" smtClean="0"/>
              <a:t>Membekali kemampuan mengidentifikasi, menganalisis dan menyusun alternatif pemecahan masalah sosial yg terjadi dalam kehidupan di masyarakat.</a:t>
            </a:r>
          </a:p>
          <a:p>
            <a:pPr marL="514350" indent="-514350">
              <a:buAutoNum type="arabicPeriod"/>
            </a:pPr>
            <a:r>
              <a:rPr lang="id-ID" dirty="0" smtClean="0"/>
              <a:t>Kemampuan berkomunikasi dengan sesama warga masyarakat dan dengan berbagai bidang keilmuan serta berbagai keahlian.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361459"/>
          </a:xfrm>
        </p:spPr>
        <p:txBody>
          <a:bodyPr>
            <a:normAutofit/>
          </a:bodyPr>
          <a:lstStyle/>
          <a:p>
            <a:pPr>
              <a:buNone/>
            </a:pPr>
            <a:r>
              <a:rPr lang="id-ID" dirty="0" smtClean="0"/>
              <a:t>3. Membekali kesadaran, sikap mental yang positif dan keterampilan terhadap lingkungan hidup yang menjadi bagian dari kehidupan internalnya.</a:t>
            </a:r>
          </a:p>
          <a:p>
            <a:pPr>
              <a:buNone/>
            </a:pPr>
            <a:r>
              <a:rPr lang="id-ID" dirty="0" smtClean="0"/>
              <a:t>4. Kemampuan mengembangkan pengetahuan dan keilmuan IPS sesuai dengan perkembangan kehidupan, perkembangan masyarakat, perkembangan ilmu dan teknologi.</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b="1" dirty="0" smtClean="0">
                <a:solidFill>
                  <a:schemeClr val="tx1"/>
                </a:solidFill>
              </a:rPr>
              <a:t>Rasionalisasi IPS diajarkan dari SD</a:t>
            </a:r>
            <a:endParaRPr lang="id-ID" b="1" dirty="0">
              <a:solidFill>
                <a:schemeClr val="tx1"/>
              </a:solidFill>
            </a:endParaRPr>
          </a:p>
        </p:txBody>
      </p:sp>
      <p:sp>
        <p:nvSpPr>
          <p:cNvPr id="3" name="Content Placeholder 2"/>
          <p:cNvSpPr>
            <a:spLocks noGrp="1"/>
          </p:cNvSpPr>
          <p:nvPr>
            <p:ph idx="1"/>
          </p:nvPr>
        </p:nvSpPr>
        <p:spPr/>
        <p:txBody>
          <a:bodyPr/>
          <a:lstStyle/>
          <a:p>
            <a:pPr fontAlgn="base"/>
            <a:r>
              <a:rPr lang="id-ID" dirty="0" smtClean="0"/>
              <a:t>Mensistimasikan pengetahuan dan kemampuannya, agar lebih bermakna.</a:t>
            </a:r>
          </a:p>
          <a:p>
            <a:pPr fontAlgn="base"/>
            <a:r>
              <a:rPr lang="id-ID" dirty="0" smtClean="0"/>
              <a:t>Lebih peka dan tanggap terhadap masalah sosial sekitarnya secara rasional &amp; bertanggung jawab.</a:t>
            </a:r>
          </a:p>
          <a:p>
            <a:pPr fontAlgn="base"/>
            <a:r>
              <a:rPr lang="id-ID" dirty="0" smtClean="0"/>
              <a:t>Mempertinggi rasa toleransi dan persaudaraan di lingkungan masyarakatnya.</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Bottom)">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lide(fromBottom)">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lide(fromBottom)">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b="1" dirty="0" smtClean="0">
                <a:solidFill>
                  <a:schemeClr val="tx1"/>
                </a:solidFill>
              </a:rPr>
              <a:t>Kenapa demikian?</a:t>
            </a:r>
            <a:endParaRPr lang="id-ID" b="1" dirty="0">
              <a:solidFill>
                <a:schemeClr val="tx1"/>
              </a:solidFill>
            </a:endParaRPr>
          </a:p>
        </p:txBody>
      </p:sp>
      <p:sp>
        <p:nvSpPr>
          <p:cNvPr id="3" name="Content Placeholder 2"/>
          <p:cNvSpPr>
            <a:spLocks noGrp="1"/>
          </p:cNvSpPr>
          <p:nvPr>
            <p:ph idx="1"/>
          </p:nvPr>
        </p:nvSpPr>
        <p:spPr/>
        <p:txBody>
          <a:bodyPr/>
          <a:lstStyle/>
          <a:p>
            <a:pPr fontAlgn="base"/>
            <a:r>
              <a:rPr lang="id-ID" dirty="0" smtClean="0"/>
              <a:t>Karena siswa berasal dari latar belakang keluarga yang berbeda-beda</a:t>
            </a:r>
          </a:p>
          <a:p>
            <a:pPr fontAlgn="base"/>
            <a:r>
              <a:rPr lang="id-ID" dirty="0" smtClean="0"/>
              <a:t>Masalah sosial sangat luas, kompleks, rumit, dan abstrak.</a:t>
            </a:r>
          </a:p>
          <a:p>
            <a:pPr fontAlgn="base">
              <a:buNone/>
            </a:pPr>
            <a:endParaRPr lang="id-ID" dirty="0" smtClean="0"/>
          </a:p>
          <a:p>
            <a:pPr fontAlgn="base"/>
            <a:r>
              <a:rPr lang="id-ID" dirty="0" smtClean="0"/>
              <a:t>Maka dengan pendidikan IPS, siswa bisa dibimbing dan diarahkan untuk menghadapi masalah sosial disekitarnya.</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Bottom)">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lide(fromBottom)">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slide(fromBottom)">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id-ID" b="1" dirty="0" smtClean="0">
                <a:solidFill>
                  <a:schemeClr val="tx1"/>
                </a:solidFill>
                <a:effectLst>
                  <a:outerShdw blurRad="38100" dist="38100" dir="2700000" algn="tl">
                    <a:srgbClr val="000000">
                      <a:alpha val="43137"/>
                    </a:srgbClr>
                  </a:outerShdw>
                </a:effectLst>
              </a:rPr>
              <a:t>TUJUAN IPS</a:t>
            </a:r>
            <a:endParaRPr lang="id-ID" b="1" dirty="0">
              <a:solidFill>
                <a:schemeClr val="tx1"/>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124744"/>
            <a:ext cx="8229600" cy="5001419"/>
          </a:xfrm>
        </p:spPr>
        <p:txBody>
          <a:bodyPr/>
          <a:lstStyle/>
          <a:p>
            <a:endParaRPr lang="id-ID" dirty="0"/>
          </a:p>
        </p:txBody>
      </p:sp>
      <p:sp>
        <p:nvSpPr>
          <p:cNvPr id="6" name="Snip Diagonal Corner Rectangle 5"/>
          <p:cNvSpPr/>
          <p:nvPr/>
        </p:nvSpPr>
        <p:spPr>
          <a:xfrm>
            <a:off x="467544" y="1196752"/>
            <a:ext cx="4680520" cy="2736304"/>
          </a:xfrm>
          <a:prstGeom prst="snip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b="1" dirty="0" smtClean="0">
                <a:solidFill>
                  <a:schemeClr val="tx1"/>
                </a:solidFill>
              </a:rPr>
              <a:t>INDONESIA: </a:t>
            </a:r>
          </a:p>
          <a:p>
            <a:r>
              <a:rPr lang="id-ID" sz="2000" b="1" dirty="0" smtClean="0">
                <a:solidFill>
                  <a:schemeClr val="tx1"/>
                </a:solidFill>
              </a:rPr>
              <a:t>Memberikan pengetahuan yang merupakan kemampuan untuk mengingat kembali atau mengenal kembali/mengenal ide-ide atau </a:t>
            </a:r>
            <a:r>
              <a:rPr lang="id-ID" sz="2000" b="1" u="sng" dirty="0" smtClean="0">
                <a:solidFill>
                  <a:schemeClr val="tx1"/>
                </a:solidFill>
              </a:rPr>
              <a:t>penemuan yang telah dialami dalam bentuk yang sama atau dialami sebelumnya.</a:t>
            </a:r>
            <a:endParaRPr lang="id-ID" sz="2000" b="1" u="sng" dirty="0">
              <a:solidFill>
                <a:schemeClr val="tx1"/>
              </a:solidFill>
            </a:endParaRPr>
          </a:p>
        </p:txBody>
      </p:sp>
      <p:sp>
        <p:nvSpPr>
          <p:cNvPr id="7" name="Snip Same Side Corner Rectangle 6"/>
          <p:cNvSpPr/>
          <p:nvPr/>
        </p:nvSpPr>
        <p:spPr>
          <a:xfrm>
            <a:off x="611560" y="4581128"/>
            <a:ext cx="4032448" cy="1800200"/>
          </a:xfrm>
          <a:prstGeom prst="snip2Same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b="1" dirty="0" smtClean="0">
                <a:solidFill>
                  <a:schemeClr val="tx1"/>
                </a:solidFill>
              </a:rPr>
              <a:t>AFEKTIF: pengembangan sikap-sikap, pengertian2 dan nilai2 yang akan meningkatkan pola hidup demokratis dan menolong siswa mengembangkan filsafat hidupnya.</a:t>
            </a:r>
            <a:endParaRPr lang="id-ID" b="1" dirty="0">
              <a:solidFill>
                <a:schemeClr val="tx1"/>
              </a:solidFill>
            </a:endParaRPr>
          </a:p>
        </p:txBody>
      </p:sp>
      <p:sp>
        <p:nvSpPr>
          <p:cNvPr id="8" name="Rectangle 7"/>
          <p:cNvSpPr/>
          <p:nvPr/>
        </p:nvSpPr>
        <p:spPr>
          <a:xfrm>
            <a:off x="5868144" y="1196752"/>
            <a:ext cx="2736304" cy="52565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b="1" dirty="0" smtClean="0">
                <a:solidFill>
                  <a:schemeClr val="tx1"/>
                </a:solidFill>
              </a:rPr>
              <a:t>TUJUAN UTAMA PENGAJARAN </a:t>
            </a:r>
            <a:r>
              <a:rPr lang="id-ID" b="1" i="1" dirty="0" smtClean="0">
                <a:solidFill>
                  <a:schemeClr val="tx1"/>
                </a:solidFill>
              </a:rPr>
              <a:t>IPS</a:t>
            </a:r>
            <a:r>
              <a:rPr lang="id-ID" b="1" dirty="0" smtClean="0">
                <a:solidFill>
                  <a:schemeClr val="tx1"/>
                </a:solidFill>
              </a:rPr>
              <a:t>:</a:t>
            </a:r>
          </a:p>
          <a:p>
            <a:pPr algn="ctr"/>
            <a:r>
              <a:rPr lang="id-ID" b="1" dirty="0" smtClean="0">
                <a:solidFill>
                  <a:schemeClr val="tx1"/>
                </a:solidFill>
              </a:rPr>
              <a:t>Memperkaya dan mengembangkan kehidupan anak didik dengan mengembangkan kemampuan dalam lingkungannya dan melatih anak didik untuk menempatkan dirinya dalam masyarakat yag demokratis,  serta menjadikan negaranya sebagai tempat hidup yang lebih baik.</a:t>
            </a:r>
            <a:endParaRPr lang="id-ID"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2000" fill="hold"/>
                                        <p:tgtEl>
                                          <p:spTgt spid="7"/>
                                        </p:tgtEl>
                                        <p:attrNameLst>
                                          <p:attrName>ppt_x</p:attrName>
                                        </p:attrNameLst>
                                      </p:cBhvr>
                                      <p:tavLst>
                                        <p:tav tm="0">
                                          <p:val>
                                            <p:strVal val="#ppt_x"/>
                                          </p:val>
                                        </p:tav>
                                        <p:tav tm="100000">
                                          <p:val>
                                            <p:strVal val="#ppt_x"/>
                                          </p:val>
                                        </p:tav>
                                      </p:tavLst>
                                    </p:anim>
                                    <p:anim calcmode="lin" valueType="num">
                                      <p:cBhvr additive="base">
                                        <p:cTn id="21"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ppt_x"/>
                                          </p:val>
                                        </p:tav>
                                        <p:tav tm="100000">
                                          <p:val>
                                            <p:strVal val="#ppt_x"/>
                                          </p:val>
                                        </p:tav>
                                      </p:tavLst>
                                    </p:anim>
                                    <p:anim calcmode="lin" valueType="num">
                                      <p:cBhvr additive="base">
                                        <p:cTn id="27"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P spid="7"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0568" y="0"/>
            <a:ext cx="8229600" cy="706090"/>
          </a:xfrm>
        </p:spPr>
        <p:txBody>
          <a:bodyPr>
            <a:normAutofit fontScale="90000"/>
          </a:bodyPr>
          <a:lstStyle/>
          <a:p>
            <a:pPr algn="ctr"/>
            <a:r>
              <a:rPr lang="id-ID" b="1" dirty="0" smtClean="0"/>
              <a:t>Rincian tujuan</a:t>
            </a:r>
            <a:endParaRPr lang="id-ID" b="1" dirty="0"/>
          </a:p>
        </p:txBody>
      </p:sp>
      <p:sp>
        <p:nvSpPr>
          <p:cNvPr id="3" name="Content Placeholder 2"/>
          <p:cNvSpPr>
            <a:spLocks noGrp="1"/>
          </p:cNvSpPr>
          <p:nvPr>
            <p:ph idx="1"/>
          </p:nvPr>
        </p:nvSpPr>
        <p:spPr>
          <a:xfrm>
            <a:off x="457200" y="836712"/>
            <a:ext cx="8229600" cy="6021288"/>
          </a:xfrm>
        </p:spPr>
        <p:txBody>
          <a:bodyPr>
            <a:normAutofit fontScale="47500" lnSpcReduction="20000"/>
          </a:bodyPr>
          <a:lstStyle/>
          <a:p>
            <a:pPr marL="446088" indent="-446088" fontAlgn="base">
              <a:buAutoNum type="alphaLcPeriod"/>
            </a:pPr>
            <a:r>
              <a:rPr lang="id-ID" sz="5000" dirty="0" smtClean="0">
                <a:latin typeface="Arial Narrow" pitchFamily="34" charset="0"/>
              </a:rPr>
              <a:t>Memiliki kesadaran dan kepedulian terhadap masyarakat atau lingkungannya, melalui pemahaman terhadap nilai-nilai sejarah dan kebudayaan masyarakat.</a:t>
            </a:r>
          </a:p>
          <a:p>
            <a:pPr marL="446088" indent="-446088" fontAlgn="base">
              <a:buAutoNum type="alphaLcPeriod"/>
            </a:pPr>
            <a:r>
              <a:rPr lang="id-ID" sz="5000" dirty="0" smtClean="0">
                <a:latin typeface="Arial Narrow" pitchFamily="34" charset="0"/>
              </a:rPr>
              <a:t>Mengetahui dan memahami konsep dasar dan mampu menggunakan metode yang di adaptasi dari ilmu-ilmu sosial yang kemudian dapat di gunakan untuk memecahkan masalah-masalah sosial.</a:t>
            </a:r>
          </a:p>
          <a:p>
            <a:pPr marL="446088" indent="-446088" fontAlgn="base">
              <a:buAutoNum type="alphaLcPeriod"/>
            </a:pPr>
            <a:r>
              <a:rPr lang="id-ID" sz="5000" dirty="0" smtClean="0">
                <a:latin typeface="Arial Narrow" pitchFamily="34" charset="0"/>
              </a:rPr>
              <a:t>Mampu menggunakan model-model dan proses berpikir serta membuat keputusan untuk menyelesaikan isu dan masalah yang berkembang di masyarakat.</a:t>
            </a:r>
          </a:p>
          <a:p>
            <a:pPr marL="446088" indent="-446088" fontAlgn="base">
              <a:buAutoNum type="alphaLcPeriod"/>
            </a:pPr>
            <a:r>
              <a:rPr lang="id-ID" sz="5000" dirty="0" smtClean="0">
                <a:latin typeface="Arial Narrow" pitchFamily="34" charset="0"/>
              </a:rPr>
              <a:t>Menaruh perhatian terhadap isu-isu dan masalah-masalah sosial, serta mampu membuat analisis yang kritis, selanjutnya mampu mengambil tindakan yang tepat.</a:t>
            </a:r>
          </a:p>
          <a:p>
            <a:pPr marL="446088" indent="-446088" fontAlgn="base">
              <a:buAutoNum type="alphaLcPeriod"/>
            </a:pPr>
            <a:r>
              <a:rPr lang="id-ID" sz="5000" dirty="0" smtClean="0">
                <a:latin typeface="Arial Narrow" pitchFamily="34" charset="0"/>
              </a:rPr>
              <a:t>Mampu mengembangkan berbagai potensi sehingga mampu membangun diri sendiri agar survive yang kemudian bertanggung jawab membangun masyarakat.</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Bottom)">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lide(fromBottom)">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lide(fromBottom)">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slide(fromBottom)">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slide(fromBottom)">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24744"/>
            <a:ext cx="8229600" cy="5001419"/>
          </a:xfrm>
        </p:spPr>
        <p:txBody>
          <a:bodyPr>
            <a:normAutofit/>
          </a:bodyPr>
          <a:lstStyle/>
          <a:p>
            <a:pPr fontAlgn="base">
              <a:buNone/>
            </a:pPr>
            <a:r>
              <a:rPr lang="id-ID" dirty="0" smtClean="0">
                <a:latin typeface="Arial Narrow" pitchFamily="34" charset="0"/>
              </a:rPr>
              <a:t>f. 	Memotivasi seseorang bertidak berdasarkan moral.</a:t>
            </a:r>
          </a:p>
          <a:p>
            <a:pPr marL="514350" indent="-514350" fontAlgn="base">
              <a:buAutoNum type="alphaLcPeriod" startAt="7"/>
            </a:pPr>
            <a:r>
              <a:rPr lang="id-ID" dirty="0" smtClean="0">
                <a:latin typeface="Arial Narrow" pitchFamily="34" charset="0"/>
              </a:rPr>
              <a:t>Fasilitator di dalam suatu lingkungan yang terbuka dan tidak bersifat menghakimi.</a:t>
            </a:r>
          </a:p>
          <a:p>
            <a:pPr marL="514350" indent="-514350" fontAlgn="base">
              <a:buAutoNum type="alphaLcPeriod" startAt="7"/>
            </a:pPr>
            <a:r>
              <a:rPr lang="id-ID" dirty="0" smtClean="0">
                <a:latin typeface="Arial Narrow" pitchFamily="34" charset="0"/>
              </a:rPr>
              <a:t>Mempersiapkan siswa menjadi warga negara yang baik dalam kehidupannya dan mengembangkan kemampuan siswa menggunakan penalaran dalam mengambil keputusan pada setiap persoalan yang di hadapinya.</a:t>
            </a:r>
          </a:p>
          <a:p>
            <a:pPr marL="514350" indent="-514350" fontAlgn="base">
              <a:buAutoNum type="alphaLcPeriod" startAt="7"/>
            </a:pPr>
            <a:r>
              <a:rPr lang="id-ID" dirty="0" smtClean="0">
                <a:latin typeface="Arial Narrow" pitchFamily="34" charset="0"/>
              </a:rPr>
              <a:t>Menekankan perasaan, emosi, dan derajat penerimaan atau penolakan siswa terhadap materi pembelajaran ips yang di berikan.</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RUANG LINGKUP IPS</a:t>
            </a:r>
            <a:endParaRPr lang="id-ID" b="1" dirty="0"/>
          </a:p>
        </p:txBody>
      </p:sp>
      <p:sp>
        <p:nvSpPr>
          <p:cNvPr id="3" name="Content Placeholder 2"/>
          <p:cNvSpPr>
            <a:spLocks noGrp="1"/>
          </p:cNvSpPr>
          <p:nvPr>
            <p:ph idx="1"/>
          </p:nvPr>
        </p:nvSpPr>
        <p:spPr/>
        <p:txBody>
          <a:bodyPr/>
          <a:lstStyle/>
          <a:p>
            <a:pPr marL="514350" indent="-514350">
              <a:buAutoNum type="arabicPeriod"/>
            </a:pPr>
            <a:r>
              <a:rPr lang="id-ID" dirty="0" smtClean="0"/>
              <a:t>Kehidupan manusia sebagai anggota masyarakat/manusia dalam konteks sosial. </a:t>
            </a:r>
          </a:p>
          <a:p>
            <a:pPr marL="514350" indent="-514350">
              <a:buAutoNum type="arabicPeriod"/>
            </a:pPr>
            <a:r>
              <a:rPr lang="id-ID" dirty="0" smtClean="0"/>
              <a:t>IPS sbg program pendidikan (berhubungan dengan manusia sebagai </a:t>
            </a:r>
            <a:r>
              <a:rPr lang="id-ID" b="1" u="sng" dirty="0" smtClean="0"/>
              <a:t>anggota masyarakat </a:t>
            </a:r>
            <a:r>
              <a:rPr lang="id-ID" dirty="0" smtClean="0"/>
              <a:t>dan dilengkapi dengan nilai-nilai yang menjadi karakteristik program pendidikannya.</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lnSpcReduction="10000"/>
          </a:bodyPr>
          <a:lstStyle/>
          <a:p>
            <a:pPr>
              <a:buNone/>
            </a:pPr>
            <a:r>
              <a:rPr lang="id-ID" sz="3200" dirty="0" smtClean="0"/>
              <a:t>3.	Pada jenjang  pendidikan dasar, ruang lingkup pengajaran IPS </a:t>
            </a:r>
            <a:r>
              <a:rPr lang="id-ID" sz="3200" u="sng" dirty="0" smtClean="0"/>
              <a:t>dibatasi sampai pada gejala dan masalah sosial yang dapat dijangkau pada geografi dan sejarah. Terutama gejala dan masalah sosial kehidupan sehari-hari yang ada di lingkungan sekitar peserta didik MI/SD. </a:t>
            </a:r>
            <a:endParaRPr lang="id-ID" sz="3200" u="sng"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1224136"/>
          </a:xfrm>
        </p:spPr>
        <p:txBody>
          <a:bodyPr>
            <a:noAutofit/>
          </a:bodyPr>
          <a:lstStyle/>
          <a:p>
            <a:r>
              <a:rPr lang="id-ID" sz="3200" dirty="0" smtClean="0"/>
              <a:t>Sbg </a:t>
            </a:r>
            <a:r>
              <a:rPr lang="id-ID" sz="3200" b="1" dirty="0" smtClean="0"/>
              <a:t>anggota masyarakat</a:t>
            </a:r>
            <a:r>
              <a:rPr lang="id-ID" sz="3200" dirty="0" smtClean="0"/>
              <a:t>,manusia terbagi dalam kelompok2, yg pling dasar (keluarga).</a:t>
            </a:r>
            <a:br>
              <a:rPr lang="id-ID" sz="3200" dirty="0" smtClean="0"/>
            </a:br>
            <a:endParaRPr lang="id-ID" sz="3200" dirty="0"/>
          </a:p>
        </p:txBody>
      </p:sp>
      <p:sp>
        <p:nvSpPr>
          <p:cNvPr id="3" name="Content Placeholder 2"/>
          <p:cNvSpPr>
            <a:spLocks noGrp="1"/>
          </p:cNvSpPr>
          <p:nvPr>
            <p:ph idx="1"/>
          </p:nvPr>
        </p:nvSpPr>
        <p:spPr>
          <a:xfrm>
            <a:off x="611560" y="1988840"/>
            <a:ext cx="8229600" cy="4525963"/>
          </a:xfrm>
        </p:spPr>
        <p:txBody>
          <a:bodyPr>
            <a:normAutofit/>
          </a:bodyPr>
          <a:lstStyle/>
          <a:p>
            <a:pPr marL="514350" indent="-514350">
              <a:buAutoNum type="arabicPeriod"/>
            </a:pPr>
            <a:r>
              <a:rPr lang="id-ID" b="1" dirty="0" smtClean="0"/>
              <a:t>Lembaga pendidikan</a:t>
            </a:r>
            <a:r>
              <a:rPr lang="id-ID" dirty="0" smtClean="0"/>
              <a:t>: meletakkan dasar2 pendidikan kepada anak2nya.</a:t>
            </a:r>
          </a:p>
          <a:p>
            <a:pPr marL="514350" indent="-514350">
              <a:buAutoNum type="arabicPeriod"/>
            </a:pPr>
            <a:r>
              <a:rPr lang="id-ID" b="1" dirty="0" smtClean="0"/>
              <a:t>Lembaga kebudayaan</a:t>
            </a:r>
            <a:r>
              <a:rPr lang="id-ID" dirty="0" smtClean="0"/>
              <a:t>: mempertahankan dan mengembangkan nilai-nilai budaya.</a:t>
            </a:r>
          </a:p>
          <a:p>
            <a:pPr marL="514350" indent="-514350">
              <a:buAutoNum type="arabicPeriod"/>
            </a:pPr>
            <a:r>
              <a:rPr lang="id-ID" b="1" dirty="0" smtClean="0"/>
              <a:t>Lembaga ekonomi</a:t>
            </a:r>
            <a:r>
              <a:rPr lang="id-ID" dirty="0" smtClean="0"/>
              <a:t>: memenuhi kesejahteraan material seluruh keluarganya.</a:t>
            </a:r>
          </a:p>
          <a:p>
            <a:pPr marL="514350" indent="-514350">
              <a:buAutoNum type="arabicPeriod"/>
            </a:pPr>
            <a:r>
              <a:rPr lang="id-ID" b="1" dirty="0" smtClean="0"/>
              <a:t>Lembaga peradilan</a:t>
            </a:r>
            <a:r>
              <a:rPr lang="id-ID" dirty="0" smtClean="0"/>
              <a:t>: memelihara serta menjamin keadilan anggota keluarga.</a:t>
            </a:r>
          </a:p>
          <a:p>
            <a:pPr marL="514350" indent="-514350">
              <a:buAutoNum type="arabicPeriod"/>
            </a:pPr>
            <a:r>
              <a:rPr lang="id-ID" b="1" dirty="0" smtClean="0"/>
              <a:t>Lembaga agama</a:t>
            </a:r>
            <a:r>
              <a:rPr lang="id-ID" dirty="0" smtClean="0"/>
              <a:t>: meletakkan dasar iman dan taqwa.</a:t>
            </a:r>
          </a:p>
          <a:p>
            <a:pPr marL="514350" indent="-514350">
              <a:buAutoNum type="arabicPeriod"/>
            </a:pPr>
            <a:r>
              <a:rPr lang="id-ID" b="1" dirty="0" smtClean="0"/>
              <a:t>Lembaga politik</a:t>
            </a:r>
            <a:r>
              <a:rPr lang="id-ID" dirty="0" smtClean="0"/>
              <a:t>: memelihara serta mempertahankan kesejahteraan-ketentraman-keamanan, hak dan kewajiban anggotanya.</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pPr marL="514350" indent="-514350">
              <a:buAutoNum type="arabicPeriod" startAt="4"/>
            </a:pPr>
            <a:r>
              <a:rPr lang="id-ID" dirty="0" smtClean="0"/>
              <a:t>Ruang lingkup IPS sebagai pengetahuan pada pokoknya adalah kehidupan manusia di masyarakat atau menusia dalam konteks sosial.</a:t>
            </a:r>
          </a:p>
          <a:p>
            <a:pPr marL="514350" indent="-514350">
              <a:buAutoNum type="arabicPeriod" startAt="4"/>
            </a:pPr>
            <a:r>
              <a:rPr lang="id-ID" dirty="0" smtClean="0"/>
              <a:t>Sebagai guru IPS, wajib melakukan seleksi, baik berkenaan dengan aspek maupun berkenaan dengan ruang dan permasalahannya. Mengenali sumber dan pendekatan sesuai dengan peserta didik yang menjadi subjek pendidikannya.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924944"/>
            <a:ext cx="8229600" cy="1143000"/>
          </a:xfrm>
        </p:spPr>
        <p:txBody>
          <a:bodyPr>
            <a:normAutofit fontScale="90000"/>
          </a:bodyPr>
          <a:lstStyle/>
          <a:p>
            <a:pPr algn="ctr"/>
            <a:r>
              <a:rPr lang="id-ID" b="1" dirty="0" smtClean="0">
                <a:solidFill>
                  <a:schemeClr val="tx1"/>
                </a:solidFill>
                <a:effectLst>
                  <a:outerShdw blurRad="38100" dist="38100" dir="2700000" algn="tl">
                    <a:srgbClr val="000000">
                      <a:alpha val="43137"/>
                    </a:srgbClr>
                  </a:outerShdw>
                </a:effectLst>
              </a:rPr>
              <a:t>NILAI-NILAI DIKEMBANGKAN DALAM IPS</a:t>
            </a:r>
            <a:endParaRPr lang="id-ID" b="1" dirty="0">
              <a:solidFill>
                <a:schemeClr val="tx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marL="514350" indent="-514350">
              <a:buAutoNum type="arabicPeriod"/>
            </a:pPr>
            <a:r>
              <a:rPr lang="id-ID" dirty="0" smtClean="0"/>
              <a:t>NILAI EDUKATIF</a:t>
            </a:r>
          </a:p>
          <a:p>
            <a:pPr marL="514350" indent="-514350">
              <a:buAutoNum type="arabicPeriod"/>
            </a:pPr>
            <a:r>
              <a:rPr lang="id-ID" dirty="0" smtClean="0"/>
              <a:t>NILAI PRAKTIS</a:t>
            </a:r>
          </a:p>
          <a:p>
            <a:pPr marL="514350" indent="-514350">
              <a:buAutoNum type="arabicPeriod"/>
            </a:pPr>
            <a:r>
              <a:rPr lang="id-ID" dirty="0" smtClean="0"/>
              <a:t>NILAI TEORITIS</a:t>
            </a:r>
          </a:p>
          <a:p>
            <a:pPr marL="514350" indent="-514350">
              <a:buAutoNum type="arabicPeriod"/>
            </a:pPr>
            <a:r>
              <a:rPr lang="id-ID" dirty="0" smtClean="0"/>
              <a:t>NILAI FILSAFAT</a:t>
            </a:r>
          </a:p>
          <a:p>
            <a:pPr marL="514350" indent="-514350">
              <a:buAutoNum type="arabicPeriod"/>
            </a:pPr>
            <a:r>
              <a:rPr lang="id-ID" dirty="0" smtClean="0"/>
              <a:t>NILAI KETUHANAN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Nilai Edukatif</a:t>
            </a:r>
            <a:endParaRPr lang="id-ID" dirty="0"/>
          </a:p>
        </p:txBody>
      </p:sp>
      <p:sp>
        <p:nvSpPr>
          <p:cNvPr id="3" name="Content Placeholder 2"/>
          <p:cNvSpPr>
            <a:spLocks noGrp="1"/>
          </p:cNvSpPr>
          <p:nvPr>
            <p:ph idx="1"/>
          </p:nvPr>
        </p:nvSpPr>
        <p:spPr/>
        <p:txBody>
          <a:bodyPr/>
          <a:lstStyle/>
          <a:p>
            <a:pPr marL="0" indent="0">
              <a:buNone/>
            </a:pPr>
            <a:r>
              <a:rPr lang="id-ID" dirty="0" smtClean="0"/>
              <a:t>Keberhasilan IPS—perubahan perilaku sosial peserta didik kearah yang lebih baik (kognitif, afektif dan psikomotor).</a:t>
            </a:r>
          </a:p>
          <a:p>
            <a:r>
              <a:rPr lang="id-ID" dirty="0" smtClean="0"/>
              <a:t>Kognitif (pengetahuan) – nalar sosial dan kemampuan mencari alternatif2 pemecahan masalah.</a:t>
            </a:r>
            <a:r>
              <a:rPr lang="id-ID" dirty="0"/>
              <a:t> </a:t>
            </a:r>
            <a:r>
              <a:rPr lang="id-ID" dirty="0" smtClean="0"/>
              <a:t>Materi tidak hanya kenyataan, fakta dan data sosial tapi juga masalah sosial sehari2.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amond(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rmAutofit/>
          </a:bodyPr>
          <a:lstStyle/>
          <a:p>
            <a:r>
              <a:rPr lang="id-ID" dirty="0" smtClean="0"/>
              <a:t>Afektif (sikap)</a:t>
            </a:r>
          </a:p>
          <a:p>
            <a:pPr>
              <a:buNone/>
            </a:pPr>
            <a:r>
              <a:rPr lang="id-ID" dirty="0" smtClean="0"/>
              <a:t>	melalui pendidikan IPS, perasaan, kesadaran, penghayatan, sikap, kepedulian, tanggung jawab peserta didik ditingkatkan.</a:t>
            </a:r>
          </a:p>
          <a:p>
            <a:r>
              <a:rPr lang="id-ID" dirty="0" smtClean="0"/>
              <a:t>Melalui IPS yang ditanamkan sampai menyentuh nuraninya.</a:t>
            </a:r>
          </a:p>
          <a:p>
            <a:pPr>
              <a:buNone/>
            </a:pPr>
            <a:r>
              <a:rPr lang="id-ID" dirty="0" smtClean="0"/>
              <a:t>	contoh: masalah sebagai fakta sosial diproses melalui berbagai metode dan pendekatan sampai betul2 membangkitkan kepedulian serta tanggung jawab sosial peserta didik.</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normAutofit/>
          </a:bodyPr>
          <a:lstStyle/>
          <a:p>
            <a:r>
              <a:rPr lang="id-ID" dirty="0" smtClean="0"/>
              <a:t>Psikomotor (keterampilan)</a:t>
            </a:r>
          </a:p>
          <a:p>
            <a:pPr>
              <a:buNone/>
            </a:pPr>
            <a:r>
              <a:rPr lang="id-ID" dirty="0" smtClean="0"/>
              <a:t>	Perilaku yang dikembangkan tidak hanya keterampilan fisik dalam menggunakan alat maupun media pembelajaran IPS, tapi terutama dalam mengembangkan keterampilan sosialnya.</a:t>
            </a:r>
          </a:p>
          <a:p>
            <a:pPr>
              <a:buNone/>
            </a:pPr>
            <a:r>
              <a:rPr lang="id-ID" dirty="0" smtClean="0"/>
              <a:t>Proses pembelajaran tidak hanya terbatas di dalam kelas saja, tapi dipraktekan dalam kehidupan sehari2.</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Nilai Praktis</a:t>
            </a:r>
            <a:endParaRPr lang="id-ID" dirty="0"/>
          </a:p>
        </p:txBody>
      </p:sp>
      <p:sp>
        <p:nvSpPr>
          <p:cNvPr id="3" name="Content Placeholder 2"/>
          <p:cNvSpPr>
            <a:spLocks noGrp="1"/>
          </p:cNvSpPr>
          <p:nvPr>
            <p:ph idx="1"/>
          </p:nvPr>
        </p:nvSpPr>
        <p:spPr/>
        <p:txBody>
          <a:bodyPr/>
          <a:lstStyle/>
          <a:p>
            <a:r>
              <a:rPr lang="id-ID" dirty="0" smtClean="0"/>
              <a:t>Pelajaran dan pendidikan apa pun, nilainya tidak berarti, apabila tidak dapat diterapkan secara praktis dalam kehidupan sehari-hari.</a:t>
            </a:r>
          </a:p>
          <a:p>
            <a:r>
              <a:rPr lang="id-ID" dirty="0" smtClean="0"/>
              <a:t>Pelajaran dan pendidikan tidak memiliki makna yang baik, jika tidak memiliki nilai praktis.</a:t>
            </a:r>
          </a:p>
          <a:p>
            <a:r>
              <a:rPr lang="id-ID" dirty="0" smtClean="0"/>
              <a:t>Nilai praktis disesuaikan dengan tingkat umum dan kegiatan peserta didik sehari-hari.</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amond(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amond(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rmAutofit fontScale="90000"/>
          </a:bodyPr>
          <a:lstStyle/>
          <a:p>
            <a:r>
              <a:rPr lang="id-ID" dirty="0" smtClean="0"/>
              <a:t>Nilai Teoritis</a:t>
            </a:r>
            <a:endParaRPr lang="id-ID" dirty="0"/>
          </a:p>
        </p:txBody>
      </p:sp>
      <p:sp>
        <p:nvSpPr>
          <p:cNvPr id="3" name="Content Placeholder 2"/>
          <p:cNvSpPr>
            <a:spLocks noGrp="1"/>
          </p:cNvSpPr>
          <p:nvPr>
            <p:ph idx="1"/>
          </p:nvPr>
        </p:nvSpPr>
        <p:spPr>
          <a:xfrm>
            <a:off x="457200" y="1196752"/>
            <a:ext cx="8229600" cy="4929411"/>
          </a:xfrm>
        </p:spPr>
        <p:txBody>
          <a:bodyPr>
            <a:normAutofit/>
          </a:bodyPr>
          <a:lstStyle/>
          <a:p>
            <a:r>
              <a:rPr lang="id-ID" dirty="0" smtClean="0"/>
              <a:t>Pendidikan IPS tidak hanya menyajikan dan membahas kenyataan, fakta dan data yang terlepas-lepas, melainkan jauh dari pada itu menelaah keterkaitan suatu aspek kehidupan sosial dengan yang lainnya.</a:t>
            </a:r>
          </a:p>
          <a:p>
            <a:r>
              <a:rPr lang="id-ID" dirty="0" smtClean="0"/>
              <a:t>Peserta didik dibina dan dikembangkan kemampuan nalarnya kearah dorongan mengetahui sendiri kenyataan (</a:t>
            </a:r>
            <a:r>
              <a:rPr lang="id-ID" i="1" dirty="0" smtClean="0"/>
              <a:t>sense</a:t>
            </a:r>
            <a:r>
              <a:rPr lang="id-ID" dirty="0" smtClean="0"/>
              <a:t> </a:t>
            </a:r>
            <a:r>
              <a:rPr lang="id-ID" i="1" dirty="0" smtClean="0"/>
              <a:t>of</a:t>
            </a:r>
            <a:r>
              <a:rPr lang="id-ID" dirty="0" smtClean="0"/>
              <a:t> </a:t>
            </a:r>
            <a:r>
              <a:rPr lang="id-ID" i="1" dirty="0" smtClean="0"/>
              <a:t>reality</a:t>
            </a:r>
            <a:r>
              <a:rPr lang="id-ID" dirty="0" smtClean="0"/>
              <a:t>) dan menggali sendiri di lapangan (</a:t>
            </a:r>
            <a:r>
              <a:rPr lang="id-ID" i="1" dirty="0" smtClean="0"/>
              <a:t>sense</a:t>
            </a:r>
            <a:r>
              <a:rPr lang="id-ID" dirty="0" smtClean="0"/>
              <a:t> </a:t>
            </a:r>
            <a:r>
              <a:rPr lang="id-ID" i="1" dirty="0" smtClean="0"/>
              <a:t>of</a:t>
            </a:r>
            <a:r>
              <a:rPr lang="id-ID" dirty="0" smtClean="0"/>
              <a:t> </a:t>
            </a:r>
            <a:r>
              <a:rPr lang="id-ID" i="1" dirty="0" smtClean="0"/>
              <a:t>discovery</a:t>
            </a:r>
            <a:r>
              <a:rPr lang="id-ID" dirty="0" smtClean="0"/>
              <a:t>). Menyelidiki dan meneliti dengan mengajukan berbagai pernyataan (</a:t>
            </a:r>
            <a:r>
              <a:rPr lang="id-ID" i="1" dirty="0" smtClean="0"/>
              <a:t>sense</a:t>
            </a:r>
            <a:r>
              <a:rPr lang="id-ID" dirty="0" smtClean="0"/>
              <a:t> </a:t>
            </a:r>
            <a:r>
              <a:rPr lang="id-ID" i="1" dirty="0" smtClean="0"/>
              <a:t>of</a:t>
            </a:r>
            <a:r>
              <a:rPr lang="id-ID" dirty="0" smtClean="0"/>
              <a:t> </a:t>
            </a:r>
            <a:r>
              <a:rPr lang="id-ID" i="1" dirty="0" smtClean="0"/>
              <a:t>inquiry</a:t>
            </a:r>
            <a:r>
              <a:rPr lang="id-ID" dirty="0" smtClean="0"/>
              <a:t>) mereka dibina serta dikembangkan.</a:t>
            </a:r>
          </a:p>
          <a:p>
            <a:r>
              <a:rPr lang="id-ID" dirty="0" smtClean="0"/>
              <a:t>Sehingga, kemampuan mereka “berteori” dalam pendidikan IPS, harus dibina dan dikembangkan dalam menghadapi kehidupan sosial yang berkembang dan berubah.</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amond(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amond(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Nilai Filsafat</a:t>
            </a:r>
            <a:endParaRPr lang="id-ID" dirty="0"/>
          </a:p>
        </p:txBody>
      </p:sp>
      <p:sp>
        <p:nvSpPr>
          <p:cNvPr id="3" name="Content Placeholder 2"/>
          <p:cNvSpPr>
            <a:spLocks noGrp="1"/>
          </p:cNvSpPr>
          <p:nvPr>
            <p:ph idx="1"/>
          </p:nvPr>
        </p:nvSpPr>
        <p:spPr/>
        <p:txBody>
          <a:bodyPr/>
          <a:lstStyle/>
          <a:p>
            <a:r>
              <a:rPr lang="id-ID" dirty="0" smtClean="0"/>
              <a:t>IPS dapat mengembangkan kesadaran mereka selaku anggota masyarakat atau sebagai makhluk sosial. </a:t>
            </a:r>
          </a:p>
          <a:p>
            <a:r>
              <a:rPr lang="id-ID" dirty="0" smtClean="0"/>
              <a:t>Melalui proses demikian, peserta didik dikembangkan kesadaran dan penghayatannya terhadap keberadaanya ditengah2 masyarakat, bahkan juga ditengah alam raya ini.</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amond(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mtClean="0"/>
              <a:t>Nilai Ketuhanan</a:t>
            </a:r>
            <a:endParaRPr lang="id-ID"/>
          </a:p>
        </p:txBody>
      </p:sp>
      <p:sp>
        <p:nvSpPr>
          <p:cNvPr id="3" name="Content Placeholder 2"/>
          <p:cNvSpPr>
            <a:spLocks noGrp="1"/>
          </p:cNvSpPr>
          <p:nvPr>
            <p:ph idx="1"/>
          </p:nvPr>
        </p:nvSpPr>
        <p:spPr/>
        <p:txBody>
          <a:bodyPr>
            <a:normAutofit/>
          </a:bodyPr>
          <a:lstStyle/>
          <a:p>
            <a:r>
              <a:rPr lang="id-ID" dirty="0" smtClean="0"/>
              <a:t>Kenikmatan dari Tuhan Yang Maha Kuasa berupa akal pikiran yang berkembang dan dapat dikembangkan yang telah membawa manusia sendiri maupun memenuhi segala kebutuhannya dari sumber daya yang telah disediakan olehNya.</a:t>
            </a:r>
          </a:p>
          <a:p>
            <a:r>
              <a:rPr lang="id-ID" dirty="0" smtClean="0"/>
              <a:t>Pendidikan IPS dengan ruang lingkup dan aspek kehidupan sosial yang begitu luas cakupannya, menjadi landasan kuat penanaman dan pengembangan nilai Ketuhanan yang menjadi kunci kebahagiaan kita manusia lahir batin.</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amond(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708920"/>
            <a:ext cx="8229600" cy="914400"/>
          </a:xfrm>
        </p:spPr>
        <p:txBody>
          <a:bodyPr/>
          <a:lstStyle/>
          <a:p>
            <a:pPr algn="ctr"/>
            <a:r>
              <a:rPr lang="id-ID" b="1" dirty="0" smtClean="0"/>
              <a:t>TERIMA KASIH</a:t>
            </a:r>
            <a:endParaRPr lang="id-ID"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Badge</Template>
  <TotalTime>7433</TotalTime>
  <Words>1804</Words>
  <Application>Microsoft Office PowerPoint</Application>
  <PresentationFormat>On-screen Show (4:3)</PresentationFormat>
  <Paragraphs>190</Paragraphs>
  <Slides>46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Arial Narrow</vt:lpstr>
      <vt:lpstr>Calibri</vt:lpstr>
      <vt:lpstr>Gill Sans MT</vt:lpstr>
      <vt:lpstr>Impact</vt:lpstr>
      <vt:lpstr>Badge</vt:lpstr>
      <vt:lpstr>KONSEP DASAR  ILMU PENGETAHUAN SOSIAL </vt:lpstr>
      <vt:lpstr>DESKRIPSI MATA KULIAH KONSEP DASAR IPS</vt:lpstr>
      <vt:lpstr>KONSEP?</vt:lpstr>
      <vt:lpstr>KONSEP DASAR IPS</vt:lpstr>
      <vt:lpstr>IPS</vt:lpstr>
      <vt:lpstr>Maka DEFINISI IPS adalah</vt:lpstr>
      <vt:lpstr>DISKUSI</vt:lpstr>
      <vt:lpstr>PowerPoint Presentation</vt:lpstr>
      <vt:lpstr>PENTINGNYA IPS DALAM PENDIDIKAN</vt:lpstr>
      <vt:lpstr>Pada abad ke-20 terjadi perkembangan pesat pada berbagai bidang kehidupan: </vt:lpstr>
      <vt:lpstr>Masalah</vt:lpstr>
      <vt:lpstr>Akibatnya </vt:lpstr>
      <vt:lpstr>Dibutuhkan IPS sebagai:</vt:lpstr>
      <vt:lpstr>PENGERTIAN IPS</vt:lpstr>
      <vt:lpstr>ISTILAH-ISTILAH DALAM BIDANG PENGETAHUAN SOSIAL</vt:lpstr>
      <vt:lpstr>PowerPoint Presentation</vt:lpstr>
      <vt:lpstr>SEJARAH MASUKNYA IPS DALAM PENDIDIKAN </vt:lpstr>
      <vt:lpstr>PowerPoint Presentation</vt:lpstr>
      <vt:lpstr>PowerPoint Presentation</vt:lpstr>
      <vt:lpstr>5 masalah dalam bidang pendidikan</vt:lpstr>
      <vt:lpstr>PERBEDAAN IPS SBG BIDANG STUDI DISIPLIN ILMU SOSIAL</vt:lpstr>
      <vt:lpstr>HAKIKAT IPS</vt:lpstr>
      <vt:lpstr>Hakikat IPS disorot dari anak didik </vt:lpstr>
      <vt:lpstr>PowerPoint Presentation</vt:lpstr>
      <vt:lpstr>Tujuan Kurikuler pengajaran IPS</vt:lpstr>
      <vt:lpstr>PowerPoint Presentation</vt:lpstr>
      <vt:lpstr>PowerPoint Presentation</vt:lpstr>
      <vt:lpstr>Rasionalisasi IPS diajarkan dari SD</vt:lpstr>
      <vt:lpstr>Kenapa demikian?</vt:lpstr>
      <vt:lpstr>TUJUAN IPS</vt:lpstr>
      <vt:lpstr>Rincian tujuan</vt:lpstr>
      <vt:lpstr>PowerPoint Presentation</vt:lpstr>
      <vt:lpstr>RUANG LINGKUP IPS</vt:lpstr>
      <vt:lpstr>PowerPoint Presentation</vt:lpstr>
      <vt:lpstr>Sbg anggota masyarakat,manusia terbagi dalam kelompok2, yg pling dasar (keluarga). </vt:lpstr>
      <vt:lpstr>PowerPoint Presentation</vt:lpstr>
      <vt:lpstr>NILAI-NILAI DIKEMBANGKAN DALAM IPS</vt:lpstr>
      <vt:lpstr>PowerPoint Presentation</vt:lpstr>
      <vt:lpstr>Nilai Edukatif</vt:lpstr>
      <vt:lpstr>PowerPoint Presentation</vt:lpstr>
      <vt:lpstr>PowerPoint Presentation</vt:lpstr>
      <vt:lpstr>Nilai Praktis</vt:lpstr>
      <vt:lpstr>Nilai Teoritis</vt:lpstr>
      <vt:lpstr>Nilai Filsafat</vt:lpstr>
      <vt:lpstr>Nilai Ketuhanan</vt:lpstr>
      <vt:lpstr>TERIMA KASIH</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KONSEP DASAR IPS PERTEMUAN 1-4</dc:title>
  <dc:creator>HP MINI</dc:creator>
  <cp:lastModifiedBy>qoriati mushafanah</cp:lastModifiedBy>
  <cp:revision>22</cp:revision>
  <dcterms:created xsi:type="dcterms:W3CDTF">2013-10-02T14:19:07Z</dcterms:created>
  <dcterms:modified xsi:type="dcterms:W3CDTF">2018-10-25T05:07:15Z</dcterms:modified>
</cp:coreProperties>
</file>