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9" r:id="rId2"/>
    <p:sldId id="273" r:id="rId3"/>
    <p:sldId id="274" r:id="rId4"/>
    <p:sldId id="275" r:id="rId5"/>
    <p:sldId id="318" r:id="rId6"/>
    <p:sldId id="276" r:id="rId7"/>
    <p:sldId id="262" r:id="rId8"/>
    <p:sldId id="263" r:id="rId9"/>
    <p:sldId id="264" r:id="rId10"/>
    <p:sldId id="319" r:id="rId11"/>
    <p:sldId id="320" r:id="rId12"/>
    <p:sldId id="321" r:id="rId13"/>
    <p:sldId id="322" r:id="rId14"/>
    <p:sldId id="323" r:id="rId15"/>
    <p:sldId id="324" r:id="rId16"/>
    <p:sldId id="326" r:id="rId17"/>
    <p:sldId id="361" r:id="rId18"/>
    <p:sldId id="327" r:id="rId19"/>
    <p:sldId id="329" r:id="rId20"/>
    <p:sldId id="330" r:id="rId21"/>
    <p:sldId id="331" r:id="rId22"/>
    <p:sldId id="332" r:id="rId23"/>
    <p:sldId id="333" r:id="rId24"/>
    <p:sldId id="334" r:id="rId25"/>
    <p:sldId id="335" r:id="rId26"/>
    <p:sldId id="336" r:id="rId27"/>
    <p:sldId id="337" r:id="rId28"/>
    <p:sldId id="338" r:id="rId29"/>
    <p:sldId id="339" r:id="rId30"/>
    <p:sldId id="340" r:id="rId31"/>
    <p:sldId id="341" r:id="rId32"/>
    <p:sldId id="342" r:id="rId33"/>
    <p:sldId id="343" r:id="rId34"/>
    <p:sldId id="344" r:id="rId35"/>
    <p:sldId id="345" r:id="rId36"/>
    <p:sldId id="346" r:id="rId37"/>
    <p:sldId id="347" r:id="rId38"/>
    <p:sldId id="348" r:id="rId39"/>
    <p:sldId id="349" r:id="rId40"/>
    <p:sldId id="350" r:id="rId41"/>
    <p:sldId id="351" r:id="rId42"/>
    <p:sldId id="353" r:id="rId43"/>
    <p:sldId id="354" r:id="rId44"/>
    <p:sldId id="355" r:id="rId45"/>
    <p:sldId id="362" r:id="rId46"/>
    <p:sldId id="363" r:id="rId47"/>
    <p:sldId id="364" r:id="rId48"/>
    <p:sldId id="365" r:id="rId49"/>
    <p:sldId id="366" r:id="rId50"/>
    <p:sldId id="367" r:id="rId51"/>
    <p:sldId id="368" r:id="rId52"/>
    <p:sldId id="369" r:id="rId53"/>
    <p:sldId id="370" r:id="rId54"/>
    <p:sldId id="371" r:id="rId55"/>
    <p:sldId id="372" r:id="rId56"/>
    <p:sldId id="373" r:id="rId57"/>
    <p:sldId id="374" r:id="rId58"/>
    <p:sldId id="375" r:id="rId59"/>
    <p:sldId id="376" r:id="rId60"/>
    <p:sldId id="377" r:id="rId61"/>
    <p:sldId id="378" r:id="rId62"/>
    <p:sldId id="379" r:id="rId63"/>
    <p:sldId id="380" r:id="rId64"/>
    <p:sldId id="381" r:id="rId65"/>
    <p:sldId id="382" r:id="rId66"/>
    <p:sldId id="383" r:id="rId67"/>
    <p:sldId id="384" r:id="rId68"/>
    <p:sldId id="385" r:id="rId69"/>
    <p:sldId id="386" r:id="rId70"/>
    <p:sldId id="387" r:id="rId71"/>
    <p:sldId id="388" r:id="rId72"/>
    <p:sldId id="389" r:id="rId73"/>
    <p:sldId id="390" r:id="rId74"/>
    <p:sldId id="391" r:id="rId75"/>
    <p:sldId id="392" r:id="rId76"/>
    <p:sldId id="393" r:id="rId77"/>
    <p:sldId id="394" r:id="rId78"/>
    <p:sldId id="395" r:id="rId79"/>
    <p:sldId id="396" r:id="rId80"/>
    <p:sldId id="397" r:id="rId81"/>
    <p:sldId id="398" r:id="rId82"/>
    <p:sldId id="399" r:id="rId83"/>
    <p:sldId id="400" r:id="rId84"/>
    <p:sldId id="401" r:id="rId85"/>
    <p:sldId id="402" r:id="rId86"/>
    <p:sldId id="403" r:id="rId87"/>
    <p:sldId id="404" r:id="rId88"/>
    <p:sldId id="405" r:id="rId89"/>
    <p:sldId id="417" r:id="rId9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667" autoAdjust="0"/>
  </p:normalViewPr>
  <p:slideViewPr>
    <p:cSldViewPr>
      <p:cViewPr>
        <p:scale>
          <a:sx n="62" d="100"/>
          <a:sy n="62" d="100"/>
        </p:scale>
        <p:origin x="-754" y="-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3170A-482B-4C65-85BE-FCD4477A7A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61988" y="1905000"/>
            <a:ext cx="7772400" cy="4114800"/>
          </a:xfrm>
        </p:spPr>
        <p:txBody>
          <a:bodyPr/>
          <a:lstStyle/>
          <a:p>
            <a:pPr lvl="0"/>
            <a:endParaRPr lang="id-ID" noProof="0" smtClean="0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8325D-1AF3-4CBC-87D1-6D6BF88C2B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4.wmf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2.wmf"/><Relationship Id="rId4" Type="http://schemas.openxmlformats.org/officeDocument/2006/relationships/oleObject" Target="../embeddings/oleObject2.bin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4.wmf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7.w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8.wmf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40.wm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42.wmf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44.wmf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46.wmf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81200" y="1752600"/>
            <a:ext cx="4724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Tanah</a:t>
            </a:r>
            <a:endParaRPr lang="en-US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0" y="1219200"/>
            <a:ext cx="7391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Undang-undang</a:t>
            </a:r>
            <a:r>
              <a:rPr lang="en-US" sz="2800" dirty="0" smtClean="0"/>
              <a:t> No 7 </a:t>
            </a:r>
            <a:r>
              <a:rPr lang="en-US" sz="2800" dirty="0" err="1" smtClean="0"/>
              <a:t>tahun</a:t>
            </a:r>
            <a:r>
              <a:rPr lang="en-US" sz="2800" dirty="0" smtClean="0"/>
              <a:t> 2004 :</a:t>
            </a:r>
          </a:p>
          <a:p>
            <a:pPr marL="341313" indent="-341313" algn="just">
              <a:buFont typeface="Wingdings" pitchFamily="2" charset="2"/>
              <a:buChar char="q"/>
            </a:pPr>
            <a:r>
              <a:rPr lang="en-US" sz="2800" dirty="0" smtClean="0"/>
              <a:t>Air </a:t>
            </a:r>
            <a:r>
              <a:rPr lang="en-US" sz="2800" dirty="0" err="1" smtClean="0"/>
              <a:t>tanah</a:t>
            </a:r>
            <a:r>
              <a:rPr lang="en-US" sz="2800" dirty="0" smtClean="0"/>
              <a:t> : air yang </a:t>
            </a:r>
            <a:r>
              <a:rPr lang="en-US" sz="2800" dirty="0" err="1" smtClean="0"/>
              <a:t>terdapat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lapisan</a:t>
            </a:r>
            <a:r>
              <a:rPr lang="en-US" sz="2800" dirty="0" smtClean="0"/>
              <a:t> </a:t>
            </a:r>
            <a:r>
              <a:rPr lang="en-US" sz="2800" dirty="0" err="1" smtClean="0"/>
              <a:t>tanah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batuan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bawah</a:t>
            </a:r>
            <a:r>
              <a:rPr lang="en-US" sz="2800" dirty="0" smtClean="0"/>
              <a:t> </a:t>
            </a:r>
            <a:r>
              <a:rPr lang="en-US" sz="2800" dirty="0" err="1" smtClean="0"/>
              <a:t>permukaan</a:t>
            </a:r>
            <a:r>
              <a:rPr lang="en-US" sz="2800" dirty="0" smtClean="0"/>
              <a:t> </a:t>
            </a:r>
            <a:r>
              <a:rPr lang="en-US" sz="2800" dirty="0" err="1" smtClean="0"/>
              <a:t>tanah</a:t>
            </a:r>
            <a:r>
              <a:rPr lang="en-US" sz="2800" dirty="0" smtClean="0"/>
              <a:t>.</a:t>
            </a:r>
          </a:p>
          <a:p>
            <a:pPr marL="341313" indent="-341313" algn="just">
              <a:buFont typeface="Wingdings" pitchFamily="2" charset="2"/>
              <a:buChar char="q"/>
            </a:pPr>
            <a:r>
              <a:rPr lang="en-US" sz="2800" dirty="0" err="1" smtClean="0"/>
              <a:t>Cekungan</a:t>
            </a:r>
            <a:r>
              <a:rPr lang="en-US" sz="2800" dirty="0" smtClean="0"/>
              <a:t> air </a:t>
            </a:r>
            <a:r>
              <a:rPr lang="en-US" sz="2800" dirty="0" err="1" smtClean="0"/>
              <a:t>tanah</a:t>
            </a:r>
            <a:r>
              <a:rPr lang="en-US" sz="2800" dirty="0" smtClean="0"/>
              <a:t> : </a:t>
            </a:r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 smtClean="0"/>
              <a:t>wilayah</a:t>
            </a:r>
            <a:r>
              <a:rPr lang="en-US" sz="2800" dirty="0" smtClean="0"/>
              <a:t> yang </a:t>
            </a:r>
            <a:r>
              <a:rPr lang="it-IT" sz="2800" dirty="0" smtClean="0"/>
              <a:t>dibatasi oleh batas hidrogeologis, tempat </a:t>
            </a:r>
            <a:r>
              <a:rPr lang="fi-FI" sz="2800" dirty="0" smtClean="0"/>
              <a:t>semua kejadian hidrogeologis seperti proses </a:t>
            </a:r>
            <a:r>
              <a:rPr lang="es-ES" sz="2800" dirty="0" err="1" smtClean="0"/>
              <a:t>pengimbuhan</a:t>
            </a:r>
            <a:r>
              <a:rPr lang="es-ES" sz="2800" dirty="0" smtClean="0"/>
              <a:t>, </a:t>
            </a:r>
            <a:r>
              <a:rPr lang="es-ES" sz="2800" dirty="0" err="1" smtClean="0"/>
              <a:t>pengaliran</a:t>
            </a:r>
            <a:r>
              <a:rPr lang="es-ES" sz="2800" dirty="0" smtClean="0"/>
              <a:t>, dan </a:t>
            </a:r>
            <a:r>
              <a:rPr lang="es-ES" sz="2800" dirty="0" err="1" smtClean="0"/>
              <a:t>pelepasan</a:t>
            </a:r>
            <a:r>
              <a:rPr lang="es-ES" sz="2800" dirty="0" smtClean="0"/>
              <a:t> air </a:t>
            </a:r>
            <a:r>
              <a:rPr lang="en-US" sz="2800" dirty="0" err="1" smtClean="0"/>
              <a:t>tanah</a:t>
            </a:r>
            <a:r>
              <a:rPr lang="en-US" sz="2800" dirty="0" smtClean="0"/>
              <a:t> </a:t>
            </a:r>
            <a:r>
              <a:rPr lang="en-US" sz="2800" dirty="0" err="1" smtClean="0"/>
              <a:t>berlangsung</a:t>
            </a:r>
            <a:r>
              <a:rPr lang="en-US" sz="2800" dirty="0" smtClean="0"/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1981200" y="228600"/>
            <a:ext cx="289585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Tanah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041869"/>
            <a:ext cx="4800600" cy="4977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40846" y="3048000"/>
            <a:ext cx="3398354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457200" y="228600"/>
            <a:ext cx="6629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Pengelolaan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Tanah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Cekungan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Tanah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533400"/>
            <a:ext cx="84582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merupakan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salah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satu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SDA yang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keberadaannya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terbatas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kerusakannya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dapat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mengakibatkan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dampak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luas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serta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pemulihannya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sulit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dilakukan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marL="463550" indent="-463550">
              <a:spcBef>
                <a:spcPts val="1200"/>
              </a:spcBef>
              <a:buFont typeface="Wingdings" pitchFamily="2" charset="2"/>
              <a:buChar char="q"/>
            </a:pPr>
            <a:r>
              <a:rPr lang="en-US" sz="2400" dirty="0" err="1" smtClean="0"/>
              <a:t>Pengembangan</a:t>
            </a:r>
            <a:r>
              <a:rPr lang="en-US" sz="2400" dirty="0" smtClean="0"/>
              <a:t> air </a:t>
            </a:r>
            <a:r>
              <a:rPr lang="en-US" sz="2400" dirty="0" err="1" smtClean="0"/>
              <a:t>tanah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cekungan</a:t>
            </a:r>
            <a:r>
              <a:rPr lang="en-US" sz="2400" dirty="0" smtClean="0"/>
              <a:t> air </a:t>
            </a:r>
            <a:r>
              <a:rPr lang="en-US" sz="2400" dirty="0" err="1" smtClean="0"/>
              <a:t>tanah</a:t>
            </a:r>
            <a:r>
              <a:rPr lang="en-US" sz="2400" dirty="0" smtClean="0"/>
              <a:t>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terpadu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pengembangan</a:t>
            </a:r>
            <a:r>
              <a:rPr lang="en-US" sz="2400" dirty="0" smtClean="0"/>
              <a:t> SDA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wilayah</a:t>
            </a:r>
            <a:r>
              <a:rPr lang="en-US" sz="2400" dirty="0" smtClean="0"/>
              <a:t> </a:t>
            </a:r>
            <a:r>
              <a:rPr lang="en-US" sz="2400" dirty="0" err="1" smtClean="0"/>
              <a:t>sungai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upaya</a:t>
            </a:r>
            <a:r>
              <a:rPr lang="en-US" sz="2400" dirty="0" smtClean="0"/>
              <a:t> </a:t>
            </a:r>
            <a:r>
              <a:rPr lang="en-US" sz="2400" dirty="0" err="1" smtClean="0"/>
              <a:t>pencegahan</a:t>
            </a:r>
            <a:r>
              <a:rPr lang="en-US" sz="2400" dirty="0" smtClean="0"/>
              <a:t> </a:t>
            </a:r>
            <a:r>
              <a:rPr lang="en-US" sz="2400" dirty="0" err="1" smtClean="0"/>
              <a:t>terhadap</a:t>
            </a:r>
            <a:r>
              <a:rPr lang="en-US" sz="2400" dirty="0" smtClean="0"/>
              <a:t> </a:t>
            </a:r>
            <a:r>
              <a:rPr lang="en-US" sz="2400" dirty="0" err="1" smtClean="0"/>
              <a:t>kerusakan</a:t>
            </a:r>
            <a:r>
              <a:rPr lang="en-US" sz="2400" dirty="0" smtClean="0"/>
              <a:t> air </a:t>
            </a:r>
            <a:r>
              <a:rPr lang="en-US" sz="2400" dirty="0" err="1" smtClean="0"/>
              <a:t>tanah</a:t>
            </a:r>
            <a:r>
              <a:rPr lang="en-US" sz="2400" dirty="0" smtClean="0"/>
              <a:t>.</a:t>
            </a:r>
          </a:p>
          <a:p>
            <a:pPr marL="463550" indent="-463550">
              <a:spcBef>
                <a:spcPts val="1200"/>
              </a:spcBef>
              <a:buFont typeface="Wingdings" pitchFamily="2" charset="2"/>
              <a:buChar char="q"/>
            </a:pPr>
            <a:r>
              <a:rPr lang="fi-FI" sz="2400" dirty="0" smtClean="0"/>
              <a:t>Prinsip keterpaduan antara air permukaan </a:t>
            </a:r>
            <a:r>
              <a:rPr lang="en-US" sz="2400" dirty="0" err="1" smtClean="0"/>
              <a:t>dan</a:t>
            </a:r>
            <a:r>
              <a:rPr lang="en-US" sz="2400" dirty="0" smtClean="0"/>
              <a:t> air </a:t>
            </a:r>
            <a:r>
              <a:rPr lang="en-US" sz="2400" dirty="0" err="1" smtClean="0"/>
              <a:t>tanah</a:t>
            </a:r>
            <a:r>
              <a:rPr lang="en-US" sz="2400" dirty="0" smtClean="0"/>
              <a:t> </a:t>
            </a:r>
            <a:r>
              <a:rPr lang="en-US" sz="2400" dirty="0" err="1" smtClean="0"/>
              <a:t>diselenggarakan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memperhatikan</a:t>
            </a:r>
            <a:r>
              <a:rPr lang="en-US" sz="2400" dirty="0" smtClean="0"/>
              <a:t> </a:t>
            </a:r>
            <a:r>
              <a:rPr lang="en-US" sz="2400" dirty="0" err="1" smtClean="0"/>
              <a:t>wewenang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tanggung</a:t>
            </a:r>
            <a:r>
              <a:rPr lang="en-US" sz="2400" dirty="0" smtClean="0"/>
              <a:t> </a:t>
            </a:r>
            <a:r>
              <a:rPr lang="en-US" sz="2400" dirty="0" err="1" smtClean="0"/>
              <a:t>jawab</a:t>
            </a:r>
            <a:r>
              <a:rPr lang="en-US" sz="2400" dirty="0" smtClean="0"/>
              <a:t> </a:t>
            </a:r>
            <a:r>
              <a:rPr lang="en-US" sz="2400" dirty="0" err="1" smtClean="0"/>
              <a:t>masing-masing</a:t>
            </a:r>
            <a:r>
              <a:rPr lang="en-US" sz="2400" dirty="0" smtClean="0"/>
              <a:t> </a:t>
            </a:r>
            <a:r>
              <a:rPr lang="en-US" sz="2400" dirty="0" err="1" smtClean="0"/>
              <a:t>instansi</a:t>
            </a:r>
            <a:r>
              <a:rPr lang="en-US" sz="2400" dirty="0" smtClean="0"/>
              <a:t> </a:t>
            </a:r>
            <a:r>
              <a:rPr lang="en-US" sz="2400" dirty="0" err="1" smtClean="0"/>
              <a:t>sesuai</a:t>
            </a:r>
            <a:r>
              <a:rPr lang="en-US" sz="2400" dirty="0" smtClean="0"/>
              <a:t> </a:t>
            </a:r>
            <a:r>
              <a:rPr lang="sv-SE" sz="2400" dirty="0" smtClean="0"/>
              <a:t>dengan tugas pokok dan fungsinya.</a:t>
            </a:r>
            <a:endParaRPr lang="en-US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838200"/>
            <a:ext cx="84582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Kerusakan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Sumber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</a:t>
            </a:r>
            <a:endPara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arenR"/>
            </a:pP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Pertumbuhan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disertai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pertumbuhan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pemukiman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penduduk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i-FI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menimbulkan kenaikan permintaan air tanah.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Pemakaian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beragam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sehingga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berbeda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kepentingan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maksud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serta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memperoleh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sumber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air.</a:t>
            </a:r>
          </a:p>
          <a:p>
            <a:pPr marL="514350" indent="-514350">
              <a:buFont typeface="+mj-lt"/>
              <a:buAutoNum type="arabicParenR"/>
            </a:pPr>
            <a:r>
              <a:rPr lang="fi-FI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Perlu perubahan sikap masyarakat yang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cenderung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boros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pengggunaan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serta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melalaikan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unsur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konservasi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76400"/>
            <a:ext cx="8142953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457200"/>
            <a:ext cx="622570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371600"/>
            <a:ext cx="7620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Mengacu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Siklus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Hidrologi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berisi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kondisi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sumber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daya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yang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muka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bumi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jumlah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yang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memiliki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kualitas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bagus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menurut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catatan ada tersimpan di dalam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perut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bumi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sebagai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dimaksud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sini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adalah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0" y="685800"/>
            <a:ext cx="50421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 smtClean="0"/>
              <a:t>Sumber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daya</a:t>
            </a:r>
            <a:r>
              <a:rPr lang="en-US" sz="4000" b="1" dirty="0" smtClean="0"/>
              <a:t> Air </a:t>
            </a:r>
            <a:r>
              <a:rPr lang="en-US" sz="4000" b="1" dirty="0" err="1" smtClean="0"/>
              <a:t>tanah</a:t>
            </a:r>
            <a:endParaRPr lang="en-US" sz="4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228600"/>
            <a:ext cx="7391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Skema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Keberadaan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Tanah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/>
          <a:srcRect l="4408"/>
          <a:stretch>
            <a:fillRect/>
          </a:stretch>
        </p:blipFill>
        <p:spPr bwMode="auto">
          <a:xfrm>
            <a:off x="2743200" y="1219200"/>
            <a:ext cx="3305175" cy="4248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304800" y="1752600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/>
              <a:t>Lapisan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kenyang</a:t>
            </a:r>
            <a:r>
              <a:rPr lang="en-US" b="1" dirty="0" smtClean="0"/>
              <a:t> air (Zone of Aeration)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28600" y="3886200"/>
            <a:ext cx="259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/>
              <a:t>Lapisan</a:t>
            </a:r>
            <a:r>
              <a:rPr lang="en-US" b="1" dirty="0" smtClean="0"/>
              <a:t> </a:t>
            </a:r>
            <a:r>
              <a:rPr lang="en-US" b="1" dirty="0" err="1" smtClean="0"/>
              <a:t>Kenyang</a:t>
            </a:r>
            <a:r>
              <a:rPr lang="en-US" b="1" dirty="0" smtClean="0"/>
              <a:t> air (Zone of Saturation)</a:t>
            </a:r>
          </a:p>
          <a:p>
            <a:r>
              <a:rPr lang="en-US" b="1" dirty="0" err="1" smtClean="0"/>
              <a:t>akuifer</a:t>
            </a:r>
            <a:r>
              <a:rPr lang="en-US" b="1" dirty="0" smtClean="0"/>
              <a:t> (aquifer)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019800" y="1905000"/>
            <a:ext cx="16400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Soil water zone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019800" y="2590800"/>
            <a:ext cx="2209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Intermediate belt</a:t>
            </a:r>
          </a:p>
        </p:txBody>
      </p:sp>
      <p:sp>
        <p:nvSpPr>
          <p:cNvPr id="10" name="Rectangle 9"/>
          <p:cNvSpPr/>
          <p:nvPr/>
        </p:nvSpPr>
        <p:spPr>
          <a:xfrm>
            <a:off x="6096000" y="3124200"/>
            <a:ext cx="1415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Capillary rise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096000" y="4191000"/>
            <a:ext cx="1460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Groundwater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04800"/>
            <a:ext cx="84582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 smtClean="0"/>
              <a:t>Secara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umum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keberadaan</a:t>
            </a:r>
            <a:r>
              <a:rPr lang="en-US" sz="3200" b="1" dirty="0" smtClean="0"/>
              <a:t> air </a:t>
            </a:r>
            <a:r>
              <a:rPr lang="en-US" sz="3200" b="1" dirty="0" err="1" smtClean="0"/>
              <a:t>tanah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dibagi</a:t>
            </a:r>
            <a:r>
              <a:rPr lang="en-US" sz="3200" b="1" dirty="0" smtClean="0"/>
              <a:t>:</a:t>
            </a:r>
          </a:p>
          <a:p>
            <a:pPr marL="514350" indent="-514350">
              <a:buAutoNum type="arabicPeriod"/>
            </a:pPr>
            <a:r>
              <a:rPr lang="en-US" sz="2800" dirty="0" err="1" smtClean="0"/>
              <a:t>lapisan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kenyang</a:t>
            </a:r>
            <a:r>
              <a:rPr lang="en-US" sz="2800" dirty="0" smtClean="0"/>
              <a:t> air (zone of aeration)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sz="2800" dirty="0" smtClean="0"/>
              <a:t>Soil water zone : </a:t>
            </a:r>
            <a:r>
              <a:rPr lang="en-US" sz="2800" dirty="0" err="1" smtClean="0"/>
              <a:t>daerah</a:t>
            </a:r>
            <a:r>
              <a:rPr lang="en-US" sz="2800" dirty="0" smtClean="0"/>
              <a:t> </a:t>
            </a:r>
            <a:r>
              <a:rPr lang="en-US" sz="2800" dirty="0" err="1" smtClean="0"/>
              <a:t>perakaran</a:t>
            </a:r>
            <a:r>
              <a:rPr lang="en-US" sz="2800" dirty="0" smtClean="0"/>
              <a:t> </a:t>
            </a:r>
            <a:r>
              <a:rPr lang="en-US" sz="2800" dirty="0" err="1" smtClean="0"/>
              <a:t>tanaman</a:t>
            </a:r>
            <a:r>
              <a:rPr lang="en-US" sz="2800" dirty="0" smtClean="0"/>
              <a:t>,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sz="2800" dirty="0" err="1" smtClean="0"/>
              <a:t>Lapisan</a:t>
            </a:r>
            <a:r>
              <a:rPr lang="en-US" sz="2800" dirty="0" smtClean="0"/>
              <a:t> </a:t>
            </a:r>
            <a:r>
              <a:rPr lang="en-US" sz="2800" dirty="0" err="1" smtClean="0"/>
              <a:t>kapiler</a:t>
            </a:r>
            <a:r>
              <a:rPr lang="en-US" sz="2800" dirty="0" smtClean="0"/>
              <a:t> (capillary rise) </a:t>
            </a:r>
            <a:r>
              <a:rPr lang="en-US" sz="2800" dirty="0" err="1" smtClean="0"/>
              <a:t>akibat</a:t>
            </a:r>
            <a:r>
              <a:rPr lang="en-US" sz="2800" dirty="0" smtClean="0"/>
              <a:t> </a:t>
            </a:r>
            <a:r>
              <a:rPr lang="en-US" sz="2800" dirty="0" err="1" smtClean="0"/>
              <a:t>gaya</a:t>
            </a:r>
            <a:r>
              <a:rPr lang="en-US" sz="2800" dirty="0" smtClean="0"/>
              <a:t> </a:t>
            </a:r>
            <a:r>
              <a:rPr lang="en-US" sz="2800" dirty="0" err="1" smtClean="0"/>
              <a:t>kapiler</a:t>
            </a:r>
            <a:r>
              <a:rPr lang="en-US" sz="2800" dirty="0" smtClean="0"/>
              <a:t> </a:t>
            </a:r>
            <a:r>
              <a:rPr lang="en-US" sz="2800" dirty="0" err="1" smtClean="0"/>
              <a:t>tanah</a:t>
            </a:r>
            <a:endParaRPr lang="en-US" sz="2800" dirty="0" smtClean="0"/>
          </a:p>
          <a:p>
            <a:pPr marL="971550" lvl="1" indent="-514350">
              <a:buFont typeface="+mj-lt"/>
              <a:buAutoNum type="alphaLcParenR"/>
            </a:pPr>
            <a:r>
              <a:rPr lang="en-US" sz="2800" dirty="0" smtClean="0"/>
              <a:t>Intermediate belt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lapisan</a:t>
            </a:r>
            <a:r>
              <a:rPr lang="en-US" sz="2800" dirty="0" smtClean="0"/>
              <a:t> </a:t>
            </a:r>
            <a:r>
              <a:rPr lang="en-US" sz="2800" dirty="0" err="1" smtClean="0"/>
              <a:t>diantara</a:t>
            </a:r>
            <a:r>
              <a:rPr lang="en-US" sz="2800" dirty="0" smtClean="0"/>
              <a:t> soil water zone </a:t>
            </a:r>
            <a:r>
              <a:rPr lang="en-US" sz="2800" dirty="0" err="1" smtClean="0"/>
              <a:t>dan</a:t>
            </a:r>
            <a:r>
              <a:rPr lang="en-US" sz="2800" dirty="0" smtClean="0"/>
              <a:t> capillary rise yang </a:t>
            </a:r>
            <a:r>
              <a:rPr lang="en-US" sz="2800" dirty="0" err="1" smtClean="0"/>
              <a:t>mempunyai</a:t>
            </a:r>
            <a:r>
              <a:rPr lang="en-US" sz="2800" dirty="0" smtClean="0"/>
              <a:t> </a:t>
            </a:r>
            <a:r>
              <a:rPr lang="en-US" sz="2800" dirty="0" err="1" smtClean="0"/>
              <a:t>ketebalan</a:t>
            </a:r>
            <a:r>
              <a:rPr lang="en-US" sz="2800" dirty="0" smtClean="0"/>
              <a:t> </a:t>
            </a:r>
            <a:r>
              <a:rPr lang="en-US" sz="2800" dirty="0" err="1" smtClean="0"/>
              <a:t>bervariasi</a:t>
            </a:r>
            <a:r>
              <a:rPr lang="en-US" sz="2800" dirty="0" smtClean="0"/>
              <a:t> </a:t>
            </a:r>
            <a:r>
              <a:rPr lang="fi-FI" sz="2800" dirty="0" smtClean="0"/>
              <a:t>tergantung kedua lapisan yang lain.</a:t>
            </a:r>
          </a:p>
          <a:p>
            <a:pPr marL="519113" indent="-519113"/>
            <a:r>
              <a:rPr lang="en-US" sz="2800" dirty="0" smtClean="0"/>
              <a:t>2.   </a:t>
            </a:r>
            <a:r>
              <a:rPr lang="en-US" sz="2800" dirty="0" err="1" smtClean="0"/>
              <a:t>lapisan</a:t>
            </a:r>
            <a:r>
              <a:rPr lang="en-US" sz="2800" dirty="0" smtClean="0"/>
              <a:t> </a:t>
            </a:r>
            <a:r>
              <a:rPr lang="en-US" sz="2800" dirty="0" err="1" smtClean="0"/>
              <a:t>kenyang</a:t>
            </a:r>
            <a:r>
              <a:rPr lang="en-US" sz="2800" dirty="0" smtClean="0"/>
              <a:t> air (zone of saturation)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akuifer</a:t>
            </a:r>
            <a:r>
              <a:rPr lang="en-US" sz="2800" dirty="0" smtClean="0"/>
              <a:t> (aquifer).</a:t>
            </a:r>
            <a:endParaRPr lang="en-US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33400"/>
            <a:ext cx="8610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lapisan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intermediate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bisa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karena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soil water zone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capillary rise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saling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bertemu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capillary rise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juga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bisa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mencapai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permukaan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tergantung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jenis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i-FI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tanahnya dan ketinggian muka air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2286000"/>
            <a:ext cx="8458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Setelah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hujan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bergerak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bawah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melalui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lapisan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kenyang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melalui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infiltrasi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selanjutnya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dapat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mengalir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lateral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masuk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 sebagai aliran antara (interflow).</a:t>
            </a:r>
          </a:p>
          <a:p>
            <a:pPr marL="287338" indent="-287338">
              <a:buFont typeface="Wingdings" pitchFamily="2" charset="2"/>
              <a:buChar char="§"/>
            </a:pP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Sejumlah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beredar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ditahan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oleh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gaya-gaya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kapiler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kecil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mengalir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vertikal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melalui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proses percolation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atau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tersebut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bergerak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permukaan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sebagai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evapotranspirasi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87338" indent="-287338">
              <a:buFont typeface="Wingdings" pitchFamily="2" charset="2"/>
              <a:buChar char="§"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lapisan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atas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zona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aerasi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dikenal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sebagai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lengas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(soil moisture).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457200" y="533400"/>
            <a:ext cx="838770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143000"/>
            <a:ext cx="8534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1638" indent="-401638">
              <a:buFont typeface="Wingdings" pitchFamily="2" charset="2"/>
              <a:buChar char="q"/>
            </a:pP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Presipitasi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menembus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secara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langsung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i-FI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atau memasuki sungai di permukaan tanah dan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menembus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bawah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401638" indent="-401638">
              <a:buFont typeface="Wingdings" pitchFamily="2" charset="2"/>
              <a:buChar char="q"/>
            </a:pP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permukaan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dekat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akan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terjadi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perkolasi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melalui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401638" indent="-401638">
              <a:buFont typeface="Wingdings" pitchFamily="2" charset="2"/>
              <a:buChar char="q"/>
            </a:pP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Sumber-sumber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lain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dari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meliputi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dari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lapisan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jenuh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bawah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terbawa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keluar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batuan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intensif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serta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terjebak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batuan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selama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pembentukannya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0" y="304800"/>
            <a:ext cx="54187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Sumber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Sumber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Tanah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38" name="AutoShape 2" descr="data:image/png;base64,iVBORw0KGgoAAAANSUhEUgAAAUQAAACqCAIAAABasaHXAAAgAElEQVR4nOy8dXRcV5b/m/fe7/dmpiHQ09OUhqTDHUbHjJJFFlqSJZlkENiyLLMdU4wxM1vMUgmrVCpSMahALJnZlllUeO89tN8fJTvpgfVryHTPvPF3nVVLulTnnnM+e+9D9Rw80zM90/8v9NzfOwPP9EzP9P1oGGZ+1CjlP/6/5S/8oOinLxa/+GL58y/W/+gnVf/ww4ofv1j0gx8X/vAnhT/8admLPy9/6WflL7wkeumlmh+8JPrBixUv/qTohReKX3yx9MWXSn/ww8rnX6j48fMVL7xQ8dKLon/+ScWPny9//vnKF18sf/GF8hdfqHjpxfIXXyh74fnS539c8dKLhT/4p7IXni/58Y/KX3zBf6Tshef9Zwt//E8l//Kj4pf+oeaFH9a+9Hzpiy9l/+M/il56qfCnPxFPHgM9LcAPMkAC78MCAQoUAVBgjP19i/KZnunvq2GY+0aMsb7x5oP0+ZeXpFzNWHRrSeaDjMzbC1IfZC27uGDhlZSMy6mZFxcuurZoyZXU1OspqY+WLr86P+1Kevql9LRL6WmXUlPvLV12a/HiC8nJD1auvL5o0fW0tBvp6dfT0q6mpd3OWnopNeXW0sybGRk985Kvpadfz1jcM3fulfS025mZF1MW3lqy5HJa6r3lyy+npd7MyLi3ckVP6rxLi+bfy1xyLyvraubSm1lLb6eklLz/XsnkCXC5GwQXZQJCPCEMGBAMjD2D+Zn+p2sY5s6Px7aGRMLNK+B8AM5H4OyDoX4Y6gNXPww8BqcTXG5wOsHtBOcAOAdhyAUuDzhd4PaA2wNOF7jc4HJDXz+43NA/CH0D0D8ALje43eB0wtAQuFwwMAhDQ8OP8p96+jkwAC43DA3B4BC43TDkBJcPnG5wecHnA7cbHvfVzJt3ICgIbt8CxAkCRwiiwHjGuGHH/AzmZ/ofrWGYu78MUkwMgdvX0NA9wTeIBK/Auwn2Yd9Q3qkjRadPcv19ANjjHgQiAOaBYAAghDDGnI/7889kV1aU5eacZYwAUCAEKAVGKUGC18OQwHvcABQYtVktVy6cZxS3WJt7ujuBUYH3AUZej2v18mV9jx8Co4LXxwTqHnAxAggRF88jpwse9x2dkfhN6DS4cxcEJAgCpRgD8TLMA3sG8zM90zDM5z6aoBoXCHdvAjeAvC5BEDiKBaAnzh47fGivWaW82tVpMuo5wdfR4hB4X7PNMuR11ksbKisrH/Xeyz11pqKiIr+4CAPozaY9e3Z1drZ3dne4va4LnZ2+/oHemzfsdivBwvbtW1VKOSHo4IF9KpXi0cP7+/btKSzIu3evd83qlUNDA9Zm8+FDB+7dvgWMYs6HBK8gcMDzcP9RTtKs/aHT4OYt4DhCEGEYU8RRTJ555md6pu/APM4YGAYDD4D5mJfnOTKEsBNoU7N+zbqVF9pbmde3YcMGg8W8aNGisory9V9v6H10r7i8bP369ZLq2npRdUFJcVFNZee1S8s3rlNrmzZsWr9x2+bahrqNa9ZIKkV79+yy262U4jNnTs2fnyyVSkJDgx0O244d28Tiuq++WtvQID59+qRWq165cnlRUUHQ1ICHD3oJ5X2cixIEQ0Nw537ejJlHQqPg2i3wcYxiSjEiAiKYATD2DOZn+p+uYZg7Ph2jDQqBwQeAvcBTIoCbgQfARYWL1y6tWrq0w2632+2R02O379o9LyVVrdX03rsjElUsy8o8fehoo1hyujj/VEWRtsO+8usNjLHlWcs6znWmZqRtWL9ueeaS3bt2+iPww4cPbtq0wWjUp6QsEIvrVq5cDkALC/OrqipPnTpRWlo8e/ZMrVadV5DfNzToxYIH+XxIYEND8GiwcNa8w0FRcPUOeAVAiBKEKcKU0GGWn8H8TP+j9QTmEWOUgYHQfwdzA4AA8+AizANgbGk+cGjvsqyMq1cuPHz8YM36r27c6c1avmxwcNDhsG3b+nXyrJlnjxyvq6o+mZ9zrCj3wr1byzeu27Nnz4rlWU6f6+sdW5RK+e5dOxsaxJRijvMeO3bEaNQD0IKCPIVCVlxcuGvXzvXr12k0TVu3ft3R0bZjx7a9e/eKRCIGIAD1UOTFAri98LDvREzigakRcOMe+BDlBEIQBSJQgp/1mZ/pmb4dABs1Vjl1CvRe9LnuUwHxHBnweFy8j1DOYFBevtrJgOeQ++792wC07/FD3uMGRlpbW7s6Oombd/UN9fUN3Hv0GANcuna1rKxk0DmAgV7rvTY49Hig/2F//2OEEM/zDx48ePDgASHk2rVrPp+vv79fLpc7HA6Px3Pjxg0AOH/+vEImV0gbvc4hTvC5ec+QywluN9y4fTx+5r7QKLh5F3yECogTfF7McUB5eMbxMz3TE5h7Ro1yRIXDg+vAD4KHAy8GHoHAg9cJ3gFAQ0CcgDzA+8DjBs4HHA88Dz4efAJ4MbgE8GHwCeD0AMeDlwOfF3g3eIcAuUHwgM8HPAIOAY/A7QMegYcDTgCfADwCLw+c8O1ZjgPOB7wHhvrA5wTOBwOD0D9Yk56xNzQMbvWC28sIJQBehp2I4xl5BvMzPdMwzOdHj2yeOA5EpUzeiCQqkBmYTMvXNYBE6qut5pRSl0zirhfjBjlpkHO1ElA28Q1SoUGGJDJoVINcD/VKVisFhdZbKgK5GuoboK4OJPW++kpBLuYbpKBUg1JD5SraqPTUipFE5qtvYDIVlat8tRJffQOSyNw19SBvInIFlosFRS2W1/qktUytApkcZLKymKi9AZPhzi3gOIyxjyCeEZ7Qv55k9m/0vTzw7/uEv070z0z/ufq3FfT9ls/3/sC/i4Zhlo/+fPPz/7j59VdXv/nWqt+/t/qVd1f+9q3Vv3tj6zvvrnr9tYzf/27Jm6+vfee9Va+9k/Xb36998w9r335nw3vvr379zdWvvrnhjXc3vv6HDa+9s+Xt97a8/d5XL/9u7ytvHvnd64Xvfrj7Ny+v+PU/r37nd6vfeH35K79f9dpbK159bcMfPlj9+purXnvL/7ni1dfWv/P+mjfeWvHqG+vfeXfJy79b9/ZbK9787fI3Xl799m9Xv/X7la+/kfXbV9a/9vtFv/zZsZgIuHweEKKUchgxAKDAyH9Y2X+9/rJi/Wue8J/RWP98/feA+fuqte+x3v+yG78XDcPsEpffLsq+U1F2taDkSnbJ7fzK3qKK3uKSG3l5V/Jyu8+euVFRcSm38Fp+yY2ikvsi0Y2SopslBddzzt7OL7hdWHijsOBmafGVgpwr+WeGSousC9N2/cuvFKMmwpHD93IOXCs+eq+y8EZezv2yst7iwlsFBTfycm7m598tKbqRl/eosvxWQcH13Oze4uJ7pcV3S0qu5J69X1l2uyT/VmHOzfz8Kzn59yuq7hYVX8vPuVZVBvd7AWOgjBEKhILAKIeB/rnVzRhj9D/QX/Ks/5P+lMr465/2/eWX/Jnpv7e+93r/fuj8M/Vk1xQ3CK5BcLnBjcCFwYVg0A0uF3ic4HWD1wNeHwy6wekGtwc8bvA6wTUIbie4neB2gdc53Lvm+sHdB9cuNy/OPPSb1107dsHDazB0G9x9MNAHD+9D/2NwO8E1BK6hJ7c7h48M9H37t8cNHjcMDoHbA0M+cPvA7QTnY/ANAe8CQhkBwAQEDBgAASP/EZh/ksgT/WdT/R9Vw/f+RX+1/ifC/P3W+9+I4O/oCcxeDrwCDPF0SAAvBR8Cnw94D3Ae8HrA66UeL+MR+DjgOXC7gfeB1w0eD3O5qNsFXi+4PODxYN6J+D7wPoYHd5tSMzN++NPeI8eg7xEM9IPXy4aG2NAQ8Dy4XOB0gs8HLtfw0muPx/9JBwfB56NuFwg8OJ3ACcAT4AXgvSAMEfcj3jtAgSF/WTEAygCTvwBm8u/pP7r4L2scf01T+E+yJn+y/mvB/H3Vy9/y+X8/mDkKAqM8YB4IBZ5QCoT5XR5BlFKeUB8hBIBRzJBAGBYo4RlDADyhCBHAAAL2UH6Iup1CHyA33LxTN39x8k9+8aBMBK4hPDQAHE8FxChQBpQA4iniMcWMYiIIAo8EnmAOIw4jN8cLiCBMKQMfJxBGEfYKeAhRFwNEAATKMCWMEYIFYIRSTBgmDFP6NPkFf5yeCDOK2VOGMX0KM6YUUyYMJ4oJo4T9KZX6R437aTb+nKb/3dufZn44u//qvf7tN36bAA1/Pk3/+hv/FCD/XJifPuGvof3fvQUY+07FfVuz/xa2P/Hr/p18/p9ghu+k737Xvz373Wv+1jw/gZkyoAzocG6erKn6tlAoDCf/cQoEAeGB8cAQAKUAGIBQBNhNvT7wel0PwdkP12/kJc6Z8/Kvb1QXg/chDDwi/UOcj3EC+DxAOaA8YQhTgScEeYHzguABjgPBKyABEQERASMB84j6BOTi0SCmLkw8DDCmiDGCCcdAYCBwxIuAJ4AoCAj7ADAWEEGUEQACQABxjFEghHGCjxBCeQYEsIAwFrych6cCjwQB8wwwZl4KLgYuBj4CvIcXCABhlBBECMJY8G8v8Reb/wgAZYAo4wGQgFyY+IAhf2JUIJQnlMeEw4SjgAgTMEWICP5AwP8cxggAxsRHKEcozxhBiAADSgFjgQCPmRczLwNEGKXA/LhSJvCCh4GAsJdQLwOO44cIcxPq5YQBHg0y8FLw8IKTUey3eAQLBHMEcwT7kOABQACIYA4YYhQjXqCYEIQZxQRzBAuUIIx4gfdRggAowQISOPBvp2GIYI4SHiMfowIlPCWIEp5RARgCwACYEv7JEfJtAkoJYhQDA2BAsECwwCgGNlyG/hu/vQABxpgQBEABMMaCv8zhiTXGGCPEI+wjlCPAE+D/mPlvTSEhCBMOIV5AXgF5EfYRylMmMIopQdQf4hGEEU+wQDHxZ+DpMB8jQDFjhAJggv279YYLAygIPkoJUDIM0d9ezz1pTH+u/DwPw0z8MGPAAuKR10s8mHnB1w/Ofrh46VRS4uyXf3KvMh+cA9A3CBicXoYQEAzDXV9CMPL5QBgErxt8Luol/iYm8JgiCggzjlAvAI+wW0AeTDhB4CjFhPJ+ihAIBDAGRAEhwgkC5+cO8RgoDLcJwhBCfiuPvJgJwPM+wgQC2CO4XZx7yOMWME+AZ+Cl4ALwEeA5TAgApgRjASEeY4EQ9B3LTQhBAJgBYiAAIEK9lD1p0H6eAVHGE8oRylEQnvL8x4E9xoQD4AF4AEQpxggYBYyAMSYQLwMfAx9mHM/7KKUYC/6GSCjvN2f+ewn1MvAC+AB8DLwM3AA+AB4YIYgShIERYIgSjlEegKfUC8AR7MPI66cRKAMGw9XJECVomDSgfgj9jRojnhL+6WVI4PyXUYL8xsLP83fAfkoDY9RvajEjlBFKEPabD2BIQB6EvcAEAAyMMEL99xFCAChlAiac/639JoBS+h2biCnjMfMS4P1R1b8bH/mRJgRRJjAYzpvfbPlNDKOYUcFvgAgWCMLDXsE/b0L8ZPsrl1D8pGwIEAGof7vg38Mt/4UwA2VAKBBCgSFgPADy2yf/WzHKCR4PN4D5QTR0HzgnXD5/emrw2t+/5pQ2gNeN3P1Ozu2mxMOAwwxj6vfPPME+QD5APEM85XjkRYhnjDzJ6rB5pNRvDulwh5kNr+R88h8wgOEI3F/rlGMg8IJHQF5B4DAWAIbNLcI+BrzRppao6jBQN8f7OEyov0CI32ARCpSB3/f6bYf/PRkjfheBED/ssYcti+DP5BOnIfhP+ZsOA/w0USD+jV+ICH6eCeUI9fqdMwAQDAQDIQwTDmEvoRwmPox4geMpJlhA/i4GEjh/KyR+fwUYGMLIRzDn93KM+hu9v5yo/12Y3ydTDr79Y/i9AOjTkMefcwDsf19KMcYCz/swFgAwZYKAvIwRQsjT1ksIQQgJAocQ7zd/lOKnjZtSIIRQzL51d3TYmwEAAPbXFwCiTCAEMcb8rPo5/A6QBAAwpuRJrPKkkWA/1ZT5KOP9jxo2Ot+ZRWOMPe18MfbtjU8Sgicm2N/h8rclynj/QQB/P40iHg/v+kUUhrsD+ImZ+FtM2n1Xfw3MFCjDTwzvcAlwCCgTsI9jPh9xEebGnkcw+AjMtn0jxq19/2NiMQHvBOrmiG8Q+dyYcpghnlLMBIwwsCe1Q3g07IUopYKAERqmGmOMBI7nvP7miwTO53X7fB5CkNfrFjAvYJ4CosAx8HmFxxzuwzDEwOXjH1Pm43gXA+TjnF7fwJDnbm7p4SWrk2ckR4oV9f4ogfMRioARIAgTgjDGGGMASiiPsA+T4dr1t+mnlt4vv5dg7N9tZJQBQoTDlCdMoID8MCMiCJjHmAIAL7gx8QDwCHsJIRwnCDzFmFIm+LxDfkfK+ZzABCAcIR6K3AAcRU/c79PEOAAOKE8JB4RjVPD5PBgL/jjCH1xgLHCclzGCsI8BwoQTkJdQXhA4hH0C8jwhivc3ZT+WHOf1ByaEID9aT1yfvxkNf1K/iyaIYAETjhJE6bCl8Iftw0bXb1sYUAKEMEqpgLwC8mDiwcTjj8L8ZU4oP5w95OUFj59MSjFCyN+zHR5jAACghCB/HEQo58//0xEQfwP+o2EU8qQvQ/1X8k9fHGG3gFyEeinz+f+m4GHgFfAQIR4kePxID7sWysgfP+Sp3f9bw/znicFTmIebK30CMwZKqZcJHuCdzONhbg45gXfBwBCYW775aOTuj76AZhN4+4Eb8GGPAOClIDDgMMGUIF5gAiUcBgBKQRAwx3GCIPi9MQClhAcmPGm1XoydADyAh0E/g8eU9Xn5+wzcD/uvn87ZZ+1QXLvbevmOlYd7Atwl8IjAAMaDPOqj8Ki64fihM2s3700NjftixJQ/hMVOuXjtPANwu72Ix0Ao4b0YeQXejZHXH3AigUMC97SjKPCeYUoJpZhhgWEeiABEAM6DEU+fRvh+m40Q7/N5OM477LWIIGCeRxwn8JjAwKDT43MS8Pn4fl5wIuzFWOB9HCUImMCwi6B+ACewQYG/B/AY4BFBdzC+JXDXMb4hcNcJuS1wNwXhFuJ6MXoAbBDADWSI9z3y+fowdVHmE5CH490I8RhTnkcA4PPxGFNCCM/7KB12TV7fEMJuTHyY+PyEY4zBb0kRQojwPO/1ejmO8y+5xwJCvIA5n8D7qOCjhAPKM+YD4iXERZGbEA9QH6VeIng4n5MS7mkM718ygAV/CXsEwcnzAxgPAngIc3JCH48GAXhecD8ZU+AI5XjBg8lwXfjDX79dxQISOF7geIH3CbwPCRxGvL8P/DSw9yeKyXAnGmFBEHjeJwj+mMjv2wWEvQw4TDz+DgumQ4Q5GbgxHSR0kIEToQEATuDdSPD6v+6pA/9jmP9GPP+lMA8PhwFjzN9hGIaZgg9hD5AB4AbBywMiwAPmwOeDPjfI9FvefP/gyDHQaoO+XurpxxjzBLwUfIRgjKmAQMAMYZ7z8oJHQC5EnIQNEejz+G496jt/q9d25br+8nX11Zvqe4+aH/Q1P3xkvXNX19dv5FC7y9Pa72wb8p5Tm0qSF03bcSirqGaf/by4rH7fI0/7Q2fLoLe7b7DDw5+7dk9RUr95/rIJC1cFTo17PyxxZHDM6IMntjPwUOoEcAMMAvQD9AE8BugDGABwAgw+Oe4/1cfoY2B9FPcBdQJxA/ECIGACETwYu4FwjPmAehjzUOokZIhSJ6VOxlwM3AzcFFwUXAQ8129dLKvM6zpv5shdgd7G0IvYXQIPOaGXR708f/3R4xZMLjudDren5eYt6Z27kt774qs3Ks9fKuw+n9PRfcbeeqy142RL+5kLl8pu90ru3lPeuq3s7dU4ne2MXqdwB+ARQD9mjznuMccPIcGLEC9wvMfjQQKHCcdzLgEPEeLihD5eeEhggLIBCk4Aj4CHeH4IgOd8To93ECMvAKKEE5CHMR+AD5jzSfn0A/QBfcDIXaC9wO5SfJugW4zcAbgH8ADgPsB9f2YYfUxxH4AbwE3xANABgEFgjyi9y+AewH0MvZjdofAA0QeIPqLQj2gfhUECA27fXYE8BhjCpI8XHvPCY54fQNwAwy7/kAGAB8AD4ALmpGyIkUFCBwFcAC4Af26HGPQD6yO0n4ETkUFMBp6cclI2gNljgH4fuuPjb/rQjQFnT+9Dx90HrXfuOZyeCwPO85xwB2AQwEMJ54eWEOKPWf440v6vDPNwZET9vwrgHy4GDECAMuAB+ijnBOIB5PXvzeB43i2QIQ94fK566ZZX3imcHArWZv/iECwgTuAxJYQXgDKKCWUCIk7MHgPcp3C1323uuFAg026vkq6uka0sFy8ur1tYUb9A0rS4QZ0hVi2qbkiRyBYrmladzE0qEi09Xbhk17EFp0q+WrltRsb6yBXb4jI3hJ4uXVZUs7pQtLymcb1YtWHjnoBF6z7bfTpp3oqxY0JfmRT9/oiA11OXR/dcUQy62wZd5gePFP2D6oEhzcCQ9nF/U+892aM+tdNtcHuNTo+2f0j1eED2eEDmE0yI2HlkI6ydsh5CzwFcZuwywDUG14DdoOwqY1fpkwRwncE1yq4K9DJPLnH4og9d8OILKkP+xLDXk1JH9NwSXX9Y3Tskbr+UfXdQXCvbUCNZZ7Lu7Tx/rPPCwe4Le7ou7Gg/t7Hn8tfnrm48f23Tuasbzl37quvymo6Lq9rOr7B1LDPalzS3rmrr3mxxrFdqlhstm89fOd3ek33tjsTlaUHsEgyDPUToIBb6ATzAnAg/puQBQB/AAwK3Cb1G4BovXPChSwC9DO4R0svAf0EfsIeEPQB4ROGh233lTq/5+tXG9rZCg/6oyXi0q7Pg2jXR1avl58/nd3Vlt7WfsDuO2B1HWtuOd3Se6ug81dZ26sqVsms3aq5er71+Q9r3yDjY39z/2Owasg05m4ec5kGn4dqtWpP1hFJ/QKXdXyv9xmjPl6qOF1duP3RieXnNnruPmxncxHANw1UGNwBuEHoFk2uUXMfoOue7cO+e4Xav+to1Wfe5akdLscGUrdYck6sOmS1nrI7c9s7C85fLb9yq633Q+KhP9XhA6/a23n9sufdA/6Df9OCR4cotac/5ms4LIrP1rEK3X6ndLdPurBavLaleWSpalV+2IrdkeXHlhhrxfqujRiwpcLkeIIHDAnk6zPF0+vC/OswMAAPFQP0jfMOemQAQYAAcgAfYY+R1YV4QOObxgoenBDgf9j1+CG6PUFm38levHQwKg0tXwOUGnw8wEjCimCBewFhA2MvjRxhuP+g36W2HyuozKqWpYk2GRJsuNaSJdckNupn1mtgGfWy9NrxeG16rmiaShNU2xpXVxeZWxm07ODU568OM9ZNmZY6KS/k8afGoncfmrNkRcqJwbnnDotyyGRr72j2np6ze/eW2Y5HR898LTvzgi8BXA6d/NC3xw11HZmsse5T69dUNKY3qJXLtUqV+pUS5pFG5RGta6Wjb3Na9uaVjvdmxwmBZqm9e2tGzsevi1o6erzvPb+/s+cbRvqOtfbet5Zuuc0e6Lx6/fO3M1es5V6/nXLx8uqvnaHvnodb2Q9bW/WbbPr15l8awQ6XfptRtlet21Km2zcn4bOO+UHXrzpqmpSJlelnDgvzqWUtWvb3r0OTWnp1Gx1p989LmtkxLW6q1M8XcPsfcPrvtYmrH5dSuq+ltl+a3X0qxds0xtSUZW2fqbDPVliSVcaZCP1OsjBeJY3NKoqskKTL1GqV2o8m6/8Llkrv35fcfaAaHLALq6L2raGnLs9pPO9pOt7SfstgPGpv3GJq/kTdtVmq2dZ3LvvtA0j+odntNXs7i9pruPVB0dhfKlbvP5mR8s3vGtp3TDhwMPXwk8PSZ8IrKmUrVYpNlhdG8TGtYbLQsbdKmSBpn1Yrja8UJteL4qtq4iqrYqrqZteL5ldVzK6vmS8RLxfVZ1VWL6+uWNspWKJQrdcYNDfLMwvLZovr0oorkjdsn7D8Rv/9k0tnixdv2xSxdO/FEXprCsFdl2m/rPOXoPqU27Coqz8wtWFRbu66xcWtt3Zra+qxqyZJa8dKahsz6hqV1jVliaWa9bKmoJlVUn1orSa+TLWqQZ0iUS6SKJRLFMqlybVX9sqr6pbKmdSrdRrFsZbU4q7ZhWZU4Q1SfWidLrWlMrqifWSdf2KDKrKxfXNe4urhqxZn8rM3bZsfGTzx3zgaAOS8ahhk/naBi/w1gJk9gxsCof1bNDzMBSv0rFSimhGICAgGBIB5jAWHOB5wHXEMXS8vSf/tGaUIyXLgCTidwXh/vRcCcnBdjAYDzcL1mR0VD0+5K6bJqZZq6ZZnakaGypUn0c6WmOWJDfJk8oLJpktQaJLMGivUTlJYQfUuc/XxKrSZ20/6PEhb/Mjbllfj096cv/Hj6gk+nJb2ZuWFi6soPTpXEyg3pMlNasTRh3b5RGRtHLlw9YULkO6NC3pwa9+ErHzw3L/O9JuvqOlVSnSpaaUnU2GcqTEkqU5KpZU7b+ZSOC6ntF+e3nptt607ouDi788pcW2e8zh5paol19Mwx2BJUxukqfazBNsdgm2PrSnV0pZlbFtg60lp7lphbFuos88yO9NbuFWZ7hlI/z+TINLVm6e1LxJpFG3dPTV726cKVH+7LjhIp0yvk85XWFQW1icHR/8/OgxOyi+LOFEQZbSssrVlG20KDLdnclmxun2NsnaWxzmg5n9LcmWxsmdOoixRJA5osccbWWW0XU9XNcUpTjEwfWS0LrJBMbtRGy3SxpTVTCyqmnM6fUFQZWlIVUSwKF4ljiypDzxZOLqwIrhRHqIyztc3zmkxzdNb5SsMciTJRppmj0qdKVfNrGmbLmtLk6vSSyhkns4OKyqdX1CaUVsUVlYfVikMb5CFNuiiFOqxJF2FtTTBao022KEtLdPu5hJauOEdnjNkR0dwaYWmJ1JhCdOYohTpc3hQuV0VLGsLLyiaLRMEVFVMb5bEqdaJSm2RvX1xaFaIyzKttTNiy5+Pth0Zt2gcqZFEAACAASURBVDtSrF268+iU6XN/uutYiMy4RqzNqlUuLqmflV85vVI8S65Ob9IvadJmKjXpKt08jSXZ3pHZ3J5haVlkaVvc0pVl71ra0pVlsKcarCkq41yNaZ7SMKexaWaDIkmpnS9Vzm5UzdKaF6r0yU36+UZrhtaU1qSfb7Au0JiTtM2JMm202jRTrpkpUSRrzJvluh2HTy3cfSDl1JmtXd1mAEwQ9WNMiX9Jhh+X/9oww5Mw+2l8TZ/A/HRs3z8jRzEBTAAjJHAAmOe8XucAMB68zqv5hck/e7l6XipcvAI+j9vVPyR43IxngG027dYdWcvXxp3MX3yycPaZsthq1XyJLq2yce6JwrCtB0es3/12Xk1AtSas0Rpep5siNQdJ9QH6lujWqwvN51N2nf40eeWv5q96Jzz51ekLPwxN+kPg9FcTUt+btej1U6VRedXhZ8oDNe3LvjkdEJzwi7nLxr476p8nRr0/Muh3Xwa+tPPotCpFsr5toblrrqV7VtfNVENHvOPSbGNrpMERYmoLNbRMVRjHaGzjzR0BautYnWNCU/PYRt1InT3A2hmpt4c6euLbLiS2Xkh0nJthaImw9yS09CSaW6ebWmINtli9dYbJkaSzJOptM81t840tyeaOVJVt0e4TkcEJL48I/N8LVr5fLE4V65bJzauL6+fFzvlZ2tJ3Dp+I2bFn6tYd405lR8g1aUbbUl1zmq0jS6aZLRLH6K2Ly2ujqxviReLYY2fHHMseeaZwdK18mtI03d6T3H55gbU7ydo5s/V8ssER13ZhnlwfprfHaJoj61UTGzRTlKbgGvnYGvnY7NJ3y8Wfa21h5vZoc3u0oSXC3B5tbI02OKbr7bFKQ7RMG6kyxsl1MXXyUKUhVmmIleuiJKowaVOQTDXB0DxVY5ykb56sb56ss0zQmMYY7ROa2ybpraPsnZMNttEG22hr+0Rr+0RL60Rbe7DFEWJxhOqNgUZziN4Y1Nwc0d0z02yJaO9O6jo3t717Xl7JiMKK8VWSsO0H3t1zauSWQ58fyJ6y++Sk4Lj/tXTDH0SKBbXqlEpZkrY1o/PK2uauDKUhSWVIUhtmyppidZZEhT5KaYhWGWPkuih/srTNkWkj6xVhjZqoRk2U0hAr00YrdHG65llqY4LGNKNBGabURcs1kWJ5uEqXKFfHS5UxamNsg2pqnXy80hCq1EdI5FFS5Vxp09pTeembtsfViA+eyd6uVFUDICygb2Fm/31g9uvJ5AJjjAFhT5ZOUEAUMGWEYkoESgTG+4jLy/XxnAt5XcB5wDMIvNN07NC8l36uzlgBd26Bd2DA+cDDvDfvXT2VfSCv+FB57aFC0aajuQuO5c06WzqvQJRxPG/+sZyUnLLF1fKVp0sSvjk6VtGc1nF9o64lpU4dU9EYUq+JbjAmFkkitxz+MmvLp8nLPkpM/+SjcT+cEParUUE/Tkx9VW5eUVAb/vWB9/Zmj9uTHRQ265cJiz4LSfho1uKpgdF/+GTcj1ZtGb9x94hTRZNrm6JVthn6jiRjV5KxM87UPs1gCzDaAw32yXrbhOb2QHtXsLVjanN7oM46UWuZ0tw2zdoWaWuPcXTG620RhpaIBt0kjXWauT3WYI/RW6drjdE6U6xSHa01J2iMM2WauCbTLEd3RkHVlJzKyLSVn3w47h+mxPwqfe3YQ7lzNa378qsycsrSMlaOXLJyXH3DDrF0Z3nluuKy5VV1q/SW7VrzZrlmdZU441RO4unc2Ws3jBfVLj93+Uyjaq1Kv6b7yq7qxqQT+WNPFo1QWeNk+iixItrSkqY2zWrpTu+4mGZpn9HcGae1hxhaQ2znIhp0o3SOoAbtmEb9eENrqKE1xNg2RWsfa+4IMLUH6OwBprZQc1uEqTXS4AjXWMIamiZJmsbLdJPrlaOlmvEy3Xi5eqyiabRKM1qjH9PeNa21M9jRHmi2jWt2TDDbxzg6JplsIx0dE9q6J1sco03WsSrtiJb2sK5z0UbTpI7OiLb2aWr1aEtzgKV5qrk5yNEaLVMGnM37+MDR92qlMWcLJ2/a/X5BTdz2I2PjF/x0+tyfLt/0yaxFL+8/G6i2ZzWfW2HtXlynCBdJArXmeFt7ckvXApN9tr55lkofr9LH18tCG5ThUlVETUOQVBUhloc3KCOrJcH1slCxPEwsD6trDBHVTtQap0tkgeLGgOr6yflFo2rrw+slkVJZtNYQb2yOMzTHqPXRelOS3rBAZ1wpqlu7ZkNMUdn2qtpjBw6tNxgaAXgkeIdHv57Mh//3GAD716LfgXl4ZQSllCJGOaA+4AXwIDYEgABxIHD8UD9wfTBwx75r99yXflqVtRT67wEedA5d77lkvNrbYutU2DvF3VfrL9yqbr9Y0H217NLNxnNXZG094mt3tL19arXl4IGTcWu2jDlZkJhTPvNIbsiJotAScWJRfcLBvKk7jk08khf/1e6gBctGTpj2i5D4V9NWjFi+6bMD2QG16qTs6qkHcibEp/xLWNIvZmeMmBrz7oiAV9/4+J++mPSTzyf8r9D4F+Lnv7R+5x+O5o0+XPBFpSq4sH5UmfgTiXqU3hHUZJksN4zX2aeaWsMs7eGW9khNc0iTKbT9wtyOC/PVpmiTI0lvSzS1zbb2pLRdyOi+nGWwzdNb5jXp5qi0c+vFsbXieEXT/KLy8FO5gY3alD1HR40PeW7J+glL1ofEzv9kTMgvZyz4ZM/JeftPztu0a/r0me+GRLz51aakvPyv7Y6Knp66evGuyqqNau1+rf6gsmnvufOVrW2lOt2Zzk6R0ZRdIdpQ37B5wCW987CgoSk9uySkRh5fWBX29Y5PT2aHrd3w9s79HzUZ5mqtswyOGS0XZilNwVpHaNulBEvXdI11WnN3vKNnlqUjxnZumqV7qrU72NoTZmgJlhsnKgwBCmOQXBdoaIlydCdqbeFyXWBV40iFYXKTOUitD6qs+aK1LU5vDtEZAky2UKM5UGeeYrQEtPVEtnZMa+2eZrFN0ZrHW2xTWtrDNLqJOkOAyRSk1oxvcYTZbAEazaiWlsBm25Su7hiTJbSo9NOjJ94/fnpUYdm0/UfGzU792a6jAXtPTguL/8mcRW9nrPk8IvFnyUteO5QddCxvssoyt+1Chsk+s9mR6Gif3dY1XyqPqG0IV2hm6Myz6xsjSkQTS6sm5RaPKq6cUCUOlKmjaqXBtdKptdKpNQ2BlfUTReJJVZKJOQUfFVV+WSYae/DY+2eyR+cWTikonJJdMLqodLRCGyVXRUtkcTptRk3tkuWrgk6eWV9RdTg3f8/RY9vNZgUAx3OuJ/PMwpNlOf/1p6a+q29n/ykQMpwoAUYIwwgwB5gDgQMfzzwC8gJGyOelXhdxPwLUD+67jTu/SvzxP1zcvRXOGTsbT3d2VZo6S9suSkztZTceq64/khtazhgdhff6285dNllbFbfvd1jbq40tBXrbKVtnbkPTXoP9dHPH2QFO0ztQf/lecZ16bX512jdHY9JWjNi8J3L3scSdR6Zv2Td1097Re06Pya2dWigJrdctXLdzxLKNY2ct+vyHP3/uD1/85INRP31vxI/i5r63YuPE5etHrdny5fpvPt9xbOTxkkmnykfn13xeIPqgWjZKqp2iNIWoLRGN2rA6eZBMG13dEFIjDVfqZjYoEw3N6c0tmUpditqc1WReKdNklVbPEdUulCtWqJrWFhTOtVm/aWs7cPpsYkHpggbV2hrZynVbx08KeyF11aSYeSO+mPTrscGvjQl8de22BJ0jf8ueWWOn/Cow7M2sVbE7d2daHXUOR61CeUZUtaezu8bSXNLaVnP5SpPdXtfZqbh0SW+z1VZWHqiu2XfzjvzarRqDdZ+5Zff568dt7bv3HYrNLUjbsTPkVO6MXfsmiJULy2qizO0Zze2LjG0L7d2LzB2p1o50rX2euXWRTBdv6UzquJJs60oyts0wtcw0tc61ti/UWuc0GZPEqmiZJt7ctrDzYmb7xcXm1tkK/fQmTYLeONdqXdB9fqlaE9dsT262zTZYZihU4XlFn+3a8+sy0RiNLlpnirVYEw2muI6uhSZLgk4XLZcHajSBVmtYZ0eUwxFsMgd0dMXqjOG79r6y//CnizJ/dfDo1BPZcZmrPklb9kl00u8T538wc+EXs1JGLF0zJW7u6/My3tpxYKzSmNLSs9TatqClY569daajda5UHiWRRucVjNu1542S8onFZRPKRZPUunhJY6i4MUimCqtrCKhrmFzbMEEin9KoDi6rGVNaOya35NOzxR8XlI0+nT+yqDQ0tzC0rDIqv2RqbtH4irrgMlFYRfWMiorkzKVfbNk2u7L6yPGTWwqLDh8/sUujaSDYx3PuP4J52DP/7fQX95m/85c/PV1865/B96+FZBgBFgD7CM9RgRN4QojA+wDzgNzAPwb2ANCdpqy5K372vxXp4eqdc+Rly/YdijmSPadS/lWxJLNCvsLYfljvONF6rsbaXnPuqupqr7a5o8DcfqbjUv6FmxUXbtQYHLmdl6uv9Erv9Kuk2j3H81O6rhXUKTdlly46lrPgm8Oxu47E7D4+bd3OL06WTMupDt17ZvTRvNBt+wNXbQqImfl+9MwRgVEfJiycOCttwsLMiZlrpyz7avK+E/F7ToQfygvbmz3ujGhyiWSiyhapb4lTNsdorDOqFdOKRIES9cyW7tUGx3K5Ot3Uss5s21AvXyxVLG1u/eZUwVxDy8HSmhWlohVXrpfduF19/nyxRLz1bm+D2XTMZDl+s1d851Fjef2GdVunrdkesWhN6OyMoPe//MUXE1+dFjdi8+6UIzmrYud+Pm7qr78c94u3P/jR1LAPHG31Le114sbjcsXJO70GvSFfJj917rxMrS4wm0WdnbLWVkl19eHqmgOd3TWXrkg6ukv15qO2tlOXr4vKKteXVW6UK3c36fdmrRzZ0n1IpV/f0LS0Rppar0w3OtaKVWlnCiMKKuNF4nl7j449njeuVjm9oSmhVjGjtjGhRjZbpk6tV8wvKI0+eHLS1zs+XrnhzaOnJ2aXhOSXhTQo5544NUWmWFhfN+vYyQmlpeG5BUF793789ba3RVURJ86MOXL088qaCEtzukw1U6ma1dqW1da+rLNzmcUyT6mIUKunmUxhJnNgpehdhXJUk2ZyqWhEZW2QqHbGwvTfZK74eO/h2LVfBySnfRaV8Ifxgb8Oinw3bvbI5LTx0YnvTJ/5yvptX1ZKEjWmefrmWXpjbFNTmMEQbTLPau1Ir6gKKCgeXVQ6VqOPM1qSVNqoyprxZaIxVXXjK2pG1TdOaFQFKLVTm/ShjdqwOmWwWBVU1RhQIw0tqQ4pE03PLYooKI7JK4k4mz8ppzigsDQqO3/64sUfLkofXVW99/ipjSdPb6utyz14cJtcXgeABd73x2H232vX1F8qNjy4PTxZhQHjJzvv/HuG/AuDBQReHjwEkP8uxBHOSfHAlRuW2sKt92oP1c8e880bz7WvC3okX6euTJI2zSpRRh2rHHdCNKlUmVAgmXUgN+ZgbkJuTWqVemmRJOlA3uQy+UyVfZXavtXSdeTc7cprj6S61pM7DyeY2o+b2453Xsq9fk904UaxufWIrfN46/nj9U1rGg2rmxxf1agWl9Wm7D8au//4gqNnV9YpzuRXHDhydtOeY8uO56w8nrt03ZbwDTtDdh0LyxbNKG+adbYmoEwepHYkNnenNtnmKoxz2y9vuD94+t5g7tU7J+48Kr7fV3nnocjqOCKWbb59t65Jt7/1XPGl25LCio0Xrot7H2la2kp7zlXfuq1sbSstLN5w467iscvSer5Mqj+4ZX/SnCVj9mevmLMkZHTg2+EzxgZEfLZoVcyponVpKwPjkz8Mi31z9JRfLsiYXFq9vUqyu6Tqa635eNfF8ibjIa35eM/lSmtbrqUlV998Wmc5pTGdkKoOKrRHOy+Iei7XNLcUaU1nb91Tqw2n9x5eWC76ul62d++B5M4LZbbWMybHcY1xr6XtaNfF7M7LZy0tB3S2Xc2t+8WKFdnF8fuOT/nmwISDJ8NO5sQeOhmz/0jkoRNxh47H5hTNr6jJ2Hc0Mq84+URO/MHj0ypqF546E5WdG1tbm7ow9dd5+dNrxQuzcyJOZ0/LL4gqLourqp5VVpkgaVjQIEtpUi9p79wklS3Q6Ra1ti27fHl1T3eqWjNVq5+k0Y9ztIXa26PEssm1DdNO5gTMTfn1zHm/X/7VxFkLPpib8kV47LsJc0ZHzRgZFPFRQOg77336D8FRP1u0/J3s4vBqSURe4YiC4o8rRZ8VFL5bUPyx1hBlb53paJul0UcWlX4uqhkrlQcUlX5aVTtGow83NUc72hLsrTNMzdFaU2RNY6BEG6FujiuTTC6snHymeEp+Sczx7PBt34zec3ji4ZMTj54NOHRs6oq1n8fHv1FVvePk6ZUHDi8vrThQJ87Zt+/rJlUjwQLzL0od3mvxd9g49ZfCzADYd0kGDFQYnq+iFAgbdtEIiMAI5TgQGPAAHKWCwAFggn0Xr7YtWj1786Y5ot0pl8+szJ/0673vPHd1fyxp+bqlOdnQOVPfkaR0zJDaZpRroquNyTnS2Oy6iFL59CJxcIk0qEIeUaGcfrp8Wq1+SZ1uVYNlQ35dqrlrj8a+tVaxvLlzj8mxw2jf3nP1aNflwxrrZmvX7q7rR7puHJKZVumsm+2dB3TWg/WKnXuPpBzLWV5Ssy2ndM3xnEUq095GzdaTBTO3HpyQtenNckWCxDSzpmmazBgj0caorXMv3dn6yH3i9qPj9u6trd27W3sO2Nv3d54/4Wg/1nX+bEv7CYvj6P0BuaMnx9GVfeNeXce5nIvXys5dLLp+s6bnfPGla5XnrpafLV5aLdsqkm9dumnql4EvzVk6IW7hmDc/fmFi2AdBMZ/OWDBhdvr4OYtHRyS8FZHwVszM9xcuGXM0OzW/fElBZXppbUbPlZPXevMtrbtbew5bWvcY7d9Im9bZOvZrTNvlmq9l6i1mx8HLN0p6LhXYW09cvlba0X2mtCqrum5NnXS9WLax83y2zry/vedM14U8nXmvpeVQ+7nTN+6Wnb+Rb7LvURk218mXHsuOOnw68lReUrEorUq8vLQqq7JuZU7RwjP586rEy8/mz84pnHO2IGn7nik7903Z8PUXh4+GnMmJO3kmdt/BkJqGTLVunbgx4+vtI07lTKuTzi8VxZ/JDVFoMpq0mbkF0Q2ytF17R+07MKqhIbFJk9QoDzVZI7SmKXprYJMhUKELX7/15UVZvwgIey5u1q8S5725IOPT7XtnTJz68ugJv5gS8uakoNdHjf/5p6P+IXz6T5et/cPhUyMragNUujCdKVhvnGKyBFvs0TpjuM4YbrFNv3Q1tU4y7quN/5iT/65KE9wgm6TWBxubI9raZ9gd003mcL0pQqIIrZYGldaMO3TmnX3H3962982dB7/YvPOLr7Z8tmH7yN0HA1as/yRh9m9XrJ5YL94jqtpzNmdtmWiXqOZwcenhXbvXNzbWAFCECMHw3xVmf7TNhre+EAqE+WepyPCmCP/yekyRk/P6CCJAecEDgBgIsiZptaxK3dZk61bZ1EXNhd/wdSerIz7f/cr/3b4hpFM8p0E8TSoJE8vDpYa4xpZZZebYuo7kGnOSzDrX3JoiVU6XKGMqpdOqVNOz64PO1AYWqyJyJFPLVZHZ1VPrtbOKqqdVNcapDPMaNUnipqT8irA6xVxr1zqVZVFBzfQq6byc0tjThVFHzoYcORtSKJop161QGVefyIk8cHzq0bNB+RWRoob41V//bv2O37ecy2g9nyxVT5Hrw7ouL+q4lNmoSaiSxIhVs6slSdXSOVX1s2RNaWb7aq0pq0mX0dKxwdC8ymBfZbavtrSstLevMtuztMYMrTFTa1ouVy+R61bsORaavvqjVdvHL9n05aKvRobPfuWTCT/8MuCXX0z61Yej/3l00G/SVwet3RE/M3VMxIz3ZyR/Nj/j83rlmgZ1hkQzr0Y+Q6GZp9DMa1Qly1QLGpQLyqrjD56ceDIveMvuT5tMmSp9ur55aaMqWaGZZ7FltnevUmrmaM0LJbIErSlFqZ2vMy9WaFP1zcusrevUhiyxIr1RvURtWm1p26I2rdFbvzLYV6mMmQ1N6fXyRbWyjJrGJVUNiyvFqXmlCYdOTv3m4JgNW9/bfXDkkVOTjp6clFMQciY/sFY6q16+6FR+/J6jkTnlKet3TCitX1hcnZhdFnrg1IgT+WOLREEq84K80uDDJ8dLlSnLVr+5eMnvs3Nj8gqjKmoiy6rHiySjGtQTGnWBZ4s+W5DxT7NTn1+w+OWVGz5MyXwjdcn7CxZ9EBDy05Dwl1/+zXPvvv/cZ589Fxn90qq17+4+8IlYHt7cEtfaFW12BBjtE6xtQWZbuM4YrtQGG63RtrbEE2ffOnrq9ypdiFofbG2ZbnfEWG1Rra0xdnukxRRstUY2mxIaJMHlolGVtSMLKj45cvbtQ6c/2H7ggx0Hxu44GJKa8UnKklHHTmQ2qc9KpafPnt0sk5+oFO0uLNxZWXFsw8YlTU1iACwInP+HLr77wwbfE6d/kv46mJ/+951fePAf8S/iBwCfz4Mp4oEf8PZz/BCAlyJnS5tRaVJ03T7X2tvV2dt5++GFh1dtcNnuq8k78dlbBz79RX7GJ3VHp9aeCa4qmaY2zi+VR+fIp52SBherYytU8VLtHLl6jqg+SmWcLVJFNtoTZG2JNeZIqT2mVBGQXz9eapxerZjWZJ6hNEZWSsY1aEKrGgNrZOGN+gSFaWaDLjG3InjT7ne+OfrxwbOfF1RNkRkSa5XTZfrZ1val3ZfX2zqydNaFts4Ma2eayZFsaZttdERZO6NbehJNrXEKQ0STJa65Y2HLuYzWc5m2zkU6a7LaPFttmqk2Jar0sRpTnEIX2agOlTYFqXRhEvmk8uqRdQ2TlbrpWtOsaklMYXl4nSIluywh46sP52S8vnzLmLnL3g+M+8VH43746YSfhCe9v2pb9LyssRGz3pufOTlm9mdzUkbtPzFr9ZbPTxcHyQwJBaLRJaLxtdLg8popJVVT5JrEstqwrDU/D4t7Lm3pi3prmkybmFc6rqJ2YqM6VG0Ib5BNqZGM15mjFJoQnTlKZYjUmGMamsIU+miVMU6hi2toipWqZzTq5ihNC6pl8VWNcRLVjHpFXINqZm1jQqEourx+hlg1r1aeVCONq6gPr5GGixVRddLwqvrQksrAUlGAWBGVWzG5sComv3r26eI5G3dPXfH16ILaBQXVCXLjwjpVrNyY2KCNP54/6tCZkbllYaKG+YdPh8+e/+qKtV9u+Wbi4RNTCiqm7D326qZdz58teffg6Xd2HnjrZO7E4urpx3MDymoTCisS1m/9/MCxsMrqRUeORy9b+eG69Z/k5Edo9Ck682xjc5zGFGK0BhmsU5pbp1ocIY3KiQXFH5ZXj5Crp8rVwVJloFIbarRON1qiNPowsyWirT2+oy2+sz2upyO23T693TFH1xRp0EWYrJENiolyXXCNLOTg6ZGnCqJXb56wbGVAo/K4yVQukZwuLt5XUryruHhrZeWuurpjBfl7t+9YJZdXASCOd2OKMP1Xs1N/O/01fWb/mDv+zm/TEIwxpYAERgiD4V2jmAH2Eg9HnQzcTlfv9h1romKnbNyzNl9aWGmXihyNqh69sU1z3qpmV7vdTbL9weOyXv/B1VPL4HyJumxJcX7CoZPBO4+NXbfvk1UHPt1wfFTGtneXb/9gw+4Pc6tCT5SOztr6swP5oxqtC6p1sUXS4CpVdFFdYH7VhGplkNIS0qCbIDdOrlaMrZZPkGiCpLqgRmOEsjmpXjNdZoyvUYZJdOEqa7TaGm1oSWjuTHb0LG4/t8LRubRRHdfcPq/twgJja3Tr+VhDS7DeHmztjrF1zzB3xFm7kxwX51nPzVHbpytMYWpreKMuQN0corWHqJsnWTsnaW2fG1tG2zomqU1f1ss+lCpHao0hal2ExjizoDQoY/mv07Ne23koePOuqfHzX9tzKnHL4ZgJ4b+MX/jJ3MyRK7YGxy54d9X2aemrpk4Me3VqxCtRia/OmP/zXUdHlNRNrZYF5pZ9JmoYX904sV4VpDLFl0tC01f8c/Ss/2vtlreLqiLqFdNrGoPrZJN11nCzY5q1LbK5Naa5Zbq+eZrZEaGzhTR3RNi6I01toWprgNYepLYFa+xhWnukzhEj04fLDRFKfUSTLkJridOY4hqU4fWy0GppYFHVyDrFFJF0dK1sXJMpVKEJ1JoitcZoedM0SVPw4Zz3D2V/mVcdeyQ3et7SdzLWfbZ884j5mb8rronXWNMkqhlrv/7N6o2/qayLq2mc/9X20QuzPpiT+t6I8f9rSsgP1mz6uF6VWCMPOp73RsX/x917RcdxnWm7PjPHM/9/PB4HyZKsZFEylZlzQo4EQABEIjJBEiBIggkEwACASETOOTRSB3TOXR2qurpiV3d1zo0MMEiUKNljy0miGPBfyPZ4/nWuzllnnaXZd3vVTV3Us76963vf91PtFyiPzElCZnmhGiQbgDMQUyFGn6Yc5y3uqyByavluC2W9AmOn3P5rvuBFt7+YNKVBhjgMPwrpozA8kSCPyVUhIukBQBtF0Rlu/2mX75TZluP2n7Y58w1YstV6wucrspgybHSGz5FLYQlmPNlhzSKJYwh6lDRl4OZciSqNzc9saIlqbE2VydtE4q6J8VoOq32O3TE2enNkpEIi6Rwdre7qrLrTXAkAwo2Nb795/KfvKcz/aeb+x6CpJ0+ePH++8fjxk2fPnn3zzV++/uaPz55/82Tjq8cbv3m68cXjZ/fdPs3oRPW1W9kxmTtDMnfGnosJOx0ZcTomvSz9/LWT7Y3lWuYIMdjeF757OOzj38uHvyRnbGC7keykHP1SpJaH35I5Gwdlpy637WFIM6bESVPSqM7JqJkPZwAAIABJREFU3TWd29mKnJG5uHFeTP/Mkfbhbd0TWwdnP+aodovBPWJwD0v2MVe5V4lE8IG9bOluNZGipdIVhiTInKYzJSmwSCUSoiEiYDoRNqfS7iLElM2Xh6F0Gmo5BhojFPq9avyAljyixo6osCNaMlJvTYJtxwAyRmoIUxhCtWSkSLNbhR4AqSM6ci9i2WYwv2/177P5D1hcB8z2gzh1kLREkuZEkzVbDaW3du+63bzvVkPIzYaYjsG8spvhEamvnijZc6kmofDi/pxzO9NPf1h6PSz37L5th3780e4fHk17taxqS8vgoTlFkpbMEKjCRJoQAI0e520VqKNHWIcv3diUd/aVsor3jmX9S2PnVqX+uFIfI1bvVaOHCUssZjqKUglG6zG77zjlSsSskUZXFGI5DJkPgKb9amIvQOzTUiE6KlxDhsHmWMQYBxqilLoQlS5MC8cowDCp5ogcPKw3RquRIyARjhhjVOAREI02WtJoR7YKju0Y3TzCPig1nGTLi7rG089e2xN17CfJ2T+/3bqfL83kSZNrGt7RGYp4osyB8YTh2byIpBeSst5Jy3tvf9gPr1Xv1OElBlOu1Zdn8Z1QI/ECeQiEpePmXJO9ALNkErYTuDVLT2ZqkXQIzZarkyE0W6k+xhMdUQCRSnWERhOF46kkmeF2nV5dvRxcLHH7Cjz+IqenwGjJgLFk0pyp1R+VKSJBOAFBjiFIIo6mkFiyCUuxGJMRMNKgC8MMcSZTpkabLFekqYAz7R0xbW3H+YI6Fqt+eqqOzWrhslo5s809nWUMxk2RqH1o6AaL2TU4dEejEX+vYf7r+t/y075zvT7/zoj/7A/PN/74h68f/PHp+sM/0u41EUj2qPSNjsCEa3FKTbVy4ds94is3J05f7M3Lv5WYcT4y42RIXPyH51IP3Dz4fvWHv6zd+obo4gnFQJVePawlWMPS1llDr8I7Di4N4iudTCAHcZYxVUlSLJ+vLi699t7N5h0nL75QXvdOdfv7rSPbOsbeG2BtZqu2zcg+Euv2S8FQlmi3Fo+dk+5j8PeyZaECTQRfHcpTH+Rr9/PVO9VECGQKU+OHdGSY3hSJ2eKMrkSQDEPoSJAKhekwvTn8u89dQ0QosEg5GsEFDvA0B3iqfVzlbqZki1CzVwDsnBa+zZS8JtVt0uIfguRWA7UDo3dj9B7CcoiyRRN0IltwqLlry/Dksc7+tNxT265VJ9Z35V28lRhz/MO49I8jUzZHprydfmpb0eXDxVcjs07v2Rv27x/v+8HJsl9PcNOV6OkxTti0+AhPE6oi4yel+7undnaNH6luPnzi1Du5p98/GPlPF6s2q9ECJZygI6K1+GE9FaGBIxAyCTMlUrYkqycFocK1xH4duR+i9oOm/Up0l1i3VQ7vVhj2KeADcnC/Bg7R6sPU+nAQjdaTR1X6CLkuVINFa7BIyBirMoRJ1IcUYFjX4K9uNfyELwvlKcJ7JrbOio+ijqoRVk5FXWRo/C92HvzX/OKPm7vixIpCGZBTU/frnv69cmVBUelrV6tDQhJeOhDxwtHjm8Ljfs4WnvUuNaPmU1o0WWOIx8wZBvy4GkzgCg9roHg1FKUn42FjgkgZpjUki2Vx3b0fDgztGBvbzWIfkkkjtNpYSBfvchQE/cVOeyFNn6BtmUY6BcETcWMyaUrV6eNgNJGgjsuU4QogXKUKVwGhWnUUqIvSqSPUqsOQ5gCo3g9pI0BNkkqeJhHnDQ+l9XbncJg3uOxGxmjN1Hi9kNs5N9M8PV4t5LWA4LBY3CEU9oiEw339DXI5d2Pj2+cb337fYX7+91DC75IeHj/++utv//h84y/PN776duPz+4+s9nmJimgXG27KDddxRxNorNLg5XL0kpwsh7x30OU+w/Kg1j8gp7tmVTV9k+ebb6f0lUZ1Jm6p3/na9a2vVUZsO58WXlScnnjmWFF9UT3nRguntHUmo3EobEyQpKTOSZESDV558vymG027a9t3VTZ91DSwZ4gTPjh3QIodVRhjhVAIbE0FyeOo+YSByiBteQZTtt6crafTtVSiDAmXIaFC7W7QFIHaImn/UUvwqHU+wTafZPIetQfTrL7jtmAa7Usxeo6Z/amOxWxLIAuzH9Nbk7RkLGSK05vj9eZYzHGUcCToTZFyeLcE2qoz7QHQnZBpL2Y5CJE7EfNemNoLmw8b6BgVHD80fajy9rZDUT9MSnsn/8yhjJN7SiuPxhzfejh28+YdP94b+Up85vsFZQeKLh7ZEfI/d4X8y9tbf5BT8voIO61lIOTkxZ9VNb8+yt/bMvb2EG83QxzTMRFRfHVbau67SRnvRiS8NMbKJRxXASwFsx/TkocQOtxkT6Gd6QSdiJniKHuC0RZLOmIwWzhEHcLtEQZLuIY4CNMRBjoaNkcB6BEVeEipO6yEwtWGGMAQp0YT9dRxzJoFkil6Oh0ypkqgOC2eOjy9o6HjV3xFjMKQ2tj7blPP1m5GTG7J20kn3npv+w/3hfziRMH20gs7e/piZznJHd27h8dCMeLSjZrtF6p2hyS8EJ7wcmzKa4ejflRc9kHV7Y/OX/3Z2Yv/XNP0wsjExxPT28cmtnG4B8TSMLUukrIlcWVbu/p/OTG9BdAek8oTAOC4Vpum0yQb4BSTMcNMpS8EixfnS0zGNFAbA0KRCHEUp5JQMkEDRejRWJnyiEh6QAtFq7ShkD4KQeN02nCNJgSGIvVgmEK+UwMcQvVJBvCEXne2ryuxrzsH0vQJOC0TQzUSQR+f0wkBE3x2C5/dBCh6xIIWtXpQq2XweQM9vXXfwfznv3z1vYX5+V+tIX9P7nz2bOPJkyfPnz998vzPv/3qvgJkzghaBUAXR1knI29Drnpqvnn+Yb9jqdESrHEs3TbYL0O2izrLRSVVpjRe4YPnGIK8aeHJ8ckM3nS2fqpQci2y8cBLzQc334jckxy+Oz4n7mBORFrl8YqO3GuNsdfbwm/3RLLkxeNzuecrPhphZvBURTx1wQDraHHl6zV9O0ZEMdOKaDGWxIeOCqEkHZmvNuQgpiKj/axEd5x0FhOufJM/F7YlmgLpqC1BR0WYfCn2xUxrMMW1nOFZzXIsZC7cL3bM51GudNJxHKGTUMsxwp5qMB+FjLEwHQebYzFbvNF9FLNHUZ5YxBKKWkMJV6TJn0AvpJr9KdaFVMt8CumJo3xxhDsatobD9jjInIbaiif5mSk5rx2M+Flm4e6qxvQr1SmxqduikrYeid188nz0sZyPc87uPHlh18f7fxCa+C83Wg4wpQWXqj8or9tWUvHGhepXAHNuD2tH5/TOXmZIHyvl5KXtaYVbYlM255zacfnGHrYkE7HmqdBwke5jNbYLNUVg5mjCEmu0xUN4KEyGk9Y4PRFuMEXj1niYigIMIYAhRKzeKwUPiDUH5FCoEDg4Jz/IlYdy5BEsWfScIoGnSZUh2UzFsWF2+IQwlq9J75s+3DayW4nnzSnjeaqkxu4t9T0HTpz+1eGYn2/Z89Ow6M1RMZsOHPq/mluiuLwslSp/dvZoS/Oe67e2nCnblJL70r6wH4RG/zAl44WzFzbdadvVO7ibyQ3TgCkabapckQCCGbTltAHJxMjjFvcxR+AYRsVKFYe1YKJGm2zQZ5qMhR53id9fshAsdruyPc5spz3D5ch0OjMdzkzanub0Zrv9uTAWi1OJBjwOxmIJUwJlOQYjkTASbnOkmC1HDUio0RhHEHEc1o7pib0IWFx3a29DdaxMeIfLvMNndXCZnVxm5/REnUzUIxG2C+YaRfxmxlglDE8AwJhMOj4y2goAwucbj//y9R++tzBv/Jes4O/aa99++/TZsydff/vV6j23CmaC5KwMGhjnVdzqTupl584oznZNJdd2HeqZjJ0WZ2iNZaS7Sk9fwp1VsPWaznR1mJXSORZzpy+kfzxGzD6BM/JFF0Jbtr/cE7q9vTC5oepMcmFUetnR8JQPMop2DPMutk7ktA2lX6k+cOnmHvfKkMnbIkeu+h6MTUpPjYnyGIqCblYsW3tikBMHEOcpT51roX1hvRc1V1TWvn+7fcsoM2SUs1+FHVMgcagjXUfGi7VHBMDBMc77M6JtajRKqguZ4m4bYLw7ztoCEgkWby5CHwOQSCUcqkJCAPSIWLeTq/xwVrRpcPpnbOkmrvJtOfyh3LCNr9vF0+3XUHEKNEoEhqiIaA0VgzqT5GiIEDzMUhxuHtrSNhRyvmprZuG7WUVb0vLfzzq940jcWyfPx2aePJSatzMq5c2y66G3OxJvtoQ19IaNclP7puOHmMlnr7134eaHNd075EThqDi2om3zre7duRfeis187fSViLSC3VFJb2YUvt0xEqWj8mSGCDG0Taj9ADYfgYhDIH4QM0dCeCiIhUJYhAYOU0BHJOpDPNmeOcmuOcnuCdYHPMVeNRoNoLEAGi/Vx8vgFKn++Agn4s7g3rax0Pq+/VXN2/PLXj5btal5KHR4LqmfGT8lTuUqUmeER2+2fNw9kZCS93pI7CvJmXsOhLy1Y+dPD+z/H9U1e4dHI+e48ZNToYWFP8w48X9UVm9q7dtX3bS9vnnX5MwxBZBvsl7w+C7ZXSUeX6nXd8Hnv+R0nQOhdB2YCmOpBjJWDR/iiXZKFSF6w3GbvSTov7wQvLy6cuXu3StLi8Vu9wmPJ9vrzfF5ckgywYDHGelknEo00slGOpkwJZmsqWbbcdJ8zOJIt9pTKXMiSR0ljPE4GUcakygqy6DPArUnu9vDrlzYxWVeHx+qGu6/wWN1zUzc4bE71Ioh/twdQNHD4zR0tp8GgD6ptIvJbJaIR8fG2zUa8XfRf99HmP8xyvCv+an/oCd/9ug3nzq9Rt+y0eiSedegwCegZVEIGAe19BAbuM1R1UyJrzYNZrQMpw/O5jb2xte0hzf0RrUOH61sPnirI7R/Jl2gKBkbTuEPZUMdeYMHX69//Yec4wex9guN5cd6Bi7WNBXFHN96tTFzgFM+yCzpnyqc5F3E7QPWBYbRN4Z5JrhgIxdslOLtUqyRWhhz32V98Y2B9k7T7qnFu2KjpZ8rLnMu9Lvme0yexnF24oWql3ondyHWPMiUCZkzUFuuFEoUqmLGWDvHWDv4ylCZLtrizQ+snTW5M03OdNdCtmcpm/YmfVeKYWo/Yt5rD0TZAuGkY7+G2CnQ7OpmvF3b+mJp+T9V1b3YMfghWxwuBxOn+fsY/L3TwsPVbb8qu/5y/vmfF55//cSp1w7G/J8h8T/eE/qjyMQ3EjPezSj8KL9065lL286Wb7lau6OpL6RnMjqn9GeNvUdq2sOT814qrXrvWvMOgf5s/UDY9fYj527uTy38MDF7S2re7tNl4TmnP+4cTrT4KzBHLmyJMbpjjK5oyhGFWiJwWwxsisQscTZ/BmE7ZqASNUi02hCjACMUYIREHTLL3zEy8+E4eydHGiLWJXIUce1Duy/eeutGy45TVzalFb1U3ngg/cwbCbkvljceujOUUN8XLYUv8+SFNxt3MLgnSq5+fCjm30uvxUUnfvTW5n/dtvvfIqL/rbj05drGNzt731JoIjRQAmhIJizZRluuZ/6CN1Dm9JRa7UUWW77Fnu0NnPQGTrq8RSY6R4+mylTRCnWsDk4CdPF8cYhEHosb822O8/7gtbW1W8H5y25v8cJyqcebazInW23pNnuWmUonyVQ9FmcgjhqIoxiVBOPxCJmAGo/BeILDnW9z5tqc+VZHHmnKcLgLgwvnLdZTlKl0eamVxcqpqjjA51Yxxip7Oi73dldMMRpFwh6hoJPHa1ar+yWS9ra2M2x2nVzeNTt7WyDo1mqY4xMdMKx8+uybJ08efzcy4fsl5/x7ft+3f/Uu/w3m767Nap2CyRsnbBrMIVt+RLnXIOcKqLfw5cgU6pR47hk8Dwz+T/Ua80Q34zxbUaPC2sRQHUt+bXTu7ITwAoDVL9xjra6xgq7xjXsAXVvQ+v6/dX3449sf/aiv4ACno1gn62vvuZR+KmRCUs9R3zZYByDzwODsBYDolmFd07JGprJNCA+pzTMCqEdBDM8/1K8+Iq0+ILiC3XtIr31CWNzcwKr0098i/hWBBruD0E0Xrm8e5x6FTGe0ZL4SOaE3Fxnd5+3zl11LVwlbAeUqpD0FlDObcmaZXZmUM9XiTaW9SVZvvMkZZXJFQORuyhlKOY9A5E4dud/oTAWQBL48kiUIN5CFpOUsZTtncpRQ9lO0+7TVfwYx5wBo5qwoum1g5+22bWfK3zh5adPJC+/mlPy68Pz7dR0xVY0HG7rDG3vD+qcTx3kpg8z46vYdF2+9f6s19Oy1Hbml7xRd/ZCvu9o3k1d4cVvRlX1nK6P2R78ad3zLgahX39/+g+ScV0DyotFTqjMlwXQcQkcjdCRsijR7jlm8qbg1gbAlQmQMaUs1OTNIWzpiStaicQowQqWPkmsj+YrDTOG+waktg5M7pvgRTT1bC8tezDz9sxt39t/ujCyvO1jRcPhE8VvZJZvOVmydEhTVtR4sq3hvWpBf0x5VeH57St7He0N+GZ/64dmLR1o64/mSNKUuEYAjKWcyZUuFsBi7O8vmyrS7cjyeQo+n0G7PcbpyfP58uyMT0IUJxAdm2Lt5oiNSIGaWu5/FPzzFOiwDUtzeq8vr9WvrjUvLtWt361zeC6Q52+LMsbmySHMyZkyEDHFyVYQWitehSSJlGEymYcYMHZxE2wtMlgKztcjlveBwnafpEqOp2GQ+ByEnMfyM21fjD7Tz+CV3mo5yOOVz7Jq+7kuDA1UjQ9XjYzXcuRalsk8iaZfLO0ZGrkxO3jAYxuXyLrmsTyYbRhHh8EibWi3a2Hjy9Om330eYv/tf/X9Tmb9LpdWASrvXGLxL+++RzhWdfUXnXiXtC0ajx0DPG/V20BggTAsE7gNxtwq0zJFekf+eZuWRYflzyLcu8yyJFu9KnB7Wg/uax1+Q96FR2aVjaOnRurf/mZW8w9xSSs42jnVfzCrcX9mWO6W4PSm7Mci51D5WpCA6udomlXFUb+OoqVnAOKsxzQjAAdgqcC+hhE2z8sB397P5R79dMRBSEBF++kUwuEwt3ycf/c4iUNbWdcR1DMf2TUUPs2JmpUlq8hSAFurI07b5a7ijCLflEvZc1JoOkYmo5RjlTDU6EhE6GrVEmdwJuC1KT4XApnDcFqM3RmqQWJw+YfMUO7wX/IuVJH2GMBaaraeNdA5hyiCtmXoyUaWPgslkkyMXIjMNltMKvJCnzmTK0/qnI6rbPq7v3jHOTbzTd7BjJKy+e1dtx3YJXNQyFJqU+9OiSx9kF7/X0JXSM57fPXHq5MX9uWf3ZZ05cOJMSEbh4X3hr7+39Z/iUl8RKEoA9LQKycCsWSidqsVjJNrDOiIWNsWDxijMloBY4gE0VIOHqwxhCn2YDAwRqA4IgYOw8aiBjAbRcJiKQc1JY8wPbzb9vLz2xe7xPbOi5MauvbUt+65Vbz1Z+kZl7e7a5oN1rQd7RiI7h0N7GbGVTXvPV+0+lrepbegUSPYCcL2BukXZL2qQZA0WrSMjHcEssyvD6jhht+csLJQE/cVWOpvAUkEwVqOJYnN3MTm7hOJQJucATxLJl8VOMA8wWIdwc/HK/ca7n7TYPZXBxfrgYv3yekNgqcodPG925nnnixzeHJMtzeLMJOnjqCldAx+H8GycLjLbS2n7Bbv7qslaZrJccbpr/MGmpYVur7fN5+t+8Mns3fVpNrv4elVIQ0NyR3v+zOyN6ekaqaR3bPQmm3VHKOqUyjsVqi4Wp3Z49Apf2Ixi0xJpFwSNqYFhlWpcLmP09TfJZLyNjSfffvvN32D+/0H+tfH/xjX1n2/67D8DzZ88efJ845nZSuowBULLCZcCc4tIn8y9RsEWrc6ktq86cI8JcRtBm4Hw4aYABlvlhEth8SsRK1cJj5IOvm9N41oQuRZEviXFwoLymy/M6NQtRUUGN2P/nV//CDgRujpRp+4qqyk/ll8aBlpYUnxIoG+Vom2O9Tkl2QXbGcGHIOUXOVZUlkWx0cdffkRZ/BoVLHj4H+v3P19yB608Kdc973IFnVa38cEXS8E1k39Nf/ZK5LXbUdVtkVV39p25uqmiYVtDz+Hmgcj24UixNhfACszeMqPrLGLOs/rPWH0naU8eQh9D6CTScdzoTNPiMQp9mBwKg8hEkyPfaM0jLYUEXYAa89VQmtFcYHedgZBkzJhmtKQZ7WkAGC5Xh6p0ETz5EZY0hKWKnFPHcYBYKZw0Iw6bEoaLtGldo4dqO7aXXHu5uPylO/17+JqCioad6SdfqWmJ7RnLbRvIrGlNyiraEpXy1r6IV05fjg1PeHfbvp++/cEPTp7bDugrdUSZSJ0+K4oYmPy4c2hTa98bQ1PvT3A+nOR+xJZsn5jbzOC+K9Ht56t2SXT7cdsx0nEcQCJ1eBTtSqJssXoizGCMxK1JKji6su4nN+p/Oc2P48myu4eiOgeix2eymLzC8ZmsoYnjE7OZnYNx1c2Hs0s2FV3eXdGQWFGf0jl8eni6mHJ1eJfuOIPXaM8ZypVHewpc82ft7lNmS57dVmgynYDhYxJJqFwZBWjidFCS0ZynhVKn2YeHJ/dwxXGkrXTpXsP9Rx3rD9vXPulZe9B77+HI/c9GH/3H5N2HfQ++6Ays3phfq/IuXbR6ix2BUs/CpeDKDU/wltV5fXG17fd/mnn42Wgg2BYMdvn9XQF/P21u1QA3FfIbONrDnavsbMuVSRtnpyuvXo7v6ysbHa0cGa4SCbvmOM2TjBqhsAXUDzGZ1aPj5TJZO05OK+T9SsUABI3B+kkUnVMDs+MTXWq15MnTr7/++s/fZ5j/6ySe72B+8uwbyABItdzAupl0K+kFlX0V9N6nJPAc5oWpIEn4SMJHYh4UcUCEB7IvI45lyOJXkg6RWDUAYjO0V0L4OZZVoWleuPoFOr+qnffJx+6chrsv89IOtf3qf/rPpnwxVC2oP1WQfqBnsK5zvL66s+BqU/yF6iM32xO6GCdlSPM4/2oX49SNtqOVd+I7x0uq2/L5qkHHPHLvS5932arQK5c+WbH46KUHXovX8Ju/rBJ2xSub/un9nT+p6yicEV/nq6qVhibU2kfYRw103xi7kMHLFwAlHHnBwGT0CDOar0yV6I7j1qLA2jX3YpkjeM7iLUbpXL05G6SyUDrfYMyByWzMnI9b8kA8HaOzCWsuZc8zGNP1xHEldHSKs5vFPzjLPTjDO6hEkxDHCZBOE+gihdpwkS6KwdvHkkSPzIaNc+L6J0OuNbx1qea12q5tZyveLrn261lhUXXz4ZIrH2SdejM27ReH438WnbopPHHT1r0/3hv68yMxP7tafbhnJOFOz/47PVtb+j9q6X13jLmXr4jSYClyKHZWtGdWtGNKsEWg3gdgYSLtPi0ZiVqPQsZYDRYJkTEQFkHScXZvOu08jpiSpNoooSpuihMl0xbp0KtT7Nzy67tPndnc3HJ0bDy/syutti5paPR879AFtWFET7HbBivLKnMuV2Vdrkwen7kskpWTlga7rymw2mrzVC/fayUtZ0EsWySPFyvjrI5TFntRcPGS1XEKMqTrDJlsfsQUOxSAThhtFxbW65fu3bn/5cD6ZwNL9wbvfz67en92YWVmYWVmYXVq/RPm4vqof7nn7mejX3zFXFjvdQaaP/ly+uFvOARV7wsOEsYmleoaCFaLhFcnGcXdnSca6pK7OwonJ66ODF4ZHa1USLtXFiFQM1p8KrK/+8roYNU0o0Yh7WXN3Oay60WCpunpG5MTFULhHRgcgaAxA8TAMSaOzxhJjlI5JpWMd3TWgqBiY+PJX/7yp/9OMD//9ttvnz5/rIVUehKYf+BwLOPWZdC8oEE8KqZq3LJM2lbNthULPW9EnXqjDyZ9OtKrMgWA+U+Jtd9YHAs657zOuQLa72mIRZFlTe1cg6wB9dI9Qqrs7a3OhG5ltWz6Z/amf9Ueebc7/IPyxAPHj4aW3z5f33umZSzvVkd8z9SJ+r74W62h/TPpTNnJMV767e6DFY37modSL9fE1HUVQGYG5ZMrELFzyUl5cduCCXeAf3j++eBMZ2lFgQbjf/p77+KnuHMJWHyAeNd0jqB2/ZFp+SFM+zkIPaRC7jBFZUxxqUJf3juRUF79YU3L9p6xiIHJmAnOMQ123r7Q6F5pIexVqKVcR5zDbJedi9W075qBLoWoYpA8zVOksCVJncN7xlgRDFZk3+j+IcYhBjeMLY8B0Ey2NJoljVDBaSxhrArKV+nO8GR5ozNHa1u332jeUtu+505flEB1nnLWzQpOVN/Z1T4Uc65iW1jCT3aH/NuhmNeO5+w4HP1KZuH79e0xzd1hXSNhc9IMOZinJ04bbRcwutjsOm/xnNcbc2Eqx+gsMDrz9dRx0nkCtaYLlIe0WDxIJGjQOIw+ZvFkaZBoEXBEoo2ByByQPA0bL7NFJ/PPbEo78eYIo7jmdmLBya1pGe8ogeampnwdOPHgoe2L3y2YHHrvspWywwqQE1jGhfIePTI4PXuJybmgBmvWHrCX7086A61Ge1VgrdmzUL18v2n1QdPiep3NXS5Rps/OxY8wwrnCNNp5wxO8Y7JV4/QtHXYdNjUIZFd5siqu8MbEbPnoxGWRommGfVWsqhVIK+YkVyHsDm7pRo0duKmneyAv88S7w0NnGBPnR4eLZ6cvzUxeFfJqAHmHXNpGUywUndJDky6n0kKLbVbpDKP+VEFkc0PJ+PCNseGqqYmbM4wbDXXZY0OXpeIWpbRdrewlkWlIO4ZCU7COgWNMPcSQSAYnGa2XLheJROyNjSd/nxn6/YT5r5u/Tfd79vybb755vvEMRkC+jDcjnBjl9KkIEb2EyY0ClobBVDGm5RNcNYulmB7j9TUN3rzSUHSqKu3KncIh4R2mtn9OPzoh6e1l3ZlSDAO0REGKQEpBGpXBIOJb01y9HHI24seslDcNu38Cz4MqAAAgAElEQVQu+sUPGO/83HD51PnjMWfLMoXa9q7Jgs6JDKbyDFd9iq/NU2IFamMuQKVhngLcVwzaziqMF9jAmV5mxpXGKMA4Yw6ilgXKumBe/3LVuWTXGlWNvbUc+YQEZLLlIzOiQaWeq8YlSr1QaRALNSzUpqa9oDWg/eJPngdfGv3LMtQ80tabV3r50Nsf/CD1xOZZ/nWLZ3blE/Xnf8A++Q/4wW/B1c+UK5/JPvmd+tPfA+tfSD/5vTJ4n+NcmiAcnVzFxWnhqfMVHxVf+XVTT1jPSPwEM31OkD85m15/Z//t+n1S2YXV9enVNQ5mbJ2YyZ/hnqy4ve9E0ZvFl/Y1daYIlKfFmkKJ9mT/VHxrf1xeyQfHst5Pyti6L/TVbfv+/eqtSK7skkR9HiSu0q46q7fO5Kym3bUm503/Suvyg56Fu50rn/Qu3uuknVVG2yUQK4KNRRZPmdV7QaZNoT0lUl0sXxn6XZNZqEmR6wt1xvKalvCQ2H+/1Ziamrnl3MU4kayjs6+05ELE4NhlDJuUynpNFun9z9wyDce3YrN4casHtbmhgZHqpWW90y2iray2zoIxRhlC9fPk12cEZVritkBVxhGflqkvCGTFGrAcRm8h+G2J7NLIWPbM7BkdWC+X35Ir64XyRq6kiS9uBdEplWZUIO2TyPtBlKEzDGnRPrW+kyutnWSVM9gVs9xbPPGd7Tt+kp6xx+dTuFwSIz6NGSaM+LTTxndYeRYTW6MaEAo6PG6lmRZodeNms4g13XT5XHJ1Ze7k6C0EZNy4lnY6/9D5knAm4zpumCDgCRAYgtVjkHpMD4zpNeMGiCGX9cnlI3Ocvo7OWq1W9nzj2+/1MfvZ/5Yu8l1lfr6xAYBqCAetfoue1uJuPe4zwG4tT8+C7BoZLlIbZaBJqbcpFDh3St7Hh8cVZqbKwp7RDqpsAh48xdFNcXUsjRmwzJvs82aXA3O7IP8DWI20N1fus/amiXf9i+Ltf2K88S/agkRGdVn6idBjOTtLrkeW3jp8uf7gxdtbe2ejmPIEERjH1x0WQAfFcCgLOKyisgDTSbmxqPjGuwPsy9ZFnWOZ8N11+u96TV6jllS3DjV2jDWIIeaMaJAPTINGFelEYDOoMigBRM2VzwGoQgEJULMSMLC0BiZO8xS60eAqfCI/9E5n2Re/9weW8Sl2u8kFzN8zLTygVj6zzN8nfGvw0kNi/Uvq0Z8dK4+Q+78jVx/pCed0QeneQ9E/nRFUfPYHaGFd9Okj7dp9ucszKxDd0ht6fH6+PyBaW9d+9jny+z8aP32ksXqmCop3bt/375l5H9e3RsJU1TQ3e4pXMDpb1NyTfaM+61jGrpqmUxOsatc8d+kTvmth1LkwaPX0uOeHVh7MehdH3PND82sMp3/I5umnnT1C+ZUZ7mkJcIUjPGO0N3gXuyCygiXInhEcn5OmzimSmZIE0Fxq8lVjthoVcmtkpqShI//0+bjRydt5J6MLz8QMjF5v6SptaD0NaMf0CNvlg33LJsIGLd7zLtz1BFadEK4w4HKTBZApGI++9HkD0NWKrMa2kuSs7a19xWPM8p6xM+OcMrG6ZoZTNsO62NKcwWRXcHi3ThXv7+s/qwP7QXCwpeXU5GwdT9jNE/ayuZ1MTrtIOqgBJwHdqAYaVmp7ZEDnxExV/8ilWU6dVNmLEuzGxpKqqrxgACTwOY1yWCrq4s+1TI7ful2dU1eTe7YkNjNjL5PVqAPHlaohLq9NIukvv5JVX1Mk4LS2NZVEh2y6fC5+bOiqUtqpUfbCumFYO4rDkxTGQnWTBs24Tj2i1Y2JxQM6aE4knsYw3V8tkN9PmP+hs/z87+Odnz958uTxk28AUKVBVMF7PtuCiZ4nrCsmxAXPadj2VasxiNHzBOGBzPMG8zxsCoL+TylqQYf5VKRPY10ymOdh1zpFeiDCpbfMY7QHtjh1Tj/kWoXWP9cP9mTCE/mWG2HKxNf6Pv4fTftfk/VVD43U7454//Kd08ZFJRdqb2cU3Rk+VnTltYHZUKYkVKgOnRXtUGMxLMVBjjpSZEiu6d0Vd+LV6y25HWOVUv1M8L6ddOkRqyZwz7b6hXv5c7tjCbYEdXRAb5tHLQHcuUgvP1yweIxmNyrVsoTKiRl+N08+aHTIQYLnDCKZudGlF7M+/SJocUJd/bVaVAgY+CpUpMbkPCWLq5hVoQLnggFAZyDTrBIZkWgHMCvv8s2si1VZiJkv0zEgko+QYhDhkWa5DmbzRAMNzWV1TaVDY3VcYe+csMNAMt1BYP1TcmyqNjrhvdJLIbdbjxdfPNjQnjPFqY5L+Sg5cw9P2utfhubXocAqsHAPCK7LHfNzKkOnHGrjKeoQesSzJMKtjOC6knIySTtTiw23DxRD5EhgRW4PcM2uabNninJMcGVVmKXD6u9d/nR6/t5E8C7DtTRm8Y73j5+vqM4Oi/n4zLm07oGarPzIotL4WX5TfcfZopJklmCUJZpYuu+j3IRj3k57LVaPZWF94Xd/+q3VYbI5qW++/R2ol/f0NQ2PtQ6M1KnAqcGJ6t7xKoVhVAb1KcFuobg55MivystPiFVDg1PVADSmgxkgNNHQeKqn9/Lo2I2h4cr+gStDw9dmmDUsTi2TXaNSdwOaHrG0hTFV2dVzdpZVC6gHNdrRpsbTly8l+32ASjnInG1gMuu43DtCYRuf3yIStaPolFY7DEFjBgNDJOzU6ieEioGr13ObWi70dF3LSN5XdSWzo7m0s+3cLLNOoxtUqHqUQLcBHYOgIb16UCXpVsp6IP2kUDig1rLmuGOQXvV84/GTp19/Jxr521S976TO/8Us/P/p+n/YZ/5ba2pjY+O/TqN+/vzbp4/lapkaBYL3PJYF0hTATAuYzgqw1TO2VTNkB8zzBtsy7rlnMs9DoEWMeRSoW25wSvVWCepUwDYp6lAZvXqTX485Aecq5lnGLH6N7x7iXlUwuWXS2cJPtNdYxb+eyHp7qjRktOlUb//NtKKU+IIk66pFSfFwP48MjLePHs05+2MFeFyLJgtVh8Wawyo8Tgof5WmPaumyOVVldVtObfvp2rbSzuEak1tHe2DSoXYuo5hDBlsFuEtq9KiMHjXh1MA0YPMZ/SsO1wKF21QWD2jxam1+LWIWS9RTnkVjZc35E4VJDz5bmF+2k2adb8mq1AsBVKYyADJQrjIAsBnELABL0qvBZ1AbDyTYrgVDx0D10GTrwrpDBQn1JICYQB0i18BSswN1z5sb269zpeMGQioDph1ePUKKPfOG5XXT0hopkg+cLIk6f+VY58BVsWqoufPqwbB3O/uvwwSXI+owO8WuRYB0chELE7WylIZhAB0Va/qr6nO58k7MypOBIwJVP1/ZZ3JL69rPMuaaCLsQQCYhI1ONTir0I2rDkG9ZjFD9YqBai7YsPRDaA9Mm58zCmq6jr2Lvoc0nz6TdrC27XlOcnHGg+PLRnrHKW3fKJtgDQjWHKZ6sab2pwdQSrRQk9b/902/nxHMkbfzDn3735W8+Gxjs5vKYoF6+vObw+FG7E9Qb5uxejS2gIp1co5Vfe+ssb25EhwmkmungEkoQfJVm3OZUuD1Kk5lvQKZJI4u2zhHGKbuTpzeMoPgERjBwctpi45JGFoLOIOgsbREODF5rbStdXIIoExfSMwzItEY7yuW1Gqk5M823WIVmmm+1iaw2EWnkeINqpX6y8nZR2ZWshoZzzJm2qbHGqvLs/v5KvqhLoupX6obU4JBM3SuRdahl3Upxl0o5qNWNiyTDWpDDnhvT6uT/aLT4bwLz48ePnz5/otIp9RTkXXXgbj3mgsiAYVo+wgNnrCsEEQCJgJYIaE3zWtwrp4IA7pXDDhHpV4JWIeqW25dh0g/obXLjvB72yMl5wLEKLn5GOlc19AKvdfQES1gICLIHqj+qyn5huC6y/EpYRW1B0dWzh48daxrq0dshCTou0DdIkEtFV37WM7FVoY8TACFq7ChPFSmEklVk0aysQGNsF2o7x+caiq8czzmT4Fsx41YtTMmtfr01oKXccswmwp1yo0dLefS4A/Qu2Rbuuf2rVpNbR9hVpEOJ2+SwSSRSMRwBrKr2QmZ+0uqDgDtIkxa9xYXbfEbPitO16LQF7GaPyT5vdi5g1oAWNLJwu5CwSb1LRG3zlbGZbv+KmbTqaA9G2vVGm56yQ+55yrds6h+/AxGi+XXa6oXsfti7jHmXMYcPtLqBlfum8ZnmxOP7u/pvBZcpqWoKISU6A5fBbJUAw4B+XAmPaokJ3M6h3HwdMWUws1SGibr2EjU6aQuoEJqLW0UWr8rkknNlffN3cdorN7mlmJWnRicBZJwjbmYJarWG7uKLB3myGqt3hnJMw+T4/Kp++Z75YnlebuGxgtPJSccPF5yJu1CZ1th1/nbbxcq6s+Os7pGZrvLq8+fLT48zBx7+xz2Y0Awzej1+2/r9+ZvVV86XFXI4Y3YHihtVJkqhB1j82U72TAtf1CXW9lIusUQ8wZzq9wfIWVb3UgC3mxWAkqFST8kBhlA6yOZ1qaFJGGeDyLQamphk1YuVfQaSSZh5CDmnM8wgBA9C2IBuiivqHp64BYDjEzN1PHGXRs/gibs6ei/PcO5IVYMieZ8emyXMPIRkIyTb5pZzBJ0n8kOLzsTfqj0lFA/1D1Y3NV9kcTsF8n6pegQAx0FkWgsxhKIuEbcdh2cgkCGR9MuVE3LlFGOqD8PBjY1vnz775vsI89+P2X/d/GNlfr7xTK6WGcywf91FzxOOFcp9n55RjqhMQtyvIQJa2KXQO6Wmea3KyELdUtghmJR0StEpATTGB0dRp4QKaozzes9DM7YA4PMK3wPEtaZd/gy1LQtzL2+fkJ0RQ6eZvORZZmpLa3jOqQ/OVaaWVF3ILD2/Jzpqy5GdtzovCPWtTYNxV+p+zZYlcBVxAiBBR+bOiOI15Lne6YQhdoFrlb/8GYrZBMWX0znSkc+/WqM9iA4XS3UzlAugfWqTR0W4VIRLbfLCZi8+f9e1cM89f9dGeyHIKEJoCUjyMatCi/KtXsPJs1mpJ+KW7/kIGgJRhcVDmDy4yUPaAlZbwEr7KLMPxW1KwiHDbCLcLsUtCkcAu1F3cXpu0LdsMjlB3KqmnCBuATBaRTl0qFk+Jxmh3SBpUxntgNWnwyxS0q5QQDP2AOQIGJbv2uuaKk6VZMGY4t6nwU8fLXjncXcQdvjVZqfY6pe5lpTWgMTkFpk9Yu8KSLkkImDYvQiZXHKLV210yFc+pTGLUKod860YtPiMPQiQDqHRKUBotoGaRqhJla63oPiAFhnAzFMTzBvDjOtd/ddUOqZYwai8VXI8K3Lnvk3b976ekL4n62T44GRdY9dVGTi7/sjjXTb1jjWXXi3oG29jsAbWHwZVWn58UkhWdkJ9U/n0TC9jupO26wE1u7GqpKWqZLSrapJRK1H3OebVNlrb13EbQ2TtbRXzbsRmVJgoOYqLegaq+4dvD4zUzbC7NBDbZFWotNNS5ThOiUmzlLLIEUI0JxhgzvWIZGMq7ewUs6XkQpJQ1t8zWFl4JuZyRebQeHVT2/mbt08CIEMLT4sVgzOcFo6gk8ltGxqvjkvaEpPwUXvXxfauyyPjNaMTdcNjtRx+N4vfJVWPgBgTABlcQZdY3KdRjuq1kxDIEAi6pfIxqWxqcLgNQbXPnv/nMftv2uy/pWp9T2H+7pFYIQRQhdlLoE7QtkS679MihKV3Kk2LBtQLIB4V7gfc93CebmyY2+K6i6BuuTGg1lkECoKlIFigRYy6AMynVVu4g5x6o1fqW9XRbpHZyzPOzwyLS0blhRrnDTl5VWO8OTB9sq6jMKskefPej/fFhP/0rV+8s+uVpqGzxZW7x7hZYt2ZWWH64GTC7db9k/y8gZnsQ/E/YiurFz4FV39DLT+iT15M48gnQKNKjUgMJpVCzwZJIW6T2wKQYx4h7IDVh1l9hGPB7Fm1eFbNvnWzJQjTARCxKWCLjLBpLF40MvFQXEr4/LrX7CJAXGlyooTDYHShwXs++7wFtYKIFdBTQgMtJJ1yzzKBmpXueXN7b8Mke9DshCFCpCfFuEVBuTS4TQmSQsKuMpilZo8OtchhkwQyikxuLWqRS7TTlEuDWQC71zQyPrBn/46+wQ6UAD99tOz2k1aXDrOIzR6Zc0FNuYSEnWf1K2wBJe2V63AOW9wfXDeitMRgEoEEzxHU2wO6GX4nYRM7FzSEXUjYBY55JeUSYjTTFVBY3WINPEbZeBaXBDdxbR417QTmVyh3ALW6QIVm1kCItAa2Bmb1jdxq6ym/032FIxlYfmDzLpF/evrZyFTnq5t+ooEEzze+ulVb1tN/e23dcfe+Y2XZbLGDnhUbiMlBBcdLqX//wL3kh/wLWm9ARxpkQ52Ndgs0MtzgsYMIzEMIgcWhMVsAp0PvcSMGWGiiVEZSodPOWWiN3QaaTQBtVptNgEbN1mo4JCG327QqFSMhYQeKzplMYql0SKebJgi+Ujk2NnYbx3kWi8zt1lgsMpqW0rTU5pT1Dl+9VJU8OVvd3VP2nVykpfns8Mh1qWJAj7F06KxMM8oXdenhKRJl6YBRhXxILh/h8gdUAKu3/45UxtvYePLkyeP/VjA/fvz42cZTAFRqcJXRhUIWwBRArCuEBJ3DfaB1hdA7VJhXRy3A9IJBaxZqTCLHKqa3yY1+Lb1gcK6RBocStisdq6RzjdSZ+SJwxOSV0l6Z2SlZfIA8+L0R909WD6VU9sf0cPM6prP7J091DZe0jJS/s+eNvTEHDh49cjhh94nSyJG5SxK4WmW4PSe93Dl4giW8aqD7pPqW6racMV4NR9WF2AW3Wi+cuXLCEsDZ0qmGjpsMzqAImOEpxiXaaQ3G861SFq+BtIOEDTK6YbPP4FmlXCsE6QbMfh3mUBndOtcCZXTAW/a8uz9slzNooRwYRKhJG4xaIQOtcy1ZtYRCpGXDFpmBFkIUD7fJcZvK4saW7wXSspP6RtqW7rkMlNTk1GAWqdGpQi1SNcqFTRLnAupaxPSUGLepIKPY7NNb/TBMyyGTFKW1S+uL7DnO62++kV+Y1z/U/fmXdw24HDVKQGIOtfAwK0+LT0NGphqdUsFTiFk4y+8bm21f+cShJ8UGSkraVJRDHVgjefJBlBYs3CMM5jnaK7MF5N4VrcUnXfuUdPkB2iFbXCXsbi1lURJmeXCZ8gQx1CgxWpROH3z/M7cniAaXjcEV4uK1rM7+SgjjLtylKYdmTjLWNdhQVXtRDswNjDR39tQurVptdshq17pdek+QMAdxAJeYSKUNky5Z1F6M/9ADfOHV+bQihDn+eN0Lzw1/4UK+9CIPXNoFo9ilYS1jsvuUdhlV3DeC9ygwoBUHQMlDGlkjNEuw4h4FrhPAIiJZMkg+tWpp8WhB5NYgNLeMieb13E8swKKBPw/zPOrZoJ47r+c+tGm+dEGfO3Sf0KovfaBJNTDYkMvqPCceKqd4nZrRavVwDTLd7FEx3MAkyO6EuN2UfNihYyCiboDbLhP1AMDEHK9fLJnqG2hVKMXfiUb+W8H89OnT5xtPUKPBQEPeVbttifLctdjXTCIDj/BhjjUbGUDta7Rt1Yy4IcgO6K1qywJOzxOkV6+3qnG3XmdWqgiJKYB51mnCrhIoh5ceGEFizr9KzN+lfEv6pfuGwrKQOwP5crTlSm3skcgXLpTH9M1eK28pOpJ8IDozJrkgobbzKj0vtS0I3YtiZ0DMk7SD2LRnWbf6ual95Maccmha3PnxgddCEnZ412j7vIlyY6gVwmyQwaTCLICekghUDMoJepbMMKkyuRDEqiE9kHuNwl1qDckz+bRmP+RYxHEHSDjgiKTQ7Qe3LdwN4BYYo/UmJ6ojVRAFuJYskEkp1MwaPVrUKkYsIoNZqkGFNg9lshlfeu3Fhtbq4KpDqmGCJF9v4gMIW4tzCbtCZeAQLnXwvlVDCDWEmHDqcJeO8hgAXILYtKQT8wT8rW1dr73+Zmx8zOXyC59/eRczqw2UBKVFqIVH2AWEXWD2yDTorBZj+5ZJuY49J54IrNIqPVdPSg2UFDaKbX5QjTBRWuAIavUUG7PyjE4BbGKC5CxMshw+rR4T2D16T5AwWtQYpbC69AgpNpCCwDLqX0I88wajRUmY5S6/QamZuVKRPznTcb2mtLGlck4w4fZTnz5arrhxvvB0Bm01+IO0yQxarJDPQ7gDuNEPQVYZaZb67MolSvjIKPhKzXiqZv6GO/2VmLeBqH8nmt5A5E+U7Ofauacq1tfCsQ0V86lk+rFo+hv+1IZi7rl07omEvSHjbyh4z6Xs53LO13zGH7kjf+aOPpXNuOqvifJTN+Rz34pn/8Aa/VY8+9upgc8nev7AGv2KPfrnuYmnUtaGgrsB8DdU/A1I+IDR5O24St8uXu69vtJ5Y77hynrLja8G2/843P3bwY6HQ22fT3atDNYvjNWRfVe1I5WwYlguH+MJhjhzw5PTg3pYs7Hx5M9//uOTZ9+lc/6D0eJ7C/PzZ8+ePd94QpgxAFWQTgNIK3CPFvWAGjNgDJALj+YtS7RtxWJeoFx3HbADYimmUaee8uOwTYc4IMQBoU494UHMC5R92Wj26BCz2LUE0wHQ6NUH7jkW16xOD9zYek6DjK89QufkLUlpWxDTjP+BDvdKiyuKotLjrzVUaE0qyq+ifDJ7EHAHoYqbpwpKUmcFQ6Ps7ou3SsZ5fT2MhuS8CNcyOf/ANSua8KzYVz9f8K87bX588b5r+RMXSqtgSrn0wA2TKue8kfLoMacacwKWecN3ZRmzA3qzArHolh8Gc4tz3t2+2b/icQSspA3BLZAak30HM0wDHPmYwSrV4GzSKbf4IMyi8S44XX7n3kN7WroaA8sOHSYiHQBI8uXQjJ4SwiYRZBRhdmDhE6dQMyvWcTAHiDn0njWHhlQSLoSw48GlxYHB4Zd/+cqbb71xuiQ/uGSnHDrcKtNiTNTCM3ukuE1Ae5SUU2G0AzYfglAqkZLlWaBhUqEn5AZKDhEi0qay+cHAGm50SAm7UE+xDWaOBptSGSYUWoY7CNvcEKDj6WAJaJCarKDRolZop2CCa/OqKLvE7tVY3RqTDVh74Jhmdr3y2r+0tFfxRWMdPXW03RBYtC2uugqKMhVq3icPF1FcFQjSPr8RR+W0TWewyiXQJIgxvQ7Ziln4F7NElRff+MbPat57+8qmN66/v+na5teuvfPKtU2/uPnuKxWbXrjx9gs333nx5jsvXd/0YvWvX73+1ss3Nr16+923r//qtYo3Xqp88xfX33rpyqs/vvnOizXvvnx904sXXvzR9bd+Wff+pvLXXrz+1i9rNr95Y9Or5a+9WLP5zepfv1H96zeqfvVK5Zsv39j06q13Xq/61UsVm1648saPqz/8ZdU7L9S991rNr16++crPa19+ofHVXza+/urtTa/f3vTq9Zd+fHvzL0YTdrkm6yy6aYlkmMPt5wvGxVK2WiN/+vTbp0+//W8B8/P/lHM+33giUvAGproFaqZAxxRCsx2TjTc6r1e0VnRNdU7LpsQGkRSVyHEZH+QxxBNqE2Cwg3JUrCJkIog3xO4b5PT3cXureytquy4PzDRoTALbOgl5/xd37x0jxbWu/bL3dsDknBmSbRxxAOeEwYAxGWywcdg2DmCMMRmGnAcmD5Nz7O7pnLuru7qquit3zj15GHKePNO51/3D3ueec690pSt9Ot8+X2mpVHpXSWupVL9apXet9Tx6S5ul4bqvrcNfyykUykpMFinlUuw/+Z0Kq2y4SetY+Q+7t7+7fPmOw/vKBOUGi0yGlteIM2qEmefSDil0/GPn93/w6dtaUplenPLByoWlvKyb3c3uNjPlwgLXXIGrjqbrbmcj1XrL03rL5W1l5HqenpDpCQXKqASaKh0jgWiRmuBDlFBLCiBSoqcVekrdeMO/Zsvq5etXNF9vMJlRlNbhFliFSSBSZrLrCKeurD5bjtYgrECmr4RwgRoVo4TB7nFs2Lxx05cbmjs8lE3PuHV6Umi0yAm7SoVyTFYl7TG428yoRaM2Sg1mCLXqcYcRZnS0hybsZENrYN+BvU8Nf2LM+GE/7fzO32qh7BqbH/rzb9nikzNuKetV2xtQm9+I0EqzyyhW1bkaGNoOI6QCpeUoLdXjAmcj0niNtPk1erKGdIhol4R2STTGCpQR6XGBQFqq0fNNlEaHSAhG423EVfoKm1dhcUutHpmrQWP3at0NyNWb9pTUg7/9/mXrVVtjC7tz13dnzh2Uq3k5+SnPvzxLh0h9AbPFhpotBpsdMTOQVlengzkyVTFflmNm+S0WUa+RL1j2TvFL802H9quOHtGcOKQ5cUh+bK/61EHtmcOK4/s0Zw/Kjv+hPnNIceKg7NhB2bHD0uTD4sMHZUePiA8flB07rDx5RH36iPTYHtnxvdJje3Tnj6tOHZYk75Ue3ac+fUR58pD8+AHZsf1/RlSnDsuPH5Ae3fdnrfz4IfnJo/KTR2WnjsjOJCtOJytOHVOdOqY6eVyVfExz/Jj+9Enk8EH/sWNlb79ZsfjtOzW5CO+KTFpSx8mFdMJ6frVGK/9TmjYYDkVi0f9YLpJIJED8fxzM/xqZg8GBBIhiFKwjVf5r9oY7djUlKBXnKmlZAT+/UlZeIiwqE5ekFF04mnbkbO7plKILlbJyxKZFbNoqacm5K8cyyy/mcjKyeWkpFWcyyk7k113QWgSIT0u0kaZG2tniNlJoQXH2xfSTrlYWs6vWfbv0VMZ+ZwtzLOXYm4s/XvvVt88uemPrr9tKBfl1yoJ9p34QqIp9rYyria3kleRV5rhaHe52e1ZpigKt9161Nt1yUy7MaNUHrjqcjZSjgWy67jR7kNZbLqvPhDIq3ArJET5ESjC7ymCRw2apysSrlRbKEb6nzdZ6p8nV7Pxo5eLjF0/c7b6lM6kQSsO6jYQTZrwY48UQszKz5CxHURGUMLQAACAASURBVKQn+XpSSDv1akRCWQh/c+DX3TvXblrT0OZmnQjrNqCsFGGkCCM10BLcqiGcsLfdjtsNhANFLQbCaaI9tJbQki7a6rc5ffaVq5dNnjZ23MRhpy4ear3pJG0q1q3CbQJ7gwq38WmXBDNLMLOcdRuMZoiyIhIV1+4jCYsepZS0Q8e6dAZSRNjkbbetzkYYoXnuZtjXbiDtEshUY7JI+fKS3KLzBqPUE2AsDszmRixOCKW4pJXvbdHY/TJvM+RqgBraCIKVHzj0vS9gbGplFOoqhbrOSCg4/JKvvl37+ZcrWzvciFFqsRsIUmFA+RazmsfNUStLcJyrNpRAhmKbqboLq5ct+0C1fBl4eBf0d4GBLjDYBfo6QbAHBHvAYBcI9YCe+2CgB/R3g2A/GBwAgyEQDIHBCAiGQHAQBPtAfw8Y7AF9XWCwC/R3g1AfGOgBwV7Q2wkGe0CwD4T6QLAPDHSDvi4Q7P0rMtgL+nvAYAgMhkBoEIT/cwmBYAj09oCBPtDTBVraoS+35r/5+s2KvJr0w0JBvkhcKpPXCoS1BgQCACQSif/5MP+njRah0GACRFR6WXFdXuNNF9uISrG641n7CwQ5Ri/S9DCAuPSWNoZtoQg/4uhgmSaTnBCqaBER0KsYYakk2+RWmVsNpiat46bRd9Nob4Fwr5xpRczXGM8dn63RRjooqU627us1R9OOVKlK957Zvuvoj7kVmftPHHzu9YWf//PHISPH7Dl13H3VY3Loy/hZXGUxbtV8tW3DwRN72u42O1utjbe82WWXxJrahg4740JqhEVqVMi4EIvXaG0gHM2k0aZxtzHuNoZ06Sk3jDsgo02DWhSIWU66IMYLky69HOHnlKWVc4r2Ju+eNmeqVCNxNzkQCjKyOosXpz0G3AGZ7Drag4qgGqNNZW9AzV692YOQNsTqMnsbPW+8++YLrzzP2AnWiRE2HeXUEjYtxiqNZpUCrpcZ6kknqjHJMYvBwOhoF+VodIq1EiWiMlmNhBlb+M7Loyc+OWXW6Or6AsYJWX26wFUjTNW6WyCzT0E6pbRLTTm19gBBORCzG1fCIlcT62xkWDeKWzWMW0e7tGYv1HzTbGvQEQ4Z61XbGrTWAGRv1LsajXx5SVFVGuMwUDY9Rqtoh9bs0WqQMpSqdTUqSRsv0AbbfWqHD6Ks8uOnftLoKrr7W0oqLhgwgZGQuAP4waO/yNTV3kaSNqsCTSRiElTUXG5po0wmjpXlm61c1FJjtFZbzTU9FqF4+Qe8Tz4Cj25GBh+AwUegvzPW2x0L9sfDg+GBfjAYBKEwCEbBYDjeOwhCcRBK1FfWHdy5z6g1gFAChGMgkgCxeGV+AWVAUk6cBNEYCIZAKAwiURAMgWgs1tcPQmEQjkR7euP9A6HOLhCLJ/oHQP8g6AmB3hDoH4wF+2PB/miwPxzqj4WCIBgCwSAY7ANdD0Fbm+jbry59uPCmtNwkLVUqKgTCUp1OXFKab0CgeDwej4NgKBKJxv8PgTkcDsZBWA3L86uym2652UbU3IQmp++p1Zb577kc181KRkI0oEQDSvhhwg/rbQoFxddaRAanVM3Wi00VdIMa9YhNfpnRLbY0qjFLPe1X0QGd+5bNe9Ptv+b1X/Xd6rnz5idvvfTRS2wLZW7CbvW1+lrt7Xev7kk+8Nnmz99eumzivHl7Tx5OK079LXnbNzvWf7hi0drNKw6fOpBbmi3VCy7mnD6bdoQjKaVsetppEGtqKYeOdaNmD8L6UNpjwKxqA6sgXXrKrSOcWkczTnsMRpsGd2hwh0ZHSU12HelEBWqOXCf5/JsNQx4fUiuscgTMCKXREwrCptPgApWxHrVoGC+mNollBq7GWK8jhEazinUbLS7a6rIs+2z58DHDjBR68347boVwq4a0Q0azCmPVXGkZV16lNko1JrnRiuhIDeUkzV5WhSoDHX6zmxbKOXOfmzbkiSHf/LjJ7sN1JgFuUTAuJWbmEXYhauYZGB7CiDCzzGhWGSgVbtVTDqTttt/mx0k7RDo0tgCC25QQzvNfJS0+ndmnwcwS2qV2NWO0Sx1oZyg7VFiZSjt0Fg+CMTLcoiDtMtYpcfiVjR2w1Svxt8LuRp3dq/M2YSJp3v5DX7/9/pwabkZrhxmCua3XrOs+/1CiLLc4dQ63wRPA1LoqgSS3pZ2w2SUeu9ThEKDmatLJcdq5XayQv/hd4YoVYKAzDEIgEQaxaCyWSAAQBSCcAMFQLBYFiTiIx8DgQAQkQEV5bWVFncPulUpUba3X8nKL8vOKQQKcP3fJZKQOHDgUjwOtVpeVlROPg5s3b9fXC3Jz8+/evR+JxKRSuVyufPSoKz09U63WhvqCf6nmxP/adJAA8T+VN2J/vuOJCAj2gOvXeN9uPfXOyy31+RYdR6mo4HALIEhUUJiDIHAikQiFIv+zYf6ru/+CORoNJ0DE5qGNVj3lhpkGhA7AmdUXHNcZ/z2XxiKHnRrUo9M71GQApRtRttn452IStgVW0LUqtpZqUhE+mblJzQbUJovQ4lIxbg1mU3ja2cabLm+LzREwt91p/Xnvj3k1OY42FiIlWhPfZFU6msnt+/+5eO1Hu48eemvZsonz5m34bksxN7/9fqCKXySQ1V27fbWgPP/ND1/527AhYlWNr8Xsa6J6I7e0mKCSl61G+Z5WknLrKLcONstgs4z06CivztyA0D69JYASNi1ph5yNhM2PW30mf5sj0O5+0HMnvyT3708O+Wnn9zfutcEmJWnV0U69ysRTYjzUojEwGiUqrpNWSKFayCSCSanZY6JtRrvH+vlXm54Y/uSajatxFg1cdeAOiHQZaA9qCeAwoyRsMG7V41a9gVRjDGR2k46AmXHi3hZHy40ASmqmzho7dNSQstpcdyPLumCbD2FcagPDk8HFmKWecskQVlAjypFAVQqYi1shwqZzNdEoozCaVaRDw7ghHSGoEmQFOiiEEWFmCW5T4jYl69HBlJh26n1tLE9WavMbCasKY6QwyYdMdVa/EjPzbF65keGiFJexyymrXIdx3F6YYqQL30ravHWpr4m4/aChXly8YvXbkFHoaSYMJqE7gKE4HzJU+xoRi0XmZCVOsxQxVjuc0oBV2mOUyj76WLzkM9DdE4/HQQSAIAChf2lSRQFIgHAwFg7G/qSt82HXgX0Hb1y7GYvEQQKcPX2upqq2pKiUW8evrqyDdYYr2TnBwf662uq83JzCgrziooIvt3yBm7Dz585o1Mq9e3bfv3dn12+/1vM43337dT2X92dDsTiIJeKJeBQkYnGQ+NMrPQxAGERBJAhu3BJ98/WFt15ur831IAJIWysQlsrlHA63Sq+HAACxWOJ/Ksxx8Jf2/f8D5mCkDyG0CKulPQb3Ndpgk+ZyU40+2HXDjrj0ZIMJcelxP8Y2k7Z22uDQZFSdF6I1dJOOoysQYiWYV6IgKhGLyEAL9UYubVURVpWBktn8eMe9xsYOt8VF3nx4bfehX38/sqPljpdxwe4m3NWMnUnf/duRrbZW3N3uO3Th7MwXX3pzyeKs0gwtLt/87ZojJ/dpYPXtB7fScs7NenZCUVma1YlSFk0VJ2fbzk1ZhaevlJ0v52UpUK7KWC+AKtUE32CRqal6vUUsMdRw5MWV9bnVgnyBsqJOXFLGySuszL6cczG3KCczN33Y6KEr1y27freVshkcfoKwqtRYnY4Wmew6iFAaGK0SlaCMinLocKuGcsCUFbF52Nffem38lAkjx40oqyt2NjJKjA+RMh0l1xJSsY6jNPAFyiqZrl6u50MmGeVAjKzO7MZpB2bzkAJZzeiJT61ct9TXbPO32AmLnnXBVi8sN1QgbD3lkph9CtotF6gL9aSQsKtZt0GDCQibFmGkKCtTY1wI56sxbk7p6eabZiVSp0TqcJsSYaSMW2eyqD0trL/deqX0oqeV9DTjjEtNOeSMS24PaE1WPuuUaZAKwiwmzFIEF8o1lZ4A5vIgTa3MwSM/f7dtw9mLB599YfqqdYttXkIF81kb3NDKun2Y2a7xBDAdXEugAsoo4AmzcZzrIQWPdEL5+0sUS9aCrh4QT4BwHATjIAJADIAYSEQBiIFYJB6LxKPhCIgnIuFg8pFDd+/c+nPT3p4/fgcJ0Nvdc/zoCSFfolVDF86d7+vtlknFqZdTko8c0qiVLEMl4tGff9oGErF6HkfA532+aYNSIcvLzfF7ffH4n+uTE3EQA/EIiMVAPBFPgEgChOIgCOIgNAA6bqi++2f2e4uu1+ZZNbUScTGHWyCX8y6mnOXxOOFwtK9v4N8C5sT/z+Mvz8f/AnPiP0ZmjNKpMImtESd9OjFSlVZxVkZIHR0u1GVU0RoZrtBZYRWjUrMqDaPad37X+YKTfENVTt3FnLrzSprLg4okhhqxrlau58GkEqHVCAthNrjptr/5up914J09d1Mzzi5863nWiVncmI4QpuUln7i0g/bJAncY7zWXUK9+85Nln36+UUdpF3704hfffKbSi7Q6TWFZ0edb146fNmzXnn+qtNw6fv4Pv2zc/seXNp+hkp99OnVvfs0lrrK4kJPGURZrGZHcVCfFakSGyjpZSb28Qmng6wmZSFlbwcnPL804n3o640paUXnhzLnTP1u/3OGmTZQGJaQqQ53cUEG4VGa/ycBotSaNGBIoYAFCK2tFhZmFZ8vr8pJP7R81fsTYSWMupF5sv9VmNEMyAxe1qBCzEjKJVEi9gZJhrDLtyukzlw6dSz1SWJEuUXO0qKS05kpBeca2Hd8M+ceQn3Z+L9OIhHKeAVfZfbjVa4BwHutVQ0StgeFglnqjVch4VLYA7Guni2pS6xUltEtrCyBSXQVXls+V5e899r23DVcidfWKYpSVGc0qswfRGoWEDW656d19+Cc1xrP4YNwmJ+0yPVEXuGr0taGugF6mKbO6tZRFiRIi2CiwOmDUJPP6mbarnnc+eGXI34cMHfXY/JfnEWaMdeBSNS+/LD0j5+zF1GSRvFwNcQyYgLaq1TjX4YPsRP1tdZ38w49lH38KHj0C8SCIDsRD/fFYKA5isVgsHo+HgxEQB9Hwn7M/oVg0iKG6ixdOnzxxJC83s6qy9OSJ5OTDRwgTXphfJKgXpl3OvHfn4b49B//4fd/J42d4HMGWL7amXsqorqy72nb9zKnz2Zm5hfklV7LzS4srrnfciMfjsUQ0AsLxRAjEBkEkBGJhEIuCGAiFIpFYGIRDoOOW4sut2W+99khY7tBytJo6uaJOoag/dHifWCwEAAwMBP8tYAaJv8yi/qXT95ey/V+am4k/TVv/C8lxEPtX5D++BbFQuD8OwlY3ZTRDJrsWd2gwh1xnlpaKitkmM9PI6ix6ESJWkiqDHUadBswBF9fnFtfnVMkKUktOpJedgm0igb5cQ4t0jEysqTUyWsqKmN24yWawNNC2BgYyylkbevr0gWnTR/68Y0tK7onvdm06kbLbdxVjG2QqslLHKhE78enmzckXzmE2eOsv631tlvabgZaO5gPJ+8+nHi+qzDhwZPvNe36bG/E0E+4mk1BVXFB1AWFEKhOn8ZZVjnF0jLjhlhX3aFUkX0nwNbgEMat1pBImlSaLjnUYXQGLr9nhDjjNDuatDxYuW/VR2zUva4MJVoVQYtKhtDVhhBPGLAbSQdAOE8ZAjMNg82GkTdt41blr309Pjnh88oxJOlTfcasdt8Awo7T6TCaLVmsUa41C3KrxtjIIJaMdOsKqMTJq0qozMmpPgGJtyPLVSx576u9ZeRkOr02pERNmhLIZGjusuE2lxuoIhwy3S1mvWoFUYqxYZxLocfGlnOMCZQXj1pEOtQQq58ryC6svfr9zA+nQVAtz8ysu63CpgZBjtEqm5agNIhUiOnrmD8KuNpAijBUbKC7rVribYZsfYuzK2vocrYHD2NTuAGYkJBYrTNHQ9ZtNao1k9rwZU5OmjJs8dsac6TWcCl+DIzvv4uebV/6yY+v5S8kHk3ccPraTIy6wN6A6RowQPExd1i6u4L7xluzjFeDuDRDsBIOP4n33QagbhPsSwR4Q7AeR6L8SWkEQ7I32PgLh3ma3xaRRdN7qAAN9FKyzmowgFu+5czfU2XW37RoIx68HmttcDSAMKvNKavLLvLQdhMGj63cxhQ70R8MP+4xKPabQdd24AwYHQLA/HuoFoW4w2A0GusFAL+gfAKEIGAyCcBAMDoK2m7INWzIXvtotqcHqCwryz5w6sXvnzu8OHviDL+DE43EA/j0SYJFgZyjYGweJYAz0J0BvLDoIYqFYNBEG8VAiCkAwHg/Fon/lBuKRBIiH47HBSDgaj0Vi0ThIROOxaDwSB5EECGn1UqmG626kGaeetKnF2kqIUDTe8jXe8uFOlHChtNdka6IIt97o0JobUMQql6LVVdIr5aIMwqOs1xbxdWVCXaVAWmw0SZ02BDaIdEYJ7cVMdq2WENfLSn/a/vnaT98uK09ruOc8lLF3/5mdgQ5KiZcabBzcpaG85Offf3M642JK/vkTaQdszUTDdfeN+9clSpHOKONJSwoqLrfdcvlaKcqubrrO4HapGCphPCrCpfBcJUwOla3R2HjT0XjLTXmMRjsMUUqxvt5ghmBaQ1gNpA2zuikjrWcsmNlmWrHqg7Ubl167G0AoGWFVIYwUs6pJN4KaISUqMZkNpMVA2Qwkq2tstdIWXctVB4zJnp6f9NSIx7Ny0ls6mhFCp8UURlpvpCGFjq9FRaRNyzj1OpPAQIoRSkLatDAhURl4niZGDYtffvX54SOHCsTcazfbnC6WsSL+JktDu02oqoRwgdrEN1oUJotaqKzAabVGL4RgWfqVi+m55yCjUKavKay+VCvOO5dxoKg6HbdCBkKJUVp3g5lk9UptvcEohTFJFS9/y9efZRacySk4TVpkrgbI7JIjJIeyymGUfyj5l8vpyU2tDIxxRZICRM8jMKXNhv/zh2+Gjx41JSlp8vQZw0cO+3XnT2Yzoof4dpuex81zuFHKDFm9KONSY6yQtCssFoXHJO1HNIL3lug+2wC674PwIxDqAYO9IDgIentBfy8I9oNQCPT1gsE+0N8N+rtB9wPQ3wN6u8DAABgMgYEwGIyAwSAIhkAoBEKDINQPBnrBwCAYCIFgxKGE7rAOMBAFAyEwGAaDIdA7AHoHQH8IDERAXwgMRP6anervBeF+EOwDg4OgpwcEQ2CwHwQHwaNu0H4P+/rn1BdfgfbvKj+3b88fW6dPG3r8xB9cbonBoEqACADxcDQSiUX/NFv/D57/21QK/jUyD9wBoU4QDP71XCJREIuAYBB09oPuMOiPgEgchEIgOABC/SASBP39IBIBg4MgFAKRCAiHQXAA9HaD3k4Q7bfopEZZ7cNmW7sDbbXqtPX519ymnmueNjtqM4i8hLLJom2yaBvNqg63nlCV01BFZweNq4q5RSc6PFovK/LapA12hRPhtVLK2xaDHxZ5cdm1AH67hWlzw4N3XDXZR5tQ4W23obnZqDBU79j7HeXU2po1cqxUz0pYP7kred/byz6c/8bThy7s0ZDigtoclIZzS7O3/rBuw1efSDTVZrfe4oFxiwIzSzxtmIHhm2wS2qt1tGCWANp619N2t6Hpps/aYDawetyFoTYYZrWIRQcTKoTSGHCNxYVDBonbT2/44pOff/3y0UAHQklsPgS3qdQmMeUxmmywAhGRdgNu1tEWHclq7S7EbNPRZk1ji2XpineG/GPI73/svHGrAyX1BlLL2E20A9OiIpiUWr0GewMKE0LSoWacWsqpwS1KNcZjXTBphd98//W/PTbk4JG9t++2OVyU2Y7aXJgjYNIahZhVSblhsx9To0J3I43iykCjVWdQHkreU8UrtHpRhJGYrDJnE3rk7K9SqPb6g2ZXgEVJyOogmtqcgUZLxw2P2aG/dT9QxckpKE0RyUvNTrW/FXEG1HafmrLKWStkIpUwKjTbtDBWxxNkmRmFldXW1RW9vOC50ePHzZg9b/yESUlJSUZM73LgAS/udhmUqhqry6A3yVFGRVmUsIlnomUELmmzGMIkqlq5QfLB0gFJ/YBJ0w2re/Tabo26W6O6K+Y9UkrvKmQPNZpOGOpB9f0Y3AUpByBtFIb7xcqgRJ1QowMiZVCmimi0nSJxv0rRrRJFYNWgTNItkT5QKgaNxj6trkupfqBW98C6Ph3UpVQ+ksr61JpelbZHqQlp4UG1rkup7kcNXaiuywB1ymUPpZJOjfqBRvFAJe+XSABXrFmzMfeNhbrDv9XnnMKQ+vy802JhWT2/VKeTxuLBULj/3wPmh22g8zro6gJdfeB+F7j/CDx6CDo7wZ2H4EEfeNgPHvaCu/fBo0fg0UPw8AHo7AKPesDDbvCgCzx4BB51gUddf9U+uhfHDQkCBgEboPXARQFKC6wYcBLAQwPWAOwm4CYAowNWGDgMraWXGwrOgkayT1HhyEgGuCiG8oBVBWxqQMiAHQE+BpgNwGECzRbQagNeU7emhrp4oEdUFoa5N/XVbax4+bLXMgvPejowxCqwNhkJF/bD7u3zF738W/JOzAE7Wphz2SclGn52Udqew9u/37HJZFHbAqhIU8F6dIRdRTqUAm0pRPEVGMdkV/uvWX0dNt81l7vNabJjehpSEwrYDBnMkMmBQEY5xmoRQm1ktLQF9jWaF3+ycNOW5Y/6r1s8iB4X41YNZoPMjQThMqiMIpsfx60a3KKkHVqClds9MG1V2z3o+s+XPTlsCE9Qe/1Oh9mNky4DYdPqKLFMX60l60mnnA2oEbbe6BBjFgFmFxEOGWaTsB4t7YI+Wf3BsDGPvfjaM9WcArsbd3gxs1tvCyCES2NtwiivTo3XI4zUQIopi6ag5PJb771UyytyBkiMkdFOFeNSwnQ9TAksPgPl0BkZLWPHjKTG5aNtDqPbR5hoWdM1ixqpL6vLMLt1MMlz+DWBNkOgDfU2Yc1XrbfvN9k9KM7Im9sJ1i612+WNjUazRb9w4fOPPzZk3NjRI4YNnztnFmZQO+0mq83gDuBaVGTxkzpabbTCCCrRQ3yLA1Nr6gMsfFMt5Sz+JGXMhPRn556aPe1M0tTLz845lTT54nNJp5+eeGH+9Etz5p6fOefUzBmnZs84OWtqytOzMuckZU2ZVjl1dv20Z5WzXhROniee/oxg5rzKqdMyRg4rTppcOndaxdOzSuY/fWlu0tEpEy89PffMzOknZk8/+0zSqdnTLs5LSnl6VsrTs87MmpEyb07ms8+kzp59cfaMc3Onn58/61TS5Mw5SRkzp1+ek3Rp/uwTs6ekPDsz75mks1OGV6xY6Cs9jfBz9FAtvz5PLCqprsmTy3nhSP9gsPffAmbHvu01q5YUrlp1/oOP0xYvy162Mm3ZstQlS7OWfJq1eHn20lVZSz7NWros+5Pllz9anLFsefaylRlLlmcuWZ736erMJcuzP1meuWR51tJlOcuWFa357MJbC8+/+Xr20g8yP34n5d3XMz564+LCF6988Gbuh+9kvbsw+71FVz5clLf4zSsfLkp/++UzL8+99Mb8/CWLMt97Of2dF6989Er2RwsyPn7t8gevXHp3QfaHC7PeXZj1/qLCFYtzP/ng4tsLsj5+4/zbL5x+be65+TP4G5ZmLnudyDtdkHo0s/D8zU5vnTz/StXlL7ZtGD976ptL35cYpDd6Oq5UZmhJRcfdlpYbARUszC68cKuzifXoOdJCjbHe6kc0xnqZoQ5mpBpcpCWkZh9BOFDWRzfdajLZTRpco2d1ckwi0tULtByRlqvBJCYWgjApYlIoNLyVa95f8PqcxqtOT5PZ5iUwVg2zKmsz5WhjdYyMcsMmq1JHCBBaaMC5pEViYsSBFurQ0V+nzhhrd5mtboa0GwinlvJAKhNHgdUqTVWwuZ7xK9REpZaqhuhaHVNndIiNDjHpVlIeaO2W5cPHPzFn/tQafnFDiwUmJAgj1dEixg8rcY7CyDVYZCaHCjPLA+3M6g0ffLxsUft1N0JJcIvCaBYhNM/s07AeraMRa7xuMbtQEwshJgXJ6hBMbnNhKC11NmBKuC6n+KzFo0cZgbcZDrQZGIeUMEs9DYTFgeC0miPIszo1lEVkdSibW8mmZva1154ZPuzxpGlTJ4wZ/c4brxt0CgsLoyYZZdHwZKXOVpb24xY/ZTSqEL2csmIQLHNZ0AaN2JFyzn/0cPOZZOfBXbWffGj/Y3v7+WRm7/f+c783nvn9+on9Vw/tadr7S/OeH5t+/e7Wrh8fbt8W/nUH+PX37tWb7M+9ohw3WTRuHG/KBO1rz5mXvXPrm431syZqF70kXPRS494d7WcP+w//Yftjuyv5j9aLyU2nDviO/tF84mDz6cNNp4+0nTum+XK9ZM1yduf3lt0/OPf/Eji0w/bPL5kvN7Qf3t18fI/jyG+cdYt9ydtNu7bU7/rMLUzx0UKNqlzAz5NKysSSKhiWAxCJxSL/FjDTHy/JnjGDu3HjpeWfpq1clbVmXebatRmrP0tftjJ92arc1Z9fWbMxf8PG3HXr89ZvyN+wMWPVmvxNX2SsWpO9dn3++k1Zq1bnrF53Ze26zM9WFW7aeGXtqoyVy3NWryj/ckP++pV56z4tXL+29PONFZu35K1Zlb92deH6tUUb1hWuX31l1YrijWsL16/OXLG0ZNOaog2rCtd/lrt2RfHm9TlrP81ft6ZiyxeFq9bkrPg0f836nDVrs9auvrJhTdGWDSUbVtUt/yTv1Vcvzp9nSzldeOHYK2/P/2rbms3bPjuacvDgmf0peWkrN6/7/ejevJr8dd+sunDljLfF5mm2GnDVoRO/W32Yt42CSEmFIA8xK4s5WQU1mWmF50o4eTll6SXcIsJpYryM2W91NLsoN4NZETUu56lqOIqqWkm5zFCvw6U6XAphYggT70v+9W9Dh9TySztuN2OUjnURbANJBoxUA6alpQaLnPJAeoqHWQQIwyFsYhMjMQqKTQAAIABJREFUbGyjs3LPTpw6XCKvv9t53WTXQbRYQwpEcAUfKpUgZWqylmlQ6swcBV6hJCp1Zg5iExqdEh3Ltzcbf9r17eRZ4ybPHF1el2d2oawL3rH3m6zSczx12fLN7+XWXmYDSL2qLDX3ZH75pY1bl33/0yZvI4ngIosTwlihBqvBLCIJVG726s1eWG+S0naYYDQyVa0eFTe2mQ2kuOmaWaqtKq1NdzUajWaRza8JdKBWj9Li0viaKKsTdXpxrYFrcWmsTo3TDbe3WQMBy4IFzw4f9sT4cWMef+zvH777lstOmjCZww7jtLSkJrXjvgd36RCzmrEitNkIYVojgzk9jMuCtjH6u6zuHqVu03DgrLMhhxG0Wq5igntm2S1j7QBZFzaUA6QSyPKj+afAlbORQztb1q/UvTi/evIEzrOzZIsXGf+5+kZOcq84E2iKQVVG9tOTzdu3Znz4iq8sLeE1NskqiLK0h2bNXVZ5HRG0aesekMpHrOYeq31g0aGll0oOboPzT7cqy69BNY6KVE/h5Y6a/Duq2ttwvYNfoLlynC09r71y2KzNNZvKDFCpSlFaV5tZV5tTxylUKvmhcF8iEQtHI5Fo/L/C/N9nH/cXzM43PqBWrAJNreDBfdDVBbq7QW8X6OkE3X3gYTe43wW6ekFnJ3jwAHT1gAePQGcn6OoCPT2gsxN0d4PubtDV9Vek6xHofAg674MHd8DDu6DnIeh5BDofgjt3QE/PfypdoPMh6O4ED+6B+/f/unhwD3R3gu5O0NsFerpATw/o7gGdfaCzD3T1g4ddoLcP9HSBe7fAvdvgzl1m+2+li94GEESKOfNfnvXsK0n1yhrWS9gaLeaAbefhPS+983qlqFZlVJxKP7Z93w8cSfmRk/tWbfrE2Ui5mkjcAe0/9duuIz+t//qzrJLLh8/uK6rNr5PU/nb493J+JUTqZbASt1NKTK0ltBxFNWLRIRZIi8tNdp3Zg5F2yO7DHX5q1/4fnxgx5MvvPm9o9UOIlrCTpMeEuPRkwKi3qbSMmG3QYzYJ7ZYTdiHtkqBkvafBmJZ1ct78qRu/WJtbnKXCpBAl1zNKDSmGaLGelRidCtqvQe0SFVGHOaRMQCtFq3WsELUpnC3U8rUfjxg//KnRj+cWZ3ibrKTFsOmbVTxFdUre6WcWzSK9qK2J4qtqL185I5TXvrromS1fr/7+p03lNZlmByRTV6CMSKarQBiJLYBYfAbcosbNWpLV6lGxFhY4fUaLB27sMAuVZWqE23TNbLJILV6Ns1FnpAVWl87XyDi9pMNDmGiFxQkxNrXLi1+9Frhxs/3tdxb94/HHJk2aNHTo0A/ef9tlJx1WA0XKHC4961C137VDlBBm5JRZTzIGhDEoEQVhRfWEQo8LtXCNRlGsEeWaZGX3G0mrjhMw8jtI0Q24usdQ9kCUdrfylC3565olL2Q+MyZ1+rDcZyYpPn3X+ccPD4tTesRFD9TFfRbBbbrqpib/UcG5woVP53288PC7z9H12ay+yoJytdIiCylCoSpEXUHDHJ9Z7bGoLZTc7dTXc7NSzu3gVl7QiHJQZaG04jxUlqKvuGySFgsqLmrlhfnZ++vyjmrq00xEhViZpYfLVIrimup0ibiUwy2SybiR6EA0Gv63gNn9xlJ8+XrQcR10PQR93SA0AMJ9oL8LDA72Xb3Wd/UaCAZBsB9EQ6B/EAyGwMAACAVBKAiiERAOgVAQ9PSASASEQqC/Bwz0gmgIREMgOgjCA6DrQYfbAaIh0NcNwoM3fG4QCf51Q/cj0NcNIpHK7AzQ2wWiob9a6esG0RAID4KBXhAcBKEgGBgAocHEYB9IhKL990H3XXD7Frp7b8qLC2IKJRjsOnf5xLad316932qyGUx2DLPhn//w5dqtm1m/497APR2t/mXfd0INhyet2/7HT0qD0N5E4Q795bxzuRUZp1KPZhSlphekXc5NLagq3Lbrpy+3bS2sLj6ZcrZaxD189uiPv/9ktGAwDZFOzECpSLve4jXqCRnrxEwstOXbDZNmjJs7f47BhFidDtxKU14Sdui1rFqI8GRGLuOHWb/W5JQwHpnJJmDdKneTqawqa3rS+KeGPT5sxFNHTh2mnCTKIqTTpDHJbQ20vYlquePFHZCelnmvWgknTLkwmFb7rjrPpJ8cP3XitKSZ02ZMV2tVWTnpCpV0/kvPpOZc3vLD5vGzxtsabc4W5+nUMy3Xm70B50svz9/y5fpRYx4/evyPtmseu9sIExKYkNAOHe3Q2f1Gk1mlM4lwRklZNBxBQWlVenF1KkpL5bo6hZ7jb2PNbh3tVNn8eoW2irZqm9udze2uxlYHbdG5/Ji7iWy+7r/TeYcwMy+9/vpjQ4dPmDJ9xIhRC15+sbnBZbMgDjvscOndfkNDB4WyYpNVgeFSGJFiDKRAxGaPSYOLxEgVV3OlvO6sRpmnqc+449S26eseQdxebsH91OPsV2u5r83PmDXu1LSh6a8lSb5bYb20u70u/R5ce8vIbTVwfPpqu7rUoSlzQWXNgtxH6cfz50/bO2VY7ualcPUlRFNCmbgYUqdWlyMIh8FFtFGAauvsrIrAJVa7ViQpuJS2WyTKloizxKIMTF/CKTmp5mdxa1KKSk/yZTkSZa5GekVUe16uzDQYyxG0UsjPLi46JxYVlZRm8PmVAEQikdC/BcyON5ciKzeC69fig93hgd5QaHBgsKd/oDsej5aVlPJq6wCIx0HE5/MoRJLOu/djsYjH56ZZaiDYr9VpKIaMRsO3bt2gaRLHjeFwMJGISSQitUZ+raO9q/P+wQN7wqH+SHigucl/8MCeO7evC/i8WzevAxD3ed1ej+unH3/o7+3T67Q2izUcGgyH+uUyUUOjF4AoSWAmoyEYHBgMDQTj4b74wCAYCHXdBl0Ptfv3nXzueYDohcVZb77/6oav1kJGJe026RmNp8O76st1761YCpHGjofX5ai4Ulh4f+BmX6T3yKnDUr3g/sBNiFDUSip8V52k04SyCGZGFQYl67HkVxaevny+oaOFrxBLtApXs+fYhRMwZUAovYHUkjbE4sUtXpx2GqwevO2Gf+3nnw0bPXTI43/LLy5pauvQG43udh9k1kowsZKUwxa1npXiTqU5AJl9Knuj3h6AGzvMKog/e960mTOnT5o89ennnkdJvOlqm9Vtd/jtSliWX37lxIUjKoO09abf7mdbbgRsPnPLjUazi52/YP6UGTOnTZ81d86zXG794sVLjh49+tTwYd///MPkmVOHjR+Vnp/9zx0/znpmDsGSEolk7tzZP/74w8ykqfv2/x5ocEoVfJuTdPoZLSqxeowOP4FQssYOq8tvoiwanFEaTGKupLiwMlWh40GY2O7Dfa1MoJ02u3WURXX9tv/qDf+1m02s1ehtYB1erPWGm7Djcr168z+/GzNl2vgp0ydNmzlt+sxhw4adOn6YNEEKWW1R4YVzF/fyRAVV9TmXc5LLSi/Ceo5Gy0ERoZWQYdoqluBgukI194JVdsVWl9ZnEtizj/G+WVH0zvzUpLFpU8bXvL6A/eXblktHusSFd6AKpyyXVuaiynxUV0bjPFRficPVekmBsjbVz71y8+S+0qdnFL/3yk1enkNXoVQU6PVVWl01YhLgpIQwiVAdV8TLY0ilFuKacFn2leOX0/bXcFI59WkV1Wd59Zd4NRdMSBVPkMUT5yA0X2Oo0iqL6irPShQ5kKFUoy2qq00pLDyl1dTw6kv4/MpobDAYHPi3gBl/Z7Fy9Rrw4BaIDiTCg/FwKJ4Id/c+ioF4VU2lQiIGibgJR379bceliyk5WdksS7/y2gKFQnb5ckpBQd7vv/9msbD79+/du/eP5OTDkEZbW11TXVm1aeP6jLR0AOI1FeW1lRUgET936qTdzCI66PTxE5zqmgav7/dfd2ampn239evyorJL5y/s3bXHRrOcyso9v+24dr2NV197KeXcsaOHivJyAYhHwsGBwZ5IvB8MPAB9j7CTR0+/9tI9Qe3rsye8/eGr/9y+9dDJvQXVOftP//HLgZ9nvTR34Ufvnc1MJV200YbuPvoL5cLu99z/8defS7lF/g7X5bzzv+z9sbAmT0dqaBeFsoi7xUM6qDoJx+y1NrQ3wDh89vLZ8rrytCtpldwKm9uCs2gtv7S8Lk8gr0ZIFWPHKuoK5j6XNH7KuAlTJr/57nsKJcTYnEKNhPLSKlytwuWkGzM6tKzPYA4YWI+26YbF20I2tFguXjox7+lZQ4cOmzhh2mOPD3vvw6V/7D/0y87flq5YPnNu0thJY8ZNHvPe4ndS0i9cyrh47tKZam7V8TPHVm9Y9eRTT0yaOG30qAnjx0ze8sXWZUs/3bBu49Anntq8efOCV18ZPnrUiDGjx0wYP3vunBdeeOGdt96dnTTn+fkvPfHYU4cPJ4vF4i+3fkVQRtKME2aMsiIWt8nTxDgDZOs1e1O7paXDdvtBQ/ttN2GBMFpjcZua250tVx2BFqalw6bUch0e4s79q/ce3rh196rNhfsaSImimiupPXbmxKgJYyZOnzpp2vSJU6eNnzBp5MiR23/clpl2USHhJB/+7bvvNkJ6UV19cUHxxZqai1pFnkldLi0466jLuymveqCoaKu82JBzxH7sZ/7Kd7JfmXVi7shTz48qXDKPOrLVlnG8tb4E+EzN+lpSnmuCCmG4WKrO1RrKTHS9Aaszm6VWRmTQlGmkudegmrunD5fMmibftLJHw20kRVJ5sR6pJ2glQatNuMJGQxZcqxbXUKgKN6r8XqamLPPcyd/EwgKptLCWm8bjZchEuannd5098asR5eMmEYrUkxhfJMhRwWU6Y6VKXcCvT62vz1SrKmtqc4XC6j8TYNF4LBpLxGMgHgf/ynv938bl/10wf7BYuW4N6L4DEgMgOBAbHIxEB7v6O0MgVMup0SjkIBEtKS0oLM4DAOzfv1+tVubmXwEgvm3b94lEjCBMHE7thQvnYrEIRRGV5RXVlVU0SdVW1zhs9kQs3trcknrpcpM/cOrEyXg4ghtNtRU1v27foRDLiwtLQBScOnF627c/JGLATFqK84qsOFF05UpP76OffvmhrLTwUsqF/JxskACJSDQeiwwGe0CwCzy6Yzx17MAzSd8kjZ89asi0pNGXs85U8oqyS1P1jDqvOnv2gjnbdu98c8mH3+38/vtd3y36aMH7K97auWfXh58sWfD2K5+s+3j+60+PTxoz56Wk95a//cX3G3cf+f3U5ZO/Hdz5zU9f/XF413c/f/vqW69Mnztt7KTRs55OevWNBRu/WPvZ+uXTZk+Y/eyUhe+8+M7iVz9e8c64KSNGTxw+77m502ZN/9vfH9u85euGltaGjhbaw5r9VmeLk3ITrJcgXQZHA+5vN/tamZt3G7JyL8x7OmnixIlDnxwxetSEcWOnDhs2buyYSX//x5MjR46ePnNGUtKM+c8/PWXq+BGjh46fMOqpEY/PTJoycvSwxx4fkpQ0Y9yYsbNmzp48btKY4aOnjJ88duSoKRMmjhwxbNy4cTNnzXhq+LBJUyaOHz/+b0OGjHxq2JjhoyePm/rEP0a88fp7Hy9e/szTz9OM2YhjNbwqhNA6/Qxl07sb6dZr9rbrDn8zbXUZaDtcXV8klNcaaejWvZamNgdGKEiz+mLqsbyiVAOmUagl9cIaobiqoZkpKU83MUh5TdmTI4ZOmTZ5zLixY8aMmTBhwqxZM1HU0Nbe2NHRCKlFuVnnEZWQghW0hmdXl17DOdd1tY21OXcqc29knYe3fV66eMGZZ8efmj2q4NWnDV+vwvd83VKQfJVzKiBIUZeeNSnKG+wqlSxXqSmUaQsEyjwxVKRCalT6KpmqHNLXQVCVQV9N47wOA7flwO8l82aZ//ilU8eDpYUoLaEdOrVBgJAqt5eyWVBUL0X1chuLURTidTGcytzL5/bXVWfm550SSQry8o4fOvDtob1fV5ZcpE1inaYW0lSj2jqJKF+mKpZDxSJxplKRV1l5QaWsEInLZbK6eCKcSCSiscR/ghn874GZeOtd9eqV4MENEO6JD/SBaCQWDw0Ee8OJUG5e1qG9u/0uu1jCP3HqKIIgaWlpWq36woVzkejg8RNHVGrZ+QunTUbDvr2/P7h/G9ZrruRk3bxxbdVnnxbk58Yi0QcPHsQTQKJQvv/BR+3Xb3T39B0/feZI8olNW76kGeuhoyfqOPz3Fy+9mJLG4YsuXEyrreElQrEDu/fweJyyitKM9FSJWNjo84NIYrA/3N8/2D/QDcL94MFdaN+e3dMnbpkwfOLfh7zwyvRaQRFuhTS4iHDrYVbzygcLlm1c9c2On1Z/tW7hR6+9u2zR8g1LP92wdmLSzKRnkua9MHf+gmcXvPniqElPjZ064rERQybPGjPzmUnT5o5/avTfnhgxZM786e99/MbTL8weNuaJsRNGTpg8ZsjfhoydMDxpzqRxk4aOGvfYsFFDho/+26SpoyZNHTNr7vQZSVNnzpw+c+bMn375mSOoQ0iEttO4GXc3uhqu+ggr6mm04GbdvuRfV675aP5zs8eNHTlx/KRpk5PGjpo44qkxY8dMnDp5xuzZc6dOmTR9xuQZ0ydNmjx6/vyZM2eNmzp15LQZo598csjfHxsyceLwF16YO2H8qMeGDJk/d9aMyRPGjRw29B9DJo0fNXHiyNFjho0Y+fg3325ZuOilmTMmr1u9bPgTf58yfsy4keMnjJ02dtTkJ58Y9fZbH3l9jb6A34DqPI0Of4sdN2stHuT2gwbGBkEI32ASf/LpW2cuHKrlFX/7w6b0zDPnLhw+eWbPT9s/x0zK23dbjiTvPX/hhA6WFRWnpaYfPnJsh9lGHD+Z/PhjQ2ZMmTh7xvQpE8ZPmz5p8oyJOkJvDbCswyhX1H29bmk7hbZAivt6WZ+0LFyfeyP7tGrrhrzXXjw5cWzWs7NL33sF2/OD/vAvnO1f3lBUw0VnMV6atu4cJEkrLz5ZV5fOUBK1sgSDa3CUQ5NiHBegRiEEcw2YCDVJYH09aZIYtLV+RaV336+nxjyJ7Pn+HsZHkWrKDxEe2OjUs36CdqI2F55XcFkqryNZPWPBLA5jRubp4yd+Kyq5wOPnllZePHpi24kTP0okeRZWbmHlSnmZQV9rgjlqeZFMVqDRFsllOQa4rLY2RSop5vIKJZIaAKKxWCwaS0Rj4H8zzOZFb8MrV4L7N0GkL9zXFw6GQpFgNB4CINrSHEhPOZ+dfrmr+z6C6Y8mH+7t7rlz547b7QQgfv/B7eycdLGE39fbSeBoKNh3986N9raWyoqy0pKiwoK8/Ny8cDgcDIc6e3soMzsQDsUAsLtdfLHIbLdFEnGZSllRU83arPcedebkF9RwecFQRK/RcqqrQuH+voHu8rKinOx0isQBAIPBaCgcjSfCINgLHt7V/PHb5ddf9GacuXRoW37J+fPpByFc4Gwy0T74aMr+59967u1l7x9NOY3Z8GJeUU5FxslLJ9Zu2fzJ6rUz5815+oVnJ0yfMHT0kzv2/Hj07P7nXptdLShEKSVhgdZ8vmTtF0tZJ8Y6MdikzM699Oprz48dN2z02CemzRg7acrIefOnfrhk0TsfLPho6Rsr13z08SfvTE8aP2futOkzJgwf8cQ/HhsyZtzIpcsWf/DR+6+9+fqSFUv3HtpjdjCN7b7vftj85LAhkyaPnjJ1/JzZScOGDp86YfqMyUlTxk8dP3bCqBEjx44ZNWrkU2PGDF28+M233n5hZtKoOXPHTZr85MdLXj12fNf2HV9euHjopZdnPTNv8o6fv5k9Y/yIoUMmjX5y/OgnHv/HkNGj/zFi1N+G/H1IZva5z1Z/9NJLswX1ZdMmDX9syJDP12+YNW120vS5SdPnDntq9PvvLT5w6OCyFUtWbVimN8lZF8w49XcfNbn8pm+3rf1l51c5+edZG+JwEQZUnnL5OMXoHG5UKCnlCYohvaikLMdiMV675rfZYaW6srI6DYIka1ctnzVt0jNJU6aOGT5r0th508bPmzb2wM7vab2EkNbt3bTyh0UL2MxUX3aG9egh4aoPyt96bt+Yx5OnjxWsWcbu/nmwMj+mrBvExU3qynPbN+p4uQZVeX19etaV/WJVblH1+dLqFItNxa3LqCo5qxQXSuvzeTVZWk0dhstFkqrK6jyprMagF5MmRZtB3Hxy/8lJT1V/ueImyrPZJahb+adiZOCGm/GY3A1mgaQKMSmbOzxWN+UJsNW1+SmXDvGFBemZhw4f/eeh5G+KK07rsWojyYcMtQpVGYLUalSl3JoUPicV1pZoNHkadQGXm8rhZFRWZXK5JdFYMBQK/b9g/pPk6P8Xgv/LYXa+/g72yQpw/SqIhRKx+GAk2h8eiINYcLAfJOIgEQUgGgfhSCyYiMVBNAYSIBoNx+NRAOLRWBCAaCTcn4iHQsHecKgvEQ+rVbL8vCtZmelioQiAeCQ6GIz0xUAomgiGov1xEI6DcAJEEiASB+EYCCVA5M9zAkTCkX6QCIcj/QCE+oMP4/E+AEIARCIgHIxHg/FwNBEE4W5w/4bi123Zb78UV3PvB9CO2zaxpvS3g1v3n9iWWXa2iJtVLixZ9PFbxy+f1jMIR8lFzDBqMX6/Y+fytRtmP/PchCmTl376SVl1icPHuhqYs6kHEUribTQFWsh9h79XQjVXb7p8TZSvkbl6zfvZZx/OmDHmjTeeHz5yyIRJTxWVpDvdhIlU2lwm1oYEGi0HD/86Y+boxR8vXL7i/2LuPaPjqNK9X8NgwDkoWLKcjcnBY5gZmMFkTByGPGAyDJkZsA0Y23KSsxxlW5KVszrnVNWVc+yclJ2NYYyTYqu7te8HGYaZc89d57zrfnhrPetZtXZVd3361Q7Prv//vuXLn5s/P//qq8Zce+01WVnTxo27blrW1Lt/t+SxZQ/PmZufl5+16MZ5C+bPnjZpckHuzBtmL5qTP2923qwZWdmz8mZMnnDt3Fk5r//1GZZ2oYiueNc3O3es1LSWUJQuFiXa25hEnNqw/tOHHrxj5Vfv/eXZpd+s/OD9d55ffMecV156rLpm75Gq4g8/fc3iaGxqLS3assKnemsqd7352rMGbcPvl9x17djfTJk8cezY31x11Zirrxnz+psv/fHh3z6w7Lf12pKvvntvy+6vj9Tvfu2tpxpaDgsybLbVV1Xv8yKmAyVbTOZaN9TU3FqybcfKF158pL7hkLa1wmKqLd71td1+ROCMW9avyJ5wzdTrxtw4a/q86dfdkjNxSc6kpdmT/3TNVavvXrJ36QP65/7Cvvt+5eLFe+bMLpw6aU3WdbaXH/Wt+3vL+y9Se9byNTvQ6i3exu37t35UvO3jD956tHD1exXlm/buXfXpVy+8/8XTLyxf+tCy259/8Y9ffPbCgT2rykvW7d/5zd7iNQf2bVy3/qunn3147oL8+Qtm3njjrBf/suxvj/5x11037pwzTfPGM4HWAybdnvLmnQ360nc/fqWiZp/R2tjQVOby6GWVcLi0h0qLGQ7at3/zB+8/v3nD5zu3f1lfv/2rVa/WNG6FqEYrUmVFaiCq2cu0etBao2mfy3aYxuoQqNzrPWI07dPrD2p15UZj/QgYBgD8XwGzdOcS8vEnQEcb6LsE+gdGhoYzg4NgaAAkk6CvD/T1Dl/4KdV3/ufS1DAYGBzp6wf9fWBwIH354vDF86DvIhjszVw+n77000jvJTA8dCwa7QmHwdAw6O0FfRfBwMXhCz+AvvOg/wJI9ibPnwX9F0D/hdSls6DvPBj4CQxdHr74ffrSPzOXz4Hhgb5/ngHJy2Dw/PDF7zOXz6X7Lo0kB1KDA73n/zl44RzoPQ9+PEN89enGG/OCu1a3Hlyzv2x1Wc2Gj1e+uLrofTHhlRI4HcJffPel5R+/hcoYpuCoiO46vGfp40889fyrC2+8bfL0nDfeeTucCFECwvuQysbd1S3FrGzWmPd/W/iuzVNT27SnumG31nDEZK7+6G+vVFfuJjDzy688vmnzikSHxIkeinXgtI3i7T3H/c2aw59+/qov4EVxLYEba6sO3jB/1oI5BdlZ0/JyZxQUFEyaNOmaa66eNWtm/sycuXNmzirInzpxUu60nPkz5y8oWJA9JWv+7Fmz8nLef+c1o65eErws7aBII0noSVLLsnqOMyBIA4Y1UZQGx1u3bvkyb8bYstItP/3YLvGuuto9BGn2h3BBhSjeLqgQK7miCRonDbLkEliHT0GPlO164IEl77zzSsnBYq2uwebU/fBTjxLBq5r2QKR2X9mGVes+WFv0ebOutKR060cfv1K4/vMXXnzkyafue+HFR9YVfrZtx4q33nlqbeFHZUe22Cz1LGPjWCvPGwNB29lTAhg4w1kan7hj3uwxY+6bdt3jU69fNvaql6+95rOpU78YP2HnvPmHbrmleP7spj/eQ7/1kuXFR+ue+9OZ5n2XEY3aWoIaSjCoEkNrcLpBb9mP0E21jbv0xrJIEPOpHre3rtW070jt1vsfuun9vz2rqna7tdykPdjZzna0c6EwjWAWGDE3t1Y1NVW89tqz140d8/D83LL7f3vgxnxi5fuBxr0C2VzRuKOhuaTkYNGe4vUIbHK5dPX1h7duX/Phx8v//vcPioq+XfqnOz/64MWWxv1WQ2lD3fZvvv0rSjV48BqYaXBitU6k2uo54kGrHc7DkKuMRKpc9v04Xm2xlmi1B0rLtjY1lQOQSqVS/1fArD7wR/mvL4KjnaC3D1waAr0pMDAMegfAwBDoGwAXLoLLvVc+HxlIgoEUGBgGlwaufGgyMAAGBsBAH+i7DAb6wOWL4MJF0NcPLvaCi73gYh+42Ad6+8CF86D3Mjj/E+jrBZcvgb5e0NcL+vtA/+hJL+jvA32XweVL4NJFcLEP9A1d+Z/ePtA3CC4Ngf4M6B0BF4bApSHw0yVw+kx8w9ptt8wiCz9u2v91Wc06vW2ow/EDAAAgAElEQVR/nWHH2u3vu9gmfxezs3zrkod+e//TSz/+5pPV2777+5ovZ900/4bb73zq+VcL5iyampW36JZby6pK7S697Me0prKS8nVGW8mXX7/85nsPN+t2a40lTqhuzboP9+5fG48xsTB1tEs5sH89w9pFyQOjOl5yc6JLUj3nL3Y0tex3OKq6u5lAwIEgTSd6IkcO7c/PnjZ5/Lh5s2ZnT8/Jy81fOH/BuOuunzZ18tyCmQUzcmfl5uVNz50xLWd+wdwbFyycOmXS8tdfCfglQcAw3Or2tKC4DsW1CNbigmq8WD1Bt4iKmWRaIaRelF0HSjYW717T0nww4MOLd65xezSCDOtM1Tao1UubrFATK7lwygx5Wghcj+OtoRB8/Jh67HjgzA9t5y8d6x0803lMDbVTF5M95/o7Lg0f/fFyR/dp/4W+Y+09cixBY4ReUb3tHaJP9Sqy+9Qpta2NjMfxUAiWJVc0Qpw4JnV1Ym1t7u6o43wcBccDwE8Ed2zYecfNm3Jzt0/PablzSe0dd+2/6Ybmpx9xfPx6pHTTD+6qs1jNBUUXsB8MwpUSXKfwOjXihJgmjG1xw9UCo5c5i95YjhOm7g7JY6+jab2sOmPt9IHSDdt2fRWKIFu3fvbll69Y7ZVWeyUr2GUfFE2wiuo9ecL/5Wd/vW7MGHfJxsjqz/YuzP2hes8xWw3jqdGZDnthTdCHB1Wyq02NRXiacRGUwxegFIWwWJqKd64r2viPuupddTXbXc4jjQ1bPFAF7K0k8DoKq/e6jnjspQhUYbcfcJj34d5yFC6jqDoPVNHcvGf3nrWNjWUApJLJ5P8VMBOPLS27bRH93Tf2teuM36zTfbvevH6zdWORce0689pC14bNro0bLYXrrBvW2zdvtWwocmzealm/yVy40bNlh6NwI7xli23DeufmTe5Nm9zr1sOr1/Cbisi1he6VK7xrvrF+9Q+4cJ1n3Tr76jXwhk3IpiLH6tXYpo2Ob1c5vl0BrV/tWvstunm9e8130Lq1+OZNcOE6fNMWqHCDt3Cje+1a15o1aNFm63fr4E3b4cItSOFWeN0mbuPmwOpvj/zpnpL7bgOcudtvEQJ6hKvnQoZa/falz9z60ntPVGoObTmwcflHry17cdmDzzy84I5F43Om/f6Bhx956i8Tp+bPv+G28ZOnvPX+m0ZrY3n1Tl61C34LIxsc3ory2o2i366GIU6yBqMYQRkU2a0qnmgI3138Hc3YeMGFEnqGt9G8Bad1J88oetMBimqJRF1uzxFZtvoVlMZdNy+cOyNr6uz8mdMnT9lQuBH2QO+89fbsgllZU6ZmTZk6N3/21PGT86Znz5s1e+rkKcsef1QUaAxzQZDR7dF4oFaatfCiA/I2w2gDTmtwqhkhGyXVwgkWkrLICuJwNm8q+rpww1dPPfNAfWNptE1SgxSneqUgLgYwToJIxu5XsYDfq6p2HG9MJLBYgiJoU7ydTXRwp74Pt3Xz8U726Cnf0VP+ruM+X4hUAtSps+1dR/2lR7ZxoicYoSNxpr2T9wU8iQQSi0Ic0RKVHO2y65jqvBjHfgo70wlvP6U7pzuS2FVoeunpg7cs2j93Tv3td62ZMLlwZv6zY8a0frQ8HfBGPRVhulblKhS5FkXLELQSIRsx3kCF3C5OKwRdFKvDoXocamxpPuCBWrs7JBRuxTEtSetJxtzQemDXvtUEayrc8NH2Xf9A8CaTrcxLNqN0q81TA3mbZcG57MHb/3RXfrez3vPXp3bOmnqppTSqKzM3FhOUweloIFATS9lpwuqFdE57k9uj4Xi3oqKyCNdX7tlVtNJlrUG9TRjWYHccsllLLMbdVsNuEq5GrIcxexmN1OJItdW0z2Hdz5B1kOeIw15WU7Ottma3ydSQTg2kUsn0LzCn//9YABsB4GfnuZFftfyXW/4dZurt14vvuLnozts3LVlcuHhx0e/vXXPXnUX3/mHDkiUblizZePfdG+/57WhsuOfuDffcXfi7uwvv+V3hPX/YsOT3RYvvKVq8ZP3dS9bds2TdXXft/u3de2fN2zVpStWcPM1d8ytuzztwx8wtN83csfiWTXfdtvrGhWtuXrRt8W3bbltQ8rsbt90+c/tds9Ytyt6+eH7xHYuKbpi167aFxXcs2nDDrM03zd150/wdN87ddsucolvnrLuloGjxghX5kzYumrnp5llbbp217/b5RYtyy5+6+xxSI9O1brqaDRrdVF3HaW5veeHu0sLuMyEhiBkczSvXf/n6B8uffeX5W+9esuRPDy378ytTcufNXXj7VWOv/fvKz/1hqqFlHyubOcWixiBCNFU0FAcSNOeDCNas+OFIjAxHqO4e1e9DKip3dveonGB3uOpQotnjraG45hNnOF/ISnHNgYjdH7JjZFM8Rmpaym66oWBWQe6kieN//7u7o+FI0B9IxOJPLnvqurHjx183eWZOwYzpuXnZOdlTp9x6y02w1+V0G9yQHicsNGNDMRMveHgJ8ng1CKGlBBPNGwhe40HqHa46jnacPpkIhPhWY+P2vds++Ox9RqQ6uqPBiBhrVwIRLpIQ4x1KMMSEfHQkSKmKW/bZRdmO0zpGsFKcmRftkuJub+N7upWerkA0Kra3h6KxAEVjoYhf9NMNmiopxCsRHmGc7cfVjmNsog3uSnjaJOM5vzsd8IIgDry64/vXin9fXnXf7atzxq+fm1Ny313y6i+FDat/1DXVfvrB78f9Zu6YMe89fX9cdopcK8FWE2KVGGrl/TpG1rnRRskPCQEvROowSktzehxvxPHmvftXI5gm0c5a7dU4rfOFoIbm/UU7VhVu+8rorNlevGrPnpV+v5NgWzG20Y5WGB2HCcboU/BnHr23ZPOKQREiXv9zxa1zLxiru70axFoLwRpOgijWgWMGRfTQlIVlbDRlkUSnLwCzjLn5SHH9oS0tNcV2a7kgGxpbt9lse53OAwbTTsh1ELEeZN1VHFLPk61OR7nBsN9lOww5y1sadhr1pU31JQ5by0hmCIBMOj2STo9k0qNSHv+J3P8mMr+8B9Kj0oLgV5rWI1cAHgEgBTLJn18WP38CGU8AVQbBEFBlIIgg6Af+AIiGQTAEQoF/5XAQhMIgHAThAAiHQDAKAlHgD4NACIQDIBIAsgJCUVBRZ7jlNssNc8HuQuCoAtr9P1XvALgZ8N5ehw5gzku6mqMHNgLakLYcStsOA7gm5ahKW2rOVhT/s3IXcDQPG+tHrM3A1AjMTcDeBNxN/eYjAGk6X1+cMpUnbVW9xrJhS2XSVf+9rfysZAwGzVTAQPtMjN+qxLxl9TtaTGWk6Ai3C7wP01qb7LDtjb+9t+y555984dU/Pfbn/Lm35cy6MX/2nOz86Su+/mDH7pWtxgO4oGd99j1lG4p2f8f6vKwCI4yZYi2sYA+GiFic7ehUUMwUCpMsbxNlu6TaUKKe5pvau73t3V5W1Mh+UzgGKX5HLEF5oNa5c7Nmzpw+e1berbfcxLFkJOxXJPmpJ56ePGH6lIk5OVPyp06YNisvf/KkCS+88JeTp3pw0kHQNoK2eBEdQVoVFff5SQjWEbQJp3UE2+qLukhe74IbCdLe2RmiOZQUiPKGCoTDOo62CzITjqmhhOKP8oGY4ItwkYSUSPgiUV71w2oQDsVwyecmWVMggoqKm5ecOGFSVDQYYkIhLhZTIlE1nggFgmIwJPEiFoko9TWHEZfuRIcQJDVn/PahuLePN1/2tHQd3m7465/3//aWzbOmb541vfGx+6PrVmXMGkBB4PvuHwmoDXEMf3/syaV/uP6aMfffv1hQIdZnJ2QtG9SyQa0QMtOKmeKtoRgrqQjN2UXZiVOtBN1CMq219Tu9aHMwiqGkjuSNot9pstYcPrKjSnNIZ685fGTz7t2reN6o+G2UokX5Jg9e5w8jCGL77L3lPsSUVlDnUw/WLl7Y52n5XoYoSCMrCCNDnA9KxOlIEPP7YEV2xyNkexvT3slEIojdULF/yyqnsdygO2C0HGjS7bA59tkc+wyWYoyopJAqHqnjiRaXo9LlqXNCdY2NO02Ggw57jdvV0Fh/yGBoSGeGhoYGfqkz/wfM4IoG5v88j0r8XIE5+d/ADEAmDTKp/4T5Uh8YGgZDKTAwBIZSYDAJBpJgaPiKLMNAEgwmweDwv/JQEgwOg7406E2BviQYGLqiG365D1zuB50n2zdtL11wk/YPd6dbyy+6a7vw5q6gW2VNsQB8tlN0Ne0/suHjSxG4DavrYpq7RV2CbW1jdbK7htAdPBvGTvmps2HhjJ/+KSadi4sXOqQEZfxe9RxjLacUV4BoOR6BToQ8cdbYFXQHFLMv6uIidhfR7MCaGZ9LZ6+pbt4vhwjeh/Aq7qVdkY4wLrCvvfv+0y+99tSLb0zKmluw4Na5C2+YMHXcZ39/s0lzwOysNLkrNNbS/RWbm4zlrM8Lk2ajs85ir3G4G3DK3HVU7ezx2V3NVkc9hLTitMEXghhRL6jGzmNkMOYSVLMStIfjWCCCnjwTEWX01tvn5+VnTZ826YaFcyNhnyAQHEsue/zRKZOmF+TNL8iZmzVpxuy8OeOvn/DSSy+dON2DknaHp9WDajX6coezmePdsQiLeLU2axWCNDjc5TZ3Gc41Q1Srl7GGu32inw4lfPsP7uYlOhzzUyymRiXGTwph2tchMUFCjDBCgGZlVAmikTgVihKhCO4LYvFOgVHcnB/mQgijesQgQvFWXxiVfVAohgdC6MnugEy6I7TXcGjXOREFZ9sAZ+/TlSnf/E379AM7F83dWFCweeENLX9+Nrx5wyWzNqXyw4nQQMz/vcz2d7eHCASxmn88deqDD94bc/WYW+68mVUJRoZo2c4qRt5nlMIOUjLTgiPaJgVCjOxDZdVDUDpWMHKiqbl1nxdtHZ3FMJKFV5yyD4IxY5OlqrR297oNn1Yc2ZJopwTFSokaTGhB6VZRgXDc2VJdejLEDHBu82N/0N5/F+CdxzirytokFVajhBDwdnbwkSAWi5I+PxqL0rEEHYrhsU7KaK04VLreaih1O6v0pn27D37lgMtdSLkDLhUUPce2UmQzSeubNAe27vmmyXDY4qzFaKPZUWd0NLUa6012w1AmOZTOJDMjyX9Jav3ce17pZFP/m5wCIAMyGTBypWce+QXmf1k+Z35W90r9G8zJ4ZHhVKavPzk4NJxKg/6Bocu9g/0DQ+lf6X39OoZHMpkMAEkAhsBIGqRHMkmQGRpJX+jtAwOD//QFOrWa9l07V88tKL5/8UVXyxnFLQlWr2CCVJvaw1drD6xe88Hxo6Iomv0RlxiyswEb47OjvMkKNUQ6RH9ckMNcrDuoxPlgt6LGaF50RMNYKOCVVadX0PEJj5yA2YCND9jFiCvUSartBC5aCcmmRAmjq/HLb//WfizYfizoj/JCgKZEsu14T2Vj87K/vPzAE89lz7xx5pybcmcWzJo/EyNsXcekcBsuhT2UZAt3sWqMpGQX74cJwYpRekawsoLdH8I7umWcsqKEUZA9Hm8LI1hZ0aQEnN0nWF/IjZIajNKHY6SoQMEw29UT+duH74y99qpZBTNKD+8/caKNYeBwWH7k4aXXXztuRnZB3vQ5BTnz87NmX3fNhE8//fzUmZMwanPBWi9tQFmTG2lRA2hHp8SxFprWcqKB5FoYWcf6zF5B52B0nT/GhCBBcR5BJAWRlH2sHOSlKI/JMCHDUpzlI4QUpyHBacV0chTpPqOE2ik1igXbqGi3yIUQTHIEu1hCsgVjOCdYYhFvULa2+R09qnswLlwWcOAXlAM7w/u2BDZ/XfXY3avzri2aM7nmT4up998+vWcfQCjgD4NAuNentsuMIqARlW0LSV3RkMRSZQdLiouLb7z1tmvGj88pyLd6rP6oyAhu1Q+rQQ+n2HDejBBm2U+Eo4IvQNGMjaSNKN6Kk9q6ht0UZ6ZYC0GbMNqAM0aSMWO0uUZXqrXVHi7fWrjh00AI5WWH1V1pcleQnFn2oT4fpzL4DzH5AmLSPnS3ddnvhwhDB2tSWBsrONUoIQZhTrAJvE1RvaoPURXYH8AknzvcSbZayzds/ay2eptJd8DmLK9t2tJq2gNhNU7PEYJswPFGlGhmRYsDavjzKw/847t3WR/kxLQaa53FozW6DQaXqW94IAXA0MhIMjPyiz7ezxj/n8bPc+b0r0fqVzRLf2Z79GG/hnkonUlm0kPpzGBqeDT3J4cHU8PDI2B4JPMfOQkygyA1DFIjV4bzmcxIchgkh0FyoL8XpJM9EZ+7qbQvhIfLt62fl6d74jHA0hcEIhbEIMEa+SHsEV1frvggHhUQwsyFMMLvIfyejjNhJcpo7M24hAQ6fVSAJII4HsKQkJeN4xCmQZFWgmgh2FaP0OQQGmGpmQmZKLGVEjUQrUNFu5e3kyrUfiJUXr+/YMH0nfs2RdqVYFyUw5waUXq+P/XN+o1/euTJJ//y15z8RVkz5l0/ccofH7xXUjBBdqGUnhBNjOLgAm5UtLpJrcVTb4MbSdZEsiaSMzvhJn+EqKrf44K1tODwoFpBdStBmFftkXaCkx1eQsdKLoKxiyouKWR3T5sgMrffcfNNNy+MJwLd3aG2NhWGTTcumjdh3PjsaXkTx2VnTZmdM23uuGunPf7IU4FASFI5mLQKIYhQrWIMVmLeUAdB8nqUaaREDe0zCDEnG/WgqgXzWY9fiMlhRFQR1U/xEi4FGEpCfXEu0MaF2tlgGxXuYhKnZCoKuUR98DgWPUWo3XD4JCV3InwM4sJu1me3uWoRpOlUj5hQXF287ScVBkcDQICBrfXU9g2el/9ScuuidVnjdy7IbnjkTmHF8mNHNg3ArSkJ71WF88FwJyd2Sb6uYDDkY48dj3x/uu3UsWhXzHe8I2rRt3IU+Yff/X78xAkTJk1cvebbSDwgq1QwxEgyhNMGVnLAmJFgXLJK8aIXQrQw1kpxRpzWNWtLGN4myB5asDGiTfS5Gd6mhrAjDft09obGlsOvvf4ETlgkFXbCjQips7nrIa+RYwm3SfvPhHrW2Vr7h5tNy+7+wVXTIVl8op1XXLTsEAKQqLpUPySIbl5yixKs+BFGtLOq0+iu3bHnm+a63TZDqcVU1thSbLSWYmST113F4s2Ipxrx1nKMfvfeb264deqW3avcpNbmbcF4l9mt0VgabZC1d7g3BTLJTDqZSadHMumR1AgYFd4e/rm//d8fv3ae+9UAe7TjvkL56BN+DfPAcHJgODk8khlKp4bSqeGRzGhLCoykf34T/CoyKZBKjy64X3nO8AgYAmAYZIbByPCJE3Gj+Uh3mxcc58MbVq2bMsXz4nJAMKdElBcdNlK3p6b4o3+8x0iEGOGoAMnFGblTVNp4JS56eVRt8wd7AkQQRwOIS3E6fHYmgbOqixftJKPF6GY7VmXBKixYBSY1UVIzxjYxPhcquE2QRooyjILuPLC5QVNhcbfuPlhU33rEjdtIgdDajPc//tgDjz/z6lsf5uTfMKPghjFXj/3T0nuDYY6X3IEoFu6gwx00F3CTqtPDGMxQvYfQ0KKZU2xeshVhDL4wunLthxhtViMULTjkMBaMEULA09bN++MEzbsY2asGaX+IF2QqEJRPnjr60cfv33nXradOdwsCEokITqd29qwZUydPyZmenz1tVn7OwoIZi8ZePemNV97p7uyBECclww5K4+JbyYBViHuixxlM1FvhSko2MEE7plrYqJdLYHQYip+Q1SjBy7Dkw30RLtbjU2O0L06F2ql4BxWOY9EOPNRDYkG7Bq2iwyZflyvQDQd7vHzQHE54IgF7m9/laNgtGirAqTDo9o/w8Pe6WrHou9ZX/3xgyc2FMybtuWmudtlS6fP3gLUOkLoU0XTSXdGNNaue1giPtQV9kYA/4FdlhfP5yWiciseonm7laJfv3Nmu70+2ATD0yYfvXjv2qkmTxy194D6fKoTDol8lJdlLMmZOdiKElRFgQcJR3OZwN7m9TXZ3jd1d06o/5HA30IIDpQwQpkFIHU4ZUcp0pGEfp6Kt2srlb/yZpF286PWgWl7xaI1VZmsTjsH7tm065WfO2BrK7ppnf+bei5TGT7Yokl0OwG5cg/MW2e9R/TDF2hDcIMiwqHgFFSIEq93TsP9QYVVZkb55n1FTUlG+wWwro1gdgdQzWBPirUWROpE1rF791svLH2B9doI1m+y1zdpyjaG6pr7UDplTIJkCw8mR4VGL5lGYR0ASXDHL+D8D+d/Xsf87mH+ufP2im51OpZKpVDKdHtXcTSeTg8PDQ6Pnv45flc5SP+tlpzIgOQIGwUhypK8XpJPxLr+daPF3uGOKFqhQx+Z1hZOysdfeBQL+Y5QgsNY3P3n+uTefsZBWJsJzEZbyo1KcRhU3HSS8vFcMC1KcE2MME0S5KIFFvYGTshRBRNXlxVtYwRiJwJJkwpkmOWoTQmZ/OyxEMC5MtZ+K8iHK6GxpMdV2HA91ngjSkocUXAcrd69a99XSx5ZeO3H875Y+9MRzL18/ccbYcdOnZOXedsfNDOcNhClOdlKSjfe7KcXua6eECEIpdinsCcZRfxRCOS0bsMWPsnvK1vvjlBIlxCASbGejXZwvQXSd8klhTI1QgTbBFxGkACP7WEllunva//raS3fceQsvUB0dwePHE5988u60qROnTZmePS0va2pBbtacvBlzfzPmug2rN5w9dRpBnVKY8HAGOuaBRAMfR+QE5kSbcVZPi2ZatotRlFAhQvWKES7c4fNHxWBcTnQHOk4G/Qna30a0n+B8UVco6gqEXeE21N9JEGF3WetuSjDIkkHhdUFB7ydbOnnDKdZ0kbde9mh8W75t27xW+eIT3eOP7li04Ju8rO1Lbnb8423DV2+nWdcpV4vUXAJ+DHdzOhmuEuHqmGQLMvbOENcVlXwCIrAumjAqkp2ldapq7+imQzFUVF1tnXxXt2/lqg+zpo0df92Y+35/h1+hfQrhU3CGtQuKk5cdCG7yBahITKQYF4zqUFLn8NSipKbVcLhFfxjG9V5C50FbEVKHEnoY17tQY6Rdqa4teeedVxSVpVgYJW0QarDYmmDEimPwio8/jONOIML7bsgl33jiEqfl0BqK1UkhuMVU5sY1guKUVA9BW2DUwIteQfGyCkzxdpI21tRsq6jYbNSXYJ66/bu/0uv3cbKRYjUY2YSRTRSrkSXTypWvvvXRE4RosDtrHdaahvp9VRXF+/dubmgov3jpnwODl9Ppf8F8ZT4KUgCkfsZn5H+WR+fBoxPiUYH6NMgMg8zojsnhFEinQPrf/Cf+DeZ0BoBMJpVODQ+BzMhIJjXakh5OpVPJ0ZxJpTPp4dEMUkOZ9HA6nU5l0kMjw8mRoVR6AAwPgnQGpJPxnlCTvUrpgBVVf1KxAQUVPv9ibU4+9OnfQJgdPioj7vq121fW2mpbnS10AEdYGyk5Sb/HKzi8PMQGKCuix2W3FCaYAEJGMDZB8WGU98NGZw3D23jKJDIWljdzfhsfcXFRT6BLDHarXs5VrSkrqdyF8S7Bj5Kio+2YdOLHmBVuFYPUwYqSnIIZv3/wgYeefCYnf8G07IL8mXPGTxxnNLVEYgLNu5QIqkRQxucatZiSIl5atQk+Bx+w44JWibsDHajGVtZ52ueLU5wfDnfy4S423MXGeiRfnOIDqByhpRCLcRAro6GoFI0Fnnr68euvv/aasWOeWPbwsscfys/LnpGbXZA/Z9rknOvHTp6RXVAwc+6USVPv+909X37x8ZZt3zUZyjyccUd54Udfv1VSs8uNGezuFoq24oTJ4W7CWLsQJBgF11m1TdpGq8uCkLAU4AIxIZCg1SgaiMGMqFX8FoptgbA6SjBwAXdp+Ua35qBkrujBdedFVz/ruAxr++yN8eJC/ssPD95ze9Hc/IO331x53934B2+fqygBuK1PdlIt+78PoTHecWjPmhPHFF/A44LrRdkuS07MqwmoSHucsVmOWK2HeUHLcQZVdUYSaPtRJnGMCXeS8R7+p8s9f//H27+5asycWVN3bVvbEVdY2iXJXoq18bJD9ntgVBcIMcdORMNRnhNdJGvyIPW+iEdjLDXaqryEAWdMKKXHGSPFWkQfjBBWXkabW6tWrvpcVFgEd9E8BCMmg6neizgiYf+7r76sK9kBZLQobzz19lNnqWYGr2UEIy3bKxt3w7iWFqyc6EAJI8E4fSE61i4rYVoJojjeWl6+rrx6g9l2WKA0e3Z8ptUVM6IWo5udcBXFa0mmFccaDpZ8s67oA4zRHDywZkfRPyz68obavVXluw26mlSqdyQzlM4MjRo1ZzKpUTivdHj/pVP8/44UGEld4Tk9MpIGI6Nj3uQISI6AZAYM/2JB8atR9i+r2WkAMiP/L3nUPCv1X9p/fiVkrgyvR0YyKZDKpPqTIDPSdbLTRVoCUUwJ2tu6CdJZ+RNtZzd8+8m4seqKL0CQbty+or5217Ef4qwIy36M8blYv8sfQaWQF5cgJojvrdxuRVt9cUaIELDo0iNaK2461HBgT+UuMUhFw5xfxnkZ5iKoS7KiEVgHtazd8Y0R1lgxXau9FmLNjM+FixYpBKtRFGGMoTZeDDLzb54/78Ybnnruhdz8eTNmzs/Oyb9u3LUlB/e0d/pFFZNCKMpaMMEix3E+7JUiXtbvkINuIegQgjYhbJdjnq37VlU270E4k5c1CiFYCMGU4lBiGOeHScktR2hK8vpivAs1igGi53jbHXfdOn/+/K+++mrihHHjx12Xl52Tn52XPS2vIG/utKm548ZNyM+fkZef9cQTS3cWF27Z+fXByi3N5rLKpgOV9QedHjNNYRQKyQzGYo5ETBREL046HG5Ddd2RPft26Y06p9thNBsoFuvojPiDtBpAWdGiBO2yz+xwlmJwtY83Hiz80LJ5xWlNZZ+5sb+lOrp2peHxh/YvnFeUm7V94eyDf1y8//F7O6r3DgvuC/NTgcIAACAASURBVKztn5w94KiJy9amuq2Qo14WoJ1b13S0qbKMW+3Nsh9jZAihrQhjDLRhdbodtbqNHqra5W2iOCfng6Ld4rFz8chRyU0YT/yQ2LBp5fjxY7KnX7vssXtrqvYzrJvmXQRrZgSzEnBjpCEQpjq6/JzoIVgzzuo1phKS1+87VNhkOOSlDXZvkxNtdmEtFG+leRfFefwhHvba12/4lpMZlPJyAoqiVoulBYZt5346+80XH3/87MNAwXbMnsK9/+cfBR1FNnCSlRCsEKYJxUlasOKMieZd4bjgCzGjBbxAlLQ5K7bt/PRA1RozVIp4q6qOrLG5DmNMA821WuyHSKaZ4zUk2nB439cb172Pehu2bfmspqoIctd53I0OW6PZ0nDp0vep4f50ajCdSoLMCBgBmaH0zx0zACOj9lVg9BLIjAwPJcEIyKTSVy5lrixSp4dT6XR6tLA8nMokk0kwinZmGIBUJj2UGh4AI5nU8FA6nU5m0kkABv8T5szI/2uMpDNXnvQf8XM5LDVyxd8LpDMglUklR0YAOPnTaUyEgm2UHIX9Rwmd87BEtIIfEsj7b347dWKg8OvDy5+jWsr7fuoMhwhfGA91c0obzgecvhiG8TY+Qng4MxfxciFEilGYDDXY60tby4oOb91woMhG2EWZEGXCjpnqbXXeMGqTHJ+u/fjz7/7GR4hWZ40RauTCULCD4IJ2f8Ib6iB4vzveI1U0HBw78ZpbF9/5zPMvXXPd5GvHTc3OyR973bUlB/f6/DwjwEqYRBkb54fF6CjMiBiGeb9bjXkjPTgu6eSYp9FY8uq7T9rRZimCoLwZF62Mz4VwJhehgWkTLjidmNHL2GHKyMhQJK68/OoL48ePLy7es2Tx3ZMnTpmdNysvKz83a+aM7IKrxox98MGlr7z63OTp11TWHjh9roNVXcE2yoE0iwGsuyceCqr/PH3aL4pBkQ8qXHt7IBBi/VFR8FGMhMlBXg5JkbZwMOwTJeb0ic72sBgPED1x6twx8UQYOu1zgO/9IE4av3kvULxWXPNF5aP3rZmbuzZ/eumS26FX/hJZs+JoyQ5+55ryT1/vIfRno2iQNfpZg08yyz7rgcPrNPpyh0OzatXn0agaCssuyMSrOKtihOhx4bpwFwOzjQhfLYZNpOjgFEwKkm1HA10nQ2qE0Zlqyyv23HLbvNzciTNmTLnqqjHLnlyqBEgxQCCMkWC0gmLFKWMwQnZ0qxhllQMQLZo9WAMlGEoqNhsc1ZRkd6IttGwXg5DogyUfSnGecFRqbKr69IsPJL+AkLCsUpGIYDI1YJjrxMmeN17887fL/wJY9845U9XPX/teNNB8ixx007IDxrW84hJ9HlqwsaInEOFoEVXDvBrmeRn2eOoOl6+tat1u8R7Bifojpd/qWndIdAtpL20XjT60UYJq46RWs++7Ne8+DdcXtx5co3jrWXu1rX6PvrLYVHcwff40GLwA+i+DgT4wOAgGkyCVAcNp0J8EfUNgOHXFlTY5DIZGK7tDYCgJ0hmQHAYDg1cU/AeHQDoDBgZBJp3s7wPJFOgfAP39qQsXwPAQGB711ugDySEwnASZ4dTwwFCybyjZ928wj47C/+cxAjJpAIZ+duobGUmDdHIkk0pnQBKArh+OuUSX1E0rXWiwm2gxl9i8NRdOKkClHO8u3zp7jv7ZZztqjvS3yT7Vo3ZQTlZHRSHMZ5fb8IqWvbvLN0KiSUh4mZBHaSdDPbK/Ww4eD+BBskR7hIhyTIDhwyyswhbeHjob7bzUZSJ0O8o2mpDm3RWbfB0kE3TSPkugw9t2nFairkAb5o8TL73x7FXXj7l9yeIHHl02YXLW9ROmXj9u0tVXX32k/JDPL8KojZGQcLtASk7K58FluxLD5CgqhxE57CVko68NShznKcW+dusXrA/iA15G9UgRhA9CEK1DebMY9kphjBAdUhgjRZsSwU+c7nj1tZeysnJyc2ZOm5Kdnz1z+qSsqROmTZowde7sBa+//jqKeVywIX/e1H+s+ZyQvTBtoSQ7yVkY3kVRLpbyHu1KKDLP8SSnUKRMIALCREQ+LiGySwvV4kEvEyaC7aIgIXGV7JKQMxJyTnCBMJbhbZfNVacPb2E/fu3Q3QsLF05bvWjqwccWe1e8fbxp3yBjBnF6qIs/10ZS9qodhZ90xogzx32RMOYLwNE2imJ1ZnNZW4LjBXjlyk8CASGWUJUAhRA2VvRGE6qsEh2dCsWYeF7v8zmiCT7eoba1K8d6QmdOxLsTit3QsGH1l1MnjJ0/J3/O3JnjJ137yBMPRTr9XtoFESaC0dKcnmTMkgr3nAiRnI3kzCinJ0SDEHRVNBRrrVUYZ4UpIy27OB+kBgmMsosywfF4TW3Z9l2brB4LznoVH8nSLg+k9/vZ6prygukTkLpDPxhqt8+cHPn6/TOKieBbKMlGCw4vpvd4WzDaCON6jLAJCoZQLl4l1QArqwRL2TXNh6yuOojUKn4H6qncs+69hKd+gLGOMI7LcOsFqHlEdjG71zZ98tqxltITurIzlsqOxpITltpgQwlXsQdcOA36fgL9l8BAL+jvBQP9oL8PDA2BoUGQHAKDAyA5BIaGQHIIDA6CwYF/nf/S0tsLBvqv/GR4CCQHwdAwGBy6Yis/+ieDA2CgHwwOgP5LoO8CGO4D/RfBYO//Icw/7zzNpH623RwZGQFXYE6mAOgH6diJdjNhouMIF4OUKGy0H2mylXf0cGf9GOC81hdf/HrS1MT2LSAsdMpuXwTGFRssmT2ymW/HTEjDwfrtbMTt4XViG86GESFCiBGGi7B0mPt4zd/dIiolZLlNEbtV+ahq5+w22tJoq2ywlbNh2Iw2xk7wpM8S7ITVhEuNO5WoS4l6lAj6ty/eGjf1+tuXLH7upVdz8+fkzpw9ZXLW9OnZVZVHYvGQ6uMIDpaCJB9ACcVDqm7WB8lR1B+n5DDCB12YYGT9bpg2tVqq+QAabOej3WKwnR3twNU4FminAu0UH/CGO3ne74l2SidOdz373DMTJ06eOiU7a/L0WTMKcqflzMmffdWYq59+8qmeox2sgIsq4kKNr7z3ioty4YIbZS0OqJFibYEgTRCueCIQSvgwDuJDDCYhXISVEz7ChzMBDyEafHEkGPaGVfepMN4bpjJ+HIies5pSddsK/VtPFd01+7u5U0ruWlBx/x3i6veFLV9kKB3o5lPt+FHFeryLCMW8CKuzehsOHNmsRNCu40rHUSnYRoUTFM9ZEailIyEKHFxYuLL7aDTWrigBUg1SooxGo2IoxHW2qwRqUGVHNIpG2thQGx9r41QFPtqudIQFr017YEfR5HFjZ+ROnzp18pixV9330H0I7YUpN8o4SNbgxRoZzioq3vZulZMgQrAirA6mNbRsr2ra12KsxDkXLcEIbWUV2Bei/WGW53Gttr62rnzvgR1WyETLGMN5GNpKkFaOgyurDh3ctak3JsfKizdlj+9Y+9lJ2egi63m/h5VcNns9xztZwQlhOhgxKX5GUhklJPhDYiLhE0io/MBOs6UBI004qdfWbtv07jORyl1tOzeqqz4PbVylbloZ2rG29tUnSx77o+fTt5jVn8JfvcOs+wJd/Yn1H++3fPymWrKrs7muo6Uh3FDTadDFtdpwqyak0Y5GVG+IG00RnT5mMEZ0+qje0G6xBls1IY022KqJGYwxgzGs1YU02rjRFNbrg3pdwmKJ6fTtBlOiVRdt1UYMhpjJFNfq462t7UZdu1kb1jd2mTTtFeWX9Np/XwD7b+KXPSajG1p+ved7BIBR7ymQASCTBunUSCY1OkfoPHXUiVo4H0RyZoazeDEtrbhjRwVfyHtMgQDjbXruqXXzZp8o3ZsJkMdVT1eComSLGW8ioi4br6m3HuKDHjepRSUXE8SVEENzKCWSCIdu3LUZZpBAe1CKSXyUY8MUwrsJ0bWncrPcQRjgOog3MkG7EHOGuxEmYPAlnKFO2I7Uq1GiaGfhmN+MueuePzz7wis5ebOn5+bPyC24+uprvln1tSjysNdJi7jGVEfJsIsyuWgzoXhYHzSqSi2GvbhoxXiHzatzIMbE0aAUpqQwhbAWIQSrcUwMw0IICrSTSgyTI3jX6fCZ80f1Fu3CRQuys3MnTpw8b9bsghm5E68fe/01v5k/b85TTy47dHhfNKHitK2iseQvr7/g5TBC8MKk2eZuRAkjyTpoCY50qpgMlzWVOCmTDdMhrIOgPQhqDsket/4woS+Nexo7zRUX7HU/1e8Lr/m46bHFO26eviL/N7vuXdj87jPBQ5vOOpqYw0U9tuqErfo4bTqmOtv8rqDfFY5jpGjV2CoIxUGqTibg8bcRoXbKH/VGYkQszDhNTT6RDqjcpk3fHT/Z5g9TGG2mOSsnOgQR8geIo8eCFGOWVWcgBhOqFVMtoU4y2kGeOOV32OsZyhn0sQsXzJ48ZfycebPHXDNmzsLZDa11+w4X7zmwmaB0JKOVFHcoygSjnOTD1SiBsiZMsCCcSWurNbs1rIyzMg4TNiXESAHKF+Rw3N3cXG216dZv+sYE6WnFywpOhjbjmIGi7S2aan1j+bkAJRWv2zc3r33N37tYvYtu5gNeL26qqCxmaKsaQN1encuj8wU5xc+JfpaXSFVlCa+7/kgp5jY7LE0ootGWb9n0zNLd9y4uzM4qys3+riD7i5lTPsga//WiOd/etODjmdO/XDTzw9lTPpg97cO5OV/dvvCtvGkfzJv5es70t/Lz3szLf3tmwVt5Ba9n5789Y/ZbubPeLZizPHfGX3OzX8/LfWNm3kvTp76ak/XOnFkvTZ/6el7uy1nT3izIfyV7+stZ05bnz3hnzqxXsqe/OWvmW7NmvjY9+42s3HfzZr2Rnff2nLlvz5nzRs6M16ZPf21G1mt5U17NGr9qXt7mSZPJPz3073Pmkf8m/wLxf1S+RvemZMDIaHFqJD2SSWUyqcFUOgXA8TMnMNLlD5GcYKN5i6C6EdZC+NxiGx6N4+cDyABiOLz0nq9zJ5/csw1QrnZ7U7cfbj/KwaoRi5jIqI0PesQQykUpJkRyPpJXaVplGD/PKqwckOSA2H48Gj0epAOYGqHkMLa3qmh31aYWRwUTdoWPUlzESql6OW7vOEVxfgvC6qKd0o69W64ZN3b2ghv/+ODjWbkF06bnZmflTZ2SnTUt+6abblr829vffG95XUuFxt7oIi06d6MRam6yVFU27IdJc2XTgRZzDS0jDbpqL+2JdAY9hB1hnLjgZH1Qo/FwSVVRRVOxE2/xJYhgO6uzN9AysX33tvGTJ82cOTM/P3/OzBmTJ1yz9I93V1cc9Pskisb27tv56Rfvvf7ucy++8fSnqz5DOFQKMAhhpViHIMMIYaNlrP1UPNAhG5wNCK7zuhpYT3OctP8oY72CF9uxzrPuK8PHb1Y//+iOe25ckXf9mlkTSu5ZwP799aMl6y7bqi7hur4Aei5CuFtKBKgpJjslxiBwZl62iT43KVqVCGqG6s2eRiGC4bKdVp2M4mQluyB7IhHh4MGdNquBYdEvV3567FQ8FKc9aIsHaaQ4s8VW7XI3RxOs7PP6w4gS8jBBO6aauKA9fow7eTa8c+8ahLApfm7W7LxxE67PmZE9bsL1K1b9Q/ELTS2VrdpKrf4gwxgo2oqT9lCED8UED26EKSMluzDegXFuG2z2EtCo6iCv0kpIYHgsHFIddhOC2ddsXLF+53cWqAUl9DStdznreMHl8uibq0vaEIPnu0/3zc07vml1nNRa0HohiMGYee/uDR5XKyd6bK5mD2wMhHhOJESFVX2c6uM8kLWkZEdd1YHaqmKOtegOb6x+/fn6h5diL7wAtK0ZqzaNO/rdlssu+z8t5vNO+wXIdh4yX4Bs5zy2Xhw653EMkPh5yN2HYoMofsHpvuiA+tzIAIQNutEkgvdB0ADq7YehXtjTD0N9XuiX82ESH0KRYRLvh6EhHL3kcl52u/phaACGhiC43wkBnAa0cMntveyBUxg5AMF9GHQJsfVBJmBs4R98vO3ex/4LzP+7yICRzM+7UtIjIJkZGUqPJAdTwykwcvr7EyTrjsQZf9QrhNxqO1GtLylt2hPs4QLteCTh/mfUhax+v+KOhdAdi5Vlz3jfXD4iY11hWGxzetVmNm4N9bD+Lg4OIViUFNpEMS5x7T7UTxMSKfpZRsKkIEn5PLjq4COwv5OyYE1fFL5nxurVTpwLO0m/gVR0SsIhRWzhTlQMQu3HglX1FddNmDhv4a2PPfH8jLzZefmzc3NmTpuac/WY30ybNm3GjJz5N84z2DRSlHcSZkyGEN5lhrUQYeFVfOe+TVuLN6hhsVnXKAckNaT4Iyotov4YF24XYErvxjUeQkNJtnAHHUjQRcXrV3y34qHHHs3JzysoKLjp5oW5WRMfXPpbSUACPioQEASRDkeUusbyh5+81+Ju1ljqjfZmSUWCEdqLmFgeUf0KyTKRRJyiMZ50dinIxQAKgijgHAOayku7dzAvvlxz++KSG27ZPHuu7oXn5c3rehqP9BK2QT/6PW05xdm6GEuUNsuY0WOvhUitFEf9bYQ/gfoisBx0M5KlvUdwwk1V9XtI0SEGsGC72HY8GO3yxXsCiROhnaVbmi0NWkfT2x/9NdjOewiNxlpK8vpADOElt+LHIlFWlGCasTndDQRlRHCdyVpFyy43ZthfvvPEj0drmmuuvu43eTNnjBt33cyCXBhyRKMyRTsJ0my3VzKMAfbqdYZanHQ5PcbNO787VLkTpi0QZfUQTqvHanPbJb8s+gSKJxESZgUyHgvqtE0uj3HjttVrt33t5a2ibPcpdqv1CEboUNyqbyz9UYHZoq93z8z+fvv6dsbg5rScHxEU1GZpxBGjFzHYnE0Oh4blEYpFRIVVfUIoKlkx3ZaS7w6WbdTp9vv8liObPnJ8+nbDg/d73nwdnD0OBs+C9E8geRn09YHBNBjKgMEBkBy4MhO+EkkwOAiGhsDAIOgfAENJMDQM+gbA0BC4fBkMDYLBAdDfB/r7rtzf13vl5329qTOnQXLoX5eSP6sDXO4Fg8Pg7LkLbT1gMAWGMmAwBQaGQHoADJ0DyZ/A2RPMUy8Ldz7yP4b5l+PXJP/LuHlkZCQ9KvqTHkkOp5NpkPnh/PeMAPsjhBJDhRiidDNen6dcW6q2sWLYy8Yc3R0e4sC35/cVYbcu1k0paL7rdwCyt/FWNmAiw0Y+4SB8DkR2UO0UFsPoGMUmGK5DgP1InbHKCmsFP8qoHsrvlNpgO9Xo5lodjHZl0Sc2orX9ex8T8shtuFcwCCE3H3B2nJAZxe30Gld8+9WkadPn33j7k8++MjVr5uQp2TfccGNubu6MGTlz5s68+dZFY6+7+t6lf6hrrTV5jDbULIVYNSpIAc6DusqqD0K4UwlKNY1VnMyc+vGYPyrivMeDmynJqUaxaBdHy3acNwsBD6t6Tp07unnn5knTJ0/NzpqRn1swK3fatOteenlZd48/0SaqfopmPayASgHq6/VfkBL03ocvL3/r6fqaYl39fmdzuaOhfP+m9fojR+p3F3+w7BHd5tUXvMYfNWXEyrf1Lz20ZWHO+ukTK2+/DX7hxc5162NbtgEcBZHA9xLRrRBR0RtW4IjqlWh7WEUDEuJFdL5Omox4fJ2UEPVKITjaTsc7mGgbhVNGN6KJtglqhAm2Ke3H41yA9bXJdAgvrtgK807q/6HtLaOjvtqu8cFCZDLuM3EXnGIFihSnFC0t0GKluAUSXBMoSQgQiBJ390km4+6emcjE8VKgQHz0vB9Cn/u++9zvWu//w/+svc5aY2s+7XWu33X23peKGZdy+8NoH0dSrWppMnbyNEaGUsNs75RrdTyliqVWspiMUg6risWooNEr5GrukTMHz1469dH8+cqta5CJkwhEMpFIdJoyadnihVIR+0V/u5BPVSqaWJwygbBBqeYpNUKJgsUU1EvUbIGc3sSpKSzPZfLoTUyaWCFpZtPZAlYTq55Kq+bz6TmZyUIx427c1ZSsBG27QCyt4bAKaLQcjY7R2FxSnHUfvGppjjwU70n8/Ph+j7SeLa8TyGkyJUMgbODyquUahlDa1EgrE4hoaoNU366Wq4QGk5IuqyuoS61vzm6gJguFeXUpl2iH9+QvW1K++wfwsgsMvh4aeWcbHbKNWMZGbeYxu9VsKS0sYNObgd1hNVuGhoaePXs2LsY2Wy2vX7+02SwdHW2fP38EwAocloHPH9/9+cc4a968fvnHm1cjw4MW82hebvbPe3ZduXzx5YtnANg7Te1jo8NWy5jFPNrX1S3jCt72v2I0MG5dv2N3gPfvPtlHzdbRESuwj9iH7eZP4Flvw5J1uvkb/pPMX4Td4+et/X/oOm6wGsfftqzxT4ENfLk2+3sOu80ObGOWUQsw/zX4niFoVBpEAi1bYZLQVPQcVvmN1NiqhpL2DgVLVttm4tDyYlN/Wp8eEFzkE54cOK0/5UmvvFmsbRIa6MJWZr2gtJpTyFDUClpochNH1sFWdHB4uqYbDyMr6LlCXZNA28BRV/N0lWxlqUBXo+jkRcScKqjPMjzXStrFXB2PIWEIFOy+VyYGr37zT2v9wjzdEC5wLJroHbhu8y53pAcW64XHYwlEpJM7ZJIrxMkFQqLgKZ4eRA/K9PmzfYJ91m1aG3c/tri8oqSqii1gKXQSuVZYXJnNkTb1v22T6VlMaU09q5AlqeIp6lRtbLa4iimsECobjN1Strhp1XcrsCQ0noLz9Cb7+HtMdYUEhJAKSlKq6rOfpMVcunXiavTZi7fOhM0L3L73+7nzgg/8vL4qO1ZVld5enPqs7OkwnzrEqO5/+oh17Jfi1fNSZ3r97uF+k+icuSCk4se1tOvHX9KLjVWZzKex8prcNlFTh04o4DXIVByBjCFWcttMGp6wmcNrVKkEjbTyBmZhAytP1crQtXLqmnK4gqqWdr5I3lhcnp6R/5gloNY3V3IkTKlGwpfxxGoBS0zNLklqYlfklSVdvHm8o0dqNAlEsho6u1iqpKq0DLmKrtFzDG3iFoOws0vZ98xg7FD0PW839bUeOfnbN98uS3maPn32nKnO7hSyj7srEoXAurlAA/2D7ty6rZAIRaJmrqCOSiuWKVhiOYPNr5epmBxBXROjgitpepr1uKqhhC/hsviMZnYTV8wUKlkyFVuj4sbeucRl16Wl3c/PfaKQ0ZuoOWoVjS+sbu+UVtZkJ949DzpErPOH7ngSBzNS23n1IiVdZ+BJFY0aI0Oorle0ceQGpt7IN7QJFXp+R79equNq2yQiGb2iOquOmtPcnKmRl9FTr2au+jrlqxmlB/eA96/Bp4/WgUHb51FgAcABhkYGHcCS9ORhRXmx3W7t6jJF37l9JuK0VC5p62jd/9uBmrpqjpB74WrUzTs3XvzxPCkl8fbtmzdu3Ojq6mpvb4+MjNyyZUtFRQUAIDo6msFgAAA+fvxYUVFx/vz5uLi4jx8/VlXXJyelP77/qL+9W8pVPHyQYnUAi9UOLGYwMjxmto7Z7BbzKHj1mr18nTp87v9+Zrb/XT+Pn71g/P7JCuxWAKzA/rfr6l/6779p/D/LZraOWID50+hHvpKnaFMI9QJlt+pBUXJiTcH9goxmbvOrN908VbNQSe1p58bs2/zwm6XFq9cfRmLyDx98rhPItGyRnsvRssRGbpO4miooExvoLFUNS1kta6VnlCeciz5SzSlgyqq5qlqapKiWl6k0Ncram4St7N0ndj3KTnj+6ZmqW6vrb9V0tXDkwta+9iu3L09ygUAmQXBkLIqA8wgIXr/lJzwxEIPxJBAxCIzTgmVht+MiExKjQ8MCUBg0hkDEkokYAh6FQaLRaJ+A4PomutaokaqFCp2IxqlWGrnP3xv4GipTVslR1nCUNSJNo8LIlGiaxOpGobKh/w/92QtHETgoHOOOwsCJJKw73PW7zWvg2Km/ndxd0ZCZV/b4wLFtj1LvlNblJqTH34q9vHP7ylZhDegS27iVad/Mou9Y/T45pnjzN8mLgmOD8SnTSFXfzjJdPDScneCoL7QKqe2cUp2sTiNvUKtoDxKvKlt4bc/0Yr2Qq+aIWsSqDpWmU6NoEUtUPLGMzeU3sHkVQmm1oZ3T1ScTyxq0Rk5Xv0qqaq6llURePZGS+aCwPFvXoZZqJIbOFp6MLVWyuML6ZnbZ9ejTh45tZ3DLlBo6nV3M4pUJxLVKDV2qoMmUzXqjUKVmC0RNXGGjQidS6qX9r3rjE+7hCHgCkTzVGYqAY7EYkrsrGg5FI2FYGBTpMtn15917FAoBm1vHFzbWU4u5wnqOoE6p5XAEdUxutUTBrKjJrWsslml4fCmTJ2EI5WyOtEmqauZxqx7EX9ao2EUFKUX5TxQiqkhQJZbWcYQ1rd0KJrf6yO71QMep2r8tPth3tDD3hYwrV7BEwjoOr1xppKtMbIGOJtA0awxsQ4dIZ5IIVcwWk1Sj5zU2lhXmJtFqc5WskleSOm5MxKMgv9y5c0v27QFvX4HhYTBitQ1YgB1YbaNm2zAA1qKigoaGOrvdmpmdkZya8nlw4OLlS9SmxkOHf7MDx979v5gdluSnKZV1VcdOH1eolAUFBSUlZTdv3vz0aSA+Pr6qqgYAEB+fsGPHjnv34p4/f37s2AkAwK1b0UwW58rNaKFUUZxfIOYKlWLtkycZZgA+DQ0CyxCwDNnsYNQGrFY7eP1WuHp928x/kNn+X0rr/1Jr/3ulbbf9Ew7byOiAFVievXu+fd/2K/HXKzm1v2cm+C4Ii4yLTsjNTCrI3HN0b2FjQRWj+OKV31bO82Ol3f9LQI/+cUtFwp0eg7SlTSYzSnh6PlPOaJY0NkupTbJ6Tgu9XlTO1TY+KYj9LWpPTk1yPaeYJa/haurExkaOprznL83josTgReFrtq2qpJVllqRfiI78fv+28GVzZyyeEzwjmEjCEvBoJA7l+mZG1QAAIABJREFUBHX19PXb+ePPaBTJ2ytgytSJ7ugpDbTil29bOzpVd36/6uFN9An0JXuQvHw8/f19kUg4AoXMycvWtigVagFH1MQRNwhVNGOvWNZC58qrdV1subFJomsUqutF6nqlkd73SpmefW/G7CAUBo5Cw2AwKMzdDebudv3GpfgH0QIJTapk9DzTpWfdr64vULWIeArup4GXOY+utdc9tTTlZX7ln4dxo/lTksmwByH4gk2LFLdPvC9NtImqzDrGGxW9S840SJkyTr2IUyuX0NRK1s3b51UtItMzI0/F4SrZAi1H16NSmaRiDVOkovHENeoWZs9zpb6NazQJjCZhW5e4q19h6BDpOoRyHS+7KJkvpfe8aO9+2d7a09LSqdW0yZVanr5VJFPTqxtySirT2rrEEmUjX1Jr6pUZOkQ6A6+9U97Vq243KQ2t0tZ2eVunSqLiPUyOLyjN27hpHY6ADwgMJpI83aFIpymuWBQRAUO7OrvhMHh3Z6gHhZSTnd7Woebym+7FXeMKqTxRo1TJUGo5fDFVoqTROeXFFaky3ZfxlFINS97C5Ujq+MLqnOy4VqOgovJpbU2GSFitVDZIlfU8WYPpuTYm4eoPa78G7ar6n3+4F+A1Vpr3WsE16kR9JrlGTRdI64QqWiO/iq+gS9RMkZqh61J0vzB0mxTPuzVNtLL8pw/F5Xl91SWA3tB57nySMzqbFNB48BB4/RwMfByzjI6axyw2qwNYxuwjVrslPeNpbm6u1WrNyMjIyckDAFy5co1GoycnpwIA9u7db7eD0tLSsrKyO3d+dwDQ2NSclZ0vkysP/nqkqLjUbHE4AEh48Limtv7lq7dv/3x/4OBhBwDRMfdYPP6HkeGCspKDhw4oFDKBUBp1+dqQwz5gHrCZP1ksn0aAbchhBwCAt38K16xrm/XV/4XM/5vDjv+k+pc3/8HkL8ows3XMAqy9f/R7hfouWLvkSsKtr9YtQQWSIc5TMP5+ME8y2t/zUuyN73dvIftgp06F7Ni4sksjVrCp184dk4rptQ2lDdw6ro5HEzfXcWuLqQV0BY2tY3ANjFJGftSdU1diIypoeao2jrqdw1XVi42Nwpa6rKrHmEACLsgDQUH5hHhiPRBOyEkTcFMhUMhkrNuK79YQSERXVygCg3VFIDy9fL7ftM2T7OvmCp8xb0ZqzmM2v57Lq25sKm6klS1aMtvJbbKXNxkOc0WjYN4+lEmTIWkZST39Jr6IbWhTqlpETEG9oVuqauWxpTVibRNfWS9roUt0zSojW6ajR105RPaCweBTMVgEiYhduuTrFUuXBPj7Usi4FoPS1KURiKkyJSM24SqdXc0SUBvZ9VIpszDpjjg7IWHV/Gso52IsqhgF0+/dDhhlDlG1w8j6U1HXLatp1dKFMqpEwxcphXw+XSnl8NhUmYxz4/alqoYyY7eeKWlmSprkbaJqRrFA0yzSNPKVtQJldS09U6mjc6W1GgO3vU+h1LH0JpHeJDJ0yp6/NT3NS4xPjG7tUhu6VIoWoVwvUrdKZFquUsvRtfKZvMq0rFipqpktqK5rymcLquVqllhGU6g4MgVLpmDLFGyVTqA3yg0mtVIvvR59FYWBUzzJ/oEBWByBRKJgsXgsGodCoJFwBALuTsJhCXhscUl+YVFOA7XyVvTF0spskYwukDQKpU0MbgVfUlvdkJVf8oglqqyj5zEE5QJFA41byhVVM9kleQUJcllDXkFCceljrrBcIC7XtNDZ4lqhhj1/xeyfvlv+V11l5dYtj2eFjZUVPhMyUx/dfZp0r6YqV6bl1rEq6HxqHb3yzoNr6fkP0/MTM9LjtOyaDk4dpyQ1LeqYMimBffpkybdrSqZ/RQ+YU0gJrtn1M/jzjePTB4vti6fw88inwbEBC7Bm5WTv2PnDnbv3NBpdXNz9Xw8e4bAFbBa/proBOEBzE/P0yTNnT0e8//ND7O9x79//JRCISkvL5XJlVNTF2Nh4o7HN4QA5OXkKhcrhAIODw1VVNYcPH711K/qPt+/u3Y/PKshJzUxWqKQanbawtMwK7O8G/rTbP5vNHwYdY0N2i91mAX+8Zaxc1bJg0T/I7AAOm8PhsAKbBTgsX8zVNmB3AJsNWB3AZhvvdVmBwwps1n+/f3Y4HA7gcAC7A4yZrTYAnv35xjMkwCMkYM6KJRCXCVNwCLSPjzMOD3F19Qyf4RU6HTLVfaorEokhT5rqGj5z1s49P7rCXW7evbpx57rzt8+2vmhhyRhivbCSUUaTNWqfKaUmfjWn8NLvp0rrMrteaMpr0pm8MnUrW93BkBgb5q8Kh0yFzFm+3DskMCA8wDvYw53givbD4YM9ET7k+atWOSFQbggcDElwdUeRyN6rV62fET5n4qQpPx7Y1fGilc6s4gvqVWrm1Zunb9y5sGXnhgkQyIzwIG8vEhzhjEQ7E0mokpKito7Wmrrq3KKcovICsZKrNkiNnSpTv07fIWvtVvW+apWrORu+XwZDTPLywQUFeUFdJi9ZPF8uE9mso6kpiVu/X6uUcRvqCp9mxIukTddvn62qy3/xtkupF8vk/KizpwoePmj4PUZ264b28BHqpo2vCpJBl7hDUSsVVyrl9aYusVTLEKs5xnaNViMXi3hqlUynV3X3mq7duBwTG93IorLFDIagUaLnRd+/UNmUrWpjSluobFlpcd2T2uY8hrCWxqmsphU2sSs07aLCqqcV1AKJllNck534NLaRU6U0CoUqpljNofFqGPwatVGgbRN1PddJ1MwXf3bIdRyVga9vFXV0q9V6gUTBEskYap1YruKrtCI2j6Y3Kju6jF8vnY9AuXt4UUgkEhaLRSKRGAwGjURhMSh3qCuRgEEioF6eJBaLcfDg/vSnyRHnTj58dK+1XdHMqpIo6ExepUBaV9WQXl6botQ3NrFymfwikaJarGiQqRrLqpKeJF+TSuqoDdlsfjlLUEptzlK1NL/6s+3gid14P2xK7E31o4cJc76KCw56+zRlQKeJPH7Uk4gOCPRcs2U1R8Grodc1MOr17fL+l4bjJ3Ytm+NnaijuyH58OpR0kuyevXzhk5mhNwnYyEmTuItXVMxdVL1vH3j7GoyNOCxms9lqtYFRq21wdGRcPfVh4K/Pw0NWu21waOTPdx9tdmC3AYvZMfBpGNjB+z8/jg5bgB0Aq808PALsNuCw3719Ky8r886tm/G/3x0vb0cHB8aGBsfJ9PHdn+bhIeCwf/7019DwJ7t9GDjMY0ODljGz2Tw6Zh4EYAjYP1uBxQ4cwGwBH/6qX79OuGTxP8nscDiswGEBjjHgsACHFTgc4wS1OYDVAWwOYHfY//ML1r813Q7Hl7p7zGy3WO2fhoZXbVjnPy00eFZ42LyZ0xfOCZkze9bXi3HePoHTZ6HwHl6+ITNmLMSTfDz9grCeHlAsyhUDDZoVCKe4rdq6bN/pPQ8zHkbeupBXk3v+9tldR38Q6FnJhQ+PXTgoUjIvXz+9ZcfqwtLUzMKHmYUPi2pSSUE4JyQ6aPYCNzR22pwZFD+yG9YVTkK54OCuBELQV/NcscSpMByW4INEkl2g2LUbtpIpPpOd3VxQ7vdT4vWtUo2eJxBTb8ZE1jSWJCbF7t//k14jrW+omDsvDINxRaFcQ0OD16xZR/HwCgwOCgwLCp4WtGLN8jtx0U2serVBqmtTaIyyp1lJzm4TPTwJ3t4EMgGOcJ8cE3O1xaBsa9dSqeX3464rpUw6rZTHr9EYuEVVaTHxl5q5VWfOH1q19psJEyc/iE1432HqaWwEIjGQS98pOaV5D4TqRoVJ0CSo5iro8jaxRM9Xa0U6nUypksoU0s5uE43VnJKR+tfgB5FcqG3TGEzal+97bsZGpeTESfV0jqxGrKUyRBUMYT1fzpBqeUwhlSmkKg2ikprcjIKkvLKnN+9d2n90l84kE2vYAiWDr6AzhPV0XnVBeVpW4eOswscx8ZdqaUVCRbNUw9EaRFqDWK7mylV8Y7tG2yKXyHk6g+r5q95Pg+9z8jLd3J2RaAQai3F3d58yZQocDkcgEO5QVxwWTcCjfbwpU50mzJwRptWq582bFxNz++dfftq3f3dXt1Gp5YvlzUIZVWNgl9em1NEydG0MqaaGKylRGagSRZ3WwGLxSgqLH6jkTWJRrUBcyxNXC2TVrZ3Cy9dOILFTndFTqCU5wGRq+Gl3JIkoj75lf9Z/+uhRpDsMhUI4w6Bhc2d5+vv6+HmfOvXrueO/zCS5ryLCEpYuvBfkc9sD/TDU+8m04Egc6oCr0/cQSPP676qXf1u+fRt41g/e/gEGh8DnYfBpEIyMgdEhMDoIhj6A0UEwMgRGhsDgIBgZA4Nj4K9BMDAKhixg0AyGLODjIBgYAUMjYGgIfPoLDA6Czx815eWmJir4/BkMDYChITA8CAYHwdAAGBgAw4NgaOhvDIBP78HQJzA4Aj6NS0QHwec/wMBbMDIEhsfAwAh4+ydnyybu1/P/g8yWv53UowCMAmAGwOIAtvGW9ngigR04HMD6b3rsfzuZAbADhw188Xs5wPt3b/fu271m7cptP3y/dcfG9d99u2bjqnUbVm/b/v3aNStWffvNpu/WLlo0+5vFX61Y+tXWTavWr1288Ovp85bO8J/hCSe5QFwgC1YthrhN/nrDcr+ZgRBnyPe7NnqHe05wg0RdOT/FdTKWhEnNTsWS0GciTx04thcyCQIn+HgFzHJDYIKnh7uh3OA4ONnLE4UjEjx8Zi1YSvQNwnv64/FeSCTZy2/GirXbERivwLAZRdUVl2Mu3XtwkymoZ/DqYxNjLl4/rzcq29pUBoP8xeuuR0/uweFTPD0IaDTa3R2OJ5CwOAKZ4olAIeFoFByDwFNw02aHLVu5+Ns1S4NC/Xz8PYKC/bw8iVikEwY1Ja8guatPJ5LR4xNucNnVpjaxqU0oltbLdHSRrvl6XMSCFaHnLh5ISoubtWj+roMHXrzql/PofQLWJ4OS21hG8UQkpse9+vT85t2rN36/2trfwpHThdJmgaRZY1TItDJ9hz6nMHvNxtVXb13p6Glv62q9cPkcR8Q4ePTniIvHWnvVYg27642Bq6Br2pQqg1LZomjvbdO0qtVGVVuvQWmQGbo0UdfPXrx5ru9Nh0zHVxpEUh1X3ylnSxpZYmpRdVZ+xdOC8qfVjUVsEbWkKkesZAtkrGYOtaKupLqhsqK2rO95V//znuraqqiLkQFB/pOdpiCRSDyeiECgUCjM+MkMh0ERcHcSEUsh46FuTmGhgUajcfHixfv27du37xc/f68Wg1oq5yhUXKG0SaVnl1WnZeTGaowMhY7Kl1bIVHVaPVMqpwokNVI5Va/hqmQsiYxBZ1dKlDRtC3/mdF8odKI7euq+79eUHfr1ZnDQWT+f32ZOXxw+DeqGwCLwHgRPLIbk4gpDo/BkLB42ARIwFbJkAuQSkVzhFVyG98kIDL/q7fcLDLnW2WXR1MlzIZCUJcsb12/On/XV63NRugOH+iIvtZ462xF1oSXyjObssdaoM61RZ3RnT+rOnmyNOq86cVJ+9Hj7hSvG8xc7Ll41nr+oO3NedeKM/mxkS0RUW9TFlojzHZcvGyKjDJGRL+7cfXn3btvFS7qIiPG94/IVY1SUITJKfvy46tRpw7lIzfFTHZEXDWcjuqIud5+/0nb2kvbMeU3EuZbzEfqIM5rjZ7THI1tORT07F1UT7K+aP/M/yGz+N4wT22b/O8jb/oXJ44bI8dyE8SL8S4X9t7nKYbNbLWN229jbP14kPrlXXJpRXp2TmhGXnH4vKS32XOTh4pJ0JquyjlpQUZv5ODX6XuyFKxcPHz247eH9K9eunzpyeu/abSuWbVgUMNObGEjxCvfzCPX2CvOau2g6muhO8sVS/IkoDDwgyB9NxPuFBDk5T120+Gv/QD8oAukMJXj4hOPJlJDpwVCkKxTujEZjCTiyF8Vv3qwFHhgiGYEhQtHIqQgyKXjT9gMQZ3TUjZi3Hz9yJdz1W1ft2Le17XlbbnleM7upw2RgsOp4oialQVRNLfXyJjhPnQiDu6LRSAKJSPH0wBHwzq4uCCzSDeGKJaEnu0IgkyCQSRAnF4iHN55IwkycCNm+dXX0rYjs/ERlC+/K7TNpmfG9fWqthqVWNUvk1MzChMhbRy/GnMgtTzT1SvtetNQxG7DelO37f+zob2U1VqQn3o1/ED3RFbJ89Tf5JQWbtn2/5YetOcXZDB71TMSh347sNnbrN+/acuLcidyS3EnOE6dCnc9FRjQ01oeGh0Tfubltx+ZN2za+ev9S16FWGOUt3QaZVibXKjkinkghkarlSr26pLqktbtVopas27w2Oevx679eqFtlihahrkOuNArVbWJjj8rQraTz60urc1/+2U1j1yl0ImOnTt+u7n7W2dXfWU+ru3b7alVN5e6fdyHRKBdXqNNUFzcojEAgUSieeBwZhcK4u8PhcDgWjUGjEBg0kkjAYNBwMgnHZDI3b968fv36I0d+mzgRUliU29vXrmuRcoWNCg23oib7UfItdQtL38YVSGsFkhqxtJ4vqG1mllbX5dIayu/cvCyRcju6Wt5+6KuoyEHDnD0IKHf4ZMpkyBoI5La31+VA/xkQCGbCFIQ7hoz2xLoTpk5ww2M8PMn+YQEhATj0QjTi/PSZObMXMHyns4PmXIbjt06FzoNMmu3iPgOP9Zs8cbXT1Nsh0x4EBj3x8ckMDn5AISeH+t/zId0kwZ5M83kQSL7riU0IoMR6k+J9PWN9PBNDgp+ET4v1DUgIDHkcNv1BaPij8On3g0MTp02LDQh4ED7tfvi0x7Pn3AkIjA8LvxcccjcwKC407H74tLuBQQnTpseGhN4PnxYXGhYfFh4bFPwoJDzePygxOPxBQMiT4JlPQmfdD5keFxoeFxyUOG3ak9BZjwJn3vMLexgUnORDavt56z/IbLcAx5jFDACwW212q81utow7LceXzfEv2O1W4LDZrKPjZ7HNarbbLABYbfbRkdGPVsfg2w+9ldSclm6hoV+k7mR1vpJ2vZQ+TL7CEpcLdVSetl7ZxWl5LtZ2C7peKIvKk4Qy6pv3HVId+9yN4ys3Ldl/as+B079s3bvpx4Nbl635auN3Xx87uvOHn9Zu3b564cIZM2aGLvpm4dJvl02bFkYmEQID/KaFhc+YPi982iw0ATlzXvCsWQHhIb4zpk0PD5oWQPLeMHfRBv+g1STyMgIx1B01K2Tutp8O4f3DH2cVqHQGdYvm3pP4S7HXbzyM+e3s0eLSAqVKIlMKmnkNMoNYbpTMmB2y6fs14dP9nF0haJy7tx8lfEbwytXfnL8UkfAk1isAHzjN42bMucTkmDuxl30D8TDEpMtXTz170drdq0t5GpuU9vvshUFZhY9bTTKJgl5DzX2UfOte4tWqpjwaryItP66ZV8aTNj5707N15xYn9ymF5blRUScOHdp9/lIEloJ1cXM9fOTY4uWrXN1RCASqICd3766dLk4T1n63BkXBOEGdDx0/HBgW5I5EUDw9oi5e8PHxuXTl8o6dPwSFhVY11KXnZMxdsiC3rPj5H3/0vHjx5sMHU1/f6/fvU7OyduzebTC1C+VSDAm3eefm9t52tVElVPIULeLWHk1Hv17TJu3o1zfzGi5cO8sW0tQGeXuPwdTb/vrdq4LS/NgHcQ+ePPTy98bicUg0CuqGgMPQGDQB6oaAuaPcoUg4DOMORUJd4TAoHIPCImBINBJDwOF9vLxh7m7Z2dmbNm1CoVBhYSGTJk24n3CPL2AzWU3GVnVnt76sMq+w9Om4tUMobVbpuFxBXXunvKwqe9eeLa+e9a5cvuJMxNmCkuLjJw4vXjgXh4QR0HAM0nma28S9EEhRcPhdAnkdBBI6FYZ1RlIQJC+sJ9INi8VQsAQvEtkLA3UNhrvt8vc/S/G6AUXeQGJ2oZErcej5WNxsiqcHFu2FQflBIFsppOd5Ge9Kst9X5upT7sqTbitSb4ufXO0pe2LMilUnx3QVJGlT4+RPYlWpD8ckXNDTATqMoMMITK2gsxV0tYLuNtA9vneA7s7/gt7u/4KebmBqB6Z20NEOOtpBuwl0dIHOLtBlAqY2YGoD7Z2gtRO0d4KOVtChAh3y/yDzkHnYAew2m8VuHrOPjoIxM7DZgMNut1n+lYRis9hsFmC1AKsFOOw267ht2ma3WRx2MwBWq21kxPzJAYZM/ZqskgcqE5unqRIaauTtVGUbtYyaxJCViFobJV0sTkuTvEfQrKjt/tPwJCf2UXpMS5dEoKIqjKyU/LjdRzbt/G3d8cu7T1zafTn617z8aAY9g9qc1cwqyHh69/qN0z/s3bTphzX7Duy8e/dqcXFmQsKd2HsxkVFndh/YHHFh/+4f1/y0bc1PO7aePX78tx9/3LVgfsTs2UmrVyet3xC7ZfuJnb9s2vLjwjXrH2XnJadn3rl7j6uUavpao5Nji+pLY36/SW2sUrXIlK0KXbfu56O7UzIfqTT89Mz46LuR5y8eO3piP4ff3N6p7+xv63/dce/hjaKqNI2BrdQxjCZx8tO7t2LO9b9s7XvVTmVU5hQkieWMJ6n3Tkf9tufQ9l0Ht85fNmPPoe0KnUCkZIqUzOrGgsrGXJGa1dKq2r1n56QpkEWL54eFB63bsHr+0vkwDAKFw6/ZsMkndAYC7wV1Q58/HbXs6+VTpzghsRj/0EAUAYci4FA4LJ5MIZIoX81bgMXit23bsXffATLFMyAkNPLKJcjEiRu3bmXyhCkZ2ecvXklMSW/r6vUPCV+94fuXb9/XNjY7QaEbt25+9uaFVCOVaaXvBv8oqckvqyusoZWHzPIvqSm8eP18dkHmh4H3+w7trWuqF8nFHr6ekMmTYCgkHI1ColFEEgUBxyDgWCLB080V4eoCR8CxCDgW5o5GuGPQSBwKjkPA0DAoEoVAB/gFurm4Xrp0admypRAIhEDAubu7ZWdnbtu2Zfac6UnJjwRCTnlVcU19RZtJp9HLxDKuqVtv7JC/edcddflEULB3fHz8N0tXukCRaDzJ1dnNeeJELyKRjEP7eWHmuU0+B4E0eYdkYCl7IJBpkIleUBTWGY53x5JxFBQch8V6YNBEMhYbgsUsQqFWQ91+RMI3uDotgLvMImBmeXgFED0QMKSflzfByenyL7s+asTdrCpDc1F12i1G6SN5czan7EGnoFTTmKNvLmxjVYirc3nlWfyqQsurfjA6CMxDXzKnraPANgrsw8AxAhwjwGb5/wbL6L9gNoMxC7BYgNUM7GPAZgEWCzBbgMUCLGZgGQTWT/95MluGAbAC6xgYGwEjw/bBAWAZAw6rw262O8w2h9nmMDvsZmAzA6sZWKzAarNarXarzW63W61Wm81mt9utttEx65ANDPU8aymtTZfr6QpDk7qjSdvZLG2lnri0u4Ffou+Xa/vVknapplev6dUrTaqShqImfq2qjcNTVqnaqLKWKp6qsEGQKm4vocnTOaqMJtZ9Ni+RJ8/kyLNliqJGetrpa3vyahM17SyDiStVN/DE1Rotu7I6/XbCyfzKuJTHF3LT7144d6QwK5lPreCkPWzctzs5wD8nbPrTpcuv/rDj8MF9Kzatn7tyWVj4rMVLlrPlUkGbel/Er/NXzd28fbVQ3Nz7uour5I9PdeZJaYZ2SZtJ9Oylvve5Ia8otbVLzxbSOSKGtlXOFNSX1mYIFA3F1Skt7fzymozTEfuF0uaU3OQjEYfbO7WGVsXbd/1Pc5PuJd3lqjn1vIYrdy63tGrEEo5A0Gzq0VLZlW29+tT0FJeprh5k77CQ6RgMjkAkQ7EoVzQCTcST/AMmobAuBA83FGXT5j3B4V85uSEDw6aTPH2wRAqO5OHnH0wkeVI8fLA4kpe3b3BI2PKVKzA4rIePd1B4MJZIwBIJRA9vGBIHdUch0ITN2350g6HXbdzW0dW/ccsOyITJx8+fK6uvmbN4/pU71/rePgubHbrlx803716FTIKcOHts249bb/9+S6KUTnKefODXg2lP06e6OGOweByeSCCScXgiHIGCw9AoOA6NwMPcUCg4Dg5Fu06FuTnD3V2RMDcUGkHEoohwKBqPJeGxJFdntw3r1y6YP8fN1QmHRUKhromJD7ds+R4CgWCx6ISEeIVCRqfTOrtNf316t//gL5GXzxn79PuP7kLj3CETIG5QBAbvCceQ4Ci8n6c/Fo6Eurp5e5G9KcjlCJfakJlij1CqR+ADsu+SiU4BcCQFCUe4ORMwWAIa74nx8MF5kl0RvlD4XDx5GhIxDQcLJcCme5HCPDzCyAEhHiF+5OBAn2C3iVMO/rST31zDZ1Zkpt8tL0uW8KsqCh6UpcXU5cQ3FadI6GXsuoLqvLTqgqyK/KzPb147xsbsZovVbLNYbBarfcxmH7Vbxxw2s91mtdv+67L+t2WzWB0Wq83y5aXDbB+HzWK1WCxmq8VisVnNNvuYDYxawPAYGB75z2722AiwjIHhITAyAkZHwfAwGB0BNrPVMmKxjpitIxbriN08AsZGvjikzWZgtQCbFdjsDovVYbECqwXYzGPDn4B9qLdbW1qSLJfWt+hoKlWtsZ3B5BcdOrmDJaqS6zgiBUupF8s0IqmaL5IxGmjFSg1dpWsUy4vlmiKhJMPYXqrQ5QqVaRJdBlOUIBYnMpm/03lxHPFjASeRz0qKvrevtDZWIi3SaKuY/Cy5tkqvb3yadf124jF5a43BSG1RUbn0MgGrmkcvGdBw/ki8lxPgWxsQmuIbELl0/pkDO3fu3bpozdJVq9euXrNhxXfrVv+wcfeJXTsObvQLwyz6JuxqTOTPR3fPXjr7m/WLlqya+cvBjdejT2QXJIhktNSsRIlS1N7dyuIz2rpbsgtTSqoz9SYBR1Kj0NJPn993/NTP2YUp+07sK6gpevmml8Nr7HvW9iglLr0oVdGpFumlJy+cvn7zyovnPQad3GCQm/r0l29GUIhQcODlAAAgAElEQVSYKRAI0g1OwpJDgqeFz5wFw2NcMDAsBRs8KxxGoUxCoiY7IzF47ylQzFQYBgrHTZrsMnmK6+Qprig03tsnwMvbH08gEUkUIpkEhbnDkbAprk5wDMzDl+IKdYG6wykePjgsCY7AotAEdwQ+dNrc7zbvnOLsjiV5zF281Cc0COI8Zcnq5VfvXp/gNsnDl0LyIk5ynugX7OuOgu3Zt/fIieNTXFxnzpqzfcdOGBxJpnj6+gXA4Eg4AoXHE4l4ChKOwaDwaCQOBkVCXRAwNxTCHYOE4aEuKIQ7Dg7FYpAEDJIAc0MRcGQ8DuNBIRDwaAIe7ebm8v33382bN49CocBgsIMHD16/fv3YsWNVNdVXrl2ev3DeZJdJK79bAXGGoNBuBDwaicK4QJEuUCQShaPgSIEenkQCjkLG4xFOcyZC0nGePM+QpqBpZ5ycZ0AghCkTCHBnChGFgrsi3dwCSN4+KKIvEu8FRYTiif4kAsETRfDD+vl6hvgFTfMLDyAF+xCD0e54NBKTmvZEIKJzBA21tBKhtEkgbGiqzS1Iu1uYerexMkPCraE3FFWXZDVUFhflZv315zvgADYrsNqA2TYecPkF47la1v+G8Wje/w0r+Fd/6n/ujOwOMOYYP+gdYw6HzeYAFgcYdYDhf0y0GDWD8ejr0TEwMgKsFmAetY0OjU9mBuDvf7dZgdUKbBZgHwO2UWAeAubRvwsDMxgbBpZhYB0ae9MjpZX2a9n9WmavhtYqr2vVMHUKRou8uVPD6VCx5JxKtaC6U0vvbWlWcwtbpCXdxhqNNKtDX6AVpRgk6SZFHrPqrlqSJhM8VnIfaoVPBKw4CeehgfXklbI08/6RmvwbRlFBq6SoRVMmEGR2tFITkyPy6u89G1TKtFUyaUV3q8CoZrLZRfKGbMHVM/e9KKUevo8x+Kpfd/fza0oKExuYlREXzqxcu2LBikU79m3VdIrEWmp6/p2NOxZNn+97+uKh1NyHF28eX79t3qKVgctWTV/73cJNW1du++n7J2mPBTKRVC1/nJ4YOjvg4q0z+RUp1bT8iMuHZi8Mkqu5pj5DPavuRNTxRylxtdRivpiWnJGQmHn/9LVTJy+dXrzy681bNhQWZOdkPsnKeJiRnfDtqjkYZ0hq3K0nD+6FhAR5+vosWrlsKsbVDe/m4Y0Nn+6Hp2ApnmQMHI1yQ5MJXigkfsXyNbk5Rbk5RWfPRHl6+AYGBk91dp04eRKGiIUi3ebOm1Vcln/i9JHL16KYnMbf46IPHz7s4+Pn6+2HgGNIRE8C0ROOwE6Y7ILCktAEMpJIhmJRCCLOO8TfO8wP503AENFOzlOweAwWj4Mh4N9v3hocEgaBTEah8R6evm6ucBLRk0gkw+FIHI4AgyFwGDyF5OHr7UcikHEYPA5DhLuj8FgSwh2DcMfAoVgUnEAh+o4TG4siukNdsRj4xAkQ56mTkAjYBAgEAoEQiUQSieTr6+vu7k4mk7/5ZgkEAsHjsW7uzpBJEDfYJBcniNMkiIuzExKJxGKxGAQcPnUKdPIE16kTsSh3PxJ6tsuUa2h8cXB4DBl/mILbPC0kiIIjod3waFfXqRCEu5PrRAgZhaZgUO5TJjpDIJAJEAhiEpQCd0fB/H0DvL0CPCj+oUEzUQjsgvlfScS8xsYyBrOKy6vnc+vrKnLK85Pz0n6n1WSKWCVCVhmHVsSgFjfVFOVmJL97/QI4gM1i//IkagNW25dessVhtznMNjD2v2F1jP5vmB1j4yX1OCz/1q76+/LYNgZsdmADdhuwOMDoP8jc8xy0msDzV+D5S9D/DLx4Dl4+B69fguf9/8KzftDfD/r6QX8v6O0AL3vAqz7wog886wM93aCvF7x8AV4+A897Qau2qyLvJbX4A6tqgF87Kmt+y64fVgg/8elmOfcTj/qyqfg1vfgNo+gdu9hQFP9ZXDqsqnwvynvLz3rDTOuvefihMZt191RraexLVvrL5uSehgRtZYwy74op88YI9Sn16n5p0qUhTuFbRvY7RVm3rKjXWFdaGXsn9WytJEdmaFDpGutr029cO5JXdD/r8dXKy6c5R3/LC56WSCTT9+8EKkaHnCpVNVHZleu2r160bPaDx7ckqnqOuFDeWifSVnFlFboOXqtJYOzk1dBTWdIiqa6Bxa/IL0tfuW4JloLd9tOOXft3eQd5rfpu6dU7EbX0QrqwQtch/P3B1UvXTomV7JZOZcz9aw9S77aYpBI1My3vQXFNprZDmpqVeOXWBSaLmpX15NqVUw11+d1dUr286dGlo9TsxD+fdf5+L3qyq+usrxfh/ckQF4i/PyHQF08gwMgkLNrdnYzFU3AElDuyrrIW2IHNAl4+f7Vs2TInJ6eQsOC4+7FcEWfrzs0PH8dbHaN/vHvO4Tf3Pmt79rzT1GHc9N0GuDsswC+QiCfBYWgyyQsGx7i6o2BoHByLhROwSBLeO8SfEuQFJyJReDSRTIAjERgclkzx/O3wUW+fABgcjcWRYHA0Ao5xhyLhcCSJREGhMD4+fh5kio+3JwGP9aCQcBgsFo3xpHjhMEQEDI2EYeFQNAnvjUYQ0QgiFuWBx5Bh7m5olPvdO7dKivOvXL74y8+7582bh0AgiEQigUAgEvFIJByPx/r4esARbhgs/PSZI0VFWaeP7Nu8bjkFj4ZOnYSHQ+HOE79ZMH3Pjg2zwwL8PfBkBNQHAtkIgVz1943+Zl5XZX6vXMRrbvwqPADjPun+vWuFuclbN6xCQp0mQyDzZodcjjx969Yl/xk+UJwbGgN3dppKInt4+gb4+QWgUYifftoiFNKYrMrGpmKxpInPra0se1qUm1BXkSzkFosEZfW1qXRaPoteXFeTm/U08e3rZ8BqsVttdqvDbnXYv1wGffEsjEfk/r/v/9BljWd0jmd9OoDdCqxWYLUDC3DYwHjY/r+TWbh+yyOyz2OfgDtkj/igoDtBATcDfC95U276et/y9Y728Y728Y7x/oJoH88YP48YP8p1L+J1L3JMgF+Mf8BNb98bXj63ff1veXnfDw2J8fO46UW4G0i67om45YW5RcTdwBPueFBiPCmxfl6xgT7n0dDoAI9oX/JVT8wdf3IUFhrtS7wX6HGTjL7rQUwgkuLJxBhf/O1A/FUv99/D8ZcC3C55OD0kQ5NI8AcU5ANv9H1vdIwfIm3tjFFe/nN1rVJTU9CUklL9gKdrlLXQ6ezixOTruk6BsVU42GnoKi067+v/cNr0x9MC3qTfV9VlMtlFXFV9SmH8Vwv87sdHicVljfQ0rrKIKnzKERfINJVCUZFQWqww1nAUhRxZsc7E6nyuzCtNOxZxePnaZYu+/XrDD2trWaVqE19r4siNTfpOrtLAXPXdgqMn96Rm3tv84/Ib9yPq+YU1nLwb98+s2fjVletHoy4clsoYYjlD08Jnskul4tpXfdLPffI3fOrPC2ZGHjq0bt2GlWs2f/fDz+SAwBlzZ/pQCN5EpBcFjcZAoXBnd5izi/MkF6cJS+bPP3rw4OGDB44fO4JAQqc6T0p7mjww+qmjp62kqqDvVVdGdnJS6oObty5ptFKVSlRWnBca6DcJAlm0cP7xo8dgMISrCwyHJ5M8fZA4YsiMGQQfT4wXGYpH4nyIUBwMgUUGBgehMTg0BhcaNqO6piEsdOaUya7+fiFYDIlM8iLgKQQCCYPBoRBoNBJFwmH9vT3QcKgnCU8hE3FYNIVERiNRZCKFRPAgYCm+XoFwKBaNILo5o2FuKJi7W1Zm6quX/d1d7R3trZ2mdgajOTU1OTQ0mEQi+Pl74QkoNAbm6YX386dUVBS8f9X3ssv4slPf3SJnVhfv+X4NwXXC5VMHejrEz7tVr7sNT+7c9kGj1s2dtXfR7OVEeFPSvdHedpNaLaCzvJCIAzu+72yRvujR85trgjyxibFXX/XoPvS3Oz69oVcWLJ8/TUyjxt28TiRhCR54L2/SjFmBGZn3q2szmNxiJr+knpFfVJVcT8ttomezOTkCSRGDm1NRn1jb9LS6IbO6IScr78mrP/rswDLePxpfdrvdbrf+nbn7xYj4z/3/4jsel1T+LfH4tyBNmx3YvnSy7A6z1W4Znwj9H2TWLvimKWRGz+HDuiOH9efOio4dVUVEqM9FqCPOas+ebjlzuuXMad3Z07ozZ3VnzmrPntWeOdESeUYXcUYdcVZ/7rz67Hnl6Qjd+Qu68xcMkVG8AwfZe/earl5QnDkiPLpPc/aY+ujRttNn1MdPtEZGaU6dbr1wwRAZqYs8rzp7qu3aJcWZ05pzEcqTpxTHTqiOntIfPdN5IrLl8EnZkaPq82cU544pL5yQXziqjjzafuqY6cTRzrMnW08ceXnuZPnS2Q+mUez0/D9bmg0mtuaZWPVCKmvnifXMtn5ZfPK1+2m3hQpGbWXB/o1r9n81+/L8WTF+HnU7N43JaXJ6fkev6H76jaAQdPKjyzpNo0pbK2mpZCryWKIcBi9TqiznCPKEilKJrkqgrhCoq+jC0kZOWUuXoo5euee3n7/6Zm5ccoyyncuUlEr0dU3c3AZWzsnIX/LKkmobczLz4gorkyqaM9NLY8/d2pdTGt/QmBVxek9a6p3ymvS84odFeXcljRkDqsYPDUXZO7fURJ4be/ni/Pnz1Ea6ob1T394acf706m/mR506eOt2xO27kQ9T7u45uO2n3d/99tuuhfNmTJ4AoRAx69au/O3w/mMnf1u74dt7CXePnzl6+ORBbatS2yI9e+5IzN0r3d261lZ5T5d283ff+nrhNn+3Ojnp4eRJECjUdcIECBaPm+wy5eDRQ96BvgRf0tY926E4dyQBQaRgIRMgkyZDJk2GBAcH9vZ2Hzx4EAKBwOFwV1dXLBYPhUIJBBKZ7BEUEOzj5Y3DIj0ohAAfbxIRj0TAPCgkIgFDJhHIRBIRT4K6wtFIHAaFd3OBeZB8/H0D5s6ZUVVZotXIVUppe1uLQi7uaDcUFuUGBwV4epF2bN988dK5ixfPXL56dsuWNdUV+T1tGgmzUStmSdkN5vcv6grSIg7s+PTS2GsSa+RNH16YYq9GRUeef27Uf3zWwa0rvBV5OCHmSnlRfvS1a0vnzFg+N/zp4zt1FVnXo44e3rvVZBCaWngv2+QdMubwq44f1ywpS03uadF5e5HgKBc4cvLWbSvlsobahjQaK5slLKxsTCltSG7m5zcw0utoT9jCnGZuFo2fU8fIKqxMorJKCsqfPv+j1wGsYxbzOMxWi8VisVjGrFaz1Wq1WYDN/F/w35+kbcBqtdssdofZDsxfelJ/d6bswGod57PNPma1W8x2x9g/QvCVXy0Vr/8OvHsJht+D0SEwagGDZjBsAcOjX0IPhgfByBAYGgRDY2BwDAyPfMHQEBgYBgPDYHgMDI+Bj4NgaAQMjYBPn8DAAPj0Fxj4AEY+g6G/wMhHMPTXFwXc+A8HP4ORz2D0Mxj7CEY+gpEhMDAIBsbA5zEwMAI+D4CBQfDhAxgZAqODYPAjGP0ERgbA8GcwMgA+fQR/vJFGRfz+VdBAY36PtlHXyWXIalSdwvYXWkOf3PRGk1udHB13sagso6AsJ+rC6Y1rF5/8bsXlsMB7YYGSS2ctCg63qcg/jPjTj6ulogaFiibTUEW6SoG+XGas5cpLxKoKsaqKL65UaJul+iaGtEzcQuUoa4RautwoSs5JnbN4/m9nDot1XIGqTqKvMfQxcyvi45KuajuEUj1d2y5QKNkiaZNYVy9oqW4Q5PHklSxa4a2rRxPSLt+4+2vC9Z9pd040/7CuICQwDolr3LOPV5J7+tyh/OzH7/4wldVlfrNmdnlJUnc7XyAtuxV/tOOZSN/Obu8U9z/Tt3Uo7967dulyRDO94dUfzyqryy5ejmSwaAd+3Rvz+83yqsJTEb8eO/FLVW3O6Yi9DxOvPk2/c+nir/TmYpmcXl6R9eOPG9es+XraDF8vH5x/MKmoLGPvoZ++WfU1T8LyDvCETIT4+mFPHt8TF3/l2PHdFy4e6+3T5+Ulr1q1cO7cUE9PnKvLZD9fTzQa6eTkBIfDfXx8PD0pMBjM3zcIgybisCQPDw8UEorFwCdAICgkPCQoONA/wNvL4/KlC3W1lRXlxdE3r2zfsjE/5+njh/eSH8enPLn/e8yNs2eOL1k4b+mShbWVZS16VZtB1dNjqKnKO3RwZ2VpVnlxBo9VKxfSWE2lh/du3bjqq/LCJImwVsSvrSrJ+HX31vK8TL1MWFOcI+fRzp7cv3H9Ei63oaND9eKZMfNpvEhYJxE3pCRHr1wxMzXploBbyWwq6DSKstPurVs+b/v6tT/v2IaAuvh6EaZOglyKOiQSVClkNbTm9PKK+JKKOIGsWCArpjLSahqfNLGeMrg5zdzcqob0gtLHTYyyzNzHfc+7ABhvP9vHB7va7MDmsP8vm/D/0xoXd3zRYn0p3K0Ou/WL0PLf4vLtX0zL/0Zm+bylkm0/9NeVDPzZNzY28mloFNiAZdhmtQCz1QKA1WIdHk/kNNu+zJB12IDZbLXZvoR7Awcwm63AAdhM1uljpx7ExRv0LQ8S4gGwO4BlaOi9zTbkAObRsUGHwwYcANis9tFRYDM77GNDwx9HzAMOYLfb7V1tnX++evv+3VulQjYuDh01j9kAGB0ZGhj49NfQp2GHedgyAj5/Am//pEecuTkzYIhe0mfkiFroijZB5yujplXc1qdpfammS2tbTYqe/taO553VzPp5a+bv3rb6cGjAtQC/6OCAtC0bflw2d+G8oMaavG6Tgs2rEKjq+NpqibFO0dooNzaJdfXNghKVnimSN1L5JcpOdlZlwtOyuLyq5Hp2VVF12YwF8zf/tJ0jZ7b2SWSGutZn7BrGU7qgSqpj04RVQkUzj1Mv5FN5slq+robTUsWQldRWp9dVpj1IvVhcGm0S5HKvHXzqiasheRZ6+McEhCwL9Qqf47Nh9ewTR77f+uNiKjtXp2sSi0ql2vL4lFMiZRlHWERnF8qUTWJ5s0InMHXr9UalsV33876fGCyaWqu4cPlca4f2j3f9h4/vuXrjREe3mMbMLyxNKCiOVSprnr1QavXMdpOIxSmTK5plchqHX11dl23oEHFFtRU1uQJJ84FDu5avnJeSfOvzx061isZhl754ruk0iRVy2pvXxr5+3d3fL61cubCqqqigMGfdujVz5szy8vJAY+BoNJqA9/D0CCCTvDw9KcHB3nv37qgoL2qor05NSTp18ujir+clJyd8/vxGImFlpj/WKAVqBf/MyV937lgn4FF1atHrF53ZGSl79+z89OGP1y+61Qp+l0nF49Tt37s5Nfle7O8XiwqSCvIfRUbs/3nXmr171l04v//2jRN3o8/8un/r8iWz7t6IbK4r4zbXN9aV/rBzHZVW2NOrotLyL135rbI6radPLlNQedzy8rIkHrec3lxAp+Wfi/j5UcJljZLVWFv5OCFuVniwyxTIisXT6dS8huo0VnMWtSG5of5JfUOiTF7C4mXRmGk0dgaDm9PIyGygZRaVPaqsecoT1ielxHb3tANg/yeZ7f+K7vj/Ff9BZkbQDMPeA8Vnj3YpeMBqHvk8/PRRevTV6KGhkTf/h7r3jJKrsPJ9sWfmzvW8mWf7ejy2cQCRDIxtbGN7bGOiwdgEY2wDBhlEEkKAcs6hJXVL6pxzd3VVV47n1Kmqk3POlTtLQoAQICS1OodzPwjP+M3Memvd9db13LfXXudLff6tfc6u/f//3393wN0TiwdPvTOxeceWUDh+ZXJWFrWujt7Ojt75Bee9Dy4cPFK57/Ax1crNO87mnTs9gfC5CxeGJiY279ze43UnkdSys2To6sHduy9/+OG5d9/r7u5OQ6kL5z84ebQyEgg6S8unT58+dqzqvXPnqxsbf3z/fRkMJSjScZxgKFJZX3P2/LlLH324NDs1Mzs5Nz81PXXJuXLJOf8BsXH9ie9+cxocOJ2naQs3R3Rr2MwNmarN26OaJ9YXAwLZvGkPl6yJ4e899NOnnnnsfSIj7tu774YVu2696aUf3VG9e/1EVuZogJVjuBoUCimplNGKqFJCKQvCdRAXY6INc1ZGyCOdgWof1EVpKWtE37pv94rbb1v56kswmwmAXaQSHjrLkXKUN3DJosUcyemIrBKqTpFclDMTTC5GmiFGCFGUX1RiyUj9ENa9APfhD941+PWv99x+h/uZZ59/7IEXVj/FU5E31/62tm2vOUToZto0QT2XyBCdmhnPFVFOSmRwHwD7QsAAr2FGXsCYVFXtEZxB39y0pt/dPvF2YTDQefDopiTs5pR4aYx++5w0PI6PniIVPS6pcd3O6DZi5jBJg06/o6lmSrPSnJSwcoSiI5pFqgY6NMILQhQAOhFkwDKRYoHSDFg3sPKQmM2x4+PZsbFcsWRatpqBkwxLoFjqxpuuu/76G4BEKhZL1DdUw2j8zNnSuXOnUlCcwDMz05dUlW5sPFZXV/Hmm6tEPjNUUnI2V3Ny7/69606Nm4ZGnp7I1pw49P07bln98rNVx3YfO7LjpRd/vfb1p08c39bWfGj/ntcP7X/z2JENQX9TMY+fqNrU1XEwb8Ln3zFD3qa9219T+XTR4ibKhqEQ27a+2Ni81+U63tNXuW7dU8ePbyAIj6bFB1xHVSX67ll1YozLW+n9e19RhbhtoIOu9o1vrn745z99+YXfNpzcY8hQJtkFJVrjsYYU1BqOnExCTWm0MwE1Q5kOKNMRijdGEq1RoCONDIoy2tFVny+YV2FeXFz8d2P5Lw0zc8dPyq+uCWxcm6fSzuL8QHdve20rnsIbm5vc/oFHHv9FccjavGMjLTA7d+4WOPnZZ57r7u49ebImFk82tXVKuvXk08/CBD3rOLsOH3pr29Y4nBk5ffr+Rx5GOXrj9q2cJMMw2tnc2tnc6ve4H374oXffPbt27dp4NLHhjY3RcMI2882NbfUNTV0e14Gqo2A6U3W8Zmjs1MZtO4NJKJpOOcvO1McfT09NLi7Oz89NOVNXnPffJzdtOH7HLefczSUFZi0Sl3FSpuy8bthKcTwXBHzVDSeLI6UMQ7M564Fnn7j/0ftGGNyRBXTN6kPfum3jnd9Bm06+mxV1MZ0bwsUiJI2Q+hgj2hl7hBXKFJPHIDYo5GDazPA5jM/BlAGhIpifsA+frLr2hpsq6+vKZ4ZALCDaGSWP2sM8wkCsSuXGddZEFYvRshwtpSQrwxphRBhg1LCZy1hGeliKX+RCH/adrF/xT9JTvx09fAjYt+upRx+oaTo6PqaGgi2EFCPUGC1GVANkeC8Et2tqzDCSmgVredwe4lg1JVtEfkSVTbqzv7Gtp2HdltVRwEOywL7D6zO41yygZgEmeI9ZTGbLSS0b1ayYqIVJ1s9JEZz2clIkW4JlI54twUYO0izILmCqBWsWrBmpQgGFYRfHhUslcqjMKlqKZqOymmLYRKEoaRrF8ohucvmCbpjihYvvbN227jOf+dsHH3ywsvJoPBGIxFySivj93TU1FbrOl8uGblBj40Yuz9XU7j9xfEd31/H16559Y+1TO7a/XF+3Z8BVs3PH6i2bXt6y6dX77vnek0/c98eVv2ppPkCRwaEh2tRTg+7qXz38nad+99PWll0ed+XhQ6+88Py9TXVb/Z6TbY17f/Xgd3duebG3vaql7tC2jc/v3P788ePrGuq3en1VNDUQCdc2NmyuOPzKvt0rO9t2JiL1Yf9Jd99hGOok0X4G9zXUHrj3ru9uXPeCx1V/7NA6HO73DlRGgzXpVBuO9SShpgzcgWLdLs/RGNDkDVQPBmqBVA9C+NLIIMOlevtbcnlj2Zn/5BTk371jO85fFGb+jruyK1/CDu25MlZwFubam1tYgnOWnW17drj8/UAmurA89eqaF5edBa/XG4vEjx49uuw4IJQMhiJ9/QORaDwSjV+8NLnsOMeqKo9WHiNpwjT1Awf3LC3PVR4/liEIjOYOVRzes3snnEz43X1Ly3N33fezGJjs7ncLrCIL+omqmtdeey0aDYsif3ri7PGqek0rdvX5Zx3n4uzC3JX55bmly5NTC44ztTDnzM06Fy8B69ftvW3Fh8HeM1leLUpiTtSKumlrVk5T8jIh4bzGs5pMKBKZNX637tUfPnwXDPgvm/JUInryX3548Pbb5lLxizn+1IiYLWPaCCaPMcoopxfp/JhkjCl8kcU0gM1laAPhLIyzMkkqiAqQNWxKtvGje+575sVVY+9NyDYjWrg1JKSpGIQlC6MFWsZ4A2ctQiqwlJyR9LSZBUneTZtRMZu0zcwYFXWwSPq5R/d99f++1NPolO2eg7u/++2bBoJ92Rwra2lciSNSFGVDjBCJxZqARJOhxBgqwCsgoyVZHeLNNCmBtAIRYrK558RbW14BYN+p9woJeKDi5BYll2G1mJIHtCLIaT5GcYumXzKCRgEkhcEez1FeCRo5kFcDjOShRbeeSyhmzMynZB3Q7ZSiA7kiDGMuRQdGxlnThmHUTVBBzciwfFy38PKIMjSinzqTzxdlScEnTudiCc+NN133qU9d8507boPRqGZiOBUhyEQ2KxgGB0EBSYZVDTEtIpVxb9u6Cs64AaAzne5Zv/73K1fe7/FU+32NkXB7fd2eHdtf3rnjlZdefNTnq/F6q6PRxo72vQf2v7x718pEvBFFuuKxepZyufsPHdy7qu7k+ldffGjz+qeOHFh78tjm/TtWr3z6vsBgFYK0Z6DmTKaZQNszUCOJdaCZlmiw0u855O7dv3nd43u2/+HMGKUKAY7wRIJte/espYmQb7C28uhb4VANEKsHYvUAUM+yLppyAWBTMFQdCtX1uo7VNe5IJDsIyp/KDIDJAYyId/U0Do8UFhZn/myP/a8k/1ky2//G/vPJ/J17hl9+C9i2dctzT7k6WhOJxI7te3bt2+8Jer0R76C313FmDx/au2f39v1794m8tG3r5pnpK17PYMDnl4v6O+AAACAASURBVEXp3rvvaW/tuKqlqqioEEXecRaKBXvb1g1zs5MHDu4hOK6uuW3ture2bN2QBqIN1VWLS7NHjh+tbmmubWq9fGmm+nj9rl17nn/+eVFiDx3ce7yyuq25Z2pyecOGXTv2HkYJ1ll0rnw8OTU3f2Vp8ePZGWdmyrnwcWzDhr3fvuVi3KvCEX/cHUdiCTQOE2mUTrMmm2Sg/vCAVNAIRZCH8y/sXPfNu7/rjw6czcmzKh98ZdWua788XLHXyTKjempoiFZLJFcmtXFJKzBGgZVyrFzkCCOpDFO0gbEGjkkALoPGkKTk5fLp0f2Vx35w98+CYNQsKXpBMIoigESKo2XJUCSLZw2CVGDaQAg1LduIZYKi5OdzgF7O2DIwq+Pnao8evvbzDfd+b46KneHg1St/+9Av7+92d5k5LkOFaDOFKQlKSrBi3O+vzaS7OCZgmmlGAWA+AuIeRgNJOYEJUTmLb9m75mDVltGzplmiCCH662d+5k80m2UYwDpJ2SvaYVb1EEIfLXsY2QfA7d5IdX4I1rJxRvIoVpAWXXouUhhJ2yWoOIKOv80Pj1GlYRwjBzQTeO+8mS9hvBRh+YiqQxQT5iUwV6Q5McnwQHFIMmxKNdDTZ3Pbd2z667+55qd33TkyZmYLlKhAiormC6Ku00PDmmWTvAhk86TLXXPixGZZjoliSJQCvOCLxuprazcHg/WHD7/R2rr/1VcfW7Xq4XS6p6vrwI6dz+7e88e62o3ugSMM7c7aQApqTadbaKJPEf1Iuh2MNR45uJpEB2QuOlZmvH3Ve7Y9TxN90VAVBNagcBNNdjBUpyoOKIJLYHokzpW3IgUr3lK/uaN5R9h3Ih6sP1G1ad26pzrbD2zf9mx93aZwqDqdbIKABr//GAg2oEhXIt4IAK2hUMOvf/Pjw0feYoUQTvqSqf4M7KNZaMDTMTxScJyF/wDz4n8BzOR3H2Sf+KOjmzoEqqIwtbBgFcoJGF1wnAsXP3rvzIQzPTV94UMMTObNnLPkfPz++/OXL05/dOHjd9+r2L2PgDKt9c0nj51wlp133333/fffuzR54fLkhdGxkuPMn3l7/MKFCx999PHI2Oj7H7w7NX1x8soFx1mYnp0iGBajuXfPf7S45Iii+OGH56/MXS4M5wqF3MULH8/PLpwaP80wzMz0lfmpy3NXLl2Zm7qyNDs1Pz1/4YLz9jvQtm2H7/zOe76ecQmlOIiQYVrDRJ0UDNIYVXsTvXWuBnXEEPOKMZ5btf21m396W03ncdNixmSq/bVVu7/+5aM3XjvaVfmBBKhMAuVAVIGEAgUzCdmiJA2npQyhJIU8rhZ5TEz5wD5jmJNyjFaSy2eG2/p7vvHNmyAC1ksaa1C8xYRTkZHTYyhHKnmV0XFBxxk1lRZipJ7kuKAshTkzptngWRW6nAp1/eCO7ju/TR7ckAX7hmxu5/6td//83gQKZsuKYCK4DOIySEmgasBtHYeCkUaGCxNMiLMyaT4cSHXDQjhF+SHSlx3lnn3l0b3H1os2nCS8Rplct33liabtghknJC+t+inFJ2UjrB5MEl0w68ow/bg4qOUATg2kyU5e9zPSgJGPWkWgOIooZky14oadzJcQWYtZudT427yeTWZLsKjGZR3g5ThG+QKR1hTs4URA1tKlYV61kHMfDbW21f3tf//0o48/kM0Lho2pBlwcErIFLpcXJBnGiICqpzkhngB7DhxYjeMuknJRtIsg+0iqH8W6q2vW9/QcIsnBl1/+5bZtKycmeIbxMqyHZtyGHlPkCJBoiUXroWQrlGwh0V4s0wVEG/bt+mN11TpVjKYSXQId2rP1pZa6HYUsiCNtHN17dSaLnIshuwW2X5UGRc5N4d0U3jvoOtJYuwWHe1Ux3NN98OjRtVXH36it29DdvRuGW7zug+HAMQiog1MtBN4bjzVEo40tLXt+/Zsfd3YfYYUQlO7LIB6cCHN8OhDoKw/lrsL8ySL6z/Jc/5y3/631CczGXb9mf/W0c+adT7y55+c+CaSbn/sksWpq2rky5UzPOpMzzsy8c2XKmbriTM04k1OXsiXXkSpPZfXF0ogzO+/Mzjjz0878FWfmsjM36UxfcmYnnZlpZ3rGmbrizEw7M1ec2St/MhC/ekM648zOOTPTzuy0M33JmZ90pj925q44s9POzJQzM+nMTTpTl5yZy878pLMw7czOOJcnnXMfYes2HvjmjZMx76VhrTgk5U9pcpEzy6Ja5Ivv5T3IIMAD2bdtxqD6Qj2P/vGxW35yy2s7VufGjdFho3Xn+m23XFfz7RX9j/zEEZLDTIrnYZhJeBI9KSImGZSkYBQHJvFgmo1ZI4o30d/iOjl+Pi/lKTnPqQWtP+D5l/vukrO6klf1kmaPWJ7oIEJhkq1RGsOZtKjAspEhDJDJQrIK0nTAyGdKVtIpcVbFrp2f+4d3jx/OuhsMOjp8JlfT0/SN224GsTQhw6yJKjmCksB8WRwaV5rbD9W17JGNNG+mKAOKkYMx3E3pICHFKQXgjNSx+p1HardjQhQXowgXimV6QKwvTbkoOYiLg7QaSBLdacoFM25CDKbIAZTzCVpcz0OiEeHUgKgHBM1P8m5O8ePMAMX7GDFAsIMw1ifpscIwxogBQY3ARD/FBXQ7JetJTooRTECz0lYetfKoZiOjp/X6xsq/+utrXn1t5em3C6wAciIgqYggIRyfZrkkmBxIw25BApKp/v37X2VZnyQHZSWIYt0Y3iWIPo73IkivYSTXrHl89epHDSMJgm2pdDuUaotHWxKxVhL3CFwIRwdQpDcNtsdC9Szp2bl1ZWPNDkuFQt5GBHJteuMPPe2HVTGIIO0i56bpPon3YFinyLktM54141kbzNqgaQCxSDMKDxTzuK4mQ6G6Qe+xzq49jU2b2tq2UFSn33swEjpK4Z2JaE0sWpeC2ny+msrKDbFEF0mHoHRfMtWbTPXDiB9Gwn19LSOjxcWl2aWlhf8A89WD6L9EfQJz4Se/4O5+0AmHJ4Hw+TR4Ds2cy6TOZ9IfpaFLUHIGBOYSwCwATIHJSxB0MQVdBsApEJpLppcy6DJGOZTgsLLDKzMoPofjMwg8l0ldiYQm/YNOIuokIvNgzIEhBwCdRHI2kpgBoBkYmYRSlwFgNg1d7UuR4EISmA5HZhOxqVRkGonPpOJzGWAmFZ+D45eBwBUoOpkBLgCJyQQ0NRh1fDHkyad7/+X7i7HB0wqmWaSUp2ABUEusNsQXztpJEdx2bEvTQF1j50mUBgunrCdfePzmH90C0sAH0+cOb39j093f5zavOXzt54t7t0yKhIIlFBXnNJwzSXtIkXRYs3FSgjgdU/M0xsdrOw/jcsIaFXApTauUK+S+48d3drp7BUtMEuDw2SF3xFNRc5Q3RYjKUCqu6BgnxSBukNCjnAywfEzTkufz+HS0v+r2GwJPPOwg8REsaBuoWFJ2VFfc9fBDpMTLBRHmE4KaFuSUrKGqhYGoO5jsYO00ZUGIEo+RgxAbpHWI0ZKClSmeklr6Kl2hJiWPGWUKxD3uUFN2hBItiDcSvJEgpRCrA7QazzABUk5EoN5uT7VewEkpQoshWgqo2QQpDKaxXkGNwPgAJ0U4KULygWC0SVBi+TIO4wMxsB1MdyOE++r+jGB8UaANp72yDhCMj2DDmkVWnTx8zaev2Xdwx+l3ShQLKDrCcCmSTpJ0UlIwkknQXExWU/WNexsadnFcMJPpZliPKPlZzsPxXppxo6hreJj53e/uam3d//bbqizHWDZAEB44PUBigUKWNDUYSXtQ2EMRAQLzMVRo7+7VzXV7ZS6RCHfoElR1ePOOzasELgQArSzjxXGXqkQZxsuxPpJ0c0zAsjK5HDoxLiPwYNYmyyVeVVKJZNuJ2nUnq98acB9C0TYcbxt07wv6D8cjJ0L+ymDgRChY3d6+HwA6M+mBJNgLo26WjyRT/WnYAyPBgYHWsbGC4yzMzEzNz88uLS05/7r0+kQr8ReEGf/x3Qf++9/tu+n61dd/5eWbr3/51lteuunG1Tff/NrNN75x44qNN1y/acX1G2+4Yd2NN6y55aY1t9y09sYVb91w3Vs3rHhzxfVvrrhh7Yob1qxYsWbFitdvuP6NG69bf/3Xdt74jYM3fmPPFz/fetstLTevqF7xlcpvfLnm5hv2ffXaXdd9Y9P1X99+602vf/1L2269fvut39hx29e33Xzt1hu+tHPFtfuu+/ru667ddstXtt765S03f3nzDV/a/s1rt9785Te/9tkdt3192+03bbzh+opv/WDvdbdV3nD7ni99pebO20+5G87YNKcjcTwAcbEkHRFsijYwc0zL8MlD1XuigLs8rJ16txxIer9w45c3Vew4c/mdVat+99L9P1pCgMj99zZ986YpKPw2nS5rlKyTWknMnTLsEdYoU6JFihYpmEh2lGsfPNkfaSqe0Sgto5XkNlf7V278asdAjz2SQ3nMKOtxJBYAg6ItoSJOawRJRTkxDOJdrBFG2RDLRG0+9j4RwVc/u/lzf3PR3XE6MSilB0UVwQxm9e4t9z76KMLTsADFMS+UcRNkhGHBKOBKoAMA7Qlg/UkxlJKiKSGMywmYj0CkL0l49RJ5rH5nTdsBlI8AmCea6UfZcHaYYRQA48K0nCCEKK2ClAKgXIxRMxAW7HY3FMdlRgF5BaSEYBp3pbB+lPTycpzmo5wUQ2kfI0W94cYI2DF6SgRSPbwcF5QYL8dZMczLUZoPUrwPpQYYMcDLUYIN2wWu4ti+T//1NWveeEU1WCgdAFODGJGQFJLlEVHGNIMybEJR4QFPHYH7h4cZgvBwnF9WQiw3yHF+jvPLcsI04AP712ZtbGJcpig/DLt4LqbJCEclTZWU+BQEuCk8qskIzyTKBW7/njf273zdVlEKCUtM0t1T98dnf2kasCDFKcoPo25JiksKIElxSUlybIzl45KctvOsYdKFklwsKsWSCKa6jlSt8fmrALCBoroxrLW7c2tn++Z0soHEutpad3gHj/f3H+O4cCTcFo2001wgjfTFEh0JsFeS4dbWE6OjeWd57j+B+ZP5/BeE2YES7/Z1jPv6R8LeUtBX8vmGvf7xYHjE7xvzDY57B8d9ngmfdzTgL4f8pbB3NOIeC/eOhfpHQn3Dwd6Sv7fk7y36u0aC3W9H+yf6msR9G0cqdhQ2vtZ263XNX/m8+tDPSiufeOfotvzx7fmGQ2bD4Vzz0UL7MaN5P318Y/PK+8ymXerxTdbxbdahrUMn9okV67G9r2gntmpVW+SjG+2andm6vXbtvuHWk9D6NwafXjlUVZs/WlVqrqYb9hQxd7nE68MypqNimeezFGeSss0Vx+3yeLa3v4lmkuWyli9p2dHcPY//YvX29ahK/fie7+9bv8YpFiab2vZ89rPMGy86BnWKx3I2rxR4a0Ixxzh9hFFKLGdhcg7NjrLBZFcw2TX+XpY30NKZ/J6je79y41d7vC7eFHlTMIeMhu5aUsF4ixGznGCQKBHIoP0o2YuzLkKKiEx00iSH2o7vu+4L8PO/mSUA1tcBJ12EmEoJ6KvbNvzgvnuCUCyC+FOUH8X9kXB7NNYXivX2h5v9mZ4APgCK4YFk556TmwYTXQGgJ5Ts80TaES7c3HvseMNumA6ibLS6+YBeoApjUgTqz1ChDBmJQu4k5oOwYAqPpIloGPB4gt12WUqTwQwVwPkILSdQLpDBvQQbRqkgJ4OcDGJ0sKO3sqH1wNC4iJD+DO6lhDArJXg1IapxxQA1G5SNOCcHRO2qeyb66poXP/VX1zz97G9FhUyjYZJNknSK43GGRUWZkBRct0hJRQLhDoIK5YsUxQQVHcgWEEWPy1pC0ZKSkhwaEbq6TwgiRFJRFPdnkEEMD1EEQOFJWcBlAWfIFMekeDbNUMlCTjhasf2F537NM6DMwwwBGArxyotP9vXXaiamqDDDA4IIMTxAUlFWAFUNE+SMqpOiipu2oOiMJNNWlgtHW9u79oLJFjDZHI/Xer2HW1s3HznyYjrZcKLytabGLSQxAMTbSNzb2XHE46mmOR9GDoSjrYFQSxJy1zdUDA9nHWf+arjMn2Be/i+CefK8M/WhM/mBM3Pxk3PLyWnn0hVn6oozNflvPT3pzF5xZied2Y+c2Q//1B85sx85cx85cx86s+edybPO++UpJuEQUUfGHF83+uSDTV/8DHLP951gh1NgnBzpmJiTJeY0yBln3uEGvVWvzZZS5wXvtBKblxJTbPjtdPd4uv2KHr8khS/xwUkxfEmMzhoppyxd4ZDQpo2OojoFeyonDpugrEVSTBRiAQ/khgTQHFWUAk9JqGEL2bycSgXTkN+0mEJZP3X+zE9++dD2YxWlc6fufvjeQ3t3XbRsR9bFNa/v/Kf/66Kr0SloowarGLgxJqgjtDbKKCVWyBLmEF2YEEJQty/RUTqlCiZRmMg397asuP3mo7UnlZzBm+JA2BWEBtUiL+ZIwaZEC9eMjCxH7CygGBFaDNlMxOHgwScf3n/DF51M8F06ER9sQolQHA0SKr29Yu9dDz8E4BAmQ5wB6SZMEkGciFIcOJjo8Ka6UlIUN6EYObhp3+pIygViPpiJZJhgHBk4WrcjTfoLY4JRpJu7K0UTKY1rKTzEqahkkpSYFg2MkdOsgtAiHE8FCS6lZhmEjhFCghTjkpWRrAynQYKRZkSQlZKslOSVVCI1UNt0IFfmaCGeSPUTbES1EEaMs2LUysNmLqPZoKBG9GySV0BZx57941N/87effnn1C6VhO4WEOAkWZQLDIZJCFJVl+YykYKqBpxEfwyaKZVaQAEkBFC3JSxFVh+wcrpvI0LB05Og2MOkZcDfBiJ+iYyyX5HmcYwlZoA2Vs3RBV1hVIi2dGyqpO7evfeP1lZZOEGiYo4FSnu/qOPHsc4+QTMLOs7KGaibBiSlJRXSLNG1W1SkzK+aKqpmVVYNXdMHKC8mUq75ppyAEAbB50HM0kajr6trV2Lj+lRfvXvvaQ1CyhWN9ODoAp/tPntjW31/Fsj6ccgFQZyzRFYl2Hz+x17bl/wzm5asBVH9ZmGcuOEuTztxlZ/aKMzvrXJl2Jqec6WlnZtqZvfJJz1xxZq44s9PO3LQzO+XMTDkz0870tDM15UxPOTNTS7NXFmYvOcuTF8+NsKBnhAbOC6kLLOio2NjRXcdvurbm9puyuzY5PDLFpU5TsQkFOpVHoHhTe8euwlCGpPoZsl8Tg1k9JoqDYLqZl/2yElQln0C7GLxHFQJDNlZUsJcee5gIeIdVTpZSVA5KmTGQj8WJSOtgfaOrOsXHGRMvn8rpFj8+nhUlpKe/BsbDQcBd11F/y3fvONnRcWF56bE/PL1y5fPnCqUPGGoJSdbdcWPHXXc4CnlOxXUpaQ7RSpmWiqSUJ6Q8IeeQ0mmJkGIQEbCGBMEgeVMIJWMrbr/tza1bjFJRyRl7KvchYip3WmGsNJdFWR0yNKhgpzQ9OjSM0tTAeTV1tqbi2HX/RK5bNUVFxaS7qfkwr2cANChY/P7jFT/75YMxDJDyBKPGeTmum7CswTARJMU4pSQQIcpZGSWPxhEXLQO0DOgFIjvMFMeFHQfWJDFPboTVbLS95zhMBM+eK7FiBqdBjAIYIaNmKUqEGBmWTDKNxzgFk0xSzVJGkRbNDKUktCKaHWWzo1xxXBYMmBSSep5JogGXv3XolCFbBM0nJR1WTJQRE7KR1rKZfBnXbJCVgpwUQWlftsS+9OrKaz51zf5Du0+9PYwQcZKFaAbB8DSGpzkeFyRUlFFZQ3kJMmyiPCLJWlpQQF6OU1yIFeOimlT0TGlYPHZ8p2ExDJdC8VgGCQsSmi/oqiYoMmfokmEI2aySzyuGwU1M5PbsXX+scseZ0yZNRRU5rcgQAvteWPUky6UkGWW5lKoRmk5aWS5flAyLlVVCNdixU4XSsG1mVTOr5ooqx4Mna3YEQk0A1BmLNYHJlsaGzYcPv7jhrUd7OnexlAtNdxOYG8n0naja1NNTASNdUKo1Emno768a8NTV1R8sFNTlpdnZmamFufnlxX9TPv0FWf4TzLNL0/NL03PzU7Mzk8uzs87MvDO74CzMLy7Ozy3PLizNLi7NOguzzsLs0uL8wtL8krO89KcoqqumnovzzvzC0sXpK3PO/IXp91EGwMlgVk+XtNQpPu7omTMdJ1ruvnPdP/59/5OPTPS1XKDA8zqeZ2NJoON447Yw2g1yHljxA3Q/qvrk4UyM7UeNKJsHKCMi2DEplxBykFwi1BLr9vbACCAZHMQlsCKcyiVTUpzUMqydyQgRykrxeZyQM0aBHztlRhO9dW0Hxs+Zo+eytZ3Vt9/5nSO19WcuXXlp45aHH3tifHjIItOXRPT9lpPb/+nviI2vLKtIUYjly7RepOUCbQ1xso2welK0M1qREEyE1wlWpZS8xmryj+65796HH1GyBbNc2npwOyKmSu9opA6qQ6RgJlnar4phToqoamxMjn+MDvb++PaeO295192oB9uwtKfP30KIAKMisi00dDXd8bMf1nbXMVoSY7yMFOaUOEoEAGgAIQMYHSTYiKBCogapFgyibl6HeB2CGZ+Wxxo6DoWT3XoBtwpkr7tmwNti5XmUTKSQMMmkOQkRVYSWk4yc5lQYRILxtE/NUmqOkG1EtmElDwsWJNopvUTkxnhOz6SJKKeiLl/HYLjbLsmSSXISzElpQYEVE5WNDMVHFQMycxlejkpaQjahibPWWxte+2+f+XQkHnj/w7c5CWFFmCDTFI2yHMFymKwSgpyRNZgVQM0kVANneEAx0lYelzSQ5qM4FaLYuGrglcf3pOGQopG8iDBcihNgTRd1Q1I1QVFZUSQliVAUimFSubyw/8CG6po9E6c1y0R5LmYacCjY2tpWWSjIDAuJEqKouGkxqkaoOqmbjG4ymsEWynquqCs6Z2bV0pAhKrDH23D85LaWtgNeb3Us1rR92zO7dj5LYj1wqg2I1VNYH0kM4OhAV8fhQU9VBu7IwB3RWP2+fa+s37jy2ece4Tjkk8n8Xw7z/Pzs4uL80sLi4vzC3Mz8VSnE/PLStLM45SzOLi8uLH3inrC0sLi4vDSztDSztLQw7zizjjPjONOOM7PkzC0sLs5fnrt09uIZykTUIZLNguYwUiwm3zNio/GmCdeJ8sld2776uf0rvlI6vMeRqWkJxQca2qq3g6kulBvEFG9K6HMDJyGiDyLcScKdQPrAdDdCujJkPyIGkkI4TAYSJMBZHKPRmJzOSFHCSKS5YIby01oUYjyYGZPHSXWEZqy0PcLQarzNe7QjWCWWkKON+3901w9eW78xhHHPrdv6gwceSNMZlk+rkG86FRn41f0Hb/zHi4P156TEWIkulEWzKIyOqYaFqjlUyaN6kRYtXDBoVmEkW1Ny2Z8/+uub/vl7AEyOv3vu9S1vhjI+IY/CUkAppAUzLioRUY0rJVxiI5NCgtn64u7PXzOx/80pPKxAHkVFO30t7Z5aySYUSwjEA9+77yf7qw8wCoixHskGBBMguSjJxOJATzTSLomgKCdFGWSEWDjRyahxVo7ZJVQ2oZqmXe5AnWYjmo2KWmrXvrfqm48yXBrFAUmmUTJBcnGKjzJigmBjIaC/19uQGxEkC8bFKKsDehnBpSAqhWkjiStxRIgnkADOpwb83b5IH6cQaTwGkwlKTAsKKiiwoEK8AkoaaOYynBQxsmkjj5RGhd8/89g1n76m19V57oNTvIxYeV5USE4kDFPWdF4zKE5MWTmKFUC7wKkmwcmQpKesAqHnYFGDGDHByZCRpX2h7jQaSWaCMB7LlSRZJyWZ1g1JVjheIEgqg+IAy2dkFVcNfNfetZu2vKDqaUVLYqTHymXaOg5BoKdclEU+k7M5yyBNi9INwjBJ3aAUjVB1ys5JuYJiWHwur41N5AUJqTq5u639mD/Ykkr1vvzyLzdueBKBO+OR2nDgRAZqpbA+DO0jcFcoUB/wVyeARijVPOA+smrVQ6teeuzpZx4uFNR/D/O/HnP+hWF2lp352bmpyenlRWd2dv6qLnraWZ52nBnHmb8qs1r6xA3/qoH2gvMn/fSc48wsOzPLztzi0uLsojN7afkjzMjgVlIex5VTmFIESrnoaTMkBU44ZmohOeB+7IGNX/j73ofvueTvezvaO5YZHNMAWRiUc1FccyPygGQAGOMHMReIueLJrgzmiqc63ZHG9mB9lIt0J/oJg2ZNlpBhXIZoHUKYIKPGlVxSyIOIGhCGYMJIZMRgINk6EKnJSJ4A0u5JtgXS/ceqD951/70/+eXjd/7isbsff8yXjAg2yyHR9zLAR+7Og9d/LvnHX16hw6fVVDlHSSpSyHGKCms2IudQOYtLOUbOC3pJM4dsUuLvvv/Be37+8Fvbd1Y1N9776P0QFVPLBCr7WSNMq37BitJiiOIiRTp60d/Z8L0VPffcOhttGYe9OhPneKiiek+7p1rIYqxEd/Z3f+euH+yp3KOYMEK4YcYtmIBqwSjpJ3A/TQdKBUoSATuH4rQ/lGhhtYiWS/JaJFvGqmo3d7kq3/+omCvSho099YeHnn/xCSvLSQqmGbSdZ60CIRlJ2YQENRlL9nQOnBiekORsGuP9pBSg5CAu+Bg9kmY8GXaQ0UCzKDAS1tRRwylYedRAaRBEgopNaxYpahkjR9JCnOajqplRzYxipDUbOfWO/dunHrvmU9fs2LX1o4vvYRQg65ik4RQHKRohq7hqoAQdtfOkqEBWjsqXuHyJyRbJfJksDFG5EqHbiKSmCsMCisdCsX4IDvpC3XZBkFWcFxGcTLJsWjcZlk3DaISX0rIGyxocjLTf98C3PN56zUiJckJS48eqNqczflUjRD6jaoTAQTQDyAqiaphlsyQFsHy6UFKKZdXK8pKCmzbHi/CJmr2d3ZV9rpNvvPGbxx//ns97gqHdabAVjDVSWB+W6YKSrYl4YVSBtAAAIABJREFUs2+wuq11dyRc6w+cOHp07c6dL9bW7KlvqPjgg9OLC9P/R0zmpf9QVz2H5pc/sSD6V4Hl1Z8+8TlaXlhaWlheXHIWF5zFBWdxbnFpZmr240tz51kLEwsYbafMM5xUSg2fIuKJuki0umSBl4boWTWjVuzYd8vXKr55rb3njcWMa1IInDGjnOBC5UEml9DLmQw7yORA3AIYOykXEU5LkmIcU8DcO2ZGzaRlWB8xCAVjTVqwKYSNqgWMM0DBBjPsoFaCGT2G8X53uM4drsOloGinGCOVP6V1uhvf2LzmyT8+fe+jv7rz7nuffPaPlCDkNTmbDM/giezutzZ/8a+5fW86WfyUjXE8aGU5ggFhOozxcUxKwhIE0nGQjosFDsLjzz3z25///P6fPvrQF2697vFnH88NS1I2TWtBzgik2R7CCDJS2MADVyiAefGZI1/7rFK1Pp9o4jL9mpo2ZTidGkggPUoJF3Th17///bXXf23nwW2CAjNinBZDrBwR1XgG7b/aghAUlYhqJIKxuliqWcnHODUgGhG7mNm68/kBb41hIZoBw6h39941vkCzIIFAsg+jAhQXknUAJvpTaA/BDkbBlk7XYdUCFDueIXshrDOFdwUTdf2+o57QcW/kZBhoTUAej697174NGSzCClAMHAhEO1EqaBcpl7f+yPEtTe2H45DLKtCKiepZIlfm3v9otLGl9ppPXXP9DStYnsmXNFZKUlyI4gII4RaUmKQAvJgwbYwkghQZZNkQhnlkOUEyPlYIqQZIs6Fkql9QwHii72DFxsaWI3sPrM+XBIZPgsmBdMZr6KhpY4YOU0wYwby6CWOEHycDTzx5Vxp2i2qSEWIw5nvxld8Ewl2aQYkSwouwrGA4mVANXLdIK8eQTCIGuHSTNkw6m+MlGc0X+OERtaFpf2v7wfWbfv/62kfCkdpEvFGWwlCiHUn1IKkuJNWBw90M4W5v3lNVsY4lvd2dFa+9+sShg+sb6yuGhkzHmZ+du3LVjvo/OwL7L4X5/70WlxfmnbnF5U94XlpaWF5aWFqem565tOzMfnj5XVJBlBKrj/LSMCUUUXuUSNFuTI2qZYwgPCU+Nq8jc0lP4Lf3b/rHT7c/+K2PfDUzUniC841YSV2LS1JY1BO4FYftBGyBuJUkpLhRpGkd1oeFtAThBioWWVJDUAEi1bRoZyglJuUgRo+RUqg4wShWkldjrByjxYhsw4KRZrX00Bmz19fsjvZQGuGOe3/xmydW/PO3Xlz7erGUzfFIMeFyqHj/Iz/Ze8sX59OeK2XK0sBsgeENVM6SYpbO8CCuIpiOpCUIlkA5S5fz6oC7Z8ORfY+veeGVdaslleINmDETmOBmDD9tRwTGN5H0nO9uPPylz0N/+NVFMRDxVVCiH2VDEhuH4p3d7iNqmej0dH9txU1fv/G6Hfu2YCyYSPWnsAGCHczgfaF4oy9Y4wmchLEeMNOOEn1tPXtCUD2j+WC2nxL97kDdrx7/EZRxi0o6nfGTVNznb7dylJWjomBPGhuEyUEg3UGw7mCsLgl3eALHuwcOClowW04hVC/O9jGSJxA72es5GIMavOEqCOlOJF0dXTUHDm7kxKRhY5IG0XwYyPQixCBKBZIZV0PrQYKNWXlWUFAjy5o5JleSCAr95q23X/Opv/nZPXfjVJqTIZL1E9wAzroY0UdzAU6I53Ok39fU012FEX6OjWYQD4r7aDYiKUleTCCEj2QiKBHKoP7Wjqqqk7slBSPoOMPFRBnMZQndhGF0kGZDvBiT9WSuREQSnSdqd+SKtCCneCVF0PHKk7tJFuIkRFAwKy8gRDwQ6WOEdBoN+wJdEBz0BbrC0f4MEuaEDJD0JpJuik6cqN5ecezNNW8+4ho43N6xCwSaMcQV8TdmwB6GGETT3TjcDUSbKg68VlWxrqf9yCMPff/11b/ftH5V0N+9vDw9efmjpeW5xcX5PzsCW/xL3nL+G8z/y04IzvKSs/gfGF9YXl6cd+YuzV40hwxUxtg8p44qyoiEyRBv43qRzQ7zmolYKjQkx8+rsXkuWKzdvvP6v6+8/cu5vW86JDADh89jkbNqWqQDYj5DlZC0nUxqACKCpATRStoalfypPkIDzVFKK8GsFiFlH2MEWTvCW1HWCFNyOD9G2UXSyGF2kZL0tGxjShZX82T5tOYFuuv7TmBZVBiXYjT42Au/veFHt285tNnMUxYX/VCIXYh07Lv+85mXn3TGmFEzZmZBIQerw6JUFKUcr5cVzqZypwx9iJezdHkkO3RqqPjh+79+9eXnVr1iZ/N6yUBEiFIjih3HKVcBH3SQhO8X9x297Run+6ttuq8/VAFy/VG8l2ZDAwNV9c27hk4raza++YWvfv3Bx3/pDvWTUpqSEhjvx1gPzg0idD+EdKKMC6NdOOfGWVcwUZ+mXFG4izNALY+39FT9/g+/upqrKshUDAi09TQxEoZQyQyV4A3cLLPZIq6ZwMBgFUEPRBONTa070khXcRjOl9OSFlKMCCf5YLybYFyyHi4No+VhxspiPd2VopxQtKRqgKVhnFfCvBSxC9jwqNDTf1I10NKwbFiMalK6TRl5YXhi5Mmnnv7Up//2X378U0FmyqOqaqdFI8JKfkYMkHSIYROlshSO9PW5W3JDqmYxgkbIFiXouG5TVp5VTULScFHFEpC3x9WIEDGCSdIslCuyVo4wTDxfYjAyyEkJM4cpZsbM47QQ73bVjL9t8nJGtoh4cjAQcxVHs6olS7owcmpINnkITWhZSbVFkknnh41cUTVswc7LokJCmQjFpcDU4MpVv/zVY9/z+Cv9gePB0ElX/xEw0R7y1oPR9hTQQSB9abAVTXfX12774Z1fW/PyE2+8+vtD+zfEQn3jo5bjzCwuTE/PXP5/juXl/x/BvLy87CwvXzUiXLr6XFxyZhcXPpq8JOV0bShrTJRIS0hKOFtSjVNZIS/yFqVmGVmDWSZS1EAd7P6ICi0hgfjzT+z4p38AH3nw0tHD/l//4nzSn8dDLB/hSzhkZ1ImDLEAwoAknx46Y59sq+gLNZXOcIwW5LVgDG6GJReXjVJGiNBCpBwdP2fqBcouC7JFKDYt24xkU1qBy45ptR1VrngXU6bRHFo4lw8Rofuffuh7v7izM9A6NCLouHdaBLm3Xtz25c+8O1jnnGY0wSPnU6xJowIhGqJeUFAhhUtp3kCtEq9YjD5kNgy6H/zDsw//5qmm9q7cqSGlLNsjLEV5LS7o5Ol3Kw/t/x+fJTe9+iEToLA2b7omQLSQVlixgbqm3R5fo1kQf3jPXdff/s8vvbGa0WhCTOklktUSpBQgeC+E9WCsR7EBXouIRowUBmOpNpTzkXJcLeCj72Qra/c/+cyjiiWwEj00Xg6DYV/Ul6LSMTiK8Gm5IDIGgrOBWLK1vmk7mOl0e48fOPJqNNEsG1GCHiC4AcMG0nhXR89eINOaRjsp1sNLIdUAac7HSyFZi5GcByP7RS2s6IBmpfNlOpkeGB5TCkOSohHD46aZ43gVnzh7qr2775pr/ub+B35hZtV8WRYUUDWTsg5oVlpWMgwL6gaF4kASBvIjeYLHJVO0yrpRlM2CrFgMr+IomRg7nTtZc/BY1Z7ysC5IuKpThk2ZWbJQ5otDAsXHNBstjvBXg+N9sc6G9mO5YUm2KNmi3IEumASzJUu2ZLto5YZzdtFCKThbskZODRVH8lZRMwuqVdSGJgpmQZUMrlDWT53Nrdu4csv2lf5QdThSM+CuaG3eE4u0+gZq0VQ/kuoBY82e/goYaj9e9dbtt37+5LEtRw9v6e2sXVr42HGmL18+7zgLCwtz/zrW/uwf5v/jYf7ky/7PNCFLi87SkjM1PT+37Mw5jmDn+Fy+urv7sRde+OlvHn9264YeFBTOFJVTOXVIs4c0w+DyFj9S0jQmlfa0TkCB0bqjvXfc6vviFzs++w/Klrc+IIEsG+WMFGzDST2TYmGCx3mFPf3eWHXb8Q5vc+G0TOkJKQfhapC2YtYEIZdhoZDB5QRronKe40yaUkhWZ+ScQussImBaWavtrO0J9fJZWipwnEmMnR86WHvghjtvfG3rGr0glIrcWTlzOdDf+MNv9/z8x4uob0Tw6WZakFhJ1u1s3i5aEAXAHKhkUdVC9Dzz3uUzW4/uu/MXD3z3vrsrmmuL50aFPK+aRDrc+TYVmU56g/fc1X3ntyf667REq8i5Gnu3d4UPw5KLM2MHqzYFIwNuv+cbt9z2/bvv3VtZweocyiZJCSTFGKslUNoXAdtAuEfPpSUDUG2IFkPxVCfKBfQCLhjp4dPmnsObn3vx98OniqLO5oazCA0PBFwZJs1bDGMSuAIzBpKhvRDa1ztQyUjhZKantmU7jA+IRoxgBynRK6gRAG4f8FWmiR5a8OaHYEENYbRLsxOCGsqVMzDVF4dakminrANGHimPCYoJT7ydHTubL43o+bIiaXi2oBTLBQyn/+4zn/3sZz+PoClRxmg2qptpK4tl86Sh4YZGGSqjG4Kky2re1rKGqMuSLho5LVfUVYNVDVZSyI8+PrN69bPbtq0dHbVMkzUtRjOJfIk7fda082QG9Ro2li9xVo4andDc/uauvtrxM3a+LGsWMxjo4iV8aKTIybyds0ZPj5SHC6Wh/MTp0YkzI8NjRcNWSsN2eSRbHsnKGqsabHnUKAwpzR0VO/e+1Nl3wBs40dm1t7f7aMDX2N50gES8CNTn9xyPRuoo0rVxw++2bHqu8siWprqKc2fLjnNlfubi3Ozk4tLsn75WP0lcXP5L7r7+P8H8HwSVy0vO0rIzu+jMLTsXphZe3bDtod/+4a7HfvfAUysfXvXK937zu39ZufK32zZsa67e03jiQO3xuvY2TziW4sS+SPQnD9y/Y+1rF9CM8Pprvq9+LXj99Se+9a0P04lzBVHWMW5IyuS4CJESbF3JWcWJYS8Y7IsNCCUO0ZK4lcStJKIBdAERyhSTJ8J4sMXbrA5ptC0gIoFrPJ9VGVujTEUo2bU97a3ubt4URJ0WNMIsiK29dbf/8JvPvPocb/O8ihdkeF4jh+uP7vni56jXX3CGqGEjk1MlWVR4UbAKRopOoGJCy2NKFlELuJxnE3Tq/qcee3Dl70JUWh7RGR2XVVxJBxaZtLztzYovf05+c9UZoCvYsQeDW19Z+/PW3h2RdCOjRndXbHT53Nv2Hfy7L371gcef9MSjrCEgfBrjAUYBOS3JyQBM+MKJToINC2pSzaGKmcH5CKOAMB0sjCpmUdh9cPPjv3vYLumizqqWDCCxyrojZknJjunmsKyWWKPEKFnEKiI97uNaNqXaaW+4nhYjdgkVtLhoxEQjRkuBDNmv50HFjit2nJX8khFW7JiajXNqIIl2kMIgLQVQehBj/KwK0nKyOKaaRSE/rJkF0S5LhRGzOFLKYPj/+MKX/uqv/1sCCOeLMkFHVTOTLVDZAqNoRLGsW5ak6WJxpGTkTFGTVF0SZMbKacWSyQkoy8LFovLB+2PP/eGx9tYTxbwkcbAqY8WSaGZJyyYNGxNESDOxXJ6xcpSsIPmS0NhyJIOEe/ubMCLR1VPPcLAgMqLIW5ZRKNqmpY6NDxVLWcOU333v9OhE8ew7Y+URq1jWVYPVTS5fVobHzfqWQ0dObHR5q7yhmu6+w83Ne1ua9h/au5YjQ2Ffg6e/UuADB/a/+Mivvt3bffRk1S5TpRznyvzMheWl2aXF2dnZ6dnZ2ask/xfD/L9cVw1+/xzmZWdp2bl4ZWZyYfnCzOLTr6y965Enf/HMqoeffeXRV9bd/9L6n7287rtP/U/23ju8zetK8M7ufLuzm5nJpLtIchs7thMnjrvVu9jE3pvYe29i77333nsBCBJgAQmiEGADO1hFUsUqVhcb6tvP9wdImYrtmclMJptk9zznuc8r4BUJvri/e86999xzrD80MvnM2PSYmeUxI5uzFq4XHYPPWPueNHI6r2VudlrD7/jplN9/lPbBb/3e/U2xm6egs72D2V7bTxdsLEXkZWdWV8/durn64F5Ba51nXPDU3cXxuzOcNf7wrfHRm1NTdxdHNqbGbsxU97TEFKUu3N8Q31zmL05yF6Y4s5N9kxND87OLjx6EZmYkFxdNL8/PSiYXV6au35S0tFV+cezDy2Y6/Cn+5IJIKGItT/RKJ9gDlqaJh17+uqHgyVjPDL9nbm58fJI/vTQ6ssDhzbKEc6zJVY5oun9ovH/9wU2nq/4fap6LL8sRzotEYs4wv2usrQLraCz75De5H//LbIr/en8ZsyFe0F9cXhxIp6cx+4p4wo66tkotc4u//+WR//3y6yd19Fp7esYXpofGBwRTg+IF7vAUSzTVwxa00XurS2pSx+fYY/Ns4SSLN9Y9NsMRTbKX1qcHBT35pdmfHP2Q3tU2My+enhsbHuEUl2Uvr00tro7NLvJXNkYlKwKxZGDl1khkolfXQLVYMtDRUyaY6JpdHZpZ4UjWuaJpxuRiD3u4fnKxZ3q5b2y+c3a5Z2aJJZ5niOcZQ6J68TxjQsKUrHOGJ+n8CfroTG8vt3V0enBkirN+WzK9PLJ8Z168Mrr+9Y3ajpa///E//7cf/n1mYdrXmzfGJQMTCwNj82zR9ABvrF8sGRHPjYrnRheXZtfXlsQToo1rksX58SXJxPX12fnZ4Zkp3o2N2Yf3rjnZGdNaKzdWpyZH2NeWJibG+sWTg2urEx208hEha25esDA/fPPW3Fc3JRmZ0e//+vC77x6Kjg64d2/d1dWmoqLg1s218THh3Ozk8tKceEI0KR65trowPz+xsjK7uDx5+/bq6tr09evzX91ZvnFDsrw6uXZLklWYGJcWUNWQ1tSeWd+UXlIcl54WbGejMybqqqtJpXfkp6Z4erhfLiqKqK1Jn53mk9gujuwCYEChBK7CcRRF0b0kfge3l9Wk/FnkPwozuVdXfZ9kSl2KHaNAipG7GLgGhJ4ztNCzcz1vYnPGzOmsfeBpp6CTdl5nHL3POHied/Y5Y+932j7ocyv/o9bBZ21DDOxDLS083UwdQk2sAzUMrmqb25/T09c20LG0OmVhbhIYeNbW/uIVx9iyqsYhnmtcvLazQ25Hcxm7K7+vPYPRUN7PrGb31g72FzFoJj6ehp6u+R2tHSPDozc3RBsbnMXlBg43sqjMPz1H08E1u6F1+vqGaG5qamlOPC8emxq1tLf8/PyJsraascVJ/oxgfEnYUpL6pK6+6NPPC04ewwTstTH29KxAPDfMmxoYmOodnO0dXRNw5wZGF0fmbi1zZybPmBgf+fyTpPIi8eIkj8ecGWE9E/UK7G0SX/7pUkrww4Gake4C/mD57BSN018unqANcBqGeF0dPYz3jp898tnpU0bWp40sCuqbJq4ti+bHhyY5Y4tC7iR7YLSbN9knmuXmV2XOrE9MXRvrGWYI57gjc3zuBHtufZrFZQZFB//i8M/zSvNmFqbGZ0R9Q10ZOXFTc4KZea5kiS9Z5k3Oscdm+8bn2IaW58rq0hc3Rvr5reNz7Jll3vKN0aERmnihn8GuEk51Ti72iaYZCxu8ueUB3mjzgKBOPN89MkWbmOuaXmaPz7MmF/umlgYGhe11bfnTS/zpxeHF9YnZ1ZHxJcHwHG9yZTo0Iep//eRHP/i7H7j6Oq3fXZBsiKZXeKOzA+IFvlgiFE5yh8U88dzowtzEV9cXVxbE15amVhcnZif5c1MC8fjgwrzo/r3V5cWxi+e/KMhLevroq/aW6vqa4vn5kbk50YMHG9bW+u3ttVLpI6GQzWZ3OjvbvPnmK4cO/eznP//HmOiwu3dueLg7mZka8HmDTx4/fHD/zuNHX9+9c/PJ4/s3rq9urC9fv7EsGhmaXxhf25i/fnPx2vrM0opYsiReu71SUJEdHO1Z355PYxbTuoqqq1J9vC0+/eiNhtosLqfRy8PA1PhYe3tuW1seraPk2ZNbQCjU1aBIAlGve+E4rob5he3lvwKYDybgJyl14XV1IaxdDJWRlE9YxHGty7o2djpWdpZeIYZeEeftA89Ye1+w89d2C9VwCz7rGHDczueorc/pK/6nrfzOmvpoWfprmvtqmnhaO4SaGLo62odombmetXH71Mj2fR3T03aeJ209f6dn/ZmR/VFTp9PWHqes3I+aOX9u5fqujvlnRvZHjR2Pmjp9bnTlmJnjJUffj/Usz9i4WYcmeKcVuSflGfqEn7JyPWbm/IWhvZaLfzWXz5iZ4i+tTt+8M7F63cjZ/d3TZyv7eiWPHonv3Bq9c8PRy51bXn2jpC7y0Ltz0YmytfmFlfHFW5LZmxLJ/VXh+jR7YXT6/o3Ju1+JNm54JWV+rmfxm9OXMisrb9y5OTfGvT3e9zW9OurlX3LNTOQcekvOVT6n/vYjyfAUq7atuKu/pWewc35ZEpqQou8ZZBWRfNHBR98zxD02tYTR3Sse58yPj67NDs0KhQvjwoVx/tyod3RQRE5iXW+7aG2mf4o/vDjKnuCMLk/2jQ2Zuli/8du3SxuqxiVi0cwId5Qdk3SVzacvrA5PzQ8sXeMurvFnlnljc4PRKQGldZmL18X8id4JCY8/0Ste4M9dE43NsycWBkUzPTOrvHFJ3/hc/wCvZYDXMjrTyx9njM/1Cya6ZlY4E5I+9nDz+Fy/WDJYVpc+LhlYvikWiHsk6+Mza6MrtyUbd9YvaF/6wd/94JzG2aCrXqPiQfH0wMrayNzC8MgYe25hXLI0NTU7OjLK7e/pWF2cXF2cnJ7grq1OrS6LV5fFCwsT4+PcG7eWlpZnzl08FRkTurn9xNBYLz4xRomr+CMCN2/3X3/4Gzsnx7SszI8++/Tlw4d+8otf/uyll1997fVDr7/x+htv2djaWdtc6WcP+vj5xiXE5+bnlVWUp6an5eTlJqYldfcxN6XPbt27eePO9dnF6cX1hfnVOfH8xOrNlZWvrlU2V0UnX61oyO7jNLL6q+tqM/z9rN987Z9srTQY9NKQIJvGxkwms7ylOW/j+jSFSylcSeBKkkDI/b1lgiLVZSe+g5Q/i/wpYN5Lxk2QQGCA76oUKEBQdNR5fd0LBnqfnj9zwcTkk0uXL9o4mngFmXgFXXbx1nRwP3fF8Qtj8/N2Tpec3DSdPC86eGs5h2g6h1+0jzxq6HHJ3O24jsV5S+dzdm66noFarr6nbJw1XPy0vYJ1PILP2/mcsvC4aO1/2srvSwuf41cCj5l5X7QPuWgfcsnhqqZTmKZzuKZT2Glr/y+N3S84BB01cTtm6qrrHq7hGHTezue4pbOGX4B2YKC+T8hlZ3+H4OQvda+8/OmZL83sdb2uWkUmWUenHDM0d7Z1qQuMzf34YuoHx2tDriZFBifnpgSlxoTnZWQ01uV00FKa20KLa0/YeH2o53jePlDHNcDY2au6vmFdLEQneTWml1Peex+YrN358czUSK6YO3Z9nj4yWEpvburt6eINZ5XU6jv4aLqHHLf3/8zU86iF9wlLDw0nXwNvf7/0DMbEKEcyO3XrZmUXw8Td7VMt7S8NDD7V001rqJ95cK97QjB2Y3H69vrUVxvu0WEn9HVmblyfubEuubEmmBlJK8po722ZkAgWNsaWro/OrvDF84LljZnM/MTh8YG5ZTGTTWPzmPMrkyIxd3yGv7wxM7UgFE2yJxe400v8mWWBYLR7cmZw8drI5NyAaILZ2FbQP9Q8NtUzLRmcmh+YX+bXNecWViat35la3BgRS4ZmV8cW1meGREMvHX75f/7wf4dHhrm62QmEvTduzk5NDy0vixeXJ5eW5xaXZuclU2vrS4MDPctLcxKJeF4iXl6ZnV+cXlyZ44m4w2OCxbXl9ILcl99689iFixsPHpzX1bd0cqH1Dr730ef/7Yc/+R8/+sU//PzQ3/3jz37w3//h//unX770xvs/P/KrH/7s8E8Pvf3jl9784U9e+dmrb1/QMX71zXf/549+8tLrb/3zS6/+80uvHn773SPvvq9haJScm5dWUFhPo9949GBuY21uY212/Zp4efHavXuNjI7o1Kj0gvhWegm9u7y3v97fz/rwK//rp//8Ax8vs4H+2k56aVNL/ryEDyCncDmBqwhctW+WcXWQ1V8nzAemy/uZ9TESMJRCEEBUlMojyFPbRMfG/Yp7sGdESkRQvL+Bg/6Xuic0bHQNnUx1rQzMrhjbudlomWufMD5/1sHorIu1vp/3OWvHz84Zn9OzMfd017YzO2WsfdpE53ON00e1zx3T1fjdxZMfXdZ45/SJY/pGmtaOmhYuuld8dT1Cj5m7nbPx0XAIPG/rq+0UauqbpOEYaugRr+0caeyVqO8Za+QdrecequMSqO3ib+ofru8deNrF/Zidi6Z7yCd6Thcsg89bhHxm4PW+ht1vdV0/NvX60sLnon2ApWOA7SWzfE2bpN+cDfz9Kfvj503NLH5/8dLvzmkdNbQ9YeH6qbHbqSuhJ+0izzjGHLcLPenkf9bG6eS5i6Xh4atpaeGvvsb2Dtrkj08Jx32jE9wS0g0Dwy+5B5y28zT0jj5r5XvCyOOEmc/xK4FnXKPPuiRr+2SfuBJxxj70U0OnDzTN9DyCTf3DnSJTTX3CP7tsddk1SNPZ/2MD65PWri6JmcZ+gZFlJQzxJEM8aR8efcHGPrWmaXBhRbC42ikUuYaFFTbWZVUWjS9Nji2MiWaEoxPDc/OT4REhnKH++fnZkREhl8sZHRUND/NXry12M+kjo/zZufGFJfHEJH9sgiOeHBRPDk5OcUbHeoSi7nZaSRutpKe/fnyylzdMW1wZZvXVuXmZDPJaJqZ7Zxf5kwujizeWM4vyf/Df/8fb7/2mnz0YHOJfWVW0ujY7MzeysipZXV1eXV2dnJ5aubY6OTuTkpXV1NGxdOP69PISf2J8XLIwu74+sbK68ejp2PL6789q/vDI2//y2WmP6LSPLxh9eFb/jY/O/vjNjz69aP7eUZ2fvPW5hPJxAAAgAElEQVTpS+8d++W7R19+//hP3/z0H1797U/f+vhHr/3ulfePvv7hqR+99rsf/K+Xjvzmy9c++OKfDv3qx6+9/8t3P/rJWx8c+uDzfzj89g/+6ec/+Okrr/7207jCCv7CWjWLnVReM7Fxm8YROvr42Xk6NnXVtnVXMntraZ1lYaFOb7/5ozMnf93UkD3IbmhqzOXx6QAyuWKTwFUEjqpt8gswH6gvsSd/nTATJGAooVASUoSSdnQ39PEYwqlBgbiPM0qbWOiisfPrujPpvHIGt3JwuH5ionN6mllZn+zgb6zvqXPBUfO42fmPL3zp6eszMiYaXxJ18dt7RJ31neUF5amlNVlZxQmxWRGxBbGR2dEOAa7G9pbaxkb61taXrCyPGhoe1dc9Z25xztzqtImljqO7lr37JRu3UyYOZ8yczH3CbIMjNOwczpiaaV6xPmthdNxET8PZ7pSNzXFjW13HIH2HcH37CF3H6HM2IQbeSbre8douYWfNXfRtXW2NrcMvGiZ+cSHug+NJFw2cTcx1Tc1PXzbVsfUy8Yq+ZB96xjZS1zvzlF3cRY9EjYBYA58gW2t7jxNn09/7KOe9T7JNr3hbOPiExut7hX9k5PSJhefRK/7HrwR+YuhxxvqqoV+6pnuspnvsKfvIU/aJ55zTzzomnrQJ03KJ1HEN13MP1bL313MJOWnifMHa55S51wlzz9M2vietvE9Yup21cTpldeWCvfMZa8fPDW1OWTp/YXjF0P2qdWBcRF71eXPH3HpaRHahaHlt5vqt5bv3bj16PL92zScwpJHWeefBk7nV9WnJ8uzK2s27jzpYfafOX0rOyb528/r82tLG7RuL64vXbq3euLOxvL64cmN55frCys3Ffn7P1OLEta+WF9bn7j293ctlfn7qI56Ys3prYfra7OyNlWsPH7hdDT/y6987eoeoADpYvZFJ8eMz4mu3r9+487Vk7fr67Qdrdx7cfPg4s6TivIEZf3b51qZ87eHW6sOtpa+fdokmmwdFDf3C2OK6M2ZOF6w9Tpm6vX3S8KK1v4Fr9CWboHMWfpcdIyz9Ui18U2wCM+yDs2380009EmwD0g1doi19E3Vsgy47BBu7hJu4Rly28z+hb69n52fmEXbezOUTLfOTBnZnzV3OmDn/XsP0I02LT7QtDNxCPtKxeP+MnnNEqoG9zwdHz2oYG+ZV5GYVxte35HXQS/18LXU0P4uL8eiklbQ053fQyhXKRwSpUCh3SQI7SDJJ4gcqNv71wbz3Cam9bam9mDCMVOKUDIfdvsG2jq7yupas+tZMOiuHzkrgCDPHJZWz1xrG5isFEyWDgvwxcTV/pLKHk9/em5VbHpyY4V5cGT4y2iwcbuLxGsVixvQ0UyRqm5tiri1yJDM9IlHb6BRj5trg5CK7sCrexcPI1PZieKpPaUdOYWNKXl1iHausilESlhkamhEalhHhEuph5m6laXX544sfa9lcyqpJ6RK2tvRX5tYm6V/Rsve1M7xi+sX5s4ZWDrZuAYa2HsZO/vpO3qdNLPXsHZ38fGwcrBysDHyMNFL0NTM+/F3qb3+bZWueER4YFxV5VuuynU+YuWeksUf8Zec4HecEbfeE0y6BBs4+Ibaecae0M978MP2Dz80//VJLz/CEsfVxa/czDoGXfeI0nML0PGP13KI1HEM1ncO/NPc6Zup+xibwnF30BYf4M9Zh2s6RRw0c9V2CTuhZnTKwOWdir2nlbuERrufgr+cUfNLE+aSJ88da5qeMbE8aWh3Xtzpl4nDWzO28lbeFb6KGbfBpU5+z5n6GLjEnDNwvWPp6xRUmlrQGJBVkNrR1jEzou3o7RMRmNdJiSmt6p5fYkmt5LczzNk6faBtcsHXQd/PwSEyo57DbhodbuQLa8FjL0HBxJ7Oud6igvetqdmFuC72wozu9rqWqZzCvtfO8lX3r8BhNNMWalnROzUVV1mi5+mo5+zlFpJV3cQpaOgNS0r1i4yLz8gtbOquZnDbBBGNirrp/SNfV54KNe5tgNqWa5hmf65WQ5xqdqWXvf9zU+aix82f69vruUeb+KfpuseYBGQ7hhYYeiWa+aZYBmcZeyQbuCVeu5pn7pevYR5p5pZh5pZh6JZ639Dd0i3K4mqllH2jpG28XnGruHa/vHG7rl2ztn2zhk2DkHm0bmGoTmGrsEaPnFmkfnmvkFXvK3EvXPdI6OO20qae2pa+hrZetu7eJnbnPVZd2RllJWYKTk056aiBvqKWiPKm9rQjDnwIoEVROkuRBjAkKV88xn+v3pcL9r5b/IMwvrn/tKxAYrlChW3Llo3ZaSXNbNrO3mN6dTWel9A8ls9jRzMGYtu7Q1FyzgnInWldU70AKrTOmj53W0h5RUe3L6kvpH0jv7Unu7kxorY+mtyR1dqTS29Maq6PLCgJz0txrKyIKivzySwN6BgtrGiO7WZlDvOIBYUnvcEGPIJfJy+5gZ3Ina3gzjaNLdOE8fWKld3SR2cjMK26Ma+jOGpXQ+0VV/cJy4XRLVWMCm1c/OskqLk/zDXC1srO8oK2pbWxwTl/z0zOfl1Zmi4aZXHajcKh+uL/yDq9xMdIz4chPhgNdYWF8rp9ubWZgZGZ6Rkf/nJGdsWuIgUuYTUCCqXewmalVspF12men8z/+stvVLdDO8suLp47pG5y1dTht5XTZ2fdzXdPPtAw+1zI4aWCuaed2ytT2goWDpo2bhV+smU+siWeYhqWTZ1SctYdnfHb21bjY01raxy9eOql5+Zimzq+/OPm7k+dM3bysffxcg0M8QsN0LG2OaupeNLuia+dlH5Rg6RWrYx+iYxeq5xhx0tjzmIGL5pWgC5beJ4ydfn/Z4nOTK2ftPM9c8fjU0O64heuXpi7abqGnbbxPWLqZBsWYh8R+YWr7kYHpGTvHM7YOOq5+F+09tJx9jpk5aDn7nbviedHO+6yt1xkbTw3HoLM2PjquoRfs/LVcr15yCNbzijzvEvBrPSsN93Bd7zgtl4jTVj46jv5nLZ1OmzucNnc4b+Wu5x56ySFQyyVIzzvULChew/nqbzRsPtZzOmsTcNTE7aiJ21kbv3O2geevBJn4JBq4x+m6RBt6JOq7Jeq5JlgGZOu5xmnYhZ+3DjH3Szd0jb/sEGXunWroFqvrFKnjEGbsHm3qGa3vHHrZIVDXKcDEM0zTyv/ylWAj5ygLz7hLVoFnTX2M3WJ17EKPG3oYucfpucZctA05axmg7xar7xarZReqZRloYOtvYOtyXk87Ovkqi13v4KLn7KrX1VnS3prX0V708MEyhm+ShEq9mUwQxJ5BJr8hmQLybwTmvV1yCkOQLYLcHBpqFI00zS/Qp2ebRycqRiaKR6fL+GMF4zNV3f0pXazEAXYqixnf05fY1RNH642taglopId2MKIqyr2K852T4gyTEowyc+ziUy3jkywTk2xKC307ackVVSFh0SbZBR4Z2fbNrWF8XnYHPaKxLbCrN4bNTWH0xfLH8nljBQPDua3d8T3cXM5I2chMPW+0ksZKZ7Fzc4u8S8oCBoeKeKKKoeEy0WjthLhlbqF3crZfNNHT0lGekBqQlRU8xW9aHWud5lbOjtVxBgrmOMV366LLjh4p+dXLssLUO8zq2aFmFq2c3t3gGx6gYWZs4uqqY26qo3ne49K5ynMX0t5+ayEzdr27alZE7+W2BscFntE9f/TSifOGF5wCHLMr0sPjA0Oj/aqaSgdEg8UN5daeTloWpsaOdlpmurmVuaJpDkdAE452CccY/GFaeWVKWmZEbGJgbmFSbklKfEa4q59NRKxXRm6kq491fHoEi88Kjo/44PiXWhbWFh7+Ri7e1n5hRh4Bp0xtP9YyPGliY+Ydaukfp+MYfNkx1DYoTdcpwsg9VtcpUsM2RMsu1NQr0dgjTtcpzMgjUtc5+JKt10Vbt8tOHtp2zkZu3sae/jp27ha+4fbBsYZuwbZB8c7hGSYeUZa+8frO4Ret/S9Z+39p6HLuSpB1eP4Fu4jLLommPumGrvHmHvH6DiE2vgnWPvFmngkOITmWvukWvim6rlEX7UO0XWM0XGLPO4TreSaYB6VbhmRqOIQZeMZbB2XaBmXaBmSYeSaauMQaO8fZB2SbuMSbeyXaBaebe8fbBKSYuccYOIbp2oWYuEZZesYYOARZeUVaeUcYOPrq2nmYuvob2PuYOAQbXQnWNPe9bO2vYxWgaxOkaxusYx2oaxd6+cpVA8eIM0aex/TcLlkFaVgHnzP20bII0TD2OqtnfkFP193fKTUrzCfAKjrWrb01h0Ev3lgfpcinKLpNkag6OGo/hBl/vvRL7b2MkYD9zcBMYJiUILfZ/Q0DAzX97DLOUDmtM6WpPW50sq6Hk88RlnGF5cKRyrmZxrnZeoGwYHiiaECU09ob29Id09WX2tWd1MtMYnXH8vkZ7d1RLE6qYKyYLywST9aOjVexOblTkqa+oWwn1y/qGwNptNDMHMviMoeGZt+ySufmtqA+TlJRmUtSpnlG/pX2rlg2L3dK0tQ3kN3ZlUpnpJSWBzAYaT192S1tcfFJlmmp1gV5biVFPm1tSeVlEdVVMQGBRm1N8eKBopHutJHedCEnp5edtTJTv9wedSvHo+69l5o/eutJU+b1gbINSadwrGlxZYAn7KB1V7G769KczWKOfZj2xku9xuevNWdMsUsEQ2Vjk21jU/SeweomWtbodMfwRLNgrF4oqhNPts7MMsbEtOkF9sh0r2eAnaW9nk+gdVFZ9PQMncMp43LLBILy8fG6paWu9XU2X1AtFDVMz9AZXblNTQlFRf4d9OT2jrS4ROeoOJfYVH9bV+OTmscuGFzSszY6oXPh5GWNy7bmbmGB+vZWvz9z+tRlUx0Ldy0zV01TF10rL2P7AHPnEHufGFvPaDvvaAuXEC1zZ00zOz1b54smlpoWFloWhhrmuhYuNqbOtpetzfRsrbQtLLUtrA3tXfRsne19Q/XtPTUtXMzdgs1cQ5xDki19Ey87hjtHFFj6JB/XcTxv5PLlRVN9W3d9W9ejGkZaZq4a5m7HtK4YOl51uZqh7xxu4Jls7Jup4xqv4RB2ztrvuJHjJ1pmBs5+pw2tL5k7XLZy0bZwOnPZ4pS2hY6522kdy1M6JjoWV3QsrmiaWhvZuehYXDF3dDewdjina6hlYqFlbHr04kU9C3PXAB97L7dLBvqmNs46hraWdl6XTez0zBz0zBy0jeyMbNytXIO1zZz1rDx1rTxtPCIMr/jpWnkZ2fnrW3lf0rU1MLe9dFnz6MkPA0Mcq2rSsrNC62ozlpf4AFso9owkFRRFkASg2L8C81+hZX4uFPWCEgSBEyqlapdOb6ipKaipze9k1DS3FtCZhc0dGVX18fUtKfmlISkZHgUlIYmpzgkpTvmlAYXlQUlZTvGpDtmFPsXlwXkFnjn5jkVlrmm5NsmZ1jlFzilZNinpNjX1wXUtYfWt4SVV3gVl7r3stMJSl8pan+7ehNaOyJr6wPqm0HZ6bH1rZFVj6ICgmCMs7ezNZHOLGpqim1pix8X1gtGq8dlGjrCM0ZXd1BRXXxPSWBtYW+JVU+BZluneUBaSGG2ZkWJfWeRZU+rBokULuLk9A7ltLdHNhS4DSbbjjjr5b/xo4Mr58XyPykLHinqvztagYVaykJk905ZDdNXSNY/mvv/TR6XhzYm2Oam28XEmhUXuEZH6RaXu7Z2Rja0hJRVuKekmsQm6BUWOmdnWV8M04hJNsnJcU5I9QoOsQoNNI64a1tcEFeU7l5V61TcGl1d7NbRfLa32aeqI6h/MYnTG99ETx7j5nP4UFiuurNSNxUyuqw+vrY0sKQ1taclgscoam7OratKYPdXDIvrSimCI11pakZqcEufi5uzr7+Pk4mjnYGPvaGtkoq99WcPY1Mjc0sTE3MDdy76lo3J4jNnVW8MTtk3OdbO5VT395QPcevZQg2CEzuipHeDSWAMdUUmhFnbmJlfMzO2tL+rp6JmbGVjbWnsEByfl23oFXzIxz60sr26rK6rNt3M3N7PTK6jOauisza8qis1I0TY11zS2NHbwtfbLMPfNsfRNN/GIMHD0Dk1NLW2qZPK6GunluaUJTfRSOrO6vbOmrConPSs+Jz8lPSsyOy8yPftqXlF0fXNWK62Ay29j9dZkZoeFR7rGx3nX1GXyuK1sdi2P18hglFSWpUeGeluaapcWp1dX5NfWFkdGBhkY6hgY6bp5ODu6OV3Quqile9nd1zs0OjImIT4hKdbEVP/UqU89PG2CA51SUwLTUoMS4v24Q+0Auzi+jaC7BIlQFEUSQOB7puubgwp/GfKfXM0GeJFnACAIgiAwqWxrZ/fpk6f3t7YfypVPEfyJVHH74ZOVp1vrt+7MTM2xp+cHRsVMnrBjeJQ2PErjCVv4olbBSBuH38hil3b3Fg7yyprakovLg5vakpvaEovLr5ZVhZZWhqVmuuYXBxaUBBSUBBWWBrbS0uqb41i9uV3MLBo9o7k9paEluaYpoaE9LbMgIDbJOSndIyDExMn5gk+Agau3dmCE6dVoaz8/4+go+8xU56Qo0/Jstyhfrbx4++I096wU19KigMJ8z9Ji78oyv4a68Iqa8Mxs99wsp8ZU+7WckMrj72S++88cP/2KFJPWNj9Wa0BXuftQZbCkNOJWqHvm4X/gumkvlAezakMjQw3TU2zLS7xSk8yzM62KCx1Lix1ra9zraj0qyp0a6r2aGvzqa707aRE93cnZqW6xYdb0prj+ruSW2oAuWmRRgWNra0hLe3BVvVdVnU99cxCjO7aHGc9sCR+gxbQ0+ra3BTbW+zbU+eVl27N7M3mDRQO9+YO9RdVlYSX5QYO9JWPDDePC+t6u3LbmlOnx7oV5jnicKR7vmpzo7uupqK1OKi2OCrtq52ivUV4WNT/XNTHRyBeUDnJyWMzEQXbqlLhssD99ZLh4mFc0zC+dm26TSBhLy32zkp7RccbsAkcg6uQK6JMzQx2dDTYujn7hYQZWRr3czq+frazc4N1+MDo+1Ty72CFZ7RaJW6YX+sSzbN5ob21zpV945DFtB0PnBJeQrLOGV7IqKlbvro7PcxbWBscmW9Y2eoZFlVx+6epq78b1ocWFvvU1zpKEuThPX1nsurbSNT/bcn2dtTDbJplpXZF0z022ry31XVtkzU91DHNLhbyyXkbWzFh7Z0tWdrLvxuLQzGjnhJA2L+4TctsYtDLuUKt4oq+ltbSsPLOnt0UwzBIMd89MD5YUxrk5G+ZlR+RlR0RHuOVkhxcWxH11exFAjuEyBJWhqAoAqAOh139RJMN/3jLDN4c09i0zjqtUCgBcHeyGE3IMlxGkCgDDcAVJKQEQglRfKAGUFMgokAHIAeQEtYuTOwS1AyADkAHICXIbRTcBpAByCnZxfFuFPFGpnu7s3pNKHyiUj7a37yHoYxy7j+P3VMo7cuVtufLOjuzWjuKrr76eu31P8tXd+ZVrIoGQLhDSBjhNg7wWvpDez24VcGmj/LamitimspiOmqT22pSKoqi8nNCyspim5pTurjwmI7ePWcTl1E9Ndfezi4f7C1Z7ikVxnhlv/Kxd88vF1lRaVUhtvnddukd/biDb36by/dfz33mlPci8KM62Ji+kuSapuSahJDewqSamsjigrMC3qTa8qTaU1ZlMb41ta4zsaI7tbE1k0dO62lPryqNqysJoLXG0lihmR1RLbUAfM4HREdnRcrWhxo/REU1vj2ptCu2ixzI7Yli0aGZXLJ+XO8BOFw4XCXhFs9PNo8KaPlZ+Fz2zMC8gJtIqLdk5O8OjojS4ojS4rMRfKCjjDORyBnLb26IG2Jk8bh6fly+eqOQM5PK4eVOTlSMj+T090a1tvgWF5qmpOs117ozWgPwMs8pip/xMy5wMq+b6wJJC14pS74H+bNFwuYBXyuxK7+hIyc/3YXTlBYc6fvjpG97+5kP82p6+PL6gcIiTMTqax2bH02ihXYwY9kBWb3/u8Gjj3fviju6Gj05q6dkFWbgGndEzDE2IEojZdFZZ31D5EK+Y1ZMaFaOfnWtfVRHQ2BQ1NFjAGyoe5lVwB4qH2EW8waKervQ+ZiaPXTjMKell5HS1pw+yinnsUk5vEZuZLeKWDXRn9dKyMhOculszRnl1goFKJj13oKdkapw2OdYh4DeMCNt4Qw3svhqBoJXPb2Gza7mcxvRUXwuz07HRrqmpfqkpAbU1GUuLwyS1o4YZw5VKpRIAKFLd5/9GYYY9nr+JR1XPJSjAMFxBkCqSQkgSBwCSJBEEUZtuDENIEscwhKRQCjCcUKKYAsMV+7V5cIpEn1/gmPL5P3FM+cINFAaAASif8w+gxIhdCpQUKAEQClQASoKQqscLipKSIAdASFIGlBSoLcCfAv4EYJeCbQAZCTsAmxQ8AXgGsAnUNsCWAr1NELcBuQXye0vBgeE/+fE2vQp2rqOPF/EHC/BwdSYmMPzH/7hbmottjG2s8q5Jhu9dn7s2L1qY4lyT8CRTvZIplojbNCFsnZ3oFHEbBnvKexklLHpJX1c5i17Syyjp6Spqa04pLwlpqAmvLg8uyvNKjbdNjrJOjLBMiLKJj7QODzaJDrOIj7YKCdSPjjCvLAspLQqqrgivrYquKAmvLI1qqElsqEmsLo+pLI2qqYguyPUvzAsoLwlpqIuoqw2qqfbrpEd10qM6OyP7+5P6+5JZzHhmd9wAO5XLzejvTxgYjBvkxPSxw7jcmD5GGLszQshOmRstHONljfOzRdysYU4Grz9NxM/tZyW3Nl5ldsYxGYlcdjZvsHBqsoPVUzQ4WDo11cTn5Y+NFExNFHA58XU1Ll2dwatLNey+pOIi17r60Pb2xPzimLM6uvrWHlYuXnoW5l+c/jQhIyQ+2TMpzaWk1Ke+Mbi6ypvWEdHFiBkW5HMGM5ndSZz+vNnJRvFY1aiwRMQrbKwJZnUmj/BL+rozqkoCs1OdslIc0xJtK4p92N0puan2saFGbnbHc1OdhIPFvYwsJi29ryt3qL+kh5HDHSwb6i8Z5lWJBHUjw/WSWcbifPf6GqeqMtrdTSc91TciwjEi3FkyPwSwTVFSFN3GCSUArlQqCYLah/kvjmT4U8GsFvWfh+O4OpIEAFcb5G/X2qEoCkVRkiQJYq+EB0EiBIFRgFEUgRPqJIIoRSJAoeoLAlcSe9GwKgCMIhH1uyShwlA5EChQarBxABLHURzHSZJUqVQIgqCoCkVVJIGgiBxDFQgq35Rty1EFgSspbBcIBYnuIOguQip30S0VuYuS2yi+SZK7KLoNgOCEXI5tqfBNRPkYlNuwfL386IXcTz6H1SWQ3gfsGdy+lnbs8xo9XbhzG9BdwKVAkRRB7tcNwyhqbzShKClF7Q0rAEqKkqvdEwA5gIwgN6WyOwrl1zvSm7s7Nx7dX372YG3rwfW765Jb12Zvrs6sLYuXV8YmxP1CfufEKFM8xhIJGEMDrb3Mho7Wso7Wss6Oysa63LrqDFp7UTejtJdVyewq6WLk9TJzWptj62pCK8oCaquvNjVEVpYH5Wa7xcdaJiXYxMdahofqhYVqhYVdunr1XEyUTlK0cUq0WZifZmqMeWGGU3aSbUa8RWaSVX66Y26qfVaydXyEQUWhx1B/Fp+d3cNIG+grGR1pHh9p4A4UdnUktDeHMWmRPHYimxktEmQszFYPslP7+9IFwyV0eopolB6fmnz8go6jp4+ju/PR0590dFZMTHR2d+dMTTfOzdYLBbljI4Xi8ZKZqYqx0aJhQS6zK7anK47FiBnsTxRw07mDSdzBlGFu1uRYybiocJSXKxYWDvWmdLaGspmxbQ2BgoEcDitbPFwpETeOckvH+eXi4crp8ToBp2hyrFbILRkRlI8JK3mDheLRGslM6+pSd3t7qn+AYWysU2KiR31dplJ1n4JtBNlC0V2cUAGQKIpiGKHm9y8NY7X8KWEGABxXc0tSFEFSe7aUIBEcRwmCoChKnYRBfc/zADKCRPbra+EYrlSqpEChap7V6KqJVV/vKYUCYDimAMCAwgDH9hbWn3sHBFDkXmgLiuIYhhEYrlIoCSWCoxgKJAKUSqUACgdESSIKksRxIBSYUkUoUUxKgQrDZRiuLlCA4yQmU+xguAKUcni8vVVPC/7RK1MBIfDkHmze4YYG+r39ppTLBZkUdnZIFapS4rtSFYpRShWKYCiKIyiuxEkEI1QqVI5gCoxQKRGZClWSQFCA44QSxaQoJqUAIUBJgoIgpAAqILEXdg6ApACnAANAgFIBqQJAgEQpXAkEQqBSwBVAyoGUUsQ24NsAO0BtUvgjgMeo6hauuvXk0fzu5vLTx5LNx5LHDyV3b05cXx9dW+KtLHHWltlLiz0Lc7TFecbSTPeUiCbiNA71VvD6q7h95SxaLqendJBV0tddMDxYxWbmc3qL2Mx8Fj2L1ZlbURLd2pzTTS/My/LLSffKSnHOSnHMy3TJzXDMzXLKyXDOy3FvbU0sLbuam+df15QdFhX5wUefGZqbm9uYvf2rQ/YOhq0t+R3t2T3dufSOpG56SmdHfGtTeGtLREN9SFWlX2WZV3NDSHN9YFmJS0aKWU6WZWmhU2N9QHtzGIsRLxjKEfLyhJwc3mDGMCdDyMsRD5cP9uROj9TOTTbOTzRMjtbMTzRIppsl083zUw2S6UbJdKN4pJI3kMdl5w5zS/hDZSOixpCr5tHRDqWlsZvP1ijYJsldHJcBhRIEBgBq26O++NNS86eSPzHMaiFJfJ/VPZ/5OdgYrsQJ1Z69AhQAIylE7YqrXWKSUlKAApCoCiFxAiggMHyPUpICCiiCVL8OJIUh6H5H30+PAIDjOEEQOEpQBAAARYFShaI4RlEUiSKUQgkYJlXJHm4+xnEUUJSUKkGJEQiKIIhKpcJQFRAqVLkrlW1ihEqhkKkUSkSmIlEMke3gm09UX92Ep5tCF/ewn/wU+H0g6JjVv5oAABNhSURBVA088svBQF/YekrsbqOb24pn2xiCKxQqhUKlVCoJAlMod1FMgWJyBJWhmBwnlDihRDE5gsoRVI5icpJUKFTPZPJnCmQXJRQqbHd396FCsYnjuFSmkipRBCVxlMIQXKGSoziCIkoAUiWTK+UKTKlSPwdEqSJRDEWUmFKGoXKgUAAEQAmEDNTuDKoAQIBCcGQXKITClUBiQOFAYkCoAFfsT1VkAErAFUAhAEog990HSj2LkVLYFsAuhT8D4ilQmwC7AHKK2KGIne3N288eb+xu3Xz8YOnJw+X79+aur4/euD4+v8BdWOKrs+3yhD2j4kkOTzTA5fGHebV1FdnZiTVVuZVlqbUVKXVVifnZgfnZ/gW5/ulpHqmpLolxdkH+hpFh5omxNkkJNnFR5smJthUlQSWF/lWloY01cR3NqR3NqfSWlJqK0LwM18baqNb6+Ibq2B56Lq0lZbCnsLcrl9NbxOkv7O3O7mPmsHtyumgp9LaEnq50Vmdqa2MMszu/tTXTy8vQ28tsZJRFwS6G7RCEHCgMgFTn6KMoiqII+Es1y/BfZJlxHCUIjKIIFFWpkVYDTAH2nGoKUJJC1GaWAnWuIUStFKAkTqhzGxIYiSE4iVNqaNWIUgSQOIWjhPpMNYkTQJFqyp9/BhInUBVCUUACpcRQFEdIEicQBSWVAobt13yWggoBBQYKDFQYyBSAIKBSgGIXlFLA5KDYBRQBBAMlCUoclAjId2FnE7afwsxMyye/52qfERlr1n3xEcxNgnQbZFKQI6DEQYUDgoMSAQQDFNmr7IPK96pVIzJQSQGVg0oKShmgckB2QLkFiBJQZK/ANboLmBxwYmdHuiNXEQA4QaEoilIIBqg6fTlFkEDB84dDEYAhqHrIwzFEfaaHIhECV1EEqVIgJE4hSpV6QMRRDCggccBUFI4ARQCOEhiqokic2nuMJIYRGIbhOIkgCIqiCIIQBIYge2sWJIGo/SOSUAHgCKIkcNXzhU+AvQoJBCHFcBkJCgqUKMhwUBGAEQDEvreB4+jezYQMKPVQskXhT1TyO4jqnkx689nTa5tP1p89Xn349cKzJys7W9eePl58+nj54X3JvduzN9bFK/PCOfHA2HAnb6BpqL9hVNAu4rV300oZ7YW0ljwWo7inq6Snq6SzPae1Ma2xNiE30zc2yjYixDwq1DIu0jY0yCwqwoHWUaynezQzPYIkdylKSRIqHFMSOIqj2MF8lX/OfeM/Vv7EMD8vY6k+4fzvFuJb+kcIkBRQ5N5god7Bpwh1pyQIAiNQJa5CSBWCyuXbTwFD8Rvrz3rom231st5OWQ9zh8aQd7G2mayd3p4tJmOHSd/tpu+yOqWDrO2Bnu0+5jaTpezmSOnsLRrrGb1zh05TtjZCT/d9V3vayz9u+8U/3bCzhNZGeUf7FqtX1svd6WI/7WDtdPXtdPVImX27TJaUxZL19Gx2du50d+8ymY/b22U9PbKenmd0+mZn505Xp5xBl9LpCkavrJO908Xe6u55Rmu9R29Vrl4DDMNQFUKqcBKRo1IM5BjISQrZV1S9grh33OV5jCGFvqAHMqgeUJJUJ28j9lK4PQ82xih4rgT5HbqfH2c/9TJB4CTxLVEfJ0JxEkMpRH2iTq0oSSAYSlAkimMYhlEkjqEqdf0jIFRAqEhS8Y0SKopE9xUBUrmvCJAYkNj+H4ABiQKJAqnaWxClpEDuAr5NYVsk9pRAn+xufbX97Pqzx2uP7i8+uDN39+bkVxvjN9bHN9Ymt7burq7O3L9/k8CVGKpS+4N7lmPfLD9/Kn+ZPP/ZYP7D8JJvKfVi+8cJUHvT7+cwA0kBgVMEieKIkkBwwEgKxZVSkMsf8rm+R15JeOe14H953e3Iq+6HX/N8/V883nzL/a033N464v7mIY/XXnE9/Irnu286v3nI6+03PF5/w+vwWwFv/87+F4c933rH+83XvA+9FPPm4bgf/2P1yz+p+MU/pv7yx7FvHPZ/80jA+x/Y/Oyw26F3gn71O+833nZ++bD74TfcD7/m9NIrAe+843HkiNfrr7u++qrvW295HDniduhQwDvvuB065HHkiM/rR7wPH/E7/CufQ+97HHrv6jsfxP3qHc9XX7nW0gFbUsBRAFw9W6ZASYKMpJQHFKEAVXcykkJfxBXf55NUJzknKPSA4ns1w/ZC6yn10TccMGyv/sG/yjOx1x4A+9vtXjUFgsJRCkMpDKH2qpehuJKgcBRH1AWNMQwjCILEif0WOzgq4BhgOOA4ieM4jqM4jhI4iuM4jhIYRuAota8EiWI4hmCoCkVVOIYQOEqR6P6WB7bv/SkPrDvKAZQ4ptjfKCEpYs8ZVJNMEer+SezDjP7fAPO/GrxG/VsKL7Z/rKj9TAB8LwcwBQQATlIEoDimInGEwjBM7UKrbrN6o97+l5sxUbsdbXc72u/SGDfa6F91Mq7T2m/Q2253tj/sYtxsbvmqk/4VnXa7rf0hnXG3g3ano/NOJ/MOo/Murelue92dptotWvNmU+XThvIHjZVfN9c86mq52VK/28991j3wVWvH3Q7a/U7Gwy7G3Y72zb7e222tt9ta79Hb79La7jNoD7s7HzEZ9xm0+wzaPUbHV4zWu130B529j2n9D9t7pe3d6+ERMW+/fbu1G2Q4tS1F5LK9vOqEisLl1LcwPmCZn8tzzGC/CAmKAXJAURwIHKgDSuCA4YCSgJLwDfYHxohvRN3L9/JGESRF4t/RfpenQJAqnFJhpJIABCOVGKEiKBwjUJzEnlt4nCT+YOzA9sYjlACEAIRUfzYCw0mCIKhvfAECIQgMx0mc2KuzcsDvAFSFYAiKISiOIWrU1YcZEQRTKhEEwUgCUIR83i0p8rmx+X8w/9mEfA7zXqA4EHuVsQgSlEDICFShkoNSBSrsQc9A4tvvQVs7PHsC21ugQECJgRIBuRQUuyDdArkc5EpQKEGugGfbsCsFuRTkUlAqQS4F2WPY/HrvFdkWKHZAugWKbdh9CMpNauMGPHoGMgXIZSCTgkIGCjk8egCPH4FCBnIpyHb3Lna34dkTkO6AfBuUz0C1AzIVSHHYRWFzFxj0jF//5mZ9O8hJ2JWTKhWJEziKgUoBmAqoA47wC37QfucjX9DnMGCAEoBggBAUigFKAoUDpS4eRgKFPwdHvYpBoRSgFIkc8HJxisQPHJSjnm9KAEnstwd037rt/989V5mkEJxSEIDglAonEbUrvu87kARF/qEXQMHzsYbcH2tIwPY/xDebGPtdACjYSzKJ44DhgKGAItRBSkkSCIIiCArHACggCcAxIPADNxDPYd6fDO7vufwf6OH/Dvmvh/nPs/JHAlD7/O7NoGGvhwKogFQCQVA4oBjIVA+Y7NBfHiFqamHnCSh3AUFBhQGiAhwF5S4QCtm9e3V5+fizbZCrZjl82NwGDAFEQcilQGJVxdkB7g6ZkVGP124BtrcGDxgOiBQIRWxoyOSwEDAcZArAScAwwMm2qqrO+kZAEMAwQBDAccBxwLAnt27dWlwEVI6jzzDlU1AoASFBJoftTWhriDryylp1I8hxUKGAEziOYxgGuNq7/Z6ZC/m9qh7jSKDUkxGKokig1CPgC+3et0YAhQGJ7bfE92L8TZ5War/9Tj2AOkWQFErBC7P6vTnCARfg+RyKpNRlzQicxHASOah7+fNe5I2iiO99FH9waJcCktqbLKjfU8NMEBSOkwcmgBT1fAX7z5hs4I+VPyfM3z5K8p36HxJqD+YXylMSADiQQCFAoUASFA4qJSjQ7X5u6lvvQVMzKLaBUGAUiQNQBAkkhuEKAKylodbB9kpfH5skobSwaHtzq7yyzN3HY04ySwHu7uM2vzDT2tySn1vU1yfw9gsbGhCqFFh8bFx5ZZlXgN+Nu7cbm5vW16+z2YNOTi6tre0VFVWtre0EQcXGxuflFezuyoTCkcTE5IKCIoFAQAJBAUIBQpJAEaBSqUApBVpTzOFXHtCYIMdBjgCKqnv981qcB/voN4/h+Yvf1ZvVGZHVCRiBVNvxfRQPTna+3d/37//Dnv3v+16+4weSFIB6YWlvdgBAfqevsf97D87q93JUkUAQ1AuziQMrfOR+BPULH4fYt/5/uASAf/MESBIQBNkbGihCvR31h3/RX6T8SWD+V4H8Xpj/pHIAZkK9E0hQgBOAYxihUgGmAlSJSinFDqgQKXso8eXXqJpakD1B8B05iSkoksBwClNhuGLj+kpOdub9+/fDo2MUOB4UHrpyfV3fwpQn4hO4kkDlXj6eLp6u2blZre1tDq6e4vkVQzMboXDSQNeMwKC4tMg/xFc4Mnz37t2QkNBHj5709vYbGZlIJIv37z8UCkeiomK6u1nJyalTU1MsFquqqgqApDAVUCSQgKpgR4GASgEdjTGHX7ndRIdtFShwwEkUAD3wFL+zXOg3q4/fIEFQ6nLb+2EnQOGgdloB/xbM+9Dv/bQ93VsnA+rbax3E9+iLFvzFb+r5ePTcp90zjMQLCvvVFag/QOjFLvQd6y/fBDgc0O/ue+pfgGEEhhEkSeI4SpI4iikOBkfs/ZeDz+ovUv7rYf7e2/6kQgEASQCpXu+gKAJIAggCKBLDlQggKCAK5Q4od0Gh/Lq9M/nVN6C2DmSbGKAIwDaiUsoVpEoFgBcU5thYW+bl5Tl7ehZUVcZnZkiuXwuKCqeARBQ7gCmDgwPFU5MkEF99ffvTY8eqG5o7unquX793NSgGSIiMDDc00X348P76+np0ZAwADPQPamtfFo9Prq6upadmXLyoUVNVCwCF+QVBQUEtTc0AJGAqwDDAAMdARQAgSqq9KfaNw7da6aDAACMVMiWihpnYnz78Icx76/kHNpW+0e+HmdybiqgDb/beJeG7DCq+T+/BlgDye3jec6xfnNPuf1nEgV/1HGa1C3CQ5H2Yv3E3nrvT1AHP4rthxv4tpJ/PCg58NIoAIA9g/H8dzH8BQu01lLqfq+NGSZxAVCSK4ColhioARwBVgVTxoIOV8NKb0NAOCoUUke9iKimiRJQqwMmb19YLc/PWV1ZXV1dnJAuJWZkRSYl3nz5JSU3ffPoMSEq6tZ2Wkvrw/iOg4N6duzU1dQUFRfX1jbdu3Y6LSQQSKsrKFyRz+bl5SwvL9VV1wYEhuRk5dTX1o4KRlaXVrNTMAL/AceEYg96Vk55dkFfYw2ABSQCuAFQGKgSVKTAMA6WCamuNfOPISnM9IHJCJUcxAiX3O+q/0Z++f/JCfeuG79hH+N5x9tv3ft/WxB+a0v+M/Ad/yh83ifvWXudzB/v/0ILuf0j+pmCGvTVMai8juTrzKYpSCAIEQWEqUiaFXeUOmx//8uvQ1Abbu4hsh0AUuFIGcjkoleTWLrUtBRwDRAmoClNIVTIpgSgUT58BioJCBTiObe2AXI5tbQGOyx4/WpmeXJmeApUC3d4ipDv47o5q8xm+vY1uboJceX1+XvrgESAIKFSAIA+v39y8cwdQ/N61a1+vbQCOU1I5yKSASkG5DQo57MrI3V2QSoFOC37l5Xv93YDLlIpdJYYSBPUXbhn+euV74xf+quRvDebnZlm9wwFAAo6p9xwoEgcMBwX6iNmf+sab0N4Ku5uglIJKDopdUEhBtgs7W6CUg3wb5Nsg2wWF+t0dUMlBKQX5Luxu7l3LtkEpBZUM5JuAyEC1A4gMFFt7oZryHVCpw0VloJCCdAuUMlDsgkoOKtkLrWwHdjdBtg2yHZAqQY6AAodtOdAZSW+/c7uzHVRSElHgJLEX4vpX1sH+n/z55G8IZvVSJKidpG9gVnvaJIHhOEqqVCBTPmUPhr/802kP+/mCbF5+zkh+3khe9mh+zmhR3nhFKb8we666ZDw/cyIvW5yXO1KQM16aP15SMFaSx8/JmKgoEuRm8vMzRcW5o6X5o6X5A1mJw4XZvIJ0fn6msCSbn585XJg9WpovKs4V5mcLCrLGivNHSvKG87JGSvJGCnOHC7NHCnMHs1Imy4t7U+MnSgvHS/P5makzJUWTBaWCjAJBfuVicfW0u0/Eq4fud3WCfIdEFMr/v327yW0aisIwvJXGybWvfa/dQKuyIFSpbWo7DpSqCwAmLAQJVYCEaAjYjuO/BAsmFAnGTBjxpyi2r+1+DMIIFgAKfsZn+k6OzlmtxCpH3QDN+omn1frNhsdcVeX60Kcsc7HeZKzE5/H4ntF7wLccruxTxVH5Ha5blB7r9MDQbmpdyyAnBr0ty7cIMeWezeUR14ZMtlVlqCuH3c5QV053jSOlc6R0zvYMi5Fj3rUYGV1XTa1nMTKgksWIw9QBlWxVGVBpxDWLkQNpy+byybZ+umuYCnEMerZzbUAlu6+afd3k/UNtZ5/dcNjeXaLeZ/zTk8f49gVCVFXV5CWEAKrmX71Aav1dmxxz1dRAU1dlXYv6qiqa8sf3r1jm+PgBF+e4eIgsQfYGXgh3CtdF5COZYREi8TGP8OolXB9phDiAN0HgIg0xeY44QBoi9DGP4I0xeYbQxXSC2EcWIw0QeQh9LOJfM4GLZIZoisDFIsbMg/sCoY8sRTJD4CKe4nWIeYQ0Q/wW8TssLvF0jEfneH+JohDLZZ7nKCqIvLkqiyZvY279aVNibrX+e23MrdaG+AnRArixMRMWFw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1140" name="AutoShape 4" descr="data:image/png;base64,iVBORw0KGgoAAAANSUhEUgAAAUQAAACqCAIAAABasaHXAAAgAElEQVR4nOy8dXRcV5b/m/fe7/dmpiHQ09OUhqTDHUbHjJJFFlqSJZlkENiyLLMdU4wxM1vMUgmrVCpSMahALJnZlllUeO89tN8fJTvpgfVryHTPvPF3nVVLulTnnnM+e+9D9Rw80zM90/8v9NzfOwPP9EzP9P1oGGZ+1CjlP/6/5S/8oOinLxa/+GL58y/W/+gnVf/ww4ofv1j0gx8X/vAnhT/8admLPy9/6WflL7wkeumlmh+8JPrBixUv/qTohReKX3yx9MWXSn/ww8rnX6j48fMVL7xQ8dKLon/+ScWPny9//vnKF18sf/GF8hdfqHjpxfIXXyh74fnS539c8dKLhT/4p7IXni/58Y/KX3zBf6Tshef9Zwt//E8l//Kj4pf+oeaFH9a+9Hzpiy9l/+M/il56qfCnPxFPHgM9LcAPMkAC78MCAQoUAVBgjP19i/KZnunvq2GY+0aMsb7x5oP0+ZeXpFzNWHRrSeaDjMzbC1IfZC27uGDhlZSMy6mZFxcuurZoyZXU1OspqY+WLr86P+1Kevql9LRL6WmXUlPvLV12a/HiC8nJD1auvL5o0fW0tBvp6dfT0q6mpd3OWnopNeXW0sybGRk985Kvpadfz1jcM3fulfS025mZF1MW3lqy5HJa6r3lyy+npd7MyLi3ckVP6rxLi+bfy1xyLyvraubSm1lLb6eklLz/XsnkCXC5GwQXZQJCPCEMGBAMjD2D+Zn+p2sY5s6Px7aGRMLNK+B8AM5H4OyDoX4Y6gNXPww8BqcTXG5wOsHtBOcAOAdhyAUuDzhd4PaA2wNOF7jc4HJDXz+43NA/CH0D0D8ALje43eB0wtAQuFwwMAhDQ8OP8p96+jkwAC43DA3B4BC43TDkBJcPnG5wecHnA7cbHvfVzJt3ICgIbt8CxAkCRwiiwHjGuGHH/AzmZ/ofrWGYu78MUkwMgdvX0NA9wTeIBK/Auwn2Yd9Q3qkjRadPcv19ANjjHgQiAOaBYAAghDDGnI/7889kV1aU5eacZYwAUCAEKAVGKUGC18OQwHvcABQYtVktVy6cZxS3WJt7ujuBUYH3AUZej2v18mV9jx8Co4LXxwTqHnAxAggRF88jpwse9x2dkfhN6DS4cxcEJAgCpRgD8TLMA3sG8zM90zDM5z6aoBoXCHdvAjeAvC5BEDiKBaAnzh47fGivWaW82tVpMuo5wdfR4hB4X7PNMuR11ksbKisrH/Xeyz11pqKiIr+4CAPozaY9e3Z1drZ3dne4va4LnZ2+/oHemzfsdivBwvbtW1VKOSHo4IF9KpXi0cP7+/btKSzIu3evd83qlUNDA9Zm8+FDB+7dvgWMYs6HBK8gcMDzcP9RTtKs/aHT4OYt4DhCEGEYU8RRTJ555md6pu/APM4YGAYDD4D5mJfnOTKEsBNoU7N+zbqVF9pbmde3YcMGg8W8aNGisory9V9v6H10r7i8bP369ZLq2npRdUFJcVFNZee1S8s3rlNrmzZsWr9x2+bahrqNa9ZIKkV79+yy262U4jNnTs2fnyyVSkJDgx0O244d28Tiuq++WtvQID59+qRWq165cnlRUUHQ1ICHD3oJ5X2cixIEQ0Nw537ejJlHQqPg2i3wcYxiSjEiAiKYATD2DOZn+p+uYZg7Ph2jDQqBwQeAvcBTIoCbgQfARYWL1y6tWrq0w2632+2R02O379o9LyVVrdX03rsjElUsy8o8fehoo1hyujj/VEWRtsO+8usNjLHlWcs6znWmZqRtWL9ueeaS3bt2+iPww4cPbtq0wWjUp6QsEIvrVq5cDkALC/OrqipPnTpRWlo8e/ZMrVadV5DfNzToxYIH+XxIYEND8GiwcNa8w0FRcPUOeAVAiBKEKcKU0GGWn8H8TP+j9QTmEWOUgYHQfwdzA4AA8+AizANgbGk+cGjvsqyMq1cuPHz8YM36r27c6c1avmxwcNDhsG3b+nXyrJlnjxyvq6o+mZ9zrCj3wr1byzeu27Nnz4rlWU6f6+sdW5RK+e5dOxsaxJRijvMeO3bEaNQD0IKCPIVCVlxcuGvXzvXr12k0TVu3ft3R0bZjx7a9e/eKRCIGIAD1UOTFAri98LDvREzigakRcOMe+BDlBEIQBSJQgp/1mZ/pmb4dABs1Vjl1CvRe9LnuUwHxHBnweFy8j1DOYFBevtrJgOeQ++792wC07/FD3uMGRlpbW7s6Oombd/UN9fUN3Hv0GANcuna1rKxk0DmAgV7rvTY49Hig/2F//2OEEM/zDx48ePDgASHk2rVrPp+vv79fLpc7HA6Px3Pjxg0AOH/+vEImV0gbvc4hTvC5ec+QywluN9y4fTx+5r7QKLh5F3yECogTfF7McUB5eMbxMz3TE5h7Ro1yRIXDg+vAD4KHAy8GHoHAg9cJ3gFAQ0CcgDzA+8DjBs4HHA88Dz4efAJ4MbgE8GHwCeD0AMeDlwOfF3g3eIcAuUHwgM8HPAIOAY/A7QMegYcDTgCfADwCLw+c8O1ZjgPOB7wHhvrA5wTOBwOD0D9Yk56xNzQMbvWC28sIJQBehp2I4xl5BvMzPdMwzOdHj2yeOA5EpUzeiCQqkBmYTMvXNYBE6qut5pRSl0zirhfjBjlpkHO1ElA28Q1SoUGGJDJoVINcD/VKVisFhdZbKgK5GuoboK4OJPW++kpBLuYbpKBUg1JD5SraqPTUipFE5qtvYDIVlat8tRJffQOSyNw19SBvInIFlosFRS2W1/qktUytApkcZLKymKi9AZPhzi3gOIyxjyCeEZ7Qv55k9m/0vTzw7/uEv070z0z/ufq3FfT9ls/3/sC/i4Zhlo/+fPPz/7j59VdXv/nWqt+/t/qVd1f+9q3Vv3tj6zvvrnr9tYzf/27Jm6+vfee9Va+9k/Xb36998w9r335nw3vvr379zdWvvrnhjXc3vv6HDa+9s+Xt97a8/d5XL/9u7ytvHvnd64Xvfrj7Ny+v+PU/r37nd6vfeH35K79f9dpbK159bcMfPlj9+purXnvL/7ni1dfWv/P+mjfeWvHqG+vfeXfJy79b9/ZbK9787fI3Xl799m9Xv/X7la+/kfXbV9a/9vtFv/zZsZgIuHweEKKUchgxAKDAyH9Y2X+9/rJi/Wue8J/RWP98/feA+fuqte+x3v+yG78XDcPsEpffLsq+U1F2taDkSnbJ7fzK3qKK3uKSG3l5V/Jyu8+euVFRcSm38Fp+yY2ikvsi0Y2SopslBddzzt7OL7hdWHijsOBmafGVgpwr+WeGSousC9N2/cuvFKMmwpHD93IOXCs+eq+y8EZezv2yst7iwlsFBTfycm7m598tKbqRl/eosvxWQcH13Oze4uJ7pcV3S0qu5J69X1l2uyT/VmHOzfz8Kzn59yuq7hYVX8vPuVZVBvd7AWOgjBEKhILAKIeB/rnVzRhj9D/QX/Ks/5P+lMr465/2/eWX/Jnpv7e+93r/fuj8M/Vk1xQ3CK5BcLnBjcCFwYVg0A0uF3ic4HWD1wNeHwy6wekGtwc8bvA6wTUIbie4neB2gdc53Lvm+sHdB9cuNy/OPPSb1107dsHDazB0G9x9MNAHD+9D/2NwO8E1BK6hJ7c7h48M9H37t8cNHjcMDoHbA0M+cPvA7QTnY/ANAe8CQhkBwAQEDBgAASP/EZh/ksgT/WdT/R9Vw/f+RX+1/ifC/P3W+9+I4O/oCcxeDrwCDPF0SAAvBR8Cnw94D3Ae8HrA66UeL+MR+DjgOXC7gfeB1w0eD3O5qNsFXi+4PODxYN6J+D7wPoYHd5tSMzN++NPeI8eg7xEM9IPXy4aG2NAQ8Dy4XOB0gs8HLtfw0muPx/9JBwfB56NuFwg8OJ3ACcAT4AXgvSAMEfcj3jtAgSF/WTEAygCTvwBm8u/pP7r4L2scf01T+E+yJn+y/mvB/H3Vy9/y+X8/mDkKAqM8YB4IBZ5QCoT5XR5BlFKeUB8hBIBRzJBAGBYo4RlDADyhCBHAAAL2UH6Iup1CHyA33LxTN39x8k9+8aBMBK4hPDQAHE8FxChQBpQA4iniMcWMYiIIAo8EnmAOIw4jN8cLiCBMKQMfJxBGEfYKeAhRFwNEAATKMCWMEYIFYIRSTBgmDFP6NPkFf5yeCDOK2VOGMX0KM6YUUyYMJ4oJo4T9KZX6R437aTb+nKb/3dufZn44u//qvf7tN36bAA1/Pk3/+hv/FCD/XJifPuGvof3fvQUY+07FfVuz/xa2P/Hr/p18/p9ghu+k737Xvz373Wv+1jw/gZkyoAzocG6erKn6tlAoDCf/cQoEAeGB8cAQAKUAGIBQBNhNvT7wel0PwdkP12/kJc6Z8/Kvb1QXg/chDDwi/UOcj3EC+DxAOaA8YQhTgScEeYHzguABjgPBKyABEQERASMB84j6BOTi0SCmLkw8DDCmiDGCCcdAYCBwxIuAJ4AoCAj7ADAWEEGUEQACQABxjFEghHGCjxBCeQYEsIAwFrych6cCjwQB8wwwZl4KLgYuBj4CvIcXCABhlBBECMJY8G8v8Reb/wgAZYAo4wGQgFyY+IAhf2JUIJQnlMeEw4SjgAgTMEWICP5AwP8cxggAxsRHKEcozxhBiAADSgFjgQCPmRczLwNEGKXA/LhSJvCCh4GAsJdQLwOO44cIcxPq5YQBHg0y8FLw8IKTUey3eAQLBHMEcwT7kOABQACIYA4YYhQjXqCYEIQZxQRzBAuUIIx4gfdRggAowQISOPBvp2GIYI4SHiMfowIlPCWIEp5RARgCwACYEv7JEfJtAkoJYhQDA2BAsECwwCgGNlyG/hu/vQABxpgQBEABMMaCv8zhiTXGGCPEI+wjlCPAE+D/mPlvTSEhCBMOIV5AXgF5EfYRylMmMIopQdQf4hGEEU+wQDHxZ+DpMB8jQDFjhAJggv279YYLAygIPkoJUDIM0d9ezz1pTH+u/DwPw0z8MGPAAuKR10s8mHnB1w/Ofrh46VRS4uyXf3KvMh+cA9A3CBicXoYQEAzDXV9CMPL5QBgErxt8Luol/iYm8JgiCggzjlAvAI+wW0AeTDhB4CjFhPJ+ihAIBDAGRAEhwgkC5+cO8RgoDLcJwhBCfiuPvJgJwPM+wgQC2CO4XZx7yOMWME+AZ+Cl4ALwEeA5TAgApgRjASEeY4EQ9B3LTQhBAJgBYiAAIEK9lD1p0H6eAVHGE8oRylEQnvL8x4E9xoQD4AF4AEQpxggYBYyAMSYQLwMfAx9mHM/7KKUYC/6GSCjvN2f+ewn1MvAC+AB8DLwM3AA+AB4YIYgShIERYIgSjlEegKfUC8AR7MPI66cRKAMGw9XJECVomDSgfgj9jRojnhL+6WVI4PyXUYL8xsLP83fAfkoDY9RvajEjlBFKEPabD2BIQB6EvcAEAAyMMEL99xFCAChlAiac/639JoBS+h2biCnjMfMS4P1R1b8bH/mRJgRRJjAYzpvfbPlNDKOYUcFvgAgWCMLDXsE/b0L8ZPsrl1D8pGwIEAGof7vg38Mt/4UwA2VAKBBCgSFgPADy2yf/WzHKCR4PN4D5QTR0HzgnXD5/emrw2t+/5pQ2gNeN3P1Ozu2mxMOAwwxj6vfPPME+QD5APEM85XjkRYhnjDzJ6rB5pNRvDulwh5kNr+R88h8wgOEI3F/rlGMg8IJHQF5B4DAWAIbNLcI+BrzRppao6jBQN8f7OEyov0CI32ARCpSB3/f6bYf/PRkjfheBED/ssYcti+DP5BOnIfhP+ZsOA/w0USD+jV+ICH6eCeUI9fqdMwAQDAQDIQwTDmEvoRwmPox4geMpJlhA/i4GEjh/KyR+fwUYGMLIRzDn93KM+hu9v5yo/12Y3ydTDr79Y/i9AOjTkMefcwDsf19KMcYCz/swFgAwZYKAvIwRQsjT1ksIQQgJAocQ7zd/lOKnjZtSIIRQzL51d3TYmwEAAPbXFwCiTCAEMcb8rPo5/A6QBAAwpuRJrPKkkWA/1ZT5KOP9jxo2Ot+ZRWOMPe18MfbtjU8Sgicm2N/h8rclynj/QQB/P40iHg/v+kUUhrsD+ImZ+FtM2n1Xfw3MFCjDTwzvcAlwCCgTsI9jPh9xEebGnkcw+AjMtn0jxq19/2NiMQHvBOrmiG8Q+dyYcpghnlLMBIwwsCe1Q3g07IUopYKAERqmGmOMBI7nvP7miwTO53X7fB5CkNfrFjAvYJ4CosAx8HmFxxzuwzDEwOXjH1Pm43gXA+TjnF7fwJDnbm7p4SWrk2ckR4oV9f4ogfMRioARIAgTgjDGGGMASiiPsA+T4dr1t+mnlt4vv5dg7N9tZJQBQoTDlCdMoID8MCMiCJjHmAIAL7gx8QDwCHsJIRwnCDzFmFIm+LxDfkfK+ZzABCAcIR6K3AAcRU/c79PEOAAOKE8JB4RjVPD5PBgL/jjCH1xgLHCclzGCsI8BwoQTkJdQXhA4hH0C8jwhivc3ZT+WHOf1ByaEID9aT1yfvxkNf1K/iyaIYAETjhJE6bCl8Iftw0bXb1sYUAKEMEqpgLwC8mDiwcTjj8L8ZU4oP5w95OUFj59MSjFCyN+zHR5jAACghCB/HEQo58//0xEQfwP+o2EU8qQvQ/1X8k9fHGG3gFyEeinz+f+m4GHgFfAQIR4kePxID7sWysgfP+Sp3f9bw/znicFTmIebK30CMwZKqZcJHuCdzONhbg45gXfBwBCYW775aOTuj76AZhN4+4Eb8GGPAOClIDDgMMGUIF5gAiUcBgBKQRAwx3GCIPi9MQClhAcmPGm1XoydADyAh0E/g8eU9Xn5+wzcD/uvn87ZZ+1QXLvbevmOlYd7Atwl8IjAAMaDPOqj8Ki64fihM2s3700NjftixJQ/hMVOuXjtPANwu72Ix0Ao4b0YeQXejZHXH3AigUMC97SjKPCeYUoJpZhhgWEeiABEAM6DEU+fRvh+m40Q7/N5OM477LWIIGCeRxwn8JjAwKDT43MS8Pn4fl5wIuzFWOB9HCUImMCwi6B+ACewQYG/B/AY4BFBdzC+JXDXMb4hcNcJuS1wNwXhFuJ6MXoAbBDADWSI9z3y+fowdVHmE5CH490I8RhTnkcA4PPxGFNCCM/7KB12TV7fEMJuTHyY+PyEY4zBb0kRQojwPO/1ejmO8y+5xwJCvIA5n8D7qOCjhAPKM+YD4iXERZGbEA9QH6VeIng4n5MS7mkM718ygAV/CXsEwcnzAxgPAngIc3JCH48GAXhecD8ZU+AI5XjBg8lwXfjDX79dxQISOF7geIH3CbwPCRxGvL8P/DSw9yeKyXAnGmFBEHjeJwj+mMjv2wWEvQw4TDz+DgumQ4Q5GbgxHSR0kIEToQEATuDdSPD6v+6pA/9jmP9GPP+lMA8PhwFjzN9hGIaZgg9hD5AB4AbBywMiwAPmwOeDPjfI9FvefP/gyDHQaoO+XurpxxjzBLwUfIRgjKmAQMAMYZ7z8oJHQC5EnIQNEejz+G496jt/q9d25br+8nX11Zvqe4+aH/Q1P3xkvXNX19dv5FC7y9Pa72wb8p5Tm0qSF03bcSirqGaf/by4rH7fI0/7Q2fLoLe7b7DDw5+7dk9RUr95/rIJC1cFTo17PyxxZHDM6IMntjPwUOoEcAMMAvQD9AE8BugDGABwAgw+Oe4/1cfoY2B9FPcBdQJxA/ECIGACETwYu4FwjPmAehjzUOokZIhSJ6VOxlwM3AzcFFwUXAQ8129dLKvM6zpv5shdgd7G0IvYXQIPOaGXR708f/3R4xZMLjudDren5eYt6Z27kt774qs3Ks9fKuw+n9PRfcbeeqy142RL+5kLl8pu90ru3lPeuq3s7dU4ne2MXqdwB+ARQD9mjznuMccPIcGLEC9wvMfjQQKHCcdzLgEPEeLihD5eeEhggLIBCk4Aj4CHeH4IgOd8To93ECMvAKKEE5CHMR+AD5jzSfn0A/QBfcDIXaC9wO5SfJugW4zcAbgH8ADgPsB9f2YYfUxxH4AbwE3xANABgEFgjyi9y+AewH0MvZjdofAA0QeIPqLQj2gfhUECA27fXYE8BhjCpI8XHvPCY54fQNwAwy7/kAGAB8AD4ALmpGyIkUFCBwFcAC4Af26HGPQD6yO0n4ETkUFMBp6cclI2gNljgH4fuuPjb/rQjQFnT+9Dx90HrXfuOZyeCwPO85xwB2AQwEMJ54eWEOKPWf440v6vDPNwZET9vwrgHy4GDECAMuAB+ijnBOIB5PXvzeB43i2QIQ94fK566ZZX3imcHArWZv/iECwgTuAxJYQXgDKKCWUCIk7MHgPcp3C1323uuFAg026vkq6uka0sFy8ur1tYUb9A0rS4QZ0hVi2qbkiRyBYrmladzE0qEi09Xbhk17EFp0q+WrltRsb6yBXb4jI3hJ4uXVZUs7pQtLymcb1YtWHjnoBF6z7bfTpp3oqxY0JfmRT9/oiA11OXR/dcUQy62wZd5gePFP2D6oEhzcCQ9nF/U+892aM+tdNtcHuNTo+2f0j1eED2eEDmE0yI2HlkI6ydsh5CzwFcZuwywDUG14DdoOwqY1fpkwRwncE1yq4K9DJPLnH4og9d8OILKkP+xLDXk1JH9NwSXX9Y3Tskbr+UfXdQXCvbUCNZZ7Lu7Tx/rPPCwe4Le7ou7Gg/t7Hn8tfnrm48f23Tuasbzl37quvymo6Lq9rOr7B1LDPalzS3rmrr3mxxrFdqlhstm89fOd3ek33tjsTlaUHsEgyDPUToIBb6ATzAnAg/puQBQB/AAwK3Cb1G4BovXPChSwC9DO4R0svAf0EfsIeEPQB4ROGh233lTq/5+tXG9rZCg/6oyXi0q7Pg2jXR1avl58/nd3Vlt7WfsDuO2B1HWtuOd3Se6ug81dZ26sqVsms3aq5er71+Q9r3yDjY39z/2Owasg05m4ec5kGn4dqtWpP1hFJ/QKXdXyv9xmjPl6qOF1duP3RieXnNnruPmxncxHANw1UGNwBuEHoFk2uUXMfoOue7cO+e4Xav+to1Wfe5akdLscGUrdYck6sOmS1nrI7c9s7C85fLb9yq633Q+KhP9XhA6/a23n9sufdA/6Df9OCR4cotac/5ms4LIrP1rEK3X6ndLdPurBavLaleWSpalV+2IrdkeXHlhhrxfqujRiwpcLkeIIHDAnk6zPF0+vC/OswMAAPFQP0jfMOemQAQYAAcgAfYY+R1YV4QOObxgoenBDgf9j1+CG6PUFm38levHQwKg0tXwOUGnw8wEjCimCBewFhA2MvjRxhuP+g36W2HyuozKqWpYk2GRJsuNaSJdckNupn1mtgGfWy9NrxeG16rmiaShNU2xpXVxeZWxm07ODU568OM9ZNmZY6KS/k8afGoncfmrNkRcqJwbnnDotyyGRr72j2np6ze/eW2Y5HR898LTvzgi8BXA6d/NC3xw11HZmsse5T69dUNKY3qJXLtUqV+pUS5pFG5RGta6Wjb3Na9uaVjvdmxwmBZqm9e2tGzsevi1o6erzvPb+/s+cbRvqOtfbet5Zuuc0e6Lx6/fO3M1es5V6/nXLx8uqvnaHvnodb2Q9bW/WbbPr15l8awQ6XfptRtlet21Km2zcn4bOO+UHXrzpqmpSJlelnDgvzqWUtWvb3r0OTWnp1Gx1p989LmtkxLW6q1M8XcPsfcPrvtYmrH5dSuq+ltl+a3X0qxds0xtSUZW2fqbDPVliSVcaZCP1OsjBeJY3NKoqskKTL1GqV2o8m6/8Llkrv35fcfaAaHLALq6L2raGnLs9pPO9pOt7SfstgPGpv3GJq/kTdtVmq2dZ3LvvtA0j+odntNXs7i9pruPVB0dhfKlbvP5mR8s3vGtp3TDhwMPXwk8PSZ8IrKmUrVYpNlhdG8TGtYbLQsbdKmSBpn1Yrja8UJteL4qtq4iqrYqrqZteL5ldVzK6vmS8RLxfVZ1VWL6+uWNspWKJQrdcYNDfLMwvLZovr0oorkjdsn7D8Rv/9k0tnixdv2xSxdO/FEXprCsFdl2m/rPOXoPqU27Coqz8wtWFRbu66xcWtt3Zra+qxqyZJa8dKahsz6hqV1jVliaWa9bKmoJlVUn1orSa+TLWqQZ0iUS6SKJRLFMqlybVX9sqr6pbKmdSrdRrFsZbU4q7ZhWZU4Q1SfWidLrWlMrqifWSdf2KDKrKxfXNe4urhqxZn8rM3bZsfGTzx3zgaAOS8ahhk/naBi/w1gJk9gxsCof1bNDzMBSv0rFSimhGICAgGBIB5jAWHOB5wHXEMXS8vSf/tGaUIyXLgCTidwXh/vRcCcnBdjAYDzcL1mR0VD0+5K6bJqZZq6ZZnakaGypUn0c6WmOWJDfJk8oLJpktQaJLMGivUTlJYQfUuc/XxKrSZ20/6PEhb/Mjbllfj096cv/Hj6gk+nJb2ZuWFi6soPTpXEyg3pMlNasTRh3b5RGRtHLlw9YULkO6NC3pwa9+ErHzw3L/O9JuvqOlVSnSpaaUnU2GcqTEkqU5KpZU7b+ZSOC6ntF+e3nptt607ouDi788pcW2e8zh5paol19Mwx2BJUxukqfazBNsdgm2PrSnV0pZlbFtg60lp7lphbFuos88yO9NbuFWZ7hlI/z+TINLVm6e1LxJpFG3dPTV726cKVH+7LjhIp0yvk85XWFQW1icHR/8/OgxOyi+LOFEQZbSssrVlG20KDLdnclmxun2NsnaWxzmg5n9LcmWxsmdOoixRJA5osccbWWW0XU9XNcUpTjEwfWS0LrJBMbtRGy3SxpTVTCyqmnM6fUFQZWlIVUSwKF4ljiypDzxZOLqwIrhRHqIyztc3zmkxzdNb5SsMciTJRppmj0qdKVfNrGmbLmtLk6vSSyhkns4OKyqdX1CaUVsUVlYfVikMb5CFNuiiFOqxJF2FtTTBao022KEtLdPu5hJauOEdnjNkR0dwaYWmJ1JhCdOYohTpc3hQuV0VLGsLLyiaLRMEVFVMb5bEqdaJSm2RvX1xaFaIyzKttTNiy5+Pth0Zt2gcqZFEAACAASURBVDtSrF268+iU6XN/uutYiMy4RqzNqlUuLqmflV85vVI8S65Ob9IvadJmKjXpKt08jSXZ3pHZ3J5haVlkaVvc0pVl71ra0pVlsKcarCkq41yNaZ7SMKexaWaDIkmpnS9Vzm5UzdKaF6r0yU36+UZrhtaU1qSfb7Au0JiTtM2JMm202jRTrpkpUSRrzJvluh2HTy3cfSDl1JmtXd1mAEwQ9WNMiX9Jhh+X/9oww5Mw+2l8TZ/A/HRs3z8jRzEBTAAjJHAAmOe8XucAMB68zqv5hck/e7l6XipcvAI+j9vVPyR43IxngG027dYdWcvXxp3MX3yycPaZsthq1XyJLq2yce6JwrCtB0es3/12Xk1AtSas0Rpep5siNQdJ9QH6lujWqwvN51N2nf40eeWv5q96Jzz51ekLPwxN+kPg9FcTUt+btej1U6VRedXhZ8oDNe3LvjkdEJzwi7nLxr476p8nRr0/Muh3Xwa+tPPotCpFsr5toblrrqV7VtfNVENHvOPSbGNrpMERYmoLNbRMVRjHaGzjzR0BautYnWNCU/PYRt1InT3A2hmpt4c6euLbLiS2Xkh0nJthaImw9yS09CSaW6ebWmINtli9dYbJkaSzJOptM81t840tyeaOVJVt0e4TkcEJL48I/N8LVr5fLE4V65bJzauL6+fFzvlZ2tJ3Dp+I2bFn6tYd405lR8g1aUbbUl1zmq0jS6aZLRLH6K2Ly2ujqxviReLYY2fHHMseeaZwdK18mtI03d6T3H55gbU7ydo5s/V8ssER13ZhnlwfprfHaJoj61UTGzRTlKbgGvnYGvnY7NJ3y8Wfa21h5vZoc3u0oSXC3B5tbI02OKbr7bFKQ7RMG6kyxsl1MXXyUKUhVmmIleuiJKowaVOQTDXB0DxVY5ykb56sb56ss0zQmMYY7ROa2ybpraPsnZMNttEG22hr+0Rr+0RL60Rbe7DFEWJxhOqNgUZziN4Y1Nwc0d0z02yJaO9O6jo3t717Xl7JiMKK8VWSsO0H3t1zauSWQ58fyJ6y++Sk4Lj/tXTDH0SKBbXqlEpZkrY1o/PK2uauDKUhSWVIUhtmyppidZZEhT5KaYhWGWPkuih/srTNkWkj6xVhjZqoRk2U0hAr00YrdHG65llqY4LGNKNBGabURcs1kWJ5uEqXKFfHS5UxamNsg2pqnXy80hCq1EdI5FFS5Vxp09pTeembtsfViA+eyd6uVFUDICygb2Fm/31g9uvJ5AJjjAFhT5ZOUEAUMGWEYkoESgTG+4jLy/XxnAt5XcB5wDMIvNN07NC8l36uzlgBd26Bd2DA+cDDvDfvXT2VfSCv+FB57aFC0aajuQuO5c06WzqvQJRxPG/+sZyUnLLF1fKVp0sSvjk6VtGc1nF9o64lpU4dU9EYUq+JbjAmFkkitxz+MmvLp8nLPkpM/+SjcT+cEParUUE/Tkx9VW5eUVAb/vWB9/Zmj9uTHRQ265cJiz4LSfho1uKpgdF/+GTcj1ZtGb9x94hTRZNrm6JVthn6jiRjV5KxM87UPs1gCzDaAw32yXrbhOb2QHtXsLVjanN7oM46UWuZ0tw2zdoWaWuPcXTG620RhpaIBt0kjXWauT3WYI/RW6drjdE6U6xSHa01J2iMM2WauCbTLEd3RkHVlJzKyLSVn3w47h+mxPwqfe3YQ7lzNa378qsycsrSMlaOXLJyXH3DDrF0Z3nluuKy5VV1q/SW7VrzZrlmdZU441RO4unc2Ws3jBfVLj93+Uyjaq1Kv6b7yq7qxqQT+WNPFo1QWeNk+iixItrSkqY2zWrpTu+4mGZpn9HcGae1hxhaQ2znIhp0o3SOoAbtmEb9eENrqKE1xNg2RWsfa+4IMLUH6OwBprZQc1uEqTXS4AjXWMIamiZJmsbLdJPrlaOlmvEy3Xi5eqyiabRKM1qjH9PeNa21M9jRHmi2jWt2TDDbxzg6JplsIx0dE9q6J1sco03WsSrtiJb2sK5z0UbTpI7OiLb2aWr1aEtzgKV5qrk5yNEaLVMGnM37+MDR92qlMWcLJ2/a/X5BTdz2I2PjF/x0+tyfLt/0yaxFL+8/G6i2ZzWfW2HtXlynCBdJArXmeFt7ckvXApN9tr55lkofr9LH18tCG5ThUlVETUOQVBUhloc3KCOrJcH1slCxPEwsD6trDBHVTtQap0tkgeLGgOr6yflFo2rrw+slkVJZtNYQb2yOMzTHqPXRelOS3rBAZ1wpqlu7ZkNMUdn2qtpjBw6tNxgaAXgkeIdHv57Mh//3GAD716LfgXl4ZQSllCJGOaA+4AXwIDYEgABxIHD8UD9wfTBwx75r99yXflqVtRT67wEedA5d77lkvNrbYutU2DvF3VfrL9yqbr9Y0H217NLNxnNXZG094mt3tL19arXl4IGTcWu2jDlZkJhTPvNIbsiJotAScWJRfcLBvKk7jk08khf/1e6gBctGTpj2i5D4V9NWjFi+6bMD2QG16qTs6qkHcibEp/xLWNIvZmeMmBrz7oiAV9/4+J++mPSTzyf8r9D4F+Lnv7R+5x+O5o0+XPBFpSq4sH5UmfgTiXqU3hHUZJksN4zX2aeaWsMs7eGW9khNc0iTKbT9wtyOC/PVpmiTI0lvSzS1zbb2pLRdyOi+nGWwzdNb5jXp5qi0c+vFsbXieEXT/KLy8FO5gY3alD1HR40PeW7J+glL1ofEzv9kTMgvZyz4ZM/JeftPztu0a/r0me+GRLz51aakvPyv7Y6Knp66evGuyqqNau1+rf6gsmnvufOVrW2lOt2Zzk6R0ZRdIdpQ37B5wCW987CgoSk9uySkRh5fWBX29Y5PT2aHrd3w9s79HzUZ5mqtswyOGS0XZilNwVpHaNulBEvXdI11WnN3vKNnlqUjxnZumqV7qrU72NoTZmgJlhsnKgwBCmOQXBdoaIlydCdqbeFyXWBV40iFYXKTOUitD6qs+aK1LU5vDtEZAky2UKM5UGeeYrQEtPVEtnZMa+2eZrFN0ZrHW2xTWtrDNLqJOkOAyRSk1oxvcYTZbAEazaiWlsBm25Su7hiTJbSo9NOjJ94/fnpUYdm0/UfGzU792a6jAXtPTguL/8mcRW9nrPk8IvFnyUteO5QddCxvssoyt+1Chsk+s9mR6Gif3dY1XyqPqG0IV2hm6Myz6xsjSkQTS6sm5RaPKq6cUCUOlKmjaqXBtdKptdKpNQ2BlfUTReJJVZKJOQUfFVV+WSYae/DY+2eyR+cWTikonJJdMLqodLRCGyVXRUtkcTptRk3tkuWrgk6eWV9RdTg3f8/RY9vNZgUAx3OuJ/PMwpNlOf/1p6a+q29n/ykQMpwoAUYIwwgwB5gDgQMfzzwC8gJGyOelXhdxPwLUD+67jTu/SvzxP1zcvRXOGTsbT3d2VZo6S9suSkztZTceq64/khtazhgdhff6285dNllbFbfvd1jbq40tBXrbKVtnbkPTXoP9dHPH2QFO0ztQf/lecZ16bX512jdHY9JWjNi8J3L3scSdR6Zv2Td1097Re06Pya2dWigJrdctXLdzxLKNY2ct+vyHP3/uD1/85INRP31vxI/i5r63YuPE5etHrdny5fpvPt9xbOTxkkmnykfn13xeIPqgWjZKqp2iNIWoLRGN2rA6eZBMG13dEFIjDVfqZjYoEw3N6c0tmUpditqc1WReKdNklVbPEdUulCtWqJrWFhTOtVm/aWs7cPpsYkHpggbV2hrZynVbx08KeyF11aSYeSO+mPTrscGvjQl8de22BJ0jf8ueWWOn/Cow7M2sVbE7d2daHXUOR61CeUZUtaezu8bSXNLaVnP5SpPdXtfZqbh0SW+z1VZWHqiu2XfzjvzarRqDdZ+5Zff568dt7bv3HYrNLUjbsTPkVO6MXfsmiJULy2qizO0Zze2LjG0L7d2LzB2p1o50rX2euXWRTBdv6UzquJJs60oyts0wtcw0tc61ti/UWuc0GZPEqmiZJt7ctrDzYmb7xcXm1tkK/fQmTYLeONdqXdB9fqlaE9dsT262zTZYZihU4XlFn+3a8+sy0RiNLlpnirVYEw2muI6uhSZLgk4XLZcHajSBVmtYZ0eUwxFsMgd0dMXqjOG79r6y//CnizJ/dfDo1BPZcZmrPklb9kl00u8T538wc+EXs1JGLF0zJW7u6/My3tpxYKzSmNLSs9TatqClY569daajda5UHiWRRucVjNu1542S8onFZRPKRZPUunhJY6i4MUimCqtrCKhrmFzbMEEin9KoDi6rGVNaOya35NOzxR8XlI0+nT+yqDQ0tzC0rDIqv2RqbtH4irrgMlFYRfWMiorkzKVfbNk2u7L6yPGTWwqLDh8/sUujaSDYx3PuP4J52DP/7fQX95m/85c/PV1865/B96+FZBgBFgD7CM9RgRN4QojA+wDzgNzAPwb2ANCdpqy5K372vxXp4eqdc+Rly/YdijmSPadS/lWxJLNCvsLYfljvONF6rsbaXnPuqupqr7a5o8DcfqbjUv6FmxUXbtQYHLmdl6uv9Erv9Kuk2j3H81O6rhXUKTdlly46lrPgm8Oxu47E7D4+bd3OL06WTMupDt17ZvTRvNBt+wNXbQqImfl+9MwRgVEfJiycOCttwsLMiZlrpyz7avK+E/F7ToQfygvbmz3ujGhyiWSiyhapb4lTNsdorDOqFdOKRIES9cyW7tUGx3K5Ot3Uss5s21AvXyxVLG1u/eZUwVxDy8HSmhWlohVXrpfduF19/nyxRLz1bm+D2XTMZDl+s1d851Fjef2GdVunrdkesWhN6OyMoPe//MUXE1+dFjdi8+6UIzmrYud+Pm7qr78c94u3P/jR1LAPHG31Le114sbjcsXJO70GvSFfJj917rxMrS4wm0WdnbLWVkl19eHqmgOd3TWXrkg6ukv15qO2tlOXr4vKKteXVW6UK3c36fdmrRzZ0n1IpV/f0LS0Rppar0w3OtaKVWlnCiMKKuNF4nl7j449njeuVjm9oSmhVjGjtjGhRjZbpk6tV8wvKI0+eHLS1zs+XrnhzaOnJ2aXhOSXhTQo5544NUWmWFhfN+vYyQmlpeG5BUF793789ba3RVURJ86MOXL088qaCEtzukw1U6ma1dqW1da+rLNzmcUyT6mIUKunmUxhJnNgpehdhXJUk2ZyqWhEZW2QqHbGwvTfZK74eO/h2LVfBySnfRaV8Ifxgb8Oinw3bvbI5LTx0YnvTJ/5yvptX1ZKEjWmefrmWXpjbFNTmMEQbTLPau1Ir6gKKCgeXVQ6VqOPM1qSVNqoyprxZaIxVXXjK2pG1TdOaFQFKLVTm/ShjdqwOmWwWBVU1RhQIw0tqQ4pE03PLYooKI7JK4k4mz8ppzigsDQqO3/64sUfLkofXVW99/ipjSdPb6utyz14cJtcXgeABd73x2H232vX1F8qNjy4PTxZhQHjJzvv/HuG/AuDBQReHjwEkP8uxBHOSfHAlRuW2sKt92oP1c8e880bz7WvC3okX6euTJI2zSpRRh2rHHdCNKlUmVAgmXUgN+ZgbkJuTWqVemmRJOlA3uQy+UyVfZXavtXSdeTc7cprj6S61pM7DyeY2o+b2453Xsq9fk904UaxufWIrfN46/nj9U1rGg2rmxxf1agWl9Wm7D8au//4gqNnV9YpzuRXHDhydtOeY8uO56w8nrt03ZbwDTtDdh0LyxbNKG+adbYmoEwepHYkNnenNtnmKoxz2y9vuD94+t5g7tU7J+48Kr7fV3nnocjqOCKWbb59t65Jt7/1XPGl25LCio0Xrot7H2la2kp7zlXfuq1sbSstLN5w467iscvSer5Mqj+4ZX/SnCVj9mevmLMkZHTg2+EzxgZEfLZoVcyponVpKwPjkz8Mi31z9JRfLsiYXFq9vUqyu6Tqa635eNfF8ibjIa35eM/lSmtbrqUlV998Wmc5pTGdkKoOKrRHOy+Iei7XNLcUaU1nb91Tqw2n9x5eWC76ul62d++B5M4LZbbWMybHcY1xr6XtaNfF7M7LZy0tB3S2Xc2t+8WKFdnF8fuOT/nmwISDJ8NO5sQeOhmz/0jkoRNxh47H5hTNr6jJ2Hc0Mq84+URO/MHj0ypqF546E5WdG1tbm7ow9dd5+dNrxQuzcyJOZ0/LL4gqLourqp5VVpkgaVjQIEtpUi9p79wklS3Q6Ra1ti27fHl1T3eqWjNVq5+k0Y9ztIXa26PEssm1DdNO5gTMTfn1zHm/X/7VxFkLPpib8kV47LsJc0ZHzRgZFPFRQOg77336D8FRP1u0/J3s4vBqSURe4YiC4o8rRZ8VFL5bUPyx1hBlb53paJul0UcWlX4uqhkrlQcUlX5aVTtGow83NUc72hLsrTNMzdFaU2RNY6BEG6FujiuTTC6snHymeEp+Sczx7PBt34zec3ji4ZMTj54NOHRs6oq1n8fHv1FVvePk6ZUHDi8vrThQJ87Zt+/rJlUjwQLzL0od3mvxd9g49ZfCzADYd0kGDFQYnq+iFAgbdtEIiMAI5TgQGPAAHKWCwAFggn0Xr7YtWj1786Y5ot0pl8+szJ/0673vPHd1fyxp+bqlOdnQOVPfkaR0zJDaZpRroquNyTnS2Oy6iFL59CJxcIk0qEIeUaGcfrp8Wq1+SZ1uVYNlQ35dqrlrj8a+tVaxvLlzj8mxw2jf3nP1aNflwxrrZmvX7q7rR7puHJKZVumsm+2dB3TWg/WKnXuPpBzLWV5Ssy2ndM3xnEUq095GzdaTBTO3HpyQtenNckWCxDSzpmmazBgj0caorXMv3dn6yH3i9qPj9u6trd27W3sO2Nv3d54/4Wg/1nX+bEv7CYvj6P0BuaMnx9GVfeNeXce5nIvXys5dLLp+s6bnfPGla5XnrpafLV5aLdsqkm9dumnql4EvzVk6IW7hmDc/fmFi2AdBMZ/OWDBhdvr4OYtHRyS8FZHwVszM9xcuGXM0OzW/fElBZXppbUbPlZPXevMtrbtbew5bWvcY7d9Im9bZOvZrTNvlmq9l6i1mx8HLN0p6LhXYW09cvlba0X2mtCqrum5NnXS9WLax83y2zry/vedM14U8nXmvpeVQ+7nTN+6Wnb+Rb7LvURk218mXHsuOOnw68lReUrEorUq8vLQqq7JuZU7RwjP586rEy8/mz84pnHO2IGn7nik7903Z8PUXh4+GnMmJO3kmdt/BkJqGTLVunbgx4+vtI07lTKuTzi8VxZ/JDVFoMpq0mbkF0Q2ytF17R+07MKqhIbFJk9QoDzVZI7SmKXprYJMhUKELX7/15UVZvwgIey5u1q8S5725IOPT7XtnTJz68ugJv5gS8uakoNdHjf/5p6P+IXz6T5et/cPhUyMragNUujCdKVhvnGKyBFvs0TpjuM4YbrFNv3Q1tU4y7quN/5iT/65KE9wgm6TWBxubI9raZ9gd003mcL0pQqIIrZYGldaMO3TmnX3H3962982dB7/YvPOLr7Z8tmH7yN0HA1as/yRh9m9XrJ5YL94jqtpzNmdtmWiXqOZwcenhXbvXNzbWAFCECMHw3xVmf7TNhre+EAqE+WepyPCmCP/yekyRk/P6CCJAecEDgBgIsiZptaxK3dZk61bZ1EXNhd/wdSerIz7f/cr/3b4hpFM8p0E8TSoJE8vDpYa4xpZZZebYuo7kGnOSzDrX3JoiVU6XKGMqpdOqVNOz64PO1AYWqyJyJFPLVZHZ1VPrtbOKqqdVNcapDPMaNUnipqT8irA6xVxr1zqVZVFBzfQq6byc0tjThVFHzoYcORtSKJop161QGVefyIk8cHzq0bNB+RWRoob41V//bv2O37ecy2g9nyxVT5Hrw7ouL+q4lNmoSaiSxIhVs6slSdXSOVX1s2RNaWb7aq0pq0mX0dKxwdC8ymBfZbavtrSstLevMtuztMYMrTFTa1ouVy+R61bsORaavvqjVdvHL9n05aKvRobPfuWTCT/8MuCXX0z61Yej/3l00G/SVwet3RE/M3VMxIz3ZyR/Nj/j83rlmgZ1hkQzr0Y+Q6GZp9DMa1Qly1QLGpQLyqrjD56ceDIveMvuT5tMmSp9ur55aaMqWaGZZ7FltnevUmrmaM0LJbIErSlFqZ2vMy9WaFP1zcusrevUhiyxIr1RvURtWm1p26I2rdFbvzLYV6mMmQ1N6fXyRbWyjJrGJVUNiyvFqXmlCYdOTv3m4JgNW9/bfXDkkVOTjp6clFMQciY/sFY6q16+6FR+/J6jkTnlKet3TCitX1hcnZhdFnrg1IgT+WOLREEq84K80uDDJ8dLlSnLVr+5eMnvs3Nj8gqjKmoiy6rHiySjGtQTGnWBZ4s+W5DxT7NTn1+w+OWVGz5MyXwjdcn7CxZ9EBDy05Dwl1/+zXPvvv/cZ589Fxn90qq17+4+8IlYHt7cEtfaFW12BBjtE6xtQWZbuM4YrtQGG63RtrbEE2ffOnrq9ypdiFofbG2ZbnfEWG1Rra0xdnukxRRstUY2mxIaJMHlolGVtSMLKj45cvbtQ6c/2H7ggx0Hxu44GJKa8UnKklHHTmQ2qc9KpafPnt0sk5+oFO0uLNxZWXFsw8YlTU1iACwInP+HLr77wwbfE6d/kv46mJ/+951fePAf8S/iBwCfz4Mp4oEf8PZz/BCAlyJnS5tRaVJ03T7X2tvV2dt5++GFh1dtcNnuq8k78dlbBz79RX7GJ3VHp9aeCa4qmaY2zi+VR+fIp52SBherYytU8VLtHLl6jqg+SmWcLVJFNtoTZG2JNeZIqT2mVBGQXz9eapxerZjWZJ6hNEZWSsY1aEKrGgNrZOGN+gSFaWaDLjG3InjT7ne+OfrxwbOfF1RNkRkSa5XTZfrZ1val3ZfX2zqydNaFts4Ma2eayZFsaZttdERZO6NbehJNrXEKQ0STJa65Y2HLuYzWc5m2zkU6a7LaPFttmqk2Jar0sRpTnEIX2agOlTYFqXRhEvmk8uqRdQ2TlbrpWtOsaklMYXl4nSIluywh46sP52S8vnzLmLnL3g+M+8VH43746YSfhCe9v2pb9LyssRGz3pufOTlm9mdzUkbtPzFr9ZbPTxcHyQwJBaLRJaLxtdLg8popJVVT5JrEstqwrDU/D4t7Lm3pi3prmkybmFc6rqJ2YqM6VG0Ib5BNqZGM15mjFJoQnTlKZYjUmGMamsIU+miVMU6hi2toipWqZzTq5ihNC6pl8VWNcRLVjHpFXINqZm1jQqEourx+hlg1r1aeVCONq6gPr5GGixVRddLwqvrQksrAUlGAWBGVWzG5sComv3r26eI5G3dPXfH16ILaBQXVCXLjwjpVrNyY2KCNP54/6tCZkbllYaKG+YdPh8+e/+qKtV9u+Wbi4RNTCiqm7D326qZdz58teffg6Xd2HnjrZO7E4urpx3MDymoTCisS1m/9/MCxsMrqRUeORy9b+eG69Z/k5Edo9Ck682xjc5zGFGK0BhmsU5pbp1ocIY3KiQXFH5ZXj5Crp8rVwVJloFIbarRON1qiNPowsyWirT2+oy2+sz2upyO23T693TFH1xRp0EWYrJENiolyXXCNLOTg6ZGnCqJXb56wbGVAo/K4yVQukZwuLt5XUryruHhrZeWuurpjBfl7t+9YJZdXASCOd2OKMP1Xs1N/O/01fWb/mDv+zm/TEIwxpYAERgiD4V2jmAH2Eg9HnQzcTlfv9h1romKnbNyzNl9aWGmXihyNqh69sU1z3qpmV7vdTbL9weOyXv/B1VPL4HyJumxJcX7CoZPBO4+NXbfvk1UHPt1wfFTGtneXb/9gw+4Pc6tCT5SOztr6swP5oxqtC6p1sUXS4CpVdFFdYH7VhGplkNIS0qCbIDdOrlaMrZZPkGiCpLqgRmOEsjmpXjNdZoyvUYZJdOEqa7TaGm1oSWjuTHb0LG4/t8LRubRRHdfcPq/twgJja3Tr+VhDS7DeHmztjrF1zzB3xFm7kxwX51nPzVHbpytMYWpreKMuQN0corWHqJsnWTsnaW2fG1tG2zomqU1f1ss+lCpHao0hal2ExjizoDQoY/mv07Ne23koePOuqfHzX9tzKnHL4ZgJ4b+MX/jJ3MyRK7YGxy54d9X2aemrpk4Me3VqxCtRia/OmP/zXUdHlNRNrZYF5pZ9JmoYX904sV4VpDLFl0tC01f8c/Ss/2vtlreLqiLqFdNrGoPrZJN11nCzY5q1LbK5Naa5Zbq+eZrZEaGzhTR3RNi6I01toWprgNYepLYFa+xhWnukzhEj04fLDRFKfUSTLkJridOY4hqU4fWy0GppYFHVyDrFFJF0dK1sXJMpVKEJ1JoitcZoedM0SVPw4Zz3D2V/mVcdeyQ3et7SdzLWfbZ884j5mb8rronXWNMkqhlrv/7N6o2/qayLq2mc/9X20QuzPpiT+t6I8f9rSsgP1mz6uF6VWCMPOp73RsX/x917RcdxnWm7PjPHM/9/PB4HyZKsZFEylZlzQo4EQABEIjJBEiBIggkEwACASETOOTRSB3TOXR2qurpiV3d1zo0MMEiUKNljy0miGPBfyPZ4/nWuzllnnaXZd3vVTV3Us76963vf91PtFyiPzElCZnmhGiQbgDMQUyFGn6Yc5y3uqyByavluC2W9AmOn3P5rvuBFt7+YNKVBhjgMPwrpozA8kSCPyVUhIukBQBtF0Rlu/2mX75TZluP2n7Y58w1YstV6wucrspgybHSGz5FLYQlmPNlhzSKJYwh6lDRl4OZciSqNzc9saIlqbE2VydtE4q6J8VoOq32O3TE2enNkpEIi6Rwdre7qrLrTXAkAwo2Nb795/KfvKcz/aeb+x6CpJ0+ePH++8fjxk2fPnn3zzV++/uaPz55/82Tjq8cbv3m68cXjZ/fdPs3oRPW1W9kxmTtDMnfGnosJOx0ZcTomvSz9/LWT7Y3lWuYIMdjeF757OOzj38uHvyRnbGC7keykHP1SpJaH35I5Gwdlpy637WFIM6bESVPSqM7JqJkPZwAAIABJREFU3TWd29mKnJG5uHFeTP/Mkfbhbd0TWwdnP+aodovBPWJwD0v2MVe5V4lE8IG9bOluNZGipdIVhiTInKYzJSmwSCUSoiEiYDoRNqfS7iLElM2Xh6F0Gmo5BhojFPq9avyAljyixo6osCNaMlJvTYJtxwAyRmoIUxhCtWSkSLNbhR4AqSM6ci9i2WYwv2/177P5D1hcB8z2gzh1kLREkuZEkzVbDaW3du+63bzvVkPIzYaYjsG8spvhEamvnijZc6kmofDi/pxzO9NPf1h6PSz37L5th3780e4fHk17taxqS8vgoTlFkpbMEKjCRJoQAI0e520VqKNHWIcv3diUd/aVsor3jmX9S2PnVqX+uFIfI1bvVaOHCUssZjqKUglG6zG77zjlSsSskUZXFGI5DJkPgKb9amIvQOzTUiE6KlxDhsHmWMQYBxqilLoQlS5MC8cowDCp5ogcPKw3RquRIyARjhhjVOAREI02WtJoR7YKju0Y3TzCPig1nGTLi7rG089e2xN17CfJ2T+/3bqfL83kSZNrGt7RGYp4osyB8YTh2byIpBeSst5Jy3tvf9gPr1Xv1OElBlOu1Zdn8Z1QI/ECeQiEpePmXJO9ALNkErYTuDVLT2ZqkXQIzZarkyE0W6k+xhMdUQCRSnWERhOF46kkmeF2nV5dvRxcLHH7Cjz+IqenwGjJgLFk0pyp1R+VKSJBOAFBjiFIIo6mkFiyCUuxGJMRMNKgC8MMcSZTpkabLFekqYAz7R0xbW3H+YI6Fqt+eqqOzWrhslo5s809nWUMxk2RqH1o6AaL2TU4dEejEX+vYf7r+t/y075zvT7/zoj/7A/PN/74h68f/PHp+sM/0u41EUj2qPSNjsCEa3FKTbVy4ds94is3J05f7M3Lv5WYcT4y42RIXPyH51IP3Dz4fvWHv6zd+obo4gnFQJVePawlWMPS1llDr8I7Di4N4iudTCAHcZYxVUlSLJ+vLi699t7N5h0nL75QXvdOdfv7rSPbOsbeG2BtZqu2zcg+Euv2S8FQlmi3Fo+dk+5j8PeyZaECTQRfHcpTH+Rr9/PVO9VECGQKU+OHdGSY3hSJ2eKMrkSQDEPoSJAKhekwvTn8u89dQ0QosEg5GsEFDvA0B3iqfVzlbqZki1CzVwDsnBa+zZS8JtVt0uIfguRWA7UDo3dj9B7CcoiyRRN0IltwqLlry/Dksc7+tNxT265VJ9Z35V28lRhz/MO49I8jUzZHprydfmpb0eXDxVcjs07v2Rv27x/v+8HJsl9PcNOV6OkxTti0+AhPE6oi4yel+7undnaNH6luPnzi1Du5p98/GPlPF6s2q9ECJZygI6K1+GE9FaGBIxAyCTMlUrYkqycFocK1xH4duR+i9oOm/Up0l1i3VQ7vVhj2KeADcnC/Bg7R6sPU+nAQjdaTR1X6CLkuVINFa7BIyBirMoRJ1IcUYFjX4K9uNfyELwvlKcJ7JrbOio+ijqoRVk5FXWRo/C92HvzX/OKPm7vixIpCGZBTU/frnv69cmVBUelrV6tDQhJeOhDxwtHjm8Ljfs4WnvUuNaPmU1o0WWOIx8wZBvy4GkzgCg9roHg1FKUn42FjgkgZpjUki2Vx3b0fDgztGBvbzWIfkkkjtNpYSBfvchQE/cVOeyFNn6BtmUY6BcETcWMyaUrV6eNgNJGgjsuU4QogXKUKVwGhWnUUqIvSqSPUqsOQ5gCo3g9pI0BNkkqeJhHnDQ+l9XbncJg3uOxGxmjN1Hi9kNs5N9M8PV4t5LWA4LBY3CEU9oiEw339DXI5d2Pj2+cb337fYX7+91DC75IeHj/++utv//h84y/PN776duPz+4+s9nmJimgXG27KDddxRxNorNLg5XL0kpwsh7x30OU+w/Kg1j8gp7tmVTV9k+ebb6f0lUZ1Jm6p3/na9a2vVUZsO58WXlScnnjmWFF9UT3nRguntHUmo3EobEyQpKTOSZESDV558vymG027a9t3VTZ91DSwZ4gTPjh3QIodVRhjhVAIbE0FyeOo+YSByiBteQZTtt6crafTtVSiDAmXIaFC7W7QFIHaImn/UUvwqHU+wTafZPIetQfTrL7jtmAa7Usxeo6Z/amOxWxLIAuzH9Nbk7RkLGSK05vj9eZYzHGUcCToTZFyeLcE2qoz7QHQnZBpL2Y5CJE7EfNemNoLmw8b6BgVHD80fajy9rZDUT9MSnsn/8yhjJN7SiuPxhzfejh28+YdP94b+Up85vsFZQeKLh7ZEfI/d4X8y9tbf5BT8voIO61lIOTkxZ9VNb8+yt/bMvb2EG83QxzTMRFRfHVbau67SRnvRiS8NMbKJRxXASwFsx/TkocQOtxkT6Gd6QSdiJniKHuC0RZLOmIwWzhEHcLtEQZLuIY4CNMRBjoaNkcB6BEVeEipO6yEwtWGGMAQp0YT9dRxzJoFkil6Oh0ypkqgOC2eOjy9o6HjV3xFjMKQ2tj7blPP1m5GTG7J20kn3npv+w/3hfziRMH20gs7e/piZznJHd27h8dCMeLSjZrtF6p2hyS8EJ7wcmzKa4ejflRc9kHV7Y/OX/3Z2Yv/XNP0wsjExxPT28cmtnG4B8TSMLUukrIlcWVbu/p/OTG9BdAek8oTAOC4Vpum0yQb4BSTMcNMpS8EixfnS0zGNFAbA0KRCHEUp5JQMkEDRejRWJnyiEh6QAtFq7ShkD4KQeN02nCNJgSGIvVgmEK+UwMcQvVJBvCEXne2ryuxrzsH0vQJOC0TQzUSQR+f0wkBE3x2C5/dBCh6xIIWtXpQq2XweQM9vXXfwfznv3z1vYX5+V+tIX9P7nz2bOPJkyfPnz998vzPv/3qvgJkzghaBUAXR1knI29Drnpqvnn+Yb9jqdESrHEs3TbYL0O2izrLRSVVpjRe4YPnGIK8aeHJ8ckM3nS2fqpQci2y8cBLzQc334jckxy+Oz4n7mBORFrl8YqO3GuNsdfbwm/3RLLkxeNzuecrPhphZvBURTx1wQDraHHl6zV9O0ZEMdOKaDGWxIeOCqEkHZmvNuQgpiKj/axEd5x0FhOufJM/F7YlmgLpqC1BR0WYfCn2xUxrMMW1nOFZzXIsZC7cL3bM51GudNJxHKGTUMsxwp5qMB+FjLEwHQebYzFbvNF9FLNHUZ5YxBKKWkMJV6TJn0AvpJr9KdaFVMt8CumJo3xxhDsatobD9jjInIbaiif5mSk5rx2M+Flm4e6qxvQr1SmxqduikrYeid188nz0sZyPc87uPHlh18f7fxCa+C83Wg4wpQWXqj8or9tWUvHGhepXAHNuD2tH5/TOXmZIHyvl5KXtaYVbYlM255zacfnGHrYkE7HmqdBwke5jNbYLNUVg5mjCEmu0xUN4KEyGk9Y4PRFuMEXj1niYigIMIYAhRKzeKwUPiDUH5FCoEDg4Jz/IlYdy5BEsWfScIoGnSZUh2UzFsWF2+IQwlq9J75s+3DayW4nnzSnjeaqkxu4t9T0HTpz+1eGYn2/Z89Ow6M1RMZsOHPq/mluiuLwslSp/dvZoS/Oe67e2nCnblJL70r6wH4RG/zAl44WzFzbdadvVO7ibyQ3TgCkabapckQCCGbTltAHJxMjjFvcxR+AYRsVKFYe1YKJGm2zQZ5qMhR53id9fshAsdruyPc5spz3D5ch0OjMdzkzanub0Zrv9uTAWi1OJBjwOxmIJUwJlOQYjkTASbnOkmC1HDUio0RhHEHEc1o7pib0IWFx3a29DdaxMeIfLvMNndXCZnVxm5/REnUzUIxG2C+YaRfxmxlglDE8AwJhMOj4y2goAwucbj//y9R++tzBv/Jes4O/aa99++/TZsydff/vV6j23CmaC5KwMGhjnVdzqTupl584oznZNJdd2HeqZjJ0WZ2iNZaS7Sk9fwp1VsPWaznR1mJXSORZzpy+kfzxGzD6BM/JFF0Jbtr/cE7q9vTC5oepMcmFUetnR8JQPMop2DPMutk7ktA2lX6k+cOnmHvfKkMnbIkeu+h6MTUpPjYnyGIqCblYsW3tikBMHEOcpT51roX1hvRc1V1TWvn+7fcsoM2SUs1+FHVMgcagjXUfGi7VHBMDBMc77M6JtajRKqguZ4m4bYLw7ztoCEgkWby5CHwOQSCUcqkJCAPSIWLeTq/xwVrRpcPpnbOkmrvJtOfyh3LCNr9vF0+3XUHEKNEoEhqiIaA0VgzqT5GiIEDzMUhxuHtrSNhRyvmprZuG7WUVb0vLfzzq940jcWyfPx2aePJSatzMq5c2y66G3OxJvtoQ19IaNclP7puOHmMlnr7134eaHNd075EThqDi2om3zre7duRfeis187fSViLSC3VFJb2YUvt0xEqWj8mSGCDG0Taj9ADYfgYhDIH4QM0dCeCiIhUJYhAYOU0BHJOpDPNmeOcmuOcnuCdYHPMVeNRoNoLEAGi/Vx8vgFKn++Agn4s7g3rax0Pq+/VXN2/PLXj5btal5KHR4LqmfGT8lTuUqUmeER2+2fNw9kZCS93pI7CvJmXsOhLy1Y+dPD+z/H9U1e4dHI+e48ZNToYWFP8w48X9UVm9q7dtX3bS9vnnX5MwxBZBvsl7w+C7ZXSUeX6nXd8Hnv+R0nQOhdB2YCmOpBjJWDR/iiXZKFSF6w3GbvSTov7wQvLy6cuXu3StLi8Vu9wmPJ9vrzfF5ckgywYDHGelknEo00slGOpkwJZmsqWbbcdJ8zOJIt9pTKXMiSR0ljPE4GUcakygqy6DPArUnu9vDrlzYxWVeHx+qGu6/wWN1zUzc4bE71Ioh/twdQNHD4zR0tp8GgD6ptIvJbJaIR8fG2zUa8XfRf99HmP8xyvCv+an/oCd/9ug3nzq9Rt+y0eiSedegwCegZVEIGAe19BAbuM1R1UyJrzYNZrQMpw/O5jb2xte0hzf0RrUOH61sPnirI7R/Jl2gKBkbTuEPZUMdeYMHX69//Yec4wex9guN5cd6Bi7WNBXFHN96tTFzgFM+yCzpnyqc5F3E7QPWBYbRN4Z5JrhgIxdslOLtUqyRWhhz32V98Y2B9k7T7qnFu2KjpZ8rLnMu9Lvme0yexnF24oWql3ondyHWPMiUCZkzUFuuFEoUqmLGWDvHWDv4ylCZLtrizQ+snTW5M03OdNdCtmcpm/YmfVeKYWo/Yt5rD0TZAuGkY7+G2CnQ7OpmvF3b+mJp+T9V1b3YMfghWxwuBxOn+fsY/L3TwsPVbb8qu/5y/vmfF55//cSp1w7G/J8h8T/eE/qjyMQ3EjPezSj8KL9065lL286Wb7lau6OpL6RnMjqn9GeNvUdq2sOT814qrXrvWvMOgf5s/UDY9fYj527uTy38MDF7S2re7tNl4TmnP+4cTrT4KzBHLmyJMbpjjK5oyhGFWiJwWwxsisQscTZ/BmE7ZqASNUi02hCjACMUYIREHTLL3zEy8+E4eydHGiLWJXIUce1Duy/eeutGy45TVzalFb1U3ngg/cwbCbkvljceujOUUN8XLYUv8+SFNxt3MLgnSq5+fCjm30uvxUUnfvTW5n/dtvvfIqL/rbj05drGNzt731JoIjRQAmhIJizZRluuZ/6CN1Dm9JRa7UUWW77Fnu0NnPQGTrq8RSY6R4+mylTRCnWsDk4CdPF8cYhEHosb822O8/7gtbW1W8H5y25v8cJyqcebazInW23pNnuWmUonyVQ9FmcgjhqIoxiVBOPxCJmAGo/BeILDnW9z5tqc+VZHHmnKcLgLgwvnLdZTlKl0eamVxcqpqjjA51Yxxip7Oi73dldMMRpFwh6hoJPHa1ar+yWS9ra2M2x2nVzeNTt7WyDo1mqY4xMdMKx8+uybJ08efzcy4fsl5/x7ft+3f/Uu/w3m767Nap2CyRsnbBrMIVt+RLnXIOcKqLfw5cgU6pR47hk8Dwz+T/Ua80Q34zxbUaPC2sRQHUt+bXTu7ITwAoDVL9xjra6xgq7xjXsAXVvQ+v6/dX3449sf/aiv4ACno1gn62vvuZR+KmRCUs9R3zZYByDzwODsBYDolmFd07JGprJNCA+pzTMCqEdBDM8/1K8+Iq0+ILiC3XtIr31CWNzcwKr0098i/hWBBruD0E0Xrm8e5x6FTGe0ZL4SOaE3Fxnd5+3zl11LVwlbAeUqpD0FlDObcmaZXZmUM9XiTaW9SVZvvMkZZXJFQORuyhlKOY9A5E4dud/oTAWQBL48kiUIN5CFpOUsZTtncpRQ9lO0+7TVfwYx5wBo5qwoum1g5+22bWfK3zh5adPJC+/mlPy68Pz7dR0xVY0HG7rDG3vD+qcTx3kpg8z46vYdF2+9f6s19Oy1Hbml7xRd/ZCvu9o3k1d4cVvRlX1nK6P2R78ad3zLgahX39/+g+ScV0DyotFTqjMlwXQcQkcjdCRsijR7jlm8qbg1gbAlQmQMaUs1OTNIWzpiStaicQowQqWPkmsj+YrDTOG+waktg5M7pvgRTT1bC8tezDz9sxt39t/ujCyvO1jRcPhE8VvZJZvOVmydEhTVtR4sq3hvWpBf0x5VeH57St7He0N+GZ/64dmLR1o64/mSNKUuEYAjKWcyZUuFsBi7O8vmyrS7cjyeQo+n0G7PcbpyfP58uyMT0IUJxAdm2Lt5oiNSIGaWu5/FPzzFOiwDUtzeq8vr9WvrjUvLtWt361zeC6Q52+LMsbmySHMyZkyEDHFyVYQWitehSSJlGEymYcYMHZxE2wtMlgKztcjlveBwnafpEqOp2GQ+ByEnMfyM21fjD7Tz+CV3mo5yOOVz7Jq+7kuDA1UjQ9XjYzXcuRalsk8iaZfLO0ZGrkxO3jAYxuXyLrmsTyYbRhHh8EibWi3a2Hjy9Om330eYv/tf/X9Tmb9LpdWASrvXGLxL+++RzhWdfUXnXiXtC0ajx0DPG/V20BggTAsE7gNxtwq0zJFekf+eZuWRYflzyLcu8yyJFu9KnB7Wg/uax1+Q96FR2aVjaOnRurf/mZW8w9xSSs42jnVfzCrcX9mWO6W4PSm7Mci51D5WpCA6udomlXFUb+OoqVnAOKsxzQjAAdgqcC+hhE2z8sB397P5R79dMRBSEBF++kUwuEwt3ycf/c4iUNbWdcR1DMf2TUUPs2JmpUlq8hSAFurI07b5a7ijCLflEvZc1JoOkYmo5RjlTDU6EhE6GrVEmdwJuC1KT4XApnDcFqM3RmqQWJw+YfMUO7wX/IuVJH2GMBaaraeNdA5hyiCtmXoyUaWPgslkkyMXIjMNltMKvJCnzmTK0/qnI6rbPq7v3jHOTbzTd7BjJKy+e1dtx3YJXNQyFJqU+9OiSx9kF7/X0JXSM57fPXHq5MX9uWf3ZZ05cOJMSEbh4X3hr7+39Z/iUl8RKEoA9LQKycCsWSidqsVjJNrDOiIWNsWDxijMloBY4gE0VIOHqwxhCn2YDAwRqA4IgYOw8aiBjAbRcJiKQc1JY8wPbzb9vLz2xe7xPbOi5MauvbUt+65Vbz1Z+kZl7e7a5oN1rQd7RiI7h0N7GbGVTXvPV+0+lrepbegUSPYCcL2BukXZL2qQZA0WrSMjHcEssyvD6jhht+csLJQE/cVWOpvAUkEwVqOJYnN3MTm7hOJQJucATxLJl8VOMA8wWIdwc/HK/ca7n7TYPZXBxfrgYv3yekNgqcodPG925nnnixzeHJMtzeLMJOnjqCldAx+H8GycLjLbS2n7Bbv7qslaZrJccbpr/MGmpYVur7fN5+t+8Mns3fVpNrv4elVIQ0NyR3v+zOyN6ekaqaR3bPQmm3VHKOqUyjsVqi4Wp3Z49Apf2Ixi0xJpFwSNqYFhlWpcLmP09TfJZLyNjSfffvvN32D+/0H+tfH/xjX1n2/67D8DzZ88efJ845nZSuowBULLCZcCc4tIn8y9RsEWrc6ktq86cI8JcRtBm4Hw4aYABlvlhEth8SsRK1cJj5IOvm9N41oQuRZEviXFwoLymy/M6NQtRUUGN2P/nV//CDgRujpRp+4qqyk/ll8aBlpYUnxIoG+Vom2O9Tkl2QXbGcGHIOUXOVZUlkWx0cdffkRZ/BoVLHj4H+v3P19yB608Kdc973IFnVa38cEXS8E1k39Nf/ZK5LXbUdVtkVV39p25uqmiYVtDz+Hmgcj24UixNhfACszeMqPrLGLOs/rPWH0naU8eQh9D6CTScdzoTNPiMQp9mBwKg8hEkyPfaM0jLYUEXYAa89VQmtFcYHedgZBkzJhmtKQZ7WkAGC5Xh6p0ETz5EZY0hKWKnFPHcYBYKZw0Iw6bEoaLtGldo4dqO7aXXHu5uPylO/17+JqCioad6SdfqWmJ7RnLbRvIrGlNyiraEpXy1r6IV05fjg1PeHfbvp++/cEPTp7bDugrdUSZSJ0+K4oYmPy4c2hTa98bQ1PvT3A+nOR+xJZsn5jbzOC+K9Ht56t2SXT7cdsx0nEcQCJ1eBTtSqJssXoizGCMxK1JKji6su4nN+p/Oc2P48myu4eiOgeix2eymLzC8ZmsoYnjE7OZnYNx1c2Hs0s2FV3eXdGQWFGf0jl8eni6mHJ1eJfuOIPXaM8ZypVHewpc82ft7lNmS57dVmgynYDhYxJJqFwZBWjidFCS0ZynhVKn2YeHJ/dwxXGkrXTpXsP9Rx3rD9vXPulZe9B77+HI/c9GH/3H5N2HfQ++6Ays3phfq/IuXbR6ix2BUs/CpeDKDU/wltV5fXG17fd/mnn42Wgg2BYMdvn9XQF/P21u1QA3FfIbONrDnavsbMuVSRtnpyuvXo7v6ysbHa0cGa4SCbvmOM2TjBqhsAXUDzGZ1aPj5TJZO05OK+T9SsUABI3B+kkUnVMDs+MTXWq15MnTr7/++s/fZ5j/6ySe72B+8uwbyABItdzAupl0K+kFlX0V9N6nJPAc5oWpIEn4SMJHYh4UcUCEB7IvI45lyOJXkg6RWDUAYjO0V0L4OZZVoWleuPoFOr+qnffJx+6chrsv89IOtf3qf/rPpnwxVC2oP1WQfqBnsK5zvL66s+BqU/yF6iM32xO6GCdlSPM4/2oX49SNtqOVd+I7x0uq2/L5qkHHPHLvS5932arQK5c+WbH46KUHXovX8Ju/rBJ2xSub/un9nT+p6yicEV/nq6qVhibU2kfYRw103xi7kMHLFwAlHHnBwGT0CDOar0yV6I7j1qLA2jX3YpkjeM7iLUbpXL05G6SyUDrfYMyByWzMnI9b8kA8HaOzCWsuZc8zGNP1xHEldHSKs5vFPzjLPTjDO6hEkxDHCZBOE+gihdpwkS6KwdvHkkSPzIaNc+L6J0OuNbx1qea12q5tZyveLrn261lhUXXz4ZIrH2SdejM27ReH438WnbopPHHT1r0/3hv68yMxP7tafbhnJOFOz/47PVtb+j9q6X13jLmXr4jSYClyKHZWtGdWtGNKsEWg3gdgYSLtPi0ZiVqPQsZYDRYJkTEQFkHScXZvOu08jpiSpNoooSpuihMl0xbp0KtT7Nzy67tPndnc3HJ0bDy/syutti5paPR879AFtWFET7HbBivLKnMuV2Vdrkwen7kskpWTlga7rymw2mrzVC/fayUtZ0EsWySPFyvjrI5TFntRcPGS1XEKMqTrDJlsfsQUOxSAThhtFxbW65fu3bn/5cD6ZwNL9wbvfz67en92YWVmYWVmYXVq/RPm4vqof7nn7mejX3zFXFjvdQaaP/ly+uFvOARV7wsOEsYmleoaCFaLhFcnGcXdnSca6pK7OwonJ66ODF4ZHa1USLtXFiFQM1p8KrK/+8roYNU0o0Yh7WXN3Oay60WCpunpG5MTFULhHRgcgaAxA8TAMSaOzxhJjlI5JpWMd3TWgqBiY+PJX/7yp/9OMD//9ttvnz5/rIVUehKYf+BwLOPWZdC8oEE8KqZq3LJM2lbNthULPW9EnXqjDyZ9OtKrMgWA+U+Jtd9YHAs657zOuQLa72mIRZFlTe1cg6wB9dI9Qqrs7a3OhG5ltWz6Z/amf9Ueebc7/IPyxAPHj4aW3z5f33umZSzvVkd8z9SJ+r74W62h/TPpTNnJMV767e6DFY37modSL9fE1HUVQGYG5ZMrELFzyUl5cduCCXeAf3j++eBMZ2lFgQbjf/p77+KnuHMJWHyAeNd0jqB2/ZFp+SFM+zkIPaRC7jBFZUxxqUJf3juRUF79YU3L9p6xiIHJmAnOMQ123r7Q6F5pIexVqKVcR5zDbJedi9W075qBLoWoYpA8zVOksCVJncN7xlgRDFZk3+j+IcYhBjeMLY8B0Ey2NJoljVDBaSxhrArKV+nO8GR5ozNHa1u332jeUtu+505flEB1nnLWzQpOVN/Z1T4Uc65iW1jCT3aH/NuhmNeO5+w4HP1KZuH79e0xzd1hXSNhc9IMOZinJ04bbRcwutjsOm/xnNcbc2Eqx+gsMDrz9dRx0nkCtaYLlIe0WDxIJGjQOIw+ZvFkaZBoEXBEoo2ByByQPA0bL7NFJ/PPbEo78eYIo7jmdmLBya1pGe8ogeampnwdOPHgoe2L3y2YHHrvspWywwqQE1jGhfIePTI4PXuJybmgBmvWHrCX7086A61Ge1VgrdmzUL18v2n1QdPiep3NXS5Rps/OxY8wwrnCNNp5wxO8Y7JV4/QtHXYdNjUIZFd5siqu8MbEbPnoxGWRommGfVWsqhVIK+YkVyHsDm7pRo0duKmneyAv88S7w0NnGBPnR4eLZ6cvzUxeFfJqAHmHXNpGUywUndJDky6n0kKLbVbpDKP+VEFkc0PJ+PCNseGqqYmbM4wbDXXZY0OXpeIWpbRdrewlkWlIO4ZCU7COgWNMPcSQSAYnGa2XLheJROyNjSd/nxn6/YT5r5u/Tfd79vybb755vvEMRkC+jDcjnBjl9KkIEb2EyY0ClobBVDGm5RNcNYulmB7j9TUN3rzSUHSqKu3KncIh4R2mtn9OPzoh6e1l3ZlSDAO0REGKQEpBGpXBIOJb01y9HHI24seslDcNu38Cz4MqAAAgAElEQVQu+sUPGO/83HD51PnjMWfLMoXa9q7Jgs6JDKbyDFd9iq/NU2IFamMuQKVhngLcVwzaziqMF9jAmV5mxpXGKMA4Yw6ilgXKumBe/3LVuWTXGlWNvbUc+YQEZLLlIzOiQaWeq8YlSr1QaRALNSzUpqa9oDWg/eJPngdfGv3LMtQ80tabV3r50Nsf/CD1xOZZ/nWLZ3blE/Xnf8A++Q/4wW/B1c+UK5/JPvmd+tPfA+tfSD/5vTJ4n+NcmiAcnVzFxWnhqfMVHxVf+XVTT1jPSPwEM31OkD85m15/Z//t+n1S2YXV9enVNQ5mbJ2YyZ/hnqy4ve9E0ZvFl/Y1daYIlKfFmkKJ9mT/VHxrf1xeyQfHst5Pyti6L/TVbfv+/eqtSK7skkR9HiSu0q46q7fO5Kym3bUm503/Suvyg56Fu50rn/Qu3uuknVVG2yUQK4KNRRZPmdV7QaZNoT0lUl0sXxn6XZNZqEmR6wt1xvKalvCQ2H+/1Ziamrnl3MU4kayjs6+05ELE4NhlDJuUynpNFun9z9wyDce3YrN4casHtbmhgZHqpWW90y2iray2zoIxRhlC9fPk12cEZVritkBVxhGflqkvCGTFGrAcRm8h+G2J7NLIWPbM7BkdWC+X35Ir64XyRq6kiS9uBdEplWZUIO2TyPtBlKEzDGnRPrW+kyutnWSVM9gVs9xbPPGd7Tt+kp6xx+dTuFwSIz6NGSaM+LTTxndYeRYTW6MaEAo6PG6lmRZodeNms4g13XT5XHJ1Ze7k6C0EZNy4lnY6/9D5knAm4zpumCDgCRAYgtVjkHpMD4zpNeMGiCGX9cnlI3Ocvo7OWq1W9nzj2+/1MfvZ/5Yu8l1lfr6xAYBqCAetfoue1uJuPe4zwG4tT8+C7BoZLlIbZaBJqbcpFDh3St7Hh8cVZqbKwp7RDqpsAh48xdFNcXUsjRmwzJvs82aXA3O7IP8DWI20N1fus/amiXf9i+Ltf2K88S/agkRGdVn6idBjOTtLrkeW3jp8uf7gxdtbe2ejmPIEERjH1x0WQAfFcCgLOKyisgDTSbmxqPjGuwPsy9ZFnWOZ8N11+u96TV6jllS3DjV2jDWIIeaMaJAPTINGFelEYDOoMigBRM2VzwGoQgEJULMSMLC0BiZO8xS60eAqfCI/9E5n2Re/9weW8Sl2u8kFzN8zLTygVj6zzN8nfGvw0kNi/Uvq0Z8dK4+Q+78jVx/pCed0QeneQ9E/nRFUfPYHaGFd9Okj7dp9ucszKxDd0ht6fH6+PyBaW9d+9jny+z8aP32ksXqmCop3bt/375l5H9e3RsJU1TQ3e4pXMDpb1NyTfaM+61jGrpqmUxOsatc8d+kTvmth1LkwaPX0uOeHVh7MehdH3PND82sMp3/I5umnnT1C+ZUZ7mkJcIUjPGO0N3gXuyCygiXInhEcn5OmzimSmZIE0Fxq8lVjthoVcmtkpqShI//0+bjRydt5J6MLz8QMjF5v6SptaD0NaMf0CNvlg33LJsIGLd7zLtz1BFadEK4w4HKTBZApGI++9HkD0NWKrMa2kuSs7a19xWPM8p6xM+OcMrG6ZoZTNsO62NKcwWRXcHi3ThXv7+s/qwP7QXCwpeXU5GwdT9jNE/ayuZ1MTrtIOqgBJwHdqAYaVmp7ZEDnxExV/8ilWU6dVNmLEuzGxpKqqrxgACTwOY1yWCrq4s+1TI7ful2dU1eTe7YkNjNjL5PVqAPHlaohLq9NIukvv5JVX1Mk4LS2NZVEh2y6fC5+bOiqUtqpUfbCumFYO4rDkxTGQnWTBs24Tj2i1Y2JxQM6aE4knsYw3V8tkN9PmP+hs/z87+Odnz958uTxk28AUKVBVMF7PtuCiZ4nrCsmxAXPadj2VasxiNHzBOGBzPMG8zxsCoL+TylqQYf5VKRPY10ymOdh1zpFeiDCpbfMY7QHtjh1Tj/kWoXWP9cP9mTCE/mWG2HKxNf6Pv4fTftfk/VVD43U7454//Kd08ZFJRdqb2cU3Rk+VnTltYHZUKYkVKgOnRXtUGMxLMVBjjpSZEiu6d0Vd+LV6y25HWOVUv1M8L6ddOkRqyZwz7b6hXv5c7tjCbYEdXRAb5tHLQHcuUgvP1yweIxmNyrVsoTKiRl+N08+aHTIQYLnDCKZudGlF7M+/SJocUJd/bVaVAgY+CpUpMbkPCWLq5hVoQLnggFAZyDTrBIZkWgHMCvv8s2si1VZiJkv0zEgko+QYhDhkWa5DmbzRAMNzWV1TaVDY3VcYe+csMNAMt1BYP1TcmyqNjrhvdJLIbdbjxdfPNjQnjPFqY5L+Sg5cw9P2utfhubXocAqsHAPCK7LHfNzKkOnHGrjKeoQesSzJMKtjOC6knIySTtTiw23DxRD5EhgRW4PcM2uabNninJMcGVVmKXD6u9d/nR6/t5E8C7DtTRm8Y73j5+vqM4Oi/n4zLm07oGarPzIotL4WX5TfcfZopJklmCUJZpYuu+j3IRj3k57LVaPZWF94Xd/+q3VYbI5qW++/R2ol/f0NQ2PtQ6M1KnAqcGJ6t7xKoVhVAb1KcFuobg55MivystPiFVDg1PVADSmgxkgNNHQeKqn9/Lo2I2h4cr+gStDw9dmmDUsTi2TXaNSdwOaHrG0hTFV2dVzdpZVC6gHNdrRpsbTly8l+32ASjnInG1gMuu43DtCYRuf3yIStaPolFY7DEFjBgNDJOzU6ieEioGr13ObWi70dF3LSN5XdSWzo7m0s+3cLLNOoxtUqHqUQLcBHYOgIb16UCXpVsp6IP2kUDig1rLmuGOQXvV84/GTp19/Jxr521S976TO/8Us/P/p+n/YZ/5ba2pjY+O/TqN+/vzbp4/lapkaBYL3PJYF0hTATAuYzgqw1TO2VTNkB8zzBtsy7rlnMs9DoEWMeRSoW25wSvVWCepUwDYp6lAZvXqTX485Aecq5lnGLH6N7x7iXlUwuWXS2cJPtNdYxb+eyHp7qjRktOlUb//NtKKU+IIk66pFSfFwP48MjLePHs05+2MFeFyLJgtVh8Wawyo8Tgof5WmPaumyOVVldVtObfvp2rbSzuEak1tHe2DSoXYuo5hDBlsFuEtq9KiMHjXh1MA0YPMZ/SsO1wKF21QWD2jxam1+LWIWS9RTnkVjZc35E4VJDz5bmF+2k2adb8mq1AsBVKYyADJQrjIAsBnELABL0qvBZ1AbDyTYrgVDx0D10GTrwrpDBQn1JICYQB0i18BSswN1z5sb269zpeMGQioDph1ePUKKPfOG5XXT0hopkg+cLIk6f+VY58BVsWqoufPqwbB3O/uvwwSXI+owO8WuRYB0chELE7WylIZhAB0Va/qr6nO58k7MypOBIwJVP1/ZZ3JL69rPMuaaCLsQQCYhI1ONTir0I2rDkG9ZjFD9YqBai7YsPRDaA9Mm58zCmq6jr2Lvoc0nz6TdrC27XlOcnHGg+PLRnrHKW3fKJtgDQjWHKZ6sab2pwdQSrRQk9b/902/nxHMkbfzDn3735W8+Gxjs5vKYoF6+vObw+FG7E9Qb5uxejS2gIp1co5Vfe+ssb25EhwmkmungEkoQfJVm3OZUuD1Kk5lvQKZJI4u2zhHGKbuTpzeMoPgERjBwctpi45JGFoLOIOgsbREODF5rbStdXIIoExfSMwzItEY7yuW1Gqk5M823WIVmmm+1iaw2EWnkeINqpX6y8nZR2ZWshoZzzJm2qbHGqvLs/v5KvqhLoupX6obU4JBM3SuRdahl3Upxl0o5qNWNiyTDWpDDnhvT6uT/aLT4bwLz48ePnz5/otIp9RTkXXXgbj3mgsiAYVo+wgNnrCsEEQCJgJYIaE3zWtwrp4IA7pXDDhHpV4JWIeqW25dh0g/obXLjvB72yMl5wLEKLn5GOlc19AKvdfQES1gICLIHqj+qyn5huC6y/EpYRW1B0dWzh48daxrq0dshCTou0DdIkEtFV37WM7FVoY8TACFq7ChPFSmEklVk0aysQGNsF2o7x+caiq8czzmT4Fsx41YtTMmtfr01oKXccswmwp1yo0dLefS4A/Qu2Rbuuf2rVpNbR9hVpEOJ2+SwSSRSMRwBrKr2QmZ+0uqDgDtIkxa9xYXbfEbPitO16LQF7GaPyT5vdi5g1oAWNLJwu5CwSb1LRG3zlbGZbv+KmbTqaA9G2vVGm56yQ+55yrds6h+/AxGi+XXa6oXsfti7jHmXMYcPtLqBlfum8ZnmxOP7u/pvBZcpqWoKISU6A5fBbJUAw4B+XAmPaokJ3M6h3HwdMWUws1SGibr2EjU6aQuoEJqLW0UWr8rkknNlffN3cdorN7mlmJWnRicBZJwjbmYJarWG7uKLB3myGqt3hnJMw+T4/Kp++Z75YnlebuGxgtPJSccPF5yJu1CZ1th1/nbbxcq6s+Os7pGZrvLq8+fLT48zBx7+xz2Y0Awzej1+2/r9+ZvVV86XFXI4Y3YHihtVJkqhB1j82U72TAtf1CXW9lIusUQ8wZzq9wfIWVb3UgC3mxWAkqFST8kBhlA6yOZ1qaFJGGeDyLQamphk1YuVfQaSSZh5CDmnM8wgBA9C2IBuiivqHp64BYDjEzN1PHGXRs/gibs6ei/PcO5IVYMieZ8emyXMPIRkIyTb5pZzBJ0n8kOLzsTfqj0lFA/1D1Y3NV9kcTsF8n6pegQAx0FkWgsxhKIuEbcdh2cgkCGR9MuVE3LlFGOqD8PBjY1vnz775vsI89+P2X/d/GNlfr7xTK6WGcywf91FzxOOFcp9n55RjqhMQtyvIQJa2KXQO6Wmea3KyELdUtghmJR0StEpATTGB0dRp4QKaozzes9DM7YA4PMK3wPEtaZd/gy1LQtzL2+fkJ0RQ6eZvORZZmpLa3jOqQ/OVaaWVF3ILD2/Jzpqy5GdtzovCPWtTYNxV+p+zZYlcBVxAiBBR+bOiOI15Lne6YQhdoFrlb/8GYrZBMWX0znSkc+/WqM9iA4XS3UzlAugfWqTR0W4VIRLbfLCZi8+f9e1cM89f9dGeyHIKEJoCUjyMatCi/KtXsPJs1mpJ+KW7/kIGgJRhcVDmDy4yUPaAlZbwEr7KLMPxW1KwiHDbCLcLsUtCkcAu1F3cXpu0LdsMjlB3KqmnCBuATBaRTl0qFk+Jxmh3SBpUxntgNWnwyxS0q5QQDP2AOQIGJbv2uuaKk6VZMGY4t6nwU8fLXjncXcQdvjVZqfY6pe5lpTWgMTkFpk9Yu8KSLkkImDYvQiZXHKLV210yFc+pTGLUKod860YtPiMPQiQDqHRKUBotoGaRqhJla63oPiAFhnAzFMTzBvDjOtd/ddUOqZYwai8VXI8K3Lnvk3b976ekL4n62T44GRdY9dVGTi7/sjjXTb1jjWXXi3oG29jsAbWHwZVWn58UkhWdkJ9U/n0TC9jupO26wE1u7GqpKWqZLSrapJRK1H3OebVNlrb13EbQ2TtbRXzbsRmVJgoOYqLegaq+4dvD4zUzbC7NBDbZFWotNNS5ThOiUmzlLLIEUI0JxhgzvWIZGMq7ewUs6XkQpJQ1t8zWFl4JuZyRebQeHVT2/mbt08CIEMLT4sVgzOcFo6gk8ltGxqvjkvaEpPwUXvXxfauyyPjNaMTdcNjtRx+N4vfJVWPgBgTABlcQZdY3KdRjuq1kxDIEAi6pfIxqWxqcLgNQbXPnv/nMftv2uy/pWp9T2H+7pFYIQRQhdlLoE7QtkS679MihKV3Kk2LBtQLIB4V7gfc93CebmyY2+K6i6BuuTGg1lkECoKlIFigRYy6AMynVVu4g5x6o1fqW9XRbpHZyzPOzwyLS0blhRrnDTl5VWO8OTB9sq6jMKskefPej/fFhP/0rV+8s+uVpqGzxZW7x7hZYt2ZWWH64GTC7db9k/y8gZnsQ/E/YiurFz4FV39DLT+iT15M48gnQKNKjUgMJpVCzwZJIW6T2wKQYx4h7IDVh1l9hGPB7Fm1eFbNvnWzJQjTARCxKWCLjLBpLF40MvFQXEr4/LrX7CJAXGlyooTDYHShwXs++7wFtYKIFdBTQgMtJJ1yzzKBmpXueXN7b8Mke9DshCFCpCfFuEVBuTS4TQmSQsKuMpilZo8OtchhkwQyikxuLWqRS7TTlEuDWQC71zQyPrBn/46+wQ6UAD99tOz2k1aXDrOIzR6Zc0FNuYSEnWf1K2wBJe2V63AOW9wfXDeitMRgEoEEzxHU2wO6GX4nYRM7FzSEXUjYBY55JeUSYjTTFVBY3WINPEbZeBaXBDdxbR417QTmVyh3ALW6QIVm1kCItAa2Bmb1jdxq6ym/032FIxlYfmDzLpF/evrZyFTnq5t+ooEEzze+ulVb1tN/e23dcfe+Y2XZbLGDnhUbiMlBBcdLqX//wL3kh/wLWm9ARxpkQ52Ndgs0MtzgsYMIzEMIgcWhMVsAp0PvcSMGWGiiVEZSodPOWWiN3QaaTQBtVptNgEbN1mo4JCG327QqFSMhYQeKzplMYql0SKebJgi+Ujk2NnYbx3kWi8zt1lgsMpqW0rTU5pT1Dl+9VJU8OVvd3VP2nVykpfns8Mh1qWJAj7F06KxMM8oXdenhKRJl6YBRhXxILh/h8gdUAKu3/45UxtvYePLkyeP/VjA/fvz42cZTAFRqcJXRhUIWwBRArCuEBJ3DfaB1hdA7VJhXRy3A9IJBaxZqTCLHKqa3yY1+Lb1gcK6RBocStisdq6RzjdSZ+SJwxOSV0l6Z2SlZfIA8+L0R909WD6VU9sf0cPM6prP7J091DZe0jJS/s+eNvTEHDh49cjhh94nSyJG5SxK4WmW4PSe93Dl4giW8aqD7pPqW6racMV4NR9WF2AW3Wi+cuXLCEsDZ0qmGjpsMzqAImOEpxiXaaQ3G861SFq+BtIOEDTK6YbPP4FmlXCsE6QbMfh3mUBndOtcCZXTAW/a8uz9slzNooRwYRKhJG4xaIQOtcy1ZtYRCpGXDFpmBFkIUD7fJcZvK4saW7wXSspP6RtqW7rkMlNTk1GAWqdGpQi1SNcqFTRLnAupaxPSUGLepIKPY7NNb/TBMyyGTFKW1S+uL7DnO62++kV+Y1z/U/fmXdw24HDVKQGIOtfAwK0+LT0NGphqdUsFTiFk4y+8bm21f+cShJ8UGSkraVJRDHVgjefJBlBYs3CMM5jnaK7MF5N4VrcUnXfuUdPkB2iFbXCXsbi1lURJmeXCZ8gQx1CgxWpROH3z/M7cniAaXjcEV4uK1rM7+SgjjLtylKYdmTjLWNdhQVXtRDswNjDR39tQurVptdshq17pdek+QMAdxAJeYSKUNky5Z1F6M/9ADfOHV+bQihDn+eN0Lzw1/4UK+9CIPXNoFo9ilYS1jsvuUdhlV3DeC9ygwoBUHQMlDGlkjNEuw4h4FrhPAIiJZMkg+tWpp8WhB5NYgNLeMieb13E8swKKBPw/zPOrZoJ47r+c+tGm+dEGfO3Sf0KovfaBJNTDYkMvqPCceKqd4nZrRavVwDTLd7FEx3MAkyO6EuN2UfNihYyCiboDbLhP1AMDEHK9fLJnqG2hVKMXfiUb+W8H89OnT5xtPUKPBQEPeVbttifLctdjXTCIDj/BhjjUbGUDta7Rt1Yy4IcgO6K1qywJOzxOkV6+3qnG3XmdWqgiJKYB51mnCrhIoh5ceGEFizr9KzN+lfEv6pfuGwrKQOwP5crTlSm3skcgXLpTH9M1eK28pOpJ8IDozJrkgobbzKj0vtS0I3YtiZ0DMk7SD2LRnWbf6ual95Maccmha3PnxgddCEnZ412j7vIlyY6gVwmyQwaTCLICekghUDMoJepbMMKkyuRDEqiE9kHuNwl1qDckz+bRmP+RYxHEHSDjgiKTQ7Qe3LdwN4BYYo/UmJ6ojVRAFuJYskEkp1MwaPVrUKkYsIoNZqkGFNg9lshlfeu3Fhtbq4KpDqmGCJF9v4gMIW4tzCbtCZeAQLnXwvlVDCDWEmHDqcJeO8hgAXILYtKQT8wT8rW1dr73+Zmx8zOXyC59/eRczqw2UBKVFqIVH2AWEXWD2yDTorBZj+5ZJuY49J54IrNIqPVdPSg2UFDaKbX5QjTBRWuAIavUUG7PyjE4BbGKC5CxMshw+rR4T2D16T5AwWtQYpbC69AgpNpCCwDLqX0I88wajRUmY5S6/QamZuVKRPznTcb2mtLGlck4w4fZTnz5arrhxvvB0Bm01+IO0yQxarJDPQ7gDuNEPQVYZaZb67MolSvjIKPhKzXiqZv6GO/2VmLeBqH8nmt5A5E+U7Ofauacq1tfCsQ0V86lk+rFo+hv+1IZi7rl07omEvSHjbyh4z6Xs53LO13zGH7kjf+aOPpXNuOqvifJTN+Rz34pn/8Aa/VY8+9upgc8nev7AGv2KPfrnuYmnUtaGgrsB8DdU/A1I+IDR5O24St8uXu69vtJ5Y77hynrLja8G2/843P3bwY6HQ22fT3atDNYvjNWRfVe1I5WwYlguH+MJhjhzw5PTg3pYs7Hx5M9//uOTZ9+lc/6D0eJ7C/PzZ8+ePd94QpgxAFWQTgNIK3CPFvWAGjNgDJALj+YtS7RtxWJeoFx3HbADYimmUaee8uOwTYc4IMQBoU494UHMC5R92Wj26BCz2LUE0wHQ6NUH7jkW16xOD9zYek6DjK89QufkLUlpWxDTjP+BDvdKiyuKotLjrzVUaE0qyq+ifDJ7EHAHoYqbpwpKUmcFQ6Ps7ou3SsZ5fT2MhuS8CNcyOf/ANSua8KzYVz9f8K87bX588b5r+RMXSqtgSrn0wA2TKue8kfLoMacacwKWecN3ZRmzA3qzArHolh8Gc4tz3t2+2b/icQSspA3BLZAak30HM0wDHPmYwSrV4GzSKbf4IMyi8S44XX7n3kN7WroaA8sOHSYiHQBI8uXQjJ4SwiYRZBRhdmDhE6dQMyvWcTAHiDn0njWHhlQSLoSw48GlxYHB4Zd/+cqbb71xuiQ/uGSnHDrcKtNiTNTCM3ukuE1Ae5SUU2G0AzYfglAqkZLlWaBhUqEn5AZKDhEi0qay+cHAGm50SAm7UE+xDWaOBptSGSYUWoY7CNvcEKDj6WAJaJCarKDRolZop2CCa/OqKLvE7tVY3RqTDVh74Jhmdr3y2r+0tFfxRWMdPXW03RBYtC2uugqKMhVq3icPF1FcFQjSPr8RR+W0TWewyiXQJIgxvQ7Ziln4F7NElRff+MbPat57+8qmN66/v+na5teuvfPKtU2/uPnuKxWbXrjx9gs333nx5jsvXd/0YvWvX73+1ss3Nr16+923r//qtYo3Xqp88xfX33rpyqs/vvnOizXvvnx904sXXvzR9bd+Wff+pvLXXrz+1i9rNr95Y9Or5a+9WLP5zepfv1H96zeqfvVK5Zsv39j06q13Xq/61UsVm1648saPqz/8ZdU7L9S991rNr16++crPa19+ofHVXza+/urtTa/f3vTq9Zd+fHvzL0YTdrkm6yy6aYlkmMPt5wvGxVK2WiN/+vTbp0+//W8B8/P/lHM+33giUvAGproFaqZAxxRCsx2TjTc6r1e0VnRNdU7LpsQGkRSVyHEZH+QxxBNqE2Cwg3JUrCJkIog3xO4b5PT3cXureytquy4PzDRoTALbOgl5/xd37x0jxbWu/bL3dsDknBmSbRxxAOeEwYAxGWywcdg2DmCMMRmGnAcmD5Nz7O7pnLuru7qquit3zj15GHKePNO51/3D3ueec690pSt9Ot8+X2mpVHpXSWupVL9apXet9Tx6S5ul4bqvrcNfyykUykpMFinlUuw/+Z0Kq2y4SetY+Q+7t7+7fPmOw/vKBOUGi0yGlteIM2qEmefSDil0/GPn93/w6dtaUplenPLByoWlvKyb3c3uNjPlwgLXXIGrjqbrbmcj1XrL03rL5W1l5HqenpDpCQXKqASaKh0jgWiRmuBDlFBLCiBSoqcVekrdeMO/Zsvq5etXNF9vMJlRlNbhFliFSSBSZrLrCKeurD5bjtYgrECmr4RwgRoVo4TB7nFs2Lxx05cbmjs8lE3PuHV6Umi0yAm7SoVyTFYl7TG428yoRaM2Sg1mCLXqcYcRZnS0hybsZENrYN+BvU8Nf2LM+GE/7fzO32qh7BqbH/rzb9nikzNuKetV2xtQm9+I0EqzyyhW1bkaGNoOI6QCpeUoLdXjAmcj0niNtPk1erKGdIhol4R2STTGCpQR6XGBQFqq0fNNlEaHSAhG423EVfoKm1dhcUutHpmrQWP3at0NyNWb9pTUg7/9/mXrVVtjC7tz13dnzh2Uq3k5+SnPvzxLh0h9AbPFhpotBpsdMTOQVlengzkyVTFflmNm+S0WUa+RL1j2TvFL802H9quOHtGcOKQ5cUh+bK/61EHtmcOK4/s0Zw/Kjv+hPnNIceKg7NhB2bHD0uTD4sMHZUePiA8flB07rDx5RH36iPTYHtnxvdJje3Tnj6tOHZYk75Ue3ac+fUR58pD8+AHZsf1/RlSnDsuPH5Ae3fdnrfz4IfnJo/KTR2WnjsjOJCtOJytOHVOdOqY6eVyVfExz/Jj+9Enk8EH/sWNlb79ZsfjtOzW5CO+KTFpSx8mFdMJ6frVGK/9TmjYYDkVi0f9YLpJIJED8fxzM/xqZg8GBBIhiFKwjVf5r9oY7djUlKBXnKmlZAT+/UlZeIiwqE5ekFF04mnbkbO7plKILlbJyxKZFbNoqacm5K8cyyy/mcjKyeWkpFWcyyk7k113QWgSIT0u0kaZG2tniNlJoQXH2xfSTrlYWs6vWfbv0VMZ+ZwtzLOXYm4s/XvvVt88uemPrr9tKBfl1yoJ9p34QqIp9rYyria3kleRV5rhaHe52e1ZpigKt9161Nt1yUy7MaNUHrjqcjZSjgWy67jR7kNZbLqvPhDIq3ArJET5ESjC7ymCRw2apysSrlRbKEb6nzdZ6p8nV7Pxo5eLjF0/c7b6lM6kQSsO6jYQTZrwY48UQszKz5CxHURGUMLQAACAASURBVKQn+XpSSDv1akRCWQh/c+DX3TvXblrT0OZmnQjrNqCsFGGkCCM10BLcqiGcsLfdjtsNhANFLQbCaaI9tJbQki7a6rc5ffaVq5dNnjZ23MRhpy4ear3pJG0q1q3CbQJ7gwq38WmXBDNLMLOcdRuMZoiyIhIV1+4jCYsepZS0Q8e6dAZSRNjkbbetzkYYoXnuZtjXbiDtEshUY7JI+fKS3KLzBqPUE2AsDszmRixOCKW4pJXvbdHY/TJvM+RqgBraCIKVHzj0vS9gbGplFOoqhbrOSCg4/JKvvl37+ZcrWzvciFFqsRsIUmFA+RazmsfNUStLcJyrNpRAhmKbqboLq5ct+0C1fBl4eBf0d4GBLjDYBfo6QbAHBHvAYBcI9YCe+2CgB/R3g2A/GBwAgyEQDIHBCAiGQHAQBPtAfw8Y7AF9XWCwC/R3g1AfGOgBwV7Q2wkGe0CwD4T6QLAPDHSDvi4Q7P0rMtgL+nvAYAgMhkBoEIT/cwmBYAj09oCBPtDTBVraoS+35r/5+s2KvJr0w0JBvkhcKpPXCoS1BgQCACQSif/5MP+njRah0GACRFR6WXFdXuNNF9uISrG641n7CwQ5Ri/S9DCAuPSWNoZtoQg/4uhgmSaTnBCqaBER0KsYYakk2+RWmVsNpiat46bRd9Nob4Fwr5xpRczXGM8dn63RRjooqU627us1R9OOVKlK957Zvuvoj7kVmftPHHzu9YWf//PHISPH7Dl13H3VY3Loy/hZXGUxbtV8tW3DwRN72u42O1utjbe82WWXxJrahg4740JqhEVqVMi4EIvXaG0gHM2k0aZxtzHuNoZ06Sk3jDsgo02DWhSIWU66IMYLky69HOHnlKWVc4r2Ju+eNmeqVCNxNzkQCjKyOosXpz0G3AGZ7Drag4qgGqNNZW9AzV692YOQNsTqMnsbPW+8++YLrzzP2AnWiRE2HeXUEjYtxiqNZpUCrpcZ6kknqjHJMYvBwOhoF+VodIq1EiWiMlmNhBlb+M7Loyc+OWXW6Or6AsYJWX26wFUjTNW6WyCzT0E6pbRLTTm19gBBORCzG1fCIlcT62xkWDeKWzWMW0e7tGYv1HzTbGvQEQ4Z61XbGrTWAGRv1LsajXx5SVFVGuMwUDY9Rqtoh9bs0WqQMpSqdTUqSRsv0AbbfWqHD6Ks8uOnftLoKrr7W0oqLhgwgZGQuAP4waO/yNTV3kaSNqsCTSRiElTUXG5po0wmjpXlm61c1FJjtFZbzTU9FqF4+Qe8Tz4Cj25GBh+AwUegvzPW2x0L9sfDg+GBfjAYBKEwCEbBYDjeOwhCcRBK1FfWHdy5z6g1gFAChGMgkgCxeGV+AWVAUk6cBNEYCIZAKAwiURAMgWgs1tcPQmEQjkR7euP9A6HOLhCLJ/oHQP8g6AmB3hDoH4wF+2PB/miwPxzqj4WCIBgCwSAY7ANdD0Fbm+jbry59uPCmtNwkLVUqKgTCUp1OXFKab0CgeDwej4NgKBKJxv8PgTkcDsZBWA3L86uym2652UbU3IQmp++p1Zb577kc181KRkI0oEQDSvhhwg/rbQoFxddaRAanVM3Wi00VdIMa9YhNfpnRLbY0qjFLPe1X0QGd+5bNe9Ptv+b1X/Xd6rnz5idvvfTRS2wLZW7CbvW1+lrt7Xev7kk+8Nnmz99eumzivHl7Tx5OK079LXnbNzvWf7hi0drNKw6fOpBbmi3VCy7mnD6bdoQjKaVsetppEGtqKYeOdaNmD8L6UNpjwKxqA6sgXXrKrSOcWkczTnsMRpsGd2hwh0ZHSU12HelEBWqOXCf5/JsNQx4fUiuscgTMCKXREwrCptPgApWxHrVoGC+mNollBq7GWK8jhEazinUbLS7a6rIs+2z58DHDjBR68347boVwq4a0Q0azCmPVXGkZV16lNko1JrnRiuhIDeUkzV5WhSoDHX6zmxbKOXOfmzbkiSHf/LjJ7sN1JgFuUTAuJWbmEXYhauYZGB7CiDCzzGhWGSgVbtVTDqTttt/mx0k7RDo0tgCC25QQzvNfJS0+ndmnwcwS2qV2NWO0Sx1oZyg7VFiZSjt0Fg+CMTLcoiDtMtYpcfiVjR2w1Svxt8LuRp3dq/M2YSJp3v5DX7/9/pwabkZrhxmCua3XrOs+/1CiLLc4dQ63wRPA1LoqgSS3pZ2w2SUeu9ThEKDmatLJcdq5XayQv/hd4YoVYKAzDEIgEQaxaCyWSAAQBSCcAMFQLBYFiTiIx8DgQAQkQEV5bWVFncPulUpUba3X8nKL8vOKQQKcP3fJZKQOHDgUjwOtVpeVlROPg5s3b9fXC3Jz8+/evR+JxKRSuVyufPSoKz09U63WhvqCf6nmxP/adJAA8T+VN2J/vuOJCAj2gOvXeN9uPfXOyy31+RYdR6mo4HALIEhUUJiDIHAikQiFIv+zYf6ru/+CORoNJ0DE5qGNVj3lhpkGhA7AmdUXHNcZ/z2XxiKHnRrUo9M71GQApRtRttn452IStgVW0LUqtpZqUhE+mblJzQbUJovQ4lIxbg1mU3ja2cabLm+LzREwt91p/Xnvj3k1OY42FiIlWhPfZFU6msnt+/+5eO1Hu48eemvZsonz5m34bksxN7/9fqCKXySQ1V27fbWgPP/ND1/527AhYlWNr8Xsa6J6I7e0mKCSl61G+Z5WknLrKLcONstgs4z06CivztyA0D69JYASNi1ph5yNhM2PW30mf5sj0O5+0HMnvyT3708O+Wnn9zfutcEmJWnV0U69ysRTYjzUojEwGiUqrpNWSKFayCSCSanZY6JtRrvH+vlXm54Y/uSajatxFg1cdeAOiHQZaA9qCeAwoyRsMG7V41a9gVRjDGR2k46AmXHi3hZHy40ASmqmzho7dNSQstpcdyPLumCbD2FcagPDk8HFmKWecskQVlAjypFAVQqYi1shwqZzNdEoozCaVaRDw7ghHSGoEmQFOiiEEWFmCW5T4jYl69HBlJh26n1tLE9WavMbCasKY6QwyYdMdVa/EjPzbF65keGiFJexyymrXIdx3F6YYqQL30ravHWpr4m4/aChXly8YvXbkFHoaSYMJqE7gKE4HzJU+xoRi0XmZCVOsxQxVjuc0oBV2mOUyj76WLzkM9DdE4/HQQSAIAChf2lSRQFIgHAwFg7G/qSt82HXgX0Hb1y7GYvEQQKcPX2upqq2pKiUW8evrqyDdYYr2TnBwf662uq83JzCgrziooIvt3yBm7Dz585o1Mq9e3bfv3dn12+/1vM43337dT2X92dDsTiIJeKJeBQkYnGQ+NMrPQxAGERBJAhu3BJ98/WFt15ur831IAJIWysQlsrlHA63Sq+HAACxWOJ/Ksxx8Jf2/f8D5mCkDyG0CKulPQb3Ndpgk+ZyU40+2HXDjrj0ZIMJcelxP8Y2k7Z22uDQZFSdF6I1dJOOoysQYiWYV6IgKhGLyEAL9UYubVURVpWBktn8eMe9xsYOt8VF3nx4bfehX38/sqPljpdxwe4m3NWMnUnf/duRrbZW3N3uO3Th7MwXX3pzyeKs0gwtLt/87ZojJ/dpYPXtB7fScs7NenZCUVma1YlSFk0VJ2fbzk1ZhaevlJ0v52UpUK7KWC+AKtUE32CRqal6vUUsMdRw5MWV9bnVgnyBsqJOXFLGySuszL6cczG3KCczN33Y6KEr1y27freVshkcfoKwqtRYnY4Wmew6iFAaGK0SlaCMinLocKuGcsCUFbF52Nffem38lAkjx40oqyt2NjJKjA+RMh0l1xJSsY6jNPAFyiqZrl6u50MmGeVAjKzO7MZpB2bzkAJZzeiJT61ct9TXbPO32AmLnnXBVi8sN1QgbD3lkph9CtotF6gL9aSQsKtZt0GDCQibFmGkKCtTY1wI56sxbk7p6eabZiVSp0TqcJsSYaSMW2eyqD0trL/deqX0oqeV9DTjjEtNOeSMS24PaE1WPuuUaZAKwiwmzFIEF8o1lZ4A5vIgTa3MwSM/f7dtw9mLB599YfqqdYttXkIF81kb3NDKun2Y2a7xBDAdXEugAsoo4AmzcZzrIQWPdEL5+0sUS9aCrh4QT4BwHATjIAJADIAYSEQBiIFYJB6LxKPhCIgnIuFg8pFDd+/c+nPT3p4/fgcJ0Nvdc/zoCSFfolVDF86d7+vtlknFqZdTko8c0qiVLEMl4tGff9oGErF6HkfA532+aYNSIcvLzfF7ffH4n+uTE3EQA/EIiMVAPBFPgEgChOIgCOIgNAA6bqi++2f2e4uu1+ZZNbUScTGHWyCX8y6mnOXxOOFwtK9v4N8C5sT/z+Mvz8f/AnPiP0ZmjNKpMImtESd9OjFSlVZxVkZIHR0u1GVU0RoZrtBZYRWjUrMqDaPad37X+YKTfENVTt3FnLrzSprLg4okhhqxrlau58GkEqHVCAthNrjptr/5up914J09d1Mzzi5863nWiVncmI4QpuUln7i0g/bJAncY7zWXUK9+85Nln36+UUdpF3704hfffKbSi7Q6TWFZ0edb146fNmzXnn+qtNw6fv4Pv2zc/seXNp+hkp99OnVvfs0lrrK4kJPGURZrGZHcVCfFakSGyjpZSb28Qmng6wmZSFlbwcnPL804n3o640paUXnhzLnTP1u/3OGmTZQGJaQqQ53cUEG4VGa/ycBotSaNGBIoYAFCK2tFhZmFZ8vr8pJP7R81fsTYSWMupF5sv9VmNEMyAxe1qBCzEjKJVEi9gZJhrDLtyukzlw6dSz1SWJEuUXO0qKS05kpBeca2Hd8M+ceQn3Z+L9OIhHKeAVfZfbjVa4BwHutVQ0StgeFglnqjVch4VLYA7Guni2pS6xUltEtrCyBSXQVXls+V5e899r23DVcidfWKYpSVGc0qswfRGoWEDW656d19+Cc1xrP4YNwmJ+0yPVEXuGr0taGugF6mKbO6tZRFiRIi2CiwOmDUJPP6mbarnnc+eGXI34cMHfXY/JfnEWaMdeBSNS+/LD0j5+zF1GSRvFwNcQyYgLaq1TjX4YPsRP1tdZ38w49lH38KHj0C8SCIDsRD/fFYKA5isVgsHo+HgxEQB9Hwn7M/oVg0iKG6ixdOnzxxJC83s6qy9OSJ5OTDRwgTXphfJKgXpl3OvHfn4b49B//4fd/J42d4HMGWL7amXsqorqy72nb9zKnz2Zm5hfklV7LzS4srrnfciMfjsUQ0AsLxRAjEBkEkBGJhEIuCGAiFIpFYGIRDoOOW4sut2W+99khY7tBytJo6uaJOoag/dHifWCwEAAwMBP8tYAaJv8yi/qXT95ey/V+am4k/TVv/C8lxEPtX5D++BbFQuD8OwlY3ZTRDJrsWd2gwh1xnlpaKitkmM9PI6ix6ESJWkiqDHUadBswBF9fnFtfnVMkKUktOpJedgm0igb5cQ4t0jEysqTUyWsqKmN24yWawNNC2BgYyylkbevr0gWnTR/68Y0tK7onvdm06kbLbdxVjG2QqslLHKhE78enmzckXzmE2eOsv631tlvabgZaO5gPJ+8+nHi+qzDhwZPvNe36bG/E0E+4mk1BVXFB1AWFEKhOn8ZZVjnF0jLjhlhX3aFUkX0nwNbgEMat1pBImlSaLjnUYXQGLr9nhDjjNDuatDxYuW/VR2zUva4MJVoVQYtKhtDVhhBPGLAbSQdAOE8ZAjMNg82GkTdt41blr309Pjnh88oxJOlTfcasdt8Awo7T6TCaLVmsUa41C3KrxtjIIJaMdOsKqMTJq0qozMmpPgGJtyPLVSx576u9ZeRkOr02pERNmhLIZGjusuE2lxuoIhwy3S1mvWoFUYqxYZxLocfGlnOMCZQXj1pEOtQQq58ryC6svfr9zA+nQVAtz8ysu63CpgZBjtEqm5agNIhUiOnrmD8KuNpAijBUbKC7rVribYZsfYuzK2vocrYHD2NTuAGYkJBYrTNHQ9ZtNao1k9rwZU5OmjJs8dsac6TWcCl+DIzvv4uebV/6yY+v5S8kHk3ccPraTIy6wN6A6RowQPExd1i6u4L7xluzjFeDuDRDsBIOP4n33QagbhPsSwR4Q7AeR6L8SWkEQ7I32PgLh3ma3xaRRdN7qAAN9FKyzmowgFu+5czfU2XW37RoIx68HmttcDSAMKvNKavLLvLQdhMGj63cxhQ70R8MP+4xKPabQdd24AwYHQLA/HuoFoW4w2A0GusFAL+gfAKEIGAyCcBAMDoK2m7INWzIXvtotqcHqCwryz5w6sXvnzu8OHviDL+DE43EA/j0SYJFgZyjYGweJYAz0J0BvLDoIYqFYNBEG8VAiCkAwHg/Fon/lBuKRBIiH47HBSDgaj0Vi0ThIROOxaDwSB5EECGn1UqmG626kGaeetKnF2kqIUDTe8jXe8uFOlHChtNdka6IIt97o0JobUMQql6LVVdIr5aIMwqOs1xbxdWVCXaVAWmw0SZ02BDaIdEYJ7cVMdq2WENfLSn/a/vnaT98uK09ruOc8lLF3/5mdgQ5KiZcabBzcpaG85Offf3M642JK/vkTaQdszUTDdfeN+9clSpHOKONJSwoqLrfdcvlaKcqubrrO4HapGCphPCrCpfBcJUwOla3R2HjT0XjLTXmMRjsMUUqxvt5ghmBaQ1gNpA2zuikjrWcsmNlmWrHqg7Ubl167G0AoGWFVIYwUs6pJN4KaISUqMZkNpMVA2Qwkq2tstdIWXctVB4zJnp6f9NSIx7Ny0ls6mhFCp8UURlpvpCGFjq9FRaRNyzj1OpPAQIoRSkLatDAhURl4niZGDYtffvX54SOHCsTcazfbnC6WsSL+JktDu02oqoRwgdrEN1oUJotaqKzAabVGL4RgWfqVi+m55yCjUKavKay+VCvOO5dxoKg6HbdCBkKJUVp3g5lk9UptvcEohTFJFS9/y9efZRacySk4TVpkrgbI7JIjJIeyymGUfyj5l8vpyU2tDIxxRZICRM8jMKXNhv/zh2+Gjx41JSlp8vQZw0cO+3XnT2Yzoof4dpuex81zuFHKDFm9KONSY6yQtCssFoXHJO1HNIL3lug+2wC674PwIxDqAYO9IDgIentBfy8I9oNQCPT1gsE+0N8N+rtB9wPQ3wN6u8DAABgMgYEwGIyAwSAIhkAoBEKDINQPBnrBwCAYCIFgxKGE7rAOMBAFAyEwGAaDIdA7AHoHQH8IDERAXwgMRP6anervBeF+EOwDg4OgpwcEQ2CwHwQHwaNu0H4P+/rn1BdfgfbvKj+3b88fW6dPG3r8xB9cbonBoEqACADxcDQSiUX/NFv/D57/21QK/jUyD9wBoU4QDP71XCJREIuAYBB09oPuMOiPgEgchEIgOABC/SASBP39IBIBg4MgFAKRCAiHQXAA9HaD3k4Q7bfopEZZ7cNmW7sDbbXqtPX519ymnmueNjtqM4i8hLLJom2yaBvNqg63nlCV01BFZweNq4q5RSc6PFovK/LapA12hRPhtVLK2xaDHxZ5cdm1AH67hWlzw4N3XDXZR5tQ4W23obnZqDBU79j7HeXU2po1cqxUz0pYP7kred/byz6c/8bThy7s0ZDigtoclIZzS7O3/rBuw1efSDTVZrfe4oFxiwIzSzxtmIHhm2wS2qt1tGCWANp619N2t6Hpps/aYDawetyFoTYYZrWIRQcTKoTSGHCNxYVDBonbT2/44pOff/3y0UAHQklsPgS3qdQmMeUxmmywAhGRdgNu1tEWHclq7S7EbNPRZk1ji2XpineG/GPI73/svHGrAyX1BlLL2E20A9OiIpiUWr0GewMKE0LSoWacWsqpwS1KNcZjXTBphd98//W/PTbk4JG9t++2OVyU2Y7aXJgjYNIahZhVSblhsx9To0J3I43iykCjVWdQHkreU8UrtHpRhJGYrDJnE3rk7K9SqPb6g2ZXgEVJyOogmtqcgUZLxw2P2aG/dT9QxckpKE0RyUvNTrW/FXEG1HafmrLKWStkIpUwKjTbtDBWxxNkmRmFldXW1RW9vOC50ePHzZg9b/yESUlJSUZM73LgAS/udhmUqhqry6A3yVFGRVmUsIlnomUELmmzGMIkqlq5QfLB0gFJ/YBJ0w2re/Tabo26W6O6K+Y9UkrvKmQPNZpOGOpB9f0Y3AUpByBtFIb7xcqgRJ1QowMiZVCmimi0nSJxv0rRrRJFYNWgTNItkT5QKgaNxj6trkupfqBW98C6Ph3UpVQ+ksr61JpelbZHqQlp4UG1rkup7kcNXaiuywB1ymUPpZJOjfqBRvFAJe+XSABXrFmzMfeNhbrDv9XnnMKQ+vy802JhWT2/VKeTxuLBULj/3wPmh22g8zro6gJdfeB+F7j/CDx6CDo7wZ2H4EEfeNgPHvaCu/fBo0fg0UPw8AHo7AKPesDDbvCgCzx4BB51gUddf9U+uhfHDQkCBgEboPXARQFKC6wYcBLAQwPWAOwm4CYAowNWGDgMraWXGwrOgkayT1HhyEgGuCiG8oBVBWxqQMiAHQE+BpgNwGECzRbQagNeU7emhrp4oEdUFoa5N/XVbax4+bLXMgvPejowxCqwNhkJF/bD7u3zF738W/JOzAE7Wphz2SclGn52Udqew9u/37HJZFHbAqhIU8F6dIRdRTqUAm0pRPEVGMdkV/uvWX0dNt81l7vNabJjehpSEwrYDBnMkMmBQEY5xmoRQm1ktLQF9jWaF3+ycNOW5Y/6r1s8iB4X41YNZoPMjQThMqiMIpsfx60a3KKkHVqClds9MG1V2z3o+s+XPTlsCE9Qe/1Oh9mNky4DYdPqKLFMX60l60mnnA2oEbbe6BBjFgFmFxEOGWaTsB4t7YI+Wf3BsDGPvfjaM9WcArsbd3gxs1tvCyCES2NtwiivTo3XI4zUQIopi6ag5PJb771UyytyBkiMkdFOFeNSwnQ9TAksPgPl0BkZLWPHjKTG5aNtDqPbR5hoWdM1ixqpL6vLMLt1MMlz+DWBNkOgDfU2Yc1XrbfvN9k9KM7Im9sJ1i612+WNjUazRb9w4fOPPzZk3NjRI4YNnztnFmZQO+0mq83gDuBaVGTxkzpabbTCCCrRQ3yLA1Nr6gMsfFMt5Sz+JGXMhPRn556aPe1M0tTLz845lTT54nNJp5+eeGH+9Etz5p6fOefUzBmnZs84OWtqytOzMuckZU2ZVjl1dv20Z5WzXhROniee/oxg5rzKqdMyRg4rTppcOndaxdOzSuY/fWlu0tEpEy89PffMzOknZk8/+0zSqdnTLs5LSnl6VsrTs87MmpEyb07ms8+kzp59cfaMc3Onn58/61TS5Mw5SRkzp1+ek3Rp/uwTs6ekPDsz75mks1OGV6xY6Cs9jfBz9FAtvz5PLCqprsmTy3nhSP9gsPffAmbHvu01q5YUrlp1/oOP0xYvy162Mm3ZstQlS7OWfJq1eHn20lVZSz7NWros+5Pllz9anLFsefaylRlLlmcuWZ736erMJcuzP1meuWR51tJlOcuWFa357MJbC8+/+Xr20g8yP34n5d3XMz564+LCF6988Gbuh+9kvbsw+71FVz5clLf4zSsfLkp/++UzL8+99Mb8/CWLMt97Of2dF6989Er2RwsyPn7t8gevXHp3QfaHC7PeXZj1/qLCFYtzP/ng4tsLsj5+4/zbL5x+be65+TP4G5ZmLnudyDtdkHo0s/D8zU5vnTz/StXlL7ZtGD976ptL35cYpDd6Oq5UZmhJRcfdlpYbARUszC68cKuzifXoOdJCjbHe6kc0xnqZoQ5mpBpcpCWkZh9BOFDWRzfdajLZTRpco2d1ckwi0tULtByRlqvBJCYWgjApYlIoNLyVa95f8PqcxqtOT5PZ5iUwVg2zKmsz5WhjdYyMcsMmq1JHCBBaaMC5pEViYsSBFurQ0V+nzhhrd5mtboa0GwinlvJAKhNHgdUqTVWwuZ7xK9REpZaqhuhaHVNndIiNDjHpVlIeaO2W5cPHPzFn/tQafnFDiwUmJAgj1dEixg8rcY7CyDVYZCaHCjPLA+3M6g0ffLxsUft1N0JJcIvCaBYhNM/s07AeraMRa7xuMbtQEwshJgXJ6hBMbnNhKC11NmBKuC6n+KzFo0cZgbcZDrQZGIeUMEs9DYTFgeC0miPIszo1lEVkdSibW8mmZva1154ZPuzxpGlTJ4wZ/c4brxt0CgsLoyYZZdHwZKXOVpb24xY/ZTSqEL2csmIQLHNZ0AaN2JFyzn/0cPOZZOfBXbWffGj/Y3v7+WRm7/f+c783nvn9+on9Vw/tadr7S/OeH5t+/e7Wrh8fbt8W/nUH+PX37tWb7M+9ohw3WTRuHG/KBO1rz5mXvXPrm431syZqF70kXPRS494d7WcP+w//Yftjuyv5j9aLyU2nDviO/tF84mDz6cNNp4+0nTum+XK9ZM1yduf3lt0/OPf/Eji0w/bPL5kvN7Qf3t18fI/jyG+cdYt9ydtNu7bU7/rMLUzx0UKNqlzAz5NKysSSKhiWAxCJxSL/FjDTHy/JnjGDu3HjpeWfpq1clbVmXebatRmrP0tftjJ92arc1Z9fWbMxf8PG3HXr89ZvyN+wMWPVmvxNX2SsWpO9dn3++k1Zq1bnrF53Ze26zM9WFW7aeGXtqoyVy3NWryj/ckP++pV56z4tXL+29PONFZu35K1Zlb92deH6tUUb1hWuX31l1YrijWsL16/OXLG0ZNOaog2rCtd/lrt2RfHm9TlrP81ft6ZiyxeFq9bkrPg0f836nDVrs9auvrJhTdGWDSUbVtUt/yTv1Vcvzp9nSzldeOHYK2/P/2rbms3bPjuacvDgmf0peWkrN6/7/ejevJr8dd+sunDljLfF5mm2GnDVoRO/W32Yt42CSEmFIA8xK4s5WQU1mWmF50o4eTll6SXcIsJpYryM2W91NLsoN4NZETUu56lqOIqqWkm5zFCvw6U6XAphYggT70v+9W9Dh9TySztuN2OUjnURbANJBoxUA6alpQaLnPJAeoqHWQQIwyFsYhMjMQqKTQAAIABJREFUbGyjs3LPTpw6XCKvv9t53WTXQbRYQwpEcAUfKpUgZWqylmlQ6swcBV6hJCp1Zg5iExqdEh3Ltzcbf9r17eRZ4ybPHF1el2d2oawL3rH3m6zSczx12fLN7+XWXmYDSL2qLDX3ZH75pY1bl33/0yZvI4ngIosTwlihBqvBLCIJVG726s1eWG+S0naYYDQyVa0eFTe2mQ2kuOmaWaqtKq1NdzUajWaRza8JdKBWj9Li0viaKKsTdXpxrYFrcWmsTo3TDbe3WQMBy4IFzw4f9sT4cWMef+zvH777lstOmjCZww7jtLSkJrXjvgd36RCzmrEitNkIYVojgzk9jMuCtjH6u6zuHqVu03DgrLMhhxG0Wq5igntm2S1j7QBZFzaUA6QSyPKj+afAlbORQztb1q/UvTi/evIEzrOzZIsXGf+5+kZOcq84E2iKQVVG9tOTzdu3Znz4iq8sLeE1NskqiLK0h2bNXVZ5HRG0aesekMpHrOYeq31g0aGll0oOboPzT7cqy69BNY6KVE/h5Y6a/Duq2ttwvYNfoLlynC09r71y2KzNNZvKDFCpSlFaV5tZV5tTxylUKvmhcF8iEQtHI5Fo/L/C/N9nH/cXzM43PqBWrAJNreDBfdDVBbq7QW8X6OkE3X3gYTe43wW6ekFnJ3jwAHT1gAePQGcn6OoCPT2gsxN0d4PubtDV9Vek6xHofAg674MHd8DDu6DnIeh5BDofgjt3QE/PfypdoPMh6O4ED+6B+/f/unhwD3R3gu5O0NsFerpATw/o7gGdfaCzD3T1g4ddoLcP9HSBe7fAvdvgzl1m+2+li94GEESKOfNfnvXsK0n1yhrWS9gaLeaAbefhPS+983qlqFZlVJxKP7Z93w8cSfmRk/tWbfrE2Ui5mkjcAe0/9duuIz+t//qzrJLLh8/uK6rNr5PU/nb493J+JUTqZbASt1NKTK0ltBxFNWLRIRZIi8tNdp3Zg5F2yO7DHX5q1/4fnxgx5MvvPm9o9UOIlrCTpMeEuPRkwKi3qbSMmG3QYzYJ7ZYTdiHtkqBkvafBmJZ1ct78qRu/WJtbnKXCpBAl1zNKDSmGaLGelRidCtqvQe0SFVGHOaRMQCtFq3WsELUpnC3U8rUfjxg//KnRj+cWZ3ibrKTFsOmbVTxFdUre6WcWzSK9qK2J4qtqL185I5TXvrromS1fr/7+p03lNZlmByRTV6CMSKarQBiJLYBYfAbcosbNWpLV6lGxFhY4fUaLB27sMAuVZWqE23TNbLJILV6Ns1FnpAVWl87XyDi9pMNDmGiFxQkxNrXLi1+9Frhxs/3tdxb94/HHJk2aNHTo0A/ef9tlJx1WA0XKHC4961C137VDlBBm5JRZTzIGhDEoEQVhRfWEQo8LtXCNRlGsEeWaZGX3G0mrjhMw8jtI0Q24usdQ9kCUdrfylC3565olL2Q+MyZ1+rDcZyYpPn3X+ccPD4tTesRFD9TFfRbBbbrqpib/UcG5woVP53288PC7z9H12ay+yoJytdIiCylCoSpEXUHDHJ9Z7bGoLZTc7dTXc7NSzu3gVl7QiHJQZaG04jxUlqKvuGySFgsqLmrlhfnZ++vyjmrq00xEhViZpYfLVIrimup0ibiUwy2SybiR6EA0Gv63gNn9xlJ8+XrQcR10PQR93SA0AMJ9oL8LDA72Xb3Wd/UaCAZBsB9EQ6B/EAyGwMAACAVBKAiiERAOgVAQ9PSASASEQqC/Bwz0gmgIREMgOgjCA6DrQYfbAaIh0NcNwoM3fG4QCf51Q/cj0NcNIpHK7AzQ2wWiob9a6esG0RAID4KBXhAcBKEgGBgAocHEYB9IhKL990H3XXD7Frp7b8qLC2IKJRjsOnf5xLad316932qyGUx2DLPhn//w5dqtm1m/497APR2t/mXfd0INhyet2/7HT0qD0N5E4Q795bxzuRUZp1KPZhSlphekXc5NLagq3Lbrpy+3bS2sLj6ZcrZaxD189uiPv/9ktGAwDZFOzECpSLve4jXqCRnrxEwstOXbDZNmjJs7f47BhFidDtxKU14Sdui1rFqI8GRGLuOHWb/W5JQwHpnJJmDdKneTqawqa3rS+KeGPT5sxFNHTh2mnCTKIqTTpDHJbQ20vYlquePFHZCelnmvWgknTLkwmFb7rjrPpJ8cP3XitKSZ02ZMV2tVWTnpCpV0/kvPpOZc3vLD5vGzxtsabc4W5+nUMy3Xm70B50svz9/y5fpRYx4/evyPtmseu9sIExKYkNAOHe3Q2f1Gk1mlM4lwRklZNBxBQWlVenF1KkpL5bo6hZ7jb2PNbh3tVNn8eoW2irZqm9udze2uxlYHbdG5/Ji7iWy+7r/TeYcwMy+9/vpjQ4dPmDJ9xIhRC15+sbnBZbMgDjvscOndfkNDB4WyYpNVgeFSGJFiDKRAxGaPSYOLxEgVV3OlvO6sRpmnqc+449S26eseQdxebsH91OPsV2u5r83PmDXu1LSh6a8lSb5bYb20u70u/R5ce8vIbTVwfPpqu7rUoSlzQWXNgtxH6cfz50/bO2VY7ualcPUlRFNCmbgYUqdWlyMIh8FFtFGAauvsrIrAJVa7ViQpuJS2WyTKloizxKIMTF/CKTmp5mdxa1KKSk/yZTkSZa5GekVUe16uzDQYyxG0UsjPLi46JxYVlZRm8PmVAEQikdC/BcyON5ciKzeC69fig93hgd5QaHBgsKd/oDsej5aVlPJq6wCIx0HE5/MoRJLOu/djsYjH56ZZaiDYr9VpKIaMRsO3bt2gaRLHjeFwMJGISSQitUZ+raO9q/P+wQN7wqH+SHigucl/8MCeO7evC/i8WzevAxD3ed1ej+unH3/o7+3T67Q2izUcGgyH+uUyUUOjF4AoSWAmoyEYHBgMDQTj4b74wCAYCHXdBl0Ptfv3nXzueYDohcVZb77/6oav1kJGJe026RmNp8O76st1761YCpHGjofX5ai4Ulh4f+BmX6T3yKnDUr3g/sBNiFDUSip8V52k04SyCGZGFQYl67HkVxaevny+oaOFrxBLtApXs+fYhRMwZUAovYHUkjbE4sUtXpx2GqwevO2Gf+3nnw0bPXTI43/LLy5pauvQG43udh9k1kowsZKUwxa1npXiTqU5AJl9Knuj3h6AGzvMKog/e960mTOnT5o89ennnkdJvOlqm9Vtd/jtSliWX37lxIUjKoO09abf7mdbbgRsPnPLjUazi52/YP6UGTOnTZ81d86zXG794sVLjh49+tTwYd///MPkmVOHjR+Vnp/9zx0/znpmDsGSEolk7tzZP/74w8ykqfv2/x5ocEoVfJuTdPoZLSqxeowOP4FQssYOq8tvoiwanFEaTGKupLiwMlWh40GY2O7Dfa1MoJ02u3WURXX9tv/qDf+1m02s1ehtYB1erPWGm7Djcr168z+/GzNl2vgp0ydNmzlt+sxhw4adOn6YNEEKWW1R4YVzF/fyRAVV9TmXc5LLSi/Ceo5Gy0ERoZWQYdoqluBgukI194JVdsVWl9ZnEtizj/G+WVH0zvzUpLFpU8bXvL6A/eXblktHusSFd6AKpyyXVuaiynxUV0bjPFRficPVekmBsjbVz71y8+S+0qdnFL/3yk1enkNXoVQU6PVVWl01YhLgpIQwiVAdV8TLY0ilFuKacFn2leOX0/bXcFI59WkV1Wd59Zd4NRdMSBVPkMUT5yA0X2Oo0iqL6irPShQ5kKFUoy2qq00pLDyl1dTw6kv4/MpobDAYHPi3gBl/Z7Fy9Rrw4BaIDiTCg/FwKJ4Id/c+ioF4VU2lQiIGibgJR379bceliyk5WdksS7/y2gKFQnb5ckpBQd7vv/9msbD79+/du/eP5OTDkEZbW11TXVm1aeP6jLR0AOI1FeW1lRUgET936qTdzCI66PTxE5zqmgav7/dfd2ampn239evyorJL5y/s3bXHRrOcyso9v+24dr2NV197KeXcsaOHivJyAYhHwsGBwZ5IvB8MPAB9j7CTR0+/9tI9Qe3rsye8/eGr/9y+9dDJvQXVOftP//HLgZ9nvTR34Ufvnc1MJV200YbuPvoL5cLu99z/8defS7lF/g7X5bzzv+z9sbAmT0dqaBeFsoi7xUM6qDoJx+y1NrQ3wDh89vLZ8rrytCtpldwKm9uCs2gtv7S8Lk8gr0ZIFWPHKuoK5j6XNH7KuAlTJr/57nsKJcTYnEKNhPLSKlytwuWkGzM6tKzPYA4YWI+26YbF20I2tFguXjox7+lZQ4cOmzhh2mOPD3vvw6V/7D/0y87flq5YPnNu0thJY8ZNHvPe4ndS0i9cyrh47tKZam7V8TPHVm9Y9eRTT0yaOG30qAnjx0ze8sXWZUs/3bBu49Anntq8efOCV18ZPnrUiDGjx0wYP3vunBdeeOGdt96dnTTn+fkvPfHYU4cPJ4vF4i+3fkVQRtKME2aMsiIWt8nTxDgDZOs1e1O7paXDdvtBQ/ttN2GBMFpjcZua250tVx2BFqalw6bUch0e4s79q/ce3rh196rNhfsaSImimiupPXbmxKgJYyZOnzpp2vSJU6eNnzBp5MiR23/clpl2USHhJB/+7bvvNkJ6UV19cUHxxZqai1pFnkldLi0466jLuymveqCoaKu82JBzxH7sZ/7Kd7JfmXVi7shTz48qXDKPOrLVlnG8tb4E+EzN+lpSnmuCCmG4WKrO1RrKTHS9Aaszm6VWRmTQlGmkudegmrunD5fMmibftLJHw20kRVJ5sR6pJ2glQatNuMJGQxZcqxbXUKgKN6r8XqamLPPcyd/EwgKptLCWm8bjZchEuannd5098asR5eMmEYrUkxhfJMhRwWU6Y6VKXcCvT62vz1SrKmtqc4XC6j8TYNF4LBpLxGMgHgf/ynv938bl/10wf7BYuW4N6L4DEgMgOBAbHIxEB7v6O0MgVMup0SjkIBEtKS0oLM4DAOzfv1+tVubmXwEgvm3b94lEjCBMHE7thQvnYrEIRRGV5RXVlVU0SdVW1zhs9kQs3trcknrpcpM/cOrEyXg4ghtNtRU1v27foRDLiwtLQBScOnF627c/JGLATFqK84qsOFF05UpP76OffvmhrLTwUsqF/JxskACJSDQeiwwGe0CwCzy6Yzx17MAzSd8kjZ89asi0pNGXs85U8oqyS1P1jDqvOnv2gjnbdu98c8mH3+38/vtd3y36aMH7K97auWfXh58sWfD2K5+s+3j+60+PTxoz56Wk95a//cX3G3cf+f3U5ZO/Hdz5zU9f/XF413c/f/vqW69Mnztt7KTRs55OevWNBRu/WPvZ+uXTZk+Y/eyUhe+8+M7iVz9e8c64KSNGTxw+77m502ZN/9vfH9u85euGltaGjhbaw5r9VmeLk3ITrJcgXQZHA+5vN/tamZt3G7JyL8x7OmnixIlDnxwxetSEcWOnDhs2buyYSX//x5MjR46ePnNGUtKM+c8/PWXq+BGjh46fMOqpEY/PTJoycvSwxx4fkpQ0Y9yYsbNmzp48btKY4aOnjJ88duSoKRMmjhwxbNy4cTNnzXhq+LBJUyaOHz/+b0OGjHxq2JjhoyePm/rEP0a88fp7Hy9e/szTz9OM2YhjNbwqhNA6/Qxl07sb6dZr9rbrDn8zbXUZaDtcXV8klNcaaejWvZamNgdGKEiz+mLqsbyiVAOmUagl9cIaobiqoZkpKU83MUh5TdmTI4ZOmTZ5zLixY8aMmTBhwqxZM1HU0Nbe2NHRCKlFuVnnEZWQghW0hmdXl17DOdd1tY21OXcqc29knYe3fV66eMGZZ8efmj2q4NWnDV+vwvd83VKQfJVzKiBIUZeeNSnKG+wqlSxXqSmUaQsEyjwxVKRCalT6KpmqHNLXQVCVQV9N47wOA7flwO8l82aZ//ilU8eDpYUoLaEdOrVBgJAqt5eyWVBUL0X1chuLURTidTGcytzL5/bXVWfm550SSQry8o4fOvDtob1fV5ZcpE1inaYW0lSj2jqJKF+mKpZDxSJxplKRV1l5QaWsEInLZbK6eCKcSCSiscR/ghn874GZeOtd9eqV4MENEO6JD/SBaCQWDw0Ee8OJUG5e1qG9u/0uu1jCP3HqKIIgaWlpWq36woVzkejg8RNHVGrZ+QunTUbDvr2/P7h/G9ZrruRk3bxxbdVnnxbk58Yi0QcPHsQTQKJQvv/BR+3Xb3T39B0/feZI8olNW76kGeuhoyfqOPz3Fy+9mJLG4YsuXEyrreElQrEDu/fweJyyitKM9FSJWNjo84NIYrA/3N8/2D/QDcL94MFdaN+e3dMnbpkwfOLfh7zwyvRaQRFuhTS4iHDrYVbzygcLlm1c9c2On1Z/tW7hR6+9u2zR8g1LP92wdmLSzKRnkua9MHf+gmcXvPniqElPjZ064rERQybPGjPzmUnT5o5/avTfnhgxZM786e99/MbTL8weNuaJsRNGTpg8ZsjfhoydMDxpzqRxk4aOGvfYsFFDho/+26SpoyZNHTNr7vQZSVNnzpw+c+bMn375mSOoQ0iEttO4GXc3uhqu+ggr6mm04GbdvuRfV675aP5zs8eNHTlx/KRpk5PGjpo44qkxY8dMnDp5xuzZc6dOmTR9xuQZ0ydNmjx6/vyZM2eNmzp15LQZo598csjfHxsyceLwF16YO2H8qMeGDJk/d9aMyRPGjRw29B9DJo0fNXHiyNFjho0Y+fg3325ZuOilmTMmr1u9bPgTf58yfsy4keMnjJ02dtTkJ58Y9fZbH3l9jb6A34DqPI0Of4sdN2stHuT2gwbGBkEI32ASf/LpW2cuHKrlFX/7w6b0zDPnLhw+eWbPT9s/x0zK23dbjiTvPX/hhA6WFRWnpaYfPnJsh9lGHD+Z/PhjQ2ZMmTh7xvQpE8ZPmz5p8oyJOkJvDbCswyhX1H29bmk7hbZAivt6WZ+0LFyfeyP7tGrrhrzXXjw5cWzWs7NL33sF2/OD/vAvnO1f3lBUw0VnMV6atu4cJEkrLz5ZV5fOUBK1sgSDa3CUQ5NiHBegRiEEcw2YCDVJYH09aZIYtLV+RaV336+nxjyJ7Pn+HsZHkWrKDxEe2OjUs36CdqI2F55XcFkqryNZPWPBLA5jRubp4yd+Kyq5wOPnllZePHpi24kTP0okeRZWbmHlSnmZQV9rgjlqeZFMVqDRFsllOQa4rLY2RSop5vIKJZIaAKKxWCwaS0Rj4H8zzOZFb8MrV4L7N0GkL9zXFw6GQpFgNB4CINrSHEhPOZ+dfrmr+z6C6Y8mH+7t7rlz547b7QQgfv/B7eycdLGE39fbSeBoKNh3986N9raWyoqy0pKiwoK8/Ny8cDgcDIc6e3soMzsQDsUAsLtdfLHIbLdFEnGZSllRU83arPcedebkF9RwecFQRK/RcqqrQuH+voHu8rKinOx0isQBAIPBaCgcjSfCINgLHt7V/PHb5ddf9GacuXRoW37J+fPpByFc4Gwy0T74aMr+59967u1l7x9NOY3Z8GJeUU5FxslLJ9Zu2fzJ6rUz5815+oVnJ0yfMHT0kzv2/Hj07P7nXptdLShEKSVhgdZ8vmTtF0tZJ8Y6MdikzM699Oprz48dN2z02CemzRg7acrIefOnfrhk0TsfLPho6Rsr13z08SfvTE8aP2futOkzJgwf8cQ/HhsyZtzIpcsWf/DR+6+9+fqSFUv3HtpjdjCN7b7vftj85LAhkyaPnjJ1/JzZScOGDp86YfqMyUlTxk8dP3bCqBEjx44ZNWrkU2PGDF28+M233n5hZtKoOXPHTZr85MdLXj12fNf2HV9euHjopZdnPTNv8o6fv5k9Y/yIoUMmjX5y/OgnHv/HkNGj/zFi1N+G/H1IZva5z1Z/9NJLswX1ZdMmDX9syJDP12+YNW120vS5SdPnDntq9PvvLT5w6OCyFUtWbVimN8lZF8w49XcfNbn8pm+3rf1l51c5+edZG+JwEQZUnnL5OMXoHG5UKCnlCYohvaikLMdiMV675rfZYaW6srI6DYIka1ctnzVt0jNJU6aOGT5r0th508bPmzb2wM7vab2EkNbt3bTyh0UL2MxUX3aG9egh4aoPyt96bt+Yx5OnjxWsWcbu/nmwMj+mrBvExU3qynPbN+p4uQZVeX19etaV/WJVblH1+dLqFItNxa3LqCo5qxQXSuvzeTVZWk0dhstFkqrK6jyprMagF5MmRZtB3Hxy/8lJT1V/ueImyrPZJahb+adiZOCGm/GY3A1mgaQKMSmbOzxWN+UJsNW1+SmXDvGFBemZhw4f/eeh5G+KK07rsWojyYcMtQpVGYLUalSl3JoUPicV1pZoNHkadQGXm8rhZFRWZXK5JdFYMBQK/b9g/pPk6P8Xgv/LYXa+/g72yQpw/SqIhRKx+GAk2h8eiINYcLAfJOIgEQUgGgfhSCyYiMVBNAYSIBoNx+NRAOLRWBCAaCTcn4iHQsHecKgvEQ+rVbL8vCtZmelioQiAeCQ6GIz0xUAomgiGov1xEI6DcAJEEiASB+EYCCVA5M9zAkTCkX6QCIcj/QCE+oMP4/E+AEIARCIgHIxHg/FwNBEE4W5w/4bi123Zb78UV3PvB9CO2zaxpvS3g1v3n9iWWXa2iJtVLixZ9PFbxy+f1jMIR8lFzDBqMX6/Y+fytRtmP/PchCmTl376SVl1icPHuhqYs6kHEUribTQFWsh9h79XQjVXb7p8TZSvkbl6zfvZZx/OmDHmjTeeHz5yyIRJTxWVpDvdhIlU2lwm1oYEGi0HD/86Y+boxR8vXL7i/2LuPaPjqNK9X8NgwDkoWLKcjcnBY5gZmMFkTByGPGAyDJkZsA0Y23KSsxxlW5KVszrnVNWVc+yclJ2NYYyTYqu7te8HGYaZc89d57zrfnhrPetZtXZVd3361Q7Prv//vuXLn5s/P//qq8Zce+01WVnTxo27blrW1Lt/t+SxZQ/PmZufl5+16MZ5C+bPnjZpckHuzBtmL5qTP2923qwZWdmz8mZMnnDt3Fk5r//1GZZ2oYiueNc3O3es1LSWUJQuFiXa25hEnNqw/tOHHrxj5Vfv/eXZpd+s/OD9d55ffMecV156rLpm75Gq4g8/fc3iaGxqLS3assKnemsqd7352rMGbcPvl9x17djfTJk8cezY31x11Zirrxnz+psv/fHh3z6w7Lf12pKvvntvy+6vj9Tvfu2tpxpaDgsybLbVV1Xv8yKmAyVbTOZaN9TU3FqybcfKF158pL7hkLa1wmKqLd71td1+ROCMW9avyJ5wzdTrxtw4a/q86dfdkjNxSc6kpdmT/3TNVavvXrJ36QP65/7Cvvt+5eLFe+bMLpw6aU3WdbaXH/Wt+3vL+y9Se9byNTvQ6i3exu37t35UvO3jD956tHD1exXlm/buXfXpVy+8/8XTLyxf+tCy259/8Y9ffPbCgT2rykvW7d/5zd7iNQf2bVy3/qunn3147oL8+Qtm3njjrBf/suxvj/5x11037pwzTfPGM4HWAybdnvLmnQ360nc/fqWiZp/R2tjQVOby6GWVcLi0h0qLGQ7at3/zB+8/v3nD5zu3f1lfv/2rVa/WNG6FqEYrUmVFaiCq2cu0etBao2mfy3aYxuoQqNzrPWI07dPrD2p15UZj/QgYBgD8XwGzdOcS8vEnQEcb6LsE+gdGhoYzg4NgaAAkk6CvD/T1Dl/4KdV3/ufS1DAYGBzp6wf9fWBwIH354vDF86DvIhjszVw+n77000jvJTA8dCwa7QmHwdAw6O0FfRfBwMXhCz+AvvOg/wJI9ibPnwX9F0D/hdSls6DvPBj4CQxdHr74ffrSPzOXz4Hhgb5/ngHJy2Dw/PDF7zOXz6X7Lo0kB1KDA73n/zl44RzoPQ9+PEN89enGG/OCu1a3Hlyzv2x1Wc2Gj1e+uLrofTHhlRI4HcJffPel5R+/hcoYpuCoiO46vGfp40889fyrC2+8bfL0nDfeeTucCFECwvuQysbd1S3FrGzWmPd/W/iuzVNT27SnumG31nDEZK7+6G+vVFfuJjDzy688vmnzikSHxIkeinXgtI3i7T3H/c2aw59+/qov4EVxLYEba6sO3jB/1oI5BdlZ0/JyZxQUFEyaNOmaa66eNWtm/sycuXNmzirInzpxUu60nPkz5y8oWJA9JWv+7Fmz8nLef+c1o65eErws7aBII0noSVLLsnqOMyBIA4Y1UZQGx1u3bvkyb8bYstItP/3YLvGuuto9BGn2h3BBhSjeLqgQK7miCRonDbLkEliHT0GPlO164IEl77zzSsnBYq2uwebU/fBTjxLBq5r2QKR2X9mGVes+WFv0ebOutKR060cfv1K4/vMXXnzkyafue+HFR9YVfrZtx4q33nlqbeFHZUe22Cz1LGPjWCvPGwNB29lTAhg4w1kan7hj3uwxY+6bdt3jU69fNvaql6+95rOpU78YP2HnvPmHbrmleP7spj/eQ7/1kuXFR+ue+9OZ5n2XEY3aWoIaSjCoEkNrcLpBb9mP0E21jbv0xrJIEPOpHre3rtW070jt1vsfuun9vz2rqna7tdykPdjZzna0c6EwjWAWGDE3t1Y1NVW89tqz140d8/D83LL7f3vgxnxi5fuBxr0C2VzRuKOhuaTkYNGe4vUIbHK5dPX1h7duX/Phx8v//vcPioq+XfqnOz/64MWWxv1WQ2lD3fZvvv0rSjV48BqYaXBitU6k2uo54kGrHc7DkKuMRKpc9v04Xm2xlmi1B0rLtjY1lQOQSqVS/1fArD7wR/mvL4KjnaC3D1waAr0pMDAMegfAwBDoGwAXLoLLvVc+HxlIgoEUGBgGlwaufGgyMAAGBsBAH+i7DAb6wOWL4MJF0NcPLvaCi73gYh+42Ad6+8CF86D3Mjj/E+jrBZcvgb5e0NcL+vtA/+hJL+jvA32XweVL4NJFcLEP9A1d+Z/ePtA3CC4Ngf4M6B0BF4bApSHw0yVw+kx8w9ptt8wiCz9u2v91Wc06vW2ow/EDAAAgAElEQVR/nWHH2u3vu9gmfxezs3zrkod+e//TSz/+5pPV2777+5ovZ900/4bb73zq+VcL5iyampW36JZby6pK7S697Me0prKS8nVGW8mXX7/85nsPN+t2a40lTqhuzboP9+5fG48xsTB1tEs5sH89w9pFyQOjOl5yc6JLUj3nL3Y0tex3OKq6u5lAwIEgTSd6IkcO7c/PnjZ5/Lh5s2ZnT8/Jy81fOH/BuOuunzZ18tyCmQUzcmfl5uVNz50xLWd+wdwbFyycOmXS8tdfCfglQcAw3Or2tKC4DsW1CNbigmq8WD1Bt4iKmWRaIaRelF0HSjYW717T0nww4MOLd65xezSCDOtM1Tao1UubrFATK7lwygx5Wghcj+OtoRB8/Jh67HjgzA9t5y8d6x0803lMDbVTF5M95/o7Lg0f/fFyR/dp/4W+Y+09cixBY4ReUb3tHaJP9Sqy+9Qpta2NjMfxUAiWJVc0Qpw4JnV1Ym1t7u6o43wcBccDwE8Ed2zYecfNm3Jzt0/PablzSe0dd+2/6Ybmpx9xfPx6pHTTD+6qs1jNBUUXsB8MwpUSXKfwOjXihJgmjG1xw9UCo5c5i95YjhOm7g7JY6+jab2sOmPt9IHSDdt2fRWKIFu3fvbll69Y7ZVWeyUr2GUfFE2wiuo9ecL/5Wd/vW7MGHfJxsjqz/YuzP2hes8xWw3jqdGZDnthTdCHB1Wyq02NRXiacRGUwxegFIWwWJqKd64r2viPuupddTXbXc4jjQ1bPFAF7K0k8DoKq/e6jnjspQhUYbcfcJj34d5yFC6jqDoPVNHcvGf3nrWNjWUApJLJ5P8VMBOPLS27bRH93Tf2teuM36zTfbvevH6zdWORce0689pC14bNro0bLYXrrBvW2zdvtWwocmzealm/yVy40bNlh6NwI7xli23DeufmTe5Nm9zr1sOr1/Cbisi1he6VK7xrvrF+9Q+4cJ1n3Tr76jXwhk3IpiLH6tXYpo2Ob1c5vl0BrV/tWvstunm9e8130Lq1+OZNcOE6fNMWqHCDt3Cje+1a15o1aNFm63fr4E3b4cItSOFWeN0mbuPmwOpvj/zpnpL7bgOcudtvEQJ6hKvnQoZa/falz9z60ntPVGoObTmwcflHry17cdmDzzy84I5F43Om/f6Bhx956i8Tp+bPv+G28ZOnvPX+m0ZrY3n1Tl61C34LIxsc3ory2o2i366GIU6yBqMYQRkU2a0qnmgI3138Hc3YeMGFEnqGt9G8Bad1J88oetMBimqJRF1uzxFZtvoVlMZdNy+cOyNr6uz8mdMnT9lQuBH2QO+89fbsgllZU6ZmTZk6N3/21PGT86Znz5s1e+rkKcsef1QUaAxzQZDR7dF4oFaatfCiA/I2w2gDTmtwqhkhGyXVwgkWkrLICuJwNm8q+rpww1dPPfNAfWNptE1SgxSneqUgLgYwToJIxu5XsYDfq6p2HG9MJLBYgiJoU7ydTXRwp74Pt3Xz8U726Cnf0VP+ruM+X4hUAtSps+1dR/2lR7ZxoicYoSNxpr2T9wU8iQQSi0Ic0RKVHO2y65jqvBjHfgo70wlvP6U7pzuS2FVoeunpg7cs2j93Tv3td62ZMLlwZv6zY8a0frQ8HfBGPRVhulblKhS5FkXLELQSIRsx3kCF3C5OKwRdFKvDoXocamxpPuCBWrs7JBRuxTEtSetJxtzQemDXvtUEayrc8NH2Xf9A8CaTrcxLNqN0q81TA3mbZcG57MHb/3RXfrez3vPXp3bOmnqppTSqKzM3FhOUweloIFATS9lpwuqFdE57k9uj4Xi3oqKyCNdX7tlVtNJlrUG9TRjWYHccsllLLMbdVsNuEq5GrIcxexmN1OJItdW0z2Hdz5B1kOeIw15WU7Ottma3ydSQTg2kUsn0LzCn//9YABsB4GfnuZFftfyXW/4dZurt14vvuLnozts3LVlcuHhx0e/vXXPXnUX3/mHDkiUblizZePfdG+/57WhsuOfuDffcXfi7uwvv+V3hPX/YsOT3RYvvKVq8ZP3dS9bds2TdXXft/u3de2fN2zVpStWcPM1d8ytuzztwx8wtN83csfiWTXfdtvrGhWtuXrRt8W3bbltQ8rsbt90+c/tds9Ytyt6+eH7xHYuKbpi167aFxXcs2nDDrM03zd150/wdN87ddsucolvnrLuloGjxghX5kzYumrnp5llbbp217/b5RYtyy5+6+xxSI9O1brqaDRrdVF3HaW5veeHu0sLuMyEhiBkczSvXf/n6B8uffeX5W+9esuRPDy378ytTcufNXXj7VWOv/fvKz/1hqqFlHyubOcWixiBCNFU0FAcSNOeDCNas+OFIjAxHqO4e1e9DKip3dveonGB3uOpQotnjraG45hNnOF/ISnHNgYjdH7JjZFM8Rmpaym66oWBWQe6kieN//7u7o+FI0B9IxOJPLnvqurHjx183eWZOwYzpuXnZOdlTp9x6y02w1+V0G9yQHicsNGNDMRMveHgJ8ng1CKGlBBPNGwhe40HqHa46jnacPpkIhPhWY+P2vds++Ox9RqQ6uqPBiBhrVwIRLpIQ4x1KMMSEfHQkSKmKW/bZRdmO0zpGsFKcmRftkuJub+N7upWerkA0Kra3h6KxAEVjoYhf9NMNmiopxCsRHmGc7cfVjmNsog3uSnjaJOM5vzsd8IIgDry64/vXin9fXnXf7atzxq+fm1Ny313y6i+FDat/1DXVfvrB78f9Zu6YMe89fX9cdopcK8FWE2KVGGrl/TpG1rnRRskPCQEvROowSktzehxvxPHmvftXI5gm0c5a7dU4rfOFoIbm/UU7VhVu+8rorNlevGrPnpV+v5NgWzG20Y5WGB2HCcboU/BnHr23ZPOKQREiXv9zxa1zLxiru70axFoLwRpOgijWgWMGRfTQlIVlbDRlkUSnLwCzjLn5SHH9oS0tNcV2a7kgGxpbt9lse53OAwbTTsh1ELEeZN1VHFLPk61OR7nBsN9lOww5y1sadhr1pU31JQ5by0hmCIBMOj2STo9k0qNSHv+J3P8mMr+8B9Kj0oLgV5rWI1cAHgEgBTLJn18WP38CGU8AVQbBEFBlIIgg6Af+AIiGQTAEQoF/5XAQhMIgHAThAAiHQDAKAlHgD4NACIQDIBIAsgJCUVBRZ7jlNssNc8HuQuCoAtr9P1XvALgZ8N5ehw5gzku6mqMHNgLakLYcStsOA7gm5ahKW2rOVhT/s3IXcDQPG+tHrM3A1AjMTcDeBNxN/eYjAGk6X1+cMpUnbVW9xrJhS2XSVf+9rfysZAwGzVTAQPtMjN+qxLxl9TtaTGWk6Ai3C7wP01qb7LDtjb+9t+y555984dU/Pfbn/Lm35cy6MX/2nOz86Su+/mDH7pWtxgO4oGd99j1lG4p2f8f6vKwCI4yZYi2sYA+GiFic7ehUUMwUCpMsbxNlu6TaUKKe5pvau73t3V5W1Mh+UzgGKX5HLEF5oNa5c7Nmzpw+e1berbfcxLFkJOxXJPmpJ56ePGH6lIk5OVPyp06YNisvf/KkCS+88JeTp3pw0kHQNoK2eBEdQVoVFff5SQjWEbQJp3UE2+qLukhe74IbCdLe2RmiOZQUiPKGCoTDOo62CzITjqmhhOKP8oGY4ItwkYSUSPgiUV71w2oQDsVwyecmWVMggoqKm5ecOGFSVDQYYkIhLhZTIlE1nggFgmIwJPEiFoko9TWHEZfuRIcQJDVn/PahuLePN1/2tHQd3m7465/3//aWzbOmb541vfGx+6PrVmXMGkBB4PvuHwmoDXEMf3/syaV/uP6aMfffv1hQIdZnJ2QtG9SyQa0QMtOKmeKtoRgrqQjN2UXZiVOtBN1CMq219Tu9aHMwiqGkjuSNot9pstYcPrKjSnNIZ685fGTz7t2reN6o+G2UokX5Jg9e5w8jCGL77L3lPsSUVlDnUw/WLl7Y52n5XoYoSCMrCCNDnA9KxOlIEPP7YEV2xyNkexvT3slEIojdULF/yyqnsdygO2C0HGjS7bA59tkc+wyWYoyopJAqHqnjiRaXo9LlqXNCdY2NO02Ggw57jdvV0Fh/yGBoSGeGhoYGfqkz/wfM4IoG5v88j0r8XIE5+d/ADEAmDTKp/4T5Uh8YGgZDKTAwBIZSYDAJBpJgaPiKLMNAEgwmweDwv/JQEgwOg7406E2BviQYGLqiG365D1zuB50n2zdtL11wk/YPd6dbyy+6a7vw5q6gW2VNsQB8tlN0Ne0/suHjSxG4DavrYpq7RV2CbW1jdbK7htAdPBvGTvmps2HhjJ/+KSadi4sXOqQEZfxe9RxjLacUV4BoOR6BToQ8cdbYFXQHFLMv6uIidhfR7MCaGZ9LZ6+pbt4vhwjeh/Aq7qVdkY4wLrCvvfv+0y+99tSLb0zKmluw4Na5C2+YMHXcZ39/s0lzwOysNLkrNNbS/RWbm4zlrM8Lk2ajs85ir3G4G3DK3HVU7ezx2V3NVkc9hLTitMEXghhRL6jGzmNkMOYSVLMStIfjWCCCnjwTEWX01tvn5+VnTZ826YaFcyNhnyAQHEsue/zRKZOmF+TNL8iZmzVpxuy8OeOvn/DSSy+dON2DknaHp9WDajX6coezmePdsQiLeLU2axWCNDjc5TZ3Gc41Q1Srl7GGu32inw4lfPsP7uYlOhzzUyymRiXGTwph2tchMUFCjDBCgGZlVAmikTgVihKhCO4LYvFOgVHcnB/mQgijesQgQvFWXxiVfVAohgdC6MnugEy6I7TXcGjXOREFZ9sAZ+/TlSnf/E379AM7F83dWFCweeENLX9+Nrx5wyWzNqXyw4nQQMz/vcz2d7eHCASxmn88deqDD94bc/WYW+68mVUJRoZo2c4qRt5nlMIOUjLTgiPaJgVCjOxDZdVDUDpWMHKiqbl1nxdtHZ3FMJKFV5yyD4IxY5OlqrR297oNn1Yc2ZJopwTFSokaTGhB6VZRgXDc2VJdejLEDHBu82N/0N5/F+CdxzirytokFVajhBDwdnbwkSAWi5I+PxqL0rEEHYrhsU7KaK04VLreaih1O6v0pn27D37lgMtdSLkDLhUUPce2UmQzSeubNAe27vmmyXDY4qzFaKPZUWd0NLUa6012w1AmOZTOJDMjyX9Jav3ce17pZFP/m5wCIAMyGTBypWce+QXmf1k+Z35W90r9G8zJ4ZHhVKavPzk4NJxKg/6Bocu9g/0DQ+lf6X39OoZHMpkMAEkAhsBIGqRHMkmQGRpJX+jtAwOD//QFOrWa9l07V88tKL5/8UVXyxnFLQlWr2CCVJvaw1drD6xe88Hxo6Iomv0RlxiyswEb47OjvMkKNUQ6RH9ckMNcrDuoxPlgt6LGaF50RMNYKOCVVadX0PEJj5yA2YCND9jFiCvUSartBC5aCcmmRAmjq/HLb//WfizYfizoj/JCgKZEsu14T2Vj87K/vPzAE89lz7xx5pybcmcWzJo/EyNsXcekcBsuhT2UZAt3sWqMpGQX74cJwYpRekawsoLdH8I7umWcsqKEUZA9Hm8LI1hZ0aQEnN0nWF/IjZIajNKHY6SoQMEw29UT+duH74y99qpZBTNKD+8/caKNYeBwWH7k4aXXXztuRnZB3vQ5BTnz87NmX3fNhE8//fzUmZMwanPBWi9tQFmTG2lRA2hHp8SxFprWcqKB5FoYWcf6zF5B52B0nT/GhCBBcR5BJAWRlH2sHOSlKI/JMCHDUpzlI4QUpyHBacV0chTpPqOE2ik1igXbqGi3yIUQTHIEu1hCsgVjOCdYYhFvULa2+R09qnswLlwWcOAXlAM7w/u2BDZ/XfXY3avzri2aM7nmT4up998+vWcfQCjgD4NAuNentsuMIqARlW0LSV3RkMRSZQdLiouLb7z1tmvGj88pyLd6rP6oyAhu1Q+rQQ+n2HDejBBm2U+Eo4IvQNGMjaSNKN6Kk9q6ht0UZ6ZYC0GbMNqAM0aSMWO0uUZXqrXVHi7fWrjh00AI5WWH1V1pcleQnFn2oT4fpzL4DzH5AmLSPnS3ddnvhwhDB2tSWBsrONUoIQZhTrAJvE1RvaoPURXYH8AknzvcSbZayzds/ay2eptJd8DmLK9t2tJq2gNhNU7PEYJswPFGlGhmRYsDavjzKw/847t3WR/kxLQaa53FozW6DQaXqW94IAXA0MhIMjPyiz7ezxj/n8bPc+b0r0fqVzRLf2Z79GG/hnkonUlm0kPpzGBqeDT3J4cHU8PDI2B4JPMfOQkygyA1DFIjV4bzmcxIchgkh0FyoL8XpJM9EZ+7qbQvhIfLt62fl6d74jHA0hcEIhbEIMEa+SHsEV1frvggHhUQwsyFMMLvIfyejjNhJcpo7M24hAQ6fVSAJII4HsKQkJeN4xCmQZFWgmgh2FaP0OQQGmGpmQmZKLGVEjUQrUNFu5e3kyrUfiJUXr+/YMH0nfs2RdqVYFyUw5waUXq+P/XN+o1/euTJJ//y15z8RVkz5l0/ccofH7xXUjBBdqGUnhBNjOLgAm5UtLpJrcVTb4MbSdZEsiaSMzvhJn+EqKrf44K1tODwoFpBdStBmFftkXaCkx1eQsdKLoKxiyouKWR3T5sgMrffcfNNNy+MJwLd3aG2NhWGTTcumjdh3PjsaXkTx2VnTZmdM23uuGunPf7IU4FASFI5mLQKIYhQrWIMVmLeUAdB8nqUaaREDe0zCDEnG/WgqgXzWY9fiMlhRFQR1U/xEi4FGEpCfXEu0MaF2tlgGxXuYhKnZCoKuUR98DgWPUWo3XD4JCV3InwM4sJu1me3uWoRpOlUj5hQXF287ScVBkcDQICBrfXU9g2el/9ScuuidVnjdy7IbnjkTmHF8mNHNg3ArSkJ71WF88FwJyd2Sb6uYDDkY48dj3x/uu3UsWhXzHe8I2rRt3IU+Yff/X78xAkTJk1cvebbSDwgq1QwxEgyhNMGVnLAmJFgXLJK8aIXQrQw1kpxRpzWNWtLGN4myB5asDGiTfS5Gd6mhrAjDft09obGlsOvvf4ETlgkFXbCjQips7nrIa+RYwm3SfvPhHrW2Vr7h5tNy+7+wVXTIVl8op1XXLTsEAKQqLpUPySIbl5yixKs+BFGtLOq0+iu3bHnm+a63TZDqcVU1thSbLSWYmST113F4s2Ipxrx1nKMfvfeb264deqW3avcpNbmbcF4l9mt0VgabZC1d7g3BTLJTDqZSadHMumR1AgYFd4e/rm//d8fv3ae+9UAe7TjvkL56BN+DfPAcHJgODk8khlKp4bSqeGRzGhLCoykf34T/CoyKZBKjy64X3nO8AgYAmAYZIbByPCJE3Gj+Uh3mxcc58MbVq2bMsXz4nJAMKdElBcdNlK3p6b4o3+8x0iEGOGoAMnFGblTVNp4JS56eVRt8wd7AkQQRwOIS3E6fHYmgbOqixftJKPF6GY7VmXBKixYBSY1UVIzxjYxPhcquE2QRooyjILuPLC5QVNhcbfuPlhU33rEjdtIgdDajPc//tgDjz/z6lsf5uTfMKPghjFXj/3T0nuDYY6X3IEoFu6gwx00F3CTqtPDGMxQvYfQ0KKZU2xeshVhDL4wunLthxhtViMULTjkMBaMEULA09bN++MEzbsY2asGaX+IF2QqEJRPnjr60cfv33nXradOdwsCEokITqd29qwZUydPyZmenz1tVn7OwoIZi8ZePemNV97p7uyBECclww5K4+JbyYBViHuixxlM1FvhSko2MEE7plrYqJdLYHQYip+Q1SjBy7Dkw30RLtbjU2O0L06F2ql4BxWOY9EOPNRDYkG7Bq2iwyZflyvQDQd7vHzQHE54IgF7m9/laNgtGirAqTDo9o/w8Pe6WrHou9ZX/3xgyc2FMybtuWmudtlS6fP3gLUOkLoU0XTSXdGNNaue1giPtQV9kYA/4FdlhfP5yWiciseonm7laJfv3Nmu70+2ATD0yYfvXjv2qkmTxy194D6fKoTDol8lJdlLMmZOdiKElRFgQcJR3OZwN7m9TXZ3jd1d06o/5HA30IIDpQwQpkFIHU4ZUcp0pGEfp6Kt2srlb/yZpF286PWgWl7xaI1VZmsTjsH7tm065WfO2BrK7ppnf+bei5TGT7Yokl0OwG5cg/MW2e9R/TDF2hDcIMiwqHgFFSIEq93TsP9QYVVZkb55n1FTUlG+wWwro1gdgdQzWBPirUWROpE1rF791svLH2B9doI1m+y1zdpyjaG6pr7UDplTIJkCw8mR4VGL5lGYR0ASXDHL+D8D+d/Xsf87mH+ufP2im51OpZKpVDKdHtXcTSeTg8PDQ6Pnv45flc5SP+tlpzIgOQIGwUhypK8XpJPxLr+daPF3uGOKFqhQx+Z1hZOysdfeBQL+Y5QgsNY3P3n+uTefsZBWJsJzEZbyo1KcRhU3HSS8vFcMC1KcE2MME0S5KIFFvYGTshRBRNXlxVtYwRiJwJJkwpkmOWoTQmZ/OyxEMC5MtZ+K8iHK6GxpMdV2HA91ngjSkocUXAcrd69a99XSx5ZeO3H875Y+9MRzL18/ccbYcdOnZOXedsfNDOcNhClOdlKSjfe7KcXua6eECEIpdinsCcZRfxRCOS0bsMWPsnvK1vvjlBIlxCASbGejXZwvQXSd8klhTI1QgTbBFxGkACP7WEllunva//raS3fceQsvUB0dwePHE5988u60qROnTZmePS0va2pBbtacvBlzfzPmug2rN5w9dRpBnVKY8HAGOuaBRAMfR+QE5kSbcVZPi2ZatotRlFAhQvWKES7c4fNHxWBcTnQHOk4G/Qna30a0n+B8UVco6gqEXeE21N9JEGF3WetuSjDIkkHhdUFB7ydbOnnDKdZ0kbde9mh8W75t27xW+eIT3eOP7li04Ju8rO1Lbnb8423DV2+nWdcpV4vUXAJ+DHdzOhmuEuHqmGQLMvbOENcVlXwCIrAumjAqkp2ldapq7+imQzFUVF1tnXxXt2/lqg+zpo0df92Y+35/h1+hfQrhU3CGtQuKk5cdCG7yBahITKQYF4zqUFLn8NSipKbVcLhFfxjG9V5C50FbEVKHEnoY17tQY6Rdqa4teeedVxSVpVgYJW0QarDYmmDEimPwio8/jONOIML7bsgl33jiEqfl0BqK1UkhuMVU5sY1guKUVA9BW2DUwIteQfGyCkzxdpI21tRsq6jYbNSXYJ66/bu/0uv3cbKRYjUY2YSRTRSrkSXTypWvvvXRE4RosDtrHdaahvp9VRXF+/dubmgov3jpnwODl9Ppf8F8ZT4KUgCkfsZn5H+WR+fBoxPiUYH6NMgMg8zojsnhFEinQPrf/Cf+DeZ0BoBMJpVODQ+BzMhIJjXakh5OpVPJ0ZxJpTPp4dEMUkOZ9HA6nU5l0kMjw8mRoVR6AAwPgnQGpJPxnlCTvUrpgBVVf1KxAQUVPv9ibU4+9OnfQJgdPioj7vq121fW2mpbnS10AEdYGyk5Sb/HKzi8PMQGKCuix2W3FCaYAEJGMDZB8WGU98NGZw3D23jKJDIWljdzfhsfcXFRT6BLDHarXs5VrSkrqdyF8S7Bj5Kio+2YdOLHmBVuFYPUwYqSnIIZv3/wgYeefCYnf8G07IL8mXPGTxxnNLVEYgLNu5QIqkRQxucatZiSIl5atQk+Bx+w44JWibsDHajGVtZ52ueLU5wfDnfy4S423MXGeiRfnOIDqByhpRCLcRAro6GoFI0Fnnr68euvv/aasWOeWPbwsscfys/LnpGbXZA/Z9rknOvHTp6RXVAwc+6USVPv+909X37x8ZZt3zUZyjyccUd54Udfv1VSs8uNGezuFoq24oTJ4W7CWLsQJBgF11m1TdpGq8uCkLAU4AIxIZCg1SgaiMGMqFX8FoptgbA6SjBwAXdp+Ua35qBkrujBdedFVz/ruAxr++yN8eJC/ssPD95ze9Hc/IO331x53934B2+fqygBuK1PdlIt+78PoTHecWjPmhPHFF/A44LrRdkuS07MqwmoSHucsVmOWK2HeUHLcQZVdUYSaPtRJnGMCXeS8R7+p8s9f//H27+5asycWVN3bVvbEVdY2iXJXoq18bJD9ntgVBcIMcdORMNRnhNdJGvyIPW+iEdjLDXaqryEAWdMKKXHGSPFWkQfjBBWXkabW6tWrvpcVFgEd9E8BCMmg6neizgiYf+7r76sK9kBZLQobzz19lNnqWYGr2UEIy3bKxt3w7iWFqyc6EAJI8E4fSE61i4rYVoJojjeWl6+rrx6g9l2WKA0e3Z8ptUVM6IWo5udcBXFa0mmFccaDpZ8s67oA4zRHDywZkfRPyz68obavVXluw26mlSqdyQzlM4MjRo1ZzKpUTivdHj/pVP8/44UGEld4Tk9MpIGI6Nj3uQISI6AZAYM/2JB8atR9i+r2WkAMiP/L3nUPCv1X9p/fiVkrgyvR0YyKZDKpPqTIDPSdbLTRVoCUUwJ2tu6CdJZ+RNtZzd8+8m4seqKL0CQbty+or5217Ef4qwIy36M8blYv8sfQaWQF5cgJojvrdxuRVt9cUaIELDo0iNaK2461HBgT+UuMUhFw5xfxnkZ5iKoS7KiEVgHtazd8Y0R1lgxXau9FmLNjM+FixYpBKtRFGGMoTZeDDLzb54/78Ybnnruhdz8eTNmzs/Oyb9u3LUlB/e0d/pFFZNCKMpaMMEix3E+7JUiXtbvkINuIegQgjYhbJdjnq37VlU270E4k5c1CiFYCMGU4lBiGOeHScktR2hK8vpivAs1igGi53jbHXfdOn/+/K+++mrihHHjx12Xl52Tn52XPS2vIG/utKm548ZNyM+fkZef9cQTS3cWF27Z+fXByi3N5rLKpgOV9QedHjNNYRQKyQzGYo5ETBREL046HG5Ddd2RPft26Y06p9thNBsoFuvojPiDtBpAWdGiBO2yz+xwlmJwtY83Hiz80LJ5xWlNZZ+5sb+lOrp2peHxh/YvnFeUm7V94eyDf1y8//F7O6r3DgvuC/NTgcIAACAASURBVKztn5w94KiJy9amuq2Qo14WoJ1b13S0qbKMW+3Nsh9jZAihrQhjDLRhdbodtbqNHqra5W2iOCfng6Ld4rFz8chRyU0YT/yQ2LBp5fjxY7KnX7vssXtrqvYzrJvmXQRrZgSzEnBjpCEQpjq6/JzoIVgzzuo1phKS1+87VNhkOOSlDXZvkxNtdmEtFG+leRfFefwhHvba12/4lpMZlPJyAoqiVoulBYZt5346+80XH3/87MNAwXbMnsK9/+cfBR1FNnCSlRCsEKYJxUlasOKMieZd4bjgCzGjBbxAlLQ5K7bt/PRA1RozVIp4q6qOrLG5DmNMA821WuyHSKaZ4zUk2nB439cb172Pehu2bfmspqoIctd53I0OW6PZ0nDp0vep4f50ajCdSoLMCBgBmaH0zx0zACOj9lVg9BLIjAwPJcEIyKTSVy5lrixSp4dT6XR6tLA8nMokk0kwinZmGIBUJj2UGh4AI5nU8FA6nU5m0kkABv8T5szI/2uMpDNXnvQf8XM5LDVyxd8LpDMglUklR0YAOPnTaUyEgm2UHIX9Rwmd87BEtIIfEsj7b347dWKg8OvDy5+jWsr7fuoMhwhfGA91c0obzgecvhiG8TY+Qng4MxfxciFEilGYDDXY60tby4oOb91woMhG2EWZEGXCjpnqbXXeMGqTHJ+u/fjz7/7GR4hWZ40RauTCULCD4IJ2f8Ib6iB4vzveI1U0HBw78ZpbF9/5zPMvXXPd5GvHTc3OyR973bUlB/f6/DwjwEqYRBkb54fF6CjMiBiGeb9bjXkjPTgu6eSYp9FY8uq7T9rRZimCoLwZF62Mz4VwJhehgWkTLjidmNHL2GHKyMhQJK68/OoL48ePLy7es2Tx3ZMnTpmdNysvKz83a+aM7IKrxox98MGlr7z63OTp11TWHjh9roNVXcE2yoE0iwGsuyceCqr/PH3aL4pBkQ8qXHt7IBBi/VFR8FGMhMlBXg5JkbZwMOwTJeb0ic72sBgPED1x6twx8UQYOu1zgO/9IE4av3kvULxWXPNF5aP3rZmbuzZ/eumS26FX/hJZs+JoyQ5+55ryT1/vIfRno2iQNfpZg08yyz7rgcPrNPpyh0OzatXn0agaCssuyMSrOKtihOhx4bpwFwOzjQhfLYZNpOjgFEwKkm1HA10nQ2qE0Zlqyyv23HLbvNzciTNmTLnqqjHLnlyqBEgxQCCMkWC0gmLFKWMwQnZ0qxhllQMQLZo9WAMlGEoqNhsc1ZRkd6IttGwXg5DogyUfSnGecFRqbKr69IsPJL+AkLCsUpGIYDI1YJjrxMmeN17887fL/wJY9845U9XPX/teNNB8ixx007IDxrW84hJ9HlqwsaInEOFoEVXDvBrmeRn2eOoOl6+tat1u8R7Bifojpd/qWndIdAtpL20XjT60UYJq46RWs++7Ne8+DdcXtx5co3jrWXu1rX6PvrLYVHcwff40GLwA+i+DgT4wOAgGkyCVAcNp0J8EfUNgOHXFlTY5DIZGK7tDYCgJ0hmQHAYDg1cU/AeHQDoDBgZBJp3s7wPJFOgfAP39qQsXwPAQGB711ugDySEwnASZ4dTwwFCybyjZ928wj47C/+cxAjJpAIZ+duobGUmDdHIkk0pnQBKArh+OuUSX1E0rXWiwm2gxl9i8NRdOKkClHO8u3zp7jv7ZZztqjvS3yT7Vo3ZQTlZHRSHMZ5fb8IqWvbvLN0KiSUh4mZBHaSdDPbK/Ww4eD+BBskR7hIhyTIDhwyyswhbeHjob7bzUZSJ0O8o2mpDm3RWbfB0kE3TSPkugw9t2nFairkAb5o8TL73x7FXXj7l9yeIHHl02YXLW9ROmXj9u0tVXX32k/JDPL8KojZGQcLtASk7K58FluxLD5CgqhxE57CVko68NShznKcW+dusXrA/iA15G9UgRhA9CEK1DebMY9kphjBAdUhgjRZsSwU+c7nj1tZeysnJyc2ZOm5Kdnz1z+qSsqROmTZowde7sBa+//jqKeVywIX/e1H+s+ZyQvTBtoSQ7yVkY3kVRLpbyHu1KKDLP8SSnUKRMIALCREQ+LiGySwvV4kEvEyaC7aIgIXGV7JKQMxJyTnCBMJbhbZfNVacPb2E/fu3Q3QsLF05bvWjqwccWe1e8fbxp3yBjBnF6qIs/10ZS9qodhZ90xogzx32RMOYLwNE2imJ1ZnNZW4LjBXjlyk8CASGWUJUAhRA2VvRGE6qsEh2dCsWYeF7v8zmiCT7eoba1K8d6QmdOxLsTit3QsGH1l1MnjJ0/J3/O3JnjJ137yBMPRTr9XtoFESaC0dKcnmTMkgr3nAiRnI3kzCinJ0SDEHRVNBRrrVUYZ4UpIy27OB+kBgmMsosywfF4TW3Z9l2brB4LznoVH8nSLg+k9/vZ6prygukTkLpDPxhqt8+cHPn6/TOKieBbKMlGCw4vpvd4WzDaCON6jLAJCoZQLl4l1QArqwRL2TXNh6yuOojUKn4H6qncs+69hKd+gLGOMI7LcOsFqHlEdjG71zZ98tqxltITurIzlsqOxpITltpgQwlXsQdcOA36fgL9l8BAL+jvBQP9oL8PDA2BoUGQHAKDAyA5BIaGQHIIDA6CwYF/nf/S0tsLBvqv/GR4CCQHwdAwGBy6Yis/+ieDA2CgHwwOgP5LoO8CGO4D/RfBYO//Icw/7zzNpH623RwZGQFXYE6mAOgH6diJdjNhouMIF4OUKGy0H2mylXf0cGf9GOC81hdf/HrS1MT2LSAsdMpuXwTGFRssmT2ymW/HTEjDwfrtbMTt4XViG86GESFCiBGGi7B0mPt4zd/dIiolZLlNEbtV+ahq5+w22tJoq2ywlbNh2Iw2xk7wpM8S7ITVhEuNO5WoS4l6lAj6ty/eGjf1+tuXLH7upVdz8+fkzpw9ZXLW9OnZVZVHYvGQ6uMIDpaCJB9ACcVDqm7WB8lR1B+n5DDCB12YYGT9bpg2tVqq+QAabOej3WKwnR3twNU4FminAu0UH/CGO3ne74l2SidOdz373DMTJ06eOiU7a/L0WTMKcqflzMmffdWYq59+8qmeox2sgIsq4kKNr7z3ioty4YIbZS0OqJFibYEgTRCueCIQSvgwDuJDDCYhXISVEz7ChzMBDyEafHEkGPaGVfepMN4bpjJ+HIies5pSddsK/VtPFd01+7u5U0ruWlBx/x3i6veFLV9kKB3o5lPt+FHFeryLCMW8CKuzehsOHNmsRNCu40rHUSnYRoUTFM9ZEailIyEKHFxYuLL7aDTWrigBUg1SooxGo2IoxHW2qwRqUGVHNIpG2thQGx9r41QFPtqudIQFr017YEfR5HFjZ+ROnzp18pixV9330H0I7YUpN8o4SNbgxRoZzioq3vZulZMgQrAirA6mNbRsr2ra12KsxDkXLcEIbWUV2Bei/WGW53Gttr62rnzvgR1WyETLGMN5GNpKkFaOgyurDh3ctak3JsfKizdlj+9Y+9lJ2egi63m/h5VcNns9xztZwQlhOhgxKX5GUhklJPhDYiLhE0io/MBOs6UBI004qdfWbtv07jORyl1tOzeqqz4PbVylbloZ2rG29tUnSx77o+fTt5jVn8JfvcOs+wJd/Yn1H++3fPymWrKrs7muo6Uh3FDTadDFtdpwqyak0Y5GVG+IG00RnT5mMEZ0+qje0G6xBls1IY022KqJGYwxgzGs1YU02rjRFNbrg3pdwmKJ6fTtBlOiVRdt1UYMhpjJFNfq462t7UZdu1kb1jd2mTTtFeWX9Np/XwD7b+KXPSajG1p+ved7BIBR7ymQASCTBunUSCY1OkfoPHXUiVo4H0RyZoazeDEtrbhjRwVfyHtMgQDjbXruqXXzZp8o3ZsJkMdVT1eComSLGW8ioi4br6m3HuKDHjepRSUXE8SVEENzKCWSCIdu3LUZZpBAe1CKSXyUY8MUwrsJ0bWncrPcQRjgOog3MkG7EHOGuxEmYPAlnKFO2I7Uq1GiaGfhmN+MueuePzz7wis5ebOn5+bPyC24+uprvln1tSjysNdJi7jGVEfJsIsyuWgzoXhYHzSqSi2GvbhoxXiHzatzIMbE0aAUpqQwhbAWIQSrcUwMw0IICrSTSgyTI3jX6fCZ80f1Fu3CRQuys3MnTpw8b9bsghm5E68fe/01v5k/b85TTy47dHhfNKHitK2iseQvr7/g5TBC8MKk2eZuRAkjyTpoCY50qpgMlzWVOCmTDdMhrIOgPQhqDsket/4woS+Nexo7zRUX7HU/1e8Lr/m46bHFO26eviL/N7vuXdj87jPBQ5vOOpqYw0U9tuqErfo4bTqmOtv8rqDfFY5jpGjV2CoIxUGqTibg8bcRoXbKH/VGYkQszDhNTT6RDqjcpk3fHT/Z5g9TGG2mOSsnOgQR8geIo8eCFGOWVWcgBhOqFVMtoU4y2kGeOOV32OsZyhn0sQsXzJ48ZfycebPHXDNmzsLZDa11+w4X7zmwmaB0JKOVFHcoygSjnOTD1SiBsiZMsCCcSWurNbs1rIyzMg4TNiXESAHKF+Rw3N3cXG216dZv+sYE6WnFywpOhjbjmIGi7S2aan1j+bkAJRWv2zc3r33N37tYvYtu5gNeL26qqCxmaKsaQN1encuj8wU5xc+JfpaXSFVlCa+7/kgp5jY7LE0ootGWb9n0zNLd9y4uzM4qys3+riD7i5lTPsga//WiOd/etODjmdO/XDTzw9lTPpg97cO5OV/dvvCtvGkfzJv5es70t/Lz3szLf3tmwVt5Ba9n5789Y/ZbubPeLZizPHfGX3OzX8/LfWNm3kvTp76ak/XOnFkvTZ/6el7uy1nT3izIfyV7+stZ05bnz3hnzqxXsqe/OWvmW7NmvjY9+42s3HfzZr2Rnff2nLlvz5nzRs6M16ZPf21G1mt5U17NGr9qXt7mSZPJPz3073Pmkf8m/wLxf1S+RvemZMDIaHFqJD2SSWUyqcFUOgXA8TMnMNLlD5GcYKN5i6C6EdZC+NxiGx6N4+cDyABiOLz0nq9zJ5/csw1QrnZ7U7cfbj/KwaoRi5jIqI0PesQQykUpJkRyPpJXaVplGD/PKqwckOSA2H48Gj0epAOYGqHkMLa3qmh31aYWRwUTdoWPUlzESql6OW7vOEVxfgvC6qKd0o69W64ZN3b2ghv/+ODjWbkF06bnZmflTZ2SnTUt+6abblr829vffG95XUuFxt7oIi06d6MRam6yVFU27IdJc2XTgRZzDS0jDbpqL+2JdAY9hB1hnLjgZH1Qo/FwSVVRRVOxE2/xJYhgO6uzN9AysX33tvGTJ82cOTM/P3/OzBmTJ1yz9I93V1cc9Pskisb27tv56Rfvvf7ucy++8fSnqz5DOFQKMAhhpViHIMMIYaNlrP1UPNAhG5wNCK7zuhpYT3OctP8oY72CF9uxzrPuK8PHb1Y//+iOe25ckXf9mlkTSu5ZwP799aMl6y7bqi7hur4Aei5CuFtKBKgpJjslxiBwZl62iT43KVqVCGqG6s2eRiGC4bKdVp2M4mQluyB7IhHh4MGdNquBYdEvV3567FQ8FKc9aIsHaaQ4s8VW7XI3RxOs7PP6w4gS8jBBO6aauKA9fow7eTa8c+8ahLApfm7W7LxxE67PmZE9bsL1K1b9Q/ELTS2VrdpKrf4gwxgo2oqT9lCED8UED26EKSMluzDegXFuG2z2EtCo6iCv0kpIYHgsHFIddhOC2ddsXLF+53cWqAUl9DStdznreMHl8uibq0vaEIPnu0/3zc07vml1nNRa0HohiMGYee/uDR5XKyd6bK5mD2wMhHhOJESFVX2c6uM8kLWkZEdd1YHaqmKOtegOb6x+/fn6h5diL7wAtK0ZqzaNO/rdlssu+z8t5vNO+wXIdh4yX4Bs5zy2Xhw653EMkPh5yN2HYoMofsHpvuiA+tzIAIQNutEkgvdB0ADq7YehXtjTD0N9XuiX82ESH0KRYRLvh6EhHL3kcl52u/phaACGhiC43wkBnAa0cMntveyBUxg5AMF9GHQJsfVBJmBs4R98vO3ex/4LzP+7yICRzM+7UtIjIJkZGUqPJAdTwykwcvr7EyTrjsQZf9QrhNxqO1GtLylt2hPs4QLteCTh/mfUhax+v+KOhdAdi5Vlz3jfXD4iY11hWGxzetVmNm4N9bD+Lg4OIViUFNpEMS5x7T7UTxMSKfpZRsKkIEn5PLjq4COwv5OyYE1fFL5nxurVTpwLO0m/gVR0SsIhRWzhTlQMQu3HglX1FddNmDhv4a2PPfH8jLzZefmzc3NmTpuac/WY30ybNm3GjJz5N84z2DRSlHcSZkyGEN5lhrUQYeFVfOe+TVuLN6hhsVnXKAckNaT4Iyotov4YF24XYErvxjUeQkNJtnAHHUjQRcXrV3y34qHHHs3JzysoKLjp5oW5WRMfXPpbSUACPioQEASRDkeUusbyh5+81+Ju1ljqjfZmSUWCEdqLmFgeUf0KyTKRRJyiMZ50dinIxQAKgijgHAOayku7dzAvvlxz++KSG27ZPHuu7oXn5c3rehqP9BK2QT/6PW05xdm6GEuUNsuY0WOvhUitFEf9bYQ/gfoisBx0M5KlvUdwwk1V9XtI0SEGsGC72HY8GO3yxXsCiROhnaVbmi0NWkfT2x/9NdjOewiNxlpK8vpADOElt+LHIlFWlGCasTndDQRlRHCdyVpFyy43ZthfvvPEj0drmmuuvu43eTNnjBt33cyCXBhyRKMyRTsJ0my3VzKMAfbqdYZanHQ5PcbNO787VLkTpi0QZfUQTqvHanPbJb8s+gSKJxESZgUyHgvqtE0uj3HjttVrt33t5a2ibPcpdqv1CEboUNyqbyz9UYHZoq93z8z+fvv6dsbg5rScHxEU1GZpxBGjFzHYnE0Oh4blEYpFRIVVfUIoKlkx3ZaS7w6WbdTp9vv8liObPnJ8+nbDg/d73nwdnD0OBs+C9E8geRn09YHBNBjKgMEBkBy4MhO+EkkwOAiGhsDAIOgfAENJMDQM+gbA0BC4fBkMDYLBAdDfB/r7rtzf13vl5329qTOnQXLoX5eSP6sDXO4Fg8Pg7LkLbT1gMAWGMmAwBQaGQHoADJ0DyZ/A2RPMUy8Ldz7yP4b5l+PXJP/LuHlkZCQ9KvqTHkkOp5NpkPnh/PeMAPsjhBJDhRiidDNen6dcW6q2sWLYy8Yc3R0e4sC35/cVYbcu1k0paL7rdwCyt/FWNmAiw0Y+4SB8DkR2UO0UFsPoGMUmGK5DgP1InbHKCmsFP8qoHsrvlNpgO9Xo5lodjHZl0Sc2orX9ex8T8shtuFcwCCE3H3B2nJAZxe30Gld8+9WkadPn33j7k8++MjVr5uQp2TfccGNubu6MGTlz5s68+dZFY6+7+t6lf6hrrTV5jDbULIVYNSpIAc6DusqqD0K4UwlKNY1VnMyc+vGYPyrivMeDmynJqUaxaBdHy3acNwsBD6t6Tp07unnn5knTJ0/NzpqRn1swK3fatOteenlZd48/0SaqfopmPayASgHq6/VfkBL03ocvL3/r6fqaYl39fmdzuaOhfP+m9fojR+p3F3+w7BHd5tUXvMYfNWXEyrf1Lz20ZWHO+ukTK2+/DX7hxc5162NbtgEcBZHA9xLRrRBR0RtW4IjqlWh7WEUDEuJFdL5Omox4fJ2UEPVKITjaTsc7mGgbhVNGN6KJtglqhAm2Ke3H41yA9bXJdAgvrtgK807q/6HtLaOjvtqu8cFCZDLuM3EXnGIFihSnFC0t0GKluAUSXBMoSQgQiBJ390km4+6emcjE8VKgQHz0vB9Cn/u++9zvWu//w/+svc5aY2s+7XWu33X23peKGZdy+8NoH0dSrWppMnbyNEaGUsNs75RrdTyliqVWspiMUg6risWooNEr5GrukTMHz1469dH8+cqta5CJkwhEMpFIdJoyadnihVIR+0V/u5BPVSqaWJwygbBBqeYpNUKJgsUU1EvUbIGc3sSpKSzPZfLoTUyaWCFpZtPZAlYTq55Kq+bz6TmZyUIx427c1ZSsBG27QCyt4bAKaLQcjY7R2FxSnHUfvGppjjwU70n8/Ph+j7SeLa8TyGkyJUMgbODyquUahlDa1EgrE4hoaoNU366Wq4QGk5IuqyuoS61vzm6gJguFeXUpl2iH9+QvW1K++wfwsgsMvh4aeWcbHbKNWMZGbeYxu9VsKS0sYNObgd1hNVuGhoaePXs2LsY2Wy2vX7+02SwdHW2fP38EwAocloHPH9/9+cc4a968fvnHm1cjw4MW82hebvbPe3ZduXzx5YtnANg7Te1jo8NWy5jFPNrX1S3jCt72v2I0MG5dv2N3gPfvPtlHzdbRESuwj9iH7eZP4Flvw5J1uvkb/pPMX4Td4+et/X/oOm6wGsfftqzxT4ENfLk2+3sOu80ObGOWUQsw/zX4niFoVBpEAi1bYZLQVPQcVvmN1NiqhpL2DgVLVttm4tDyYlN/Wp8eEFzkE54cOK0/5UmvvFmsbRIa6MJWZr2gtJpTyFDUClpochNH1sFWdHB4uqYbDyMr6LlCXZNA28BRV/N0lWxlqUBXo+jkRcScKqjPMjzXStrFXB2PIWEIFOy+VyYGr37zT2v9wjzdEC5wLJroHbhu8y53pAcW64XHYwlEpJM7ZJIrxMkFQqLgKZ4eRA/K9PmzfYJ91m1aG3c/tri8oqSqii1gKXQSuVZYXJnNkTb1v22T6VlMaU09q5AlqeIp6lRtbLa4iimsECobjN1Strhp1XcrsCQ0noLz9Cb7+HtMdYUEhJAKSlKq6rOfpMVcunXiavTZi7fOhM0L3L73+7nzgg/8vL4qO1ZVld5enPqs7OkwnzrEqO5/+oh17Jfi1fNSZ3r97uF+k+icuSCk4se1tOvHX9KLjVWZzKex8prcNlFTh04o4DXIVByBjCFWcttMGp6wmcNrVKkEjbTyBmZhAytP1crQtXLqmnK4gqqWdr5I3lhcnp6R/5gloNY3V3IkTKlGwpfxxGoBS0zNLklqYlfklSVdvHm8o0dqNAlEsho6u1iqpKq0DLmKrtFzDG3iFoOws0vZ98xg7FD0PW839bUeOfnbN98uS3maPn32nKnO7hSyj7srEoXAurlAA/2D7ty6rZAIRaJmrqCOSiuWKVhiOYPNr5epmBxBXROjgitpepr1uKqhhC/hsviMZnYTV8wUKlkyFVuj4sbeucRl16Wl3c/PfaKQ0ZuoOWoVjS+sbu+UVtZkJ949DzpErPOH7ngSBzNS23n1IiVdZ+BJFY0aI0Oorle0ceQGpt7IN7QJFXp+R79equNq2yQiGb2iOquOmtPcnKmRl9FTr2au+jrlqxmlB/eA96/Bp4/WgUHb51FgAcABhkYGHcCS9ORhRXmx3W7t6jJF37l9JuK0VC5p62jd/9uBmrpqjpB74WrUzTs3XvzxPCkl8fbtmzdu3Ojq6mpvb4+MjNyyZUtFRQUAIDo6msFgAAA+fvxYUVFx/vz5uLi4jx8/VlXXJyelP77/qL+9W8pVPHyQYnUAi9UOLGYwMjxmto7Z7BbzKHj1mr18nTp87v9+Zrb/XT+Pn71g/P7JCuxWAKzA/rfr6l/6779p/D/LZraOWID50+hHvpKnaFMI9QJlt+pBUXJiTcH9goxmbvOrN908VbNQSe1p58bs2/zwm6XFq9cfRmLyDx98rhPItGyRnsvRssRGbpO4miooExvoLFUNS1kta6VnlCeciz5SzSlgyqq5qlqapKiWl6k0Ncram4St7N0ndj3KTnj+6ZmqW6vrb9V0tXDkwta+9iu3L09ygUAmQXBkLIqA8wgIXr/lJzwxEIPxJBAxCIzTgmVht+MiExKjQ8MCUBg0hkDEkokYAh6FQaLRaJ+A4PomutaokaqFCp2IxqlWGrnP3xv4GipTVslR1nCUNSJNo8LIlGiaxOpGobKh/w/92QtHETgoHOOOwsCJJKw73PW7zWvg2Km/ndxd0ZCZV/b4wLFtj1LvlNblJqTH34q9vHP7ylZhDegS27iVad/Mou9Y/T45pnjzN8mLgmOD8SnTSFXfzjJdPDScneCoL7QKqe2cUp2sTiNvUKtoDxKvKlt4bc/0Yr2Qq+aIWsSqDpWmU6NoEUtUPLGMzeU3sHkVQmm1oZ3T1ScTyxq0Rk5Xv0qqaq6llURePZGS+aCwPFvXoZZqJIbOFp6MLVWyuML6ZnbZ9ejTh45tZ3DLlBo6nV3M4pUJxLVKDV2qoMmUzXqjUKVmC0RNXGGjQidS6qX9r3rjE+7hCHgCkTzVGYqAY7EYkrsrGg5FI2FYGBTpMtn15917FAoBm1vHFzbWU4u5wnqOoE6p5XAEdUxutUTBrKjJrWsslml4fCmTJ2EI5WyOtEmqauZxqx7EX9ao2EUFKUX5TxQiqkhQJZbWcYQ1rd0KJrf6yO71QMep2r8tPth3tDD3hYwrV7BEwjoOr1xppKtMbIGOJtA0awxsQ4dIZ5IIVcwWk1Sj5zU2lhXmJtFqc5WskleSOm5MxKMgv9y5c0v27QFvX4HhYTBitQ1YgB1YbaNm2zAA1qKigoaGOrvdmpmdkZya8nlw4OLlS9SmxkOHf7MDx979v5gdluSnKZV1VcdOH1eolAUFBSUlZTdv3vz0aSA+Pr6qqgYAEB+fsGPHjnv34p4/f37s2AkAwK1b0UwW58rNaKFUUZxfIOYKlWLtkycZZgA+DQ0CyxCwDNnsYNQGrFY7eP1WuHp928x/kNn+X0rr/1Jr/3ulbbf9Ew7byOiAFVievXu+fd/2K/HXKzm1v2cm+C4Ii4yLTsjNTCrI3HN0b2FjQRWj+OKV31bO82Ol3f9LQI/+cUtFwp0eg7SlTSYzSnh6PlPOaJY0NkupTbJ6Tgu9XlTO1TY+KYj9LWpPTk1yPaeYJa/haurExkaOprznL83josTgReFrtq2qpJVllqRfiI78fv+28GVzZyyeEzwjmEjCEvBoJA7l+mZG1QAAIABJREFUBHX19PXb+ePPaBTJ2ytgytSJ7ugpDbTil29bOzpVd36/6uFN9An0JXuQvHw8/f19kUg4AoXMycvWtigVagFH1MQRNwhVNGOvWNZC58qrdV1subFJomsUqutF6nqlkd73SpmefW/G7CAUBo5Cw2AwKMzdDebudv3GpfgH0QIJTapk9DzTpWfdr64vULWIeArup4GXOY+utdc9tTTlZX7ln4dxo/lTksmwByH4gk2LFLdPvC9NtImqzDrGGxW9S840SJkyTr2IUyuX0NRK1s3b51UtItMzI0/F4SrZAi1H16NSmaRiDVOkovHENeoWZs9zpb6NazQJjCZhW5e4q19h6BDpOoRyHS+7KJkvpfe8aO9+2d7a09LSqdW0yZVanr5VJFPTqxtySirT2rrEEmUjX1Jr6pUZOkQ6A6+9U97Vq243KQ2t0tZ2eVunSqLiPUyOLyjN27hpHY6ADwgMJpI83aFIpymuWBQRAUO7OrvhMHh3Z6gHhZSTnd7Woebym+7FXeMKqTxRo1TJUGo5fDFVoqTROeXFFaky3ZfxlFINS97C5Ujq+MLqnOy4VqOgovJpbU2GSFitVDZIlfU8WYPpuTYm4eoPa78G7ar6n3+4F+A1Vpr3WsE16kR9JrlGTRdI64QqWiO/iq+gS9RMkZqh61J0vzB0mxTPuzVNtLL8pw/F5Xl91SWA3tB57nySMzqbFNB48BB4/RwMfByzjI6axyw2qwNYxuwjVrslPeNpbm6u1WrNyMjIyckDAFy5co1GoycnpwIA9u7db7eD0tLSsrKyO3d+dwDQ2NSclZ0vkysP/nqkqLjUbHE4AEh48Limtv7lq7dv/3x/4OBhBwDRMfdYPP6HkeGCspKDhw4oFDKBUBp1+dqQwz5gHrCZP1ksn0aAbchhBwCAt38K16xrm/XV/4XM/5vDjv+k+pc3/8HkL8ows3XMAqy9f/R7hfouWLvkSsKtr9YtQQWSIc5TMP5+ME8y2t/zUuyN73dvIftgp06F7Ni4sksjVrCp184dk4rptQ2lDdw6ro5HEzfXcWuLqQV0BY2tY3ANjFJGftSdU1diIypoeao2jrqdw1XVi42Nwpa6rKrHmEACLsgDQUH5hHhiPRBOyEkTcFMhUMhkrNuK79YQSERXVygCg3VFIDy9fL7ftM2T7OvmCp8xb0ZqzmM2v57Lq25sKm6klS1aMtvJbbKXNxkOc0WjYN4+lEmTIWkZST39Jr6IbWhTqlpETEG9oVuqauWxpTVibRNfWS9roUt0zSojW6ajR105RPaCweBTMVgEiYhduuTrFUuXBPj7Usi4FoPS1KURiKkyJSM24SqdXc0SUBvZ9VIpszDpjjg7IWHV/Gso52IsqhgF0+/dDhhlDlG1w8j6U1HXLatp1dKFMqpEwxcphXw+XSnl8NhUmYxz4/alqoYyY7eeKWlmSprkbaJqRrFA0yzSNPKVtQJldS09U6mjc6W1GgO3vU+h1LH0JpHeJDJ0yp6/NT3NS4xPjG7tUhu6VIoWoVwvUrdKZFquUsvRtfKZvMq0rFipqpktqK5rymcLquVqllhGU6g4MgVLpmDLFGyVTqA3yg0mtVIvvR59FYWBUzzJ/oEBWByBRKJgsXgsGodCoJFwBALuTsJhCXhscUl+YVFOA7XyVvTF0spskYwukDQKpU0MbgVfUlvdkJVf8oglqqyj5zEE5QJFA41byhVVM9kleQUJcllDXkFCceljrrBcIC7XtNDZ4lqhhj1/xeyfvlv+V11l5dYtj2eFjZUVPhMyUx/dfZp0r6YqV6bl1rEq6HxqHb3yzoNr6fkP0/MTM9LjtOyaDk4dpyQ1LeqYMimBffpkybdrSqZ/RQ+YU0gJrtn1M/jzjePTB4vti6fw88inwbEBC7Bm5WTv2PnDnbv3NBpdXNz9Xw8e4bAFbBa/proBOEBzE/P0yTNnT0e8//ND7O9x79//JRCISkvL5XJlVNTF2Nh4o7HN4QA5OXkKhcrhAIODw1VVNYcPH711K/qPt+/u3Y/PKshJzUxWqKQanbawtMwK7O8G/rTbP5vNHwYdY0N2i91mAX+8Zaxc1bJg0T/I7AAOm8PhsAKbBTgsX8zVNmB3AJsNWB3AZhvvdVmBwwps1n+/f3Y4HA7gcAC7A4yZrTYAnv35xjMkwCMkYM6KJRCXCVNwCLSPjzMOD3F19Qyf4RU6HTLVfaorEokhT5rqGj5z1s49P7rCXW7evbpx57rzt8+2vmhhyRhivbCSUUaTNWqfKaUmfjWn8NLvp0rrMrteaMpr0pm8MnUrW93BkBgb5q8Kh0yFzFm+3DskMCA8wDvYw53givbD4YM9ET7k+atWOSFQbggcDElwdUeRyN6rV62fET5n4qQpPx7Y1fGilc6s4gvqVWrm1Zunb9y5sGXnhgkQyIzwIG8vEhzhjEQ7E0mokpKito7Wmrrq3KKcovICsZKrNkiNnSpTv07fIWvtVvW+apWrORu+XwZDTPLywQUFeUFdJi9ZPF8uE9mso6kpiVu/X6uUcRvqCp9mxIukTddvn62qy3/xtkupF8vk/KizpwoePmj4PUZ264b28BHqpo2vCpJBl7hDUSsVVyrl9aYusVTLEKs5xnaNViMXi3hqlUynV3X3mq7duBwTG93IorLFDIagUaLnRd+/UNmUrWpjSluobFlpcd2T2uY8hrCWxqmsphU2sSs07aLCqqcV1AKJllNck534NLaRU6U0CoUqpljNofFqGPwatVGgbRN1PddJ1MwXf3bIdRyVga9vFXV0q9V6gUTBEskYap1YruKrtCI2j6Y3Kju6jF8vnY9AuXt4UUgkEhaLRSKRGAwGjURhMSh3qCuRgEEioF6eJBaLcfDg/vSnyRHnTj58dK+1XdHMqpIo6ExepUBaV9WQXl6botQ3NrFymfwikaJarGiQqRrLqpKeJF+TSuqoDdlsfjlLUEptzlK1NL/6s+3gid14P2xK7E31o4cJc76KCw56+zRlQKeJPH7Uk4gOCPRcs2U1R8Grodc1MOr17fL+l4bjJ3Ytm+NnaijuyH58OpR0kuyevXzhk5mhNwnYyEmTuItXVMxdVL1vH3j7GoyNOCxms9lqtYFRq21wdGRcPfVh4K/Pw0NWu21waOTPdx9tdmC3AYvZMfBpGNjB+z8/jg5bgB0Aq808PALsNuCw3719Ky8r886tm/G/3x0vb0cHB8aGBsfJ9PHdn+bhIeCwf/7019DwJ7t9GDjMY0ODljGz2Tw6Zh4EYAjYP1uBxQ4cwGwBH/6qX79OuGTxP8nscDiswGEBjjHgsACHFTgc4wS1OYDVAWwOYHfY//ML1r813Q7Hl7p7zGy3WO2fhoZXbVjnPy00eFZ42LyZ0xfOCZkze9bXi3HePoHTZ6HwHl6+ITNmLMSTfDz9grCeHlAsyhUDDZoVCKe4rdq6bN/pPQ8zHkbeupBXk3v+9tldR38Q6FnJhQ+PXTgoUjIvXz+9ZcfqwtLUzMKHmYUPi2pSSUE4JyQ6aPYCNzR22pwZFD+yG9YVTkK54OCuBELQV/NcscSpMByW4INEkl2g2LUbtpIpPpOd3VxQ7vdT4vWtUo2eJxBTb8ZE1jSWJCbF7t//k14jrW+omDsvDINxRaFcQ0OD16xZR/HwCgwOCgwLCp4WtGLN8jtx0U2serVBqmtTaIyyp1lJzm4TPTwJ3t4EMgGOcJ8cE3O1xaBsa9dSqeX3464rpUw6rZTHr9EYuEVVaTHxl5q5VWfOH1q19psJEyc/iE1432HqaWwEIjGQS98pOaV5D4TqRoVJ0CSo5iro8jaxRM9Xa0U6nUypksoU0s5uE43VnJKR+tfgB5FcqG3TGEzal+97bsZGpeTESfV0jqxGrKUyRBUMYT1fzpBqeUwhlSmkKg2ikprcjIKkvLKnN+9d2n90l84kE2vYAiWDr6AzhPV0XnVBeVpW4eOswscx8ZdqaUVCRbNUw9EaRFqDWK7mylV8Y7tG2yKXyHk6g+r5q95Pg+9z8jLd3J2RaAQai3F3d58yZQocDkcgEO5QVxwWTcCjfbwpU50mzJwRptWq582bFxNz++dfftq3f3dXt1Gp5YvlzUIZVWNgl9em1NEydG0MqaaGKylRGagSRZ3WwGLxSgqLH6jkTWJRrUBcyxNXC2TVrZ3Cy9dOILFTndFTqCU5wGRq+Gl3JIkoj75lf9Z/+uhRpDsMhUI4w6Bhc2d5+vv6+HmfOvXrueO/zCS5ryLCEpYuvBfkc9sD/TDU+8m04Egc6oCr0/cQSPP676qXf1u+fRt41g/e/gEGh8DnYfBpEIyMgdEhMDoIhj6A0UEwMgRGhsDgIBgZA4Nj4K9BMDAKhixg0AyGLODjIBgYAUMjYGgIfPoLDA6Czx815eWmJir4/BkMDYChITA8CAYHwdAAGBgAw4NgaOhvDIBP78HQJzA4Aj6NS0QHwec/wMBbMDIEhsfAwAh4+ydnyybu1/P/g8yWv53UowCMAmAGwOIAtvGW9ngigR04HMD6b3rsfzuZAbADhw188Xs5wPt3b/fu271m7cptP3y/dcfG9d99u2bjqnUbVm/b/v3aNStWffvNpu/WLlo0+5vFX61Y+tXWTavWr1288Ovp85bO8J/hCSe5QFwgC1YthrhN/nrDcr+ZgRBnyPe7NnqHe05wg0RdOT/FdTKWhEnNTsWS0GciTx04thcyCQIn+HgFzHJDYIKnh7uh3OA4ONnLE4UjEjx8Zi1YSvQNwnv64/FeSCTZy2/GirXbERivwLAZRdUVl2Mu3XtwkymoZ/DqYxNjLl4/rzcq29pUBoP8xeuuR0/uweFTPD0IaDTa3R2OJ5CwOAKZ4olAIeFoFByDwFNw02aHLVu5+Ns1S4NC/Xz8PYKC/bw8iVikEwY1Ja8guatPJ5LR4xNucNnVpjaxqU0oltbLdHSRrvl6XMSCFaHnLh5ISoubtWj+roMHXrzql/PofQLWJ4OS21hG8UQkpse9+vT85t2rN36/2trfwpHThdJmgaRZY1TItDJ9hz6nMHvNxtVXb13p6Glv62q9cPkcR8Q4ePTniIvHWnvVYg27642Bq6Br2pQqg1LZomjvbdO0qtVGVVuvQWmQGbo0UdfPXrx5ru9Nh0zHVxpEUh1X3ylnSxpZYmpRdVZ+xdOC8qfVjUVsEbWkKkesZAtkrGYOtaKupLqhsqK2rO95V//znuraqqiLkQFB/pOdpiCRSDyeiECgUCjM+MkMh0ERcHcSEUsh46FuTmGhgUajcfHixfv27du37xc/f68Wg1oq5yhUXKG0SaVnl1WnZeTGaowMhY7Kl1bIVHVaPVMqpwokNVI5Va/hqmQsiYxBZ1dKlDRtC3/mdF8odKI7euq+79eUHfr1ZnDQWT+f32ZOXxw+DeqGwCLwHgRPLIbk4gpDo/BkLB42ARIwFbJkAuQSkVzhFVyG98kIDL/q7fcLDLnW2WXR1MlzIZCUJcsb12/On/XV63NRugOH+iIvtZ462xF1oSXyjObssdaoM61RZ3RnT+rOnmyNOq86cVJ+9Hj7hSvG8xc7Ll41nr+oO3NedeKM/mxkS0RUW9TFlojzHZcvGyKjDJGRL+7cfXn3btvFS7qIiPG94/IVY1SUITJKfvy46tRpw7lIzfFTHZEXDWcjuqIud5+/0nb2kvbMeU3EuZbzEfqIM5rjZ7THI1tORT07F1UT7K+aP/M/yGz+N4wT22b/O8jb/oXJ44bI8dyE8SL8S4X9t7nKYbNbLWN229jbP14kPrlXXJpRXp2TmhGXnH4vKS32XOTh4pJ0JquyjlpQUZv5ODX6XuyFKxcPHz247eH9K9eunzpyeu/abSuWbVgUMNObGEjxCvfzCPX2CvOau2g6muhO8sVS/IkoDDwgyB9NxPuFBDk5T120+Gv/QD8oAukMJXj4hOPJlJDpwVCkKxTujEZjCTiyF8Vv3qwFHhgiGYEhQtHIqQgyKXjT9gMQZ3TUjZi3Hz9yJdz1W1ft2Le17XlbbnleM7upw2RgsOp4oialQVRNLfXyJjhPnQiDu6LRSAKJSPH0wBHwzq4uCCzSDeGKJaEnu0IgkyCQSRAnF4iHN55IwkycCNm+dXX0rYjs/ERlC+/K7TNpmfG9fWqthqVWNUvk1MzChMhbRy/GnMgtTzT1SvtetNQxG7DelO37f+zob2U1VqQn3o1/ED3RFbJ89Tf5JQWbtn2/5YetOcXZDB71TMSh347sNnbrN+/acuLcidyS3EnOE6dCnc9FRjQ01oeGh0Tfubltx+ZN2za+ev9S16FWGOUt3QaZVibXKjkinkghkarlSr26pLqktbtVopas27w2Oevx679eqFtlihahrkOuNArVbWJjj8rQraTz60urc1/+2U1j1yl0ImOnTt+u7n7W2dXfWU+ru3b7alVN5e6fdyHRKBdXqNNUFzcojEAgUSieeBwZhcK4u8PhcDgWjUGjEBg0kkjAYNBwMgnHZDI3b968fv36I0d+mzgRUliU29vXrmuRcoWNCg23oib7UfItdQtL38YVSGsFkhqxtJ4vqG1mllbX5dIayu/cvCyRcju6Wt5+6KuoyEHDnD0IKHf4ZMpkyBoI5La31+VA/xkQCGbCFIQ7hoz2xLoTpk5ww2M8PMn+YQEhATj0QjTi/PSZObMXMHyns4PmXIbjt06FzoNMmu3iPgOP9Zs8cbXT1Nsh0x4EBj3x8ckMDn5AISeH+t/zId0kwZ5M83kQSL7riU0IoMR6k+J9PWN9PBNDgp+ET4v1DUgIDHkcNv1BaPij8On3g0MTp02LDQh4ED7tfvi0x7Pn3AkIjA8LvxcccjcwKC407H74tLuBQQnTpseGhN4PnxYXGhYfFh4bFPwoJDzePygxOPxBQMiT4JlPQmfdD5keFxoeFxyUOG3ak9BZjwJn3vMLexgUnORDavt56z/IbLcAx5jFDACwW212q81utow7LceXzfEv2O1W4LDZrKPjZ7HNarbbLABYbfbRkdGPVsfg2w+9ldSclm6hoV+k7mR1vpJ2vZQ+TL7CEpcLdVSetl7ZxWl5LtZ2C7peKIvKk4Qy6pv3HVId+9yN4ys3Ldl/as+B079s3bvpx4Nbl635auN3Xx87uvOHn9Zu3b564cIZM2aGLvpm4dJvl02bFkYmEQID/KaFhc+YPi982iw0ATlzXvCsWQHhIb4zpk0PD5oWQPLeMHfRBv+g1STyMgIx1B01K2Tutp8O4f3DH2cVqHQGdYvm3pP4S7HXbzyM+e3s0eLSAqVKIlMKmnkNMoNYbpTMmB2y6fs14dP9nF0haJy7tx8lfEbwytXfnL8UkfAk1isAHzjN42bMucTkmDuxl30D8TDEpMtXTz170drdq0t5GpuU9vvshUFZhY9bTTKJgl5DzX2UfOte4tWqpjwaryItP66ZV8aTNj5707N15xYn9ymF5blRUScOHdp9/lIEloJ1cXM9fOTY4uWrXN1RCASqICd3766dLk4T1n63BkXBOEGdDx0/HBgW5I5EUDw9oi5e8PHxuXTl8o6dPwSFhVY11KXnZMxdsiC3rPj5H3/0vHjx5sMHU1/f6/fvU7OyduzebTC1C+VSDAm3eefm9t52tVElVPIULeLWHk1Hv17TJu3o1zfzGi5cO8sW0tQGeXuPwdTb/vrdq4LS/NgHcQ+ePPTy98bicUg0CuqGgMPQGDQB6oaAuaPcoUg4DOMORUJd4TAoHIPCImBINBJDwOF9vLxh7m7Z2dmbNm1CoVBhYSGTJk24n3CPL2AzWU3GVnVnt76sMq+w9Om4tUMobVbpuFxBXXunvKwqe9eeLa+e9a5cvuJMxNmCkuLjJw4vXjgXh4QR0HAM0nma28S9EEhRcPhdAnkdBBI6FYZ1RlIQJC+sJ9INi8VQsAQvEtkLA3UNhrvt8vc/S/G6AUXeQGJ2oZErcej5WNxsiqcHFu2FQflBIFsppOd5Ge9Kst9X5upT7sqTbitSb4ufXO0pe2LMilUnx3QVJGlT4+RPYlWpD8ckXNDTATqMoMMITK2gsxV0tYLuNtA9vneA7s7/gt7u/4KebmBqB6Z20NEOOtpBuwl0dIHOLtBlAqY2YGoD7Z2gtRO0d4KOVtChAh3y/yDzkHnYAew2m8VuHrOPjoIxM7DZgMNut1n+lYRis9hsFmC1AKsFOOw267ht2ma3WRx2MwBWq21kxPzJAYZM/ZqskgcqE5unqRIaauTtVGUbtYyaxJCViFobJV0sTkuTvEfQrKjt/tPwJCf2UXpMS5dEoKIqjKyU/LjdRzbt/G3d8cu7T1zafTn617z8aAY9g9qc1cwqyHh69/qN0z/s3bTphzX7Duy8e/dqcXFmQsKd2HsxkVFndh/YHHFh/+4f1/y0bc1PO7aePX78tx9/3LVgfsTs2UmrVyet3xC7ZfuJnb9s2vLjwjXrH2XnJadn3rl7j6uUavpao5Nji+pLY36/SW2sUrXIlK0KXbfu56O7UzIfqTT89Mz46LuR5y8eO3piP4ff3N6p7+xv63/dce/hjaKqNI2BrdQxjCZx8tO7t2LO9b9s7XvVTmVU5hQkieWMJ6n3Tkf9tufQ9l0Ht85fNmPPoe0KnUCkZIqUzOrGgsrGXJGa1dKq2r1n56QpkEWL54eFB63bsHr+0vkwDAKFw6/ZsMkndAYC7wV1Q58/HbXs6+VTpzghsRj/0EAUAYci4FA4LJ5MIZIoX81bgMXit23bsXffATLFMyAkNPLKJcjEiRu3bmXyhCkZ2ecvXklMSW/r6vUPCV+94fuXb9/XNjY7QaEbt25+9uaFVCOVaaXvBv8oqckvqyusoZWHzPIvqSm8eP18dkHmh4H3+w7trWuqF8nFHr6ekMmTYCgkHI1ColFEEgUBxyDgWCLB080V4eoCR8CxCDgW5o5GuGPQSBwKjkPA0DAoEoVAB/gFurm4Xrp0admypRAIhEDAubu7ZWdnbtu2Zfac6UnJjwRCTnlVcU19RZtJp9HLxDKuqVtv7JC/edcddflEULB3fHz8N0tXukCRaDzJ1dnNeeJELyKRjEP7eWHmuU0+B4E0eYdkYCl7IJBpkIleUBTWGY53x5JxFBQch8V6YNBEMhYbgsUsQqFWQ91+RMI3uDotgLvMImBmeXgFED0QMKSflzfByenyL7s+asTdrCpDc1F12i1G6SN5czan7EGnoFTTmKNvLmxjVYirc3nlWfyqQsurfjA6CMxDXzKnraPANgrsw8AxAhwjwGb5/wbL6L9gNoMxC7BYgNUM7GPAZgEWCzBbgMUCLGZgGQTWT/95MluGAbAC6xgYGwEjw/bBAWAZAw6rw262O8w2h9nmMDvsZmAzA6sZWKzAarNarXarzW63W61Wm81mt9utttEx65ANDPU8aymtTZfr6QpDk7qjSdvZLG2lnri0u4Ffou+Xa/vVknapplev6dUrTaqShqImfq2qjcNTVqnaqLKWKp6qsEGQKm4vocnTOaqMJtZ9Ni+RJ8/kyLNliqJGetrpa3vyahM17SyDiStVN/DE1Rotu7I6/XbCyfzKuJTHF3LT7144d6QwK5lPreCkPWzctzs5wD8nbPrTpcuv/rDj8MF9Kzatn7tyWVj4rMVLlrPlUkGbel/Er/NXzd28fbVQ3Nz7uour5I9PdeZJaYZ2SZtJ9Oylvve5Ia8otbVLzxbSOSKGtlXOFNSX1mYIFA3F1Skt7fzymozTEfuF0uaU3OQjEYfbO7WGVsXbd/1Pc5PuJd3lqjn1vIYrdy63tGrEEo5A0Gzq0VLZlW29+tT0FJeprh5k77CQ6RgMjkAkQ7EoVzQCTcST/AMmobAuBA83FGXT5j3B4V85uSEDw6aTPH2wRAqO5OHnH0wkeVI8fLA4kpe3b3BI2PKVKzA4rIePd1B4MJZIwBIJRA9vGBIHdUch0ITN2350g6HXbdzW0dW/ccsOyITJx8+fK6uvmbN4/pU71/rePgubHbrlx803716FTIKcOHts249bb/9+S6KUTnKefODXg2lP06e6OGOweByeSCCScXgiHIGCw9AoOA6NwMPcUCg4Dg5Fu06FuTnD3V2RMDcUGkHEoohwKBqPJeGxJFdntw3r1y6YP8fN1QmHRUKhromJD7ds+R4CgWCx6ISEeIVCRqfTOrtNf316t//gL5GXzxn79PuP7kLj3CETIG5QBAbvCceQ4Ci8n6c/Fo6Eurp5e5G9KcjlCJfakJlij1CqR+ADsu+SiU4BcCQFCUe4ORMwWAIa74nx8MF5kl0RvlD4XDx5GhIxDQcLJcCme5HCPDzCyAEhHiF+5OBAn2C3iVMO/rST31zDZ1Zkpt8tL0uW8KsqCh6UpcXU5cQ3FadI6GXsuoLqvLTqgqyK/KzPb147xsbsZovVbLNYbBarfcxmH7Vbxxw2s91mtdv+67L+t2WzWB0Wq83y5aXDbB+HzWK1WCxmq8VisVnNNvuYDYxawPAYGB75z2722AiwjIHhITAyAkZHwfAwGB0BNrPVMmKxjpitIxbriN08AsZGvjikzWZgtQCbFdjsDovVYbECqwXYzGPDn4B9qLdbW1qSLJfWt+hoKlWtsZ3B5BcdOrmDJaqS6zgiBUupF8s0IqmaL5IxGmjFSg1dpWsUy4vlmiKhJMPYXqrQ5QqVaRJdBlOUIBYnMpm/03lxHPFjASeRz0qKvrevtDZWIi3SaKuY/Cy5tkqvb3yadf124jF5a43BSG1RUbn0MgGrmkcvGdBw/ki8lxPgWxsQmuIbELl0/pkDO3fu3bpozdJVq9euXrNhxXfrVv+wcfeJXTsObvQLwyz6JuxqTOTPR3fPXjr7m/WLlqya+cvBjdejT2QXJIhktNSsRIlS1N7dyuIz2rpbsgtTSqoz9SYBR1Kj0NJPn993/NTP2YUp+07sK6gpevmml8Nr7HvW9iglLr0oVdGpFumlJy+cvn7zyovnPQad3GCQm/r0l29GUIhQcODlAAAgAElEQVSYKRAI0g1OwpJDgqeFz5wFw2NcMDAsBRs8KxxGoUxCoiY7IzF47ylQzFQYBgrHTZrsMnmK6+Qprig03tsnwMvbH08gEUkUIpkEhbnDkbAprk5wDMzDl+IKdYG6wykePjgsCY7AotAEdwQ+dNrc7zbvnOLsjiV5zF281Cc0COI8Zcnq5VfvXp/gNsnDl0LyIk5ynugX7OuOgu3Zt/fIieNTXFxnzpqzfcdOGBxJpnj6+gXA4Eg4AoXHE4l4ChKOwaDwaCQOBkVCXRAwNxTCHYOE4aEuKIQ7Dg7FYpAEDJIAc0MRcGQ8DuNBIRDwaAIe7ebm8v33382bN49CocBgsIMHD16/fv3YsWNVNdVXrl2ev3DeZJdJK79bAXGGoNBuBDwaicK4QJEuUCQShaPgSIEenkQCjkLG4xFOcyZC0nGePM+QpqBpZ5ycZ0AghCkTCHBnChGFgrsi3dwCSN4+KKIvEu8FRYTiif4kAsETRfDD+vl6hvgFTfMLDyAF+xCD0e54NBKTmvZEIKJzBA21tBKhtEkgbGiqzS1Iu1uYerexMkPCraE3FFWXZDVUFhflZv315zvgADYrsNqA2TYecPkF47la1v+G8Wje/w0r+Fd/6n/ujOwOMOYYP+gdYw6HzeYAFgcYdYDhf0y0GDWD8ejr0TEwMgKsFmAetY0OjU9mBuDvf7dZgdUKbBZgHwO2UWAeAubRvwsDMxgbBpZhYB0ae9MjpZX2a9n9WmavhtYqr2vVMHUKRou8uVPD6VCx5JxKtaC6U0vvbWlWcwtbpCXdxhqNNKtDX6AVpRgk6SZFHrPqrlqSJhM8VnIfaoVPBKw4CeehgfXklbI08/6RmvwbRlFBq6SoRVMmEGR2tFITkyPy6u89G1TKtFUyaUV3q8CoZrLZRfKGbMHVM/e9KKUevo8x+Kpfd/fza0oKExuYlREXzqxcu2LBikU79m3VdIrEWmp6/p2NOxZNn+97+uKh1NyHF28eX79t3qKVgctWTV/73cJNW1du++n7J2mPBTKRVC1/nJ4YOjvg4q0z+RUp1bT8iMuHZi8Mkqu5pj5DPavuRNTxRylxtdRivpiWnJGQmHn/9LVTJy+dXrzy681bNhQWZOdkPsnKeJiRnfDtqjkYZ0hq3K0nD+6FhAR5+vosWrlsKsbVDe/m4Y0Nn+6Hp2ApnmQMHI1yQ5MJXigkfsXyNbk5Rbk5RWfPRHl6+AYGBk91dp04eRKGiIUi3ebOm1Vcln/i9JHL16KYnMbf46IPHz7s4+Pn6+2HgGNIRE8C0ROOwE6Y7ILCktAEMpJIhmJRCCLOO8TfO8wP503AENFOzlOweAwWj4Mh4N9v3hocEgaBTEah8R6evm6ucBLRk0gkw+FIHI4AgyFwGDyF5OHr7UcikHEYPA5DhLuj8FgSwh2DcMfAoVgUnEAh+o4TG4siukNdsRj4xAkQ56mTkAjYBAgEAoEQiUQSieTr6+vu7k4mk7/5ZgkEAsHjsW7uzpBJEDfYJBcniNMkiIuzExKJxGKxGAQcPnUKdPIE16kTsSh3PxJ6tsuUa2h8cXB4DBl/mILbPC0kiIIjod3waFfXqRCEu5PrRAgZhaZgUO5TJjpDIJAJEAhiEpQCd0fB/H0DvL0CPCj+oUEzUQjsgvlfScS8xsYyBrOKy6vnc+vrKnLK85Pz0n6n1WSKWCVCVhmHVsSgFjfVFOVmJL97/QI4gM1i//IkagNW25dessVhtznMNjD2v2F1jP5vmB1j4yX1OCz/1q76+/LYNgZsdmADdhuwOMDoP8jc8xy0msDzV+D5S9D/DLx4Dl4+B69fguf9/8KzftDfD/r6QX8v6O0AL3vAqz7wog886wM93aCvF7x8AV4+A897Qau2qyLvJbX4A6tqgF87Kmt+y64fVgg/8elmOfcTj/qyqfg1vfgNo+gdu9hQFP9ZXDqsqnwvynvLz3rDTOuvefihMZt191RraexLVvrL5uSehgRtZYwy74op88YI9Sn16n5p0qUhTuFbRvY7RVm3rKjXWFdaGXsn9WytJEdmaFDpGutr029cO5JXdD/r8dXKy6c5R3/LC56WSCTT9+8EKkaHnCpVNVHZleu2r160bPaDx7ckqnqOuFDeWifSVnFlFboOXqtJYOzk1dBTWdIiqa6Bxa/IL0tfuW4JloLd9tOOXft3eQd5rfpu6dU7EbX0QrqwQtch/P3B1UvXTomV7JZOZcz9aw9S77aYpBI1My3vQXFNprZDmpqVeOXWBSaLmpX15NqVUw11+d1dUr286dGlo9TsxD+fdf5+L3qyq+usrxfh/ckQF4i/PyHQF08gwMgkLNrdnYzFU3AElDuyrrIW2IHNAl4+f7Vs2TInJ6eQsOC4+7FcEWfrzs0PH8dbHaN/vHvO4Tf3Pmt79rzT1GHc9N0GuDsswC+QiCfBYWgyyQsGx7i6o2BoHByLhROwSBLeO8SfEuQFJyJReDSRTIAjERgclkzx/O3wUW+fABgcjcWRYHA0Ao5xhyLhcCSJREGhMD4+fh5kio+3JwGP9aCQcBgsFo3xpHjhMEQEDI2EYeFQNAnvjUYQ0QgiFuWBx5Bh7m5olPvdO7dKivOvXL74y8+7582bh0AgiEQigUAgEvFIJByPx/r4esARbhgs/PSZI0VFWaeP7Nu8bjkFj4ZOnYSHQ+HOE79ZMH3Pjg2zwwL8PfBkBNQHAtkIgVz1943+Zl5XZX6vXMRrbvwqPADjPun+vWuFuclbN6xCQp0mQyDzZodcjjx969Yl/xk+UJwbGgN3dppKInt4+gb4+QWgUYifftoiFNKYrMrGpmKxpInPra0se1qUm1BXkSzkFosEZfW1qXRaPoteXFeTm/U08e3rZ8BqsVttdqvDbnXYv1wGffEsjEfk/r/v/9BljWd0jmd9OoDdCqxWYLUDC3DYwHjY/r+TWbh+yyOyz2OfgDtkj/igoDtBATcDfC95U276et/y9Y728Y728Y7x/oJoH88YP48YP8p1L+J1L3JMgF+Mf8BNb98bXj63ff1veXnfDw2J8fO46UW4G0i67om45YW5RcTdwBPueFBiPCmxfl6xgT7n0dDoAI9oX/JVT8wdf3IUFhrtS7wX6HGTjL7rQUwgkuLJxBhf/O1A/FUv99/D8ZcC3C55OD0kQ5NI8AcU5ANv9H1vdIwfIm3tjFFe/nN1rVJTU9CUklL9gKdrlLXQ6ezixOTruk6BsVU42GnoKi067+v/cNr0x9MC3qTfV9VlMtlFXFV9SmH8Vwv87sdHicVljfQ0rrKIKnzKERfINJVCUZFQWqww1nAUhRxZsc7E6nyuzCtNOxZxePnaZYu+/XrDD2trWaVqE19r4siNTfpOrtLAXPXdgqMn96Rm3tv84/Ib9yPq+YU1nLwb98+s2fjVletHoy4clsoYYjlD08Jnskul4tpXfdLPffI3fOrPC2ZGHjq0bt2GlWs2f/fDz+SAwBlzZ/pQCN5EpBcFjcZAoXBnd5izi/MkF6cJS+bPP3rw4OGDB44fO4JAQqc6T0p7mjww+qmjp62kqqDvVVdGdnJS6oObty5ptFKVSlRWnBca6DcJAlm0cP7xo8dgMISrCwyHJ5M8fZA4YsiMGQQfT4wXGYpH4nyIUBwMgUUGBgehMTg0BhcaNqO6piEsdOaUya7+fiFYDIlM8iLgKQQCCYPBoRBoNBJFwmH9vT3QcKgnCU8hE3FYNIVERiNRZCKFRPAgYCm+XoFwKBaNILo5o2FuKJi7W1Zm6quX/d1d7R3trZ2mdgajOTU1OTQ0mEQi+Pl74QkoNAbm6YX386dUVBS8f9X3ssv4slPf3SJnVhfv+X4NwXXC5VMHejrEz7tVr7sNT+7c9kGj1s2dtXfR7OVEeFPSvdHedpNaLaCzvJCIAzu+72yRvujR85trgjyxibFXX/XoPvS3Oz69oVcWLJ8/TUyjxt28TiRhCR54L2/SjFmBGZn3q2szmNxiJr+knpFfVJVcT8ttomezOTkCSRGDm1NRn1jb9LS6IbO6IScr78mrP/rswDLePxpfdrvdbrf+nbn7xYj4z/3/4jsel1T+LfH4tyBNmx3YvnSy7A6z1W4Znwj9H2TWLvimKWRGz+HDuiOH9efOio4dVUVEqM9FqCPOas+ebjlzuuXMad3Z07ozZ3VnzmrPntWeOdESeUYXcUYdcVZ/7rz67Hnl6Qjd+Qu68xcMkVG8AwfZe/earl5QnDkiPLpPc/aY+ujRttNn1MdPtEZGaU6dbr1wwRAZqYs8rzp7qu3aJcWZ05pzEcqTpxTHTqiOntIfPdN5IrLl8EnZkaPq82cU544pL5yQXziqjjzafuqY6cTRzrMnW08ceXnuZPnS2Q+mUez0/D9bmg0mtuaZWPVCKmvnifXMtn5ZfPK1+2m3hQpGbWXB/o1r9n81+/L8WTF+HnU7N43JaXJ6fkev6H76jaAQdPKjyzpNo0pbK2mpZCryWKIcBi9TqiznCPKEilKJrkqgrhCoq+jC0kZOWUuXoo5euee3n7/6Zm5ccoyyncuUlEr0dU3c3AZWzsnIX/LKkmobczLz4gorkyqaM9NLY8/d2pdTGt/QmBVxek9a6p3ymvS84odFeXcljRkDqsYPDUXZO7fURJ4be/ni/Pnz1Ea6ob1T394acf706m/mR506eOt2xO27kQ9T7u45uO2n3d/99tuuhfNmTJ4AoRAx69au/O3w/mMnf1u74dt7CXePnzl6+ORBbatS2yI9e+5IzN0r3d261lZ5T5d283ff+nrhNn+3Ojnp4eRJECjUdcIECBaPm+wy5eDRQ96BvgRf0tY926E4dyQBQaRgIRMgkyZDJk2GBAcH9vZ2Hzx4EAKBwOFwV1dXLBYPhUIJBBKZ7BEUEOzj5Y3DIj0ohAAfbxIRj0TAPCgkIgFDJhHIRBIRT4K6wtFIHAaFd3OBeZB8/H0D5s6ZUVVZotXIVUppe1uLQi7uaDcUFuUGBwV4epF2bN988dK5ixfPXL56dsuWNdUV+T1tGgmzUStmSdkN5vcv6grSIg7s+PTS2GsSa+RNH16YYq9GRUeef27Uf3zWwa0rvBV5OCHmSnlRfvS1a0vnzFg+N/zp4zt1FVnXo44e3rvVZBCaWngv2+QdMubwq44f1ywpS03uadF5e5HgKBc4cvLWbSvlsobahjQaK5slLKxsTCltSG7m5zcw0utoT9jCnGZuFo2fU8fIKqxMorJKCsqfPv+j1wGsYxbzOMxWi8VisVjGrFaz1Wq1WYDN/F/w35+kbcBqtdssdofZDsxfelJ/d6bswGod57PNPma1W8x2x9g/QvCVXy0Vr/8OvHsJht+D0SEwagGDZjBsAcOjX0IPhgfByBAYGgRDY2BwDAyPfMHQEBgYBgPDYHgMDI+Bj4NgaAQMjYBPn8DAAPj0Fxj4AEY+g6G/wMhHMPTXFwXc+A8HP4ORz2D0Mxj7CEY+gpEhMDAIBsbA5zEwMAI+D4CBQfDhAxgZAqODYPAjGP0ERgbA8GcwMgA+fQR/vJFGRfz+VdBAY36PtlHXyWXIalSdwvYXWkOf3PRGk1udHB13sagso6AsJ+rC6Y1rF5/8bsXlsMB7YYGSS2ctCg63qcg/jPjTj6ulogaFiibTUEW6SoG+XGas5cpLxKoKsaqKL65UaJul+iaGtEzcQuUoa4RautwoSs5JnbN4/m9nDot1XIGqTqKvMfQxcyvi45KuajuEUj1d2y5QKNkiaZNYVy9oqW4Q5PHklSxa4a2rRxPSLt+4+2vC9Z9pd040/7CuICQwDolr3LOPV5J7+tyh/OzH7/4wldVlfrNmdnlJUnc7XyAtuxV/tOOZSN/Obu8U9z/Tt3Uo7967dulyRDO94dUfzyqryy5ejmSwaAd+3Rvz+83yqsJTEb8eO/FLVW3O6Yi9DxOvPk2/c+nir/TmYpmcXl6R9eOPG9es+XraDF8vH5x/MKmoLGPvoZ++WfU1T8LyDvCETIT4+mFPHt8TF3/l2PHdFy4e6+3T5+Ulr1q1cO7cUE9PnKvLZD9fTzQa6eTkBIfDfXx8PD0pMBjM3zcIgybisCQPDw8UEorFwCdAICgkPCQoONA/wNvL4/KlC3W1lRXlxdE3r2zfsjE/5+njh/eSH8enPLn/e8yNs2eOL1k4b+mShbWVZS16VZtB1dNjqKnKO3RwZ2VpVnlxBo9VKxfSWE2lh/du3bjqq/LCJImwVsSvrSrJ+HX31vK8TL1MWFOcI+fRzp7cv3H9Ei63oaND9eKZMfNpvEhYJxE3pCRHr1wxMzXploBbyWwq6DSKstPurVs+b/v6tT/v2IaAuvh6EaZOglyKOiQSVClkNbTm9PKK+JKKOIGsWCArpjLSahqfNLGeMrg5zdzcqob0gtLHTYyyzNzHfc+7ABhvP9vHB7va7MDmsP8vm/D/0xoXd3zRYn0p3K0Ou/WL0PLf4vLtX0zL/0Zm+bylkm0/9NeVDPzZNzY28mloFNiAZdhmtQCz1QKA1WIdHk/kNNu+zJB12IDZbLXZvoR7Awcwm63AAdhM1uljpx7ExRv0LQ8S4gGwO4BlaOi9zTbkAObRsUGHwwYcANis9tFRYDM77GNDwx9HzAMOYLfb7V1tnX++evv+3VulQjYuDh01j9kAGB0ZGhj49NfQp2GHedgyAj5/Am//pEecuTkzYIhe0mfkiFroijZB5yujplXc1qdpfammS2tbTYqe/taO553VzPp5a+bv3rb6cGjAtQC/6OCAtC0bflw2d+G8oMaavG6Tgs2rEKjq+NpqibFO0dooNzaJdfXNghKVnimSN1L5JcpOdlZlwtOyuLyq5Hp2VVF12YwF8zf/tJ0jZ7b2SWSGutZn7BrGU7qgSqpj04RVQkUzj1Mv5FN5slq+robTUsWQldRWp9dVpj1IvVhcGm0S5HKvHXzqiasheRZ6+McEhCwL9Qqf47Nh9ewTR77f+uNiKjtXp2sSi0ql2vL4lFMiZRlHWERnF8qUTWJ5s0InMHXr9UalsV33876fGCyaWqu4cPlca4f2j3f9h4/vuXrjREe3mMbMLyxNKCiOVSprnr1QavXMdpOIxSmTK5plchqHX11dl23oEHFFtRU1uQJJ84FDu5avnJeSfOvzx061isZhl754ruk0iRVy2pvXxr5+3d3fL61cubCqqqigMGfdujVz5szy8vJAY+BoNJqA9/D0CCCTvDw9KcHB3nv37qgoL2qor05NSTp18ujir+clJyd8/vxGImFlpj/WKAVqBf/MyV937lgn4FF1atHrF53ZGSl79+z89OGP1y+61Qp+l0nF49Tt37s5Nfle7O8XiwqSCvIfRUbs/3nXmr171l04v//2jRN3o8/8un/r8iWz7t6IbK4r4zbXN9aV/rBzHZVW2NOrotLyL135rbI6radPLlNQedzy8rIkHrec3lxAp+Wfi/j5UcJljZLVWFv5OCFuVniwyxTIisXT6dS8huo0VnMWtSG5of5JfUOiTF7C4mXRmGk0dgaDm9PIyGygZRaVPaqsecoT1ielxHb3tANg/yeZ7f+K7vj/Ff9BZkbQDMPeA8Vnj3YpeMBqHvk8/PRRevTV6KGhkTf/h7r3jJKrsPJ9sWfmzvW8mWf7ejy2cQCRDIxtbGN7bGOiwdgEY2wDBhlEEkKAcs6hJXVL6pxzd3VVV47n1Kmqk3POlTtLQoAQICS1OodzPwjP+M3Memvd9db13LfXXudLff6tfc6u/f//3393wN0TiwdPvTOxeceWUDh+ZXJWFrWujt7Ojt75Bee9Dy4cPFK57/Ax1crNO87mnTs9gfC5CxeGJiY279ze43UnkdSys2To6sHduy9/+OG5d9/r7u5OQ6kL5z84ebQyEgg6S8unT58+dqzqvXPnqxsbf3z/fRkMJSjScZxgKFJZX3P2/LlLH324NDs1Mzs5Nz81PXXJuXLJOf8BsXH9ie9+cxocOJ2naQs3R3Rr2MwNmarN26OaJ9YXAwLZvGkPl6yJ4e899NOnnnnsfSIj7tu774YVu2696aUf3VG9e/1EVuZogJVjuBoUCimplNGKqFJCKQvCdRAXY6INc1ZGyCOdgWof1EVpKWtE37pv94rbb1v56kswmwmAXaQSHjrLkXKUN3DJosUcyemIrBKqTpFclDMTTC5GmiFGCFGUX1RiyUj9ENa9APfhD941+PWv99x+h/uZZ59/7IEXVj/FU5E31/62tm2vOUToZto0QT2XyBCdmhnPFVFOSmRwHwD7QsAAr2FGXsCYVFXtEZxB39y0pt/dPvF2YTDQefDopiTs5pR4aYx++5w0PI6PniIVPS6pcd3O6DZi5jBJg06/o6lmSrPSnJSwcoSiI5pFqgY6NMILQhQAOhFkwDKRYoHSDFg3sPKQmM2x4+PZsbFcsWRatpqBkwxLoFjqxpuuu/76G4BEKhZL1DdUw2j8zNnSuXOnUlCcwDMz05dUlW5sPFZXV/Hmm6tEPjNUUnI2V3Ny7/69606Nm4ZGnp7I1pw49P07bln98rNVx3YfO7LjpRd/vfb1p08c39bWfGj/ntcP7X/z2JENQX9TMY+fqNrU1XEwb8Ln3zFD3qa9219T+XTR4ibKhqEQ27a+2Ni81+U63tNXuW7dU8ePbyAIj6bFB1xHVSX67ll1YozLW+n9e19RhbhtoIOu9o1vrn745z99+YXfNpzcY8hQJtkFJVrjsYYU1BqOnExCTWm0MwE1Q5kOKNMRijdGEq1RoCONDIoy2tFVny+YV2FeXFz8d2P5Lw0zc8dPyq+uCWxcm6fSzuL8QHdve20rnsIbm5vc/oFHHv9FccjavGMjLTA7d+4WOPnZZ57r7u49ebImFk82tXVKuvXk08/CBD3rOLsOH3pr29Y4nBk5ffr+Rx5GOXrj9q2cJMMw2tnc2tnc6ve4H374oXffPbt27dp4NLHhjY3RcMI2882NbfUNTV0e14Gqo2A6U3W8Zmjs1MZtO4NJKJpOOcvO1McfT09NLi7Oz89NOVNXnPffJzdtOH7HLefczSUFZi0Sl3FSpuy8bthKcTwXBHzVDSeLI6UMQ7M564Fnn7j/0ftGGNyRBXTN6kPfum3jnd9Bm06+mxV1MZ0bwsUiJI2Q+hgj2hl7hBXKFJPHIDYo5GDazPA5jM/BlAGhIpifsA+frLr2hpsq6+vKZ4ZALCDaGSWP2sM8wkCsSuXGddZEFYvRshwtpSQrwxphRBhg1LCZy1hGeliKX+RCH/adrF/xT9JTvx09fAjYt+upRx+oaTo6PqaGgi2EFCPUGC1GVANkeC8Et2tqzDCSmgVredwe4lg1JVtEfkSVTbqzv7Gtp2HdltVRwEOywL7D6zO41yygZgEmeI9ZTGbLSS0b1ayYqIVJ1s9JEZz2clIkW4JlI54twUYO0izILmCqBWsWrBmpQgGFYRfHhUslcqjMKlqKZqOymmLYRKEoaRrF8ohucvmCbpjihYvvbN227jOf+dsHH3ywsvJoPBGIxFySivj93TU1FbrOl8uGblBj40Yuz9XU7j9xfEd31/H16559Y+1TO7a/XF+3Z8BVs3PH6i2bXt6y6dX77vnek0/c98eVv2ppPkCRwaEh2tRTg+7qXz38nad+99PWll0ed+XhQ6+88Py9TXVb/Z6TbY17f/Xgd3duebG3vaql7tC2jc/v3P788ePrGuq3en1VNDUQCdc2NmyuOPzKvt0rO9t2JiL1Yf9Jd99hGOok0X4G9zXUHrj3ru9uXPeCx1V/7NA6HO73DlRGgzXpVBuO9SShpgzcgWLdLs/RGNDkDVQPBmqBVA9C+NLIIMOlevtbcnlj2Zn/5BTk371jO85fFGb+jruyK1/CDu25MlZwFubam1tYgnOWnW17drj8/UAmurA89eqaF5edBa/XG4vEjx49uuw4IJQMhiJ9/QORaDwSjV+8NLnsOMeqKo9WHiNpwjT1Awf3LC3PVR4/liEIjOYOVRzes3snnEz43X1Ly3N33fezGJjs7ncLrCIL+omqmtdeey0aDYsif3ri7PGqek0rdvX5Zx3n4uzC3JX55bmly5NTC44ztTDnzM06Fy8B69ftvW3Fh8HeM1leLUpiTtSKumlrVk5T8jIh4bzGs5pMKBKZNX637tUfPnwXDPgvm/JUInryX3548Pbb5lLxizn+1IiYLWPaCCaPMcoopxfp/JhkjCl8kcU0gM1laAPhLIyzMkkqiAqQNWxKtvGje+575sVVY+9NyDYjWrg1JKSpGIQlC6MFWsZ4A2ctQiqwlJyR9LSZBUneTZtRMZu0zcwYFXWwSPq5R/d99f++1NPolO2eg7u/++2bBoJ92Rwra2lciSNSFGVDjBCJxZqARJOhxBgqwCsgoyVZHeLNNCmBtAIRYrK558RbW14BYN+p9woJeKDi5BYll2G1mJIHtCLIaT5GcYumXzKCRgEkhcEez1FeCRo5kFcDjOShRbeeSyhmzMynZB3Q7ZSiA7kiDGMuRQdGxlnThmHUTVBBzciwfFy38PKIMjSinzqTzxdlScEnTudiCc+NN133qU9d8507boPRqGZiOBUhyEQ2KxgGB0EBSYZVDTEtIpVxb9u6Cs64AaAzne5Zv/73K1fe7/FU+32NkXB7fd2eHdtf3rnjlZdefNTnq/F6q6PRxo72vQf2v7x718pEvBFFuuKxepZyufsPHdy7qu7k+ldffGjz+qeOHFh78tjm/TtWr3z6vsBgFYK0Z6DmTKaZQNszUCOJdaCZlmiw0u855O7dv3nd43u2/+HMGKUKAY7wRIJte/espYmQb7C28uhb4VANEKsHYvUAUM+yLppyAWBTMFQdCtX1uo7VNe5IJDsIyp/KDIDJAYyId/U0Do8UFhZn/myP/a8k/1ky2//G/vPJ/J17hl9+C9i2dctzT7k6WhOJxI7te3bt2+8Jer0R76C313FmDx/au2f39v1794m8tG3r5pnpK17PYMDnl4v6O+AAACAASURBVEXp3rvvaW/tuKqlqqioEEXecRaKBXvb1g1zs5MHDu4hOK6uuW3ture2bN2QBqIN1VWLS7NHjh+tbmmubWq9fGmm+nj9rl17nn/+eVFiDx3ce7yyuq25Z2pyecOGXTv2HkYJ1ll0rnw8OTU3f2Vp8ePZGWdmyrnwcWzDhr3fvuVi3KvCEX/cHUdiCTQOE2mUTrMmm2Sg/vCAVNAIRZCH8y/sXPfNu7/rjw6czcmzKh98ZdWua788XLHXyTKjempoiFZLJFcmtXFJKzBGgZVyrFzkCCOpDFO0gbEGjkkALoPGkKTk5fLp0f2Vx35w98+CYNQsKXpBMIoigESKo2XJUCSLZw2CVGDaQAg1LduIZYKi5OdzgF7O2DIwq+Pnao8evvbzDfd+b46KneHg1St/+9Av7+92d5k5LkOFaDOFKQlKSrBi3O+vzaS7OCZgmmlGAWA+AuIeRgNJOYEJUTmLb9m75mDVltGzplmiCCH662d+5k80m2UYwDpJ2SvaYVb1EEIfLXsY2QfA7d5IdX4I1rJxRvIoVpAWXXouUhhJ2yWoOIKOv80Pj1GlYRwjBzQTeO+8mS9hvBRh+YiqQxQT5iUwV6Q5McnwQHFIMmxKNdDTZ3Pbd2z667+55qd33TkyZmYLlKhAiormC6Ku00PDmmWTvAhk86TLXXPixGZZjoliSJQCvOCLxuprazcHg/WHD7/R2rr/1VcfW7Xq4XS6p6vrwI6dz+7e88e62o3ugSMM7c7aQApqTadbaKJPEf1Iuh2MNR45uJpEB2QuOlZmvH3Ve7Y9TxN90VAVBNagcBNNdjBUpyoOKIJLYHokzpW3IgUr3lK/uaN5R9h3Ih6sP1G1ad26pzrbD2zf9mx93aZwqDqdbIKABr//GAg2oEhXIt4IAK2hUMOvf/Pjw0feYoUQTvqSqf4M7KNZaMDTMTxScJyF/wDz4n8BzOR3H2Sf+KOjmzoEqqIwtbBgFcoJGF1wnAsXP3rvzIQzPTV94UMMTObNnLPkfPz++/OXL05/dOHjd9+r2L2PgDKt9c0nj51wlp133333/fffuzR54fLkhdGxkuPMn3l7/MKFCx999PHI2Oj7H7w7NX1x8soFx1mYnp0iGBajuXfPf7S45Iii+OGH56/MXS4M5wqF3MULH8/PLpwaP80wzMz0lfmpy3NXLl2Zm7qyNDs1Pz1/4YLz9jvQtm2H7/zOe76ecQmlOIiQYVrDRJ0UDNIYVXsTvXWuBnXEEPOKMZ5btf21m396W03ncdNixmSq/bVVu7/+5aM3XjvaVfmBBKhMAuVAVIGEAgUzCdmiJA2npQyhJIU8rhZ5TEz5wD5jmJNyjFaSy2eG2/p7vvHNmyAC1ksaa1C8xYRTkZHTYyhHKnmV0XFBxxk1lRZipJ7kuKAshTkzptngWRW6nAp1/eCO7ju/TR7ckAX7hmxu5/6td//83gQKZsuKYCK4DOIySEmgasBtHYeCkUaGCxNMiLMyaT4cSHXDQjhF+SHSlx3lnn3l0b3H1os2nCS8Rplct33liabtghknJC+t+inFJ2UjrB5MEl0w68ow/bg4qOUATg2kyU5e9zPSgJGPWkWgOIooZky14oadzJcQWYtZudT427yeTWZLsKjGZR3g5ThG+QKR1hTs4URA1tKlYV61kHMfDbW21f3tf//0o48/kM0Lho2pBlwcErIFLpcXJBnGiICqpzkhngB7DhxYjeMuknJRtIsg+0iqH8W6q2vW9/QcIsnBl1/+5bZtKycmeIbxMqyHZtyGHlPkCJBoiUXroWQrlGwh0V4s0wVEG/bt+mN11TpVjKYSXQId2rP1pZa6HYUsiCNtHN17dSaLnIshuwW2X5UGRc5N4d0U3jvoOtJYuwWHe1Ux3NN98OjRtVXH36it29DdvRuGW7zug+HAMQiog1MtBN4bjzVEo40tLXt+/Zsfd3YfYYUQlO7LIB6cCHN8OhDoKw/lrsL8ySL6z/Jc/5y3/631CczGXb9mf/W0c+adT7y55+c+CaSbn/sksWpq2rky5UzPOpMzzsy8c2XKmbriTM04k1OXsiXXkSpPZfXF0ogzO+/Mzjjz0878FWfmsjM36UxfcmYnnZlpZ3rGmbrizEw7M1ec2St/MhC/ekM648zOOTPTzuy0M33JmZ90pj925q44s9POzJQzM+nMTTpTl5yZy878pLMw7czOOJcnnXMfYes2HvjmjZMx76VhrTgk5U9pcpEzy6Ja5Ivv5T3IIMAD2bdtxqD6Qj2P/vGxW35yy2s7VufGjdFho3Xn+m23XFfz7RX9j/zEEZLDTIrnYZhJeBI9KSImGZSkYBQHJvFgmo1ZI4o30d/iOjl+Pi/lKTnPqQWtP+D5l/vukrO6klf1kmaPWJ7oIEJhkq1RGsOZtKjAspEhDJDJQrIK0nTAyGdKVtIpcVbFrp2f+4d3jx/OuhsMOjp8JlfT0/SN224GsTQhw6yJKjmCksB8WRwaV5rbD9W17JGNNG+mKAOKkYMx3E3pICHFKQXgjNSx+p1HardjQhQXowgXimV6QKwvTbkoOYiLg7QaSBLdacoFM25CDKbIAZTzCVpcz0OiEeHUgKgHBM1P8m5O8ePMAMX7GDFAsIMw1ifpscIwxogBQY3ARD/FBXQ7JetJTooRTECz0lYetfKoZiOjp/X6xsq/+utrXn1t5em3C6wAciIgqYggIRyfZrkkmBxIw25BApKp/v37X2VZnyQHZSWIYt0Y3iWIPo73IkivYSTXrHl89epHDSMJgm2pdDuUaotHWxKxVhL3CFwIRwdQpDcNtsdC9Szp2bl1ZWPNDkuFQt5GBHJteuMPPe2HVTGIIO0i56bpPon3YFinyLktM54141kbzNqgaQCxSDMKDxTzuK4mQ6G6Qe+xzq49jU2b2tq2UFSn33swEjpK4Z2JaE0sWpeC2ny+msrKDbFEF0mHoHRfMtWbTPXDiB9Gwn19LSOjxcWl2aWlhf8A89WD6L9EfQJz4Se/4O5+0AmHJ4Hw+TR4Ds2cy6TOZ9IfpaFLUHIGBOYSwCwATIHJSxB0MQVdBsApEJpLppcy6DJGOZTgsLLDKzMoPofjMwg8l0ldiYQm/YNOIuokIvNgzIEhBwCdRHI2kpgBoBkYmYRSlwFgNg1d7UuR4EISmA5HZhOxqVRkGonPpOJzGWAmFZ+D45eBwBUoOpkBLgCJyQQ0NRh1fDHkyad7/+X7i7HB0wqmWaSUp2ABUEusNsQXztpJEdx2bEvTQF1j50mUBgunrCdfePzmH90C0sAH0+cOb39j093f5zavOXzt54t7t0yKhIIlFBXnNJwzSXtIkXRYs3FSgjgdU/M0xsdrOw/jcsIaFXApTauUK+S+48d3drp7BUtMEuDw2SF3xFNRc5Q3RYjKUCqu6BgnxSBukNCjnAywfEzTkufz+HS0v+r2GwJPPOwg8REsaBuoWFJ2VFfc9fBDpMTLBRHmE4KaFuSUrKGqhYGoO5jsYO00ZUGIEo+RgxAbpHWI0ZKClSmeklr6Kl2hJiWPGWUKxD3uUFN2hBItiDcSvJEgpRCrA7QazzABUk5EoN5uT7VewEkpQoshWgqo2QQpDKaxXkGNwPgAJ0U4KULygWC0SVBi+TIO4wMxsB1MdyOE++r+jGB8UaANp72yDhCMj2DDmkVWnTx8zaev2Xdwx+l3ShQLKDrCcCmSTpJ0UlIwkknQXExWU/WNexsadnFcMJPpZliPKPlZzsPxXppxo6hreJj53e/uam3d//bbqizHWDZAEB44PUBigUKWNDUYSXtQ2EMRAQLzMVRo7+7VzXV7ZS6RCHfoElR1ePOOzasELgQArSzjxXGXqkQZxsuxPpJ0c0zAsjK5HDoxLiPwYNYmyyVeVVKJZNuJ2nUnq98acB9C0TYcbxt07wv6D8cjJ0L+ymDgRChY3d6+HwA6M+mBJNgLo26WjyRT/WnYAyPBgYHWsbGC4yzMzEzNz88uLS05/7r0+kQr8ReEGf/x3Qf++9/tu+n61dd/5eWbr3/51lteuunG1Tff/NrNN75x44qNN1y/acX1G2+4Yd2NN6y55aY1t9y09sYVb91w3Vs3rHhzxfVvrrhh7Yob1qxYsWbFitdvuP6NG69bf/3Xdt74jYM3fmPPFz/fetstLTevqF7xlcpvfLnm5hv2ffXaXdd9Y9P1X99+602vf/1L2269fvut39hx29e33Xzt1hu+tHPFtfuu+/ru667ddstXtt765S03f3nzDV/a/s1rt9785Te/9tkdt3192+03bbzh+opv/WDvdbdV3nD7ni99pebO20+5G87YNKcjcTwAcbEkHRFsijYwc0zL8MlD1XuigLs8rJ16txxIer9w45c3Vew4c/mdVat+99L9P1pCgMj99zZ986YpKPw2nS5rlKyTWknMnTLsEdYoU6JFihYpmEh2lGsfPNkfaSqe0Sgto5XkNlf7V278asdAjz2SQ3nMKOtxJBYAg6ItoSJOawRJRTkxDOJdrBFG2RDLRG0+9j4RwVc/u/lzf3PR3XE6MSilB0UVwQxm9e4t9z76KMLTsADFMS+UcRNkhGHBKOBKoAMA7Qlg/UkxlJKiKSGMywmYj0CkL0l49RJ5rH5nTdsBlI8AmCea6UfZcHaYYRQA48K0nCCEKK2ClAKgXIxRMxAW7HY3FMdlRgF5BaSEYBp3pbB+lPTycpzmo5wUQ2kfI0W94cYI2DF6SgRSPbwcF5QYL8dZMczLUZoPUrwPpQYYMcDLUYIN2wWu4ti+T//1NWveeEU1WCgdAFODGJGQFJLlEVHGNIMybEJR4QFPHYH7h4cZgvBwnF9WQiw3yHF+jvPLcsI04AP712ZtbGJcpig/DLt4LqbJCEclTZWU+BQEuCk8qskIzyTKBW7/njf273zdVlEKCUtM0t1T98dnf2kasCDFKcoPo25JiksKIElxSUlybIzl45KctvOsYdKFklwsKsWSCKa6jlSt8fmrALCBoroxrLW7c2tn++Z0soHEutpad3gHj/f3H+O4cCTcFo2001wgjfTFEh0JsFeS4dbWE6OjeWd57j+B+ZP5/BeE2YES7/Z1jPv6R8LeUtBX8vmGvf7xYHjE7xvzDY57B8d9ngmfdzTgL4f8pbB3NOIeC/eOhfpHQn3Dwd6Sv7fk7y36u0aC3W9H+yf6msR9G0cqdhQ2vtZ263XNX/m8+tDPSiufeOfotvzx7fmGQ2bD4Vzz0UL7MaN5P318Y/PK+8ymXerxTdbxbdahrUMn9okV67G9r2gntmpVW+SjG+2andm6vXbtvuHWk9D6NwafXjlUVZs/WlVqrqYb9hQxd7nE68MypqNimeezFGeSss0Vx+3yeLa3v4lmkuWyli9p2dHcPY//YvX29ahK/fie7+9bv8YpFiab2vZ89rPMGy86BnWKx3I2rxR4a0Ixxzh9hFFKLGdhcg7NjrLBZFcw2TX+XpY30NKZ/J6je79y41d7vC7eFHlTMIeMhu5aUsF4ixGznGCQKBHIoP0o2YuzLkKKiEx00iSH2o7vu+4L8PO/mSUA1tcBJ12EmEoJ6KvbNvzgvnuCUCyC+FOUH8X9kXB7NNYXivX2h5v9mZ4APgCK4YFk556TmwYTXQGgJ5Ts80TaES7c3HvseMNumA6ibLS6+YBeoApjUgTqz1ChDBmJQu4k5oOwYAqPpIloGPB4gt12WUqTwQwVwPkILSdQLpDBvQQbRqkgJ4OcDGJ0sKO3sqH1wNC4iJD+DO6lhDArJXg1IapxxQA1G5SNOCcHRO2qeyb66poXP/VX1zz97G9FhUyjYZJNknSK43GGRUWZkBRct0hJRQLhDoIK5YsUxQQVHcgWEEWPy1pC0ZKSkhwaEbq6TwgiRFJRFPdnkEEMD1EEQOFJWcBlAWfIFMekeDbNUMlCTjhasf2F537NM6DMwwwBGArxyotP9vXXaiamqDDDA4IIMTxAUlFWAFUNE+SMqpOiipu2oOiMJNNWlgtHW9u79oLJFjDZHI/Xer2HW1s3HznyYjrZcKLytabGLSQxAMTbSNzb2XHE46mmOR9GDoSjrYFQSxJy1zdUDA9nHWf+arjMn2Be/i+CefK8M/WhM/mBM3Pxk3PLyWnn0hVn6oozNflvPT3pzF5xZied2Y+c2Q//1B85sx85cx85cx86s+edybPO++UpJuEQUUfGHF83+uSDTV/8DHLP951gh1NgnBzpmJiTJeY0yBln3uEGvVWvzZZS5wXvtBKblxJTbPjtdPd4uv2KHr8khS/xwUkxfEmMzhoppyxd4ZDQpo2OojoFeyonDpugrEVSTBRiAQ/khgTQHFWUAk9JqGEL2bycSgXTkN+0mEJZP3X+zE9++dD2YxWlc6fufvjeQ3t3XbRsR9bFNa/v/Kf/66Kr0SloowarGLgxJqgjtDbKKCVWyBLmEF2YEEJQty/RUTqlCiZRmMg397asuP3mo7UnlZzBm+JA2BWEBtUiL+ZIwaZEC9eMjCxH7CygGBFaDNlMxOHgwScf3n/DF51M8F06ER9sQolQHA0SKr29Yu9dDz8E4BAmQ5wB6SZMEkGciFIcOJjo8Ka6UlIUN6EYObhp3+pIygViPpiJZJhgHBk4WrcjTfoLY4JRpJu7K0UTKY1rKTzEqahkkpSYFg2MkdOsgtAiHE8FCS6lZhmEjhFCghTjkpWRrAynQYKRZkSQlZKslOSVVCI1UNt0IFfmaCGeSPUTbES1EEaMs2LUysNmLqPZoKBG9GySV0BZx57941N/87effnn1C6VhO4WEOAkWZQLDIZJCFJVl+YykYKqBpxEfwyaKZVaQAEkBFC3JSxFVh+wcrpvI0LB05Og2MOkZcDfBiJ+iYyyX5HmcYwlZoA2Vs3RBV1hVIi2dGyqpO7evfeP1lZZOEGiYo4FSnu/qOPHsc4+QTMLOs7KGaibBiSlJRXSLNG1W1SkzK+aKqpmVVYNXdMHKC8mUq75ppyAEAbB50HM0kajr6trV2Lj+lRfvXvvaQ1CyhWN9ODoAp/tPntjW31/Fsj6ccgFQZyzRFYl2Hz+x17bl/wzm5asBVH9ZmGcuOEuTztxlZ/aKMzvrXJl2Jqec6WlnZtqZvfJJz1xxZq44s9PO3LQzO+XMTDkz0870tDM15UxPOTNTS7NXFmYvOcuTF8+NsKBnhAbOC6kLLOio2NjRXcdvurbm9puyuzY5PDLFpU5TsQkFOpVHoHhTe8euwlCGpPoZsl8Tg1k9JoqDYLqZl/2yElQln0C7GLxHFQJDNlZUsJcee5gIeIdVTpZSVA5KmTGQj8WJSOtgfaOrOsXHGRMvn8rpFj8+nhUlpKe/BsbDQcBd11F/y3fvONnRcWF56bE/PL1y5fPnCqUPGGoJSdbdcWPHXXc4CnlOxXUpaQ7RSpmWiqSUJ6Q8IeeQ0mmJkGIQEbCGBMEgeVMIJWMrbr/tza1bjFJRyRl7KvchYip3WmGsNJdFWR0yNKhgpzQ9OjSM0tTAeTV1tqbi2HX/RK5bNUVFxaS7qfkwr2cANChY/P7jFT/75YMxDJDyBKPGeTmum7CswTARJMU4pSQQIcpZGSWPxhEXLQO0DOgFIjvMFMeFHQfWJDFPboTVbLS95zhMBM+eK7FiBqdBjAIYIaNmKUqEGBmWTDKNxzgFk0xSzVJGkRbNDKUktCKaHWWzo1xxXBYMmBSSep5JogGXv3XolCFbBM0nJR1WTJQRE7KR1rKZfBnXbJCVgpwUQWlftsS+9OrKaz51zf5Du0+9PYwQcZKFaAbB8DSGpzkeFyRUlFFZQ3kJMmyiPCLJWlpQQF6OU1yIFeOimlT0TGlYPHZ8p2ExDJdC8VgGCQsSmi/oqiYoMmfokmEI2aySzyuGwU1M5PbsXX+scseZ0yZNRRU5rcgQAvteWPUky6UkGWW5lKoRmk5aWS5flAyLlVVCNdixU4XSsG1mVTOr5ooqx4Mna3YEQk0A1BmLNYHJlsaGzYcPv7jhrUd7OnexlAtNdxOYG8n0naja1NNTASNdUKo1Emno768a8NTV1R8sFNTlpdnZmamFufnlxX9TPv0FWf4TzLNL0/NL03PzU7Mzk8uzs87MvDO74CzMLy7Ozy3PLizNLi7NOguzzsLs0uL8wtL8krO89KcoqqumnovzzvzC0sXpK3PO/IXp91EGwMlgVk+XtNQpPu7omTMdJ1ruvnPdP/59/5OPTPS1XKDA8zqeZ2NJoON447Yw2g1yHljxA3Q/qvrk4UyM7UeNKJsHKCMi2DEplxBykFwi1BLr9vbACCAZHMQlsCKcyiVTUpzUMqydyQgRykrxeZyQM0aBHztlRhO9dW0Hxs+Zo+eytZ3Vt9/5nSO19WcuXXlp45aHH3tifHjIItOXRPT9lpPb/+nviI2vLKtIUYjly7RepOUCbQ1xso2welK0M1qREEyE1wlWpZS8xmryj+65796HH1GyBbNc2npwOyKmSu9opA6qQ6RgJlnar4phToqoamxMjn+MDvb++PaeO295192oB9uwtKfP30KIAKMisi00dDXd8bMf1nbXMVoSY7yMFOaUOEoEAGgAIQMYHSTYiKBCogapFgyibl6HeB2CGZ+Wxxo6DoWT3XoBtwpkr7tmwNti5XmUTKSQMMmkOQkRVYSWk4yc5lQYRILxtE/NUmqOkG1EtmElDwsWJNopvUTkxnhOz6SJKKeiLl/HYLjbLsmSSXISzElpQYEVE5WNDMVHFQMycxlejkpaQjahibPWWxte+2+f+XQkHnj/w7c5CWFFmCDTFI2yHMFymKwSgpyRNZgVQM0kVANneEAx0lYelzSQ5qM4FaLYuGrglcf3pOGQopG8iDBcihNgTRd1Q1I1QVFZUSQliVAUimFSubyw/8CG6po9E6c1y0R5LmYacCjY2tpWWSjIDAuJEqKouGkxqkaoOqmbjG4ymsEWynquqCs6Z2bV0pAhKrDH23D85LaWtgNeb3Us1rR92zO7dj5LYj1wqg2I1VNYH0kM4OhAV8fhQU9VBu7IwB3RWP2+fa+s37jy2ece4Tjkk8n8Xw7z/Pzs4uL80sLi4vzC3Mz8VSnE/PLStLM45SzOLi8uLH3inrC0sLi4vDSztDSztLQw7zizjjPjONOOM7PkzC0sLs5fnrt09uIZykTUIZLNguYwUiwm3zNio/GmCdeJ8sld2776uf0rvlI6vMeRqWkJxQca2qq3g6kulBvEFG9K6HMDJyGiDyLcScKdQPrAdDdCujJkPyIGkkI4TAYSJMBZHKPRmJzOSFHCSKS5YIby01oUYjyYGZPHSXWEZqy0PcLQarzNe7QjWCWWkKON+3901w9eW78xhHHPrdv6gwceSNMZlk+rkG86FRn41f0Hb/zHi4P156TEWIkulEWzKIyOqYaFqjlUyaN6kRYtXDBoVmEkW1Ny2Z8/+uub/vl7AEyOv3vu9S1vhjI+IY/CUkAppAUzLioRUY0rJVxiI5NCgtn64u7PXzOx/80pPKxAHkVFO30t7Z5aySYUSwjEA9+77yf7qw8wCoixHskGBBMguSjJxOJATzTSLomgKCdFGWSEWDjRyahxVo7ZJVQ2oZqmXe5AnWYjmo2KWmrXvrfqm48yXBrFAUmmUTJBcnGKjzJigmBjIaC/19uQGxEkC8bFKKsDehnBpSAqhWkjiStxRIgnkADOpwb83b5IH6cQaTwGkwlKTAsKKiiwoEK8AkoaaOYynBQxsmkjj5RGhd8/89g1n76m19V57oNTvIxYeV5USE4kDFPWdF4zKE5MWTmKFUC7wKkmwcmQpKesAqHnYFGDGDHByZCRpX2h7jQaSWaCMB7LlSRZJyWZ1g1JVjheIEgqg+IAy2dkFVcNfNfetZu2vKDqaUVLYqTHymXaOg5BoKdclEU+k7M5yyBNi9INwjBJ3aAUjVB1ys5JuYJiWHwur41N5AUJqTq5u639mD/Ykkr1vvzyLzdueBKBO+OR2nDgRAZqpbA+DO0jcFcoUB/wVyeARijVPOA+smrVQ6teeuzpZx4uFNR/D/O/HnP+hWF2lp352bmpyenlRWd2dv6qLnraWZ52nBnHmb8qs1r6xA3/qoH2gvMn/fSc48wsOzPLztzi0uLsojN7afkjzMjgVlIex5VTmFIESrnoaTMkBU44ZmohOeB+7IGNX/j73ofvueTvezvaO5YZHNMAWRiUc1FccyPygGQAGOMHMReIueLJrgzmiqc63ZHG9mB9lIt0J/oJg2ZNlpBhXIZoHUKYIKPGlVxSyIOIGhCGYMJIZMRgINk6EKnJSJ4A0u5JtgXS/ceqD951/70/+eXjd/7isbsff8yXjAg2yyHR9zLAR+7Og9d/LvnHX16hw6fVVDlHSSpSyHGKCms2IudQOYtLOUbOC3pJM4dsUuLvvv/Be37+8Fvbd1Y1N9776P0QFVPLBCr7WSNMq37BitJiiOIiRTp60d/Z8L0VPffcOhttGYe9OhPneKiiek+7p1rIYqxEd/Z3f+euH+yp3KOYMEK4YcYtmIBqwSjpJ3A/TQdKBUoSATuH4rQ/lGhhtYiWS/JaJFvGqmo3d7kq3/+omCvSho099YeHnn/xCSvLSQqmGbSdZ60CIRlJ2YQENRlL9nQOnBiekORsGuP9pBSg5CAu+Bg9kmY8GXaQ0UCzKDAS1tRRwylYedRAaRBEgopNaxYpahkjR9JCnOajqplRzYxipDUbOfWO/dunHrvmU9fs2LX1o4vvYRQg65ik4RQHKRohq7hqoAQdtfOkqEBWjsqXuHyJyRbJfJksDFG5EqHbiKSmCsMCisdCsX4IDvpC3XZBkFWcFxGcTLJsWjcZlk3DaISX0rIGyxocjLTf98C3PN56zUiJckJS48eqNqczflUjRD6jaoTAQTQDyAqiaphlsyQFsHy6UFKKZdXK8pKCmzbHi/CJmr2d3ZV9rpNvvPGbxx//ns97gqHdabAVjDVSWB+W6YKSrYl4YVSBtAAAIABJREFUs2+wuq11dyRc6w+cOHp07c6dL9bW7KlvqPjgg9OLC9P/R0zmpf9QVz2H5pc/sSD6V4Hl1Z8+8TlaXlhaWlheXHIWF5zFBWdxbnFpZmr240tz51kLEwsYbafMM5xUSg2fIuKJuki0umSBl4boWTWjVuzYd8vXKr55rb3njcWMa1IInDGjnOBC5UEml9DLmQw7yORA3AIYOykXEU5LkmIcU8DcO2ZGzaRlWB8xCAVjTVqwKYSNqgWMM0DBBjPsoFaCGT2G8X53uM4drsOloGinGCOVP6V1uhvf2LzmyT8+fe+jv7rz7nuffPaPlCDkNTmbDM/giezutzZ/8a+5fW86WfyUjXE8aGU5ggFhOozxcUxKwhIE0nGQjosFDsLjzz3z25///P6fPvrQF2697vFnH88NS1I2TWtBzgik2R7CCDJS2MADVyiAefGZI1/7rFK1Pp9o4jL9mpo2ZTidGkggPUoJF3Th17///bXXf23nwW2CAjNinBZDrBwR1XgG7b/aghAUlYhqJIKxuliqWcnHODUgGhG7mNm68/kBb41hIZoBw6h39941vkCzIIFAsg+jAhQXknUAJvpTaA/BDkbBlk7XYdUCFDueIXshrDOFdwUTdf2+o57QcW/kZBhoTUAej697174NGSzCClAMHAhEO1EqaBcpl7f+yPEtTe2H45DLKtCKiepZIlfm3v9otLGl9ppPXXP9DStYnsmXNFZKUlyI4gII4RaUmKQAvJgwbYwkghQZZNkQhnlkOUEyPlYIqQZIs6Fkql9QwHii72DFxsaWI3sPrM+XBIZPgsmBdMZr6KhpY4YOU0wYwby6CWOEHycDTzx5Vxp2i2qSEWIw5nvxld8Ewl2aQYkSwouwrGA4mVANXLdIK8eQTCIGuHSTNkw6m+MlGc0X+OERtaFpf2v7wfWbfv/62kfCkdpEvFGWwlCiHUn1IKkuJNWBw90M4W5v3lNVsY4lvd2dFa+9+sShg+sb6yuGhkzHmZ+du3LVjvo/OwL7L4X5/70WlxfmnbnF5U94XlpaWF5aWFqem565tOzMfnj5XVJBlBKrj/LSMCUUUXuUSNFuTI2qZYwgPCU+Nq8jc0lP4Lf3b/rHT7c/+K2PfDUzUniC841YSV2LS1JY1BO4FYftBGyBuJUkpLhRpGkd1oeFtAThBioWWVJDUAEi1bRoZyglJuUgRo+RUqg4wShWkldjrByjxYhsw4KRZrX00Bmz19fsjvZQGuGOe3/xmydW/PO3Xlz7erGUzfFIMeFyqHj/Iz/Ze8sX59OeK2XK0sBsgeENVM6SYpbO8CCuIpiOpCUIlkA5S5fz6oC7Z8ORfY+veeGVdaslleINmDETmOBmDD9tRwTGN5H0nO9uPPylz0N/+NVFMRDxVVCiH2VDEhuH4p3d7iNqmej0dH9txU1fv/G6Hfu2YCyYSPWnsAGCHczgfaF4oy9Y4wmchLEeMNOOEn1tPXtCUD2j+WC2nxL97kDdrx7/EZRxi0o6nfGTVNznb7dylJWjomBPGhuEyUEg3UGw7mCsLgl3eALHuwcOClowW04hVC/O9jGSJxA72es5GIMavOEqCOlOJF0dXTUHDm7kxKRhY5IG0XwYyPQixCBKBZIZV0PrQYKNWXlWUFAjy5o5JleSCAr95q23X/Opv/nZPXfjVJqTIZL1E9wAzroY0UdzAU6I53Ok39fU012FEX6OjWYQD4r7aDYiKUleTCCEj2QiKBHKoP7Wjqqqk7slBSPoOMPFRBnMZQndhGF0kGZDvBiT9WSuREQSnSdqd+SKtCCneCVF0PHKk7tJFuIkRFAwKy8gRDwQ6WOEdBoN+wJdEBz0BbrC0f4MEuaEDJD0JpJuik6cqN5ecezNNW8+4ho43N6xCwSaMcQV8TdmwB6GGETT3TjcDUSbKg68VlWxrqf9yCMPff/11b/ftH5V0N+9vDw9efmjpeW5xcX5PzsCW/xL3nL+G8z/y04IzvKSs/gfGF9YXl6cd+YuzV40hwxUxtg8p44qyoiEyRBv43qRzQ7zmolYKjQkx8+rsXkuWKzdvvP6v6+8/cu5vW86JDADh89jkbNqWqQDYj5DlZC0nUxqACKCpATRStoalfypPkIDzVFKK8GsFiFlH2MEWTvCW1HWCFNyOD9G2UXSyGF2kZL0tGxjShZX82T5tOYFuuv7TmBZVBiXYjT42Au/veFHt285tNnMUxYX/VCIXYh07Lv+85mXn3TGmFEzZmZBIQerw6JUFKUcr5cVzqZypwx9iJezdHkkO3RqqPjh+79+9eXnVr1iZ/N6yUBEiFIjih3HKVcBH3SQhO8X9x297Run+6ttuq8/VAFy/VG8l2ZDAwNV9c27hk4raza++YWvfv3Bx3/pDvWTUpqSEhjvx1gPzg0idD+EdKKMC6NdOOfGWVcwUZ+mXFG4izNALY+39FT9/g+/upqrKshUDAi09TQxEoZQyQyV4A3cLLPZIq6ZwMBgFUEPRBONTa070khXcRjOl9OSFlKMCCf5YLybYFyyHi4No+VhxspiPd2VopxQtKRqgKVhnFfCvBSxC9jwqNDTf1I10NKwbFiMalK6TRl5YXhi5Mmnnv7Up//2X378U0FmyqOqaqdFI8JKfkYMkHSIYROlshSO9PW5W3JDqmYxgkbIFiXouG5TVp5VTULScFHFEpC3x9WIEDGCSdIslCuyVo4wTDxfYjAyyEkJM4cpZsbM47QQ73bVjL9t8nJGtoh4cjAQcxVHs6olS7owcmpINnkITWhZSbVFkknnh41cUTVswc7LokJCmQjFpcDU4MpVv/zVY9/z+Cv9gePB0ElX/xEw0R7y1oPR9hTQQSB9abAVTXfX12774Z1fW/PyE2+8+vtD+zfEQn3jo5bjzCwuTE/PXP5/juXl/x/BvLy87CwvXzUiXLr6XFxyZhcXPpq8JOV0bShrTJRIS0hKOFtSjVNZIS/yFqVmGVmDWSZS1EAd7P6ICi0hgfjzT+z4p38AH3nw0tHD/l//4nzSn8dDLB/hSzhkZ1ImDLEAwoAknx46Y59sq+gLNZXOcIwW5LVgDG6GJReXjVJGiNBCpBwdP2fqBcouC7JFKDYt24xkU1qBy45ptR1VrngXU6bRHFo4lw8Rofuffuh7v7izM9A6NCLouHdaBLm3Xtz25c+8O1jnnGY0wSPnU6xJowIhGqJeUFAhhUtp3kCtEq9YjD5kNgy6H/zDsw//5qmm9q7cqSGlLNsjLEV5LS7o5Ol3Kw/t/x+fJTe9+iEToLA2b7omQLSQVlixgbqm3R5fo1kQf3jPXdff/s8vvbGa0WhCTOklktUSpBQgeC+E9WCsR7EBXouIRowUBmOpNpTzkXJcLeCj72Qra/c/+cyjiiWwEj00Xg6DYV/Ul6LSMTiK8Gm5IDIGgrOBWLK1vmk7mOl0e48fOPJqNNEsG1GCHiC4AcMG0nhXR89eINOaRjsp1sNLIdUAac7HSyFZi5GcByP7RS2s6IBmpfNlOpkeGB5TCkOSohHD46aZ43gVnzh7qr2775pr/ub+B35hZtV8WRYUUDWTsg5oVlpWMgwL6gaF4kASBvIjeYLHJVO0yrpRlM2CrFgMr+IomRg7nTtZc/BY1Z7ysC5IuKpThk2ZWbJQ5otDAsXHNBstjvBXg+N9sc6G9mO5YUm2KNmi3IEumASzJUu2ZLto5YZzdtFCKThbskZODRVH8lZRMwuqVdSGJgpmQZUMrlDWT53Nrdu4csv2lf5QdThSM+CuaG3eE4u0+gZq0VQ/kuoBY82e/goYaj9e9dbtt37+5LEtRw9v6e2sXVr42HGmL18+7zgLCwtz/zrW/uwf5v/jYf7ky/7PNCFLi87SkjM1PT+37Mw5jmDn+Fy+urv7sRde+OlvHn9264YeFBTOFJVTOXVIs4c0w+DyFj9S0jQmlfa0TkCB0bqjvXfc6vviFzs++w/Klrc+IIEsG+WMFGzDST2TYmGCx3mFPf3eWHXb8Q5vc+G0TOkJKQfhapC2YtYEIZdhoZDB5QRronKe40yaUkhWZ+ScQussImBaWavtrO0J9fJZWipwnEmMnR86WHvghjtvfG3rGr0glIrcWTlzOdDf+MNv9/z8x4uob0Tw6WZakFhJ1u1s3i5aEAXAHKhkUdVC9Dzz3uUzW4/uu/MXD3z3vrsrmmuL50aFPK+aRDrc+TYVmU56g/fc1X3ntyf667REq8i5Gnu3d4UPw5KLM2MHqzYFIwNuv+cbt9z2/bvv3VtZweocyiZJCSTFGKslUNoXAdtAuEfPpSUDUG2IFkPxVCfKBfQCLhjp4dPmnsObn3vx98OniqLO5oazCA0PBFwZJs1bDGMSuAIzBpKhvRDa1ztQyUjhZKantmU7jA+IRoxgBynRK6gRAG4f8FWmiR5a8OaHYEENYbRLsxOCGsqVMzDVF4dakminrANGHimPCYoJT7ydHTubL43o+bIiaXi2oBTLBQyn/+4zn/3sZz+PoClRxmg2qptpK4tl86Sh4YZGGSqjG4Kky2re1rKGqMuSLho5LVfUVYNVDVZSyI8+PrN69bPbtq0dHbVMkzUtRjOJfIk7fda082QG9Ro2li9xVo4andDc/uauvtrxM3a+LGsWMxjo4iV8aKTIybyds0ZPj5SHC6Wh/MTp0YkzI8NjRcNWSsN2eSRbHsnKGqsabHnUKAwpzR0VO/e+1Nl3wBs40dm1t7f7aMDX2N50gES8CNTn9xyPRuoo0rVxw++2bHqu8siWprqKc2fLjnNlfubi3Ozk4tLsn75WP0lcXP5L7r7+P8H8HwSVy0vO0rIzu+jMLTsXphZe3bDtod/+4a7HfvfAUysfXvXK937zu39ZufK32zZsa67e03jiQO3xuvY2TziW4sS+SPQnD9y/Y+1rF9CM8Pprvq9+LXj99Se+9a0P04lzBVHWMW5IyuS4CJESbF3JWcWJYS8Y7IsNCCUO0ZK4lcStJKIBdAERyhSTJ8J4sMXbrA5ptC0gIoFrPJ9VGVujTEUo2bU97a3ubt4URJ0WNMIsiK29dbf/8JvPvPocb/O8ihdkeF4jh+uP7vni56jXX3CGqGEjk1MlWVR4UbAKRopOoGJCy2NKFlELuJxnE3Tq/qcee3Dl70JUWh7RGR2XVVxJBxaZtLztzYovf05+c9UZoCvYsQeDW19Z+/PW3h2RdCOjRndXbHT53Nv2Hfy7L371gcef9MSjrCEgfBrjAUYBOS3JyQBM+MKJToINC2pSzaGKmcH5CKOAMB0sjCpmUdh9cPPjv3vYLumizqqWDCCxyrojZknJjunmsKyWWKPEKFnEKiI97uNaNqXaaW+4nhYjdgkVtLhoxEQjRkuBDNmv50HFjit2nJX8khFW7JiajXNqIIl2kMIgLQVQehBj/KwK0nKyOKaaRSE/rJkF0S5LhRGzOFLKYPj/+MKX/uqv/1sCCOeLMkFHVTOTLVDZAqNoRLGsW5ak6WJxpGTkTFGTVF0SZMbKacWSyQkoy8LFovLB+2PP/eGx9tYTxbwkcbAqY8WSaGZJyyYNGxNESDOxXJ6xcpSsIPmS0NhyJIOEe/ubMCLR1VPPcLAgMqLIW5ZRKNqmpY6NDxVLWcOU333v9OhE8ew7Y+URq1jWVYPVTS5fVobHzfqWQ0dObHR5q7yhmu6+w83Ne1ua9h/au5YjQ2Ffg6e/UuADB/a/+Mivvt3bffRk1S5TpRznyvzMheWl2aXF2dnZ6dnZ2ask/xfD/L9cVw1+/xzmZWdp2bl4ZWZyYfnCzOLTr6y965Enf/HMqoeffeXRV9bd/9L6n7287rtP/U/23ju8zetK8M7ufLuzm5nJpLtIchs7thMnjrvVu9jE3pvYe29i77333nsBCBJgAQmiEGADO1hFUsUqVhcb6tvP9wdImYrtmclMJptk9zznuc8r4BUJvri/e86999xzrD80MvnM2PSYmeUxI5uzFq4XHYPPWPueNHI6r2VudlrD7/jplN9/lPbBb/3e/U2xm6egs72D2V7bTxdsLEXkZWdWV8/durn64F5Ba51nXPDU3cXxuzOcNf7wrfHRm1NTdxdHNqbGbsxU97TEFKUu3N8Q31zmL05yF6Y4s5N9kxND87OLjx6EZmYkFxdNL8/PSiYXV6au35S0tFV+cezDy2Y6/Cn+5IJIKGItT/RKJ9gDlqaJh17+uqHgyVjPDL9nbm58fJI/vTQ6ssDhzbKEc6zJVY5oun9ovH/9wU2nq/4fap6LL8sRzotEYs4wv2usrQLraCz75De5H//LbIr/en8ZsyFe0F9cXhxIp6cx+4p4wo66tkotc4u//+WR//3y6yd19Fp7esYXpofGBwRTg+IF7vAUSzTVwxa00XurS2pSx+fYY/Ns4SSLN9Y9NsMRTbKX1qcHBT35pdmfHP2Q3tU2My+enhsbHuEUl2Uvr00tro7NLvJXNkYlKwKxZGDl1khkolfXQLVYMtDRUyaY6JpdHZpZ4UjWuaJpxuRiD3u4fnKxZ3q5b2y+c3a5Z2aJJZ5niOcZQ6J68TxjQsKUrHOGJ+n8CfroTG8vt3V0enBkirN+WzK9PLJ8Z168Mrr+9Y3ajpa///E//7cf/n1mYdrXmzfGJQMTCwNj82zR9ABvrF8sGRHPjYrnRheXZtfXlsQToo1rksX58SXJxPX12fnZ4Zkp3o2N2Yf3rjnZGdNaKzdWpyZH2NeWJibG+sWTg2urEx208hEha25esDA/fPPW3Fc3JRmZ0e//+vC77x6Kjg64d2/d1dWmoqLg1s218THh3Ozk8tKceEI0KR65trowPz+xsjK7uDx5+/bq6tr09evzX91ZvnFDsrw6uXZLklWYGJcWUNWQ1tSeWd+UXlIcl54WbGejMybqqqtJpXfkp6Z4erhfLiqKqK1Jn53mk9gujuwCYEChBK7CcRRF0b0kfge3l9Wk/FnkPwozuVdXfZ9kSl2KHaNAipG7GLgGhJ4ztNCzcz1vYnPGzOmsfeBpp6CTdl5nHL3POHied/Y5Y+932j7ocyv/o9bBZ21DDOxDLS083UwdQk2sAzUMrmqb25/T09c20LG0OmVhbhIYeNbW/uIVx9iyqsYhnmtcvLazQ25Hcxm7K7+vPYPRUN7PrGb31g72FzFoJj6ehp6u+R2tHSPDozc3RBsbnMXlBg43sqjMPz1H08E1u6F1+vqGaG5qamlOPC8emxq1tLf8/PyJsraascVJ/oxgfEnYUpL6pK6+6NPPC04ewwTstTH29KxAPDfMmxoYmOodnO0dXRNw5wZGF0fmbi1zZybPmBgf+fyTpPIi8eIkj8ecGWE9E/UK7G0SX/7pUkrww4Gake4C/mD57BSN018unqANcBqGeF0dPYz3jp898tnpU0bWp40sCuqbJq4ti+bHhyY5Y4tC7iR7YLSbN9knmuXmV2XOrE9MXRvrGWYI57gjc3zuBHtufZrFZQZFB//i8M/zSvNmFqbGZ0R9Q10ZOXFTc4KZea5kiS9Z5k3Oscdm+8bn2IaW58rq0hc3Rvr5reNz7Jll3vKN0aERmnihn8GuEk51Ti72iaYZCxu8ueUB3mjzgKBOPN89MkWbmOuaXmaPz7MmF/umlgYGhe11bfnTS/zpxeHF9YnZ1ZHxJcHwHG9yZTo0Iep//eRHP/i7H7j6Oq3fXZBsiKZXeKOzA+IFvlgiFE5yh8U88dzowtzEV9cXVxbE15amVhcnZif5c1MC8fjgwrzo/r3V5cWxi+e/KMhLevroq/aW6vqa4vn5kbk50YMHG9bW+u3ttVLpI6GQzWZ3OjvbvPnmK4cO/eznP//HmOiwu3dueLg7mZka8HmDTx4/fHD/zuNHX9+9c/PJ4/s3rq9urC9fv7EsGhmaXxhf25i/fnPx2vrM0opYsiReu71SUJEdHO1Z355PYxbTuoqqq1J9vC0+/eiNhtosLqfRy8PA1PhYe3tuW1seraPk2ZNbQCjU1aBIAlGve+E4rob5he3lvwKYDybgJyl14XV1IaxdDJWRlE9YxHGty7o2djpWdpZeIYZeEeftA89Ye1+w89d2C9VwCz7rGHDczueorc/pK/6nrfzOmvpoWfprmvtqmnhaO4SaGLo62odombmetXH71Mj2fR3T03aeJ209f6dn/ZmR/VFTp9PWHqes3I+aOX9u5fqujvlnRvZHjR2Pmjp9bnTlmJnjJUffj/Usz9i4WYcmeKcVuSflGfqEn7JyPWbm/IWhvZaLfzWXz5iZ4i+tTt+8M7F63cjZ/d3TZyv7eiWPHonv3Bq9c8PRy51bXn2jpC7y0Ltz0YmytfmFlfHFW5LZmxLJ/VXh+jR7YXT6/o3Ju1+JNm54JWV+rmfxm9OXMisrb9y5OTfGvT3e9zW9OurlX3LNTOQcekvOVT6n/vYjyfAUq7atuKu/pWewc35ZEpqQou8ZZBWRfNHBR98zxD02tYTR3Sse58yPj67NDs0KhQvjwoVx/tyod3RQRE5iXW+7aG2mf4o/vDjKnuCMLk/2jQ2Zuli/8du3SxuqxiVi0cwId5Qdk3SVzacvrA5PzQ8sXeMurvFnlnljc4PRKQGldZmL18X8id4JCY8/0Ste4M9dE43NsycWBkUzPTOrvHFJ3/hc/wCvZYDXMjrTyx9njM/1Cya6ZlY4E5I+9nDz+Fy/WDJYVpc+LhlYvikWiHsk6+Mza6MrtyUbd9YvaF/6wd/94JzG2aCrXqPiQfH0wMrayNzC8MgYe25hXLI0NTU7OjLK7e/pWF2cXF2cnJ7grq1OrS6LV5fFCwsT4+PcG7eWlpZnzl08FRkTurn9xNBYLz4xRomr+CMCN2/3X3/4Gzsnx7SszI8++/Tlw4d+8otf/uyll1997fVDr7/x+htv2djaWdtc6WcP+vj5xiXE5+bnlVWUp6an5eTlJqYldfcxN6XPbt27eePO9dnF6cX1hfnVOfH8xOrNlZWvrlU2V0UnX61oyO7jNLL6q+tqM/z9rN987Z9srTQY9NKQIJvGxkwms7ylOW/j+jSFSylcSeBKkkDI/b1lgiLVZSe+g5Q/i/wpYN5Lxk2QQGCA76oUKEBQdNR5fd0LBnqfnj9zwcTkk0uXL9o4mngFmXgFXXbx1nRwP3fF8Qtj8/N2Tpec3DSdPC86eGs5h2g6h1+0jzxq6HHJ3O24jsV5S+dzdm66noFarr6nbJw1XPy0vYJ1PILP2/mcsvC4aO1/2srvSwuf41cCj5l5X7QPuWgfcsnhqqZTmKZzuKZT2Glr/y+N3S84BB01cTtm6qrrHq7hGHTezue4pbOGX4B2YKC+T8hlZ3+H4OQvda+8/OmZL83sdb2uWkUmWUenHDM0d7Z1qQuMzf34YuoHx2tDriZFBifnpgSlxoTnZWQ01uV00FKa20KLa0/YeH2o53jePlDHNcDY2au6vmFdLEQneTWml1Peex+YrN358czUSK6YO3Z9nj4yWEpvburt6eINZ5XU6jv4aLqHHLf3/8zU86iF9wlLDw0nXwNvf7/0DMbEKEcyO3XrZmUXw8Td7VMt7S8NDD7V001rqJ95cK97QjB2Y3H69vrUVxvu0WEn9HVmblyfubEuubEmmBlJK8po722ZkAgWNsaWro/OrvDF84LljZnM/MTh8YG5ZTGTTWPzmPMrkyIxd3yGv7wxM7UgFE2yJxe400v8mWWBYLR7cmZw8drI5NyAaILZ2FbQP9Q8NtUzLRmcmh+YX+bXNecWViat35la3BgRS4ZmV8cW1meGREMvHX75f/7wf4dHhrm62QmEvTduzk5NDy0vixeXJ5eW5xaXZuclU2vrS4MDPctLcxKJeF4iXl6ZnV+cXlyZ44m4w2OCxbXl9ILcl99689iFixsPHpzX1bd0cqH1Dr730ef/7Yc/+R8/+sU//PzQ3/3jz37w3//h//unX770xvs/P/KrH/7s8E8Pvf3jl9784U9e+dmrb1/QMX71zXf/549+8tLrb/3zS6/+80uvHn773SPvvq9haJScm5dWUFhPo9949GBuY21uY212/Zp4efHavXuNjI7o1Kj0gvhWegm9u7y3v97fz/rwK//rp//8Ax8vs4H+2k56aVNL/ryEDyCncDmBqwhctW+WcXWQ1V8nzAemy/uZ9TESMJRCEEBUlMojyFPbRMfG/Yp7sGdESkRQvL+Bg/6Xuic0bHQNnUx1rQzMrhjbudlomWufMD5/1sHorIu1vp/3OWvHz84Zn9OzMfd017YzO2WsfdpE53ON00e1zx3T1fjdxZMfXdZ45/SJY/pGmtaOmhYuuld8dT1Cj5m7nbPx0XAIPG/rq+0UauqbpOEYaugRr+0caeyVqO8Za+QdrecequMSqO3ib+ofru8deNrF/Zidi6Z7yCd6Thcsg89bhHxm4PW+ht1vdV0/NvX60sLnon2ApWOA7SWzfE2bpN+cDfz9Kfvj503NLH5/8dLvzmkdNbQ9YeH6qbHbqSuhJ+0izzjGHLcLPenkf9bG6eS5i6Xh4atpaeGvvsb2Dtrkj08Jx32jE9wS0g0Dwy+5B5y28zT0jj5r5XvCyOOEmc/xK4FnXKPPuiRr+2SfuBJxxj70U0OnDzTN9DyCTf3DnSJTTX3CP7tsddk1SNPZ/2MD65PWri6JmcZ+gZFlJQzxJEM8aR8efcHGPrWmaXBhRbC42ikUuYaFFTbWZVUWjS9Nji2MiWaEoxPDc/OT4REhnKH++fnZkREhl8sZHRUND/NXry12M+kjo/zZufGFJfHEJH9sgiOeHBRPDk5OcUbHeoSi7nZaSRutpKe/fnyylzdMW1wZZvXVuXmZDPJaJqZ7Zxf5kwujizeWM4vyf/Df/8fb7/2mnz0YHOJfWVW0ujY7MzeysipZXV1eXV2dnJ5aubY6OTuTkpXV1NGxdOP69PISf2J8XLIwu74+sbK68ejp2PL6789q/vDI2//y2WmP6LSPLxh9eFb/jY/O/vjNjz69aP7eUZ2fvPW5hPJxAAAgAElEQVTpS+8d++W7R19+//hP3/z0H1797U/f+vhHr/3ulfePvv7hqR+99rsf/K+Xjvzmy9c++OKfDv3qx6+9/8t3P/rJWx8c+uDzfzj89g/+6ec/+Okrr/7207jCCv7CWjWLnVReM7Fxm8YROvr42Xk6NnXVtnVXMntraZ1lYaFOb7/5ozMnf93UkD3IbmhqzOXx6QAyuWKTwFUEjqpt8gswH6gvsSd/nTATJGAooVASUoSSdnQ39PEYwqlBgbiPM0qbWOiisfPrujPpvHIGt3JwuH5ionN6mllZn+zgb6zvqXPBUfO42fmPL3zp6eszMiYaXxJ18dt7RJ31neUF5amlNVlZxQmxWRGxBbGR2dEOAa7G9pbaxkb61taXrCyPGhoe1dc9Z25xztzqtImljqO7lr37JRu3UyYOZ8yczH3CbIMjNOwczpiaaV6xPmthdNxET8PZ7pSNzXFjW13HIH2HcH37CF3H6HM2IQbeSbre8douYWfNXfRtXW2NrcMvGiZ+cSHug+NJFw2cTcx1Tc1PXzbVsfUy8Yq+ZB96xjZS1zvzlF3cRY9EjYBYA58gW2t7jxNn09/7KOe9T7JNr3hbOPiExut7hX9k5PSJhefRK/7HrwR+YuhxxvqqoV+6pnuspnvsKfvIU/aJ55zTzzomnrQJ03KJ1HEN13MP1bL313MJOWnifMHa55S51wlzz9M2vietvE9Yup21cTpldeWCvfMZa8fPDW1OWTp/YXjF0P2qdWBcRF71eXPH3HpaRHahaHlt5vqt5bv3bj16PL92zScwpJHWeefBk7nV9WnJ8uzK2s27jzpYfafOX0rOyb528/r82tLG7RuL64vXbq3euLOxvL64cmN55frCys3Ffn7P1OLEta+WF9bn7j293ctlfn7qI56Ys3prYfra7OyNlWsPH7hdDT/y6987eoeoADpYvZFJ8eMz4mu3r9+487Vk7fr67Qdrdx7cfPg4s6TivIEZf3b51qZ87eHW6sOtpa+fdokmmwdFDf3C2OK6M2ZOF6w9Tpm6vX3S8KK1v4Fr9CWboHMWfpcdIyz9Ui18U2wCM+yDs2380009EmwD0g1doi19E3Vsgy47BBu7hJu4Rly28z+hb69n52fmEXbezOUTLfOTBnZnzV3OmDn/XsP0I02LT7QtDNxCPtKxeP+MnnNEqoG9zwdHz2oYG+ZV5GYVxte35HXQS/18LXU0P4uL8eiklbQ053fQyhXKRwSpUCh3SQI7SDJJ4gcqNv71wbz3Cam9bam9mDCMVOKUDIfdvsG2jq7yupas+tZMOiuHzkrgCDPHJZWz1xrG5isFEyWDgvwxcTV/pLKHk9/em5VbHpyY4V5cGT4y2iwcbuLxGsVixvQ0UyRqm5tiri1yJDM9IlHb6BRj5trg5CK7sCrexcPI1PZieKpPaUdOYWNKXl1iHausilESlhkamhEalhHhEuph5m6laXX544sfa9lcyqpJ6RK2tvRX5tYm6V/Rsve1M7xi+sX5s4ZWDrZuAYa2HsZO/vpO3qdNLPXsHZ38fGwcrBysDHyMNFL0NTM+/F3qb3+bZWueER4YFxV5VuuynU+YuWeksUf8Zec4HecEbfeE0y6BBs4+Ibaecae0M978MP2Dz80//VJLz/CEsfVxa/czDoGXfeI0nML0PGP13KI1HEM1ncO/NPc6Zup+xibwnF30BYf4M9Zh2s6RRw0c9V2CTuhZnTKwOWdir2nlbuERrufgr+cUfNLE+aSJ88da5qeMbE8aWh3Xtzpl4nDWzO28lbeFb6KGbfBpU5+z5n6GLjEnDNwvWPp6xRUmlrQGJBVkNrR1jEzou3o7RMRmNdJiSmt6p5fYkmt5LczzNk6faBtcsHXQd/PwSEyo57DbhodbuQLa8FjL0HBxJ7Oud6igvetqdmFuC72wozu9rqWqZzCvtfO8lX3r8BhNNMWalnROzUVV1mi5+mo5+zlFpJV3cQpaOgNS0r1i4yLz8gtbOquZnDbBBGNirrp/SNfV54KNe5tgNqWa5hmf65WQ5xqdqWXvf9zU+aix82f69vruUeb+KfpuseYBGQ7hhYYeiWa+aZYBmcZeyQbuCVeu5pn7pevYR5p5pZh5pZh6JZ639Dd0i3K4mqllH2jpG28XnGruHa/vHG7rl2ztn2zhk2DkHm0bmGoTmGrsEaPnFmkfnmvkFXvK3EvXPdI6OO20qae2pa+hrZetu7eJnbnPVZd2RllJWYKTk056aiBvqKWiPKm9rQjDnwIoEVROkuRBjAkKV88xn+v3pcL9r5b/IMwvrn/tKxAYrlChW3Llo3ZaSXNbNrO3mN6dTWel9A8ls9jRzMGYtu7Q1FyzgnInWldU70AKrTOmj53W0h5RUe3L6kvpH0jv7Unu7kxorY+mtyR1dqTS29Maq6PLCgJz0txrKyIKivzySwN6BgtrGiO7WZlDvOIBYUnvcEGPIJfJy+5gZ3Ina3gzjaNLdOE8fWKld3SR2cjMK26Ma+jOGpXQ+0VV/cJy4XRLVWMCm1c/OskqLk/zDXC1srO8oK2pbWxwTl/z0zOfl1Zmi4aZXHajcKh+uL/yDq9xMdIz4chPhgNdYWF8rp9ubWZgZGZ6Rkf/nJGdsWuIgUuYTUCCqXewmalVspF12men8z/+stvVLdDO8suLp47pG5y1dTht5XTZ2fdzXdPPtAw+1zI4aWCuaed2ytT2goWDpo2bhV+smU+siWeYhqWTZ1SctYdnfHb21bjY01raxy9eOql5+Zimzq+/OPm7k+dM3bysffxcg0M8QsN0LG2OaupeNLuia+dlH5Rg6RWrYx+iYxeq5xhx0tjzmIGL5pWgC5beJ4ydfn/Z4nOTK2ftPM9c8fjU0O64heuXpi7abqGnbbxPWLqZBsWYh8R+YWr7kYHpGTvHM7YOOq5+F+09tJx9jpk5aDn7nbviedHO+6yt1xkbTw3HoLM2PjquoRfs/LVcr15yCNbzijzvEvBrPSsN93Bd7zgtl4jTVj46jv5nLZ1OmzucNnc4b+Wu5x56ySFQyyVIzzvULChew/nqbzRsPtZzOmsTcNTE7aiJ21kbv3O2geevBJn4JBq4x+m6RBt6JOq7Jeq5JlgGZOu5xmnYhZ+3DjH3Szd0jb/sEGXunWroFqvrFKnjEGbsHm3qGa3vHHrZIVDXKcDEM0zTyv/ylWAj5ygLz7hLVoFnTX2M3WJ17EKPG3oYucfpucZctA05axmg7xar7xarZReqZRloYOtvYOtyXk87Ovkqi13v4KLn7KrX1VnS3prX0V708MEyhm+ShEq9mUwQxJ5BJr8hmQLybwTmvV1yCkOQLYLcHBpqFI00zS/Qp2ebRycqRiaKR6fL+GMF4zNV3f0pXazEAXYqixnf05fY1RNH642taglopId2MKIqyr2K852T4gyTEowyc+ziUy3jkywTk2xKC307ackVVSFh0SbZBR4Z2fbNrWF8XnYHPaKxLbCrN4bNTWH0xfLH8nljBQPDua3d8T3cXM5I2chMPW+0ksZKZ7Fzc4u8S8oCBoeKeKKKoeEy0WjthLhlbqF3crZfNNHT0lGekBqQlRU8xW9aHWud5lbOjtVxBgrmOMV366LLjh4p+dXLssLUO8zq2aFmFq2c3t3gGx6gYWZs4uqqY26qo3ne49K5ynMX0t5+ayEzdr27alZE7+W2BscFntE9f/TSifOGF5wCHLMr0sPjA0Oj/aqaSgdEg8UN5daeTloWpsaOdlpmurmVuaJpDkdAE452CccY/GFaeWVKWmZEbGJgbmFSbklKfEa4q59NRKxXRm6kq491fHoEi88Kjo/44PiXWhbWFh7+Ri7e1n5hRh4Bp0xtP9YyPGliY+Ydaukfp+MYfNkx1DYoTdcpwsg9VtcpUsM2RMsu1NQr0dgjTtcpzMgjUtc5+JKt10Vbt8tOHtp2zkZu3sae/jp27ha+4fbBsYZuwbZB8c7hGSYeUZa+8frO4Ret/S9Z+39p6HLuSpB1eP4Fu4jLLommPumGrvHmHvH6DiE2vgnWPvFmngkOITmWvukWvim6rlEX7UO0XWM0XGLPO4TreSaYB6VbhmRqOIQZeMZbB2XaBmXaBmSYeSaauMQaO8fZB2SbuMSbeyXaBaebe8fbBKSYuccYOIbp2oWYuEZZesYYOARZeUVaeUcYOPrq2nmYuvob2PuYOAQbXQnWNPe9bO2vYxWgaxOkaxusYx2oaxd6+cpVA8eIM0aex/TcLlkFaVgHnzP20bII0TD2OqtnfkFP193fKTUrzCfAKjrWrb01h0Ev3lgfpcinKLpNkag6OGo/hBl/vvRL7b2MkYD9zcBMYJiUILfZ/Q0DAzX97DLOUDmtM6WpPW50sq6Hk88RlnGF5cKRyrmZxrnZeoGwYHiiaECU09ob29Id09WX2tWd1MtMYnXH8vkZ7d1RLE6qYKyYLywST9aOjVexOblTkqa+oWwn1y/qGwNptNDMHMviMoeGZt+ySufmtqA+TlJRmUtSpnlG/pX2rlg2L3dK0tQ3kN3ZlUpnpJSWBzAYaT192S1tcfFJlmmp1gV5biVFPm1tSeVlEdVVMQGBRm1N8eKBopHutJHedCEnp5edtTJTv9wedSvHo+69l5o/eutJU+b1gbINSadwrGlxZYAn7KB1V7G769KczWKOfZj2xku9xuevNWdMsUsEQ2Vjk21jU/SeweomWtbodMfwRLNgrF4oqhNPts7MMsbEtOkF9sh0r2eAnaW9nk+gdVFZ9PQMncMp43LLBILy8fG6paWu9XU2X1AtFDVMz9AZXblNTQlFRf4d9OT2jrS4ROeoOJfYVH9bV+OTmscuGFzSszY6oXPh5GWNy7bmbmGB+vZWvz9z+tRlUx0Ldy0zV01TF10rL2P7AHPnEHufGFvPaDvvaAuXEC1zZ00zOz1b54smlpoWFloWhhrmuhYuNqbOtpetzfRsrbQtLLUtrA3tXfRsne19Q/XtPTUtXMzdgs1cQ5xDki19Ey87hjtHFFj6JB/XcTxv5PLlRVN9W3d9W9ejGkZaZq4a5m7HtK4YOl51uZqh7xxu4Jls7Jup4xqv4RB2ztrvuJHjJ1pmBs5+pw2tL5k7XLZy0bZwOnPZ4pS2hY6522kdy1M6JjoWV3QsrmiaWhvZuehYXDF3dDewdjina6hlYqFlbHr04kU9C3PXAB97L7dLBvqmNs46hraWdl6XTez0zBz0zBy0jeyMbNytXIO1zZz1rDx1rTxtPCIMr/jpWnkZ2fnrW3lf0rU1MLe9dFnz6MkPA0Mcq2rSsrNC62ozlpf4AFso9owkFRRFkASg2L8C81+hZX4uFPWCEgSBEyqlapdOb6ipKaipze9k1DS3FtCZhc0dGVX18fUtKfmlISkZHgUlIYmpzgkpTvmlAYXlQUlZTvGpDtmFPsXlwXkFnjn5jkVlrmm5NsmZ1jlFzilZNinpNjX1wXUtYfWt4SVV3gVl7r3stMJSl8pan+7ehNaOyJr6wPqm0HZ6bH1rZFVj6ICgmCMs7ezNZHOLGpqim1pix8X1gtGq8dlGjrCM0ZXd1BRXXxPSWBtYW+JVU+BZluneUBaSGG2ZkWJfWeRZU+rBokULuLk9A7ltLdHNhS4DSbbjjjr5b/xo4Mr58XyPykLHinqvztagYVaykJk905ZDdNXSNY/mvv/TR6XhzYm2Oam28XEmhUXuEZH6RaXu7Z2Rja0hJRVuKekmsQm6BUWOmdnWV8M04hJNsnJcU5I9QoOsQoNNI64a1tcEFeU7l5V61TcGl1d7NbRfLa32aeqI6h/MYnTG99ETx7j5nP4UFiuurNSNxUyuqw+vrY0sKQ1taclgscoam7OratKYPdXDIvrSimCI11pakZqcEufi5uzr7+Pk4mjnYGPvaGtkoq99WcPY1Mjc0sTE3MDdy76lo3J4jNnVW8MTtk3OdbO5VT395QPcevZQg2CEzuipHeDSWAMdUUmhFnbmJlfMzO2tL+rp6JmbGVjbWnsEByfl23oFXzIxz60sr26rK6rNt3M3N7PTK6jOauisza8qis1I0TY11zS2NHbwtfbLMPfNsfRNN/GIMHD0Dk1NLW2qZPK6GunluaUJTfRSOrO6vbOmrConPSs+Jz8lPSsyOy8yPftqXlF0fXNWK62Ay29j9dZkZoeFR7rGx3nX1GXyuK1sdi2P18hglFSWpUeGeluaapcWp1dX5NfWFkdGBhkY6hgY6bp5ODu6OV3Quqile9nd1zs0OjImIT4hKdbEVP/UqU89PG2CA51SUwLTUoMS4v24Q+0Auzi+jaC7BIlQFEUSQOB7puubgwp/GfKfXM0GeJFnACAIgiAwqWxrZ/fpk6f3t7YfypVPEfyJVHH74ZOVp1vrt+7MTM2xp+cHRsVMnrBjeJQ2PErjCVv4olbBSBuH38hil3b3Fg7yyprakovLg5vakpvaEovLr5ZVhZZWhqVmuuYXBxaUBBSUBBWWBrbS0uqb41i9uV3MLBo9o7k9paEluaYpoaE9LbMgIDbJOSndIyDExMn5gk+Agau3dmCE6dVoaz8/4+go+8xU56Qo0/Jstyhfrbx4++I096wU19KigMJ8z9Ji78oyv4a68Iqa8Mxs99wsp8ZU+7WckMrj72S++88cP/2KFJPWNj9Wa0BXuftQZbCkNOJWqHvm4X/gumkvlAezakMjQw3TU2zLS7xSk8yzM62KCx1Lix1ra9zraj0qyp0a6r2aGvzqa707aRE93cnZqW6xYdb0prj+ruSW2oAuWmRRgWNra0hLe3BVvVdVnU99cxCjO7aHGc9sCR+gxbQ0+ra3BTbW+zbU+eVl27N7M3mDRQO9+YO9RdVlYSX5QYO9JWPDDePC+t6u3LbmlOnx7oV5jnicKR7vmpzo7uupqK1OKi2OCrtq52ivUV4WNT/XNTHRyBeUDnJyWMzEQXbqlLhssD99ZLh4mFc0zC+dm26TSBhLy32zkp7RccbsAkcg6uQK6JMzQx2dDTYujn7hYQZWRr3czq+frazc4N1+MDo+1Ty72CFZ7RaJW6YX+sSzbN5ob21zpV945DFtB0PnBJeQrLOGV7IqKlbvro7PcxbWBscmW9Y2eoZFlVx+6epq78b1ocWFvvU1zpKEuThPX1nsurbSNT/bcn2dtTDbJplpXZF0z022ry31XVtkzU91DHNLhbyyXkbWzFh7Z0tWdrLvxuLQzGjnhJA2L+4TctsYtDLuUKt4oq+ltbSsPLOnt0UwzBIMd89MD5YUxrk5G+ZlR+RlR0RHuOVkhxcWxH11exFAjuEyBJWhqAoAqAOh139RJMN/3jLDN4c09i0zjqtUCgBcHeyGE3IMlxGkCgDDcAVJKQEQglRfKAGUFMgokAHIAeQEtYuTOwS1AyADkAHICXIbRTcBpAByCnZxfFuFPFGpnu7s3pNKHyiUj7a37yHoYxy7j+P3VMo7cuVtufLOjuzWjuKrr76eu31P8tXd+ZVrIoGQLhDSBjhNg7wWvpDez24VcGmj/LamitimspiOmqT22pSKoqi8nNCyspim5pTurjwmI7ePWcTl1E9Ndfezi4f7C1Z7ikVxnhlv/Kxd88vF1lRaVUhtvnddukd/biDb36by/dfz33mlPci8KM62Ji+kuSapuSahJDewqSamsjigrMC3qTa8qTaU1ZlMb41ta4zsaI7tbE1k0dO62lPryqNqysJoLXG0lihmR1RLbUAfM4HREdnRcrWhxo/REU1vj2ptCu2ixzI7Yli0aGZXLJ+XO8BOFw4XCXhFs9PNo8KaPlZ+Fz2zMC8gJtIqLdk5O8OjojS4ojS4rMRfKCjjDORyBnLb26IG2Jk8bh6fly+eqOQM5PK4eVOTlSMj+T090a1tvgWF5qmpOs117ozWgPwMs8pip/xMy5wMq+b6wJJC14pS74H+bNFwuYBXyuxK7+hIyc/3YXTlBYc6fvjpG97+5kP82p6+PL6gcIiTMTqax2bH02ihXYwY9kBWb3/u8Gjj3fviju6Gj05q6dkFWbgGndEzDE2IEojZdFZZ31D5EK+Y1ZMaFaOfnWtfVRHQ2BQ1NFjAGyoe5lVwB4qH2EW8waKervQ+ZiaPXTjMKell5HS1pw+yinnsUk5vEZuZLeKWDXRn9dKyMhOculszRnl1goFKJj13oKdkapw2OdYh4DeMCNt4Qw3svhqBoJXPb2Gza7mcxvRUXwuz07HRrqmpfqkpAbU1GUuLwyS1o4YZw5VKpRIAKFLd5/9GYYY9nr+JR1XPJSjAMFxBkCqSQkgSBwCSJBEEUZtuDENIEscwhKRQCjCcUKKYAsMV+7V5cIpEn1/gmPL5P3FM+cINFAaAASif8w+gxIhdCpQUKAEQClQASoKQqscLipKSIAdASFIGlBSoLcCfAv4EYJeCbQAZCTsAmxQ8AXgGsAnUNsCWAr1NELcBuQXye0vBgeE/+fE2vQp2rqOPF/EHC/BwdSYmMPzH/7hbmottjG2s8q5Jhu9dn7s2L1qY4lyT8CRTvZIplojbNCFsnZ3oFHEbBnvKexklLHpJX1c5i17Syyjp6Spqa04pLwlpqAmvLg8uyvNKjbdNjrJOjLBMiLKJj7QODzaJDrOIj7YKCdSPjjCvLAspLQqqrgivrYquKAmvLI1qqElsqEmsLo+pLI2qqYguyPUvzAsoLwlpqIuoqw2qqfbrpEd10qM6OyP7+5P6+5JZzHhmd9wAO5XLzejvTxgYjBvkxPSxw7jcmD5GGLszQshOmRstHONljfOzRdysYU4Grz9NxM/tZyW3Nl5ldsYxGYlcdjZvsHBqsoPVUzQ4WDo11cTn5Y+NFExNFHA58XU1Ll2dwatLNey+pOIi17r60Pb2xPzimLM6uvrWHlYuXnoW5l+c/jQhIyQ+2TMpzaWk1Ke+Mbi6ypvWEdHFiBkW5HMGM5ndSZz+vNnJRvFY1aiwRMQrbKwJZnUmj/BL+rozqkoCs1OdslIc0xJtK4p92N0puan2saFGbnbHc1OdhIPFvYwsJi29ryt3qL+kh5HDHSwb6i8Z5lWJBHUjw/WSWcbifPf6GqeqMtrdTSc91TciwjEi3FkyPwSwTVFSFN3GCSUArlQqCYLah/kvjmT4U8GsFvWfh+O4OpIEAFcb5G/X2qEoCkVRkiQJYq+EB0EiBIFRgFEUgRPqJIIoRSJAoeoLAlcSe9GwKgCMIhH1uyShwlA5EChQarBxABLHURzHSZJUqVQIgqCoCkVVJIGgiBxDFQgq35Rty1EFgSspbBcIBYnuIOguQip30S0VuYuS2yi+SZK7KLoNgOCEXI5tqfBNRPkYlNuwfL386IXcTz6H1SWQ3gfsGdy+lnbs8xo9XbhzG9BdwKVAkRRB7tcNwyhqbzShKClF7Q0rAEqKkqvdEwA5gIwgN6WyOwrl1zvSm7s7Nx7dX372YG3rwfW765Jb12Zvrs6sLYuXV8YmxP1CfufEKFM8xhIJGEMDrb3Mho7Wso7Wss6Oysa63LrqDFp7UTejtJdVyewq6WLk9TJzWptj62pCK8oCaquvNjVEVpYH5Wa7xcdaJiXYxMdahofqhYVqhYVdunr1XEyUTlK0cUq0WZifZmqMeWGGU3aSbUa8RWaSVX66Y26qfVaydXyEQUWhx1B/Fp+d3cNIG+grGR1pHh9p4A4UdnUktDeHMWmRPHYimxktEmQszFYPslP7+9IFwyV0eopolB6fmnz8go6jp4+ju/PR0590dFZMTHR2d+dMTTfOzdYLBbljI4Xi8ZKZqYqx0aJhQS6zK7anK47FiBnsTxRw07mDSdzBlGFu1uRYybiocJSXKxYWDvWmdLaGspmxbQ2BgoEcDitbPFwpETeOckvH+eXi4crp8ToBp2hyrFbILRkRlI8JK3mDheLRGslM6+pSd3t7qn+AYWysU2KiR31dplJ1n4JtBNlC0V2cUAGQKIpiGKHm9y8NY7X8KWEGABxXc0tSFEFSe7aUIBEcRwmCoChKnYRBfc/zADKCRPbra+EYrlSqpEChap7V6KqJVV/vKYUCYDimAMCAwgDH9hbWn3sHBFDkXmgLiuIYhhEYrlIoCSWCoxgKJAKUSqUACgdESSIKksRxIBSYUkUoUUxKgQrDZRiuLlCA4yQmU+xguAKUcni8vVVPC/7RK1MBIfDkHmze4YYG+r39ppTLBZkUdnZIFapS4rtSFYpRShWKYCiKIyiuxEkEI1QqVI5gCoxQKRGZClWSQFCA44QSxaQoJqUAIUBJgoIgpAAqILEXdg6ApACnAANAgFIBqQJAgEQpXAkEQqBSwBVAyoGUUsQ24NsAO0BtUvgjgMeo6hauuvXk0fzu5vLTx5LNx5LHDyV3b05cXx9dW+KtLHHWltlLiz0Lc7TFecbSTPeUiCbiNA71VvD6q7h95SxaLqendJBV0tddMDxYxWbmc3qL2Mx8Fj2L1ZlbURLd2pzTTS/My/LLSffKSnHOSnHMy3TJzXDMzXLKyXDOy3FvbU0sLbuam+df15QdFhX5wUefGZqbm9uYvf2rQ/YOhq0t+R3t2T3dufSOpG56SmdHfGtTeGtLREN9SFWlX2WZV3NDSHN9YFmJS0aKWU6WZWmhU2N9QHtzGIsRLxjKEfLyhJwc3mDGMCdDyMsRD5cP9uROj9TOTTbOTzRMjtbMTzRIppsl083zUw2S6UbJdKN4pJI3kMdl5w5zS/hDZSOixpCr5tHRDqWlsZvP1ijYJsldHJcBhRIEBgBq26O++NNS86eSPzHMaiFJfJ/VPZ/5OdgYrsQJ1Z69AhQAIylE7YqrXWKSUlKAApCoCiFxAiggMHyPUpICCiiCVL8OJIUh6H5H30+PAIDjOEEQOEpQBAAARYFShaI4RlEUiSKUQgkYJlXJHm4+xnEUUJSUKkGJEQiKIIhKpcJQFRAqVLkrlW1ihEqhkKkUSkSmIlEMke3gm09UX92Ep5tCF/ewn/wU+H0g6JjVv5oAABNhSURBVA088svBQF/YekrsbqOb24pn2xiCKxQqhUKlVCoJAlMod1FMgWJyBJWhmBwnlDihRDE5gsoRVI5icpJUKFTPZPJnCmQXJRQqbHd396FCsYnjuFSmkipRBCVxlMIQXKGSoziCIkoAUiWTK+UKTKlSPwdEqSJRDEWUmFKGoXKgUAAEQAmEDNTuDKoAQIBCcGQXKITClUBiQOFAYkCoAFfsT1VkAErAFUAhAEog990HSj2LkVLYFsAuhT8D4ilQmwC7AHKK2KGIne3N288eb+xu3Xz8YOnJw+X79+aur4/euD4+v8BdWOKrs+3yhD2j4kkOTzTA5fGHebV1FdnZiTVVuZVlqbUVKXVVifnZgfnZ/gW5/ulpHqmpLolxdkH+hpFh5omxNkkJNnFR5smJthUlQSWF/lWloY01cR3NqR3NqfSWlJqK0LwM18baqNb6+Ibq2B56Lq0lZbCnsLcrl9NbxOkv7O3O7mPmsHtyumgp9LaEnq50Vmdqa2MMszu/tTXTy8vQ28tsZJRFwS6G7RCEHCgMgFTn6KMoiqII+Es1y/BfZJlxHCUIjKIIFFWpkVYDTAH2nGoKUJJC1GaWAnWuIUStFKAkTqhzGxIYiSE4iVNqaNWIUgSQOIWjhPpMNYkTQJFqyp9/BhInUBVCUUACpcRQFEdIEicQBSWVAobt13yWggoBBQYKDFQYyBSAIKBSgGIXlFLA5KDYBRQBBAMlCUoclAjId2FnE7afwsxMyye/52qfERlr1n3xEcxNgnQbZFKQI6DEQYUDgoMSAQQDFNmr7IPK96pVIzJQSQGVg0oKShmgckB2QLkFiBJQZK/ANboLmBxwYmdHuiNXEQA4QaEoilIIBqg6fTlFkEDB84dDEYAhqHrIwzFEfaaHIhECV1EEqVIgJE4hSpV6QMRRDCggccBUFI4ARQCOEhiqokic2nuMJIYRGIbhOIkgCIqiCIIQBIYge2sWJIGo/SOSUAHgCKIkcNXzhU+AvQoJBCHFcBkJCgqUKMhwUBGAEQDEvreB4+jezYQMKPVQskXhT1TyO4jqnkx689nTa5tP1p89Xn349cKzJys7W9eePl58+nj54X3JvduzN9bFK/PCOfHA2HAnb6BpqL9hVNAu4rV300oZ7YW0ljwWo7inq6Snq6SzPae1Ma2xNiE30zc2yjYixDwq1DIu0jY0yCwqwoHWUaynezQzPYIkdylKSRIqHFMSOIqj2MF8lX/OfeM/Vv7EMD8vY6k+4fzvFuJb+kcIkBRQ5N5god7Bpwh1pyQIAiNQJa5CSBWCyuXbTwFD8Rvrz3rom231st5OWQ9zh8aQd7G2mayd3p4tJmOHSd/tpu+yOqWDrO2Bnu0+5jaTpezmSOnsLRrrGb1zh05TtjZCT/d9V3vayz9u+8U/3bCzhNZGeUf7FqtX1svd6WI/7WDtdPXtdPVImX27TJaUxZL19Gx2du50d+8ymY/b22U9PbKenmd0+mZn505Xp5xBl9LpCkavrJO908Xe6u55Rmu9R29Vrl4DDMNQFUKqcBKRo1IM5BjISQrZV1S9grh33OV5jCGFvqAHMqgeUJJUJ28j9lK4PQ82xih4rgT5HbqfH2c/9TJB4CTxLVEfJ0JxEkMpRH2iTq0oSSAYSlAkimMYhlEkjqEqdf0jIFRAqEhS8Y0SKopE9xUBUrmvCJAYkNj+H4ABiQKJAqnaWxClpEDuAr5NYVsk9pRAn+xufbX97Pqzx2uP7i8+uDN39+bkVxvjN9bHN9Ymt7burq7O3L9/k8CVGKpS+4N7lmPfLD9/Kn+ZPP/ZYP7D8JJvKfVi+8cJUHvT7+cwA0kBgVMEieKIkkBwwEgKxZVSkMsf8rm+R15JeOe14H953e3Iq+6HX/N8/V883nzL/a033N464v7mIY/XXnE9/Irnu286v3nI6+03PF5/w+vwWwFv/87+F4c933rH+83XvA+9FPPm4bgf/2P1yz+p+MU/pv7yx7FvHPZ/80jA+x/Y/Oyw26F3gn71O+833nZ++bD74TfcD7/m9NIrAe+843HkiNfrr7u++qrvW295HDniduhQwDvvuB065HHkiM/rR7wPH/E7/CufQ+97HHrv6jsfxP3qHc9XX7nW0gFbUsBRAFw9W6ZASYKMpJQHFKEAVXcykkJfxBXf55NUJzknKPSA4ns1w/ZC6yn10TccMGyv/sG/yjOx1x4A+9vtXjUFgsJRCkMpDKH2qpehuJKgcBRH1AWNMQwjCILEif0WOzgq4BhgOOA4ieM4jqM4jhI4iuM4jhIYRuAota8EiWI4hmCoCkVVOIYQOEqR6P6WB7bv/SkPrDvKAZQ4ptjfKCEpYs8ZVJNMEer+SezDjP7fAPO/GrxG/VsKL7Z/rKj9TAB8LwcwBQQATlIEoDimInGEwjBM7UKrbrN6o97+l5sxUbsdbXc72u/SGDfa6F91Mq7T2m/Q2253tj/sYtxsbvmqk/4VnXa7rf0hnXG3g3ano/NOJ/MOo/Murelue92dptotWvNmU+XThvIHjZVfN9c86mq52VK/28991j3wVWvH3Q7a/U7Gwy7G3Y72zb7e222tt9ta79Hb79La7jNoD7s7HzEZ9xm0+wzaPUbHV4zWu130B529j2n9D9t7pe3d6+ERMW+/fbu1G2Q4tS1F5LK9vOqEisLl1LcwPmCZn8tzzGC/CAmKAXJAURwIHKgDSuCA4YCSgJLwDfYHxohvRN3L9/JGESRF4t/RfpenQJAqnFJhpJIABCOVGKEiKBwjUJzEnlt4nCT+YOzA9sYjlACEAIRUfzYCw0mCIKhvfAECIQgMx0mc2KuzcsDvAFSFYAiKISiOIWrU1YcZEQRTKhEEwUgCUIR83i0p8rmx+X8w/9mEfA7zXqA4EHuVsQgSlEDICFShkoNSBSrsQc9A4tvvQVs7PHsC21ugQECJgRIBuRQUuyDdArkc5EpQKEGugGfbsCsFuRTkUlAqQS4F2WPY/HrvFdkWKHZAugWKbdh9CMpNauMGPHoGMgXIZSCTgkIGCjk8egCPH4FCBnIpyHb3Lna34dkTkO6AfBuUz0C1AzIVSHHYRWFzFxj0jF//5mZ9O8hJ2JWTKhWJEziKgUoBmAqoA47wC37QfucjX9DnMGCAEoBggBAUigFKAoUDpS4eRgKFPwdHvYpBoRSgFIkc8HJxisQPHJSjnm9KAEnstwd037rt/989V5mkEJxSEIDglAonEbUrvu87kARF/qEXQMHzsYbcH2tIwPY/xDebGPtdACjYSzKJ44DhgKGAItRBSkkSCIIiCArHACggCcAxIPADNxDPYd6fDO7vufwf6OH/Dvmvh/nPs/JHAlD7/O7NoGGvhwKogFQCQVA4oBjIVA+Y7NBfHiFqamHnCSh3AUFBhQGiAhwF5S4QCtm9e3V5+fizbZCrZjl82NwGDAFEQcilQGJVxdkB7g6ZkVGP124BtrcGDxgOiBQIRWxoyOSwEDAcZArAScAwwMm2qqrO+kZAEMAwQBDAccBxwLAnt27dWlwEVI6jzzDlU1AoASFBJoftTWhriDryylp1I8hxUKGAEziOYxgGuNq7/Z6ZC/m9qh7jSKDUkxGKokig1CPgC+3et0YAhQGJ7bfE92L8TZ5War/9Tj2AOkWQFErBC7P6vTnCARfg+RyKpNRlzQicxHASOah7+fNe5I2iiO99FH9waJcCktqbLKjfU8NMEBSOkwcmgBT1fAX7z5hs4I+VPyfM3z5K8p36HxJqD+YXylMSADiQQCFAoUASFA4qJSjQ7X5u6lvvQVMzKLaBUGAUiQNQBAkkhuEKAKylodbB9kpfH5skobSwaHtzq7yyzN3HY04ySwHu7uM2vzDT2tySn1vU1yfw9gsbGhCqFFh8bFx5ZZlXgN+Nu7cbm5vW16+z2YNOTi6tre0VFVWtre0EQcXGxuflFezuyoTCkcTE5IKCIoFAQAJBAUIBQpJAEaBSqUApBVpTzOFXHtCYIMdBjgCKqnv981qcB/voN4/h+Yvf1ZvVGZHVCRiBVNvxfRQPTna+3d/37//Dnv3v+16+4weSFIB6YWlvdgBAfqevsf97D87q93JUkUAQ1AuziQMrfOR+BPULH4fYt/5/uASAf/MESBIQBNkbGihCvR31h3/RX6T8SWD+V4H8Xpj/pHIAZkK9E0hQgBOAYxihUgGmAlSJSinFDqgQKXso8eXXqJpakD1B8B05iSkoksBwClNhuGLj+kpOdub9+/fDo2MUOB4UHrpyfV3fwpQn4hO4kkDlXj6eLp6u2blZre1tDq6e4vkVQzMboXDSQNeMwKC4tMg/xFc4Mnz37t2QkNBHj5709vYbGZlIJIv37z8UCkeiomK6u1nJyalTU1MsFquqqgqApDAVUCSQgKpgR4GASgEdjTGHX7ndRIdtFShwwEkUAD3wFL+zXOg3q4/fIEFQ6nLb+2EnQOGgdloB/xbM+9Dv/bQ93VsnA+rbax3E9+iLFvzFb+r5ePTcp90zjMQLCvvVFag/QOjFLvQd6y/fBDgc0O/ue+pfgGEEhhEkSeI4SpI4iikOBkfs/ZeDz+ovUv7rYf7e2/6kQgEASQCpXu+gKAJIAggCKBLDlQggKCAK5Q4od0Gh/Lq9M/nVN6C2DmSbGKAIwDaiUsoVpEoFgBcU5thYW+bl5Tl7ehZUVcZnZkiuXwuKCqeARBQ7gCmDgwPFU5MkEF99ffvTY8eqG5o7unquX793NSgGSIiMDDc00X348P76+np0ZAwADPQPamtfFo9Prq6upadmXLyoUVNVCwCF+QVBQUEtTc0AJGAqwDDAAMdARQAgSqq9KfaNw7da6aDAACMVMiWihpnYnz78Icx76/kHNpW+0e+HmdybiqgDb/beJeG7DCq+T+/BlgDye3jec6xfnNPuf1nEgV/1HGa1C3CQ5H2Yv3E3nrvT1AHP4rthxv4tpJ/PCg58NIoAIA9g/H8dzH8BQu01lLqfq+NGSZxAVCSK4ColhioARwBVgVTxoIOV8NKb0NAOCoUUke9iKimiRJQqwMmb19YLc/PWV1ZXV1dnJAuJWZkRSYl3nz5JSU3ffPoMSEq6tZ2Wkvrw/iOg4N6duzU1dQUFRfX1jbdu3Y6LSQQSKsrKFyRz+bl5SwvL9VV1wYEhuRk5dTX1o4KRlaXVrNTMAL/AceEYg96Vk55dkFfYw2ABSQCuAFQGKgSVKTAMA6WCamuNfOPISnM9IHJCJUcxAiX3O+q/0Z++f/JCfeuG79hH+N5x9tv3ft/WxB+a0v+M/Ad/yh83ifvWXudzB/v/0ILuf0j+pmCGvTVMai8juTrzKYpSCAIEQWEqUiaFXeUOmx//8uvQ1Abbu4hsh0AUuFIGcjkoleTWLrUtBRwDRAmoClNIVTIpgSgUT58BioJCBTiObe2AXI5tbQGOyx4/WpmeXJmeApUC3d4ipDv47o5q8xm+vY1uboJceX1+XvrgESAIKFSAIA+v39y8cwdQ/N61a1+vbQCOU1I5yKSASkG5DQo57MrI3V2QSoFOC37l5Xv93YDLlIpdJYYSBPUXbhn+euV74xf+quRvDebnZlm9wwFAAo6p9xwoEgcMBwX6iNmf+sab0N4Ku5uglIJKDopdUEhBtgs7W6CUg3wb5Nsg2wWF+t0dUMlBKQX5Luxu7l3LtkEpBZUM5JuAyEC1A4gMFFt7oZryHVCpw0VloJCCdAuUMlDsgkoOKtkLrWwHdjdBtg2yHZAqQY6AAodtOdAZSW+/c7uzHVRSElHgJLEX4vpX1sH+n/z55G8IZvVSJKidpG9gVnvaJIHhOEqqVCBTPmUPhr/802kP+/mCbF5+zkh+3khe9mh+zmhR3nhFKb8we666ZDw/cyIvW5yXO1KQM16aP15SMFaSx8/JmKgoEuRm8vMzRcW5o6X5o6X5A1mJw4XZvIJ0fn6msCSbn585XJg9WpovKs4V5mcLCrLGivNHSvKG87JGSvJGCnOHC7NHCnMHs1Imy4t7U+MnSgvHS/P5makzJUWTBaWCjAJBfuVicfW0u0/Eq4fud3WCfIdEFMr/v327yW0aisIwvJXGybWvfa/dQKuyIFSpbWo7DpSqCwAmLAQJVYCEaAjYjuO/BAsmFAnGTBjxpyi2r+1+DMIIFgAKfsZn+k6OzlmtxCpH3QDN+omn1frNhsdcVeX60Kcsc7HeZKzE5/H4ntF7wLccruxTxVH5Ha5blB7r9MDQbmpdyyAnBr0ty7cIMeWezeUR14ZMtlVlqCuH3c5QV053jSOlc6R0zvYMi5Fj3rUYGV1XTa1nMTKgksWIw9QBlWxVGVBpxDWLkQNpy+byybZ+umuYCnEMerZzbUAlu6+afd3k/UNtZ5/dcNjeXaLeZ/zTk8f49gVCVFXV5CWEAKrmX71Aav1dmxxz1dRAU1dlXYv6qiqa8sf3r1jm+PgBF+e4eIgsQfYGXgh3CtdF5COZYREi8TGP8OolXB9phDiAN0HgIg0xeY44QBoi9DGP4I0xeYbQxXSC2EcWIw0QeQh9LOJfM4GLZIZoisDFIsbMg/sCoY8sRTJD4CKe4nWIeYQ0Q/wW8TssLvF0jEfneH+JohDLZZ7nKCqIvLkqiyZvY279aVNibrX+e23MrdaG+AnRArixMRMWFw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1142" name="Picture 6" descr="https://lh3.googleusercontent.com/-x1X8Grlhqxk/TY3KbaR466I/AAAAAAAAAEw/gPwl7y5It9U/s1600/Hidro+2.JPG"/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1828800" y="3733800"/>
            <a:ext cx="5334000" cy="2767014"/>
          </a:xfrm>
          <a:prstGeom prst="rect">
            <a:avLst/>
          </a:prstGeom>
          <a:noFill/>
        </p:spPr>
      </p:pic>
      <p:sp>
        <p:nvSpPr>
          <p:cNvPr id="91144" name="AutoShape 8" descr="data:image/png;base64,iVBORw0KGgoAAAANSUhEUgAAAUQAAACmCAIAAAAtc2GsAAAgAElEQVR4nOydd1gVZ9r/T0zbZDe/3RSjcZMYjV0UEFEEEZAqoKg0Few19l5ii0aNLbaoIAJKLwfOOcDpvfdK70XsnXLK1Of3x8AJasxu9kp2931fvtdc55ozzIyPc+Yz9/3c9/08QwL96le//leI9J9uQL/61a/fR/0w9wjHcRzHsV6hLwhGMSuKd6GYFcWsCGpHUDuCIAiCwJAdhqwwZIWhbhiyww4IdiCwA3M4YIfDAcFWGOlC0G4U78JwB4ZDOA5w7OcF4D3/OoriKIqimB0D3RjoxnAHhmEYCgAKAAYAhgMcBjgEAALwn4/qV7/6qh/mHr0E84s8wyhmRzEritlRzI5iDgSBehbYgcA2BLYisBWBHQgEIxCKQDgMozAMIwiEoDbiEfCLMOO9WGIYwDAMwyEMt2G4zblnD8w4CnAI4BDA4X6Y+/U69cPco1dh7sMzjKIwijlQzNGz3rtgKIyhDgy1Y6gdQ2EMQTEExxAcQ3v5xBAMhwiSMQzBcbwvyTiO4zgKAAYwJ7QwwGGAo4Cw2xgAGI4DCAd2HNhxAOF4P8r9+mX1w9wjvI9e5fmXIIdRFMYxqM+C4CiGoxiOAsJ+ErhiGOJccBzHe7b3kIwDGMdRgOEAwwHe41X3mF+8h/BemCEcwMSx/erXq+qHuUf4K+pLL44Tlhb02YZg+IskvwJzL8+gz3mcQntIBjAOCFOMAgwGGApw9MXDe3fDURzHe6jveRb0Y92vn9UPc4+cbPwiz33Maa+xxaE+MDsx7lkwDGBo74L1XbAejH8mGQI4BNAXl15b3cs/cQiO4+AlmPuR7pdT/TD36CUqXkL6l9xjCAcQhjpe6CojOIagGIIiCIIgGIriKIoTGPcx0Uhfm4wDGOAwQGCAOABiB6iVWDDUjqGOnqcD0YxekjFnG36GvB/pfvXD3KtfgRnHic6rcyOBoh0H9l6YcQwBGAJ6YEZhCLbCiA1GbAgCoSjcAzCO9nSeceglmHEYArANIJ0AeYZjj3D0CYZ1YJiVsPnEswDDwc+xs59JRl9sZ7/+7+ofwPxKR/K/VH/wVcIAQABAenO+MA56ckhErghDAGzHifgzhjoAcHTbHkDIExR/DkA3hDyH0Q4AHERMG8UcTrBRFIYRGwLbAOLAoS4AnuFoO4o1Y3gLAI8B9hxydOMogBwYwHtcdBSHYNTeG07r4bknbAawf9cF6dd/o3pg/g9B8j9FGAAwADDBc1+YMdRBxJxRCEB2FIFgBOmCkUc2uA0BtzBwG8bbrVArhN21Ou502+4jaDeKOQgUURRGEAiCrTDUjcJPMfje06f6bqsGxnU4MGOgHoZvORzPYQcEOTAMBQiCAIDBqB3B7USiy8lzP8z9Av9rYP6DG0zA7HgVZhyDMATFEQAwgCEoithQ7JENakRAbTeqa7xd9sSqxEEdCuph0GxHbsHoUwTtRhCoJ38NO2DEBkFPMKz9VjuniLZLqv7uYWfOE2tRNySBkToUe4bADoJWFMUBAAgC4TiKYg4iAvezx46jAGCv60X/T/99+/XP6H9Jn/kPvlmdlhnrAQbAPW42QAAOEAhHYcxu67A77mOg/blNawNyqeHU0R9nCdTH2h4XSvUX6m+VwKARxu+heAeC2nuyWwiEYnYYvddp1d7IXnUtI1KgWsuUJhbQ45rv3MCABQMPULSbiLGhCISiMAzZEQTqqWDpi/RretH4K6Hvf+b69MP/P1H/S2DGXtEfADNCfCFyvxjuwHAbAttQBILsDhSxQ/BjFNx++FxeULKLJd+VnDtn6+ERF24EnUryX7n1q+u5q57Z5RDejIKnMGIlqENQOw6sKLjd0Jq7YdfQDEpQdtn0E1c/L2CFlTeesCIiHDQB/DGGPMWRToB1IEgHwBwoYkdQO4LaXkD6hV50X4x/Debfqt/pevbrD9H/kgCYs4r6JaR/p6uE9US/iEIODOA4ThRpQo4uFLEDHEWQLpvjFgAtd58yLqXN27j/80PnR55Mcdl5YvDavf/v+5/cGdLtDqCw41UoeOiAOgjwYMSKgy4YNOeXbJ4VQ7qS7Xr+5peHL/5ZbI6jcBLaH+YiuAXDWxCkDUHaALiDIncB6MDxbgTpQlAbMeTDWWfap9TspVzab/4dX304/q7Xs19/iHpgRl+j1/2o/ym9rp2va/zvd6EwAMDPMGMAwxAMdwAcgqFuDLUj6FMA7uKg2lD9U0pe1Ldnv9p//tODFz9ZsoO05ltSRlkgXbZGWX66GzVA2G2r/TGM2BDUbnc8R8FTB16vMv84f9kbx65+lVbismIP6XLe2CJ23OPuAgzoUVCOgQoYM+OgEsWrAbgFwCMEeQYjVhixEkg7i8adMGMY5kxu9y1Be0m/FebX7f/7Xed+/evqgRl6jX4TPP8GIa/R6/b//S7UqzBjGIZgKGy3deK4DQdPAGgx16cfPTf90PmxGUy/71MGf/Mdaelu0raT76RQp1wrCjidMvM5KrRhlZ3WVgf8BEKeWm33Eey+Fa1ouJtx4eaMhM2kPWff2/YD6RrFNZcRyVFsyaOuyaduZIv3SFQHqxou3n6Q22HlQrARw9oQ7D6CPkSxZyj6HEW7e4pMMMjpcmN97HMfHpFXasX/GZiRfpj/+/XLbjaBgfPHe8nEOb/iOO5wOPoe4tyOIAix0vcQFO3pzjnP/+qBL30SK30b4Dx533sLAADDPeeBYRgAAMOOHgJ7DntxAcCZzvknrtIrbnZvtSbAAQzDMNLlQNshYBToDq3Y/tfDl4fuOv+388Vjd1/+aOUR0tUyjx8LXXae+3jfxa8tt8+0PSm2YZWdtgYEbwfgLo7flmnSFm/4fN3hQWsOv3c6e+Tx9C8PXR2SXhq45bvB4QtIOw7/Pb8svLAshMoKL2HP4wlXmsqPt9/O7+6SAVAHQCvA7wD8EcA7MLgDRzoxrAsAO8AhDIdQFCauOfG8w3EUAAT0ROMhAJDeOhbMeWExjLi2PcWnKIqiKIzhEIojzgV7YRwnivd50vXrP6gemA0Gg06n02g0KpVKpVLpdDqtVms2m00mk16vNxqNer1eq9Xq9Xqz2azT6YxGo06ns1gser1eo9GYTCaDwWAwGIh9DL3S6XR6vV6v15tMJp1OZzabia/ESUwmk0ajMRgMRqNRrVYbjUZi3WAwOP9Ro9FIrOj1euJsFotFo9FotVpiT4PBoFKpmptbAQAOBwwAsNvtKIoCgP0azwD8dpiJBFTP04OovkZggKEAQe0O9I4V6AS6A6dS3Q5c+XTv1Y9+LB7zfeawpQff2Jf0RcQ3pNjtpBT6tNM3pvyYFvygi44Dix3RoMD8+Ins/OXEiMXvbjv55b5LX1ymeFwpdt984i+Xcj1W7np7+/cfXsl2pYtnirRhMn2EQhcllkdz+LEs7lKpYmdl5dnbt7O7OrkYqgegDoBmAG7h+G0UuYugD3HQAYANQ+12RxeOIQhqRxE7itkRtBtGOxC0G0FtBPB9fRznExZBEBh2EMkzFHNgAMaBk2fMSTIGYAygPZf3F67bS5/9+gPVA/MHH3zw4YcfDho06LPPPhs4cODHH388aNCgv/3tbx9//PHAgQM//fTTgQMHfvLJJ4MGDRo8ePCnn376ySeffPLJJ86NgwYN+vjjjwcPHkzsTOzvXBk0aNCrG4mVjz766KOPPho0aNCQIUM++eSTjz766NNPPx00aNCHH344cOBA4k+EnOtEO50NGzJkyNtvvx0UFAIAwDBgt0O9Zh9x5l1fcyf9w9vLSTvirBgBGN6nMBOgCHDYAQzhAHTfeSq7krnoeJL77nMf7Tz//sHrg66WTt1x7rMTGW6JewasPEg6fO3zxTtJyWR/Xf1BXc33csMBS91ZGnPrkjV/X7r54zX7P9p79u8nro+6mOt65PKXFzPdopeTvv3h47NJX2QUjVOYwjSWcLUxvK5hSdut9ZaaxUpjvFgeLZTHKbQrdZZtpopD5sqT9x7kd9lEAFQD0AbAfQAeY8hjm+0h4uhwOJ5jcBeCdEDQEwR5RkTRMNTuHCWCYT1OEIIQuWuImIwBQW0oZicS2i/0yXtIhrHepN0rC/LK5z//AO3Xb1YPzO+++y6Hw7l161ZbW1tLS0tbW1t9fX1ra2tLS0t7ezuxpaGhoaGhwbmlubm5sbGxubm5oaGhqanp1q1bNTU1t2/fJjbevn2bOMOdO3eam5ubmppaW1sbGxtbWlpaWloaGxtbW1uJo5qbm+vq6qqqqu7cudPU1NTQ0NDW1tbU1OT8a1NTU1tbG7F+9+5d50mI8z98+PDEiROjR43HMQDDaB9/HEMxxwsl0C/fav+8+rjZWJ9RUxjmsGMYCnAMwIi19Z5i99GZ+38ct+vsoHVH39x25v9dKvS6TPYrEMfsOPPFt5eGbDr+3tqDb1Bl4RmlfjeKZ9AE89iyBF359q3fDlm07p1LWT4s1SKGMmb/2c+OXf0qOXfysk2k4xcGf3f6gwzyKLU51FAZptL5myzh5vIIS+0cc81sY2WkriJSaYgQKGexRREMwVwaM44r2qDSHamqTrn3gAUjJgDqMbQJhdsBeAjAQxy/iyBtKHobQ+/B6D0EfYphXRhqJ9JdOI5iOATBxJwq1t5pTxwY7ugTY+sNRva43DDWc3mRPssvst23KrZfv796YP7LX/7S2toKeru1fffAMIxwwEBvd7Rvb9a5j7Oj+1JP2LkPscXZxX11h75y7uYMxhDbnS0hDifak52dPXrUeMLNQxCMcBGJnh5hYXqXvvfcC//Fl6qvexvxyoIBgBLRL9BTkokAHAMIDFDMYUWbtnzrv3bPl/vPDT/w09DvU8ZkseftPDmSrln17YUR3yeNOnD+s50nP8hietEkfsWCaTSxT5nYV1ke892Zj/0jSbuOfpbPmJVV4l/ADDpwauCG3aTkzDFUzvTz1z7lSLyVhkBTZYjW4G80BZotwRXVEcbyWVpjsMoQrDGF6iwRakOkTDuLIwqm80ILqME3cgILiuPkqr0t7deePKN1dPBQRIdhOptD6YA1MGrA8EoAmnDQCsB9DH8MI48Ii40gHQ7HUwTpQmBiYrNuBLZhKDHnERFV/Hko2AvjOnur0H6V1X/ZMvdb9X+sn93s8vJyHMc7OzsRBCHCWna7vbu7GwDQ3d3tcDgcDgeCIFarFUXRzs7Orq4uu93ucDggCHI4HL09VQAAQFG0o6MD9AbJcRwn9ukbJye+EkdBEATDMIqiMAxbrVZiIwGzw+HAcdxutxMbu7q6iKgMAXlnZycA4NKlSxMmuAIAcBwgCIZhGARBMOwAAOmF+aVP+MWLgL1iVQAAvwQz+iLMOESUq6AojuE2K9p0KXVt/JqPD12Y8N3F8UcvuZ1LDVq66dPkvPCTyZ47jn52/qbbD1e+popmZtNdKQK3Yq4LTeDKVXhx5AFbv30vZjFp75FPb+T7JGW4nbr85ZqtJCpnel7JxEvXBgrl0yWK6QZzsNbgr9b6aPW+Wp2fUjNDrvRTaAK0+lCNPlQi92PwPHkSH7EqWKGbrdRFq3SJKsNKuXqtSPqNULRFa/hOoz+s0h60VJysrD1X35Ry7xHFgShRYAagHgctKGiBsWYIbXEgrQA8A6ALxzsRpANBulDEhmMQAJgTZhTFUaQncIBhwAkzjvfJIPxCSOxfZrIf5n+sHpj/9Kc/lZeXYxhGYIwgiN1uJ+xeR0eHM9Njs9kcDofNZrt37x6x87Nnzzo7O2EYhmG4ra2NyWTa7fbU1NQ7d+7YbLZnz57hOP78+fPOzk6r1drR0dHd3d3d3d3R0WG1WgkUnTmnZ8+ePX/+3Gaz2Ww2GIbZbHZFRQWO4/fv3wcAPHv27NmzZ6BPsRfojXUlJye7uEwkOswQBPXkUhAIguw94w2dt1rvDfeagorX9a5BD+fElD4EzDiE4TYH1AEhzyHkuR2+h4KWex38/admrNs9NHrxu0vXfnIlbf53J30vXQ87e9V30+6/Hzo5OosckpLtcSHli2zKaCprAkPoXsZ1URpmlXHD0nN8v/th6LWMyTv2//nkxSHnkoak5Y04c+n/5RSPUuiC1fogvTHUYArVGwI12hlGU7DBGKLThSqUISLBTC7XXyicKVeGWiqjicVcFWupWlRZu6yyZo2laq1at0xrXiPXLhMrE6WqZXxZIlu4RChfb6w4XNlwrvXuzfvPip50MTrsPBsuxYARB3UAtAFwB4BHAH+GYR1E6guFERR2JgJxFEVfsswvwAxemSDJ6SW9tvj0damvVz32fr2sHpjfeuut2tpaHMdtNhsAAEEQwlrabDYcx+l0+pIlSy5cuECY5a6uLuLHtFqtAIBHjx49efIEACAQCIYNG/b8+fM33nhDoVDgON7V1eWMkSIIgjsdtZ4sCDZ58uSqqiqpVOrt7U205NGjRwAAHMfHjBlz9uxZBEEePXpEmPfOzk7COwCgJ2tCrCcnJ0+YMAEAQDwLiMcQscPrqx1+geS+w49evEq9phvDgXPyINyBge4u6z2ro90Gt8OgxQ4q7ndxbhav/u5H310HJsYnfKg3/ngzc/mNrIUZOQvWbxm6//D4U+cmHzjy95QbY0tY08g0VxZ3Kk/gRSv1LKIGHTkxfMO2D9KyfUu5s0//9GUmeeL5a59kFAyXaPzZQi+Nfpa5Ym5F1VxzeYTZElpuCdZpZ8jlM2SyAIkoSCoONRiiGxtXtLauamld3tyyrL5xcWX1QqM5Vq2ZJ1dHKTRzFbp5Sv1cQ0V8Zf0SY3Wi2rxQbV4mUiaK1ctl2vUywyaZfpvCvLO86UjL/SsPnhc97eLYYBUGqgC4BcB9HHsEQU9QtBtFbChi7zu94atlpE79EsnOycz6Yf6d1QPze++9V1NTAwCw2WxODAinFwAwYsSIPXv2AACOHTt26tQpHMcPHTqEYdi5c+eWL1+empq6atUqLpdbXl4+fPjwZ8+evfPOO01NTRwOJyYmZu/evZWVlVFRUTAMp6eny2Sy27dvR0VFEWwPGDBAr9fn5eWRSCQMwy5duhQfH79v3z4AwMiRI1NSUtrb2xcvXrxx40YmkwkA6OrqImwvAIDwFHAcT01NnTBhfN+fGUGQrq4uq9UOQQiK4jCMQlDPjNMoAnAcAMx5fyAAIBhqBwAGONS7AhPhLhzFiBk4X0prIQjkgDog5CmM3cfBnafd5vpbZVLDFa7ymKnxMku6Mzs/cfcedw7nYOr1FXl535TRt5/9cVZOzuLMjHlc7jKxNF4ojBQJIhllM0W82RTyzM1bPpwbTZoXQ9q689O0bN8LyWNvFrpmUcanFwwt5boX0924ohkc4Qy5KkQk9RNLvbn88VKpm0I+WSadolIFlJfPraleUF2ZUGFZVFmxuKpyicW8SKudr1bPVavnyhThakOUSh+pM0fpK6I05kh1+WyVJVKsmyXRR8rNMaryBYqKBVJzrMQUIzXHysyJPOVikeYbjeVAbfPlB09KrQ4NgtWiaCuK3AXgKYY/JzxwDLMiqA0ABMcQFEZ65kGDX83qYwAgAIdwzAGAAwD4lWJytHfU1+uEvrRnP9Kv6mWY7XZ7X5gJWrKyskgkEoPBYDKZY8eOzc/Pf//995OSkjw8PLZt23bnzp2YmJgZM2ZUVFS4uro+efLkT3/6k9ls/vDDDxkMRmBg4IkTJyIjIw8cOODn5zdnzpy9e/f6+PgQ1vLtt99euXJlXFzcZ599VldXRyKRLBbLV199VVtb6+Pjk5WVtW7dOj8/v9jY2JEjR+I4TvjVxLEoitrtdgDAjRtpQ4YMzs3LFAr5FouJcBx67APeO9c8TqSRMBQBAAewA4EcNhSBIEc3ATAMdwLgAMAGgA1BOiDoGQBW4isANhy3wXAnAFYAulHwFANPAHgM4+0NbSKJOj2fdvDkpbj9PwRv3u+xdteY4xdmljLXHz8xUyY5efHCgpvpK/Ny1qVcW5CXt1yt3H+n/YJes17AiysrjigtCufQ5kl5K7dtHrps+cC164Yc+d7t+MkJl697JN0ce/rKx6m5Q1Nzh6ZkfEFjeZaypjJ53iUsDzbfQyCaqFZPNhp8jeYAsyXUYpltMkaZjdFmY7zJEGcyLjAa4nW6aIMh1mCIVmki1YYonXmuzhylMoQqjcH6ynB9TaSqPFRZHiY3h0lMIfLyWerqCHXdbEX1LEl5mNQUKdZFC1TxXPlyoXKbynC8oialoaXo3kNRl9WMgXYcPCSqxDHcgWEIwHBiznAUxhAIBRgOcEDMogRwGMcgFLGhiA3HHDjmQBHbL8L8q1YafQ3P/fpZ/wBmAAAEQQCAnJyct99+G4bhcePGDR48OC0tzcXFxdXVNSUlJTY2dtWqVTNnzqyvrx89erTVan3nnXe0Wu2HH37Y1NS0dOnSq1evkslkEol04sSJxYsXv/nmm6mpqQAAm81GIpGoVOrFixeHDh2qUCjefvttHMc9PDwsFoufn19aWtqyZct8fHzodPr169dtNhthz3t7xT2Bups300kk0tvvvEF6g/Tee+8OHjzYzc1tyZJlBw4cys7Kr6yotduQnhIHBCC9dsM5ZZfDbrXbOhHYarM97rbec0D3AHgEwP3nXdX3H+u6HTUoaMJBGw5aAGiCQMXDTsmdJ9zG2yXa8huX09btOBhw6FTo5ZsLMmkrf7gSEhr7zpyEv6RkxOzeN4nP/y79xuqCgg0lpVvPXwg3Go/VVJ0WcL8ppcRzmQmc0kUs6iJ+yVKTcn9B9qq5kX+d7kW6enVudk7sxq0fXUmbePryZ0mZX+WWupTyp7EkMxT6cKEiQKCYLpB7yVVeGt10nd7faAmxVESay2dbyudW18RXVsVZyqPN5hiTKdpgmm8ujzWXx2r1UTpTjKkyTl8xX2UMV5nCNJYwpSVEZgzU1UaqK8OV5WGKylBlVYi6JkxTG6qtC1NWBCsrI9SVMeqKBKVphUS3TqjazJft4EkPqI2XHj4RolgDjN6z2R4Ts5HiKAZDdsjRTbzfA4GtKGKD4U4U7cZxG4YRLwmwYqgdxxwoYneO3Px5SPavDeH8BZj77fOr+gcwd3d3IwiSmpp65MiRkJAQDMM2b948cuRIAICbm9uVK1fy8/N9fHxiYmKioqJ0Ot20adMeP3787rvvVlZWrlu3LioqytfXVywW3717d8CAAUqlMjs7e/jw4UTc22azvfHGG1VVVSUlJQMGDHj8+LGPj09iYmJYWNijR48mTJiQlZVVVFQ0bty4S5cuFRUVEYGxn/OcvZY5PT195MiviykFP547lZi4yNPT44MPPiCRSAMGvEUiDXjjjTffeOPNwYOHRETM3rlzZ3JyslgsfnDvPgLBOIr1OIE4MVy5C0Ef2qG2W3cVGmMOk3+2hH1UqDyjNF5Smy+LNacZom8Lytan5C24nDE/o3g5XbyTLf+WzNqQkhd/6WbEyaSZV7KjknKjT14J3rhzdMLyzw4fCzp0NPiHs+FpWQli+R6FdrdMsV0oWC8RrRdx1/DoK8WsdTrprnrzmXLNhazUdXNC/0Yr2lRUsGLVmo8uXHG9esPlQsrQ9IKxYk2YWBuqMoZLtYHa8jC1KUCq8BbLvKTy6Qp1oFoTqjWEm8xzTOVRlVXRlsooS/lco2Wu3hhlssSYy+PV+nlq/TyNKVplnK0yRqrNsxSGIKlhpqo8VG4OUVhCVRWzlOVhEnOgyOgntfirqoPV1cHqqlBN1WxNdbS2epG+Zrmxdp2hdquhZo9IvUtfcb7TJsNAK4w8slk7cJTordhRtBtFO1G0E0WfE4vV+sBme4wgXcTrOFAEwhCUKAF4aTz2Lw3h/Acw/2pF0P9F/QLMhAdLwEyEqbq7u5VK5fPnzyEIevjw4YMHDwAAd+7cef78OYZhra2tZrP5yZMnMAw/evTIbrffuXOHsJkSieTWrVs4jjscjvb2dhRFHQ7HnTt3AADd3d0oira1tXV3dz979qylpQUAYLVaeTze8+fPEQS5e/fu06dPAQANDQ1cLvfx48fE4c6IGgEzhmHJycmTJ096KUBy9+5tlUqVlJS0ZcuW4ODAUaNG/Pkv774xgPTmW6QBb5LeIJH+8ud3vKZ6bFi/JuXaFQ67TKOR1DcYzOV8sTyLJ7ki010SqY9z5Lt5qm1l4jVFnKVkdmImLepypv+Z1MnnbkxNLgjMLI2iiZcwlas4mrWlkhU5zEXplNiLNyPymCtPJ0fErRiyfpfHys0u2w5MTcqMyStZdOy8e1K6H1+yklq6kMVazmIsqzQdbKg4yaZuVPFPmJVXcq6vY5XsEfP2LUn8a1pa4NmL485d+Tolc+yFq0PyKBPovKk0tqtC76/QzxDJvEQyb7UuRGuao9KEK3URWv1siTJYow9VG0P05jCNaZZCG67Wz9Ma41S6aJVurtIQKdWEijRBYm2gUOMn1gVoKsOV5lkKU7iqPEpfE2Osi9NWz9VUzdZWzzHUzLU0xVa1JVS3LalqXVLZuqz29qr6Bxsb7m+vbturr9nffDfNjusAuG2zP4CgDofjMYI+xfDnADwH4CkOnqDYIxR7hIOecSA4BuEohkA4bMdRGPS+8eefHI+NvzCfaT/Sr9HPMNfW1oJXYMYw7NmzZ4RzCwCw2WyE1/3kyRPC0SXyyQAADMOI4BnozTYRZhNBEAJOAACRrLbZbETImoicE/8iseJwOPqOqSAi58Q6kX92OBzORwyGYXa7HUGQq1evjho1AgDs6dPHEGRHEMhZywkAkQ2GAXDcuddoqVDSSnMOHdm6cvXc8MgpX4/827vvkQa8RXrjTdIbb5LefZ/04UCS+5QPYhPH7j4UeOrSvJ/SYrIoyyjcdWWibzjKzdqaw6bGo3zdxiL+osyy2Un5/tcK/a8XB9yghWSWRaRSwsn8RI52M0WyrkS6XWA6ns/anVWy4/tLUQfOBqQVzUvK9buS6XXo1Fcr1v0pOXWGQLBSpdiqFO9kFm/kl+x/3Eoh39jAKFaZC9kAACAASURBVNqRcW3Rtk0jGut/YDAXXPhpXNJ1l8w897Ss0VfT/p5LGVnKmUDnTRDIvYXy6QpdqFIXLlYEy9RhGuMctSFSrg1SGYJ1lllac7hCO0upjVLpomXquRLVLLlullQfKtLMFKhnCNQzhBo/qSFQZYmUGcJlxkhddYypfoGpPt5UH29pXFjdurj21tK628vrbi+vbV9W0764+nZC9e0EY/PCilura+/usTQeqmq5+qiTj4MmCG1CQCMAzSho6IYsHTZDp93YDZkdWBUGmnFwCwP3UOwRjncDAAMcRRGImFzh58HYvYHx18GMYcivw/xSSuz/pv4BzESVCBEGczgcRDbIWe9BIEqMyOnq6rJarQTqMAxDEOTMYBEWlRCRN7Lb7VarlQhoOQcwdnd3E6msp0+fEuFo4k92In0MQXjv6B/nIYRlTkpKcnNzIxoPQZDdboVhh93RZbN3Wm3POzof2qGnAHTj4DkKHgPwBID7OGiAgIknPX/uyvKzPy3edTAoInqI+zTS1+NJn/yd9Ob7pDfeJb3xLmnAu6SPB5GGjyb5Bg6av2Dc3kNzU25upbCOygznDHU/KioOMBQrCvlz87mRN0oCLuVMSyr0y+NE53AWkKXr6bqDhaJDhcLvS+Wn00s3bT4y8mqB73WK16nrX+868vGWvX89cPTLHbu/uH5tTn35xfaatM47lIwrCUWZqy/8EHLqqLdOsaeu5juxeFlGpndyisu1tJH5xRNyyCPzyMPzqV+TS8bmUcfkFI/Kp46nMicxBdMEcn+FPkymDVEYQrSW2bryOWrTbLVpjsoQJVLPYopmcOUBEl2Q3BQs0QeIdf5Sw0y5KVhXNUdTMUdXNb+8cWF50yJzY5ylKb6mfXF16+LK5oTyhkWVTYm17cvr76yovbu4+vZCdd1sXeN8WWUMVx0nNq0XaneqLCdrb6VVtyY13rte0XxBoj/IVewWavcqzEf0NacsDZfrbmW0PaDdfcx/3KHpttcieDsOHiFYJ4Laehf7PwNz39nO+mH+Rf1jmJ1fAQAIghDmmijYIoq3iIw03lun5RxPR0SeCX+boB3vGasIE0gTJ3FG2ggR5hqGYcIIE2cm7DDxJ9D7+HCePCUlhejGEwOwHQ4HikAoYkOQDgR9jIOHCN5mR+o7rOa2u0KdOU+sulzM3HWTvDS/bDVDsoUr38xVbeHKN/EUmznSLcWMdZevxx8/M3v7noDw2V+OHEP68BPSm+/0Lm+TPvgb6YsRpGkBb89L+PTQKe/refMKWYvTCucWcpYwZBvKJOtZyh3F0j1Z7B15vO8Y6osFvB8u565ftWfMpdzQa0UBSYVTi7hhaQXTTl4csXAp6fCRCcXk5bUVF+vLL6dcirn+U0xR9kp2yaYq4wke4xsecwWPlUgtnkUm++YUuOeSx5eyJ2UWDL2aPvDitb+dvfxB0o3BRfQJNJZHMd2NzpvKl/kJ5P4ybZjSPFtlmaOtmK+2zBVpw3nKILbMX6QLVFpCJfoAgdpXaghUlYepyyPU5bONtdE17Ytr2hOM9fMJN9tYH2OujydgrmxJrGhOMDXFGBrmGlvmyyrDZBVz1HUL2ar5hdyoTErktbywlPxQmjCRq1lFly0pES+kyxLpskSGfClVkEiXrOUodvBV+0Xq47qKpPZHpRCwIHg7gj9CsScI9gzBOnvfsOl4Edef1VsMj7zSo34hbPZvBOe/US/3mQlHl0AI/PZpg7DX6Lee53XNJQpOnGEwwmVISkoaOXoEDoDN5oBhFGAAsnYDYEORuwC0Wu3qW+0Fat1JOnszmboyt3DxzfzoHNrcYu68Is7sQnZoHt0/lzGDyg+h8IKp/DCeKl5qXKGu2KCr2Koxb1UZt4iU35BpcRcu++3YPXpBwife00nDhpM+/JD0p3dJb71Deutt0tvvkIb8neTt8+GcqK+Xrpi6a//sU1fWZpR8R+afvJCx6WrunnTywbhV7scuxRdzt9+kxF0n++cy/MskYTRu6LGzI3fsG7Z557jDxwIOHJ6uN5xh0Hdk31gq4x3ISI6XcXdV6o+UkOMLskMU8gVZea5JqZ/nUceU8Sal536eTxtdwplEobsVlbjlFY0voEygMieVcaeU8qcyxL4c+UyeKpSnmsWUBnEUoUzpTCrfiyn1lhqD5OYQVUWEsjxSVR6lrphrqIvWVM2Wm0PkFSESc6CiIszcOF9fO9dYH2OoizY1xJob41RVc1RVcySmMKYygC6byVKGUgUzM0u88+gzmfJYXe1mqWmNQLtcYlwtNa0W6pbzdEuExuXq2g3K6m+UVRtV1dsUFTvllj3a2iNVrZfvPKF3w0YUr4OxZhw8RLEnDsdTDLNiqB2GuhGkCwAHDiAEtffMiIohxBtzifd42a0wURZOPNNfnYzh/6Z6YH7//fcJy0x4s31HQfwm2H6rfivkRMOcCSrCVicnJ48eOwoHGIJAAEdRqBuALgS69fypurY2s5iyLisv+vrNmVkFodnkoALaLLYolsINp/JDCtm+ZJZPMWcaXTKDpw6iS3ypXK8S/vRiljeF7Utjzyjh+NH5M0s4/lT6DL54nlyVKJAmMrmJtNIlaWnRJ44HbdnsuWqF67yooR5ub376MemD90nvvUt6620S6V3SgD+Tho0njXQneQcPiYxzH/zlgPc/JCWsmppfuuNGUcx1sv9NynQqP1ykXXHhum/CusGJ677css/t6En/+EUD83JXm7VnRax9Qvq+nOuLfzg8df/Or2+m+cuVCTSGH507PY86ppgxvpTrXsyYSKV7UMomZeWPzi0ak0cZl0cdk0sbW8SeROFNLeJMKeb7UAQzSsSBVKFvmXg6W+nLUfjITMGGumiZMUJumi0zRshMsxSWUEVlqLomXGwJFpoCxcZAiSFQagwR64Pk5jCZJZynmSnUhXJVQUzpzGK+bwHbh8yZQZeGSs3xhvpVxsYNmpp1utqN5uYthoaN6urVqtrV2sY1lvYNxtZ12sZVqrqViuo1soo1fMNKtnK1QLlLpPxObbxQ31LwqENhR2ox0A7AQww8gNG7GHgIwBMYe+x8i4Dd/ggAK4baAUBQGEFhwk/E+mHuq59hdlpmvHcqj/+gXgezM8BGfCVibMnJV8eMHQEADIANgC4UuWu1VvB5Z9JuLLuRGZ16Iyi7IPB6hkdhiV82eRq51J9MD8ilTi9k+NF4gSxJKEsSxBD7M8T+VK43le1TwvWlsnwpzOnkEs+8YtfiMs8S9lQaY2oBxS2n0IVKn8wV+XEl/iyBH1sYxOKHMbmRDG40pTQ6O29OZva88xeCNm0ek7Dsy+CID0ZPIH3wCendv5AGvEUa8BbprXdIb7xFmuDxwdkrcddz46/lhqfmzcoqjisVriNzVu044hK/8q97j0ycNZd0/mJIQ31SW1N67o11l8/E3LiacOKI75wIUnZ2uEqziiuJojG9yGUuFLobjTGZxphMpXsUlbgVUMdnF43Mo47KKBqekvt5cu4XaeQR2XTXHIZ7AXsaUxFUIvSmCibThB4MmRdL5suS+QrUwSJtqEAXpKyMkJqDRYYgrjaQpwuSmkNFhiCOagZdOo0p9y0RehcwJ1GE3lxNuNg0X14er6xM0DesqmzfWHFrk75hTfWdrZbWDeWtm2vvba9/sLP+wfaKOxs0jUsllXFCSzTfNE9gjuYbF/ANiyTlK9S1GxTl6/jqVTzlOp58G1u2R6o7WdWU0XSnyIqqHbgRB9U4aEBAEwZuY+A+Dh44kGYIbUHx+wA8szkewYiVmPOoF+a+DuD/eZjfe++96upqAg9nHPs/27JfFNZnfCXeO2nRtWtJY8aMwjArjDwx6Fm5ucdupG++fDU+9cbczJzw5LQpyTdcr2e5FJdNu541NpcyuaDEK6d4SgFtehHdl8qaQaF7F1A9isumMngBDI4/sQgkYVL5LKE4QCQNEIh9+QIfvsCHJ5gilEwRKzw5Qhc6dxRH6MLkjS8uGZVDHplf7FpE9S6mBjCYcySyZVLFRqlyO1ewmcnZWVp6YPWaGW++SXrzTdLbfyING006eiaygL4mKWs2W7Epp2Txhj3Dtn038lLGzBx6LE+9saBs0c382DPng7/91vtG6urcm5szU9evXz0xwJcUHkbKL4zTWzYJZREsoS9X5CeUBfLE/mJFsFQdxBJM5cm8+XJvKtf1RuHQlNzP04u+vlE05qesoSkFY9Ip4zKoY9KLvs5juOQzJzDEvmxZAEc+U6KfJdQHKyrCBbqZLPUMutyvTDZDoAsSGYLYSl8K37NU5MPVBguN4WLTHFV1vL5hial5ub5+qaZuqaZuqa5+paFxtalltaFppaFppapmscQSr6pJ0DYtldfGymtjxZVRkqr5msZEfcsKdf0KefUyRfVKecUSmWWpuuobhWUDR7WGrdjAUWwpFa6ni7aKdQcNNedMtVfq2nPvd3AfdooedIif2+UYqIBBNYw3IeC+A36M4TYEtffD3Fe/YJmdgyL+hdP90W75ayxz8vix4wCO1FSp162JiouZsGzp2CNHp6emhxeXzE3PmJKe6Z6aMTYrzyWrYHxesSuF7pVDds8v9swhu2cVuBYUTyoonlRQPLmU6ctg+pXRfUvLpvP4QTLZLIk0UCzx4wt8+HxvpTJIoQgQiaZJZdOUKh+pYopI6iFXeUnkU5mciRTamALyqBs3v0q/OYxcPKmk1JfNDufy50lkS6pqDxZRl/gGkPYfmpZduKKEuyGzKPpqRkBWSdSB02M37x+2btdnu098/f1ll+SCgGv5ART+omxK7LK1ny1e8RWF8m1dNXn/3ig/778lLhgzYjhp2+bx1VVH1drFav08mSpSKA0VyoLlmllac6TOEiHXz5TpAoSaGVJDIFc5I4/ulkmZmF7scpM6MYvullY8Kp0yOpM6PoMyPqPYNZMyqZjjy5AElAi9WYrpLPUMviGQrfErEk7JZboWcCbRxNM4miCxOUJTF2tuTdQ3LVTVxilrYhXVMcqaWFXtAlXtAmVNrKI6Tl2boK1fom9cpqpZJDLNF5nnKqpjVHXR6sY4VWO0oi5aURejrFuobliiqluqqFmurFmlrlura9yoqduoqtmorN4gr/xGZFrF0SxhKBZRxXEF3JjM0rk59IWl4m84yp0i3WFT/VWF6afaVmoXVGWD2xHsud3RSUxy1mdY9e98v/3PUg/Mf/7zn519ZtBn5oDfGtB63T/zK27zL+p153HOSdA3AJZ8NWn8qHEAQ6ssyj3bE48cjN+21XvjhjHxC/60ZcvAa9e9yEVBeQU+OfkeBcWTcwtdcwtdM3LG5Re55xe55xS6UGgedOY0WulUOsOXzQrgsGdy2DNFolCpOFQsCpBI/ITC6TKxn1zir5AGKGX+StkMiciLx58kEE5mssazOOPozNFljFEcnotA5EZnjs7L/5xMHkmjujGYUyk0z2KaTxkrzFy9sa51b2XTdrY8rkwUVcgOSS/yuZzhmZI7M4celVoUcDFz0slrY3d8/+nWw5/u+2HUmq1DFi4b4uv/blj439es8lkQ6+I77S8Tx5A++4R0/qxfS8v+mvq19U3rq+vW6E2LTBUJFTVLdOb5EmWIVBMm1YVzpMFMcYhQNZ8rj2bK5tElEXR5WAHbh8z1KWBMLWJPL6B759CmFNC9c0snZ5dMKGS7UkSeZP6kXLbbzdJxyfnD8tnuYvMsXUOMxBIuMIWq6+drGqIlFbMVNfNUddHKmmhlTbS2YaG+KUHXuEjXsERiieHp5ohM8yXl84Wm2WLLbFXdPGnNHGFFmKB8lqQqSlkfr25YrK5fpqpbbmzZaGrdbGzZpGtcr65bK69aoaheqW9ep6xdIbIkSKuWq+vX65q2iS3fFHDiUsmRSTlzrucvzKKsP5+89NyVDc3tCgR/0tX9uB/mvvp5PHNVVRWBB5FwwnoHM/wmvQ7O3+s8RLmIcw5gq9WKYVjSlWSX0RMAij++03Tpx30H9y44vH/Oye8jIkLfXbzwbzu3Df9299CrP00pKgymUgOoNJ+iYs+SMi8KzYNaMqmwaAK5eGIZYwqP5yeXh0kkoTJZhEQUJpOEK2ThCnmIUhEikfjxOV6l1IkU8rhS6kRmmRuL7s5muLEYE5n08WWlozjscWKRq1jsIhCM5nJHMJnD6SUjGCXjC/OGFxWNoZW4ljE9KWUepRwvrjxAZoyQGsKNDQskhiiJKU6oiy/ihObR/TNLvK9kT/j+8rCdxwcu2/KnkGjStCCSuxdp6HCSl9dbHq6kcSNInhNJI74kTRhLWrSQdOKHYWUlkVJxglG/1mz8RilfqtOv0mhXSOQJBZRQtiBepFjJ4i8RKzcyRSsKyuYXc6JzS0PSC73LxHNyy3xzS3zIzBk0vn8+Y1Ihzz2HOS6LPu5KzpcXM7/8KfurfO4kpnoG3xjE0vrSVdPEFcG65jmiqiBBRZCoMlRUGSGwRIgq5sprFipqE+Q1i6TlcSLTfL4+SmSaL6uM4RsiONoQWdVsgSlUYAoWV0Uq62OVdQvlNYt0Taur72+vuLPFfGu9vnmdrmmtrmmtonqlyLxYaErUNq3XN2/maJdxdaspwkQydzFXvfXSzVk/XA3gqveVifeTmQfSc/ZrTSUYeAaArXf2/5dtzG/F4I/2KH8v/Xo7fx7PbLFYIAjq7OwkKjqctVa/SfBr9Hudh0hNO4s6iZrQq5eTxo9yATD65G4zpeBq6pW950+v+m5fRNCM99csG7VkwZAt64Yf2T/h0Ldf/3h6bH6eb0lJAIcbXFA8mc704Qj9GSwvBsuLy/eVyoMlkmClMlwsDmGxfClF7gWF4ynFEykUFyZzEofjKeL7cLlejFJ3NmOSkOcl4HrSS8ezmOO4nPE87jg+fwyPN5LN+YrB/ILLHs1mjCmjjSwqHFZGH0emfJ1bODSb/EV28ecl3LF8tZdEHyA1hoi0oRz5TL4qlKsKEmhDmMqZecypSXnjj1748tjF0WeSPM9e9b2UEnrxcujVq5EZadGcsrVy0WZK4bw9Oz+OiyfFzCfFx5DWrHzn7MkJ5LxIPntpZcU+FmMJn7+GXLyISlshku4qY2zUGI6IVftonDXJGWHJGUFJGTNScnzzS8K48hgy07+I7U2X+2XRx2WWjU0tGplaPDaFPJYsmEqTeheLPIuEk8lCd5rMk2eZKawM5poDpDXhmuZoTXOsvDZaXDlPWhWrqF0krYjW1C+SV8UKjHOEpiiubhZXH6KsnSs0h/CNIWx9CFMbytREsLXz+YZFQtNiZc1qedVKSfkyRfUaU8v26rv7K27t0zfsLJMti1n5VkgsKWrxO2t3Dueq9ta0J1F5W+Tlx+vupluablQ2F4qVN/VmBgqe4sDeD/MvwPznP//58ePHfY8hVl5nIf9o/UqjCZvc90IX5OW7u7gBFH1yt5HLyMy98X1x3vdJ59fFzx1x6XTiqSNzj+4NXL146LKFH27+ZtDenZ/t3zfwwsWxcvVCDj9CoY0RycJF8hClbra5KlamCGFxvDm86dSSSXn5Y3ILRhVTXDi8KSzOZIHIWyj0Fkt9xeLpQqGXWOzN408WCCfzBR60kpEM1hg2dyyF9mUZcxiL9TWT/rWQP57PcRHw3Zis8bkFn2dkD8zI/SQj72Ny2VAaeySNPZoldBMpvcQqH6HKiyF14aknSc0+qqogRWWoxBKuqo41t6wwN6+ubd/Udn/n7ft7Wlo21VStqqlc3lC7uqVlU23tOqNhJaUo9NwZl9RkPwYtkUZe1Np0roy2ssLyQ2np+hLaprZbN9Xqk2rtGZ35Akd88MzFCInq4PUb0Ws2/H3voTEZ+REs0QK+MpYlC2XK/Mm8yVSRVwF3ClU8nSL1LZb4ZLM9crmeOZzJ+fypmUz3JPLIa8Wjb9DHZ7ImlqqmK+pnKxoiNS1zje1xprYEdU2crHweQxHA1gSLLBGKmihVXZS8OlJSESGyRJTJZ5YpZ5UpokTmJWLzak3ttoq2w8bGbzU1u3W1B0yNx0xNJ9VVx6m8LaeuzN5xyHv7QZ8S3gGF6VLzfbKpLq26LefWE0bTPUbjbV7yje/ItBQMdOHA0ffVPP9a6YjzvsJ7kzgoihI241+A6o8W1luRRWDirAd5AeYBAwaEhoYuX748ISFh2bJlcXFxixYtWrhw4aL/kBJeo4ULFyYmJi5atGjBggXE54oVKya6TBjx1TCAI9ant4vzr2SkHi7IOpJ1ffeeLWGUnEOMouOF6Tt/OrXg7PfhuzaPW7104OGD4zZv/vT4qXFNLQcMFd+odIlC2ex8ymQqY1pm3tiM3FGZeaOLS93prMm0MjcmZ3Ipc6JI4s0TeArFXhyeB4vjzuK4l5SN5/A8hCJPmdxbIJwkFLvzhRNYnNESmbtM4SGXT5KK3AT8iVzOBDZnApM1voQ+spQ5opD2OY05vIw9ikofXkT9qoQ+kskdw+SP4SvG8ZTjmOKxpcJxLMVkiXGmxBTE08zgqXx5Kl+xeoZcF6DWzlSp/XWamXp9mEYbodLMsZQnNDZubGrc3lC3S6taTyXPb6z5nstaYzEesZiOW8w/qlU/NDamt7blVVSnlbIOiqSnpMozl68kbNjoFjXvb0FhpEPHJgoUK0SaBTxVhNQUKauI5OlCuPoghjYgj+9BFk0rlkzPZntmMjwL+DNulnmm0dxSKGNzeZNuMsZksEbdZA3LE44SWKZLysMUVXP1jfHS8tni8nBZ1Wxl7RxV/WxlXaT51oLy20tklTH65lWyyuWlsmi6LDElb/aF1LAsaoJEf1BqOCJQfcdVfF8mOEKmH3zQISxmHMulHG68zbj1kNcBaQXKJArrdONtXss9qVRTmEu+otTyMGCFUGvPOI0XXlX920RA8tJMlaA3OvNSj+/fCe0vCvSWP4LeLDJh216Aedu2bUuXLk1MTFy6dGlsbGx8fPzixYuJr/9VSkhISExMXLhw4ZIlS5YtW7ZgwYLVq1cvSVx87XIyBjnaW6qvXT5y6cetqcm7ki5uOnEkoSj7cGnhcQ71DKPoeNb1TQWZmw/v89u1bdKPZ2dt3T5637cuV1MCL16ZciXFIyXDPZ/qk0v2yKdMLqC6l3K8qHQPGnMShT6RznOn0kdRyr4m076ilI2kMUYX0UYWl4xhcNy0hplGS4haN0Otm67STVNopmgMXjKFh0joxuVM4HPd2cwJLPZEscRTLJssU07liSaweS5s3kQmx4VWMppKG0UrGVlEGUqlD6fzx5dxJxaUjM6njS1mTaKwPQrKXAroY8n0kVTWKI7QRSL3VKqnaTW+Bt3Myuo5OlOoVjfLbJlXXh5nNMZVVixtadmiUSdeS5ksFC6prj5kNB1WKg9Zyi80NKU3tGRr9D/V12fv3RuybrXX+rXeIYGfuk4kfTWMtGPP1yrjWoF6vqoiWlE1R1kzW1wRzLP4c81+JcppJUpfsmh6eolHLmc6VRKaWToljTIxo3RiPtctlzM2hzM8l/dVNuerEpkHRztDUR0utgSLLcHSilBZdZiiNlzTOEfXFK1vXmBoXmJoXF19e0fVrb2m+m/Pp0RELfxoyAjS/mOB5Y03GMIfaloorfcErXelKGhjcFOv3zyqNlFqmvkVDcxcyqmisktVzZLaVnVVk9pco6pvrcQBjAMEwRxI7zjKHph/44s1nPw4t2AYRuBBlDb31W99UvwRItwHIlDtJJ/4088vjgPghTfFoChKJKj+q+RsN/GYdH4FOAAIbO9+lJt16cdTmy9f2HT6xPI92yOvnN+Qd2M/Le8EvehkSd73nNKTeTe3nzwWczN9w4H9gWPGkA4e8tq9b8ym7YP3Hvj7xauumfnTWcI5PHFkKcuPQvei0Kdk5Y++kTM0t3BYIXVYLvmLItpIBmciTzRFKJ1GZ7tKFNPlal+pwlupmS5XeXEE49n8sTyBi1DgyuNOFPI9eBw3Nms8j+/GFbixuBNEUk8WdwKdMb6MPq60bGxp2VgG04XJGs/kurJFniyBZ3GZa2bB6Iz8UbnFY4voExgCj1LO+DL2KCZ3NIs3lssfLxK6yWVTOXx3udrXYAo1WWYZzbP0xlCjOaKyKtZkiREIQ1mcCD5/gUz2jVa/j8/fzhfsE4gOyVSnr6UsDw//dNeOwN07wgL9P/7qS9Jf/0pa881gjWmDsWaVUDNLqA+WmMJE5hBZVYS8bo6iLpqhCeHoo0SWeKok4mbp9MwS75u0ybkszxslY3M54/P5owtFo4okY7KZI/LY4xnKaXyDv7wqTFUbIa+ZpagNl1SGCs0h8qp5PN0cqSXRUL9ZU7WlquXk/c7i9ke080lLNu30b3vArmtlPuow3H1kuPOg3AbdLWVknjyzV6qiaUxlbfdVJewksZpW16ZvvVf18PkttrBUZ9agOASj9ldgxv81mJHeieWIz66urufPnz979owYbuDoo9e9le3fI2JgEjG6AYKgjo4OYjzSyzAjvW+HQnreS4RD/30vjiOa5ByhAXqn9cYwADlsHR330tPOXLm8t6jgJLng6IF9c/fvnpt6dfu1n7ZlXN9XlHU09+aB08eW/XRu3bnTq7ZsDFi62CU9bXVy8oLzF8OOfu+5e++I3fu+PPDdsO07/3r0+OdpGR6ZuZ6UMt+8Yo+0zBFkmqtQ4s/meTHYnkLJdI7As5Q5gcFypbNcShnjhJIpCrUvT+jB4bsqlN4SobuQN5HDHM1mjWYxx7A441jcCUXUEZSSUSX0sUzORL5oskjqyRVMZPNcBGIPpsCjhONGYboW090oZZOKS90pdDca040t8uQIJvElHlLFFIV6mlwxTSb3lsm9NbpAuXKGVD5drpquNcw0WoLMFSGm8uDaxujKmhidKUalXcjixFy66nXteihPuKWMtYlauunsjxEbNoxfsWzkgrgvPNxJHpNIR7/3VGm36MvXqC2LZIa56soYfe0CoWGuvCJRWbOqVDY3nxPKUi8o5V4O8QAAIABJREFUlUXTpdFkTlgBOzCP5ZvL8MplTqKIPCmiSYX8cVTJhCLhxFz2GDLflanyFppmSitCxJYgRXW4oma2wDSLb5itrlkms6xQV27WVO6W6g6Qy75lCM6ZawvOXfmGL0upaxHceWAUSYsl8rJHT1rFcqZCw229Y6ltlndCtSJljrFa+Ki7papRW0DNYAvpLbebnGYZ7R0LDTCcmK7oX4DZeS8RI3z62sD/QuF9Cq5Bn94B6R/u8d8mgmrnOgE2BNlRzP7sWXtq+qmrSXtTU/eSC46mJG+5nrylKO/IzZTdVy9svvbTtuRLW3/6ccPa5X6RoaMXL5yyfUsIj3OKUrQvM2NdWmpievqCGzdiN24aOjeKdOTI2EOHh23Z9v9O/ziKTA3gCSNYvEAGcwatdCqF5lFK92Rxp/KE05hsd6IXzea5iaRTiQlAxJKpYv5kMdeNXTaCXjK8jDastGQYgzmOVjaGznJhcV05fHeBdLJM7SWQTmLxXbgid4bQnSmczBR6MoWeXLGXQOYjkPnwpd588VQ2350rmCSRT1XrZuiMgVrDTI0+QKH2lSl9dMYAgzmQzZuYk/9ZMW2YWDZZrvGRKKZX1sc1tKyqaVivUC9lcONKGPE3s2cXly4poi758ULA1q2jVq78bO26zzm8dfce/VhVv8NSu0pTHmusW1jetNjStNzYsLbm9rds1YrTyVOKuAtVVbtLRMtSckKv54Zk0yKp/Pmmhg2K8kSayJ/Mm5LDHJfLGpfDHHuzZEQua3yJdApdMa1M7lUsnFwq9aGKp4st89S1S8TGxUxp4k3y7HPJAVdvLjx2elEZ56fm28Id+6JZgutSVQGLl20qF7W0Vd570KzRS+jsQo2RW9ukbLuvYUtv5lIvXbx+9PAP23XlUhTYYOBAcagvzDiO/kzyv2SZEQSBIAjHcavVyufzi4uL8/LyCgsLyX1U1KvC/5yKioqoVGpRURGFQqFSqfn5+cTEHuAlmJ1eq3OE47/Thf5n1NcsY72v0UAQyOp4hoCO+49qf7q6PzXtIK30DIV6/KdLa86eWUohf8dmnC2lnrievOWHYwmHD0Tv3zNv07qw5YnTt24M/eFYwk/n/z937xkVRdqtDReiGEfHMcyMjjkAgmRRMohkBAkigpJzzhmanHPONDnnbmg6Z5qmyVkMiKhjmDEnOtT7o4Y+zDzhvOdZ33vO+Z69avWqrq66qxvuq3a49762Q1NdQF93VHdHcE+7f121bWiQdFqyWnqKYkKcRIDfz7GxJzvbryGROh0dyh0dil2dlxsaxFtaxLt7pPv6pNBoeQpVGU+4hECKIQcuDKElBpHiyC5xdK8Epl8cO3ABgxJFD4niCFJk2pVhpgqWJNs3KNqJPNs7JILEiaMI0miKHJIkiabLDdGk+3GivUPnB/AXSXR5GlORxlQm05XIdCU6U214VJ1MV8KR5NEEye7+kwjUOSxRAkuQ6h8QhXR+H/IChiA3PHoVT1XGklUZE0YLD+znHzpPLzkzJpyHx10pI86DOGvkkDVz3G/1SfLivdCxSef5ZefR2ZvMWePph5ZjizcnlmzmHnkxZn3yqq8291rNP8peelw6d7+0ZzCoZzAoNlld+zqQWajKnA0cmXYmME0JLL0e/OUGpFht3/naPpHGAfH6fvEWlHQDQrIVdbm6S7qXpNOE0Kzt0qJO+BNGAhmTCROLZX2ozKVHuNfvxx3ddVKzvVo6cx49Yc0uUH97s/rs1wcDQ10IVNvcEgNDbLV30zsrsUdNTzg2w3txdeS3z48xpP5ff1/jgF85G70p/5gJG8yN/7KZDb0+ffr0u+++O3DgwPnz549vkhOb5Pj/kJw8efLUqVNHjhw5evTo4cOHL168KCgomJyc/CcwQz9p84/8X2tj8DHM3//69TMH/MwG3648mSwojiwtCy8rC8wvcE9NsU5Pu9vSGNFQG1JbHdjeAmttik5PsXG0VXC2V3W4qxIScL0w16Mwxzk7/W5LQ3BXW0RLY0B7SyC8wrGz1auu5k5RvkFpsV5o8OmM9Is9XfoEnCWy3xA1aNDbrV5Werao8HhW1oGM9D218FP9/ZKtrWfqG35p7zjZ2y0y1CuH679MxymOUJRYI8ojdAUiQZpKUxjCSg5iJbAkWTz9Eo4mh6NfwlHlB4nSvTixPrx4P060FyOMxF0g0mQZYyrMCTUKXYFMU6QOK9MYKmSqMp4kjyVeIlDlBtDCePJFIlUaR5TGEWUJ5MsYvCxiUBw5JIFAXRzEyyCxUl2DF7oHL/ZipYlMLSLzOpF5Y3zRZmHFfXnV5+HTwIl5l8kF56klu5Fps5EZo9GF65QJLcasIXPObG7FbWTeI6dCobX/ztz9nEdrDRh8Wmm5Z1CwnrnZOTk54MgvQFWt+fC47xD5Jp5phGXpohiaSJp6J16xGSUH773YNChb03WxulOqA3OtoU+zuFGVOOY/tpj24kPHxGJZVYMfCl86u4xdfT4cFWfv5W/W0pGHJ7cTKT337k+sPb+PJSC6+hoqarJhKX4RsU4ltTDGTO9n8PHrz8v0SVROcfLTV4/YvC//H4IZ3JjwPB5vbW1tx44dWCyWw+F8+vQJIufgy5f/Ufn48SPUiAL6ViAI6uvr+/v7Q7/l7/dn/l8of1HRfwnZf/r0AQTXZ+eGPb1vJSd7FBT4pyTawyIt8rLcGuARVWWBlWV+bS1xZSV+xYU+SfG2wf5GAT561rekg/x187Lt62v9a2t8+3pgQ4PJrc1B5SUO7a1+BFxsZ4dnWqpWRoZGTpZifa3+wlzMKNOvv+9me6tWduY5P19BNzcgPnZfWenZ2lrR1taL/QgZ5KAkBnOJQdZlEHSHCVcZJDUmXZ1OVsRhZMgUBRxeDom6SKRcIdIuE6jyQySpQawEAnMRRbiEJSuSaCqUYTXaiPrwiMbwiAaVrkqjq1JpKlSaCn1YjUpVJZEVaXRV5qgGniRHYVwhUuTJtCtkmiIaJzOIlkSixAax4ijcxa6BMx2Ikwi8aB9BuBN9uht7vhcvhSBd6iNI9xElKZNXMcMqlHGDkVlTxozZ+NKtmUe3Jh+Zjt67Pv3YnD6rx7pndu+FxxDdtLZdNz7lUmX13YgIXTWlw5ekfpCXPnjoe2D7VkBbZ+8wK4rKcsWNmrYNXSGMmwwvWGMnTHto2oOs642oK8XNwhXt0vW96mUtmhWt5uPLBQ9fd6/9ju5HZ3f2Z00uoAiMzlfv5uBN6df0JWBJnn2Dtcxx3MvfVpGobh9/t8i4YAoT9duXR5/B1aU16hC14d7T4ZkHVBITGZca9uLNEx64/o39+Y/+slyQywX/8Jm5PJDL22y4bZ5C4EawerM+gN5yOBwIHisrKwcPHhwfH+fPNOhTPuw3az7On2PG/9xR5XvmvE2FiZtH498OOhOKEPEv/MvMh0bQ1dUNDg6GLv83ATObzWWzv71//yw7N9LFycDfzyQ8yMLfyzA71aWnLbmjJb6syDc/170OHp6X552T45mR4qSvfcrUSKSzLa6yzCs/1y4j7XZSgllZiWtJkVNPV2RrS0BLsy8aHVNeficlWTM1WTkhVhbZ58waiUD02VZXarm77LS2BFKTT3W0aSL79Ho6r2LRegiEMmpIgUhQp+H1WDSTUbLBMEmLSdMapmrQyCpYrDwaLYcakkYOSqLQMv2D4kN4KTRBmkhVoNA16CPaI0zdEaYug6nFYGrR6VcpFBUiURGHu0zCK1DJShSSIpmoQCUrUWkqeJI8miCNwkjgSfIUuhKOeAmNk8GT5DBEGSLtEoYihSZLEpmXcEwZNOMiflSWNKFIm1GlzigO0C7gWNKDdEkkVbaPJIdlagzPGZImruFYamP3r088NB5/cIN1z3jqsdXkIwcKy76oUs3b97yl5S8iZ4GD+wAJUUE1pUOpSZYWt45LXwJcfH9A0y3G7jsP0G6gRy0HRixw03dx09ZDLIsesmFVu2JNu1YPzrEXHzK6XPU7Z3T64UBLdxZ5pG16mciaxf76drG4JlHt2sWWzuLHz6bR+G54fWlohL/ZbeO8koyVF/PMWey9p8MN3TltyJK132eWn7Ja+6qKKjNfvXvK5n35/PUTh8f9K5h5HJD3R1Edd4Nnlo+WzVHrzW+h7Auos9rTp0937dpFo9EgLxo6DYqKQTmInz9//vDhw4cPHyCiqy+baK02z1VoWGgELpf77ds37gYLJZ9aB8Ikh8Phs9/xx4EAz9tElcXb6APDz4YEQVBLSysoKAga7d8HzBzO+vPny/WNuW0tOaUlYfHRtl6uOrdMJA20Trk5qWam2SUnWsfG3MrN9YqLu1tRHGJnrRTgo4dHF9bDQxtqQ6or/EqL3MqK3QtyHRPjTXOy7nR1hLe3BWHQ8VERKoF+FwP9xEICpfq6PXAYfyvL3deuAo72u/x8D3h6fFdadKWhVr21+Spq0IBMvkEiGlJw14dJJrNj1tNjt4YpuoP98oge2eYm4caGc719Uv0ImQGULJWhTqarDOFkcKQrRLIKmaJJIKqihi4PYeSJZBUaTY1KVYXyzIj4y1SyAoV0hUpWoFOVKNQrZJo8Bi85iBZD46RIVAUyTZFAUqANq7HGtZnjWgS68hBRHkO9jKVdwTKuUCfVcaOKfcSLg3TJfrLoEONiP1kUQZXAjSkgqbIDNDn0yJV2tOgg/TJ2VBUzosq6Z0advLGw6jH3yHfl17i1F1mzi3GjE5FEShCZFvb0RdXv71vWXlW39dprGQO6ZkBtj97YgwD8pNPwPX/GgyDctPvAiB2CcqeuyxA/6k+egDUi/FnLDW+5UxPLyPg0Nwyp8c2XFSpr8MW7e+n5EZcUz1JH+pnjuI6e2o7uBuYYNSI2JCo+hDGBG58nPPl9srI5hcTq6sfVdSKrmrrKOhENL9484YBf2dx1Do/L2WhGuRnM/MUOvvwF2JujMOAGciDArK2t7du3j06n88HMrwiG0ochYPPVLNQyDdxok8jd6ILG3qgjgBaT+AfBjVwU9gbLJf8E3qY2D+wN1ko+Wxa4EfFlb3DjcblcHR2dwMBA6NN/EzBzODwQ5K6tLeYXwspLYeVlEU21cSUFfilxtoHeerdvStrbXLK0uGh7Vz4k5EZVVWRpQbCPu0Fs1O3WxtgGeERrU3RTfQSiNxWDyulqj0+Kv5UUf9PbQyUOZtTWElxT7eLsKBIfqwWLUL9l+pPute0SFwBDvS2xUTLREWJWt4Qsb2410gOsLICI0COJ8ceR/UZTLDfWsD1uwKi+RramTKy1SRZedQHRq9zRIdfTI49CKQ+iFAaG5Lv6LiBQkljiZTT2MgarOISRH0DJotCyeKICjaZGp6vTh9UIxCskgjyFdIVEkKeQ5WnUKySiHJV+mUiVIZBl0TgJAvkydVgZR7hCICniiQoYnHwfUqqz/yIScwlNViAMq1PGr43MGZAnNGgz6njWZRzrEoYpi2XJo5nynVixLpwEavgKgiIHvRLGNbBMDdK4AYqiR5u4w5x1mn/ov/oCtrQSsrwWvvJrHHPWnzbuz5yNfPJbydLTnOI6wzy4VsugZQPCtKBJP7ZAMb1SuxFh2z7oiKYEzK3kTy4Xd2HjJh50rLyhz64ScssiulFVT39bHJ+j/Pp2OSbZ/+fju+yczPoHWx49mXvy7MEwk1RcmV/TWDZzj/Hw2cTkMi4lP6iqORNJaJp/ODy5SKGP4e6vzvPA9S/fPv8jMIN/Y5Ru1s98cjs+sKFOTFAR3ps3b77//nsCgQCCIJ/BDjoZQuPU1JSWlpaFhUVmZiZkWr9//56vgUEQ3ExZy78LNPjmUBRng3wWOgciwITGgXokgiD49u1baIe90bAN/HOXZW1tbah1FPhvA+bPn7+CIPf165XS8qSsTL/cHL+cdI/0ZMfSfL/muqi25pjKMh9vz6uKV/arqv6krHzkluklc2OZIF+T4jz/4nzvrDTHnAzn1kbYQF9WT0dKZWlAR2tsRakvLMo4NsYoJ+tOW0twYb6tk5308SOApto+fx+FkiKr1kaXrDS9hFiVxDjVmPBLDjY/wiKlg/xPWpoBGUnSmckSHo47PZy3hwceCAnYl5FyJi35BLJPj4g36e9TbWuT6eySHEDJIgcl0TiZIYzsEEYWR7hMpipTaSpEkgIOL48nXGbQ1SgkRSL+MgEnj0fLkXCXyHh5HFYKR5DCkSQJJBkUWmwILYXFyQ4MSA0OSg8OyaGxl7EEZQJNg87SpY/r0Fi6lDFdIkt7eMaAtXSdPqNFnlShTqtRZ672ky/RZw3wLK1+ojJlSr8LK40alkcMS3YQRHCj6pTJ60TWDQLzxvC01ei8zdyKG3PRFs8yY8w7zT8Jn3gQOXoP9uC3oqcfax+8rmAuJSKp/g0Id7dwWTFlQEF3ew8mfOZ+1b3VpvlHTV3oVOpU09gyaukZo6m7sAdVu7QyOT4/3NBecUVNcvtuoLWz5uVvq1jCQGlFfnpWIn2EiMb3jM2SR2ewTT1FEUmuCyu09+urv316+OLtQzIDvfhwlgeu/0Uz/wGbDTCDmyztzQIpOh6PB5US8Y1k6JKpqSlfX999+/axWCxICW/W3lBNIZVKPXPmDJvNFhQUHB0dpVAo/v7+paWla2tri4uLAQEBIyMjLBYrKSnp6dOnNjY2r1+/joyM9PHxWV5eLisru3PnTlpa2oMHD5KSksLDw7FY7Lt375ydnUNCQpKTkzkcDoFA8Pf3x2KxBQUF4eHhRUVFnz59evPmDd9Qh74q9N309PRCQkKgI/8mYF5f50Bgzs2PTk5yLysLra2KSE20zU516mpNyMl0hEWZZKTZJcRZJSba3L2rZGwgISW296LILoe7Kp6u16LCzDJSHFITbbPSXMqLA/Oy3CpKAlobYR2tsblZDvEw05pK/+aGcHdntUvSeyxMxYty3RprA7BDyfVwz4xkY3iFE7zCKT3JwMtNLCJY1urm/stSgJXZd7a394X4nQ0POG1tsTUi6CQs/FR40E/Z6aLNDUpNDZe6uuRRQwodXaJDGFkURgpLkMESZIaw0hisDJ5wCYeXR2NkifjLJLwCAXsZj5En4a5QiUo0khKFpEgiX8GT5DBYmYHBi6ghaTRaDouVp1LViURlKl2DwdRijGozRrVpo1rDYzojU/oEpjpl8hpjTmd8+frYsv7ooj5r2Yg8qdeKvISi6I3M2tCnblMmTAhj2miWMmFKgziuRRo3oE9bUMYtyKzblMk7kw/cp1Y8V9/GTKz4YZiOpClfJM27FePegHQdoEcu/lqDYaYwFirH7zdXtoXLqH6PJhfcW+lhTddNLLQ09aYQx9sWng0/ej0NS/NHETpHZ6hDJMTsvXEMCSkrf9E3wP2ajurJM78AgoCxqd4Ii8SaJLf3wevaCkrgSflVsKl7BPr4wL3V0Qdr03jqwOv3v3LAr1yQ84/AvFkP8zZWNCF3FFJrnz9/hgoEoXM4HA4CgdDT0wMAAACAHTt2TE1NQVDnbqpnePfuHZfLnZqa+uGHH5ydnS0tLT98+LB///709PSTJ0+2tLQkJiYCAPDx48eGhoZffvllcnJSUFBweXlZUFCwubm5uLj41KlT586dMzIySk9PP3fuXHh4uIiIyOLi4t69e/v6+rZs2bK0tCQjI5OQkNDW1gYAQGFhIQAAGAyGw+G8ffsWcq25G8ktbDZbU1Pz3w3MkP/y5s2T0vKk/LzgwsKA2qqIzFTHjCT7hprw4gKPkEBdPx+tqAiz5GSH0tKQtqa0YH/z6/piAb5GjnYqdjZXfL21c7Jc62qisjPcwkPMYNG3YqIs8nPda2tCGurCC/M9qytD6uEwTfVTNtbKfZ1ZsVG3rG5JpCZZpiRYpCbeSkkw72yNaG7wL8qx9nGXuaq8w9tFJjxAOTZCPTX2akr81fAAicIsrawUJXNjwO4uUF+rjEUbtLZKd/dI9SEuDgyJY/CSQ9iLvQjhPqQIliBHIivi8PJotByZrEohqhBxihSiGoWoRsQoEXHKKJTcEEYeiZRGIqUxGIU/6BOo6hMTBmMT+kyWDmVYDU9WxJIVKSMaw5Oa1Ckl6syV4XkV1j0t1j2d0UV95qIxY9a8fUA9NPaAd9gPHQNm0w+CiSwb2vQd0qQZZtiAPnV7bMFletlvYTXq8av0xh7TxLxL48txkw9TqDOxQ6PhCQW6yaVGSDqMOpc3vFA2PAcfHC4nTbZSp3u1TaS7EYUPVwkYQnlpdRi8I3nhKfX+y8mROYJ3iCMS1zX/cGpsjvnq3fOP62/VNZWBLcDefTsBAWDX7m3Hjh++ZWXc2Vs3iG0hjfQOkZu7BstZ0yjG2ACO3DE1R0Vhu168fsID2escqBf3n8C8udwCwu3mIlwIAFCnFMjoff78eXR09JkzZyAYR0ZGIhCIn3/+mUqlghtNUdkbDNOQZsbhcGfOnImMjNTX1wdBcPfu3UFBQYWFhUgkcn19XU9Pz8vLq6+vT0pK6smTJ4cPH3706BEUHn/w4IGoqKiBgcH9+/fDw8PPnj1bW1vb2tp6//79Q4cOvXz58uDBgwsLC6KiohgMZmlpadu2bfn5+ZmZmRMTEyAIQi1l2Btslp8+fVpfX9fW1v53i2ZDmvn331cLimLz84IrKsILc72L8rzKi3yLcj1yMh0Lcl1zspziY62Cgkzj4xyK84N9va57uul0taeiBnJbm2M93DTMTcV8vLSz0l39vPUd7VS8PbWSE++WFPmUlPrV1ka2tCS3NKRIiv1gfuMyAQMn4WtSEuyc7JTu3pb1cFYzNxYNDdBPhN1sb47ISruTkXCnKMslKcY8O8W6LM+hMNO6pzWwpc6tq8nVx/WUj9sRR1uhBNgvWPT1muoL9fXC3b1/5Ieh0DJDGNkBlDQSKY1EyuJwSoxhXQZVm4RTI2LVUIjL3a0Xu9ou9vbI4PBqRIIGnaYzMX5jcuLG2IgBCa+CwSig0fJDGDk09hIWL0+iKQ+PXh2eVKPPXiZNSQ3PK43d1xpd0h6e1SaMXaNMXh9fchwk3rR13ymjBHgGHusasCMwvIlMd+a098KjiJl7kTP3ExZXspYeF1Y23VXRFSytt3/worW229/M8Wx+nRNyOA07nju+0lTXA2seyOojwYfnMC8/r951McspiMLg60sronoGClkLyNnHFCSlbZDak1eWTh8nrb1+9ODpvYnZsd8/vNY31AEEABHRs4cO7xfcCghtB6xsblCGUROzRBqzvw8Dr2rKYIwN0JiIqXny/L2Rrr6GBysLXHCdzV3nI/kvYN48T6BQMGRL811WNps9NDRkaGgoJCQEAMCxY8eysrKeP3/O4XBevHhx4MABJpMJbhDFQ0Px42FoNPry5ctsNhsAgImJCXNzc1tbWzgcDrUr1tLSSk5OXllZkZKSioyM3Llz59LS0sGDB6lU6vPnz6WkpEJDQ9+9e9fQ0CAhIZGXl9fW1kan03/55Zf5+fnt27ePjY25urpaWFgUFRWdPXs2NTUVDofPzMyAIPjq1avNHNjQwpW2tnZYWBj0o4C/CxW+/PeD9p/LX8DMd4S+fl0HQe7jx3PxiT6pKe7l5WHV5aHpyfYZSfa1lSE5mY6lRV4lRT4Zqc6REdaREXcyM7xvWVy2sVGOj7dJTbOvrArMy3eLiDTz8NQMCDAMDTWxtJRxcVH38NRMSraJgd3Ky/Osronu7so/f/Y7FydjRF9Fe1vmIKIgOMDY9u5ld2d1k+siHi4ad2/L3b4pefe2rMUNiWBfY39PPRc7ZRsLacsbogWZDs3wgPJ8+0CvS/HRKjER0oE+v4QG/lQPV+vv1xpAqSAG5Xv6ZXr75fr65fr7Lw8MKFKp+uMsMwb9OmZIHdmv2NMl29dzqb9bbrD/ChqlRibrM5k3qFR9MlELj9Ug4NW7uyTh8OPd3WI43GUyVYVEUSJSlagMleEJZSxTnDorO7KoxpjXJI2r06a1sUw1+qzB8PxN1pLj2puUigaDkyLARTnAwOSQnZNwdKxKZY0Vayp78UHF9HzZm4/YQXy6qvaPJfDgl59GmXOdJjayxfWh+PFa4mTtzNrg3BPC3Cp1/D6NuUBf/e2RT4i7kYl6TW3G6Hgvc6K7viu7rruAMY9jLdE6kU3j8yMPni5OLDDHZ5mf2R8Tk+MAAUBo+xZAANi+Y8s1bSX/QGc8qWd5hfnb++X03JC8kmgCtZM1hcFTugtKUnPykqdnxkCQDUV819c5UNx6Y7ryw0N/rOhAfVTAjejUr7/+Wl1dLSYmBqliXV3d7u5uPuZBEFxbW9u7dy+ZTOZtMEaCG2vI/GDy1NQUj8ebmpqCmhnW1dURiUQQBOfn59FoNAiC6+vr09PT7e3tExMTXC53bGzsy5cvCATi8OHDcXFxAgICX79+HR0dbWxsfPnyJZvNnpiYWF9fZzKZkCXf09MD9VqrrKxksVggCPKj3PwoOvRk0dLS+v+fmQ3JPwIzm83lgev3lseCQuxSkt2ysz1SE+3dnNTyMlxrK0JLCryL8jzzcz2y0t0TE1yzs/ybm9KdHLWSEp0zM91SUuyDgq9HRd8sKfXLznEtLPRJSLgLg91OSXH08tK2viOnoPiDrb1yVrZPR1veiWM73JxNa2vSqysTauHxnm46gX7XM1Odk+Js4qKtgvyu+3npmRqJuTtqejrpWJnLuTlctTKXMdYTjgu/6eemaX9bpjjLoSTHJjVeNxGm5uFyLMDreGLsufq6KwjENSLxxtCQXl/fNSr55syUE4t5FzWg09OhWg+XbKiV6O1SGECo9PcqEnDXiERdOt2IQtFDoVTbWi421J/DYpTR6Ct4vCKNpsYY0aDSVUlUBQpdiT6qQh9XIY7LkiYvkSdV6DM6lAkt3IjaxEMT3Kg6YUKXNntrdMHz9y/VNFbqibPAgUOAyAXBS/K7Tp4AklIsfn9LWFzuePGGVNMULSbzfU1L2rN3M7TJvpK6eDyrdeoRZuq96q9rAAAgAElEQVQx+sFvjLlV6uzqSD+xO6cqlzU/FhITaGKm9fL1AoXeDkt0Ka6JZ8wNPfv4gLlACY31xVAQS4+n6eOE4THSs9erLe0NgCAACABi4uevG2nn5ic1t5UtLjMerI7O3ycHRdiVw5NpzP4eZC1yqKUX2dTUUkUfJvFAiHbmPzQOlLD14cM7DmcdypeCCHMgQELYc3Fx+fHHH4WEhPbs2RMWFjY1NcXd4KL9L4EZ3JQTAsWZwY2yRPZGExi+CuVusFA+ffrUyckpODg4ODgYWtCCVqQ2r1Hzw+ycjUJGKNIOgv9BfQf+7wTzf1X//yMwf/jwgcv7trDItLS6lpToUlTkX1Lgd8dS1tVezdtVqzDXs6kOVlcT0wBPKMwPr69Nb2nKUVQ4VlwUWlkZ0daW3Nwcl53tVlDgnZ/vVVTkHxd3NyLCorMzo7s7IyvL3cJC5qLkLiXlX1RUzu3eBbi53OrprmpvzW9vy/Ry1w0PMfP10svN8qgqDy8tCmprTMpOdw0NvBHsb6SvfcbMWFz76gm7OwqRwTelLuxyd9RsqYlpgUdWFHp4Ol/ycZcxu77fxHCHm8sBL8/9mRnSY6yAqcmgpbkIFNKyv8ektUmrp0N3oN+wr/saok8T2X91AKmBxWih0eodXdLtnRJdPdLNLSJt7aJEojKUkYLByhAp8jSG0jBTiT6qxBhTYUyqkcdVyROajFlDPPPaEE2NyLpGGLtKmrjGWDJmLd8hjtt2DFovrVQGhGj+chK4e1fjuqHEkR+BlBTHDx9ZFHrF0kMkvClW30SqA1n64sNiH64mqzyqtCmpG1dOmuggjHX04hvaUQ0IYt8gFf2B+8kryH3nbiAxwdfX91ZRWcziY+rKbzPPPi43IaoUrkpiqL0Pnk0NT2Koo5jfPz5rbKkR2gkcOXooINAzMNC1vqEYMdhw7+Hw8CgCT261vKNZXB43NYdfXGZMTJMKilKHR/CfPr/l8aAsfR6Hw3v37gOHww9cr3/69AHyjflzprW1VV5eHgAAAQEBMTGx+vp6qJMpNJGgqNI/AjNvg9+Gfw4UEuducNFBO7yN1kvgBn8AVC8JTVfoTGj81dXVzWtLfB/4y0bfNXAjm4W/Ws7blK/2n4P5b+JJ/03yL5j0/0Azs7+tfxqfIIWGO+bm+Cck2Kcm2vt4aGWlOMdGWCrKH5AS2333tnJslKOZibKpsXJMpJu83InwULuC/JDiopDCwoD6+riKivDCwoCS4lB7Ow0fb6OEeKfCgqDurpympsSKyqjikjA7W/3v9wF79wCy0qftbPTKy6I93fRcnTR8vfTiYqzLioPLS0Iykl1CA0zzsz2z050zUx19PbXNb1w0Mxa/c/OKgszhm0Yy9laqBZm+7Y1JZXnelSXeuWnWyXH6fl7ijnY/W5juLi28jhn0cXM6cvvm7vgoifCg076eB5Pizne26BOxt4lYSwrxNh5/o65ePL/w5/LKE20dF4fQikSS2tCQbD9CHKqOxuAliVQZPEUaS5bAkiVQREnssDJmWI06qc+cMx1fskAQlBv7JAapGowFq0GqaQfKPKdUq38oEjGYfvQ4cFVDXEbqqMj573y8jYYwxcOshoUHg2GwuzomkgOkevJYNyzLy8HPOCrdtaw5kTLVNXYPO/WQurA2+fTD2tzjhSEKWkLugoAAcOjglp7u8sV7ZAqjd3QOu/J6FkFs8Q617ULVEEa6sPTOe6tjv31ca2gpP3B4t5SMsImZdmiYx9w8NT07tLWzsKOnJKcgwuyWal1TzsI9GhLViMF3IgZa3334lcv7ur7+lcvlfvnyjc3+IzkEAvDnzx+h9q5cLnd1dTUpKeno0aMAAAgJCZmbm1OpVP5Mg3Kt19fXP3z4wP0HYP6y0aKUb+Juzvfgv4UG5PwNKQD/I+ihsLkumruJAZ4/jTfPc36W2F/uxf1frpn/S5D+u8r58+fPIMhevj+ekuZfUhxWWBhQXhwY6GtYmO1TXhhUlOvnaKN+/AggJABsFQC2bQF2bgN2bwds7xgU5kc31KW1tmR2deZVV8UVFoQ21KUZGco62Om0teTlZAUlxrunpXolJrkUFYXn50Uf2L91mwAgLnIs0M/WzkZHTvqH0ycACbEdPp66Rfn+1RVRVaURxvoXAnwNS4p8i/O9UxJs4JWhJQV+wX6meteEQ/wsDLTE9K9d8HE3tLNSTIqzaa6LaqoLbmkMiIvRcbIVUVfaKi4MiAsDrg4irvZnbpn+cMt0r8IlQFMFiA4T7mwxx6MdhwZut7eponH6WIJ+34AKGquBI6gjB+TwRAU88cog+iJiUKRv4GwX4mTPwMmuwZOtvcc6UCIoyhUk6TKKqkwe059atsGPmFQ1Xy5rUO3H2hMZkWhi7MM1RHt35tFj23S0ZUyMFRUuH3d300MgC0g0+MwS0ivQ9LaDJnWid+IeGt6VUVgXc/9X8vJz0qNXw8svGEvPmFOPGNOPx2s7a2BpMbIKknv3bjl9cn9Xe/nj1UnG2ND0Mv3xb3PYkW4rZ53yxgTaZNfUfezEIu7B03EEqlVRVerMuZ+8fe2npslobLO+odw1HfHOnqKC4siEFJ/i8oQBVP3MLHlhkbG8PAGCX798/cBmf1tfX4eQ/PHj5/fvP0KhZqibLwaDsbe3h1TxiRMnYDDY06dPIRhATYX5TANQCuc/BzNvU242988p33wE8leqN6ejgJuMcO6GKQ5lmGw2xbmb8tLATRRff5n50Drzfw7mvxP7+i8awP+a/Gv3/Vswr6+vg+D6yuOp+ESv/LzAtDTX6vLQBNgdWPjt6tKwypLw2kpYS0OGpqrYti2A0BZg1zaBnVuBXULA8SN7nexvZGeGVpYndbYX93aXD/TDbax19XXkSgrjejrL0YMNLU15RUWRyck+ZSWphw/s2goAB7/fnpwQhEbVuznpxERaWd2SV1M+am4iY3ZD2tXhmpL8T3nZ3j2d6WlJDl5uWm5OGuXFgd1t6clxjiV5oTlpvjlpvhnJ7tfUThnonA0PvhEVfqO0wL21May1Mczk+kkJYeDOTeFgH/WctNupscapcQaBXpcc7pzU09iif1XA1e6XyDCxqkr17m6DfoQRgWRBoZihhq4hEMqDKAU8QaWnT6y7TxiJvoAYEu4ZON2OONbYfaSt/2w3WrIHKzNIUSEyjfswuqMzXt1I69Yeu7nloqVH9RMztQ+fYDq68w8d3qqiKmFupnb+7HcRETa9iCIMvmZkstc36G50kve9tdHZR6SGvpyUYl8Utbp9MG9ktm/5GWPqIXniAWVkkbKwNrP8bNHU0vDAge179wDJ8SHP1hboDDR9DDNEaUcPt+ZVhXeh83txRbmVIY1dOaOzQ+ThflMLLaGdQHSsb34hLCDIxt5JLzsv6MEKhT7S0dVXlp0fiRioffCQ9Xh1lkDof/nqCQ9c//oVKmD69vbte75+fvny1+LiQlU1RQEBAQAAbty40dPTAyVR8RUjf7EK3Ei63mxCg38DZu6mQgtwE97ADXTx37I3Wkds1rHQQX5aKG+jRxof/HwjnPtni5q/Hgb+V81szj8Q9v9j+Vtj+5/LPwLz27e/88Bvv75Yys4Nq6qMhsOjKkuD46KtMpNd4GVRJfnBFUWR7U258PJ0d+fb+lpqPx74QRAAtgkAggAgKADsEAJOnfheQ00qJsqbTOzXUJMRFAB27wTELxwz1FdJSQ6C16T39Vb29TQcPrBXSADYCgDiIsdqKtM8XAwy0zziYmzzc/yS4xxtbivLSx889hNgaSbv53nd0uzSdV0Rq5uXAn2M3Jyv+XgaNtTGN9YmVldE9XRmtrcktTTB4NXBhfnupUUemWl2Gck2xvpn7e/IJ8RYpifahfpfD/DQyktzyEm1yU27m5loEeanoafxvYaSgJ4WYG21y9FuX0zUucoy5aFBMzrNemhIr75BvKb2dFvnhSGcHAor3Y+50I8R6UYJDxIuDZIUEQTlug7J1t6raKINayp6CBs8OVvyaLV9bql5aqb93kNcS1v+oR93SkmdNTfTOH50R3iY4/wieWIK++tvS7mFyXcczAkM5OIqMyrFff8vgLOfUXVrGmMSNfuQNr5MWH45Nnaf9obzshfboW2ofvbskZ8O7laUvThCJ8DrSooqMyfvkeeekGPSHdwCdet7ElG08sevGOTRLr9gW98gu737gZBwl6aWfAyuMTrWsbYh5fHaMGO0C5bgEQlz60fCl+4xVp/MdXXVLSxMgCD79euXmwxR7uzsvL+//549uwAAENgChIeHLy8v82EAlS7yNpoTczaR9fHTMP8umCHf+G/BDP6DGmG+OuWrXHAT7yd/DkNA5ZvWPB6P372Yn6TN/nNNCLjJ1P9PwPw/pZn/rvP8L4D569evPO63V68eZWeFVVXGwKsiyooCCnK8Sgr88jK9CnP8i/ODi/PDayuTm2qzG+CFaopy2wQAsfMnJcXPbAWArVuA73YCQluBbVsAGUmRPTu3CgLATiFg13Zg+1bg+C/fi1846u/rUFVesGfHtq0AsGf71q0AEBnm6u1+IzbKNj3FLS/btzA3sKwoojQ/4tiPgKG2hI+bkZGeuM7VsxfObVO58pO+znltzdOhQWalRUHVFRGdbSmtzXEVZQGN9VHI/nQ6pRwzmFdW4GugdcpI93xEkGlKnH1UiIWvi46TtaKPs3Y6zDYrwa481yvQQ9PyxmkLkyNuTsL21sdsrX5ytP3Jx/N4fKwYvOZqd48+GmtEHzEnUvUQGEUsRY3K0sJS1BA41XakErxVvrhGrm/w9sL99JUn1b3ICDqjeHG5a26h+8Fj/IvXU9W1mcdO/HDD9JqZqer5c9/3dJePTaAHhlpQ2C5DU20ZxYsIXMfTNwuZxZGicgcHyXVrb6Zmlqm/vr/34OXk9Ar95bdVxhwpKSvG0cVa+PwpVYVLJ478KCN5obe3dfnR5PAUqg9XEZ/l2IFKn38yOLOCfPNttqopxdxKvW+w1jfAdgjbShvu7e2vyMj2RwyWEilNdY2pufkRyakBvf3V9x+MPX22+OjR3Mz0GMiDihZ5XC4Xi8XyM7fOnTtXVVUFxX4h5+vt27eQnctmc9kbC8U8HgcEudDGt13/OZj/YgnzdS9/4ZevlqHJydkoXeTHq/lXcTcVUXA2qi/5U5o/w/8y1GawgP8czJC9wf1zTQn/q2xGEbjpmcT//fynF/R2c9+5zajjuxPsTcF9zgZvKP++/PUA8G9iDLxN7gR3ox08CILfvnA46+y1R0seTuaxEXZVpWFlRX7pyXalhT6lxb7FhT5F+b6lRQE5mZ5xMXeb6pLCAm13bANC/G1wmKbYSNdTx3cLAcA2AWArAAgBwO5t27cCALR9t2PLbiFAEACO/XxYUf7SdsGt2wW37NgqICQIJMT7xcHcsrN8o6Pu5mT75ub4FxVE5GaEigsfiItyKc4PjY+2y0xxD/C+fttczkDn7CXpPerKP+poHre+LRsVYR4ZeSsvz7uqKryqKrSlCTbQl9nVlnT3tnxEkHl+pkdbXUx/e0pVgV9hmntJps9NnQuut5UjfYzCPPW87ZVCfTRLcp3yM2xTYs0zEi10r35/6hcgLkapp8seg3EkUh1n7/mxpp3oY3cZE3f70AZ9GFMi0x1D9UQRfKfmMpYeVoxNFReXORFI+QtLvazx1tHx3pUnk+XVOSLixxzdzF3cDVVUT1RWxiMG4Kwp3OTCsJ7JVWuXm/OrrLV3C+HJbifFdiMINdSxHgyxdYjSTp3B0xZI91/NhyX5u/s72DlaHTywz+S60U0T058O7k9KCkdhmpq7cpafElsRmXWdCSOzHdTx1t6hQr9QCwKt9f5jZki4C47YyRwdqqpJi0t0RQyWDjNaCYT6oaHarp6K6posErV/fJL264u1Fy9egDxw5dFacnLq6dOnAQDYIgiYmhmRSCQQBEEeyOVApRTfIOOPvQ5y2CCHDW5AhsMD10FwHQTZUPNnaF59/PiRvRFtPnToEFRo8a/FaP+fCoQONpsNlXNoaWn9NQNMU1NTVlb2xIkTwsLCp06dEhYWFhcXP336tLCwsIiIyIULF0RERM6cOSMqKnr+/PmzZ8+Ki4ufOXNGWFgY+gh6FREROXXqFHTV6dOnRUVFRUREzp8/f+HCBVFR0YsXL164cOH06dPnzp0TExMTERGBXkVERISFheXk5MTFxX18fMCN0B+UTMu3QzZjGHqScTfi+1wu+OnDV5AHvnq2GuRj52SjHRtpHRt1y87mckaaQ2MjrKIiODfXq7Q0IDfbLTPdsaEuCj1Yeue2oruLDrwqprczNzcz8Jap2hWZ82LnT0uKim4X2HZo34G7t24ryElDkIYM8m0CW7YCAju3bRXaAggCgKz0adu7uqkpnk6O14oKg8tKI5obMz3dzb/fC2Qk+6UleWSmeEQE30qJdyrK84kKu5mSYFOU5+lgc8XSQuqGkYiY2HYLCxkvb4OMDNeOtoSmuqi0JDtTI7GwANOsFOesJPvKQt+iDLfqgkBUZ15/Y0ZS6N2UcBtv26vmOufsLGVDffWLsz1gITdT4+08nNQlRAFtze+tLI+6up2OT5JvarvZ1nWrtdOib8B2fDZmcjFp7XXN1HzBACZyer5i6X49jVHQ3hmFJxUOj9Qih4o7ewoW79MqazOOn/nOwOSyyU25X44BPv7mX9irSw+Z00vDtW0lrEXqo1cz916wQhNdzssd8Am1zK+IYU4OUMcHZh5PkqaJ049Gw5P8k7Oib1kZnz51TOHyFR3Nawe//0772pXRMdTTl6yJeWRrT3ZjdyZ9squwOqq6MbELWTiAhY/NDF24+FNjS9EAqj6/MCY1w2fhHub+feLYWD9qsH6YgYLFBX7++tvK4+W+vh5fX9+rV699990+AABERYVjYBFz81MQLNlsNocNfv0CuYcQHSWPw+Fx2CCXA3I54AaYv4H/gWcuuBE6hhIzHj9+vHfvXhKJxNuoi4TkH7mi/50CfQ0ofvb27Vsul2toaBgeHv4nMAsJCcXFxTU0NJSVlRUWFlZVVdXV1dXW1lZXV1dXV9fU1FRVVdXX11dWVkJHysvL4XB4dXV1WVkZHA6vqqqqrKwsKyurqamprq6uqKiAroXD4bW1tXA4HA6HQ4OUl5fX1NRUVlbC4fC6urqKigo4HF5RUdHV1aWnp6ehoQFpZr7xA/0dN+tzDofDt234/s+XL99AkPvr0/upSUGFOeH52f6wKGsLMxlzcxlYrF1mlk9pWUR5RWROrk9BgW9SvG1xoU9Bnoe7q3pSwp3MdKeK0tCmxrSm+twGeNEEk6qpqnTi559HaGQaGVNVnnfHykhC7PTJY4eFBAFBANi5basgAGzfCggKACLnDhbmR1reUirID8rPC0QiSu9aXz3685bIUJuMFK+4aDtHO42S/KDy4sC4aKuoMLPifK/K0oDMdMfYmFvm5hLy8t8rKv+ooXHU+raUv692Ya6nm5MGLMKqsjQ4O9WpMNsjP82tNMevLCeopyGzsSyuvSaJNFBenuPrYqOgd+2XYF+DJJh1UY63q73KVdWf/H00nBwkrxsevHXrqJuHmL3DecvbJxgjuZ8+4x6ttt571MiaKO7sCZ+aqX3xCksg5dc3hrS0whqbYbSRhvHp7mev6ZUNsAsy37l6G9y1V1dWOWZgJB0YajOEb5m9P1xQmZJdnljTXtBPbKhqy5RQOnbLTrNrsPLF7wvzK4yxZebs05nnH1cScyNK4RlWNtelpM77+7jra139Yd8ukfNH2trLissTymqSBnH13ciK7sEaymj/r28XCYzO1u6izr6KLUJAenYontw6NjWQku49MFQ5MtpfUZU6gGju6WnqR3S/+/A2Ozfjh4P7BIUAYAugqaXe3dvx+9tXPJDNBTmfvnz88On9N/bndc4XHvgH8DaasEMU+eDG9ody5m0CM195gCC4tra2a9cuCMzcP8v/pTP4/042e9rQq6am5l/rmX/44Yfnz5+Df+Oj/62W5/09MhQO509FZ+AmE5q3KXjwd4fi2/apqanXrl0DN/yQzctxvI3QBbSwztv4K0PHv3z58v79exBkz8+zAvzsI8IcM1N9k+NdbW2uWlgoR0Y7x8R6JCR5w+Lc4xJdq2tiW5pTczI9iwv8fL30khPs8nO8oiOskxM9S4viq8tzKHhUgLfHNgA4c/LoTVO9OFhAdmY0LNonNzvupqneVoE/rPE9O7YJAoDEhePFBbG3bionxLskJbrUwhMNDSRFhfdWlkY3wJOy070jQi3LCoNaGuKiwsyc7ZXys90yUuyTE+/m5bhlZbkGBl53dFZ3dFY1MxERFQakL+44cwJwslUrzvdtgse0N8YV5XgXZXqnxzqX54T3t+QPdZVW5ISW5wWgkTkZqbbmRhd0NI8HeOnb3blsYyXX3gIrzHOKi70BizHy8lS6e0fK0f7KqxeUx48x8wvdc4vtcwuNPX2xaGzWwGBGZ1d8YZFnbV3EyGjDzFzPzGLP5EJ7cpb9SVEgOuFuXJLTwGApllDnF2Td2FaAo3UZWaqb3rk2RO+493wMQWq8clXYwvZafnn8ytPx8XnS/JOp5ReL5U35gVGu/agGT5+7x4/+EB7iGx0WpKupcuznvVkZUb391X0DNXhya2VdKm28f2wOt/pyepDQnF0QFR7jCmwFyquTfn0909SW4+5lUlwaOzWDf/BwnEJCurk66Ojo7N23HxAA9uwTcnCxJNMHJ2Zo03PMN+9frHO+fPz84dOXj9/Ynz9+ebvO/fiV/X4DfWwe+O2P7Y8i50143pTFDU1RKOtzdXX1wIEDRCIR8kv58k/6n/23CbSotr6+Di1xQWZ2RETEn8AMdYEEQfDjx4/r6+t82EDUYVCAHqI7gVwLKGcd+rXQwU+fPnE2eerQ/T5+/AgVmq1vUGpCKpfPSMblcj99+vThwwcejweDwdTV1aFHw/v379mbcuLZG8TfkK6GbgrtQFl7HB6by/v64cMLeHVeTmZ4Xk5EYX50gJ81LMarojIzIsonINgpOS0MFufl42eVmOATHuIcGexqbaHp6WJmc1tb+fJZGcmTwmd++vng9z8d+H7Pju2CALBTSEAQALYJAvZ2RlGRLlWVqTZ3jAUBYPf2rTu3CQltEdwmABw/etDV2VJPWzY3Ozgo8FZMtL2Pt8npU9vq65Ib6lMKcwO9PQzKCoPamxMLcjwyUuzhlSGwKLOIMJP42Ns+PrppaY7RMKuMLJfqykAHu8smxqLCZwXERLZflttvcv1CSoJNXpZHcU4AqrekuSa9piQRh6zzdjDyc79ekONVVRE82J8dHmIWGWpqfF3YUP9MealvQrx5dpZtRblPSqpNQIBhYqLdvSX0wwcEOq1pdLQRg8vMzbdrbA6h0IoZI1WDqFw0tmhuoW9isqujJyM81vz8RQFRqe1ZBb55hcF1dclYQkNuYXgXohxL7dAyls8pi33HW5t9PDy2gLfzMLF2NGjrq6CPIunjQyQWZmSeFhzn3dJb3d4Nl5MX/fnwfmsLs0BPd30tDdFzR5wcTVgsBI3R3tCahiJUseb7R+f6Hjwb7sfWDGDrEtJ8t+4CWroK27uLC0piktMDYfG+95ZHq2vyJCTObhEABAQEDhw6CIuP/PX1g3Xw1fsvKzhyx+wS7e3HZ89erKxzvrC56zyQzQG/rnPff1l/B/lkXB6E5E888AsPXAdBkMfd2Hh/CvpyN1I4OBzO06dPjxw5MjIyAv45MPy32uh/SjbrTmNj47/6zLt27VpcXIQQC/0kaAf69Nu3b58/f4ZQDb1CJd0QARJ7oxsjCIJoNLqnpwfcRNEAjQCtDUDPFYg/icfjvXv3jr1BgMLhcGAwmIaGBnQydPDTp0+bl+D+Vv7j38BjgyD75cvVhLig0CBHP28rX49bNtb6qsqSOjpK54R/OfTjnrPnfz52Yv8WQWCbILAdAIT+vG0XBHYJAfv37JAWF70kLbFjG7BVADj+yz43V7OKioSkJM+CgkhdnUtbBQChLYAgsEUQ2CK0RVD03Gmda0qi53/My4mwstRwdTb09TY/d2ZXVkZAZ0dubVW8v49xUa5fbVUEvDK0rMgXPZALrwoqLvRuaYLdvi1rYSEVE2udneteUOiRkWYXH2vl4qhubXnZz9vQ10svyO+6i72GhYlcRVF0MzyrID28p7XEQFPqtplSWLBFSqJ9Yx2suSGurzszPtbKx0urrNQrJFjP3+9qaJhhRKSJo6OKg4MqmVSHGixtbEjCYoubWkKz8+5090Wzxivv3e/E4opq62M6OrMKi4Izc717B7JNLCUvyn5XCYelZfq6e5l4+1vYO+sTaK2Pn495BVsVVCXefzY2RO9YeTnV2l9uYKYMb8mjMRHj86SHLxYfv15Oyo6ubiwikBDGxjpnTvyip6npfOeuneVNGYkzl2ROYNDVZEptPyq3rhWGIhWOzLaSWa21bRmk4c6RcdR5sUM5hTHU4b6pWUJ5Vbq03JmTp/Zv3QYIbAGMTTXgdSUFxRkEcu/Sw2ESvWVstn+Y1dHWU9jdXzk+TXrzbu3th5fr7E9f1t9xeB++rX/8w8zmfePyvnJ5n7m8zzwQWuPdcJ7/jGdokkOTdm1tTUBAQE5OzsrKynBDrv/vEH19fWNjY319fX19fSMjI2dnZwAA/so0snPnzunpaRAEIe4SqO/x2tpaUVEREonkPw8gbfn69WvOxnodH04fPnx4+fLlhQsXYDAYH8ClpaUZGRlzc3Obn3B/iW9xuVyIJCUsLExRURG6drOjwj/y9evXlZWVxcVFCoXS1tZWXl6enp7u4eGhr68vJyd37NjRw4e+3ya4AU4A2CkIbAUAQQFAQAAQFAT27RP86efdJ4/v2yYIXDh90kRH94qE+E1DratK0jaWhlFhXsX5KY21pb0dTRmpcSeO7Tc0UMjLjWxqzSytiMrKDaysTsFuvycAACAASURBVDa8rrRtGyAIANu3CG3fskMQ2CJxQfSynOQOISA81E1ZQcTshoq5iarQVsD69tWUZI/EBNew0NtJ8Y6dbSklBT6JsValxb7Fhd6V5YGDyOz2jsQaeFhjc2xOnntevltmlmNEhHlCgm1GhntCgn1FRWhlWUhmmoej7TULExXx84dN9VUc7hidPfadj/tNb3fDpCTH3Fyf0tKQmprIgADDGNithsbwpubI+saQvAKnwmLXoFB9VY3DaGwhk9WAI5RMzTYzxyvSc261dPlRRrLmlpq6+1KCQ8xLSsP7B0r6B0ruPyKmZnjdvH2ltjHR3knH1cPYy9+sqDxqdLp/bpmQWRQWnuA2PIUijPQsPWbCW/K0rsuX1aaPz+AmFsiMKfwAqae0Nre5swY11KuupnhFTlZb/aqmooqpvq6FsZa6yoVbFlcGUHkoTHbPYCJtopw6Xjmx0JeaHYAYaiyrypa7cqG+uayjC379hprgNgAQBI6d3B0aacec7PrMubcOPlp5SsOTa+NTnXoHsnsGs6rrI/JKfRtbk5s7Mpcf0EDwt6/fXn368prL/bTO/sxmf2Ozv3E46xzuVw73C4f7hftH4wsuH89cDoTn/+gdCQWWnj9/npOT4+/v7+np6ePj4/tn8fPz8/Pz8/2fEx8fH39/f2jf1dU1MjKSwWD8Ccw7duxYWloCQRDi5v369evjx49lZGRSU1OhqmsymQyVa0N10i9evIAqs6hUKoPBgDDJYDCOHj0KDfj06VMVFRVPT08SiZSWlvbu3buJiYlXr17NzMx8+vRpamqqu7t7dXUVsrchJqTo6GhlZeVXr14hEIjq6uq0tDQvLy9zc3M1NTVRUdH9+/dDaT1Qjh4kwIbs2rXn1ImTl2QuioscuyRx3Ehb1spUzebWtWCfO5FhrklxwVkZMfDqnLLS5LqazJBAh8gAT383x6sKUqmxgeLnDu3fA4ifPywm8qOO5uXYKH9vT1sXp1vMESQcnpqe5VfXmFxRHdfaXnTbSl9ICFqy2iYIbBMEtu7dtfvAvj2CAGBnY3rmxAHhMz+eO3VoxzYgKcEnNzvU5o6mjPShiJDbWenuaUkOsEiLxvpoeHVoc2NMVUVQV3dKZ1dye2dyQ1NMU3N0bV1YTU24r69BaqpLTMydqCjLmJg7KYnO5cXRJfkwL3erk0f2Cm0BftgDSEscdXLUiY9z8Pa6npri1tub4+WlGxZm2tmVXFEZlJPrkphkXVDoFhZpFBCsv/Yc++QZZnKmaYRVhcKm17f40UYzmJO5vQOx+UUuldWhrLF2KqMZT6q794DY0Z1rZaPg4KKRnReQke1fUBrRgywh0Jtnl7ENnbnWTnpkVv/YAp7M7I9M8DKzvubqa9mNqJ5ZpvdhWpgzxIl5elxSaGJy5EVxYSkxEQ8np1AfXzvLm9EhXs5216WlfkAgcqdnmgn0Atp4GXW8kjLalFsc5RfkvHU7cOinfafPHQG2AIAgsP+ggPo1sf6hkpfvhh+/RD553T93v4U1U9PZGzM8Xv7uM/ELj/Fgta2izuvpSwRrBj4918YF7/N4q1++PVn/+orNfrPO/sDmfGZzvvwZ1V//wPNfwAyus9l/FDxxN6WUcP7cBOL/wv79b5LNX2bz/h9g3r59O2RmQ64pCIKGhoa6uro8Hu/bt2+QGtTU1MzKyhIWFkYikR0dHXJycqmpqVDzV0dHRw6H4+joaGBgAIIgh8OJioo6ceIECIIDAwOPHj168eIFAADj4+OSkpIxMTEdHR1JSUmqqqq///77t2/f3rx5s76+XlxcDCFz+/btfJTu2bPn2LFj0NqVtra2g4NDUFBQVlZWTU1NZ2cngUBYXFx89eoVl80DeSD789uirNiseJ80mFNxhm9OsmtOsntBtn9lcUxxfnhFSUxWmk9laXRLXWpVCSzc38pEX6K+OjY3w7ukMLgoL8TU6NKPBwW2bQGOH9l7XU8lOtLr/Ln9EhKHw8Ptq+HpzNEhZ+fbglsAQYEtggJC27fsFAS2CgIAtJ06/uNWgT/2d+8QMNRXam7Kd7AzcHc1SoA5BfmZXdcXNTIQcXFSTYizbqiL7O1Ora4J7e1LR6MLs7Jd4LWhjU1RXV2pISGmdXWxHR3paWnOoaE3fX2MgwJu+/tYFxemRIR4Hvh++1YAOPLzdmdnvcwsTwdHzetGEr5+N1xctewdrlbXwIpLQpNTnENCb8Li7tyxUXBx02CNN49NNI+O1xMpxRl59s1dEXMPanvR4ShiUt9QQn6pW26RV0dv2twS4tfXI+vgQmyyhabez+m5HmExd0Kjravq4h89G55bJsw+IMurnQ2PcycMd7f1lUcleukbK9yxN2CMDT5aG59cpEwskDv6a8uqMrt76w8d2nn0x7221qblBRmpceEuduY3b6jISh4OD7s9OdlBpJSOTNTQWPDphcHKmvRt24FtQsCOnQLHTx6yczTFk1s7evNyS7wZU5VD1HgCK3qIFtg96JGWp42nRi08LJ29l7/2uv7hWnla3v+h7i2j2srX/u+NlLpOHaZCS72Ftkhxd3d3CZ4AIRABkmAJSYAQIhAIwQPBgrtbfSozbacttWlPO5XptFOByP6/SOEwnTPnlueec85zrSxWsnfYkZXPTy75XhacGp+x89gSju/IFPHVmyGh+HsQfCQSPZ4XPl0Qv5pfeCeRfMlu+PT5/YLwg7SZ87JIlTSBZCmOJVoehfo3hqPEf2JSV5y0Qlu685XK/f4O5rVr10odYEKhUJrL6ujoGBgYKBKJQBC8fft2eXn54cOHk5OTs7Ozzc3NdXR0WCwWBAIxNjaOjo4OCAgAQXDdunUcDkc6VCQlJamqqs7Pz0dEROzatevhw4ebN29+/PixsbFxaWlpV1cXkUgEAODhw4eiRY1CIpG4b9++mpqampqazs7O6enpH3744cmTJ9KEnn9unz58BiXiuzcvRQU5xgZZeNoc8bI7FOWvkYV2K8gNKiJHlhbDOCw4OScEi3YvokBqOKisdJ/kOIv25uyh3sKOVuL0eMWVC838uqKzanul/mppZpicLCAnC+xX3mRrp3fkyB4pzDKA/ErZVXKAvIKs3Cp5maXMUAVZOQWZFVKkYfGB9jbaIUG2edlQMiEuCxsa6KcbFmxgYbYnCmJcwoRhcd7EvBAuF1XPw3Z05lVwEaWlcAjEFIsN4HBQpaWIhobcEhayhJlOL8aiUmMyMEk7tq6XAwBoXEBZGbZNUNAmoEJhToePrDpxcoO7hxYS6U8iJWRlRYeFWeEzwzy9zrm4nh4dL28V5AUEnSuvTsETfIpKwlu60b3jmZOX8y/cpLd0p124wbnzQFDFw9BKYgS92d/fr7J23eEbqo7AeCSmurV20f72+trodFNrb/kpzT2egZbNXeX9EzyegBEc4Rif5Dd1ofP+40uXbg6OX+jgt5WxuWRBe9WmzTKb18sgEiMqSwvxGFh6arSni6HmmV1YTOD33wuuXq+/Ndd46WZla1fBDiVARv7LiJiMDPrlw403Hy6+F86isiwr+MGzP2TwB7z6ZkPTCUfC47+ZupL845O8qStJ1U3OjR0elXzbuJTtmJxDxCLt4jJrCs26sTVu7hFPDF4VgXc+ieaEktef539dWPgMgmKx5PPn+fci8SeR+LNIJPlqZpYyv5SYJXUdi/8gBrhE2v8onvS/sD+DeWk2Fi9mYS2POv0dZunMLF33giBYWVmpoqJy+/bte/fubd++nUAgGBsbBwUFzc3NrV69etu2bS9fvvTz8zM2Nu7t7R0bGxsYGNi4ceObN2+kLzk5Oblx48bZ2dnR0dEVK1bcv39fTk5ubGxMXV09Pj5eWVm5pKRk06ZN9+/fBxd10tBotDQ0JV4sMZMsqn4vBZyl7mupO235KPX50wdQ8nnuh/PQMIekCLMIb9VQj6M+Dko+DkrRQSexqdY0kl9ZcTiPm0AlelWVxlSXQnEop9jQc3UVCY3VKQV5QdxSRGsjZXqkabS/iYhHmRqcO3pwz5b1Kzeuld2ySV5WDpCRBWRkAHk5QEF+hQwgu0JOQV52xQoZYI2C3NqV8vIAIA/IrJJbrQCsWSm7SgYAdHROGRuesTTX9HQzTkkOQCR6+nhop6G8sWk+LAaMy0ktL0+R1lEXUqOIuQHpGFdOWXJwoDaJBKmqSsfjA7BYPzoDUViIYDGzS5ikwsKcjRtXbtigEBjkEgt1i4E6VHCx/CYytxKfmOSWnh7C5eYUF2OwGdF+Pqburjo62opGhvuqqzMgUSYItMvgJL1vrDAqUd/N/1BMinZ1S/TMTfLIhZyZGzRGRYSatqyB1Tp+N/zBy2q3QEWv4GNRiaZufmfxRMjQRP3UhY46Pj04wgmfC3vy4uq1WwPP31zvG6lFZoSPz7TdvDM+daXjycsbl64NMNi5RbRMGVnAUFc1MT6ElI0k56DQyZCwQFtD3X3Z+MC7d9p6B3L6R/EfweGuoawklKWW/mZz270Z2Z54ovvwdF5ZXTCFZQPHHnMLkWkddh+7HlRYeco1EAiIALIoB1mVmtn5+5mVpycu+/VNOLX1W3aPOo5e8GnqsqtvtatqsKtrcpu4gHn2S5sY/GEBnAPB1wuiX8SSjwvC9yLxB5FYOjmL/rjMllK0lNcgRfrPpsp/18z81WJ76Z38DubVq1f/+OOPUr/UUiyrpqbGzc2NTqePj49jMBgPDw82mw2CYHBwMAwGA0Hwzp070dHRqampP/30k4+Pj7W1NQiCr169kuamDA4Ouru7h4eH9/b2giBYX1/v6ekZERFx/fr16upqGAzm6+v78uVLcDEAgMFgTExMxIviiVJupc11ljYz4sWgtHhRoHB+fn5h4bNEPA+K3r97eYeYERbmqe5osj3QeZ+33Y5o/yOwcFV4pHp00PEgj/24VOOCHEcmxau+DIpLtU+K0e/gY4a6ctoa0pgFkfB4h/gIRxoZhUqEkLIwwz2tTbzyhtoSWiHO2lJHWXn79u0bZABAFpCRl10hL7tCQf7LJCwPACvlZFcA8itlV6+UWb9SZq0MAKxbq6C4c3OAn5Ozg6Gh3lEjXRV0ih+bhSykxFZy0AUUCJUa099fPDpa2j9Aq6/FYFDO0DiLc5qb3F1UqdQ4gYBUVpbKYKbk5sYx6JlcTpG3t6O8PLB167qwcM9UVEgczBmW4IJE+TCYqSmp3lRqMp9PFQhKqqsoyUl+fj7G2ud229gcIRDC6njYoQnmzFXOwGSBif03e48BOhYK2UU2g5fTOseTyaWO3hH7XQJ3E4ptxq5kNHRHJKafIRS7ZRf4uPqpBkaYDU003Lg9fv5Kf2CYk2+Q9c0fh89/J5h7Onn5ZhcKGybormhoYQ7PNN56OEUpwhQWZ4aGe8rIAPv3fhMV7k0lZVBJGWx6Ng4TYWmmEuB3tr+fkEOyzSTr907CGtpDCTTL9GzDTIpFUZlrc290eYNrYOymJPy3zUMu5S16db1GVV3nGvr0B8+798+4l9erc1s0OobNuqcs+qctWoZ1hi9adU+ZDc7aNQ8Y9YzbDV3w6ptw5XXYd4/Drt0r/eXzxDx4a178WAK+WRC9+bzwWij6TSiSxmski8phXxxgUlqWE/IPcfqr5+T/ji0fUKSjz+9gXrdu3c2bNyWLI9O7d++kDu2vVrMSiWRp0SuNEi9xFR4efvnyZYlEshQEFi/6EiQSiVQPEfxDzslSTBsEwfT0dH19fRAEpS+xJPgCLnalBBfly/+QYbfwef69RPLu7cvbOFRAVKBuuNeJAKf9xuqAi/lmaKhqRpJxDsoiIfy0r9Pu6CCVSP/DsYFnowM0M+CW7Y3opppkAR99cZJVX4UJ9Nb2dde1s1CDhDg01dMGurkXZ5q6O9mccmIqMsbb23HD+lUr5GXlZeVkAEAGAFYqyCuskFmtILNCBpAHZOQA+VWy6+SAlatXrlmpIL92jcIRlX3Ke77ZuA5QPbYdEmrDKEomEaJYdDg1PyYrK4hOT6ioQHIqUoYGispLEwrJEf6+Gs4Ox0MC9QiEEBoNmoENSEryZJfmVJQX7t27TUYGUFAAUlNjCwvQLFY6m52RXwDLJUQ6OZ+OhzpCYc4pCB8Y1DUi3Do1xTsoyKCqCnP1ct30DLu8Fu4RdDwMelblLLBpD2DosBpPMy9t8WY1usWkHbXwUvCJ3V1QYVne7BaLUobjVEksp75JQgbBm9dG+vXjg8fPvr94eSQg2Mnc+kxHT9nwZNXMZf7l6+2sMhy3hlLHL27pKa3i58cm+PoFOa9YCcjIAHIAcFB5O6uYWF1By8DExEQ5WVvud3VRTkRoI7FnGFxDSqkap8G4stlSMOAlGPKmVehSSk+XNejz+6ymbvr3ztoNXHToPW/dd8Gmfdy8a8p24oZ354QFp1W1d9ZUMKHbe95w4LJp66hmx5R+76xp66heXZd6TZdG16R516Rj24hP10Ts0Pm0O09q3nycWgDvgeCreeFroejjUpqnWCxNWPqi5rmc1f+S2/9y3/f/0f756/6Rbenxv8eZb926BYKgNBtEOjm/efPm1atXr169kq5m3717Jy0Hffv27fv376UT5tu3b4WLRaEikWipZFS02BhdmjEiHR3m5+ffvHnz9u1b6TpZOusuLEocIZFIPT096fsRLpZ0g8v4/+Ngufi9CxeEH8Tgb8+eXEfB/SIDDfydjzsZ77TQWK2uAriY7fCy3ePnqBwdcCI64BgOrl+c6wrxUbPS2WautQkappWDtmcWBDVWwQe7SJcmuW2NeYyCxKyMEHJuFIkQzilDVFdnNDUVU/IxEIjvli1rZGUAGUC6cwZWyAPr1iqsXSW3RkFulbzcmhWrV8uvXS23XkFuzQo5BQX5FSvkgZXygNQL7e6kU0BKLC/B0IuSqPlxSKR7ZmYggRBCzAvhlsNLmfFkQoiz/RFuOWqwj9HSQmhvz+fxcsrLce5uRvv2bJaV/RJjQyCi2wUVtKI0Oh1dVZ1VzyOEhBqnpfvh8EGhIabOTmesrY5ZWx3V0dmZmGh351bb+AQzNObcN/uAGKSea8h+TXPAHfItPFczv8o2majmHb85DnswMUcFTTkWmLDB1AUIS9xd0RxQzA1AYO3yiuKe/nzj4tXRS1fGomMDjExPjc80jM1UD09y2nsZOaS4jh5Oc0cJqwLb1MWgl2YdPLIDkAUUVgHKytvXrAJsLXWz8UnMYlxIsLm/r0ZUlBYCrcussGsfchs87zp+1bt/xrm536xtyPrCnbDxaz4NfYadk5YdkyaDV6yGrlp3TBp1TJoJxsxaho2bR42Grtgx+SqVHccbhk+3T53rvWzUMaXbNKbJH9LgDWpyBSfZrcca+jVbx806pl1ruuwb+71ahyJb+xEPn3d9FN79tPBCKPoo3RqLRNKcQuFXK9jl90XLvNlfwfZny+D/K/vfDQF/D01J98zS9a14mTbCV59tqYPW8iFBOt2LF/e6C7/PAxUvc/dLTy0sFmNJT0kn3szMTGNjY/GiopJ0RFi6A/6+mSv4u4Iq8eeFDyLw48/P79LyUSRcBDrOKcJDw8loj/bRVZZa26x1d3pYHXA1U7TW3WBvuCHc80h+uk9CiLGl9tYwr1MQP1VEvGFcuGaIr2puhldlGaKEBm3l51RxUtmsuNQUS1e3Yz7+BmUVebTiHGXlnTIAYKCv6+/rt2H9Wql7bIUssHaV3Eo5YNO69WtWrF23coMMsFJWZuUqhbUrVyisXSkvLaXc9g0QH+Vaw83msDG1Vbiiovj8/Gg83i8t3YOaH84sjsnM8A72P1fJQfd2FbW1EDo6KM3NpLpaYhOfqa11bP16uTVrZGVkABMTzdhoXzwurrAwtbaW2CYowOL9WSx4S0teJReXmxMJjXFIiHMKDTImZIf1dFIZzDj/cHVDu60eYYejkOdi0zR9oMpRGScxRfom3oBFAOCbuCo+Z6dvwoqQ1HVhKRvCkrfBM08198PjUkzQmX6v390bm+ybPT9WWlZg66DNbyuaOF/d0kWuayIQ8+PbOtn9o3XdQ2VN3cXM8kwbR+11GwGVIzsGh/gdXVwcNrark3v7h7Efbg709NAnJlnf3SirqPNu63PoGbfqHDVrHzYZueLcMWbR1G88dcNn4LxDXZe6YEyv/4LpwEWzjgnD7imL4SvObROmtf1a5YITedxd7TMGnRcNO88btExpt88Y8Md02K3H8iqUSJw9xQ3HytvOlLacruzSKWvVbh6165zybRkMaxtAfnerBQR/EYo+CRdAofCLWtgSzOCyBKSvkP6PsiXa/+GM/bsMMBAEpY7l5fAssS1almItWVbhuZzMpUxP8PdllVKTcite7Ky1dAXpMhuDwUhn5uWNucBlsmbLxwjJMofewsLCgmgeBBeePLlFzEmiEhPLaakl+YkZCW6BzupRvgZOpgeCXE/bGysGuhyBhmh42uwJclYLcj5jZ6CIireAR+llwC3gsfqQwNMxIdpxYfru9kdy0j3J2b68muShPmJtTWpMvCM2OwGaCDGzMNbS1cvIzOkZ6I+Ji9yxc9P6jbJKuzesX/slLrVSTnalnLy87Ao5GXk5GVmpp3a1ArBCDlCQA1wc9epqKOUl2EIylEyMZrNSqrlpdTXptEJIcQGEQghJiLPKQHtwSpPZzMSaKkxPJ62ImlxbnV/FpdZWMzU0jq9dBaCRselpMZEQFw8PvYBAo6hoKx8/LXJ+VFZ2aENjHqsEhUEHZmdFhgSb9vWWciuwKIx7WKy+ltmGPccBOz/FuAwNp4itjuHfWAWsPWUO2IUAwakbkAX7kOR90ZhNMPz2ihZLKEa5jOeHJToFhhvy+IxEeISFla6Ds4Ga+q7AcNOuQdrVH5qu32kbnuQOjdc0dRTlFkX2TZZkF0a29dMf/zxVyEpKTfch5Ed39ZY8+un8wwcX7t2b/PHH4ZY20uBI4eBYelmN4fhl985Rk/5pi75ZS8Goce+07YU7fpM3XLqnjQXjmi0jZ7um9YYuW/XNWgtGTev6NYobDzAaVWgNyoIpw57LZm1TOm0zuu0zBrxhLWrNQUL5nnKBOrdTq7LrXEWHJqtJtbTlNH/EpP+yT995SEt/YpOA8PT59wvCj9LCZpFoQQqzRAR+Uer9UnHxux/5X8Tk/9r++Tr/dzALhUKpIMNyjaK/wpYGmKXFuUgkQqPRUpj/oQLJ0of5akEivcLH3z5IxPPPn/2YiYWScxNK6KlV5RlYtC8C5lTJRiOTXKPDTAK8z4b4nk6ON4kN1QlwPWtnsN9Uc2tqrAUGZhEdeMbfRQUZb0xMc0dDLU21NjuZ7YkL1k5LsMxC2lGyAwqLUBRarnuAv4Wzp7mzv76da1gSLIOUkZ6bWMTE9vRVV3Dy0lAxJ4/ukca0jqrsjgjxsDQ9d2DfDjkAWLECUFAA5GSAwyo7oyO9GTRsUz2VRknOJ8aW0JLoBTE1ZcnMwogKJiwL454CtclK98lM887M8GNQk+qrCY21BTWV+dxysp7OyXWrgNxsRFVVXl0DuZZHjIi21tTZZWFzNC7ByTfQwNzqqLnV0cRkL32jA3FxzpOTvCIaPDzCTFV9raqWwq4DwN6TgHfM3pQ8bTULwNBdTtsOcAxdh8w7kZytTGZrUkpP17eZ8jutSyoNBicTEuC6m7YAu3YBkdFu0fHuO78F9h4G0nJ8m7oI2fmB56/X3nnc8+zNzL2n/Yza2IKKIHiWacckNofhOHwll10fzqqGUEui4+FO6DRIdU2Rh5dJWUXW7Xs90xdpJJo+v9Oyb9KmZ9K4d8qkZ9K4b8py4qrz8CXzwYsGfec1WkeOtw6f7hzXre/QoNeokDk7i3nKdT1n+SN6TUPadQNnWsbU+WNnqrqOMPjKXMHp6i7d2h79inaNhkG92n5t3rAJb8isfdq275L3yCUYtzG8vgH35u3dT59ef/zw9vP8ewk4LxZ9Fs4vgGJw4bNYDEqE4IIYFInBBTEokoDipbbtEvB/08P932JfYF6/fr00ziydMMWLqZr/5/T+w72BtPQMhUIZGBiIF3WM/wzmr6625AEDJcIXz+4X5GMK81PIpLh8SnxkpAUszo7NSsnFhxQXxpWXwLPx3olxptHhugEeZ5wtDnnYHQnzVUcnWqOh5sg400i/Mz4OB2ODznnZHIB4qzub7rHU3mqjt8NCf4/62f0WtuZ6FlZ6Nq4GTn5HDM0PG+mfMjtn5mkWFO8ZFuuek5fU3llRwclzdtDV0tiXhYWMDdUMDdRwyompCIja6QMrVgAyMoD070HlbX7eVpScpNKiNAIOUpgbzediowL1YkMMEyPNkTDH6lIkjRJHwIWhkjxh0U4EfDSbgR3orvp290pDveN8Hj0rK5JKh9c2EOITne2cVFkcDLMMQ2OlpuFDPHx1j6tt0Tc5ePNW/9BotYeHzt59wK49QGS80cGTwEltwCHgG8eQzSrnANuA9WiyHr7YpIhrSy4xbOnzn7oUFwldlYzZVt9sX8JxOHkK0NDc4Oh0mlGCgSHcVI6vcPM/U8FDk5iQaIQZiR6KwDpkkv2zqH7spkg4UScaezKn1Ng7fjOzyXHgcsqle9T7z1uevplglWdoaCvbOGjcuTf2ceEOCN64/4Td2u05OO3eM2E+MGvWNaHXNqQzetlm5LJZ54Rm1+TZ3hnNrolzTYNalc2q7MbjdT1n+YPnOiZNBi/btk8YCyb0W8c16vtPFlbtzmVtr+7QrhLoVQh02ydtWsdNOmcs22fthq77jn8f3D7mlUXRQePMr37XAoJvPn9+JRS/A8Hf5oVvQXABlIgW3i+AIlAMioTggvQmBhf+/w2zNM4MguCSWOGSNtL/if2TeBq4uK5Go9EGBgaSZbHl/z7MogUhCAofzX2fiYeRyfCCwoTsrPDAQH0k0pNCicnA+FPz47hlyAp2cnkptJQRVc6IpWQHRAXroJPsCFjvIM9T8eE6qVCz6GDNvFKrUQAAIABJREFUMF81K72tUf5a8cGGieHm3rZqDqaqDpbGp06dWrv1m2/2K6uZW2g4u6g6OO01NDhorL/1lMopIzVkLiyPhihmphYXJ5aXppQwE4oKoysrM0pK0V1d7Jq6QhPzMytXA7LygKwsoCAPyAOA6olvE2J8OczsQkJSST4qCeKcGOHgbH4yOsiypABBI8JY1BQCDpKDjeCWYmsrcukFSMXtACEzrpFXwKCnNDTm1dRm05gIaKJrCsoXnwuBxNrVNBCziFG+AcbwFJ/Ziy1lFXgo1FVRCTh4SCaXEuwbciIk7nhgzP4Y5DF733U+sbvtfNcgMs9WtviRmKb1bf5FTNMTaoCrp2xBkXEC/KS9/Q4n58Os0uTGFhKJGpOZFzw4yb73tP/S97za1rR8ViiXn4TMdNC2XOMRqRSYpBSDPQDL2p9RfJLBN8thamfk69e0QGuakFRGXBrOLzDUIA5qEx5hlkMMKOWEkgpMGtsdO0esBWP6VR1HOyZ1xq/bjl2zGblqNXbdqnfWuHvauGvapK5LvarjdPeMZc8Fm4ZBvfZp085Z88ouNVaDSmW7WqVAq67TpLrNrLnfoXXIrnPCbvCy/eg1x5EbXv2XfVpG3KEYZRTWKDPHt6Yu/8PH5yD4mxB8+2H+uQh8s7DwFpTMg0IhKJaIxUKRZF4MihZv//Hg/iP7AvOGDRtu3bolWSwblu5O/2XLbGmYHovFSkNTS17rP4P5jzwL5xdAUHj7+0sR4a4oVAi1KAmD9vP01EAg3IqKYLlZ4QxaYiUHTafFsujRFWVQJi2iuDAUh3KqKk9urEKX0qIyMS7QSL3oUC03+/3WJjtdbQ85mB/ydT4X4Gq4SQFYBQArZRVkFAA1vTO6jmbnXKyPW1mcsnM4aW13xMRQRfuUprkaBOackR1MJkewGHHVVYkNvFQGPYrJTKjgpvcOcIJCbJxcjXBZSShMfGSk38b1MvIAsHWTvLOtfnSoa2KEF4OALsQnB7qaZqZGFGYnRQXYpMZ5JsW4xYbZZyCDq8uzk6GeOzYDJXQMHOaegQ4gEqKS4e75BdD8AhguK5zFxsCR3gi0bwzMCZ7iQy1OuXaz5/HTWSIx7sTJDd/uBQKCz2QS7YMgB1LxunVtEI+Q7c4BGzPydNl1nqxqdyROndcaTKaZe/ltYrKdCSQrR9ed6porsgn+nX2FSSin8FiTOLiNuf3BkBijWIRZXKoRJOns6GXCr5I+XlecqZu8XaACNPMgoVQTQdyTV366ecS7ZSikYySpvg3a1Im+cavm1t2GoVEqhQJBolwCA9QQKbr5NGN6uU5tu0F508muSdOxa/bDl+36Zi2nv3cbumLXe9566IqDYNxEMGnB6zfpv+zZOW3XPmXZMmZM5x2rFGg19Vs3djtl5qvVC3x6xiL7JsOGzwdNfOfXN+00czui/3xQ30wknmKYS/bIyAzo7OY+fnrzyfPrn8C/fRA/nZc8XxC9EQrfgwsfQYlQLBaKJEKxWCj+fdxnEROpYNh/uv19z3znzh1pUEqybM/8fzUz/5ktfyt4PH7JAfY/gln8ZR0hfP58LiU1AouPzqcmIlE+jk6nYAnOZEpcGsafRkvgcjFUagyjOIaUF0AielMLApOgJsziqFouQtCEb2nIqCpPKimOToZZebudsjVXMTM46O6ga2+huX29/CoAWCMvv2WLgo2jrleITXhigKmr1VlTo7Mm5qcM9PVtjE6cO3haS1HH4NuoKEs6LbqpMWVkmMBvSO3syG7vIAnaC23s1WztNcq5lLaOqpnZfkikzwo5QE4GUJAFVskCSltWGZ09Zqp50ljjaF46jEPPIeETKNmJob5WjpZnQv0tUfAAFDxAU213U11hQy25jJXWUEvglmUwGamZ+DAkyreYjiikwQtp8FioU3Kqb3ikLQ4XPj3dCId7qWtsM7fYA0syaO9JdnBbV98UVUh30dADTGxk6ltDLt7IKan0CIpQmriQVsnzZZS5NAmgtvaK1nb7iaRQSlFUQ2smuxrO4ED5ndmkYoiN60FDmy3ZVMfcYvPQhF3F1RalPCf30K0apoCNj6x/7PqKNgtuu1kJ3zCvRD0tT41T7zF5CTc4ll7fFPvoJ/7Ln4evXKq9eZ3/8ufBq98xBJ1xI7PQ5l6XtkGHgVm3nmnHsWuebaNmw9fcpm77dM3a9l9yqekxre+zbxnzaJtw6rngVtWtW1Sr2jvr3z8T4xm4Rd9ULjfPOb/Is60bNjSe2DUQPDIdceH75NkbKVdv5zYK4tr7cnqH6N/d6q5pzodj/VoHmM9+vfZe9EgoeS2R/AaKP4ELnyQisVgMSkSgWCz+e8f2xW6SiyZedvtPtL8vs6VVU9JltmRR6fevsOWILmkMSCSStLQ0XV1d0WLvj38O81c8LywsgKDw558fZmUnpWMj07DBuYTI8AizlFSvnFxITKwdDhtcVATLz4/mVKRkZvkU08J5dQgM0o7JiKyqgDfxM1r4eEEroauDwmGnkomRpQxkGjrs0IFN8jKAPABsXCMvDwDWlmciwq2dnU67OJ919zSxstFzcrVJQECDId5G5qed3bRDQs1MjfYb6m4LDTqZjbfNwFijUq3S0C61tRlR0TbBYZbFjPR0bAyBmNLIL4mEuNvb6VRVFiRCA75ZC6wCgFUAsFYGMNQ4GhvunoeD5ecm41EQHAoCi/JIivWGRXkcVd7k72HGoqbnE+KL8hOaG8gDPaUl9FRCblQRDZ5His0hRgeFmsVCXRBIPzOzIxCILYuFOau+xdRsZ1j4iea2GB//7ZQCh1yijYnZitCoA5Rii/a+KCbHGYM/V1LpRig09Qr6hlhoZ2S2xdxm/9TFiovXKgX92d/PNTx7O/Dm8+QHydWrd2onr9Jq26NplTbVHU7FdTpQ7O6jmsChM4C+NRAUt5lSppGA21pQfqqIexpD3EevMIhDKCamHGhqC2tui5s9X/j69cCd27z795okkguvXgt+uFf0dp5771nmlbvQ4Uu+7RNOndNOQ1e928btOmdch64GF9Xq1XZ7dM5CansdeYP2DUMO9b0OtZ3eBSVO5/RXhobr29kdi4+x6mjPunG9pK4+dGA44dKN7K6hxPqWaHZleEtn1vj5imv3BNlFEdY+hxJwTo19+Z/AhxLwl4WFt5L5D6BYDAqX+BVLxMI/gRkEQfFyGcD/NPv7zHzx4kUpSL/99ptULWBJ+P+vs0+fPknviMXi9PR0XV1dsVi85IT7n8AsEouFz/72AJuZiM2KQWODCmiJ0CQnXHZYeSUWgfTB4UNoxXAkyisd641Cu1ILwxob0Bi0PYebUMKKLefAuzrIjY05dbU53IrM+noKnZ52/Ng2OVng7Jk9iOTggCBbZeU1lqaHPJ1VE8NNYvx1on11ovz0LHX3WxkfdrA5HRFi7Wx/xtNVU1t9x4lD8g6Wu1xsdrk77vV0PaStvk5Xa4uPp2YCzDmPGMdkpuXkxMLhfgUFybW1pMYGSl8Pp6edY2t2Zu9OBRoZlYYI274ZWCUDrJIDTh3e5uaoZ2uuAQl2LiCi4yP9VI9+Gw/xjAm3tzRRsTI9VMpAljKQhNyozk7WwEBFZWV2aqofAuGDQgXExDh6eOj4+hoqrARUTwPQJM2q2iAEUj05WQuZahgUpJyEOF1QbMJr88nIVc8tNKawbPAUAwLDOItqYmi9jljkO3GJ5h16yCNoP70iqLkH1TmU9ePj1jefxj+D098/ZFe1+Tb2e5Y06sCzdnmErg6D7YGhDrr4y8Sjtkch1jBrzjT2GHeO2XaPOta2mNc12bV2+OVTTQqoFlevEV79wmvrgI1NZP3t5/rZq/jz19DPfyt8NU95LSR//wwxdj2kfdKDP+TMH3av6/Fk1NvWdAf1X0kWTEa2TYb2XIxuHgqrbg3vHMhWO71x6zfA2pXA2ZN7M5CB312svXqJKWiFl5WHhoSfKGYGCbrwjW3Y8zcqXwkn0RRnfbdNkRm6qSTXK/fbP0r+JhT9Jvr8Cfy8TN5PJJaIhRLxPCgRgWKJdBpeFCeRLBMP+w+Gef369Q8ePAAXHcuSf0eELScnR7pnXlLz+x/BLJGIHj+5G58QlJEZnZ4Zmpkb4R9sAIO7lldiieS4YmZqbV0ugRiVjvUNhxglJtkSiIGIFNtCKoRbmVLHw1ZVYWtqczo6Ssorcu0ctFesBGTkAA8f48bmosnzDS2dRbEw+4hQIz83NTeL/YH2h4MdDnpZKlnpfOPncsrOVNnPUyvYzyDIV1dDdb3mqdXJUYYBripudntSEyxRiba+7qe1zm4y0leKirDMJ8XW1xFIeTE52RE8Xg6TmZyVGVZMS8kjQN1ddTJx0a3NjBImNtDfwtPd6MihzetWA/IygLwMsH2Lwjn1o56uNrwqBgEf6+Oq5eN+zsf9HCzWMT7anpAbQ6cjSSRoVlZkezujrAyLRgcmJ3vDYG7HT67SN1zv5bcXna5bSHPKyrJKTdVDInV9A7dRmcYVPHs8WdM/cpeGMeAS9E1mkT6typFc4to7geseS0vB60cnq5EYzozKwHyWb30b8vx19tQV+sOXDdcfFJQ32zYO2PL6LEtqDcsbLC/fSWZU6hayzzKrtZr6LPl9RvUdGrUCjeEZt75RD3alYWOrc2uXO6vccOoS9MNCXd9QEjpdq7TSjcGxGr4QKRh2G7oc9Ph95k8f8249T3/wK2n2DrJ5EDJ7h/jkPe/HV9xHv1U9/K3i0fuKu6/KHv/S+BG8kIYLkpMFVsoBq2UBXzeT2bGaW9/VNNQme7kfQaba3bxR3z9UODjOuPes89mHQQTJ6pQF4BSzO5lsNvEDZwF8LATfgMLP8799Bhck4IJE6vySiIUSsRAUS/4A89/Fw/71dPx37AvMAAAUFRUNDAz09PR0d3f39vZ2dXX1/vXW09PT2dnZ3d198eJFGxubr2Be4vmP7/srqkEQBEHx02dzcbBAXHZsQTG8gJ4Um+iQkOKeT0tCY0PyacnU4hRqcXIRIxmF8cRn+WPxPlExZiiMe3SsJTzVnccjd3Szk1OC9x/cKCMPHDyyOTM3trqRWN2QXducRSqGEAvDcJm++XnhPC6mND8yOcrQ3+VgbISmv/cJf5/Tnq4nXRyOONke0FNXMNdZ7+90KClCL8xLzVp/h5nOdlfbQ76uqhqq6x2sDiXDnNKQHvXV2LISRAEFUpgfmZMVgEJ7pyK9vby1Q0LNaMXJPT3ssbHaqSk+j1dILUTHRHuZm6ofObRrlQKgIAcY6amlI0MpuXF4TEh4oLmDjaqLw1lsRmhSogcEYuvoeDY42BwGc4uE2BZRk3n1pCNHFLS0V5larE/FGCckn4PC1INCDvgG7HL1WUcs0iqpsaBX2tp4rFE3ApwClaD4s1iaMSZPNyxRpbTO7/6Lih8es+raozOIZtRS70iYBpUVcvkm98oP7Gt3i3hd/h0TXt2zTuPXvaZuenZNWPVO2A5Ou3eNODb3WHSOWPeMmTV0qncMmfZPOLT32jW1mwl6zfonHHjtJh0DXiKwuX84EU/Uq6h3aerx7Jn0bR93bxlxHL0ecf5H2K0XOQ/fMn8DO96CffdeNn73sPLqw7Lzd6k3fmLce13+aqH1vWTw/fz5hkYCLN573+412zYAfe30+XezdGpIOsptdJh183rTlSu84fHyB8+Hfv48gaW7WIRsCMk4gGYa8Ubhc696PoEPhKJXnz79IhL9BoKfhQsfRMJ50YJw4bPwyypb8o9vf/CQff2z/Euh/TP7AvOBAwdUVFSUlJSk2td79+5VVlb+9ttv9//Ftnfv3oMHDyoqKh48eHDTpk0xMTHiZZ0yl3j+45f1lQNMJJKAoPjxk7tRsb7xid5p+JBMIgSGcMnICqMyEPRSDKUITi5IhKf45FHiCeSYEjaCWQJ3dDqVkwuJinUMj7THZcaZmKnKKQCAHODtb8EozShgJGdTIjl1afzO3IISCKsK5h+qFRZmUFuJYRXHtzRkVFcmMBkRuUSfFISNu+sxE8Ot+pprrA03WOissdDe6G17MNRdLdhd1c5kj47aOtXDckbntno6nPRyUbMyUrIy2ZMUZ82ixbFocTl4vzwyJIsQissOsXc+RaXDOVW4YmYqpTCJWozkVuVxuHl1PFpzC6eyqtjT01Zx15oNqwFdDUVyTiwhK8pIb7+11YkEmFtEuHVSkmdKim9ysjcaHWhrcyoi3Lq8DKuuvumshry+0coEuG5I+InA0EMevrt8g3c5eq0m0nRmbqLQhHP+0QdVzgAGttt0bFf6xu9NJ+uHJSmnZGlwm4KaeuOv3S3qHE4p5njHIbS6hvCXbpSPX6DeelQ2MJPUNODWMW7bNmIgGNNpGTzbPWHUPWbdMWTX0mvV1G3eMWQyfN56cNq6a8Sse9iye9i8e8Sge8ywfciUXaPd3hsgAjt+flt3/Q6pZyxy6Dxk4jtIx4RX06BzXY8jm29d1eH5cqFhARzh96EpZcEUdkAWzYlW7UOr8WjsjWodSuybyHnwtOflq8tjI7zD+1dTcqJ++Xm0ugJWXppw83rTzetNc3O9V643D06yrz1oyih2NvSVd0ncmFGuzR0IKG+H3Hhc/8vni78t3JaAz0SSFwvC10Lhe+H8glgISoSgaH7J4SX5+0QtAsE/6If98ff5L4V40b7A/Pr16xcvXrx48UJaXPH8+fMXL168ffv2zV9s7969+/nnn3/99de3b9++fPny9evXQqFQKvT5VYBq+Zf1e4xFIpFIqpv95Kd7SEwMPDUQmx2enhVyWuubEIglpQheQEstZqUV0FIzCdElHGwRM6WAlshkozx99DlcgqCDExnluWEzAMgBRqanPH1N4hM9a/lEEjWGWAgpZMZxGzAUZnh5fXJalheBElbGSUlOccolh6Zn+qThvTnVKG4VCp/pi0iyCfZRc7PbY6y52sVCydFU0VL3GxuD7TbGux3M99ib7lVVkTHT2eFoecDF8rDumc3qx9dEBesTcf4VJSmlpQhqEYzBTA4MMkhGuBGIECwuGJ7sHhljh82MIOUn5RBgBVQknYkr4xC7OivyCAkuDhpOdmdTkv28PQ10tfe5umhGRdnHxjr5+RnhsGE52VHO9mf8vPS7BMXQWOu4OF0szsrWYZuOvnxQ2GF7t83BkQcDo/al4M8mYU8HRB109lPeuhdYvxPYdhA4rge4BG3DUgwK2Y4EmiUqS7drCP5B3F5U6piebTh9iQxL1q1thL2b737yis1ttWkbtmsZMuoaN+ia0Ome1G/q0W8ftO2f8OoZdR2adRq+YNczbjJywWbyinP3mHH78LmBadPOUbOGdvMqnsPla1kicFAMDknA3mdvS6/fz2gb8alss65ss+b1uNR2uZ6/nTb3unQeHHvya8el26XsRgiOakUqc2A3+3JbAjuGUY0CtJvHaXoxgs3E5OCCnz3q6RLgBK0ZgwOkJn7azGzZ4+eDtU3YS3dq4nGGp20BKwiQWnqsdsqjbsxHcD6m+0LS1XvFj37uEIN3QfC5SPJWJFpYmJeAElAiBsVCiVi0IBZ9Eos+iUULYiEoXgDFC1+Le/7DbeC/Dealxeq/a1ARL+acSaflr6q0/8uds0gkEYuFj5/cTUwOQ6CCs4hRtJKUcwa7/UNM4Ejf6HjXYlYGvQSbl5/EZGPLKjMZJZgMfDgs0YdKS9c3OCUjC2zYDCQmh1y40sOtISIz/PkCUms3hdeaXV6DIhVFEAvDymtScyjB2eSQnuHi8hp0UQmMVppAosYw2QhKQSSDAevtLBjsoeKQLh4Oh6ERhhH+6hH+mh72h2xMFE10vtFT33ju1BoniwOW+rvNdXbbmyhb6ikZqm/VPrXBzfaEnfURG5sjsbE2Xl6aaWm+6el+OFxgeoZ/EtwFhw/Jyo7IwIeSybDcvDh4ih+XmzPYXzk+Ws8py2Sx0vPJSb6+xlCoa0SETUSEjbe3fiTENjDAxEhvv4+HbkqSh+qJ1XExOq1tKeERJ00s1qppABp6QBJG2y9cOSjmkJouYOuxG55u4xGgZeNyXMdyi9IR4JwZkIA5ee0+6dFrdgpWlVpqyeG5BMdsq+H7koutDx4HQiKP5dNd+J3hTf3ete0WPZNOHSOmHP4RSskuHHkLhXmoptmorc+uZ9yuY8S0fdigb9q0e8y4tV+na1R/YNqsuU+/b8JF0Os191P+o+fsvpHkp684C2DrB7Du7jPC2KVYXrdbz1RY/yykqd+3dyb20ZuKeXBoARz7CA7feFjaM5NOrfSo64ZSWH5ndFav2QCgUAHXr3VgUG6XL7I72jG9vfjGZgSbA2luQ393s7KmGXHpx7I4vJZ/6i4E42ga91iB4BxnyKJy2KZxymXgevSlH0mXbpU/fjn666e7QtFv8/PCz5/EoAQUC0Vi0Wex+INY/EEs+iwWSqQwLzbH+Gf2r4fo7/2ZpfEhKTnSpBFp6f9fatKs7PllzbukX8TycuV/vnkGpQOQBAQl4KNHd9LS4xGpQVm5kfBUTwubw+j0QCIZSiQnpGVAMFhIFgHKZGMLi5E1vIKS8hwj01OAHCC3AjC30qqsKuzpq6nlUUrK0qrqMrm1aU0CQntPfu9QcXkVCpcTAIk1s3U6nJ0XXNecya1P47XmcKrRBdTY6lpsTQ22hJGUT4rm1WZR86GIJDdSbggqxQGRYItIsI0ONwwL1Ha0VjHW3mahr2RluMdST8nGcK+N4X5bI2Vr3T3uNqf83M9ZGB/Q0dixfTPgZH+CkhdVzU1js5Izsf5kcjQeH4RJ8y/Ih+USomLjHKhFSWVl+NpaUk1NHreaQCRCg0KtGCXpqLSQ+HgXT0/dBJhbHjHOWH9feLAZgwq3Nlf2dD3EoAXExpwNCz966Dhg57oJl2dLLfFPxVvA08xyCnwi4g2PnV5p53q4qTPz5lxVSy8UhjxUWGrcORLIrjWhc3UK2WcL2RqllcYUhv6Js0Bk/JF8umNOvnH7SGguTRWB24XOVUzMWJ+StSmdtANL2YWlKBLoB1i1qpym0w292tXtp9n1R6ta1Jp69Jt7DZp7jfjdRuV12s/e5E5cjs0pOJNFUWvs8PrpdaEQbHgvqr5xP0cwEMbv8mvp8+2eDO+egLQMhA6dT3nyS/VncOQ3cPT2M/6l2zxMVqDCGmDTVoBGz7hytQ2L8+wfwHd2p7S0J/cOZmQSrDp6U6cvkWtbo4cupgcnKyUXHmb1WZBbtXIa1Yh8NVLLKfagNv+8Y/NE8LVHjIt3OLM3Gj4Kn0rAz5/mP88LF8RioVgyL5F8lEg+gqJ5UCQGhaBECEprob/y7Pzbef57S1dwWSNJ0Z/0oPg/t0XfFShF98OHD0ullEs8/8PNM/hVibYIBMWSv/3tQWYWnFKQQilMQKX72zmpevvpR8Y4YNIjsPjodHwMOiOylJPd1cfFZSXsO7AFkAP2H/wmOs6vq7e6rb2MU5nT2k4rYiSXcdFsbmpxSQK9NLGxNbeOl9nUlIdEeu5TBiLjzElFUewqZFNHHq85u46Hq6rCcLmoyko0nZlYUooqZqLw2ZF19dmNjVmNPDyvDkstiEpHucdGmpobKlqZ7LPQV3KzPuphe9z03E4d1c3mWrv9XdSdLI8EeZ6LDTUz1/vWRE/JweoQNMoyJckpM8OvmptGIkBQKR7UfCg03tHF+UwywjMnJxaXFYXEBOdREnPzoH6BZiw2trKG2NpKa2oq5FZkFlGTfTy0PV01c/HhPm7qLjYqkcFnA/1U3Ny2W9muyiVbN7RCeW3w5u60jsHcnhFy5wAhIdX8yAkgPtGouCT4zsOyJ6/YReX6zb2OfVPuQ7MuTT3GU1f9mnssmzrt8wo18XlarEonIk0/HqMIz1Qis85w+aacBqNagWlzv1V9pwGj5jit8giz5lRJnVpth05jrz6/z6ChR6+uTb+hw7Stz47COFpcrvbiXXbXqCerWres3rixy7G6xWrmGmzub/m/ierfzfNfvKu+cA1X0eDa2OVZJ3DtGokaPo+++AP12a9dP3+cfvH+ypv398q4BXqGp1JQ4Ze+a42OM6isjWxuhzZ3JHUNoNPwJrlkm86BlDpB+E+/sVsmA0n1mmT+WQRrnydK1hMlCyFtxlbvJ/FPFfCMui8k3Htdd/tp69NfLn0QPxeDn8TgIszieYn4MyiaB0VCUCSWhqP/zP79MC/hJFnW/PGvS+f86tNK7wuXNaT9SkvkD+6u35lQKBQtgKAEvP/jjQRoUAoyOCs3klwIjYE64LMjkJhAOCIAkRqSCA8oKk7PI8OdXQ0AWQCQAXbuXk8kI1s7yipr80rLseyK9Hp+XikHzWvIbW4hV9fgOVx0ZXU6mRydlxvJKU1zdFALCDap4edVNeTy2ki8NmIhM66UC6+pR7W2Z/Pbcin02JzCuKz82EJ6cm0DoZ5HYDBT6uuzebwcehE0M8MvJcHexe6IzpkNGidXu1ofsjHca6y53UJX0d3qiO6pDZpHVzubHYwNNvayP2lluMfOVNnOVDnUXzcOYknOjSqlpxblJ8BiHd1ctULCbdAZEWm4iMzc2FwSLCLakUJF5ORBE+CeWVmRZeyMBh6ZkAWBhJjT8xPjw6yt9JSt9XbDojTQKJ2yck9ykU11Y0RxuV9WvnMFD9rUiW7rzegdxqPTzePidA0N1zu47Hj6srJvPHxwyqtvynpg2qx3wqh/ylQwYDBywaWtz6G516V3MqShy7lzyr1lxK55wLpvxqtr3Kt7wrN7yql31rZr2qRzyrSx36ix16J5wLprwnn4omf/jGvrgD2/26GG78Brcbv/U9bVW4mDk/7DMwGTl0O6R53qBUY1zUbsaqO6Jo/vbpA/i0ZAcPbJc97577DDswkdg1H9UylT35EEg9g7T3t+/u360FTL209Pm9oq/IOtZi7WObruT0036B5C1jXFllSGQ5O1s/LsyDSn6paguz+TvnuW0vmd+8D+RYz4AAAgAElEQVRdP2zVsTNugFEY4IHcHITbjio9mVWhSW+2r+gK4Q+mzr3q+wg+mAdfffj8i0i0IBKJxEKRWLQACj+Dws/g4v75z/Ij/+Ev/F8K8/z8vFS/eqlJxXL9kL/U5hc73UiHD+k7WZIH+grmr1rvLC3Xf/3lHSgBHz+4jUqNQaLDU9EBicke8QkupPyE3DwolZZGpaXT6NiYeN/9ypsAOWDv/q3JKdGHj+0ikJMbmotKOOmCruJ6fl5FNZ7JRlVwcQ2NeY18UncPs7WV0tvDysaF4dJCfLz1EUi/zj52WTW+vY9ZVpOWQwnLJgflkIMYZbAaPi6HGpVGDCfSEsjUpOo6YklZWlkFtpyTTsyLxOMDMjMDOwSkjtY8RlEcBuECCdYPD9QN8lJ3sjporL5V49BKT6vDzmbKJhrfWBkomuvsNj230/jcjnOqm/Q0drraqXo4q7s7nY0JtyVmR+NwkFioGxITjMkIgyV5uXnqkfKTmKVp2MwITFpAAswlDROQjvLX1dzl76l/RHnVBnlA98zm2MhzGRnG0MST9u5rkJk6rOqAnCIXVjUET3YqKPHn1kW2tKeUlkaammw5dhIorwrsGYWMXQjsGrUYnDEbmDGsFRyt4KvQKvaW89TKGjSaB2w6xhxruvUah4zap6yahi2a+x36zvv1TDu2T5h2TOl2Thu1jVq0jzrzex0auu34PdbNfbZtA66Nna68Zu9Hz4p/+cDuGw3qGfEaPR/QPmjH4Wk1dBo0dprWtVgyyswK6I5VtbEPH3eIJFeF4OSDn6r6RtNaehCCgfTmbhyLm/L01eXpiz0Pnty8cn3M09948nKVT+gxJ59tzEqvnAI7dKZleqY9Lsve1nFLc1dk/2wEf9hm8HvXvluuI/eD6Z2G+n7AKTvAIAAwD5UJQG3N4ugy29ypdZ59l/K+e8CbezEyDz6Zl/y8IPpVKHwvXPggFL4XCn8Vit4IRW8WhQG/yBuIJGKpotiirtiSif6V6Z/A8gdLCqPLD4oWa5uWT6TiRRES8R90C8TL+sgtHQEXV/LLTwmX9Z6XLGsiJ1nWBVq02EYD/H0J1/LrC4VCaT7t40f3yGQsmYLOwMXEwdyjYh2j410zMqPx2TAEMsLUXAuQA+RXAA5OptwaCr0Uc/LM1vTMUDYXm1cALa3IaGjJb2ylsrl4bnVOLY9UyyM1NFFaWgtb26iVldlZWZE+Pgb51MQWQVFpRQadjSyrwjZ3FPAFlLomAqMM5R1kuP/IythkD15rYUlZBo9HphUn5xfAKqrxhcUJiQjnWJgtg53ErUI18DNbWnNpxbGcipRSVgI0xsLF8rC+2ibtE2uOKALqh1e4WKnYGu2zM1W2NTmgr75NT2Pn2RObTh3ZsGcncHj/ajMjFQf704mJHiwWBoUKiI52MjRUyc9PLCvDEojROGxwbIwdNN4RjwtVObhKabfMxo3Ath1ATIK5uu4qQ8sN2iaAqeMKWPppZr0fvS6EWhPWPIgLgWkkok0Evfja+tTqWngM7Fwk9Hh5nfvUVejopYDeCdvucZP+GdPmfs2KpqPo3JUpOSsp5fvwRdtoNQfpDYeKeQfojcfLWww4bSbMhtP0hkMVnYere1X5Q+bt4+4t/R61AvuuUa+B6YCR85H9E5EXrqbNPSq8fiute9CnttlocNKtrdeWwTk9ct6rZ9SV3+1U2ehILbEroLun4Rx6+4t+fXsNBB//7eXstVuC63daf3o5zipDj03wQfD9i5cPL98cj0d6T9+sDIadNHGSITLMGrpiqKW+MXEGZqY7YmM0fvixkN/t1DpiPvidbc9ls47zphcfhZKrVe0hwGET4JApoOcDOEPXY9kGLIFHVW9oWWtA8xB85nvm83fDbz9f+/nNjQXxcxH4al70NxB89Vn09P2nZwuSt58Wfl0QfRKKRR/mFxaEoFgCCkWgUPRlRw1KRKBk4V+Z/vkF5sePH9+7d+/+/ftPnjx59OjRvXv35ubm5ubmHjx48PDhwydPnkiPPHz48P79+w8fPnz8+PGDBw+ePXv26NGjhw8fPnr06MmTJ3fv3p2bm3vy5MmTJ0/m5uYeP348Nzcnff7SqQcPHjx48EB6wYcPH87NzT169OjBgwePFk16VvrMu3fvPn78+P79+3Nzc8+ePfvpp58ePXr07Nmze/fu/fjjj48fP/7hhx/u3bv36NGjF8+fgaDw7t0beXnp+QU4REo4JMo1BRlcQEMx2Xj/INvNW2XkFQDFPd/g8Jg6XimNhSLkR0ZBbRNSXLl1WfRSVCYhOocUx2CnFRQjanmkmvo8NgdXzsU1NJLq6gmUwiRooruV7Qk6C9k7UNbeTWdxMAX0pCIWorYxr76J3NnH5tYT9qqsNjA7Ak/1T8eFtbczGhpJ1XW5tQ2EXFIkNNkxNtGOUhxTwIhlsBOpjDgk2pVKi6mqwXA4qRUlKSxKHCLGNjHS3NPxuIXBbivDPdZGe91sT7jZnrAyVrEyVjHTP2BlcuSY8tqjB1Yr7gD2KQGerufSkAHFhSn+3kYohC+FHI9O8UnD+OPS/dPTArKwoc5O6kcPb9q7V87W5aiRtZKSCqBusMbAaq2Z8zo0yai+L47eEMxqjqZUhIbDdaFIs5IKaEVVSi0PXd0IpzA8CYWWBKoBt9Gme8yra8Shfci8dcBw+IJdy5BefrlSesF6RO6K2DQgKVceXbA6MVc+IWsTtkiZUnmksPYgpWpXMU+5qOYYp8WYzjUqq7Nv7grMZ5gGQXYjM7Q+fhI8esKanEHUNDi297nw2206+70Gx0KrG23YVebjF5IJhaYB4fsvf19q76oCibGZmRS8++Xh+w8PxeCzxy9mXr+/Si9Jra8vEInezl4YefT8dt9k3eyd2iiUpnPoZgLTor49jsmJ/PZb4OB+oEOA/fEejd9hN3jRrveCUcPgqdZxjeYx3dHvPXqu+JR1umSU6gelK/mkbg9C787nWZZ1ujRPBI99j+iYjp2+mT1zs+DizfLbDwWXbjRevsl/9svkZ/DWR/FdIfhUCP78SfhKKPkgBEUiEFz4ArPkdzBLpDD/K+wLzDt27FBUVNy6deuePXu2bt26Y8cOJSWlb7/9dufOnbt37969e/eePXukpxQVFXfu3Ll9+3YlJSVFRcVvv/12x44d0mcqKSnt2rVr586dioqKioqK+/btk/6v9Lj0JaQPpRfZtWuX9OH27dt37NixdetW6dOUlJSkfxUVFZWUlKQX2bFjx+7du7ds2SI9uGPHju3bt2/evFlFRWXNmlWmJvog+Pnxgx+SEsIToCHwxNDwCDdKASotI0pH75CsPLBmHRAQZEstxhHzUAVUNDo9MD7REZ8Tis0K5rfmN7UVVNZkszkZjBIULMktOs4hiwBhV6Q3tRV09tKr63NI+VAE0sfS7kR2XnQVL6eUm87iYMqrMyrrM/mCgipeDq+ZUt9EDo6wQmNDONXZqLQgBgNFZyGLmamsMjSFBo2HO0DiLLG5AawKBKMcXsPHkwojSf+PufeObupK18ZFSWMSQkIISQiBQOi9V2MMGPfee+8qlmRLVu+yepcsWV22ZMm990axTTEtdAIJEJKQ0Jubyvn+UGCYuTP33vX9ft/MvOssLfvoaJ/t8px377c8jyiXy8/G4aJQyNDCggC1vNhiIJo0WEN5CSzPLyfNKyZsU+Dh5dvWzPHxWOK7b1mwz7pDu5b6eq04uHfJAY/FOzd/seLb97au/3zFtx8EHl7r571y746vYiK3iXlQIQ+CQ8V5eSzZtvGrHdu/ik3ctXT1tEXLQWu3vhMQ/s2BwDl5qI0KS4KlByqqTCIJw2iieLkOZjDj1dpiJjtZqYNW1qEqamDllSmk0t10wY6atqjB0xlVLd4tg4GVzbsqmrbrGzbLKldwtIuUNWsqOrbqmjYpq7camjzrBwI7TobV9O+z9e7VN2xTVe0Uqfbmw5d6Hnx34SLQzJkgNid9Ymz46hWt0ZjW1JLf0pFhtkWZqxLRJVuZ7MNDw5zWDmpmzs6Y+A0SBRyBjqPSwRIh/ue7Zybsty9e67z4Q2v/kCYX7KfT0QHg+fHhnms/nes6Zj1xzYbnBRWSt3GVobYWIhIb9u5M0JYNn35/3nDpmsDW5mdq2dA8tGPwkufg9/sNLcvUDataTwUe+6HgyE1k33VE/akMnvUA07ibU7GHa9qpafau6gut6Y/qOwceuUwc+p7WNUxsP0YYvig4fl40eFJ08YfqXx8dG3PcGLffm3I9mbA/dwF2u9Nhd/65K/yzzuRfyGrw13JOq9V65cqV4eHhS5cujY6ODg8Pnzt37vTp06OjoxcuXLhw4cKJEydGR0dHRkZOnjzpPj8yMnL69Olz586Njo6eOnXq9OnTJ06cOHny5NmzZ8+ePTs6Ojo6OnrmzJlTp06dPXv23LlzIyMjZ8+ePXXqlHsE9wfPnTv35pozZ86cPn369OnT7o+7L3aP5h5/dHTUPQ33u2fPnr106VJxMXLtqiWA48W9O9cw6AJwflIhNCUnOzIm7tDsj0AzpoPWrZtHIGSZzVylksjnIwUCBJGUUlQShcMnUhiZVhu7uk5QXcMzW9mNLbJSTgGRmiZXleSC/TJzvUUyWLkORy/N5QpgmXl+JYSkMi2OzslVaEqkqmKRAmGwUC21HIOFbqsXwIoisaQUa41AraNUVfO1BorJzJSVl9A5uYWo8JikHWhCDFeSZ7CQjVUUtR5baaUZK4gKJZLLzUtP3w8DByELQ6ikZIUUgS2OqtSTjGocj5FbAo1Ij/VIjfaI8NsYsH91apRncuSew55Ld2z8/LuFM5YtfHf1kr/s2vzFnu1feu3+5rDX0tS4vVGhm/ds/eq7b97dtenrb74A7d2zUCZHBgat+fwL0LadH3kHfpGUsxKK2yKqiKQrAovo3jlFnihSZEuXtMJMRpWE0TnJHQMiawPeXIsyVhXkQFcTmbvEqkNVTWGWpgBbm099r39jf2Bdr4+l84Clc7++aUdt/6HqHl9z+6GqTl9Lh3fdgM/Q5bjW47613b4tfYnF+A0LvgHNmQNauGDmYI/57GlrTuautatB0dFfabRxEmmY1/73Dx34tK2FY9BiP58HWrTovQ2b5+8/sDoodI9IQshIDzp1qvHl+LUffz1y8vsqYzUJhY0Sy9AA8Ly51dY92Hz22kDXCS2aGaSry9fa8rqOyuNTPGdOBwX5rZeIUniig839wdW9281dy2sHV7Wd2FTTt4ZR/lEeEVTMn4dXrBTVHGg9m/f9Q/b3f3AGLiN1rSFY0Xf8iq36lv3GtkNdp1LbhtK7ToEHLxSPXCUNX6T0DOHb+gldR1hDp9U//XIEAP4AgBfjU8/szgm7c+otMP9LKUr+BPPnn39+48YN4C1Gzrc3t2+2xG+/vjn/dzvYvzM3j+eb691fuFwud2QL+FuFrrfv6HxL1+Ltk29GAF63hZhMhpXLFgPA2M3r50kEOAadD85PWLli3ozpoDmzQQlx+8WiIpUSqywrkUrhZWXFej2BzcqDFYZiMQlFxdEKOVqno1ZZOEYjw2wpVaqwcgWqo1NprWXTSjOhiJBiTHQJIQmNT84uCMBT0gwWOksAFssRKi1WrkLpTCSuEMxgZxsqaXRWDoGSKhAj2DyYWkeRyFEqHVFvppVpcUxBXhE+BkNJzEcEQJAhBfAgDCmh3IA325hyVQmWmFSMi4MXRTHYubDC0Ni4Xd6HllFJqXVWToWOLBcgBPQ8YxmRXJSYHL430GvNnk1f7Nu6YMN3s7evmRcdsM3fc9X2tXO/Wzjt4K5vvPd9mxa7JzZs67IF0712LVm58IO5fwEtW/ReZurBuKidm9Z//N57oAVfgzbvnubp/y5ZfFDflFXdjaEI4tLzD+rNNI0WpzVhFVpkRS1FZ8ZVVBOx5PCKatTNezYkdgeKuKnMGCA3HJAaPcWGXWLDrormAFOTr6Xdz9LuZ2r21tbtt7UHth+LaT0aVl61qbZnX+dwUNfRuObO9PUbQO/OBC3+GtRcL//haveWjR+/OxO0bBkowP/TgvytSLgvlZQ6fKQm1H/vezNAi76eN/vjaZ/Pf2fOXFB84uG0NB+xBGEHbl273dE+IGnq5gskEEhhxMTkg+6+VraYfv2Xc+1DOhw7urab0DnELxVmf/I5aPZsEJ9f0NqGl6m8u0ci6ge3W7pXtJ7Y1HB0Tf/5fb1nvOS25VLrhsPJIP8MUB5lafuZ4j+cNQ9cdTcfl3eMQLnaXQLDVoV1p7bBq/1EYv+F7J6zWT1n8tqOZ3Ucya9uztKZ07Sm/OpG+t3fRuyu36ccTxzOcYfDDWbA5QJc/xYwz5o168KFC87XYuhu/WR3nHliYmJsbAwAgLGxMbdyupuO1x2aevnypbtl8uHDh24GbLdwzBspmTei7W8oO92fevbsmZs62y066XA4Xrx44VbScI/gPul+WExOTrqZt1+9euV6zZrgcrlevHhht9vLy5Wrli0BgKmHv99FwLK3b10x633QO9NB69fOQ6PiyYTkQkgglZQo4OSw6CkkXFSVmaRRYRHwiFJaNo2aqVeTy1UEm5nTUC+ptvH1eprZUqrTkzUGUm2j0FrLVarxIjmaSMuCo2JRuASRvFiqQgulCLONqTUSDZUUpQbD4hXwxYUESipfXCgrK5GVYVUakkCKVKhx5ho2iZmZA/MvFeZX1DAl5cV0TnZcikdw5ObE9P0EchqLD8FSUvG0dKkSK1NhBGJEdT2fWZqTmXEoP8c3PWU/n1VgNTKsOoZBQRDQIGxibtDB1UEHV+9cN3/N4ln+nqsO7Pg2L9nXY8tXW1d/vHfL5377l4YeXnNo97f7ty3au2nhd19/8NWnoAVzQd4ey9MTDwQcXrXgS9CKVaCEzGUE7n6BLkpmylRbkXw5tKqOq9KWcIQ5DEGGqYZcVc/QmfEITCgU6W+woNQmsFyXQhf4lNC2qcwRVMHOQvxyqd5PZQk21kca68PNLZG2jmh9tT9TsrFUslpdtcvS4lnXfbiuPai1J9loTqDS/JiMKI0a1tnOL4R5ZWRsUJQlicURaNQ+DDo4PdnrSK+NRip6d/q0d6dPmzYNNONd0PR3QAcOr0tJ9WKxc8YcV2792tN+VNZ9TMng5sCL41+8ut/UWkdgYG/evzR8qUlaUWRpI1KFccvWz/jgY9D6DXOGR/T3HzZI1d6D5+LbRjyNbUtsfcsbjqyzdqys6lzffdrvyOVETYtXLGzGFj/QgRiQqiam7yyx42TxrUeyhiNJOP4ivmEdTbHU2Or125Tg4q+4tpE0Y1NIRV2krTG1pj7PWoNoaGb8+sdJAHg0NvHgNZiBP8H8ryUP+6s8jbsF8u0UEfBWBtjxutbSfcHZs2dpNJq7FdmN6hcvXkxOTrpVHV0ul5vkwJ1hcrlcbmbskZERs9nsHtbdyewe7eLFi2VlZe57vR1Rd+eiSCTS/fv33U+EydfMZO5ZuTl6VSrVxrXrAJfz1MjRr7+c8+500Nw5oOiwPeDcACw6moSLRiGCiNhIEjYSjQgE53jBC3wE7ILcTD8MMk4pwzTYxGYjq94qslZya61CcwWntlpsNJaarXyzlW+oYBkqWAw2FAKPVpSTyvUUBquAK4DJlRiBBM4VQmsaBBWV9EozU6cnE4gpJHIajZnH4RdqTXSOEMYRwjQVFBw1FYaKBKMi9Damobq0uknIERdm5PoGhW/OhYSERu0IjNh6KGBtRJxHYMRWGiu/s0fT2CIzVdAl0iIiIQWaH5Kd7oOERJGx6WxKfp1ZQMakxIbtyEz0zkg4lJcWGOS9PjXWy9drhdfub3y9lu3b8dW+HQu2rf/s2y+nb107f+fGhUu/eHfN4tlbV81Lj/GiYZJhBb4pyRvTczYoK9JYsnBNNQRB8qfz0ytqqGpTCZ4Wg2dEE9hx6kp0TStbqkZgKTE0TjJPltXSW1rTitNY8pr7cOZGqFQXb22BGWpySsWBPEUIjXuAzPKgc/eQWVtyoZ+RmCvMtYGW+oDq5hBt5aHWnuSh08WnzpF6BpDt3dDhU4SR0ZKzl4gdvbmGyliDMSs1ZRODnmU1Sz54F/TRrHfeeRf06eegj+eC/II3ZmUfpjBSH4+d+/XZiKmOKteiUrO8C5HJT5896Dvab2upuXj73NClNpG+iCZOJvNjvlwGmvMlKDBsVUt76f0nte2DOZVtB2oGdjcO76jsXGZoXmJuXWGoX6GyrjB3eA5dS28ZDRLb1uWRZxezFhlbQpqOpZha/Gr7g229h3mGFUTxArZmlar6gLUzWmryqWpJOn4a1zNQXFsL7uigXbpU//LlDafrsdP5yuGYekv45l9dHP1XSdfLly87nc6XL186XxPTu2Hzhhb/wYMHX331FR6PdzqdJ06cCAsLczvSGzduPHv2DACA8PBwT0/P8PBwt5Lz48eP3SSBAAA8ePDg2bNnKBRq9uzZAAC4Xf2LFy/u3r3rcDiMRuP06dMBAHBHxd9M7s6dO8+fP9+/f/+NGzccDofbMwNv0Xq7aQzKy8u3bt4mF0vczNX7924syI3Kzw7KzjgEh/gX5HilJ+2Agw8RMWFMSpyEk8UkxpNKErJSD3rvXxoTvk3Mhdsq2DVmbnUlp7Ve0dKgqDYLbVWiujq5sYKr1jLKVBShGMPiIa21UpEMozMyLTZeVTWfTMvMLQgs5RRgsAlqNamlpQwOj5LJSsq1ZCYbzBUh+BIEjZUrLS+RqTEsCSy7MKiEmqK3MXVmOpWdmwMOJtGzEeg4SRlGqaFk5QX7Bm6avwC0e99SLClNqSaazEyTmcVigWm0HDA4NDc7KDhwi8eeJYmxnihEXGL03uxUX1xxEhqewGXA0PC4gx5LVy39YP2qD/29V4QGrD+8f/nKJR+uX/GZt8fqzcs/X7d4zoYlH4ccXAdN90WA/dFFAQRSMIroramCqCrBnLI0IitaaSosN8Fp/AQSO4Ytz7A0kBV6RHULk6/IE8jzDFU4sSpfXYHoPS6tbaVYGwlyXR5fkdbSW1pZU1xuLJCUpUEQO+NTFrZ0wc22pPjkTw76gBJTP5OX+3b0ZVXVB7f1xdsaI2qao+pao5o6Y2taQqubQ0y2wJrGxK5edFMzhsfPKGXm+vvuiY4ODA7bt2HL17PmgA4cXoPGxSNQEU8nLl7+qbtUDNbbSlOzA9Myol6Ovbh49cbwudGrP1+9fv90w6AiC7mfX56VUrBr7iIQgR7b3sd5Nt5x9gbT2h3M0iwq1X7Wc+FA69DOjuFdNV3rDY1rFJZVsqoVtiM72s4c7P0+oud8TPupuLaTsS3D4e2nwrrPRtQMHNI1eRhbvLV1/gqzv7U97dxVTlcfsqu7pK+XfqRfDAMHHR2oBYCxVy+fOu2OPyUmX2eb/4VYfsszX7lyxfVasOKNUtT4+Pjz589fvHjhcDgoFMq8efM2bNjw7NmzW7du4fH4R48ehYSEYLHYmzdvAgAwZ86ckZEROp0eERHx+++/JyUlQaFQjUYzNTXl4eHB5XLRaHRQUFBNTU1ubu4PP/wQGRkZFxfX1dXV2dk5f/78vr4+Ho+XnZ3d09Pz6NGjvLw8jUbz+PHj/Pz83377zQ1m95PF7ZbdRCUAAFit1mmg6TOnv3PQcx8JXyzgkIoRaXmZweDcgCJYCBkfBwcfBud4wfMOQbL2UzCRailMzM3TlqEpuISokA35GYdL4JFEdIJSXFxn4bXWyywmtrmCY6nk22xinY5JY0D4QgyJUlBhFlJoBVotQ6ejWyw8lYqg0ZCNRgYSGZOZ6R8T47FmzScsFrTCwlWo8CodWaHGiRWociNZrsGpKsgFxeGE0iy1mSbXEPC0zDI1uapGpNbTNQaGUIyBwGKU5dSyclJ6ln9A8JaDPmuz8gN5ouJyHY0jQDI5MCwxC41LzykIj4z19PJaERS0JT7WKznRGwmP57DgfT2mImRMaOCm+OhdSXF7QwM3HNi3dN3KT9cs/3TnpkW71y/etfbr3Wu+CDm4BgMNLSUlBPst3bv7E4+D88Pi1+QhPVG0gDJzvqWpuLYNL9PlMUXJGivKWIdTVxUrKxFlFfCKOpy5ntTaJ6pt41TWUFQGdLke3dUvt9RQbQ20upbSniNyLj8bR4iKilkmK0s2mnIzs9Zu2TRt5XLQ9m0gpSqq9yi4sSO+viOxrT+ttT/J0hhU1xluawlXG310FWEaU3xa1kqtHkKlJmJKMjRavtbATUz1++hT0C6P5akZh1gC8EvXzZ5hCxgdA0UnLl/95ep1y2/9ePfOvQdXf7pz6/dbN/44U9UpOBC6kCKM7xiSJOTsorJTjp7UjjlHTl3il9cEFdLnFlCmG9rXNR3f2nZ8S23P6qbBTbV9W8zdG4xdK4ydq0ydm+qOenWfjRq8mHTsavLwjbT2U2Gdp2M6RuJre6JFWi+tLer0ldLeo1i1OmFkiNfcSIbmewu5iD9+uwa4Jh1Tbl134E3VhZvJwOn816am/hmY3S7aDel58+b9/PPPYDAYgUCMjo7OmTPn3r17H3744c2bN90L5o0bN0Kh0MTERLFYXF5ePn/+/KKiIhAIdOfOnffff//FixdyufyDDz5YtmzZ3bt3AwICioqKFAqFn5/fqVOnPvzwwx9++OH06dPr168PDQ29devWzJkz6+rqAAAAgUCXLl1yb7ndTEbuhb279gsAgKqqqmmg6exSFuByAsDUrevnu9psciEJDo5NTzxUkO2HhASVUlLYtBQcMgSHDCaiwrBFoQxSAhUfK+XnMcnJ6Ym7c5I9YXl+dFyyiA2u1FMtplJrJbvGJqoy87RaWnFxUmZ2qFCAYbEK6+rkFRVcq1VgMrH0ekZlJaezU9faWl5UlLhw4TvZ2cFZOSFZuUFCGcpWL9BV0MqNZJYQWqbDE0oz5XpCdauksoZnsnFEMoyinKTSUsu1VIEAlZrqSyBklWvothppZRUPS8zwD1YYWS4AACAASURBVN7i4bU8Ic2bKy4msSBUbmExISu7MAZFzA4M3xkd7xmXcDAmzis13T82/kBo+O7PvwTB4VE4fFJSsmdy8gFv7zUbNsxf9t3HCz6fsXPD4p1rFiycAzqw/evYoHX7tn+yf/fnmzd8uGzVu0vXTPcJW3Q48ksMyxvLPlRE3g9Ge8gMhTRhmlgL0dWgmNJkEi+6roNmqsVqzCXNPaL6VgGemsji5ekriDUNnKpaemMbT2vCKlUYHr9ArshnlEbr9RA6LSo0cNWX80Cffgzas3cGCruRzNqGxK2Eor6VqA/YmuPI7I0pOZ9ExX1IoXt4+78fEvFFXSNGLMtTaSjDJ1p6BqxqA3vpis/3eq2LSzogkhe/ct0ZPNWw+9Cavd4bP573wRdfzf/jj+cvx4F7Dx+fv3Xx2v3T5g5+EmQvmhE6crmytoOHocR39Mt/ftD7y5OW6t78RPiHaSUzNE3re87ubx3eXNu7vG1oQ+vw5q4zO62D39UOrTH3rdE0r9K1bK4ZONBxOrTjdPjQtazjV/LreuLkJl9ddfSRk/imLihfEtLSgraaEVRSZI2FOXK09uefLrrsY6/B7I5+uV53Qk/9q8E8a9ast8HsjjC5X58/fw4AwPDwMAgEotPp+/bt8/HxaWpqWrVq1YMHD2bNmvXo0SP3FnfFihW7d++uqqoCAKCkpGTu3Ln9/f06ne7evXvvvPPO1NQUl8udN2/epk2bfvzxx5CQEAqF0tjYGBoaOjQ09M0335SWlkZERKSmpu7ZswcAAJFI9P777//222+zZ8++fv26y+Vyiz+7za1K4/bMOp1u7drVLmDKPjU2Mf4ccE4ArnH7+OMbV05bTTIyLjc/MxiWFwIHB5dSUtRyOJOSUATzy0nfGxa4PCd9b0lhABrmL+fm4JDBpOJwOi5eyM7hs3KNOlJ9ncBkpAr4MBolFw6PY9DAVHJeY32ZrUpQXS0ymVhaLc1i4RkMrOpqiYBfEuC/jctHi6UEGCKGQM7Ih4VQS3PK9SS5Blemw+OoqSwhVFtJa2iVmapKxYoSEj1bIEYpVMRiZGJqsh+PUyyV4qRSnM7AqqqRNLdryw1MJD4tJG5fdmFMMTU3rzgJgktPyguLSj6YDQ6FFSeAEbGwoiSWoAiFTTvkuy4mcR8EEYnCJOaBQyKi9wSF7EhK8QsP89i+YdHejYu//gQ0fzYIhwxhkOMheYc99i5cvPTdOfNBS9eC9gV+HJT0udgYWyoLyYBulRuKydwMAiuJr8qD4g6XVULrexj88iy5DlbfwamqZ0jL4TIlksZKrbSQpEpYZTVeroWWEKIkMkhLK0utBWs0+Rx2gp/34vWr39u6+S8LvgJt2w6qsGZV2DIi4j+LS17Q0omqsGbDkNtDI76WyFPjElYpVJntPQy+KMNkZg2faB4939HaZVr47acr1nydkHKYLUQ+n7p74vvuTR4rNu1eNfuzWR99PPvnXx89ejZ167f7ozfO/Pj4Yt+5KrosiyhM6BpW3rrfzxIV1LQIRs5Zn0yONB0l7o8EJSDe5VesGLgU0HFyR23vsv5z2zpPb2ofXdt8elnb2dWd57faBtZrmleZOrbXH/UZ+D6551RaVVukuSGutQ86dIZe3ZhvsKQOHqWUKZI1yrzWRs7RPn1DteLXu1dc9rHJiTH75J/6p38F87+QZuh/ALObKgAAgEOHDhUWFo6NjT18+NDHxwePxx8+fPjevXvr1q27ffu2G1Tbt293Czg7nc6BgYGtW7dqNJqOjo6HDx+uXLny6dOnPB7P39+fw+GkpKRYrdagoKDg4GCNRtPf379582Yej+fn5xcWFpaSkuJwOMLDwzMzMx89erR27drz588DAODezztf91S9idJpNOWr1yy3O8ZevXzy6OF9h3188tVLwDkF2CcA5/j4019vXBpubdCU0vJh+UE4VCybnikT5KvlcAoupgQZJGFlCuipUnYWixivEhaUi8BsSiK2KJRFT5OKIFIRpLQ0C4WIoZJzBBw4g5ZfYWRVmJjVVmFjo6KhQa5WU3Q6ZkNDGY+LiozeLxDhFEoqT1gkV+KwhOSsfP9cSBCOnCpUFOGoqTI1Vm9h6CvpfAnCUsM3mEurqoUmE0suxZMIuSwmnEaFiEQlGh1TJMPJyskmq8BoE+ttIpoQLTWyCok5yZBoCC49JS84FxklVBKKiRkl5Fwyq5DKLdSb2QJZCQITnwcNhSKjYhMPHji8IR8Sm5EVGhawx3Pn8vXLP/nsIxABHfX4/nBjnSAifOvyVR+u2/rpkjUgr5BPfWM/wbD3SfTxBai9aguxsp4nUMFxzAQo1p8hTjHWY8oqYQhcoEQNNVqJEhWML8kXKyCd3ZLqOmpFDdbWRMZSYnji3Pomem09gceLhUD2RIYtRxb6JCduCfD/JjJmSfcAo+cII6tgHbhwW0s7obmNiCg6sM9zbkzsepkip7Ob1T3AFkoyyrXkYyONw6ONjW26WXOm/+WTGWvWf4nCp9uBB0dOt8z+aubiVV98+sWH3yxdePOnez/ff3jl9k+3Hvx4+8XVoatN2noKgZ9saqD9+MdRGCba1ig4d7X51v2+pmOlSYhlqSVfxMNBpo7tgxe9m45t6D6zpfvc5u7zGxtPLmsYWVE/tK7++Lb64x41g17mrv3mDh91tXdtV8rQWVLvUXxVbf6RY/ShEVZlRX6FsXDoqKq/u+zYQOXTRzcA4OXE+HPA5XgjZvyfCOY3yaHHjx+/UWb+5ZdfXr16dfv2bZfL9fDhwze10279V+C1wtvvv//e29vrdux37twBAODFixdPnjxxOBzuyPmtW7e+//57AADGx8fv3bsHAMD169evXLkyOTn59OnTEydOuJ8L7pCYOyPlvtGb1kj3bFWqsnXrV7mASbtjHADsk5N/7l4mX405JsYBlx1wTQCuF2Mv7p071VGp5wo4cAY5Q8AukPJgSglCK0GIGFkkRCgq7zC1OJxDTmSTEtiURBwqFA7xQUB9i5FBmKJoHDoRlhdCwqVaK9n1dUKjgV5hYqpUBIuFY7bytfpSsZSQkOTD5qLKNcxyLdVYWSqWofUmhkKN40sQLAE4Mn5nRp4PjpIikCJLeWAaM8di4ygUWLOZa9CV8rkoS6WQx0Wx2fAqm1hjKBXIsDQWnMZFllDziZyiYho4DRpPE+EtrVoINjWnKDa7MKagOBHPhOCZEDQlG0VKV1eWUrlgBCYeRUgGI2K9Dm8ICt+bkh4SErQvNuoAEhqbFLdv/qcgEj5p9EQdkZju7bvqUOCyqJR10ZkrEgtWwim7i8j78os92FKo3squrOdZGrmaKoKmCs9XFZjqieZ6Ep4RrdDCNRVopbaIRI2RSPOMlRg0KdhcTzJU4eRqmN6EbO9k8vgRzNIgOiMQh/MJDlp06OC8jKytFVVFKl02nu5bhN0rK080WPIT01b5BXx94NA8Wx22o5daVQdnsKOlCvTJM62j37frKngzPgC999G0+V+9l5Uf8Xji9sjFnhxkQnSK/3drFmzbs+Hh0yc/3f/t2i8/jt468/0vJ0/90KGpo9Gluepqys9PTgqUSK2ZfO5665WfOys7yMnI9Zn45YeSQBz9ys5Rn4ajW5uHN7Sf3tx7cXfziW0Dl3yah/fXDnjWHTlUN+hf1XmYq96otfmMXMC29yL0lekDg/SjR9i1NcgTw9KmekZbs/jmtb7J8bsA8NQ59QwA7C7nm6Zd+9sM2/+yMNj/AGb3PN5Ejydeq5+/bW8SyMBbtD7uOLP7gjd9Go7XXdNvv755FrzZrr8Z6k03leutxkzgrWIVN8O2XC5dtWoFANinpiZcLrc+BuCYctonHfbxiclXL+3jLwHHOABMAMBL5+SjJw9vnTjWaNIwhaUIHh0iYxVWKPE2NVFMzyQUBhPhISxcrJSTUUqKpRGjKfhIfEk4l5mNKYo+5PntAY9FxYXhtTZOU72wwkRnsfPJ5EyFCq9UkwWikkJEolCKt1RLLRaeVkux1ggqqzi2Wr7aQK6sZpUQE+VqjK6SyhUVFmPjE1P2EynpGEySRFJCJGbzeeiaarlaW1ppEVhrpQ0t5RU2IZWDQOIyGQIMW0JIg8TFZoVBSnLAJZkETiGZD0eQsuDETBwDTBcUs6UliTl+6QXBRYRkCisPUhQVnXggBxxVjM2k0OFgSFJ01EEIOCY58eBBr5UwSKSAh6ypEUYl7Nrq8WkqZGdw4reeQR+jGIfguH1MYbymklTVKDXV8JQmslSL1VdTLU2lZSa0uZ6itWCIjDiTFV/fxExJ21WCCdPq0SWU6EyYN6Q4uKlDrKssMVmKJIoEKs0nLn6xj8/cqMiV8QlbMrI8WIJUNDEgIv67sJgFNHaArjIXitzjdfCzhKT1PYOcrn66wZIbnbRKUoYeOtlsrZckZwSCZoA+nveXleu+zIfFPnh169zNo80DFShazsGgbQnpodfvXLnz4OfLd69duHv+xsPvbX3lMFKCWI9rGlBfudtf1yGrqGNpbbST1+rKalDbAmbFFC7Koy0Rmrcb23bWHtnZOLylontJ88lNtUe2Glo32Hr3tZ8IbR2JbDgSUd0VauuIOnUJ19CZU6aNaW3DDB0XtDWTho+JjvaLO9sUP94cckzeB5xP7RPP7FNjAOCcmph8ncR1/CeCGXhLSNX1mgDE/dbExMSbBPKb/kT3mT+7v95KVjvf6pF2j/aGzMT1WhfW5XK9iW+5zf2u+75vt1K5v3UnqwEAUKlU6zasH5+cGJ+ccKsEOV5LSU9NTDqm7FOT45MTY07H1OTE2NTYCwCYAuwvXK8ePrx7bbC9ukLBZOFyy7lF1eUUq5JoVpboxLByEVhYml5KTWSQ40uQQUXQQAwyoggajIAE5Wd5I2DBZEIii5Wt1uC1OpLWQLHYeBwBsgAWrdYz9RUchQIvEqEkEpREXqLRk8vKcSo9oRAVKZQjTVZmdT1fpcVLZUU8PqSoOJpITC8oiEhI8kEWJxWVpKj1zIaW8uZ2vaVGVlEjM9cpJOUMphBLLC3Khqem5cWHJflFpvkgyZlp0EimFCNW00TlFG0VjyNHsyXFZHZ+aMzOyIS9azbN9zq8IThsLxiWyBUQ6KWo1PSgnTuWrFv7RWzMwZDgXVB45J4DX3oFfLnb55MlG0G7fD4MiPvmUNBnUPSBxk5xRTXb2iSprBOUGSilYpihutTSxFboitmSnPQ8D740R6EshEJ9Ifk+JZiYvMKQxatmrd74eXO7WqYsNlsJbF5Masbq8PDFUZErY2O3U8jpAmEhkZqCxkd4+cz3OjwHVrRbqkyFwPetXjcdCj+sNUL1leCWHhKWEtzRqzs23NTUoRXKiB9++u6iZQuCwvcx+MX3Hl++8OPRul41BBe/8+DSAmTC2avDvz77+fyP5358cvPy72ctXeqq9jK+hlBWyeweMtd3KmLTPTILfR+5LtwePwJj+QTlLsBKd3JNO5V12+uO7G0+sauie0njyY0do56m9k3tp0L6zie1HI/vP1vQPwppPZJX05plsmX0DjKOHRO2NlOPDUiO9YoGuxUPfr3omnoGTL20j78E7A7ABTjtgMP+p/Lz34L5X94C+d97Zre9KeT4rwm0t53w3xV4vt0v+bafB16XlABvcYa8XbD55vq/88nAW67eXRCmVCrXrF3vAgC7wzVl/7Po5c/njt3hmLIDTpfT7nBHGifGJl88ew44p4CpccA5DjjH7M/u3zh/vKWqTEiFC2kQvRQnZYHLeFCtDClgZOoUCJ0CIecVYApDYNneaHgIsSSaW5opERTQyEkEQgIWE5+T64cnJGMwSQnJB2vq5PVNCndsTKnEy+UYo5GhM9L5Inh2QQBbAFUbyGXlOKUarzdQNFqiqhyn1lFI1BxwYQwSnRgVty8x1ZtIzeFLMVwx2mgRaip5XBHWYJUq9XwSs4groWYWxOUXJcIwqZnQKBq/uFSMYQjRci2DIy1RGukqEyO/MDIx/fCaTfMPHN6wfdd3AcF7itDZsMLkfHBMTnZ4YMCu9LSQVSvn5hYEC+RgBC5ww673vtsE2uf7GYYWgiB4U7gxNS2cijqOqoIi1xNEKmwhNlZpItV1SCz1pUhcOKQooKlNhMPHb9ww55uvQIu/eW/h4o+WLJ8Hmg6iMYtHTjXoDJhSdkxa5rr4+JXJSZuCg9fCoKFlZbiikhgiLQGMOBQYsRiC2FvXjC/XFfgHLc4De8pV2YYqeFsfncaOq2uWtHQYjp6or2/RgqaDQiP803Miyk2c546fL90ZMjYISPx8T//VQdF7bv5y6e6jny7euXT2p3MXfj5T12c6eq6JJUXGpB9CEJK6j5tGLtRbW0VdJ/S/TY1efdIWXbgCzNyAl68rb9pr6NjSeHJX+/ld9Sc2VfVv7Dkf9PM48aFL1H+2oGUwc+B0sbE6gc71HhnlDZ0QW6vQw8fKB3rk7Y28iRdXAMczwDkFOP4k5XVMARPjDpfzDZhd/04wv//++24wuxeu7gm93W/8d+b6/8mc/zv7u0+9XTQCAEBZWdnq1atdb1WqvSn2/rtx3vh8p2PC6ZhwOsYBx7jLPuayvwTsz4Gpp9+P9tdXlbHIECo2S8aBl4uKy3iFKkGhqQwjpGdT0XGi0lwZN1/IzJKwc2mEBBQ8jIJPhIOD/bxX7tz65frVHyskmJYmZW212FzJMugYJhPLYuG1tKhqaqQsDkJZTjVV8kTSEpWGUmFhK9VEsQwtlBSXkFKLcIkkZg6dC5ZrCCxhYSE6FktJ54iKSIwCJgdZpmHwxDg8BSKUUOilKCYXTWcXlxDyWHy0SsdSGTllGgYEGYcoSS7lIyuqBNIycni0p7fP5vgEv7Dw/RHh+1IS/YrgqRGhnuEh+yDg2BUrPuYK4I2tUhIjTaRAMPjZabn7NGaUwlBQQg1uG5SrzCQKP0ddRZEZsEhSnEiDqu0U8RTwlJwDKj2hq1cPg8W8MwP0l3dAH30Aemcm6OOPP5oxHXT44F6LWdzYICKQgmNiF/n4zs7I2IAuCeTxsju75VW1dKkqD4n1CYtZQS6N5EoSMRTfvMLdBHowmuir1Becu1JhqScNnTYPHLec/b6LxS2ZMRMUFR2MRGVV1SqeTtw+crpRY+G29lfItYx8RNL1O1du3b89eu3S6A+Xrt27wlEQqexcEiNt78FvJaqSG3cG7/xx2tqkIHMh53/seeA8Q1FEheZ+RlStlzVv1/Rssp7YXnd2R83JbVVHtxm6t2mbdw1+n918NLWqJWnoLKm6Mb+lE3ViVKwzgts6WH19ZYMDhqePL7ucDxyOlw77pPNP7gzXP6Il+HuH9y+wv9eamnxLYur/Owj/H5l7me1wONyVZAqF4n8JZre50+cO58Sfh2PK7hh32Mcd9jEAmADsT/+4d+1Yb61RxeRToRxirpQOUfORYlouh5Sh5MPLhfAyHlQlgvNomVxGllwIE7Lz2NQsKi4lOmxrwKHVAd5r+GyoxcyuqRY0N5a1NCkrKthGPUunY1osAqWSrFKRuAKkUFgsEKOo1NwSXHJarl8mNLAIl1iMT5CW42RqPJqYQueCaaXg+GTvgJDtASE74xJ9wLDEtPTwkND9VEYRg1VMocMNFQKVjiVWkPkSHAqXKVdTSvlIEg0skhGI5AIYPJHOQLJZKBoZUlyYlBTvl5sV6e+zHZIfE+C/bffuxUhUHI2ZQy3NQWKiYpK3gou8yZyo3GLPykayRA9XWUrKzEU0cSqCHCIzwZsHxMXkaCQuWqkl+QRsXb9uwUGvbetWLpkJAs0ATZ85/b1Z73wwAwTasvFbhRxNIYdisF4F4I2ZWWuL0YcRSL9idKhQnGdtwKMIfkU4X7YoCUP250pjVcbslh6qoQpZVY87dkqnt+D7j+sGhytv3h7B4AvefR/kH+iVWxDf1m15NP7TmasD5ZXckQtdHQPVWov8+s83bj/47di5c9fu3R0cPUpmFzFYea3t4tpGbnUjz1LDPXay7uipZmujqrZd+9Ojk8cv6+Ng35HLd0iadhkGd+kG12v6V9lO7qge2VN9zMvcfbCi3b+xP6VloKD3KPb4ydLGppK6OszQiLK1jd/Tq/nj0fcu4IHd/sTuGP+HnFb/RiQD/9ee+d9l/71nftOA4fhb9rJ/+EBwH26SJ4djyumYcjqmJl89B+yvAOcrwP4UGPvj/s3R9hqVgAKll6SLGTC1EG2UE8oFRXIOVMIGUzHxMi5Yr0DLeRCVCI7MDyjMC0RDwzKT9pfSspUyNLc0n0HJlgqLTEaGrpxUbePX14m1GrK5kqXVUnRaikpF4HKgHA4UjopNy/XDkjPJpblkeh6FkY/CpmiNLLNNZLZJ1Do2EpURnxS4Y/eq+MTgzz5/f8v2ZTwhXiKnWmwyfaWAL8FJlRQ6G8EWoHlirFCKl6uoFBo0LvYQuCCOgM/XqVkSPpbPQUPy43Zu+y4zLTQ8zGPv3u+27/omMHSDUleCIUeSSiN7jvN1Nhi7LD4FsllXh2gcpBoaYViOX1bxVnMbqq6XgqaF5cF9fQLXf/vdx4XQdAoRs3X9+i8+/eydadPfnfnODBBo5jRQQqyPuZJBp0WRKb5Umh8EsiMnbzcOH1mECiGQYpjs+Oj4FXxxssEMo7FCBdI4CjvUaC2SqvKI9FhESThHBG7tVspUGJEMV1ZeumHTd9DCDAwBOjDc+mjs52Pnemo6jMfOdXUeqVcZJTd/vXXr/r2B06cv3f7xyt1r3ceajw5VX7rcRqanVFRT6ltFpy403rw3qq4QCMro524evfVwCEbxySGsKTXt4VatVbStUXZ9p+5Z1XbBr+a4d/e5eH2zj7E+vPM4oqkD3tiKqa7F9vRKurrk/X36589vTDl+G5+4DwBjDudfIzv/Fcb/fjBfvXoVAIDx8XHXa8LdN3Gm/4SJuu3NxAAAeOOZ/xmYgX+0uHj9q3e42ZveQrfLaXcADjtgn3BOvHSNPwOmngGuF8DUY2Dst6une6r1fCIyDVeYyCXnl/GLVMIiDjmLikkko2PZ5DQZN1/Bh1JK4tDQEDI6VsKHCDn5fFY+i5aRlriPTc+UCeFcZq6ED6vQkXVqvNlIt5gY9dXCtiaFVk1lsCA0NkQsx3KFRUwOzGTh60xsuYpaUSWSKigKFdNklqm1QgIJERsfFB0bcMhne0DwniJ0OodfIpQRjBahvJzGE2NVulKllolApdCZhTnZ4akpATnZkRmpQRwGgkUrTEo4nJLot3Hd1wmxPt8umpOY4IfBZXn7rqGxM7qPyOGYw8TSUGVFXlUbNrtoh0/MFzRZsKE5V2KOVtenVPcWVrZAi8mHiwihKFxCSnqQySDz9zmwdf3GOR9+9M400PRpIDeYSfg8jRovk2ZlZW3Kz9+akrLOP+BbFCocDAngC/Mp9DgWN7FcB6YwwhPT1mTmbRErs4ZOayusZLONqdQSGBxw94CRLymCwKPrmsoLoAm54ASdWd7e3/DL09uj10+0DTb2n+xs7quV6cVX7l679fsvQxcvXrr9491Hv/Qeb6trKK+sZEHgwVRmWlOH/OadY388uU5iFhUg0ofOdv32/HtDIykBtgLBWQvjfMmzrZI1rhTXLavs87D1+1T1+KuqD2lsYS090Ma24po6XE+vpLlZNNhvfvrkBwB4Znc+mXI8GRt/8toH/AchGXi7nNPdFOEOgLleR6r+2UL3n4H8/7U5XmvBu1yuNwUtb5bZb4P57R/yn48HuFyvedgcgNMJOKaczskp19QkYJ8ApsaAiefAxHNg4ingeAE4nj/55frRrmoxC41FpJDQ6TR8ukpYpOAXluKT0eBgNDiwBBLEIaVYNBgONZlGjAVnHxBxs1jUZBYtiVgSiS0KFXFyJbx8tbxYIUSI2JA6C6+tTmHWs8vLqTwRWijGMFmFGh2zwiysqpEZK4XWGoWxUqxQscjUIhKtmM2jcPhUjoCsM4qg8MRN2xdn5kXEJfskpQfkw2ILi5MV5bRKq1heRqHSoSXoDCIuF1oQC8mNKoIlknE5eTmh8bEHA/22i/jE7VtXhgQeLEbl7j+wbu2mudGJ2xm81NpWGpEVzZAkSQ35X6wEeYbOwnA9VXWxdUfyzR0ZxqZsLPNwDtxDpcfJlCSDThwTGZSbkbJ+9Yp3poOmTQPNnv3utGkgKgVcysrF4sKK0YejYpYXgPcjEMGFsNCcbF+pBJmUspNAjho8pmBxk9Myt3H4qU0tXK0ee/laz/UfjrW06XmCkq4+k1SJLeVBz1/uoDDyceQ8mZpb22r7/dXvl+5ebhloGb126uiZgZb+xtNXz9x+9GvPqZHzP9385ekfMo04MMgzKHDnXs8lkTE707L8G1u1fUcah073cURUqaZ09Frr1V8abd1INHczmLpQVruv9miEsfNwZad3TV9ImXW/tT2mpiOrf4hybFjY3SNuaZadHe0Ye/kbAIyNjT2esr+YmHzhBKZeNy3/DRaAf2EW6h/aX8H8xjMDf0vB9x9lrr/Ne7tnq1Qq3wYz8N/O/M3v/fW3rzX+nIDLCUyOO6YmnE67C7A7HBPjjolxN8GqY/wFMPEccLwEXC8B+9Pffvq+p9VUJsTTcJksYhablCnnQE1lOB4lo4wHVQoKFLxciw4t42Vp5AUmNVyvhPIYCThkoFKQrxJDeJQ0eLY/JM2HiU2v0XHrLeJKE1csxhgMLAIhS8AvaWzW6AxcjZ6j1nGVapZISiWSEXwxjcbEYfBIKCITXpRWyikuKIznS/BQZGJimn9imn9YtCcUkUCkFhgr+CYjDw5NwKIz4eC44sKkvMxQAbtYq6aXyYngvGgBF08jo9OSY0JDfeMTgrLzI1C4BImqsKmTN3iyPAfplQbZ4xvzzerdoMjsr3OwK7l6X2NLirk9W2vLyS/2UJswWgNNoy6FFCRnpUWvWr5w+nTQzJmgadNA06aDEuK9hSI4lZpIo8eHha/kcrOYjBw/plQnEwAAIABJREFUn/WqMnJDnSwwaN3BQ0siozdlZO1HYyK5vHwINGTHjoVGA+/mrTOdXTarrezocB1HCBeXFf94b1BtJPEkKK6EqrcZXrjGLvx4WW5SVXfUNfc2mRsqL/50+eHk08Fzp87cvPp48hWkCAKaDvrgPdB7H4A2bFqwdccSJCrryFDHvfs3qur0AyONXcd0TQOc6/crrj8oG7yILrP6Wjpiavrize2hVW0RVa2xTX15ck10Uzu+p1fU0iy99H2f0/7YZR8bH3vucExNOSbtzimHy/4Pkfxvt/8BzP/Mo/0zj/3/yN6+r+sfLbPXrFnzvwTza/ubhMHbkHbYXyv9vVbfnpqYdNgnXc5J59Sr8ZeP7OOPAeAl4HoOTD64c+NEbaWYRc7jUfPkXIRGglYKkKYyjFWH1coKGiyEinIYochPyEywGYqlnBQZK1Uvh1eWFSs5ED4pC5kZlBfvA00Ljg7dnZHmL+Sj/Hw2ioUlHR16k5FX16AymPhUGlyuLOUJyAQKEkeC50PSc8HJeeC49OwQtZ6l1DBkSoq1Vq4xsCHw+HxwdESUZ2jIbiIhNzsjtASZKuPjSslQNh0OB8cWIRJgkOgA3205mVHgvFQYOCsvN4NCQSckBySkHIIgg6DFfn0jUpE2t4gcml/ivWoHaM1uUArsO6r0IIq+jSw4qLPlFGIO4ChReHISg5EXH3coJHi3x97Vn3w6fdnyLwKDPJevmO8fuIPBgkRFb2VxskwmcmaG9wfvgWZOAx3y2sigwvx8Ni5Z/N47M0Arls0uhMbkZoclxfu8/y4oOsL/1MhgV1dDa1vViVOtIimKJci//lOXuZZmqGK29dc19DTdffLrlV9vNvS2NA+0NXY31HfVXL5z+c7je8cvjl64/cMPv/2cnJk68x3QrPdAX3750abN3x323VMASa2uN+gr5Gab8uK1I1UNHJY8dfSa4omz/uZDWWVzvK0jxdqWZGmJM1RH9o+U6MwpJKpfewe3sUF088YQ4HwGuCYdE+MTY+NOJzBld7oAYMph/w9EMvAGzDNmzLhw4cLk5OSzZ8/crYWTk5NjY2Pj/8TG/n3m5ieZmJh49erVkydPJicnRSLR/y2Y38Kz80+Sl4lxx+SE0+nePjsAlwuwO1xTDvvE1OTExNjE5MuJ8edjr55OjT8FgDEAeAE4n7x4ePPsSJtJxRKximU8jIKHbKxi1VeSjWVIoxJeqUbo5GCTAlxnRNcaSprMJJsGqxHCpLQ8ISmbhkykIhOjg3fM/Rg09yPQogXTy6TYpgaFrUpUWyurMPHlZVSRmMTilpSpuCweAUOA5YKTwiI9YchEBhshkhHKdaVaI0csJ5Zyi+RlFA4PJZUQwPlRixe8v2H1/FIy1GYS1VWVqWSUlCTfvJzwsJDdmWmhnh4bM9NiyeSS4uICGrOYTM9Ly/VMy9ve0k8txHl6Bs7f4f3p0o2g2JzlXmGzPIJmHgp/D4bfXt+JaeyiMnnJ8Sk7SOTUrKwAGq2gt9+GxeWh0Dk3fjhtqy5XljMwuAxv71UQaAgMEjlvLmjmNNA3X338zVcfhwTsDw3aN+s90IcfgJZ88+n2Ld+tWbHAY9f6mSDQF599Eujr3VhnPXWq/8ixer2JoTERb97tbe4S6cz01r7a2s7667/euvzLD90j/bb22pp2a1VrxckrQ9d/vzly9cyZm5fZcvHu/XtnzARNA4FWr/rOY9/2/oGO23ev9g608sXU7oGaV/afrt3uUBgKlOZUkTbY1JhQ1ZLS2JvfeQTR1AVu7IQpdcm6igK1BtHfp/vt3gXA9dw+8WJqchxwAU4n4HACLgCYcDinXMB/NJjnzp3r5gZ5MzPXPwkg/XsN+C+lnS6Xq6GhYc2aNcBbXGXOf1TZ8rfm/IeExm4X7Xh9uPW3p1zApNMx4bBPOOwTzskpx+SUY3LKPmafeuWceuWYfA7YnwPAS8Dx/OGvN04eaa+zKMRMRBm/SEDP41AyVYLCMn4+m5Rg1Zc0VhLrTXiLsthajpbSM3iE5DJmroJVYFISBCxoVPDWPdsWJEbvzUg5xKTmGXSMrg5DXZ1cKiGwucUUaiFPiK9r1FfXlZeykQRSjkxB1OiYpWwknpjL5aOlcpKAX1KQH8UpLaKRIUu/+cv+PSsRBXHowlS1vLS6UkHE5es17Nhor5io/aVMhEJOo9GL4uL907KCwYjQLXs+3Of7Fxx7r3/sXzbtBy3bAtq8f/qqnaClG0Fewe9T+X4Dp1iWRqTGDG3qYGfmeaVmHtQaaGot4+TptuPDTWarnM3DaA38CrOIy0eXa5gRUZ4fzwbNnA56fwZoycIv58350O/Q/sOeO+bNfvfzjz9Y/OXc5Yvme2xfv2LJ13Nnz9q0Zo3ZaGhtqh3obTl5qlNeRpKpMMOj1YPDlV0DFZ1HGjuPd9764/atP24PjB6liekMETkhN7r3ZMforTMX7lw5e+tKx7EBJo+VlByXnpbkfWh/alrC8MiRM+dHzpwfMpoVjW36zgHdrV87bvxiq2jIKqsIU5nD2gfArb0wc01GXXOhyQxWa8H19ayuDt2D+1cB1yvX1Dhgn3I6pv7MJ7uc7n+Gqf8iAfn2/+e/0f7Kzunn5xcbGxsaGhoXFxcREREWFhb9n2dRUVFRUVHR0dGhoaExMTExMTFxcXHr1q379ttv3ewFblKUt4vA/5E53wKz/e/X2y7A+RrDb45JwDnhcrgPN7Cn/qwxm3TYJx32P7fWgHMCcEwAjpf3bl441lVn1Ys4VBiuMFHGgesVGIMcrZcjrOoSowxuUhQqWBkqbrZJBlMLwFYtqa+9vNrAIKDiCvOCUuI9ctK905O9hNzC5iZ5tVVosfCqbTKFkiqSEKRykkJJxuAyZDJ8da1MIiMKRNgSbCYWn83noYUCTKVRwKQVblr7JZMCtRqFQhZKwMKCs2MjQr12blvi5bk6wG9zUpI3EpGExmTSmXBLtTQ2eW9GwW6dLUeoC9LXxxkac5BUD5/oud9tAa3dCSqhH1CaMgZO8qzNKHM9prGdWWElJad7lJXj1DqKtVrSO2hr6zKhsVmlnGKZgqI38jo6LZu3LH3vHdDMaaCZINCCefMXf/X1QQ+PLWtWzXn/nSVffRHq673w8znbN6zasXH18m8XxkdGnjt5sqezZbCvtbevji/E6EylvUcqjp2oPnqivmOwoet4+7kfzj1xPj3+/VBQvF8mLDk2M7RruLX3VM/V326evXXl+i93uo72nb8w+vLF4zNnT5SVi7v7Wrt6m+qbKxtbKyy1krY+5ZHTiuELwoZucMcxWO8Qoq49p6ouS1IWU1aeZapAV1Ux2lvVzx7dARwT4y9eAnbAaXc47Q63coXDZXe4nO7n+3+VdP0PAnNcXFxkZGRQUNDBgwd9fX39/f39/f19fHz8/vPMPT1vb2/3FwEBAQcOHBAKhcBrIcv/xU/9X8HsBAAn8Pov5N4+T7mAKZfzzwNwuY9JwDkJ/Ilwu+PPm7lcgGPKPjUxOTk+YZ+cAuxTgNMJOO3A2Mu71y8NttfVVyrLhHgpC6GRoA1ytEYC0ytgMlYqhxgpZsbJ2WmogoBicAgFFa8UFtabWRp5iZBVQMYl8Vn5Bi1RKUOrlNj6WmltrUShwOPx6SRSFpmczWUXisVoDgehVtN0WpZUQqCQwTwuWsjDwKEJQb7bokI9DComkwQpE9OEbBy6KCsnM8LXe3NWRrCPz4bcnHAuv0QoIlLoMBYPzpfllxmzUPRdFJGnyBhh6yoUaqIh2G2RKQvRlAO5hVsTM1d1DDDPXjZW2DCFKN+tu+ZgiXE4UqLFxtGa6FU1IqWGVqaml5UzTGYJi4sFTQfNnAGa9cF7M0DTP5j+wZdz5+/dsnPV4qVz3nt/0bzPArw8v/pk1pefztq3Y8P8ObNS4mMujJ7s7mg+OdzX0Wm1Vsu7+izHRupv3ztz/GRLU6f1xPkjv4/98tj+R01n1YEQD5aMzFPST18buXLv6tkfL525efXsjSvNPe29fR09va3N7dbalormLtuPv1z85eGN+nYdDBVlsBHPXzdoqtJbBwrru7OlmgCBzL9MFV9bW1LfwGhrlfd0mZ4/vgsAU65JJ+D+Y7v1mV2TTtekG8xuMuz/TPsbeZr/096ZhzdV5X08CorO4zijM8rguKEw4oYL7iKKIoIgIFCWshQobem+723SJU3TtE3S7HuTNGmSJm267wtt2deyo6ziqMhSoG1yt3Pvef+4bS2lYcBR4X3ffp/z5GnSm5tzzz2fe9bf7zds+9ddOJsNb2hvB20w6L9pN6C0V8Cbnoa8DuOBNPiIJSEFBkmmSAAhnYiBCAUE7HdyTgBI4JDAIQAUABSOAwTBeq66cBfR/wsEBlxXjuzprCnT6WSZMkGsMDtIr4gpt6aXW5jWwhitJJiduHLD8g+9vnwl0n+OXhpfYsiw6FgGdbIoL0TAC1LL4rhZ/ps2fpGauNpqyq6tlBcVspPi1vB5kXJpilGfI5WmikWpclm60ZCv1XCVssysjHBhbkJY4DKdnC3OS5TwmQW5yaFBK1sabcL8JO/lszLSQzcFLMnixBSZJPlClm/AorkLX+XwfeZ6jc9VLPGNfuXtWYwkziy9I6Rzr5AnWbHG75Xla6cI5b4ipZ+jMsNoTUjN9OJLNuXw/RwVOXJtstaYkcRan5UTZjDzc/mJUTH+945h3DeWcd+YsWMZ993HGPe3Bx+ZOvmlZ8c/8dhDf544/vG3X3nhpYlPPP/EI2+/8vw4BmPdCq9D+3bVVZfu2tHc3GKvrTcqNJmtHbZT3+1o3+IsqzR07GzYfXTbJeTHU+ePaW1SsSbHUCLvOrH3Itp97Mfvdn97bPexI7bKUpVWlpwaIVFmHTndufNgzf7jDfu/qTtwor66WZzM9iqrY1oqI8xOf7lxWUNbvFq/lp01r7oqs6Zaum9Pnbv335BCIQGwPpxwkxCHFIAUSdAw06Pm/wUwd3d3X7lyhXaai2EYjuP0DBN+l2kwZPSgP6Pe3t6enh560g4MBKYibylw/EDvut8ZKt04g36/TRCQEACK5pSg+skl6WMH3xAA4gTEcIBiBIoRGA4IEgASQgq6Xbi7DwM4SSAopEjarPrqz2cO7G6yGQWi3EgBN1iaF1ykjrcXsYyS+BJNulGSyE/zE2dtUgkizaqkajvPpmcZFPE2PctcyJIJI5Jil2/y/TwlfqVMGMdK9Cm1CGoqFK0NRc5SmUzCkohSpZI0qSQtnxefw4nWqbkaJcesz5OLmAYNV8xPCvRfEh3hk82O9tuwJCRoVdCmVR999EZIyLq4hKDPZr8dFLZ86cr3fQJmLF/3Rq5iQ3FVssocunm3eN8x/Y4DGrkuuKgk3mRJWLPujZdeZ/CE65y1mezcFXprbGkN22hLszlzRYo4vji6qkHbtqXUUCR94MF77mEw7mHcO5Zx31jG/TTMkyY8NXH8PyY+9tjkJx5/5u8PP/3YQ489NOavD97DjI88cbSrva3q+NHtP/18aG9XldaY0ba1qLlDX2zPtzmUdU0OmTb/h+5Tl93f7z3aKVBkmUo1u4/s2nX04OFz328/cnz/iROFVnPH1uY0dvSmyKXbD5UWOtK09gSlNbK8jVtSl1HRmuNsyNrepVboA+JZs8zWcIV6g0y2rtyZvmNbKQUuA+wqhDgkKawPBzjE0cHorQTVXzHueFf6ZrquZaYoinZzTb8lb+rd/o4Ix/HBITFtYkkTTu91oecY3W43vW/2Vk9KDeF5YD1qkGcCAkBd34YPuJGgKAgARU9y9kMOKUCRBIm7cQxASEIKwwGGERBCkgAE4oYkDgkXcF386btDO9rLDOosNnNjTNBCcVawXZ1eY8lzGjgOXXphQYyUu0nJD1Pkh0pyAlWCcIMivtqe11AlNmtSleLojWtmTpk4buPqzzUyJivRNzVhQ3ZWhFrJTkkO4Ocn8nMTpCJWNjsyIXaDRp4pFaaYCnOKdNwiQ97ihdPff+eFVcvnKWQ833XLH3743tdfn5SUGmK2SmVK9orVn+UWxGflBfOkoYfPVDvrc81lLL01fn3geyFRsxraCozmJO81b2bl+ghlm+S64LDYmWHxnzjrM5mc5VyBv7Iw0WhlN7brmzbbRBLOg3+69x4G474x99/HuP/BsX+a8NfHXpo46clH//bko4889/jjT/zlz4+OG/PnexkPjWF89NardpPuxzPHDu3vPHtmd32TrrJW3LlLf/qHhm/PVVU1iNW6nIamUmOx/MS5rivIufPXTnYd28qXZTdvaz15/vzBMz8cOvfz6Z8vN3R2VNY4vj9/OF8WX1TOThOsSM6dr3b4qR1+9sZ4S02CrYrZtlMu14ZrjDHFlmS1JkKnjTx8oAxSFymiB5JutO8aBARAMdocin5m3yVD4v+o64KtDzqyhnd6L4snkQMbvAZ5JofYXbvdbmrALhK/aTe7H15qyJuhbe4QmEkIKDoCGIlDEkASQEDS/6Q5pvqXxAg6MDcOEDfRh0KXi+xBgIuAOIKhBAlIEqIojiE45nKTGEq4eyDhgmj3z98f297qNEnTZJxQXtJ6GSekRM2sKOLYNClaYUShKMoojTXJ43XiaFF2gCQ3yKpNrbTx6kpF3HS/iMCFIf4LNq6ds2DutKmvjN+wbh4/N0EkSEmM842JXLtq5awAv0VqJTuPF52W4svjhBoKuTNnvByw0YvPY+Vy02OjAufN+3jaW8+t8pkjV6cFhi5esPh9jSE3X5SSmBGwLvDLzdvNZbWCPHHgl19Pjk1e2NAqlSujJj7PmLfwJZE8rLSGwxP5SLT+ssJNy9a+GpkwP5O3Ljrpa70lq6JOm8GJZdzLuOcexv1jx93HGPvipCnvvfbm1Mn/mvTEhFeemzjthReffeTvfxs37slH/vLSxCcjAjY0VZWfPLL3UFf72bM7ePxgnSmueSt/7zH1vuNqc2lSQ1PRjp1N1fW2muaSH7u/+bH7mwvXzohU+Xy55BJCnHdRWw+dPnzmh+8vdze11tnLNVu7yt6bM8Encpq63K+4OVBf52Np3FTo3FjWmMTmr9wYNN1RkSMRx5iKso8faiGRnyDZA4GLxF040kOR2LWrl/of6/19MPhLoJk/0Kn97eqXlhkfcC1AuwT4wzaE3JbggHnz4PB+0HgFDokCO+gXwZNuBeZBnikKDGBMQED0Y0wAkgD920soAABOW18RJEpQCEL2otDlJvowCkUASq9qkABCCmIIADjp7untvdKN9F6FFA6JXug+/8Px7ZurjAZJenayX17aJp0oQSOMU/DCNfxoVV54sSLZqko1y5MM4riMmOWZCasFWUFFSqbVkJ2fFcZM2JAU6/PJhy94LZpuKxY31BZZTAXey2ct/XoGLzsmKmJVaPDSAL8F3is+e/ONp+JjN8VGB3y94PNJk54QFmQKhMx5C9/5aOa/wqJWBoYuC4taHx3vvz5w6cr1czVGTo4wzObMOXGuvuuIg5PrW2zNzM7ddN+DjH88zfh07lMiTQBftVpjDVob8LpPwFt8mV9kwvyIuEXxTJ9kZvA9YxhjxjIefOD+++65d9qrr7318isTxz/+/PjxU5588p3JL7/+zOT3prz45fQPZ73/7sZVyyptxlPHdp85ufPAgRqNMU6hD6hsjevYl9G0LV1viezqqm5ssDjLdaXl2qMntp/5/uDla9+fO39abzMdPHnqCg53Hz/bsGXXwZOnzv50Zt+RzgOnOzIlQdnqddqqYKl9haVpo6l2g8q6qqqJZSyOCQubI5UkOEsV/z7dBakegF6BJAoI2sMUTgIUUjhFYnQv7LqQUf8rYL6txd47qBsvwNPnv1IeF7OooYmirut9DeoXYyzql0T8YkZNoSjuciEulwt1I6gbcfX1uPp6MFcP0tMNoRtSbrz3528ObGssNxVr+eLseG5ykCY/wabKNEmSi2WpFnlqmTbTrmEpeOFBPp8xo5fL8iKVghiVODGPHRriv+i1KY/Nmz1tzmevJ8VsjItYFx+53lgoTGeGx0SvX7li9sKvZgQGea9Zu4iVFpWREffprHeTU8MFovSE5E1pmRGzvnhLLMsqNIgF4oz0nJjE9MCIOG+jjVtaJbBX5hRZWakZK6vrpfsPVZpLeBsCv3hh2n2zl07wj3+9oj3OUhkhVKyubGRZypI0xjiVntm5tXzKlCfvu5fx0Lix9zMYLz7z9PTXX3/u8ccnPz5h6tMTXxn/5IwpLy+e8fGaefNmv/PO1In/LLcpz3+/9+zprfv2lzKzFqdkf2oo95KZ51S1xe7sUqnViSJhfG2tbkunc+u2+tOnD5/7/tS1vssXrpzff3TfoZPHdh89WN3aYnTYtx/cdfTc4V0ndhy5sFtVnpHIX5IuX8jTLBLplikLfdpa8i2G1Ai/hXaj+KfTRyDlRnovQAohAdpvOTdwBwdGyL9p7fqdNQrzLekWs+epQzFIMx1Diw7NQ/8xsKetB3H3Ie4+SKCQwiGFYld/Ont0T22JTsVnFqRHKnnxuvxEFS+6gBUoYPlzk3wKOEFmFTMn1ZeX5tdSpTKp0hXCRIOSrZWnpyX6v/bS+L89xPD2+rRYL5SK0vW6gta2Cq1OGBm10WfdYg43SabgpTAjMthxpmJFTNymmbOmvf3uixv8lianhodFrQ+LW5+eGzXf64O1frNVeqZUE11ala3Sxwgl4bXNilPnOo6fa2PxfCa/xZi+6MGYrBnm8jBnXbLWHJTOXSpRhdQ1KVo3W9+c9vz9YxhjGYwHGIzxf374+fETnv/7+Ml/f+LdSS+9N/GFGZNfnjvtnc/fePOT19/46xiG39p5F37c/d2ZbS2tmvlLnlm46hFx0cyojGeV5jX2SpbDwcvjRe7aUfHzj4cOHdh67szxfXt3nP3uGxd28cdLpxs7atp3d3zffaG+s81aU9a4a3P9ns1NXS07TjXLHMx43uLA+A/E6nXtnQWbm6RFSqaMl3L57LcQd0ECoYg+QLiHWUGRd9oy+deJ8Z8Pubt1NxT3rfBMI03P2NHDhMGZeTo0H4YhLlfvtauXrl65iCM9ELiJvksQ9Lq7vzu0vaHaqlDmJcty4pR5idKcaLUgXidK4GdsivJfwIpexWX6qQsSijWZJlW6Rc+pKBGadJzo4KWrl81IilmdnRHCTAkVCTM3rFsSHLjaZJQajBK+gJWWHslkhefmpaSwwp6e+PAGv6UGU4FIys7OS1i4/JPJr40PjFwpUqTYKwSnf2j+6XL7ufONXUdLHFW80irBln12SyVPoAn7aME/Pln4eEbeCmcdu6KBO3/p5IXLXpGoYrbucixe+vHYexnj7mXcz7j3+X88O/5Pfxv/p0ee/POjb0966dV/TJw64blPX3v71aeeffXpiY+OG8Nhhe7dWa7XZXcdqEjjLAuIeDUu80Vm7ht8+bLSqqxCfTovJyYkeGVmelRHa9VP/z5x6tsDBw9uO35i1zXXv8+dP9nY3ljV3LTr8CFHffXWo11bvjlcvq2xckdFwx6HvVFgrcjYulvrLOfKxDGbG01XfjoJKdR97TKkMAzthRAfhfmu0F1S3LfYRNPL4IOxdWiwEQRBMNSFuBEMJUmCIDDE3YMjPQDrwd2XIdEDyV6IXr507uiWJodalKkWpYuyoxV5cXoJ06TIUAsStQXJ+ZlBvLSAHNZGaW6Ew8xVFMTws4MUoiiVJKYgL1wuTQsNXv3x9Fe16jxHiVqt5MmkmXn5ySazOJUZ8vq0Z1PTQm0OpUiawc6OKZBlZObGRSb58UTJQiUzMGxBZPzXAklwkS25uUNiKWOHxS0UKGOatxnOXtqy/0x5JGvBXK8XBIrg6JSFARGfJ2d6R8QtLnEKzDbRX/4yZgyD8cA9D/x5zMMT/jzhr2Me+vsDD730z6efeujRV598btW8BR+88srMd94KWr+ipd5UbM5Zs2Zmc4u6qiEnIOK1kITnth9iNbRn5YsCd+woq6k2LvzqE+8V81ISQnOyEhvqrEePtJ88ve3EmW3dvae+u3DMXlMi1smyCvLtTfXl2zrbju5r2Ney58SWimZNZYO8tEIoLIja2umAsBtzXybQXggJEtBjY2KYp4FRmO+M7p7ivpWO91CA3W433TK73e7ePje9KcWNIr2uPhxHCQJDsT4SIATuItBrBHqNwq9B0Iv0Xji8r6PUJDUpuOLseCkvQStK00vT7XqeVpzEZweKeaECTgCXtTY5eiE3bZVeES3OD1ZKk7icyKTY9TFRa4T8RKmElZkRViBMiUvwfe/9F157/ek1a+ev813kvebLLG48mxu/MXhVcIxvWnbsgmUfh0R4BYZ/tXjFm2nZa/SWVGdt3rpNM2OYK6tbldXtssoOqa6M5eX75lyvF8KTFmbyN0alegVFLlwXMIeZEfzQw/fcew/jpcmvTHn21cf+9I+/jn144uNPTHnyyaf/9sjMd96MD/Ffu2zeh9P+Fbhx0fEjtRpNwsxPn01K8bI7U/1DpvqFPVPdHH7qnKO5Rb25o/TgwW31tSW11RZOZszKZZ9rNdmtrcY9XaVb9xi7vnFcJQ5ccB2q3+bMFvFS83IqtrVbWqu5qrwCXZ7eWuCs0uTxExrqiyh4xe2+0NN7GSNQjMDdKAKu1yjMd1J3VXH/x7H0YNeaNj6jR85uFEFQvBdB+1DMheE4IHBAuJA+jEAxDOlzXUXQ3t6ebgztQ5FeHOuDEIVED3RfOnNkd4OzSC/nSvISVaJUkyar1iGur5DYjZlF6vic9DX5Wes0klBzYbJenWo1Zes16XxeeIDvl77r53w55w0/v68E/ESFKqtAzFy/YdFb705auXpueNR6H9+lH3zyJjsvtb7NOf/rj5aumJnDj1i78dNE1iqzPctekZvB89sY/sXawBkJHC+mYGWWzOfTpU+oS6JtdeyNkZ9prUyxNmGt3+xlqz5/9rnH5syZrVXrX/nX6/frmcQHAAAaQElEQVQxHniQ8cDEf/xz6r8mTXrqsU8+mOq/bukqry9mzZianLiha385k7l63fqZam1CVW2OQuu7xu+J2tbYmkb2/gOOixeO7NrR0NleffHnk+2tTp+1czWatLomWX1bnqksytkct/1owf7TRTuOlFRvdrTs2rz58I6OYzuCkoM/mfdBQkqwWJa5e2cjgp4niCs9vRdJiGMkQAgAIAT9LjWpUZjvvDzxc6duw00yQ9J9aAwbHDnTMKM4hhG4G8dow6z+JhrHcIpEcQwHBIKhtAEJPbp2u3opdy9EeiDphqDX3f39od2temUOLzNCkhdv0rFrykRlVm6pJdugTpQKguUFobnZGxWSSFMhy6BLtZiySh18fn5kQMC8wMCFfH5cfaO5rsHEzYlXKLMlco732oURcZu4/LScfGYiM0hr4IVHe4dGLqODY0lVSZ27rDsPl4QmfvHF8gmbEqfl6Ja8NZcRlvGB0hESnTUvJGluVkFgYNSSpk6HurDAais62HVg6cIlk5+ddD9j7LJFi7UKiUKSw0wK43GSVq+Yv3TRrK79LQe6mqTSVHuJNC8vau7cyemZX2uMq81232PfGhTK0Pp6yY8/7LSYCiqd+hPf7uBkRSxd8a7GFG2tilTZVihLvjTVLnG0+WcUzM8S+ttqVR2HG8s7rNlSZkjsutT0iC3bayF1DcJekuzFiV4S4oAiMZIiIEQxit7rNwrzndf/IpipAeNNHMcHJ7fprakIhiIAJUjgxjGCBBgJXIgbBwRG4CiOoRgBSOhGMAwHCIpjGEEgbqzvGtp7FeJuiPdBygXB1XMn9zXVmB0WsUrKUkpTTDq2xZhlL84x6zMEuZtyszekp3rLxRGNdbLyUn51laS6SiqTJaWnByQn+waHLl/i9fEXc98Ki1yt1uWWVRrSuXHr/ReHRq3OEyYGhi6LjF3LzYsNDF0mU7GctdLmrarD39n849/4ePE9bMVnX2186F8zGFztggzZgq9WT1wV+B4rx19pyHlt2nM5uczvzn27dWuLQaf0W782g5kslwhSksKkMk5ne3VDnV2rEp84vt9ZqvdeMW/VyvnvvzfpLw8zXn/znqCIl/LEs/cdEra0swsLA/fsLty5tUSnyZZJ0w2mnMCILySFfpkFs7jK98WW94SmaRniVxM4b2Tmf83O35AhDEnmBvEVLK4wsXN7LQ66IewjyV6KcpMAASSK4yjtaQDDIE6MwnwXaGiJ04RACMkB76J3w80YBvPQ4RkxRDiOYoQbx1GMQAdfcRztn/ruN6GmBhIgMIC6EVdvX1/vNVffVQztHYi/48ZcP397bEdFmVYqYBXkJeqUnBKzoLJUaDFm5HL82SwfpSxeJo6RSmKdZcLWlsLGRp1ez46JWeEfOP+d95/+cMbzUXGrwmK845I3KrVsqTKNlRkkEKdo9bmhEavmLXjfN2CB3pIl1YWXN7HytUs/87onkvNygvDNldGPhma9EJc/TWRaoSsLP3quMk8W/c705xYtmbHa58vKGuPuPc3Hj+9pbqqtrnZ0dNaodflCIaes1Hr0yKHWlia/9WvHMBgPjGGMZTCefoqRmjaPmfUut+A9bfFXp87xt+9KLS0Nra3O5+WE1tYbC2QJaXmrDeWhRTU+CflTcrRTC4qmBSU+airzat2S0rSZGx73VUqGv0ietu9QGwV7MOIqglyhSJTEXRSOUDhC4RhJULT/CdDv9ZockeRRmP8g3f0wD8skuEG0UTQBkF8SgQ2mAQOTYTBTKEbgBElRkIIQAIAgSE/P1Svdl+igtiTpghC91v3D3l3tZQ59kb5AIWZZinhlVmG5Q2wz8/Sa9LzcUG52oFgU47Dnt7YVNjSqmtp0tlJeMms1jx8cl+K9MXBuWPQSL+8PvLynZ2aH5QkTU9ICpcqMtKyA2JQlGXkrErO+WBv8/JcrHlwTPiFR+Haq9G0/5oTg9KfC2S/am0N4ilVzvn6uQB4Zl+K9ZOW7rCxfh1PU3lm6d297ZWVxY4vjzLkDTS3lZU5bZ0frwQP7c7IynnvmibEMxrixjPvGMhYtedJeuSGZ/YJIM31nV2RxyZIis7dKtSkubnFc0srisiyJMYApnKUoXcQr/CCZPzmVP6Vus299S3DnFmZNNXPRoqkyadrJU7sBdbXPdfnqtYsUiSHuPohhEMMgjkAMgwSgt9bj1CjMd4H+18E8uOB8vXDaBT8gkCEJAwRGYDidaKTphOEAQYELAyhGIgRFt9soRqAo7nK56C0oV69cdrt6IQVIgPdcu7R/9+ZCtUCUx9Rr+ZVOXV2NvrHeUGoXSSUJSkViRub66NhFUnlEQ5NYZ4iraRKYbGkKbaxSF5dfEMLmBqSm+fps+MJ7zadhkYsDw+dOn/WY19oXNMWBcsMGvnL5mqBJ3iHPboh7ZmPS4zm6dyW2TxW2eUEJL4YnfqAxR4REfSrXhmbn+8Qzl3L5IUnMgNS00ExOpFqXs7m94ocfj585deDMqa4LPx0/fWKPVpU79ZXHxo1jLPd+niv4VGWcX9awRlU0R2f8qq09zlgUaLbFiVUBdR1ccZG3pHixrsIrTTItkftqWaO/szI4Pf2zbZ1Ce3EaPzvm9Lf7Sby3z3UVx1ECUDgOSIKCGAlRAmI4xHBI4BRJ+xvwiPHdUH9uXaMw/6H59LD8TAyEyxlM/U75AU4MJoIgBxOKkW78l4SC/u4iTpC0nRa9b7Snp8/tRilAeypEun/+Yd/OTptZo5bnGnT5jhJpc6OhtkZud/CU6rj0zNVxCYsSkhdJFcFafXRlfV5lDU9XlKzSJdpK87T69Fx++Op1H8784p+zv5qwxv/VfKm3rNC/rIZVWssSaH22Hsmr3RaanP8iT/0GW/oaVzZjqc/fpr7LWLb2OY3Zv7gsqrwhTaQKfGf6435B87l5kWER3stXzmKmBhYZ83duL+9sL9m1o4ICP2zbavvoownMtIVixYqy2uCcglmfL2DkF3y+p4vTtiWjbWuW0R4k1q3U2VcZK70V1oWWmjXG0rWWsqC8vGWlJelOW05ZsRjp/oFEXQBFAE6QJERQgCIk5iYhDiFOQQxAHIeAoEgMUBgJPTquvEvqzy1qFOY/TjfWkl8aBJK4LgGSTgNua24QCemd3zhB9gOMAwwHFIQ4QboRDEFxHAcEQaIo3tfnRlwo4kIhASFF9l65dObkkdbmcq06T6XMstkKGhu0m9v0HR36+nqJwZDMyfaJiJwrkgapNVFF5tTyytzKaoG5mG2xcuTKqHyhr0Tpy+F75fCXhUR/HBP/ZWT8XCbHS28P33ogS1o0T+eYp7XPjWRO+tp73PRZjDmLxq0NfKqobINItyw88YPZX09YF/AhmxtgswkMhpzM9E1hoQtjo5ZUlRdYTdmlNuHWduu33zS1tqpq6nMbWnjePi++M2NMVu5XLVvSqhpjpPql6qJllvL1atMSifbL8gb/tm0JIsViqWJ9Y73IYSnYubkO9PXgfX0EghIYIAkKxyja4yqBQ5KAJEFBAkJAUiTxi2Mo6mY83+mKc6sahfkOyGOlIa97pYNXjghzv+E0oDACx3CAAwKQkIQUQQKCBPiAizJ63yiGEQDvdwmOuFBIUpAiIIn2XPnxm2O7OtqdxSaByZhbV6uqrZGXOwu2bS2ur5dZrRkFoiCFMlKpjDaaUusaJBYbW1uYYHOwpEp/pc6/2B6tNYSptBGCgsDYpMVxKfODY97mCj+3VKyqaNpQ0eBrdq4Ua+bGMl9e5fcXvmpWVNrLXy5/4P3ZjGXrJi33fnXVqnfDwxZyOBvTmas2bpielup95GDVrm2lFQ7Zvj01P/2465tv6zt3FLZvV8sLQ8Ta9Tzp11zJHKn+67I6f0XhQke5b01DaFt7XJkzWCpZVe5Mb6hRnTvZhfe5IQ4JN466ERzFKEDiOEBRnCBIEvQbtQ4J8gZotzHDYB52p+5gVbktjcJ8hzUEZDjs9ZdoG8MTPbQDg68A4P3eBWlLTALDMATHUfpvFEUJgkTcBIoACCHicuMYQuBuQLhJ/BoFrmKun785ur2h1uKwKUwGobW4wFLEq6mQ1FUX1NUVFBenGQzJDQ1Sq5UjFocX6uNs9iStPtjhTNDqA6Vyf6M5QamOKbamFZfEG4uDRYrFuQVfmG2rHVW+jmofZ8M6pWm22jZHbPxMavoiU/yhX+Tk9QEvC/hrExPme694LSRwRg5nTXDArNiIJTplZn1V4fatZVs6LT+d33bk24q9h4oOnzGbqyNZglmx7GmJnLdS2e8USOdVVoTt3ZlTat1kNmx02uI721S93d9CykU79cEwBAcISWEEcBO4mwQoRQFqwHkbRvU7fqIgHOYuasS784dXil+pUZjvClEekieYwYA7hAF3Nv0JQpKCOEFggKQDc+D0h/RIm+54QwriKObq60GRXhTpQV1XKaIPkm56AvxQ1/aWJqfVLCky5JXY8qsqJR2dRY1Name50O7IUyoShcKQuPiv0jKWmC2x1pIEsyXOYmXa7TlaVWJleU5rS35dbZrFEqxSrxRJ5gkks0qr1tiqlmiKP1NbPlNaPysonMFXzIyImxqf+EFu3uKKykRHaUx5eYpBH/Pee48WCCMvXdx75uzmc/9uO3mu+ueelm60+dyl0gOnlR37OI66YHXRCply8eY2ZqkltNaZaDOGGVUhB3aa+7oPQ9iLuq66XC6MwAFFoLgLJ1wkhUKI02vLFKQ9ukEcQnwQZgqOwnx3yWPH9Xf+7q/L5+0ef+t5G9ZiD/Yeh024/TKLPjDTNpD6w1ZfvHzu0JHtVbVmq11R6lSVOGSOMkVjs6mpqbCqWqrVpfDyAqKjv4qNW6DWxDhsnDILr75MrBBESPMDrUXJpbakxrqMCmeMTLrYVrLWbFliMM2talheXrdIqX9PXjidX/AJm/NhMmtaXNLU2OQ3kjOmM9mz9dbwiPhZadzl7bukznqWwR6iNPnUtCfuPsL/+ULZ2bOmyxfLzp42NNWmbGnh1DqSSwwJpUVpezutWM9ZSPX0XbsECAxF6WW7/qsD15koU7foYmCwnEkPDtjvTshHYf6DYP51J/9VMI+gEefQAQDoyHJTkADQ7UKvnL949vDRnQ1NpSV2tc0uK3Uqq2t19fW6+npNqYNvKmJrNanZbL/ooK9EnBBFfqTTxLEWMgtyNuayvbkZi7PS5totm0pLfPW6rxWKT4uL53d0+tU1rdHpv8rlfyRTfS6UTQ+OmRAQ+YS3/9+zxV/UdSZvCJ2Swv2Elfvx+rBn2AUfmyt8tEUrS6zBe7cJu3aKqhxxRnXA9jZhZTHTaWJ/s68eu/odxK5BgJEYSu94B9R1i39D15xut8xJD2ErfqdK8l/q/wjM/41+V5g9nfxXVKz/BmZPSI80UQ4AAC6kD8VdOEAICqEgQpA9P/10Ys/elmKL1GgS2Euk1dWa0lKxycS1FPMc1ly9PCE/Y4NaGCHKDlDywyzaJJUwRJSzITHic43Er8qRUF0WYyvyE/C+5GZ+XKRf2dAYVt+8qbbJp3Wbb0O7t8r8kdoyM4n7r8TsKfHsKaFJz8pNc8pbfAsdixXGeTL1PJ3K22kLrytP1Eh9zNqwmjK2XZ/2bVcddvUMJPsody+JIGifq7fXRRAEDjyaNN5uad+4k+TGI2+9MvzeGoX5t4f5Jvzc7k/cbt5uyvII1dTjeeBgfCV6gInTe0W7u88dPbZzS0dVZUWhqUhQqMvRqLK0yjSjMqXSklNRzC03Zyv5UZkJqznJa9iJq5T8sAoL21nMMijCLYWR9qKY/Kyl672fz8r42FjktbkzZPO2jQ2bl5XVfVnZuqhh68rS+kUlNQtrNns7apc4G1Zayr2UhXMdznXNDXG15TG1zgS9apNZF1XjzD1xuBGCC5DoAa4rEMMgIBEXShIUHHD5fiPJt1tuNz7y6FPBUZjvWt0uMLdyKk+t3+1Sfbt5u/nxnv57o/q9ghM08CSGIW7XNRIgEKIU1QdB76ULp48d2bljW4OzVK9T8wrlGSZVulnFtmqzrRpOmTHPos4SZIZyUzYK2UESTrAww0/O21SqT7Wo4pMiZ0sEK3KyPs/PnSGRz1Bqpzd1eG/evqapY8WW3b4Nm1fWNq9oaFtjtS/i5b1XXrF+505Wc12sQe1TU55Y5UzTyqNPHWuBxEXcfRHiboAitJdj+gkE8P7IgWCkSOi3dePo75IkObiFHgwEM7vF2/EHaxTm3wzmod8dCvBQgwpPrfTvcV23ktsbO979eRuYS8fxfvfjGIISOIpjLlffVQLthSQKIQpJ9/kfTh47tKO52mLTF5g1+dZCYYVZXijOkvGS9BK2QcY2ydlqQXyRPNWqYpnk8UZprCBrvSx/g9MWW1MRpZDNz+G+ky98V6P9xGqbX16xtMS+oLDwc5XqU7Pxa7PRq746tK0xocwa5CyJamnIqSzjnjjSBPGfIHGVxF0o4gIAUDTDFAQ4Sfu79tQ99iSP5UBR9B2krVbpOwg91Jnf/Z79J43C/HvBfL1RFD5o+eiJ5ztSPzz+LgUp2jcwhBBCBMH6+twAAIAT9KZxDHVjaB8JUIrEIMQh2vPjqaPNVQ6LTl6kFFaXGBqcZmexXCvJVPKTzOoMiy7drs9origoL84U5/gLs/x0kgiNxF8nX19i2qTXeisliznpH/lv+GdaytvV5QEtDVGNVeHVjtCqkvBqe0ytM7mllrutXd1zeT9FnEfdFwCBuN1ujMAJQNEzXiQdG5SCcIjVxLCS9HS9N2JMP4jpWzkYSuXmMP8B9+vmGoX5t7kxw747IsmDZsy3zvPvdMmesj30dwGgAAEhhOSALw4IIY5iOIoBnKCXZwkcdbt6XX09kEBpp9MU5jr7zaHmmtIyi7bEpDCoeEWaHKMq06BKU0vizYWsShtXzg+3F2YbZSk8lg87eamQ6y3NX9tUldFUncZO+pyTOntPJ29HG7upPKGmJMahD6u1M1tq8w7stvR2H4DUBQy5SAKUIAEKSIykUECQkEIwN0FgBEFACg5tmYcVo6frHZHkQZhpp4soitIBVW5ebndQ/99h/k1YGrFa9K/kDjjipJ1+DboNovtsQ6dVfvUv3kqGf+3xN3NUOLiBnCIJCAlAICjSQw10vy/9fPbb43ua6uwmg9Csz69wKJpqCk06jjg/OilqFTc1sNombSyXWgvTxDn+XKZ3XODs7GQvnSiouYLdWZdtVgZsbcjuqOXU21m1Jewje5wk8h0El5De8xjah+M4ihEIAVBAICSGUShBoiSFUXQMCs/xkz1dy7DJ/KGD5MEnMt0sUwMBwEd8Ft/i7fud9P8dZvhbPGU91ZLB4RYN86DTrxt5vrHFvsV++LAM3+4l3Nb5KQ8wkyQJAE6QKAEQDHehWC+G91GUm54Av3Th9MGuzvKyQpNBVKQXlJYoNXJ2bka0gBNrULKtuiylIKZYzcrP8F+7aNqCmc8ErX3Poo7c0SLc1SopNSRWmjOO760g+76HoIdwXyWQPkhSBEFiOCAgREkMJRGMQggK+QVm8vbW228d5sEJsFGY71LdhI1fd5JhMA82zkM11BMYXVFG1K1jRmfD03Phdq99cNeUhzRcOCDQAdstjEARzO1yX+vp7UbQXkC4IcQx7NrZs8drauxWs0arFtiK5DJ+enZaWH5WhIgXnZu+ScgJrinhm1VJJlX8oV1FrTX8por89lrZ/i1WiP0IKTckcIAiJAFIEgJA0cwSJE7HA6Jh7t/mdWvBla7nFx9MQ51D0G9pry/0W3p77Igw/1e18LfQKMwQjlSn/8szDK0uQ4fNN/J8c6qBB3lqtz21856y7bmq3wbMdCQtjKRoVyk4QQ4Yb9HOUlCSJDDcRVIYhASK9R090lVuNxcXSguVuVIBSydnF2mz5YKkjCTf3HR/jTjGoku16VntjdpvDtZDeAm6LyO9PThK0AHcBhbMIEHi/T0Csr+bPZg9T+V2owbKeWSYB/y9jAzzXUUyHIV5qP7Lu3IjzENrFV1pMA/yxLCnFntEtkfUzS/K88PiP8MMqIFE0gPV68LvARICqn+JCwcEiiMEiaM4AigCkCiEuOvqhSMHdpQUq0w6kUrCURawizS8PE5EoO88k459eF/1hR/2Q/Iy6e6mMDcduo82I6OfWv1GJkOeLAQJCBLvT7epm5A8CvP/R40I8zANix3vCeZBDQ8270GDx9+E6pugPlILj4+YRoaZIgEJcQLiGIUTkCT7TTgJEpCQcqOIC3HTW8owAiVIHMMQEqC0B0Ic6UZ6L3x36nBbU6XZIJMK0pWyzCOHWjH39xRxCWBXcbcL4CQ1ELoPgP4IuwSOQooOrwtp1AlA0d0BHHgsT09FOiLMNMCeYL7bSIajMP+2GhHmEbvBwyrWjW21p88Hw1ONOAi/eQN+ozzD7KnFvgFjOtFnAyRFUZCkSJKeGCNIsj9OPT2aJfu3YeAY3oeiV3G8B8d7IMQhRRCIm0D6trQ1VFcWu3r/TYBL1679gGN9CIIAErowHAUEBUkCIARwQwojMTckcAggBJAiaJghTpAoIHCAjUjsjRoszxGb5RFhpq9oWHHd6XrXr1GYf0sNg/lGSAYJH4Y0cr1GHFcPFeJBNw7ChzXdw+Tp/LcFM0mSg6aUFElACkA44AoF4PS2CxoAvH/bDIHhLjdyDUF7EHcPjiEUIOktXCTAIcQR5AoB+iDEEcSFEyRJQXrimoIEIFECuCkSJTE3hWNDYQYExAkSBwRGoLfI8E1gHgR4wOcxSjt7GBbtdRTm/8sadnc98TwU5luXp0o5CP+NAHvC8uY/5OnIWzn50F7JjYVAf07PkA2NXD2QaNFDX0CQoD/Idf/BQzr8ACcJAHAC4ORAfBmPHYoR83a9iBGHFQPOW37Z0QkAGHZFd6aejaRRmH9j/a4wD+P5v4H55r9+c5hHPMwTzCNe/nXR6G8h/cdLGJaBXwHziDwPhZm+9lGYRzWqUf3uGoV5VKP6P6L/AVWXGLlSLQfN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1146" name="AutoShape 10" descr="data:image/png;base64,iVBORw0KGgoAAAANSUhEUgAAAUQAAACmCAIAAAAtc2GsAAAgAElEQVR4nOydd1gVZ9r/T0zbZDe/3RSjcZMYjV0UEFEEEZAqoKg0Few19l5ii0aNLbaoIAJKLwfOOcDpvfdK70XsnXLK1Of3x8AJasxu9kp2931fvtdc55ozzIyPc+Yz9/3c9/08QwL96le//leI9J9uQL/61a/fR/0w9wjHcRzHsV6hLwhGMSuKd6GYFcWsCGpHUDuCIAiCwJAdhqwwZIWhbhiyww4IdiCwA3M4YIfDAcFWGOlC0G4U78JwB4ZDOA5w7OcF4D3/OoriKIqimB0D3RjoxnAHhmEYCgAKAAYAhgMcBjgEAALwn4/qV7/6qh/mHr0E84s8wyhmRzEritlRzI5iDgSBehbYgcA2BLYisBWBHQgEIxCKQDgMozAMIwiEoDbiEfCLMOO9WGIYwDAMwyEMt2G4zblnD8w4CnAI4BDA4X6Y+/U69cPco1dh7sMzjKIwijlQzNGz3rtgKIyhDgy1Y6gdQ2EMQTEExxAcQ3v5xBAMhwiSMQzBcbwvyTiO4zgKAAYwJ7QwwGGAo4Cw2xgAGI4DCAd2HNhxAOF4P8r9+mX1w9wjvI9e5fmXIIdRFMYxqM+C4CiGoxiOAsJ+ErhiGOJccBzHe7b3kIwDGMdRgOEAwwHe41X3mF+8h/BemCEcwMSx/erXq+qHuUf4K+pLL44Tlhb02YZg+IskvwJzL8+gz3mcQntIBjAOCFOMAgwGGApw9MXDe3fDURzHe6jveRb0Y92vn9UPc4+cbPwiz33Maa+xxaE+MDsx7lkwDGBo74L1XbAejH8mGQI4BNAXl15b3cs/cQiO4+AlmPuR7pdT/TD36CUqXkL6l9xjCAcQhjpe6CojOIagGIIiCIIgGIriKIoTGPcx0Uhfm4wDGOAwQGCAOABiB6iVWDDUjqGOnqcD0YxekjFnG36GvB/pfvXD3KtfgRnHic6rcyOBoh0H9l6YcQwBGAJ6YEZhCLbCiA1GbAgCoSjcAzCO9nSeceglmHEYArANIJ0AeYZjj3D0CYZ1YJiVsPnEswDDwc+xs59JRl9sZ7/+7+ofwPxKR/K/VH/wVcIAQABAenO+MA56ckhErghDAGzHifgzhjoAcHTbHkDIExR/DkA3hDyH0Q4AHERMG8UcTrBRFIYRGwLbAOLAoS4AnuFoO4o1Y3gLAI8B9hxydOMogBwYwHtcdBSHYNTeG07r4bknbAawf9cF6dd/o3pg/g9B8j9FGAAwADDBc1+YMdRBxJxRCEB2FIFgBOmCkUc2uA0BtzBwG8bbrVArhN21Ou502+4jaDeKOQgUURRGEAiCrTDUjcJPMfje06f6bqsGxnU4MGOgHoZvORzPYQcEOTAMBQiCAIDBqB3B7USiy8lzP8z9Av9rYP6DG0zA7HgVZhyDMATFEQAwgCEoithQ7JENakRAbTeqa7xd9sSqxEEdCuph0GxHbsHoUwTtRhCoJ38NO2DEBkFPMKz9VjuniLZLqv7uYWfOE2tRNySBkToUe4bADoJWFMUBAAgC4TiKYg4iAvezx46jAGCv60X/T/99+/XP6H9Jn/kPvlmdlhnrAQbAPW42QAAOEAhHYcxu67A77mOg/blNawNyqeHU0R9nCdTH2h4XSvUX6m+VwKARxu+heAeC2nuyWwiEYnYYvddp1d7IXnUtI1KgWsuUJhbQ45rv3MCABQMPULSbiLGhCISiMAzZEQTqqWDpi/RretH4K6Hvf+b69MP/P1H/S2DGXtEfADNCfCFyvxjuwHAbAttQBILsDhSxQ/BjFNx++FxeULKLJd+VnDtn6+ERF24EnUryX7n1q+u5q57Z5RDejIKnMGIlqENQOw6sKLjd0Jq7YdfQDEpQdtn0E1c/L2CFlTeesCIiHDQB/DGGPMWRToB1IEgHwBwoYkdQO4LaXkD6hV50X4x/Debfqt/pevbrD9H/kgCYs4r6JaR/p6uE9US/iEIODOA4ThRpQo4uFLEDHEWQLpvjFgAtd58yLqXN27j/80PnR55Mcdl5YvDavf/v+5/cGdLtDqCw41UoeOiAOgjwYMSKgy4YNOeXbJ4VQ7qS7Xr+5peHL/5ZbI6jcBLaH+YiuAXDWxCkDUHaALiDIncB6MDxbgTpQlAbMeTDWWfap9TspVzab/4dX304/q7Xs19/iHpgRl+j1/2o/ym9rp2va/zvd6EwAMDPMGMAwxAMdwAcgqFuDLUj6FMA7uKg2lD9U0pe1Ldnv9p//tODFz9ZsoO05ltSRlkgXbZGWX66GzVA2G2r/TGM2BDUbnc8R8FTB16vMv84f9kbx65+lVbismIP6XLe2CJ23OPuAgzoUVCOgQoYM+OgEsWrAbgFwCMEeQYjVhixEkg7i8adMGMY5kxu9y1Be0m/FebX7f/7Xed+/evqgRl6jX4TPP8GIa/R6/b//S7UqzBjGIZgKGy3deK4DQdPAGgx16cfPTf90PmxGUy/71MGf/Mdaelu0raT76RQp1wrCjidMvM5KrRhlZ3WVgf8BEKeWm33Eey+Fa1ouJtx4eaMhM2kPWff2/YD6RrFNZcRyVFsyaOuyaduZIv3SFQHqxou3n6Q22HlQrARw9oQ7D6CPkSxZyj6HEW7e4pMMMjpcmN97HMfHpFXasX/GZiRfpj/+/XLbjaBgfPHe8nEOb/iOO5wOPoe4tyOIAix0vcQFO3pzjnP/+qBL30SK30b4Dx533sLAADDPeeBYRgAAMOOHgJ7DntxAcCZzvknrtIrbnZvtSbAAQzDMNLlQNshYBToDq3Y/tfDl4fuOv+388Vjd1/+aOUR0tUyjx8LXXae+3jfxa8tt8+0PSm2YZWdtgYEbwfgLo7flmnSFm/4fN3hQWsOv3c6e+Tx9C8PXR2SXhq45bvB4QtIOw7/Pb8svLAshMoKL2HP4wlXmsqPt9/O7+6SAVAHQCvA7wD8EcA7MLgDRzoxrAsAO8AhDIdQFCauOfG8w3EUAAT0ROMhAJDeOhbMeWExjLi2PcWnKIqiKIzhEIojzgV7YRwnivd50vXrP6gemA0Gg06n02g0KpVKpVLpdDqtVms2m00mk16vNxqNer1eq9Xq9Xqz2azT6YxGo06ns1gser1eo9GYTCaDwWAwGIh9DL3S6XR6vV6v15tMJp1OZzabia/ESUwmk0ajMRgMRqNRrVYbjUZi3WAwOP9Ro9FIrOj1euJsFotFo9FotVpiT4PBoFKpmptbAQAOBwwAsNvtKIoCgP0azwD8dpiJBFTP04OovkZggKEAQe0O9I4V6AS6A6dS3Q5c+XTv1Y9+LB7zfeawpQff2Jf0RcQ3pNjtpBT6tNM3pvyYFvygi44Dix3RoMD8+Ins/OXEiMXvbjv55b5LX1ymeFwpdt984i+Xcj1W7np7+/cfXsl2pYtnirRhMn2EQhcllkdz+LEs7lKpYmdl5dnbt7O7OrkYqgegDoBmAG7h+G0UuYugD3HQAYANQ+12RxeOIQhqRxE7itkRtBtGOxC0G0FtBPB9fRznExZBEBh2EMkzFHNgAMaBk2fMSTIGYAygPZf3F67bS5/9+gPVA/MHH3zw4YcfDho06LPPPhs4cODHH388aNCgv/3tbx9//PHAgQM//fTTgQMHfvLJJ4MGDRo8ePCnn376ySeffPLJJ86NgwYN+vjjjwcPHkzsTOzvXBk0aNCrG4mVjz766KOPPho0aNCQIUM++eSTjz766NNPPx00aNCHH344cOBA4k+EnOtEO50NGzJkyNtvvx0UFAIAwDBgt0O9Zh9x5l1fcyf9w9vLSTvirBgBGN6nMBOgCHDYAQzhAHTfeSq7krnoeJL77nMf7Tz//sHrg66WTt1x7rMTGW6JewasPEg6fO3zxTtJyWR/Xf1BXc33csMBS91ZGnPrkjV/X7r54zX7P9p79u8nro+6mOt65PKXFzPdopeTvv3h47NJX2QUjVOYwjSWcLUxvK5hSdut9ZaaxUpjvFgeLZTHKbQrdZZtpopD5sqT9x7kd9lEAFQD0AbAfQAeY8hjm+0h4uhwOJ5jcBeCdEDQEwR5RkTRMNTuHCWCYT1OEIIQuWuImIwBQW0oZicS2i/0yXtIhrHepN0rC/LK5z//AO3Xb1YPzO+++y6Hw7l161ZbW1tLS0tbW1t9fX1ra2tLS0t7ezuxpaGhoaGhwbmlubm5sbGxubm5oaGhqanp1q1bNTU1t2/fJjbevn2bOMOdO3eam5ubmppaW1sbGxtbWlpaWloaGxtbW1uJo5qbm+vq6qqqqu7cudPU1NTQ0NDW1tbU1OT8a1NTU1tbG7F+9+5d50mI8z98+PDEiROjR43HMQDDaB9/HEMxxwsl0C/fav+8+rjZWJ9RUxjmsGMYCnAMwIi19Z5i99GZ+38ct+vsoHVH39x25v9dKvS6TPYrEMfsOPPFt5eGbDr+3tqDb1Bl4RmlfjeKZ9AE89iyBF359q3fDlm07p1LWT4s1SKGMmb/2c+OXf0qOXfysk2k4xcGf3f6gwzyKLU51FAZptL5myzh5vIIS+0cc81sY2WkriJSaYgQKGexRREMwVwaM44r2qDSHamqTrn3gAUjJgDqMbQJhdsBeAjAQxy/iyBtKHobQ+/B6D0EfYphXRhqJ9JdOI5iOATBxJwq1t5pTxwY7ugTY+sNRva43DDWc3mRPssvst23KrZfv796YP7LX/7S2toKeru1fffAMIxwwEBvd7Rvb9a5j7Oj+1JP2LkPscXZxX11h75y7uYMxhDbnS0hDifak52dPXrUeMLNQxCMcBGJnh5hYXqXvvfcC//Fl6qvexvxyoIBgBLRL9BTkokAHAMIDFDMYUWbtnzrv3bPl/vPDT/w09DvU8ZkseftPDmSrln17YUR3yeNOnD+s50nP8hietEkfsWCaTSxT5nYV1ke892Zj/0jSbuOfpbPmJVV4l/ADDpwauCG3aTkzDFUzvTz1z7lSLyVhkBTZYjW4G80BZotwRXVEcbyWVpjsMoQrDGF6iwRakOkTDuLIwqm80ILqME3cgILiuPkqr0t7deePKN1dPBQRIdhOptD6YA1MGrA8EoAmnDQCsB9DH8MI48Ii40gHQ7HUwTpQmBiYrNuBLZhKDHnERFV/Hko2AvjOnur0H6V1X/ZMvdb9X+sn93s8vJyHMc7OzsRBCHCWna7vbu7GwDQ3d3tcDgcDgeCIFarFUXRzs7Orq4uu93ucDggCHI4HL09VQAAQFG0o6MD9AbJcRwn9ukbJye+EkdBEATDMIqiMAxbrVZiIwGzw+HAcdxutxMbu7q6iKgMAXlnZycA4NKlSxMmuAIAcBwgCIZhGARBMOwAAOmF+aVP+MWLgL1iVQAAvwQz+iLMOESUq6AojuE2K9p0KXVt/JqPD12Y8N3F8UcvuZ1LDVq66dPkvPCTyZ47jn52/qbbD1e+popmZtNdKQK3Yq4LTeDKVXhx5AFbv30vZjFp75FPb+T7JGW4nbr85ZqtJCpnel7JxEvXBgrl0yWK6QZzsNbgr9b6aPW+Wp2fUjNDrvRTaAK0+lCNPlQi92PwPHkSH7EqWKGbrdRFq3SJKsNKuXqtSPqNULRFa/hOoz+s0h60VJysrD1X35Ry7xHFgShRYAagHgctKGiBsWYIbXEgrQA8A6ALxzsRpANBulDEhmMQAJgTZhTFUaQncIBhwAkzjvfJIPxCSOxfZrIf5n+sHpj/9Kc/lZeXYxhGYIwgiN1uJ+xeR0eHM9Njs9kcDofNZrt37x6x87Nnzzo7O2EYhmG4ra2NyWTa7fbU1NQ7d+7YbLZnz57hOP78+fPOzk6r1drR0dHd3d3d3d3R0WG1WgkUnTmnZ8+ePX/+3Gaz2Ww2GIbZbHZFRQWO4/fv3wcAPHv27NmzZ6BPsRfojXUlJye7uEwkOswQBPXkUhAIguw94w2dt1rvDfeagorX9a5BD+fElD4EzDiE4TYH1AEhzyHkuR2+h4KWex38/admrNs9NHrxu0vXfnIlbf53J30vXQ87e9V30+6/Hzo5OosckpLtcSHli2zKaCprAkPoXsZ1URpmlXHD0nN8v/th6LWMyTv2//nkxSHnkoak5Y04c+n/5RSPUuiC1fogvTHUYArVGwI12hlGU7DBGKLThSqUISLBTC7XXyicKVeGWiqjicVcFWupWlRZu6yyZo2laq1at0xrXiPXLhMrE6WqZXxZIlu4RChfb6w4XNlwrvXuzfvPip50MTrsPBsuxYARB3UAtAFwB4BHAH+GYR1E6guFERR2JgJxFEVfsswvwAxemSDJ6SW9tvj0damvVz32fr2sHpjfeuut2tpaHMdtNhsAAEEQwlrabDYcx+l0+pIlSy5cuECY5a6uLuLHtFqtAIBHjx49efIEACAQCIYNG/b8+fM33nhDoVDgON7V1eWMkSIIgjsdtZ4sCDZ58uSqqiqpVOrt7U205NGjRwAAHMfHjBlz9uxZBEEePXpEmPfOzk7COwCgJ2tCrCcnJ0+YMAEAQDwLiMcQscPrqx1+geS+w49evEq9phvDgXPyINyBge4u6z2ro90Gt8OgxQ4q7ndxbhav/u5H310HJsYnfKg3/ngzc/mNrIUZOQvWbxm6//D4U+cmHzjy95QbY0tY08g0VxZ3Kk/gRSv1LKIGHTkxfMO2D9KyfUu5s0//9GUmeeL5a59kFAyXaPzZQi+Nfpa5Ym5F1VxzeYTZElpuCdZpZ8jlM2SyAIkoSCoONRiiGxtXtLauamld3tyyrL5xcWX1QqM5Vq2ZJ1dHKTRzFbp5Sv1cQ0V8Zf0SY3Wi2rxQbV4mUiaK1ctl2vUywyaZfpvCvLO86UjL/SsPnhc97eLYYBUGqgC4BcB9HHsEQU9QtBtFbChi7zu94atlpE79EsnOycz6Yf6d1QPze++9V1NTAwCw2WxODAinFwAwYsSIPXv2AACOHTt26tQpHMcPHTqEYdi5c+eWL1+empq6atUqLpdbXl4+fPjwZ8+evfPOO01NTRwOJyYmZu/evZWVlVFRUTAMp6eny2Sy27dvR0VFEWwPGDBAr9fn5eWRSCQMwy5duhQfH79v3z4AwMiRI1NSUtrb2xcvXrxx40YmkwkA6OrqImwvAIDwFHAcT01NnTBhfN+fGUGQrq4uq9UOQQiK4jCMQlDPjNMoAnAcAMx5fyAAIBhqBwAGONS7AhPhLhzFiBk4X0prIQjkgDog5CmM3cfBnafd5vpbZVLDFa7ymKnxMku6Mzs/cfcedw7nYOr1FXl535TRt5/9cVZOzuLMjHlc7jKxNF4ojBQJIhllM0W82RTyzM1bPpwbTZoXQ9q689O0bN8LyWNvFrpmUcanFwwt5boX0924ohkc4Qy5KkQk9RNLvbn88VKpm0I+WSadolIFlJfPraleUF2ZUGFZVFmxuKpyicW8SKudr1bPVavnyhThakOUSh+pM0fpK6I05kh1+WyVJVKsmyXRR8rNMaryBYqKBVJzrMQUIzXHysyJPOVikeYbjeVAbfPlB09KrQ4NgtWiaCuK3AXgKYY/JzxwDLMiqA0ABMcQFEZ65kGDX83qYwAgAIdwzAGAAwD4lWJytHfU1+uEvrRnP9Kv6mWY7XZ7X5gJWrKyskgkEoPBYDKZY8eOzc/Pf//995OSkjw8PLZt23bnzp2YmJgZM2ZUVFS4uro+efLkT3/6k9ls/vDDDxkMRmBg4IkTJyIjIw8cOODn5zdnzpy9e/f6+PgQ1vLtt99euXJlXFzcZ599VldXRyKRLBbLV199VVtb6+Pjk5WVtW7dOj8/v9jY2JEjR+I4TvjVxLEoitrtdgDAjRtpQ4YMzs3LFAr5FouJcBx67APeO9c8TqSRMBQBAAewA4EcNhSBIEc3ATAMdwLgAMAGgA1BOiDoGQBW4isANhy3wXAnAFYAulHwFANPAHgM4+0NbSKJOj2fdvDkpbj9PwRv3u+xdteY4xdmljLXHz8xUyY5efHCgpvpK/Ny1qVcW5CXt1yt3H+n/YJes17AiysrjigtCufQ5kl5K7dtHrps+cC164Yc+d7t+MkJl697JN0ce/rKx6m5Q1Nzh6ZkfEFjeZaypjJ53iUsDzbfQyCaqFZPNhp8jeYAsyXUYpltMkaZjdFmY7zJEGcyLjAa4nW6aIMh1mCIVmki1YYonXmuzhylMoQqjcH6ynB9TaSqPFRZHiY3h0lMIfLyWerqCHXdbEX1LEl5mNQUKdZFC1TxXPlyoXKbynC8oialoaXo3kNRl9WMgXYcPCSqxDHcgWEIwHBiznAUxhAIBRgOcEDMogRwGMcgFLGhiA3HHDjmQBHbL8L8q1YafQ3P/fpZ/wBmAAAEQQCAnJyct99+G4bhcePGDR48OC0tzcXFxdXVNSUlJTY2dtWqVTNnzqyvrx89erTVan3nnXe0Wu2HH37Y1NS0dOnSq1evkslkEol04sSJxYsXv/nmm6mpqQAAm81GIpGoVOrFixeHDh2qUCjefvttHMc9PDwsFoufn19aWtqyZct8fHzodPr169dtNhthz3t7xT2Bups300kk0tvvvEF6g/Tee+8OHjzYzc1tyZJlBw4cys7Kr6yotduQnhIHBCC9dsM5ZZfDbrXbOhHYarM97rbec0D3AHgEwP3nXdX3H+u6HTUoaMJBGw5aAGiCQMXDTsmdJ9zG2yXa8huX09btOBhw6FTo5ZsLMmkrf7gSEhr7zpyEv6RkxOzeN4nP/y79xuqCgg0lpVvPXwg3Go/VVJ0WcL8ppcRzmQmc0kUs6iJ+yVKTcn9B9qq5kX+d7kW6enVudk7sxq0fXUmbePryZ0mZX+WWupTyp7EkMxT6cKEiQKCYLpB7yVVeGt10nd7faAmxVESay2dbyudW18RXVsVZyqPN5hiTKdpgmm8ujzWXx2r1UTpTjKkyTl8xX2UMV5nCNJYwpSVEZgzU1UaqK8OV5WGKylBlVYi6JkxTG6qtC1NWBCsrI9SVMeqKBKVphUS3TqjazJft4EkPqI2XHj4RolgDjN6z2R4Ts5HiKAZDdsjRTbzfA4GtKGKD4U4U7cZxG4YRLwmwYqgdxxwoYneO3Px5SPavDeH8BZj77fOr+gcwd3d3IwiSmpp65MiRkJAQDMM2b948cuRIAICbm9uVK1fy8/N9fHxiYmKioqJ0Ot20adMeP3787rvvVlZWrlu3LioqytfXVywW3717d8CAAUqlMjs7e/jw4UTc22azvfHGG1VVVSUlJQMGDHj8+LGPj09iYmJYWNijR48mTJiQlZVVVFQ0bty4S5cuFRUVEYGxn/OcvZY5PT195MiviykFP547lZi4yNPT44MPPiCRSAMGvEUiDXjjjTffeOPNwYOHRETM3rlzZ3JyslgsfnDvPgLBOIr1OIE4MVy5C0Ef2qG2W3cVGmMOk3+2hH1UqDyjNF5Smy+LNacZom8Lytan5C24nDE/o3g5XbyTLf+WzNqQkhd/6WbEyaSZV7KjknKjT14J3rhzdMLyzw4fCzp0NPiHs+FpWQli+R6FdrdMsV0oWC8RrRdx1/DoK8WsdTrprnrzmXLNhazUdXNC/0Yr2lRUsGLVmo8uXHG9esPlQsrQ9IKxYk2YWBuqMoZLtYHa8jC1KUCq8BbLvKTy6Qp1oFoTqjWEm8xzTOVRlVXRlsooS/lco2Wu3hhlssSYy+PV+nlq/TyNKVplnK0yRqrNsxSGIKlhpqo8VG4OUVhCVRWzlOVhEnOgyOgntfirqoPV1cHqqlBN1WxNdbS2epG+Zrmxdp2hdquhZo9IvUtfcb7TJsNAK4w8slk7cJTordhRtBtFO1G0E0WfE4vV+sBme4wgXcTrOFAEwhCUKAF4aTz2Lw3h/Acw/2pF0P9F/QLMhAdLwEyEqbq7u5VK5fPnzyEIevjw4YMHDwAAd+7cef78OYZhra2tZrP5yZMnMAw/evTIbrffuXOHsJkSieTWrVs4jjscjvb2dhRFHQ7HnTt3AADd3d0oira1tXV3dz979qylpQUAYLVaeTze8+fPEQS5e/fu06dPAQANDQ1cLvfx48fE4c6IGgEzhmHJycmTJ096KUBy9+5tlUqVlJS0ZcuW4ODAUaNG/Pkv774xgPTmW6QBb5LeIJH+8ud3vKZ6bFi/JuXaFQ67TKOR1DcYzOV8sTyLJ7ki010SqY9z5Lt5qm1l4jVFnKVkdmImLepypv+Z1MnnbkxNLgjMLI2iiZcwlas4mrWlkhU5zEXplNiLNyPymCtPJ0fErRiyfpfHys0u2w5MTcqMyStZdOy8e1K6H1+yklq6kMVazmIsqzQdbKg4yaZuVPFPmJVXcq6vY5XsEfP2LUn8a1pa4NmL485d+Tolc+yFq0PyKBPovKk0tqtC76/QzxDJvEQyb7UuRGuao9KEK3URWv1siTJYow9VG0P05jCNaZZCG67Wz9Ma41S6aJVurtIQKdWEijRBYm2gUOMn1gVoKsOV5lkKU7iqPEpfE2Osi9NWz9VUzdZWzzHUzLU0xVa1JVS3LalqXVLZuqz29qr6Bxsb7m+vbturr9nffDfNjusAuG2zP4CgDofjMYI+xfDnADwH4CkOnqDYIxR7hIOecSA4BuEohkA4bMdRGPS+8eefHI+NvzCfaT/Sr9HPMNfW1oJXYMYw7NmzZ4RzCwCw2WyE1/3kyRPC0SXyyQAADMOI4BnozTYRZhNBEAJOAACRrLbZbETImoicE/8iseJwOPqOqSAi58Q6kX92OBzORwyGYXa7HUGQq1evjho1AgDs6dPHEGRHEMhZywkAkQ2GAXDcuddoqVDSSnMOHdm6cvXc8MgpX4/827vvkQa8RXrjTdIbb5LefZ/04UCS+5QPYhPH7j4UeOrSvJ/SYrIoyyjcdWWibzjKzdqaw6bGo3zdxiL+osyy2Un5/tcK/a8XB9yghWSWRaRSwsn8RI52M0WyrkS6XWA6ns/anVWy4/tLUQfOBqQVzUvK9buS6XXo1Fcr1v0pOXWGQLBSpdiqFO9kFm/kl+x/3Eoh39jAKFaZC9kAACAASURBVNqRcW3Rtk0jGut/YDAXXPhpXNJ1l8w897Ss0VfT/p5LGVnKmUDnTRDIvYXy6QpdqFIXLlYEy9RhGuMctSFSrg1SGYJ1lllac7hCO0upjVLpomXquRLVLLlullQfKtLMFKhnCNQzhBo/qSFQZYmUGcJlxkhddYypfoGpPt5UH29pXFjdurj21tK628vrbi+vbV9W0764+nZC9e0EY/PCilura+/usTQeqmq5+qiTj4MmCG1CQCMAzSho6IYsHTZDp93YDZkdWBUGmnFwCwP3UOwRjncDAAMcRRGImFzh58HYvYHx18GMYcivw/xSSuz/pv4BzESVCBEGczgcRDbIWe9BIEqMyOnq6rJarQTqMAxDEOTMYBEWlRCRN7Lb7VarlQhoOQcwdnd3E6msp0+fEuFo4k92In0MQXjv6B/nIYRlTkpKcnNzIxoPQZDdboVhh93RZbN3Wm3POzof2qGnAHTj4DkKHgPwBID7OGiAgIknPX/uyvKzPy3edTAoInqI+zTS1+NJn/yd9Ob7pDfeJb3xLmnAu6SPB5GGjyb5Bg6av2Dc3kNzU25upbCOygznDHU/KioOMBQrCvlz87mRN0oCLuVMSyr0y+NE53AWkKXr6bqDhaJDhcLvS+Wn00s3bT4y8mqB73WK16nrX+868vGWvX89cPTLHbu/uH5tTn35xfaatM47lIwrCUWZqy/8EHLqqLdOsaeu5juxeFlGpndyisu1tJH5xRNyyCPzyMPzqV+TS8bmUcfkFI/Kp46nMicxBdMEcn+FPkymDVEYQrSW2bryOWrTbLVpjsoQJVLPYopmcOUBEl2Q3BQs0QeIdf5Sw0y5KVhXNUdTMUdXNb+8cWF50yJzY5ylKb6mfXF16+LK5oTyhkWVTYm17cvr76yovbu4+vZCdd1sXeN8WWUMVx0nNq0XaneqLCdrb6VVtyY13rte0XxBoj/IVewWavcqzEf0NacsDZfrbmW0PaDdfcx/3KHpttcieDsOHiFYJ4Laehf7PwNz39nO+mH+Rf1jmJ1fAQAIghDmmijYIoq3iIw03lun5RxPR0SeCX+boB3vGasIE0gTJ3FG2ggR5hqGYcIIE2cm7DDxJ9D7+HCePCUlhejGEwOwHQ4HikAoYkOQDgR9jIOHCN5mR+o7rOa2u0KdOU+sulzM3HWTvDS/bDVDsoUr38xVbeHKN/EUmznSLcWMdZevxx8/M3v7noDw2V+OHEP68BPSm+/0Lm+TPvgb6YsRpGkBb89L+PTQKe/refMKWYvTCucWcpYwZBvKJOtZyh3F0j1Z7B15vO8Y6osFvB8u565ftWfMpdzQa0UBSYVTi7hhaQXTTl4csXAp6fCRCcXk5bUVF+vLL6dcirn+U0xR9kp2yaYq4wke4xsecwWPlUgtnkUm++YUuOeSx5eyJ2UWDL2aPvDitb+dvfxB0o3BRfQJNJZHMd2NzpvKl/kJ5P4ybZjSPFtlmaOtmK+2zBVpw3nKILbMX6QLVFpCJfoAgdpXaghUlYepyyPU5bONtdE17Ytr2hOM9fMJN9tYH2OujydgrmxJrGhOMDXFGBrmGlvmyyrDZBVz1HUL2ar5hdyoTErktbywlPxQmjCRq1lFly0pES+kyxLpskSGfClVkEiXrOUodvBV+0Xq47qKpPZHpRCwIHg7gj9CsScI9gzBOnvfsOl4Edef1VsMj7zSo34hbPZvBOe/US/3mQlHl0AI/PZpg7DX6Lee53XNJQpOnGEwwmVISkoaOXoEDoDN5oBhFGAAsnYDYEORuwC0Wu3qW+0Fat1JOnszmboyt3DxzfzoHNrcYu68Is7sQnZoHt0/lzGDyg+h8IKp/DCeKl5qXKGu2KCr2Koxb1UZt4iU35BpcRcu++3YPXpBwife00nDhpM+/JD0p3dJb71Deutt0tvvkIb8neTt8+GcqK+Xrpi6a//sU1fWZpR8R+afvJCx6WrunnTywbhV7scuxRdzt9+kxF0n++cy/MskYTRu6LGzI3fsG7Z557jDxwIOHJ6uN5xh0Hdk31gq4x3ISI6XcXdV6o+UkOMLskMU8gVZea5JqZ/nUceU8Sal536eTxtdwplEobsVlbjlFY0voEygMieVcaeU8qcyxL4c+UyeKpSnmsWUBnEUoUzpTCrfiyn1lhqD5OYQVUWEsjxSVR6lrphrqIvWVM2Wm0PkFSESc6CiIszcOF9fO9dYH2OoizY1xJob41RVc1RVcySmMKYygC6byVKGUgUzM0u88+gzmfJYXe1mqWmNQLtcYlwtNa0W6pbzdEuExuXq2g3K6m+UVRtV1dsUFTvllj3a2iNVrZfvPKF3w0YUr4OxZhw8RLEnDsdTDLNiqB2GuhGkCwAHDiAEtffMiIohxBtzifd42a0wURZOPNNfnYzh/6Z6YH7//fcJy0x4s31HQfwm2H6rfivkRMOcCSrCVicnJ48eOwoHGIJAAEdRqBuALgS69fypurY2s5iyLisv+vrNmVkFodnkoALaLLYolsINp/JDCtm+ZJZPMWcaXTKDpw6iS3ypXK8S/vRiljeF7Utjzyjh+NH5M0s4/lT6DL54nlyVKJAmMrmJtNIlaWnRJ44HbdnsuWqF67yooR5ub376MemD90nvvUt6620S6V3SgD+Tho0njXQneQcPiYxzH/zlgPc/JCWsmppfuuNGUcx1sv9NynQqP1ykXXHhum/CusGJ677css/t6En/+EUD83JXm7VnRax9Qvq+nOuLfzg8df/Or2+m+cuVCTSGH507PY86ppgxvpTrXsyYSKV7UMomZeWPzi0ak0cZl0cdk0sbW8SeROFNLeJMKeb7UAQzSsSBVKFvmXg6W+nLUfjITMGGumiZMUJumi0zRshMsxSWUEVlqLomXGwJFpoCxcZAiSFQagwR64Pk5jCZJZynmSnUhXJVQUzpzGK+bwHbh8yZQZeGSs3xhvpVxsYNmpp1utqN5uYthoaN6urVqtrV2sY1lvYNxtZ12sZVqrqViuo1soo1fMNKtnK1QLlLpPxObbxQ31LwqENhR2ox0A7AQww8gNG7GHgIwBMYe+x8i4Dd/ggAK4baAUBQGEFhwk/E+mHuq59hdlpmvHcqj/+gXgezM8BGfCVibMnJV8eMHQEADIANgC4UuWu1VvB5Z9JuLLuRGZ16Iyi7IPB6hkdhiV82eRq51J9MD8ilTi9k+NF4gSxJKEsSxBD7M8T+VK43le1TwvWlsnwpzOnkEs+8YtfiMs8S9lQaY2oBxS2n0IVKn8wV+XEl/iyBH1sYxOKHMbmRDG40pTQ6O29OZva88xeCNm0ek7Dsy+CID0ZPIH3wCendv5AGvEUa8BbprXdIb7xFmuDxwdkrcddz46/lhqfmzcoqjisVriNzVu044hK/8q97j0ycNZd0/mJIQ31SW1N67o11l8/E3LiacOKI75wIUnZ2uEqziiuJojG9yGUuFLobjTGZxphMpXsUlbgVUMdnF43Mo47KKBqekvt5cu4XaeQR2XTXHIZ7AXsaUxFUIvSmCibThB4MmRdL5suS+QrUwSJtqEAXpKyMkJqDRYYgrjaQpwuSmkNFhiCOagZdOo0p9y0RehcwJ1GE3lxNuNg0X14er6xM0DesqmzfWHFrk75hTfWdrZbWDeWtm2vvba9/sLP+wfaKOxs0jUsllXFCSzTfNE9gjuYbF/ANiyTlK9S1GxTl6/jqVTzlOp58G1u2R6o7WdWU0XSnyIqqHbgRB9U4aEBAEwZuY+A+Dh44kGYIbUHx+wA8szkewYiVmPOoF+a+DuD/eZjfe++96upqAg9nHPs/27JfFNZnfCXeO2nRtWtJY8aMwjArjDwx6Fm5ucdupG++fDU+9cbczJzw5LQpyTdcr2e5FJdNu541NpcyuaDEK6d4SgFtehHdl8qaQaF7F1A9isumMngBDI4/sQgkYVL5LKE4QCQNEIh9+QIfvsCHJ5gilEwRKzw5Qhc6dxRH6MLkjS8uGZVDHplf7FpE9S6mBjCYcySyZVLFRqlyO1ewmcnZWVp6YPWaGW++SXrzTdLbfyING006eiaygL4mKWs2W7Epp2Txhj3Dtn038lLGzBx6LE+9saBs0c382DPng7/91vtG6urcm5szU9evXz0xwJcUHkbKL4zTWzYJZREsoS9X5CeUBfLE/mJFsFQdxBJM5cm8+XJvKtf1RuHQlNzP04u+vlE05qesoSkFY9Ip4zKoY9KLvs5juOQzJzDEvmxZAEc+U6KfJdQHKyrCBbqZLPUMutyvTDZDoAsSGYLYSl8K37NU5MPVBguN4WLTHFV1vL5hial5ub5+qaZuqaZuqa5+paFxtalltaFppaFppapmscQSr6pJ0DYtldfGymtjxZVRkqr5msZEfcsKdf0KefUyRfVKecUSmWWpuuobhWUDR7WGrdjAUWwpFa6ni7aKdQcNNedMtVfq2nPvd3AfdooedIif2+UYqIBBNYw3IeC+A36M4TYEtffD3Fe/YJmdgyL+hdP90W75ayxz8vix4wCO1FSp162JiouZsGzp2CNHp6emhxeXzE3PmJKe6Z6aMTYrzyWrYHxesSuF7pVDds8v9swhu2cVuBYUTyoonlRQPLmU6ctg+pXRfUvLpvP4QTLZLIk0UCzx4wt8+HxvpTJIoQgQiaZJZdOUKh+pYopI6iFXeUnkU5mciRTamALyqBs3v0q/OYxcPKmk1JfNDufy50lkS6pqDxZRl/gGkPYfmpZduKKEuyGzKPpqRkBWSdSB02M37x+2btdnu098/f1ll+SCgGv5ART+omxK7LK1ny1e8RWF8m1dNXn/3ig/778lLhgzYjhp2+bx1VVH1drFav08mSpSKA0VyoLlmllac6TOEiHXz5TpAoSaGVJDIFc5I4/ulkmZmF7scpM6MYvullY8Kp0yOpM6PoMyPqPYNZMyqZjjy5AElAi9WYrpLPUMviGQrfErEk7JZboWcCbRxNM4miCxOUJTF2tuTdQ3LVTVxilrYhXVMcqaWFXtAlXtAmVNrKI6Tl2boK1fom9cpqpZJDLNF5nnKqpjVHXR6sY4VWO0oi5aURejrFuobliiqluqqFmurFmlrlura9yoqduoqtmorN4gr/xGZFrF0SxhKBZRxXEF3JjM0rk59IWl4m84yp0i3WFT/VWF6afaVmoXVGWD2xHsud3RSUxy1mdY9e98v/3PUg/Mf/7zn519ZtBn5oDfGtB63T/zK27zL+p153HOSdA3AJZ8NWn8qHEAQ6ssyj3bE48cjN+21XvjhjHxC/60ZcvAa9e9yEVBeQU+OfkeBcWTcwtdcwtdM3LG5Re55xe55xS6UGgedOY0WulUOsOXzQrgsGdy2DNFolCpOFQsCpBI/ITC6TKxn1zir5AGKGX+StkMiciLx58kEE5mssazOOPozNFljFEcnotA5EZnjs7L/5xMHkmjujGYUyk0z2KaTxkrzFy9sa51b2XTdrY8rkwUVcgOSS/yuZzhmZI7M4celVoUcDFz0slrY3d8/+nWw5/u+2HUmq1DFi4b4uv/blj439es8lkQ6+I77S8Tx5A++4R0/qxfS8v+mvq19U3rq+vW6E2LTBUJFTVLdOb5EmWIVBMm1YVzpMFMcYhQNZ8rj2bK5tElEXR5WAHbh8z1KWBMLWJPL6B759CmFNC9c0snZ5dMKGS7UkSeZP6kXLbbzdJxyfnD8tnuYvMsXUOMxBIuMIWq6+drGqIlFbMVNfNUddHKmmhlTbS2YaG+KUHXuEjXsERiieHp5ohM8yXl84Wm2WLLbFXdPGnNHGFFmKB8lqQqSlkfr25YrK5fpqpbbmzZaGrdbGzZpGtcr65bK69aoaheqW9ep6xdIbIkSKuWq+vX65q2iS3fFHDiUsmRSTlzrucvzKKsP5+89NyVDc3tCgR/0tX9uB/mvvp5PHNVVRWBB5FwwnoHM/wmvQ7O3+s8RLmIcw5gq9WKYVjSlWSX0RMAij++03Tpx30H9y44vH/Oye8jIkLfXbzwbzu3Df9299CrP00pKgymUgOoNJ+iYs+SMi8KzYNaMqmwaAK5eGIZYwqP5yeXh0kkoTJZhEQUJpOEK2ThCnmIUhEikfjxOV6l1IkU8rhS6kRmmRuL7s5muLEYE5n08WWlozjscWKRq1jsIhCM5nJHMJnD6SUjGCXjC/OGFxWNoZW4ljE9KWUepRwvrjxAZoyQGsKNDQskhiiJKU6oiy/ihObR/TNLvK9kT/j+8rCdxwcu2/KnkGjStCCSuxdp6HCSl9dbHq6kcSNInhNJI74kTRhLWrSQdOKHYWUlkVJxglG/1mz8RilfqtOv0mhXSOQJBZRQtiBepFjJ4i8RKzcyRSsKyuYXc6JzS0PSC73LxHNyy3xzS3zIzBk0vn8+Y1Ihzz2HOS6LPu5KzpcXM7/8KfurfO4kpnoG3xjE0vrSVdPEFcG65jmiqiBBRZCoMlRUGSGwRIgq5sprFipqE+Q1i6TlcSLTfL4+SmSaL6uM4RsiONoQWdVsgSlUYAoWV0Uq62OVdQvlNYt0Taur72+vuLPFfGu9vnmdrmmtrmmtonqlyLxYaErUNq3XN2/maJdxdaspwkQydzFXvfXSzVk/XA3gqveVifeTmQfSc/ZrTSUYeAaArXf2/5dtzG/F4I/2KH8v/Xo7fx7PbLFYIAjq7OwkKjqctVa/SfBr9Hudh0hNO4s6iZrQq5eTxo9yATD65G4zpeBq6pW950+v+m5fRNCM99csG7VkwZAt64Yf2T/h0Ldf/3h6bH6eb0lJAIcbXFA8mc704Qj9GSwvBsuLy/eVyoMlkmClMlwsDmGxfClF7gWF4ynFEykUFyZzEofjKeL7cLlejFJ3NmOSkOcl4HrSS8ezmOO4nPE87jg+fwyPN5LN+YrB/ILLHs1mjCmjjSwqHFZGH0emfJ1bODSb/EV28ecl3LF8tZdEHyA1hoi0oRz5TL4qlKsKEmhDmMqZecypSXnjj1748tjF0WeSPM9e9b2UEnrxcujVq5EZadGcsrVy0WZK4bw9Oz+OiyfFzCfFx5DWrHzn7MkJ5LxIPntpZcU+FmMJn7+GXLyISlshku4qY2zUGI6IVftonDXJGWHJGUFJGTNScnzzS8K48hgy07+I7U2X+2XRx2WWjU0tGplaPDaFPJYsmEqTeheLPIuEk8lCd5rMk2eZKawM5poDpDXhmuZoTXOsvDZaXDlPWhWrqF0krYjW1C+SV8UKjHOEpiiubhZXH6KsnSs0h/CNIWx9CFMbytREsLXz+YZFQtNiZc1qedVKSfkyRfUaU8v26rv7K27t0zfsLJMti1n5VkgsKWrxO2t3Dueq9ta0J1F5W+Tlx+vupluablQ2F4qVN/VmBgqe4sDeD/MvwPznP//58ePHfY8hVl5nIf9o/UqjCZvc90IX5OW7u7gBFH1yt5HLyMy98X1x3vdJ59fFzx1x6XTiqSNzj+4NXL146LKFH27+ZtDenZ/t3zfwwsWxcvVCDj9CoY0RycJF8hClbra5KlamCGFxvDm86dSSSXn5Y3ILRhVTXDi8KSzOZIHIWyj0Fkt9xeLpQqGXWOzN408WCCfzBR60kpEM1hg2dyyF9mUZcxiL9TWT/rWQP57PcRHw3Zis8bkFn2dkD8zI/SQj72Ny2VAaeySNPZoldBMpvcQqH6HKiyF14aknSc0+qqogRWWoxBKuqo41t6wwN6+ubd/Udn/n7ft7Wlo21VStqqlc3lC7uqVlU23tOqNhJaUo9NwZl9RkPwYtkUZe1Np0roy2ssLyQ2np+hLaprZbN9Xqk2rtGZ35Akd88MzFCInq4PUb0Ws2/H3voTEZ+REs0QK+MpYlC2XK/Mm8yVSRVwF3ClU8nSL1LZb4ZLM9crmeOZzJ+fypmUz3JPLIa8Wjb9DHZ7ImlqqmK+pnKxoiNS1zje1xprYEdU2crHweQxHA1gSLLBGKmihVXZS8OlJSESGyRJTJZ5YpZ5UpokTmJWLzak3ttoq2w8bGbzU1u3W1B0yNx0xNJ9VVx6m8LaeuzN5xyHv7QZ8S3gGF6VLzfbKpLq26LefWE0bTPUbjbV7yje/ItBQMdOHA0ffVPP9a6YjzvsJ7kzgoihI241+A6o8W1luRRWDirAd5AeYBAwaEhoYuX748ISFh2bJlcXFxixYtWrhw4aL/kBJeo4ULFyYmJi5atGjBggXE54oVKya6TBjx1TCAI9ant4vzr2SkHi7IOpJ1ffeeLWGUnEOMouOF6Tt/OrXg7PfhuzaPW7104OGD4zZv/vT4qXFNLQcMFd+odIlC2ex8ymQqY1pm3tiM3FGZeaOLS93prMm0MjcmZ3Ipc6JI4s0TeArFXhyeB4vjzuK4l5SN5/A8hCJPmdxbIJwkFLvzhRNYnNESmbtM4SGXT5KK3AT8iVzOBDZnApM1voQ+spQ5opD2OY05vIw9ikofXkT9qoQ+kskdw+SP4SvG8ZTjmOKxpcJxLMVkiXGmxBTE08zgqXx5Kl+xeoZcF6DWzlSp/XWamXp9mEYbodLMsZQnNDZubGrc3lC3S6taTyXPb6z5nstaYzEesZiOW8w/qlU/NDamt7blVVSnlbIOiqSnpMozl68kbNjoFjXvb0FhpEPHJgoUK0SaBTxVhNQUKauI5OlCuPoghjYgj+9BFk0rlkzPZntmMjwL+DNulnmm0dxSKGNzeZNuMsZksEbdZA3LE44SWKZLysMUVXP1jfHS8tni8nBZ1Wxl7RxV/WxlXaT51oLy20tklTH65lWyyuWlsmi6LDElb/aF1LAsaoJEf1BqOCJQfcdVfF8mOEKmH3zQISxmHMulHG68zbj1kNcBaQXKJArrdONtXss9qVRTmEu+otTyMGCFUGvPOI0XXlX920RA8tJMlaA3OvNSj+/fCe0vCvSWP4LeLDJh216Aedu2bUuXLk1MTFy6dGlsbGx8fPzixYuJr/9VSkhISExMXLhw4ZIlS5YtW7ZgwYLVq1cvSVx87XIyBjnaW6qvXT5y6cetqcm7ki5uOnEkoSj7cGnhcQ71DKPoeNb1TQWZmw/v89u1bdKPZ2dt3T5637cuV1MCL16ZciXFIyXDPZ/qk0v2yKdMLqC6l3K8qHQPGnMShT6RznOn0kdRyr4m076ilI2kMUYX0UYWl4xhcNy0hplGS4haN0Otm67STVNopmgMXjKFh0joxuVM4HPd2cwJLPZEscRTLJssU07liSaweS5s3kQmx4VWMppKG0UrGVlEGUqlD6fzx5dxJxaUjM6njS1mTaKwPQrKXAroY8n0kVTWKI7QRSL3VKqnaTW+Bt3Myuo5OlOoVjfLbJlXXh5nNMZVVixtadmiUSdeS5ksFC6prj5kNB1WKg9Zyi80NKU3tGRr9D/V12fv3RuybrXX+rXeIYGfuk4kfTWMtGPP1yrjWoF6vqoiWlE1R1kzW1wRzLP4c81+JcppJUpfsmh6eolHLmc6VRKaWToljTIxo3RiPtctlzM2hzM8l/dVNuerEpkHRztDUR0utgSLLcHSilBZdZiiNlzTOEfXFK1vXmBoXmJoXF19e0fVrb2m+m/Pp0RELfxoyAjS/mOB5Y03GMIfaloorfcErXelKGhjcFOv3zyqNlFqmvkVDcxcyqmisktVzZLaVnVVk9pco6pvrcQBjAMEwRxI7zjKHph/44s1nPw4t2AYRuBBlDb31W99UvwRItwHIlDtJJ/4088vjgPghTfFoChKJKj+q+RsN/GYdH4FOAAIbO9+lJt16cdTmy9f2HT6xPI92yOvnN+Qd2M/Le8EvehkSd73nNKTeTe3nzwWczN9w4H9gWPGkA4e8tq9b8ym7YP3Hvj7xauumfnTWcI5PHFkKcuPQvei0Kdk5Y++kTM0t3BYIXVYLvmLItpIBmciTzRFKJ1GZ7tKFNPlal+pwlupmS5XeXEE49n8sTyBi1DgyuNOFPI9eBw3Nms8j+/GFbixuBNEUk8WdwKdMb6MPq60bGxp2VgG04XJGs/kurJFniyBZ3GZa2bB6Iz8UbnFY4voExgCj1LO+DL2KCZ3NIs3lssfLxK6yWVTOXx3udrXYAo1WWYZzbP0xlCjOaKyKtZkiREIQ1mcCD5/gUz2jVa/j8/fzhfsE4gOyVSnr6UsDw//dNeOwN07wgL9P/7qS9Jf/0pa881gjWmDsWaVUDNLqA+WmMJE5hBZVYS8bo6iLpqhCeHoo0SWeKok4mbp9MwS75u0ybkszxslY3M54/P5owtFo4okY7KZI/LY4xnKaXyDv7wqTFUbIa+ZpagNl1SGCs0h8qp5PN0cqSXRUL9ZU7WlquXk/c7i9ke080lLNu30b3vArmtlPuow3H1kuPOg3AbdLWVknjyzV6qiaUxlbfdVJewksZpW16ZvvVf18PkttrBUZ9agOASj9ldgxv81mJHeieWIz66urufPnz979owYbuDoo9e9le3fI2JgEjG6AYKgjo4OYjzSyzAjvW+HQnreS4RD/30vjiOa5ByhAXqn9cYwADlsHR330tPOXLm8t6jgJLng6IF9c/fvnpt6dfu1n7ZlXN9XlHU09+aB08eW/XRu3bnTq7ZsDFi62CU9bXVy8oLzF8OOfu+5e++I3fu+PPDdsO07/3r0+OdpGR6ZuZ6UMt+8Yo+0zBFkmqtQ4s/meTHYnkLJdI7As5Q5gcFypbNcShnjhJIpCrUvT+jB4bsqlN4SobuQN5HDHM1mjWYxx7A441jcCUXUEZSSUSX0sUzORL5oskjqyRVMZPNcBGIPpsCjhONGYboW090oZZOKS90pdDca040t8uQIJvElHlLFFIV6mlwxTSb3lsm9NbpAuXKGVD5drpquNcw0WoLMFSGm8uDaxujKmhidKUalXcjixFy66nXteihPuKWMtYlauunsjxEbNoxfsWzkgrgvPNxJHpNIR7/3VGm36MvXqC2LZIa56soYfe0CoWGuvCJRWbOqVDY3nxPKUi8o5V4O8QAAIABJREFUlUXTpdFkTlgBOzCP5ZvL8MplTqKIPCmiSYX8cVTJhCLhxFz2GDLflanyFppmSitCxJYgRXW4oma2wDSLb5itrlkms6xQV27WVO6W6g6Qy75lCM6ZawvOXfmGL0upaxHceWAUSYsl8rJHT1rFcqZCw229Y6ltlndCtSJljrFa+Ki7papRW0DNYAvpLbebnGYZ7R0LDTCcmK7oX4DZeS8RI3z62sD/QuF9Cq5Bn94B6R/u8d8mgmrnOgE2BNlRzP7sWXtq+qmrSXtTU/eSC46mJG+5nrylKO/IzZTdVy9svvbTtuRLW3/6ccPa5X6RoaMXL5yyfUsIj3OKUrQvM2NdWmpievqCGzdiN24aOjeKdOTI2EOHh23Z9v9O/ziKTA3gCSNYvEAGcwatdCqF5lFK92Rxp/KE05hsd6IXzea5iaRTiQlAxJKpYv5kMdeNXTaCXjK8jDastGQYgzmOVjaGznJhcV05fHeBdLJM7SWQTmLxXbgid4bQnSmczBR6MoWeXLGXQOYjkPnwpd588VQ2350rmCSRT1XrZuiMgVrDTI0+QKH2lSl9dMYAgzmQzZuYk/9ZMW2YWDZZrvGRKKZX1sc1tKyqaVivUC9lcONKGPE3s2cXly4poi758ULA1q2jVq78bO26zzm8dfce/VhVv8NSu0pTHmusW1jetNjStNzYsLbm9rds1YrTyVOKuAtVVbtLRMtSckKv54Zk0yKp/Pmmhg2K8kSayJ/Mm5LDHJfLGpfDHHuzZEQua3yJdApdMa1M7lUsnFwq9aGKp4st89S1S8TGxUxp4k3y7HPJAVdvLjx2elEZ56fm28Id+6JZgutSVQGLl20qF7W0Vd570KzRS+jsQo2RW9ukbLuvYUtv5lIvXbx+9PAP23XlUhTYYOBAcagvzDiO/kzyv2SZEQSBIAjHcavVyufzi4uL8/LyCgsLyX1U1KvC/5yKioqoVGpRURGFQqFSqfn5+cTEHuAlmJ1eq3OE47/Thf5n1NcsY72v0UAQyOp4hoCO+49qf7q6PzXtIK30DIV6/KdLa86eWUohf8dmnC2lnrievOWHYwmHD0Tv3zNv07qw5YnTt24M/eFYwk/n/z937xkVRdqtDReiGEfHMcyMjjkAgmRRMohkBAkigpJzzhmanHPONDnnbmg6Z5qmyVkMiKhjmDEnOtT7o4Y+zDzhvOdZ33vO+Z69avWqrq66qxvuq3a49762Q1NdQF93VHdHcE+7f121bWiQdFqyWnqKYkKcRIDfz7GxJzvbryGROh0dyh0dil2dlxsaxFtaxLt7pPv6pNBoeQpVGU+4hECKIQcuDKElBpHiyC5xdK8Epl8cO3ABgxJFD4niCFJk2pVhpgqWJNs3KNqJPNs7JILEiaMI0miKHJIkiabLDdGk+3GivUPnB/AXSXR5GlORxlQm05XIdCU6U214VJ1MV8KR5NEEye7+kwjUOSxRAkuQ6h8QhXR+H/IChiA3PHoVT1XGklUZE0YLD+znHzpPLzkzJpyHx10pI86DOGvkkDVz3G/1SfLivdCxSef5ZefR2ZvMWePph5ZjizcnlmzmHnkxZn3yqq8291rNP8peelw6d7+0ZzCoZzAoNlld+zqQWajKnA0cmXYmME0JLL0e/OUGpFht3/naPpHGAfH6fvEWlHQDQrIVdbm6S7qXpNOE0Kzt0qJO+BNGAhmTCROLZX2ozKVHuNfvxx3ddVKzvVo6cx49Yc0uUH97s/rs1wcDQ10IVNvcEgNDbLV30zsrsUdNTzg2w3txdeS3z48xpP5ff1/jgF85G70p/5gJG8yN/7KZDb0+ffr0u+++O3DgwPnz549vkhOb5Pj/kJw8efLUqVNHjhw5evTo4cOHL168KCgomJyc/CcwQz9p84/8X2tj8DHM3//69TMH/MwG3648mSwojiwtCy8rC8wvcE9NsU5Pu9vSGNFQG1JbHdjeAmttik5PsXG0VXC2V3W4qxIScL0w16Mwxzk7/W5LQ3BXW0RLY0B7SyC8wrGz1auu5k5RvkFpsV5o8OmM9Is9XfoEnCWy3xA1aNDbrV5Werao8HhW1oGM9D218FP9/ZKtrWfqG35p7zjZ2y0y1CuH679MxymOUJRYI8ojdAUiQZpKUxjCSg5iJbAkWTz9Eo4mh6NfwlHlB4nSvTixPrx4P060FyOMxF0g0mQZYyrMCTUKXYFMU6QOK9MYKmSqMp4kjyVeIlDlBtDCePJFIlUaR5TGEWUJ5MsYvCxiUBw5JIFAXRzEyyCxUl2DF7oHL/ZipYlMLSLzOpF5Y3zRZmHFfXnV5+HTwIl5l8kF56klu5Fps5EZo9GF65QJLcasIXPObG7FbWTeI6dCobX/ztz9nEdrDRh8Wmm5Z1CwnrnZOTk54MgvQFWt+fC47xD5Jp5phGXpohiaSJp6J16xGSUH773YNChb03WxulOqA3OtoU+zuFGVOOY/tpj24kPHxGJZVYMfCl86u4xdfT4cFWfv5W/W0pGHJ7cTKT337k+sPb+PJSC6+hoqarJhKX4RsU4ltTDGTO9n8PHrz8v0SVROcfLTV4/YvC//H4IZ3JjwPB5vbW1tx44dWCyWw+F8+vQJIufgy5f/Ufn48SPUiAL6ViAI6uvr+/v7Q7/l7/dn/l8of1HRfwnZf/r0AQTXZ+eGPb1vJSd7FBT4pyTawyIt8rLcGuARVWWBlWV+bS1xZSV+xYU+SfG2wf5GAT561rekg/x187Lt62v9a2t8+3pgQ4PJrc1B5SUO7a1+BFxsZ4dnWqpWRoZGTpZifa3+wlzMKNOvv+9me6tWduY5P19BNzcgPnZfWenZ2lrR1taL/QgZ5KAkBnOJQdZlEHSHCVcZJDUmXZ1OVsRhZMgUBRxeDom6SKRcIdIuE6jyQySpQawEAnMRRbiEJSuSaCqUYTXaiPrwiMbwiAaVrkqjq1JpKlSaCn1YjUpVJZEVaXRV5qgGniRHYVwhUuTJtCtkmiIaJzOIlkSixAax4ijcxa6BMx2Ikwi8aB9BuBN9uht7vhcvhSBd6iNI9xElKZNXMcMqlHGDkVlTxozZ+NKtmUe3Jh+Zjt67Pv3YnD6rx7pndu+FxxDdtLZdNz7lUmX13YgIXTWlw5ekfpCXPnjoe2D7VkBbZ+8wK4rKcsWNmrYNXSGMmwwvWGMnTHto2oOs642oK8XNwhXt0vW96mUtmhWt5uPLBQ9fd6/9ju5HZ3f2Z00uoAiMzlfv5uBN6df0JWBJnn2Dtcxx3MvfVpGobh9/t8i4YAoT9duXR5/B1aU16hC14d7T4ZkHVBITGZca9uLNEx64/o39+Y/+slyQywX/8Jm5PJDL22y4bZ5C4EawerM+gN5yOBwIHisrKwcPHhwfH+fPNOhTPuw3az7On2PG/9xR5XvmvE2FiZtH498OOhOKEPEv/MvMh0bQ1dUNDg6GLv83ATObzWWzv71//yw7N9LFycDfzyQ8yMLfyzA71aWnLbmjJb6syDc/170OHp6X552T45mR4qSvfcrUSKSzLa6yzCs/1y4j7XZSgllZiWtJkVNPV2RrS0BLsy8aHVNeficlWTM1WTkhVhbZ58waiUD02VZXarm77LS2BFKTT3W0aSL79Ho6r2LRegiEMmpIgUhQp+H1WDSTUbLBMEmLSdMapmrQyCpYrDwaLYcakkYOSqLQMv2D4kN4KTRBmkhVoNA16CPaI0zdEaYug6nFYGrR6VcpFBUiURGHu0zCK1DJShSSIpmoQCUrUWkqeJI8miCNwkjgSfIUuhKOeAmNk8GT5DBEGSLtEoYihSZLEpmXcEwZNOMiflSWNKFIm1GlzigO0C7gWNKDdEkkVbaPJIdlagzPGZImruFYamP3r088NB5/cIN1z3jqsdXkIwcKy76oUs3b97yl5S8iZ4GD+wAJUUE1pUOpSZYWt45LXwJcfH9A0y3G7jsP0G6gRy0HRixw03dx09ZDLIsesmFVu2JNu1YPzrEXHzK6XPU7Z3T64UBLdxZ5pG16mciaxf76drG4JlHt2sWWzuLHz6bR+G54fWlohL/ZbeO8koyVF/PMWey9p8MN3TltyJK132eWn7Ja+6qKKjNfvXvK5n35/PUTh8f9K5h5HJD3R1Edd4Nnlo+WzVHrzW+h7Auos9rTp0937dpFo9EgLxo6DYqKQTmInz9//vDhw4cPHyCiqy+baK02z1VoWGgELpf77ds37gYLJZ9aB8Ikh8Phs9/xx4EAz9tElcXb6APDz4YEQVBLSysoKAga7d8HzBzO+vPny/WNuW0tOaUlYfHRtl6uOrdMJA20Trk5qWam2SUnWsfG3MrN9YqLu1tRHGJnrRTgo4dHF9bDQxtqQ6or/EqL3MqK3QtyHRPjTXOy7nR1hLe3BWHQ8VERKoF+FwP9xEICpfq6PXAYfyvL3deuAo72u/x8D3h6fFdadKWhVr21+Spq0IBMvkEiGlJw14dJJrNj1tNjt4YpuoP98oge2eYm4caGc719Uv0ImQGULJWhTqarDOFkcKQrRLIKmaJJIKqihi4PYeSJZBUaTY1KVYXyzIj4y1SyAoV0hUpWoFOVKNQrZJo8Bi85iBZD46RIVAUyTZFAUqANq7HGtZnjWgS68hBRHkO9jKVdwTKuUCfVcaOKfcSLg3TJfrLoEONiP1kUQZXAjSkgqbIDNDn0yJV2tOgg/TJ2VBUzosq6Z0advLGw6jH3yHfl17i1F1mzi3GjE5FEShCZFvb0RdXv71vWXlW39dprGQO6ZkBtj97YgwD8pNPwPX/GgyDctPvAiB2CcqeuyxA/6k+egDUi/FnLDW+5UxPLyPg0Nwyp8c2XFSpr8MW7e+n5EZcUz1JH+pnjuI6e2o7uBuYYNSI2JCo+hDGBG58nPPl9srI5hcTq6sfVdSKrmrrKOhENL9484YBf2dx1Do/L2WhGuRnM/MUOvvwF2JujMOAGciDArK2t7du3j06n88HMrwiG0ochYPPVLNQyDdxok8jd6ILG3qgjgBaT+AfBjVwU9gbLJf8E3qY2D+wN1ko+Wxa4EfFlb3DjcblcHR2dwMBA6NN/EzBzODwQ5K6tLeYXwspLYeVlEU21cSUFfilxtoHeerdvStrbXLK0uGh7Vz4k5EZVVWRpQbCPu0Fs1O3WxtgGeERrU3RTfQSiNxWDyulqj0+Kv5UUf9PbQyUOZtTWElxT7eLsKBIfqwWLUL9l+pPute0SFwBDvS2xUTLREWJWt4Qsb2410gOsLICI0COJ8ceR/UZTLDfWsD1uwKi+RramTKy1SRZedQHRq9zRIdfTI49CKQ+iFAaG5Lv6LiBQkljiZTT2MgarOISRH0DJotCyeKICjaZGp6vTh9UIxCskgjyFdIVEkKeQ5WnUKySiHJV+mUiVIZBl0TgJAvkydVgZR7hCICniiQoYnHwfUqqz/yIScwlNViAMq1PGr43MGZAnNGgz6njWZRzrEoYpi2XJo5nynVixLpwEavgKgiIHvRLGNbBMDdK4AYqiR5u4w5x1mn/ov/oCtrQSsrwWvvJrHHPWnzbuz5yNfPJbydLTnOI6wzy4VsugZQPCtKBJP7ZAMb1SuxFh2z7oiKYEzK3kTy4Xd2HjJh50rLyhz64ScssiulFVT39bHJ+j/Pp2OSbZ/+fju+yczPoHWx49mXvy7MEwk1RcmV/TWDZzj/Hw2cTkMi4lP6iqORNJaJp/ODy5SKGP4e6vzvPA9S/fPv8jMIN/Y5Ru1s98cjs+sKFOTFAR3ps3b77//nsCgQCCIJ/BDjoZQuPU1JSWlpaFhUVmZiZkWr9//56vgUEQ3ExZy78LNPjmUBRng3wWOgciwITGgXokgiD49u1baIe90bAN/HOXZW1tbah1FPhvA+bPn7+CIPf165XS8qSsTL/cHL+cdI/0ZMfSfL/muqi25pjKMh9vz6uKV/arqv6krHzkluklc2OZIF+T4jz/4nzvrDTHnAzn1kbYQF9WT0dKZWlAR2tsRakvLMo4NsYoJ+tOW0twYb6tk5308SOApto+fx+FkiKr1kaXrDS9hFiVxDjVmPBLDjY/wiKlg/xPWpoBGUnSmckSHo47PZy3hwceCAnYl5FyJi35BLJPj4g36e9TbWuT6eySHEDJIgcl0TiZIYzsEEYWR7hMpipTaSpEkgIOL48nXGbQ1SgkRSL+MgEnj0fLkXCXyHh5HFYKR5DCkSQJJBkUWmwILYXFyQ4MSA0OSg8OyaGxl7EEZQJNg87SpY/r0Fi6lDFdIkt7eMaAtXSdPqNFnlShTqtRZ672ky/RZw3wLK1+ojJlSr8LK40alkcMS3YQRHCj6pTJ60TWDQLzxvC01ei8zdyKG3PRFs8yY8w7zT8Jn3gQOXoP9uC3oqcfax+8rmAuJSKp/g0Id7dwWTFlQEF3ew8mfOZ+1b3VpvlHTV3oVOpU09gyaukZo6m7sAdVu7QyOT4/3NBecUVNcvtuoLWz5uVvq1jCQGlFfnpWIn2EiMb3jM2SR2ewTT1FEUmuCyu09+urv316+OLtQzIDvfhwlgeu/0Uz/wGbDTCDmyztzQIpOh6PB5US8Y1k6JKpqSlfX999+/axWCxICW/W3lBNIZVKPXPmDJvNFhQUHB0dpVAo/v7+paWla2tri4uLAQEBIyMjLBYrKSnp6dOnNjY2r1+/joyM9PHxWV5eLisru3PnTlpa2oMHD5KSksLDw7FY7Lt375ydnUNCQpKTkzkcDoFA8Pf3x2KxBQUF4eHhRUVFnz59evPmDd9Qh74q9N309PRCQkKgI/8mYF5f50Bgzs2PTk5yLysLra2KSE20zU516mpNyMl0hEWZZKTZJcRZJSba3L2rZGwgISW296LILoe7Kp6u16LCzDJSHFITbbPSXMqLA/Oy3CpKAlobYR2tsblZDvEw05pK/+aGcHdntUvSeyxMxYty3RprA7BDyfVwz4xkY3iFE7zCKT3JwMtNLCJY1urm/stSgJXZd7a394X4nQ0POG1tsTUi6CQs/FR40E/Z6aLNDUpNDZe6uuRRQwodXaJDGFkURgpLkMESZIaw0hisDJ5wCYeXR2NkifjLJLwCAXsZj5En4a5QiUo0khKFpEgiX8GT5DBYmYHBi6ghaTRaDouVp1LViURlKl2DwdRijGozRrVpo1rDYzojU/oEpjpl8hpjTmd8+frYsv7ooj5r2Yg8qdeKvISi6I3M2tCnblMmTAhj2miWMmFKgziuRRo3oE9bUMYtyKzblMk7kw/cp1Y8V9/GTKz4YZiOpClfJM27FePegHQdoEcu/lqDYaYwFirH7zdXtoXLqH6PJhfcW+lhTddNLLQ09aYQx9sWng0/ej0NS/NHETpHZ6hDJMTsvXEMCSkrf9E3wP2ajurJM78AgoCxqd4Ii8SaJLf3wevaCkrgSflVsKl7BPr4wL3V0Qdr03jqwOv3v3LAr1yQ84/AvFkP8zZWNCF3FFJrnz9/hgoEoXM4HA4CgdDT0wMAAACAHTt2TE1NQVDnbqpnePfuHZfLnZqa+uGHH5ydnS0tLT98+LB///709PSTJ0+2tLQkJiYCAPDx48eGhoZffvllcnJSUFBweXlZUFCwubm5uLj41KlT586dMzIySk9PP3fuXHh4uIiIyOLi4t69e/v6+rZs2bK0tCQjI5OQkNDW1gYAQGFhIQAAGAyGw+G8ffsWcq25G8ktbDZbU1Pz3w3MkP/y5s2T0vKk/LzgwsKA2qqIzFTHjCT7hprw4gKPkEBdPx+tqAiz5GSH0tKQtqa0YH/z6/piAb5GjnYqdjZXfL21c7Jc62qisjPcwkPMYNG3YqIs8nPda2tCGurCC/M9qytD6uEwTfVTNtbKfZ1ZsVG3rG5JpCZZpiRYpCbeSkkw72yNaG7wL8qx9nGXuaq8w9tFJjxAOTZCPTX2akr81fAAicIsrawUJXNjwO4uUF+rjEUbtLZKd/dI9SEuDgyJY/CSQ9iLvQjhPqQIliBHIivi8PJotByZrEohqhBxihSiGoWoRsQoEXHKKJTcEEYeiZRGIqUxGIU/6BOo6hMTBmMT+kyWDmVYDU9WxJIVKSMaw5Oa1Ckl6syV4XkV1j0t1j2d0UV95qIxY9a8fUA9NPaAd9gPHQNm0w+CiSwb2vQd0qQZZtiAPnV7bMFletlvYTXq8av0xh7TxLxL48txkw9TqDOxQ6PhCQW6yaVGSDqMOpc3vFA2PAcfHC4nTbZSp3u1TaS7EYUPVwkYQnlpdRi8I3nhKfX+y8mROYJ3iCMS1zX/cGpsjvnq3fOP62/VNZWBLcDefTsBAWDX7m3Hjh++ZWXc2Vs3iG0hjfQOkZu7BstZ0yjG2ACO3DE1R0Vhu168fsID2escqBf3n8C8udwCwu3mIlwIAFCnFMjoff78eXR09JkzZyAYR0ZGIhCIn3/+mUqlghtNUdkbDNOQZsbhcGfOnImMjNTX1wdBcPfu3UFBQYWFhUgkcn19XU9Pz8vLq6+vT0pK6smTJ4cPH3706BEUHn/w4IGoqKiBgcH9+/fDw8PPnj1bW1vb2tp6//79Q4cOvXz58uDBgwsLC6KiohgMZmlpadu2bfn5+ZmZmRMTEyAIQi1l2Btslp8+fVpfX9fW1v53i2ZDmvn331cLimLz84IrKsILc72L8rzKi3yLcj1yMh0Lcl1zspziY62Cgkzj4xyK84N9va57uul0taeiBnJbm2M93DTMTcV8vLSz0l39vPUd7VS8PbWSE++WFPmUlPrV1ka2tCS3NKRIiv1gfuMyAQMn4WtSEuyc7JTu3pb1cFYzNxYNDdBPhN1sb47ISruTkXCnKMslKcY8O8W6LM+hMNO6pzWwpc6tq8nVx/WUj9sRR1uhBNgvWPT1muoL9fXC3b1/5Ieh0DJDGNkBlDQSKY1EyuJwSoxhXQZVm4RTI2LVUIjL3a0Xu9ou9vbI4PBqRIIGnaYzMX5jcuLG2IgBCa+CwSig0fJDGDk09hIWL0+iKQ+PXh2eVKPPXiZNSQ3PK43d1xpd0h6e1SaMXaNMXh9fchwk3rR13ymjBHgGHusasCMwvIlMd+a098KjiJl7kTP3ExZXspYeF1Y23VXRFSytt3/worW229/M8Wx+nRNyOA07nju+0lTXA2seyOojwYfnMC8/r951McspiMLg60sronoGClkLyNnHFCSlbZDak1eWTh8nrb1+9ODpvYnZsd8/vNY31AEEABHRs4cO7xfcCghtB6xsblCGUROzRBqzvw8Dr2rKYIwN0JiIqXny/L2Rrr6GBysLXHCdzV3nI/kvYN48T6BQMGRL811WNps9NDRkaGgoJCQEAMCxY8eysrKeP3/O4XBevHhx4MABJpMJbhDFQ0Px42FoNPry5ctsNhsAgImJCXNzc1tbWzgcDrUr1tLSSk5OXllZkZKSioyM3Llz59LS0sGDB6lU6vPnz6WkpEJDQ9+9e9fQ0CAhIZGXl9fW1kan03/55Zf5+fnt27ePjY25urpaWFgUFRWdPXs2NTUVDofPzMyAIPjq1avNHNjQwpW2tnZYWBj0o4C/CxW+/PeD9p/LX8DMd4S+fl0HQe7jx3PxiT6pKe7l5WHV5aHpyfYZSfa1lSE5mY6lRV4lRT4Zqc6REdaREXcyM7xvWVy2sVGOj7dJTbOvrArMy3eLiDTz8NQMCDAMDTWxtJRxcVH38NRMSraJgd3Ky/Osronu7so/f/Y7FydjRF9Fe1vmIKIgOMDY9u5ld2d1k+siHi4ad2/L3b4pefe2rMUNiWBfY39PPRc7ZRsLacsbogWZDs3wgPJ8+0CvS/HRKjER0oE+v4QG/lQPV+vv1xpAqSAG5Xv6ZXr75fr65fr7Lw8MKFKp+uMsMwb9OmZIHdmv2NMl29dzqb9bbrD/ChqlRibrM5k3qFR9MlELj9Ug4NW7uyTh8OPd3WI43GUyVYVEUSJSlagMleEJZSxTnDorO7KoxpjXJI2r06a1sUw1+qzB8PxN1pLj2puUigaDkyLARTnAwOSQnZNwdKxKZY0Vayp78UHF9HzZm4/YQXy6qvaPJfDgl59GmXOdJjayxfWh+PFa4mTtzNrg3BPC3Cp1/D6NuUBf/e2RT4i7kYl6TW3G6Hgvc6K7viu7rruAMY9jLdE6kU3j8yMPni5OLDDHZ5mf2R8Tk+MAAUBo+xZAANi+Y8s1bSX/QGc8qWd5hfnb++X03JC8kmgCtZM1hcFTugtKUnPykqdnxkCQDUV819c5UNx6Y7ryw0N/rOhAfVTAjejUr7/+Wl1dLSYmBqliXV3d7u5uPuZBEFxbW9u7dy+ZTOZtMEaCG2vI/GDy1NQUj8ebmpqCmhnW1dURiUQQBOfn59FoNAiC6+vr09PT7e3tExMTXC53bGzsy5cvCATi8OHDcXFxAgICX79+HR0dbWxsfPnyJZvNnpiYWF9fZzKZkCXf09MD9VqrrKxksVggCPKj3PwoOvRk0dLS+v+fmQ3JPwIzm83lgev3lseCQuxSkt2ysz1SE+3dnNTyMlxrK0JLCryL8jzzcz2y0t0TE1yzs/ybm9KdHLWSEp0zM91SUuyDgq9HRd8sKfXLznEtLPRJSLgLg91OSXH08tK2viOnoPiDrb1yVrZPR1veiWM73JxNa2vSqysTauHxnm46gX7XM1Odk+Js4qKtgvyu+3npmRqJuTtqejrpWJnLuTlctTKXMdYTjgu/6eemaX9bpjjLoSTHJjVeNxGm5uFyLMDreGLsufq6KwjENSLxxtCQXl/fNSr55syUE4t5FzWg09OhWg+XbKiV6O1SGECo9PcqEnDXiERdOt2IQtFDoVTbWi421J/DYpTR6Ct4vCKNpsYY0aDSVUlUBQpdiT6qQh9XIY7LkiYvkSdV6DM6lAkt3IjaxEMT3Kg6YUKXNntrdMHz9y/VNFbqibPAgUOAyAXBS/K7Tp4AklIsfn9LWFzuePGGVNMULSbzfU1L2rN3M7TJvpK6eDyrdeoRZuq96q9rAAAgAElEQVQx+sFvjLlV6uzqSD+xO6cqlzU/FhITaGKm9fL1AoXeDkt0Ka6JZ8wNPfv4gLlACY31xVAQS4+n6eOE4THSs9erLe0NgCAACABi4uevG2nn5ic1t5UtLjMerI7O3ycHRdiVw5NpzP4eZC1yqKUX2dTUUkUfJvFAiHbmPzQOlLD14cM7DmcdypeCCHMgQELYc3Fx+fHHH4WEhPbs2RMWFjY1NcXd4KL9L4EZ3JQTAsWZwY2yRPZGExi+CuVusFA+ffrUyckpODg4ODgYWtCCVqQ2r1Hzw+ycjUJGKNIOgv9BfQf+7wTzf1X//yMwf/jwgcv7trDItLS6lpToUlTkX1Lgd8dS1tVezdtVqzDXs6kOVlcT0wBPKMwPr69Nb2nKUVQ4VlwUWlkZ0daW3Nwcl53tVlDgnZ/vVVTkHxd3NyLCorMzo7s7IyvL3cJC5qLkLiXlX1RUzu3eBbi53OrprmpvzW9vy/Ry1w0PMfP10svN8qgqDy8tCmprTMpOdw0NvBHsb6SvfcbMWFz76gm7OwqRwTelLuxyd9RsqYlpgUdWFHp4Ol/ycZcxu77fxHCHm8sBL8/9mRnSY6yAqcmgpbkIFNKyv8ektUmrp0N3oN+wr/saok8T2X91AKmBxWih0eodXdLtnRJdPdLNLSJt7aJEojKUkYLByhAp8jSG0jBTiT6qxBhTYUyqkcdVyROajFlDPPPaEE2NyLpGGLtKmrjGWDJmLd8hjtt2DFovrVQGhGj+chK4e1fjuqHEkR+BlBTHDx9ZFHrF0kMkvClW30SqA1n64sNiH64mqzyqtCmpG1dOmuggjHX04hvaUQ0IYt8gFf2B+8kryH3nbiAxwdfX91ZRWcziY+rKbzPPPi43IaoUrkpiqL0Pnk0NT2Koo5jfPz5rbKkR2gkcOXooINAzMNC1vqEYMdhw7+Hw8CgCT261vKNZXB43NYdfXGZMTJMKilKHR/CfPr/l8aAsfR6Hw3v37gOHww9cr3/69AHyjflzprW1VV5eHgAAAQEBMTGx+vp6qJMpNJGgqNI/AjNvg9+Gfw4UEuducNFBO7yN1kvgBn8AVC8JTVfoTGj81dXVzWtLfB/4y0bfNXAjm4W/Ws7blK/2n4P5b+JJ/03yL5j0/0Azs7+tfxqfIIWGO+bm+Cck2Kcm2vt4aGWlOMdGWCrKH5AS2333tnJslKOZibKpsXJMpJu83InwULuC/JDiopDCwoD6+riKivDCwoCS4lB7Ow0fb6OEeKfCgqDurpympsSKyqjikjA7W/3v9wF79wCy0qftbPTKy6I93fRcnTR8vfTiYqzLioPLS0Iykl1CA0zzsz2z050zUx19PbXNb1w0Mxa/c/OKgszhm0Yy9laqBZm+7Y1JZXnelSXeuWnWyXH6fl7ijnY/W5juLi28jhn0cXM6cvvm7vgoifCg076eB5Pizne26BOxt4lYSwrxNh5/o65ePL/w5/LKE20dF4fQikSS2tCQbD9CHKqOxuAliVQZPEUaS5bAkiVQREnssDJmWI06qc+cMx1fskAQlBv7JAapGowFq0GqaQfKPKdUq38oEjGYfvQ4cFVDXEbqqMj573y8jYYwxcOshoUHg2GwuzomkgOkevJYNyzLy8HPOCrdtaw5kTLVNXYPO/WQurA2+fTD2tzjhSEKWkLugoAAcOjglp7u8sV7ZAqjd3QOu/J6FkFs8Q617ULVEEa6sPTOe6tjv31ca2gpP3B4t5SMsImZdmiYx9w8NT07tLWzsKOnJKcgwuyWal1TzsI9GhLViMF3IgZa3334lcv7ur7+lcvlfvnyjc3+IzkEAvDnzx+h9q5cLnd1dTUpKeno0aMAAAgJCZmbm1OpVP5Mg3Kt19fXP3z4wP0HYP6y0aKUb+Juzvfgv4UG5PwNKQD/I+ihsLkumruJAZ4/jTfPc36W2F/uxf1frpn/S5D+u8r58+fPIMhevj+ekuZfUhxWWBhQXhwY6GtYmO1TXhhUlOvnaKN+/AggJABsFQC2bQF2bgN2bwds7xgU5kc31KW1tmR2deZVV8UVFoQ21KUZGco62Om0teTlZAUlxrunpXolJrkUFYXn50Uf2L91mwAgLnIs0M/WzkZHTvqH0ycACbEdPp66Rfn+1RVRVaURxvoXAnwNS4p8i/O9UxJs4JWhJQV+wX6meteEQ/wsDLTE9K9d8HE3tLNSTIqzaa6LaqoLbmkMiIvRcbIVUVfaKi4MiAsDrg4irvZnbpn+cMt0r8IlQFMFiA4T7mwxx6MdhwZut7eponH6WIJ+34AKGquBI6gjB+TwRAU88cog+iJiUKRv4GwX4mTPwMmuwZOtvcc6UCIoyhUk6TKKqkwe059atsGPmFQ1Xy5rUO3H2hMZkWhi7MM1RHt35tFj23S0ZUyMFRUuH3d300MgC0g0+MwS0ivQ9LaDJnWid+IeGt6VUVgXc/9X8vJz0qNXw8svGEvPmFOPGNOPx2s7a2BpMbIKknv3bjl9cn9Xe/nj1UnG2ND0Mv3xb3PYkW4rZ53yxgTaZNfUfezEIu7B03EEqlVRVerMuZ+8fe2npslobLO+odw1HfHOnqKC4siEFJ/i8oQBVP3MLHlhkbG8PAGCX798/cBmf1tfX4eQ/PHj5/fvP0KhZqibLwaDsbe3h1TxiRMnYDDY06dPIRhATYX5TANQCuc/BzNvU242988p33wE8leqN6ejgJuMcO6GKQ5lmGw2xbmb8tLATRRff5n50Drzfw7mvxP7+i8awP+a/Gv3/Vswr6+vg+D6yuOp+ESv/LzAtDTX6vLQBNgdWPjt6tKwypLw2kpYS0OGpqrYti2A0BZg1zaBnVuBXULA8SN7nexvZGeGVpYndbYX93aXD/TDbax19XXkSgrjejrL0YMNLU15RUWRyck+ZSWphw/s2goAB7/fnpwQhEbVuznpxERaWd2SV1M+am4iY3ZD2tXhmpL8T3nZ3j2d6WlJDl5uWm5OGuXFgd1t6clxjiV5oTlpvjlpvhnJ7tfUThnonA0PvhEVfqO0wL21May1Mczk+kkJYeDOTeFgH/WctNupscapcQaBXpcc7pzU09iif1XA1e6XyDCxqkr17m6DfoQRgWRBoZihhq4hEMqDKAU8QaWnT6y7TxiJvoAYEu4ZON2OONbYfaSt/2w3WrIHKzNIUSEyjfswuqMzXt1I69Yeu7nloqVH9RMztQ+fYDq68w8d3qqiKmFupnb+7HcRETa9iCIMvmZkstc36G50kve9tdHZR6SGvpyUYl8Utbp9MG9ktm/5GWPqIXniAWVkkbKwNrP8bNHU0vDAge179wDJ8SHP1hboDDR9DDNEaUcPt+ZVhXeh83txRbmVIY1dOaOzQ+ThflMLLaGdQHSsb34hLCDIxt5JLzsv6MEKhT7S0dVXlp0fiRioffCQ9Xh1lkDof/nqCQ9c//oVKmD69vbte75+fvny1+LiQlU1RQEBAQAAbty40dPTAyVR8RUjf7EK3Ei63mxCg38DZu6mQgtwE97ADXTx37I3Wkds1rHQQX5aKG+jRxof/HwjnPtni5q/Hgb+V81szj8Q9v9j+Vtj+5/LPwLz27e/88Bvv75Yys4Nq6qMhsOjKkuD46KtMpNd4GVRJfnBFUWR7U258PJ0d+fb+lpqPx74QRAAtgkAggAgKADsEAJOnfheQ00qJsqbTOzXUJMRFAB27wTELxwz1FdJSQ6C16T39Vb29TQcPrBXSADYCgDiIsdqKtM8XAwy0zziYmzzc/yS4xxtbivLSx889hNgaSbv53nd0uzSdV0Rq5uXAn2M3Jyv+XgaNtTGN9YmVldE9XRmtrcktTTB4NXBhfnupUUemWl2Gck2xvpn7e/IJ8RYpifahfpfD/DQyktzyEm1yU27m5loEeanoafxvYaSgJ4WYG21y9FuX0zUucoy5aFBMzrNemhIr75BvKb2dFvnhSGcHAor3Y+50I8R6UYJDxIuDZIUEQTlug7J1t6raKINayp6CBs8OVvyaLV9bql5aqb93kNcS1v+oR93SkmdNTfTOH50R3iY4/wieWIK++tvS7mFyXcczAkM5OIqMyrFff8vgLOfUXVrGmMSNfuQNr5MWH45Nnaf9obzshfboW2ofvbskZ8O7laUvThCJ8DrSooqMyfvkeeekGPSHdwCdet7ElG08sevGOTRLr9gW98gu737gZBwl6aWfAyuMTrWsbYh5fHaMGO0C5bgEQlz60fCl+4xVp/MdXXVLSxMgCD79euXmwxR7uzsvL+//549uwAAENgChIeHLy8v82EAlS7yNpoTczaR9fHTMP8umCHf+G/BDP6DGmG+OuWrXHAT7yd/DkNA5ZvWPB6P372Yn6TN/nNNCLjJ1P9PwPw/pZn/rvP8L4D569evPO63V68eZWeFVVXGwKsiyooCCnK8Sgr88jK9CnP8i/ODi/PDayuTm2qzG+CFaopy2wQAsfMnJcXPbAWArVuA73YCQluBbVsAGUmRPTu3CgLATiFg13Zg+1bg+C/fi1846u/rUFVesGfHtq0AsGf71q0AEBnm6u1+IzbKNj3FLS/btzA3sKwoojQ/4tiPgKG2hI+bkZGeuM7VsxfObVO58pO+znltzdOhQWalRUHVFRGdbSmtzXEVZQGN9VHI/nQ6pRwzmFdW4GugdcpI93xEkGlKnH1UiIWvi46TtaKPs3Y6zDYrwa481yvQQ9PyxmkLkyNuTsL21sdsrX5ytP3Jx/N4fKwYvOZqd48+GmtEHzEnUvUQGEUsRY3K0sJS1BA41XakErxVvrhGrm/w9sL99JUn1b3ICDqjeHG5a26h+8Fj/IvXU9W1mcdO/HDD9JqZqer5c9/3dJePTaAHhlpQ2C5DU20ZxYsIXMfTNwuZxZGicgcHyXVrb6Zmlqm/vr/34OXk9Ar95bdVxhwpKSvG0cVa+PwpVYVLJ478KCN5obe3dfnR5PAUqg9XEZ/l2IFKn38yOLOCfPNttqopxdxKvW+w1jfAdgjbShvu7e2vyMj2RwyWEilNdY2pufkRyakBvf3V9x+MPX22+OjR3Mz0GMiDihZ5XC4Xi8XyM7fOnTtXVVUFxX4h5+vt27eQnctmc9kbC8U8HgcEudDGt13/OZj/YgnzdS9/4ZevlqHJydkoXeTHq/lXcTcVUXA2qi/5U5o/w/8y1GawgP8czJC9wf1zTQn/q2xGEbjpmcT//fynF/R2c9+5zajjuxPsTcF9zgZvKP++/PUA8G9iDLxN7gR3ox08CILfvnA46+y1R0seTuaxEXZVpWFlRX7pyXalhT6lxb7FhT5F+b6lRQE5mZ5xMXeb6pLCAm13bANC/G1wmKbYSNdTx3cLAcA2AWArAAgBwO5t27cCALR9t2PLbiFAEACO/XxYUf7SdsGt2wW37NgqICQIJMT7xcHcsrN8o6Pu5mT75ub4FxVE5GaEigsfiItyKc4PjY+2y0xxD/C+fttczkDn7CXpPerKP+poHre+LRsVYR4ZeSsvz7uqKryqKrSlCTbQl9nVlnT3tnxEkHl+pkdbXUx/e0pVgV9hmntJps9NnQuut5UjfYzCPPW87ZVCfTRLcp3yM2xTYs0zEi10r35/6hcgLkapp8seg3EkUh1n7/mxpp3oY3cZE3f70AZ9GFMi0x1D9UQRfKfmMpYeVoxNFReXORFI+QtLvazx1tHx3pUnk+XVOSLixxzdzF3cDVVUT1RWxiMG4Kwp3OTCsJ7JVWuXm/OrrLV3C+HJbifFdiMINdSxHgyxdYjSTp3B0xZI91/NhyX5u/s72DlaHTywz+S60U0T058O7k9KCkdhmpq7cpafElsRmXWdCSOzHdTx1t6hQr9QCwKt9f5jZki4C47YyRwdqqpJi0t0RQyWDjNaCYT6oaHarp6K6posErV/fJL264u1Fy9egDxw5dFacnLq6dOnAQDYIgiYmhmRSCQQBEEeyOVApRTfIOOPvQ5y2CCHDW5AhsMD10FwHQTZUPNnaF59/PiRvRFtPnToEFRo8a/FaP+fCoQONpsNlXNoaWn9NQNMU1NTVlb2xIkTwsLCp06dEhYWFhcXP336tLCwsIiIyIULF0RERM6cOSMqKnr+/PmzZ8+Ki4ufOXNGWFgY+gh6FREROXXqFHTV6dOnRUVFRUREzp8/f+HCBVFR0YsXL164cOH06dPnzp0TExMTERGBXkVERISFheXk5MTFxX18fMCN0B+UTMu3QzZjGHqScTfi+1wu+OnDV5AHvnq2GuRj52SjHRtpHRt1y87mckaaQ2MjrKIiODfXq7Q0IDfbLTPdsaEuCj1Yeue2oruLDrwqprczNzcz8Jap2hWZ82LnT0uKim4X2HZo34G7t24ryElDkIYM8m0CW7YCAju3bRXaAggCgKz0adu7uqkpnk6O14oKg8tKI5obMz3dzb/fC2Qk+6UleWSmeEQE30qJdyrK84kKu5mSYFOU5+lgc8XSQuqGkYiY2HYLCxkvb4OMDNeOtoSmuqi0JDtTI7GwANOsFOesJPvKQt+iDLfqgkBUZ15/Y0ZS6N2UcBtv26vmOufsLGVDffWLsz1gITdT4+08nNQlRAFtze+tLI+6up2OT5JvarvZ1nWrtdOib8B2fDZmcjFp7XXN1HzBACZyer5i6X49jVHQ3hmFJxUOj9Qih4o7ewoW79MqazOOn/nOwOSyyU25X44BPv7mX9irSw+Z00vDtW0lrEXqo1cz916wQhNdzssd8Am1zK+IYU4OUMcHZh5PkqaJ049Gw5P8k7Oib1kZnz51TOHyFR3Nawe//0772pXRMdTTl6yJeWRrT3ZjdyZ9squwOqq6MbELWTiAhY/NDF24+FNjS9EAqj6/MCY1w2fhHub+feLYWD9qsH6YgYLFBX7++tvK4+W+vh5fX9+rV699990+AABERYVjYBFz81MQLNlsNocNfv0CuYcQHSWPw+Fx2CCXA3I54AaYv4H/gWcuuBE6hhIzHj9+vHfvXhKJxNuoi4TkH7mi/50CfQ0ofvb27Vsul2toaBgeHv4nMAsJCcXFxTU0NJSVlRUWFlZVVdXV1dXW1lZXV1dXV9fU1FRVVdXX11dWVkJHysvL4XB4dXV1WVkZHA6vqqqqrKwsKyurqamprq6uqKiAroXD4bW1tXA4HA6HQ4OUl5fX1NRUVlbC4fC6urqKigo4HF5RUdHV1aWnp6ehoQFpZr7xA/0dN+tzDofDt234/s+XL99AkPvr0/upSUGFOeH52f6wKGsLMxlzcxlYrF1mlk9pWUR5RWROrk9BgW9SvG1xoU9Bnoe7q3pSwp3MdKeK0tCmxrSm+twGeNEEk6qpqnTi559HaGQaGVNVnnfHykhC7PTJY4eFBAFBANi5basgAGzfCggKACLnDhbmR1reUirID8rPC0QiSu9aXz3685bIUJuMFK+4aDtHO42S/KDy4sC4aKuoMLPifK/K0oDMdMfYmFvm5hLy8t8rKv+ooXHU+raUv692Ya6nm5MGLMKqsjQ4O9WpMNsjP82tNMevLCeopyGzsSyuvSaJNFBenuPrYqOgd+2XYF+DJJh1UY63q73KVdWf/H00nBwkrxsevHXrqJuHmL3DecvbJxgjuZ8+4x6ttt571MiaKO7sCZ+aqX3xCksg5dc3hrS0whqbYbSRhvHp7mev6ZUNsAsy37l6G9y1V1dWOWZgJB0YajOEb5m9P1xQmZJdnljTXtBPbKhqy5RQOnbLTrNrsPLF7wvzK4yxZebs05nnH1cScyNK4RlWNtelpM77+7jra139Yd8ukfNH2trLissTymqSBnH13ciK7sEaymj/r28XCYzO1u6izr6KLUJAenYontw6NjWQku49MFQ5MtpfUZU6gGju6WnqR3S/+/A2Ozfjh4P7BIUAYAugqaXe3dvx+9tXPJDNBTmfvnz88On9N/bndc4XHvgH8DaasEMU+eDG9ody5m0CM195gCC4tra2a9cuCMzcP8v/pTP4/042e9rQq6am5l/rmX/44Yfnz5+Df+Oj/62W5/09MhQO509FZ+AmE5q3KXjwd4fi2/apqanXrl0DN/yQzctxvI3QBbSwztv4K0PHv3z58v79exBkz8+zAvzsI8IcM1N9k+NdbW2uWlgoR0Y7x8R6JCR5w+Lc4xJdq2tiW5pTczI9iwv8fL30khPs8nO8oiOskxM9S4viq8tzKHhUgLfHNgA4c/LoTVO9OFhAdmY0LNonNzvupqneVoE/rPE9O7YJAoDEhePFBbG3bionxLskJbrUwhMNDSRFhfdWlkY3wJOy070jQi3LCoNaGuKiwsyc7ZXys90yUuyTE+/m5bhlZbkGBl53dFZ3dFY1MxERFQakL+44cwJwslUrzvdtgse0N8YV5XgXZXqnxzqX54T3t+QPdZVW5ISW5wWgkTkZqbbmRhd0NI8HeOnb3blsYyXX3gIrzHOKi70BizHy8lS6e0fK0f7KqxeUx48x8wvdc4vtcwuNPX2xaGzWwGBGZ1d8YZFnbV3EyGjDzFzPzGLP5EJ7cpb9SVEgOuFuXJLTwGApllDnF2Td2FaAo3UZWaqb3rk2RO+493wMQWq8clXYwvZafnn8ytPx8XnS/JOp5ReL5U35gVGu/agGT5+7x4/+EB7iGx0WpKupcuznvVkZUb391X0DNXhya2VdKm28f2wOt/pyepDQnF0QFR7jCmwFyquTfn0909SW4+5lUlwaOzWDf/BwnEJCurk66Ojo7N23HxAA9uwTcnCxJNMHJ2Zo03PMN+9frHO+fPz84dOXj9/Ynz9+ebvO/fiV/X4DfWwe+O2P7Y8i50143pTFDU1RKOtzdXX1wIEDRCIR8kv58k/6n/23CbSotr6+Di1xQWZ2RETEn8AMdYEEQfDjx4/r6+t82EDUYVCAHqI7gVwLKGcd+rXQwU+fPnE2eerQ/T5+/AgVmq1vUGpCKpfPSMblcj99+vThwwcejweDwdTV1aFHw/v379mbcuLZG8TfkK6GbgrtQFl7HB6by/v64cMLeHVeTmZ4Xk5EYX50gJ81LMarojIzIsonINgpOS0MFufl42eVmOATHuIcGexqbaHp6WJmc1tb+fJZGcmTwmd++vng9z8d+H7Pju2CALBTSEAQALYJAvZ2RlGRLlWVqTZ3jAUBYPf2rTu3CQltEdwmABw/etDV2VJPWzY3Ozgo8FZMtL2Pt8npU9vq65Ib6lMKcwO9PQzKCoPamxMLcjwyUuzhlSGwKLOIMJP42Ns+PrppaY7RMKuMLJfqykAHu8smxqLCZwXERLZflttvcv1CSoJNXpZHcU4AqrekuSa9piQRh6zzdjDyc79ekONVVRE82J8dHmIWGWpqfF3YUP9MealvQrx5dpZtRblPSqpNQIBhYqLdvSX0wwcEOq1pdLQRg8vMzbdrbA6h0IoZI1WDqFw0tmhuoW9isqujJyM81vz8RQFRqe1ZBb55hcF1dclYQkNuYXgXohxL7dAyls8pi33HW5t9PDy2gLfzMLF2NGjrq6CPIunjQyQWZmSeFhzn3dJb3d4Nl5MX/fnwfmsLs0BPd30tDdFzR5wcTVgsBI3R3tCahiJUseb7R+f6Hjwb7sfWDGDrEtJ8t+4CWroK27uLC0piktMDYfG+95ZHq2vyJCTObhEABAQEDhw6CIuP/PX1g3Xw1fsvKzhyx+wS7e3HZ89erKxzvrC56zyQzQG/rnPff1l/B/lkXB6E5E888AsPXAdBkMfd2Hh/CvpyN1I4OBzO06dPjxw5MjIyAv45MPy32uh/SjbrTmNj47/6zLt27VpcXIQQC/0kaAf69Nu3b58/f4ZQDb1CJd0QARJ7oxsjCIJoNLqnpwfcRNEAjQCtDUDPFYg/icfjvXv3jr1BgMLhcGAwmIaGBnQydPDTp0+bl+D+Vv7j38BjgyD75cvVhLig0CBHP28rX49bNtb6qsqSOjpK54R/OfTjnrPnfz52Yv8WQWCbILAdAIT+vG0XBHYJAfv37JAWF70kLbFjG7BVADj+yz43V7OKioSkJM+CgkhdnUtbBQChLYAgsEUQ2CK0RVD03Gmda0qi53/My4mwstRwdTb09TY/d2ZXVkZAZ0dubVW8v49xUa5fbVUEvDK0rMgXPZALrwoqLvRuaYLdvi1rYSEVE2udneteUOiRkWYXH2vl4qhubXnZz9vQ10svyO+6i72GhYlcRVF0MzyrID28p7XEQFPqtplSWLBFSqJ9Yx2suSGurzszPtbKx0urrNQrJFjP3+9qaJhhRKSJo6OKg4MqmVSHGixtbEjCYoubWkKz8+5090Wzxivv3e/E4opq62M6OrMKi4Izc717B7JNLCUvyn5XCYelZfq6e5l4+1vYO+sTaK2Pn495BVsVVCXefzY2RO9YeTnV2l9uYKYMb8mjMRHj86SHLxYfv15Oyo6ubiwikBDGxjpnTvyip6npfOeuneVNGYkzl2ROYNDVZEptPyq3rhWGIhWOzLaSWa21bRmk4c6RcdR5sUM5hTHU4b6pWUJ5Vbq03JmTp/Zv3QYIbAGMTTXgdSUFxRkEcu/Sw2ESvWVstn+Y1dHWU9jdXzk+TXrzbu3th5fr7E9f1t9xeB++rX/8w8zmfePyvnJ5n7m8zzwQWuPdcJ7/jGdokkOTdm1tTUBAQE5OzsrKynBDrv/vEH19fWNjY319fX19fSMjI2dnZwAA/so0snPnzunpaRAEIe4SqO/x2tpaUVEREonkPw8gbfn69WvOxnodH04fPnx4+fLlhQsXYDAYH8ClpaUZGRlzc3Obn3B/iW9xuVyIJCUsLExRURG6drOjwj/y9evXlZWVxcVFCoXS1tZWXl6enp7u4eGhr68vJyd37NjRw4e+3ya4AU4A2CkIbAUAQQFAQAAQFAT27RP86efdJ4/v2yYIXDh90kRH94qE+E1DratK0jaWhlFhXsX5KY21pb0dTRmpcSeO7Tc0UMjLjWxqzSytiMrKDaysTsFuvycAACAASURBVDa8rrRtGyAIANu3CG3fskMQ2CJxQfSynOQOISA81E1ZQcTshoq5iarQVsD69tWUZI/EBNew0NtJ8Y6dbSklBT6JsValxb7Fhd6V5YGDyOz2jsQaeFhjc2xOnntevltmlmNEhHlCgm1GhntCgn1FRWhlWUhmmoej7TULExXx84dN9VUc7hidPfadj/tNb3fDpCTH3Fyf0tKQmprIgADDGNithsbwpubI+saQvAKnwmLXoFB9VY3DaGwhk9WAI5RMzTYzxyvSc261dPlRRrLmlpq6+1KCQ8xLSsP7B0r6B0ruPyKmZnjdvH2ltjHR3knH1cPYy9+sqDxqdLp/bpmQWRQWnuA2PIUijPQsPWbCW/K0rsuX1aaPz+AmFsiMKfwAqae0Nre5swY11KuupnhFTlZb/aqmooqpvq6FsZa6yoVbFlcGUHkoTHbPYCJtopw6Xjmx0JeaHYAYaiyrypa7cqG+uayjC379hprgNgAQBI6d3B0aacec7PrMubcOPlp5SsOTa+NTnXoHsnsGs6rrI/JKfRtbk5s7Mpcf0EDwt6/fXn368prL/bTO/sxmf2Ozv3E46xzuVw73C4f7hftH4wsuH89cDoTn/+gdCQWWnj9/npOT4+/v7+np6ePj4/tn8fPz8/Pz8/2fEx8fH39/f2jf1dU1MjKSwWD8Ccw7duxYWloCQRDi5v369evjx49lZGRSU1OhqmsymQyVa0N10i9evIAqs6hUKoPBgDDJYDCOHj0KDfj06VMVFRVPT08SiZSWlvbu3buJiYlXr17NzMx8+vRpamqqu7t7dXUVsrchJqTo6GhlZeVXr14hEIjq6uq0tDQvLy9zc3M1NTVRUdH9+/dDaT1Qjh4kwIbs2rXn1ImTl2QuioscuyRx3Ehb1spUzebWtWCfO5FhrklxwVkZMfDqnLLS5LqazJBAh8gAT383x6sKUqmxgeLnDu3fA4ifPywm8qOO5uXYKH9vT1sXp1vMESQcnpqe5VfXmFxRHdfaXnTbSl9ICFqy2iYIbBMEtu7dtfvAvj2CAGBnY3rmxAHhMz+eO3VoxzYgKcEnNzvU5o6mjPShiJDbWenuaUkOsEiLxvpoeHVoc2NMVUVQV3dKZ1dye2dyQ1NMU3N0bV1YTU24r69BaqpLTMydqCjLmJg7KYnO5cXRJfkwL3erk0f2Cm0BftgDSEscdXLUiY9z8Pa6npri1tub4+WlGxZm2tmVXFEZlJPrkphkXVDoFhZpFBCsv/Yc++QZZnKmaYRVhcKm17f40UYzmJO5vQOx+UUuldWhrLF2KqMZT6q794DY0Z1rZaPg4KKRnReQke1fUBrRgywh0Jtnl7ENnbnWTnpkVv/YAp7M7I9M8DKzvubqa9mNqJ5ZpvdhWpgzxIl5elxSaGJy5EVxYSkxEQ8np1AfXzvLm9EhXs5216WlfkAgcqdnmgn0Atp4GXW8kjLalFsc5RfkvHU7cOinfafPHQG2AIAgsP+ggPo1sf6hkpfvhh+/RD553T93v4U1U9PZGzM8Xv7uM/ELj/Fgta2izuvpSwRrBj4918YF7/N4q1++PVn/+orNfrPO/sDmfGZzvvwZ1V//wPNfwAyus9l/FDxxN6WUcP7cBOL/wv79b5LNX2bz/h9g3r59O2RmQ64pCIKGhoa6uro8Hu/bt2+QGtTU1MzKyhIWFkYikR0dHXJycqmpqVDzV0dHRw6H4+joaGBgAIIgh8OJioo6ceIECIIDAwOPHj168eIFAADj4+OSkpIxMTEdHR1JSUmqqqq///77t2/f3rx5s76+XlxcDCFz+/btfJTu2bPn2LFj0NqVtra2g4NDUFBQVlZWTU1NZ2cngUBYXFx89eoVl80DeSD789uirNiseJ80mFNxhm9OsmtOsntBtn9lcUxxfnhFSUxWmk9laXRLXWpVCSzc38pEX6K+OjY3w7ukMLgoL8TU6NKPBwW2bQGOH9l7XU8lOtLr/Ln9EhKHw8Ptq+HpzNEhZ+fbglsAQYEtggJC27fsFAS2CgIAtJ06/uNWgT/2d+8QMNRXam7Kd7AzcHc1SoA5BfmZXdcXNTIQcXFSTYizbqiL7O1Ora4J7e1LR6MLs7Jd4LWhjU1RXV2pISGmdXWxHR3paWnOoaE3fX2MgwJu+/tYFxemRIR4Hvh++1YAOPLzdmdnvcwsTwdHzetGEr5+N1xctewdrlbXwIpLQpNTnENCb8Li7tyxUXBx02CNN49NNI+O1xMpxRl59s1dEXMPanvR4ShiUt9QQn6pW26RV0dv2twS4tfXI+vgQmyyhabez+m5HmExd0Kjravq4h89G55bJsw+IMurnQ2PcycMd7f1lUcleukbK9yxN2CMDT5aG59cpEwskDv6a8uqMrt76w8d2nn0x7221qblBRmpceEuduY3b6jISh4OD7s9OdlBpJSOTNTQWPDphcHKmvRt24FtQsCOnQLHTx6yczTFk1s7evNyS7wZU5VD1HgCK3qIFtg96JGWp42nRi08LJ29l7/2uv7hWnla3v+h7i2j2srX/u+NlLpOHaZCS72Ftkhxd3d3CZ4AIRABkmAJSYAQIhAIwQPBgrtbfSozbacttWlPO5XptFOByP6/SOEwnTPnlueec85zrSxWsnfYkZXPTy75XhacGp+x89gSju/IFPHVmyGh+HsQfCQSPZ4XPl0Qv5pfeCeRfMlu+PT5/YLwg7SZ87JIlTSBZCmOJVoehfo3hqPEf2JSV5y0Qlu685XK/f4O5rVr10odYEKhUJrL6ujoGBgYKBKJQBC8fft2eXn54cOHk5OTs7Ozzc3NdXR0WCwWBAIxNjaOjo4OCAgAQXDdunUcDkc6VCQlJamqqs7Pz0dEROzatevhw4ebN29+/PixsbFxaWlpV1cXkUgEAODhw4eiRY1CIpG4b9++mpqampqazs7O6enpH3744cmTJ9KEnn9unz58BiXiuzcvRQU5xgZZeNoc8bI7FOWvkYV2K8gNKiJHlhbDOCw4OScEi3YvokBqOKisdJ/kOIv25uyh3sKOVuL0eMWVC838uqKzanul/mppZpicLCAnC+xX3mRrp3fkyB4pzDKA/ErZVXKAvIKs3Cp5maXMUAVZOQWZFVKkYfGB9jbaIUG2edlQMiEuCxsa6KcbFmxgYbYnCmJcwoRhcd7EvBAuF1XPw3Z05lVwEaWlcAjEFIsN4HBQpaWIhobcEhayhJlOL8aiUmMyMEk7tq6XAwBoXEBZGbZNUNAmoEJhToePrDpxcoO7hxYS6U8iJWRlRYeFWeEzwzy9zrm4nh4dL28V5AUEnSuvTsETfIpKwlu60b3jmZOX8y/cpLd0p124wbnzQFDFw9BKYgS92d/fr7J23eEbqo7AeCSmurV20f72+trodFNrb/kpzT2egZbNXeX9EzyegBEc4Rif5Dd1ofP+40uXbg6OX+jgt5WxuWRBe9WmzTKb18sgEiMqSwvxGFh6arSni6HmmV1YTOD33wuuXq+/Ndd46WZla1fBDiVARv7LiJiMDPrlw403Hy6+F86isiwr+MGzP2TwB7z6ZkPTCUfC47+ZupL845O8qStJ1U3OjR0elXzbuJTtmJxDxCLt4jJrCs26sTVu7hFPDF4VgXc+ieaEktef539dWPgMgmKx5PPn+fci8SeR+LNIJPlqZpYyv5SYJXUdi/8gBrhE2v8onvS/sD+DeWk2Fi9mYS2POv0dZunMLF33giBYWVmpoqJy+/bte/fubd++nUAgGBsbBwUFzc3NrV69etu2bS9fvvTz8zM2Nu7t7R0bGxsYGNi4ceObN2+kLzk5Oblx48bZ2dnR0dEVK1bcv39fTk5ubGxMXV09Pj5eWVm5pKRk06ZN9+/fBxd10tBotDQ0JV4sMZMsqn4vBZyl7mupO235KPX50wdQ8nnuh/PQMIekCLMIb9VQj6M+Dko+DkrRQSexqdY0kl9ZcTiPm0AlelWVxlSXQnEop9jQc3UVCY3VKQV5QdxSRGsjZXqkabS/iYhHmRqcO3pwz5b1Kzeuld2ySV5WDpCRBWRkAHk5QEF+hQwgu0JOQV52xQoZYI2C3NqV8vIAIA/IrJJbrQCsWSm7SgYAdHROGRuesTTX9HQzTkkOQCR6+nhop6G8sWk+LAaMy0ktL0+R1lEXUqOIuQHpGFdOWXJwoDaJBKmqSsfjA7BYPzoDUViIYDGzS5ikwsKcjRtXbtigEBjkEgt1i4E6VHCx/CYytxKfmOSWnh7C5eYUF2OwGdF+Pqburjo62opGhvuqqzMgUSYItMvgJL1vrDAqUd/N/1BMinZ1S/TMTfLIhZyZGzRGRYSatqyB1Tp+N/zBy2q3QEWv4GNRiaZufmfxRMjQRP3UhY46Pj04wgmfC3vy4uq1WwPP31zvG6lFZoSPz7TdvDM+daXjycsbl64NMNi5RbRMGVnAUFc1MT6ElI0k56DQyZCwQFtD3X3Z+MC7d9p6B3L6R/EfweGuoawklKWW/mZz270Z2Z54ovvwdF5ZXTCFZQPHHnMLkWkddh+7HlRYeco1EAiIALIoB1mVmtn5+5mVpycu+/VNOLX1W3aPOo5e8GnqsqtvtatqsKtrcpu4gHn2S5sY/GEBnAPB1wuiX8SSjwvC9yLxB5FYOjmL/rjMllK0lNcgRfrPpsp/18z81WJ76Z38DubVq1f/+OOPUr/UUiyrpqbGzc2NTqePj49jMBgPDw82mw2CYHBwMAwGA0Hwzp070dHRqampP/30k4+Pj7W1NQiCr169kuamDA4Ouru7h4eH9/b2giBYX1/v6ekZERFx/fr16upqGAzm6+v78uVLcDEAgMFgTExMxIviiVJupc11ljYz4sWgtHhRoHB+fn5h4bNEPA+K3r97eYeYERbmqe5osj3QeZ+33Y5o/yOwcFV4pHp00PEgj/24VOOCHEcmxau+DIpLtU+K0e/gY4a6ctoa0pgFkfB4h/gIRxoZhUqEkLIwwz2tTbzyhtoSWiHO2lJHWXn79u0bZABAFpCRl10hL7tCQf7LJCwPACvlZFcA8itlV6+UWb9SZq0MAKxbq6C4c3OAn5Ozg6Gh3lEjXRV0ih+bhSykxFZy0AUUCJUa099fPDpa2j9Aq6/FYFDO0DiLc5qb3F1UqdQ4gYBUVpbKYKbk5sYx6JlcTpG3t6O8PLB167qwcM9UVEgczBmW4IJE+TCYqSmp3lRqMp9PFQhKqqsoyUl+fj7G2ud229gcIRDC6njYoQnmzFXOwGSBif03e48BOhYK2UU2g5fTOseTyaWO3hH7XQJ3E4ptxq5kNHRHJKafIRS7ZRf4uPqpBkaYDU003Lg9fv5Kf2CYk2+Q9c0fh89/J5h7Onn5ZhcKGybormhoYQ7PNN56OEUpwhQWZ4aGe8rIAPv3fhMV7k0lZVBJGWx6Ng4TYWmmEuB3tr+fkEOyzSTr907CGtpDCTTL9GzDTIpFUZlrc290eYNrYOymJPy3zUMu5S16db1GVV3nGvr0B8+798+4l9erc1s0OobNuqcs+qctWoZ1hi9adU+ZDc7aNQ8Y9YzbDV3w6ptw5XXYd4/Drt0r/eXzxDx4a178WAK+WRC9+bzwWij6TSiSxmski8phXxxgUlqWE/IPcfqr5+T/ji0fUKSjz+9gXrdu3c2bNyWLI9O7d++kDu2vVrMSiWRp0SuNEi9xFR4efvnyZYlEshQEFi/6EiQSiVQPEfxDzslSTBsEwfT0dH19fRAEpS+xJPgCLnalBBfly/+QYbfwef69RPLu7cvbOFRAVKBuuNeJAKf9xuqAi/lmaKhqRpJxDsoiIfy0r9Pu6CCVSP/DsYFnowM0M+CW7Y3opppkAR99cZJVX4UJ9Nb2dde1s1CDhDg01dMGurkXZ5q6O9mccmIqMsbb23HD+lUr5GXlZeVkAEAGAFYqyCuskFmtILNCBpAHZOQA+VWy6+SAlatXrlmpIL92jcIRlX3Ke77ZuA5QPbYdEmrDKEomEaJYdDg1PyYrK4hOT6ioQHIqUoYGispLEwrJEf6+Gs4Ox0MC9QiEEBoNmoENSEryZJfmVJQX7t27TUYGUFAAUlNjCwvQLFY6m52RXwDLJUQ6OZ+OhzpCYc4pCB8Y1DUi3Do1xTsoyKCqCnP1ct30DLu8Fu4RdDwMelblLLBpD2DosBpPMy9t8WY1usWkHbXwUvCJ3V1QYVne7BaLUobjVEksp75JQgbBm9dG+vXjg8fPvr94eSQg2Mnc+kxHT9nwZNXMZf7l6+2sMhy3hlLHL27pKa3i58cm+PoFOa9YCcjIAHIAcFB5O6uYWF1By8DExEQ5WVvud3VRTkRoI7FnGFxDSqkap8G4stlSMOAlGPKmVehSSk+XNejz+6ymbvr3ztoNXHToPW/dd8Gmfdy8a8p24oZ354QFp1W1d9ZUMKHbe95w4LJp66hmx5R+76xp66heXZd6TZdG16R516Rj24hP10Ts0Pm0O09q3nycWgDvgeCreeFroejjUpqnWCxNWPqi5rmc1f+S2/9y3/f/0f756/6Rbenxv8eZb926BYKgNBtEOjm/efPm1atXr169kq5m3717Jy0Hffv27fv376UT5tu3b4WLRaEikWipZFS02BhdmjEiHR3m5+ffvHnz9u1b6TpZOusuLEocIZFIPT096fsRLpZ0g8v4/+Ngufi9CxeEH8Tgb8+eXEfB/SIDDfydjzsZ77TQWK2uAriY7fCy3ePnqBwdcCI64BgOrl+c6wrxUbPS2WautQkappWDtmcWBDVWwQe7SJcmuW2NeYyCxKyMEHJuFIkQzilDVFdnNDUVU/IxEIjvli1rZGUAGUC6cwZWyAPr1iqsXSW3RkFulbzcmhWrV8uvXS23XkFuzQo5BQX5FSvkgZXygNQL7e6kU0BKLC/B0IuSqPlxSKR7ZmYggRBCzAvhlsNLmfFkQoiz/RFuOWqwj9HSQmhvz+fxcsrLce5uRvv2bJaV/RJjQyCi2wUVtKI0Oh1dVZ1VzyOEhBqnpfvh8EGhIabOTmesrY5ZWx3V0dmZmGh351bb+AQzNObcN/uAGKSea8h+TXPAHfItPFczv8o2majmHb85DnswMUcFTTkWmLDB1AUIS9xd0RxQzA1AYO3yiuKe/nzj4tXRS1fGomMDjExPjc80jM1UD09y2nsZOaS4jh5Oc0cJqwLb1MWgl2YdPLIDkAUUVgHKytvXrAJsLXWz8UnMYlxIsLm/r0ZUlBYCrcussGsfchs87zp+1bt/xrm536xtyPrCnbDxaz4NfYadk5YdkyaDV6yGrlp3TBp1TJoJxsxaho2bR42Grtgx+SqVHccbhk+3T53rvWzUMaXbNKbJH9LgDWpyBSfZrcca+jVbx806pl1ruuwb+71ahyJb+xEPn3d9FN79tPBCKPoo3RqLRNKcQuFXK9jl90XLvNlfwfZny+D/K/vfDQF/D01J98zS9a14mTbCV59tqYPW8iFBOt2LF/e6C7/PAxUvc/dLTy0sFmNJT0kn3szMTGNjY/GiopJ0RFi6A/6+mSv4u4Iq8eeFDyLw48/P79LyUSRcBDrOKcJDw8loj/bRVZZa26x1d3pYHXA1U7TW3WBvuCHc80h+uk9CiLGl9tYwr1MQP1VEvGFcuGaIr2puhldlGaKEBm3l51RxUtmsuNQUS1e3Yz7+BmUVebTiHGXlnTIAYKCv6+/rt2H9Wql7bIUssHaV3Eo5YNO69WtWrF23coMMsFJWZuUqhbUrVyisXSkvLaXc9g0QH+Vaw83msDG1Vbiiovj8/Gg83i8t3YOaH84sjsnM8A72P1fJQfd2FbW1EDo6KM3NpLpaYhOfqa11bP16uTVrZGVkABMTzdhoXzwurrAwtbaW2CYowOL9WSx4S0teJReXmxMJjXFIiHMKDTImZIf1dFIZzDj/cHVDu60eYYejkOdi0zR9oMpRGScxRfom3oBFAOCbuCo+Z6dvwoqQ1HVhKRvCkrfBM08198PjUkzQmX6v390bm+ybPT9WWlZg66DNbyuaOF/d0kWuayIQ8+PbOtn9o3XdQ2VN3cXM8kwbR+11GwGVIzsGh/gdXVwcNrark3v7h7Efbg709NAnJlnf3SirqPNu63PoGbfqHDVrHzYZueLcMWbR1G88dcNn4LxDXZe6YEyv/4LpwEWzjgnD7imL4SvObROmtf1a5YITedxd7TMGnRcNO88btExpt88Y8Md02K3H8iqUSJw9xQ3HytvOlLacruzSKWvVbh6165zybRkMaxtAfnerBQR/EYo+CRdAofCLWtgSzOCyBKSvkP6PsiXa/+GM/bsMMBAEpY7l5fAssS1almItWVbhuZzMpUxP8PdllVKTcite7Ky1dAXpMhuDwUhn5uWNucBlsmbLxwjJMofewsLCgmgeBBeePLlFzEmiEhPLaakl+YkZCW6BzupRvgZOpgeCXE/bGysGuhyBhmh42uwJclYLcj5jZ6CIireAR+llwC3gsfqQwNMxIdpxYfru9kdy0j3J2b68muShPmJtTWpMvCM2OwGaCDGzMNbS1cvIzOkZ6I+Ji9yxc9P6jbJKuzesX/slLrVSTnalnLy87Ao5GXk5GVmpp3a1ArBCDlCQA1wc9epqKOUl2EIylEyMZrNSqrlpdTXptEJIcQGEQghJiLPKQHtwSpPZzMSaKkxPJ62ImlxbnV/FpdZWMzU0jq9dBaCRselpMZEQFw8PvYBAo6hoKx8/LXJ+VFZ2aENjHqsEhUEHZmdFhgSb9vWWciuwKIx7WKy+ltmGPccBOz/FuAwNp4itjuHfWAWsPWUO2IUAwakbkAX7kOR90ZhNMPz2ihZLKEa5jOeHJToFhhvy+IxEeISFla6Ds4Ga+q7AcNOuQdrVH5qu32kbnuQOjdc0dRTlFkX2TZZkF0a29dMf/zxVyEpKTfch5Ed39ZY8+un8wwcX7t2b/PHH4ZY20uBI4eBYelmN4fhl985Rk/5pi75ZS8Goce+07YU7fpM3XLqnjQXjmi0jZ7um9YYuW/XNWgtGTev6NYobDzAaVWgNyoIpw57LZm1TOm0zuu0zBrxhLWrNQUL5nnKBOrdTq7LrXEWHJqtJtbTlNH/EpP+yT995SEt/YpOA8PT59wvCj9LCZpFoQQqzRAR+Uer9UnHxux/5X8Tk/9r++Tr/dzALhUKpIMNyjaK/wpYGmKXFuUgkQqPRUpj/oQLJ0of5akEivcLH3z5IxPPPn/2YiYWScxNK6KlV5RlYtC8C5lTJRiOTXKPDTAK8z4b4nk6ON4kN1QlwPWtnsN9Uc2tqrAUGZhEdeMbfRQUZb0xMc0dDLU21NjuZ7YkL1k5LsMxC2lGyAwqLUBRarnuAv4Wzp7mzv76da1gSLIOUkZ6bWMTE9vRVV3Dy0lAxJ4/ukca0jqrsjgjxsDQ9d2DfDjkAWLECUFAA5GSAwyo7oyO9GTRsUz2VRknOJ8aW0JLoBTE1ZcnMwogKJiwL454CtclK98lM887M8GNQk+qrCY21BTWV+dxysp7OyXWrgNxsRFVVXl0DuZZHjIi21tTZZWFzNC7ByTfQwNzqqLnV0cRkL32jA3FxzpOTvCIaPDzCTFV9raqWwq4DwN6TgHfM3pQ8bTULwNBdTtsOcAxdh8w7kZytTGZrUkpP17eZ8jutSyoNBicTEuC6m7YAu3YBkdFu0fHuO78F9h4G0nJ8m7oI2fmB56/X3nnc8+zNzL2n/Yza2IKKIHiWacckNofhOHwll10fzqqGUEui4+FO6DRIdU2Rh5dJWUXW7Xs90xdpJJo+v9Oyb9KmZ9K4d8qkZ9K4b8py4qrz8CXzwYsGfec1WkeOtw6f7hzXre/QoNeokDk7i3nKdT1n+SN6TUPadQNnWsbU+WNnqrqOMPjKXMHp6i7d2h79inaNhkG92n5t3rAJb8isfdq275L3yCUYtzG8vgH35u3dT59ef/zw9vP8ewk4LxZ9Fs4vgGJw4bNYDEqE4IIYFInBBTEokoDipbbtEvB/08P932JfYF6/fr00ziydMMWLqZr/5/T+w72BtPQMhUIZGBiIF3WM/wzmr6625AEDJcIXz+4X5GMK81PIpLh8SnxkpAUszo7NSsnFhxQXxpWXwLPx3olxptHhugEeZ5wtDnnYHQnzVUcnWqOh5sg400i/Mz4OB2ODznnZHIB4qzub7rHU3mqjt8NCf4/62f0WtuZ6FlZ6Nq4GTn5HDM0PG+mfMjtn5mkWFO8ZFuuek5fU3llRwclzdtDV0tiXhYWMDdUMDdRwyompCIja6QMrVgAyMoD070HlbX7eVpScpNKiNAIOUpgbzediowL1YkMMEyPNkTDH6lIkjRJHwIWhkjxh0U4EfDSbgR3orvp290pDveN8Hj0rK5JKh9c2EOITne2cVFkcDLMMQ2OlpuFDPHx1j6tt0Tc5ePNW/9BotYeHzt59wK49QGS80cGTwEltwCHgG8eQzSrnANuA9WiyHr7YpIhrSy4xbOnzn7oUFwldlYzZVt9sX8JxOHkK0NDc4Oh0mlGCgSHcVI6vcPM/U8FDk5iQaIQZiR6KwDpkkv2zqH7spkg4UScaezKn1Ng7fjOzyXHgcsqle9T7z1uevplglWdoaCvbOGjcuTf2ceEOCN64/4Td2u05OO3eM2E+MGvWNaHXNqQzetlm5LJZ54Rm1+TZ3hnNrolzTYNalc2q7MbjdT1n+YPnOiZNBi/btk8YCyb0W8c16vtPFlbtzmVtr+7QrhLoVQh02ydtWsdNOmcs22fthq77jn8f3D7mlUXRQePMr37XAoJvPn9+JRS/A8Hf5oVvQXABlIgW3i+AIlAMioTggvQmBhf+/w2zNM4MguCSWOGSNtL/if2TeBq4uK5Go9EGBgaSZbHl/z7MogUhCAofzX2fiYeRyfCCwoTsrPDAQH0k0pNCicnA+FPz47hlyAp2cnkptJQRVc6IpWQHRAXroJPsCFjvIM9T8eE6qVCz6GDNvFKrUQAAIABJREFUMF81K72tUf5a8cGGieHm3rZqDqaqDpbGp06dWrv1m2/2K6uZW2g4u6g6OO01NDhorL/1lMopIzVkLiyPhihmphYXJ5aXppQwE4oKoysrM0pK0V1d7Jq6QhPzMytXA7LygKwsoCAPyAOA6olvE2J8OczsQkJSST4qCeKcGOHgbH4yOsiypABBI8JY1BQCDpKDjeCWYmsrcukFSMXtACEzrpFXwKCnNDTm1dRm05gIaKJrCsoXnwuBxNrVNBCziFG+AcbwFJ/Ziy1lFXgo1FVRCTh4SCaXEuwbciIk7nhgzP4Y5DF733U+sbvtfNcgMs9WtviRmKb1bf5FTNMTaoCrp2xBkXEC/KS9/Q4n58Os0uTGFhKJGpOZFzw4yb73tP/S97za1rR8ViiXn4TMdNC2XOMRqRSYpBSDPQDL2p9RfJLBN8thamfk69e0QGuakFRGXBrOLzDUIA5qEx5hlkMMKOWEkgpMGtsdO0esBWP6VR1HOyZ1xq/bjl2zGblqNXbdqnfWuHvauGvapK5LvarjdPeMZc8Fm4ZBvfZp085Z88ouNVaDSmW7WqVAq67TpLrNrLnfoXXIrnPCbvCy/eg1x5EbXv2XfVpG3KEYZRTWKDPHt6Yu/8PH5yD4mxB8+2H+uQh8s7DwFpTMg0IhKJaIxUKRZF4MihZv//Hg/iP7AvOGDRtu3bolWSwblu5O/2XLbGmYHovFSkNTS17rP4P5jzwL5xdAUHj7+0sR4a4oVAi1KAmD9vP01EAg3IqKYLlZ4QxaYiUHTafFsujRFWVQJi2iuDAUh3KqKk9urEKX0qIyMS7QSL3oUC03+/3WJjtdbQ85mB/ydT4X4Gq4SQFYBQArZRVkFAA1vTO6jmbnXKyPW1mcsnM4aW13xMRQRfuUprkaBOackR1MJkewGHHVVYkNvFQGPYrJTKjgpvcOcIJCbJxcjXBZSShMfGSk38b1MvIAsHWTvLOtfnSoa2KEF4OALsQnB7qaZqZGFGYnRQXYpMZ5JsW4xYbZZyCDq8uzk6GeOzYDJXQMHOaegQ4gEqKS4e75BdD8AhguK5zFxsCR3gi0bwzMCZ7iQy1OuXaz5/HTWSIx7sTJDd/uBQKCz2QS7YMgB1LxunVtEI+Q7c4BGzPydNl1nqxqdyROndcaTKaZe/ltYrKdCSQrR9ed6porsgn+nX2FSSin8FiTOLiNuf3BkBijWIRZXKoRJOns6GXCr5I+XlecqZu8XaACNPMgoVQTQdyTV366ecS7ZSikYySpvg3a1Im+cavm1t2GoVEqhQJBolwCA9QQKbr5NGN6uU5tu0F508muSdOxa/bDl+36Zi2nv3cbumLXe9566IqDYNxEMGnB6zfpv+zZOW3XPmXZMmZM5x2rFGg19Vs3djtl5qvVC3x6xiL7JsOGzwdNfOfXN+00czui/3xQ30wknmKYS/bIyAzo7OY+fnrzyfPrn8C/fRA/nZc8XxC9EQrfgwsfQYlQLBaKJEKxWCj+fdxnEROpYNh/uv19z3znzh1pUEqybM/8fzUz/5ktfyt4PH7JAfY/gln8ZR0hfP58LiU1AouPzqcmIlE+jk6nYAnOZEpcGsafRkvgcjFUagyjOIaUF0AielMLApOgJsziqFouQtCEb2nIqCpPKimOToZZebudsjVXMTM46O6ga2+huX29/CoAWCMvv2WLgo2jrleITXhigKmr1VlTo7Mm5qcM9PVtjE6cO3haS1HH4NuoKEs6LbqpMWVkmMBvSO3syG7vIAnaC23s1WztNcq5lLaOqpnZfkikzwo5QE4GUJAFVskCSltWGZ09Zqp50ljjaF46jEPPIeETKNmJob5WjpZnQv0tUfAAFDxAU213U11hQy25jJXWUEvglmUwGamZ+DAkyreYjiikwQtp8FioU3Kqb3ikLQ4XPj3dCId7qWtsM7fYA0syaO9JdnBbV98UVUh30dADTGxk6ltDLt7IKan0CIpQmriQVsnzZZS5NAmgtvaK1nb7iaRQSlFUQ2smuxrO4ED5ndmkYoiN60FDmy3ZVMfcYvPQhF3F1RalPCf30K0apoCNj6x/7PqKNgtuu1kJ3zCvRD0tT41T7zF5CTc4ll7fFPvoJ/7Ln4evXKq9eZ3/8ufBq98xBJ1xI7PQ5l6XtkGHgVm3nmnHsWuebaNmw9fcpm77dM3a9l9yqekxre+zbxnzaJtw6rngVtWtW1Sr2jvr3z8T4xm4Rd9ULjfPOb/Is60bNjSe2DUQPDIdceH75NkbKVdv5zYK4tr7cnqH6N/d6q5pzodj/VoHmM9+vfZe9EgoeS2R/AaKP4ELnyQisVgMSkSgWCz+e8f2xW6SiyZedvtPtL8vs6VVU9JltmRR6fevsOWILmkMSCSStLQ0XV1d0WLvj38O81c8LywsgKDw558fZmUnpWMj07DBuYTI8AizlFSvnFxITKwdDhtcVATLz4/mVKRkZvkU08J5dQgM0o7JiKyqgDfxM1r4eEEroauDwmGnkomRpQxkGjrs0IFN8jKAPABsXCMvDwDWlmciwq2dnU67OJ919zSxstFzcrVJQECDId5G5qed3bRDQs1MjfYb6m4LDTqZjbfNwFijUq3S0C61tRlR0TbBYZbFjPR0bAyBmNLIL4mEuNvb6VRVFiRCA75ZC6wCgFUAsFYGMNQ4GhvunoeD5ecm41EQHAoCi/JIivWGRXkcVd7k72HGoqbnE+KL8hOaG8gDPaUl9FRCblQRDZ5His0hRgeFmsVCXRBIPzOzIxCILYuFOau+xdRsZ1j4iea2GB//7ZQCh1yijYnZitCoA5Rii/a+KCbHGYM/V1LpRig09Qr6hlhoZ2S2xdxm/9TFiovXKgX92d/PNTx7O/Dm8+QHydWrd2onr9Jq26NplTbVHU7FdTpQ7O6jmsChM4C+NRAUt5lSppGA21pQfqqIexpD3EevMIhDKCamHGhqC2tui5s9X/j69cCd27z795okkguvXgt+uFf0dp5771nmlbvQ4Uu+7RNOndNOQ1e928btOmdch64GF9Xq1XZ7dM5CansdeYP2DUMO9b0OtZ3eBSVO5/RXhobr29kdi4+x6mjPunG9pK4+dGA44dKN7K6hxPqWaHZleEtn1vj5imv3BNlFEdY+hxJwTo19+Z/AhxLwl4WFt5L5D6BYDAqX+BVLxMI/gRkEQfFyGcD/NPv7zHzx4kUpSL/99ptULWBJ+P+vs0+fPknviMXi9PR0XV1dsVi85IT7n8AsEouFz/72AJuZiM2KQWODCmiJ0CQnXHZYeSUWgfTB4UNoxXAkyisd641Cu1ILwxob0Bi0PYebUMKKLefAuzrIjY05dbU53IrM+noKnZ52/Ng2OVng7Jk9iOTggCBbZeU1lqaHPJ1VE8NNYvx1on11ovz0LHX3WxkfdrA5HRFi7Wx/xtNVU1t9x4lD8g6Wu1xsdrk77vV0PaStvk5Xa4uPp2YCzDmPGMdkpuXkxMLhfgUFybW1pMYGSl8Pp6edY2t2Zu9OBRoZlYYI274ZWCUDrJIDTh3e5uaoZ2uuAQl2LiCi4yP9VI9+Gw/xjAm3tzRRsTI9VMpAljKQhNyozk7WwEBFZWV2aqofAuGDQgXExDh6eOj4+hoqrARUTwPQJM2q2iAEUj05WQuZahgUpJyEOF1QbMJr88nIVc8tNKawbPAUAwLDOItqYmi9jljkO3GJ5h16yCNoP70iqLkH1TmU9ePj1jefxj+D098/ZFe1+Tb2e5Y06sCzdnmErg6D7YGhDrr4y8Sjtkch1jBrzjT2GHeO2XaPOta2mNc12bV2+OVTTQqoFlevEV79wmvrgI1NZP3t5/rZq/jz19DPfyt8NU95LSR//wwxdj2kfdKDP+TMH3av6/Fk1NvWdAf1X0kWTEa2TYb2XIxuHgqrbg3vHMhWO71x6zfA2pXA2ZN7M5CB312svXqJKWiFl5WHhoSfKGYGCbrwjW3Y8zcqXwkn0RRnfbdNkRm6qSTXK/fbP0r+JhT9Jvr8Cfy8TN5PJJaIhRLxPCgRgWKJdBpeFCeRLBMP+w+Gef369Q8ePAAXHcuSf0eELScnR7pnXlLz+x/BLJGIHj+5G58QlJEZnZ4Zmpkb4R9sAIO7lldiieS4YmZqbV0ugRiVjvUNhxglJtkSiIGIFNtCKoRbmVLHw1ZVYWtqczo6Ssorcu0ctFesBGTkAA8f48bmosnzDS2dRbEw+4hQIz83NTeL/YH2h4MdDnpZKlnpfOPncsrOVNnPUyvYzyDIV1dDdb3mqdXJUYYBripudntSEyxRiba+7qe1zm4y0leKirDMJ8XW1xFIeTE52RE8Xg6TmZyVGVZMS8kjQN1ddTJx0a3NjBImNtDfwtPd6MihzetWA/IygLwMsH2Lwjn1o56uNrwqBgEf6+Oq5eN+zsf9HCzWMT7anpAbQ6cjSSRoVlZkezujrAyLRgcmJ3vDYG7HT67SN1zv5bcXna5bSHPKyrJKTdVDInV9A7dRmcYVPHs8WdM/cpeGMeAS9E1mkT6typFc4to7geseS0vB60cnq5EYzozKwHyWb30b8vx19tQV+sOXDdcfFJQ32zYO2PL6LEtqDcsbLC/fSWZU6hayzzKrtZr6LPl9RvUdGrUCjeEZt75RD3alYWOrc2uXO6vccOoS9MNCXd9QEjpdq7TSjcGxGr4QKRh2G7oc9Ph95k8f8249T3/wK2n2DrJ5EDJ7h/jkPe/HV9xHv1U9/K3i0fuKu6/KHv/S+BG8kIYLkpMFVsoBq2UBXzeT2bGaW9/VNNQme7kfQaba3bxR3z9UODjOuPes89mHQQTJ6pQF4BSzO5lsNvEDZwF8LATfgMLP8799Bhck4IJE6vySiIUSsRAUS/4A89/Fw/71dPx37AvMAAAUFRUNDAz09PR0d3f39vZ2dXX1/vXW09PT2dnZ3d198eJFGxubr2Be4vmP7/srqkEQBEHx02dzcbBAXHZsQTG8gJ4Um+iQkOKeT0tCY0PyacnU4hRqcXIRIxmF8cRn+WPxPlExZiiMe3SsJTzVnccjd3Szk1OC9x/cKCMPHDyyOTM3trqRWN2QXducRSqGEAvDcJm++XnhPC6mND8yOcrQ3+VgbISmv/cJf5/Tnq4nXRyOONke0FNXMNdZ7+90KClCL8xLzVp/h5nOdlfbQ76uqhqq6x2sDiXDnNKQHvXV2LISRAEFUpgfmZMVgEJ7pyK9vby1Q0LNaMXJPT3ssbHaqSk+j1dILUTHRHuZm6ofObRrlQKgIAcY6amlI0MpuXF4TEh4oLmDjaqLw1lsRmhSogcEYuvoeDY42BwGc4uE2BZRk3n1pCNHFLS0V5larE/FGCckn4PC1INCDvgG7HL1WUcs0iqpsaBX2tp4rFE3ApwClaD4s1iaMSZPNyxRpbTO7/6Lih8es+raozOIZtRS70iYBpUVcvkm98oP7Gt3i3hd/h0TXt2zTuPXvaZuenZNWPVO2A5Ou3eNODb3WHSOWPeMmTV0qncMmfZPOLT32jW1mwl6zfonHHjtJh0DXiKwuX84EU/Uq6h3aerx7Jn0bR93bxlxHL0ecf5H2K0XOQ/fMn8DO96CffdeNn73sPLqw7Lzd6k3fmLce13+aqH1vWTw/fz5hkYCLN573+412zYAfe30+XezdGpIOsptdJh183rTlSu84fHyB8+Hfv48gaW7WIRsCMk4gGYa8Ubhc696PoEPhKJXnz79IhL9BoKfhQsfRMJ50YJw4bPwyypb8o9vf/CQff2z/Euh/TP7AvOBAwdUVFSUlJSk2td79+5VVlb+9ttv9//Ftnfv3oMHDyoqKh48eHDTpk0xMTHiZZ0yl3j+45f1lQNMJJKAoPjxk7tRsb7xid5p+JBMIgSGcMnICqMyEPRSDKUITi5IhKf45FHiCeSYEjaCWQJ3dDqVkwuJinUMj7THZcaZmKnKKQCAHODtb8EozShgJGdTIjl1afzO3IISCKsK5h+qFRZmUFuJYRXHtzRkVFcmMBkRuUSfFISNu+sxE8Ot+pprrA03WOissdDe6G17MNRdLdhd1c5kj47aOtXDckbntno6nPRyUbMyUrIy2ZMUZ82ixbFocTl4vzwyJIsQissOsXc+RaXDOVW4YmYqpTCJWozkVuVxuHl1PFpzC6eyqtjT01Zx15oNqwFdDUVyTiwhK8pIb7+11YkEmFtEuHVSkmdKim9ysjcaHWhrcyoi3Lq8DKuuvumshry+0coEuG5I+InA0EMevrt8g3c5eq0m0nRmbqLQhHP+0QdVzgAGttt0bFf6xu9NJ+uHJSmnZGlwm4KaeuOv3S3qHE4p5njHIbS6hvCXbpSPX6DeelQ2MJPUNODWMW7bNmIgGNNpGTzbPWHUPWbdMWTX0mvV1G3eMWQyfN56cNq6a8Sse9iye9i8e8Sge8ywfciUXaPd3hsgAjt+flt3/Q6pZyxy6Dxk4jtIx4RX06BzXY8jm29d1eH5cqFhARzh96EpZcEUdkAWzYlW7UOr8WjsjWodSuybyHnwtOflq8tjI7zD+1dTcqJ++Xm0ugJWXppw83rTzetNc3O9V643D06yrz1oyih2NvSVd0ncmFGuzR0IKG+H3Hhc/8vni78t3JaAz0SSFwvC10Lhe+H8glgISoSgaH7J4SX5+0QtAsE/6If98ff5L4V40b7A/Pr16xcvXrx48UJaXPH8+fMXL168ffv2zV9s7969+/nnn3/99de3b9++fPny9evXQqFQKvT5VYBq+Zf1e4xFIpFIqpv95Kd7SEwMPDUQmx2enhVyWuubEIglpQheQEstZqUV0FIzCdElHGwRM6WAlshkozx99DlcgqCDExnluWEzAMgBRqanPH1N4hM9a/lEEjWGWAgpZMZxGzAUZnh5fXJalheBElbGSUlOccolh6Zn+qThvTnVKG4VCp/pi0iyCfZRc7PbY6y52sVCydFU0VL3GxuD7TbGux3M99ib7lVVkTHT2eFoecDF8rDumc3qx9dEBesTcf4VJSmlpQhqEYzBTA4MMkhGuBGIECwuGJ7sHhljh82MIOUn5RBgBVQknYkr4xC7OivyCAkuDhpOdmdTkv28PQ10tfe5umhGRdnHxjr5+RnhsGE52VHO9mf8vPS7BMXQWOu4OF0szsrWYZuOvnxQ2GF7t83BkQcDo/al4M8mYU8HRB109lPeuhdYvxPYdhA4rge4BG3DUgwK2Y4EmiUqS7drCP5B3F5U6piebTh9iQxL1q1thL2b737yis1ttWkbtmsZMuoaN+ia0Ome1G/q0W8ftO2f8OoZdR2adRq+YNczbjJywWbyinP3mHH78LmBadPOUbOGdvMqnsPla1kicFAMDknA3mdvS6/fz2gb8alss65ss+b1uNR2uZ6/nTb3unQeHHvya8el26XsRgiOakUqc2A3+3JbAjuGUY0CtJvHaXoxgs3E5OCCnz3q6RLgBK0ZgwOkJn7azGzZ4+eDtU3YS3dq4nGGp20BKwiQWnqsdsqjbsxHcD6m+0LS1XvFj37uEIN3QfC5SPJWJFpYmJeAElAiBsVCiVi0IBZ9Eos+iUULYiEoXgDFC1+Le/7DbeC/Dealxeq/a1ARL+acSaflr6q0/8uds0gkEYuFj5/cTUwOQ6CCs4hRtJKUcwa7/UNM4Ejf6HjXYlYGvQSbl5/EZGPLKjMZJZgMfDgs0YdKS9c3OCUjC2zYDCQmh1y40sOtISIz/PkCUms3hdeaXV6DIhVFEAvDymtScyjB2eSQnuHi8hp0UQmMVppAosYw2QhKQSSDAevtLBjsoeKQLh4Oh6ERhhH+6hH+mh72h2xMFE10vtFT33ju1BoniwOW+rvNdXbbmyhb6ikZqm/VPrXBzfaEnfURG5sjsbE2Xl6aaWm+6el+OFxgeoZ/EtwFhw/Jyo7IwIeSybDcvDh4ih+XmzPYXzk+Ws8py2Sx0vPJSb6+xlCoa0SETUSEjbe3fiTENjDAxEhvv4+HbkqSh+qJ1XExOq1tKeERJ00s1qppABp6QBJG2y9cOSjmkJouYOuxG55u4xGgZeNyXMdyi9IR4JwZkIA5ee0+6dFrdgpWlVpqyeG5BMdsq+H7koutDx4HQiKP5dNd+J3hTf3ete0WPZNOHSOmHP4RSskuHHkLhXmoptmorc+uZ9yuY8S0fdigb9q0e8y4tV+na1R/YNqsuU+/b8JF0Os191P+o+fsvpHkp684C2DrB7Du7jPC2KVYXrdbz1RY/yykqd+3dyb20ZuKeXBoARz7CA7feFjaM5NOrfSo64ZSWH5ndFav2QCgUAHXr3VgUG6XL7I72jG9vfjGZgSbA2luQ393s7KmGXHpx7I4vJZ/6i4E42ga91iB4BxnyKJy2KZxymXgevSlH0mXbpU/fjn666e7QtFv8/PCz5/EoAQUC0Vi0Wex+INY/EEs+iwWSqQwLzbH+Gf2r4fo7/2ZpfEhKTnSpBFp6f9fatKs7PllzbukX8TycuV/vnkGpQOQBAQl4KNHd9LS4xGpQVm5kfBUTwubw+j0QCIZSiQnpGVAMFhIFgHKZGMLi5E1vIKS8hwj01OAHCC3AjC30qqsKuzpq6nlUUrK0qrqMrm1aU0CQntPfu9QcXkVCpcTAIk1s3U6nJ0XXNecya1P47XmcKrRBdTY6lpsTQ22hJGUT4rm1WZR86GIJDdSbggqxQGRYItIsI0ONwwL1Ha0VjHW3mahr2RluMdST8nGcK+N4X5bI2Vr3T3uNqf83M9ZGB/Q0dixfTPgZH+CkhdVzU1js5Izsf5kcjQeH4RJ8y/Ih+USomLjHKhFSWVl+NpaUk1NHreaQCRCg0KtGCXpqLSQ+HgXT0/dBJhbHjHOWH9feLAZgwq3Nlf2dD3EoAXExpwNCz966Dhg57oJl2dLLfFPxVvA08xyCnwi4g2PnV5p53q4qTPz5lxVSy8UhjxUWGrcORLIrjWhc3UK2WcL2RqllcYUhv6Js0Bk/JF8umNOvnH7SGguTRWB24XOVUzMWJ+StSmdtANL2YWlKBLoB1i1qpym0w292tXtp9n1R6ta1Jp69Jt7DZp7jfjdRuV12s/e5E5cjs0pOJNFUWvs8PrpdaEQbHgvqr5xP0cwEMbv8mvp8+2eDO+egLQMhA6dT3nyS/VncOQ3cPT2M/6l2zxMVqDCGmDTVoBGz7hytQ2L8+wfwHd2p7S0J/cOZmQSrDp6U6cvkWtbo4cupgcnKyUXHmb1WZBbtXIa1Yh8NVLLKfagNv+8Y/NE8LVHjIt3OLM3Gj4Kn0rAz5/mP88LF8RioVgyL5F8lEg+gqJ5UCQGhaBECEprob/y7Pzbef57S1dwWSNJ0Z/0oPg/t0XfFShF98OHD0ullEs8/8PNM/hVibYIBMWSv/3tQWYWnFKQQilMQKX72zmpevvpR8Y4YNIjsPjodHwMOiOylJPd1cfFZSXsO7AFkAP2H/wmOs6vq7e6rb2MU5nT2k4rYiSXcdFsbmpxSQK9NLGxNbeOl9nUlIdEeu5TBiLjzElFUewqZFNHHq85u46Hq6rCcLmoyko0nZlYUooqZqLw2ZF19dmNjVmNPDyvDkstiEpHucdGmpobKlqZ7LPQV3KzPuphe9z03E4d1c3mWrv9XdSdLI8EeZ6LDTUz1/vWRE/JweoQNMoyJckpM8OvmptGIkBQKR7UfCg03tHF+UwywjMnJxaXFYXEBOdREnPzoH6BZiw2trKG2NpKa2oq5FZkFlGTfTy0PV01c/HhPm7qLjYqkcFnA/1U3Ny2W9muyiVbN7RCeW3w5u60jsHcnhFy5wAhIdX8yAkgPtGouCT4zsOyJ6/YReX6zb2OfVPuQ7MuTT3GU1f9mnssmzrt8wo18XlarEonIk0/HqMIz1Qis85w+aacBqNagWlzv1V9pwGj5jit8giz5lRJnVpth05jrz6/z6ChR6+uTb+hw7Stz47COFpcrvbiXXbXqCerWres3rixy7G6xWrmGmzub/m/ierfzfNfvKu+cA1X0eDa2OVZJ3DtGokaPo+++AP12a9dP3+cfvH+ypv398q4BXqGp1JQ4Ze+a42OM6isjWxuhzZ3JHUNoNPwJrlkm86BlDpB+E+/sVsmA0n1mmT+WQRrnydK1hMlCyFtxlbvJ/FPFfCMui8k3Htdd/tp69NfLn0QPxeDn8TgIszieYn4MyiaB0VCUCSWhqP/zP79MC/hJFnW/PGvS+f86tNK7wuXNaT9SkvkD+6u35lQKBQtgKAEvP/jjQRoUAoyOCs3klwIjYE64LMjkJhAOCIAkRqSCA8oKk7PI8OdXQ0AWQCQAXbuXk8kI1s7yipr80rLseyK9Hp+XikHzWvIbW4hV9fgOVx0ZXU6mRydlxvJKU1zdFALCDap4edVNeTy2ki8NmIhM66UC6+pR7W2Z/Pbcin02JzCuKz82EJ6cm0DoZ5HYDBT6uuzebwcehE0M8MvJcHexe6IzpkNGidXu1ofsjHca6y53UJX0d3qiO6pDZpHVzubHYwNNvayP2lluMfOVNnOVDnUXzcOYknOjSqlpxblJ8BiHd1ctULCbdAZEWm4iMzc2FwSLCLakUJF5ORBE+CeWVmRZeyMBh6ZkAWBhJjT8xPjw6yt9JSt9XbDojTQKJ2yck9ykU11Y0RxuV9WvnMFD9rUiW7rzegdxqPTzePidA0N1zu47Hj6srJvPHxwyqtvynpg2qx3wqh/ylQwYDBywaWtz6G516V3MqShy7lzyr1lxK55wLpvxqtr3Kt7wrN7yql31rZr2qRzyrSx36ix16J5wLprwnn4omf/jGvrgD2/26GG78Brcbv/U9bVW4mDk/7DMwGTl0O6R53qBUY1zUbsaqO6Jo/vbpA/i0ZAcPbJc97577DDswkdg1H9UylT35EEg9g7T3t+/u360FTL209Pm9oq/IOtZi7WObruT0036B5C1jXFllSGQ5O1s/LsyDSn6paguz+TvnuW0vmd+8D+RYz4AAAgAElEQVRdP2zVsTNugFEY4IHcHITbjio9mVWhSW+2r+gK4Q+mzr3q+wg+mAdfffj8i0i0IBKJxEKRWLQACj+Dws/g4v75z/Ij/+Ev/F8K8/z8vFS/eqlJxXL9kL/U5hc73UiHD+k7WZIH+grmr1rvLC3Xf/3lHSgBHz+4jUqNQaLDU9EBicke8QkupPyE3DwolZZGpaXT6NiYeN/9ypsAOWDv/q3JKdGHj+0ikJMbmotKOOmCruJ6fl5FNZ7JRlVwcQ2NeY18UncPs7WV0tvDysaF4dJCfLz1EUi/zj52WTW+vY9ZVpOWQwnLJgflkIMYZbAaPi6HGpVGDCfSEsjUpOo6YklZWlkFtpyTTsyLxOMDMjMDOwSkjtY8RlEcBuECCdYPD9QN8lJ3sjporL5V49BKT6vDzmbKJhrfWBkomuvsNj230/jcjnOqm/Q0drraqXo4q7s7nY0JtyVmR+NwkFioGxITjMkIgyV5uXnqkfKTmKVp2MwITFpAAswlDROQjvLX1dzl76l/RHnVBnlA98zm2MhzGRnG0MST9u5rkJk6rOqAnCIXVjUET3YqKPHn1kW2tKeUlkaammw5dhIorwrsGYWMXQjsGrUYnDEbmDGsFRyt4KvQKvaW89TKGjSaB2w6xhxruvUah4zap6yahi2a+x36zvv1TDu2T5h2TOl2Thu1jVq0jzrzex0auu34PdbNfbZtA66Nna68Zu9Hz4p/+cDuGw3qGfEaPR/QPmjH4Wk1dBo0dprWtVgyyswK6I5VtbEPH3eIJFeF4OSDn6r6RtNaehCCgfTmbhyLm/L01eXpiz0Pnty8cn3M09948nKVT+gxJ59tzEqvnAI7dKZleqY9Lsve1nFLc1dk/2wEf9hm8HvXvluuI/eD6Z2G+n7AKTvAIAAwD5UJQG3N4ugy29ypdZ59l/K+e8CbezEyDz6Zl/y8IPpVKHwvXPggFL4XCn8Vit4IRW8WhQG/yBuIJGKpotiirtiSif6V6Z/A8gdLCqPLD4oWa5uWT6TiRRES8R90C8TL+sgtHQEXV/LLTwmX9Z6XLGsiJ1nWBVq02EYD/H0J1/LrC4VCaT7t40f3yGQsmYLOwMXEwdyjYh2j410zMqPx2TAEMsLUXAuQA+RXAA5OptwaCr0Uc/LM1vTMUDYXm1cALa3IaGjJb2ylsrl4bnVOLY9UyyM1NFFaWgtb26iVldlZWZE+Pgb51MQWQVFpRQadjSyrwjZ3FPAFlLomAqMM5R1kuP/IythkD15rYUlZBo9HphUn5xfAKqrxhcUJiQjnWJgtg53ErUI18DNbWnNpxbGcipRSVgI0xsLF8rC+2ibtE2uOKALqh1e4WKnYGu2zM1W2NTmgr75NT2Pn2RObTh3ZsGcncHj/ajMjFQf704mJHiwWBoUKiI52MjRUyc9PLCvDEojROGxwbIwdNN4RjwtVObhKabfMxo3Ath1ATIK5uu4qQ8sN2iaAqeMKWPppZr0fvS6EWhPWPIgLgWkkok0Evfja+tTqWngM7Fwk9Hh5nfvUVejopYDeCdvucZP+GdPmfs2KpqPo3JUpOSsp5fvwRdtoNQfpDYeKeQfojcfLWww4bSbMhtP0hkMVnYere1X5Q+bt4+4t/R61AvuuUa+B6YCR85H9E5EXrqbNPSq8fiute9CnttlocNKtrdeWwTk9ct6rZ9SV3+1U2ehILbEroLun4Rx6+4t+fXsNBB//7eXstVuC63daf3o5zipDj03wQfD9i5cPL98cj0d6T9+sDIadNHGSITLMGrpiqKW+MXEGZqY7YmM0fvixkN/t1DpiPvidbc9ls47zphcfhZKrVe0hwGET4JApoOcDOEPXY9kGLIFHVW9oWWtA8xB85nvm83fDbz9f+/nNjQXxcxH4al70NxB89Vn09P2nZwuSt58Wfl0QfRKKRR/mFxaEoFgCCkWgUPRlRw1KRKBk4V+Z/vkF5sePH9+7d+/+/ftPnjx59OjRvXv35ubm5ubmHjx48PDhwydPnkiPPHz48P79+w8fPnz8+PGDBw+ePXv26NGjhw8fPnr06MmTJ3fv3p2bm3vy5MmTJ0/m5uYeP348Nzcnff7SqQcPHjx48EB6wYcPH87NzT169OjBgwePFk16VvrMu3fvPn78+P79+3Nzc8+ePfvpp58ePXr07Nmze/fu/fjjj48fP/7hhx/u3bv36NGjF8+fgaDw7t0beXnp+QU4REo4JMo1BRlcQEMx2Xj/INvNW2XkFQDFPd/g8Jg6XimNhSLkR0ZBbRNSXLl1WfRSVCYhOocUx2CnFRQjanmkmvo8NgdXzsU1NJLq6gmUwiRooruV7Qk6C9k7UNbeTWdxMAX0pCIWorYxr76J3NnH5tYT9qqsNjA7Ak/1T8eFtbczGhpJ1XW5tQ2EXFIkNNkxNtGOUhxTwIhlsBOpjDgk2pVKi6mqwXA4qRUlKSxKHCLGNjHS3NPxuIXBbivDPdZGe91sT7jZnrAyVrEyVjHTP2BlcuSY8tqjB1Yr7gD2KQGerufSkAHFhSn+3kYohC+FHI9O8UnD+OPS/dPTArKwoc5O6kcPb9q7V87W5aiRtZKSCqBusMbAaq2Z8zo0yai+L47eEMxqjqZUhIbDdaFIs5IKaEVVSi0PXd0IpzA8CYWWBKoBt9Gme8yra8Shfci8dcBw+IJdy5BefrlSesF6RO6K2DQgKVceXbA6MVc+IWsTtkiZUnmksPYgpWpXMU+5qOYYp8WYzjUqq7Nv7grMZ5gGQXYjM7Q+fhI8esKanEHUNDi297nw2206+70Gx0KrG23YVebjF5IJhaYB4fsvf19q76oCibGZmRS8++Xh+w8PxeCzxy9mXr+/Si9Jra8vEInezl4YefT8dt9k3eyd2iiUpnPoZgLTor49jsmJ/PZb4OB+oEOA/fEejd9hN3jRrveCUcPgqdZxjeYx3dHvPXqu+JR1umSU6gelK/mkbg9C787nWZZ1ujRPBI99j+iYjp2+mT1zs+DizfLbDwWXbjRevsl/9svkZ/DWR/FdIfhUCP78SfhKKPkgBEUiEFz4ArPkdzBLpDD/K+wLzDt27FBUVNy6deuePXu2bt26Y8cOJSWlb7/9dufOnbt37969e/eePXukpxQVFXfu3Ll9+3YlJSVFRcVvv/12x44d0mcqKSnt2rVr586dioqKioqK+/btk/6v9Lj0JaQPpRfZtWuX9OH27dt37NixdetW6dOUlJSkfxUVFZWUlKQX2bFjx+7du7ds2SI9uGPHju3bt2/evFlFRWXNmlWmJvog+Pnxgx+SEsIToCHwxNDwCDdKASotI0pH75CsPLBmHRAQZEstxhHzUAVUNDo9MD7REZ8Tis0K5rfmN7UVVNZkszkZjBIULMktOs4hiwBhV6Q3tRV09tKr63NI+VAE0sfS7kR2XnQVL6eUm87iYMqrMyrrM/mCgipeDq+ZUt9EDo6wQmNDONXZqLQgBgNFZyGLmamsMjSFBo2HO0DiLLG5AawKBKMcXsPHkwojSf+PufeObupK18ZFSWMSQkIISQiBQOi9V2MMGPfee+8qlmRLVu+yepcsWV22ZMm990axTTEtdAIJEJKQ0Jubyvn+UGCYuTP33vX9ft/MvOssLfvoaJ/t8px377c8jyiXy8/G4aJQyNDCggC1vNhiIJo0WEN5CSzPLyfNKyZsU+Dh5dvWzPHxWOK7b1mwz7pDu5b6eq04uHfJAY/FOzd/seLb97au/3zFtx8EHl7r571y746vYiK3iXlQIQ+CQ8V5eSzZtvGrHdu/ik3ctXT1tEXLQWu3vhMQ/s2BwDl5qI0KS4KlByqqTCIJw2iieLkOZjDj1dpiJjtZqYNW1qEqamDllSmk0t10wY6atqjB0xlVLd4tg4GVzbsqmrbrGzbLKldwtIuUNWsqOrbqmjYpq7camjzrBwI7TobV9O+z9e7VN2xTVe0Uqfbmw5d6Hnx34SLQzJkgNid9Ymz46hWt0ZjW1JLf0pFhtkWZqxLRJVuZ7MNDw5zWDmpmzs6Y+A0SBRyBjqPSwRIh/ue7Zybsty9e67z4Q2v/kCYX7KfT0QHg+fHhnms/nes6Zj1xzYbnBRWSt3GVobYWIhIb9u5M0JYNn35/3nDpmsDW5mdq2dA8tGPwkufg9/sNLcvUDataTwUe+6HgyE1k33VE/akMnvUA07ibU7GHa9qpafau6gut6Y/qOwceuUwc+p7WNUxsP0YYvig4fl40eFJ08YfqXx8dG3PcGLffm3I9mbA/dwF2u9Nhd/65K/yzzuRfyGrw13JOq9V65cqV4eHhS5cujY6ODg8Pnzt37vTp06OjoxcuXLhw4cKJEydGR0dHRkZOnjzpPj8yMnL69Olz586Njo6eOnXq9OnTJ06cOHny5NmzZ8+ePTs6Ojo6OnrmzJlTp06dPXv23LlzIyMjZ8+ePXXqlHsE9wfPnTv35pozZ86cPn369OnT7o+7L3aP5h5/dHTUPQ33u2fPnr106VJxMXLtqiWA48W9O9cw6AJwflIhNCUnOzIm7tDsj0AzpoPWrZtHIGSZzVylksjnIwUCBJGUUlQShcMnUhiZVhu7uk5QXcMzW9mNLbJSTgGRmiZXleSC/TJzvUUyWLkORy/N5QpgmXl+JYSkMi2OzslVaEqkqmKRAmGwUC21HIOFbqsXwIoisaQUa41AraNUVfO1BorJzJSVl9A5uYWo8JikHWhCDFeSZ7CQjVUUtR5baaUZK4gKJZLLzUtP3w8DByELQ6ikZIUUgS2OqtSTjGocj5FbAo1Ij/VIjfaI8NsYsH91apRncuSew55Ld2z8/LuFM5YtfHf1kr/s2vzFnu1feu3+5rDX0tS4vVGhm/ds/eq7b97dtenrb74A7d2zUCZHBgat+fwL0LadH3kHfpGUsxKK2yKqiKQrAovo3jlFnihSZEuXtMJMRpWE0TnJHQMiawPeXIsyVhXkQFcTmbvEqkNVTWGWpgBbm099r39jf2Bdr4+l84Clc7++aUdt/6HqHl9z+6GqTl9Lh3fdgM/Q5bjW47613b4tfYnF+A0LvgHNmQNauGDmYI/57GlrTuautatB0dFfabRxEmmY1/73Dx34tK2FY9BiP58HWrTovQ2b5+8/sDoodI9IQshIDzp1qvHl+LUffz1y8vsqYzUJhY0Sy9AA8Ly51dY92Hz22kDXCS2aGaSry9fa8rqOyuNTPGdOBwX5rZeIUniig839wdW9281dy2sHV7Wd2FTTt4ZR/lEeEVTMn4dXrBTVHGg9m/f9Q/b3f3AGLiN1rSFY0Xf8iq36lv3GtkNdp1LbhtK7ToEHLxSPXCUNX6T0DOHb+gldR1hDp9U//XIEAP4AgBfjU8/szgm7c+otMP9LKUr+BPPnn39+48YN4C1Gzrc3t2+2xG+/vjn/dzvYvzM3j+eb691fuFwud2QL+FuFrrfv6HxL1+Ltk29GAF63hZhMhpXLFgPA2M3r50kEOAadD85PWLli3ozpoDmzQQlx+8WiIpUSqywrkUrhZWXFej2BzcqDFYZiMQlFxdEKOVqno1ZZOEYjw2wpVaqwcgWqo1NprWXTSjOhiJBiTHQJIQmNT84uCMBT0gwWOksAFssRKi1WrkLpTCSuEMxgZxsqaXRWDoGSKhAj2DyYWkeRyFEqHVFvppVpcUxBXhE+BkNJzEcEQJAhBfAgDCmh3IA325hyVQmWmFSMi4MXRTHYubDC0Ni4Xd6HllFJqXVWToWOLBcgBPQ8YxmRXJSYHL430GvNnk1f7Nu6YMN3s7evmRcdsM3fc9X2tXO/Wzjt4K5vvPd9mxa7JzZs67IF0712LVm58IO5fwEtW/ReZurBuKidm9Z//N57oAVfgzbvnubp/y5ZfFDflFXdjaEI4tLzD+rNNI0WpzVhFVpkRS1FZ8ZVVBOx5PCKatTNezYkdgeKuKnMGCA3HJAaPcWGXWLDrormAFOTr6Xdz9LuZ2r21tbtt7UHth+LaT0aVl61qbZnX+dwUNfRuObO9PUbQO/OBC3+GtRcL//haveWjR+/OxO0bBkowP/TgvytSLgvlZQ6fKQm1H/vezNAi76eN/vjaZ/Pf2fOXFB84uG0NB+xBGEHbl273dE+IGnq5gskEEhhxMTkg+6+VraYfv2Xc+1DOhw7urab0DnELxVmf/I5aPZsEJ9f0NqGl6m8u0ci6ge3W7pXtJ7Y1HB0Tf/5fb1nvOS25VLrhsPJIP8MUB5lafuZ4j+cNQ9cdTcfl3eMQLnaXQLDVoV1p7bBq/1EYv+F7J6zWT1n8tqOZ3Ucya9uztKZ07Sm/OpG+t3fRuyu36ccTxzOcYfDDWbA5QJc/xYwz5o168KFC87XYuhu/WR3nHliYmJsbAwAgLGxMbdyupuO1x2aevnypbtl8uHDh24GbLdwzBspmTei7W8oO92fevbsmZs62y066XA4Xrx44VbScI/gPul+WExOTrqZt1+9euV6zZrgcrlevHhht9vLy5Wrli0BgKmHv99FwLK3b10x633QO9NB69fOQ6PiyYTkQkgglZQo4OSw6CkkXFSVmaRRYRHwiFJaNo2aqVeTy1UEm5nTUC+ptvH1eprZUqrTkzUGUm2j0FrLVarxIjmaSMuCo2JRuASRvFiqQgulCLONqTUSDZUUpQbD4hXwxYUESipfXCgrK5GVYVUakkCKVKhx5ho2iZmZA/MvFeZX1DAl5cV0TnZcikdw5ObE9P0EchqLD8FSUvG0dKkSK1NhBGJEdT2fWZqTmXEoP8c3PWU/n1VgNTKsOoZBQRDQIGxibtDB1UEHV+9cN3/N4ln+nqsO7Pg2L9nXY8tXW1d/vHfL5377l4YeXnNo97f7ty3au2nhd19/8NWnoAVzQd4ey9MTDwQcXrXgS9CKVaCEzGUE7n6BLkpmylRbkXw5tKqOq9KWcIQ5DEGGqYZcVc/QmfEITCgU6W+woNQmsFyXQhf4lNC2qcwRVMHOQvxyqd5PZQk21kca68PNLZG2jmh9tT9TsrFUslpdtcvS4lnXfbiuPai1J9loTqDS/JiMKI0a1tnOL4R5ZWRsUJQlicURaNQ+DDo4PdnrSK+NRip6d/q0d6dPmzYNNONd0PR3QAcOr0tJ9WKxc8YcV2792tN+VNZ9TMng5sCL41+8ut/UWkdgYG/evzR8qUlaUWRpI1KFccvWz/jgY9D6DXOGR/T3HzZI1d6D5+LbRjyNbUtsfcsbjqyzdqys6lzffdrvyOVETYtXLGzGFj/QgRiQqiam7yyx42TxrUeyhiNJOP4ivmEdTbHU2Or125Tg4q+4tpE0Y1NIRV2krTG1pj7PWoNoaGb8+sdJAHg0NvHgNZiBP8H8ryUP+6s8jbsF8u0UEfBWBtjxutbSfcHZs2dpNJq7FdmN6hcvXkxOTrpVHV0ul5vkwJ1hcrlcbmbskZERs9nsHtbdyewe7eLFi2VlZe57vR1Rd+eiSCTS/fv33U+EydfMZO5ZuTl6VSrVxrXrAJfz1MjRr7+c8+500Nw5oOiwPeDcACw6moSLRiGCiNhIEjYSjQgE53jBC3wE7ILcTD8MMk4pwzTYxGYjq94qslZya61CcwWntlpsNJaarXyzlW+oYBkqWAw2FAKPVpSTyvUUBquAK4DJlRiBBM4VQmsaBBWV9EozU6cnE4gpJHIajZnH4RdqTXSOEMYRwjQVFBw1FYaKBKMi9Damobq0uknIERdm5PoGhW/OhYSERu0IjNh6KGBtRJxHYMRWGiu/s0fT2CIzVdAl0iIiIQWaH5Kd7oOERJGx6WxKfp1ZQMakxIbtyEz0zkg4lJcWGOS9PjXWy9drhdfub3y9lu3b8dW+HQu2rf/s2y+nb107f+fGhUu/eHfN4tlbV81Lj/GiYZJhBb4pyRvTczYoK9JYsnBNNQRB8qfz0ytqqGpTCZ4Wg2dEE9hx6kp0TStbqkZgKTE0TjJPltXSW1rTitNY8pr7cOZGqFQXb22BGWpySsWBPEUIjXuAzPKgc/eQWVtyoZ+RmCvMtYGW+oDq5hBt5aHWnuSh08WnzpF6BpDt3dDhU4SR0ZKzl4gdvbmGyliDMSs1ZRODnmU1Sz54F/TRrHfeeRf06eegj+eC/II3ZmUfpjBSH4+d+/XZiKmOKteiUrO8C5HJT5896Dvab2upuXj73NClNpG+iCZOJvNjvlwGmvMlKDBsVUt76f0nte2DOZVtB2oGdjcO76jsXGZoXmJuXWGoX6GyrjB3eA5dS28ZDRLb1uWRZxezFhlbQpqOpZha/Gr7g229h3mGFUTxArZmlar6gLUzWmryqWpJOn4a1zNQXFsL7uigXbpU//LlDafrsdP5yuGYekv45l9dHP1XSdfLly87nc6XL186XxPTu2Hzhhb/wYMHX331FR6PdzqdJ06cCAsLczvSGzduPHv2DACA8PBwT0/P8PBwt5Lz48eP3SSBAAA8ePDg2bNnKBRq9uzZAAC4Xf2LFy/u3r3rcDiMRuP06dMBAHBHxd9M7s6dO8+fP9+/f/+NGzccDofbMwNv0Xq7aQzKy8u3bt4mF0vczNX7924syI3Kzw7KzjgEh/gX5HilJ+2Agw8RMWFMSpyEk8UkxpNKErJSD3rvXxoTvk3Mhdsq2DVmbnUlp7Ve0dKgqDYLbVWiujq5sYKr1jLKVBShGMPiIa21UpEMozMyLTZeVTWfTMvMLQgs5RRgsAlqNamlpQwOj5LJSsq1ZCYbzBUh+BIEjZUrLS+RqTEsCSy7MKiEmqK3MXVmOpWdmwMOJtGzEeg4SRlGqaFk5QX7Bm6avwC0e99SLClNqSaazEyTmcVigWm0HDA4NDc7KDhwi8eeJYmxnihEXGL03uxUX1xxEhqewGXA0PC4gx5LVy39YP2qD/29V4QGrD+8f/nKJR+uX/GZt8fqzcs/X7d4zoYlH4ccXAdN90WA/dFFAQRSMIroramCqCrBnLI0IitaaSosN8Fp/AQSO4Ytz7A0kBV6RHULk6/IE8jzDFU4sSpfXYHoPS6tbaVYGwlyXR5fkdbSW1pZU1xuLJCUpUEQO+NTFrZ0wc22pPjkTw76gBJTP5OX+3b0ZVXVB7f1xdsaI2qao+pao5o6Y2taQqubQ0y2wJrGxK5edFMzhsfPKGXm+vvuiY4ODA7bt2HL17PmgA4cXoPGxSNQEU8nLl7+qbtUDNbbSlOzA9Myol6Ovbh49cbwudGrP1+9fv90w6AiC7mfX56VUrBr7iIQgR7b3sd5Nt5x9gbT2h3M0iwq1X7Wc+FA69DOjuFdNV3rDY1rFJZVsqoVtiM72s4c7P0+oud8TPupuLaTsS3D4e2nwrrPRtQMHNI1eRhbvLV1/gqzv7U97dxVTlcfsqu7pK+XfqRfDAMHHR2oBYCxVy+fOu2OPyUmX2eb/4VYfsszX7lyxfVasOKNUtT4+Pjz589fvHjhcDgoFMq8efM2bNjw7NmzW7du4fH4R48ehYSEYLHYmzdvAgAwZ86ckZEROp0eERHx+++/JyUlQaFQjUYzNTXl4eHB5XLRaHRQUFBNTU1ubu4PP/wQGRkZFxfX1dXV2dk5f/78vr4+Ho+XnZ3d09Pz6NGjvLw8jUbz+PHj/Pz83377zQ1m95PF7ZbdRCUAAFit1mmg6TOnv3PQcx8JXyzgkIoRaXmZweDcgCJYCBkfBwcfBud4wfMOQbL2UzCRailMzM3TlqEpuISokA35GYdL4JFEdIJSXFxn4bXWyywmtrmCY6nk22xinY5JY0D4QgyJUlBhFlJoBVotQ6ejWyw8lYqg0ZCNRgYSGZOZ6R8T47FmzScsFrTCwlWo8CodWaHGiRWociNZrsGpKsgFxeGE0iy1mSbXEPC0zDI1uapGpNbTNQaGUIyBwGKU5dSyclJ6ln9A8JaDPmuz8gN5ouJyHY0jQDI5MCwxC41LzykIj4z19PJaERS0JT7WKznRGwmP57DgfT2mImRMaOCm+OhdSXF7QwM3HNi3dN3KT9cs/3TnpkW71y/etfbr3Wu+CDm4BgMNLSUlBPst3bv7E4+D88Pi1+QhPVG0gDJzvqWpuLYNL9PlMUXJGivKWIdTVxUrKxFlFfCKOpy5ntTaJ6pt41TWUFQGdLke3dUvt9RQbQ20upbSniNyLj8bR4iKilkmK0s2mnIzs9Zu2TRt5XLQ9m0gpSqq9yi4sSO+viOxrT+ttT/J0hhU1xluawlXG310FWEaU3xa1kqtHkKlJmJKMjRavtbATUz1++hT0C6P5akZh1gC8EvXzZ5hCxgdA0UnLl/95ep1y2/9ePfOvQdXf7pz6/dbN/44U9UpOBC6kCKM7xiSJOTsorJTjp7UjjlHTl3il9cEFdLnFlCmG9rXNR3f2nZ8S23P6qbBTbV9W8zdG4xdK4ydq0ydm+qOenWfjRq8mHTsavLwjbT2U2Gdp2M6RuJre6JFWi+tLer0ldLeo1i1OmFkiNfcSIbmewu5iD9+uwa4Jh1Tbl134E3VhZvJwOn816am/hmY3S7aDel58+b9/PPPYDAYgUCMjo7OmTPn3r17H3744c2bN90L5o0bN0Kh0MTERLFYXF5ePn/+/KKiIhAIdOfOnffff//FixdyufyDDz5YtmzZ3bt3AwICioqKFAqFn5/fqVOnPvzwwx9++OH06dPr168PDQ29devWzJkz6+rqAAAAgUCXLl1yb7ndTEbuhb279gsAgKqqqmmg6exSFuByAsDUrevnu9psciEJDo5NTzxUkO2HhASVUlLYtBQcMgSHDCaiwrBFoQxSAhUfK+XnMcnJ6Ym7c5I9YXl+dFyyiA2u1FMtplJrJbvGJqoy87RaWnFxUmZ2qFCAYbEK6+rkFRVcq1VgMrH0ekZlJaezU9faWl5UlLhw4TvZ2cFZOSFZuUFCGcpWL9BV0MqNZJYQWqbDE0oz5XpCdauksoZnsnFEMoyinKTSUsu1VIEAlZrqSyBklWvothppZRUPS8zwD1YYWS4AACAASURBVN7i4bU8Ic2bKy4msSBUbmExISu7MAZFzA4M3xkd7xmXcDAmzis13T82/kBo+O7PvwTB4VE4fFJSsmdy8gFv7zUbNsxf9t3HCz6fsXPD4p1rFiycAzqw/evYoHX7tn+yf/fnmzd8uGzVu0vXTPcJW3Q48ksMyxvLPlRE3g9Ge8gMhTRhmlgL0dWgmNJkEi+6roNmqsVqzCXNPaL6VgGemsji5ekriDUNnKpaemMbT2vCKlUYHr9ArshnlEbr9RA6LSo0cNWX80Cffgzas3cGCruRzNqGxK2Eor6VqA/YmuPI7I0pOZ9ExX1IoXt4+78fEvFFXSNGLMtTaSjDJ1p6BqxqA3vpis/3eq2LSzogkhe/ct0ZPNWw+9Cavd4bP573wRdfzf/jj+cvx4F7Dx+fv3Xx2v3T5g5+EmQvmhE6crmytoOHocR39Mt/ftD7y5OW6t78RPiHaSUzNE3re87ubx3eXNu7vG1oQ+vw5q4zO62D39UOrTH3rdE0r9K1bK4ZONBxOrTjdPjQtazjV/LreuLkJl9ddfSRk/imLihfEtLSgraaEVRSZI2FOXK09uefLrrsY6/B7I5+uV53Qk/9q8E8a9ast8HsjjC5X58/fw4AwPDwMAgEotPp+/bt8/HxaWpqWrVq1YMHD2bNmvXo0SP3FnfFihW7d++uqqoCAKCkpGTu3Ln9/f06ne7evXvvvPPO1NQUl8udN2/epk2bfvzxx5CQEAqF0tjYGBoaOjQ09M0335SWlkZERKSmpu7ZswcAAJFI9P777//222+zZ8++fv26y+Vyiz+7za1K4/bMOp1u7drVLmDKPjU2Mf4ccE4ArnH7+OMbV05bTTIyLjc/MxiWFwIHB5dSUtRyOJOSUATzy0nfGxa4PCd9b0lhABrmL+fm4JDBpOJwOi5eyM7hs3KNOlJ9ncBkpAr4MBolFw6PY9DAVHJeY32ZrUpQXS0ymVhaLc1i4RkMrOpqiYBfEuC/jctHi6UEGCKGQM7Ih4VQS3PK9SS5Blemw+OoqSwhVFtJa2iVmapKxYoSEj1bIEYpVMRiZGJqsh+PUyyV4qRSnM7AqqqRNLdryw1MJD4tJG5fdmFMMTU3rzgJgktPyguLSj6YDQ6FFSeAEbGwoiSWoAiFTTvkuy4mcR8EEYnCJOaBQyKi9wSF7EhK8QsP89i+YdHejYu//gQ0fzYIhwxhkOMheYc99i5cvPTdOfNBS9eC9gV+HJT0udgYWyoLyYBulRuKydwMAiuJr8qD4g6XVULrexj88iy5DlbfwamqZ0jL4TIlksZKrbSQpEpYZTVeroWWEKIkMkhLK0utBWs0+Rx2gp/34vWr39u6+S8LvgJt2w6qsGZV2DIi4j+LS17Q0omqsGbDkNtDI76WyFPjElYpVJntPQy+KMNkZg2faB4939HaZVr47acr1nydkHKYLUQ+n7p74vvuTR4rNu1eNfuzWR99PPvnXx89ejZ167f7ozfO/Pj4Yt+5KrosiyhM6BpW3rrfzxIV1LQIRs5Zn0yONB0l7o8EJSDe5VesGLgU0HFyR23vsv5z2zpPb2ofXdt8elnb2dWd57faBtZrmleZOrbXH/UZ+D6551RaVVukuSGutQ86dIZe3ZhvsKQOHqWUKZI1yrzWRs7RPn1DteLXu1dc9rHJiTH75J/6p38F87+QZuh/ALObKgAAgEOHDhUWFo6NjT18+NDHxwePxx8+fPjevXvr1q27ffu2G1Tbt293Czg7nc6BgYGtW7dqNJqOjo6HDx+uXLny6dOnPB7P39+fw+GkpKRYrdagoKDg4GCNRtPf379582Yej+fn5xcWFpaSkuJwOMLDwzMzMx89erR27drz588DAODezztf91S9idJpNOWr1yy3O8ZevXzy6OF9h3188tVLwDkF2CcA5/j4019vXBpubdCU0vJh+UE4VCybnikT5KvlcAoupgQZJGFlCuipUnYWixivEhaUi8BsSiK2KJRFT5OKIFIRpLQ0C4WIoZJzBBw4g5ZfYWRVmJjVVmFjo6KhQa5WU3Q6ZkNDGY+LiozeLxDhFEoqT1gkV+KwhOSsfP9cSBCOnCpUFOGoqTI1Vm9h6CvpfAnCUsM3mEurqoUmE0suxZMIuSwmnEaFiEQlGh1TJMPJyskmq8BoE+ttIpoQLTWyCok5yZBoCC49JS84FxklVBKKiRkl5Fwyq5DKLdSb2QJZCQITnwcNhSKjYhMPHji8IR8Sm5EVGhawx3Pn8vXLP/nsIxABHfX4/nBjnSAifOvyVR+u2/rpkjUgr5BPfWM/wbD3SfTxBai9aguxsp4nUMFxzAQo1p8hTjHWY8oqYQhcoEQNNVqJEhWML8kXKyCd3ZLqOmpFDdbWRMZSYnji3Pomem09gceLhUD2RIYtRxb6JCduCfD/JjJmSfcAo+cII6tgHbhwW0s7obmNiCg6sM9zbkzsepkip7Ob1T3AFkoyyrXkYyONw6ONjW26WXOm/+WTGWvWf4nCp9uBB0dOt8z+aubiVV98+sWH3yxdePOnez/ff3jl9k+3Hvx4+8XVoatN2noKgZ9saqD9+MdRGCba1ig4d7X51v2+pmOlSYhlqSVfxMNBpo7tgxe9m45t6D6zpfvc5u7zGxtPLmsYWVE/tK7++Lb64x41g17mrv3mDh91tXdtV8rQWVLvUXxVbf6RY/ShEVZlRX6FsXDoqKq/u+zYQOXTRzcA4OXE+HPA5XgjZvyfCOY3yaHHjx+/UWb+5ZdfXr16dfv2bZfL9fDhwze10279V+C1wtvvv//e29vrdux37twBAODFixdPnjxxOBzuyPmtW7e+//57AADGx8fv3bsHAMD169evXLkyOTn59OnTEydOuJ8L7pCYOyPlvtGb1kj3bFWqsnXrV7mASbtjHADsk5N/7l4mX405JsYBlx1wTQCuF2Mv7p071VGp5wo4cAY5Q8AukPJgSglCK0GIGFkkRCgq7zC1OJxDTmSTEtiURBwqFA7xQUB9i5FBmKJoHDoRlhdCwqVaK9n1dUKjgV5hYqpUBIuFY7bytfpSsZSQkOTD5qLKNcxyLdVYWSqWofUmhkKN40sQLAE4Mn5nRp4PjpIikCJLeWAaM8di4ygUWLOZa9CV8rkoS6WQx0Wx2fAqm1hjKBXIsDQWnMZFllDziZyiYho4DRpPE+EtrVoINjWnKDa7MKagOBHPhOCZEDQlG0VKV1eWUrlgBCYeRUgGI2K9Dm8ICt+bkh4SErQvNuoAEhqbFLdv/qcgEj5p9EQdkZju7bvqUOCyqJR10ZkrEgtWwim7i8j78os92FKo3squrOdZGrmaKoKmCs9XFZjqieZ6Ep4RrdDCNRVopbaIRI2RSPOMlRg0KdhcTzJU4eRqmN6EbO9k8vgRzNIgOiMQh/MJDlp06OC8jKytFVVFKl02nu5bhN0rK080WPIT01b5BXx94NA8Wx22o5daVQdnsKOlCvTJM62j37frKngzPgC999G0+V+9l5Uf8Xji9sjFnhxkQnSK/3drFmzbs+Hh0yc/3f/t2i8/jt468/0vJ0/90KGpo9Gluepqys9PTgqUSK2ZfO5665WfOys7yMnI9Zn45YeSQBz9ys5Rn4ajW5uHN7Sf3tx7cXfziW0Dl3yah/fXDnjWHTlUN+hf1XmYq96otfmMXMC29yL0lekDg/SjR9i1NcgTw9KmekZbs/jmtb7J8bsA8NQ59QwA7C7nm6Zd+9sM2/+yMNj/AGb3PN5Ejydeq5+/bW8SyMBbtD7uOLP7gjd9Go7XXdNvv755FrzZrr8Z6k03leutxkzgrWIVN8O2XC5dtWoFANinpiZcLrc+BuCYctonHfbxiclXL+3jLwHHOABMAMBL5+SjJw9vnTjWaNIwhaUIHh0iYxVWKPE2NVFMzyQUBhPhISxcrJSTUUqKpRGjKfhIfEk4l5mNKYo+5PntAY9FxYXhtTZOU72wwkRnsfPJ5EyFCq9UkwWikkJEolCKt1RLLRaeVkux1ggqqzi2Wr7aQK6sZpUQE+VqjK6SyhUVFmPjE1P2EynpGEySRFJCJGbzeeiaarlaW1ppEVhrpQ0t5RU2IZWDQOIyGQIMW0JIg8TFZoVBSnLAJZkETiGZD0eQsuDETBwDTBcUs6UliTl+6QXBRYRkCisPUhQVnXggBxxVjM2k0OFgSFJ01EEIOCY58eBBr5UwSKSAh6ypEUYl7Nrq8WkqZGdw4reeQR+jGIfguH1MYbymklTVKDXV8JQmslSL1VdTLU2lZSa0uZ6itWCIjDiTFV/fxExJ21WCCdPq0SWU6EyYN6Q4uKlDrKssMVmKJIoEKs0nLn6xj8/cqMiV8QlbMrI8WIJUNDEgIv67sJgFNHaArjIXitzjdfCzhKT1PYOcrn66wZIbnbRKUoYeOtlsrZckZwSCZoA+nveXleu+zIfFPnh169zNo80DFShazsGgbQnpodfvXLnz4OfLd69duHv+xsPvbX3lMFKCWI9rGlBfudtf1yGrqGNpbbST1+rKalDbAmbFFC7Koy0Rmrcb23bWHtnZOLylontJ88lNtUe2Glo32Hr3tZ8IbR2JbDgSUd0VauuIOnUJ19CZU6aNaW3DDB0XtDWTho+JjvaLO9sUP94cckzeB5xP7RPP7FNjAOCcmph8ncR1/CeCGXhLSNX1mgDE/dbExMSbBPKb/kT3mT+7v95KVjvf6pF2j/aGzMT1WhfW5XK9iW+5zf2u+75vt1K5v3UnqwEAUKlU6zasH5+cGJ+ccKsEOV5LSU9NTDqm7FOT45MTY07H1OTE2NTYCwCYAuwvXK8ePrx7bbC9ukLBZOFyy7lF1eUUq5JoVpboxLByEVhYml5KTWSQ40uQQUXQQAwyoggajIAE5Wd5I2DBZEIii5Wt1uC1OpLWQLHYeBwBsgAWrdYz9RUchQIvEqEkEpREXqLRk8vKcSo9oRAVKZQjTVZmdT1fpcVLZUU8PqSoOJpITC8oiEhI8kEWJxWVpKj1zIaW8uZ2vaVGVlEjM9cpJOUMphBLLC3Khqem5cWHJflFpvkgyZlp0EimFCNW00TlFG0VjyNHsyXFZHZ+aMzOyIS9azbN9zq8IThsLxiWyBUQ6KWo1PSgnTuWrFv7RWzMwZDgXVB45J4DX3oFfLnb55MlG0G7fD4MiPvmUNBnUPSBxk5xRTXb2iSprBOUGSilYpihutTSxFboitmSnPQ8D740R6EshEJ9Ifk+JZiYvMKQxatmrd74eXO7WqYsNlsJbF5Masbq8PDFUZErY2O3U8jpAmEhkZqCxkd4+cz3OjwHVrRbqkyFwPetXjcdCj+sNUL1leCWHhKWEtzRqzs23NTUoRXKiB9++u6iZQuCwvcx+MX3Hl++8OPRul41BBe/8+DSAmTC2avDvz77+fyP5358cvPy72ctXeqq9jK+hlBWyeweMtd3KmLTPTILfR+5LtwePwJj+QTlLsBKd3JNO5V12+uO7G0+sauie0njyY0do56m9k3tp0L6zie1HI/vP1vQPwppPZJX05plsmX0DjKOHRO2NlOPDUiO9YoGuxUPfr3omnoGTL20j78E7A7ABTjtgMP+p/Lz34L5X94C+d97Zre9KeT4rwm0t53w3xV4vt0v+bafB16XlABvcYa8XbD55vq/88nAW67eXRCmVCrXrF3vAgC7wzVl/7Po5c/njt3hmLIDTpfT7nBHGifGJl88ew44p4CpccA5DjjH7M/u3zh/vKWqTEiFC2kQvRQnZYHLeFCtDClgZOoUCJ0CIecVYApDYNneaHgIsSSaW5opERTQyEkEQgIWE5+T64cnJGMwSQnJB2vq5PVNCndsTKnEy+UYo5GhM9L5Inh2QQBbAFUbyGXlOKUarzdQNFqiqhyn1lFI1BxwYQwSnRgVty8x1ZtIzeFLMVwx2mgRaip5XBHWYJUq9XwSs4groWYWxOUXJcIwqZnQKBq/uFSMYQjRci2DIy1RGukqEyO/MDIx/fCaTfMPHN6wfdd3AcF7itDZsMLkfHBMTnZ4YMCu9LSQVSvn5hYEC+RgBC5ww673vtsE2uf7GYYWgiB4U7gxNS2cijqOqoIi1xNEKmwhNlZpItV1SCz1pUhcOKQooKlNhMPHb9ww55uvQIu/eW/h4o+WLJ8Hmg6iMYtHTjXoDJhSdkxa5rr4+JXJSZuCg9fCoKFlZbiikhgiLQGMOBQYsRiC2FvXjC/XFfgHLc4De8pV2YYqeFsfncaOq2uWtHQYjp6or2/RgqaDQiP803Miyk2c546fL90ZMjYISPx8T//VQdF7bv5y6e6jny7euXT2p3MXfj5T12c6eq6JJUXGpB9CEJK6j5tGLtRbW0VdJ/S/TY1efdIWXbgCzNyAl68rb9pr6NjSeHJX+/ld9Sc2VfVv7Dkf9PM48aFL1H+2oGUwc+B0sbE6gc71HhnlDZ0QW6vQw8fKB3rk7Y28iRdXAMczwDkFOP4k5XVMARPjDpfzDZhd/04wv//++24wuxeu7gm93W/8d+b6/8mc/zv7u0+9XTQCAEBZWdnq1atdb1WqvSn2/rtx3vh8p2PC6ZhwOsYBx7jLPuayvwTsz4Gpp9+P9tdXlbHIECo2S8aBl4uKy3iFKkGhqQwjpGdT0XGi0lwZN1/IzJKwc2mEBBQ8jIJPhIOD/bxX7tz65frVHyskmJYmZW212FzJMugYJhPLYuG1tKhqaqQsDkJZTjVV8kTSEpWGUmFhK9VEsQwtlBSXkFKLcIkkZg6dC5ZrCCxhYSE6FktJ54iKSIwCJgdZpmHwxDg8BSKUUOilKCYXTWcXlxDyWHy0SsdSGTllGgYEGYcoSS7lIyuqBNIycni0p7fP5vgEv7Dw/RHh+1IS/YrgqRGhnuEh+yDg2BUrPuYK4I2tUhIjTaRAMPjZabn7NGaUwlBQQg1uG5SrzCQKP0ddRZEZsEhSnEiDqu0U8RTwlJwDKj2hq1cPg8W8MwP0l3dAH30Aemcm6OOPP5oxHXT44F6LWdzYICKQgmNiF/n4zs7I2IAuCeTxsju75VW1dKkqD4n1CYtZQS6N5EoSMRTfvMLdBHowmuir1Becu1JhqScNnTYPHLec/b6LxS2ZMRMUFR2MRGVV1SqeTtw+crpRY+G29lfItYx8RNL1O1du3b89eu3S6A+Xrt27wlEQqexcEiNt78FvJaqSG3cG7/xx2tqkIHMh53/seeA8Q1FEheZ+RlStlzVv1/Rssp7YXnd2R83JbVVHtxm6t2mbdw1+n918NLWqJWnoLKm6Mb+lE3ViVKwzgts6WH19ZYMDhqePL7ucDxyOlw77pPNP7gzXP6Il+HuH9y+wv9eamnxLYur/Owj/H5l7me1wONyVZAqF4n8JZre50+cO58Sfh2PK7hh32Mcd9jEAmADsT/+4d+1Yb61RxeRToRxirpQOUfORYlouh5Sh5MPLhfAyHlQlgvNomVxGllwIE7Lz2NQsKi4lOmxrwKHVAd5r+GyoxcyuqRY0N5a1NCkrKthGPUunY1osAqWSrFKRuAKkUFgsEKOo1NwSXHJarl8mNLAIl1iMT5CW42RqPJqYQueCaaXg+GTvgJDtASE74xJ9wLDEtPTwkND9VEYRg1VMocMNFQKVjiVWkPkSHAqXKVdTSvlIEg0skhGI5AIYPJHOQLJZKBoZUlyYlBTvl5sV6e+zHZIfE+C/bffuxUhUHI2ZQy3NQWKiYpK3gou8yZyo3GLPykayRA9XWUrKzEU0cSqCHCIzwZsHxMXkaCQuWqkl+QRsXb9uwUGvbetWLpkJAs0ATZ85/b1Z73wwAwTasvFbhRxNIYdisF4F4I2ZWWuL0YcRSL9idKhQnGdtwKMIfkU4X7YoCUP250pjVcbslh6qoQpZVY87dkqnt+D7j+sGhytv3h7B4AvefR/kH+iVWxDf1m15NP7TmasD5ZXckQtdHQPVWov8+s83bj/47di5c9fu3R0cPUpmFzFYea3t4tpGbnUjz1LDPXay7uipZmujqrZd+9Ojk8cv6+Ng35HLd0iadhkGd+kG12v6V9lO7qge2VN9zMvcfbCi3b+xP6VloKD3KPb4ydLGppK6OszQiLK1jd/Tq/nj0fcu4IHd/sTuGP+HnFb/RiQD/9ee+d9l/71nftOA4fhb9rJ/+EBwH26SJ4djyumYcjqmJl89B+yvAOcrwP4UGPvj/s3R9hqVgAKll6SLGTC1EG2UE8oFRXIOVMIGUzHxMi5Yr0DLeRCVCI7MDyjMC0RDwzKT9pfSspUyNLc0n0HJlgqLTEaGrpxUbePX14m1GrK5kqXVUnRaikpF4HKgHA4UjopNy/XDkjPJpblkeh6FkY/CpmiNLLNNZLZJ1Do2EpURnxS4Y/eq+MTgzz5/f8v2ZTwhXiKnWmwyfaWAL8FJlRQ6G8EWoHlirFCKl6uoFBo0LvYQuCCOgM/XqVkSPpbPQUPy43Zu+y4zLTQ8zGPv3u+27/omMHSDUleCIUeSSiN7jvN1Nhi7LD4FsllXh2gcpBoaYViOX1bxVnMbqq6XgqaF5cF9fQLXf/vdx4XQdAoRs3X9+i8+/eydadPfnfnODBBo5jRQQqyPuZJBp0WRKb5Umh8EsiMnbzcOH1mECiGQYpjs+Oj4FXxxssEMo7FCBdI4CjvUaC2SqvKI9FhESThHBG7tVspUGJEMV1ZeumHTd9DCDAwBOjDc+mjs52Pnemo6jMfOdXUeqVcZJTd/vXXr/r2B06cv3f7xyt1r3ceajw5VX7rcRqanVFRT6ltFpy403rw3qq4QCMro524evfVwCEbxySGsKTXt4VatVbStUXZ9p+5Z1XbBr+a4d/e5eH2zj7E+vPM4oqkD3tiKqa7F9vRKurrk/X36589vTDl+G5+4DwBjDudfIzv/Fcb/fjBfvXoVAIDx8XHXa8LdN3Gm/4SJuu3NxAAAeOOZ/xmYgX+0uHj9q3e42ZveQrfLaXcADjtgn3BOvHSNPwOmngGuF8DUY2Dst6une6r1fCIyDVeYyCXnl/GLVMIiDjmLikkko2PZ5DQZN1/Bh1JK4tDQEDI6VsKHCDn5fFY+i5aRlriPTc+UCeFcZq6ED6vQkXVqvNlIt5gY9dXCtiaFVk1lsCA0NkQsx3KFRUwOzGTh60xsuYpaUSWSKigKFdNklqm1QgIJERsfFB0bcMhne0DwniJ0OodfIpQRjBahvJzGE2NVulKllolApdCZhTnZ4akpATnZkRmpQRwGgkUrTEo4nJLot3Hd1wmxPt8umpOY4IfBZXn7rqGxM7qPyOGYw8TSUGVFXlUbNrtoh0/MFzRZsKE5V2KOVtenVPcWVrZAi8mHiwihKFxCSnqQySDz9zmwdf3GOR9+9M400PRpIDeYSfg8jRovk2ZlZW3Kz9+akrLOP+BbFCocDAngC/Mp9DgWN7FcB6YwwhPT1mTmbRErs4ZOayusZLONqdQSGBxw94CRLymCwKPrmsoLoAm54ASdWd7e3/DL09uj10+0DTb2n+xs7quV6cVX7l679fsvQxcvXrr9491Hv/Qeb6trKK+sZEHgwVRmWlOH/OadY388uU5iFhUg0ofOdv32/HtDIykBtgLBWQvjfMmzrZI1rhTXLavs87D1+1T1+KuqD2lsYS090Ma24po6XE+vpLlZNNhvfvrkBwB4Znc+mXI8GRt/8toH/AchGXi7nNPdFOEOgLleR6r+2UL3n4H8/7U5XmvBu1yuNwUtb5bZb4P57R/yn48HuFyvedgcgNMJOKaczskp19QkYJ8ApsaAiefAxHNg4ingeAE4nj/55frRrmoxC41FpJDQ6TR8ukpYpOAXluKT0eBgNDiwBBLEIaVYNBgONZlGjAVnHxBxs1jUZBYtiVgSiS0KFXFyJbx8tbxYIUSI2JA6C6+tTmHWs8vLqTwRWijGMFmFGh2zwiysqpEZK4XWGoWxUqxQscjUIhKtmM2jcPhUjoCsM4qg8MRN2xdn5kXEJfskpQfkw2ILi5MV5bRKq1heRqHSoSXoDCIuF1oQC8mNKoIlknE5eTmh8bEHA/22i/jE7VtXhgQeLEbl7j+wbu2mudGJ2xm81NpWGpEVzZAkSQ35X6wEeYbOwnA9VXWxdUfyzR0ZxqZsLPNwDtxDpcfJlCSDThwTGZSbkbJ+9Yp3poOmTQPNnv3utGkgKgVcysrF4sKK0YejYpYXgPcjEMGFsNCcbF+pBJmUspNAjho8pmBxk9Myt3H4qU0tXK0ee/laz/UfjrW06XmCkq4+k1SJLeVBz1/uoDDyceQ8mZpb22r7/dXvl+5ebhloGb126uiZgZb+xtNXz9x+9GvPqZHzP9385ekfMo04MMgzKHDnXs8lkTE707L8G1u1fUcah073cURUqaZ09Frr1V8abd1INHczmLpQVruv9miEsfNwZad3TV9ImXW/tT2mpiOrf4hybFjY3SNuaZadHe0Ye/kbAIyNjT2esr+YmHzhBKZeNy3/DRaAf2EW6h/aX8H8xjMDf0vB9x9lrr/Ne7tnq1Qq3wYz8N/O/M3v/fW3rzX+nIDLCUyOO6YmnE67C7A7HBPjjolxN8GqY/wFMPEccLwEXC8B+9Pffvq+p9VUJsTTcJksYhablCnnQE1lOB4lo4wHVQoKFLxciw4t42Vp5AUmNVyvhPIYCThkoFKQrxJDeJQ0eLY/JM2HiU2v0XHrLeJKE1csxhgMLAIhS8AvaWzW6AxcjZ6j1nGVapZISiWSEXwxjcbEYfBIKCITXpRWyikuKIznS/BQZGJimn9imn9YtCcUkUCkFhgr+CYjDw5NwKIz4eC44sKkvMxQAbtYq6aXyYngvGgBF08jo9OSY0JDfeMTgrLzI1C4BImqsKmTN3iyPAfplQbZ4xvzzerdoMjsr3OwK7l6X2NLirk9W2vLyS/2UJswWgNNoy6FFCRnpUWvWr5w+nTQzJmgadNA06aDEuK9hSI4lZpIo8eHha/kcrOYjBw/plQnEwAAIABJREFUn/WqMnJDnSwwaN3BQ0siozdlZO1HYyK5vHwINGTHjoVGA+/mrTOdXTarrezocB1HCBeXFf94b1BtJPEkKK6EqrcZXrjGLvx4WW5SVXfUNfc2mRsqL/50+eHk08Fzp87cvPp48hWkCAKaDvrgPdB7H4A2bFqwdccSJCrryFDHvfs3qur0AyONXcd0TQOc6/crrj8oG7yILrP6Wjpiavrize2hVW0RVa2xTX15ck10Uzu+p1fU0iy99H2f0/7YZR8bH3vucExNOSbtzimHy/4Pkfxvt/8BzP/Mo/0zj/3/yN6+r+sfLbPXrFnzvwTza/ubhMHbkHbYXyv9vVbfnpqYdNgnXc5J59Sr8ZeP7OOPAeAl4HoOTD64c+NEbaWYRc7jUfPkXIRGglYKkKYyjFWH1coKGiyEinIYochPyEywGYqlnBQZK1Uvh1eWFSs5ED4pC5kZlBfvA00Ljg7dnZHmL+Sj/Hw2ioUlHR16k5FX16AymPhUGlyuLOUJyAQKEkeC50PSc8HJeeC49OwQtZ6l1DBkSoq1Vq4xsCHw+HxwdESUZ2jIbiIhNzsjtASZKuPjSslQNh0OB8cWIRJgkOgA3205mVHgvFQYOCsvN4NCQSckBySkHIIgg6DFfn0jUpE2t4gcml/ivWoHaM1uUArsO6r0IIq+jSw4qLPlFGIO4ChReHISg5EXH3coJHi3x97Vn3w6fdnyLwKDPJevmO8fuIPBgkRFb2VxskwmcmaG9wfvgWZOAx3y2sigwvx8Ni5Z/N47M0Arls0uhMbkZoclxfu8/y4oOsL/1MhgV1dDa1vViVOtIimKJci//lOXuZZmqGK29dc19DTdffLrlV9vNvS2NA+0NXY31HfVXL5z+c7je8cvjl64/cMPv/2cnJk68x3QrPdAX3750abN3x323VMASa2uN+gr5Gab8uK1I1UNHJY8dfSa4omz/uZDWWVzvK0jxdqWZGmJM1RH9o+U6MwpJKpfewe3sUF088YQ4HwGuCYdE+MTY+NOJzBld7oAYMph/w9EMvAGzDNmzLhw4cLk5OSzZ8/crYWTk5NjY2Pj/8TG/n3m5ieZmJh49erVkydPJicnRSLR/y2Y38Kz80+Sl4lxx+SE0+nePjsAlwuwO1xTDvvE1OTExNjE5MuJ8edjr55OjT8FgDEAeAE4n7x4ePPsSJtJxRKximU8jIKHbKxi1VeSjWVIoxJeqUbo5GCTAlxnRNcaSprMJJsGqxHCpLQ8ISmbhkykIhOjg3fM/Rg09yPQogXTy6TYpgaFrUpUWyurMPHlZVSRmMTilpSpuCweAUOA5YKTwiI9YchEBhshkhHKdaVaI0csJ5Zyi+RlFA4PJZUQwPlRixe8v2H1/FIy1GYS1VWVqWSUlCTfvJzwsJDdmWmhnh4bM9NiyeSS4uICGrOYTM9Ly/VMy9ve0k8txHl6Bs7f4f3p0o2g2JzlXmGzPIJmHgp/D4bfXt+JaeyiMnnJ8Sk7SOTUrKwAGq2gt9+GxeWh0Dk3fjhtqy5XljMwuAxv71UQaAgMEjlvLmjmNNA3X338zVcfhwTsDw3aN+s90IcfgJZ88+n2Ld+tWbHAY9f6mSDQF599Eujr3VhnPXWq/8ixer2JoTERb97tbe4S6cz01r7a2s7667/euvzLD90j/bb22pp2a1VrxckrQ9d/vzly9cyZm5fZcvHu/XtnzARNA4FWr/rOY9/2/oGO23ev9g608sXU7oGaV/afrt3uUBgKlOZUkTbY1JhQ1ZLS2JvfeQTR1AVu7IQpdcm6igK1BtHfp/vt3gXA9dw+8WJqchxwAU4n4HACLgCYcDinXMB/NJjnzp3r5gZ5MzPXPwkg/XsN+C+lnS6Xq6GhYc2aNcBbXGXOf1TZ8rfm/IeExm4X7Xh9uPW3p1zApNMx4bBPOOwTzskpx+SUY3LKPmafeuWceuWYfA7YnwPAS8Dx/OGvN04eaa+zKMRMRBm/SEDP41AyVYLCMn4+m5Rg1Zc0VhLrTXiLsthajpbSM3iE5DJmroJVYFISBCxoVPDWPdsWJEbvzUg5xKTmGXSMrg5DXZ1cKiGwucUUaiFPiK9r1FfXlZeykQRSjkxB1OiYpWwknpjL5aOlcpKAX1KQH8UpLaKRIUu/+cv+PSsRBXHowlS1vLS6UkHE5es17Nhor5io/aVMhEJOo9GL4uL907KCwYjQLXs+3Of7Fxx7r3/sXzbtBy3bAtq8f/qqnaClG0Fewe9T+X4Dp1iWRqTGDG3qYGfmeaVmHtQaaGot4+TptuPDTWarnM3DaA38CrOIy0eXa5gRUZ4fzwbNnA56fwZoycIv58350O/Q/sOeO+bNfvfzjz9Y/OXc5Yvme2xfv2LJ13Nnz9q0Zo3ZaGhtqh3obTl5qlNeRpKpMMOj1YPDlV0DFZ1HGjuPd9764/atP24PjB6liekMETkhN7r3ZMforTMX7lw5e+tKx7EBJo+VlByXnpbkfWh/alrC8MiRM+dHzpwfMpoVjW36zgHdrV87bvxiq2jIKqsIU5nD2gfArb0wc01GXXOhyQxWa8H19ayuDt2D+1cB1yvX1Dhgn3I6pv7MJ7uc7n+Gqf8iAfn2/+e/0f7Kzunn5xcbGxsaGhoXFxcREREWFhb9n2dRUVFRUVHR0dGhoaExMTExMTFxcXHr1q379ttv3ewFblKUt4vA/5E53wKz/e/X2y7A+RrDb45JwDnhcrgPN7Cn/qwxm3TYJx32P7fWgHMCcEwAjpf3bl441lVn1Ys4VBiuMFHGgesVGIMcrZcjrOoSowxuUhQqWBkqbrZJBlMLwFYtqa+9vNrAIKDiCvOCUuI9ctK905O9hNzC5iZ5tVVosfCqbTKFkiqSEKRykkJJxuAyZDJ8da1MIiMKRNgSbCYWn83noYUCTKVRwKQVblr7JZMCtRqFQhZKwMKCs2MjQr12blvi5bk6wG9zUpI3EpGExmTSmXBLtTQ2eW9GwW6dLUeoC9LXxxkac5BUD5/oud9tAa3dCSqhH1CaMgZO8qzNKHM9prGdWWElJad7lJXj1DqKtVrSO2hr6zKhsVmlnGKZgqI38jo6LZu3LH3vHdDMaaCZINCCefMXf/X1QQ+PLWtWzXn/nSVffRHq673w8znbN6zasXH18m8XxkdGnjt5sqezZbCvtbevji/E6EylvUcqjp2oPnqivmOwoet4+7kfzj1xPj3+/VBQvF8mLDk2M7RruLX3VM/V326evXXl+i93uo72nb8w+vLF4zNnT5SVi7v7Wrt6m+qbKxtbKyy1krY+5ZHTiuELwoZucMcxWO8Qoq49p6ouS1IWU1aeZapAV1Ux2lvVzx7dARwT4y9eAnbAaXc47Q63coXDZXe4nO7n+3+VdP0PAnNcXFxkZGRQUNDBgwd9fX39/f39/f19fHz8/vPMPT1vb2/3FwEBAQcOHBAKhcBrIcv/xU/9X8HsBAAn8Pov5N4+T7mAKZfzzwNwuY9JwDkJ/Ilwu+PPm7lcgGPKPjUxOTk+YZ+cAuxTgNMJOO3A2Mu71y8NttfVVyrLhHgpC6GRoA1ytEYC0ytgMlYqhxgpZsbJ2WmogoBicAgFFa8UFtabWRp5iZBVQMYl8Vn5Bi1RKUOrlNj6WmltrUShwOPx6SRSFpmczWUXisVoDgehVtN0WpZUQqCQwTwuWsjDwKEJQb7bokI9DComkwQpE9OEbBy6KCsnM8LXe3NWRrCPz4bcnHAuv0QoIlLoMBYPzpfllxmzUPRdFJGnyBhh6yoUaqIh2G2RKQvRlAO5hVsTM1d1DDDPXjZW2DCFKN+tu+ZgiXE4UqLFxtGa6FU1IqWGVqaml5UzTGYJi4sFTQfNnAGa9cF7M0DTP5j+wZdz5+/dsnPV4qVz3nt/0bzPArw8v/pk1pefztq3Y8P8ObNS4mMujJ7s7mg+OdzX0Wm1Vsu7+izHRupv3ztz/GRLU6f1xPkjv4/98tj+R01n1YEQD5aMzFPST18buXLv6tkfL525efXsjSvNPe29fR09va3N7dbalormLtuPv1z85eGN+nYdDBVlsBHPXzdoqtJbBwrru7OlmgCBzL9MFV9bW1LfwGhrlfd0mZ4/vgsAU65JJ+D+Y7v1mV2TTtekG8xuMuz/TPsbeZr/096ZhzdV5X08CorO4zijM8rguKEw4oYL7iKKIoIgIFCWshQobem+723SJU3TtE3S7HuTNGmSJm267wtt2deyo6ziqMhSoG1yt3Pvef+4bS2lYcBR4X3ffp/z5GnSm5tzzz2fe9bf7zds+9ddOJsNb2hvB20w6L9pN6C0V8Cbnoa8DuOBNPiIJSEFBkmmSAAhnYiBCAUE7HdyTgBI4JDAIQAUABSOAwTBeq66cBfR/wsEBlxXjuzprCnT6WSZMkGsMDtIr4gpt6aXW5jWwhitJJiduHLD8g+9vnwl0n+OXhpfYsiw6FgGdbIoL0TAC1LL4rhZ/ps2fpGauNpqyq6tlBcVspPi1vB5kXJpilGfI5WmikWpclm60ZCv1XCVssysjHBhbkJY4DKdnC3OS5TwmQW5yaFBK1sabcL8JO/lszLSQzcFLMnixBSZJPlClm/AorkLX+XwfeZ6jc9VLPGNfuXtWYwkziy9I6Rzr5AnWbHG75Xla6cI5b4ipZ+jMsNoTUjN9OJLNuXw/RwVOXJtstaYkcRan5UTZjDzc/mJUTH+945h3DeWcd+YsWMZ993HGPe3Bx+ZOvmlZ8c/8dhDf544/vG3X3nhpYlPPP/EI2+/8vw4BmPdCq9D+3bVVZfu2tHc3GKvrTcqNJmtHbZT3+1o3+IsqzR07GzYfXTbJeTHU+ePaW1SsSbHUCLvOrH3Itp97Mfvdn97bPexI7bKUpVWlpwaIVFmHTndufNgzf7jDfu/qTtwor66WZzM9iqrY1oqI8xOf7lxWUNbvFq/lp01r7oqs6Zaum9Pnbv335BCIQGwPpxwkxCHFIAUSdAw06Pm/wUwd3d3X7lyhXaai2EYjuP0DBN+l2kwZPSgP6Pe3t6enh560g4MBKYibylw/EDvut8ZKt04g36/TRCQEACK5pSg+skl6WMH3xAA4gTEcIBiBIoRGA4IEgASQgq6Xbi7DwM4SSAopEjarPrqz2cO7G6yGQWi3EgBN1iaF1ykjrcXsYyS+BJNulGSyE/zE2dtUgkizaqkajvPpmcZFPE2PctcyJIJI5Jil2/y/TwlfqVMGMdK9Cm1CGoqFK0NRc5SmUzCkohSpZI0qSQtnxefw4nWqbkaJcesz5OLmAYNV8xPCvRfEh3hk82O9tuwJCRoVdCmVR999EZIyLq4hKDPZr8dFLZ86cr3fQJmLF/3Rq5iQ3FVssocunm3eN8x/Y4DGrkuuKgk3mRJWLPujZdeZ/CE65y1mezcFXprbGkN22hLszlzRYo4vji6qkHbtqXUUCR94MF77mEw7mHcO5Zx31jG/TTMkyY8NXH8PyY+9tjkJx5/5u8PP/3YQ489NOavD97DjI88cbSrva3q+NHtP/18aG9XldaY0ba1qLlDX2zPtzmUdU0OmTb/h+5Tl93f7z3aKVBkmUo1u4/s2nX04OFz328/cnz/iROFVnPH1uY0dvSmyKXbD5UWOtK09gSlNbK8jVtSl1HRmuNsyNrepVboA+JZs8zWcIV6g0y2rtyZvmNbKQUuA+wqhDgkKawPBzjE0cHorQTVXzHueFf6ZrquZaYoinZzTb8lb+rd/o4Ix/HBITFtYkkTTu91oecY3W43vW/2Vk9KDeF5YD1qkGcCAkBd34YPuJGgKAgARU9y9kMOKUCRBIm7cQxASEIKwwGGERBCkgAE4oYkDgkXcF386btDO9rLDOosNnNjTNBCcVawXZ1eY8lzGjgOXXphQYyUu0nJD1Pkh0pyAlWCcIMivtqe11AlNmtSleLojWtmTpk4buPqzzUyJivRNzVhQ3ZWhFrJTkkO4Ocn8nMTpCJWNjsyIXaDRp4pFaaYCnOKdNwiQ97ihdPff+eFVcvnKWQ833XLH3743tdfn5SUGmK2SmVK9orVn+UWxGflBfOkoYfPVDvrc81lLL01fn3geyFRsxraCozmJO81b2bl+ghlm+S64LDYmWHxnzjrM5mc5VyBv7Iw0WhlN7brmzbbRBLOg3+69x4G474x99/HuP/BsX+a8NfHXpo46clH//bko4889/jjT/zlz4+OG/PnexkPjWF89NardpPuxzPHDu3vPHtmd32TrrJW3LlLf/qHhm/PVVU1iNW6nIamUmOx/MS5rivIufPXTnYd28qXZTdvaz15/vzBMz8cOvfz6Z8vN3R2VNY4vj9/OF8WX1TOThOsSM6dr3b4qR1+9sZ4S02CrYrZtlMu14ZrjDHFlmS1JkKnjTx8oAxSFymiB5JutO8aBARAMdocin5m3yVD4v+o64KtDzqyhnd6L4snkQMbvAZ5JofYXbvdbmrALhK/aTe7H15qyJuhbe4QmEkIKDoCGIlDEkASQEDS/6Q5pvqXxAg6MDcOEDfRh0KXi+xBgIuAOIKhBAlIEqIojiE45nKTGEq4eyDhgmj3z98f297qNEnTZJxQXtJ6GSekRM2sKOLYNClaYUShKMoojTXJ43XiaFF2gCQ3yKpNrbTx6kpF3HS/iMCFIf4LNq6ds2DutKmvjN+wbh4/N0EkSEmM842JXLtq5awAv0VqJTuPF52W4svjhBoKuTNnvByw0YvPY+Vy02OjAufN+3jaW8+t8pkjV6cFhi5esPh9jSE3X5SSmBGwLvDLzdvNZbWCPHHgl19Pjk1e2NAqlSujJj7PmLfwJZE8rLSGwxP5SLT+ssJNy9a+GpkwP5O3Ljrpa70lq6JOm8GJZdzLuOcexv1jx93HGPvipCnvvfbm1Mn/mvTEhFeemzjthReffeTvfxs37slH/vLSxCcjAjY0VZWfPLL3UFf72bM7ePxgnSmueSt/7zH1vuNqc2lSQ1PRjp1N1fW2muaSH7u/+bH7mwvXzohU+Xy55BJCnHdRWw+dPnzmh+8vdze11tnLNVu7yt6bM8Encpq63K+4OVBf52Np3FTo3FjWmMTmr9wYNN1RkSMRx5iKso8faiGRnyDZA4GLxF040kOR2LWrl/of6/19MPhLoJk/0Kn97eqXlhkfcC1AuwT4wzaE3JbggHnz4PB+0HgFDokCO+gXwZNuBeZBnikKDGBMQED0Y0wAkgD920soAABOW18RJEpQCEL2otDlJvowCkUASq9qkABCCmIIADjp7untvdKN9F6FFA6JXug+/8Px7ZurjAZJenayX17aJp0oQSOMU/DCNfxoVV54sSLZqko1y5MM4riMmOWZCasFWUFFSqbVkJ2fFcZM2JAU6/PJhy94LZpuKxY31BZZTAXey2ct/XoGLzsmKmJVaPDSAL8F3is+e/ONp+JjN8VGB3y94PNJk54QFmQKhMx5C9/5aOa/wqJWBoYuC4taHx3vvz5w6cr1czVGTo4wzObMOXGuvuuIg5PrW2zNzM7ddN+DjH88zfh07lMiTQBftVpjDVob8LpPwFt8mV9kwvyIuEXxTJ9kZvA9YxhjxjIefOD+++65d9qrr7318isTxz/+/PjxU5588p3JL7/+zOT3prz45fQPZ73/7sZVyyptxlPHdp85ufPAgRqNMU6hD6hsjevYl9G0LV1viezqqm5ssDjLdaXl2qMntp/5/uDla9+fO39abzMdPHnqCg53Hz/bsGXXwZOnzv50Zt+RzgOnOzIlQdnqddqqYKl9haVpo6l2g8q6qqqJZSyOCQubI5UkOEsV/z7dBakegF6BJAoI2sMUTgIUUjhFYnQv7LqQUf8rYL6txd47qBsvwNPnv1IeF7OooYmirut9DeoXYyzql0T8YkZNoSjuciEulwt1I6gbcfX1uPp6MFcP0tMNoRtSbrz3528ObGssNxVr+eLseG5ykCY/wabKNEmSi2WpFnlqmTbTrmEpeOFBPp8xo5fL8iKVghiVODGPHRriv+i1KY/Nmz1tzmevJ8VsjItYFx+53lgoTGeGx0SvX7li9sKvZgQGea9Zu4iVFpWREffprHeTU8MFovSE5E1pmRGzvnhLLMsqNIgF4oz0nJjE9MCIOG+jjVtaJbBX5hRZWakZK6vrpfsPVZpLeBsCv3hh2n2zl07wj3+9oj3OUhkhVKyubGRZypI0xjiVntm5tXzKlCfvu5fx0Lix9zMYLz7z9PTXX3/u8ccnPz5h6tMTXxn/5IwpLy+e8fGaefNmv/PO1In/LLcpz3+/9+zprfv2lzKzFqdkf2oo95KZ51S1xe7sUqnViSJhfG2tbkunc+u2+tOnD5/7/tS1vssXrpzff3TfoZPHdh89WN3aYnTYtx/cdfTc4V0ndhy5sFtVnpHIX5IuX8jTLBLplikLfdpa8i2G1Ai/hXaj+KfTRyDlRnovQAohAdpvOTdwBwdGyL9p7fqdNQrzLekWs+epQzFIMx1Diw7NQ/8xsKetB3H3Ie4+SKCQwiGFYld/Ont0T22JTsVnFqRHKnnxuvxEFS+6gBUoYPlzk3wKOEFmFTMn1ZeX5tdSpTKp0hXCRIOSrZWnpyX6v/bS+L89xPD2+rRYL5SK0vW6gta2Cq1OGBm10WfdYg43SabgpTAjMthxpmJFTNymmbOmvf3uixv8lianhodFrQ+LW5+eGzXf64O1frNVeqZUE11ala3Sxwgl4bXNilPnOo6fa2PxfCa/xZi+6MGYrBnm8jBnXbLWHJTOXSpRhdQ1KVo3W9+c9vz9YxhjGYwHGIzxf374+fETnv/7+Ml/f+LdSS+9N/GFGZNfnjvtnc/fePOT19/46xiG39p5F37c/d2ZbS2tmvlLnlm46hFx0cyojGeV5jX2SpbDwcvjRe7aUfHzj4cOHdh67szxfXt3nP3uGxd28cdLpxs7atp3d3zffaG+s81aU9a4a3P9ns1NXS07TjXLHMx43uLA+A/E6nXtnQWbm6RFSqaMl3L57LcQd0ECoYg+QLiHWUGRd9oy+deJ8Z8Pubt1NxT3rfBMI03P2NHDhMGZeTo0H4YhLlfvtauXrl65iCM9ELiJvksQ9Lq7vzu0vaHaqlDmJcty4pR5idKcaLUgXidK4GdsivJfwIpexWX6qQsSijWZJlW6Rc+pKBGadJzo4KWrl81IilmdnRHCTAkVCTM3rFsSHLjaZJQajBK+gJWWHslkhefmpaSwwp6e+PAGv6UGU4FIys7OS1i4/JPJr40PjFwpUqTYKwSnf2j+6XL7ufONXUdLHFW80irBln12SyVPoAn7aME/Pln4eEbeCmcdu6KBO3/p5IXLXpGoYrbucixe+vHYexnj7mXcz7j3+X88O/5Pfxv/p0ee/POjb0966dV/TJw64blPX3v71aeeffXpiY+OG8Nhhe7dWa7XZXcdqEjjLAuIeDUu80Vm7ht8+bLSqqxCfTovJyYkeGVmelRHa9VP/z5x6tsDBw9uO35i1zXXv8+dP9nY3ljV3LTr8CFHffXWo11bvjlcvq2xckdFwx6HvVFgrcjYulvrLOfKxDGbG01XfjoJKdR97TKkMAzthRAfhfmu0F1S3LfYRNPL4IOxdWiwEQRBMNSFuBEMJUmCIDDE3YMjPQDrwd2XIdEDyV6IXr507uiWJodalKkWpYuyoxV5cXoJ06TIUAsStQXJ+ZlBvLSAHNZGaW6Ew8xVFMTws4MUoiiVJKYgL1wuTQsNXv3x9Fe16jxHiVqt5MmkmXn5ySazOJUZ8vq0Z1PTQm0OpUiawc6OKZBlZObGRSb58UTJQiUzMGxBZPzXAklwkS25uUNiKWOHxS0UKGOatxnOXtqy/0x5JGvBXK8XBIrg6JSFARGfJ2d6R8QtLnEKzDbRX/4yZgyD8cA9D/x5zMMT/jzhr2Me+vsDD730z6efeujRV598btW8BR+88srMd94KWr+ipd5UbM5Zs2Zmc4u6qiEnIOK1kITnth9iNbRn5YsCd+woq6k2LvzqE+8V81ISQnOyEhvqrEePtJ88ve3EmW3dvae+u3DMXlMi1smyCvLtTfXl2zrbju5r2Ney58SWimZNZYO8tEIoLIja2umAsBtzXybQXggJEtBjY2KYp4FRmO+M7p7ivpWO91CA3W433TK73e7ePje9KcWNIr2uPhxHCQJDsT4SIATuItBrBHqNwq9B0Iv0Xji8r6PUJDUpuOLseCkvQStK00vT7XqeVpzEZweKeaECTgCXtTY5eiE3bZVeES3OD1ZKk7icyKTY9TFRa4T8RKmElZkRViBMiUvwfe/9F157/ek1a+ev813kvebLLG48mxu/MXhVcIxvWnbsgmUfh0R4BYZ/tXjFm2nZa/SWVGdt3rpNM2OYK6tbldXtssoOqa6M5eX75lyvF8KTFmbyN0alegVFLlwXMIeZEfzQw/fcew/jpcmvTHn21cf+9I+/jn144uNPTHnyyaf/9sjMd96MD/Ffu2zeh9P+Fbhx0fEjtRpNwsxPn01K8bI7U/1DpvqFPVPdHH7qnKO5Rb25o/TgwW31tSW11RZOZszKZZ9rNdmtrcY9XaVb9xi7vnFcJQ5ccB2q3+bMFvFS83IqtrVbWqu5qrwCXZ7eWuCs0uTxExrqiyh4xe2+0NN7GSNQjMDdKAKu1yjMd1J3VXH/x7H0YNeaNj6jR85uFEFQvBdB+1DMheE4IHBAuJA+jEAxDOlzXUXQ3t6ebgztQ5FeHOuDEIVED3RfOnNkd4OzSC/nSvISVaJUkyar1iGur5DYjZlF6vic9DX5Wes0klBzYbJenWo1Zes16XxeeIDvl77r53w55w0/v68E/ESFKqtAzFy/YdFb705auXpueNR6H9+lH3zyJjsvtb7NOf/rj5aumJnDj1i78dNE1iqzPctekZvB89sY/sXawBkJHC+mYGWWzOfTpU+oS6JtdeyNkZ9prUyxNmGt3+xlqz5/9rnH5syZrVXrX/nX6/frmcQHAAAaQElEQVQxHniQ8cDEf/xz6r8mTXrqsU8+mOq/bukqry9mzZianLiha385k7l63fqZam1CVW2OQuu7xu+J2tbYmkb2/gOOixeO7NrR0NleffHnk+2tTp+1czWatLomWX1bnqksytkct/1owf7TRTuOlFRvdrTs2rz58I6OYzuCkoM/mfdBQkqwWJa5e2cjgp4niCs9vRdJiGMkQAgAIAT9LjWpUZjvvDzxc6duw00yQ9J9aAwbHDnTMKM4hhG4G8dow6z+JhrHcIpEcQwHBIKhtAEJPbp2u3opdy9EeiDphqDX3f39od2temUOLzNCkhdv0rFrykRlVm6pJdugTpQKguUFobnZGxWSSFMhy6BLtZiySh18fn5kQMC8wMCFfH5cfaO5rsHEzYlXKLMlco732oURcZu4/LScfGYiM0hr4IVHe4dGLqODY0lVSZ27rDsPl4QmfvHF8gmbEqfl6Ja8NZcRlvGB0hESnTUvJGluVkFgYNSSpk6HurDAais62HVg6cIlk5+ddD9j7LJFi7UKiUKSw0wK43GSVq+Yv3TRrK79LQe6mqTSVHuJNC8vau7cyemZX2uMq81232PfGhTK0Pp6yY8/7LSYCiqd+hPf7uBkRSxd8a7GFG2tilTZVihLvjTVLnG0+WcUzM8S+ttqVR2HG8s7rNlSZkjsutT0iC3bayF1DcJekuzFiV4S4oAiMZIiIEQxit7rNwrzndf/IpipAeNNHMcHJ7fprakIhiIAJUjgxjGCBBgJXIgbBwRG4CiOoRgBSOhGMAwHCIpjGEEgbqzvGtp7FeJuiPdBygXB1XMn9zXVmB0WsUrKUkpTTDq2xZhlL84x6zMEuZtyszekp3rLxRGNdbLyUn51laS6SiqTJaWnByQn+waHLl/i9fEXc98Ki1yt1uWWVRrSuXHr/ReHRq3OEyYGhi6LjF3LzYsNDF0mU7GctdLmrarD39n849/4ePE9bMVnX2186F8zGFztggzZgq9WT1wV+B4rx19pyHlt2nM5uczvzn27dWuLQaf0W782g5kslwhSksKkMk5ne3VDnV2rEp84vt9ZqvdeMW/VyvnvvzfpLw8zXn/znqCIl/LEs/cdEra0swsLA/fsLty5tUSnyZZJ0w2mnMCILySFfpkFs7jK98WW94SmaRniVxM4b2Tmf83O35AhDEnmBvEVLK4wsXN7LQ66IewjyV6KcpMAASSK4yjtaQDDIE6MwnwXaGiJ04RACMkB76J3w80YBvPQ4RkxRDiOYoQbx1GMQAdfcRztn/ruN6GmBhIgMIC6EVdvX1/vNVffVQztHYi/48ZcP397bEdFmVYqYBXkJeqUnBKzoLJUaDFm5HL82SwfpSxeJo6RSmKdZcLWlsLGRp1ez46JWeEfOP+d95/+cMbzUXGrwmK845I3KrVsqTKNlRkkEKdo9bmhEavmLXjfN2CB3pIl1YWXN7HytUs/87onkvNygvDNldGPhma9EJc/TWRaoSsLP3quMk8W/c705xYtmbHa58vKGuPuPc3Hj+9pbqqtrnZ0dNaodflCIaes1Hr0yKHWlia/9WvHMBgPjGGMZTCefoqRmjaPmfUut+A9bfFXp87xt+9KLS0Nra3O5+WE1tYbC2QJaXmrDeWhRTU+CflTcrRTC4qmBSU+airzat2S0rSZGx73VUqGv0ietu9QGwV7MOIqglyhSJTEXRSOUDhC4RhJULT/CdDv9ZockeRRmP8g3f0wD8skuEG0UTQBkF8SgQ2mAQOTYTBTKEbgBElRkIIQAIAgSE/P1Svdl+igtiTpghC91v3D3l3tZQ59kb5AIWZZinhlVmG5Q2wz8/Sa9LzcUG52oFgU47Dnt7YVNjSqmtp0tlJeMms1jx8cl+K9MXBuWPQSL+8PvLynZ2aH5QkTU9ICpcqMtKyA2JQlGXkrErO+WBv8/JcrHlwTPiFR+Haq9G0/5oTg9KfC2S/am0N4ilVzvn6uQB4Zl+K9ZOW7rCxfh1PU3lm6d297ZWVxY4vjzLkDTS3lZU5bZ0frwQP7c7IynnvmibEMxrixjPvGMhYtedJeuSGZ/YJIM31nV2RxyZIis7dKtSkubnFc0srisiyJMYApnKUoXcQr/CCZPzmVP6Vus299S3DnFmZNNXPRoqkyadrJU7sBdbXPdfnqtYsUiSHuPohhEMMgjkAMgwSgt9bj1CjMd4H+18E8uOB8vXDaBT8gkCEJAwRGYDidaKTphOEAQYELAyhGIgRFt9soRqAo7nK56C0oV69cdrt6IQVIgPdcu7R/9+ZCtUCUx9Rr+ZVOXV2NvrHeUGoXSSUJSkViRub66NhFUnlEQ5NYZ4iraRKYbGkKbaxSF5dfEMLmBqSm+fps+MJ7zadhkYsDw+dOn/WY19oXNMWBcsMGvnL5mqBJ3iHPboh7ZmPS4zm6dyW2TxW2eUEJL4YnfqAxR4REfSrXhmbn+8Qzl3L5IUnMgNS00ExOpFqXs7m94ocfj585deDMqa4LPx0/fWKPVpU79ZXHxo1jLPd+niv4VGWcX9awRlU0R2f8qq09zlgUaLbFiVUBdR1ccZG3pHixrsIrTTItkftqWaO/szI4Pf2zbZ1Ce3EaPzvm9Lf7Sby3z3UVx1ECUDgOSIKCGAlRAmI4xHBI4BRJ+xvwiPHdUH9uXaMw/6H59LD8TAyEyxlM/U75AU4MJoIgBxOKkW78l4SC/u4iTpC0nRa9b7Snp8/tRilAeypEun/+Yd/OTptZo5bnGnT5jhJpc6OhtkZud/CU6rj0zNVxCYsSkhdJFcFafXRlfV5lDU9XlKzSJdpK87T69Fx++Op1H8784p+zv5qwxv/VfKm3rNC/rIZVWssSaH22Hsmr3RaanP8iT/0GW/oaVzZjqc/fpr7LWLb2OY3Zv7gsqrwhTaQKfGf6435B87l5kWER3stXzmKmBhYZ83duL+9sL9m1o4ICP2zbavvoownMtIVixYqy2uCcglmfL2DkF3y+p4vTtiWjbWuW0R4k1q3U2VcZK70V1oWWmjXG0rWWsqC8vGWlJelOW05ZsRjp/oFEXQBFAE6QJERQgCIk5iYhDiFOQQxAHIeAoEgMUBgJPTquvEvqzy1qFOY/TjfWkl8aBJK4LgGSTgNua24QCemd3zhB9gOMAwwHFIQ4QboRDEFxHAcEQaIo3tfnRlwo4kIhASFF9l65dObkkdbmcq06T6XMstkKGhu0m9v0HR36+nqJwZDMyfaJiJwrkgapNVFF5tTyytzKaoG5mG2xcuTKqHyhr0Tpy+F75fCXhUR/HBP/ZWT8XCbHS28P33ogS1o0T+eYp7XPjWRO+tp73PRZjDmLxq0NfKqobINItyw88YPZX09YF/AhmxtgswkMhpzM9E1hoQtjo5ZUlRdYTdmlNuHWduu33zS1tqpq6nMbWnjePi++M2NMVu5XLVvSqhpjpPql6qJllvL1atMSifbL8gb/tm0JIsViqWJ9Y73IYSnYubkO9PXgfX0EghIYIAkKxyja4yqBQ5KAJEFBAkJAUiTxi2Mo6mY83+mKc6sahfkOyGOlIa97pYNXjghzv+E0oDACx3CAAwKQkIQUQQKCBPiAizJ63yiGEQDvdwmOuFBIUpAiIIn2XPnxm2O7OtqdxSaByZhbV6uqrZGXOwu2bS2ur5dZrRkFoiCFMlKpjDaaUusaJBYbW1uYYHOwpEp/pc6/2B6tNYSptBGCgsDYpMVxKfODY97mCj+3VKyqaNpQ0eBrdq4Ua+bGMl9e5fcXvmpWVNrLXy5/4P3ZjGXrJi33fnXVqnfDwxZyOBvTmas2bpielup95GDVrm2lFQ7Zvj01P/2465tv6zt3FLZvV8sLQ8Ta9Tzp11zJHKn+67I6f0XhQke5b01DaFt7XJkzWCpZVe5Mb6hRnTvZhfe5IQ4JN466ERzFKEDiOEBRnCBIEvQbtQ4J8gZotzHDYB52p+5gVbktjcJ8hzUEZDjs9ZdoG8MTPbQDg68A4P3eBWlLTALDMATHUfpvFEUJgkTcBIoACCHicuMYQuBuQLhJ/BoFrmKun785ur2h1uKwKUwGobW4wFLEq6mQ1FUX1NUVFBenGQzJDQ1Sq5UjFocX6uNs9iStPtjhTNDqA6Vyf6M5QamOKbamFZfEG4uDRYrFuQVfmG2rHVW+jmofZ8M6pWm22jZHbPxMavoiU/yhX+Tk9QEvC/hrExPme694LSRwRg5nTXDArNiIJTplZn1V4fatZVs6LT+d33bk24q9h4oOnzGbqyNZglmx7GmJnLdS2e8USOdVVoTt3ZlTat1kNmx02uI721S93d9CykU79cEwBAcISWEEcBO4mwQoRQFqwHkbRvU7fqIgHOYuasS784dXil+pUZjvClEekieYwYA7hAF3Nv0JQpKCOEFggKQDc+D0h/RIm+54QwriKObq60GRXhTpQV1XKaIPkm56AvxQ1/aWJqfVLCky5JXY8qsqJR2dRY1Name50O7IUyoShcKQuPiv0jKWmC2x1pIEsyXOYmXa7TlaVWJleU5rS35dbZrFEqxSrxRJ5gkks0qr1tiqlmiKP1NbPlNaPysonMFXzIyImxqf+EFu3uKKykRHaUx5eYpBH/Pee48WCCMvXdx75uzmc/9uO3mu+ueelm60+dyl0gOnlR37OI66YHXRCply8eY2ZqkltNaZaDOGGVUhB3aa+7oPQ9iLuq66XC6MwAFFoLgLJ1wkhUKI02vLFKQ9ukEcQnwQZgqOwnx3yWPH9Xf+7q/L5+0ef+t5G9ZiD/Yeh024/TKLPjDTNpD6w1ZfvHzu0JHtVbVmq11R6lSVOGSOMkVjs6mpqbCqWqrVpfDyAqKjv4qNW6DWxDhsnDILr75MrBBESPMDrUXJpbakxrqMCmeMTLrYVrLWbFliMM2talheXrdIqX9PXjidX/AJm/NhMmtaXNLU2OQ3kjOmM9mz9dbwiPhZadzl7bukznqWwR6iNPnUtCfuPsL/+ULZ2bOmyxfLzp42NNWmbGnh1DqSSwwJpUVpezutWM9ZSPX0XbsECAxF6WW7/qsD15koU7foYmCwnEkPDtjvTshHYf6DYP51J/9VMI+gEefQAQDoyHJTkADQ7UKvnL949vDRnQ1NpSV2tc0uK3Uqq2t19fW6+npNqYNvKmJrNanZbL/ooK9EnBBFfqTTxLEWMgtyNuayvbkZi7PS5totm0pLfPW6rxWKT4uL53d0+tU1rdHpv8rlfyRTfS6UTQ+OmRAQ+YS3/9+zxV/UdSZvCJ2Swv2Elfvx+rBn2AUfmyt8tEUrS6zBe7cJu3aKqhxxRnXA9jZhZTHTaWJ/s68eu/odxK5BgJEYSu94B9R1i39D15xut8xJD2ErfqdK8l/q/wjM/41+V5g9nfxXVKz/BmZPSI80UQ4AAC6kD8VdOEAICqEgQpA9P/10Ys/elmKL1GgS2Euk1dWa0lKxycS1FPMc1ly9PCE/Y4NaGCHKDlDywyzaJJUwRJSzITHic43Er8qRUF0WYyvyE/C+5GZ+XKRf2dAYVt+8qbbJp3Wbb0O7t8r8kdoyM4n7r8TsKfHsKaFJz8pNc8pbfAsdixXGeTL1PJ3K22kLrytP1Eh9zNqwmjK2XZ/2bVcddvUMJPsody+JIGifq7fXRRAEDjyaNN5uad+4k+TGI2+9MvzeGoX5t4f5Jvzc7k/cbt5uyvII1dTjeeBgfCV6gInTe0W7u88dPbZzS0dVZUWhqUhQqMvRqLK0yjSjMqXSklNRzC03Zyv5UZkJqznJa9iJq5T8sAoL21nMMijCLYWR9qKY/Kyl672fz8r42FjktbkzZPO2jQ2bl5XVfVnZuqhh68rS+kUlNQtrNns7apc4G1Zayr2UhXMdznXNDXG15TG1zgS9apNZF1XjzD1xuBGCC5DoAa4rEMMgIBEXShIUHHD5fiPJt1tuNz7y6FPBUZjvWt0uMLdyKk+t3+1Sfbt5u/nxnv57o/q9ghM08CSGIW7XNRIgEKIU1QdB76ULp48d2bljW4OzVK9T8wrlGSZVulnFtmqzrRpOmTHPos4SZIZyUzYK2UESTrAww0/O21SqT7Wo4pMiZ0sEK3KyPs/PnSGRz1Bqpzd1eG/evqapY8WW3b4Nm1fWNq9oaFtjtS/i5b1XXrF+505Wc12sQe1TU55Y5UzTyqNPHWuBxEXcfRHiboAitJdj+gkE8P7IgWCkSOi3dePo75IkObiFHgwEM7vF2/EHaxTm3wzmod8dCvBQgwpPrfTvcV23ktsbO979eRuYS8fxfvfjGIISOIpjLlffVQLthSQKIQpJ9/kfTh47tKO52mLTF5g1+dZCYYVZXijOkvGS9BK2QcY2ydlqQXyRPNWqYpnk8UZprCBrvSx/g9MWW1MRpZDNz+G+ky98V6P9xGqbX16xtMS+oLDwc5XqU7Pxa7PRq746tK0xocwa5CyJamnIqSzjnjjSBPGfIHGVxF0o4gIAUDTDFAQ4Sfu79tQ99iSP5UBR9B2krVbpOwg91Jnf/Z79J43C/HvBfL1RFD5o+eiJ5ztSPzz+LgUp2jcwhBBCBMH6+twAAIAT9KZxDHVjaB8JUIrEIMQh2vPjqaPNVQ6LTl6kFFaXGBqcZmexXCvJVPKTzOoMiy7drs9origoL84U5/gLs/x0kgiNxF8nX19i2qTXeisliznpH/lv+GdaytvV5QEtDVGNVeHVjtCqkvBqe0ytM7mllrutXd1zeT9FnEfdFwCBuN1ujMAJQNEzXiQdG5SCcIjVxLCS9HS9N2JMP4jpWzkYSuXmMP8B9+vmGoX5t7kxw747IsmDZsy3zvPvdMmesj30dwGgAAEhhOSALw4IIY5iOIoBnKCXZwkcdbt6XX09kEBpp9MU5jr7zaHmmtIyi7bEpDCoeEWaHKMq06BKU0vizYWsShtXzg+3F2YbZSk8lg87eamQ6y3NX9tUldFUncZO+pyTOntPJ29HG7upPKGmJMahD6u1M1tq8w7stvR2H4DUBQy5SAKUIAEKSIykUECQkEIwN0FgBEFACg5tmYcVo6frHZHkQZhpp4soitIBVW5ebndQ/99h/k1YGrFa9K/kDjjipJ1+DboNovtsQ6dVfvUv3kqGf+3xN3NUOLiBnCIJCAlAICjSQw10vy/9fPbb43ua6uwmg9Csz69wKJpqCk06jjg/OilqFTc1sNombSyXWgvTxDn+XKZ3XODs7GQvnSiouYLdWZdtVgZsbcjuqOXU21m1Jewje5wk8h0El5De8xjah+M4ihEIAVBAICSGUShBoiSFUXQMCs/xkz1dy7DJ/KGD5MEnMt0sUwMBwEd8Ft/i7fud9P8dZvhbPGU91ZLB4RYN86DTrxt5vrHFvsV++LAM3+4l3Nb5KQ8wkyQJAE6QKAEQDHehWC+G91GUm54Av3Th9MGuzvKyQpNBVKQXlJYoNXJ2bka0gBNrULKtuiylIKZYzcrP8F+7aNqCmc8ErX3Poo7c0SLc1SopNSRWmjOO760g+76HoIdwXyWQPkhSBEFiOCAgREkMJRGMQggK+QVm8vbW228d5sEJsFGY71LdhI1fd5JhMA82zkM11BMYXVFG1K1jRmfD03Phdq99cNeUhzRcOCDQAdstjEARzO1yX+vp7UbQXkC4IcQx7NrZs8drauxWs0arFtiK5DJ+enZaWH5WhIgXnZu+ScgJrinhm1VJJlX8oV1FrTX8por89lrZ/i1WiP0IKTckcIAiJAFIEgJA0cwSJE7HA6Jh7t/mdWvBla7nFx9MQ51D0G9pry/0W3p77Igw/1e18LfQKMwQjlSn/8szDK0uQ4fNN/J8c6qBB3lqtz21856y7bmq3wbMdCQtjKRoVyk4QQ4Yb9HOUlCSJDDcRVIYhASK9R090lVuNxcXSguVuVIBSydnF2mz5YKkjCTf3HR/jTjGoku16VntjdpvDtZDeAm6LyO9PThK0AHcBhbMIEHi/T0Csr+bPZg9T+V2owbKeWSYB/y9jAzzXUUyHIV5qP7Lu3IjzENrFV1pMA/yxLCnFntEtkfUzS/K88PiP8MMqIFE0gPV68LvARICqn+JCwcEiiMEiaM4AigCkCiEuOvqhSMHdpQUq0w6kUrCURawizS8PE5EoO88k459eF/1hR/2Q/Iy6e6mMDcduo82I6OfWv1GJkOeLAQJCBLvT7epm5A8CvP/R40I8zANix3vCeZBDQ8270GDx9+E6pugPlILj4+YRoaZIgEJcQLiGIUTkCT7TTgJEpCQcqOIC3HTW8owAiVIHMMQEqC0B0Ic6UZ6L3x36nBbU6XZIJMK0pWyzCOHWjH39xRxCWBXcbcL4CQ1ELoPgP4IuwSOQooOrwtp1AlA0d0BHHgsT09FOiLMNMCeYL7bSIajMP+2GhHmEbvBwyrWjW21p88Hw1ONOAi/eQN+ozzD7KnFvgFjOtFnAyRFUZCkSJKeGCNIsj9OPT2aJfu3YeAY3oeiV3G8B8d7IMQhRRCIm0D6trQ1VFcWu3r/TYBL1679gGN9CIIAErowHAUEBUkCIARwQwojMTckcAggBJAiaJghTpAoIHCAjUjsjRoszxGb5RFhpq9oWHHd6XrXr1GYf0sNg/lGSAYJH4Y0cr1GHFcPFeJBNw7ChzXdw+Tp/LcFM0mSg6aUFElACkA44AoF4PS2CxoAvH/bDIHhLjdyDUF7EHcPjiEUIOktXCTAIcQR5AoB+iDEEcSFEyRJQXrimoIEIFECuCkSJTE3hWNDYQYExAkSBwRGoLfI8E1gHgR4wOcxSjt7GBbtdRTm/8sadnc98TwU5luXp0o5CP+NAHvC8uY/5OnIWzn50F7JjYVAf07PkA2NXD2QaNFDX0CQoD/Idf/BQzr8ACcJAHAC4ORAfBmPHYoR83a9iBGHFQPOW37Z0QkAGHZFd6aejaRRmH9j/a4wD+P5v4H55r9+c5hHPMwTzCNe/nXR6G8h/cdLGJaBXwHziDwPhZm+9lGYRzWqUf3uGoV5VKP6P6L/AVWXGLlSLQfN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1148" name="AutoShape 12" descr="data:image/png;base64,iVBORw0KGgoAAAANSUhEUgAAAUQAAACmCAIAAAAtc2GsAAAgAElEQVR4nOydd1gVZ9r/T0zbZDe/3RSjcZMYjV0UEFEEEZAqoKg0Few19l5ii0aNLbaoIAJKLwfOOcDpvfdK70XsnXLK1Of3x8AJasxu9kp2931fvtdc55ozzIyPc+Yz9/3c9/08QwL96le//leI9J9uQL/61a/fR/0w9wjHcRzHsV6hLwhGMSuKd6GYFcWsCGpHUDuCIAiCwJAdhqwwZIWhbhiyww4IdiCwA3M4YIfDAcFWGOlC0G4U78JwB4ZDOA5w7OcF4D3/OoriKIqimB0D3RjoxnAHhmEYCgAKAAYAhgMcBjgEAALwn4/qV7/6qh/mHr0E84s8wyhmRzEritlRzI5iDgSBehbYgcA2BLYisBWBHQgEIxCKQDgMozAMIwiEoDbiEfCLMOO9WGIYwDAMwyEMt2G4zblnD8w4CnAI4BDA4X6Y+/U69cPco1dh7sMzjKIwijlQzNGz3rtgKIyhDgy1Y6gdQ2EMQTEExxAcQ3v5xBAMhwiSMQzBcbwvyTiO4zgKAAYwJ7QwwGGAo4Cw2xgAGI4DCAd2HNhxAOF4P8r9+mX1w9wjvI9e5fmXIIdRFMYxqM+C4CiGoxiOAsJ+ErhiGOJccBzHe7b3kIwDGMdRgOEAwwHe41X3mF+8h/BemCEcwMSx/erXq+qHuUf4K+pLL44Tlhb02YZg+IskvwJzL8+gz3mcQntIBjAOCFOMAgwGGApw9MXDe3fDURzHe6jveRb0Y92vn9UPc4+cbPwiz33Maa+xxaE+MDsx7lkwDGBo74L1XbAejH8mGQI4BNAXl15b3cs/cQiO4+AlmPuR7pdT/TD36CUqXkL6l9xjCAcQhjpe6CojOIagGIIiCIIgGIriKIoTGPcx0Uhfm4wDGOAwQGCAOABiB6iVWDDUjqGOnqcD0YxekjFnG36GvB/pfvXD3KtfgRnHic6rcyOBoh0H9l6YcQwBGAJ6YEZhCLbCiA1GbAgCoSjcAzCO9nSeceglmHEYArANIJ0AeYZjj3D0CYZ1YJiVsPnEswDDwc+xs59JRl9sZ7/+7+ofwPxKR/K/VH/wVcIAQABAenO+MA56ckhErghDAGzHifgzhjoAcHTbHkDIExR/DkA3hDyH0Q4AHERMG8UcTrBRFIYRGwLbAOLAoS4AnuFoO4o1Y3gLAI8B9hxydOMogBwYwHtcdBSHYNTeG07r4bknbAawf9cF6dd/o3pg/g9B8j9FGAAwADDBc1+YMdRBxJxRCEB2FIFgBOmCkUc2uA0BtzBwG8bbrVArhN21Ou502+4jaDeKOQgUURRGEAiCrTDUjcJPMfje06f6bqsGxnU4MGOgHoZvORzPYQcEOTAMBQiCAIDBqB3B7USiy8lzP8z9Av9rYP6DG0zA7HgVZhyDMATFEQAwgCEoithQ7JENakRAbTeqa7xd9sSqxEEdCuph0GxHbsHoUwTtRhCoJ38NO2DEBkFPMKz9VjuniLZLqv7uYWfOE2tRNySBkToUe4bADoJWFMUBAAgC4TiKYg4iAvezx46jAGCv60X/T/99+/XP6H9Jn/kPvlmdlhnrAQbAPW42QAAOEAhHYcxu67A77mOg/blNawNyqeHU0R9nCdTH2h4XSvUX6m+VwKARxu+heAeC2nuyWwiEYnYYvddp1d7IXnUtI1KgWsuUJhbQ45rv3MCABQMPULSbiLGhCISiMAzZEQTqqWDpi/RretH4K6Hvf+b69MP/P1H/S2DGXtEfADNCfCFyvxjuwHAbAttQBILsDhSxQ/BjFNx++FxeULKLJd+VnDtn6+ERF24EnUryX7n1q+u5q57Z5RDejIKnMGIlqENQOw6sKLjd0Jq7YdfQDEpQdtn0E1c/L2CFlTeesCIiHDQB/DGGPMWRToB1IEgHwBwoYkdQO4LaXkD6hV50X4x/Debfqt/pevbrD9H/kgCYs4r6JaR/p6uE9US/iEIODOA4ThRpQo4uFLEDHEWQLpvjFgAtd58yLqXN27j/80PnR55Mcdl5YvDavf/v+5/cGdLtDqCw41UoeOiAOgjwYMSKgy4YNOeXbJ4VQ7qS7Xr+5peHL/5ZbI6jcBLaH+YiuAXDWxCkDUHaALiDIncB6MDxbgTpQlAbMeTDWWfap9TspVzab/4dX304/q7Xs19/iHpgRl+j1/2o/ym9rp2va/zvd6EwAMDPMGMAwxAMdwAcgqFuDLUj6FMA7uKg2lD9U0pe1Ldnv9p//tODFz9ZsoO05ltSRlkgXbZGWX66GzVA2G2r/TGM2BDUbnc8R8FTB16vMv84f9kbx65+lVbismIP6XLe2CJ23OPuAgzoUVCOgQoYM+OgEsWrAbgFwCMEeQYjVhixEkg7i8adMGMY5kxu9y1Be0m/FebX7f/7Xed+/evqgRl6jX4TPP8GIa/R6/b//S7UqzBjGIZgKGy3deK4DQdPAGgx16cfPTf90PmxGUy/71MGf/Mdaelu0raT76RQp1wrCjidMvM5KrRhlZ3WVgf8BEKeWm33Eey+Fa1ouJtx4eaMhM2kPWff2/YD6RrFNZcRyVFsyaOuyaduZIv3SFQHqxou3n6Q22HlQrARw9oQ7D6CPkSxZyj6HEW7e4pMMMjpcmN97HMfHpFXasX/GZiRfpj/+/XLbjaBgfPHe8nEOb/iOO5wOPoe4tyOIAix0vcQFO3pzjnP/+qBL30SK30b4Dx533sLAADDPeeBYRgAAMOOHgJ7DntxAcCZzvknrtIrbnZvtSbAAQzDMNLlQNshYBToDq3Y/tfDl4fuOv+388Vjd1/+aOUR0tUyjx8LXXae+3jfxa8tt8+0PSm2YZWdtgYEbwfgLo7flmnSFm/4fN3hQWsOv3c6e+Tx9C8PXR2SXhq45bvB4QtIOw7/Pb8svLAshMoKL2HP4wlXmsqPt9/O7+6SAVAHQCvA7wD8EcA7MLgDRzoxrAsAO8AhDIdQFCauOfG8w3EUAAT0ROMhAJDeOhbMeWExjLi2PcWnKIqiKIzhEIojzgV7YRwnivd50vXrP6gemA0Gg06n02g0KpVKpVLpdDqtVms2m00mk16vNxqNer1eq9Xq9Xqz2azT6YxGo06ns1gser1eo9GYTCaDwWAwGIh9DL3S6XR6vV6v15tMJp1OZzabia/ESUwmk0ajMRgMRqNRrVYbjUZi3WAwOP9Ro9FIrOj1euJsFotFo9FotVpiT4PBoFKpmptbAQAOBwwAsNvtKIoCgP0azwD8dpiJBFTP04OovkZggKEAQe0O9I4V6AS6A6dS3Q5c+XTv1Y9+LB7zfeawpQff2Jf0RcQ3pNjtpBT6tNM3pvyYFvygi44Dix3RoMD8+Ins/OXEiMXvbjv55b5LX1ymeFwpdt984i+Xcj1W7np7+/cfXsl2pYtnirRhMn2EQhcllkdz+LEs7lKpYmdl5dnbt7O7OrkYqgegDoBmAG7h+G0UuYugD3HQAYANQ+12RxeOIQhqRxE7itkRtBtGOxC0G0FtBPB9fRznExZBEBh2EMkzFHNgAMaBk2fMSTIGYAygPZf3F67bS5/9+gPVA/MHH3zw4YcfDho06LPPPhs4cODHH388aNCgv/3tbx9//PHAgQM//fTTgQMHfvLJJ4MGDRo8ePCnn376ySeffPLJJ86NgwYN+vjjjwcPHkzsTOzvXBk0aNCrG4mVjz766KOPPho0aNCQIUM++eSTjz766NNPPx00aNCHH344cOBA4k+EnOtEO50NGzJkyNtvvx0UFAIAwDBgt0O9Zh9x5l1fcyf9w9vLSTvirBgBGN6nMBOgCHDYAQzhAHTfeSq7krnoeJL77nMf7Tz//sHrg66WTt1x7rMTGW6JewasPEg6fO3zxTtJyWR/Xf1BXc33csMBS91ZGnPrkjV/X7r54zX7P9p79u8nro+6mOt65PKXFzPdopeTvv3h47NJX2QUjVOYwjSWcLUxvK5hSdut9ZaaxUpjvFgeLZTHKbQrdZZtpopD5sqT9x7kd9lEAFQD0AbAfQAeY8hjm+0h4uhwOJ5jcBeCdEDQEwR5RkTRMNTuHCWCYT1OEIIQuWuImIwBQW0oZicS2i/0yXtIhrHepN0rC/LK5z//AO3Xb1YPzO+++y6Hw7l161ZbW1tLS0tbW1t9fX1ra2tLS0t7ezuxpaGhoaGhwbmlubm5sbGxubm5oaGhqanp1q1bNTU1t2/fJjbevn2bOMOdO3eam5ubmppaW1sbGxtbWlpaWloaGxtbW1uJo5qbm+vq6qqqqu7cudPU1NTQ0NDW1tbU1OT8a1NTU1tbG7F+9+5d50mI8z98+PDEiROjR43HMQDDaB9/HEMxxwsl0C/fav+8+rjZWJ9RUxjmsGMYCnAMwIi19Z5i99GZ+38ct+vsoHVH39x25v9dKvS6TPYrEMfsOPPFt5eGbDr+3tqDb1Bl4RmlfjeKZ9AE89iyBF359q3fDlm07p1LWT4s1SKGMmb/2c+OXf0qOXfysk2k4xcGf3f6gwzyKLU51FAZptL5myzh5vIIS+0cc81sY2WkriJSaYgQKGexRREMwVwaM44r2qDSHamqTrn3gAUjJgDqMbQJhdsBeAjAQxy/iyBtKHobQ+/B6D0EfYphXRhqJ9JdOI5iOATBxJwq1t5pTxwY7ugTY+sNRva43DDWc3mRPssvst23KrZfv796YP7LX/7S2toKeru1fffAMIxwwEBvd7Rvb9a5j7Oj+1JP2LkPscXZxX11h75y7uYMxhDbnS0hDifak52dPXrUeMLNQxCMcBGJnh5hYXqXvvfcC//Fl6qvexvxyoIBgBLRL9BTkokAHAMIDFDMYUWbtnzrv3bPl/vPDT/w09DvU8ZkseftPDmSrln17YUR3yeNOnD+s50nP8hietEkfsWCaTSxT5nYV1ke892Zj/0jSbuOfpbPmJVV4l/ADDpwauCG3aTkzDFUzvTz1z7lSLyVhkBTZYjW4G80BZotwRXVEcbyWVpjsMoQrDGF6iwRakOkTDuLIwqm80ILqME3cgILiuPkqr0t7deePKN1dPBQRIdhOptD6YA1MGrA8EoAmnDQCsB9DH8MI48Ii40gHQ7HUwTpQmBiYrNuBLZhKDHnERFV/Hko2AvjOnur0H6V1X/ZMvdb9X+sn93s8vJyHMc7OzsRBCHCWna7vbu7GwDQ3d3tcDgcDgeCIFarFUXRzs7Orq4uu93ucDggCHI4HL09VQAAQFG0o6MD9AbJcRwn9ukbJye+EkdBEATDMIqiMAxbrVZiIwGzw+HAcdxutxMbu7q6iKgMAXlnZycA4NKlSxMmuAIAcBwgCIZhGARBMOwAAOmF+aVP+MWLgL1iVQAAvwQz+iLMOESUq6AojuE2K9p0KXVt/JqPD12Y8N3F8UcvuZ1LDVq66dPkvPCTyZ47jn52/qbbD1e+popmZtNdKQK3Yq4LTeDKVXhx5AFbv30vZjFp75FPb+T7JGW4nbr85ZqtJCpnel7JxEvXBgrl0yWK6QZzsNbgr9b6aPW+Wp2fUjNDrvRTaAK0+lCNPlQi92PwPHkSH7EqWKGbrdRFq3SJKsNKuXqtSPqNULRFa/hOoz+s0h60VJysrD1X35Ry7xHFgShRYAagHgctKGiBsWYIbXEgrQA8A6ALxzsRpANBulDEhmMQAJgTZhTFUaQncIBhwAkzjvfJIPxCSOxfZrIf5n+sHpj/9Kc/lZeXYxhGYIwgiN1uJ+xeR0eHM9Njs9kcDofNZrt37x6x87Nnzzo7O2EYhmG4ra2NyWTa7fbU1NQ7d+7YbLZnz57hOP78+fPOzk6r1drR0dHd3d3d3d3R0WG1WgkUnTmnZ8+ePX/+3Gaz2Ww2GIbZbHZFRQWO4/fv3wcAPHv27NmzZ6BPsRfojXUlJye7uEwkOswQBPXkUhAIguw94w2dt1rvDfeagorX9a5BD+fElD4EzDiE4TYH1AEhzyHkuR2+h4KWex38/admrNs9NHrxu0vXfnIlbf53J30vXQ87e9V30+6/Hzo5OosckpLtcSHli2zKaCprAkPoXsZ1URpmlXHD0nN8v/th6LWMyTv2//nkxSHnkoak5Y04c+n/5RSPUuiC1fogvTHUYArVGwI12hlGU7DBGKLThSqUISLBTC7XXyicKVeGWiqjicVcFWupWlRZu6yyZo2laq1at0xrXiPXLhMrE6WqZXxZIlu4RChfb6w4XNlwrvXuzfvPip50MTrsPBsuxYARB3UAtAFwB4BHAH+GYR1E6guFERR2JgJxFEVfsswvwAxemSDJ6SW9tvj0damvVz32fr2sHpjfeuut2tpaHMdtNhsAAEEQwlrabDYcx+l0+pIlSy5cuECY5a6uLuLHtFqtAIBHjx49efIEACAQCIYNG/b8+fM33nhDoVDgON7V1eWMkSIIgjsdtZ4sCDZ58uSqqiqpVOrt7U205NGjRwAAHMfHjBlz9uxZBEEePXpEmPfOzk7COwCgJ2tCrCcnJ0+YMAEAQDwLiMcQscPrqx1+geS+w49evEq9phvDgXPyINyBge4u6z2ro90Gt8OgxQ4q7ndxbhav/u5H310HJsYnfKg3/ngzc/mNrIUZOQvWbxm6//D4U+cmHzjy95QbY0tY08g0VxZ3Kk/gRSv1LKIGHTkxfMO2D9KyfUu5s0//9GUmeeL5a59kFAyXaPzZQi+Nfpa5Ym5F1VxzeYTZElpuCdZpZ8jlM2SyAIkoSCoONRiiGxtXtLauamld3tyyrL5xcWX1QqM5Vq2ZJ1dHKTRzFbp5Sv1cQ0V8Zf0SY3Wi2rxQbV4mUiaK1ctl2vUywyaZfpvCvLO86UjL/SsPnhc97eLYYBUGqgC4BcB9HHsEQU9QtBtFbChi7zu94atlpE79EsnOycz6Yf6d1QPze++9V1NTAwCw2WxODAinFwAwYsSIPXv2AACOHTt26tQpHMcPHTqEYdi5c+eWL1+empq6atUqLpdbXl4+fPjwZ8+evfPOO01NTRwOJyYmZu/evZWVlVFRUTAMp6eny2Sy27dvR0VFEWwPGDBAr9fn5eWRSCQMwy5duhQfH79v3z4AwMiRI1NSUtrb2xcvXrxx40YmkwkA6OrqImwvAIDwFHAcT01NnTBhfN+fGUGQrq4uq9UOQQiK4jCMQlDPjNMoAnAcAMx5fyAAIBhqBwAGONS7AhPhLhzFiBk4X0prIQjkgDog5CmM3cfBnafd5vpbZVLDFa7ymKnxMku6Mzs/cfcedw7nYOr1FXl535TRt5/9cVZOzuLMjHlc7jKxNF4ojBQJIhllM0W82RTyzM1bPpwbTZoXQ9q689O0bN8LyWNvFrpmUcanFwwt5boX0924ohkc4Qy5KkQk9RNLvbn88VKpm0I+WSadolIFlJfPraleUF2ZUGFZVFmxuKpyicW8SKudr1bPVavnyhThakOUSh+pM0fpK6I05kh1+WyVJVKsmyXRR8rNMaryBYqKBVJzrMQUIzXHysyJPOVikeYbjeVAbfPlB09KrQ4NgtWiaCuK3AXgKYY/JzxwDLMiqA0ABMcQFEZ65kGDX83qYwAgAIdwzAGAAwD4lWJytHfU1+uEvrRnP9Kv6mWY7XZ7X5gJWrKyskgkEoPBYDKZY8eOzc/Pf//995OSkjw8PLZt23bnzp2YmJgZM2ZUVFS4uro+efLkT3/6k9ls/vDDDxkMRmBg4IkTJyIjIw8cOODn5zdnzpy9e/f6+PgQ1vLtt99euXJlXFzcZ599VldXRyKRLBbLV199VVtb6+Pjk5WVtW7dOj8/v9jY2JEjR+I4TvjVxLEoitrtdgDAjRtpQ4YMzs3LFAr5FouJcBx67APeO9c8TqSRMBQBAAewA4EcNhSBIEc3ATAMdwLgAMAGgA1BOiDoGQBW4isANhy3wXAnAFYAulHwFANPAHgM4+0NbSKJOj2fdvDkpbj9PwRv3u+xdteY4xdmljLXHz8xUyY5efHCgpvpK/Ny1qVcW5CXt1yt3H+n/YJes17AiysrjigtCufQ5kl5K7dtHrps+cC164Yc+d7t+MkJl697JN0ce/rKx6m5Q1Nzh6ZkfEFjeZaypjJ53iUsDzbfQyCaqFZPNhp8jeYAsyXUYpltMkaZjdFmY7zJEGcyLjAa4nW6aIMh1mCIVmki1YYonXmuzhylMoQqjcH6ynB9TaSqPFRZHiY3h0lMIfLyWerqCHXdbEX1LEl5mNQUKdZFC1TxXPlyoXKbynC8oialoaXo3kNRl9WMgXYcPCSqxDHcgWEIwHBiznAUxhAIBRgOcEDMogRwGMcgFLGhiA3HHDjmQBHbL8L8q1YafQ3P/fpZ/wBmAAAEQQCAnJyct99+G4bhcePGDR48OC0tzcXFxdXVNSUlJTY2dtWqVTNnzqyvrx89erTVan3nnXe0Wu2HH37Y1NS0dOnSq1evkslkEol04sSJxYsXv/nmm6mpqQAAm81GIpGoVOrFixeHDh2qUCjefvttHMc9PDwsFoufn19aWtqyZct8fHzodPr169dtNhthz3t7xT2Bups300kk0tvvvEF6g/Tee+8OHjzYzc1tyZJlBw4cys7Kr6yotduQnhIHBCC9dsM5ZZfDbrXbOhHYarM97rbec0D3AHgEwP3nXdX3H+u6HTUoaMJBGw5aAGiCQMXDTsmdJ9zG2yXa8huX09btOBhw6FTo5ZsLMmkrf7gSEhr7zpyEv6RkxOzeN4nP/y79xuqCgg0lpVvPXwg3Go/VVJ0WcL8ppcRzmQmc0kUs6iJ+yVKTcn9B9qq5kX+d7kW6enVudk7sxq0fXUmbePryZ0mZX+WWupTyp7EkMxT6cKEiQKCYLpB7yVVeGt10nd7faAmxVESay2dbyudW18RXVsVZyqPN5hiTKdpgmm8ujzWXx2r1UTpTjKkyTl8xX2UMV5nCNJYwpSVEZgzU1UaqK8OV5WGKylBlVYi6JkxTG6qtC1NWBCsrI9SVMeqKBKVphUS3TqjazJft4EkPqI2XHj4RolgDjN6z2R4Ts5HiKAZDdsjRTbzfA4GtKGKD4U4U7cZxG4YRLwmwYqgdxxwoYneO3Px5SPavDeH8BZj77fOr+gcwd3d3IwiSmpp65MiRkJAQDMM2b948cuRIAICbm9uVK1fy8/N9fHxiYmKioqJ0Ot20adMeP3787rvvVlZWrlu3LioqytfXVywW3717d8CAAUqlMjs7e/jw4UTc22azvfHGG1VVVSUlJQMGDHj8+LGPj09iYmJYWNijR48mTJiQlZVVVFQ0bty4S5cuFRUVEYGxn/OcvZY5PT195MiviykFP547lZi4yNPT44MPPiCRSAMGvEUiDXjjjTffeOPNwYOHRETM3rlzZ3JyslgsfnDvPgLBOIr1OIE4MVy5C0Ef2qG2W3cVGmMOk3+2hH1UqDyjNF5Smy+LNacZom8Lytan5C24nDE/o3g5XbyTLf+WzNqQkhd/6WbEyaSZV7KjknKjT14J3rhzdMLyzw4fCzp0NPiHs+FpWQli+R6FdrdMsV0oWC8RrRdx1/DoK8WsdTrprnrzmXLNhazUdXNC/0Yr2lRUsGLVmo8uXHG9esPlQsrQ9IKxYk2YWBuqMoZLtYHa8jC1KUCq8BbLvKTy6Qp1oFoTqjWEm8xzTOVRlVXRlsooS/lco2Wu3hhlssSYy+PV+nlq/TyNKVplnK0yRqrNsxSGIKlhpqo8VG4OUVhCVRWzlOVhEnOgyOgntfirqoPV1cHqqlBN1WxNdbS2epG+Zrmxdp2hdquhZo9IvUtfcb7TJsNAK4w8slk7cJTordhRtBtFO1G0E0WfE4vV+sBme4wgXcTrOFAEwhCUKAF4aTz2Lw3h/Acw/2pF0P9F/QLMhAdLwEyEqbq7u5VK5fPnzyEIevjw4YMHDwAAd+7cef78OYZhra2tZrP5yZMnMAw/evTIbrffuXOHsJkSieTWrVs4jjscjvb2dhRFHQ7HnTt3AADd3d0oira1tXV3dz979qylpQUAYLVaeTze8+fPEQS5e/fu06dPAQANDQ1cLvfx48fE4c6IGgEzhmHJycmTJ096KUBy9+5tlUqVlJS0ZcuW4ODAUaNG/Pkv774xgPTmW6QBb5LeIJH+8ud3vKZ6bFi/JuXaFQ67TKOR1DcYzOV8sTyLJ7ki010SqY9z5Lt5qm1l4jVFnKVkdmImLepypv+Z1MnnbkxNLgjMLI2iiZcwlas4mrWlkhU5zEXplNiLNyPymCtPJ0fErRiyfpfHys0u2w5MTcqMyStZdOy8e1K6H1+yklq6kMVazmIsqzQdbKg4yaZuVPFPmJVXcq6vY5XsEfP2LUn8a1pa4NmL485d+Tolc+yFq0PyKBPovKk0tqtC76/QzxDJvEQyb7UuRGuao9KEK3URWv1siTJYow9VG0P05jCNaZZCG67Wz9Ma41S6aJVurtIQKdWEijRBYm2gUOMn1gVoKsOV5lkKU7iqPEpfE2Osi9NWz9VUzdZWzzHUzLU0xVa1JVS3LalqXVLZuqz29qr6Bxsb7m+vbturr9nffDfNjusAuG2zP4CgDofjMYI+xfDnADwH4CkOnqDYIxR7hIOecSA4BuEohkA4bMdRGPS+8eefHI+NvzCfaT/Sr9HPMNfW1oJXYMYw7NmzZ4RzCwCw2WyE1/3kyRPC0SXyyQAADMOI4BnozTYRZhNBEAJOAACRrLbZbETImoicE/8iseJwOPqOqSAi58Q6kX92OBzORwyGYXa7HUGQq1evjho1AgDs6dPHEGRHEMhZywkAkQ2GAXDcuddoqVDSSnMOHdm6cvXc8MgpX4/827vvkQa8RXrjTdIbb5LefZ/04UCS+5QPYhPH7j4UeOrSvJ/SYrIoyyjcdWWibzjKzdqaw6bGo3zdxiL+osyy2Un5/tcK/a8XB9yghWSWRaRSwsn8RI52M0WyrkS6XWA6ns/anVWy4/tLUQfOBqQVzUvK9buS6XXo1Fcr1v0pOXWGQLBSpdiqFO9kFm/kl+x/3Eoh39jAKFaZC9kAACAASURBVNqRcW3Rtk0jGut/YDAXXPhpXNJ1l8w897Ss0VfT/p5LGVnKmUDnTRDIvYXy6QpdqFIXLlYEy9RhGuMctSFSrg1SGYJ1lllac7hCO0upjVLpomXquRLVLLlullQfKtLMFKhnCNQzhBo/qSFQZYmUGcJlxkhddYypfoGpPt5UH29pXFjdurj21tK628vrbi+vbV9W0764+nZC9e0EY/PCilura+/usTQeqmq5+qiTj4MmCG1CQCMAzSho6IYsHTZDp93YDZkdWBUGmnFwCwP3UOwRjncDAAMcRRGImFzh58HYvYHx18GMYcivw/xSSuz/pv4BzESVCBEGczgcRDbIWe9BIEqMyOnq6rJarQTqMAxDEOTMYBEWlRCRN7Lb7VarlQhoOQcwdnd3E6msp0+fEuFo4k92In0MQXjv6B/nIYRlTkpKcnNzIxoPQZDdboVhh93RZbN3Wm3POzof2qGnAHTj4DkKHgPwBID7OGiAgIknPX/uyvKzPy3edTAoInqI+zTS1+NJn/yd9Ob7pDfeJb3xLmnAu6SPB5GGjyb5Bg6av2Dc3kNzU25upbCOygznDHU/KioOMBQrCvlz87mRN0oCLuVMSyr0y+NE53AWkKXr6bqDhaJDhcLvS+Wn00s3bT4y8mqB73WK16nrX+868vGWvX89cPTLHbu/uH5tTn35xfaatM47lIwrCUWZqy/8EHLqqLdOsaeu5juxeFlGpndyisu1tJH5xRNyyCPzyMPzqV+TS8bmUcfkFI/Kp46nMicxBdMEcn+FPkymDVEYQrSW2bryOWrTbLVpjsoQJVLPYopmcOUBEl2Q3BQs0QeIdf5Sw0y5KVhXNUdTMUdXNb+8cWF50yJzY5ylKb6mfXF16+LK5oTyhkWVTYm17cvr76yovbu4+vZCdd1sXeN8WWUMVx0nNq0XaneqLCdrb6VVtyY13rte0XxBoj/IVewWavcqzEf0NacsDZfrbmW0PaDdfcx/3KHpttcieDsOHiFYJ4Laehf7PwNz39nO+mH+Rf1jmJ1fAQAIghDmmijYIoq3iIw03lun5RxPR0SeCX+boB3vGasIE0gTJ3FG2ggR5hqGYcIIE2cm7DDxJ9D7+HCePCUlhejGEwOwHQ4HikAoYkOQDgR9jIOHCN5mR+o7rOa2u0KdOU+sulzM3HWTvDS/bDVDsoUr38xVbeHKN/EUmznSLcWMdZevxx8/M3v7noDw2V+OHEP68BPSm+/0Lm+TPvgb6YsRpGkBb89L+PTQKe/refMKWYvTCucWcpYwZBvKJOtZyh3F0j1Z7B15vO8Y6osFvB8u565ftWfMpdzQa0UBSYVTi7hhaQXTTl4csXAp6fCRCcXk5bUVF+vLL6dcirn+U0xR9kp2yaYq4wke4xsecwWPlUgtnkUm++YUuOeSx5eyJ2UWDL2aPvDitb+dvfxB0o3BRfQJNJZHMd2NzpvKl/kJ5P4ybZjSPFtlmaOtmK+2zBVpw3nKILbMX6QLVFpCJfoAgdpXaghUlYepyyPU5bONtdE17Ytr2hOM9fMJN9tYH2OujydgrmxJrGhOMDXFGBrmGlvmyyrDZBVz1HUL2ar5hdyoTErktbywlPxQmjCRq1lFly0pES+kyxLpskSGfClVkEiXrOUodvBV+0Xq47qKpPZHpRCwIHg7gj9CsScI9gzBOnvfsOl4Edef1VsMj7zSo34hbPZvBOe/US/3mQlHl0AI/PZpg7DX6Lee53XNJQpOnGEwwmVISkoaOXoEDoDN5oBhFGAAsnYDYEORuwC0Wu3qW+0Fat1JOnszmboyt3DxzfzoHNrcYu68Is7sQnZoHt0/lzGDyg+h8IKp/DCeKl5qXKGu2KCr2Koxb1UZt4iU35BpcRcu++3YPXpBwife00nDhpM+/JD0p3dJb71Deutt0tvvkIb8neTt8+GcqK+Xrpi6a//sU1fWZpR8R+afvJCx6WrunnTywbhV7scuxRdzt9+kxF0n++cy/MskYTRu6LGzI3fsG7Z557jDxwIOHJ6uN5xh0Hdk31gq4x3ISI6XcXdV6o+UkOMLskMU8gVZea5JqZ/nUceU8Sal536eTxtdwplEobsVlbjlFY0voEygMieVcaeU8qcyxL4c+UyeKpSnmsWUBnEUoUzpTCrfiyn1lhqD5OYQVUWEsjxSVR6lrphrqIvWVM2Wm0PkFSESc6CiIszcOF9fO9dYH2OoizY1xJob41RVc1RVcySmMKYygC6byVKGUgUzM0u88+gzmfJYXe1mqWmNQLtcYlwtNa0W6pbzdEuExuXq2g3K6m+UVRtV1dsUFTvllj3a2iNVrZfvPKF3w0YUr4OxZhw8RLEnDsdTDLNiqB2GuhGkCwAHDiAEtffMiIohxBtzifd42a0wURZOPNNfnYzh/6Z6YH7//fcJy0x4s31HQfwm2H6rfivkRMOcCSrCVicnJ48eOwoHGIJAAEdRqBuALgS69fypurY2s5iyLisv+vrNmVkFodnkoALaLLYolsINp/JDCtm+ZJZPMWcaXTKDpw6iS3ypXK8S/vRiljeF7Utjzyjh+NH5M0s4/lT6DL54nlyVKJAmMrmJtNIlaWnRJ44HbdnsuWqF67yooR5ub376MemD90nvvUt6620S6V3SgD+Tho0njXQneQcPiYxzH/zlgPc/JCWsmppfuuNGUcx1sv9NynQqP1ykXXHhum/CusGJ677css/t6En/+EUD83JXm7VnRax9Qvq+nOuLfzg8df/Or2+m+cuVCTSGH507PY86ppgxvpTrXsyYSKV7UMomZeWPzi0ak0cZl0cdk0sbW8SeROFNLeJMKeb7UAQzSsSBVKFvmXg6W+nLUfjITMGGumiZMUJumi0zRshMsxSWUEVlqLomXGwJFpoCxcZAiSFQagwR64Pk5jCZJZynmSnUhXJVQUzpzGK+bwHbh8yZQZeGSs3xhvpVxsYNmpp1utqN5uYthoaN6urVqtrV2sY1lvYNxtZ12sZVqrqViuo1soo1fMNKtnK1QLlLpPxObbxQ31LwqENhR2ox0A7AQww8gNG7GHgIwBMYe+x8i4Dd/ggAK4baAUBQGEFhwk/E+mHuq59hdlpmvHcqj/+gXgezM8BGfCVibMnJV8eMHQEADIANgC4UuWu1VvB5Z9JuLLuRGZ16Iyi7IPB6hkdhiV82eRq51J9MD8ilTi9k+NF4gSxJKEsSxBD7M8T+VK43le1TwvWlsnwpzOnkEs+8YtfiMs8S9lQaY2oBxS2n0IVKn8wV+XEl/iyBH1sYxOKHMbmRDG40pTQ6O29OZva88xeCNm0ek7Dsy+CID0ZPIH3wCendv5AGvEUa8BbprXdIb7xFmuDxwdkrcddz46/lhqfmzcoqjisVriNzVu044hK/8q97j0ycNZd0/mJIQ31SW1N67o11l8/E3LiacOKI75wIUnZ2uEqziiuJojG9yGUuFLobjTGZxphMpXsUlbgVUMdnF43Mo47KKBqekvt5cu4XaeQR2XTXHIZ7AXsaUxFUIvSmCibThB4MmRdL5suS+QrUwSJtqEAXpKyMkJqDRYYgrjaQpwuSmkNFhiCOagZdOo0p9y0RehcwJ1GE3lxNuNg0X14er6xM0DesqmzfWHFrk75hTfWdrZbWDeWtm2vvba9/sLP+wfaKOxs0jUsllXFCSzTfNE9gjuYbF/ANiyTlK9S1GxTl6/jqVTzlOp58G1u2R6o7WdWU0XSnyIqqHbgRB9U4aEBAEwZuY+A+Dh44kGYIbUHx+wA8szkewYiVmPOoF+a+DuD/eZjfe++96upqAg9nHPs/27JfFNZnfCXeO2nRtWtJY8aMwjArjDwx6Fm5ucdupG++fDU+9cbczJzw5LQpyTdcr2e5FJdNu541NpcyuaDEK6d4SgFtehHdl8qaQaF7F1A9isumMngBDI4/sQgkYVL5LKE4QCQNEIh9+QIfvsCHJ5gilEwRKzw5Qhc6dxRH6MLkjS8uGZVDHplf7FpE9S6mBjCYcySyZVLFRqlyO1ewmcnZWVp6YPWaGW++SXrzTdLbfyING006eiaygL4mKWs2W7Epp2Txhj3Dtn038lLGzBx6LE+9saBs0c382DPng7/91vtG6urcm5szU9evXz0xwJcUHkbKL4zTWzYJZREsoS9X5CeUBfLE/mJFsFQdxBJM5cm8+XJvKtf1RuHQlNzP04u+vlE05qesoSkFY9Ip4zKoY9KLvs5juOQzJzDEvmxZAEc+U6KfJdQHKyrCBbqZLPUMutyvTDZDoAsSGYLYSl8K37NU5MPVBguN4WLTHFV1vL5hial5ub5+qaZuqaZuqa5+paFxtalltaFppaFppapmscQSr6pJ0DYtldfGymtjxZVRkqr5msZEfcsKdf0KefUyRfVKecUSmWWpuuobhWUDR7WGrdjAUWwpFa6ni7aKdQcNNedMtVfq2nPvd3AfdooedIif2+UYqIBBNYw3IeC+A36M4TYEtffD3Fe/YJmdgyL+hdP90W75ayxz8vix4wCO1FSp162JiouZsGzp2CNHp6emhxeXzE3PmJKe6Z6aMTYrzyWrYHxesSuF7pVDds8v9swhu2cVuBYUTyoonlRQPLmU6ctg+pXRfUvLpvP4QTLZLIk0UCzx4wt8+HxvpTJIoQgQiaZJZdOUKh+pYopI6iFXeUnkU5mciRTamALyqBs3v0q/OYxcPKmk1JfNDufy50lkS6pqDxZRl/gGkPYfmpZduKKEuyGzKPpqRkBWSdSB02M37x+2btdnu098/f1ll+SCgGv5ART+omxK7LK1ny1e8RWF8m1dNXn/3ig/778lLhgzYjhp2+bx1VVH1drFav08mSpSKA0VyoLlmllac6TOEiHXz5TpAoSaGVJDIFc5I4/ulkmZmF7scpM6MYvullY8Kp0yOpM6PoMyPqPYNZMyqZjjy5AElAi9WYrpLPUMviGQrfErEk7JZboWcCbRxNM4miCxOUJTF2tuTdQ3LVTVxilrYhXVMcqaWFXtAlXtAmVNrKI6Tl2boK1fom9cpqpZJDLNF5nnKqpjVHXR6sY4VWO0oi5aURejrFuobliiqluqqFmurFmlrlura9yoqduoqtmorN4gr/xGZFrF0SxhKBZRxXEF3JjM0rk59IWl4m84yp0i3WFT/VWF6afaVmoXVGWD2xHsud3RSUxy1mdY9e98v/3PUg/Mf/7zn519ZtBn5oDfGtB63T/zK27zL+p153HOSdA3AJZ8NWn8qHEAQ6ssyj3bE48cjN+21XvjhjHxC/60ZcvAa9e9yEVBeQU+OfkeBcWTcwtdcwtdM3LG5Re55xe55xS6UGgedOY0WulUOsOXzQrgsGdy2DNFolCpOFQsCpBI/ITC6TKxn1zir5AGKGX+StkMiciLx58kEE5mssazOOPozNFljFEcnotA5EZnjs7L/5xMHkmjujGYUyk0z2KaTxkrzFy9sa51b2XTdrY8rkwUVcgOSS/yuZzhmZI7M4celVoUcDFz0slrY3d8/+nWw5/u+2HUmq1DFi4b4uv/blj439es8lkQ6+I77S8Tx5A++4R0/qxfS8v+mvq19U3rq+vW6E2LTBUJFTVLdOb5EmWIVBMm1YVzpMFMcYhQNZ8rj2bK5tElEXR5WAHbh8z1KWBMLWJPL6B759CmFNC9c0snZ5dMKGS7UkSeZP6kXLbbzdJxyfnD8tnuYvMsXUOMxBIuMIWq6+drGqIlFbMVNfNUddHKmmhlTbS2YaG+KUHXuEjXsERiieHp5ohM8yXl84Wm2WLLbFXdPGnNHGFFmKB8lqQqSlkfr25YrK5fpqpbbmzZaGrdbGzZpGtcr65bK69aoaheqW9ep6xdIbIkSKuWq+vX65q2iS3fFHDiUsmRSTlzrucvzKKsP5+89NyVDc3tCgR/0tX9uB/mvvp5PHNVVRWBB5FwwnoHM/wmvQ7O3+s8RLmIcw5gq9WKYVjSlWSX0RMAij++03Tpx30H9y44vH/Oye8jIkLfXbzwbzu3Df9299CrP00pKgymUgOoNJ+iYs+SMi8KzYNaMqmwaAK5eGIZYwqP5yeXh0kkoTJZhEQUJpOEK2ThCnmIUhEikfjxOV6l1IkU8rhS6kRmmRuL7s5muLEYE5n08WWlozjscWKRq1jsIhCM5nJHMJnD6SUjGCXjC/OGFxWNoZW4ljE9KWUepRwvrjxAZoyQGsKNDQskhiiJKU6oiy/ihObR/TNLvK9kT/j+8rCdxwcu2/KnkGjStCCSuxdp6HCSl9dbHq6kcSNInhNJI74kTRhLWrSQdOKHYWUlkVJxglG/1mz8RilfqtOv0mhXSOQJBZRQtiBepFjJ4i8RKzcyRSsKyuYXc6JzS0PSC73LxHNyy3xzS3zIzBk0vn8+Y1Ihzz2HOS6LPu5KzpcXM7/8KfurfO4kpnoG3xjE0vrSVdPEFcG65jmiqiBBRZCoMlRUGSGwRIgq5sprFipqE+Q1i6TlcSLTfL4+SmSaL6uM4RsiONoQWdVsgSlUYAoWV0Uq62OVdQvlNYt0Taur72+vuLPFfGu9vnmdrmmtrmmtonqlyLxYaErUNq3XN2/maJdxdaspwkQydzFXvfXSzVk/XA3gqveVifeTmQfSc/ZrTSUYeAaArXf2/5dtzG/F4I/2KH8v/Xo7fx7PbLFYIAjq7OwkKjqctVa/SfBr9Hudh0hNO4s6iZrQq5eTxo9yATD65G4zpeBq6pW950+v+m5fRNCM99csG7VkwZAt64Yf2T/h0Ldf/3h6bH6eb0lJAIcbXFA8mc704Qj9GSwvBsuLy/eVyoMlkmClMlwsDmGxfClF7gWF4ynFEykUFyZzEofjKeL7cLlejFJ3NmOSkOcl4HrSS8ezmOO4nPE87jg+fwyPN5LN+YrB/ILLHs1mjCmjjSwqHFZGH0emfJ1bODSb/EV28ecl3LF8tZdEHyA1hoi0oRz5TL4qlKsKEmhDmMqZecypSXnjj1748tjF0WeSPM9e9b2UEnrxcujVq5EZadGcsrVy0WZK4bw9Oz+OiyfFzCfFx5DWrHzn7MkJ5LxIPntpZcU+FmMJn7+GXLyISlshku4qY2zUGI6IVftonDXJGWHJGUFJGTNScnzzS8K48hgy07+I7U2X+2XRx2WWjU0tGplaPDaFPJYsmEqTeheLPIuEk8lCd5rMk2eZKawM5poDpDXhmuZoTXOsvDZaXDlPWhWrqF0krYjW1C+SV8UKjHOEpiiubhZXH6KsnSs0h/CNIWx9CFMbytREsLXz+YZFQtNiZc1qedVKSfkyRfUaU8v26rv7K27t0zfsLJMti1n5VkgsKWrxO2t3Dueq9ta0J1F5W+Tlx+vupluablQ2F4qVN/VmBgqe4sDeD/MvwPznP//58ePHfY8hVl5nIf9o/UqjCZvc90IX5OW7u7gBFH1yt5HLyMy98X1x3vdJ59fFzx1x6XTiqSNzj+4NXL146LKFH27+ZtDenZ/t3zfwwsWxcvVCDj9CoY0RycJF8hClbra5KlamCGFxvDm86dSSSXn5Y3ILRhVTXDi8KSzOZIHIWyj0Fkt9xeLpQqGXWOzN408WCCfzBR60kpEM1hg2dyyF9mUZcxiL9TWT/rWQP57PcRHw3Zis8bkFn2dkD8zI/SQj72Ny2VAaeySNPZoldBMpvcQqH6HKiyF14aknSc0+qqogRWWoxBKuqo41t6wwN6+ubd/Udn/n7ft7Wlo21VStqqlc3lC7uqVlU23tOqNhJaUo9NwZl9RkPwYtkUZe1Np0roy2ssLyQ2np+hLaprZbN9Xqk2rtGZ35Akd88MzFCInq4PUb0Ws2/H3voTEZ+REs0QK+MpYlC2XK/Mm8yVSRVwF3ClU8nSL1LZb4ZLM9crmeOZzJ+fypmUz3JPLIa8Wjb9DHZ7ImlqqmK+pnKxoiNS1zje1xprYEdU2crHweQxHA1gSLLBGKmihVXZS8OlJSESGyRJTJZ5YpZ5UpokTmJWLzak3ttoq2w8bGbzU1u3W1B0yNx0xNJ9VVx6m8LaeuzN5xyHv7QZ8S3gGF6VLzfbKpLq26LefWE0bTPUbjbV7yje/ItBQMdOHA0ffVPP9a6YjzvsJ7kzgoihI241+A6o8W1luRRWDirAd5AeYBAwaEhoYuX748ISFh2bJlcXFxixYtWrhw4aL/kBJeo4ULFyYmJi5atGjBggXE54oVKya6TBjx1TCAI9ant4vzr2SkHi7IOpJ1ffeeLWGUnEOMouOF6Tt/OrXg7PfhuzaPW7104OGD4zZv/vT4qXFNLQcMFd+odIlC2ex8ymQqY1pm3tiM3FGZeaOLS93prMm0MjcmZ3Ipc6JI4s0TeArFXhyeB4vjzuK4l5SN5/A8hCJPmdxbIJwkFLvzhRNYnNESmbtM4SGXT5KK3AT8iVzOBDZnApM1voQ+spQ5opD2OY05vIw9ikofXkT9qoQ+kskdw+SP4SvG8ZTjmOKxpcJxLMVkiXGmxBTE08zgqXx5Kl+xeoZcF6DWzlSp/XWamXp9mEYbodLMsZQnNDZubGrc3lC3S6taTyXPb6z5nstaYzEesZiOW8w/qlU/NDamt7blVVSnlbIOiqSnpMozl68kbNjoFjXvb0FhpEPHJgoUK0SaBTxVhNQUKauI5OlCuPoghjYgj+9BFk0rlkzPZntmMjwL+DNulnmm0dxSKGNzeZNuMsZksEbdZA3LE44SWKZLysMUVXP1jfHS8tni8nBZ1Wxl7RxV/WxlXaT51oLy20tklTH65lWyyuWlsmi6LDElb/aF1LAsaoJEf1BqOCJQfcdVfF8mOEKmH3zQISxmHMulHG68zbj1kNcBaQXKJArrdONtXss9qVRTmEu+otTyMGCFUGvPOI0XXlX920RA8tJMlaA3OvNSj+/fCe0vCvSWP4LeLDJh216Aedu2bUuXLk1MTFy6dGlsbGx8fPzixYuJr/9VSkhISExMXLhw4ZIlS5YtW7ZgwYLVq1cvSVx87XIyBjnaW6qvXT5y6cetqcm7ki5uOnEkoSj7cGnhcQ71DKPoeNb1TQWZmw/v89u1bdKPZ2dt3T5637cuV1MCL16ZciXFIyXDPZ/qk0v2yKdMLqC6l3K8qHQPGnMShT6RznOn0kdRyr4m076ilI2kMUYX0UYWl4xhcNy0hplGS4haN0Otm67STVNopmgMXjKFh0joxuVM4HPd2cwJLPZEscRTLJssU07liSaweS5s3kQmx4VWMppKG0UrGVlEGUqlD6fzx5dxJxaUjM6njS1mTaKwPQrKXAroY8n0kVTWKI7QRSL3VKqnaTW+Bt3Myuo5OlOoVjfLbJlXXh5nNMZVVixtadmiUSdeS5ksFC6prj5kNB1WKg9Zyi80NKU3tGRr9D/V12fv3RuybrXX+rXeIYGfuk4kfTWMtGPP1yrjWoF6vqoiWlE1R1kzW1wRzLP4c81+JcppJUpfsmh6eolHLmc6VRKaWToljTIxo3RiPtctlzM2hzM8l/dVNuerEpkHRztDUR0utgSLLcHSilBZdZiiNlzTOEfXFK1vXmBoXmJoXF19e0fVrb2m+m/Pp0RELfxoyAjS/mOB5Y03GMIfaloorfcErXelKGhjcFOv3zyqNlFqmvkVDcxcyqmisktVzZLaVnVVk9pco6pvrcQBjAMEwRxI7zjKHph/44s1nPw4t2AYRuBBlDb31W99UvwRItwHIlDtJJ/4088vjgPghTfFoChKJKj+q+RsN/GYdH4FOAAIbO9+lJt16cdTmy9f2HT6xPI92yOvnN+Qd2M/Le8EvehkSd73nNKTeTe3nzwWczN9w4H9gWPGkA4e8tq9b8ym7YP3Hvj7xauumfnTWcI5PHFkKcuPQvei0Kdk5Y++kTM0t3BYIXVYLvmLItpIBmciTzRFKJ1GZ7tKFNPlal+pwlupmS5XeXEE49n8sTyBi1DgyuNOFPI9eBw3Nms8j+/GFbixuBNEUk8WdwKdMb6MPq60bGxp2VgG04XJGs/kurJFniyBZ3GZa2bB6Iz8UbnFY4voExgCj1LO+DL2KCZ3NIs3lssfLxK6yWVTOXx3udrXYAo1WWYZzbP0xlCjOaKyKtZkiREIQ1mcCD5/gUz2jVa/j8/fzhfsE4gOyVSnr6UsDw//dNeOwN07wgL9P/7qS9Jf/0pa881gjWmDsWaVUDNLqA+WmMJE5hBZVYS8bo6iLpqhCeHoo0SWeKok4mbp9MwS75u0ybkszxslY3M54/P5owtFo4okY7KZI/LY4xnKaXyDv7wqTFUbIa+ZpagNl1SGCs0h8qp5PN0cqSXRUL9ZU7WlquXk/c7i9ke080lLNu30b3vArmtlPuow3H1kuPOg3AbdLWVknjyzV6qiaUxlbfdVJewksZpW16ZvvVf18PkttrBUZ9agOASj9ldgxv81mJHeieWIz66urufPnz979owYbuDoo9e9le3fI2JgEjG6AYKgjo4OYjzSyzAjvW+HQnreS4RD/30vjiOa5ByhAXqn9cYwADlsHR330tPOXLm8t6jgJLng6IF9c/fvnpt6dfu1n7ZlXN9XlHU09+aB08eW/XRu3bnTq7ZsDFi62CU9bXVy8oLzF8OOfu+5e++I3fu+PPDdsO07/3r0+OdpGR6ZuZ6UMt+8Yo+0zBFkmqtQ4s/meTHYnkLJdI7As5Q5gcFypbNcShnjhJIpCrUvT+jB4bsqlN4SobuQN5HDHM1mjWYxx7A441jcCUXUEZSSUSX0sUzORL5oskjqyRVMZPNcBGIPpsCjhONGYboW090oZZOKS90pdDca040t8uQIJvElHlLFFIV6mlwxTSb3lsm9NbpAuXKGVD5drpquNcw0WoLMFSGm8uDaxujKmhidKUalXcjixFy66nXteihPuKWMtYlauunsjxEbNoxfsWzkgrgvPNxJHpNIR7/3VGm36MvXqC2LZIa56soYfe0CoWGuvCJRWbOqVDY3nxPKUi8o5V4O8QAAIABJREFUlUXTpdFkTlgBOzCP5ZvL8MplTqKIPCmiSYX8cVTJhCLhxFz2GDLflanyFppmSitCxJYgRXW4oma2wDSLb5itrlkms6xQV27WVO6W6g6Qy75lCM6ZawvOXfmGL0upaxHceWAUSYsl8rJHT1rFcqZCw229Y6ltlndCtSJljrFa+Ki7papRW0DNYAvpLbebnGYZ7R0LDTCcmK7oX4DZeS8RI3z62sD/QuF9Cq5Bn94B6R/u8d8mgmrnOgE2BNlRzP7sWXtq+qmrSXtTU/eSC46mJG+5nrylKO/IzZTdVy9svvbTtuRLW3/6ccPa5X6RoaMXL5yyfUsIj3OKUrQvM2NdWmpievqCGzdiN24aOjeKdOTI2EOHh23Z9v9O/ziKTA3gCSNYvEAGcwatdCqF5lFK92Rxp/KE05hsd6IXzea5iaRTiQlAxJKpYv5kMdeNXTaCXjK8jDastGQYgzmOVjaGznJhcV05fHeBdLJM7SWQTmLxXbgid4bQnSmczBR6MoWeXLGXQOYjkPnwpd588VQ2350rmCSRT1XrZuiMgVrDTI0+QKH2lSl9dMYAgzmQzZuYk/9ZMW2YWDZZrvGRKKZX1sc1tKyqaVivUC9lcONKGPE3s2cXly4poi758ULA1q2jVq78bO26zzm8dfce/VhVv8NSu0pTHmusW1jetNjStNzYsLbm9rds1YrTyVOKuAtVVbtLRMtSckKv54Zk0yKp/Pmmhg2K8kSayJ/Mm5LDHJfLGpfDHHuzZEQua3yJdApdMa1M7lUsnFwq9aGKp4st89S1S8TGxUxp4k3y7HPJAVdvLjx2elEZ56fm28Id+6JZgutSVQGLl20qF7W0Vd570KzRS+jsQo2RW9ukbLuvYUtv5lIvXbx+9PAP23XlUhTYYOBAcagvzDiO/kzyv2SZEQSBIAjHcavVyufzi4uL8/LyCgsLyX1U1KvC/5yKioqoVGpRURGFQqFSqfn5+cTEHuAlmJ1eq3OE47/Thf5n1NcsY72v0UAQyOp4hoCO+49qf7q6PzXtIK30DIV6/KdLa86eWUohf8dmnC2lnrievOWHYwmHD0Tv3zNv07qw5YnTt24M/eFYwk/n/z937xkVRdqtDReiGEfHMcyMjjkAgmRRMohkBAkigpJzzhmanHPONDnnbmg6Z5qmyVkMiKhjmDEnOtT7o4Y+zDzhvOdZ33vO+Z69avWqrq66qxvuq3a49762Q1NdQF93VHdHcE+7f121bWiQdFqyWnqKYkKcRIDfz7GxJzvbryGROh0dyh0dil2dlxsaxFtaxLt7pPv6pNBoeQpVGU+4hECKIQcuDKElBpHiyC5xdK8Epl8cO3ABgxJFD4niCFJk2pVhpgqWJNs3KNqJPNs7JILEiaMI0miKHJIkiabLDdGk+3GivUPnB/AXSXR5GlORxlQm05XIdCU6U214VJ1MV8KR5NEEye7+kwjUOSxRAkuQ6h8QhXR+H/IChiA3PHoVT1XGklUZE0YLD+znHzpPLzkzJpyHx10pI86DOGvkkDVz3G/1SfLivdCxSef5ZefR2ZvMWePph5ZjizcnlmzmHnkxZn3yqq8291rNP8peelw6d7+0ZzCoZzAoNlld+zqQWajKnA0cmXYmME0JLL0e/OUGpFht3/naPpHGAfH6fvEWlHQDQrIVdbm6S7qXpNOE0Kzt0qJO+BNGAhmTCROLZX2ozKVHuNfvxx3ddVKzvVo6cx49Yc0uUH97s/rs1wcDQ10IVNvcEgNDbLV30zsrsUdNTzg2w3txdeS3z48xpP5ff1/jgF85G70p/5gJG8yN/7KZDb0+ffr0u+++O3DgwPnz549vkhOb5Pj/kJw8efLUqVNHjhw5evTo4cOHL168KCgomJyc/CcwQz9p84/8X2tj8DHM3//69TMH/MwG3648mSwojiwtCy8rC8wvcE9NsU5Pu9vSGNFQG1JbHdjeAmttik5PsXG0VXC2V3W4qxIScL0w16Mwxzk7/W5LQ3BXW0RLY0B7SyC8wrGz1auu5k5RvkFpsV5o8OmM9Is9XfoEnCWy3xA1aNDbrV5Werao8HhW1oGM9D218FP9/ZKtrWfqG35p7zjZ2y0y1CuH679MxymOUJRYI8ojdAUiQZpKUxjCSg5iJbAkWTz9Eo4mh6NfwlHlB4nSvTixPrx4P060FyOMxF0g0mQZYyrMCTUKXYFMU6QOK9MYKmSqMp4kjyVeIlDlBtDCePJFIlUaR5TGEWUJ5MsYvCxiUBw5JIFAXRzEyyCxUl2DF7oHL/ZipYlMLSLzOpF5Y3zRZmHFfXnV5+HTwIl5l8kF56klu5Fps5EZo9GF65QJLcasIXPObG7FbWTeI6dCobX/ztz9nEdrDRh8Wmm5Z1CwnrnZOTk54MgvQFWt+fC47xD5Jp5phGXpohiaSJp6J16xGSUH773YNChb03WxulOqA3OtoU+zuFGVOOY/tpj24kPHxGJZVYMfCl86u4xdfT4cFWfv5W/W0pGHJ7cTKT337k+sPb+PJSC6+hoqarJhKX4RsU4ltTDGTO9n8PHrz8v0SVROcfLTV4/YvC//H4IZ3JjwPB5vbW1tx44dWCyWw+F8+vQJIufgy5f/Ufn48SPUiAL6ViAI6uvr+/v7Q7/l7/dn/l8of1HRfwnZf/r0AQTXZ+eGPb1vJSd7FBT4pyTawyIt8rLcGuARVWWBlWV+bS1xZSV+xYU+SfG2wf5GAT561rekg/x187Lt62v9a2t8+3pgQ4PJrc1B5SUO7a1+BFxsZ4dnWqpWRoZGTpZifa3+wlzMKNOvv+9me6tWduY5P19BNzcgPnZfWenZ2lrR1taL/QgZ5KAkBnOJQdZlEHSHCVcZJDUmXZ1OVsRhZMgUBRxeDom6SKRcIdIuE6jyQySpQawEAnMRRbiEJSuSaCqUYTXaiPrwiMbwiAaVrkqjq1JpKlSaCn1YjUpVJZEVaXRV5qgGniRHYVwhUuTJtCtkmiIaJzOIlkSixAax4ijcxa6BMx2Ikwi8aB9BuBN9uht7vhcvhSBd6iNI9xElKZNXMcMqlHGDkVlTxozZ+NKtmUe3Jh+Zjt67Pv3YnD6rx7pndu+FxxDdtLZdNz7lUmX13YgIXTWlw5ekfpCXPnjoe2D7VkBbZ+8wK4rKcsWNmrYNXSGMmwwvWGMnTHto2oOs642oK8XNwhXt0vW96mUtmhWt5uPLBQ9fd6/9ju5HZ3f2Z00uoAiMzlfv5uBN6df0JWBJnn2Dtcxx3MvfVpGobh9/t8i4YAoT9duXR5/B1aU16hC14d7T4ZkHVBITGZca9uLNEx64/o39+Y/+slyQywX/8Jm5PJDL22y4bZ5C4EawerM+gN5yOBwIHisrKwcPHhwfH+fPNOhTPuw3az7On2PG/9xR5XvmvE2FiZtH498OOhOKEPEv/MvMh0bQ1dUNDg6GLv83ATObzWWzv71//yw7N9LFycDfzyQ8yMLfyzA71aWnLbmjJb6syDc/170OHp6X552T45mR4qSvfcrUSKSzLa6yzCs/1y4j7XZSgllZiWtJkVNPV2RrS0BLsy8aHVNeficlWTM1WTkhVhbZ58waiUD02VZXarm77LS2BFKTT3W0aSL79Ho6r2LRegiEMmpIgUhQp+H1WDSTUbLBMEmLSdMapmrQyCpYrDwaLYcakkYOSqLQMv2D4kN4KTRBmkhVoNA16CPaI0zdEaYug6nFYGrR6VcpFBUiURGHu0zCK1DJShSSIpmoQCUrUWkqeJI8miCNwkjgSfIUuhKOeAmNk8GT5DBEGSLtEoYihSZLEpmXcEwZNOMiflSWNKFIm1GlzigO0C7gWNKDdEkkVbaPJIdlagzPGZImruFYamP3r088NB5/cIN1z3jqsdXkIwcKy76oUs3b97yl5S8iZ4GD+wAJUUE1pUOpSZYWt45LXwJcfH9A0y3G7jsP0G6gRy0HRixw03dx09ZDLIsesmFVu2JNu1YPzrEXHzK6XPU7Z3T64UBLdxZ5pG16mciaxf76drG4JlHt2sWWzuLHz6bR+G54fWlohL/ZbeO8koyVF/PMWey9p8MN3TltyJK132eWn7Ja+6qKKjNfvXvK5n35/PUTh8f9K5h5HJD3R1Edd4Nnlo+WzVHrzW+h7Auos9rTp0937dpFo9EgLxo6DYqKQTmInz9//vDhw4cPHyCiqy+baK02z1VoWGgELpf77ds37gYLJZ9aB8Ikh8Phs9/xx4EAz9tElcXb6APDz4YEQVBLSysoKAga7d8HzBzO+vPny/WNuW0tOaUlYfHRtl6uOrdMJA20Trk5qWam2SUnWsfG3MrN9YqLu1tRHGJnrRTgo4dHF9bDQxtqQ6or/EqL3MqK3QtyHRPjTXOy7nR1hLe3BWHQ8VERKoF+FwP9xEICpfq6PXAYfyvL3deuAo72u/x8D3h6fFdadKWhVr21+Spq0IBMvkEiGlJw14dJJrNj1tNjt4YpuoP98oge2eYm4caGc719Uv0ImQGULJWhTqarDOFkcKQrRLIKmaJJIKqihi4PYeSJZBUaTY1KVYXyzIj4y1SyAoV0hUpWoFOVKNQrZJo8Bi85iBZD46RIVAUyTZFAUqANq7HGtZnjWgS68hBRHkO9jKVdwTKuUCfVcaOKfcSLg3TJfrLoEONiP1kUQZXAjSkgqbIDNDn0yJV2tOgg/TJ2VBUzosq6Z0advLGw6jH3yHfl17i1F1mzi3GjE5FEShCZFvb0RdXv71vWXlW39dprGQO6ZkBtj97YgwD8pNPwPX/GgyDctPvAiB2CcqeuyxA/6k+egDUi/FnLDW+5UxPLyPg0Nwyp8c2XFSpr8MW7e+n5EZcUz1JH+pnjuI6e2o7uBuYYNSI2JCo+hDGBG58nPPl9srI5hcTq6sfVdSKrmrrKOhENL9484YBf2dx1Do/L2WhGuRnM/MUOvvwF2JujMOAGciDArK2t7du3j06n88HMrwiG0ochYPPVLNQyDdxok8jd6ILG3qgjgBaT+AfBjVwU9gbLJf8E3qY2D+wN1ko+Wxa4EfFlb3DjcblcHR2dwMBA6NN/EzBzODwQ5K6tLeYXwspLYeVlEU21cSUFfilxtoHeerdvStrbXLK0uGh7Vz4k5EZVVWRpQbCPu0Fs1O3WxtgGeERrU3RTfQSiNxWDyulqj0+Kv5UUf9PbQyUOZtTWElxT7eLsKBIfqwWLUL9l+pPute0SFwBDvS2xUTLREWJWt4Qsb2410gOsLICI0COJ8ceR/UZTLDfWsD1uwKi+RramTKy1SRZedQHRq9zRIdfTI49CKQ+iFAaG5Lv6LiBQkljiZTT2MgarOISRH0DJotCyeKICjaZGp6vTh9UIxCskgjyFdIVEkKeQ5WnUKySiHJV+mUiVIZBl0TgJAvkydVgZR7hCICniiQoYnHwfUqqz/yIScwlNViAMq1PGr43MGZAnNGgz6njWZRzrEoYpi2XJo5nynVixLpwEavgKgiIHvRLGNbBMDdK4AYqiR5u4w5x1mn/ov/oCtrQSsrwWvvJrHHPWnzbuz5yNfPJbydLTnOI6wzy4VsugZQPCtKBJP7ZAMb1SuxFh2z7oiKYEzK3kTy4Xd2HjJh50rLyhz64ScssiulFVT39bHJ+j/Pp2OSbZ/+fju+yczPoHWx49mXvy7MEwk1RcmV/TWDZzj/Hw2cTkMi4lP6iqORNJaJp/ODy5SKGP4e6vzvPA9S/fPv8jMIN/Y5Ru1s98cjs+sKFOTFAR3ps3b77//nsCgQCCIJ/BDjoZQuPU1JSWlpaFhUVmZiZkWr9//56vgUEQ3ExZy78LNPjmUBRng3wWOgciwITGgXokgiD49u1baIe90bAN/HOXZW1tbah1FPhvA+bPn7+CIPf165XS8qSsTL/cHL+cdI/0ZMfSfL/muqi25pjKMh9vz6uKV/arqv6krHzkluklc2OZIF+T4jz/4nzvrDTHnAzn1kbYQF9WT0dKZWlAR2tsRakvLMo4NsYoJ+tOW0twYb6tk5308SOApto+fx+FkiKr1kaXrDS9hFiVxDjVmPBLDjY/wiKlg/xPWpoBGUnSmckSHo47PZy3hwceCAnYl5FyJi35BLJPj4g36e9TbWuT6eySHEDJIgcl0TiZIYzsEEYWR7hMpipTaSpEkgIOL48nXGbQ1SgkRSL+MgEnj0fLkXCXyHh5HFYKR5DCkSQJJBkUWmwILYXFyQ4MSA0OSg8OyaGxl7EEZQJNg87SpY/r0Fi6lDFdIkt7eMaAtXSdPqNFnlShTqtRZ672ky/RZw3wLK1+ojJlSr8LK40alkcMS3YQRHCj6pTJ60TWDQLzxvC01ei8zdyKG3PRFs8yY8w7zT8Jn3gQOXoP9uC3oqcfax+8rmAuJSKp/g0Id7dwWTFlQEF3ew8mfOZ+1b3VpvlHTV3oVOpU09gyaukZo6m7sAdVu7QyOT4/3NBecUVNcvtuoLWz5uVvq1jCQGlFfnpWIn2EiMb3jM2SR2ewTT1FEUmuCyu09+urv316+OLtQzIDvfhwlgeu/0Uz/wGbDTCDmyztzQIpOh6PB5US8Y1k6JKpqSlfX999+/axWCxICW/W3lBNIZVKPXPmDJvNFhQUHB0dpVAo/v7+paWla2tri4uLAQEBIyMjLBYrKSnp6dOnNjY2r1+/joyM9PHxWV5eLisru3PnTlpa2oMHD5KSksLDw7FY7Lt375ydnUNCQpKTkzkcDoFA8Pf3x2KxBQUF4eHhRUVFnz59evPmDd9Qh74q9N309PRCQkKgI/8mYF5f50Bgzs2PTk5yLysLra2KSE20zU516mpNyMl0hEWZZKTZJcRZJSba3L2rZGwgISW296LILoe7Kp6u16LCzDJSHFITbbPSXMqLA/Oy3CpKAlobYR2tsblZDvEw05pK/+aGcHdntUvSeyxMxYty3RprA7BDyfVwz4xkY3iFE7zCKT3JwMtNLCJY1urm/stSgJXZd7a394X4nQ0POG1tsTUi6CQs/FR40E/Z6aLNDUpNDZe6uuRRQwodXaJDGFkURgpLkMESZIaw0hisDJ5wCYeXR2NkifjLJLwCAXsZj5En4a5QiUo0khKFpEgiX8GT5DBYmYHBi6ghaTRaDouVp1LViURlKl2DwdRijGozRrVpo1rDYzojU/oEpjpl8hpjTmd8+frYsv7ooj5r2Yg8qdeKvISi6I3M2tCnblMmTAhj2miWMmFKgziuRRo3oE9bUMYtyKzblMk7kw/cp1Y8V9/GTKz4YZiOpClfJM27FePegHQdoEcu/lqDYaYwFirH7zdXtoXLqH6PJhfcW+lhTddNLLQ09aYQx9sWng0/ej0NS/NHETpHZ6hDJMTsvXEMCSkrf9E3wP2ajurJM78AgoCxqd4Ii8SaJLf3wevaCkrgSflVsKl7BPr4wL3V0Qdr03jqwOv3v3LAr1yQ84/AvFkP8zZWNCF3FFJrnz9/hgoEoXM4HA4CgdDT0wMAAACAHTt2TE1NQVDnbqpnePfuHZfLnZqa+uGHH5ydnS0tLT98+LB///709PSTJ0+2tLQkJiYCAPDx48eGhoZffvllcnJSUFBweXlZUFCwubm5uLj41KlT586dMzIySk9PP3fuXHh4uIiIyOLi4t69e/v6+rZs2bK0tCQjI5OQkNDW1gYAQGFhIQAAGAyGw+G8ffsWcq25G8ktbDZbU1Pz3w3MkP/y5s2T0vKk/LzgwsKA2qqIzFTHjCT7hprw4gKPkEBdPx+tqAiz5GSH0tKQtqa0YH/z6/piAb5GjnYqdjZXfL21c7Jc62qisjPcwkPMYNG3YqIs8nPda2tCGurCC/M9qytD6uEwTfVTNtbKfZ1ZsVG3rG5JpCZZpiRYpCbeSkkw72yNaG7wL8qx9nGXuaq8w9tFJjxAOTZCPTX2akr81fAAicIsrawUJXNjwO4uUF+rjEUbtLZKd/dI9SEuDgyJY/CSQ9iLvQjhPqQIliBHIivi8PJotByZrEohqhBxihSiGoWoRsQoEXHKKJTcEEYeiZRGIqUxGIU/6BOo6hMTBmMT+kyWDmVYDU9WxJIVKSMaw5Oa1Ckl6syV4XkV1j0t1j2d0UV95qIxY9a8fUA9NPaAd9gPHQNm0w+CiSwb2vQd0qQZZtiAPnV7bMFletlvYTXq8av0xh7TxLxL48txkw9TqDOxQ6PhCQW6yaVGSDqMOpc3vFA2PAcfHC4nTbZSp3u1TaS7EYUPVwkYQnlpdRi8I3nhKfX+y8mROYJ3iCMS1zX/cGpsjvnq3fOP62/VNZWBLcDefTsBAWDX7m3Hjh++ZWXc2Vs3iG0hjfQOkZu7BstZ0yjG2ACO3DE1R0Vhu168fsID2escqBf3n8C8udwCwu3mIlwIAFCnFMjoff78eXR09JkzZyAYR0ZGIhCIn3/+mUqlghtNUdkbDNOQZsbhcGfOnImMjNTX1wdBcPfu3UFBQYWFhUgkcn19XU9Pz8vLq6+vT0pK6smTJ4cPH3706BEUHn/w4IGoqKiBgcH9+/fDw8PPnj1bW1vb2tp6//79Q4cOvXz58uDBgwsLC6KiohgMZmlpadu2bfn5+ZmZmRMTEyAIQi1l2Btslp8+fVpfX9fW1v53i2ZDmvn331cLimLz84IrKsILc72L8rzKi3yLcj1yMh0Lcl1zspziY62Cgkzj4xyK84N9va57uul0taeiBnJbm2M93DTMTcV8vLSz0l39vPUd7VS8PbWSE++WFPmUlPrV1ka2tCS3NKRIiv1gfuMyAQMn4WtSEuyc7JTu3pb1cFYzNxYNDdBPhN1sb47ISruTkXCnKMslKcY8O8W6LM+hMNO6pzWwpc6tq8nVx/WUj9sRR1uhBNgvWPT1muoL9fXC3b1/5Ieh0DJDGNkBlDQSKY1EyuJwSoxhXQZVm4RTI2LVUIjL3a0Xu9ou9vbI4PBqRIIGnaYzMX5jcuLG2IgBCa+CwSig0fJDGDk09hIWL0+iKQ+PXh2eVKPPXiZNSQ3PK43d1xpd0h6e1SaMXaNMXh9fchwk3rR13ymjBHgGHusasCMwvIlMd+a098KjiJl7kTP3ExZXspYeF1Y23VXRFSytt3/worW229/M8Wx+nRNyOA07nju+0lTXA2seyOojwYfnMC8/r951McspiMLg60sronoGClkLyNnHFCSlbZDak1eWTh8nrb1+9ODpvYnZsd8/vNY31AEEABHRs4cO7xfcCghtB6xsblCGUROzRBqzvw8Dr2rKYIwN0JiIqXny/L2Rrr6GBysLXHCdzV3nI/kvYN48T6BQMGRL811WNps9NDRkaGgoJCQEAMCxY8eysrKeP3/O4XBevHhx4MABJpMJbhDFQ0Px42FoNPry5ctsNhsAgImJCXNzc1tbWzgcDrUr1tLSSk5OXllZkZKSioyM3Llz59LS0sGDB6lU6vPnz6WkpEJDQ9+9e9fQ0CAhIZGXl9fW1kan03/55Zf5+fnt27ePjY25urpaWFgUFRWdPXs2NTUVDofPzMyAIPjq1avNHNjQwpW2tnZYWBj0o4C/CxW+/PeD9p/LX8DMd4S+fl0HQe7jx3PxiT6pKe7l5WHV5aHpyfYZSfa1lSE5mY6lRV4lRT4Zqc6REdaREXcyM7xvWVy2sVGOj7dJTbOvrArMy3eLiDTz8NQMCDAMDTWxtJRxcVH38NRMSraJgd3Ky/Osronu7so/f/Y7FydjRF9Fe1vmIKIgOMDY9u5ld2d1k+siHi4ad2/L3b4pefe2rMUNiWBfY39PPRc7ZRsLacsbogWZDs3wgPJ8+0CvS/HRKjER0oE+v4QG/lQPV+vv1xpAqSAG5Xv6ZXr75fr65fr7Lw8MKFKp+uMsMwb9OmZIHdmv2NMl29dzqb9bbrD/ChqlRibrM5k3qFR9MlELj9Ug4NW7uyTh8OPd3WI43GUyVYVEUSJSlagMleEJZSxTnDorO7KoxpjXJI2r06a1sUw1+qzB8PxN1pLj2puUigaDkyLARTnAwOSQnZNwdKxKZY0Vayp78UHF9HzZm4/YQXy6qvaPJfDgl59GmXOdJjayxfWh+PFa4mTtzNrg3BPC3Cp1/D6NuUBf/e2RT4i7kYl6TW3G6Hgvc6K7viu7rruAMY9jLdE6kU3j8yMPni5OLDDHZ5mf2R8Tk+MAAUBo+xZAANi+Y8s1bSX/QGc8qWd5hfnb++X03JC8kmgCtZM1hcFTugtKUnPykqdnxkCQDUV819c5UNx6Y7ryw0N/rOhAfVTAjejUr7/+Wl1dLSYmBqliXV3d7u5uPuZBEFxbW9u7dy+ZTOZtMEaCG2vI/GDy1NQUj8ebmpqCmhnW1dURiUQQBOfn59FoNAiC6+vr09PT7e3tExMTXC53bGzsy5cvCATi8OHDcXFxAgICX79+HR0dbWxsfPnyJZvNnpiYWF9fZzKZkCXf09MD9VqrrKxksVggCPKj3PwoOvRk0dLS+v+fmQ3JPwIzm83lgev3lseCQuxSkt2ysz1SE+3dnNTyMlxrK0JLCryL8jzzcz2y0t0TE1yzs/ybm9KdHLWSEp0zM91SUuyDgq9HRd8sKfXLznEtLPRJSLgLg91OSXH08tK2viOnoPiDrb1yVrZPR1veiWM73JxNa2vSqysTauHxnm46gX7XM1Odk+Js4qKtgvyu+3npmRqJuTtqejrpWJnLuTlctTKXMdYTjgu/6eemaX9bpjjLoSTHJjVeNxGm5uFyLMDreGLsufq6KwjENSLxxtCQXl/fNSr55syUE4t5FzWg09OhWg+XbKiV6O1SGECo9PcqEnDXiERdOt2IQtFDoVTbWi421J/DYpTR6Ct4vCKNpsYY0aDSVUlUBQpdiT6qQh9XIY7LkiYvkSdV6DM6lAkt3IjaxEMT3Kg6YUKXNntrdMHz9y/VNFbqibPAgUOAyAXBS/K7Tp4AklIsfn9LWFzuePGGVNMULSbzfU1L2rN3M7TJvpK6eDyrdeoRZuq96q9rAAAgAElEQVQx+sFvjLlV6uzqSD+xO6cqlzU/FhITaGKm9fL1AoXeDkt0Ka6JZ8wNPfv4gLlACY31xVAQS4+n6eOE4THSs9erLe0NgCAACABi4uevG2nn5ic1t5UtLjMerI7O3ycHRdiVw5NpzP4eZC1yqKUX2dTUUkUfJvFAiHbmPzQOlLD14cM7DmcdypeCCHMgQELYc3Fx+fHHH4WEhPbs2RMWFjY1NcXd4KL9L4EZ3JQTAsWZwY2yRPZGExi+CuVusFA+ffrUyckpODg4ODgYWtCCVqQ2r1Hzw+ycjUJGKNIOgv9BfQf+7wTzf1X//yMwf/jwgcv7trDItLS6lpToUlTkX1Lgd8dS1tVezdtVqzDXs6kOVlcT0wBPKMwPr69Nb2nKUVQ4VlwUWlkZ0daW3Nwcl53tVlDgnZ/vVVTkHxd3NyLCorMzo7s7IyvL3cJC5qLkLiXlX1RUzu3eBbi53OrprmpvzW9vy/Ry1w0PMfP10svN8qgqDy8tCmprTMpOdw0NvBHsb6SvfcbMWFz76gm7OwqRwTelLuxyd9RsqYlpgUdWFHp4Ol/ycZcxu77fxHCHm8sBL8/9mRnSY6yAqcmgpbkIFNKyv8ektUmrp0N3oN+wr/saok8T2X91AKmBxWih0eodXdLtnRJdPdLNLSJt7aJEojKUkYLByhAp8jSG0jBTiT6qxBhTYUyqkcdVyROajFlDPPPaEE2NyLpGGLtKmrjGWDJmLd8hjtt2DFovrVQGhGj+chK4e1fjuqHEkR+BlBTHDx9ZFHrF0kMkvClW30SqA1n64sNiH64mqzyqtCmpG1dOmuggjHX04hvaUQ0IYt8gFf2B+8kryH3nbiAxwdfX91ZRWcziY+rKbzPPPi43IaoUrkpiqL0Pnk0NT2Koo5jfPz5rbKkR2gkcOXooINAzMNC1vqEYMdhw7+Hw8CgCT261vKNZXB43NYdfXGZMTJMKilKHR/CfPr/l8aAsfR6Hw3v37gOHww9cr3/69AHyjflzprW1VV5eHgAAAQEBMTGx+vp6qJMpNJGgqNI/AjNvg9+Gfw4UEuducNFBO7yN1kvgBn8AVC8JTVfoTGj81dXVzWtLfB/4y0bfNXAjm4W/Ws7blK/2n4P5b+JJ/03yL5j0/0Azs7+tfxqfIIWGO+bm+Cck2Kcm2vt4aGWlOMdGWCrKH5AS2333tnJslKOZibKpsXJMpJu83InwULuC/JDiopDCwoD6+riKivDCwoCS4lB7Ow0fb6OEeKfCgqDurpympsSKyqjikjA7W/3v9wF79wCy0qftbPTKy6I93fRcnTR8vfTiYqzLioPLS0Iykl1CA0zzsz2z050zUx19PbXNb1w0Mxa/c/OKgszhm0Yy9laqBZm+7Y1JZXnelSXeuWnWyXH6fl7ijnY/W5juLi28jhn0cXM6cvvm7vgoifCg076eB5Pizne26BOxt4lYSwrxNh5/o65ePL/w5/LKE20dF4fQikSS2tCQbD9CHKqOxuAliVQZPEUaS5bAkiVQREnssDJmWI06qc+cMx1fskAQlBv7JAapGowFq0GqaQfKPKdUq38oEjGYfvQ4cFVDXEbqqMj573y8jYYwxcOshoUHg2GwuzomkgOkevJYNyzLy8HPOCrdtaw5kTLVNXYPO/WQurA2+fTD2tzjhSEKWkLugoAAcOjglp7u8sV7ZAqjd3QOu/J6FkFs8Q617ULVEEa6sPTOe6tjv31ca2gpP3B4t5SMsImZdmiYx9w8NT07tLWzsKOnJKcgwuyWal1TzsI9GhLViMF3IgZa3334lcv7ur7+lcvlfvnyjc3+IzkEAvDnzx+h9q5cLnd1dTUpKeno0aMAAAgJCZmbm1OpVP5Mg3Kt19fXP3z4wP0HYP6y0aKUb+Juzvfgv4UG5PwNKQD/I+ihsLkumruJAZ4/jTfPc36W2F/uxf1frpn/S5D+u8r58+fPIMhevj+ekuZfUhxWWBhQXhwY6GtYmO1TXhhUlOvnaKN+/AggJABsFQC2bQF2bgN2bwds7xgU5kc31KW1tmR2deZVV8UVFoQ21KUZGco62Om0teTlZAUlxrunpXolJrkUFYXn50Uf2L91mwAgLnIs0M/WzkZHTvqH0ycACbEdPp66Rfn+1RVRVaURxvoXAnwNS4p8i/O9UxJs4JWhJQV+wX6meteEQ/wsDLTE9K9d8HE3tLNSTIqzaa6LaqoLbmkMiIvRcbIVUVfaKi4MiAsDrg4irvZnbpn+cMt0r8IlQFMFiA4T7mwxx6MdhwZut7eponH6WIJ+34AKGquBI6gjB+TwRAU88cog+iJiUKRv4GwX4mTPwMmuwZOtvcc6UCIoyhUk6TKKqkwe059atsGPmFQ1Xy5rUO3H2hMZkWhi7MM1RHt35tFj23S0ZUyMFRUuH3d300MgC0g0+MwS0ivQ9LaDJnWid+IeGt6VUVgXc/9X8vJz0qNXw8svGEvPmFOPGNOPx2s7a2BpMbIKknv3bjl9cn9Xe/nj1UnG2ND0Mv3xb3PYkW4rZ53yxgTaZNfUfezEIu7B03EEqlVRVerMuZ+8fe2npslobLO+odw1HfHOnqKC4siEFJ/i8oQBVP3MLHlhkbG8PAGCX798/cBmf1tfX4eQ/PHj5/fvP0KhZqibLwaDsbe3h1TxiRMnYDDY06dPIRhATYX5TANQCuc/BzNvU242988p33wE8leqN6ejgJuMcO6GKQ5lmGw2xbmb8tLATRRff5n50Drzfw7mvxP7+i8awP+a/Gv3/Vswr6+vg+D6yuOp+ESv/LzAtDTX6vLQBNgdWPjt6tKwypLw2kpYS0OGpqrYti2A0BZg1zaBnVuBXULA8SN7nexvZGeGVpYndbYX93aXD/TDbax19XXkSgrjejrL0YMNLU15RUWRyck+ZSWphw/s2goAB7/fnpwQhEbVuznpxERaWd2SV1M+am4iY3ZD2tXhmpL8T3nZ3j2d6WlJDl5uWm5OGuXFgd1t6clxjiV5oTlpvjlpvhnJ7tfUThnonA0PvhEVfqO0wL21May1Mczk+kkJYeDOTeFgH/WctNupscapcQaBXpcc7pzU09iif1XA1e6XyDCxqkr17m6DfoQRgWRBoZihhq4hEMqDKAU8QaWnT6y7TxiJvoAYEu4ZON2OONbYfaSt/2w3WrIHKzNIUSEyjfswuqMzXt1I69Yeu7nloqVH9RMztQ+fYDq68w8d3qqiKmFupnb+7HcRETa9iCIMvmZkstc36G50kve9tdHZR6SGvpyUYl8Utbp9MG9ktm/5GWPqIXniAWVkkbKwNrP8bNHU0vDAge179wDJ8SHP1hboDDR9DDNEaUcPt+ZVhXeh83txRbmVIY1dOaOzQ+ThflMLLaGdQHSsb34hLCDIxt5JLzsv6MEKhT7S0dVXlp0fiRioffCQ9Xh1lkDof/nqCQ9c//oVKmD69vbte75+fvny1+LiQlU1RQEBAQAAbty40dPTAyVR8RUjf7EK3Ei63mxCg38DZu6mQgtwE97ADXTx37I3Wkds1rHQQX5aKG+jRxof/HwjnPtni5q/Hgb+V81szj8Q9v9j+Vtj+5/LPwLz27e/88Bvv75Yys4Nq6qMhsOjKkuD46KtMpNd4GVRJfnBFUWR7U258PJ0d+fb+lpqPx74QRAAtgkAggAgKADsEAJOnfheQ00qJsqbTOzXUJMRFAB27wTELxwz1FdJSQ6C16T39Vb29TQcPrBXSADYCgDiIsdqKtM8XAwy0zziYmzzc/yS4xxtbivLSx889hNgaSbv53nd0uzSdV0Rq5uXAn2M3Jyv+XgaNtTGN9YmVldE9XRmtrcktTTB4NXBhfnupUUemWl2Gck2xvpn7e/IJ8RYpifahfpfD/DQyktzyEm1yU27m5loEeanoafxvYaSgJ4WYG21y9FuX0zUucoy5aFBMzrNemhIr75BvKb2dFvnhSGcHAor3Y+50I8R6UYJDxIuDZIUEQTlug7J1t6raKINayp6CBs8OVvyaLV9bql5aqb93kNcS1v+oR93SkmdNTfTOH50R3iY4/wieWIK++tvS7mFyXcczAkM5OIqMyrFff8vgLOfUXVrGmMSNfuQNr5MWH45Nnaf9obzshfboW2ofvbskZ8O7laUvThCJ8DrSooqMyfvkeeekGPSHdwCdet7ElG08sevGOTRLr9gW98gu737gZBwl6aWfAyuMTrWsbYh5fHaMGO0C5bgEQlz60fCl+4xVp/MdXXVLSxMgCD79euXmwxR7uzsvL+//549uwAAENgChIeHLy8v82EAlS7yNpoTczaR9fHTMP8umCHf+G/BDP6DGmG+OuWrXHAT7yd/DkNA5ZvWPB6P372Yn6TN/nNNCLjJ1P9PwPw/pZn/rvP8L4D569evPO63V68eZWeFVVXGwKsiyooCCnK8Sgr88jK9CnP8i/ODi/PDayuTm2qzG+CFaopy2wQAsfMnJcXPbAWArVuA73YCQluBbVsAGUmRPTu3CgLATiFg13Zg+1bg+C/fi1846u/rUFVesGfHtq0AsGf71q0AEBnm6u1+IzbKNj3FLS/btzA3sKwoojQ/4tiPgKG2hI+bkZGeuM7VsxfObVO58pO+znltzdOhQWalRUHVFRGdbSmtzXEVZQGN9VHI/nQ6pRwzmFdW4GugdcpI93xEkGlKnH1UiIWvi46TtaKPs3Y6zDYrwa481yvQQ9PyxmkLkyNuTsL21sdsrX5ytP3Jx/N4fKwYvOZqd48+GmtEHzEnUvUQGEUsRY3K0sJS1BA41XakErxVvrhGrm/w9sL99JUn1b3ICDqjeHG5a26h+8Fj/IvXU9W1mcdO/HDD9JqZqer5c9/3dJePTaAHhlpQ2C5DU20ZxYsIXMfTNwuZxZGicgcHyXVrb6Zmlqm/vr/34OXk9Ar95bdVxhwpKSvG0cVa+PwpVYVLJ478KCN5obe3dfnR5PAUqg9XEZ/l2IFKn38yOLOCfPNttqopxdxKvW+w1jfAdgjbShvu7e2vyMj2RwyWEilNdY2pufkRyakBvf3V9x+MPX22+OjR3Mz0GMiDihZ5XC4Xi8XyM7fOnTtXVVUFxX4h5+vt27eQnctmc9kbC8U8HgcEudDGt13/OZj/YgnzdS9/4ZevlqHJydkoXeTHq/lXcTcVUXA2qi/5U5o/w/8y1GawgP8czJC9wf1zTQn/q2xGEbjpmcT//fynF/R2c9+5zajjuxPsTcF9zgZvKP++/PUA8G9iDLxN7gR3ox08CILfvnA46+y1R0seTuaxEXZVpWFlRX7pyXalhT6lxb7FhT5F+b6lRQE5mZ5xMXeb6pLCAm13bANC/G1wmKbYSNdTx3cLAcA2AWArAAgBwO5t27cCALR9t2PLbiFAEACO/XxYUf7SdsGt2wW37NgqICQIJMT7xcHcsrN8o6Pu5mT75ub4FxVE5GaEigsfiItyKc4PjY+2y0xxD/C+fttczkDn7CXpPerKP+poHre+LRsVYR4ZeSsvz7uqKryqKrSlCTbQl9nVlnT3tnxEkHl+pkdbXUx/e0pVgV9hmntJps9NnQuut5UjfYzCPPW87ZVCfTRLcp3yM2xTYs0zEi10r35/6hcgLkapp8seg3EkUh1n7/mxpp3oY3cZE3f70AZ9GFMi0x1D9UQRfKfmMpYeVoxNFReXORFI+QtLvazx1tHx3pUnk+XVOSLixxzdzF3cDVVUT1RWxiMG4Kwp3OTCsJ7JVWuXm/OrrLV3C+HJbifFdiMINdSxHgyxdYjSTp3B0xZI91/NhyX5u/s72DlaHTywz+S60U0T058O7k9KCkdhmpq7cpafElsRmXWdCSOzHdTx1t6hQr9QCwKt9f5jZki4C47YyRwdqqpJi0t0RQyWDjNaCYT6oaHarp6K6posErV/fJL264u1Fy9egDxw5dFacnLq6dOnAQDYIgiYmhmRSCQQBEEeyOVApRTfIOOPvQ5y2CCHDW5AhsMD10FwHQTZUPNnaF59/PiRvRFtPnToEFRo8a/FaP+fCoQONpsNlXNoaWn9NQNMU1NTVlb2xIkTwsLCp06dEhYWFhcXP336tLCwsIiIyIULF0RERM6cOSMqKnr+/PmzZ8+Ki4ufOXNGWFgY+gh6FREROXXqFHTV6dOnRUVFRUREzp8/f+HCBVFR0YsXL164cOH06dPnzp0TExMTERGBXkVERISFheXk5MTFxX18fMCN0B+UTMu3QzZjGHqScTfi+1wu+OnDV5AHvnq2GuRj52SjHRtpHRt1y87mckaaQ2MjrKIiODfXq7Q0IDfbLTPdsaEuCj1Yeue2oruLDrwqprczNzcz8Jap2hWZ82LnT0uKim4X2HZo34G7t24ryElDkIYM8m0CW7YCAju3bRXaAggCgKz0adu7uqkpnk6O14oKg8tKI5obMz3dzb/fC2Qk+6UleWSmeEQE30qJdyrK84kKu5mSYFOU5+lgc8XSQuqGkYiY2HYLCxkvb4OMDNeOtoSmuqi0JDtTI7GwANOsFOesJPvKQt+iDLfqgkBUZ15/Y0ZS6N2UcBtv26vmOufsLGVDffWLsz1gITdT4+08nNQlRAFtze+tLI+6up2OT5JvarvZ1nWrtdOib8B2fDZmcjFp7XXN1HzBACZyer5i6X49jVHQ3hmFJxUOj9Qih4o7ewoW79MqazOOn/nOwOSyyU25X44BPv7mX9irSw+Z00vDtW0lrEXqo1cz916wQhNdzssd8Am1zK+IYU4OUMcHZh5PkqaJ049Gw5P8k7Oib1kZnz51TOHyFR3Nawe//0772pXRMdTTl6yJeWRrT3ZjdyZ9squwOqq6MbELWTiAhY/NDF24+FNjS9EAqj6/MCY1w2fhHub+feLYWD9qsH6YgYLFBX7++tvK4+W+vh5fX9+rV699990+AABERYVjYBFz81MQLNlsNocNfv0CuYcQHSWPw+Fx2CCXA3I54AaYv4H/gWcuuBE6hhIzHj9+vHfvXhKJxNuoi4TkH7mi/50CfQ0ofvb27Vsul2toaBgeHv4nMAsJCcXFxTU0NJSVlRUWFlZVVdXV1dXW1lZXV1dXV9fU1FRVVdXX11dWVkJHysvL4XB4dXV1WVkZHA6vqqqqrKwsKyurqamprq6uqKiAroXD4bW1tXA4HA6HQ4OUl5fX1NRUVlbC4fC6urqKigo4HF5RUdHV1aWnp6ehoQFpZr7xA/0dN+tzDofDt234/s+XL99AkPvr0/upSUGFOeH52f6wKGsLMxlzcxlYrF1mlk9pWUR5RWROrk9BgW9SvG1xoU9Bnoe7q3pSwp3MdKeK0tCmxrSm+twGeNEEk6qpqnTi559HaGQaGVNVnnfHykhC7PTJY4eFBAFBANi5basgAGzfCggKACLnDhbmR1reUirID8rPC0QiSu9aXz3685bIUJuMFK+4aDtHO42S/KDy4sC4aKuoMLPifK/K0oDMdMfYmFvm5hLy8t8rKv+ooXHU+raUv692Ya6nm5MGLMKqsjQ4O9WpMNsjP82tNMevLCeopyGzsSyuvSaJNFBenuPrYqOgd+2XYF+DJJh1UY63q73KVdWf/H00nBwkrxsevHXrqJuHmL3DecvbJxgjuZ8+4x6ttt571MiaKO7sCZ+aqX3xCksg5dc3hrS0whqbYbSRhvHp7mev6ZUNsAsy37l6G9y1V1dWOWZgJB0YajOEb5m9P1xQmZJdnljTXtBPbKhqy5RQOnbLTrNrsPLF7wvzK4yxZebs05nnH1cScyNK4RlWNtelpM77+7jra139Yd8ukfNH2trLissTymqSBnH13ciK7sEaymj/r28XCYzO1u6izr6KLUJAenYontw6NjWQku49MFQ5MtpfUZU6gGju6WnqR3S/+/A2Ozfjh4P7BIUAYAugqaXe3dvx+9tXPJDNBTmfvnz88On9N/bndc4XHvgH8DaasEMU+eDG9ody5m0CM195gCC4tra2a9cuCMzcP8v/pTP4/042e9rQq6am5l/rmX/44Yfnz5+Df+Oj/62W5/09MhQO509FZ+AmE5q3KXjwd4fi2/apqanXrl0DN/yQzctxvI3QBbSwztv4K0PHv3z58v79exBkz8+zAvzsI8IcM1N9k+NdbW2uWlgoR0Y7x8R6JCR5w+Lc4xJdq2tiW5pTczI9iwv8fL30khPs8nO8oiOskxM9S4viq8tzKHhUgLfHNgA4c/LoTVO9OFhAdmY0LNonNzvupqneVoE/rPE9O7YJAoDEhePFBbG3bionxLskJbrUwhMNDSRFhfdWlkY3wJOy070jQi3LCoNaGuKiwsyc7ZXys90yUuyTE+/m5bhlZbkGBl53dFZ3dFY1MxERFQakL+44cwJwslUrzvdtgse0N8YV5XgXZXqnxzqX54T3t+QPdZVW5ISW5wWgkTkZqbbmRhd0NI8HeOnb3blsYyXX3gIrzHOKi70BizHy8lS6e0fK0f7KqxeUx48x8wvdc4vtcwuNPX2xaGzWwGBGZ1d8YZFnbV3EyGjDzFzPzGLP5EJ7cpb9SVEgOuFuXJLTwGApllDnF2Td2FaAo3UZWaqb3rk2RO+493wMQWq8clXYwvZafnn8ytPx8XnS/JOp5ReL5U35gVGu/agGT5+7x4/+EB7iGx0WpKupcuznvVkZUb391X0DNXhya2VdKm28f2wOt/pyepDQnF0QFR7jCmwFyquTfn0909SW4+5lUlwaOzWDf/BwnEJCurk66Ojo7N23HxAA9uwTcnCxJNMHJ2Zo03PMN+9frHO+fPz84dOXj9/Ynz9+ebvO/fiV/X4DfWwe+O2P7Y8i50143pTFDU1RKOtzdXX1wIEDRCIR8kv58k/6n/23CbSotr6+Di1xQWZ2RETEn8AMdYEEQfDjx4/r6+t82EDUYVCAHqI7gVwLKGcd+rXQwU+fPnE2eerQ/T5+/AgVmq1vUGpCKpfPSMblcj99+vThwwcejweDwdTV1aFHw/v379mbcuLZG8TfkK6GbgrtQFl7HB6by/v64cMLeHVeTmZ4Xk5EYX50gJ81LMarojIzIsonINgpOS0MFufl42eVmOATHuIcGexqbaHp6WJmc1tb+fJZGcmTwmd++vng9z8d+H7Pju2CALBTSEAQALYJAvZ2RlGRLlWVqTZ3jAUBYPf2rTu3CQltEdwmABw/etDV2VJPWzY3Ozgo8FZMtL2Pt8npU9vq65Ib6lMKcwO9PQzKCoPamxMLcjwyUuzhlSGwKLOIMJP42Ns+PrppaY7RMKuMLJfqykAHu8smxqLCZwXERLZflttvcv1CSoJNXpZHcU4AqrekuSa9piQRh6zzdjDyc79ekONVVRE82J8dHmIWGWpqfF3YUP9MealvQrx5dpZtRblPSqpNQIBhYqLdvSX0wwcEOq1pdLQRg8vMzbdrbA6h0IoZI1WDqFw0tmhuoW9isqujJyM81vz8RQFRqe1ZBb55hcF1dclYQkNuYXgXohxL7dAyls8pi33HW5t9PDy2gLfzMLF2NGjrq6CPIunjQyQWZmSeFhzn3dJb3d4Nl5MX/fnwfmsLs0BPd30tDdFzR5wcTVgsBI3R3tCahiJUseb7R+f6Hjwb7sfWDGDrEtJ8t+4CWroK27uLC0piktMDYfG+95ZHq2vyJCTObhEABAQEDhw6CIuP/PX1g3Xw1fsvKzhyx+wS7e3HZ89erKxzvrC56zyQzQG/rnPff1l/B/lkXB6E5E888AsPXAdBkMfd2Hh/CvpyN1I4OBzO06dPjxw5MjIyAv45MPy32uh/SjbrTmNj47/6zLt27VpcXIQQC/0kaAf69Nu3b58/f4ZQDb1CJd0QARJ7oxsjCIJoNLqnpwfcRNEAjQCtDUDPFYg/icfjvXv3jr1BgMLhcGAwmIaGBnQydPDTp0+bl+D+Vv7j38BjgyD75cvVhLig0CBHP28rX49bNtb6qsqSOjpK54R/OfTjnrPnfz52Yv8WQWCbILAdAIT+vG0XBHYJAfv37JAWF70kLbFjG7BVADj+yz43V7OKioSkJM+CgkhdnUtbBQChLYAgsEUQ2CK0RVD03Gmda0qi53/My4mwstRwdTb09TY/d2ZXVkZAZ0dubVW8v49xUa5fbVUEvDK0rMgXPZALrwoqLvRuaYLdvi1rYSEVE2udneteUOiRkWYXH2vl4qhubXnZz9vQ10svyO+6i72GhYlcRVF0MzyrID28p7XEQFPqtplSWLBFSqJ9Yx2suSGurzszPtbKx0urrNQrJFjP3+9qaJhhRKSJo6OKg4MqmVSHGixtbEjCYoubWkKz8+5090Wzxivv3e/E4opq62M6OrMKi4Izc717B7JNLCUvyn5XCYelZfq6e5l4+1vYO+sTaK2Pn495BVsVVCXefzY2RO9YeTnV2l9uYKYMb8mjMRHj86SHLxYfv15Oyo6ubiwikBDGxjpnTvyip6npfOeuneVNGYkzl2ROYNDVZEptPyq3rhWGIhWOzLaSWa21bRmk4c6RcdR5sUM5hTHU4b6pWUJ5Vbq03JmTp/Zv3QYIbAGMTTXgdSUFxRkEcu/Sw2ESvWVstn+Y1dHWU9jdXzk+TXrzbu3th5fr7E9f1t9xeB++rX/8w8zmfePyvnJ5n7m8zzwQWuPdcJ7/jGdokkOTdm1tTUBAQE5OzsrKynBDrv/vEH19fWNjY319fX19fSMjI2dnZwAA/so0snPnzunpaRAEIe4SqO/x2tpaUVEREonkPw8gbfn69WvOxnodH04fPnx4+fLlhQsXYDAYH8ClpaUZGRlzc3Obn3B/iW9xuVyIJCUsLExRURG6drOjwj/y9evXlZWVxcVFCoXS1tZWXl6enp7u4eGhr68vJyd37NjRw4e+3ya4AU4A2CkIbAUAQQFAQAAQFAT27RP86efdJ4/v2yYIXDh90kRH94qE+E1DratK0jaWhlFhXsX5KY21pb0dTRmpcSeO7Tc0UMjLjWxqzSytiMrKDaysTsFuvycAACAASURBVDa8rrRtGyAIANu3CG3fskMQ2CJxQfSynOQOISA81E1ZQcTshoq5iarQVsD69tWUZI/EBNew0NtJ8Y6dbSklBT6JsValxb7Fhd6V5YGDyOz2jsQaeFhjc2xOnntevltmlmNEhHlCgm1GhntCgn1FRWhlWUhmmoej7TULExXx84dN9VUc7hidPfadj/tNb3fDpCTH3Fyf0tKQmprIgADDGNithsbwpubI+saQvAKnwmLXoFB9VY3DaGwhk9WAI5RMzTYzxyvSc261dPlRRrLmlpq6+1KCQ8xLSsP7B0r6B0ruPyKmZnjdvH2ltjHR3knH1cPYy9+sqDxqdLp/bpmQWRQWnuA2PIUijPQsPWbCW/K0rsuX1aaPz+AmFsiMKfwAqae0Nre5swY11KuupnhFTlZb/aqmooqpvq6FsZa6yoVbFlcGUHkoTHbPYCJtopw6Xjmx0JeaHYAYaiyrypa7cqG+uayjC379hprgNgAQBI6d3B0aacec7PrMubcOPlp5SsOTa+NTnXoHsnsGs6rrI/JKfRtbk5s7Mpcf0EDwt6/fXn368prL/bTO/sxmf2Ozv3E46xzuVw73C4f7hftH4wsuH89cDoTn/+gdCQWWnj9/npOT4+/v7+np6ePj4/tn8fPz8/Pz8/2fEx8fH39/f2jf1dU1MjKSwWD8Ccw7duxYWloCQRDi5v369evjx49lZGRSU1OhqmsymQyVa0N10i9evIAqs6hUKoPBgDDJYDCOHj0KDfj06VMVFRVPT08SiZSWlvbu3buJiYlXr17NzMx8+vRpamqqu7t7dXUVsrchJqTo6GhlZeVXr14hEIjq6uq0tDQvLy9zc3M1NTVRUdH9+/dDaT1Qjh4kwIbs2rXn1ImTl2QuioscuyRx3Ehb1spUzebWtWCfO5FhrklxwVkZMfDqnLLS5LqazJBAh8gAT383x6sKUqmxgeLnDu3fA4ifPywm8qOO5uXYKH9vT1sXp1vMESQcnpqe5VfXmFxRHdfaXnTbSl9ICFqy2iYIbBMEtu7dtfvAvj2CAGBnY3rmxAHhMz+eO3VoxzYgKcEnNzvU5o6mjPShiJDbWenuaUkOsEiLxvpoeHVoc2NMVUVQV3dKZ1dye2dyQ1NMU3N0bV1YTU24r69BaqpLTMydqCjLmJg7KYnO5cXRJfkwL3erk0f2Cm0BftgDSEscdXLUiY9z8Pa6npri1tub4+WlGxZm2tmVXFEZlJPrkphkXVDoFhZpFBCsv/Yc++QZZnKmaYRVhcKm17f40UYzmJO5vQOx+UUuldWhrLF2KqMZT6q794DY0Z1rZaPg4KKRnReQke1fUBrRgywh0Jtnl7ENnbnWTnpkVv/YAp7M7I9M8DKzvubqa9mNqJ5ZpvdhWpgzxIl5elxSaGJy5EVxYSkxEQ8np1AfXzvLm9EhXs5216WlfkAgcqdnmgn0Atp4GXW8kjLalFsc5RfkvHU7cOinfafPHQG2AIAgsP+ggPo1sf6hkpfvhh+/RD553T93v4U1U9PZGzM8Xv7uM/ELj/Fgta2izuvpSwRrBj4918YF7/N4q1++PVn/+orNfrPO/sDmfGZzvvwZ1V//wPNfwAyus9l/FDxxN6WUcP7cBOL/wv79b5LNX2bz/h9g3r59O2RmQ64pCIKGhoa6uro8Hu/bt2+QGtTU1MzKyhIWFkYikR0dHXJycqmpqVDzV0dHRw6H4+joaGBgAIIgh8OJioo6ceIECIIDAwOPHj168eIFAADj4+OSkpIxMTEdHR1JSUmqqqq///77t2/f3rx5s76+XlxcDCFz+/btfJTu2bPn2LFj0NqVtra2g4NDUFBQVlZWTU1NZ2cngUBYXFx89eoVl80DeSD789uirNiseJ80mFNxhm9OsmtOsntBtn9lcUxxfnhFSUxWmk9laXRLXWpVCSzc38pEX6K+OjY3w7ukMLgoL8TU6NKPBwW2bQGOH9l7XU8lOtLr/Ln9EhKHw8Ptq+HpzNEhZ+fbglsAQYEtggJC27fsFAS2CgIAtJ06/uNWgT/2d+8QMNRXam7Kd7AzcHc1SoA5BfmZXdcXNTIQcXFSTYizbqiL7O1Ora4J7e1LR6MLs7Jd4LWhjU1RXV2pISGmdXWxHR3paWnOoaE3fX2MgwJu+/tYFxemRIR4Hvh++1YAOPLzdmdnvcwsTwdHzetGEr5+N1xctewdrlbXwIpLQpNTnENCb8Li7tyxUXBx02CNN49NNI+O1xMpxRl59s1dEXMPanvR4ShiUt9QQn6pW26RV0dv2twS4tfXI+vgQmyyhabez+m5HmExd0Kjravq4h89G55bJsw+IMurnQ2PcycMd7f1lUcleukbK9yxN2CMDT5aG59cpEwskDv6a8uqMrt76w8d2nn0x7221qblBRmpceEuduY3b6jISh4OD7s9OdlBpJSOTNTQWPDphcHKmvRt24FtQsCOnQLHTx6yczTFk1s7evNyS7wZU5VD1HgCK3qIFtg96JGWp42nRi08LJ29l7/2uv7hWnla3v+h7i2j2srX/u+NlLpOHaZCS72Ftkhxd3d3CZ4AIRABkmAJSYAQIhAIwQPBgrtbfSozbacttWlPO5XptFOByP6/SOEwnTPnlueec85zrSxWsnfYkZXPTy75XhacGp+x89gSju/IFPHVmyGh+HsQfCQSPZ4XPl0Qv5pfeCeRfMlu+PT5/YLwg7SZ87JIlTSBZCmOJVoehfo3hqPEf2JSV5y0Qlu685XK/f4O5rVr10odYEKhUJrL6ujoGBgYKBKJQBC8fft2eXn54cOHk5OTs7Ozzc3NdXR0WCwWBAIxNjaOjo4OCAgAQXDdunUcDkc6VCQlJamqqs7Pz0dEROzatevhw4ebN29+/PixsbFxaWlpV1cXkUgEAODhw4eiRY1CIpG4b9++mpqampqazs7O6enpH3744cmTJ9KEnn9unz58BiXiuzcvRQU5xgZZeNoc8bI7FOWvkYV2K8gNKiJHlhbDOCw4OScEi3YvokBqOKisdJ/kOIv25uyh3sKOVuL0eMWVC838uqKzanul/mppZpicLCAnC+xX3mRrp3fkyB4pzDKA/ErZVXKAvIKs3Cp5maXMUAVZOQWZFVKkYfGB9jbaIUG2edlQMiEuCxsa6KcbFmxgYbYnCmJcwoRhcd7EvBAuF1XPw3Z05lVwEaWlcAjEFIsN4HBQpaWIhobcEhayhJlOL8aiUmMyMEk7tq6XAwBoXEBZGbZNUNAmoEJhToePrDpxcoO7hxYS6U8iJWRlRYeFWeEzwzy9zrm4nh4dL28V5AUEnSuvTsETfIpKwlu60b3jmZOX8y/cpLd0p124wbnzQFDFw9BKYgS92d/fr7J23eEbqo7AeCSmurV20f72+trodFNrb/kpzT2egZbNXeX9EzyegBEc4Rif5Dd1ofP+40uXbg6OX+jgt5WxuWRBe9WmzTKb18sgEiMqSwvxGFh6arSni6HmmV1YTOD33wuuXq+/Ndd46WZla1fBDiVARv7LiJiMDPrlw403Hy6+F86isiwr+MGzP2TwB7z6ZkPTCUfC47+ZupL845O8qStJ1U3OjR0elXzbuJTtmJxDxCLt4jJrCs26sTVu7hFPDF4VgXc+ieaEktef539dWPgMgmKx5PPn+fci8SeR+LNIJPlqZpYyv5SYJXUdi/8gBrhE2v8onvS/sD+DeWk2Fi9mYS2POv0dZunMLF33giBYWVmpoqJy+/bte/fubd++nUAgGBsbBwUFzc3NrV69etu2bS9fvvTz8zM2Nu7t7R0bGxsYGNi4ceObN2+kLzk5Oblx48bZ2dnR0dEVK1bcv39fTk5ubGxMXV09Pj5eWVm5pKRk06ZN9+/fBxd10tBotDQ0JV4sMZMsqn4vBZyl7mupO235KPX50wdQ8nnuh/PQMIekCLMIb9VQj6M+Dko+DkrRQSexqdY0kl9ZcTiPm0AlelWVxlSXQnEop9jQc3UVCY3VKQV5QdxSRGsjZXqkabS/iYhHmRqcO3pwz5b1Kzeuld2ySV5WDpCRBWRkAHk5QEF+hQwgu0JOQV52xQoZYI2C3NqV8vIAIA/IrJJbrQCsWSm7SgYAdHROGRuesTTX9HQzTkkOQCR6+nhop6G8sWk+LAaMy0ktL0+R1lEXUqOIuQHpGFdOWXJwoDaJBKmqSsfjA7BYPzoDUViIYDGzS5ikwsKcjRtXbtigEBjkEgt1i4E6VHCx/CYytxKfmOSWnh7C5eYUF2OwGdF+Pqburjo62opGhvuqqzMgUSYItMvgJL1vrDAqUd/N/1BMinZ1S/TMTfLIhZyZGzRGRYSatqyB1Tp+N/zBy2q3QEWv4GNRiaZufmfxRMjQRP3UhY46Pj04wgmfC3vy4uq1WwPP31zvG6lFZoSPz7TdvDM+daXjycsbl64NMNi5RbRMGVnAUFc1MT6ElI0k56DQyZCwQFtD3X3Z+MC7d9p6B3L6R/EfweGuoawklKWW/mZz270Z2Z54ovvwdF5ZXTCFZQPHHnMLkWkddh+7HlRYeco1EAiIALIoB1mVmtn5+5mVpycu+/VNOLX1W3aPOo5e8GnqsqtvtatqsKtrcpu4gHn2S5sY/GEBnAPB1wuiX8SSjwvC9yLxB5FYOjmL/rjMllK0lNcgRfrPpsp/18z81WJ76Z38DubVq1f/+OOPUr/UUiyrpqbGzc2NTqePj49jMBgPDw82mw2CYHBwMAwGA0Hwzp070dHRqampP/30k4+Pj7W1NQiCr169kuamDA4Ouru7h4eH9/b2giBYX1/v6ekZERFx/fr16upqGAzm6+v78uVLcDEAgMFgTExMxIviiVJupc11ljYz4sWgtHhRoHB+fn5h4bNEPA+K3r97eYeYERbmqe5osj3QeZ+33Y5o/yOwcFV4pHp00PEgj/24VOOCHEcmxau+DIpLtU+K0e/gY4a6ctoa0pgFkfB4h/gIRxoZhUqEkLIwwz2tTbzyhtoSWiHO2lJHWXn79u0bZABAFpCRl10hL7tCQf7LJCwPACvlZFcA8itlV6+UWb9SZq0MAKxbq6C4c3OAn5Ozg6Gh3lEjXRV0ih+bhSykxFZy0AUUCJUa099fPDpa2j9Aq6/FYFDO0DiLc5qb3F1UqdQ4gYBUVpbKYKbk5sYx6JlcTpG3t6O8PLB167qwcM9UVEgczBmW4IJE+TCYqSmp3lRqMp9PFQhKqqsoyUl+fj7G2ud229gcIRDC6njYoQnmzFXOwGSBif03e48BOhYK2UU2g5fTOseTyaWO3hH7XQJ3E4ptxq5kNHRHJKafIRS7ZRf4uPqpBkaYDU003Lg9fv5Kf2CYk2+Q9c0fh89/J5h7Onn5ZhcKGybormhoYQ7PNN56OEUpwhQWZ4aGe8rIAPv3fhMV7k0lZVBJGWx6Ng4TYWmmEuB3tr+fkEOyzSTr907CGtpDCTTL9GzDTIpFUZlrc290eYNrYOymJPy3zUMu5S16db1GVV3nGvr0B8+798+4l9erc1s0OobNuqcs+qctWoZ1hi9adU+ZDc7aNQ8Y9YzbDV3w6ptw5XXYd4/Drt0r/eXzxDx4a178WAK+WRC9+bzwWij6TSiSxmski8phXxxgUlqWE/IPcfqr5+T/ji0fUKSjz+9gXrdu3c2bNyWLI9O7d++kDu2vVrMSiWRp0SuNEi9xFR4efvnyZYlEshQEFi/6EiQSiVQPEfxDzslSTBsEwfT0dH19fRAEpS+xJPgCLnalBBfly/+QYbfwef69RPLu7cvbOFRAVKBuuNeJAKf9xuqAi/lmaKhqRpJxDsoiIfy0r9Pu6CCVSP/DsYFnowM0M+CW7Y3opppkAR99cZJVX4UJ9Nb2dde1s1CDhDg01dMGurkXZ5q6O9mccmIqMsbb23HD+lUr5GXlZeVkAEAGAFYqyCuskFmtILNCBpAHZOQA+VWy6+SAlatXrlmpIL92jcIRlX3Ke77ZuA5QPbYdEmrDKEomEaJYdDg1PyYrK4hOT6ioQHIqUoYGispLEwrJEf6+Gs4Ox0MC9QiEEBoNmoENSEryZJfmVJQX7t27TUYGUFAAUlNjCwvQLFY6m52RXwDLJUQ6OZ+OhzpCYc4pCB8Y1DUi3Do1xTsoyKCqCnP1ct30DLu8Fu4RdDwMelblLLBpD2DosBpPMy9t8WY1usWkHbXwUvCJ3V1QYVne7BaLUobjVEksp75JQgbBm9dG+vXjg8fPvr94eSQg2Mnc+kxHT9nwZNXMZf7l6+2sMhy3hlLHL27pKa3i58cm+PoFOa9YCcjIAHIAcFB5O6uYWF1By8DExEQ5WVvud3VRTkRoI7FnGFxDSqkap8G4stlSMOAlGPKmVehSSk+XNejz+6ymbvr3ztoNXHToPW/dd8Gmfdy8a8p24oZ354QFp1W1d9ZUMKHbe95w4LJp66hmx5R+76xp66heXZd6TZdG16R516Rj24hP10Ts0Pm0O09q3nycWgDvgeCreeFroejjUpqnWCxNWPqi5rmc1f+S2/9y3/f/0f756/6Rbenxv8eZb926BYKgNBtEOjm/efPm1atXr169kq5m3717Jy0Hffv27fv376UT5tu3b4WLRaEikWipZFS02BhdmjEiHR3m5+ffvHnz9u1b6TpZOusuLEocIZFIPT096fsRLpZ0g8v4/+Ngufi9CxeEH8Tgb8+eXEfB/SIDDfydjzsZ77TQWK2uAriY7fCy3ePnqBwdcCI64BgOrl+c6wrxUbPS2WautQkappWDtmcWBDVWwQe7SJcmuW2NeYyCxKyMEHJuFIkQzilDVFdnNDUVU/IxEIjvli1rZGUAGUC6cwZWyAPr1iqsXSW3RkFulbzcmhWrV8uvXS23XkFuzQo5BQX5FSvkgZXygNQL7e6kU0BKLC/B0IuSqPlxSKR7ZmYggRBCzAvhlsNLmfFkQoiz/RFuOWqwj9HSQmhvz+fxcsrLce5uRvv2bJaV/RJjQyCi2wUVtKI0Oh1dVZ1VzyOEhBqnpfvh8EGhIabOTmesrY5ZWx3V0dmZmGh351bb+AQzNObcN/uAGKSea8h+TXPAHfItPFczv8o2majmHb85DnswMUcFTTkWmLDB1AUIS9xd0RxQzA1AYO3yiuKe/nzj4tXRS1fGomMDjExPjc80jM1UD09y2nsZOaS4jh5Oc0cJqwLb1MWgl2YdPLIDkAUUVgHKytvXrAJsLXWz8UnMYlxIsLm/r0ZUlBYCrcussGsfchs87zp+1bt/xrm536xtyPrCnbDxaz4NfYadk5YdkyaDV6yGrlp3TBp1TJoJxsxaho2bR42Grtgx+SqVHccbhk+3T53rvWzUMaXbNKbJH9LgDWpyBSfZrcca+jVbx806pl1ruuwb+71ahyJb+xEPn3d9FN79tPBCKPoo3RqLRNKcQuFXK9jl90XLvNlfwfZny+D/K/vfDQF/D01J98zS9a14mTbCV59tqYPW8iFBOt2LF/e6C7/PAxUvc/dLTy0sFmNJT0kn3szMTGNjY/GiopJ0RFi6A/6+mSv4u4Iq8eeFDyLw48/P79LyUSRcBDrOKcJDw8loj/bRVZZa26x1d3pYHXA1U7TW3WBvuCHc80h+uk9CiLGl9tYwr1MQP1VEvGFcuGaIr2puhldlGaKEBm3l51RxUtmsuNQUS1e3Yz7+BmUVebTiHGXlnTIAYKCv6+/rt2H9Wql7bIUssHaV3Eo5YNO69WtWrF23coMMsFJWZuUqhbUrVyisXSkvLaXc9g0QH+Vaw83msDG1Vbiiovj8/Gg83i8t3YOaH84sjsnM8A72P1fJQfd2FbW1EDo6KM3NpLpaYhOfqa11bP16uTVrZGVkABMTzdhoXzwurrAwtbaW2CYowOL9WSx4S0teJReXmxMJjXFIiHMKDTImZIf1dFIZzDj/cHVDu60eYYejkOdi0zR9oMpRGScxRfom3oBFAOCbuCo+Z6dvwoqQ1HVhKRvCkrfBM08198PjUkzQmX6v390bm+ybPT9WWlZg66DNbyuaOF/d0kWuayIQ8+PbOtn9o3XdQ2VN3cXM8kwbR+11GwGVIzsGh/gdXVwcNrark3v7h7Efbg709NAnJlnf3SirqPNu63PoGbfqHDVrHzYZueLcMWbR1G88dcNn4LxDXZe6YEyv/4LpwEWzjgnD7imL4SvObROmtf1a5YITedxd7TMGnRcNO88btExpt88Y8Md02K3H8iqUSJw9xQ3HytvOlLacruzSKWvVbh6165zybRkMaxtAfnerBQR/EYo+CRdAofCLWtgSzOCyBKSvkP6PsiXa/+GM/bsMMBAEpY7l5fAssS1almItWVbhuZzMpUxP8PdllVKTcite7Ky1dAXpMhuDwUhn5uWNucBlsmbLxwjJMofewsLCgmgeBBeePLlFzEmiEhPLaakl+YkZCW6BzupRvgZOpgeCXE/bGysGuhyBhmh42uwJclYLcj5jZ6CIireAR+llwC3gsfqQwNMxIdpxYfru9kdy0j3J2b68muShPmJtTWpMvCM2OwGaCDGzMNbS1cvIzOkZ6I+Ji9yxc9P6jbJKuzesX/slLrVSTnalnLy87Ao5GXk5GVmpp3a1ArBCDlCQA1wc9epqKOUl2EIylEyMZrNSqrlpdTXptEJIcQGEQghJiLPKQHtwSpPZzMSaKkxPJ62ImlxbnV/FpdZWMzU0jq9dBaCRselpMZEQFw8PvYBAo6hoKx8/LXJ+VFZ2aENjHqsEhUEHZmdFhgSb9vWWciuwKIx7WKy+ltmGPccBOz/FuAwNp4itjuHfWAWsPWUO2IUAwakbkAX7kOR90ZhNMPz2ihZLKEa5jOeHJToFhhvy+IxEeISFla6Ds4Ga+q7AcNOuQdrVH5qu32kbnuQOjdc0dRTlFkX2TZZkF0a29dMf/zxVyEpKTfch5Ed39ZY8+un8wwcX7t2b/PHH4ZY20uBI4eBYelmN4fhl985Rk/5pi75ZS8Goce+07YU7fpM3XLqnjQXjmi0jZ7um9YYuW/XNWgtGTev6NYobDzAaVWgNyoIpw57LZm1TOm0zuu0zBrxhLWrNQUL5nnKBOrdTq7LrXEWHJqtJtbTlNH/EpP+yT995SEt/YpOA8PT59wvCj9LCZpFoQQqzRAR+Uer9UnHxux/5X8Tk/9r++Tr/dzALhUKpIMNyjaK/wpYGmKXFuUgkQqPRUpj/oQLJ0of5akEivcLH3z5IxPPPn/2YiYWScxNK6KlV5RlYtC8C5lTJRiOTXKPDTAK8z4b4nk6ON4kN1QlwPWtnsN9Uc2tqrAUGZhEdeMbfRQUZb0xMc0dDLU21NjuZ7YkL1k5LsMxC2lGyAwqLUBRarnuAv4Wzp7mzv76da1gSLIOUkZ6bWMTE9vRVV3Dy0lAxJ4/ukca0jqrsjgjxsDQ9d2DfDjkAWLECUFAA5GSAwyo7oyO9GTRsUz2VRknOJ8aW0JLoBTE1ZcnMwogKJiwL454CtclK98lM887M8GNQk+qrCY21BTWV+dxysp7OyXWrgNxsRFVVXl0DuZZHjIi21tTZZWFzNC7ByTfQwNzqqLnV0cRkL32jA3FxzpOTvCIaPDzCTFV9raqWwq4DwN6TgHfM3pQ8bTULwNBdTtsOcAxdh8w7kZytTGZrUkpP17eZ8jutSyoNBicTEuC6m7YAu3YBkdFu0fHuO78F9h4G0nJ8m7oI2fmB56/X3nnc8+zNzL2n/Yza2IKKIHiWacckNofhOHwll10fzqqGUEui4+FO6DRIdU2Rh5dJWUXW7Xs90xdpJJo+v9Oyb9KmZ9K4d8qkZ9K4b8py4qrz8CXzwYsGfec1WkeOtw6f7hzXre/QoNeokDk7i3nKdT1n+SN6TUPadQNnWsbU+WNnqrqOMPjKXMHp6i7d2h79inaNhkG92n5t3rAJb8isfdq275L3yCUYtzG8vgH35u3dT59ef/zw9vP8ewk4LxZ9Fs4vgGJw4bNYDEqE4IIYFInBBTEokoDipbbtEvB/08P932JfYF6/fr00ziydMMWLqZr/5/T+w72BtPQMhUIZGBiIF3WM/wzmr6625AEDJcIXz+4X5GMK81PIpLh8SnxkpAUszo7NSsnFhxQXxpWXwLPx3olxptHhugEeZ5wtDnnYHQnzVUcnWqOh5sg400i/Mz4OB2ODznnZHIB4qzub7rHU3mqjt8NCf4/62f0WtuZ6FlZ6Nq4GTn5HDM0PG+mfMjtn5mkWFO8ZFuuek5fU3llRwclzdtDV0tiXhYWMDdUMDdRwyompCIja6QMrVgAyMoD070HlbX7eVpScpNKiNAIOUpgbzediowL1YkMMEyPNkTDH6lIkjRJHwIWhkjxh0U4EfDSbgR3orvp290pDveN8Hj0rK5JKh9c2EOITne2cVFkcDLMMQ2OlpuFDPHx1j6tt0Tc5ePNW/9BotYeHzt59wK49QGS80cGTwEltwCHgG8eQzSrnANuA9WiyHr7YpIhrSy4xbOnzn7oUFwldlYzZVt9sX8JxOHkK0NDc4Oh0mlGCgSHcVI6vcPM/U8FDk5iQaIQZiR6KwDpkkv2zqH7spkg4UScaezKn1Ng7fjOzyXHgcsqle9T7z1uevplglWdoaCvbOGjcuTf2ceEOCN64/4Td2u05OO3eM2E+MGvWNaHXNqQzetlm5LJZ54Rm1+TZ3hnNrolzTYNalc2q7MbjdT1n+YPnOiZNBi/btk8YCyb0W8c16vtPFlbtzmVtr+7QrhLoVQh02ydtWsdNOmcs22fthq77jn8f3D7mlUXRQePMr37XAoJvPn9+JRS/A8Hf5oVvQXABlIgW3i+AIlAMioTggvQmBhf+/w2zNM4MguCSWOGSNtL/if2TeBq4uK5Go9EGBgaSZbHl/z7MogUhCAofzX2fiYeRyfCCwoTsrPDAQH0k0pNCicnA+FPz47hlyAp2cnkptJQRVc6IpWQHRAXroJPsCFjvIM9T8eE6qVCz6GDNvFKrUQAAIABJREFUMF81K72tUf5a8cGGieHm3rZqDqaqDpbGp06dWrv1m2/2K6uZW2g4u6g6OO01NDhorL/1lMopIzVkLiyPhihmphYXJ5aXppQwE4oKoysrM0pK0V1d7Jq6QhPzMytXA7LygKwsoCAPyAOA6olvE2J8OczsQkJSST4qCeKcGOHgbH4yOsiypABBI8JY1BQCDpKDjeCWYmsrcukFSMXtACEzrpFXwKCnNDTm1dRm05gIaKJrCsoXnwuBxNrVNBCziFG+AcbwFJ/Ziy1lFXgo1FVRCTh4SCaXEuwbciIk7nhgzP4Y5DF733U+sbvtfNcgMs9WtviRmKb1bf5FTNMTaoCrp2xBkXEC/KS9/Q4n58Os0uTGFhKJGpOZFzw4yb73tP/S97za1rR8ViiXn4TMdNC2XOMRqRSYpBSDPQDL2p9RfJLBN8thamfk69e0QGuakFRGXBrOLzDUIA5qEx5hlkMMKOWEkgpMGtsdO0esBWP6VR1HOyZ1xq/bjl2zGblqNXbdqnfWuHvauGvapK5LvarjdPeMZc8Fm4ZBvfZp085Z88ouNVaDSmW7WqVAq67TpLrNrLnfoXXIrnPCbvCy/eg1x5EbXv2XfVpG3KEYZRTWKDPHt6Yu/8PH5yD4mxB8+2H+uQh8s7DwFpTMg0IhKJaIxUKRZF4MihZv//Hg/iP7AvOGDRtu3bolWSwblu5O/2XLbGmYHovFSkNTS17rP4P5jzwL5xdAUHj7+0sR4a4oVAi1KAmD9vP01EAg3IqKYLlZ4QxaYiUHTafFsujRFWVQJi2iuDAUh3KqKk9urEKX0qIyMS7QSL3oUC03+/3WJjtdbQ85mB/ydT4X4Gq4SQFYBQArZRVkFAA1vTO6jmbnXKyPW1mcsnM4aW13xMRQRfuUprkaBOackR1MJkewGHHVVYkNvFQGPYrJTKjgpvcOcIJCbJxcjXBZSShMfGSk38b1MvIAsHWTvLOtfnSoa2KEF4OALsQnB7qaZqZGFGYnRQXYpMZ5JsW4xYbZZyCDq8uzk6GeOzYDJXQMHOaegQ4gEqKS4e75BdD8AhguK5zFxsCR3gi0bwzMCZ7iQy1OuXaz5/HTWSIx7sTJDd/uBQKCz2QS7YMgB1LxunVtEI+Q7c4BGzPydNl1nqxqdyROndcaTKaZe/ltYrKdCSQrR9ed6porsgn+nX2FSSin8FiTOLiNuf3BkBijWIRZXKoRJOns6GXCr5I+XlecqZu8XaACNPMgoVQTQdyTV366ecS7ZSikYySpvg3a1Im+cavm1t2GoVEqhQJBolwCA9QQKbr5NGN6uU5tu0F508muSdOxa/bDl+36Zi2nv3cbumLXe9566IqDYNxEMGnB6zfpv+zZOW3XPmXZMmZM5x2rFGg19Vs3djtl5qvVC3x6xiL7JsOGzwdNfOfXN+00czui/3xQ30wknmKYS/bIyAzo7OY+fnrzyfPrn8C/fRA/nZc8XxC9EQrfgwsfQYlQLBaKJEKxWCj+fdxnEROpYNh/uv19z3znzh1pUEqybM/8fzUz/5ktfyt4PH7JAfY/gln8ZR0hfP58LiU1AouPzqcmIlE+jk6nYAnOZEpcGsafRkvgcjFUagyjOIaUF0AielMLApOgJsziqFouQtCEb2nIqCpPKimOToZZebudsjVXMTM46O6ga2+huX29/CoAWCMvv2WLgo2jrleITXhigKmr1VlTo7Mm5qcM9PVtjE6cO3haS1HH4NuoKEs6LbqpMWVkmMBvSO3syG7vIAnaC23s1WztNcq5lLaOqpnZfkikzwo5QE4GUJAFVskCSltWGZ09Zqp50ljjaF46jEPPIeETKNmJob5WjpZnQv0tUfAAFDxAU213U11hQy25jJXWUEvglmUwGamZ+DAkyreYjiikwQtp8FioU3Kqb3ikLQ4XPj3dCId7qWtsM7fYA0syaO9JdnBbV98UVUh30dADTGxk6ltDLt7IKan0CIpQmriQVsnzZZS5NAmgtvaK1nb7iaRQSlFUQ2smuxrO4ED5ndmkYoiN60FDmy3ZVMfcYvPQhF3F1RalPCf30K0apoCNj6x/7PqKNgtuu1kJ3zCvRD0tT41T7zF5CTc4ll7fFPvoJ/7Ln4evXKq9eZ3/8ufBq98xBJ1xI7PQ5l6XtkGHgVm3nmnHsWuebaNmw9fcpm77dM3a9l9yqekxre+zbxnzaJtw6rngVtWtW1Sr2jvr3z8T4xm4Rd9ULjfPOb/Is60bNjSe2DUQPDIdceH75NkbKVdv5zYK4tr7cnqH6N/d6q5pzodj/VoHmM9+vfZe9EgoeS2R/AaKP4ELnyQisVgMSkSgWCz+e8f2xW6SiyZedvtPtL8vs6VVU9JltmRR6fevsOWILmkMSCSStLQ0XV1d0WLvj38O81c8LywsgKDw558fZmUnpWMj07DBuYTI8AizlFSvnFxITKwdDhtcVATLz4/mVKRkZvkU08J5dQgM0o7JiKyqgDfxM1r4eEEroauDwmGnkomRpQxkGjrs0IFN8jKAPABsXCMvDwDWlmciwq2dnU67OJ919zSxstFzcrVJQECDId5G5qed3bRDQs1MjfYb6m4LDTqZjbfNwFijUq3S0C61tRlR0TbBYZbFjPR0bAyBmNLIL4mEuNvb6VRVFiRCA75ZC6wCgFUAsFYGMNQ4GhvunoeD5ecm41EQHAoCi/JIivWGRXkcVd7k72HGoqbnE+KL8hOaG8gDPaUl9FRCblQRDZ5His0hRgeFmsVCXRBIPzOzIxCILYuFOau+xdRsZ1j4iea2GB//7ZQCh1yijYnZitCoA5Rii/a+KCbHGYM/V1LpRig09Qr6hlhoZ2S2xdxm/9TFiovXKgX92d/PNTx7O/Dm8+QHydWrd2onr9Jq26NplTbVHU7FdTpQ7O6jmsChM4C+NRAUt5lSppGA21pQfqqIexpD3EevMIhDKCamHGhqC2tui5s9X/j69cCd27z795okkguvXgt+uFf0dp5771nmlbvQ4Uu+7RNOndNOQ1e928btOmdch64GF9Xq1XZ7dM5CansdeYP2DUMO9b0OtZ3eBSVO5/RXhobr29kdi4+x6mjPunG9pK4+dGA44dKN7K6hxPqWaHZleEtn1vj5imv3BNlFEdY+hxJwTo19+Z/AhxLwl4WFt5L5D6BYDAqX+BVLxMI/gRkEQfFyGcD/NPv7zHzx4kUpSL/99ptULWBJ+P+vs0+fPknviMXi9PR0XV1dsVi85IT7n8AsEouFz/72AJuZiM2KQWODCmiJ0CQnXHZYeSUWgfTB4UNoxXAkyisd641Cu1ILwxob0Bi0PYebUMKKLefAuzrIjY05dbU53IrM+noKnZ52/Ng2OVng7Jk9iOTggCBbZeU1lqaHPJ1VE8NNYvx1on11ovz0LHX3WxkfdrA5HRFi7Wx/xtNVU1t9x4lD8g6Wu1xsdrk77vV0PaStvk5Xa4uPp2YCzDmPGMdkpuXkxMLhfgUFybW1pMYGSl8Pp6edY2t2Zu9OBRoZlYYI274ZWCUDrJIDTh3e5uaoZ2uuAQl2LiCi4yP9VI9+Gw/xjAm3tzRRsTI9VMpAljKQhNyozk7WwEBFZWV2aqofAuGDQgXExDh6eOj4+hoqrARUTwPQJM2q2iAEUj05WQuZahgUpJyEOF1QbMJr88nIVc8tNKawbPAUAwLDOItqYmi9jljkO3GJ5h16yCNoP70iqLkH1TmU9ePj1jefxj+D098/ZFe1+Tb2e5Y06sCzdnmErg6D7YGhDrr4y8Sjtkch1jBrzjT2GHeO2XaPOta2mNc12bV2+OVTTQqoFlevEV79wmvrgI1NZP3t5/rZq/jz19DPfyt8NU95LSR//wwxdj2kfdKDP+TMH3av6/Fk1NvWdAf1X0kWTEa2TYb2XIxuHgqrbg3vHMhWO71x6zfA2pXA2ZN7M5CB312svXqJKWiFl5WHhoSfKGYGCbrwjW3Y8zcqXwkn0RRnfbdNkRm6qSTXK/fbP0r+JhT9Jvr8Cfy8TN5PJJaIhRLxPCgRgWKJdBpeFCeRLBMP+w+Gef369Q8ePAAXHcuSf0eELScnR7pnXlLz+x/BLJGIHj+5G58QlJEZnZ4Zmpkb4R9sAIO7lldiieS4YmZqbV0ugRiVjvUNhxglJtkSiIGIFNtCKoRbmVLHw1ZVYWtqczo6Ssorcu0ctFesBGTkAA8f48bmosnzDS2dRbEw+4hQIz83NTeL/YH2h4MdDnpZKlnpfOPncsrOVNnPUyvYzyDIV1dDdb3mqdXJUYYBripudntSEyxRiba+7qe1zm4y0leKirDMJ8XW1xFIeTE52RE8Xg6TmZyVGVZMS8kjQN1ddTJx0a3NjBImNtDfwtPd6MihzetWA/IygLwMsH2Lwjn1o56uNrwqBgEf6+Oq5eN+zsf9HCzWMT7anpAbQ6cjSSRoVlZkezujrAyLRgcmJ3vDYG7HT67SN1zv5bcXna5bSHPKyrJKTdVDInV9A7dRmcYVPHs8WdM/cpeGMeAS9E1mkT6typFc4to7geseS0vB60cnq5EYzozKwHyWb30b8vx19tQV+sOXDdcfFJQ32zYO2PL6LEtqDcsbLC/fSWZU6hayzzKrtZr6LPl9RvUdGrUCjeEZt75RD3alYWOrc2uXO6vccOoS9MNCXd9QEjpdq7TSjcGxGr4QKRh2G7oc9Ph95k8f8249T3/wK2n2DrJ5EDJ7h/jkPe/HV9xHv1U9/K3i0fuKu6/KHv/S+BG8kIYLkpMFVsoBq2UBXzeT2bGaW9/VNNQme7kfQaba3bxR3z9UODjOuPes89mHQQTJ6pQF4BSzO5lsNvEDZwF8LATfgMLP8799Bhck4IJE6vySiIUSsRAUS/4A89/Fw/71dPx37AvMAAAUFRUNDAz09PR0d3f39vZ2dXX1/vXW09PT2dnZ3d198eJFGxubr2Be4vmP7/srqkEQBEHx02dzcbBAXHZsQTG8gJ4Um+iQkOKeT0tCY0PyacnU4hRqcXIRIxmF8cRn+WPxPlExZiiMe3SsJTzVnccjd3Szk1OC9x/cKCMPHDyyOTM3trqRWN2QXducRSqGEAvDcJm++XnhPC6mND8yOcrQ3+VgbISmv/cJf5/Tnq4nXRyOONke0FNXMNdZ7+90KClCL8xLzVp/h5nOdlfbQ76uqhqq6x2sDiXDnNKQHvXV2LISRAEFUpgfmZMVgEJ7pyK9vby1Q0LNaMXJPT3ssbHaqSk+j1dILUTHRHuZm6ofObRrlQKgIAcY6amlI0MpuXF4TEh4oLmDjaqLw1lsRmhSogcEYuvoeDY42BwGc4uE2BZRk3n1pCNHFLS0V5larE/FGCckn4PC1INCDvgG7HL1WUcs0iqpsaBX2tp4rFE3ApwClaD4s1iaMSZPNyxRpbTO7/6Lih8es+raozOIZtRS70iYBpUVcvkm98oP7Gt3i3hd/h0TXt2zTuPXvaZuenZNWPVO2A5Ou3eNODb3WHSOWPeMmTV0qncMmfZPOLT32jW1mwl6zfonHHjtJh0DXiKwuX84EU/Uq6h3aerx7Jn0bR93bxlxHL0ecf5H2K0XOQ/fMn8DO96CffdeNn73sPLqw7Lzd6k3fmLce13+aqH1vWTw/fz5hkYCLN573+412zYAfe30+XezdGpIOsptdJh183rTlSu84fHyB8+Hfv48gaW7WIRsCMk4gGYa8Ubhc696PoEPhKJXnz79IhL9BoKfhQsfRMJ50YJw4bPwyypb8o9vf/CQff2z/Euh/TP7AvOBAwdUVFSUlJSk2td79+5VVlb+9ttv9//Ftnfv3oMHDyoqKh48eHDTpk0xMTHiZZ0yl3j+45f1lQNMJJKAoPjxk7tRsb7xid5p+JBMIgSGcMnICqMyEPRSDKUITi5IhKf45FHiCeSYEjaCWQJ3dDqVkwuJinUMj7THZcaZmKnKKQCAHODtb8EozShgJGdTIjl1afzO3IISCKsK5h+qFRZmUFuJYRXHtzRkVFcmMBkRuUSfFISNu+sxE8Ot+pprrA03WOissdDe6G17MNRdLdhd1c5kj47aOtXDckbntno6nPRyUbMyUrIy2ZMUZ82ixbFocTl4vzwyJIsQissOsXc+RaXDOVW4YmYqpTCJWozkVuVxuHl1PFpzC6eyqtjT01Zx15oNqwFdDUVyTiwhK8pIb7+11YkEmFtEuHVSkmdKim9ysjcaHWhrcyoi3Lq8DKuuvumshry+0coEuG5I+InA0EMevrt8g3c5eq0m0nRmbqLQhHP+0QdVzgAGttt0bFf6xu9NJ+uHJSmnZGlwm4KaeuOv3S3qHE4p5njHIbS6hvCXbpSPX6DeelQ2MJPUNODWMW7bNmIgGNNpGTzbPWHUPWbdMWTX0mvV1G3eMWQyfN56cNq6a8Sse9iye9i8e8Sge8ywfciUXaPd3hsgAjt+flt3/Q6pZyxy6Dxk4jtIx4RX06BzXY8jm29d1eH5cqFhARzh96EpZcEUdkAWzYlW7UOr8WjsjWodSuybyHnwtOflq8tjI7zD+1dTcqJ++Xm0ugJWXppw83rTzetNc3O9V643D06yrz1oyih2NvSVd0ncmFGuzR0IKG+H3Hhc/8vni78t3JaAz0SSFwvC10Lhe+H8glgISoSgaH7J4SX5+0QtAsE/6If98ff5L4V40b7A/Pr16xcvXrx48UJaXPH8+fMXL168ffv2zV9s7969+/nnn3/99de3b9++fPny9evXQqFQKvT5VYBq+Zf1e4xFIpFIqpv95Kd7SEwMPDUQmx2enhVyWuubEIglpQheQEstZqUV0FIzCdElHGwRM6WAlshkozx99DlcgqCDExnluWEzAMgBRqanPH1N4hM9a/lEEjWGWAgpZMZxGzAUZnh5fXJalheBElbGSUlOccolh6Zn+qThvTnVKG4VCp/pi0iyCfZRc7PbY6y52sVCydFU0VL3GxuD7TbGux3M99ib7lVVkTHT2eFoecDF8rDumc3qx9dEBesTcf4VJSmlpQhqEYzBTA4MMkhGuBGIECwuGJ7sHhljh82MIOUn5RBgBVQknYkr4xC7OivyCAkuDhpOdmdTkv28PQ10tfe5umhGRdnHxjr5+RnhsGE52VHO9mf8vPS7BMXQWOu4OF0szsrWYZuOvnxQ2GF7t83BkQcDo/al4M8mYU8HRB109lPeuhdYvxPYdhA4rge4BG3DUgwK2Y4EmiUqS7drCP5B3F5U6piebTh9iQxL1q1thL2b737yis1ttWkbtmsZMuoaN+ia0Ome1G/q0W8ftO2f8OoZdR2adRq+YNczbjJywWbyinP3mHH78LmBadPOUbOGdvMqnsPla1kicFAMDknA3mdvS6/fz2gb8alss65ss+b1uNR2uZ6/nTb3unQeHHvya8el26XsRgiOakUqc2A3+3JbAjuGUY0CtJvHaXoxgs3E5OCCnz3q6RLgBK0ZgwOkJn7azGzZ4+eDtU3YS3dq4nGGp20BKwiQWnqsdsqjbsxHcD6m+0LS1XvFj37uEIN3QfC5SPJWJFpYmJeAElAiBsVCiVi0IBZ9Eos+iUULYiEoXgDFC1+Le/7DbeC/Dealxeq/a1ARL+acSaflr6q0/8uds0gkEYuFj5/cTUwOQ6CCs4hRtJKUcwa7/UNM4Ejf6HjXYlYGvQSbl5/EZGPLKjMZJZgMfDgs0YdKS9c3OCUjC2zYDCQmh1y40sOtISIz/PkCUms3hdeaXV6DIhVFEAvDymtScyjB2eSQnuHi8hp0UQmMVppAosYw2QhKQSSDAevtLBjsoeKQLh4Oh6ERhhH+6hH+mh72h2xMFE10vtFT33ju1BoniwOW+rvNdXbbmyhb6ikZqm/VPrXBzfaEnfURG5sjsbE2Xl6aaWm+6el+OFxgeoZ/EtwFhw/Jyo7IwIeSybDcvDh4ih+XmzPYXzk+Ws8py2Sx0vPJSb6+xlCoa0SETUSEjbe3fiTENjDAxEhvv4+HbkqSh+qJ1XExOq1tKeERJ00s1qppABp6QBJG2y9cOSjmkJouYOuxG55u4xGgZeNyXMdyi9IR4JwZkIA5ee0+6dFrdgpWlVpqyeG5BMdsq+H7koutDx4HQiKP5dNd+J3hTf3ete0WPZNOHSOmHP4RSskuHHkLhXmoptmorc+uZ9yuY8S0fdigb9q0e8y4tV+na1R/YNqsuU+/b8JF0Os191P+o+fsvpHkp684C2DrB7Du7jPC2KVYXrdbz1RY/yykqd+3dyb20ZuKeXBoARz7CA7feFjaM5NOrfSo64ZSWH5ndFav2QCgUAHXr3VgUG6XL7I72jG9vfjGZgSbA2luQ393s7KmGXHpx7I4vJZ/6i4E42ga91iB4BxnyKJy2KZxymXgevSlH0mXbpU/fjn666e7QtFv8/PCz5/EoAQUC0Vi0Wex+INY/EEs+iwWSqQwLzbH+Gf2r4fo7/2ZpfEhKTnSpBFp6f9fatKs7PllzbukX8TycuV/vnkGpQOQBAQl4KNHd9LS4xGpQVm5kfBUTwubw+j0QCIZSiQnpGVAMFhIFgHKZGMLi5E1vIKS8hwj01OAHCC3AjC30qqsKuzpq6nlUUrK0qrqMrm1aU0CQntPfu9QcXkVCpcTAIk1s3U6nJ0XXNecya1P47XmcKrRBdTY6lpsTQ22hJGUT4rm1WZR86GIJDdSbggqxQGRYItIsI0ONwwL1Ha0VjHW3mahr2RluMdST8nGcK+N4X5bI2Vr3T3uNqf83M9ZGB/Q0dixfTPgZH+CkhdVzU1js5Izsf5kcjQeH4RJ8y/Ih+USomLjHKhFSWVl+NpaUk1NHreaQCRCg0KtGCXpqLSQ+HgXT0/dBJhbHjHOWH9feLAZgwq3Nlf2dD3EoAXExpwNCz966Dhg57oJl2dLLfFPxVvA08xyCnwi4g2PnV5p53q4qTPz5lxVSy8UhjxUWGrcORLIrjWhc3UK2WcL2RqllcYUhv6Js0Bk/JF8umNOvnH7SGguTRWB24XOVUzMWJ+StSmdtANL2YWlKBLoB1i1qpym0w292tXtp9n1R6ta1Jp69Jt7DZp7jfjdRuV12s/e5E5cjs0pOJNFUWvs8PrpdaEQbHgvqr5xP0cwEMbv8mvp8+2eDO+egLQMhA6dT3nyS/VncOQ3cPT2M/6l2zxMVqDCGmDTVoBGz7hytQ2L8+wfwHd2p7S0J/cOZmQSrDp6U6cvkWtbo4cupgcnKyUXHmb1WZBbtXIa1Yh8NVLLKfagNv+8Y/NE8LVHjIt3OLM3Gj4Kn0rAz5/mP88LF8RioVgyL5F8lEg+gqJ5UCQGhaBECEprob/y7Pzbef57S1dwWSNJ0Z/0oPg/t0XfFShF98OHD0ullEs8/8PNM/hVibYIBMWSv/3tQWYWnFKQQilMQKX72zmpevvpR8Y4YNIjsPjodHwMOiOylJPd1cfFZSXsO7AFkAP2H/wmOs6vq7e6rb2MU5nT2k4rYiSXcdFsbmpxSQK9NLGxNbeOl9nUlIdEeu5TBiLjzElFUewqZFNHHq85u46Hq6rCcLmoyko0nZlYUooqZqLw2ZF19dmNjVmNPDyvDkstiEpHucdGmpobKlqZ7LPQV3KzPuphe9z03E4d1c3mWrv9XdSdLI8EeZ6LDTUz1/vWRE/JweoQNMoyJckpM8OvmptGIkBQKR7UfCg03tHF+UwywjMnJxaXFYXEBOdREnPzoH6BZiw2trKG2NpKa2oq5FZkFlGTfTy0PV01c/HhPm7qLjYqkcFnA/1U3Ny2W9muyiVbN7RCeW3w5u60jsHcnhFy5wAhIdX8yAkgPtGouCT4zsOyJ6/YReX6zb2OfVPuQ7MuTT3GU1f9mnssmzrt8wo18XlarEonIk0/HqMIz1Qis85w+aacBqNagWlzv1V9pwGj5jit8giz5lRJnVpth05jrz6/z6ChR6+uTb+hw7Stz47COFpcrvbiXXbXqCerWres3rixy7G6xWrmGmzub/m/ierfzfNfvKu+cA1X0eDa2OVZJ3DtGokaPo+++AP12a9dP3+cfvH+ypv398q4BXqGp1JQ4Ze+a42OM6isjWxuhzZ3JHUNoNPwJrlkm86BlDpB+E+/sVsmA0n1mmT+WQRrnydK1hMlCyFtxlbvJ/FPFfCMui8k3Htdd/tp69NfLn0QPxeDn8TgIszieYn4MyiaB0VCUCSWhqP/zP79MC/hJFnW/PGvS+f86tNK7wuXNaT9SkvkD+6u35lQKBQtgKAEvP/jjQRoUAoyOCs3klwIjYE64LMjkJhAOCIAkRqSCA8oKk7PI8OdXQ0AWQCQAXbuXk8kI1s7yipr80rLseyK9Hp+XikHzWvIbW4hV9fgOVx0ZXU6mRydlxvJKU1zdFALCDap4edVNeTy2ki8NmIhM66UC6+pR7W2Z/Pbcin02JzCuKz82EJ6cm0DoZ5HYDBT6uuzebwcehE0M8MvJcHexe6IzpkNGidXu1ofsjHca6y53UJX0d3qiO6pDZpHVzubHYwNNvayP2lluMfOVNnOVDnUXzcOYknOjSqlpxblJ8BiHd1ctULCbdAZEWm4iMzc2FwSLCLakUJF5ORBE+CeWVmRZeyMBh6ZkAWBhJjT8xPjw6yt9JSt9XbDojTQKJ2yck9ykU11Y0RxuV9WvnMFD9rUiW7rzegdxqPTzePidA0N1zu47Hj6srJvPHxwyqtvynpg2qx3wqh/ylQwYDBywaWtz6G516V3MqShy7lzyr1lxK55wLpvxqtr3Kt7wrN7yql31rZr2qRzyrSx36ix16J5wLprwnn4omf/jGvrgD2/26GG78Brcbv/U9bVW4mDk/7DMwGTl0O6R53qBUY1zUbsaqO6Jo/vbpA/i0ZAcPbJc97577DDswkdg1H9UylT35EEg9g7T3t+/u360FTL209Pm9oq/IOtZi7WObruT0036B5C1jXFllSGQ5O1s/LsyDSn6paguz+TvnuW0vmd+8D+RYz4AAAgAElEQVRdP2zVsTNugFEY4IHcHITbjio9mVWhSW+2r+gK4Q+mzr3q+wg+mAdfffj8i0i0IBKJxEKRWLQACj+Dws/g4v75z/Ij/+Ev/F8K8/z8vFS/eqlJxXL9kL/U5hc73UiHD+k7WZIH+grmr1rvLC3Xf/3lHSgBHz+4jUqNQaLDU9EBicke8QkupPyE3DwolZZGpaXT6NiYeN/9ypsAOWDv/q3JKdGHj+0ikJMbmotKOOmCruJ6fl5FNZ7JRlVwcQ2NeY18UncPs7WV0tvDysaF4dJCfLz1EUi/zj52WTW+vY9ZVpOWQwnLJgflkIMYZbAaPi6HGpVGDCfSEsjUpOo6YklZWlkFtpyTTsyLxOMDMjMDOwSkjtY8RlEcBuECCdYPD9QN8lJ3sjporL5V49BKT6vDzmbKJhrfWBkomuvsNj230/jcjnOqm/Q0drraqXo4q7s7nY0JtyVmR+NwkFioGxITjMkIgyV5uXnqkfKTmKVp2MwITFpAAswlDROQjvLX1dzl76l/RHnVBnlA98zm2MhzGRnG0MST9u5rkJk6rOqAnCIXVjUET3YqKPHn1kW2tKeUlkaammw5dhIorwrsGYWMXQjsGrUYnDEbmDGsFRyt4KvQKvaW89TKGjSaB2w6xhxruvUah4zap6yahi2a+x36zvv1TDu2T5h2TOl2Thu1jVq0jzrzex0auu34PdbNfbZtA66Nna68Zu9Hz4p/+cDuGw3qGfEaPR/QPmjH4Wk1dBo0dprWtVgyyswK6I5VtbEPH3eIJFeF4OSDn6r6RtNaehCCgfTmbhyLm/L01eXpiz0Pnty8cn3M09948nKVT+gxJ59tzEqvnAI7dKZleqY9Lsve1nFLc1dk/2wEf9hm8HvXvluuI/eD6Z2G+n7AKTvAIAAwD5UJQG3N4ugy29ypdZ59l/K+e8CbezEyDz6Zl/y8IPpVKHwvXPggFL4XCn8Vit4IRW8WhQG/yBuIJGKpotiirtiSif6V6Z/A8gdLCqPLD4oWa5uWT6TiRRES8R90C8TL+sgtHQEXV/LLTwmX9Z6XLGsiJ1nWBVq02EYD/H0J1/LrC4VCaT7t40f3yGQsmYLOwMXEwdyjYh2j410zMqPx2TAEMsLUXAuQA+RXAA5OptwaCr0Uc/LM1vTMUDYXm1cALa3IaGjJb2ylsrl4bnVOLY9UyyM1NFFaWgtb26iVldlZWZE+Pgb51MQWQVFpRQadjSyrwjZ3FPAFlLomAqMM5R1kuP/IythkD15rYUlZBo9HphUn5xfAKqrxhcUJiQjnWJgtg53ErUI18DNbWnNpxbGcipRSVgI0xsLF8rC+2ibtE2uOKALqh1e4WKnYGu2zM1W2NTmgr75NT2Pn2RObTh3ZsGcncHj/ajMjFQf704mJHiwWBoUKiI52MjRUyc9PLCvDEojROGxwbIwdNN4RjwtVObhKabfMxo3Ath1ATIK5uu4qQ8sN2iaAqeMKWPppZr0fvS6EWhPWPIgLgWkkok0Evfja+tTqWngM7Fwk9Hh5nfvUVejopYDeCdvucZP+GdPmfs2KpqPo3JUpOSsp5fvwRdtoNQfpDYeKeQfojcfLWww4bSbMhtP0hkMVnYere1X5Q+bt4+4t/R61AvuuUa+B6YCR85H9E5EXrqbNPSq8fiute9CnttlocNKtrdeWwTk9ct6rZ9SV3+1U2ehILbEroLun4Rx6+4t+fXsNBB//7eXstVuC63daf3o5zipDj03wQfD9i5cPL98cj0d6T9+sDIadNHGSITLMGrpiqKW+MXEGZqY7YmM0fvixkN/t1DpiPvidbc9ls47zphcfhZKrVe0hwGET4JApoOcDOEPXY9kGLIFHVW9oWWtA8xB85nvm83fDbz9f+/nNjQXxcxH4al70NxB89Vn09P2nZwuSt58Wfl0QfRKKRR/mFxaEoFgCCkWgUPRlRw1KRKBk4V+Z/vkF5sePH9+7d+/+/ftPnjx59OjRvXv35ubm5ubmHjx48PDhwydPnkiPPHz48P79+w8fPnz8+PGDBw+ePXv26NGjhw8fPnr06MmTJ3fv3p2bm3vy5MmTJ0/m5uYeP348Nzcnff7SqQcPHjx48EB6wYcPH87NzT169OjBgwePFk16VvrMu3fvPn78+P79+3Nzc8+ePfvpp58ePXr07Nmze/fu/fjjj48fP/7hhx/u3bv36NGjF8+fgaDw7t0beXnp+QU4REo4JMo1BRlcQEMx2Xj/INvNW2XkFQDFPd/g8Jg6XimNhSLkR0ZBbRNSXLl1WfRSVCYhOocUx2CnFRQjanmkmvo8NgdXzsU1NJLq6gmUwiRooruV7Qk6C9k7UNbeTWdxMAX0pCIWorYxr76J3NnH5tYT9qqsNjA7Ak/1T8eFtbczGhpJ1XW5tQ2EXFIkNNkxNtGOUhxTwIhlsBOpjDgk2pVKi6mqwXA4qRUlKSxKHCLGNjHS3NPxuIXBbivDPdZGe91sT7jZnrAyVrEyVjHTP2BlcuSY8tqjB1Yr7gD2KQGerufSkAHFhSn+3kYohC+FHI9O8UnD+OPS/dPTArKwoc5O6kcPb9q7V87W5aiRtZKSCqBusMbAaq2Z8zo0yai+L47eEMxqjqZUhIbDdaFIs5IKaEVVSi0PXd0IpzA8CYWWBKoBt9Gme8yra8Shfci8dcBw+IJdy5BefrlSesF6RO6K2DQgKVceXbA6MVc+IWsTtkiZUnmksPYgpWpXMU+5qOYYp8WYzjUqq7Nv7grMZ5gGQXYjM7Q+fhI8esKanEHUNDi297nw2206+70Gx0KrG23YVebjF5IJhaYB4fsvf19q76oCibGZmRS8++Xh+w8PxeCzxy9mXr+/Si9Jra8vEInezl4YefT8dt9k3eyd2iiUpnPoZgLTor49jsmJ/PZb4OB+oEOA/fEejd9hN3jRrveCUcPgqdZxjeYx3dHvPXqu+JR1umSU6gelK/mkbg9C787nWZZ1ujRPBI99j+iYjp2+mT1zs+DizfLbDwWXbjRevsl/9svkZ/DWR/FdIfhUCP78SfhKKPkgBEUiEFz4ArPkdzBLpDD/K+wLzDt27FBUVNy6deuePXu2bt26Y8cOJSWlb7/9dufOnbt37969e/eePXukpxQVFXfu3Ll9+3YlJSVFRcVvv/12x44d0mcqKSnt2rVr586dioqKioqK+/btk/6v9Lj0JaQPpRfZtWuX9OH27dt37NixdetW6dOUlJSkfxUVFZWUlKQX2bFjx+7du7ds2SI9uGPHju3bt2/evFlFRWXNmlWmJvog+Pnxgx+SEsIToCHwxNDwCDdKASotI0pH75CsPLBmHRAQZEstxhHzUAVUNDo9MD7REZ8Tis0K5rfmN7UVVNZkszkZjBIULMktOs4hiwBhV6Q3tRV09tKr63NI+VAE0sfS7kR2XnQVL6eUm87iYMqrMyrrM/mCgipeDq+ZUt9EDo6wQmNDONXZqLQgBgNFZyGLmamsMjSFBo2HO0DiLLG5AawKBKMcXsPHkwojSf+PufeObupK18ZFSWMSQkIISQiBQOi9V2MMGPfee+8qlmRLVu+yepcsWV22ZMm990axTTEtdAIJEJKQ0Jubyvn+UGCYuTP33vX9ft/MvOssLfvoaJ/t8px377c8jyiXy8/G4aJQyNDCggC1vNhiIJo0WEN5CSzPLyfNKyZsU+Dh5dvWzPHxWOK7b1mwz7pDu5b6eq04uHfJAY/FOzd/seLb97au/3zFtx8EHl7r571y746vYiK3iXlQIQ+CQ8V5eSzZtvGrHdu/ik3ctXT1tEXLQWu3vhMQ/s2BwDl5qI0KS4KlByqqTCIJw2iieLkOZjDj1dpiJjtZqYNW1qEqamDllSmk0t10wY6atqjB0xlVLd4tg4GVzbsqmrbrGzbLKldwtIuUNWsqOrbqmjYpq7camjzrBwI7TobV9O+z9e7VN2xTVe0Uqfbmw5d6Hnx34SLQzJkgNid9Ymz46hWt0ZjW1JLf0pFhtkWZqxLRJVuZ7MNDw5zWDmpmzs6Y+A0SBRyBjqPSwRIh/ue7Zybsty9e67z4Q2v/kCYX7KfT0QHg+fHhnms/nes6Zj1xzYbnBRWSt3GVobYWIhIb9u5M0JYNn35/3nDpmsDW5mdq2dA8tGPwkufg9/sNLcvUDataTwUe+6HgyE1k33VE/akMnvUA07ibU7GHa9qpafau6gut6Y/qOwceuUwc+p7WNUxsP0YYvig4fl40eFJ08YfqXx8dG3PcGLffm3I9mbA/dwF2u9Nhd/65K/yzzuRfyGrw13JOq9V65cqV4eHhS5cujY6ODg8Pnzt37vTp06OjoxcuXLhw4cKJEydGR0dHRkZOnjzpPj8yMnL69Olz586Njo6eOnXq9OnTJ06cOHny5NmzZ8+ePTs6Ojo6OnrmzJlTp06dPXv23LlzIyMjZ8+ePXXqlHsE9wfPnTv35pozZ86cPn369OnT7o+7L3aP5h5/dHTUPQ33u2fPnr106VJxMXLtqiWA48W9O9cw6AJwflIhNCUnOzIm7tDsj0AzpoPWrZtHIGSZzVylksjnIwUCBJGUUlQShcMnUhiZVhu7uk5QXcMzW9mNLbJSTgGRmiZXleSC/TJzvUUyWLkORy/N5QpgmXl+JYSkMi2OzslVaEqkqmKRAmGwUC21HIOFbqsXwIoisaQUa41AraNUVfO1BorJzJSVl9A5uYWo8JikHWhCDFeSZ7CQjVUUtR5baaUZK4gKJZLLzUtP3w8DByELQ6ikZIUUgS2OqtSTjGocj5FbAo1Ij/VIjfaI8NsYsH91apRncuSew55Ld2z8/LuFM5YtfHf1kr/s2vzFnu1feu3+5rDX0tS4vVGhm/ds/eq7b97dtenrb74A7d2zUCZHBgat+fwL0LadH3kHfpGUsxKK2yKqiKQrAovo3jlFnihSZEuXtMJMRpWE0TnJHQMiawPeXIsyVhXkQFcTmbvEqkNVTWGWpgBbm099r39jf2Bdr4+l84Clc7++aUdt/6HqHl9z+6GqTl9Lh3fdgM/Q5bjW47613b4tfYnF+A0LvgHNmQNauGDmYI/57GlrTuautatB0dFfabRxEmmY1/73Dx34tK2FY9BiP58HWrTovQ2b5+8/sDoodI9IQshIDzp1qvHl+LUffz1y8vsqYzUJhY0Sy9AA8Ly51dY92Hz22kDXCS2aGaSry9fa8rqOyuNTPGdOBwX5rZeIUniig839wdW9281dy2sHV7Wd2FTTt4ZR/lEeEVTMn4dXrBTVHGg9m/f9Q/b3f3AGLiN1rSFY0Xf8iq36lv3GtkNdp1LbhtK7ToEHLxSPXCUNX6T0DOHb+gldR1hDp9U//XIEAP4AgBfjU8/szgm7c+otMP9LKUr+BPPnn39+48YN4C1Gzrc3t2+2xG+/vjn/dzvYvzM3j+eb691fuFwud2QL+FuFrrfv6HxL1+Ltk29GAF63hZhMhpXLFgPA2M3r50kEOAadD85PWLli3ozpoDmzQQlx+8WiIpUSqywrkUrhZWXFej2BzcqDFYZiMQlFxdEKOVqno1ZZOEYjw2wpVaqwcgWqo1NprWXTSjOhiJBiTHQJIQmNT84uCMBT0gwWOksAFssRKi1WrkLpTCSuEMxgZxsqaXRWDoGSKhAj2DyYWkeRyFEqHVFvppVpcUxBXhE+BkNJzEcEQJAhBfAgDCmh3IA325hyVQmWmFSMi4MXRTHYubDC0Ni4Xd6HllFJqXVWToWOLBcgBPQ8YxmRXJSYHL430GvNnk1f7Nu6YMN3s7evmRcdsM3fc9X2tXO/Wzjt4K5vvPd9mxa7JzZs67IF0712LVm58IO5fwEtW/ReZurBuKidm9Z//N57oAVfgzbvnubp/y5ZfFDflFXdjaEI4tLzD+rNNI0WpzVhFVpkRS1FZ8ZVVBOx5PCKatTNezYkdgeKuKnMGCA3HJAaPcWGXWLDrormAFOTr6Xdz9LuZ2r21tbtt7UHth+LaT0aVl61qbZnX+dwUNfRuObO9PUbQO/OBC3+GtRcL//haveWjR+/OxO0bBkowP/TgvytSLgvlZQ6fKQm1H/vezNAi76eN/vjaZ/Pf2fOXFB84uG0NB+xBGEHbl273dE+IGnq5gskEEhhxMTkg+6+VraYfv2Xc+1DOhw7urab0DnELxVmf/I5aPZsEJ9f0NqGl6m8u0ci6ge3W7pXtJ7Y1HB0Tf/5fb1nvOS25VLrhsPJIP8MUB5lafuZ4j+cNQ9cdTcfl3eMQLnaXQLDVoV1p7bBq/1EYv+F7J6zWT1n8tqOZ3Ucya9uztKZ07Sm/OpG+t3fRuyu36ccTxzOcYfDDWbA5QJc/xYwz5o168KFC87XYuhu/WR3nHliYmJsbAwAgLGxMbdyupuO1x2aevnypbtl8uHDh24GbLdwzBspmTei7W8oO92fevbsmZs62y066XA4Xrx44VbScI/gPul+WExOTrqZt1+9euV6zZrgcrlevHhht9vLy5Wrli0BgKmHv99FwLK3b10x633QO9NB69fOQ6PiyYTkQkgglZQo4OSw6CkkXFSVmaRRYRHwiFJaNo2aqVeTy1UEm5nTUC+ptvH1eprZUqrTkzUGUm2j0FrLVarxIjmaSMuCo2JRuASRvFiqQgulCLONqTUSDZUUpQbD4hXwxYUESipfXCgrK5GVYVUakkCKVKhx5ho2iZmZA/MvFeZX1DAl5cV0TnZcikdw5ObE9P0EchqLD8FSUvG0dKkSK1NhBGJEdT2fWZqTmXEoP8c3PWU/n1VgNTKsOoZBQRDQIGxibtDB1UEHV+9cN3/N4ln+nqsO7Pg2L9nXY8tXW1d/vHfL5377l4YeXnNo97f7ty3au2nhd19/8NWnoAVzQd4ey9MTDwQcXrXgS9CKVaCEzGUE7n6BLkpmylRbkXw5tKqOq9KWcIQ5DEGGqYZcVc/QmfEITCgU6W+woNQmsFyXQhf4lNC2qcwRVMHOQvxyqd5PZQk21kca68PNLZG2jmh9tT9TsrFUslpdtcvS4lnXfbiuPai1J9loTqDS/JiMKI0a1tnOL4R5ZWRsUJQlicURaNQ+DDo4PdnrSK+NRip6d/q0d6dPmzYNNONd0PR3QAcOr0tJ9WKxc8YcV2792tN+VNZ9TMng5sCL41+8ut/UWkdgYG/evzR8qUlaUWRpI1KFccvWz/jgY9D6DXOGR/T3HzZI1d6D5+LbRjyNbUtsfcsbjqyzdqys6lzffdrvyOVETYtXLGzGFj/QgRiQqiam7yyx42TxrUeyhiNJOP4ivmEdTbHU2Or125Tg4q+4tpE0Y1NIRV2krTG1pj7PWoNoaGb8+sdJAHg0NvHgNZiBP8H8ryUP+6s8jbsF8u0UEfBWBtjxutbSfcHZs2dpNJq7FdmN6hcvXkxOTrpVHV0ul5vkwJ1hcrlcbmbskZERs9nsHtbdyewe7eLFi2VlZe57vR1Rd+eiSCTS/fv33U+EydfMZO5ZuTl6VSrVxrXrAJfz1MjRr7+c8+500Nw5oOiwPeDcACw6moSLRiGCiNhIEjYSjQgE53jBC3wE7ILcTD8MMk4pwzTYxGYjq94qslZya61CcwWntlpsNJaarXyzlW+oYBkqWAw2FAKPVpSTyvUUBquAK4DJlRiBBM4VQmsaBBWV9EozU6cnE4gpJHIajZnH4RdqTXSOEMYRwjQVFBw1FYaKBKMi9Damobq0uknIERdm5PoGhW/OhYSERu0IjNh6KGBtRJxHYMRWGiu/s0fT2CIzVdAl0iIiIQWaH5Kd7oOERJGx6WxKfp1ZQMakxIbtyEz0zkg4lJcWGOS9PjXWy9drhdfub3y9lu3b8dW+HQu2rf/s2y+nb107f+fGhUu/eHfN4tlbV81Lj/GiYZJhBb4pyRvTczYoK9JYsnBNNQRB8qfz0ytqqGpTCZ4Wg2dEE9hx6kp0TStbqkZgKTE0TjJPltXSW1rTitNY8pr7cOZGqFQXb22BGWpySsWBPEUIjXuAzPKgc/eQWVtyoZ+RmCvMtYGW+oDq5hBt5aHWnuSh08WnzpF6BpDt3dDhU4SR0ZKzl4gdvbmGyliDMSs1ZRODnmU1Sz54F/TRrHfeeRf06eegj+eC/II3ZmUfpjBSH4+d+/XZiKmOKteiUrO8C5HJT5896Dvab2upuXj73NClNpG+iCZOJvNjvlwGmvMlKDBsVUt76f0nte2DOZVtB2oGdjcO76jsXGZoXmJuXWGoX6GyrjB3eA5dS28ZDRLb1uWRZxezFhlbQpqOpZha/Gr7g229h3mGFUTxArZmlar6gLUzWmryqWpJOn4a1zNQXFsL7uigXbpU//LlDafrsdP5yuGYekv45l9dHP1XSdfLly87nc6XL186XxPTu2Hzhhb/wYMHX331FR6PdzqdJ06cCAsLczvSGzduPHv2DACA8PBwT0/P8PBwt5Lz48eP3SSBAAA8ePDg2bNnKBRq9uzZAAC4Xf2LFy/u3r3rcDiMRuP06dMBAHBHxd9M7s6dO8+fP9+/f/+NGzccDofbMwNv0Xq7aQzKy8u3bt4mF0vczNX7924syI3Kzw7KzjgEh/gX5HilJ+2Agw8RMWFMSpyEk8UkxpNKErJSD3rvXxoTvk3Mhdsq2DVmbnUlp7Ve0dKgqDYLbVWiujq5sYKr1jLKVBShGMPiIa21UpEMozMyLTZeVTWfTMvMLQgs5RRgsAlqNamlpQwOj5LJSsq1ZCYbzBUh+BIEjZUrLS+RqTEsCSy7MKiEmqK3MXVmOpWdmwMOJtGzEeg4SRlGqaFk5QX7Bm6avwC0e99SLClNqSaazEyTmcVigWm0HDA4NDc7KDhwi8eeJYmxnihEXGL03uxUX1xxEhqewGXA0PC4gx5LVy39YP2qD/29V4QGrD+8f/nKJR+uX/GZt8fqzcs/X7d4zoYlH4ccXAdN90WA/dFFAQRSMIroramCqCrBnLI0IitaaSosN8Fp/AQSO4Ytz7A0kBV6RHULk6/IE8jzDFU4sSpfXYHoPS6tbaVYGwlyXR5fkdbSW1pZU1xuLJCUpUEQO+NTFrZ0wc22pPjkTw76gBJTP5OX+3b0ZVXVB7f1xdsaI2qao+pao5o6Y2taQqubQ0y2wJrGxK5edFMzhsfPKGXm+vvuiY4ODA7bt2HL17PmgA4cXoPGxSNQEU8nLl7+qbtUDNbbSlOzA9Myol6Ovbh49cbwudGrP1+9fv90w6AiC7mfX56VUrBr7iIQgR7b3sd5Nt5x9gbT2h3M0iwq1X7Wc+FA69DOjuFdNV3rDY1rFJZVsqoVtiM72s4c7P0+oud8TPupuLaTsS3D4e2nwrrPRtQMHNI1eRhbvLV1/gqzv7U97dxVTlcfsqu7pK+XfqRfDAMHHR2oBYCxVy+fOu2OPyUmX2eb/4VYfsszX7lyxfVasOKNUtT4+Pjz589fvHjhcDgoFMq8efM2bNjw7NmzW7du4fH4R48ehYSEYLHYmzdvAgAwZ86ckZEROp0eERHx+++/JyUlQaFQjUYzNTXl4eHB5XLRaHRQUFBNTU1ubu4PP/wQGRkZFxfX1dXV2dk5f/78vr4+Ho+XnZ3d09Pz6NGjvLw8jUbz+PHj/Pz83377zQ1m95PF7ZbdRCUAAFit1mmg6TOnv3PQcx8JXyzgkIoRaXmZweDcgCJYCBkfBwcfBud4wfMOQbL2UzCRailMzM3TlqEpuISokA35GYdL4JFEdIJSXFxn4bXWyywmtrmCY6nk22xinY5JY0D4QgyJUlBhFlJoBVotQ6ejWyw8lYqg0ZCNRgYSGZOZ6R8T47FmzScsFrTCwlWo8CodWaHGiRWociNZrsGpKsgFxeGE0iy1mSbXEPC0zDI1uapGpNbTNQaGUIyBwGKU5dSyclJ6ln9A8JaDPmuz8gN5ouJyHY0jQDI5MCwxC41LzykIj4z19PJaERS0JT7WKznRGwmP57DgfT2mImRMaOCm+OhdSXF7QwM3HNi3dN3KT9cs/3TnpkW71y/etfbr3Wu+CDm4BgMNLSUlBPst3bv7E4+D88Pi1+QhPVG0gDJzvqWpuLYNL9PlMUXJGivKWIdTVxUrKxFlFfCKOpy5ntTaJ6pt41TWUFQGdLke3dUvt9RQbQ20upbSniNyLj8bR4iKilkmK0s2mnIzs9Zu2TRt5XLQ9m0gpSqq9yi4sSO+viOxrT+ttT/J0hhU1xluawlXG310FWEaU3xa1kqtHkKlJmJKMjRavtbATUz1++hT0C6P5akZh1gC8EvXzZ5hCxgdA0UnLl/95ep1y2/9ePfOvQdXf7pz6/dbN/44U9UpOBC6kCKM7xiSJOTsorJTjp7UjjlHTl3il9cEFdLnFlCmG9rXNR3f2nZ8S23P6qbBTbV9W8zdG4xdK4ydq0ydm+qOenWfjRq8mHTsavLwjbT2U2Gdp2M6RuJre6JFWi+tLer0ldLeo1i1OmFkiNfcSIbmewu5iD9+uwa4Jh1Tbl134E3VhZvJwOn816am/hmY3S7aDel58+b9/PPPYDAYgUCMjo7OmTPn3r17H3744c2bN90L5o0bN0Kh0MTERLFYXF5ePn/+/KKiIhAIdOfOnffff//FixdyufyDDz5YtmzZ3bt3AwICioqKFAqFn5/fqVOnPvzwwx9++OH06dPr168PDQ29devWzJkz6+rqAAAAgUCXLl1yb7ndTEbuhb279gsAgKqqqmmg6exSFuByAsDUrevnu9psciEJDo5NTzxUkO2HhASVUlLYtBQcMgSHDCaiwrBFoQxSAhUfK+XnMcnJ6Ym7c5I9YXl+dFyyiA2u1FMtplJrJbvGJqoy87RaWnFxUmZ2qFCAYbEK6+rkFRVcq1VgMrH0ekZlJaezU9faWl5UlLhw4TvZ2cFZOSFZuUFCGcpWL9BV0MqNZJYQWqbDE0oz5XpCdauksoZnsnFEMoyinKTSUsu1VIEAlZrqSyBklWvothppZRUPS8zwD1YYWS4AACAASURBVN7i4bU8Ic2bKy4msSBUbmExISu7MAZFzA4M3xkd7xmXcDAmzis13T82/kBo+O7PvwTB4VE4fFJSsmdy8gFv7zUbNsxf9t3HCz6fsXPD4p1rFiycAzqw/evYoHX7tn+yf/fnmzd8uGzVu0vXTPcJW3Q48ksMyxvLPlRE3g9Ge8gMhTRhmlgL0dWgmNJkEi+6roNmqsVqzCXNPaL6VgGemsji5ekriDUNnKpaemMbT2vCKlUYHr9ArshnlEbr9RA6LSo0cNWX80Cffgzas3cGCruRzNqGxK2Eor6VqA/YmuPI7I0pOZ9ExX1IoXt4+78fEvFFXSNGLMtTaSjDJ1p6BqxqA3vpis/3eq2LSzogkhe/ct0ZPNWw+9Cavd4bP573wRdfzf/jj+cvx4F7Dx+fv3Xx2v3T5g5+EmQvmhE6crmytoOHocR39Mt/ftD7y5OW6t78RPiHaSUzNE3re87ubx3eXNu7vG1oQ+vw5q4zO62D39UOrTH3rdE0r9K1bK4ZONBxOrTjdPjQtazjV/LreuLkJl9ddfSRk/imLihfEtLSgraaEVRSZI2FOXK09uefLrrsY6/B7I5+uV53Qk/9q8E8a9ast8HsjjC5X58/fw4AwPDwMAgEotPp+/bt8/HxaWpqWrVq1YMHD2bNmvXo0SP3FnfFihW7d++uqqoCAKCkpGTu3Ln9/f06ne7evXvvvPPO1NQUl8udN2/epk2bfvzxx5CQEAqF0tjYGBoaOjQ09M0335SWlkZERKSmpu7ZswcAAJFI9P777//222+zZ8++fv26y+Vyiz+7za1K4/bMOp1u7drVLmDKPjU2Mf4ccE4ArnH7+OMbV05bTTIyLjc/MxiWFwIHB5dSUtRyOJOSUATzy0nfGxa4PCd9b0lhABrmL+fm4JDBpOJwOi5eyM7hs3KNOlJ9ncBkpAr4MBolFw6PY9DAVHJeY32ZrUpQXS0ymVhaLc1i4RkMrOpqiYBfEuC/jctHi6UEGCKGQM7Ih4VQS3PK9SS5Blemw+OoqSwhVFtJa2iVmapKxYoSEj1bIEYpVMRiZGJqsh+PUyyV4qRSnM7AqqqRNLdryw1MJD4tJG5fdmFMMTU3rzgJgktPyguLSj6YDQ6FFSeAEbGwoiSWoAiFTTvkuy4mcR8EEYnCJOaBQyKi9wSF7EhK8QsP89i+YdHejYu//gQ0fzYIhwxhkOMheYc99i5cvPTdOfNBS9eC9gV+HJT0udgYWyoLyYBulRuKydwMAiuJr8qD4g6XVULrexj88iy5DlbfwamqZ0jL4TIlksZKrbSQpEpYZTVeroWWEKIkMkhLK0utBWs0+Rx2gp/34vWr39u6+S8LvgJt2w6qsGZV2DIi4j+LS17Q0omqsGbDkNtDI76WyFPjElYpVJntPQy+KMNkZg2faB4939HaZVr47acr1nydkHKYLUQ+n7p74vvuTR4rNu1eNfuzWR99PPvnXx89ejZ167f7ozfO/Pj4Yt+5KrosiyhM6BpW3rrfzxIV1LQIRs5Zn0yONB0l7o8EJSDe5VesGLgU0HFyR23vsv5z2zpPb2ofXdt8elnb2dWd57faBtZrmleZOrbXH/UZ+D6551RaVVukuSGutQ86dIZe3ZhvsKQOHqWUKZI1yrzWRs7RPn1DteLXu1dc9rHJiTH75J/6p38F87+QZuh/ALObKgAAgEOHDhUWFo6NjT18+NDHxwePxx8+fPjevXvr1q27ffu2G1Tbt293Czg7nc6BgYGtW7dqNJqOjo6HDx+uXLny6dOnPB7P39+fw+GkpKRYrdagoKDg4GCNRtPf379582Yej+fn5xcWFpaSkuJwOMLDwzMzMx89erR27drz588DAODezztf91S9idJpNOWr1yy3O8ZevXzy6OF9h3188tVLwDkF2CcA5/j4019vXBpubdCU0vJh+UE4VCybnikT5KvlcAoupgQZJGFlCuipUnYWixivEhaUi8BsSiK2KJRFT5OKIFIRpLQ0C4WIoZJzBBw4g5ZfYWRVmJjVVmFjo6KhQa5WU3Q6ZkNDGY+LiozeLxDhFEoqT1gkV+KwhOSsfP9cSBCOnCpUFOGoqTI1Vm9h6CvpfAnCUsM3mEurqoUmE0suxZMIuSwmnEaFiEQlGh1TJMPJyskmq8BoE+ttIpoQLTWyCok5yZBoCC49JS84FxklVBKKiRkl5Fwyq5DKLdSb2QJZCQITnwcNhSKjYhMPHji8IR8Sm5EVGhawx3Pn8vXLP/nsIxABHfX4/nBjnSAifOvyVR+u2/rpkjUgr5BPfWM/wbD3SfTxBai9aguxsp4nUMFxzAQo1p8hTjHWY8oqYQhcoEQNNVqJEhWML8kXKyCd3ZLqOmpFDdbWRMZSYnji3Pomem09gceLhUD2RIYtRxb6JCduCfD/JjJmSfcAo+cII6tgHbhwW0s7obmNiCg6sM9zbkzsepkip7Ob1T3AFkoyyrXkYyONw6ONjW26WXOm/+WTGWvWf4nCp9uBB0dOt8z+aubiVV98+sWH3yxdePOnez/ff3jl9k+3Hvx4+8XVoatN2noKgZ9saqD9+MdRGCba1ig4d7X51v2+pmOlSYhlqSVfxMNBpo7tgxe9m45t6D6zpfvc5u7zGxtPLmsYWVE/tK7++Lb64x41g17mrv3mDh91tXdtV8rQWVLvUXxVbf6RY/ShEVZlRX6FsXDoqKq/u+zYQOXTRzcA4OXE+HPA5XgjZvyfCOY3yaHHjx+/UWb+5ZdfXr16dfv2bZfL9fDhwze10279V+C1wtvvv//e29vrdux37twBAODFixdPnjxxOBzuyPmtW7e+//57AADGx8fv3bsHAMD169evXLkyOTn59OnTEydOuJ8L7pCYOyPlvtGb1kj3bFWqsnXrV7mASbtjHADsk5N/7l4mX405JsYBlx1wTQCuF2Mv7p071VGp5wo4cAY5Q8AukPJgSglCK0GIGFkkRCgq7zC1OJxDTmSTEtiURBwqFA7xQUB9i5FBmKJoHDoRlhdCwqVaK9n1dUKjgV5hYqpUBIuFY7bytfpSsZSQkOTD5qLKNcxyLdVYWSqWofUmhkKN40sQLAE4Mn5nRp4PjpIikCJLeWAaM8di4ygUWLOZa9CV8rkoS6WQx0Wx2fAqm1hjKBXIsDQWnMZFllDziZyiYho4DRpPE+EtrVoINjWnKDa7MKagOBHPhOCZEDQlG0VKV1eWUrlgBCYeRUgGI2K9Dm8ICt+bkh4SErQvNuoAEhqbFLdv/qcgEj5p9EQdkZju7bvqUOCyqJR10ZkrEgtWwim7i8j78os92FKo3squrOdZGrmaKoKmCs9XFZjqieZ6Ep4RrdDCNRVopbaIRI2RSPOMlRg0KdhcTzJU4eRqmN6EbO9k8vgRzNIgOiMQh/MJDlp06OC8jKytFVVFKl02nu5bhN0rK080WPIT01b5BXx94NA8Wx22o5daVQdnsKOlCvTJM62j37frKngzPgC999G0+V+9l5Uf8Xji9sjFnhxkQnSK/3drFmzbs+Hh0yc/3f/t2i8/jt468/0vJ0/90KGpo9Gluepqys9PTgqUSK2ZfO5665WfOys7yMnI9Zn45YeSQBz9ys5Rn4ajW5uHN7Sf3tx7cXfziW0Dl3yah/fXDnjWHTlUN+hf1XmYq96otfmMXMC29yL0lekDg/SjR9i1NcgTw9KmekZbs/jmtb7J8bsA8NQ59QwA7C7nm6Zd+9sM2/+yMNj/AGb3PN5Ejydeq5+/bW8SyMBbtD7uOLP7gjd9Go7XXdNvv755FrzZrr8Z6k03leutxkzgrWIVN8O2XC5dtWoFANinpiZcLrc+BuCYctonHfbxiclXL+3jLwHHOABMAMBL5+SjJw9vnTjWaNIwhaUIHh0iYxVWKPE2NVFMzyQUBhPhISxcrJSTUUqKpRGjKfhIfEk4l5mNKYo+5PntAY9FxYXhtTZOU72wwkRnsfPJ5EyFCq9UkwWikkJEolCKt1RLLRaeVkux1ggqqzi2Wr7aQK6sZpUQE+VqjK6SyhUVFmPjE1P2EynpGEySRFJCJGbzeeiaarlaW1ppEVhrpQ0t5RU2IZWDQOIyGQIMW0JIg8TFZoVBSnLAJZkETiGZD0eQsuDETBwDTBcUs6UliTl+6QXBRYRkCisPUhQVnXggBxxVjM2k0OFgSFJ01EEIOCY58eBBr5UwSKSAh6ypEUYl7Nrq8WkqZGdw4reeQR+jGIfguH1MYbymklTVKDXV8JQmslSL1VdTLU2lZSa0uZ6itWCIjDiTFV/fxExJ21WCCdPq0SWU6EyYN6Q4uKlDrKssMVmKJIoEKs0nLn6xj8/cqMiV8QlbMrI8WIJUNDEgIv67sJgFNHaArjIXitzjdfCzhKT1PYOcrn66wZIbnbRKUoYeOtlsrZckZwSCZoA+nveXleu+zIfFPnh169zNo80DFShazsGgbQnpodfvXLnz4OfLd69duHv+xsPvbX3lMFKCWI9rGlBfudtf1yGrqGNpbbST1+rKalDbAmbFFC7Koy0Rmrcb23bWHtnZOLylontJ88lNtUe2Glo32Hr3tZ8IbR2JbDgSUd0VauuIOnUJ19CZU6aNaW3DDB0XtDWTho+JjvaLO9sUP94cckzeB5xP7RPP7FNjAOCcmph8ncR1/CeCGXhLSNX1mgDE/dbExMSbBPKb/kT3mT+7v95KVjvf6pF2j/aGzMT1WhfW5XK9iW+5zf2u+75vt1K5v3UnqwEAUKlU6zasH5+cGJ+ccKsEOV5LSU9NTDqm7FOT45MTY07H1OTE2NTYCwCYAuwvXK8ePrx7bbC9ukLBZOFyy7lF1eUUq5JoVpboxLByEVhYml5KTWSQ40uQQUXQQAwyoggajIAE5Wd5I2DBZEIii5Wt1uC1OpLWQLHYeBwBsgAWrdYz9RUchQIvEqEkEpREXqLRk8vKcSo9oRAVKZQjTVZmdT1fpcVLZUU8PqSoOJpITC8oiEhI8kEWJxWVpKj1zIaW8uZ2vaVGVlEjM9cpJOUMphBLLC3Khqem5cWHJflFpvkgyZlp0EimFCNW00TlFG0VjyNHsyXFZHZ+aMzOyIS9azbN9zq8IThsLxiWyBUQ6KWo1PSgnTuWrFv7RWzMwZDgXVB45J4DX3oFfLnb55MlG0G7fD4MiPvmUNBnUPSBxk5xRTXb2iSprBOUGSilYpihutTSxFboitmSnPQ8D740R6EshEJ9Ifk+JZiYvMKQxatmrd74eXO7WqYsNlsJbF5Masbq8PDFUZErY2O3U8jpAmEhkZqCxkd4+cz3OjwHVrRbqkyFwPetXjcdCj+sNUL1leCWHhKWEtzRqzs23NTUoRXKiB9++u6iZQuCwvcx+MX3Hl++8OPRul41BBe/8+DSAmTC2avDvz77+fyP5358cvPy72ctXeqq9jK+hlBWyeweMtd3KmLTPTILfR+5LtwePwJj+QTlLsBKd3JNO5V12+uO7G0+sauie0njyY0do56m9k3tp0L6zie1HI/vP1vQPwppPZJX05plsmX0DjKOHRO2NlOPDUiO9YoGuxUPfr3omnoGTL20j78E7A7ABTjtgMP+p/Lz34L5X94C+d97Zre9KeT4rwm0t53w3xV4vt0v+bafB16XlABvcYa8XbD55vq/88nAW67eXRCmVCrXrF3vAgC7wzVl/7Po5c/njt3hmLIDTpfT7nBHGifGJl88ew44p4CpccA5DjjH7M/u3zh/vKWqTEiFC2kQvRQnZYHLeFCtDClgZOoUCJ0CIecVYApDYNneaHgIsSSaW5opERTQyEkEQgIWE5+T64cnJGMwSQnJB2vq5PVNCndsTKnEy+UYo5GhM9L5Inh2QQBbAFUbyGXlOKUarzdQNFqiqhyn1lFI1BxwYQwSnRgVty8x1ZtIzeFLMVwx2mgRaip5XBHWYJUq9XwSs4groWYWxOUXJcIwqZnQKBq/uFSMYQjRci2DIy1RGukqEyO/MDIx/fCaTfMPHN6wfdd3AcF7itDZsMLkfHBMTnZ4YMCu9LSQVSvn5hYEC+RgBC5ww673vtsE2uf7GYYWgiB4U7gxNS2cijqOqoIi1xNEKmwhNlZpItV1SCz1pUhcOKQooKlNhMPHb9ww55uvQIu/eW/h4o+WLJ8Hmg6iMYtHTjXoDJhSdkxa5rr4+JXJSZuCg9fCoKFlZbiikhgiLQGMOBQYsRiC2FvXjC/XFfgHLc4De8pV2YYqeFsfncaOq2uWtHQYjp6or2/RgqaDQiP803Miyk2c546fL90ZMjYISPx8T//VQdF7bv5y6e6jny7euXT2p3MXfj5T12c6eq6JJUXGpB9CEJK6j5tGLtRbW0VdJ/S/TY1efdIWXbgCzNyAl68rb9pr6NjSeHJX+/ld9Sc2VfVv7Dkf9PM48aFL1H+2oGUwc+B0sbE6gc71HhnlDZ0QW6vQw8fKB3rk7Y28iRdXAMczwDkFOP4k5XVMARPjDpfzDZhd/04wv//++24wuxeu7gm93W/8d+b6/8mc/zv7u0+9XTQCAEBZWdnq1atdb1WqvSn2/rtx3vh8p2PC6ZhwOsYBx7jLPuayvwTsz4Gpp9+P9tdXlbHIECo2S8aBl4uKy3iFKkGhqQwjpGdT0XGi0lwZN1/IzJKwc2mEBBQ8jIJPhIOD/bxX7tz65frVHyskmJYmZW212FzJMugYJhPLYuG1tKhqaqQsDkJZTjVV8kTSEpWGUmFhK9VEsQwtlBSXkFKLcIkkZg6dC5ZrCCxhYSE6FktJ54iKSIwCJgdZpmHwxDg8BSKUUOilKCYXTWcXlxDyWHy0SsdSGTllGgYEGYcoSS7lIyuqBNIycni0p7fP5vgEv7Dw/RHh+1IS/YrgqRGhnuEh+yDg2BUrPuYK4I2tUhIjTaRAMPjZabn7NGaUwlBQQg1uG5SrzCQKP0ddRZEZsEhSnEiDqu0U8RTwlJwDKj2hq1cPg8W8MwP0l3dAH30Aemcm6OOPP5oxHXT44F6LWdzYICKQgmNiF/n4zs7I2IAuCeTxsju75VW1dKkqD4n1CYtZQS6N5EoSMRTfvMLdBHowmuir1Becu1JhqScNnTYPHLec/b6LxS2ZMRMUFR2MRGVV1SqeTtw+crpRY+G29lfItYx8RNL1O1du3b89eu3S6A+Xrt27wlEQqexcEiNt78FvJaqSG3cG7/xx2tqkIHMh53/seeA8Q1FEheZ+RlStlzVv1/Rssp7YXnd2R83JbVVHtxm6t2mbdw1+n918NLWqJWnoLKm6Mb+lE3ViVKwzgts6WH19ZYMDhqePL7ucDxyOlw77pPNP7gzXP6Il+HuH9y+wv9eamnxLYur/Owj/H5l7me1wONyVZAqF4n8JZre50+cO58Sfh2PK7hh32Mcd9jEAmADsT/+4d+1Yb61RxeRToRxirpQOUfORYlouh5Sh5MPLhfAyHlQlgvNomVxGllwIE7Lz2NQsKi4lOmxrwKHVAd5r+GyoxcyuqRY0N5a1NCkrKthGPUunY1osAqWSrFKRuAKkUFgsEKOo1NwSXHJarl8mNLAIl1iMT5CW42RqPJqYQueCaaXg+GTvgJDtASE74xJ9wLDEtPTwkND9VEYRg1VMocMNFQKVjiVWkPkSHAqXKVdTSvlIEg0skhGI5AIYPJHOQLJZKBoZUlyYlBTvl5sV6e+zHZIfE+C/bffuxUhUHI2ZQy3NQWKiYpK3gou8yZyo3GLPykayRA9XWUrKzEU0cSqCHCIzwZsHxMXkaCQuWqkl+QRsXb9uwUGvbetWLpkJAs0ATZ85/b1Z73wwAwTasvFbhRxNIYdisF4F4I2ZWWuL0YcRSL9idKhQnGdtwKMIfkU4X7YoCUP250pjVcbslh6qoQpZVY87dkqnt+D7j+sGhytv3h7B4AvefR/kH+iVWxDf1m15NP7TmasD5ZXckQtdHQPVWov8+s83bj/47di5c9fu3R0cPUpmFzFYea3t4tpGbnUjz1LDPXay7uipZmujqrZd+9Ojk8cv6+Ng35HLd0iadhkGd+kG12v6V9lO7qge2VN9zMvcfbCi3b+xP6VloKD3KPb4ydLGppK6OszQiLK1jd/Tq/nj0fcu4IHd/sTuGP+HnFb/RiQD/9ee+d9l/71nftOA4fhb9rJ/+EBwH26SJ4djyumYcjqmJl89B+yvAOcrwP4UGPvj/s3R9hqVgAKll6SLGTC1EG2UE8oFRXIOVMIGUzHxMi5Yr0DLeRCVCI7MDyjMC0RDwzKT9pfSspUyNLc0n0HJlgqLTEaGrpxUbePX14m1GrK5kqXVUnRaikpF4HKgHA4UjopNy/XDkjPJpblkeh6FkY/CpmiNLLNNZLZJ1Do2EpURnxS4Y/eq+MTgzz5/f8v2ZTwhXiKnWmwyfaWAL8FJlRQ6G8EWoHlirFCKl6uoFBo0LvYQuCCOgM/XqVkSPpbPQUPy43Zu+y4zLTQ8zGPv3u+27/omMHSDUleCIUeSSiN7jvN1Nhi7LD4FsllXh2gcpBoaYViOX1bxVnMbqq6XgqaF5cF9fQLXf/vdx4XQdAoRs3X9+i8+/eydadPfnfnODBBo5jRQQqyPuZJBp0WRKb5Umh8EsiMnbzcOH1mECiGQYpjs+Oj4FXxxssEMo7FCBdI4CjvUaC2SqvKI9FhESThHBG7tVspUGJEMV1ZeumHTd9DCDAwBOjDc+mjs52Pnemo6jMfOdXUeqVcZJTd/vXXr/r2B06cv3f7xyt1r3ceajw5VX7rcRqanVFRT6ltFpy403rw3qq4QCMro524evfVwCEbxySGsKTXt4VatVbStUXZ9p+5Z1XbBr+a4d/e5eH2zj7E+vPM4oqkD3tiKqa7F9vRKurrk/X36589vTDl+G5+4DwBjDudfIzv/Fcb/fjBfvXoVAIDx8XHXa8LdN3Gm/4SJuu3NxAAAeOOZ/xmYgX+0uHj9q3e42ZveQrfLaXcADjtgn3BOvHSNPwOmngGuF8DUY2Dst6une6r1fCIyDVeYyCXnl/GLVMIiDjmLikkko2PZ5DQZN1/Bh1JK4tDQEDI6VsKHCDn5fFY+i5aRlriPTc+UCeFcZq6ED6vQkXVqvNlIt5gY9dXCtiaFVk1lsCA0NkQsx3KFRUwOzGTh60xsuYpaUSWSKigKFdNklqm1QgIJERsfFB0bcMhne0DwniJ0OodfIpQRjBahvJzGE2NVulKllolApdCZhTnZ4akpATnZkRmpQRwGgkUrTEo4nJLot3Hd1wmxPt8umpOY4IfBZXn7rqGxM7qPyOGYw8TSUGVFXlUbNrtoh0/MFzRZsKE5V2KOVtenVPcWVrZAi8mHiwihKFxCSnqQySDz9zmwdf3GOR9+9M400PRpIDeYSfg8jRovk2ZlZW3Kz9+akrLOP+BbFCocDAngC/Mp9DgWN7FcB6YwwhPT1mTmbRErs4ZOayusZLONqdQSGBxw94CRLymCwKPrmsoLoAm54ASdWd7e3/DL09uj10+0DTb2n+xs7quV6cVX7l679fsvQxcvXrr9491Hv/Qeb6trKK+sZEHgwVRmWlOH/OadY388uU5iFhUg0ofOdv32/HtDIykBtgLBWQvjfMmzrZI1rhTXLavs87D1+1T1+KuqD2lsYS090Ma24po6XE+vpLlZNNhvfvrkBwB4Znc+mXI8GRt/8toH/AchGXi7nNPdFOEOgLleR6r+2UL3n4H8/7U5XmvBu1yuNwUtb5bZb4P57R/yn48HuFyvedgcgNMJOKaczskp19QkYJ8ApsaAiefAxHNg4ingeAE4nj/55frRrmoxC41FpJDQ6TR8ukpYpOAXluKT0eBgNDiwBBLEIaVYNBgONZlGjAVnHxBxs1jUZBYtiVgSiS0KFXFyJbx8tbxYIUSI2JA6C6+tTmHWs8vLqTwRWijGMFmFGh2zwiysqpEZK4XWGoWxUqxQscjUIhKtmM2jcPhUjoCsM4qg8MRN2xdn5kXEJfskpQfkw2ILi5MV5bRKq1heRqHSoSXoDCIuF1oQC8mNKoIlknE5eTmh8bEHA/22i/jE7VtXhgQeLEbl7j+wbu2mudGJ2xm81NpWGpEVzZAkSQ35X6wEeYbOwnA9VXWxdUfyzR0ZxqZsLPNwDtxDpcfJlCSDThwTGZSbkbJ+9Yp3poOmTQPNnv3utGkgKgVcysrF4sKK0YejYpYXgPcjEMGFsNCcbF+pBJmUspNAjho8pmBxk9Myt3H4qU0tXK0ee/laz/UfjrW06XmCkq4+k1SJLeVBz1/uoDDyceQ8mZpb22r7/dXvl+5ebhloGb126uiZgZb+xtNXz9x+9GvPqZHzP9385ekfMo04MMgzKHDnXs8lkTE707L8G1u1fUcah073cURUqaZ09Frr1V8abd1INHczmLpQVruv9miEsfNwZad3TV9ImXW/tT2mpiOrf4hybFjY3SNuaZadHe0Ye/kbAIyNjT2esr+YmHzhBKZeNy3/DRaAf2EW6h/aX8H8xjMDf0vB9x9lrr/Ne7tnq1Qq3wYz8N/O/M3v/fW3rzX+nIDLCUyOO6YmnE67C7A7HBPjjolxN8GqY/wFMPEccLwEXC8B+9Pffvq+p9VUJsTTcJksYhablCnnQE1lOB4lo4wHVQoKFLxciw4t42Vp5AUmNVyvhPIYCThkoFKQrxJDeJQ0eLY/JM2HiU2v0XHrLeJKE1csxhgMLAIhS8AvaWzW6AxcjZ6j1nGVapZISiWSEXwxjcbEYfBIKCITXpRWyikuKIznS/BQZGJimn9imn9YtCcUkUCkFhgr+CYjDw5NwKIz4eC44sKkvMxQAbtYq6aXyYngvGgBF08jo9OSY0JDfeMTgrLzI1C4BImqsKmTN3iyPAfplQbZ4xvzzerdoMjsr3OwK7l6X2NLirk9W2vLyS/2UJswWgNNoy6FFCRnpUWvWr5w+nTQzJmgadNA06aDEuK9hSI4lZpIo8eHha/kcrOYjBw/plQnEwAAIABJREFUn/WqMnJDnSwwaN3BQ0siozdlZO1HYyK5vHwINGTHjoVGA+/mrTOdXTarrezocB1HCBeXFf94b1BtJPEkKK6EqrcZXrjGLvx4WW5SVXfUNfc2mRsqL/50+eHk08Fzp87cvPp48hWkCAKaDvrgPdB7H4A2bFqwdccSJCrryFDHvfs3qur0AyONXcd0TQOc6/crrj8oG7yILrP6Wjpiavrize2hVW0RVa2xTX15ck10Uzu+p1fU0iy99H2f0/7YZR8bH3vucExNOSbtzimHy/4Pkfxvt/8BzP/Mo/0zj/3/yN6+r+sfLbPXrFnzvwTza/ubhMHbkHbYXyv9vVbfnpqYdNgnXc5J59Sr8ZeP7OOPAeAl4HoOTD64c+NEbaWYRc7jUfPkXIRGglYKkKYyjFWH1coKGiyEinIYochPyEywGYqlnBQZK1Uvh1eWFSs5ED4pC5kZlBfvA00Ljg7dnZHmL+Sj/Hw2ioUlHR16k5FX16AymPhUGlyuLOUJyAQKEkeC50PSc8HJeeC49OwQtZ6l1DBkSoq1Vq4xsCHw+HxwdESUZ2jIbiIhNzsjtASZKuPjSslQNh0OB8cWIRJgkOgA3205mVHgvFQYOCsvN4NCQSckBySkHIIgg6DFfn0jUpE2t4gcml/ivWoHaM1uUArsO6r0IIq+jSw4qLPlFGIO4ChReHISg5EXH3coJHi3x97Vn3w6fdnyLwKDPJevmO8fuIPBgkRFb2VxskwmcmaG9wfvgWZOAx3y2sigwvx8Ni5Z/N47M0Arls0uhMbkZoclxfu8/y4oOsL/1MhgV1dDa1vViVOtIimKJci//lOXuZZmqGK29dc19DTdffLrlV9vNvS2NA+0NXY31HfVXL5z+c7je8cvjl64/cMPv/2cnJk68x3QrPdAX3750abN3x323VMASa2uN+gr5Gab8uK1I1UNHJY8dfSa4omz/uZDWWVzvK0jxdqWZGmJM1RH9o+U6MwpJKpfewe3sUF088YQ4HwGuCYdE+MTY+NOJzBld7oAYMph/w9EMvAGzDNmzLhw4cLk5OSzZ8/crYWTk5NjY2Pj/8TG/n3m5ieZmJh49erVkydPJicnRSLR/y2Y38Kz80+Sl4lxx+SE0+nePjsAlwuwO1xTDvvE1OTExNjE5MuJ8edjr55OjT8FgDEAeAE4n7x4ePPsSJtJxRKximU8jIKHbKxi1VeSjWVIoxJeqUbo5GCTAlxnRNcaSprMJJsGqxHCpLQ8ISmbhkykIhOjg3fM/Rg09yPQogXTy6TYpgaFrUpUWyurMPHlZVSRmMTilpSpuCweAUOA5YKTwiI9YchEBhshkhHKdaVaI0csJ5Zyi+RlFA4PJZUQwPlRixe8v2H1/FIy1GYS1VWVqWSUlCTfvJzwsJDdmWmhnh4bM9NiyeSS4uICGrOYTM9Ly/VMy9ve0k8txHl6Bs7f4f3p0o2g2JzlXmGzPIJmHgp/D4bfXt+JaeyiMnnJ8Sk7SOTUrKwAGq2gt9+GxeWh0Dk3fjhtqy5XljMwuAxv71UQaAgMEjlvLmjmNNA3X338zVcfhwTsDw3aN+s90IcfgJZ88+n2Ld+tWbHAY9f6mSDQF599Eujr3VhnPXWq/8ixer2JoTERb97tbe4S6cz01r7a2s7667/euvzLD90j/bb22pp2a1VrxckrQ9d/vzly9cyZm5fZcvHu/XtnzARNA4FWr/rOY9/2/oGO23ev9g608sXU7oGaV/afrt3uUBgKlOZUkTbY1JhQ1ZLS2JvfeQTR1AVu7IQpdcm6igK1BtHfp/vt3gXA9dw+8WJqchxwAU4n4HACLgCYcDinXMB/NJjnzp3r5gZ5MzPXPwkg/XsN+C+lnS6Xq6GhYc2aNcBbXGXOf1TZ8rfm/IeExm4X7Xh9uPW3p1zApNMx4bBPOOwTzskpx+SUY3LKPmafeuWceuWYfA7YnwPAS8Dx/OGvN04eaa+zKMRMRBm/SEDP41AyVYLCMn4+m5Rg1Zc0VhLrTXiLsthajpbSM3iE5DJmroJVYFISBCxoVPDWPdsWJEbvzUg5xKTmGXSMrg5DXZ1cKiGwucUUaiFPiK9r1FfXlZeykQRSjkxB1OiYpWwknpjL5aOlcpKAX1KQH8UpLaKRIUu/+cv+PSsRBXHowlS1vLS6UkHE5es17Nhor5io/aVMhEJOo9GL4uL907KCwYjQLXs+3Of7Fxx7r3/sXzbtBy3bAtq8f/qqnaClG0Fewe9T+X4Dp1iWRqTGDG3qYGfmeaVmHtQaaGot4+TptuPDTWarnM3DaA38CrOIy0eXa5gRUZ4fzwbNnA56fwZoycIv58350O/Q/sOeO+bNfvfzjz9Y/OXc5Yvme2xfv2LJ13Nnz9q0Zo3ZaGhtqh3obTl5qlNeRpKpMMOj1YPDlV0DFZ1HGjuPd9764/atP24PjB6liekMETkhN7r3ZMforTMX7lw5e+tKx7EBJo+VlByXnpbkfWh/alrC8MiRM+dHzpwfMpoVjW36zgHdrV87bvxiq2jIKqsIU5nD2gfArb0wc01GXXOhyQxWa8H19ayuDt2D+1cB1yvX1Dhgn3I6pv7MJ7uc7n+Gqf8iAfn2/+e/0f7Kzunn5xcbGxsaGhoXFxcREREWFhb9n2dRUVFRUVHR0dGhoaExMTExMTFxcXHr1q379ttv3ewFblKUt4vA/5E53wKz/e/X2y7A+RrDb45JwDnhcrgPN7Cn/qwxm3TYJx32P7fWgHMCcEwAjpf3bl441lVn1Ys4VBiuMFHGgesVGIMcrZcjrOoSowxuUhQqWBkqbrZJBlMLwFYtqa+9vNrAIKDiCvOCUuI9ctK905O9hNzC5iZ5tVVosfCqbTKFkiqSEKRykkJJxuAyZDJ8da1MIiMKRNgSbCYWn83noYUCTKVRwKQVblr7JZMCtRqFQhZKwMKCs2MjQr12blvi5bk6wG9zUpI3EpGExmTSmXBLtTQ2eW9GwW6dLUeoC9LXxxkac5BUD5/oud9tAa3dCSqhH1CaMgZO8qzNKHM9prGdWWElJad7lJXj1DqKtVrSO2hr6zKhsVmlnGKZgqI38jo6LZu3LH3vHdDMaaCZINCCefMXf/X1QQ+PLWtWzXn/nSVffRHq673w8znbN6zasXH18m8XxkdGnjt5sqezZbCvtbevji/E6EylvUcqjp2oPnqivmOwoet4+7kfzj1xPj3+/VBQvF8mLDk2M7RruLX3VM/V326evXXl+i93uo72nb8w+vLF4zNnT5SVi7v7Wrt6m+qbKxtbKyy1krY+5ZHTiuELwoZucMcxWO8Qoq49p6ouS1IWU1aeZapAV1Ux2lvVzx7dARwT4y9eAnbAaXc47Q63coXDZXe4nO7n+3+VdP0PAnNcXFxkZGRQUNDBgwd9fX39/f39/f19fHz8/vPMPT1vb2/3FwEBAQcOHBAKhcBrIcv/xU/9X8HsBAAn8Pov5N4+T7mAKZfzzwNwuY9JwDkJ/Ilwu+PPm7lcgGPKPjUxOTk+YZ+cAuxTgNMJOO3A2Mu71y8NttfVVyrLhHgpC6GRoA1ytEYC0ytgMlYqhxgpZsbJ2WmogoBicAgFFa8UFtabWRp5iZBVQMYl8Vn5Bi1RKUOrlNj6WmltrUShwOPx6SRSFpmczWUXisVoDgehVtN0WpZUQqCQwTwuWsjDwKEJQb7bokI9DComkwQpE9OEbBy6KCsnM8LXe3NWRrCPz4bcnHAuv0QoIlLoMBYPzpfllxmzUPRdFJGnyBhh6yoUaqIh2G2RKQvRlAO5hVsTM1d1DDDPXjZW2DCFKN+tu+ZgiXE4UqLFxtGa6FU1IqWGVqaml5UzTGYJi4sFTQfNnAGa9cF7M0DTP5j+wZdz5+/dsnPV4qVz3nt/0bzPArw8v/pk1pefztq3Y8P8ObNS4mMujJ7s7mg+OdzX0Wm1Vsu7+izHRupv3ztz/GRLU6f1xPkjv4/98tj+R01n1YEQD5aMzFPST18buXLv6tkfL525efXsjSvNPe29fR09va3N7dbalormLtuPv1z85eGN+nYdDBVlsBHPXzdoqtJbBwrru7OlmgCBzL9MFV9bW1LfwGhrlfd0mZ4/vgsAU65JJ+D+Y7v1mV2TTtekG8xuMuz/TPsbeZr/096ZhzdV5X08CorO4zijM8rguKEw4oYL7iKKIoIgIFCWshQobem+723SJU3TtE3S7HuTNGmSJm267wtt2deyo6ziqMhSoG1yt3Pvef+4bS2lYcBR4X3ffp/z5GnSm5tzzz2fe9bf7zds+9ddOJsNb2hvB20w6L9pN6C0V8Cbnoa8DuOBNPiIJSEFBkmmSAAhnYiBCAUE7HdyTgBI4JDAIQAUABSOAwTBeq66cBfR/wsEBlxXjuzprCnT6WSZMkGsMDtIr4gpt6aXW5jWwhitJJiduHLD8g+9vnwl0n+OXhpfYsiw6FgGdbIoL0TAC1LL4rhZ/ps2fpGauNpqyq6tlBcVspPi1vB5kXJpilGfI5WmikWpclm60ZCv1XCVssysjHBhbkJY4DKdnC3OS5TwmQW5yaFBK1sabcL8JO/lszLSQzcFLMnixBSZJPlClm/AorkLX+XwfeZ6jc9VLPGNfuXtWYwkziy9I6Rzr5AnWbHG75Xla6cI5b4ipZ+jMsNoTUjN9OJLNuXw/RwVOXJtstaYkcRan5UTZjDzc/mJUTH+945h3DeWcd+YsWMZ993HGPe3Bx+ZOvmlZ8c/8dhDf544/vG3X3nhpYlPPP/EI2+/8vw4BmPdCq9D+3bVVZfu2tHc3GKvrTcqNJmtHbZT3+1o3+IsqzR07GzYfXTbJeTHU+ePaW1SsSbHUCLvOrH3Itp97Mfvdn97bPexI7bKUpVWlpwaIVFmHTndufNgzf7jDfu/qTtwor66WZzM9iqrY1oqI8xOf7lxWUNbvFq/lp01r7oqs6Zaum9Pnbv335BCIQGwPpxwkxCHFIAUSdAw06Pm/wUwd3d3X7lyhXaai2EYjuP0DBN+l2kwZPSgP6Pe3t6enh560g4MBKYibylw/EDvut8ZKt04g36/TRCQEACK5pSg+skl6WMH3xAA4gTEcIBiBIoRGA4IEgASQgq6Xbi7DwM4SSAopEjarPrqz2cO7G6yGQWi3EgBN1iaF1ykjrcXsYyS+BJNulGSyE/zE2dtUgkizaqkajvPpmcZFPE2PctcyJIJI5Jil2/y/TwlfqVMGMdK9Cm1CGoqFK0NRc5SmUzCkohSpZI0qSQtnxefw4nWqbkaJcesz5OLmAYNV8xPCvRfEh3hk82O9tuwJCRoVdCmVR999EZIyLq4hKDPZr8dFLZ86cr3fQJmLF/3Rq5iQ3FVssocunm3eN8x/Y4DGrkuuKgk3mRJWLPujZdeZ/CE65y1mezcFXprbGkN22hLszlzRYo4vji6qkHbtqXUUCR94MF77mEw7mHcO5Zx31jG/TTMkyY8NXH8PyY+9tjkJx5/5u8PP/3YQ489NOavD97DjI88cbSrva3q+NHtP/18aG9XldaY0ba1qLlDX2zPtzmUdU0OmTb/h+5Tl93f7z3aKVBkmUo1u4/s2nX04OFz328/cnz/iROFVnPH1uY0dvSmyKXbD5UWOtK09gSlNbK8jVtSl1HRmuNsyNrepVboA+JZs8zWcIV6g0y2rtyZvmNbKQUuA+wqhDgkKawPBzjE0cHorQTVXzHueFf6ZrquZaYoinZzTb8lb+rd/o4Ix/HBITFtYkkTTu91oecY3W43vW/2Vk9KDeF5YD1qkGcCAkBd34YPuJGgKAgARU9y9kMOKUCRBIm7cQxASEIKwwGGERBCkgAE4oYkDgkXcF386btDO9rLDOosNnNjTNBCcVawXZ1eY8lzGjgOXXphQYyUu0nJD1Pkh0pyAlWCcIMivtqe11AlNmtSleLojWtmTpk4buPqzzUyJivRNzVhQ3ZWhFrJTkkO4Ocn8nMTpCJWNjsyIXaDRp4pFaaYCnOKdNwiQ97ihdPff+eFVcvnKWQ833XLH3743tdfn5SUGmK2SmVK9orVn+UWxGflBfOkoYfPVDvrc81lLL01fn3geyFRsxraCozmJO81b2bl+ghlm+S64LDYmWHxnzjrM5mc5VyBv7Iw0WhlN7brmzbbRBLOg3+69x4G474x99/HuP/BsX+a8NfHXpo46clH//bko4889/jjT/zlz4+OG/PnexkPjWF89NardpPuxzPHDu3vPHtmd32TrrJW3LlLf/qHhm/PVVU1iNW6nIamUmOx/MS5rivIufPXTnYd28qXZTdvaz15/vzBMz8cOvfz6Z8vN3R2VNY4vj9/OF8WX1TOThOsSM6dr3b4qR1+9sZ4S02CrYrZtlMu14ZrjDHFlmS1JkKnjTx8oAxSFymiB5JutO8aBARAMdocin5m3yVD4v+o64KtDzqyhnd6L4snkQMbvAZ5JofYXbvdbmrALhK/aTe7H15qyJuhbe4QmEkIKDoCGIlDEkASQEDS/6Q5pvqXxAg6MDcOEDfRh0KXi+xBgIuAOIKhBAlIEqIojiE45nKTGEq4eyDhgmj3z98f297qNEnTZJxQXtJ6GSekRM2sKOLYNClaYUShKMoojTXJ43XiaFF2gCQ3yKpNrbTx6kpF3HS/iMCFIf4LNq6ds2DutKmvjN+wbh4/N0EkSEmM842JXLtq5awAv0VqJTuPF52W4svjhBoKuTNnvByw0YvPY+Vy02OjAufN+3jaW8+t8pkjV6cFhi5esPh9jSE3X5SSmBGwLvDLzdvNZbWCPHHgl19Pjk1e2NAqlSujJj7PmLfwJZE8rLSGwxP5SLT+ssJNy9a+GpkwP5O3Ljrpa70lq6JOm8GJZdzLuOcexv1jx93HGPvipCnvvfbm1Mn/mvTEhFeemzjthReffeTvfxs37slH/vLSxCcjAjY0VZWfPLL3UFf72bM7ePxgnSmueSt/7zH1vuNqc2lSQ1PRjp1N1fW2muaSH7u/+bH7mwvXzohU+Xy55BJCnHdRWw+dPnzmh+8vdze11tnLNVu7yt6bM8Encpq63K+4OVBf52Np3FTo3FjWmMTmr9wYNN1RkSMRx5iKso8faiGRnyDZA4GLxF040kOR2LWrl/of6/19MPhLoJk/0Kn97eqXlhkfcC1AuwT4wzaE3JbggHnz4PB+0HgFDokCO+gXwZNuBeZBnikKDGBMQED0Y0wAkgD920soAABOW18RJEpQCEL2otDlJvowCkUASq9qkABCCmIIADjp7untvdKN9F6FFA6JXug+/8Px7ZurjAZJenayX17aJp0oQSOMU/DCNfxoVV54sSLZqko1y5MM4riMmOWZCasFWUFFSqbVkJ2fFcZM2JAU6/PJhy94LZpuKxY31BZZTAXey2ct/XoGLzsmKmJVaPDSAL8F3is+e/ONp+JjN8VGB3y94PNJk54QFmQKhMx5C9/5aOa/wqJWBoYuC4taHx3vvz5w6cr1czVGTo4wzObMOXGuvuuIg5PrW2zNzM7ddN+DjH88zfh07lMiTQBftVpjDVob8LpPwFt8mV9kwvyIuEXxTJ9kZvA9YxhjxjIefOD+++65d9qrr7318isTxz/+/PjxU5588p3JL7/+zOT3prz45fQPZ73/7sZVyyptxlPHdp85ufPAgRqNMU6hD6hsjevYl9G0LV1viezqqm5ssDjLdaXl2qMntp/5/uDla9+fO39abzMdPHnqCg53Hz/bsGXXwZOnzv50Zt+RzgOnOzIlQdnqddqqYKl9haVpo6l2g8q6qqqJZSyOCQubI5UkOEsV/z7dBakegF6BJAoI2sMUTgIUUjhFYnQv7LqQUf8rYL6txd47qBsvwNPnv1IeF7OooYmirut9DeoXYyzql0T8YkZNoSjuciEulwt1I6gbcfX1uPp6MFcP0tMNoRtSbrz3528ObGssNxVr+eLseG5ykCY/wabKNEmSi2WpFnlqmTbTrmEpeOFBPp8xo5fL8iKVghiVODGPHRriv+i1KY/Nmz1tzmevJ8VsjItYFx+53lgoTGeGx0SvX7li9sKvZgQGea9Zu4iVFpWREffprHeTU8MFovSE5E1pmRGzvnhLLMsqNIgF4oz0nJjE9MCIOG+jjVtaJbBX5hRZWakZK6vrpfsPVZpLeBsCv3hh2n2zl07wj3+9oj3OUhkhVKyubGRZypI0xjiVntm5tXzKlCfvu5fx0Lix9zMYLz7z9PTXX3/u8ccnPz5h6tMTXxn/5IwpLy+e8fGaefNmv/PO1In/LLcpz3+/9+zprfv2lzKzFqdkf2oo95KZ51S1xe7sUqnViSJhfG2tbkunc+u2+tOnD5/7/tS1vssXrpzff3TfoZPHdh89WN3aYnTYtx/cdfTc4V0ndhy5sFtVnpHIX5IuX8jTLBLplikLfdpa8i2G1Ai/hXaj+KfTRyDlRnovQAohAdpvOTdwBwdGyL9p7fqdNQrzLekWs+epQzFIMx1Diw7NQ/8xsKetB3H3Ie4+SKCQwiGFYld/Ont0T22JTsVnFqRHKnnxuvxEFS+6gBUoYPlzk3wKOEFmFTMn1ZeX5tdSpTKp0hXCRIOSrZWnpyX6v/bS+L89xPD2+rRYL5SK0vW6gta2Cq1OGBm10WfdYg43SabgpTAjMthxpmJFTNymmbOmvf3uixv8lianhodFrQ+LW5+eGzXf64O1frNVeqZUE11ala3Sxwgl4bXNilPnOo6fa2PxfCa/xZi+6MGYrBnm8jBnXbLWHJTOXSpRhdQ1KVo3W9+c9vz9YxhjGYwHGIzxf374+fETnv/7+Ml/f+LdSS+9N/GFGZNfnjvtnc/fePOT19/46xiG39p5F37c/d2ZbS2tmvlLnlm46hFx0cyojGeV5jX2SpbDwcvjRe7aUfHzj4cOHdh67szxfXt3nP3uGxd28cdLpxs7atp3d3zffaG+s81aU9a4a3P9ns1NXS07TjXLHMx43uLA+A/E6nXtnQWbm6RFSqaMl3L57LcQd0ECoYg+QLiHWUGRd9oy+deJ8Z8Pubt1NxT3rfBMI03P2NHDhMGZeTo0H4YhLlfvtauXrl65iCM9ELiJvksQ9Lq7vzu0vaHaqlDmJcty4pR5idKcaLUgXidK4GdsivJfwIpexWX6qQsSijWZJlW6Rc+pKBGadJzo4KWrl81IilmdnRHCTAkVCTM3rFsSHLjaZJQajBK+gJWWHslkhefmpaSwwp6e+PAGv6UGU4FIys7OS1i4/JPJr40PjFwpUqTYKwSnf2j+6XL7ufONXUdLHFW80irBln12SyVPoAn7aME/Pln4eEbeCmcdu6KBO3/p5IXLXpGoYrbucixe+vHYexnj7mXcz7j3+X88O/5Pfxv/p0ee/POjb0966dV/TJw64blPX3v71aeeffXpiY+OG8Nhhe7dWa7XZXcdqEjjLAuIeDUu80Vm7ht8+bLSqqxCfTovJyYkeGVmelRHa9VP/z5x6tsDBw9uO35i1zXXv8+dP9nY3ljV3LTr8CFHffXWo11bvjlcvq2xckdFwx6HvVFgrcjYulvrLOfKxDGbG01XfjoJKdR97TKkMAzthRAfhfmu0F1S3LfYRNPL4IOxdWiwEQRBMNSFuBEMJUmCIDDE3YMjPQDrwd2XIdEDyV6IXr507uiWJodalKkWpYuyoxV5cXoJ06TIUAsStQXJ+ZlBvLSAHNZGaW6Ew8xVFMTws4MUoiiVJKYgL1wuTQsNXv3x9Fe16jxHiVqt5MmkmXn5ySazOJUZ8vq0Z1PTQm0OpUiawc6OKZBlZObGRSb58UTJQiUzMGxBZPzXAklwkS25uUNiKWOHxS0UKGOatxnOXtqy/0x5JGvBXK8XBIrg6JSFARGfJ2d6R8QtLnEKzDbRX/4yZgyD8cA9D/x5zMMT/jzhr2Me+vsDD730z6efeujRV598btW8BR+88srMd94KWr+ipd5UbM5Zs2Zmc4u6qiEnIOK1kITnth9iNbRn5YsCd+woq6k2LvzqE+8V81ISQnOyEhvqrEePtJ88ve3EmW3dvae+u3DMXlMi1smyCvLtTfXl2zrbju5r2Ney58SWimZNZYO8tEIoLIja2umAsBtzXybQXggJEtBjY2KYp4FRmO+M7p7ivpWO91CA3W433TK73e7ePje9KcWNIr2uPhxHCQJDsT4SIATuItBrBHqNwq9B0Iv0Xji8r6PUJDUpuOLseCkvQStK00vT7XqeVpzEZweKeaECTgCXtTY5eiE3bZVeES3OD1ZKk7icyKTY9TFRa4T8RKmElZkRViBMiUvwfe/9F157/ek1a+ev813kvebLLG48mxu/MXhVcIxvWnbsgmUfh0R4BYZ/tXjFm2nZa/SWVGdt3rpNM2OYK6tbldXtssoOqa6M5eX75lyvF8KTFmbyN0alegVFLlwXMIeZEfzQw/fcew/jpcmvTHn21cf+9I+/jn144uNPTHnyyaf/9sjMd96MD/Ffu2zeh9P+Fbhx0fEjtRpNwsxPn01K8bI7U/1DpvqFPVPdHH7qnKO5Rb25o/TgwW31tSW11RZOZszKZZ9rNdmtrcY9XaVb9xi7vnFcJQ5ccB2q3+bMFvFS83IqtrVbWqu5qrwCXZ7eWuCs0uTxExrqiyh4xe2+0NN7GSNQjMDdKAKu1yjMd1J3VXH/x7H0YNeaNj6jR85uFEFQvBdB+1DMheE4IHBAuJA+jEAxDOlzXUXQ3t6ebgztQ5FeHOuDEIVED3RfOnNkd4OzSC/nSvISVaJUkyar1iGur5DYjZlF6vic9DX5Wes0klBzYbJenWo1Zes16XxeeIDvl77r53w55w0/v68E/ESFKqtAzFy/YdFb705auXpueNR6H9+lH3zyJjsvtb7NOf/rj5aumJnDj1i78dNE1iqzPctekZvB89sY/sXawBkJHC+mYGWWzOfTpU+oS6JtdeyNkZ9prUyxNmGt3+xlqz5/9rnH5syZrVXrX/nX6/frmcQHAAAaQElEQVQxHniQ8cDEf/xz6r8mTXrqsU8+mOq/bukqry9mzZianLiha385k7l63fqZam1CVW2OQuu7xu+J2tbYmkb2/gOOixeO7NrR0NleffHnk+2tTp+1czWatLomWX1bnqksytkct/1owf7TRTuOlFRvdrTs2rz58I6OYzuCkoM/mfdBQkqwWJa5e2cjgp4niCs9vRdJiGMkQAgAIAT9LjWpUZjvvDzxc6duw00yQ9J9aAwbHDnTMKM4hhG4G8dow6z+JhrHcIpEcQwHBIKhtAEJPbp2u3opdy9EeiDphqDX3f39od2temUOLzNCkhdv0rFrykRlVm6pJdugTpQKguUFobnZGxWSSFMhy6BLtZiySh18fn5kQMC8wMCFfH5cfaO5rsHEzYlXKLMlco732oURcZu4/LScfGYiM0hr4IVHe4dGLqODY0lVSZ27rDsPl4QmfvHF8gmbEqfl6Ja8NZcRlvGB0hESnTUvJGluVkFgYNSSpk6HurDAais62HVg6cIlk5+ddD9j7LJFi7UKiUKSw0wK43GSVq+Yv3TRrK79LQe6mqTSVHuJNC8vau7cyemZX2uMq81232PfGhTK0Pp6yY8/7LSYCiqd+hPf7uBkRSxd8a7GFG2tilTZVihLvjTVLnG0+WcUzM8S+ttqVR2HG8s7rNlSZkjsutT0iC3bayF1DcJekuzFiV4S4oAiMZIiIEQxit7rNwrzndf/IpipAeNNHMcHJ7fprakIhiIAJUjgxjGCBBgJXIgbBwRG4CiOoRgBSOhGMAwHCIpjGEEgbqzvGtp7FeJuiPdBygXB1XMn9zXVmB0WsUrKUkpTTDq2xZhlL84x6zMEuZtyszekp3rLxRGNdbLyUn51laS6SiqTJaWnByQn+waHLl/i9fEXc98Ki1yt1uWWVRrSuXHr/ReHRq3OEyYGhi6LjF3LzYsNDF0mU7GctdLmrarD39n849/4ePE9bMVnX2186F8zGFztggzZgq9WT1wV+B4rx19pyHlt2nM5uczvzn27dWuLQaf0W782g5kslwhSksKkMk5ne3VDnV2rEp84vt9ZqvdeMW/VyvnvvzfpLw8zXn/znqCIl/LEs/cdEra0swsLA/fsLty5tUSnyZZJ0w2mnMCILySFfpkFs7jK98WW94SmaRniVxM4b2Tmf83O35AhDEnmBvEVLK4wsXN7LQ66IewjyV6KcpMAASSK4yjtaQDDIE6MwnwXaGiJ04RACMkB76J3w80YBvPQ4RkxRDiOYoQbx1GMQAdfcRztn/ruN6GmBhIgMIC6EVdvX1/vNVffVQztHYi/48ZcP397bEdFmVYqYBXkJeqUnBKzoLJUaDFm5HL82SwfpSxeJo6RSmKdZcLWlsLGRp1ez46JWeEfOP+d95/+cMbzUXGrwmK845I3KrVsqTKNlRkkEKdo9bmhEavmLXjfN2CB3pIl1YWXN7HytUs/87onkvNygvDNldGPhma9EJc/TWRaoSsLP3quMk8W/c705xYtmbHa58vKGuPuPc3Hj+9pbqqtrnZ0dNaodflCIaes1Hr0yKHWlia/9WvHMBgPjGGMZTCefoqRmjaPmfUut+A9bfFXp87xt+9KLS0Nra3O5+WE1tYbC2QJaXmrDeWhRTU+CflTcrRTC4qmBSU+airzat2S0rSZGx73VUqGv0ietu9QGwV7MOIqglyhSJTEXRSOUDhC4RhJULT/CdDv9ZockeRRmP8g3f0wD8skuEG0UTQBkF8SgQ2mAQOTYTBTKEbgBElRkIIQAIAgSE/P1Svdl+igtiTpghC91v3D3l3tZQ59kb5AIWZZinhlVmG5Q2wz8/Sa9LzcUG52oFgU47Dnt7YVNjSqmtp0tlJeMms1jx8cl+K9MXBuWPQSL+8PvLynZ2aH5QkTU9ICpcqMtKyA2JQlGXkrErO+WBv8/JcrHlwTPiFR+Haq9G0/5oTg9KfC2S/am0N4ilVzvn6uQB4Zl+K9ZOW7rCxfh1PU3lm6d297ZWVxY4vjzLkDTS3lZU5bZ0frwQP7c7IynnvmibEMxrixjPvGMhYtedJeuSGZ/YJIM31nV2RxyZIis7dKtSkubnFc0srisiyJMYApnKUoXcQr/CCZPzmVP6Vus299S3DnFmZNNXPRoqkyadrJU7sBdbXPdfnqtYsUiSHuPohhEMMgjkAMgwSgt9bj1CjMd4H+18E8uOB8vXDaBT8gkCEJAwRGYDidaKTphOEAQYELAyhGIgRFt9soRqAo7nK56C0oV69cdrt6IQVIgPdcu7R/9+ZCtUCUx9Rr+ZVOXV2NvrHeUGoXSSUJSkViRub66NhFUnlEQ5NYZ4iraRKYbGkKbaxSF5dfEMLmBqSm+fps+MJ7zadhkYsDw+dOn/WY19oXNMWBcsMGvnL5mqBJ3iHPboh7ZmPS4zm6dyW2TxW2eUEJL4YnfqAxR4REfSrXhmbn+8Qzl3L5IUnMgNS00ExOpFqXs7m94ocfj585deDMqa4LPx0/fWKPVpU79ZXHxo1jLPd+niv4VGWcX9awRlU0R2f8qq09zlgUaLbFiVUBdR1ccZG3pHixrsIrTTItkftqWaO/szI4Pf2zbZ1Ce3EaPzvm9Lf7Sby3z3UVx1ECUDgOSIKCGAlRAmI4xHBI4BRJ+xvwiPHdUH9uXaMw/6H59LD8TAyEyxlM/U75AU4MJoIgBxOKkW78l4SC/u4iTpC0nRa9b7Snp8/tRilAeypEun/+Yd/OTptZo5bnGnT5jhJpc6OhtkZud/CU6rj0zNVxCYsSkhdJFcFafXRlfV5lDU9XlKzSJdpK87T69Fx++Op1H8784p+zv5qwxv/VfKm3rNC/rIZVWssSaH22Hsmr3RaanP8iT/0GW/oaVzZjqc/fpr7LWLb2OY3Zv7gsqrwhTaQKfGf6435B87l5kWER3stXzmKmBhYZ83duL+9sL9m1o4ICP2zbavvoownMtIVixYqy2uCcglmfL2DkF3y+p4vTtiWjbWuW0R4k1q3U2VcZK70V1oWWmjXG0rWWsqC8vGWlJelOW05ZsRjp/oFEXQBFAE6QJERQgCIk5iYhDiFOQQxAHIeAoEgMUBgJPTquvEvqzy1qFOY/TjfWkl8aBJK4LgGSTgNua24QCemd3zhB9gOMAwwHFIQ4QboRDEFxHAcEQaIo3tfnRlwo4kIhASFF9l65dObkkdbmcq06T6XMstkKGhu0m9v0HR36+nqJwZDMyfaJiJwrkgapNVFF5tTyytzKaoG5mG2xcuTKqHyhr0Tpy+F75fCXhUR/HBP/ZWT8XCbHS28P33ogS1o0T+eYp7XPjWRO+tp73PRZjDmLxq0NfKqobINItyw88YPZX09YF/AhmxtgswkMhpzM9E1hoQtjo5ZUlRdYTdmlNuHWduu33zS1tqpq6nMbWnjePi++M2NMVu5XLVvSqhpjpPql6qJllvL1atMSifbL8gb/tm0JIsViqWJ9Y73IYSnYubkO9PXgfX0EghIYIAkKxyja4yqBQ5KAJEFBAkJAUiTxi2Mo6mY83+mKc6sahfkOyGOlIa97pYNXjghzv+E0oDACx3CAAwKQkIQUQQKCBPiAizJ63yiGEQDvdwmOuFBIUpAiIIn2XPnxm2O7OtqdxSaByZhbV6uqrZGXOwu2bS2ur5dZrRkFoiCFMlKpjDaaUusaJBYbW1uYYHOwpEp/pc6/2B6tNYSptBGCgsDYpMVxKfODY97mCj+3VKyqaNpQ0eBrdq4Ua+bGMl9e5fcXvmpWVNrLXy5/4P3ZjGXrJi33fnXVqnfDwxZyOBvTmas2bpielup95GDVrm2lFQ7Zvj01P/2465tv6zt3FLZvV8sLQ8Ta9Tzp11zJHKn+67I6f0XhQke5b01DaFt7XJkzWCpZVe5Mb6hRnTvZhfe5IQ4JN466ERzFKEDiOEBRnCBIEvQbtQ4J8gZotzHDYB52p+5gVbktjcJ8hzUEZDjs9ZdoG8MTPbQDg68A4P3eBWlLTALDMATHUfpvFEUJgkTcBIoACCHicuMYQuBuQLhJ/BoFrmKun785ur2h1uKwKUwGobW4wFLEq6mQ1FUX1NUVFBenGQzJDQ1Sq5UjFocX6uNs9iStPtjhTNDqA6Vyf6M5QamOKbamFZfEG4uDRYrFuQVfmG2rHVW+jmofZ8M6pWm22jZHbPxMavoiU/yhX+Tk9QEvC/hrExPme694LSRwRg5nTXDArNiIJTplZn1V4fatZVs6LT+d33bk24q9h4oOnzGbqyNZglmx7GmJnLdS2e8USOdVVoTt3ZlTat1kNmx02uI721S93d9CykU79cEwBAcISWEEcBO4mwQoRQFqwHkbRvU7fqIgHOYuasS784dXil+pUZjvClEekieYwYA7hAF3Nv0JQpKCOEFggKQDc+D0h/RIm+54QwriKObq60GRXhTpQV1XKaIPkm56AvxQ1/aWJqfVLCky5JXY8qsqJR2dRY1Name50O7IUyoShcKQuPiv0jKWmC2x1pIEsyXOYmXa7TlaVWJleU5rS35dbZrFEqxSrxRJ5gkks0qr1tiqlmiKP1NbPlNaPysonMFXzIyImxqf+EFu3uKKykRHaUx5eYpBH/Pee48WCCMvXdx75uzmc/9uO3mu+ueelm60+dyl0gOnlR37OI66YHXRCply8eY2ZqkltNaZaDOGGVUhB3aa+7oPQ9iLuq66XC6MwAFFoLgLJ1wkhUKI02vLFKQ9ukEcQnwQZgqOwnx3yWPH9Xf+7q/L5+0ef+t5G9ZiD/Yeh024/TKLPjDTNpD6w1ZfvHzu0JHtVbVmq11R6lSVOGSOMkVjs6mpqbCqWqrVpfDyAqKjv4qNW6DWxDhsnDILr75MrBBESPMDrUXJpbakxrqMCmeMTLrYVrLWbFliMM2talheXrdIqX9PXjidX/AJm/NhMmtaXNLU2OQ3kjOmM9mz9dbwiPhZadzl7bukznqWwR6iNPnUtCfuPsL/+ULZ2bOmyxfLzp42NNWmbGnh1DqSSwwJpUVpezutWM9ZSPX0XbsECAxF6WW7/qsD15koU7foYmCwnEkPDtjvTshHYf6DYP51J/9VMI+gEefQAQDoyHJTkADQ7UKvnL949vDRnQ1NpSV2tc0uK3Uqq2t19fW6+npNqYNvKmJrNanZbL/ooK9EnBBFfqTTxLEWMgtyNuayvbkZi7PS5totm0pLfPW6rxWKT4uL53d0+tU1rdHpv8rlfyRTfS6UTQ+OmRAQ+YS3/9+zxV/UdSZvCJ2Swv2Elfvx+rBn2AUfmyt8tEUrS6zBe7cJu3aKqhxxRnXA9jZhZTHTaWJ/s68eu/odxK5BgJEYSu94B9R1i39D15xut8xJD2ErfqdK8l/q/wjM/41+V5g9nfxXVKz/BmZPSI80UQ4AAC6kD8VdOEAICqEgQpA9P/10Ys/elmKL1GgS2Euk1dWa0lKxycS1FPMc1ly9PCE/Y4NaGCHKDlDywyzaJJUwRJSzITHic43Er8qRUF0WYyvyE/C+5GZ+XKRf2dAYVt+8qbbJp3Wbb0O7t8r8kdoyM4n7r8TsKfHsKaFJz8pNc8pbfAsdixXGeTL1PJ3K22kLrytP1Eh9zNqwmjK2XZ/2bVcddvUMJPsody+JIGifq7fXRRAEDjyaNN5uad+4k+TGI2+9MvzeGoX5t4f5Jvzc7k/cbt5uyvII1dTjeeBgfCV6gInTe0W7u88dPbZzS0dVZUWhqUhQqMvRqLK0yjSjMqXSklNRzC03Zyv5UZkJqznJa9iJq5T8sAoL21nMMijCLYWR9qKY/Kyl672fz8r42FjktbkzZPO2jQ2bl5XVfVnZuqhh68rS+kUlNQtrNns7apc4G1Zayr2UhXMdznXNDXG15TG1zgS9apNZF1XjzD1xuBGCC5DoAa4rEMMgIBEXShIUHHD5fiPJt1tuNz7y6FPBUZjvWt0uMLdyKk+t3+1Sfbt5u/nxnv57o/q9ghM08CSGIW7XNRIgEKIU1QdB76ULp48d2bljW4OzVK9T8wrlGSZVulnFtmqzrRpOmTHPos4SZIZyUzYK2UESTrAww0/O21SqT7Wo4pMiZ0sEK3KyPs/PnSGRz1Bqpzd1eG/evqapY8WW3b4Nm1fWNq9oaFtjtS/i5b1XXrF+505Wc12sQe1TU55Y5UzTyqNPHWuBxEXcfRHiboAitJdj+gkE8P7IgWCkSOi3dePo75IkObiFHgwEM7vF2/EHaxTm3wzmod8dCvBQgwpPrfTvcV23ktsbO979eRuYS8fxfvfjGIISOIpjLlffVQLthSQKIQpJ9/kfTh47tKO52mLTF5g1+dZCYYVZXijOkvGS9BK2QcY2ydlqQXyRPNWqYpnk8UZprCBrvSx/g9MWW1MRpZDNz+G+ky98V6P9xGqbX16xtMS+oLDwc5XqU7Pxa7PRq746tK0xocwa5CyJamnIqSzjnjjSBPGfIHGVxF0o4gIAUDTDFAQ4Sfu79tQ99iSP5UBR9B2krVbpOwg91Jnf/Z79J43C/HvBfL1RFD5o+eiJ5ztSPzz+LgUp2jcwhBBCBMH6+twAAIAT9KZxDHVjaB8JUIrEIMQh2vPjqaPNVQ6LTl6kFFaXGBqcZmexXCvJVPKTzOoMiy7drs9origoL84U5/gLs/x0kgiNxF8nX19i2qTXeisliznpH/lv+GdaytvV5QEtDVGNVeHVjtCqkvBqe0ytM7mllrutXd1zeT9FnEfdFwCBuN1ujMAJQNEzXiQdG5SCcIjVxLCS9HS9N2JMP4jpWzkYSuXmMP8B9+vmGoX5t7kxw747IsmDZsy3zvPvdMmesj30dwGgAAEhhOSALw4IIY5iOIoBnKCXZwkcdbt6XX09kEBpp9MU5jr7zaHmmtIyi7bEpDCoeEWaHKMq06BKU0vizYWsShtXzg+3F2YbZSk8lg87eamQ6y3NX9tUldFUncZO+pyTOntPJ29HG7upPKGmJMahD6u1M1tq8w7stvR2H4DUBQy5SAKUIAEKSIykUECQkEIwN0FgBEFACg5tmYcVo6frHZHkQZhpp4soitIBVW5ebndQ/99h/k1YGrFa9K/kDjjipJ1+DboNovtsQ6dVfvUv3kqGf+3xN3NUOLiBnCIJCAlAICjSQw10vy/9fPbb43ua6uwmg9Csz69wKJpqCk06jjg/OilqFTc1sNombSyXWgvTxDn+XKZ3XODs7GQvnSiouYLdWZdtVgZsbcjuqOXU21m1Jewje5wk8h0El5De8xjah+M4ihEIAVBAICSGUShBoiSFUXQMCs/xkz1dy7DJ/KGD5MEnMt0sUwMBwEd8Ft/i7fud9P8dZvhbPGU91ZLB4RYN86DTrxt5vrHFvsV++LAM3+4l3Nb5KQ8wkyQJAE6QKAEQDHehWC+G91GUm54Av3Th9MGuzvKyQpNBVKQXlJYoNXJ2bka0gBNrULKtuiylIKZYzcrP8F+7aNqCmc8ErX3Poo7c0SLc1SopNSRWmjOO760g+76HoIdwXyWQPkhSBEFiOCAgREkMJRGMQggK+QVm8vbW228d5sEJsFGY71LdhI1fd5JhMA82zkM11BMYXVFG1K1jRmfD03Phdq99cNeUhzRcOCDQAdstjEARzO1yX+vp7UbQXkC4IcQx7NrZs8drauxWs0arFtiK5DJ+enZaWH5WhIgXnZu+ScgJrinhm1VJJlX8oV1FrTX8por89lrZ/i1WiP0IKTckcIAiJAFIEgJA0cwSJE7HA6Jh7t/mdWvBla7nFx9MQ51D0G9pry/0W3p77Igw/1e18LfQKMwQjlSn/8szDK0uQ4fNN/J8c6qBB3lqtz21856y7bmq3wbMdCQtjKRoVyk4QQ4Yb9HOUlCSJDDcRVIYhASK9R090lVuNxcXSguVuVIBSydnF2mz5YKkjCTf3HR/jTjGoku16VntjdpvDtZDeAm6LyO9PThK0AHcBhbMIEHi/T0Csr+bPZg9T+V2owbKeWSYB/y9jAzzXUUyHIV5qP7Lu3IjzENrFV1pMA/yxLCnFntEtkfUzS/K88PiP8MMqIFE0gPV68LvARICqn+JCwcEiiMEiaM4AigCkCiEuOvqhSMHdpQUq0w6kUrCURawizS8PE5EoO88k459eF/1hR/2Q/Iy6e6mMDcduo82I6OfWv1GJkOeLAQJCBLvT7epm5A8CvP/R40I8zANix3vCeZBDQ8270GDx9+E6pugPlILj4+YRoaZIgEJcQLiGIUTkCT7TTgJEpCQcqOIC3HTW8owAiVIHMMQEqC0B0Ic6UZ6L3x36nBbU6XZIJMK0pWyzCOHWjH39xRxCWBXcbcL4CQ1ELoPgP4IuwSOQooOrwtp1AlA0d0BHHgsT09FOiLMNMCeYL7bSIajMP+2GhHmEbvBwyrWjW21p88Hw1ONOAi/eQN+ozzD7KnFvgFjOtFnAyRFUZCkSJKeGCNIsj9OPT2aJfu3YeAY3oeiV3G8B8d7IMQhRRCIm0D6trQ1VFcWu3r/TYBL1679gGN9CIIAErowHAUEBUkCIARwQwojMTckcAggBJAiaJghTpAoIHCAjUjsjRoszxGb5RFhpq9oWHHd6XrXr1GYf0sNg/lGSAYJH4Y0cr1GHFcPFeJBNw7ChzXdw+Tp/LcFM0mSg6aUFElACkA44AoF4PS2CxoAvH/bDIHhLjdyDUF7EHcPjiEUIOktXCTAIcQR5AoB+iDEEcSFEyRJQXrimoIEIFECuCkSJTE3hWNDYQYExAkSBwRGoLfI8E1gHgR4wOcxSjt7GBbtdRTm/8sadnc98TwU5luXp0o5CP+NAHvC8uY/5OnIWzn50F7JjYVAf07PkA2NXD2QaNFDX0CQoD/Idf/BQzr8ACcJAHAC4ORAfBmPHYoR83a9iBGHFQPOW37Z0QkAGHZFd6aejaRRmH9j/a4wD+P5v4H55r9+c5hHPMwTzCNe/nXR6G8h/cdLGJaBXwHziDwPhZm+9lGYRzWqUf3uGoV5VKP6P6L/AVWXGLlSLQfN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762000"/>
            <a:ext cx="8153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7338" indent="-287338">
              <a:buFont typeface="Wingdings" pitchFamily="2" charset="2"/>
              <a:buChar char="§"/>
            </a:pPr>
            <a:r>
              <a:rPr lang="en-US" sz="2400" dirty="0" err="1" smtClean="0"/>
              <a:t>Formasi-formasi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berisi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memancarkan</a:t>
            </a:r>
            <a:r>
              <a:rPr lang="en-US" sz="2400" dirty="0" smtClean="0"/>
              <a:t> air </a:t>
            </a:r>
            <a:r>
              <a:rPr lang="en-US" sz="2400" dirty="0" err="1" smtClean="0"/>
              <a:t>tanah</a:t>
            </a:r>
            <a:r>
              <a:rPr lang="en-US" sz="2400" dirty="0" smtClean="0"/>
              <a:t> </a:t>
            </a:r>
            <a:r>
              <a:rPr lang="en-US" sz="2400" dirty="0" err="1" smtClean="0"/>
              <a:t>disebut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akifer</a:t>
            </a:r>
            <a:r>
              <a:rPr lang="en-US" sz="2400" dirty="0" smtClean="0"/>
              <a:t>.</a:t>
            </a:r>
          </a:p>
          <a:p>
            <a:pPr marL="287338" indent="-287338">
              <a:buFont typeface="Wingdings" pitchFamily="2" charset="2"/>
              <a:buChar char="§"/>
            </a:pPr>
            <a:r>
              <a:rPr lang="en-US" sz="2400" dirty="0" err="1" smtClean="0"/>
              <a:t>Jumlah</a:t>
            </a:r>
            <a:r>
              <a:rPr lang="en-US" sz="2400" dirty="0" smtClean="0"/>
              <a:t> air </a:t>
            </a:r>
            <a:r>
              <a:rPr lang="en-US" sz="2400" dirty="0" err="1" smtClean="0"/>
              <a:t>tanah</a:t>
            </a:r>
            <a:r>
              <a:rPr lang="en-US" sz="2400" dirty="0" smtClean="0"/>
              <a:t> yang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diperoleh</a:t>
            </a:r>
            <a:r>
              <a:rPr lang="en-US" sz="2400" dirty="0" smtClean="0"/>
              <a:t> </a:t>
            </a:r>
            <a:r>
              <a:rPr lang="en-US" sz="2400" dirty="0" err="1" smtClean="0"/>
              <a:t>disembarang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tergantung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sifat-sifat</a:t>
            </a:r>
            <a:r>
              <a:rPr lang="en-US" sz="2400" dirty="0" smtClean="0"/>
              <a:t> </a:t>
            </a:r>
            <a:r>
              <a:rPr lang="en-US" sz="2400" dirty="0" err="1" smtClean="0"/>
              <a:t>akuifer</a:t>
            </a:r>
            <a:r>
              <a:rPr lang="en-US" sz="2400" dirty="0" smtClean="0"/>
              <a:t> yang </a:t>
            </a:r>
            <a:r>
              <a:rPr lang="en-US" sz="2400" dirty="0" err="1" smtClean="0"/>
              <a:t>ada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bawahnya</a:t>
            </a:r>
            <a:r>
              <a:rPr lang="en-US" sz="2400" dirty="0" smtClean="0"/>
              <a:t> </a:t>
            </a:r>
            <a:r>
              <a:rPr lang="pt-BR" sz="2400" dirty="0" smtClean="0"/>
              <a:t>serta pada luas cakupan dan frekuensi </a:t>
            </a:r>
            <a:r>
              <a:rPr lang="en-US" sz="2400" dirty="0" err="1" smtClean="0"/>
              <a:t>imbuhan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533400" y="152400"/>
            <a:ext cx="14211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/>
              <a:t>Akuifer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381000" y="2743200"/>
            <a:ext cx="85344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 smtClean="0"/>
              <a:t>Variabilitas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muka</a:t>
            </a:r>
            <a:r>
              <a:rPr lang="en-US" sz="3200" b="1" dirty="0" smtClean="0"/>
              <a:t> air </a:t>
            </a:r>
            <a:r>
              <a:rPr lang="en-US" sz="3200" b="1" dirty="0" err="1" smtClean="0"/>
              <a:t>tanah</a:t>
            </a:r>
            <a:endParaRPr lang="en-US" sz="3200" b="1" dirty="0" smtClean="0"/>
          </a:p>
          <a:p>
            <a:pPr marL="234950" indent="-234950">
              <a:buFont typeface="Wingdings" pitchFamily="2" charset="2"/>
              <a:buChar char="§"/>
            </a:pP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akuifer</a:t>
            </a:r>
            <a:r>
              <a:rPr lang="en-US" sz="2400" dirty="0" smtClean="0"/>
              <a:t> </a:t>
            </a:r>
            <a:r>
              <a:rPr lang="en-US" sz="2400" dirty="0" err="1" smtClean="0"/>
              <a:t>bebas</a:t>
            </a:r>
            <a:r>
              <a:rPr lang="en-US" sz="2400" dirty="0" smtClean="0"/>
              <a:t> </a:t>
            </a:r>
            <a:r>
              <a:rPr lang="en-US" sz="2400" dirty="0" err="1" smtClean="0"/>
              <a:t>muka</a:t>
            </a:r>
            <a:r>
              <a:rPr lang="en-US" sz="2400" dirty="0" smtClean="0"/>
              <a:t> air </a:t>
            </a:r>
            <a:r>
              <a:rPr lang="en-US" sz="2400" dirty="0" err="1" smtClean="0"/>
              <a:t>biasanya</a:t>
            </a:r>
            <a:r>
              <a:rPr lang="en-US" sz="2400" dirty="0" smtClean="0"/>
              <a:t> </a:t>
            </a:r>
            <a:r>
              <a:rPr lang="en-US" sz="2400" dirty="0" err="1" smtClean="0"/>
              <a:t>bervariasi</a:t>
            </a:r>
            <a:r>
              <a:rPr lang="en-US" sz="2400" dirty="0" smtClean="0"/>
              <a:t> </a:t>
            </a:r>
            <a:r>
              <a:rPr lang="en-US" sz="2400" dirty="0" err="1" smtClean="0"/>
              <a:t>sesuai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musim</a:t>
            </a:r>
            <a:r>
              <a:rPr lang="en-US" sz="2400" dirty="0" smtClean="0"/>
              <a:t> (seasonal variation)</a:t>
            </a:r>
          </a:p>
          <a:p>
            <a:pPr marL="234950" indent="-234950">
              <a:buFont typeface="Wingdings" pitchFamily="2" charset="2"/>
              <a:buChar char="§"/>
            </a:pP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akuifer</a:t>
            </a:r>
            <a:r>
              <a:rPr lang="en-US" sz="2400" dirty="0" smtClean="0"/>
              <a:t> </a:t>
            </a:r>
            <a:r>
              <a:rPr lang="en-US" sz="2400" dirty="0" err="1" smtClean="0"/>
              <a:t>terkekang</a:t>
            </a:r>
            <a:r>
              <a:rPr lang="en-US" sz="2400" dirty="0" smtClean="0"/>
              <a:t> </a:t>
            </a:r>
            <a:r>
              <a:rPr lang="en-US" sz="2400" dirty="0" err="1" smtClean="0"/>
              <a:t>variasi</a:t>
            </a:r>
            <a:r>
              <a:rPr lang="en-US" sz="2400" dirty="0" smtClean="0"/>
              <a:t> </a:t>
            </a:r>
            <a:r>
              <a:rPr lang="en-US" sz="2400" dirty="0" err="1" smtClean="0"/>
              <a:t>ketinggian</a:t>
            </a:r>
            <a:r>
              <a:rPr lang="en-US" sz="2400" dirty="0" smtClean="0"/>
              <a:t> </a:t>
            </a:r>
            <a:r>
              <a:rPr lang="en-US" sz="2400" dirty="0" err="1" smtClean="0"/>
              <a:t>bidang</a:t>
            </a:r>
            <a:r>
              <a:rPr lang="en-US" sz="2400" dirty="0" smtClean="0"/>
              <a:t> </a:t>
            </a:r>
            <a:r>
              <a:rPr lang="it-IT" sz="2400" dirty="0" smtClean="0"/>
              <a:t>pisometrik dipengaruhi oleh variasi imbuhan di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imbuhan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perubahan</a:t>
            </a:r>
            <a:r>
              <a:rPr lang="en-US" sz="2400" dirty="0" smtClean="0"/>
              <a:t> </a:t>
            </a:r>
            <a:r>
              <a:rPr lang="en-US" sz="2400" dirty="0" err="1" smtClean="0"/>
              <a:t>tinggi</a:t>
            </a:r>
            <a:r>
              <a:rPr lang="en-US" sz="2400" dirty="0" smtClean="0"/>
              <a:t> </a:t>
            </a:r>
            <a:r>
              <a:rPr lang="en-US" sz="2400" dirty="0" err="1" smtClean="0"/>
              <a:t>muka</a:t>
            </a:r>
            <a:r>
              <a:rPr lang="en-US" sz="2400" dirty="0" smtClean="0"/>
              <a:t> air </a:t>
            </a:r>
            <a:r>
              <a:rPr lang="de-DE" sz="2400" dirty="0" smtClean="0"/>
              <a:t>sungai, danau dan laut yang berhubungan dengan </a:t>
            </a:r>
            <a:r>
              <a:rPr lang="en-US" sz="2400" dirty="0" err="1" smtClean="0"/>
              <a:t>akuifer</a:t>
            </a:r>
            <a:r>
              <a:rPr lang="en-US" sz="2400" dirty="0" smtClean="0"/>
              <a:t> </a:t>
            </a:r>
            <a:r>
              <a:rPr lang="en-US" sz="2400" dirty="0" err="1" smtClean="0"/>
              <a:t>tersebut</a:t>
            </a:r>
            <a:r>
              <a:rPr lang="en-US" sz="2400" dirty="0" smtClean="0"/>
              <a:t>.</a:t>
            </a:r>
          </a:p>
          <a:p>
            <a:pPr marL="234950" indent="-234950">
              <a:buFont typeface="Wingdings" pitchFamily="2" charset="2"/>
              <a:buChar char="§"/>
            </a:pPr>
            <a:r>
              <a:rPr lang="en-US" sz="2400" dirty="0" err="1" smtClean="0"/>
              <a:t>Muka</a:t>
            </a:r>
            <a:r>
              <a:rPr lang="en-US" sz="2400" dirty="0" smtClean="0"/>
              <a:t> air </a:t>
            </a:r>
            <a:r>
              <a:rPr lang="en-US" sz="2400" dirty="0" err="1" smtClean="0"/>
              <a:t>tanah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akuifer</a:t>
            </a:r>
            <a:r>
              <a:rPr lang="en-US" sz="2400" dirty="0" smtClean="0"/>
              <a:t> (perched) </a:t>
            </a:r>
            <a:r>
              <a:rPr lang="en-US" sz="2400" dirty="0" err="1" smtClean="0"/>
              <a:t>sangat</a:t>
            </a:r>
            <a:r>
              <a:rPr lang="en-US" sz="2400" dirty="0" smtClean="0"/>
              <a:t> </a:t>
            </a:r>
            <a:r>
              <a:rPr lang="en-US" sz="2400" dirty="0" err="1" smtClean="0"/>
              <a:t>bervariasi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beraturan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dipengaruhi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variabilitas</a:t>
            </a:r>
            <a:r>
              <a:rPr lang="en-US" sz="2400" dirty="0" smtClean="0"/>
              <a:t> </a:t>
            </a:r>
            <a:r>
              <a:rPr lang="en-US" sz="2400" dirty="0" err="1" smtClean="0"/>
              <a:t>hujan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penguapan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04800"/>
            <a:ext cx="23721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/>
              <a:t>Akuifer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Artesis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228600" y="838200"/>
            <a:ext cx="8610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/>
              <a:t>Akifer</a:t>
            </a:r>
            <a:r>
              <a:rPr lang="en-US" sz="2400" dirty="0" smtClean="0"/>
              <a:t> </a:t>
            </a:r>
            <a:r>
              <a:rPr lang="en-US" sz="2400" dirty="0" err="1" smtClean="0"/>
              <a:t>artesis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akifer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dikurung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lapisan</a:t>
            </a:r>
            <a:r>
              <a:rPr lang="en-US" sz="2400" dirty="0" smtClean="0"/>
              <a:t> </a:t>
            </a:r>
            <a:r>
              <a:rPr lang="en-US" sz="2400" dirty="0" err="1" smtClean="0"/>
              <a:t>kedap</a:t>
            </a:r>
            <a:r>
              <a:rPr lang="en-US" sz="2400" dirty="0" smtClean="0"/>
              <a:t> air. </a:t>
            </a:r>
            <a:r>
              <a:rPr lang="pt-BR" sz="2400" dirty="0" smtClean="0"/>
              <a:t>Akifer artesis semacam ini mempunyai </a:t>
            </a:r>
            <a:r>
              <a:rPr lang="en-US" sz="2400" dirty="0" err="1" smtClean="0"/>
              <a:t>kesamaan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jaringan</a:t>
            </a:r>
            <a:r>
              <a:rPr lang="en-US" sz="2400" dirty="0" smtClean="0"/>
              <a:t> </a:t>
            </a:r>
            <a:r>
              <a:rPr lang="en-US" sz="2400" dirty="0" err="1" smtClean="0"/>
              <a:t>pipa</a:t>
            </a:r>
            <a:r>
              <a:rPr lang="en-US" sz="2400" dirty="0" smtClean="0"/>
              <a:t>.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it-IT" sz="2400" dirty="0" smtClean="0"/>
              <a:t>statis pada suatu titik di dalam akifer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padanan</a:t>
            </a:r>
            <a:r>
              <a:rPr lang="en-US" sz="2400" dirty="0" smtClean="0"/>
              <a:t> </a:t>
            </a:r>
            <a:r>
              <a:rPr lang="en-US" sz="2400" dirty="0" err="1" smtClean="0"/>
              <a:t>terhadap</a:t>
            </a:r>
            <a:r>
              <a:rPr lang="en-US" sz="2400" dirty="0" smtClean="0"/>
              <a:t> </a:t>
            </a:r>
            <a:r>
              <a:rPr lang="en-US" sz="2400" dirty="0" err="1" smtClean="0"/>
              <a:t>elevasi</a:t>
            </a:r>
            <a:r>
              <a:rPr lang="en-US" sz="2400" dirty="0" smtClean="0"/>
              <a:t> </a:t>
            </a:r>
            <a:r>
              <a:rPr lang="en-US" sz="2400" dirty="0" err="1" smtClean="0"/>
              <a:t>permukaan</a:t>
            </a:r>
            <a:r>
              <a:rPr lang="en-US" sz="2400" dirty="0" smtClean="0"/>
              <a:t> air </a:t>
            </a:r>
            <a:r>
              <a:rPr lang="en-US" sz="2400" dirty="0" err="1" smtClean="0"/>
              <a:t>tanah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imbuhan</a:t>
            </a:r>
            <a:r>
              <a:rPr lang="en-US" sz="2400" dirty="0" smtClean="0"/>
              <a:t> </a:t>
            </a:r>
            <a:r>
              <a:rPr lang="en-US" sz="2400" dirty="0" err="1" smtClean="0"/>
              <a:t>dikurangi</a:t>
            </a:r>
            <a:r>
              <a:rPr lang="en-US" sz="2400" dirty="0" smtClean="0"/>
              <a:t> </a:t>
            </a:r>
            <a:r>
              <a:rPr lang="en-US" sz="2400" dirty="0" err="1" smtClean="0"/>
              <a:t>kehilangan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disepanjang</a:t>
            </a:r>
            <a:r>
              <a:rPr lang="en-US" sz="2400" dirty="0" smtClean="0"/>
              <a:t> </a:t>
            </a:r>
            <a:r>
              <a:rPr lang="sv-SE" sz="2400" dirty="0" smtClean="0"/>
              <a:t>akifer hingga ke titik yang ditinjau.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304800" y="3276600"/>
            <a:ext cx="8534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dirty="0" err="1" smtClean="0"/>
              <a:t>sumur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menembus</a:t>
            </a:r>
            <a:r>
              <a:rPr lang="en-US" sz="2400" dirty="0" smtClean="0"/>
              <a:t> </a:t>
            </a:r>
            <a:r>
              <a:rPr lang="en-US" sz="2400" dirty="0" err="1" smtClean="0"/>
              <a:t>lapisan</a:t>
            </a:r>
            <a:r>
              <a:rPr lang="en-US" sz="2400" dirty="0" smtClean="0"/>
              <a:t> </a:t>
            </a:r>
            <a:r>
              <a:rPr lang="en-US" sz="2400" dirty="0" err="1" smtClean="0"/>
              <a:t>pembatas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it-IT" sz="2400" dirty="0" smtClean="0"/>
              <a:t>bertindak seperti pizometer di dalam pipa, sehingga </a:t>
            </a:r>
            <a:r>
              <a:rPr lang="en-US" sz="2400" dirty="0" smtClean="0"/>
              <a:t>air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naik</a:t>
            </a:r>
            <a:r>
              <a:rPr lang="en-US" sz="2400" dirty="0" smtClean="0"/>
              <a:t> </a:t>
            </a:r>
            <a:r>
              <a:rPr lang="en-US" sz="2400" dirty="0" err="1" smtClean="0"/>
              <a:t>didalam</a:t>
            </a:r>
            <a:r>
              <a:rPr lang="en-US" sz="2400" dirty="0" smtClean="0"/>
              <a:t> </a:t>
            </a:r>
            <a:r>
              <a:rPr lang="en-US" sz="2400" dirty="0" err="1" smtClean="0"/>
              <a:t>sumur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 </a:t>
            </a:r>
            <a:r>
              <a:rPr lang="en-US" sz="2400" dirty="0" err="1" smtClean="0"/>
              <a:t>hingga</a:t>
            </a:r>
            <a:r>
              <a:rPr lang="en-US" sz="2400" dirty="0" smtClean="0"/>
              <a:t> </a:t>
            </a:r>
            <a:r>
              <a:rPr lang="en-US" sz="2400" dirty="0" err="1" smtClean="0"/>
              <a:t>sama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fi-FI" sz="2400" dirty="0" smtClean="0"/>
              <a:t>permukaan tekanan statis setempat. Bila tekanan air </a:t>
            </a:r>
            <a:r>
              <a:rPr lang="en-US" sz="2400" dirty="0" err="1" smtClean="0"/>
              <a:t>cukup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menaikkan</a:t>
            </a:r>
            <a:r>
              <a:rPr lang="en-US" sz="2400" dirty="0" smtClean="0"/>
              <a:t> air </a:t>
            </a:r>
            <a:r>
              <a:rPr lang="en-US" sz="2400" dirty="0" err="1" smtClean="0"/>
              <a:t>hingga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atas</a:t>
            </a:r>
            <a:r>
              <a:rPr lang="en-US" sz="2400" dirty="0" smtClean="0"/>
              <a:t> </a:t>
            </a:r>
            <a:r>
              <a:rPr lang="en-US" sz="2400" dirty="0" err="1" smtClean="0"/>
              <a:t>tanah</a:t>
            </a:r>
            <a:r>
              <a:rPr lang="en-US" sz="2400" dirty="0" smtClean="0"/>
              <a:t>, </a:t>
            </a:r>
            <a:r>
              <a:rPr lang="en-US" sz="2400" dirty="0" err="1" smtClean="0"/>
              <a:t>maka</a:t>
            </a:r>
            <a:r>
              <a:rPr lang="en-US" sz="2400" dirty="0" smtClean="0"/>
              <a:t> </a:t>
            </a:r>
            <a:r>
              <a:rPr lang="en-US" sz="2400" dirty="0" err="1" smtClean="0"/>
              <a:t>sumur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 </a:t>
            </a:r>
            <a:r>
              <a:rPr lang="en-US" sz="2400" dirty="0" err="1" smtClean="0"/>
              <a:t>disebut</a:t>
            </a:r>
            <a:r>
              <a:rPr lang="en-US" sz="2400" dirty="0" smtClean="0"/>
              <a:t> </a:t>
            </a:r>
            <a:r>
              <a:rPr lang="en-US" sz="2400" dirty="0" err="1" smtClean="0"/>
              <a:t>sumur</a:t>
            </a:r>
            <a:r>
              <a:rPr lang="en-US" sz="2400" dirty="0" smtClean="0"/>
              <a:t> </a:t>
            </a:r>
            <a:r>
              <a:rPr lang="en-US" sz="2400" dirty="0" err="1" smtClean="0"/>
              <a:t>mengalir</a:t>
            </a:r>
            <a:r>
              <a:rPr lang="en-US" sz="2400" dirty="0" smtClean="0"/>
              <a:t>. </a:t>
            </a:r>
            <a:r>
              <a:rPr lang="en-US" sz="2400" dirty="0" err="1" smtClean="0"/>
              <a:t>Pentingnya</a:t>
            </a:r>
            <a:r>
              <a:rPr lang="en-US" sz="2400" dirty="0" smtClean="0"/>
              <a:t> </a:t>
            </a:r>
            <a:r>
              <a:rPr lang="en-US" sz="2400" dirty="0" err="1" smtClean="0"/>
              <a:t>akifer</a:t>
            </a:r>
            <a:r>
              <a:rPr lang="en-US" sz="2400" dirty="0" smtClean="0"/>
              <a:t> </a:t>
            </a:r>
            <a:r>
              <a:rPr lang="en-US" sz="2400" dirty="0" err="1" smtClean="0"/>
              <a:t>artesis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ekonomis</a:t>
            </a:r>
            <a:r>
              <a:rPr lang="en-US" sz="2400" dirty="0" smtClean="0"/>
              <a:t> </a:t>
            </a:r>
            <a:r>
              <a:rPr lang="en-US" sz="2400" dirty="0" err="1" smtClean="0"/>
              <a:t>terletak</a:t>
            </a:r>
            <a:r>
              <a:rPr lang="en-US" sz="2400" dirty="0" smtClean="0"/>
              <a:t> </a:t>
            </a:r>
            <a:r>
              <a:rPr lang="fi-FI" sz="2400" dirty="0" smtClean="0"/>
              <a:t>pada kenyataan bahwa akan memancarkan </a:t>
            </a:r>
            <a:r>
              <a:rPr lang="en-US" sz="2400" dirty="0" smtClean="0"/>
              <a:t>air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jarak</a:t>
            </a:r>
            <a:r>
              <a:rPr lang="en-US" sz="2400" dirty="0" smtClean="0"/>
              <a:t> yang </a:t>
            </a:r>
            <a:r>
              <a:rPr lang="en-US" sz="2400" dirty="0" err="1" smtClean="0"/>
              <a:t>jauh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mengalirkannya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atas</a:t>
            </a:r>
            <a:r>
              <a:rPr lang="en-US" sz="2400" dirty="0" smtClean="0"/>
              <a:t> </a:t>
            </a:r>
            <a:r>
              <a:rPr lang="en-US" sz="2400" dirty="0" err="1" smtClean="0"/>
              <a:t>permukaan</a:t>
            </a:r>
            <a:r>
              <a:rPr lang="en-US" sz="2400" dirty="0" smtClean="0"/>
              <a:t> </a:t>
            </a:r>
            <a:r>
              <a:rPr lang="en-US" sz="2400" dirty="0" err="1" smtClean="0"/>
              <a:t>akifer</a:t>
            </a:r>
            <a:r>
              <a:rPr lang="en-US" sz="2400" dirty="0" smtClean="0"/>
              <a:t>,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demikian</a:t>
            </a:r>
            <a:r>
              <a:rPr lang="en-US" sz="2400" dirty="0" smtClean="0"/>
              <a:t> </a:t>
            </a:r>
            <a:r>
              <a:rPr lang="en-US" sz="2400" dirty="0" err="1" smtClean="0"/>
              <a:t>menekan</a:t>
            </a:r>
            <a:r>
              <a:rPr lang="en-US" sz="2400" dirty="0" smtClean="0"/>
              <a:t> </a:t>
            </a:r>
            <a:r>
              <a:rPr lang="en-US" sz="2400" dirty="0" err="1" smtClean="0"/>
              <a:t>biaya</a:t>
            </a:r>
            <a:r>
              <a:rPr lang="en-US" sz="2400" dirty="0" smtClean="0"/>
              <a:t> </a:t>
            </a:r>
            <a:r>
              <a:rPr lang="en-US" sz="2400" dirty="0" err="1" smtClean="0"/>
              <a:t>pemompaan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533400"/>
            <a:ext cx="29981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/>
              <a:t>Imbuhan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Buatan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381000" y="1219200"/>
            <a:ext cx="84582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3088" indent="-573088">
              <a:buFont typeface="Wingdings" pitchFamily="2" charset="2"/>
              <a:buChar char="q"/>
            </a:pPr>
            <a:r>
              <a:rPr lang="en-US" sz="2400" dirty="0" err="1" smtClean="0"/>
              <a:t>Biaya</a:t>
            </a:r>
            <a:r>
              <a:rPr lang="en-US" sz="2400" dirty="0" smtClean="0"/>
              <a:t> </a:t>
            </a:r>
            <a:r>
              <a:rPr lang="en-US" sz="2400" dirty="0" err="1" smtClean="0"/>
              <a:t>imbuhan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kecil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biaya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membuat</a:t>
            </a:r>
            <a:r>
              <a:rPr lang="en-US" sz="2400" dirty="0" smtClean="0"/>
              <a:t> </a:t>
            </a:r>
            <a:r>
              <a:rPr lang="en-US" sz="2400" dirty="0" err="1" smtClean="0"/>
              <a:t>waduk</a:t>
            </a:r>
            <a:r>
              <a:rPr lang="en-US" sz="2400" dirty="0" smtClean="0"/>
              <a:t> </a:t>
            </a:r>
            <a:r>
              <a:rPr lang="en-US" sz="2400" dirty="0" err="1" smtClean="0"/>
              <a:t>permukaan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sepadan</a:t>
            </a:r>
            <a:r>
              <a:rPr lang="en-US" sz="2400" dirty="0" smtClean="0"/>
              <a:t>. Air yang </a:t>
            </a:r>
            <a:r>
              <a:rPr lang="en-US" sz="2400" dirty="0" err="1" smtClean="0"/>
              <a:t>ditampung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waduk</a:t>
            </a:r>
            <a:r>
              <a:rPr lang="en-US" sz="2400" dirty="0" smtClean="0"/>
              <a:t> </a:t>
            </a:r>
            <a:r>
              <a:rPr lang="en-US" sz="2400" dirty="0" err="1" smtClean="0"/>
              <a:t>biasa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terkena</a:t>
            </a:r>
            <a:r>
              <a:rPr lang="en-US" sz="2400" dirty="0" smtClean="0"/>
              <a:t> </a:t>
            </a:r>
            <a:r>
              <a:rPr lang="en-US" sz="2400" dirty="0" err="1" smtClean="0"/>
              <a:t>penguapan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pencemaran</a:t>
            </a:r>
            <a:r>
              <a:rPr lang="en-US" sz="2400" dirty="0" smtClean="0"/>
              <a:t>, yang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waduk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bawah</a:t>
            </a:r>
            <a:r>
              <a:rPr lang="en-US" sz="2400" dirty="0" smtClean="0"/>
              <a:t> </a:t>
            </a:r>
            <a:r>
              <a:rPr lang="en-US" sz="2400" dirty="0" err="1" smtClean="0"/>
              <a:t>tanah</a:t>
            </a:r>
            <a:r>
              <a:rPr lang="en-US" sz="2400" dirty="0" smtClean="0"/>
              <a:t>. </a:t>
            </a:r>
            <a:r>
              <a:rPr lang="en-US" sz="2400" dirty="0" err="1" smtClean="0"/>
              <a:t>Imbuhan</a:t>
            </a:r>
            <a:r>
              <a:rPr lang="en-US" sz="2400" dirty="0" smtClean="0"/>
              <a:t> </a:t>
            </a:r>
            <a:r>
              <a:rPr lang="es-ES" sz="2400" dirty="0" smtClean="0"/>
              <a:t>air </a:t>
            </a:r>
            <a:r>
              <a:rPr lang="es-ES" sz="2400" dirty="0" err="1" smtClean="0"/>
              <a:t>tanah</a:t>
            </a:r>
            <a:r>
              <a:rPr lang="es-ES" sz="2400" dirty="0" smtClean="0"/>
              <a:t> secara </a:t>
            </a:r>
            <a:r>
              <a:rPr lang="es-ES" sz="2400" dirty="0" err="1" smtClean="0"/>
              <a:t>buatan</a:t>
            </a:r>
            <a:r>
              <a:rPr lang="es-ES" sz="2400" dirty="0" smtClean="0"/>
              <a:t> </a:t>
            </a:r>
            <a:r>
              <a:rPr lang="es-ES" sz="2400" dirty="0" err="1" smtClean="0"/>
              <a:t>dapat</a:t>
            </a:r>
            <a:r>
              <a:rPr lang="es-ES" sz="2400" dirty="0" smtClean="0"/>
              <a:t> </a:t>
            </a:r>
            <a:r>
              <a:rPr lang="es-ES" sz="2400" dirty="0" err="1" smtClean="0"/>
              <a:t>dilaksanakan</a:t>
            </a:r>
            <a:r>
              <a:rPr lang="es-ES" sz="2400" dirty="0" smtClean="0"/>
              <a:t> </a:t>
            </a:r>
            <a:r>
              <a:rPr lang="es-ES" sz="2400" dirty="0" err="1" smtClean="0"/>
              <a:t>dengan</a:t>
            </a:r>
            <a:r>
              <a:rPr lang="es-ES" sz="2400" dirty="0" smtClean="0"/>
              <a:t> cara </a:t>
            </a:r>
            <a:r>
              <a:rPr lang="es-ES" sz="2400" dirty="0" err="1" smtClean="0"/>
              <a:t>peresapan</a:t>
            </a:r>
            <a:r>
              <a:rPr lang="es-ES" sz="2400" dirty="0" smtClean="0"/>
              <a:t> yang </a:t>
            </a:r>
            <a:r>
              <a:rPr lang="en-US" sz="2400" dirty="0" err="1" smtClean="0"/>
              <a:t>digalakkan</a:t>
            </a:r>
            <a:r>
              <a:rPr lang="en-US" sz="2400" dirty="0" smtClean="0"/>
              <a:t> </a:t>
            </a:r>
            <a:r>
              <a:rPr lang="en-US" sz="2400" dirty="0" err="1" smtClean="0"/>
              <a:t>penggunaannya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sumur-sumur</a:t>
            </a:r>
            <a:r>
              <a:rPr lang="en-US" sz="2400" dirty="0" smtClean="0"/>
              <a:t> </a:t>
            </a:r>
            <a:r>
              <a:rPr lang="en-US" sz="2400" dirty="0" err="1" smtClean="0"/>
              <a:t>imbuhan</a:t>
            </a:r>
            <a:r>
              <a:rPr lang="en-US" sz="2400" dirty="0" smtClean="0"/>
              <a:t>.</a:t>
            </a:r>
          </a:p>
          <a:p>
            <a:pPr marL="573088" indent="-573088">
              <a:buFont typeface="Wingdings" pitchFamily="2" charset="2"/>
              <a:buChar char="q"/>
            </a:pPr>
            <a:r>
              <a:rPr lang="en-US" sz="2400" dirty="0" smtClean="0"/>
              <a:t>Air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imbuhan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sumur</a:t>
            </a:r>
            <a:r>
              <a:rPr lang="en-US" sz="2400" dirty="0" smtClean="0"/>
              <a:t> </a:t>
            </a:r>
            <a:r>
              <a:rPr lang="en-US" sz="2400" dirty="0" err="1" smtClean="0"/>
              <a:t>haruslah</a:t>
            </a:r>
            <a:r>
              <a:rPr lang="en-US" sz="2400" dirty="0" smtClean="0"/>
              <a:t> </a:t>
            </a:r>
            <a:r>
              <a:rPr lang="en-US" sz="2400" dirty="0" err="1" smtClean="0"/>
              <a:t>bebas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bahanbahan</a:t>
            </a:r>
            <a:r>
              <a:rPr lang="en-US" sz="2400" dirty="0" smtClean="0"/>
              <a:t> </a:t>
            </a:r>
            <a:r>
              <a:rPr lang="en-US" sz="2400" dirty="0" err="1" smtClean="0"/>
              <a:t>apung</a:t>
            </a:r>
            <a:r>
              <a:rPr lang="en-US" sz="2400" dirty="0" smtClean="0"/>
              <a:t> yang </a:t>
            </a:r>
            <a:r>
              <a:rPr lang="en-US" sz="2400" dirty="0" err="1" smtClean="0"/>
              <a:t>mungkin</a:t>
            </a:r>
            <a:r>
              <a:rPr lang="en-US" sz="2400" dirty="0" smtClean="0"/>
              <a:t> </a:t>
            </a:r>
            <a:r>
              <a:rPr lang="en-US" sz="2400" dirty="0" err="1" smtClean="0"/>
              <a:t>menyumbatkan</a:t>
            </a:r>
            <a:r>
              <a:rPr lang="en-US" sz="2400" dirty="0" smtClean="0"/>
              <a:t> </a:t>
            </a:r>
            <a:r>
              <a:rPr lang="en-US" sz="2400" dirty="0" err="1" smtClean="0"/>
              <a:t>saringan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bakteri</a:t>
            </a:r>
            <a:r>
              <a:rPr lang="en-US" sz="2400" dirty="0" smtClean="0"/>
              <a:t> yang </a:t>
            </a:r>
            <a:r>
              <a:rPr lang="en-US" sz="2400" dirty="0" err="1" smtClean="0"/>
              <a:t>mungkin</a:t>
            </a:r>
            <a:r>
              <a:rPr lang="en-US" sz="2400" dirty="0" smtClean="0"/>
              <a:t> </a:t>
            </a:r>
            <a:r>
              <a:rPr lang="en-US" sz="2400" dirty="0" err="1" smtClean="0"/>
              <a:t>membentuk</a:t>
            </a:r>
            <a:r>
              <a:rPr lang="en-US" sz="2400" dirty="0" smtClean="0"/>
              <a:t> </a:t>
            </a:r>
            <a:r>
              <a:rPr lang="en-US" sz="2400" dirty="0" err="1" smtClean="0"/>
              <a:t>lumpur-lumpur</a:t>
            </a:r>
            <a:r>
              <a:rPr lang="en-US" sz="2400" dirty="0" smtClean="0"/>
              <a:t> </a:t>
            </a:r>
            <a:r>
              <a:rPr lang="en-US" sz="2400" dirty="0" err="1" smtClean="0"/>
              <a:t>bakteri</a:t>
            </a:r>
            <a:r>
              <a:rPr lang="en-US" sz="2400" dirty="0" smtClean="0"/>
              <a:t>.</a:t>
            </a:r>
          </a:p>
          <a:p>
            <a:pPr marL="573088" indent="-573088">
              <a:buFont typeface="Wingdings" pitchFamily="2" charset="2"/>
              <a:buChar char="q"/>
            </a:pPr>
            <a:r>
              <a:rPr lang="en-US" sz="2400" dirty="0" smtClean="0"/>
              <a:t>Air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masukkan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sumur</a:t>
            </a:r>
            <a:r>
              <a:rPr lang="en-US" sz="2400" dirty="0" smtClean="0"/>
              <a:t> </a:t>
            </a:r>
            <a:r>
              <a:rPr lang="es-ES" sz="2400" dirty="0" err="1" smtClean="0"/>
              <a:t>dengan</a:t>
            </a:r>
            <a:r>
              <a:rPr lang="es-ES" sz="2400" dirty="0" smtClean="0"/>
              <a:t> cara </a:t>
            </a:r>
            <a:r>
              <a:rPr lang="es-ES" sz="2400" dirty="0" err="1" smtClean="0"/>
              <a:t>gravitasi</a:t>
            </a:r>
            <a:r>
              <a:rPr lang="es-ES" sz="2400" dirty="0" smtClean="0"/>
              <a:t> </a:t>
            </a:r>
            <a:r>
              <a:rPr lang="es-ES" sz="2400" dirty="0" err="1" smtClean="0"/>
              <a:t>atau</a:t>
            </a:r>
            <a:r>
              <a:rPr lang="es-ES" sz="2400" dirty="0" smtClean="0"/>
              <a:t> </a:t>
            </a:r>
            <a:r>
              <a:rPr lang="es-ES" sz="2400" dirty="0" err="1" smtClean="0"/>
              <a:t>dapat</a:t>
            </a:r>
            <a:r>
              <a:rPr lang="es-ES" sz="2400" dirty="0" smtClean="0"/>
              <a:t> </a:t>
            </a:r>
            <a:r>
              <a:rPr lang="en-US" sz="2400" dirty="0" err="1" smtClean="0"/>
              <a:t>dipompakan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fi-FI" sz="2400" dirty="0" smtClean="0"/>
              <a:t>meningkatkan laju imbuhan bila keadaan </a:t>
            </a:r>
            <a:r>
              <a:rPr lang="en-US" sz="2400" dirty="0" err="1" smtClean="0"/>
              <a:t>bawahnya</a:t>
            </a:r>
            <a:r>
              <a:rPr lang="en-US" sz="2400" dirty="0" smtClean="0"/>
              <a:t> </a:t>
            </a:r>
            <a:r>
              <a:rPr lang="en-US" sz="2400" dirty="0" err="1" smtClean="0"/>
              <a:t>memungkinkan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524000"/>
            <a:ext cx="7848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Sumber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Permukaan</a:t>
            </a:r>
            <a:endParaRPr lang="en-US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04800"/>
            <a:ext cx="81534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Sumber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Permukaan</a:t>
            </a:r>
            <a:endParaRPr 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n-US" sz="2800" b="1" dirty="0" smtClean="0"/>
              <a:t>Air </a:t>
            </a:r>
            <a:r>
              <a:rPr lang="en-US" sz="2800" b="1" dirty="0" err="1" smtClean="0"/>
              <a:t>permukaan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yaitu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sumber</a:t>
            </a:r>
            <a:r>
              <a:rPr lang="en-US" sz="2800" b="1" dirty="0" smtClean="0"/>
              <a:t> air yang </a:t>
            </a:r>
            <a:r>
              <a:rPr lang="en-US" sz="2800" b="1" dirty="0" err="1" smtClean="0"/>
              <a:t>terdapat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atas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permukaan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bumi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dilihat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secara</a:t>
            </a:r>
            <a:r>
              <a:rPr lang="en-US" sz="2800" b="1" dirty="0" smtClean="0"/>
              <a:t> visual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menggunakan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peralatan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tertentu</a:t>
            </a:r>
            <a:r>
              <a:rPr lang="en-US" sz="2800" b="1" dirty="0" smtClean="0"/>
              <a:t>. Air </a:t>
            </a:r>
            <a:r>
              <a:rPr lang="en-US" sz="2800" b="1" dirty="0" err="1" smtClean="0"/>
              <a:t>permukaan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sebagian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besar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terdiri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dari</a:t>
            </a:r>
            <a:r>
              <a:rPr lang="en-US" sz="2800" b="1" dirty="0" smtClean="0"/>
              <a:t> :</a:t>
            </a:r>
          </a:p>
          <a:p>
            <a:pPr algn="just">
              <a:buFont typeface="Wingdings" pitchFamily="2" charset="2"/>
              <a:buChar char="q"/>
            </a:pPr>
            <a:r>
              <a:rPr lang="en-US" sz="2800" b="1" dirty="0" smtClean="0"/>
              <a:t> air </a:t>
            </a:r>
            <a:r>
              <a:rPr lang="en-US" sz="2800" b="1" dirty="0" err="1" smtClean="0"/>
              <a:t>sungai</a:t>
            </a:r>
            <a:r>
              <a:rPr lang="en-US" sz="2800" b="1" dirty="0" smtClean="0"/>
              <a:t>,</a:t>
            </a:r>
          </a:p>
          <a:p>
            <a:pPr algn="just"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b="1" dirty="0" smtClean="0"/>
              <a:t>air </a:t>
            </a:r>
            <a:r>
              <a:rPr lang="en-US" sz="2800" b="1" dirty="0" err="1" smtClean="0"/>
              <a:t>waduk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endParaRPr lang="en-US" sz="2800" b="1" dirty="0" smtClean="0"/>
          </a:p>
          <a:p>
            <a:pPr algn="just"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b="1" dirty="0" smtClean="0"/>
              <a:t>air yang </a:t>
            </a:r>
            <a:r>
              <a:rPr lang="en-US" sz="2800" b="1" dirty="0" err="1" smtClean="0"/>
              <a:t>terdapat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dalam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danau</a:t>
            </a:r>
            <a:r>
              <a:rPr lang="en-US" sz="2800" b="1" dirty="0" smtClean="0"/>
              <a:t>.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457200" y="4114800"/>
            <a:ext cx="8382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Air </a:t>
            </a:r>
            <a:r>
              <a:rPr lang="en-US" sz="2400" dirty="0" err="1" smtClean="0"/>
              <a:t>permukaan</a:t>
            </a:r>
            <a:r>
              <a:rPr lang="en-US" sz="2400" dirty="0" smtClean="0"/>
              <a:t> (</a:t>
            </a:r>
            <a:r>
              <a:rPr lang="en-US" sz="2400" i="1" dirty="0" smtClean="0"/>
              <a:t>water surface) </a:t>
            </a:r>
            <a:r>
              <a:rPr lang="en-US" sz="2400" i="1" dirty="0" err="1" smtClean="0"/>
              <a:t>sangat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potensial</a:t>
            </a:r>
            <a:endParaRPr lang="en-US" sz="2400" i="1" dirty="0" smtClean="0"/>
          </a:p>
          <a:p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kepentingan</a:t>
            </a:r>
            <a:r>
              <a:rPr lang="en-US" sz="2400" dirty="0" smtClean="0"/>
              <a:t> </a:t>
            </a:r>
            <a:r>
              <a:rPr lang="en-US" sz="2400" dirty="0" err="1" smtClean="0"/>
              <a:t>kehidupan</a:t>
            </a:r>
            <a:r>
              <a:rPr lang="en-US" sz="2400" dirty="0" smtClean="0"/>
              <a:t>. </a:t>
            </a:r>
            <a:r>
              <a:rPr lang="en-US" sz="2400" dirty="0" err="1" smtClean="0"/>
              <a:t>Salah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fungsi</a:t>
            </a:r>
            <a:r>
              <a:rPr lang="en-US" sz="2400" dirty="0" smtClean="0"/>
              <a:t> air </a:t>
            </a:r>
            <a:r>
              <a:rPr lang="en-US" sz="2400" dirty="0" err="1" smtClean="0"/>
              <a:t>permukaan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sumber</a:t>
            </a:r>
            <a:r>
              <a:rPr lang="en-US" sz="2400" dirty="0" smtClean="0"/>
              <a:t> </a:t>
            </a:r>
            <a:r>
              <a:rPr lang="en-US" sz="2400" dirty="0" err="1" smtClean="0"/>
              <a:t>terbesar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air </a:t>
            </a:r>
            <a:r>
              <a:rPr lang="en-US" sz="2400" dirty="0" err="1" smtClean="0"/>
              <a:t>bersih</a:t>
            </a:r>
            <a:r>
              <a:rPr lang="en-US" sz="2400" dirty="0" smtClean="0"/>
              <a:t>. </a:t>
            </a:r>
            <a:r>
              <a:rPr lang="en-US" sz="2400" dirty="0" err="1" smtClean="0"/>
              <a:t>Berpotensi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tidaknya</a:t>
            </a:r>
            <a:r>
              <a:rPr lang="en-US" sz="2400" dirty="0" smtClean="0"/>
              <a:t> </a:t>
            </a:r>
            <a:r>
              <a:rPr lang="fi-FI" sz="2400" dirty="0" smtClean="0"/>
              <a:t>sumber daya air permukaan sangat tergantung </a:t>
            </a:r>
            <a:r>
              <a:rPr lang="en-US" sz="2400" dirty="0" err="1" smtClean="0"/>
              <a:t>menurut</a:t>
            </a:r>
            <a:r>
              <a:rPr lang="en-US" sz="2400" dirty="0" smtClean="0"/>
              <a:t> </a:t>
            </a:r>
            <a:r>
              <a:rPr lang="en-US" sz="2400" dirty="0" err="1" smtClean="0"/>
              <a:t>kebutuhannya</a:t>
            </a:r>
            <a:endParaRPr lang="en-US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457200"/>
            <a:ext cx="8153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UU No 7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Tahun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2004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tentang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SDA</a:t>
            </a:r>
          </a:p>
          <a:p>
            <a:pPr lvl="1" algn="just"/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pengelolaan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sumberdaya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disusun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berdasarkan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wilayah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prinsip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keterpaduan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antara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</a:t>
            </a:r>
            <a:r>
              <a:rPr lang="fr-FR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permukaan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dan air</a:t>
            </a:r>
          </a:p>
          <a:p>
            <a:pPr lvl="1" algn="just"/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tanah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533400"/>
            <a:ext cx="8382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dirty="0" err="1" smtClean="0"/>
              <a:t>Strategi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Pengembangan</a:t>
            </a:r>
            <a:r>
              <a:rPr lang="en-US" sz="3600" b="1" dirty="0" smtClean="0"/>
              <a:t> SDA</a:t>
            </a:r>
          </a:p>
          <a:p>
            <a:pPr lvl="1" algn="just"/>
            <a:r>
              <a:rPr lang="en-US" sz="2400" dirty="0" err="1" smtClean="0"/>
              <a:t>Disusun</a:t>
            </a:r>
            <a:r>
              <a:rPr lang="en-US" sz="2400" dirty="0" smtClean="0"/>
              <a:t> </a:t>
            </a:r>
            <a:r>
              <a:rPr lang="en-US" sz="2400" dirty="0" err="1" smtClean="0"/>
              <a:t>berdasarkan</a:t>
            </a:r>
            <a:r>
              <a:rPr lang="en-US" sz="2400" dirty="0" smtClean="0"/>
              <a:t> </a:t>
            </a:r>
            <a:r>
              <a:rPr lang="en-US" sz="2400" dirty="0" err="1" smtClean="0"/>
              <a:t>tujuan-tujuan</a:t>
            </a:r>
            <a:r>
              <a:rPr lang="en-US" sz="2400" dirty="0" smtClean="0"/>
              <a:t> </a:t>
            </a:r>
            <a:r>
              <a:rPr lang="en-US" sz="2400" dirty="0" err="1" smtClean="0"/>
              <a:t>pengembangan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sumberdaya</a:t>
            </a:r>
            <a:r>
              <a:rPr lang="en-US" sz="2400" dirty="0" smtClean="0"/>
              <a:t> air. </a:t>
            </a:r>
            <a:r>
              <a:rPr lang="en-US" sz="2400" dirty="0" err="1" smtClean="0"/>
              <a:t>Sarana</a:t>
            </a:r>
            <a:r>
              <a:rPr lang="en-US" sz="2400" dirty="0" smtClean="0"/>
              <a:t> </a:t>
            </a:r>
            <a:r>
              <a:rPr lang="en-US" sz="2400" dirty="0" err="1" smtClean="0"/>
              <a:t>dasar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mencapai</a:t>
            </a:r>
            <a:r>
              <a:rPr lang="en-US" sz="2400" dirty="0" smtClean="0"/>
              <a:t> </a:t>
            </a:r>
            <a:r>
              <a:rPr lang="en-US" sz="2400" dirty="0" err="1" smtClean="0"/>
              <a:t>tujuan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perencanaan</a:t>
            </a:r>
            <a:r>
              <a:rPr lang="en-US" sz="2400" dirty="0" smtClean="0"/>
              <a:t> </a:t>
            </a:r>
            <a:r>
              <a:rPr lang="en-US" sz="2400" dirty="0" err="1" smtClean="0"/>
              <a:t>jangka</a:t>
            </a:r>
            <a:r>
              <a:rPr lang="en-US" sz="2400" dirty="0" smtClean="0"/>
              <a:t> </a:t>
            </a:r>
            <a:r>
              <a:rPr lang="en-US" sz="2400" dirty="0" err="1" smtClean="0"/>
              <a:t>panjang</a:t>
            </a:r>
            <a:r>
              <a:rPr lang="en-US" sz="2400" dirty="0" smtClean="0"/>
              <a:t> </a:t>
            </a:r>
            <a:r>
              <a:rPr lang="en-US" sz="2400" dirty="0" err="1" smtClean="0"/>
              <a:t>pengembangan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sumberdaya</a:t>
            </a:r>
            <a:r>
              <a:rPr lang="en-US" sz="2400" dirty="0" smtClean="0"/>
              <a:t> air yang </a:t>
            </a:r>
            <a:r>
              <a:rPr lang="fi-FI" sz="2400" dirty="0" smtClean="0"/>
              <a:t>meliputi beberapa kegiatan utama mulai dari tahap </a:t>
            </a:r>
            <a:r>
              <a:rPr lang="en-US" sz="2400" dirty="0" err="1" smtClean="0"/>
              <a:t>inventarisasi</a:t>
            </a:r>
            <a:r>
              <a:rPr lang="en-US" sz="2400" dirty="0" smtClean="0"/>
              <a:t> </a:t>
            </a:r>
            <a:r>
              <a:rPr lang="en-US" sz="2400" dirty="0" err="1" smtClean="0"/>
              <a:t>sumberdaya</a:t>
            </a:r>
            <a:r>
              <a:rPr lang="en-US" sz="2400" dirty="0" smtClean="0"/>
              <a:t> air </a:t>
            </a:r>
            <a:r>
              <a:rPr lang="en-US" sz="2400" dirty="0" err="1" smtClean="0"/>
              <a:t>sampai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tahap</a:t>
            </a:r>
            <a:r>
              <a:rPr lang="en-US" sz="2400" dirty="0" smtClean="0"/>
              <a:t> </a:t>
            </a:r>
            <a:r>
              <a:rPr lang="en-US" sz="2400" dirty="0" err="1" smtClean="0"/>
              <a:t>evaluasi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pembaharuan</a:t>
            </a:r>
            <a:r>
              <a:rPr lang="en-US" sz="2400" dirty="0" smtClean="0"/>
              <a:t> (</a:t>
            </a:r>
            <a:r>
              <a:rPr lang="en-US" sz="2400" i="1" dirty="0" smtClean="0"/>
              <a:t>updating) </a:t>
            </a:r>
            <a:r>
              <a:rPr lang="en-US" sz="2400" i="1" dirty="0" err="1" smtClean="0"/>
              <a:t>produk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perencanaan</a:t>
            </a:r>
            <a:r>
              <a:rPr lang="en-US" sz="2400" i="1" dirty="0" smtClean="0"/>
              <a:t> </a:t>
            </a:r>
            <a:r>
              <a:rPr lang="en-US" sz="2400" dirty="0" smtClean="0"/>
              <a:t>yang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berupa</a:t>
            </a:r>
            <a:r>
              <a:rPr lang="en-US" sz="2400" dirty="0" smtClean="0"/>
              <a:t> </a:t>
            </a:r>
            <a:r>
              <a:rPr lang="en-US" sz="2400" dirty="0" err="1" smtClean="0"/>
              <a:t>modifikasi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perubahan</a:t>
            </a:r>
            <a:r>
              <a:rPr lang="en-US" sz="2400" dirty="0" smtClean="0"/>
              <a:t>/</a:t>
            </a:r>
            <a:r>
              <a:rPr lang="en-US" sz="2400" dirty="0" err="1" smtClean="0"/>
              <a:t>penggantian</a:t>
            </a:r>
            <a:r>
              <a:rPr lang="en-US" sz="2400" dirty="0" smtClean="0"/>
              <a:t>. </a:t>
            </a:r>
            <a:r>
              <a:rPr lang="en-US" sz="2400" dirty="0" err="1" smtClean="0"/>
              <a:t>Prinsip</a:t>
            </a:r>
            <a:r>
              <a:rPr lang="en-US" sz="2400" dirty="0" smtClean="0"/>
              <a:t>-</a:t>
            </a:r>
            <a:r>
              <a:rPr lang="en-US" sz="2400" dirty="0" err="1" smtClean="0"/>
              <a:t>prinsip</a:t>
            </a:r>
            <a:r>
              <a:rPr lang="en-US" sz="2400" dirty="0" smtClean="0"/>
              <a:t> </a:t>
            </a:r>
            <a:r>
              <a:rPr lang="en-US" sz="2400" dirty="0" err="1" smtClean="0"/>
              <a:t>pelaksanaan</a:t>
            </a:r>
            <a:r>
              <a:rPr lang="en-US" sz="2400" dirty="0" smtClean="0"/>
              <a:t> </a:t>
            </a:r>
            <a:r>
              <a:rPr lang="en-US" sz="2400" dirty="0" err="1" smtClean="0"/>
              <a:t>kegiatan</a:t>
            </a:r>
            <a:r>
              <a:rPr lang="en-US" sz="2400" dirty="0" smtClean="0"/>
              <a:t> </a:t>
            </a:r>
            <a:r>
              <a:rPr lang="en-US" sz="2400" dirty="0" err="1" smtClean="0"/>
              <a:t>tersebut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:</a:t>
            </a:r>
          </a:p>
          <a:p>
            <a:pPr lvl="2" algn="just">
              <a:buFont typeface="Wingdings" pitchFamily="2" charset="2"/>
              <a:buChar char="q"/>
            </a:pPr>
            <a:r>
              <a:rPr lang="en-US" sz="2400" dirty="0" smtClean="0"/>
              <a:t> </a:t>
            </a:r>
            <a:r>
              <a:rPr lang="en-US" sz="2400" dirty="0" err="1" smtClean="0"/>
              <a:t>Harmonisasi</a:t>
            </a:r>
            <a:endParaRPr lang="en-US" sz="2400" dirty="0" smtClean="0"/>
          </a:p>
          <a:p>
            <a:pPr lvl="2" algn="just">
              <a:buFont typeface="Wingdings" pitchFamily="2" charset="2"/>
              <a:buChar char="q"/>
            </a:pPr>
            <a:r>
              <a:rPr lang="en-US" sz="2400" dirty="0" smtClean="0"/>
              <a:t> </a:t>
            </a:r>
            <a:r>
              <a:rPr lang="en-US" sz="2400" dirty="0" err="1" smtClean="0"/>
              <a:t>Konservasi</a:t>
            </a:r>
            <a:endParaRPr lang="en-US" sz="2400" dirty="0" smtClean="0"/>
          </a:p>
          <a:p>
            <a:pPr lvl="2" algn="just">
              <a:buFont typeface="Wingdings" pitchFamily="2" charset="2"/>
              <a:buChar char="q"/>
            </a:pPr>
            <a:r>
              <a:rPr lang="en-US" sz="2400" dirty="0" smtClean="0"/>
              <a:t> </a:t>
            </a:r>
            <a:r>
              <a:rPr lang="en-US" sz="2400" dirty="0" err="1" smtClean="0"/>
              <a:t>Optimasi</a:t>
            </a:r>
            <a:endParaRPr lang="en-US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609600"/>
            <a:ext cx="79248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i-FI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Pengembangan Sungai</a:t>
            </a:r>
          </a:p>
          <a:p>
            <a:pPr marL="514350" indent="-514350" algn="just">
              <a:buFont typeface="Wingdings" pitchFamily="2" charset="2"/>
              <a:buChar char="q"/>
            </a:pPr>
            <a:r>
              <a:rPr lang="fi-FI" sz="2800" b="1" dirty="0" smtClean="0"/>
              <a:t>Suatu torehan dipermukaan lahan yang di </a:t>
            </a:r>
            <a:r>
              <a:rPr lang="en-US" sz="2800" b="1" dirty="0" err="1" smtClean="0"/>
              <a:t>dalamnya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terdapat</a:t>
            </a:r>
            <a:r>
              <a:rPr lang="en-US" sz="2800" b="1" dirty="0" smtClean="0"/>
              <a:t> air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mengalir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secara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menerus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disebut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sungai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atau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bagian</a:t>
            </a:r>
            <a:r>
              <a:rPr lang="en-US" sz="2800" b="1" dirty="0" smtClean="0"/>
              <a:t> </a:t>
            </a:r>
            <a:r>
              <a:rPr lang="it-IT" sz="2800" b="1" dirty="0" smtClean="0"/>
              <a:t>yang senantiasa tersentuh dari aliran disebut </a:t>
            </a:r>
            <a:r>
              <a:rPr lang="en-US" sz="2800" b="1" dirty="0" err="1" smtClean="0"/>
              <a:t>alur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sungai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perpaduan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antara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alur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sungai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aliran</a:t>
            </a:r>
            <a:r>
              <a:rPr lang="en-US" sz="2800" b="1" dirty="0" smtClean="0"/>
              <a:t> air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dalamnya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sering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juga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disebut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sungai</a:t>
            </a:r>
            <a:r>
              <a:rPr lang="en-US" sz="2800" b="1" dirty="0" smtClean="0"/>
              <a:t>. Daerah-</a:t>
            </a:r>
            <a:r>
              <a:rPr lang="en-US" sz="2800" b="1" dirty="0" err="1" smtClean="0"/>
              <a:t>daerah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sungai</a:t>
            </a:r>
            <a:r>
              <a:rPr lang="en-US" sz="2800" b="1" dirty="0" smtClean="0"/>
              <a:t> </a:t>
            </a:r>
            <a:r>
              <a:rPr lang="fi-FI" sz="2800" b="1" dirty="0" smtClean="0"/>
              <a:t>meliputi aliran air, alur sungai termasuk </a:t>
            </a:r>
            <a:r>
              <a:rPr lang="en-US" sz="2800" b="1" dirty="0" err="1" smtClean="0"/>
              <a:t>bantaran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tanggul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areal yang </a:t>
            </a:r>
            <a:r>
              <a:rPr lang="en-US" sz="2800" b="1" dirty="0" err="1" smtClean="0"/>
              <a:t>dinyatakan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sebagai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daerah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sungai</a:t>
            </a:r>
            <a:r>
              <a:rPr lang="en-US" sz="2800" b="1" dirty="0" smtClean="0"/>
              <a:t>.</a:t>
            </a:r>
            <a:endParaRPr lang="en-US" sz="2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 l="25735" t="15439" r="21612" b="21807"/>
          <a:stretch>
            <a:fillRect/>
          </a:stretch>
        </p:blipFill>
        <p:spPr bwMode="auto">
          <a:xfrm>
            <a:off x="457200" y="381000"/>
            <a:ext cx="7926888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/>
          <a:srcRect l="25625" t="27000" r="22500" b="14000"/>
          <a:stretch>
            <a:fillRect/>
          </a:stretch>
        </p:blipFill>
        <p:spPr bwMode="auto">
          <a:xfrm>
            <a:off x="545025" y="533401"/>
            <a:ext cx="7989375" cy="5679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/>
          <a:srcRect l="25625" t="22000" r="22500" b="21000"/>
          <a:stretch>
            <a:fillRect/>
          </a:stretch>
        </p:blipFill>
        <p:spPr bwMode="auto">
          <a:xfrm>
            <a:off x="304801" y="181779"/>
            <a:ext cx="8611936" cy="5914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/>
          <a:srcRect l="26250" t="16000" r="25000" b="23000"/>
          <a:stretch>
            <a:fillRect/>
          </a:stretch>
        </p:blipFill>
        <p:spPr bwMode="auto">
          <a:xfrm>
            <a:off x="228600" y="-1"/>
            <a:ext cx="8686800" cy="6793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l="21312" t="54344" r="21311" b="19115"/>
          <a:stretch>
            <a:fillRect/>
          </a:stretch>
        </p:blipFill>
        <p:spPr bwMode="auto">
          <a:xfrm>
            <a:off x="2057400" y="3886200"/>
            <a:ext cx="5334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7400" y="381000"/>
            <a:ext cx="46482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905000"/>
            <a:ext cx="5788404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533401"/>
            <a:ext cx="84582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1638" indent="-401638" algn="just">
              <a:buFont typeface="Wingdings" pitchFamily="2" charset="2"/>
              <a:buChar char="q"/>
            </a:pPr>
            <a:r>
              <a:rPr lang="sv-S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 Permanen - yaitu sungai yang debit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airnya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sepanjang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tahun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relatif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tetap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Contoh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jenis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adalah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Kapuas, Kahayan, Barito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Mahakam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Kalimantan. Sungai </a:t>
            </a:r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Musi, Batanghari dan Indragiri di Sumatera.</a:t>
            </a:r>
          </a:p>
          <a:p>
            <a:pPr marL="401638" indent="-401638" algn="just">
              <a:buFont typeface="Wingdings" pitchFamily="2" charset="2"/>
              <a:buChar char="q"/>
            </a:pP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Periodik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yaitu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waktu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musim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hujan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airnya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banyak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sedangkan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musim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kemarau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airnya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kecil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Contoh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jenis ini banyak terdapat di pulau Jawa misalnya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Bengawan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Solo,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Tengah. Sungai Progo dan sungai Code di 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Daerah Istimewa Yogyakarta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serta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sungai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Brantas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Timur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533400"/>
            <a:ext cx="8715375" cy="58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8" y="471488"/>
            <a:ext cx="8848725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457200"/>
            <a:ext cx="8382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Limpasan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Hidrograf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arenR"/>
            </a:pPr>
            <a:r>
              <a:rPr lang="en-US" sz="3200" dirty="0" err="1" smtClean="0"/>
              <a:t>hujan</a:t>
            </a:r>
            <a:r>
              <a:rPr lang="en-US" sz="3200" dirty="0" smtClean="0"/>
              <a:t> yang </a:t>
            </a:r>
            <a:r>
              <a:rPr lang="en-US" sz="3200" dirty="0" err="1" smtClean="0"/>
              <a:t>langsung</a:t>
            </a:r>
            <a:r>
              <a:rPr lang="en-US" sz="3200" dirty="0" smtClean="0"/>
              <a:t> </a:t>
            </a:r>
            <a:r>
              <a:rPr lang="en-US" sz="3200" dirty="0" err="1" smtClean="0"/>
              <a:t>jatuh</a:t>
            </a:r>
            <a:r>
              <a:rPr lang="en-US" sz="3200" dirty="0" smtClean="0"/>
              <a:t> </a:t>
            </a:r>
            <a:r>
              <a:rPr lang="en-US" sz="3200" dirty="0" err="1" smtClean="0"/>
              <a:t>di</a:t>
            </a:r>
            <a:r>
              <a:rPr lang="en-US" sz="3200" dirty="0" smtClean="0"/>
              <a:t> </a:t>
            </a:r>
            <a:r>
              <a:rPr lang="en-US" sz="3200" dirty="0" err="1" smtClean="0"/>
              <a:t>sungai</a:t>
            </a:r>
            <a:r>
              <a:rPr lang="en-US" sz="3200" dirty="0" smtClean="0"/>
              <a:t> (</a:t>
            </a:r>
            <a:r>
              <a:rPr lang="en-US" sz="3200" i="1" dirty="0" smtClean="0"/>
              <a:t>channel precipitation),</a:t>
            </a:r>
          </a:p>
          <a:p>
            <a:pPr marL="514350" indent="-514350">
              <a:buFont typeface="+mj-lt"/>
              <a:buAutoNum type="arabicParenR"/>
            </a:pPr>
            <a:r>
              <a:rPr lang="fi-FI" sz="3200" dirty="0" smtClean="0"/>
              <a:t>limpasan permukaan (</a:t>
            </a:r>
            <a:r>
              <a:rPr lang="fi-FI" sz="3200" i="1" dirty="0" smtClean="0"/>
              <a:t>surface runoff),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dirty="0" err="1" smtClean="0"/>
              <a:t>aliran</a:t>
            </a:r>
            <a:r>
              <a:rPr lang="en-US" sz="3200" dirty="0" smtClean="0"/>
              <a:t> </a:t>
            </a:r>
            <a:r>
              <a:rPr lang="en-US" sz="3200" dirty="0" err="1" smtClean="0"/>
              <a:t>antara</a:t>
            </a:r>
            <a:r>
              <a:rPr lang="en-US" sz="3200" dirty="0" smtClean="0"/>
              <a:t> (</a:t>
            </a:r>
            <a:r>
              <a:rPr lang="en-US" sz="3200" i="1" dirty="0" smtClean="0"/>
              <a:t>interflow / sub surface flow), </a:t>
            </a:r>
            <a:r>
              <a:rPr lang="en-US" sz="3200" dirty="0" err="1" smtClean="0"/>
              <a:t>dan</a:t>
            </a:r>
            <a:endParaRPr lang="en-US" sz="3200" dirty="0" smtClean="0"/>
          </a:p>
          <a:p>
            <a:pPr marL="514350" indent="-514350">
              <a:buFont typeface="+mj-lt"/>
              <a:buAutoNum type="arabicParenR"/>
            </a:pPr>
            <a:r>
              <a:rPr lang="en-US" sz="3200" dirty="0" err="1" smtClean="0"/>
              <a:t>aliran</a:t>
            </a:r>
            <a:r>
              <a:rPr lang="en-US" sz="3200" dirty="0" smtClean="0"/>
              <a:t> </a:t>
            </a:r>
            <a:r>
              <a:rPr lang="en-US" sz="3200" dirty="0" err="1" smtClean="0"/>
              <a:t>dasar</a:t>
            </a:r>
            <a:r>
              <a:rPr lang="en-US" sz="3200" dirty="0" smtClean="0"/>
              <a:t> (</a:t>
            </a:r>
            <a:r>
              <a:rPr lang="en-US" sz="3200" i="1" dirty="0" err="1" smtClean="0"/>
              <a:t>baseflow</a:t>
            </a:r>
            <a:r>
              <a:rPr lang="en-US" sz="3200" i="1" dirty="0" smtClean="0"/>
              <a:t> / groundwater flow)</a:t>
            </a:r>
            <a:endParaRPr lang="en-US" sz="32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81000"/>
            <a:ext cx="85344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Hidrograf</a:t>
            </a:r>
            <a:endParaRPr lang="en-US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Penyajian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grafis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antara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salah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satu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unsur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waktu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Hidrograf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menunjukkan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tanggapan menyeluruh (</a:t>
            </a:r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integral response) DAS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terhadap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masukan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tertentu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yang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sesuai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sifat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perilaku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DAS yang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bersangkutan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hidrograf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selalu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berubah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sesuai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besaran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waktu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terjadinya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masukan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just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Hidrograf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muka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 (</a:t>
            </a:r>
            <a:r>
              <a:rPr lang="en-US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stage hydrograph)</a:t>
            </a:r>
          </a:p>
          <a:p>
            <a:pPr lvl="1" algn="just"/>
            <a:r>
              <a:rPr lang="de-D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Hidrograf debit (</a:t>
            </a:r>
            <a:r>
              <a:rPr lang="de-DE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discharge hydrograph)</a:t>
            </a:r>
          </a:p>
          <a:p>
            <a:pPr lvl="1" algn="just"/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Hidrograf sedimen (</a:t>
            </a:r>
            <a:r>
              <a:rPr lang="it-IT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sediment hydrograph)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5997079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3886200" y="381000"/>
            <a:ext cx="4648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/>
              <a:t>Hidrograf</a:t>
            </a:r>
            <a:endParaRPr lang="en-US" sz="2400" dirty="0" smtClean="0"/>
          </a:p>
          <a:p>
            <a:pPr marL="342900" indent="-342900">
              <a:buFont typeface="+mj-lt"/>
              <a:buAutoNum type="arabicParenR"/>
            </a:pPr>
            <a:r>
              <a:rPr lang="en-US" sz="2400" dirty="0" err="1" smtClean="0"/>
              <a:t>bagian</a:t>
            </a:r>
            <a:r>
              <a:rPr lang="en-US" sz="2400" dirty="0" smtClean="0"/>
              <a:t> </a:t>
            </a:r>
            <a:r>
              <a:rPr lang="en-US" sz="2400" dirty="0" err="1" smtClean="0"/>
              <a:t>naik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hidrograf</a:t>
            </a:r>
            <a:r>
              <a:rPr lang="en-US" sz="2400" dirty="0" smtClean="0"/>
              <a:t> </a:t>
            </a:r>
            <a:r>
              <a:rPr lang="en-US" sz="2400" dirty="0" err="1" smtClean="0"/>
              <a:t>disebut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sisi</a:t>
            </a:r>
            <a:r>
              <a:rPr lang="en-US" sz="2400" dirty="0" smtClean="0"/>
              <a:t> </a:t>
            </a:r>
            <a:r>
              <a:rPr lang="en-US" sz="2400" dirty="0" err="1" smtClean="0"/>
              <a:t>naik</a:t>
            </a:r>
            <a:r>
              <a:rPr lang="en-US" sz="2400" dirty="0" smtClean="0"/>
              <a:t> (</a:t>
            </a:r>
            <a:r>
              <a:rPr lang="en-US" sz="2400" i="1" dirty="0" smtClean="0"/>
              <a:t>rising limb/concentration curve);</a:t>
            </a:r>
          </a:p>
          <a:p>
            <a:pPr marL="342900" indent="-342900">
              <a:buFont typeface="+mj-lt"/>
              <a:buAutoNum type="arabicParenR"/>
            </a:pPr>
            <a:r>
              <a:rPr lang="it-IT" sz="2400" dirty="0" smtClean="0"/>
              <a:t>bagian sekitar puncak di sebut </a:t>
            </a:r>
            <a:r>
              <a:rPr lang="en-US" sz="2400" dirty="0" err="1" smtClean="0"/>
              <a:t>bagian</a:t>
            </a:r>
            <a:r>
              <a:rPr lang="en-US" sz="2400" dirty="0" smtClean="0"/>
              <a:t> </a:t>
            </a:r>
            <a:r>
              <a:rPr lang="en-US" sz="2400" dirty="0" err="1" smtClean="0"/>
              <a:t>puncak</a:t>
            </a:r>
            <a:r>
              <a:rPr lang="en-US" sz="2400" dirty="0" smtClean="0"/>
              <a:t> (</a:t>
            </a:r>
            <a:r>
              <a:rPr lang="en-US" sz="2400" i="1" dirty="0" smtClean="0"/>
              <a:t>crest segment/peak discharge); </a:t>
            </a:r>
            <a:r>
              <a:rPr lang="en-US" sz="2400" i="1" dirty="0" err="1" smtClean="0"/>
              <a:t>dan</a:t>
            </a:r>
            <a:endParaRPr lang="en-US" sz="2400" i="1" dirty="0" smtClean="0"/>
          </a:p>
          <a:p>
            <a:pPr marL="342900" indent="-342900">
              <a:buFont typeface="+mj-lt"/>
              <a:buAutoNum type="arabicParenR"/>
            </a:pPr>
            <a:r>
              <a:rPr lang="it-IT" sz="2400" dirty="0" smtClean="0"/>
              <a:t>bagian yang menurun di sebut </a:t>
            </a:r>
            <a:r>
              <a:rPr lang="en-US" sz="2400" dirty="0" err="1" smtClean="0"/>
              <a:t>sisi</a:t>
            </a:r>
            <a:r>
              <a:rPr lang="en-US" sz="2400" dirty="0" smtClean="0"/>
              <a:t> </a:t>
            </a:r>
            <a:r>
              <a:rPr lang="en-US" sz="2400" dirty="0" err="1" smtClean="0"/>
              <a:t>turun</a:t>
            </a:r>
            <a:r>
              <a:rPr lang="en-US" sz="2400" dirty="0" smtClean="0"/>
              <a:t> ( </a:t>
            </a:r>
            <a:r>
              <a:rPr lang="en-US" sz="2400" i="1" dirty="0" smtClean="0"/>
              <a:t>recession curve/falling limb)</a:t>
            </a:r>
            <a:endParaRPr lang="en-US" sz="2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8600"/>
            <a:ext cx="57912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Daerah </a:t>
            </a:r>
            <a:r>
              <a:rPr lang="en-US" sz="3600" b="1" dirty="0" err="1" smtClean="0"/>
              <a:t>Pengaliran</a:t>
            </a:r>
            <a:r>
              <a:rPr lang="en-US" sz="3600" b="1" dirty="0" smtClean="0"/>
              <a:t> Sungai</a:t>
            </a:r>
          </a:p>
          <a:p>
            <a:pPr marL="512763" indent="-512763">
              <a:buFont typeface="Wingdings" pitchFamily="2" charset="2"/>
              <a:buChar char="q"/>
            </a:pPr>
            <a:r>
              <a:rPr lang="en-US" sz="2400" dirty="0" smtClean="0"/>
              <a:t>Daerah </a:t>
            </a:r>
            <a:r>
              <a:rPr lang="en-US" sz="2400" dirty="0" err="1" smtClean="0"/>
              <a:t>Pengaliran</a:t>
            </a:r>
            <a:r>
              <a:rPr lang="en-US" sz="2400" dirty="0" smtClean="0"/>
              <a:t> Sungai (DPS) </a:t>
            </a:r>
            <a:r>
              <a:rPr lang="en-US" sz="2400" dirty="0" err="1" smtClean="0"/>
              <a:t>sering</a:t>
            </a:r>
            <a:r>
              <a:rPr lang="en-US" sz="2400" dirty="0" smtClean="0"/>
              <a:t> </a:t>
            </a:r>
            <a:r>
              <a:rPr lang="en-US" sz="2400" dirty="0" err="1" smtClean="0"/>
              <a:t>disebut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pt-BR" sz="2400" dirty="0" smtClean="0"/>
              <a:t>DAS (Daerah Aliran Sungai). Secara hidrologis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diartikan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dimana</a:t>
            </a:r>
            <a:r>
              <a:rPr lang="en-US" sz="2400" dirty="0" smtClean="0"/>
              <a:t> </a:t>
            </a:r>
            <a:r>
              <a:rPr lang="en-US" sz="2400" dirty="0" err="1" smtClean="0"/>
              <a:t>curah</a:t>
            </a:r>
            <a:r>
              <a:rPr lang="en-US" sz="2400" dirty="0" smtClean="0"/>
              <a:t> </a:t>
            </a:r>
            <a:r>
              <a:rPr lang="en-US" sz="2400" dirty="0" err="1" smtClean="0"/>
              <a:t>hujan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jatuh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tersebut</a:t>
            </a:r>
            <a:r>
              <a:rPr lang="en-US" sz="2400" dirty="0" smtClean="0"/>
              <a:t>,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alami</a:t>
            </a:r>
            <a:r>
              <a:rPr lang="en-US" sz="2400" dirty="0" smtClean="0"/>
              <a:t> </a:t>
            </a:r>
            <a:r>
              <a:rPr lang="sv-SE" sz="2400" dirty="0" smtClean="0"/>
              <a:t>akan keluar dari daerah tersebut sebagai aliran </a:t>
            </a:r>
            <a:r>
              <a:rPr lang="fi-FI" sz="2400" dirty="0" smtClean="0"/>
              <a:t>permukaan melalui jalan yang berupa sungai dan </a:t>
            </a:r>
            <a:r>
              <a:rPr lang="en-US" sz="2400" dirty="0" err="1" smtClean="0"/>
              <a:t>anaknya</a:t>
            </a:r>
            <a:r>
              <a:rPr lang="en-US" sz="2400" dirty="0" smtClean="0"/>
              <a:t>. Batas DPS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bagian</a:t>
            </a:r>
            <a:r>
              <a:rPr lang="en-US" sz="2400" dirty="0" smtClean="0"/>
              <a:t> </a:t>
            </a:r>
            <a:r>
              <a:rPr lang="en-US" sz="2400" dirty="0" err="1" smtClean="0"/>
              <a:t>hulu</a:t>
            </a:r>
            <a:r>
              <a:rPr lang="en-US" sz="2400" dirty="0" smtClean="0"/>
              <a:t> </a:t>
            </a:r>
            <a:r>
              <a:rPr lang="en-US" sz="2400" dirty="0" err="1" smtClean="0"/>
              <a:t>berupa</a:t>
            </a:r>
            <a:r>
              <a:rPr lang="en-US" sz="2400" dirty="0" smtClean="0"/>
              <a:t>  </a:t>
            </a:r>
            <a:r>
              <a:rPr lang="en-US" sz="2400" dirty="0" err="1" smtClean="0"/>
              <a:t>punggung</a:t>
            </a:r>
            <a:r>
              <a:rPr lang="en-US" sz="2400" dirty="0" smtClean="0"/>
              <a:t> </a:t>
            </a:r>
            <a:r>
              <a:rPr lang="en-US" sz="2400" dirty="0" err="1" smtClean="0"/>
              <a:t>pegunungan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perbukitan</a:t>
            </a:r>
            <a:r>
              <a:rPr lang="en-US" sz="2400" dirty="0" smtClean="0"/>
              <a:t>, </a:t>
            </a:r>
            <a:r>
              <a:rPr lang="en-US" sz="2400" dirty="0" err="1" smtClean="0"/>
              <a:t>sedangkan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fi-FI" sz="2400" dirty="0" smtClean="0"/>
              <a:t>hilir tergantung pada kondisi permukaan tanahnya.</a:t>
            </a:r>
            <a:endParaRPr lang="en-US" sz="2400" dirty="0"/>
          </a:p>
        </p:txBody>
      </p:sp>
      <p:pic>
        <p:nvPicPr>
          <p:cNvPr id="68610" name="Picture 2" descr="http://t1.gstatic.com/images?q=tbn:ANd9GcS2jRnGO1otc09vpqzNXPAGeESU3yHnhpvRG5zjnxiG9st_UWq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381000"/>
            <a:ext cx="3352800" cy="426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533400"/>
            <a:ext cx="83058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Menurut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UU No 7 </a:t>
            </a:r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Tahun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2004 </a:t>
            </a:r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Tentang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SDA.</a:t>
            </a:r>
          </a:p>
          <a:p>
            <a:pPr marL="568325" indent="-568325" algn="just">
              <a:buFont typeface="Wingdings" pitchFamily="2" charset="2"/>
              <a:buChar char="q"/>
            </a:pPr>
            <a:r>
              <a:rPr lang="en-US" sz="2400" dirty="0" smtClean="0"/>
              <a:t>Wilayah </a:t>
            </a:r>
            <a:r>
              <a:rPr lang="en-US" sz="2400" dirty="0" err="1" smtClean="0"/>
              <a:t>sungai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kesatuan</a:t>
            </a:r>
            <a:r>
              <a:rPr lang="en-US" sz="2400" dirty="0" smtClean="0"/>
              <a:t> </a:t>
            </a:r>
            <a:r>
              <a:rPr lang="en-US" sz="2400" dirty="0" err="1" smtClean="0"/>
              <a:t>wilayah</a:t>
            </a:r>
            <a:r>
              <a:rPr lang="en-US" sz="2400" dirty="0" smtClean="0"/>
              <a:t> </a:t>
            </a:r>
            <a:r>
              <a:rPr lang="en-US" sz="2400" dirty="0" err="1" smtClean="0"/>
              <a:t>pengelolaan</a:t>
            </a:r>
            <a:r>
              <a:rPr lang="en-US" sz="2400" dirty="0" smtClean="0"/>
              <a:t> </a:t>
            </a:r>
            <a:r>
              <a:rPr lang="en-US" sz="2400" dirty="0" err="1" smtClean="0"/>
              <a:t>sumber</a:t>
            </a:r>
            <a:r>
              <a:rPr lang="en-US" sz="2400" dirty="0" smtClean="0"/>
              <a:t> </a:t>
            </a:r>
            <a:r>
              <a:rPr lang="en-US" sz="2400" dirty="0" err="1" smtClean="0"/>
              <a:t>daya</a:t>
            </a:r>
            <a:r>
              <a:rPr lang="en-US" sz="2400" dirty="0" smtClean="0"/>
              <a:t> air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aliran</a:t>
            </a:r>
            <a:r>
              <a:rPr lang="en-US" sz="2400" dirty="0" smtClean="0"/>
              <a:t> </a:t>
            </a:r>
            <a:r>
              <a:rPr lang="en-US" sz="2400" dirty="0" err="1" smtClean="0"/>
              <a:t>sungai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/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pulau-pulau</a:t>
            </a:r>
            <a:r>
              <a:rPr lang="en-US" sz="2400" dirty="0" smtClean="0"/>
              <a:t> </a:t>
            </a:r>
            <a:r>
              <a:rPr lang="en-US" sz="2400" dirty="0" err="1" smtClean="0"/>
              <a:t>kecil</a:t>
            </a:r>
            <a:r>
              <a:rPr lang="en-US" sz="2400" dirty="0" smtClean="0"/>
              <a:t> yang </a:t>
            </a:r>
            <a:r>
              <a:rPr lang="en-US" sz="2400" dirty="0" err="1" smtClean="0"/>
              <a:t>luasnya</a:t>
            </a:r>
            <a:r>
              <a:rPr lang="en-US" sz="2400" dirty="0" smtClean="0"/>
              <a:t> </a:t>
            </a:r>
            <a:r>
              <a:rPr lang="en-US" sz="2400" dirty="0" err="1" smtClean="0"/>
              <a:t>kurang</a:t>
            </a:r>
            <a:r>
              <a:rPr lang="en-US" sz="2400" dirty="0" smtClean="0"/>
              <a:t> </a:t>
            </a:r>
            <a:r>
              <a:rPr lang="sv-SE" sz="2400" dirty="0" smtClean="0"/>
              <a:t>dari atau sama dengan 2.000 km2. </a:t>
            </a:r>
            <a:r>
              <a:rPr lang="en-US" sz="2400" dirty="0" smtClean="0"/>
              <a:t>Daerah </a:t>
            </a:r>
            <a:r>
              <a:rPr lang="en-US" sz="2400" dirty="0" err="1" smtClean="0"/>
              <a:t>aliran</a:t>
            </a:r>
            <a:r>
              <a:rPr lang="en-US" sz="2400" dirty="0" smtClean="0"/>
              <a:t> </a:t>
            </a:r>
            <a:r>
              <a:rPr lang="en-US" sz="2400" dirty="0" err="1" smtClean="0"/>
              <a:t>sungai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dirty="0" err="1" smtClean="0"/>
              <a:t>wilayah</a:t>
            </a:r>
            <a:r>
              <a:rPr lang="en-US" sz="2400" dirty="0" smtClean="0"/>
              <a:t> </a:t>
            </a:r>
            <a:r>
              <a:rPr lang="en-US" sz="2400" dirty="0" err="1" smtClean="0"/>
              <a:t>daratan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kesatuan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sungai</a:t>
            </a:r>
            <a:r>
              <a:rPr lang="en-US" sz="2400" dirty="0" smtClean="0"/>
              <a:t> &amp; </a:t>
            </a:r>
            <a:r>
              <a:rPr lang="en-US" sz="2400" dirty="0" err="1" smtClean="0"/>
              <a:t>anak</a:t>
            </a:r>
            <a:r>
              <a:rPr lang="en-US" sz="2400" dirty="0" smtClean="0"/>
              <a:t>-</a:t>
            </a:r>
            <a:r>
              <a:rPr lang="en-US" sz="2400" dirty="0" err="1" smtClean="0"/>
              <a:t>anak</a:t>
            </a:r>
            <a:r>
              <a:rPr lang="en-US" sz="2400" dirty="0" smtClean="0"/>
              <a:t> </a:t>
            </a:r>
            <a:r>
              <a:rPr lang="en-US" sz="2400" dirty="0" err="1" smtClean="0"/>
              <a:t>sungainya</a:t>
            </a:r>
            <a:r>
              <a:rPr lang="en-US" sz="2400" dirty="0" smtClean="0"/>
              <a:t>, yang </a:t>
            </a:r>
            <a:r>
              <a:rPr lang="en-US" sz="2400" dirty="0" err="1" smtClean="0"/>
              <a:t>berfungsi</a:t>
            </a:r>
            <a:r>
              <a:rPr lang="en-US" sz="2400" dirty="0" smtClean="0"/>
              <a:t> </a:t>
            </a:r>
            <a:r>
              <a:rPr lang="en-US" sz="2400" dirty="0" err="1" smtClean="0"/>
              <a:t>menampung</a:t>
            </a:r>
            <a:r>
              <a:rPr lang="en-US" sz="2400" dirty="0" smtClean="0"/>
              <a:t>, </a:t>
            </a:r>
            <a:r>
              <a:rPr lang="en-US" sz="2400" dirty="0" err="1" smtClean="0"/>
              <a:t>menyimpan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mengalirkan</a:t>
            </a:r>
            <a:r>
              <a:rPr lang="en-US" sz="2400" dirty="0" smtClean="0"/>
              <a:t> air yang </a:t>
            </a:r>
            <a:r>
              <a:rPr lang="en-US" sz="2400" dirty="0" err="1" smtClean="0"/>
              <a:t>berasal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curah</a:t>
            </a:r>
            <a:r>
              <a:rPr lang="en-US" sz="2400" dirty="0" smtClean="0"/>
              <a:t> </a:t>
            </a:r>
            <a:r>
              <a:rPr lang="en-US" sz="2400" dirty="0" err="1" smtClean="0"/>
              <a:t>hujan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danau</a:t>
            </a:r>
            <a:r>
              <a:rPr lang="en-US" sz="2400" dirty="0" smtClean="0"/>
              <a:t>/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laut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alami</a:t>
            </a:r>
            <a:r>
              <a:rPr lang="en-US" sz="2400" dirty="0" smtClean="0"/>
              <a:t>, yang </a:t>
            </a:r>
            <a:r>
              <a:rPr lang="en-US" sz="2400" dirty="0" err="1" smtClean="0"/>
              <a:t>batas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darat</a:t>
            </a:r>
            <a:r>
              <a:rPr lang="en-US" sz="2400" dirty="0" smtClean="0"/>
              <a:t>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pemisah</a:t>
            </a:r>
            <a:r>
              <a:rPr lang="en-US" sz="2400" dirty="0" smtClean="0"/>
              <a:t> </a:t>
            </a:r>
            <a:r>
              <a:rPr lang="en-US" sz="2400" dirty="0" err="1" smtClean="0"/>
              <a:t>topografis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batas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laut</a:t>
            </a:r>
            <a:r>
              <a:rPr lang="en-US" sz="2400" dirty="0" smtClean="0"/>
              <a:t> </a:t>
            </a:r>
            <a:r>
              <a:rPr lang="en-US" sz="2400" dirty="0" err="1" smtClean="0"/>
              <a:t>sampai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daerah</a:t>
            </a:r>
            <a:r>
              <a:rPr lang="en-US" sz="2400" dirty="0" smtClean="0"/>
              <a:t> </a:t>
            </a:r>
            <a:r>
              <a:rPr lang="en-US" sz="2400" dirty="0" err="1" smtClean="0"/>
              <a:t>perairan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masih</a:t>
            </a:r>
            <a:r>
              <a:rPr lang="en-US" sz="2400" dirty="0" smtClean="0"/>
              <a:t> </a:t>
            </a:r>
            <a:r>
              <a:rPr lang="en-US" sz="2400" dirty="0" err="1" smtClean="0"/>
              <a:t>terpengaruh</a:t>
            </a:r>
            <a:r>
              <a:rPr lang="en-US" sz="2400" dirty="0" smtClean="0"/>
              <a:t> </a:t>
            </a:r>
            <a:r>
              <a:rPr lang="en-US" sz="2400" dirty="0" err="1" smtClean="0"/>
              <a:t>aktivitas</a:t>
            </a:r>
            <a:r>
              <a:rPr lang="en-US" sz="2400" dirty="0" smtClean="0"/>
              <a:t> </a:t>
            </a:r>
            <a:r>
              <a:rPr lang="en-US" sz="2400" dirty="0" err="1" smtClean="0"/>
              <a:t>daratan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533400"/>
            <a:ext cx="78486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Satuan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Wilayah Sungai</a:t>
            </a:r>
          </a:p>
          <a:p>
            <a:pPr algn="just"/>
            <a:r>
              <a:rPr lang="en-US" sz="2800" dirty="0" err="1" smtClean="0"/>
              <a:t>Sekelompok</a:t>
            </a:r>
            <a:r>
              <a:rPr lang="en-US" sz="2800" dirty="0" smtClean="0"/>
              <a:t> DPS yang </a:t>
            </a:r>
            <a:r>
              <a:rPr lang="en-US" sz="2800" dirty="0" err="1" smtClean="0"/>
              <a:t>disusun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kepentingan</a:t>
            </a:r>
            <a:r>
              <a:rPr lang="en-US" sz="2800" dirty="0" smtClean="0"/>
              <a:t> </a:t>
            </a:r>
            <a:r>
              <a:rPr lang="en-US" sz="2800" dirty="0" err="1" smtClean="0"/>
              <a:t>pembinaan</a:t>
            </a:r>
            <a:r>
              <a:rPr lang="en-US" sz="2800" dirty="0" smtClean="0"/>
              <a:t> </a:t>
            </a:r>
            <a:r>
              <a:rPr lang="en-US" sz="2800" dirty="0" err="1" smtClean="0"/>
              <a:t>sumberdaya</a:t>
            </a:r>
            <a:r>
              <a:rPr lang="en-US" sz="2800" dirty="0" smtClean="0"/>
              <a:t> air </a:t>
            </a:r>
            <a:r>
              <a:rPr lang="en-US" sz="2800" dirty="0" err="1" smtClean="0"/>
              <a:t>Peraturan</a:t>
            </a:r>
            <a:r>
              <a:rPr lang="en-US" sz="2800" dirty="0" smtClean="0"/>
              <a:t> </a:t>
            </a:r>
            <a:r>
              <a:rPr lang="en-US" sz="2800" dirty="0" err="1" smtClean="0"/>
              <a:t>Menteri</a:t>
            </a:r>
            <a:r>
              <a:rPr lang="en-US" sz="2800" dirty="0" smtClean="0"/>
              <a:t> PU No. 39/PRT/1989 </a:t>
            </a:r>
            <a:r>
              <a:rPr lang="en-US" sz="2800" dirty="0" err="1" smtClean="0"/>
              <a:t>dan</a:t>
            </a:r>
            <a:r>
              <a:rPr lang="en-US" sz="2800" dirty="0" smtClean="0"/>
              <a:t> 48/PRT/1990 : </a:t>
            </a:r>
            <a:r>
              <a:rPr lang="en-US" sz="2800" dirty="0" err="1" smtClean="0"/>
              <a:t>Pembagian</a:t>
            </a:r>
            <a:r>
              <a:rPr lang="en-US" sz="2800" dirty="0" smtClean="0"/>
              <a:t> Wilayah Sungai </a:t>
            </a:r>
            <a:r>
              <a:rPr lang="en-US" sz="2800" dirty="0" err="1" smtClean="0"/>
              <a:t>di</a:t>
            </a:r>
            <a:r>
              <a:rPr lang="en-US" sz="2800" dirty="0" smtClean="0"/>
              <a:t> Indonesia yang </a:t>
            </a:r>
            <a:r>
              <a:rPr lang="en-US" sz="2800" dirty="0" err="1" smtClean="0"/>
              <a:t>terletak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17.508 </a:t>
            </a:r>
            <a:r>
              <a:rPr lang="en-US" sz="2800" dirty="0" err="1" smtClean="0"/>
              <a:t>pulau</a:t>
            </a:r>
            <a:r>
              <a:rPr lang="en-US" sz="2800" dirty="0" smtClean="0"/>
              <a:t>, </a:t>
            </a:r>
            <a:r>
              <a:rPr lang="en-US" sz="2800" dirty="0" err="1" smtClean="0"/>
              <a:t>terdapat</a:t>
            </a:r>
            <a:r>
              <a:rPr lang="en-US" sz="2800" dirty="0" smtClean="0"/>
              <a:t> 90 (</a:t>
            </a:r>
            <a:r>
              <a:rPr lang="en-US" sz="2800" dirty="0" err="1" smtClean="0"/>
              <a:t>sembilan</a:t>
            </a:r>
            <a:r>
              <a:rPr lang="en-US" sz="2800" dirty="0" smtClean="0"/>
              <a:t> </a:t>
            </a:r>
            <a:r>
              <a:rPr lang="en-US" sz="2800" dirty="0" err="1" smtClean="0"/>
              <a:t>puluh</a:t>
            </a:r>
            <a:r>
              <a:rPr lang="en-US" sz="2800" dirty="0" smtClean="0"/>
              <a:t>) SWS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rincian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berikut</a:t>
            </a:r>
            <a:r>
              <a:rPr lang="en-US" sz="2800" dirty="0" smtClean="0"/>
              <a:t> :</a:t>
            </a:r>
          </a:p>
          <a:p>
            <a:pPr lvl="1" algn="just">
              <a:buFont typeface="Wingdings" pitchFamily="2" charset="2"/>
              <a:buChar char="q"/>
            </a:pPr>
            <a:r>
              <a:rPr lang="en-US" sz="2800" dirty="0" smtClean="0"/>
              <a:t> 15 SWS </a:t>
            </a:r>
            <a:r>
              <a:rPr lang="en-US" sz="2800" dirty="0" err="1" smtClean="0"/>
              <a:t>Lintas</a:t>
            </a:r>
            <a:r>
              <a:rPr lang="en-US" sz="2800" dirty="0" smtClean="0"/>
              <a:t> </a:t>
            </a:r>
            <a:r>
              <a:rPr lang="en-US" sz="2800" dirty="0" err="1" smtClean="0"/>
              <a:t>Provinsi</a:t>
            </a:r>
            <a:endParaRPr lang="en-US" sz="2800" dirty="0" smtClean="0"/>
          </a:p>
          <a:p>
            <a:pPr lvl="1" algn="just">
              <a:buFont typeface="Wingdings" pitchFamily="2" charset="2"/>
              <a:buChar char="q"/>
            </a:pPr>
            <a:r>
              <a:rPr lang="en-US" sz="2800" dirty="0" smtClean="0"/>
              <a:t> 73 SWS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satu</a:t>
            </a:r>
            <a:r>
              <a:rPr lang="en-US" sz="2800" dirty="0" smtClean="0"/>
              <a:t> </a:t>
            </a:r>
            <a:r>
              <a:rPr lang="en-US" sz="2800" dirty="0" err="1" smtClean="0"/>
              <a:t>provinsi</a:t>
            </a:r>
            <a:endParaRPr lang="en-US" sz="2800" dirty="0" smtClean="0"/>
          </a:p>
          <a:p>
            <a:pPr lvl="1" algn="just">
              <a:buFont typeface="Wingdings" pitchFamily="2" charset="2"/>
              <a:buChar char="q"/>
            </a:pPr>
            <a:r>
              <a:rPr lang="en-US" sz="2800" dirty="0" smtClean="0"/>
              <a:t> 2 SWS </a:t>
            </a:r>
            <a:r>
              <a:rPr lang="en-US" sz="2800" dirty="0" err="1" smtClean="0"/>
              <a:t>dikelola</a:t>
            </a:r>
            <a:r>
              <a:rPr lang="en-US" sz="2800" dirty="0" smtClean="0"/>
              <a:t> BUMN</a:t>
            </a:r>
            <a:endParaRPr lang="en-US" sz="28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304800"/>
            <a:ext cx="8534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/>
              <a:t>Garis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Besar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Pembagian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Wewenang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Tanggung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Jawab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Pengelolaan</a:t>
            </a:r>
            <a:r>
              <a:rPr lang="en-US" sz="2400" b="1" dirty="0" smtClean="0"/>
              <a:t> SDA (UU No 7 </a:t>
            </a:r>
            <a:r>
              <a:rPr lang="en-US" sz="2400" b="1" dirty="0" err="1" smtClean="0"/>
              <a:t>Tahun</a:t>
            </a:r>
            <a:r>
              <a:rPr lang="en-US" sz="2400" b="1" dirty="0" smtClean="0"/>
              <a:t> 2004) </a:t>
            </a:r>
            <a:r>
              <a:rPr lang="en-US" sz="2400" b="1" dirty="0" err="1" smtClean="0"/>
              <a:t>tentang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Sumberdaya</a:t>
            </a:r>
            <a:r>
              <a:rPr lang="en-US" sz="2400" b="1" dirty="0" smtClean="0"/>
              <a:t> Air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381000" y="1524000"/>
            <a:ext cx="2255169" cy="286232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b="1" dirty="0" err="1" smtClean="0"/>
              <a:t>Pemerintah</a:t>
            </a:r>
            <a:r>
              <a:rPr lang="en-US" b="1" dirty="0" smtClean="0"/>
              <a:t> </a:t>
            </a:r>
            <a:r>
              <a:rPr lang="en-US" b="1" dirty="0" err="1" smtClean="0"/>
              <a:t>Pusat</a:t>
            </a:r>
            <a:endParaRPr lang="en-US" b="1" dirty="0" smtClean="0"/>
          </a:p>
          <a:p>
            <a:endParaRPr lang="en-US" b="1" dirty="0" smtClean="0"/>
          </a:p>
          <a:p>
            <a:r>
              <a:rPr lang="en-US" dirty="0" err="1" smtClean="0"/>
              <a:t>Pengelolaan</a:t>
            </a:r>
            <a:r>
              <a:rPr lang="en-US" dirty="0" smtClean="0"/>
              <a:t> SDA yang</a:t>
            </a:r>
          </a:p>
          <a:p>
            <a:r>
              <a:rPr lang="en-US" dirty="0" err="1" smtClean="0"/>
              <a:t>terletak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wilayah</a:t>
            </a:r>
            <a:endParaRPr lang="en-US" dirty="0" smtClean="0"/>
          </a:p>
          <a:p>
            <a:r>
              <a:rPr lang="en-US" dirty="0" err="1" smtClean="0"/>
              <a:t>sungai</a:t>
            </a:r>
            <a:r>
              <a:rPr lang="en-US" dirty="0" smtClean="0"/>
              <a:t>: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en-US" dirty="0" err="1" smtClean="0"/>
              <a:t>Lintas</a:t>
            </a:r>
            <a:r>
              <a:rPr lang="en-US" dirty="0" smtClean="0"/>
              <a:t> </a:t>
            </a:r>
            <a:r>
              <a:rPr lang="en-US" dirty="0" err="1" smtClean="0"/>
              <a:t>Provinsi</a:t>
            </a: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en-US" dirty="0" err="1" smtClean="0"/>
              <a:t>Lintas</a:t>
            </a:r>
            <a:r>
              <a:rPr lang="en-US" dirty="0" smtClean="0"/>
              <a:t> Negara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en-US" dirty="0" err="1" smtClean="0"/>
              <a:t>Strategis</a:t>
            </a:r>
            <a:r>
              <a:rPr lang="en-US" dirty="0" smtClean="0"/>
              <a:t> </a:t>
            </a:r>
            <a:r>
              <a:rPr lang="en-US" dirty="0" err="1" smtClean="0"/>
              <a:t>Nasional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Pasal</a:t>
            </a:r>
            <a:r>
              <a:rPr lang="en-US" dirty="0" smtClean="0"/>
              <a:t> 14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979278" y="1524000"/>
            <a:ext cx="2583322" cy="286232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b="1" dirty="0" err="1" smtClean="0"/>
              <a:t>Pemerintah</a:t>
            </a:r>
            <a:r>
              <a:rPr lang="en-US" b="1" dirty="0" smtClean="0"/>
              <a:t> </a:t>
            </a:r>
            <a:r>
              <a:rPr lang="en-US" b="1" dirty="0" err="1" smtClean="0"/>
              <a:t>Provinsi</a:t>
            </a:r>
            <a:endParaRPr lang="en-US" b="1" dirty="0" smtClean="0"/>
          </a:p>
          <a:p>
            <a:endParaRPr lang="en-US" b="1" dirty="0" smtClean="0"/>
          </a:p>
          <a:p>
            <a:r>
              <a:rPr lang="en-US" dirty="0" err="1" smtClean="0"/>
              <a:t>Pengelolaan</a:t>
            </a:r>
            <a:r>
              <a:rPr lang="en-US" dirty="0" smtClean="0"/>
              <a:t> SDA yang</a:t>
            </a:r>
          </a:p>
          <a:p>
            <a:r>
              <a:rPr lang="en-US" dirty="0" err="1" smtClean="0"/>
              <a:t>terletak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wilayah</a:t>
            </a:r>
            <a:endParaRPr lang="en-US" dirty="0" smtClean="0"/>
          </a:p>
          <a:p>
            <a:r>
              <a:rPr lang="en-US" dirty="0" err="1" smtClean="0"/>
              <a:t>sungai</a:t>
            </a:r>
            <a:r>
              <a:rPr lang="en-US" dirty="0" smtClean="0"/>
              <a:t>: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en-US" dirty="0" err="1" smtClean="0"/>
              <a:t>Lintas</a:t>
            </a:r>
            <a:r>
              <a:rPr lang="en-US" dirty="0" smtClean="0"/>
              <a:t> </a:t>
            </a:r>
            <a:r>
              <a:rPr lang="en-US" dirty="0" err="1" smtClean="0"/>
              <a:t>Kabupaten</a:t>
            </a:r>
            <a:r>
              <a:rPr lang="en-US" dirty="0" smtClean="0"/>
              <a:t>/Kota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Pasal</a:t>
            </a:r>
            <a:r>
              <a:rPr lang="en-US" dirty="0" smtClean="0"/>
              <a:t> 15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715000" y="1524000"/>
            <a:ext cx="3124200" cy="286232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b="1" dirty="0" err="1" smtClean="0"/>
              <a:t>Pemerintah</a:t>
            </a:r>
            <a:r>
              <a:rPr lang="en-US" b="1" dirty="0" smtClean="0"/>
              <a:t> </a:t>
            </a:r>
            <a:r>
              <a:rPr lang="en-US" b="1" dirty="0" err="1" smtClean="0"/>
              <a:t>Kabupaten</a:t>
            </a:r>
            <a:r>
              <a:rPr lang="en-US" b="1" dirty="0" smtClean="0"/>
              <a:t> / Kota</a:t>
            </a:r>
          </a:p>
          <a:p>
            <a:endParaRPr lang="en-US" b="1" dirty="0" smtClean="0"/>
          </a:p>
          <a:p>
            <a:r>
              <a:rPr lang="en-US" dirty="0" err="1" smtClean="0"/>
              <a:t>Pengelolaan</a:t>
            </a:r>
            <a:r>
              <a:rPr lang="en-US" dirty="0" smtClean="0"/>
              <a:t> SDA yang</a:t>
            </a:r>
          </a:p>
          <a:p>
            <a:r>
              <a:rPr lang="en-US" dirty="0" err="1" smtClean="0"/>
              <a:t>terletak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wilayah</a:t>
            </a:r>
            <a:endParaRPr lang="en-US" dirty="0" smtClean="0"/>
          </a:p>
          <a:p>
            <a:r>
              <a:rPr lang="en-US" dirty="0" err="1" smtClean="0"/>
              <a:t>sungai</a:t>
            </a:r>
            <a:r>
              <a:rPr lang="en-US" dirty="0" smtClean="0"/>
              <a:t>: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Kabupaten</a:t>
            </a:r>
            <a:r>
              <a:rPr lang="en-US" dirty="0" smtClean="0"/>
              <a:t>/Kota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Pasal</a:t>
            </a:r>
            <a:r>
              <a:rPr lang="en-US" dirty="0" smtClean="0"/>
              <a:t> 16</a:t>
            </a: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335846"/>
            <a:ext cx="845820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err="1" smtClean="0"/>
              <a:t>Peramalan</a:t>
            </a:r>
            <a:r>
              <a:rPr lang="en-US" sz="4400" b="1" dirty="0" smtClean="0"/>
              <a:t> Sungai</a:t>
            </a:r>
          </a:p>
          <a:p>
            <a:pPr marL="290513" indent="-290513"/>
            <a:r>
              <a:rPr lang="en-US" dirty="0" smtClean="0"/>
              <a:t>1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Faktor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menentukan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kriteria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desain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untuk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mendimensi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desain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bangunan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air.</a:t>
            </a:r>
          </a:p>
          <a:p>
            <a:pPr marL="290513" indent="-290513"/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Menentukan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apakah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diperlukan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untuk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membuat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penahan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banjir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90513" indent="-290513"/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Menentukan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 water management yang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bagaimana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dilaksanakan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90513" indent="-290513"/>
            <a:r>
              <a:rPr lang="fi-FI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Menentukan seluas bagaimana kondisi lapangan dapat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dipengaruhi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dikendalikan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90513" indent="-290513"/>
            <a:r>
              <a:rPr lang="fi-FI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Menentukan kemungkinan untuk navigasi.</a:t>
            </a:r>
          </a:p>
          <a:p>
            <a:pPr marL="290513" indent="-290513"/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Untuk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membuat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lengkung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rating (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 </a:t>
            </a:r>
            <a:r>
              <a:rPr lang="en-US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vs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h) </a:t>
            </a:r>
            <a:r>
              <a:rPr lang="en-US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kemiringan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dari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muka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air,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duration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curve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lengkung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frekuensi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i-FI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pelampauan, analisis pasang surut, pemindahan dari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datum,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desain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pelabuhan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pangkal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jembatan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381000"/>
            <a:ext cx="81534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err="1" smtClean="0"/>
              <a:t>Orientasi</a:t>
            </a:r>
            <a:r>
              <a:rPr lang="en-US" sz="3200" dirty="0" smtClean="0"/>
              <a:t> </a:t>
            </a:r>
            <a:r>
              <a:rPr lang="en-US" sz="3200" dirty="0" err="1" smtClean="0"/>
              <a:t>umum</a:t>
            </a:r>
            <a:r>
              <a:rPr lang="en-US" sz="3200" dirty="0" smtClean="0"/>
              <a:t> </a:t>
            </a:r>
            <a:r>
              <a:rPr lang="en-US" sz="3200" dirty="0" err="1" smtClean="0"/>
              <a:t>pengelolaan</a:t>
            </a:r>
            <a:r>
              <a:rPr lang="en-US" sz="3200" dirty="0" smtClean="0"/>
              <a:t> </a:t>
            </a:r>
            <a:r>
              <a:rPr lang="en-US" sz="3200" dirty="0" err="1" smtClean="0"/>
              <a:t>wilayah</a:t>
            </a:r>
            <a:r>
              <a:rPr lang="en-US" sz="3200" dirty="0" smtClean="0"/>
              <a:t> </a:t>
            </a:r>
            <a:r>
              <a:rPr lang="en-US" sz="3200" dirty="0" err="1" smtClean="0"/>
              <a:t>sungai</a:t>
            </a:r>
            <a:r>
              <a:rPr lang="en-US" sz="3200" dirty="0" smtClean="0"/>
              <a:t> </a:t>
            </a:r>
            <a:r>
              <a:rPr lang="en-US" sz="3200" dirty="0" err="1" smtClean="0"/>
              <a:t>adalah</a:t>
            </a:r>
            <a:r>
              <a:rPr lang="en-US" sz="3200" dirty="0" smtClean="0"/>
              <a:t> </a:t>
            </a:r>
            <a:r>
              <a:rPr lang="en-US" sz="3200" dirty="0" err="1" smtClean="0"/>
              <a:t>meningkatkan</a:t>
            </a:r>
            <a:r>
              <a:rPr lang="en-US" sz="3200" dirty="0" smtClean="0"/>
              <a:t> </a:t>
            </a:r>
            <a:r>
              <a:rPr lang="en-US" sz="3200" dirty="0" err="1" smtClean="0"/>
              <a:t>kesejahteraan</a:t>
            </a:r>
            <a:r>
              <a:rPr lang="en-US" sz="3200" dirty="0" smtClean="0"/>
              <a:t> </a:t>
            </a:r>
            <a:r>
              <a:rPr lang="fi-FI" sz="3200" dirty="0" smtClean="0"/>
              <a:t>dan pemenuhan kebutuhan masyarakat di </a:t>
            </a:r>
            <a:r>
              <a:rPr lang="en-US" sz="3200" dirty="0" smtClean="0"/>
              <a:t>DAS </a:t>
            </a:r>
            <a:r>
              <a:rPr lang="en-US" sz="3200" dirty="0" err="1" smtClean="0"/>
              <a:t>dengan</a:t>
            </a:r>
            <a:r>
              <a:rPr lang="en-US" sz="3200" dirty="0" smtClean="0"/>
              <a:t> </a:t>
            </a:r>
            <a:r>
              <a:rPr lang="en-US" sz="3200" dirty="0" err="1" smtClean="0"/>
              <a:t>cara</a:t>
            </a:r>
            <a:r>
              <a:rPr lang="en-US" sz="3200" dirty="0" smtClean="0"/>
              <a:t>:</a:t>
            </a:r>
          </a:p>
          <a:p>
            <a:pPr marL="512763" indent="-512763" algn="just">
              <a:buFont typeface="Wingdings" pitchFamily="2" charset="2"/>
              <a:buChar char="q"/>
            </a:pPr>
            <a:r>
              <a:rPr lang="en-US" sz="3200" dirty="0" err="1" smtClean="0"/>
              <a:t>Pemanfaatan</a:t>
            </a:r>
            <a:r>
              <a:rPr lang="en-US" sz="3200" dirty="0" smtClean="0"/>
              <a:t> air</a:t>
            </a:r>
          </a:p>
          <a:p>
            <a:pPr marL="512763" indent="-512763" algn="just">
              <a:buFont typeface="Wingdings" pitchFamily="2" charset="2"/>
              <a:buChar char="q"/>
            </a:pPr>
            <a:r>
              <a:rPr lang="en-US" sz="3200" dirty="0" err="1" smtClean="0"/>
              <a:t>Pengaturan</a:t>
            </a:r>
            <a:r>
              <a:rPr lang="en-US" sz="3200" dirty="0" smtClean="0"/>
              <a:t> air (</a:t>
            </a:r>
            <a:r>
              <a:rPr lang="en-US" sz="3200" dirty="0" err="1" smtClean="0"/>
              <a:t>mendekatkan</a:t>
            </a:r>
            <a:r>
              <a:rPr lang="en-US" sz="3200" dirty="0" smtClean="0"/>
              <a:t> </a:t>
            </a:r>
            <a:r>
              <a:rPr lang="en-US" sz="3200" dirty="0" err="1" smtClean="0"/>
              <a:t>ketersediaan</a:t>
            </a:r>
            <a:r>
              <a:rPr lang="en-US" sz="3200" dirty="0" smtClean="0"/>
              <a:t> </a:t>
            </a:r>
            <a:r>
              <a:rPr lang="en-US" sz="3200" dirty="0" err="1" smtClean="0"/>
              <a:t>dengan</a:t>
            </a:r>
            <a:r>
              <a:rPr lang="en-US" sz="3200" dirty="0" smtClean="0"/>
              <a:t> </a:t>
            </a:r>
            <a:r>
              <a:rPr lang="en-US" sz="3200" dirty="0" err="1" smtClean="0"/>
              <a:t>kebutuhan</a:t>
            </a:r>
            <a:r>
              <a:rPr lang="en-US" sz="3200" dirty="0" smtClean="0"/>
              <a:t> air)</a:t>
            </a:r>
          </a:p>
          <a:p>
            <a:pPr marL="512763" indent="-512763" algn="just">
              <a:buFont typeface="Wingdings" pitchFamily="2" charset="2"/>
              <a:buChar char="q"/>
            </a:pPr>
            <a:r>
              <a:rPr lang="en-US" sz="3200" dirty="0" err="1" smtClean="0"/>
              <a:t>Konservasi</a:t>
            </a:r>
            <a:r>
              <a:rPr lang="en-US" sz="3200" dirty="0" smtClean="0"/>
              <a:t> air/</a:t>
            </a:r>
            <a:r>
              <a:rPr lang="en-US" sz="3200" dirty="0" err="1" smtClean="0"/>
              <a:t>menjaga</a:t>
            </a:r>
            <a:r>
              <a:rPr lang="en-US" sz="3200" dirty="0" smtClean="0"/>
              <a:t> </a:t>
            </a:r>
            <a:r>
              <a:rPr lang="en-US" sz="3200" dirty="0" err="1" smtClean="0"/>
              <a:t>kelestarian</a:t>
            </a:r>
            <a:r>
              <a:rPr lang="en-US" sz="3200" dirty="0" smtClean="0"/>
              <a:t> air</a:t>
            </a:r>
            <a:endParaRPr lang="en-US" sz="32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533400"/>
            <a:ext cx="83058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/>
              <a:t>Rumusan</a:t>
            </a:r>
            <a:r>
              <a:rPr lang="en-US" sz="4000" dirty="0" smtClean="0"/>
              <a:t> </a:t>
            </a:r>
            <a:r>
              <a:rPr lang="en-US" sz="4000" dirty="0" err="1" smtClean="0"/>
              <a:t>Dasar</a:t>
            </a:r>
            <a:r>
              <a:rPr lang="en-US" sz="4000" dirty="0" smtClean="0"/>
              <a:t> </a:t>
            </a:r>
            <a:r>
              <a:rPr lang="en-US" sz="4000" dirty="0" err="1" smtClean="0"/>
              <a:t>Pengembangan</a:t>
            </a:r>
            <a:r>
              <a:rPr lang="en-US" sz="4000" dirty="0" smtClean="0"/>
              <a:t> Wilayah Sungai</a:t>
            </a:r>
          </a:p>
          <a:p>
            <a:pPr marL="401638" indent="-401638">
              <a:buFont typeface="Wingdings" pitchFamily="2" charset="2"/>
              <a:buChar char="q"/>
            </a:pPr>
            <a:r>
              <a:rPr lang="en-US" sz="2800" dirty="0" err="1" smtClean="0"/>
              <a:t>Perencanaan</a:t>
            </a:r>
            <a:r>
              <a:rPr lang="en-US" sz="2800" dirty="0" smtClean="0"/>
              <a:t> (</a:t>
            </a:r>
            <a:r>
              <a:rPr lang="en-US" sz="2800" i="1" dirty="0" smtClean="0"/>
              <a:t>Planning)</a:t>
            </a:r>
          </a:p>
          <a:p>
            <a:pPr marL="401638" indent="-401638">
              <a:buFont typeface="Wingdings" pitchFamily="2" charset="2"/>
              <a:buChar char="q"/>
            </a:pPr>
            <a:r>
              <a:rPr lang="en-US" sz="2800" dirty="0" err="1" smtClean="0"/>
              <a:t>Perancangan</a:t>
            </a:r>
            <a:r>
              <a:rPr lang="en-US" sz="2800" dirty="0" smtClean="0"/>
              <a:t> (</a:t>
            </a:r>
            <a:r>
              <a:rPr lang="en-US" sz="2800" i="1" dirty="0" smtClean="0"/>
              <a:t>Design)</a:t>
            </a:r>
          </a:p>
          <a:p>
            <a:pPr marL="401638" indent="-401638">
              <a:buFont typeface="Wingdings" pitchFamily="2" charset="2"/>
              <a:buChar char="q"/>
            </a:pPr>
            <a:r>
              <a:rPr lang="en-US" sz="2800" dirty="0" err="1" smtClean="0"/>
              <a:t>Konstruksi</a:t>
            </a:r>
            <a:r>
              <a:rPr lang="en-US" sz="2800" dirty="0" smtClean="0"/>
              <a:t>/</a:t>
            </a:r>
            <a:r>
              <a:rPr lang="en-US" sz="2800" dirty="0" err="1" smtClean="0"/>
              <a:t>pembuatan</a:t>
            </a:r>
            <a:r>
              <a:rPr lang="en-US" sz="2800" dirty="0" smtClean="0"/>
              <a:t> </a:t>
            </a:r>
            <a:r>
              <a:rPr lang="en-US" sz="2800" dirty="0" err="1" smtClean="0"/>
              <a:t>bangunan</a:t>
            </a:r>
            <a:r>
              <a:rPr lang="en-US" sz="2800" dirty="0" smtClean="0"/>
              <a:t> air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sarana</a:t>
            </a:r>
            <a:r>
              <a:rPr lang="en-US" sz="2800" dirty="0" smtClean="0"/>
              <a:t> </a:t>
            </a:r>
            <a:r>
              <a:rPr lang="en-US" sz="2800" dirty="0" err="1" smtClean="0"/>
              <a:t>pendukung</a:t>
            </a:r>
            <a:endParaRPr lang="en-US" sz="2800" dirty="0" smtClean="0"/>
          </a:p>
          <a:p>
            <a:pPr marL="401638" indent="-401638">
              <a:buFont typeface="Wingdings" pitchFamily="2" charset="2"/>
              <a:buChar char="q"/>
            </a:pPr>
            <a:r>
              <a:rPr lang="en-US" sz="2800" dirty="0" err="1" smtClean="0"/>
              <a:t>Pengelolaan</a:t>
            </a:r>
            <a:r>
              <a:rPr lang="en-US" sz="2800" dirty="0" smtClean="0"/>
              <a:t> (</a:t>
            </a:r>
            <a:r>
              <a:rPr lang="en-US" sz="2800" i="1" dirty="0" smtClean="0"/>
              <a:t>management) </a:t>
            </a:r>
            <a:r>
              <a:rPr lang="en-US" sz="2800" i="1" dirty="0" err="1" smtClean="0"/>
              <a:t>termasuk</a:t>
            </a:r>
            <a:r>
              <a:rPr lang="en-US" sz="2800" i="1" dirty="0" smtClean="0"/>
              <a:t> </a:t>
            </a:r>
            <a:r>
              <a:rPr lang="en-US" sz="2800" dirty="0" smtClean="0"/>
              <a:t>O&amp;P</a:t>
            </a:r>
            <a:endParaRPr lang="en-US" sz="28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81000"/>
            <a:ext cx="8382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Pendekatan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Wilayah Sungai</a:t>
            </a:r>
          </a:p>
          <a:p>
            <a:r>
              <a:rPr lang="en-US" sz="2800" dirty="0" smtClean="0"/>
              <a:t>Batas </a:t>
            </a:r>
            <a:r>
              <a:rPr lang="en-US" sz="2800" dirty="0" err="1" smtClean="0"/>
              <a:t>wilayah</a:t>
            </a:r>
            <a:r>
              <a:rPr lang="en-US" sz="2800" dirty="0" smtClean="0"/>
              <a:t> </a:t>
            </a:r>
            <a:r>
              <a:rPr lang="en-US" sz="2800" dirty="0" err="1" smtClean="0"/>
              <a:t>sungai</a:t>
            </a:r>
            <a:r>
              <a:rPr lang="en-US" sz="2800" dirty="0" smtClean="0"/>
              <a:t> </a:t>
            </a:r>
            <a:r>
              <a:rPr lang="en-US" sz="2800" dirty="0" err="1" smtClean="0"/>
              <a:t>dianggap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batas</a:t>
            </a:r>
            <a:r>
              <a:rPr lang="en-US" sz="2800" dirty="0" smtClean="0"/>
              <a:t> yang ideal </a:t>
            </a:r>
            <a:r>
              <a:rPr lang="en-US" sz="2800" dirty="0" err="1" smtClean="0"/>
              <a:t>bagi</a:t>
            </a:r>
            <a:r>
              <a:rPr lang="en-US" sz="2800" dirty="0" smtClean="0"/>
              <a:t> </a:t>
            </a:r>
            <a:r>
              <a:rPr lang="en-US" sz="2800" dirty="0" err="1" smtClean="0"/>
              <a:t>usaha</a:t>
            </a:r>
            <a:r>
              <a:rPr lang="en-US" sz="2800" dirty="0" smtClean="0"/>
              <a:t> </a:t>
            </a:r>
            <a:r>
              <a:rPr lang="en-US" sz="2800" dirty="0" err="1" smtClean="0"/>
              <a:t>pengembangan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sumberdaya</a:t>
            </a:r>
            <a:r>
              <a:rPr lang="en-US" sz="2800" dirty="0" smtClean="0"/>
              <a:t> air.</a:t>
            </a:r>
          </a:p>
          <a:p>
            <a:r>
              <a:rPr lang="sv-SE" sz="2800" dirty="0" smtClean="0"/>
              <a:t>Tahapan sistem pengaturan air sungai:</a:t>
            </a:r>
          </a:p>
          <a:p>
            <a:pPr marL="512763" indent="-512763">
              <a:buFont typeface="Wingdings" pitchFamily="2" charset="2"/>
              <a:buChar char="q"/>
            </a:pPr>
            <a:r>
              <a:rPr lang="en-US" sz="2800" i="1" dirty="0" smtClean="0"/>
              <a:t>Supply-Oriented : </a:t>
            </a:r>
            <a:r>
              <a:rPr lang="en-US" sz="2800" i="1" dirty="0" err="1" smtClean="0"/>
              <a:t>wilayah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sungai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wilayah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Irian</a:t>
            </a:r>
            <a:endParaRPr lang="en-US" sz="2800" i="1" dirty="0" smtClean="0"/>
          </a:p>
          <a:p>
            <a:pPr marL="512763" indent="-512763">
              <a:buFont typeface="Wingdings" pitchFamily="2" charset="2"/>
              <a:buChar char="q"/>
            </a:pPr>
            <a:r>
              <a:rPr lang="en-US" sz="2800" i="1" dirty="0" smtClean="0"/>
              <a:t>Resources-Oriented : </a:t>
            </a:r>
            <a:r>
              <a:rPr lang="en-US" sz="2800" i="1" dirty="0" err="1" smtClean="0"/>
              <a:t>wilayah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sungai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di</a:t>
            </a:r>
            <a:r>
              <a:rPr lang="en-US" sz="2800" i="1" dirty="0" smtClean="0"/>
              <a:t> Kalimantan</a:t>
            </a:r>
          </a:p>
          <a:p>
            <a:pPr marL="512763" indent="-512763">
              <a:buFont typeface="Wingdings" pitchFamily="2" charset="2"/>
              <a:buChar char="q"/>
            </a:pPr>
            <a:r>
              <a:rPr lang="en-US" sz="2800" i="1" dirty="0" smtClean="0"/>
              <a:t>Demand-Oriented : </a:t>
            </a:r>
            <a:r>
              <a:rPr lang="en-US" sz="2800" i="1" dirty="0" err="1" smtClean="0"/>
              <a:t>wilayah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sungai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Jawa</a:t>
            </a:r>
            <a:endParaRPr lang="en-US" sz="2800" i="1" dirty="0" smtClean="0"/>
          </a:p>
          <a:p>
            <a:pPr marL="512763" indent="-512763">
              <a:buFont typeface="Wingdings" pitchFamily="2" charset="2"/>
              <a:buChar char="q"/>
            </a:pPr>
            <a:r>
              <a:rPr lang="en-US" sz="2800" dirty="0" smtClean="0"/>
              <a:t>Regional development  approach: </a:t>
            </a:r>
            <a:r>
              <a:rPr lang="en-US" sz="2800" dirty="0" err="1" smtClean="0"/>
              <a:t>pengembangan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wilayah</a:t>
            </a:r>
            <a:r>
              <a:rPr lang="en-US" sz="2800" dirty="0" smtClean="0"/>
              <a:t> </a:t>
            </a:r>
            <a:r>
              <a:rPr lang="en-US" sz="2800" dirty="0" err="1" smtClean="0"/>
              <a:t>sungai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pengembangan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wilayah</a:t>
            </a:r>
            <a:r>
              <a:rPr lang="en-US" sz="2800" dirty="0" smtClean="0"/>
              <a:t> (</a:t>
            </a:r>
            <a:r>
              <a:rPr lang="en-US" sz="2800" i="1" dirty="0" smtClean="0"/>
              <a:t>regional development) </a:t>
            </a:r>
            <a:r>
              <a:rPr lang="en-US" sz="2800" i="1" dirty="0" err="1" smtClean="0"/>
              <a:t>dengan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wilayah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sungai</a:t>
            </a:r>
            <a:r>
              <a:rPr lang="en-US" sz="2800" i="1" dirty="0" smtClean="0"/>
              <a:t> (river basin) </a:t>
            </a:r>
            <a:r>
              <a:rPr lang="en-US" sz="2800" i="1" dirty="0" err="1" smtClean="0"/>
              <a:t>sebagai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wilayah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pengembangan</a:t>
            </a:r>
            <a:r>
              <a:rPr lang="en-US" sz="2800" i="1" dirty="0" smtClean="0"/>
              <a:t>.</a:t>
            </a:r>
            <a:endParaRPr lang="en-US" sz="28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200" y="457200"/>
            <a:ext cx="83820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Pengelolaan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Daerah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Aliran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Sungai (watershed Management)</a:t>
            </a:r>
          </a:p>
          <a:p>
            <a:pPr lvl="1"/>
            <a:r>
              <a:rPr lang="en-US" sz="2800" dirty="0" err="1" smtClean="0"/>
              <a:t>Perencanaan</a:t>
            </a:r>
            <a:r>
              <a:rPr lang="en-US" sz="2800" dirty="0" smtClean="0"/>
              <a:t> Tata </a:t>
            </a:r>
            <a:r>
              <a:rPr lang="en-US" sz="2800" dirty="0" err="1" smtClean="0"/>
              <a:t>Ruang</a:t>
            </a:r>
            <a:r>
              <a:rPr lang="en-US" sz="2800" dirty="0" smtClean="0"/>
              <a:t> Wilayah</a:t>
            </a:r>
          </a:p>
          <a:p>
            <a:pPr marL="858838" lvl="1" indent="-401638"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Pengelolaan</a:t>
            </a:r>
            <a:r>
              <a:rPr lang="en-US" sz="2800" dirty="0" smtClean="0"/>
              <a:t> </a:t>
            </a:r>
            <a:r>
              <a:rPr lang="en-US" sz="2800" dirty="0" err="1" smtClean="0"/>
              <a:t>Kawasan</a:t>
            </a:r>
            <a:r>
              <a:rPr lang="en-US" sz="2800" dirty="0" smtClean="0"/>
              <a:t> </a:t>
            </a:r>
            <a:r>
              <a:rPr lang="en-US" sz="2800" dirty="0" err="1" smtClean="0"/>
              <a:t>Hutan</a:t>
            </a:r>
            <a:endParaRPr lang="en-US" sz="2800" dirty="0" smtClean="0"/>
          </a:p>
          <a:p>
            <a:pPr marL="858838" lvl="1" indent="-401638"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Pengawasan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Penggunaan</a:t>
            </a:r>
            <a:r>
              <a:rPr lang="en-US" sz="2800" dirty="0" smtClean="0"/>
              <a:t> </a:t>
            </a:r>
            <a:r>
              <a:rPr lang="en-US" sz="2800" dirty="0" err="1" smtClean="0"/>
              <a:t>Lahan</a:t>
            </a:r>
            <a:endParaRPr lang="en-US" sz="2800" dirty="0" smtClean="0"/>
          </a:p>
          <a:p>
            <a:pPr marL="858838" lvl="1" indent="-401638">
              <a:buFont typeface="Wingdings" pitchFamily="2" charset="2"/>
              <a:buChar char="q"/>
            </a:pPr>
            <a:r>
              <a:rPr lang="fi-FI" sz="2800" dirty="0" smtClean="0"/>
              <a:t> Rehabilitasi Lahan dan Konservasi Tanah</a:t>
            </a:r>
          </a:p>
          <a:p>
            <a:pPr marL="858838" lvl="1" indent="-401638">
              <a:buFont typeface="Wingdings" pitchFamily="2" charset="2"/>
              <a:buChar char="q"/>
            </a:pPr>
            <a:r>
              <a:rPr lang="fi-FI" sz="2800" dirty="0" smtClean="0"/>
              <a:t> Pelestarian dan Pengelolaan Daerah Resapan </a:t>
            </a:r>
            <a:r>
              <a:rPr lang="en-US" sz="2800" dirty="0" smtClean="0"/>
              <a:t>Air</a:t>
            </a:r>
            <a:endParaRPr lang="en-US" sz="28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52400"/>
            <a:ext cx="84582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Prinsip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Pengelolaan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SDA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secara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Menyeluruh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Terpadu</a:t>
            </a:r>
            <a:endParaRPr 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6075" indent="-346075">
              <a:buFont typeface="Wingdings" pitchFamily="2" charset="2"/>
              <a:buChar char="q"/>
            </a:pP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satuWS</a:t>
            </a:r>
            <a:r>
              <a:rPr lang="en-US" sz="2400" dirty="0" smtClean="0"/>
              <a:t> </a:t>
            </a:r>
            <a:r>
              <a:rPr lang="en-US" sz="2400" dirty="0" err="1" smtClean="0"/>
              <a:t>terdapat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rencana</a:t>
            </a:r>
            <a:r>
              <a:rPr lang="en-US" sz="2400" dirty="0" smtClean="0"/>
              <a:t> (</a:t>
            </a:r>
            <a:r>
              <a:rPr lang="en-US" sz="2400" dirty="0" err="1" smtClean="0"/>
              <a:t>induk</a:t>
            </a:r>
            <a:r>
              <a:rPr lang="en-US" sz="2400" dirty="0" smtClean="0"/>
              <a:t>)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bingkai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diimplementasikan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banyak</a:t>
            </a:r>
            <a:r>
              <a:rPr lang="en-US" sz="2400" dirty="0" smtClean="0"/>
              <a:t> </a:t>
            </a:r>
            <a:r>
              <a:rPr lang="en-US" sz="2400" dirty="0" err="1" smtClean="0"/>
              <a:t>lembaga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kesatuan</a:t>
            </a:r>
            <a:r>
              <a:rPr lang="en-US" sz="2400" dirty="0" smtClean="0"/>
              <a:t> </a:t>
            </a:r>
            <a:r>
              <a:rPr lang="en-US" sz="2400" dirty="0" err="1" smtClean="0"/>
              <a:t>manajemen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terkoordinasi</a:t>
            </a:r>
            <a:r>
              <a:rPr lang="en-US" sz="2400" dirty="0" smtClean="0"/>
              <a:t>.</a:t>
            </a:r>
          </a:p>
          <a:p>
            <a:pPr marL="346075" indent="-346075">
              <a:buFont typeface="Wingdings" pitchFamily="2" charset="2"/>
              <a:buChar char="q"/>
            </a:pPr>
            <a:r>
              <a:rPr lang="en-US" sz="2400" dirty="0" err="1" smtClean="0"/>
              <a:t>Pendayagunaan</a:t>
            </a:r>
            <a:r>
              <a:rPr lang="en-US" sz="2400" dirty="0" smtClean="0"/>
              <a:t> SDA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diimbangi</a:t>
            </a:r>
            <a:r>
              <a:rPr lang="en-US" sz="2400" dirty="0" smtClean="0"/>
              <a:t> </a:t>
            </a:r>
            <a:r>
              <a:rPr lang="en-US" sz="2400" dirty="0" err="1" smtClean="0"/>
              <a:t>upaya</a:t>
            </a:r>
            <a:r>
              <a:rPr lang="en-US" sz="2400" dirty="0" smtClean="0"/>
              <a:t> </a:t>
            </a:r>
            <a:r>
              <a:rPr lang="en-US" sz="2400" dirty="0" err="1" smtClean="0"/>
              <a:t>konservasi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memadai</a:t>
            </a:r>
            <a:endParaRPr lang="en-US" sz="2400" dirty="0" smtClean="0"/>
          </a:p>
          <a:p>
            <a:pPr marL="346075" indent="-346075">
              <a:buFont typeface="Wingdings" pitchFamily="2" charset="2"/>
              <a:buChar char="q"/>
            </a:pPr>
            <a:r>
              <a:rPr lang="fi-FI" sz="2400" dirty="0" smtClean="0"/>
              <a:t>Proses penetapan kebijakan, rencana dan pelaksanaan pengelolaan diselenggarakan secara demokrasi melalui </a:t>
            </a:r>
            <a:r>
              <a:rPr lang="nn-NO" sz="2400" dirty="0" smtClean="0"/>
              <a:t>pelibatan semua pihak yang berkepentingan</a:t>
            </a:r>
          </a:p>
          <a:p>
            <a:pPr marL="346075" indent="-346075">
              <a:buFont typeface="Wingdings" pitchFamily="2" charset="2"/>
              <a:buChar char="q"/>
            </a:pPr>
            <a:r>
              <a:rPr lang="fi-FI" sz="2400" dirty="0" smtClean="0"/>
              <a:t>Implementasi kebijakan dilaksanakan oleh badan pengelola </a:t>
            </a:r>
            <a:r>
              <a:rPr lang="en-US" sz="2400" dirty="0" smtClean="0"/>
              <a:t>yang professional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akuntabel</a:t>
            </a:r>
            <a:endParaRPr lang="en-US" sz="2400" dirty="0" smtClean="0"/>
          </a:p>
          <a:p>
            <a:pPr marL="346075" indent="-346075">
              <a:buFont typeface="Wingdings" pitchFamily="2" charset="2"/>
              <a:buChar char="q"/>
            </a:pPr>
            <a:r>
              <a:rPr lang="en-US" sz="2400" dirty="0" err="1" smtClean="0"/>
              <a:t>Biaya</a:t>
            </a:r>
            <a:r>
              <a:rPr lang="en-US" sz="2400" dirty="0" smtClean="0"/>
              <a:t> </a:t>
            </a:r>
            <a:r>
              <a:rPr lang="en-US" sz="2400" dirty="0" err="1" smtClean="0"/>
              <a:t>pengelolaan</a:t>
            </a:r>
            <a:r>
              <a:rPr lang="en-US" sz="2400" dirty="0" smtClean="0"/>
              <a:t> </a:t>
            </a:r>
            <a:r>
              <a:rPr lang="en-US" sz="2400" dirty="0" err="1" smtClean="0"/>
              <a:t>menjadi</a:t>
            </a:r>
            <a:r>
              <a:rPr lang="en-US" sz="2400" dirty="0" smtClean="0"/>
              <a:t> </a:t>
            </a:r>
            <a:r>
              <a:rPr lang="en-US" sz="2400" dirty="0" err="1" smtClean="0"/>
              <a:t>tanggungjawab</a:t>
            </a:r>
            <a:r>
              <a:rPr lang="en-US" sz="2400" dirty="0" smtClean="0"/>
              <a:t> </a:t>
            </a:r>
            <a:r>
              <a:rPr lang="en-US" sz="2400" dirty="0" err="1" smtClean="0"/>
              <a:t>seluruh</a:t>
            </a:r>
            <a:r>
              <a:rPr lang="en-US" sz="2400" dirty="0" smtClean="0"/>
              <a:t> </a:t>
            </a:r>
            <a:r>
              <a:rPr lang="en-US" sz="2400" dirty="0" err="1" smtClean="0"/>
              <a:t>penerima</a:t>
            </a:r>
            <a:r>
              <a:rPr lang="en-US" sz="2400" dirty="0" smtClean="0"/>
              <a:t> </a:t>
            </a:r>
            <a:r>
              <a:rPr lang="en-US" sz="2400" dirty="0" err="1" smtClean="0"/>
              <a:t>manfaat</a:t>
            </a:r>
            <a:r>
              <a:rPr lang="en-US" sz="2400" dirty="0" smtClean="0"/>
              <a:t> </a:t>
            </a:r>
            <a:r>
              <a:rPr lang="en-US" sz="2400" dirty="0" err="1" smtClean="0"/>
              <a:t>jasa</a:t>
            </a:r>
            <a:r>
              <a:rPr lang="en-US" sz="2400" dirty="0" smtClean="0"/>
              <a:t> </a:t>
            </a:r>
            <a:r>
              <a:rPr lang="en-US" sz="2400" dirty="0" err="1" smtClean="0"/>
              <a:t>pengelolaan</a:t>
            </a:r>
            <a:r>
              <a:rPr lang="en-US" sz="2400" dirty="0" smtClean="0"/>
              <a:t> SDA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tetap</a:t>
            </a:r>
            <a:r>
              <a:rPr lang="en-US" sz="2400" dirty="0" smtClean="0"/>
              <a:t> </a:t>
            </a:r>
            <a:r>
              <a:rPr lang="en-US" sz="2400" dirty="0" err="1" smtClean="0"/>
              <a:t>memperhatikan</a:t>
            </a:r>
            <a:r>
              <a:rPr lang="en-US" sz="2400" dirty="0" smtClean="0"/>
              <a:t> </a:t>
            </a:r>
            <a:r>
              <a:rPr lang="en-US" sz="2400" dirty="0" err="1" smtClean="0"/>
              <a:t>fungsi</a:t>
            </a:r>
            <a:r>
              <a:rPr lang="en-US" sz="2400" dirty="0" smtClean="0"/>
              <a:t> </a:t>
            </a:r>
            <a:r>
              <a:rPr lang="en-US" sz="2400" dirty="0" err="1" smtClean="0"/>
              <a:t>sosial</a:t>
            </a:r>
            <a:r>
              <a:rPr lang="en-US" sz="2400" dirty="0" smtClean="0"/>
              <a:t> air.</a:t>
            </a:r>
            <a:endParaRPr lang="en-US" sz="2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7650" y="609600"/>
            <a:ext cx="8743950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838200"/>
            <a:ext cx="8458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Penerapan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Pemodelan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Hujan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Dan </a:t>
            </a:r>
            <a:r>
              <a:rPr lang="en-U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Aliran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Permukaan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Metode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Rasional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mem.odu.edu/rain/graphics/admnotes.odu.edu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hydrology.irpi.cnr.it/repository/public/images/misdc-stru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57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Grp="1" noChangeArrowheads="1"/>
          </p:cNvSpPr>
          <p:nvPr>
            <p:ph idx="1"/>
          </p:nvPr>
        </p:nvSpPr>
        <p:spPr>
          <a:xfrm>
            <a:off x="0" y="152400"/>
            <a:ext cx="5715000" cy="4724400"/>
          </a:xfrm>
        </p:spPr>
        <p:txBody>
          <a:bodyPr>
            <a:normAutofit fontScale="55000" lnSpcReduction="20000"/>
          </a:bodyPr>
          <a:lstStyle/>
          <a:p>
            <a:pPr marL="990600" lvl="1" indent="-533400" eaLnBrk="1" hangingPunct="1">
              <a:buFont typeface="Wingdings" pitchFamily="2" charset="2"/>
              <a:buNone/>
            </a:pPr>
            <a:r>
              <a:rPr lang="en-US" sz="57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PENGUKUR</a:t>
            </a:r>
            <a:r>
              <a:rPr lang="id-ID" sz="57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</a:t>
            </a:r>
            <a:r>
              <a:rPr lang="en-US" sz="57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HUJAN</a:t>
            </a:r>
            <a:endParaRPr lang="id-ID" sz="57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990600" lvl="1" indent="-533400" eaLnBrk="1" hangingPunct="1">
              <a:buFont typeface="Wingdings" pitchFamily="2" charset="2"/>
              <a:buNone/>
            </a:pPr>
            <a:endParaRPr lang="en-US" sz="2000" b="1" dirty="0" smtClean="0">
              <a:solidFill>
                <a:schemeClr val="accent2"/>
              </a:solidFill>
            </a:endParaRPr>
          </a:p>
          <a:p>
            <a:pPr marL="457200" lvl="1" indent="0" eaLnBrk="1" hangingPunct="1">
              <a:buFont typeface="Wingdings" pitchFamily="2" charset="2"/>
              <a:buNone/>
            </a:pPr>
            <a:r>
              <a:rPr lang="id-ID" sz="4000" b="1" dirty="0" smtClean="0"/>
              <a:t>Pengukuran Hujan Dilakukan Dengan Menampung Hujan Yang Jatuh Di Beberapa Titik Yang Sudah Ditentukan Dengan Menggunakan Alat Pengukur Hujan.</a:t>
            </a:r>
          </a:p>
          <a:p>
            <a:pPr marL="457200" lvl="1" indent="0" eaLnBrk="1" hangingPunct="1">
              <a:buFont typeface="Wingdings" pitchFamily="2" charset="2"/>
              <a:buNone/>
            </a:pPr>
            <a:endParaRPr lang="id-ID" sz="1300" b="1" dirty="0" smtClean="0"/>
          </a:p>
          <a:p>
            <a:pPr marL="457200" lvl="1" indent="0" eaLnBrk="1" hangingPunct="1">
              <a:buFont typeface="Wingdings" pitchFamily="2" charset="2"/>
              <a:buNone/>
            </a:pPr>
            <a:r>
              <a:rPr lang="id-ID" sz="4000" b="1" dirty="0" smtClean="0"/>
              <a:t>Hujan Yang Terukur Mewakili Suatu Luasan Daerah Disekitarnya Yang Dinyatakan Dengan Kedalaman Hujan.</a:t>
            </a:r>
          </a:p>
          <a:p>
            <a:pPr marL="457200" lvl="1" indent="0" eaLnBrk="1" hangingPunct="1">
              <a:buFont typeface="Wingdings" pitchFamily="2" charset="2"/>
              <a:buNone/>
            </a:pPr>
            <a:endParaRPr lang="id-ID" sz="4000" b="1" dirty="0" smtClean="0"/>
          </a:p>
          <a:p>
            <a:pPr marL="457200" lvl="1" indent="0">
              <a:buNone/>
            </a:pPr>
            <a:r>
              <a:rPr lang="en-US" sz="4600" b="1" dirty="0" err="1" smtClean="0"/>
              <a:t>Macam</a:t>
            </a:r>
            <a:r>
              <a:rPr lang="id-ID" sz="4600" b="1" dirty="0" smtClean="0"/>
              <a:t>-macam</a:t>
            </a:r>
            <a:r>
              <a:rPr lang="en-US" sz="4600" b="1" dirty="0" smtClean="0"/>
              <a:t> </a:t>
            </a:r>
            <a:r>
              <a:rPr lang="id-ID" sz="4600" b="1" dirty="0" smtClean="0"/>
              <a:t>Alat Pengukur Hujan :</a:t>
            </a:r>
          </a:p>
          <a:p>
            <a:pPr marL="457200" lvl="1" indent="0" eaLnBrk="1" hangingPunct="1">
              <a:buFont typeface="Wingdings" pitchFamily="2" charset="2"/>
              <a:buNone/>
            </a:pPr>
            <a:endParaRPr lang="id-ID" sz="1700" b="1" dirty="0" smtClean="0"/>
          </a:p>
          <a:p>
            <a:pPr marL="1316038" lvl="2" indent="-458788">
              <a:buFont typeface="Wingdings" pitchFamily="2" charset="2"/>
              <a:buAutoNum type="alphaUcPeriod"/>
            </a:pPr>
            <a:r>
              <a:rPr lang="en-US" sz="3600" b="1" dirty="0" err="1" smtClean="0"/>
              <a:t>Alat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Ukur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Hujan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Biasa</a:t>
            </a:r>
            <a:r>
              <a:rPr lang="en-US" sz="3600" b="1" dirty="0" smtClean="0"/>
              <a:t> (</a:t>
            </a:r>
            <a:r>
              <a:rPr lang="en-US" sz="3600" b="1" dirty="0" err="1" smtClean="0"/>
              <a:t>Auhb</a:t>
            </a:r>
            <a:r>
              <a:rPr lang="en-US" sz="3600" b="1" dirty="0" smtClean="0"/>
              <a:t>)</a:t>
            </a:r>
          </a:p>
          <a:p>
            <a:pPr marL="1316038" lvl="2" indent="-458788">
              <a:buFont typeface="Wingdings" pitchFamily="2" charset="2"/>
              <a:buAutoNum type="alphaUcPeriod"/>
            </a:pPr>
            <a:r>
              <a:rPr lang="en-US" sz="3600" b="1" dirty="0" err="1" smtClean="0"/>
              <a:t>Alat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Ukur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Hujan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Otomatis</a:t>
            </a:r>
            <a:r>
              <a:rPr lang="en-US" sz="3600" b="1" dirty="0" smtClean="0"/>
              <a:t> (</a:t>
            </a:r>
            <a:r>
              <a:rPr lang="en-US" sz="3600" b="1" dirty="0" err="1" smtClean="0"/>
              <a:t>Auho</a:t>
            </a:r>
            <a:r>
              <a:rPr lang="en-US" sz="3600" b="1" dirty="0" smtClean="0"/>
              <a:t>)</a:t>
            </a:r>
          </a:p>
          <a:p>
            <a:pPr marL="1316038" lvl="2" indent="-458788">
              <a:buFont typeface="Wingdings" pitchFamily="2" charset="2"/>
              <a:buAutoNum type="alphaUcPeriod"/>
            </a:pPr>
            <a:r>
              <a:rPr lang="en-US" sz="3600" b="1" dirty="0" err="1" smtClean="0"/>
              <a:t>Alat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Ukur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Hujan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Dengan</a:t>
            </a:r>
            <a:r>
              <a:rPr lang="en-US" sz="3600" b="1" dirty="0" smtClean="0"/>
              <a:t> Radar</a:t>
            </a:r>
          </a:p>
          <a:p>
            <a:pPr marL="609600" indent="-609600" eaLnBrk="1" hangingPunct="1"/>
            <a:endParaRPr lang="en-GB" dirty="0" smtClean="0"/>
          </a:p>
        </p:txBody>
      </p:sp>
      <p:pic>
        <p:nvPicPr>
          <p:cNvPr id="38914" name="Picture 2" descr="http://www.deltastrumenti.it/misura/Madgetech/rain1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62750" y="3886200"/>
            <a:ext cx="2381250" cy="2762251"/>
          </a:xfrm>
          <a:prstGeom prst="rect">
            <a:avLst/>
          </a:prstGeom>
          <a:noFill/>
        </p:spPr>
      </p:pic>
      <p:pic>
        <p:nvPicPr>
          <p:cNvPr id="38916" name="Picture 4" descr="http://z.about.com/d/weather/1/0/w/0/-/-/Rain-gauge-animatio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01689" y="228600"/>
            <a:ext cx="3242310" cy="350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357166"/>
            <a:ext cx="8572559" cy="6264275"/>
          </a:xfrm>
        </p:spPr>
        <p:txBody>
          <a:bodyPr>
            <a:normAutofit fontScale="92500" lnSpcReduction="10000"/>
          </a:bodyPr>
          <a:lstStyle/>
          <a:p>
            <a:pPr marL="441325" indent="-441325" eaLnBrk="1" hangingPunct="1">
              <a:buFont typeface="Wingdings" pitchFamily="2" charset="2"/>
              <a:buAutoNum type="alphaUcPeriod"/>
            </a:pPr>
            <a:r>
              <a:rPr lang="en-US" sz="2800" b="1" dirty="0" smtClean="0"/>
              <a:t>ALAT UKUR HUJAN BIASA (AUHB)</a:t>
            </a:r>
            <a:r>
              <a:rPr lang="id-ID" sz="2800" b="1" dirty="0" smtClean="0"/>
              <a:t>:</a:t>
            </a:r>
          </a:p>
          <a:p>
            <a:pPr marL="441325" indent="-441325" eaLnBrk="1" hangingPunct="1">
              <a:buNone/>
            </a:pPr>
            <a:endParaRPr lang="en-US" sz="1000" b="1" dirty="0" smtClean="0"/>
          </a:p>
          <a:p>
            <a:pPr marL="990600" lvl="1" indent="-369888"/>
            <a:r>
              <a:rPr lang="en-US" b="1" dirty="0" err="1" smtClean="0"/>
              <a:t>Disebut</a:t>
            </a:r>
            <a:r>
              <a:rPr lang="en-US" b="1" dirty="0" smtClean="0"/>
              <a:t> </a:t>
            </a:r>
            <a:r>
              <a:rPr lang="en-US" b="1" dirty="0" err="1" smtClean="0"/>
              <a:t>juga</a:t>
            </a:r>
            <a:r>
              <a:rPr lang="en-US" b="1" dirty="0" smtClean="0"/>
              <a:t> </a:t>
            </a:r>
            <a:r>
              <a:rPr lang="en-US" b="1" i="1" dirty="0" smtClean="0"/>
              <a:t>rain gauge</a:t>
            </a:r>
            <a:r>
              <a:rPr lang="id-ID" b="1" i="1" dirty="0" smtClean="0"/>
              <a:t>, </a:t>
            </a:r>
            <a:r>
              <a:rPr lang="id-ID" b="1" dirty="0" smtClean="0"/>
              <a:t>pal</a:t>
            </a:r>
            <a:r>
              <a:rPr lang="en-US" b="1" dirty="0" err="1" smtClean="0"/>
              <a:t>ing</a:t>
            </a:r>
            <a:r>
              <a:rPr lang="en-US" b="1" dirty="0" smtClean="0"/>
              <a:t> </a:t>
            </a:r>
            <a:r>
              <a:rPr lang="en-US" b="1" dirty="0" err="1" smtClean="0"/>
              <a:t>banyak</a:t>
            </a:r>
            <a:r>
              <a:rPr lang="en-US" b="1" dirty="0" smtClean="0"/>
              <a:t> </a:t>
            </a:r>
            <a:r>
              <a:rPr lang="en-US" b="1" dirty="0" err="1" smtClean="0"/>
              <a:t>digunakan</a:t>
            </a:r>
            <a:r>
              <a:rPr lang="en-US" b="1" dirty="0" smtClean="0"/>
              <a:t> </a:t>
            </a:r>
            <a:r>
              <a:rPr lang="en-US" b="1" dirty="0" err="1" smtClean="0"/>
              <a:t>di</a:t>
            </a:r>
            <a:r>
              <a:rPr lang="en-US" b="1" dirty="0" smtClean="0"/>
              <a:t> Indonesia, </a:t>
            </a:r>
            <a:r>
              <a:rPr lang="en-US" b="1" dirty="0" err="1" smtClean="0"/>
              <a:t>luas</a:t>
            </a:r>
            <a:r>
              <a:rPr lang="en-US" b="1" dirty="0" smtClean="0"/>
              <a:t> </a:t>
            </a:r>
            <a:r>
              <a:rPr lang="en-US" b="1" dirty="0" err="1" smtClean="0"/>
              <a:t>penampang</a:t>
            </a:r>
            <a:r>
              <a:rPr lang="en-US" b="1" dirty="0" smtClean="0"/>
              <a:t> </a:t>
            </a:r>
            <a:r>
              <a:rPr lang="en-US" b="1" dirty="0" err="1" smtClean="0"/>
              <a:t>corong</a:t>
            </a:r>
            <a:r>
              <a:rPr lang="en-US" b="1" dirty="0" smtClean="0"/>
              <a:t> 100 </a:t>
            </a:r>
            <a:r>
              <a:rPr lang="id-ID" b="1" dirty="0" smtClean="0"/>
              <a:t>/</a:t>
            </a:r>
            <a:r>
              <a:rPr lang="en-US" b="1" dirty="0" smtClean="0"/>
              <a:t> 200 cm</a:t>
            </a:r>
            <a:r>
              <a:rPr lang="en-US" b="1" baseline="30000" dirty="0" smtClean="0"/>
              <a:t> 2</a:t>
            </a:r>
            <a:r>
              <a:rPr lang="id-ID" b="1" dirty="0" smtClean="0"/>
              <a:t> &amp; botol penampung didalam tabung silinder yg diletak kan ditempat terbuka, tidak tertutup pohon/bang.dll.</a:t>
            </a:r>
            <a:endParaRPr lang="id-ID" b="1" baseline="30000" dirty="0" smtClean="0"/>
          </a:p>
          <a:p>
            <a:pPr marL="990600" lvl="1" indent="-369888">
              <a:buNone/>
            </a:pPr>
            <a:endParaRPr lang="id-ID" sz="900" b="1" dirty="0" smtClean="0"/>
          </a:p>
          <a:p>
            <a:pPr marL="990600" lvl="1" indent="-369888"/>
            <a:r>
              <a:rPr lang="id-ID" b="1" dirty="0" smtClean="0"/>
              <a:t>P</a:t>
            </a:r>
            <a:r>
              <a:rPr lang="en-US" b="1" dirty="0" err="1" smtClean="0"/>
              <a:t>engukuran</a:t>
            </a:r>
            <a:r>
              <a:rPr lang="en-US" b="1" dirty="0" smtClean="0"/>
              <a:t> </a:t>
            </a:r>
            <a:r>
              <a:rPr lang="en-US" b="1" dirty="0" err="1" smtClean="0"/>
              <a:t>biasanya</a:t>
            </a:r>
            <a:r>
              <a:rPr lang="en-US" b="1" dirty="0" smtClean="0"/>
              <a:t>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pukul</a:t>
            </a:r>
            <a:r>
              <a:rPr lang="en-US" b="1" dirty="0" smtClean="0"/>
              <a:t> 7 </a:t>
            </a:r>
            <a:r>
              <a:rPr lang="en-US" b="1" dirty="0" err="1" smtClean="0"/>
              <a:t>pagi</a:t>
            </a:r>
            <a:r>
              <a:rPr lang="id-ID" b="1" dirty="0" smtClean="0"/>
              <a:t> </a:t>
            </a:r>
            <a:r>
              <a:rPr lang="id-ID" b="1" dirty="0" smtClean="0">
                <a:sym typeface="Wingdings" pitchFamily="2" charset="2"/>
              </a:rPr>
              <a:t></a:t>
            </a:r>
            <a:r>
              <a:rPr lang="id-ID" b="1" dirty="0" smtClean="0"/>
              <a:t> di ukur volume air &amp; luas corong maka akan diketahui kedalaman hujan. H</a:t>
            </a:r>
            <a:r>
              <a:rPr lang="en-US" b="1" dirty="0" err="1" smtClean="0"/>
              <a:t>asilnya</a:t>
            </a:r>
            <a:r>
              <a:rPr lang="en-US" b="1" dirty="0" smtClean="0"/>
              <a:t> </a:t>
            </a:r>
            <a:r>
              <a:rPr lang="en-US" b="1" dirty="0" err="1" smtClean="0"/>
              <a:t>merupakan</a:t>
            </a:r>
            <a:r>
              <a:rPr lang="en-US" b="1" dirty="0" smtClean="0"/>
              <a:t> data </a:t>
            </a:r>
            <a:r>
              <a:rPr lang="en-US" b="1" dirty="0" err="1" smtClean="0"/>
              <a:t>curah</a:t>
            </a:r>
            <a:r>
              <a:rPr lang="en-US" b="1" dirty="0" smtClean="0"/>
              <a:t> </a:t>
            </a:r>
            <a:r>
              <a:rPr lang="en-US" b="1" dirty="0" err="1" smtClean="0"/>
              <a:t>hujan</a:t>
            </a:r>
            <a:r>
              <a:rPr lang="en-US" b="1" dirty="0" smtClean="0"/>
              <a:t> </a:t>
            </a:r>
            <a:r>
              <a:rPr lang="en-US" b="1" dirty="0" err="1" smtClean="0"/>
              <a:t>sehari</a:t>
            </a:r>
            <a:r>
              <a:rPr lang="en-US" b="1" dirty="0" smtClean="0"/>
              <a:t> se</a:t>
            </a:r>
            <a:r>
              <a:rPr lang="id-ID" b="1" dirty="0" smtClean="0"/>
              <a:t>b</a:t>
            </a:r>
            <a:r>
              <a:rPr lang="en-US" b="1" dirty="0" err="1" smtClean="0"/>
              <a:t>elumnya</a:t>
            </a:r>
            <a:r>
              <a:rPr lang="en-US" b="1" dirty="0" smtClean="0"/>
              <a:t> </a:t>
            </a:r>
            <a:r>
              <a:rPr lang="id-ID" b="1" dirty="0" smtClean="0"/>
              <a:t>(</a:t>
            </a:r>
            <a:r>
              <a:rPr lang="en-US" b="1" dirty="0" err="1" smtClean="0"/>
              <a:t>kedalaman</a:t>
            </a:r>
            <a:r>
              <a:rPr lang="en-US" b="1" dirty="0" smtClean="0"/>
              <a:t> </a:t>
            </a:r>
            <a:r>
              <a:rPr lang="en-US" b="1" dirty="0" err="1" smtClean="0"/>
              <a:t>curah</a:t>
            </a:r>
            <a:r>
              <a:rPr lang="en-US" b="1" dirty="0" smtClean="0"/>
              <a:t> </a:t>
            </a:r>
            <a:r>
              <a:rPr lang="en-US" b="1" dirty="0" err="1" smtClean="0"/>
              <a:t>hujan</a:t>
            </a:r>
            <a:r>
              <a:rPr lang="en-US" b="1" dirty="0" smtClean="0"/>
              <a:t> </a:t>
            </a:r>
            <a:r>
              <a:rPr lang="en-US" b="1" dirty="0" err="1" smtClean="0"/>
              <a:t>selama</a:t>
            </a:r>
            <a:r>
              <a:rPr lang="en-US" b="1" dirty="0" smtClean="0"/>
              <a:t> 24 jam</a:t>
            </a:r>
            <a:r>
              <a:rPr lang="id-ID" b="1" dirty="0" smtClean="0"/>
              <a:t> </a:t>
            </a:r>
            <a:r>
              <a:rPr lang="id-ID" b="1" dirty="0" smtClean="0">
                <a:sym typeface="Wingdings" pitchFamily="2" charset="2"/>
              </a:rPr>
              <a:t> disebut hujan harian</a:t>
            </a:r>
            <a:r>
              <a:rPr lang="id-ID" b="1" dirty="0" smtClean="0"/>
              <a:t>)</a:t>
            </a:r>
            <a:r>
              <a:rPr lang="en-US" b="1" dirty="0" smtClean="0"/>
              <a:t>.</a:t>
            </a:r>
            <a:r>
              <a:rPr lang="id-ID" b="1" dirty="0" smtClean="0"/>
              <a:t> Curah hujan &lt; 0,1 mm ditulis (0), kalau tidak ada hujan ditulis (-).</a:t>
            </a:r>
          </a:p>
          <a:p>
            <a:pPr marL="990600" lvl="1" indent="-369888">
              <a:buNone/>
            </a:pPr>
            <a:endParaRPr lang="en-US" sz="900" b="1" dirty="0" smtClean="0"/>
          </a:p>
          <a:p>
            <a:pPr marL="990600" lvl="1" indent="-369888"/>
            <a:r>
              <a:rPr lang="en-US" b="1" dirty="0" err="1" smtClean="0"/>
              <a:t>Jika</a:t>
            </a:r>
            <a:r>
              <a:rPr lang="en-US" b="1" dirty="0" smtClean="0"/>
              <a:t> </a:t>
            </a:r>
            <a:r>
              <a:rPr lang="en-US" b="1" dirty="0" err="1" smtClean="0"/>
              <a:t>intensitas</a:t>
            </a:r>
            <a:r>
              <a:rPr lang="en-US" b="1" dirty="0" smtClean="0"/>
              <a:t> </a:t>
            </a:r>
            <a:r>
              <a:rPr lang="en-US" b="1" dirty="0" err="1" smtClean="0"/>
              <a:t>hujan</a:t>
            </a:r>
            <a:r>
              <a:rPr lang="en-US" b="1" dirty="0" smtClean="0"/>
              <a:t> </a:t>
            </a:r>
            <a:r>
              <a:rPr lang="en-US" b="1" dirty="0" err="1" smtClean="0"/>
              <a:t>besar</a:t>
            </a:r>
            <a:r>
              <a:rPr lang="en-US" b="1" dirty="0" smtClean="0"/>
              <a:t> </a:t>
            </a:r>
            <a:r>
              <a:rPr lang="en-US" b="1" dirty="0" err="1" smtClean="0"/>
              <a:t>maka</a:t>
            </a:r>
            <a:r>
              <a:rPr lang="en-US" b="1" dirty="0" smtClean="0"/>
              <a:t> </a:t>
            </a:r>
            <a:r>
              <a:rPr lang="en-US" b="1" dirty="0" err="1" smtClean="0"/>
              <a:t>ada</a:t>
            </a:r>
            <a:r>
              <a:rPr lang="en-US" b="1" dirty="0" smtClean="0"/>
              <a:t> </a:t>
            </a:r>
            <a:r>
              <a:rPr lang="en-US" b="1" dirty="0" err="1" smtClean="0"/>
              <a:t>kemungkinan</a:t>
            </a:r>
            <a:r>
              <a:rPr lang="en-US" b="1" dirty="0" smtClean="0"/>
              <a:t> air </a:t>
            </a:r>
            <a:r>
              <a:rPr lang="en-US" b="1" dirty="0" err="1" smtClean="0"/>
              <a:t>hujan</a:t>
            </a:r>
            <a:r>
              <a:rPr lang="en-US" b="1" dirty="0" smtClean="0"/>
              <a:t> </a:t>
            </a:r>
            <a:r>
              <a:rPr lang="en-US" b="1" dirty="0" err="1" smtClean="0"/>
              <a:t>akan</a:t>
            </a:r>
            <a:r>
              <a:rPr lang="en-US" b="1" dirty="0" smtClean="0"/>
              <a:t> </a:t>
            </a:r>
            <a:r>
              <a:rPr lang="en-US" b="1" dirty="0" err="1" smtClean="0"/>
              <a:t>melimpas</a:t>
            </a:r>
            <a:r>
              <a:rPr lang="en-US" b="1" dirty="0" smtClean="0"/>
              <a:t> </a:t>
            </a:r>
            <a:r>
              <a:rPr lang="en-US" b="1" dirty="0" err="1" smtClean="0"/>
              <a:t>karena</a:t>
            </a:r>
            <a:r>
              <a:rPr lang="en-US" b="1" dirty="0" smtClean="0"/>
              <a:t> </a:t>
            </a:r>
            <a:r>
              <a:rPr lang="en-US" b="1" dirty="0" err="1" smtClean="0"/>
              <a:t>alat</a:t>
            </a:r>
            <a:r>
              <a:rPr lang="en-US" b="1" dirty="0" smtClean="0"/>
              <a:t> </a:t>
            </a:r>
            <a:r>
              <a:rPr lang="en-US" b="1" dirty="0" err="1" smtClean="0"/>
              <a:t>penampungnya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mampu</a:t>
            </a:r>
            <a:r>
              <a:rPr lang="en-US" b="1" dirty="0" smtClean="0"/>
              <a:t> </a:t>
            </a:r>
            <a:r>
              <a:rPr lang="en-US" b="1" dirty="0" err="1" smtClean="0"/>
              <a:t>memuat</a:t>
            </a:r>
            <a:r>
              <a:rPr lang="en-US" b="1" dirty="0" smtClean="0"/>
              <a:t>, </a:t>
            </a:r>
            <a:r>
              <a:rPr lang="en-US" b="1" dirty="0" err="1" smtClean="0"/>
              <a:t>sehingga</a:t>
            </a:r>
            <a:r>
              <a:rPr lang="en-US" b="1" dirty="0" smtClean="0"/>
              <a:t> data yang </a:t>
            </a:r>
            <a:r>
              <a:rPr lang="en-US" b="1" dirty="0" err="1" smtClean="0"/>
              <a:t>diperoleh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menggambarkan</a:t>
            </a:r>
            <a:r>
              <a:rPr lang="en-US" b="1" dirty="0" smtClean="0"/>
              <a:t> </a:t>
            </a:r>
            <a:r>
              <a:rPr lang="en-US" b="1" dirty="0" err="1" smtClean="0"/>
              <a:t>keadaan</a:t>
            </a:r>
            <a:r>
              <a:rPr lang="en-US" b="1" dirty="0" smtClean="0"/>
              <a:t> yang </a:t>
            </a:r>
            <a:r>
              <a:rPr lang="en-US" b="1" dirty="0" err="1" smtClean="0"/>
              <a:t>sebenarnya</a:t>
            </a:r>
            <a:r>
              <a:rPr lang="en-US" b="1" dirty="0" smtClean="0"/>
              <a:t>.</a:t>
            </a:r>
          </a:p>
          <a:p>
            <a:pPr marL="990600" lvl="1" indent="-369888" algn="just" eaLnBrk="1" hangingPunct="1">
              <a:buNone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357166"/>
            <a:ext cx="8415366" cy="6264275"/>
          </a:xfrm>
        </p:spPr>
        <p:txBody>
          <a:bodyPr>
            <a:noAutofit/>
          </a:bodyPr>
          <a:lstStyle/>
          <a:p>
            <a:pPr marL="990600" lvl="1" indent="-369888" eaLnBrk="1" hangingPunct="1"/>
            <a:r>
              <a:rPr lang="en-US" b="1" dirty="0" err="1" smtClean="0"/>
              <a:t>Kalau</a:t>
            </a:r>
            <a:r>
              <a:rPr lang="en-US" b="1" dirty="0" smtClean="0"/>
              <a:t> </a:t>
            </a:r>
            <a:r>
              <a:rPr lang="en-US" b="1" dirty="0" err="1" smtClean="0"/>
              <a:t>dipasang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ketinggian</a:t>
            </a:r>
            <a:r>
              <a:rPr lang="en-US" b="1" dirty="0" smtClean="0"/>
              <a:t> 1,20 m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permukaan</a:t>
            </a:r>
            <a:r>
              <a:rPr lang="en-US" b="1" dirty="0" smtClean="0"/>
              <a:t> </a:t>
            </a:r>
            <a:r>
              <a:rPr lang="en-US" b="1" dirty="0" err="1" smtClean="0"/>
              <a:t>tanah</a:t>
            </a:r>
            <a:r>
              <a:rPr lang="en-US" b="1" dirty="0" smtClean="0"/>
              <a:t>, </a:t>
            </a:r>
            <a:r>
              <a:rPr lang="en-US" b="1" dirty="0" err="1" smtClean="0"/>
              <a:t>maka</a:t>
            </a:r>
            <a:r>
              <a:rPr lang="en-US" b="1" dirty="0" smtClean="0"/>
              <a:t> </a:t>
            </a:r>
            <a:r>
              <a:rPr lang="en-US" b="1" dirty="0" err="1" smtClean="0"/>
              <a:t>ada</a:t>
            </a:r>
            <a:r>
              <a:rPr lang="en-US" b="1" dirty="0" smtClean="0"/>
              <a:t> </a:t>
            </a:r>
            <a:r>
              <a:rPr lang="en-US" b="1" dirty="0" err="1" smtClean="0"/>
              <a:t>pengaruh</a:t>
            </a:r>
            <a:r>
              <a:rPr lang="en-US" b="1" dirty="0" smtClean="0"/>
              <a:t> </a:t>
            </a:r>
            <a:r>
              <a:rPr lang="en-US" b="1" dirty="0" err="1" smtClean="0"/>
              <a:t>turbulensi</a:t>
            </a:r>
            <a:r>
              <a:rPr lang="en-US" b="1" dirty="0" smtClean="0"/>
              <a:t> </a:t>
            </a:r>
            <a:r>
              <a:rPr lang="en-US" b="1" dirty="0" err="1" smtClean="0"/>
              <a:t>angin</a:t>
            </a:r>
            <a:r>
              <a:rPr lang="en-US" b="1" dirty="0" smtClean="0"/>
              <a:t> </a:t>
            </a:r>
            <a:r>
              <a:rPr lang="en-US" b="1" dirty="0" err="1" smtClean="0"/>
              <a:t>sehingga</a:t>
            </a:r>
            <a:r>
              <a:rPr lang="en-US" b="1" dirty="0" smtClean="0"/>
              <a:t> </a:t>
            </a:r>
            <a:r>
              <a:rPr lang="en-US" b="1" dirty="0" err="1" smtClean="0"/>
              <a:t>hujan</a:t>
            </a:r>
            <a:r>
              <a:rPr lang="en-US" b="1" dirty="0" smtClean="0"/>
              <a:t> yang </a:t>
            </a:r>
            <a:r>
              <a:rPr lang="en-US" b="1" dirty="0" err="1" smtClean="0"/>
              <a:t>tertangkap</a:t>
            </a:r>
            <a:r>
              <a:rPr lang="en-US" b="1" dirty="0" smtClean="0"/>
              <a:t> 80-95%, </a:t>
            </a:r>
            <a:r>
              <a:rPr lang="en-US" b="1" dirty="0" err="1" smtClean="0"/>
              <a:t>biaya</a:t>
            </a:r>
            <a:r>
              <a:rPr lang="en-US" b="1" dirty="0" smtClean="0"/>
              <a:t> </a:t>
            </a:r>
            <a:r>
              <a:rPr lang="en-US" b="1" dirty="0" err="1" smtClean="0"/>
              <a:t>lebih</a:t>
            </a:r>
            <a:r>
              <a:rPr lang="en-US" b="1" dirty="0" smtClean="0"/>
              <a:t> </a:t>
            </a:r>
            <a:r>
              <a:rPr lang="en-US" b="1" dirty="0" err="1" smtClean="0"/>
              <a:t>murah</a:t>
            </a:r>
            <a:r>
              <a:rPr lang="en-US" b="1" dirty="0" smtClean="0"/>
              <a:t> </a:t>
            </a:r>
            <a:r>
              <a:rPr lang="en-US" b="1" dirty="0" err="1" smtClean="0"/>
              <a:t>tetapi</a:t>
            </a:r>
            <a:r>
              <a:rPr lang="en-US" b="1" dirty="0" smtClean="0"/>
              <a:t> </a:t>
            </a:r>
            <a:r>
              <a:rPr lang="en-US" b="1" dirty="0" err="1" smtClean="0"/>
              <a:t>mudah</a:t>
            </a:r>
            <a:r>
              <a:rPr lang="en-US" b="1" dirty="0" smtClean="0"/>
              <a:t> </a:t>
            </a:r>
            <a:r>
              <a:rPr lang="en-US" b="1" dirty="0" err="1" smtClean="0"/>
              <a:t>tumbang</a:t>
            </a:r>
            <a:r>
              <a:rPr lang="en-US" b="1" dirty="0" smtClean="0"/>
              <a:t> </a:t>
            </a:r>
            <a:r>
              <a:rPr lang="en-US" b="1" dirty="0" err="1" smtClean="0"/>
              <a:t>disebabkan</a:t>
            </a:r>
            <a:r>
              <a:rPr lang="en-US" b="1" dirty="0" smtClean="0"/>
              <a:t> </a:t>
            </a:r>
            <a:r>
              <a:rPr lang="en-US" b="1" dirty="0" err="1" smtClean="0"/>
              <a:t>karena</a:t>
            </a:r>
            <a:r>
              <a:rPr lang="en-US" b="1" dirty="0" smtClean="0"/>
              <a:t> </a:t>
            </a:r>
            <a:r>
              <a:rPr lang="en-US" b="1" dirty="0" err="1" smtClean="0"/>
              <a:t>manusia</a:t>
            </a:r>
            <a:r>
              <a:rPr lang="en-US" b="1" dirty="0" smtClean="0"/>
              <a:t> 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binatang</a:t>
            </a:r>
            <a:r>
              <a:rPr lang="en-US" b="1" dirty="0" smtClean="0"/>
              <a:t>. </a:t>
            </a:r>
            <a:endParaRPr lang="id-ID" b="1" dirty="0" smtClean="0"/>
          </a:p>
          <a:p>
            <a:pPr marL="990600" lvl="1" indent="-369888" eaLnBrk="1" hangingPunct="1">
              <a:buNone/>
            </a:pPr>
            <a:endParaRPr lang="en-US" sz="800" b="1" dirty="0" smtClean="0"/>
          </a:p>
          <a:p>
            <a:pPr marL="990600" lvl="1" indent="-369888" eaLnBrk="1" hangingPunct="1"/>
            <a:r>
              <a:rPr lang="en-US" b="1" dirty="0" err="1" smtClean="0"/>
              <a:t>Kalau</a:t>
            </a:r>
            <a:r>
              <a:rPr lang="en-US" b="1" dirty="0" smtClean="0"/>
              <a:t> </a:t>
            </a:r>
            <a:r>
              <a:rPr lang="en-US" b="1" dirty="0" err="1" smtClean="0"/>
              <a:t>dipasang</a:t>
            </a:r>
            <a:r>
              <a:rPr lang="en-US" b="1" dirty="0" smtClean="0"/>
              <a:t> </a:t>
            </a:r>
            <a:r>
              <a:rPr lang="en-US" b="1" dirty="0" err="1" smtClean="0"/>
              <a:t>di</a:t>
            </a:r>
            <a:r>
              <a:rPr lang="en-US" b="1" dirty="0" smtClean="0"/>
              <a:t> </a:t>
            </a:r>
            <a:r>
              <a:rPr lang="en-US" b="1" dirty="0" err="1" smtClean="0"/>
              <a:t>atas</a:t>
            </a:r>
            <a:r>
              <a:rPr lang="en-US" b="1" dirty="0" smtClean="0"/>
              <a:t> </a:t>
            </a:r>
            <a:r>
              <a:rPr lang="en-US" b="1" dirty="0" err="1" smtClean="0"/>
              <a:t>permukaan</a:t>
            </a:r>
            <a:r>
              <a:rPr lang="en-US" b="1" dirty="0" smtClean="0"/>
              <a:t> </a:t>
            </a:r>
            <a:r>
              <a:rPr lang="en-US" b="1" dirty="0" err="1" smtClean="0"/>
              <a:t>tanah</a:t>
            </a:r>
            <a:r>
              <a:rPr lang="en-US" b="1" dirty="0" smtClean="0"/>
              <a:t>, </a:t>
            </a:r>
            <a:r>
              <a:rPr lang="en-US" b="1" dirty="0" err="1" smtClean="0"/>
              <a:t>pengaruh</a:t>
            </a:r>
            <a:r>
              <a:rPr lang="en-US" b="1" dirty="0" smtClean="0"/>
              <a:t> </a:t>
            </a:r>
            <a:r>
              <a:rPr lang="en-US" b="1" dirty="0" err="1" smtClean="0"/>
              <a:t>turbulensi</a:t>
            </a:r>
            <a:r>
              <a:rPr lang="en-US" b="1" dirty="0" smtClean="0"/>
              <a:t> </a:t>
            </a:r>
            <a:r>
              <a:rPr lang="en-US" b="1" dirty="0" err="1" smtClean="0"/>
              <a:t>angin</a:t>
            </a:r>
            <a:r>
              <a:rPr lang="en-US" b="1" dirty="0" smtClean="0"/>
              <a:t> </a:t>
            </a:r>
            <a:r>
              <a:rPr lang="id-ID" b="1" dirty="0" smtClean="0"/>
              <a:t>makin </a:t>
            </a:r>
            <a:r>
              <a:rPr lang="en-US" b="1" dirty="0" err="1" smtClean="0"/>
              <a:t>kecil</a:t>
            </a:r>
            <a:r>
              <a:rPr lang="en-US" b="1" dirty="0" smtClean="0"/>
              <a:t>, </a:t>
            </a:r>
            <a:r>
              <a:rPr lang="en-US" b="1" dirty="0" err="1" smtClean="0"/>
              <a:t>sehingga</a:t>
            </a:r>
            <a:r>
              <a:rPr lang="en-US" b="1" dirty="0" smtClean="0"/>
              <a:t> </a:t>
            </a:r>
            <a:r>
              <a:rPr lang="en-US" b="1" dirty="0" err="1" smtClean="0"/>
              <a:t>dapat</a:t>
            </a:r>
            <a:r>
              <a:rPr lang="en-US" b="1" dirty="0" smtClean="0"/>
              <a:t> </a:t>
            </a:r>
            <a:r>
              <a:rPr lang="en-US" b="1" dirty="0" err="1" smtClean="0"/>
              <a:t>menangkap</a:t>
            </a:r>
            <a:r>
              <a:rPr lang="en-US" b="1" dirty="0" smtClean="0"/>
              <a:t> </a:t>
            </a:r>
            <a:r>
              <a:rPr lang="en-US" b="1" dirty="0" err="1" smtClean="0"/>
              <a:t>hujan</a:t>
            </a:r>
            <a:r>
              <a:rPr lang="en-US" b="1" dirty="0" smtClean="0"/>
              <a:t> 100%, </a:t>
            </a:r>
            <a:r>
              <a:rPr lang="en-US" b="1" dirty="0" err="1" smtClean="0"/>
              <a:t>tetapi</a:t>
            </a:r>
            <a:r>
              <a:rPr lang="en-US" b="1" dirty="0" smtClean="0"/>
              <a:t> </a:t>
            </a:r>
            <a:r>
              <a:rPr lang="en-US" b="1" dirty="0" err="1" smtClean="0"/>
              <a:t>sulit</a:t>
            </a:r>
            <a:r>
              <a:rPr lang="en-US" b="1" dirty="0" smtClean="0"/>
              <a:t> </a:t>
            </a:r>
            <a:r>
              <a:rPr lang="en-US" b="1" dirty="0" err="1" smtClean="0"/>
              <a:t>pengoperasiannya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lebih</a:t>
            </a:r>
            <a:r>
              <a:rPr lang="en-US" b="1" dirty="0" smtClean="0"/>
              <a:t> </a:t>
            </a:r>
            <a:r>
              <a:rPr lang="en-US" b="1" dirty="0" err="1" smtClean="0"/>
              <a:t>mahal</a:t>
            </a:r>
            <a:r>
              <a:rPr lang="en-US" b="1" dirty="0" smtClean="0"/>
              <a:t>.</a:t>
            </a:r>
            <a:r>
              <a:rPr lang="id-ID" b="1" dirty="0" smtClean="0"/>
              <a:t> </a:t>
            </a:r>
          </a:p>
          <a:p>
            <a:pPr marL="990600" lvl="1" indent="-369888" eaLnBrk="1" hangingPunct="1">
              <a:buNone/>
            </a:pPr>
            <a:r>
              <a:rPr lang="id-ID" b="1" dirty="0" smtClean="0"/>
              <a:t>	Harus diberi </a:t>
            </a:r>
            <a:r>
              <a:rPr lang="id-ID" b="1" i="1" dirty="0" smtClean="0"/>
              <a:t>grill</a:t>
            </a:r>
            <a:r>
              <a:rPr lang="id-ID" b="1" dirty="0" smtClean="0"/>
              <a:t> (semacam sarang dari logam, mencegah tumbuhnya rumput) dan </a:t>
            </a:r>
            <a:r>
              <a:rPr lang="id-ID" b="1" i="1" dirty="0" smtClean="0"/>
              <a:t>brush</a:t>
            </a:r>
            <a:r>
              <a:rPr lang="id-ID" b="1" dirty="0" smtClean="0"/>
              <a:t> (lapisan lunak dari pasir atau bahan lain, mencegah percikan air tidak masuk ke penakar).</a:t>
            </a:r>
          </a:p>
          <a:p>
            <a:pPr marL="990600" lvl="1" indent="-369888" algn="just" eaLnBrk="1" hangingPunct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428604"/>
            <a:ext cx="8429684" cy="6286544"/>
          </a:xfrm>
        </p:spPr>
        <p:txBody>
          <a:bodyPr>
            <a:normAutofit fontScale="92500" lnSpcReduction="10000"/>
          </a:bodyPr>
          <a:lstStyle/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AutoNum type="alphaUcPeriod" startAt="2"/>
              <a:defRPr/>
            </a:pPr>
            <a:r>
              <a:rPr lang="en-US" sz="3500" b="1" dirty="0" smtClean="0"/>
              <a:t>ALAT PENGUKUR HUJAN OTOMATIS</a:t>
            </a:r>
            <a:r>
              <a:rPr lang="id-ID" sz="3500" b="1" dirty="0" smtClean="0"/>
              <a:t>.</a:t>
            </a:r>
            <a:endParaRPr lang="en-US" sz="3500" b="1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id-ID" sz="900" b="1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b="1" dirty="0" smtClean="0"/>
              <a:t>	KEUNTUNGAN</a:t>
            </a:r>
            <a:r>
              <a:rPr lang="id-ID" sz="2800" b="1" dirty="0" smtClean="0"/>
              <a:t> :</a:t>
            </a:r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800" b="1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Char char="§"/>
              <a:defRPr/>
            </a:pPr>
            <a:r>
              <a:rPr lang="en-US" sz="3000" b="1" dirty="0" smtClean="0"/>
              <a:t>Data </a:t>
            </a:r>
            <a:r>
              <a:rPr lang="en-US" sz="3000" b="1" dirty="0" err="1" smtClean="0"/>
              <a:t>tercatat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secara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langsung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pada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kertas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pencatat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secara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otomatis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di</a:t>
            </a:r>
            <a:r>
              <a:rPr lang="id-ID" sz="3000" b="1" dirty="0" smtClean="0"/>
              <a:t> </a:t>
            </a:r>
            <a:r>
              <a:rPr lang="en-US" sz="3000" b="1" dirty="0" err="1" smtClean="0"/>
              <a:t>mana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hasil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rekaman</a:t>
            </a:r>
            <a:r>
              <a:rPr lang="en-US" sz="3000" b="1" dirty="0" smtClean="0"/>
              <a:t> data </a:t>
            </a:r>
            <a:r>
              <a:rPr lang="en-US" sz="3000" b="1" dirty="0" err="1" smtClean="0"/>
              <a:t>dapat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memberikan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gambaran</a:t>
            </a:r>
            <a:r>
              <a:rPr lang="en-US" sz="3000" b="1" dirty="0" smtClean="0"/>
              <a:t>/</a:t>
            </a:r>
            <a:r>
              <a:rPr lang="id-ID" sz="3000" b="1" dirty="0" smtClean="0"/>
              <a:t> </a:t>
            </a:r>
            <a:r>
              <a:rPr lang="en-US" sz="3000" b="1" dirty="0" err="1" smtClean="0"/>
              <a:t>informasi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terhadap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intensitas</a:t>
            </a:r>
            <a:r>
              <a:rPr lang="en-US" sz="3000" b="1" dirty="0" smtClean="0"/>
              <a:t>/</a:t>
            </a:r>
            <a:r>
              <a:rPr lang="en-US" sz="3000" b="1" dirty="0" err="1" smtClean="0"/>
              <a:t>kederasan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hujan</a:t>
            </a:r>
            <a:r>
              <a:rPr lang="id-ID" sz="3000" b="1" dirty="0" smtClean="0"/>
              <a:t> &amp; lama hujan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dengan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periode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waktu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yg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diinginkan</a:t>
            </a:r>
            <a:r>
              <a:rPr lang="en-US" sz="2600" b="1" dirty="0" smtClean="0"/>
              <a:t> </a:t>
            </a:r>
            <a:r>
              <a:rPr lang="id-ID" sz="2600" b="1" dirty="0" smtClean="0"/>
              <a:t>:</a:t>
            </a:r>
            <a:r>
              <a:rPr lang="en-US" sz="2600" b="1" dirty="0" smtClean="0"/>
              <a:t> mm/jam, mm/2 jam, </a:t>
            </a:r>
            <a:r>
              <a:rPr lang="en-US" sz="2600" b="1" dirty="0" err="1" smtClean="0"/>
              <a:t>dst</a:t>
            </a:r>
            <a:r>
              <a:rPr lang="en-US" sz="2600" b="1" dirty="0" smtClean="0"/>
              <a:t>.</a:t>
            </a:r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Char char="§"/>
              <a:defRPr/>
            </a:pPr>
            <a:r>
              <a:rPr lang="en-US" sz="3000" b="1" dirty="0" err="1" smtClean="0"/>
              <a:t>Dapat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menghasilkan</a:t>
            </a:r>
            <a:r>
              <a:rPr lang="en-US" sz="3000" b="1" dirty="0" smtClean="0"/>
              <a:t> data </a:t>
            </a:r>
            <a:r>
              <a:rPr lang="id-ID" sz="3000" b="1" dirty="0" smtClean="0"/>
              <a:t>hujan </a:t>
            </a:r>
            <a:r>
              <a:rPr lang="en-US" sz="3000" b="1" dirty="0" smtClean="0"/>
              <a:t>yang </a:t>
            </a:r>
            <a:r>
              <a:rPr lang="en-US" sz="3000" b="1" dirty="0" err="1" smtClean="0"/>
              <a:t>menerus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untuk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berbagai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jangka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waktu</a:t>
            </a:r>
            <a:r>
              <a:rPr lang="en-US" sz="3000" b="1" dirty="0" smtClean="0"/>
              <a:t> (</a:t>
            </a:r>
            <a:r>
              <a:rPr lang="en-US" sz="3000" b="1" dirty="0" err="1" smtClean="0"/>
              <a:t>menit</a:t>
            </a:r>
            <a:r>
              <a:rPr lang="en-US" sz="3000" b="1" dirty="0" smtClean="0"/>
              <a:t>,</a:t>
            </a:r>
            <a:r>
              <a:rPr lang="id-ID" sz="3000" b="1" dirty="0" smtClean="0"/>
              <a:t> </a:t>
            </a:r>
            <a:r>
              <a:rPr lang="en-US" sz="3000" b="1" dirty="0" smtClean="0"/>
              <a:t>jam,</a:t>
            </a:r>
            <a:r>
              <a:rPr lang="id-ID" sz="3000" b="1" dirty="0" smtClean="0"/>
              <a:t> </a:t>
            </a:r>
            <a:r>
              <a:rPr lang="en-US" sz="3000" b="1" dirty="0" err="1" smtClean="0"/>
              <a:t>hari</a:t>
            </a:r>
            <a:r>
              <a:rPr lang="en-US" sz="3000" b="1" dirty="0" smtClean="0"/>
              <a:t>)</a:t>
            </a:r>
            <a:r>
              <a:rPr lang="id-ID" sz="3000" b="1" dirty="0" smtClean="0"/>
              <a:t>.</a:t>
            </a:r>
          </a:p>
          <a:p>
            <a:pPr marL="365125" indent="-365125" eaLnBrk="1" hangingPunct="1">
              <a:lnSpc>
                <a:spcPct val="90000"/>
              </a:lnSpc>
              <a:buNone/>
              <a:defRPr/>
            </a:pPr>
            <a:endParaRPr lang="en-US" sz="900" b="1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Char char="§"/>
              <a:defRPr/>
            </a:pPr>
            <a:r>
              <a:rPr lang="en-US" sz="3000" b="1" dirty="0" err="1" smtClean="0"/>
              <a:t>Dapat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diketahui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dengan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tepat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kapan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terjadi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hujan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dan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berapa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kedalamannya</a:t>
            </a:r>
            <a:r>
              <a:rPr lang="en-US" sz="3000" b="1" dirty="0" smtClean="0"/>
              <a:t>.</a:t>
            </a:r>
            <a:endParaRPr lang="id-ID" sz="3000" b="1" dirty="0" smtClean="0"/>
          </a:p>
          <a:p>
            <a:pPr marL="365125" indent="-365125" eaLnBrk="1" hangingPunct="1">
              <a:lnSpc>
                <a:spcPct val="90000"/>
              </a:lnSpc>
              <a:buNone/>
              <a:defRPr/>
            </a:pPr>
            <a:endParaRPr lang="en-US" sz="900" b="1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Char char="§"/>
              <a:defRPr/>
            </a:pPr>
            <a:r>
              <a:rPr lang="en-US" sz="2600" b="1" dirty="0" err="1" smtClean="0"/>
              <a:t>Dapat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memperkecil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kesalahan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yg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diakibatkan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faktor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manusia</a:t>
            </a:r>
            <a:r>
              <a:rPr lang="id-ID" sz="2600" b="1" dirty="0" smtClean="0"/>
              <a:t>.</a:t>
            </a:r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Char char="§"/>
              <a:defRPr/>
            </a:pPr>
            <a:endParaRPr lang="en-US" sz="1200" b="1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400" b="1" dirty="0" smtClean="0"/>
              <a:t>	</a:t>
            </a:r>
            <a:r>
              <a:rPr lang="en-US" sz="3000" b="1" dirty="0" smtClean="0"/>
              <a:t>INTENSITAS HUJAN </a:t>
            </a:r>
            <a:r>
              <a:rPr lang="id-ID" sz="3000" b="1" dirty="0" smtClean="0"/>
              <a:t>I :</a:t>
            </a:r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d-ID" sz="2400" b="1" dirty="0" smtClean="0"/>
              <a:t>     </a:t>
            </a:r>
            <a:r>
              <a:rPr lang="en-US" sz="2400" b="1" dirty="0" smtClean="0"/>
              <a:t>(</a:t>
            </a:r>
            <a:r>
              <a:rPr lang="en-US" sz="2400" b="1" dirty="0" err="1" smtClean="0"/>
              <a:t>Tinggi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Hujan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Persatuan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Waktu</a:t>
            </a:r>
            <a:r>
              <a:rPr lang="en-US" sz="2400" b="1" dirty="0" smtClean="0"/>
              <a:t>)</a:t>
            </a:r>
            <a:r>
              <a:rPr lang="id-ID" sz="2400" b="1" dirty="0" smtClean="0"/>
              <a:t>.    </a:t>
            </a:r>
            <a:r>
              <a:rPr lang="id-ID" sz="3000" b="1" dirty="0" smtClean="0"/>
              <a:t> </a:t>
            </a:r>
            <a:endParaRPr lang="el-GR" sz="3000" b="1" dirty="0" smtClean="0">
              <a:cs typeface="Times New Roman" pitchFamily="18" charset="0"/>
            </a:endParaRPr>
          </a:p>
        </p:txBody>
      </p:sp>
      <p:graphicFrame>
        <p:nvGraphicFramePr>
          <p:cNvPr id="627713" name="Object 1"/>
          <p:cNvGraphicFramePr>
            <a:graphicFrameLocks noChangeAspect="1"/>
          </p:cNvGraphicFramePr>
          <p:nvPr/>
        </p:nvGraphicFramePr>
        <p:xfrm>
          <a:off x="5429256" y="5500702"/>
          <a:ext cx="857256" cy="8241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5" name="Equation" r:id="rId3" imgW="482400" imgH="393480" progId="Equation.3">
                  <p:embed/>
                </p:oleObj>
              </mc:Choice>
              <mc:Fallback>
                <p:oleObj name="Equation" r:id="rId3" imgW="48240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6" y="5500702"/>
                        <a:ext cx="857256" cy="8241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000892" cy="53880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5486400"/>
            <a:ext cx="81820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800" b="1" dirty="0" smtClean="0">
                <a:latin typeface="Arial" pitchFamily="34" charset="0"/>
                <a:cs typeface="Arial" pitchFamily="34" charset="0"/>
              </a:rPr>
              <a:t>Sumbu x : waktu, sumbu Y : kedalaman hujan, mm. </a:t>
            </a:r>
          </a:p>
          <a:p>
            <a:r>
              <a:rPr lang="id-ID" sz="1800" b="1" dirty="0" smtClean="0">
                <a:latin typeface="Arial" pitchFamily="34" charset="0"/>
                <a:cs typeface="Arial" pitchFamily="34" charset="0"/>
              </a:rPr>
              <a:t>Grafik merupakan akumulasi selama terjadi hujan,</a:t>
            </a:r>
            <a:endParaRPr lang="en-US" sz="1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id-ID" sz="1800" b="1" dirty="0" smtClean="0">
                <a:latin typeface="Arial" pitchFamily="34" charset="0"/>
                <a:cs typeface="Arial" pitchFamily="34" charset="0"/>
              </a:rPr>
              <a:t> jika mendatar </a:t>
            </a:r>
            <a:r>
              <a:rPr lang="id-ID" sz="1800" b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tidak ada hujan. </a:t>
            </a:r>
            <a:endParaRPr lang="en-US" sz="1800" b="1" dirty="0" smtClean="0"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r>
              <a:rPr lang="id-ID" sz="1800" b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Makin tajam kemiringan  Makin tinggi intensitas hujan.</a:t>
            </a:r>
            <a:endParaRPr lang="id-ID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86578" y="3594746"/>
            <a:ext cx="229421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800" b="1" dirty="0" smtClean="0"/>
              <a:t>Dari hasil catatan tsb</a:t>
            </a:r>
          </a:p>
          <a:p>
            <a:r>
              <a:rPr lang="id-ID" sz="1800" b="1" dirty="0" smtClean="0"/>
              <a:t>dapat dievaluasi </a:t>
            </a:r>
          </a:p>
          <a:p>
            <a:r>
              <a:rPr lang="id-ID" sz="1800" b="1" dirty="0" smtClean="0">
                <a:solidFill>
                  <a:srgbClr val="C00000"/>
                </a:solidFill>
              </a:rPr>
              <a:t>jumlah hujan setiap</a:t>
            </a:r>
          </a:p>
          <a:p>
            <a:r>
              <a:rPr lang="id-ID" sz="1800" b="1" dirty="0" smtClean="0">
                <a:solidFill>
                  <a:srgbClr val="C00000"/>
                </a:solidFill>
              </a:rPr>
              <a:t>interval waktu, mis.</a:t>
            </a:r>
          </a:p>
          <a:p>
            <a:r>
              <a:rPr lang="id-ID" sz="1800" b="1" dirty="0" smtClean="0">
                <a:solidFill>
                  <a:srgbClr val="C00000"/>
                </a:solidFill>
              </a:rPr>
              <a:t>5, 10, 15 menit dst.</a:t>
            </a:r>
            <a:endParaRPr lang="id-ID" sz="1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52400"/>
            <a:ext cx="8610600" cy="6629400"/>
          </a:xfrm>
          <a:prstGeom prst="rect">
            <a:avLst/>
          </a:prstGeom>
        </p:spPr>
      </p:pic>
      <p:sp>
        <p:nvSpPr>
          <p:cNvPr id="3" name="5-Point Star 2"/>
          <p:cNvSpPr/>
          <p:nvPr/>
        </p:nvSpPr>
        <p:spPr>
          <a:xfrm>
            <a:off x="3500430" y="714356"/>
            <a:ext cx="214314" cy="142876"/>
          </a:xfrm>
          <a:prstGeom prst="star5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/>
          <p:cNvSpPr>
            <a:spLocks noGrp="1" noChangeArrowheads="1"/>
          </p:cNvSpPr>
          <p:nvPr>
            <p:ph idx="1"/>
          </p:nvPr>
        </p:nvSpPr>
        <p:spPr>
          <a:xfrm>
            <a:off x="0" y="76200"/>
            <a:ext cx="6977090" cy="6324600"/>
          </a:xfrm>
        </p:spPr>
        <p:txBody>
          <a:bodyPr>
            <a:normAutofit fontScale="92500" lnSpcReduction="10000"/>
          </a:bodyPr>
          <a:lstStyle/>
          <a:p>
            <a:pPr marL="365125" indent="-365125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800" b="1" dirty="0" smtClean="0"/>
              <a:t>ALAT UKUR EMBER JUNGKIT</a:t>
            </a:r>
            <a:r>
              <a:rPr lang="en-US" sz="2400" b="1" dirty="0" smtClean="0"/>
              <a:t> (</a:t>
            </a:r>
            <a:r>
              <a:rPr lang="en-US" sz="2400" b="1" i="1" dirty="0" smtClean="0"/>
              <a:t>TIPPING BUCKET GAUGE)</a:t>
            </a:r>
            <a:endParaRPr lang="id-ID" sz="2400" b="1" i="1" dirty="0" smtClean="0"/>
          </a:p>
          <a:p>
            <a:pPr marL="365125" indent="-365125" eaLnBrk="1" hangingPunct="1">
              <a:lnSpc>
                <a:spcPct val="80000"/>
              </a:lnSpc>
              <a:buNone/>
            </a:pPr>
            <a:endParaRPr lang="en-US" sz="900" b="1" i="1" dirty="0" smtClean="0"/>
          </a:p>
          <a:p>
            <a:pPr marL="365125" indent="-365125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800" b="1" dirty="0" err="1" smtClean="0"/>
              <a:t>Sangat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sesuai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untuk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mengukur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intensitas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untuk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waktu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pendek</a:t>
            </a:r>
            <a:r>
              <a:rPr lang="en-US" sz="2800" b="1" dirty="0" smtClean="0"/>
              <a:t>.</a:t>
            </a:r>
            <a:endParaRPr lang="id-ID" sz="2800" b="1" dirty="0" smtClean="0"/>
          </a:p>
          <a:p>
            <a:pPr marL="365125" indent="-365125" eaLnBrk="1" hangingPunct="1">
              <a:lnSpc>
                <a:spcPct val="80000"/>
              </a:lnSpc>
              <a:buNone/>
            </a:pPr>
            <a:endParaRPr lang="id-ID" sz="900" b="1" dirty="0" smtClean="0"/>
          </a:p>
          <a:p>
            <a:pPr marL="365125" indent="-365125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600" b="1" dirty="0" err="1" smtClean="0"/>
              <a:t>Terdiri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dari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corong</a:t>
            </a:r>
            <a:r>
              <a:rPr lang="en-US" sz="2600" b="1" dirty="0" smtClean="0"/>
              <a:t>, </a:t>
            </a:r>
            <a:r>
              <a:rPr lang="en-US" sz="2600" b="1" dirty="0" err="1" smtClean="0"/>
              <a:t>saringan</a:t>
            </a:r>
            <a:r>
              <a:rPr lang="en-US" sz="2600" b="1" dirty="0" smtClean="0"/>
              <a:t>, </a:t>
            </a:r>
            <a:r>
              <a:rPr lang="en-US" sz="2600" b="1" dirty="0" err="1" smtClean="0"/>
              <a:t>dua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buah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alat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tampung</a:t>
            </a:r>
            <a:r>
              <a:rPr lang="en-US" sz="2600" b="1" dirty="0" smtClean="0"/>
              <a:t> yang </a:t>
            </a:r>
            <a:r>
              <a:rPr lang="en-US" sz="2600" b="1" dirty="0" err="1" smtClean="0"/>
              <a:t>sekaligus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sebagai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alat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penimbang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dengan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masing-masing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mempunyai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alat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pembuang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serta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peralatan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untuk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merekam</a:t>
            </a:r>
            <a:r>
              <a:rPr lang="en-US" sz="2600" b="1" dirty="0" smtClean="0"/>
              <a:t> data.</a:t>
            </a:r>
            <a:endParaRPr lang="id-ID" sz="2600" b="1" dirty="0" smtClean="0"/>
          </a:p>
          <a:p>
            <a:pPr marL="365125" indent="-365125" eaLnBrk="1" hangingPunct="1">
              <a:lnSpc>
                <a:spcPct val="80000"/>
              </a:lnSpc>
              <a:buNone/>
            </a:pPr>
            <a:endParaRPr lang="id-ID" sz="900" b="1" dirty="0" smtClean="0"/>
          </a:p>
          <a:p>
            <a:pPr marL="365125" indent="-365125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600" b="1" dirty="0" smtClean="0"/>
              <a:t>Air </a:t>
            </a:r>
            <a:r>
              <a:rPr lang="en-US" sz="2600" b="1" dirty="0" err="1" smtClean="0"/>
              <a:t>hujan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jatuh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pada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corong</a:t>
            </a:r>
            <a:r>
              <a:rPr lang="en-US" sz="2600" b="1" dirty="0" smtClean="0"/>
              <a:t>, </a:t>
            </a:r>
            <a:r>
              <a:rPr lang="en-US" sz="2600" b="1" dirty="0" err="1" smtClean="0"/>
              <a:t>melewati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saringan</a:t>
            </a:r>
            <a:r>
              <a:rPr lang="en-US" sz="2600" b="1" dirty="0" smtClean="0"/>
              <a:t> yang </a:t>
            </a:r>
            <a:r>
              <a:rPr lang="en-US" sz="2600" b="1" dirty="0" err="1" smtClean="0"/>
              <a:t>akan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ditampung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pada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salah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satu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alat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tampung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sampai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setara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dengan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kedalaman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hujan</a:t>
            </a:r>
            <a:r>
              <a:rPr lang="en-US" sz="2600" b="1" dirty="0" smtClean="0"/>
              <a:t> 0,5 mm, </a:t>
            </a:r>
            <a:r>
              <a:rPr lang="en-US" sz="2600" b="1" dirty="0" err="1" smtClean="0"/>
              <a:t>maka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alat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tampung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tersebut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akan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tumpah</a:t>
            </a:r>
            <a:r>
              <a:rPr lang="en-US" sz="2600" b="1" dirty="0" smtClean="0"/>
              <a:t>, </a:t>
            </a:r>
            <a:r>
              <a:rPr lang="en-US" sz="2600" b="1" dirty="0" err="1" smtClean="0"/>
              <a:t>terbuang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melalui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alat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pembuang</a:t>
            </a:r>
            <a:r>
              <a:rPr lang="en-US" sz="2600" b="1" dirty="0" smtClean="0"/>
              <a:t>, </a:t>
            </a:r>
            <a:r>
              <a:rPr lang="en-US" sz="2600" b="1" dirty="0" err="1" smtClean="0"/>
              <a:t>kemudian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alat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tampung</a:t>
            </a:r>
            <a:r>
              <a:rPr lang="en-US" sz="2600" b="1" dirty="0" smtClean="0"/>
              <a:t> yang </a:t>
            </a:r>
            <a:r>
              <a:rPr lang="en-US" sz="2600" b="1" dirty="0" err="1" smtClean="0"/>
              <a:t>lainnya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siap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untuk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menampung</a:t>
            </a:r>
            <a:r>
              <a:rPr lang="en-US" sz="2600" b="1" dirty="0" smtClean="0"/>
              <a:t> air </a:t>
            </a:r>
            <a:r>
              <a:rPr lang="en-US" sz="2600" b="1" dirty="0" err="1" smtClean="0"/>
              <a:t>hujan</a:t>
            </a:r>
            <a:r>
              <a:rPr lang="en-US" sz="2600" b="1" dirty="0" smtClean="0"/>
              <a:t>.</a:t>
            </a:r>
            <a:endParaRPr lang="id-ID" sz="2600" b="1" dirty="0" smtClean="0"/>
          </a:p>
          <a:p>
            <a:pPr marL="365125" indent="-365125" eaLnBrk="1" hangingPunct="1">
              <a:lnSpc>
                <a:spcPct val="80000"/>
              </a:lnSpc>
              <a:buNone/>
            </a:pPr>
            <a:endParaRPr lang="id-ID" sz="900" b="1" dirty="0" smtClean="0"/>
          </a:p>
          <a:p>
            <a:pPr marL="365125" indent="-365125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600" b="1" dirty="0" err="1" smtClean="0"/>
              <a:t>Tidak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cocok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untuk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mengukur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salju</a:t>
            </a:r>
            <a:r>
              <a:rPr lang="id-ID" sz="2600" b="1" dirty="0" smtClean="0"/>
              <a:t>.</a:t>
            </a:r>
          </a:p>
          <a:p>
            <a:pPr marL="365125" indent="-365125" eaLnBrk="1" hangingPunct="1">
              <a:lnSpc>
                <a:spcPct val="80000"/>
              </a:lnSpc>
              <a:buNone/>
            </a:pPr>
            <a:endParaRPr lang="en-US" sz="900" b="1" dirty="0" smtClean="0"/>
          </a:p>
          <a:p>
            <a:pPr marL="365125" indent="-365125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600" b="1" dirty="0" err="1" smtClean="0"/>
              <a:t>Kelemahan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alat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ini</a:t>
            </a:r>
            <a:r>
              <a:rPr lang="en-US" sz="2600" b="1" dirty="0" smtClean="0"/>
              <a:t>, </a:t>
            </a:r>
            <a:r>
              <a:rPr lang="en-US" sz="2600" b="1" dirty="0" err="1" smtClean="0"/>
              <a:t>pada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waktu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salah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satu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alat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tampung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menumpahkan</a:t>
            </a:r>
            <a:r>
              <a:rPr lang="en-US" sz="2600" b="1" dirty="0" smtClean="0"/>
              <a:t> air, </a:t>
            </a:r>
            <a:r>
              <a:rPr lang="en-US" sz="2600" b="1" dirty="0" err="1" smtClean="0"/>
              <a:t>diperlukan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waktu</a:t>
            </a:r>
            <a:r>
              <a:rPr lang="en-US" sz="2600" b="1" dirty="0" smtClean="0"/>
              <a:t>, </a:t>
            </a:r>
            <a:r>
              <a:rPr lang="en-US" sz="2600" b="1" dirty="0" err="1" smtClean="0"/>
              <a:t>sehingga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ada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kemung</a:t>
            </a:r>
            <a:r>
              <a:rPr lang="id-ID" sz="2600" b="1" dirty="0" smtClean="0"/>
              <a:t>k</a:t>
            </a:r>
            <a:r>
              <a:rPr lang="en-US" sz="2600" b="1" dirty="0" err="1" smtClean="0"/>
              <a:t>inan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hujan</a:t>
            </a:r>
            <a:r>
              <a:rPr lang="en-US" sz="2600" b="1" dirty="0" smtClean="0"/>
              <a:t> yang </a:t>
            </a:r>
            <a:r>
              <a:rPr lang="en-US" sz="2600" b="1" dirty="0" err="1" smtClean="0"/>
              <a:t>terjadi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saat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itu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tidak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terekam</a:t>
            </a:r>
            <a:r>
              <a:rPr lang="en-US" sz="2600" b="1" dirty="0" smtClean="0"/>
              <a:t>.</a:t>
            </a:r>
          </a:p>
        </p:txBody>
      </p:sp>
      <p:pic>
        <p:nvPicPr>
          <p:cNvPr id="31746" name="Picture 2" descr="http://switches-indicators-gauges.seotechnologies.com.au/wp-content/uploads/2009/09/tipping-bucket-rain-gau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62750" y="533400"/>
            <a:ext cx="2381250" cy="25050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8" descr="gb 002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10" y="476250"/>
            <a:ext cx="4219575" cy="5976938"/>
          </a:xfrm>
        </p:spPr>
      </p:pic>
      <p:sp>
        <p:nvSpPr>
          <p:cNvPr id="71683" name="Text Box 9"/>
          <p:cNvSpPr txBox="1">
            <a:spLocks noChangeArrowheads="1"/>
          </p:cNvSpPr>
          <p:nvPr/>
        </p:nvSpPr>
        <p:spPr bwMode="auto">
          <a:xfrm>
            <a:off x="4716463" y="188913"/>
            <a:ext cx="4105275" cy="6556375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>
                <a:solidFill>
                  <a:schemeClr val="tx2"/>
                </a:solidFill>
              </a:rPr>
              <a:t>Air </a:t>
            </a:r>
            <a:r>
              <a:rPr lang="en-US" b="1" dirty="0" err="1">
                <a:solidFill>
                  <a:schemeClr val="tx2"/>
                </a:solidFill>
              </a:rPr>
              <a:t>hujan</a:t>
            </a:r>
            <a:endParaRPr lang="en-US" b="1" dirty="0">
              <a:solidFill>
                <a:schemeClr val="tx2"/>
              </a:solidFill>
            </a:endParaRPr>
          </a:p>
          <a:p>
            <a:pPr>
              <a:spcBef>
                <a:spcPct val="50000"/>
              </a:spcBef>
            </a:pPr>
            <a:endParaRPr lang="en-US" b="1" dirty="0">
              <a:solidFill>
                <a:schemeClr val="tx2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b="1" dirty="0" err="1">
                <a:solidFill>
                  <a:schemeClr val="tx2"/>
                </a:solidFill>
              </a:rPr>
              <a:t>Corong</a:t>
            </a:r>
            <a:endParaRPr lang="en-US" b="1" dirty="0">
              <a:solidFill>
                <a:schemeClr val="tx2"/>
              </a:solidFill>
            </a:endParaRPr>
          </a:p>
          <a:p>
            <a:pPr>
              <a:spcBef>
                <a:spcPct val="50000"/>
              </a:spcBef>
            </a:pPr>
            <a:endParaRPr lang="en-US" b="1" dirty="0">
              <a:solidFill>
                <a:schemeClr val="tx2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b="1" dirty="0" err="1">
                <a:solidFill>
                  <a:schemeClr val="tx2"/>
                </a:solidFill>
              </a:rPr>
              <a:t>Saringan</a:t>
            </a:r>
            <a:endParaRPr lang="en-US" b="1" dirty="0">
              <a:solidFill>
                <a:schemeClr val="tx2"/>
              </a:solidFill>
            </a:endParaRPr>
          </a:p>
          <a:p>
            <a:pPr>
              <a:spcBef>
                <a:spcPct val="50000"/>
              </a:spcBef>
            </a:pPr>
            <a:endParaRPr lang="en-US" b="1" dirty="0">
              <a:solidFill>
                <a:schemeClr val="tx2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b="1" i="1" dirty="0">
                <a:solidFill>
                  <a:schemeClr val="tx2"/>
                </a:solidFill>
              </a:rPr>
              <a:t>Tipping  bucket</a:t>
            </a:r>
          </a:p>
          <a:p>
            <a:pPr>
              <a:spcBef>
                <a:spcPct val="50000"/>
              </a:spcBef>
            </a:pPr>
            <a:endParaRPr lang="en-US" b="1" dirty="0">
              <a:solidFill>
                <a:schemeClr val="tx2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b="1" dirty="0" err="1">
                <a:solidFill>
                  <a:schemeClr val="tx2"/>
                </a:solidFill>
              </a:rPr>
              <a:t>Terjungkir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bila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penuh</a:t>
            </a:r>
            <a:r>
              <a:rPr lang="id-ID" b="1" dirty="0" smtClean="0">
                <a:solidFill>
                  <a:schemeClr val="tx2"/>
                </a:solidFill>
              </a:rPr>
              <a:t> </a:t>
            </a:r>
            <a:r>
              <a:rPr lang="id-ID" b="1" dirty="0" smtClean="0">
                <a:solidFill>
                  <a:schemeClr val="tx2"/>
                </a:solidFill>
                <a:sym typeface="Wingdings" pitchFamily="2" charset="2"/>
              </a:rPr>
              <a:t></a:t>
            </a:r>
            <a:endParaRPr lang="en-US" b="1" dirty="0">
              <a:solidFill>
                <a:schemeClr val="tx2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id-ID" b="1" dirty="0" smtClean="0">
                <a:solidFill>
                  <a:schemeClr val="tx2"/>
                </a:solidFill>
                <a:cs typeface="Times New Roman" pitchFamily="18" charset="0"/>
              </a:rPr>
              <a:t>setara </a:t>
            </a:r>
            <a:r>
              <a:rPr lang="en-US" b="1" dirty="0" smtClean="0">
                <a:solidFill>
                  <a:schemeClr val="tx2"/>
                </a:solidFill>
                <a:cs typeface="Times New Roman" pitchFamily="18" charset="0"/>
              </a:rPr>
              <a:t>0.5 </a:t>
            </a:r>
            <a:r>
              <a:rPr lang="en-US" b="1" dirty="0">
                <a:solidFill>
                  <a:schemeClr val="tx2"/>
                </a:solidFill>
                <a:cs typeface="Times New Roman" pitchFamily="18" charset="0"/>
              </a:rPr>
              <a:t>mm air </a:t>
            </a:r>
            <a:r>
              <a:rPr lang="en-US" b="1" dirty="0" err="1">
                <a:solidFill>
                  <a:schemeClr val="tx2"/>
                </a:solidFill>
                <a:cs typeface="Times New Roman" pitchFamily="18" charset="0"/>
              </a:rPr>
              <a:t>hujan</a:t>
            </a:r>
            <a:endParaRPr lang="id-ID" b="1" dirty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n-US" b="1" dirty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n-US" b="1" i="1" dirty="0">
                <a:solidFill>
                  <a:schemeClr val="tx2"/>
                </a:solidFill>
                <a:cs typeface="Times New Roman" pitchFamily="18" charset="0"/>
              </a:rPr>
              <a:t>Recorder </a:t>
            </a:r>
          </a:p>
        </p:txBody>
      </p:sp>
      <p:sp>
        <p:nvSpPr>
          <p:cNvPr id="71684" name="Line 11"/>
          <p:cNvSpPr>
            <a:spLocks noChangeShapeType="1"/>
          </p:cNvSpPr>
          <p:nvPr/>
        </p:nvSpPr>
        <p:spPr bwMode="auto">
          <a:xfrm>
            <a:off x="6732588" y="620713"/>
            <a:ext cx="0" cy="720725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lIns="92075" tIns="46038" rIns="92075" bIns="46038"/>
          <a:lstStyle/>
          <a:p>
            <a:endParaRPr lang="id-ID"/>
          </a:p>
        </p:txBody>
      </p:sp>
      <p:sp>
        <p:nvSpPr>
          <p:cNvPr id="71685" name="Line 12"/>
          <p:cNvSpPr>
            <a:spLocks noChangeShapeType="1"/>
          </p:cNvSpPr>
          <p:nvPr/>
        </p:nvSpPr>
        <p:spPr bwMode="auto">
          <a:xfrm>
            <a:off x="6732588" y="1700213"/>
            <a:ext cx="0" cy="720725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lIns="92075" tIns="46038" rIns="92075" bIns="46038"/>
          <a:lstStyle/>
          <a:p>
            <a:endParaRPr lang="id-ID"/>
          </a:p>
        </p:txBody>
      </p:sp>
      <p:sp>
        <p:nvSpPr>
          <p:cNvPr id="71686" name="Line 13"/>
          <p:cNvSpPr>
            <a:spLocks noChangeShapeType="1"/>
          </p:cNvSpPr>
          <p:nvPr/>
        </p:nvSpPr>
        <p:spPr bwMode="auto">
          <a:xfrm>
            <a:off x="6732588" y="2852738"/>
            <a:ext cx="0" cy="720725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lIns="92075" tIns="46038" rIns="92075" bIns="46038"/>
          <a:lstStyle/>
          <a:p>
            <a:endParaRPr lang="id-ID"/>
          </a:p>
        </p:txBody>
      </p:sp>
      <p:sp>
        <p:nvSpPr>
          <p:cNvPr id="71687" name="Line 14"/>
          <p:cNvSpPr>
            <a:spLocks noChangeShapeType="1"/>
          </p:cNvSpPr>
          <p:nvPr/>
        </p:nvSpPr>
        <p:spPr bwMode="auto">
          <a:xfrm>
            <a:off x="6732588" y="3933825"/>
            <a:ext cx="0" cy="719138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lIns="92075" tIns="46038" rIns="92075" bIns="46038"/>
          <a:lstStyle/>
          <a:p>
            <a:endParaRPr lang="id-ID"/>
          </a:p>
        </p:txBody>
      </p:sp>
      <p:sp>
        <p:nvSpPr>
          <p:cNvPr id="71688" name="Line 15"/>
          <p:cNvSpPr>
            <a:spLocks noChangeShapeType="1"/>
          </p:cNvSpPr>
          <p:nvPr/>
        </p:nvSpPr>
        <p:spPr bwMode="auto">
          <a:xfrm>
            <a:off x="6659563" y="5516563"/>
            <a:ext cx="0" cy="720725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lIns="92075" tIns="46038" rIns="92075" bIns="46038"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260350"/>
            <a:ext cx="8143932" cy="6337300"/>
          </a:xfrm>
        </p:spPr>
        <p:txBody>
          <a:bodyPr>
            <a:normAutofit/>
          </a:bodyPr>
          <a:lstStyle/>
          <a:p>
            <a:pPr marL="365125" indent="-365125" algn="just">
              <a:lnSpc>
                <a:spcPct val="90000"/>
              </a:lnSpc>
              <a:buNone/>
            </a:pPr>
            <a:r>
              <a:rPr lang="en-US" sz="2800" b="1" dirty="0" err="1" smtClean="0"/>
              <a:t>Kelemahan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ini</a:t>
            </a:r>
            <a:r>
              <a:rPr lang="id-ID" sz="2800" b="1" dirty="0" smtClean="0"/>
              <a:t> Alat Ukur Ember Jungkit :</a:t>
            </a:r>
          </a:p>
          <a:p>
            <a:pPr marL="365125" indent="-365125" algn="just">
              <a:lnSpc>
                <a:spcPct val="90000"/>
              </a:lnSpc>
              <a:buNone/>
            </a:pPr>
            <a:endParaRPr lang="id-ID" sz="900" b="1" dirty="0" smtClean="0"/>
          </a:p>
          <a:p>
            <a:pPr marL="365125" indent="-365125">
              <a:lnSpc>
                <a:spcPct val="90000"/>
              </a:lnSpc>
              <a:buFont typeface="Wingdings" pitchFamily="2" charset="2"/>
              <a:buChar char="§"/>
            </a:pPr>
            <a:r>
              <a:rPr lang="id-ID" sz="2800" b="1" dirty="0" smtClean="0"/>
              <a:t>P</a:t>
            </a:r>
            <a:r>
              <a:rPr lang="en-US" sz="2800" b="1" dirty="0" err="1" smtClean="0"/>
              <a:t>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waktu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salah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tampung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menumpah</a:t>
            </a:r>
            <a:r>
              <a:rPr lang="id-ID" sz="2800" b="1" dirty="0" smtClean="0"/>
              <a:t> </a:t>
            </a:r>
            <a:r>
              <a:rPr lang="en-US" sz="2800" b="1" dirty="0" err="1" smtClean="0"/>
              <a:t>kan</a:t>
            </a:r>
            <a:r>
              <a:rPr lang="en-US" sz="2800" b="1" dirty="0" smtClean="0"/>
              <a:t> air, </a:t>
            </a:r>
            <a:r>
              <a:rPr lang="en-US" sz="2800" b="1" dirty="0" err="1" smtClean="0"/>
              <a:t>diperlukan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waktu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sehingga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kemung</a:t>
            </a:r>
            <a:r>
              <a:rPr lang="id-ID" sz="2800" b="1" dirty="0" smtClean="0"/>
              <a:t>k</a:t>
            </a:r>
            <a:r>
              <a:rPr lang="en-US" sz="2800" b="1" dirty="0" err="1" smtClean="0"/>
              <a:t>inan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terjadi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terekam</a:t>
            </a:r>
            <a:r>
              <a:rPr lang="en-US" sz="2800" b="1" dirty="0" smtClean="0"/>
              <a:t>.</a:t>
            </a:r>
            <a:endParaRPr lang="id-ID" sz="2800" b="1" dirty="0" smtClean="0"/>
          </a:p>
          <a:p>
            <a:pPr marL="365125" indent="-365125" algn="just">
              <a:lnSpc>
                <a:spcPct val="90000"/>
              </a:lnSpc>
              <a:buNone/>
            </a:pPr>
            <a:endParaRPr lang="en-US" sz="800" b="1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800" b="1" dirty="0" err="1" smtClean="0"/>
              <a:t>Apabila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saringan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</a:t>
            </a:r>
            <a:r>
              <a:rPr lang="id-ID" sz="2800" b="1" dirty="0" smtClean="0"/>
              <a:t>d</a:t>
            </a:r>
            <a:r>
              <a:rPr lang="en-US" sz="2800" b="1" dirty="0" smtClean="0"/>
              <a:t>ah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berfungsi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maka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kotoran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debu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masuk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tampung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sehingga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menambah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bobot</a:t>
            </a:r>
            <a:r>
              <a:rPr lang="en-US" sz="2800" b="1" dirty="0" smtClean="0"/>
              <a:t> air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sekaligus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menambah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kedalaman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.</a:t>
            </a:r>
            <a:endParaRPr lang="id-ID" sz="2800" b="1" dirty="0" smtClean="0"/>
          </a:p>
          <a:p>
            <a:pPr marL="365125" indent="-365125" eaLnBrk="1" hangingPunct="1">
              <a:lnSpc>
                <a:spcPct val="90000"/>
              </a:lnSpc>
              <a:buNone/>
            </a:pPr>
            <a:endParaRPr lang="id-ID" sz="800" b="1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800" b="1" dirty="0" err="1" smtClean="0"/>
              <a:t>Demikian</a:t>
            </a:r>
            <a:r>
              <a:rPr lang="id-ID" sz="2800" b="1" dirty="0" smtClean="0"/>
              <a:t>,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gerakan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tampung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saling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bergantian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tercatat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kertas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grafik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secara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mekanik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menggambarkan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kedalaman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.</a:t>
            </a:r>
          </a:p>
          <a:p>
            <a:pPr marL="365125" indent="-365125" eaLnBrk="1" hangingPunct="1">
              <a:lnSpc>
                <a:spcPct val="90000"/>
              </a:lnSpc>
              <a:buNone/>
            </a:pPr>
            <a:endParaRPr lang="en-US" sz="1800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AutoNum type="arabicPeriod" startAt="2"/>
            </a:pPr>
            <a:r>
              <a:rPr lang="en-US" sz="2400" b="1" dirty="0" smtClean="0"/>
              <a:t>ALAT UKUR PEMBERAT </a:t>
            </a:r>
            <a:r>
              <a:rPr lang="en-US" sz="2400" b="1" i="1" dirty="0" smtClean="0"/>
              <a:t>(WEIGHTING TYPE GAUGE)</a:t>
            </a:r>
            <a:r>
              <a:rPr lang="id-ID" sz="2400" b="1" i="1" dirty="0" smtClean="0"/>
              <a:t>.</a:t>
            </a:r>
          </a:p>
          <a:p>
            <a:pPr marL="365125" indent="-365125" algn="just" eaLnBrk="1" hangingPunct="1">
              <a:lnSpc>
                <a:spcPct val="90000"/>
              </a:lnSpc>
              <a:buNone/>
            </a:pPr>
            <a:endParaRPr lang="en-US" sz="15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6629400" cy="6553200"/>
          </a:xfrm>
        </p:spPr>
        <p:txBody>
          <a:bodyPr>
            <a:normAutofit fontScale="92500" lnSpcReduction="10000"/>
          </a:bodyPr>
          <a:lstStyle/>
          <a:p>
            <a:pPr marL="365125" indent="-365125" algn="just" eaLnBrk="1" hangingPunct="1">
              <a:lnSpc>
                <a:spcPct val="90000"/>
              </a:lnSpc>
              <a:buNone/>
            </a:pPr>
            <a:r>
              <a:rPr lang="id-ID" sz="2800" b="1" dirty="0" smtClean="0"/>
              <a:t>3.  </a:t>
            </a:r>
            <a:r>
              <a:rPr lang="en-US" sz="2800" b="1" dirty="0" smtClean="0"/>
              <a:t>ALAT UKUR PENCATAT APUNG</a:t>
            </a:r>
            <a:r>
              <a:rPr lang="id-ID" sz="2800" b="1" dirty="0" smtClean="0"/>
              <a:t> </a:t>
            </a:r>
            <a:r>
              <a:rPr lang="en-US" sz="2800" b="1" dirty="0" smtClean="0"/>
              <a:t>/</a:t>
            </a:r>
            <a:r>
              <a:rPr lang="id-ID" sz="2800" b="1" dirty="0" smtClean="0"/>
              <a:t> </a:t>
            </a:r>
            <a:r>
              <a:rPr lang="en-US" sz="2800" b="1" dirty="0" smtClean="0"/>
              <a:t>SIPON </a:t>
            </a:r>
            <a:endParaRPr lang="id-ID" sz="2800" b="1" dirty="0" smtClean="0"/>
          </a:p>
          <a:p>
            <a:pPr marL="365125" indent="-365125"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id-ID" sz="2800" b="1" i="1" dirty="0" smtClean="0"/>
              <a:t>     </a:t>
            </a:r>
            <a:r>
              <a:rPr lang="en-US" sz="2800" b="1" i="1" dirty="0" smtClean="0"/>
              <a:t>(FLOAT RECORDING GAUGE)</a:t>
            </a:r>
            <a:endParaRPr lang="id-ID" sz="2800" b="1" i="1" dirty="0" smtClean="0"/>
          </a:p>
          <a:p>
            <a:pPr marL="365125" indent="-365125"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1600" i="1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800" b="1" dirty="0" smtClean="0"/>
              <a:t>Air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diterima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corong</a:t>
            </a:r>
            <a:r>
              <a:rPr lang="id-ID" sz="2800" b="1" dirty="0" smtClean="0"/>
              <a:t>,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setelah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melalui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sebuah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silinder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tertampung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bejana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</a:t>
            </a:r>
            <a:r>
              <a:rPr lang="id-ID" sz="2800" b="1" dirty="0" smtClean="0"/>
              <a:t>b</a:t>
            </a:r>
            <a:r>
              <a:rPr lang="en-US" sz="2800" b="1" dirty="0" err="1" smtClean="0"/>
              <a:t>ung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dilengkapi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sebuah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pelampung</a:t>
            </a:r>
            <a:r>
              <a:rPr lang="en-US" sz="2800" b="1" dirty="0" smtClean="0"/>
              <a:t> </a:t>
            </a:r>
            <a:r>
              <a:rPr lang="en-US" sz="2800" b="1" i="1" dirty="0" smtClean="0"/>
              <a:t>(float)</a:t>
            </a:r>
            <a:r>
              <a:rPr lang="id-ID" sz="2800" b="1" i="1" dirty="0" smtClean="0"/>
              <a:t>.</a:t>
            </a:r>
            <a:r>
              <a:rPr lang="en-US" sz="2800" b="1" i="1" dirty="0" smtClean="0"/>
              <a:t> </a:t>
            </a:r>
            <a:endParaRPr lang="id-ID" sz="2800" b="1" i="1" dirty="0" smtClean="0"/>
          </a:p>
          <a:p>
            <a:pPr marL="365125" indent="-365125" eaLnBrk="1" hangingPunct="1">
              <a:lnSpc>
                <a:spcPct val="90000"/>
              </a:lnSpc>
              <a:buNone/>
            </a:pPr>
            <a:r>
              <a:rPr lang="id-ID" sz="2800" b="1" i="1" dirty="0" smtClean="0"/>
              <a:t>	</a:t>
            </a:r>
            <a:r>
              <a:rPr lang="id-ID" sz="2800" b="1" dirty="0" smtClean="0"/>
              <a:t>Jika </a:t>
            </a:r>
            <a:r>
              <a:rPr lang="en-US" sz="2800" b="1" dirty="0" err="1" smtClean="0"/>
              <a:t>muka</a:t>
            </a:r>
            <a:r>
              <a:rPr lang="id-ID" sz="2800" b="1" dirty="0" smtClean="0"/>
              <a:t> </a:t>
            </a:r>
            <a:r>
              <a:rPr lang="en-US" sz="2800" b="1" dirty="0" smtClean="0"/>
              <a:t>air</a:t>
            </a:r>
            <a:r>
              <a:rPr lang="id-ID" sz="2800" b="1" dirty="0" smtClean="0"/>
              <a:t> dalam tabung naik, pelampung bergerak ke atas ter</a:t>
            </a:r>
            <a:r>
              <a:rPr lang="en-US" sz="2800" b="1" dirty="0" err="1" smtClean="0"/>
              <a:t>hubung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id-ID" sz="2800" b="1" dirty="0" smtClean="0"/>
              <a:t>pena melalui tali penghubung dengan suatu mekan</a:t>
            </a:r>
            <a:r>
              <a:rPr lang="en-US" sz="2800" b="1" dirty="0" err="1" smtClean="0"/>
              <a:t>isme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khusus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sehingga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menggerakkan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tulis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kertas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grafik</a:t>
            </a:r>
            <a:r>
              <a:rPr lang="id-ID" sz="2800" b="1" dirty="0" smtClean="0"/>
              <a:t> yang digulung pada silinder yang berputar. Jika tabung penuh, otomatis air akan 	melimpas keluar.</a:t>
            </a:r>
          </a:p>
          <a:p>
            <a:pPr marL="365125" indent="-365125" eaLnBrk="1" hangingPunct="1">
              <a:lnSpc>
                <a:spcPct val="90000"/>
              </a:lnSpc>
              <a:buNone/>
            </a:pPr>
            <a:endParaRPr lang="en-US" sz="1000" b="1" dirty="0" smtClean="0"/>
          </a:p>
          <a:p>
            <a:pPr marL="365125" indent="-365125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800" b="1" dirty="0" err="1" smtClean="0"/>
              <a:t>Alat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harus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dikosongkan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secara</a:t>
            </a:r>
            <a:r>
              <a:rPr lang="en-US" sz="2800" b="1" dirty="0" smtClean="0"/>
              <a:t> manual, </a:t>
            </a:r>
            <a:r>
              <a:rPr lang="id-ID" sz="2800" b="1" dirty="0" smtClean="0"/>
              <a:t>ad</a:t>
            </a:r>
            <a:r>
              <a:rPr lang="en-US" sz="2800" b="1" dirty="0" smtClean="0"/>
              <a:t>. 1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id-ID" sz="2800" b="1" dirty="0" smtClean="0"/>
              <a:t>	</a:t>
            </a:r>
            <a:r>
              <a:rPr lang="en-US" sz="2800" b="1" dirty="0" smtClean="0"/>
              <a:t>2 </a:t>
            </a:r>
            <a:r>
              <a:rPr lang="en-US" sz="2800" b="1" dirty="0" err="1" smtClean="0"/>
              <a:t>secara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otomatis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oleh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suatu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selang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pipa</a:t>
            </a:r>
            <a:r>
              <a:rPr lang="en-US" sz="2800" b="1" dirty="0" smtClean="0"/>
              <a:t> yang </a:t>
            </a:r>
            <a:r>
              <a:rPr lang="id-ID" sz="2800" b="1" dirty="0" smtClean="0"/>
              <a:t>	</a:t>
            </a:r>
            <a:r>
              <a:rPr lang="en-US" sz="2800" b="1" dirty="0" err="1" smtClean="0"/>
              <a:t>bekerja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sendiri</a:t>
            </a:r>
            <a:r>
              <a:rPr lang="en-US" sz="2800" b="1" dirty="0" smtClean="0"/>
              <a:t>.</a:t>
            </a:r>
          </a:p>
        </p:txBody>
      </p:sp>
      <p:pic>
        <p:nvPicPr>
          <p:cNvPr id="28674" name="Picture 2" descr="http://www.planetseed.com/files/uploadedimages/Science/Laboratory/Properties_of_Liquids/Make_Your_Own_Rain_Gauge/dru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24625" y="1295400"/>
            <a:ext cx="2619375" cy="35623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28600" y="457201"/>
            <a:ext cx="8686800" cy="5943600"/>
            <a:chOff x="2295" y="1778"/>
            <a:chExt cx="6253" cy="3054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2947" y="3196"/>
              <a:ext cx="311" cy="907"/>
              <a:chOff x="3615" y="3030"/>
              <a:chExt cx="420" cy="1140"/>
            </a:xfrm>
          </p:grpSpPr>
          <p:sp>
            <p:nvSpPr>
              <p:cNvPr id="155652" name="Oval 4"/>
              <p:cNvSpPr>
                <a:spLocks noChangeArrowheads="1"/>
              </p:cNvSpPr>
              <p:nvPr/>
            </p:nvSpPr>
            <p:spPr bwMode="auto">
              <a:xfrm>
                <a:off x="3615" y="3090"/>
                <a:ext cx="420" cy="143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55653" name="Freeform 5"/>
              <p:cNvSpPr>
                <a:spLocks/>
              </p:cNvSpPr>
              <p:nvPr/>
            </p:nvSpPr>
            <p:spPr bwMode="auto">
              <a:xfrm>
                <a:off x="3615" y="3165"/>
                <a:ext cx="420" cy="100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945"/>
                  </a:cxn>
                  <a:cxn ang="0">
                    <a:pos x="75" y="990"/>
                  </a:cxn>
                  <a:cxn ang="0">
                    <a:pos x="180" y="1005"/>
                  </a:cxn>
                  <a:cxn ang="0">
                    <a:pos x="330" y="1005"/>
                  </a:cxn>
                  <a:cxn ang="0">
                    <a:pos x="420" y="945"/>
                  </a:cxn>
                  <a:cxn ang="0">
                    <a:pos x="420" y="0"/>
                  </a:cxn>
                </a:cxnLst>
                <a:rect l="0" t="0" r="r" b="b"/>
                <a:pathLst>
                  <a:path w="420" h="1005">
                    <a:moveTo>
                      <a:pt x="0" y="0"/>
                    </a:moveTo>
                    <a:lnTo>
                      <a:pt x="0" y="945"/>
                    </a:lnTo>
                    <a:lnTo>
                      <a:pt x="75" y="990"/>
                    </a:lnTo>
                    <a:lnTo>
                      <a:pt x="180" y="1005"/>
                    </a:lnTo>
                    <a:lnTo>
                      <a:pt x="330" y="1005"/>
                    </a:lnTo>
                    <a:lnTo>
                      <a:pt x="420" y="945"/>
                    </a:lnTo>
                    <a:lnTo>
                      <a:pt x="420" y="0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55654" name="Rectangle 6"/>
              <p:cNvSpPr>
                <a:spLocks noChangeArrowheads="1"/>
              </p:cNvSpPr>
              <p:nvPr/>
            </p:nvSpPr>
            <p:spPr bwMode="auto">
              <a:xfrm>
                <a:off x="3780" y="3030"/>
                <a:ext cx="83" cy="1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sp>
          <p:nvSpPr>
            <p:cNvPr id="155655" name="Freeform 7"/>
            <p:cNvSpPr>
              <a:spLocks/>
            </p:cNvSpPr>
            <p:nvPr/>
          </p:nvSpPr>
          <p:spPr bwMode="auto">
            <a:xfrm>
              <a:off x="3634" y="2553"/>
              <a:ext cx="1305" cy="17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25"/>
                </a:cxn>
                <a:cxn ang="0">
                  <a:pos x="1770" y="225"/>
                </a:cxn>
                <a:cxn ang="0">
                  <a:pos x="1770" y="15"/>
                </a:cxn>
              </a:cxnLst>
              <a:rect l="0" t="0" r="r" b="b"/>
              <a:pathLst>
                <a:path w="1770" h="225">
                  <a:moveTo>
                    <a:pt x="0" y="0"/>
                  </a:moveTo>
                  <a:lnTo>
                    <a:pt x="0" y="225"/>
                  </a:lnTo>
                  <a:lnTo>
                    <a:pt x="1770" y="225"/>
                  </a:lnTo>
                  <a:lnTo>
                    <a:pt x="1770" y="15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656" name="Freeform 8"/>
            <p:cNvSpPr>
              <a:spLocks/>
            </p:cNvSpPr>
            <p:nvPr/>
          </p:nvSpPr>
          <p:spPr bwMode="auto">
            <a:xfrm>
              <a:off x="3556" y="2553"/>
              <a:ext cx="1472" cy="16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45"/>
                </a:cxn>
                <a:cxn ang="0">
                  <a:pos x="900" y="345"/>
                </a:cxn>
                <a:cxn ang="0">
                  <a:pos x="900" y="1185"/>
                </a:cxn>
                <a:cxn ang="0">
                  <a:pos x="45" y="1185"/>
                </a:cxn>
                <a:cxn ang="0">
                  <a:pos x="45" y="2115"/>
                </a:cxn>
                <a:cxn ang="0">
                  <a:pos x="1920" y="2115"/>
                </a:cxn>
                <a:cxn ang="0">
                  <a:pos x="1920" y="1185"/>
                </a:cxn>
                <a:cxn ang="0">
                  <a:pos x="1050" y="1185"/>
                </a:cxn>
                <a:cxn ang="0">
                  <a:pos x="1050" y="360"/>
                </a:cxn>
                <a:cxn ang="0">
                  <a:pos x="1995" y="360"/>
                </a:cxn>
                <a:cxn ang="0">
                  <a:pos x="1995" y="15"/>
                </a:cxn>
              </a:cxnLst>
              <a:rect l="0" t="0" r="r" b="b"/>
              <a:pathLst>
                <a:path w="1995" h="2115">
                  <a:moveTo>
                    <a:pt x="0" y="0"/>
                  </a:moveTo>
                  <a:lnTo>
                    <a:pt x="0" y="345"/>
                  </a:lnTo>
                  <a:lnTo>
                    <a:pt x="900" y="345"/>
                  </a:lnTo>
                  <a:lnTo>
                    <a:pt x="900" y="1185"/>
                  </a:lnTo>
                  <a:lnTo>
                    <a:pt x="45" y="1185"/>
                  </a:lnTo>
                  <a:lnTo>
                    <a:pt x="45" y="2115"/>
                  </a:lnTo>
                  <a:lnTo>
                    <a:pt x="1920" y="2115"/>
                  </a:lnTo>
                  <a:lnTo>
                    <a:pt x="1920" y="1185"/>
                  </a:lnTo>
                  <a:lnTo>
                    <a:pt x="1050" y="1185"/>
                  </a:lnTo>
                  <a:lnTo>
                    <a:pt x="1050" y="360"/>
                  </a:lnTo>
                  <a:lnTo>
                    <a:pt x="1995" y="360"/>
                  </a:lnTo>
                  <a:lnTo>
                    <a:pt x="1995" y="15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grpSp>
          <p:nvGrpSpPr>
            <p:cNvPr id="4" name="Group 9"/>
            <p:cNvGrpSpPr>
              <a:grpSpLocks/>
            </p:cNvGrpSpPr>
            <p:nvPr/>
          </p:nvGrpSpPr>
          <p:grpSpPr bwMode="auto">
            <a:xfrm>
              <a:off x="3910" y="2207"/>
              <a:ext cx="720" cy="513"/>
              <a:chOff x="7635" y="2640"/>
              <a:chExt cx="1185" cy="825"/>
            </a:xfrm>
          </p:grpSpPr>
          <p:sp>
            <p:nvSpPr>
              <p:cNvPr id="155658" name="Oval 10"/>
              <p:cNvSpPr>
                <a:spLocks noChangeArrowheads="1"/>
              </p:cNvSpPr>
              <p:nvPr/>
            </p:nvSpPr>
            <p:spPr bwMode="auto">
              <a:xfrm>
                <a:off x="7650" y="2640"/>
                <a:ext cx="1170" cy="16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55659" name="Freeform 11"/>
              <p:cNvSpPr>
                <a:spLocks/>
              </p:cNvSpPr>
              <p:nvPr/>
            </p:nvSpPr>
            <p:spPr bwMode="auto">
              <a:xfrm>
                <a:off x="7635" y="2730"/>
                <a:ext cx="1185" cy="73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15" y="735"/>
                  </a:cxn>
                  <a:cxn ang="0">
                    <a:pos x="900" y="735"/>
                  </a:cxn>
                  <a:cxn ang="0">
                    <a:pos x="1185" y="0"/>
                  </a:cxn>
                </a:cxnLst>
                <a:rect l="0" t="0" r="r" b="b"/>
                <a:pathLst>
                  <a:path w="1185" h="735">
                    <a:moveTo>
                      <a:pt x="0" y="0"/>
                    </a:moveTo>
                    <a:lnTo>
                      <a:pt x="315" y="735"/>
                    </a:lnTo>
                    <a:lnTo>
                      <a:pt x="900" y="735"/>
                    </a:lnTo>
                    <a:lnTo>
                      <a:pt x="1185" y="0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sp>
          <p:nvSpPr>
            <p:cNvPr id="155660" name="Text Box 12"/>
            <p:cNvSpPr txBox="1">
              <a:spLocks noChangeArrowheads="1"/>
            </p:cNvSpPr>
            <p:nvPr/>
          </p:nvSpPr>
          <p:spPr bwMode="auto">
            <a:xfrm>
              <a:off x="4829" y="2064"/>
              <a:ext cx="857" cy="5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ember penerima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5661" name="Freeform 13"/>
            <p:cNvSpPr>
              <a:spLocks/>
            </p:cNvSpPr>
            <p:nvPr/>
          </p:nvSpPr>
          <p:spPr bwMode="auto">
            <a:xfrm>
              <a:off x="3269" y="3494"/>
              <a:ext cx="1062" cy="168"/>
            </a:xfrm>
            <a:custGeom>
              <a:avLst/>
              <a:gdLst/>
              <a:ahLst/>
              <a:cxnLst>
                <a:cxn ang="0">
                  <a:pos x="1440" y="0"/>
                </a:cxn>
                <a:cxn ang="0">
                  <a:pos x="1440" y="210"/>
                </a:cxn>
                <a:cxn ang="0">
                  <a:pos x="0" y="210"/>
                </a:cxn>
              </a:cxnLst>
              <a:rect l="0" t="0" r="r" b="b"/>
              <a:pathLst>
                <a:path w="1440" h="210">
                  <a:moveTo>
                    <a:pt x="1440" y="0"/>
                  </a:moveTo>
                  <a:lnTo>
                    <a:pt x="1440" y="210"/>
                  </a:lnTo>
                  <a:lnTo>
                    <a:pt x="0" y="21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662" name="Text Box 14"/>
            <p:cNvSpPr txBox="1">
              <a:spLocks noChangeArrowheads="1"/>
            </p:cNvSpPr>
            <p:nvPr/>
          </p:nvSpPr>
          <p:spPr bwMode="auto">
            <a:xfrm>
              <a:off x="4818" y="3185"/>
              <a:ext cx="710" cy="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pemberat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5663" name="Text Box 15"/>
            <p:cNvSpPr txBox="1">
              <a:spLocks noChangeArrowheads="1"/>
            </p:cNvSpPr>
            <p:nvPr/>
          </p:nvSpPr>
          <p:spPr bwMode="auto">
            <a:xfrm>
              <a:off x="3188" y="4103"/>
              <a:ext cx="421" cy="3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pena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5664" name="Text Box 16"/>
            <p:cNvSpPr txBox="1">
              <a:spLocks noChangeArrowheads="1"/>
            </p:cNvSpPr>
            <p:nvPr/>
          </p:nvSpPr>
          <p:spPr bwMode="auto">
            <a:xfrm>
              <a:off x="2295" y="4305"/>
              <a:ext cx="815" cy="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kertas pencatat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5665" name="Freeform 17"/>
            <p:cNvSpPr>
              <a:spLocks/>
            </p:cNvSpPr>
            <p:nvPr/>
          </p:nvSpPr>
          <p:spPr bwMode="auto">
            <a:xfrm>
              <a:off x="2671" y="4019"/>
              <a:ext cx="366" cy="298"/>
            </a:xfrm>
            <a:custGeom>
              <a:avLst/>
              <a:gdLst/>
              <a:ahLst/>
              <a:cxnLst>
                <a:cxn ang="0">
                  <a:pos x="495" y="0"/>
                </a:cxn>
                <a:cxn ang="0">
                  <a:pos x="240" y="75"/>
                </a:cxn>
                <a:cxn ang="0">
                  <a:pos x="0" y="375"/>
                </a:cxn>
              </a:cxnLst>
              <a:rect l="0" t="0" r="r" b="b"/>
              <a:pathLst>
                <a:path w="495" h="375">
                  <a:moveTo>
                    <a:pt x="495" y="0"/>
                  </a:moveTo>
                  <a:cubicBezTo>
                    <a:pt x="408" y="6"/>
                    <a:pt x="322" y="13"/>
                    <a:pt x="240" y="75"/>
                  </a:cubicBezTo>
                  <a:cubicBezTo>
                    <a:pt x="158" y="137"/>
                    <a:pt x="79" y="256"/>
                    <a:pt x="0" y="375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triangle" w="sm" len="sm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666" name="Line 18"/>
            <p:cNvSpPr>
              <a:spLocks noChangeShapeType="1"/>
            </p:cNvSpPr>
            <p:nvPr/>
          </p:nvSpPr>
          <p:spPr bwMode="auto">
            <a:xfrm>
              <a:off x="3423" y="3662"/>
              <a:ext cx="0" cy="4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667" name="Freeform 19"/>
            <p:cNvSpPr>
              <a:spLocks/>
            </p:cNvSpPr>
            <p:nvPr/>
          </p:nvSpPr>
          <p:spPr bwMode="auto">
            <a:xfrm>
              <a:off x="4530" y="3281"/>
              <a:ext cx="233" cy="249"/>
            </a:xfrm>
            <a:custGeom>
              <a:avLst/>
              <a:gdLst/>
              <a:ahLst/>
              <a:cxnLst>
                <a:cxn ang="0">
                  <a:pos x="0" y="315"/>
                </a:cxn>
                <a:cxn ang="0">
                  <a:pos x="60" y="120"/>
                </a:cxn>
                <a:cxn ang="0">
                  <a:pos x="315" y="0"/>
                </a:cxn>
              </a:cxnLst>
              <a:rect l="0" t="0" r="r" b="b"/>
              <a:pathLst>
                <a:path w="315" h="315">
                  <a:moveTo>
                    <a:pt x="0" y="315"/>
                  </a:moveTo>
                  <a:cubicBezTo>
                    <a:pt x="4" y="243"/>
                    <a:pt x="8" y="172"/>
                    <a:pt x="60" y="120"/>
                  </a:cubicBezTo>
                  <a:cubicBezTo>
                    <a:pt x="112" y="68"/>
                    <a:pt x="213" y="34"/>
                    <a:pt x="315" y="0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sm" len="sm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668" name="Freeform 20"/>
            <p:cNvSpPr>
              <a:spLocks/>
            </p:cNvSpPr>
            <p:nvPr/>
          </p:nvSpPr>
          <p:spPr bwMode="auto">
            <a:xfrm>
              <a:off x="4364" y="2153"/>
              <a:ext cx="387" cy="113"/>
            </a:xfrm>
            <a:custGeom>
              <a:avLst/>
              <a:gdLst/>
              <a:ahLst/>
              <a:cxnLst>
                <a:cxn ang="0">
                  <a:pos x="0" y="142"/>
                </a:cxn>
                <a:cxn ang="0">
                  <a:pos x="105" y="22"/>
                </a:cxn>
                <a:cxn ang="0">
                  <a:pos x="525" y="7"/>
                </a:cxn>
              </a:cxnLst>
              <a:rect l="0" t="0" r="r" b="b"/>
              <a:pathLst>
                <a:path w="525" h="142">
                  <a:moveTo>
                    <a:pt x="0" y="142"/>
                  </a:moveTo>
                  <a:cubicBezTo>
                    <a:pt x="9" y="93"/>
                    <a:pt x="18" y="44"/>
                    <a:pt x="105" y="22"/>
                  </a:cubicBezTo>
                  <a:cubicBezTo>
                    <a:pt x="192" y="0"/>
                    <a:pt x="358" y="3"/>
                    <a:pt x="525" y="7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sm" len="sm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grpSp>
          <p:nvGrpSpPr>
            <p:cNvPr id="5" name="Group 21"/>
            <p:cNvGrpSpPr>
              <a:grpSpLocks/>
            </p:cNvGrpSpPr>
            <p:nvPr/>
          </p:nvGrpSpPr>
          <p:grpSpPr bwMode="auto">
            <a:xfrm>
              <a:off x="6446" y="2248"/>
              <a:ext cx="1469" cy="2406"/>
              <a:chOff x="6641" y="2700"/>
              <a:chExt cx="1834" cy="3015"/>
            </a:xfrm>
          </p:grpSpPr>
          <p:grpSp>
            <p:nvGrpSpPr>
              <p:cNvPr id="6" name="Group 22"/>
              <p:cNvGrpSpPr>
                <a:grpSpLocks/>
              </p:cNvGrpSpPr>
              <p:nvPr/>
            </p:nvGrpSpPr>
            <p:grpSpPr bwMode="auto">
              <a:xfrm>
                <a:off x="7890" y="2700"/>
                <a:ext cx="585" cy="1185"/>
                <a:chOff x="7590" y="3120"/>
                <a:chExt cx="765" cy="1485"/>
              </a:xfrm>
            </p:grpSpPr>
            <p:sp>
              <p:nvSpPr>
                <p:cNvPr id="155671" name="Freeform 23"/>
                <p:cNvSpPr>
                  <a:spLocks/>
                </p:cNvSpPr>
                <p:nvPr/>
              </p:nvSpPr>
              <p:spPr bwMode="auto">
                <a:xfrm>
                  <a:off x="7620" y="3120"/>
                  <a:ext cx="735" cy="14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20" y="0"/>
                    </a:cxn>
                    <a:cxn ang="0">
                      <a:pos x="720" y="645"/>
                    </a:cxn>
                    <a:cxn ang="0">
                      <a:pos x="510" y="930"/>
                    </a:cxn>
                    <a:cxn ang="0">
                      <a:pos x="510" y="1485"/>
                    </a:cxn>
                    <a:cxn ang="0">
                      <a:pos x="735" y="1350"/>
                    </a:cxn>
                  </a:cxnLst>
                  <a:rect l="0" t="0" r="r" b="b"/>
                  <a:pathLst>
                    <a:path w="735" h="1485">
                      <a:moveTo>
                        <a:pt x="0" y="0"/>
                      </a:moveTo>
                      <a:lnTo>
                        <a:pt x="720" y="0"/>
                      </a:lnTo>
                      <a:lnTo>
                        <a:pt x="720" y="645"/>
                      </a:lnTo>
                      <a:lnTo>
                        <a:pt x="510" y="930"/>
                      </a:lnTo>
                      <a:lnTo>
                        <a:pt x="510" y="1485"/>
                      </a:lnTo>
                      <a:lnTo>
                        <a:pt x="735" y="1350"/>
                      </a:ln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/>
                </a:p>
              </p:txBody>
            </p:sp>
            <p:sp>
              <p:nvSpPr>
                <p:cNvPr id="155672" name="Freeform 24"/>
                <p:cNvSpPr>
                  <a:spLocks/>
                </p:cNvSpPr>
                <p:nvPr/>
              </p:nvSpPr>
              <p:spPr bwMode="auto">
                <a:xfrm flipH="1">
                  <a:off x="7590" y="3120"/>
                  <a:ext cx="735" cy="14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20" y="0"/>
                    </a:cxn>
                    <a:cxn ang="0">
                      <a:pos x="720" y="645"/>
                    </a:cxn>
                    <a:cxn ang="0">
                      <a:pos x="510" y="930"/>
                    </a:cxn>
                    <a:cxn ang="0">
                      <a:pos x="510" y="1485"/>
                    </a:cxn>
                    <a:cxn ang="0">
                      <a:pos x="735" y="1350"/>
                    </a:cxn>
                  </a:cxnLst>
                  <a:rect l="0" t="0" r="r" b="b"/>
                  <a:pathLst>
                    <a:path w="735" h="1485">
                      <a:moveTo>
                        <a:pt x="0" y="0"/>
                      </a:moveTo>
                      <a:lnTo>
                        <a:pt x="720" y="0"/>
                      </a:lnTo>
                      <a:lnTo>
                        <a:pt x="720" y="645"/>
                      </a:lnTo>
                      <a:lnTo>
                        <a:pt x="510" y="930"/>
                      </a:lnTo>
                      <a:lnTo>
                        <a:pt x="510" y="1485"/>
                      </a:lnTo>
                      <a:lnTo>
                        <a:pt x="735" y="1350"/>
                      </a:ln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/>
                </a:p>
              </p:txBody>
            </p:sp>
          </p:grpSp>
          <p:sp>
            <p:nvSpPr>
              <p:cNvPr id="155673" name="Freeform 25"/>
              <p:cNvSpPr>
                <a:spLocks/>
              </p:cNvSpPr>
              <p:nvPr/>
            </p:nvSpPr>
            <p:spPr bwMode="auto">
              <a:xfrm>
                <a:off x="7500" y="3855"/>
                <a:ext cx="645" cy="1545"/>
              </a:xfrm>
              <a:custGeom>
                <a:avLst/>
                <a:gdLst/>
                <a:ahLst/>
                <a:cxnLst>
                  <a:cxn ang="0">
                    <a:pos x="645" y="0"/>
                  </a:cxn>
                  <a:cxn ang="0">
                    <a:pos x="645" y="540"/>
                  </a:cxn>
                  <a:cxn ang="0">
                    <a:pos x="540" y="645"/>
                  </a:cxn>
                  <a:cxn ang="0">
                    <a:pos x="540" y="1545"/>
                  </a:cxn>
                  <a:cxn ang="0">
                    <a:pos x="150" y="1545"/>
                  </a:cxn>
                  <a:cxn ang="0">
                    <a:pos x="150" y="660"/>
                  </a:cxn>
                  <a:cxn ang="0">
                    <a:pos x="0" y="465"/>
                  </a:cxn>
                </a:cxnLst>
                <a:rect l="0" t="0" r="r" b="b"/>
                <a:pathLst>
                  <a:path w="645" h="1545">
                    <a:moveTo>
                      <a:pt x="645" y="0"/>
                    </a:moveTo>
                    <a:lnTo>
                      <a:pt x="645" y="540"/>
                    </a:lnTo>
                    <a:lnTo>
                      <a:pt x="540" y="645"/>
                    </a:lnTo>
                    <a:lnTo>
                      <a:pt x="540" y="1545"/>
                    </a:lnTo>
                    <a:lnTo>
                      <a:pt x="150" y="1545"/>
                    </a:lnTo>
                    <a:lnTo>
                      <a:pt x="150" y="660"/>
                    </a:lnTo>
                    <a:lnTo>
                      <a:pt x="0" y="465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55674" name="Freeform 26"/>
              <p:cNvSpPr>
                <a:spLocks/>
              </p:cNvSpPr>
              <p:nvPr/>
            </p:nvSpPr>
            <p:spPr bwMode="auto">
              <a:xfrm>
                <a:off x="7245" y="3855"/>
                <a:ext cx="1125" cy="1860"/>
              </a:xfrm>
              <a:custGeom>
                <a:avLst/>
                <a:gdLst/>
                <a:ahLst/>
                <a:cxnLst>
                  <a:cxn ang="0">
                    <a:pos x="1005" y="0"/>
                  </a:cxn>
                  <a:cxn ang="0">
                    <a:pos x="1005" y="525"/>
                  </a:cxn>
                  <a:cxn ang="0">
                    <a:pos x="1125" y="660"/>
                  </a:cxn>
                  <a:cxn ang="0">
                    <a:pos x="1125" y="1665"/>
                  </a:cxn>
                  <a:cxn ang="0">
                    <a:pos x="420" y="1665"/>
                  </a:cxn>
                  <a:cxn ang="0">
                    <a:pos x="195" y="1860"/>
                  </a:cxn>
                  <a:cxn ang="0">
                    <a:pos x="0" y="1680"/>
                  </a:cxn>
                  <a:cxn ang="0">
                    <a:pos x="0" y="720"/>
                  </a:cxn>
                </a:cxnLst>
                <a:rect l="0" t="0" r="r" b="b"/>
                <a:pathLst>
                  <a:path w="1125" h="1860">
                    <a:moveTo>
                      <a:pt x="1005" y="0"/>
                    </a:moveTo>
                    <a:lnTo>
                      <a:pt x="1005" y="525"/>
                    </a:lnTo>
                    <a:lnTo>
                      <a:pt x="1125" y="660"/>
                    </a:lnTo>
                    <a:lnTo>
                      <a:pt x="1125" y="1665"/>
                    </a:lnTo>
                    <a:lnTo>
                      <a:pt x="420" y="1665"/>
                    </a:lnTo>
                    <a:lnTo>
                      <a:pt x="195" y="1860"/>
                    </a:lnTo>
                    <a:lnTo>
                      <a:pt x="0" y="1680"/>
                    </a:lnTo>
                    <a:lnTo>
                      <a:pt x="0" y="720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55675" name="Freeform 27"/>
              <p:cNvSpPr>
                <a:spLocks/>
              </p:cNvSpPr>
              <p:nvPr/>
            </p:nvSpPr>
            <p:spPr bwMode="auto">
              <a:xfrm>
                <a:off x="7380" y="3810"/>
                <a:ext cx="210" cy="1305"/>
              </a:xfrm>
              <a:custGeom>
                <a:avLst/>
                <a:gdLst/>
                <a:ahLst/>
                <a:cxnLst>
                  <a:cxn ang="0">
                    <a:pos x="120" y="0"/>
                  </a:cxn>
                  <a:cxn ang="0">
                    <a:pos x="120" y="960"/>
                  </a:cxn>
                  <a:cxn ang="0">
                    <a:pos x="210" y="1095"/>
                  </a:cxn>
                  <a:cxn ang="0">
                    <a:pos x="105" y="1305"/>
                  </a:cxn>
                  <a:cxn ang="0">
                    <a:pos x="0" y="1110"/>
                  </a:cxn>
                  <a:cxn ang="0">
                    <a:pos x="60" y="960"/>
                  </a:cxn>
                  <a:cxn ang="0">
                    <a:pos x="60" y="0"/>
                  </a:cxn>
                </a:cxnLst>
                <a:rect l="0" t="0" r="r" b="b"/>
                <a:pathLst>
                  <a:path w="210" h="1305">
                    <a:moveTo>
                      <a:pt x="120" y="0"/>
                    </a:moveTo>
                    <a:lnTo>
                      <a:pt x="120" y="960"/>
                    </a:lnTo>
                    <a:lnTo>
                      <a:pt x="210" y="1095"/>
                    </a:lnTo>
                    <a:lnTo>
                      <a:pt x="105" y="1305"/>
                    </a:lnTo>
                    <a:lnTo>
                      <a:pt x="0" y="1110"/>
                    </a:lnTo>
                    <a:lnTo>
                      <a:pt x="60" y="960"/>
                    </a:lnTo>
                    <a:lnTo>
                      <a:pt x="60" y="0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grpSp>
            <p:nvGrpSpPr>
              <p:cNvPr id="7" name="Group 28"/>
              <p:cNvGrpSpPr>
                <a:grpSpLocks/>
              </p:cNvGrpSpPr>
              <p:nvPr/>
            </p:nvGrpSpPr>
            <p:grpSpPr bwMode="auto">
              <a:xfrm>
                <a:off x="6641" y="3332"/>
                <a:ext cx="362" cy="1034"/>
                <a:chOff x="3615" y="3030"/>
                <a:chExt cx="420" cy="1140"/>
              </a:xfrm>
            </p:grpSpPr>
            <p:sp>
              <p:nvSpPr>
                <p:cNvPr id="155677" name="Oval 29"/>
                <p:cNvSpPr>
                  <a:spLocks noChangeArrowheads="1"/>
                </p:cNvSpPr>
                <p:nvPr/>
              </p:nvSpPr>
              <p:spPr bwMode="auto">
                <a:xfrm>
                  <a:off x="3615" y="3090"/>
                  <a:ext cx="420" cy="143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/>
                </a:p>
              </p:txBody>
            </p:sp>
            <p:sp>
              <p:nvSpPr>
                <p:cNvPr id="155678" name="Freeform 30"/>
                <p:cNvSpPr>
                  <a:spLocks/>
                </p:cNvSpPr>
                <p:nvPr/>
              </p:nvSpPr>
              <p:spPr bwMode="auto">
                <a:xfrm>
                  <a:off x="3615" y="3165"/>
                  <a:ext cx="420" cy="10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945"/>
                    </a:cxn>
                    <a:cxn ang="0">
                      <a:pos x="75" y="990"/>
                    </a:cxn>
                    <a:cxn ang="0">
                      <a:pos x="180" y="1005"/>
                    </a:cxn>
                    <a:cxn ang="0">
                      <a:pos x="330" y="1005"/>
                    </a:cxn>
                    <a:cxn ang="0">
                      <a:pos x="420" y="945"/>
                    </a:cxn>
                    <a:cxn ang="0">
                      <a:pos x="420" y="0"/>
                    </a:cxn>
                  </a:cxnLst>
                  <a:rect l="0" t="0" r="r" b="b"/>
                  <a:pathLst>
                    <a:path w="420" h="1005">
                      <a:moveTo>
                        <a:pt x="0" y="0"/>
                      </a:moveTo>
                      <a:lnTo>
                        <a:pt x="0" y="945"/>
                      </a:lnTo>
                      <a:lnTo>
                        <a:pt x="75" y="990"/>
                      </a:lnTo>
                      <a:lnTo>
                        <a:pt x="180" y="1005"/>
                      </a:lnTo>
                      <a:lnTo>
                        <a:pt x="330" y="1005"/>
                      </a:lnTo>
                      <a:lnTo>
                        <a:pt x="420" y="945"/>
                      </a:lnTo>
                      <a:lnTo>
                        <a:pt x="420" y="0"/>
                      </a:ln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/>
                </a:p>
              </p:txBody>
            </p:sp>
            <p:sp>
              <p:nvSpPr>
                <p:cNvPr id="155679" name="Rectangle 31"/>
                <p:cNvSpPr>
                  <a:spLocks noChangeArrowheads="1"/>
                </p:cNvSpPr>
                <p:nvPr/>
              </p:nvSpPr>
              <p:spPr bwMode="auto">
                <a:xfrm>
                  <a:off x="3780" y="3030"/>
                  <a:ext cx="83" cy="12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/>
                </a:p>
              </p:txBody>
            </p:sp>
          </p:grpSp>
          <p:sp>
            <p:nvSpPr>
              <p:cNvPr id="155680" name="Line 32"/>
              <p:cNvSpPr>
                <a:spLocks noChangeShapeType="1"/>
              </p:cNvSpPr>
              <p:nvPr/>
            </p:nvSpPr>
            <p:spPr bwMode="auto">
              <a:xfrm>
                <a:off x="7020" y="3900"/>
                <a:ext cx="63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55681" name="Line 33"/>
              <p:cNvSpPr>
                <a:spLocks noChangeShapeType="1"/>
              </p:cNvSpPr>
              <p:nvPr/>
            </p:nvSpPr>
            <p:spPr bwMode="auto">
              <a:xfrm>
                <a:off x="7005" y="3930"/>
                <a:ext cx="6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sp>
          <p:nvSpPr>
            <p:cNvPr id="155682" name="Text Box 34"/>
            <p:cNvSpPr txBox="1">
              <a:spLocks noChangeArrowheads="1"/>
            </p:cNvSpPr>
            <p:nvPr/>
          </p:nvSpPr>
          <p:spPr bwMode="auto">
            <a:xfrm>
              <a:off x="7738" y="1778"/>
              <a:ext cx="810" cy="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penerima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5683" name="Text Box 35"/>
            <p:cNvSpPr txBox="1">
              <a:spLocks noChangeArrowheads="1"/>
            </p:cNvSpPr>
            <p:nvPr/>
          </p:nvSpPr>
          <p:spPr bwMode="auto">
            <a:xfrm>
              <a:off x="6838" y="2700"/>
              <a:ext cx="452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pena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5684" name="Text Box 36"/>
            <p:cNvSpPr txBox="1">
              <a:spLocks noChangeArrowheads="1"/>
            </p:cNvSpPr>
            <p:nvPr/>
          </p:nvSpPr>
          <p:spPr bwMode="auto">
            <a:xfrm>
              <a:off x="5742" y="3661"/>
              <a:ext cx="1160" cy="3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kertas pencatat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5685" name="Text Box 37"/>
            <p:cNvSpPr txBox="1">
              <a:spLocks noChangeArrowheads="1"/>
            </p:cNvSpPr>
            <p:nvPr/>
          </p:nvSpPr>
          <p:spPr bwMode="auto">
            <a:xfrm>
              <a:off x="5845" y="4068"/>
              <a:ext cx="873" cy="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pelampung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5686" name="Text Box 38"/>
            <p:cNvSpPr txBox="1">
              <a:spLocks noChangeArrowheads="1"/>
            </p:cNvSpPr>
            <p:nvPr/>
          </p:nvSpPr>
          <p:spPr bwMode="auto">
            <a:xfrm>
              <a:off x="6179" y="4422"/>
              <a:ext cx="460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sifon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5687" name="Line 39"/>
            <p:cNvSpPr>
              <a:spLocks noChangeShapeType="1"/>
            </p:cNvSpPr>
            <p:nvPr/>
          </p:nvSpPr>
          <p:spPr bwMode="auto">
            <a:xfrm flipV="1">
              <a:off x="7645" y="2077"/>
              <a:ext cx="193" cy="22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688" name="Freeform 40"/>
            <p:cNvSpPr>
              <a:spLocks/>
            </p:cNvSpPr>
            <p:nvPr/>
          </p:nvSpPr>
          <p:spPr bwMode="auto">
            <a:xfrm>
              <a:off x="6809" y="2984"/>
              <a:ext cx="90" cy="210"/>
            </a:xfrm>
            <a:custGeom>
              <a:avLst/>
              <a:gdLst/>
              <a:ahLst/>
              <a:cxnLst>
                <a:cxn ang="0">
                  <a:pos x="0" y="195"/>
                </a:cxn>
                <a:cxn ang="0">
                  <a:pos x="90" y="0"/>
                </a:cxn>
              </a:cxnLst>
              <a:rect l="0" t="0" r="r" b="b"/>
              <a:pathLst>
                <a:path w="90" h="195">
                  <a:moveTo>
                    <a:pt x="0" y="195"/>
                  </a:moveTo>
                  <a:cubicBezTo>
                    <a:pt x="0" y="195"/>
                    <a:pt x="45" y="97"/>
                    <a:pt x="90" y="0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sm" len="sm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689" name="Line 41"/>
            <p:cNvSpPr>
              <a:spLocks noChangeShapeType="1"/>
            </p:cNvSpPr>
            <p:nvPr/>
          </p:nvSpPr>
          <p:spPr bwMode="auto">
            <a:xfrm flipH="1">
              <a:off x="6359" y="3497"/>
              <a:ext cx="180" cy="15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690" name="Line 42"/>
            <p:cNvSpPr>
              <a:spLocks noChangeShapeType="1"/>
            </p:cNvSpPr>
            <p:nvPr/>
          </p:nvSpPr>
          <p:spPr bwMode="auto">
            <a:xfrm flipH="1">
              <a:off x="6552" y="4352"/>
              <a:ext cx="373" cy="15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691" name="Line 43"/>
            <p:cNvSpPr>
              <a:spLocks noChangeShapeType="1"/>
            </p:cNvSpPr>
            <p:nvPr/>
          </p:nvSpPr>
          <p:spPr bwMode="auto">
            <a:xfrm flipH="1">
              <a:off x="6668" y="4023"/>
              <a:ext cx="463" cy="15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2928926" y="5181913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/>
              <a:t>2.</a:t>
            </a:r>
            <a:endParaRPr lang="id-ID" dirty="0"/>
          </a:p>
        </p:txBody>
      </p:sp>
      <p:sp>
        <p:nvSpPr>
          <p:cNvPr id="49" name="TextBox 48"/>
          <p:cNvSpPr txBox="1"/>
          <p:nvPr/>
        </p:nvSpPr>
        <p:spPr>
          <a:xfrm>
            <a:off x="6357950" y="5214950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3.</a:t>
            </a:r>
            <a:endParaRPr lang="id-ID" dirty="0"/>
          </a:p>
        </p:txBody>
      </p:sp>
      <p:sp>
        <p:nvSpPr>
          <p:cNvPr id="50" name="Freeform 49"/>
          <p:cNvSpPr/>
          <p:nvPr/>
        </p:nvSpPr>
        <p:spPr>
          <a:xfrm>
            <a:off x="6289964" y="3200400"/>
            <a:ext cx="318654" cy="0"/>
          </a:xfrm>
          <a:custGeom>
            <a:avLst/>
            <a:gdLst>
              <a:gd name="connsiteX0" fmla="*/ 0 w 318654"/>
              <a:gd name="connsiteY0" fmla="*/ 0 h 0"/>
              <a:gd name="connsiteX1" fmla="*/ 318654 w 31865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8654">
                <a:moveTo>
                  <a:pt x="0" y="0"/>
                </a:moveTo>
                <a:lnTo>
                  <a:pt x="318654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1" name="TextBox 50"/>
          <p:cNvSpPr txBox="1"/>
          <p:nvPr/>
        </p:nvSpPr>
        <p:spPr>
          <a:xfrm>
            <a:off x="4739364" y="4295009"/>
            <a:ext cx="1047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200" dirty="0" smtClean="0"/>
              <a:t>bejana tabung</a:t>
            </a:r>
            <a:endParaRPr lang="id-ID" sz="1200" dirty="0"/>
          </a:p>
        </p:txBody>
      </p:sp>
      <p:cxnSp>
        <p:nvCxnSpPr>
          <p:cNvPr id="53" name="Straight Arrow Connector 52"/>
          <p:cNvCxnSpPr/>
          <p:nvPr/>
        </p:nvCxnSpPr>
        <p:spPr>
          <a:xfrm rot="10800000" flipV="1">
            <a:off x="5786446" y="4286255"/>
            <a:ext cx="571504" cy="1428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7246386" y="1263835"/>
            <a:ext cx="6832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 smtClean="0"/>
              <a:t>corong</a:t>
            </a:r>
            <a:endParaRPr lang="id-ID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Grp="1" noChangeArrowheads="1"/>
          </p:cNvSpPr>
          <p:nvPr>
            <p:ph idx="1"/>
          </p:nvPr>
        </p:nvSpPr>
        <p:spPr>
          <a:xfrm>
            <a:off x="642910" y="214290"/>
            <a:ext cx="8143932" cy="650085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endParaRPr lang="id-ID" sz="20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id-ID" sz="2800" b="1" dirty="0" smtClean="0"/>
              <a:t>C. </a:t>
            </a:r>
            <a:r>
              <a:rPr lang="en-US" sz="2800" b="1" dirty="0" smtClean="0"/>
              <a:t>ALAT PENGUKUR HUJAN DENGAN RADAR/SATELIT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900" b="1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n-US" sz="2800" b="1" dirty="0" smtClean="0"/>
              <a:t>Radar </a:t>
            </a:r>
            <a:r>
              <a:rPr lang="en-US" sz="2800" b="1" dirty="0" err="1" smtClean="0"/>
              <a:t>gelombang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pendek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menunjukkan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adanya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dalam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daerah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pengamatannya</a:t>
            </a:r>
            <a:r>
              <a:rPr lang="en-US" sz="2800" b="1" dirty="0" smtClean="0"/>
              <a:t>. </a:t>
            </a:r>
            <a:endParaRPr lang="id-ID" sz="2800" b="1" dirty="0" smtClean="0"/>
          </a:p>
          <a:p>
            <a:pPr marL="609600" indent="-609600" eaLnBrk="1" hangingPunct="1">
              <a:lnSpc>
                <a:spcPct val="80000"/>
              </a:lnSpc>
              <a:buNone/>
            </a:pPr>
            <a:r>
              <a:rPr lang="id-ID" sz="2800" b="1" dirty="0" smtClean="0"/>
              <a:t>	</a:t>
            </a:r>
            <a:r>
              <a:rPr lang="en-US" sz="2800" b="1" dirty="0" smtClean="0"/>
              <a:t>Makin </a:t>
            </a:r>
            <a:r>
              <a:rPr lang="en-US" sz="2800" b="1" dirty="0" err="1" smtClean="0"/>
              <a:t>deras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makin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besar</a:t>
            </a:r>
            <a:r>
              <a:rPr lang="en-US" sz="2800" b="1" dirty="0" smtClean="0"/>
              <a:t> </a:t>
            </a:r>
            <a:r>
              <a:rPr lang="id-ID" sz="2800" b="1" dirty="0" smtClean="0"/>
              <a:t>refl</a:t>
            </a:r>
            <a:r>
              <a:rPr lang="en-US" sz="2800" b="1" dirty="0" err="1" smtClean="0"/>
              <a:t>ektivitasnya</a:t>
            </a:r>
            <a:r>
              <a:rPr lang="en-US" sz="2800" b="1" dirty="0" smtClean="0"/>
              <a:t>.</a:t>
            </a:r>
            <a:endParaRPr lang="id-ID" sz="2800" b="1" dirty="0" smtClean="0"/>
          </a:p>
          <a:p>
            <a:pPr marL="609600" indent="-609600" eaLnBrk="1" hangingPunct="1">
              <a:lnSpc>
                <a:spcPct val="80000"/>
              </a:lnSpc>
              <a:buNone/>
            </a:pPr>
            <a:endParaRPr lang="id-ID" sz="800" b="1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n-US" sz="2800" b="1" dirty="0" err="1" smtClean="0"/>
              <a:t>Penggunaan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kombinasi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antara</a:t>
            </a:r>
            <a:r>
              <a:rPr lang="en-US" sz="2800" b="1" dirty="0" smtClean="0"/>
              <a:t> radar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jaringan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ukur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biasa</a:t>
            </a:r>
            <a:r>
              <a:rPr lang="id-ID" sz="2800" b="1" dirty="0" smtClean="0"/>
              <a:t> / otomatis</a:t>
            </a:r>
            <a:r>
              <a:rPr lang="en-US" sz="2800" b="1" dirty="0" smtClean="0"/>
              <a:t> </a:t>
            </a:r>
            <a:r>
              <a:rPr lang="id-ID" sz="2800" b="1" dirty="0" smtClean="0"/>
              <a:t>karena a</a:t>
            </a:r>
            <a:r>
              <a:rPr lang="en-US" sz="2800" b="1" dirty="0" err="1" smtClean="0"/>
              <a:t>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menghasilkan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suatu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perataan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lebih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teliti</a:t>
            </a:r>
            <a:r>
              <a:rPr lang="en-US" sz="2800" b="1" dirty="0" smtClean="0"/>
              <a:t>.</a:t>
            </a:r>
            <a:endParaRPr lang="id-ID" sz="2800" b="1" dirty="0" smtClean="0"/>
          </a:p>
          <a:p>
            <a:pPr marL="609600" indent="-609600" eaLnBrk="1" hangingPunct="1">
              <a:lnSpc>
                <a:spcPct val="80000"/>
              </a:lnSpc>
              <a:buNone/>
            </a:pPr>
            <a:endParaRPr lang="id-ID" sz="800" b="1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n-US" sz="2800" b="1" dirty="0" err="1" smtClean="0"/>
              <a:t>Ukuran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tetesan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secara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kasar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mempunyai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korelasi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intensitas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id-ID" sz="2800" b="1" dirty="0" smtClean="0"/>
              <a:t>,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citra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layar</a:t>
            </a:r>
            <a:r>
              <a:rPr lang="en-US" sz="2800" b="1" dirty="0" smtClean="0"/>
              <a:t> radar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ditafsirkan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sebagai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suatu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indikasi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kasar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tentang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intensitas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Hasilnya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perlu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dikalibrasi</a:t>
            </a:r>
            <a:r>
              <a:rPr lang="en-US" sz="2800" b="1" dirty="0" smtClean="0"/>
              <a:t>.</a:t>
            </a:r>
            <a:endParaRPr lang="id-ID" sz="2800" b="1" dirty="0" smtClean="0"/>
          </a:p>
          <a:p>
            <a:pPr marL="609600" indent="-609600" eaLnBrk="1" hangingPunct="1">
              <a:lnSpc>
                <a:spcPct val="80000"/>
              </a:lnSpc>
              <a:buNone/>
            </a:pPr>
            <a:endParaRPr lang="id-ID" sz="800" b="1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n-US" sz="2400" b="1" dirty="0" smtClean="0"/>
              <a:t>Radar </a:t>
            </a:r>
            <a:r>
              <a:rPr lang="en-US" sz="2400" b="1" dirty="0" err="1" smtClean="0"/>
              <a:t>memberikan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cara-cara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untuk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mendapatkan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informasi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tentang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penyebaran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hujan</a:t>
            </a:r>
            <a:r>
              <a:rPr lang="en-US" sz="2400" b="1" dirty="0" smtClean="0"/>
              <a:t>, yang </a:t>
            </a:r>
            <a:r>
              <a:rPr lang="en-US" sz="2400" b="1" dirty="0" err="1" smtClean="0"/>
              <a:t>hanya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dapat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diberikan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secara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kasar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oleh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jaringan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alat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ukur</a:t>
            </a:r>
            <a:r>
              <a:rPr lang="id-ID" sz="2400" b="1" dirty="0" smtClean="0"/>
              <a:t> hujan biasa.</a:t>
            </a: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</a:pP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4"/>
          <p:cNvSpPr>
            <a:spLocks noGrp="1" noChangeArrowheads="1"/>
          </p:cNvSpPr>
          <p:nvPr>
            <p:ph type="title"/>
          </p:nvPr>
        </p:nvSpPr>
        <p:spPr>
          <a:xfrm>
            <a:off x="642910" y="142852"/>
            <a:ext cx="8358246" cy="1447800"/>
          </a:xfrm>
        </p:spPr>
        <p:txBody>
          <a:bodyPr>
            <a:noAutofit/>
          </a:bodyPr>
          <a:lstStyle/>
          <a:p>
            <a:pPr algn="l" eaLnBrk="1" hangingPunct="1"/>
            <a:r>
              <a:rPr lang="id-ID" sz="2800" b="1" dirty="0" smtClean="0">
                <a:solidFill>
                  <a:srgbClr val="C00000"/>
                </a:solidFill>
              </a:rPr>
              <a:t>CONTOH : </a:t>
            </a:r>
            <a:br>
              <a:rPr lang="id-ID" sz="2800" b="1" dirty="0" smtClean="0">
                <a:solidFill>
                  <a:srgbClr val="C00000"/>
                </a:solidFill>
              </a:rPr>
            </a:br>
            <a:r>
              <a:rPr lang="en-US" sz="2800" b="1" dirty="0" smtClean="0">
                <a:solidFill>
                  <a:srgbClr val="C00000"/>
                </a:solidFill>
              </a:rPr>
              <a:t>Dari </a:t>
            </a:r>
            <a:r>
              <a:rPr lang="en-US" sz="2800" b="1" dirty="0" err="1" smtClean="0">
                <a:solidFill>
                  <a:srgbClr val="C00000"/>
                </a:solidFill>
              </a:rPr>
              <a:t>suatu</a:t>
            </a:r>
            <a:r>
              <a:rPr lang="en-US" sz="2800" b="1" dirty="0" smtClean="0">
                <a:solidFill>
                  <a:srgbClr val="C00000"/>
                </a:solidFill>
              </a:rPr>
              <a:t> DAS </a:t>
            </a:r>
            <a:r>
              <a:rPr lang="en-US" sz="2800" b="1" dirty="0" err="1" smtClean="0">
                <a:solidFill>
                  <a:srgbClr val="C00000"/>
                </a:solidFill>
              </a:rPr>
              <a:t>seluas</a:t>
            </a:r>
            <a:r>
              <a:rPr lang="en-US" sz="2800" b="1" dirty="0" smtClean="0">
                <a:solidFill>
                  <a:srgbClr val="C00000"/>
                </a:solidFill>
              </a:rPr>
              <a:t> 2 HA </a:t>
            </a:r>
            <a:r>
              <a:rPr lang="en-US" sz="2800" b="1" dirty="0" err="1" smtClean="0">
                <a:solidFill>
                  <a:srgbClr val="C00000"/>
                </a:solidFill>
              </a:rPr>
              <a:t>dan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sketsa</a:t>
            </a:r>
            <a:r>
              <a:rPr lang="en-US" sz="2800" b="1" dirty="0" smtClean="0">
                <a:solidFill>
                  <a:srgbClr val="C00000"/>
                </a:solidFill>
              </a:rPr>
              <a:t> data </a:t>
            </a:r>
            <a:r>
              <a:rPr lang="en-US" sz="2800" b="1" dirty="0" err="1" smtClean="0">
                <a:solidFill>
                  <a:srgbClr val="C00000"/>
                </a:solidFill>
              </a:rPr>
              <a:t>grafik</a:t>
            </a:r>
            <a:r>
              <a:rPr lang="en-US" sz="2800" b="1" dirty="0" smtClean="0">
                <a:solidFill>
                  <a:srgbClr val="C00000"/>
                </a:solidFill>
              </a:rPr>
              <a:t> AUHO (</a:t>
            </a:r>
            <a:r>
              <a:rPr lang="en-US" sz="2800" b="1" dirty="0" err="1" smtClean="0">
                <a:solidFill>
                  <a:srgbClr val="C00000"/>
                </a:solidFill>
              </a:rPr>
              <a:t>Alat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Ukur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Hujan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Otomatik</a:t>
            </a:r>
            <a:r>
              <a:rPr lang="en-US" sz="2800" b="1" dirty="0" smtClean="0">
                <a:solidFill>
                  <a:srgbClr val="C00000"/>
                </a:solidFill>
              </a:rPr>
              <a:t>) </a:t>
            </a:r>
            <a:r>
              <a:rPr lang="en-US" sz="2800" b="1" dirty="0" err="1" smtClean="0">
                <a:solidFill>
                  <a:srgbClr val="C00000"/>
                </a:solidFill>
              </a:rPr>
              <a:t>tsb</a:t>
            </a:r>
            <a:r>
              <a:rPr lang="id-ID" sz="2800" b="1" dirty="0" smtClean="0">
                <a:solidFill>
                  <a:srgbClr val="C00000"/>
                </a:solidFill>
              </a:rPr>
              <a:t>,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di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bawah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ini</a:t>
            </a:r>
            <a:r>
              <a:rPr lang="en-US" sz="2800" b="1" dirty="0" smtClean="0">
                <a:solidFill>
                  <a:srgbClr val="C00000"/>
                </a:solidFill>
              </a:rPr>
              <a:t> : </a:t>
            </a:r>
          </a:p>
        </p:txBody>
      </p:sp>
      <p:pic>
        <p:nvPicPr>
          <p:cNvPr id="75779" name="Picture 6" descr="gb 003a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785926"/>
            <a:ext cx="8001056" cy="4714908"/>
          </a:xfrm>
        </p:spPr>
      </p:pic>
      <p:sp>
        <p:nvSpPr>
          <p:cNvPr id="4" name="Oval 3"/>
          <p:cNvSpPr/>
          <p:nvPr/>
        </p:nvSpPr>
        <p:spPr>
          <a:xfrm>
            <a:off x="2514600" y="3962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3"/>
          <p:cNvSpPr>
            <a:spLocks noGrp="1" noChangeArrowheads="1"/>
          </p:cNvSpPr>
          <p:nvPr>
            <p:ph idx="1"/>
          </p:nvPr>
        </p:nvSpPr>
        <p:spPr>
          <a:xfrm>
            <a:off x="714348" y="642918"/>
            <a:ext cx="7929618" cy="5929354"/>
          </a:xfrm>
        </p:spPr>
        <p:txBody>
          <a:bodyPr>
            <a:noAutofit/>
          </a:bodyPr>
          <a:lstStyle/>
          <a:p>
            <a:pPr marL="360363" indent="-360363" eaLnBrk="1" hangingPunct="1">
              <a:buFont typeface="Wingdings" pitchFamily="2" charset="2"/>
              <a:buNone/>
            </a:pPr>
            <a:r>
              <a:rPr lang="en-US" sz="3600" b="1" dirty="0" err="1" smtClean="0"/>
              <a:t>Diminta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untuk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menghitung</a:t>
            </a:r>
            <a:r>
              <a:rPr lang="en-US" sz="3600" b="1" dirty="0" smtClean="0"/>
              <a:t> :</a:t>
            </a:r>
            <a:endParaRPr lang="id-ID" sz="3600" b="1" dirty="0" smtClean="0"/>
          </a:p>
          <a:p>
            <a:pPr marL="360363" indent="-360363" eaLnBrk="1" hangingPunct="1">
              <a:buFont typeface="Wingdings" pitchFamily="2" charset="2"/>
              <a:buNone/>
            </a:pPr>
            <a:endParaRPr lang="en-US" sz="1000" b="1" dirty="0" smtClean="0"/>
          </a:p>
          <a:p>
            <a:pPr marL="360363" indent="-360363" eaLnBrk="1" hangingPunct="1">
              <a:buFont typeface="Wingdings" pitchFamily="2" charset="2"/>
              <a:buAutoNum type="alphaLcPeriod"/>
            </a:pPr>
            <a:r>
              <a:rPr lang="en-US" sz="2800" b="1" dirty="0" err="1" smtClean="0"/>
              <a:t>Intensitas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setiap</a:t>
            </a:r>
            <a:r>
              <a:rPr lang="en-US" sz="2800" b="1" dirty="0" smtClean="0"/>
              <a:t> jam</a:t>
            </a:r>
          </a:p>
          <a:p>
            <a:pPr marL="360363" indent="-360363" eaLnBrk="1" hangingPunct="1">
              <a:buFont typeface="Wingdings" pitchFamily="2" charset="2"/>
              <a:buAutoNum type="alphaLcPeriod"/>
            </a:pPr>
            <a:r>
              <a:rPr lang="en-US" sz="2800" b="1" dirty="0" err="1" smtClean="0"/>
              <a:t>Gambarkan</a:t>
            </a:r>
            <a:r>
              <a:rPr lang="en-US" sz="2800" b="1" dirty="0" smtClean="0"/>
              <a:t> </a:t>
            </a:r>
            <a:r>
              <a:rPr lang="en-US" sz="2800" b="1" i="1" dirty="0" smtClean="0"/>
              <a:t>hyetograph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endParaRPr lang="en-US" sz="2800" b="1" dirty="0" smtClean="0"/>
          </a:p>
          <a:p>
            <a:pPr marL="360363" indent="-360363" eaLnBrk="1" hangingPunct="1">
              <a:buFont typeface="Wingdings" pitchFamily="2" charset="2"/>
              <a:buAutoNum type="alphaLcPeriod"/>
            </a:pPr>
            <a:r>
              <a:rPr lang="en-US" sz="2800" b="1" dirty="0" err="1" smtClean="0"/>
              <a:t>Hitung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tebal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efektif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bila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selama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terjadi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besarnya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kehilangan</a:t>
            </a:r>
            <a:r>
              <a:rPr lang="en-US" sz="2800" b="1" dirty="0" smtClean="0"/>
              <a:t> air rata-rata </a:t>
            </a:r>
            <a:r>
              <a:rPr lang="en-US" sz="2800" b="1" dirty="0" err="1" smtClean="0"/>
              <a:t>sebesar</a:t>
            </a:r>
            <a:r>
              <a:rPr lang="en-US" sz="2800" b="1" dirty="0" smtClean="0"/>
              <a:t> 8 mm/jam.</a:t>
            </a:r>
          </a:p>
          <a:p>
            <a:pPr marL="360363" indent="-360363" eaLnBrk="1" hangingPunct="1">
              <a:buFont typeface="Wingdings" pitchFamily="2" charset="2"/>
              <a:buAutoNum type="alphaLcPeriod"/>
            </a:pPr>
            <a:r>
              <a:rPr lang="en-US" sz="2800" b="1" dirty="0" err="1" smtClean="0"/>
              <a:t>Gambarkan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kurva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massa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endParaRPr lang="en-US" sz="2800" b="1" dirty="0" smtClean="0"/>
          </a:p>
          <a:p>
            <a:pPr marL="360363" indent="-360363" eaLnBrk="1" hangingPunct="1">
              <a:buFont typeface="Wingdings" pitchFamily="2" charset="2"/>
              <a:buAutoNum type="alphaLcPeriod"/>
            </a:pPr>
            <a:r>
              <a:rPr lang="en-US" sz="2800" b="1" dirty="0" err="1" smtClean="0"/>
              <a:t>Hitung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besarnya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koefisien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aliran</a:t>
            </a:r>
            <a:r>
              <a:rPr lang="en-US" sz="2800" b="1" dirty="0" smtClean="0"/>
              <a:t> (</a:t>
            </a:r>
            <a:r>
              <a:rPr lang="en-US" sz="2800" b="1" dirty="0" err="1" smtClean="0"/>
              <a:t>koefisien</a:t>
            </a:r>
            <a:r>
              <a:rPr lang="en-US" sz="2800" b="1" dirty="0" smtClean="0"/>
              <a:t> runoff)</a:t>
            </a:r>
          </a:p>
          <a:p>
            <a:pPr marL="360363" indent="-360363" eaLnBrk="1" hangingPunct="1">
              <a:buFont typeface="Wingdings" pitchFamily="2" charset="2"/>
              <a:buAutoNum type="alphaLcPeriod"/>
            </a:pPr>
            <a:r>
              <a:rPr lang="en-US" sz="2800" b="1" dirty="0" err="1" smtClean="0"/>
              <a:t>Bila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waktu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konsentrasi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aliran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tc</a:t>
            </a:r>
            <a:r>
              <a:rPr lang="en-US" sz="2800" b="1" dirty="0" smtClean="0"/>
              <a:t> = 20 </a:t>
            </a:r>
            <a:r>
              <a:rPr lang="en-US" sz="2800" b="1" dirty="0" err="1" smtClean="0"/>
              <a:t>menit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hitung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besarnya</a:t>
            </a:r>
            <a:r>
              <a:rPr lang="en-US" sz="2800" b="1" dirty="0" smtClean="0"/>
              <a:t> debit </a:t>
            </a:r>
            <a:r>
              <a:rPr lang="en-US" sz="2800" b="1" dirty="0" err="1" smtClean="0"/>
              <a:t>puncak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banjir</a:t>
            </a:r>
            <a:r>
              <a:rPr lang="id-ID" sz="2800" b="1" dirty="0" smtClean="0"/>
              <a:t> </a:t>
            </a:r>
            <a:r>
              <a:rPr lang="en-US" sz="2800" b="1" dirty="0" smtClean="0"/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142852"/>
            <a:ext cx="8429684" cy="857256"/>
          </a:xfrm>
        </p:spPr>
        <p:txBody>
          <a:bodyPr>
            <a:normAutofit/>
          </a:bodyPr>
          <a:lstStyle/>
          <a:p>
            <a:pPr marL="274638" indent="-274638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 err="1" smtClean="0">
                <a:solidFill>
                  <a:srgbClr val="C00000"/>
                </a:solidFill>
              </a:rPr>
              <a:t>Penyelesaian</a:t>
            </a:r>
            <a:r>
              <a:rPr lang="en-US" sz="2400" b="1" dirty="0" smtClean="0">
                <a:solidFill>
                  <a:srgbClr val="C00000"/>
                </a:solidFill>
              </a:rPr>
              <a:t> :</a:t>
            </a:r>
            <a:endParaRPr lang="id-ID" sz="2400" b="1" dirty="0" smtClean="0">
              <a:solidFill>
                <a:srgbClr val="C00000"/>
              </a:solidFill>
            </a:endParaRPr>
          </a:p>
          <a:p>
            <a:pPr marL="274638" indent="-274638" eaLnBrk="1" hangingPunct="1">
              <a:lnSpc>
                <a:spcPct val="90000"/>
              </a:lnSpc>
              <a:buFont typeface="Wingdings" pitchFamily="2" charset="2"/>
              <a:buAutoNum type="alphaLcPeriod"/>
            </a:pPr>
            <a:r>
              <a:rPr lang="en-US" sz="2400" b="1" dirty="0" err="1" smtClean="0">
                <a:solidFill>
                  <a:srgbClr val="C00000"/>
                </a:solidFill>
              </a:rPr>
              <a:t>Perhitungan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Intensitas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Hujan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tiap</a:t>
            </a:r>
            <a:r>
              <a:rPr lang="en-US" sz="2400" b="1" dirty="0" smtClean="0">
                <a:solidFill>
                  <a:srgbClr val="C00000"/>
                </a:solidFill>
              </a:rPr>
              <a:t> jam </a:t>
            </a:r>
            <a:r>
              <a:rPr lang="en-US" sz="2400" b="1" dirty="0" err="1" smtClean="0">
                <a:solidFill>
                  <a:srgbClr val="C00000"/>
                </a:solidFill>
              </a:rPr>
              <a:t>disajikan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dlm</a:t>
            </a:r>
            <a:r>
              <a:rPr lang="id-ID" sz="2400" b="1" dirty="0" smtClean="0">
                <a:solidFill>
                  <a:srgbClr val="C00000"/>
                </a:solidFill>
              </a:rPr>
              <a:t>.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tabel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sbb</a:t>
            </a:r>
            <a:r>
              <a:rPr lang="en-US" sz="2400" b="1" dirty="0" smtClean="0">
                <a:solidFill>
                  <a:srgbClr val="C00000"/>
                </a:solidFill>
              </a:rPr>
              <a:t>:</a:t>
            </a:r>
          </a:p>
        </p:txBody>
      </p:sp>
      <p:graphicFrame>
        <p:nvGraphicFramePr>
          <p:cNvPr id="57349" name="Group 5"/>
          <p:cNvGraphicFramePr>
            <a:graphicFrameLocks noGrp="1"/>
          </p:cNvGraphicFramePr>
          <p:nvPr/>
        </p:nvGraphicFramePr>
        <p:xfrm>
          <a:off x="500035" y="1000108"/>
          <a:ext cx="8429683" cy="5770260"/>
        </p:xfrm>
        <a:graphic>
          <a:graphicData uri="http://schemas.openxmlformats.org/drawingml/2006/table">
            <a:tbl>
              <a:tblPr/>
              <a:tblGrid>
                <a:gridCol w="665500"/>
                <a:gridCol w="1663069"/>
                <a:gridCol w="2027509"/>
                <a:gridCol w="1808220"/>
                <a:gridCol w="2265385"/>
              </a:tblGrid>
              <a:tr h="244475">
                <a:tc>
                  <a:txBody>
                    <a:bodyPr/>
                    <a:lstStyle/>
                    <a:p>
                      <a:pPr marL="280988" marR="0" lvl="0" indent="-280988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No.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Waktu (pukul)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Tinggi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hujan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(mm)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Lamanya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(jam)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Intensitas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(mm/jam)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8-9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9-10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10-11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11-12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12-13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13-14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14-15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15-16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16-17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17-18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18-19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0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19-20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20-21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1,0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cs typeface="Arial" pitchFamily="34" charset="0"/>
                        </a:rPr>
                        <a:t> 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Tinggi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hujan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54,0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341294"/>
            <a:ext cx="8143932" cy="515938"/>
          </a:xfrm>
        </p:spPr>
        <p:txBody>
          <a:bodyPr>
            <a:normAutofit/>
          </a:bodyPr>
          <a:lstStyle/>
          <a:p>
            <a:pPr marL="274638" indent="-274638" eaLnBrk="1" hangingPunct="1">
              <a:lnSpc>
                <a:spcPct val="90000"/>
              </a:lnSpc>
              <a:buFont typeface="Wingdings" pitchFamily="2" charset="2"/>
              <a:buAutoNum type="alphaLcPeriod" startAt="2"/>
            </a:pPr>
            <a:r>
              <a:rPr lang="en-US" sz="2800" b="1" i="1" dirty="0" smtClean="0">
                <a:solidFill>
                  <a:srgbClr val="C00000"/>
                </a:solidFill>
              </a:rPr>
              <a:t>Hyetograph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hujan</a:t>
            </a:r>
            <a:r>
              <a:rPr lang="id-ID" sz="28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</a:rPr>
              <a:t>:</a:t>
            </a:r>
            <a:r>
              <a:rPr lang="id-ID" sz="2400" b="1" dirty="0" smtClean="0">
                <a:solidFill>
                  <a:srgbClr val="C00000"/>
                </a:solidFill>
              </a:rPr>
              <a:t> kedalaman hujan vs waktu</a:t>
            </a:r>
            <a:endParaRPr lang="en-US" sz="2400" b="1" dirty="0" smtClean="0">
              <a:solidFill>
                <a:srgbClr val="C00000"/>
              </a:solidFill>
            </a:endParaRPr>
          </a:p>
        </p:txBody>
      </p:sp>
      <p:pic>
        <p:nvPicPr>
          <p:cNvPr id="78851" name="Picture 5" descr="gb 005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142984"/>
            <a:ext cx="8072494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357166"/>
            <a:ext cx="8358246" cy="6215106"/>
          </a:xfrm>
        </p:spPr>
        <p:txBody>
          <a:bodyPr>
            <a:normAutofit fontScale="92500"/>
          </a:bodyPr>
          <a:lstStyle/>
          <a:p>
            <a:pPr marL="365125" indent="-365125" eaLnBrk="1" hangingPunct="1">
              <a:buNone/>
            </a:pPr>
            <a:endParaRPr lang="id-ID" sz="1100" b="1" dirty="0" smtClean="0"/>
          </a:p>
          <a:p>
            <a:pPr marL="365125" indent="-365125" eaLnBrk="1" hangingPunct="1">
              <a:buFont typeface="Wingdings" pitchFamily="2" charset="2"/>
              <a:buAutoNum type="alphaLcPeriod" startAt="3"/>
            </a:pPr>
            <a:r>
              <a:rPr lang="en-US" sz="3000" b="1" dirty="0" err="1" smtClean="0"/>
              <a:t>Hujan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efektif</a:t>
            </a:r>
            <a:r>
              <a:rPr lang="en-US" sz="3000" b="1" dirty="0" smtClean="0"/>
              <a:t>, </a:t>
            </a:r>
            <a:r>
              <a:rPr lang="en-US" sz="3000" b="1" dirty="0" err="1" smtClean="0"/>
              <a:t>bila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selama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terjadi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hujan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besarnya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kehilangan</a:t>
            </a:r>
            <a:r>
              <a:rPr lang="en-US" sz="3000" b="1" dirty="0" smtClean="0"/>
              <a:t> air rata-rata </a:t>
            </a:r>
            <a:r>
              <a:rPr lang="en-US" sz="3000" b="1" dirty="0" err="1" smtClean="0"/>
              <a:t>sebesar</a:t>
            </a:r>
            <a:r>
              <a:rPr lang="en-US" sz="3000" b="1" dirty="0" smtClean="0"/>
              <a:t> 8 mm/jam :</a:t>
            </a:r>
            <a:endParaRPr lang="id-ID" sz="3000" b="1" dirty="0" smtClean="0"/>
          </a:p>
          <a:p>
            <a:pPr marL="365125" indent="-365125" eaLnBrk="1" hangingPunct="1">
              <a:buNone/>
            </a:pPr>
            <a:endParaRPr lang="en-US" sz="900" b="1" dirty="0" smtClean="0"/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en-US" sz="3000" b="1" dirty="0" smtClean="0"/>
              <a:t>	</a:t>
            </a:r>
            <a:r>
              <a:rPr lang="id-ID" sz="3000" b="1" dirty="0" smtClean="0"/>
              <a:t>H</a:t>
            </a:r>
            <a:r>
              <a:rPr lang="en-US" sz="3000" b="1" dirty="0" err="1" smtClean="0"/>
              <a:t>ujan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efektif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merupakan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tingginya</a:t>
            </a:r>
            <a:r>
              <a:rPr lang="en-US" sz="3000" b="1" dirty="0" smtClean="0"/>
              <a:t> </a:t>
            </a:r>
            <a:r>
              <a:rPr lang="id-ID" sz="3000" b="1" dirty="0" err="1" smtClean="0"/>
              <a:t>c</a:t>
            </a:r>
            <a:r>
              <a:rPr lang="en-US" sz="3000" b="1" dirty="0" err="1" smtClean="0"/>
              <a:t>urah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hujan</a:t>
            </a:r>
            <a:r>
              <a:rPr lang="en-US" sz="3000" b="1" dirty="0" smtClean="0"/>
              <a:t> yang </a:t>
            </a:r>
            <a:r>
              <a:rPr lang="en-US" sz="3000" b="1" dirty="0" err="1" smtClean="0"/>
              <a:t>menjadi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aliran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permukaan</a:t>
            </a:r>
            <a:r>
              <a:rPr lang="en-US" sz="3000" b="1" dirty="0" smtClean="0"/>
              <a:t> (</a:t>
            </a:r>
            <a:r>
              <a:rPr lang="en-US" sz="3000" b="1" dirty="0" err="1" smtClean="0"/>
              <a:t>grafik</a:t>
            </a:r>
            <a:r>
              <a:rPr lang="en-US" sz="3000" b="1" dirty="0" smtClean="0"/>
              <a:t> yang </a:t>
            </a:r>
            <a:r>
              <a:rPr lang="en-US" sz="3000" b="1" dirty="0" err="1" smtClean="0"/>
              <a:t>diarsir</a:t>
            </a:r>
            <a:r>
              <a:rPr lang="en-US" sz="3000" b="1" dirty="0" smtClean="0"/>
              <a:t>), yang </a:t>
            </a:r>
            <a:r>
              <a:rPr lang="en-US" sz="3000" b="1" dirty="0" err="1" smtClean="0"/>
              <a:t>dihitung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dari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tinggi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hujan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lebih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dari</a:t>
            </a:r>
            <a:r>
              <a:rPr lang="en-US" sz="3000" b="1" dirty="0" smtClean="0"/>
              <a:t> 8 mm, </a:t>
            </a:r>
            <a:r>
              <a:rPr lang="en-US" sz="3000" b="1" dirty="0" err="1" smtClean="0"/>
              <a:t>yaitu</a:t>
            </a:r>
            <a:r>
              <a:rPr lang="en-US" sz="3000" b="1" dirty="0" smtClean="0"/>
              <a:t> :</a:t>
            </a:r>
            <a:endParaRPr lang="id-ID" sz="3000" b="1" dirty="0" smtClean="0"/>
          </a:p>
          <a:p>
            <a:pPr marL="365125" indent="-365125" eaLnBrk="1" hangingPunct="1">
              <a:buFont typeface="Wingdings" pitchFamily="2" charset="2"/>
              <a:buNone/>
            </a:pPr>
            <a:endParaRPr lang="en-US" sz="1100" b="1" dirty="0" smtClean="0"/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en-US" sz="3000" b="1" dirty="0" smtClean="0"/>
              <a:t>	He = (10-8)mm/jam (1 jam) + (20-8) mm/jam (1 jam) + (14-8) mm/jam (1 jam) = 20 mm</a:t>
            </a:r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en-US" sz="3000" b="1" dirty="0" smtClean="0"/>
              <a:t>	</a:t>
            </a:r>
            <a:r>
              <a:rPr lang="en-US" sz="3000" b="1" dirty="0" err="1" smtClean="0"/>
              <a:t>Jadi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tingginya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hujan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efektif</a:t>
            </a:r>
            <a:r>
              <a:rPr lang="en-US" sz="3000" b="1" dirty="0" smtClean="0"/>
              <a:t> = 20 mm</a:t>
            </a:r>
            <a:r>
              <a:rPr lang="id-ID" sz="3000" b="1" dirty="0" smtClean="0"/>
              <a:t>.</a:t>
            </a:r>
          </a:p>
          <a:p>
            <a:pPr marL="365125" indent="-365125" eaLnBrk="1" hangingPunct="1">
              <a:buFont typeface="Wingdings" pitchFamily="2" charset="2"/>
              <a:buNone/>
            </a:pPr>
            <a:endParaRPr lang="en-US" sz="3000" b="1" dirty="0" smtClean="0"/>
          </a:p>
          <a:p>
            <a:pPr marL="365125" indent="-365125" eaLnBrk="1" hangingPunct="1">
              <a:buFont typeface="Wingdings" pitchFamily="2" charset="2"/>
              <a:buAutoNum type="alphaLcPeriod" startAt="4"/>
            </a:pPr>
            <a:r>
              <a:rPr lang="en-US" sz="3000" b="1" dirty="0" err="1" smtClean="0"/>
              <a:t>Kurva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massa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hujan</a:t>
            </a:r>
            <a:r>
              <a:rPr lang="en-US" sz="3000" b="1" dirty="0" smtClean="0"/>
              <a:t> : </a:t>
            </a:r>
            <a:r>
              <a:rPr lang="en-US" sz="3000" b="1" dirty="0" err="1" smtClean="0"/>
              <a:t>diperoleh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dari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nilai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kumulatif</a:t>
            </a:r>
            <a:r>
              <a:rPr lang="en-US" sz="3000" b="1" dirty="0" smtClean="0"/>
              <a:t> </a:t>
            </a:r>
            <a:r>
              <a:rPr lang="id-ID" sz="3000" b="1" dirty="0" smtClean="0"/>
              <a:t>			        </a:t>
            </a:r>
            <a:r>
              <a:rPr lang="en-US" sz="3000" b="1" dirty="0" err="1" smtClean="0"/>
              <a:t>tinggi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hujan</a:t>
            </a:r>
            <a:r>
              <a:rPr lang="en-US" sz="3000" b="1" dirty="0" smtClean="0"/>
              <a:t>, </a:t>
            </a:r>
            <a:r>
              <a:rPr lang="en-US" sz="3000" b="1" dirty="0" err="1" smtClean="0"/>
              <a:t>sbb</a:t>
            </a:r>
            <a:r>
              <a:rPr lang="en-US" sz="3000" b="1" dirty="0" smtClean="0"/>
              <a:t> :</a:t>
            </a:r>
            <a:r>
              <a:rPr lang="en-US" sz="2400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4" descr="gb 004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14290"/>
            <a:ext cx="6911975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9" name="Rectangle 6"/>
          <p:cNvSpPr>
            <a:spLocks noGrp="1" noChangeArrowheads="1"/>
          </p:cNvSpPr>
          <p:nvPr>
            <p:ph idx="1"/>
          </p:nvPr>
        </p:nvSpPr>
        <p:spPr>
          <a:xfrm>
            <a:off x="661988" y="4429132"/>
            <a:ext cx="8232775" cy="2214578"/>
          </a:xfrm>
        </p:spPr>
        <p:txBody>
          <a:bodyPr>
            <a:noAutofit/>
          </a:bodyPr>
          <a:lstStyle/>
          <a:p>
            <a:pPr marL="365125" indent="-365125" eaLnBrk="1" hangingPunct="1">
              <a:buFont typeface="Wingdings" pitchFamily="2" charset="2"/>
              <a:buAutoNum type="alphaLcPeriod" startAt="5"/>
            </a:pPr>
            <a:r>
              <a:rPr lang="en-US" sz="2800" b="1" dirty="0" err="1" smtClean="0"/>
              <a:t>Besarnya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koefisien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aliran</a:t>
            </a:r>
            <a:r>
              <a:rPr lang="en-US" sz="2800" b="1" dirty="0" smtClean="0"/>
              <a:t> </a:t>
            </a:r>
            <a:r>
              <a:rPr lang="en-US" sz="2800" b="1" i="1" dirty="0" smtClean="0"/>
              <a:t>(</a:t>
            </a:r>
            <a:r>
              <a:rPr lang="en-US" sz="2800" b="1" i="1" dirty="0" err="1" smtClean="0"/>
              <a:t>koefisien</a:t>
            </a:r>
            <a:r>
              <a:rPr lang="en-US" sz="2800" b="1" i="1" dirty="0" smtClean="0"/>
              <a:t> runoff)</a:t>
            </a:r>
            <a:r>
              <a:rPr lang="id-ID" sz="2800" b="1" i="1" dirty="0" smtClean="0"/>
              <a:t>:</a:t>
            </a:r>
            <a:endParaRPr lang="en-US" sz="2800" b="1" i="1" dirty="0" smtClean="0"/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en-US" sz="2800" b="1" dirty="0" smtClean="0"/>
              <a:t>	</a:t>
            </a:r>
            <a:r>
              <a:rPr lang="id-ID" sz="2800" b="1" dirty="0" smtClean="0"/>
              <a:t>T</a:t>
            </a:r>
            <a:r>
              <a:rPr lang="en-US" sz="2800" b="1" dirty="0" err="1" smtClean="0"/>
              <a:t>inggi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 H = 54 mm</a:t>
            </a:r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en-US" sz="2800" b="1" dirty="0" smtClean="0"/>
              <a:t>	</a:t>
            </a:r>
            <a:r>
              <a:rPr lang="id-ID" sz="2800" b="1" dirty="0" smtClean="0"/>
              <a:t>T</a:t>
            </a:r>
            <a:r>
              <a:rPr lang="en-US" sz="2800" b="1" dirty="0" err="1" smtClean="0"/>
              <a:t>inggi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hujan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efektif</a:t>
            </a:r>
            <a:r>
              <a:rPr lang="en-US" sz="2800" b="1" dirty="0" smtClean="0"/>
              <a:t> = He = 20 mm</a:t>
            </a:r>
          </a:p>
          <a:p>
            <a:pPr marL="365125" indent="-365125" eaLnBrk="1" hangingPunct="1">
              <a:buNone/>
            </a:pPr>
            <a:r>
              <a:rPr lang="en-US" sz="2800" b="1" dirty="0" smtClean="0"/>
              <a:t>	</a:t>
            </a:r>
            <a:r>
              <a:rPr lang="en-US" sz="2800" b="1" dirty="0" err="1" smtClean="0"/>
              <a:t>Koefisien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aliran</a:t>
            </a:r>
            <a:r>
              <a:rPr lang="en-US" sz="2800" b="1" dirty="0" smtClean="0"/>
              <a:t> </a:t>
            </a:r>
            <a:r>
              <a:rPr lang="en-US" sz="2800" b="1" dirty="0" smtClean="0">
                <a:cs typeface="Times New Roman" pitchFamily="18" charset="0"/>
              </a:rPr>
              <a:t>: </a:t>
            </a:r>
          </a:p>
        </p:txBody>
      </p:sp>
      <p:graphicFrame>
        <p:nvGraphicFramePr>
          <p:cNvPr id="612353" name="Object 1"/>
          <p:cNvGraphicFramePr>
            <a:graphicFrameLocks noChangeAspect="1"/>
          </p:cNvGraphicFramePr>
          <p:nvPr/>
        </p:nvGraphicFramePr>
        <p:xfrm>
          <a:off x="3786182" y="5880122"/>
          <a:ext cx="2286000" cy="763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79" name="Equation" r:id="rId4" imgW="1282680" imgH="393480" progId="Equation.3">
                  <p:embed/>
                </p:oleObj>
              </mc:Choice>
              <mc:Fallback>
                <p:oleObj name="Equation" r:id="rId4" imgW="12826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182" y="5880122"/>
                        <a:ext cx="2286000" cy="763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285728"/>
            <a:ext cx="8643998" cy="6286544"/>
          </a:xfrm>
        </p:spPr>
        <p:txBody>
          <a:bodyPr>
            <a:normAutofit fontScale="92500" lnSpcReduction="10000"/>
          </a:bodyPr>
          <a:lstStyle/>
          <a:p>
            <a:pPr marL="365125" indent="-365125" eaLnBrk="1" hangingPunct="1">
              <a:buNone/>
            </a:pPr>
            <a:endParaRPr lang="id-ID" sz="2400" dirty="0" smtClean="0"/>
          </a:p>
          <a:p>
            <a:pPr marL="365125" indent="-365125" eaLnBrk="1" hangingPunct="1">
              <a:buFont typeface="Wingdings" pitchFamily="2" charset="2"/>
              <a:buAutoNum type="alphaLcPeriod" startAt="6"/>
            </a:pPr>
            <a:r>
              <a:rPr lang="en-US" sz="3500" dirty="0" err="1" smtClean="0"/>
              <a:t>Bila</a:t>
            </a:r>
            <a:r>
              <a:rPr lang="en-US" sz="3500" dirty="0" smtClean="0"/>
              <a:t> </a:t>
            </a:r>
            <a:r>
              <a:rPr lang="en-US" sz="3500" dirty="0" err="1" smtClean="0"/>
              <a:t>waktu</a:t>
            </a:r>
            <a:r>
              <a:rPr lang="en-US" sz="3500" dirty="0" smtClean="0"/>
              <a:t> </a:t>
            </a:r>
            <a:r>
              <a:rPr lang="en-US" sz="3500" dirty="0" err="1" smtClean="0"/>
              <a:t>konsentrasi</a:t>
            </a:r>
            <a:r>
              <a:rPr lang="en-US" sz="3500" dirty="0" smtClean="0"/>
              <a:t> </a:t>
            </a:r>
            <a:r>
              <a:rPr lang="en-US" sz="3500" dirty="0" err="1" smtClean="0"/>
              <a:t>aliran</a:t>
            </a:r>
            <a:r>
              <a:rPr lang="en-US" sz="3500" dirty="0" smtClean="0"/>
              <a:t> </a:t>
            </a:r>
            <a:r>
              <a:rPr lang="en-US" sz="3500" dirty="0" err="1" smtClean="0"/>
              <a:t>tc</a:t>
            </a:r>
            <a:r>
              <a:rPr lang="en-US" sz="3500" dirty="0" smtClean="0"/>
              <a:t> = 20 </a:t>
            </a:r>
            <a:r>
              <a:rPr lang="en-US" sz="3500" dirty="0" err="1" smtClean="0"/>
              <a:t>menit</a:t>
            </a:r>
            <a:r>
              <a:rPr lang="en-US" sz="3500" dirty="0" smtClean="0"/>
              <a:t>, </a:t>
            </a:r>
            <a:r>
              <a:rPr lang="en-US" sz="3500" dirty="0" err="1" smtClean="0"/>
              <a:t>hitung</a:t>
            </a:r>
            <a:r>
              <a:rPr lang="en-US" sz="3500" dirty="0" smtClean="0"/>
              <a:t> </a:t>
            </a:r>
            <a:r>
              <a:rPr lang="en-US" sz="3500" dirty="0" err="1" smtClean="0"/>
              <a:t>besarnya</a:t>
            </a:r>
            <a:r>
              <a:rPr lang="en-US" sz="3500" dirty="0" smtClean="0"/>
              <a:t> debit </a:t>
            </a:r>
            <a:r>
              <a:rPr lang="en-US" sz="3500" dirty="0" err="1" smtClean="0"/>
              <a:t>puncak</a:t>
            </a:r>
            <a:r>
              <a:rPr lang="en-US" sz="3500" dirty="0" smtClean="0"/>
              <a:t> </a:t>
            </a:r>
            <a:r>
              <a:rPr lang="en-US" sz="3500" dirty="0" err="1" smtClean="0"/>
              <a:t>banjir</a:t>
            </a:r>
            <a:r>
              <a:rPr lang="id-ID" sz="3500" dirty="0" smtClean="0"/>
              <a:t> </a:t>
            </a:r>
            <a:r>
              <a:rPr lang="en-US" sz="3500" dirty="0" smtClean="0"/>
              <a:t>!</a:t>
            </a:r>
            <a:r>
              <a:rPr lang="id-ID" sz="3500" dirty="0" smtClean="0"/>
              <a:t>.</a:t>
            </a:r>
            <a:endParaRPr lang="en-US" sz="3500" dirty="0" smtClean="0"/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en-US" sz="3500" dirty="0" smtClean="0"/>
              <a:t>	I</a:t>
            </a:r>
            <a:r>
              <a:rPr lang="id-ID" sz="3500" dirty="0" smtClean="0"/>
              <a:t>ntensitas </a:t>
            </a:r>
            <a:r>
              <a:rPr lang="en-US" sz="3500" dirty="0" err="1" smtClean="0"/>
              <a:t>maks</a:t>
            </a:r>
            <a:r>
              <a:rPr lang="id-ID" sz="3500" dirty="0" smtClean="0"/>
              <a:t>imum</a:t>
            </a:r>
            <a:r>
              <a:rPr lang="en-US" sz="3500" dirty="0" smtClean="0"/>
              <a:t> </a:t>
            </a:r>
            <a:r>
              <a:rPr lang="en-US" sz="3500" dirty="0" err="1" smtClean="0"/>
              <a:t>adalah</a:t>
            </a:r>
            <a:r>
              <a:rPr lang="en-US" sz="3500" dirty="0" smtClean="0"/>
              <a:t> </a:t>
            </a:r>
            <a:r>
              <a:rPr lang="en-US" sz="3500" dirty="0" err="1" smtClean="0"/>
              <a:t>intensitas</a:t>
            </a:r>
            <a:r>
              <a:rPr lang="en-US" sz="3500" dirty="0" smtClean="0"/>
              <a:t> </a:t>
            </a:r>
            <a:r>
              <a:rPr lang="en-US" sz="3500" dirty="0" err="1" smtClean="0"/>
              <a:t>hujan</a:t>
            </a:r>
            <a:r>
              <a:rPr lang="en-US" sz="3500" dirty="0" smtClean="0"/>
              <a:t> </a:t>
            </a:r>
            <a:r>
              <a:rPr lang="en-US" sz="3500" dirty="0" err="1" smtClean="0"/>
              <a:t>maksimum</a:t>
            </a:r>
            <a:r>
              <a:rPr lang="en-US" sz="3500" dirty="0" smtClean="0"/>
              <a:t>, </a:t>
            </a:r>
            <a:r>
              <a:rPr lang="en-US" sz="3500" dirty="0" err="1" smtClean="0"/>
              <a:t>dari</a:t>
            </a:r>
            <a:r>
              <a:rPr lang="en-US" sz="3500" dirty="0" smtClean="0"/>
              <a:t> </a:t>
            </a:r>
            <a:r>
              <a:rPr lang="en-US" sz="3500" dirty="0" err="1" smtClean="0"/>
              <a:t>tabel</a:t>
            </a:r>
            <a:r>
              <a:rPr lang="en-US" sz="3500" dirty="0" smtClean="0"/>
              <a:t> </a:t>
            </a:r>
            <a:r>
              <a:rPr lang="en-US" sz="3500" dirty="0" err="1" smtClean="0"/>
              <a:t>di</a:t>
            </a:r>
            <a:r>
              <a:rPr lang="en-US" sz="3500" dirty="0" smtClean="0"/>
              <a:t> </a:t>
            </a:r>
            <a:r>
              <a:rPr lang="en-US" sz="3500" dirty="0" err="1" smtClean="0"/>
              <a:t>atas</a:t>
            </a:r>
            <a:r>
              <a:rPr lang="en-US" sz="3500" dirty="0" smtClean="0"/>
              <a:t> </a:t>
            </a:r>
            <a:r>
              <a:rPr lang="id-ID" sz="3500" dirty="0" smtClean="0"/>
              <a:t>yang </a:t>
            </a:r>
            <a:r>
              <a:rPr lang="en-US" sz="3500" dirty="0" err="1" smtClean="0"/>
              <a:t>terjadi</a:t>
            </a:r>
            <a:r>
              <a:rPr lang="en-US" sz="3500" dirty="0" smtClean="0"/>
              <a:t> </a:t>
            </a:r>
            <a:r>
              <a:rPr lang="en-US" sz="3500" dirty="0" err="1" smtClean="0"/>
              <a:t>pada</a:t>
            </a:r>
            <a:r>
              <a:rPr lang="en-US" sz="3500" dirty="0" smtClean="0"/>
              <a:t> </a:t>
            </a:r>
            <a:r>
              <a:rPr lang="en-US" sz="3500" dirty="0" err="1" smtClean="0"/>
              <a:t>pukul</a:t>
            </a:r>
            <a:r>
              <a:rPr lang="en-US" sz="3500" dirty="0" smtClean="0"/>
              <a:t> 1</a:t>
            </a:r>
            <a:r>
              <a:rPr lang="id-ID" sz="3500" dirty="0" smtClean="0"/>
              <a:t>6</a:t>
            </a:r>
            <a:r>
              <a:rPr lang="en-US" sz="3500" dirty="0" smtClean="0"/>
              <a:t>-1</a:t>
            </a:r>
            <a:r>
              <a:rPr lang="id-ID" sz="3500" dirty="0" smtClean="0"/>
              <a:t>7</a:t>
            </a:r>
            <a:r>
              <a:rPr lang="en-US" sz="3500" dirty="0" smtClean="0"/>
              <a:t> </a:t>
            </a:r>
            <a:r>
              <a:rPr lang="en-US" sz="3500" dirty="0" err="1" smtClean="0"/>
              <a:t>sebesar</a:t>
            </a:r>
            <a:r>
              <a:rPr lang="en-US" sz="3500" dirty="0" smtClean="0"/>
              <a:t> 20 mm/jam.</a:t>
            </a:r>
          </a:p>
          <a:p>
            <a:pPr marL="365125" indent="-365125" eaLnBrk="1" hangingPunct="1">
              <a:buFont typeface="Wingdings" pitchFamily="2" charset="2"/>
              <a:buNone/>
            </a:pPr>
            <a:endParaRPr lang="id-ID" sz="1100" dirty="0" smtClean="0"/>
          </a:p>
          <a:p>
            <a:pPr marL="365125" indent="-365125" eaLnBrk="1" hangingPunct="1">
              <a:buNone/>
            </a:pPr>
            <a:r>
              <a:rPr lang="id-ID" sz="3500" dirty="0" smtClean="0"/>
              <a:t>	</a:t>
            </a:r>
            <a:r>
              <a:rPr lang="en-US" sz="3500" dirty="0" smtClean="0"/>
              <a:t>Debit </a:t>
            </a:r>
            <a:r>
              <a:rPr lang="en-US" sz="3500" dirty="0" err="1" smtClean="0"/>
              <a:t>puncak</a:t>
            </a:r>
            <a:r>
              <a:rPr lang="en-US" sz="3500" dirty="0" smtClean="0"/>
              <a:t> </a:t>
            </a:r>
            <a:r>
              <a:rPr lang="en-US" sz="3500" dirty="0" err="1" smtClean="0"/>
              <a:t>banjir</a:t>
            </a:r>
            <a:r>
              <a:rPr lang="en-US" sz="3500" dirty="0" smtClean="0"/>
              <a:t> </a:t>
            </a:r>
            <a:r>
              <a:rPr lang="en-US" sz="3500" dirty="0" err="1" smtClean="0"/>
              <a:t>Qp</a:t>
            </a:r>
            <a:r>
              <a:rPr lang="en-US" sz="3500" dirty="0" smtClean="0"/>
              <a:t> = </a:t>
            </a:r>
            <a:r>
              <a:rPr lang="en-US" sz="3500" dirty="0" smtClean="0">
                <a:sym typeface="Symbol"/>
              </a:rPr>
              <a:t></a:t>
            </a:r>
            <a:r>
              <a:rPr lang="en-US" sz="3500" dirty="0" smtClean="0"/>
              <a:t> x </a:t>
            </a:r>
            <a:r>
              <a:rPr lang="en-US" sz="3500" dirty="0" err="1" smtClean="0"/>
              <a:t>I</a:t>
            </a:r>
            <a:r>
              <a:rPr lang="en-US" sz="2600" dirty="0" err="1" smtClean="0"/>
              <a:t>maks</a:t>
            </a:r>
            <a:r>
              <a:rPr lang="en-US" sz="3500" dirty="0" smtClean="0"/>
              <a:t> x A</a:t>
            </a:r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en-US" sz="3500" dirty="0" smtClean="0"/>
              <a:t>	</a:t>
            </a:r>
            <a:r>
              <a:rPr lang="id-ID" sz="3500" dirty="0" smtClean="0"/>
              <a:t>		</a:t>
            </a:r>
            <a:r>
              <a:rPr lang="en-US" sz="3500" dirty="0" smtClean="0"/>
              <a:t>= 0,370 x 20 mm/jam x 2 </a:t>
            </a:r>
            <a:r>
              <a:rPr lang="id-ID" sz="3500" dirty="0" smtClean="0"/>
              <a:t>HA</a:t>
            </a:r>
            <a:endParaRPr lang="en-US" sz="3500" dirty="0" smtClean="0"/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id-ID" sz="3500" dirty="0" smtClean="0"/>
              <a:t>	</a:t>
            </a:r>
            <a:r>
              <a:rPr lang="en-US" sz="3500" dirty="0" smtClean="0"/>
              <a:t>	</a:t>
            </a:r>
            <a:r>
              <a:rPr lang="id-ID" sz="3500" dirty="0" smtClean="0"/>
              <a:t>	</a:t>
            </a:r>
            <a:r>
              <a:rPr lang="en-US" sz="3500" dirty="0" smtClean="0"/>
              <a:t>= 0,370 x 2 cm/jam x </a:t>
            </a:r>
            <a:r>
              <a:rPr lang="id-ID" sz="3500" dirty="0" smtClean="0"/>
              <a:t>         </a:t>
            </a:r>
            <a:r>
              <a:rPr lang="en-US" sz="3500" dirty="0" smtClean="0"/>
              <a:t>cm</a:t>
            </a:r>
            <a:r>
              <a:rPr lang="en-US" sz="3500" baseline="30000" dirty="0" smtClean="0"/>
              <a:t>2</a:t>
            </a:r>
            <a:endParaRPr lang="en-US" sz="3500" dirty="0" smtClean="0"/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id-ID" sz="3500" dirty="0" smtClean="0"/>
              <a:t>	</a:t>
            </a:r>
            <a:r>
              <a:rPr lang="en-US" sz="3500" dirty="0" smtClean="0"/>
              <a:t>	</a:t>
            </a:r>
            <a:r>
              <a:rPr lang="id-ID" sz="3500" dirty="0" smtClean="0"/>
              <a:t>	</a:t>
            </a:r>
            <a:r>
              <a:rPr lang="en-US" sz="3500" dirty="0" smtClean="0"/>
              <a:t>= </a:t>
            </a:r>
            <a:r>
              <a:rPr lang="id-ID" sz="3500" dirty="0" smtClean="0"/>
              <a:t>                </a:t>
            </a:r>
            <a:r>
              <a:rPr lang="en-US" sz="3500" dirty="0" smtClean="0"/>
              <a:t>cm</a:t>
            </a:r>
            <a:r>
              <a:rPr lang="en-US" sz="3500" baseline="30000" dirty="0" smtClean="0"/>
              <a:t>3</a:t>
            </a:r>
            <a:r>
              <a:rPr lang="en-US" sz="3500" dirty="0" smtClean="0"/>
              <a:t>/jam </a:t>
            </a:r>
            <a:endParaRPr lang="id-ID" sz="3500" dirty="0" smtClean="0"/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id-ID" sz="3500" dirty="0" smtClean="0"/>
              <a:t>			</a:t>
            </a:r>
            <a:r>
              <a:rPr lang="en-US" sz="3500" dirty="0" smtClean="0"/>
              <a:t>= </a:t>
            </a:r>
            <a:r>
              <a:rPr lang="id-ID" sz="3500" dirty="0" smtClean="0"/>
              <a:t>                liter</a:t>
            </a:r>
            <a:r>
              <a:rPr lang="en-US" sz="3500" dirty="0" smtClean="0"/>
              <a:t>/jam</a:t>
            </a:r>
          </a:p>
          <a:p>
            <a:pPr marL="365125" indent="-365125" eaLnBrk="1" hangingPunct="1">
              <a:buFont typeface="Wingdings" pitchFamily="2" charset="2"/>
              <a:buNone/>
            </a:pPr>
            <a:r>
              <a:rPr lang="id-ID" sz="3500" dirty="0" smtClean="0"/>
              <a:t>`	</a:t>
            </a:r>
            <a:r>
              <a:rPr lang="en-US" sz="3500" dirty="0" smtClean="0"/>
              <a:t>	</a:t>
            </a:r>
            <a:r>
              <a:rPr lang="id-ID" sz="3500" dirty="0" smtClean="0"/>
              <a:t>	</a:t>
            </a:r>
            <a:r>
              <a:rPr lang="en-US" sz="3500" dirty="0" smtClean="0"/>
              <a:t>= 42 liter/</a:t>
            </a:r>
            <a:r>
              <a:rPr lang="en-US" sz="3500" dirty="0" err="1" smtClean="0"/>
              <a:t>detik</a:t>
            </a:r>
            <a:r>
              <a:rPr lang="id-ID" sz="3500" dirty="0" smtClean="0"/>
              <a:t>.</a:t>
            </a:r>
            <a:endParaRPr lang="en-US" sz="3500" dirty="0" smtClean="0"/>
          </a:p>
          <a:p>
            <a:pPr marL="365125" indent="-365125" eaLnBrk="1" hangingPunct="1">
              <a:buFont typeface="Wingdings" pitchFamily="2" charset="2"/>
              <a:buNone/>
            </a:pPr>
            <a:endParaRPr lang="en-US" sz="2400" dirty="0" smtClean="0"/>
          </a:p>
        </p:txBody>
      </p:sp>
      <p:graphicFrame>
        <p:nvGraphicFramePr>
          <p:cNvPr id="611329" name="Object 1"/>
          <p:cNvGraphicFramePr>
            <a:graphicFrameLocks noChangeAspect="1"/>
          </p:cNvGraphicFramePr>
          <p:nvPr/>
        </p:nvGraphicFramePr>
        <p:xfrm>
          <a:off x="2500298" y="5376863"/>
          <a:ext cx="1408112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5" name="Equation" r:id="rId3" imgW="634680" imgH="228600" progId="Equation.3">
                  <p:embed/>
                </p:oleObj>
              </mc:Choice>
              <mc:Fallback>
                <p:oleObj name="Equation" r:id="rId3" imgW="634680" imgH="2286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298" y="5376863"/>
                        <a:ext cx="1408112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1330" name="Object 2"/>
          <p:cNvGraphicFramePr>
            <a:graphicFrameLocks noChangeAspect="1"/>
          </p:cNvGraphicFramePr>
          <p:nvPr/>
        </p:nvGraphicFramePr>
        <p:xfrm>
          <a:off x="2514600" y="4857750"/>
          <a:ext cx="1379538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6" name="Equation" r:id="rId5" imgW="622080" imgH="228600" progId="Equation.3">
                  <p:embed/>
                </p:oleObj>
              </mc:Choice>
              <mc:Fallback>
                <p:oleObj name="Equation" r:id="rId5" imgW="622080" imgH="228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4857750"/>
                        <a:ext cx="1379538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1331" name="Object 3"/>
          <p:cNvGraphicFramePr>
            <a:graphicFrameLocks noChangeAspect="1"/>
          </p:cNvGraphicFramePr>
          <p:nvPr/>
        </p:nvGraphicFramePr>
        <p:xfrm>
          <a:off x="5699139" y="4286256"/>
          <a:ext cx="873125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7" name="Equation" r:id="rId7" imgW="393480" imgH="203040" progId="Equation.3">
                  <p:embed/>
                </p:oleObj>
              </mc:Choice>
              <mc:Fallback>
                <p:oleObj name="Equation" r:id="rId7" imgW="393480" imgH="2030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39" y="4286256"/>
                        <a:ext cx="873125" cy="490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HUJAN DAERAH ALIRAN SUNGAI </a:t>
            </a:r>
            <a:r>
              <a:rPr lang="id-ID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id-ID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(AREAL RAINFALL)</a:t>
            </a:r>
            <a:endParaRPr lang="en-GB" sz="40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1500174"/>
            <a:ext cx="8429625" cy="5286412"/>
          </a:xfrm>
        </p:spPr>
        <p:txBody>
          <a:bodyPr>
            <a:normAutofit fontScale="70000" lnSpcReduction="20000"/>
          </a:bodyPr>
          <a:lstStyle/>
          <a:p>
            <a:pPr algn="just" eaLnBrk="1" hangingPunct="1"/>
            <a:r>
              <a:rPr lang="en-US" sz="4000" b="1" dirty="0" err="1" smtClean="0"/>
              <a:t>Sebagian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besar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analisis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hidrologi</a:t>
            </a:r>
            <a:r>
              <a:rPr lang="en-US" sz="4000" b="1" dirty="0" smtClean="0"/>
              <a:t> </a:t>
            </a:r>
            <a:r>
              <a:rPr lang="id-ID" sz="4000" b="1" dirty="0" smtClean="0"/>
              <a:t>mem</a:t>
            </a:r>
            <a:r>
              <a:rPr lang="en-US" sz="4000" b="1" dirty="0" err="1" smtClean="0"/>
              <a:t>erlu</a:t>
            </a:r>
            <a:r>
              <a:rPr lang="id-ID" sz="4000" b="1" dirty="0" smtClean="0"/>
              <a:t>kan</a:t>
            </a:r>
            <a:r>
              <a:rPr lang="en-US" sz="4000" b="1" dirty="0" smtClean="0"/>
              <a:t> data </a:t>
            </a:r>
            <a:r>
              <a:rPr lang="id-ID" sz="4000" b="1" dirty="0" smtClean="0"/>
              <a:t>curah </a:t>
            </a:r>
            <a:r>
              <a:rPr lang="en-US" sz="4000" b="1" dirty="0" err="1" smtClean="0"/>
              <a:t>hujan</a:t>
            </a:r>
            <a:r>
              <a:rPr lang="en-US" sz="4000" b="1" dirty="0" smtClean="0"/>
              <a:t> </a:t>
            </a:r>
            <a:r>
              <a:rPr lang="id-ID" sz="4000" b="1" dirty="0" smtClean="0"/>
              <a:t>rata-rata </a:t>
            </a:r>
            <a:r>
              <a:rPr lang="en-US" sz="4000" b="1" dirty="0" err="1" smtClean="0"/>
              <a:t>daerah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aliran</a:t>
            </a:r>
            <a:r>
              <a:rPr lang="id-ID" sz="4000" b="1" dirty="0" smtClean="0"/>
              <a:t> sungai </a:t>
            </a:r>
            <a:r>
              <a:rPr lang="id-ID" sz="4000" b="1" i="1" dirty="0" smtClean="0"/>
              <a:t>(Areal Rainfall)</a:t>
            </a:r>
            <a:r>
              <a:rPr lang="id-ID" sz="4000" b="1" dirty="0" smtClean="0"/>
              <a:t>.</a:t>
            </a:r>
          </a:p>
          <a:p>
            <a:pPr algn="just"/>
            <a:r>
              <a:rPr lang="en-US" sz="3800" b="1" dirty="0" err="1" smtClean="0"/>
              <a:t>Hasil</a:t>
            </a:r>
            <a:r>
              <a:rPr lang="en-US" sz="3800" b="1" dirty="0" smtClean="0"/>
              <a:t> yang </a:t>
            </a:r>
            <a:r>
              <a:rPr lang="en-US" sz="3800" b="1" dirty="0" err="1" smtClean="0"/>
              <a:t>diperoleh</a:t>
            </a:r>
            <a:r>
              <a:rPr lang="en-US" sz="3800" b="1" dirty="0" smtClean="0"/>
              <a:t> </a:t>
            </a:r>
            <a:r>
              <a:rPr lang="en-US" sz="3800" b="1" dirty="0" err="1" smtClean="0"/>
              <a:t>dari</a:t>
            </a:r>
            <a:r>
              <a:rPr lang="en-US" sz="3800" b="1" dirty="0" smtClean="0"/>
              <a:t> </a:t>
            </a:r>
            <a:r>
              <a:rPr lang="en-US" sz="3800" b="1" dirty="0" err="1" smtClean="0"/>
              <a:t>pengukuran</a:t>
            </a:r>
            <a:r>
              <a:rPr lang="en-US" sz="3800" b="1" dirty="0" smtClean="0"/>
              <a:t> </a:t>
            </a:r>
            <a:r>
              <a:rPr lang="en-US" sz="3800" b="1" dirty="0" err="1" smtClean="0"/>
              <a:t>alat</a:t>
            </a:r>
            <a:r>
              <a:rPr lang="en-US" sz="3800" b="1" dirty="0" smtClean="0"/>
              <a:t> </a:t>
            </a:r>
            <a:r>
              <a:rPr lang="en-US" sz="3800" b="1" dirty="0" err="1" smtClean="0"/>
              <a:t>pengukur</a:t>
            </a:r>
            <a:r>
              <a:rPr lang="en-US" sz="3800" b="1" dirty="0" smtClean="0"/>
              <a:t> </a:t>
            </a:r>
            <a:r>
              <a:rPr lang="en-US" sz="3800" b="1" dirty="0" err="1" smtClean="0"/>
              <a:t>hujan</a:t>
            </a:r>
            <a:r>
              <a:rPr lang="en-US" sz="3800" b="1" dirty="0" smtClean="0"/>
              <a:t> </a:t>
            </a:r>
            <a:r>
              <a:rPr lang="en-US" sz="3800" b="1" dirty="0" err="1" smtClean="0"/>
              <a:t>adalah</a:t>
            </a:r>
            <a:r>
              <a:rPr lang="en-US" sz="3800" b="1" dirty="0" smtClean="0"/>
              <a:t> </a:t>
            </a:r>
            <a:r>
              <a:rPr lang="id-ID" sz="3800" b="1" dirty="0" smtClean="0"/>
              <a:t>kedalaman hujan pada satu tempat saja, di mana stasiun hujan tersebut berada </a:t>
            </a:r>
            <a:r>
              <a:rPr lang="id-ID" sz="3800" b="1" dirty="0" smtClean="0">
                <a:sym typeface="Wingdings" pitchFamily="2" charset="2"/>
              </a:rPr>
              <a:t> disebut </a:t>
            </a:r>
            <a:r>
              <a:rPr lang="en-US" sz="3800" b="1" dirty="0" smtClean="0"/>
              <a:t>data </a:t>
            </a:r>
            <a:r>
              <a:rPr lang="en-US" sz="3800" b="1" dirty="0" err="1" smtClean="0"/>
              <a:t>hujan</a:t>
            </a:r>
            <a:r>
              <a:rPr lang="en-US" sz="3800" b="1" dirty="0" smtClean="0"/>
              <a:t> </a:t>
            </a:r>
            <a:r>
              <a:rPr lang="en-US" sz="3800" b="1" dirty="0" err="1" smtClean="0"/>
              <a:t>lokal</a:t>
            </a:r>
            <a:r>
              <a:rPr lang="en-US" sz="3800" b="1" dirty="0" smtClean="0"/>
              <a:t> </a:t>
            </a:r>
            <a:r>
              <a:rPr lang="en-US" sz="3800" b="1" i="1" dirty="0" smtClean="0"/>
              <a:t>(point rainfall)</a:t>
            </a:r>
            <a:r>
              <a:rPr lang="id-ID" sz="3800" b="1" i="1" dirty="0" smtClean="0"/>
              <a:t> </a:t>
            </a:r>
            <a:r>
              <a:rPr lang="id-ID" sz="3800" b="1" i="1" dirty="0" smtClean="0">
                <a:sym typeface="Wingdings" pitchFamily="2" charset="2"/>
              </a:rPr>
              <a:t> </a:t>
            </a:r>
            <a:r>
              <a:rPr lang="id-ID" sz="3800" b="1" dirty="0" smtClean="0">
                <a:sym typeface="Wingdings" pitchFamily="2" charset="2"/>
              </a:rPr>
              <a:t>data ini belum bisa digunakan untuk analisis</a:t>
            </a:r>
            <a:r>
              <a:rPr lang="id-ID" sz="3800" b="1" dirty="0" smtClean="0"/>
              <a:t>.</a:t>
            </a:r>
          </a:p>
          <a:p>
            <a:pPr algn="just"/>
            <a:r>
              <a:rPr lang="id-ID" sz="3800" b="1" dirty="0" smtClean="0"/>
              <a:t>Jika suatu DAS mempunyai beberapa stasiun hujan yang ditempatkan terpencar </a:t>
            </a:r>
            <a:r>
              <a:rPr lang="id-ID" sz="3800" b="1" dirty="0" smtClean="0">
                <a:sym typeface="Wingdings" pitchFamily="2" charset="2"/>
              </a:rPr>
              <a:t> kedalaman hujan yang tercatat di masing-masing stasiun dapat tidak sama.</a:t>
            </a:r>
            <a:endParaRPr lang="id-ID" sz="3800" b="1" dirty="0" smtClean="0"/>
          </a:p>
          <a:p>
            <a:pPr algn="just" eaLnBrk="1" hangingPunct="1"/>
            <a:r>
              <a:rPr lang="id-ID" sz="4000" b="1" dirty="0" smtClean="0">
                <a:sym typeface="Wingdings 3" pitchFamily="18" charset="2"/>
              </a:rPr>
              <a:t>Lebih b</a:t>
            </a:r>
            <a:r>
              <a:rPr lang="en-US" sz="4000" b="1" dirty="0" err="1" smtClean="0">
                <a:sym typeface="Wingdings 3" pitchFamily="18" charset="2"/>
              </a:rPr>
              <a:t>anyak</a:t>
            </a:r>
            <a:r>
              <a:rPr lang="en-US" sz="4000" b="1" dirty="0" smtClean="0">
                <a:sym typeface="Wingdings 3" pitchFamily="18" charset="2"/>
              </a:rPr>
              <a:t> </a:t>
            </a:r>
            <a:r>
              <a:rPr lang="id-ID" sz="4000" b="1" dirty="0" smtClean="0">
                <a:sym typeface="Wingdings 3" pitchFamily="18" charset="2"/>
              </a:rPr>
              <a:t>stasiun hujan</a:t>
            </a:r>
            <a:r>
              <a:rPr lang="en-US" sz="4000" b="1" dirty="0" smtClean="0">
                <a:sym typeface="Wingdings 3" pitchFamily="18" charset="2"/>
              </a:rPr>
              <a:t>  </a:t>
            </a:r>
            <a:r>
              <a:rPr lang="id-ID" sz="4000" b="1" dirty="0" smtClean="0">
                <a:sym typeface="Wingdings 3" pitchFamily="18" charset="2"/>
              </a:rPr>
              <a:t>lebih </a:t>
            </a:r>
            <a:r>
              <a:rPr lang="en-US" sz="4000" b="1" dirty="0" err="1" smtClean="0">
                <a:sym typeface="Wingdings 3" pitchFamily="18" charset="2"/>
              </a:rPr>
              <a:t>banyak</a:t>
            </a:r>
            <a:r>
              <a:rPr lang="en-US" sz="4000" b="1" dirty="0" smtClean="0">
                <a:sym typeface="Wingdings 3" pitchFamily="18" charset="2"/>
              </a:rPr>
              <a:t> </a:t>
            </a:r>
            <a:r>
              <a:rPr lang="en-US" sz="4000" b="1" dirty="0" err="1" smtClean="0">
                <a:sym typeface="Wingdings 3" pitchFamily="18" charset="2"/>
              </a:rPr>
              <a:t>informasi</a:t>
            </a:r>
            <a:r>
              <a:rPr lang="en-US" sz="4000" b="1" dirty="0" smtClean="0">
                <a:sym typeface="Wingdings 3" pitchFamily="18" charset="2"/>
              </a:rPr>
              <a:t> </a:t>
            </a:r>
            <a:r>
              <a:rPr lang="id-ID" sz="4000" b="1" dirty="0" smtClean="0">
                <a:sym typeface="Wingdings 3" pitchFamily="18" charset="2"/>
              </a:rPr>
              <a:t>yang diperoleh </a:t>
            </a:r>
            <a:r>
              <a:rPr lang="en-US" sz="4000" b="1" dirty="0" smtClean="0">
                <a:sym typeface="Wingdings 3" pitchFamily="18" charset="2"/>
              </a:rPr>
              <a:t></a:t>
            </a:r>
            <a:r>
              <a:rPr lang="id-ID" sz="4000" b="1" dirty="0" smtClean="0">
                <a:sym typeface="Wingdings 3" pitchFamily="18" charset="2"/>
              </a:rPr>
              <a:t> data hujan lebih baik </a:t>
            </a:r>
            <a:r>
              <a:rPr lang="id-ID" sz="4000" b="1" dirty="0" smtClean="0">
                <a:sym typeface="Wingdings" pitchFamily="2" charset="2"/>
              </a:rPr>
              <a:t> tapi</a:t>
            </a:r>
            <a:r>
              <a:rPr lang="en-US" sz="4000" b="1" dirty="0" smtClean="0">
                <a:sym typeface="Wingdings" pitchFamily="2" charset="2"/>
              </a:rPr>
              <a:t> </a:t>
            </a:r>
            <a:r>
              <a:rPr lang="id-ID" sz="4000" b="1" dirty="0" smtClean="0">
                <a:sym typeface="Wingdings" pitchFamily="2" charset="2"/>
              </a:rPr>
              <a:t>konsekwensinya </a:t>
            </a:r>
            <a:r>
              <a:rPr lang="en-US" sz="4000" b="1" dirty="0" err="1" smtClean="0">
                <a:sym typeface="Wingdings 3" pitchFamily="18" charset="2"/>
              </a:rPr>
              <a:t>biaya</a:t>
            </a:r>
            <a:r>
              <a:rPr lang="en-US" sz="4000" b="1" dirty="0" smtClean="0">
                <a:sym typeface="Wingdings 3" pitchFamily="18" charset="2"/>
              </a:rPr>
              <a:t> </a:t>
            </a:r>
            <a:r>
              <a:rPr lang="id-ID" sz="4000" b="1" dirty="0" smtClean="0">
                <a:sym typeface="Wingdings 3" pitchFamily="18" charset="2"/>
              </a:rPr>
              <a:t>lebih besar </a:t>
            </a:r>
            <a:r>
              <a:rPr lang="en-US" sz="4000" b="1" dirty="0" err="1" smtClean="0">
                <a:sym typeface="Wingdings 3" pitchFamily="18" charset="2"/>
              </a:rPr>
              <a:t>besar</a:t>
            </a:r>
            <a:r>
              <a:rPr lang="id-ID" sz="4000" b="1" dirty="0" smtClean="0">
                <a:sym typeface="Wingdings 3" pitchFamily="18" charset="2"/>
              </a:rPr>
              <a:t>.</a:t>
            </a:r>
            <a:endParaRPr lang="en-US" sz="4000" b="1" dirty="0" smtClean="0">
              <a:sym typeface="Wingdings 3" pitchFamily="18" charset="2"/>
            </a:endParaRPr>
          </a:p>
          <a:p>
            <a:pPr algn="just" eaLnBrk="1" hangingPunct="1"/>
            <a:endParaRPr lang="en-GB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357166"/>
            <a:ext cx="8358246" cy="6119813"/>
          </a:xfrm>
        </p:spPr>
        <p:txBody>
          <a:bodyPr>
            <a:normAutofit fontScale="92500" lnSpcReduction="10000"/>
          </a:bodyPr>
          <a:lstStyle/>
          <a:p>
            <a:pPr marL="609600" indent="-609600" eaLnBrk="1" hangingPunct="1">
              <a:buFont typeface="Wingdings" pitchFamily="2" charset="2"/>
              <a:buNone/>
            </a:pPr>
            <a:endParaRPr lang="id-ID" sz="1000" dirty="0" smtClean="0">
              <a:sym typeface="Wingdings 3" pitchFamily="18" charset="2"/>
            </a:endParaRPr>
          </a:p>
          <a:p>
            <a:pPr marL="0" indent="0">
              <a:buNone/>
            </a:pPr>
            <a:r>
              <a:rPr lang="en-US" b="1" dirty="0" smtClean="0"/>
              <a:t>P</a:t>
            </a:r>
            <a:r>
              <a:rPr lang="id-ID" b="1" dirty="0" smtClean="0"/>
              <a:t>OINT RAINFALL HARUS DIUBAH MENJADI </a:t>
            </a:r>
            <a:r>
              <a:rPr lang="id-ID" b="1" i="1" dirty="0" smtClean="0"/>
              <a:t>AREAL</a:t>
            </a:r>
            <a:r>
              <a:rPr lang="en-US" b="1" i="1" dirty="0" smtClean="0"/>
              <a:t> </a:t>
            </a:r>
            <a:r>
              <a:rPr lang="id-ID" b="1" i="1" dirty="0" smtClean="0"/>
              <a:t>RAINFALL </a:t>
            </a:r>
            <a:r>
              <a:rPr lang="id-ID" b="1" dirty="0" smtClean="0"/>
              <a:t>SEHINGGA DIPEROLEH HUJAN DAS</a:t>
            </a:r>
            <a:r>
              <a:rPr lang="id-ID" b="1" dirty="0" smtClean="0">
                <a:sym typeface="Wingdings" pitchFamily="2" charset="2"/>
              </a:rPr>
              <a:t> </a:t>
            </a:r>
          </a:p>
          <a:p>
            <a:pPr marL="609600" indent="-609600">
              <a:buNone/>
            </a:pPr>
            <a:r>
              <a:rPr lang="id-ID" b="1" dirty="0" smtClean="0">
                <a:sym typeface="Wingdings" pitchFamily="2" charset="2"/>
              </a:rPr>
              <a:t>	 DATA INI YANG BISA DIGUNAKAN UNTUK  </a:t>
            </a:r>
          </a:p>
          <a:p>
            <a:pPr marL="609600" indent="-609600">
              <a:buNone/>
            </a:pPr>
            <a:r>
              <a:rPr lang="id-ID" b="1" dirty="0" smtClean="0">
                <a:sym typeface="Wingdings" pitchFamily="2" charset="2"/>
              </a:rPr>
              <a:t>	     ANALISIS HIDROLOGI.</a:t>
            </a:r>
          </a:p>
          <a:p>
            <a:pPr marL="609600" indent="-609600">
              <a:buNone/>
            </a:pPr>
            <a:endParaRPr lang="id-ID" sz="1300" b="1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id-ID" b="1" dirty="0" smtClean="0">
                <a:sym typeface="Wingdings 3" pitchFamily="18" charset="2"/>
              </a:rPr>
              <a:t>ADA 3 MACAM</a:t>
            </a:r>
            <a:r>
              <a:rPr lang="en-US" b="1" dirty="0" smtClean="0">
                <a:sym typeface="Wingdings 3" pitchFamily="18" charset="2"/>
              </a:rPr>
              <a:t> CARA </a:t>
            </a:r>
            <a:r>
              <a:rPr lang="id-ID" b="1" dirty="0" smtClean="0">
                <a:sym typeface="Wingdings 3" pitchFamily="18" charset="2"/>
              </a:rPr>
              <a:t>YANG DAPAT DIGUNAKAN</a:t>
            </a:r>
            <a:r>
              <a:rPr lang="en-US" b="1" dirty="0" smtClean="0">
                <a:sym typeface="Wingdings 3" pitchFamily="18" charset="2"/>
              </a:rPr>
              <a:t> </a:t>
            </a:r>
            <a:r>
              <a:rPr lang="id-ID" b="1" dirty="0" smtClean="0">
                <a:sym typeface="Wingdings 3" pitchFamily="18" charset="2"/>
              </a:rPr>
              <a:t>UNTUK MENGHITUNG HUJAN LOKAL (</a:t>
            </a:r>
            <a:r>
              <a:rPr lang="id-ID" b="1" i="1" dirty="0" smtClean="0">
                <a:sym typeface="Wingdings 3" pitchFamily="18" charset="2"/>
              </a:rPr>
              <a:t>POINT RAINFALL</a:t>
            </a:r>
            <a:r>
              <a:rPr lang="id-ID" b="1" dirty="0" smtClean="0">
                <a:sym typeface="Wingdings 3" pitchFamily="18" charset="2"/>
              </a:rPr>
              <a:t>) MENJADI </a:t>
            </a:r>
            <a:r>
              <a:rPr lang="en-US" b="1" dirty="0" smtClean="0">
                <a:sym typeface="Wingdings 3" pitchFamily="18" charset="2"/>
              </a:rPr>
              <a:t>HUJAN </a:t>
            </a:r>
            <a:r>
              <a:rPr lang="id-ID" b="1" dirty="0" smtClean="0">
                <a:sym typeface="Wingdings 3" pitchFamily="18" charset="2"/>
              </a:rPr>
              <a:t>RATA-RATA </a:t>
            </a:r>
            <a:r>
              <a:rPr lang="en-US" b="1" dirty="0" smtClean="0">
                <a:sym typeface="Wingdings 3" pitchFamily="18" charset="2"/>
              </a:rPr>
              <a:t>DAERAH</a:t>
            </a:r>
            <a:r>
              <a:rPr lang="id-ID" b="1" dirty="0" smtClean="0">
                <a:sym typeface="Wingdings 3" pitchFamily="18" charset="2"/>
              </a:rPr>
              <a:t> </a:t>
            </a:r>
            <a:r>
              <a:rPr lang="en-US" b="1" dirty="0" smtClean="0">
                <a:sym typeface="Wingdings 3" pitchFamily="18" charset="2"/>
              </a:rPr>
              <a:t>ALIRAN</a:t>
            </a:r>
            <a:r>
              <a:rPr lang="id-ID" b="1" dirty="0" smtClean="0">
                <a:sym typeface="Wingdings 3" pitchFamily="18" charset="2"/>
              </a:rPr>
              <a:t> SUNGAI (</a:t>
            </a:r>
            <a:r>
              <a:rPr lang="id-ID" b="1" i="1" dirty="0" smtClean="0">
                <a:sym typeface="Wingdings 3" pitchFamily="18" charset="2"/>
              </a:rPr>
              <a:t>AREAL RAINFALL) </a:t>
            </a:r>
            <a:r>
              <a:rPr lang="id-ID" b="1" dirty="0" smtClean="0">
                <a:sym typeface="Wingdings 3" pitchFamily="18" charset="2"/>
              </a:rPr>
              <a:t>YAITU :</a:t>
            </a:r>
          </a:p>
          <a:p>
            <a:pPr marL="609600" indent="-609600" algn="just" eaLnBrk="1" hangingPunct="1">
              <a:buFont typeface="Wingdings" pitchFamily="2" charset="2"/>
              <a:buNone/>
            </a:pPr>
            <a:endParaRPr lang="en-US" sz="1400" b="1" dirty="0" smtClean="0">
              <a:sym typeface="Wingdings 3" pitchFamily="18" charset="2"/>
            </a:endParaRPr>
          </a:p>
          <a:p>
            <a:pPr marL="609600" indent="-609600" eaLnBrk="1" hangingPunct="1">
              <a:buFont typeface="Wingdings" pitchFamily="2" charset="2"/>
              <a:buAutoNum type="alphaUcPeriod"/>
            </a:pPr>
            <a:r>
              <a:rPr lang="en-US" b="1" dirty="0" smtClean="0">
                <a:sym typeface="Wingdings 3" pitchFamily="18" charset="2"/>
              </a:rPr>
              <a:t>METODE RATA2 ALJABAR</a:t>
            </a:r>
            <a:r>
              <a:rPr lang="id-ID" b="1" dirty="0" smtClean="0">
                <a:sym typeface="Wingdings 3" pitchFamily="18" charset="2"/>
              </a:rPr>
              <a:t> :</a:t>
            </a:r>
          </a:p>
          <a:p>
            <a:pPr marL="609600" indent="-609600" eaLnBrk="1" hangingPunct="1">
              <a:buFont typeface="Wingdings" pitchFamily="2" charset="2"/>
              <a:buAutoNum type="alphaUcPeriod"/>
            </a:pPr>
            <a:r>
              <a:rPr lang="id-ID" b="1" dirty="0" smtClean="0">
                <a:sym typeface="Wingdings 3" pitchFamily="18" charset="2"/>
              </a:rPr>
              <a:t>METODE POLIGON </a:t>
            </a:r>
            <a:r>
              <a:rPr lang="id-ID" b="1" i="1" dirty="0" smtClean="0">
                <a:sym typeface="Wingdings 3" pitchFamily="18" charset="2"/>
              </a:rPr>
              <a:t>THIESSEN</a:t>
            </a:r>
          </a:p>
          <a:p>
            <a:pPr marL="609600" indent="-609600" eaLnBrk="1" hangingPunct="1">
              <a:buFont typeface="Wingdings" pitchFamily="2" charset="2"/>
              <a:buAutoNum type="alphaUcPeriod"/>
            </a:pPr>
            <a:r>
              <a:rPr lang="id-ID" b="1" dirty="0" smtClean="0">
                <a:sym typeface="Wingdings 3" pitchFamily="18" charset="2"/>
              </a:rPr>
              <a:t>METODE ISOHYET</a:t>
            </a:r>
            <a:endParaRPr lang="en-US" b="1" dirty="0" smtClean="0">
              <a:sym typeface="Wingdings 3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5867400"/>
            <a:ext cx="5286412" cy="500066"/>
          </a:xfrm>
        </p:spPr>
        <p:txBody>
          <a:bodyPr>
            <a:noAutofit/>
          </a:bodyPr>
          <a:lstStyle/>
          <a:p>
            <a:pPr algn="l"/>
            <a:r>
              <a:rPr lang="id-ID" sz="2000" b="1" dirty="0" smtClean="0"/>
              <a:t>P </a:t>
            </a:r>
            <a:r>
              <a:rPr lang="en-US" sz="2000" b="1" dirty="0" smtClean="0"/>
              <a:t>=</a:t>
            </a:r>
            <a:r>
              <a:rPr lang="id-ID" sz="2000" b="1" dirty="0" smtClean="0"/>
              <a:t> </a:t>
            </a:r>
            <a:r>
              <a:rPr lang="en-US" sz="2000" b="1" dirty="0" err="1" smtClean="0"/>
              <a:t>hujan</a:t>
            </a:r>
            <a:r>
              <a:rPr lang="en-US" sz="2000" b="1" dirty="0" smtClean="0"/>
              <a:t> rata-rata</a:t>
            </a:r>
            <a:r>
              <a:rPr lang="id-ID" sz="2000" b="1" dirty="0" smtClean="0"/>
              <a:t/>
            </a:r>
            <a:br>
              <a:rPr lang="id-ID" sz="2000" b="1" dirty="0" smtClean="0"/>
            </a:br>
            <a:r>
              <a:rPr lang="en-US" sz="2000" b="1" dirty="0" smtClean="0"/>
              <a:t>Pi</a:t>
            </a:r>
            <a:r>
              <a:rPr lang="id-ID" sz="2000" b="1" dirty="0" smtClean="0"/>
              <a:t> </a:t>
            </a:r>
            <a:r>
              <a:rPr lang="en-US" sz="2000" b="1" dirty="0" smtClean="0"/>
              <a:t>=</a:t>
            </a:r>
            <a:r>
              <a:rPr lang="id-ID" sz="2000" b="1" dirty="0" smtClean="0"/>
              <a:t> </a:t>
            </a:r>
            <a:r>
              <a:rPr lang="en-US" sz="2000" b="1" dirty="0" err="1" smtClean="0"/>
              <a:t>tinggi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curah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hujan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distasiun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</a:t>
            </a:r>
            <a:r>
              <a:rPr lang="en-US" sz="2000" b="1" dirty="0" smtClean="0"/>
              <a:t>,  </a:t>
            </a:r>
            <a:r>
              <a:rPr lang="en-US" sz="2000" b="1" dirty="0" err="1" smtClean="0"/>
              <a:t>i</a:t>
            </a:r>
            <a:r>
              <a:rPr lang="en-US" sz="2000" b="1" dirty="0" smtClean="0"/>
              <a:t> = 1, …,n.</a:t>
            </a:r>
            <a:endParaRPr lang="id-ID" sz="2000" b="1" dirty="0"/>
          </a:p>
        </p:txBody>
      </p:sp>
      <p:graphicFrame>
        <p:nvGraphicFramePr>
          <p:cNvPr id="156683" name="Object 11"/>
          <p:cNvGraphicFramePr>
            <a:graphicFrameLocks noChangeAspect="1"/>
          </p:cNvGraphicFramePr>
          <p:nvPr/>
        </p:nvGraphicFramePr>
        <p:xfrm>
          <a:off x="5857884" y="4571852"/>
          <a:ext cx="1358904" cy="8383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7" name="Equation" r:id="rId3" imgW="761760" imgH="431640" progId="Equation.3">
                  <p:embed/>
                </p:oleObj>
              </mc:Choice>
              <mc:Fallback>
                <p:oleObj name="Equation" r:id="rId3" imgW="761760" imgH="4316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7884" y="4571852"/>
                        <a:ext cx="1358904" cy="8383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99964" y="381000"/>
            <a:ext cx="8715436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eaLnBrk="1" hangingPunct="1">
              <a:buFont typeface="Wingdings" pitchFamily="2" charset="2"/>
              <a:buAutoNum type="alphaLcPeriod"/>
            </a:pPr>
            <a:r>
              <a:rPr lang="en-US" sz="2800" b="1" dirty="0" smtClean="0">
                <a:solidFill>
                  <a:srgbClr val="CC0000"/>
                </a:solidFill>
              </a:rPr>
              <a:t>METODE RATA-RATA ALJABAR</a:t>
            </a:r>
            <a:r>
              <a:rPr lang="id-ID" sz="2800" b="1" dirty="0" smtClean="0">
                <a:solidFill>
                  <a:srgbClr val="CC0000"/>
                </a:solidFill>
              </a:rPr>
              <a:t> :</a:t>
            </a:r>
          </a:p>
          <a:p>
            <a:pPr marL="365125" indent="-365125" eaLnBrk="1" hangingPunct="1">
              <a:buNone/>
            </a:pPr>
            <a:endParaRPr lang="en-US" sz="800" b="1" dirty="0" smtClean="0"/>
          </a:p>
          <a:p>
            <a:pPr marL="898525" lvl="1" indent="-354013" eaLnBrk="1" hangingPunct="1">
              <a:buFont typeface="Wingdings" pitchFamily="2" charset="2"/>
              <a:buChar char="q"/>
            </a:pPr>
            <a:r>
              <a:rPr lang="en-US" b="1" dirty="0" err="1" smtClean="0"/>
              <a:t>Merupakan</a:t>
            </a:r>
            <a:r>
              <a:rPr lang="en-US" b="1" dirty="0" smtClean="0"/>
              <a:t> </a:t>
            </a:r>
            <a:r>
              <a:rPr lang="en-US" b="1" dirty="0" err="1" smtClean="0"/>
              <a:t>metode</a:t>
            </a:r>
            <a:r>
              <a:rPr lang="en-US" b="1" dirty="0" smtClean="0"/>
              <a:t> p</a:t>
            </a:r>
            <a:r>
              <a:rPr lang="id-ID" b="1" dirty="0" smtClean="0"/>
              <a:t>aling sederhana untuk menghitung</a:t>
            </a:r>
            <a:r>
              <a:rPr lang="en-US" b="1" dirty="0" smtClean="0"/>
              <a:t> </a:t>
            </a:r>
            <a:r>
              <a:rPr lang="en-US" b="1" dirty="0" err="1" smtClean="0"/>
              <a:t>hujan</a:t>
            </a:r>
            <a:r>
              <a:rPr lang="en-US" b="1" dirty="0" smtClean="0"/>
              <a:t> </a:t>
            </a:r>
            <a:r>
              <a:rPr lang="id-ID" b="1" dirty="0" smtClean="0"/>
              <a:t>rata-rata </a:t>
            </a:r>
            <a:r>
              <a:rPr lang="en-US" b="1" dirty="0" smtClean="0"/>
              <a:t>yang </a:t>
            </a:r>
            <a:r>
              <a:rPr lang="en-US" b="1" dirty="0" err="1" smtClean="0"/>
              <a:t>jatuh</a:t>
            </a:r>
            <a:r>
              <a:rPr lang="en-US" b="1" dirty="0" smtClean="0"/>
              <a:t> </a:t>
            </a:r>
            <a:r>
              <a:rPr lang="en-US" b="1" dirty="0" err="1" smtClean="0"/>
              <a:t>di</a:t>
            </a:r>
            <a:r>
              <a:rPr lang="en-US" b="1" dirty="0" smtClean="0"/>
              <a:t>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id-ID" b="1" dirty="0" smtClean="0"/>
              <a:t>&amp;</a:t>
            </a:r>
            <a:r>
              <a:rPr lang="en-US" b="1" dirty="0" smtClean="0"/>
              <a:t> </a:t>
            </a:r>
            <a:r>
              <a:rPr lang="en-US" b="1" dirty="0" err="1" smtClean="0"/>
              <a:t>sekitar</a:t>
            </a:r>
            <a:r>
              <a:rPr lang="en-US" b="1" dirty="0" smtClean="0"/>
              <a:t> </a:t>
            </a:r>
            <a:r>
              <a:rPr lang="en-US" b="1" dirty="0" err="1" smtClean="0"/>
              <a:t>da</a:t>
            </a:r>
            <a:r>
              <a:rPr lang="id-ID" b="1" dirty="0" smtClean="0"/>
              <a:t>e</a:t>
            </a:r>
            <a:r>
              <a:rPr lang="en-US" b="1" dirty="0" smtClean="0"/>
              <a:t>rah </a:t>
            </a:r>
            <a:r>
              <a:rPr lang="id-ID" b="1" dirty="0" smtClean="0"/>
              <a:t>ybs. </a:t>
            </a:r>
            <a:endParaRPr lang="en-US" b="1" dirty="0" smtClean="0"/>
          </a:p>
          <a:p>
            <a:pPr marL="898525" lvl="1" indent="-354013" eaLnBrk="1" hangingPunct="1">
              <a:buFont typeface="Wingdings" pitchFamily="2" charset="2"/>
              <a:buChar char="q"/>
            </a:pPr>
            <a:r>
              <a:rPr lang="en-US" b="1" dirty="0" err="1" smtClean="0"/>
              <a:t>Hasilnya</a:t>
            </a:r>
            <a:r>
              <a:rPr lang="en-US" b="1" dirty="0" smtClean="0"/>
              <a:t> </a:t>
            </a:r>
            <a:r>
              <a:rPr lang="en-US" b="1" dirty="0" err="1" smtClean="0"/>
              <a:t>memuaskan</a:t>
            </a:r>
            <a:r>
              <a:rPr lang="en-US" b="1" dirty="0" smtClean="0"/>
              <a:t> </a:t>
            </a:r>
            <a:r>
              <a:rPr lang="en-US" b="1" dirty="0" err="1" smtClean="0"/>
              <a:t>jika</a:t>
            </a:r>
            <a:r>
              <a:rPr lang="en-US" b="1" dirty="0" smtClean="0"/>
              <a:t> </a:t>
            </a:r>
            <a:r>
              <a:rPr lang="en-US" b="1" dirty="0" err="1" smtClean="0"/>
              <a:t>daerahnya</a:t>
            </a:r>
            <a:r>
              <a:rPr lang="en-US" b="1" dirty="0" smtClean="0"/>
              <a:t> </a:t>
            </a:r>
            <a:r>
              <a:rPr lang="en-US" b="1" dirty="0" err="1" smtClean="0"/>
              <a:t>datar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alat</a:t>
            </a:r>
            <a:r>
              <a:rPr lang="en-US" b="1" dirty="0" smtClean="0"/>
              <a:t> </a:t>
            </a:r>
            <a:r>
              <a:rPr lang="en-US" b="1" dirty="0" err="1" smtClean="0"/>
              <a:t>ukur</a:t>
            </a:r>
            <a:r>
              <a:rPr lang="en-US" b="1" dirty="0" smtClean="0"/>
              <a:t> </a:t>
            </a:r>
            <a:r>
              <a:rPr lang="en-US" b="1" dirty="0" err="1" smtClean="0"/>
              <a:t>tersebar</a:t>
            </a:r>
            <a:r>
              <a:rPr lang="en-US" b="1" dirty="0" smtClean="0"/>
              <a:t> </a:t>
            </a:r>
            <a:r>
              <a:rPr lang="en-US" b="1" dirty="0" err="1" smtClean="0"/>
              <a:t>merata</a:t>
            </a:r>
            <a:r>
              <a:rPr lang="en-US" b="1" dirty="0" smtClean="0"/>
              <a:t> </a:t>
            </a:r>
            <a:r>
              <a:rPr lang="en-US" b="1" dirty="0" err="1" smtClean="0"/>
              <a:t>serta</a:t>
            </a:r>
            <a:r>
              <a:rPr lang="en-US" b="1" dirty="0" smtClean="0"/>
              <a:t> </a:t>
            </a:r>
            <a:r>
              <a:rPr lang="en-US" b="1" dirty="0" err="1" smtClean="0"/>
              <a:t>curah</a:t>
            </a:r>
            <a:r>
              <a:rPr lang="en-US" b="1" dirty="0" smtClean="0"/>
              <a:t> h</a:t>
            </a:r>
            <a:r>
              <a:rPr lang="id-ID" b="1" dirty="0" smtClean="0"/>
              <a:t>u</a:t>
            </a:r>
            <a:r>
              <a:rPr lang="en-US" b="1" dirty="0" err="1" smtClean="0"/>
              <a:t>jan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bervariasi</a:t>
            </a:r>
            <a:r>
              <a:rPr lang="en-US" b="1" dirty="0" smtClean="0"/>
              <a:t> </a:t>
            </a:r>
            <a:r>
              <a:rPr lang="en-US" b="1" dirty="0" err="1" smtClean="0"/>
              <a:t>banyak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harga</a:t>
            </a:r>
            <a:r>
              <a:rPr lang="en-US" b="1" dirty="0" smtClean="0"/>
              <a:t> </a:t>
            </a:r>
            <a:r>
              <a:rPr lang="en-US" b="1" dirty="0" err="1" smtClean="0"/>
              <a:t>tengahnya</a:t>
            </a:r>
            <a:r>
              <a:rPr lang="id-ID" b="1" dirty="0" smtClean="0"/>
              <a:t> dan distribusi hujan relatif merata pada seluruh DAS</a:t>
            </a:r>
            <a:r>
              <a:rPr lang="en-US" b="1" dirty="0" smtClean="0"/>
              <a:t>.</a:t>
            </a:r>
          </a:p>
          <a:p>
            <a:pPr marL="898525" lvl="1" indent="-354013" eaLnBrk="1" hangingPunct="1">
              <a:buFont typeface="Wingdings" pitchFamily="2" charset="2"/>
              <a:buChar char="q"/>
            </a:pPr>
            <a:r>
              <a:rPr lang="en-US" b="1" dirty="0" smtClean="0"/>
              <a:t>Makin </a:t>
            </a:r>
            <a:r>
              <a:rPr lang="en-US" b="1" dirty="0" err="1" smtClean="0"/>
              <a:t>banyak</a:t>
            </a:r>
            <a:r>
              <a:rPr lang="en-US" b="1" dirty="0" smtClean="0"/>
              <a:t> </a:t>
            </a:r>
            <a:r>
              <a:rPr lang="en-US" b="1" dirty="0" err="1" smtClean="0"/>
              <a:t>stasiun</a:t>
            </a:r>
            <a:r>
              <a:rPr lang="en-US" b="1" dirty="0" smtClean="0"/>
              <a:t> </a:t>
            </a:r>
            <a:r>
              <a:rPr lang="en-US" b="1" dirty="0" err="1" smtClean="0"/>
              <a:t>hujannya</a:t>
            </a:r>
            <a:r>
              <a:rPr lang="en-US" b="1" dirty="0" smtClean="0"/>
              <a:t>, </a:t>
            </a:r>
            <a:r>
              <a:rPr lang="en-US" b="1" dirty="0" err="1" smtClean="0"/>
              <a:t>akan</a:t>
            </a:r>
            <a:r>
              <a:rPr lang="en-US" b="1" dirty="0" smtClean="0"/>
              <a:t> </a:t>
            </a:r>
            <a:r>
              <a:rPr lang="en-US" b="1" dirty="0" err="1" smtClean="0"/>
              <a:t>makin</a:t>
            </a:r>
            <a:r>
              <a:rPr lang="en-US" b="1" dirty="0" smtClean="0"/>
              <a:t> </a:t>
            </a:r>
            <a:r>
              <a:rPr lang="en-US" b="1" dirty="0" err="1" smtClean="0"/>
              <a:t>banyak</a:t>
            </a:r>
            <a:r>
              <a:rPr lang="en-US" b="1" dirty="0" smtClean="0"/>
              <a:t> </a:t>
            </a:r>
            <a:r>
              <a:rPr lang="en-US" b="1" dirty="0" err="1" smtClean="0"/>
              <a:t>informasi</a:t>
            </a:r>
            <a:r>
              <a:rPr lang="en-US" b="1" dirty="0" smtClean="0"/>
              <a:t> yang </a:t>
            </a:r>
            <a:r>
              <a:rPr lang="en-US" b="1" dirty="0" err="1" smtClean="0"/>
              <a:t>diperoleh</a:t>
            </a:r>
            <a:r>
              <a:rPr lang="en-US" b="1" dirty="0" smtClean="0"/>
              <a:t> </a:t>
            </a:r>
            <a:r>
              <a:rPr lang="en-US" b="1" dirty="0" err="1" smtClean="0"/>
              <a:t>tetapi</a:t>
            </a:r>
            <a:r>
              <a:rPr lang="en-US" b="1" dirty="0" smtClean="0"/>
              <a:t> </a:t>
            </a:r>
            <a:r>
              <a:rPr lang="en-US" b="1" dirty="0" err="1" smtClean="0"/>
              <a:t>biaya</a:t>
            </a:r>
            <a:r>
              <a:rPr lang="en-US" b="1" dirty="0" smtClean="0"/>
              <a:t> </a:t>
            </a:r>
            <a:r>
              <a:rPr lang="en-US" b="1" dirty="0" err="1" smtClean="0"/>
              <a:t>mahal</a:t>
            </a:r>
            <a:r>
              <a:rPr lang="id-ID" b="1" dirty="0" smtClean="0"/>
              <a:t>, penempatan stasiun sebaiknya merata.</a:t>
            </a:r>
          </a:p>
          <a:p>
            <a:pPr marL="898525" lvl="1" indent="-354013" eaLnBrk="1" hangingPunct="1">
              <a:buFont typeface="Wingdings" pitchFamily="2" charset="2"/>
              <a:buChar char="q"/>
            </a:pPr>
            <a:r>
              <a:rPr lang="en-US" b="1" dirty="0" err="1" smtClean="0"/>
              <a:t>Keuntungan</a:t>
            </a:r>
            <a:r>
              <a:rPr lang="id-ID" b="1" dirty="0" smtClean="0"/>
              <a:t>,</a:t>
            </a:r>
            <a:r>
              <a:rPr lang="en-US" b="1" dirty="0" smtClean="0"/>
              <a:t> </a:t>
            </a:r>
            <a:r>
              <a:rPr lang="en-US" b="1" dirty="0" err="1" smtClean="0"/>
              <a:t>lebih</a:t>
            </a:r>
            <a:r>
              <a:rPr lang="en-US" b="1" dirty="0" smtClean="0"/>
              <a:t> </a:t>
            </a:r>
            <a:r>
              <a:rPr lang="en-US" b="1" dirty="0" err="1" smtClean="0"/>
              <a:t>obyektif</a:t>
            </a:r>
            <a:r>
              <a:rPr lang="en-US" b="1" dirty="0" smtClean="0"/>
              <a:t> </a:t>
            </a:r>
            <a:r>
              <a:rPr lang="en-US" b="1" dirty="0" err="1" smtClean="0"/>
              <a:t>jika</a:t>
            </a:r>
            <a:r>
              <a:rPr lang="en-US" b="1" dirty="0" smtClean="0"/>
              <a:t> </a:t>
            </a:r>
            <a:r>
              <a:rPr lang="en-US" b="1" dirty="0" err="1" smtClean="0"/>
              <a:t>dibandingkan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metode</a:t>
            </a:r>
            <a:r>
              <a:rPr lang="en-US" b="1" dirty="0" smtClean="0"/>
              <a:t> </a:t>
            </a:r>
            <a:r>
              <a:rPr lang="en-US" b="1" dirty="0" err="1" smtClean="0"/>
              <a:t>Isohyet</a:t>
            </a:r>
            <a:r>
              <a:rPr lang="en-US" b="1" dirty="0" smtClean="0"/>
              <a:t> </a:t>
            </a:r>
            <a:r>
              <a:rPr lang="id-ID" b="1" dirty="0" smtClean="0"/>
              <a:t>yang </a:t>
            </a:r>
            <a:r>
              <a:rPr lang="en-US" b="1" dirty="0" err="1" smtClean="0"/>
              <a:t>masih</a:t>
            </a:r>
            <a:r>
              <a:rPr lang="en-US" b="1" dirty="0" smtClean="0"/>
              <a:t> </a:t>
            </a:r>
            <a:r>
              <a:rPr lang="en-US" b="1" dirty="0" err="1" smtClean="0"/>
              <a:t>mengandung</a:t>
            </a:r>
            <a:r>
              <a:rPr lang="en-US" b="1" dirty="0" smtClean="0"/>
              <a:t> </a:t>
            </a:r>
            <a:r>
              <a:rPr lang="en-US" b="1" dirty="0" err="1" smtClean="0"/>
              <a:t>faktor</a:t>
            </a:r>
            <a:r>
              <a:rPr lang="en-US" b="1" dirty="0" smtClean="0"/>
              <a:t> </a:t>
            </a:r>
            <a:r>
              <a:rPr lang="en-US" b="1" dirty="0" err="1" smtClean="0"/>
              <a:t>subyektif</a:t>
            </a:r>
            <a:r>
              <a:rPr lang="en-US" b="1" dirty="0" smtClean="0"/>
              <a:t>. </a:t>
            </a:r>
            <a:endParaRPr lang="en-US" b="1" u="sng" dirty="0" smtClean="0"/>
          </a:p>
          <a:p>
            <a:endParaRPr lang="id-ID" sz="800" dirty="0"/>
          </a:p>
        </p:txBody>
      </p:sp>
      <p:grpSp>
        <p:nvGrpSpPr>
          <p:cNvPr id="3" name="Group 19"/>
          <p:cNvGrpSpPr/>
          <p:nvPr/>
        </p:nvGrpSpPr>
        <p:grpSpPr>
          <a:xfrm>
            <a:off x="1447800" y="3962400"/>
            <a:ext cx="4337071" cy="1524008"/>
            <a:chOff x="1142976" y="4481514"/>
            <a:chExt cx="4337071" cy="1524008"/>
          </a:xfrm>
        </p:grpSpPr>
        <p:grpSp>
          <p:nvGrpSpPr>
            <p:cNvPr id="4" name="Group 2"/>
            <p:cNvGrpSpPr>
              <a:grpSpLocks/>
            </p:cNvGrpSpPr>
            <p:nvPr/>
          </p:nvGrpSpPr>
          <p:grpSpPr bwMode="auto">
            <a:xfrm>
              <a:off x="2895600" y="4648200"/>
              <a:ext cx="2584447" cy="1357322"/>
              <a:chOff x="2289" y="4491"/>
              <a:chExt cx="5127" cy="2506"/>
            </a:xfrm>
            <a:noFill/>
          </p:grpSpPr>
          <p:sp>
            <p:nvSpPr>
              <p:cNvPr id="156679" name="Text Box 7"/>
              <p:cNvSpPr txBox="1">
                <a:spLocks noChangeArrowheads="1"/>
              </p:cNvSpPr>
              <p:nvPr/>
            </p:nvSpPr>
            <p:spPr bwMode="auto">
              <a:xfrm>
                <a:off x="3281" y="4887"/>
                <a:ext cx="502" cy="367"/>
              </a:xfrm>
              <a:prstGeom prst="rect">
                <a:avLst/>
              </a:prstGeom>
              <a:grpFill/>
              <a:ln w="2857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500"/>
                  </a:spcBef>
                  <a:spcAft>
                    <a:spcPts val="5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Arial" pitchFamily="34" charset="0"/>
                  </a:rPr>
                  <a:t>1</a:t>
                </a:r>
                <a:endParaRPr kumimoji="0" lang="id-ID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56682" name="Freeform 10"/>
              <p:cNvSpPr>
                <a:spLocks/>
              </p:cNvSpPr>
              <p:nvPr/>
            </p:nvSpPr>
            <p:spPr bwMode="auto">
              <a:xfrm>
                <a:off x="2289" y="4491"/>
                <a:ext cx="5127" cy="2506"/>
              </a:xfrm>
              <a:custGeom>
                <a:avLst/>
                <a:gdLst/>
                <a:ahLst/>
                <a:cxnLst>
                  <a:cxn ang="0">
                    <a:pos x="1241" y="2110"/>
                  </a:cxn>
                  <a:cxn ang="0">
                    <a:pos x="170" y="1619"/>
                  </a:cxn>
                  <a:cxn ang="0">
                    <a:pos x="222" y="740"/>
                  </a:cxn>
                  <a:cxn ang="0">
                    <a:pos x="696" y="91"/>
                  </a:cxn>
                  <a:cxn ang="0">
                    <a:pos x="1434" y="196"/>
                  </a:cxn>
                  <a:cxn ang="0">
                    <a:pos x="2593" y="214"/>
                  </a:cxn>
                  <a:cxn ang="0">
                    <a:pos x="3770" y="196"/>
                  </a:cxn>
                  <a:cxn ang="0">
                    <a:pos x="4490" y="495"/>
                  </a:cxn>
                  <a:cxn ang="0">
                    <a:pos x="5051" y="899"/>
                  </a:cxn>
                  <a:cxn ang="0">
                    <a:pos x="4946" y="1619"/>
                  </a:cxn>
                  <a:cxn ang="0">
                    <a:pos x="4173" y="2339"/>
                  </a:cxn>
                  <a:cxn ang="0">
                    <a:pos x="3155" y="2356"/>
                  </a:cxn>
                  <a:cxn ang="0">
                    <a:pos x="2698" y="2497"/>
                  </a:cxn>
                  <a:cxn ang="0">
                    <a:pos x="2084" y="2303"/>
                  </a:cxn>
                  <a:cxn ang="0">
                    <a:pos x="1926" y="2163"/>
                  </a:cxn>
                  <a:cxn ang="0">
                    <a:pos x="1364" y="2128"/>
                  </a:cxn>
                  <a:cxn ang="0">
                    <a:pos x="1241" y="2110"/>
                  </a:cxn>
                </a:cxnLst>
                <a:rect l="0" t="0" r="r" b="b"/>
                <a:pathLst>
                  <a:path w="5127" h="2506">
                    <a:moveTo>
                      <a:pt x="1241" y="2110"/>
                    </a:moveTo>
                    <a:cubicBezTo>
                      <a:pt x="1042" y="2025"/>
                      <a:pt x="340" y="1847"/>
                      <a:pt x="170" y="1619"/>
                    </a:cubicBezTo>
                    <a:cubicBezTo>
                      <a:pt x="0" y="1391"/>
                      <a:pt x="134" y="995"/>
                      <a:pt x="222" y="740"/>
                    </a:cubicBezTo>
                    <a:cubicBezTo>
                      <a:pt x="310" y="485"/>
                      <a:pt x="494" y="182"/>
                      <a:pt x="696" y="91"/>
                    </a:cubicBezTo>
                    <a:cubicBezTo>
                      <a:pt x="898" y="0"/>
                      <a:pt x="1118" y="176"/>
                      <a:pt x="1434" y="196"/>
                    </a:cubicBezTo>
                    <a:cubicBezTo>
                      <a:pt x="1750" y="216"/>
                      <a:pt x="2204" y="214"/>
                      <a:pt x="2593" y="214"/>
                    </a:cubicBezTo>
                    <a:cubicBezTo>
                      <a:pt x="2982" y="214"/>
                      <a:pt x="3454" y="149"/>
                      <a:pt x="3770" y="196"/>
                    </a:cubicBezTo>
                    <a:cubicBezTo>
                      <a:pt x="4086" y="243"/>
                      <a:pt x="4277" y="378"/>
                      <a:pt x="4490" y="495"/>
                    </a:cubicBezTo>
                    <a:cubicBezTo>
                      <a:pt x="4703" y="612"/>
                      <a:pt x="4975" y="712"/>
                      <a:pt x="5051" y="899"/>
                    </a:cubicBezTo>
                    <a:cubicBezTo>
                      <a:pt x="5127" y="1086"/>
                      <a:pt x="5092" y="1379"/>
                      <a:pt x="4946" y="1619"/>
                    </a:cubicBezTo>
                    <a:cubicBezTo>
                      <a:pt x="4800" y="1859"/>
                      <a:pt x="4471" y="2216"/>
                      <a:pt x="4173" y="2339"/>
                    </a:cubicBezTo>
                    <a:cubicBezTo>
                      <a:pt x="3875" y="2462"/>
                      <a:pt x="3401" y="2330"/>
                      <a:pt x="3155" y="2356"/>
                    </a:cubicBezTo>
                    <a:cubicBezTo>
                      <a:pt x="2909" y="2382"/>
                      <a:pt x="2876" y="2506"/>
                      <a:pt x="2698" y="2497"/>
                    </a:cubicBezTo>
                    <a:cubicBezTo>
                      <a:pt x="2520" y="2488"/>
                      <a:pt x="2213" y="2359"/>
                      <a:pt x="2084" y="2303"/>
                    </a:cubicBezTo>
                    <a:cubicBezTo>
                      <a:pt x="1955" y="2247"/>
                      <a:pt x="2046" y="2192"/>
                      <a:pt x="1926" y="2163"/>
                    </a:cubicBezTo>
                    <a:cubicBezTo>
                      <a:pt x="1806" y="2134"/>
                      <a:pt x="1478" y="2137"/>
                      <a:pt x="1364" y="2128"/>
                    </a:cubicBezTo>
                    <a:cubicBezTo>
                      <a:pt x="1250" y="2119"/>
                      <a:pt x="1440" y="2195"/>
                      <a:pt x="1241" y="2110"/>
                    </a:cubicBezTo>
                    <a:close/>
                  </a:path>
                </a:pathLst>
              </a:custGeom>
              <a:grpFill/>
              <a:ln w="28575" cap="flat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sp>
          <p:nvSpPr>
            <p:cNvPr id="15" name="5-Point Star 14"/>
            <p:cNvSpPr/>
            <p:nvPr/>
          </p:nvSpPr>
          <p:spPr>
            <a:xfrm>
              <a:off x="3286116" y="5072074"/>
              <a:ext cx="142876" cy="142876"/>
            </a:xfrm>
            <a:prstGeom prst="star5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6" name="5-Point Star 15"/>
            <p:cNvSpPr/>
            <p:nvPr/>
          </p:nvSpPr>
          <p:spPr>
            <a:xfrm>
              <a:off x="4357686" y="5786454"/>
              <a:ext cx="142876" cy="142876"/>
            </a:xfrm>
            <a:prstGeom prst="star5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7" name="5-Point Star 16"/>
            <p:cNvSpPr/>
            <p:nvPr/>
          </p:nvSpPr>
          <p:spPr>
            <a:xfrm>
              <a:off x="4929190" y="5072074"/>
              <a:ext cx="142876" cy="142876"/>
            </a:xfrm>
            <a:prstGeom prst="star5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726194" y="4929198"/>
              <a:ext cx="27443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400" b="1" dirty="0" smtClean="0"/>
                <a:t>2</a:t>
              </a:r>
              <a:endParaRPr lang="id-ID" sz="1400" b="1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297566" y="5500702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400" b="1" dirty="0" smtClean="0"/>
                <a:t>n</a:t>
              </a:r>
              <a:endParaRPr lang="id-ID" sz="14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142976" y="4481514"/>
              <a:ext cx="13756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2000" b="1" dirty="0" smtClean="0">
                  <a:solidFill>
                    <a:srgbClr val="000099"/>
                  </a:solidFill>
                </a:rPr>
                <a:t>Batas DAS</a:t>
              </a:r>
              <a:endParaRPr lang="id-ID" sz="2000" b="1" dirty="0">
                <a:solidFill>
                  <a:srgbClr val="000099"/>
                </a:solidFill>
              </a:endParaRPr>
            </a:p>
          </p:txBody>
        </p:sp>
        <p:cxnSp>
          <p:nvCxnSpPr>
            <p:cNvPr id="21" name="Straight Arrow Connector 20"/>
            <p:cNvCxnSpPr>
              <a:stCxn id="13" idx="3"/>
            </p:cNvCxnSpPr>
            <p:nvPr/>
          </p:nvCxnSpPr>
          <p:spPr>
            <a:xfrm>
              <a:off x="2518674" y="4681569"/>
              <a:ext cx="553128" cy="157135"/>
            </a:xfrm>
            <a:prstGeom prst="straightConnector1">
              <a:avLst/>
            </a:prstGeom>
            <a:ln w="28575">
              <a:solidFill>
                <a:srgbClr val="000099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285728"/>
            <a:ext cx="8429684" cy="6357982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id-ID" sz="2800" b="1" dirty="0" smtClean="0">
                <a:solidFill>
                  <a:srgbClr val="C00000"/>
                </a:solidFill>
              </a:rPr>
              <a:t>CONTOH 1 :</a:t>
            </a:r>
          </a:p>
          <a:p>
            <a:pPr algn="l"/>
            <a:r>
              <a:rPr lang="id-ID" sz="2600" b="1" dirty="0" smtClean="0">
                <a:solidFill>
                  <a:schemeClr val="tx1"/>
                </a:solidFill>
              </a:rPr>
              <a:t>Diketahui suatu das mempunyai 4 stasiun hujan, stasiun a = 50 mm, b = 40 mm, c = 20 mm dan d = 30 mm. Hitung 	hujan rerata dengan metode rata-rata aljabar !.</a:t>
            </a:r>
          </a:p>
          <a:p>
            <a:pPr algn="l"/>
            <a:r>
              <a:rPr lang="id-ID" sz="2600" b="1" dirty="0" smtClean="0">
                <a:solidFill>
                  <a:schemeClr val="tx1"/>
                </a:solidFill>
              </a:rPr>
              <a:t>Penyelesaian :</a:t>
            </a:r>
          </a:p>
          <a:p>
            <a:pPr algn="l"/>
            <a:r>
              <a:rPr lang="id-ID" sz="2600" b="1" dirty="0" smtClean="0">
                <a:solidFill>
                  <a:schemeClr val="tx1"/>
                </a:solidFill>
              </a:rPr>
              <a:t>Sta. A berada tidak jauh dari das, jadi berpengaruh sbb. :</a:t>
            </a:r>
          </a:p>
          <a:p>
            <a:pPr algn="l"/>
            <a:endParaRPr lang="id-ID" sz="2800" b="1" dirty="0" smtClean="0">
              <a:solidFill>
                <a:schemeClr val="tx1"/>
              </a:solidFill>
            </a:endParaRPr>
          </a:p>
          <a:p>
            <a:pPr algn="l"/>
            <a:endParaRPr lang="id-ID" sz="3000" b="1" dirty="0" smtClean="0">
              <a:solidFill>
                <a:schemeClr val="tx1"/>
              </a:solidFill>
            </a:endParaRPr>
          </a:p>
          <a:p>
            <a:pPr algn="l"/>
            <a:endParaRPr lang="id-ID" sz="1900" b="1" dirty="0" smtClean="0">
              <a:solidFill>
                <a:schemeClr val="tx1"/>
              </a:solidFill>
            </a:endParaRPr>
          </a:p>
          <a:p>
            <a:pPr algn="l"/>
            <a:r>
              <a:rPr lang="id-ID" sz="2600" b="1" dirty="0" smtClean="0">
                <a:solidFill>
                  <a:schemeClr val="tx1"/>
                </a:solidFill>
              </a:rPr>
              <a:t>Jika stasiun a berada jauh dari das maka data distasiun tidak diperhitungkan, sehingga :</a:t>
            </a:r>
          </a:p>
          <a:p>
            <a:pPr algn="l"/>
            <a:endParaRPr lang="id-ID" sz="2400" b="1" dirty="0" smtClean="0">
              <a:solidFill>
                <a:schemeClr val="tx1"/>
              </a:solidFill>
            </a:endParaRPr>
          </a:p>
          <a:p>
            <a:pPr algn="l"/>
            <a:endParaRPr lang="id-ID" sz="2400" b="1" dirty="0" smtClean="0">
              <a:solidFill>
                <a:schemeClr val="tx1"/>
              </a:solidFill>
            </a:endParaRPr>
          </a:p>
          <a:p>
            <a:pPr algn="l"/>
            <a:endParaRPr lang="id-ID" sz="2400" b="1" dirty="0" smtClean="0">
              <a:solidFill>
                <a:schemeClr val="tx1"/>
              </a:solidFill>
            </a:endParaRPr>
          </a:p>
          <a:p>
            <a:pPr algn="l"/>
            <a:endParaRPr lang="id-ID" sz="2600" b="1" dirty="0" smtClean="0">
              <a:solidFill>
                <a:schemeClr val="tx1"/>
              </a:solidFill>
            </a:endParaRPr>
          </a:p>
          <a:p>
            <a:pPr algn="l"/>
            <a:r>
              <a:rPr lang="id-ID" sz="2600" b="1" dirty="0" smtClean="0">
                <a:solidFill>
                  <a:schemeClr val="tx1"/>
                </a:solidFill>
              </a:rPr>
              <a:t>Perbedaan cukup besar karena variasi hujan di masing2 sta cukup besar, padahal metode tsb. Cocok jika variasi hujan terhadap jarak antar stasiun tidak besar.</a:t>
            </a:r>
          </a:p>
          <a:p>
            <a:pPr algn="l"/>
            <a:endParaRPr lang="id-ID" sz="2800" b="1" dirty="0">
              <a:solidFill>
                <a:schemeClr val="tx1"/>
              </a:solidFill>
            </a:endParaRPr>
          </a:p>
        </p:txBody>
      </p:sp>
      <p:graphicFrame>
        <p:nvGraphicFramePr>
          <p:cNvPr id="493571" name="Object 3"/>
          <p:cNvGraphicFramePr>
            <a:graphicFrameLocks noChangeAspect="1"/>
          </p:cNvGraphicFramePr>
          <p:nvPr/>
        </p:nvGraphicFramePr>
        <p:xfrm>
          <a:off x="1095379" y="2428868"/>
          <a:ext cx="6548455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2" name="Equation" r:id="rId3" imgW="2730240" imgH="431640" progId="Equation.3">
                  <p:embed/>
                </p:oleObj>
              </mc:Choice>
              <mc:Fallback>
                <p:oleObj name="Equation" r:id="rId3" imgW="2730240" imgH="4316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79" y="2428868"/>
                        <a:ext cx="6548455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3572" name="Object 4"/>
          <p:cNvGraphicFramePr>
            <a:graphicFrameLocks noChangeAspect="1"/>
          </p:cNvGraphicFramePr>
          <p:nvPr/>
        </p:nvGraphicFramePr>
        <p:xfrm>
          <a:off x="1095375" y="4286256"/>
          <a:ext cx="5818188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3" name="Equation" r:id="rId5" imgW="2425680" imgH="431640" progId="Equation.3">
                  <p:embed/>
                </p:oleObj>
              </mc:Choice>
              <mc:Fallback>
                <p:oleObj name="Equation" r:id="rId5" imgW="2425680" imgH="431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75" y="4286256"/>
                        <a:ext cx="5818188" cy="984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3"/>
          <p:cNvSpPr>
            <a:spLocks noGrp="1" noChangeArrowheads="1"/>
          </p:cNvSpPr>
          <p:nvPr>
            <p:ph idx="1"/>
          </p:nvPr>
        </p:nvSpPr>
        <p:spPr>
          <a:xfrm>
            <a:off x="214282" y="331789"/>
            <a:ext cx="8858280" cy="6240483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id-ID" b="1" dirty="0" smtClean="0">
                <a:solidFill>
                  <a:srgbClr val="CC0000"/>
                </a:solidFill>
              </a:rPr>
              <a:t>2. </a:t>
            </a:r>
            <a:r>
              <a:rPr lang="en-US" b="1" dirty="0" smtClean="0">
                <a:solidFill>
                  <a:srgbClr val="CC0000"/>
                </a:solidFill>
              </a:rPr>
              <a:t>METODE </a:t>
            </a:r>
            <a:r>
              <a:rPr lang="en-US" b="1" i="1" dirty="0" smtClean="0">
                <a:solidFill>
                  <a:srgbClr val="CC0000"/>
                </a:solidFill>
              </a:rPr>
              <a:t>THIESSEN</a:t>
            </a:r>
            <a:r>
              <a:rPr lang="id-ID" b="1" i="1" dirty="0" smtClean="0">
                <a:solidFill>
                  <a:srgbClr val="CC0000"/>
                </a:solidFill>
              </a:rPr>
              <a:t> </a:t>
            </a:r>
            <a:r>
              <a:rPr lang="id-ID" b="1" dirty="0" smtClean="0">
                <a:solidFill>
                  <a:srgbClr val="CC0000"/>
                </a:solidFill>
              </a:rPr>
              <a:t>: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 marL="865188" lvl="1" indent="-407988">
              <a:lnSpc>
                <a:spcPct val="90000"/>
              </a:lnSpc>
              <a:buFont typeface="Wingdings" pitchFamily="2" charset="2"/>
              <a:buChar char="q"/>
            </a:pPr>
            <a:r>
              <a:rPr lang="id-ID" sz="2400" b="1" dirty="0" smtClean="0">
                <a:latin typeface="+mj-lt"/>
                <a:cs typeface="Arial" pitchFamily="34" charset="0"/>
              </a:rPr>
              <a:t>Metode ini mem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perhitungkan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id-ID" sz="2400" b="1" dirty="0" smtClean="0">
                <a:latin typeface="+mj-lt"/>
                <a:cs typeface="Arial" pitchFamily="34" charset="0"/>
              </a:rPr>
              <a:t>bobot/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daerah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pengaruh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id-ID" sz="2400" b="1" dirty="0" smtClean="0">
                <a:latin typeface="+mj-lt"/>
                <a:cs typeface="Arial" pitchFamily="34" charset="0"/>
              </a:rPr>
              <a:t>dari masing-masing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stasiun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hujan</a:t>
            </a:r>
            <a:r>
              <a:rPr lang="id-ID" sz="2400" b="1" dirty="0" smtClean="0">
                <a:latin typeface="+mj-lt"/>
                <a:cs typeface="Arial" pitchFamily="34" charset="0"/>
              </a:rPr>
              <a:t> </a:t>
            </a:r>
            <a:r>
              <a:rPr lang="id-ID" sz="2400" b="1" dirty="0" smtClean="0">
                <a:latin typeface="+mj-lt"/>
                <a:cs typeface="Arial" pitchFamily="34" charset="0"/>
                <a:sym typeface="Wingdings" pitchFamily="2" charset="2"/>
              </a:rPr>
              <a:t> asumsi : hujan yang terjadi pada suatu luasan dalam DAS = hujan yg tercatat di sta. t</a:t>
            </a:r>
            <a:r>
              <a:rPr lang="id-ID" sz="2400" b="1" dirty="0" smtClean="0">
                <a:latin typeface="+mj-lt"/>
                <a:cs typeface="Arial" pitchFamily="34" charset="0"/>
              </a:rPr>
              <a:t>erdekat </a:t>
            </a:r>
            <a:r>
              <a:rPr lang="id-ID" sz="2400" b="1" dirty="0" smtClean="0">
                <a:latin typeface="+mj-lt"/>
                <a:cs typeface="Arial" pitchFamily="34" charset="0"/>
                <a:sym typeface="Wingdings" pitchFamily="2" charset="2"/>
              </a:rPr>
              <a:t> jadi mewakili luasan tsb</a:t>
            </a:r>
            <a:r>
              <a:rPr lang="id-ID" sz="2400" b="1" dirty="0" smtClean="0">
                <a:latin typeface="+mj-lt"/>
                <a:cs typeface="Arial" pitchFamily="34" charset="0"/>
              </a:rPr>
              <a:t>.</a:t>
            </a:r>
          </a:p>
          <a:p>
            <a:pPr marL="865188" lvl="1" indent="-407988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id-ID" sz="2400" b="1" dirty="0" smtClean="0">
                <a:latin typeface="+mj-lt"/>
                <a:cs typeface="Arial" pitchFamily="34" charset="0"/>
              </a:rPr>
              <a:t>Jumlah s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ta</a:t>
            </a:r>
            <a:r>
              <a:rPr lang="id-ID" sz="2400" b="1" dirty="0" smtClean="0">
                <a:latin typeface="+mj-lt"/>
                <a:cs typeface="Arial" pitchFamily="34" charset="0"/>
              </a:rPr>
              <a:t>siun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hujan</a:t>
            </a:r>
            <a:r>
              <a:rPr lang="en-US" sz="2400" b="1" dirty="0" smtClean="0">
                <a:latin typeface="+mj-lt"/>
                <a:cs typeface="Arial" pitchFamily="34" charset="0"/>
              </a:rPr>
              <a:t> min</a:t>
            </a:r>
            <a:r>
              <a:rPr lang="id-ID" sz="2400" b="1" dirty="0" smtClean="0">
                <a:latin typeface="+mj-lt"/>
                <a:cs typeface="Arial" pitchFamily="34" charset="0"/>
              </a:rPr>
              <a:t>imum</a:t>
            </a:r>
            <a:r>
              <a:rPr lang="en-US" sz="2400" b="1" dirty="0" smtClean="0">
                <a:latin typeface="+mj-lt"/>
                <a:cs typeface="Arial" pitchFamily="34" charset="0"/>
              </a:rPr>
              <a:t> 3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buah</a:t>
            </a:r>
            <a:endParaRPr lang="en-US" sz="2400" b="1" dirty="0" smtClean="0">
              <a:latin typeface="+mj-lt"/>
              <a:cs typeface="Arial" pitchFamily="34" charset="0"/>
            </a:endParaRPr>
          </a:p>
          <a:p>
            <a:pPr marL="865188" lvl="1" indent="-407988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id-ID" sz="2400" b="1" dirty="0" smtClean="0">
                <a:latin typeface="+mj-lt"/>
                <a:cs typeface="Arial" pitchFamily="34" charset="0"/>
              </a:rPr>
              <a:t>Penyebaran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sta</a:t>
            </a:r>
            <a:r>
              <a:rPr lang="id-ID" sz="2400" b="1" dirty="0" smtClean="0">
                <a:latin typeface="+mj-lt"/>
                <a:cs typeface="Arial" pitchFamily="34" charset="0"/>
              </a:rPr>
              <a:t>siun hujan bisa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tidak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merata</a:t>
            </a:r>
            <a:r>
              <a:rPr lang="id-ID" sz="2400" b="1" dirty="0" smtClean="0">
                <a:latin typeface="+mj-lt"/>
                <a:cs typeface="Arial" pitchFamily="34" charset="0"/>
              </a:rPr>
              <a:t>.</a:t>
            </a:r>
          </a:p>
          <a:p>
            <a:pPr marL="865188" lvl="1" indent="-407988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2400" b="1" dirty="0" err="1" smtClean="0">
                <a:latin typeface="+mj-lt"/>
                <a:cs typeface="Arial" pitchFamily="34" charset="0"/>
              </a:rPr>
              <a:t>Tidak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sesuai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untuk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daerah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bergunun</a:t>
            </a:r>
            <a:r>
              <a:rPr lang="id-ID" sz="2400" b="1" dirty="0" smtClean="0">
                <a:latin typeface="+mj-lt"/>
                <a:cs typeface="Arial" pitchFamily="34" charset="0"/>
              </a:rPr>
              <a:t>g</a:t>
            </a:r>
            <a:r>
              <a:rPr lang="en-US" sz="2400" b="1" dirty="0" smtClean="0">
                <a:latin typeface="+mj-lt"/>
                <a:cs typeface="Arial" pitchFamily="34" charset="0"/>
              </a:rPr>
              <a:t> (</a:t>
            </a:r>
            <a:r>
              <a:rPr lang="id-ID" sz="2400" b="1" dirty="0" smtClean="0">
                <a:latin typeface="+mj-lt"/>
                <a:cs typeface="Arial" pitchFamily="34" charset="0"/>
              </a:rPr>
              <a:t>pengaruh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orografis</a:t>
            </a:r>
            <a:r>
              <a:rPr lang="en-US" sz="2400" b="1" dirty="0" smtClean="0">
                <a:latin typeface="+mj-lt"/>
                <a:cs typeface="Arial" pitchFamily="34" charset="0"/>
              </a:rPr>
              <a:t>)</a:t>
            </a:r>
          </a:p>
          <a:p>
            <a:pPr marL="865188" lvl="1" indent="-407988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2400" b="1" dirty="0" smtClean="0">
                <a:latin typeface="+mj-lt"/>
                <a:cs typeface="Arial" pitchFamily="34" charset="0"/>
              </a:rPr>
              <a:t>D</a:t>
            </a:r>
            <a:r>
              <a:rPr lang="id-ID" sz="2400" b="1" dirty="0" smtClean="0">
                <a:latin typeface="+mj-lt"/>
                <a:cs typeface="Arial" pitchFamily="34" charset="0"/>
              </a:rPr>
              <a:t>AS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dibagi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menjadi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poligon</a:t>
            </a:r>
            <a:r>
              <a:rPr lang="en-US" sz="2400" b="1" dirty="0" smtClean="0">
                <a:latin typeface="+mj-lt"/>
                <a:cs typeface="Arial" pitchFamily="34" charset="0"/>
              </a:rPr>
              <a:t>,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sta</a:t>
            </a:r>
            <a:r>
              <a:rPr lang="id-ID" sz="2400" b="1" dirty="0" smtClean="0">
                <a:latin typeface="+mj-lt"/>
                <a:cs typeface="Arial" pitchFamily="34" charset="0"/>
              </a:rPr>
              <a:t>siun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pengamat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hujan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sebagai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pusat</a:t>
            </a:r>
            <a:r>
              <a:rPr lang="en-US" sz="2400" b="1" dirty="0" smtClean="0">
                <a:latin typeface="+mj-lt"/>
                <a:cs typeface="Arial" pitchFamily="34" charset="0"/>
              </a:rPr>
              <a:t>.</a:t>
            </a:r>
          </a:p>
          <a:p>
            <a:pPr marL="865188" lvl="1" indent="-407988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2400" b="1" dirty="0" err="1" smtClean="0">
                <a:latin typeface="+mj-lt"/>
                <a:cs typeface="Arial" pitchFamily="34" charset="0"/>
              </a:rPr>
              <a:t>Apabila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ada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penambahan</a:t>
            </a:r>
            <a:r>
              <a:rPr lang="en-US" sz="2400" b="1" dirty="0" smtClean="0">
                <a:latin typeface="+mj-lt"/>
                <a:cs typeface="Arial" pitchFamily="34" charset="0"/>
              </a:rPr>
              <a:t>/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pemindahan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stasiun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pengamat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hujan</a:t>
            </a:r>
            <a:r>
              <a:rPr lang="en-US" sz="2400" b="1" dirty="0" smtClean="0">
                <a:latin typeface="+mj-lt"/>
                <a:cs typeface="Arial" pitchFamily="34" charset="0"/>
              </a:rPr>
              <a:t>,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akan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id-ID" sz="2400" b="1" dirty="0" smtClean="0">
                <a:latin typeface="+mj-lt"/>
                <a:cs typeface="Arial" pitchFamily="34" charset="0"/>
              </a:rPr>
              <a:t>mengubah seluruh jaringan dan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mempengaruhi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hasil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akhir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perhitungan</a:t>
            </a:r>
            <a:r>
              <a:rPr lang="en-US" sz="2400" b="1" dirty="0" smtClean="0">
                <a:latin typeface="+mj-lt"/>
                <a:cs typeface="Arial" pitchFamily="34" charset="0"/>
              </a:rPr>
              <a:t>.</a:t>
            </a:r>
          </a:p>
          <a:p>
            <a:pPr marL="865188" lvl="1" indent="-407988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2400" b="1" dirty="0" err="1" smtClean="0">
                <a:latin typeface="+mj-lt"/>
                <a:cs typeface="Arial" pitchFamily="34" charset="0"/>
              </a:rPr>
              <a:t>Tidak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memperhitungkan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topografi</a:t>
            </a:r>
            <a:r>
              <a:rPr lang="id-ID" sz="2400" b="1" dirty="0" smtClean="0">
                <a:latin typeface="+mj-lt"/>
                <a:cs typeface="Arial" pitchFamily="34" charset="0"/>
              </a:rPr>
              <a:t>.</a:t>
            </a:r>
            <a:endParaRPr lang="en-US" sz="2400" b="1" dirty="0" smtClean="0">
              <a:latin typeface="+mj-lt"/>
              <a:cs typeface="Arial" pitchFamily="34" charset="0"/>
            </a:endParaRPr>
          </a:p>
          <a:p>
            <a:pPr marL="865188" lvl="1" indent="-407988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2400" b="1" dirty="0" err="1" smtClean="0">
                <a:latin typeface="+mj-lt"/>
                <a:cs typeface="Arial" pitchFamily="34" charset="0"/>
              </a:rPr>
              <a:t>Lebih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teliti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dibandingkan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id-ID" sz="2400" b="1" dirty="0" smtClean="0">
                <a:latin typeface="+mj-lt"/>
                <a:cs typeface="Arial" pitchFamily="34" charset="0"/>
              </a:rPr>
              <a:t>dengan</a:t>
            </a:r>
            <a:r>
              <a:rPr lang="en-US" sz="2400" b="1" dirty="0" smtClean="0">
                <a:latin typeface="+mj-lt"/>
                <a:cs typeface="Arial" pitchFamily="34" charset="0"/>
              </a:rPr>
              <a:t> </a:t>
            </a:r>
            <a:r>
              <a:rPr lang="en-US" sz="2400" b="1" dirty="0" err="1" smtClean="0">
                <a:latin typeface="+mj-lt"/>
                <a:cs typeface="Arial" pitchFamily="34" charset="0"/>
              </a:rPr>
              <a:t>cara</a:t>
            </a:r>
            <a:r>
              <a:rPr lang="en-US" sz="2400" b="1" dirty="0" smtClean="0">
                <a:latin typeface="+mj-lt"/>
                <a:cs typeface="Arial" pitchFamily="34" charset="0"/>
              </a:rPr>
              <a:t> A</a:t>
            </a:r>
            <a:r>
              <a:rPr lang="id-ID" sz="2400" b="1" dirty="0" smtClean="0">
                <a:latin typeface="+mj-lt"/>
                <a:cs typeface="Arial" pitchFamily="34" charset="0"/>
              </a:rPr>
              <a:t>ljabar.</a:t>
            </a:r>
          </a:p>
          <a:p>
            <a:pPr marL="865188" lvl="1" indent="-407988" eaLnBrk="1" hangingPunct="1">
              <a:lnSpc>
                <a:spcPct val="90000"/>
              </a:lnSpc>
              <a:buNone/>
            </a:pPr>
            <a:endParaRPr lang="id-ID" sz="800" b="1" dirty="0" smtClean="0">
              <a:latin typeface="Arial" pitchFamily="34" charset="0"/>
              <a:cs typeface="Arial" pitchFamily="34" charset="0"/>
            </a:endParaRPr>
          </a:p>
          <a:p>
            <a:pPr marL="865188" lvl="1" indent="-407988" eaLnBrk="1" hangingPunct="1">
              <a:lnSpc>
                <a:spcPct val="90000"/>
              </a:lnSpc>
              <a:buNone/>
            </a:pPr>
            <a:endParaRPr lang="id-ID" sz="24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285852" y="428604"/>
            <a:ext cx="3272516" cy="2071702"/>
            <a:chOff x="3389" y="1870"/>
            <a:chExt cx="3601" cy="2385"/>
          </a:xfrm>
        </p:grpSpPr>
        <p:sp>
          <p:nvSpPr>
            <p:cNvPr id="157699" name="Freeform 3"/>
            <p:cNvSpPr>
              <a:spLocks/>
            </p:cNvSpPr>
            <p:nvPr/>
          </p:nvSpPr>
          <p:spPr bwMode="auto">
            <a:xfrm>
              <a:off x="4470" y="1870"/>
              <a:ext cx="690" cy="2115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690" y="945"/>
                </a:cxn>
                <a:cxn ang="0">
                  <a:pos x="0" y="2115"/>
                </a:cxn>
              </a:cxnLst>
              <a:rect l="0" t="0" r="r" b="b"/>
              <a:pathLst>
                <a:path w="690" h="2115">
                  <a:moveTo>
                    <a:pt x="285" y="0"/>
                  </a:moveTo>
                  <a:lnTo>
                    <a:pt x="690" y="945"/>
                  </a:lnTo>
                  <a:lnTo>
                    <a:pt x="0" y="2115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701" name="Line 5"/>
            <p:cNvSpPr>
              <a:spLocks noChangeShapeType="1"/>
            </p:cNvSpPr>
            <p:nvPr/>
          </p:nvSpPr>
          <p:spPr bwMode="auto">
            <a:xfrm flipH="1">
              <a:off x="5983" y="2230"/>
              <a:ext cx="615" cy="1890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prstDash val="lg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702" name="Line 6"/>
            <p:cNvSpPr>
              <a:spLocks noChangeShapeType="1"/>
            </p:cNvSpPr>
            <p:nvPr/>
          </p:nvSpPr>
          <p:spPr bwMode="auto">
            <a:xfrm flipV="1">
              <a:off x="3435" y="2237"/>
              <a:ext cx="3152" cy="818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prstDash val="lg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703" name="Text Box 7"/>
            <p:cNvSpPr txBox="1">
              <a:spLocks noChangeArrowheads="1"/>
            </p:cNvSpPr>
            <p:nvPr/>
          </p:nvSpPr>
          <p:spPr bwMode="auto">
            <a:xfrm>
              <a:off x="6525" y="2140"/>
              <a:ext cx="120" cy="1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  <a:sym typeface="Symbol" pitchFamily="18" charset="2"/>
                </a:rPr>
                <a:t>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04" name="Text Box 8"/>
            <p:cNvSpPr txBox="1">
              <a:spLocks noChangeArrowheads="1"/>
            </p:cNvSpPr>
            <p:nvPr/>
          </p:nvSpPr>
          <p:spPr bwMode="auto">
            <a:xfrm>
              <a:off x="6360" y="2665"/>
              <a:ext cx="120" cy="1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id-ID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05" name="Text Box 9"/>
            <p:cNvSpPr txBox="1">
              <a:spLocks noChangeArrowheads="1"/>
            </p:cNvSpPr>
            <p:nvPr/>
          </p:nvSpPr>
          <p:spPr bwMode="auto">
            <a:xfrm>
              <a:off x="6075" y="3520"/>
              <a:ext cx="120" cy="1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id-ID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06" name="Text Box 10"/>
            <p:cNvSpPr txBox="1">
              <a:spLocks noChangeArrowheads="1"/>
            </p:cNvSpPr>
            <p:nvPr/>
          </p:nvSpPr>
          <p:spPr bwMode="auto">
            <a:xfrm>
              <a:off x="5940" y="3970"/>
              <a:ext cx="120" cy="1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  <a:sym typeface="Symbol" pitchFamily="18" charset="2"/>
                </a:rPr>
                <a:t>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07" name="Text Box 11"/>
            <p:cNvSpPr txBox="1">
              <a:spLocks noChangeArrowheads="1"/>
            </p:cNvSpPr>
            <p:nvPr/>
          </p:nvSpPr>
          <p:spPr bwMode="auto">
            <a:xfrm>
              <a:off x="5885" y="2610"/>
              <a:ext cx="255" cy="25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A</a:t>
              </a:r>
              <a:r>
                <a:rPr kumimoji="0" lang="en-US" sz="1600" b="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1</a:t>
              </a:r>
              <a:endParaRPr kumimoji="0" lang="id-ID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08" name="Text Box 12"/>
            <p:cNvSpPr txBox="1">
              <a:spLocks noChangeArrowheads="1"/>
            </p:cNvSpPr>
            <p:nvPr/>
          </p:nvSpPr>
          <p:spPr bwMode="auto">
            <a:xfrm>
              <a:off x="5512" y="3350"/>
              <a:ext cx="393" cy="24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A</a:t>
              </a:r>
              <a:r>
                <a:rPr kumimoji="0" lang="id-ID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n</a:t>
              </a:r>
              <a:endParaRPr kumimoji="0" lang="id-ID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09" name="Text Box 13"/>
            <p:cNvSpPr txBox="1">
              <a:spLocks noChangeArrowheads="1"/>
            </p:cNvSpPr>
            <p:nvPr/>
          </p:nvSpPr>
          <p:spPr bwMode="auto">
            <a:xfrm>
              <a:off x="6178" y="4030"/>
              <a:ext cx="120" cy="2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id-ID" sz="1600" dirty="0" smtClean="0">
                  <a:cs typeface="Arial" pitchFamily="34" charset="0"/>
                </a:rPr>
                <a:t>n</a:t>
              </a:r>
              <a:endParaRPr kumimoji="0" lang="id-ID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10" name="Text Box 14"/>
            <p:cNvSpPr txBox="1">
              <a:spLocks noChangeArrowheads="1"/>
            </p:cNvSpPr>
            <p:nvPr/>
          </p:nvSpPr>
          <p:spPr bwMode="auto">
            <a:xfrm>
              <a:off x="4392" y="2931"/>
              <a:ext cx="255" cy="25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A</a:t>
              </a:r>
              <a:r>
                <a:rPr kumimoji="0" lang="en-US" sz="1600" b="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2</a:t>
              </a:r>
              <a:endParaRPr kumimoji="0" lang="id-ID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11" name="Text Box 15"/>
            <p:cNvSpPr txBox="1">
              <a:spLocks noChangeArrowheads="1"/>
            </p:cNvSpPr>
            <p:nvPr/>
          </p:nvSpPr>
          <p:spPr bwMode="auto">
            <a:xfrm>
              <a:off x="6735" y="2110"/>
              <a:ext cx="255" cy="25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1</a:t>
              </a:r>
              <a:endParaRPr kumimoji="0" lang="id-ID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12" name="Text Box 16"/>
            <p:cNvSpPr txBox="1">
              <a:spLocks noChangeArrowheads="1"/>
            </p:cNvSpPr>
            <p:nvPr/>
          </p:nvSpPr>
          <p:spPr bwMode="auto">
            <a:xfrm>
              <a:off x="3389" y="3125"/>
              <a:ext cx="135" cy="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2</a:t>
              </a:r>
              <a:endParaRPr kumimoji="0" lang="id-ID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5865" y="2320"/>
              <a:ext cx="120" cy="165"/>
              <a:chOff x="3405" y="10740"/>
              <a:chExt cx="120" cy="165"/>
            </a:xfrm>
          </p:grpSpPr>
          <p:sp>
            <p:nvSpPr>
              <p:cNvPr id="157714" name="Line 18"/>
              <p:cNvSpPr>
                <a:spLocks noChangeShapeType="1"/>
              </p:cNvSpPr>
              <p:nvPr/>
            </p:nvSpPr>
            <p:spPr bwMode="auto">
              <a:xfrm>
                <a:off x="3405" y="10755"/>
                <a:ext cx="90" cy="1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57715" name="Line 19"/>
              <p:cNvSpPr>
                <a:spLocks noChangeShapeType="1"/>
              </p:cNvSpPr>
              <p:nvPr/>
            </p:nvSpPr>
            <p:spPr bwMode="auto">
              <a:xfrm>
                <a:off x="3435" y="10740"/>
                <a:ext cx="90" cy="1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sp>
          <p:nvSpPr>
            <p:cNvPr id="157716" name="Line 20"/>
            <p:cNvSpPr>
              <a:spLocks noChangeShapeType="1"/>
            </p:cNvSpPr>
            <p:nvPr/>
          </p:nvSpPr>
          <p:spPr bwMode="auto">
            <a:xfrm>
              <a:off x="3525" y="3070"/>
              <a:ext cx="2445" cy="1005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prstDash val="lg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717" name="Text Box 21"/>
            <p:cNvSpPr txBox="1">
              <a:spLocks noChangeArrowheads="1"/>
            </p:cNvSpPr>
            <p:nvPr/>
          </p:nvSpPr>
          <p:spPr bwMode="auto">
            <a:xfrm>
              <a:off x="4095" y="3190"/>
              <a:ext cx="120" cy="2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  <a:sym typeface="Symbol" pitchFamily="18" charset="2"/>
                </a:rPr>
                <a:t></a:t>
              </a:r>
              <a:endParaRPr kumimoji="0" lang="id-ID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18" name="Text Box 22"/>
            <p:cNvSpPr txBox="1">
              <a:spLocks noChangeArrowheads="1"/>
            </p:cNvSpPr>
            <p:nvPr/>
          </p:nvSpPr>
          <p:spPr bwMode="auto">
            <a:xfrm>
              <a:off x="5175" y="3655"/>
              <a:ext cx="120" cy="2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  <a:sym typeface="Symbol" pitchFamily="18" charset="2"/>
                </a:rPr>
                <a:t></a:t>
              </a:r>
              <a:endParaRPr kumimoji="0" lang="id-ID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719" name="Freeform 23"/>
            <p:cNvSpPr>
              <a:spLocks/>
            </p:cNvSpPr>
            <p:nvPr/>
          </p:nvSpPr>
          <p:spPr bwMode="auto">
            <a:xfrm>
              <a:off x="5070" y="2440"/>
              <a:ext cx="105" cy="10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6" y="105"/>
                </a:cxn>
                <a:cxn ang="0">
                  <a:pos x="105" y="75"/>
                </a:cxn>
              </a:cxnLst>
              <a:rect l="0" t="0" r="r" b="b"/>
              <a:pathLst>
                <a:path w="105" h="105">
                  <a:moveTo>
                    <a:pt x="0" y="0"/>
                  </a:moveTo>
                  <a:lnTo>
                    <a:pt x="26" y="105"/>
                  </a:lnTo>
                  <a:lnTo>
                    <a:pt x="105" y="75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720" name="Freeform 24"/>
            <p:cNvSpPr>
              <a:spLocks/>
            </p:cNvSpPr>
            <p:nvPr/>
          </p:nvSpPr>
          <p:spPr bwMode="auto">
            <a:xfrm>
              <a:off x="6285" y="3205"/>
              <a:ext cx="75" cy="120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0" y="75"/>
                </a:cxn>
                <a:cxn ang="0">
                  <a:pos x="75" y="120"/>
                </a:cxn>
              </a:cxnLst>
              <a:rect l="0" t="0" r="r" b="b"/>
              <a:pathLst>
                <a:path w="75" h="120">
                  <a:moveTo>
                    <a:pt x="15" y="0"/>
                  </a:moveTo>
                  <a:lnTo>
                    <a:pt x="0" y="75"/>
                  </a:lnTo>
                  <a:lnTo>
                    <a:pt x="75" y="12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grpSp>
          <p:nvGrpSpPr>
            <p:cNvPr id="5" name="Group 25"/>
            <p:cNvGrpSpPr>
              <a:grpSpLocks/>
            </p:cNvGrpSpPr>
            <p:nvPr/>
          </p:nvGrpSpPr>
          <p:grpSpPr bwMode="auto">
            <a:xfrm>
              <a:off x="4331" y="2718"/>
              <a:ext cx="120" cy="165"/>
              <a:chOff x="3405" y="10740"/>
              <a:chExt cx="120" cy="165"/>
            </a:xfrm>
          </p:grpSpPr>
          <p:sp>
            <p:nvSpPr>
              <p:cNvPr id="157722" name="Line 26"/>
              <p:cNvSpPr>
                <a:spLocks noChangeShapeType="1"/>
              </p:cNvSpPr>
              <p:nvPr/>
            </p:nvSpPr>
            <p:spPr bwMode="auto">
              <a:xfrm>
                <a:off x="3405" y="10755"/>
                <a:ext cx="90" cy="1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57723" name="Line 27"/>
              <p:cNvSpPr>
                <a:spLocks noChangeShapeType="1"/>
              </p:cNvSpPr>
              <p:nvPr/>
            </p:nvSpPr>
            <p:spPr bwMode="auto">
              <a:xfrm>
                <a:off x="3435" y="10740"/>
                <a:ext cx="90" cy="1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sp>
          <p:nvSpPr>
            <p:cNvPr id="157724" name="Oval 28"/>
            <p:cNvSpPr>
              <a:spLocks noChangeArrowheads="1"/>
            </p:cNvSpPr>
            <p:nvPr/>
          </p:nvSpPr>
          <p:spPr bwMode="auto">
            <a:xfrm>
              <a:off x="3389" y="2992"/>
              <a:ext cx="72" cy="7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57726" name="Rectangle 3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graphicFrame>
        <p:nvGraphicFramePr>
          <p:cNvPr id="157725" name="Object 29"/>
          <p:cNvGraphicFramePr>
            <a:graphicFrameLocks noChangeAspect="1"/>
          </p:cNvGraphicFramePr>
          <p:nvPr/>
        </p:nvGraphicFramePr>
        <p:xfrm>
          <a:off x="5756275" y="857250"/>
          <a:ext cx="2108200" cy="1071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6" name="Equation" r:id="rId3" imgW="825480" imgH="482400" progId="Equation.3">
                  <p:embed/>
                </p:oleObj>
              </mc:Choice>
              <mc:Fallback>
                <p:oleObj name="Equation" r:id="rId3" imgW="825480" imgH="482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6275" y="857250"/>
                        <a:ext cx="2108200" cy="1071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7727" name="Rectangle 3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sp>
        <p:nvSpPr>
          <p:cNvPr id="34" name="TextBox 33"/>
          <p:cNvSpPr txBox="1"/>
          <p:nvPr/>
        </p:nvSpPr>
        <p:spPr>
          <a:xfrm>
            <a:off x="571472" y="2734948"/>
            <a:ext cx="8358246" cy="2542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638" indent="-274638" eaLnBrk="1" hangingPunct="1">
              <a:buFont typeface="Wingdings" pitchFamily="2" charset="2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tinggi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hujan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pada stasiun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1,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2…..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, n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marL="274638" indent="-274638" eaLnBrk="1" hangingPunct="1">
              <a:buFont typeface="Wingdings" pitchFamily="2" charset="2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luas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daerah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yang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berpengaruh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masing2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sta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274638" indent="-274638" eaLnBrk="1" hangingPunct="1">
              <a:buFont typeface="Wingdings" pitchFamily="2" charset="2"/>
              <a:buNone/>
              <a:defRPr/>
            </a:pPr>
            <a:endParaRPr lang="id-ID" sz="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274638" indent="-274638" eaLnBrk="1" hangingPunct="1">
              <a:buFont typeface="Wingdings" pitchFamily="2" charset="2"/>
              <a:buNone/>
              <a:defRPr/>
            </a:pP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Cara :</a:t>
            </a:r>
            <a:endParaRPr lang="id-ID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274638" indent="-274638" eaLnBrk="1" hangingPunct="1">
              <a:buFont typeface="Wingdings" pitchFamily="2" charset="2"/>
              <a:buAutoNum type="arabicPeriod"/>
              <a:defRPr/>
            </a:pPr>
            <a:r>
              <a:rPr lang="id-ID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Hubungkan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lokasi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sta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siun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pengamat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hujan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.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marL="274638" indent="-274638" eaLnBrk="1" hangingPunct="1">
              <a:buFont typeface="Wingdings" pitchFamily="2" charset="2"/>
              <a:buAutoNum type="arabicPeriod"/>
              <a:defRPr/>
            </a:pPr>
            <a:r>
              <a:rPr lang="id-ID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Gambar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garis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bagi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tegak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lurus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 pada tiap sisi segitiga.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marL="274638" indent="-274638" eaLnBrk="1" hangingPunct="1">
              <a:buFont typeface="Wingdings" pitchFamily="2" charset="2"/>
              <a:buAutoNum type="arabicPeriod"/>
              <a:defRPr/>
            </a:pPr>
            <a:r>
              <a:rPr lang="id-ID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Hitung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faktor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pemberat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Thiessen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Ai/</a:t>
            </a:r>
            <a:r>
              <a:rPr lang="el-GR" b="1" dirty="0" smtClean="0">
                <a:latin typeface="Arial" pitchFamily="34" charset="0"/>
                <a:cs typeface="Arial" pitchFamily="34" charset="0"/>
              </a:rPr>
              <a:t>Σ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Ai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65125" indent="-365125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b="1" dirty="0" err="1" smtClean="0">
                <a:latin typeface="Arial" pitchFamily="34" charset="0"/>
                <a:cs typeface="Arial" pitchFamily="34" charset="0"/>
              </a:rPr>
              <a:t>Curah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hujan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tiap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poligon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dianggap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diwakili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oleh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curah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hujan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titik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pengamatan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tiap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poligon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tersebut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.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marL="365125" indent="-365125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b="1" dirty="0" err="1" smtClean="0">
                <a:latin typeface="Arial" pitchFamily="34" charset="0"/>
                <a:cs typeface="Arial" pitchFamily="34" charset="0"/>
              </a:rPr>
              <a:t>Luas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poligon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diukur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planimeter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atau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kertas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milimeter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35" name="Freeform 34"/>
          <p:cNvSpPr/>
          <p:nvPr/>
        </p:nvSpPr>
        <p:spPr>
          <a:xfrm>
            <a:off x="1545432" y="252413"/>
            <a:ext cx="3812386" cy="2476500"/>
          </a:xfrm>
          <a:custGeom>
            <a:avLst/>
            <a:gdLst>
              <a:gd name="connsiteX0" fmla="*/ 554831 w 3436144"/>
              <a:gd name="connsiteY0" fmla="*/ 319087 h 2476500"/>
              <a:gd name="connsiteX1" fmla="*/ 211931 w 3436144"/>
              <a:gd name="connsiteY1" fmla="*/ 604837 h 2476500"/>
              <a:gd name="connsiteX2" fmla="*/ 69056 w 3436144"/>
              <a:gd name="connsiteY2" fmla="*/ 904875 h 2476500"/>
              <a:gd name="connsiteX3" fmla="*/ 69056 w 3436144"/>
              <a:gd name="connsiteY3" fmla="*/ 1404937 h 2476500"/>
              <a:gd name="connsiteX4" fmla="*/ 483394 w 3436144"/>
              <a:gd name="connsiteY4" fmla="*/ 1947862 h 2476500"/>
              <a:gd name="connsiteX5" fmla="*/ 969169 w 3436144"/>
              <a:gd name="connsiteY5" fmla="*/ 2019300 h 2476500"/>
              <a:gd name="connsiteX6" fmla="*/ 1240631 w 3436144"/>
              <a:gd name="connsiteY6" fmla="*/ 2062162 h 2476500"/>
              <a:gd name="connsiteX7" fmla="*/ 1640681 w 3436144"/>
              <a:gd name="connsiteY7" fmla="*/ 2205037 h 2476500"/>
              <a:gd name="connsiteX8" fmla="*/ 2112169 w 3436144"/>
              <a:gd name="connsiteY8" fmla="*/ 2447925 h 2476500"/>
              <a:gd name="connsiteX9" fmla="*/ 2526506 w 3436144"/>
              <a:gd name="connsiteY9" fmla="*/ 2376487 h 2476500"/>
              <a:gd name="connsiteX10" fmla="*/ 2840831 w 3436144"/>
              <a:gd name="connsiteY10" fmla="*/ 2105025 h 2476500"/>
              <a:gd name="connsiteX11" fmla="*/ 3155156 w 3436144"/>
              <a:gd name="connsiteY11" fmla="*/ 1633537 h 2476500"/>
              <a:gd name="connsiteX12" fmla="*/ 3340894 w 3436144"/>
              <a:gd name="connsiteY12" fmla="*/ 1133475 h 2476500"/>
              <a:gd name="connsiteX13" fmla="*/ 3383756 w 3436144"/>
              <a:gd name="connsiteY13" fmla="*/ 504825 h 2476500"/>
              <a:gd name="connsiteX14" fmla="*/ 3026569 w 3436144"/>
              <a:gd name="connsiteY14" fmla="*/ 176212 h 2476500"/>
              <a:gd name="connsiteX15" fmla="*/ 2183606 w 3436144"/>
              <a:gd name="connsiteY15" fmla="*/ 4762 h 2476500"/>
              <a:gd name="connsiteX16" fmla="*/ 1097756 w 3436144"/>
              <a:gd name="connsiteY16" fmla="*/ 147637 h 2476500"/>
              <a:gd name="connsiteX17" fmla="*/ 554831 w 3436144"/>
              <a:gd name="connsiteY17" fmla="*/ 319087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436144" h="2476500">
                <a:moveTo>
                  <a:pt x="554831" y="319087"/>
                </a:moveTo>
                <a:cubicBezTo>
                  <a:pt x="407194" y="395287"/>
                  <a:pt x="292894" y="507206"/>
                  <a:pt x="211931" y="604837"/>
                </a:cubicBezTo>
                <a:cubicBezTo>
                  <a:pt x="130968" y="702468"/>
                  <a:pt x="92869" y="771525"/>
                  <a:pt x="69056" y="904875"/>
                </a:cubicBezTo>
                <a:cubicBezTo>
                  <a:pt x="45244" y="1038225"/>
                  <a:pt x="0" y="1231106"/>
                  <a:pt x="69056" y="1404937"/>
                </a:cubicBezTo>
                <a:cubicBezTo>
                  <a:pt x="138112" y="1578768"/>
                  <a:pt x="333375" y="1845468"/>
                  <a:pt x="483394" y="1947862"/>
                </a:cubicBezTo>
                <a:cubicBezTo>
                  <a:pt x="633413" y="2050256"/>
                  <a:pt x="969169" y="2019300"/>
                  <a:pt x="969169" y="2019300"/>
                </a:cubicBezTo>
                <a:cubicBezTo>
                  <a:pt x="1095375" y="2038350"/>
                  <a:pt x="1128713" y="2031206"/>
                  <a:pt x="1240631" y="2062162"/>
                </a:cubicBezTo>
                <a:cubicBezTo>
                  <a:pt x="1352549" y="2093118"/>
                  <a:pt x="1495425" y="2140743"/>
                  <a:pt x="1640681" y="2205037"/>
                </a:cubicBezTo>
                <a:cubicBezTo>
                  <a:pt x="1785937" y="2269331"/>
                  <a:pt x="1964532" y="2419350"/>
                  <a:pt x="2112169" y="2447925"/>
                </a:cubicBezTo>
                <a:cubicBezTo>
                  <a:pt x="2259807" y="2476500"/>
                  <a:pt x="2405062" y="2433637"/>
                  <a:pt x="2526506" y="2376487"/>
                </a:cubicBezTo>
                <a:cubicBezTo>
                  <a:pt x="2647950" y="2319337"/>
                  <a:pt x="2736056" y="2228850"/>
                  <a:pt x="2840831" y="2105025"/>
                </a:cubicBezTo>
                <a:cubicBezTo>
                  <a:pt x="2945606" y="1981200"/>
                  <a:pt x="3071812" y="1795462"/>
                  <a:pt x="3155156" y="1633537"/>
                </a:cubicBezTo>
                <a:cubicBezTo>
                  <a:pt x="3238500" y="1471612"/>
                  <a:pt x="3302794" y="1321594"/>
                  <a:pt x="3340894" y="1133475"/>
                </a:cubicBezTo>
                <a:cubicBezTo>
                  <a:pt x="3378994" y="945356"/>
                  <a:pt x="3436144" y="664369"/>
                  <a:pt x="3383756" y="504825"/>
                </a:cubicBezTo>
                <a:cubicBezTo>
                  <a:pt x="3331369" y="345281"/>
                  <a:pt x="3226594" y="259556"/>
                  <a:pt x="3026569" y="176212"/>
                </a:cubicBezTo>
                <a:cubicBezTo>
                  <a:pt x="2826544" y="92868"/>
                  <a:pt x="2505075" y="9524"/>
                  <a:pt x="2183606" y="4762"/>
                </a:cubicBezTo>
                <a:cubicBezTo>
                  <a:pt x="1862137" y="0"/>
                  <a:pt x="1369218" y="95250"/>
                  <a:pt x="1097756" y="147637"/>
                </a:cubicBezTo>
                <a:cubicBezTo>
                  <a:pt x="826294" y="200024"/>
                  <a:pt x="702468" y="242887"/>
                  <a:pt x="554831" y="319087"/>
                </a:cubicBezTo>
                <a:close/>
              </a:path>
            </a:pathLst>
          </a:custGeom>
          <a:noFill/>
          <a:ln w="285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37" name="Straight Connector 36"/>
          <p:cNvCxnSpPr/>
          <p:nvPr/>
        </p:nvCxnSpPr>
        <p:spPr>
          <a:xfrm>
            <a:off x="2857488" y="1214422"/>
            <a:ext cx="2071702" cy="7143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5-Point Star 37"/>
          <p:cNvSpPr/>
          <p:nvPr/>
        </p:nvSpPr>
        <p:spPr>
          <a:xfrm>
            <a:off x="3571868" y="2285992"/>
            <a:ext cx="142876" cy="142876"/>
          </a:xfrm>
          <a:prstGeom prst="star5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9" name="5-Point Star 38"/>
          <p:cNvSpPr/>
          <p:nvPr/>
        </p:nvSpPr>
        <p:spPr>
          <a:xfrm>
            <a:off x="1285852" y="1357298"/>
            <a:ext cx="142876" cy="142876"/>
          </a:xfrm>
          <a:prstGeom prst="star5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0" name="5-Point Star 39"/>
          <p:cNvSpPr/>
          <p:nvPr/>
        </p:nvSpPr>
        <p:spPr>
          <a:xfrm>
            <a:off x="4143372" y="642918"/>
            <a:ext cx="142876" cy="142876"/>
          </a:xfrm>
          <a:prstGeom prst="star5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2" name="Object 30"/>
          <p:cNvGraphicFramePr>
            <a:graphicFrameLocks noChangeAspect="1"/>
          </p:cNvGraphicFramePr>
          <p:nvPr/>
        </p:nvGraphicFramePr>
        <p:xfrm>
          <a:off x="5357818" y="1931554"/>
          <a:ext cx="517542" cy="497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7" name="Equation" r:id="rId5" imgW="279360" imgH="266400" progId="Equation.3">
                  <p:embed/>
                </p:oleObj>
              </mc:Choice>
              <mc:Fallback>
                <p:oleObj name="Equation" r:id="rId5" imgW="279360" imgH="2664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7818" y="1931554"/>
                        <a:ext cx="517542" cy="4973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5845290" y="2100196"/>
            <a:ext cx="25843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 smtClean="0"/>
              <a:t>Hujan rata-rata DAS.</a:t>
            </a:r>
            <a:endParaRPr lang="id-ID" sz="2000" b="1" dirty="0"/>
          </a:p>
        </p:txBody>
      </p:sp>
      <p:sp>
        <p:nvSpPr>
          <p:cNvPr id="42" name="Oval 41"/>
          <p:cNvSpPr/>
          <p:nvPr/>
        </p:nvSpPr>
        <p:spPr>
          <a:xfrm>
            <a:off x="3714744" y="1857364"/>
            <a:ext cx="142876" cy="142876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3" name="Oval 42"/>
          <p:cNvSpPr/>
          <p:nvPr/>
        </p:nvSpPr>
        <p:spPr>
          <a:xfrm>
            <a:off x="4000496" y="1142984"/>
            <a:ext cx="142876" cy="142876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4" name="TextBox 43"/>
          <p:cNvSpPr txBox="1"/>
          <p:nvPr/>
        </p:nvSpPr>
        <p:spPr>
          <a:xfrm>
            <a:off x="461364" y="500042"/>
            <a:ext cx="11102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800" b="1" dirty="0" smtClean="0"/>
              <a:t>Sta. di</a:t>
            </a:r>
          </a:p>
          <a:p>
            <a:r>
              <a:rPr lang="id-ID" sz="1800" b="1" dirty="0" smtClean="0"/>
              <a:t>luar DAS</a:t>
            </a:r>
            <a:endParaRPr lang="id-ID" sz="1800" b="1" dirty="0"/>
          </a:p>
        </p:txBody>
      </p:sp>
      <p:cxnSp>
        <p:nvCxnSpPr>
          <p:cNvPr id="46" name="Straight Arrow Connector 45"/>
          <p:cNvCxnSpPr/>
          <p:nvPr/>
        </p:nvCxnSpPr>
        <p:spPr>
          <a:xfrm rot="10800000">
            <a:off x="1016484" y="1091798"/>
            <a:ext cx="269368" cy="26549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85728"/>
            <a:ext cx="8258204" cy="5840435"/>
          </a:xfrm>
        </p:spPr>
        <p:txBody>
          <a:bodyPr/>
          <a:lstStyle/>
          <a:p>
            <a:pPr>
              <a:buNone/>
            </a:pPr>
            <a:r>
              <a:rPr lang="id-ID" b="1" dirty="0" smtClean="0">
                <a:solidFill>
                  <a:srgbClr val="C00000"/>
                </a:solidFill>
              </a:rPr>
              <a:t>CONTOH 2 :</a:t>
            </a:r>
            <a:r>
              <a:rPr lang="id-ID" b="1" dirty="0" smtClean="0"/>
              <a:t/>
            </a:r>
            <a:br>
              <a:rPr lang="id-ID" b="1" dirty="0" smtClean="0"/>
            </a:br>
            <a:r>
              <a:rPr lang="id-ID" sz="2400" b="1" dirty="0" smtClean="0"/>
              <a:t>DATA SEPERTI GAMBAR DI BAWAH, LUAS DAS 500 KM². HITUNG HUJAN RERATA DENGAN METODE </a:t>
            </a:r>
            <a:r>
              <a:rPr lang="id-ID" sz="2400" b="1" i="1" dirty="0" smtClean="0"/>
              <a:t>THIESSEN</a:t>
            </a:r>
            <a:r>
              <a:rPr lang="id-ID" sz="2400" b="1" dirty="0" smtClean="0"/>
              <a:t> !.</a:t>
            </a:r>
            <a:r>
              <a:rPr lang="id-ID" b="1" dirty="0" smtClean="0"/>
              <a:t/>
            </a:r>
            <a:br>
              <a:rPr lang="id-ID" b="1" dirty="0" smtClean="0"/>
            </a:br>
            <a:endParaRPr lang="id-ID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1472" y="1918340"/>
          <a:ext cx="8072495" cy="3027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9268"/>
                <a:gridCol w="2132357"/>
                <a:gridCol w="2132357"/>
                <a:gridCol w="2208513"/>
              </a:tblGrid>
              <a:tr h="501810">
                <a:tc>
                  <a:txBody>
                    <a:bodyPr/>
                    <a:lstStyle/>
                    <a:p>
                      <a:pPr algn="ctr"/>
                      <a:r>
                        <a:rPr lang="id-ID" sz="2800" b="1" dirty="0" smtClean="0">
                          <a:solidFill>
                            <a:srgbClr val="FF0000"/>
                          </a:solidFill>
                        </a:rPr>
                        <a:t>Stasiun</a:t>
                      </a:r>
                      <a:endParaRPr lang="id-ID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800" b="1" dirty="0" smtClean="0">
                          <a:solidFill>
                            <a:srgbClr val="FF0000"/>
                          </a:solidFill>
                        </a:rPr>
                        <a:t>Hujan (mm)</a:t>
                      </a:r>
                      <a:endParaRPr lang="id-ID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800" b="1" dirty="0" smtClean="0">
                          <a:solidFill>
                            <a:srgbClr val="FF0000"/>
                          </a:solidFill>
                        </a:rPr>
                        <a:t>Luas poligon</a:t>
                      </a:r>
                      <a:endParaRPr lang="id-ID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800" b="1" dirty="0" smtClean="0">
                          <a:solidFill>
                            <a:srgbClr val="FF0000"/>
                          </a:solidFill>
                        </a:rPr>
                        <a:t>Hujan x Luas</a:t>
                      </a:r>
                      <a:endParaRPr lang="id-ID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01810"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A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50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95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4.750</a:t>
                      </a:r>
                      <a:endParaRPr lang="id-ID" sz="2400" b="1" dirty="0"/>
                    </a:p>
                  </a:txBody>
                  <a:tcPr/>
                </a:tc>
              </a:tr>
              <a:tr h="501810"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B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40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120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4.800</a:t>
                      </a:r>
                      <a:endParaRPr lang="id-ID" sz="2400" b="1" dirty="0"/>
                    </a:p>
                  </a:txBody>
                  <a:tcPr/>
                </a:tc>
              </a:tr>
              <a:tr h="501810"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C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20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172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3.440</a:t>
                      </a:r>
                      <a:endParaRPr lang="id-ID" sz="2400" b="1" dirty="0"/>
                    </a:p>
                  </a:txBody>
                  <a:tcPr/>
                </a:tc>
              </a:tr>
              <a:tr h="501810"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D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30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113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3.390</a:t>
                      </a:r>
                      <a:endParaRPr lang="id-ID" sz="2400" b="1" dirty="0"/>
                    </a:p>
                  </a:txBody>
                  <a:tcPr/>
                </a:tc>
              </a:tr>
              <a:tr h="501810">
                <a:tc>
                  <a:txBody>
                    <a:bodyPr/>
                    <a:lstStyle/>
                    <a:p>
                      <a:pPr algn="ctr"/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>
                          <a:solidFill>
                            <a:srgbClr val="C00000"/>
                          </a:solidFill>
                        </a:rPr>
                        <a:t>JUMLAH</a:t>
                      </a:r>
                      <a:endParaRPr lang="id-ID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>
                          <a:solidFill>
                            <a:srgbClr val="C00000"/>
                          </a:solidFill>
                        </a:rPr>
                        <a:t>500</a:t>
                      </a:r>
                      <a:endParaRPr lang="id-ID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>
                          <a:solidFill>
                            <a:srgbClr val="C00000"/>
                          </a:solidFill>
                        </a:rPr>
                        <a:t>16.380</a:t>
                      </a:r>
                      <a:endParaRPr lang="id-ID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95619" name="Object 3"/>
          <p:cNvGraphicFramePr>
            <a:graphicFrameLocks noChangeAspect="1"/>
          </p:cNvGraphicFramePr>
          <p:nvPr/>
        </p:nvGraphicFramePr>
        <p:xfrm>
          <a:off x="1643042" y="5214957"/>
          <a:ext cx="5451475" cy="1071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9" name="Equation" r:id="rId3" imgW="2133360" imgH="482400" progId="Equation.3">
                  <p:embed/>
                </p:oleObj>
              </mc:Choice>
              <mc:Fallback>
                <p:oleObj name="Equation" r:id="rId3" imgW="2133360" imgH="482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42" y="5214957"/>
                        <a:ext cx="5451475" cy="1071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152400"/>
            <a:ext cx="5786478" cy="647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282" y="500042"/>
            <a:ext cx="8786874" cy="6215106"/>
          </a:xfrm>
        </p:spPr>
        <p:txBody>
          <a:bodyPr>
            <a:normAutofit/>
          </a:bodyPr>
          <a:lstStyle/>
          <a:p>
            <a:pPr marL="457200" indent="-457200" algn="l">
              <a:lnSpc>
                <a:spcPct val="80000"/>
              </a:lnSpc>
              <a:buFont typeface="Wingdings" pitchFamily="2" charset="2"/>
              <a:buAutoNum type="alphaUcPeriod" startAt="3"/>
            </a:pPr>
            <a:r>
              <a:rPr lang="en-US" b="1" dirty="0" smtClean="0">
                <a:solidFill>
                  <a:srgbClr val="CC0000"/>
                </a:solidFill>
              </a:rPr>
              <a:t>METODE ISOHYET</a:t>
            </a:r>
            <a:r>
              <a:rPr lang="id-ID" b="1" dirty="0" smtClean="0">
                <a:solidFill>
                  <a:srgbClr val="CC0000"/>
                </a:solidFill>
              </a:rPr>
              <a:t> :</a:t>
            </a:r>
          </a:p>
          <a:p>
            <a:pPr marL="457200" indent="-457200" algn="l">
              <a:lnSpc>
                <a:spcPct val="80000"/>
              </a:lnSpc>
            </a:pPr>
            <a:endParaRPr lang="id-ID" sz="800" b="1" dirty="0" smtClean="0">
              <a:solidFill>
                <a:schemeClr val="tx2"/>
              </a:solidFill>
            </a:endParaRPr>
          </a:p>
          <a:p>
            <a:pPr marL="457200" indent="-457200" algn="l">
              <a:lnSpc>
                <a:spcPct val="80000"/>
              </a:lnSpc>
            </a:pPr>
            <a:r>
              <a:rPr lang="id-ID" sz="2800" b="1" dirty="0" smtClean="0">
                <a:solidFill>
                  <a:schemeClr val="tx2"/>
                </a:solidFill>
              </a:rPr>
              <a:t>	</a:t>
            </a:r>
            <a:r>
              <a:rPr lang="id-ID" sz="2800" b="1" dirty="0" smtClean="0">
                <a:solidFill>
                  <a:schemeClr val="tx1"/>
                </a:solidFill>
              </a:rPr>
              <a:t>Isohyet adalah garis yang menghubungkan titik-titik dengan kedalaman hujan yang sama. </a:t>
            </a:r>
          </a:p>
          <a:p>
            <a:pPr marL="457200" indent="-457200" algn="l">
              <a:lnSpc>
                <a:spcPct val="80000"/>
              </a:lnSpc>
            </a:pPr>
            <a:r>
              <a:rPr lang="id-ID" sz="2800" b="1" dirty="0" smtClean="0">
                <a:solidFill>
                  <a:schemeClr val="tx1"/>
                </a:solidFill>
              </a:rPr>
              <a:t>	Diasumsikan bahwa : hujan pada suatu daerah diantara 2 garis isohyet merata dan = nilai rata-rata dari kedua garis isohyet tersebut</a:t>
            </a:r>
            <a:r>
              <a:rPr lang="id-ID" sz="2800" b="1" dirty="0" smtClean="0">
                <a:solidFill>
                  <a:srgbClr val="CC0066"/>
                </a:solidFill>
              </a:rPr>
              <a:t>.</a:t>
            </a:r>
          </a:p>
          <a:p>
            <a:pPr marL="457200" indent="-457200" algn="l">
              <a:lnSpc>
                <a:spcPct val="80000"/>
              </a:lnSpc>
            </a:pPr>
            <a:endParaRPr lang="id-ID" sz="1100" b="1" dirty="0" smtClean="0">
              <a:solidFill>
                <a:schemeClr val="tx2"/>
              </a:solidFill>
            </a:endParaRPr>
          </a:p>
          <a:p>
            <a:pPr marL="457200" indent="-457200" algn="l">
              <a:lnSpc>
                <a:spcPct val="80000"/>
              </a:lnSpc>
            </a:pPr>
            <a:r>
              <a:rPr lang="id-ID" sz="2400" b="1" dirty="0" smtClean="0">
                <a:solidFill>
                  <a:schemeClr val="tx2"/>
                </a:solidFill>
              </a:rPr>
              <a:t>	-</a:t>
            </a:r>
            <a:r>
              <a:rPr lang="id-ID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Digunakan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daerah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datar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pegunungan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 algn="l">
              <a:lnSpc>
                <a:spcPct val="80000"/>
              </a:lnSpc>
            </a:pP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siun curah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hujan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tersebar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rata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&amp; harus banyak.</a:t>
            </a:r>
          </a:p>
          <a:p>
            <a:pPr marL="457200" indent="-457200" algn="l">
              <a:lnSpc>
                <a:spcPct val="80000"/>
              </a:lnSpc>
            </a:pP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Bermanfaat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curah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hujan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yang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singkat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metode</a:t>
            </a:r>
          </a:p>
          <a:p>
            <a:pPr marL="457200" indent="-457200" algn="l">
              <a:lnSpc>
                <a:spcPct val="80000"/>
              </a:lnSpc>
            </a:pP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	  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paling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teliti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tetapi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analis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nya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harus ber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pengalaman</a:t>
            </a: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l">
              <a:lnSpc>
                <a:spcPct val="80000"/>
              </a:lnSpc>
            </a:pPr>
            <a:endParaRPr lang="id-ID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l">
              <a:lnSpc>
                <a:spcPct val="80000"/>
              </a:lnSpc>
            </a:pP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400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l">
              <a:lnSpc>
                <a:spcPct val="80000"/>
              </a:lnSpc>
            </a:pPr>
            <a:r>
              <a:rPr lang="id-ID" sz="5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id-ID" sz="5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5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id-ID" sz="5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endParaRPr lang="id-ID" dirty="0"/>
          </a:p>
        </p:txBody>
      </p:sp>
      <p:graphicFrame>
        <p:nvGraphicFramePr>
          <p:cNvPr id="546817" name="Object 1"/>
          <p:cNvGraphicFramePr>
            <a:graphicFrameLocks noChangeAspect="1"/>
          </p:cNvGraphicFramePr>
          <p:nvPr/>
        </p:nvGraphicFramePr>
        <p:xfrm>
          <a:off x="1071538" y="4786322"/>
          <a:ext cx="6929486" cy="185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3" name="Equation" r:id="rId3" imgW="3962160" imgH="863280" progId="Equation.3">
                  <p:embed/>
                </p:oleObj>
              </mc:Choice>
              <mc:Fallback>
                <p:oleObj name="Equation" r:id="rId3" imgW="3962160" imgH="8632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1538" y="4786322"/>
                        <a:ext cx="6929486" cy="1857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428604"/>
            <a:ext cx="8286808" cy="6429420"/>
          </a:xfrm>
        </p:spPr>
        <p:txBody>
          <a:bodyPr>
            <a:normAutofit fontScale="32500" lnSpcReduction="20000"/>
          </a:bodyPr>
          <a:lstStyle/>
          <a:p>
            <a:pPr marL="457200" indent="-457200" algn="l">
              <a:lnSpc>
                <a:spcPct val="80000"/>
              </a:lnSpc>
            </a:pPr>
            <a:r>
              <a:rPr lang="id-ID" sz="7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PROSES TAHAPANNYA</a:t>
            </a:r>
            <a:r>
              <a:rPr lang="en-US" sz="7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:</a:t>
            </a:r>
            <a:r>
              <a:rPr lang="en-US" sz="5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id-ID" sz="5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914400" indent="-914400" algn="l">
              <a:lnSpc>
                <a:spcPct val="80000"/>
              </a:lnSpc>
            </a:pPr>
            <a:endParaRPr lang="id-ID" sz="2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6075" indent="-346075" algn="l">
              <a:lnSpc>
                <a:spcPct val="120000"/>
              </a:lnSpc>
            </a:pP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Plot </a:t>
            </a:r>
            <a:r>
              <a:rPr lang="en-US" sz="7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</a:t>
            </a: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siun</a:t>
            </a:r>
            <a:r>
              <a:rPr lang="en-US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7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hujan</a:t>
            </a:r>
            <a:r>
              <a:rPr lang="en-US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&amp;</a:t>
            </a:r>
            <a:r>
              <a:rPr lang="en-US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7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besar</a:t>
            </a: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kedalaman curah hujan.</a:t>
            </a:r>
          </a:p>
          <a:p>
            <a:pPr marL="346075" indent="-346075" algn="l">
              <a:lnSpc>
                <a:spcPct val="120000"/>
              </a:lnSpc>
            </a:pP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Dari nilai kedalaman hujan di stasiun yang berdampingan, dibuat interpolasi dengan pertambahan nilai yang ditetapkan.</a:t>
            </a:r>
          </a:p>
          <a:p>
            <a:pPr marL="346075" indent="-346075" algn="l">
              <a:lnSpc>
                <a:spcPct val="120000"/>
              </a:lnSpc>
            </a:pPr>
            <a:r>
              <a:rPr lang="id-ID" sz="6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Buat kurva dengan menghubungkan titik-titik interpolasi dengan kedalaman hujan yang sama.</a:t>
            </a:r>
          </a:p>
          <a:p>
            <a:pPr marL="346075" indent="-346075" algn="l">
              <a:lnSpc>
                <a:spcPct val="120000"/>
              </a:lnSpc>
            </a:pP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4. Ukur luas daerah antara 2 isohyet yang berurutan, kalikan </a:t>
            </a:r>
            <a:r>
              <a:rPr lang="id-ID" sz="6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dengan nilai rerata dari nilai kedua garis isohyet.</a:t>
            </a:r>
          </a:p>
          <a:p>
            <a:pPr marL="346075" indent="-346075" algn="l">
              <a:lnSpc>
                <a:spcPct val="120000"/>
              </a:lnSpc>
            </a:pP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Jumlah hitungan pada butir 4 untuk seluruh garis isohyet dibagi dengan luas daerah yang ditinjau.</a:t>
            </a:r>
          </a:p>
          <a:p>
            <a:pPr marL="346075" indent="-346075" algn="l">
              <a:lnSpc>
                <a:spcPct val="80000"/>
              </a:lnSpc>
            </a:pPr>
            <a:endParaRPr lang="id-ID" sz="51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6075" indent="-346075" algn="l">
              <a:lnSpc>
                <a:spcPct val="80000"/>
              </a:lnSpc>
            </a:pP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Tebal hujan</a:t>
            </a:r>
            <a:r>
              <a:rPr lang="id-ID" sz="7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346075" indent="-346075" algn="l">
              <a:lnSpc>
                <a:spcPct val="120000"/>
              </a:lnSpc>
            </a:pPr>
            <a:r>
              <a:rPr lang="id-ID" sz="51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id-ID" sz="7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Jumlahkan hasil kali tebal hujan dengan luas DAS yang dibatasi oleh 2 garis yang membagi jarak yang sama diantara 2 Isohyet yang berdekatan.</a:t>
            </a:r>
          </a:p>
          <a:p>
            <a:pPr marL="457200" indent="-457200" algn="l">
              <a:lnSpc>
                <a:spcPct val="170000"/>
              </a:lnSpc>
            </a:pPr>
            <a:endParaRPr lang="id-ID" sz="51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id-ID" dirty="0" smtClean="0"/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20" y="714356"/>
            <a:ext cx="7315200" cy="59912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7158" y="285728"/>
            <a:ext cx="82296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 smtClean="0">
                <a:solidFill>
                  <a:srgbClr val="C00000"/>
                </a:solidFill>
              </a:rPr>
              <a:t>CONTOH 3</a:t>
            </a:r>
            <a:r>
              <a:rPr lang="id-ID" sz="2000" b="1" dirty="0" smtClean="0"/>
              <a:t> </a:t>
            </a:r>
            <a:r>
              <a:rPr lang="id-ID" sz="2000" b="1" dirty="0" smtClean="0">
                <a:solidFill>
                  <a:srgbClr val="000066"/>
                </a:solidFill>
              </a:rPr>
              <a:t>: SOAL = NO 2, HITUNG P DENGAN METODE ISOHYET.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00628" y="3929066"/>
            <a:ext cx="3949414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id-ID" sz="2000" b="1" dirty="0" smtClean="0">
                <a:solidFill>
                  <a:srgbClr val="C00000"/>
                </a:solidFill>
              </a:rPr>
              <a:t>PENYELESAIAN :</a:t>
            </a:r>
          </a:p>
          <a:p>
            <a:pPr>
              <a:buNone/>
            </a:pPr>
            <a:r>
              <a:rPr lang="id-ID" sz="2000" b="1" dirty="0" smtClean="0"/>
              <a:t>DIBUAT GARIS-GARIS </a:t>
            </a:r>
          </a:p>
          <a:p>
            <a:pPr>
              <a:buNone/>
            </a:pPr>
            <a:r>
              <a:rPr lang="id-ID" sz="2000" b="1" dirty="0" smtClean="0"/>
              <a:t>ISOHYET, KEMUDIAN DI</a:t>
            </a:r>
          </a:p>
          <a:p>
            <a:pPr>
              <a:buNone/>
            </a:pPr>
            <a:r>
              <a:rPr lang="id-ID" sz="2000" b="1" dirty="0" smtClean="0">
                <a:solidFill>
                  <a:srgbClr val="FF0000"/>
                </a:solidFill>
              </a:rPr>
              <a:t>HITUNG LUASAN DAERAH </a:t>
            </a:r>
          </a:p>
          <a:p>
            <a:pPr>
              <a:buNone/>
            </a:pPr>
            <a:r>
              <a:rPr lang="id-ID" sz="2000" b="1" dirty="0" smtClean="0">
                <a:solidFill>
                  <a:srgbClr val="FF0000"/>
                </a:solidFill>
              </a:rPr>
              <a:t>DI ANTARA 2 GARIS ISOHYET </a:t>
            </a:r>
          </a:p>
          <a:p>
            <a:pPr>
              <a:buFont typeface="Wingdings"/>
              <a:buChar char="à"/>
            </a:pPr>
            <a:r>
              <a:rPr lang="id-ID" sz="2000" b="1" dirty="0" smtClean="0">
                <a:sym typeface="Wingdings" pitchFamily="2" charset="2"/>
              </a:rPr>
              <a:t> DISAJIKAN DALAM TABEL</a:t>
            </a:r>
          </a:p>
          <a:p>
            <a:r>
              <a:rPr lang="id-ID" sz="2000" b="1" dirty="0" smtClean="0">
                <a:sym typeface="Wingdings" pitchFamily="2" charset="2"/>
              </a:rPr>
              <a:t>SBB. :</a:t>
            </a:r>
          </a:p>
          <a:p>
            <a:endParaRPr lang="id-ID" dirty="0"/>
          </a:p>
        </p:txBody>
      </p:sp>
      <p:sp>
        <p:nvSpPr>
          <p:cNvPr id="5" name="5-Point Star 4"/>
          <p:cNvSpPr/>
          <p:nvPr/>
        </p:nvSpPr>
        <p:spPr>
          <a:xfrm>
            <a:off x="1643042" y="4429132"/>
            <a:ext cx="142876" cy="142876"/>
          </a:xfrm>
          <a:prstGeom prst="star5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TextBox 5"/>
          <p:cNvSpPr txBox="1"/>
          <p:nvPr/>
        </p:nvSpPr>
        <p:spPr>
          <a:xfrm>
            <a:off x="500034" y="3857628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800" b="1" dirty="0" smtClean="0">
                <a:solidFill>
                  <a:srgbClr val="FF0000"/>
                </a:solidFill>
              </a:rPr>
              <a:t>Belum</a:t>
            </a:r>
          </a:p>
          <a:p>
            <a:r>
              <a:rPr lang="id-ID" sz="1800" b="1" dirty="0" smtClean="0">
                <a:solidFill>
                  <a:srgbClr val="FF0000"/>
                </a:solidFill>
              </a:rPr>
              <a:t>terhitung</a:t>
            </a:r>
            <a:endParaRPr lang="id-ID" sz="1800" b="1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/>
          <p:cNvCxnSpPr>
            <a:stCxn id="5" idx="2"/>
            <a:endCxn id="6" idx="2"/>
          </p:cNvCxnSpPr>
          <p:nvPr/>
        </p:nvCxnSpPr>
        <p:spPr>
          <a:xfrm rot="5400000" flipH="1">
            <a:off x="1328156" y="4229836"/>
            <a:ext cx="68049" cy="616297"/>
          </a:xfrm>
          <a:prstGeom prst="straightConnector1">
            <a:avLst/>
          </a:prstGeom>
          <a:ln w="285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500826" y="2214554"/>
            <a:ext cx="16979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8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pertambahan </a:t>
            </a:r>
          </a:p>
          <a:p>
            <a:pPr algn="ctr"/>
            <a:r>
              <a:rPr lang="id-ID" sz="18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nilai 5 mm.</a:t>
            </a:r>
            <a:endParaRPr lang="id-ID" sz="1800" dirty="0"/>
          </a:p>
        </p:txBody>
      </p:sp>
      <p:sp>
        <p:nvSpPr>
          <p:cNvPr id="9" name="TextBox 8"/>
          <p:cNvSpPr txBox="1"/>
          <p:nvPr/>
        </p:nvSpPr>
        <p:spPr>
          <a:xfrm>
            <a:off x="2461226" y="5143512"/>
            <a:ext cx="3962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 smtClean="0">
                <a:solidFill>
                  <a:srgbClr val="FF0000"/>
                </a:solidFill>
              </a:rPr>
              <a:t>III</a:t>
            </a:r>
            <a:endParaRPr lang="id-ID" sz="1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71604" y="5447900"/>
            <a:ext cx="3321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 smtClean="0">
                <a:solidFill>
                  <a:srgbClr val="FF0000"/>
                </a:solidFill>
              </a:rPr>
              <a:t>V</a:t>
            </a:r>
            <a:endParaRPr lang="id-ID" sz="16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07052" y="5019272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 smtClean="0">
                <a:solidFill>
                  <a:srgbClr val="FF0000"/>
                </a:solidFill>
              </a:rPr>
              <a:t>I</a:t>
            </a:r>
            <a:endParaRPr lang="id-ID" sz="1600" b="1" dirty="0">
              <a:solidFill>
                <a:srgbClr val="FF0000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3500430" y="5072074"/>
            <a:ext cx="1500198" cy="21431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14282" y="642918"/>
          <a:ext cx="8715436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538"/>
                <a:gridCol w="1361796"/>
                <a:gridCol w="2496626"/>
                <a:gridCol w="2009388"/>
                <a:gridCol w="17430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>
                          <a:solidFill>
                            <a:srgbClr val="C00000"/>
                          </a:solidFill>
                        </a:rPr>
                        <a:t>Daerah</a:t>
                      </a:r>
                      <a:endParaRPr lang="id-ID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>
                          <a:solidFill>
                            <a:srgbClr val="C00000"/>
                          </a:solidFill>
                        </a:rPr>
                        <a:t>Isohyet</a:t>
                      </a:r>
                    </a:p>
                    <a:p>
                      <a:pPr algn="ctr"/>
                      <a:r>
                        <a:rPr lang="id-ID" sz="2400" dirty="0" smtClean="0">
                          <a:solidFill>
                            <a:srgbClr val="C00000"/>
                          </a:solidFill>
                        </a:rPr>
                        <a:t>mm</a:t>
                      </a:r>
                      <a:endParaRPr lang="id-ID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>
                          <a:solidFill>
                            <a:srgbClr val="C00000"/>
                          </a:solidFill>
                        </a:rPr>
                        <a:t>Luasan antara 2</a:t>
                      </a:r>
                    </a:p>
                    <a:p>
                      <a:pPr algn="ctr"/>
                      <a:r>
                        <a:rPr lang="id-ID" sz="2400" dirty="0" smtClean="0">
                          <a:solidFill>
                            <a:srgbClr val="C00000"/>
                          </a:solidFill>
                        </a:rPr>
                        <a:t>Isohyet, km²</a:t>
                      </a:r>
                      <a:endParaRPr lang="id-ID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>
                          <a:solidFill>
                            <a:srgbClr val="C00000"/>
                          </a:solidFill>
                        </a:rPr>
                        <a:t>Rerata dari 2</a:t>
                      </a:r>
                    </a:p>
                    <a:p>
                      <a:pPr algn="ctr"/>
                      <a:r>
                        <a:rPr lang="id-ID" sz="2400" dirty="0" smtClean="0">
                          <a:solidFill>
                            <a:srgbClr val="C00000"/>
                          </a:solidFill>
                        </a:rPr>
                        <a:t> Isohyet, km²</a:t>
                      </a:r>
                      <a:endParaRPr lang="id-ID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>
                          <a:solidFill>
                            <a:srgbClr val="C00000"/>
                          </a:solidFill>
                        </a:rPr>
                        <a:t>Luasan x Rerata</a:t>
                      </a:r>
                      <a:endParaRPr lang="id-ID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d-ID" sz="1400" b="1" dirty="0" smtClean="0"/>
                    </a:p>
                    <a:p>
                      <a:pPr algn="ctr"/>
                      <a:r>
                        <a:rPr lang="id-ID" sz="2400" b="1" dirty="0" smtClean="0"/>
                        <a:t>15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20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25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30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35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40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1" dirty="0" smtClean="0"/>
                        <a:t>45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d-ID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JUMLAH</a:t>
                      </a:r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b="1" dirty="0" smtClean="0"/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  16.826</a:t>
                      </a:r>
                    </a:p>
                    <a:p>
                      <a:endParaRPr lang="id-ID" sz="12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0034" y="2000240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I</a:t>
            </a:r>
            <a:endParaRPr lang="id-ID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2538707"/>
            <a:ext cx="42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II</a:t>
            </a:r>
            <a:endParaRPr lang="id-ID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00034" y="2928934"/>
            <a:ext cx="545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III</a:t>
            </a:r>
            <a:endParaRPr lang="id-ID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00034" y="3357562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IV</a:t>
            </a:r>
            <a:endParaRPr lang="id-ID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00034" y="3824591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V</a:t>
            </a:r>
            <a:endParaRPr lang="id-ID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00034" y="4324657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VI</a:t>
            </a:r>
            <a:endParaRPr lang="id-ID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722367" y="2000240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14</a:t>
            </a:r>
            <a:endParaRPr lang="id-ID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722367" y="2500306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50</a:t>
            </a:r>
            <a:endParaRPr lang="id-ID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722367" y="2928934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95</a:t>
            </a:r>
            <a:endParaRPr lang="id-ID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571868" y="3395963"/>
            <a:ext cx="623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111</a:t>
            </a:r>
            <a:endParaRPr lang="id-ID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571868" y="3857628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140</a:t>
            </a:r>
            <a:endParaRPr lang="id-ID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722367" y="4324657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70</a:t>
            </a:r>
            <a:endParaRPr lang="id-ID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786446" y="1967203"/>
            <a:ext cx="723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17.5</a:t>
            </a:r>
            <a:endParaRPr lang="id-ID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786446" y="2500306"/>
            <a:ext cx="723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22.5</a:t>
            </a:r>
            <a:endParaRPr lang="id-ID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786446" y="2928934"/>
            <a:ext cx="723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27.5</a:t>
            </a:r>
            <a:endParaRPr lang="id-ID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5786446" y="3429000"/>
            <a:ext cx="723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32.5</a:t>
            </a:r>
            <a:endParaRPr lang="id-ID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786446" y="3857628"/>
            <a:ext cx="723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37.5</a:t>
            </a:r>
            <a:endParaRPr lang="id-ID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777551" y="4324657"/>
            <a:ext cx="723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42.5</a:t>
            </a:r>
            <a:endParaRPr lang="id-ID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7786710" y="1967203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210</a:t>
            </a:r>
            <a:endParaRPr lang="id-ID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7572396" y="2500306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1.125</a:t>
            </a:r>
            <a:endParaRPr lang="id-ID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7552489" y="2928934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2.613</a:t>
            </a:r>
            <a:endParaRPr lang="id-ID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552489" y="3429000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3.608</a:t>
            </a:r>
            <a:endParaRPr lang="id-ID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7572396" y="3824591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5.250</a:t>
            </a:r>
            <a:endParaRPr lang="id-ID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7552489" y="4324657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/>
              <a:t>2.975</a:t>
            </a:r>
            <a:endParaRPr lang="id-ID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785786" y="5786454"/>
            <a:ext cx="2741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</a:rPr>
              <a:t>HUJAN RERATA :</a:t>
            </a:r>
            <a:endParaRPr lang="id-ID" b="1" dirty="0">
              <a:solidFill>
                <a:srgbClr val="C00000"/>
              </a:solidFill>
            </a:endParaRPr>
          </a:p>
        </p:txBody>
      </p:sp>
      <p:graphicFrame>
        <p:nvGraphicFramePr>
          <p:cNvPr id="544770" name="Object 2"/>
          <p:cNvGraphicFramePr>
            <a:graphicFrameLocks noChangeAspect="1"/>
          </p:cNvGraphicFramePr>
          <p:nvPr/>
        </p:nvGraphicFramePr>
        <p:xfrm>
          <a:off x="3556020" y="5643578"/>
          <a:ext cx="3873500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7" name="Equation" r:id="rId3" imgW="1536480" imgH="393480" progId="Equation.3">
                  <p:embed/>
                </p:oleObj>
              </mc:Choice>
              <mc:Fallback>
                <p:oleObj name="Equation" r:id="rId3" imgW="1536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6020" y="5643578"/>
                        <a:ext cx="3873500" cy="815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Arrow Connector 31"/>
          <p:cNvCxnSpPr/>
          <p:nvPr/>
        </p:nvCxnSpPr>
        <p:spPr>
          <a:xfrm rot="10800000" flipV="1">
            <a:off x="1000100" y="4857760"/>
            <a:ext cx="857256" cy="214314"/>
          </a:xfrm>
          <a:prstGeom prst="straightConnector1">
            <a:avLst/>
          </a:prstGeom>
          <a:ln w="28575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30392" y="4929198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 smtClean="0">
                <a:solidFill>
                  <a:srgbClr val="FF0066"/>
                </a:solidFill>
              </a:rPr>
              <a:t>50</a:t>
            </a:r>
            <a:endParaRPr lang="id-ID" sz="20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7" name="Picture 5" descr="gb 008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8604"/>
            <a:ext cx="7786742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571472" y="967071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</a:rPr>
              <a:t>THIESSEN</a:t>
            </a:r>
            <a:endParaRPr lang="id-ID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14744" y="428604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b="1" dirty="0" smtClean="0"/>
              <a:t>4</a:t>
            </a:r>
            <a:endParaRPr lang="id-ID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612" name="Group 4"/>
          <p:cNvGraphicFramePr>
            <a:graphicFrameLocks noGrp="1"/>
          </p:cNvGraphicFramePr>
          <p:nvPr/>
        </p:nvGraphicFramePr>
        <p:xfrm>
          <a:off x="285720" y="285728"/>
          <a:ext cx="8715436" cy="6228010"/>
        </p:xfrm>
        <a:graphic>
          <a:graphicData uri="http://schemas.openxmlformats.org/drawingml/2006/table">
            <a:tbl>
              <a:tblPr/>
              <a:tblGrid>
                <a:gridCol w="948390"/>
                <a:gridCol w="875437"/>
                <a:gridCol w="1240202"/>
                <a:gridCol w="3136981"/>
                <a:gridCol w="2514426"/>
              </a:tblGrid>
              <a:tr h="1249654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Sta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Huja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ua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Ha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(mm)</a:t>
                      </a: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dari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luas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tot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(Faktor Pembobot Thiessen)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Hujan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DAS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(mm)</a:t>
                      </a: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Kolom 3 x 4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431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15/455 x 100%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3,3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3,3% x 65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431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146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70/455 x 100%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15.4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15,4% x 146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431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192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80/455 x 100%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17,6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17,6% x 192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65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85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269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85/455 x 100%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18,7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18.7% x 269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55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154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10/455 x 100%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2,2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2,2% x 154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65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298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60/455 x 100%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13.2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13,2% x 298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55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100/455 x 100%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21,9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21,9% x 500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1102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25/455 x 100%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5,5% x 450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55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282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10/455 x 100%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2,2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2,2% x 282 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68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cs typeface="Arial" pitchFamily="34" charset="0"/>
                      </a:endParaRPr>
                    </a:p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cs typeface="Arial" pitchFamily="34" charset="0"/>
                        </a:rPr>
                        <a:t> 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cs typeface="Arial" pitchFamily="34" charset="0"/>
                        </a:rPr>
                        <a:t>Total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cs typeface="Arial" pitchFamily="34" charset="0"/>
                        </a:rPr>
                        <a:t> 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</a:t>
                      </a:r>
                    </a:p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Jumlah   =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Jumlah   =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291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b 010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14527" y="357166"/>
            <a:ext cx="6758001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85720" y="285728"/>
            <a:ext cx="14977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 smtClean="0">
                <a:solidFill>
                  <a:srgbClr val="C00000"/>
                </a:solidFill>
              </a:rPr>
              <a:t>CONTOH </a:t>
            </a:r>
          </a:p>
          <a:p>
            <a:r>
              <a:rPr lang="id-ID" sz="2000" b="1" dirty="0" smtClean="0">
                <a:solidFill>
                  <a:srgbClr val="C00000"/>
                </a:solidFill>
              </a:rPr>
              <a:t>ISOHYET :</a:t>
            </a:r>
            <a:endParaRPr lang="id-ID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660" name="Group 4"/>
          <p:cNvGraphicFramePr>
            <a:graphicFrameLocks noGrp="1"/>
          </p:cNvGraphicFramePr>
          <p:nvPr/>
        </p:nvGraphicFramePr>
        <p:xfrm>
          <a:off x="357158" y="357166"/>
          <a:ext cx="8501121" cy="6228403"/>
        </p:xfrm>
        <a:graphic>
          <a:graphicData uri="http://schemas.openxmlformats.org/drawingml/2006/table">
            <a:tbl>
              <a:tblPr/>
              <a:tblGrid>
                <a:gridCol w="1127650"/>
                <a:gridCol w="1535937"/>
                <a:gridCol w="1432246"/>
                <a:gridCol w="3049191"/>
                <a:gridCol w="1356097"/>
              </a:tblGrid>
              <a:tr h="4778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Isohyet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Luas Bruto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Luas Neto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Rata Hjn antara 2 isohyet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Vol.hujan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mm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Ha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Ha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mm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Kolom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3x4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525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&lt;100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455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4400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8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/>
                          <a:cs typeface="Arial" pitchFamily="34" charset="0"/>
                        </a:rPr>
                        <a:t> 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/>
                          <a:cs typeface="Arial" pitchFamily="34" charset="0"/>
                        </a:rPr>
                        <a:t> 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/>
                          <a:cs typeface="Arial" pitchFamily="34" charset="0"/>
                        </a:rPr>
                        <a:t> 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/>
                          <a:cs typeface="Arial" pitchFamily="34" charset="0"/>
                        </a:rPr>
                        <a:t> 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123.150</a:t>
                      </a:r>
                    </a:p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4413"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 = 123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150 : 455 = 270,7 m</a:t>
                      </a: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</a:p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id-ID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id-ID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2075" marR="92075" marT="46038" marB="46038" anchor="b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3"/>
          <p:cNvSpPr>
            <a:spLocks noGrp="1" noChangeArrowheads="1"/>
          </p:cNvSpPr>
          <p:nvPr>
            <p:ph idx="1"/>
          </p:nvPr>
        </p:nvSpPr>
        <p:spPr>
          <a:xfrm>
            <a:off x="642910" y="285728"/>
            <a:ext cx="8072494" cy="2952749"/>
          </a:xfrm>
        </p:spPr>
        <p:txBody>
          <a:bodyPr>
            <a:norm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en-US" sz="2800" b="1" dirty="0" smtClean="0">
                <a:solidFill>
                  <a:srgbClr val="C00000"/>
                </a:solidFill>
              </a:rPr>
              <a:t>CONTOH SOAL </a:t>
            </a:r>
            <a:r>
              <a:rPr lang="id-ID" sz="2800" b="1" dirty="0" smtClean="0">
                <a:solidFill>
                  <a:srgbClr val="C00000"/>
                </a:solidFill>
              </a:rPr>
              <a:t>5 </a:t>
            </a:r>
            <a:r>
              <a:rPr lang="en-US" sz="2800" b="1" dirty="0" smtClean="0">
                <a:solidFill>
                  <a:srgbClr val="C00000"/>
                </a:solidFill>
              </a:rPr>
              <a:t>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en-US" sz="2400" b="1" dirty="0" smtClean="0">
                <a:solidFill>
                  <a:schemeClr val="tx2"/>
                </a:solidFill>
              </a:rPr>
              <a:t>Dari </a:t>
            </a:r>
            <a:r>
              <a:rPr lang="en-US" sz="2400" b="1" dirty="0" err="1" smtClean="0">
                <a:solidFill>
                  <a:schemeClr val="tx2"/>
                </a:solidFill>
              </a:rPr>
              <a:t>suatu</a:t>
            </a:r>
            <a:r>
              <a:rPr lang="en-US" sz="2400" b="1" dirty="0" smtClean="0">
                <a:solidFill>
                  <a:schemeClr val="tx2"/>
                </a:solidFill>
              </a:rPr>
              <a:t> DAS </a:t>
            </a:r>
            <a:r>
              <a:rPr lang="en-US" sz="2400" b="1" dirty="0" err="1" smtClean="0">
                <a:solidFill>
                  <a:schemeClr val="tx2"/>
                </a:solidFill>
              </a:rPr>
              <a:t>seluas</a:t>
            </a:r>
            <a:r>
              <a:rPr lang="en-US" sz="2400" b="1" dirty="0" smtClean="0">
                <a:solidFill>
                  <a:schemeClr val="tx2"/>
                </a:solidFill>
              </a:rPr>
              <a:t> 57,20 km</a:t>
            </a:r>
            <a:r>
              <a:rPr lang="en-US" sz="2400" b="1" baseline="30000" dirty="0" smtClean="0">
                <a:solidFill>
                  <a:schemeClr val="tx2"/>
                </a:solidFill>
              </a:rPr>
              <a:t>2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terdapat</a:t>
            </a:r>
            <a:r>
              <a:rPr lang="en-US" sz="2400" b="1" dirty="0" smtClean="0">
                <a:solidFill>
                  <a:schemeClr val="tx2"/>
                </a:solidFill>
              </a:rPr>
              <a:t> 7 </a:t>
            </a:r>
            <a:r>
              <a:rPr lang="en-US" sz="2400" b="1" dirty="0" err="1" smtClean="0">
                <a:solidFill>
                  <a:schemeClr val="tx2"/>
                </a:solidFill>
              </a:rPr>
              <a:t>buah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stasiun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hujan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otomatis</a:t>
            </a:r>
            <a:r>
              <a:rPr lang="en-US" sz="2400" b="1" dirty="0" smtClean="0">
                <a:solidFill>
                  <a:schemeClr val="tx2"/>
                </a:solidFill>
              </a:rPr>
              <a:t>. </a:t>
            </a:r>
            <a:r>
              <a:rPr lang="en-US" sz="2400" b="1" dirty="0" err="1" smtClean="0">
                <a:solidFill>
                  <a:schemeClr val="tx2"/>
                </a:solidFill>
              </a:rPr>
              <a:t>Pada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bulan</a:t>
            </a:r>
            <a:r>
              <a:rPr lang="en-US" sz="2400" b="1" dirty="0" smtClean="0">
                <a:solidFill>
                  <a:schemeClr val="tx2"/>
                </a:solidFill>
              </a:rPr>
              <a:t> Mei </a:t>
            </a:r>
            <a:r>
              <a:rPr lang="en-US" sz="2400" b="1" dirty="0" err="1" smtClean="0">
                <a:solidFill>
                  <a:schemeClr val="tx2"/>
                </a:solidFill>
              </a:rPr>
              <a:t>terukur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hujan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pada</a:t>
            </a:r>
            <a:r>
              <a:rPr lang="en-US" sz="2400" b="1" dirty="0" smtClean="0">
                <a:solidFill>
                  <a:schemeClr val="tx2"/>
                </a:solidFill>
              </a:rPr>
              <a:t> Sta.1 = 64 mm, Sta. 2 = 60 mm, Sta.3 = 52 mm, Sta.4 = 48 mm, Sta.5 = 50 mm, Sta.6 = 40 mm </a:t>
            </a:r>
            <a:r>
              <a:rPr lang="en-US" sz="2400" b="1" dirty="0" err="1" smtClean="0">
                <a:solidFill>
                  <a:schemeClr val="tx2"/>
                </a:solidFill>
              </a:rPr>
              <a:t>dan</a:t>
            </a:r>
            <a:r>
              <a:rPr lang="en-US" sz="2400" b="1" dirty="0" smtClean="0">
                <a:solidFill>
                  <a:schemeClr val="tx2"/>
                </a:solidFill>
              </a:rPr>
              <a:t> Sta.7 = 36 mm. </a:t>
            </a:r>
            <a:endParaRPr lang="id-ID" sz="2400" b="1" dirty="0" smtClean="0">
              <a:solidFill>
                <a:schemeClr val="tx2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id-ID" sz="2400" b="1" dirty="0" smtClean="0">
                <a:solidFill>
                  <a:schemeClr val="tx2"/>
                </a:solidFill>
              </a:rPr>
              <a:t>H</a:t>
            </a:r>
            <a:r>
              <a:rPr lang="en-US" sz="2400" b="1" dirty="0" err="1" smtClean="0">
                <a:solidFill>
                  <a:schemeClr val="tx2"/>
                </a:solidFill>
              </a:rPr>
              <a:t>itung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kedalaman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hujan</a:t>
            </a:r>
            <a:r>
              <a:rPr lang="en-US" sz="2400" b="1" dirty="0" smtClean="0">
                <a:solidFill>
                  <a:schemeClr val="tx2"/>
                </a:solidFill>
              </a:rPr>
              <a:t> rata-rata DAS </a:t>
            </a:r>
            <a:r>
              <a:rPr lang="en-US" sz="2400" b="1" dirty="0" err="1" smtClean="0">
                <a:solidFill>
                  <a:schemeClr val="tx2"/>
                </a:solidFill>
              </a:rPr>
              <a:t>pada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bulan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tersebut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dengan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metode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id-ID" sz="2400" b="1" dirty="0" smtClean="0">
                <a:solidFill>
                  <a:srgbClr val="FF0000"/>
                </a:solidFill>
              </a:rPr>
              <a:t>Rata-rata Aljabar</a:t>
            </a:r>
            <a:r>
              <a:rPr lang="en-US" sz="2400" b="1" dirty="0" smtClean="0">
                <a:solidFill>
                  <a:srgbClr val="FF0000"/>
                </a:solidFill>
              </a:rPr>
              <a:t>,</a:t>
            </a:r>
            <a:r>
              <a:rPr lang="id-ID" sz="2400" b="1" dirty="0" smtClean="0">
                <a:solidFill>
                  <a:srgbClr val="FF0000"/>
                </a:solidFill>
              </a:rPr>
              <a:t> Metode </a:t>
            </a:r>
            <a:r>
              <a:rPr lang="en-US" sz="2400" b="1" dirty="0" err="1" smtClean="0">
                <a:solidFill>
                  <a:srgbClr val="FF0000"/>
                </a:solidFill>
              </a:rPr>
              <a:t>Thiessen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id-ID" sz="2400" b="1" dirty="0" smtClean="0">
                <a:solidFill>
                  <a:srgbClr val="FF0000"/>
                </a:solidFill>
              </a:rPr>
              <a:t>&amp; </a:t>
            </a:r>
            <a:r>
              <a:rPr lang="en-US" sz="2400" b="1" dirty="0" err="1" smtClean="0">
                <a:solidFill>
                  <a:srgbClr val="FF0000"/>
                </a:solidFill>
              </a:rPr>
              <a:t>Isohyet</a:t>
            </a:r>
            <a:r>
              <a:rPr lang="id-ID" sz="2400" b="1" dirty="0" smtClean="0">
                <a:solidFill>
                  <a:srgbClr val="FF0000"/>
                </a:solidFill>
              </a:rPr>
              <a:t>. </a:t>
            </a:r>
            <a:endParaRPr lang="en-US" sz="2400" b="1" dirty="0" smtClean="0">
              <a:solidFill>
                <a:srgbClr val="FF0000"/>
              </a:solidFill>
            </a:endParaRPr>
          </a:p>
        </p:txBody>
      </p:sp>
      <p:pic>
        <p:nvPicPr>
          <p:cNvPr id="92163" name="Picture 4" descr="gb 051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213100"/>
            <a:ext cx="3455987" cy="330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4" name="Rectangle 5"/>
          <p:cNvSpPr>
            <a:spLocks noChangeArrowheads="1"/>
          </p:cNvSpPr>
          <p:nvPr/>
        </p:nvSpPr>
        <p:spPr bwMode="auto">
          <a:xfrm>
            <a:off x="3786182" y="3549671"/>
            <a:ext cx="500066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441325" indent="-441325"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id-ID" b="1" dirty="0" smtClean="0">
                <a:solidFill>
                  <a:srgbClr val="C00000"/>
                </a:solidFill>
              </a:rPr>
              <a:t>      </a:t>
            </a:r>
            <a:r>
              <a:rPr lang="en-US" b="1" dirty="0" smtClean="0">
                <a:solidFill>
                  <a:srgbClr val="C00000"/>
                </a:solidFill>
              </a:rPr>
              <a:t>PENYELESAIAN </a:t>
            </a:r>
            <a:r>
              <a:rPr lang="en-US" b="1" dirty="0">
                <a:solidFill>
                  <a:srgbClr val="C00000"/>
                </a:solidFill>
              </a:rPr>
              <a:t>:</a:t>
            </a:r>
            <a:endParaRPr lang="id-ID" b="1" dirty="0">
              <a:solidFill>
                <a:srgbClr val="C00000"/>
              </a:solidFill>
            </a:endParaRPr>
          </a:p>
          <a:p>
            <a:pPr marL="441325" indent="-441325"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endParaRPr lang="en-US" sz="1100" b="1" u="sng" dirty="0">
              <a:solidFill>
                <a:schemeClr val="tx2"/>
              </a:solidFill>
            </a:endParaRPr>
          </a:p>
          <a:p>
            <a:pPr marL="441325" indent="-441325"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AutoNum type="alphaUcPeriod"/>
            </a:pPr>
            <a:r>
              <a:rPr lang="en-US" b="1" dirty="0">
                <a:solidFill>
                  <a:srgbClr val="C00000"/>
                </a:solidFill>
              </a:rPr>
              <a:t>METODE </a:t>
            </a:r>
            <a:r>
              <a:rPr lang="id-ID" b="1" dirty="0">
                <a:solidFill>
                  <a:srgbClr val="C00000"/>
                </a:solidFill>
              </a:rPr>
              <a:t>RATA2 ALJABAR :</a:t>
            </a:r>
            <a:endParaRPr lang="en-US" b="1" dirty="0">
              <a:solidFill>
                <a:srgbClr val="C00000"/>
              </a:solidFill>
            </a:endParaRPr>
          </a:p>
          <a:p>
            <a:pPr marL="441325" indent="-441325"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en-US" dirty="0">
                <a:solidFill>
                  <a:schemeClr val="tx2"/>
                </a:solidFill>
              </a:rPr>
              <a:t>	</a:t>
            </a:r>
            <a:r>
              <a:rPr lang="en-US" b="1" dirty="0">
                <a:solidFill>
                  <a:schemeClr val="tx2"/>
                </a:solidFill>
              </a:rPr>
              <a:t>P = 1/N (P</a:t>
            </a:r>
            <a:r>
              <a:rPr lang="en-US" sz="2000" b="1" dirty="0">
                <a:solidFill>
                  <a:schemeClr val="tx2"/>
                </a:solidFill>
              </a:rPr>
              <a:t>1</a:t>
            </a:r>
            <a:r>
              <a:rPr lang="en-US" b="1" dirty="0">
                <a:solidFill>
                  <a:schemeClr val="tx2"/>
                </a:solidFill>
              </a:rPr>
              <a:t> + P</a:t>
            </a:r>
            <a:r>
              <a:rPr lang="en-US" sz="2000" b="1" dirty="0">
                <a:solidFill>
                  <a:schemeClr val="tx2"/>
                </a:solidFill>
              </a:rPr>
              <a:t>2</a:t>
            </a:r>
            <a:r>
              <a:rPr lang="en-US" b="1" dirty="0">
                <a:solidFill>
                  <a:schemeClr val="tx2"/>
                </a:solidFill>
              </a:rPr>
              <a:t> + P</a:t>
            </a:r>
            <a:r>
              <a:rPr lang="en-US" sz="2000" b="1" dirty="0">
                <a:solidFill>
                  <a:schemeClr val="tx2"/>
                </a:solidFill>
              </a:rPr>
              <a:t>3</a:t>
            </a:r>
            <a:r>
              <a:rPr lang="en-US" b="1" dirty="0">
                <a:solidFill>
                  <a:schemeClr val="tx2"/>
                </a:solidFill>
              </a:rPr>
              <a:t> +…..+</a:t>
            </a:r>
            <a:r>
              <a:rPr lang="id-ID" b="1" dirty="0">
                <a:solidFill>
                  <a:schemeClr val="tx2"/>
                </a:solidFill>
              </a:rPr>
              <a:t> </a:t>
            </a:r>
            <a:r>
              <a:rPr lang="en-US" b="1" dirty="0">
                <a:solidFill>
                  <a:schemeClr val="tx2"/>
                </a:solidFill>
              </a:rPr>
              <a:t>P</a:t>
            </a:r>
            <a:r>
              <a:rPr lang="en-US" sz="2000" b="1" dirty="0">
                <a:solidFill>
                  <a:schemeClr val="tx2"/>
                </a:solidFill>
              </a:rPr>
              <a:t>N</a:t>
            </a:r>
            <a:r>
              <a:rPr lang="en-US" b="1" dirty="0">
                <a:solidFill>
                  <a:schemeClr val="tx2"/>
                </a:solidFill>
              </a:rPr>
              <a:t>)</a:t>
            </a:r>
          </a:p>
          <a:p>
            <a:pPr marL="441325" indent="-441325"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en-US" b="1" dirty="0">
                <a:solidFill>
                  <a:schemeClr val="tx2"/>
                </a:solidFill>
              </a:rPr>
              <a:t>	P = 1/7 (64 + 60 + 52 +48 +50 + 40 </a:t>
            </a:r>
            <a:r>
              <a:rPr lang="id-ID" b="1" dirty="0">
                <a:solidFill>
                  <a:schemeClr val="tx2"/>
                </a:solidFill>
              </a:rPr>
              <a:t>     </a:t>
            </a:r>
          </a:p>
          <a:p>
            <a:pPr marL="441325" indent="-441325"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id-ID" b="1" dirty="0">
                <a:solidFill>
                  <a:schemeClr val="tx2"/>
                </a:solidFill>
              </a:rPr>
              <a:t>             </a:t>
            </a:r>
            <a:r>
              <a:rPr lang="en-US" b="1" dirty="0">
                <a:solidFill>
                  <a:schemeClr val="tx2"/>
                </a:solidFill>
              </a:rPr>
              <a:t>+ 36) mm = 50 mm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48"/>
          <p:cNvSpPr>
            <a:spLocks noGrp="1" noChangeArrowheads="1"/>
          </p:cNvSpPr>
          <p:nvPr>
            <p:ph type="title"/>
          </p:nvPr>
        </p:nvSpPr>
        <p:spPr>
          <a:xfrm>
            <a:off x="285720" y="142852"/>
            <a:ext cx="3673475" cy="792163"/>
          </a:xfrm>
        </p:spPr>
        <p:txBody>
          <a:bodyPr/>
          <a:lstStyle/>
          <a:p>
            <a:pPr eaLnBrk="1" hangingPunct="1"/>
            <a:r>
              <a:rPr lang="id-ID" sz="2800" b="1" dirty="0" smtClean="0"/>
              <a:t>B. </a:t>
            </a:r>
            <a:r>
              <a:rPr lang="en-US" sz="2800" b="1" dirty="0" smtClean="0"/>
              <a:t>METODE </a:t>
            </a:r>
            <a:r>
              <a:rPr lang="id-ID" sz="2800" b="1" dirty="0" smtClean="0"/>
              <a:t>THIESSEN</a:t>
            </a:r>
            <a:endParaRPr lang="en-US" sz="2800" b="1" dirty="0" smtClean="0"/>
          </a:p>
        </p:txBody>
      </p:sp>
      <p:graphicFrame>
        <p:nvGraphicFramePr>
          <p:cNvPr id="72833" name="Group 129"/>
          <p:cNvGraphicFramePr>
            <a:graphicFrameLocks noGrp="1"/>
          </p:cNvGraphicFramePr>
          <p:nvPr>
            <p:ph idx="1"/>
          </p:nvPr>
        </p:nvGraphicFramePr>
        <p:xfrm>
          <a:off x="3925918" y="1016012"/>
          <a:ext cx="5146676" cy="4341814"/>
        </p:xfrm>
        <a:graphic>
          <a:graphicData uri="http://schemas.openxmlformats.org/drawingml/2006/table">
            <a:tbl>
              <a:tblPr/>
              <a:tblGrid>
                <a:gridCol w="684125"/>
                <a:gridCol w="1229107"/>
                <a:gridCol w="1689607"/>
                <a:gridCol w="1543837"/>
              </a:tblGrid>
              <a:tr h="681038">
                <a:tc>
                  <a:txBody>
                    <a:bodyPr/>
                    <a:lstStyle/>
                    <a:p>
                      <a:pPr marL="334963" marR="0" lvl="0" indent="-3349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Sta.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Hujan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mm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Luas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Poligon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(A)  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km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 x A </a:t>
                      </a: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(mm x km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6,56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419,84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10,52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631,20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8,02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417,64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9,08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435,84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6,32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316,00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7,42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296,80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9,28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34,0</a:t>
                      </a:r>
                      <a:r>
                        <a:rPr kumimoji="0" lang="id-ID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3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57,20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851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31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905000"/>
            <a:ext cx="7772400" cy="4114800"/>
          </a:xfrm>
        </p:spPr>
        <p:txBody>
          <a:bodyPr/>
          <a:lstStyle/>
          <a:p>
            <a:pPr marL="365125" indent="-365125" eaLnBrk="1" hangingPunct="1">
              <a:buNone/>
            </a:pPr>
            <a:endParaRPr lang="en-US" sz="2400" dirty="0" smtClean="0"/>
          </a:p>
          <a:p>
            <a:pPr marL="365125" indent="-365125" eaLnBrk="1" hangingPunct="1">
              <a:buFont typeface="Wingdings" pitchFamily="2" charset="2"/>
              <a:buNone/>
            </a:pPr>
            <a:endParaRPr lang="en-US" sz="2400" dirty="0" smtClean="0"/>
          </a:p>
        </p:txBody>
      </p:sp>
      <p:pic>
        <p:nvPicPr>
          <p:cNvPr id="93188" name="Picture 4" descr="gb 051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1213698"/>
            <a:ext cx="3929090" cy="364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241" name="Text Box 251"/>
          <p:cNvSpPr txBox="1">
            <a:spLocks noChangeArrowheads="1"/>
          </p:cNvSpPr>
          <p:nvPr/>
        </p:nvSpPr>
        <p:spPr bwMode="auto">
          <a:xfrm>
            <a:off x="642910" y="5661025"/>
            <a:ext cx="8001055" cy="831639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 wrap="square" lIns="92075" tIns="46038" rIns="92075" bIns="46038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P =1/A (A</a:t>
            </a:r>
            <a:r>
              <a:rPr lang="en-US" sz="1800" b="1" dirty="0">
                <a:solidFill>
                  <a:srgbClr val="C00000"/>
                </a:solidFill>
              </a:rPr>
              <a:t>1</a:t>
            </a:r>
            <a:r>
              <a:rPr lang="en-US" b="1" dirty="0">
                <a:solidFill>
                  <a:srgbClr val="C00000"/>
                </a:solidFill>
              </a:rPr>
              <a:t>P</a:t>
            </a:r>
            <a:r>
              <a:rPr lang="en-US" sz="1800" b="1" dirty="0">
                <a:solidFill>
                  <a:srgbClr val="C00000"/>
                </a:solidFill>
              </a:rPr>
              <a:t>1</a:t>
            </a:r>
            <a:r>
              <a:rPr lang="en-US" b="1" dirty="0">
                <a:solidFill>
                  <a:srgbClr val="C00000"/>
                </a:solidFill>
              </a:rPr>
              <a:t> + A</a:t>
            </a:r>
            <a:r>
              <a:rPr lang="en-US" sz="1800" b="1" dirty="0">
                <a:solidFill>
                  <a:srgbClr val="C00000"/>
                </a:solidFill>
              </a:rPr>
              <a:t>2</a:t>
            </a:r>
            <a:r>
              <a:rPr lang="en-US" b="1" dirty="0">
                <a:solidFill>
                  <a:srgbClr val="C00000"/>
                </a:solidFill>
              </a:rPr>
              <a:t>P</a:t>
            </a:r>
            <a:r>
              <a:rPr lang="en-US" sz="1800" b="1" dirty="0">
                <a:solidFill>
                  <a:srgbClr val="C00000"/>
                </a:solidFill>
              </a:rPr>
              <a:t>2</a:t>
            </a:r>
            <a:r>
              <a:rPr lang="en-US" b="1" dirty="0">
                <a:solidFill>
                  <a:srgbClr val="C00000"/>
                </a:solidFill>
              </a:rPr>
              <a:t> + A</a:t>
            </a:r>
            <a:r>
              <a:rPr lang="en-US" sz="1800" b="1" dirty="0">
                <a:solidFill>
                  <a:srgbClr val="C00000"/>
                </a:solidFill>
              </a:rPr>
              <a:t>3</a:t>
            </a:r>
            <a:r>
              <a:rPr lang="en-US" b="1" dirty="0">
                <a:solidFill>
                  <a:srgbClr val="C00000"/>
                </a:solidFill>
              </a:rPr>
              <a:t>P</a:t>
            </a:r>
            <a:r>
              <a:rPr lang="en-US" sz="1800" b="1" dirty="0">
                <a:solidFill>
                  <a:srgbClr val="C00000"/>
                </a:solidFill>
              </a:rPr>
              <a:t>3</a:t>
            </a:r>
            <a:r>
              <a:rPr lang="en-US" b="1" dirty="0">
                <a:solidFill>
                  <a:srgbClr val="C00000"/>
                </a:solidFill>
              </a:rPr>
              <a:t> + A</a:t>
            </a:r>
            <a:r>
              <a:rPr lang="en-US" sz="1800" b="1" dirty="0">
                <a:solidFill>
                  <a:srgbClr val="C00000"/>
                </a:solidFill>
              </a:rPr>
              <a:t>4</a:t>
            </a:r>
            <a:r>
              <a:rPr lang="en-US" b="1" dirty="0">
                <a:solidFill>
                  <a:srgbClr val="C00000"/>
                </a:solidFill>
              </a:rPr>
              <a:t>P</a:t>
            </a:r>
            <a:r>
              <a:rPr lang="en-US" sz="1800" b="1" dirty="0">
                <a:solidFill>
                  <a:srgbClr val="C00000"/>
                </a:solidFill>
              </a:rPr>
              <a:t>4</a:t>
            </a:r>
            <a:r>
              <a:rPr lang="en-US" b="1" dirty="0">
                <a:solidFill>
                  <a:srgbClr val="C00000"/>
                </a:solidFill>
              </a:rPr>
              <a:t> + A</a:t>
            </a:r>
            <a:r>
              <a:rPr lang="en-US" sz="1800" b="1" dirty="0">
                <a:solidFill>
                  <a:srgbClr val="C00000"/>
                </a:solidFill>
              </a:rPr>
              <a:t>5</a:t>
            </a:r>
            <a:r>
              <a:rPr lang="en-US" b="1" dirty="0">
                <a:solidFill>
                  <a:srgbClr val="C00000"/>
                </a:solidFill>
              </a:rPr>
              <a:t>P</a:t>
            </a:r>
            <a:r>
              <a:rPr lang="en-US" sz="1800" b="1" dirty="0">
                <a:solidFill>
                  <a:srgbClr val="C00000"/>
                </a:solidFill>
              </a:rPr>
              <a:t>5</a:t>
            </a:r>
            <a:r>
              <a:rPr lang="en-US" b="1" dirty="0">
                <a:solidFill>
                  <a:srgbClr val="C00000"/>
                </a:solidFill>
              </a:rPr>
              <a:t> + A</a:t>
            </a:r>
            <a:r>
              <a:rPr lang="en-US" sz="1800" b="1" dirty="0">
                <a:solidFill>
                  <a:srgbClr val="C00000"/>
                </a:solidFill>
              </a:rPr>
              <a:t>6</a:t>
            </a:r>
            <a:r>
              <a:rPr lang="en-US" b="1" dirty="0">
                <a:solidFill>
                  <a:srgbClr val="C00000"/>
                </a:solidFill>
              </a:rPr>
              <a:t>P</a:t>
            </a:r>
            <a:r>
              <a:rPr lang="en-US" sz="1800" b="1" dirty="0">
                <a:solidFill>
                  <a:srgbClr val="C00000"/>
                </a:solidFill>
              </a:rPr>
              <a:t>6</a:t>
            </a:r>
            <a:r>
              <a:rPr lang="en-US" b="1" dirty="0">
                <a:solidFill>
                  <a:srgbClr val="C00000"/>
                </a:solidFill>
              </a:rPr>
              <a:t> +A</a:t>
            </a:r>
            <a:r>
              <a:rPr lang="en-US" sz="1800" b="1" dirty="0">
                <a:solidFill>
                  <a:srgbClr val="C00000"/>
                </a:solidFill>
              </a:rPr>
              <a:t>7</a:t>
            </a:r>
            <a:r>
              <a:rPr lang="en-US" b="1" dirty="0">
                <a:solidFill>
                  <a:srgbClr val="C00000"/>
                </a:solidFill>
              </a:rPr>
              <a:t>P</a:t>
            </a:r>
            <a:r>
              <a:rPr lang="en-US" sz="1800" b="1" dirty="0">
                <a:solidFill>
                  <a:srgbClr val="C00000"/>
                </a:solidFill>
              </a:rPr>
              <a:t>7</a:t>
            </a:r>
            <a:r>
              <a:rPr lang="en-US" b="1" dirty="0">
                <a:solidFill>
                  <a:srgbClr val="C00000"/>
                </a:solidFill>
              </a:rPr>
              <a:t>)</a:t>
            </a:r>
          </a:p>
          <a:p>
            <a:r>
              <a:rPr lang="en-US" b="1" dirty="0">
                <a:solidFill>
                  <a:srgbClr val="C00000"/>
                </a:solidFill>
              </a:rPr>
              <a:t>P = (2</a:t>
            </a:r>
            <a:r>
              <a:rPr lang="id-ID" b="1" dirty="0">
                <a:solidFill>
                  <a:srgbClr val="C00000"/>
                </a:solidFill>
              </a:rPr>
              <a:t>851,4</a:t>
            </a:r>
            <a:r>
              <a:rPr lang="en-US" b="1" dirty="0">
                <a:solidFill>
                  <a:srgbClr val="C00000"/>
                </a:solidFill>
              </a:rPr>
              <a:t> : 57,20) = 4</a:t>
            </a:r>
            <a:r>
              <a:rPr lang="id-ID" b="1" dirty="0">
                <a:solidFill>
                  <a:srgbClr val="C00000"/>
                </a:solidFill>
              </a:rPr>
              <a:t>9,84</a:t>
            </a:r>
            <a:r>
              <a:rPr lang="en-US" b="1" dirty="0">
                <a:solidFill>
                  <a:srgbClr val="C00000"/>
                </a:solidFill>
              </a:rPr>
              <a:t> mm</a:t>
            </a:r>
            <a:r>
              <a:rPr lang="id-ID" b="1" dirty="0">
                <a:solidFill>
                  <a:srgbClr val="C00000"/>
                </a:solidFill>
              </a:rPr>
              <a:t>.</a:t>
            </a:r>
            <a:endParaRPr lang="en-GB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6" descr="gb 052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571612"/>
            <a:ext cx="350046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3805" name="Group 77"/>
          <p:cNvGraphicFramePr>
            <a:graphicFrameLocks noGrp="1"/>
          </p:cNvGraphicFramePr>
          <p:nvPr>
            <p:ph sz="half" idx="2"/>
          </p:nvPr>
        </p:nvGraphicFramePr>
        <p:xfrm>
          <a:off x="214282" y="1285860"/>
          <a:ext cx="5214974" cy="4114802"/>
        </p:xfrm>
        <a:graphic>
          <a:graphicData uri="http://schemas.openxmlformats.org/drawingml/2006/table">
            <a:tbl>
              <a:tblPr/>
              <a:tblGrid>
                <a:gridCol w="874838"/>
                <a:gridCol w="1272703"/>
                <a:gridCol w="1609811"/>
                <a:gridCol w="1457622"/>
              </a:tblGrid>
              <a:tr h="13271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Sta.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Isohyet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(mm)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Luas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Daerah  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(k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x A (mm x km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17,94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076,40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3, 4, 5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16,22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831,00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7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22,64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905,60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7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57,20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id-ID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813,00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4244" name="Text Box 150"/>
          <p:cNvSpPr txBox="1">
            <a:spLocks noChangeArrowheads="1"/>
          </p:cNvSpPr>
          <p:nvPr/>
        </p:nvSpPr>
        <p:spPr bwMode="auto">
          <a:xfrm>
            <a:off x="1071538" y="5857892"/>
            <a:ext cx="6715172" cy="523862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id-ID" sz="2800" b="1" dirty="0">
                <a:solidFill>
                  <a:srgbClr val="C00000"/>
                </a:solidFill>
              </a:rPr>
              <a:t>Hujan DAS = </a:t>
            </a:r>
            <a:r>
              <a:rPr lang="id-ID" sz="2800" b="1" dirty="0" smtClean="0">
                <a:solidFill>
                  <a:srgbClr val="C00000"/>
                </a:solidFill>
              </a:rPr>
              <a:t>2.813,00 </a:t>
            </a:r>
            <a:r>
              <a:rPr lang="id-ID" sz="2800" b="1" dirty="0">
                <a:solidFill>
                  <a:srgbClr val="C00000"/>
                </a:solidFill>
              </a:rPr>
              <a:t>: 57,20 = 49,18 mm.</a:t>
            </a: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94245" name="Text Box 151"/>
          <p:cNvSpPr txBox="1">
            <a:spLocks noChangeArrowheads="1"/>
          </p:cNvSpPr>
          <p:nvPr/>
        </p:nvSpPr>
        <p:spPr bwMode="auto">
          <a:xfrm>
            <a:off x="500034" y="428604"/>
            <a:ext cx="4357718" cy="523862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id-ID" sz="2800" b="1" dirty="0" smtClean="0">
                <a:solidFill>
                  <a:srgbClr val="C00000"/>
                </a:solidFill>
              </a:rPr>
              <a:t>C. METODE </a:t>
            </a:r>
            <a:r>
              <a:rPr lang="id-ID" sz="2800" b="1" dirty="0">
                <a:solidFill>
                  <a:srgbClr val="C00000"/>
                </a:solidFill>
              </a:rPr>
              <a:t>ISOHYET</a:t>
            </a:r>
            <a:endParaRPr lang="en-GB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4" descr="gb 04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171952"/>
            <a:ext cx="6143668" cy="5543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39" name="TextBox 3"/>
          <p:cNvSpPr txBox="1">
            <a:spLocks noChangeArrowheads="1"/>
          </p:cNvSpPr>
          <p:nvPr/>
        </p:nvSpPr>
        <p:spPr bwMode="auto">
          <a:xfrm>
            <a:off x="714348" y="214290"/>
            <a:ext cx="78581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000099"/>
                </a:solidFill>
              </a:rPr>
              <a:t>Contoh Soal 6 : </a:t>
            </a:r>
          </a:p>
          <a:p>
            <a:r>
              <a:rPr lang="id-ID" b="1" dirty="0" smtClean="0">
                <a:solidFill>
                  <a:srgbClr val="C00000"/>
                </a:solidFill>
              </a:rPr>
              <a:t>Hitung Hujan DAS dengan cara Thiessen dan Aljabar</a:t>
            </a:r>
            <a:endParaRPr lang="id-ID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0458" name="Group 106"/>
          <p:cNvGraphicFramePr>
            <a:graphicFrameLocks noGrp="1"/>
          </p:cNvGraphicFramePr>
          <p:nvPr>
            <p:ph type="tbl" idx="1"/>
          </p:nvPr>
        </p:nvGraphicFramePr>
        <p:xfrm>
          <a:off x="642910" y="603566"/>
          <a:ext cx="7858180" cy="3325500"/>
        </p:xfrm>
        <a:graphic>
          <a:graphicData uri="http://schemas.openxmlformats.org/drawingml/2006/table">
            <a:tbl>
              <a:tblPr/>
              <a:tblGrid>
                <a:gridCol w="1285883"/>
                <a:gridCol w="1214446"/>
                <a:gridCol w="1357322"/>
                <a:gridCol w="1643075"/>
                <a:gridCol w="2357454"/>
              </a:tblGrid>
              <a:tr h="4238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Sta.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Luas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Hujan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en-US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Luas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Hujan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DAS</a:t>
                      </a:r>
                      <a:endParaRPr kumimoji="0" lang="id-ID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A.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129,9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15,47%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23,21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B.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354,9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42,26%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71,84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C.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242,4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28,87%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59,18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D.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112,5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13,40%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24,12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839,7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178,35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7806" name="Rectangle 205"/>
          <p:cNvSpPr>
            <a:spLocks noChangeArrowheads="1"/>
          </p:cNvSpPr>
          <p:nvPr/>
        </p:nvSpPr>
        <p:spPr bwMode="auto">
          <a:xfrm>
            <a:off x="642910" y="4286256"/>
            <a:ext cx="800105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65125" indent="-365125"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en-US" sz="2800" b="1" dirty="0" err="1"/>
              <a:t>Hujan</a:t>
            </a:r>
            <a:r>
              <a:rPr lang="en-US" sz="2800" b="1" dirty="0"/>
              <a:t> rata</a:t>
            </a:r>
            <a:r>
              <a:rPr lang="id-ID" sz="2800" b="1" dirty="0"/>
              <a:t>2</a:t>
            </a:r>
            <a:r>
              <a:rPr lang="en-US" sz="2800" b="1" dirty="0"/>
              <a:t> DAS </a:t>
            </a:r>
            <a:r>
              <a:rPr lang="id-ID" sz="2800" b="1" dirty="0"/>
              <a:t>dengan </a:t>
            </a:r>
            <a:r>
              <a:rPr lang="id-ID" sz="2800" b="1" dirty="0" smtClean="0"/>
              <a:t>: </a:t>
            </a:r>
          </a:p>
          <a:p>
            <a:pPr marL="365125" indent="-365125"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id-ID" sz="2800" b="1" dirty="0" smtClean="0">
                <a:solidFill>
                  <a:srgbClr val="C00000"/>
                </a:solidFill>
              </a:rPr>
              <a:t>	Metode Thiessen </a:t>
            </a:r>
            <a:r>
              <a:rPr lang="en-US" sz="2800" b="1" dirty="0">
                <a:solidFill>
                  <a:srgbClr val="C00000"/>
                </a:solidFill>
              </a:rPr>
              <a:t>= </a:t>
            </a:r>
            <a:r>
              <a:rPr lang="en-US" sz="2800" b="1" dirty="0" smtClean="0">
                <a:solidFill>
                  <a:srgbClr val="C00000"/>
                </a:solidFill>
              </a:rPr>
              <a:t>178,35</a:t>
            </a:r>
            <a:r>
              <a:rPr lang="id-ID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</a:rPr>
              <a:t>mm</a:t>
            </a:r>
            <a:r>
              <a:rPr lang="id-ID" sz="2800" b="1" dirty="0">
                <a:solidFill>
                  <a:srgbClr val="C00000"/>
                </a:solidFill>
              </a:rPr>
              <a:t>.</a:t>
            </a:r>
          </a:p>
          <a:p>
            <a:pPr marL="365125" indent="-365125"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id-ID" sz="2800" b="1" dirty="0" smtClean="0"/>
              <a:t>	</a:t>
            </a:r>
            <a:r>
              <a:rPr lang="en-US" sz="2800" b="1" dirty="0" err="1" smtClean="0"/>
              <a:t>Metode</a:t>
            </a:r>
            <a:r>
              <a:rPr lang="en-US" sz="2800" b="1" dirty="0" smtClean="0"/>
              <a:t> </a:t>
            </a:r>
            <a:r>
              <a:rPr lang="id-ID" sz="2800" b="1" dirty="0"/>
              <a:t>R</a:t>
            </a:r>
            <a:r>
              <a:rPr lang="en-US" sz="2800" b="1" dirty="0" err="1"/>
              <a:t>ata</a:t>
            </a:r>
            <a:r>
              <a:rPr lang="id-ID" sz="2800" b="1" dirty="0"/>
              <a:t>-rata</a:t>
            </a:r>
            <a:r>
              <a:rPr lang="en-US" sz="2800" b="1" dirty="0"/>
              <a:t> </a:t>
            </a:r>
            <a:r>
              <a:rPr lang="id-ID" sz="2800" b="1" dirty="0"/>
              <a:t>A</a:t>
            </a:r>
            <a:r>
              <a:rPr lang="en-US" sz="2800" b="1" dirty="0" err="1"/>
              <a:t>ljabar</a:t>
            </a:r>
            <a:r>
              <a:rPr lang="en-US" sz="2800" b="1" dirty="0"/>
              <a:t> </a:t>
            </a:r>
            <a:r>
              <a:rPr lang="id-ID" sz="2800" b="1" dirty="0" smtClean="0"/>
              <a:t>:</a:t>
            </a:r>
          </a:p>
          <a:p>
            <a:pPr marL="365125" indent="-365125"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id-ID" sz="2800" b="1" dirty="0" smtClean="0"/>
              <a:t>		</a:t>
            </a:r>
            <a:r>
              <a:rPr lang="en-US" sz="2800" b="1" dirty="0" smtClean="0">
                <a:solidFill>
                  <a:srgbClr val="C00000"/>
                </a:solidFill>
              </a:rPr>
              <a:t>P </a:t>
            </a:r>
            <a:r>
              <a:rPr lang="en-US" sz="2800" b="1" dirty="0">
                <a:solidFill>
                  <a:srgbClr val="C00000"/>
                </a:solidFill>
              </a:rPr>
              <a:t>= (150 + 170 + 205 + 180) : </a:t>
            </a:r>
            <a:r>
              <a:rPr lang="id-ID" sz="2800" b="1" dirty="0" smtClean="0">
                <a:solidFill>
                  <a:srgbClr val="C00000"/>
                </a:solidFill>
              </a:rPr>
              <a:t>4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>
                <a:solidFill>
                  <a:srgbClr val="C00000"/>
                </a:solidFill>
              </a:rPr>
              <a:t>= 176,75 mm</a:t>
            </a:r>
            <a:r>
              <a:rPr lang="id-ID" sz="2800" b="1" dirty="0">
                <a:solidFill>
                  <a:srgbClr val="C00000"/>
                </a:solidFill>
              </a:rPr>
              <a:t>.</a:t>
            </a:r>
            <a:endParaRPr lang="en-US" sz="2800" b="1" dirty="0">
              <a:solidFill>
                <a:srgbClr val="C0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4098</Words>
  <Application>Microsoft Office PowerPoint</Application>
  <PresentationFormat>On-screen Show (4:3)</PresentationFormat>
  <Paragraphs>780</Paragraphs>
  <Slides>89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89</vt:i4>
      </vt:variant>
    </vt:vector>
  </HeadingPairs>
  <TitlesOfParts>
    <vt:vector size="91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:  Dari suatu DAS seluas 2 HA dan sketsa data grafik AUHO (Alat Ukur Hujan Otomatik) tsb, di bawah ini 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HUJAN DAERAH ALIRAN SUNGAI  (AREAL RAINFALL)</vt:lpstr>
      <vt:lpstr>PowerPoint Presentation</vt:lpstr>
      <vt:lpstr>P = hujan rata-rata Pi = tinggi curah hujan distasiun i,  i = 1, …,n.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B. METODE THIESSEN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Budi Santosa</dc:creator>
  <cp:lastModifiedBy>User</cp:lastModifiedBy>
  <cp:revision>74</cp:revision>
  <dcterms:created xsi:type="dcterms:W3CDTF">2013-01-19T14:47:46Z</dcterms:created>
  <dcterms:modified xsi:type="dcterms:W3CDTF">2016-09-03T09:37:51Z</dcterms:modified>
</cp:coreProperties>
</file>