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9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0" r:id="rId14"/>
    <p:sldId id="274" r:id="rId15"/>
    <p:sldId id="275" r:id="rId16"/>
    <p:sldId id="267" r:id="rId17"/>
    <p:sldId id="271" r:id="rId18"/>
    <p:sldId id="268" r:id="rId19"/>
    <p:sldId id="269" r:id="rId20"/>
    <p:sldId id="272" r:id="rId21"/>
    <p:sldId id="273" r:id="rId22"/>
    <p:sldId id="276" r:id="rId23"/>
    <p:sldId id="277" r:id="rId24"/>
    <p:sldId id="280" r:id="rId25"/>
    <p:sldId id="278" r:id="rId26"/>
    <p:sldId id="279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006C"/>
    <a:srgbClr val="F8025A"/>
    <a:srgbClr val="FFE4B3"/>
    <a:srgbClr val="FFAD19"/>
    <a:srgbClr val="CC8300"/>
    <a:srgbClr val="663300"/>
    <a:srgbClr val="FFB3BE"/>
    <a:srgbClr val="FFCCCC"/>
    <a:srgbClr val="3A1D00"/>
    <a:srgbClr val="D93F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80" autoAdjust="0"/>
  </p:normalViewPr>
  <p:slideViewPr>
    <p:cSldViewPr>
      <p:cViewPr varScale="1">
        <p:scale>
          <a:sx n="68" d="100"/>
          <a:sy n="68" d="100"/>
        </p:scale>
        <p:origin x="118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0C62DD-7DDC-410C-9292-DAF3784CC19B}" type="datetimeFigureOut">
              <a:rPr lang="id-ID" smtClean="0"/>
              <a:t>27/02/2018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C22CB-FB51-4972-B049-C00F832C3FB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04356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5C22CB-FB51-4972-B049-C00F832C3FB6}" type="slidenum">
              <a:rPr lang="id-ID" smtClean="0"/>
              <a:t>28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21522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05834" y="2818181"/>
            <a:ext cx="9976727" cy="1527049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5834" y="4345230"/>
            <a:ext cx="9976727" cy="610820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227" y="374901"/>
            <a:ext cx="10790949" cy="763525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2228" y="1596541"/>
            <a:ext cx="10780173" cy="4733855"/>
          </a:xfrm>
        </p:spPr>
        <p:txBody>
          <a:bodyPr/>
          <a:lstStyle>
            <a:lvl1pPr algn="l">
              <a:defRPr sz="2800"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668796" y="23593"/>
            <a:ext cx="2602283" cy="702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9115" y="374901"/>
            <a:ext cx="8144267" cy="916230"/>
          </a:xfrm>
          <a:noFill/>
        </p:spPr>
        <p:txBody>
          <a:bodyPr>
            <a:normAutofit/>
          </a:bodyPr>
          <a:lstStyle>
            <a:lvl1pPr algn="l">
              <a:defRPr sz="360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9114" y="1443836"/>
            <a:ext cx="8144265" cy="4886559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620" y="374901"/>
            <a:ext cx="10994760" cy="763525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82908"/>
            <a:ext cx="5386917" cy="63976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512771"/>
            <a:ext cx="5386917" cy="3311079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</a:defRPr>
            </a:lvl2pPr>
            <a:lvl3pPr algn="ctr">
              <a:defRPr sz="1800">
                <a:solidFill>
                  <a:schemeClr val="bg1"/>
                </a:solidFill>
              </a:defRPr>
            </a:lvl3pPr>
            <a:lvl4pPr algn="ctr">
              <a:defRPr sz="1600">
                <a:solidFill>
                  <a:schemeClr val="bg1"/>
                </a:solidFill>
              </a:defRPr>
            </a:lvl4pPr>
            <a:lvl5pPr algn="ctr"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882908"/>
            <a:ext cx="5389033" cy="63976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2771"/>
            <a:ext cx="5389033" cy="3311079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</a:defRPr>
            </a:lvl2pPr>
            <a:lvl3pPr algn="ctr">
              <a:defRPr sz="1800">
                <a:solidFill>
                  <a:schemeClr val="bg1"/>
                </a:solidFill>
              </a:defRPr>
            </a:lvl3pPr>
            <a:lvl4pPr algn="ctr">
              <a:defRPr sz="1600">
                <a:solidFill>
                  <a:schemeClr val="bg1"/>
                </a:solidFill>
              </a:defRPr>
            </a:lvl4pPr>
            <a:lvl5pPr algn="ctr"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3877" y="3101616"/>
            <a:ext cx="2602283" cy="702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54949" y="6650148"/>
            <a:ext cx="769823" cy="207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65475"/>
            <a:ext cx="7787955" cy="152705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KONSEP DASAR KOMPUTER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276600" y="4267200"/>
            <a:ext cx="5257800" cy="762000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err="1">
                <a:solidFill>
                  <a:schemeClr val="bg1"/>
                </a:solidFill>
              </a:rPr>
              <a:t>Setyoningsih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Wibowo</a:t>
            </a:r>
            <a:r>
              <a:rPr lang="en-US" sz="2400" dirty="0">
                <a:solidFill>
                  <a:schemeClr val="bg1"/>
                </a:solidFill>
              </a:rPr>
              <a:t>, ST., M. </a:t>
            </a:r>
            <a:r>
              <a:rPr lang="en-US" sz="2400" dirty="0" err="1">
                <a:solidFill>
                  <a:schemeClr val="bg1"/>
                </a:solidFill>
              </a:rPr>
              <a:t>Kom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                  ninink.1623@gmail.com</a:t>
            </a: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8375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PENGERTIAN KOMPUTER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42E46B-E10D-46C9-BA4F-45DB7EBE427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3000" y="1295400"/>
            <a:ext cx="8468692" cy="5410200"/>
          </a:xfrm>
          <a:noFill/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8375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PENGERTIAN KOMPUTER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31B8C4-06B2-47BD-83BB-F22490637B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75" t="22209" r="25625" b="24432"/>
          <a:stretch/>
        </p:blipFill>
        <p:spPr>
          <a:xfrm>
            <a:off x="838200" y="1381131"/>
            <a:ext cx="9761527" cy="5324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205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HARDWARE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/>
          <a:lstStyle/>
          <a:p>
            <a:r>
              <a:rPr lang="en-US" sz="3600" dirty="0"/>
              <a:t>Input Device </a:t>
            </a:r>
          </a:p>
          <a:p>
            <a:r>
              <a:rPr lang="en-US" sz="3600" dirty="0"/>
              <a:t>Processing Device </a:t>
            </a:r>
          </a:p>
          <a:p>
            <a:r>
              <a:rPr lang="en-US" sz="3600" dirty="0"/>
              <a:t>Output Device </a:t>
            </a:r>
          </a:p>
          <a:p>
            <a:r>
              <a:rPr lang="en-US" sz="3600" dirty="0"/>
              <a:t>Storage Device</a:t>
            </a:r>
          </a:p>
          <a:p>
            <a:pPr marL="0" indent="0">
              <a:buNone/>
            </a:pPr>
            <a:endParaRPr lang="id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DE4EBC-A8A8-4D2E-959D-4C740DB2E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25" y="2133600"/>
            <a:ext cx="4333875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756A1351-D14D-4204-9A91-DB4D52D43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187" y="3429000"/>
            <a:ext cx="3544887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4836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SOFTWARE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/>
          <a:lstStyle/>
          <a:p>
            <a:r>
              <a:rPr lang="en-US" sz="3600" dirty="0"/>
              <a:t>Program </a:t>
            </a:r>
            <a:r>
              <a:rPr lang="en-US" sz="3600" dirty="0" err="1"/>
              <a:t>Aplikasi</a:t>
            </a:r>
            <a:r>
              <a:rPr lang="en-US" sz="3600" dirty="0"/>
              <a:t> </a:t>
            </a:r>
          </a:p>
          <a:p>
            <a:r>
              <a:rPr lang="en-US" sz="3600" dirty="0" err="1"/>
              <a:t>Sistem</a:t>
            </a:r>
            <a:r>
              <a:rPr lang="en-US" sz="3600" dirty="0"/>
              <a:t> </a:t>
            </a:r>
            <a:r>
              <a:rPr lang="en-US" sz="3600" dirty="0" err="1"/>
              <a:t>Operasi</a:t>
            </a:r>
            <a:endParaRPr lang="en-US" altLang="en-US" sz="3600" dirty="0"/>
          </a:p>
          <a:p>
            <a:endParaRPr lang="id-ID" dirty="0"/>
          </a:p>
        </p:txBody>
      </p:sp>
      <p:pic>
        <p:nvPicPr>
          <p:cNvPr id="7" name="Picture 5">
            <a:extLst>
              <a:ext uri="{FF2B5EF4-FFF2-40B4-BE49-F238E27FC236}">
                <a16:creationId xmlns:a16="http://schemas.microsoft.com/office/drawing/2014/main" id="{A25C1D93-A101-4CB4-81F1-E539AABA9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86200" y="2370728"/>
            <a:ext cx="4495800" cy="3953872"/>
          </a:xfrm>
          <a:prstGeom prst="rect">
            <a:avLst/>
          </a:prstGeom>
          <a:noFill/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4715800C-B2CA-4478-BAE6-00990AA6F0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166" y="3124200"/>
            <a:ext cx="3550434" cy="32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46717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BRAINWARE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/>
          <a:lstStyle/>
          <a:p>
            <a:r>
              <a:rPr lang="en-US" sz="3600" dirty="0"/>
              <a:t>User</a:t>
            </a:r>
          </a:p>
          <a:p>
            <a:r>
              <a:rPr lang="en-US" sz="3600" dirty="0"/>
              <a:t>Programmer</a:t>
            </a:r>
          </a:p>
          <a:p>
            <a:r>
              <a:rPr lang="en-US" sz="3600" dirty="0"/>
              <a:t>Analyst</a:t>
            </a:r>
          </a:p>
          <a:p>
            <a:r>
              <a:rPr lang="en-US" sz="3600" dirty="0"/>
              <a:t>Operator</a:t>
            </a:r>
            <a:endParaRPr lang="en-US" altLang="en-US" sz="3600" dirty="0"/>
          </a:p>
          <a:p>
            <a:endParaRPr lang="id-ID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395372F4-2D2C-47F4-AAEE-311BC864B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904999"/>
            <a:ext cx="6078144" cy="45780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09182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KOMPUTER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97D31181-1061-488F-80FA-31274BFE6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29200" y="542407"/>
            <a:ext cx="4625975" cy="57731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49513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STRUKTUR &amp; FUNGSI KOMPUTER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/>
          <a:lstStyle/>
          <a:p>
            <a:r>
              <a:rPr lang="id-ID" sz="3600" dirty="0">
                <a:solidFill>
                  <a:srgbClr val="FFFF00"/>
                </a:solidFill>
              </a:rPr>
              <a:t>Struktur</a:t>
            </a:r>
            <a:r>
              <a:rPr lang="id-ID" sz="3600" dirty="0"/>
              <a:t> </a:t>
            </a:r>
            <a:endParaRPr lang="en-US" sz="3600" dirty="0"/>
          </a:p>
          <a:p>
            <a:pPr marL="0" indent="0">
              <a:buNone/>
            </a:pPr>
            <a:r>
              <a:rPr lang="en-US" sz="3600" dirty="0"/>
              <a:t>	</a:t>
            </a:r>
            <a:r>
              <a:rPr lang="id-ID" sz="3600" dirty="0"/>
              <a:t>adalah sistem yang berinteraksi dengan cara tertentu </a:t>
            </a:r>
            <a:r>
              <a:rPr lang="en-US" sz="3600" dirty="0"/>
              <a:t>	</a:t>
            </a:r>
            <a:r>
              <a:rPr lang="id-ID" sz="3600" dirty="0"/>
              <a:t>dengan dunia luar</a:t>
            </a:r>
            <a:endParaRPr lang="en-US" sz="3600" dirty="0"/>
          </a:p>
          <a:p>
            <a:r>
              <a:rPr lang="id-ID" sz="3600" dirty="0">
                <a:solidFill>
                  <a:srgbClr val="FFFF00"/>
                </a:solidFill>
              </a:rPr>
              <a:t>Fungsi</a:t>
            </a:r>
            <a:endParaRPr lang="en-US" sz="3600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US" sz="3600" dirty="0">
                <a:solidFill>
                  <a:srgbClr val="FFFF00"/>
                </a:solidFill>
              </a:rPr>
              <a:t>	</a:t>
            </a:r>
            <a:r>
              <a:rPr lang="id-ID" sz="3600" dirty="0"/>
              <a:t>adalah operasi dari masing-masing komponen yang </a:t>
            </a:r>
            <a:r>
              <a:rPr lang="en-US" sz="3600" dirty="0"/>
              <a:t>	</a:t>
            </a:r>
            <a:r>
              <a:rPr lang="id-ID" sz="3600" dirty="0"/>
              <a:t>merupakan bagian dari struktur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56686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STRUKTUR &amp; FUNGSI KOMPUTER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en-US" sz="3600" dirty="0" err="1">
                <a:solidFill>
                  <a:srgbClr val="FFFF00"/>
                </a:solidFill>
              </a:rPr>
              <a:t>Semua</a:t>
            </a:r>
            <a:r>
              <a:rPr lang="en-US" sz="3600" dirty="0">
                <a:solidFill>
                  <a:srgbClr val="FFFF00"/>
                </a:solidFill>
              </a:rPr>
              <a:t> </a:t>
            </a:r>
            <a:r>
              <a:rPr lang="en-US" sz="3600" dirty="0" err="1">
                <a:solidFill>
                  <a:srgbClr val="FFFF00"/>
                </a:solidFill>
              </a:rPr>
              <a:t>komputer</a:t>
            </a:r>
            <a:r>
              <a:rPr lang="en-US" sz="3600" dirty="0">
                <a:solidFill>
                  <a:srgbClr val="FFFF00"/>
                </a:solidFill>
              </a:rPr>
              <a:t> </a:t>
            </a:r>
            <a:r>
              <a:rPr lang="en-US" sz="3600" dirty="0" err="1">
                <a:solidFill>
                  <a:srgbClr val="FFFF00"/>
                </a:solidFill>
              </a:rPr>
              <a:t>memiliki</a:t>
            </a:r>
            <a:r>
              <a:rPr lang="en-US" sz="3600" dirty="0">
                <a:solidFill>
                  <a:srgbClr val="FFFF00"/>
                </a:solidFill>
              </a:rPr>
              <a:t> 4 </a:t>
            </a:r>
            <a:r>
              <a:rPr lang="en-US" sz="3600" dirty="0" err="1">
                <a:solidFill>
                  <a:srgbClr val="FFFF00"/>
                </a:solidFill>
              </a:rPr>
              <a:t>fungsi</a:t>
            </a:r>
            <a:r>
              <a:rPr lang="en-GB" sz="3600" dirty="0">
                <a:solidFill>
                  <a:srgbClr val="FFFF00"/>
                </a:solidFill>
              </a:rPr>
              <a:t>:</a:t>
            </a:r>
          </a:p>
          <a:p>
            <a:r>
              <a:rPr lang="en-US" sz="3600" dirty="0" err="1"/>
              <a:t>Pengolahan</a:t>
            </a:r>
            <a:r>
              <a:rPr lang="en-US" sz="3600" dirty="0"/>
              <a:t> </a:t>
            </a:r>
            <a:r>
              <a:rPr lang="en-GB" sz="3600" dirty="0"/>
              <a:t>data - Data processing</a:t>
            </a:r>
          </a:p>
          <a:p>
            <a:r>
              <a:rPr lang="en-GB" sz="3600" dirty="0" err="1"/>
              <a:t>Penyimpanan</a:t>
            </a:r>
            <a:r>
              <a:rPr lang="en-GB" sz="3600" dirty="0"/>
              <a:t> data - Data storage</a:t>
            </a:r>
          </a:p>
          <a:p>
            <a:r>
              <a:rPr lang="en-GB" sz="3600" dirty="0" err="1"/>
              <a:t>Pemindahan</a:t>
            </a:r>
            <a:r>
              <a:rPr lang="en-GB" sz="3600" dirty="0"/>
              <a:t> data - Data movement</a:t>
            </a:r>
          </a:p>
          <a:p>
            <a:r>
              <a:rPr lang="en-GB" sz="3600" dirty="0" err="1"/>
              <a:t>Kendali</a:t>
            </a:r>
            <a:r>
              <a:rPr lang="en-GB" sz="3600" dirty="0"/>
              <a:t> - Control</a:t>
            </a:r>
          </a:p>
          <a:p>
            <a:endParaRPr lang="en-GB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67488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UNIT FUNGSIONAL DASAR KOMPUTER</a:t>
            </a:r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F15636D6-557A-47DD-9974-CC77D4413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401825"/>
            <a:ext cx="5130800" cy="26352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>
              <a:latin typeface="Calibri" pitchFamily="34" charset="0"/>
            </a:endParaRP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4EAD7C55-CE81-4EA2-B103-6B99F41E1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1885699"/>
            <a:ext cx="6324600" cy="45974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740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SEJARAH KOMPUTER</a:t>
            </a:r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0970DE44-65D8-4C84-9DB7-FBF29C95F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7800"/>
            <a:ext cx="10896600" cy="5181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099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ENIAC - </a:t>
            </a:r>
            <a:r>
              <a:rPr lang="en-US" altLang="id-ID" baseline="1000" dirty="0">
                <a:effectLst/>
              </a:rPr>
              <a:t>Electronic Numerical Integrator And Computer</a:t>
            </a:r>
            <a:endParaRPr lang="en-US" dirty="0">
              <a:effectLst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905305"/>
          </a:xfrm>
        </p:spPr>
        <p:txBody>
          <a:bodyPr>
            <a:normAutofit/>
          </a:bodyPr>
          <a:lstStyle/>
          <a:p>
            <a:pPr>
              <a:lnSpc>
                <a:spcPct val="98000"/>
              </a:lnSpc>
              <a:spcBef>
                <a:spcPts val="613"/>
              </a:spcBef>
            </a:pPr>
            <a:r>
              <a:rPr lang="en-US" altLang="id-ID" sz="3200" dirty="0"/>
              <a:t>Eckert and Mauchly</a:t>
            </a:r>
          </a:p>
          <a:p>
            <a:pPr>
              <a:lnSpc>
                <a:spcPct val="98000"/>
              </a:lnSpc>
              <a:spcBef>
                <a:spcPts val="750"/>
              </a:spcBef>
            </a:pPr>
            <a:r>
              <a:rPr lang="en-US" altLang="id-ID" sz="3200" dirty="0"/>
              <a:t>University of Pennsylvania</a:t>
            </a:r>
          </a:p>
          <a:p>
            <a:pPr>
              <a:lnSpc>
                <a:spcPct val="101000"/>
              </a:lnSpc>
              <a:spcBef>
                <a:spcPts val="738"/>
              </a:spcBef>
            </a:pPr>
            <a:r>
              <a:rPr lang="en-US" altLang="id-ID" sz="3200" dirty="0"/>
              <a:t>Ide </a:t>
            </a:r>
            <a:r>
              <a:rPr lang="en-US" altLang="id-ID" sz="3200" dirty="0" err="1"/>
              <a:t>awalnya</a:t>
            </a:r>
            <a:r>
              <a:rPr lang="en-US" altLang="id-ID" sz="3200" dirty="0"/>
              <a:t> </a:t>
            </a:r>
            <a:r>
              <a:rPr lang="en-US" altLang="id-ID" sz="3200" dirty="0" err="1"/>
              <a:t>adalah</a:t>
            </a:r>
            <a:r>
              <a:rPr lang="en-US" altLang="id-ID" sz="3200" dirty="0"/>
              <a:t> </a:t>
            </a:r>
          </a:p>
          <a:p>
            <a:pPr marL="0" indent="0">
              <a:lnSpc>
                <a:spcPct val="101000"/>
              </a:lnSpc>
              <a:spcBef>
                <a:spcPts val="738"/>
              </a:spcBef>
              <a:buNone/>
            </a:pPr>
            <a:r>
              <a:rPr lang="en-US" altLang="id-ID" sz="3200" dirty="0"/>
              <a:t>	</a:t>
            </a:r>
            <a:r>
              <a:rPr lang="en-US" altLang="id-ID" sz="3200" dirty="0" err="1"/>
              <a:t>Pembuatan</a:t>
            </a:r>
            <a:r>
              <a:rPr lang="en-US" altLang="id-ID" sz="3200" dirty="0"/>
              <a:t> </a:t>
            </a:r>
            <a:r>
              <a:rPr lang="en-US" altLang="id-ID" sz="3200" dirty="0" err="1"/>
              <a:t>jarak</a:t>
            </a:r>
            <a:r>
              <a:rPr lang="en-US" altLang="id-ID" sz="3200" dirty="0"/>
              <a:t> </a:t>
            </a:r>
            <a:r>
              <a:rPr lang="en-US" altLang="id-ID" sz="3200" dirty="0" err="1"/>
              <a:t>dan</a:t>
            </a:r>
            <a:r>
              <a:rPr lang="en-US" altLang="id-ID" sz="3200" dirty="0"/>
              <a:t> </a:t>
            </a:r>
            <a:r>
              <a:rPr lang="en-US" altLang="id-ID" sz="3200" dirty="0" err="1"/>
              <a:t>tabel</a:t>
            </a:r>
            <a:r>
              <a:rPr lang="en-US" altLang="id-ID" sz="3200" dirty="0"/>
              <a:t> </a:t>
            </a:r>
            <a:r>
              <a:rPr lang="en-US" altLang="id-ID" sz="3200" dirty="0" err="1"/>
              <a:t>lintasan</a:t>
            </a:r>
            <a:r>
              <a:rPr lang="en-US" altLang="id-ID" sz="3200" dirty="0"/>
              <a:t> </a:t>
            </a:r>
          </a:p>
          <a:p>
            <a:pPr marL="0" indent="0">
              <a:lnSpc>
                <a:spcPct val="101000"/>
              </a:lnSpc>
              <a:spcBef>
                <a:spcPts val="738"/>
              </a:spcBef>
              <a:buNone/>
            </a:pPr>
            <a:r>
              <a:rPr lang="en-US" altLang="id-ID" sz="3200" dirty="0"/>
              <a:t>	</a:t>
            </a:r>
            <a:r>
              <a:rPr lang="en-US" altLang="id-ID" sz="3200" dirty="0" err="1"/>
              <a:t>peluru</a:t>
            </a:r>
            <a:r>
              <a:rPr lang="en-US" altLang="id-ID" sz="3200" dirty="0"/>
              <a:t> </a:t>
            </a:r>
            <a:r>
              <a:rPr lang="en-US" altLang="id-ID" sz="3200" dirty="0" err="1"/>
              <a:t>kendali</a:t>
            </a:r>
            <a:r>
              <a:rPr lang="en-US" altLang="id-ID" sz="3200" dirty="0"/>
              <a:t> </a:t>
            </a:r>
            <a:r>
              <a:rPr lang="en-US" altLang="id-ID" sz="3200" dirty="0" err="1"/>
              <a:t>senjata</a:t>
            </a:r>
            <a:r>
              <a:rPr lang="en-US" altLang="id-ID" sz="3200" dirty="0"/>
              <a:t> </a:t>
            </a:r>
            <a:r>
              <a:rPr lang="en-US" altLang="id-ID" sz="3200" dirty="0" err="1"/>
              <a:t>baru</a:t>
            </a:r>
            <a:r>
              <a:rPr lang="en-US" altLang="id-ID" sz="3200" dirty="0"/>
              <a:t> </a:t>
            </a:r>
            <a:r>
              <a:rPr lang="en-US" altLang="id-ID" sz="3200" dirty="0" err="1"/>
              <a:t>oleh</a:t>
            </a:r>
            <a:r>
              <a:rPr lang="en-US" altLang="id-ID" sz="3200" dirty="0"/>
              <a:t> </a:t>
            </a:r>
          </a:p>
          <a:p>
            <a:pPr marL="0" indent="0">
              <a:lnSpc>
                <a:spcPct val="101000"/>
              </a:lnSpc>
              <a:spcBef>
                <a:spcPts val="738"/>
              </a:spcBef>
              <a:buNone/>
            </a:pPr>
            <a:r>
              <a:rPr lang="en-US" altLang="id-ID" sz="3200" dirty="0"/>
              <a:t>	</a:t>
            </a:r>
            <a:r>
              <a:rPr lang="en-US" altLang="id-ID" sz="3200" dirty="0" err="1"/>
              <a:t>Angkatan</a:t>
            </a:r>
            <a:r>
              <a:rPr lang="en-US" altLang="id-ID" sz="3200" dirty="0"/>
              <a:t> </a:t>
            </a:r>
            <a:r>
              <a:rPr lang="en-US" altLang="id-ID" sz="3200" dirty="0" err="1"/>
              <a:t>Darat</a:t>
            </a:r>
            <a:r>
              <a:rPr lang="en-US" altLang="id-ID" sz="3200" dirty="0"/>
              <a:t> AS.</a:t>
            </a:r>
          </a:p>
          <a:p>
            <a:endParaRPr lang="id-ID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EEDA73ED-AE33-4B03-A952-078EB8915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3638550"/>
            <a:ext cx="5181600" cy="30670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847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ENIAC - </a:t>
            </a:r>
            <a:r>
              <a:rPr lang="en-US" altLang="id-ID" baseline="1000" dirty="0">
                <a:effectLst/>
              </a:rPr>
              <a:t>Electronic Numerical Integrator And Computer</a:t>
            </a:r>
            <a:endParaRPr lang="en-US" dirty="0">
              <a:effectLst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905305"/>
          </a:xfrm>
        </p:spPr>
        <p:txBody>
          <a:bodyPr>
            <a:normAutofit/>
          </a:bodyPr>
          <a:lstStyle/>
          <a:p>
            <a:pPr>
              <a:lnSpc>
                <a:spcPct val="98000"/>
              </a:lnSpc>
              <a:spcBef>
                <a:spcPts val="663"/>
              </a:spcBef>
            </a:pPr>
            <a:r>
              <a:rPr lang="en-US" altLang="id-ID" sz="3200" dirty="0" err="1"/>
              <a:t>Dimulai</a:t>
            </a:r>
            <a:r>
              <a:rPr lang="en-US" altLang="id-ID" sz="3200" dirty="0"/>
              <a:t> </a:t>
            </a:r>
            <a:r>
              <a:rPr lang="en-US" altLang="id-ID" sz="3200" dirty="0" err="1"/>
              <a:t>tahun</a:t>
            </a:r>
            <a:r>
              <a:rPr lang="en-US" altLang="id-ID" sz="3200" dirty="0"/>
              <a:t> 1943 </a:t>
            </a:r>
            <a:r>
              <a:rPr lang="en-US" altLang="id-ID" sz="3200" dirty="0" err="1"/>
              <a:t>tepatnya</a:t>
            </a:r>
            <a:r>
              <a:rPr lang="en-US" altLang="id-ID" sz="3200" dirty="0"/>
              <a:t> 17 Mei 1943</a:t>
            </a:r>
          </a:p>
          <a:p>
            <a:pPr>
              <a:lnSpc>
                <a:spcPct val="98000"/>
              </a:lnSpc>
              <a:spcBef>
                <a:spcPts val="750"/>
              </a:spcBef>
            </a:pPr>
            <a:r>
              <a:rPr lang="en-US" altLang="id-ID" sz="3200" dirty="0" err="1"/>
              <a:t>Selesai</a:t>
            </a:r>
            <a:r>
              <a:rPr lang="en-US" altLang="id-ID" sz="3200" dirty="0"/>
              <a:t> </a:t>
            </a:r>
            <a:r>
              <a:rPr lang="en-US" altLang="id-ID" sz="3200" dirty="0" err="1"/>
              <a:t>tahun</a:t>
            </a:r>
            <a:r>
              <a:rPr lang="en-US" altLang="id-ID" sz="3200" dirty="0"/>
              <a:t> 1946</a:t>
            </a:r>
          </a:p>
          <a:p>
            <a:pPr>
              <a:lnSpc>
                <a:spcPct val="98000"/>
              </a:lnSpc>
              <a:spcBef>
                <a:spcPts val="650"/>
              </a:spcBef>
            </a:pPr>
            <a:r>
              <a:rPr lang="en-US" altLang="id-ID" sz="3200" i="1" dirty="0" err="1"/>
              <a:t>Sangat</a:t>
            </a:r>
            <a:r>
              <a:rPr lang="en-US" altLang="id-ID" sz="3200" i="1" dirty="0"/>
              <a:t> </a:t>
            </a:r>
            <a:r>
              <a:rPr lang="en-US" altLang="id-ID" sz="3200" i="1" dirty="0" err="1"/>
              <a:t>terlambat</a:t>
            </a:r>
            <a:r>
              <a:rPr lang="en-US" altLang="id-ID" sz="3200" i="1" dirty="0"/>
              <a:t> </a:t>
            </a:r>
            <a:r>
              <a:rPr lang="en-US" altLang="id-ID" sz="3200" i="1" dirty="0" err="1"/>
              <a:t>untuk</a:t>
            </a:r>
            <a:r>
              <a:rPr lang="en-US" altLang="id-ID" sz="3200" i="1" dirty="0"/>
              <a:t> </a:t>
            </a:r>
            <a:r>
              <a:rPr lang="en-US" altLang="id-ID" sz="3200" i="1" dirty="0" err="1"/>
              <a:t>digunakan</a:t>
            </a:r>
            <a:r>
              <a:rPr lang="en-US" altLang="id-ID" sz="3200" i="1" dirty="0"/>
              <a:t> </a:t>
            </a:r>
            <a:r>
              <a:rPr lang="en-US" altLang="id-ID" sz="3200" i="1" dirty="0" err="1"/>
              <a:t>dalam</a:t>
            </a:r>
            <a:r>
              <a:rPr lang="en-US" altLang="id-ID" sz="3200" i="1" dirty="0"/>
              <a:t> PD II</a:t>
            </a:r>
            <a:endParaRPr lang="en-US" altLang="id-ID" sz="3200" dirty="0"/>
          </a:p>
          <a:p>
            <a:pPr>
              <a:lnSpc>
                <a:spcPct val="98000"/>
              </a:lnSpc>
              <a:spcBef>
                <a:spcPts val="750"/>
              </a:spcBef>
            </a:pPr>
            <a:r>
              <a:rPr lang="en-US" altLang="id-ID" sz="3200" dirty="0" err="1"/>
              <a:t>Digunakan</a:t>
            </a:r>
            <a:r>
              <a:rPr lang="en-US" altLang="id-ID" sz="3200" dirty="0"/>
              <a:t> </a:t>
            </a:r>
            <a:r>
              <a:rPr lang="en-US" altLang="id-ID" sz="3200" dirty="0" err="1"/>
              <a:t>sampai</a:t>
            </a:r>
            <a:r>
              <a:rPr lang="en-US" altLang="id-ID" sz="3200" dirty="0"/>
              <a:t> </a:t>
            </a:r>
            <a:r>
              <a:rPr lang="en-US" altLang="id-ID" sz="3200" dirty="0" err="1"/>
              <a:t>tahun</a:t>
            </a:r>
            <a:r>
              <a:rPr lang="en-US" altLang="id-ID" sz="3200" dirty="0"/>
              <a:t> 1955</a:t>
            </a:r>
          </a:p>
          <a:p>
            <a:endParaRPr lang="id-ID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EEDA73ED-AE33-4B03-A952-078EB8915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3733800"/>
            <a:ext cx="5410200" cy="2895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6140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ENIAC - </a:t>
            </a:r>
            <a:r>
              <a:rPr lang="en-US" altLang="id-ID" baseline="1000" dirty="0">
                <a:effectLst/>
              </a:rPr>
              <a:t>Electronic Numerical Integrator And Computer</a:t>
            </a:r>
            <a:endParaRPr lang="en-US" dirty="0">
              <a:effectLst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905305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en-US" altLang="id-ID" sz="4400" baseline="1000" dirty="0"/>
              <a:t>Decimal (not binary)</a:t>
            </a:r>
            <a:endParaRPr lang="en-US" altLang="id-ID" sz="3200" baseline="1000" dirty="0"/>
          </a:p>
          <a:p>
            <a:pPr marL="0" indent="0">
              <a:spcBef>
                <a:spcPts val="0"/>
              </a:spcBef>
              <a:buNone/>
            </a:pPr>
            <a:r>
              <a:rPr lang="en-US" altLang="id-ID" sz="3200" baseline="1000" dirty="0"/>
              <a:t>	</a:t>
            </a:r>
            <a:r>
              <a:rPr lang="en-US" altLang="id-ID" sz="3200" dirty="0"/>
              <a:t>20 </a:t>
            </a:r>
            <a:r>
              <a:rPr lang="en-US" altLang="id-ID" sz="3200" dirty="0" err="1"/>
              <a:t>akumulator</a:t>
            </a:r>
            <a:r>
              <a:rPr lang="en-US" altLang="id-ID" sz="3200" dirty="0"/>
              <a:t> </a:t>
            </a:r>
            <a:r>
              <a:rPr lang="en-US" altLang="id-ID" sz="3200" dirty="0" err="1"/>
              <a:t>masing-masing</a:t>
            </a:r>
            <a:r>
              <a:rPr lang="en-US" altLang="id-ID" sz="3200" dirty="0"/>
              <a:t> </a:t>
            </a:r>
            <a:r>
              <a:rPr lang="en-US" altLang="id-ID" sz="3200" dirty="0" err="1"/>
              <a:t>menampung</a:t>
            </a:r>
            <a:r>
              <a:rPr lang="en-US" altLang="id-ID" sz="3200" dirty="0"/>
              <a:t> 10 digit decimal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sz="3200" dirty="0"/>
              <a:t>	</a:t>
            </a:r>
            <a:r>
              <a:rPr lang="en-US" altLang="id-ID" sz="3200" dirty="0" err="1"/>
              <a:t>diprogram</a:t>
            </a:r>
            <a:r>
              <a:rPr lang="en-US" altLang="id-ID" sz="3200" dirty="0"/>
              <a:t> </a:t>
            </a:r>
            <a:r>
              <a:rPr lang="en-US" altLang="id-ID" sz="3200" dirty="0" err="1"/>
              <a:t>secara</a:t>
            </a:r>
            <a:r>
              <a:rPr lang="en-US" altLang="id-ID" sz="3200" dirty="0"/>
              <a:t> manual </a:t>
            </a:r>
            <a:r>
              <a:rPr lang="en-US" altLang="id-ID" sz="3200" dirty="0" err="1"/>
              <a:t>dengan</a:t>
            </a:r>
            <a:r>
              <a:rPr lang="en-US" altLang="id-ID" sz="3200" dirty="0"/>
              <a:t> switch</a:t>
            </a:r>
          </a:p>
          <a:p>
            <a:pPr marL="0" indent="0">
              <a:spcBef>
                <a:spcPts val="0"/>
              </a:spcBef>
              <a:buNone/>
            </a:pPr>
            <a:endParaRPr lang="en-US" altLang="id-ID" sz="3200" baseline="1000" dirty="0"/>
          </a:p>
          <a:p>
            <a:pPr>
              <a:spcBef>
                <a:spcPts val="0"/>
              </a:spcBef>
            </a:pPr>
            <a:r>
              <a:rPr lang="en-US" altLang="id-ID" sz="4400" baseline="1000" dirty="0" err="1"/>
              <a:t>Terdiri</a:t>
            </a:r>
            <a:r>
              <a:rPr lang="en-US" altLang="id-ID" sz="4400" baseline="1000" dirty="0"/>
              <a:t> </a:t>
            </a:r>
            <a:r>
              <a:rPr lang="en-US" altLang="id-ID" sz="4400" baseline="1000" dirty="0" err="1"/>
              <a:t>dari</a:t>
            </a:r>
            <a:r>
              <a:rPr lang="en-US" altLang="id-ID" sz="4400" baseline="1000" dirty="0"/>
              <a:t> 17.468 </a:t>
            </a:r>
            <a:r>
              <a:rPr lang="en-US" altLang="id-ID" sz="4400" baseline="1000" dirty="0" err="1"/>
              <a:t>tabung</a:t>
            </a:r>
            <a:r>
              <a:rPr lang="en-US" altLang="id-ID" sz="4400" baseline="1000" dirty="0"/>
              <a:t> </a:t>
            </a:r>
            <a:r>
              <a:rPr lang="en-US" altLang="id-ID" sz="4400" baseline="1000" dirty="0" err="1"/>
              <a:t>vakum</a:t>
            </a:r>
            <a:r>
              <a:rPr lang="en-US" altLang="id-ID" sz="4400" baseline="1000" dirty="0"/>
              <a:t>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sz="4400" baseline="1000" dirty="0"/>
              <a:t>	7200 Diode Kristal </a:t>
            </a:r>
            <a:r>
              <a:rPr lang="en-US" altLang="id-ID" sz="4400" baseline="1000" dirty="0" err="1"/>
              <a:t>dan</a:t>
            </a:r>
            <a:r>
              <a:rPr lang="en-US" altLang="id-ID" sz="4400" baseline="1000" dirty="0"/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sz="4400" baseline="1000" dirty="0"/>
              <a:t>	5 </a:t>
            </a:r>
            <a:r>
              <a:rPr lang="en-US" altLang="id-ID" sz="4400" baseline="1000" dirty="0" err="1"/>
              <a:t>juta</a:t>
            </a:r>
            <a:r>
              <a:rPr lang="en-US" altLang="id-ID" sz="4400" baseline="1000" dirty="0"/>
              <a:t> </a:t>
            </a:r>
            <a:r>
              <a:rPr lang="en-US" altLang="id-ID" dirty="0" err="1"/>
              <a:t>sambungan</a:t>
            </a:r>
            <a:r>
              <a:rPr lang="en-US" altLang="id-ID" dirty="0"/>
              <a:t> yang </a:t>
            </a:r>
            <a:r>
              <a:rPr lang="en-US" altLang="id-ID" dirty="0" err="1"/>
              <a:t>disolder</a:t>
            </a:r>
            <a:r>
              <a:rPr lang="en-US" altLang="id-ID" dirty="0"/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dirty="0"/>
              <a:t>		manual.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dirty="0"/>
              <a:t>	27-30 tons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dirty="0"/>
              <a:t>	15,000 meter </a:t>
            </a:r>
            <a:r>
              <a:rPr lang="en-US" altLang="id-ID" dirty="0" err="1"/>
              <a:t>persegi</a:t>
            </a:r>
            <a:endParaRPr lang="en-US" altLang="id-ID" dirty="0"/>
          </a:p>
          <a:p>
            <a:pPr marL="0" indent="0">
              <a:spcBef>
                <a:spcPts val="0"/>
              </a:spcBef>
              <a:buNone/>
            </a:pPr>
            <a:r>
              <a:rPr lang="en-US" altLang="id-ID" dirty="0"/>
              <a:t>	160 kW </a:t>
            </a:r>
            <a:r>
              <a:rPr lang="en-US" altLang="id-ID" dirty="0" err="1"/>
              <a:t>konsumsi</a:t>
            </a:r>
            <a:r>
              <a:rPr lang="en-US" altLang="id-ID" dirty="0"/>
              <a:t> </a:t>
            </a:r>
            <a:r>
              <a:rPr lang="en-US" altLang="id-ID" dirty="0" err="1"/>
              <a:t>dayanya</a:t>
            </a:r>
            <a:endParaRPr lang="en-US" altLang="id-ID" dirty="0"/>
          </a:p>
          <a:p>
            <a:pPr marL="0" indent="0">
              <a:spcBef>
                <a:spcPts val="0"/>
              </a:spcBef>
              <a:buNone/>
            </a:pPr>
            <a:r>
              <a:rPr lang="en-US" altLang="id-ID" dirty="0"/>
              <a:t>	5,000 </a:t>
            </a:r>
            <a:r>
              <a:rPr lang="en-US" altLang="id-ID" dirty="0" err="1"/>
              <a:t>operasi</a:t>
            </a:r>
            <a:r>
              <a:rPr lang="en-US" altLang="id-ID" dirty="0"/>
              <a:t> </a:t>
            </a:r>
            <a:r>
              <a:rPr lang="en-US" altLang="id-ID" dirty="0" err="1"/>
              <a:t>penambahan</a:t>
            </a:r>
            <a:r>
              <a:rPr lang="en-US" altLang="id-ID" dirty="0"/>
              <a:t> / </a:t>
            </a:r>
            <a:r>
              <a:rPr lang="en-US" altLang="id-ID" dirty="0" err="1"/>
              <a:t>detik</a:t>
            </a:r>
            <a:endParaRPr lang="id-ID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EEDA73ED-AE33-4B03-A952-078EB8915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3733800"/>
            <a:ext cx="5410200" cy="2895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3733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ENIAC - </a:t>
            </a:r>
            <a:r>
              <a:rPr lang="en-US" altLang="id-ID" baseline="1000" dirty="0">
                <a:effectLst/>
              </a:rPr>
              <a:t>Electronic Numerical Integrator And Computer</a:t>
            </a:r>
            <a:endParaRPr lang="en-US" dirty="0">
              <a:effectLst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905305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en-US" altLang="id-ID" sz="3200" baseline="1000" dirty="0"/>
          </a:p>
          <a:p>
            <a:pPr>
              <a:spcBef>
                <a:spcPts val="0"/>
              </a:spcBef>
            </a:pPr>
            <a:r>
              <a:rPr lang="en-US" altLang="id-ID" sz="4400" baseline="1000" dirty="0" err="1"/>
              <a:t>Terdiri</a:t>
            </a:r>
            <a:r>
              <a:rPr lang="en-US" altLang="id-ID" sz="4400" baseline="1000" dirty="0"/>
              <a:t> </a:t>
            </a:r>
            <a:r>
              <a:rPr lang="en-US" altLang="id-ID" sz="4400" baseline="1000" dirty="0" err="1"/>
              <a:t>dari</a:t>
            </a:r>
            <a:r>
              <a:rPr lang="en-US" altLang="id-ID" sz="4400" baseline="1000" dirty="0"/>
              <a:t> </a:t>
            </a:r>
            <a:r>
              <a:rPr lang="en-US" altLang="id-ID" sz="4400" b="1" baseline="1000" dirty="0">
                <a:solidFill>
                  <a:srgbClr val="FFFF00"/>
                </a:solidFill>
              </a:rPr>
              <a:t>17.468 </a:t>
            </a:r>
            <a:r>
              <a:rPr lang="en-US" altLang="id-ID" sz="4400" b="1" baseline="1000" dirty="0" err="1">
                <a:solidFill>
                  <a:srgbClr val="FFFF00"/>
                </a:solidFill>
              </a:rPr>
              <a:t>tabung</a:t>
            </a:r>
            <a:r>
              <a:rPr lang="en-US" altLang="id-ID" sz="4400" b="1" baseline="1000" dirty="0">
                <a:solidFill>
                  <a:srgbClr val="FFFF00"/>
                </a:solidFill>
              </a:rPr>
              <a:t> </a:t>
            </a:r>
            <a:r>
              <a:rPr lang="en-US" altLang="id-ID" sz="4400" b="1" baseline="1000" dirty="0" err="1">
                <a:solidFill>
                  <a:srgbClr val="FFFF00"/>
                </a:solidFill>
              </a:rPr>
              <a:t>vakum</a:t>
            </a:r>
            <a:r>
              <a:rPr lang="en-US" altLang="id-ID" sz="4400" baseline="1000" dirty="0"/>
              <a:t>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sz="4400" baseline="1000" dirty="0"/>
              <a:t>	7200 Diode Kristal </a:t>
            </a:r>
            <a:r>
              <a:rPr lang="en-US" altLang="id-ID" sz="4400" baseline="1000" dirty="0" err="1"/>
              <a:t>dan</a:t>
            </a:r>
            <a:r>
              <a:rPr lang="en-US" altLang="id-ID" sz="4400" baseline="1000" dirty="0"/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sz="4400" baseline="1000" dirty="0"/>
              <a:t>	5 </a:t>
            </a:r>
            <a:r>
              <a:rPr lang="en-US" altLang="id-ID" sz="4400" baseline="1000" dirty="0" err="1"/>
              <a:t>juta</a:t>
            </a:r>
            <a:r>
              <a:rPr lang="en-US" altLang="id-ID" sz="4400" baseline="1000" dirty="0"/>
              <a:t> </a:t>
            </a:r>
            <a:r>
              <a:rPr lang="en-US" altLang="id-ID" dirty="0" err="1"/>
              <a:t>sambungan</a:t>
            </a:r>
            <a:r>
              <a:rPr lang="en-US" altLang="id-ID" dirty="0"/>
              <a:t> yang </a:t>
            </a:r>
            <a:r>
              <a:rPr lang="en-US" altLang="id-ID" dirty="0" err="1"/>
              <a:t>disolder</a:t>
            </a:r>
            <a:r>
              <a:rPr lang="en-US" altLang="id-ID" dirty="0"/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dirty="0"/>
              <a:t>		manual.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dirty="0"/>
              <a:t>	27-30 tons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dirty="0"/>
              <a:t>	15,000 meter </a:t>
            </a:r>
            <a:r>
              <a:rPr lang="en-US" altLang="id-ID" dirty="0" err="1"/>
              <a:t>persegi</a:t>
            </a:r>
            <a:endParaRPr lang="en-US" altLang="id-ID" dirty="0"/>
          </a:p>
          <a:p>
            <a:pPr marL="0" indent="0">
              <a:spcBef>
                <a:spcPts val="0"/>
              </a:spcBef>
              <a:buNone/>
            </a:pPr>
            <a:r>
              <a:rPr lang="en-US" altLang="id-ID" dirty="0"/>
              <a:t>	160 kW </a:t>
            </a:r>
            <a:r>
              <a:rPr lang="en-US" altLang="id-ID" dirty="0" err="1"/>
              <a:t>konsumsi</a:t>
            </a:r>
            <a:r>
              <a:rPr lang="en-US" altLang="id-ID" dirty="0"/>
              <a:t> </a:t>
            </a:r>
            <a:r>
              <a:rPr lang="en-US" altLang="id-ID" dirty="0" err="1"/>
              <a:t>dayanya</a:t>
            </a:r>
            <a:endParaRPr lang="en-US" altLang="id-ID" dirty="0"/>
          </a:p>
          <a:p>
            <a:pPr marL="0" indent="0">
              <a:spcBef>
                <a:spcPts val="0"/>
              </a:spcBef>
              <a:buNone/>
            </a:pPr>
            <a:r>
              <a:rPr lang="en-US" altLang="id-ID" dirty="0"/>
              <a:t>	5,000 </a:t>
            </a:r>
            <a:r>
              <a:rPr lang="en-US" altLang="id-ID" dirty="0" err="1"/>
              <a:t>operasi</a:t>
            </a:r>
            <a:r>
              <a:rPr lang="en-US" altLang="id-ID" dirty="0"/>
              <a:t> </a:t>
            </a:r>
            <a:r>
              <a:rPr lang="en-US" altLang="id-ID" dirty="0" err="1"/>
              <a:t>penambahan</a:t>
            </a:r>
            <a:r>
              <a:rPr lang="en-US" altLang="id-ID" dirty="0"/>
              <a:t> / </a:t>
            </a:r>
            <a:r>
              <a:rPr lang="en-US" altLang="id-ID" dirty="0" err="1"/>
              <a:t>detik</a:t>
            </a:r>
            <a:endParaRPr lang="id-ID" dirty="0"/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A0C3767C-B3A3-492A-8842-92D5268D49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2282066"/>
            <a:ext cx="1919287" cy="397986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44389F86-CC09-49AD-B051-6CEA8A3846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1600" y="3429000"/>
            <a:ext cx="2587625" cy="20875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3314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VON NEUMANN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/>
          <a:lstStyle/>
          <a:p>
            <a:r>
              <a:rPr lang="en-US" altLang="id-ID" sz="3600" dirty="0"/>
              <a:t>Ahli </a:t>
            </a:r>
            <a:r>
              <a:rPr lang="en-US" altLang="id-ID" sz="3600" dirty="0" err="1"/>
              <a:t>matematika</a:t>
            </a:r>
            <a:r>
              <a:rPr lang="en-US" altLang="id-ID" sz="3600" dirty="0"/>
              <a:t>: </a:t>
            </a:r>
            <a:r>
              <a:rPr lang="en-US" altLang="id-ID" sz="3600" dirty="0" err="1"/>
              <a:t>konsultan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pembuat</a:t>
            </a:r>
            <a:r>
              <a:rPr lang="en-US" altLang="id-ID" sz="3600" dirty="0"/>
              <a:t> ENIAC</a:t>
            </a:r>
          </a:p>
          <a:p>
            <a:r>
              <a:rPr lang="en-US" altLang="id-ID" sz="3600" dirty="0"/>
              <a:t>1945 </a:t>
            </a:r>
            <a:r>
              <a:rPr lang="en-US" altLang="id-ID" sz="3600" dirty="0" err="1"/>
              <a:t>memperbaiki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kelemahan</a:t>
            </a:r>
            <a:r>
              <a:rPr lang="en-US" altLang="id-ID" sz="3600" dirty="0"/>
              <a:t> </a:t>
            </a:r>
          </a:p>
          <a:p>
            <a:pPr marL="0" indent="0">
              <a:buNone/>
            </a:pPr>
            <a:r>
              <a:rPr lang="en-US" altLang="id-ID" sz="3600" dirty="0"/>
              <a:t>	ENIAC : </a:t>
            </a:r>
            <a:r>
              <a:rPr lang="en-US" altLang="id-ID" sz="3600" b="1" dirty="0"/>
              <a:t>EDVAC </a:t>
            </a:r>
            <a:endParaRPr lang="en-US" altLang="id-ID" sz="3600" dirty="0"/>
          </a:p>
          <a:p>
            <a:endParaRPr lang="id-ID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EF46D6B9-7F5A-4344-AC45-D3B3E9CE80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2743200"/>
            <a:ext cx="5410200" cy="3581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528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/>
              <a:t>VON NEUMANN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/>
          <a:lstStyle/>
          <a:p>
            <a:pPr marL="0" indent="0" algn="just">
              <a:lnSpc>
                <a:spcPts val="3188"/>
              </a:lnSpc>
              <a:spcBef>
                <a:spcPts val="763"/>
              </a:spcBef>
              <a:buNone/>
            </a:pPr>
            <a:r>
              <a:rPr lang="en-US" altLang="id-ID" sz="3600" b="1" dirty="0"/>
              <a:t>EDVAC </a:t>
            </a:r>
            <a:r>
              <a:rPr lang="en-US" altLang="id-ID" sz="3600" dirty="0"/>
              <a:t>(</a:t>
            </a:r>
            <a:r>
              <a:rPr lang="en-US" altLang="id-ID" sz="3600" i="1" dirty="0"/>
              <a:t>Electronic Discrete Variable Computer</a:t>
            </a:r>
            <a:r>
              <a:rPr lang="en-US" altLang="id-ID" sz="3600" dirty="0"/>
              <a:t>) </a:t>
            </a:r>
          </a:p>
          <a:p>
            <a:pPr algn="just">
              <a:lnSpc>
                <a:spcPts val="3175"/>
              </a:lnSpc>
              <a:spcBef>
                <a:spcPts val="763"/>
              </a:spcBef>
            </a:pPr>
            <a:r>
              <a:rPr lang="en-US" altLang="id-ID" sz="3600" dirty="0" err="1"/>
              <a:t>Konsep</a:t>
            </a:r>
            <a:endParaRPr lang="en-US" altLang="id-ID" sz="3600" dirty="0"/>
          </a:p>
          <a:p>
            <a:pPr marL="0" indent="0" algn="just">
              <a:lnSpc>
                <a:spcPts val="3175"/>
              </a:lnSpc>
              <a:spcBef>
                <a:spcPts val="763"/>
              </a:spcBef>
              <a:buNone/>
            </a:pPr>
            <a:r>
              <a:rPr lang="en-US" altLang="id-ID" sz="3600" i="1" dirty="0"/>
              <a:t>	stored-program concept</a:t>
            </a:r>
            <a:endParaRPr lang="en-US" altLang="id-ID" sz="3600" dirty="0"/>
          </a:p>
          <a:p>
            <a:pPr algn="just">
              <a:lnSpc>
                <a:spcPts val="3150"/>
              </a:lnSpc>
              <a:spcBef>
                <a:spcPts val="913"/>
              </a:spcBef>
            </a:pPr>
            <a:r>
              <a:rPr lang="en-US" altLang="id-ID" sz="3600" dirty="0" err="1"/>
              <a:t>Tahun</a:t>
            </a:r>
            <a:r>
              <a:rPr lang="en-US" altLang="id-ID" sz="3600" dirty="0"/>
              <a:t> 1946 </a:t>
            </a:r>
            <a:r>
              <a:rPr lang="en-US" altLang="id-ID" sz="3600" dirty="0" err="1"/>
              <a:t>dipublikasikasikan</a:t>
            </a:r>
            <a:endParaRPr lang="en-US" altLang="id-ID" sz="3600" dirty="0"/>
          </a:p>
          <a:p>
            <a:pPr algn="just">
              <a:lnSpc>
                <a:spcPct val="98000"/>
              </a:lnSpc>
              <a:spcBef>
                <a:spcPts val="600"/>
              </a:spcBef>
            </a:pPr>
            <a:r>
              <a:rPr lang="en-US" altLang="id-ID" sz="3600" dirty="0" err="1"/>
              <a:t>Dikenal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dengan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nama</a:t>
            </a:r>
            <a:r>
              <a:rPr lang="en-US" altLang="id-ID" sz="3600" dirty="0"/>
              <a:t>:</a:t>
            </a:r>
          </a:p>
          <a:p>
            <a:pPr marL="0" indent="0" algn="just">
              <a:lnSpc>
                <a:spcPct val="98000"/>
              </a:lnSpc>
              <a:spcBef>
                <a:spcPts val="600"/>
              </a:spcBef>
              <a:buNone/>
            </a:pPr>
            <a:r>
              <a:rPr lang="en-US" altLang="id-ID" sz="3600" b="1" dirty="0"/>
              <a:t>	</a:t>
            </a:r>
            <a:r>
              <a:rPr lang="en-US" altLang="id-ID" sz="3600" b="1" dirty="0" err="1"/>
              <a:t>Komputer</a:t>
            </a:r>
            <a:r>
              <a:rPr lang="en-US" altLang="id-ID" sz="3600" b="1" dirty="0"/>
              <a:t> IAS </a:t>
            </a:r>
          </a:p>
          <a:p>
            <a:pPr marL="0" indent="0" algn="just">
              <a:lnSpc>
                <a:spcPct val="98000"/>
              </a:lnSpc>
              <a:spcBef>
                <a:spcPts val="600"/>
              </a:spcBef>
              <a:buNone/>
            </a:pPr>
            <a:r>
              <a:rPr lang="en-US" altLang="id-ID" sz="3600" b="1" i="1" dirty="0"/>
              <a:t>	</a:t>
            </a:r>
            <a:r>
              <a:rPr lang="en-US" altLang="id-ID" sz="3600" i="1" dirty="0"/>
              <a:t>(Computer of Institute for</a:t>
            </a:r>
            <a:r>
              <a:rPr lang="en-US" altLang="id-ID" sz="3600" dirty="0"/>
              <a:t> </a:t>
            </a:r>
          </a:p>
          <a:p>
            <a:pPr marL="0" indent="0" algn="just">
              <a:lnSpc>
                <a:spcPct val="98000"/>
              </a:lnSpc>
              <a:spcBef>
                <a:spcPts val="600"/>
              </a:spcBef>
              <a:buNone/>
            </a:pPr>
            <a:r>
              <a:rPr lang="en-US" altLang="id-ID" sz="3600" i="1" dirty="0"/>
              <a:t>	Advanced Studies)</a:t>
            </a:r>
            <a:r>
              <a:rPr lang="en-US" altLang="id-ID" sz="3600" dirty="0"/>
              <a:t>.</a:t>
            </a:r>
          </a:p>
          <a:p>
            <a:endParaRPr lang="id-ID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EF46D6B9-7F5A-4344-AC45-D3B3E9CE80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3344367"/>
            <a:ext cx="4821238" cy="31035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1988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KOMPUTER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KOMERSIAL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>
            <a:normAutofit/>
          </a:bodyPr>
          <a:lstStyle/>
          <a:p>
            <a:r>
              <a:rPr lang="en-US" altLang="id-ID" sz="3600" dirty="0"/>
              <a:t>UNIVAC I (</a:t>
            </a:r>
            <a:r>
              <a:rPr lang="en-US" altLang="id-ID" sz="3600" i="1" dirty="0"/>
              <a:t>Universal Automatic Computer</a:t>
            </a:r>
            <a:r>
              <a:rPr lang="en-US" altLang="id-ID" sz="3600" dirty="0"/>
              <a:t>)</a:t>
            </a:r>
          </a:p>
          <a:p>
            <a:pPr marL="0" indent="0">
              <a:lnSpc>
                <a:spcPts val="2763"/>
              </a:lnSpc>
              <a:spcBef>
                <a:spcPts val="663"/>
              </a:spcBef>
              <a:buNone/>
            </a:pPr>
            <a:r>
              <a:rPr lang="en-US" altLang="id-ID" sz="3600" dirty="0"/>
              <a:t>	</a:t>
            </a:r>
            <a:r>
              <a:rPr lang="en-US" altLang="id-ID" sz="3600" dirty="0" err="1"/>
              <a:t>Untuk</a:t>
            </a:r>
            <a:r>
              <a:rPr lang="en-US" altLang="id-ID" sz="3600" dirty="0"/>
              <a:t> </a:t>
            </a:r>
            <a:r>
              <a:rPr lang="en-US" altLang="id-ID" sz="3600" dirty="0" err="1"/>
              <a:t>kalkulasi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sensus</a:t>
            </a:r>
            <a:r>
              <a:rPr lang="en-US" altLang="id-ID" sz="3600" dirty="0"/>
              <a:t> 1950 </a:t>
            </a:r>
            <a:r>
              <a:rPr lang="en-US" altLang="id-ID" sz="3600" dirty="0" err="1"/>
              <a:t>oleh</a:t>
            </a:r>
            <a:r>
              <a:rPr lang="en-US" altLang="id-ID" sz="3600" dirty="0"/>
              <a:t> US </a:t>
            </a:r>
          </a:p>
          <a:p>
            <a:pPr marL="0" indent="0">
              <a:lnSpc>
                <a:spcPts val="2763"/>
              </a:lnSpc>
              <a:spcBef>
                <a:spcPts val="663"/>
              </a:spcBef>
              <a:buNone/>
            </a:pPr>
            <a:r>
              <a:rPr lang="en-US" altLang="id-ID" sz="3600" i="1" dirty="0"/>
              <a:t>		Bureau of Census </a:t>
            </a:r>
          </a:p>
          <a:p>
            <a:pPr marL="0" indent="0">
              <a:lnSpc>
                <a:spcPts val="2763"/>
              </a:lnSpc>
              <a:spcBef>
                <a:spcPts val="663"/>
              </a:spcBef>
              <a:buNone/>
            </a:pPr>
            <a:r>
              <a:rPr lang="en-US" altLang="id-ID" sz="3600" i="1" dirty="0"/>
              <a:t>	</a:t>
            </a:r>
            <a:r>
              <a:rPr lang="en-US" altLang="id-ID" sz="3600" dirty="0" err="1"/>
              <a:t>Menjadi</a:t>
            </a:r>
            <a:r>
              <a:rPr lang="en-US" altLang="id-ID" sz="3600" dirty="0"/>
              <a:t> divisi </a:t>
            </a:r>
            <a:r>
              <a:rPr lang="en-US" altLang="id-ID" sz="3600" dirty="0" err="1"/>
              <a:t>dari</a:t>
            </a:r>
            <a:r>
              <a:rPr lang="en-US" altLang="id-ID" sz="3600" dirty="0"/>
              <a:t> Sperry-Rand </a:t>
            </a:r>
          </a:p>
          <a:p>
            <a:pPr marL="0" indent="0">
              <a:lnSpc>
                <a:spcPts val="2763"/>
              </a:lnSpc>
              <a:spcBef>
                <a:spcPts val="663"/>
              </a:spcBef>
              <a:buNone/>
            </a:pPr>
            <a:r>
              <a:rPr lang="en-US" altLang="id-ID" sz="3600" dirty="0"/>
              <a:t>		Corporation </a:t>
            </a:r>
          </a:p>
          <a:p>
            <a:pPr marL="0" indent="0">
              <a:lnSpc>
                <a:spcPts val="2763"/>
              </a:lnSpc>
              <a:spcBef>
                <a:spcPts val="663"/>
              </a:spcBef>
              <a:buNone/>
            </a:pPr>
            <a:endParaRPr lang="en-US" altLang="id-ID" sz="3600" dirty="0"/>
          </a:p>
          <a:p>
            <a:pPr>
              <a:lnSpc>
                <a:spcPts val="3175"/>
              </a:lnSpc>
              <a:spcBef>
                <a:spcPts val="800"/>
              </a:spcBef>
            </a:pPr>
            <a:r>
              <a:rPr lang="en-US" altLang="id-ID" sz="3600" dirty="0"/>
              <a:t>UNIVAC II </a:t>
            </a:r>
            <a:r>
              <a:rPr lang="en-US" altLang="id-ID" sz="3600" dirty="0" err="1"/>
              <a:t>dipasarkan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akhir</a:t>
            </a:r>
            <a:r>
              <a:rPr lang="en-US" altLang="id-ID" sz="3600" dirty="0"/>
              <a:t> </a:t>
            </a:r>
            <a:r>
              <a:rPr lang="en-US" altLang="id-ID" sz="3600" dirty="0" err="1"/>
              <a:t>tahun</a:t>
            </a:r>
            <a:r>
              <a:rPr lang="en-US" altLang="id-ID" sz="3600" dirty="0"/>
              <a:t> 1950-an</a:t>
            </a:r>
          </a:p>
          <a:p>
            <a:pPr marL="0" indent="0">
              <a:lnSpc>
                <a:spcPts val="2613"/>
              </a:lnSpc>
              <a:spcBef>
                <a:spcPts val="925"/>
              </a:spcBef>
              <a:buNone/>
            </a:pPr>
            <a:r>
              <a:rPr lang="en-US" altLang="id-ID" sz="3600" dirty="0"/>
              <a:t>	</a:t>
            </a:r>
            <a:r>
              <a:rPr lang="en-US" altLang="id-ID" sz="3600" dirty="0" err="1"/>
              <a:t>Lebih</a:t>
            </a:r>
            <a:r>
              <a:rPr lang="en-US" altLang="id-ID" sz="3600" dirty="0"/>
              <a:t> </a:t>
            </a:r>
            <a:r>
              <a:rPr lang="en-US" altLang="id-ID" sz="3600" dirty="0" err="1"/>
              <a:t>cepat</a:t>
            </a:r>
            <a:endParaRPr lang="en-US" altLang="id-ID" sz="3600" dirty="0"/>
          </a:p>
          <a:p>
            <a:pPr marL="0" indent="0">
              <a:lnSpc>
                <a:spcPct val="98000"/>
              </a:lnSpc>
              <a:spcBef>
                <a:spcPts val="525"/>
              </a:spcBef>
              <a:buNone/>
            </a:pPr>
            <a:r>
              <a:rPr lang="en-US" altLang="id-ID" sz="3600" dirty="0"/>
              <a:t>	</a:t>
            </a:r>
            <a:r>
              <a:rPr lang="en-US" altLang="id-ID" sz="3600" dirty="0" err="1"/>
              <a:t>Kapasitas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memori</a:t>
            </a:r>
            <a:endParaRPr lang="en-US" altLang="id-ID" sz="3600" dirty="0"/>
          </a:p>
        </p:txBody>
      </p:sp>
      <p:sp>
        <p:nvSpPr>
          <p:cNvPr id="4" name="object 6">
            <a:extLst>
              <a:ext uri="{FF2B5EF4-FFF2-40B4-BE49-F238E27FC236}">
                <a16:creationId xmlns:a16="http://schemas.microsoft.com/office/drawing/2014/main" id="{A25209A6-E60F-4DD4-BC4B-57C28B1FAC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0" y="4038600"/>
            <a:ext cx="3613150" cy="236870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9687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KOMPUTER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KOMERSIAL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/>
          <a:lstStyle/>
          <a:p>
            <a:pPr>
              <a:lnSpc>
                <a:spcPts val="2913"/>
              </a:lnSpc>
              <a:spcBef>
                <a:spcPts val="150"/>
              </a:spcBef>
            </a:pPr>
            <a:r>
              <a:rPr lang="en-US" altLang="id-ID" sz="4400" baseline="1000" dirty="0" err="1">
                <a:latin typeface="Rockwell" panose="02060603020205020403" pitchFamily="18" charset="0"/>
              </a:rPr>
              <a:t>Pabrik</a:t>
            </a:r>
            <a:r>
              <a:rPr lang="en-US" altLang="id-ID" sz="4400" baseline="1000" dirty="0">
                <a:latin typeface="Rockwell" panose="02060603020205020403" pitchFamily="18" charset="0"/>
              </a:rPr>
              <a:t> </a:t>
            </a:r>
            <a:r>
              <a:rPr lang="en-US" altLang="id-ID" sz="4400" baseline="1000" dirty="0" err="1">
                <a:latin typeface="Rockwell" panose="02060603020205020403" pitchFamily="18" charset="0"/>
              </a:rPr>
              <a:t>peralatan</a:t>
            </a:r>
            <a:r>
              <a:rPr lang="en-US" altLang="id-ID" sz="4400" baseline="1000" dirty="0">
                <a:latin typeface="Rockwell" panose="02060603020205020403" pitchFamily="18" charset="0"/>
              </a:rPr>
              <a:t> </a:t>
            </a:r>
            <a:r>
              <a:rPr lang="en-US" altLang="id-ID" sz="4400" i="1" baseline="1000" dirty="0">
                <a:latin typeface="Rockwell" panose="02060603020205020403" pitchFamily="18" charset="0"/>
              </a:rPr>
              <a:t>Punched-Card</a:t>
            </a:r>
            <a:r>
              <a:rPr lang="en-US" altLang="id-ID" sz="3200" i="1" baseline="1000" dirty="0">
                <a:latin typeface="Rockwell" panose="02060603020205020403" pitchFamily="18" charset="0"/>
              </a:rPr>
              <a:t> </a:t>
            </a:r>
            <a:r>
              <a:rPr lang="en-US" altLang="id-ID" sz="3200" dirty="0">
                <a:latin typeface="Rockwell" panose="02060603020205020403" pitchFamily="18" charset="0"/>
              </a:rPr>
              <a:t>1953 – IBM-701</a:t>
            </a:r>
          </a:p>
          <a:p>
            <a:pPr marL="0" indent="0">
              <a:lnSpc>
                <a:spcPct val="98000"/>
              </a:lnSpc>
              <a:spcBef>
                <a:spcPts val="663"/>
              </a:spcBef>
              <a:buNone/>
            </a:pPr>
            <a:r>
              <a:rPr lang="en-US" altLang="id-ID" dirty="0">
                <a:latin typeface="Rockwell" panose="02060603020205020403" pitchFamily="18" charset="0"/>
              </a:rPr>
              <a:t>	</a:t>
            </a:r>
            <a:r>
              <a:rPr lang="en-US" altLang="id-ID" dirty="0" err="1">
                <a:latin typeface="Rockwell" panose="02060603020205020403" pitchFamily="18" charset="0"/>
              </a:rPr>
              <a:t>Komputer</a:t>
            </a:r>
            <a:r>
              <a:rPr lang="en-US" altLang="id-ID" dirty="0">
                <a:latin typeface="Rockwell" panose="02060603020205020403" pitchFamily="18" charset="0"/>
              </a:rPr>
              <a:t> </a:t>
            </a:r>
            <a:r>
              <a:rPr lang="en-US" altLang="id-ID" dirty="0" err="1">
                <a:latin typeface="Rockwell" panose="02060603020205020403" pitchFamily="18" charset="0"/>
              </a:rPr>
              <a:t>pertama</a:t>
            </a:r>
            <a:r>
              <a:rPr lang="en-US" altLang="id-ID" dirty="0">
                <a:latin typeface="Rockwell" panose="02060603020205020403" pitchFamily="18" charset="0"/>
              </a:rPr>
              <a:t> IBM (</a:t>
            </a:r>
            <a:r>
              <a:rPr lang="en-US" altLang="id-ID" i="1" dirty="0">
                <a:latin typeface="Rockwell" panose="02060603020205020403" pitchFamily="18" charset="0"/>
              </a:rPr>
              <a:t>stored program computer</a:t>
            </a:r>
            <a:r>
              <a:rPr lang="en-US" altLang="id-ID" dirty="0">
                <a:latin typeface="Rockwell" panose="02060603020205020403" pitchFamily="18" charset="0"/>
              </a:rPr>
              <a:t>)</a:t>
            </a:r>
          </a:p>
          <a:p>
            <a:pPr marL="0" indent="0">
              <a:lnSpc>
                <a:spcPct val="98000"/>
              </a:lnSpc>
              <a:spcBef>
                <a:spcPts val="650"/>
              </a:spcBef>
              <a:buNone/>
            </a:pPr>
            <a:r>
              <a:rPr lang="en-US" altLang="id-ID" dirty="0">
                <a:latin typeface="Wingdings" panose="05000000000000000000" pitchFamily="2" charset="2"/>
              </a:rPr>
              <a:t>	</a:t>
            </a:r>
            <a:r>
              <a:rPr lang="en-US" altLang="id-ID" dirty="0" err="1">
                <a:latin typeface="Rockwell" panose="02060603020205020403" pitchFamily="18" charset="0"/>
              </a:rPr>
              <a:t>Untuk</a:t>
            </a:r>
            <a:r>
              <a:rPr lang="en-US" altLang="id-ID" dirty="0">
                <a:latin typeface="Rockwell" panose="02060603020205020403" pitchFamily="18" charset="0"/>
              </a:rPr>
              <a:t> </a:t>
            </a:r>
            <a:r>
              <a:rPr lang="en-US" altLang="id-ID" dirty="0" err="1">
                <a:latin typeface="Rockwell" panose="02060603020205020403" pitchFamily="18" charset="0"/>
              </a:rPr>
              <a:t>keperluan</a:t>
            </a:r>
            <a:r>
              <a:rPr lang="en-US" altLang="id-ID" dirty="0">
                <a:latin typeface="Rockwell" panose="02060603020205020403" pitchFamily="18" charset="0"/>
              </a:rPr>
              <a:t> </a:t>
            </a:r>
            <a:r>
              <a:rPr lang="en-US" altLang="id-ID" dirty="0" err="1">
                <a:latin typeface="Rockwell" panose="02060603020205020403" pitchFamily="18" charset="0"/>
              </a:rPr>
              <a:t>aplikasi</a:t>
            </a:r>
            <a:r>
              <a:rPr lang="en-US" altLang="id-ID" dirty="0">
                <a:latin typeface="Rockwell" panose="02060603020205020403" pitchFamily="18" charset="0"/>
              </a:rPr>
              <a:t> </a:t>
            </a:r>
            <a:r>
              <a:rPr lang="en-US" altLang="id-ID" i="1" dirty="0">
                <a:latin typeface="Rockwell" panose="02060603020205020403" pitchFamily="18" charset="0"/>
              </a:rPr>
              <a:t>scientific</a:t>
            </a:r>
          </a:p>
          <a:p>
            <a:pPr>
              <a:lnSpc>
                <a:spcPct val="98000"/>
              </a:lnSpc>
              <a:spcBef>
                <a:spcPts val="750"/>
              </a:spcBef>
            </a:pPr>
            <a:r>
              <a:rPr lang="en-US" altLang="id-ID" dirty="0">
                <a:latin typeface="Rockwell" panose="02060603020205020403" pitchFamily="18" charset="0"/>
              </a:rPr>
              <a:t>1955 – IBM- 702</a:t>
            </a:r>
          </a:p>
          <a:p>
            <a:pPr marL="0" indent="0">
              <a:lnSpc>
                <a:spcPct val="98000"/>
              </a:lnSpc>
              <a:spcBef>
                <a:spcPts val="650"/>
              </a:spcBef>
              <a:buNone/>
            </a:pPr>
            <a:r>
              <a:rPr lang="en-US" altLang="id-ID" dirty="0">
                <a:latin typeface="Wingdings" panose="05000000000000000000" pitchFamily="2" charset="2"/>
              </a:rPr>
              <a:t>	</a:t>
            </a:r>
            <a:r>
              <a:rPr lang="en-US" altLang="id-ID" dirty="0" err="1">
                <a:latin typeface="Rockwell" panose="02060603020205020403" pitchFamily="18" charset="0"/>
              </a:rPr>
              <a:t>Untuk</a:t>
            </a:r>
            <a:r>
              <a:rPr lang="en-US" altLang="id-ID" dirty="0">
                <a:latin typeface="Rockwell" panose="02060603020205020403" pitchFamily="18" charset="0"/>
              </a:rPr>
              <a:t> </a:t>
            </a:r>
            <a:r>
              <a:rPr lang="en-US" altLang="id-ID" dirty="0" err="1">
                <a:latin typeface="Rockwell" panose="02060603020205020403" pitchFamily="18" charset="0"/>
              </a:rPr>
              <a:t>aplikasi</a:t>
            </a:r>
            <a:r>
              <a:rPr lang="en-US" altLang="id-ID" dirty="0">
                <a:latin typeface="Rockwell" panose="02060603020205020403" pitchFamily="18" charset="0"/>
              </a:rPr>
              <a:t> </a:t>
            </a:r>
            <a:r>
              <a:rPr lang="en-US" altLang="id-ID" dirty="0" err="1">
                <a:latin typeface="Rockwell" panose="02060603020205020403" pitchFamily="18" charset="0"/>
              </a:rPr>
              <a:t>bisnis</a:t>
            </a:r>
            <a:endParaRPr lang="en-US" altLang="id-ID" dirty="0">
              <a:latin typeface="Rockwell" panose="02060603020205020403" pitchFamily="18" charset="0"/>
            </a:endParaRPr>
          </a:p>
          <a:p>
            <a:pPr>
              <a:lnSpc>
                <a:spcPct val="98000"/>
              </a:lnSpc>
              <a:spcBef>
                <a:spcPts val="750"/>
              </a:spcBef>
            </a:pPr>
            <a:r>
              <a:rPr lang="en-US" altLang="id-ID" dirty="0" err="1">
                <a:latin typeface="Rockwell" panose="02060603020205020403" pitchFamily="18" charset="0"/>
              </a:rPr>
              <a:t>Merupakan</a:t>
            </a:r>
            <a:r>
              <a:rPr lang="en-US" altLang="id-ID" dirty="0">
                <a:latin typeface="Rockwell" panose="02060603020205020403" pitchFamily="18" charset="0"/>
              </a:rPr>
              <a:t> </a:t>
            </a:r>
            <a:r>
              <a:rPr lang="en-US" altLang="id-ID" dirty="0" err="1">
                <a:latin typeface="Rockwell" panose="02060603020205020403" pitchFamily="18" charset="0"/>
              </a:rPr>
              <a:t>awal</a:t>
            </a:r>
            <a:r>
              <a:rPr lang="en-US" altLang="id-ID" dirty="0">
                <a:latin typeface="Rockwell" panose="02060603020205020403" pitchFamily="18" charset="0"/>
              </a:rPr>
              <a:t> </a:t>
            </a:r>
            <a:r>
              <a:rPr lang="en-US" altLang="id-ID" dirty="0" err="1">
                <a:latin typeface="Rockwell" panose="02060603020205020403" pitchFamily="18" charset="0"/>
              </a:rPr>
              <a:t>dari</a:t>
            </a:r>
            <a:r>
              <a:rPr lang="en-US" altLang="id-ID" dirty="0">
                <a:latin typeface="Rockwell" panose="02060603020205020403" pitchFamily="18" charset="0"/>
              </a:rPr>
              <a:t> </a:t>
            </a:r>
            <a:r>
              <a:rPr lang="en-US" altLang="id-ID" dirty="0" err="1">
                <a:latin typeface="Rockwell" panose="02060603020205020403" pitchFamily="18" charset="0"/>
              </a:rPr>
              <a:t>seri</a:t>
            </a:r>
            <a:r>
              <a:rPr lang="en-US" altLang="id-ID" dirty="0">
                <a:latin typeface="Rockwell" panose="02060603020205020403" pitchFamily="18" charset="0"/>
              </a:rPr>
              <a:t> 700/7000 yang </a:t>
            </a:r>
          </a:p>
          <a:p>
            <a:pPr marL="0" indent="0">
              <a:lnSpc>
                <a:spcPct val="98000"/>
              </a:lnSpc>
              <a:spcBef>
                <a:spcPts val="750"/>
              </a:spcBef>
              <a:buNone/>
            </a:pPr>
            <a:r>
              <a:rPr lang="en-US" altLang="id-ID" dirty="0">
                <a:latin typeface="Rockwell" panose="02060603020205020403" pitchFamily="18" charset="0"/>
              </a:rPr>
              <a:t>	</a:t>
            </a:r>
            <a:r>
              <a:rPr lang="en-US" altLang="id-ID" dirty="0" err="1">
                <a:latin typeface="Rockwell" panose="02060603020205020403" pitchFamily="18" charset="0"/>
              </a:rPr>
              <a:t>membuat</a:t>
            </a:r>
            <a:r>
              <a:rPr lang="en-US" altLang="id-ID" dirty="0">
                <a:latin typeface="Rockwell" panose="02060603020205020403" pitchFamily="18" charset="0"/>
              </a:rPr>
              <a:t> IBM </a:t>
            </a:r>
            <a:r>
              <a:rPr lang="en-US" altLang="id-ID" dirty="0" err="1">
                <a:latin typeface="Rockwell" panose="02060603020205020403" pitchFamily="18" charset="0"/>
              </a:rPr>
              <a:t>menjadi</a:t>
            </a:r>
            <a:r>
              <a:rPr lang="en-US" altLang="id-ID" dirty="0">
                <a:latin typeface="Rockwell" panose="02060603020205020403" pitchFamily="18" charset="0"/>
              </a:rPr>
              <a:t> </a:t>
            </a:r>
            <a:r>
              <a:rPr lang="en-US" altLang="id-ID" dirty="0" err="1">
                <a:latin typeface="Rockwell" panose="02060603020205020403" pitchFamily="18" charset="0"/>
              </a:rPr>
              <a:t>pabrik</a:t>
            </a:r>
            <a:r>
              <a:rPr lang="en-US" altLang="id-ID" dirty="0">
                <a:latin typeface="Rockwell" panose="02060603020205020403" pitchFamily="18" charset="0"/>
              </a:rPr>
              <a:t> </a:t>
            </a:r>
          </a:p>
          <a:p>
            <a:pPr marL="0" indent="0">
              <a:lnSpc>
                <a:spcPct val="98000"/>
              </a:lnSpc>
              <a:spcBef>
                <a:spcPts val="750"/>
              </a:spcBef>
              <a:buNone/>
            </a:pPr>
            <a:r>
              <a:rPr lang="en-US" altLang="id-ID" dirty="0">
                <a:latin typeface="Rockwell" panose="02060603020205020403" pitchFamily="18" charset="0"/>
              </a:rPr>
              <a:t>	</a:t>
            </a:r>
            <a:r>
              <a:rPr lang="en-US" altLang="id-ID" dirty="0" err="1">
                <a:latin typeface="Rockwell" panose="02060603020205020403" pitchFamily="18" charset="0"/>
              </a:rPr>
              <a:t>komputer</a:t>
            </a:r>
            <a:endParaRPr lang="en-US" altLang="id-ID" dirty="0">
              <a:latin typeface="Rockwell" panose="02060603020205020403" pitchFamily="18" charset="0"/>
            </a:endParaRPr>
          </a:p>
          <a:p>
            <a:pPr marL="0" indent="0">
              <a:lnSpc>
                <a:spcPct val="98000"/>
              </a:lnSpc>
              <a:spcBef>
                <a:spcPts val="650"/>
              </a:spcBef>
              <a:buNone/>
            </a:pPr>
            <a:endParaRPr lang="en-US" altLang="id-ID" dirty="0">
              <a:latin typeface="Rockwell" panose="02060603020205020403" pitchFamily="18" charset="0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0719BC08-DC2B-440C-8F3E-22096DC364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2716213"/>
            <a:ext cx="4495800" cy="383698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9537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TRANSISTOR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altLang="id-ID" sz="3600" b="1" dirty="0" err="1">
                <a:solidFill>
                  <a:srgbClr val="FFFF00"/>
                </a:solidFill>
                <a:latin typeface="+mj-lt"/>
              </a:rPr>
              <a:t>Menggantikan</a:t>
            </a:r>
            <a:r>
              <a:rPr lang="en-US" altLang="id-ID" sz="3600" b="1" dirty="0">
                <a:solidFill>
                  <a:srgbClr val="FFFF00"/>
                </a:solidFill>
                <a:latin typeface="+mj-lt"/>
              </a:rPr>
              <a:t> vacuum tubes</a:t>
            </a:r>
          </a:p>
          <a:p>
            <a:pPr>
              <a:spcBef>
                <a:spcPts val="0"/>
              </a:spcBef>
            </a:pPr>
            <a:r>
              <a:rPr lang="en-US" altLang="id-ID" sz="3600" dirty="0" err="1">
                <a:latin typeface="+mj-lt"/>
              </a:rPr>
              <a:t>Lebih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kecil</a:t>
            </a:r>
            <a:endParaRPr lang="en-US" altLang="id-ID" sz="3600" dirty="0">
              <a:latin typeface="+mj-lt"/>
            </a:endParaRPr>
          </a:p>
          <a:p>
            <a:pPr>
              <a:spcBef>
                <a:spcPts val="0"/>
              </a:spcBef>
            </a:pPr>
            <a:r>
              <a:rPr lang="en-US" altLang="id-ID" sz="3600" dirty="0" err="1">
                <a:latin typeface="+mj-lt"/>
              </a:rPr>
              <a:t>Lebih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murah</a:t>
            </a:r>
            <a:endParaRPr lang="en-US" altLang="id-ID" sz="3600" dirty="0">
              <a:latin typeface="+mj-lt"/>
            </a:endParaRPr>
          </a:p>
          <a:p>
            <a:pPr>
              <a:spcBef>
                <a:spcPts val="0"/>
              </a:spcBef>
            </a:pPr>
            <a:r>
              <a:rPr lang="en-US" altLang="id-ID" sz="3600" dirty="0" err="1">
                <a:latin typeface="+mj-lt"/>
              </a:rPr>
              <a:t>Disipasi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panas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sedikit</a:t>
            </a:r>
            <a:endParaRPr lang="en-US" altLang="id-ID" sz="3600" dirty="0">
              <a:latin typeface="+mj-lt"/>
            </a:endParaRPr>
          </a:p>
          <a:p>
            <a:pPr>
              <a:spcBef>
                <a:spcPts val="0"/>
              </a:spcBef>
            </a:pPr>
            <a:r>
              <a:rPr lang="en-US" altLang="id-ID" sz="3600" dirty="0" err="1">
                <a:latin typeface="+mj-lt"/>
              </a:rPr>
              <a:t>Merupakan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komponen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i="1" dirty="0">
                <a:latin typeface="+mj-lt"/>
              </a:rPr>
              <a:t>Solid State</a:t>
            </a:r>
            <a:endParaRPr lang="en-US" altLang="id-ID" sz="3600" dirty="0">
              <a:latin typeface="+mj-lt"/>
            </a:endParaRPr>
          </a:p>
          <a:p>
            <a:pPr>
              <a:spcBef>
                <a:spcPts val="0"/>
              </a:spcBef>
            </a:pPr>
            <a:r>
              <a:rPr lang="en-US" altLang="id-ID" sz="3600" dirty="0" err="1">
                <a:latin typeface="+mj-lt"/>
              </a:rPr>
              <a:t>Dibuat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dari</a:t>
            </a:r>
            <a:r>
              <a:rPr lang="en-US" altLang="id-ID" sz="3600" dirty="0">
                <a:latin typeface="+mj-lt"/>
              </a:rPr>
              <a:t> Silicon (</a:t>
            </a:r>
            <a:r>
              <a:rPr lang="en-US" altLang="id-ID" sz="3600" i="1" dirty="0">
                <a:latin typeface="+mj-lt"/>
              </a:rPr>
              <a:t>Sand</a:t>
            </a:r>
            <a:r>
              <a:rPr lang="en-US" altLang="id-ID" sz="3600" dirty="0">
                <a:latin typeface="+mj-lt"/>
              </a:rPr>
              <a:t>)</a:t>
            </a:r>
          </a:p>
          <a:p>
            <a:pPr>
              <a:spcBef>
                <a:spcPts val="0"/>
              </a:spcBef>
            </a:pPr>
            <a:r>
              <a:rPr lang="en-US" altLang="id-ID" sz="3600" dirty="0" err="1">
                <a:latin typeface="+mj-lt"/>
              </a:rPr>
              <a:t>Ditemukan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pada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thn</a:t>
            </a:r>
            <a:r>
              <a:rPr lang="en-US" altLang="id-ID" sz="3600" dirty="0">
                <a:latin typeface="+mj-lt"/>
              </a:rPr>
              <a:t> 1947 di </a:t>
            </a:r>
            <a:r>
              <a:rPr lang="en-US" altLang="id-ID" sz="3600" dirty="0" err="1">
                <a:latin typeface="+mj-lt"/>
              </a:rPr>
              <a:t>laboratorium</a:t>
            </a:r>
            <a:r>
              <a:rPr lang="en-US" altLang="id-ID" sz="3600" dirty="0">
                <a:latin typeface="+mj-lt"/>
              </a:rPr>
              <a:t> Bell</a:t>
            </a:r>
          </a:p>
          <a:p>
            <a:pPr>
              <a:spcBef>
                <a:spcPts val="0"/>
              </a:spcBef>
            </a:pPr>
            <a:r>
              <a:rPr lang="en-US" altLang="id-ID" sz="3600" dirty="0">
                <a:latin typeface="+mj-lt"/>
              </a:rPr>
              <a:t>Oleh William Shockley </a:t>
            </a:r>
            <a:r>
              <a:rPr lang="en-US" altLang="id-ID" sz="3600" dirty="0" err="1">
                <a:latin typeface="+mj-lt"/>
              </a:rPr>
              <a:t>dkk</a:t>
            </a:r>
            <a:r>
              <a:rPr lang="en-US" altLang="id-ID" sz="3600" dirty="0">
                <a:latin typeface="+mj-lt"/>
              </a:rPr>
              <a:t>.</a:t>
            </a:r>
          </a:p>
        </p:txBody>
      </p:sp>
      <p:sp>
        <p:nvSpPr>
          <p:cNvPr id="4" name="object 6">
            <a:extLst>
              <a:ext uri="{FF2B5EF4-FFF2-40B4-BE49-F238E27FC236}">
                <a16:creationId xmlns:a16="http://schemas.microsoft.com/office/drawing/2014/main" id="{A1E78B49-FC40-494C-B5F3-2E4239AD9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0" y="2151856"/>
            <a:ext cx="2819400" cy="4020344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86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TRANSISTOR BASE COMPUTER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id-ID" sz="3600" dirty="0" err="1">
                <a:latin typeface="+mj-lt"/>
              </a:rPr>
              <a:t>Cikal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bakal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generasi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mikroprosesor</a:t>
            </a:r>
            <a:endParaRPr lang="en-US" altLang="id-ID" sz="3600" dirty="0">
              <a:latin typeface="+mj-lt"/>
            </a:endParaRPr>
          </a:p>
          <a:p>
            <a:pPr>
              <a:spcBef>
                <a:spcPts val="0"/>
              </a:spcBef>
            </a:pPr>
            <a:r>
              <a:rPr lang="en-US" altLang="id-ID" sz="3600" dirty="0" err="1">
                <a:latin typeface="+mj-lt"/>
              </a:rPr>
              <a:t>Mesin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generasi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kedua</a:t>
            </a:r>
            <a:endParaRPr lang="en-US" altLang="id-ID" sz="3600" dirty="0">
              <a:latin typeface="+mj-lt"/>
            </a:endParaRPr>
          </a:p>
          <a:p>
            <a:pPr>
              <a:spcBef>
                <a:spcPts val="0"/>
              </a:spcBef>
            </a:pPr>
            <a:r>
              <a:rPr lang="en-US" altLang="id-ID" sz="3600" dirty="0">
                <a:latin typeface="+mj-lt"/>
              </a:rPr>
              <a:t>NCR &amp; RCA </a:t>
            </a:r>
            <a:r>
              <a:rPr lang="en-US" altLang="id-ID" sz="3600" dirty="0" err="1">
                <a:latin typeface="+mj-lt"/>
              </a:rPr>
              <a:t>membuat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i="1" dirty="0">
                <a:latin typeface="+mj-lt"/>
              </a:rPr>
              <a:t>small transistor</a:t>
            </a:r>
            <a:endParaRPr lang="en-US" altLang="id-ID" sz="3600" dirty="0">
              <a:latin typeface="+mj-lt"/>
            </a:endParaRPr>
          </a:p>
          <a:p>
            <a:pPr>
              <a:spcBef>
                <a:spcPts val="0"/>
              </a:spcBef>
            </a:pPr>
            <a:r>
              <a:rPr lang="en-US" altLang="id-ID" sz="3600" dirty="0" err="1">
                <a:latin typeface="+mj-lt"/>
              </a:rPr>
              <a:t>seri</a:t>
            </a:r>
            <a:r>
              <a:rPr lang="en-US" altLang="id-ID" sz="3600" dirty="0">
                <a:latin typeface="+mj-lt"/>
              </a:rPr>
              <a:t> IBM 7000</a:t>
            </a:r>
          </a:p>
          <a:p>
            <a:pPr>
              <a:spcBef>
                <a:spcPts val="0"/>
              </a:spcBef>
            </a:pPr>
            <a:r>
              <a:rPr lang="en-US" altLang="id-ID" sz="3600" dirty="0">
                <a:latin typeface="+mj-lt"/>
              </a:rPr>
              <a:t>DEC – 1957</a:t>
            </a:r>
          </a:p>
          <a:p>
            <a:pPr>
              <a:spcBef>
                <a:spcPts val="0"/>
              </a:spcBef>
            </a:pPr>
            <a:r>
              <a:rPr lang="en-US" altLang="id-ID" sz="3600" dirty="0">
                <a:latin typeface="+mj-lt"/>
              </a:rPr>
              <a:t>– </a:t>
            </a:r>
            <a:r>
              <a:rPr lang="en-US" altLang="id-ID" sz="3600" dirty="0" err="1">
                <a:latin typeface="+mj-lt"/>
              </a:rPr>
              <a:t>Dibuat</a:t>
            </a:r>
            <a:r>
              <a:rPr lang="en-US" altLang="id-ID" sz="3600" dirty="0">
                <a:latin typeface="+mj-lt"/>
              </a:rPr>
              <a:t> PDP-1</a:t>
            </a:r>
          </a:p>
        </p:txBody>
      </p:sp>
      <p:sp>
        <p:nvSpPr>
          <p:cNvPr id="4" name="object 7">
            <a:extLst>
              <a:ext uri="{FF2B5EF4-FFF2-40B4-BE49-F238E27FC236}">
                <a16:creationId xmlns:a16="http://schemas.microsoft.com/office/drawing/2014/main" id="{586A76E7-081D-4813-9B37-8189768C9F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3352800"/>
            <a:ext cx="4298950" cy="3200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3120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MICROELECTRONIC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>
            <a:normAutofit/>
          </a:bodyPr>
          <a:lstStyle/>
          <a:p>
            <a:pPr>
              <a:lnSpc>
                <a:spcPts val="3275"/>
              </a:lnSpc>
              <a:spcBef>
                <a:spcPts val="163"/>
              </a:spcBef>
            </a:pPr>
            <a:r>
              <a:rPr lang="en-US" altLang="id-ID" sz="3600" dirty="0" err="1">
                <a:latin typeface="+mj-lt"/>
              </a:rPr>
              <a:t>Secara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harfiah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berarti</a:t>
            </a:r>
            <a:r>
              <a:rPr lang="en-US" altLang="id-ID" sz="3600" dirty="0">
                <a:latin typeface="+mj-lt"/>
              </a:rPr>
              <a:t> “</a:t>
            </a:r>
            <a:r>
              <a:rPr lang="en-US" altLang="id-ID" sz="3600" dirty="0" err="1">
                <a:latin typeface="+mj-lt"/>
              </a:rPr>
              <a:t>electronika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kecil</a:t>
            </a:r>
            <a:r>
              <a:rPr lang="en-US" altLang="id-ID" sz="3600" dirty="0">
                <a:latin typeface="+mj-lt"/>
              </a:rPr>
              <a:t>”</a:t>
            </a:r>
          </a:p>
          <a:p>
            <a:pPr>
              <a:lnSpc>
                <a:spcPct val="98000"/>
              </a:lnSpc>
              <a:spcBef>
                <a:spcPts val="675"/>
              </a:spcBef>
            </a:pPr>
            <a:r>
              <a:rPr lang="en-US" altLang="id-ID" sz="3600" dirty="0" err="1">
                <a:latin typeface="+mj-lt"/>
              </a:rPr>
              <a:t>Sebuah</a:t>
            </a:r>
            <a:r>
              <a:rPr lang="en-US" altLang="id-ID" sz="3600" dirty="0">
                <a:latin typeface="+mj-lt"/>
              </a:rPr>
              <a:t> computer </a:t>
            </a:r>
            <a:r>
              <a:rPr lang="en-US" altLang="id-ID" sz="3600" dirty="0" err="1">
                <a:latin typeface="+mj-lt"/>
              </a:rPr>
              <a:t>dibuat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dari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gerbang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logika</a:t>
            </a:r>
            <a:endParaRPr lang="en-US" altLang="id-ID" sz="3600" dirty="0">
              <a:latin typeface="+mj-lt"/>
            </a:endParaRPr>
          </a:p>
          <a:p>
            <a:pPr>
              <a:lnSpc>
                <a:spcPct val="98000"/>
              </a:lnSpc>
              <a:spcBef>
                <a:spcPts val="100"/>
              </a:spcBef>
            </a:pPr>
            <a:r>
              <a:rPr lang="en-US" altLang="id-ID" sz="3600" dirty="0">
                <a:latin typeface="+mj-lt"/>
              </a:rPr>
              <a:t>(</a:t>
            </a:r>
            <a:r>
              <a:rPr lang="en-US" altLang="id-ID" sz="3600" i="1" dirty="0">
                <a:latin typeface="+mj-lt"/>
              </a:rPr>
              <a:t>gate</a:t>
            </a:r>
            <a:r>
              <a:rPr lang="en-US" altLang="id-ID" sz="3600" dirty="0">
                <a:latin typeface="+mj-lt"/>
              </a:rPr>
              <a:t>), </a:t>
            </a:r>
            <a:r>
              <a:rPr lang="en-US" altLang="id-ID" sz="3600" dirty="0" err="1">
                <a:latin typeface="+mj-lt"/>
              </a:rPr>
              <a:t>sel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memori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dan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interkoneksi</a:t>
            </a:r>
            <a:endParaRPr lang="en-US" altLang="id-ID" sz="3600" dirty="0">
              <a:latin typeface="+mj-lt"/>
            </a:endParaRPr>
          </a:p>
          <a:p>
            <a:pPr>
              <a:lnSpc>
                <a:spcPct val="101000"/>
              </a:lnSpc>
              <a:spcBef>
                <a:spcPts val="838"/>
              </a:spcBef>
            </a:pPr>
            <a:r>
              <a:rPr lang="en-US" altLang="id-ID" sz="3600" dirty="0" err="1">
                <a:latin typeface="+mj-lt"/>
              </a:rPr>
              <a:t>Sejumlah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i="1" dirty="0">
                <a:latin typeface="+mj-lt"/>
              </a:rPr>
              <a:t>gate </a:t>
            </a:r>
            <a:r>
              <a:rPr lang="en-US" altLang="id-ID" sz="3600" dirty="0" err="1">
                <a:latin typeface="+mj-lt"/>
              </a:rPr>
              <a:t>dikemas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dalam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satu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keping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semikonduktor</a:t>
            </a:r>
            <a:endParaRPr lang="en-US" altLang="id-ID" sz="3600" dirty="0">
              <a:latin typeface="+mj-lt"/>
            </a:endParaRPr>
          </a:p>
          <a:p>
            <a:pPr>
              <a:lnSpc>
                <a:spcPct val="98000"/>
              </a:lnSpc>
              <a:spcBef>
                <a:spcPts val="725"/>
              </a:spcBef>
            </a:pPr>
            <a:r>
              <a:rPr lang="en-US" altLang="id-ID" sz="3600" dirty="0" err="1">
                <a:latin typeface="+mj-lt"/>
              </a:rPr>
              <a:t>Contoh</a:t>
            </a:r>
            <a:r>
              <a:rPr lang="en-US" altLang="id-ID" sz="3600" dirty="0">
                <a:latin typeface="+mj-lt"/>
              </a:rPr>
              <a:t> : silicon wafer (wafer </a:t>
            </a:r>
            <a:r>
              <a:rPr lang="en-US" altLang="id-ID" sz="3600" dirty="0" err="1">
                <a:latin typeface="+mj-lt"/>
              </a:rPr>
              <a:t>silikon</a:t>
            </a:r>
            <a:r>
              <a:rPr lang="en-US" altLang="id-ID" sz="3600" dirty="0">
                <a:latin typeface="+mj-lt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440206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GENERASI COMPUTER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altLang="id-ID" sz="3600" dirty="0">
                <a:latin typeface="+mj-lt"/>
              </a:rPr>
              <a:t>Vacuum Tube – 1946-1957</a:t>
            </a:r>
          </a:p>
          <a:p>
            <a:pPr>
              <a:spcBef>
                <a:spcPts val="0"/>
              </a:spcBef>
            </a:pPr>
            <a:r>
              <a:rPr lang="en-US" altLang="id-ID" sz="3600" dirty="0">
                <a:latin typeface="+mj-lt"/>
              </a:rPr>
              <a:t>Transistor - 1958-1964</a:t>
            </a:r>
          </a:p>
          <a:p>
            <a:pPr>
              <a:spcBef>
                <a:spcPts val="0"/>
              </a:spcBef>
            </a:pPr>
            <a:r>
              <a:rPr lang="en-US" altLang="id-ID" sz="3600" dirty="0">
                <a:latin typeface="+mj-lt"/>
              </a:rPr>
              <a:t>Small scale integration - 1965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sz="3600" dirty="0">
                <a:latin typeface="+mj-lt"/>
              </a:rPr>
              <a:t>	</a:t>
            </a:r>
            <a:r>
              <a:rPr lang="en-US" altLang="id-ID" sz="3600" dirty="0" err="1">
                <a:latin typeface="+mj-lt"/>
              </a:rPr>
              <a:t>Sampai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dengan</a:t>
            </a:r>
            <a:r>
              <a:rPr lang="en-US" altLang="id-ID" sz="3600" dirty="0">
                <a:latin typeface="+mj-lt"/>
              </a:rPr>
              <a:t> 100 </a:t>
            </a:r>
            <a:r>
              <a:rPr lang="en-US" altLang="id-ID" sz="3600" dirty="0" err="1">
                <a:latin typeface="+mj-lt"/>
              </a:rPr>
              <a:t>komponen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dalam</a:t>
            </a:r>
            <a:r>
              <a:rPr lang="en-US" altLang="id-ID" sz="3600" dirty="0">
                <a:latin typeface="+mj-lt"/>
              </a:rPr>
              <a:t> 1 IC (chip)</a:t>
            </a:r>
          </a:p>
          <a:p>
            <a:pPr>
              <a:spcBef>
                <a:spcPts val="0"/>
              </a:spcBef>
            </a:pPr>
            <a:r>
              <a:rPr lang="en-US" altLang="id-ID" sz="3600" dirty="0">
                <a:latin typeface="+mj-lt"/>
              </a:rPr>
              <a:t>Medium scale integration - </a:t>
            </a:r>
            <a:r>
              <a:rPr lang="en-US" altLang="id-ID" sz="3600" dirty="0" err="1">
                <a:latin typeface="+mj-lt"/>
              </a:rPr>
              <a:t>sampai</a:t>
            </a:r>
            <a:r>
              <a:rPr lang="en-US" altLang="id-ID" sz="3600" dirty="0">
                <a:latin typeface="+mj-lt"/>
              </a:rPr>
              <a:t> 1971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sz="3600" dirty="0">
                <a:latin typeface="+mj-lt"/>
              </a:rPr>
              <a:t>	100-3.000 </a:t>
            </a:r>
            <a:r>
              <a:rPr lang="en-US" altLang="id-ID" sz="3600" dirty="0" err="1">
                <a:latin typeface="+mj-lt"/>
              </a:rPr>
              <a:t>komponen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dalam</a:t>
            </a:r>
            <a:r>
              <a:rPr lang="en-US" altLang="id-ID" sz="3600" dirty="0">
                <a:latin typeface="+mj-lt"/>
              </a:rPr>
              <a:t> 1 IC</a:t>
            </a:r>
          </a:p>
          <a:p>
            <a:pPr>
              <a:spcBef>
                <a:spcPts val="0"/>
              </a:spcBef>
            </a:pPr>
            <a:r>
              <a:rPr lang="en-US" altLang="id-ID" sz="3600" dirty="0">
                <a:latin typeface="+mj-lt"/>
              </a:rPr>
              <a:t>Large scale integration - 1971-1977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sz="3600" dirty="0">
                <a:latin typeface="+mj-lt"/>
              </a:rPr>
              <a:t>	3.000 – 100.000 </a:t>
            </a:r>
            <a:r>
              <a:rPr lang="en-US" altLang="id-ID" sz="3600" dirty="0" err="1">
                <a:latin typeface="+mj-lt"/>
              </a:rPr>
              <a:t>komponen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dalam</a:t>
            </a:r>
            <a:r>
              <a:rPr lang="en-US" altLang="id-ID" sz="3600" dirty="0">
                <a:latin typeface="+mj-lt"/>
              </a:rPr>
              <a:t> 1 IC</a:t>
            </a:r>
          </a:p>
        </p:txBody>
      </p:sp>
    </p:spTree>
    <p:extLst>
      <p:ext uri="{BB962C8B-B14F-4D97-AF65-F5344CB8AC3E}">
        <p14:creationId xmlns:p14="http://schemas.microsoft.com/office/powerpoint/2010/main" val="21839565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GENERASI COMPUTER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altLang="id-ID" sz="3600" dirty="0">
                <a:latin typeface="+mj-lt"/>
              </a:rPr>
              <a:t>Very large scale integration - 1978 -1991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sz="3600" dirty="0">
                <a:latin typeface="+mj-lt"/>
              </a:rPr>
              <a:t>	100.000 – 100.000,000 </a:t>
            </a:r>
            <a:r>
              <a:rPr lang="en-US" altLang="id-ID" sz="3600" dirty="0" err="1">
                <a:latin typeface="+mj-lt"/>
              </a:rPr>
              <a:t>komponen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dalam</a:t>
            </a:r>
            <a:r>
              <a:rPr lang="en-US" altLang="id-ID" sz="3600" dirty="0">
                <a:latin typeface="+mj-lt"/>
              </a:rPr>
              <a:t> 1 IC</a:t>
            </a:r>
          </a:p>
          <a:p>
            <a:pPr>
              <a:spcBef>
                <a:spcPts val="0"/>
              </a:spcBef>
            </a:pPr>
            <a:r>
              <a:rPr lang="en-US" altLang="id-ID" sz="3600" dirty="0">
                <a:latin typeface="+mj-lt"/>
              </a:rPr>
              <a:t>Ultra large scale integration – 1991 -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id-ID" sz="3600" dirty="0">
                <a:latin typeface="+mj-lt"/>
              </a:rPr>
              <a:t>	</a:t>
            </a:r>
            <a:r>
              <a:rPr lang="en-US" altLang="id-ID" sz="3600" dirty="0" err="1">
                <a:latin typeface="+mj-lt"/>
              </a:rPr>
              <a:t>Lebih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dari</a:t>
            </a:r>
            <a:r>
              <a:rPr lang="en-US" altLang="id-ID" sz="3600" dirty="0">
                <a:latin typeface="+mj-lt"/>
              </a:rPr>
              <a:t> 100.000.000 </a:t>
            </a:r>
            <a:r>
              <a:rPr lang="en-US" altLang="id-ID" sz="3600" dirty="0" err="1">
                <a:latin typeface="+mj-lt"/>
              </a:rPr>
              <a:t>komponen</a:t>
            </a:r>
            <a:r>
              <a:rPr lang="en-US" altLang="id-ID" sz="3600" dirty="0">
                <a:latin typeface="+mj-lt"/>
              </a:rPr>
              <a:t> </a:t>
            </a:r>
            <a:r>
              <a:rPr lang="en-US" altLang="id-ID" sz="3600" dirty="0" err="1">
                <a:latin typeface="+mj-lt"/>
              </a:rPr>
              <a:t>dalam</a:t>
            </a:r>
            <a:r>
              <a:rPr lang="en-US" altLang="id-ID" sz="3600" dirty="0">
                <a:latin typeface="+mj-lt"/>
              </a:rPr>
              <a:t> 1 IC</a:t>
            </a:r>
          </a:p>
        </p:txBody>
      </p:sp>
    </p:spTree>
    <p:extLst>
      <p:ext uri="{BB962C8B-B14F-4D97-AF65-F5344CB8AC3E}">
        <p14:creationId xmlns:p14="http://schemas.microsoft.com/office/powerpoint/2010/main" val="32351565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HUKUM MOORE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91467A-8C92-40B5-96CB-6279E98FF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19345"/>
            <a:ext cx="12192000" cy="4733855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id-ID" sz="5800" dirty="0">
                <a:latin typeface="+mj-lt"/>
              </a:rPr>
              <a:t>Gordon Moore – cofounder of intel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id-ID" sz="5800" dirty="0" err="1">
                <a:latin typeface="+mj-lt"/>
              </a:rPr>
              <a:t>Meningkatkan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kerapatan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komponen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dalam</a:t>
            </a:r>
            <a:r>
              <a:rPr lang="en-US" altLang="id-ID" sz="5800" dirty="0">
                <a:latin typeface="+mj-lt"/>
              </a:rPr>
              <a:t> chip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id-ID" sz="5800" dirty="0" err="1">
                <a:latin typeface="+mj-lt"/>
              </a:rPr>
              <a:t>Jumlah</a:t>
            </a:r>
            <a:r>
              <a:rPr lang="en-US" altLang="id-ID" sz="5800" dirty="0">
                <a:latin typeface="+mj-lt"/>
              </a:rPr>
              <a:t> transistor/chip </a:t>
            </a:r>
            <a:r>
              <a:rPr lang="en-US" altLang="id-ID" sz="5800" dirty="0" err="1">
                <a:latin typeface="+mj-lt"/>
              </a:rPr>
              <a:t>meningkat</a:t>
            </a:r>
            <a:r>
              <a:rPr lang="en-US" altLang="id-ID" sz="5800" dirty="0">
                <a:latin typeface="+mj-lt"/>
              </a:rPr>
              <a:t> 2x </a:t>
            </a:r>
            <a:r>
              <a:rPr lang="en-US" altLang="id-ID" sz="5800" dirty="0" err="1">
                <a:latin typeface="+mj-lt"/>
              </a:rPr>
              <a:t>lipat</a:t>
            </a:r>
            <a:r>
              <a:rPr lang="en-US" altLang="id-ID" sz="5800" dirty="0">
                <a:latin typeface="+mj-lt"/>
              </a:rPr>
              <a:t> per </a:t>
            </a:r>
            <a:r>
              <a:rPr lang="en-US" altLang="id-ID" sz="5800" dirty="0" err="1">
                <a:latin typeface="+mj-lt"/>
              </a:rPr>
              <a:t>tahun</a:t>
            </a:r>
            <a:endParaRPr lang="en-US" altLang="id-ID" sz="5800" dirty="0">
              <a:latin typeface="+mj-lt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id-ID" sz="5800" dirty="0" err="1">
                <a:latin typeface="+mj-lt"/>
              </a:rPr>
              <a:t>Sejak</a:t>
            </a:r>
            <a:r>
              <a:rPr lang="en-US" altLang="id-ID" sz="5800" dirty="0">
                <a:latin typeface="+mj-lt"/>
              </a:rPr>
              <a:t> 1970 </a:t>
            </a:r>
            <a:r>
              <a:rPr lang="en-US" altLang="id-ID" sz="5800" dirty="0" err="1">
                <a:latin typeface="+mj-lt"/>
              </a:rPr>
              <a:t>pengembangan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agak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lambat</a:t>
            </a:r>
            <a:endParaRPr lang="en-US" altLang="id-ID" sz="5800" dirty="0">
              <a:latin typeface="+mj-lt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id-ID" sz="5800" dirty="0">
                <a:latin typeface="+mj-lt"/>
              </a:rPr>
              <a:t>	</a:t>
            </a:r>
            <a:r>
              <a:rPr lang="en-US" altLang="id-ID" sz="5800" dirty="0" err="1">
                <a:latin typeface="+mj-lt"/>
              </a:rPr>
              <a:t>Jumlah</a:t>
            </a:r>
            <a:r>
              <a:rPr lang="en-US" altLang="id-ID" sz="5800" dirty="0">
                <a:latin typeface="+mj-lt"/>
              </a:rPr>
              <a:t>  transistors 2 x </a:t>
            </a:r>
            <a:r>
              <a:rPr lang="en-US" altLang="id-ID" sz="5800" dirty="0" err="1">
                <a:latin typeface="+mj-lt"/>
              </a:rPr>
              <a:t>lipat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setiap</a:t>
            </a:r>
            <a:r>
              <a:rPr lang="en-US" altLang="id-ID" sz="5800" dirty="0">
                <a:latin typeface="+mj-lt"/>
              </a:rPr>
              <a:t>  18 </a:t>
            </a:r>
            <a:r>
              <a:rPr lang="en-US" altLang="id-ID" sz="5800" dirty="0" err="1">
                <a:latin typeface="+mj-lt"/>
              </a:rPr>
              <a:t>bulan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Harga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suatu</a:t>
            </a:r>
            <a:r>
              <a:rPr lang="en-US" altLang="id-ID" sz="5800" dirty="0">
                <a:latin typeface="+mj-lt"/>
              </a:rPr>
              <a:t> chip </a:t>
            </a:r>
            <a:r>
              <a:rPr lang="en-US" altLang="id-ID" sz="5800" dirty="0" err="1">
                <a:latin typeface="+mj-lt"/>
              </a:rPr>
              <a:t>tetap</a:t>
            </a:r>
            <a:r>
              <a:rPr lang="en-US" altLang="id-ID" sz="5800" dirty="0">
                <a:latin typeface="+mj-lt"/>
              </a:rPr>
              <a:t> / </a:t>
            </a:r>
            <a:r>
              <a:rPr lang="en-US" altLang="id-ID" sz="5800" dirty="0" err="1">
                <a:latin typeface="+mj-lt"/>
              </a:rPr>
              <a:t>hampir</a:t>
            </a:r>
            <a:r>
              <a:rPr lang="en-US" altLang="id-ID" sz="5800" dirty="0">
                <a:latin typeface="+mj-lt"/>
              </a:rPr>
              <a:t> 	</a:t>
            </a:r>
            <a:r>
              <a:rPr lang="en-US" altLang="id-ID" sz="5800" dirty="0" err="1">
                <a:latin typeface="+mj-lt"/>
              </a:rPr>
              <a:t>tidak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berubah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Kerapatan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tinggi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berarti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jalur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pendek</a:t>
            </a:r>
            <a:r>
              <a:rPr lang="en-US" altLang="id-ID" sz="5800" dirty="0">
                <a:latin typeface="+mj-lt"/>
              </a:rPr>
              <a:t>, </a:t>
            </a:r>
            <a:r>
              <a:rPr lang="en-US" altLang="id-ID" sz="5800" dirty="0" err="1">
                <a:latin typeface="+mj-lt"/>
              </a:rPr>
              <a:t>menghasilkan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kinerja</a:t>
            </a:r>
            <a:r>
              <a:rPr lang="en-US" altLang="id-ID" sz="5800" dirty="0">
                <a:latin typeface="+mj-lt"/>
              </a:rPr>
              <a:t> 	yang </a:t>
            </a:r>
            <a:r>
              <a:rPr lang="en-US" altLang="id-ID" sz="5800" dirty="0" err="1">
                <a:latin typeface="+mj-lt"/>
              </a:rPr>
              <a:t>meningkat</a:t>
            </a:r>
            <a:endParaRPr lang="en-US" altLang="id-ID" sz="5800" dirty="0">
              <a:latin typeface="+mj-lt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id-ID" sz="5800" dirty="0" err="1">
                <a:latin typeface="+mj-lt"/>
              </a:rPr>
              <a:t>Ukuran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semakin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kecil</a:t>
            </a:r>
            <a:r>
              <a:rPr lang="en-US" altLang="id-ID" sz="5800" dirty="0">
                <a:latin typeface="+mj-lt"/>
              </a:rPr>
              <a:t>, </a:t>
            </a:r>
            <a:r>
              <a:rPr lang="en-US" altLang="id-ID" sz="5800" dirty="0" err="1">
                <a:latin typeface="+mj-lt"/>
              </a:rPr>
              <a:t>flexibilitas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meningkat</a:t>
            </a:r>
            <a:r>
              <a:rPr lang="en-US" altLang="id-ID" sz="5800" dirty="0">
                <a:latin typeface="+mj-lt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id-ID" sz="5800" dirty="0" err="1">
                <a:latin typeface="+mj-lt"/>
              </a:rPr>
              <a:t>Daya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listrik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lebih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hemat</a:t>
            </a:r>
            <a:r>
              <a:rPr lang="en-US" altLang="id-ID" sz="5800" dirty="0">
                <a:latin typeface="+mj-lt"/>
              </a:rPr>
              <a:t>, </a:t>
            </a:r>
            <a:r>
              <a:rPr lang="en-US" altLang="id-ID" sz="5800" dirty="0" err="1">
                <a:latin typeface="+mj-lt"/>
              </a:rPr>
              <a:t>panas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menurun</a:t>
            </a:r>
            <a:r>
              <a:rPr lang="en-US" altLang="id-ID" sz="5800" dirty="0">
                <a:latin typeface="+mj-lt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id-ID" sz="5800" dirty="0" err="1">
                <a:latin typeface="+mj-lt"/>
              </a:rPr>
              <a:t>Sambungan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sedikit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berarti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semakin</a:t>
            </a:r>
            <a:r>
              <a:rPr lang="en-US" altLang="id-ID" sz="5800" dirty="0">
                <a:latin typeface="+mj-lt"/>
              </a:rPr>
              <a:t> </a:t>
            </a:r>
            <a:r>
              <a:rPr lang="en-US" altLang="id-ID" sz="5800" dirty="0" err="1">
                <a:latin typeface="+mj-lt"/>
              </a:rPr>
              <a:t>handal</a:t>
            </a:r>
            <a:r>
              <a:rPr lang="en-US" altLang="id-ID" sz="5800" dirty="0">
                <a:latin typeface="+mj-lt"/>
              </a:rPr>
              <a:t>/</a:t>
            </a:r>
            <a:r>
              <a:rPr lang="en-US" altLang="id-ID" sz="5800" dirty="0" err="1">
                <a:latin typeface="+mj-lt"/>
              </a:rPr>
              <a:t>realible</a:t>
            </a:r>
            <a:endParaRPr lang="en-US" altLang="id-ID" sz="3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86687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8305800" cy="763525"/>
          </a:xfrm>
        </p:spPr>
        <p:txBody>
          <a:bodyPr>
            <a:normAutofit fontScale="90000"/>
          </a:bodyPr>
          <a:lstStyle/>
          <a:p>
            <a:pPr marL="12700" fontAlgn="auto">
              <a:lnSpc>
                <a:spcPts val="4110"/>
              </a:lnSpc>
              <a:spcBef>
                <a:spcPts val="205"/>
              </a:spcBef>
              <a:spcAft>
                <a:spcPts val="0"/>
              </a:spcAft>
              <a:defRPr/>
            </a:pPr>
            <a:r>
              <a:rPr lang="id-ID" b="1" spc="-9" dirty="0">
                <a:latin typeface="Rockwell"/>
                <a:cs typeface="Rockwell"/>
              </a:rPr>
              <a:t>G</a:t>
            </a:r>
            <a:r>
              <a:rPr lang="id-ID" b="1" spc="-4" dirty="0">
                <a:latin typeface="Rockwell"/>
                <a:cs typeface="Rockwell"/>
              </a:rPr>
              <a:t>raf</a:t>
            </a:r>
            <a:r>
              <a:rPr lang="id-ID" b="1" spc="4" dirty="0">
                <a:latin typeface="Rockwell"/>
                <a:cs typeface="Rockwell"/>
              </a:rPr>
              <a:t>i</a:t>
            </a:r>
            <a:r>
              <a:rPr lang="id-ID" b="1" dirty="0">
                <a:latin typeface="Rockwell"/>
                <a:cs typeface="Rockwell"/>
              </a:rPr>
              <a:t>k </a:t>
            </a:r>
            <a:r>
              <a:rPr lang="id-ID" b="1" spc="-4" dirty="0">
                <a:latin typeface="Rockwell"/>
                <a:cs typeface="Rockwell"/>
              </a:rPr>
              <a:t>j</a:t>
            </a:r>
            <a:r>
              <a:rPr lang="id-ID" b="1" dirty="0">
                <a:latin typeface="Rockwell"/>
                <a:cs typeface="Rockwell"/>
              </a:rPr>
              <a:t>u</a:t>
            </a:r>
            <a:r>
              <a:rPr lang="id-ID" b="1" spc="-14" dirty="0">
                <a:latin typeface="Rockwell"/>
                <a:cs typeface="Rockwell"/>
              </a:rPr>
              <a:t>m</a:t>
            </a:r>
            <a:r>
              <a:rPr lang="id-ID" b="1" spc="-4" dirty="0">
                <a:latin typeface="Rockwell"/>
                <a:cs typeface="Rockwell"/>
              </a:rPr>
              <a:t>la</a:t>
            </a:r>
            <a:r>
              <a:rPr lang="id-ID" b="1" dirty="0">
                <a:latin typeface="Rockwell"/>
                <a:cs typeface="Rockwell"/>
              </a:rPr>
              <a:t>h </a:t>
            </a:r>
            <a:r>
              <a:rPr lang="id-ID" b="1" spc="-4" dirty="0">
                <a:latin typeface="Rockwell"/>
                <a:cs typeface="Rockwell"/>
              </a:rPr>
              <a:t>tra</a:t>
            </a:r>
            <a:r>
              <a:rPr lang="id-ID" b="1" dirty="0">
                <a:latin typeface="Rockwell"/>
                <a:cs typeface="Rockwell"/>
              </a:rPr>
              <a:t>n</a:t>
            </a:r>
            <a:r>
              <a:rPr lang="id-ID" b="1" spc="-4" dirty="0">
                <a:latin typeface="Rockwell"/>
                <a:cs typeface="Rockwell"/>
              </a:rPr>
              <a:t>sist</a:t>
            </a:r>
            <a:r>
              <a:rPr lang="id-ID" b="1" dirty="0">
                <a:latin typeface="Rockwell"/>
                <a:cs typeface="Rockwell"/>
              </a:rPr>
              <a:t>or ch</a:t>
            </a:r>
            <a:r>
              <a:rPr lang="id-ID" b="1" spc="-14" dirty="0">
                <a:latin typeface="Rockwell"/>
                <a:cs typeface="Rockwell"/>
              </a:rPr>
              <a:t>i</a:t>
            </a:r>
            <a:r>
              <a:rPr lang="id-ID" b="1" dirty="0">
                <a:latin typeface="Rockwell"/>
                <a:cs typeface="Rockwell"/>
              </a:rPr>
              <a:t>ps </a:t>
            </a:r>
            <a:r>
              <a:rPr lang="id-ID" b="1" spc="-9" dirty="0">
                <a:latin typeface="Rockwell"/>
                <a:cs typeface="Rockwell"/>
              </a:rPr>
              <a:t>Pe</a:t>
            </a:r>
            <a:r>
              <a:rPr lang="id-ID" b="1" dirty="0">
                <a:latin typeface="Rockwell"/>
                <a:cs typeface="Rockwell"/>
              </a:rPr>
              <a:t>n</a:t>
            </a:r>
            <a:r>
              <a:rPr lang="id-ID" b="1" spc="-4" dirty="0">
                <a:latin typeface="Rockwell"/>
                <a:cs typeface="Rockwell"/>
              </a:rPr>
              <a:t>ti</a:t>
            </a:r>
            <a:r>
              <a:rPr lang="id-ID" b="1" dirty="0">
                <a:latin typeface="Rockwell"/>
                <a:cs typeface="Rockwell"/>
              </a:rPr>
              <a:t>um</a:t>
            </a:r>
            <a:endParaRPr lang="id-ID" dirty="0">
              <a:latin typeface="Rockwell"/>
              <a:cs typeface="Rockwell"/>
            </a:endParaRP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CB06E7EA-AE92-4DB1-BF40-FA66B3951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7799"/>
            <a:ext cx="10668000" cy="5035299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0080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IBM 360 </a:t>
            </a:r>
            <a:endParaRPr lang="en-US" dirty="0"/>
          </a:p>
        </p:txBody>
      </p:sp>
      <p:sp>
        <p:nvSpPr>
          <p:cNvPr id="6" name="object 14">
            <a:extLst>
              <a:ext uri="{FF2B5EF4-FFF2-40B4-BE49-F238E27FC236}">
                <a16:creationId xmlns:a16="http://schemas.microsoft.com/office/drawing/2014/main" id="{D046A97A-F7CF-4107-B156-A8A88E6D44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852612"/>
            <a:ext cx="4191000" cy="48529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7C23D2-A11D-46D6-B0C6-9B41465C40C2}"/>
              </a:ext>
            </a:extLst>
          </p:cNvPr>
          <p:cNvSpPr/>
          <p:nvPr/>
        </p:nvSpPr>
        <p:spPr>
          <a:xfrm>
            <a:off x="4724400" y="1852612"/>
            <a:ext cx="731520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1964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Mengganti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(&amp;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tdk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kompatibel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dengan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)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SERI 7000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Pelopor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munculnya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“</a:t>
            </a:r>
            <a:r>
              <a:rPr lang="en-US" altLang="id-ID" sz="3200" i="1" dirty="0">
                <a:solidFill>
                  <a:schemeClr val="bg1"/>
                </a:solidFill>
                <a:latin typeface="+mj-lt"/>
              </a:rPr>
              <a:t>family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” computer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Multiplexed switch structure</a:t>
            </a:r>
          </a:p>
        </p:txBody>
      </p:sp>
    </p:spTree>
    <p:extLst>
      <p:ext uri="{BB962C8B-B14F-4D97-AF65-F5344CB8AC3E}">
        <p14:creationId xmlns:p14="http://schemas.microsoft.com/office/powerpoint/2010/main" val="33698258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 – PDP 8</a:t>
            </a:r>
            <a:endParaRPr lang="en-US" dirty="0"/>
          </a:p>
        </p:txBody>
      </p:sp>
      <p:sp>
        <p:nvSpPr>
          <p:cNvPr id="5" name="object 7">
            <a:extLst>
              <a:ext uri="{FF2B5EF4-FFF2-40B4-BE49-F238E27FC236}">
                <a16:creationId xmlns:a16="http://schemas.microsoft.com/office/drawing/2014/main" id="{F0E145C3-079B-4615-8937-1CFBF0C238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348580"/>
            <a:ext cx="3733800" cy="528081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FA3D0C-9D0D-4353-821E-3B5C033E8C2D}"/>
              </a:ext>
            </a:extLst>
          </p:cNvPr>
          <p:cNvSpPr/>
          <p:nvPr/>
        </p:nvSpPr>
        <p:spPr>
          <a:xfrm>
            <a:off x="4191000" y="1828800"/>
            <a:ext cx="7924800" cy="4441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913"/>
              </a:lnSpc>
              <a:spcBef>
                <a:spcPts val="150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1964 </a:t>
            </a:r>
          </a:p>
          <a:p>
            <a:pPr>
              <a:lnSpc>
                <a:spcPct val="98000"/>
              </a:lnSpc>
              <a:spcBef>
                <a:spcPts val="600"/>
              </a:spcBef>
            </a:pP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Minikomputer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pertama</a:t>
            </a:r>
            <a:endParaRPr lang="en-US" altLang="id-ID" sz="32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  <a:spcBef>
                <a:spcPts val="750"/>
              </a:spcBef>
            </a:pP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Tidak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mengharuskan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ruangan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ber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AC</a:t>
            </a:r>
          </a:p>
          <a:p>
            <a:pPr>
              <a:lnSpc>
                <a:spcPct val="98000"/>
              </a:lnSpc>
              <a:spcBef>
                <a:spcPts val="750"/>
              </a:spcBef>
            </a:pP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Ukuran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kecil</a:t>
            </a:r>
            <a:endParaRPr lang="en-US" altLang="id-ID" sz="32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  <a:spcBef>
                <a:spcPts val="738"/>
              </a:spcBef>
            </a:pP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Harga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$16.000</a:t>
            </a:r>
          </a:p>
          <a:p>
            <a:pPr>
              <a:lnSpc>
                <a:spcPct val="98000"/>
              </a:lnSpc>
              <a:spcBef>
                <a:spcPts val="663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$100k+ for IBM 360</a:t>
            </a:r>
          </a:p>
          <a:p>
            <a:pPr>
              <a:lnSpc>
                <a:spcPts val="3925"/>
              </a:lnSpc>
              <a:spcBef>
                <a:spcPts val="350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Embedded applications &amp; OEM </a:t>
            </a:r>
          </a:p>
          <a:p>
            <a:pPr>
              <a:lnSpc>
                <a:spcPts val="3925"/>
              </a:lnSpc>
              <a:spcBef>
                <a:spcPts val="350"/>
              </a:spcBef>
            </a:pP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Struktur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 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BUS</a:t>
            </a:r>
          </a:p>
        </p:txBody>
      </p:sp>
    </p:spTree>
    <p:extLst>
      <p:ext uri="{BB962C8B-B14F-4D97-AF65-F5344CB8AC3E}">
        <p14:creationId xmlns:p14="http://schemas.microsoft.com/office/powerpoint/2010/main" val="31665020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MEMORI SEMIKONDUKTOR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7C23D2-A11D-46D6-B0C6-9B41465C40C2}"/>
              </a:ext>
            </a:extLst>
          </p:cNvPr>
          <p:cNvSpPr/>
          <p:nvPr/>
        </p:nvSpPr>
        <p:spPr>
          <a:xfrm>
            <a:off x="236376" y="1751617"/>
            <a:ext cx="7315200" cy="3327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913"/>
              </a:lnSpc>
              <a:spcBef>
                <a:spcPts val="150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1970</a:t>
            </a:r>
          </a:p>
          <a:p>
            <a:pPr>
              <a:lnSpc>
                <a:spcPct val="101000"/>
              </a:lnSpc>
              <a:spcBef>
                <a:spcPts val="613"/>
              </a:spcBef>
            </a:pP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Ukuran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kecil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(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sebesar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1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sel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core memory)</a:t>
            </a:r>
          </a:p>
          <a:p>
            <a:pPr>
              <a:lnSpc>
                <a:spcPct val="98000"/>
              </a:lnSpc>
              <a:spcBef>
                <a:spcPts val="663"/>
              </a:spcBef>
            </a:pP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Dapat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menyimpan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256 bits</a:t>
            </a:r>
          </a:p>
          <a:p>
            <a:pPr>
              <a:lnSpc>
                <a:spcPct val="98000"/>
              </a:lnSpc>
              <a:spcBef>
                <a:spcPts val="738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Non-destructive read </a:t>
            </a:r>
          </a:p>
          <a:p>
            <a:pPr>
              <a:lnSpc>
                <a:spcPct val="98000"/>
              </a:lnSpc>
              <a:spcBef>
                <a:spcPts val="738"/>
              </a:spcBef>
            </a:pP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Lebih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cepat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dari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core memory</a:t>
            </a:r>
          </a:p>
          <a:p>
            <a:pPr>
              <a:lnSpc>
                <a:spcPct val="98000"/>
              </a:lnSpc>
              <a:spcBef>
                <a:spcPts val="738"/>
              </a:spcBef>
            </a:pP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Kapasitas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meningkat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2x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lipat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setiap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tahun</a:t>
            </a:r>
            <a:endParaRPr lang="en-US" altLang="id-ID" sz="3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bject 9">
            <a:extLst>
              <a:ext uri="{FF2B5EF4-FFF2-40B4-BE49-F238E27FC236}">
                <a16:creationId xmlns:a16="http://schemas.microsoft.com/office/drawing/2014/main" id="{87529039-8600-46CF-808F-88F8017E89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1981200"/>
            <a:ext cx="2797175" cy="4524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575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7C23D2-A11D-46D6-B0C6-9B41465C40C2}"/>
              </a:ext>
            </a:extLst>
          </p:cNvPr>
          <p:cNvSpPr/>
          <p:nvPr/>
        </p:nvSpPr>
        <p:spPr>
          <a:xfrm>
            <a:off x="236376" y="1751617"/>
            <a:ext cx="11879424" cy="4027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775"/>
              </a:lnSpc>
              <a:spcBef>
                <a:spcPts val="138"/>
              </a:spcBef>
            </a:pPr>
            <a:r>
              <a:rPr lang="en-US" altLang="id-ID" sz="4800" baseline="1000" dirty="0" err="1">
                <a:solidFill>
                  <a:schemeClr val="bg1"/>
                </a:solidFill>
                <a:latin typeface="+mj-lt"/>
              </a:rPr>
              <a:t>Tahun</a:t>
            </a:r>
            <a:r>
              <a:rPr lang="en-US" altLang="id-ID" sz="4800" baseline="1000" dirty="0">
                <a:solidFill>
                  <a:schemeClr val="bg1"/>
                </a:solidFill>
                <a:latin typeface="+mj-lt"/>
              </a:rPr>
              <a:t> 1971 </a:t>
            </a:r>
            <a:r>
              <a:rPr lang="en-US" altLang="id-ID" sz="4800" baseline="1000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 </a:t>
            </a:r>
            <a:r>
              <a:rPr lang="en-US" altLang="id-ID" sz="4800" baseline="1000" dirty="0">
                <a:solidFill>
                  <a:schemeClr val="bg1"/>
                </a:solidFill>
                <a:latin typeface="+mj-lt"/>
              </a:rPr>
              <a:t>4004</a:t>
            </a:r>
            <a:endParaRPr lang="en-US" altLang="id-ID" sz="36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Mikroprosesor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pertama</a:t>
            </a:r>
            <a:endParaRPr lang="en-US" altLang="id-ID" sz="32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  <a:spcBef>
                <a:spcPts val="88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Semua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komponen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CPU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dalam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1 IC (chip)4 bit</a:t>
            </a:r>
          </a:p>
          <a:p>
            <a:pPr>
              <a:lnSpc>
                <a:spcPct val="98000"/>
              </a:lnSpc>
              <a:spcBef>
                <a:spcPts val="125"/>
              </a:spcBef>
            </a:pP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Tahun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1972 </a:t>
            </a:r>
            <a:r>
              <a:rPr lang="en-US" altLang="id-ID" sz="3600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 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8008</a:t>
            </a:r>
          </a:p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8 bit</a:t>
            </a:r>
          </a:p>
          <a:p>
            <a:pPr>
              <a:lnSpc>
                <a:spcPct val="98000"/>
              </a:lnSpc>
              <a:spcBef>
                <a:spcPts val="88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Untuk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aplikasi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yang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spesifik</a:t>
            </a:r>
            <a:endParaRPr lang="en-US" altLang="id-ID" sz="32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  <a:spcBef>
                <a:spcPts val="125"/>
              </a:spcBef>
            </a:pP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Tahun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1974 </a:t>
            </a:r>
            <a:r>
              <a:rPr lang="en-US" altLang="id-ID" sz="3600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 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8080</a:t>
            </a:r>
          </a:p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Generasi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pertama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dari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intel </a:t>
            </a:r>
            <a:r>
              <a:rPr lang="en-US" altLang="id-ID" sz="32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“</a:t>
            </a:r>
            <a:r>
              <a:rPr lang="en-US" altLang="id-ID" sz="3200" i="1" dirty="0">
                <a:solidFill>
                  <a:schemeClr val="bg1"/>
                </a:solidFill>
                <a:latin typeface="+mj-lt"/>
              </a:rPr>
              <a:t>general purpose microprocessor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98364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7C23D2-A11D-46D6-B0C6-9B41465C40C2}"/>
              </a:ext>
            </a:extLst>
          </p:cNvPr>
          <p:cNvSpPr/>
          <p:nvPr/>
        </p:nvSpPr>
        <p:spPr>
          <a:xfrm>
            <a:off x="236376" y="1751617"/>
            <a:ext cx="11879424" cy="1733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8000"/>
              </a:lnSpc>
            </a:pP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Tahun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1978 </a:t>
            </a:r>
            <a:r>
              <a:rPr lang="en-US" altLang="id-ID" sz="3600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 8086, 80286</a:t>
            </a:r>
          </a:p>
          <a:p>
            <a:pPr>
              <a:lnSpc>
                <a:spcPct val="98000"/>
              </a:lnSpc>
            </a:pP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Tahun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1985 </a:t>
            </a:r>
            <a:r>
              <a:rPr lang="en-US" altLang="id-ID" sz="3600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 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80386</a:t>
            </a:r>
          </a:p>
          <a:p>
            <a:pPr>
              <a:lnSpc>
                <a:spcPct val="98000"/>
              </a:lnSpc>
              <a:spcBef>
                <a:spcPts val="88"/>
              </a:spcBef>
            </a:pP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Tahun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1989 </a:t>
            </a:r>
            <a:r>
              <a:rPr lang="en-US" altLang="id-ID" sz="3600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 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80486</a:t>
            </a:r>
          </a:p>
        </p:txBody>
      </p:sp>
    </p:spTree>
    <p:extLst>
      <p:ext uri="{BB962C8B-B14F-4D97-AF65-F5344CB8AC3E}">
        <p14:creationId xmlns:p14="http://schemas.microsoft.com/office/powerpoint/2010/main" val="27730903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EVOLUSI MICROPROSESSOR INTEL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BC1145FB-359E-46AC-9F4B-467E3A482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295400"/>
            <a:ext cx="10820400" cy="54102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altLang="id-ID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3158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id-ID" b="1" dirty="0">
                <a:latin typeface="Rockwell"/>
                <a:cs typeface="Rockwell"/>
              </a:rPr>
              <a:t>Evo</a:t>
            </a:r>
            <a:r>
              <a:rPr lang="id-ID" b="1" spc="-9" dirty="0">
                <a:latin typeface="Rockwell"/>
                <a:cs typeface="Rockwell"/>
              </a:rPr>
              <a:t>lu</a:t>
            </a:r>
            <a:r>
              <a:rPr lang="id-ID" b="1" spc="-4" dirty="0">
                <a:latin typeface="Rockwell"/>
                <a:cs typeface="Rockwell"/>
              </a:rPr>
              <a:t>s</a:t>
            </a:r>
            <a:r>
              <a:rPr lang="id-ID" b="1" dirty="0">
                <a:latin typeface="Rockwell"/>
                <a:cs typeface="Rockwell"/>
              </a:rPr>
              <a:t>i </a:t>
            </a:r>
            <a:r>
              <a:rPr lang="id-ID" b="1" spc="-4" dirty="0">
                <a:latin typeface="Rockwell"/>
                <a:cs typeface="Rockwell"/>
              </a:rPr>
              <a:t>x8</a:t>
            </a:r>
            <a:r>
              <a:rPr lang="id-ID" b="1" dirty="0">
                <a:latin typeface="Rockwell"/>
                <a:cs typeface="Rockwell"/>
              </a:rPr>
              <a:t>6</a:t>
            </a:r>
            <a:r>
              <a:rPr lang="id-ID" b="1" spc="14" dirty="0">
                <a:latin typeface="Rockwell"/>
                <a:cs typeface="Rockwell"/>
              </a:rPr>
              <a:t> </a:t>
            </a:r>
            <a:r>
              <a:rPr lang="id-ID" b="1" dirty="0">
                <a:latin typeface="Rockwell"/>
                <a:cs typeface="Rockwell"/>
              </a:rPr>
              <a:t>- 1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7C23D2-A11D-46D6-B0C6-9B41465C40C2}"/>
              </a:ext>
            </a:extLst>
          </p:cNvPr>
          <p:cNvSpPr/>
          <p:nvPr/>
        </p:nvSpPr>
        <p:spPr>
          <a:xfrm>
            <a:off x="236376" y="1751617"/>
            <a:ext cx="11879424" cy="4982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8000"/>
              </a:lnSpc>
            </a:pPr>
            <a:r>
              <a:rPr lang="en-US" altLang="id-ID" sz="32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8080</a:t>
            </a:r>
          </a:p>
          <a:p>
            <a:pPr>
              <a:lnSpc>
                <a:spcPct val="98000"/>
              </a:lnSpc>
            </a:pPr>
            <a:r>
              <a:rPr lang="en-US" altLang="id-ID" sz="32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Generasi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pertama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 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general purpose microprocessor</a:t>
            </a:r>
          </a:p>
          <a:p>
            <a:pPr>
              <a:lnSpc>
                <a:spcPct val="98000"/>
              </a:lnSpc>
              <a:spcBef>
                <a:spcPts val="25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8 bit data</a:t>
            </a:r>
          </a:p>
          <a:p>
            <a:pPr>
              <a:lnSpc>
                <a:spcPct val="98000"/>
              </a:lnSpc>
              <a:spcBef>
                <a:spcPts val="50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Digunakan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pertama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kali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sbg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komputer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personal (PC) – Altair</a:t>
            </a:r>
          </a:p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8086 – 5MHz – 29,000 transistors</a:t>
            </a:r>
          </a:p>
          <a:p>
            <a:pPr>
              <a:lnSpc>
                <a:spcPct val="98000"/>
              </a:lnSpc>
              <a:spcBef>
                <a:spcPts val="13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Lebih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canggih</a:t>
            </a:r>
            <a:endParaRPr lang="en-US" altLang="id-ID" sz="32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  <a:spcBef>
                <a:spcPts val="25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16 bit</a:t>
            </a:r>
          </a:p>
          <a:p>
            <a:pPr>
              <a:lnSpc>
                <a:spcPct val="98000"/>
              </a:lnSpc>
              <a:spcBef>
                <a:spcPts val="50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Cache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instruksi</a:t>
            </a:r>
            <a:endParaRPr lang="en-US" altLang="id-ID" sz="32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  <a:spcBef>
                <a:spcPts val="50"/>
              </a:spcBef>
            </a:pPr>
            <a:r>
              <a:rPr lang="en-US" altLang="id-ID" sz="3200" dirty="0">
                <a:solidFill>
                  <a:schemeClr val="bg1"/>
                </a:solidFill>
              </a:rPr>
              <a:t>	8088 (8 bit external bus) </a:t>
            </a:r>
            <a:r>
              <a:rPr lang="en-US" altLang="id-ID" sz="3200" dirty="0">
                <a:solidFill>
                  <a:schemeClr val="bg1"/>
                </a:solidFill>
                <a:sym typeface="Wingdings" panose="05000000000000000000" pitchFamily="2" charset="2"/>
              </a:rPr>
              <a:t> </a:t>
            </a:r>
            <a:r>
              <a:rPr lang="en-US" altLang="id-ID" sz="3200" dirty="0" err="1">
                <a:solidFill>
                  <a:schemeClr val="bg1"/>
                </a:solidFill>
              </a:rPr>
              <a:t>Digunakan</a:t>
            </a:r>
            <a:r>
              <a:rPr lang="en-US" altLang="id-ID" sz="3200" dirty="0">
                <a:solidFill>
                  <a:schemeClr val="bg1"/>
                </a:solidFill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</a:rPr>
              <a:t>pertama</a:t>
            </a:r>
            <a:r>
              <a:rPr lang="en-US" altLang="id-ID" sz="3200" dirty="0">
                <a:solidFill>
                  <a:schemeClr val="bg1"/>
                </a:solidFill>
              </a:rPr>
              <a:t> kali </a:t>
            </a:r>
            <a:r>
              <a:rPr lang="en-US" altLang="id-ID" sz="3200" dirty="0" err="1">
                <a:solidFill>
                  <a:schemeClr val="bg1"/>
                </a:solidFill>
              </a:rPr>
              <a:t>oleh</a:t>
            </a:r>
            <a:r>
              <a:rPr lang="en-US" altLang="id-ID" sz="3200" dirty="0">
                <a:solidFill>
                  <a:schemeClr val="bg1"/>
                </a:solidFill>
              </a:rPr>
              <a:t> IBM PC</a:t>
            </a:r>
          </a:p>
          <a:p>
            <a:pPr>
              <a:lnSpc>
                <a:spcPct val="98000"/>
              </a:lnSpc>
              <a:spcBef>
                <a:spcPts val="50"/>
              </a:spcBef>
            </a:pPr>
            <a:endParaRPr lang="en-US" altLang="id-ID" sz="3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975718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id-ID" b="1" dirty="0">
                <a:latin typeface="Rockwell"/>
                <a:cs typeface="Rockwell"/>
              </a:rPr>
              <a:t>Evo</a:t>
            </a:r>
            <a:r>
              <a:rPr lang="id-ID" b="1" spc="-9" dirty="0">
                <a:latin typeface="Rockwell"/>
                <a:cs typeface="Rockwell"/>
              </a:rPr>
              <a:t>lu</a:t>
            </a:r>
            <a:r>
              <a:rPr lang="id-ID" b="1" spc="-4" dirty="0">
                <a:latin typeface="Rockwell"/>
                <a:cs typeface="Rockwell"/>
              </a:rPr>
              <a:t>s</a:t>
            </a:r>
            <a:r>
              <a:rPr lang="id-ID" b="1" dirty="0">
                <a:latin typeface="Rockwell"/>
                <a:cs typeface="Rockwell"/>
              </a:rPr>
              <a:t>i </a:t>
            </a:r>
            <a:r>
              <a:rPr lang="id-ID" b="1" spc="-4" dirty="0">
                <a:latin typeface="Rockwell"/>
                <a:cs typeface="Rockwell"/>
              </a:rPr>
              <a:t>x8</a:t>
            </a:r>
            <a:r>
              <a:rPr lang="id-ID" b="1" dirty="0">
                <a:latin typeface="Rockwell"/>
                <a:cs typeface="Rockwell"/>
              </a:rPr>
              <a:t>6</a:t>
            </a:r>
            <a:r>
              <a:rPr lang="id-ID" b="1" spc="14" dirty="0">
                <a:latin typeface="Rockwell"/>
                <a:cs typeface="Rockwell"/>
              </a:rPr>
              <a:t> </a:t>
            </a:r>
            <a:r>
              <a:rPr lang="id-ID" b="1" dirty="0">
                <a:latin typeface="Rockwell"/>
                <a:cs typeface="Rockwell"/>
              </a:rPr>
              <a:t>- 1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7C23D2-A11D-46D6-B0C6-9B41465C40C2}"/>
              </a:ext>
            </a:extLst>
          </p:cNvPr>
          <p:cNvSpPr/>
          <p:nvPr/>
        </p:nvSpPr>
        <p:spPr>
          <a:xfrm>
            <a:off x="236376" y="1751617"/>
            <a:ext cx="11879424" cy="3991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80286</a:t>
            </a:r>
          </a:p>
          <a:p>
            <a:pPr>
              <a:lnSpc>
                <a:spcPct val="98000"/>
              </a:lnSpc>
              <a:spcBef>
                <a:spcPts val="13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16 Mbyte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memori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beralamat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Sampai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1Mb</a:t>
            </a:r>
          </a:p>
          <a:p>
            <a:pPr>
              <a:lnSpc>
                <a:spcPct val="98000"/>
              </a:lnSpc>
              <a:spcBef>
                <a:spcPts val="88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80386</a:t>
            </a:r>
          </a:p>
          <a:p>
            <a:pPr>
              <a:lnSpc>
                <a:spcPct val="98000"/>
              </a:lnSpc>
              <a:spcBef>
                <a:spcPts val="13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32 bit</a:t>
            </a:r>
          </a:p>
          <a:p>
            <a:pPr>
              <a:lnSpc>
                <a:spcPct val="98000"/>
              </a:lnSpc>
              <a:spcBef>
                <a:spcPts val="25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Mendukung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“multitasking”</a:t>
            </a:r>
          </a:p>
          <a:p>
            <a:pPr>
              <a:lnSpc>
                <a:spcPct val="98000"/>
              </a:lnSpc>
              <a:spcBef>
                <a:spcPts val="88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80486</a:t>
            </a:r>
          </a:p>
          <a:p>
            <a:pPr>
              <a:lnSpc>
                <a:spcPct val="98000"/>
              </a:lnSpc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Lebih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canggih</a:t>
            </a:r>
            <a:endParaRPr lang="en-US" altLang="id-ID" sz="32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  <a:spcBef>
                <a:spcPts val="50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Dibangun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dalam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maths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co-processor</a:t>
            </a:r>
          </a:p>
        </p:txBody>
      </p:sp>
    </p:spTree>
    <p:extLst>
      <p:ext uri="{BB962C8B-B14F-4D97-AF65-F5344CB8AC3E}">
        <p14:creationId xmlns:p14="http://schemas.microsoft.com/office/powerpoint/2010/main" val="17906267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id-ID" b="1" dirty="0">
                <a:latin typeface="Rockwell"/>
                <a:cs typeface="Rockwell"/>
              </a:rPr>
              <a:t>Evo</a:t>
            </a:r>
            <a:r>
              <a:rPr lang="id-ID" b="1" spc="-9" dirty="0">
                <a:latin typeface="Rockwell"/>
                <a:cs typeface="Rockwell"/>
              </a:rPr>
              <a:t>lu</a:t>
            </a:r>
            <a:r>
              <a:rPr lang="id-ID" b="1" spc="-4" dirty="0">
                <a:latin typeface="Rockwell"/>
                <a:cs typeface="Rockwell"/>
              </a:rPr>
              <a:t>s</a:t>
            </a:r>
            <a:r>
              <a:rPr lang="id-ID" b="1" dirty="0">
                <a:latin typeface="Rockwell"/>
                <a:cs typeface="Rockwell"/>
              </a:rPr>
              <a:t>i </a:t>
            </a:r>
            <a:r>
              <a:rPr lang="id-ID" b="1" spc="-4" dirty="0">
                <a:latin typeface="Rockwell"/>
                <a:cs typeface="Rockwell"/>
              </a:rPr>
              <a:t>x8</a:t>
            </a:r>
            <a:r>
              <a:rPr lang="id-ID" b="1" dirty="0">
                <a:latin typeface="Rockwell"/>
                <a:cs typeface="Rockwell"/>
              </a:rPr>
              <a:t>6</a:t>
            </a:r>
            <a:r>
              <a:rPr lang="id-ID" b="1" spc="14" dirty="0">
                <a:latin typeface="Rockwell"/>
                <a:cs typeface="Rockwell"/>
              </a:rPr>
              <a:t> </a:t>
            </a:r>
            <a:r>
              <a:rPr lang="id-ID" b="1" dirty="0">
                <a:latin typeface="Rockwell"/>
                <a:cs typeface="Rockwell"/>
              </a:rPr>
              <a:t>- </a:t>
            </a:r>
            <a:r>
              <a:rPr lang="en-US" b="1" dirty="0">
                <a:latin typeface="Rockwell"/>
                <a:cs typeface="Rockwell"/>
              </a:rPr>
              <a:t>2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7C23D2-A11D-46D6-B0C6-9B41465C40C2}"/>
              </a:ext>
            </a:extLst>
          </p:cNvPr>
          <p:cNvSpPr/>
          <p:nvPr/>
        </p:nvSpPr>
        <p:spPr>
          <a:xfrm>
            <a:off x="236376" y="1751617"/>
            <a:ext cx="11879424" cy="4436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50"/>
              </a:lnSpc>
              <a:spcBef>
                <a:spcPts val="125"/>
              </a:spcBef>
            </a:pPr>
            <a:r>
              <a:rPr lang="en-US" altLang="id-ID" sz="4800" baseline="1000" dirty="0">
                <a:solidFill>
                  <a:schemeClr val="bg1"/>
                </a:solidFill>
                <a:latin typeface="+mj-lt"/>
              </a:rPr>
              <a:t>Pentium</a:t>
            </a:r>
            <a:endParaRPr lang="en-US" altLang="id-ID" sz="36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Superscalar</a:t>
            </a:r>
          </a:p>
          <a:p>
            <a:pPr>
              <a:lnSpc>
                <a:spcPct val="98000"/>
              </a:lnSpc>
              <a:spcBef>
                <a:spcPts val="88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Beberapa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instruksi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di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eksekusi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secara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pararel</a:t>
            </a:r>
            <a:endParaRPr lang="en-US" altLang="id-ID" sz="32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  <a:spcBef>
                <a:spcPts val="88"/>
              </a:spcBef>
            </a:pP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Pentium Pro</a:t>
            </a:r>
          </a:p>
          <a:p>
            <a:pPr>
              <a:lnSpc>
                <a:spcPct val="98000"/>
              </a:lnSpc>
              <a:spcBef>
                <a:spcPts val="63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Meningkatkan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organisasi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superscalar</a:t>
            </a:r>
          </a:p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Aggressive register renaming</a:t>
            </a:r>
          </a:p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Prediksi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percabangan</a:t>
            </a:r>
            <a:endParaRPr lang="en-US" altLang="id-ID" sz="32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  <a:spcBef>
                <a:spcPts val="88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Analisis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aliran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data</a:t>
            </a:r>
          </a:p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Spekulasi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eksekusi</a:t>
            </a:r>
            <a:endParaRPr lang="en-US" altLang="id-ID" sz="3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894048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id-ID" b="1" dirty="0">
                <a:latin typeface="Rockwell"/>
                <a:cs typeface="Rockwell"/>
              </a:rPr>
              <a:t>Evo</a:t>
            </a:r>
            <a:r>
              <a:rPr lang="id-ID" b="1" spc="-9" dirty="0">
                <a:latin typeface="Rockwell"/>
                <a:cs typeface="Rockwell"/>
              </a:rPr>
              <a:t>lu</a:t>
            </a:r>
            <a:r>
              <a:rPr lang="id-ID" b="1" spc="-4" dirty="0">
                <a:latin typeface="Rockwell"/>
                <a:cs typeface="Rockwell"/>
              </a:rPr>
              <a:t>s</a:t>
            </a:r>
            <a:r>
              <a:rPr lang="id-ID" b="1" dirty="0">
                <a:latin typeface="Rockwell"/>
                <a:cs typeface="Rockwell"/>
              </a:rPr>
              <a:t>i </a:t>
            </a:r>
            <a:r>
              <a:rPr lang="id-ID" b="1" spc="-4" dirty="0">
                <a:latin typeface="Rockwell"/>
                <a:cs typeface="Rockwell"/>
              </a:rPr>
              <a:t>x8</a:t>
            </a:r>
            <a:r>
              <a:rPr lang="id-ID" b="1" dirty="0">
                <a:latin typeface="Rockwell"/>
                <a:cs typeface="Rockwell"/>
              </a:rPr>
              <a:t>6</a:t>
            </a:r>
            <a:r>
              <a:rPr lang="id-ID" b="1" spc="14" dirty="0">
                <a:latin typeface="Rockwell"/>
                <a:cs typeface="Rockwell"/>
              </a:rPr>
              <a:t> </a:t>
            </a:r>
            <a:r>
              <a:rPr lang="id-ID" b="1" dirty="0">
                <a:latin typeface="Rockwell"/>
                <a:cs typeface="Rockwell"/>
              </a:rPr>
              <a:t>- </a:t>
            </a:r>
            <a:r>
              <a:rPr lang="en-US" b="1" dirty="0">
                <a:latin typeface="Rockwell"/>
                <a:cs typeface="Rockwell"/>
              </a:rPr>
              <a:t>2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7C23D2-A11D-46D6-B0C6-9B41465C40C2}"/>
              </a:ext>
            </a:extLst>
          </p:cNvPr>
          <p:cNvSpPr/>
          <p:nvPr/>
        </p:nvSpPr>
        <p:spPr>
          <a:xfrm>
            <a:off x="236376" y="1751617"/>
            <a:ext cx="11879424" cy="2677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8000"/>
              </a:lnSpc>
              <a:spcBef>
                <a:spcPts val="88"/>
              </a:spcBef>
            </a:pP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Pentium II</a:t>
            </a:r>
          </a:p>
          <a:p>
            <a:pPr>
              <a:lnSpc>
                <a:spcPct val="98000"/>
              </a:lnSpc>
              <a:spcBef>
                <a:spcPts val="63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MMX technology</a:t>
            </a:r>
          </a:p>
          <a:p>
            <a:pPr>
              <a:lnSpc>
                <a:spcPct val="98000"/>
              </a:lnSpc>
              <a:spcBef>
                <a:spcPts val="88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graphics, video &amp;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pengolahan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audio</a:t>
            </a:r>
          </a:p>
          <a:p>
            <a:pPr>
              <a:lnSpc>
                <a:spcPct val="98000"/>
              </a:lnSpc>
              <a:spcBef>
                <a:spcPts val="88"/>
              </a:spcBef>
            </a:pP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Pentium III</a:t>
            </a:r>
          </a:p>
          <a:p>
            <a:pPr>
              <a:lnSpc>
                <a:spcPct val="98000"/>
              </a:lnSpc>
              <a:spcBef>
                <a:spcPts val="63"/>
              </a:spcBef>
            </a:pP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Penambahan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instruksi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untuk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200" dirty="0" err="1">
                <a:solidFill>
                  <a:schemeClr val="bg1"/>
                </a:solidFill>
                <a:latin typeface="+mj-lt"/>
              </a:rPr>
              <a:t>grafik</a:t>
            </a:r>
            <a:r>
              <a:rPr lang="en-US" altLang="id-ID" sz="3200" dirty="0">
                <a:solidFill>
                  <a:schemeClr val="bg1"/>
                </a:solidFill>
                <a:latin typeface="+mj-lt"/>
              </a:rPr>
              <a:t> 3D</a:t>
            </a:r>
          </a:p>
        </p:txBody>
      </p:sp>
    </p:spTree>
    <p:extLst>
      <p:ext uri="{BB962C8B-B14F-4D97-AF65-F5344CB8AC3E}">
        <p14:creationId xmlns:p14="http://schemas.microsoft.com/office/powerpoint/2010/main" val="22733491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id-ID" b="1" dirty="0">
                <a:latin typeface="Rockwell"/>
                <a:cs typeface="Rockwell"/>
              </a:rPr>
              <a:t>Evo</a:t>
            </a:r>
            <a:r>
              <a:rPr lang="id-ID" b="1" spc="-9" dirty="0">
                <a:latin typeface="Rockwell"/>
                <a:cs typeface="Rockwell"/>
              </a:rPr>
              <a:t>lu</a:t>
            </a:r>
            <a:r>
              <a:rPr lang="id-ID" b="1" spc="-4" dirty="0">
                <a:latin typeface="Rockwell"/>
                <a:cs typeface="Rockwell"/>
              </a:rPr>
              <a:t>s</a:t>
            </a:r>
            <a:r>
              <a:rPr lang="id-ID" b="1" dirty="0">
                <a:latin typeface="Rockwell"/>
                <a:cs typeface="Rockwell"/>
              </a:rPr>
              <a:t>i </a:t>
            </a:r>
            <a:r>
              <a:rPr lang="id-ID" b="1" spc="-4" dirty="0">
                <a:latin typeface="Rockwell"/>
                <a:cs typeface="Rockwell"/>
              </a:rPr>
              <a:t>x8</a:t>
            </a:r>
            <a:r>
              <a:rPr lang="id-ID" b="1" dirty="0">
                <a:latin typeface="Rockwell"/>
                <a:cs typeface="Rockwell"/>
              </a:rPr>
              <a:t>6</a:t>
            </a:r>
            <a:r>
              <a:rPr lang="id-ID" b="1" spc="14" dirty="0">
                <a:latin typeface="Rockwell"/>
                <a:cs typeface="Rockwell"/>
              </a:rPr>
              <a:t> </a:t>
            </a:r>
            <a:r>
              <a:rPr lang="id-ID" b="1" dirty="0">
                <a:latin typeface="Rockwell"/>
                <a:cs typeface="Rockwell"/>
              </a:rPr>
              <a:t>- </a:t>
            </a:r>
            <a:r>
              <a:rPr lang="en-US" b="1" dirty="0">
                <a:latin typeface="Rockwell"/>
                <a:cs typeface="Rockwell"/>
              </a:rPr>
              <a:t>3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7C23D2-A11D-46D6-B0C6-9B41465C40C2}"/>
              </a:ext>
            </a:extLst>
          </p:cNvPr>
          <p:cNvSpPr/>
          <p:nvPr/>
        </p:nvSpPr>
        <p:spPr>
          <a:xfrm>
            <a:off x="236376" y="1751617"/>
            <a:ext cx="11879424" cy="33688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75"/>
              </a:lnSpc>
              <a:spcBef>
                <a:spcPts val="113"/>
              </a:spcBef>
            </a:pPr>
            <a:r>
              <a:rPr lang="en-US" altLang="id-ID" sz="5400" baseline="1000" dirty="0">
                <a:solidFill>
                  <a:schemeClr val="bg1"/>
                </a:solidFill>
                <a:latin typeface="+mj-lt"/>
              </a:rPr>
              <a:t>Pentium 4</a:t>
            </a:r>
            <a:endParaRPr lang="en-US" altLang="id-ID" sz="44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</a:pP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Penambahan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perangkat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multimedia</a:t>
            </a:r>
          </a:p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4400" dirty="0">
                <a:solidFill>
                  <a:schemeClr val="bg1"/>
                </a:solidFill>
                <a:latin typeface="+mj-lt"/>
              </a:rPr>
              <a:t>Core</a:t>
            </a:r>
          </a:p>
          <a:p>
            <a:pPr>
              <a:lnSpc>
                <a:spcPct val="98000"/>
              </a:lnSpc>
              <a:spcBef>
                <a:spcPts val="13"/>
              </a:spcBef>
            </a:pP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Pertama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kali x86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dengan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dual core</a:t>
            </a:r>
          </a:p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4400" dirty="0">
                <a:solidFill>
                  <a:schemeClr val="bg1"/>
                </a:solidFill>
                <a:latin typeface="+mj-lt"/>
              </a:rPr>
              <a:t>Core 2</a:t>
            </a:r>
          </a:p>
          <a:p>
            <a:pPr>
              <a:lnSpc>
                <a:spcPct val="98000"/>
              </a:lnSpc>
              <a:spcBef>
                <a:spcPts val="13"/>
              </a:spcBef>
            </a:pP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	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Arsitektur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64 bit</a:t>
            </a:r>
          </a:p>
        </p:txBody>
      </p:sp>
    </p:spTree>
    <p:extLst>
      <p:ext uri="{BB962C8B-B14F-4D97-AF65-F5344CB8AC3E}">
        <p14:creationId xmlns:p14="http://schemas.microsoft.com/office/powerpoint/2010/main" val="10859816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id-ID" b="1" dirty="0">
                <a:latin typeface="Rockwell"/>
                <a:cs typeface="Rockwell"/>
              </a:rPr>
              <a:t>Evo</a:t>
            </a:r>
            <a:r>
              <a:rPr lang="id-ID" b="1" spc="-9" dirty="0">
                <a:latin typeface="Rockwell"/>
                <a:cs typeface="Rockwell"/>
              </a:rPr>
              <a:t>lu</a:t>
            </a:r>
            <a:r>
              <a:rPr lang="id-ID" b="1" spc="-4" dirty="0">
                <a:latin typeface="Rockwell"/>
                <a:cs typeface="Rockwell"/>
              </a:rPr>
              <a:t>s</a:t>
            </a:r>
            <a:r>
              <a:rPr lang="id-ID" b="1" dirty="0">
                <a:latin typeface="Rockwell"/>
                <a:cs typeface="Rockwell"/>
              </a:rPr>
              <a:t>i </a:t>
            </a:r>
            <a:r>
              <a:rPr lang="id-ID" b="1" spc="-4" dirty="0">
                <a:latin typeface="Rockwell"/>
                <a:cs typeface="Rockwell"/>
              </a:rPr>
              <a:t>x8</a:t>
            </a:r>
            <a:r>
              <a:rPr lang="id-ID" b="1" dirty="0">
                <a:latin typeface="Rockwell"/>
                <a:cs typeface="Rockwell"/>
              </a:rPr>
              <a:t>6</a:t>
            </a:r>
            <a:r>
              <a:rPr lang="id-ID" b="1" spc="14" dirty="0">
                <a:latin typeface="Rockwell"/>
                <a:cs typeface="Rockwell"/>
              </a:rPr>
              <a:t> </a:t>
            </a:r>
            <a:r>
              <a:rPr lang="id-ID" b="1" dirty="0">
                <a:latin typeface="Rockwell"/>
                <a:cs typeface="Rockwell"/>
              </a:rPr>
              <a:t>- </a:t>
            </a:r>
            <a:r>
              <a:rPr lang="en-US" b="1" dirty="0">
                <a:latin typeface="Rockwell"/>
                <a:cs typeface="Rockwell"/>
              </a:rPr>
              <a:t>3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7C23D2-A11D-46D6-B0C6-9B41465C40C2}"/>
              </a:ext>
            </a:extLst>
          </p:cNvPr>
          <p:cNvSpPr/>
          <p:nvPr/>
        </p:nvSpPr>
        <p:spPr>
          <a:xfrm>
            <a:off x="236376" y="1751617"/>
            <a:ext cx="11879424" cy="4486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Core 2 Quad</a:t>
            </a:r>
          </a:p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	3GHz – 820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juta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transistor </a:t>
            </a:r>
            <a:r>
              <a:rPr lang="en-US" altLang="id-ID" sz="3600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 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Core i3, i5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dan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i7</a:t>
            </a:r>
          </a:p>
          <a:p>
            <a:pPr>
              <a:lnSpc>
                <a:spcPct val="98000"/>
              </a:lnSpc>
              <a:spcBef>
                <a:spcPts val="13"/>
              </a:spcBef>
            </a:pP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	4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prosesor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dalam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1 chip</a:t>
            </a:r>
          </a:p>
          <a:p>
            <a:pPr>
              <a:lnSpc>
                <a:spcPct val="98000"/>
              </a:lnSpc>
              <a:spcBef>
                <a:spcPts val="75"/>
              </a:spcBef>
            </a:pP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Arsitektur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x86 </a:t>
            </a:r>
            <a:r>
              <a:rPr lang="en-US" altLang="id-ID" sz="3600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 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embedded systems</a:t>
            </a:r>
          </a:p>
          <a:p>
            <a:pPr>
              <a:lnSpc>
                <a:spcPct val="98000"/>
              </a:lnSpc>
              <a:spcBef>
                <a:spcPts val="50"/>
              </a:spcBef>
            </a:pP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Organisasi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dan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teknologi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berubah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secara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drastic</a:t>
            </a:r>
          </a:p>
          <a:p>
            <a:pPr>
              <a:lnSpc>
                <a:spcPct val="98000"/>
              </a:lnSpc>
              <a:spcBef>
                <a:spcPts val="50"/>
              </a:spcBef>
            </a:pP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Arsitektur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kumpulan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instruksi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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kompatibel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dengan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	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sebelumnya</a:t>
            </a:r>
            <a:endParaRPr lang="en-US" altLang="id-ID" sz="36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</a:pP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	1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instruksi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bertambah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setiap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bulan</a:t>
            </a:r>
            <a:endParaRPr lang="en-US" altLang="id-ID" sz="36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4408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id-ID" b="1" dirty="0">
                <a:latin typeface="Rockwell"/>
                <a:cs typeface="Rockwell"/>
              </a:rPr>
              <a:t>Evo</a:t>
            </a:r>
            <a:r>
              <a:rPr lang="id-ID" b="1" spc="-9" dirty="0">
                <a:latin typeface="Rockwell"/>
                <a:cs typeface="Rockwell"/>
              </a:rPr>
              <a:t>lu</a:t>
            </a:r>
            <a:r>
              <a:rPr lang="id-ID" b="1" spc="-4" dirty="0">
                <a:latin typeface="Rockwell"/>
                <a:cs typeface="Rockwell"/>
              </a:rPr>
              <a:t>s</a:t>
            </a:r>
            <a:r>
              <a:rPr lang="id-ID" b="1" dirty="0">
                <a:latin typeface="Rockwell"/>
                <a:cs typeface="Rockwell"/>
              </a:rPr>
              <a:t>i </a:t>
            </a:r>
            <a:r>
              <a:rPr lang="id-ID" b="1" spc="-4" dirty="0">
                <a:latin typeface="Rockwell"/>
                <a:cs typeface="Rockwell"/>
              </a:rPr>
              <a:t>x8</a:t>
            </a:r>
            <a:r>
              <a:rPr lang="id-ID" b="1" dirty="0">
                <a:latin typeface="Rockwell"/>
                <a:cs typeface="Rockwell"/>
              </a:rPr>
              <a:t>6</a:t>
            </a:r>
            <a:r>
              <a:rPr lang="id-ID" b="1" spc="14" dirty="0">
                <a:latin typeface="Rockwell"/>
                <a:cs typeface="Rockwell"/>
              </a:rPr>
              <a:t> </a:t>
            </a:r>
            <a:r>
              <a:rPr lang="id-ID" b="1" dirty="0">
                <a:latin typeface="Rockwell"/>
                <a:cs typeface="Rockwell"/>
              </a:rPr>
              <a:t>- </a:t>
            </a:r>
            <a:r>
              <a:rPr lang="en-US" b="1" dirty="0">
                <a:latin typeface="Rockwell"/>
                <a:cs typeface="Rockwell"/>
              </a:rPr>
              <a:t>3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7C23D2-A11D-46D6-B0C6-9B41465C40C2}"/>
              </a:ext>
            </a:extLst>
          </p:cNvPr>
          <p:cNvSpPr/>
          <p:nvPr/>
        </p:nvSpPr>
        <p:spPr>
          <a:xfrm>
            <a:off x="236376" y="1751617"/>
            <a:ext cx="11879424" cy="1178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8000"/>
              </a:lnSpc>
              <a:spcBef>
                <a:spcPts val="50"/>
              </a:spcBef>
            </a:pP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Tersedia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500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instruksi</a:t>
            </a:r>
            <a:endParaRPr lang="en-US" altLang="id-ID" sz="36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98000"/>
              </a:lnSpc>
              <a:spcBef>
                <a:spcPts val="38"/>
              </a:spcBef>
            </a:pP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Lihat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web intel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untuk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lebih</a:t>
            </a:r>
            <a:r>
              <a:rPr lang="en-US" altLang="id-ID" sz="3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  <a:latin typeface="+mj-lt"/>
              </a:rPr>
              <a:t>lengkapnya</a:t>
            </a:r>
            <a:endParaRPr lang="en-US" altLang="id-ID" sz="36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9278532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4901"/>
            <a:ext cx="7787952" cy="763525"/>
          </a:xfrm>
        </p:spPr>
        <p:txBody>
          <a:bodyPr>
            <a:normAutofit/>
          </a:bodyPr>
          <a:lstStyle/>
          <a:p>
            <a:r>
              <a:rPr lang="en-US" dirty="0">
                <a:latin typeface="+mn-lt"/>
                <a:cs typeface="Rockwell"/>
              </a:rPr>
              <a:t>BAGIAN KOMPUTER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819728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</TotalTime>
  <Words>474</Words>
  <Application>Microsoft Office PowerPoint</Application>
  <PresentationFormat>Widescreen</PresentationFormat>
  <Paragraphs>236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Rockwell</vt:lpstr>
      <vt:lpstr>Times New Roman</vt:lpstr>
      <vt:lpstr>Wingdings</vt:lpstr>
      <vt:lpstr>Office Theme</vt:lpstr>
      <vt:lpstr>KONSEP DASAR KOMPUTER</vt:lpstr>
      <vt:lpstr>PENGERTIAN KOMPUTER</vt:lpstr>
      <vt:lpstr>PENGERTIAN KOMPUTER</vt:lpstr>
      <vt:lpstr>HARDWARE</vt:lpstr>
      <vt:lpstr>SOFTWARE</vt:lpstr>
      <vt:lpstr>BRAINWARE</vt:lpstr>
      <vt:lpstr>KOMPUTER</vt:lpstr>
      <vt:lpstr>STRUKTUR &amp; FUNGSI KOMPUTER</vt:lpstr>
      <vt:lpstr>STRUKTUR &amp; FUNGSI KOMPUTER</vt:lpstr>
      <vt:lpstr>UNIT FUNGSIONAL DASAR KOMPUTER</vt:lpstr>
      <vt:lpstr>SEJARAH KOMPUTER</vt:lpstr>
      <vt:lpstr>ENIAC - Electronic Numerical Integrator And Computer</vt:lpstr>
      <vt:lpstr>ENIAC - Electronic Numerical Integrator And Computer</vt:lpstr>
      <vt:lpstr>ENIAC - Electronic Numerical Integrator And Computer</vt:lpstr>
      <vt:lpstr>ENIAC - Electronic Numerical Integrator And Computer</vt:lpstr>
      <vt:lpstr>VON NEUMANN</vt:lpstr>
      <vt:lpstr>VON NEUMANN</vt:lpstr>
      <vt:lpstr>KOMPUTER KOMERSIAL</vt:lpstr>
      <vt:lpstr>KOMPUTER KOMERSIAL</vt:lpstr>
      <vt:lpstr>TRANSISTOR</vt:lpstr>
      <vt:lpstr>TRANSISTOR BASE COMPUTER</vt:lpstr>
      <vt:lpstr>MICROELECTRONIC</vt:lpstr>
      <vt:lpstr>GENERASI COMPUTER</vt:lpstr>
      <vt:lpstr>GENERASI COMPUTER</vt:lpstr>
      <vt:lpstr>HUKUM MOORE</vt:lpstr>
      <vt:lpstr>Grafik jumlah transistor chips Pentium</vt:lpstr>
      <vt:lpstr>IBM 360 </vt:lpstr>
      <vt:lpstr>DEC – PDP 8</vt:lpstr>
      <vt:lpstr>MEMORI SEMIKONDUKTOR</vt:lpstr>
      <vt:lpstr>INTEL</vt:lpstr>
      <vt:lpstr>INTEL</vt:lpstr>
      <vt:lpstr>EVOLUSI MICROPROSESSOR INTEL</vt:lpstr>
      <vt:lpstr>Evolusi x86 - 1</vt:lpstr>
      <vt:lpstr>Evolusi x86 - 1</vt:lpstr>
      <vt:lpstr>Evolusi x86 - 2</vt:lpstr>
      <vt:lpstr>Evolusi x86 - 2</vt:lpstr>
      <vt:lpstr>Evolusi x86 - 3</vt:lpstr>
      <vt:lpstr>Evolusi x86 - 3</vt:lpstr>
      <vt:lpstr>Evolusi x86 - 3</vt:lpstr>
      <vt:lpstr>BAGIAN KOMPUTER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ning</cp:lastModifiedBy>
  <cp:revision>129</cp:revision>
  <dcterms:created xsi:type="dcterms:W3CDTF">2013-08-21T19:17:07Z</dcterms:created>
  <dcterms:modified xsi:type="dcterms:W3CDTF">2018-02-26T18:02:31Z</dcterms:modified>
</cp:coreProperties>
</file>