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handoutMasterIdLst>
    <p:handoutMasterId r:id="rId25"/>
  </p:handoutMasterIdLst>
  <p:sldIdLst>
    <p:sldId id="278" r:id="rId2"/>
    <p:sldId id="281" r:id="rId3"/>
    <p:sldId id="279" r:id="rId4"/>
    <p:sldId id="257" r:id="rId5"/>
    <p:sldId id="263" r:id="rId6"/>
    <p:sldId id="258" r:id="rId7"/>
    <p:sldId id="259" r:id="rId8"/>
    <p:sldId id="260" r:id="rId9"/>
    <p:sldId id="261" r:id="rId10"/>
    <p:sldId id="264" r:id="rId11"/>
    <p:sldId id="265" r:id="rId12"/>
    <p:sldId id="267" r:id="rId13"/>
    <p:sldId id="266" r:id="rId14"/>
    <p:sldId id="270" r:id="rId15"/>
    <p:sldId id="269" r:id="rId16"/>
    <p:sldId id="268" r:id="rId17"/>
    <p:sldId id="277" r:id="rId18"/>
    <p:sldId id="271" r:id="rId19"/>
    <p:sldId id="272" r:id="rId20"/>
    <p:sldId id="276" r:id="rId21"/>
    <p:sldId id="273" r:id="rId22"/>
    <p:sldId id="28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58" autoAdjust="0"/>
  </p:normalViewPr>
  <p:slideViewPr>
    <p:cSldViewPr>
      <p:cViewPr varScale="1">
        <p:scale>
          <a:sx n="44" d="100"/>
          <a:sy n="44" d="100"/>
        </p:scale>
        <p:origin x="-11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7191B-9879-4988-90A7-826D9A58628F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AB74D3-7D84-45F6-B011-5F29B2F0F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944CA2-FD02-442A-954C-12F264D9CBF1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49D82-0FF3-4929-96CB-458199550C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49D82-0FF3-4929-96CB-458199550C81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3F6006F-4525-41D8-B99C-67EF4E760986}" type="datetimeFigureOut">
              <a:rPr lang="en-US" smtClean="0"/>
              <a:pPr/>
              <a:t>5/2/2011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B9A3082-9802-4BB6-AC29-1A2B997CF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HP\My%20Documents\Downloads\Pathway%20of%20Sperm%20Animation.flv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9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HP\My%20Documents\Downloads\Video\YouTube%20-%20Erectile%20Dysfunction.flv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HP\My%20Documents\Downloads\Video\YouTube%20-%20Male%20reproduction.fl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D:\DATA%20KULIAH\SEMESTER%207\ANFISMAN\Kel.17%20Sistem%20Reproduksi\spermatogenesis.sw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r>
              <a:rPr smtClean="0"/>
              <a:t>istem reproduksi manusia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FENNY  ROSHAYANTI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7467600" cy="5745163"/>
          </a:xfrm>
        </p:spPr>
        <p:txBody>
          <a:bodyPr>
            <a:normAutofit/>
          </a:bodyPr>
          <a:lstStyle/>
          <a:p>
            <a:r>
              <a:rPr lang="en-US" dirty="0" smtClean="0"/>
              <a:t>MENGAPA  MAHLUK  HIDUP HARUS BERREPRODUKSI?</a:t>
            </a:r>
          </a:p>
          <a:p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mendapatkan</a:t>
            </a:r>
            <a:r>
              <a:rPr lang="en-US" sz="2400" dirty="0" smtClean="0"/>
              <a:t> </a:t>
            </a:r>
            <a:r>
              <a:rPr lang="en-US" sz="2400" dirty="0" err="1" smtClean="0"/>
              <a:t>keturunan</a:t>
            </a:r>
            <a:r>
              <a:rPr lang="en-US" sz="2400" dirty="0" smtClean="0"/>
              <a:t>/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 </a:t>
            </a:r>
            <a:r>
              <a:rPr lang="en-US" sz="2400" dirty="0" err="1" smtClean="0"/>
              <a:t>baru</a:t>
            </a:r>
            <a:r>
              <a:rPr lang="en-US" sz="2400" dirty="0" smtClean="0"/>
              <a:t>?</a:t>
            </a:r>
          </a:p>
          <a:p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mempertahankan</a:t>
            </a:r>
            <a:r>
              <a:rPr lang="en-US" sz="2400" dirty="0" smtClean="0"/>
              <a:t> </a:t>
            </a:r>
            <a:r>
              <a:rPr lang="en-US" sz="2400" dirty="0" err="1" smtClean="0"/>
              <a:t>jenisnya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kepunahan</a:t>
            </a:r>
            <a:r>
              <a:rPr lang="en-US" sz="2400" dirty="0" smtClean="0"/>
              <a:t>?</a:t>
            </a:r>
          </a:p>
          <a:p>
            <a:r>
              <a:rPr lang="en-US" sz="2800" dirty="0" smtClean="0"/>
              <a:t>INDIVIDU BARU DIPEROLEH HARUS MELALUI PERKAWINAN……? </a:t>
            </a:r>
          </a:p>
          <a:p>
            <a:r>
              <a:rPr lang="en-US" sz="2800" dirty="0" err="1" smtClean="0"/>
              <a:t>Manusia</a:t>
            </a:r>
            <a:r>
              <a:rPr lang="en-US" sz="2800" dirty="0" smtClean="0"/>
              <a:t> ?  FERTILISASI internal/</a:t>
            </a:r>
            <a:r>
              <a:rPr lang="en-US" sz="2800" dirty="0" err="1" smtClean="0"/>
              <a:t>eksternal</a:t>
            </a:r>
            <a:r>
              <a:rPr lang="en-US" sz="2800" dirty="0" smtClean="0"/>
              <a:t>..? (</a:t>
            </a:r>
            <a:r>
              <a:rPr lang="en-US" sz="2800" dirty="0" err="1" smtClean="0"/>
              <a:t>syaratnya</a:t>
            </a:r>
            <a:r>
              <a:rPr lang="en-US" sz="2800" dirty="0" smtClean="0"/>
              <a:t> ?...)</a:t>
            </a:r>
          </a:p>
          <a:p>
            <a:r>
              <a:rPr lang="en-US" sz="2800" dirty="0" err="1" smtClean="0"/>
              <a:t>Alat</a:t>
            </a:r>
            <a:r>
              <a:rPr lang="en-US" sz="2800" dirty="0" smtClean="0"/>
              <a:t> </a:t>
            </a:r>
            <a:r>
              <a:rPr lang="en-US" sz="2800" dirty="0" err="1" smtClean="0"/>
              <a:t>reproduksi</a:t>
            </a:r>
            <a:r>
              <a:rPr lang="en-US" sz="2800" dirty="0" smtClean="0"/>
              <a:t>…..</a:t>
            </a:r>
            <a:r>
              <a:rPr lang="en-US" sz="2800" dirty="0" err="1" smtClean="0"/>
              <a:t>wanita</a:t>
            </a:r>
            <a:r>
              <a:rPr lang="en-US" sz="2800" dirty="0" smtClean="0"/>
              <a:t> – </a:t>
            </a:r>
            <a:r>
              <a:rPr lang="en-US" sz="2800" dirty="0" err="1" smtClean="0"/>
              <a:t>pria</a:t>
            </a:r>
            <a:r>
              <a:rPr lang="en-US" sz="2800" dirty="0" smtClean="0"/>
              <a:t>…</a:t>
            </a:r>
          </a:p>
          <a:p>
            <a:r>
              <a:rPr lang="en-US" sz="2800" dirty="0" smtClean="0"/>
              <a:t>.</a:t>
            </a:r>
            <a:r>
              <a:rPr lang="en-US" sz="2800" dirty="0" err="1" smtClean="0"/>
              <a:t>apa</a:t>
            </a:r>
            <a:r>
              <a:rPr lang="en-US" sz="2800" dirty="0" smtClean="0"/>
              <a:t> </a:t>
            </a:r>
            <a:r>
              <a:rPr lang="en-US" sz="2800" dirty="0" err="1" smtClean="0"/>
              <a:t>perbedaannnya</a:t>
            </a:r>
            <a:r>
              <a:rPr lang="en-US" sz="2800" dirty="0" smtClean="0"/>
              <a:t>?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SISTEM REPRODUKSI PRIA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STRUKTUR  ANATOMI ORGAN</a:t>
            </a:r>
          </a:p>
          <a:p>
            <a:r>
              <a:rPr lang="en-US" dirty="0" smtClean="0"/>
              <a:t>FUNGSI  ORGAN</a:t>
            </a:r>
          </a:p>
          <a:p>
            <a:r>
              <a:rPr lang="en-US" dirty="0" smtClean="0"/>
              <a:t>KELAINAN FUNGSI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ight Arrow Callout 19"/>
          <p:cNvSpPr/>
          <p:nvPr/>
        </p:nvSpPr>
        <p:spPr>
          <a:xfrm>
            <a:off x="304800" y="3276600"/>
            <a:ext cx="6781800" cy="289560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93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Callout 17"/>
          <p:cNvSpPr/>
          <p:nvPr/>
        </p:nvSpPr>
        <p:spPr>
          <a:xfrm>
            <a:off x="228600" y="1600200"/>
            <a:ext cx="6172200" cy="1371600"/>
          </a:xfrm>
          <a:prstGeom prst="rightArrowCallout">
            <a:avLst>
              <a:gd name="adj1" fmla="val 25000"/>
              <a:gd name="adj2" fmla="val 28175"/>
              <a:gd name="adj3" fmla="val 25000"/>
              <a:gd name="adj4" fmla="val 93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 action="ppaction://hlinkfile"/>
              </a:rPr>
              <a:t>ORGAN REPRODUKSI PRIA</a:t>
            </a:r>
            <a:endParaRPr lang="en-US" dirty="0">
              <a:hlinkClick r:id="rId3" action="ppaction://hlinkfile"/>
            </a:endParaRPr>
          </a:p>
        </p:txBody>
      </p:sp>
      <p:sp>
        <p:nvSpPr>
          <p:cNvPr id="9" name="Rectangle 8">
            <a:hlinkClick r:id="rId4" action="ppaction://hlinksldjump"/>
          </p:cNvPr>
          <p:cNvSpPr/>
          <p:nvPr/>
        </p:nvSpPr>
        <p:spPr>
          <a:xfrm>
            <a:off x="381000" y="2133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Penis</a:t>
            </a:r>
            <a:endParaRPr lang="en-US" sz="3200" b="1" dirty="0"/>
          </a:p>
        </p:txBody>
      </p:sp>
      <p:sp>
        <p:nvSpPr>
          <p:cNvPr id="10" name="Rectangle 9"/>
          <p:cNvSpPr/>
          <p:nvPr/>
        </p:nvSpPr>
        <p:spPr>
          <a:xfrm>
            <a:off x="3124200" y="2133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Scrotum</a:t>
            </a:r>
            <a:endParaRPr 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304800" y="33528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Testes</a:t>
            </a:r>
            <a:endParaRPr 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3200400" y="33528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Epididymis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304800" y="43434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Vas deferens</a:t>
            </a:r>
            <a:endParaRPr lang="en-US" sz="2400" b="1" dirty="0"/>
          </a:p>
        </p:txBody>
      </p:sp>
      <p:sp>
        <p:nvSpPr>
          <p:cNvPr id="15" name="Rectangle 14"/>
          <p:cNvSpPr/>
          <p:nvPr/>
        </p:nvSpPr>
        <p:spPr>
          <a:xfrm>
            <a:off x="3200400" y="43434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Prostat</a:t>
            </a:r>
            <a:endParaRPr lang="en-US" sz="2400" b="1" dirty="0"/>
          </a:p>
        </p:txBody>
      </p:sp>
      <p:sp>
        <p:nvSpPr>
          <p:cNvPr id="16" name="Rectangle 15"/>
          <p:cNvSpPr/>
          <p:nvPr/>
        </p:nvSpPr>
        <p:spPr>
          <a:xfrm>
            <a:off x="304800" y="52578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Vasica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seminalis</a:t>
            </a:r>
            <a:endParaRPr lang="en-US" sz="2400" b="1" dirty="0"/>
          </a:p>
        </p:txBody>
      </p:sp>
      <p:sp>
        <p:nvSpPr>
          <p:cNvPr id="17" name="Rectangle 16"/>
          <p:cNvSpPr/>
          <p:nvPr/>
        </p:nvSpPr>
        <p:spPr>
          <a:xfrm>
            <a:off x="3200400" y="52578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Kel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bulbourethral</a:t>
            </a:r>
            <a:endParaRPr lang="en-US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477000" y="19050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EKSTERNAL</a:t>
            </a:r>
            <a:endParaRPr lang="en-US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7162800" y="4495800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INTERNAL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8" grpId="0" animBg="1"/>
      <p:bldP spid="19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shadam\My Documents\Picture1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792" y="109813"/>
            <a:ext cx="8915400" cy="6609435"/>
          </a:xfrm>
          <a:prstGeom prst="rect">
            <a:avLst/>
          </a:prstGeom>
          <a:noFill/>
        </p:spPr>
      </p:pic>
      <p:sp>
        <p:nvSpPr>
          <p:cNvPr id="3" name="Right Arrow 2">
            <a:hlinkClick r:id="rId5" action="ppaction://hlinksldjump"/>
          </p:cNvPr>
          <p:cNvSpPr/>
          <p:nvPr/>
        </p:nvSpPr>
        <p:spPr>
          <a:xfrm>
            <a:off x="7315200" y="5562600"/>
            <a:ext cx="1066800" cy="76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Penis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800" b="1" dirty="0" smtClean="0"/>
              <a:t>Penis </a:t>
            </a:r>
            <a:r>
              <a:rPr lang="en-US" sz="2800" b="1" dirty="0" err="1" smtClean="0"/>
              <a:t>berbentuk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silindris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panjang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Dalam</a:t>
            </a:r>
            <a:r>
              <a:rPr lang="en-US" sz="2800" b="1" dirty="0" smtClean="0"/>
              <a:t> Penis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3 </a:t>
            </a:r>
            <a:r>
              <a:rPr lang="en-US" sz="2800" b="1" dirty="0" err="1" smtClean="0"/>
              <a:t>masa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silindris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yaitu</a:t>
            </a:r>
            <a:r>
              <a:rPr lang="en-US" sz="2800" b="1" dirty="0" smtClean="0"/>
              <a:t> :</a:t>
            </a:r>
          </a:p>
          <a:p>
            <a:r>
              <a:rPr lang="en-US" sz="2800" b="1" dirty="0" smtClean="0"/>
              <a:t>	2 corpora </a:t>
            </a:r>
            <a:r>
              <a:rPr lang="en-US" sz="2800" b="1" dirty="0" err="1" smtClean="0"/>
              <a:t>cavernosa</a:t>
            </a:r>
            <a:r>
              <a:rPr lang="en-US" sz="2800" b="1" dirty="0" smtClean="0"/>
              <a:t> penis (</a:t>
            </a:r>
            <a:r>
              <a:rPr lang="en-US" sz="2800" b="1" dirty="0" err="1" smtClean="0"/>
              <a:t>bag.dorsal</a:t>
            </a:r>
            <a:r>
              <a:rPr lang="en-US" sz="2800" b="1" dirty="0" smtClean="0"/>
              <a:t>)</a:t>
            </a:r>
          </a:p>
          <a:p>
            <a:r>
              <a:rPr lang="en-US" sz="2800" b="1" dirty="0" smtClean="0"/>
              <a:t>	1 corpus </a:t>
            </a:r>
            <a:r>
              <a:rPr lang="en-US" sz="2800" b="1" dirty="0" err="1" smtClean="0"/>
              <a:t>spongiosum</a:t>
            </a:r>
            <a:r>
              <a:rPr lang="en-US" sz="2800" b="1" dirty="0" smtClean="0"/>
              <a:t> penis (</a:t>
            </a:r>
            <a:r>
              <a:rPr lang="en-US" sz="2800" b="1" dirty="0" err="1" smtClean="0"/>
              <a:t>bag.ventral</a:t>
            </a:r>
            <a:r>
              <a:rPr lang="en-US" sz="2800" b="1" dirty="0" smtClean="0"/>
              <a:t>)</a:t>
            </a:r>
          </a:p>
          <a:p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smtClean="0"/>
              <a:t>3 </a:t>
            </a:r>
            <a:r>
              <a:rPr lang="en-US" sz="2800" b="1" dirty="0" err="1" smtClean="0"/>
              <a:t>masa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silindris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dikelilingi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tunika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albugenia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smtClean="0"/>
              <a:t>Di </a:t>
            </a:r>
            <a:r>
              <a:rPr lang="en-US" sz="2800" b="1" dirty="0" err="1" smtClean="0"/>
              <a:t>tengah</a:t>
            </a:r>
            <a:r>
              <a:rPr lang="en-US" sz="2800" b="1" dirty="0" smtClean="0"/>
              <a:t> corpus </a:t>
            </a:r>
            <a:r>
              <a:rPr lang="en-US" sz="2800" b="1" dirty="0" err="1" smtClean="0"/>
              <a:t>spongiosum</a:t>
            </a:r>
            <a:r>
              <a:rPr lang="en-US" sz="2800" b="1" dirty="0" smtClean="0"/>
              <a:t> penis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saluran</a:t>
            </a:r>
            <a:r>
              <a:rPr lang="en-US" sz="2800" b="1" dirty="0" smtClean="0"/>
              <a:t> Urethra</a:t>
            </a:r>
          </a:p>
          <a:p>
            <a:endParaRPr lang="en-US" sz="2800" b="1" dirty="0"/>
          </a:p>
          <a:p>
            <a:endParaRPr lang="en-US" sz="2800" b="1" dirty="0"/>
          </a:p>
        </p:txBody>
      </p:sp>
      <p:pic>
        <p:nvPicPr>
          <p:cNvPr id="6" name="Picture 4" descr="IMG063 Ad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3000"/>
            <a:ext cx="9144000" cy="4906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shadam\My Documents\untitl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456" y="152400"/>
            <a:ext cx="8244344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 action="ppaction://hlinkfile"/>
          </p:cNvPr>
          <p:cNvSpPr/>
          <p:nvPr/>
        </p:nvSpPr>
        <p:spPr>
          <a:xfrm>
            <a:off x="457200" y="228600"/>
            <a:ext cx="32004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Jika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ereksi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Bila</a:t>
            </a:r>
            <a:r>
              <a:rPr lang="en-US" sz="2800" b="1" dirty="0" smtClean="0"/>
              <a:t> penis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keadaan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tegang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mengeras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karena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suatu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rangsangan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disebut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ereksi</a:t>
            </a:r>
            <a:r>
              <a:rPr lang="en-US" sz="2800" b="1" dirty="0" smtClean="0"/>
              <a:t>.</a:t>
            </a:r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Ereksi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saat</a:t>
            </a:r>
            <a:r>
              <a:rPr lang="en-US" sz="2800" b="1" dirty="0" smtClean="0"/>
              <a:t> :</a:t>
            </a:r>
          </a:p>
          <a:p>
            <a:pPr marL="463550" indent="-463550"/>
            <a:r>
              <a:rPr lang="en-US" sz="2800" b="1" dirty="0"/>
              <a:t>	</a:t>
            </a:r>
            <a:r>
              <a:rPr lang="en-US" sz="2800" b="1" dirty="0" smtClean="0"/>
              <a:t>Organ </a:t>
            </a:r>
            <a:r>
              <a:rPr lang="en-US" sz="2800" b="1" dirty="0" err="1" smtClean="0"/>
              <a:t>luar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terangsang</a:t>
            </a:r>
            <a:r>
              <a:rPr lang="en-US" sz="2800" b="1" dirty="0" smtClean="0"/>
              <a:t> &gt;&gt; </a:t>
            </a:r>
            <a:r>
              <a:rPr lang="en-US" sz="2800" b="1" dirty="0" err="1" smtClean="0"/>
              <a:t>syaraf-syaraf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efferens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parasimpatis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daerah</a:t>
            </a:r>
            <a:r>
              <a:rPr lang="en-US" sz="2800" b="1" dirty="0" smtClean="0"/>
              <a:t> pelvis </a:t>
            </a:r>
            <a:r>
              <a:rPr lang="en-US" sz="2800" b="1" dirty="0" err="1" smtClean="0"/>
              <a:t>aktif</a:t>
            </a:r>
            <a:r>
              <a:rPr lang="en-US" sz="2800" b="1" dirty="0" smtClean="0"/>
              <a:t> &gt;&gt; </a:t>
            </a:r>
            <a:r>
              <a:rPr lang="en-US" sz="2800" b="1" dirty="0" err="1" smtClean="0"/>
              <a:t>vasodilatasi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arteri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</a:t>
            </a:r>
            <a:r>
              <a:rPr lang="en-US" sz="2800" b="1" dirty="0" smtClean="0"/>
              <a:t> penis &gt;&gt; corpus </a:t>
            </a:r>
            <a:r>
              <a:rPr lang="en-US" sz="2800" b="1" dirty="0" err="1" smtClean="0"/>
              <a:t>cavernosus</a:t>
            </a:r>
            <a:r>
              <a:rPr lang="en-US" sz="2800" b="1" dirty="0" smtClean="0"/>
              <a:t> &amp; </a:t>
            </a:r>
            <a:r>
              <a:rPr lang="en-US" sz="2800" b="1" dirty="0" err="1" smtClean="0"/>
              <a:t>spongiosa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terisi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darah</a:t>
            </a:r>
            <a:r>
              <a:rPr lang="en-US" sz="2800" b="1" dirty="0" smtClean="0"/>
              <a:t> &gt;&gt; penis </a:t>
            </a:r>
            <a:r>
              <a:rPr lang="en-US" sz="2800" b="1" dirty="0" err="1" smtClean="0"/>
              <a:t>membesar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mengeras</a:t>
            </a:r>
            <a:r>
              <a:rPr lang="en-US" sz="2800" b="1" dirty="0" smtClean="0"/>
              <a:t> &gt;&gt; </a:t>
            </a:r>
            <a:r>
              <a:rPr lang="en-US" sz="2800" b="1" dirty="0" err="1" smtClean="0"/>
              <a:t>terjadi</a:t>
            </a:r>
            <a:r>
              <a:rPr lang="en-US" sz="2800" b="1" dirty="0" smtClean="0"/>
              <a:t> </a:t>
            </a:r>
            <a:r>
              <a:rPr lang="en-US" sz="2800" b="1" dirty="0" err="1"/>
              <a:t>e</a:t>
            </a:r>
            <a:r>
              <a:rPr lang="en-US" sz="2800" b="1" dirty="0" err="1" smtClean="0"/>
              <a:t>reksi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endParaRPr lang="en-US" sz="2800" b="1" dirty="0"/>
          </a:p>
          <a:p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Scrotum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991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smtClean="0"/>
              <a:t>Scrotum </a:t>
            </a:r>
            <a:r>
              <a:rPr lang="en-US" sz="2400" b="1" dirty="0" err="1" smtClean="0"/>
              <a:t>merupakan</a:t>
            </a:r>
            <a:r>
              <a:rPr lang="en-US" sz="2400" b="1" dirty="0" smtClean="0"/>
              <a:t> organ </a:t>
            </a:r>
            <a:r>
              <a:rPr lang="en-US" sz="2400" b="1" dirty="0" err="1" smtClean="0"/>
              <a:t>reproduksi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luar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menggantung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dibawah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perut</a:t>
            </a:r>
            <a:r>
              <a:rPr lang="en-US" sz="2400" b="1" dirty="0" smtClean="0"/>
              <a:t>.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Terdiri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kulit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fasia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superfisialis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dibawahnya</a:t>
            </a:r>
            <a:endParaRPr lang="en-US" sz="2400" b="1" dirty="0" smtClean="0"/>
          </a:p>
          <a:p>
            <a:pPr marL="463550" indent="-463550"/>
            <a:endParaRPr lang="en-US" sz="2400" b="1" dirty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Terdapat</a:t>
            </a:r>
            <a:r>
              <a:rPr lang="en-US" sz="2400" b="1" dirty="0" smtClean="0"/>
              <a:t> 2 testes yang </a:t>
            </a:r>
            <a:r>
              <a:rPr lang="en-US" sz="2400" b="1" dirty="0" err="1" smtClean="0"/>
              <a:t>dipisahkan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oleh</a:t>
            </a:r>
            <a:r>
              <a:rPr lang="en-US" sz="2400" b="1" dirty="0" smtClean="0"/>
              <a:t> septum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Terdapat</a:t>
            </a:r>
            <a:r>
              <a:rPr lang="en-US" sz="2400" b="1" dirty="0" smtClean="0"/>
              <a:t> 2 </a:t>
            </a:r>
            <a:r>
              <a:rPr lang="en-US" sz="2400" b="1" dirty="0" err="1" smtClean="0"/>
              <a:t>jenis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:</a:t>
            </a:r>
          </a:p>
          <a:p>
            <a:pPr marL="463550" indent="-463550"/>
            <a:r>
              <a:rPr lang="en-US" sz="2400" b="1" dirty="0"/>
              <a:t>	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Dartos</a:t>
            </a:r>
            <a:r>
              <a:rPr lang="en-US" sz="2400" b="1" dirty="0" smtClean="0"/>
              <a:t> &gt;&gt; 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polos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antara</a:t>
            </a:r>
            <a:r>
              <a:rPr lang="en-US" sz="2400" b="1" dirty="0" smtClean="0"/>
              <a:t> septum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subcutan</a:t>
            </a:r>
            <a:endParaRPr lang="en-US" sz="2400" b="1" dirty="0" smtClean="0"/>
          </a:p>
          <a:p>
            <a:pPr marL="463550" indent="-463550"/>
            <a:r>
              <a:rPr lang="en-US" sz="2400" b="1" dirty="0"/>
              <a:t>	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Cremaster</a:t>
            </a:r>
            <a:r>
              <a:rPr lang="en-US" sz="2400" b="1" dirty="0" smtClean="0"/>
              <a:t> &gt;&gt; 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lurik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antara</a:t>
            </a:r>
            <a:r>
              <a:rPr lang="en-US" sz="2400" b="1" dirty="0" smtClean="0"/>
              <a:t> testis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perut</a:t>
            </a:r>
            <a:endParaRPr lang="en-US" sz="2400" b="1" dirty="0" smtClean="0"/>
          </a:p>
          <a:p>
            <a:pPr marL="463550" indent="-463550"/>
            <a:endParaRPr lang="en-US" sz="2400" b="1" dirty="0" smtClean="0"/>
          </a:p>
          <a:p>
            <a:pPr marL="463550" indent="-463550"/>
            <a:endParaRPr lang="en-US" sz="2400" b="1" dirty="0" smtClean="0"/>
          </a:p>
          <a:p>
            <a:endParaRPr lang="en-US" sz="2400" b="1" dirty="0"/>
          </a:p>
          <a:p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 action="ppaction://hlinkfile"/>
          </p:cNvPr>
          <p:cNvSpPr/>
          <p:nvPr/>
        </p:nvSpPr>
        <p:spPr>
          <a:xfrm>
            <a:off x="381000" y="228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Testes 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smtClean="0"/>
              <a:t>Testes organ rep. </a:t>
            </a:r>
            <a:r>
              <a:rPr lang="en-US" sz="2400" b="1" dirty="0" err="1" smtClean="0"/>
              <a:t>interna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terdapat</a:t>
            </a:r>
            <a:r>
              <a:rPr lang="en-US" sz="2400" b="1" dirty="0" smtClean="0"/>
              <a:t> 2 </a:t>
            </a:r>
            <a:r>
              <a:rPr lang="en-US" sz="2400" b="1" dirty="0" err="1" smtClean="0"/>
              <a:t>buah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didalam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skrotum</a:t>
            </a:r>
            <a:r>
              <a:rPr lang="en-US" sz="2400" b="1" dirty="0" smtClean="0"/>
              <a:t>.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smtClean="0"/>
              <a:t>Testes </a:t>
            </a:r>
            <a:r>
              <a:rPr lang="en-US" sz="2400" b="1" dirty="0" err="1" smtClean="0"/>
              <a:t>diselaputi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oleh</a:t>
            </a:r>
            <a:r>
              <a:rPr lang="en-US" sz="2400" b="1" dirty="0" smtClean="0"/>
              <a:t> tunica </a:t>
            </a:r>
            <a:r>
              <a:rPr lang="en-US" sz="2400" b="1" dirty="0" err="1" smtClean="0"/>
              <a:t>albugenia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membentuk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sekat-sekat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setiap</a:t>
            </a:r>
            <a:r>
              <a:rPr lang="en-US" sz="2400" b="1" dirty="0" smtClean="0"/>
              <a:t> testes </a:t>
            </a:r>
            <a:r>
              <a:rPr lang="en-US" sz="2400" b="1" dirty="0" err="1" smtClean="0"/>
              <a:t>menjadi</a:t>
            </a:r>
            <a:r>
              <a:rPr lang="en-US" sz="2400" b="1" dirty="0" smtClean="0"/>
              <a:t> ±250 </a:t>
            </a:r>
            <a:r>
              <a:rPr lang="en-US" sz="2400" b="1" dirty="0" err="1" smtClean="0"/>
              <a:t>lobulus</a:t>
            </a:r>
            <a:r>
              <a:rPr lang="en-US" sz="2400" b="1" dirty="0" smtClean="0"/>
              <a:t>.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Setiap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lobulus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terdapat</a:t>
            </a:r>
            <a:r>
              <a:rPr lang="en-US" sz="2400" b="1" dirty="0" smtClean="0"/>
              <a:t> 1-4 </a:t>
            </a:r>
            <a:r>
              <a:rPr lang="en-US" sz="2400" b="1" dirty="0" err="1" smtClean="0"/>
              <a:t>saluran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seminiferus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mengulung-gulung</a:t>
            </a:r>
            <a:r>
              <a:rPr lang="en-US" sz="2400" b="1" dirty="0" smtClean="0"/>
              <a:t>.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Tubulus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seminiferus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berlanjut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lurus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bermuara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rete</a:t>
            </a:r>
            <a:r>
              <a:rPr lang="en-US" sz="2400" b="1" dirty="0" smtClean="0"/>
              <a:t> testes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Tubulus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seminiferus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berfungsi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tempat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pembentukan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sperma</a:t>
            </a:r>
            <a:r>
              <a:rPr lang="en-US" sz="2400" b="1" dirty="0" smtClean="0"/>
              <a:t> (spermatogenesis)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/>
            <a:endParaRPr lang="en-US" sz="2400" b="1" dirty="0" smtClean="0"/>
          </a:p>
          <a:p>
            <a:pPr marL="463550" indent="-463550"/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40386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Spermatogenesis </a:t>
            </a:r>
            <a:endParaRPr lang="en-US" sz="3200" b="1" dirty="0"/>
          </a:p>
        </p:txBody>
      </p:sp>
      <p:pic>
        <p:nvPicPr>
          <p:cNvPr id="1027" name="Picture 3" descr="D:\DOKUMEN KULIAH\PERENCANAAN PEMBELAJARAN\RPP RENPEL SMP REPRODUKSI AZIZ MEILI SUSAN\Bahan RPP RENPEL SMP REPRODUKSI\Spermat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143000"/>
            <a:ext cx="8247427" cy="544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Action Button: Movie 7">
            <a:hlinkClick r:id="rId4" action="ppaction://hlinkfile" highlightClick="1"/>
          </p:cNvPr>
          <p:cNvSpPr/>
          <p:nvPr/>
        </p:nvSpPr>
        <p:spPr>
          <a:xfrm>
            <a:off x="7315200" y="304800"/>
            <a:ext cx="1066800" cy="685800"/>
          </a:xfrm>
          <a:prstGeom prst="actionButtonMovi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KUMEN KULIAH\PERENCANAAN PEMBELAJARAN\RPP RENPEL SMP REPRODUKSI AZIZ MEILI SUSAN\Bahan RPP RENPEL SMP REPRODUKSI\Testes_Histology_Spermatogenesi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762000"/>
            <a:ext cx="7366001" cy="552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66800" y="6324600"/>
            <a:ext cx="5029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Spermatogenesis </a:t>
            </a:r>
            <a:r>
              <a:rPr lang="en-US" i="1" dirty="0" err="1" smtClean="0"/>
              <a:t>pada</a:t>
            </a:r>
            <a:r>
              <a:rPr lang="en-US" i="1" dirty="0" smtClean="0"/>
              <a:t> </a:t>
            </a:r>
            <a:r>
              <a:rPr lang="en-US" i="1" dirty="0" err="1" smtClean="0"/>
              <a:t>Tubulus</a:t>
            </a:r>
            <a:r>
              <a:rPr lang="en-US" i="1" dirty="0" smtClean="0"/>
              <a:t> </a:t>
            </a:r>
            <a:r>
              <a:rPr lang="en-US" i="1" dirty="0" err="1" smtClean="0"/>
              <a:t>Seminiferus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381000" y="228600"/>
            <a:ext cx="40386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Spermatogenesis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228600"/>
            <a:ext cx="22098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Sperma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1219200"/>
            <a:ext cx="8991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Sperma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terbentuk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bermigrasi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epidydimis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untuk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pematangan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waktu</a:t>
            </a:r>
            <a:r>
              <a:rPr lang="en-US" sz="2800" b="1" dirty="0" smtClean="0"/>
              <a:t> 1-10 </a:t>
            </a:r>
            <a:r>
              <a:rPr lang="en-US" sz="2800" b="1" dirty="0" err="1" smtClean="0"/>
              <a:t>hari</a:t>
            </a:r>
            <a:r>
              <a:rPr lang="en-US" sz="2800" b="1" dirty="0" smtClean="0"/>
              <a:t>.</a:t>
            </a:r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Sperma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disimpan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berbulan-bulan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pada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ductus</a:t>
            </a:r>
            <a:r>
              <a:rPr lang="en-US" sz="2800" b="1" dirty="0" smtClean="0"/>
              <a:t> deferens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bertahan</a:t>
            </a:r>
            <a:r>
              <a:rPr lang="en-US" sz="2800" b="1" dirty="0" smtClean="0"/>
              <a:t> 2 </a:t>
            </a:r>
            <a:r>
              <a:rPr lang="en-US" sz="2800" b="1" dirty="0" err="1" smtClean="0"/>
              <a:t>hari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organ rep. </a:t>
            </a:r>
            <a:r>
              <a:rPr lang="en-US" sz="2800" b="1" dirty="0" err="1" smtClean="0"/>
              <a:t>wanita</a:t>
            </a:r>
            <a:r>
              <a:rPr lang="en-US" sz="2800" b="1" dirty="0" smtClean="0"/>
              <a:t>.</a:t>
            </a:r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Sperma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terbentuk</a:t>
            </a:r>
            <a:r>
              <a:rPr lang="en-US" sz="2800" b="1" dirty="0" smtClean="0"/>
              <a:t> ± 300 </a:t>
            </a:r>
            <a:r>
              <a:rPr lang="en-US" sz="2800" b="1" dirty="0" err="1" smtClean="0"/>
              <a:t>jt</a:t>
            </a:r>
            <a:r>
              <a:rPr lang="en-US" sz="2800" b="1" dirty="0" smtClean="0"/>
              <a:t>/</a:t>
            </a:r>
            <a:r>
              <a:rPr lang="en-US" sz="2800" b="1" dirty="0" err="1" smtClean="0"/>
              <a:t>hari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Sperma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bergerak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kecepatan</a:t>
            </a:r>
            <a:r>
              <a:rPr lang="en-US" sz="2800" b="1" dirty="0" smtClean="0"/>
              <a:t> 3mm/</a:t>
            </a:r>
            <a:r>
              <a:rPr lang="en-US" sz="2800" b="1" dirty="0" err="1" smtClean="0"/>
              <a:t>menit</a:t>
            </a: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228600"/>
            <a:ext cx="22098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Sperma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804117" y="-280116"/>
            <a:ext cx="4926169" cy="7772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81000" y="60960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Bentuk</a:t>
            </a:r>
            <a:r>
              <a:rPr lang="en-US" i="1" dirty="0" smtClean="0"/>
              <a:t> </a:t>
            </a:r>
            <a:r>
              <a:rPr lang="en-US" i="1" dirty="0" err="1" smtClean="0"/>
              <a:t>Sperma</a:t>
            </a:r>
            <a:r>
              <a:rPr lang="en-US" i="1" dirty="0" smtClean="0"/>
              <a:t> </a:t>
            </a:r>
            <a:r>
              <a:rPr lang="en-US" i="1" dirty="0" err="1" smtClean="0"/>
              <a:t>Manusia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228600"/>
            <a:ext cx="22098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Sperma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1066800"/>
            <a:ext cx="899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Struktur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sperma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terdiri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3 </a:t>
            </a:r>
            <a:r>
              <a:rPr lang="en-US" sz="2400" b="1" dirty="0" err="1" smtClean="0"/>
              <a:t>bagian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yaitu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kepala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leher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bagian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tengah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ekor</a:t>
            </a:r>
            <a:r>
              <a:rPr lang="en-US" sz="2400" b="1" dirty="0" smtClean="0"/>
              <a:t>.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981200"/>
            <a:ext cx="4191000" cy="230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52400" y="4256544"/>
            <a:ext cx="8991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Kepala</a:t>
            </a:r>
            <a:r>
              <a:rPr lang="en-US" sz="2400" b="1" dirty="0" smtClean="0"/>
              <a:t> &gt;&gt; </a:t>
            </a:r>
            <a:r>
              <a:rPr lang="en-US" sz="2400" b="1" dirty="0" err="1" smtClean="0"/>
              <a:t>inti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sel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mengandung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kromatin</a:t>
            </a:r>
            <a:r>
              <a:rPr lang="en-US" sz="2400" b="1" dirty="0" smtClean="0"/>
              <a:t>)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akrosom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mengandung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enzim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hyalurodinase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akrosin</a:t>
            </a:r>
            <a:r>
              <a:rPr lang="en-US" sz="2400" b="1" dirty="0" smtClean="0"/>
              <a:t>)</a:t>
            </a:r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Leher</a:t>
            </a:r>
            <a:r>
              <a:rPr lang="en-US" sz="2400" b="1" dirty="0" smtClean="0"/>
              <a:t> &gt;&gt; </a:t>
            </a:r>
            <a:r>
              <a:rPr lang="en-US" sz="2400" b="1" dirty="0" err="1" smtClean="0"/>
              <a:t>sepasang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sentriol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melekatkan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flagela</a:t>
            </a:r>
            <a:r>
              <a:rPr lang="en-US" sz="2400" b="1" dirty="0" smtClean="0"/>
              <a:t>)</a:t>
            </a:r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Bagian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tengah</a:t>
            </a:r>
            <a:r>
              <a:rPr lang="en-US" sz="2400" b="1" dirty="0" smtClean="0"/>
              <a:t> &gt;&gt; </a:t>
            </a:r>
            <a:r>
              <a:rPr lang="en-US" sz="2400" b="1" dirty="0" err="1" smtClean="0"/>
              <a:t>mitokondria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bentuk</a:t>
            </a:r>
            <a:r>
              <a:rPr lang="en-US" sz="2400" b="1" dirty="0" smtClean="0"/>
              <a:t> spiral</a:t>
            </a:r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Ekor</a:t>
            </a:r>
            <a:r>
              <a:rPr lang="en-US" sz="2400" b="1" dirty="0" smtClean="0"/>
              <a:t> &gt;&gt; 9 </a:t>
            </a:r>
            <a:r>
              <a:rPr lang="en-US" sz="2400" b="1" dirty="0" err="1" smtClean="0"/>
              <a:t>mikrotubul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melingkari</a:t>
            </a:r>
            <a:r>
              <a:rPr lang="en-US" sz="2400" b="1" dirty="0" smtClean="0"/>
              <a:t> 2 </a:t>
            </a:r>
            <a:r>
              <a:rPr lang="en-US" sz="2400" b="1" dirty="0" err="1" smtClean="0"/>
              <a:t>mikrotubul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pusat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untuk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pergerakan</a:t>
            </a:r>
            <a:r>
              <a:rPr lang="en-US" sz="2400" b="1" dirty="0" smtClean="0"/>
              <a:t>)</a:t>
            </a:r>
          </a:p>
          <a:p>
            <a:pPr marL="463550" indent="-463550"/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81000" y="228600"/>
            <a:ext cx="22098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Sel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Sertoli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2400" y="1219200"/>
            <a:ext cx="899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Sel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sertoli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diantara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sel-sel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spermatosit</a:t>
            </a:r>
            <a:endParaRPr lang="en-US" sz="28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52400" y="1838980"/>
            <a:ext cx="8991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/>
            <a:r>
              <a:rPr lang="en-US" sz="2400" b="1" dirty="0" smtClean="0"/>
              <a:t>	</a:t>
            </a:r>
            <a:r>
              <a:rPr lang="en-US" sz="2400" b="1" dirty="0" err="1" smtClean="0"/>
              <a:t>Sel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sertoli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berfungsi</a:t>
            </a:r>
            <a:r>
              <a:rPr lang="en-US" sz="2400" b="1" dirty="0" smtClean="0"/>
              <a:t> :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r>
              <a:rPr lang="en-US" sz="2400" b="1" dirty="0" err="1" smtClean="0"/>
              <a:t>Membran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nutrien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spermatosit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spermatid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sperma</a:t>
            </a:r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r>
              <a:rPr lang="en-US" sz="2400" b="1" dirty="0" err="1" smtClean="0"/>
              <a:t>Membentuk</a:t>
            </a:r>
            <a:r>
              <a:rPr lang="en-US" sz="2400" b="1" dirty="0" smtClean="0"/>
              <a:t> blood-testes barrier</a:t>
            </a:r>
          </a:p>
          <a:p>
            <a:pPr marL="463550" indent="-463550">
              <a:buFont typeface="Wingdings" pitchFamily="2" charset="2"/>
              <a:buChar char="q"/>
            </a:pPr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r>
              <a:rPr lang="en-US" sz="2400" b="1" dirty="0" err="1" smtClean="0"/>
              <a:t>Memfagositosis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zat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sisa</a:t>
            </a:r>
            <a:r>
              <a:rPr lang="en-US" sz="2400" b="1" dirty="0" smtClean="0"/>
              <a:t> spermatogenesis</a:t>
            </a:r>
          </a:p>
          <a:p>
            <a:pPr marL="463550" indent="-463550">
              <a:buFont typeface="Wingdings" pitchFamily="2" charset="2"/>
              <a:buChar char="q"/>
            </a:pPr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r>
              <a:rPr lang="en-US" sz="2400" b="1" dirty="0" err="1" smtClean="0"/>
              <a:t>Menghasilkan</a:t>
            </a:r>
            <a:r>
              <a:rPr lang="en-US" sz="2400" b="1" dirty="0" smtClean="0"/>
              <a:t> androgen-binding-protein (</a:t>
            </a:r>
            <a:r>
              <a:rPr lang="en-US" sz="2400" b="1" dirty="0" err="1" smtClean="0"/>
              <a:t>pengikat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testosteron</a:t>
            </a:r>
            <a:r>
              <a:rPr lang="en-US" sz="2400" b="1" dirty="0" smtClean="0"/>
              <a:t>)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 pitchFamily="2" charset="2"/>
              <a:buChar char="q"/>
            </a:pPr>
            <a:r>
              <a:rPr lang="en-US" sz="2400" b="1" dirty="0" err="1" smtClean="0"/>
              <a:t>Menghasilkan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hormon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inhibin</a:t>
            </a:r>
            <a:endParaRPr lang="en-US" sz="2400" b="1" dirty="0" smtClean="0"/>
          </a:p>
          <a:p>
            <a:pPr marL="463550" indent="-463550"/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81000" y="228600"/>
            <a:ext cx="7924800" cy="6858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Kontrol</a:t>
            </a:r>
            <a:r>
              <a:rPr lang="en-US" sz="3200" b="1" dirty="0" smtClean="0"/>
              <a:t> Hormonal </a:t>
            </a:r>
            <a:r>
              <a:rPr lang="en-US" sz="3200" b="1" dirty="0" err="1" smtClean="0"/>
              <a:t>terhadap</a:t>
            </a:r>
            <a:r>
              <a:rPr lang="en-US" sz="3200" b="1" dirty="0" smtClean="0"/>
              <a:t> Testis</a:t>
            </a:r>
            <a:endParaRPr lang="en-US" sz="3200" b="1" dirty="0"/>
          </a:p>
        </p:txBody>
      </p:sp>
      <p:pic>
        <p:nvPicPr>
          <p:cNvPr id="1027" name="Picture 3" descr="C:\Documents and Settings\shadam\My Documents\PPT ANFISMAN AZIZ\Hormon Reproduk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143000"/>
            <a:ext cx="80010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hlinkClick r:id="rId3" action="ppaction://hlinksldjump"/>
              </a:rPr>
              <a:t>Epidydimis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991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Sperma</a:t>
            </a:r>
            <a:r>
              <a:rPr lang="en-US" sz="2400" b="1" dirty="0" smtClean="0"/>
              <a:t> yang </a:t>
            </a:r>
            <a:r>
              <a:rPr lang="en-US" sz="2400" b="1" dirty="0" err="1" smtClean="0"/>
              <a:t>terbentuk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tubulus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seminiferus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bergerak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menuju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rete</a:t>
            </a:r>
            <a:r>
              <a:rPr lang="en-US" sz="2400" b="1" dirty="0" smtClean="0"/>
              <a:t> testis </a:t>
            </a:r>
            <a:r>
              <a:rPr lang="en-US" sz="2400" b="1" dirty="0" err="1" smtClean="0"/>
              <a:t>kemudian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ductus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efferens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berkumpul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ductus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epidydimis</a:t>
            </a: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Epidydimis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terdapat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dibelakang</a:t>
            </a:r>
            <a:r>
              <a:rPr lang="en-US" sz="2400" b="1" dirty="0" smtClean="0"/>
              <a:t> testis </a:t>
            </a:r>
            <a:r>
              <a:rPr lang="en-US" sz="2400" b="1" dirty="0" err="1" smtClean="0"/>
              <a:t>terdiri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kepala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badan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ekor</a:t>
            </a:r>
            <a:r>
              <a:rPr lang="en-US" sz="2400" b="1" dirty="0" smtClean="0"/>
              <a:t>.</a:t>
            </a:r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smtClean="0"/>
              <a:t>Di </a:t>
            </a:r>
            <a:r>
              <a:rPr lang="en-US" sz="2400" b="1" dirty="0" err="1" smtClean="0"/>
              <a:t>Epidydimis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sperma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disimpan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pematangan</a:t>
            </a: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Dinding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polos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terdiri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ephitel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berlapis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bersilia</a:t>
            </a: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Saat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orgasme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ejakulasi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otot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polos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bekontraksi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mendorong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sperma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ductus</a:t>
            </a:r>
            <a:r>
              <a:rPr lang="en-US" sz="2400" b="1" dirty="0" smtClean="0"/>
              <a:t> deferens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3810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Ductus</a:t>
            </a:r>
            <a:r>
              <a:rPr lang="en-US" sz="3200" b="1" dirty="0" smtClean="0"/>
              <a:t> Deferens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991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Dustus</a:t>
            </a:r>
            <a:r>
              <a:rPr lang="en-US" sz="2800" b="1" dirty="0" smtClean="0"/>
              <a:t> deferens </a:t>
            </a:r>
            <a:r>
              <a:rPr lang="en-US" sz="2800" b="1" dirty="0" err="1" smtClean="0"/>
              <a:t>merupakan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saluran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kelanjutan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ductus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epidydimis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Panjang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ductus</a:t>
            </a:r>
            <a:r>
              <a:rPr lang="en-US" sz="2800" b="1" dirty="0" smtClean="0"/>
              <a:t> deferens 44 cm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dinding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berotot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tebal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dilapisi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ephitel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berlapis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semu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bersilia</a:t>
            </a:r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Ductus</a:t>
            </a:r>
            <a:r>
              <a:rPr lang="en-US" sz="2800" b="1" dirty="0" smtClean="0"/>
              <a:t> deferens </a:t>
            </a:r>
            <a:r>
              <a:rPr lang="en-US" sz="2800" b="1" dirty="0" err="1" smtClean="0"/>
              <a:t>bergabung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saluran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vesikula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seminalis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menjadi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ductus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ejakulatoris</a:t>
            </a:r>
            <a:endParaRPr lang="en-US" sz="2800" b="1" dirty="0" smtClean="0"/>
          </a:p>
          <a:p>
            <a:pPr marL="463550" indent="-463550"/>
            <a:endParaRPr lang="en-US" sz="28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menyimpan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sperma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berbulan-bulan</a:t>
            </a: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39624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Kelenjar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Tambahan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991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Sperma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sebelum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diejakulasikan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ditambahkan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cairan-cairan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dari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kelenjar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tambahan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yaitu</a:t>
            </a:r>
            <a:r>
              <a:rPr lang="en-US" sz="2400" b="1" dirty="0" smtClean="0"/>
              <a:t> :</a:t>
            </a:r>
          </a:p>
          <a:p>
            <a:endParaRPr lang="en-US" sz="2400" b="1" dirty="0" smtClean="0"/>
          </a:p>
          <a:p>
            <a:pPr marL="463550" indent="-463550">
              <a:buFont typeface="Wingdings" pitchFamily="2" charset="2"/>
              <a:buChar char="Ø"/>
            </a:pPr>
            <a:r>
              <a:rPr lang="en-US" sz="2400" b="1" dirty="0" err="1" smtClean="0"/>
              <a:t>Vesikula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Seminalis</a:t>
            </a:r>
            <a:r>
              <a:rPr lang="en-US" sz="2400" b="1" dirty="0" smtClean="0"/>
              <a:t> : </a:t>
            </a:r>
            <a:r>
              <a:rPr lang="en-US" sz="2400" b="1" dirty="0" err="1" smtClean="0"/>
              <a:t>Mensekresikan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fruktosa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mineral, </a:t>
            </a:r>
            <a:r>
              <a:rPr lang="en-US" sz="2400" b="1" dirty="0" err="1" smtClean="0"/>
              <a:t>kental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bersifat</a:t>
            </a:r>
            <a:r>
              <a:rPr lang="en-US" sz="2400" b="1" dirty="0" smtClean="0"/>
              <a:t> alkalis</a:t>
            </a:r>
          </a:p>
          <a:p>
            <a:pPr marL="463550" indent="-463550">
              <a:buFont typeface="Wingdings" pitchFamily="2" charset="2"/>
              <a:buChar char="Ø"/>
            </a:pPr>
            <a:endParaRPr lang="en-US" sz="2400" b="1" dirty="0" smtClean="0"/>
          </a:p>
          <a:p>
            <a:pPr marL="463550" indent="-463550">
              <a:buFont typeface="Wingdings" pitchFamily="2" charset="2"/>
              <a:buChar char="Ø"/>
            </a:pPr>
            <a:r>
              <a:rPr lang="en-US" sz="2400" b="1" dirty="0" err="1" smtClean="0"/>
              <a:t>Kel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Prostat</a:t>
            </a:r>
            <a:r>
              <a:rPr lang="en-US" sz="2400" b="1" dirty="0" smtClean="0"/>
              <a:t> : </a:t>
            </a:r>
            <a:r>
              <a:rPr lang="en-US" sz="2400" b="1" dirty="0" err="1" smtClean="0"/>
              <a:t>Mensekresikan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cairan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mengandung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phospolipid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garam</a:t>
            </a:r>
            <a:r>
              <a:rPr lang="en-US" sz="2400" b="1" dirty="0" smtClean="0"/>
              <a:t> alkalis (</a:t>
            </a:r>
            <a:r>
              <a:rPr lang="en-US" sz="2400" b="1" dirty="0" err="1" smtClean="0"/>
              <a:t>menetralkan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suasana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asam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vagina)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 pitchFamily="2" charset="2"/>
              <a:buChar char="Ø"/>
            </a:pPr>
            <a:r>
              <a:rPr lang="en-US" sz="2400" b="1" dirty="0" err="1" smtClean="0"/>
              <a:t>Kel</a:t>
            </a:r>
            <a:r>
              <a:rPr lang="en-US" sz="2400" b="1" dirty="0" smtClean="0"/>
              <a:t>. Cowper : </a:t>
            </a:r>
            <a:r>
              <a:rPr lang="en-US" sz="2400" b="1" dirty="0" err="1" smtClean="0"/>
              <a:t>Mensekresikan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lendir</a:t>
            </a:r>
            <a:r>
              <a:rPr lang="en-US" sz="2400" b="1" dirty="0" smtClean="0"/>
              <a:t> yang alkalis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2667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Urethra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1219200"/>
            <a:ext cx="8991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991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>
              <a:buFont typeface="Wingdings"/>
              <a:buChar char="Ø"/>
            </a:pPr>
            <a:r>
              <a:rPr lang="en-US" sz="2400" b="1" dirty="0" smtClean="0"/>
              <a:t>Urethra </a:t>
            </a:r>
            <a:r>
              <a:rPr lang="en-US" sz="2400" b="1" dirty="0" err="1" smtClean="0"/>
              <a:t>merupakan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saluran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terakhir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perjalanan</a:t>
            </a:r>
            <a:r>
              <a:rPr lang="en-US" sz="2400" b="1" dirty="0" smtClean="0"/>
              <a:t> air </a:t>
            </a:r>
            <a:r>
              <a:rPr lang="en-US" sz="2400" b="1" dirty="0" err="1" smtClean="0"/>
              <a:t>mani</a:t>
            </a:r>
            <a:r>
              <a:rPr lang="en-US" sz="2400" b="1" dirty="0" smtClean="0"/>
              <a:t> (</a:t>
            </a:r>
            <a:r>
              <a:rPr lang="en-US" sz="2400" b="1" dirty="0" err="1" smtClean="0"/>
              <a:t>sperma+cairan</a:t>
            </a:r>
            <a:r>
              <a:rPr lang="en-US" sz="2400" b="1" dirty="0" smtClean="0"/>
              <a:t>), 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pria</a:t>
            </a:r>
            <a:r>
              <a:rPr lang="en-US" sz="2400" b="1" dirty="0" smtClean="0"/>
              <a:t> 19-22 cm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sekaligus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sebagai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saluran</a:t>
            </a:r>
            <a:r>
              <a:rPr lang="en-US" sz="2400" b="1" dirty="0" smtClean="0"/>
              <a:t> urine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/>
              <a:buChar char="Ø"/>
            </a:pPr>
            <a:r>
              <a:rPr lang="en-US" sz="2400" b="1" dirty="0" err="1" smtClean="0"/>
              <a:t>Saluran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memanjang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berdasarkan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letak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terdiri</a:t>
            </a:r>
            <a:r>
              <a:rPr lang="en-US" sz="2400" b="1" dirty="0" smtClean="0"/>
              <a:t> :</a:t>
            </a:r>
          </a:p>
          <a:p>
            <a:pPr marL="463550" indent="-463550"/>
            <a:r>
              <a:rPr lang="en-US" sz="2400" b="1" dirty="0" smtClean="0"/>
              <a:t>	Urethra </a:t>
            </a:r>
            <a:r>
              <a:rPr lang="en-US" sz="2400" b="1" dirty="0" err="1" smtClean="0"/>
              <a:t>prostatika</a:t>
            </a:r>
            <a:r>
              <a:rPr lang="en-US" sz="2400" b="1" dirty="0" smtClean="0"/>
              <a:t> (3 cm)</a:t>
            </a:r>
          </a:p>
          <a:p>
            <a:pPr marL="463550" indent="-463550"/>
            <a:r>
              <a:rPr lang="en-US" sz="2400" b="1" dirty="0" smtClean="0"/>
              <a:t>	Urethra </a:t>
            </a:r>
            <a:r>
              <a:rPr lang="en-US" sz="2400" b="1" dirty="0" err="1" smtClean="0"/>
              <a:t>membranose</a:t>
            </a:r>
            <a:r>
              <a:rPr lang="en-US" sz="2400" b="1" dirty="0" smtClean="0"/>
              <a:t> (1 cm)</a:t>
            </a:r>
          </a:p>
          <a:p>
            <a:pPr marL="463550" indent="-463550"/>
            <a:r>
              <a:rPr lang="en-US" sz="2400" b="1" dirty="0" smtClean="0"/>
              <a:t>	Urethra </a:t>
            </a:r>
            <a:r>
              <a:rPr lang="en-US" sz="2400" b="1" dirty="0" err="1" smtClean="0"/>
              <a:t>spongiosa</a:t>
            </a:r>
            <a:r>
              <a:rPr lang="en-US" sz="2400" b="1" dirty="0" smtClean="0"/>
              <a:t> (16 cm)</a:t>
            </a:r>
          </a:p>
          <a:p>
            <a:pPr marL="463550" indent="-463550"/>
            <a:endParaRPr lang="en-US" sz="2400" b="1" dirty="0" smtClean="0"/>
          </a:p>
          <a:p>
            <a:pPr marL="463550" indent="-463550">
              <a:buFont typeface="Wingdings" pitchFamily="2" charset="2"/>
              <a:buChar char="Ø"/>
            </a:pPr>
            <a:r>
              <a:rPr lang="en-US" sz="2400" b="1" dirty="0" smtClean="0"/>
              <a:t>Air </a:t>
            </a:r>
            <a:r>
              <a:rPr lang="en-US" sz="2400" b="1" dirty="0" err="1" smtClean="0"/>
              <a:t>mani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keluar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tubuh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lubang</a:t>
            </a:r>
            <a:r>
              <a:rPr lang="en-US" sz="2400" b="1" dirty="0" smtClean="0"/>
              <a:t> urethra </a:t>
            </a:r>
            <a:r>
              <a:rPr lang="en-US" sz="2400" b="1" dirty="0" err="1" smtClean="0"/>
              <a:t>yaitu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ujung</a:t>
            </a:r>
            <a:r>
              <a:rPr lang="en-US" sz="2400" b="1" dirty="0" smtClean="0"/>
              <a:t> urethra </a:t>
            </a:r>
            <a:r>
              <a:rPr lang="en-US" sz="2400" b="1" dirty="0" err="1" smtClean="0"/>
              <a:t>spongiosa</a:t>
            </a:r>
            <a:endParaRPr lang="en-US" sz="2400" b="1" dirty="0" smtClean="0"/>
          </a:p>
          <a:p>
            <a:pPr marL="463550" indent="-463550"/>
            <a:endParaRPr lang="en-US" sz="2400" b="1" dirty="0" smtClean="0"/>
          </a:p>
          <a:p>
            <a:pPr marL="463550" indent="-463550"/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 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TEPATKAH PEGGUNAAN OBAT PENGUAT UNTUK MENINGKATAN  STAMINA SEOANG PRIA?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740</TotalTime>
  <Words>532</Words>
  <Application>Microsoft Office PowerPoint</Application>
  <PresentationFormat>On-screen Show (4:3)</PresentationFormat>
  <Paragraphs>154</Paragraphs>
  <Slides>22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Technic</vt:lpstr>
      <vt:lpstr>Sistem reproduksi manusia</vt:lpstr>
      <vt:lpstr>Slide 2</vt:lpstr>
      <vt:lpstr>SISTEM REPRODUKSI PRIA</vt:lpstr>
      <vt:lpstr>ORGAN REPRODUKSI PRIA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STAND POINT</vt:lpstr>
    </vt:vector>
  </TitlesOfParts>
  <Company>biologi ceria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 REPRODUKSI PRIA</dc:title>
  <dc:creator>shadam</dc:creator>
  <cp:lastModifiedBy>Your User Name</cp:lastModifiedBy>
  <cp:revision>14</cp:revision>
  <dcterms:created xsi:type="dcterms:W3CDTF">2010-12-16T14:59:16Z</dcterms:created>
  <dcterms:modified xsi:type="dcterms:W3CDTF">2011-05-02T17:11:08Z</dcterms:modified>
</cp:coreProperties>
</file>