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5"/>
  </p:handoutMasterIdLst>
  <p:sldIdLst>
    <p:sldId id="265" r:id="rId2"/>
    <p:sldId id="257" r:id="rId3"/>
    <p:sldId id="256" r:id="rId4"/>
    <p:sldId id="266" r:id="rId5"/>
    <p:sldId id="259" r:id="rId6"/>
    <p:sldId id="260" r:id="rId7"/>
    <p:sldId id="261" r:id="rId8"/>
    <p:sldId id="262" r:id="rId9"/>
    <p:sldId id="267" r:id="rId10"/>
    <p:sldId id="263" r:id="rId11"/>
    <p:sldId id="264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81" r:id="rId23"/>
    <p:sldId id="283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955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0F97B7-5760-4289-9974-2AABD81D954C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1D2C5-3EF0-49B3-BF07-C48DD4E55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8A067-EE40-4E75-8AC1-4796338C7663}" type="datetimeFigureOut">
              <a:rPr lang="en-US" smtClean="0"/>
              <a:pPr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F755B-F24C-490F-AAF0-BE28EE8AED1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42910" y="2857496"/>
            <a:ext cx="8215370" cy="181588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2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PRINSIP DASAR OPERASI KERETA API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Sesi-5: GERAK KERETA  API</a:t>
            </a:r>
            <a:endParaRPr lang="id-ID" sz="2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5" name="Picture 4" descr="http://farm8.staticflickr.com/7123/7641222972_e47ee259ae_b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15"/>
          <a:stretch/>
        </p:blipFill>
        <p:spPr bwMode="auto">
          <a:xfrm>
            <a:off x="642910" y="4357694"/>
            <a:ext cx="3000396" cy="205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sumo 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215074" y="615693"/>
            <a:ext cx="2688095" cy="21852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533400"/>
            <a:ext cx="7543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/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:</a:t>
            </a:r>
          </a:p>
          <a:p>
            <a:pPr marL="342900" indent="-342900" algn="just"/>
            <a:endParaRPr lang="en-U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n-US" dirty="0" err="1" smtClean="0"/>
              <a:t>Mengenalkan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gaya-gaya</a:t>
            </a:r>
            <a:r>
              <a:rPr lang="en-US" dirty="0" smtClean="0"/>
              <a:t> yang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bergerak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dirty="0" smtClean="0"/>
              <a:t>Agar </a:t>
            </a:r>
            <a:r>
              <a:rPr lang="en-US" dirty="0" err="1" smtClean="0"/>
              <a:t>taruna</a:t>
            </a:r>
            <a:r>
              <a:rPr lang="en-US" dirty="0" smtClean="0"/>
              <a:t>/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mengerti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sarana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nanti</a:t>
            </a:r>
            <a:r>
              <a:rPr lang="en-US" dirty="0" smtClean="0"/>
              <a:t> </a:t>
            </a:r>
            <a:r>
              <a:rPr lang="en-US" dirty="0" err="1" smtClean="0"/>
              <a:t>bertugas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dilewati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sarana</a:t>
            </a:r>
            <a:r>
              <a:rPr lang="en-US" dirty="0" smtClean="0"/>
              <a:t> yang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tenaga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Pokok</a:t>
            </a:r>
            <a:r>
              <a:rPr lang="en-US" dirty="0" smtClean="0"/>
              <a:t> </a:t>
            </a:r>
            <a:r>
              <a:rPr lang="en-US" dirty="0" err="1" smtClean="0"/>
              <a:t>Bahasan</a:t>
            </a:r>
            <a:r>
              <a:rPr lang="en-US" dirty="0" smtClean="0"/>
              <a:t>:</a:t>
            </a:r>
          </a:p>
          <a:p>
            <a:pPr marL="342900" indent="-342900" algn="just">
              <a:buFont typeface="+mj-lt"/>
              <a:buAutoNum type="arabicPeriod"/>
              <a:tabLst>
                <a:tab pos="457200" algn="l"/>
                <a:tab pos="914400" algn="l"/>
              </a:tabLst>
            </a:pPr>
            <a:r>
              <a:rPr lang="en-US" dirty="0" smtClean="0"/>
              <a:t>Gaya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Penggerak</a:t>
            </a:r>
            <a:endParaRPr lang="en-US" dirty="0" smtClean="0"/>
          </a:p>
          <a:p>
            <a:pPr marL="342900" indent="-342900" algn="just">
              <a:buFont typeface="+mj-lt"/>
              <a:buAutoNum type="arabicPeriod"/>
              <a:tabLst>
                <a:tab pos="457200" algn="l"/>
                <a:tab pos="914400" algn="l"/>
              </a:tabLst>
            </a:pPr>
            <a:r>
              <a:rPr lang="en-US" dirty="0" err="1" smtClean="0"/>
              <a:t>Resistansi</a:t>
            </a:r>
            <a:r>
              <a:rPr lang="en-US" dirty="0" smtClean="0"/>
              <a:t>/</a:t>
            </a:r>
            <a:r>
              <a:rPr lang="en-US" dirty="0" err="1" smtClean="0"/>
              <a:t>Hambatan</a:t>
            </a:r>
            <a:r>
              <a:rPr lang="en-US" dirty="0" smtClean="0"/>
              <a:t>/</a:t>
            </a:r>
            <a:r>
              <a:rPr lang="en-US" dirty="0" err="1" smtClean="0"/>
              <a:t>Gesekan</a:t>
            </a:r>
            <a:endParaRPr lang="en-US" dirty="0" smtClean="0"/>
          </a:p>
          <a:p>
            <a:pPr marL="342900" indent="-342900" algn="just">
              <a:buFont typeface="+mj-lt"/>
              <a:buAutoNum type="arabicPeriod"/>
              <a:tabLst>
                <a:tab pos="457200" algn="l"/>
                <a:tab pos="914400" algn="l"/>
              </a:tabLst>
            </a:pPr>
            <a:r>
              <a:rPr lang="en-US" dirty="0" smtClean="0"/>
              <a:t>Diagram </a:t>
            </a:r>
            <a:r>
              <a:rPr lang="en-US" dirty="0" err="1" smtClean="0"/>
              <a:t>Kecepatan</a:t>
            </a:r>
            <a:endParaRPr lang="en-US" dirty="0" smtClean="0"/>
          </a:p>
          <a:p>
            <a:pPr marL="342900" indent="-342900" algn="just">
              <a:buFont typeface="+mj-lt"/>
              <a:buAutoNum type="arabicPeriod"/>
              <a:tabLst>
                <a:tab pos="457200" algn="l"/>
                <a:tab pos="914400" algn="l"/>
              </a:tabLst>
            </a:pPr>
            <a:r>
              <a:rPr lang="en-US" dirty="0" err="1" smtClean="0"/>
              <a:t>Perhitungan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381000"/>
            <a:ext cx="7620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Gaya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Lokomotif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:</a:t>
            </a:r>
            <a:endParaRPr lang="en-US" dirty="0"/>
          </a:p>
          <a:p>
            <a:pPr marL="342900" indent="-342900" algn="just">
              <a:buAutoNum type="arabicPeriod"/>
            </a:pPr>
            <a:r>
              <a:rPr lang="en-US" dirty="0" smtClean="0"/>
              <a:t>Gaya </a:t>
            </a:r>
            <a:r>
              <a:rPr lang="en-US" dirty="0" err="1" smtClean="0"/>
              <a:t>Adhesi</a:t>
            </a:r>
            <a:r>
              <a:rPr lang="en-US" dirty="0" smtClean="0"/>
              <a:t> / </a:t>
            </a:r>
            <a:r>
              <a:rPr lang="en-US" dirty="0" err="1" smtClean="0"/>
              <a:t>Gesek</a:t>
            </a:r>
            <a:r>
              <a:rPr lang="en-US" dirty="0" smtClean="0"/>
              <a:t> / </a:t>
            </a:r>
            <a:r>
              <a:rPr lang="en-US" dirty="0" err="1" smtClean="0"/>
              <a:t>Perlawanan</a:t>
            </a:r>
            <a:r>
              <a:rPr lang="en-US" dirty="0" smtClean="0"/>
              <a:t> / </a:t>
            </a:r>
            <a:r>
              <a:rPr lang="en-US" dirty="0" err="1" smtClean="0"/>
              <a:t>Hambatan</a:t>
            </a:r>
            <a:endParaRPr lang="en-US" dirty="0" smtClean="0"/>
          </a:p>
          <a:p>
            <a:pPr marL="342900" indent="-342900" algn="just">
              <a:buAutoNum type="arabicPeriod"/>
            </a:pPr>
            <a:r>
              <a:rPr lang="sv-SE" dirty="0" smtClean="0"/>
              <a:t>Gaya tarik mesin penggerak (gaya maksimum yang diproduksi oleh mesin penggerak)</a:t>
            </a:r>
          </a:p>
          <a:p>
            <a:pPr marL="342900" indent="-342900" algn="just">
              <a:buAutoNum type="arabicPeriod"/>
            </a:pPr>
            <a:endParaRPr lang="sv-SE" dirty="0"/>
          </a:p>
          <a:p>
            <a:pPr algn="just"/>
            <a:r>
              <a:rPr lang="en-US" dirty="0" err="1" smtClean="0"/>
              <a:t>Tenaga</a:t>
            </a:r>
            <a:r>
              <a:rPr lang="en-US" dirty="0" smtClean="0"/>
              <a:t> yang </a:t>
            </a:r>
            <a:r>
              <a:rPr lang="en-US" dirty="0" err="1" smtClean="0"/>
              <a:t>dikeluarkan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rel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beratnya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bertumpu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. </a:t>
            </a:r>
            <a:r>
              <a:rPr lang="en-US" dirty="0" err="1" smtClean="0"/>
              <a:t>Tenaga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dorong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dikalikan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adhesi</a:t>
            </a:r>
            <a:r>
              <a:rPr lang="en-US" dirty="0" smtClean="0"/>
              <a:t>. </a:t>
            </a:r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adhesi</a:t>
            </a:r>
            <a:r>
              <a:rPr lang="en-US" dirty="0" smtClean="0"/>
              <a:t> (</a:t>
            </a:r>
            <a:r>
              <a:rPr lang="en-US" dirty="0" err="1" smtClean="0"/>
              <a:t>gesek</a:t>
            </a:r>
            <a:r>
              <a:rPr lang="en-US" dirty="0" smtClean="0"/>
              <a:t>) </a:t>
            </a:r>
            <a:r>
              <a:rPr lang="en-US" dirty="0" err="1" smtClean="0"/>
              <a:t>bervariasi</a:t>
            </a:r>
            <a:r>
              <a:rPr lang="en-US" dirty="0" smtClean="0"/>
              <a:t> 0,1 s/d 0,4 </a:t>
            </a:r>
            <a:r>
              <a:rPr lang="en-US" dirty="0" err="1" smtClean="0"/>
              <a:t>tergantung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rel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, </a:t>
            </a:r>
            <a:r>
              <a:rPr lang="en-US" dirty="0" err="1" smtClean="0"/>
              <a:t>basah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, </a:t>
            </a:r>
            <a:r>
              <a:rPr lang="en-US" dirty="0" err="1" smtClean="0"/>
              <a:t>berdebu</a:t>
            </a:r>
            <a:r>
              <a:rPr lang="en-US" dirty="0" smtClean="0"/>
              <a:t>, </a:t>
            </a:r>
            <a:r>
              <a:rPr lang="en-US" dirty="0" err="1" smtClean="0"/>
              <a:t>lumpur</a:t>
            </a:r>
            <a:r>
              <a:rPr lang="en-US" dirty="0" smtClean="0"/>
              <a:t>, </a:t>
            </a:r>
            <a:r>
              <a:rPr lang="en-US" dirty="0" err="1" smtClean="0"/>
              <a:t>dsb</a:t>
            </a:r>
            <a:r>
              <a:rPr lang="en-US" dirty="0" smtClean="0"/>
              <a:t>, 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85800" y="3200400"/>
            <a:ext cx="7696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 smtClean="0"/>
              <a:t>P =</a:t>
            </a:r>
            <a:r>
              <a:rPr lang="en-US" dirty="0" smtClean="0"/>
              <a:t> </a:t>
            </a:r>
            <a:r>
              <a:rPr lang="id-ID" dirty="0" smtClean="0"/>
              <a:t>F</a:t>
            </a:r>
            <a:r>
              <a:rPr lang="id-ID" baseline="-25000" dirty="0" smtClean="0"/>
              <a:t>power</a:t>
            </a:r>
            <a:r>
              <a:rPr lang="id-ID" dirty="0" smtClean="0"/>
              <a:t> . V / 270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dimana</a:t>
            </a:r>
            <a:r>
              <a:rPr lang="en-US" dirty="0" smtClean="0"/>
              <a:t>:</a:t>
            </a:r>
          </a:p>
          <a:p>
            <a:pPr>
              <a:tabLst>
                <a:tab pos="739775" algn="l"/>
                <a:tab pos="1033463" algn="l"/>
              </a:tabLst>
            </a:pPr>
            <a:r>
              <a:rPr lang="en-US" dirty="0" smtClean="0"/>
              <a:t>F </a:t>
            </a:r>
            <a:r>
              <a:rPr lang="en-US" baseline="-25000" dirty="0" smtClean="0"/>
              <a:t>power </a:t>
            </a:r>
            <a:r>
              <a:rPr lang="en-US" dirty="0" smtClean="0"/>
              <a:t>	=	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penggerak</a:t>
            </a:r>
            <a:r>
              <a:rPr lang="en-US" dirty="0" smtClean="0"/>
              <a:t> (</a:t>
            </a:r>
            <a:r>
              <a:rPr lang="en-US" dirty="0" err="1" smtClean="0"/>
              <a:t>kgf</a:t>
            </a:r>
            <a:r>
              <a:rPr lang="en-US" dirty="0" smtClean="0"/>
              <a:t>)</a:t>
            </a:r>
          </a:p>
          <a:p>
            <a:pPr>
              <a:tabLst>
                <a:tab pos="739775" algn="l"/>
                <a:tab pos="1033463" algn="l"/>
              </a:tabLst>
            </a:pPr>
            <a:r>
              <a:rPr lang="en-US" dirty="0" smtClean="0"/>
              <a:t>P 	= 	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penggerak</a:t>
            </a:r>
            <a:r>
              <a:rPr lang="en-US" dirty="0" smtClean="0"/>
              <a:t> (Hp)</a:t>
            </a:r>
          </a:p>
          <a:p>
            <a:pPr>
              <a:tabLst>
                <a:tab pos="739775" algn="l"/>
                <a:tab pos="1033463" algn="l"/>
              </a:tabLst>
            </a:pPr>
            <a:r>
              <a:rPr lang="en-US" dirty="0" smtClean="0"/>
              <a:t>V 	= 	</a:t>
            </a:r>
            <a:r>
              <a:rPr lang="en-US" dirty="0" err="1" smtClean="0"/>
              <a:t>Kecepatan</a:t>
            </a:r>
            <a:r>
              <a:rPr lang="en-US" dirty="0" smtClean="0"/>
              <a:t> (km/jam)</a:t>
            </a:r>
          </a:p>
          <a:p>
            <a:endParaRPr lang="en-US" dirty="0" smtClean="0"/>
          </a:p>
          <a:p>
            <a:r>
              <a:rPr lang="en-US" dirty="0" err="1" smtClean="0"/>
              <a:t>Daya</a:t>
            </a:r>
            <a:r>
              <a:rPr lang="en-US" dirty="0" smtClean="0"/>
              <a:t> (P) =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yang </a:t>
            </a:r>
            <a:r>
              <a:rPr lang="en-US" dirty="0" err="1" smtClean="0"/>
              <a:t>ditransmisikan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momen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akhirnya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yang </a:t>
            </a:r>
            <a:r>
              <a:rPr lang="en-US" dirty="0" err="1" smtClean="0"/>
              <a:t>menggerakkan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lokomotif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bergerak</a:t>
            </a:r>
            <a:r>
              <a:rPr lang="en-US" dirty="0" smtClean="0"/>
              <a:t>, </a:t>
            </a:r>
            <a:r>
              <a:rPr lang="en-US" dirty="0" err="1" smtClean="0"/>
              <a:t>momen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lokomotif</a:t>
            </a:r>
            <a:r>
              <a:rPr lang="en-US" dirty="0" smtClean="0"/>
              <a:t> yang </a:t>
            </a: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perlawanan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gesekan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rel.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" y="838200"/>
            <a:ext cx="7848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Gesekan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rel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gesekan</a:t>
            </a:r>
            <a:r>
              <a:rPr lang="en-US" dirty="0" smtClean="0"/>
              <a:t>, </a:t>
            </a:r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adhesi</a:t>
            </a:r>
            <a:r>
              <a:rPr lang="en-US" dirty="0" smtClean="0"/>
              <a:t> (µ). </a:t>
            </a:r>
          </a:p>
          <a:p>
            <a:r>
              <a:rPr lang="en-US" dirty="0" smtClean="0"/>
              <a:t>Dan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yang </a:t>
            </a:r>
            <a:r>
              <a:rPr lang="en-US" dirty="0" err="1" smtClean="0"/>
              <a:t>dihasilkan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adhesi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Besarnya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adhesi</a:t>
            </a:r>
            <a:r>
              <a:rPr lang="en-US" dirty="0" smtClean="0"/>
              <a:t> </a:t>
            </a:r>
            <a:r>
              <a:rPr lang="en-US" dirty="0" err="1" smtClean="0"/>
              <a:t>dihitung</a:t>
            </a:r>
            <a:r>
              <a:rPr lang="en-US" dirty="0" smtClean="0"/>
              <a:t> </a:t>
            </a:r>
            <a:r>
              <a:rPr lang="en-US" dirty="0" err="1" smtClean="0"/>
              <a:t>sbb</a:t>
            </a:r>
            <a:r>
              <a:rPr lang="en-US" dirty="0" smtClean="0"/>
              <a:t> :</a:t>
            </a:r>
          </a:p>
          <a:p>
            <a:endParaRPr lang="en-US" dirty="0" smtClean="0"/>
          </a:p>
          <a:p>
            <a:r>
              <a:rPr lang="en-US" dirty="0" smtClean="0"/>
              <a:t>F </a:t>
            </a:r>
            <a:r>
              <a:rPr lang="en-US" baseline="-25000" dirty="0" err="1" smtClean="0"/>
              <a:t>adhes</a:t>
            </a:r>
            <a:r>
              <a:rPr lang="en-US" dirty="0" smtClean="0"/>
              <a:t> = G </a:t>
            </a:r>
            <a:r>
              <a:rPr lang="en-US" baseline="-25000" dirty="0" err="1" smtClean="0"/>
              <a:t>loko</a:t>
            </a:r>
            <a:r>
              <a:rPr lang="en-US" dirty="0" smtClean="0"/>
              <a:t> . µ</a:t>
            </a:r>
          </a:p>
          <a:p>
            <a:endParaRPr lang="en-US" dirty="0" smtClean="0"/>
          </a:p>
          <a:p>
            <a:r>
              <a:rPr lang="en-US" dirty="0" err="1" smtClean="0"/>
              <a:t>dimana</a:t>
            </a:r>
            <a:r>
              <a:rPr lang="en-US" dirty="0" smtClean="0"/>
              <a:t>:</a:t>
            </a:r>
          </a:p>
          <a:p>
            <a:pPr>
              <a:tabLst>
                <a:tab pos="860425" algn="l"/>
                <a:tab pos="1262063" algn="l"/>
              </a:tabLst>
            </a:pPr>
            <a:r>
              <a:rPr lang="en-US" dirty="0" smtClean="0"/>
              <a:t>F </a:t>
            </a:r>
            <a:r>
              <a:rPr lang="en-US" baseline="-25000" dirty="0" err="1" smtClean="0"/>
              <a:t>adhes</a:t>
            </a:r>
            <a:r>
              <a:rPr lang="en-US" dirty="0" smtClean="0"/>
              <a:t>	=	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adhesi</a:t>
            </a:r>
            <a:endParaRPr lang="en-US" dirty="0" smtClean="0"/>
          </a:p>
          <a:p>
            <a:pPr>
              <a:tabLst>
                <a:tab pos="860425" algn="l"/>
                <a:tab pos="1262063" algn="l"/>
              </a:tabLst>
            </a:pPr>
            <a:r>
              <a:rPr lang="en-US" dirty="0" smtClean="0"/>
              <a:t>G </a:t>
            </a:r>
            <a:r>
              <a:rPr lang="en-US" baseline="-25000" dirty="0" err="1" smtClean="0"/>
              <a:t>loko</a:t>
            </a:r>
            <a:r>
              <a:rPr lang="en-US" dirty="0" smtClean="0"/>
              <a:t>	=	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loko</a:t>
            </a:r>
            <a:endParaRPr lang="en-US" dirty="0" smtClean="0"/>
          </a:p>
          <a:p>
            <a:pPr>
              <a:tabLst>
                <a:tab pos="860425" algn="l"/>
                <a:tab pos="1262063" algn="l"/>
              </a:tabLst>
            </a:pPr>
            <a:r>
              <a:rPr lang="en-US" dirty="0" smtClean="0"/>
              <a:t>µ 	= 	</a:t>
            </a:r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adhesi</a:t>
            </a:r>
            <a:endParaRPr lang="en-US" dirty="0"/>
          </a:p>
        </p:txBody>
      </p:sp>
      <p:grpSp>
        <p:nvGrpSpPr>
          <p:cNvPr id="4" name="Group 12"/>
          <p:cNvGrpSpPr/>
          <p:nvPr/>
        </p:nvGrpSpPr>
        <p:grpSpPr>
          <a:xfrm>
            <a:off x="3886200" y="2362200"/>
            <a:ext cx="4443498" cy="3657600"/>
            <a:chOff x="2309716" y="1928802"/>
            <a:chExt cx="3910098" cy="2976259"/>
          </a:xfrm>
        </p:grpSpPr>
        <p:pic>
          <p:nvPicPr>
            <p:cNvPr id="5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 l="33829" t="33730" r="32819" b="18811"/>
            <a:stretch>
              <a:fillRect/>
            </a:stretch>
          </p:blipFill>
          <p:spPr bwMode="auto">
            <a:xfrm>
              <a:off x="3000364" y="1928802"/>
              <a:ext cx="3219450" cy="2752725"/>
            </a:xfrm>
            <a:prstGeom prst="rect">
              <a:avLst/>
            </a:prstGeom>
            <a:noFill/>
          </p:spPr>
        </p:pic>
        <p:sp>
          <p:nvSpPr>
            <p:cNvPr id="6" name="Rectangle 3"/>
            <p:cNvSpPr>
              <a:spLocks noChangeArrowheads="1"/>
            </p:cNvSpPr>
            <p:nvPr/>
          </p:nvSpPr>
          <p:spPr bwMode="auto">
            <a:xfrm>
              <a:off x="4508392" y="3571876"/>
              <a:ext cx="1063625" cy="4222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Batas daya mesin penggerak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Rectangle 2"/>
            <p:cNvSpPr>
              <a:spLocks noChangeArrowheads="1"/>
            </p:cNvSpPr>
            <p:nvPr/>
          </p:nvSpPr>
          <p:spPr bwMode="auto">
            <a:xfrm>
              <a:off x="3643306" y="2285992"/>
              <a:ext cx="860425" cy="4222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Kecepatan Kritis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5342158" y="4666936"/>
              <a:ext cx="860425" cy="238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Kecepatan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2309716" y="2000240"/>
              <a:ext cx="692150" cy="4984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Gaya Tarik Adhesi / Gesekan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Rectangle 4"/>
            <p:cNvSpPr>
              <a:spLocks noChangeArrowheads="1"/>
            </p:cNvSpPr>
            <p:nvPr/>
          </p:nvSpPr>
          <p:spPr bwMode="auto">
            <a:xfrm>
              <a:off x="3143240" y="2571744"/>
              <a:ext cx="860425" cy="4222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d-ID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Batas adhesi / gesekan</a:t>
              </a:r>
              <a:endPara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381000"/>
            <a:ext cx="78486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RESISTENSI</a:t>
            </a:r>
          </a:p>
          <a:p>
            <a:endParaRPr lang="en-US" dirty="0"/>
          </a:p>
          <a:p>
            <a:r>
              <a:rPr lang="en-US" dirty="0" err="1" smtClean="0"/>
              <a:t>Resistensi</a:t>
            </a:r>
            <a:r>
              <a:rPr lang="en-US" dirty="0" smtClean="0"/>
              <a:t> = Gaya </a:t>
            </a:r>
            <a:r>
              <a:rPr lang="en-US" dirty="0" err="1" smtClean="0"/>
              <a:t>perlawanan</a:t>
            </a:r>
            <a:r>
              <a:rPr lang="en-US" dirty="0"/>
              <a:t> </a:t>
            </a:r>
            <a:r>
              <a:rPr lang="en-US" dirty="0" smtClean="0"/>
              <a:t>= </a:t>
            </a:r>
            <a:r>
              <a:rPr lang="en-US" dirty="0" err="1" smtClean="0"/>
              <a:t>Hambatan</a:t>
            </a:r>
            <a:r>
              <a:rPr lang="en-US" dirty="0"/>
              <a:t> </a:t>
            </a:r>
            <a:r>
              <a:rPr lang="en-US" dirty="0" smtClean="0"/>
              <a:t>= </a:t>
            </a:r>
            <a:r>
              <a:rPr lang="en-US" dirty="0" err="1" smtClean="0"/>
              <a:t>Gesekan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:</a:t>
            </a:r>
          </a:p>
          <a:p>
            <a:pPr marL="342900" indent="-342900">
              <a:buFont typeface="+mj-lt"/>
              <a:buAutoNum type="arabicPeriod"/>
              <a:tabLst>
                <a:tab pos="347663" algn="l"/>
              </a:tabLst>
            </a:pP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endParaRPr lang="en-US" dirty="0" smtClean="0"/>
          </a:p>
          <a:p>
            <a:pPr marL="800100" lvl="1" indent="-342900">
              <a:buFont typeface="+mj-lt"/>
              <a:buAutoNum type="alphaLcPeriod"/>
              <a:tabLst>
                <a:tab pos="347663" algn="l"/>
              </a:tabLst>
            </a:pP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endParaRPr lang="en-US" dirty="0" smtClean="0"/>
          </a:p>
          <a:p>
            <a:pPr marL="800100" lvl="1" indent="-342900">
              <a:buFont typeface="+mj-lt"/>
              <a:buAutoNum type="alphaLcPeriod"/>
              <a:tabLst>
                <a:tab pos="347663" algn="l"/>
              </a:tabLst>
            </a:pP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endParaRPr lang="en-US" dirty="0" smtClean="0"/>
          </a:p>
          <a:p>
            <a:pPr marL="342900" indent="-342900">
              <a:buFont typeface="+mj-lt"/>
              <a:buAutoNum type="arabicPeriod" startAt="2"/>
              <a:tabLst>
                <a:tab pos="347663" algn="l"/>
              </a:tabLst>
            </a:pP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endParaRPr lang="en-US" dirty="0" smtClean="0"/>
          </a:p>
          <a:p>
            <a:endParaRPr lang="en-US" dirty="0" smtClean="0"/>
          </a:p>
          <a:p>
            <a:r>
              <a:rPr lang="en-US" b="1" dirty="0" err="1" smtClean="0"/>
              <a:t>Hambatan</a:t>
            </a:r>
            <a:r>
              <a:rPr lang="en-US" b="1" dirty="0" smtClean="0"/>
              <a:t> </a:t>
            </a:r>
            <a:r>
              <a:rPr lang="en-US" b="1" dirty="0" err="1" smtClean="0"/>
              <a:t>Jalur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tanjakan</a:t>
            </a:r>
            <a:r>
              <a:rPr lang="en-US" b="1" dirty="0" smtClean="0"/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dikalikan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sinus </a:t>
            </a:r>
            <a:r>
              <a:rPr lang="en-US" dirty="0" err="1" smtClean="0"/>
              <a:t>sudut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. </a:t>
            </a:r>
          </a:p>
          <a:p>
            <a:endParaRPr lang="en-US" dirty="0"/>
          </a:p>
          <a:p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r>
              <a:rPr lang="en-US" dirty="0" smtClean="0"/>
              <a:t> KA </a:t>
            </a:r>
            <a:r>
              <a:rPr lang="en-US" dirty="0" err="1" smtClean="0"/>
              <a:t>tanjakan</a:t>
            </a:r>
            <a:r>
              <a:rPr lang="en-US" dirty="0" smtClean="0"/>
              <a:t>,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lok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melawan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gravitasi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dikalikan</a:t>
            </a:r>
            <a:r>
              <a:rPr lang="en-US" dirty="0" smtClean="0"/>
              <a:t> sinus </a:t>
            </a:r>
            <a:r>
              <a:rPr lang="en-US" dirty="0" err="1" smtClean="0"/>
              <a:t>sudut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(sin </a:t>
            </a:r>
            <a:r>
              <a:rPr lang="el-GR" dirty="0" smtClean="0"/>
              <a:t>α</a:t>
            </a:r>
            <a:r>
              <a:rPr lang="en-US" dirty="0" smtClean="0"/>
              <a:t>)</a:t>
            </a:r>
            <a:r>
              <a:rPr lang="el-GR" dirty="0" smtClean="0"/>
              <a:t>.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796" y="457200"/>
            <a:ext cx="7848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tergantung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</a:t>
            </a:r>
            <a:r>
              <a:rPr lang="en-US" dirty="0" err="1" smtClean="0"/>
              <a:t>spesifik</a:t>
            </a:r>
            <a:r>
              <a:rPr lang="en-US" dirty="0" smtClean="0"/>
              <a:t>, yang </a:t>
            </a:r>
            <a:r>
              <a:rPr lang="en-US" dirty="0" err="1" smtClean="0"/>
              <a:t>independen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. </a:t>
            </a:r>
          </a:p>
          <a:p>
            <a:pPr algn="just"/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</a:t>
            </a:r>
            <a:r>
              <a:rPr lang="en-US" dirty="0" err="1" smtClean="0"/>
              <a:t>spesifik</a:t>
            </a:r>
            <a:r>
              <a:rPr lang="en-US" dirty="0" smtClean="0"/>
              <a:t>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membagi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. </a:t>
            </a:r>
          </a:p>
        </p:txBody>
      </p:sp>
      <p:sp>
        <p:nvSpPr>
          <p:cNvPr id="3" name="Rectangle 2"/>
          <p:cNvSpPr/>
          <p:nvPr/>
        </p:nvSpPr>
        <p:spPr>
          <a:xfrm>
            <a:off x="685796" y="1992092"/>
            <a:ext cx="3733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R </a:t>
            </a:r>
            <a:r>
              <a:rPr lang="en-US" baseline="-25000" dirty="0" smtClean="0"/>
              <a:t>grade</a:t>
            </a:r>
            <a:r>
              <a:rPr lang="en-US" dirty="0" smtClean="0"/>
              <a:t> = G . sin </a:t>
            </a:r>
            <a:r>
              <a:rPr lang="el-GR" dirty="0" smtClean="0"/>
              <a:t>α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Rs  </a:t>
            </a:r>
            <a:r>
              <a:rPr lang="en-US" baseline="-25000" dirty="0" smtClean="0"/>
              <a:t>grade</a:t>
            </a:r>
            <a:r>
              <a:rPr lang="en-US" dirty="0" smtClean="0"/>
              <a:t> = R </a:t>
            </a:r>
            <a:r>
              <a:rPr lang="en-US" baseline="-25000" dirty="0" smtClean="0"/>
              <a:t>grade</a:t>
            </a:r>
            <a:r>
              <a:rPr lang="en-US" dirty="0" smtClean="0"/>
              <a:t> / G</a:t>
            </a:r>
          </a:p>
          <a:p>
            <a:endParaRPr lang="en-US" dirty="0" smtClean="0"/>
          </a:p>
          <a:p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</a:t>
            </a:r>
            <a:r>
              <a:rPr lang="en-US" dirty="0" err="1" smtClean="0"/>
              <a:t>spesifik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sinus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sudut</a:t>
            </a:r>
            <a:r>
              <a:rPr lang="en-US" dirty="0" smtClean="0"/>
              <a:t> </a:t>
            </a:r>
            <a:r>
              <a:rPr lang="en-US" dirty="0" err="1" smtClean="0"/>
              <a:t>gradien</a:t>
            </a:r>
            <a:r>
              <a:rPr lang="en-US" dirty="0" smtClean="0"/>
              <a:t>. </a:t>
            </a:r>
          </a:p>
          <a:p>
            <a:endParaRPr lang="en-US" dirty="0" smtClean="0"/>
          </a:p>
          <a:p>
            <a:r>
              <a:rPr lang="en-US" dirty="0" smtClean="0"/>
              <a:t>Rs  </a:t>
            </a:r>
            <a:r>
              <a:rPr lang="en-US" baseline="-25000" dirty="0" smtClean="0"/>
              <a:t>grade</a:t>
            </a:r>
            <a:r>
              <a:rPr lang="en-US" dirty="0" smtClean="0"/>
              <a:t> =	sin </a:t>
            </a:r>
            <a:r>
              <a:rPr lang="el-GR" dirty="0" smtClean="0"/>
              <a:t>α</a:t>
            </a:r>
          </a:p>
        </p:txBody>
      </p:sp>
      <p:grpSp>
        <p:nvGrpSpPr>
          <p:cNvPr id="4" name="Group 32"/>
          <p:cNvGrpSpPr/>
          <p:nvPr/>
        </p:nvGrpSpPr>
        <p:grpSpPr>
          <a:xfrm>
            <a:off x="4038600" y="3505200"/>
            <a:ext cx="4691736" cy="1915872"/>
            <a:chOff x="785786" y="2825597"/>
            <a:chExt cx="4929222" cy="1967252"/>
          </a:xfrm>
        </p:grpSpPr>
        <p:sp>
          <p:nvSpPr>
            <p:cNvPr id="5" name="Right Triangle 4"/>
            <p:cNvSpPr/>
            <p:nvPr/>
          </p:nvSpPr>
          <p:spPr>
            <a:xfrm rot="21600000">
              <a:off x="1285852" y="3071810"/>
              <a:ext cx="4357718" cy="1285884"/>
            </a:xfrm>
            <a:prstGeom prst="rtTriangl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" name="Pentagon 5"/>
            <p:cNvSpPr/>
            <p:nvPr/>
          </p:nvSpPr>
          <p:spPr>
            <a:xfrm rot="11834120">
              <a:off x="2119164" y="2825597"/>
              <a:ext cx="1571636" cy="571504"/>
            </a:xfrm>
            <a:prstGeom prst="homePlate">
              <a:avLst/>
            </a:prstGeom>
            <a:solidFill>
              <a:schemeClr val="accent1">
                <a:alpha val="1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7" name="Oval 6"/>
            <p:cNvSpPr/>
            <p:nvPr/>
          </p:nvSpPr>
          <p:spPr>
            <a:xfrm>
              <a:off x="2515893" y="3232959"/>
              <a:ext cx="214314" cy="21431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8" name="Oval 7"/>
            <p:cNvSpPr/>
            <p:nvPr/>
          </p:nvSpPr>
          <p:spPr>
            <a:xfrm>
              <a:off x="3190734" y="3453259"/>
              <a:ext cx="214314" cy="21431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9" name="Straight Arrow Connector 8"/>
            <p:cNvCxnSpPr/>
            <p:nvPr/>
          </p:nvCxnSpPr>
          <p:spPr>
            <a:xfrm rot="10800000">
              <a:off x="3714744" y="3357562"/>
              <a:ext cx="1214446" cy="357190"/>
            </a:xfrm>
            <a:prstGeom prst="straightConnector1">
              <a:avLst/>
            </a:prstGeom>
            <a:ln w="25400"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rot="5400000">
              <a:off x="2547792" y="3539977"/>
              <a:ext cx="857256" cy="158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rot="5400000">
              <a:off x="2472376" y="3425023"/>
              <a:ext cx="817720" cy="19037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>
              <a:off x="2976420" y="3111349"/>
              <a:ext cx="214314" cy="7143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2857488" y="4000504"/>
              <a:ext cx="42862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200" smtClean="0"/>
                <a:t>G</a:t>
              </a:r>
              <a:endParaRPr lang="id-ID" sz="120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161381" y="3571876"/>
              <a:ext cx="7858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200" smtClean="0"/>
                <a:t>G Cos </a:t>
              </a:r>
              <a:r>
                <a:rPr lang="el-GR" sz="1200" smtClean="0"/>
                <a:t>α</a:t>
              </a:r>
              <a:endParaRPr lang="id-ID" sz="1200"/>
            </a:p>
          </p:txBody>
        </p:sp>
        <p:sp>
          <p:nvSpPr>
            <p:cNvPr id="15" name="TextBox 14"/>
            <p:cNvSpPr txBox="1"/>
            <p:nvPr/>
          </p:nvSpPr>
          <p:spPr>
            <a:xfrm rot="1096387">
              <a:off x="2809663" y="2902270"/>
              <a:ext cx="7858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200" smtClean="0"/>
                <a:t>G Sin </a:t>
              </a:r>
              <a:r>
                <a:rPr lang="el-GR" sz="1200" smtClean="0"/>
                <a:t>α</a:t>
              </a:r>
              <a:endParaRPr lang="id-ID" sz="120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623511" y="4103841"/>
              <a:ext cx="7858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1200" smtClean="0"/>
                <a:t>α</a:t>
              </a:r>
              <a:endParaRPr lang="id-ID" sz="1200"/>
            </a:p>
          </p:txBody>
        </p:sp>
        <p:sp>
          <p:nvSpPr>
            <p:cNvPr id="17" name="Freeform 16"/>
            <p:cNvSpPr/>
            <p:nvPr/>
          </p:nvSpPr>
          <p:spPr>
            <a:xfrm>
              <a:off x="4593265" y="4104167"/>
              <a:ext cx="138223" cy="244549"/>
            </a:xfrm>
            <a:custGeom>
              <a:avLst/>
              <a:gdLst>
                <a:gd name="connsiteX0" fmla="*/ 138223 w 138223"/>
                <a:gd name="connsiteY0" fmla="*/ 0 h 244549"/>
                <a:gd name="connsiteX1" fmla="*/ 21265 w 138223"/>
                <a:gd name="connsiteY1" fmla="*/ 106326 h 244549"/>
                <a:gd name="connsiteX2" fmla="*/ 10633 w 138223"/>
                <a:gd name="connsiteY2" fmla="*/ 244549 h 244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8223" h="244549">
                  <a:moveTo>
                    <a:pt x="138223" y="0"/>
                  </a:moveTo>
                  <a:cubicBezTo>
                    <a:pt x="90376" y="32784"/>
                    <a:pt x="42530" y="65568"/>
                    <a:pt x="21265" y="106326"/>
                  </a:cubicBezTo>
                  <a:cubicBezTo>
                    <a:pt x="0" y="147084"/>
                    <a:pt x="15949" y="230372"/>
                    <a:pt x="10633" y="244549"/>
                  </a:cubicBez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>
              <a:off x="1243320" y="4486944"/>
              <a:ext cx="4471688" cy="1588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2857488" y="4515850"/>
              <a:ext cx="7858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200" smtClean="0"/>
                <a:t>1000 m</a:t>
              </a:r>
              <a:endParaRPr lang="id-ID" sz="120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85786" y="3643314"/>
              <a:ext cx="42862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smtClean="0"/>
                <a:t>i</a:t>
              </a:r>
              <a:endParaRPr lang="id-ID" sz="1200"/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 rot="5400000">
              <a:off x="503027" y="3714752"/>
              <a:ext cx="1285884" cy="1588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/>
          <p:cNvSpPr/>
          <p:nvPr/>
        </p:nvSpPr>
        <p:spPr>
          <a:xfrm>
            <a:off x="370114" y="4408732"/>
            <a:ext cx="389708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sudut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</a:t>
            </a:r>
            <a:r>
              <a:rPr lang="en-US" dirty="0" err="1" smtClean="0"/>
              <a:t>relatif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, sinus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digantikan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singgung</a:t>
            </a:r>
            <a:r>
              <a:rPr lang="en-US" dirty="0" smtClean="0"/>
              <a:t>. 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lain,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</a:t>
            </a:r>
            <a:r>
              <a:rPr lang="en-US" dirty="0" err="1" smtClean="0"/>
              <a:t>spesifik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Rs  </a:t>
            </a:r>
            <a:r>
              <a:rPr lang="en-US" baseline="-25000" dirty="0" smtClean="0"/>
              <a:t>grade</a:t>
            </a:r>
            <a:r>
              <a:rPr lang="en-US" dirty="0" smtClean="0"/>
              <a:t> =	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3581400" y="1828800"/>
            <a:ext cx="4267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dimana</a:t>
            </a:r>
            <a:r>
              <a:rPr lang="en-US" dirty="0" smtClean="0"/>
              <a:t>:</a:t>
            </a:r>
          </a:p>
          <a:p>
            <a:pPr>
              <a:tabLst>
                <a:tab pos="685800" algn="l"/>
                <a:tab pos="1033463" algn="l"/>
              </a:tabLst>
            </a:pPr>
            <a:r>
              <a:rPr lang="en-US" dirty="0" smtClean="0"/>
              <a:t>R </a:t>
            </a:r>
            <a:r>
              <a:rPr lang="en-US" baseline="-25000" dirty="0" smtClean="0"/>
              <a:t>grade</a:t>
            </a:r>
            <a:r>
              <a:rPr lang="en-US" dirty="0" smtClean="0"/>
              <a:t> 	=	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</a:t>
            </a:r>
            <a:r>
              <a:rPr lang="en-US" dirty="0" err="1" smtClean="0"/>
              <a:t>absolut</a:t>
            </a:r>
            <a:endParaRPr lang="en-US" dirty="0" smtClean="0"/>
          </a:p>
          <a:p>
            <a:pPr>
              <a:tabLst>
                <a:tab pos="685800" algn="l"/>
                <a:tab pos="1033463" algn="l"/>
              </a:tabLst>
            </a:pPr>
            <a:r>
              <a:rPr lang="en-US" dirty="0" smtClean="0"/>
              <a:t>G	=	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endParaRPr lang="en-US" dirty="0" smtClean="0"/>
          </a:p>
          <a:p>
            <a:pPr>
              <a:tabLst>
                <a:tab pos="685800" algn="l"/>
                <a:tab pos="1033463" algn="l"/>
              </a:tabLst>
            </a:pPr>
            <a:r>
              <a:rPr lang="el-GR" dirty="0" smtClean="0"/>
              <a:t>α 	=	</a:t>
            </a:r>
            <a:r>
              <a:rPr lang="en-US" dirty="0" err="1" smtClean="0"/>
              <a:t>sudut</a:t>
            </a:r>
            <a:r>
              <a:rPr lang="en-US" dirty="0" smtClean="0"/>
              <a:t> </a:t>
            </a:r>
            <a:r>
              <a:rPr lang="en-US" dirty="0" err="1" smtClean="0"/>
              <a:t>tanjankan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62000" y="304800"/>
            <a:ext cx="7924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69988" algn="l"/>
                <a:tab pos="1350963" algn="l"/>
                <a:tab pos="1711325" algn="l"/>
                <a:tab pos="1890713" algn="l"/>
              </a:tabLst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Hambatan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tanjakan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860425" algn="l"/>
                <a:tab pos="1196975" algn="l"/>
                <a:tab pos="1350963" algn="l"/>
                <a:tab pos="1711325" algn="l"/>
                <a:tab pos="1890713" algn="l"/>
              </a:tabLst>
            </a:pPr>
            <a:r>
              <a:rPr lang="en-US" dirty="0" smtClean="0"/>
              <a:t>R </a:t>
            </a:r>
            <a:r>
              <a:rPr lang="en-US" baseline="-25000" dirty="0" smtClean="0"/>
              <a:t>grade</a:t>
            </a:r>
            <a:r>
              <a:rPr lang="en-US" dirty="0" smtClean="0"/>
              <a:t> 	= 	G . sin </a:t>
            </a:r>
            <a:r>
              <a:rPr lang="el-GR" dirty="0" smtClean="0"/>
              <a:t>α</a:t>
            </a:r>
            <a:endParaRPr lang="en-US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860425" algn="l"/>
                <a:tab pos="1196975" algn="l"/>
                <a:tab pos="1350963" algn="l"/>
                <a:tab pos="1711325" algn="l"/>
                <a:tab pos="1890713" algn="l"/>
              </a:tabLst>
            </a:pPr>
            <a:r>
              <a:rPr lang="en-US" dirty="0" smtClean="0"/>
              <a:t>Rs  </a:t>
            </a:r>
            <a:r>
              <a:rPr lang="en-US" baseline="-25000" dirty="0" smtClean="0"/>
              <a:t>grade</a:t>
            </a:r>
            <a:r>
              <a:rPr lang="en-US" dirty="0" smtClean="0"/>
              <a:t> 	=	sin </a:t>
            </a:r>
            <a:r>
              <a:rPr lang="el-GR" dirty="0" smtClean="0"/>
              <a:t>α</a:t>
            </a:r>
            <a:endParaRPr lang="en-US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860425" algn="l"/>
                <a:tab pos="1196975" algn="l"/>
                <a:tab pos="1350963" algn="l"/>
                <a:tab pos="1711325" algn="l"/>
                <a:tab pos="1890713" algn="l"/>
              </a:tabLst>
            </a:pPr>
            <a:r>
              <a:rPr lang="en-US" dirty="0" smtClean="0"/>
              <a:t>R </a:t>
            </a:r>
            <a:r>
              <a:rPr lang="en-US" baseline="-25000" dirty="0" smtClean="0"/>
              <a:t>grade</a:t>
            </a:r>
            <a:r>
              <a:rPr lang="en-US" dirty="0" smtClean="0"/>
              <a:t> 	= 	G . Rs  </a:t>
            </a:r>
            <a:r>
              <a:rPr lang="en-US" baseline="-25000" dirty="0" smtClean="0"/>
              <a:t>grade</a:t>
            </a:r>
            <a:r>
              <a:rPr lang="en-US" dirty="0" smtClean="0"/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860425" algn="l"/>
                <a:tab pos="1196975" algn="l"/>
                <a:tab pos="1350963" algn="l"/>
                <a:tab pos="1711325" algn="l"/>
                <a:tab pos="1890713" algn="l"/>
              </a:tabLst>
            </a:pPr>
            <a:r>
              <a:rPr lang="en-US" dirty="0" smtClean="0"/>
              <a:t>Rs  </a:t>
            </a:r>
            <a:r>
              <a:rPr lang="en-US" baseline="-25000" dirty="0" smtClean="0"/>
              <a:t>grade</a:t>
            </a:r>
            <a:r>
              <a:rPr lang="en-US" dirty="0" smtClean="0"/>
              <a:t> 	=	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860425" algn="l"/>
                <a:tab pos="1196975" algn="l"/>
                <a:tab pos="1350963" algn="l"/>
                <a:tab pos="1711325" algn="l"/>
                <a:tab pos="1890713" algn="l"/>
              </a:tabLst>
            </a:pPr>
            <a:endParaRPr lang="el-GR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58838" algn="l"/>
                <a:tab pos="1169988" algn="l"/>
                <a:tab pos="1350963" algn="l"/>
                <a:tab pos="1711325" algn="l"/>
                <a:tab pos="1890713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Rs 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grade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	=	R 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grade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 /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G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= sin α ~ tan α = I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69988" algn="l"/>
                <a:tab pos="1350963" algn="l"/>
                <a:tab pos="1711325" algn="l"/>
                <a:tab pos="1890713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81600" y="1828800"/>
            <a:ext cx="3191933" cy="609600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838200" y="2743200"/>
            <a:ext cx="78486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69988" algn="l"/>
                <a:tab pos="1350963" algn="l"/>
                <a:tab pos="1711325" algn="l"/>
                <a:tab pos="1890713" algn="l"/>
              </a:tabLst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dimana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8375" algn="l"/>
                <a:tab pos="1317625" algn="l"/>
                <a:tab pos="1711325" algn="l"/>
                <a:tab pos="1890713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Rs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grade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	=	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hambatan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tanjakan spesifik (kg/ton)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8375" algn="l"/>
                <a:tab pos="1317625" algn="l"/>
                <a:tab pos="1711325" algn="l"/>
                <a:tab pos="1890713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R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grade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	=	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hambatan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tanjakan absolute (kg)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8375" algn="l"/>
                <a:tab pos="1317625" algn="l"/>
                <a:tab pos="1711325" algn="l"/>
                <a:tab pos="1890713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G 	= 	berat kereta (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kg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Arial" pitchFamily="34" charset="0"/>
            </a:endParaRPr>
          </a:p>
          <a:p>
            <a:pPr marL="1317625" marR="0" lvl="0" indent="-13176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8375" algn="l"/>
                <a:tab pos="1317625" algn="l"/>
                <a:tab pos="1711325" algn="l"/>
                <a:tab pos="1890713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i 	= 	koefisien tanjakan (‰) atau dengan ditulis langsung 1:n, misal tanjakan 25‰= 1:40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" y="4648200"/>
            <a:ext cx="7620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Cara yang </a:t>
            </a:r>
            <a:r>
              <a:rPr lang="en-US" dirty="0" err="1" smtClean="0"/>
              <a:t>sama</a:t>
            </a:r>
            <a:r>
              <a:rPr lang="en-US" dirty="0" smtClean="0"/>
              <a:t>,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diubah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spesifik</a:t>
            </a:r>
            <a:r>
              <a:rPr lang="en-US" dirty="0" smtClean="0"/>
              <a:t> (Rs), 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membagi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(R)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r>
              <a:rPr lang="en-US" dirty="0" smtClean="0"/>
              <a:t> (G).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demikian</a:t>
            </a:r>
            <a:r>
              <a:rPr lang="en-US" dirty="0" smtClean="0"/>
              <a:t>,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seiring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meningginya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Gaya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penggerak</a:t>
            </a:r>
            <a:r>
              <a:rPr lang="en-US" dirty="0" smtClean="0"/>
              <a:t> (</a:t>
            </a:r>
            <a:r>
              <a:rPr lang="en-US" dirty="0" err="1" smtClean="0"/>
              <a:t>lokomotif</a:t>
            </a:r>
            <a:r>
              <a:rPr lang="en-US" dirty="0" smtClean="0"/>
              <a:t>)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diubah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yang </a:t>
            </a:r>
            <a:r>
              <a:rPr lang="en-US" dirty="0" err="1" smtClean="0"/>
              <a:t>spesifik</a:t>
            </a:r>
            <a:r>
              <a:rPr lang="en-US" dirty="0" smtClean="0"/>
              <a:t> yang </a:t>
            </a:r>
            <a:r>
              <a:rPr lang="en-US" dirty="0" err="1" smtClean="0"/>
              <a:t>mewakili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rendahnya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381000"/>
            <a:ext cx="7848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/>
              <a:t>Hambatan</a:t>
            </a:r>
            <a:r>
              <a:rPr lang="en-US" b="1" dirty="0" smtClean="0"/>
              <a:t> </a:t>
            </a:r>
            <a:r>
              <a:rPr lang="en-US" b="1" dirty="0" err="1" smtClean="0"/>
              <a:t>Jalur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lengkung</a:t>
            </a:r>
            <a:endParaRPr lang="en-US" b="1" dirty="0" smtClean="0"/>
          </a:p>
          <a:p>
            <a:endParaRPr lang="en-US" dirty="0" smtClean="0"/>
          </a:p>
          <a:p>
            <a:pPr algn="just"/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tikungan</a:t>
            </a:r>
            <a:r>
              <a:rPr lang="en-US" dirty="0" smtClean="0"/>
              <a:t>,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bertambah</a:t>
            </a:r>
            <a:r>
              <a:rPr lang="en-US" dirty="0" smtClean="0"/>
              <a:t> </a:t>
            </a:r>
            <a:r>
              <a:rPr lang="en-US" dirty="0" err="1" smtClean="0"/>
              <a:t>gesekan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rel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dipaksa</a:t>
            </a:r>
            <a:r>
              <a:rPr lang="en-US" dirty="0" smtClean="0"/>
              <a:t> </a:t>
            </a:r>
            <a:r>
              <a:rPr lang="en-US" dirty="0" err="1" smtClean="0"/>
              <a:t>berbelok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rel. </a:t>
            </a:r>
            <a:r>
              <a:rPr lang="en-US" dirty="0" err="1" smtClean="0"/>
              <a:t>Inilah</a:t>
            </a:r>
            <a:r>
              <a:rPr lang="en-US" dirty="0" smtClean="0"/>
              <a:t> yang </a:t>
            </a:r>
            <a:r>
              <a:rPr lang="en-US" dirty="0" err="1" smtClean="0"/>
              <a:t>dinamakan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pPr algn="just"/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r>
              <a:rPr lang="en-US" dirty="0" smtClean="0"/>
              <a:t> </a:t>
            </a:r>
            <a:r>
              <a:rPr lang="en-US" dirty="0" err="1" smtClean="0"/>
              <a:t>disebabkan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gesekan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rel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meluncur</a:t>
            </a:r>
            <a:r>
              <a:rPr lang="en-US" dirty="0" smtClean="0"/>
              <a:t> </a:t>
            </a:r>
            <a:r>
              <a:rPr lang="en-US" dirty="0" err="1" smtClean="0"/>
              <a:t>memanjang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meluncur</a:t>
            </a:r>
            <a:r>
              <a:rPr lang="en-US" dirty="0" smtClean="0"/>
              <a:t> </a:t>
            </a:r>
            <a:r>
              <a:rPr lang="en-US" dirty="0" err="1" smtClean="0"/>
              <a:t>melintang</a:t>
            </a:r>
            <a:r>
              <a:rPr lang="en-US" dirty="0" smtClean="0"/>
              <a:t>. </a:t>
            </a:r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kiri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kanan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as-</a:t>
            </a:r>
            <a:r>
              <a:rPr lang="en-US" dirty="0" err="1" smtClean="0"/>
              <a:t>nya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1 set </a:t>
            </a:r>
            <a:r>
              <a:rPr lang="en-US" dirty="0" err="1" smtClean="0"/>
              <a:t>roda</a:t>
            </a:r>
            <a:r>
              <a:rPr lang="en-US" dirty="0" smtClean="0"/>
              <a:t>.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demikian</a:t>
            </a:r>
            <a:r>
              <a:rPr lang="en-US" dirty="0" smtClean="0"/>
              <a:t>, 1 set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berputar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.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halnya</a:t>
            </a:r>
            <a:r>
              <a:rPr lang="en-US" dirty="0" smtClean="0"/>
              <a:t> yang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kendaraan</a:t>
            </a:r>
            <a:r>
              <a:rPr lang="en-US" dirty="0" smtClean="0"/>
              <a:t> </a:t>
            </a:r>
            <a:r>
              <a:rPr lang="en-US" dirty="0" err="1" smtClean="0"/>
              <a:t>bermotor</a:t>
            </a:r>
            <a:r>
              <a:rPr lang="en-US" dirty="0" smtClean="0"/>
              <a:t>. </a:t>
            </a:r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Permukaan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rel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ditarik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lurus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as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kerucut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 </a:t>
            </a:r>
            <a:r>
              <a:rPr lang="en-US" dirty="0" err="1" smtClean="0"/>
              <a:t>sudut</a:t>
            </a:r>
            <a:r>
              <a:rPr lang="en-US" dirty="0" smtClean="0"/>
              <a:t> 1: 20 (</a:t>
            </a:r>
            <a:r>
              <a:rPr lang="en-US" dirty="0" err="1" smtClean="0"/>
              <a:t>Amerika</a:t>
            </a:r>
            <a:r>
              <a:rPr lang="en-US" dirty="0" smtClean="0"/>
              <a:t> </a:t>
            </a:r>
            <a:r>
              <a:rPr lang="en-US" dirty="0" err="1" smtClean="0"/>
              <a:t>Serikat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Rusia</a:t>
            </a:r>
            <a:r>
              <a:rPr lang="en-US" dirty="0" smtClean="0"/>
              <a:t>) </a:t>
            </a:r>
            <a:r>
              <a:rPr lang="en-US" dirty="0" err="1" smtClean="0"/>
              <a:t>atau</a:t>
            </a:r>
            <a:r>
              <a:rPr lang="en-US" dirty="0" smtClean="0"/>
              <a:t> 1: 40 (</a:t>
            </a:r>
            <a:r>
              <a:rPr lang="en-US" dirty="0" err="1" smtClean="0"/>
              <a:t>Eropa</a:t>
            </a:r>
            <a:r>
              <a:rPr lang="en-US" dirty="0" smtClean="0"/>
              <a:t>). 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"/>
          <p:cNvGrpSpPr/>
          <p:nvPr/>
        </p:nvGrpSpPr>
        <p:grpSpPr>
          <a:xfrm>
            <a:off x="990600" y="304800"/>
            <a:ext cx="7143800" cy="4441298"/>
            <a:chOff x="928662" y="1285860"/>
            <a:chExt cx="7143800" cy="4441298"/>
          </a:xfrm>
        </p:grpSpPr>
        <p:sp>
          <p:nvSpPr>
            <p:cNvPr id="5" name="TextBox 4"/>
            <p:cNvSpPr txBox="1"/>
            <p:nvPr/>
          </p:nvSpPr>
          <p:spPr>
            <a:xfrm>
              <a:off x="928662" y="5357826"/>
              <a:ext cx="4572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 smtClean="0"/>
                <a:t>Gambar: </a:t>
              </a:r>
              <a:r>
                <a:rPr lang="en-US" dirty="0" smtClean="0"/>
                <a:t>1 set </a:t>
              </a:r>
              <a:r>
                <a:rPr lang="id-ID" dirty="0" smtClean="0"/>
                <a:t>roda menapak di</a:t>
              </a:r>
              <a:r>
                <a:rPr lang="en-US" dirty="0" smtClean="0"/>
                <a:t> </a:t>
              </a:r>
              <a:r>
                <a:rPr lang="en-US" dirty="0" err="1" smtClean="0"/>
                <a:t>atas</a:t>
              </a:r>
              <a:r>
                <a:rPr lang="en-US" dirty="0" smtClean="0"/>
                <a:t> </a:t>
              </a:r>
              <a:r>
                <a:rPr lang="en-US" dirty="0" err="1" smtClean="0"/>
                <a:t>rel</a:t>
              </a:r>
              <a:r>
                <a:rPr lang="en-US" dirty="0" smtClean="0"/>
                <a:t> </a:t>
              </a:r>
              <a:endParaRPr lang="id-ID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571604" y="4786322"/>
              <a:ext cx="4572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mtClean="0"/>
                <a:t>Toleransi lebar = lebar jalur – lebar roda </a:t>
              </a:r>
              <a:endParaRPr lang="id-ID"/>
            </a:p>
          </p:txBody>
        </p:sp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14414" y="1285860"/>
              <a:ext cx="6751637" cy="3521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" name="TextBox 6"/>
            <p:cNvSpPr txBox="1"/>
            <p:nvPr/>
          </p:nvSpPr>
          <p:spPr>
            <a:xfrm>
              <a:off x="3027660" y="4187522"/>
              <a:ext cx="142876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d-ID" smtClean="0"/>
                <a:t>Lebar jalur</a:t>
              </a:r>
              <a:endParaRPr lang="id-ID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017210" y="3772542"/>
              <a:ext cx="142876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d-ID" dirty="0" smtClean="0"/>
                <a:t>Lebar roda</a:t>
              </a:r>
              <a:endParaRPr lang="id-ID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15008" y="2857496"/>
              <a:ext cx="235745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d-ID" smtClean="0"/>
                <a:t>Jari-jari roda</a:t>
              </a:r>
              <a:endParaRPr lang="id-ID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572132" y="2428868"/>
              <a:ext cx="235745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d-ID" smtClean="0"/>
                <a:t>Sambungan tetap</a:t>
              </a:r>
              <a:endParaRPr lang="id-ID"/>
            </a:p>
          </p:txBody>
        </p:sp>
      </p:grpSp>
      <p:sp>
        <p:nvSpPr>
          <p:cNvPr id="13" name="Rectangle 12"/>
          <p:cNvSpPr/>
          <p:nvPr/>
        </p:nvSpPr>
        <p:spPr>
          <a:xfrm>
            <a:off x="457200" y="5029200"/>
            <a:ext cx="8077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r>
              <a:rPr lang="en-US" dirty="0" smtClean="0"/>
              <a:t> </a:t>
            </a:r>
            <a:r>
              <a:rPr lang="en-US" dirty="0" err="1" smtClean="0"/>
              <a:t>lurus</a:t>
            </a:r>
            <a:r>
              <a:rPr lang="en-US" dirty="0" smtClean="0"/>
              <a:t>,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bergelombang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mengarahkan</a:t>
            </a:r>
            <a:r>
              <a:rPr lang="en-US" dirty="0" smtClean="0"/>
              <a:t> </a:t>
            </a:r>
            <a:r>
              <a:rPr lang="en-US" dirty="0" err="1" smtClean="0"/>
              <a:t>sumbu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tegak</a:t>
            </a:r>
            <a:r>
              <a:rPr lang="en-US" dirty="0" smtClean="0"/>
              <a:t> </a:t>
            </a:r>
            <a:r>
              <a:rPr lang="en-US" dirty="0" err="1" smtClean="0"/>
              <a:t>lurus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r>
              <a:rPr lang="en-US" dirty="0" smtClean="0"/>
              <a:t>. </a:t>
            </a:r>
            <a:r>
              <a:rPr lang="en-US" dirty="0" err="1" smtClean="0"/>
              <a:t>Meskipun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yang </a:t>
            </a:r>
            <a:r>
              <a:rPr lang="en-US" dirty="0" err="1" smtClean="0"/>
              <a:t>kaku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,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berjalan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r>
              <a:rPr lang="en-US" dirty="0" smtClean="0"/>
              <a:t>.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r>
              <a:rPr lang="en-US" dirty="0" smtClean="0"/>
              <a:t>, </a:t>
            </a:r>
            <a:r>
              <a:rPr lang="en-US" dirty="0" err="1" smtClean="0"/>
              <a:t>gerakannya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set </a:t>
            </a:r>
            <a:r>
              <a:rPr lang="en-US" dirty="0" err="1" smtClean="0"/>
              <a:t>roda</a:t>
            </a:r>
            <a:r>
              <a:rPr lang="en-US" dirty="0" smtClean="0"/>
              <a:t> yang </a:t>
            </a:r>
            <a:r>
              <a:rPr lang="en-US" dirty="0" err="1" smtClean="0"/>
              <a:t>meluncur</a:t>
            </a:r>
            <a:r>
              <a:rPr lang="en-US" dirty="0" smtClean="0"/>
              <a:t> </a:t>
            </a:r>
            <a:r>
              <a:rPr lang="en-US" dirty="0" err="1" smtClean="0"/>
              <a:t>memanjang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457200"/>
            <a:ext cx="7924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/>
              <a:t>Jadi</a:t>
            </a:r>
            <a:r>
              <a:rPr lang="en-US" dirty="0" smtClean="0"/>
              <a:t>, </a:t>
            </a:r>
            <a:r>
              <a:rPr lang="en-US" dirty="0" err="1" smtClean="0"/>
              <a:t>jika</a:t>
            </a:r>
            <a:r>
              <a:rPr lang="en-US" dirty="0" smtClean="0"/>
              <a:t> 1 set </a:t>
            </a:r>
            <a:r>
              <a:rPr lang="en-US" dirty="0" err="1" smtClean="0"/>
              <a:t>roda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tengah</a:t>
            </a:r>
            <a:r>
              <a:rPr lang="en-US" dirty="0" smtClean="0"/>
              <a:t> </a:t>
            </a:r>
            <a:r>
              <a:rPr lang="en-US" dirty="0" err="1" smtClean="0"/>
              <a:t>lintasan</a:t>
            </a:r>
            <a:r>
              <a:rPr lang="en-US" dirty="0" smtClean="0"/>
              <a:t>, </a:t>
            </a:r>
            <a:r>
              <a:rPr lang="en-US" dirty="0" err="1" smtClean="0"/>
              <a:t>jari-jari</a:t>
            </a:r>
            <a:r>
              <a:rPr lang="en-US" dirty="0" smtClean="0"/>
              <a:t>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titik</a:t>
            </a:r>
            <a:r>
              <a:rPr lang="en-US" dirty="0" smtClean="0"/>
              <a:t> yang </a:t>
            </a:r>
            <a:r>
              <a:rPr lang="en-US" dirty="0" err="1" smtClean="0"/>
              <a:t>bersinggungan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id-ID" dirty="0"/>
              <a:t>roda berputar dengan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id-ID" dirty="0"/>
              <a:t>putaran </a:t>
            </a:r>
            <a:r>
              <a:rPr lang="en-US" dirty="0"/>
              <a:t>yang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roda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jari-jari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bergerak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kecepatan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. Hal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menyebabkan</a:t>
            </a:r>
            <a:r>
              <a:rPr lang="en-US" dirty="0"/>
              <a:t> </a:t>
            </a:r>
            <a:r>
              <a:rPr lang="en-US" dirty="0" err="1"/>
              <a:t>posisi</a:t>
            </a:r>
            <a:r>
              <a:rPr lang="en-US" dirty="0"/>
              <a:t> </a:t>
            </a:r>
            <a:r>
              <a:rPr lang="en-US" dirty="0" err="1"/>
              <a:t>roda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jalur</a:t>
            </a:r>
            <a:r>
              <a:rPr lang="id-ID" dirty="0"/>
              <a:t> miring</a:t>
            </a:r>
            <a:r>
              <a:rPr lang="en-US" dirty="0"/>
              <a:t>. </a:t>
            </a:r>
            <a:r>
              <a:rPr lang="en-US" dirty="0" err="1"/>
              <a:t>Akibatnya</a:t>
            </a:r>
            <a:r>
              <a:rPr lang="en-US" dirty="0"/>
              <a:t>, </a:t>
            </a:r>
            <a:r>
              <a:rPr lang="en-US" dirty="0" smtClean="0"/>
              <a:t>1 </a:t>
            </a:r>
            <a:r>
              <a:rPr lang="id-ID" dirty="0" smtClean="0"/>
              <a:t>set </a:t>
            </a:r>
            <a:r>
              <a:rPr lang="id-ID" dirty="0"/>
              <a:t>roda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mengarah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pusat</a:t>
            </a:r>
            <a:r>
              <a:rPr lang="en-US" dirty="0"/>
              <a:t> </a:t>
            </a:r>
            <a:r>
              <a:rPr lang="en-US" dirty="0" err="1"/>
              <a:t>jalur</a:t>
            </a:r>
            <a:r>
              <a:rPr lang="en-US" dirty="0"/>
              <a:t>. </a:t>
            </a:r>
            <a:r>
              <a:rPr lang="en-US" dirty="0" err="1"/>
              <a:t>Proses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berlangsung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sisi</a:t>
            </a:r>
            <a:r>
              <a:rPr lang="en-US" dirty="0"/>
              <a:t> </a:t>
            </a:r>
            <a:r>
              <a:rPr lang="id-ID" dirty="0"/>
              <a:t>yang </a:t>
            </a:r>
            <a:r>
              <a:rPr lang="en-US" dirty="0"/>
              <a:t>lain. </a:t>
            </a:r>
            <a:r>
              <a:rPr lang="en-US" dirty="0" smtClean="0"/>
              <a:t>1 set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berjalan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sinus (</a:t>
            </a:r>
            <a:r>
              <a:rPr lang="en-US" dirty="0" err="1"/>
              <a:t>bergelombang</a:t>
            </a:r>
            <a:r>
              <a:rPr lang="en-US" dirty="0" smtClean="0"/>
              <a:t>).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828800" y="2895600"/>
            <a:ext cx="5448300" cy="3655480"/>
            <a:chOff x="1857356" y="1428736"/>
            <a:chExt cx="5448300" cy="3655480"/>
          </a:xfrm>
        </p:grpSpPr>
        <p:sp>
          <p:nvSpPr>
            <p:cNvPr id="4" name="Pentagon 3"/>
            <p:cNvSpPr/>
            <p:nvPr/>
          </p:nvSpPr>
          <p:spPr>
            <a:xfrm>
              <a:off x="2571736" y="1428736"/>
              <a:ext cx="3571900" cy="500066"/>
            </a:xfrm>
            <a:prstGeom prst="homePlate">
              <a:avLst/>
            </a:prstGeom>
            <a:solidFill>
              <a:schemeClr val="accent1">
                <a:alpha val="18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mtClean="0">
                  <a:solidFill>
                    <a:schemeClr val="tx1"/>
                  </a:solidFill>
                </a:rPr>
                <a:t>Arah gerakan kereta api 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357422" y="4714884"/>
              <a:ext cx="40719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mtClean="0"/>
                <a:t>Gerakan bergelombang pada jalur lurus</a:t>
              </a:r>
              <a:endParaRPr lang="id-ID"/>
            </a:p>
          </p:txBody>
        </p:sp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57356" y="2000240"/>
              <a:ext cx="5448300" cy="26590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600200" y="457200"/>
            <a:ext cx="5203825" cy="3045333"/>
            <a:chOff x="1714480" y="1643050"/>
            <a:chExt cx="5737225" cy="306070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 b="18027"/>
            <a:stretch>
              <a:fillRect/>
            </a:stretch>
          </p:blipFill>
          <p:spPr bwMode="auto">
            <a:xfrm>
              <a:off x="1714480" y="1643050"/>
              <a:ext cx="5737225" cy="3060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" name="TextBox 4"/>
            <p:cNvSpPr txBox="1"/>
            <p:nvPr/>
          </p:nvSpPr>
          <p:spPr>
            <a:xfrm>
              <a:off x="2806618" y="4017177"/>
              <a:ext cx="3500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400" dirty="0" smtClean="0"/>
                <a:t>Gambar: Gerakan roda melintang</a:t>
              </a:r>
              <a:endParaRPr lang="id-ID" sz="140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983518" y="1728136"/>
              <a:ext cx="2786082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d-ID" smtClean="0"/>
                <a:t>Sumbu roda </a:t>
              </a:r>
              <a:endParaRPr lang="id-ID"/>
            </a:p>
          </p:txBody>
        </p:sp>
      </p:grp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562600" y="1143000"/>
            <a:ext cx="1282700" cy="265112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Sudut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tegak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lurus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9600" y="3581400"/>
            <a:ext cx="8001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r>
              <a:rPr lang="en-US" dirty="0" smtClean="0"/>
              <a:t>,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dipandu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flensa</a:t>
            </a:r>
            <a:r>
              <a:rPr lang="en-US" dirty="0" smtClean="0"/>
              <a:t> (</a:t>
            </a:r>
            <a:r>
              <a:rPr lang="en-US" dirty="0" err="1" smtClean="0"/>
              <a:t>pinggiran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sebelah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). </a:t>
            </a:r>
            <a:r>
              <a:rPr lang="en-US" dirty="0" err="1" smtClean="0"/>
              <a:t>Karena</a:t>
            </a:r>
            <a:r>
              <a:rPr lang="en-US" dirty="0" smtClean="0"/>
              <a:t> bearing (</a:t>
            </a:r>
            <a:r>
              <a:rPr lang="en-US" dirty="0" err="1" smtClean="0"/>
              <a:t>bantalan</a:t>
            </a:r>
            <a:r>
              <a:rPr lang="en-US" dirty="0" smtClean="0"/>
              <a:t>) </a:t>
            </a:r>
            <a:r>
              <a:rPr lang="en-US" dirty="0" err="1" smtClean="0"/>
              <a:t>paralel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sepasang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, as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sejajar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r>
              <a:rPr lang="en-US" dirty="0" smtClean="0"/>
              <a:t>.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sudut</a:t>
            </a:r>
            <a:r>
              <a:rPr lang="en-US" dirty="0" smtClean="0"/>
              <a:t> </a:t>
            </a:r>
            <a:r>
              <a:rPr lang="en-US" dirty="0" err="1" smtClean="0"/>
              <a:t>dikompensasi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melintang</a:t>
            </a:r>
            <a:r>
              <a:rPr lang="en-US" dirty="0" smtClean="0"/>
              <a:t> yang </a:t>
            </a:r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luncur</a:t>
            </a:r>
            <a:r>
              <a:rPr lang="en-US" dirty="0" smtClean="0"/>
              <a:t> </a:t>
            </a:r>
            <a:r>
              <a:rPr lang="en-US" dirty="0" err="1" smtClean="0"/>
              <a:t>tambahan</a:t>
            </a:r>
            <a:r>
              <a:rPr lang="en-US" dirty="0" smtClean="0"/>
              <a:t>. </a:t>
            </a:r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meluncur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melintang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tergantung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susunan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. Hal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dikurangi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4-sumbu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pengelompokan</a:t>
            </a:r>
            <a:r>
              <a:rPr lang="en-US" dirty="0" smtClean="0"/>
              <a:t> as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konfigurasi</a:t>
            </a:r>
            <a:r>
              <a:rPr lang="en-US" dirty="0" smtClean="0"/>
              <a:t> 2.2 .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2-sumbu,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mengarahkan</a:t>
            </a:r>
            <a:r>
              <a:rPr lang="en-US" dirty="0" smtClean="0"/>
              <a:t> as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tunggalnya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685800" y="533400"/>
            <a:ext cx="777240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11325" algn="l"/>
                <a:tab pos="1890713" algn="l"/>
              </a:tabLst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Hambatan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lengkung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menggunakan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rumus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11325" algn="l"/>
                <a:tab pos="1890713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9963" algn="l"/>
                <a:tab pos="1260475" algn="l"/>
                <a:tab pos="1711325" algn="l"/>
                <a:tab pos="1890713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Rs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curve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	= 	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650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/ (R - 55) dimana R &gt; 300 m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9963" algn="l"/>
                <a:tab pos="1260475" algn="l"/>
                <a:tab pos="1711325" algn="l"/>
                <a:tab pos="1890713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Rs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curve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	= 	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500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/ (R - 55) dimana R &lt; 300 m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9963" algn="l"/>
                <a:tab pos="1260475" algn="l"/>
                <a:tab pos="1711325" algn="l"/>
                <a:tab pos="1890713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Rs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curve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	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=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	400 / (R - 20), 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untuk lebar sepur 1067 mm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9963" algn="l"/>
                <a:tab pos="1260475" algn="l"/>
                <a:tab pos="1711325" algn="l"/>
                <a:tab pos="1890713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9963" algn="l"/>
                <a:tab pos="1260475" algn="l"/>
                <a:tab pos="1711325" algn="l"/>
                <a:tab pos="1890713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curve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	=	Rs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curve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. G         (kg)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9963" algn="l"/>
                <a:tab pos="1260475" algn="l"/>
                <a:tab pos="1711325" algn="l"/>
                <a:tab pos="1890713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9963" algn="l"/>
                <a:tab pos="1260475" algn="l"/>
                <a:tab pos="1711325" algn="l"/>
                <a:tab pos="1890713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dimana: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9963" algn="l"/>
                <a:tab pos="1260475" algn="l"/>
                <a:tab pos="1711325" algn="l"/>
                <a:tab pos="1890713" algn="l"/>
              </a:tabLst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	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=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	 berat lokomotif + 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berat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rangkaian (ton)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9963" algn="l"/>
                <a:tab pos="1260475" algn="l"/>
                <a:tab pos="1711325" algn="l"/>
                <a:tab pos="1890713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Rs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curve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	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=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	 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hambatan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lengkung 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spesifik  (kg/ton)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9963" algn="l"/>
                <a:tab pos="1260475" algn="l"/>
                <a:tab pos="1711325" algn="l"/>
                <a:tab pos="1890713" algn="l"/>
              </a:tabLst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=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jari-jari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lengkung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(m)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11325" algn="l"/>
                <a:tab pos="1890713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11325" algn="l"/>
                <a:tab pos="1890713" algn="l"/>
              </a:tabLst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Dibandingkan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dengan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hambatan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tanjakan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hambatan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lengkung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tidak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memiliki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pengaruh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yang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besar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Tapi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tempat-tempat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yang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lengkungnya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terletak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pada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tanjakan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yang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curam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hambatan</a:t>
            </a:r>
            <a:r>
              <a:rPr kumimoji="0" lang="en-US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jalur</a:t>
            </a:r>
            <a:r>
              <a:rPr kumimoji="0" lang="en-US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yang </a:t>
            </a:r>
            <a:r>
              <a:rPr kumimoji="0" lang="en-US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dihasilkan</a:t>
            </a:r>
            <a:r>
              <a:rPr kumimoji="0" lang="en-US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tidak</a:t>
            </a:r>
            <a:r>
              <a:rPr kumimoji="0" lang="en-US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memungkinkan</a:t>
            </a:r>
            <a:r>
              <a:rPr kumimoji="0" lang="en-US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untuk</a:t>
            </a:r>
            <a:r>
              <a:rPr kumimoji="0" lang="en-US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operasi</a:t>
            </a:r>
            <a:r>
              <a:rPr kumimoji="0" lang="en-US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kereta</a:t>
            </a:r>
            <a:r>
              <a:rPr kumimoji="0" lang="en-US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api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Untuk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itu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jika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tetap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akan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mengoperasikan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kereta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api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pada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daerah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tersebut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hambatan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lengkung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harus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dikompensasi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dengan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cara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mengurangi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kemiringan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tanjakan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.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889844"/>
            <a:ext cx="7848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Gaya </a:t>
            </a:r>
            <a:r>
              <a:rPr lang="en-US" b="1" dirty="0" err="1" smtClean="0"/>
              <a:t>hambatan</a:t>
            </a:r>
            <a:r>
              <a:rPr lang="en-US" b="1" dirty="0" smtClean="0"/>
              <a:t> </a:t>
            </a:r>
            <a:r>
              <a:rPr lang="en-US" b="1" dirty="0" err="1" smtClean="0"/>
              <a:t>kereta</a:t>
            </a:r>
            <a:endParaRPr lang="en-US" b="1" dirty="0" smtClean="0"/>
          </a:p>
          <a:p>
            <a:endParaRPr lang="en-US" dirty="0" smtClean="0"/>
          </a:p>
          <a:p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komponen-komponen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</a:p>
          <a:p>
            <a:pPr>
              <a:tabLst>
                <a:tab pos="403225" algn="l"/>
              </a:tabLst>
            </a:pPr>
            <a:r>
              <a:rPr lang="en-US" dirty="0" smtClean="0"/>
              <a:t>•	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gelinding</a:t>
            </a:r>
            <a:endParaRPr lang="en-US" dirty="0" smtClean="0"/>
          </a:p>
          <a:p>
            <a:pPr>
              <a:tabLst>
                <a:tab pos="403225" algn="l"/>
              </a:tabLst>
            </a:pPr>
            <a:r>
              <a:rPr lang="en-US" dirty="0" smtClean="0"/>
              <a:t>•	</a:t>
            </a:r>
            <a:r>
              <a:rPr lang="en-US" dirty="0" err="1" smtClean="0"/>
              <a:t>hambatan</a:t>
            </a:r>
            <a:r>
              <a:rPr lang="en-US" dirty="0" smtClean="0"/>
              <a:t> bearing</a:t>
            </a:r>
          </a:p>
          <a:p>
            <a:pPr>
              <a:tabLst>
                <a:tab pos="403225" algn="l"/>
              </a:tabLst>
            </a:pPr>
            <a:r>
              <a:rPr lang="en-US" dirty="0" smtClean="0"/>
              <a:t>•	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penggerak</a:t>
            </a:r>
            <a:endParaRPr lang="en-US" dirty="0" smtClean="0"/>
          </a:p>
          <a:p>
            <a:pPr>
              <a:tabLst>
                <a:tab pos="403225" algn="l"/>
              </a:tabLst>
            </a:pPr>
            <a:r>
              <a:rPr lang="en-US" dirty="0" smtClean="0"/>
              <a:t>•	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dinamis</a:t>
            </a:r>
            <a:endParaRPr lang="en-US" dirty="0" smtClean="0"/>
          </a:p>
          <a:p>
            <a:pPr>
              <a:tabLst>
                <a:tab pos="403225" algn="l"/>
              </a:tabLst>
            </a:pPr>
            <a:r>
              <a:rPr lang="en-US" dirty="0" smtClean="0"/>
              <a:t>•	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angin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gelinding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(</a:t>
            </a:r>
            <a:r>
              <a:rPr lang="en-US" dirty="0" err="1" smtClean="0"/>
              <a:t>deformasi</a:t>
            </a:r>
            <a:r>
              <a:rPr lang="en-US" dirty="0" smtClean="0"/>
              <a:t>)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titik-titik</a:t>
            </a:r>
            <a:r>
              <a:rPr lang="en-US" dirty="0" smtClean="0"/>
              <a:t> </a:t>
            </a:r>
            <a:r>
              <a:rPr lang="en-US" dirty="0" err="1" smtClean="0"/>
              <a:t>kontak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rel. </a:t>
            </a: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permukaan</a:t>
            </a:r>
            <a:r>
              <a:rPr lang="en-US" dirty="0" smtClean="0"/>
              <a:t> </a:t>
            </a:r>
            <a:r>
              <a:rPr lang="en-US" dirty="0" err="1" smtClean="0"/>
              <a:t>rel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rata,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bundar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Hambatan</a:t>
            </a:r>
            <a:r>
              <a:rPr lang="en-US" dirty="0" smtClean="0"/>
              <a:t> bearing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penggerak</a:t>
            </a:r>
            <a:r>
              <a:rPr lang="en-US" dirty="0" smtClean="0"/>
              <a:t> </a:t>
            </a:r>
            <a:r>
              <a:rPr lang="en-US" dirty="0" err="1" smtClean="0"/>
              <a:t>disebabkan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meluncur</a:t>
            </a:r>
            <a:r>
              <a:rPr lang="en-US" dirty="0" smtClean="0"/>
              <a:t>. </a:t>
            </a:r>
          </a:p>
          <a:p>
            <a:endParaRPr lang="en-US" dirty="0" smtClean="0"/>
          </a:p>
          <a:p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dinamis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hilangnya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kinetik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dinamis</a:t>
            </a:r>
            <a:r>
              <a:rPr lang="en-US" dirty="0" smtClean="0"/>
              <a:t> (</a:t>
            </a:r>
            <a:r>
              <a:rPr lang="en-US" dirty="0" err="1" smtClean="0"/>
              <a:t>getaran</a:t>
            </a:r>
            <a:r>
              <a:rPr lang="en-US" dirty="0" smtClean="0"/>
              <a:t>)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838200" y="457200"/>
            <a:ext cx="74676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079500" algn="l"/>
                <a:tab pos="1260475" algn="l"/>
              </a:tabLst>
            </a:pPr>
            <a:r>
              <a:rPr kumimoji="0" lang="id-ID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Hambatan gelinding lokomotif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0" algn="l"/>
                <a:tab pos="1260475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0" algn="l"/>
                <a:tab pos="1260475" algn="l"/>
              </a:tabLst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Hambatan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gelinding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lokomotif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lok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dihitung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sebagai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berikut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0" algn="l"/>
                <a:tab pos="1260475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lok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=  Rs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lok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. G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lok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0" algn="l"/>
                <a:tab pos="1260475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dimana: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6263" algn="l"/>
                <a:tab pos="860425" algn="l"/>
                <a:tab pos="1079500" algn="l"/>
                <a:tab pos="1260475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lok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	=	gaya hambatan/hambatan lokomotif (kg)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6263" algn="l"/>
                <a:tab pos="860425" algn="l"/>
                <a:tab pos="1079500" algn="l"/>
                <a:tab pos="1260475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G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lok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	=	berat lokomotif (ton)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6263" algn="l"/>
                <a:tab pos="860425" algn="l"/>
                <a:tab pos="1079500" algn="l"/>
                <a:tab pos="1260475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Rs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lok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	=	gaya hambatan lokomotif spesifik (kg/ton)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0" algn="l"/>
                <a:tab pos="1260475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0" algn="l"/>
                <a:tab pos="1260475" algn="l"/>
              </a:tabLst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Secara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umum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gaya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hambatan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lokomotif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spesifik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adalah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sebagai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berikut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0" algn="l"/>
                <a:tab pos="1260475" algn="l"/>
              </a:tabLst>
            </a:pPr>
            <a:endParaRPr lang="en-US" dirty="0"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0" algn="l"/>
                <a:tab pos="1260475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79500" algn="l"/>
                <a:tab pos="1260475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3429000"/>
            <a:ext cx="2892056" cy="609600"/>
          </a:xfrm>
          <a:prstGeom prst="rect">
            <a:avLst/>
          </a:prstGeom>
          <a:noFill/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762000" y="4114800"/>
            <a:ext cx="7696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50963" algn="l"/>
                <a:tab pos="153035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dimana: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1350963" algn="l"/>
                <a:tab pos="153035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F	=	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luas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penampang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lokomotif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(m</a:t>
            </a:r>
            <a:r>
              <a:rPr kumimoji="0" lang="en-US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1350963" algn="l"/>
                <a:tab pos="153035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V	=	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kecepatan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(km/jam)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1350963" algn="l"/>
                <a:tab pos="1530350" algn="l"/>
              </a:tabLst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P	=	faktor konstanta yang tergantung pada mekanisme dan susunan gandar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1350963" algn="l"/>
                <a:tab pos="1530350" algn="l"/>
              </a:tabLst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Q	=	konstanta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yang tergantung pada bentuk badan lokomotif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1350963" algn="l"/>
                <a:tab pos="1530350" algn="l"/>
              </a:tabLst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Va	=	kecepatan angin dar arah samping (km/jam)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838200" y="1524000"/>
          <a:ext cx="5714999" cy="3291840"/>
        </p:xfrm>
        <a:graphic>
          <a:graphicData uri="http://schemas.openxmlformats.org/drawingml/2006/table">
            <a:tbl>
              <a:tblPr/>
              <a:tblGrid>
                <a:gridCol w="5260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8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0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85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63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70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79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5984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Tipe Lok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Daya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(HP)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G</a:t>
                      </a:r>
                      <a:r>
                        <a:rPr lang="id-ID" sz="1800" baseline="-25000" dirty="0">
                          <a:latin typeface="+mn-lt"/>
                          <a:ea typeface="Times New Roman"/>
                          <a:cs typeface="Times New Roman"/>
                        </a:rPr>
                        <a:t> lok</a:t>
                      </a:r>
                      <a:endParaRPr lang="en-US" sz="1800" dirty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(ton)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F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(m</a:t>
                      </a:r>
                      <a:r>
                        <a:rPr lang="en-US" sz="1800" baseline="30000"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Q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3357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1.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2.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3.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4.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5.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6.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7.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8.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9.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>
                          <a:latin typeface="+mn-lt"/>
                          <a:ea typeface="Times New Roman"/>
                          <a:cs typeface="Times New Roman"/>
                        </a:rPr>
                        <a:t>10.</a:t>
                      </a:r>
                      <a:endParaRPr lang="en-US" sz="18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CC 200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CC 201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CC 204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CC 203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BB 200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BB 201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BB 202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BB 300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BB 301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 dirty="0">
                          <a:latin typeface="+mn-lt"/>
                          <a:ea typeface="Times New Roman"/>
                          <a:cs typeface="Times New Roman"/>
                        </a:rPr>
                        <a:t>BB 304</a:t>
                      </a:r>
                      <a:endParaRPr lang="en-US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1750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1950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 dirty="0">
                          <a:latin typeface="+mn-lt"/>
                          <a:ea typeface="Times New Roman"/>
                          <a:cs typeface="Times New Roman"/>
                        </a:rPr>
                        <a:t>1950</a:t>
                      </a:r>
                      <a:endParaRPr lang="en-US" sz="1800" dirty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2150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875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1425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1000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680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1500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 dirty="0">
                          <a:latin typeface="+mn-lt"/>
                          <a:ea typeface="Times New Roman"/>
                          <a:cs typeface="Times New Roman"/>
                        </a:rPr>
                        <a:t>1500</a:t>
                      </a:r>
                      <a:endParaRPr lang="en-US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96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84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>
                          <a:latin typeface="+mn-lt"/>
                          <a:ea typeface="Times New Roman"/>
                          <a:cs typeface="Times New Roman"/>
                        </a:rPr>
                        <a:t>84</a:t>
                      </a:r>
                      <a:endParaRPr lang="en-US" sz="180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84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72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74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76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36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52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>
                          <a:latin typeface="+mn-lt"/>
                          <a:ea typeface="Times New Roman"/>
                          <a:cs typeface="Times New Roman"/>
                        </a:rPr>
                        <a:t>52</a:t>
                      </a:r>
                      <a:endParaRPr lang="en-US" sz="18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80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9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8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2,0</a:t>
                      </a:r>
                      <a:r>
                        <a:rPr lang="id-ID" sz="1800">
                          <a:latin typeface="+mn-lt"/>
                          <a:ea typeface="Times New Roman"/>
                          <a:cs typeface="Times New Roman"/>
                        </a:rPr>
                        <a:t>0</a:t>
                      </a:r>
                      <a:endParaRPr lang="en-US" sz="180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2,86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>
                          <a:latin typeface="+mn-lt"/>
                          <a:ea typeface="Times New Roman"/>
                          <a:cs typeface="Times New Roman"/>
                        </a:rPr>
                        <a:t>2,86</a:t>
                      </a:r>
                      <a:endParaRPr lang="en-US" sz="180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2,86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2,65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2,65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2,65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3,5</a:t>
                      </a:r>
                      <a:r>
                        <a:rPr lang="id-ID" sz="1800">
                          <a:latin typeface="+mn-lt"/>
                          <a:ea typeface="Times New Roman"/>
                          <a:cs typeface="Times New Roman"/>
                        </a:rPr>
                        <a:t>0</a:t>
                      </a:r>
                      <a:endParaRPr lang="en-US" sz="180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+mn-lt"/>
                          <a:ea typeface="Times New Roman"/>
                          <a:cs typeface="Times New Roman"/>
                        </a:rPr>
                        <a:t>3,5</a:t>
                      </a:r>
                      <a:r>
                        <a:rPr lang="id-ID" sz="1800">
                          <a:latin typeface="+mn-lt"/>
                          <a:ea typeface="Times New Roman"/>
                          <a:cs typeface="Times New Roman"/>
                        </a:rPr>
                        <a:t>0</a:t>
                      </a:r>
                      <a:endParaRPr lang="en-US" sz="180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>
                          <a:latin typeface="+mn-lt"/>
                          <a:ea typeface="Times New Roman"/>
                          <a:cs typeface="Times New Roman"/>
                        </a:rPr>
                        <a:t>3,50</a:t>
                      </a:r>
                      <a:endParaRPr lang="en-US" sz="18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0,52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0,69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 dirty="0">
                          <a:latin typeface="+mn-lt"/>
                          <a:ea typeface="Times New Roman"/>
                          <a:cs typeface="Times New Roman"/>
                        </a:rPr>
                        <a:t>0,69</a:t>
                      </a:r>
                      <a:endParaRPr lang="en-US" sz="1800" dirty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0,55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0,54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0,54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0,54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0,55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+mn-lt"/>
                          <a:ea typeface="Times New Roman"/>
                          <a:cs typeface="Times New Roman"/>
                        </a:rPr>
                        <a:t>0,55</a:t>
                      </a:r>
                    </a:p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 dirty="0">
                          <a:latin typeface="+mn-lt"/>
                          <a:ea typeface="Times New Roman"/>
                          <a:cs typeface="Times New Roman"/>
                        </a:rPr>
                        <a:t>0,55</a:t>
                      </a:r>
                      <a:endParaRPr lang="en-US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838200" y="609600"/>
            <a:ext cx="80772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Nilai-nilai P, Q, F, G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lok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untuk berbagai lokomotif dapat dilihat pada tabel berikut dan dalam pendekatan rumus empiris ini Va = 0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838200" y="5105400"/>
            <a:ext cx="81534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Sebagai pembanding rumus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hambatan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lokomotif diesel elektrik dari Eropa adalah sebagai berikut: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600" y="5791200"/>
            <a:ext cx="2849083" cy="561975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990600" y="866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3600" y="1905000"/>
            <a:ext cx="2240280" cy="533400"/>
          </a:xfrm>
          <a:prstGeom prst="rect">
            <a:avLst/>
          </a:prstGeom>
          <a:noFill/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0" y="2577548"/>
            <a:ext cx="1905000" cy="524565"/>
          </a:xfrm>
          <a:prstGeom prst="rect">
            <a:avLst/>
          </a:prstGeom>
          <a:noFill/>
        </p:spPr>
      </p:pic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1" y="3397802"/>
            <a:ext cx="1981199" cy="545547"/>
          </a:xfrm>
          <a:prstGeom prst="rect">
            <a:avLst/>
          </a:prstGeom>
          <a:noFill/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533400" y="381000"/>
            <a:ext cx="8229599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sv-SE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Hambatan </a:t>
            </a:r>
            <a:r>
              <a:rPr kumimoji="0" lang="id-ID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Gelinding</a:t>
            </a:r>
            <a:r>
              <a:rPr kumimoji="0" lang="sv-SE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 Kereta dan Gerbong.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Hambatan gelinding rangkaian kereta atau gerbong yang ditarik oleh lokomotif adalah:	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ka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 = 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Rs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ka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x G</a:t>
            </a:r>
            <a:r>
              <a:rPr kumimoji="0" lang="sv-SE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ka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  (kg)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Secara umum, hambatan spesifik 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kereta Rs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adalah: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609600" y="2590800"/>
            <a:ext cx="253569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Untu kereta penumpang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533400" y="3505200"/>
            <a:ext cx="2743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42950" algn="l"/>
                <a:tab pos="914400" algn="l"/>
              </a:tabLst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Untuk kereta b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arang: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838200" y="4267200"/>
            <a:ext cx="659231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50963" algn="l"/>
                <a:tab pos="1620838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dimana: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92150" algn="l"/>
                <a:tab pos="1025525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ka	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=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	hambatan gelinding kereta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92150" algn="l"/>
                <a:tab pos="1025525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kap	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=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	hambatan gelinding kereta penumpang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92150" algn="l"/>
                <a:tab pos="1025525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R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kab	</a:t>
            </a: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=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	hambatan gelinding kereta barang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92150" algn="l"/>
                <a:tab pos="1025525" algn="l"/>
              </a:tabLst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V	=	kecepatan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92150" algn="l"/>
                <a:tab pos="1025525" algn="l"/>
              </a:tabLst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K	=	konstanta yang brgantung pada jenis kereta atau gerbong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92150" algn="l"/>
                <a:tab pos="1025525" algn="l"/>
              </a:tabLst>
            </a:pPr>
            <a:r>
              <a:rPr kumimoji="0" lang="sv-SE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∆V	=	tambahan kecepatan angin dari samping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50963" algn="l"/>
                <a:tab pos="1620838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533400"/>
            <a:ext cx="7848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/>
              <a:t>DIAGRAM KECEPATAN TANJAKAN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Diagram 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deskripsi</a:t>
            </a:r>
            <a:r>
              <a:rPr lang="en-US" dirty="0" smtClean="0"/>
              <a:t> yang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r>
              <a:rPr lang="en-US" dirty="0" smtClean="0"/>
              <a:t> </a:t>
            </a:r>
            <a:r>
              <a:rPr lang="en-US" dirty="0" err="1" smtClean="0"/>
              <a:t>maksimum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berjalan</a:t>
            </a:r>
            <a:r>
              <a:rPr lang="en-US" dirty="0" smtClean="0"/>
              <a:t>,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.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kurva</a:t>
            </a:r>
            <a:r>
              <a:rPr lang="en-US" dirty="0" smtClean="0"/>
              <a:t> yang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diagram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bobot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yang </a:t>
            </a:r>
            <a:r>
              <a:rPr lang="en-US" dirty="0" err="1" smtClean="0"/>
              <a:t>berbeda</a:t>
            </a:r>
            <a:r>
              <a:rPr lang="en-US" dirty="0" smtClean="0"/>
              <a:t>. </a:t>
            </a:r>
            <a:r>
              <a:rPr lang="en-US" dirty="0" err="1" smtClean="0"/>
              <a:t>Kurva</a:t>
            </a:r>
            <a:r>
              <a:rPr lang="en-US" dirty="0" smtClean="0"/>
              <a:t> </a:t>
            </a:r>
            <a:r>
              <a:rPr lang="en-US" dirty="0" err="1" smtClean="0"/>
              <a:t>dihitung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399" y="2362200"/>
            <a:ext cx="3274541" cy="504825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762000" y="2895600"/>
            <a:ext cx="3886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dimana</a:t>
            </a:r>
            <a:r>
              <a:rPr lang="en-US" dirty="0" smtClean="0"/>
              <a:t>: </a:t>
            </a:r>
          </a:p>
          <a:p>
            <a:pPr marL="1196975" indent="-1196975">
              <a:tabLst>
                <a:tab pos="968375" algn="l"/>
                <a:tab pos="1196975" algn="l"/>
              </a:tabLst>
            </a:pPr>
            <a:r>
              <a:rPr lang="en-US" dirty="0"/>
              <a:t>i</a:t>
            </a:r>
            <a:r>
              <a:rPr lang="en-US" dirty="0" smtClean="0"/>
              <a:t>	=	</a:t>
            </a:r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tanjakan</a:t>
            </a:r>
            <a:endParaRPr lang="en-US" dirty="0" smtClean="0"/>
          </a:p>
          <a:p>
            <a:pPr marL="1196975" indent="-1196975">
              <a:tabLst>
                <a:tab pos="968375" algn="l"/>
                <a:tab pos="1196975" algn="l"/>
              </a:tabLst>
            </a:pPr>
            <a:r>
              <a:rPr lang="en-US" dirty="0" smtClean="0"/>
              <a:t>F	=	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lok</a:t>
            </a:r>
            <a:endParaRPr lang="en-US" dirty="0" smtClean="0"/>
          </a:p>
          <a:p>
            <a:pPr marL="1196975" indent="-1196975">
              <a:tabLst>
                <a:tab pos="968375" algn="l"/>
                <a:tab pos="1196975" algn="l"/>
              </a:tabLst>
            </a:pPr>
            <a:r>
              <a:rPr lang="en-US" dirty="0" smtClean="0"/>
              <a:t>R </a:t>
            </a:r>
            <a:r>
              <a:rPr lang="en-US" dirty="0" err="1" smtClean="0"/>
              <a:t>lok</a:t>
            </a:r>
            <a:r>
              <a:rPr lang="en-US" dirty="0" smtClean="0"/>
              <a:t>	=	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lok</a:t>
            </a:r>
            <a:r>
              <a:rPr lang="en-US" dirty="0" smtClean="0"/>
              <a:t> </a:t>
            </a:r>
            <a:r>
              <a:rPr lang="en-US" dirty="0" err="1" smtClean="0"/>
              <a:t>absolut</a:t>
            </a:r>
            <a:endParaRPr lang="en-US" dirty="0" smtClean="0"/>
          </a:p>
          <a:p>
            <a:pPr marL="1196975" indent="-1196975">
              <a:tabLst>
                <a:tab pos="968375" algn="l"/>
                <a:tab pos="1196975" algn="l"/>
              </a:tabLst>
            </a:pPr>
            <a:r>
              <a:rPr lang="en-US" dirty="0" smtClean="0"/>
              <a:t>Rs </a:t>
            </a:r>
            <a:r>
              <a:rPr lang="en-US" dirty="0" err="1" smtClean="0"/>
              <a:t>carset</a:t>
            </a:r>
            <a:r>
              <a:rPr lang="en-US" dirty="0" smtClean="0"/>
              <a:t> 	=	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rangkaian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spesifik</a:t>
            </a:r>
            <a:endParaRPr lang="en-US" dirty="0" smtClean="0"/>
          </a:p>
          <a:p>
            <a:pPr marL="1196975" indent="-1196975">
              <a:tabLst>
                <a:tab pos="968375" algn="l"/>
                <a:tab pos="1196975" algn="l"/>
              </a:tabLst>
            </a:pPr>
            <a:r>
              <a:rPr lang="en-US" dirty="0" smtClean="0"/>
              <a:t>G </a:t>
            </a:r>
            <a:r>
              <a:rPr lang="en-US" dirty="0" err="1" smtClean="0"/>
              <a:t>lok</a:t>
            </a:r>
            <a:r>
              <a:rPr lang="en-US" dirty="0" smtClean="0"/>
              <a:t>	= 	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lok</a:t>
            </a:r>
            <a:endParaRPr lang="en-US" dirty="0" smtClean="0"/>
          </a:p>
          <a:p>
            <a:pPr marL="1196975" indent="-1196975">
              <a:tabLst>
                <a:tab pos="968375" algn="l"/>
                <a:tab pos="1196975" algn="l"/>
              </a:tabLst>
            </a:pPr>
            <a:r>
              <a:rPr lang="en-US" dirty="0" smtClean="0"/>
              <a:t>G </a:t>
            </a:r>
            <a:r>
              <a:rPr lang="en-US" dirty="0" err="1" smtClean="0"/>
              <a:t>carset</a:t>
            </a:r>
            <a:r>
              <a:rPr lang="en-US" dirty="0" smtClean="0"/>
              <a:t>	=	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rangkaian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b="12621"/>
          <a:stretch>
            <a:fillRect/>
          </a:stretch>
        </p:blipFill>
        <p:spPr bwMode="auto">
          <a:xfrm>
            <a:off x="4648200" y="2819400"/>
            <a:ext cx="4234542" cy="3511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533400" y="914400"/>
            <a:ext cx="80010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  <a:tab pos="107950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Jumlah i, dalam diagram, sama dengan gaya tarik spesifik yang tersedia baik untuk menjaga kereta tetap bergerak di jalur menanjak atau untuk melakukan percepatan.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  <a:tab pos="107950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i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diagram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= i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exist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+ f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accel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  <a:tab pos="1079500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  <a:tab pos="107950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dimana: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  <a:tab pos="107950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i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diagram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	=	jumlah i yang diperoleh dari diagram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  <a:tab pos="107950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i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exist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	= 	koefisien tanjakan eksisting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  <a:tab pos="107950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f 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accel 	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= 	gaya spesifik untuk percepatan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  <a:tab pos="1079500" algn="l"/>
              </a:tabLs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  <a:tab pos="107950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Jadi, ketika kereta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api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sedang menanjak, lokomotif harus tetap mempunyai gaya tarik agar tetap dapat melakukan percepatan berikutnya.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  <a:tab pos="1079500" algn="l"/>
              </a:tabLst>
            </a:pPr>
            <a:endParaRPr lang="en-US" dirty="0"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  <a:tab pos="107950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Hal ini adalah penting untuk menghitung waktu perjalanan.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0" y="609600"/>
            <a:ext cx="7848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PERHITUNGAN WAKTU PERJALANAN</a:t>
            </a:r>
          </a:p>
          <a:p>
            <a:endParaRPr lang="en-US" dirty="0" smtClean="0"/>
          </a:p>
          <a:p>
            <a:r>
              <a:rPr lang="en-US" dirty="0" err="1" smtClean="0"/>
              <a:t>Perhitungan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langkah</a:t>
            </a:r>
            <a:r>
              <a:rPr lang="en-US" dirty="0" smtClean="0"/>
              <a:t>:</a:t>
            </a:r>
          </a:p>
          <a:p>
            <a:pPr>
              <a:tabLst>
                <a:tab pos="347663" algn="l"/>
              </a:tabLst>
            </a:pPr>
            <a:r>
              <a:rPr lang="en-US" dirty="0" smtClean="0"/>
              <a:t>•	</a:t>
            </a:r>
            <a:r>
              <a:rPr lang="en-US" dirty="0" err="1" smtClean="0"/>
              <a:t>Perhitungan</a:t>
            </a:r>
            <a:r>
              <a:rPr lang="en-US" dirty="0" smtClean="0"/>
              <a:t> </a:t>
            </a:r>
            <a:r>
              <a:rPr lang="en-US" dirty="0" err="1" smtClean="0"/>
              <a:t>kurva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endParaRPr lang="en-US" dirty="0" smtClean="0"/>
          </a:p>
          <a:p>
            <a:pPr>
              <a:tabLst>
                <a:tab pos="347663" algn="l"/>
              </a:tabLst>
            </a:pPr>
            <a:r>
              <a:rPr lang="en-US" dirty="0" smtClean="0"/>
              <a:t>•	</a:t>
            </a:r>
            <a:r>
              <a:rPr lang="en-US" dirty="0" err="1" smtClean="0"/>
              <a:t>Integrasi</a:t>
            </a:r>
            <a:r>
              <a:rPr lang="en-US" dirty="0" smtClean="0"/>
              <a:t> </a:t>
            </a:r>
            <a:r>
              <a:rPr lang="en-US" dirty="0" err="1" smtClean="0"/>
              <a:t>kurva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pemberhentian</a:t>
            </a:r>
            <a:r>
              <a:rPr lang="en-US" dirty="0" smtClean="0"/>
              <a:t>, </a:t>
            </a:r>
            <a:r>
              <a:rPr lang="en-US" dirty="0" err="1" smtClean="0"/>
              <a:t>urutan</a:t>
            </a:r>
            <a:r>
              <a:rPr lang="en-US" dirty="0" smtClean="0"/>
              <a:t> </a:t>
            </a:r>
            <a:r>
              <a:rPr lang="en-US" dirty="0" err="1" smtClean="0"/>
              <a:t>pergerakan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3657600" y="3200400"/>
            <a:ext cx="5181600" cy="3276600"/>
            <a:chOff x="1714480" y="1643050"/>
            <a:chExt cx="5646737" cy="3657600"/>
          </a:xfrm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14480" y="1643050"/>
              <a:ext cx="5646737" cy="3657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" name="TextBox 6"/>
            <p:cNvSpPr txBox="1"/>
            <p:nvPr/>
          </p:nvSpPr>
          <p:spPr>
            <a:xfrm>
              <a:off x="2214546" y="2211356"/>
              <a:ext cx="1357322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smtClean="0"/>
                <a:t>Percepatan </a:t>
              </a:r>
              <a:endParaRPr lang="id-ID" sz="120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714744" y="2106227"/>
              <a:ext cx="928694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dirty="0" smtClean="0"/>
                <a:t>Kecepatan</a:t>
              </a:r>
            </a:p>
            <a:p>
              <a:pPr algn="ctr"/>
              <a:r>
                <a:rPr lang="id-ID" sz="1200" dirty="0" smtClean="0"/>
                <a:t>Konstan </a:t>
              </a:r>
              <a:endParaRPr lang="id-ID" sz="12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918740" y="2187258"/>
              <a:ext cx="1126162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smtClean="0"/>
                <a:t>Menurunkan kecepatan </a:t>
              </a:r>
              <a:endParaRPr lang="id-ID" sz="120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929322" y="2187258"/>
              <a:ext cx="1357322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smtClean="0"/>
                <a:t>Pengereman</a:t>
              </a:r>
              <a:endParaRPr lang="id-ID" sz="120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571736" y="3357562"/>
              <a:ext cx="10715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200" dirty="0" smtClean="0">
                  <a:solidFill>
                    <a:schemeClr val="tx1"/>
                  </a:solidFill>
                  <a:latin typeface="Arial Narrow" pitchFamily="34" charset="0"/>
                </a:rPr>
                <a:t>F =∑R + Fa</a:t>
              </a:r>
              <a:endParaRPr lang="id-ID" sz="12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714744" y="3357562"/>
              <a:ext cx="928694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200" dirty="0" smtClean="0">
                  <a:solidFill>
                    <a:schemeClr val="tx1"/>
                  </a:solidFill>
                  <a:latin typeface="Arial Narrow" pitchFamily="34" charset="0"/>
                </a:rPr>
                <a:t>F =∑R </a:t>
              </a:r>
              <a:endParaRPr lang="id-ID" sz="12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929190" y="3374408"/>
              <a:ext cx="10715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200" smtClean="0">
                  <a:solidFill>
                    <a:schemeClr val="tx1"/>
                  </a:solidFill>
                  <a:latin typeface="Arial Narrow" pitchFamily="34" charset="0"/>
                </a:rPr>
                <a:t>R inertia =∑R </a:t>
              </a:r>
              <a:endParaRPr lang="id-ID" sz="120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 rot="16200000">
              <a:off x="5643963" y="3367784"/>
              <a:ext cx="1745256" cy="3508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200" dirty="0" smtClean="0">
                  <a:solidFill>
                    <a:schemeClr val="tx1"/>
                  </a:solidFill>
                  <a:latin typeface="Arial Narrow" pitchFamily="34" charset="0"/>
                </a:rPr>
                <a:t>R inertia =∑R + F brake  </a:t>
              </a:r>
              <a:endParaRPr lang="id-ID" sz="12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762000" y="4038600"/>
            <a:ext cx="3048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Elemen</a:t>
            </a:r>
            <a:r>
              <a:rPr lang="en-US" dirty="0" smtClean="0"/>
              <a:t> </a:t>
            </a:r>
            <a:r>
              <a:rPr lang="en-US" dirty="0" err="1" smtClean="0"/>
              <a:t>pergerakan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2 </a:t>
            </a:r>
            <a:r>
              <a:rPr lang="en-US" dirty="0" err="1" smtClean="0"/>
              <a:t>pemberhentian</a:t>
            </a:r>
            <a:r>
              <a:rPr lang="en-US" dirty="0" smtClean="0"/>
              <a:t>:</a:t>
            </a:r>
          </a:p>
          <a:p>
            <a:pPr marL="347663" indent="-347663">
              <a:tabLst>
                <a:tab pos="347663" algn="l"/>
              </a:tabLst>
            </a:pPr>
            <a:r>
              <a:rPr lang="en-US" dirty="0" smtClean="0"/>
              <a:t>a.	</a:t>
            </a:r>
            <a:r>
              <a:rPr lang="en-US" dirty="0" err="1" smtClean="0"/>
              <a:t>Percepatan</a:t>
            </a:r>
            <a:endParaRPr lang="en-US" dirty="0" smtClean="0"/>
          </a:p>
          <a:p>
            <a:pPr marL="347663" indent="-347663">
              <a:tabLst>
                <a:tab pos="347663" algn="l"/>
              </a:tabLst>
            </a:pPr>
            <a:r>
              <a:rPr lang="en-US" dirty="0" smtClean="0"/>
              <a:t>b.	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konstan</a:t>
            </a:r>
            <a:endParaRPr lang="en-US" dirty="0" smtClean="0"/>
          </a:p>
          <a:p>
            <a:pPr marL="347663" indent="-347663">
              <a:tabLst>
                <a:tab pos="347663" algn="l"/>
              </a:tabLst>
            </a:pPr>
            <a:r>
              <a:rPr lang="en-US" dirty="0" smtClean="0"/>
              <a:t>c.	</a:t>
            </a:r>
            <a:r>
              <a:rPr lang="en-US" dirty="0" err="1" smtClean="0"/>
              <a:t>Penurunan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endParaRPr lang="en-US" dirty="0" smtClean="0"/>
          </a:p>
          <a:p>
            <a:pPr marL="347663" indent="-347663">
              <a:tabLst>
                <a:tab pos="347663" algn="l"/>
              </a:tabLst>
            </a:pPr>
            <a:r>
              <a:rPr lang="en-US" dirty="0" smtClean="0"/>
              <a:t>d.	</a:t>
            </a:r>
            <a:r>
              <a:rPr lang="en-US" dirty="0" err="1" smtClean="0"/>
              <a:t>Pengereman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457200"/>
            <a:ext cx="78486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Selama</a:t>
            </a:r>
            <a:r>
              <a:rPr lang="en-US" dirty="0" smtClean="0"/>
              <a:t> </a:t>
            </a:r>
            <a:r>
              <a:rPr lang="en-US" dirty="0" err="1" smtClean="0"/>
              <a:t>percepatan</a:t>
            </a:r>
            <a:r>
              <a:rPr lang="en-US" dirty="0" smtClean="0"/>
              <a:t> </a:t>
            </a:r>
            <a:r>
              <a:rPr lang="en-US" dirty="0" err="1" smtClean="0"/>
              <a:t>berlangsung</a:t>
            </a:r>
            <a:r>
              <a:rPr lang="en-US" dirty="0" smtClean="0"/>
              <a:t>,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lok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 </a:t>
            </a:r>
            <a:r>
              <a:rPr lang="en-US" dirty="0" err="1" smtClean="0"/>
              <a:t>hambatan</a:t>
            </a:r>
            <a:r>
              <a:rPr lang="en-US" dirty="0" smtClean="0"/>
              <a:t> yang </a:t>
            </a:r>
            <a:r>
              <a:rPr lang="en-US" dirty="0" err="1" smtClean="0"/>
              <a:t>menghambat</a:t>
            </a:r>
            <a:r>
              <a:rPr lang="en-US" dirty="0" smtClean="0"/>
              <a:t> </a:t>
            </a:r>
            <a:r>
              <a:rPr lang="en-US" dirty="0" err="1" smtClean="0"/>
              <a:t>ditambah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percepatan</a:t>
            </a:r>
            <a:r>
              <a:rPr lang="en-US" dirty="0" smtClean="0"/>
              <a:t>.</a:t>
            </a:r>
          </a:p>
          <a:p>
            <a:pPr>
              <a:tabLst>
                <a:tab pos="914400" algn="l"/>
                <a:tab pos="1196975" algn="l"/>
              </a:tabLst>
            </a:pPr>
            <a:r>
              <a:rPr lang="en-US" dirty="0" smtClean="0"/>
              <a:t>F 	=	∑R + </a:t>
            </a:r>
            <a:r>
              <a:rPr lang="en-US" dirty="0" err="1" smtClean="0"/>
              <a:t>Fa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konstan</a:t>
            </a:r>
            <a:r>
              <a:rPr lang="en-US" dirty="0" smtClean="0"/>
              <a:t>,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lok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yang </a:t>
            </a:r>
            <a:r>
              <a:rPr lang="en-US" dirty="0" err="1" smtClean="0"/>
              <a:t>menghambat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kelebihan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percepatan</a:t>
            </a:r>
            <a:r>
              <a:rPr lang="en-US" dirty="0" smtClean="0"/>
              <a:t>.</a:t>
            </a:r>
          </a:p>
          <a:p>
            <a:pPr>
              <a:tabLst>
                <a:tab pos="914400" algn="l"/>
                <a:tab pos="1196975" algn="l"/>
              </a:tabLst>
            </a:pPr>
            <a:r>
              <a:rPr lang="en-US" dirty="0" smtClean="0"/>
              <a:t>F 	=	∑R</a:t>
            </a:r>
          </a:p>
          <a:p>
            <a:endParaRPr lang="en-US" dirty="0" smtClean="0"/>
          </a:p>
          <a:p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penurunan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lok</a:t>
            </a:r>
            <a:r>
              <a:rPr lang="en-US" dirty="0" smtClean="0"/>
              <a:t>. Gaya </a:t>
            </a:r>
            <a:r>
              <a:rPr lang="en-US" dirty="0" err="1" smtClean="0"/>
              <a:t>inersia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.</a:t>
            </a:r>
          </a:p>
          <a:p>
            <a:pPr>
              <a:tabLst>
                <a:tab pos="914400" algn="l"/>
                <a:tab pos="1196975" algn="l"/>
              </a:tabLst>
            </a:pPr>
            <a:r>
              <a:rPr lang="en-US" dirty="0" smtClean="0"/>
              <a:t>R </a:t>
            </a:r>
            <a:r>
              <a:rPr lang="en-US" baseline="-25000" dirty="0" smtClean="0"/>
              <a:t>inertia</a:t>
            </a:r>
            <a:r>
              <a:rPr lang="en-US" dirty="0" smtClean="0"/>
              <a:t> 	=	∑R</a:t>
            </a:r>
          </a:p>
          <a:p>
            <a:endParaRPr lang="en-US" dirty="0" smtClean="0"/>
          </a:p>
          <a:p>
            <a:r>
              <a:rPr lang="en-US" dirty="0" err="1" smtClean="0"/>
              <a:t>Sementara</a:t>
            </a:r>
            <a:r>
              <a:rPr lang="en-US" dirty="0" smtClean="0"/>
              <a:t> </a:t>
            </a:r>
            <a:r>
              <a:rPr lang="en-US" dirty="0" err="1" smtClean="0"/>
              <a:t>pengereman</a:t>
            </a:r>
            <a:r>
              <a:rPr lang="en-US" dirty="0" smtClean="0"/>
              <a:t>,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inersia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ditambah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pengereman</a:t>
            </a:r>
            <a:r>
              <a:rPr lang="en-US" dirty="0" smtClean="0"/>
              <a:t>.</a:t>
            </a:r>
          </a:p>
          <a:p>
            <a:pPr>
              <a:tabLst>
                <a:tab pos="914400" algn="l"/>
                <a:tab pos="1196975" algn="l"/>
              </a:tabLst>
            </a:pPr>
            <a:r>
              <a:rPr lang="en-US" dirty="0" smtClean="0"/>
              <a:t>R </a:t>
            </a:r>
            <a:r>
              <a:rPr lang="en-US" baseline="-25000" dirty="0" smtClean="0"/>
              <a:t>inertia</a:t>
            </a:r>
            <a:r>
              <a:rPr lang="en-US" dirty="0" smtClean="0"/>
              <a:t> 	=	∑R + F </a:t>
            </a:r>
            <a:r>
              <a:rPr lang="en-US" baseline="-25000" dirty="0" smtClean="0"/>
              <a:t>brake</a:t>
            </a:r>
          </a:p>
          <a:p>
            <a:endParaRPr lang="en-US" dirty="0" smtClean="0"/>
          </a:p>
          <a:p>
            <a:r>
              <a:rPr lang="en-US" dirty="0" err="1" smtClean="0"/>
              <a:t>dimana</a:t>
            </a:r>
            <a:r>
              <a:rPr lang="en-US" dirty="0" smtClean="0"/>
              <a:t>:</a:t>
            </a:r>
          </a:p>
          <a:p>
            <a:pPr>
              <a:tabLst>
                <a:tab pos="914400" algn="l"/>
                <a:tab pos="1143000" algn="l"/>
              </a:tabLst>
            </a:pPr>
            <a:r>
              <a:rPr lang="en-US" dirty="0" smtClean="0"/>
              <a:t>F 	=	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lok</a:t>
            </a:r>
            <a:endParaRPr lang="en-US" dirty="0" smtClean="0"/>
          </a:p>
          <a:p>
            <a:pPr>
              <a:tabLst>
                <a:tab pos="914400" algn="l"/>
                <a:tab pos="1143000" algn="l"/>
              </a:tabLst>
            </a:pPr>
            <a:r>
              <a:rPr lang="en-US" dirty="0" smtClean="0"/>
              <a:t>R 	=	</a:t>
            </a:r>
            <a:r>
              <a:rPr lang="en-US" dirty="0" err="1" smtClean="0"/>
              <a:t>menghambat</a:t>
            </a:r>
            <a:endParaRPr lang="en-US" dirty="0" smtClean="0"/>
          </a:p>
          <a:p>
            <a:pPr>
              <a:tabLst>
                <a:tab pos="914400" algn="l"/>
                <a:tab pos="1143000" algn="l"/>
              </a:tabLst>
            </a:pPr>
            <a:r>
              <a:rPr lang="en-US" dirty="0" err="1" smtClean="0"/>
              <a:t>Fa</a:t>
            </a:r>
            <a:r>
              <a:rPr lang="en-US" dirty="0" smtClean="0"/>
              <a:t> 	=	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percepatan</a:t>
            </a:r>
            <a:endParaRPr lang="en-US" dirty="0" smtClean="0"/>
          </a:p>
          <a:p>
            <a:pPr>
              <a:tabLst>
                <a:tab pos="914400" algn="l"/>
                <a:tab pos="1143000" algn="l"/>
              </a:tabLst>
            </a:pPr>
            <a:r>
              <a:rPr lang="en-US" dirty="0" smtClean="0"/>
              <a:t>R </a:t>
            </a:r>
            <a:r>
              <a:rPr lang="en-US" baseline="-25000" dirty="0" smtClean="0"/>
              <a:t>inertia</a:t>
            </a:r>
            <a:r>
              <a:rPr lang="en-US" dirty="0" smtClean="0"/>
              <a:t> 	=	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inersia</a:t>
            </a:r>
            <a:endParaRPr lang="en-US" dirty="0" smtClean="0"/>
          </a:p>
          <a:p>
            <a:pPr>
              <a:tabLst>
                <a:tab pos="914400" algn="l"/>
                <a:tab pos="1143000" algn="l"/>
              </a:tabLst>
            </a:pPr>
            <a:r>
              <a:rPr lang="en-US" dirty="0" smtClean="0"/>
              <a:t>F </a:t>
            </a:r>
            <a:r>
              <a:rPr lang="en-US" baseline="-25000" dirty="0" smtClean="0"/>
              <a:t>brake</a:t>
            </a:r>
            <a:r>
              <a:rPr lang="en-US" dirty="0" smtClean="0"/>
              <a:t> 	=	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pengereman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609600"/>
            <a:ext cx="7848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percepatan</a:t>
            </a:r>
            <a:r>
              <a:rPr lang="en-US" dirty="0" smtClean="0"/>
              <a:t>,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hilang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inersia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memutar</a:t>
            </a:r>
            <a:r>
              <a:rPr lang="en-US" dirty="0" smtClean="0"/>
              <a:t> </a:t>
            </a:r>
            <a:r>
              <a:rPr lang="en-US" dirty="0" err="1" smtClean="0"/>
              <a:t>roda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.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perhitungan</a:t>
            </a:r>
            <a:r>
              <a:rPr lang="en-US" dirty="0" smtClean="0"/>
              <a:t>,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'</a:t>
            </a:r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inersia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'. </a:t>
            </a:r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inersia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berputar</a:t>
            </a:r>
            <a:r>
              <a:rPr lang="en-US" dirty="0" smtClean="0"/>
              <a:t>. </a:t>
            </a:r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kinetik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: </a:t>
            </a:r>
          </a:p>
          <a:p>
            <a:pPr algn="just">
              <a:buFontTx/>
              <a:buChar char="-"/>
            </a:pP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yang </a:t>
            </a:r>
            <a:r>
              <a:rPr lang="en-US" dirty="0" err="1" smtClean="0"/>
              <a:t>ditransmisikan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</a:p>
          <a:p>
            <a:pPr algn="just">
              <a:buFontTx/>
              <a:buChar char="-"/>
            </a:pP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. </a:t>
            </a:r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inersia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</a:t>
            </a:r>
            <a:r>
              <a:rPr lang="en-US" dirty="0" err="1" smtClean="0"/>
              <a:t>dihitung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</a:p>
          <a:p>
            <a:pPr algn="just"/>
            <a:endParaRPr lang="en-US" dirty="0" smtClean="0"/>
          </a:p>
          <a:p>
            <a:pPr algn="just"/>
            <a:r>
              <a:rPr lang="el-GR" dirty="0" smtClean="0"/>
              <a:t>ρ=1+ (</a:t>
            </a:r>
            <a:r>
              <a:rPr lang="en-US" dirty="0" smtClean="0"/>
              <a:t>E rot)/(E trans)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dimana</a:t>
            </a:r>
            <a:r>
              <a:rPr lang="en-US" dirty="0" smtClean="0"/>
              <a:t>:</a:t>
            </a:r>
          </a:p>
          <a:p>
            <a:pPr algn="just">
              <a:tabLst>
                <a:tab pos="804863" algn="l"/>
                <a:tab pos="1089025" algn="l"/>
              </a:tabLst>
            </a:pPr>
            <a:r>
              <a:rPr lang="el-GR" dirty="0" smtClean="0"/>
              <a:t>ρ 	=	</a:t>
            </a:r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</a:t>
            </a:r>
          </a:p>
          <a:p>
            <a:pPr algn="just">
              <a:tabLst>
                <a:tab pos="804863" algn="l"/>
                <a:tab pos="1089025" algn="l"/>
              </a:tabLst>
            </a:pPr>
            <a:r>
              <a:rPr lang="en-US" dirty="0" smtClean="0"/>
              <a:t>E rot 	=	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endParaRPr lang="en-US" dirty="0" smtClean="0"/>
          </a:p>
          <a:p>
            <a:pPr algn="just">
              <a:tabLst>
                <a:tab pos="804863" algn="l"/>
                <a:tab pos="1089025" algn="l"/>
              </a:tabLst>
            </a:pPr>
            <a:r>
              <a:rPr lang="en-US" dirty="0" smtClean="0"/>
              <a:t>E trans 	=	</a:t>
            </a:r>
            <a:r>
              <a:rPr lang="en-US" dirty="0" err="1" smtClean="0"/>
              <a:t>energi</a:t>
            </a:r>
            <a:r>
              <a:rPr lang="en-US" dirty="0" smtClean="0"/>
              <a:t> yang </a:t>
            </a:r>
            <a:r>
              <a:rPr lang="en-US" dirty="0" err="1" smtClean="0"/>
              <a:t>ditransmisikan</a:t>
            </a:r>
            <a:endParaRPr lang="en-US" dirty="0" smtClean="0"/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Nilai</a:t>
            </a:r>
            <a:r>
              <a:rPr lang="en-US" dirty="0" smtClean="0"/>
              <a:t> rata-rata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r>
              <a:rPr lang="en-US" dirty="0" smtClean="0"/>
              <a:t> 1,10.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57200" y="3718679"/>
            <a:ext cx="8382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penjadwalan</a:t>
            </a:r>
            <a:r>
              <a:rPr lang="en-US" dirty="0" smtClean="0"/>
              <a:t> manual,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 yang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dihitung</a:t>
            </a:r>
            <a:r>
              <a:rPr lang="en-US" dirty="0" smtClean="0"/>
              <a:t> </a:t>
            </a:r>
            <a:r>
              <a:rPr lang="en-US" dirty="0" err="1" smtClean="0"/>
              <a:t>disimpan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daftar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. </a:t>
            </a:r>
            <a:r>
              <a:rPr lang="en-US" dirty="0" err="1" smtClean="0"/>
              <a:t>Daftar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lintas</a:t>
            </a:r>
            <a:r>
              <a:rPr lang="en-US" dirty="0" smtClean="0"/>
              <a:t> </a:t>
            </a:r>
            <a:r>
              <a:rPr lang="en-US" dirty="0" err="1" smtClean="0"/>
              <a:t>pelayanan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lintas</a:t>
            </a:r>
            <a:r>
              <a:rPr lang="en-US" dirty="0" smtClean="0"/>
              <a:t> </a:t>
            </a:r>
            <a:r>
              <a:rPr lang="en-US" dirty="0" err="1" smtClean="0"/>
              <a:t>pelayanan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 </a:t>
            </a:r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berhenti</a:t>
            </a:r>
            <a:r>
              <a:rPr lang="en-US" dirty="0" smtClean="0"/>
              <a:t>.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tambahan</a:t>
            </a:r>
            <a:r>
              <a:rPr lang="en-US" dirty="0" smtClean="0"/>
              <a:t>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pengereman</a:t>
            </a:r>
            <a:r>
              <a:rPr lang="en-US" dirty="0" smtClean="0"/>
              <a:t>, </a:t>
            </a:r>
            <a:r>
              <a:rPr lang="en-US" dirty="0" err="1" smtClean="0"/>
              <a:t>percepatan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berhenti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stasiun</a:t>
            </a:r>
            <a:r>
              <a:rPr lang="en-US" dirty="0" smtClean="0"/>
              <a:t>. </a:t>
            </a:r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Jadi</a:t>
            </a:r>
            <a:r>
              <a:rPr lang="en-US" dirty="0" smtClean="0"/>
              <a:t>,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menjadwalkan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menghitung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menambahkan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tambahan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berhenti</a:t>
            </a:r>
            <a:r>
              <a:rPr lang="en-US" dirty="0" smtClean="0"/>
              <a:t> yang </a:t>
            </a:r>
            <a:r>
              <a:rPr lang="en-US" dirty="0" err="1" smtClean="0"/>
              <a:t>diperlukan</a:t>
            </a:r>
            <a:r>
              <a:rPr lang="en-US" dirty="0" smtClean="0"/>
              <a:t>.</a:t>
            </a:r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2209800" y="304801"/>
            <a:ext cx="5791200" cy="3309244"/>
            <a:chOff x="500034" y="1500174"/>
            <a:chExt cx="6357982" cy="3701880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22851" t="22461" r="29102" b="27734"/>
            <a:stretch>
              <a:fillRect/>
            </a:stretch>
          </p:blipFill>
          <p:spPr bwMode="auto">
            <a:xfrm flipV="1">
              <a:off x="714348" y="1500174"/>
              <a:ext cx="5857916" cy="3643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4" name="TextBox 13"/>
            <p:cNvSpPr txBox="1"/>
            <p:nvPr/>
          </p:nvSpPr>
          <p:spPr>
            <a:xfrm>
              <a:off x="4316742" y="3285268"/>
              <a:ext cx="121444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d-ID" sz="1200" b="1" smtClean="0">
                  <a:latin typeface="Arial Narrow" pitchFamily="34" charset="0"/>
                  <a:cs typeface="Arial" pitchFamily="34" charset="0"/>
                </a:rPr>
                <a:t>Waktu tambahan untuk percepatan</a:t>
              </a:r>
              <a:endParaRPr lang="id-ID" sz="1200" b="1"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643570" y="2953032"/>
              <a:ext cx="1214446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d-ID" sz="1200" b="1" smtClean="0">
                  <a:latin typeface="Arial Narrow" pitchFamily="34" charset="0"/>
                  <a:cs typeface="Arial" pitchFamily="34" charset="0"/>
                </a:rPr>
                <a:t>Waktu percepatan</a:t>
              </a:r>
              <a:endParaRPr lang="id-ID" sz="1200" b="1"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598900" y="3071810"/>
              <a:ext cx="1214446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d-ID" sz="1200" b="1" smtClean="0">
                  <a:latin typeface="Arial Narrow" pitchFamily="34" charset="0"/>
                  <a:cs typeface="Arial" pitchFamily="34" charset="0"/>
                </a:rPr>
                <a:t>Waktu pengereman</a:t>
              </a:r>
              <a:endParaRPr lang="id-ID" sz="1200" b="1"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922216" y="2291695"/>
              <a:ext cx="1505838" cy="51644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d-ID" sz="1200" b="1" dirty="0" smtClean="0">
                  <a:latin typeface="Arial Narrow" pitchFamily="34" charset="0"/>
                  <a:cs typeface="Arial" pitchFamily="34" charset="0"/>
                </a:rPr>
                <a:t>Waktu tambahan utk penge- reman</a:t>
              </a:r>
              <a:endParaRPr lang="id-ID" sz="1200" b="1" dirty="0"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597087" y="4857760"/>
              <a:ext cx="714380" cy="34429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d-ID" sz="1400" dirty="0" smtClean="0">
                  <a:latin typeface="Arial" pitchFamily="34" charset="0"/>
                  <a:cs typeface="Arial" pitchFamily="34" charset="0"/>
                </a:rPr>
                <a:t>Jarak</a:t>
              </a:r>
              <a:endParaRPr lang="id-ID" sz="1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00034" y="1582062"/>
              <a:ext cx="714412" cy="3098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id-ID" sz="1200" dirty="0" smtClean="0">
                  <a:latin typeface="Arial" pitchFamily="34" charset="0"/>
                  <a:cs typeface="Arial" pitchFamily="34" charset="0"/>
                </a:rPr>
                <a:t>Waktu</a:t>
              </a:r>
              <a:endParaRPr lang="id-ID" sz="12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143000" y="3276600"/>
            <a:ext cx="5500726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d-ID" sz="1400" dirty="0" smtClean="0">
                <a:latin typeface="Arial" pitchFamily="34" charset="0"/>
                <a:cs typeface="Arial" pitchFamily="34" charset="0"/>
              </a:rPr>
              <a:t>Waktu tambahan untuk percepatan dan pengereman</a:t>
            </a:r>
            <a:endParaRPr lang="id-ID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304800"/>
            <a:ext cx="81534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Latihan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r>
              <a:rPr lang="en-US" smtClean="0"/>
              <a:t> sesi-5:</a:t>
            </a:r>
            <a:endParaRPr lang="en-US" dirty="0" smtClean="0"/>
          </a:p>
          <a:p>
            <a:endParaRPr lang="en-US" dirty="0" smtClean="0"/>
          </a:p>
          <a:p>
            <a:pPr>
              <a:tabLst>
                <a:tab pos="446088" algn="l"/>
              </a:tabLst>
            </a:pPr>
            <a:r>
              <a:rPr lang="en-US" dirty="0" smtClean="0"/>
              <a:t>1. 	</a:t>
            </a:r>
            <a:r>
              <a:rPr lang="en-US" dirty="0" err="1" smtClean="0"/>
              <a:t>Diketahui</a:t>
            </a:r>
            <a:r>
              <a:rPr lang="en-US" dirty="0" smtClean="0"/>
              <a:t>:</a:t>
            </a:r>
          </a:p>
          <a:p>
            <a:pPr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Jari-jari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r>
              <a:rPr lang="en-US" dirty="0" smtClean="0"/>
              <a:t> R=800 m</a:t>
            </a:r>
          </a:p>
          <a:p>
            <a:pPr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lokomotif</a:t>
            </a:r>
            <a:r>
              <a:rPr lang="en-US" dirty="0" smtClean="0"/>
              <a:t> CC 203 = 84 ton</a:t>
            </a:r>
          </a:p>
          <a:p>
            <a:pPr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Lebar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r>
              <a:rPr lang="en-US" dirty="0" smtClean="0"/>
              <a:t> 1067 mm</a:t>
            </a:r>
          </a:p>
          <a:p>
            <a:endParaRPr lang="en-US" dirty="0" smtClean="0"/>
          </a:p>
          <a:p>
            <a:pPr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Ditanyakan</a:t>
            </a:r>
            <a:r>
              <a:rPr lang="en-US" dirty="0" smtClean="0"/>
              <a:t>:</a:t>
            </a:r>
          </a:p>
          <a:p>
            <a:pPr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Berapa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r>
              <a:rPr lang="en-US" dirty="0" smtClean="0"/>
              <a:t> </a:t>
            </a:r>
            <a:r>
              <a:rPr lang="en-US" dirty="0" err="1" smtClean="0"/>
              <a:t>spesifik</a:t>
            </a:r>
            <a:r>
              <a:rPr lang="en-US" dirty="0" smtClean="0"/>
              <a:t>?</a:t>
            </a:r>
          </a:p>
          <a:p>
            <a:pPr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Berapa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r>
              <a:rPr lang="en-US" dirty="0" smtClean="0"/>
              <a:t> </a:t>
            </a:r>
            <a:r>
              <a:rPr lang="en-US" dirty="0" err="1" smtClean="0"/>
              <a:t>absolut</a:t>
            </a:r>
            <a:r>
              <a:rPr lang="en-US" dirty="0" smtClean="0"/>
              <a:t>?</a:t>
            </a:r>
          </a:p>
          <a:p>
            <a:pPr>
              <a:tabLst>
                <a:tab pos="446088" algn="l"/>
              </a:tabLst>
            </a:pPr>
            <a:endParaRPr lang="en-US" dirty="0" smtClean="0"/>
          </a:p>
          <a:p>
            <a:pPr>
              <a:tabLst>
                <a:tab pos="446088" algn="l"/>
              </a:tabLst>
            </a:pPr>
            <a:endParaRPr lang="en-US" dirty="0" smtClean="0"/>
          </a:p>
          <a:p>
            <a:pPr marL="342900" indent="-342900">
              <a:buAutoNum type="arabicPeriod" startAt="2"/>
              <a:tabLst>
                <a:tab pos="446088" algn="l"/>
              </a:tabLst>
            </a:pPr>
            <a:r>
              <a:rPr lang="en-US" dirty="0" err="1" smtClean="0"/>
              <a:t>Diketahui</a:t>
            </a:r>
            <a:r>
              <a:rPr lang="en-US" dirty="0" smtClean="0"/>
              <a:t>:</a:t>
            </a:r>
          </a:p>
          <a:p>
            <a:pPr marL="342900" indent="-342900"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rangkaian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susunan</a:t>
            </a:r>
            <a:r>
              <a:rPr lang="en-US" dirty="0" smtClean="0"/>
              <a:t> </a:t>
            </a:r>
            <a:r>
              <a:rPr lang="en-US" dirty="0" err="1" smtClean="0"/>
              <a:t>rangkaian</a:t>
            </a:r>
            <a:r>
              <a:rPr lang="en-US" dirty="0" smtClean="0"/>
              <a:t>/</a:t>
            </a:r>
            <a:r>
              <a:rPr lang="en-US" dirty="0" err="1" smtClean="0"/>
              <a:t>stamformasi</a:t>
            </a:r>
            <a:r>
              <a:rPr lang="en-US" dirty="0" smtClean="0"/>
              <a:t> </a:t>
            </a:r>
            <a:r>
              <a:rPr lang="en-US" dirty="0" err="1" smtClean="0"/>
              <a:t>sbb</a:t>
            </a:r>
            <a:r>
              <a:rPr lang="en-US" dirty="0" smtClean="0"/>
              <a:t>: </a:t>
            </a:r>
            <a:r>
              <a:rPr lang="en-US" dirty="0" err="1" smtClean="0"/>
              <a:t>Lok</a:t>
            </a:r>
            <a:r>
              <a:rPr lang="en-US" dirty="0" smtClean="0"/>
              <a:t> + 10 K3</a:t>
            </a:r>
          </a:p>
          <a:p>
            <a:pPr marL="342900" indent="-342900"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lokomotif</a:t>
            </a:r>
            <a:r>
              <a:rPr lang="en-US" dirty="0" smtClean="0"/>
              <a:t> CC 203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r>
              <a:rPr lang="en-US" dirty="0" smtClean="0"/>
              <a:t> 84 ton</a:t>
            </a:r>
          </a:p>
          <a:p>
            <a:pPr marL="342900" indent="-342900"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lokomotif</a:t>
            </a:r>
            <a:r>
              <a:rPr lang="en-US" dirty="0" smtClean="0"/>
              <a:t> 2150 HP</a:t>
            </a:r>
          </a:p>
          <a:p>
            <a:pPr marL="342900" indent="-342900"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tiap-tiap</a:t>
            </a:r>
            <a:r>
              <a:rPr lang="en-US" dirty="0" smtClean="0"/>
              <a:t> K3 </a:t>
            </a:r>
            <a:r>
              <a:rPr lang="en-US" dirty="0" err="1" smtClean="0"/>
              <a:t>adalah</a:t>
            </a:r>
            <a:r>
              <a:rPr lang="en-US" dirty="0" smtClean="0"/>
              <a:t> 30 ton</a:t>
            </a:r>
          </a:p>
          <a:p>
            <a:pPr marL="342900" indent="-342900">
              <a:buAutoNum type="arabicPeriod" startAt="2"/>
              <a:tabLst>
                <a:tab pos="446088" algn="l"/>
              </a:tabLst>
            </a:pPr>
            <a:endParaRPr lang="en-US" dirty="0" smtClean="0"/>
          </a:p>
          <a:p>
            <a:pPr marL="342900" indent="-342900"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Ditanyakan</a:t>
            </a:r>
            <a:r>
              <a:rPr lang="en-US" dirty="0" smtClean="0"/>
              <a:t>:</a:t>
            </a:r>
          </a:p>
          <a:p>
            <a:pPr marL="342900" indent="-342900"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Berapa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dirty="0" err="1" smtClean="0"/>
              <a:t>lokomotif</a:t>
            </a:r>
            <a:r>
              <a:rPr lang="en-US" dirty="0" smtClean="0"/>
              <a:t>?</a:t>
            </a:r>
          </a:p>
          <a:p>
            <a:pPr marL="342900" indent="-342900">
              <a:tabLst>
                <a:tab pos="446088" algn="l"/>
              </a:tabLst>
            </a:pPr>
            <a:r>
              <a:rPr lang="en-US" dirty="0" smtClean="0"/>
              <a:t>	</a:t>
            </a:r>
            <a:r>
              <a:rPr lang="en-US" dirty="0" err="1" smtClean="0"/>
              <a:t>Berapa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rangkaian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1423</Words>
  <Application>Microsoft Office PowerPoint</Application>
  <PresentationFormat>On-screen Show (4:3)</PresentationFormat>
  <Paragraphs>379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ＭＳ Ｐゴシック</vt:lpstr>
      <vt:lpstr>Arial</vt:lpstr>
      <vt:lpstr>Arial Narrow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DKA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K231</dc:creator>
  <cp:lastModifiedBy>ASUS</cp:lastModifiedBy>
  <cp:revision>44</cp:revision>
  <dcterms:created xsi:type="dcterms:W3CDTF">2015-04-07T02:13:51Z</dcterms:created>
  <dcterms:modified xsi:type="dcterms:W3CDTF">2023-05-18T04:40:37Z</dcterms:modified>
</cp:coreProperties>
</file>