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95" r:id="rId4"/>
    <p:sldId id="338" r:id="rId5"/>
    <p:sldId id="315" r:id="rId6"/>
    <p:sldId id="341" r:id="rId7"/>
    <p:sldId id="334" r:id="rId8"/>
    <p:sldId id="342" r:id="rId9"/>
    <p:sldId id="332" r:id="rId10"/>
    <p:sldId id="343" r:id="rId11"/>
    <p:sldId id="344" r:id="rId12"/>
    <p:sldId id="293" r:id="rId13"/>
    <p:sldId id="282" r:id="rId14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FF99FF"/>
    <a:srgbClr val="9900CC"/>
    <a:srgbClr val="FFFF66"/>
    <a:srgbClr val="669900"/>
    <a:srgbClr val="336699"/>
    <a:srgbClr val="FF0066"/>
    <a:srgbClr val="6699FF"/>
    <a:srgbClr val="33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6" autoAdjust="0"/>
    <p:restoredTop sz="94660"/>
  </p:normalViewPr>
  <p:slideViewPr>
    <p:cSldViewPr>
      <p:cViewPr>
        <p:scale>
          <a:sx n="66" d="100"/>
          <a:sy n="66" d="100"/>
        </p:scale>
        <p:origin x="-132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powerpointstyles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9" name="Text Box 15"/>
          <p:cNvSpPr txBox="1">
            <a:spLocks noChangeArrowheads="1"/>
          </p:cNvSpPr>
          <p:nvPr userDrawn="1"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13"/>
              </a:rPr>
              <a:t>Powerpoint Templates</a:t>
            </a:r>
            <a:endParaRPr lang="fr-FR"/>
          </a:p>
        </p:txBody>
      </p:sp>
      <p:pic>
        <p:nvPicPr>
          <p:cNvPr id="1038" name="Picture 14" descr="Imvcxage1qsazroiudsf"/>
          <p:cNvPicPr>
            <a:picLocks noChangeAspect="1" noChangeArrowheads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36" name="Rectangle 12"/>
          <p:cNvSpPr>
            <a:spLocks noChangeArrowheads="1"/>
          </p:cNvSpPr>
          <p:nvPr userDrawn="1"/>
        </p:nvSpPr>
        <p:spPr bwMode="auto">
          <a:xfrm>
            <a:off x="323850" y="836613"/>
            <a:ext cx="8569325" cy="5761037"/>
          </a:xfrm>
          <a:prstGeom prst="rect">
            <a:avLst/>
          </a:prstGeom>
          <a:solidFill>
            <a:schemeClr val="bg1">
              <a:alpha val="7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id-ID"/>
          </a:p>
        </p:txBody>
      </p:sp>
      <p:sp>
        <p:nvSpPr>
          <p:cNvPr id="1032" name="Text Box 8"/>
          <p:cNvSpPr txBox="1">
            <a:spLocks noChangeArrowheads="1"/>
          </p:cNvSpPr>
          <p:nvPr userDrawn="1"/>
        </p:nvSpPr>
        <p:spPr bwMode="auto">
          <a:xfrm>
            <a:off x="7812088" y="6302375"/>
            <a:ext cx="1073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 b="1">
                <a:solidFill>
                  <a:srgbClr val="336699"/>
                </a:solidFill>
              </a:rPr>
              <a:t>Page </a:t>
            </a:r>
            <a:fld id="{7702F283-D723-46CD-BF9D-635C9B4E8DF9}" type="slidenum">
              <a:rPr lang="fr-FR" b="1">
                <a:solidFill>
                  <a:srgbClr val="336699"/>
                </a:solidFill>
              </a:rPr>
              <a:pPr/>
              <a:t>‹#›</a:t>
            </a:fld>
            <a:endParaRPr lang="fr-FR" b="1">
              <a:solidFill>
                <a:srgbClr val="33669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owerpointstyles.com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Text Box 12"/>
          <p:cNvSpPr txBox="1">
            <a:spLocks noChangeArrowheads="1"/>
          </p:cNvSpPr>
          <p:nvPr/>
        </p:nvSpPr>
        <p:spPr bwMode="auto">
          <a:xfrm>
            <a:off x="3348038" y="6237288"/>
            <a:ext cx="24574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fr-FR">
                <a:hlinkClick r:id="rId2"/>
              </a:rPr>
              <a:t>Powerpoint Templates</a:t>
            </a:r>
            <a:endParaRPr lang="fr-FR"/>
          </a:p>
        </p:txBody>
      </p:sp>
      <p:pic>
        <p:nvPicPr>
          <p:cNvPr id="2059" name="Picture 11" descr="Imvcxage1qsazroiuds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16632"/>
            <a:ext cx="9144000" cy="6741368"/>
          </a:xfrm>
          <a:prstGeom prst="rect">
            <a:avLst/>
          </a:prstGeom>
          <a:noFill/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143240" y="2786058"/>
            <a:ext cx="4060727" cy="1877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C00000"/>
                </a:solidFill>
                <a:latin typeface="Humanst521 Lt BT" pitchFamily="34" charset="0"/>
              </a:rPr>
              <a:t>Gambar Teknik </a:t>
            </a:r>
            <a:r>
              <a:rPr lang="en-US" sz="3200" b="1" dirty="0" smtClean="0">
                <a:solidFill>
                  <a:srgbClr val="C00000"/>
                </a:solidFill>
                <a:latin typeface="Humanst521 Lt BT" pitchFamily="34" charset="0"/>
              </a:rPr>
              <a:t>3D </a:t>
            </a:r>
            <a:r>
              <a:rPr lang="id-ID" sz="3200" b="1" dirty="0" smtClean="0">
                <a:solidFill>
                  <a:srgbClr val="C00000"/>
                </a:solidFill>
                <a:latin typeface="Humanst521 Lt BT" pitchFamily="34" charset="0"/>
              </a:rPr>
              <a:t>-</a:t>
            </a:r>
            <a:r>
              <a:rPr lang="en-US" sz="3200" b="1" dirty="0" smtClean="0">
                <a:solidFill>
                  <a:srgbClr val="C00000"/>
                </a:solidFill>
                <a:latin typeface="Humanst521 Lt BT" pitchFamily="34" charset="0"/>
              </a:rPr>
              <a:t> </a:t>
            </a:r>
            <a:r>
              <a:rPr lang="id-ID" sz="3200" b="1" dirty="0" smtClean="0">
                <a:solidFill>
                  <a:srgbClr val="C00000"/>
                </a:solidFill>
                <a:latin typeface="Humanst521 Lt BT" pitchFamily="34" charset="0"/>
              </a:rPr>
              <a:t>06</a:t>
            </a:r>
            <a:endParaRPr lang="id-ID" sz="3200" b="1" dirty="0" smtClean="0">
              <a:solidFill>
                <a:srgbClr val="C00000"/>
              </a:solidFill>
              <a:latin typeface="Humanst521 Lt BT" pitchFamily="34" charset="0"/>
            </a:endParaRPr>
          </a:p>
          <a:p>
            <a:r>
              <a:rPr lang="en-US" sz="4000" b="1" dirty="0" err="1" smtClean="0">
                <a:solidFill>
                  <a:srgbClr val="C00000"/>
                </a:solidFill>
                <a:latin typeface="Humanst521 BT" pitchFamily="34" charset="0"/>
              </a:rPr>
              <a:t>DENAH</a:t>
            </a:r>
            <a:r>
              <a:rPr lang="en-US" sz="4000" b="1" dirty="0" smtClean="0">
                <a:solidFill>
                  <a:srgbClr val="C00000"/>
                </a:solidFill>
                <a:latin typeface="Humanst521 BT" pitchFamily="34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Humanst521 BT" pitchFamily="34" charset="0"/>
              </a:rPr>
              <a:t>OBELIK</a:t>
            </a:r>
            <a:endParaRPr lang="fr-FR" sz="4000" b="1" dirty="0">
              <a:solidFill>
                <a:srgbClr val="C00000"/>
              </a:solidFill>
              <a:latin typeface="Humanst521 BT" pitchFamily="34" charset="0"/>
            </a:endParaRPr>
          </a:p>
          <a:p>
            <a:endParaRPr lang="en-US" sz="2000" b="1" i="1" dirty="0" smtClean="0">
              <a:solidFill>
                <a:srgbClr val="336699"/>
              </a:solidFill>
              <a:latin typeface="Verdana" pitchFamily="34" charset="0"/>
            </a:endParaRPr>
          </a:p>
          <a:p>
            <a:r>
              <a:rPr lang="id-ID" sz="2400" b="1" i="1" dirty="0" smtClean="0">
                <a:solidFill>
                  <a:srgbClr val="336699"/>
                </a:solidFill>
                <a:latin typeface="Humanst521 Lt BT" pitchFamily="34" charset="0"/>
              </a:rPr>
              <a:t>Oleh </a:t>
            </a:r>
            <a:r>
              <a:rPr lang="id-ID" sz="2400" b="1" i="1" dirty="0" smtClean="0">
                <a:solidFill>
                  <a:srgbClr val="336699"/>
                </a:solidFill>
                <a:latin typeface="Humanst521 Lt BT" pitchFamily="34" charset="0"/>
              </a:rPr>
              <a:t>M. Agung Wahyudi, ST.MT.</a:t>
            </a:r>
            <a:endParaRPr lang="fr-FR" sz="2400" i="1" dirty="0">
              <a:solidFill>
                <a:srgbClr val="336699"/>
              </a:solidFill>
              <a:latin typeface="Humanst521 Lt B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285984" y="357166"/>
            <a:ext cx="4589718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Verdana" pitchFamily="34" charset="0"/>
              </a:rPr>
              <a:t>Target Perkuliahan</a:t>
            </a:r>
            <a:endParaRPr lang="fr-FR" dirty="0">
              <a:solidFill>
                <a:srgbClr val="336699"/>
              </a:solidFill>
            </a:endParaRPr>
          </a:p>
        </p:txBody>
      </p:sp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785786" y="1142984"/>
            <a:ext cx="7715304" cy="571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just"/>
            <a:r>
              <a:rPr lang="id-ID" sz="2400" b="1" dirty="0" smtClean="0">
                <a:solidFill>
                  <a:srgbClr val="6699FF"/>
                </a:solidFill>
                <a:latin typeface="Futura Md BT" pitchFamily="34" charset="0"/>
              </a:rPr>
              <a:t>KEMAMPUAN AKHIR YANG DIHARAPKAN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785786" y="1928802"/>
            <a:ext cx="7715304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lvl="0"/>
            <a:r>
              <a:rPr lang="id-ID" sz="2800" b="1" dirty="0" smtClean="0">
                <a:solidFill>
                  <a:srgbClr val="7030A0"/>
                </a:solidFill>
                <a:latin typeface="Tekton Pro" pitchFamily="34" charset="0"/>
                <a:cs typeface="Calibri" pitchFamily="34" charset="0"/>
              </a:rPr>
              <a:t>Setelah mengikuti perkuliahan  Denah Obelik, mahasiswa diharapkan bisa:</a:t>
            </a:r>
            <a:endParaRPr lang="id-ID" sz="2800" b="1" dirty="0">
              <a:solidFill>
                <a:srgbClr val="7030A0"/>
              </a:solidFill>
              <a:latin typeface="Tekton Pro" pitchFamily="34" charset="0"/>
              <a:cs typeface="Calibri" pitchFamily="34" charset="0"/>
            </a:endParaRPr>
          </a:p>
          <a:p>
            <a:pPr marL="179388" lvl="0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Tekton Pro" pitchFamily="34" charset="0"/>
                <a:cs typeface="Calibri" pitchFamily="34" charset="0"/>
              </a:rPr>
              <a:t>Memahami pengertian Denah Obelik beserta ciri-cirinya dan perbedaannya dengan gambar proyeksi lain.</a:t>
            </a:r>
            <a:endParaRPr lang="id-ID" sz="2800" b="1" dirty="0">
              <a:solidFill>
                <a:srgbClr val="7030A0"/>
              </a:solidFill>
              <a:latin typeface="Tekton Pro" pitchFamily="34" charset="0"/>
              <a:cs typeface="Calibri" pitchFamily="34" charset="0"/>
            </a:endParaRPr>
          </a:p>
        </p:txBody>
      </p:sp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785786" y="4143356"/>
            <a:ext cx="7715304" cy="19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179388" lvl="0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7030A0"/>
                </a:solidFill>
                <a:latin typeface="Tekton Pro" pitchFamily="34" charset="0"/>
                <a:cs typeface="Calibri" pitchFamily="34" charset="0"/>
              </a:rPr>
              <a:t>Bisa membuat Gambar  Denah Obelik menggunakan alat manual seperti pensil dan mistar dengan benar.</a:t>
            </a:r>
            <a:endParaRPr lang="id-ID" sz="2800" b="1" dirty="0">
              <a:solidFill>
                <a:srgbClr val="7030A0"/>
              </a:solidFill>
              <a:latin typeface="Tekton Pro" pitchFamily="34" charset="0"/>
              <a:cs typeface="Calibri" pitchFamily="34" charset="0"/>
            </a:endParaRPr>
          </a:p>
          <a:p>
            <a:pPr algn="just"/>
            <a:endParaRPr lang="fr-FR" b="1" dirty="0">
              <a:solidFill>
                <a:srgbClr val="6699FF"/>
              </a:solidFill>
              <a:latin typeface="Tekton Pro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8195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857356" y="642918"/>
            <a:ext cx="55242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PENGERTIAN DENAH OBELIK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85786" y="1357298"/>
            <a:ext cx="7715304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206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Denah Obelik merupakan suatu proyeksi langsung terhadap  suatu denah dengan ukuran, bentuk &amp; skala yang sebenarnya (tidak mengalami pemendekan).</a:t>
            </a:r>
            <a:endParaRPr lang="fr-FR" sz="1600" b="1" dirty="0">
              <a:solidFill>
                <a:srgbClr val="00206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785786" y="3117835"/>
            <a:ext cx="77153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206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Gambar denah obelik ini mempunyai sudut yang lebih tinggi dari pada sudut pandang gambar isometri.</a:t>
            </a:r>
            <a:endParaRPr lang="fr-FR" sz="1600" b="1" dirty="0">
              <a:solidFill>
                <a:srgbClr val="00206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785786" y="4071942"/>
            <a:ext cx="7715304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206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Gambar denah dapat langsung digunakan sebagai dasar gambar, berbeda dengan gambar isometri.</a:t>
            </a:r>
            <a:endParaRPr lang="fr-FR" sz="1600" b="1" dirty="0">
              <a:solidFill>
                <a:srgbClr val="00206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785786" y="4975223"/>
            <a:ext cx="771530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206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Karena gambar denah dapat langsung digunakan sebagai dasar gambar, denah obelik cocok untuk menggambar bentuk-bentuk lingkaran/kurva.</a:t>
            </a:r>
            <a:endParaRPr lang="fr-FR" sz="1600" b="1" dirty="0">
              <a:solidFill>
                <a:srgbClr val="00206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619499" y="428604"/>
            <a:ext cx="5524269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PENGERTIAN DENAH OBELIK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714348" y="1214422"/>
            <a:ext cx="5429288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chemeClr val="accent6">
                    <a:lumMod val="75000"/>
                  </a:schemeClr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Bidang utama yang horisontal diorientasikan sejajar dengan bidang gambar &amp; diputar untuk membuat sudut terhadap sumbu horisontal dan menggambarkan objek-objek pada denah dengan ukuran, bentuk &amp; proporsi yang sebenarnya.</a:t>
            </a:r>
            <a:endParaRPr lang="fr-FR" sz="1600" b="1" dirty="0">
              <a:solidFill>
                <a:schemeClr val="accent6">
                  <a:lumMod val="75000"/>
                </a:schemeClr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8" name="Picture 7" descr="Denah Obelik.jpg"/>
          <p:cNvPicPr>
            <a:picLocks noChangeAspect="1"/>
          </p:cNvPicPr>
          <p:nvPr/>
        </p:nvPicPr>
        <p:blipFill>
          <a:blip r:embed="rId2">
            <a:lum contrast="30000"/>
          </a:blip>
          <a:srcRect l="16686" r="26484" b="37736"/>
          <a:stretch>
            <a:fillRect/>
          </a:stretch>
        </p:blipFill>
        <p:spPr>
          <a:xfrm>
            <a:off x="6429388" y="2000240"/>
            <a:ext cx="2071702" cy="32642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500166" y="214290"/>
            <a:ext cx="557877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SUDUT PADA DENAH OBELIK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28596" y="1000108"/>
            <a:ext cx="8143932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206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Untuk membuat gambar denah obelik, gunakan sudut-sudut yang ada pada mistar segitiga (30°, 45° &amp; 60°)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00034" y="2285992"/>
            <a:ext cx="81439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206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Kita bisa menggunakan sudut yang berbeda untuk menonjolkan bidang tertentu yang akan ditampilkan.</a:t>
            </a:r>
            <a:endParaRPr lang="fr-FR" sz="1600" b="1" dirty="0">
              <a:solidFill>
                <a:srgbClr val="00206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" name="Picture 6" descr="Denah Obelik2.jpg"/>
          <p:cNvPicPr>
            <a:picLocks noChangeAspect="1"/>
          </p:cNvPicPr>
          <p:nvPr/>
        </p:nvPicPr>
        <p:blipFill>
          <a:blip r:embed="rId2"/>
          <a:srcRect l="13606" t="28125" r="6562" b="44792"/>
          <a:stretch>
            <a:fillRect/>
          </a:stretch>
        </p:blipFill>
        <p:spPr>
          <a:xfrm>
            <a:off x="357158" y="3357562"/>
            <a:ext cx="8358214" cy="31957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500166" y="214290"/>
            <a:ext cx="5578771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SUDUT PADA DENAH OBELIK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500034" y="4403719"/>
            <a:ext cx="81439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206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Pada sudut 45-45, 2 bidang mendapat penekanan yang sama.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500034" y="5332413"/>
            <a:ext cx="81439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179388" indent="-179388">
              <a:buFont typeface="Arial" pitchFamily="34" charset="0"/>
              <a:buChar char="•"/>
            </a:pPr>
            <a:r>
              <a:rPr lang="id-ID" sz="2800" b="1" dirty="0" smtClean="0">
                <a:solidFill>
                  <a:srgbClr val="00206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Pada sudut 30-60, satu bidang mendapat perhatian lebih dibanding bidang tampak lainnya.</a:t>
            </a:r>
            <a:endParaRPr lang="fr-FR" sz="1600" b="1" dirty="0">
              <a:solidFill>
                <a:srgbClr val="002060"/>
              </a:solidFill>
              <a:latin typeface="Tekton Pro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7" name="Picture 6" descr="Denah Obelik2.jpg"/>
          <p:cNvPicPr>
            <a:picLocks noChangeAspect="1"/>
          </p:cNvPicPr>
          <p:nvPr/>
        </p:nvPicPr>
        <p:blipFill>
          <a:blip r:embed="rId2"/>
          <a:srcRect l="13606" t="28125" r="6562" b="44792"/>
          <a:stretch>
            <a:fillRect/>
          </a:stretch>
        </p:blipFill>
        <p:spPr>
          <a:xfrm>
            <a:off x="428596" y="1019030"/>
            <a:ext cx="8358214" cy="319578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500166" y="357166"/>
            <a:ext cx="59442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MENGGAMBAR DENAH OBELIK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929190" y="1401063"/>
            <a:ext cx="392909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id-ID" sz="2800" b="1" dirty="0" smtClean="0">
                <a:solidFill>
                  <a:srgbClr val="00206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Buatlah gambar denah dari benda yang akan diproyeksikan.</a:t>
            </a:r>
          </a:p>
        </p:txBody>
      </p:sp>
      <p:pic>
        <p:nvPicPr>
          <p:cNvPr id="6" name="Picture 5" descr="Denah Obelik2.jpg"/>
          <p:cNvPicPr>
            <a:picLocks noChangeAspect="1"/>
          </p:cNvPicPr>
          <p:nvPr/>
        </p:nvPicPr>
        <p:blipFill>
          <a:blip r:embed="rId2"/>
          <a:srcRect l="4696" r="49518" b="70833"/>
          <a:stretch>
            <a:fillRect/>
          </a:stretch>
        </p:blipFill>
        <p:spPr>
          <a:xfrm>
            <a:off x="285720" y="1269374"/>
            <a:ext cx="4500594" cy="3231196"/>
          </a:xfrm>
          <a:prstGeom prst="rect">
            <a:avLst/>
          </a:prstGeom>
        </p:spPr>
      </p:pic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929190" y="2894484"/>
            <a:ext cx="3857652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 startAt="2"/>
            </a:pPr>
            <a:r>
              <a:rPr lang="id-ID" sz="2800" b="1" dirty="0" smtClean="0">
                <a:solidFill>
                  <a:srgbClr val="00206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Putar gambar denah tersebut sesuai sudut yang sudah dipilih, terhadap garis horisontal pada bidang gambar.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4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500166" y="357166"/>
            <a:ext cx="5944256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MENGGAMBAR DENAH OBELIK</a:t>
            </a:r>
            <a:endParaRPr lang="fr-FR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4714876" y="1401063"/>
            <a:ext cx="4143404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 startAt="3"/>
            </a:pPr>
            <a:r>
              <a:rPr lang="id-ID" sz="2800" b="1" dirty="0" smtClean="0">
                <a:solidFill>
                  <a:srgbClr val="00206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Buatlah garis-garis vertikal dan selesaikan gambar.</a:t>
            </a: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4786314" y="3251674"/>
            <a:ext cx="400052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eriod" startAt="4"/>
            </a:pPr>
            <a:r>
              <a:rPr lang="id-ID" sz="2800" b="1" dirty="0" smtClean="0">
                <a:solidFill>
                  <a:srgbClr val="002060"/>
                </a:solidFill>
                <a:latin typeface="Tekton Pro" pitchFamily="34" charset="0"/>
                <a:ea typeface="Tahoma" pitchFamily="34" charset="0"/>
                <a:cs typeface="Tahoma" pitchFamily="34" charset="0"/>
              </a:rPr>
              <a:t>Jika nampak distorsi yang mengganggu pada gambar, pada sumbu vertikal (z) bisa dilakukan pemendekan ( ½ , 2/3 atau ¾).  </a:t>
            </a:r>
          </a:p>
        </p:txBody>
      </p:sp>
      <p:pic>
        <p:nvPicPr>
          <p:cNvPr id="8" name="Picture 7" descr="Denah Obelik2.jpg"/>
          <p:cNvPicPr>
            <a:picLocks noChangeAspect="1"/>
          </p:cNvPicPr>
          <p:nvPr/>
        </p:nvPicPr>
        <p:blipFill>
          <a:blip r:embed="rId2"/>
          <a:srcRect l="7736" t="54167" r="52348" b="3125"/>
          <a:stretch>
            <a:fillRect/>
          </a:stretch>
        </p:blipFill>
        <p:spPr>
          <a:xfrm>
            <a:off x="357158" y="1000108"/>
            <a:ext cx="4143404" cy="499645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57290" y="428604"/>
            <a:ext cx="60722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LATIHAN 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642910" y="1372614"/>
            <a:ext cx="8143932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id-ID" sz="2800" b="1" dirty="0" smtClean="0">
                <a:solidFill>
                  <a:srgbClr val="00206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Buatlah gambar denah obelik dari rumah adat jawa berbentuk </a:t>
            </a:r>
            <a:r>
              <a:rPr lang="id-ID" sz="2800" b="1" dirty="0" smtClean="0">
                <a:solidFill>
                  <a:srgbClr val="00206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joglo</a:t>
            </a:r>
            <a:r>
              <a:rPr lang="en-US" sz="2800" b="1" dirty="0" smtClean="0">
                <a:solidFill>
                  <a:srgbClr val="00206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id-ID" sz="2800" b="1" dirty="0" smtClean="0">
                <a:solidFill>
                  <a:srgbClr val="00206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(</a:t>
            </a:r>
            <a:r>
              <a:rPr lang="id-ID" sz="2800" b="1" dirty="0" smtClean="0">
                <a:solidFill>
                  <a:srgbClr val="00206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dinding terpotong 1 m dari lantai</a:t>
            </a:r>
            <a:r>
              <a:rPr lang="id-ID" sz="2800" b="1" dirty="0" smtClean="0">
                <a:solidFill>
                  <a:srgbClr val="00206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).</a:t>
            </a:r>
            <a:endParaRPr lang="id-ID" sz="2800" b="1" dirty="0" smtClean="0">
              <a:solidFill>
                <a:srgbClr val="00206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57290" y="428604"/>
            <a:ext cx="60722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LATIHAN 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642910" y="1372614"/>
            <a:ext cx="81439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DENAH</a:t>
            </a:r>
            <a:endParaRPr lang="id-ID" sz="2800" b="1" dirty="0" smtClean="0">
              <a:solidFill>
                <a:srgbClr val="00206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-14131"/>
            <a:ext cx="631353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2144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07"/>
          <a:stretch/>
        </p:blipFill>
        <p:spPr bwMode="auto">
          <a:xfrm>
            <a:off x="1102146" y="951824"/>
            <a:ext cx="8041854" cy="5901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1357290" y="428604"/>
            <a:ext cx="607223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/>
            <a:r>
              <a:rPr lang="id-ID" sz="2800" b="1" dirty="0" smtClean="0">
                <a:solidFill>
                  <a:srgbClr val="C00000"/>
                </a:solidFill>
                <a:latin typeface="Kozuka Gothic Pro B" pitchFamily="34" charset="-128"/>
                <a:ea typeface="Kozuka Gothic Pro B" pitchFamily="34" charset="-128"/>
              </a:rPr>
              <a:t>LATIHAN </a:t>
            </a:r>
            <a:endParaRPr lang="fr-FR" sz="1600" dirty="0">
              <a:solidFill>
                <a:srgbClr val="C00000"/>
              </a:solidFill>
              <a:latin typeface="Kozuka Gothic Pro B" pitchFamily="34" charset="-128"/>
              <a:ea typeface="Kozuka Gothic Pro B" pitchFamily="34" charset="-128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21439" y="1372614"/>
            <a:ext cx="81439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TAMPAK</a:t>
            </a:r>
            <a:r>
              <a:rPr lang="en-US" sz="2800" b="1" dirty="0" smtClean="0">
                <a:solidFill>
                  <a:srgbClr val="00206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  </a:t>
            </a:r>
            <a:r>
              <a:rPr lang="en-US" sz="2800" b="1" dirty="0" err="1" smtClean="0">
                <a:solidFill>
                  <a:srgbClr val="002060"/>
                </a:solidFill>
                <a:latin typeface="Tekton Pro" pitchFamily="34" charset="0"/>
                <a:ea typeface="Verdana" pitchFamily="34" charset="0"/>
                <a:cs typeface="Verdana" pitchFamily="34" charset="0"/>
              </a:rPr>
              <a:t>DEPAN</a:t>
            </a:r>
            <a:endParaRPr lang="id-ID" sz="2800" b="1" dirty="0" smtClean="0">
              <a:solidFill>
                <a:srgbClr val="002060"/>
              </a:solidFill>
              <a:latin typeface="Tekton Pro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24469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500298" y="3214686"/>
            <a:ext cx="346441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336699"/>
                </a:solidFill>
                <a:latin typeface="Trajan Pro" pitchFamily="18" charset="0"/>
              </a:rPr>
              <a:t>Terimakasih...</a:t>
            </a:r>
            <a:endParaRPr lang="fr-FR" dirty="0">
              <a:solidFill>
                <a:srgbClr val="336699"/>
              </a:solidFill>
              <a:latin typeface="Trajan Pro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2000232" y="428604"/>
            <a:ext cx="46181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id-ID" sz="3200" b="1" dirty="0" smtClean="0">
                <a:solidFill>
                  <a:srgbClr val="00B050"/>
                </a:solidFill>
                <a:latin typeface="Trajan Pro" pitchFamily="18" charset="0"/>
              </a:rPr>
              <a:t>Quote of The Day :</a:t>
            </a:r>
            <a:endParaRPr lang="fr-FR" dirty="0">
              <a:solidFill>
                <a:srgbClr val="00B050"/>
              </a:solidFill>
              <a:latin typeface="Trajan Pro" pitchFamily="18" charset="0"/>
            </a:endParaRPr>
          </a:p>
        </p:txBody>
      </p:sp>
      <p:pic>
        <p:nvPicPr>
          <p:cNvPr id="4" name="Picture 3" descr="45-powerful-motivational-quotes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1285860"/>
            <a:ext cx="6310330" cy="519550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</p:bldLst>
  </p:timing>
</p:sld>
</file>

<file path=ppt/theme/theme1.xml><?xml version="1.0" encoding="utf-8"?>
<a:theme xmlns:a="http://schemas.openxmlformats.org/drawingml/2006/main" name="Modèle par défaut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2461</TotalTime>
  <Words>329</Words>
  <Application>Microsoft Office PowerPoint</Application>
  <PresentationFormat>On-screen Show (4:3)</PresentationFormat>
  <Paragraphs>37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Modèle par défaut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Syphon</dc:title>
  <dc:creator>www.powerpointstyles.com</dc:creator>
  <cp:lastModifiedBy>ismail - [2010]</cp:lastModifiedBy>
  <cp:revision>204</cp:revision>
  <dcterms:created xsi:type="dcterms:W3CDTF">2009-03-23T15:23:24Z</dcterms:created>
  <dcterms:modified xsi:type="dcterms:W3CDTF">2020-03-26T23:27:46Z</dcterms:modified>
</cp:coreProperties>
</file>