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4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0CC3B2-7037-43C4-9EA9-B193F89C9008}" type="datetimeFigureOut">
              <a:rPr lang="en-US" smtClean="0"/>
              <a:pPr/>
              <a:t>4/20/2012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D2BDAC-5B8E-4A12-835D-98B726A669F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12D11-199D-49A0-B666-085C42CEA918}" type="datetimeFigureOut">
              <a:rPr lang="id-ID" smtClean="0"/>
              <a:pPr/>
              <a:t>20/04/2012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96431-06C1-45EB-AF6B-53269031A3BC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285728"/>
            <a:ext cx="8286808" cy="3571899"/>
          </a:xfrm>
        </p:spPr>
        <p:txBody>
          <a:bodyPr>
            <a:normAutofit fontScale="90000"/>
          </a:bodyPr>
          <a:lstStyle/>
          <a:p>
            <a:r>
              <a:rPr lang="id-ID" sz="4800" dirty="0" smtClean="0">
                <a:latin typeface="Aharoni" pitchFamily="2" charset="-79"/>
                <a:cs typeface="Aharoni" pitchFamily="2" charset="-79"/>
              </a:rPr>
              <a:t>Pengembangan Sikap dan Perilaku Anak Usia 3-4 tahun melalui Metode Bercakap-cakap dan Tanya Jawab</a:t>
            </a:r>
            <a:endParaRPr lang="id-ID" sz="48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3886200"/>
            <a:ext cx="8286808" cy="2543196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D</a:t>
            </a:r>
            <a:r>
              <a:rPr lang="id-ID" dirty="0" smtClean="0">
                <a:solidFill>
                  <a:srgbClr val="FF0000"/>
                </a:solidFill>
              </a:rPr>
              <a:t>wi Prasetiyawati D.H., S.Pd., M.Pd.</a:t>
            </a:r>
            <a:endParaRPr lang="id-ID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 </a:t>
            </a:r>
            <a:endParaRPr lang="id-ID" dirty="0">
              <a:solidFill>
                <a:srgbClr val="FF0000"/>
              </a:solidFill>
            </a:endParaRPr>
          </a:p>
          <a:p>
            <a:endParaRPr lang="id-ID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2000263"/>
          </a:xfrm>
        </p:spPr>
        <p:txBody>
          <a:bodyPr/>
          <a:lstStyle/>
          <a:p>
            <a:r>
              <a:rPr lang="id-ID" dirty="0" smtClean="0">
                <a:solidFill>
                  <a:schemeClr val="accent2">
                    <a:lumMod val="75000"/>
                  </a:schemeClr>
                </a:solidFill>
              </a:rPr>
              <a:t>Hakikat Metode Bercakap-cakap</a:t>
            </a:r>
            <a:endParaRPr lang="id-ID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2000240"/>
            <a:ext cx="8429684" cy="4357718"/>
          </a:xfrm>
        </p:spPr>
        <p:txBody>
          <a:bodyPr>
            <a:normAutofit/>
          </a:bodyPr>
          <a:lstStyle/>
          <a:p>
            <a:pPr algn="l">
              <a:buFont typeface="Wingdings" pitchFamily="2" charset="2"/>
              <a:buChar char="Ø"/>
            </a:pPr>
            <a:r>
              <a:rPr lang="en-US" dirty="0" err="1">
                <a:solidFill>
                  <a:srgbClr val="7030A0"/>
                </a:solidFill>
              </a:rPr>
              <a:t>Bercakap-cakap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adalah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bagian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dari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kecakapan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bahasa</a:t>
            </a:r>
            <a:r>
              <a:rPr lang="en-US" dirty="0">
                <a:solidFill>
                  <a:srgbClr val="7030A0"/>
                </a:solidFill>
              </a:rPr>
              <a:t> yang </a:t>
            </a:r>
            <a:r>
              <a:rPr lang="en-US" dirty="0" err="1">
                <a:solidFill>
                  <a:srgbClr val="7030A0"/>
                </a:solidFill>
              </a:rPr>
              <a:t>bersifat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ekspresif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karena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anak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diminta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untuk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menggunakan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smtClean="0">
                <a:solidFill>
                  <a:srgbClr val="7030A0"/>
                </a:solidFill>
              </a:rPr>
              <a:t>s</a:t>
            </a:r>
            <a:r>
              <a:rPr lang="id-ID" dirty="0" smtClean="0">
                <a:solidFill>
                  <a:srgbClr val="7030A0"/>
                </a:solidFill>
              </a:rPr>
              <a:t>i</a:t>
            </a:r>
            <a:r>
              <a:rPr lang="en-US" dirty="0" err="1" smtClean="0">
                <a:solidFill>
                  <a:srgbClr val="7030A0"/>
                </a:solidFill>
              </a:rPr>
              <a:t>mbol-simbol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bahasa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dalam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berkomunikasi</a:t>
            </a:r>
            <a:r>
              <a:rPr lang="en-US" dirty="0" smtClean="0">
                <a:solidFill>
                  <a:srgbClr val="7030A0"/>
                </a:solidFill>
              </a:rPr>
              <a:t>.</a:t>
            </a:r>
            <a:endParaRPr lang="id-ID" dirty="0" smtClean="0">
              <a:solidFill>
                <a:srgbClr val="7030A0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en-US" dirty="0" err="1">
                <a:solidFill>
                  <a:srgbClr val="7030A0"/>
                </a:solidFill>
              </a:rPr>
              <a:t>Salah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satu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id-ID" dirty="0" smtClean="0">
                <a:solidFill>
                  <a:srgbClr val="7030A0"/>
                </a:solidFill>
              </a:rPr>
              <a:t>cara </a:t>
            </a:r>
            <a:r>
              <a:rPr lang="en-US" dirty="0" err="1" smtClean="0">
                <a:solidFill>
                  <a:srgbClr val="7030A0"/>
                </a:solidFill>
              </a:rPr>
              <a:t>anak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belajar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adalah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melalui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 smtClean="0">
                <a:solidFill>
                  <a:srgbClr val="7030A0"/>
                </a:solidFill>
              </a:rPr>
              <a:t>bercakap-cakap</a:t>
            </a:r>
            <a:r>
              <a:rPr lang="id-ID" dirty="0" smtClean="0">
                <a:solidFill>
                  <a:srgbClr val="7030A0"/>
                </a:solidFill>
              </a:rPr>
              <a:t>,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id-ID" dirty="0" err="1" smtClean="0">
                <a:solidFill>
                  <a:srgbClr val="7030A0"/>
                </a:solidFill>
              </a:rPr>
              <a:t>p</a:t>
            </a:r>
            <a:r>
              <a:rPr lang="en-US" dirty="0" err="1" smtClean="0">
                <a:solidFill>
                  <a:srgbClr val="7030A0"/>
                </a:solidFill>
              </a:rPr>
              <a:t>engetahuan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r>
              <a:rPr lang="en-US" dirty="0">
                <a:solidFill>
                  <a:srgbClr val="7030A0"/>
                </a:solidFill>
              </a:rPr>
              <a:t>yang </a:t>
            </a:r>
            <a:r>
              <a:rPr lang="en-US" dirty="0" err="1">
                <a:solidFill>
                  <a:srgbClr val="7030A0"/>
                </a:solidFill>
              </a:rPr>
              <a:t>telah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didapatkan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akan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selalu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diperkuat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melalui</a:t>
            </a:r>
            <a:r>
              <a:rPr lang="en-US" dirty="0">
                <a:solidFill>
                  <a:srgbClr val="7030A0"/>
                </a:solidFill>
              </a:rPr>
              <a:t> </a:t>
            </a:r>
            <a:r>
              <a:rPr lang="en-US" dirty="0" err="1">
                <a:solidFill>
                  <a:srgbClr val="7030A0"/>
                </a:solidFill>
              </a:rPr>
              <a:t>bercakap-cakap</a:t>
            </a:r>
            <a:r>
              <a:rPr lang="en-US" dirty="0">
                <a:solidFill>
                  <a:srgbClr val="7030A0"/>
                </a:solidFill>
              </a:rPr>
              <a:t>. </a:t>
            </a:r>
            <a:r>
              <a:rPr lang="en-US" dirty="0" smtClean="0">
                <a:solidFill>
                  <a:srgbClr val="7030A0"/>
                </a:solidFill>
              </a:rPr>
              <a:t> </a:t>
            </a:r>
            <a:endParaRPr lang="id-ID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1071546"/>
            <a:ext cx="8429684" cy="5357850"/>
          </a:xfrm>
        </p:spPr>
        <p:txBody>
          <a:bodyPr/>
          <a:lstStyle/>
          <a:p>
            <a:pPr algn="l"/>
            <a:r>
              <a:rPr lang="id-ID" dirty="0" smtClean="0">
                <a:solidFill>
                  <a:srgbClr val="002060"/>
                </a:solidFill>
              </a:rPr>
              <a:t>Enam jenis kegiatan bercakap-cakap :</a:t>
            </a:r>
          </a:p>
          <a:p>
            <a:pPr marL="514350" indent="-514350" algn="l">
              <a:buFont typeface="+mj-lt"/>
              <a:buAutoNum type="arabicPeriod"/>
            </a:pPr>
            <a:r>
              <a:rPr lang="id-ID" dirty="0" smtClean="0">
                <a:solidFill>
                  <a:srgbClr val="002060"/>
                </a:solidFill>
              </a:rPr>
              <a:t>Play talk</a:t>
            </a:r>
          </a:p>
          <a:p>
            <a:pPr marL="514350" indent="-514350" algn="l">
              <a:buFont typeface="+mj-lt"/>
              <a:buAutoNum type="arabicPeriod"/>
            </a:pPr>
            <a:r>
              <a:rPr lang="id-ID" dirty="0" smtClean="0">
                <a:solidFill>
                  <a:srgbClr val="002060"/>
                </a:solidFill>
              </a:rPr>
              <a:t>Negotiation talk</a:t>
            </a:r>
          </a:p>
          <a:p>
            <a:pPr marL="514350" indent="-514350" algn="l">
              <a:buFont typeface="+mj-lt"/>
              <a:buAutoNum type="arabicPeriod"/>
            </a:pPr>
            <a:r>
              <a:rPr lang="id-ID" dirty="0" smtClean="0">
                <a:solidFill>
                  <a:srgbClr val="002060"/>
                </a:solidFill>
              </a:rPr>
              <a:t>Excluding talk</a:t>
            </a:r>
          </a:p>
          <a:p>
            <a:pPr marL="514350" indent="-514350" algn="l">
              <a:buFont typeface="+mj-lt"/>
              <a:buAutoNum type="arabicPeriod"/>
            </a:pPr>
            <a:r>
              <a:rPr lang="id-ID" dirty="0" smtClean="0">
                <a:solidFill>
                  <a:srgbClr val="002060"/>
                </a:solidFill>
              </a:rPr>
              <a:t>Challenge talk</a:t>
            </a:r>
          </a:p>
          <a:p>
            <a:pPr marL="514350" indent="-514350" algn="l">
              <a:buFont typeface="+mj-lt"/>
              <a:buAutoNum type="arabicPeriod"/>
            </a:pPr>
            <a:r>
              <a:rPr lang="id-ID" dirty="0" smtClean="0">
                <a:solidFill>
                  <a:srgbClr val="002060"/>
                </a:solidFill>
              </a:rPr>
              <a:t>Emphatic talk</a:t>
            </a:r>
          </a:p>
          <a:p>
            <a:pPr marL="514350" indent="-514350" algn="l">
              <a:buFont typeface="+mj-lt"/>
              <a:buAutoNum type="arabicPeriod"/>
            </a:pPr>
            <a:r>
              <a:rPr lang="id-ID" dirty="0" smtClean="0">
                <a:solidFill>
                  <a:srgbClr val="002060"/>
                </a:solidFill>
              </a:rPr>
              <a:t>Information and understanding talk</a:t>
            </a:r>
          </a:p>
          <a:p>
            <a:pPr algn="l"/>
            <a:endParaRPr lang="id-ID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928801"/>
          </a:xfrm>
        </p:spPr>
        <p:txBody>
          <a:bodyPr>
            <a:noAutofit/>
          </a:bodyPr>
          <a:lstStyle/>
          <a:p>
            <a:r>
              <a:rPr lang="id-ID" sz="4000" dirty="0" smtClean="0"/>
              <a:t>Bebarapa faktor yang harus diperhatikan saat menggunakan metode bercakap-cakap</a:t>
            </a:r>
            <a:endParaRPr lang="id-ID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1785926"/>
            <a:ext cx="8429684" cy="4429156"/>
          </a:xfrm>
        </p:spPr>
        <p:txBody>
          <a:bodyPr>
            <a:normAutofit fontScale="85000" lnSpcReduction="10000"/>
          </a:bodyPr>
          <a:lstStyle/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rgbClr val="002060"/>
                </a:solidFill>
              </a:rPr>
              <a:t>Pastikan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bahwa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wajah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pendidik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wajah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anak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saling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berhadapan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katika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anak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berbicara</a:t>
            </a:r>
            <a:endParaRPr lang="id-ID" dirty="0">
              <a:solidFill>
                <a:srgbClr val="002060"/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rgbClr val="002060"/>
                </a:solidFill>
              </a:rPr>
              <a:t>Pujilah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usaha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anak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untuk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mengemban</a:t>
            </a:r>
            <a:r>
              <a:rPr lang="id-ID" dirty="0">
                <a:solidFill>
                  <a:srgbClr val="002060"/>
                </a:solidFill>
              </a:rPr>
              <a:t>g</a:t>
            </a:r>
            <a:r>
              <a:rPr lang="en-US" dirty="0" err="1">
                <a:solidFill>
                  <a:srgbClr val="002060"/>
                </a:solidFill>
              </a:rPr>
              <a:t>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komunikasi</a:t>
            </a:r>
            <a:endParaRPr lang="id-ID" dirty="0">
              <a:solidFill>
                <a:srgbClr val="002060"/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rgbClr val="002060"/>
                </a:solidFill>
              </a:rPr>
              <a:t>Deskripsikan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apa</a:t>
            </a:r>
            <a:r>
              <a:rPr lang="en-US" dirty="0">
                <a:solidFill>
                  <a:srgbClr val="002060"/>
                </a:solidFill>
              </a:rPr>
              <a:t> yang </a:t>
            </a:r>
            <a:r>
              <a:rPr lang="en-US" dirty="0" err="1">
                <a:solidFill>
                  <a:srgbClr val="002060"/>
                </a:solidFill>
              </a:rPr>
              <a:t>dilakukan</a:t>
            </a:r>
            <a:r>
              <a:rPr lang="en-US" dirty="0">
                <a:solidFill>
                  <a:srgbClr val="002060"/>
                </a:solidFill>
              </a:rPr>
              <a:t>, </a:t>
            </a:r>
            <a:r>
              <a:rPr lang="en-US" dirty="0" err="1">
                <a:solidFill>
                  <a:srgbClr val="002060"/>
                </a:solidFill>
              </a:rPr>
              <a:t>dirasakan</a:t>
            </a:r>
            <a:r>
              <a:rPr lang="en-US" dirty="0">
                <a:solidFill>
                  <a:srgbClr val="002060"/>
                </a:solidFill>
              </a:rPr>
              <a:t>, </a:t>
            </a:r>
            <a:r>
              <a:rPr lang="en-US" dirty="0" err="1">
                <a:solidFill>
                  <a:srgbClr val="002060"/>
                </a:solidFill>
              </a:rPr>
              <a:t>dan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dipelajari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oleh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anak</a:t>
            </a:r>
            <a:endParaRPr lang="id-ID" dirty="0">
              <a:solidFill>
                <a:srgbClr val="002060"/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rgbClr val="002060"/>
                </a:solidFill>
              </a:rPr>
              <a:t>Gunakan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buku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cerita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berwarna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jika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kita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ingin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memadukan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metode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bercerita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metode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bercakap-cakap</a:t>
            </a:r>
            <a:endParaRPr lang="id-ID" dirty="0">
              <a:solidFill>
                <a:srgbClr val="002060"/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rgbClr val="002060"/>
                </a:solidFill>
              </a:rPr>
              <a:t>Menyanyikan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lagu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menggunakan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kata-kata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pendek</a:t>
            </a:r>
            <a:endParaRPr lang="id-ID" dirty="0">
              <a:solidFill>
                <a:srgbClr val="002060"/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rgbClr val="002060"/>
                </a:solidFill>
              </a:rPr>
              <a:t>Berbicaralah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kepada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anak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dengan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bahasa</a:t>
            </a:r>
            <a:r>
              <a:rPr lang="en-US" dirty="0">
                <a:solidFill>
                  <a:srgbClr val="002060"/>
                </a:solidFill>
              </a:rPr>
              <a:t> yang </a:t>
            </a:r>
            <a:r>
              <a:rPr lang="en-US" dirty="0" err="1">
                <a:solidFill>
                  <a:srgbClr val="002060"/>
                </a:solidFill>
              </a:rPr>
              <a:t>sederhana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jelas</a:t>
            </a:r>
            <a:endParaRPr lang="id-ID" dirty="0">
              <a:solidFill>
                <a:srgbClr val="002060"/>
              </a:solidFill>
            </a:endParaRPr>
          </a:p>
          <a:p>
            <a:pPr marL="514350" indent="-514350" algn="l">
              <a:buFont typeface="Wingdings" pitchFamily="2" charset="2"/>
              <a:buChar char="Ø"/>
            </a:pPr>
            <a:endParaRPr lang="id-ID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1428759"/>
          </a:xfrm>
        </p:spPr>
        <p:txBody>
          <a:bodyPr/>
          <a:lstStyle/>
          <a:p>
            <a:r>
              <a:rPr lang="id-ID" dirty="0" smtClean="0"/>
              <a:t>Hakikat Metode Tanya Jawab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1500174"/>
            <a:ext cx="8358246" cy="4786346"/>
          </a:xfrm>
        </p:spPr>
        <p:txBody>
          <a:bodyPr/>
          <a:lstStyle/>
          <a:p>
            <a:pPr algn="l"/>
            <a:r>
              <a:rPr lang="id-ID" dirty="0" smtClean="0">
                <a:solidFill>
                  <a:schemeClr val="accent6">
                    <a:lumMod val="50000"/>
                  </a:schemeClr>
                </a:solidFill>
              </a:rPr>
              <a:t>Terdapat dua bentuk pertanyaan dalam metode tanya jawab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id-ID" dirty="0" smtClean="0">
                <a:solidFill>
                  <a:schemeClr val="accent6">
                    <a:lumMod val="50000"/>
                  </a:schemeClr>
                </a:solidFill>
              </a:rPr>
              <a:t>pertanyaan tertutup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chemeClr val="accent6">
                    <a:lumMod val="50000"/>
                  </a:schemeClr>
                </a:solidFill>
              </a:rPr>
              <a:t>Pertanyaan terbuka</a:t>
            </a:r>
            <a:endParaRPr lang="id-ID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571480"/>
            <a:ext cx="8001056" cy="5857916"/>
          </a:xfrm>
        </p:spPr>
        <p:txBody>
          <a:bodyPr>
            <a:normAutofit fontScale="92500"/>
          </a:bodyPr>
          <a:lstStyle/>
          <a:p>
            <a:pPr algn="l"/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Ketika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mengajukan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pertanyaan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kepada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anak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sebaiknya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pendidik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lebih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mengunakan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pertanyaan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terbuka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daripada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pertanyaan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tertutup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.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hal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ini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dikarenakan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pertanyaan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terbuka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memiliki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manfaat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antara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lain:</a:t>
            </a:r>
            <a:endParaRPr lang="id-ID" dirty="0">
              <a:solidFill>
                <a:schemeClr val="accent3">
                  <a:lumMod val="50000"/>
                </a:schemeClr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Menunjukkan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kepada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anak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bahwa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mereka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memiliki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perhatian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yang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tida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terbagi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dari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anda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id-ID" dirty="0">
              <a:solidFill>
                <a:schemeClr val="accent3">
                  <a:lumMod val="50000"/>
                </a:schemeClr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Mengizinkan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anak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untuk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mempraktekan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berpartisipasi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penuh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dalam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percakapan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pembicaraan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lebih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banyak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id-ID" dirty="0">
              <a:solidFill>
                <a:schemeClr val="accent3">
                  <a:lumMod val="50000"/>
                </a:schemeClr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Meminta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elaborasi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jawaban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kalimat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yanh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panjang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daripada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sekedar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jawaban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iya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atau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</a:rPr>
              <a:t>tidak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.</a:t>
            </a:r>
            <a:endParaRPr lang="id-ID" dirty="0">
              <a:solidFill>
                <a:schemeClr val="accent3">
                  <a:lumMod val="50000"/>
                </a:schemeClr>
              </a:solidFill>
            </a:endParaRPr>
          </a:p>
          <a:p>
            <a:pPr algn="l"/>
            <a:endParaRPr lang="id-ID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034" y="642918"/>
            <a:ext cx="8001056" cy="5357850"/>
          </a:xfrm>
        </p:spPr>
        <p:txBody>
          <a:bodyPr>
            <a:normAutofit lnSpcReduction="10000"/>
          </a:bodyPr>
          <a:lstStyle/>
          <a:p>
            <a:pPr algn="l"/>
            <a:r>
              <a:rPr lang="en-US" dirty="0" err="1">
                <a:solidFill>
                  <a:srgbClr val="002060"/>
                </a:solidFill>
              </a:rPr>
              <a:t>Kelebihan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metodebercakap</a:t>
            </a:r>
            <a:r>
              <a:rPr lang="en-US" dirty="0">
                <a:solidFill>
                  <a:srgbClr val="002060"/>
                </a:solidFill>
              </a:rPr>
              <a:t>- </a:t>
            </a:r>
            <a:r>
              <a:rPr lang="en-US" dirty="0" err="1">
                <a:solidFill>
                  <a:srgbClr val="002060"/>
                </a:solidFill>
              </a:rPr>
              <a:t>cakap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dan</a:t>
            </a:r>
            <a:r>
              <a:rPr lang="en-US" dirty="0">
                <a:solidFill>
                  <a:srgbClr val="002060"/>
                </a:solidFill>
              </a:rPr>
              <a:t> Tanya </a:t>
            </a:r>
            <a:r>
              <a:rPr lang="en-US" dirty="0" err="1">
                <a:solidFill>
                  <a:srgbClr val="002060"/>
                </a:solidFill>
              </a:rPr>
              <a:t>jawab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antara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smtClean="0">
                <a:solidFill>
                  <a:srgbClr val="002060"/>
                </a:solidFill>
              </a:rPr>
              <a:t>lain</a:t>
            </a:r>
            <a:r>
              <a:rPr lang="id-ID" dirty="0" smtClean="0">
                <a:solidFill>
                  <a:srgbClr val="002060"/>
                </a:solidFill>
              </a:rPr>
              <a:t> :</a:t>
            </a:r>
            <a:endParaRPr lang="id-ID" dirty="0">
              <a:solidFill>
                <a:srgbClr val="002060"/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rgbClr val="002060"/>
                </a:solidFill>
              </a:rPr>
              <a:t>Menghasilkan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informasi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yng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lengkap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dari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sisi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isi</a:t>
            </a:r>
            <a:r>
              <a:rPr lang="en-US" dirty="0">
                <a:solidFill>
                  <a:srgbClr val="002060"/>
                </a:solidFill>
              </a:rPr>
              <a:t> / </a:t>
            </a:r>
            <a:r>
              <a:rPr lang="en-US" dirty="0" err="1">
                <a:solidFill>
                  <a:srgbClr val="002060"/>
                </a:solidFill>
              </a:rPr>
              <a:t>konten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produksi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bahasa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dari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situasi</a:t>
            </a:r>
            <a:r>
              <a:rPr lang="en-US" dirty="0">
                <a:solidFill>
                  <a:srgbClr val="002060"/>
                </a:solidFill>
              </a:rPr>
              <a:t> yang </a:t>
            </a:r>
            <a:r>
              <a:rPr lang="en-US" dirty="0" err="1">
                <a:solidFill>
                  <a:srgbClr val="002060"/>
                </a:solidFill>
              </a:rPr>
              <a:t>alamiah</a:t>
            </a:r>
            <a:r>
              <a:rPr lang="en-US" dirty="0">
                <a:solidFill>
                  <a:srgbClr val="002060"/>
                </a:solidFill>
              </a:rPr>
              <a:t>.</a:t>
            </a:r>
            <a:endParaRPr lang="id-ID" dirty="0">
              <a:solidFill>
                <a:srgbClr val="002060"/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rgbClr val="002060"/>
                </a:solidFill>
              </a:rPr>
              <a:t>Dapat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dianalisis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kemudian</a:t>
            </a:r>
            <a:r>
              <a:rPr lang="en-US" dirty="0">
                <a:solidFill>
                  <a:srgbClr val="002060"/>
                </a:solidFill>
              </a:rPr>
              <a:t>(</a:t>
            </a:r>
            <a:r>
              <a:rPr lang="en-US" dirty="0" err="1">
                <a:solidFill>
                  <a:srgbClr val="002060"/>
                </a:solidFill>
              </a:rPr>
              <a:t>jika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rekam</a:t>
            </a:r>
            <a:r>
              <a:rPr lang="en-US" dirty="0">
                <a:solidFill>
                  <a:srgbClr val="002060"/>
                </a:solidFill>
              </a:rPr>
              <a:t>)</a:t>
            </a:r>
            <a:endParaRPr lang="id-ID" dirty="0">
              <a:solidFill>
                <a:srgbClr val="002060"/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rgbClr val="002060"/>
                </a:solidFill>
              </a:rPr>
              <a:t>Menunjukkan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kemajuan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perkembangan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bahasa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pada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perkembangan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bahasa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sepanjang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waktu</a:t>
            </a:r>
            <a:r>
              <a:rPr lang="en-US" dirty="0">
                <a:solidFill>
                  <a:srgbClr val="002060"/>
                </a:solidFill>
              </a:rPr>
              <a:t>, </a:t>
            </a:r>
            <a:r>
              <a:rPr lang="en-US" dirty="0" err="1">
                <a:solidFill>
                  <a:srgbClr val="002060"/>
                </a:solidFill>
              </a:rPr>
              <a:t>khususnya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pada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aspe</a:t>
            </a:r>
            <a:r>
              <a:rPr lang="id-ID" dirty="0">
                <a:solidFill>
                  <a:srgbClr val="002060"/>
                </a:solidFill>
              </a:rPr>
              <a:t>k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berbicara</a:t>
            </a:r>
            <a:r>
              <a:rPr lang="en-US" dirty="0">
                <a:solidFill>
                  <a:srgbClr val="002060"/>
                </a:solidFill>
              </a:rPr>
              <a:t>.</a:t>
            </a:r>
            <a:endParaRPr lang="id-ID" dirty="0">
              <a:solidFill>
                <a:srgbClr val="002060"/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rgbClr val="002060"/>
                </a:solidFill>
              </a:rPr>
              <a:t>Meningkatkan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kepercayaan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diri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anak</a:t>
            </a:r>
            <a:r>
              <a:rPr lang="en-US" dirty="0">
                <a:solidFill>
                  <a:srgbClr val="002060"/>
                </a:solidFill>
              </a:rPr>
              <a:t> .</a:t>
            </a:r>
            <a:endParaRPr lang="id-ID" dirty="0">
              <a:solidFill>
                <a:srgbClr val="002060"/>
              </a:solidFill>
            </a:endParaRPr>
          </a:p>
          <a:p>
            <a:pPr algn="l"/>
            <a:endParaRPr lang="id-ID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8596" y="1142984"/>
            <a:ext cx="8215370" cy="5357850"/>
          </a:xfrm>
        </p:spPr>
        <p:txBody>
          <a:bodyPr/>
          <a:lstStyle/>
          <a:p>
            <a:pPr algn="l"/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kekurangan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dari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metode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bercakap-cakap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dan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Tanya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jawab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adalah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sebagai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berikut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:</a:t>
            </a:r>
            <a:endParaRPr lang="id-ID" dirty="0">
              <a:solidFill>
                <a:schemeClr val="bg2">
                  <a:lumMod val="10000"/>
                </a:schemeClr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Membutuhkan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waktu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yang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intensif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dan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lama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ketika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berfokus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pada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1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anak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.</a:t>
            </a:r>
            <a:endParaRPr lang="id-ID" dirty="0">
              <a:solidFill>
                <a:schemeClr val="bg2">
                  <a:lumMod val="10000"/>
                </a:schemeClr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Memungkinkan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anak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merasa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takut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jika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anak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sedang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malas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memberikan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jawaban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.</a:t>
            </a:r>
            <a:endParaRPr lang="id-ID" dirty="0">
              <a:solidFill>
                <a:schemeClr val="bg2">
                  <a:lumMod val="10000"/>
                </a:schemeClr>
              </a:solidFill>
            </a:endParaRPr>
          </a:p>
          <a:p>
            <a:pPr lvl="0" algn="l">
              <a:buFont typeface="Wingdings" pitchFamily="2" charset="2"/>
              <a:buChar char="Ø"/>
            </a:pP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Dapat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terlihat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seolah-olah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menyelidiki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hal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-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hal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 yang paling </a:t>
            </a:r>
            <a:r>
              <a:rPr lang="en-US" dirty="0" err="1">
                <a:solidFill>
                  <a:schemeClr val="bg2">
                    <a:lumMod val="10000"/>
                  </a:schemeClr>
                </a:solidFill>
              </a:rPr>
              <a:t>rahasia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</a:rPr>
              <a:t>.</a:t>
            </a:r>
            <a:endParaRPr lang="id-ID" dirty="0">
              <a:solidFill>
                <a:schemeClr val="bg2">
                  <a:lumMod val="10000"/>
                </a:schemeClr>
              </a:solidFill>
            </a:endParaRPr>
          </a:p>
          <a:p>
            <a:pPr algn="l"/>
            <a:endParaRPr lang="id-ID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786058"/>
          </a:xfrm>
        </p:spPr>
        <p:txBody>
          <a:bodyPr>
            <a:noAutofit/>
          </a:bodyPr>
          <a:lstStyle/>
          <a:p>
            <a:r>
              <a:rPr lang="en-US" sz="3600" b="1" dirty="0" err="1"/>
              <a:t>Tehnik</a:t>
            </a:r>
            <a:r>
              <a:rPr lang="en-US" sz="3600" b="1" dirty="0"/>
              <a:t> </a:t>
            </a:r>
            <a:r>
              <a:rPr lang="en-US" sz="3600" b="1" dirty="0" err="1"/>
              <a:t>pengembangan</a:t>
            </a:r>
            <a:r>
              <a:rPr lang="en-US" sz="3600" b="1" dirty="0"/>
              <a:t> </a:t>
            </a:r>
            <a:r>
              <a:rPr lang="en-US" sz="3600" b="1" dirty="0" err="1"/>
              <a:t>perilaku</a:t>
            </a:r>
            <a:r>
              <a:rPr lang="en-US" sz="3600" b="1" dirty="0"/>
              <a:t> </a:t>
            </a:r>
            <a:r>
              <a:rPr lang="en-US" sz="3600" b="1" dirty="0" err="1"/>
              <a:t>serta</a:t>
            </a:r>
            <a:r>
              <a:rPr lang="en-US" sz="3600" b="1" dirty="0"/>
              <a:t> </a:t>
            </a:r>
            <a:r>
              <a:rPr lang="en-US" sz="3600" b="1" dirty="0" err="1"/>
              <a:t>kemampuan</a:t>
            </a:r>
            <a:r>
              <a:rPr lang="en-US" sz="3600" b="1" dirty="0"/>
              <a:t> </a:t>
            </a:r>
            <a:r>
              <a:rPr lang="en-US" sz="3600" b="1" dirty="0" err="1"/>
              <a:t>dasar</a:t>
            </a:r>
            <a:r>
              <a:rPr lang="en-US" sz="3600" b="1" dirty="0"/>
              <a:t> </a:t>
            </a:r>
            <a:r>
              <a:rPr lang="en-US" sz="3600" b="1" dirty="0" err="1"/>
              <a:t>melalui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bercakap</a:t>
            </a:r>
            <a:r>
              <a:rPr lang="en-US" sz="3600" b="1" dirty="0"/>
              <a:t>- </a:t>
            </a:r>
            <a:r>
              <a:rPr lang="en-US" sz="3600" b="1" dirty="0" err="1"/>
              <a:t>cakap</a:t>
            </a:r>
            <a:r>
              <a:rPr lang="en-US" sz="3600" b="1" dirty="0"/>
              <a:t> </a:t>
            </a:r>
            <a:r>
              <a:rPr lang="en-US" sz="3600" b="1" dirty="0" err="1"/>
              <a:t>dan</a:t>
            </a:r>
            <a:r>
              <a:rPr lang="en-US" sz="3600" b="1" dirty="0"/>
              <a:t> Tanya </a:t>
            </a:r>
            <a:r>
              <a:rPr lang="en-US" sz="3600" b="1" dirty="0" err="1"/>
              <a:t>jawab</a:t>
            </a:r>
            <a:r>
              <a:rPr lang="en-US" sz="3600" b="1" dirty="0"/>
              <a:t>.</a:t>
            </a:r>
            <a:r>
              <a:rPr lang="id-ID" sz="3600" dirty="0"/>
              <a:t/>
            </a:r>
            <a:br>
              <a:rPr lang="id-ID" sz="3600" dirty="0"/>
            </a:br>
            <a:r>
              <a:rPr lang="id-ID" sz="3600" b="1" dirty="0"/>
              <a:t> </a:t>
            </a:r>
            <a:r>
              <a:rPr lang="id-ID" sz="3600" dirty="0"/>
              <a:t/>
            </a:r>
            <a:br>
              <a:rPr lang="id-ID" sz="3600" dirty="0"/>
            </a:br>
            <a:endParaRPr lang="id-ID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7158" y="1857364"/>
            <a:ext cx="8358246" cy="4429156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id-ID" sz="3500" dirty="0" err="1">
                <a:solidFill>
                  <a:schemeClr val="accent4">
                    <a:lumMod val="50000"/>
                  </a:schemeClr>
                </a:solidFill>
              </a:rPr>
              <a:t>B</a:t>
            </a:r>
            <a:r>
              <a:rPr lang="en-US" sz="3500" dirty="0" err="1" smtClean="0">
                <a:solidFill>
                  <a:schemeClr val="accent4">
                    <a:lumMod val="50000"/>
                  </a:schemeClr>
                </a:solidFill>
              </a:rPr>
              <a:t>eberapa</a:t>
            </a:r>
            <a:r>
              <a:rPr lang="en-US" sz="35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alternative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teknik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pengembangan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kemampuan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dasar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dan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perilaku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melalui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metode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bercakap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-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cakap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dan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tanya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jawab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3500" dirty="0" err="1">
                <a:solidFill>
                  <a:schemeClr val="accent4">
                    <a:lumMod val="50000"/>
                  </a:schemeClr>
                </a:solidFill>
              </a:rPr>
              <a:t>antara</a:t>
            </a:r>
            <a:r>
              <a:rPr lang="en-US" sz="3500" dirty="0">
                <a:solidFill>
                  <a:schemeClr val="accent4">
                    <a:lumMod val="50000"/>
                  </a:schemeClr>
                </a:solidFill>
              </a:rPr>
              <a:t> lain:</a:t>
            </a:r>
            <a:endParaRPr lang="id-ID" sz="3500" dirty="0">
              <a:solidFill>
                <a:schemeClr val="accent4">
                  <a:lumMod val="50000"/>
                </a:schemeClr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chemeClr val="accent4">
                    <a:lumMod val="50000"/>
                  </a:schemeClr>
                </a:solidFill>
              </a:rPr>
              <a:t> Bercakap-cakap informal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chemeClr val="accent4">
                    <a:lumMod val="50000"/>
                  </a:schemeClr>
                </a:solidFill>
              </a:rPr>
              <a:t>Bermain telepon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chemeClr val="accent4">
                    <a:lumMod val="50000"/>
                  </a:schemeClr>
                </a:solidFill>
              </a:rPr>
              <a:t>Drama kreatif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chemeClr val="accent4">
                    <a:lumMod val="50000"/>
                  </a:schemeClr>
                </a:solidFill>
              </a:rPr>
              <a:t>Seseorang berkata bahwa...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chemeClr val="accent4">
                    <a:lumMod val="50000"/>
                  </a:schemeClr>
                </a:solidFill>
              </a:rPr>
              <a:t>Brainstrorming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chemeClr val="accent4">
                    <a:lumMod val="50000"/>
                  </a:schemeClr>
                </a:solidFill>
              </a:rPr>
              <a:t>Diskusi kelompok </a:t>
            </a:r>
            <a:endParaRPr lang="id-ID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5720" y="285729"/>
            <a:ext cx="8572560" cy="1643073"/>
          </a:xfrm>
        </p:spPr>
        <p:txBody>
          <a:bodyPr>
            <a:normAutofit fontScale="90000"/>
          </a:bodyPr>
          <a:lstStyle/>
          <a:p>
            <a:r>
              <a:rPr lang="en-US" sz="4000" b="1" dirty="0" err="1"/>
              <a:t>Implikasi</a:t>
            </a:r>
            <a:r>
              <a:rPr lang="en-US" sz="4000" b="1" dirty="0"/>
              <a:t> </a:t>
            </a:r>
            <a:r>
              <a:rPr lang="id-ID" sz="4000" b="1" dirty="0"/>
              <a:t>P</a:t>
            </a:r>
            <a:r>
              <a:rPr lang="en-US" sz="4000" b="1" dirty="0" err="1"/>
              <a:t>engembangan</a:t>
            </a:r>
            <a:r>
              <a:rPr lang="en-US" sz="4000" b="1" dirty="0"/>
              <a:t> </a:t>
            </a:r>
            <a:r>
              <a:rPr lang="id-ID" sz="4000" b="1" dirty="0"/>
              <a:t>P</a:t>
            </a:r>
            <a:r>
              <a:rPr lang="en-US" sz="4000" b="1" dirty="0" err="1"/>
              <a:t>erilaku</a:t>
            </a:r>
            <a:r>
              <a:rPr lang="en-US" sz="4000" b="1" dirty="0"/>
              <a:t> </a:t>
            </a:r>
            <a:r>
              <a:rPr lang="en-US" sz="4000" b="1" dirty="0" err="1"/>
              <a:t>serta</a:t>
            </a:r>
            <a:r>
              <a:rPr lang="en-US" sz="4000" b="1" dirty="0"/>
              <a:t> </a:t>
            </a:r>
            <a:r>
              <a:rPr lang="id-ID" sz="4000" b="1" dirty="0"/>
              <a:t>K</a:t>
            </a:r>
            <a:r>
              <a:rPr lang="en-US" sz="4000" b="1" dirty="0" err="1"/>
              <a:t>emampuan</a:t>
            </a:r>
            <a:r>
              <a:rPr lang="en-US" sz="4000" b="1" dirty="0"/>
              <a:t> </a:t>
            </a:r>
            <a:r>
              <a:rPr lang="id-ID" sz="4000" b="1" dirty="0"/>
              <a:t>D</a:t>
            </a:r>
            <a:r>
              <a:rPr lang="en-US" sz="4000" b="1" dirty="0" err="1"/>
              <a:t>asar</a:t>
            </a:r>
            <a:r>
              <a:rPr lang="en-US" sz="4000" b="1" dirty="0"/>
              <a:t> </a:t>
            </a:r>
            <a:r>
              <a:rPr lang="en-US" sz="4000" b="1" dirty="0" err="1"/>
              <a:t>melalui</a:t>
            </a:r>
            <a:r>
              <a:rPr lang="en-US" sz="4000" b="1" dirty="0"/>
              <a:t> </a:t>
            </a:r>
            <a:r>
              <a:rPr lang="id-ID" sz="4000" b="1" dirty="0"/>
              <a:t>M</a:t>
            </a:r>
            <a:r>
              <a:rPr lang="en-US" sz="4000" b="1" dirty="0" err="1"/>
              <a:t>etode</a:t>
            </a:r>
            <a:r>
              <a:rPr lang="en-US" sz="4000" b="1" dirty="0"/>
              <a:t> </a:t>
            </a:r>
            <a:r>
              <a:rPr lang="id-ID" sz="4000" b="1" dirty="0"/>
              <a:t>B</a:t>
            </a:r>
            <a:r>
              <a:rPr lang="en-US" sz="4000" b="1" dirty="0" err="1"/>
              <a:t>ercakap</a:t>
            </a:r>
            <a:r>
              <a:rPr lang="en-US" sz="4000" b="1" dirty="0"/>
              <a:t>- </a:t>
            </a:r>
            <a:r>
              <a:rPr lang="en-US" sz="4000" b="1" dirty="0" err="1"/>
              <a:t>cakap</a:t>
            </a:r>
            <a:r>
              <a:rPr lang="en-US" sz="4000" b="1" dirty="0"/>
              <a:t> </a:t>
            </a:r>
            <a:r>
              <a:rPr lang="en-US" sz="4000" b="1" dirty="0" err="1"/>
              <a:t>dan</a:t>
            </a:r>
            <a:r>
              <a:rPr lang="en-US" sz="4000" b="1" dirty="0"/>
              <a:t> Tanya </a:t>
            </a:r>
            <a:r>
              <a:rPr lang="id-ID" sz="4000" b="1" dirty="0"/>
              <a:t>J</a:t>
            </a:r>
            <a:r>
              <a:rPr lang="en-US" sz="4000" b="1" dirty="0" err="1"/>
              <a:t>awab</a:t>
            </a:r>
            <a:r>
              <a:rPr lang="id-ID" sz="4000" dirty="0"/>
              <a:t/>
            </a:r>
            <a:br>
              <a:rPr lang="id-ID" sz="4000" dirty="0"/>
            </a:br>
            <a:endParaRPr lang="id-ID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2000240"/>
            <a:ext cx="8572560" cy="4286280"/>
          </a:xfrm>
        </p:spPr>
        <p:txBody>
          <a:bodyPr>
            <a:normAutofit fontScale="92500" lnSpcReduction="20000"/>
          </a:bodyPr>
          <a:lstStyle/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rgbClr val="7030A0"/>
                </a:solidFill>
              </a:rPr>
              <a:t>Harus memperhatikan aspek-aspek kebahasaan (kemampuan berbicara dan menyimak).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rgbClr val="7030A0"/>
                </a:solidFill>
              </a:rPr>
              <a:t>Harus disesuaikan dengan kemampuan anak usia 3-4 tahun.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rgbClr val="7030A0"/>
                </a:solidFill>
              </a:rPr>
              <a:t>Harus dapat membantu anak mengenal respon emosional.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rgbClr val="7030A0"/>
                </a:solidFill>
              </a:rPr>
              <a:t>Mampu menambah kedekatan antara guru dan anak.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rgbClr val="7030A0"/>
                </a:solidFill>
              </a:rPr>
              <a:t>Dapat membimbing anak untuk berpikir lebih luas dan mendalam tentang suatu hal.</a:t>
            </a:r>
          </a:p>
          <a:p>
            <a:pPr algn="l">
              <a:buFont typeface="Wingdings" pitchFamily="2" charset="2"/>
              <a:buChar char="Ø"/>
            </a:pPr>
            <a:endParaRPr lang="id-ID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85728"/>
            <a:ext cx="9144000" cy="2786082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 </a:t>
            </a:r>
            <a:r>
              <a:rPr lang="en-US" b="1" dirty="0" err="1"/>
              <a:t>Penilaian</a:t>
            </a:r>
            <a:r>
              <a:rPr lang="en-US" b="1" dirty="0"/>
              <a:t> </a:t>
            </a:r>
            <a:r>
              <a:rPr lang="en-US" b="1" dirty="0" err="1"/>
              <a:t>pengembangan</a:t>
            </a:r>
            <a:r>
              <a:rPr lang="en-US" b="1" dirty="0"/>
              <a:t> </a:t>
            </a:r>
            <a:r>
              <a:rPr lang="en-US" b="1" dirty="0" err="1"/>
              <a:t>perilaku</a:t>
            </a:r>
            <a:r>
              <a:rPr lang="en-US" b="1" dirty="0"/>
              <a:t> </a:t>
            </a:r>
            <a:r>
              <a:rPr lang="en-US" b="1" dirty="0" err="1"/>
              <a:t>serta</a:t>
            </a:r>
            <a:r>
              <a:rPr lang="en-US" b="1" dirty="0"/>
              <a:t> </a:t>
            </a:r>
            <a:r>
              <a:rPr lang="en-US" b="1" dirty="0" err="1"/>
              <a:t>kemampuan</a:t>
            </a:r>
            <a:r>
              <a:rPr lang="en-US" b="1" dirty="0"/>
              <a:t> </a:t>
            </a:r>
            <a:r>
              <a:rPr lang="en-US" b="1" dirty="0" err="1"/>
              <a:t>dasar</a:t>
            </a:r>
            <a:r>
              <a:rPr lang="en-US" b="1" dirty="0"/>
              <a:t> </a:t>
            </a:r>
            <a:r>
              <a:rPr lang="en-US" b="1" dirty="0" err="1"/>
              <a:t>melalui</a:t>
            </a:r>
            <a:r>
              <a:rPr lang="en-US" b="1" dirty="0"/>
              <a:t> </a:t>
            </a:r>
            <a:r>
              <a:rPr lang="en-US" b="1" dirty="0" err="1"/>
              <a:t>metode</a:t>
            </a:r>
            <a:r>
              <a:rPr lang="en-US" b="1" dirty="0"/>
              <a:t> </a:t>
            </a:r>
            <a:r>
              <a:rPr lang="en-US" b="1" dirty="0" err="1"/>
              <a:t>bercakap</a:t>
            </a:r>
            <a:r>
              <a:rPr lang="en-US" b="1" dirty="0"/>
              <a:t>- </a:t>
            </a:r>
            <a:r>
              <a:rPr lang="en-US" b="1" dirty="0" err="1"/>
              <a:t>cakap</a:t>
            </a:r>
            <a:r>
              <a:rPr lang="en-US" b="1" dirty="0"/>
              <a:t>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 dirty="0" err="1"/>
              <a:t>tanya</a:t>
            </a:r>
            <a:r>
              <a:rPr lang="en-US" b="1" dirty="0"/>
              <a:t> </a:t>
            </a:r>
            <a:r>
              <a:rPr lang="en-US" b="1" dirty="0" err="1"/>
              <a:t>jawab</a:t>
            </a:r>
            <a:r>
              <a:rPr lang="en-US" b="1" dirty="0"/>
              <a:t> </a:t>
            </a:r>
            <a:r>
              <a:rPr lang="id-ID" dirty="0"/>
              <a:t/>
            </a:r>
            <a:br>
              <a:rPr lang="id-ID" dirty="0"/>
            </a:b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5720" y="3143248"/>
            <a:ext cx="8429684" cy="3071834"/>
          </a:xfrm>
        </p:spPr>
        <p:txBody>
          <a:bodyPr>
            <a:normAutofit/>
          </a:bodyPr>
          <a:lstStyle/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rgbClr val="FF0000"/>
                </a:solidFill>
              </a:rPr>
              <a:t>Checklist asesmen perkembangan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rgbClr val="FF0000"/>
                </a:solidFill>
              </a:rPr>
              <a:t>Oral responses (tanggapan lisan)</a:t>
            </a:r>
          </a:p>
          <a:p>
            <a:pPr algn="l">
              <a:buFont typeface="Wingdings" pitchFamily="2" charset="2"/>
              <a:buChar char="Ø"/>
            </a:pPr>
            <a:r>
              <a:rPr lang="id-ID" dirty="0" smtClean="0">
                <a:solidFill>
                  <a:srgbClr val="FF0000"/>
                </a:solidFill>
              </a:rPr>
              <a:t>Rating scale</a:t>
            </a:r>
          </a:p>
          <a:p>
            <a:pPr algn="l"/>
            <a:endParaRPr lang="id-ID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57364"/>
            <a:ext cx="7772400" cy="2000263"/>
          </a:xfrm>
        </p:spPr>
        <p:txBody>
          <a:bodyPr>
            <a:normAutofit/>
          </a:bodyPr>
          <a:lstStyle/>
          <a:p>
            <a:r>
              <a:rPr lang="id-ID" sz="9600" dirty="0" smtClean="0">
                <a:solidFill>
                  <a:srgbClr val="C00000"/>
                </a:solidFill>
                <a:latin typeface="Curlz MT" pitchFamily="82" charset="0"/>
              </a:rPr>
              <a:t>Matur Nuwun</a:t>
            </a:r>
            <a:endParaRPr lang="id-ID" sz="9600" dirty="0">
              <a:solidFill>
                <a:srgbClr val="C00000"/>
              </a:solidFill>
              <a:latin typeface="Curlz MT" pitchFamily="8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</TotalTime>
  <Words>475</Words>
  <Application>Microsoft Office PowerPoint</Application>
  <PresentationFormat>On-screen Show (4:3)</PresentationFormat>
  <Paragraphs>56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Pengembangan Sikap dan Perilaku Anak Usia 3-4 tahun melalui Metode Bercakap-cakap dan Tanya Jawab</vt:lpstr>
      <vt:lpstr>Hakikat Metode Bercakap-cakap</vt:lpstr>
      <vt:lpstr>Slide 3</vt:lpstr>
      <vt:lpstr>Bebarapa faktor yang harus diperhatikan saat menggunakan metode bercakap-cakap</vt:lpstr>
      <vt:lpstr>Hakikat Metode Tanya Jawab</vt:lpstr>
      <vt:lpstr>Slide 6</vt:lpstr>
      <vt:lpstr>Slide 7</vt:lpstr>
      <vt:lpstr>Slide 8</vt:lpstr>
      <vt:lpstr>Tehnik pengembangan perilaku serta kemampuan dasar melalui metode bercakap- cakap dan Tanya jawab.   </vt:lpstr>
      <vt:lpstr>Implikasi Pengembangan Perilaku serta Kemampuan Dasar melalui Metode Bercakap- cakap dan Tanya Jawab </vt:lpstr>
      <vt:lpstr> Penilaian pengembangan perilaku serta kemampuan dasar melalui metode bercakap- cakap dan tanya jawab  </vt:lpstr>
      <vt:lpstr>Matur Nuwun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Pengembangan Sikap dan Perilaku Anak Usia 3-4 tahun melalui Metode Bercakap-cakap dan Tanya Jawab</dc:title>
  <dc:creator>HP</dc:creator>
  <cp:lastModifiedBy>User</cp:lastModifiedBy>
  <cp:revision>9</cp:revision>
  <dcterms:created xsi:type="dcterms:W3CDTF">2012-04-12T02:14:53Z</dcterms:created>
  <dcterms:modified xsi:type="dcterms:W3CDTF">2012-04-20T16:32:49Z</dcterms:modified>
</cp:coreProperties>
</file>