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8"/>
  </p:handoutMasterIdLst>
  <p:sldIdLst>
    <p:sldId id="269" r:id="rId2"/>
    <p:sldId id="256" r:id="rId3"/>
    <p:sldId id="257" r:id="rId4"/>
    <p:sldId id="258" r:id="rId5"/>
    <p:sldId id="274" r:id="rId6"/>
    <p:sldId id="277" r:id="rId7"/>
    <p:sldId id="275" r:id="rId8"/>
    <p:sldId id="276" r:id="rId9"/>
    <p:sldId id="270" r:id="rId10"/>
    <p:sldId id="271" r:id="rId11"/>
    <p:sldId id="265" r:id="rId12"/>
    <p:sldId id="260" r:id="rId13"/>
    <p:sldId id="267" r:id="rId14"/>
    <p:sldId id="261" r:id="rId15"/>
    <p:sldId id="262" r:id="rId16"/>
    <p:sldId id="266" r:id="rId17"/>
  </p:sldIdLst>
  <p:sldSz cx="9144000" cy="6858000" type="screen4x3"/>
  <p:notesSz cx="6858000" cy="90805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-22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40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40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D8D250-ACDB-4169-B6CA-93D2DBE5A9F3}" type="datetimeFigureOut">
              <a:rPr lang="en-US" smtClean="0"/>
              <a:pPr/>
              <a:t>10/8/2018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24888"/>
            <a:ext cx="2971800" cy="4540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24888"/>
            <a:ext cx="2971800" cy="4540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E4B054-FA19-4FAC-A974-E454A1AAB16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788240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962DE-A95C-4072-B766-AD5F7305EF31}" type="datetimeFigureOut">
              <a:rPr lang="en-US" smtClean="0"/>
              <a:pPr/>
              <a:t>10/8/2018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B00343-8BFD-42A6-A97F-BEF6EC02761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962DE-A95C-4072-B766-AD5F7305EF31}" type="datetimeFigureOut">
              <a:rPr lang="en-US" smtClean="0"/>
              <a:pPr/>
              <a:t>10/8/2018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B00343-8BFD-42A6-A97F-BEF6EC02761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962DE-A95C-4072-B766-AD5F7305EF31}" type="datetimeFigureOut">
              <a:rPr lang="en-US" smtClean="0"/>
              <a:pPr/>
              <a:t>10/8/2018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B00343-8BFD-42A6-A97F-BEF6EC02761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962DE-A95C-4072-B766-AD5F7305EF31}" type="datetimeFigureOut">
              <a:rPr lang="en-US" smtClean="0"/>
              <a:pPr/>
              <a:t>10/8/2018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B00343-8BFD-42A6-A97F-BEF6EC02761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962DE-A95C-4072-B766-AD5F7305EF31}" type="datetimeFigureOut">
              <a:rPr lang="en-US" smtClean="0"/>
              <a:pPr/>
              <a:t>10/8/2018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B00343-8BFD-42A6-A97F-BEF6EC02761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962DE-A95C-4072-B766-AD5F7305EF31}" type="datetimeFigureOut">
              <a:rPr lang="en-US" smtClean="0"/>
              <a:pPr/>
              <a:t>10/8/2018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B00343-8BFD-42A6-A97F-BEF6EC02761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962DE-A95C-4072-B766-AD5F7305EF31}" type="datetimeFigureOut">
              <a:rPr lang="en-US" smtClean="0"/>
              <a:pPr/>
              <a:t>10/8/2018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B00343-8BFD-42A6-A97F-BEF6EC02761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962DE-A95C-4072-B766-AD5F7305EF31}" type="datetimeFigureOut">
              <a:rPr lang="en-US" smtClean="0"/>
              <a:pPr/>
              <a:t>10/8/2018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B00343-8BFD-42A6-A97F-BEF6EC02761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962DE-A95C-4072-B766-AD5F7305EF31}" type="datetimeFigureOut">
              <a:rPr lang="en-US" smtClean="0"/>
              <a:pPr/>
              <a:t>10/8/2018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B00343-8BFD-42A6-A97F-BEF6EC02761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962DE-A95C-4072-B766-AD5F7305EF31}" type="datetimeFigureOut">
              <a:rPr lang="en-US" smtClean="0"/>
              <a:pPr/>
              <a:t>10/8/2018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B00343-8BFD-42A6-A97F-BEF6EC02761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962DE-A95C-4072-B766-AD5F7305EF31}" type="datetimeFigureOut">
              <a:rPr lang="en-US" smtClean="0"/>
              <a:pPr/>
              <a:t>10/8/2018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B00343-8BFD-42A6-A97F-BEF6EC02761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A962DE-A95C-4072-B766-AD5F7305EF31}" type="datetimeFigureOut">
              <a:rPr lang="en-US" smtClean="0"/>
              <a:pPr/>
              <a:t>10/8/2018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B00343-8BFD-42A6-A97F-BEF6EC02761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1447800"/>
            <a:ext cx="8153400" cy="4267200"/>
          </a:xfrm>
          <a:solidFill>
            <a:srgbClr val="0070C0"/>
          </a:solidFill>
        </p:spPr>
        <p:txBody>
          <a:bodyPr>
            <a:noAutofit/>
          </a:bodyPr>
          <a:lstStyle/>
          <a:p>
            <a:endParaRPr lang="en-US" sz="4400" dirty="0" smtClean="0">
              <a:solidFill>
                <a:srgbClr val="C00000"/>
              </a:solidFill>
              <a:latin typeface="Arial Black" pitchFamily="34" charset="0"/>
            </a:endParaRPr>
          </a:p>
          <a:p>
            <a:r>
              <a:rPr lang="en-US" sz="4400" dirty="0" smtClean="0">
                <a:solidFill>
                  <a:schemeClr val="bg1"/>
                </a:solidFill>
                <a:latin typeface="Arial Black" pitchFamily="34" charset="0"/>
              </a:rPr>
              <a:t>TEKNIK PENGUMPULAN DATA DAN </a:t>
            </a:r>
          </a:p>
          <a:p>
            <a:r>
              <a:rPr lang="en-US" sz="4400" dirty="0" smtClean="0">
                <a:solidFill>
                  <a:schemeClr val="bg1"/>
                </a:solidFill>
                <a:latin typeface="Arial Black" pitchFamily="34" charset="0"/>
              </a:rPr>
              <a:t>PENYUSUNAN INSTRUMEN PENELITIAN</a:t>
            </a:r>
            <a:endParaRPr lang="en-US" sz="4400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81000"/>
            <a:ext cx="7772400" cy="1470025"/>
          </a:xfrm>
        </p:spPr>
        <p:txBody>
          <a:bodyPr/>
          <a:lstStyle/>
          <a:p>
            <a:endParaRPr lang="en-US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2057400"/>
            <a:ext cx="8229600" cy="4267200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rmAutofit lnSpcReduction="10000"/>
          </a:bodyPr>
          <a:lstStyle/>
          <a:p>
            <a:pPr marL="398463" indent="-398463" algn="l">
              <a:buFont typeface="Wingdings" pitchFamily="2" charset="2"/>
              <a:buChar char="§"/>
              <a:tabLst>
                <a:tab pos="339725" algn="l"/>
              </a:tabLst>
            </a:pPr>
            <a:r>
              <a:rPr lang="en-US" sz="2800" b="1" dirty="0" smtClean="0">
                <a:solidFill>
                  <a:schemeClr val="tx1"/>
                </a:solidFill>
              </a:rPr>
              <a:t>WAWANCARA (INTERVIEW) :  Free interview, </a:t>
            </a:r>
            <a:r>
              <a:rPr lang="en-US" sz="2800" b="1" dirty="0" err="1" smtClean="0">
                <a:solidFill>
                  <a:schemeClr val="tx1"/>
                </a:solidFill>
              </a:rPr>
              <a:t>indept</a:t>
            </a:r>
            <a:r>
              <a:rPr lang="en-US" sz="2800" b="1" dirty="0" smtClean="0">
                <a:solidFill>
                  <a:schemeClr val="tx1"/>
                </a:solidFill>
              </a:rPr>
              <a:t> interview, guide interview.</a:t>
            </a:r>
          </a:p>
          <a:p>
            <a:pPr marL="398463" indent="-398463" algn="l">
              <a:buFont typeface="Wingdings" pitchFamily="2" charset="2"/>
              <a:buChar char="§"/>
              <a:tabLst>
                <a:tab pos="339725" algn="l"/>
              </a:tabLst>
            </a:pPr>
            <a:r>
              <a:rPr lang="en-US" sz="2800" b="1" dirty="0" smtClean="0">
                <a:solidFill>
                  <a:schemeClr val="tx1"/>
                </a:solidFill>
              </a:rPr>
              <a:t> PENGAMATAN (OBSERVATION): full participation observation, part </a:t>
            </a:r>
            <a:r>
              <a:rPr lang="en-US" sz="2800" b="1" dirty="0" err="1" smtClean="0">
                <a:solidFill>
                  <a:schemeClr val="tx1"/>
                </a:solidFill>
              </a:rPr>
              <a:t>partisipation</a:t>
            </a:r>
            <a:r>
              <a:rPr lang="en-US" sz="2800" b="1" dirty="0" smtClean="0">
                <a:solidFill>
                  <a:schemeClr val="tx1"/>
                </a:solidFill>
              </a:rPr>
              <a:t> observation, observation) </a:t>
            </a:r>
          </a:p>
          <a:p>
            <a:pPr marL="339725" indent="-339725" algn="l">
              <a:buFont typeface="Wingdings" pitchFamily="2" charset="2"/>
              <a:buChar char="§"/>
            </a:pPr>
            <a:r>
              <a:rPr lang="en-US" sz="2800" b="1" dirty="0" smtClean="0">
                <a:solidFill>
                  <a:schemeClr val="tx1"/>
                </a:solidFill>
              </a:rPr>
              <a:t> ANGKET (QUESTIONIER):  </a:t>
            </a:r>
            <a:r>
              <a:rPr lang="en-US" sz="2800" b="1" dirty="0" err="1" smtClean="0">
                <a:solidFill>
                  <a:schemeClr val="tx1"/>
                </a:solidFill>
              </a:rPr>
              <a:t>angket</a:t>
            </a:r>
            <a:r>
              <a:rPr lang="en-US" sz="2800" b="1" dirty="0" smtClean="0">
                <a:solidFill>
                  <a:schemeClr val="tx1"/>
                </a:solidFill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</a:rPr>
              <a:t>terbuka</a:t>
            </a:r>
            <a:r>
              <a:rPr lang="en-US" sz="2800" b="1" dirty="0" smtClean="0">
                <a:solidFill>
                  <a:schemeClr val="tx1"/>
                </a:solidFill>
              </a:rPr>
              <a:t>, </a:t>
            </a:r>
            <a:r>
              <a:rPr lang="en-US" sz="2800" b="1" dirty="0" err="1" smtClean="0">
                <a:solidFill>
                  <a:schemeClr val="tx1"/>
                </a:solidFill>
              </a:rPr>
              <a:t>angket</a:t>
            </a:r>
            <a:r>
              <a:rPr lang="en-US" sz="2800" b="1" dirty="0" smtClean="0">
                <a:solidFill>
                  <a:schemeClr val="tx1"/>
                </a:solidFill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</a:rPr>
              <a:t>tertutup</a:t>
            </a:r>
            <a:r>
              <a:rPr lang="en-US" sz="2800" b="1" dirty="0" smtClean="0">
                <a:solidFill>
                  <a:schemeClr val="tx1"/>
                </a:solidFill>
              </a:rPr>
              <a:t>.</a:t>
            </a:r>
          </a:p>
          <a:p>
            <a:pPr marL="339725" indent="-339725" algn="l">
              <a:buFont typeface="Wingdings" pitchFamily="2" charset="2"/>
              <a:buChar char="§"/>
            </a:pPr>
            <a:r>
              <a:rPr lang="en-US" sz="2800" b="1" dirty="0" smtClean="0">
                <a:solidFill>
                  <a:schemeClr val="tx1"/>
                </a:solidFill>
              </a:rPr>
              <a:t> DOKUMENTASI (</a:t>
            </a:r>
            <a:r>
              <a:rPr lang="en-US" sz="2800" b="1" dirty="0" err="1" smtClean="0">
                <a:solidFill>
                  <a:schemeClr val="tx1"/>
                </a:solidFill>
              </a:rPr>
              <a:t>documentaion</a:t>
            </a:r>
            <a:r>
              <a:rPr lang="en-US" sz="2800" b="1" dirty="0" smtClean="0">
                <a:solidFill>
                  <a:schemeClr val="tx1"/>
                </a:solidFill>
              </a:rPr>
              <a:t>).</a:t>
            </a:r>
          </a:p>
          <a:p>
            <a:pPr marL="339725" indent="-339725" algn="l">
              <a:buFont typeface="Wingdings" pitchFamily="2" charset="2"/>
              <a:buChar char="§"/>
            </a:pPr>
            <a:r>
              <a:rPr lang="en-US" sz="2800" b="1" dirty="0" smtClean="0">
                <a:solidFill>
                  <a:schemeClr val="tx1"/>
                </a:solidFill>
              </a:rPr>
              <a:t> TES (test) : </a:t>
            </a:r>
            <a:r>
              <a:rPr lang="en-US" sz="2800" b="1" dirty="0" err="1" smtClean="0">
                <a:solidFill>
                  <a:schemeClr val="tx1"/>
                </a:solidFill>
              </a:rPr>
              <a:t>tes</a:t>
            </a:r>
            <a:r>
              <a:rPr lang="en-US" sz="2800" b="1" dirty="0" smtClean="0">
                <a:solidFill>
                  <a:schemeClr val="tx1"/>
                </a:solidFill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</a:rPr>
              <a:t>perbuatan</a:t>
            </a:r>
            <a:r>
              <a:rPr lang="en-US" sz="2800" b="1" dirty="0" smtClean="0">
                <a:solidFill>
                  <a:schemeClr val="tx1"/>
                </a:solidFill>
              </a:rPr>
              <a:t>. </a:t>
            </a:r>
            <a:r>
              <a:rPr lang="en-US" sz="2800" b="1" dirty="0" err="1" smtClean="0">
                <a:solidFill>
                  <a:schemeClr val="tx1"/>
                </a:solidFill>
              </a:rPr>
              <a:t>Tes</a:t>
            </a:r>
            <a:r>
              <a:rPr lang="en-US" sz="2800" b="1" dirty="0" smtClean="0">
                <a:solidFill>
                  <a:schemeClr val="tx1"/>
                </a:solidFill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</a:rPr>
              <a:t>tertulis</a:t>
            </a:r>
            <a:endParaRPr lang="en-US" sz="2800" b="1" dirty="0">
              <a:solidFill>
                <a:schemeClr val="tx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38200" y="381000"/>
            <a:ext cx="7772400" cy="14478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smtClean="0">
                <a:solidFill>
                  <a:srgbClr val="C00000"/>
                </a:solidFill>
              </a:rPr>
              <a:t>JENIS TEKNIK PENGUMPULAN DATA </a:t>
            </a:r>
            <a:endParaRPr lang="en-US" sz="54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en-US" sz="5400" b="1" dirty="0" smtClean="0">
                <a:solidFill>
                  <a:srgbClr val="FF0000"/>
                </a:solidFill>
                <a:latin typeface="Arial Black" pitchFamily="34" charset="0"/>
              </a:rPr>
              <a:t>INTERVIEW</a:t>
            </a:r>
            <a:endParaRPr lang="en-US" sz="5400" b="1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accent3">
              <a:lumMod val="20000"/>
              <a:lumOff val="80000"/>
            </a:schemeClr>
          </a:solidFill>
        </p:spPr>
        <p:txBody>
          <a:bodyPr>
            <a:normAutofit fontScale="92500" lnSpcReduction="10000"/>
          </a:bodyPr>
          <a:lstStyle/>
          <a:p>
            <a:r>
              <a:rPr lang="en-US" b="1" dirty="0" smtClean="0"/>
              <a:t>INTERVIEW </a:t>
            </a:r>
            <a:r>
              <a:rPr lang="en-US" b="1" dirty="0" err="1" smtClean="0"/>
              <a:t>adalah</a:t>
            </a:r>
            <a:r>
              <a:rPr lang="en-US" b="1" dirty="0" smtClean="0"/>
              <a:t> </a:t>
            </a:r>
            <a:r>
              <a:rPr lang="en-US" b="1" dirty="0" err="1" smtClean="0"/>
              <a:t>kegiatan</a:t>
            </a:r>
            <a:r>
              <a:rPr lang="en-US" b="1" dirty="0" smtClean="0"/>
              <a:t> yang </a:t>
            </a:r>
            <a:r>
              <a:rPr lang="en-US" b="1" dirty="0" err="1" smtClean="0"/>
              <a:t>dilakukan</a:t>
            </a:r>
            <a:r>
              <a:rPr lang="en-US" b="1" dirty="0" smtClean="0"/>
              <a:t> </a:t>
            </a:r>
            <a:r>
              <a:rPr lang="en-US" b="1" dirty="0" err="1" smtClean="0"/>
              <a:t>antara</a:t>
            </a:r>
            <a:r>
              <a:rPr lang="en-US" b="1" dirty="0" smtClean="0"/>
              <a:t> interviewer </a:t>
            </a:r>
            <a:r>
              <a:rPr lang="en-US" b="1" dirty="0" err="1" smtClean="0"/>
              <a:t>dan</a:t>
            </a:r>
            <a:r>
              <a:rPr lang="en-US" b="1" dirty="0" smtClean="0"/>
              <a:t> interviewee </a:t>
            </a:r>
            <a:r>
              <a:rPr lang="en-US" b="1" dirty="0" err="1" smtClean="0"/>
              <a:t>saling</a:t>
            </a:r>
            <a:r>
              <a:rPr lang="en-US" b="1" dirty="0" smtClean="0"/>
              <a:t> </a:t>
            </a:r>
            <a:r>
              <a:rPr lang="en-US" b="1" dirty="0" err="1" smtClean="0"/>
              <a:t>berhadapan</a:t>
            </a:r>
            <a:r>
              <a:rPr lang="en-US" b="1" dirty="0" smtClean="0"/>
              <a:t> </a:t>
            </a:r>
            <a:r>
              <a:rPr lang="en-US" b="1" dirty="0" err="1" smtClean="0"/>
              <a:t>secara</a:t>
            </a:r>
            <a:r>
              <a:rPr lang="en-US" b="1" dirty="0" smtClean="0"/>
              <a:t> </a:t>
            </a:r>
            <a:r>
              <a:rPr lang="en-US" b="1" dirty="0" err="1" smtClean="0"/>
              <a:t>langsung</a:t>
            </a:r>
            <a:r>
              <a:rPr lang="en-US" b="1" dirty="0" smtClean="0"/>
              <a:t> . Interviewee </a:t>
            </a:r>
            <a:r>
              <a:rPr lang="en-US" b="1" dirty="0" err="1" smtClean="0"/>
              <a:t>dapat</a:t>
            </a:r>
            <a:r>
              <a:rPr lang="en-US" b="1" dirty="0" smtClean="0"/>
              <a:t> </a:t>
            </a:r>
            <a:r>
              <a:rPr lang="en-US" b="1" dirty="0" err="1" smtClean="0"/>
              <a:t>secara</a:t>
            </a:r>
            <a:r>
              <a:rPr lang="en-US" b="1" dirty="0" smtClean="0"/>
              <a:t> individual </a:t>
            </a:r>
            <a:r>
              <a:rPr lang="en-US" b="1" dirty="0" err="1" smtClean="0"/>
              <a:t>atau</a:t>
            </a:r>
            <a:r>
              <a:rPr lang="en-US" b="1" dirty="0" smtClean="0"/>
              <a:t> </a:t>
            </a:r>
            <a:r>
              <a:rPr lang="en-US" b="1" dirty="0" err="1" smtClean="0"/>
              <a:t>antara</a:t>
            </a:r>
            <a:r>
              <a:rPr lang="en-US" b="1" dirty="0" smtClean="0"/>
              <a:t> </a:t>
            </a:r>
            <a:r>
              <a:rPr lang="en-US" b="1" dirty="0" err="1" smtClean="0"/>
              <a:t>individu</a:t>
            </a:r>
            <a:r>
              <a:rPr lang="en-US" b="1" dirty="0" smtClean="0"/>
              <a:t> </a:t>
            </a:r>
            <a:r>
              <a:rPr lang="en-US" b="1" dirty="0" err="1" smtClean="0"/>
              <a:t>dengan</a:t>
            </a:r>
            <a:r>
              <a:rPr lang="en-US" b="1" dirty="0" smtClean="0"/>
              <a:t> </a:t>
            </a:r>
            <a:r>
              <a:rPr lang="en-US" b="1" dirty="0" err="1" smtClean="0"/>
              <a:t>kelompok</a:t>
            </a:r>
            <a:r>
              <a:rPr lang="en-US" b="1" dirty="0" smtClean="0"/>
              <a:t>.</a:t>
            </a:r>
          </a:p>
          <a:p>
            <a:r>
              <a:rPr lang="en-US" b="1" dirty="0" smtClean="0"/>
              <a:t>JENIS WAWANCARA: </a:t>
            </a:r>
            <a:r>
              <a:rPr lang="en-US" b="1" dirty="0" err="1" smtClean="0"/>
              <a:t>langsung</a:t>
            </a:r>
            <a:r>
              <a:rPr lang="en-US" b="1" dirty="0" smtClean="0"/>
              <a:t> </a:t>
            </a:r>
            <a:r>
              <a:rPr lang="en-US" b="1" dirty="0" err="1" smtClean="0"/>
              <a:t>dan</a:t>
            </a:r>
            <a:r>
              <a:rPr lang="en-US" b="1" dirty="0" smtClean="0"/>
              <a:t> </a:t>
            </a:r>
            <a:r>
              <a:rPr lang="en-US" b="1" dirty="0" err="1" smtClean="0"/>
              <a:t>tidak</a:t>
            </a:r>
            <a:r>
              <a:rPr lang="en-US" b="1" dirty="0" smtClean="0"/>
              <a:t> </a:t>
            </a:r>
            <a:r>
              <a:rPr lang="en-US" b="1" dirty="0" err="1" smtClean="0"/>
              <a:t>langsung</a:t>
            </a:r>
            <a:r>
              <a:rPr lang="en-US" b="1" dirty="0" smtClean="0"/>
              <a:t>, </a:t>
            </a:r>
            <a:r>
              <a:rPr lang="en-US" b="1" dirty="0" err="1" smtClean="0"/>
              <a:t>ada</a:t>
            </a:r>
            <a:r>
              <a:rPr lang="en-US" b="1" dirty="0" smtClean="0"/>
              <a:t> </a:t>
            </a:r>
            <a:r>
              <a:rPr lang="en-US" b="1" dirty="0" err="1" smtClean="0"/>
              <a:t>wawancara</a:t>
            </a:r>
            <a:r>
              <a:rPr lang="en-US" b="1" dirty="0" smtClean="0"/>
              <a:t> </a:t>
            </a:r>
            <a:r>
              <a:rPr lang="en-US" b="1" dirty="0" err="1" smtClean="0"/>
              <a:t>bebas</a:t>
            </a:r>
            <a:r>
              <a:rPr lang="en-US" b="1" dirty="0" smtClean="0"/>
              <a:t> </a:t>
            </a:r>
            <a:r>
              <a:rPr lang="en-US" b="1" dirty="0" err="1" smtClean="0"/>
              <a:t>dan</a:t>
            </a:r>
            <a:r>
              <a:rPr lang="en-US" b="1" dirty="0" smtClean="0"/>
              <a:t> </a:t>
            </a:r>
            <a:r>
              <a:rPr lang="en-US" b="1" dirty="0" err="1" smtClean="0"/>
              <a:t>wawancara</a:t>
            </a:r>
            <a:r>
              <a:rPr lang="en-US" b="1" dirty="0" smtClean="0"/>
              <a:t> yang </a:t>
            </a:r>
            <a:r>
              <a:rPr lang="en-US" b="1" dirty="0" err="1" smtClean="0"/>
              <a:t>mendalam</a:t>
            </a:r>
            <a:r>
              <a:rPr lang="en-US" b="1" dirty="0" smtClean="0"/>
              <a:t>. </a:t>
            </a:r>
          </a:p>
          <a:p>
            <a:r>
              <a:rPr lang="en-US" b="1" dirty="0" smtClean="0"/>
              <a:t>ALAT YANG DIGUNAKAN: </a:t>
            </a:r>
            <a:r>
              <a:rPr lang="en-US" b="1" dirty="0" err="1" smtClean="0"/>
              <a:t>Pedoman</a:t>
            </a:r>
            <a:r>
              <a:rPr lang="en-US" b="1" dirty="0" smtClean="0"/>
              <a:t> </a:t>
            </a:r>
            <a:r>
              <a:rPr lang="en-US" b="1" dirty="0" err="1" smtClean="0"/>
              <a:t>wawancara</a:t>
            </a:r>
            <a:r>
              <a:rPr lang="en-US" b="1" dirty="0" smtClean="0"/>
              <a:t> (guide interview)</a:t>
            </a:r>
          </a:p>
          <a:p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en-US" sz="6600" b="1" dirty="0" smtClean="0">
                <a:solidFill>
                  <a:srgbClr val="C00000"/>
                </a:solidFill>
              </a:rPr>
              <a:t>OBSERVASI</a:t>
            </a:r>
            <a:endParaRPr lang="en-US" sz="6600" b="1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accent5">
              <a:lumMod val="40000"/>
              <a:lumOff val="60000"/>
            </a:schemeClr>
          </a:solidFill>
        </p:spPr>
        <p:txBody>
          <a:bodyPr>
            <a:normAutofit fontScale="92500"/>
          </a:bodyPr>
          <a:lstStyle/>
          <a:p>
            <a:r>
              <a:rPr lang="en-US" b="1" dirty="0" smtClean="0"/>
              <a:t>OBSERVASI: </a:t>
            </a:r>
            <a:r>
              <a:rPr lang="en-US" b="1" dirty="0" err="1" smtClean="0"/>
              <a:t>Pengamatan</a:t>
            </a:r>
            <a:r>
              <a:rPr lang="en-US" b="1" dirty="0" smtClean="0"/>
              <a:t> yang </a:t>
            </a:r>
            <a:r>
              <a:rPr lang="en-US" b="1" dirty="0" err="1" smtClean="0"/>
              <a:t>dilakukan</a:t>
            </a:r>
            <a:r>
              <a:rPr lang="en-US" b="1" dirty="0" smtClean="0"/>
              <a:t> </a:t>
            </a:r>
            <a:r>
              <a:rPr lang="en-US" b="1" dirty="0" err="1" smtClean="0"/>
              <a:t>langsung</a:t>
            </a:r>
            <a:r>
              <a:rPr lang="en-US" b="1" dirty="0" smtClean="0"/>
              <a:t> </a:t>
            </a:r>
            <a:r>
              <a:rPr lang="en-US" b="1" dirty="0" err="1" smtClean="0"/>
              <a:t>oleh</a:t>
            </a:r>
            <a:r>
              <a:rPr lang="en-US" b="1" dirty="0" smtClean="0"/>
              <a:t> </a:t>
            </a:r>
            <a:r>
              <a:rPr lang="en-US" b="1" dirty="0" err="1" smtClean="0"/>
              <a:t>peneliti</a:t>
            </a:r>
            <a:r>
              <a:rPr lang="en-US" b="1" dirty="0" smtClean="0"/>
              <a:t> </a:t>
            </a:r>
            <a:r>
              <a:rPr lang="en-US" b="1" dirty="0" err="1" smtClean="0"/>
              <a:t>terhadap</a:t>
            </a:r>
            <a:r>
              <a:rPr lang="en-US" b="1" dirty="0" smtClean="0"/>
              <a:t> </a:t>
            </a:r>
            <a:r>
              <a:rPr lang="en-US" b="1" dirty="0" err="1" smtClean="0"/>
              <a:t>obyek</a:t>
            </a:r>
            <a:r>
              <a:rPr lang="en-US" b="1" dirty="0" smtClean="0"/>
              <a:t> yang </a:t>
            </a:r>
            <a:r>
              <a:rPr lang="en-US" b="1" dirty="0" err="1" smtClean="0"/>
              <a:t>dijadikan</a:t>
            </a:r>
            <a:r>
              <a:rPr lang="en-US" b="1" dirty="0" smtClean="0"/>
              <a:t> </a:t>
            </a:r>
            <a:r>
              <a:rPr lang="en-US" b="1" dirty="0" err="1" smtClean="0"/>
              <a:t>fokus</a:t>
            </a:r>
            <a:r>
              <a:rPr lang="en-US" b="1" dirty="0" smtClean="0"/>
              <a:t> </a:t>
            </a:r>
            <a:r>
              <a:rPr lang="en-US" b="1" dirty="0" err="1" smtClean="0"/>
              <a:t>penelitiannya</a:t>
            </a:r>
            <a:r>
              <a:rPr lang="en-US" b="1" dirty="0" smtClean="0"/>
              <a:t>.</a:t>
            </a:r>
          </a:p>
          <a:p>
            <a:r>
              <a:rPr lang="en-US" b="1" dirty="0" smtClean="0"/>
              <a:t>FULL PARTICIPATION OBSERVATION: </a:t>
            </a:r>
            <a:r>
              <a:rPr lang="en-US" b="1" dirty="0" err="1" smtClean="0"/>
              <a:t>peneliti</a:t>
            </a:r>
            <a:r>
              <a:rPr lang="en-US" b="1" dirty="0" smtClean="0"/>
              <a:t> </a:t>
            </a:r>
            <a:r>
              <a:rPr lang="en-US" b="1" dirty="0" err="1" smtClean="0"/>
              <a:t>berperan</a:t>
            </a:r>
            <a:r>
              <a:rPr lang="en-US" b="1" dirty="0" smtClean="0"/>
              <a:t> </a:t>
            </a:r>
            <a:r>
              <a:rPr lang="en-US" b="1" dirty="0" err="1" smtClean="0"/>
              <a:t>serta</a:t>
            </a:r>
            <a:r>
              <a:rPr lang="en-US" b="1" dirty="0" smtClean="0"/>
              <a:t> </a:t>
            </a:r>
            <a:r>
              <a:rPr lang="en-US" b="1" dirty="0" err="1" smtClean="0"/>
              <a:t>secara</a:t>
            </a:r>
            <a:r>
              <a:rPr lang="en-US" b="1" dirty="0" smtClean="0"/>
              <a:t> </a:t>
            </a:r>
            <a:r>
              <a:rPr lang="en-US" b="1" dirty="0" err="1" smtClean="0"/>
              <a:t>penuh</a:t>
            </a:r>
            <a:r>
              <a:rPr lang="en-US" b="1" dirty="0" smtClean="0"/>
              <a:t> </a:t>
            </a:r>
            <a:r>
              <a:rPr lang="en-US" b="1" dirty="0" err="1" smtClean="0"/>
              <a:t>terhadap</a:t>
            </a:r>
            <a:r>
              <a:rPr lang="en-US" b="1" dirty="0" smtClean="0"/>
              <a:t> </a:t>
            </a:r>
            <a:r>
              <a:rPr lang="en-US" b="1" dirty="0" err="1" smtClean="0"/>
              <a:t>seluruh</a:t>
            </a:r>
            <a:r>
              <a:rPr lang="en-US" b="1" dirty="0" smtClean="0"/>
              <a:t> </a:t>
            </a:r>
            <a:r>
              <a:rPr lang="en-US" b="1" dirty="0" err="1" smtClean="0"/>
              <a:t>aktivitas</a:t>
            </a:r>
            <a:r>
              <a:rPr lang="en-US" b="1" dirty="0" smtClean="0"/>
              <a:t> yang </a:t>
            </a:r>
            <a:r>
              <a:rPr lang="en-US" b="1" dirty="0" err="1" smtClean="0"/>
              <a:t>dilakukan</a:t>
            </a:r>
            <a:r>
              <a:rPr lang="en-US" b="1" dirty="0" smtClean="0"/>
              <a:t> </a:t>
            </a:r>
            <a:r>
              <a:rPr lang="en-US" b="1" dirty="0" err="1" smtClean="0"/>
              <a:t>subyek</a:t>
            </a:r>
            <a:r>
              <a:rPr lang="en-US" b="1" dirty="0" smtClean="0"/>
              <a:t> </a:t>
            </a:r>
            <a:r>
              <a:rPr lang="en-US" b="1" dirty="0" err="1" smtClean="0"/>
              <a:t>penelitian</a:t>
            </a:r>
            <a:r>
              <a:rPr lang="en-US" b="1" dirty="0" smtClean="0"/>
              <a:t>.</a:t>
            </a:r>
          </a:p>
          <a:p>
            <a:r>
              <a:rPr lang="en-US" b="1" dirty="0" smtClean="0"/>
              <a:t>PART PARTICIPATION OBSERVATION: </a:t>
            </a:r>
            <a:r>
              <a:rPr lang="en-US" b="1" dirty="0" err="1" smtClean="0"/>
              <a:t>peneliti</a:t>
            </a:r>
            <a:r>
              <a:rPr lang="en-US" b="1" dirty="0" smtClean="0"/>
              <a:t> </a:t>
            </a:r>
            <a:r>
              <a:rPr lang="en-US" b="1" dirty="0" err="1" smtClean="0"/>
              <a:t>berperan</a:t>
            </a:r>
            <a:r>
              <a:rPr lang="en-US" b="1" dirty="0" smtClean="0"/>
              <a:t> </a:t>
            </a:r>
            <a:r>
              <a:rPr lang="en-US" b="1" dirty="0" err="1" smtClean="0"/>
              <a:t>serta</a:t>
            </a:r>
            <a:r>
              <a:rPr lang="en-US" b="1" dirty="0" smtClean="0"/>
              <a:t>  </a:t>
            </a:r>
            <a:r>
              <a:rPr lang="en-US" b="1" dirty="0" err="1" smtClean="0"/>
              <a:t>terhadap</a:t>
            </a:r>
            <a:r>
              <a:rPr lang="en-US" b="1" dirty="0" smtClean="0"/>
              <a:t> </a:t>
            </a:r>
            <a:r>
              <a:rPr lang="en-US" b="1" dirty="0" err="1" smtClean="0"/>
              <a:t>sebagian</a:t>
            </a:r>
            <a:r>
              <a:rPr lang="en-US" b="1" dirty="0" smtClean="0"/>
              <a:t> </a:t>
            </a:r>
            <a:r>
              <a:rPr lang="en-US" b="1" dirty="0" err="1" smtClean="0"/>
              <a:t>aktivitas</a:t>
            </a:r>
            <a:r>
              <a:rPr lang="en-US" b="1" dirty="0" smtClean="0"/>
              <a:t> yang </a:t>
            </a:r>
            <a:r>
              <a:rPr lang="en-US" b="1" dirty="0" err="1" smtClean="0"/>
              <a:t>dilakukan</a:t>
            </a:r>
            <a:r>
              <a:rPr lang="en-US" b="1" dirty="0" smtClean="0"/>
              <a:t> </a:t>
            </a:r>
            <a:r>
              <a:rPr lang="en-US" b="1" dirty="0" err="1" smtClean="0"/>
              <a:t>subyek</a:t>
            </a:r>
            <a:r>
              <a:rPr lang="en-US" b="1" dirty="0" smtClean="0"/>
              <a:t> </a:t>
            </a:r>
            <a:r>
              <a:rPr lang="en-US" b="1" dirty="0" err="1" smtClean="0"/>
              <a:t>penelitian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QUESTIONER</a:t>
            </a:r>
            <a:endParaRPr lang="en-US" b="1" dirty="0"/>
          </a:p>
        </p:txBody>
      </p:sp>
      <p:sp>
        <p:nvSpPr>
          <p:cNvPr id="5" name="Rectangle 4"/>
          <p:cNvSpPr/>
          <p:nvPr/>
        </p:nvSpPr>
        <p:spPr>
          <a:xfrm>
            <a:off x="609600" y="1371600"/>
            <a:ext cx="7924800" cy="51816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0988" indent="-280988">
              <a:buFont typeface="Wingdings" pitchFamily="2" charset="2"/>
              <a:buChar char="§"/>
            </a:pPr>
            <a:r>
              <a:rPr lang="en-US" sz="2400" b="1" dirty="0" smtClean="0">
                <a:solidFill>
                  <a:schemeClr val="tx1"/>
                </a:solidFill>
              </a:rPr>
              <a:t>PENGUMPULAN DATA YANG DILAKSANAKAN DENGAN MEMBERI KESEMPATAN KEPADA RESPONDEN UNTUK MENJAWAB PERTANYAAN SECARA TERTULIS.</a:t>
            </a:r>
          </a:p>
          <a:p>
            <a:pPr marL="280988" indent="-280988">
              <a:buFont typeface="Wingdings" pitchFamily="2" charset="2"/>
              <a:buChar char="§"/>
            </a:pPr>
            <a:r>
              <a:rPr lang="en-US" sz="2400" b="1" dirty="0" smtClean="0">
                <a:solidFill>
                  <a:schemeClr val="tx1"/>
                </a:solidFill>
              </a:rPr>
              <a:t>ANGKET  BERUPA PERTANYAAN YANG TERTUTUP DAN TERBUKA.</a:t>
            </a:r>
          </a:p>
          <a:p>
            <a:pPr marL="280988" indent="-280988">
              <a:buFont typeface="Wingdings" pitchFamily="2" charset="2"/>
              <a:buChar char="§"/>
            </a:pPr>
            <a:r>
              <a:rPr lang="en-US" sz="2400" b="1" smtClean="0">
                <a:solidFill>
                  <a:schemeClr val="tx1"/>
                </a:solidFill>
              </a:rPr>
              <a:t>ANGKET </a:t>
            </a:r>
            <a:r>
              <a:rPr lang="en-US" sz="2400" b="1" dirty="0" smtClean="0">
                <a:solidFill>
                  <a:schemeClr val="tx1"/>
                </a:solidFill>
              </a:rPr>
              <a:t>TERBUKA: RESPONDEN (SUMBER DATA) DAPAT MENJAWAB SECARA BEBAS SESUAI DENGAN PERTANYAAN YANG DISAMPAIKAN PENELITI. (</a:t>
            </a:r>
            <a:r>
              <a:rPr lang="en-US" sz="2400" b="1" dirty="0" err="1" smtClean="0">
                <a:solidFill>
                  <a:schemeClr val="tx1"/>
                </a:solidFill>
              </a:rPr>
              <a:t>mengapa</a:t>
            </a:r>
            <a:r>
              <a:rPr lang="en-US" sz="2400" b="1" dirty="0" smtClean="0">
                <a:solidFill>
                  <a:schemeClr val="tx1"/>
                </a:solidFill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</a:rPr>
              <a:t>anda</a:t>
            </a:r>
            <a:r>
              <a:rPr lang="en-US" sz="2400" b="1" dirty="0" smtClean="0">
                <a:solidFill>
                  <a:schemeClr val="tx1"/>
                </a:solidFill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</a:rPr>
              <a:t>memilih</a:t>
            </a:r>
            <a:r>
              <a:rPr lang="en-US" sz="2400" b="1" dirty="0" smtClean="0">
                <a:solidFill>
                  <a:schemeClr val="tx1"/>
                </a:solidFill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</a:rPr>
              <a:t>jurusan</a:t>
            </a:r>
            <a:r>
              <a:rPr lang="en-US" sz="2400" b="1" dirty="0" smtClean="0">
                <a:solidFill>
                  <a:schemeClr val="tx1"/>
                </a:solidFill>
              </a:rPr>
              <a:t> PPB)</a:t>
            </a:r>
          </a:p>
          <a:p>
            <a:pPr marL="280988" indent="-280988">
              <a:buFont typeface="Wingdings" pitchFamily="2" charset="2"/>
              <a:buChar char="§"/>
            </a:pPr>
            <a:r>
              <a:rPr lang="en-US" sz="2400" b="1" dirty="0" smtClean="0">
                <a:solidFill>
                  <a:schemeClr val="tx1"/>
                </a:solidFill>
              </a:rPr>
              <a:t>ANGKET TERTUTUP: ANGKET YANG JAWABANNYA SUDAH DISIAPKAN PENELITI, RESPONEN TINGGAL MEMILIH SALAH SATU JAWABAN YANG SESUAI.</a:t>
            </a:r>
          </a:p>
          <a:p>
            <a:pPr marL="280988" indent="-280988">
              <a:buFont typeface="Wingdings" pitchFamily="2" charset="2"/>
              <a:buChar char="§"/>
            </a:pP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43000" y="2057400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533400" y="304800"/>
            <a:ext cx="8077200" cy="91440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dirty="0" smtClean="0">
                <a:solidFill>
                  <a:srgbClr val="FFC000"/>
                </a:solidFill>
              </a:rPr>
              <a:t>QUESTIONER</a:t>
            </a:r>
            <a:endParaRPr lang="en-US" sz="60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 fontScale="90000"/>
          </a:bodyPr>
          <a:lstStyle/>
          <a:p>
            <a:pPr algn="ctr"/>
            <a:r>
              <a:rPr lang="en-US" dirty="0" smtClean="0">
                <a:solidFill>
                  <a:srgbClr val="C00000"/>
                </a:solidFill>
                <a:latin typeface="Arial Black" pitchFamily="34" charset="0"/>
              </a:rPr>
              <a:t>PENGGUNAAN TEKNIK PENGUMPULAN DATA</a:t>
            </a:r>
          </a:p>
        </p:txBody>
      </p:sp>
      <p:sp>
        <p:nvSpPr>
          <p:cNvPr id="20483" name="Content Placeholder 2"/>
          <p:cNvSpPr>
            <a:spLocks noGrp="1"/>
          </p:cNvSpPr>
          <p:nvPr>
            <p:ph idx="1"/>
          </p:nvPr>
        </p:nvSpPr>
        <p:spPr>
          <a:xfrm>
            <a:off x="533400" y="1828800"/>
            <a:ext cx="8305800" cy="4257675"/>
          </a:xfrm>
          <a:solidFill>
            <a:schemeClr val="accent3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en-US" dirty="0" smtClean="0"/>
              <a:t>SETIAP PENELITIAN  TIDAK HARUS MENG-GUNAKAN SEMUA TEKNIK  PENGUMPULAN DATA.</a:t>
            </a:r>
          </a:p>
          <a:p>
            <a:r>
              <a:rPr lang="en-US" dirty="0" smtClean="0"/>
              <a:t>PENGGUNAAN SETIAP TEKNIK TERGANTUNG  DATA YANG AKAN DIKUMPULKAN.</a:t>
            </a:r>
          </a:p>
          <a:p>
            <a:r>
              <a:rPr lang="en-US" dirty="0" smtClean="0"/>
              <a:t>UNTUK MENGUNGKAP DATA YANG SANGAT PRIBADI LAIN DENGAN DATA TENTANG PENDAPAT/PERSEPSI </a:t>
            </a:r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41CDC39-89D2-44E8-BA4C-4D1698D72DCF}" type="slidenum">
              <a:rPr lang="en-US" smtClean="0">
                <a:solidFill>
                  <a:schemeClr val="bg1"/>
                </a:solidFill>
              </a:rPr>
              <a:pPr eaLnBrk="1" hangingPunct="1"/>
              <a:t>6</a:t>
            </a:fld>
            <a:endParaRPr lang="en-US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6821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>
          <a:xfrm>
            <a:off x="762000" y="457200"/>
            <a:ext cx="7924800" cy="1447800"/>
          </a:xfrm>
          <a:solidFill>
            <a:srgbClr val="FFFF00"/>
          </a:solidFill>
        </p:spPr>
        <p:txBody>
          <a:bodyPr>
            <a:normAutofit fontScale="90000"/>
          </a:bodyPr>
          <a:lstStyle/>
          <a:p>
            <a:pPr algn="ctr"/>
            <a:r>
              <a:rPr lang="en-US" smtClean="0"/>
              <a:t> </a:t>
            </a:r>
            <a:r>
              <a:rPr lang="en-US" sz="4800" smtClean="0">
                <a:solidFill>
                  <a:srgbClr val="C00000"/>
                </a:solidFill>
                <a:latin typeface="Arial Black" pitchFamily="34" charset="0"/>
              </a:rPr>
              <a:t>CONTOH JUDUL PENELITIAN</a:t>
            </a:r>
          </a:p>
        </p:txBody>
      </p:sp>
      <p:sp>
        <p:nvSpPr>
          <p:cNvPr id="21507" name="Content Placeholder 2"/>
          <p:cNvSpPr>
            <a:spLocks noGrp="1"/>
          </p:cNvSpPr>
          <p:nvPr>
            <p:ph idx="1"/>
          </p:nvPr>
        </p:nvSpPr>
        <p:spPr>
          <a:xfrm>
            <a:off x="228600" y="2362200"/>
            <a:ext cx="8686800" cy="3962400"/>
          </a:xfrm>
          <a:solidFill>
            <a:schemeClr val="accent6">
              <a:lumMod val="20000"/>
              <a:lumOff val="80000"/>
            </a:schemeClr>
          </a:solidFill>
        </p:spPr>
        <p:txBody>
          <a:bodyPr/>
          <a:lstStyle/>
          <a:p>
            <a:r>
              <a:rPr lang="en-US" sz="2400" b="1" dirty="0" smtClean="0"/>
              <a:t>PENGARUH KONSELING  INDIVIDU TERHADAP KEMANDIRIAN SISWA KLS VIII SMP 3 SEMARANG</a:t>
            </a:r>
          </a:p>
          <a:p>
            <a:r>
              <a:rPr lang="en-US" sz="2400" b="1" dirty="0" smtClean="0"/>
              <a:t>HUBUNGAN ANTARA POLA ASUH ORANG TUA DENGAN KEDISIPLINAN SISWA KELAS 10 SMK 2 PATI</a:t>
            </a:r>
          </a:p>
          <a:p>
            <a:r>
              <a:rPr lang="en-US" sz="2400" b="1" dirty="0" smtClean="0"/>
              <a:t> PERBEDAAN  KEMAMPUAN BERKOMUNIKASI ANTRA YG DIBERI  LAYANNAN KONSELING  KELOMPOK DAN LAYANAN KONSELING INDIVIDU PADA SISWA KLS VII SMK 2 KUDUS</a:t>
            </a:r>
          </a:p>
          <a:p>
            <a:r>
              <a:rPr lang="en-US" sz="2400" b="1" dirty="0" smtClean="0"/>
              <a:t>MENINGKATKAN KECERDASAN EMOSIONAL MELALUI LAYANAN KONSELING INDIVIDU PADA SISWA KLAS VIII SMP 3 SEMARANG</a:t>
            </a:r>
          </a:p>
        </p:txBody>
      </p:sp>
      <p:sp>
        <p:nvSpPr>
          <p:cNvPr id="21508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7D53E2F-814F-4A64-A2C5-9492439393DB}" type="slidenum">
              <a:rPr lang="en-US" smtClean="0">
                <a:solidFill>
                  <a:schemeClr val="bg1"/>
                </a:solidFill>
              </a:rPr>
              <a:pPr eaLnBrk="1" hangingPunct="1"/>
              <a:t>7</a:t>
            </a:fld>
            <a:endParaRPr lang="en-US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9605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pPr>
              <a:defRPr/>
            </a:pPr>
            <a:r>
              <a:rPr lang="en-US" sz="5400" dirty="0" smtClean="0">
                <a:latin typeface="Arial Black" pitchFamily="34" charset="0"/>
              </a:rPr>
              <a:t>     LANJUTAN</a:t>
            </a:r>
            <a:endParaRPr lang="en-US" sz="5400" dirty="0">
              <a:latin typeface="Arial Black" pitchFamily="34" charset="0"/>
            </a:endParaRPr>
          </a:p>
        </p:txBody>
      </p:sp>
      <p:sp>
        <p:nvSpPr>
          <p:cNvPr id="22531" name="Content Placeholder 2"/>
          <p:cNvSpPr>
            <a:spLocks noGrp="1"/>
          </p:cNvSpPr>
          <p:nvPr>
            <p:ph idx="1"/>
          </p:nvPr>
        </p:nvSpPr>
        <p:spPr>
          <a:solidFill>
            <a:schemeClr val="accent3">
              <a:lumMod val="20000"/>
              <a:lumOff val="80000"/>
            </a:schemeClr>
          </a:solidFill>
        </p:spPr>
        <p:txBody>
          <a:bodyPr>
            <a:normAutofit fontScale="92500"/>
          </a:bodyPr>
          <a:lstStyle/>
          <a:p>
            <a:r>
              <a:rPr lang="en-US" b="1" dirty="0" smtClean="0"/>
              <a:t>KEMAMPUAN PROFESIONAL KONSELOR SMP DI KOTA SEMARANG</a:t>
            </a:r>
          </a:p>
          <a:p>
            <a:r>
              <a:rPr lang="en-US" b="1" dirty="0" smtClean="0"/>
              <a:t>PERSEPSI  MASYARAKAT  TERHADAP KEBU-TUHAN GURU BK/KONSELOR DI SEKOLAH DASAR  DI KOTA SURAKARTA</a:t>
            </a:r>
          </a:p>
          <a:p>
            <a:r>
              <a:rPr lang="en-US" b="1" dirty="0" smtClean="0"/>
              <a:t>MOTIVASI SISWA SMA DAN SMK UNTUK MELANJUTKAN STUDI KE UPGRIS</a:t>
            </a:r>
            <a:r>
              <a:rPr lang="en-US" b="1" dirty="0"/>
              <a:t> </a:t>
            </a:r>
            <a:r>
              <a:rPr lang="en-US" b="1" dirty="0" smtClean="0"/>
              <a:t>SEMARANG</a:t>
            </a:r>
          </a:p>
          <a:p>
            <a:r>
              <a:rPr lang="en-US" b="1" dirty="0" smtClean="0"/>
              <a:t>MODEL PENDIDIKAN KELUARGA DI LINGKUNG-AN KELUARGA DOSEN UPGRIS SEMARANG</a:t>
            </a:r>
          </a:p>
        </p:txBody>
      </p:sp>
      <p:sp>
        <p:nvSpPr>
          <p:cNvPr id="2253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CC4941E-2701-4543-9029-7DE267025DBB}" type="slidenum">
              <a:rPr lang="en-US" smtClean="0">
                <a:solidFill>
                  <a:schemeClr val="bg1"/>
                </a:solidFill>
              </a:rPr>
              <a:pPr eaLnBrk="1" hangingPunct="1"/>
              <a:t>8</a:t>
            </a:fld>
            <a:endParaRPr lang="en-US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3141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en-US" dirty="0" smtClean="0">
                <a:solidFill>
                  <a:srgbClr val="C00000"/>
                </a:solidFill>
                <a:latin typeface="Arial Black" pitchFamily="34" charset="0"/>
              </a:rPr>
              <a:t>INSTRUMEN PENELITIAN</a:t>
            </a:r>
            <a:endParaRPr lang="en-US" dirty="0">
              <a:solidFill>
                <a:srgbClr val="C00000"/>
              </a:solidFill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bg2"/>
          </a:solidFill>
        </p:spPr>
        <p:txBody>
          <a:bodyPr>
            <a:normAutofit/>
          </a:bodyPr>
          <a:lstStyle/>
          <a:p>
            <a:r>
              <a:rPr lang="en-US" sz="3600" b="1" dirty="0" smtClean="0"/>
              <a:t>PEDOMAN OBSERVASI</a:t>
            </a:r>
          </a:p>
          <a:p>
            <a:r>
              <a:rPr lang="en-US" sz="3600" b="1" dirty="0" smtClean="0"/>
              <a:t>PEDOMAN WAWANCARA</a:t>
            </a:r>
          </a:p>
          <a:p>
            <a:r>
              <a:rPr lang="en-US" sz="3600" b="1" dirty="0" smtClean="0"/>
              <a:t>ANGKET/KUESIONER</a:t>
            </a:r>
          </a:p>
          <a:p>
            <a:r>
              <a:rPr lang="en-US" sz="3600" b="1" dirty="0" smtClean="0"/>
              <a:t>DUKUMENTASI</a:t>
            </a:r>
          </a:p>
          <a:p>
            <a:r>
              <a:rPr lang="en-US" sz="3600" b="1" dirty="0" smtClean="0"/>
              <a:t>TEST</a:t>
            </a:r>
          </a:p>
          <a:p>
            <a:endParaRPr lang="en-US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35492" y="228600"/>
            <a:ext cx="8275108" cy="594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609600" y="228600"/>
            <a:ext cx="8077200" cy="11430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 smtClean="0">
                <a:solidFill>
                  <a:srgbClr val="C00000"/>
                </a:solidFill>
              </a:rPr>
              <a:t>MENYUSUN DEFINISI DAN DEFINISI 0PERATIONAL VARIABEL</a:t>
            </a:r>
            <a:endParaRPr lang="en-US" sz="4400" b="1" dirty="0">
              <a:solidFill>
                <a:srgbClr val="C00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33400" y="1600200"/>
            <a:ext cx="8153400" cy="44958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 smtClean="0">
                <a:solidFill>
                  <a:schemeClr val="tx2"/>
                </a:solidFill>
              </a:rPr>
              <a:t>DISIPLIN BELAJAR  ADALAH KEGIATAN MAHASISWA/PELAJAR DALAM MELAKSANAKAN KEGIATAN PEMBELAJARAN DALAM UPAYA MENDAPATKAN PRESTASI BELAJAR YANG MAKSIMAL.</a:t>
            </a:r>
          </a:p>
          <a:p>
            <a:r>
              <a:rPr lang="en-US" sz="2400" b="1" dirty="0" smtClean="0">
                <a:solidFill>
                  <a:schemeClr val="tx1"/>
                </a:solidFill>
              </a:rPr>
              <a:t>DISIPLIN BELAJAR: AKTIFITAS/KEGIATAN BELAJAR  YANG DILAKSANAKAN DI RUMAH, DI KAMPUS ATAUPUN DI LUAR KAMPUS. (DEFINISI OPERATIONAL)</a:t>
            </a:r>
          </a:p>
          <a:p>
            <a:r>
              <a:rPr lang="en-US" sz="2400" b="1" dirty="0" smtClean="0">
                <a:solidFill>
                  <a:srgbClr val="C00000"/>
                </a:solidFill>
              </a:rPr>
              <a:t>INDIKATIR DISIPLIN BELAJAR : MENGKUTI SEMUA KEGIATAN YANG  DILAKSANAKAN  DI KAMPUS , BAIK KULIAH, BELAJAR DI PERPUSTAKAN, PELAKSANAN TUGAS DOSEN, FREKUENSI MENGIKUTI KULIAH,  KETEPATAN MASUK KULIAH ATAU WAKTU MENGERJAKAN TUGAS, KEGIATAN BELAJAR DI PERPUSTAKAAN FREKUENSI DATANG DI PERPUSTAKAAN.  </a:t>
            </a:r>
            <a:endParaRPr lang="en-US" sz="24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457200" y="228600"/>
            <a:ext cx="8229600" cy="11430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smtClean="0">
                <a:solidFill>
                  <a:srgbClr val="C00000"/>
                </a:solidFill>
              </a:rPr>
              <a:t>CONTOH ANGKET TERTUTUP</a:t>
            </a:r>
            <a:endParaRPr lang="en-US" sz="4800" b="1" dirty="0">
              <a:solidFill>
                <a:srgbClr val="C00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57200" y="1524000"/>
            <a:ext cx="8382000" cy="4724400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39725" indent="-280988">
              <a:buFont typeface="Wingdings" pitchFamily="2" charset="2"/>
              <a:buChar char="§"/>
            </a:pPr>
            <a:r>
              <a:rPr lang="en-US" dirty="0" smtClean="0"/>
              <a:t> </a:t>
            </a:r>
            <a:r>
              <a:rPr lang="en-US" sz="2800" b="1" dirty="0" smtClean="0"/>
              <a:t>BERAPA KALI ANDA MENGKUTI KULIAH SELAMA SEMESTER GANJIL YANG LALU:</a:t>
            </a:r>
          </a:p>
          <a:p>
            <a:pPr marL="339725" indent="-280988"/>
            <a:r>
              <a:rPr lang="en-US" sz="2800" b="1" dirty="0" smtClean="0"/>
              <a:t>     a. </a:t>
            </a:r>
            <a:r>
              <a:rPr lang="en-US" sz="2800" b="1" dirty="0" err="1" smtClean="0"/>
              <a:t>selalu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masuk</a:t>
            </a:r>
            <a:r>
              <a:rPr lang="en-US" sz="2800" b="1" dirty="0" smtClean="0"/>
              <a:t>, </a:t>
            </a:r>
            <a:r>
              <a:rPr lang="en-US" sz="2800" b="1" dirty="0" err="1" smtClean="0"/>
              <a:t>selama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enam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belas</a:t>
            </a:r>
            <a:r>
              <a:rPr lang="en-US" sz="2800" b="1" dirty="0" smtClean="0"/>
              <a:t> kali </a:t>
            </a:r>
            <a:r>
              <a:rPr lang="en-US" sz="2800" b="1" dirty="0" err="1" smtClean="0"/>
              <a:t>kuliah</a:t>
            </a:r>
            <a:r>
              <a:rPr lang="en-US" sz="2800" b="1" dirty="0" smtClean="0"/>
              <a:t> .</a:t>
            </a:r>
          </a:p>
          <a:p>
            <a:pPr marL="339725" indent="-280988"/>
            <a:r>
              <a:rPr lang="en-US" sz="2800" b="1" dirty="0" smtClean="0"/>
              <a:t>     b. </a:t>
            </a:r>
            <a:r>
              <a:rPr lang="en-US" sz="2800" b="1" dirty="0" err="1" smtClean="0"/>
              <a:t>sering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masuk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kuliah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hanya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tidak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masuk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sekali</a:t>
            </a:r>
            <a:endParaRPr lang="en-US" sz="2800" b="1" dirty="0" smtClean="0"/>
          </a:p>
          <a:p>
            <a:pPr marL="339725" indent="-280988"/>
            <a:r>
              <a:rPr lang="en-US" sz="2800" b="1" dirty="0" smtClean="0"/>
              <a:t>     c. </a:t>
            </a:r>
            <a:r>
              <a:rPr lang="en-US" sz="2800" b="1" dirty="0" err="1" smtClean="0"/>
              <a:t>kadang-kadang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saya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tidak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kuliah</a:t>
            </a:r>
            <a:r>
              <a:rPr lang="en-US" sz="2800" b="1" dirty="0" smtClean="0"/>
              <a:t>, </a:t>
            </a:r>
            <a:r>
              <a:rPr lang="en-US" sz="2800" b="1" dirty="0" err="1" smtClean="0"/>
              <a:t>pernah</a:t>
            </a:r>
            <a:r>
              <a:rPr lang="en-US" sz="2800" b="1" dirty="0" smtClean="0"/>
              <a:t>  </a:t>
            </a:r>
            <a:r>
              <a:rPr lang="en-US" sz="2800" b="1" dirty="0" err="1" smtClean="0"/>
              <a:t>antara</a:t>
            </a:r>
            <a:endParaRPr lang="en-US" sz="2800" b="1" dirty="0" smtClean="0"/>
          </a:p>
          <a:p>
            <a:pPr marL="339725" indent="-280988"/>
            <a:r>
              <a:rPr lang="en-US" sz="2800" b="1" dirty="0" smtClean="0"/>
              <a:t>          3-4 kali </a:t>
            </a:r>
            <a:r>
              <a:rPr lang="en-US" sz="2800" b="1" dirty="0" err="1" smtClean="0"/>
              <a:t>tidak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kuliah</a:t>
            </a:r>
            <a:endParaRPr lang="en-US" sz="2800" b="1" dirty="0" smtClean="0"/>
          </a:p>
          <a:p>
            <a:pPr marL="339725" indent="-280988"/>
            <a:r>
              <a:rPr lang="en-US" sz="2800" b="1" dirty="0" smtClean="0"/>
              <a:t>     d.  </a:t>
            </a:r>
            <a:r>
              <a:rPr lang="en-US" sz="2800" b="1" dirty="0" err="1" smtClean="0"/>
              <a:t>jarang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mengikuti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kuliah</a:t>
            </a:r>
            <a:r>
              <a:rPr lang="en-US" sz="2800" b="1" dirty="0" smtClean="0"/>
              <a:t>, </a:t>
            </a:r>
            <a:r>
              <a:rPr lang="en-US" sz="2800" b="1" dirty="0" err="1" smtClean="0"/>
              <a:t>lebih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dari</a:t>
            </a:r>
            <a:r>
              <a:rPr lang="en-US" sz="2800" b="1" dirty="0" smtClean="0"/>
              <a:t> 5 kali </a:t>
            </a:r>
            <a:r>
              <a:rPr lang="en-US" sz="2800" b="1" dirty="0" err="1" smtClean="0"/>
              <a:t>tidak</a:t>
            </a:r>
            <a:r>
              <a:rPr lang="en-US" sz="2800" b="1" dirty="0" smtClean="0"/>
              <a:t> </a:t>
            </a:r>
          </a:p>
          <a:p>
            <a:pPr marL="339725" indent="-280988"/>
            <a:r>
              <a:rPr lang="en-US" sz="2800" b="1" dirty="0"/>
              <a:t> </a:t>
            </a:r>
            <a:r>
              <a:rPr lang="en-US" sz="2800" b="1" dirty="0" smtClean="0"/>
              <a:t>          </a:t>
            </a:r>
            <a:r>
              <a:rPr lang="en-US" sz="2800" b="1" dirty="0" err="1" smtClean="0"/>
              <a:t>kuliah</a:t>
            </a:r>
            <a:r>
              <a:rPr lang="en-US" sz="2800" b="1" dirty="0" smtClean="0"/>
              <a:t>.</a:t>
            </a:r>
          </a:p>
          <a:p>
            <a:pPr marL="339725" indent="-280988"/>
            <a:r>
              <a:rPr lang="en-US" sz="2800" b="1" dirty="0" smtClean="0"/>
              <a:t>     e. </a:t>
            </a:r>
            <a:r>
              <a:rPr lang="en-US" sz="2800" b="1" dirty="0" err="1" smtClean="0"/>
              <a:t>tidak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pernah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mengikuti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kuliah</a:t>
            </a:r>
            <a:r>
              <a:rPr lang="en-US" sz="2800" b="1" dirty="0"/>
              <a:t>.</a:t>
            </a:r>
            <a:endParaRPr lang="en-US" sz="28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CONTOH LAIN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>
            <a:noAutofit/>
          </a:bodyPr>
          <a:lstStyle/>
          <a:p>
            <a:r>
              <a:rPr lang="en-US" sz="2400" b="1" dirty="0" smtClean="0"/>
              <a:t>BAGAIMANA PROSES PEMBELAJARAN YANG DILAKUKAN DOSEN ANDA SELAMA ANDA MENGKUTI PERKULIAHAN :</a:t>
            </a:r>
          </a:p>
          <a:p>
            <a:pPr>
              <a:buNone/>
            </a:pPr>
            <a:r>
              <a:rPr lang="en-US" sz="2400" b="1" dirty="0" smtClean="0"/>
              <a:t>     a, </a:t>
            </a:r>
            <a:r>
              <a:rPr lang="en-US" sz="2400" b="1" dirty="0" err="1" smtClean="0"/>
              <a:t>sangat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menyenangkan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sekali</a:t>
            </a:r>
            <a:r>
              <a:rPr lang="en-US" sz="2400" b="1" dirty="0" smtClean="0"/>
              <a:t>, </a:t>
            </a:r>
            <a:r>
              <a:rPr lang="en-US" sz="2400" b="1" dirty="0" err="1" smtClean="0"/>
              <a:t>karena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dalam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menerangkan</a:t>
            </a:r>
            <a:r>
              <a:rPr lang="en-US" sz="2400" b="1" dirty="0" smtClean="0"/>
              <a:t>    </a:t>
            </a:r>
            <a:r>
              <a:rPr lang="en-US" sz="2400" b="1" dirty="0" err="1" smtClean="0"/>
              <a:t>setiap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materi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mudah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sekali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dipahami</a:t>
            </a:r>
            <a:r>
              <a:rPr lang="en-US" sz="2400" b="1" dirty="0" smtClean="0"/>
              <a:t>, </a:t>
            </a:r>
            <a:r>
              <a:rPr lang="en-US" sz="2400" b="1" dirty="0" err="1" smtClean="0"/>
              <a:t>dan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enak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diikuti</a:t>
            </a:r>
            <a:r>
              <a:rPr lang="en-US" sz="2400" b="1" dirty="0" smtClean="0"/>
              <a:t>.  </a:t>
            </a:r>
          </a:p>
          <a:p>
            <a:pPr>
              <a:buNone/>
            </a:pPr>
            <a:r>
              <a:rPr lang="en-US" sz="2400" b="1" dirty="0" smtClean="0"/>
              <a:t>     b. </a:t>
            </a:r>
            <a:r>
              <a:rPr lang="en-US" sz="2400" b="1" dirty="0" err="1" smtClean="0"/>
              <a:t>sangat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menyenangkan</a:t>
            </a:r>
            <a:r>
              <a:rPr lang="en-US" sz="2400" b="1" dirty="0" smtClean="0"/>
              <a:t>, </a:t>
            </a:r>
            <a:r>
              <a:rPr lang="en-US" sz="2400" b="1" dirty="0" err="1" smtClean="0"/>
              <a:t>cara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menerangkan</a:t>
            </a:r>
            <a:r>
              <a:rPr lang="en-US" sz="2400" b="1" dirty="0" smtClean="0"/>
              <a:t>  </a:t>
            </a:r>
            <a:r>
              <a:rPr lang="en-US" sz="2400" b="1" dirty="0" err="1" smtClean="0"/>
              <a:t>mudah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dipahami</a:t>
            </a:r>
            <a:endParaRPr lang="en-US" sz="2400" b="1" dirty="0" smtClean="0"/>
          </a:p>
          <a:p>
            <a:pPr>
              <a:buNone/>
            </a:pPr>
            <a:r>
              <a:rPr lang="en-US" sz="2400" b="1" dirty="0" smtClean="0"/>
              <a:t>     c. </a:t>
            </a:r>
            <a:r>
              <a:rPr lang="en-US" sz="2400" b="1" dirty="0" err="1" smtClean="0"/>
              <a:t>menyenangkan</a:t>
            </a:r>
            <a:r>
              <a:rPr lang="en-US" sz="2400" b="1" dirty="0" smtClean="0"/>
              <a:t>, </a:t>
            </a:r>
            <a:r>
              <a:rPr lang="en-US" sz="2400" b="1" dirty="0" err="1" smtClean="0"/>
              <a:t>cara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menerangkan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dapat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diikuti</a:t>
            </a:r>
            <a:r>
              <a:rPr lang="en-US" sz="2400" b="1" dirty="0" smtClean="0"/>
              <a:t>.</a:t>
            </a:r>
          </a:p>
          <a:p>
            <a:pPr>
              <a:buNone/>
            </a:pPr>
            <a:r>
              <a:rPr lang="en-US" sz="2400" b="1" dirty="0" smtClean="0"/>
              <a:t>     d.  </a:t>
            </a:r>
            <a:r>
              <a:rPr lang="en-US" sz="2400" b="1" dirty="0" err="1" smtClean="0"/>
              <a:t>Kurang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menyenangkan</a:t>
            </a:r>
            <a:r>
              <a:rPr lang="en-US" sz="2400" b="1" dirty="0" smtClean="0"/>
              <a:t>, </a:t>
            </a:r>
            <a:r>
              <a:rPr lang="en-US" sz="2400" b="1" dirty="0" err="1" smtClean="0"/>
              <a:t>waktu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menjelasakan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materi</a:t>
            </a:r>
            <a:r>
              <a:rPr lang="en-US" sz="2400" b="1" dirty="0" smtClean="0"/>
              <a:t>   </a:t>
            </a:r>
            <a:r>
              <a:rPr lang="en-US" sz="2400" b="1" dirty="0" err="1" smtClean="0"/>
              <a:t>kurang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jelas</a:t>
            </a:r>
            <a:r>
              <a:rPr lang="en-US" sz="2400" b="1" dirty="0" smtClean="0"/>
              <a:t>.</a:t>
            </a:r>
          </a:p>
          <a:p>
            <a:pPr>
              <a:buNone/>
            </a:pPr>
            <a:r>
              <a:rPr lang="en-US" sz="2400" b="1" dirty="0" smtClean="0"/>
              <a:t>     e. </a:t>
            </a:r>
            <a:r>
              <a:rPr lang="en-US" sz="2400" b="1" dirty="0" err="1" smtClean="0"/>
              <a:t>tidak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menyenangkan</a:t>
            </a:r>
            <a:r>
              <a:rPr lang="en-US" sz="2400" b="1" dirty="0" smtClean="0"/>
              <a:t>, </a:t>
            </a:r>
            <a:r>
              <a:rPr lang="en-US" sz="2400" b="1" dirty="0" err="1" smtClean="0"/>
              <a:t>cara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menErangkan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sulit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dipahami</a:t>
            </a:r>
            <a:r>
              <a:rPr lang="en-US" sz="2400" b="1" dirty="0" smtClean="0"/>
              <a:t> </a:t>
            </a:r>
          </a:p>
          <a:p>
            <a:pPr>
              <a:buNone/>
            </a:pPr>
            <a:r>
              <a:rPr lang="en-US" sz="2400" b="1" dirty="0" smtClean="0"/>
              <a:t>      </a:t>
            </a:r>
          </a:p>
          <a:p>
            <a:pPr>
              <a:buNone/>
            </a:pPr>
            <a:r>
              <a:rPr lang="en-US" sz="2400" b="1" dirty="0" smtClean="0"/>
              <a:t>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533400" y="228600"/>
            <a:ext cx="8153400" cy="11430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 smtClean="0">
                <a:solidFill>
                  <a:srgbClr val="C00000"/>
                </a:solidFill>
              </a:rPr>
              <a:t>DOKUMENTASI DAN TES</a:t>
            </a:r>
            <a:endParaRPr lang="en-US" sz="4400" b="1" dirty="0">
              <a:solidFill>
                <a:srgbClr val="C00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57200" y="1600200"/>
            <a:ext cx="8229600" cy="4572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002060"/>
                </a:solidFill>
              </a:rPr>
              <a:t>TEKNIK DOKUMENTASI ADALAH  CARA PENGUMPULAN DATA YANG MENDASARKAN  PADA  CATATAN  TENTANG DATA YANG TELAH DIPEROLEH SEBELUMNYA DENGAN VALID. DOKUMENTASI MERUPAKAN JENIS DATA YANG SANGAT AKURAT DAN TIDAK AKAN BERUBAH</a:t>
            </a:r>
          </a:p>
          <a:p>
            <a:pPr algn="ctr"/>
            <a:r>
              <a:rPr lang="en-US" sz="2800" b="1" dirty="0" smtClean="0">
                <a:solidFill>
                  <a:srgbClr val="C00000"/>
                </a:solidFill>
              </a:rPr>
              <a:t>TES ADALAH CARA PENGUMPULAN DATA YANG DILAKUKAN DENGAN MEMBERI SOAL/TES TENTANG MASALAH YANG AKAN DIUNGKAP BAIK DENGAN TERTULIS ATAUPUN DENGAN PERBUATAN.</a:t>
            </a:r>
          </a:p>
          <a:p>
            <a:pPr algn="ctr"/>
            <a:r>
              <a:rPr lang="en-US" sz="2800" b="1" dirty="0" smtClean="0">
                <a:solidFill>
                  <a:srgbClr val="C00000"/>
                </a:solidFill>
              </a:rPr>
              <a:t>  </a:t>
            </a:r>
            <a:endParaRPr lang="en-US" sz="28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457200" y="304800"/>
            <a:ext cx="8229600" cy="10668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smtClean="0">
                <a:solidFill>
                  <a:srgbClr val="C00000"/>
                </a:solidFill>
              </a:rPr>
              <a:t>INSTRUMEN PENELITIAN</a:t>
            </a:r>
            <a:endParaRPr lang="en-US" sz="5400" b="1" dirty="0">
              <a:solidFill>
                <a:srgbClr val="C0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04800" y="1676400"/>
            <a:ext cx="8153400" cy="472440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 smtClean="0"/>
              <a:t>1.  PEDOMAN WAWANCARA (GUIDE INTERVIEW)</a:t>
            </a:r>
          </a:p>
          <a:p>
            <a:r>
              <a:rPr lang="en-US" sz="2800" b="1" dirty="0" smtClean="0"/>
              <a:t>2. PEDOMAN OBSERVASI  </a:t>
            </a:r>
          </a:p>
          <a:p>
            <a:r>
              <a:rPr lang="en-US" sz="2800" b="1" dirty="0" smtClean="0"/>
              <a:t>3. ANGKET (DAFTAR PERTANYAAN)</a:t>
            </a:r>
          </a:p>
          <a:p>
            <a:pPr marL="342900" indent="-342900">
              <a:buAutoNum type="arabicPeriod" startAt="4"/>
            </a:pPr>
            <a:r>
              <a:rPr lang="en-US" sz="2800" b="1" dirty="0" smtClean="0"/>
              <a:t>DOKUMENTASI</a:t>
            </a:r>
          </a:p>
          <a:p>
            <a:pPr marL="342900" indent="-342900">
              <a:buAutoNum type="arabicPeriod" startAt="4"/>
            </a:pPr>
            <a:r>
              <a:rPr lang="en-US" sz="2800" b="1" dirty="0" smtClean="0"/>
              <a:t>TES. </a:t>
            </a:r>
          </a:p>
          <a:p>
            <a:pPr marL="342900" indent="-342900"/>
            <a:r>
              <a:rPr lang="en-US" sz="2800" b="1" dirty="0" smtClean="0">
                <a:solidFill>
                  <a:srgbClr val="FFFF00"/>
                </a:solidFill>
              </a:rPr>
              <a:t>DALAM PELAKSANAANNYA TIDAK HARUS SEMUA INSTRUMEN DIGUNAKAN. HAL INI SANGAT TERGANTUNG KEPADA TEKNIK YANG DIGUNAKAN SERTA VARIABEL YANG DITELITI</a:t>
            </a:r>
            <a:r>
              <a:rPr lang="en-US" sz="2800" b="1" dirty="0" smtClean="0"/>
              <a:t>. UNTUK MENGUNGKAP PRESTASI BELAJAR YANG PALING TEPAT ADALAH DENGAN TES.</a:t>
            </a:r>
            <a:endParaRPr 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en-US" dirty="0" smtClean="0">
                <a:solidFill>
                  <a:srgbClr val="C00000"/>
                </a:solidFill>
                <a:latin typeface="Arial Black" pitchFamily="34" charset="0"/>
              </a:rPr>
              <a:t>SOAL TUGAS </a:t>
            </a:r>
            <a:endParaRPr lang="en-US" dirty="0">
              <a:solidFill>
                <a:srgbClr val="C00000"/>
              </a:solidFill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305800" cy="4525963"/>
          </a:xfrm>
          <a:solidFill>
            <a:schemeClr val="accent5">
              <a:lumMod val="40000"/>
              <a:lumOff val="60000"/>
            </a:schemeClr>
          </a:solidFill>
        </p:spPr>
        <p:txBody>
          <a:bodyPr>
            <a:normAutofit fontScale="92500"/>
          </a:bodyPr>
          <a:lstStyle/>
          <a:p>
            <a:r>
              <a:rPr lang="en-US" b="1" dirty="0" smtClean="0"/>
              <a:t>SUSUNLAH ANGKET BERDASARKAN VARIABEL DARI PERENCANAAN PROPOSAL ANDA, DENGAN MENGEMUKAKAN, DEFINISI OPERATIONAL, INDIKATOR VARIABEL, DGN SETIAP INDIKATOR DISUSUN 2 ITEM</a:t>
            </a:r>
          </a:p>
          <a:p>
            <a:r>
              <a:rPr lang="en-US" b="1" dirty="0" smtClean="0"/>
              <a:t>DARI SETIAP ITEM </a:t>
            </a:r>
            <a:r>
              <a:rPr lang="en-US" b="1" dirty="0" smtClean="0"/>
              <a:t>ANDA TERDIRI </a:t>
            </a:r>
            <a:r>
              <a:rPr lang="en-US" b="1" dirty="0" smtClean="0"/>
              <a:t>DARI  4/5 OPTION JAWABAN YANG BERBENTUK ORDINAL (GUNAKAN SALAH SATU SKALA SIKAP YG ANDA ANGGAP TEPAT). ADA 5 SKALA SIKAP</a:t>
            </a:r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596</TotalTime>
  <Words>794</Words>
  <Application>Microsoft Office PowerPoint</Application>
  <PresentationFormat>On-screen Show (4:3)</PresentationFormat>
  <Paragraphs>83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PowerPoint Presentation</vt:lpstr>
      <vt:lpstr>PowerPoint Presentation</vt:lpstr>
      <vt:lpstr>INTERVIEW</vt:lpstr>
      <vt:lpstr>OBSERVASI</vt:lpstr>
      <vt:lpstr>QUESTIONER</vt:lpstr>
      <vt:lpstr>PENGGUNAAN TEKNIK PENGUMPULAN DATA</vt:lpstr>
      <vt:lpstr> CONTOH JUDUL PENELITIAN</vt:lpstr>
      <vt:lpstr>     LANJUTAN</vt:lpstr>
      <vt:lpstr>INSTRUMEN PENELITIAN</vt:lpstr>
      <vt:lpstr>PowerPoint Presentation</vt:lpstr>
      <vt:lpstr>PowerPoint Presentation</vt:lpstr>
      <vt:lpstr>PowerPoint Presentation</vt:lpstr>
      <vt:lpstr>CONTOH LAIN</vt:lpstr>
      <vt:lpstr>PowerPoint Presentation</vt:lpstr>
      <vt:lpstr>PowerPoint Presentation</vt:lpstr>
      <vt:lpstr>SOAL TUGAS </vt:lpstr>
    </vt:vector>
  </TitlesOfParts>
  <Company> 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TINJAUAN ILMIAH  KARYA ILMIAH KONSEPTUAL</dc:title>
  <dc:creator> </dc:creator>
  <cp:lastModifiedBy>Windows User</cp:lastModifiedBy>
  <cp:revision>53</cp:revision>
  <dcterms:created xsi:type="dcterms:W3CDTF">2012-03-24T00:06:41Z</dcterms:created>
  <dcterms:modified xsi:type="dcterms:W3CDTF">2018-10-08T04:55:37Z</dcterms:modified>
</cp:coreProperties>
</file>