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259" r:id="rId3"/>
    <p:sldId id="277" r:id="rId4"/>
    <p:sldId id="279" r:id="rId5"/>
    <p:sldId id="280" r:id="rId6"/>
    <p:sldId id="281" r:id="rId7"/>
    <p:sldId id="282" r:id="rId8"/>
    <p:sldId id="283" r:id="rId9"/>
    <p:sldId id="284" r:id="rId10"/>
    <p:sldId id="285" r:id="rId11"/>
    <p:sldId id="286" r:id="rId12"/>
    <p:sldId id="287" r:id="rId13"/>
    <p:sldId id="288" r:id="rId14"/>
    <p:sldId id="289" r:id="rId15"/>
    <p:sldId id="290" r:id="rId16"/>
    <p:sldId id="291" r:id="rId17"/>
    <p:sldId id="292" r:id="rId18"/>
    <p:sldId id="293" r:id="rId19"/>
    <p:sldId id="294" r:id="rId20"/>
    <p:sldId id="295" r:id="rId21"/>
    <p:sldId id="297"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311" r:id="rId35"/>
    <p:sldId id="312" r:id="rId36"/>
    <p:sldId id="296" r:id="rId37"/>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39" autoAdjust="0"/>
    <p:restoredTop sz="94660"/>
  </p:normalViewPr>
  <p:slideViewPr>
    <p:cSldViewPr>
      <p:cViewPr varScale="1">
        <p:scale>
          <a:sx n="74" d="100"/>
          <a:sy n="74" d="100"/>
        </p:scale>
        <p:origin x="-124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A03A1F2-72C5-4ADC-9F53-B7C45509925C}" type="datetimeFigureOut">
              <a:rPr lang="id-ID" smtClean="0"/>
              <a:t>17/09/2019</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3FE17B9-8969-460B-9135-F97BEB74CD74}" type="slidenum">
              <a:rPr lang="id-ID" smtClean="0"/>
              <a:t>‹#›</a:t>
            </a:fld>
            <a:endParaRPr lang="id-ID"/>
          </a:p>
        </p:txBody>
      </p:sp>
    </p:spTree>
    <p:extLst>
      <p:ext uri="{BB962C8B-B14F-4D97-AF65-F5344CB8AC3E}">
        <p14:creationId xmlns:p14="http://schemas.microsoft.com/office/powerpoint/2010/main" val="37302524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53FE17B9-8969-460B-9135-F97BEB74CD74}" type="slidenum">
              <a:rPr lang="id-ID" smtClean="0"/>
              <a:t>11</a:t>
            </a:fld>
            <a:endParaRPr lang="id-ID"/>
          </a:p>
        </p:txBody>
      </p:sp>
    </p:spTree>
    <p:extLst>
      <p:ext uri="{BB962C8B-B14F-4D97-AF65-F5344CB8AC3E}">
        <p14:creationId xmlns:p14="http://schemas.microsoft.com/office/powerpoint/2010/main" val="24950086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id-ID"/>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17/09/2019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0683548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17/09/2019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554445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id-ID"/>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869E37-3CE4-4A02-845C-4FB89D2FA6F8}" type="datetimeFigureOut">
              <a:rPr lang="id-ID" smtClean="0"/>
              <a:t>17/09/2019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91803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Date Placeholder 4"/>
          <p:cNvSpPr>
            <a:spLocks noGrp="1"/>
          </p:cNvSpPr>
          <p:nvPr>
            <p:ph type="dt" sz="half" idx="10"/>
          </p:nvPr>
        </p:nvSpPr>
        <p:spPr/>
        <p:txBody>
          <a:bodyPr/>
          <a:lstStyle/>
          <a:p>
            <a:fld id="{C3869E37-3CE4-4A02-845C-4FB89D2FA6F8}" type="datetimeFigureOut">
              <a:rPr lang="id-ID" smtClean="0"/>
              <a:t>17/09/2019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4793351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id-ID"/>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7" name="Date Placeholder 6"/>
          <p:cNvSpPr>
            <a:spLocks noGrp="1"/>
          </p:cNvSpPr>
          <p:nvPr>
            <p:ph type="dt" sz="half" idx="10"/>
          </p:nvPr>
        </p:nvSpPr>
        <p:spPr/>
        <p:txBody>
          <a:bodyPr/>
          <a:lstStyle/>
          <a:p>
            <a:fld id="{C3869E37-3CE4-4A02-845C-4FB89D2FA6F8}" type="datetimeFigureOut">
              <a:rPr lang="id-ID" smtClean="0"/>
              <a:t>17/09/2019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250262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Date Placeholder 2"/>
          <p:cNvSpPr>
            <a:spLocks noGrp="1"/>
          </p:cNvSpPr>
          <p:nvPr>
            <p:ph type="dt" sz="half" idx="10"/>
          </p:nvPr>
        </p:nvSpPr>
        <p:spPr/>
        <p:txBody>
          <a:bodyPr/>
          <a:lstStyle/>
          <a:p>
            <a:fld id="{C3869E37-3CE4-4A02-845C-4FB89D2FA6F8}" type="datetimeFigureOut">
              <a:rPr lang="id-ID" smtClean="0"/>
              <a:t>17/09/2019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950365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869E37-3CE4-4A02-845C-4FB89D2FA6F8}" type="datetimeFigureOut">
              <a:rPr lang="id-ID" smtClean="0"/>
              <a:t>17/09/2019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2337717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id-ID"/>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869E37-3CE4-4A02-845C-4FB89D2FA6F8}" type="datetimeFigureOut">
              <a:rPr lang="id-ID" smtClean="0"/>
              <a:t>17/09/2019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4243104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id-ID"/>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d-ID"/>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869E37-3CE4-4A02-845C-4FB89D2FA6F8}" type="datetimeFigureOut">
              <a:rPr lang="id-ID" smtClean="0"/>
              <a:t>17/09/2019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784167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d-ID"/>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17/09/2019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1356264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id-ID"/>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10"/>
          </p:nvPr>
        </p:nvSpPr>
        <p:spPr/>
        <p:txBody>
          <a:bodyPr/>
          <a:lstStyle/>
          <a:p>
            <a:fld id="{C3869E37-3CE4-4A02-845C-4FB89D2FA6F8}" type="datetimeFigureOut">
              <a:rPr lang="id-ID" smtClean="0"/>
              <a:t>17/09/2019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57ABDFB9-EC2F-4E21-8899-2DD7CF374EFC}" type="slidenum">
              <a:rPr lang="id-ID" smtClean="0"/>
              <a:t>‹#›</a:t>
            </a:fld>
            <a:endParaRPr lang="id-ID"/>
          </a:p>
        </p:txBody>
      </p:sp>
    </p:spTree>
    <p:extLst>
      <p:ext uri="{BB962C8B-B14F-4D97-AF65-F5344CB8AC3E}">
        <p14:creationId xmlns:p14="http://schemas.microsoft.com/office/powerpoint/2010/main" val="31141831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id-ID"/>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869E37-3CE4-4A02-845C-4FB89D2FA6F8}" type="datetimeFigureOut">
              <a:rPr lang="id-ID" smtClean="0"/>
              <a:t>17/09/2019</a:t>
            </a:fld>
            <a:endParaRPr lang="id-ID"/>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d-ID"/>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ABDFB9-EC2F-4E21-8899-2DD7CF374EFC}" type="slidenum">
              <a:rPr lang="id-ID" smtClean="0"/>
              <a:t>‹#›</a:t>
            </a:fld>
            <a:endParaRPr lang="id-ID"/>
          </a:p>
        </p:txBody>
      </p:sp>
    </p:spTree>
    <p:extLst>
      <p:ext uri="{BB962C8B-B14F-4D97-AF65-F5344CB8AC3E}">
        <p14:creationId xmlns:p14="http://schemas.microsoft.com/office/powerpoint/2010/main" val="8140400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861048"/>
            <a:ext cx="7772400" cy="1470025"/>
          </a:xfrm>
        </p:spPr>
        <p:txBody>
          <a:bodyPr/>
          <a:lstStyle/>
          <a:p>
            <a:r>
              <a:rPr lang="id-ID" dirty="0" smtClean="0"/>
              <a:t>ETIKA PROFESI</a:t>
            </a:r>
            <a:endParaRPr lang="id-ID" dirty="0"/>
          </a:p>
        </p:txBody>
      </p:sp>
      <p:sp>
        <p:nvSpPr>
          <p:cNvPr id="3" name="Subtitle 2"/>
          <p:cNvSpPr>
            <a:spLocks noGrp="1"/>
          </p:cNvSpPr>
          <p:nvPr>
            <p:ph type="subTitle" idx="1"/>
          </p:nvPr>
        </p:nvSpPr>
        <p:spPr>
          <a:xfrm>
            <a:off x="1460997" y="5116233"/>
            <a:ext cx="6400800" cy="689031"/>
          </a:xfrm>
        </p:spPr>
        <p:txBody>
          <a:bodyPr/>
          <a:lstStyle/>
          <a:p>
            <a:r>
              <a:rPr lang="id-ID" dirty="0" smtClean="0"/>
              <a:t>PROFESI DI BIDANG IT</a:t>
            </a:r>
            <a:endParaRPr lang="id-ID" dirty="0"/>
          </a:p>
        </p:txBody>
      </p:sp>
      <p:sp>
        <p:nvSpPr>
          <p:cNvPr id="4" name="AutoShape 2" descr="Image result for profesi di bidang i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129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450166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56792"/>
            <a:ext cx="9143999" cy="53012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id-ID" dirty="0" smtClean="0"/>
              <a:t>Bidang Teknologi Informasi</a:t>
            </a:r>
            <a:endParaRPr lang="id-ID" dirty="0"/>
          </a:p>
        </p:txBody>
      </p:sp>
      <p:sp>
        <p:nvSpPr>
          <p:cNvPr id="4" name="AutoShape 4" descr="Hasil gambar untuk descendants of the su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d-ID"/>
          </a:p>
        </p:txBody>
      </p:sp>
      <p:sp>
        <p:nvSpPr>
          <p:cNvPr id="3" name="Content Placeholder 2"/>
          <p:cNvSpPr>
            <a:spLocks noGrp="1"/>
          </p:cNvSpPr>
          <p:nvPr>
            <p:ph idx="1"/>
          </p:nvPr>
        </p:nvSpPr>
        <p:spPr/>
        <p:txBody>
          <a:bodyPr/>
          <a:lstStyle/>
          <a:p>
            <a:pPr marL="0" indent="0">
              <a:buNone/>
            </a:pPr>
            <a:r>
              <a:rPr lang="id-ID" dirty="0" smtClean="0"/>
              <a:t>Bidang Teknologi Informasi atau Komputer sangat luas dan di segala lini</a:t>
            </a:r>
          </a:p>
          <a:p>
            <a:pPr marL="0" indent="0">
              <a:buNone/>
            </a:pPr>
            <a:endParaRPr lang="id-ID" dirty="0"/>
          </a:p>
          <a:p>
            <a:pPr marL="0" indent="0" algn="ctr">
              <a:buNone/>
            </a:pPr>
            <a:r>
              <a:rPr lang="id-ID" dirty="0"/>
              <a:t>“apakah pekerjaan di bidang teknologi informasi dapat </a:t>
            </a:r>
            <a:r>
              <a:rPr lang="id-ID" dirty="0" smtClean="0"/>
              <a:t>disebut sebagai </a:t>
            </a:r>
            <a:r>
              <a:rPr lang="id-ID" dirty="0"/>
              <a:t>sebuah profesi?”</a:t>
            </a:r>
          </a:p>
        </p:txBody>
      </p:sp>
    </p:spTree>
    <p:extLst>
      <p:ext uri="{BB962C8B-B14F-4D97-AF65-F5344CB8AC3E}">
        <p14:creationId xmlns:p14="http://schemas.microsoft.com/office/powerpoint/2010/main" val="22343750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sp>
        <p:nvSpPr>
          <p:cNvPr id="3" name="Content Placeholder 2"/>
          <p:cNvSpPr>
            <a:spLocks noGrp="1"/>
          </p:cNvSpPr>
          <p:nvPr>
            <p:ph idx="1"/>
          </p:nvPr>
        </p:nvSpPr>
        <p:spPr>
          <a:xfrm>
            <a:off x="457200" y="1124744"/>
            <a:ext cx="8229600" cy="5001419"/>
          </a:xfrm>
        </p:spPr>
        <p:txBody>
          <a:bodyPr>
            <a:normAutofit/>
          </a:bodyPr>
          <a:lstStyle/>
          <a:p>
            <a:r>
              <a:rPr lang="pt-BR" dirty="0" smtClean="0"/>
              <a:t>Kita ambil contoh mudah,</a:t>
            </a:r>
            <a:r>
              <a:rPr lang="id-ID" dirty="0" smtClean="0"/>
              <a:t> pekerjaan </a:t>
            </a:r>
            <a:r>
              <a:rPr lang="id-ID" dirty="0"/>
              <a:t>sebagai staf operator </a:t>
            </a:r>
            <a:r>
              <a:rPr lang="id-ID" dirty="0" smtClean="0"/>
              <a:t>komputer (yang hanya menggunakan komputer untuk </a:t>
            </a:r>
            <a:r>
              <a:rPr lang="id-ID" dirty="0"/>
              <a:t>menginput data-data </a:t>
            </a:r>
            <a:r>
              <a:rPr lang="id-ID" dirty="0" smtClean="0"/>
              <a:t>administrasi </a:t>
            </a:r>
            <a:r>
              <a:rPr lang="sv-SE" dirty="0" smtClean="0"/>
              <a:t>misalnya</a:t>
            </a:r>
            <a:r>
              <a:rPr lang="sv-SE" dirty="0"/>
              <a:t>), tidak bisa dikatakan </a:t>
            </a:r>
            <a:r>
              <a:rPr lang="sv-SE" dirty="0" smtClean="0"/>
              <a:t>sebagai</a:t>
            </a:r>
            <a:r>
              <a:rPr lang="id-ID" dirty="0" smtClean="0"/>
              <a:t> professional </a:t>
            </a:r>
            <a:r>
              <a:rPr lang="id-ID" dirty="0"/>
              <a:t>di bidang IT. </a:t>
            </a:r>
            <a:endParaRPr lang="id-ID" dirty="0" smtClean="0"/>
          </a:p>
          <a:p>
            <a:pPr marL="0" indent="0">
              <a:buNone/>
            </a:pPr>
            <a:r>
              <a:rPr lang="id-ID" dirty="0" smtClean="0"/>
              <a:t>Alasannya, untuk </a:t>
            </a:r>
            <a:r>
              <a:rPr lang="id-ID" dirty="0"/>
              <a:t>untuk bekerja sebagai staf </a:t>
            </a:r>
            <a:r>
              <a:rPr lang="id-ID" dirty="0" smtClean="0"/>
              <a:t>operator tersebut </a:t>
            </a:r>
            <a:r>
              <a:rPr lang="id-ID" dirty="0"/>
              <a:t>seseorang bisa dari </a:t>
            </a:r>
            <a:r>
              <a:rPr lang="id-ID" dirty="0" smtClean="0"/>
              <a:t>berbagai latar </a:t>
            </a:r>
            <a:r>
              <a:rPr lang="id-ID" dirty="0"/>
              <a:t>belakang dan tingkat </a:t>
            </a:r>
            <a:r>
              <a:rPr lang="id-ID" dirty="0" smtClean="0"/>
              <a:t>pendidikan, pengetahuan </a:t>
            </a:r>
            <a:r>
              <a:rPr lang="id-ID" dirty="0"/>
              <a:t>dan pengalaman.</a:t>
            </a:r>
          </a:p>
        </p:txBody>
      </p:sp>
    </p:spTree>
    <p:extLst>
      <p:ext uri="{BB962C8B-B14F-4D97-AF65-F5344CB8AC3E}">
        <p14:creationId xmlns:p14="http://schemas.microsoft.com/office/powerpoint/2010/main" val="3476493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274638"/>
            <a:ext cx="8001000" cy="1143000"/>
          </a:xfrm>
        </p:spPr>
        <p:txBody>
          <a:bodyPr/>
          <a:lstStyle/>
          <a:p>
            <a:pPr marL="808038" indent="-808038" algn="just" eaLnBrk="1" fontAlgn="auto" hangingPunct="1">
              <a:spcAft>
                <a:spcPts val="0"/>
              </a:spcAft>
              <a:defRPr/>
            </a:pPr>
            <a:r>
              <a:rPr lang="en-US" sz="2800" dirty="0" err="1" smtClean="0">
                <a:latin typeface="Verdana" pitchFamily="34" charset="0"/>
              </a:rPr>
              <a:t>Gambaran</a:t>
            </a:r>
            <a:r>
              <a:rPr lang="en-US" sz="2800" dirty="0" smtClean="0">
                <a:latin typeface="Verdana" pitchFamily="34" charset="0"/>
              </a:rPr>
              <a:t> </a:t>
            </a:r>
            <a:r>
              <a:rPr lang="en-US" sz="2800" dirty="0" err="1" smtClean="0">
                <a:latin typeface="Verdana" pitchFamily="34" charset="0"/>
              </a:rPr>
              <a:t>Umum</a:t>
            </a:r>
            <a:r>
              <a:rPr lang="en-US" sz="2800" dirty="0" smtClean="0">
                <a:latin typeface="Verdana" pitchFamily="34" charset="0"/>
              </a:rPr>
              <a:t> </a:t>
            </a:r>
            <a:r>
              <a:rPr lang="en-US" sz="2800" dirty="0" err="1" smtClean="0">
                <a:latin typeface="Verdana" pitchFamily="34" charset="0"/>
              </a:rPr>
              <a:t>Pekerjaan</a:t>
            </a:r>
            <a:r>
              <a:rPr lang="en-US" sz="2800" dirty="0" smtClean="0">
                <a:latin typeface="Verdana" pitchFamily="34" charset="0"/>
              </a:rPr>
              <a:t> di </a:t>
            </a:r>
            <a:r>
              <a:rPr lang="en-US" sz="2800" dirty="0" err="1" smtClean="0">
                <a:latin typeface="Verdana" pitchFamily="34" charset="0"/>
              </a:rPr>
              <a:t>Bidang</a:t>
            </a:r>
            <a:r>
              <a:rPr lang="en-US" sz="2800" dirty="0" smtClean="0">
                <a:latin typeface="Verdana" pitchFamily="34" charset="0"/>
              </a:rPr>
              <a:t> </a:t>
            </a:r>
            <a:r>
              <a:rPr lang="en-US" sz="2800" dirty="0" err="1" smtClean="0">
                <a:latin typeface="Verdana" pitchFamily="34" charset="0"/>
              </a:rPr>
              <a:t>Teknologi</a:t>
            </a:r>
            <a:r>
              <a:rPr lang="en-US" sz="2800" dirty="0" smtClean="0">
                <a:latin typeface="Verdana" pitchFamily="34" charset="0"/>
              </a:rPr>
              <a:t> </a:t>
            </a:r>
            <a:r>
              <a:rPr lang="en-US" sz="2800" dirty="0" err="1" smtClean="0">
                <a:latin typeface="Verdana" pitchFamily="34" charset="0"/>
              </a:rPr>
              <a:t>Informasi</a:t>
            </a:r>
            <a:endParaRPr lang="en-US" sz="2800" dirty="0" smtClean="0">
              <a:latin typeface="Verdana" pitchFamily="34" charset="0"/>
            </a:endParaRPr>
          </a:p>
        </p:txBody>
      </p:sp>
      <p:sp>
        <p:nvSpPr>
          <p:cNvPr id="33795" name="Rectangle 3"/>
          <p:cNvSpPr>
            <a:spLocks noGrp="1" noChangeArrowheads="1"/>
          </p:cNvSpPr>
          <p:nvPr>
            <p:ph idx="1"/>
          </p:nvPr>
        </p:nvSpPr>
        <p:spPr>
          <a:xfrm>
            <a:off x="457200" y="1752600"/>
            <a:ext cx="8229600" cy="4724400"/>
          </a:xfrm>
        </p:spPr>
        <p:txBody>
          <a:bodyPr/>
          <a:lstStyle/>
          <a:p>
            <a:pPr marL="0" indent="0" eaLnBrk="1" hangingPunct="1">
              <a:lnSpc>
                <a:spcPct val="130000"/>
              </a:lnSpc>
              <a:buFont typeface="Wingdings" pitchFamily="2" charset="2"/>
              <a:buNone/>
            </a:pPr>
            <a:r>
              <a:rPr lang="en-US" b="1" i="1" dirty="0" err="1" smtClean="0"/>
              <a:t>Kelompok</a:t>
            </a:r>
            <a:r>
              <a:rPr lang="en-US" b="1" i="1" dirty="0" smtClean="0"/>
              <a:t> </a:t>
            </a:r>
            <a:r>
              <a:rPr lang="en-US" b="1" i="1" dirty="0" err="1" smtClean="0"/>
              <a:t>pertama</a:t>
            </a:r>
            <a:r>
              <a:rPr lang="en-US" i="1" dirty="0" smtClean="0"/>
              <a:t>, </a:t>
            </a:r>
            <a:r>
              <a:rPr lang="en-US" dirty="0" err="1" smtClean="0"/>
              <a:t>adalah</a:t>
            </a:r>
            <a:r>
              <a:rPr lang="en-US" dirty="0" smtClean="0"/>
              <a:t> </a:t>
            </a:r>
            <a:r>
              <a:rPr lang="en-US" dirty="0" err="1" smtClean="0"/>
              <a:t>mereka</a:t>
            </a:r>
            <a:r>
              <a:rPr lang="en-US" dirty="0" smtClean="0"/>
              <a:t> yang </a:t>
            </a:r>
            <a:r>
              <a:rPr lang="en-US" dirty="0" err="1" smtClean="0"/>
              <a:t>bergelut</a:t>
            </a:r>
            <a:r>
              <a:rPr lang="en-US" dirty="0" smtClean="0"/>
              <a:t> di </a:t>
            </a:r>
            <a:r>
              <a:rPr lang="en-US" dirty="0" err="1" smtClean="0"/>
              <a:t>dunia</a:t>
            </a:r>
            <a:r>
              <a:rPr lang="en-US" dirty="0" smtClean="0"/>
              <a:t> </a:t>
            </a:r>
            <a:r>
              <a:rPr lang="en-US" dirty="0" err="1" smtClean="0"/>
              <a:t>perangkat</a:t>
            </a:r>
            <a:r>
              <a:rPr lang="en-US" dirty="0" smtClean="0"/>
              <a:t> </a:t>
            </a:r>
            <a:r>
              <a:rPr lang="en-US" dirty="0" err="1" smtClean="0"/>
              <a:t>lunak</a:t>
            </a:r>
            <a:r>
              <a:rPr lang="en-US" dirty="0" smtClean="0"/>
              <a:t> (software), </a:t>
            </a:r>
            <a:r>
              <a:rPr lang="en-US" dirty="0" err="1" smtClean="0"/>
              <a:t>baik</a:t>
            </a:r>
            <a:r>
              <a:rPr lang="en-US" dirty="0" smtClean="0"/>
              <a:t> </a:t>
            </a:r>
            <a:r>
              <a:rPr lang="en-US" dirty="0" err="1" smtClean="0"/>
              <a:t>mereka</a:t>
            </a:r>
            <a:r>
              <a:rPr lang="en-US" dirty="0" smtClean="0"/>
              <a:t> yang </a:t>
            </a:r>
            <a:r>
              <a:rPr lang="en-US" dirty="0" err="1" smtClean="0"/>
              <a:t>merancang</a:t>
            </a:r>
            <a:r>
              <a:rPr lang="en-US" dirty="0" smtClean="0"/>
              <a:t> </a:t>
            </a:r>
            <a:r>
              <a:rPr lang="en-US" dirty="0" err="1" smtClean="0"/>
              <a:t>sistem</a:t>
            </a:r>
            <a:r>
              <a:rPr lang="en-US" dirty="0" smtClean="0"/>
              <a:t> </a:t>
            </a:r>
            <a:r>
              <a:rPr lang="en-US" dirty="0" err="1" smtClean="0"/>
              <a:t>operasi</a:t>
            </a:r>
            <a:r>
              <a:rPr lang="en-US" dirty="0" smtClean="0"/>
              <a:t>, database </a:t>
            </a:r>
            <a:r>
              <a:rPr lang="en-US" dirty="0" err="1" smtClean="0"/>
              <a:t>maupun</a:t>
            </a:r>
            <a:r>
              <a:rPr lang="en-US" dirty="0" smtClean="0"/>
              <a:t> </a:t>
            </a:r>
            <a:r>
              <a:rPr lang="en-US" dirty="0" err="1" smtClean="0"/>
              <a:t>sistem</a:t>
            </a:r>
            <a:r>
              <a:rPr lang="en-US" dirty="0" smtClean="0"/>
              <a:t> </a:t>
            </a:r>
            <a:r>
              <a:rPr lang="en-US" dirty="0" err="1" smtClean="0"/>
              <a:t>aplikasi</a:t>
            </a:r>
            <a:r>
              <a:rPr lang="en-US" dirty="0" smtClean="0"/>
              <a:t>.</a:t>
            </a:r>
            <a:r>
              <a:rPr lang="en-US" i="1" dirty="0" smtClean="0"/>
              <a:t>	</a:t>
            </a:r>
            <a:endParaRPr lang="en-US" sz="2800" i="1" dirty="0" smtClean="0"/>
          </a:p>
        </p:txBody>
      </p:sp>
      <p:pic>
        <p:nvPicPr>
          <p:cNvPr id="33796" name="Picture 4" descr="sq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410200"/>
            <a:ext cx="10668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Picture 5" descr="ja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07904" y="5410200"/>
            <a:ext cx="914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6" descr="lisesnsi windows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05600" y="5562600"/>
            <a:ext cx="1828800"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67231"/>
      </p:ext>
    </p:extLst>
  </p:cSld>
  <p:clrMapOvr>
    <a:masterClrMapping/>
  </p:clrMapOvr>
  <p:transition spd="slow">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idx="1"/>
          </p:nvPr>
        </p:nvSpPr>
        <p:spPr>
          <a:xfrm>
            <a:off x="228600" y="980729"/>
            <a:ext cx="8686800" cy="3312367"/>
          </a:xfrm>
          <a:prstGeom prst="roundRect">
            <a:avLst/>
          </a:prstGeom>
          <a:solidFill>
            <a:schemeClr val="accent1">
              <a:lumMod val="40000"/>
              <a:lumOff val="60000"/>
            </a:schemeClr>
          </a:solidFill>
        </p:spPr>
        <p:txBody>
          <a:bodyPr/>
          <a:lstStyle/>
          <a:p>
            <a:pPr marL="114300" lvl="1" indent="0" algn="just" eaLnBrk="1" hangingPunct="1">
              <a:lnSpc>
                <a:spcPct val="130000"/>
              </a:lnSpc>
              <a:buFontTx/>
              <a:buNone/>
            </a:pPr>
            <a:r>
              <a:rPr lang="en-US" i="1" dirty="0" smtClean="0"/>
              <a:t>S</a:t>
            </a:r>
            <a:r>
              <a:rPr lang="id-ID" i="1" dirty="0" smtClean="0"/>
              <a:t>y</a:t>
            </a:r>
            <a:r>
              <a:rPr lang="en-US" i="1" dirty="0" smtClean="0"/>
              <a:t>stem anal</a:t>
            </a:r>
            <a:r>
              <a:rPr lang="id-ID" i="1" dirty="0" smtClean="0"/>
              <a:t>y</a:t>
            </a:r>
            <a:r>
              <a:rPr lang="en-US" i="1" dirty="0" smtClean="0"/>
              <a:t>s</a:t>
            </a:r>
            <a:r>
              <a:rPr lang="id-ID" i="1" dirty="0" smtClean="0"/>
              <a:t>t</a:t>
            </a:r>
            <a:r>
              <a:rPr lang="en-US" i="1" dirty="0" smtClean="0"/>
              <a:t>, </a:t>
            </a:r>
            <a:r>
              <a:rPr lang="en-US" dirty="0" err="1" smtClean="0"/>
              <a:t>merupakan</a:t>
            </a:r>
            <a:r>
              <a:rPr lang="en-US" dirty="0" smtClean="0"/>
              <a:t> orang yang </a:t>
            </a:r>
            <a:r>
              <a:rPr lang="en-US" dirty="0" err="1" smtClean="0"/>
              <a:t>bertugas</a:t>
            </a:r>
            <a:r>
              <a:rPr lang="en-US" dirty="0" smtClean="0"/>
              <a:t> </a:t>
            </a:r>
            <a:r>
              <a:rPr lang="en-US" dirty="0" err="1" smtClean="0"/>
              <a:t>menganalisa</a:t>
            </a:r>
            <a:r>
              <a:rPr lang="en-US" dirty="0" smtClean="0"/>
              <a:t> </a:t>
            </a:r>
            <a:r>
              <a:rPr lang="en-US" dirty="0" err="1" smtClean="0"/>
              <a:t>sistem</a:t>
            </a:r>
            <a:r>
              <a:rPr lang="en-US" dirty="0" smtClean="0"/>
              <a:t> yang </a:t>
            </a:r>
            <a:r>
              <a:rPr lang="en-US" dirty="0" err="1" smtClean="0"/>
              <a:t>akan</a:t>
            </a:r>
            <a:r>
              <a:rPr lang="en-US" dirty="0" smtClean="0"/>
              <a:t> </a:t>
            </a:r>
            <a:r>
              <a:rPr lang="en-US" dirty="0" err="1" smtClean="0"/>
              <a:t>diimplementasikan</a:t>
            </a:r>
            <a:r>
              <a:rPr lang="en-US" dirty="0" smtClean="0"/>
              <a:t>, </a:t>
            </a:r>
            <a:r>
              <a:rPr lang="en-US" dirty="0" err="1" smtClean="0"/>
              <a:t>mulai</a:t>
            </a:r>
            <a:r>
              <a:rPr lang="en-US" dirty="0" smtClean="0"/>
              <a:t> </a:t>
            </a:r>
            <a:r>
              <a:rPr lang="en-US" dirty="0" err="1" smtClean="0"/>
              <a:t>dari</a:t>
            </a:r>
            <a:r>
              <a:rPr lang="en-US" dirty="0" smtClean="0"/>
              <a:t> </a:t>
            </a:r>
            <a:r>
              <a:rPr lang="en-US" dirty="0" err="1" smtClean="0"/>
              <a:t>menganalisa</a:t>
            </a:r>
            <a:r>
              <a:rPr lang="en-US" dirty="0" smtClean="0"/>
              <a:t> </a:t>
            </a:r>
            <a:r>
              <a:rPr lang="en-US" dirty="0" err="1" smtClean="0"/>
              <a:t>sistem</a:t>
            </a:r>
            <a:r>
              <a:rPr lang="en-US" dirty="0" smtClean="0"/>
              <a:t> yang </a:t>
            </a:r>
            <a:r>
              <a:rPr lang="en-US" dirty="0" err="1" smtClean="0"/>
              <a:t>ada</a:t>
            </a:r>
            <a:r>
              <a:rPr lang="en-US" dirty="0" smtClean="0"/>
              <a:t>, </a:t>
            </a:r>
            <a:r>
              <a:rPr lang="en-US" dirty="0" err="1" smtClean="0"/>
              <a:t>kelebihan</a:t>
            </a:r>
            <a:r>
              <a:rPr lang="en-US" dirty="0" smtClean="0"/>
              <a:t> </a:t>
            </a:r>
            <a:r>
              <a:rPr lang="en-US" dirty="0" err="1" smtClean="0"/>
              <a:t>dan</a:t>
            </a:r>
            <a:r>
              <a:rPr lang="en-US" dirty="0" smtClean="0"/>
              <a:t> </a:t>
            </a:r>
            <a:r>
              <a:rPr lang="en-US" dirty="0" err="1" smtClean="0"/>
              <a:t>kekurangannya</a:t>
            </a:r>
            <a:r>
              <a:rPr lang="en-US" dirty="0" smtClean="0"/>
              <a:t>, </a:t>
            </a:r>
            <a:r>
              <a:rPr lang="en-US" dirty="0" err="1" smtClean="0"/>
              <a:t>sampai</a:t>
            </a:r>
            <a:r>
              <a:rPr lang="en-US" dirty="0" smtClean="0"/>
              <a:t> </a:t>
            </a:r>
            <a:r>
              <a:rPr lang="en-US" dirty="0" err="1" smtClean="0"/>
              <a:t>studi</a:t>
            </a:r>
            <a:r>
              <a:rPr lang="en-US" dirty="0" smtClean="0"/>
              <a:t> </a:t>
            </a:r>
            <a:r>
              <a:rPr lang="en-US" dirty="0" err="1" smtClean="0"/>
              <a:t>kelayakan</a:t>
            </a:r>
            <a:r>
              <a:rPr lang="en-US" dirty="0" smtClean="0"/>
              <a:t> </a:t>
            </a:r>
            <a:r>
              <a:rPr lang="en-US" dirty="0" err="1" smtClean="0"/>
              <a:t>dan</a:t>
            </a:r>
            <a:r>
              <a:rPr lang="en-US" dirty="0" smtClean="0"/>
              <a:t> </a:t>
            </a:r>
            <a:r>
              <a:rPr lang="en-US" dirty="0" err="1" smtClean="0"/>
              <a:t>desain</a:t>
            </a:r>
            <a:r>
              <a:rPr lang="en-US" dirty="0" smtClean="0"/>
              <a:t> </a:t>
            </a:r>
            <a:r>
              <a:rPr lang="en-US" dirty="0" err="1" smtClean="0"/>
              <a:t>sistem</a:t>
            </a:r>
            <a:r>
              <a:rPr lang="en-US" dirty="0" smtClean="0"/>
              <a:t> yang aka</a:t>
            </a:r>
            <a:r>
              <a:rPr lang="id-ID" dirty="0" smtClean="0"/>
              <a:t>n </a:t>
            </a:r>
            <a:r>
              <a:rPr lang="en-US" dirty="0" err="1" smtClean="0"/>
              <a:t>dikembangkan</a:t>
            </a:r>
            <a:r>
              <a:rPr lang="en-US" sz="3200" dirty="0" smtClean="0"/>
              <a:t>.</a:t>
            </a:r>
          </a:p>
        </p:txBody>
      </p:sp>
      <p:pic>
        <p:nvPicPr>
          <p:cNvPr id="34819" name="Picture 3" descr="program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4465856"/>
            <a:ext cx="25146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4478357"/>
            <a:ext cx="2633663" cy="173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35469793"/>
      </p:ext>
    </p:extLst>
  </p:cSld>
  <p:clrMapOvr>
    <a:masterClrMapping/>
  </p:clrMapOvr>
  <p:transition spd="slow">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idx="1"/>
          </p:nvPr>
        </p:nvSpPr>
        <p:spPr>
          <a:xfrm>
            <a:off x="685800" y="908050"/>
            <a:ext cx="7990656" cy="3169022"/>
          </a:xfrm>
          <a:prstGeom prst="roundRect">
            <a:avLst/>
          </a:prstGeom>
          <a:solidFill>
            <a:schemeClr val="tx2">
              <a:lumMod val="20000"/>
              <a:lumOff val="80000"/>
            </a:schemeClr>
          </a:solidFill>
        </p:spPr>
        <p:txBody>
          <a:bodyPr>
            <a:noAutofit/>
          </a:bodyPr>
          <a:lstStyle/>
          <a:p>
            <a:pPr marL="228600" lvl="2" indent="0" eaLnBrk="1" hangingPunct="1">
              <a:lnSpc>
                <a:spcPct val="130000"/>
              </a:lnSpc>
              <a:buNone/>
            </a:pPr>
            <a:r>
              <a:rPr lang="en-US" sz="2800" i="1" dirty="0" err="1" smtClean="0"/>
              <a:t>Progra</a:t>
            </a:r>
            <a:r>
              <a:rPr lang="id-ID" sz="2800" i="1" dirty="0" smtClean="0"/>
              <a:t>m</a:t>
            </a:r>
            <a:r>
              <a:rPr lang="en-US" sz="2800" i="1" dirty="0" err="1" smtClean="0"/>
              <a:t>mer</a:t>
            </a:r>
            <a:r>
              <a:rPr lang="en-US" sz="2800" i="1" dirty="0" smtClean="0"/>
              <a:t>,</a:t>
            </a:r>
            <a:r>
              <a:rPr lang="en-US" sz="2800" dirty="0" smtClean="0"/>
              <a:t> </a:t>
            </a:r>
            <a:r>
              <a:rPr lang="en-US" sz="2800" dirty="0" err="1" smtClean="0"/>
              <a:t>merupakan</a:t>
            </a:r>
            <a:r>
              <a:rPr lang="en-US" sz="2800" dirty="0" smtClean="0"/>
              <a:t> orang yang </a:t>
            </a:r>
            <a:r>
              <a:rPr lang="en-US" sz="2800" dirty="0" err="1" smtClean="0"/>
              <a:t>bertugas</a:t>
            </a:r>
            <a:r>
              <a:rPr lang="en-US" sz="2800" dirty="0" smtClean="0"/>
              <a:t> </a:t>
            </a:r>
            <a:r>
              <a:rPr lang="en-US" sz="2800" dirty="0" err="1" smtClean="0"/>
              <a:t>mengimplementasikan</a:t>
            </a:r>
            <a:r>
              <a:rPr lang="en-US" sz="2800" dirty="0" smtClean="0"/>
              <a:t> </a:t>
            </a:r>
            <a:r>
              <a:rPr lang="en-US" sz="2800" dirty="0" err="1" smtClean="0"/>
              <a:t>rancangan</a:t>
            </a:r>
            <a:r>
              <a:rPr lang="en-US" sz="2800" dirty="0" smtClean="0"/>
              <a:t> </a:t>
            </a:r>
            <a:r>
              <a:rPr lang="en-US" sz="2800" dirty="0" err="1" smtClean="0"/>
              <a:t>sistem</a:t>
            </a:r>
            <a:r>
              <a:rPr lang="en-US" sz="2800" dirty="0" smtClean="0"/>
              <a:t> </a:t>
            </a:r>
            <a:r>
              <a:rPr lang="en-US" sz="2800" dirty="0" err="1" smtClean="0"/>
              <a:t>analis</a:t>
            </a:r>
            <a:r>
              <a:rPr lang="en-US" sz="2800" dirty="0" smtClean="0"/>
              <a:t>, </a:t>
            </a:r>
            <a:r>
              <a:rPr lang="en-US" sz="2800" dirty="0" err="1" smtClean="0"/>
              <a:t>yaitu</a:t>
            </a:r>
            <a:r>
              <a:rPr lang="en-US" sz="2800" dirty="0" smtClean="0"/>
              <a:t> </a:t>
            </a:r>
            <a:r>
              <a:rPr lang="en-US" sz="2800" dirty="0" err="1" smtClean="0"/>
              <a:t>membuat</a:t>
            </a:r>
            <a:r>
              <a:rPr lang="en-US" sz="2800" dirty="0" smtClean="0"/>
              <a:t> </a:t>
            </a:r>
            <a:r>
              <a:rPr lang="en-US" sz="2800" dirty="0"/>
              <a:t>program</a:t>
            </a:r>
            <a:r>
              <a:rPr lang="en-US" sz="2800" dirty="0" smtClean="0"/>
              <a:t> (</a:t>
            </a:r>
            <a:r>
              <a:rPr lang="en-US" sz="2800" dirty="0" err="1" smtClean="0"/>
              <a:t>baik</a:t>
            </a:r>
            <a:r>
              <a:rPr lang="en-US" sz="2800" dirty="0" smtClean="0"/>
              <a:t> </a:t>
            </a:r>
            <a:r>
              <a:rPr lang="en-US" sz="2800" dirty="0" err="1" smtClean="0"/>
              <a:t>aplikasi</a:t>
            </a:r>
            <a:r>
              <a:rPr lang="en-US" sz="2800" dirty="0" smtClean="0"/>
              <a:t> </a:t>
            </a:r>
            <a:r>
              <a:rPr lang="en-US" sz="2800" dirty="0" err="1" smtClean="0"/>
              <a:t>maupun</a:t>
            </a:r>
            <a:r>
              <a:rPr lang="en-US" sz="2800" dirty="0" smtClean="0"/>
              <a:t> </a:t>
            </a:r>
            <a:r>
              <a:rPr lang="en-US" sz="2800" dirty="0" err="1" smtClean="0"/>
              <a:t>sistem</a:t>
            </a:r>
            <a:r>
              <a:rPr lang="en-US" sz="2800" dirty="0" smtClean="0"/>
              <a:t> </a:t>
            </a:r>
            <a:r>
              <a:rPr lang="en-US" sz="2800" dirty="0" err="1" smtClean="0"/>
              <a:t>operasi</a:t>
            </a:r>
            <a:r>
              <a:rPr lang="en-US" sz="2800" dirty="0" smtClean="0"/>
              <a:t>) </a:t>
            </a:r>
            <a:r>
              <a:rPr lang="en-US" sz="2800" dirty="0" err="1" smtClean="0"/>
              <a:t>sesuai</a:t>
            </a:r>
            <a:r>
              <a:rPr lang="en-US" sz="2800" dirty="0" smtClean="0"/>
              <a:t> </a:t>
            </a:r>
            <a:r>
              <a:rPr lang="en-US" sz="2800" dirty="0" err="1" smtClean="0"/>
              <a:t>sistem</a:t>
            </a:r>
            <a:r>
              <a:rPr lang="en-US" sz="2800" dirty="0" smtClean="0"/>
              <a:t> yang </a:t>
            </a:r>
            <a:r>
              <a:rPr lang="en-US" sz="2800" dirty="0" err="1" smtClean="0"/>
              <a:t>dianalisa</a:t>
            </a:r>
            <a:r>
              <a:rPr lang="en-US" sz="2800" dirty="0" smtClean="0"/>
              <a:t> </a:t>
            </a:r>
            <a:r>
              <a:rPr lang="en-US" sz="2800" dirty="0" err="1" smtClean="0"/>
              <a:t>sebelumnya</a:t>
            </a:r>
            <a:endParaRPr lang="en-US" sz="2800" dirty="0" smtClean="0"/>
          </a:p>
        </p:txBody>
      </p:sp>
      <p:pic>
        <p:nvPicPr>
          <p:cNvPr id="35843" name="Picture 3" descr="images6"/>
          <p:cNvPicPr>
            <a:picLocks noChangeAspect="1" noChangeArrowheads="1"/>
          </p:cNvPicPr>
          <p:nvPr/>
        </p:nvPicPr>
        <p:blipFill>
          <a:blip r:embed="rId2">
            <a:lum bright="-18000" contrast="10000"/>
            <a:extLst>
              <a:ext uri="{28A0092B-C50C-407E-A947-70E740481C1C}">
                <a14:useLocalDpi xmlns:a14="http://schemas.microsoft.com/office/drawing/2010/main" val="0"/>
              </a:ext>
            </a:extLst>
          </a:blip>
          <a:srcRect/>
          <a:stretch>
            <a:fillRect/>
          </a:stretch>
        </p:blipFill>
        <p:spPr bwMode="auto">
          <a:xfrm>
            <a:off x="6372225" y="4437063"/>
            <a:ext cx="2057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4" descr="programer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4648200"/>
            <a:ext cx="2133600" cy="167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8578565"/>
      </p:ext>
    </p:extLst>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idx="1"/>
          </p:nvPr>
        </p:nvSpPr>
        <p:spPr>
          <a:xfrm>
            <a:off x="395536" y="620688"/>
            <a:ext cx="8153400" cy="5564187"/>
          </a:xfrm>
          <a:prstGeom prst="roundRect">
            <a:avLst/>
          </a:prstGeom>
          <a:solidFill>
            <a:schemeClr val="tx2">
              <a:lumMod val="20000"/>
              <a:lumOff val="80000"/>
            </a:schemeClr>
          </a:solidFill>
        </p:spPr>
        <p:txBody>
          <a:bodyPr rtlCol="0">
            <a:normAutofit fontScale="92500" lnSpcReduction="20000"/>
          </a:bodyPr>
          <a:lstStyle/>
          <a:p>
            <a:pPr marL="0" indent="0" defTabSz="457207" eaLnBrk="1" fontAlgn="auto" hangingPunct="1">
              <a:lnSpc>
                <a:spcPct val="130000"/>
              </a:lnSpc>
              <a:spcAft>
                <a:spcPts val="0"/>
              </a:spcAft>
              <a:buClr>
                <a:schemeClr val="bg2">
                  <a:lumMod val="40000"/>
                  <a:lumOff val="60000"/>
                </a:schemeClr>
              </a:buClr>
              <a:buNone/>
              <a:defRPr/>
            </a:pPr>
            <a:r>
              <a:rPr lang="en-US" i="1" dirty="0" smtClean="0"/>
              <a:t>Web designer, </a:t>
            </a:r>
            <a:r>
              <a:rPr lang="en-US" dirty="0" err="1" smtClean="0"/>
              <a:t>merupakan</a:t>
            </a:r>
            <a:r>
              <a:rPr lang="en-US" dirty="0" smtClean="0"/>
              <a:t> orang yang </a:t>
            </a:r>
            <a:r>
              <a:rPr lang="en-US" dirty="0" err="1" smtClean="0"/>
              <a:t>melakukan</a:t>
            </a:r>
            <a:r>
              <a:rPr lang="en-US" dirty="0" smtClean="0"/>
              <a:t> </a:t>
            </a:r>
            <a:r>
              <a:rPr lang="en-US" dirty="0" err="1" smtClean="0"/>
              <a:t>kegiatan</a:t>
            </a:r>
            <a:r>
              <a:rPr lang="en-US" dirty="0" smtClean="0"/>
              <a:t> </a:t>
            </a:r>
            <a:r>
              <a:rPr lang="en-US" dirty="0" err="1" smtClean="0"/>
              <a:t>perencanaan</a:t>
            </a:r>
            <a:r>
              <a:rPr lang="en-US" dirty="0" smtClean="0"/>
              <a:t>, </a:t>
            </a:r>
            <a:r>
              <a:rPr lang="en-US" dirty="0" err="1" smtClean="0"/>
              <a:t>termasuk</a:t>
            </a:r>
            <a:r>
              <a:rPr lang="en-US" dirty="0" smtClean="0"/>
              <a:t> </a:t>
            </a:r>
            <a:r>
              <a:rPr lang="en-US" dirty="0" err="1" smtClean="0"/>
              <a:t>studi</a:t>
            </a:r>
            <a:r>
              <a:rPr lang="en-US" dirty="0" smtClean="0"/>
              <a:t> </a:t>
            </a:r>
            <a:r>
              <a:rPr lang="en-US" dirty="0" err="1" smtClean="0"/>
              <a:t>kelayakan</a:t>
            </a:r>
            <a:r>
              <a:rPr lang="en-US" dirty="0" smtClean="0"/>
              <a:t>, </a:t>
            </a:r>
            <a:r>
              <a:rPr lang="en-US" dirty="0" err="1" smtClean="0"/>
              <a:t>analisis</a:t>
            </a:r>
            <a:r>
              <a:rPr lang="en-US" dirty="0" smtClean="0"/>
              <a:t> </a:t>
            </a:r>
            <a:r>
              <a:rPr lang="en-US" dirty="0" err="1" smtClean="0"/>
              <a:t>dan</a:t>
            </a:r>
            <a:r>
              <a:rPr lang="en-US" dirty="0" smtClean="0"/>
              <a:t> </a:t>
            </a:r>
            <a:r>
              <a:rPr lang="en-US" dirty="0" err="1" smtClean="0"/>
              <a:t>desain</a:t>
            </a:r>
            <a:r>
              <a:rPr lang="en-US" dirty="0" smtClean="0"/>
              <a:t> </a:t>
            </a:r>
            <a:r>
              <a:rPr lang="en-US" dirty="0" err="1" smtClean="0"/>
              <a:t>terhadap</a:t>
            </a:r>
            <a:r>
              <a:rPr lang="en-US" dirty="0" smtClean="0"/>
              <a:t> </a:t>
            </a:r>
            <a:r>
              <a:rPr lang="en-US" dirty="0" err="1" smtClean="0"/>
              <a:t>suatu</a:t>
            </a:r>
            <a:r>
              <a:rPr lang="en-US" dirty="0" smtClean="0"/>
              <a:t> </a:t>
            </a:r>
            <a:r>
              <a:rPr lang="en-US" dirty="0" err="1" smtClean="0"/>
              <a:t>proyek</a:t>
            </a:r>
            <a:r>
              <a:rPr lang="en-US" dirty="0" smtClean="0"/>
              <a:t> </a:t>
            </a:r>
            <a:r>
              <a:rPr lang="en-US" dirty="0" err="1" smtClean="0"/>
              <a:t>pembuatan</a:t>
            </a:r>
            <a:r>
              <a:rPr lang="en-US" dirty="0" smtClean="0"/>
              <a:t> </a:t>
            </a:r>
            <a:r>
              <a:rPr lang="en-US" dirty="0" err="1" smtClean="0"/>
              <a:t>aplikasi</a:t>
            </a:r>
            <a:r>
              <a:rPr lang="en-US" dirty="0" smtClean="0"/>
              <a:t> </a:t>
            </a:r>
            <a:r>
              <a:rPr lang="en-US" dirty="0" err="1" smtClean="0"/>
              <a:t>berbasis</a:t>
            </a:r>
            <a:r>
              <a:rPr lang="en-US" dirty="0" smtClean="0"/>
              <a:t> web.</a:t>
            </a:r>
          </a:p>
          <a:p>
            <a:pPr marL="342906" indent="-342906" defTabSz="457207" eaLnBrk="1" fontAlgn="auto" hangingPunct="1">
              <a:lnSpc>
                <a:spcPct val="130000"/>
              </a:lnSpc>
              <a:spcAft>
                <a:spcPts val="0"/>
              </a:spcAft>
              <a:buClr>
                <a:schemeClr val="bg2">
                  <a:lumMod val="40000"/>
                  <a:lumOff val="60000"/>
                </a:schemeClr>
              </a:buClr>
              <a:buFont typeface="Wingdings" pitchFamily="2" charset="2"/>
              <a:buChar char="n"/>
              <a:defRPr/>
            </a:pPr>
            <a:r>
              <a:rPr lang="en-US" dirty="0" smtClean="0"/>
              <a:t>Web Programmer, </a:t>
            </a:r>
            <a:r>
              <a:rPr lang="en-US" dirty="0" err="1" smtClean="0"/>
              <a:t>merupakan</a:t>
            </a:r>
            <a:r>
              <a:rPr lang="en-US" dirty="0" smtClean="0"/>
              <a:t> orang yang </a:t>
            </a:r>
            <a:r>
              <a:rPr lang="en-US" dirty="0" err="1" smtClean="0"/>
              <a:t>bertugas</a:t>
            </a:r>
            <a:r>
              <a:rPr lang="en-US" dirty="0" smtClean="0"/>
              <a:t> </a:t>
            </a:r>
            <a:r>
              <a:rPr lang="en-US" dirty="0" err="1" smtClean="0"/>
              <a:t>mengimplementasikan</a:t>
            </a:r>
            <a:r>
              <a:rPr lang="en-US" dirty="0" smtClean="0"/>
              <a:t> </a:t>
            </a:r>
            <a:r>
              <a:rPr lang="en-US" dirty="0" err="1" smtClean="0"/>
              <a:t>rancangan</a:t>
            </a:r>
            <a:r>
              <a:rPr lang="en-US" dirty="0" smtClean="0"/>
              <a:t> web designer, </a:t>
            </a:r>
            <a:r>
              <a:rPr lang="en-US" dirty="0" err="1" smtClean="0"/>
              <a:t>yaitu</a:t>
            </a:r>
            <a:r>
              <a:rPr lang="en-US" dirty="0" smtClean="0"/>
              <a:t> </a:t>
            </a:r>
            <a:r>
              <a:rPr lang="en-US" dirty="0" err="1" smtClean="0"/>
              <a:t>membuat</a:t>
            </a:r>
            <a:r>
              <a:rPr lang="en-US" dirty="0" smtClean="0"/>
              <a:t> program </a:t>
            </a:r>
            <a:r>
              <a:rPr lang="en-US" dirty="0" err="1" smtClean="0"/>
              <a:t>berbasis</a:t>
            </a:r>
            <a:r>
              <a:rPr lang="en-US" dirty="0" smtClean="0"/>
              <a:t> web </a:t>
            </a:r>
            <a:r>
              <a:rPr lang="en-US" dirty="0" err="1" smtClean="0"/>
              <a:t>sesuai</a:t>
            </a:r>
            <a:r>
              <a:rPr lang="en-US" dirty="0" smtClean="0"/>
              <a:t> </a:t>
            </a:r>
            <a:r>
              <a:rPr lang="en-US" dirty="0" err="1" smtClean="0"/>
              <a:t>desain</a:t>
            </a:r>
            <a:r>
              <a:rPr lang="en-US" dirty="0" smtClean="0"/>
              <a:t> yang </a:t>
            </a:r>
            <a:r>
              <a:rPr lang="en-US" dirty="0" err="1" smtClean="0"/>
              <a:t>telah</a:t>
            </a:r>
            <a:r>
              <a:rPr lang="en-US" dirty="0" smtClean="0"/>
              <a:t> </a:t>
            </a:r>
            <a:r>
              <a:rPr lang="en-US" dirty="0" err="1" smtClean="0"/>
              <a:t>dirancang</a:t>
            </a:r>
            <a:r>
              <a:rPr lang="en-US" dirty="0" smtClean="0"/>
              <a:t> </a:t>
            </a:r>
            <a:r>
              <a:rPr lang="en-US" dirty="0" err="1" smtClean="0"/>
              <a:t>sebelumnya</a:t>
            </a:r>
            <a:r>
              <a:rPr lang="en-US" dirty="0" smtClean="0"/>
              <a:t>.</a:t>
            </a:r>
          </a:p>
        </p:txBody>
      </p:sp>
      <p:pic>
        <p:nvPicPr>
          <p:cNvPr id="368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96336" y="332656"/>
            <a:ext cx="1349148" cy="991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7016167"/>
      </p:ext>
    </p:extLst>
  </p:cSld>
  <p:clrMapOvr>
    <a:masterClrMapping/>
  </p:clrMapOvr>
  <p:transition spd="slow">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idx="1"/>
          </p:nvPr>
        </p:nvSpPr>
        <p:spPr>
          <a:xfrm>
            <a:off x="381000" y="620688"/>
            <a:ext cx="8077200" cy="4637112"/>
          </a:xfrm>
          <a:prstGeom prst="round2DiagRect">
            <a:avLst/>
          </a:prstGeom>
          <a:solidFill>
            <a:schemeClr val="accent4">
              <a:lumMod val="60000"/>
              <a:lumOff val="40000"/>
            </a:schemeClr>
          </a:solidFill>
        </p:spPr>
        <p:txBody>
          <a:bodyPr>
            <a:normAutofit fontScale="92500" lnSpcReduction="10000"/>
          </a:bodyPr>
          <a:lstStyle/>
          <a:p>
            <a:pPr marL="0" indent="0" algn="just" eaLnBrk="1" hangingPunct="1">
              <a:lnSpc>
                <a:spcPct val="130000"/>
              </a:lnSpc>
              <a:buClr>
                <a:schemeClr val="tx1"/>
              </a:buClr>
              <a:buNone/>
            </a:pPr>
            <a:r>
              <a:rPr lang="en-US" b="1" i="1" dirty="0" err="1" smtClean="0"/>
              <a:t>Kelompok</a:t>
            </a:r>
            <a:r>
              <a:rPr lang="en-US" b="1" i="1" dirty="0" smtClean="0"/>
              <a:t> </a:t>
            </a:r>
            <a:r>
              <a:rPr lang="en-US" b="1" i="1" dirty="0" err="1" smtClean="0"/>
              <a:t>kedua</a:t>
            </a:r>
            <a:r>
              <a:rPr lang="en-US" i="1" dirty="0" smtClean="0"/>
              <a:t>, </a:t>
            </a:r>
            <a:r>
              <a:rPr lang="en-US" dirty="0" err="1" smtClean="0"/>
              <a:t>adalah</a:t>
            </a:r>
            <a:r>
              <a:rPr lang="en-US" dirty="0" smtClean="0"/>
              <a:t> </a:t>
            </a:r>
            <a:r>
              <a:rPr lang="en-US" dirty="0" err="1" smtClean="0"/>
              <a:t>mereka</a:t>
            </a:r>
            <a:r>
              <a:rPr lang="en-US" dirty="0" smtClean="0"/>
              <a:t> yang </a:t>
            </a:r>
            <a:r>
              <a:rPr lang="en-US" dirty="0" err="1" smtClean="0"/>
              <a:t>bergelut</a:t>
            </a:r>
            <a:r>
              <a:rPr lang="en-US" dirty="0" smtClean="0"/>
              <a:t> di </a:t>
            </a:r>
            <a:r>
              <a:rPr lang="en-US" dirty="0" err="1" smtClean="0"/>
              <a:t>bidang</a:t>
            </a:r>
            <a:r>
              <a:rPr lang="en-US" dirty="0" smtClean="0"/>
              <a:t> </a:t>
            </a:r>
            <a:r>
              <a:rPr lang="en-US" dirty="0" err="1" smtClean="0"/>
              <a:t>perangkat</a:t>
            </a:r>
            <a:r>
              <a:rPr lang="en-US" dirty="0" smtClean="0"/>
              <a:t> </a:t>
            </a:r>
            <a:r>
              <a:rPr lang="en-US" dirty="0" err="1" smtClean="0"/>
              <a:t>keras</a:t>
            </a:r>
            <a:r>
              <a:rPr lang="en-US" dirty="0" smtClean="0"/>
              <a:t> (hardware).</a:t>
            </a:r>
          </a:p>
          <a:p>
            <a:pPr marL="533400" indent="-533400" algn="just" eaLnBrk="1" hangingPunct="1">
              <a:lnSpc>
                <a:spcPct val="130000"/>
              </a:lnSpc>
              <a:buClr>
                <a:schemeClr val="tx1"/>
              </a:buClr>
              <a:buFont typeface="Wingdings" pitchFamily="2" charset="2"/>
              <a:buNone/>
            </a:pPr>
            <a:r>
              <a:rPr lang="en-US" i="1" dirty="0" smtClean="0"/>
              <a:t>	Technical engineer</a:t>
            </a:r>
            <a:r>
              <a:rPr lang="en-US" dirty="0" smtClean="0"/>
              <a:t>, </a:t>
            </a:r>
            <a:r>
              <a:rPr lang="en-US" dirty="0" err="1" smtClean="0"/>
              <a:t>sering</a:t>
            </a:r>
            <a:r>
              <a:rPr lang="en-US" dirty="0" smtClean="0"/>
              <a:t> </a:t>
            </a:r>
            <a:r>
              <a:rPr lang="en-US" dirty="0" err="1" smtClean="0"/>
              <a:t>juga</a:t>
            </a:r>
            <a:r>
              <a:rPr lang="en-US" dirty="0" smtClean="0"/>
              <a:t> </a:t>
            </a:r>
            <a:r>
              <a:rPr lang="en-US" dirty="0" err="1" smtClean="0"/>
              <a:t>disebut</a:t>
            </a:r>
            <a:r>
              <a:rPr lang="en-US" dirty="0" smtClean="0"/>
              <a:t> </a:t>
            </a:r>
            <a:r>
              <a:rPr lang="en-US" dirty="0" err="1" smtClean="0"/>
              <a:t>teknisi</a:t>
            </a:r>
            <a:r>
              <a:rPr lang="en-US" dirty="0" smtClean="0"/>
              <a:t>, </a:t>
            </a:r>
            <a:r>
              <a:rPr lang="en-US" dirty="0" err="1" smtClean="0"/>
              <a:t>yaitu</a:t>
            </a:r>
            <a:r>
              <a:rPr lang="en-US" dirty="0" smtClean="0"/>
              <a:t> orang yang </a:t>
            </a:r>
            <a:r>
              <a:rPr lang="en-US" dirty="0" err="1" smtClean="0"/>
              <a:t>berkecimpung</a:t>
            </a:r>
            <a:r>
              <a:rPr lang="en-US" dirty="0" smtClean="0"/>
              <a:t> </a:t>
            </a:r>
            <a:r>
              <a:rPr lang="en-US" dirty="0" err="1" smtClean="0"/>
              <a:t>dalam</a:t>
            </a:r>
            <a:r>
              <a:rPr lang="en-US" dirty="0" smtClean="0"/>
              <a:t> </a:t>
            </a:r>
            <a:r>
              <a:rPr lang="en-US" dirty="0" err="1" smtClean="0"/>
              <a:t>bidang</a:t>
            </a:r>
            <a:r>
              <a:rPr lang="en-US" dirty="0" smtClean="0"/>
              <a:t> </a:t>
            </a:r>
            <a:r>
              <a:rPr lang="en-US" dirty="0" err="1" smtClean="0"/>
              <a:t>teknik</a:t>
            </a:r>
            <a:r>
              <a:rPr lang="en-US" dirty="0" smtClean="0"/>
              <a:t>, </a:t>
            </a:r>
            <a:r>
              <a:rPr lang="en-US" dirty="0" err="1" smtClean="0"/>
              <a:t>baik</a:t>
            </a:r>
            <a:r>
              <a:rPr lang="en-US" dirty="0" smtClean="0"/>
              <a:t> </a:t>
            </a:r>
            <a:r>
              <a:rPr lang="en-US" dirty="0" err="1" smtClean="0"/>
              <a:t>mengenai</a:t>
            </a:r>
            <a:r>
              <a:rPr lang="en-US" dirty="0" smtClean="0"/>
              <a:t> </a:t>
            </a:r>
            <a:r>
              <a:rPr lang="en-US" dirty="0" err="1" smtClean="0"/>
              <a:t>pemeliharaan</a:t>
            </a:r>
            <a:r>
              <a:rPr lang="en-US" dirty="0" smtClean="0"/>
              <a:t> </a:t>
            </a:r>
            <a:r>
              <a:rPr lang="en-US" dirty="0" err="1" smtClean="0"/>
              <a:t>maupun</a:t>
            </a:r>
            <a:r>
              <a:rPr lang="en-US" dirty="0" smtClean="0"/>
              <a:t> </a:t>
            </a:r>
            <a:r>
              <a:rPr lang="en-US" dirty="0" err="1" smtClean="0"/>
              <a:t>perbaikan</a:t>
            </a:r>
            <a:r>
              <a:rPr lang="en-US" dirty="0" smtClean="0"/>
              <a:t> </a:t>
            </a:r>
            <a:r>
              <a:rPr lang="en-US" dirty="0" err="1" smtClean="0"/>
              <a:t>perangkat</a:t>
            </a:r>
            <a:r>
              <a:rPr lang="en-US" dirty="0" smtClean="0"/>
              <a:t> </a:t>
            </a:r>
            <a:r>
              <a:rPr lang="en-US" dirty="0" err="1" smtClean="0"/>
              <a:t>sistem</a:t>
            </a:r>
            <a:r>
              <a:rPr lang="en-US" dirty="0" smtClean="0"/>
              <a:t> </a:t>
            </a:r>
            <a:r>
              <a:rPr lang="en-US" dirty="0" err="1" smtClean="0"/>
              <a:t>komputer</a:t>
            </a:r>
            <a:r>
              <a:rPr lang="id-ID" dirty="0" smtClean="0"/>
              <a:t>.</a:t>
            </a:r>
            <a:endParaRPr lang="en-US" dirty="0" smtClean="0"/>
          </a:p>
        </p:txBody>
      </p:sp>
      <p:pic>
        <p:nvPicPr>
          <p:cNvPr id="37891" name="Picture 3" descr="images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5373216"/>
            <a:ext cx="9906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96728265"/>
      </p:ext>
    </p:extLst>
  </p:cSld>
  <p:clrMapOvr>
    <a:masterClrMapping/>
  </p:clrMapOvr>
  <p:transition spd="slow">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idx="1"/>
          </p:nvPr>
        </p:nvSpPr>
        <p:spPr>
          <a:xfrm>
            <a:off x="395288" y="548679"/>
            <a:ext cx="8458200" cy="2808313"/>
          </a:xfrm>
          <a:prstGeom prst="round2DiagRect">
            <a:avLst/>
          </a:prstGeom>
          <a:solidFill>
            <a:schemeClr val="accent4">
              <a:lumMod val="60000"/>
              <a:lumOff val="40000"/>
            </a:schemeClr>
          </a:solidFill>
        </p:spPr>
        <p:txBody>
          <a:bodyPr>
            <a:normAutofit fontScale="92500"/>
          </a:bodyPr>
          <a:lstStyle/>
          <a:p>
            <a:pPr marL="533400" indent="-533400" algn="just" eaLnBrk="1" hangingPunct="1">
              <a:lnSpc>
                <a:spcPct val="90000"/>
              </a:lnSpc>
              <a:buClr>
                <a:schemeClr val="tx1"/>
              </a:buClr>
              <a:buFont typeface="Wingdings" pitchFamily="2" charset="2"/>
              <a:buNone/>
            </a:pPr>
            <a:r>
              <a:rPr lang="en-US" i="1" dirty="0" smtClean="0"/>
              <a:t>	</a:t>
            </a:r>
            <a:endParaRPr lang="en-US" sz="3000" dirty="0" smtClean="0"/>
          </a:p>
          <a:p>
            <a:pPr marL="457200" lvl="1" indent="0" algn="just" eaLnBrk="1" hangingPunct="1">
              <a:lnSpc>
                <a:spcPct val="130000"/>
              </a:lnSpc>
              <a:buNone/>
            </a:pPr>
            <a:r>
              <a:rPr lang="en-US" sz="3000" i="1" dirty="0" smtClean="0"/>
              <a:t>Network Engineer</a:t>
            </a:r>
            <a:r>
              <a:rPr lang="en-US" sz="3000" dirty="0" smtClean="0"/>
              <a:t>, </a:t>
            </a:r>
            <a:r>
              <a:rPr lang="en-US" sz="3000" dirty="0" err="1" smtClean="0"/>
              <a:t>adalah</a:t>
            </a:r>
            <a:r>
              <a:rPr lang="en-US" sz="3000" dirty="0" smtClean="0"/>
              <a:t> orang yang </a:t>
            </a:r>
            <a:r>
              <a:rPr lang="en-US" sz="3000" dirty="0" err="1" smtClean="0"/>
              <a:t>berkecimpung</a:t>
            </a:r>
            <a:r>
              <a:rPr lang="en-US" sz="3000" dirty="0" smtClean="0"/>
              <a:t> </a:t>
            </a:r>
            <a:r>
              <a:rPr lang="en-US" sz="3000" dirty="0" err="1" smtClean="0"/>
              <a:t>dalam</a:t>
            </a:r>
            <a:r>
              <a:rPr lang="en-US" sz="3000" dirty="0" smtClean="0"/>
              <a:t> </a:t>
            </a:r>
            <a:r>
              <a:rPr lang="en-US" sz="3000" dirty="0" err="1" smtClean="0"/>
              <a:t>bidang</a:t>
            </a:r>
            <a:r>
              <a:rPr lang="en-US" sz="3000" dirty="0" smtClean="0"/>
              <a:t> </a:t>
            </a:r>
            <a:r>
              <a:rPr lang="en-US" sz="3000" dirty="0" err="1" smtClean="0"/>
              <a:t>teknis</a:t>
            </a:r>
            <a:r>
              <a:rPr lang="en-US" sz="3000" dirty="0" smtClean="0"/>
              <a:t> </a:t>
            </a:r>
            <a:r>
              <a:rPr lang="en-US" sz="3000" dirty="0" err="1" smtClean="0"/>
              <a:t>jaringan</a:t>
            </a:r>
            <a:r>
              <a:rPr lang="en-US" sz="3000" dirty="0" smtClean="0"/>
              <a:t> </a:t>
            </a:r>
            <a:r>
              <a:rPr lang="en-US" sz="3000" dirty="0" err="1" smtClean="0"/>
              <a:t>komputer</a:t>
            </a:r>
            <a:r>
              <a:rPr lang="en-US" sz="3000" dirty="0" smtClean="0"/>
              <a:t> </a:t>
            </a:r>
            <a:r>
              <a:rPr lang="en-US" sz="3000" dirty="0" err="1" smtClean="0"/>
              <a:t>dari</a:t>
            </a:r>
            <a:r>
              <a:rPr lang="en-US" sz="3000" dirty="0" smtClean="0"/>
              <a:t> maintenance </a:t>
            </a:r>
            <a:r>
              <a:rPr lang="en-US" sz="3000" dirty="0" err="1" smtClean="0"/>
              <a:t>sampai</a:t>
            </a:r>
            <a:r>
              <a:rPr lang="en-US" sz="3000" dirty="0" smtClean="0"/>
              <a:t> </a:t>
            </a:r>
            <a:r>
              <a:rPr lang="en-US" sz="3000" dirty="0" err="1" smtClean="0"/>
              <a:t>pada</a:t>
            </a:r>
            <a:r>
              <a:rPr lang="en-US" sz="3000" dirty="0" smtClean="0"/>
              <a:t> troubleshooting-</a:t>
            </a:r>
            <a:r>
              <a:rPr lang="en-US" sz="3000" dirty="0" err="1" smtClean="0"/>
              <a:t>nya</a:t>
            </a:r>
            <a:endParaRPr lang="en-US" sz="3000" dirty="0" smtClean="0"/>
          </a:p>
        </p:txBody>
      </p:sp>
      <p:pic>
        <p:nvPicPr>
          <p:cNvPr id="38915" name="Picture 4" descr="networ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6" y="3717032"/>
            <a:ext cx="2233613"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4351"/>
      </p:ext>
    </p:extLst>
  </p:cSld>
  <p:clrMapOvr>
    <a:masterClrMapping/>
  </p:clrMapOvr>
  <p:transition spd="slow">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idx="1"/>
          </p:nvPr>
        </p:nvSpPr>
        <p:spPr>
          <a:xfrm>
            <a:off x="251520" y="1268760"/>
            <a:ext cx="8763000" cy="5159375"/>
          </a:xfrm>
          <a:prstGeom prst="snip2DiagRect">
            <a:avLst/>
          </a:prstGeom>
          <a:solidFill>
            <a:schemeClr val="accent6">
              <a:lumMod val="60000"/>
              <a:lumOff val="40000"/>
            </a:schemeClr>
          </a:solidFill>
        </p:spPr>
        <p:txBody>
          <a:bodyPr>
            <a:normAutofit fontScale="85000" lnSpcReduction="10000"/>
          </a:bodyPr>
          <a:lstStyle/>
          <a:p>
            <a:pPr marL="0" indent="0" algn="just" eaLnBrk="1" hangingPunct="1">
              <a:lnSpc>
                <a:spcPct val="130000"/>
              </a:lnSpc>
              <a:buClr>
                <a:schemeClr val="tx1"/>
              </a:buClr>
              <a:buNone/>
            </a:pPr>
            <a:r>
              <a:rPr lang="en-US" b="1" i="1" dirty="0" err="1" smtClean="0"/>
              <a:t>Kelompok</a:t>
            </a:r>
            <a:r>
              <a:rPr lang="en-US" b="1" i="1" dirty="0" smtClean="0"/>
              <a:t> </a:t>
            </a:r>
            <a:r>
              <a:rPr lang="en-US" b="1" i="1" dirty="0" err="1" smtClean="0"/>
              <a:t>ketiga</a:t>
            </a:r>
            <a:r>
              <a:rPr lang="en-US" i="1" dirty="0" smtClean="0"/>
              <a:t>, </a:t>
            </a:r>
            <a:r>
              <a:rPr lang="en-US" dirty="0" err="1" smtClean="0"/>
              <a:t>adalah</a:t>
            </a:r>
            <a:r>
              <a:rPr lang="en-US" dirty="0" smtClean="0"/>
              <a:t> </a:t>
            </a:r>
            <a:r>
              <a:rPr lang="en-US" dirty="0" err="1" smtClean="0"/>
              <a:t>mereka</a:t>
            </a:r>
            <a:r>
              <a:rPr lang="en-US" dirty="0" smtClean="0"/>
              <a:t> yang </a:t>
            </a:r>
            <a:r>
              <a:rPr lang="en-US" dirty="0" err="1" smtClean="0"/>
              <a:t>berkecimpung</a:t>
            </a:r>
            <a:r>
              <a:rPr lang="en-US" dirty="0" smtClean="0"/>
              <a:t> </a:t>
            </a:r>
            <a:r>
              <a:rPr lang="en-US" dirty="0" err="1" smtClean="0"/>
              <a:t>dalam</a:t>
            </a:r>
            <a:r>
              <a:rPr lang="en-US" dirty="0" smtClean="0"/>
              <a:t> </a:t>
            </a:r>
            <a:r>
              <a:rPr lang="en-US" dirty="0" err="1" smtClean="0"/>
              <a:t>operasional</a:t>
            </a:r>
            <a:r>
              <a:rPr lang="en-US" dirty="0" smtClean="0"/>
              <a:t> </a:t>
            </a:r>
            <a:r>
              <a:rPr lang="en-US" dirty="0" err="1" smtClean="0"/>
              <a:t>sistem</a:t>
            </a:r>
            <a:r>
              <a:rPr lang="en-US" dirty="0" smtClean="0"/>
              <a:t> </a:t>
            </a:r>
            <a:r>
              <a:rPr lang="en-US" dirty="0" err="1" smtClean="0"/>
              <a:t>informasi</a:t>
            </a:r>
            <a:r>
              <a:rPr lang="en-US" dirty="0" smtClean="0"/>
              <a:t>.</a:t>
            </a:r>
            <a:endParaRPr lang="id-ID" dirty="0"/>
          </a:p>
          <a:p>
            <a:pPr marL="0" indent="0" algn="just" eaLnBrk="1" hangingPunct="1">
              <a:lnSpc>
                <a:spcPct val="130000"/>
              </a:lnSpc>
              <a:buClr>
                <a:schemeClr val="tx1"/>
              </a:buClr>
              <a:buNone/>
            </a:pPr>
            <a:endParaRPr lang="id-ID" i="1" dirty="0" smtClean="0"/>
          </a:p>
          <a:p>
            <a:pPr marL="0" indent="0" algn="just" eaLnBrk="1" hangingPunct="1">
              <a:lnSpc>
                <a:spcPct val="130000"/>
              </a:lnSpc>
              <a:buClr>
                <a:schemeClr val="tx1"/>
              </a:buClr>
              <a:buNone/>
            </a:pPr>
            <a:r>
              <a:rPr lang="en-US" i="1" dirty="0" smtClean="0"/>
              <a:t>EDP Operator, </a:t>
            </a:r>
            <a:r>
              <a:rPr lang="en-US" dirty="0" err="1" smtClean="0"/>
              <a:t>adalah</a:t>
            </a:r>
            <a:r>
              <a:rPr lang="en-US" dirty="0" smtClean="0"/>
              <a:t> orang yang </a:t>
            </a:r>
            <a:r>
              <a:rPr lang="en-US" dirty="0" err="1" smtClean="0"/>
              <a:t>bertugas</a:t>
            </a:r>
            <a:r>
              <a:rPr lang="en-US" dirty="0" smtClean="0"/>
              <a:t> </a:t>
            </a:r>
            <a:r>
              <a:rPr lang="en-US" dirty="0" err="1" smtClean="0"/>
              <a:t>mengoperasikan</a:t>
            </a:r>
            <a:r>
              <a:rPr lang="en-US" dirty="0" smtClean="0"/>
              <a:t> program-program yang </a:t>
            </a:r>
            <a:r>
              <a:rPr lang="en-US" dirty="0" err="1" smtClean="0"/>
              <a:t>berhubungan</a:t>
            </a:r>
            <a:r>
              <a:rPr lang="en-US" dirty="0" smtClean="0"/>
              <a:t> </a:t>
            </a:r>
            <a:r>
              <a:rPr lang="en-US" dirty="0" err="1" smtClean="0"/>
              <a:t>dengan</a:t>
            </a:r>
            <a:r>
              <a:rPr lang="en-US" dirty="0" smtClean="0"/>
              <a:t> </a:t>
            </a:r>
            <a:r>
              <a:rPr lang="en-US" i="1" dirty="0" smtClean="0"/>
              <a:t>electronic data processing </a:t>
            </a:r>
            <a:r>
              <a:rPr lang="en-US" dirty="0" err="1" smtClean="0"/>
              <a:t>dalam</a:t>
            </a:r>
            <a:r>
              <a:rPr lang="en-US" dirty="0" smtClean="0"/>
              <a:t> </a:t>
            </a:r>
            <a:r>
              <a:rPr lang="en-US" dirty="0" err="1" smtClean="0"/>
              <a:t>lingkungan</a:t>
            </a:r>
            <a:r>
              <a:rPr lang="en-US" dirty="0" smtClean="0"/>
              <a:t> </a:t>
            </a:r>
            <a:r>
              <a:rPr lang="en-US" dirty="0" err="1" smtClean="0"/>
              <a:t>sebuah</a:t>
            </a:r>
            <a:r>
              <a:rPr lang="en-US" dirty="0" smtClean="0"/>
              <a:t> </a:t>
            </a:r>
            <a:r>
              <a:rPr lang="en-US" dirty="0" err="1" smtClean="0"/>
              <a:t>perusahaan</a:t>
            </a:r>
            <a:r>
              <a:rPr lang="en-US" dirty="0" smtClean="0"/>
              <a:t> </a:t>
            </a:r>
            <a:r>
              <a:rPr lang="en-US" dirty="0" err="1" smtClean="0"/>
              <a:t>atau</a:t>
            </a:r>
            <a:r>
              <a:rPr lang="en-US" dirty="0" smtClean="0"/>
              <a:t> </a:t>
            </a:r>
            <a:r>
              <a:rPr lang="en-US" dirty="0" err="1" smtClean="0"/>
              <a:t>organisasi</a:t>
            </a:r>
            <a:r>
              <a:rPr lang="en-US" dirty="0" smtClean="0"/>
              <a:t> </a:t>
            </a:r>
            <a:r>
              <a:rPr lang="en-US" dirty="0" err="1" smtClean="0"/>
              <a:t>lainnya</a:t>
            </a:r>
            <a:r>
              <a:rPr lang="en-US" dirty="0" smtClean="0"/>
              <a:t>.</a:t>
            </a:r>
          </a:p>
          <a:p>
            <a:pPr marL="863600" lvl="1" indent="-406400" algn="just" eaLnBrk="1" hangingPunct="1">
              <a:lnSpc>
                <a:spcPct val="130000"/>
              </a:lnSpc>
              <a:buFontTx/>
              <a:buNone/>
            </a:pPr>
            <a:endParaRPr lang="en-US" i="1" dirty="0" smtClean="0"/>
          </a:p>
        </p:txBody>
      </p:sp>
      <p:pic>
        <p:nvPicPr>
          <p:cNvPr id="39939" name="Picture 3" descr="images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38839" y="0"/>
            <a:ext cx="2705161" cy="9364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1130932"/>
      </p:ext>
    </p:extLst>
  </p:cSld>
  <p:clrMapOvr>
    <a:masterClrMapping/>
  </p:clrMapOvr>
  <p:transition spd="slow">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idx="1"/>
          </p:nvPr>
        </p:nvSpPr>
        <p:spPr>
          <a:xfrm>
            <a:off x="152400" y="228600"/>
            <a:ext cx="8763000" cy="6400800"/>
          </a:xfrm>
          <a:prstGeom prst="snip2DiagRect">
            <a:avLst/>
          </a:prstGeom>
          <a:solidFill>
            <a:schemeClr val="accent6">
              <a:lumMod val="60000"/>
              <a:lumOff val="40000"/>
            </a:schemeClr>
          </a:solidFill>
        </p:spPr>
        <p:txBody>
          <a:bodyPr>
            <a:normAutofit fontScale="77500" lnSpcReduction="20000"/>
          </a:bodyPr>
          <a:lstStyle/>
          <a:p>
            <a:pPr marL="0" indent="0" eaLnBrk="1" hangingPunct="1">
              <a:lnSpc>
                <a:spcPct val="120000"/>
              </a:lnSpc>
              <a:buNone/>
            </a:pPr>
            <a:r>
              <a:rPr lang="en-US" sz="3300" dirty="0" smtClean="0"/>
              <a:t>System Administrator, </a:t>
            </a:r>
            <a:r>
              <a:rPr lang="en-US" sz="3300" dirty="0" err="1" smtClean="0"/>
              <a:t>merupakan</a:t>
            </a:r>
            <a:r>
              <a:rPr lang="en-US" sz="3300" dirty="0" smtClean="0"/>
              <a:t> orang yang </a:t>
            </a:r>
            <a:r>
              <a:rPr lang="en-US" sz="3300" dirty="0" err="1" smtClean="0"/>
              <a:t>bertugas</a:t>
            </a:r>
            <a:r>
              <a:rPr lang="en-US" sz="3300" dirty="0" smtClean="0"/>
              <a:t> </a:t>
            </a:r>
            <a:r>
              <a:rPr lang="en-US" sz="3300" dirty="0" err="1" smtClean="0"/>
              <a:t>melakukan</a:t>
            </a:r>
            <a:r>
              <a:rPr lang="en-US" sz="3300" dirty="0" smtClean="0"/>
              <a:t> </a:t>
            </a:r>
            <a:r>
              <a:rPr lang="en-US" sz="3300" dirty="0" err="1" smtClean="0"/>
              <a:t>administrasi</a:t>
            </a:r>
            <a:r>
              <a:rPr lang="en-US" sz="3300" dirty="0" smtClean="0"/>
              <a:t> </a:t>
            </a:r>
            <a:r>
              <a:rPr lang="en-US" sz="3300" dirty="0" err="1" smtClean="0"/>
              <a:t>terhadap</a:t>
            </a:r>
            <a:r>
              <a:rPr lang="en-US" sz="3300" dirty="0" smtClean="0"/>
              <a:t> </a:t>
            </a:r>
            <a:r>
              <a:rPr lang="en-US" sz="3300" dirty="0" err="1" smtClean="0"/>
              <a:t>sistem</a:t>
            </a:r>
            <a:r>
              <a:rPr lang="en-US" sz="3300" dirty="0" smtClean="0"/>
              <a:t>, </a:t>
            </a:r>
            <a:r>
              <a:rPr lang="en-US" sz="3300" dirty="0" err="1" smtClean="0"/>
              <a:t>melakukan</a:t>
            </a:r>
            <a:r>
              <a:rPr lang="en-US" sz="3300" dirty="0" smtClean="0"/>
              <a:t> </a:t>
            </a:r>
            <a:r>
              <a:rPr lang="en-US" sz="3300" dirty="0" err="1" smtClean="0"/>
              <a:t>pemeliharaan</a:t>
            </a:r>
            <a:r>
              <a:rPr lang="en-US" sz="3300" dirty="0" smtClean="0"/>
              <a:t> </a:t>
            </a:r>
            <a:r>
              <a:rPr lang="en-US" sz="3300" dirty="0" err="1" smtClean="0"/>
              <a:t>sistem</a:t>
            </a:r>
            <a:r>
              <a:rPr lang="en-US" sz="3300" dirty="0" smtClean="0"/>
              <a:t>, </a:t>
            </a:r>
            <a:r>
              <a:rPr lang="en-US" sz="3300" dirty="0" err="1" smtClean="0"/>
              <a:t>memiliki</a:t>
            </a:r>
            <a:r>
              <a:rPr lang="en-US" sz="3300" dirty="0" smtClean="0"/>
              <a:t> </a:t>
            </a:r>
            <a:r>
              <a:rPr lang="en-US" sz="3300" dirty="0" err="1" smtClean="0"/>
              <a:t>kewenangan</a:t>
            </a:r>
            <a:r>
              <a:rPr lang="en-US" sz="3300" dirty="0" smtClean="0"/>
              <a:t> </a:t>
            </a:r>
            <a:r>
              <a:rPr lang="en-US" sz="3300" dirty="0" err="1" smtClean="0"/>
              <a:t>mengatur</a:t>
            </a:r>
            <a:r>
              <a:rPr lang="en-US" sz="3300" dirty="0" smtClean="0"/>
              <a:t> </a:t>
            </a:r>
            <a:r>
              <a:rPr lang="en-US" sz="3300" dirty="0" err="1" smtClean="0"/>
              <a:t>hak</a:t>
            </a:r>
            <a:r>
              <a:rPr lang="en-US" sz="3300" dirty="0" smtClean="0"/>
              <a:t> </a:t>
            </a:r>
            <a:r>
              <a:rPr lang="en-US" sz="3300" dirty="0" err="1" smtClean="0"/>
              <a:t>akses</a:t>
            </a:r>
            <a:r>
              <a:rPr lang="en-US" sz="3300" dirty="0" smtClean="0"/>
              <a:t> </a:t>
            </a:r>
            <a:r>
              <a:rPr lang="en-US" sz="3300" dirty="0" err="1" smtClean="0"/>
              <a:t>terhadap</a:t>
            </a:r>
            <a:r>
              <a:rPr lang="en-US" sz="3300" dirty="0" smtClean="0"/>
              <a:t> </a:t>
            </a:r>
            <a:r>
              <a:rPr lang="en-US" sz="3300" dirty="0" err="1" smtClean="0"/>
              <a:t>sistem</a:t>
            </a:r>
            <a:r>
              <a:rPr lang="en-US" sz="3300" dirty="0" smtClean="0"/>
              <a:t>, </a:t>
            </a:r>
            <a:r>
              <a:rPr lang="en-US" sz="3300" dirty="0" err="1" smtClean="0"/>
              <a:t>serta</a:t>
            </a:r>
            <a:r>
              <a:rPr lang="en-US" sz="3300" dirty="0" smtClean="0"/>
              <a:t> </a:t>
            </a:r>
            <a:r>
              <a:rPr lang="en-US" sz="3300" dirty="0" err="1" smtClean="0"/>
              <a:t>hal-hal</a:t>
            </a:r>
            <a:r>
              <a:rPr lang="en-US" sz="3300" dirty="0" smtClean="0"/>
              <a:t> lain yang </a:t>
            </a:r>
            <a:r>
              <a:rPr lang="en-US" sz="3300" dirty="0" err="1" smtClean="0"/>
              <a:t>berhubungan</a:t>
            </a:r>
            <a:r>
              <a:rPr lang="en-US" sz="3300" dirty="0" smtClean="0"/>
              <a:t> </a:t>
            </a:r>
            <a:r>
              <a:rPr lang="en-US" sz="3300" dirty="0" err="1" smtClean="0"/>
              <a:t>dengan</a:t>
            </a:r>
            <a:r>
              <a:rPr lang="en-US" sz="3300" dirty="0" smtClean="0"/>
              <a:t> </a:t>
            </a:r>
            <a:r>
              <a:rPr lang="en-US" sz="3300" dirty="0" err="1" smtClean="0"/>
              <a:t>pengaturan</a:t>
            </a:r>
            <a:r>
              <a:rPr lang="en-US" sz="3300" dirty="0" smtClean="0"/>
              <a:t> </a:t>
            </a:r>
            <a:r>
              <a:rPr lang="en-US" sz="3300" dirty="0" err="1" smtClean="0"/>
              <a:t>operasional</a:t>
            </a:r>
            <a:r>
              <a:rPr lang="en-US" sz="3300" dirty="0" smtClean="0"/>
              <a:t> </a:t>
            </a:r>
            <a:r>
              <a:rPr lang="en-US" sz="3300" dirty="0" err="1" smtClean="0"/>
              <a:t>sebuah</a:t>
            </a:r>
            <a:r>
              <a:rPr lang="en-US" sz="3300" dirty="0" smtClean="0"/>
              <a:t> </a:t>
            </a:r>
            <a:r>
              <a:rPr lang="en-US" sz="3300" dirty="0" err="1" smtClean="0"/>
              <a:t>sistem</a:t>
            </a:r>
            <a:r>
              <a:rPr lang="id-ID" sz="3300" dirty="0" smtClean="0"/>
              <a:t>.</a:t>
            </a:r>
          </a:p>
          <a:p>
            <a:pPr marL="0" indent="0" eaLnBrk="1" hangingPunct="1">
              <a:lnSpc>
                <a:spcPct val="120000"/>
              </a:lnSpc>
              <a:buNone/>
            </a:pPr>
            <a:endParaRPr lang="en-US" sz="2800" dirty="0" smtClean="0"/>
          </a:p>
          <a:p>
            <a:pPr marL="0" indent="0" eaLnBrk="1" hangingPunct="1">
              <a:lnSpc>
                <a:spcPct val="120000"/>
              </a:lnSpc>
              <a:buNone/>
            </a:pPr>
            <a:r>
              <a:rPr lang="id-ID" sz="2800" dirty="0" smtClean="0"/>
              <a:t>	</a:t>
            </a:r>
            <a:r>
              <a:rPr lang="en-US" sz="3300" dirty="0" smtClean="0"/>
              <a:t>MIS Director, </a:t>
            </a:r>
            <a:r>
              <a:rPr lang="en-US" sz="3300" dirty="0" err="1" smtClean="0"/>
              <a:t>merupakan</a:t>
            </a:r>
            <a:r>
              <a:rPr lang="en-US" sz="3300" dirty="0" smtClean="0"/>
              <a:t> orang yang </a:t>
            </a:r>
            <a:r>
              <a:rPr lang="en-US" sz="3300" dirty="0" err="1" smtClean="0"/>
              <a:t>memiliki</a:t>
            </a:r>
            <a:r>
              <a:rPr lang="en-US" sz="3300" dirty="0" smtClean="0"/>
              <a:t> </a:t>
            </a:r>
            <a:r>
              <a:rPr lang="id-ID" sz="3300" dirty="0" smtClean="0"/>
              <a:t>	</a:t>
            </a:r>
            <a:r>
              <a:rPr lang="en-US" sz="3300" dirty="0" err="1" smtClean="0"/>
              <a:t>wewenang</a:t>
            </a:r>
            <a:r>
              <a:rPr lang="en-US" sz="3300" dirty="0" smtClean="0"/>
              <a:t> paling </a:t>
            </a:r>
            <a:r>
              <a:rPr lang="en-US" sz="3300" dirty="0" err="1" smtClean="0"/>
              <a:t>tinggi</a:t>
            </a:r>
            <a:r>
              <a:rPr lang="en-US" sz="3300" dirty="0" smtClean="0"/>
              <a:t> </a:t>
            </a:r>
            <a:r>
              <a:rPr lang="en-US" sz="3300" dirty="0" err="1" smtClean="0"/>
              <a:t>terhadap</a:t>
            </a:r>
            <a:r>
              <a:rPr lang="en-US" sz="3300" dirty="0" smtClean="0"/>
              <a:t> </a:t>
            </a:r>
            <a:r>
              <a:rPr lang="en-US" sz="3300" dirty="0" err="1" smtClean="0"/>
              <a:t>sebuah</a:t>
            </a:r>
            <a:r>
              <a:rPr lang="en-US" sz="3300" dirty="0" smtClean="0"/>
              <a:t> </a:t>
            </a:r>
            <a:r>
              <a:rPr lang="en-US" sz="3300" dirty="0" err="1" smtClean="0"/>
              <a:t>sistem</a:t>
            </a:r>
            <a:r>
              <a:rPr lang="en-US" sz="3300" dirty="0" smtClean="0"/>
              <a:t> </a:t>
            </a:r>
            <a:r>
              <a:rPr lang="id-ID" sz="3300" dirty="0" smtClean="0"/>
              <a:t>	</a:t>
            </a:r>
            <a:r>
              <a:rPr lang="en-US" sz="3300" dirty="0" err="1" smtClean="0"/>
              <a:t>informasi</a:t>
            </a:r>
            <a:r>
              <a:rPr lang="en-US" sz="3300" dirty="0" smtClean="0"/>
              <a:t>, </a:t>
            </a:r>
            <a:r>
              <a:rPr lang="en-US" sz="3300" dirty="0" err="1" smtClean="0"/>
              <a:t>melakukan</a:t>
            </a:r>
            <a:r>
              <a:rPr lang="en-US" sz="3300" dirty="0" smtClean="0"/>
              <a:t> </a:t>
            </a:r>
            <a:r>
              <a:rPr lang="en-US" sz="3300" dirty="0" err="1" smtClean="0"/>
              <a:t>manajemen</a:t>
            </a:r>
            <a:r>
              <a:rPr lang="en-US" sz="3300" dirty="0" smtClean="0"/>
              <a:t> </a:t>
            </a:r>
            <a:r>
              <a:rPr lang="en-US" sz="3300" dirty="0" err="1" smtClean="0"/>
              <a:t>terhadap</a:t>
            </a:r>
            <a:r>
              <a:rPr lang="en-US" sz="3300" dirty="0" smtClean="0"/>
              <a:t> </a:t>
            </a:r>
            <a:r>
              <a:rPr lang="id-ID" sz="3300" dirty="0" smtClean="0"/>
              <a:t>	</a:t>
            </a:r>
            <a:r>
              <a:rPr lang="en-US" sz="3300" dirty="0" err="1" smtClean="0"/>
              <a:t>sistem</a:t>
            </a:r>
            <a:r>
              <a:rPr lang="en-US" sz="3300" dirty="0" smtClean="0"/>
              <a:t> </a:t>
            </a:r>
            <a:r>
              <a:rPr lang="en-US" sz="3300" dirty="0" err="1" smtClean="0"/>
              <a:t>tersebut</a:t>
            </a:r>
            <a:r>
              <a:rPr lang="en-US" sz="3300" dirty="0" smtClean="0"/>
              <a:t> </a:t>
            </a:r>
            <a:r>
              <a:rPr lang="en-US" sz="3300" dirty="0" err="1" smtClean="0"/>
              <a:t>secara</a:t>
            </a:r>
            <a:r>
              <a:rPr lang="en-US" sz="3300" dirty="0" smtClean="0"/>
              <a:t> </a:t>
            </a:r>
            <a:r>
              <a:rPr lang="en-US" sz="3300" dirty="0" err="1" smtClean="0"/>
              <a:t>keseluruhan</a:t>
            </a:r>
            <a:r>
              <a:rPr lang="en-US" sz="3300" dirty="0" smtClean="0"/>
              <a:t> </a:t>
            </a:r>
            <a:r>
              <a:rPr lang="en-US" sz="3300" dirty="0" err="1" smtClean="0"/>
              <a:t>baik</a:t>
            </a:r>
            <a:r>
              <a:rPr lang="en-US" sz="3300" dirty="0" smtClean="0"/>
              <a:t> </a:t>
            </a:r>
            <a:r>
              <a:rPr lang="id-ID" sz="3300" dirty="0" smtClean="0"/>
              <a:t>	</a:t>
            </a:r>
            <a:r>
              <a:rPr lang="en-US" sz="3300" dirty="0" err="1" smtClean="0"/>
              <a:t>perangkat</a:t>
            </a:r>
            <a:r>
              <a:rPr lang="en-US" sz="3300" dirty="0" smtClean="0"/>
              <a:t> </a:t>
            </a:r>
            <a:r>
              <a:rPr lang="en-US" sz="3300" dirty="0" err="1" smtClean="0"/>
              <a:t>keras</a:t>
            </a:r>
            <a:r>
              <a:rPr lang="en-US" sz="3300" dirty="0" smtClean="0"/>
              <a:t>, </a:t>
            </a:r>
            <a:r>
              <a:rPr lang="id-ID" sz="3300" dirty="0" smtClean="0"/>
              <a:t>	</a:t>
            </a:r>
            <a:r>
              <a:rPr lang="en-US" sz="3300" dirty="0" err="1" smtClean="0"/>
              <a:t>perangkat</a:t>
            </a:r>
            <a:r>
              <a:rPr lang="en-US" sz="3300" dirty="0" smtClean="0"/>
              <a:t> </a:t>
            </a:r>
            <a:r>
              <a:rPr lang="en-US" sz="3300" dirty="0" err="1" smtClean="0"/>
              <a:t>lunak</a:t>
            </a:r>
            <a:r>
              <a:rPr lang="en-US" sz="3300" dirty="0" smtClean="0"/>
              <a:t> </a:t>
            </a:r>
            <a:r>
              <a:rPr lang="en-US" sz="3300" dirty="0" err="1" smtClean="0"/>
              <a:t>maupun</a:t>
            </a:r>
            <a:r>
              <a:rPr lang="en-US" sz="3300" dirty="0" smtClean="0"/>
              <a:t> </a:t>
            </a:r>
            <a:r>
              <a:rPr lang="id-ID" sz="3300" dirty="0" smtClean="0"/>
              <a:t>	</a:t>
            </a:r>
            <a:r>
              <a:rPr lang="en-US" sz="3300" dirty="0" err="1" smtClean="0"/>
              <a:t>sumber</a:t>
            </a:r>
            <a:r>
              <a:rPr lang="en-US" sz="3300" dirty="0" smtClean="0"/>
              <a:t> </a:t>
            </a:r>
            <a:r>
              <a:rPr lang="en-US" sz="3300" dirty="0" err="1" smtClean="0"/>
              <a:t>daya</a:t>
            </a:r>
            <a:r>
              <a:rPr lang="en-US" sz="3300" dirty="0" smtClean="0"/>
              <a:t> </a:t>
            </a:r>
            <a:r>
              <a:rPr lang="en-US" sz="3300" dirty="0" err="1" smtClean="0"/>
              <a:t>manusianya</a:t>
            </a:r>
            <a:r>
              <a:rPr lang="en-US" sz="3300" dirty="0" smtClean="0"/>
              <a:t>.</a:t>
            </a:r>
          </a:p>
        </p:txBody>
      </p:sp>
    </p:spTree>
    <p:extLst>
      <p:ext uri="{BB962C8B-B14F-4D97-AF65-F5344CB8AC3E}">
        <p14:creationId xmlns:p14="http://schemas.microsoft.com/office/powerpoint/2010/main" val="3743300832"/>
      </p:ext>
    </p:extLst>
  </p:cSld>
  <p:clrMapOvr>
    <a:masterClrMapping/>
  </p:clrMapOvr>
  <p:transition spd="slow">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5122" name="Picture 2" descr="Gak Cuma Coding, Kenali Lebih Luas 10 Macam Profesi Menarik di Bidang IT Ini!"/>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764704"/>
            <a:ext cx="7992888" cy="53285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9719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Profesi IT Menarik</a:t>
            </a:r>
            <a:endParaRPr lang="id-ID" b="1" dirty="0"/>
          </a:p>
        </p:txBody>
      </p:sp>
      <p:sp>
        <p:nvSpPr>
          <p:cNvPr id="3" name="Content Placeholder 2"/>
          <p:cNvSpPr>
            <a:spLocks noGrp="1"/>
          </p:cNvSpPr>
          <p:nvPr>
            <p:ph idx="1"/>
          </p:nvPr>
        </p:nvSpPr>
        <p:spPr/>
        <p:txBody>
          <a:bodyPr/>
          <a:lstStyle/>
          <a:p>
            <a:r>
              <a:rPr lang="id-ID" b="1" dirty="0" smtClean="0"/>
              <a:t>QA Engineer</a:t>
            </a:r>
          </a:p>
          <a:p>
            <a:pPr marL="0" indent="0">
              <a:buNone/>
            </a:pPr>
            <a:r>
              <a:rPr lang="id-ID" dirty="0" smtClean="0"/>
              <a:t>Tugasseorang </a:t>
            </a:r>
            <a:r>
              <a:rPr lang="id-ID" dirty="0"/>
              <a:t>QA Engineer adalah monitoring, uji tes dan memeriksa semua proses produksi yang terlibat dalam produksi suatu produk atau software. Selain itu, QA Engineer akan memastikan setiap komponen dari produk atau layanan yang disediakan oleh perusahaan memenuhi standar kualitas.</a:t>
            </a:r>
          </a:p>
          <a:p>
            <a:endParaRPr lang="id-ID" dirty="0"/>
          </a:p>
        </p:txBody>
      </p:sp>
    </p:spTree>
    <p:extLst>
      <p:ext uri="{BB962C8B-B14F-4D97-AF65-F5344CB8AC3E}">
        <p14:creationId xmlns:p14="http://schemas.microsoft.com/office/powerpoint/2010/main" val="368571757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6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b="1" dirty="0"/>
              <a:t>DevOps Engineer</a:t>
            </a:r>
          </a:p>
          <a:p>
            <a:pPr marL="0" indent="0" algn="just">
              <a:buNone/>
            </a:pPr>
            <a:r>
              <a:rPr lang="id-ID" dirty="0" smtClean="0"/>
              <a:t>DevOps </a:t>
            </a:r>
            <a:r>
              <a:rPr lang="id-ID" dirty="0"/>
              <a:t>Engineer membantu pembuat software dalam hal server development sebelum naik ke tahap production sehingga ketika sedang dalam tahap pengembangan dan terdapat bug/error, dapat langsung diatasi di server development.</a:t>
            </a:r>
          </a:p>
          <a:p>
            <a:pPr marL="0" indent="0" algn="just">
              <a:buNone/>
            </a:pPr>
            <a:r>
              <a:rPr lang="id-ID" dirty="0"/>
              <a:t>Tugas DevOps Engineer sendiri umumnya membantu membuat software, pengetesan otomatis, serta menjaga produk dari tahap pengembangan hingga produksi.</a:t>
            </a:r>
          </a:p>
          <a:p>
            <a:endParaRPr lang="id-ID" dirty="0"/>
          </a:p>
        </p:txBody>
      </p:sp>
    </p:spTree>
    <p:extLst>
      <p:ext uri="{BB962C8B-B14F-4D97-AF65-F5344CB8AC3E}">
        <p14:creationId xmlns:p14="http://schemas.microsoft.com/office/powerpoint/2010/main" val="13347037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b="1" dirty="0"/>
              <a:t>Back-end Developer</a:t>
            </a:r>
          </a:p>
          <a:p>
            <a:pPr marL="0" indent="0" algn="just">
              <a:buNone/>
            </a:pPr>
            <a:r>
              <a:rPr lang="id-ID" dirty="0"/>
              <a:t>Back-end Developer adalah programmer yang membuat dan mengembangkan sistem website, fungsi-fungsi yang berhubungan langsung dengan database, menganalis dan mengembangkan kebutuhan fitur maupun fungsi di dalam website yang secara tidak langsung diakses oleh pengguna.</a:t>
            </a:r>
          </a:p>
        </p:txBody>
      </p:sp>
    </p:spTree>
    <p:extLst>
      <p:ext uri="{BB962C8B-B14F-4D97-AF65-F5344CB8AC3E}">
        <p14:creationId xmlns:p14="http://schemas.microsoft.com/office/powerpoint/2010/main" val="15221258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6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b="1" dirty="0"/>
              <a:t>Front-end Developer </a:t>
            </a:r>
            <a:endParaRPr lang="id-ID" b="1" dirty="0" smtClean="0"/>
          </a:p>
          <a:p>
            <a:pPr marL="0" indent="0">
              <a:buNone/>
            </a:pPr>
            <a:r>
              <a:rPr lang="id-ID" dirty="0" smtClean="0"/>
              <a:t>Berbeda </a:t>
            </a:r>
            <a:r>
              <a:rPr lang="id-ID" dirty="0"/>
              <a:t>dengan Back-end Developer, Front-end Developer bertugas mengelola tampilan halaman antarmuka yang pertama kali pengguna kunjungi di suatu website. Selain itu Front-end Developer ini berperan besar dalam membuat dan mengembangankan website jadi lebih interaktif bagi pengguna. </a:t>
            </a:r>
          </a:p>
        </p:txBody>
      </p:sp>
    </p:spTree>
    <p:extLst>
      <p:ext uri="{BB962C8B-B14F-4D97-AF65-F5344CB8AC3E}">
        <p14:creationId xmlns:p14="http://schemas.microsoft.com/office/powerpoint/2010/main" val="27627117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b="1" dirty="0"/>
              <a:t>SEO Specialist</a:t>
            </a:r>
          </a:p>
          <a:p>
            <a:pPr marL="0" indent="0" algn="just">
              <a:buNone/>
            </a:pPr>
            <a:r>
              <a:rPr lang="id-ID" dirty="0" smtClean="0"/>
              <a:t>SEO Specialist </a:t>
            </a:r>
            <a:r>
              <a:rPr lang="id-ID" dirty="0"/>
              <a:t>bertugas untuk menarik pengunjung website dengan cara menyusun berbagai keyword yang membuat pencarian pada mesin pencari (seperti Google) menjadi efektif</a:t>
            </a:r>
            <a:r>
              <a:rPr lang="id-ID" dirty="0" smtClean="0"/>
              <a:t>. </a:t>
            </a:r>
          </a:p>
          <a:p>
            <a:pPr marL="0" indent="0" algn="just">
              <a:buNone/>
            </a:pPr>
            <a:r>
              <a:rPr lang="id-ID" dirty="0"/>
              <a:t>U</a:t>
            </a:r>
            <a:r>
              <a:rPr lang="id-ID" dirty="0" smtClean="0"/>
              <a:t>ntuk </a:t>
            </a:r>
            <a:r>
              <a:rPr lang="id-ID" dirty="0"/>
              <a:t>meningkatkan traffic jumlah pengunjung website, menaikkan brand dari website itu sendiri dan cakupan lainnya yang lebih luas.</a:t>
            </a:r>
          </a:p>
        </p:txBody>
      </p:sp>
    </p:spTree>
    <p:extLst>
      <p:ext uri="{BB962C8B-B14F-4D97-AF65-F5344CB8AC3E}">
        <p14:creationId xmlns:p14="http://schemas.microsoft.com/office/powerpoint/2010/main" val="280231176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alpha val="6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b="1" dirty="0"/>
              <a:t>UX Researcher</a:t>
            </a:r>
          </a:p>
          <a:p>
            <a:pPr marL="0" indent="0">
              <a:buNone/>
            </a:pPr>
            <a:r>
              <a:rPr lang="id-ID" dirty="0"/>
              <a:t>UX adalah kependekan dari User Experience alias pengalaman atau perasaan pengguna saat menggunakan aplikasi atau produk. Di dalam dunia IT, UX Researcher ini bertugas melakukan penelitian terhadap kemudahan bagi pengguna dalam memakai aplikasi serta menemukan konsep-konsep atau desain yang ingin digunakan oleh para pengguna.</a:t>
            </a:r>
          </a:p>
        </p:txBody>
      </p:sp>
    </p:spTree>
    <p:extLst>
      <p:ext uri="{BB962C8B-B14F-4D97-AF65-F5344CB8AC3E}">
        <p14:creationId xmlns:p14="http://schemas.microsoft.com/office/powerpoint/2010/main" val="415084811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a:xfrm>
            <a:off x="457200" y="908720"/>
            <a:ext cx="8229600" cy="5217443"/>
          </a:xfrm>
        </p:spPr>
        <p:txBody>
          <a:bodyPr>
            <a:normAutofit/>
          </a:bodyPr>
          <a:lstStyle/>
          <a:p>
            <a:r>
              <a:rPr lang="id-ID" dirty="0"/>
              <a:t> </a:t>
            </a:r>
            <a:r>
              <a:rPr lang="id-ID" b="1" dirty="0"/>
              <a:t>UI </a:t>
            </a:r>
            <a:r>
              <a:rPr lang="id-ID" b="1" dirty="0" smtClean="0"/>
              <a:t>/ UX Designer</a:t>
            </a:r>
            <a:endParaRPr lang="id-ID" b="1" dirty="0"/>
          </a:p>
          <a:p>
            <a:pPr marL="0" indent="0" algn="just">
              <a:buNone/>
            </a:pPr>
            <a:r>
              <a:rPr lang="id-ID" dirty="0"/>
              <a:t>T</a:t>
            </a:r>
            <a:r>
              <a:rPr lang="id-ID" dirty="0" smtClean="0"/>
              <a:t>ugas </a:t>
            </a:r>
            <a:r>
              <a:rPr lang="id-ID" dirty="0"/>
              <a:t>UI Designer adalah membuat design tampilan dalam suatu aplikasi atau </a:t>
            </a:r>
            <a:r>
              <a:rPr lang="id-ID" dirty="0" smtClean="0"/>
              <a:t>website.</a:t>
            </a:r>
          </a:p>
          <a:p>
            <a:pPr marL="0" indent="0" algn="just">
              <a:buNone/>
            </a:pPr>
            <a:r>
              <a:rPr lang="id-ID" dirty="0"/>
              <a:t>UX Designer </a:t>
            </a:r>
            <a:r>
              <a:rPr lang="id-ID" dirty="0" smtClean="0"/>
              <a:t>melakukan</a:t>
            </a:r>
            <a:r>
              <a:rPr lang="id-ID" i="1" dirty="0"/>
              <a:t> research</a:t>
            </a:r>
            <a:r>
              <a:rPr lang="id-ID" dirty="0"/>
              <a:t> tambahan untuk menghasilkan konsep-konsep atau </a:t>
            </a:r>
            <a:r>
              <a:rPr lang="id-ID" dirty="0" smtClean="0"/>
              <a:t>desain. </a:t>
            </a:r>
            <a:r>
              <a:rPr lang="id-ID" dirty="0"/>
              <a:t>Hal ini membutuhkan fokus pada perilaku manusia, psikologi dan pemahaman tentang alasan orang melakukan sesuatu.</a:t>
            </a:r>
          </a:p>
        </p:txBody>
      </p:sp>
    </p:spTree>
    <p:extLst>
      <p:ext uri="{BB962C8B-B14F-4D97-AF65-F5344CB8AC3E}">
        <p14:creationId xmlns:p14="http://schemas.microsoft.com/office/powerpoint/2010/main" val="10851289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188640"/>
            <a:ext cx="4762500" cy="3171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noGrp="1"/>
          </p:cNvSpPr>
          <p:nvPr>
            <p:ph idx="1"/>
          </p:nvPr>
        </p:nvSpPr>
        <p:spPr>
          <a:xfrm>
            <a:off x="457200" y="3717033"/>
            <a:ext cx="8229600" cy="936104"/>
          </a:xfrm>
        </p:spPr>
        <p:txBody>
          <a:bodyPr>
            <a:normAutofit/>
          </a:bodyPr>
          <a:lstStyle/>
          <a:p>
            <a:r>
              <a:rPr lang="id-ID" b="1" dirty="0" smtClean="0"/>
              <a:t>Mobile Developer</a:t>
            </a:r>
            <a:endParaRPr lang="id-ID" b="1" dirty="0"/>
          </a:p>
        </p:txBody>
      </p:sp>
    </p:spTree>
    <p:extLst>
      <p:ext uri="{BB962C8B-B14F-4D97-AF65-F5344CB8AC3E}">
        <p14:creationId xmlns:p14="http://schemas.microsoft.com/office/powerpoint/2010/main" val="10217653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Profesi IT</a:t>
            </a:r>
            <a:endParaRPr lang="id-ID" dirty="0"/>
          </a:p>
        </p:txBody>
      </p:sp>
      <p:sp>
        <p:nvSpPr>
          <p:cNvPr id="3" name="Content Placeholder 2"/>
          <p:cNvSpPr>
            <a:spLocks noGrp="1"/>
          </p:cNvSpPr>
          <p:nvPr>
            <p:ph idx="1"/>
          </p:nvPr>
        </p:nvSpPr>
        <p:spPr/>
        <p:txBody>
          <a:bodyPr/>
          <a:lstStyle/>
          <a:p>
            <a:pPr marL="0" indent="0">
              <a:buNone/>
            </a:pPr>
            <a:r>
              <a:rPr lang="fi-FI" dirty="0"/>
              <a:t>harus memperhatikan kualifikasi utama, yaitu</a:t>
            </a:r>
          </a:p>
          <a:p>
            <a:pPr marL="0" indent="0">
              <a:buNone/>
            </a:pPr>
            <a:r>
              <a:rPr lang="id-ID" b="1" i="1" dirty="0"/>
              <a:t>technical knowledge </a:t>
            </a:r>
            <a:r>
              <a:rPr lang="id-ID" dirty="0"/>
              <a:t>dan </a:t>
            </a:r>
            <a:r>
              <a:rPr lang="id-ID" b="1" i="1" dirty="0"/>
              <a:t>technical skill</a:t>
            </a:r>
            <a:r>
              <a:rPr lang="id-ID" dirty="0"/>
              <a:t>. </a:t>
            </a:r>
            <a:endParaRPr lang="id-ID" dirty="0" smtClean="0"/>
          </a:p>
          <a:p>
            <a:pPr marL="0" indent="0">
              <a:buNone/>
            </a:pPr>
            <a:r>
              <a:rPr lang="id-ID" dirty="0" smtClean="0"/>
              <a:t>Hal </a:t>
            </a:r>
            <a:r>
              <a:rPr lang="id-ID" dirty="0"/>
              <a:t>lain yang harus dipenuhi adalah kemampuan</a:t>
            </a:r>
          </a:p>
          <a:p>
            <a:pPr marL="0" indent="0">
              <a:buNone/>
            </a:pPr>
            <a:r>
              <a:rPr lang="id-ID" b="1" i="1" dirty="0"/>
              <a:t>analythical thinking </a:t>
            </a:r>
            <a:r>
              <a:rPr lang="id-ID" dirty="0"/>
              <a:t>dan </a:t>
            </a:r>
            <a:r>
              <a:rPr lang="id-ID" b="1" dirty="0"/>
              <a:t>orientasi kualitas</a:t>
            </a:r>
            <a:r>
              <a:rPr lang="id-ID" dirty="0"/>
              <a:t> yang tinggi</a:t>
            </a:r>
            <a:r>
              <a:rPr lang="id-ID" b="1" dirty="0"/>
              <a:t>, stamina bekerja </a:t>
            </a:r>
            <a:r>
              <a:rPr lang="id-ID" dirty="0"/>
              <a:t>dalam jangka</a:t>
            </a:r>
          </a:p>
          <a:p>
            <a:pPr marL="0" indent="0">
              <a:buNone/>
            </a:pPr>
            <a:r>
              <a:rPr lang="id-ID" dirty="0" smtClean="0"/>
              <a:t>waktu </a:t>
            </a:r>
            <a:r>
              <a:rPr lang="id-ID" dirty="0"/>
              <a:t>yang lama serta perhatian pada </a:t>
            </a:r>
            <a:r>
              <a:rPr lang="id-ID" b="1" dirty="0"/>
              <a:t>detil </a:t>
            </a:r>
            <a:r>
              <a:rPr lang="id-ID" dirty="0"/>
              <a:t>yang juga tinggi.</a:t>
            </a:r>
          </a:p>
        </p:txBody>
      </p:sp>
    </p:spTree>
    <p:extLst>
      <p:ext uri="{BB962C8B-B14F-4D97-AF65-F5344CB8AC3E}">
        <p14:creationId xmlns:p14="http://schemas.microsoft.com/office/powerpoint/2010/main" val="4507248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blip>
          <a:srcRect/>
          <a:tile tx="0" ty="0" sx="100000" sy="100000" flip="none" algn="tl"/>
        </a:blip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611560" y="0"/>
            <a:ext cx="8305800" cy="868363"/>
          </a:xfrm>
        </p:spPr>
        <p:txBody>
          <a:bodyPr>
            <a:normAutofit fontScale="90000"/>
          </a:bodyPr>
          <a:lstStyle/>
          <a:p>
            <a:pPr eaLnBrk="1" fontAlgn="auto" hangingPunct="1">
              <a:spcAft>
                <a:spcPts val="0"/>
              </a:spcAft>
              <a:defRPr/>
            </a:pPr>
            <a:r>
              <a:rPr lang="en-US" sz="2800" dirty="0" err="1" smtClean="0">
                <a:latin typeface="Verdana" pitchFamily="34" charset="0"/>
              </a:rPr>
              <a:t>Standarisasi</a:t>
            </a:r>
            <a:r>
              <a:rPr lang="en-US" sz="2800" dirty="0" smtClean="0">
                <a:latin typeface="Verdana" pitchFamily="34" charset="0"/>
              </a:rPr>
              <a:t> </a:t>
            </a:r>
            <a:r>
              <a:rPr lang="en-US" sz="2800" dirty="0" err="1" smtClean="0">
                <a:latin typeface="Verdana" pitchFamily="34" charset="0"/>
              </a:rPr>
              <a:t>Profesi</a:t>
            </a:r>
            <a:r>
              <a:rPr lang="en-US" sz="2800" dirty="0" smtClean="0">
                <a:latin typeface="Verdana" pitchFamily="34" charset="0"/>
              </a:rPr>
              <a:t> TI </a:t>
            </a:r>
            <a:r>
              <a:rPr lang="en-US" sz="2800" dirty="0" err="1" smtClean="0">
                <a:latin typeface="Verdana" pitchFamily="34" charset="0"/>
              </a:rPr>
              <a:t>menurut</a:t>
            </a:r>
            <a:r>
              <a:rPr lang="en-US" sz="2800" dirty="0" smtClean="0">
                <a:latin typeface="Verdana" pitchFamily="34" charset="0"/>
              </a:rPr>
              <a:t> </a:t>
            </a:r>
            <a:r>
              <a:rPr lang="en-US" sz="2800" b="1" dirty="0" smtClean="0">
                <a:latin typeface="Verdana" pitchFamily="34" charset="0"/>
              </a:rPr>
              <a:t>SRIG-PS SEARCC</a:t>
            </a:r>
          </a:p>
        </p:txBody>
      </p:sp>
      <p:sp>
        <p:nvSpPr>
          <p:cNvPr id="69635" name="Rectangle 3"/>
          <p:cNvSpPr>
            <a:spLocks noGrp="1" noChangeArrowheads="1"/>
          </p:cNvSpPr>
          <p:nvPr>
            <p:ph idx="1"/>
          </p:nvPr>
        </p:nvSpPr>
        <p:spPr>
          <a:xfrm>
            <a:off x="228600" y="908720"/>
            <a:ext cx="8915400" cy="5284440"/>
          </a:xfrm>
        </p:spPr>
        <p:txBody>
          <a:bodyPr rtlCol="0">
            <a:noAutofit/>
          </a:bodyPr>
          <a:lstStyle/>
          <a:p>
            <a:pPr marL="0" indent="0" algn="just" defTabSz="457207" eaLnBrk="1" fontAlgn="auto" hangingPunct="1">
              <a:lnSpc>
                <a:spcPct val="130000"/>
              </a:lnSpc>
              <a:spcBef>
                <a:spcPct val="10000"/>
              </a:spcBef>
              <a:spcAft>
                <a:spcPts val="0"/>
              </a:spcAft>
              <a:buClr>
                <a:schemeClr val="bg2">
                  <a:lumMod val="40000"/>
                  <a:lumOff val="60000"/>
                </a:schemeClr>
              </a:buClr>
              <a:buFont typeface="Wingdings" pitchFamily="2" charset="2"/>
              <a:buNone/>
              <a:defRPr/>
            </a:pPr>
            <a:r>
              <a:rPr lang="en-US" sz="2600" dirty="0" err="1" smtClean="0"/>
              <a:t>Adalagi</a:t>
            </a:r>
            <a:r>
              <a:rPr lang="en-US" sz="2600" dirty="0" smtClean="0"/>
              <a:t> </a:t>
            </a:r>
            <a:r>
              <a:rPr lang="en-US" sz="2600" dirty="0" err="1" smtClean="0"/>
              <a:t>jenis</a:t>
            </a:r>
            <a:r>
              <a:rPr lang="en-US" sz="2600" dirty="0" smtClean="0"/>
              <a:t> </a:t>
            </a:r>
            <a:r>
              <a:rPr lang="en-US" sz="2600" dirty="0" err="1" smtClean="0"/>
              <a:t>pengelompokan</a:t>
            </a:r>
            <a:r>
              <a:rPr lang="en-US" sz="2600" dirty="0" smtClean="0"/>
              <a:t> lain </a:t>
            </a:r>
            <a:r>
              <a:rPr lang="en-US" sz="2600" dirty="0" err="1" smtClean="0"/>
              <a:t>untuk</a:t>
            </a:r>
            <a:r>
              <a:rPr lang="en-US" sz="2600" dirty="0" smtClean="0"/>
              <a:t> </a:t>
            </a:r>
            <a:r>
              <a:rPr lang="en-US" sz="2600" dirty="0" err="1" smtClean="0"/>
              <a:t>pekerja</a:t>
            </a:r>
            <a:r>
              <a:rPr lang="en-US" sz="2600" dirty="0" smtClean="0"/>
              <a:t> di </a:t>
            </a:r>
            <a:r>
              <a:rPr lang="en-US" sz="2600" dirty="0" err="1" smtClean="0"/>
              <a:t>kalangan</a:t>
            </a:r>
            <a:r>
              <a:rPr lang="en-US" sz="2600" dirty="0" smtClean="0"/>
              <a:t> </a:t>
            </a:r>
            <a:r>
              <a:rPr lang="en-US" sz="2600" dirty="0" err="1" smtClean="0"/>
              <a:t>teknologi</a:t>
            </a:r>
            <a:r>
              <a:rPr lang="en-US" sz="2600" dirty="0" smtClean="0"/>
              <a:t> </a:t>
            </a:r>
            <a:r>
              <a:rPr lang="en-US" sz="2600" dirty="0" err="1" smtClean="0"/>
              <a:t>informasi</a:t>
            </a:r>
            <a:r>
              <a:rPr lang="en-US" sz="2600" dirty="0" smtClean="0"/>
              <a:t>. Yang </a:t>
            </a:r>
            <a:r>
              <a:rPr lang="en-US" sz="2600" dirty="0" err="1" smtClean="0"/>
              <a:t>sering</a:t>
            </a:r>
            <a:r>
              <a:rPr lang="en-US" sz="2600" dirty="0" smtClean="0"/>
              <a:t> </a:t>
            </a:r>
            <a:r>
              <a:rPr lang="en-US" sz="2600" dirty="0" err="1" smtClean="0"/>
              <a:t>digunakan</a:t>
            </a:r>
            <a:r>
              <a:rPr lang="en-US" sz="2600" dirty="0" smtClean="0"/>
              <a:t> </a:t>
            </a:r>
            <a:r>
              <a:rPr lang="en-US" sz="2600" dirty="0" err="1" smtClean="0"/>
              <a:t>adalah</a:t>
            </a:r>
            <a:r>
              <a:rPr lang="en-US" sz="2600" dirty="0" smtClean="0"/>
              <a:t> </a:t>
            </a:r>
            <a:r>
              <a:rPr lang="en-US" sz="2600" dirty="0" err="1" smtClean="0"/>
              <a:t>pengklasifikasian</a:t>
            </a:r>
            <a:r>
              <a:rPr lang="en-US" sz="2600" dirty="0" smtClean="0"/>
              <a:t> </a:t>
            </a:r>
            <a:r>
              <a:rPr lang="en-US" sz="2600" dirty="0" err="1" smtClean="0"/>
              <a:t>standarisasi</a:t>
            </a:r>
            <a:r>
              <a:rPr lang="en-US" sz="2600" dirty="0" smtClean="0"/>
              <a:t> </a:t>
            </a:r>
            <a:r>
              <a:rPr lang="en-US" sz="2600" dirty="0" err="1" smtClean="0"/>
              <a:t>profesi</a:t>
            </a:r>
            <a:r>
              <a:rPr lang="en-US" sz="2600" dirty="0" smtClean="0"/>
              <a:t> di </a:t>
            </a:r>
            <a:r>
              <a:rPr lang="en-US" sz="2600" dirty="0" err="1" smtClean="0"/>
              <a:t>bidang</a:t>
            </a:r>
            <a:r>
              <a:rPr lang="en-US" sz="2600" dirty="0" smtClean="0"/>
              <a:t> </a:t>
            </a:r>
            <a:r>
              <a:rPr lang="en-US" sz="2600" dirty="0" err="1" smtClean="0"/>
              <a:t>teknologi</a:t>
            </a:r>
            <a:r>
              <a:rPr lang="en-US" sz="2600" dirty="0" smtClean="0"/>
              <a:t> </a:t>
            </a:r>
            <a:r>
              <a:rPr lang="en-US" sz="2600" dirty="0" err="1" smtClean="0"/>
              <a:t>informasi</a:t>
            </a:r>
            <a:r>
              <a:rPr lang="en-US" sz="2600" dirty="0" smtClean="0"/>
              <a:t> </a:t>
            </a:r>
            <a:r>
              <a:rPr lang="en-US" sz="2600" dirty="0" err="1" smtClean="0"/>
              <a:t>menurut</a:t>
            </a:r>
            <a:r>
              <a:rPr lang="en-US" sz="2600" dirty="0" smtClean="0"/>
              <a:t> </a:t>
            </a:r>
            <a:r>
              <a:rPr lang="en-US" sz="2600" b="1" dirty="0" smtClean="0"/>
              <a:t>SRIG-PS SEARCC.</a:t>
            </a:r>
          </a:p>
          <a:p>
            <a:pPr marL="0" indent="0" algn="just" defTabSz="457207" eaLnBrk="1" fontAlgn="auto" hangingPunct="1">
              <a:lnSpc>
                <a:spcPct val="130000"/>
              </a:lnSpc>
              <a:spcBef>
                <a:spcPct val="10000"/>
              </a:spcBef>
              <a:spcAft>
                <a:spcPts val="0"/>
              </a:spcAft>
              <a:buClr>
                <a:schemeClr val="bg2">
                  <a:lumMod val="40000"/>
                  <a:lumOff val="60000"/>
                </a:schemeClr>
              </a:buClr>
              <a:buFont typeface="Wingdings" pitchFamily="2" charset="2"/>
              <a:buNone/>
              <a:defRPr/>
            </a:pPr>
            <a:r>
              <a:rPr lang="en-US" sz="2600" i="1" dirty="0" smtClean="0"/>
              <a:t>SEARCC (South East Asia Regional Computer </a:t>
            </a:r>
            <a:r>
              <a:rPr lang="en-US" sz="2600" i="1" dirty="0" err="1" smtClean="0"/>
              <a:t>Confideration</a:t>
            </a:r>
            <a:r>
              <a:rPr lang="en-US" sz="2600" i="1" dirty="0" smtClean="0"/>
              <a:t>)</a:t>
            </a:r>
            <a:r>
              <a:rPr lang="en-US" sz="2600" dirty="0" smtClean="0"/>
              <a:t> </a:t>
            </a:r>
            <a:r>
              <a:rPr lang="en-US" sz="2600" dirty="0" err="1" smtClean="0"/>
              <a:t>merupakan</a:t>
            </a:r>
            <a:r>
              <a:rPr lang="en-US" sz="2600" dirty="0" smtClean="0"/>
              <a:t> </a:t>
            </a:r>
            <a:r>
              <a:rPr lang="en-US" sz="2600" dirty="0" err="1" smtClean="0"/>
              <a:t>suatu</a:t>
            </a:r>
            <a:r>
              <a:rPr lang="en-US" sz="2600" dirty="0" smtClean="0"/>
              <a:t> forum </a:t>
            </a:r>
            <a:r>
              <a:rPr lang="en-US" sz="2600" dirty="0" err="1" smtClean="0"/>
              <a:t>atau</a:t>
            </a:r>
            <a:r>
              <a:rPr lang="en-US" sz="2600" dirty="0" smtClean="0"/>
              <a:t> </a:t>
            </a:r>
            <a:r>
              <a:rPr lang="en-US" sz="2600" dirty="0" err="1" smtClean="0"/>
              <a:t>badan</a:t>
            </a:r>
            <a:r>
              <a:rPr lang="en-US" sz="2600" dirty="0" smtClean="0"/>
              <a:t> yang </a:t>
            </a:r>
            <a:r>
              <a:rPr lang="en-US" sz="2600" dirty="0" err="1" smtClean="0"/>
              <a:t>beranggotakan</a:t>
            </a:r>
            <a:r>
              <a:rPr lang="en-US" sz="2600" dirty="0" smtClean="0"/>
              <a:t> </a:t>
            </a:r>
            <a:r>
              <a:rPr lang="en-US" sz="2600" dirty="0" err="1" smtClean="0"/>
              <a:t>himpunan</a:t>
            </a:r>
            <a:r>
              <a:rPr lang="en-US" sz="2600" dirty="0" smtClean="0"/>
              <a:t> </a:t>
            </a:r>
            <a:r>
              <a:rPr lang="en-US" sz="2600" dirty="0" err="1" smtClean="0"/>
              <a:t>profesional</a:t>
            </a:r>
            <a:r>
              <a:rPr lang="en-US" sz="2600" dirty="0" smtClean="0"/>
              <a:t> IT (Information Technology-</a:t>
            </a:r>
            <a:r>
              <a:rPr lang="en-US" sz="2600" dirty="0" err="1" smtClean="0"/>
              <a:t>Teknologi</a:t>
            </a:r>
            <a:r>
              <a:rPr lang="en-US" sz="2600" dirty="0" smtClean="0"/>
              <a:t> </a:t>
            </a:r>
            <a:r>
              <a:rPr lang="en-US" sz="2600" dirty="0" err="1" smtClean="0"/>
              <a:t>Informasi</a:t>
            </a:r>
            <a:r>
              <a:rPr lang="en-US" sz="2600" dirty="0" smtClean="0"/>
              <a:t>) yang </a:t>
            </a:r>
            <a:r>
              <a:rPr lang="en-US" sz="2600" dirty="0" err="1" smtClean="0"/>
              <a:t>terdiri</a:t>
            </a:r>
            <a:r>
              <a:rPr lang="en-US" sz="2600" dirty="0" smtClean="0"/>
              <a:t> </a:t>
            </a:r>
            <a:r>
              <a:rPr lang="en-US" sz="2600" dirty="0" err="1" smtClean="0"/>
              <a:t>dari</a:t>
            </a:r>
            <a:r>
              <a:rPr lang="en-US" sz="2600" dirty="0" smtClean="0"/>
              <a:t> 13 </a:t>
            </a:r>
            <a:r>
              <a:rPr lang="en-US" sz="2600" dirty="0" err="1" smtClean="0"/>
              <a:t>negara</a:t>
            </a:r>
            <a:r>
              <a:rPr lang="en-US" sz="2600" dirty="0" smtClean="0"/>
              <a:t>. SEARCC </a:t>
            </a:r>
            <a:r>
              <a:rPr lang="en-US" sz="2600" dirty="0" err="1" smtClean="0"/>
              <a:t>dibentuk</a:t>
            </a:r>
            <a:r>
              <a:rPr lang="en-US" sz="2600" dirty="0" smtClean="0"/>
              <a:t> </a:t>
            </a:r>
            <a:r>
              <a:rPr lang="en-US" sz="2600" dirty="0" err="1" smtClean="0"/>
              <a:t>pada</a:t>
            </a:r>
            <a:r>
              <a:rPr lang="en-US" sz="2600" dirty="0" smtClean="0"/>
              <a:t> </a:t>
            </a:r>
            <a:r>
              <a:rPr lang="en-US" sz="2600" dirty="0" err="1" smtClean="0"/>
              <a:t>Februari</a:t>
            </a:r>
            <a:r>
              <a:rPr lang="en-US" sz="2600" dirty="0" smtClean="0"/>
              <a:t> 1978, di </a:t>
            </a:r>
            <a:r>
              <a:rPr lang="en-US" sz="2600" dirty="0" err="1" smtClean="0"/>
              <a:t>Singapura</a:t>
            </a:r>
            <a:r>
              <a:rPr lang="en-US" sz="2600" dirty="0" smtClean="0"/>
              <a:t> </a:t>
            </a:r>
            <a:r>
              <a:rPr lang="en-US" sz="2600" dirty="0" err="1" smtClean="0"/>
              <a:t>oleh</a:t>
            </a:r>
            <a:r>
              <a:rPr lang="en-US" sz="2600" dirty="0" smtClean="0"/>
              <a:t> 6 </a:t>
            </a:r>
            <a:r>
              <a:rPr lang="en-US" sz="2600" dirty="0" err="1" smtClean="0"/>
              <a:t>ikatan</a:t>
            </a:r>
            <a:r>
              <a:rPr lang="en-US" sz="2600" dirty="0" smtClean="0"/>
              <a:t> </a:t>
            </a:r>
            <a:r>
              <a:rPr lang="en-US" sz="2600" dirty="0" err="1" smtClean="0"/>
              <a:t>komputer</a:t>
            </a:r>
            <a:r>
              <a:rPr lang="en-US" sz="2600" dirty="0" smtClean="0"/>
              <a:t> </a:t>
            </a:r>
            <a:r>
              <a:rPr lang="en-US" sz="2600" dirty="0" err="1" smtClean="0"/>
              <a:t>dari</a:t>
            </a:r>
            <a:r>
              <a:rPr lang="en-US" sz="2600" dirty="0" smtClean="0"/>
              <a:t> </a:t>
            </a:r>
            <a:r>
              <a:rPr lang="en-US" sz="2600" dirty="0" err="1" smtClean="0"/>
              <a:t>negara-negara</a:t>
            </a:r>
            <a:r>
              <a:rPr lang="en-US" sz="2600" dirty="0" smtClean="0"/>
              <a:t> </a:t>
            </a:r>
            <a:r>
              <a:rPr lang="en-US" sz="2600" dirty="0" err="1" smtClean="0"/>
              <a:t>tetangga</a:t>
            </a:r>
            <a:r>
              <a:rPr lang="en-US" sz="2600" dirty="0" smtClean="0"/>
              <a:t> </a:t>
            </a:r>
            <a:r>
              <a:rPr lang="en-US" sz="2600" dirty="0" err="1" smtClean="0"/>
              <a:t>seperti</a:t>
            </a:r>
            <a:r>
              <a:rPr lang="en-US" sz="2600" dirty="0" smtClean="0"/>
              <a:t> </a:t>
            </a:r>
            <a:r>
              <a:rPr lang="en-US" sz="2600" dirty="0" err="1" smtClean="0"/>
              <a:t>Hongkong</a:t>
            </a:r>
            <a:r>
              <a:rPr lang="en-US" sz="2600" dirty="0" smtClean="0"/>
              <a:t>, Indonesia, Malaysia, </a:t>
            </a:r>
            <a:r>
              <a:rPr lang="en-US" sz="2600" dirty="0" err="1" smtClean="0"/>
              <a:t>Filiphina</a:t>
            </a:r>
            <a:r>
              <a:rPr lang="en-US" sz="2600" dirty="0" smtClean="0"/>
              <a:t>, </a:t>
            </a:r>
            <a:r>
              <a:rPr lang="en-US" sz="2600" dirty="0" err="1" smtClean="0"/>
              <a:t>Singapura</a:t>
            </a:r>
            <a:r>
              <a:rPr lang="en-US" sz="2600" dirty="0" smtClean="0"/>
              <a:t> </a:t>
            </a:r>
            <a:r>
              <a:rPr lang="en-US" sz="2600" dirty="0" err="1" smtClean="0"/>
              <a:t>dan</a:t>
            </a:r>
            <a:r>
              <a:rPr lang="en-US" sz="2600" dirty="0" smtClean="0"/>
              <a:t> Thailand.</a:t>
            </a:r>
          </a:p>
        </p:txBody>
      </p:sp>
    </p:spTree>
    <p:extLst>
      <p:ext uri="{BB962C8B-B14F-4D97-AF65-F5344CB8AC3E}">
        <p14:creationId xmlns:p14="http://schemas.microsoft.com/office/powerpoint/2010/main" val="929131411"/>
      </p:ext>
    </p:extLst>
  </p:cSld>
  <p:clrMapOvr>
    <a:masterClrMapping/>
  </p:clrMapOvr>
  <p:transition spd="slow">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1000"/>
            <a:lum/>
          </a:blip>
          <a:srcRect/>
          <a:tile tx="0" ty="0" sx="100000" sy="100000" flip="none" algn="tl"/>
        </a:blipFill>
        <a:effectLst/>
      </p:bgPr>
    </p:bg>
    <p:spTree>
      <p:nvGrpSpPr>
        <p:cNvPr id="1" name=""/>
        <p:cNvGrpSpPr/>
        <p:nvPr/>
      </p:nvGrpSpPr>
      <p:grpSpPr>
        <a:xfrm>
          <a:off x="0" y="0"/>
          <a:ext cx="0" cy="0"/>
          <a:chOff x="0" y="0"/>
          <a:chExt cx="0" cy="0"/>
        </a:xfrm>
      </p:grpSpPr>
      <p:sp>
        <p:nvSpPr>
          <p:cNvPr id="70658" name="Rectangle 2"/>
          <p:cNvSpPr>
            <a:spLocks noGrp="1" noChangeArrowheads="1"/>
          </p:cNvSpPr>
          <p:nvPr>
            <p:ph idx="1"/>
          </p:nvPr>
        </p:nvSpPr>
        <p:spPr>
          <a:xfrm>
            <a:off x="228600" y="228600"/>
            <a:ext cx="8534400" cy="6248400"/>
          </a:xfrm>
        </p:spPr>
        <p:txBody>
          <a:bodyPr rtlCol="0">
            <a:normAutofit/>
          </a:bodyPr>
          <a:lstStyle/>
          <a:p>
            <a:pPr marL="0" indent="0" algn="just" defTabSz="457207" eaLnBrk="1" fontAlgn="auto" hangingPunct="1">
              <a:lnSpc>
                <a:spcPct val="130000"/>
              </a:lnSpc>
              <a:spcAft>
                <a:spcPts val="0"/>
              </a:spcAft>
              <a:buClr>
                <a:schemeClr val="bg2">
                  <a:lumMod val="40000"/>
                  <a:lumOff val="60000"/>
                </a:schemeClr>
              </a:buClr>
              <a:buFont typeface="Wingdings" pitchFamily="2" charset="2"/>
              <a:buNone/>
              <a:defRPr/>
            </a:pPr>
            <a:r>
              <a:rPr lang="en-US" sz="2800" dirty="0" smtClean="0"/>
              <a:t>Indonesia </a:t>
            </a:r>
            <a:r>
              <a:rPr lang="en-US" sz="2800" dirty="0" err="1" smtClean="0"/>
              <a:t>sebagai</a:t>
            </a:r>
            <a:r>
              <a:rPr lang="en-US" sz="2800" dirty="0" smtClean="0"/>
              <a:t> </a:t>
            </a:r>
            <a:r>
              <a:rPr lang="en-US" sz="2800" dirty="0" err="1" smtClean="0"/>
              <a:t>anggota</a:t>
            </a:r>
            <a:r>
              <a:rPr lang="en-US" sz="2800" dirty="0" smtClean="0"/>
              <a:t> SEARCC </a:t>
            </a:r>
            <a:r>
              <a:rPr lang="en-US" sz="2800" dirty="0" err="1" smtClean="0"/>
              <a:t>telah</a:t>
            </a:r>
            <a:r>
              <a:rPr lang="en-US" sz="2800" dirty="0" smtClean="0"/>
              <a:t> </a:t>
            </a:r>
            <a:r>
              <a:rPr lang="en-US" sz="2800" dirty="0" err="1" smtClean="0"/>
              <a:t>aktif</a:t>
            </a:r>
            <a:r>
              <a:rPr lang="en-US" sz="2800" dirty="0" smtClean="0"/>
              <a:t> </a:t>
            </a:r>
            <a:r>
              <a:rPr lang="en-US" sz="2800" dirty="0" err="1" smtClean="0"/>
              <a:t>turut</a:t>
            </a:r>
            <a:r>
              <a:rPr lang="en-US" sz="2800" dirty="0" smtClean="0"/>
              <a:t> </a:t>
            </a:r>
            <a:r>
              <a:rPr lang="en-US" sz="2800" dirty="0" err="1" smtClean="0"/>
              <a:t>serta</a:t>
            </a:r>
            <a:r>
              <a:rPr lang="en-US" sz="2800" dirty="0" smtClean="0"/>
              <a:t> </a:t>
            </a:r>
            <a:r>
              <a:rPr lang="en-US" sz="2800" dirty="0" err="1" smtClean="0"/>
              <a:t>dalam</a:t>
            </a:r>
            <a:r>
              <a:rPr lang="en-US" sz="2800" dirty="0" smtClean="0"/>
              <a:t> </a:t>
            </a:r>
            <a:r>
              <a:rPr lang="en-US" sz="2800" dirty="0" err="1" smtClean="0"/>
              <a:t>berbagai</a:t>
            </a:r>
            <a:r>
              <a:rPr lang="en-US" sz="2800" dirty="0" smtClean="0"/>
              <a:t> </a:t>
            </a:r>
            <a:r>
              <a:rPr lang="en-US" sz="2800" dirty="0" err="1" smtClean="0"/>
              <a:t>kegiatan</a:t>
            </a:r>
            <a:r>
              <a:rPr lang="en-US" sz="2800" dirty="0" smtClean="0"/>
              <a:t> yang </a:t>
            </a:r>
            <a:r>
              <a:rPr lang="en-US" sz="2800" dirty="0" err="1" smtClean="0"/>
              <a:t>dilaksanakan</a:t>
            </a:r>
            <a:r>
              <a:rPr lang="en-US" sz="2800" dirty="0" smtClean="0"/>
              <a:t> </a:t>
            </a:r>
            <a:r>
              <a:rPr lang="en-US" sz="2800" dirty="0" err="1" smtClean="0"/>
              <a:t>oleh</a:t>
            </a:r>
            <a:r>
              <a:rPr lang="en-US" sz="2800" dirty="0" smtClean="0"/>
              <a:t> SEARCC. Salah </a:t>
            </a:r>
            <a:r>
              <a:rPr lang="en-US" sz="2800" dirty="0" err="1" smtClean="0"/>
              <a:t>satunya</a:t>
            </a:r>
            <a:r>
              <a:rPr lang="en-US" sz="2800" dirty="0" smtClean="0"/>
              <a:t> </a:t>
            </a:r>
            <a:r>
              <a:rPr lang="en-US" sz="2800" dirty="0" err="1" smtClean="0"/>
              <a:t>adalah</a:t>
            </a:r>
            <a:r>
              <a:rPr lang="en-US" sz="2800" dirty="0" smtClean="0"/>
              <a:t> </a:t>
            </a:r>
            <a:r>
              <a:rPr lang="en-US" sz="2800" i="1" dirty="0" smtClean="0"/>
              <a:t>SRIG-PS (Special Regional Interest Group on Professional </a:t>
            </a:r>
            <a:r>
              <a:rPr lang="en-US" sz="2800" i="1" dirty="0" err="1" smtClean="0"/>
              <a:t>Standarisation</a:t>
            </a:r>
            <a:r>
              <a:rPr lang="en-US" sz="2800" i="1" dirty="0" smtClean="0"/>
              <a:t>)</a:t>
            </a:r>
            <a:r>
              <a:rPr lang="en-US" sz="2800" dirty="0" smtClean="0"/>
              <a:t> yang </a:t>
            </a:r>
            <a:r>
              <a:rPr lang="en-US" sz="2800" dirty="0" err="1" smtClean="0"/>
              <a:t>mencoba</a:t>
            </a:r>
            <a:r>
              <a:rPr lang="en-US" sz="2800" dirty="0" smtClean="0"/>
              <a:t> </a:t>
            </a:r>
            <a:r>
              <a:rPr lang="en-US" sz="2800" dirty="0" err="1" smtClean="0"/>
              <a:t>merumuskan</a:t>
            </a:r>
            <a:r>
              <a:rPr lang="en-US" sz="2800" dirty="0" smtClean="0"/>
              <a:t> </a:t>
            </a:r>
            <a:r>
              <a:rPr lang="en-US" sz="2800" dirty="0" err="1" smtClean="0"/>
              <a:t>standarisasi</a:t>
            </a:r>
            <a:r>
              <a:rPr lang="en-US" sz="2800" dirty="0" smtClean="0"/>
              <a:t> </a:t>
            </a:r>
            <a:r>
              <a:rPr lang="en-US" sz="2800" dirty="0" err="1" smtClean="0"/>
              <a:t>pekerjaan</a:t>
            </a:r>
            <a:r>
              <a:rPr lang="en-US" sz="2800" dirty="0" smtClean="0"/>
              <a:t> </a:t>
            </a:r>
            <a:r>
              <a:rPr lang="en-US" sz="2800" dirty="0" err="1" smtClean="0"/>
              <a:t>dalam</a:t>
            </a:r>
            <a:r>
              <a:rPr lang="en-US" sz="2800" dirty="0" smtClean="0"/>
              <a:t> </a:t>
            </a:r>
            <a:r>
              <a:rPr lang="en-US" sz="2800" dirty="0" err="1" smtClean="0"/>
              <a:t>dunia</a:t>
            </a:r>
            <a:r>
              <a:rPr lang="en-US" sz="2800" dirty="0" smtClean="0"/>
              <a:t> </a:t>
            </a:r>
            <a:r>
              <a:rPr lang="en-US" sz="2800" dirty="0" err="1" smtClean="0"/>
              <a:t>teknologi</a:t>
            </a:r>
            <a:r>
              <a:rPr lang="en-US" sz="2800" dirty="0" smtClean="0"/>
              <a:t> </a:t>
            </a:r>
            <a:r>
              <a:rPr lang="en-US" sz="2800" dirty="0" err="1" smtClean="0"/>
              <a:t>informasi</a:t>
            </a:r>
            <a:r>
              <a:rPr lang="en-US" sz="2800" dirty="0" smtClean="0"/>
              <a:t>.</a:t>
            </a:r>
          </a:p>
          <a:p>
            <a:pPr marL="0" indent="0" algn="just" defTabSz="457207" eaLnBrk="1" fontAlgn="auto" hangingPunct="1">
              <a:lnSpc>
                <a:spcPct val="130000"/>
              </a:lnSpc>
              <a:spcAft>
                <a:spcPts val="0"/>
              </a:spcAft>
              <a:buClr>
                <a:schemeClr val="bg2">
                  <a:lumMod val="40000"/>
                  <a:lumOff val="60000"/>
                </a:schemeClr>
              </a:buClr>
              <a:buFont typeface="Wingdings" pitchFamily="2" charset="2"/>
              <a:buNone/>
              <a:defRPr/>
            </a:pPr>
            <a:r>
              <a:rPr lang="en-US" sz="2800" dirty="0" smtClean="0"/>
              <a:t>Model SEARCC </a:t>
            </a:r>
            <a:r>
              <a:rPr lang="en-US" sz="2800" dirty="0" err="1" smtClean="0"/>
              <a:t>untuk</a:t>
            </a:r>
            <a:r>
              <a:rPr lang="en-US" sz="2800" dirty="0" smtClean="0"/>
              <a:t> </a:t>
            </a:r>
            <a:r>
              <a:rPr lang="en-US" sz="2800" dirty="0" err="1" smtClean="0"/>
              <a:t>pembagian</a:t>
            </a:r>
            <a:r>
              <a:rPr lang="en-US" sz="2800" dirty="0" smtClean="0"/>
              <a:t> job </a:t>
            </a:r>
            <a:r>
              <a:rPr lang="en-US" sz="2800" dirty="0" err="1" smtClean="0"/>
              <a:t>dalam</a:t>
            </a:r>
            <a:r>
              <a:rPr lang="en-US" sz="2800" dirty="0" smtClean="0"/>
              <a:t> </a:t>
            </a:r>
            <a:r>
              <a:rPr lang="en-US" sz="2800" dirty="0" err="1" smtClean="0"/>
              <a:t>lingkungan</a:t>
            </a:r>
            <a:r>
              <a:rPr lang="en-US" sz="2800" dirty="0" smtClean="0"/>
              <a:t> TI </a:t>
            </a:r>
            <a:r>
              <a:rPr lang="en-US" sz="2800" dirty="0" err="1" smtClean="0"/>
              <a:t>merupakan</a:t>
            </a:r>
            <a:r>
              <a:rPr lang="en-US" sz="2800" dirty="0" smtClean="0"/>
              <a:t> model 2 </a:t>
            </a:r>
            <a:r>
              <a:rPr lang="en-US" sz="2800" dirty="0" err="1" smtClean="0"/>
              <a:t>dimensi</a:t>
            </a:r>
            <a:r>
              <a:rPr lang="en-US" sz="2800" dirty="0" smtClean="0"/>
              <a:t> yang </a:t>
            </a:r>
            <a:r>
              <a:rPr lang="en-US" sz="2800" dirty="0" err="1" smtClean="0"/>
              <a:t>mempertimbangkan</a:t>
            </a:r>
            <a:r>
              <a:rPr lang="en-US" sz="2800" dirty="0" smtClean="0"/>
              <a:t> </a:t>
            </a:r>
            <a:r>
              <a:rPr lang="en-US" sz="2800" dirty="0" err="1" smtClean="0"/>
              <a:t>jenis</a:t>
            </a:r>
            <a:r>
              <a:rPr lang="en-US" sz="2800" dirty="0" smtClean="0"/>
              <a:t> </a:t>
            </a:r>
            <a:r>
              <a:rPr lang="en-US" sz="2800" dirty="0" err="1" smtClean="0"/>
              <a:t>pekerjaan</a:t>
            </a:r>
            <a:r>
              <a:rPr lang="en-US" sz="2800" dirty="0" smtClean="0"/>
              <a:t> </a:t>
            </a:r>
            <a:r>
              <a:rPr lang="en-US" sz="2800" dirty="0" err="1" smtClean="0"/>
              <a:t>dan</a:t>
            </a:r>
            <a:r>
              <a:rPr lang="en-US" sz="2800" dirty="0" smtClean="0"/>
              <a:t> </a:t>
            </a:r>
            <a:r>
              <a:rPr lang="en-US" sz="2800" dirty="0" err="1" smtClean="0"/>
              <a:t>tingkat</a:t>
            </a:r>
            <a:r>
              <a:rPr lang="en-US" sz="2800" dirty="0" smtClean="0"/>
              <a:t> </a:t>
            </a:r>
            <a:r>
              <a:rPr lang="en-US" sz="2800" dirty="0" err="1" smtClean="0"/>
              <a:t>keahlian</a:t>
            </a:r>
            <a:r>
              <a:rPr lang="en-US" sz="2800" dirty="0" smtClean="0"/>
              <a:t> </a:t>
            </a:r>
            <a:r>
              <a:rPr lang="en-US" sz="2800" dirty="0" err="1" smtClean="0"/>
              <a:t>ataupun</a:t>
            </a:r>
            <a:r>
              <a:rPr lang="en-US" sz="2800" dirty="0" smtClean="0"/>
              <a:t> </a:t>
            </a:r>
            <a:r>
              <a:rPr lang="en-US" sz="2800" dirty="0" err="1" smtClean="0"/>
              <a:t>tingkat</a:t>
            </a:r>
            <a:r>
              <a:rPr lang="en-US" sz="2800" dirty="0" smtClean="0"/>
              <a:t> </a:t>
            </a:r>
            <a:r>
              <a:rPr lang="en-US" sz="2800" dirty="0" err="1" smtClean="0"/>
              <a:t>pengetahuan</a:t>
            </a:r>
            <a:r>
              <a:rPr lang="en-US" sz="2800" dirty="0" smtClean="0"/>
              <a:t> yang </a:t>
            </a:r>
            <a:r>
              <a:rPr lang="en-US" sz="2800" dirty="0" err="1" smtClean="0"/>
              <a:t>dibutuhkan</a:t>
            </a:r>
            <a:r>
              <a:rPr lang="en-US" sz="2800" dirty="0" smtClean="0"/>
              <a:t>. </a:t>
            </a:r>
          </a:p>
        </p:txBody>
      </p:sp>
    </p:spTree>
    <p:extLst>
      <p:ext uri="{BB962C8B-B14F-4D97-AF65-F5344CB8AC3E}">
        <p14:creationId xmlns:p14="http://schemas.microsoft.com/office/powerpoint/2010/main" val="2909155477"/>
      </p:ext>
    </p:extLst>
  </p:cSld>
  <p:clrMapOvr>
    <a:masterClrMapping/>
  </p:clrMapOvr>
  <p:transition spd="slow">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4514" name="Rectangle 2"/>
          <p:cNvSpPr>
            <a:spLocks noGrp="1" noChangeArrowheads="1"/>
          </p:cNvSpPr>
          <p:nvPr>
            <p:ph idx="1"/>
          </p:nvPr>
        </p:nvSpPr>
        <p:spPr>
          <a:xfrm>
            <a:off x="395536" y="764704"/>
            <a:ext cx="8534400" cy="5000625"/>
          </a:xfrm>
        </p:spPr>
        <p:txBody>
          <a:bodyPr lIns="45720" rIns="45720"/>
          <a:lstStyle/>
          <a:p>
            <a:pPr marL="0" indent="0" eaLnBrk="1" hangingPunct="1">
              <a:lnSpc>
                <a:spcPct val="130000"/>
              </a:lnSpc>
              <a:spcBef>
                <a:spcPct val="5000"/>
              </a:spcBef>
              <a:buFont typeface="Wingdings" pitchFamily="2" charset="2"/>
              <a:buNone/>
            </a:pPr>
            <a:r>
              <a:rPr lang="en-US" dirty="0" err="1" smtClean="0"/>
              <a:t>Beberapa</a:t>
            </a:r>
            <a:r>
              <a:rPr lang="en-US" dirty="0" smtClean="0"/>
              <a:t> </a:t>
            </a:r>
            <a:r>
              <a:rPr lang="en-US" dirty="0" err="1" smtClean="0"/>
              <a:t>kriteria</a:t>
            </a:r>
            <a:r>
              <a:rPr lang="en-US" dirty="0" smtClean="0"/>
              <a:t> </a:t>
            </a:r>
            <a:r>
              <a:rPr lang="en-US" dirty="0" err="1" smtClean="0"/>
              <a:t>menjadi</a:t>
            </a:r>
            <a:r>
              <a:rPr lang="en-US" dirty="0" smtClean="0"/>
              <a:t> </a:t>
            </a:r>
            <a:r>
              <a:rPr lang="en-US" dirty="0" err="1" smtClean="0"/>
              <a:t>pertimbangan</a:t>
            </a:r>
            <a:r>
              <a:rPr lang="en-US" dirty="0" smtClean="0"/>
              <a:t> </a:t>
            </a:r>
            <a:r>
              <a:rPr lang="en-US" dirty="0" err="1" smtClean="0"/>
              <a:t>dalam</a:t>
            </a:r>
            <a:r>
              <a:rPr lang="en-US" dirty="0" smtClean="0"/>
              <a:t> </a:t>
            </a:r>
            <a:r>
              <a:rPr lang="en-US" dirty="0" err="1" smtClean="0"/>
              <a:t>mengembangkan</a:t>
            </a:r>
            <a:r>
              <a:rPr lang="en-US" dirty="0" smtClean="0"/>
              <a:t> </a:t>
            </a:r>
            <a:r>
              <a:rPr lang="en-US" dirty="0" err="1" smtClean="0"/>
              <a:t>klasifikasi</a:t>
            </a:r>
            <a:r>
              <a:rPr lang="en-US" dirty="0" smtClean="0"/>
              <a:t> job </a:t>
            </a:r>
            <a:r>
              <a:rPr lang="en-US" dirty="0" err="1" smtClean="0"/>
              <a:t>ini</a:t>
            </a:r>
            <a:r>
              <a:rPr lang="en-US" dirty="0" smtClean="0"/>
              <a:t>, </a:t>
            </a:r>
            <a:r>
              <a:rPr lang="en-US" dirty="0" err="1" smtClean="0"/>
              <a:t>yaitu</a:t>
            </a:r>
            <a:r>
              <a:rPr lang="en-US" dirty="0" smtClean="0"/>
              <a:t>:</a:t>
            </a:r>
          </a:p>
          <a:p>
            <a:pPr marL="457200" lvl="1" indent="-342900" eaLnBrk="1" hangingPunct="1">
              <a:lnSpc>
                <a:spcPct val="130000"/>
              </a:lnSpc>
              <a:spcBef>
                <a:spcPct val="5000"/>
              </a:spcBef>
              <a:buFontTx/>
              <a:buAutoNum type="alphaLcPeriod"/>
            </a:pPr>
            <a:r>
              <a:rPr lang="en-US" i="1" dirty="0" smtClean="0"/>
              <a:t>Cross Country, cross-enterprise applicability</a:t>
            </a:r>
          </a:p>
          <a:p>
            <a:pPr marL="457200" lvl="1" indent="-342900" eaLnBrk="1" hangingPunct="1">
              <a:lnSpc>
                <a:spcPct val="130000"/>
              </a:lnSpc>
              <a:spcBef>
                <a:spcPct val="5000"/>
              </a:spcBef>
              <a:buFontTx/>
              <a:buNone/>
            </a:pPr>
            <a:r>
              <a:rPr lang="en-US" i="1" dirty="0" smtClean="0"/>
              <a:t>	</a:t>
            </a:r>
            <a:r>
              <a:rPr lang="en-US" dirty="0" err="1" smtClean="0"/>
              <a:t>Ini</a:t>
            </a:r>
            <a:r>
              <a:rPr lang="en-US" dirty="0" smtClean="0"/>
              <a:t> </a:t>
            </a:r>
            <a:r>
              <a:rPr lang="en-US" dirty="0" err="1" smtClean="0"/>
              <a:t>berarti</a:t>
            </a:r>
            <a:r>
              <a:rPr lang="en-US" dirty="0" smtClean="0"/>
              <a:t> </a:t>
            </a:r>
            <a:r>
              <a:rPr lang="en-US" dirty="0" err="1" smtClean="0"/>
              <a:t>bahwa</a:t>
            </a:r>
            <a:r>
              <a:rPr lang="en-US" dirty="0" smtClean="0"/>
              <a:t> job yang </a:t>
            </a:r>
            <a:r>
              <a:rPr lang="en-US" dirty="0" err="1" smtClean="0"/>
              <a:t>diidentifikasi</a:t>
            </a:r>
            <a:r>
              <a:rPr lang="en-US" dirty="0" smtClean="0"/>
              <a:t> </a:t>
            </a:r>
            <a:r>
              <a:rPr lang="en-US" dirty="0" err="1" smtClean="0"/>
              <a:t>tersebut</a:t>
            </a:r>
            <a:r>
              <a:rPr lang="en-US" dirty="0" smtClean="0"/>
              <a:t> </a:t>
            </a:r>
            <a:r>
              <a:rPr lang="en-US" dirty="0" err="1" smtClean="0"/>
              <a:t>harus</a:t>
            </a:r>
            <a:r>
              <a:rPr lang="en-US" dirty="0" smtClean="0"/>
              <a:t> </a:t>
            </a:r>
            <a:r>
              <a:rPr lang="en-US" dirty="0" err="1" smtClean="0"/>
              <a:t>relevan</a:t>
            </a:r>
            <a:r>
              <a:rPr lang="en-US" dirty="0" smtClean="0"/>
              <a:t> </a:t>
            </a:r>
            <a:r>
              <a:rPr lang="en-US" dirty="0" err="1" smtClean="0"/>
              <a:t>dengan</a:t>
            </a:r>
            <a:r>
              <a:rPr lang="en-US" dirty="0" smtClean="0"/>
              <a:t> </a:t>
            </a:r>
            <a:r>
              <a:rPr lang="en-US" dirty="0" err="1" smtClean="0"/>
              <a:t>kondisi</a:t>
            </a:r>
            <a:r>
              <a:rPr lang="en-US" dirty="0" smtClean="0"/>
              <a:t> region </a:t>
            </a:r>
            <a:r>
              <a:rPr lang="en-US" dirty="0" err="1" smtClean="0"/>
              <a:t>dan</a:t>
            </a:r>
            <a:r>
              <a:rPr lang="en-US" dirty="0" smtClean="0"/>
              <a:t> </a:t>
            </a:r>
            <a:r>
              <a:rPr lang="en-US" dirty="0" err="1" smtClean="0"/>
              <a:t>setiap</a:t>
            </a:r>
            <a:r>
              <a:rPr lang="en-US" dirty="0" smtClean="0"/>
              <a:t> </a:t>
            </a:r>
            <a:r>
              <a:rPr lang="en-US" dirty="0" err="1" smtClean="0"/>
              <a:t>negara</a:t>
            </a:r>
            <a:r>
              <a:rPr lang="en-US" dirty="0" smtClean="0"/>
              <a:t> </a:t>
            </a:r>
            <a:r>
              <a:rPr lang="en-US" dirty="0" err="1" smtClean="0"/>
              <a:t>pada</a:t>
            </a:r>
            <a:r>
              <a:rPr lang="en-US" dirty="0" smtClean="0"/>
              <a:t> region </a:t>
            </a:r>
            <a:r>
              <a:rPr lang="en-US" dirty="0" err="1" smtClean="0"/>
              <a:t>tersebut</a:t>
            </a:r>
            <a:r>
              <a:rPr lang="en-US" dirty="0" smtClean="0"/>
              <a:t>, </a:t>
            </a:r>
            <a:r>
              <a:rPr lang="en-US" dirty="0" err="1" smtClean="0"/>
              <a:t>serta</a:t>
            </a:r>
            <a:r>
              <a:rPr lang="en-US" dirty="0" smtClean="0"/>
              <a:t> </a:t>
            </a:r>
            <a:r>
              <a:rPr lang="en-US" dirty="0" err="1" smtClean="0"/>
              <a:t>memiliki</a:t>
            </a:r>
            <a:r>
              <a:rPr lang="en-US" dirty="0" smtClean="0"/>
              <a:t> </a:t>
            </a:r>
            <a:r>
              <a:rPr lang="en-US" dirty="0" err="1" smtClean="0"/>
              <a:t>kesamaan</a:t>
            </a:r>
            <a:r>
              <a:rPr lang="en-US" dirty="0" smtClean="0"/>
              <a:t> </a:t>
            </a:r>
            <a:r>
              <a:rPr lang="en-US" dirty="0" err="1" smtClean="0"/>
              <a:t>pemahaman</a:t>
            </a:r>
            <a:r>
              <a:rPr lang="en-US" dirty="0" smtClean="0"/>
              <a:t> </a:t>
            </a:r>
            <a:r>
              <a:rPr lang="en-US" dirty="0" err="1" smtClean="0"/>
              <a:t>atas</a:t>
            </a:r>
            <a:r>
              <a:rPr lang="en-US" dirty="0" smtClean="0"/>
              <a:t> </a:t>
            </a:r>
            <a:r>
              <a:rPr lang="en-US" dirty="0" err="1" smtClean="0"/>
              <a:t>setiap</a:t>
            </a:r>
            <a:r>
              <a:rPr lang="en-US" dirty="0" smtClean="0"/>
              <a:t> </a:t>
            </a:r>
            <a:r>
              <a:rPr lang="en-US" dirty="0" err="1" smtClean="0"/>
              <a:t>fungsi</a:t>
            </a:r>
            <a:r>
              <a:rPr lang="en-US" dirty="0" smtClean="0"/>
              <a:t> </a:t>
            </a:r>
            <a:r>
              <a:rPr lang="en-US" dirty="0" err="1" smtClean="0"/>
              <a:t>pekerjaan</a:t>
            </a:r>
            <a:r>
              <a:rPr lang="en-US" dirty="0" smtClean="0"/>
              <a:t>.</a:t>
            </a:r>
          </a:p>
        </p:txBody>
      </p:sp>
    </p:spTree>
    <p:extLst>
      <p:ext uri="{BB962C8B-B14F-4D97-AF65-F5344CB8AC3E}">
        <p14:creationId xmlns:p14="http://schemas.microsoft.com/office/powerpoint/2010/main" val="1711192252"/>
      </p:ext>
    </p:extLst>
  </p:cSld>
  <p:clrMapOvr>
    <a:masterClrMapping/>
  </p:clrMapOvr>
  <p:transition spd="slow">
    <p:rand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65538" name="Rectangle 2"/>
          <p:cNvSpPr>
            <a:spLocks noGrp="1" noChangeArrowheads="1"/>
          </p:cNvSpPr>
          <p:nvPr>
            <p:ph idx="1"/>
          </p:nvPr>
        </p:nvSpPr>
        <p:spPr>
          <a:xfrm>
            <a:off x="457200" y="980728"/>
            <a:ext cx="8534400" cy="3888432"/>
          </a:xfrm>
        </p:spPr>
        <p:txBody>
          <a:bodyPr lIns="45720" rIns="45720"/>
          <a:lstStyle/>
          <a:p>
            <a:pPr marL="457200" lvl="1" indent="-342900" eaLnBrk="1" hangingPunct="1">
              <a:lnSpc>
                <a:spcPct val="130000"/>
              </a:lnSpc>
              <a:spcBef>
                <a:spcPct val="5000"/>
              </a:spcBef>
              <a:buFontTx/>
              <a:buAutoNum type="alphaLcPeriod" startAt="2"/>
            </a:pPr>
            <a:r>
              <a:rPr lang="en-US" i="1" dirty="0" smtClean="0"/>
              <a:t>Function Oriented </a:t>
            </a:r>
            <a:r>
              <a:rPr lang="en-US" i="1" dirty="0" err="1" smtClean="0"/>
              <a:t>bukan</a:t>
            </a:r>
            <a:r>
              <a:rPr lang="en-US" i="1" dirty="0" smtClean="0"/>
              <a:t> tittle oriented</a:t>
            </a:r>
          </a:p>
          <a:p>
            <a:pPr marL="457200" lvl="1" indent="-342900" eaLnBrk="1" hangingPunct="1">
              <a:lnSpc>
                <a:spcPct val="130000"/>
              </a:lnSpc>
              <a:spcBef>
                <a:spcPct val="5000"/>
              </a:spcBef>
              <a:buFontTx/>
              <a:buNone/>
            </a:pPr>
            <a:r>
              <a:rPr lang="en-US" i="1" dirty="0" smtClean="0"/>
              <a:t>	</a:t>
            </a:r>
            <a:r>
              <a:rPr lang="en-US" dirty="0" err="1" smtClean="0"/>
              <a:t>Klasifikasi</a:t>
            </a:r>
            <a:r>
              <a:rPr lang="en-US" dirty="0" smtClean="0"/>
              <a:t> </a:t>
            </a:r>
            <a:r>
              <a:rPr lang="en-US" dirty="0" err="1" smtClean="0"/>
              <a:t>pekerjaan</a:t>
            </a:r>
            <a:r>
              <a:rPr lang="en-US" dirty="0" smtClean="0"/>
              <a:t> </a:t>
            </a:r>
            <a:r>
              <a:rPr lang="en-US" dirty="0" err="1" smtClean="0"/>
              <a:t>berorientasi</a:t>
            </a:r>
            <a:r>
              <a:rPr lang="en-US" dirty="0" smtClean="0"/>
              <a:t> </a:t>
            </a:r>
            <a:r>
              <a:rPr lang="en-US" dirty="0" err="1" smtClean="0"/>
              <a:t>pada</a:t>
            </a:r>
            <a:r>
              <a:rPr lang="en-US" dirty="0" smtClean="0"/>
              <a:t> </a:t>
            </a:r>
            <a:r>
              <a:rPr lang="en-US" dirty="0" err="1" smtClean="0"/>
              <a:t>fungsi</a:t>
            </a:r>
            <a:r>
              <a:rPr lang="en-US" dirty="0" smtClean="0"/>
              <a:t>, yang </a:t>
            </a:r>
            <a:r>
              <a:rPr lang="en-US" dirty="0" err="1" smtClean="0"/>
              <a:t>berarti</a:t>
            </a:r>
            <a:r>
              <a:rPr lang="en-US" dirty="0" smtClean="0"/>
              <a:t> </a:t>
            </a:r>
            <a:r>
              <a:rPr lang="en-US" dirty="0" err="1" smtClean="0"/>
              <a:t>bahwa</a:t>
            </a:r>
            <a:r>
              <a:rPr lang="en-US" dirty="0" smtClean="0"/>
              <a:t> </a:t>
            </a:r>
            <a:r>
              <a:rPr lang="en-US" dirty="0" err="1" smtClean="0"/>
              <a:t>gelar</a:t>
            </a:r>
            <a:r>
              <a:rPr lang="en-US" dirty="0" smtClean="0"/>
              <a:t> </a:t>
            </a:r>
            <a:r>
              <a:rPr lang="en-US" dirty="0" err="1" smtClean="0"/>
              <a:t>atau</a:t>
            </a:r>
            <a:r>
              <a:rPr lang="en-US" dirty="0" smtClean="0"/>
              <a:t> </a:t>
            </a:r>
            <a:r>
              <a:rPr lang="en-US" dirty="0" err="1" smtClean="0"/>
              <a:t>titel</a:t>
            </a:r>
            <a:r>
              <a:rPr lang="en-US" dirty="0" smtClean="0"/>
              <a:t> yang </a:t>
            </a:r>
            <a:r>
              <a:rPr lang="en-US" dirty="0" err="1" smtClean="0"/>
              <a:t>diberikan</a:t>
            </a:r>
            <a:r>
              <a:rPr lang="en-US" dirty="0" smtClean="0"/>
              <a:t> </a:t>
            </a:r>
            <a:r>
              <a:rPr lang="en-US" dirty="0" err="1" smtClean="0"/>
              <a:t>dapat</a:t>
            </a:r>
            <a:r>
              <a:rPr lang="en-US" dirty="0" smtClean="0"/>
              <a:t> </a:t>
            </a:r>
            <a:r>
              <a:rPr lang="en-US" dirty="0" err="1" smtClean="0"/>
              <a:t>saja</a:t>
            </a:r>
            <a:r>
              <a:rPr lang="en-US" dirty="0" smtClean="0"/>
              <a:t> </a:t>
            </a:r>
            <a:r>
              <a:rPr lang="en-US" dirty="0" err="1" smtClean="0"/>
              <a:t>berbeda</a:t>
            </a:r>
            <a:r>
              <a:rPr lang="en-US" dirty="0" smtClean="0"/>
              <a:t>, </a:t>
            </a:r>
            <a:r>
              <a:rPr lang="en-US" dirty="0" err="1" smtClean="0"/>
              <a:t>tapi</a:t>
            </a:r>
            <a:r>
              <a:rPr lang="en-US" dirty="0" smtClean="0"/>
              <a:t> yang </a:t>
            </a:r>
            <a:r>
              <a:rPr lang="en-US" dirty="0" err="1" smtClean="0"/>
              <a:t>penting</a:t>
            </a:r>
            <a:r>
              <a:rPr lang="en-US" dirty="0" smtClean="0"/>
              <a:t> </a:t>
            </a:r>
            <a:r>
              <a:rPr lang="en-US" dirty="0" err="1" smtClean="0"/>
              <a:t>fungsi</a:t>
            </a:r>
            <a:r>
              <a:rPr lang="en-US" dirty="0" smtClean="0"/>
              <a:t> yang </a:t>
            </a:r>
            <a:r>
              <a:rPr lang="en-US" dirty="0" err="1" smtClean="0"/>
              <a:t>diberikan</a:t>
            </a:r>
            <a:r>
              <a:rPr lang="en-US" dirty="0" smtClean="0"/>
              <a:t> </a:t>
            </a:r>
            <a:r>
              <a:rPr lang="en-US" dirty="0" err="1" smtClean="0"/>
              <a:t>pada</a:t>
            </a:r>
            <a:r>
              <a:rPr lang="en-US" dirty="0" smtClean="0"/>
              <a:t> </a:t>
            </a:r>
            <a:r>
              <a:rPr lang="en-US" dirty="0" err="1" smtClean="0"/>
              <a:t>pekerjaan</a:t>
            </a:r>
            <a:r>
              <a:rPr lang="en-US" dirty="0" smtClean="0"/>
              <a:t> </a:t>
            </a:r>
            <a:r>
              <a:rPr lang="en-US" dirty="0" err="1" smtClean="0"/>
              <a:t>tersebut</a:t>
            </a:r>
            <a:r>
              <a:rPr lang="en-US" dirty="0" smtClean="0"/>
              <a:t> </a:t>
            </a:r>
            <a:r>
              <a:rPr lang="en-US" dirty="0" err="1" smtClean="0"/>
              <a:t>sama</a:t>
            </a:r>
            <a:r>
              <a:rPr lang="en-US" dirty="0" smtClean="0"/>
              <a:t>. </a:t>
            </a:r>
            <a:r>
              <a:rPr lang="en-US" dirty="0" err="1" smtClean="0"/>
              <a:t>Gelar</a:t>
            </a:r>
            <a:r>
              <a:rPr lang="en-US" dirty="0" smtClean="0"/>
              <a:t> </a:t>
            </a:r>
            <a:r>
              <a:rPr lang="en-US" dirty="0" err="1" smtClean="0"/>
              <a:t>atau</a:t>
            </a:r>
            <a:r>
              <a:rPr lang="en-US" dirty="0" smtClean="0"/>
              <a:t> </a:t>
            </a:r>
            <a:r>
              <a:rPr lang="en-US" dirty="0" err="1" smtClean="0"/>
              <a:t>titel</a:t>
            </a:r>
            <a:r>
              <a:rPr lang="en-US" dirty="0" smtClean="0"/>
              <a:t> </a:t>
            </a:r>
            <a:r>
              <a:rPr lang="en-US" dirty="0" err="1" smtClean="0"/>
              <a:t>dapat</a:t>
            </a:r>
            <a:r>
              <a:rPr lang="en-US" dirty="0" smtClean="0"/>
              <a:t> </a:t>
            </a:r>
            <a:r>
              <a:rPr lang="en-US" dirty="0" err="1" smtClean="0"/>
              <a:t>berbeda</a:t>
            </a:r>
            <a:r>
              <a:rPr lang="en-US" dirty="0" smtClean="0"/>
              <a:t> </a:t>
            </a:r>
            <a:r>
              <a:rPr lang="en-US" dirty="0" err="1" smtClean="0"/>
              <a:t>pada</a:t>
            </a:r>
            <a:r>
              <a:rPr lang="en-US" dirty="0" smtClean="0"/>
              <a:t> </a:t>
            </a:r>
            <a:r>
              <a:rPr lang="en-US" dirty="0" err="1" smtClean="0"/>
              <a:t>negara</a:t>
            </a:r>
            <a:r>
              <a:rPr lang="en-US" dirty="0" smtClean="0"/>
              <a:t> yang </a:t>
            </a:r>
            <a:r>
              <a:rPr lang="en-US" dirty="0" err="1" smtClean="0"/>
              <a:t>berbeda</a:t>
            </a:r>
            <a:r>
              <a:rPr lang="en-US" dirty="0" smtClean="0"/>
              <a:t>.</a:t>
            </a:r>
          </a:p>
        </p:txBody>
      </p:sp>
    </p:spTree>
    <p:extLst>
      <p:ext uri="{BB962C8B-B14F-4D97-AF65-F5344CB8AC3E}">
        <p14:creationId xmlns:p14="http://schemas.microsoft.com/office/powerpoint/2010/main" val="2593583392"/>
      </p:ext>
    </p:extLst>
  </p:cSld>
  <p:clrMapOvr>
    <a:masterClrMapping/>
  </p:clrMapOvr>
  <p:transition spd="slow">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66562" name="Rectangle 2"/>
          <p:cNvSpPr>
            <a:spLocks noGrp="1" noChangeArrowheads="1"/>
          </p:cNvSpPr>
          <p:nvPr>
            <p:ph idx="1"/>
          </p:nvPr>
        </p:nvSpPr>
        <p:spPr>
          <a:xfrm>
            <a:off x="611560" y="908720"/>
            <a:ext cx="8229600" cy="4857750"/>
          </a:xfrm>
        </p:spPr>
        <p:txBody>
          <a:bodyPr/>
          <a:lstStyle/>
          <a:p>
            <a:pPr marL="990600" lvl="1" indent="-533400" eaLnBrk="1" hangingPunct="1">
              <a:lnSpc>
                <a:spcPct val="130000"/>
              </a:lnSpc>
              <a:spcBef>
                <a:spcPct val="5000"/>
              </a:spcBef>
              <a:buFontTx/>
              <a:buAutoNum type="alphaLcPeriod" startAt="3"/>
            </a:pPr>
            <a:r>
              <a:rPr lang="en-US" i="1" dirty="0" smtClean="0"/>
              <a:t>Testable/</a:t>
            </a:r>
            <a:r>
              <a:rPr lang="en-US" i="1" dirty="0" err="1" smtClean="0"/>
              <a:t>certificable</a:t>
            </a:r>
            <a:endParaRPr lang="en-US" i="1" dirty="0" smtClean="0"/>
          </a:p>
          <a:p>
            <a:pPr marL="990600" lvl="1" indent="-533400" eaLnBrk="1" hangingPunct="1">
              <a:lnSpc>
                <a:spcPct val="130000"/>
              </a:lnSpc>
              <a:spcBef>
                <a:spcPct val="5000"/>
              </a:spcBef>
              <a:buFontTx/>
              <a:buNone/>
            </a:pPr>
            <a:r>
              <a:rPr lang="en-US" dirty="0" smtClean="0"/>
              <a:t>	</a:t>
            </a:r>
            <a:r>
              <a:rPr lang="en-US" dirty="0" err="1" smtClean="0"/>
              <a:t>Klasifikasi</a:t>
            </a:r>
            <a:r>
              <a:rPr lang="en-US" dirty="0" smtClean="0"/>
              <a:t> </a:t>
            </a:r>
            <a:r>
              <a:rPr lang="en-US" dirty="0" err="1" smtClean="0"/>
              <a:t>pekerjaan</a:t>
            </a:r>
            <a:r>
              <a:rPr lang="en-US" dirty="0" smtClean="0"/>
              <a:t> </a:t>
            </a:r>
            <a:r>
              <a:rPr lang="en-US" dirty="0" err="1" smtClean="0"/>
              <a:t>harus</a:t>
            </a:r>
            <a:r>
              <a:rPr lang="en-US" dirty="0" smtClean="0"/>
              <a:t> </a:t>
            </a:r>
            <a:r>
              <a:rPr lang="en-US" dirty="0" err="1" smtClean="0"/>
              <a:t>bersifat</a:t>
            </a:r>
            <a:r>
              <a:rPr lang="en-US" dirty="0" smtClean="0"/>
              <a:t> testable, </a:t>
            </a:r>
            <a:r>
              <a:rPr lang="en-US" dirty="0" err="1" smtClean="0"/>
              <a:t>yaitu</a:t>
            </a:r>
            <a:r>
              <a:rPr lang="en-US" dirty="0" smtClean="0"/>
              <a:t> </a:t>
            </a:r>
            <a:r>
              <a:rPr lang="en-US" dirty="0" err="1" smtClean="0"/>
              <a:t>bahwa</a:t>
            </a:r>
            <a:r>
              <a:rPr lang="en-US" dirty="0" smtClean="0"/>
              <a:t> </a:t>
            </a:r>
            <a:r>
              <a:rPr lang="en-US" dirty="0" err="1" smtClean="0"/>
              <a:t>fungsi</a:t>
            </a:r>
            <a:r>
              <a:rPr lang="en-US" dirty="0" smtClean="0"/>
              <a:t> yang </a:t>
            </a:r>
            <a:r>
              <a:rPr lang="en-US" dirty="0" err="1" smtClean="0"/>
              <a:t>didefinisikan</a:t>
            </a:r>
            <a:r>
              <a:rPr lang="en-US" dirty="0" smtClean="0"/>
              <a:t> </a:t>
            </a:r>
            <a:r>
              <a:rPr lang="en-US" dirty="0" err="1" smtClean="0"/>
              <a:t>dapat</a:t>
            </a:r>
            <a:r>
              <a:rPr lang="en-US" dirty="0" smtClean="0"/>
              <a:t> </a:t>
            </a:r>
            <a:r>
              <a:rPr lang="en-US" dirty="0" err="1" smtClean="0"/>
              <a:t>diukur</a:t>
            </a:r>
            <a:r>
              <a:rPr lang="en-US" dirty="0" smtClean="0"/>
              <a:t>/</a:t>
            </a:r>
            <a:r>
              <a:rPr lang="en-US" dirty="0" err="1" smtClean="0"/>
              <a:t>diuji</a:t>
            </a:r>
            <a:r>
              <a:rPr lang="en-US" dirty="0" smtClean="0"/>
              <a:t>.</a:t>
            </a:r>
          </a:p>
          <a:p>
            <a:pPr marL="990600" lvl="1" indent="-533400" eaLnBrk="1" hangingPunct="1">
              <a:lnSpc>
                <a:spcPct val="130000"/>
              </a:lnSpc>
              <a:spcBef>
                <a:spcPct val="5000"/>
              </a:spcBef>
              <a:buFontTx/>
              <a:buAutoNum type="alphaLcPeriod" startAt="4"/>
            </a:pPr>
            <a:r>
              <a:rPr lang="en-US" i="1" dirty="0" smtClean="0"/>
              <a:t>Applicable</a:t>
            </a:r>
          </a:p>
          <a:p>
            <a:pPr marL="990600" lvl="1" indent="-533400" eaLnBrk="1" hangingPunct="1">
              <a:lnSpc>
                <a:spcPct val="130000"/>
              </a:lnSpc>
              <a:spcBef>
                <a:spcPct val="5000"/>
              </a:spcBef>
              <a:buFontTx/>
              <a:buNone/>
            </a:pPr>
            <a:r>
              <a:rPr lang="en-US" dirty="0" smtClean="0"/>
              <a:t>	</a:t>
            </a:r>
            <a:r>
              <a:rPr lang="en-US" dirty="0" err="1" smtClean="0"/>
              <a:t>fungsi</a:t>
            </a:r>
            <a:r>
              <a:rPr lang="en-US" dirty="0" smtClean="0"/>
              <a:t> yang </a:t>
            </a:r>
            <a:r>
              <a:rPr lang="en-US" dirty="0" err="1" smtClean="0"/>
              <a:t>didefinisikan</a:t>
            </a:r>
            <a:r>
              <a:rPr lang="en-US" dirty="0" smtClean="0"/>
              <a:t> </a:t>
            </a:r>
            <a:r>
              <a:rPr lang="en-US" dirty="0" err="1" smtClean="0"/>
              <a:t>harus</a:t>
            </a:r>
            <a:r>
              <a:rPr lang="en-US" dirty="0" smtClean="0"/>
              <a:t> </a:t>
            </a:r>
            <a:r>
              <a:rPr lang="en-US" dirty="0" err="1" smtClean="0"/>
              <a:t>dapat</a:t>
            </a:r>
            <a:r>
              <a:rPr lang="en-US" dirty="0" smtClean="0"/>
              <a:t> </a:t>
            </a:r>
            <a:r>
              <a:rPr lang="en-US" dirty="0" err="1" smtClean="0"/>
              <a:t>diterakan</a:t>
            </a:r>
            <a:r>
              <a:rPr lang="en-US" dirty="0" smtClean="0"/>
              <a:t> </a:t>
            </a:r>
            <a:r>
              <a:rPr lang="en-US" dirty="0" err="1" smtClean="0"/>
              <a:t>pada</a:t>
            </a:r>
            <a:r>
              <a:rPr lang="en-US" dirty="0" smtClean="0"/>
              <a:t> </a:t>
            </a:r>
            <a:r>
              <a:rPr lang="en-US" dirty="0" err="1" smtClean="0"/>
              <a:t>mayoritas</a:t>
            </a:r>
            <a:r>
              <a:rPr lang="en-US" dirty="0" smtClean="0"/>
              <a:t> </a:t>
            </a:r>
            <a:r>
              <a:rPr lang="en-US" dirty="0" err="1" smtClean="0"/>
              <a:t>Profesional</a:t>
            </a:r>
            <a:r>
              <a:rPr lang="en-US" dirty="0" smtClean="0"/>
              <a:t> TI </a:t>
            </a:r>
            <a:r>
              <a:rPr lang="en-US" dirty="0" err="1" smtClean="0"/>
              <a:t>pada</a:t>
            </a:r>
            <a:r>
              <a:rPr lang="en-US" dirty="0" smtClean="0"/>
              <a:t> region </a:t>
            </a:r>
            <a:r>
              <a:rPr lang="en-US" dirty="0" err="1" smtClean="0"/>
              <a:t>masing-masing</a:t>
            </a:r>
            <a:r>
              <a:rPr lang="en-US" dirty="0" smtClean="0"/>
              <a:t>.</a:t>
            </a:r>
            <a:endParaRPr lang="en-US" i="1" dirty="0" smtClean="0"/>
          </a:p>
          <a:p>
            <a:pPr marL="609600" indent="-609600" eaLnBrk="1" hangingPunct="1">
              <a:lnSpc>
                <a:spcPct val="130000"/>
              </a:lnSpc>
              <a:buFont typeface="Wingdings" pitchFamily="2" charset="2"/>
              <a:buNone/>
            </a:pPr>
            <a:endParaRPr lang="en-US" dirty="0" smtClean="0"/>
          </a:p>
        </p:txBody>
      </p:sp>
    </p:spTree>
    <p:extLst>
      <p:ext uri="{BB962C8B-B14F-4D97-AF65-F5344CB8AC3E}">
        <p14:creationId xmlns:p14="http://schemas.microsoft.com/office/powerpoint/2010/main" val="2892427646"/>
      </p:ext>
    </p:extLst>
  </p:cSld>
  <p:clrMapOvr>
    <a:masterClrMapping/>
  </p:clrMapOvr>
  <p:transition spd="slow">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grpSp>
        <p:nvGrpSpPr>
          <p:cNvPr id="67586" name="Group 2"/>
          <p:cNvGrpSpPr>
            <a:grpSpLocks/>
          </p:cNvGrpSpPr>
          <p:nvPr/>
        </p:nvGrpSpPr>
        <p:grpSpPr bwMode="auto">
          <a:xfrm>
            <a:off x="762000" y="609600"/>
            <a:ext cx="7543800" cy="4191000"/>
            <a:chOff x="480" y="384"/>
            <a:chExt cx="4944" cy="2640"/>
          </a:xfrm>
        </p:grpSpPr>
        <p:sp>
          <p:nvSpPr>
            <p:cNvPr id="67588" name="Rectangle 3"/>
            <p:cNvSpPr>
              <a:spLocks noChangeArrowheads="1"/>
            </p:cNvSpPr>
            <p:nvPr/>
          </p:nvSpPr>
          <p:spPr bwMode="auto">
            <a:xfrm>
              <a:off x="2208" y="384"/>
              <a:ext cx="1392" cy="336"/>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Profesi TI</a:t>
              </a:r>
            </a:p>
          </p:txBody>
        </p:sp>
        <p:sp>
          <p:nvSpPr>
            <p:cNvPr id="67589" name="Rectangle 4"/>
            <p:cNvSpPr>
              <a:spLocks noChangeArrowheads="1"/>
            </p:cNvSpPr>
            <p:nvPr/>
          </p:nvSpPr>
          <p:spPr bwMode="auto">
            <a:xfrm>
              <a:off x="480" y="1104"/>
              <a:ext cx="1152"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Pendidikan dan </a:t>
              </a:r>
            </a:p>
            <a:p>
              <a:pPr algn="ctr" eaLnBrk="1" hangingPunct="1"/>
              <a:r>
                <a:rPr lang="en-US" altLang="en-US" sz="1800" b="0">
                  <a:latin typeface="Arial" charset="0"/>
                </a:rPr>
                <a:t>Pelatihan</a:t>
              </a:r>
            </a:p>
          </p:txBody>
        </p:sp>
        <p:sp>
          <p:nvSpPr>
            <p:cNvPr id="67590" name="Rectangle 5"/>
            <p:cNvSpPr>
              <a:spLocks noChangeArrowheads="1"/>
            </p:cNvSpPr>
            <p:nvPr/>
          </p:nvSpPr>
          <p:spPr bwMode="auto">
            <a:xfrm>
              <a:off x="2304" y="1104"/>
              <a:ext cx="1152"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System</a:t>
              </a:r>
            </a:p>
            <a:p>
              <a:pPr algn="ctr" eaLnBrk="1" hangingPunct="1"/>
              <a:r>
                <a:rPr lang="en-US" altLang="en-US" sz="1800" b="0">
                  <a:latin typeface="Arial" charset="0"/>
                </a:rPr>
                <a:t>Development</a:t>
              </a:r>
            </a:p>
          </p:txBody>
        </p:sp>
        <p:sp>
          <p:nvSpPr>
            <p:cNvPr id="67591" name="Rectangle 6"/>
            <p:cNvSpPr>
              <a:spLocks noChangeArrowheads="1"/>
            </p:cNvSpPr>
            <p:nvPr/>
          </p:nvSpPr>
          <p:spPr bwMode="auto">
            <a:xfrm>
              <a:off x="4272" y="1104"/>
              <a:ext cx="1152"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Specialist</a:t>
              </a:r>
            </a:p>
            <a:p>
              <a:pPr algn="ctr" eaLnBrk="1" hangingPunct="1"/>
              <a:r>
                <a:rPr lang="en-US" altLang="en-US" sz="1800" b="0">
                  <a:latin typeface="Arial" charset="0"/>
                </a:rPr>
                <a:t>Support</a:t>
              </a:r>
            </a:p>
          </p:txBody>
        </p:sp>
        <p:sp>
          <p:nvSpPr>
            <p:cNvPr id="67592" name="Rectangle 7"/>
            <p:cNvSpPr>
              <a:spLocks noChangeArrowheads="1"/>
            </p:cNvSpPr>
            <p:nvPr/>
          </p:nvSpPr>
          <p:spPr bwMode="auto">
            <a:xfrm>
              <a:off x="480" y="1920"/>
              <a:ext cx="1152" cy="624"/>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Instruktur dari</a:t>
              </a:r>
            </a:p>
            <a:p>
              <a:pPr algn="ctr" eaLnBrk="1" hangingPunct="1"/>
              <a:r>
                <a:rPr lang="en-US" altLang="en-US" sz="1800" b="0">
                  <a:latin typeface="Arial" charset="0"/>
                </a:rPr>
                <a:t>Pendidikan TI</a:t>
              </a:r>
            </a:p>
            <a:p>
              <a:pPr algn="ctr" eaLnBrk="1" hangingPunct="1"/>
              <a:r>
                <a:rPr lang="en-US" altLang="en-US" sz="1800" b="0">
                  <a:latin typeface="Arial" charset="0"/>
                </a:rPr>
                <a:t>Non Gelar</a:t>
              </a:r>
            </a:p>
          </p:txBody>
        </p:sp>
        <p:sp>
          <p:nvSpPr>
            <p:cNvPr id="67593" name="Rectangle 8"/>
            <p:cNvSpPr>
              <a:spLocks noChangeArrowheads="1"/>
            </p:cNvSpPr>
            <p:nvPr/>
          </p:nvSpPr>
          <p:spPr bwMode="auto">
            <a:xfrm>
              <a:off x="1872" y="1968"/>
              <a:ext cx="864"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Programmer</a:t>
              </a:r>
            </a:p>
          </p:txBody>
        </p:sp>
        <p:sp>
          <p:nvSpPr>
            <p:cNvPr id="67594" name="Rectangle 9"/>
            <p:cNvSpPr>
              <a:spLocks noChangeArrowheads="1"/>
            </p:cNvSpPr>
            <p:nvPr/>
          </p:nvSpPr>
          <p:spPr bwMode="auto">
            <a:xfrm>
              <a:off x="3072" y="1968"/>
              <a:ext cx="912"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Project</a:t>
              </a:r>
            </a:p>
            <a:p>
              <a:pPr algn="ctr" eaLnBrk="1" hangingPunct="1"/>
              <a:r>
                <a:rPr lang="en-US" altLang="en-US" sz="1800" b="0">
                  <a:latin typeface="Arial" charset="0"/>
                </a:rPr>
                <a:t>Manager</a:t>
              </a:r>
            </a:p>
          </p:txBody>
        </p:sp>
        <p:sp>
          <p:nvSpPr>
            <p:cNvPr id="67595" name="Rectangle 10"/>
            <p:cNvSpPr>
              <a:spLocks noChangeArrowheads="1"/>
            </p:cNvSpPr>
            <p:nvPr/>
          </p:nvSpPr>
          <p:spPr bwMode="auto">
            <a:xfrm>
              <a:off x="2496" y="2592"/>
              <a:ext cx="816" cy="432"/>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dirty="0">
                  <a:latin typeface="Arial" charset="0"/>
                </a:rPr>
                <a:t>System</a:t>
              </a:r>
            </a:p>
            <a:p>
              <a:pPr algn="ctr" eaLnBrk="1" hangingPunct="1"/>
              <a:r>
                <a:rPr lang="en-US" altLang="en-US" sz="1800" b="0" dirty="0">
                  <a:latin typeface="Arial" charset="0"/>
                </a:rPr>
                <a:t>Analyst</a:t>
              </a:r>
            </a:p>
          </p:txBody>
        </p:sp>
        <p:sp>
          <p:nvSpPr>
            <p:cNvPr id="67596" name="Rectangle 11"/>
            <p:cNvSpPr>
              <a:spLocks noChangeArrowheads="1"/>
            </p:cNvSpPr>
            <p:nvPr/>
          </p:nvSpPr>
          <p:spPr bwMode="auto">
            <a:xfrm>
              <a:off x="4272" y="1872"/>
              <a:ext cx="1152" cy="624"/>
            </a:xfrm>
            <a:prstGeom prst="rect">
              <a:avLst/>
            </a:prstGeom>
            <a:solidFill>
              <a:srgbClr val="CCFFFF"/>
            </a:solidFill>
            <a:ln w="9525">
              <a:solidFill>
                <a:schemeClr val="bg1"/>
              </a:solidFill>
              <a:miter lim="800000"/>
              <a:headEnd/>
              <a:tailEnd/>
            </a:ln>
          </p:spPr>
          <p:txBody>
            <a:bodyPr wrap="none" anchor="ctr"/>
            <a:lstStyle/>
            <a:p>
              <a:pPr algn="ctr" eaLnBrk="1" hangingPunct="1"/>
              <a:r>
                <a:rPr lang="en-US" altLang="en-US" sz="1800" b="0">
                  <a:latin typeface="Arial" charset="0"/>
                </a:rPr>
                <a:t>Specialist pada </a:t>
              </a:r>
            </a:p>
            <a:p>
              <a:pPr algn="ctr" eaLnBrk="1" hangingPunct="1"/>
              <a:r>
                <a:rPr lang="en-US" altLang="en-US" sz="1800" b="0">
                  <a:latin typeface="Arial" charset="0"/>
                </a:rPr>
                <a:t>bidang tertentu</a:t>
              </a:r>
            </a:p>
          </p:txBody>
        </p:sp>
        <p:sp>
          <p:nvSpPr>
            <p:cNvPr id="67597" name="Line 12"/>
            <p:cNvSpPr>
              <a:spLocks noChangeShapeType="1"/>
            </p:cNvSpPr>
            <p:nvPr/>
          </p:nvSpPr>
          <p:spPr bwMode="auto">
            <a:xfrm>
              <a:off x="2880" y="720"/>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598" name="Line 13"/>
            <p:cNvSpPr>
              <a:spLocks noChangeShapeType="1"/>
            </p:cNvSpPr>
            <p:nvPr/>
          </p:nvSpPr>
          <p:spPr bwMode="auto">
            <a:xfrm>
              <a:off x="1008" y="864"/>
              <a:ext cx="393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599" name="Line 14"/>
            <p:cNvSpPr>
              <a:spLocks noChangeShapeType="1"/>
            </p:cNvSpPr>
            <p:nvPr/>
          </p:nvSpPr>
          <p:spPr bwMode="auto">
            <a:xfrm>
              <a:off x="1008" y="864"/>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0" name="Line 15"/>
            <p:cNvSpPr>
              <a:spLocks noChangeShapeType="1"/>
            </p:cNvSpPr>
            <p:nvPr/>
          </p:nvSpPr>
          <p:spPr bwMode="auto">
            <a:xfrm>
              <a:off x="4944" y="864"/>
              <a:ext cx="0" cy="24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1" name="Line 16"/>
            <p:cNvSpPr>
              <a:spLocks noChangeShapeType="1"/>
            </p:cNvSpPr>
            <p:nvPr/>
          </p:nvSpPr>
          <p:spPr bwMode="auto">
            <a:xfrm>
              <a:off x="1008" y="1536"/>
              <a:ext cx="0" cy="384"/>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2" name="Line 17"/>
            <p:cNvSpPr>
              <a:spLocks noChangeShapeType="1"/>
            </p:cNvSpPr>
            <p:nvPr/>
          </p:nvSpPr>
          <p:spPr bwMode="auto">
            <a:xfrm>
              <a:off x="2880" y="1536"/>
              <a:ext cx="0" cy="105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3" name="Line 18"/>
            <p:cNvSpPr>
              <a:spLocks noChangeShapeType="1"/>
            </p:cNvSpPr>
            <p:nvPr/>
          </p:nvSpPr>
          <p:spPr bwMode="auto">
            <a:xfrm>
              <a:off x="2256" y="1776"/>
              <a:ext cx="1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4" name="Line 19"/>
            <p:cNvSpPr>
              <a:spLocks noChangeShapeType="1"/>
            </p:cNvSpPr>
            <p:nvPr/>
          </p:nvSpPr>
          <p:spPr bwMode="auto">
            <a:xfrm>
              <a:off x="2256" y="1776"/>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5" name="Line 20"/>
            <p:cNvSpPr>
              <a:spLocks noChangeShapeType="1"/>
            </p:cNvSpPr>
            <p:nvPr/>
          </p:nvSpPr>
          <p:spPr bwMode="auto">
            <a:xfrm>
              <a:off x="3456" y="1776"/>
              <a:ext cx="0" cy="192"/>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67606" name="Line 21"/>
            <p:cNvSpPr>
              <a:spLocks noChangeShapeType="1"/>
            </p:cNvSpPr>
            <p:nvPr/>
          </p:nvSpPr>
          <p:spPr bwMode="auto">
            <a:xfrm>
              <a:off x="4944" y="1536"/>
              <a:ext cx="0" cy="336"/>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d-ID"/>
            </a:p>
          </p:txBody>
        </p:sp>
      </p:grpSp>
      <p:sp>
        <p:nvSpPr>
          <p:cNvPr id="67587" name="Text Box 22"/>
          <p:cNvSpPr txBox="1">
            <a:spLocks noChangeArrowheads="1"/>
          </p:cNvSpPr>
          <p:nvPr/>
        </p:nvSpPr>
        <p:spPr bwMode="auto">
          <a:xfrm>
            <a:off x="533400" y="5181600"/>
            <a:ext cx="815340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400" b="1">
                <a:solidFill>
                  <a:schemeClr val="tx2"/>
                </a:solidFill>
                <a:latin typeface="Verdana" pitchFamily="34" charset="0"/>
              </a:defRPr>
            </a:lvl1pPr>
            <a:lvl2pPr marL="742950" indent="-285750">
              <a:defRPr sz="4400" b="1">
                <a:solidFill>
                  <a:schemeClr val="tx2"/>
                </a:solidFill>
                <a:latin typeface="Verdana" pitchFamily="34" charset="0"/>
              </a:defRPr>
            </a:lvl2pPr>
            <a:lvl3pPr marL="1143000" indent="-228600">
              <a:defRPr sz="4400" b="1">
                <a:solidFill>
                  <a:schemeClr val="tx2"/>
                </a:solidFill>
                <a:latin typeface="Verdana" pitchFamily="34" charset="0"/>
              </a:defRPr>
            </a:lvl3pPr>
            <a:lvl4pPr marL="1600200" indent="-228600">
              <a:defRPr sz="4400" b="1">
                <a:solidFill>
                  <a:schemeClr val="tx2"/>
                </a:solidFill>
                <a:latin typeface="Verdana" pitchFamily="34" charset="0"/>
              </a:defRPr>
            </a:lvl4pPr>
            <a:lvl5pPr marL="2057400" indent="-228600">
              <a:defRPr sz="4400" b="1">
                <a:solidFill>
                  <a:schemeClr val="tx2"/>
                </a:solidFill>
                <a:latin typeface="Verdana" pitchFamily="34" charset="0"/>
              </a:defRPr>
            </a:lvl5pPr>
            <a:lvl6pPr marL="2514600" indent="-228600" eaLnBrk="0" fontAlgn="base" hangingPunct="0">
              <a:spcBef>
                <a:spcPct val="0"/>
              </a:spcBef>
              <a:spcAft>
                <a:spcPct val="0"/>
              </a:spcAft>
              <a:defRPr sz="4400" b="1">
                <a:solidFill>
                  <a:schemeClr val="tx2"/>
                </a:solidFill>
                <a:latin typeface="Verdana" pitchFamily="34" charset="0"/>
              </a:defRPr>
            </a:lvl6pPr>
            <a:lvl7pPr marL="2971800" indent="-228600" eaLnBrk="0" fontAlgn="base" hangingPunct="0">
              <a:spcBef>
                <a:spcPct val="0"/>
              </a:spcBef>
              <a:spcAft>
                <a:spcPct val="0"/>
              </a:spcAft>
              <a:defRPr sz="4400" b="1">
                <a:solidFill>
                  <a:schemeClr val="tx2"/>
                </a:solidFill>
                <a:latin typeface="Verdana" pitchFamily="34" charset="0"/>
              </a:defRPr>
            </a:lvl7pPr>
            <a:lvl8pPr marL="3429000" indent="-228600" eaLnBrk="0" fontAlgn="base" hangingPunct="0">
              <a:spcBef>
                <a:spcPct val="0"/>
              </a:spcBef>
              <a:spcAft>
                <a:spcPct val="0"/>
              </a:spcAft>
              <a:defRPr sz="4400" b="1">
                <a:solidFill>
                  <a:schemeClr val="tx2"/>
                </a:solidFill>
                <a:latin typeface="Verdana" pitchFamily="34" charset="0"/>
              </a:defRPr>
            </a:lvl8pPr>
            <a:lvl9pPr marL="3886200" indent="-228600" eaLnBrk="0" fontAlgn="base" hangingPunct="0">
              <a:spcBef>
                <a:spcPct val="0"/>
              </a:spcBef>
              <a:spcAft>
                <a:spcPct val="0"/>
              </a:spcAft>
              <a:defRPr sz="4400" b="1">
                <a:solidFill>
                  <a:schemeClr val="tx2"/>
                </a:solidFill>
                <a:latin typeface="Verdana" pitchFamily="34" charset="0"/>
              </a:defRPr>
            </a:lvl9pPr>
          </a:lstStyle>
          <a:p>
            <a:pPr algn="ctr" eaLnBrk="1" hangingPunct="1">
              <a:spcBef>
                <a:spcPct val="50000"/>
              </a:spcBef>
            </a:pPr>
            <a:r>
              <a:rPr lang="en-US" altLang="en-US" sz="2000" dirty="0" smtClean="0">
                <a:solidFill>
                  <a:schemeClr val="tx1"/>
                </a:solidFill>
              </a:rPr>
              <a:t>Model </a:t>
            </a:r>
            <a:r>
              <a:rPr lang="en-US" altLang="en-US" sz="2000" dirty="0" err="1">
                <a:solidFill>
                  <a:schemeClr val="tx1"/>
                </a:solidFill>
              </a:rPr>
              <a:t>Klasifikasi</a:t>
            </a:r>
            <a:r>
              <a:rPr lang="en-US" altLang="en-US" sz="2000" dirty="0">
                <a:solidFill>
                  <a:schemeClr val="tx1"/>
                </a:solidFill>
              </a:rPr>
              <a:t> yang </a:t>
            </a:r>
            <a:r>
              <a:rPr lang="en-US" altLang="en-US" sz="2000" dirty="0" err="1">
                <a:solidFill>
                  <a:schemeClr val="tx1"/>
                </a:solidFill>
              </a:rPr>
              <a:t>direkomendasikan</a:t>
            </a:r>
            <a:endParaRPr lang="en-US" altLang="en-US" sz="2000" dirty="0">
              <a:solidFill>
                <a:schemeClr val="tx1"/>
              </a:solidFill>
            </a:endParaRPr>
          </a:p>
          <a:p>
            <a:pPr algn="ctr" eaLnBrk="1" hangingPunct="1">
              <a:spcBef>
                <a:spcPct val="50000"/>
              </a:spcBef>
            </a:pPr>
            <a:r>
              <a:rPr lang="en-US" altLang="en-US" sz="2000" dirty="0">
                <a:solidFill>
                  <a:schemeClr val="tx1"/>
                </a:solidFill>
              </a:rPr>
              <a:t>(</a:t>
            </a:r>
            <a:r>
              <a:rPr lang="en-US" altLang="en-US" sz="2000" dirty="0" err="1">
                <a:solidFill>
                  <a:schemeClr val="tx1"/>
                </a:solidFill>
              </a:rPr>
              <a:t>sumber</a:t>
            </a:r>
            <a:r>
              <a:rPr lang="en-US" altLang="en-US" sz="2000" dirty="0">
                <a:solidFill>
                  <a:schemeClr val="tx1"/>
                </a:solidFill>
              </a:rPr>
              <a:t> http://wiryana.pandu.org/SRIG-PS)</a:t>
            </a:r>
          </a:p>
        </p:txBody>
      </p:sp>
    </p:spTree>
    <p:extLst>
      <p:ext uri="{BB962C8B-B14F-4D97-AF65-F5344CB8AC3E}">
        <p14:creationId xmlns:p14="http://schemas.microsoft.com/office/powerpoint/2010/main" val="3672564075"/>
      </p:ext>
    </p:extLst>
  </p:cSld>
  <p:clrMapOvr>
    <a:masterClrMapping/>
  </p:clrMapOvr>
  <p:transition spd="slow">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64514" name="Rectangle 2"/>
          <p:cNvSpPr>
            <a:spLocks noGrp="1" noChangeArrowheads="1"/>
          </p:cNvSpPr>
          <p:nvPr>
            <p:ph idx="1"/>
          </p:nvPr>
        </p:nvSpPr>
        <p:spPr>
          <a:xfrm>
            <a:off x="611560" y="836712"/>
            <a:ext cx="8380040" cy="4480247"/>
          </a:xfrm>
        </p:spPr>
        <p:txBody>
          <a:bodyPr>
            <a:normAutofit fontScale="85000" lnSpcReduction="10000"/>
          </a:bodyPr>
          <a:lstStyle/>
          <a:p>
            <a:pPr marL="0" indent="0" algn="just" eaLnBrk="1" fontAlgn="auto" hangingPunct="1">
              <a:spcBef>
                <a:spcPct val="5000"/>
              </a:spcBef>
              <a:spcAft>
                <a:spcPts val="0"/>
              </a:spcAft>
              <a:buClr>
                <a:schemeClr val="tx1">
                  <a:shade val="95000"/>
                </a:schemeClr>
              </a:buClr>
              <a:buFont typeface="Wingdings" pitchFamily="2" charset="2"/>
              <a:buNone/>
              <a:tabLst>
                <a:tab pos="742950" algn="ctr"/>
              </a:tabLst>
              <a:defRPr/>
            </a:pPr>
            <a:r>
              <a:rPr lang="en-US" dirty="0" err="1" smtClean="0"/>
              <a:t>Setiap</a:t>
            </a:r>
            <a:r>
              <a:rPr lang="en-US" dirty="0" smtClean="0"/>
              <a:t> </a:t>
            </a:r>
            <a:r>
              <a:rPr lang="en-US" dirty="0" err="1" smtClean="0"/>
              <a:t>jenis</a:t>
            </a:r>
            <a:r>
              <a:rPr lang="en-US" dirty="0" smtClean="0"/>
              <a:t> </a:t>
            </a:r>
            <a:r>
              <a:rPr lang="en-US" dirty="0" err="1" smtClean="0"/>
              <a:t>pekerjaan</a:t>
            </a:r>
            <a:r>
              <a:rPr lang="en-US" dirty="0" smtClean="0"/>
              <a:t> </a:t>
            </a:r>
            <a:r>
              <a:rPr lang="en-US" dirty="0" err="1" smtClean="0"/>
              <a:t>dari</a:t>
            </a:r>
            <a:r>
              <a:rPr lang="en-US" dirty="0" smtClean="0"/>
              <a:t> </a:t>
            </a:r>
            <a:r>
              <a:rPr lang="en-US" dirty="0" err="1" smtClean="0"/>
              <a:t>skema</a:t>
            </a:r>
            <a:r>
              <a:rPr lang="en-US" dirty="0" smtClean="0"/>
              <a:t> di </a:t>
            </a:r>
            <a:r>
              <a:rPr lang="en-US" dirty="0" err="1" smtClean="0"/>
              <a:t>atas</a:t>
            </a:r>
            <a:r>
              <a:rPr lang="en-US" dirty="0" smtClean="0"/>
              <a:t> </a:t>
            </a:r>
            <a:r>
              <a:rPr lang="en-US" dirty="0" err="1" smtClean="0"/>
              <a:t>masing</a:t>
            </a:r>
            <a:r>
              <a:rPr lang="en-US" dirty="0" smtClean="0"/>
              <a:t> – </a:t>
            </a:r>
            <a:r>
              <a:rPr lang="en-US" dirty="0" err="1" smtClean="0"/>
              <a:t>masing</a:t>
            </a:r>
            <a:r>
              <a:rPr lang="en-US" dirty="0" smtClean="0"/>
              <a:t> </a:t>
            </a:r>
            <a:r>
              <a:rPr lang="en-US" dirty="0" err="1" smtClean="0"/>
              <a:t>memiliki</a:t>
            </a:r>
            <a:r>
              <a:rPr lang="en-US" dirty="0" smtClean="0"/>
              <a:t> 3 </a:t>
            </a:r>
            <a:r>
              <a:rPr lang="en-US" dirty="0" err="1" smtClean="0"/>
              <a:t>tingkatan</a:t>
            </a:r>
            <a:r>
              <a:rPr lang="en-US" dirty="0" smtClean="0"/>
              <a:t>, </a:t>
            </a:r>
            <a:r>
              <a:rPr lang="en-US" dirty="0" err="1" smtClean="0"/>
              <a:t>yaitu</a:t>
            </a:r>
            <a:r>
              <a:rPr lang="en-US" dirty="0" smtClean="0"/>
              <a:t>:</a:t>
            </a:r>
          </a:p>
          <a:p>
            <a:pPr marL="0" indent="0" algn="just" eaLnBrk="1" fontAlgn="auto" hangingPunct="1">
              <a:spcBef>
                <a:spcPct val="5000"/>
              </a:spcBef>
              <a:spcAft>
                <a:spcPts val="0"/>
              </a:spcAft>
              <a:buClr>
                <a:schemeClr val="tx1">
                  <a:shade val="95000"/>
                </a:schemeClr>
              </a:buClr>
              <a:buFontTx/>
              <a:buAutoNum type="arabicPeriod"/>
              <a:tabLst>
                <a:tab pos="742950" algn="ctr"/>
              </a:tabLst>
              <a:defRPr/>
            </a:pPr>
            <a:r>
              <a:rPr lang="en-US" i="1" dirty="0" smtClean="0"/>
              <a:t>Supervised (</a:t>
            </a:r>
            <a:r>
              <a:rPr lang="en-US" i="1" dirty="0" err="1" smtClean="0"/>
              <a:t>terbimbing</a:t>
            </a:r>
            <a:r>
              <a:rPr lang="en-US" i="1" dirty="0" smtClean="0"/>
              <a:t>)</a:t>
            </a:r>
          </a:p>
          <a:p>
            <a:pPr marL="403225" lvl="1" indent="0" algn="just" eaLnBrk="1" fontAlgn="auto" hangingPunct="1">
              <a:spcBef>
                <a:spcPct val="5000"/>
              </a:spcBef>
              <a:spcAft>
                <a:spcPts val="0"/>
              </a:spcAft>
              <a:buFontTx/>
              <a:buNone/>
              <a:tabLst>
                <a:tab pos="742950" algn="ctr"/>
              </a:tabLst>
              <a:defRPr/>
            </a:pPr>
            <a:r>
              <a:rPr lang="en-US" dirty="0" smtClean="0"/>
              <a:t>	</a:t>
            </a:r>
            <a:r>
              <a:rPr lang="en-US" dirty="0" err="1" smtClean="0"/>
              <a:t>Tingkatan</a:t>
            </a:r>
            <a:r>
              <a:rPr lang="en-US" dirty="0" smtClean="0"/>
              <a:t> </a:t>
            </a:r>
            <a:r>
              <a:rPr lang="en-US" dirty="0" err="1" smtClean="0"/>
              <a:t>awal</a:t>
            </a:r>
            <a:r>
              <a:rPr lang="en-US" dirty="0" smtClean="0"/>
              <a:t> </a:t>
            </a:r>
            <a:r>
              <a:rPr lang="en-US" dirty="0" err="1" smtClean="0"/>
              <a:t>dengan</a:t>
            </a:r>
            <a:r>
              <a:rPr lang="en-US" dirty="0" smtClean="0"/>
              <a:t> 0-2 </a:t>
            </a:r>
            <a:r>
              <a:rPr lang="en-US" dirty="0" err="1" smtClean="0"/>
              <a:t>tahun</a:t>
            </a:r>
            <a:r>
              <a:rPr lang="en-US" dirty="0" smtClean="0"/>
              <a:t> </a:t>
            </a:r>
            <a:r>
              <a:rPr lang="en-US" dirty="0" err="1" smtClean="0"/>
              <a:t>pengalaman</a:t>
            </a:r>
            <a:r>
              <a:rPr lang="en-US" dirty="0" smtClean="0"/>
              <a:t>, </a:t>
            </a:r>
            <a:r>
              <a:rPr lang="en-US" dirty="0" err="1" smtClean="0"/>
              <a:t>membutukan</a:t>
            </a:r>
            <a:r>
              <a:rPr lang="en-US" dirty="0" smtClean="0"/>
              <a:t> </a:t>
            </a:r>
            <a:r>
              <a:rPr lang="en-US" dirty="0" err="1" smtClean="0"/>
              <a:t>pengawasan</a:t>
            </a:r>
            <a:r>
              <a:rPr lang="en-US" dirty="0" smtClean="0"/>
              <a:t> </a:t>
            </a:r>
            <a:r>
              <a:rPr lang="en-US" dirty="0" err="1" smtClean="0"/>
              <a:t>dan</a:t>
            </a:r>
            <a:r>
              <a:rPr lang="en-US" dirty="0" smtClean="0"/>
              <a:t> </a:t>
            </a:r>
            <a:r>
              <a:rPr lang="en-US" dirty="0" err="1" smtClean="0"/>
              <a:t>petunjuk</a:t>
            </a:r>
            <a:r>
              <a:rPr lang="en-US" dirty="0" smtClean="0"/>
              <a:t> </a:t>
            </a:r>
            <a:r>
              <a:rPr lang="en-US" dirty="0" err="1" smtClean="0"/>
              <a:t>dalam</a:t>
            </a:r>
            <a:r>
              <a:rPr lang="en-US" dirty="0" smtClean="0"/>
              <a:t> </a:t>
            </a:r>
            <a:r>
              <a:rPr lang="en-US" dirty="0" err="1" smtClean="0"/>
              <a:t>pelaksanaan</a:t>
            </a:r>
            <a:r>
              <a:rPr lang="en-US" dirty="0" smtClean="0"/>
              <a:t> </a:t>
            </a:r>
            <a:r>
              <a:rPr lang="en-US" dirty="0" err="1" smtClean="0"/>
              <a:t>tugasnya</a:t>
            </a:r>
            <a:r>
              <a:rPr lang="en-US" dirty="0" smtClean="0"/>
              <a:t>.</a:t>
            </a:r>
          </a:p>
          <a:p>
            <a:pPr marL="0" indent="0" algn="just" eaLnBrk="1" fontAlgn="auto" hangingPunct="1">
              <a:spcBef>
                <a:spcPct val="5000"/>
              </a:spcBef>
              <a:spcAft>
                <a:spcPts val="0"/>
              </a:spcAft>
              <a:buClr>
                <a:schemeClr val="tx1">
                  <a:shade val="95000"/>
                </a:schemeClr>
              </a:buClr>
              <a:buFont typeface="Wingdings" pitchFamily="2" charset="2"/>
              <a:buNone/>
              <a:tabLst>
                <a:tab pos="742950" algn="ctr"/>
              </a:tabLst>
              <a:defRPr/>
            </a:pPr>
            <a:r>
              <a:rPr lang="en-US" i="1" dirty="0" smtClean="0"/>
              <a:t>2.Moderately supervised (</a:t>
            </a:r>
            <a:r>
              <a:rPr lang="en-US" i="1" dirty="0" err="1" smtClean="0"/>
              <a:t>madya</a:t>
            </a:r>
            <a:r>
              <a:rPr lang="en-US" i="1" dirty="0" smtClean="0"/>
              <a:t>)</a:t>
            </a:r>
          </a:p>
          <a:p>
            <a:pPr marL="403225" lvl="1" indent="0" algn="just" eaLnBrk="1" fontAlgn="auto" hangingPunct="1">
              <a:spcBef>
                <a:spcPct val="5000"/>
              </a:spcBef>
              <a:spcAft>
                <a:spcPts val="0"/>
              </a:spcAft>
              <a:buFontTx/>
              <a:buNone/>
              <a:tabLst>
                <a:tab pos="742950" algn="ctr"/>
              </a:tabLst>
              <a:defRPr/>
            </a:pPr>
            <a:r>
              <a:rPr lang="en-US" dirty="0" smtClean="0"/>
              <a:t>	</a:t>
            </a:r>
            <a:r>
              <a:rPr lang="en-US" dirty="0" err="1" smtClean="0"/>
              <a:t>Tugas</a:t>
            </a:r>
            <a:r>
              <a:rPr lang="en-US" dirty="0" smtClean="0"/>
              <a:t> </a:t>
            </a:r>
            <a:r>
              <a:rPr lang="en-US" dirty="0" err="1" smtClean="0"/>
              <a:t>kecil</a:t>
            </a:r>
            <a:r>
              <a:rPr lang="en-US" dirty="0" smtClean="0"/>
              <a:t> </a:t>
            </a:r>
            <a:r>
              <a:rPr lang="en-US" dirty="0" err="1" smtClean="0"/>
              <a:t>dapat</a:t>
            </a:r>
            <a:r>
              <a:rPr lang="en-US" dirty="0" smtClean="0"/>
              <a:t> </a:t>
            </a:r>
            <a:r>
              <a:rPr lang="en-US" dirty="0" err="1" smtClean="0"/>
              <a:t>dikerjakan</a:t>
            </a:r>
            <a:r>
              <a:rPr lang="en-US" dirty="0" smtClean="0"/>
              <a:t> </a:t>
            </a:r>
            <a:r>
              <a:rPr lang="en-US" dirty="0" err="1" smtClean="0"/>
              <a:t>oleh</a:t>
            </a:r>
            <a:r>
              <a:rPr lang="en-US" dirty="0" smtClean="0"/>
              <a:t> </a:t>
            </a:r>
            <a:r>
              <a:rPr lang="en-US" dirty="0" err="1" smtClean="0"/>
              <a:t>mereka</a:t>
            </a:r>
            <a:r>
              <a:rPr lang="en-US" dirty="0" smtClean="0"/>
              <a:t>, </a:t>
            </a:r>
            <a:r>
              <a:rPr lang="en-US" dirty="0" err="1" smtClean="0"/>
              <a:t>tetapi</a:t>
            </a:r>
            <a:r>
              <a:rPr lang="en-US" dirty="0" smtClean="0"/>
              <a:t> </a:t>
            </a:r>
            <a:r>
              <a:rPr lang="en-US" dirty="0" err="1" smtClean="0"/>
              <a:t>tetap</a:t>
            </a:r>
            <a:r>
              <a:rPr lang="en-US" dirty="0" smtClean="0"/>
              <a:t> </a:t>
            </a:r>
            <a:r>
              <a:rPr lang="en-US" dirty="0" err="1" smtClean="0"/>
              <a:t>membutuhkan</a:t>
            </a:r>
            <a:r>
              <a:rPr lang="en-US" dirty="0" smtClean="0"/>
              <a:t> </a:t>
            </a:r>
            <a:r>
              <a:rPr lang="en-US" dirty="0" err="1" smtClean="0"/>
              <a:t>bimbingan</a:t>
            </a:r>
            <a:r>
              <a:rPr lang="en-US" dirty="0" smtClean="0"/>
              <a:t> </a:t>
            </a:r>
            <a:r>
              <a:rPr lang="en-US" dirty="0" err="1" smtClean="0"/>
              <a:t>untuk</a:t>
            </a:r>
            <a:r>
              <a:rPr lang="en-US" dirty="0" smtClean="0"/>
              <a:t> </a:t>
            </a:r>
            <a:r>
              <a:rPr lang="en-US" dirty="0" err="1" smtClean="0"/>
              <a:t>tugas</a:t>
            </a:r>
            <a:r>
              <a:rPr lang="en-US" dirty="0" smtClean="0"/>
              <a:t> yang </a:t>
            </a:r>
            <a:r>
              <a:rPr lang="en-US" dirty="0" err="1" smtClean="0"/>
              <a:t>lebih</a:t>
            </a:r>
            <a:r>
              <a:rPr lang="en-US" dirty="0" smtClean="0"/>
              <a:t> </a:t>
            </a:r>
            <a:r>
              <a:rPr lang="en-US" dirty="0" err="1" smtClean="0"/>
              <a:t>besar</a:t>
            </a:r>
            <a:r>
              <a:rPr lang="en-US" dirty="0" smtClean="0"/>
              <a:t>, 3-5 </a:t>
            </a:r>
            <a:r>
              <a:rPr lang="en-US" dirty="0" err="1" smtClean="0"/>
              <a:t>tahun</a:t>
            </a:r>
            <a:r>
              <a:rPr lang="en-US" dirty="0" smtClean="0"/>
              <a:t> </a:t>
            </a:r>
            <a:r>
              <a:rPr lang="en-US" dirty="0" err="1" smtClean="0"/>
              <a:t>pengalaman</a:t>
            </a:r>
            <a:r>
              <a:rPr lang="en-US" dirty="0" smtClean="0"/>
              <a:t>.</a:t>
            </a:r>
            <a:endParaRPr lang="en-US" i="1" dirty="0" smtClean="0"/>
          </a:p>
          <a:p>
            <a:pPr marL="0" indent="0" algn="just" eaLnBrk="1" fontAlgn="auto" hangingPunct="1">
              <a:spcBef>
                <a:spcPct val="5000"/>
              </a:spcBef>
              <a:spcAft>
                <a:spcPts val="0"/>
              </a:spcAft>
              <a:buClr>
                <a:schemeClr val="tx1">
                  <a:shade val="95000"/>
                </a:schemeClr>
              </a:buClr>
              <a:buFont typeface="Wingdings" pitchFamily="2" charset="2"/>
              <a:buNone/>
              <a:tabLst>
                <a:tab pos="742950" algn="ctr"/>
              </a:tabLst>
              <a:defRPr/>
            </a:pPr>
            <a:r>
              <a:rPr lang="en-US" i="1" dirty="0" smtClean="0"/>
              <a:t>3.Independent/Managing (</a:t>
            </a:r>
            <a:r>
              <a:rPr lang="en-US" i="1" dirty="0" err="1" smtClean="0"/>
              <a:t>mandiri</a:t>
            </a:r>
            <a:r>
              <a:rPr lang="en-US" i="1" dirty="0" smtClean="0"/>
              <a:t>)</a:t>
            </a:r>
          </a:p>
          <a:p>
            <a:pPr marL="403225" lvl="1" indent="0" algn="just" eaLnBrk="1" fontAlgn="auto" hangingPunct="1">
              <a:spcBef>
                <a:spcPct val="5000"/>
              </a:spcBef>
              <a:spcAft>
                <a:spcPts val="0"/>
              </a:spcAft>
              <a:buFontTx/>
              <a:buNone/>
              <a:tabLst>
                <a:tab pos="742950" algn="ctr"/>
              </a:tabLst>
              <a:defRPr/>
            </a:pPr>
            <a:r>
              <a:rPr lang="en-US" dirty="0" smtClean="0"/>
              <a:t>	</a:t>
            </a:r>
            <a:r>
              <a:rPr lang="en-US" dirty="0" err="1" smtClean="0"/>
              <a:t>Memulai</a:t>
            </a:r>
            <a:r>
              <a:rPr lang="en-US" dirty="0" smtClean="0"/>
              <a:t> </a:t>
            </a:r>
            <a:r>
              <a:rPr lang="en-US" dirty="0" err="1" smtClean="0"/>
              <a:t>tugas</a:t>
            </a:r>
            <a:r>
              <a:rPr lang="en-US" dirty="0" smtClean="0"/>
              <a:t>, </a:t>
            </a:r>
            <a:r>
              <a:rPr lang="en-US" dirty="0" err="1" smtClean="0"/>
              <a:t>tidak</a:t>
            </a:r>
            <a:r>
              <a:rPr lang="en-US" dirty="0" smtClean="0"/>
              <a:t> </a:t>
            </a:r>
            <a:r>
              <a:rPr lang="en-US" dirty="0" err="1" smtClean="0"/>
              <a:t>membutuhkan</a:t>
            </a:r>
            <a:r>
              <a:rPr lang="en-US" dirty="0" smtClean="0"/>
              <a:t> </a:t>
            </a:r>
            <a:r>
              <a:rPr lang="en-US" dirty="0" err="1" smtClean="0"/>
              <a:t>bimbingan</a:t>
            </a:r>
            <a:r>
              <a:rPr lang="en-US" dirty="0" smtClean="0"/>
              <a:t> </a:t>
            </a:r>
            <a:r>
              <a:rPr lang="en-US" dirty="0" err="1" smtClean="0"/>
              <a:t>dalam</a:t>
            </a:r>
            <a:r>
              <a:rPr lang="en-US" dirty="0" smtClean="0"/>
              <a:t> </a:t>
            </a:r>
            <a:r>
              <a:rPr lang="en-US" dirty="0" err="1" smtClean="0"/>
              <a:t>pelaksanaan</a:t>
            </a:r>
            <a:r>
              <a:rPr lang="en-US" dirty="0" smtClean="0"/>
              <a:t> </a:t>
            </a:r>
            <a:r>
              <a:rPr lang="en-US" dirty="0" err="1" smtClean="0"/>
              <a:t>tugas</a:t>
            </a:r>
            <a:r>
              <a:rPr lang="en-US" dirty="0" smtClean="0"/>
              <a:t>.</a:t>
            </a:r>
          </a:p>
        </p:txBody>
      </p:sp>
    </p:spTree>
    <p:extLst>
      <p:ext uri="{BB962C8B-B14F-4D97-AF65-F5344CB8AC3E}">
        <p14:creationId xmlns:p14="http://schemas.microsoft.com/office/powerpoint/2010/main" val="2708626855"/>
      </p:ext>
    </p:extLst>
  </p:cSld>
  <p:clrMapOvr>
    <a:masterClrMapping/>
  </p:clrMapOvr>
  <p:transition spd="slow">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65539" name="Content Placeholder 2"/>
          <p:cNvSpPr>
            <a:spLocks noGrp="1"/>
          </p:cNvSpPr>
          <p:nvPr>
            <p:ph idx="1"/>
          </p:nvPr>
        </p:nvSpPr>
        <p:spPr>
          <a:xfrm>
            <a:off x="467544" y="548680"/>
            <a:ext cx="8208912" cy="5688632"/>
          </a:xfrm>
        </p:spPr>
        <p:txBody>
          <a:bodyPr>
            <a:normAutofit lnSpcReduction="10000"/>
          </a:bodyPr>
          <a:lstStyle/>
          <a:p>
            <a:pPr marL="0" indent="0" eaLnBrk="1" fontAlgn="auto" hangingPunct="1">
              <a:spcAft>
                <a:spcPts val="0"/>
              </a:spcAft>
              <a:buClr>
                <a:schemeClr val="tx1">
                  <a:shade val="95000"/>
                </a:schemeClr>
              </a:buClr>
              <a:buFont typeface="Wingdings 3" pitchFamily="18" charset="2"/>
              <a:buNone/>
              <a:defRPr/>
            </a:pPr>
            <a:r>
              <a:rPr lang="id-ID" b="1" dirty="0" smtClean="0"/>
              <a:t>CEO (Chief Executive Officer)</a:t>
            </a:r>
            <a:r>
              <a:rPr lang="id-ID" dirty="0" smtClean="0"/>
              <a:t/>
            </a:r>
            <a:br>
              <a:rPr lang="id-ID" dirty="0" smtClean="0"/>
            </a:br>
            <a:r>
              <a:rPr lang="id-ID" dirty="0" smtClean="0"/>
              <a:t/>
            </a:r>
            <a:br>
              <a:rPr lang="id-ID" dirty="0" smtClean="0"/>
            </a:br>
            <a:r>
              <a:rPr lang="id-ID" dirty="0" smtClean="0"/>
              <a:t>CEO (Chief Executive Officer) atau disebut juga sebagai Direktur Pelaksana/MD (Managing Director) adalah pejabat perusahaan level atas (eksekutif) atau administrator yang diberi tugas manajemen secara total terhadap suatu organisasi. CEO lebih sering (tapi tidak selalu) juga merupakan pimpinan perusahaan. Seseorang yang ditunjuk sebagai CEO sebuah korporasi, perusahaan, organisasi, atau lembaga biasanya melapor pada Dewan Direktur. </a:t>
            </a:r>
          </a:p>
          <a:p>
            <a:pPr marL="0" indent="0" eaLnBrk="1" fontAlgn="auto" hangingPunct="1">
              <a:spcAft>
                <a:spcPts val="0"/>
              </a:spcAft>
              <a:buClr>
                <a:schemeClr val="tx1">
                  <a:shade val="95000"/>
                </a:schemeClr>
              </a:buClr>
              <a:buFont typeface="Wingdings 3" pitchFamily="18" charset="2"/>
              <a:buNone/>
              <a:defRPr/>
            </a:pPr>
            <a:endParaRPr lang="id-ID" dirty="0" smtClean="0"/>
          </a:p>
        </p:txBody>
      </p:sp>
    </p:spTree>
    <p:extLst>
      <p:ext uri="{BB962C8B-B14F-4D97-AF65-F5344CB8AC3E}">
        <p14:creationId xmlns:p14="http://schemas.microsoft.com/office/powerpoint/2010/main" val="1345014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088" y="332657"/>
            <a:ext cx="7849368" cy="5915744"/>
          </a:xfrm>
        </p:spPr>
        <p:txBody>
          <a:bodyPr rtlCol="0">
            <a:normAutofit/>
          </a:bodyPr>
          <a:lstStyle/>
          <a:p>
            <a:pPr marL="137160" indent="0" eaLnBrk="1" fontAlgn="auto" hangingPunct="1">
              <a:spcAft>
                <a:spcPts val="0"/>
              </a:spcAft>
              <a:buClr>
                <a:schemeClr val="tx1">
                  <a:shade val="95000"/>
                </a:schemeClr>
              </a:buClr>
              <a:buNone/>
              <a:defRPr/>
            </a:pPr>
            <a:r>
              <a:rPr lang="id-ID" b="1" dirty="0"/>
              <a:t>CFO (Chief Financial Officer) </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CFO (Chief Financial Officer) terkadang juga merupakan seorang bendahara perusahaan. Bagi banyak perusahaan CFO dilihat sebagai orang penting nomor dua dalam perusahaan (karena dalam mengelola hasil kuartalan sering tergantung pada pemahaman akan pembukuan keuangan). Intinya, CFO adalah pejabat perusahaan yang bertanggung jawab atas keuangan perusahaan.</a:t>
            </a:r>
            <a:endParaRPr lang="id-ID" dirty="0" smtClean="0"/>
          </a:p>
          <a:p>
            <a:pPr marL="0" indent="0" eaLnBrk="1" fontAlgn="auto" hangingPunct="1">
              <a:spcAft>
                <a:spcPts val="0"/>
              </a:spcAft>
              <a:buClr>
                <a:schemeClr val="tx1">
                  <a:shade val="95000"/>
                </a:schemeClr>
              </a:buClr>
              <a:buFont typeface="Wingdings 3" pitchFamily="18" charset="2"/>
              <a:buNone/>
              <a:defRPr/>
            </a:pPr>
            <a:endParaRPr lang="id-ID" dirty="0"/>
          </a:p>
        </p:txBody>
      </p:sp>
    </p:spTree>
    <p:extLst>
      <p:ext uri="{BB962C8B-B14F-4D97-AF65-F5344CB8AC3E}">
        <p14:creationId xmlns:p14="http://schemas.microsoft.com/office/powerpoint/2010/main" val="33856433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20688"/>
            <a:ext cx="8435280" cy="5505475"/>
          </a:xfrm>
        </p:spPr>
        <p:txBody>
          <a:bodyPr rtlCol="0">
            <a:normAutofit/>
          </a:bodyPr>
          <a:lstStyle/>
          <a:p>
            <a:pPr marL="137160" indent="0" eaLnBrk="1" fontAlgn="auto" hangingPunct="1">
              <a:spcAft>
                <a:spcPts val="0"/>
              </a:spcAft>
              <a:buClr>
                <a:schemeClr val="tx1">
                  <a:shade val="95000"/>
                </a:schemeClr>
              </a:buClr>
              <a:buNone/>
              <a:defRPr/>
            </a:pPr>
            <a:r>
              <a:rPr lang="id-ID" b="1" dirty="0"/>
              <a:t>CIO (Chief Information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CIO (Chief Information Officer), merupakan jabatan yang relative baru relatif di jajaran ‘top executive’ perusahaan. Bertanggung jawab untuk sistem informasi internal perusahaan, terutama dengan kehadiran internet, terkadang bertanggung jawab atas infrastruktur bisnis elektronik perusahaan.</a:t>
            </a:r>
            <a:endParaRPr lang="id-ID" dirty="0" smtClean="0"/>
          </a:p>
          <a:p>
            <a:pPr marL="0" indent="0" eaLnBrk="1" fontAlgn="auto" hangingPunct="1">
              <a:spcAft>
                <a:spcPts val="0"/>
              </a:spcAft>
              <a:buClr>
                <a:schemeClr val="tx1">
                  <a:shade val="95000"/>
                </a:schemeClr>
              </a:buClr>
              <a:buFont typeface="Wingdings 3" pitchFamily="18" charset="2"/>
              <a:buNone/>
              <a:defRPr/>
            </a:pPr>
            <a:endParaRPr lang="id-ID" dirty="0"/>
          </a:p>
        </p:txBody>
      </p:sp>
    </p:spTree>
    <p:extLst>
      <p:ext uri="{BB962C8B-B14F-4D97-AF65-F5344CB8AC3E}">
        <p14:creationId xmlns:p14="http://schemas.microsoft.com/office/powerpoint/2010/main" val="125305837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pic>
        <p:nvPicPr>
          <p:cNvPr id="72706" name="Picture 2" descr="http://2.bp.blogspot.com/-3OVSiDsf_5A/T-pOu7HUKKI/AAAAAAAAAFU/M4tBqHB_NX0/s1600/cio_wheel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340768"/>
            <a:ext cx="4248150"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265861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088" y="404665"/>
            <a:ext cx="8065392" cy="5843736"/>
          </a:xfrm>
        </p:spPr>
        <p:txBody>
          <a:bodyPr rtlCol="0">
            <a:normAutofit/>
          </a:bodyPr>
          <a:lstStyle/>
          <a:p>
            <a:pPr marL="137160" indent="0" eaLnBrk="1" fontAlgn="auto" hangingPunct="1">
              <a:spcAft>
                <a:spcPts val="0"/>
              </a:spcAft>
              <a:buClr>
                <a:schemeClr val="tx1">
                  <a:shade val="95000"/>
                </a:schemeClr>
              </a:buClr>
              <a:buNone/>
              <a:defRPr/>
            </a:pPr>
            <a:r>
              <a:rPr lang="id-ID" b="1" dirty="0"/>
              <a:t>CTO (Chief Technology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CTO (Chief Technology Officer), merupakan jabatan pendatang baru lainnya dalam jajaran eksekutif puncak perusahaan. Jabatan ini bisa jadi merupakan dilihat sebagai posisi yang penting kedua atau ketiga khususnya di banyak perusahaan berbasis teknologi. CTO bertanggung jawab untuk penelitian dan pengembangan serta untuk perencanaan produk baru.</a:t>
            </a:r>
            <a:endParaRPr lang="id-ID" dirty="0" smtClean="0"/>
          </a:p>
          <a:p>
            <a:pPr marL="548640" indent="-411480" eaLnBrk="1" fontAlgn="auto" hangingPunct="1">
              <a:spcAft>
                <a:spcPts val="0"/>
              </a:spcAft>
              <a:buClr>
                <a:schemeClr val="tx1">
                  <a:shade val="95000"/>
                </a:schemeClr>
              </a:buClr>
              <a:buFont typeface="Arial" pitchFamily="34" charset="0"/>
              <a:buChar char="•"/>
              <a:defRPr/>
            </a:pPr>
            <a:endParaRPr lang="id-ID" dirty="0"/>
          </a:p>
        </p:txBody>
      </p:sp>
    </p:spTree>
    <p:extLst>
      <p:ext uri="{BB962C8B-B14F-4D97-AF65-F5344CB8AC3E}">
        <p14:creationId xmlns:p14="http://schemas.microsoft.com/office/powerpoint/2010/main" val="402491809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91264" cy="5577483"/>
          </a:xfrm>
        </p:spPr>
        <p:txBody>
          <a:bodyPr rtlCol="0">
            <a:normAutofit/>
          </a:bodyPr>
          <a:lstStyle/>
          <a:p>
            <a:pPr marL="137160" indent="0" eaLnBrk="1" fontAlgn="auto" hangingPunct="1">
              <a:spcAft>
                <a:spcPts val="0"/>
              </a:spcAft>
              <a:buClr>
                <a:schemeClr val="tx1">
                  <a:shade val="95000"/>
                </a:schemeClr>
              </a:buClr>
              <a:buNone/>
              <a:defRPr/>
            </a:pPr>
            <a:r>
              <a:rPr lang="id-ID" b="1" dirty="0" smtClean="0"/>
              <a:t>CSO </a:t>
            </a:r>
            <a:r>
              <a:rPr lang="id-ID" b="1" dirty="0"/>
              <a:t>(Chief Security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CSO (Chief Security Officer), bertanggung jawab atas sistem bisnis dan keamanan komunikasi perusahaan. </a:t>
            </a:r>
            <a:endParaRPr lang="id-ID" dirty="0" smtClean="0"/>
          </a:p>
          <a:p>
            <a:pPr marL="548640" indent="-411480" eaLnBrk="1" fontAlgn="auto" hangingPunct="1">
              <a:spcAft>
                <a:spcPts val="0"/>
              </a:spcAft>
              <a:buClr>
                <a:schemeClr val="tx1">
                  <a:shade val="95000"/>
                </a:schemeClr>
              </a:buClr>
              <a:buFont typeface="Arial" pitchFamily="34" charset="0"/>
              <a:buChar char="•"/>
              <a:defRPr/>
            </a:pPr>
            <a:endParaRPr lang="id-ID" dirty="0"/>
          </a:p>
        </p:txBody>
      </p:sp>
    </p:spTree>
    <p:extLst>
      <p:ext uri="{BB962C8B-B14F-4D97-AF65-F5344CB8AC3E}">
        <p14:creationId xmlns:p14="http://schemas.microsoft.com/office/powerpoint/2010/main" val="201461385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27088" y="260350"/>
            <a:ext cx="7850187" cy="5700713"/>
          </a:xfrm>
        </p:spPr>
        <p:txBody>
          <a:bodyPr rtlCol="0">
            <a:normAutofit fontScale="70000" lnSpcReduction="20000"/>
          </a:bodyPr>
          <a:lstStyle/>
          <a:p>
            <a:pPr marL="137160" indent="0" eaLnBrk="1" fontAlgn="auto" hangingPunct="1">
              <a:spcAft>
                <a:spcPts val="0"/>
              </a:spcAft>
              <a:buClr>
                <a:schemeClr val="tx1">
                  <a:shade val="95000"/>
                </a:schemeClr>
              </a:buClr>
              <a:buNone/>
              <a:defRPr/>
            </a:pPr>
            <a:r>
              <a:rPr lang="id-ID" b="1" dirty="0" smtClean="0"/>
              <a:t>CCO </a:t>
            </a:r>
            <a:r>
              <a:rPr lang="id-ID" b="1" dirty="0"/>
              <a:t>(Chief Compliance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CCO (Chief Compliance Officer), bertanggung jawab untuk memastikan bahwa perusahaan dan karyawan telah sesuai dengan kebijakan internal perusahaan dan peraturan pemerintah yang berlaku</a:t>
            </a:r>
            <a:r>
              <a:rPr lang="id-ID" dirty="0" smtClean="0"/>
              <a:t>.</a:t>
            </a:r>
          </a:p>
          <a:p>
            <a:pPr marL="0" indent="0" eaLnBrk="1" fontAlgn="auto" hangingPunct="1">
              <a:spcAft>
                <a:spcPts val="0"/>
              </a:spcAft>
              <a:buClr>
                <a:schemeClr val="tx1">
                  <a:shade val="95000"/>
                </a:schemeClr>
              </a:buClr>
              <a:buFont typeface="Wingdings 3" pitchFamily="18" charset="2"/>
              <a:buNone/>
              <a:defRPr/>
            </a:pPr>
            <a:endParaRPr lang="id-ID" dirty="0" smtClean="0"/>
          </a:p>
          <a:p>
            <a:pPr marL="137160" indent="0" eaLnBrk="1" fontAlgn="auto" hangingPunct="1">
              <a:spcAft>
                <a:spcPts val="0"/>
              </a:spcAft>
              <a:buClr>
                <a:schemeClr val="tx1">
                  <a:shade val="95000"/>
                </a:schemeClr>
              </a:buClr>
              <a:buNone/>
              <a:defRPr/>
            </a:pPr>
            <a:r>
              <a:rPr lang="id-ID" b="1" dirty="0" smtClean="0"/>
              <a:t>CKO </a:t>
            </a:r>
            <a:r>
              <a:rPr lang="id-ID" b="1" dirty="0"/>
              <a:t>(Chief Knowledge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The CKO (Chief Knowledge Officer) bertanggung jawab untuk manajemen pengetahuan organisasi</a:t>
            </a:r>
            <a:r>
              <a:rPr lang="id-ID" dirty="0" smtClean="0"/>
              <a:t>.</a:t>
            </a:r>
          </a:p>
          <a:p>
            <a:pPr marL="0" indent="0" eaLnBrk="1" fontAlgn="auto" hangingPunct="1">
              <a:spcAft>
                <a:spcPts val="0"/>
              </a:spcAft>
              <a:buClr>
                <a:schemeClr val="tx1">
                  <a:shade val="95000"/>
                </a:schemeClr>
              </a:buClr>
              <a:buFont typeface="Wingdings 3" pitchFamily="18" charset="2"/>
              <a:buNone/>
              <a:defRPr/>
            </a:pPr>
            <a:endParaRPr lang="id-ID" dirty="0" smtClean="0"/>
          </a:p>
          <a:p>
            <a:pPr marL="137160" indent="0" eaLnBrk="1" fontAlgn="auto" hangingPunct="1">
              <a:spcAft>
                <a:spcPts val="0"/>
              </a:spcAft>
              <a:buClr>
                <a:schemeClr val="tx1">
                  <a:shade val="95000"/>
                </a:schemeClr>
              </a:buClr>
              <a:buNone/>
              <a:defRPr/>
            </a:pPr>
            <a:r>
              <a:rPr lang="id-ID" b="1" dirty="0" smtClean="0"/>
              <a:t>CMO </a:t>
            </a:r>
            <a:r>
              <a:rPr lang="id-ID" b="1" dirty="0"/>
              <a:t>(Chief Marketing Officer)</a:t>
            </a:r>
            <a:endParaRPr lang="id-ID" dirty="0" smtClean="0"/>
          </a:p>
          <a:p>
            <a:pPr marL="0" indent="0" eaLnBrk="1" fontAlgn="auto" hangingPunct="1">
              <a:spcAft>
                <a:spcPts val="0"/>
              </a:spcAft>
              <a:buClr>
                <a:schemeClr val="tx1">
                  <a:shade val="95000"/>
                </a:schemeClr>
              </a:buClr>
              <a:buFont typeface="Wingdings 3" pitchFamily="18" charset="2"/>
              <a:buNone/>
              <a:defRPr/>
            </a:pPr>
            <a:r>
              <a:rPr lang="id-ID" dirty="0" smtClean="0"/>
              <a:t/>
            </a:r>
            <a:br>
              <a:rPr lang="id-ID" dirty="0" smtClean="0"/>
            </a:br>
            <a:r>
              <a:rPr lang="id-ID" dirty="0"/>
              <a:t>S</a:t>
            </a:r>
            <a:r>
              <a:rPr lang="id-ID" dirty="0" smtClean="0"/>
              <a:t>eorang </a:t>
            </a:r>
            <a:r>
              <a:rPr lang="id-ID" dirty="0"/>
              <a:t>Chief Marketing Officer (CMO) adalah seorang eksekutif perusahaan yang bertanggung jawab atas kegiatan pemasaran dalam suatu organisasi. Posisi ini paling sering melapor kepada CEO.</a:t>
            </a:r>
            <a:endParaRPr lang="id-ID" dirty="0" smtClean="0"/>
          </a:p>
          <a:p>
            <a:pPr marL="548640" indent="-411480" eaLnBrk="1" fontAlgn="auto" hangingPunct="1">
              <a:spcAft>
                <a:spcPts val="0"/>
              </a:spcAft>
              <a:buClr>
                <a:schemeClr val="tx1">
                  <a:shade val="95000"/>
                </a:schemeClr>
              </a:buClr>
              <a:buFont typeface="Arial" pitchFamily="34" charset="0"/>
              <a:buChar char="•"/>
              <a:defRPr/>
            </a:pPr>
            <a:endParaRPr lang="id-ID" dirty="0"/>
          </a:p>
        </p:txBody>
      </p:sp>
    </p:spTree>
    <p:extLst>
      <p:ext uri="{BB962C8B-B14F-4D97-AF65-F5344CB8AC3E}">
        <p14:creationId xmlns:p14="http://schemas.microsoft.com/office/powerpoint/2010/main" val="48352795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7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TUGAS</a:t>
            </a:r>
            <a:endParaRPr lang="id-ID" dirty="0"/>
          </a:p>
        </p:txBody>
      </p:sp>
      <p:sp>
        <p:nvSpPr>
          <p:cNvPr id="3" name="Content Placeholder 2"/>
          <p:cNvSpPr>
            <a:spLocks noGrp="1"/>
          </p:cNvSpPr>
          <p:nvPr>
            <p:ph idx="1"/>
          </p:nvPr>
        </p:nvSpPr>
        <p:spPr/>
        <p:txBody>
          <a:bodyPr>
            <a:normAutofit/>
          </a:bodyPr>
          <a:lstStyle/>
          <a:p>
            <a:pPr marL="0" indent="0">
              <a:buNone/>
            </a:pPr>
            <a:r>
              <a:rPr lang="id-ID" dirty="0"/>
              <a:t>Bentuklah 4 hingga 5 kelompok mahasiswa. Masing-masing kelompok diminta </a:t>
            </a:r>
            <a:r>
              <a:rPr lang="id-ID" dirty="0" smtClean="0"/>
              <a:t>untuk mencari </a:t>
            </a:r>
            <a:r>
              <a:rPr lang="id-ID" dirty="0"/>
              <a:t>tim TI (jika memungkinkan dilengkapi dengan struktur organisasi </a:t>
            </a:r>
            <a:r>
              <a:rPr lang="id-ID" dirty="0" smtClean="0"/>
              <a:t>yang membawahi </a:t>
            </a:r>
            <a:r>
              <a:rPr lang="id-ID" dirty="0"/>
              <a:t>bidang TI) di perusahaan-perusahaan terkemuka. Masing-masing </a:t>
            </a:r>
            <a:r>
              <a:rPr lang="id-ID" dirty="0" smtClean="0"/>
              <a:t>kelompok juga </a:t>
            </a:r>
            <a:r>
              <a:rPr lang="id-ID" dirty="0"/>
              <a:t>diwajibkan untuk menjelaskan apa saja </a:t>
            </a:r>
            <a:r>
              <a:rPr lang="id-ID" i="1" dirty="0"/>
              <a:t>job description </a:t>
            </a:r>
            <a:r>
              <a:rPr lang="id-ID" dirty="0"/>
              <a:t>setiap posisi yang ada </a:t>
            </a:r>
            <a:r>
              <a:rPr lang="id-ID" dirty="0" smtClean="0"/>
              <a:t>pada struktur </a:t>
            </a:r>
            <a:r>
              <a:rPr lang="id-ID" dirty="0"/>
              <a:t>organisasi TI perusahaan </a:t>
            </a:r>
            <a:r>
              <a:rPr lang="id-ID" dirty="0" smtClean="0"/>
              <a:t>tersebut.</a:t>
            </a:r>
            <a:endParaRPr lang="id-ID" dirty="0"/>
          </a:p>
        </p:txBody>
      </p:sp>
    </p:spTree>
    <p:extLst>
      <p:ext uri="{BB962C8B-B14F-4D97-AF65-F5344CB8AC3E}">
        <p14:creationId xmlns:p14="http://schemas.microsoft.com/office/powerpoint/2010/main" val="22731818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396</TotalTime>
  <Words>963</Words>
  <Application>Microsoft Office PowerPoint</Application>
  <PresentationFormat>On-screen Show (4:3)</PresentationFormat>
  <Paragraphs>109</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ETIKA PROFESI</vt:lpstr>
      <vt:lpstr>Bidang Teknologi Informasi</vt:lpstr>
      <vt:lpstr>PowerPoint Presentation</vt:lpstr>
      <vt:lpstr>Gambaran Umum Pekerjaan di Bidang Teknologi Informasi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Profesi IT Menarik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Profesi IT</vt:lpstr>
      <vt:lpstr>Standarisasi Profesi TI menurut SRIG-PS SEARCC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TUGAS</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ETIKA PROFESI</dc:title>
  <dc:creator>noora</dc:creator>
  <cp:lastModifiedBy>noora</cp:lastModifiedBy>
  <cp:revision>20</cp:revision>
  <dcterms:created xsi:type="dcterms:W3CDTF">2019-09-10T00:20:06Z</dcterms:created>
  <dcterms:modified xsi:type="dcterms:W3CDTF">2019-09-17T07:25:16Z</dcterms:modified>
</cp:coreProperties>
</file>