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docs.oracle.com/javase/tutorial/java/data/numberformat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039BA-23C5-4397-A2A6-7DEA577C6B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Cara </a:t>
            </a:r>
            <a:r>
              <a:rPr lang="en-US" dirty="0" err="1"/>
              <a:t>Mengambil</a:t>
            </a:r>
            <a:r>
              <a:rPr lang="en-US" dirty="0"/>
              <a:t> Input dan </a:t>
            </a:r>
            <a:br>
              <a:rPr lang="en-US" dirty="0"/>
            </a:br>
            <a:r>
              <a:rPr lang="en-US" dirty="0" err="1"/>
              <a:t>Menampilkan</a:t>
            </a:r>
            <a:r>
              <a:rPr lang="en-US" dirty="0"/>
              <a:t> Output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7FB408-8C96-433A-8CFC-BCF43E2A6B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Pemrograman Java: Mengambil input dan menampilkan Output">
            <a:extLst>
              <a:ext uri="{FF2B5EF4-FFF2-40B4-BE49-F238E27FC236}">
                <a16:creationId xmlns:a16="http://schemas.microsoft.com/office/drawing/2014/main" id="{6DCDA86E-896C-4910-89E0-7B29C91C0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047" y="3085766"/>
            <a:ext cx="6267635" cy="330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309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E9A31-9512-4089-B7EF-4CD76C9D8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</a:t>
            </a:r>
            <a:r>
              <a:rPr lang="en-US" dirty="0"/>
              <a:t> UTAMA SISTEM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061549-66A2-4118-ACD0-BAD19DF6C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2289411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Seperti</a:t>
            </a:r>
            <a:r>
              <a:rPr lang="en-US" dirty="0"/>
              <a:t>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ketahui</a:t>
            </a:r>
            <a:r>
              <a:rPr lang="en-US" dirty="0"/>
              <a:t>, program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: input, proses, dan output.</a:t>
            </a:r>
          </a:p>
          <a:p>
            <a:r>
              <a:rPr lang="en-US" dirty="0"/>
              <a:t>Input: </a:t>
            </a:r>
            <a:r>
              <a:rPr lang="en-US" dirty="0" err="1"/>
              <a:t>nilai</a:t>
            </a:r>
            <a:r>
              <a:rPr lang="en-US" dirty="0"/>
              <a:t>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masukan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program</a:t>
            </a:r>
          </a:p>
          <a:p>
            <a:r>
              <a:rPr lang="en-US" dirty="0"/>
              <a:t>Proses: </a:t>
            </a:r>
            <a:r>
              <a:rPr lang="en-US" dirty="0" err="1"/>
              <a:t>langkah</a:t>
            </a:r>
            <a:r>
              <a:rPr lang="en-US" dirty="0"/>
              <a:t> demi </a:t>
            </a:r>
            <a:r>
              <a:rPr lang="en-US" dirty="0" err="1"/>
              <a:t>langkah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mengelola</a:t>
            </a:r>
            <a:r>
              <a:rPr lang="en-US" dirty="0"/>
              <a:t> input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berguna</a:t>
            </a:r>
            <a:endParaRPr lang="en-US" dirty="0"/>
          </a:p>
          <a:p>
            <a:r>
              <a:rPr lang="en-US" dirty="0"/>
              <a:t>Output: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pengolahan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697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709D1-8B44-47D3-A2F5-D49B236FC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A5B9A-87FE-4A6F-A25C-BA73FFD66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pemrograman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fungs-fungsi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input dan output.</a:t>
            </a:r>
          </a:p>
          <a:p>
            <a:r>
              <a:rPr lang="en-US" dirty="0"/>
              <a:t>Java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tiga</a:t>
            </a:r>
            <a:r>
              <a:rPr lang="en-US" dirty="0"/>
              <a:t> class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input:</a:t>
            </a:r>
          </a:p>
          <a:p>
            <a:pPr lvl="1"/>
            <a:r>
              <a:rPr lang="en-US" dirty="0"/>
              <a:t>Class Scanner;</a:t>
            </a:r>
          </a:p>
          <a:p>
            <a:pPr lvl="1"/>
            <a:r>
              <a:rPr lang="en-US" dirty="0"/>
              <a:t>Class </a:t>
            </a:r>
            <a:r>
              <a:rPr lang="en-US" dirty="0" err="1"/>
              <a:t>BufferReader</a:t>
            </a:r>
            <a:r>
              <a:rPr lang="en-US" dirty="0"/>
              <a:t>;</a:t>
            </a:r>
          </a:p>
          <a:p>
            <a:pPr lvl="1"/>
            <a:r>
              <a:rPr lang="en-US" dirty="0"/>
              <a:t>dan Class Console.</a:t>
            </a:r>
          </a:p>
          <a:p>
            <a:r>
              <a:rPr lang="en-US" dirty="0" err="1"/>
              <a:t>Tiga</a:t>
            </a:r>
            <a:r>
              <a:rPr lang="en-US" dirty="0"/>
              <a:t> class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input pada program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(console). </a:t>
            </a:r>
          </a:p>
          <a:p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GUI </a:t>
            </a:r>
            <a:r>
              <a:rPr lang="en-US" dirty="0" err="1"/>
              <a:t>menggunakan</a:t>
            </a:r>
            <a:r>
              <a:rPr lang="en-US" dirty="0"/>
              <a:t> class yang lain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JOptionPane</a:t>
            </a:r>
            <a:r>
              <a:rPr lang="en-US" dirty="0"/>
              <a:t> dan </a:t>
            </a:r>
            <a:r>
              <a:rPr lang="en-US" dirty="0" err="1"/>
              <a:t>inputbox</a:t>
            </a:r>
            <a:r>
              <a:rPr lang="en-US" dirty="0"/>
              <a:t> pada form.</a:t>
            </a:r>
          </a:p>
          <a:p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outputnya</a:t>
            </a:r>
            <a:r>
              <a:rPr lang="en-US" dirty="0"/>
              <a:t>, Java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print(), </a:t>
            </a:r>
            <a:r>
              <a:rPr lang="en-US" dirty="0" err="1"/>
              <a:t>println</a:t>
            </a:r>
            <a:r>
              <a:rPr lang="en-US" dirty="0"/>
              <a:t>(), dan format().</a:t>
            </a:r>
          </a:p>
        </p:txBody>
      </p:sp>
    </p:spTree>
    <p:extLst>
      <p:ext uri="{BB962C8B-B14F-4D97-AF65-F5344CB8AC3E}">
        <p14:creationId xmlns:p14="http://schemas.microsoft.com/office/powerpoint/2010/main" val="538982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825971-6A58-4800-9D76-9B3B2C000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Mengambil</a:t>
            </a:r>
            <a:r>
              <a:rPr lang="en-US" dirty="0"/>
              <a:t> Input </a:t>
            </a:r>
            <a:r>
              <a:rPr lang="en-US" dirty="0" err="1"/>
              <a:t>dengan</a:t>
            </a:r>
            <a:r>
              <a:rPr lang="en-US" dirty="0"/>
              <a:t> Class Scanner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983A9-DB4D-458F-BC2C-E7DF1045E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971077"/>
          </a:xfrm>
        </p:spPr>
        <p:txBody>
          <a:bodyPr/>
          <a:lstStyle/>
          <a:p>
            <a:r>
              <a:rPr lang="en-US" dirty="0"/>
              <a:t>Scanner </a:t>
            </a:r>
            <a:r>
              <a:rPr lang="en-US" dirty="0" err="1"/>
              <a:t>merupakan</a:t>
            </a:r>
            <a:r>
              <a:rPr lang="en-US" dirty="0"/>
              <a:t> class yang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fungsi-fungsi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input </a:t>
            </a:r>
            <a:r>
              <a:rPr lang="en-US" dirty="0" err="1"/>
              <a:t>dari</a:t>
            </a:r>
            <a:r>
              <a:rPr lang="en-US" dirty="0"/>
              <a:t> keyboard.</a:t>
            </a:r>
          </a:p>
          <a:p>
            <a:r>
              <a:rPr lang="en-US" dirty="0"/>
              <a:t>Agar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Scanner,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mengimpornya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BC71BB-F426-491E-9ECA-DE8A19685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7474" y="3616113"/>
            <a:ext cx="8197049" cy="810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52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F7656-7873-43B2-A79B-552974C07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922A27-C9EE-412A-9E94-0F60C57B2C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621204"/>
            <a:ext cx="11029615" cy="1326184"/>
          </a:xfrm>
        </p:spPr>
        <p:txBody>
          <a:bodyPr/>
          <a:lstStyle/>
          <a:p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pertemuan</a:t>
            </a:r>
            <a:r>
              <a:rPr lang="en-US" dirty="0"/>
              <a:t> ke-3,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buatlah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bernama</a:t>
            </a:r>
            <a:r>
              <a:rPr lang="en-US" dirty="0"/>
              <a:t> pertemuan3 pada source packages.</a:t>
            </a:r>
          </a:p>
          <a:p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pada </a:t>
            </a:r>
            <a:r>
              <a:rPr lang="en-US" dirty="0" err="1"/>
              <a:t>souce</a:t>
            </a:r>
            <a:r>
              <a:rPr lang="en-US" dirty="0"/>
              <a:t> packages,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pilih</a:t>
            </a:r>
            <a:r>
              <a:rPr lang="en-US" dirty="0"/>
              <a:t> new package: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53ABA2-1D8A-4B15-A49D-17AEE0520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468" y="2747639"/>
            <a:ext cx="5779064" cy="400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50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4B803-547F-4879-8C24-FDD8F44BB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082BF-007B-4028-B8D1-7C0559EFB7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9972AF-48E1-4A9B-BB56-C02672684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636" y="1865653"/>
            <a:ext cx="9911359" cy="485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130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019D6-D232-4D87-BE45-00564D2A9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/>
              <a:t>Setelah itu, silahkan ikuti kode berikut ini: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1AB35AB-FE11-4856-ABF3-B15B6C871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1145" y="1917577"/>
            <a:ext cx="8025413" cy="483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37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DF427-954E-47B4-B45B-723E7F68B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4D74D-9C86-4CC0-A4A5-9E6BC4856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18606"/>
            <a:ext cx="11029615" cy="2222828"/>
          </a:xfrm>
        </p:spPr>
        <p:txBody>
          <a:bodyPr/>
          <a:lstStyle/>
          <a:p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diperhatikan</a:t>
            </a:r>
            <a:r>
              <a:rPr lang="en-US" dirty="0"/>
              <a:t>, </a:t>
            </a:r>
            <a:r>
              <a:rPr lang="en-US" dirty="0" err="1"/>
              <a:t>penggunakan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data </a:t>
            </a:r>
            <a:r>
              <a:rPr lang="en-US" dirty="0" err="1"/>
              <a:t>bergantung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 yang </a:t>
            </a:r>
            <a:r>
              <a:rPr lang="en-US" dirty="0" err="1"/>
              <a:t>digunakan</a:t>
            </a:r>
            <a:r>
              <a:rPr lang="en-US" dirty="0"/>
              <a:t>.</a:t>
            </a:r>
          </a:p>
          <a:p>
            <a:r>
              <a:rPr lang="en-US" dirty="0" err="1"/>
              <a:t>Misal</a:t>
            </a:r>
            <a:r>
              <a:rPr lang="en-US" dirty="0"/>
              <a:t>, </a:t>
            </a:r>
            <a:r>
              <a:rPr lang="en-US" dirty="0" err="1"/>
              <a:t>tipe</a:t>
            </a:r>
            <a:r>
              <a:rPr lang="en-US" dirty="0"/>
              <a:t> </a:t>
            </a:r>
            <a:r>
              <a:rPr lang="en-US" dirty="0" err="1"/>
              <a:t>datanya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String,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method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nextLine</a:t>
            </a:r>
            <a:r>
              <a:rPr lang="en-US" dirty="0"/>
              <a:t>().</a:t>
            </a:r>
          </a:p>
          <a:p>
            <a:r>
              <a:rPr lang="en-US" dirty="0" err="1"/>
              <a:t>Begitu</a:t>
            </a:r>
            <a:r>
              <a:rPr lang="en-US" dirty="0"/>
              <a:t> juga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tipe</a:t>
            </a:r>
            <a:r>
              <a:rPr lang="en-US" dirty="0"/>
              <a:t> data lain, Integer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nextInt</a:t>
            </a:r>
            <a:r>
              <a:rPr lang="en-US" dirty="0"/>
              <a:t>(), Double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nextDouble</a:t>
            </a:r>
            <a:r>
              <a:rPr lang="en-US" dirty="0"/>
              <a:t>(), </a:t>
            </a:r>
            <a:r>
              <a:rPr lang="en-US" dirty="0" err="1"/>
              <a:t>dsb</a:t>
            </a:r>
            <a:r>
              <a:rPr lang="en-US" dirty="0"/>
              <a:t>.</a:t>
            </a:r>
          </a:p>
          <a:p>
            <a:r>
              <a:rPr lang="en-US" dirty="0"/>
              <a:t>Setelah </a:t>
            </a:r>
            <a:r>
              <a:rPr lang="en-US" dirty="0" err="1"/>
              <a:t>selesai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program, </a:t>
            </a:r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dijalankan</a:t>
            </a:r>
            <a:r>
              <a:rPr lang="en-US" dirty="0"/>
              <a:t>. </a:t>
            </a:r>
          </a:p>
          <a:p>
            <a:r>
              <a:rPr lang="en-US" dirty="0" err="1"/>
              <a:t>Klik</a:t>
            </a:r>
            <a:r>
              <a:rPr lang="en-US" dirty="0"/>
              <a:t> </a:t>
            </a:r>
            <a:r>
              <a:rPr lang="en-US" dirty="0" err="1"/>
              <a:t>kanan</a:t>
            </a:r>
            <a:r>
              <a:rPr lang="en-US" dirty="0"/>
              <a:t>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pilih</a:t>
            </a:r>
            <a:r>
              <a:rPr lang="en-US" dirty="0"/>
              <a:t> Run File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tekan</a:t>
            </a:r>
            <a:r>
              <a:rPr lang="en-US" dirty="0"/>
              <a:t> </a:t>
            </a:r>
            <a:r>
              <a:rPr lang="en-US" dirty="0" err="1"/>
              <a:t>tombol</a:t>
            </a:r>
            <a:r>
              <a:rPr lang="en-US" dirty="0"/>
              <a:t> [Shift]+[F6].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224CC7-55C2-4DF3-8B60-81951631D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646" y="4057094"/>
            <a:ext cx="6385680" cy="273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429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470F0-CA37-4CE2-AE15-962567B30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Mengambil</a:t>
            </a:r>
            <a:r>
              <a:rPr lang="en-US" dirty="0"/>
              <a:t> Input </a:t>
            </a:r>
            <a:r>
              <a:rPr lang="en-US" dirty="0" err="1"/>
              <a:t>dengan</a:t>
            </a:r>
            <a:r>
              <a:rPr lang="en-US" dirty="0"/>
              <a:t> Class </a:t>
            </a:r>
            <a:r>
              <a:rPr lang="en-US" dirty="0" err="1"/>
              <a:t>BufferReader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039D7-8CDD-4284-A09E-AD35B4AA19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699046"/>
          </a:xfrm>
        </p:spPr>
        <p:txBody>
          <a:bodyPr/>
          <a:lstStyle/>
          <a:p>
            <a:r>
              <a:rPr lang="en-US" dirty="0"/>
              <a:t>Class </a:t>
            </a:r>
            <a:r>
              <a:rPr lang="en-US" dirty="0" err="1">
                <a:solidFill>
                  <a:srgbClr val="FF0000"/>
                </a:solidFill>
              </a:rPr>
              <a:t>BufferReader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input </a:t>
            </a:r>
            <a:r>
              <a:rPr lang="en-US" dirty="0" err="1"/>
              <a:t>dari</a:t>
            </a:r>
            <a:r>
              <a:rPr lang="en-US" dirty="0"/>
              <a:t> keyboard </a:t>
            </a:r>
            <a:r>
              <a:rPr lang="en-US" dirty="0" err="1"/>
              <a:t>saja</a:t>
            </a:r>
            <a:r>
              <a:rPr lang="en-US" dirty="0"/>
              <a:t>.</a:t>
            </a:r>
          </a:p>
          <a:p>
            <a:r>
              <a:rPr lang="en-US" dirty="0"/>
              <a:t>Class </a:t>
            </a:r>
            <a:r>
              <a:rPr lang="en-US" dirty="0" err="1"/>
              <a:t>ini</a:t>
            </a:r>
            <a:r>
              <a:rPr lang="en-US" dirty="0"/>
              <a:t> juga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membaca</a:t>
            </a:r>
            <a:r>
              <a:rPr lang="en-US" dirty="0"/>
              <a:t> input </a:t>
            </a:r>
            <a:r>
              <a:rPr lang="en-US" dirty="0" err="1"/>
              <a:t>dari</a:t>
            </a:r>
            <a:r>
              <a:rPr lang="en-US" dirty="0"/>
              <a:t> file dan </a:t>
            </a:r>
            <a:r>
              <a:rPr lang="en-US" dirty="0" err="1"/>
              <a:t>jaringan</a:t>
            </a:r>
            <a:r>
              <a:rPr lang="en-US" dirty="0"/>
              <a:t>.</a:t>
            </a:r>
          </a:p>
          <a:p>
            <a:r>
              <a:rPr lang="en-US" dirty="0"/>
              <a:t>Class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terletak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paket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java.io.</a:t>
            </a:r>
          </a:p>
          <a:p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diimpor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class </a:t>
            </a:r>
            <a:r>
              <a:rPr lang="en-US" dirty="0" err="1">
                <a:solidFill>
                  <a:srgbClr val="FF0000"/>
                </a:solidFill>
              </a:rPr>
              <a:t>BufferReader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9CB4C1-E07B-4B17-B8C8-CC16564A0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172" y="4496889"/>
            <a:ext cx="10003654" cy="81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73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F63AC-B91A-4517-8F5C-6FF4CCF2F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Mari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coba</a:t>
            </a:r>
            <a:r>
              <a:rPr lang="en-US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A7741-0AC5-4493-AE51-51FA0CFE75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764911"/>
            <a:ext cx="11029615" cy="598215"/>
          </a:xfrm>
        </p:spPr>
        <p:txBody>
          <a:bodyPr/>
          <a:lstStyle/>
          <a:p>
            <a:r>
              <a:rPr lang="en-US" dirty="0" err="1"/>
              <a:t>Silahkan</a:t>
            </a:r>
            <a:r>
              <a:rPr lang="en-US" dirty="0"/>
              <a:t> </a:t>
            </a:r>
            <a:r>
              <a:rPr lang="en-US" dirty="0" err="1"/>
              <a:t>buat</a:t>
            </a:r>
            <a:r>
              <a:rPr lang="en-US" dirty="0"/>
              <a:t> class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bernama</a:t>
            </a:r>
            <a:r>
              <a:rPr lang="en-US" dirty="0"/>
              <a:t> </a:t>
            </a:r>
            <a:r>
              <a:rPr lang="en-US" dirty="0" err="1"/>
              <a:t>ContohBufferReader</a:t>
            </a:r>
            <a:r>
              <a:rPr lang="en-US" dirty="0"/>
              <a:t>,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kode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86C353-565D-4C94-8F05-56475E669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286" y="2307549"/>
            <a:ext cx="9870194" cy="446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10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5A1FE-38CA-452E-827A-7B5285569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5CD84-995E-4E8D-8EBF-ABCD17AF5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1248504"/>
          </a:xfrm>
        </p:spPr>
        <p:txBody>
          <a:bodyPr/>
          <a:lstStyle/>
          <a:p>
            <a:r>
              <a:rPr lang="en-US" dirty="0" err="1"/>
              <a:t>Ternyata</a:t>
            </a:r>
            <a:r>
              <a:rPr lang="en-US" dirty="0"/>
              <a:t> class </a:t>
            </a:r>
            <a:r>
              <a:rPr lang="en-US" dirty="0" err="1"/>
              <a:t>BufferReader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bekerja</a:t>
            </a:r>
            <a:r>
              <a:rPr lang="en-US" dirty="0"/>
              <a:t> </a:t>
            </a:r>
            <a:r>
              <a:rPr lang="en-US" dirty="0" err="1"/>
              <a:t>sendirian</a:t>
            </a:r>
            <a:r>
              <a:rPr lang="en-US" dirty="0"/>
              <a:t>. </a:t>
            </a:r>
            <a:r>
              <a:rPr lang="en-US" dirty="0" err="1"/>
              <a:t>Dia</a:t>
            </a:r>
            <a:r>
              <a:rPr lang="en-US" dirty="0"/>
              <a:t> juga </a:t>
            </a:r>
            <a:r>
              <a:rPr lang="en-US" dirty="0" err="1"/>
              <a:t>butuh</a:t>
            </a:r>
            <a:r>
              <a:rPr lang="en-US" dirty="0"/>
              <a:t> </a:t>
            </a:r>
            <a:r>
              <a:rPr lang="en-US" dirty="0" err="1"/>
              <a:t>teman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: class </a:t>
            </a:r>
            <a:r>
              <a:rPr lang="en-US" dirty="0" err="1"/>
              <a:t>InputStreamReader</a:t>
            </a:r>
            <a:r>
              <a:rPr lang="en-US" dirty="0"/>
              <a:t> dan class </a:t>
            </a:r>
            <a:r>
              <a:rPr lang="en-US" dirty="0" err="1"/>
              <a:t>IOException</a:t>
            </a:r>
            <a:r>
              <a:rPr lang="en-US" dirty="0"/>
              <a:t>.</a:t>
            </a:r>
          </a:p>
          <a:p>
            <a:r>
              <a:rPr lang="en-US" dirty="0" err="1"/>
              <a:t>Sekarang</a:t>
            </a:r>
            <a:r>
              <a:rPr lang="en-US" dirty="0"/>
              <a:t> </a:t>
            </a:r>
            <a:r>
              <a:rPr lang="en-US" dirty="0" err="1"/>
              <a:t>mari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jalankan</a:t>
            </a:r>
            <a:r>
              <a:rPr lang="en-US" dirty="0"/>
              <a:t> </a:t>
            </a:r>
            <a:r>
              <a:rPr lang="en-US" dirty="0" err="1"/>
              <a:t>programnya</a:t>
            </a:r>
            <a:r>
              <a:rPr lang="en-US" dirty="0"/>
              <a:t>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E011AF-E9B9-42C1-99FA-4E7C2A3ACF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868" y="3635912"/>
            <a:ext cx="7201548" cy="2805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15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A3791-AF73-493B-AA0A-7E61836B4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77D154E-A284-48F5-875D-AC494916AB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81192" y="1878317"/>
            <a:ext cx="10422680" cy="147732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914400">
              <a:buClrTx/>
              <a:buSzTx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Perbedaan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BufferReader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dengan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Scanner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terlihat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dari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fungsi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atau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method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yang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dipakai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Scanner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menggunakan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next()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,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sedangkan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BufferReader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menggunakan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readLine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()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>
              <a:buClrTx/>
              <a:buSzTx/>
            </a:pP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Lalu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untuk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tipe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data integer,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BufferReader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menggunakan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fungsi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rgbClr val="E83E8C"/>
                </a:solidFill>
                <a:effectLst/>
                <a:latin typeface="SFMono-Regular"/>
              </a:rPr>
              <a:t>read()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saja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. Hal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ini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dapat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kita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lihat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dalam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</a:t>
            </a:r>
            <a:r>
              <a:rPr kumimoji="0" lang="en-US" altLang="en-US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hint autocomplete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Georgia" panose="02040502050405020303" pitchFamily="18" charset="0"/>
              </a:rPr>
              <a:t> .</a:t>
            </a:r>
          </a:p>
          <a:p>
            <a:pPr defTabSz="914400">
              <a:buClrTx/>
              <a:buSzTx/>
            </a:pPr>
            <a:r>
              <a:rPr lang="en-US" altLang="en-US" b="1" dirty="0"/>
              <a:t>Tips</a:t>
            </a:r>
            <a:r>
              <a:rPr lang="en-US" altLang="en-US" dirty="0"/>
              <a:t>: </a:t>
            </a:r>
            <a:r>
              <a:rPr lang="en-US" altLang="en-US" dirty="0" err="1"/>
              <a:t>Tekan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>
                <a:solidFill>
                  <a:srgbClr val="FF0000"/>
                </a:solidFill>
              </a:rPr>
              <a:t>Ctrl+Spasi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 err="1"/>
              <a:t>saat</a:t>
            </a:r>
            <a:r>
              <a:rPr lang="en-US" altLang="en-US" dirty="0"/>
              <a:t> </a:t>
            </a:r>
            <a:r>
              <a:rPr lang="en-US" altLang="en-US" dirty="0" err="1"/>
              <a:t>menulis</a:t>
            </a:r>
            <a:r>
              <a:rPr lang="en-US" altLang="en-US" dirty="0"/>
              <a:t> </a:t>
            </a:r>
            <a:r>
              <a:rPr lang="en-US" altLang="en-US" dirty="0" err="1"/>
              <a:t>kode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menampilkan</a:t>
            </a:r>
            <a:r>
              <a:rPr lang="en-US" altLang="en-US" dirty="0"/>
              <a:t> hint autocomplete 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1" name="Picture 3" descr="hint buffer">
            <a:extLst>
              <a:ext uri="{FF2B5EF4-FFF2-40B4-BE49-F238E27FC236}">
                <a16:creationId xmlns:a16="http://schemas.microsoft.com/office/drawing/2014/main" id="{AA003585-FA5C-482F-B3F3-DAD8748F4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298" y="3796313"/>
            <a:ext cx="6355547" cy="195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95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303EB-28E2-4CA5-AC9F-FB6CF4AAE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Mengambil</a:t>
            </a:r>
            <a:r>
              <a:rPr lang="en-US" dirty="0"/>
              <a:t> Input </a:t>
            </a:r>
            <a:r>
              <a:rPr lang="en-US" dirty="0" err="1"/>
              <a:t>dengan</a:t>
            </a:r>
            <a:r>
              <a:rPr lang="en-US" dirty="0"/>
              <a:t> Class Console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E4D3C-331D-40B5-9C43-291F6288C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905" y="1829829"/>
            <a:ext cx="11029615" cy="31194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Class Console </a:t>
            </a:r>
            <a:r>
              <a:rPr lang="en-US" dirty="0" err="1"/>
              <a:t>hampir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BufferReader</a:t>
            </a:r>
            <a:r>
              <a:rPr lang="en-US" dirty="0"/>
              <a:t>. </a:t>
            </a:r>
            <a:r>
              <a:rPr lang="en-US" dirty="0" err="1"/>
              <a:t>Dia</a:t>
            </a:r>
            <a:r>
              <a:rPr lang="en-US" dirty="0"/>
              <a:t> juga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readLine</a:t>
            </a:r>
            <a:r>
              <a:rPr lang="en-US" dirty="0"/>
              <a:t>()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input.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Akan </a:t>
            </a:r>
            <a:r>
              <a:rPr lang="en-US" dirty="0" err="1"/>
              <a:t>tetapi</a:t>
            </a:r>
            <a:r>
              <a:rPr lang="en-US" dirty="0"/>
              <a:t>…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Class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di </a:t>
            </a:r>
            <a:r>
              <a:rPr lang="en-US" dirty="0" err="1"/>
              <a:t>lingkungan</a:t>
            </a:r>
            <a:r>
              <a:rPr lang="en-US" dirty="0"/>
              <a:t> console </a:t>
            </a:r>
            <a:r>
              <a:rPr lang="en-US" dirty="0" err="1"/>
              <a:t>saja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Terminal dan CMD.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Class Console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di </a:t>
            </a:r>
            <a:r>
              <a:rPr lang="en-US" dirty="0" err="1"/>
              <a:t>Netbeans</a:t>
            </a:r>
            <a:r>
              <a:rPr lang="en-US" dirty="0"/>
              <a:t>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kompilasi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manual.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class </a:t>
            </a:r>
            <a:r>
              <a:rPr lang="en-US" dirty="0" err="1"/>
              <a:t>ini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mengimpornya</a:t>
            </a:r>
            <a:r>
              <a:rPr lang="en-US" dirty="0"/>
              <a:t> </a:t>
            </a:r>
            <a:r>
              <a:rPr lang="en-US" dirty="0" err="1"/>
              <a:t>terlebih</a:t>
            </a:r>
            <a:r>
              <a:rPr lang="en-US" dirty="0"/>
              <a:t> </a:t>
            </a:r>
            <a:r>
              <a:rPr lang="en-US" dirty="0" err="1"/>
              <a:t>dahulu</a:t>
            </a:r>
            <a:r>
              <a:rPr lang="en-US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5438DD-7766-42BA-A8F2-EA8CF3E6D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010" y="4994812"/>
            <a:ext cx="10793767" cy="93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12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0BAF2-0E54-43B8-BB00-E7194D756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Mari </a:t>
            </a:r>
            <a:r>
              <a:rPr lang="en-US" b="1" dirty="0" err="1"/>
              <a:t>kita</a:t>
            </a:r>
            <a:r>
              <a:rPr lang="en-US" b="1" dirty="0"/>
              <a:t> </a:t>
            </a:r>
            <a:r>
              <a:rPr lang="en-US" b="1" dirty="0" err="1"/>
              <a:t>coba</a:t>
            </a:r>
            <a:r>
              <a:rPr lang="en-US" b="1" dirty="0"/>
              <a:t>…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8F446-2D34-4933-AD44-CB3DF8A72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58555"/>
            <a:ext cx="11029615" cy="425100"/>
          </a:xfrm>
        </p:spPr>
        <p:txBody>
          <a:bodyPr/>
          <a:lstStyle/>
          <a:p>
            <a:r>
              <a:rPr lang="sv-SE" dirty="0"/>
              <a:t>Buatlah file baru bernama InputConsole.java dengan isi sebagai berikut: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FB4EEB-3ED7-481B-98F9-8A85D7F0C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869" y="2516838"/>
            <a:ext cx="7637755" cy="418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9969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D9C1F-FD12-4E51-A9B4-0522C9C3A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Menampilkan</a:t>
            </a:r>
            <a:r>
              <a:rPr lang="en-US" b="1" dirty="0"/>
              <a:t> Output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0AFAC-0EE2-40C3-829F-D394C0541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Kita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mengenal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cara</a:t>
            </a:r>
            <a:r>
              <a:rPr lang="en-US" sz="2400" dirty="0"/>
              <a:t> </a:t>
            </a:r>
            <a:r>
              <a:rPr lang="en-US" sz="2400" dirty="0" err="1"/>
              <a:t>mengambil</a:t>
            </a:r>
            <a:r>
              <a:rPr lang="en-US" sz="2400" dirty="0"/>
              <a:t> input </a:t>
            </a:r>
            <a:r>
              <a:rPr lang="en-US" sz="2400" dirty="0" err="1"/>
              <a:t>dari</a:t>
            </a:r>
            <a:r>
              <a:rPr lang="en-US" sz="2400" dirty="0"/>
              <a:t> keyboard </a:t>
            </a:r>
            <a:r>
              <a:rPr lang="en-US" sz="2400" dirty="0" err="1"/>
              <a:t>untuk</a:t>
            </a:r>
            <a:r>
              <a:rPr lang="en-US" sz="2400" dirty="0"/>
              <a:t> program </a:t>
            </a:r>
            <a:r>
              <a:rPr lang="en-US" sz="2400" dirty="0" err="1"/>
              <a:t>berbasis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r>
              <a:rPr lang="en-US" sz="2400" dirty="0" err="1"/>
              <a:t>Sekarang</a:t>
            </a:r>
            <a:r>
              <a:rPr lang="en-US" sz="2400" dirty="0"/>
              <a:t> </a:t>
            </a:r>
            <a:r>
              <a:rPr lang="en-US" sz="2400" dirty="0" err="1"/>
              <a:t>bagaimana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outputnya</a:t>
            </a:r>
            <a:r>
              <a:rPr lang="en-US" sz="2400" dirty="0"/>
              <a:t>?</a:t>
            </a:r>
          </a:p>
          <a:p>
            <a:pPr marL="0" indent="0">
              <a:buNone/>
            </a:pPr>
            <a:r>
              <a:rPr lang="en-US" sz="2400" dirty="0"/>
              <a:t>Ada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yang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disediakan</a:t>
            </a:r>
            <a:r>
              <a:rPr lang="en-US" sz="2400" dirty="0"/>
              <a:t> oleh Java:</a:t>
            </a:r>
          </a:p>
          <a:p>
            <a:pPr lvl="1"/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System.out.print</a:t>
            </a:r>
            <a:r>
              <a:rPr lang="en-US" sz="2000" dirty="0"/>
              <a:t>()</a:t>
            </a:r>
          </a:p>
          <a:p>
            <a:pPr lvl="1"/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System.out.println</a:t>
            </a:r>
            <a:r>
              <a:rPr lang="en-US" sz="2000" dirty="0"/>
              <a:t>()</a:t>
            </a:r>
          </a:p>
          <a:p>
            <a:pPr lvl="1"/>
            <a:r>
              <a:rPr lang="en-US" sz="2000" dirty="0" err="1"/>
              <a:t>Fungsi</a:t>
            </a:r>
            <a:r>
              <a:rPr lang="en-US" sz="2000" dirty="0"/>
              <a:t> </a:t>
            </a:r>
            <a:r>
              <a:rPr lang="en-US" sz="2000" dirty="0" err="1"/>
              <a:t>System.out.format</a:t>
            </a:r>
            <a:r>
              <a:rPr lang="en-US" sz="2000" dirty="0"/>
              <a:t>()</a:t>
            </a:r>
          </a:p>
          <a:p>
            <a:pPr marL="0" indent="0">
              <a:buNone/>
            </a:pPr>
            <a:r>
              <a:rPr lang="en-US" sz="2400" dirty="0" err="1"/>
              <a:t>Apa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perbedaan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fungsi-fungsi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390572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B3DB5-B8E3-4D68-87BE-AA28E0640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print() vs </a:t>
            </a:r>
            <a:r>
              <a:rPr lang="en-US" dirty="0" err="1"/>
              <a:t>println</a:t>
            </a:r>
            <a:r>
              <a:rPr lang="en-US" dirty="0"/>
              <a:t>()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CD0F-783F-4C27-9062-2DA8928FE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Fungsi</a:t>
            </a:r>
            <a:r>
              <a:rPr lang="en-US" sz="3200" dirty="0"/>
              <a:t> print() dan </a:t>
            </a:r>
            <a:r>
              <a:rPr lang="en-US" sz="3200" dirty="0" err="1"/>
              <a:t>println</a:t>
            </a:r>
            <a:r>
              <a:rPr lang="en-US" sz="3200" dirty="0"/>
              <a:t>() </a:t>
            </a:r>
            <a:r>
              <a:rPr lang="en-US" sz="3200" dirty="0" err="1"/>
              <a:t>sama-sama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menampilkan</a:t>
            </a:r>
            <a:r>
              <a:rPr lang="en-US" sz="3200" dirty="0"/>
              <a:t> </a:t>
            </a:r>
            <a:r>
              <a:rPr lang="en-US" sz="3200" dirty="0" err="1"/>
              <a:t>teks</a:t>
            </a:r>
            <a:r>
              <a:rPr lang="en-US" sz="3200" dirty="0"/>
              <a:t>.</a:t>
            </a:r>
          </a:p>
          <a:p>
            <a:pPr marL="0" indent="0">
              <a:buNone/>
            </a:pPr>
            <a:r>
              <a:rPr lang="en-US" sz="3200" dirty="0" err="1"/>
              <a:t>Lalu</a:t>
            </a:r>
            <a:r>
              <a:rPr lang="en-US" sz="3200" dirty="0"/>
              <a:t> </a:t>
            </a:r>
            <a:r>
              <a:rPr lang="en-US" sz="3200" dirty="0" err="1"/>
              <a:t>apa</a:t>
            </a:r>
            <a:r>
              <a:rPr lang="en-US" sz="3200" dirty="0"/>
              <a:t> </a:t>
            </a:r>
            <a:r>
              <a:rPr lang="en-US" sz="3200" dirty="0" err="1"/>
              <a:t>bedanya</a:t>
            </a:r>
            <a:r>
              <a:rPr lang="en-US" sz="32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46410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67E97-9D03-4BC2-B6DD-A730503F7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5E6B8-E8B5-46B4-B340-4F7394353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1459349"/>
          </a:xfrm>
        </p:spPr>
        <p:txBody>
          <a:bodyPr>
            <a:normAutofit fontScale="77500" lnSpcReduction="20000"/>
          </a:bodyPr>
          <a:lstStyle/>
          <a:p>
            <a:r>
              <a:rPr lang="en-US" sz="4000" dirty="0" err="1"/>
              <a:t>Fungsi</a:t>
            </a:r>
            <a:r>
              <a:rPr lang="en-US" sz="4000" dirty="0"/>
              <a:t> print() </a:t>
            </a:r>
            <a:r>
              <a:rPr lang="en-US" sz="4000" dirty="0" err="1"/>
              <a:t>akan</a:t>
            </a:r>
            <a:r>
              <a:rPr lang="en-US" sz="4000" dirty="0"/>
              <a:t> </a:t>
            </a:r>
            <a:r>
              <a:rPr lang="en-US" sz="4000" dirty="0" err="1"/>
              <a:t>menampilkan</a:t>
            </a:r>
            <a:r>
              <a:rPr lang="en-US" sz="4000" dirty="0"/>
              <a:t> </a:t>
            </a:r>
            <a:r>
              <a:rPr lang="en-US" sz="4000" dirty="0" err="1"/>
              <a:t>teks</a:t>
            </a:r>
            <a:r>
              <a:rPr lang="en-US" sz="4000" dirty="0"/>
              <a:t> </a:t>
            </a:r>
            <a:r>
              <a:rPr lang="en-US" sz="4000" dirty="0" err="1"/>
              <a:t>apa</a:t>
            </a:r>
            <a:r>
              <a:rPr lang="en-US" sz="4000" dirty="0"/>
              <a:t> </a:t>
            </a:r>
            <a:r>
              <a:rPr lang="en-US" sz="4000" dirty="0" err="1"/>
              <a:t>adanya</a:t>
            </a:r>
            <a:r>
              <a:rPr lang="en-US" sz="4000" dirty="0"/>
              <a:t>. </a:t>
            </a:r>
          </a:p>
          <a:p>
            <a:r>
              <a:rPr lang="en-US" sz="4000" dirty="0" err="1"/>
              <a:t>Sedangkan</a:t>
            </a:r>
            <a:r>
              <a:rPr lang="en-US" sz="4000" dirty="0"/>
              <a:t> </a:t>
            </a:r>
            <a:r>
              <a:rPr lang="en-US" sz="4000" dirty="0" err="1"/>
              <a:t>println</a:t>
            </a:r>
            <a:r>
              <a:rPr lang="en-US" sz="4000" dirty="0"/>
              <a:t>() </a:t>
            </a:r>
            <a:r>
              <a:rPr lang="en-US" sz="4000" dirty="0" err="1"/>
              <a:t>akan</a:t>
            </a:r>
            <a:r>
              <a:rPr lang="en-US" sz="4000" dirty="0"/>
              <a:t> </a:t>
            </a:r>
            <a:r>
              <a:rPr lang="en-US" sz="4000" dirty="0" err="1"/>
              <a:t>menampilkan</a:t>
            </a:r>
            <a:r>
              <a:rPr lang="en-US" sz="4000" dirty="0"/>
              <a:t> </a:t>
            </a:r>
            <a:r>
              <a:rPr lang="en-US" sz="4000" dirty="0" err="1"/>
              <a:t>teks</a:t>
            </a:r>
            <a:r>
              <a:rPr lang="en-US" sz="4000" dirty="0"/>
              <a:t> </a:t>
            </a:r>
            <a:r>
              <a:rPr lang="en-US" sz="4000" dirty="0" err="1"/>
              <a:t>dengan</a:t>
            </a:r>
            <a:r>
              <a:rPr lang="en-US" sz="4000" dirty="0"/>
              <a:t> </a:t>
            </a:r>
            <a:r>
              <a:rPr lang="en-US" sz="4000" dirty="0" err="1"/>
              <a:t>ditambah</a:t>
            </a:r>
            <a:r>
              <a:rPr lang="en-US" sz="4000" dirty="0"/>
              <a:t> </a:t>
            </a:r>
            <a:r>
              <a:rPr lang="en-US" sz="4000" dirty="0" err="1"/>
              <a:t>baris</a:t>
            </a:r>
            <a:r>
              <a:rPr lang="en-US" sz="4000" dirty="0"/>
              <a:t> </a:t>
            </a:r>
            <a:r>
              <a:rPr lang="en-US" sz="4000" dirty="0" err="1"/>
              <a:t>baru</a:t>
            </a:r>
            <a:r>
              <a:rPr lang="en-US" sz="40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48DF22-04F0-4E4A-A0E6-AAE010CD7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849" y="3370702"/>
            <a:ext cx="8236998" cy="307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228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33770-AF83-410A-A614-045C20098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Menggabungkan</a:t>
            </a:r>
            <a:r>
              <a:rPr lang="en-US" dirty="0"/>
              <a:t> String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26B29-2D64-43A4-ADF9-111C2BFA47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30893"/>
            <a:ext cx="11029615" cy="43900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Ketika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print()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println</a:t>
            </a:r>
            <a:r>
              <a:rPr lang="en-US" dirty="0"/>
              <a:t>(), </a:t>
            </a:r>
            <a:r>
              <a:rPr lang="en-US" dirty="0" err="1"/>
              <a:t>kadang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dan </a:t>
            </a:r>
            <a:r>
              <a:rPr lang="en-US" dirty="0" err="1"/>
              <a:t>menggabungkannya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yang lain.</a:t>
            </a:r>
          </a:p>
          <a:p>
            <a:pPr marL="0" indent="0">
              <a:buNone/>
            </a:pP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Kita punya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/>
              <a:t>namaDepan</a:t>
            </a:r>
            <a:r>
              <a:rPr lang="en-US" dirty="0"/>
              <a:t> dan </a:t>
            </a:r>
            <a:r>
              <a:rPr lang="en-US" dirty="0" err="1"/>
              <a:t>namaBelakang</a:t>
            </a:r>
            <a:r>
              <a:rPr lang="en-US" dirty="0"/>
              <a:t>: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menampilkannya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print(),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memasukkannya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sana</a:t>
            </a:r>
            <a:r>
              <a:rPr lang="en-US" dirty="0"/>
              <a:t>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Kode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dirty="0"/>
              <a:t>: </a:t>
            </a:r>
            <a:r>
              <a:rPr lang="en-US" dirty="0" err="1">
                <a:solidFill>
                  <a:srgbClr val="FF0000"/>
                </a:solidFill>
              </a:rPr>
              <a:t>BejoBanget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07F9CD-4DC8-428E-B22C-5274822AA8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501" y="3187963"/>
            <a:ext cx="7251577" cy="9379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8AB1AEB-B041-4CBF-A4C1-390B15F7C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501" y="4426124"/>
            <a:ext cx="7251578" cy="95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80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033BB-57B9-4333-9E5E-8030FF6B5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079C4-8A3F-44A3-9403-6DE3F492E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1139753"/>
          </a:xfrm>
        </p:spPr>
        <p:txBody>
          <a:bodyPr/>
          <a:lstStyle/>
          <a:p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print(),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menggabungkannya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operator +.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CDC787-B8DA-4072-B233-4873FF713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802" y="3007961"/>
            <a:ext cx="9173592" cy="300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49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E1569-7114-4DB8-BDAA-08A7C3A98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Format String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1BE1D-22EF-4C83-AE9B-4A9554B64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7"/>
            <a:ext cx="11029615" cy="5094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menggabungkan</a:t>
            </a:r>
            <a:r>
              <a:rPr lang="en-US" dirty="0"/>
              <a:t> String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kompleks</a:t>
            </a:r>
            <a:r>
              <a:rPr lang="en-US" dirty="0"/>
              <a:t>,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format().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690B96-F3A8-4061-84FC-FE4E452236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1531" y="2786780"/>
            <a:ext cx="7348936" cy="323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998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1D725-8EDF-48C0-A7FB-697FA30AB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6A937-DCD3-48F2-BB13-B47D8D5881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865339"/>
            <a:ext cx="11029615" cy="4855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/>
              <a:t>Perhatikan</a:t>
            </a:r>
            <a:r>
              <a:rPr lang="en-US" dirty="0"/>
              <a:t>: di </a:t>
            </a:r>
            <a:r>
              <a:rPr lang="en-US" dirty="0" err="1"/>
              <a:t>sana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simbol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%s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di </a:t>
            </a:r>
            <a:r>
              <a:rPr lang="en-US" dirty="0" err="1"/>
              <a:t>sampingnya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%s</a:t>
            </a:r>
            <a:r>
              <a:rPr lang="en-US" dirty="0"/>
              <a:t> </a:t>
            </a:r>
            <a:r>
              <a:rPr lang="en-US" dirty="0" err="1"/>
              <a:t>artinya</a:t>
            </a:r>
            <a:r>
              <a:rPr lang="en-US" dirty="0"/>
              <a:t> string.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%s</a:t>
            </a:r>
            <a:r>
              <a:rPr lang="en-US" dirty="0"/>
              <a:t>, </a:t>
            </a:r>
            <a:r>
              <a:rPr lang="en-US" dirty="0" err="1"/>
              <a:t>ada</a:t>
            </a:r>
            <a:r>
              <a:rPr lang="en-US" dirty="0"/>
              <a:t> juga </a:t>
            </a:r>
            <a:r>
              <a:rPr lang="en-US" dirty="0" err="1"/>
              <a:t>simbol</a:t>
            </a:r>
            <a:r>
              <a:rPr lang="en-US" dirty="0"/>
              <a:t> lain:</a:t>
            </a:r>
          </a:p>
          <a:p>
            <a:r>
              <a:rPr lang="en-US" dirty="0">
                <a:solidFill>
                  <a:srgbClr val="FF0000"/>
                </a:solidFill>
              </a:rPr>
              <a:t>%d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desimal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;</a:t>
            </a:r>
          </a:p>
          <a:p>
            <a:r>
              <a:rPr lang="en-US" dirty="0">
                <a:solidFill>
                  <a:srgbClr val="FF0000"/>
                </a:solidFill>
              </a:rPr>
              <a:t>%f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 </a:t>
            </a:r>
            <a:r>
              <a:rPr lang="en-US" dirty="0" err="1"/>
              <a:t>pecahan</a:t>
            </a:r>
            <a:r>
              <a:rPr lang="en-US" dirty="0"/>
              <a:t>;</a:t>
            </a:r>
          </a:p>
          <a:p>
            <a:r>
              <a:rPr lang="en-US" dirty="0">
                <a:solidFill>
                  <a:srgbClr val="FF0000"/>
                </a:solidFill>
              </a:rPr>
              <a:t>%n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, </a:t>
            </a:r>
            <a:r>
              <a:rPr lang="en-US" dirty="0" err="1"/>
              <a:t>bisa</a:t>
            </a:r>
            <a:r>
              <a:rPr lang="en-US" dirty="0"/>
              <a:t> juga </a:t>
            </a:r>
            <a:r>
              <a:rPr lang="en-US" dirty="0" err="1"/>
              <a:t>pakai</a:t>
            </a:r>
            <a:r>
              <a:rPr lang="en-US" dirty="0"/>
              <a:t> \n;</a:t>
            </a:r>
          </a:p>
          <a:p>
            <a:r>
              <a:rPr lang="en-US" dirty="0"/>
              <a:t>dan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, </a:t>
            </a:r>
            <a:r>
              <a:rPr lang="en-US" dirty="0" err="1"/>
              <a:t>cek</a:t>
            </a:r>
            <a:r>
              <a:rPr lang="en-US" dirty="0"/>
              <a:t> di </a:t>
            </a:r>
            <a:r>
              <a:rPr lang="en-US" dirty="0" err="1">
                <a:hlinkClick r:id="rId2"/>
              </a:rPr>
              <a:t>dokumentasi</a:t>
            </a:r>
            <a:r>
              <a:rPr lang="en-US" dirty="0">
                <a:hlinkClick r:id="rId2"/>
              </a:rPr>
              <a:t> java.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88296-D318-474E-9BB2-6F6EB6E181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1724" y="2357022"/>
            <a:ext cx="6807693" cy="1768969"/>
          </a:xfrm>
          <a:prstGeom prst="rect">
            <a:avLst/>
          </a:prstGeo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B7E872A-44FC-4DF1-A187-AFC90810912A}"/>
              </a:ext>
            </a:extLst>
          </p:cNvPr>
          <p:cNvSpPr/>
          <p:nvPr/>
        </p:nvSpPr>
        <p:spPr>
          <a:xfrm>
            <a:off x="6259359" y="3546629"/>
            <a:ext cx="1471593" cy="430567"/>
          </a:xfrm>
          <a:custGeom>
            <a:avLst/>
            <a:gdLst>
              <a:gd name="connsiteX0" fmla="*/ 1455336 w 1471593"/>
              <a:gd name="connsiteY0" fmla="*/ 0 h 430567"/>
              <a:gd name="connsiteX1" fmla="*/ 1459775 w 1471593"/>
              <a:gd name="connsiteY1" fmla="*/ 217503 h 430567"/>
              <a:gd name="connsiteX2" fmla="*/ 1446458 w 1471593"/>
              <a:gd name="connsiteY2" fmla="*/ 257453 h 430567"/>
              <a:gd name="connsiteX3" fmla="*/ 1433142 w 1471593"/>
              <a:gd name="connsiteY3" fmla="*/ 266330 h 430567"/>
              <a:gd name="connsiteX4" fmla="*/ 1424264 w 1471593"/>
              <a:gd name="connsiteY4" fmla="*/ 279647 h 430567"/>
              <a:gd name="connsiteX5" fmla="*/ 1419825 w 1471593"/>
              <a:gd name="connsiteY5" fmla="*/ 297402 h 430567"/>
              <a:gd name="connsiteX6" fmla="*/ 1406509 w 1471593"/>
              <a:gd name="connsiteY6" fmla="*/ 310719 h 430567"/>
              <a:gd name="connsiteX7" fmla="*/ 1393192 w 1471593"/>
              <a:gd name="connsiteY7" fmla="*/ 337352 h 430567"/>
              <a:gd name="connsiteX8" fmla="*/ 1388754 w 1471593"/>
              <a:gd name="connsiteY8" fmla="*/ 350668 h 430567"/>
              <a:gd name="connsiteX9" fmla="*/ 1362121 w 1471593"/>
              <a:gd name="connsiteY9" fmla="*/ 368423 h 430567"/>
              <a:gd name="connsiteX10" fmla="*/ 1344365 w 1471593"/>
              <a:gd name="connsiteY10" fmla="*/ 377301 h 430567"/>
              <a:gd name="connsiteX11" fmla="*/ 1308855 w 1471593"/>
              <a:gd name="connsiteY11" fmla="*/ 390618 h 430567"/>
              <a:gd name="connsiteX12" fmla="*/ 1233394 w 1471593"/>
              <a:gd name="connsiteY12" fmla="*/ 412812 h 430567"/>
              <a:gd name="connsiteX13" fmla="*/ 1211200 w 1471593"/>
              <a:gd name="connsiteY13" fmla="*/ 421689 h 430567"/>
              <a:gd name="connsiteX14" fmla="*/ 1091352 w 1471593"/>
              <a:gd name="connsiteY14" fmla="*/ 430567 h 430567"/>
              <a:gd name="connsiteX15" fmla="*/ 461037 w 1471593"/>
              <a:gd name="connsiteY15" fmla="*/ 417251 h 430567"/>
              <a:gd name="connsiteX16" fmla="*/ 425526 w 1471593"/>
              <a:gd name="connsiteY16" fmla="*/ 412812 h 430567"/>
              <a:gd name="connsiteX17" fmla="*/ 287923 w 1471593"/>
              <a:gd name="connsiteY17" fmla="*/ 381740 h 430567"/>
              <a:gd name="connsiteX18" fmla="*/ 168074 w 1471593"/>
              <a:gd name="connsiteY18" fmla="*/ 368423 h 430567"/>
              <a:gd name="connsiteX19" fmla="*/ 141441 w 1471593"/>
              <a:gd name="connsiteY19" fmla="*/ 359546 h 430567"/>
              <a:gd name="connsiteX20" fmla="*/ 119247 w 1471593"/>
              <a:gd name="connsiteY20" fmla="*/ 346229 h 430567"/>
              <a:gd name="connsiteX21" fmla="*/ 61542 w 1471593"/>
              <a:gd name="connsiteY21" fmla="*/ 328474 h 430567"/>
              <a:gd name="connsiteX22" fmla="*/ 43787 w 1471593"/>
              <a:gd name="connsiteY22" fmla="*/ 319596 h 430567"/>
              <a:gd name="connsiteX23" fmla="*/ 30470 w 1471593"/>
              <a:gd name="connsiteY23" fmla="*/ 306280 h 430567"/>
              <a:gd name="connsiteX24" fmla="*/ 8276 w 1471593"/>
              <a:gd name="connsiteY24" fmla="*/ 288524 h 430567"/>
              <a:gd name="connsiteX25" fmla="*/ 3837 w 1471593"/>
              <a:gd name="connsiteY25" fmla="*/ 22194 h 430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471593" h="430567">
                <a:moveTo>
                  <a:pt x="1455336" y="0"/>
                </a:moveTo>
                <a:cubicBezTo>
                  <a:pt x="1483836" y="85496"/>
                  <a:pt x="1467858" y="27557"/>
                  <a:pt x="1459775" y="217503"/>
                </a:cubicBezTo>
                <a:cubicBezTo>
                  <a:pt x="1459450" y="225138"/>
                  <a:pt x="1449704" y="252909"/>
                  <a:pt x="1446458" y="257453"/>
                </a:cubicBezTo>
                <a:cubicBezTo>
                  <a:pt x="1443357" y="261794"/>
                  <a:pt x="1437581" y="263371"/>
                  <a:pt x="1433142" y="266330"/>
                </a:cubicBezTo>
                <a:cubicBezTo>
                  <a:pt x="1430183" y="270769"/>
                  <a:pt x="1426366" y="274743"/>
                  <a:pt x="1424264" y="279647"/>
                </a:cubicBezTo>
                <a:cubicBezTo>
                  <a:pt x="1421861" y="285254"/>
                  <a:pt x="1422852" y="292105"/>
                  <a:pt x="1419825" y="297402"/>
                </a:cubicBezTo>
                <a:cubicBezTo>
                  <a:pt x="1416711" y="302852"/>
                  <a:pt x="1410948" y="306280"/>
                  <a:pt x="1406509" y="310719"/>
                </a:cubicBezTo>
                <a:cubicBezTo>
                  <a:pt x="1395349" y="344195"/>
                  <a:pt x="1410405" y="302926"/>
                  <a:pt x="1393192" y="337352"/>
                </a:cubicBezTo>
                <a:cubicBezTo>
                  <a:pt x="1391100" y="341537"/>
                  <a:pt x="1392062" y="347360"/>
                  <a:pt x="1388754" y="350668"/>
                </a:cubicBezTo>
                <a:cubicBezTo>
                  <a:pt x="1381209" y="358213"/>
                  <a:pt x="1371664" y="363651"/>
                  <a:pt x="1362121" y="368423"/>
                </a:cubicBezTo>
                <a:cubicBezTo>
                  <a:pt x="1356202" y="371382"/>
                  <a:pt x="1350412" y="374613"/>
                  <a:pt x="1344365" y="377301"/>
                </a:cubicBezTo>
                <a:cubicBezTo>
                  <a:pt x="1334200" y="381819"/>
                  <a:pt x="1320116" y="387240"/>
                  <a:pt x="1308855" y="390618"/>
                </a:cubicBezTo>
                <a:cubicBezTo>
                  <a:pt x="1283742" y="398152"/>
                  <a:pt x="1257738" y="403075"/>
                  <a:pt x="1233394" y="412812"/>
                </a:cubicBezTo>
                <a:cubicBezTo>
                  <a:pt x="1225996" y="415771"/>
                  <a:pt x="1219106" y="420701"/>
                  <a:pt x="1211200" y="421689"/>
                </a:cubicBezTo>
                <a:cubicBezTo>
                  <a:pt x="1171451" y="426658"/>
                  <a:pt x="1131301" y="427608"/>
                  <a:pt x="1091352" y="430567"/>
                </a:cubicBezTo>
                <a:lnTo>
                  <a:pt x="461037" y="417251"/>
                </a:lnTo>
                <a:cubicBezTo>
                  <a:pt x="449112" y="416933"/>
                  <a:pt x="437212" y="415209"/>
                  <a:pt x="425526" y="412812"/>
                </a:cubicBezTo>
                <a:cubicBezTo>
                  <a:pt x="379463" y="403363"/>
                  <a:pt x="334187" y="390152"/>
                  <a:pt x="287923" y="381740"/>
                </a:cubicBezTo>
                <a:cubicBezTo>
                  <a:pt x="215758" y="368619"/>
                  <a:pt x="255606" y="373894"/>
                  <a:pt x="168074" y="368423"/>
                </a:cubicBezTo>
                <a:cubicBezTo>
                  <a:pt x="159196" y="365464"/>
                  <a:pt x="149960" y="363418"/>
                  <a:pt x="141441" y="359546"/>
                </a:cubicBezTo>
                <a:cubicBezTo>
                  <a:pt x="133587" y="355976"/>
                  <a:pt x="127211" y="349547"/>
                  <a:pt x="119247" y="346229"/>
                </a:cubicBezTo>
                <a:cubicBezTo>
                  <a:pt x="101039" y="338643"/>
                  <a:pt x="79401" y="337404"/>
                  <a:pt x="61542" y="328474"/>
                </a:cubicBezTo>
                <a:cubicBezTo>
                  <a:pt x="55624" y="325515"/>
                  <a:pt x="49171" y="323442"/>
                  <a:pt x="43787" y="319596"/>
                </a:cubicBezTo>
                <a:cubicBezTo>
                  <a:pt x="38679" y="315947"/>
                  <a:pt x="35194" y="310414"/>
                  <a:pt x="30470" y="306280"/>
                </a:cubicBezTo>
                <a:cubicBezTo>
                  <a:pt x="23340" y="300041"/>
                  <a:pt x="15674" y="294443"/>
                  <a:pt x="8276" y="288524"/>
                </a:cubicBezTo>
                <a:cubicBezTo>
                  <a:pt x="-7254" y="179822"/>
                  <a:pt x="3837" y="267915"/>
                  <a:pt x="3837" y="22194"/>
                </a:cubicBezTo>
              </a:path>
            </a:pathLst>
          </a:custGeom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BDE52FB-CE9B-4C82-A89B-B17EB28EE3CF}"/>
              </a:ext>
            </a:extLst>
          </p:cNvPr>
          <p:cNvSpPr/>
          <p:nvPr/>
        </p:nvSpPr>
        <p:spPr>
          <a:xfrm>
            <a:off x="6550596" y="2880804"/>
            <a:ext cx="2477994" cy="479394"/>
          </a:xfrm>
          <a:custGeom>
            <a:avLst/>
            <a:gdLst>
              <a:gd name="connsiteX0" fmla="*/ 2477994 w 2477994"/>
              <a:gd name="connsiteY0" fmla="*/ 479394 h 479394"/>
              <a:gd name="connsiteX1" fmla="*/ 2438045 w 2477994"/>
              <a:gd name="connsiteY1" fmla="*/ 461639 h 479394"/>
              <a:gd name="connsiteX2" fmla="*/ 2420289 w 2477994"/>
              <a:gd name="connsiteY2" fmla="*/ 439445 h 479394"/>
              <a:gd name="connsiteX3" fmla="*/ 2393656 w 2477994"/>
              <a:gd name="connsiteY3" fmla="*/ 421689 h 479394"/>
              <a:gd name="connsiteX4" fmla="*/ 2358146 w 2477994"/>
              <a:gd name="connsiteY4" fmla="*/ 386179 h 479394"/>
              <a:gd name="connsiteX5" fmla="*/ 2304880 w 2477994"/>
              <a:gd name="connsiteY5" fmla="*/ 355107 h 479394"/>
              <a:gd name="connsiteX6" fmla="*/ 2264930 w 2477994"/>
              <a:gd name="connsiteY6" fmla="*/ 328474 h 479394"/>
              <a:gd name="connsiteX7" fmla="*/ 2229420 w 2477994"/>
              <a:gd name="connsiteY7" fmla="*/ 297402 h 479394"/>
              <a:gd name="connsiteX8" fmla="*/ 2176154 w 2477994"/>
              <a:gd name="connsiteY8" fmla="*/ 253013 h 479394"/>
              <a:gd name="connsiteX9" fmla="*/ 2153959 w 2477994"/>
              <a:gd name="connsiteY9" fmla="*/ 248575 h 479394"/>
              <a:gd name="connsiteX10" fmla="*/ 2127326 w 2477994"/>
              <a:gd name="connsiteY10" fmla="*/ 221942 h 479394"/>
              <a:gd name="connsiteX11" fmla="*/ 2051866 w 2477994"/>
              <a:gd name="connsiteY11" fmla="*/ 186431 h 479394"/>
              <a:gd name="connsiteX12" fmla="*/ 2034111 w 2477994"/>
              <a:gd name="connsiteY12" fmla="*/ 173114 h 479394"/>
              <a:gd name="connsiteX13" fmla="*/ 1989722 w 2477994"/>
              <a:gd name="connsiteY13" fmla="*/ 164237 h 479394"/>
              <a:gd name="connsiteX14" fmla="*/ 1976406 w 2477994"/>
              <a:gd name="connsiteY14" fmla="*/ 146481 h 479394"/>
              <a:gd name="connsiteX15" fmla="*/ 1936456 w 2477994"/>
              <a:gd name="connsiteY15" fmla="*/ 133165 h 479394"/>
              <a:gd name="connsiteX16" fmla="*/ 1869874 w 2477994"/>
              <a:gd name="connsiteY16" fmla="*/ 110971 h 479394"/>
              <a:gd name="connsiteX17" fmla="*/ 1856557 w 2477994"/>
              <a:gd name="connsiteY17" fmla="*/ 102093 h 479394"/>
              <a:gd name="connsiteX18" fmla="*/ 1745587 w 2477994"/>
              <a:gd name="connsiteY18" fmla="*/ 71021 h 479394"/>
              <a:gd name="connsiteX19" fmla="*/ 1727831 w 2477994"/>
              <a:gd name="connsiteY19" fmla="*/ 62144 h 479394"/>
              <a:gd name="connsiteX20" fmla="*/ 1665687 w 2477994"/>
              <a:gd name="connsiteY20" fmla="*/ 57705 h 479394"/>
              <a:gd name="connsiteX21" fmla="*/ 1647932 w 2477994"/>
              <a:gd name="connsiteY21" fmla="*/ 48827 h 479394"/>
              <a:gd name="connsiteX22" fmla="*/ 1528084 w 2477994"/>
              <a:gd name="connsiteY22" fmla="*/ 35511 h 479394"/>
              <a:gd name="connsiteX23" fmla="*/ 1452623 w 2477994"/>
              <a:gd name="connsiteY23" fmla="*/ 26633 h 479394"/>
              <a:gd name="connsiteX24" fmla="*/ 888891 w 2477994"/>
              <a:gd name="connsiteY24" fmla="*/ 0 h 479394"/>
              <a:gd name="connsiteX25" fmla="*/ 373987 w 2477994"/>
              <a:gd name="connsiteY25" fmla="*/ 8878 h 479394"/>
              <a:gd name="connsiteX26" fmla="*/ 360670 w 2477994"/>
              <a:gd name="connsiteY26" fmla="*/ 17755 h 479394"/>
              <a:gd name="connsiteX27" fmla="*/ 294087 w 2477994"/>
              <a:gd name="connsiteY27" fmla="*/ 31072 h 479394"/>
              <a:gd name="connsiteX28" fmla="*/ 223066 w 2477994"/>
              <a:gd name="connsiteY28" fmla="*/ 57705 h 479394"/>
              <a:gd name="connsiteX29" fmla="*/ 191994 w 2477994"/>
              <a:gd name="connsiteY29" fmla="*/ 71021 h 479394"/>
              <a:gd name="connsiteX30" fmla="*/ 178678 w 2477994"/>
              <a:gd name="connsiteY30" fmla="*/ 79899 h 479394"/>
              <a:gd name="connsiteX31" fmla="*/ 156484 w 2477994"/>
              <a:gd name="connsiteY31" fmla="*/ 84338 h 479394"/>
              <a:gd name="connsiteX32" fmla="*/ 143167 w 2477994"/>
              <a:gd name="connsiteY32" fmla="*/ 97654 h 479394"/>
              <a:gd name="connsiteX33" fmla="*/ 134289 w 2477994"/>
              <a:gd name="connsiteY33" fmla="*/ 110971 h 479394"/>
              <a:gd name="connsiteX34" fmla="*/ 120973 w 2477994"/>
              <a:gd name="connsiteY34" fmla="*/ 115410 h 479394"/>
              <a:gd name="connsiteX35" fmla="*/ 112095 w 2477994"/>
              <a:gd name="connsiteY35" fmla="*/ 133165 h 479394"/>
              <a:gd name="connsiteX36" fmla="*/ 81023 w 2477994"/>
              <a:gd name="connsiteY36" fmla="*/ 150920 h 479394"/>
              <a:gd name="connsiteX37" fmla="*/ 54390 w 2477994"/>
              <a:gd name="connsiteY37" fmla="*/ 204186 h 479394"/>
              <a:gd name="connsiteX38" fmla="*/ 54390 w 2477994"/>
              <a:gd name="connsiteY38" fmla="*/ 204186 h 479394"/>
              <a:gd name="connsiteX39" fmla="*/ 41074 w 2477994"/>
              <a:gd name="connsiteY39" fmla="*/ 221942 h 479394"/>
              <a:gd name="connsiteX40" fmla="*/ 27757 w 2477994"/>
              <a:gd name="connsiteY40" fmla="*/ 261891 h 479394"/>
              <a:gd name="connsiteX41" fmla="*/ 23319 w 2477994"/>
              <a:gd name="connsiteY41" fmla="*/ 275208 h 479394"/>
              <a:gd name="connsiteX42" fmla="*/ 14441 w 2477994"/>
              <a:gd name="connsiteY42" fmla="*/ 288524 h 479394"/>
              <a:gd name="connsiteX43" fmla="*/ 10002 w 2477994"/>
              <a:gd name="connsiteY43" fmla="*/ 319596 h 479394"/>
              <a:gd name="connsiteX44" fmla="*/ 1124 w 2477994"/>
              <a:gd name="connsiteY44" fmla="*/ 337351 h 479394"/>
              <a:gd name="connsiteX45" fmla="*/ 1124 w 2477994"/>
              <a:gd name="connsiteY45" fmla="*/ 443883 h 479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477994" h="479394">
                <a:moveTo>
                  <a:pt x="2477994" y="479394"/>
                </a:moveTo>
                <a:cubicBezTo>
                  <a:pt x="2464678" y="473476"/>
                  <a:pt x="2450026" y="469934"/>
                  <a:pt x="2438045" y="461639"/>
                </a:cubicBezTo>
                <a:cubicBezTo>
                  <a:pt x="2430255" y="456246"/>
                  <a:pt x="2427331" y="445783"/>
                  <a:pt x="2420289" y="439445"/>
                </a:cubicBezTo>
                <a:cubicBezTo>
                  <a:pt x="2412358" y="432307"/>
                  <a:pt x="2401757" y="428633"/>
                  <a:pt x="2393656" y="421689"/>
                </a:cubicBezTo>
                <a:cubicBezTo>
                  <a:pt x="2380946" y="410795"/>
                  <a:pt x="2371538" y="396223"/>
                  <a:pt x="2358146" y="386179"/>
                </a:cubicBezTo>
                <a:cubicBezTo>
                  <a:pt x="2341702" y="373846"/>
                  <a:pt x="2322358" y="365926"/>
                  <a:pt x="2304880" y="355107"/>
                </a:cubicBezTo>
                <a:cubicBezTo>
                  <a:pt x="2291272" y="346683"/>
                  <a:pt x="2277643" y="338196"/>
                  <a:pt x="2264930" y="328474"/>
                </a:cubicBezTo>
                <a:cubicBezTo>
                  <a:pt x="2252436" y="318920"/>
                  <a:pt x="2240946" y="308104"/>
                  <a:pt x="2229420" y="297402"/>
                </a:cubicBezTo>
                <a:cubicBezTo>
                  <a:pt x="2209620" y="279016"/>
                  <a:pt x="2201014" y="264313"/>
                  <a:pt x="2176154" y="253013"/>
                </a:cubicBezTo>
                <a:cubicBezTo>
                  <a:pt x="2169285" y="249891"/>
                  <a:pt x="2161357" y="250054"/>
                  <a:pt x="2153959" y="248575"/>
                </a:cubicBezTo>
                <a:cubicBezTo>
                  <a:pt x="2145081" y="239697"/>
                  <a:pt x="2137772" y="228906"/>
                  <a:pt x="2127326" y="221942"/>
                </a:cubicBezTo>
                <a:cubicBezTo>
                  <a:pt x="2015804" y="147594"/>
                  <a:pt x="2113014" y="220404"/>
                  <a:pt x="2051866" y="186431"/>
                </a:cubicBezTo>
                <a:cubicBezTo>
                  <a:pt x="2045399" y="182838"/>
                  <a:pt x="2041078" y="175602"/>
                  <a:pt x="2034111" y="173114"/>
                </a:cubicBezTo>
                <a:cubicBezTo>
                  <a:pt x="2019901" y="168039"/>
                  <a:pt x="2004518" y="167196"/>
                  <a:pt x="1989722" y="164237"/>
                </a:cubicBezTo>
                <a:cubicBezTo>
                  <a:pt x="1985283" y="158318"/>
                  <a:pt x="1982023" y="151296"/>
                  <a:pt x="1976406" y="146481"/>
                </a:cubicBezTo>
                <a:cubicBezTo>
                  <a:pt x="1965221" y="136894"/>
                  <a:pt x="1949953" y="135864"/>
                  <a:pt x="1936456" y="133165"/>
                </a:cubicBezTo>
                <a:cubicBezTo>
                  <a:pt x="1871612" y="96111"/>
                  <a:pt x="1940638" y="130271"/>
                  <a:pt x="1869874" y="110971"/>
                </a:cubicBezTo>
                <a:cubicBezTo>
                  <a:pt x="1864727" y="109567"/>
                  <a:pt x="1861571" y="103916"/>
                  <a:pt x="1856557" y="102093"/>
                </a:cubicBezTo>
                <a:cubicBezTo>
                  <a:pt x="1806054" y="83727"/>
                  <a:pt x="1810313" y="103380"/>
                  <a:pt x="1745587" y="71021"/>
                </a:cubicBezTo>
                <a:cubicBezTo>
                  <a:pt x="1739668" y="68062"/>
                  <a:pt x="1734358" y="63232"/>
                  <a:pt x="1727831" y="62144"/>
                </a:cubicBezTo>
                <a:cubicBezTo>
                  <a:pt x="1707346" y="58730"/>
                  <a:pt x="1686402" y="59185"/>
                  <a:pt x="1665687" y="57705"/>
                </a:cubicBezTo>
                <a:cubicBezTo>
                  <a:pt x="1659769" y="54746"/>
                  <a:pt x="1654256" y="50773"/>
                  <a:pt x="1647932" y="48827"/>
                </a:cubicBezTo>
                <a:cubicBezTo>
                  <a:pt x="1604312" y="35405"/>
                  <a:pt x="1577865" y="38276"/>
                  <a:pt x="1528084" y="35511"/>
                </a:cubicBezTo>
                <a:cubicBezTo>
                  <a:pt x="1502930" y="32552"/>
                  <a:pt x="1477886" y="28437"/>
                  <a:pt x="1452623" y="26633"/>
                </a:cubicBezTo>
                <a:cubicBezTo>
                  <a:pt x="1185413" y="7547"/>
                  <a:pt x="1148164" y="8643"/>
                  <a:pt x="888891" y="0"/>
                </a:cubicBezTo>
                <a:lnTo>
                  <a:pt x="373987" y="8878"/>
                </a:lnTo>
                <a:cubicBezTo>
                  <a:pt x="368655" y="9057"/>
                  <a:pt x="365545" y="15588"/>
                  <a:pt x="360670" y="17755"/>
                </a:cubicBezTo>
                <a:cubicBezTo>
                  <a:pt x="334438" y="29413"/>
                  <a:pt x="324564" y="27686"/>
                  <a:pt x="294087" y="31072"/>
                </a:cubicBezTo>
                <a:cubicBezTo>
                  <a:pt x="194405" y="75375"/>
                  <a:pt x="305028" y="28433"/>
                  <a:pt x="223066" y="57705"/>
                </a:cubicBezTo>
                <a:cubicBezTo>
                  <a:pt x="212454" y="61495"/>
                  <a:pt x="202073" y="65982"/>
                  <a:pt x="191994" y="71021"/>
                </a:cubicBezTo>
                <a:cubicBezTo>
                  <a:pt x="187222" y="73407"/>
                  <a:pt x="183673" y="78026"/>
                  <a:pt x="178678" y="79899"/>
                </a:cubicBezTo>
                <a:cubicBezTo>
                  <a:pt x="171614" y="82548"/>
                  <a:pt x="163882" y="82858"/>
                  <a:pt x="156484" y="84338"/>
                </a:cubicBezTo>
                <a:cubicBezTo>
                  <a:pt x="152045" y="88777"/>
                  <a:pt x="147186" y="92832"/>
                  <a:pt x="143167" y="97654"/>
                </a:cubicBezTo>
                <a:cubicBezTo>
                  <a:pt x="139752" y="101752"/>
                  <a:pt x="138455" y="107638"/>
                  <a:pt x="134289" y="110971"/>
                </a:cubicBezTo>
                <a:cubicBezTo>
                  <a:pt x="130636" y="113894"/>
                  <a:pt x="125412" y="113930"/>
                  <a:pt x="120973" y="115410"/>
                </a:cubicBezTo>
                <a:cubicBezTo>
                  <a:pt x="118014" y="121328"/>
                  <a:pt x="116331" y="128082"/>
                  <a:pt x="112095" y="133165"/>
                </a:cubicBezTo>
                <a:cubicBezTo>
                  <a:pt x="107611" y="138546"/>
                  <a:pt x="85766" y="148549"/>
                  <a:pt x="81023" y="150920"/>
                </a:cubicBezTo>
                <a:cubicBezTo>
                  <a:pt x="57782" y="174163"/>
                  <a:pt x="69692" y="158282"/>
                  <a:pt x="54390" y="204186"/>
                </a:cubicBezTo>
                <a:lnTo>
                  <a:pt x="54390" y="204186"/>
                </a:lnTo>
                <a:lnTo>
                  <a:pt x="41074" y="221942"/>
                </a:lnTo>
                <a:lnTo>
                  <a:pt x="27757" y="261891"/>
                </a:lnTo>
                <a:cubicBezTo>
                  <a:pt x="26277" y="266330"/>
                  <a:pt x="25915" y="271315"/>
                  <a:pt x="23319" y="275208"/>
                </a:cubicBezTo>
                <a:lnTo>
                  <a:pt x="14441" y="288524"/>
                </a:lnTo>
                <a:cubicBezTo>
                  <a:pt x="12961" y="298881"/>
                  <a:pt x="12755" y="309502"/>
                  <a:pt x="10002" y="319596"/>
                </a:cubicBezTo>
                <a:cubicBezTo>
                  <a:pt x="8261" y="325980"/>
                  <a:pt x="1595" y="330751"/>
                  <a:pt x="1124" y="337351"/>
                </a:cubicBezTo>
                <a:cubicBezTo>
                  <a:pt x="-1406" y="372771"/>
                  <a:pt x="1124" y="408372"/>
                  <a:pt x="1124" y="443883"/>
                </a:cubicBezTo>
              </a:path>
            </a:pathLst>
          </a:custGeom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851826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{5C2E4AB5-73E5-45E1-95ED-A6D3960DD4BF}tf03457464</Template>
  <TotalTime>606</TotalTime>
  <Words>756</Words>
  <Application>Microsoft Office PowerPoint</Application>
  <PresentationFormat>Widescreen</PresentationFormat>
  <Paragraphs>84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Georgia</vt:lpstr>
      <vt:lpstr>Gill Sans MT</vt:lpstr>
      <vt:lpstr>SFMono-Regular</vt:lpstr>
      <vt:lpstr>Wingdings 2</vt:lpstr>
      <vt:lpstr>Dividend</vt:lpstr>
      <vt:lpstr>Cara Mengambil Input dan  Menampilkan Output</vt:lpstr>
      <vt:lpstr>Komponen UTAMA SISTEM</vt:lpstr>
      <vt:lpstr>PowerPoint Presentation</vt:lpstr>
      <vt:lpstr>Mengambil Input dengan Class Scanner</vt:lpstr>
      <vt:lpstr>PowerPoint Presentation</vt:lpstr>
      <vt:lpstr>PowerPoint Presentation</vt:lpstr>
      <vt:lpstr>Setelah itu, silahkan ikuti kode berikut ini:</vt:lpstr>
      <vt:lpstr>PowerPoint Presentation</vt:lpstr>
      <vt:lpstr>Mengambil Input dengan Class BufferReader</vt:lpstr>
      <vt:lpstr>Mari kita coba…</vt:lpstr>
      <vt:lpstr>PowerPoint Presentation</vt:lpstr>
      <vt:lpstr>PowerPoint Presentation</vt:lpstr>
      <vt:lpstr>Mengambil Input dengan Class Console</vt:lpstr>
      <vt:lpstr>Mari kita coba…</vt:lpstr>
      <vt:lpstr>Menampilkan Output</vt:lpstr>
      <vt:lpstr>Fungsi print() vs println()</vt:lpstr>
      <vt:lpstr>PowerPoint Presentation</vt:lpstr>
      <vt:lpstr>Menggabungkan String</vt:lpstr>
      <vt:lpstr>PowerPoint Presentation</vt:lpstr>
      <vt:lpstr>Format String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 Mengambil Input dan  Menampilkan Output</dc:title>
  <dc:creator>aris tri</dc:creator>
  <cp:lastModifiedBy>aris tri</cp:lastModifiedBy>
  <cp:revision>9</cp:revision>
  <dcterms:created xsi:type="dcterms:W3CDTF">2020-02-24T16:25:11Z</dcterms:created>
  <dcterms:modified xsi:type="dcterms:W3CDTF">2020-03-02T17:32:42Z</dcterms:modified>
</cp:coreProperties>
</file>