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9" d="100"/>
          <a:sy n="99" d="100"/>
        </p:scale>
        <p:origin x="-32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FBC67F8-3945-4901-B8C6-06F99908F5F7}" type="datetimeFigureOut">
              <a:rPr lang="en-US" smtClean="0"/>
              <a:t>11/5/2014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BC67F8-3945-4901-B8C6-06F99908F5F7}" type="datetimeFigureOut">
              <a:rPr lang="en-US" smtClean="0"/>
              <a:t>11/5/2014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BC67F8-3945-4901-B8C6-06F99908F5F7}" type="datetimeFigureOut">
              <a:rPr lang="en-US" smtClean="0"/>
              <a:t>11/5/2014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FBC67F8-3945-4901-B8C6-06F99908F5F7}" type="datetimeFigureOut">
              <a:rPr lang="en-US" smtClean="0"/>
              <a:t>11/5/2014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FBC67F8-3945-4901-B8C6-06F99908F5F7}" type="datetimeFigureOut">
              <a:rPr lang="en-US" smtClean="0"/>
              <a:t>11/5/2014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FBC67F8-3945-4901-B8C6-06F99908F5F7}" type="datetimeFigureOut">
              <a:rPr lang="en-US" smtClean="0"/>
              <a:t>11/5/2014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BC67F8-3945-4901-B8C6-06F99908F5F7}" type="datetimeFigureOut">
              <a:rPr lang="en-US" smtClean="0"/>
              <a:t>11/5/2014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BC67F8-3945-4901-B8C6-06F99908F5F7}" type="datetimeFigureOut">
              <a:rPr lang="en-US" smtClean="0"/>
              <a:t>11/5/2014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BC67F8-3945-4901-B8C6-06F99908F5F7}" type="datetimeFigureOut">
              <a:rPr lang="en-US" smtClean="0"/>
              <a:t>11/5/2014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BC67F8-3945-4901-B8C6-06F99908F5F7}" type="datetimeFigureOut">
              <a:rPr lang="en-US" smtClean="0"/>
              <a:t>11/5/2014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BC67F8-3945-4901-B8C6-06F99908F5F7}" type="datetimeFigureOut">
              <a:rPr lang="en-US" smtClean="0"/>
              <a:t>11/5/2014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34579F8-41E6-4303-9592-D89EA5D1A88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BC67F8-3945-4901-B8C6-06F99908F5F7}" type="datetimeFigureOut">
              <a:rPr lang="en-US" smtClean="0"/>
              <a:t>11/5/2014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4579F8-41E6-4303-9592-D89EA5D1A88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KOMUNIKASI</a:t>
            </a:r>
            <a:r>
              <a:rPr lang="en-US" dirty="0" smtClean="0"/>
              <a:t> </a:t>
            </a:r>
            <a:r>
              <a:rPr lang="en-US" dirty="0" err="1" smtClean="0"/>
              <a:t>ANTAR</a:t>
            </a:r>
            <a:r>
              <a:rPr lang="en-US" dirty="0" smtClean="0"/>
              <a:t> </a:t>
            </a:r>
            <a:r>
              <a:rPr lang="en-US" dirty="0" err="1" smtClean="0"/>
              <a:t>PRIBADI</a:t>
            </a:r>
            <a:endParaRPr lang="en-US" dirty="0"/>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fontScale="77500" lnSpcReduction="20000"/>
          </a:bodyPr>
          <a:lstStyle/>
          <a:p>
            <a:r>
              <a:rPr lang="id-ID" dirty="0"/>
              <a:t>Komunikasi </a:t>
            </a:r>
            <a:r>
              <a:rPr lang="en-US" dirty="0" err="1"/>
              <a:t>antarpribadi</a:t>
            </a:r>
            <a:r>
              <a:rPr lang="id-ID" dirty="0"/>
              <a:t> didefinisikan oleh Joseph A. Devito dalam bukunya </a:t>
            </a:r>
            <a:r>
              <a:rPr lang="id-ID" i="1" dirty="0"/>
              <a:t>“The Interpersonal Communication Book”.</a:t>
            </a:r>
            <a:r>
              <a:rPr lang="id-ID" dirty="0"/>
              <a:t> ( Devito, 1989 : 4 ), sebagai</a:t>
            </a:r>
            <a:r>
              <a:rPr lang="id-ID" dirty="0" smtClean="0"/>
              <a:t>:</a:t>
            </a:r>
            <a:r>
              <a:rPr lang="en-US" dirty="0" smtClean="0"/>
              <a:t> </a:t>
            </a:r>
            <a:r>
              <a:rPr lang="id-ID" dirty="0" smtClean="0"/>
              <a:t>“</a:t>
            </a:r>
            <a:r>
              <a:rPr lang="id-ID" dirty="0"/>
              <a:t>Proses pengiriman dan penerimaan pesan–pesan antara dua orang atau di antara sekelompok kecil orang–orang, dengan beberapa efek dan beberapa umpan balik seketika”. </a:t>
            </a:r>
            <a:endParaRPr lang="en-US" dirty="0" smtClean="0"/>
          </a:p>
          <a:p>
            <a:pPr>
              <a:buNone/>
            </a:pPr>
            <a:r>
              <a:rPr lang="en-US" dirty="0"/>
              <a:t>	P</a:t>
            </a:r>
            <a:r>
              <a:rPr lang="id-ID" dirty="0" smtClean="0"/>
              <a:t>ada </a:t>
            </a:r>
            <a:r>
              <a:rPr lang="id-ID" dirty="0"/>
              <a:t>hakikatnya komunikasi </a:t>
            </a:r>
            <a:r>
              <a:rPr lang="en-US" dirty="0" err="1"/>
              <a:t>antarpribadi</a:t>
            </a:r>
            <a:r>
              <a:rPr lang="en-US" dirty="0"/>
              <a:t> </a:t>
            </a:r>
            <a:r>
              <a:rPr lang="id-ID" dirty="0"/>
              <a:t>untuk mengubah sikap, pendapat, atau perilaku manusia berhubung prosesnya yang dialogis. Sifat dialogis ini ditunjukkan melalui komunikasi lisan dalam percakapan yang menampilkan umpan balik secara langsung. Seorang komunikator dapat mengetahui </a:t>
            </a:r>
            <a:r>
              <a:rPr lang="id-ID" dirty="0">
                <a:solidFill>
                  <a:srgbClr val="FF0000"/>
                </a:solidFill>
              </a:rPr>
              <a:t>tanggapan</a:t>
            </a:r>
            <a:r>
              <a:rPr lang="id-ID" dirty="0"/>
              <a:t> komunikan pada saat itu juga, komunikator mengetahui dengan pasti apakah pesan–pesan yang dia kirimkan itu </a:t>
            </a:r>
            <a:r>
              <a:rPr lang="id-ID" dirty="0">
                <a:solidFill>
                  <a:srgbClr val="FF0000"/>
                </a:solidFill>
              </a:rPr>
              <a:t>diterima atau ditolak</a:t>
            </a:r>
            <a:r>
              <a:rPr lang="id-ID" dirty="0"/>
              <a:t>, </a:t>
            </a:r>
            <a:r>
              <a:rPr lang="id-ID" dirty="0">
                <a:solidFill>
                  <a:srgbClr val="FF0000"/>
                </a:solidFill>
              </a:rPr>
              <a:t>berdampak</a:t>
            </a:r>
            <a:r>
              <a:rPr lang="id-ID" dirty="0"/>
              <a:t> positif ataukah negatif. </a:t>
            </a:r>
            <a:endParaRPr lang="en-US"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Ciri-Ciri</a:t>
            </a:r>
            <a:endParaRPr lang="en-US" dirty="0"/>
          </a:p>
        </p:txBody>
      </p:sp>
      <p:sp>
        <p:nvSpPr>
          <p:cNvPr id="3" name="Content Placeholder 2"/>
          <p:cNvSpPr>
            <a:spLocks noGrp="1"/>
          </p:cNvSpPr>
          <p:nvPr>
            <p:ph idx="1"/>
          </p:nvPr>
        </p:nvSpPr>
        <p:spPr/>
        <p:txBody>
          <a:bodyPr/>
          <a:lstStyle/>
          <a:p>
            <a:r>
              <a:rPr lang="id-ID" dirty="0"/>
              <a:t>De Vito (1976) mengemukakan bahwa komunikasi </a:t>
            </a:r>
            <a:r>
              <a:rPr lang="en-US" dirty="0" err="1"/>
              <a:t>antarpribadi</a:t>
            </a:r>
            <a:r>
              <a:rPr lang="en-US" i="1" dirty="0"/>
              <a:t> </a:t>
            </a:r>
            <a:r>
              <a:rPr lang="id-ID" dirty="0"/>
              <a:t>mengandung lima ciri sebagai berikut : (1) keterbukaan atau </a:t>
            </a:r>
            <a:r>
              <a:rPr lang="id-ID" i="1" dirty="0"/>
              <a:t>openness</a:t>
            </a:r>
            <a:r>
              <a:rPr lang="id-ID" dirty="0"/>
              <a:t>; (2) empati (</a:t>
            </a:r>
            <a:r>
              <a:rPr lang="id-ID" i="1" dirty="0"/>
              <a:t>empathy</a:t>
            </a:r>
            <a:r>
              <a:rPr lang="id-ID" dirty="0"/>
              <a:t>); (3) dukungan (</a:t>
            </a:r>
            <a:r>
              <a:rPr lang="id-ID" i="1" dirty="0"/>
              <a:t>suportiveness</a:t>
            </a:r>
            <a:r>
              <a:rPr lang="id-ID" dirty="0"/>
              <a:t>); (4) perasaan positif (</a:t>
            </a:r>
            <a:r>
              <a:rPr lang="id-ID" i="1" dirty="0"/>
              <a:t>positivness</a:t>
            </a:r>
            <a:r>
              <a:rPr lang="id-ID" dirty="0"/>
              <a:t>); (5</a:t>
            </a:r>
            <a:r>
              <a:rPr lang="id-ID" dirty="0" smtClean="0"/>
              <a:t>)</a:t>
            </a:r>
            <a:r>
              <a:rPr lang="en-US" dirty="0" smtClean="0"/>
              <a:t>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Faktor-faktor</a:t>
            </a:r>
            <a:r>
              <a:rPr lang="en-US" dirty="0" smtClean="0"/>
              <a:t> yang </a:t>
            </a:r>
            <a:r>
              <a:rPr lang="en-US" dirty="0" err="1" smtClean="0"/>
              <a:t>membentuk</a:t>
            </a:r>
            <a:r>
              <a:rPr lang="en-US" dirty="0" smtClean="0"/>
              <a:t> </a:t>
            </a:r>
            <a:r>
              <a:rPr lang="en-US" dirty="0" err="1" smtClean="0"/>
              <a:t>komunikasi</a:t>
            </a:r>
            <a:r>
              <a:rPr lang="en-US" dirty="0" smtClean="0"/>
              <a:t> </a:t>
            </a:r>
            <a:r>
              <a:rPr lang="en-US" dirty="0" err="1" smtClean="0"/>
              <a:t>antar</a:t>
            </a:r>
            <a:r>
              <a:rPr lang="en-US" dirty="0" smtClean="0"/>
              <a:t> </a:t>
            </a:r>
            <a:r>
              <a:rPr lang="en-US" dirty="0" err="1" smtClean="0"/>
              <a:t>pribadi</a:t>
            </a:r>
            <a:endParaRPr lang="en-US" dirty="0"/>
          </a:p>
        </p:txBody>
      </p:sp>
      <p:sp>
        <p:nvSpPr>
          <p:cNvPr id="3" name="Content Placeholder 2"/>
          <p:cNvSpPr>
            <a:spLocks noGrp="1"/>
          </p:cNvSpPr>
          <p:nvPr>
            <p:ph idx="1"/>
          </p:nvPr>
        </p:nvSpPr>
        <p:spPr/>
        <p:txBody>
          <a:bodyPr>
            <a:normAutofit fontScale="85000" lnSpcReduction="20000"/>
          </a:bodyPr>
          <a:lstStyle/>
          <a:p>
            <a:r>
              <a:rPr lang="id-ID" dirty="0"/>
              <a:t>Cassagrade (1986) berpendapat, manusia berkomunikasi karena ; (1) memerlukan orang lain untuk saling mengisi kekurangan dan membagi kelebihan, (2) dia ingin terlibat dalam proses perubahan yang relati</a:t>
            </a:r>
            <a:r>
              <a:rPr lang="en-US" dirty="0"/>
              <a:t>f</a:t>
            </a:r>
            <a:r>
              <a:rPr lang="id-ID" dirty="0"/>
              <a:t> tetap, (3) dia ingin berinteraksi hari ini dan memahami pengalaman masa lalu dan mengantisipasi masa depan, dan (4) dia ingin menciptakan hubungan baru. Dapat disimpulkan bahwa minat berkomunikasi antarpribadi didorong oleh pemenuhan kebutuhan yang belum atau bahkan tidak dimiliki, karena setiap manusia memiliki motif yang mendorong dia usaha memenuhi kebutuhannya. </a:t>
            </a:r>
            <a:endParaRPr lang="en-US" dirty="0"/>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202</Words>
  <Application>Microsoft Office PowerPoint</Application>
  <PresentationFormat>On-screen Show (4:3)</PresentationFormat>
  <Paragraphs>7</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KOMUNIKASI ANTAR PRIBADI</vt:lpstr>
      <vt:lpstr>Slide 2</vt:lpstr>
      <vt:lpstr>Ciri-Ciri</vt:lpstr>
      <vt:lpstr>Faktor-faktor yang membentuk komunikasi antar pribadi</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KOMUNIKASI ANTAR PRIBADI</dc:title>
  <dc:creator>win7</dc:creator>
  <cp:lastModifiedBy>win7</cp:lastModifiedBy>
  <cp:revision>1</cp:revision>
  <dcterms:created xsi:type="dcterms:W3CDTF">2014-11-04T20:33:03Z</dcterms:created>
  <dcterms:modified xsi:type="dcterms:W3CDTF">2014-11-04T20:41:09Z</dcterms:modified>
</cp:coreProperties>
</file>