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3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228600"/>
            <a:ext cx="7772400" cy="4571999"/>
          </a:xfrm>
        </p:spPr>
        <p:txBody>
          <a:bodyPr anchor="ctr">
            <a:noAutofit/>
          </a:bodyPr>
          <a:lstStyle>
            <a:lvl1pPr>
              <a:lnSpc>
                <a:spcPct val="100000"/>
              </a:lnSpc>
              <a:defRPr sz="8800" spc="-80" baseline="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4800600"/>
            <a:ext cx="6858000" cy="914400"/>
          </a:xfrm>
        </p:spPr>
        <p:txBody>
          <a:bodyPr/>
          <a:lstStyle>
            <a:lvl1pPr marL="0" indent="0" algn="l">
              <a:buNone/>
              <a:defRPr b="0" cap="all" spc="12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0F0F5-1DCA-48AC-B31C-E1F7A7D7D62F}" type="datetimeFigureOut">
              <a:rPr lang="en-US" smtClean="0"/>
              <a:pPr/>
              <a:t>5/7/2019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9001124" y="4846320"/>
            <a:ext cx="142876" cy="201168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9001124" y="0"/>
            <a:ext cx="142876" cy="48463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AD2DB69E-A631-4D9E-9A20-0B0C58BBB77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0F0F5-1DCA-48AC-B31C-E1F7A7D7D62F}" type="datetimeFigureOut">
              <a:rPr lang="en-US" smtClean="0"/>
              <a:pPr/>
              <a:t>5/7/2019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DB69E-A631-4D9E-9A20-0B0C58BBB77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447800"/>
            <a:ext cx="7772400" cy="4321175"/>
          </a:xfrm>
        </p:spPr>
        <p:txBody>
          <a:bodyPr anchor="ctr">
            <a:noAutofit/>
          </a:bodyPr>
          <a:lstStyle>
            <a:lvl1pPr algn="l">
              <a:lnSpc>
                <a:spcPct val="100000"/>
              </a:lnSpc>
              <a:defRPr sz="8800" b="0" cap="all" spc="-80" baseline="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28601"/>
            <a:ext cx="7772400" cy="1066800"/>
          </a:xfrm>
        </p:spPr>
        <p:txBody>
          <a:bodyPr anchor="b"/>
          <a:lstStyle>
            <a:lvl1pPr marL="0" indent="0">
              <a:buNone/>
              <a:defRPr sz="2000" b="0" cap="all" spc="12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0F0F5-1DCA-48AC-B31C-E1F7A7D7D62F}" type="datetimeFigureOut">
              <a:rPr lang="en-US" smtClean="0"/>
              <a:pPr/>
              <a:t>5/7/2019</a:t>
            </a:fld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D2DB69E-A631-4D9E-9A20-0B0C58BBB77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630680" y="1574800"/>
            <a:ext cx="32918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90160" y="1574800"/>
            <a:ext cx="32918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0F0F5-1DCA-48AC-B31C-E1F7A7D7D62F}" type="datetimeFigureOut">
              <a:rPr lang="en-US" smtClean="0"/>
              <a:pPr/>
              <a:t>5/7/2019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DB69E-A631-4D9E-9A20-0B0C58BBB77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27632" y="1572768"/>
            <a:ext cx="3291840" cy="639762"/>
          </a:xfrm>
        </p:spPr>
        <p:txBody>
          <a:bodyPr anchor="b">
            <a:noAutofit/>
          </a:bodyPr>
          <a:lstStyle>
            <a:lvl1pPr marL="0" indent="0">
              <a:buNone/>
              <a:defRPr sz="1800" b="0" cap="all" spc="100" baseline="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627632" y="2259366"/>
            <a:ext cx="3291840" cy="384048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93208" y="1572768"/>
            <a:ext cx="3291840" cy="639762"/>
          </a:xfrm>
        </p:spPr>
        <p:txBody>
          <a:bodyPr anchor="b">
            <a:noAutofit/>
          </a:bodyPr>
          <a:lstStyle>
            <a:lvl1pPr marL="0" indent="0">
              <a:buNone/>
              <a:defRPr lang="en-US" sz="1800" b="0" kern="1200" cap="all" spc="100" baseline="0" dirty="0" smtClean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93208" y="2259366"/>
            <a:ext cx="3291840" cy="384048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0F0F5-1DCA-48AC-B31C-E1F7A7D7D62F}" type="datetimeFigureOut">
              <a:rPr lang="en-US" smtClean="0"/>
              <a:pPr/>
              <a:t>5/7/2019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DB69E-A631-4D9E-9A20-0B0C58BBB77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0F0F5-1DCA-48AC-B31C-E1F7A7D7D62F}" type="datetimeFigureOut">
              <a:rPr lang="en-US" smtClean="0"/>
              <a:pPr/>
              <a:t>5/7/2019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DB69E-A631-4D9E-9A20-0B0C58BBB77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0F0F5-1DCA-48AC-B31C-E1F7A7D7D62F}" type="datetimeFigureOut">
              <a:rPr lang="en-US" smtClean="0"/>
              <a:pPr/>
              <a:t>5/7/2019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DB69E-A631-4D9E-9A20-0B0C58BBB77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600200"/>
            <a:ext cx="5111750" cy="44805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600200"/>
            <a:ext cx="3008313" cy="448056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0F0F5-1DCA-48AC-B31C-E1F7A7D7D62F}" type="datetimeFigureOut">
              <a:rPr lang="en-US" smtClean="0"/>
              <a:pPr/>
              <a:t>5/7/2019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DB69E-A631-4D9E-9A20-0B0C58BBB77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9001124" y="4846320"/>
            <a:ext cx="142876" cy="201168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-1" y="0"/>
            <a:ext cx="9000877" cy="4846320"/>
          </a:xfrm>
          <a:solidFill>
            <a:schemeClr val="bg1">
              <a:lumMod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5715000"/>
            <a:ext cx="8153400" cy="4572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0F0F5-1DCA-48AC-B31C-E1F7A7D7D62F}" type="datetimeFigureOut">
              <a:rPr lang="en-US" smtClean="0"/>
              <a:pPr/>
              <a:t>5/7/2019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AD2DB69E-A631-4D9E-9A20-0B0C58BBB77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457200" y="4953000"/>
            <a:ext cx="8153400" cy="762000"/>
          </a:xfrm>
        </p:spPr>
        <p:txBody>
          <a:bodyPr anchor="t">
            <a:normAutofit/>
          </a:bodyPr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9001124" y="0"/>
            <a:ext cx="142876" cy="48463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0F0F5-1DCA-48AC-B31C-E1F7A7D7D62F}" type="datetimeFigureOut">
              <a:rPr lang="en-US" smtClean="0"/>
              <a:pPr/>
              <a:t>5/7/2019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DB69E-A631-4D9E-9A20-0B0C58BBB77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0F0F5-1DCA-48AC-B31C-E1F7A7D7D62F}" type="datetimeFigureOut">
              <a:rPr lang="en-US" smtClean="0"/>
              <a:pPr/>
              <a:t>5/7/2019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DB69E-A631-4D9E-9A20-0B0C58BBB77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5791200" cy="1371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52600"/>
            <a:ext cx="7620000" cy="4373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172201"/>
            <a:ext cx="3429000" cy="304800"/>
          </a:xfrm>
          <a:prstGeom prst="rect">
            <a:avLst/>
          </a:prstGeom>
        </p:spPr>
        <p:txBody>
          <a:bodyPr vert="horz" lIns="91440" tIns="45720" rIns="91440" bIns="0" rtlCol="0" anchor="b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fld id="{E900F0F5-1DCA-48AC-B31C-E1F7A7D7D62F}" type="datetimeFigureOut">
              <a:rPr lang="en-US" smtClean="0"/>
              <a:pPr/>
              <a:t>5/7/2019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200" y="6492875"/>
            <a:ext cx="3429000" cy="28384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 rot="16200000">
            <a:off x="8227377" y="5885497"/>
            <a:ext cx="13157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400" b="1">
                <a:solidFill>
                  <a:schemeClr val="tx2"/>
                </a:solidFill>
              </a:defRPr>
            </a:lvl1pPr>
          </a:lstStyle>
          <a:p>
            <a:fld id="{AD2DB69E-A631-4D9E-9A20-0B0C58BBB77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9001124" y="0"/>
            <a:ext cx="142876" cy="13716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9001124" y="1371600"/>
            <a:ext cx="142876" cy="54864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3600" kern="1200" cap="all" spc="-6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spcBef>
          <a:spcPct val="20000"/>
        </a:spcBef>
        <a:spcAft>
          <a:spcPts val="600"/>
        </a:spcAft>
        <a:buFont typeface="Arial" pitchFamily="34" charset="0"/>
        <a:buNone/>
        <a:defRPr sz="20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533400"/>
            <a:ext cx="7772400" cy="1470025"/>
          </a:xfrm>
        </p:spPr>
        <p:txBody>
          <a:bodyPr>
            <a:normAutofit/>
          </a:bodyPr>
          <a:lstStyle/>
          <a:p>
            <a:pPr algn="ctr"/>
            <a:r>
              <a:rPr lang="en-US" sz="4400" b="1" dirty="0" smtClean="0">
                <a:latin typeface="Agency FB" pitchFamily="34" charset="0"/>
              </a:rPr>
              <a:t>TEKNOLOGI </a:t>
            </a:r>
            <a:r>
              <a:rPr lang="en-US" sz="4400" b="1" dirty="0" smtClean="0">
                <a:latin typeface="Agency FB" pitchFamily="34" charset="0"/>
              </a:rPr>
              <a:t>SUSU DAN TELUR</a:t>
            </a:r>
            <a:endParaRPr lang="en-US" sz="4400" b="1" dirty="0">
              <a:latin typeface="Agency FB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3400" y="2057400"/>
            <a:ext cx="7848600" cy="1752600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en-US" sz="4000" b="1" dirty="0" smtClean="0">
                <a:solidFill>
                  <a:schemeClr val="tx1"/>
                </a:solidFill>
                <a:latin typeface="Agency FB" pitchFamily="34" charset="0"/>
              </a:rPr>
              <a:t>MATERI </a:t>
            </a:r>
          </a:p>
          <a:p>
            <a:pPr algn="ctr"/>
            <a:r>
              <a:rPr lang="en-US" sz="4000" b="1" dirty="0" err="1" smtClean="0">
                <a:solidFill>
                  <a:schemeClr val="tx1"/>
                </a:solidFill>
                <a:latin typeface="Agency FB" pitchFamily="34" charset="0"/>
              </a:rPr>
              <a:t>Pengantar</a:t>
            </a:r>
            <a:r>
              <a:rPr lang="en-US" sz="4000" b="1" dirty="0" smtClean="0">
                <a:solidFill>
                  <a:schemeClr val="tx1"/>
                </a:solidFill>
                <a:latin typeface="Agency FB" pitchFamily="34" charset="0"/>
              </a:rPr>
              <a:t> </a:t>
            </a:r>
            <a:r>
              <a:rPr lang="en-US" sz="4000" b="1" dirty="0" err="1" smtClean="0">
                <a:solidFill>
                  <a:schemeClr val="tx1"/>
                </a:solidFill>
                <a:latin typeface="Agency FB" pitchFamily="34" charset="0"/>
              </a:rPr>
              <a:t>Teknologi</a:t>
            </a:r>
            <a:r>
              <a:rPr lang="en-US" sz="4000" b="1" dirty="0" smtClean="0">
                <a:solidFill>
                  <a:schemeClr val="tx1"/>
                </a:solidFill>
                <a:latin typeface="Agency FB" pitchFamily="34" charset="0"/>
              </a:rPr>
              <a:t> </a:t>
            </a:r>
            <a:r>
              <a:rPr lang="en-US" sz="4000" b="1" dirty="0" err="1" smtClean="0">
                <a:solidFill>
                  <a:schemeClr val="tx1"/>
                </a:solidFill>
                <a:latin typeface="Agency FB" pitchFamily="34" charset="0"/>
              </a:rPr>
              <a:t>Telur</a:t>
            </a:r>
            <a:endParaRPr lang="en-US" sz="4000" b="1" dirty="0">
              <a:solidFill>
                <a:schemeClr val="tx1"/>
              </a:solidFill>
              <a:latin typeface="Agency FB" pitchFamily="34" charset="0"/>
            </a:endParaRPr>
          </a:p>
        </p:txBody>
      </p:sp>
      <p:pic>
        <p:nvPicPr>
          <p:cNvPr id="1026" name="Picture 2" descr="C:\Users\samsung\Pictures\telur_atau_ayam_duluan_10071510313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76800" y="3921967"/>
            <a:ext cx="3429000" cy="2476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samsung\Pictures\nyemil-enak-dengan-ide-camilan-martabak-telur-bebek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9527" y="3921967"/>
            <a:ext cx="4924426" cy="24622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0315990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514600"/>
            <a:ext cx="7620000" cy="837882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 smtClean="0">
                <a:latin typeface="Agency FB" pitchFamily="34" charset="0"/>
              </a:rPr>
              <a:t>PERKEMBANG PENANGANAN DAN PENGOLAHAN TELUR</a:t>
            </a:r>
            <a:endParaRPr lang="en-US" dirty="0">
              <a:latin typeface="Agency FB" pitchFamily="34" charset="0"/>
            </a:endParaRPr>
          </a:p>
        </p:txBody>
      </p:sp>
      <p:pic>
        <p:nvPicPr>
          <p:cNvPr id="3074" name="Picture 2" descr="C:\Users\samsung\Pictures\melukis-telur-3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97494" y="3388567"/>
            <a:ext cx="4134713" cy="31384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859520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7620000" cy="762000"/>
          </a:xfrm>
        </p:spPr>
        <p:txBody>
          <a:bodyPr/>
          <a:lstStyle/>
          <a:p>
            <a:pPr algn="ctr"/>
            <a:r>
              <a:rPr lang="en-US" sz="4000" dirty="0" err="1" smtClean="0">
                <a:latin typeface="Agency FB" pitchFamily="34" charset="0"/>
              </a:rPr>
              <a:t>pendahuluan</a:t>
            </a:r>
            <a:endParaRPr lang="en-US" sz="4000" dirty="0">
              <a:latin typeface="Agency FB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400"/>
            <a:ext cx="7620000" cy="4830763"/>
          </a:xfrm>
        </p:spPr>
        <p:txBody>
          <a:bodyPr>
            <a:normAutofit/>
          </a:bodyPr>
          <a:lstStyle/>
          <a:p>
            <a:r>
              <a:rPr lang="en-US" sz="3200" b="0" dirty="0" err="1" smtClean="0">
                <a:latin typeface="Agency FB" pitchFamily="34" charset="0"/>
              </a:rPr>
              <a:t>Jenis</a:t>
            </a:r>
            <a:r>
              <a:rPr lang="en-US" sz="3200" b="0" dirty="0" smtClean="0">
                <a:latin typeface="Agency FB" pitchFamily="34" charset="0"/>
              </a:rPr>
              <a:t> </a:t>
            </a:r>
            <a:r>
              <a:rPr lang="en-US" sz="3200" b="0" dirty="0" err="1" smtClean="0">
                <a:latin typeface="Agency FB" pitchFamily="34" charset="0"/>
              </a:rPr>
              <a:t>Unggas</a:t>
            </a:r>
            <a:r>
              <a:rPr lang="en-US" sz="3200" b="0" dirty="0" smtClean="0">
                <a:latin typeface="Agency FB" pitchFamily="34" charset="0"/>
              </a:rPr>
              <a:t> yang </a:t>
            </a:r>
            <a:r>
              <a:rPr lang="en-US" sz="3200" b="0" dirty="0" err="1" smtClean="0">
                <a:latin typeface="Agency FB" pitchFamily="34" charset="0"/>
              </a:rPr>
              <a:t>diternakkan</a:t>
            </a:r>
            <a:r>
              <a:rPr lang="en-US" sz="3200" b="0" dirty="0" smtClean="0">
                <a:latin typeface="Agency FB" pitchFamily="34" charset="0"/>
              </a:rPr>
              <a:t> :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3200" b="0" dirty="0" err="1" smtClean="0">
                <a:latin typeface="Agency FB" pitchFamily="34" charset="0"/>
              </a:rPr>
              <a:t>Unggas</a:t>
            </a:r>
            <a:r>
              <a:rPr lang="en-US" sz="3200" b="0" dirty="0" smtClean="0">
                <a:latin typeface="Agency FB" pitchFamily="34" charset="0"/>
              </a:rPr>
              <a:t> </a:t>
            </a:r>
            <a:r>
              <a:rPr lang="en-US" sz="3200" b="0" dirty="0" err="1" smtClean="0">
                <a:latin typeface="Agency FB" pitchFamily="34" charset="0"/>
              </a:rPr>
              <a:t>tipe</a:t>
            </a:r>
            <a:r>
              <a:rPr lang="en-US" sz="3200" b="0" dirty="0" smtClean="0">
                <a:latin typeface="Agency FB" pitchFamily="34" charset="0"/>
              </a:rPr>
              <a:t> </a:t>
            </a:r>
            <a:r>
              <a:rPr lang="en-US" sz="3200" b="0" dirty="0" err="1" smtClean="0">
                <a:latin typeface="Agency FB" pitchFamily="34" charset="0"/>
              </a:rPr>
              <a:t>ayam</a:t>
            </a:r>
            <a:r>
              <a:rPr lang="en-US" sz="3200" b="0" dirty="0" smtClean="0">
                <a:latin typeface="Agency FB" pitchFamily="34" charset="0"/>
              </a:rPr>
              <a:t> </a:t>
            </a:r>
            <a:r>
              <a:rPr lang="en-US" sz="3200" b="0" dirty="0" err="1" smtClean="0">
                <a:latin typeface="Agency FB" pitchFamily="34" charset="0"/>
              </a:rPr>
              <a:t>pedaging</a:t>
            </a:r>
            <a:r>
              <a:rPr lang="en-US" sz="3200" b="0" dirty="0" smtClean="0">
                <a:latin typeface="Agency FB" pitchFamily="34" charset="0"/>
              </a:rPr>
              <a:t> (broilers)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3200" b="0" dirty="0" err="1" smtClean="0">
                <a:latin typeface="Agency FB" pitchFamily="34" charset="0"/>
              </a:rPr>
              <a:t>Unggas</a:t>
            </a:r>
            <a:r>
              <a:rPr lang="en-US" sz="3200" b="0" dirty="0" smtClean="0">
                <a:latin typeface="Agency FB" pitchFamily="34" charset="0"/>
              </a:rPr>
              <a:t> </a:t>
            </a:r>
            <a:r>
              <a:rPr lang="en-US" sz="3200" b="0" dirty="0" err="1" smtClean="0">
                <a:latin typeface="Agency FB" pitchFamily="34" charset="0"/>
              </a:rPr>
              <a:t>tipe</a:t>
            </a:r>
            <a:r>
              <a:rPr lang="en-US" sz="3200" b="0" dirty="0" smtClean="0">
                <a:latin typeface="Agency FB" pitchFamily="34" charset="0"/>
              </a:rPr>
              <a:t> </a:t>
            </a:r>
            <a:r>
              <a:rPr lang="en-US" sz="3200" b="0" dirty="0" err="1" smtClean="0">
                <a:latin typeface="Agency FB" pitchFamily="34" charset="0"/>
              </a:rPr>
              <a:t>ayam</a:t>
            </a:r>
            <a:r>
              <a:rPr lang="en-US" sz="3200" b="0" dirty="0" smtClean="0">
                <a:latin typeface="Agency FB" pitchFamily="34" charset="0"/>
              </a:rPr>
              <a:t> </a:t>
            </a:r>
            <a:r>
              <a:rPr lang="en-US" sz="3200" b="0" dirty="0" err="1" smtClean="0">
                <a:latin typeface="Agency FB" pitchFamily="34" charset="0"/>
              </a:rPr>
              <a:t>petelur</a:t>
            </a:r>
            <a:r>
              <a:rPr lang="en-US" sz="3200" b="0" dirty="0" smtClean="0">
                <a:latin typeface="Agency FB" pitchFamily="34" charset="0"/>
              </a:rPr>
              <a:t> </a:t>
            </a:r>
            <a:r>
              <a:rPr lang="en-US" sz="3200" b="0" dirty="0" smtClean="0">
                <a:latin typeface="Agency FB" pitchFamily="34" charset="0"/>
              </a:rPr>
              <a:t>(layers</a:t>
            </a:r>
            <a:r>
              <a:rPr lang="en-US" sz="3200" b="0" dirty="0" smtClean="0">
                <a:latin typeface="Agency FB" pitchFamily="34" charset="0"/>
              </a:rPr>
              <a:t>)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3200" b="0" dirty="0" err="1" smtClean="0">
                <a:latin typeface="Agency FB" pitchFamily="34" charset="0"/>
              </a:rPr>
              <a:t>Unggas</a:t>
            </a:r>
            <a:r>
              <a:rPr lang="en-US" sz="3200" b="0" dirty="0" smtClean="0">
                <a:latin typeface="Agency FB" pitchFamily="34" charset="0"/>
              </a:rPr>
              <a:t> </a:t>
            </a:r>
            <a:r>
              <a:rPr lang="en-US" sz="3200" b="0" dirty="0" err="1" smtClean="0">
                <a:latin typeface="Agency FB" pitchFamily="34" charset="0"/>
              </a:rPr>
              <a:t>tipe</a:t>
            </a:r>
            <a:r>
              <a:rPr lang="en-US" sz="3200" b="0" dirty="0" smtClean="0">
                <a:latin typeface="Agency FB" pitchFamily="34" charset="0"/>
              </a:rPr>
              <a:t> </a:t>
            </a:r>
            <a:r>
              <a:rPr lang="en-US" sz="3200" b="0" dirty="0" err="1" smtClean="0">
                <a:latin typeface="Agency FB" pitchFamily="34" charset="0"/>
              </a:rPr>
              <a:t>campuran</a:t>
            </a:r>
            <a:r>
              <a:rPr lang="en-US" sz="3200" b="0" dirty="0" smtClean="0">
                <a:latin typeface="Agency FB" pitchFamily="34" charset="0"/>
              </a:rPr>
              <a:t> 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3200" b="0" dirty="0" err="1" smtClean="0">
                <a:latin typeface="Agency FB" pitchFamily="34" charset="0"/>
              </a:rPr>
              <a:t>Unggas</a:t>
            </a:r>
            <a:r>
              <a:rPr lang="en-US" sz="3200" b="0" dirty="0" smtClean="0">
                <a:latin typeface="Agency FB" pitchFamily="34" charset="0"/>
              </a:rPr>
              <a:t> </a:t>
            </a:r>
            <a:r>
              <a:rPr lang="en-US" sz="3200" b="0" dirty="0" err="1" smtClean="0">
                <a:latin typeface="Agency FB" pitchFamily="34" charset="0"/>
              </a:rPr>
              <a:t>produksi</a:t>
            </a:r>
            <a:r>
              <a:rPr lang="en-US" sz="3200" b="0" dirty="0" smtClean="0">
                <a:latin typeface="Agency FB" pitchFamily="34" charset="0"/>
              </a:rPr>
              <a:t> </a:t>
            </a:r>
            <a:r>
              <a:rPr lang="en-US" sz="3200" b="0" dirty="0" err="1" smtClean="0">
                <a:latin typeface="Agency FB" pitchFamily="34" charset="0"/>
              </a:rPr>
              <a:t>bukan</a:t>
            </a:r>
            <a:r>
              <a:rPr lang="en-US" sz="3200" b="0" dirty="0" smtClean="0">
                <a:latin typeface="Agency FB" pitchFamily="34" charset="0"/>
              </a:rPr>
              <a:t> </a:t>
            </a:r>
            <a:r>
              <a:rPr lang="en-US" sz="3200" b="0" dirty="0" err="1" smtClean="0">
                <a:latin typeface="Agency FB" pitchFamily="34" charset="0"/>
              </a:rPr>
              <a:t>ayam</a:t>
            </a:r>
            <a:endParaRPr lang="en-US" sz="3200" b="0" dirty="0" smtClean="0">
              <a:latin typeface="Agency FB" pitchFamily="34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en-US" sz="3200" b="0" dirty="0" err="1" smtClean="0">
                <a:latin typeface="Agency FB" pitchFamily="34" charset="0"/>
              </a:rPr>
              <a:t>Unggas</a:t>
            </a:r>
            <a:r>
              <a:rPr lang="en-US" sz="3200" b="0" dirty="0" smtClean="0">
                <a:latin typeface="Agency FB" pitchFamily="34" charset="0"/>
              </a:rPr>
              <a:t> </a:t>
            </a:r>
            <a:r>
              <a:rPr lang="en-US" sz="3200" b="0" dirty="0" err="1" smtClean="0">
                <a:latin typeface="Agency FB" pitchFamily="34" charset="0"/>
              </a:rPr>
              <a:t>klangenan</a:t>
            </a:r>
            <a:r>
              <a:rPr lang="en-US" sz="3200" b="0" dirty="0" smtClean="0">
                <a:latin typeface="Agency FB" pitchFamily="34" charset="0"/>
              </a:rPr>
              <a:t> (pet birds)</a:t>
            </a:r>
            <a:endParaRPr lang="en-US" sz="3200" b="0" dirty="0">
              <a:latin typeface="Agency FB" pitchFamily="34" charset="0"/>
            </a:endParaRPr>
          </a:p>
        </p:txBody>
      </p:sp>
      <p:pic>
        <p:nvPicPr>
          <p:cNvPr id="4098" name="Picture 2" descr="C:\Users\samsung\Pictures\telur ayam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105400" y="3962400"/>
            <a:ext cx="2876550" cy="1590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7999488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7620000" cy="762000"/>
          </a:xfrm>
        </p:spPr>
        <p:txBody>
          <a:bodyPr>
            <a:normAutofit/>
          </a:bodyPr>
          <a:lstStyle/>
          <a:p>
            <a:pPr algn="ctr"/>
            <a:r>
              <a:rPr lang="en-US" sz="4000" dirty="0" err="1" smtClean="0">
                <a:latin typeface="Agency FB" pitchFamily="34" charset="0"/>
              </a:rPr>
              <a:t>Keunggulan</a:t>
            </a:r>
            <a:r>
              <a:rPr lang="en-US" sz="4000" dirty="0" smtClean="0">
                <a:latin typeface="Agency FB" pitchFamily="34" charset="0"/>
              </a:rPr>
              <a:t> </a:t>
            </a:r>
            <a:r>
              <a:rPr lang="en-US" sz="4000" dirty="0" err="1" smtClean="0">
                <a:latin typeface="Agency FB" pitchFamily="34" charset="0"/>
              </a:rPr>
              <a:t>produksi</a:t>
            </a:r>
            <a:r>
              <a:rPr lang="en-US" sz="4000" dirty="0" smtClean="0">
                <a:latin typeface="Agency FB" pitchFamily="34" charset="0"/>
              </a:rPr>
              <a:t> </a:t>
            </a:r>
            <a:r>
              <a:rPr lang="en-US" sz="4000" dirty="0" err="1" smtClean="0">
                <a:latin typeface="Agency FB" pitchFamily="34" charset="0"/>
              </a:rPr>
              <a:t>telur</a:t>
            </a:r>
            <a:endParaRPr lang="en-US" sz="4000" dirty="0">
              <a:latin typeface="Agency FB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7620000" cy="4906963"/>
          </a:xfrm>
        </p:spPr>
        <p:txBody>
          <a:bodyPr>
            <a:norm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800" b="0" dirty="0" smtClean="0">
                <a:latin typeface="Agency FB" pitchFamily="34" charset="0"/>
              </a:rPr>
              <a:t>1.</a:t>
            </a:r>
            <a:r>
              <a:rPr lang="en-US" sz="2600" b="0" dirty="0" smtClean="0">
                <a:latin typeface="Agency FB" pitchFamily="34" charset="0"/>
              </a:rPr>
              <a:t> </a:t>
            </a:r>
            <a:r>
              <a:rPr lang="en-US" sz="2600" b="0" dirty="0" err="1" smtClean="0">
                <a:latin typeface="Agency FB" pitchFamily="34" charset="0"/>
              </a:rPr>
              <a:t>Keistimewaan</a:t>
            </a:r>
            <a:r>
              <a:rPr lang="en-US" sz="2600" b="0" dirty="0" smtClean="0">
                <a:latin typeface="Agency FB" pitchFamily="34" charset="0"/>
              </a:rPr>
              <a:t> </a:t>
            </a:r>
            <a:r>
              <a:rPr lang="en-US" sz="2600" b="0" dirty="0" err="1" smtClean="0">
                <a:latin typeface="Agency FB" pitchFamily="34" charset="0"/>
              </a:rPr>
              <a:t>Produk</a:t>
            </a:r>
            <a:r>
              <a:rPr lang="en-US" sz="2600" b="0" dirty="0" smtClean="0">
                <a:latin typeface="Agency FB" pitchFamily="34" charset="0"/>
              </a:rPr>
              <a:t> </a:t>
            </a:r>
            <a:r>
              <a:rPr lang="en-US" sz="2600" b="0" dirty="0" err="1" smtClean="0">
                <a:latin typeface="Agency FB" pitchFamily="34" charset="0"/>
              </a:rPr>
              <a:t>Telur</a:t>
            </a:r>
            <a:r>
              <a:rPr lang="en-US" sz="2600" b="0" dirty="0" smtClean="0">
                <a:latin typeface="Agency FB" pitchFamily="34" charset="0"/>
              </a:rPr>
              <a:t> </a:t>
            </a:r>
          </a:p>
          <a:p>
            <a:pPr marL="457200" indent="-45720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</a:pPr>
            <a:r>
              <a:rPr lang="en-US" sz="2600" b="0" dirty="0" smtClean="0">
                <a:latin typeface="Agency FB" pitchFamily="34" charset="0"/>
              </a:rPr>
              <a:t>Salah </a:t>
            </a:r>
            <a:r>
              <a:rPr lang="en-US" sz="2600" b="0" dirty="0" err="1" smtClean="0">
                <a:latin typeface="Agency FB" pitchFamily="34" charset="0"/>
              </a:rPr>
              <a:t>satu</a:t>
            </a:r>
            <a:r>
              <a:rPr lang="en-US" sz="2600" b="0" dirty="0" smtClean="0">
                <a:latin typeface="Agency FB" pitchFamily="34" charset="0"/>
              </a:rPr>
              <a:t> </a:t>
            </a:r>
            <a:r>
              <a:rPr lang="en-US" sz="2600" b="0" dirty="0" err="1" smtClean="0">
                <a:latin typeface="Agency FB" pitchFamily="34" charset="0"/>
              </a:rPr>
              <a:t>sumber</a:t>
            </a:r>
            <a:r>
              <a:rPr lang="en-US" sz="2600" b="0" dirty="0" smtClean="0">
                <a:latin typeface="Agency FB" pitchFamily="34" charset="0"/>
              </a:rPr>
              <a:t> </a:t>
            </a:r>
            <a:r>
              <a:rPr lang="en-US" sz="2600" b="0" dirty="0" err="1" smtClean="0">
                <a:latin typeface="Agency FB" pitchFamily="34" charset="0"/>
              </a:rPr>
              <a:t>pertumbuhan</a:t>
            </a:r>
            <a:r>
              <a:rPr lang="en-US" sz="2600" b="0" dirty="0" smtClean="0">
                <a:latin typeface="Agency FB" pitchFamily="34" charset="0"/>
              </a:rPr>
              <a:t> </a:t>
            </a:r>
            <a:r>
              <a:rPr lang="en-US" sz="2600" b="0" dirty="0" err="1" smtClean="0">
                <a:latin typeface="Agency FB" pitchFamily="34" charset="0"/>
              </a:rPr>
              <a:t>ekonomi</a:t>
            </a:r>
            <a:endParaRPr lang="en-US" sz="2600" b="0" dirty="0" smtClean="0">
              <a:latin typeface="Agency FB" pitchFamily="34" charset="0"/>
            </a:endParaRPr>
          </a:p>
          <a:p>
            <a:pPr marL="457200" indent="-45720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</a:pPr>
            <a:r>
              <a:rPr lang="en-US" sz="2600" b="0" dirty="0" err="1" smtClean="0">
                <a:latin typeface="Agency FB" pitchFamily="34" charset="0"/>
              </a:rPr>
              <a:t>Sumber</a:t>
            </a:r>
            <a:r>
              <a:rPr lang="en-US" sz="2600" b="0" dirty="0" smtClean="0">
                <a:latin typeface="Agency FB" pitchFamily="34" charset="0"/>
              </a:rPr>
              <a:t> </a:t>
            </a:r>
            <a:r>
              <a:rPr lang="en-US" sz="2600" b="0" dirty="0" err="1" smtClean="0">
                <a:latin typeface="Agency FB" pitchFamily="34" charset="0"/>
              </a:rPr>
              <a:t>pendapatan</a:t>
            </a:r>
            <a:r>
              <a:rPr lang="en-US" sz="2600" b="0" dirty="0" smtClean="0">
                <a:latin typeface="Agency FB" pitchFamily="34" charset="0"/>
              </a:rPr>
              <a:t> </a:t>
            </a:r>
            <a:r>
              <a:rPr lang="en-US" sz="2600" b="0" dirty="0" err="1" smtClean="0">
                <a:latin typeface="Agency FB" pitchFamily="34" charset="0"/>
              </a:rPr>
              <a:t>masyarakat</a:t>
            </a:r>
            <a:endParaRPr lang="en-US" sz="2600" b="0" dirty="0" smtClean="0">
              <a:latin typeface="Agency FB" pitchFamily="34" charset="0"/>
            </a:endParaRPr>
          </a:p>
          <a:p>
            <a:pPr marL="457200" indent="-45720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</a:pPr>
            <a:r>
              <a:rPr lang="en-US" sz="2600" b="0" dirty="0" err="1" smtClean="0">
                <a:latin typeface="Agency FB" pitchFamily="34" charset="0"/>
              </a:rPr>
              <a:t>Menciptakan</a:t>
            </a:r>
            <a:r>
              <a:rPr lang="en-US" sz="2600" b="0" dirty="0" smtClean="0">
                <a:latin typeface="Agency FB" pitchFamily="34" charset="0"/>
              </a:rPr>
              <a:t> </a:t>
            </a:r>
            <a:r>
              <a:rPr lang="en-US" sz="2600" b="0" dirty="0" err="1" smtClean="0">
                <a:latin typeface="Agency FB" pitchFamily="34" charset="0"/>
              </a:rPr>
              <a:t>berbagai</a:t>
            </a:r>
            <a:r>
              <a:rPr lang="en-US" sz="2600" b="0" dirty="0" smtClean="0">
                <a:latin typeface="Agency FB" pitchFamily="34" charset="0"/>
              </a:rPr>
              <a:t> </a:t>
            </a:r>
            <a:r>
              <a:rPr lang="en-US" sz="2600" b="0" dirty="0" err="1" smtClean="0">
                <a:latin typeface="Agency FB" pitchFamily="34" charset="0"/>
              </a:rPr>
              <a:t>bidang</a:t>
            </a:r>
            <a:r>
              <a:rPr lang="en-US" sz="2600" b="0" dirty="0" smtClean="0">
                <a:latin typeface="Agency FB" pitchFamily="34" charset="0"/>
              </a:rPr>
              <a:t> </a:t>
            </a:r>
            <a:r>
              <a:rPr lang="en-US" sz="2600" b="0" dirty="0" err="1" smtClean="0">
                <a:latin typeface="Agency FB" pitchFamily="34" charset="0"/>
              </a:rPr>
              <a:t>usaha</a:t>
            </a:r>
            <a:r>
              <a:rPr lang="en-US" sz="2600" b="0" dirty="0" smtClean="0">
                <a:latin typeface="Agency FB" pitchFamily="34" charset="0"/>
              </a:rPr>
              <a:t> </a:t>
            </a:r>
            <a:r>
              <a:rPr lang="en-US" sz="2600" b="0" dirty="0" err="1" smtClean="0">
                <a:latin typeface="Agency FB" pitchFamily="34" charset="0"/>
              </a:rPr>
              <a:t>dan</a:t>
            </a:r>
            <a:r>
              <a:rPr lang="en-US" sz="2600" b="0" dirty="0" smtClean="0">
                <a:latin typeface="Agency FB" pitchFamily="34" charset="0"/>
              </a:rPr>
              <a:t> </a:t>
            </a:r>
            <a:r>
              <a:rPr lang="en-US" sz="2600" b="0" dirty="0" err="1" smtClean="0">
                <a:latin typeface="Agency FB" pitchFamily="34" charset="0"/>
              </a:rPr>
              <a:t>lapangan</a:t>
            </a:r>
            <a:r>
              <a:rPr lang="en-US" sz="2600" b="0" dirty="0" smtClean="0">
                <a:latin typeface="Agency FB" pitchFamily="34" charset="0"/>
              </a:rPr>
              <a:t> </a:t>
            </a:r>
            <a:r>
              <a:rPr lang="en-US" sz="2600" b="0" dirty="0" err="1" smtClean="0">
                <a:latin typeface="Agency FB" pitchFamily="34" charset="0"/>
              </a:rPr>
              <a:t>kerja</a:t>
            </a:r>
            <a:endParaRPr lang="en-US" sz="2600" b="0" dirty="0" smtClean="0">
              <a:latin typeface="Agency FB" pitchFamily="34" charset="0"/>
            </a:endParaRPr>
          </a:p>
          <a:p>
            <a:pPr marL="457200" indent="-45720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</a:pPr>
            <a:r>
              <a:rPr lang="en-US" sz="2600" b="0" dirty="0" err="1" smtClean="0">
                <a:latin typeface="Agency FB" pitchFamily="34" charset="0"/>
              </a:rPr>
              <a:t>Wahana</a:t>
            </a:r>
            <a:r>
              <a:rPr lang="en-US" sz="2600" b="0" dirty="0" smtClean="0">
                <a:latin typeface="Agency FB" pitchFamily="34" charset="0"/>
              </a:rPr>
              <a:t> </a:t>
            </a:r>
            <a:r>
              <a:rPr lang="en-US" sz="2600" b="0" dirty="0" err="1" smtClean="0">
                <a:latin typeface="Agency FB" pitchFamily="34" charset="0"/>
              </a:rPr>
              <a:t>untuk</a:t>
            </a:r>
            <a:r>
              <a:rPr lang="en-US" sz="2600" b="0" dirty="0" smtClean="0">
                <a:latin typeface="Agency FB" pitchFamily="34" charset="0"/>
              </a:rPr>
              <a:t> </a:t>
            </a:r>
            <a:r>
              <a:rPr lang="en-US" sz="2600" b="0" dirty="0" err="1" smtClean="0">
                <a:latin typeface="Agency FB" pitchFamily="34" charset="0"/>
              </a:rPr>
              <a:t>pemerataan</a:t>
            </a:r>
            <a:r>
              <a:rPr lang="en-US" sz="2600" b="0" dirty="0" smtClean="0">
                <a:latin typeface="Agency FB" pitchFamily="34" charset="0"/>
              </a:rPr>
              <a:t> </a:t>
            </a:r>
            <a:r>
              <a:rPr lang="en-US" sz="2600" b="0" dirty="0" err="1" smtClean="0">
                <a:latin typeface="Agency FB" pitchFamily="34" charset="0"/>
              </a:rPr>
              <a:t>pembangunan</a:t>
            </a:r>
            <a:r>
              <a:rPr lang="en-US" sz="2600" b="0" dirty="0" smtClean="0">
                <a:latin typeface="Agency FB" pitchFamily="34" charset="0"/>
              </a:rPr>
              <a:t> </a:t>
            </a:r>
            <a:r>
              <a:rPr lang="en-US" sz="2600" b="0" dirty="0" err="1" smtClean="0">
                <a:latin typeface="Agency FB" pitchFamily="34" charset="0"/>
              </a:rPr>
              <a:t>ekonomi</a:t>
            </a:r>
            <a:endParaRPr lang="en-US" sz="2600" b="0" dirty="0" smtClean="0">
              <a:latin typeface="Agency FB" pitchFamily="34" charset="0"/>
            </a:endParaRPr>
          </a:p>
          <a:p>
            <a:pPr marL="457200" indent="-45720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</a:pPr>
            <a:r>
              <a:rPr lang="en-US" sz="2600" b="0" dirty="0" err="1" smtClean="0">
                <a:latin typeface="Agency FB" pitchFamily="34" charset="0"/>
              </a:rPr>
              <a:t>Sumber</a:t>
            </a:r>
            <a:r>
              <a:rPr lang="en-US" sz="2600" b="0" dirty="0" smtClean="0">
                <a:latin typeface="Agency FB" pitchFamily="34" charset="0"/>
              </a:rPr>
              <a:t> </a:t>
            </a:r>
            <a:r>
              <a:rPr lang="en-US" sz="2600" b="0" dirty="0" err="1" smtClean="0">
                <a:latin typeface="Agency FB" pitchFamily="34" charset="0"/>
              </a:rPr>
              <a:t>bahan</a:t>
            </a:r>
            <a:r>
              <a:rPr lang="en-US" sz="2600" b="0" dirty="0" smtClean="0">
                <a:latin typeface="Agency FB" pitchFamily="34" charset="0"/>
              </a:rPr>
              <a:t> </a:t>
            </a:r>
            <a:r>
              <a:rPr lang="en-US" sz="2600" b="0" dirty="0" err="1" smtClean="0">
                <a:latin typeface="Agency FB" pitchFamily="34" charset="0"/>
              </a:rPr>
              <a:t>pangan</a:t>
            </a:r>
            <a:r>
              <a:rPr lang="en-US" sz="2600" b="0" dirty="0" smtClean="0">
                <a:latin typeface="Agency FB" pitchFamily="34" charset="0"/>
              </a:rPr>
              <a:t> </a:t>
            </a:r>
            <a:r>
              <a:rPr lang="en-US" sz="2600" b="0" dirty="0" err="1" smtClean="0">
                <a:latin typeface="Agency FB" pitchFamily="34" charset="0"/>
              </a:rPr>
              <a:t>hewani</a:t>
            </a:r>
            <a:r>
              <a:rPr lang="en-US" sz="2600" b="0" dirty="0" smtClean="0">
                <a:latin typeface="Agency FB" pitchFamily="34" charset="0"/>
              </a:rPr>
              <a:t> yang </a:t>
            </a:r>
            <a:r>
              <a:rPr lang="en-US" sz="2600" b="0" dirty="0" err="1" smtClean="0">
                <a:latin typeface="Agency FB" pitchFamily="34" charset="0"/>
              </a:rPr>
              <a:t>bergizi</a:t>
            </a:r>
            <a:r>
              <a:rPr lang="en-US" sz="2600" b="0" dirty="0" smtClean="0">
                <a:latin typeface="Agency FB" pitchFamily="34" charset="0"/>
              </a:rPr>
              <a:t> </a:t>
            </a:r>
            <a:r>
              <a:rPr lang="en-US" sz="2600" b="0" dirty="0" err="1" smtClean="0">
                <a:latin typeface="Agency FB" pitchFamily="34" charset="0"/>
              </a:rPr>
              <a:t>sangat</a:t>
            </a:r>
            <a:r>
              <a:rPr lang="en-US" sz="2600" b="0" dirty="0" smtClean="0">
                <a:latin typeface="Agency FB" pitchFamily="34" charset="0"/>
              </a:rPr>
              <a:t> </a:t>
            </a:r>
            <a:r>
              <a:rPr lang="en-US" sz="2600" b="0" dirty="0" err="1" smtClean="0">
                <a:latin typeface="Agency FB" pitchFamily="34" charset="0"/>
              </a:rPr>
              <a:t>tinggi</a:t>
            </a:r>
            <a:endParaRPr lang="en-US" sz="2600" b="0" dirty="0" smtClean="0">
              <a:latin typeface="Agency FB" pitchFamily="34" charset="0"/>
            </a:endParaRPr>
          </a:p>
          <a:p>
            <a:pPr marL="457200" indent="-45720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</a:pPr>
            <a:r>
              <a:rPr lang="en-US" sz="2600" b="0" dirty="0" err="1" smtClean="0">
                <a:latin typeface="Agency FB" pitchFamily="34" charset="0"/>
              </a:rPr>
              <a:t>Bahan</a:t>
            </a:r>
            <a:r>
              <a:rPr lang="en-US" sz="2600" b="0" dirty="0" smtClean="0">
                <a:latin typeface="Agency FB" pitchFamily="34" charset="0"/>
              </a:rPr>
              <a:t> </a:t>
            </a:r>
            <a:r>
              <a:rPr lang="en-US" sz="2600" b="0" dirty="0" err="1" smtClean="0">
                <a:latin typeface="Agency FB" pitchFamily="34" charset="0"/>
              </a:rPr>
              <a:t>mentah</a:t>
            </a:r>
            <a:r>
              <a:rPr lang="en-US" sz="2600" b="0" dirty="0" smtClean="0">
                <a:latin typeface="Agency FB" pitchFamily="34" charset="0"/>
              </a:rPr>
              <a:t> </a:t>
            </a:r>
            <a:r>
              <a:rPr lang="en-US" sz="2600" b="0" dirty="0" err="1" smtClean="0">
                <a:latin typeface="Agency FB" pitchFamily="34" charset="0"/>
              </a:rPr>
              <a:t>untuk</a:t>
            </a:r>
            <a:r>
              <a:rPr lang="en-US" sz="2600" b="0" dirty="0" smtClean="0">
                <a:latin typeface="Agency FB" pitchFamily="34" charset="0"/>
              </a:rPr>
              <a:t> </a:t>
            </a:r>
            <a:r>
              <a:rPr lang="en-US" sz="2600" b="0" dirty="0" err="1" smtClean="0">
                <a:latin typeface="Agency FB" pitchFamily="34" charset="0"/>
              </a:rPr>
              <a:t>berbagai</a:t>
            </a:r>
            <a:r>
              <a:rPr lang="en-US" sz="2600" b="0" dirty="0" smtClean="0">
                <a:latin typeface="Agency FB" pitchFamily="34" charset="0"/>
              </a:rPr>
              <a:t> </a:t>
            </a:r>
            <a:r>
              <a:rPr lang="en-US" sz="2600" b="0" dirty="0" err="1" smtClean="0">
                <a:latin typeface="Agency FB" pitchFamily="34" charset="0"/>
              </a:rPr>
              <a:t>industri</a:t>
            </a:r>
            <a:r>
              <a:rPr lang="en-US" sz="2600" b="0" dirty="0">
                <a:latin typeface="Agency FB" pitchFamily="34" charset="0"/>
              </a:rPr>
              <a:t> </a:t>
            </a:r>
            <a:r>
              <a:rPr lang="en-US" sz="2600" b="0" dirty="0" err="1" smtClean="0">
                <a:latin typeface="Agency FB" pitchFamily="34" charset="0"/>
              </a:rPr>
              <a:t>terutama</a:t>
            </a:r>
            <a:r>
              <a:rPr lang="en-US" sz="2600" b="0" dirty="0" smtClean="0">
                <a:latin typeface="Agency FB" pitchFamily="34" charset="0"/>
              </a:rPr>
              <a:t> </a:t>
            </a:r>
            <a:r>
              <a:rPr lang="en-US" sz="2600" b="0" dirty="0" err="1" smtClean="0">
                <a:latin typeface="Agency FB" pitchFamily="34" charset="0"/>
              </a:rPr>
              <a:t>industri</a:t>
            </a:r>
            <a:r>
              <a:rPr lang="en-US" sz="2600" b="0" dirty="0" smtClean="0">
                <a:latin typeface="Agency FB" pitchFamily="34" charset="0"/>
              </a:rPr>
              <a:t> </a:t>
            </a:r>
            <a:r>
              <a:rPr lang="en-US" sz="2600" b="0" dirty="0" err="1" smtClean="0">
                <a:latin typeface="Agency FB" pitchFamily="34" charset="0"/>
              </a:rPr>
              <a:t>pangan</a:t>
            </a:r>
            <a:r>
              <a:rPr lang="en-US" sz="2600" b="0" dirty="0" smtClean="0">
                <a:latin typeface="Agency FB" pitchFamily="34" charset="0"/>
              </a:rPr>
              <a:t>	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600" b="0" dirty="0" smtClean="0">
                <a:latin typeface="Agency FB" pitchFamily="34" charset="0"/>
              </a:rPr>
              <a:t>2. </a:t>
            </a:r>
            <a:r>
              <a:rPr lang="en-US" sz="2600" b="0" dirty="0" err="1" smtClean="0">
                <a:latin typeface="Agency FB" pitchFamily="34" charset="0"/>
              </a:rPr>
              <a:t>Produksi</a:t>
            </a:r>
            <a:r>
              <a:rPr lang="en-US" sz="2600" b="0" dirty="0" smtClean="0">
                <a:latin typeface="Agency FB" pitchFamily="34" charset="0"/>
              </a:rPr>
              <a:t> </a:t>
            </a:r>
            <a:r>
              <a:rPr lang="en-US" sz="2600" b="0" dirty="0" err="1" smtClean="0">
                <a:latin typeface="Agency FB" pitchFamily="34" charset="0"/>
              </a:rPr>
              <a:t>Telur</a:t>
            </a:r>
            <a:endParaRPr lang="en-US" sz="2600" b="0" dirty="0" smtClean="0">
              <a:latin typeface="Agency FB" pitchFamily="34" charset="0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600" b="0" dirty="0" smtClean="0">
                <a:latin typeface="Agency FB" pitchFamily="34" charset="0"/>
              </a:rPr>
              <a:t>3. </a:t>
            </a:r>
            <a:r>
              <a:rPr lang="en-US" sz="2600" b="0" dirty="0" err="1" smtClean="0">
                <a:latin typeface="Agency FB" pitchFamily="34" charset="0"/>
              </a:rPr>
              <a:t>Perkembangan</a:t>
            </a:r>
            <a:r>
              <a:rPr lang="en-US" sz="2600" b="0" dirty="0" smtClean="0">
                <a:latin typeface="Agency FB" pitchFamily="34" charset="0"/>
              </a:rPr>
              <a:t> </a:t>
            </a:r>
            <a:r>
              <a:rPr lang="en-US" sz="2600" b="0" dirty="0" err="1" smtClean="0">
                <a:latin typeface="Agency FB" pitchFamily="34" charset="0"/>
              </a:rPr>
              <a:t>Produksi</a:t>
            </a:r>
            <a:r>
              <a:rPr lang="en-US" sz="2600" b="0" dirty="0" smtClean="0">
                <a:latin typeface="Agency FB" pitchFamily="34" charset="0"/>
              </a:rPr>
              <a:t> </a:t>
            </a:r>
            <a:r>
              <a:rPr lang="en-US" sz="2600" b="0" dirty="0" err="1" smtClean="0">
                <a:latin typeface="Agency FB" pitchFamily="34" charset="0"/>
              </a:rPr>
              <a:t>Telur</a:t>
            </a:r>
            <a:endParaRPr lang="en-US" sz="2600" b="0" dirty="0" smtClean="0">
              <a:latin typeface="Agency FB" pitchFamily="34" charset="0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600" b="0" dirty="0" smtClean="0">
                <a:latin typeface="Agency FB" pitchFamily="34" charset="0"/>
              </a:rPr>
              <a:t>4. </a:t>
            </a:r>
            <a:r>
              <a:rPr lang="en-US" sz="2600" b="0" dirty="0" err="1" smtClean="0">
                <a:latin typeface="Agency FB" pitchFamily="34" charset="0"/>
              </a:rPr>
              <a:t>Perkembangan</a:t>
            </a:r>
            <a:r>
              <a:rPr lang="en-US" sz="2600" b="0" dirty="0" smtClean="0">
                <a:latin typeface="Agency FB" pitchFamily="34" charset="0"/>
              </a:rPr>
              <a:t> </a:t>
            </a:r>
            <a:r>
              <a:rPr lang="en-US" sz="2600" b="0" dirty="0" err="1" smtClean="0">
                <a:latin typeface="Agency FB" pitchFamily="34" charset="0"/>
              </a:rPr>
              <a:t>Baru</a:t>
            </a:r>
            <a:r>
              <a:rPr lang="en-US" sz="2600" b="0" dirty="0" smtClean="0">
                <a:latin typeface="Agency FB" pitchFamily="34" charset="0"/>
              </a:rPr>
              <a:t> </a:t>
            </a:r>
            <a:r>
              <a:rPr lang="en-US" sz="2600" b="0" dirty="0" err="1" smtClean="0">
                <a:latin typeface="Agency FB" pitchFamily="34" charset="0"/>
              </a:rPr>
              <a:t>Produk</a:t>
            </a:r>
            <a:r>
              <a:rPr lang="en-US" sz="2600" b="0" dirty="0" smtClean="0">
                <a:latin typeface="Agency FB" pitchFamily="34" charset="0"/>
              </a:rPr>
              <a:t> </a:t>
            </a:r>
            <a:r>
              <a:rPr lang="en-US" sz="2600" b="0" dirty="0" err="1" smtClean="0">
                <a:latin typeface="Agency FB" pitchFamily="34" charset="0"/>
              </a:rPr>
              <a:t>Telur</a:t>
            </a:r>
            <a:r>
              <a:rPr lang="en-US" sz="2600" b="0" dirty="0" smtClean="0">
                <a:latin typeface="Agency FB" pitchFamily="34" charset="0"/>
              </a:rPr>
              <a:t> </a:t>
            </a:r>
            <a:r>
              <a:rPr lang="en-US" sz="2600" b="0" dirty="0" err="1" smtClean="0">
                <a:latin typeface="Agency FB" pitchFamily="34" charset="0"/>
              </a:rPr>
              <a:t>Rekayasa</a:t>
            </a:r>
            <a:endParaRPr lang="en-US" sz="2600" b="0" dirty="0">
              <a:latin typeface="Agency FB" pitchFamily="34" charset="0"/>
            </a:endParaRPr>
          </a:p>
        </p:txBody>
      </p:sp>
      <p:pic>
        <p:nvPicPr>
          <p:cNvPr id="7170" name="Picture 2" descr="C:\Users\samsung\Pictures\telur digoren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848350" y="4800600"/>
            <a:ext cx="2552700" cy="1790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7762142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7620000" cy="762000"/>
          </a:xfrm>
        </p:spPr>
        <p:txBody>
          <a:bodyPr>
            <a:normAutofit fontScale="90000"/>
          </a:bodyPr>
          <a:lstStyle/>
          <a:p>
            <a:pPr algn="ctr"/>
            <a:r>
              <a:rPr lang="en-US" sz="4000" dirty="0" err="1" smtClean="0">
                <a:latin typeface="Agency FB" pitchFamily="34" charset="0"/>
              </a:rPr>
              <a:t>Perkembangan</a:t>
            </a:r>
            <a:r>
              <a:rPr lang="en-US" sz="4000" dirty="0" smtClean="0">
                <a:latin typeface="Agency FB" pitchFamily="34" charset="0"/>
              </a:rPr>
              <a:t> </a:t>
            </a:r>
            <a:r>
              <a:rPr lang="en-US" sz="4000" dirty="0" err="1" smtClean="0">
                <a:latin typeface="Agency FB" pitchFamily="34" charset="0"/>
              </a:rPr>
              <a:t>produk</a:t>
            </a:r>
            <a:r>
              <a:rPr lang="en-US" sz="4000" dirty="0" smtClean="0">
                <a:latin typeface="Agency FB" pitchFamily="34" charset="0"/>
              </a:rPr>
              <a:t> </a:t>
            </a:r>
            <a:r>
              <a:rPr lang="en-US" sz="4000" dirty="0" err="1" smtClean="0">
                <a:latin typeface="Agency FB" pitchFamily="34" charset="0"/>
              </a:rPr>
              <a:t>telur</a:t>
            </a:r>
            <a:r>
              <a:rPr lang="en-US" sz="4000" dirty="0" smtClean="0">
                <a:latin typeface="Agency FB" pitchFamily="34" charset="0"/>
              </a:rPr>
              <a:t> </a:t>
            </a:r>
            <a:r>
              <a:rPr lang="en-US" sz="4000" dirty="0" err="1" smtClean="0">
                <a:latin typeface="Agency FB" pitchFamily="34" charset="0"/>
              </a:rPr>
              <a:t>konsumsi</a:t>
            </a:r>
            <a:endParaRPr lang="en-US" sz="4000" dirty="0">
              <a:latin typeface="Agency FB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400"/>
            <a:ext cx="7620000" cy="4830763"/>
          </a:xfrm>
        </p:spPr>
        <p:txBody>
          <a:bodyPr>
            <a:normAutofit/>
          </a:bodyPr>
          <a:lstStyle/>
          <a:p>
            <a:r>
              <a:rPr lang="en-US" sz="2800" b="0" dirty="0" smtClean="0">
                <a:latin typeface="Agency FB" pitchFamily="34" charset="0"/>
              </a:rPr>
              <a:t>1. </a:t>
            </a:r>
            <a:r>
              <a:rPr lang="en-US" sz="2800" b="0" dirty="0" err="1" smtClean="0">
                <a:latin typeface="Agency FB" pitchFamily="34" charset="0"/>
              </a:rPr>
              <a:t>Perkembangan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Produk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Olahan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Telur</a:t>
            </a:r>
            <a:endParaRPr lang="en-US" sz="2800" b="0" dirty="0" smtClean="0">
              <a:latin typeface="Agency FB" pitchFamily="34" charset="0"/>
            </a:endParaRPr>
          </a:p>
          <a:p>
            <a:r>
              <a:rPr lang="en-US" sz="2800" b="0" dirty="0" smtClean="0">
                <a:latin typeface="Agency FB" pitchFamily="34" charset="0"/>
              </a:rPr>
              <a:t>2. </a:t>
            </a:r>
            <a:r>
              <a:rPr lang="en-US" sz="2800" b="0" dirty="0" err="1" smtClean="0">
                <a:latin typeface="Agency FB" pitchFamily="34" charset="0"/>
              </a:rPr>
              <a:t>Inovasi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Teknologi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Penanganan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dan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Pengolahan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Telur</a:t>
            </a:r>
            <a:endParaRPr lang="en-US" sz="2800" b="0" dirty="0" smtClean="0">
              <a:latin typeface="Agency FB" pitchFamily="34" charset="0"/>
            </a:endParaRPr>
          </a:p>
          <a:p>
            <a:pPr marL="457200" indent="-457200">
              <a:buFont typeface="Wingdings" pitchFamily="2" charset="2"/>
              <a:buChar char="ü"/>
            </a:pPr>
            <a:r>
              <a:rPr lang="en-US" sz="2800" b="0" dirty="0">
                <a:latin typeface="Agency FB" pitchFamily="34" charset="0"/>
              </a:rPr>
              <a:t>	</a:t>
            </a:r>
            <a:r>
              <a:rPr lang="en-US" sz="2800" b="0" dirty="0" err="1" smtClean="0">
                <a:latin typeface="Agency FB" pitchFamily="34" charset="0"/>
              </a:rPr>
              <a:t>faktor</a:t>
            </a:r>
            <a:r>
              <a:rPr lang="en-US" sz="2800" b="0" dirty="0" smtClean="0">
                <a:latin typeface="Agency FB" pitchFamily="34" charset="0"/>
              </a:rPr>
              <a:t> yang </a:t>
            </a:r>
            <a:r>
              <a:rPr lang="en-US" sz="2800" b="0" dirty="0" err="1" smtClean="0">
                <a:latin typeface="Agency FB" pitchFamily="34" charset="0"/>
              </a:rPr>
              <a:t>mempengaruhi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kerusakan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dan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penurunan</a:t>
            </a:r>
            <a:r>
              <a:rPr lang="en-US" sz="2800" b="0" dirty="0" smtClean="0">
                <a:latin typeface="Agency FB" pitchFamily="34" charset="0"/>
              </a:rPr>
              <a:t> 	</a:t>
            </a:r>
            <a:r>
              <a:rPr lang="en-US" sz="2800" b="0" dirty="0" err="1" smtClean="0">
                <a:latin typeface="Agency FB" pitchFamily="34" charset="0"/>
              </a:rPr>
              <a:t>mutu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telur</a:t>
            </a:r>
            <a:r>
              <a:rPr lang="en-US" sz="2800" b="0" dirty="0" smtClean="0">
                <a:latin typeface="Agency FB" pitchFamily="34" charset="0"/>
              </a:rPr>
              <a:t> : </a:t>
            </a:r>
            <a:r>
              <a:rPr lang="en-US" sz="2800" b="0" dirty="0" err="1" smtClean="0">
                <a:latin typeface="Agency FB" pitchFamily="34" charset="0"/>
              </a:rPr>
              <a:t>prapanen</a:t>
            </a:r>
            <a:r>
              <a:rPr lang="en-US" sz="2800" b="0" dirty="0" smtClean="0">
                <a:latin typeface="Agency FB" pitchFamily="34" charset="0"/>
              </a:rPr>
              <a:t>, </a:t>
            </a:r>
            <a:r>
              <a:rPr lang="en-US" sz="2800" b="0" dirty="0" err="1" smtClean="0">
                <a:latin typeface="Agency FB" pitchFamily="34" charset="0"/>
              </a:rPr>
              <a:t>waktu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pemanenan</a:t>
            </a:r>
            <a:r>
              <a:rPr lang="en-US" sz="2800" b="0" dirty="0" smtClean="0">
                <a:latin typeface="Agency FB" pitchFamily="34" charset="0"/>
              </a:rPr>
              <a:t>, </a:t>
            </a:r>
            <a:r>
              <a:rPr lang="en-US" sz="2800" b="0" dirty="0" err="1" smtClean="0">
                <a:latin typeface="Agency FB" pitchFamily="34" charset="0"/>
              </a:rPr>
              <a:t>berbagai</a:t>
            </a:r>
            <a:r>
              <a:rPr lang="en-US" sz="2800" b="0" dirty="0" smtClean="0">
                <a:latin typeface="Agency FB" pitchFamily="34" charset="0"/>
              </a:rPr>
              <a:t> 	</a:t>
            </a:r>
            <a:r>
              <a:rPr lang="en-US" sz="2800" b="0" dirty="0" err="1" smtClean="0">
                <a:latin typeface="Agency FB" pitchFamily="34" charset="0"/>
              </a:rPr>
              <a:t>penanganan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pascapanen</a:t>
            </a:r>
            <a:r>
              <a:rPr lang="en-US" sz="2800" b="0" dirty="0" smtClean="0">
                <a:latin typeface="Agency FB" pitchFamily="34" charset="0"/>
              </a:rPr>
              <a:t>, </a:t>
            </a:r>
            <a:r>
              <a:rPr lang="en-US" sz="2800" b="0" dirty="0" err="1" smtClean="0">
                <a:latin typeface="Agency FB" pitchFamily="34" charset="0"/>
              </a:rPr>
              <a:t>faktor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pengolahan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telur</a:t>
            </a:r>
            <a:r>
              <a:rPr lang="en-US" sz="2800" b="0" dirty="0" smtClean="0">
                <a:latin typeface="Agency FB" pitchFamily="34" charset="0"/>
              </a:rPr>
              <a:t>.</a:t>
            </a:r>
          </a:p>
          <a:p>
            <a:r>
              <a:rPr lang="en-US" sz="2800" b="0" dirty="0" smtClean="0">
                <a:latin typeface="Agency FB" pitchFamily="34" charset="0"/>
              </a:rPr>
              <a:t>3. </a:t>
            </a:r>
            <a:r>
              <a:rPr lang="en-US" sz="2800" b="0" dirty="0" err="1" smtClean="0">
                <a:latin typeface="Agency FB" pitchFamily="34" charset="0"/>
              </a:rPr>
              <a:t>Perkembangan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Bisnis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Telur</a:t>
            </a:r>
            <a:endParaRPr lang="en-US" sz="2800" b="0" dirty="0" smtClean="0">
              <a:latin typeface="Agency FB" pitchFamily="34" charset="0"/>
            </a:endParaRPr>
          </a:p>
          <a:p>
            <a:r>
              <a:rPr lang="en-US" sz="2800" b="0" dirty="0" smtClean="0">
                <a:latin typeface="Agency FB" pitchFamily="34" charset="0"/>
              </a:rPr>
              <a:t>	</a:t>
            </a:r>
            <a:r>
              <a:rPr lang="en-US" sz="2800" b="0" dirty="0" err="1" smtClean="0">
                <a:latin typeface="Agency FB" pitchFamily="34" charset="0"/>
              </a:rPr>
              <a:t>klasifikasi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dan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standarisasi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mutu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telur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masih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sangat</a:t>
            </a:r>
            <a:r>
              <a:rPr lang="en-US" sz="2800" b="0" dirty="0" smtClean="0">
                <a:latin typeface="Agency FB" pitchFamily="34" charset="0"/>
              </a:rPr>
              <a:t> 	</a:t>
            </a:r>
            <a:r>
              <a:rPr lang="en-US" sz="2800" b="0" dirty="0" err="1" smtClean="0">
                <a:latin typeface="Agency FB" pitchFamily="34" charset="0"/>
              </a:rPr>
              <a:t>terbatas</a:t>
            </a:r>
            <a:r>
              <a:rPr lang="en-US" sz="2800" b="0" dirty="0" smtClean="0">
                <a:latin typeface="Agency FB" pitchFamily="34" charset="0"/>
              </a:rPr>
              <a:t>.</a:t>
            </a:r>
            <a:endParaRPr lang="en-US" sz="2800" b="0" dirty="0">
              <a:latin typeface="Agency FB" pitchFamily="34" charset="0"/>
            </a:endParaRPr>
          </a:p>
        </p:txBody>
      </p:sp>
      <p:pic>
        <p:nvPicPr>
          <p:cNvPr id="5123" name="Picture 3" descr="C:\Users\samsung\Pictures\telur dikursi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64224" y="5029200"/>
            <a:ext cx="2724150" cy="1676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3333779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9634" y="2514600"/>
            <a:ext cx="80010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en-US" sz="5400" dirty="0" err="1" smtClean="0">
                <a:latin typeface="Agency FB" pitchFamily="34" charset="0"/>
              </a:rPr>
              <a:t>Produksi</a:t>
            </a:r>
            <a:r>
              <a:rPr lang="en-US" sz="5400" dirty="0" smtClean="0">
                <a:latin typeface="Agency FB" pitchFamily="34" charset="0"/>
              </a:rPr>
              <a:t> </a:t>
            </a:r>
            <a:r>
              <a:rPr lang="en-US" sz="5400" dirty="0" err="1" smtClean="0">
                <a:latin typeface="Agency FB" pitchFamily="34" charset="0"/>
              </a:rPr>
              <a:t>dan</a:t>
            </a:r>
            <a:r>
              <a:rPr lang="en-US" sz="5400" dirty="0" smtClean="0">
                <a:latin typeface="Agency FB" pitchFamily="34" charset="0"/>
              </a:rPr>
              <a:t> </a:t>
            </a:r>
            <a:r>
              <a:rPr lang="en-US" sz="5400" dirty="0" err="1" smtClean="0">
                <a:latin typeface="Agency FB" pitchFamily="34" charset="0"/>
              </a:rPr>
              <a:t>jenis</a:t>
            </a:r>
            <a:r>
              <a:rPr lang="en-US" sz="5400" dirty="0" smtClean="0">
                <a:latin typeface="Agency FB" pitchFamily="34" charset="0"/>
              </a:rPr>
              <a:t> </a:t>
            </a:r>
            <a:r>
              <a:rPr lang="en-US" sz="5400" dirty="0" err="1" smtClean="0">
                <a:latin typeface="Agency FB" pitchFamily="34" charset="0"/>
              </a:rPr>
              <a:t>telur</a:t>
            </a:r>
            <a:r>
              <a:rPr lang="en-US" sz="5400" dirty="0" smtClean="0">
                <a:latin typeface="Agency FB" pitchFamily="34" charset="0"/>
              </a:rPr>
              <a:t> </a:t>
            </a:r>
            <a:r>
              <a:rPr lang="en-US" sz="5400" dirty="0" err="1" smtClean="0">
                <a:latin typeface="Agency FB" pitchFamily="34" charset="0"/>
              </a:rPr>
              <a:t>unggas</a:t>
            </a:r>
            <a:endParaRPr lang="en-US" sz="5400" dirty="0">
              <a:latin typeface="Agency FB" pitchFamily="34" charset="0"/>
            </a:endParaRPr>
          </a:p>
        </p:txBody>
      </p:sp>
      <p:pic>
        <p:nvPicPr>
          <p:cNvPr id="6147" name="Picture 3" descr="C:\Users\samsung\Pictures\telur mata sapi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6784" y="3869531"/>
            <a:ext cx="2466975" cy="1847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C:\Users\samsung\Pictures\ayam-ayam telur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92952" y="4036218"/>
            <a:ext cx="3028950" cy="1514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149" name="Picture 5" descr="C:\Users\samsung\Pictures\telur dadar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21902" y="3886201"/>
            <a:ext cx="2726724" cy="18145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5289537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7620000" cy="838200"/>
          </a:xfrm>
        </p:spPr>
        <p:txBody>
          <a:bodyPr>
            <a:normAutofit/>
          </a:bodyPr>
          <a:lstStyle/>
          <a:p>
            <a:pPr algn="ctr"/>
            <a:r>
              <a:rPr lang="en-US" sz="4000" dirty="0" err="1" smtClean="0">
                <a:latin typeface="Agency FB" pitchFamily="34" charset="0"/>
              </a:rPr>
              <a:t>pendahuluan</a:t>
            </a:r>
            <a:endParaRPr lang="en-US" sz="4000" dirty="0">
              <a:latin typeface="Agency FB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47800"/>
            <a:ext cx="7620000" cy="4678363"/>
          </a:xfrm>
        </p:spPr>
        <p:txBody>
          <a:bodyPr/>
          <a:lstStyle/>
          <a:p>
            <a:r>
              <a:rPr lang="en-US" sz="2800" b="0" dirty="0" err="1" smtClean="0">
                <a:latin typeface="Agency FB" pitchFamily="34" charset="0"/>
              </a:rPr>
              <a:t>Jenis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Unggas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Produsen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Telur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Konsumsi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meliputi</a:t>
            </a:r>
            <a:r>
              <a:rPr lang="en-US" sz="2800" b="0" dirty="0" smtClean="0">
                <a:latin typeface="Agency FB" pitchFamily="34" charset="0"/>
              </a:rPr>
              <a:t> :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800" b="0" dirty="0" err="1" smtClean="0">
                <a:latin typeface="Agency FB" pitchFamily="34" charset="0"/>
              </a:rPr>
              <a:t>Ayam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Ras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Petelur</a:t>
            </a:r>
            <a:r>
              <a:rPr lang="en-US" sz="2800" b="0" dirty="0" smtClean="0">
                <a:latin typeface="Agency FB" pitchFamily="34" charset="0"/>
              </a:rPr>
              <a:t> (layer)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800" b="0" dirty="0" err="1" smtClean="0">
                <a:latin typeface="Agency FB" pitchFamily="34" charset="0"/>
              </a:rPr>
              <a:t>Itik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atau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Bebek</a:t>
            </a:r>
            <a:endParaRPr lang="en-US" sz="2800" b="0" dirty="0">
              <a:latin typeface="Agency FB" pitchFamily="34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en-US" sz="2800" b="0" dirty="0" err="1" smtClean="0">
                <a:latin typeface="Agency FB" pitchFamily="34" charset="0"/>
              </a:rPr>
              <a:t>Ayam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buka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Ras</a:t>
            </a:r>
            <a:r>
              <a:rPr lang="en-US" sz="2800" b="0" dirty="0" smtClean="0">
                <a:latin typeface="Agency FB" pitchFamily="34" charset="0"/>
              </a:rPr>
              <a:t> (Buras)</a:t>
            </a:r>
            <a:endParaRPr lang="en-US" sz="2800" b="0" dirty="0">
              <a:latin typeface="Agency FB" pitchFamily="34" charset="0"/>
            </a:endParaRPr>
          </a:p>
        </p:txBody>
      </p:sp>
      <p:pic>
        <p:nvPicPr>
          <p:cNvPr id="8194" name="Picture 2" descr="C:\Users\samsung\Pictures\eggs-390224_960_72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889800" y="3352800"/>
            <a:ext cx="5010001" cy="33139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937496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7543800" cy="762000"/>
          </a:xfrm>
        </p:spPr>
        <p:txBody>
          <a:bodyPr>
            <a:normAutofit/>
          </a:bodyPr>
          <a:lstStyle/>
          <a:p>
            <a:pPr algn="ctr"/>
            <a:r>
              <a:rPr lang="en-US" sz="4000" dirty="0" err="1" smtClean="0">
                <a:latin typeface="Agency FB" pitchFamily="34" charset="0"/>
              </a:rPr>
              <a:t>Makna</a:t>
            </a:r>
            <a:r>
              <a:rPr lang="en-US" sz="4000" dirty="0" smtClean="0">
                <a:latin typeface="Agency FB" pitchFamily="34" charset="0"/>
              </a:rPr>
              <a:t> </a:t>
            </a:r>
            <a:r>
              <a:rPr lang="en-US" sz="4000" dirty="0" err="1" smtClean="0">
                <a:latin typeface="Agency FB" pitchFamily="34" charset="0"/>
              </a:rPr>
              <a:t>dan</a:t>
            </a:r>
            <a:r>
              <a:rPr lang="en-US" sz="4000" dirty="0" smtClean="0">
                <a:latin typeface="Agency FB" pitchFamily="34" charset="0"/>
              </a:rPr>
              <a:t> </a:t>
            </a:r>
            <a:r>
              <a:rPr lang="en-US" sz="4000" dirty="0" err="1" smtClean="0">
                <a:latin typeface="Agency FB" pitchFamily="34" charset="0"/>
              </a:rPr>
              <a:t>pengertian</a:t>
            </a:r>
            <a:r>
              <a:rPr lang="en-US" sz="4000" dirty="0" smtClean="0">
                <a:latin typeface="Agency FB" pitchFamily="34" charset="0"/>
              </a:rPr>
              <a:t> </a:t>
            </a:r>
            <a:r>
              <a:rPr lang="en-US" sz="4000" dirty="0" err="1" smtClean="0">
                <a:latin typeface="Agency FB" pitchFamily="34" charset="0"/>
              </a:rPr>
              <a:t>telur</a:t>
            </a:r>
            <a:endParaRPr lang="en-US" sz="4000" dirty="0">
              <a:latin typeface="Agency FB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7620000" cy="4906963"/>
          </a:xfrm>
        </p:spPr>
        <p:txBody>
          <a:bodyPr>
            <a:normAutofit lnSpcReduction="10000"/>
          </a:bodyPr>
          <a:lstStyle/>
          <a:p>
            <a:r>
              <a:rPr lang="en-US" sz="2800" b="0" dirty="0" smtClean="0">
                <a:latin typeface="Agency FB" pitchFamily="34" charset="0"/>
              </a:rPr>
              <a:t>1. </a:t>
            </a:r>
            <a:r>
              <a:rPr lang="en-US" sz="2800" b="0" dirty="0" err="1" smtClean="0">
                <a:latin typeface="Agency FB" pitchFamily="34" charset="0"/>
              </a:rPr>
              <a:t>Peranan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dan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Makna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Telur</a:t>
            </a:r>
            <a:r>
              <a:rPr lang="en-US" sz="2800" b="0" dirty="0" smtClean="0">
                <a:latin typeface="Agency FB" pitchFamily="34" charset="0"/>
              </a:rPr>
              <a:t> di </a:t>
            </a:r>
            <a:r>
              <a:rPr lang="en-US" sz="2800" b="0" dirty="0" err="1" smtClean="0">
                <a:latin typeface="Agency FB" pitchFamily="34" charset="0"/>
              </a:rPr>
              <a:t>Masyarakat</a:t>
            </a:r>
            <a:endParaRPr lang="en-US" sz="2800" b="0" dirty="0" smtClean="0">
              <a:latin typeface="Agency FB" pitchFamily="34" charset="0"/>
            </a:endParaRPr>
          </a:p>
          <a:p>
            <a:pPr marL="457200" indent="-457200">
              <a:buFont typeface="Wingdings" pitchFamily="2" charset="2"/>
              <a:buChar char="ü"/>
            </a:pPr>
            <a:r>
              <a:rPr lang="en-US" sz="2800" b="0" dirty="0" err="1" smtClean="0">
                <a:latin typeface="Agency FB" pitchFamily="34" charset="0"/>
              </a:rPr>
              <a:t>Bagi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masyarakat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umum</a:t>
            </a:r>
            <a:r>
              <a:rPr lang="en-US" sz="2800" b="0" dirty="0" smtClean="0">
                <a:latin typeface="Agency FB" pitchFamily="34" charset="0"/>
              </a:rPr>
              <a:t>, </a:t>
            </a:r>
            <a:r>
              <a:rPr lang="en-US" sz="2800" b="0" dirty="0" err="1" smtClean="0">
                <a:latin typeface="Agency FB" pitchFamily="34" charset="0"/>
              </a:rPr>
              <a:t>secara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biologi</a:t>
            </a:r>
            <a:r>
              <a:rPr lang="en-US" sz="2800" b="0" dirty="0" smtClean="0">
                <a:latin typeface="Agency FB" pitchFamily="34" charset="0"/>
              </a:rPr>
              <a:t>, </a:t>
            </a:r>
            <a:r>
              <a:rPr lang="en-US" sz="2800" b="0" dirty="0" err="1" smtClean="0">
                <a:latin typeface="Agency FB" pitchFamily="34" charset="0"/>
              </a:rPr>
              <a:t>bagi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peternak</a:t>
            </a:r>
            <a:r>
              <a:rPr lang="en-US" sz="2800" b="0" dirty="0" smtClean="0">
                <a:latin typeface="Agency FB" pitchFamily="34" charset="0"/>
              </a:rPr>
              <a:t>, </a:t>
            </a:r>
            <a:r>
              <a:rPr lang="en-US" sz="2800" b="0" dirty="0" err="1" smtClean="0">
                <a:latin typeface="Agency FB" pitchFamily="34" charset="0"/>
              </a:rPr>
              <a:t>dari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>
                <a:latin typeface="Agency FB" pitchFamily="34" charset="0"/>
              </a:rPr>
              <a:t>sudut</a:t>
            </a:r>
            <a:r>
              <a:rPr lang="en-US" sz="2800" b="0" dirty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gizi</a:t>
            </a:r>
            <a:r>
              <a:rPr lang="en-US" sz="2800" b="0" dirty="0" smtClean="0">
                <a:latin typeface="Agency FB" pitchFamily="34" charset="0"/>
              </a:rPr>
              <a:t>, </a:t>
            </a:r>
            <a:r>
              <a:rPr lang="en-US" sz="2800" b="0" dirty="0" err="1" smtClean="0">
                <a:latin typeface="Agency FB" pitchFamily="34" charset="0"/>
              </a:rPr>
              <a:t>bagi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ahli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teknologi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pangan</a:t>
            </a:r>
            <a:r>
              <a:rPr lang="en-US" sz="2800" b="0" dirty="0" smtClean="0">
                <a:latin typeface="Agency FB" pitchFamily="34" charset="0"/>
              </a:rPr>
              <a:t>, </a:t>
            </a:r>
            <a:r>
              <a:rPr lang="en-US" sz="2800" b="0" dirty="0" err="1" smtClean="0">
                <a:latin typeface="Agency FB" pitchFamily="34" charset="0"/>
              </a:rPr>
              <a:t>dalam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pengolahan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pangan</a:t>
            </a:r>
            <a:r>
              <a:rPr lang="en-US" sz="2800" b="0" dirty="0" smtClean="0">
                <a:latin typeface="Agency FB" pitchFamily="34" charset="0"/>
              </a:rPr>
              <a:t>, </a:t>
            </a:r>
          </a:p>
          <a:p>
            <a:r>
              <a:rPr lang="en-US" sz="2800" b="0" dirty="0" smtClean="0">
                <a:latin typeface="Agency FB" pitchFamily="34" charset="0"/>
              </a:rPr>
              <a:t>2. </a:t>
            </a:r>
            <a:r>
              <a:rPr lang="en-US" sz="2800" b="0" dirty="0" err="1" smtClean="0">
                <a:latin typeface="Agency FB" pitchFamily="34" charset="0"/>
              </a:rPr>
              <a:t>Pengertian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Telur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Konsumsi</a:t>
            </a:r>
            <a:endParaRPr lang="en-US" sz="2800" b="0" dirty="0" smtClean="0">
              <a:latin typeface="Agency FB" pitchFamily="34" charset="0"/>
            </a:endParaRPr>
          </a:p>
          <a:p>
            <a:r>
              <a:rPr lang="en-US" sz="2800" b="0" dirty="0">
                <a:latin typeface="Agency FB" pitchFamily="34" charset="0"/>
              </a:rPr>
              <a:t>	</a:t>
            </a:r>
            <a:r>
              <a:rPr lang="en-US" sz="2800" b="0" dirty="0" err="1" smtClean="0">
                <a:latin typeface="Agency FB" pitchFamily="34" charset="0"/>
              </a:rPr>
              <a:t>bahan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pangan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alami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yaitu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bahan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pangan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hewani</a:t>
            </a:r>
            <a:r>
              <a:rPr lang="en-US" sz="2800" b="0" dirty="0" smtClean="0">
                <a:latin typeface="Agency FB" pitchFamily="34" charset="0"/>
              </a:rPr>
              <a:t> yang 	</a:t>
            </a:r>
            <a:r>
              <a:rPr lang="en-US" sz="2800" b="0" dirty="0" err="1" smtClean="0">
                <a:latin typeface="Agency FB" pitchFamily="34" charset="0"/>
              </a:rPr>
              <a:t>mempunyai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suautu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susunan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biologik</a:t>
            </a:r>
            <a:r>
              <a:rPr lang="en-US" sz="2800" b="0" dirty="0" smtClean="0">
                <a:latin typeface="Agency FB" pitchFamily="34" charset="0"/>
              </a:rPr>
              <a:t> yang </a:t>
            </a:r>
            <a:r>
              <a:rPr lang="en-US" sz="2800" b="0" dirty="0" err="1" smtClean="0">
                <a:latin typeface="Agency FB" pitchFamily="34" charset="0"/>
              </a:rPr>
              <a:t>utuh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dengan</a:t>
            </a:r>
            <a:r>
              <a:rPr lang="en-US" sz="2800" b="0" dirty="0" smtClean="0">
                <a:latin typeface="Agency FB" pitchFamily="34" charset="0"/>
              </a:rPr>
              <a:t> 	</a:t>
            </a:r>
            <a:r>
              <a:rPr lang="en-US" sz="2800" b="0" dirty="0" err="1" smtClean="0">
                <a:latin typeface="Agency FB" pitchFamily="34" charset="0"/>
              </a:rPr>
              <a:t>bentuk</a:t>
            </a:r>
            <a:r>
              <a:rPr lang="en-US" sz="2800" b="0" dirty="0" smtClean="0">
                <a:latin typeface="Agency FB" pitchFamily="34" charset="0"/>
              </a:rPr>
              <a:t> yang </a:t>
            </a:r>
            <a:r>
              <a:rPr lang="en-US" sz="2800" b="0" dirty="0" err="1" smtClean="0">
                <a:latin typeface="Agency FB" pitchFamily="34" charset="0"/>
              </a:rPr>
              <a:t>disebut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butir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telur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dan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terutama</a:t>
            </a:r>
            <a:r>
              <a:rPr lang="en-US" sz="2800" b="0" dirty="0" smtClean="0">
                <a:latin typeface="Agency FB" pitchFamily="34" charset="0"/>
              </a:rPr>
              <a:t> yang 	</a:t>
            </a:r>
            <a:r>
              <a:rPr lang="en-US" sz="2800" b="0" dirty="0" err="1" smtClean="0">
                <a:latin typeface="Agency FB" pitchFamily="34" charset="0"/>
              </a:rPr>
              <a:t>dihasilkan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dari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peternakan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jenis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unggas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petelur</a:t>
            </a:r>
            <a:r>
              <a:rPr lang="en-US" sz="2800" b="0" dirty="0" smtClean="0">
                <a:latin typeface="Agency FB" pitchFamily="34" charset="0"/>
              </a:rPr>
              <a:t>.</a:t>
            </a:r>
          </a:p>
          <a:p>
            <a:r>
              <a:rPr lang="en-US" sz="2800" b="0" dirty="0" smtClean="0">
                <a:latin typeface="Agency FB" pitchFamily="34" charset="0"/>
              </a:rPr>
              <a:t>3. </a:t>
            </a:r>
            <a:r>
              <a:rPr lang="en-US" sz="2800" b="0" dirty="0" err="1" smtClean="0">
                <a:latin typeface="Agency FB" pitchFamily="34" charset="0"/>
              </a:rPr>
              <a:t>Kondisi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Telur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Konsumsi</a:t>
            </a:r>
            <a:endParaRPr lang="en-US" sz="2800" b="0" dirty="0">
              <a:latin typeface="Agency FB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594770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7620000" cy="1371600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 err="1" smtClean="0">
                <a:latin typeface="Agency FB" pitchFamily="34" charset="0"/>
              </a:rPr>
              <a:t>Persentase</a:t>
            </a:r>
            <a:r>
              <a:rPr lang="en-US" dirty="0" smtClean="0">
                <a:latin typeface="Agency FB" pitchFamily="34" charset="0"/>
              </a:rPr>
              <a:t> </a:t>
            </a:r>
            <a:r>
              <a:rPr lang="en-US" dirty="0" err="1" smtClean="0">
                <a:latin typeface="Agency FB" pitchFamily="34" charset="0"/>
              </a:rPr>
              <a:t>telur</a:t>
            </a:r>
            <a:r>
              <a:rPr lang="en-US" dirty="0" smtClean="0">
                <a:latin typeface="Agency FB" pitchFamily="34" charset="0"/>
              </a:rPr>
              <a:t> </a:t>
            </a:r>
            <a:r>
              <a:rPr lang="en-US" dirty="0" err="1" smtClean="0">
                <a:latin typeface="Agency FB" pitchFamily="34" charset="0"/>
              </a:rPr>
              <a:t>tercecer</a:t>
            </a:r>
            <a:r>
              <a:rPr lang="en-US" dirty="0" smtClean="0">
                <a:latin typeface="Agency FB" pitchFamily="34" charset="0"/>
              </a:rPr>
              <a:t> </a:t>
            </a:r>
            <a:r>
              <a:rPr lang="en-US" dirty="0" err="1" smtClean="0">
                <a:latin typeface="Agency FB" pitchFamily="34" charset="0"/>
              </a:rPr>
              <a:t>untuk</a:t>
            </a:r>
            <a:r>
              <a:rPr lang="en-US" dirty="0" smtClean="0">
                <a:latin typeface="Agency FB" pitchFamily="34" charset="0"/>
              </a:rPr>
              <a:t> </a:t>
            </a:r>
            <a:r>
              <a:rPr lang="en-US" dirty="0" err="1" smtClean="0">
                <a:latin typeface="Agency FB" pitchFamily="34" charset="0"/>
              </a:rPr>
              <a:t>telur</a:t>
            </a:r>
            <a:r>
              <a:rPr lang="en-US" dirty="0" smtClean="0">
                <a:latin typeface="Agency FB" pitchFamily="34" charset="0"/>
              </a:rPr>
              <a:t> </a:t>
            </a:r>
            <a:r>
              <a:rPr lang="en-US" dirty="0" err="1" smtClean="0">
                <a:latin typeface="Agency FB" pitchFamily="34" charset="0"/>
              </a:rPr>
              <a:t>tetas</a:t>
            </a:r>
            <a:r>
              <a:rPr lang="en-US" dirty="0" smtClean="0">
                <a:latin typeface="Agency FB" pitchFamily="34" charset="0"/>
              </a:rPr>
              <a:t> </a:t>
            </a:r>
            <a:r>
              <a:rPr lang="en-US" dirty="0" err="1" smtClean="0">
                <a:latin typeface="Agency FB" pitchFamily="34" charset="0"/>
              </a:rPr>
              <a:t>dan</a:t>
            </a:r>
            <a:r>
              <a:rPr lang="en-US" dirty="0" smtClean="0">
                <a:latin typeface="Agency FB" pitchFamily="34" charset="0"/>
              </a:rPr>
              <a:t> </a:t>
            </a:r>
            <a:r>
              <a:rPr lang="en-US" dirty="0" err="1" smtClean="0">
                <a:latin typeface="Agency FB" pitchFamily="34" charset="0"/>
              </a:rPr>
              <a:t>ketersediaan</a:t>
            </a:r>
            <a:r>
              <a:rPr lang="en-US" dirty="0" smtClean="0">
                <a:latin typeface="Agency FB" pitchFamily="34" charset="0"/>
              </a:rPr>
              <a:t> </a:t>
            </a:r>
            <a:r>
              <a:rPr lang="en-US" dirty="0" err="1" smtClean="0">
                <a:latin typeface="Agency FB" pitchFamily="34" charset="0"/>
              </a:rPr>
              <a:t>telur</a:t>
            </a:r>
            <a:r>
              <a:rPr lang="en-US" dirty="0" smtClean="0">
                <a:latin typeface="Agency FB" pitchFamily="34" charset="0"/>
              </a:rPr>
              <a:t> </a:t>
            </a:r>
            <a:r>
              <a:rPr lang="en-US" dirty="0" err="1" smtClean="0">
                <a:latin typeface="Agency FB" pitchFamily="34" charset="0"/>
              </a:rPr>
              <a:t>konsumsi</a:t>
            </a:r>
            <a:endParaRPr lang="en-US" dirty="0">
              <a:latin typeface="Agency FB" pitchFamily="34" charset="0"/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3361592567"/>
              </p:ext>
            </p:extLst>
          </p:nvPr>
        </p:nvGraphicFramePr>
        <p:xfrm>
          <a:off x="609600" y="2133600"/>
          <a:ext cx="7620000" cy="1483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3400"/>
                <a:gridCol w="2133600"/>
                <a:gridCol w="1600200"/>
                <a:gridCol w="1828800"/>
                <a:gridCol w="15240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No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Jenis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Unggas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Tercecer</a:t>
                      </a:r>
                      <a:r>
                        <a:rPr lang="en-US" dirty="0" smtClean="0"/>
                        <a:t>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Ketersediaan</a:t>
                      </a:r>
                      <a:r>
                        <a:rPr lang="en-US" dirty="0" smtClean="0"/>
                        <a:t>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Tetas</a:t>
                      </a:r>
                      <a:r>
                        <a:rPr lang="en-US" dirty="0" smtClean="0"/>
                        <a:t> 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Ayam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Ras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Petelur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2.5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97.5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Ayam</a:t>
                      </a:r>
                      <a:r>
                        <a:rPr lang="en-US" dirty="0" smtClean="0"/>
                        <a:t> Buras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37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Itik</a:t>
                      </a:r>
                      <a:r>
                        <a:rPr lang="en-US" dirty="0" smtClean="0"/>
                        <a:t>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75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9219" name="Picture 3" descr="C:\Users\samsung\Pictures\telur puyuh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3400" y="4114800"/>
            <a:ext cx="2466975" cy="1847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C:\Users\samsung\Pictures\telur asin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38182" y="4114800"/>
            <a:ext cx="2466975" cy="1847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9221" name="Picture 5" descr="C:\Users\samsung\Pictures\nyemil-enak-dengan-ide-camilan-martabak-telur-bebek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505157" y="4161802"/>
            <a:ext cx="2495843" cy="1800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5646361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7620000" cy="914400"/>
          </a:xfrm>
        </p:spPr>
        <p:txBody>
          <a:bodyPr/>
          <a:lstStyle/>
          <a:p>
            <a:pPr algn="ctr"/>
            <a:r>
              <a:rPr lang="en-US" sz="4000" dirty="0" err="1" smtClean="0">
                <a:latin typeface="Agency FB" pitchFamily="34" charset="0"/>
              </a:rPr>
              <a:t>Produsen</a:t>
            </a:r>
            <a:r>
              <a:rPr lang="en-US" sz="4000" dirty="0" smtClean="0">
                <a:latin typeface="Agency FB" pitchFamily="34" charset="0"/>
              </a:rPr>
              <a:t> </a:t>
            </a:r>
            <a:r>
              <a:rPr lang="en-US" sz="4000" dirty="0" err="1" smtClean="0">
                <a:latin typeface="Agency FB" pitchFamily="34" charset="0"/>
              </a:rPr>
              <a:t>telur</a:t>
            </a:r>
            <a:r>
              <a:rPr lang="en-US" sz="4000" dirty="0" smtClean="0">
                <a:latin typeface="Agency FB" pitchFamily="34" charset="0"/>
              </a:rPr>
              <a:t> </a:t>
            </a:r>
            <a:r>
              <a:rPr lang="en-US" sz="4000" dirty="0" err="1" smtClean="0">
                <a:latin typeface="Agency FB" pitchFamily="34" charset="0"/>
              </a:rPr>
              <a:t>konsumsi</a:t>
            </a:r>
            <a:endParaRPr lang="en-US" sz="4000" dirty="0">
              <a:latin typeface="Agency FB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400"/>
            <a:ext cx="7620000" cy="5181600"/>
          </a:xfrm>
        </p:spPr>
        <p:txBody>
          <a:bodyPr>
            <a:normAutofit fontScale="77500" lnSpcReduction="20000"/>
          </a:bodyPr>
          <a:lstStyle/>
          <a:p>
            <a:pPr algn="ctr"/>
            <a:r>
              <a:rPr lang="en-US" sz="3200" b="0" dirty="0" err="1" smtClean="0">
                <a:latin typeface="Agency FB" pitchFamily="34" charset="0"/>
              </a:rPr>
              <a:t>Masa</a:t>
            </a:r>
            <a:r>
              <a:rPr lang="en-US" sz="3200" b="0" dirty="0" smtClean="0">
                <a:latin typeface="Agency FB" pitchFamily="34" charset="0"/>
              </a:rPr>
              <a:t> </a:t>
            </a:r>
            <a:r>
              <a:rPr lang="en-US" sz="3200" b="0" dirty="0" err="1" smtClean="0">
                <a:latin typeface="Agency FB" pitchFamily="34" charset="0"/>
              </a:rPr>
              <a:t>Produksi</a:t>
            </a:r>
            <a:r>
              <a:rPr lang="en-US" sz="3200" b="0" dirty="0" smtClean="0">
                <a:latin typeface="Agency FB" pitchFamily="34" charset="0"/>
              </a:rPr>
              <a:t> </a:t>
            </a:r>
            <a:r>
              <a:rPr lang="en-US" sz="3200" b="0" dirty="0" err="1" smtClean="0">
                <a:latin typeface="Agency FB" pitchFamily="34" charset="0"/>
              </a:rPr>
              <a:t>dan</a:t>
            </a:r>
            <a:r>
              <a:rPr lang="en-US" sz="3200" b="0" dirty="0" smtClean="0">
                <a:latin typeface="Agency FB" pitchFamily="34" charset="0"/>
              </a:rPr>
              <a:t> </a:t>
            </a:r>
            <a:r>
              <a:rPr lang="en-US" sz="3200" b="0" dirty="0" err="1" smtClean="0">
                <a:latin typeface="Agency FB" pitchFamily="34" charset="0"/>
              </a:rPr>
              <a:t>ProduktivitasTelur</a:t>
            </a:r>
            <a:r>
              <a:rPr lang="en-US" sz="3200" b="0" dirty="0" smtClean="0">
                <a:latin typeface="Agency FB" pitchFamily="34" charset="0"/>
              </a:rPr>
              <a:t> </a:t>
            </a:r>
            <a:r>
              <a:rPr lang="en-US" sz="3200" b="0" dirty="0" err="1" smtClean="0">
                <a:latin typeface="Agency FB" pitchFamily="34" charset="0"/>
              </a:rPr>
              <a:t>Berbagai</a:t>
            </a:r>
            <a:r>
              <a:rPr lang="en-US" sz="3200" b="0" dirty="0" smtClean="0">
                <a:latin typeface="Agency FB" pitchFamily="34" charset="0"/>
              </a:rPr>
              <a:t> </a:t>
            </a:r>
            <a:r>
              <a:rPr lang="en-US" sz="3200" b="0" dirty="0" err="1" smtClean="0">
                <a:latin typeface="Agency FB" pitchFamily="34" charset="0"/>
              </a:rPr>
              <a:t>Unggas</a:t>
            </a:r>
            <a:endParaRPr lang="en-US" sz="3200" b="0" dirty="0" smtClean="0">
              <a:latin typeface="Agency FB" pitchFamily="34" charset="0"/>
            </a:endParaRPr>
          </a:p>
          <a:p>
            <a:pPr algn="ctr"/>
            <a:endParaRPr lang="en-US" sz="3200" b="0" dirty="0">
              <a:latin typeface="Agency FB" pitchFamily="34" charset="0"/>
            </a:endParaRPr>
          </a:p>
          <a:p>
            <a:pPr algn="ctr"/>
            <a:endParaRPr lang="en-US" sz="3200" b="0" dirty="0" smtClean="0">
              <a:latin typeface="Agency FB" pitchFamily="34" charset="0"/>
            </a:endParaRPr>
          </a:p>
          <a:p>
            <a:pPr algn="ctr"/>
            <a:endParaRPr lang="en-US" sz="3200" b="0" dirty="0">
              <a:latin typeface="Agency FB" pitchFamily="34" charset="0"/>
            </a:endParaRPr>
          </a:p>
          <a:p>
            <a:pPr algn="ctr"/>
            <a:endParaRPr lang="en-US" sz="3200" b="0" dirty="0" smtClean="0">
              <a:latin typeface="Agency FB" pitchFamily="34" charset="0"/>
            </a:endParaRPr>
          </a:p>
          <a:p>
            <a:pPr algn="ctr"/>
            <a:endParaRPr lang="en-US" sz="3200" b="0" dirty="0">
              <a:latin typeface="Agency FB" pitchFamily="34" charset="0"/>
            </a:endParaRPr>
          </a:p>
          <a:p>
            <a:pPr algn="ctr"/>
            <a:endParaRPr lang="en-US" sz="3200" b="0" dirty="0" smtClean="0">
              <a:latin typeface="Agency FB" pitchFamily="34" charset="0"/>
            </a:endParaRPr>
          </a:p>
          <a:p>
            <a:pPr algn="ctr"/>
            <a:endParaRPr lang="en-US" sz="3200" b="0" dirty="0">
              <a:latin typeface="Agency FB" pitchFamily="34" charset="0"/>
            </a:endParaRPr>
          </a:p>
          <a:p>
            <a:pPr algn="ctr"/>
            <a:endParaRPr lang="en-US" sz="3200" b="0" dirty="0" smtClean="0">
              <a:latin typeface="Agency FB" pitchFamily="34" charset="0"/>
            </a:endParaRPr>
          </a:p>
          <a:p>
            <a:pPr algn="ctr"/>
            <a:endParaRPr lang="en-US" sz="3200" b="0" dirty="0">
              <a:latin typeface="Agency FB" pitchFamily="34" charset="0"/>
            </a:endParaRPr>
          </a:p>
          <a:p>
            <a:pPr algn="ctr"/>
            <a:r>
              <a:rPr lang="en-US" sz="3200" b="0" dirty="0" err="1" smtClean="0">
                <a:latin typeface="Agency FB" pitchFamily="34" charset="0"/>
              </a:rPr>
              <a:t>Sumber</a:t>
            </a:r>
            <a:r>
              <a:rPr lang="en-US" sz="3200" b="0" dirty="0" smtClean="0">
                <a:latin typeface="Agency FB" pitchFamily="34" charset="0"/>
              </a:rPr>
              <a:t> : Campbell and </a:t>
            </a:r>
            <a:r>
              <a:rPr lang="en-US" sz="3200" b="0" dirty="0" err="1" smtClean="0">
                <a:latin typeface="Agency FB" pitchFamily="34" charset="0"/>
              </a:rPr>
              <a:t>Lasley</a:t>
            </a:r>
            <a:r>
              <a:rPr lang="en-US" sz="3200" b="0" dirty="0" smtClean="0">
                <a:latin typeface="Agency FB" pitchFamily="34" charset="0"/>
              </a:rPr>
              <a:t>, 1977</a:t>
            </a:r>
          </a:p>
          <a:p>
            <a:pPr algn="ctr"/>
            <a:endParaRPr lang="en-US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924217122"/>
              </p:ext>
            </p:extLst>
          </p:nvPr>
        </p:nvGraphicFramePr>
        <p:xfrm>
          <a:off x="990600" y="1828800"/>
          <a:ext cx="6705600" cy="3881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3400"/>
                <a:gridCol w="1676400"/>
                <a:gridCol w="1524000"/>
                <a:gridCol w="1219200"/>
                <a:gridCol w="17526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No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Jenis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Unggas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Umur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mulai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berproduksi</a:t>
                      </a:r>
                      <a:r>
                        <a:rPr lang="en-US" dirty="0" smtClean="0"/>
                        <a:t> (</a:t>
                      </a:r>
                      <a:r>
                        <a:rPr lang="en-US" dirty="0" err="1" smtClean="0"/>
                        <a:t>bulan</a:t>
                      </a:r>
                      <a:r>
                        <a:rPr lang="en-US" dirty="0" smtClean="0"/>
                        <a:t>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Masa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produksi</a:t>
                      </a:r>
                      <a:r>
                        <a:rPr lang="en-US" baseline="0" dirty="0" smtClean="0"/>
                        <a:t> (</a:t>
                      </a:r>
                      <a:r>
                        <a:rPr lang="en-US" baseline="0" dirty="0" err="1" smtClean="0"/>
                        <a:t>bulan</a:t>
                      </a:r>
                      <a:r>
                        <a:rPr lang="en-US" baseline="0" dirty="0" smtClean="0"/>
                        <a:t>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Produktivitas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pertahun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Ayam</a:t>
                      </a:r>
                      <a:r>
                        <a:rPr lang="en-US" dirty="0" smtClean="0"/>
                        <a:t> Layer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5-6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12-18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300-350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Ayam</a:t>
                      </a:r>
                      <a:r>
                        <a:rPr lang="en-US" dirty="0" smtClean="0"/>
                        <a:t> Buras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6-8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50-60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60-90 (120)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Itik</a:t>
                      </a:r>
                      <a:r>
                        <a:rPr lang="en-US" dirty="0" smtClean="0"/>
                        <a:t> (</a:t>
                      </a:r>
                      <a:r>
                        <a:rPr lang="en-US" dirty="0" err="1" smtClean="0"/>
                        <a:t>Bebek</a:t>
                      </a:r>
                      <a:r>
                        <a:rPr lang="en-US" dirty="0" smtClean="0"/>
                        <a:t>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5-7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12-18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250-310)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Mentok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6-8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-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120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Puyuh</a:t>
                      </a:r>
                      <a:r>
                        <a:rPr lang="en-US" dirty="0" smtClean="0"/>
                        <a:t>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5-6 </a:t>
                      </a:r>
                      <a:r>
                        <a:rPr lang="en-US" dirty="0" err="1" smtClean="0"/>
                        <a:t>minggu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9-12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225-310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6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Kalkun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-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-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220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7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Angsa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-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-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100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8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Merpati</a:t>
                      </a:r>
                      <a:r>
                        <a:rPr lang="en-US" dirty="0" smtClean="0"/>
                        <a:t>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-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-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50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6799520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7620000" cy="1371600"/>
          </a:xfrm>
        </p:spPr>
        <p:txBody>
          <a:bodyPr/>
          <a:lstStyle/>
          <a:p>
            <a:pPr algn="ctr"/>
            <a:r>
              <a:rPr lang="en-US" dirty="0" err="1">
                <a:latin typeface="Agency FB" pitchFamily="34" charset="0"/>
              </a:rPr>
              <a:t>Produsen</a:t>
            </a:r>
            <a:r>
              <a:rPr lang="en-US" dirty="0">
                <a:latin typeface="Agency FB" pitchFamily="34" charset="0"/>
              </a:rPr>
              <a:t> </a:t>
            </a:r>
            <a:r>
              <a:rPr lang="en-US" dirty="0" err="1">
                <a:latin typeface="Agency FB" pitchFamily="34" charset="0"/>
              </a:rPr>
              <a:t>telur</a:t>
            </a:r>
            <a:r>
              <a:rPr lang="en-US" dirty="0">
                <a:latin typeface="Agency FB" pitchFamily="34" charset="0"/>
              </a:rPr>
              <a:t> </a:t>
            </a:r>
            <a:r>
              <a:rPr lang="en-US" dirty="0" err="1">
                <a:latin typeface="Agency FB" pitchFamily="34" charset="0"/>
              </a:rPr>
              <a:t>konsumsi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800" b="0" dirty="0" smtClean="0">
                <a:latin typeface="Agency FB" pitchFamily="34" charset="0"/>
              </a:rPr>
              <a:t>1. </a:t>
            </a:r>
            <a:r>
              <a:rPr lang="en-US" sz="2800" b="0" dirty="0" err="1" smtClean="0">
                <a:latin typeface="Agency FB" pitchFamily="34" charset="0"/>
              </a:rPr>
              <a:t>Produsen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Telur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Ayam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Ras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Petelur</a:t>
            </a:r>
            <a:r>
              <a:rPr lang="en-US" sz="2800" b="0" dirty="0" smtClean="0">
                <a:latin typeface="Agency FB" pitchFamily="34" charset="0"/>
              </a:rPr>
              <a:t> (Layer)</a:t>
            </a:r>
          </a:p>
          <a:p>
            <a:r>
              <a:rPr lang="en-US" sz="2800" b="0" dirty="0" smtClean="0">
                <a:latin typeface="Agency FB" pitchFamily="34" charset="0"/>
              </a:rPr>
              <a:t>	</a:t>
            </a:r>
            <a:r>
              <a:rPr lang="en-US" sz="2800" b="0" dirty="0" err="1" smtClean="0">
                <a:latin typeface="Agency FB" pitchFamily="34" charset="0"/>
              </a:rPr>
              <a:t>Penyedia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utama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komoditas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telur</a:t>
            </a:r>
            <a:r>
              <a:rPr lang="en-US" sz="2800" b="0" dirty="0" smtClean="0">
                <a:latin typeface="Agency FB" pitchFamily="34" charset="0"/>
              </a:rPr>
              <a:t> di </a:t>
            </a:r>
            <a:r>
              <a:rPr lang="en-US" sz="2800" b="0" dirty="0" err="1" smtClean="0">
                <a:latin typeface="Agency FB" pitchFamily="34" charset="0"/>
              </a:rPr>
              <a:t>pasaran</a:t>
            </a:r>
            <a:endParaRPr lang="en-US" sz="2800" b="0" dirty="0" smtClean="0">
              <a:latin typeface="Agency FB" pitchFamily="34" charset="0"/>
            </a:endParaRPr>
          </a:p>
          <a:p>
            <a:r>
              <a:rPr lang="en-US" sz="2800" b="0" dirty="0" smtClean="0">
                <a:latin typeface="Agency FB" pitchFamily="34" charset="0"/>
              </a:rPr>
              <a:t>2. </a:t>
            </a:r>
            <a:r>
              <a:rPr lang="en-US" sz="2800" b="0" dirty="0" err="1" smtClean="0">
                <a:latin typeface="Agency FB" pitchFamily="34" charset="0"/>
              </a:rPr>
              <a:t>Produsen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Telur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Unggas</a:t>
            </a:r>
            <a:r>
              <a:rPr lang="en-US" sz="2800" b="0" dirty="0" smtClean="0">
                <a:latin typeface="Agency FB" pitchFamily="34" charset="0"/>
              </a:rPr>
              <a:t> Lain</a:t>
            </a:r>
          </a:p>
          <a:p>
            <a:r>
              <a:rPr lang="en-US" sz="2800" b="0" dirty="0">
                <a:latin typeface="Agency FB" pitchFamily="34" charset="0"/>
              </a:rPr>
              <a:t>	</a:t>
            </a:r>
            <a:r>
              <a:rPr lang="en-US" sz="2800" b="0" dirty="0" err="1" smtClean="0">
                <a:latin typeface="Agency FB" pitchFamily="34" charset="0"/>
              </a:rPr>
              <a:t>itik</a:t>
            </a:r>
            <a:r>
              <a:rPr lang="en-US" sz="2800" b="0" dirty="0" smtClean="0">
                <a:latin typeface="Agency FB" pitchFamily="34" charset="0"/>
              </a:rPr>
              <a:t>, </a:t>
            </a:r>
            <a:r>
              <a:rPr lang="en-US" sz="2800" b="0" dirty="0" err="1" smtClean="0">
                <a:latin typeface="Agency FB" pitchFamily="34" charset="0"/>
              </a:rPr>
              <a:t>burung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puyuh</a:t>
            </a:r>
            <a:r>
              <a:rPr lang="en-US" sz="2800" b="0" dirty="0" smtClean="0">
                <a:latin typeface="Agency FB" pitchFamily="34" charset="0"/>
              </a:rPr>
              <a:t>, </a:t>
            </a:r>
            <a:r>
              <a:rPr lang="en-US" sz="2800" b="0" dirty="0" err="1" smtClean="0">
                <a:latin typeface="Agency FB" pitchFamily="34" charset="0"/>
              </a:rPr>
              <a:t>mentok</a:t>
            </a:r>
            <a:r>
              <a:rPr lang="en-US" sz="2800" b="0" dirty="0" smtClean="0">
                <a:latin typeface="Agency FB" pitchFamily="34" charset="0"/>
              </a:rPr>
              <a:t>, </a:t>
            </a:r>
            <a:r>
              <a:rPr lang="en-US" sz="2800" b="0" dirty="0" err="1" smtClean="0">
                <a:latin typeface="Agency FB" pitchFamily="34" charset="0"/>
              </a:rPr>
              <a:t>kalkun</a:t>
            </a:r>
            <a:r>
              <a:rPr lang="en-US" sz="2800" b="0" dirty="0" smtClean="0">
                <a:latin typeface="Agency FB" pitchFamily="34" charset="0"/>
              </a:rPr>
              <a:t>, </a:t>
            </a:r>
            <a:r>
              <a:rPr lang="en-US" sz="2800" b="0" dirty="0" err="1" smtClean="0">
                <a:latin typeface="Agency FB" pitchFamily="34" charset="0"/>
              </a:rPr>
              <a:t>angsa</a:t>
            </a:r>
            <a:r>
              <a:rPr lang="en-US" sz="2800" b="0" dirty="0" smtClean="0">
                <a:latin typeface="Agency FB" pitchFamily="34" charset="0"/>
              </a:rPr>
              <a:t>, </a:t>
            </a:r>
            <a:r>
              <a:rPr lang="en-US" sz="2800" b="0" dirty="0" err="1" smtClean="0">
                <a:latin typeface="Agency FB" pitchFamily="34" charset="0"/>
              </a:rPr>
              <a:t>burung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merpati</a:t>
            </a:r>
            <a:r>
              <a:rPr lang="en-US" sz="2800" b="0" dirty="0" smtClean="0">
                <a:latin typeface="Agency FB" pitchFamily="34" charset="0"/>
              </a:rPr>
              <a:t> 	</a:t>
            </a:r>
            <a:r>
              <a:rPr lang="en-US" sz="2800" b="0" dirty="0" err="1" smtClean="0">
                <a:latin typeface="Agency FB" pitchFamily="34" charset="0"/>
              </a:rPr>
              <a:t>dan</a:t>
            </a:r>
            <a:r>
              <a:rPr lang="en-US" sz="2800" b="0" dirty="0" smtClean="0">
                <a:latin typeface="Agency FB" pitchFamily="34" charset="0"/>
              </a:rPr>
              <a:t> lain-lain</a:t>
            </a:r>
          </a:p>
          <a:p>
            <a:r>
              <a:rPr lang="en-US" sz="2800" b="0" dirty="0" smtClean="0">
                <a:latin typeface="Agency FB" pitchFamily="34" charset="0"/>
              </a:rPr>
              <a:t>3. </a:t>
            </a:r>
            <a:r>
              <a:rPr lang="en-US" sz="2800" b="0" dirty="0" err="1" smtClean="0">
                <a:latin typeface="Agency FB" pitchFamily="34" charset="0"/>
              </a:rPr>
              <a:t>Produsen</a:t>
            </a:r>
            <a:r>
              <a:rPr lang="en-US" sz="2800" b="0" dirty="0" smtClean="0">
                <a:latin typeface="Agency FB" pitchFamily="34" charset="0"/>
              </a:rPr>
              <a:t> Non </a:t>
            </a:r>
            <a:r>
              <a:rPr lang="en-US" sz="2800" b="0" dirty="0" err="1" smtClean="0">
                <a:latin typeface="Agency FB" pitchFamily="34" charset="0"/>
              </a:rPr>
              <a:t>Unggas</a:t>
            </a:r>
            <a:r>
              <a:rPr lang="en-US" sz="2800" b="0" dirty="0" smtClean="0">
                <a:latin typeface="Agency FB" pitchFamily="34" charset="0"/>
              </a:rPr>
              <a:t> (</a:t>
            </a:r>
            <a:r>
              <a:rPr lang="en-US" sz="2800" b="0" dirty="0" err="1" smtClean="0">
                <a:latin typeface="Agency FB" pitchFamily="34" charset="0"/>
              </a:rPr>
              <a:t>Penyu</a:t>
            </a:r>
            <a:r>
              <a:rPr lang="en-US" sz="2800" b="0" dirty="0" smtClean="0">
                <a:latin typeface="Agency FB" pitchFamily="34" charset="0"/>
              </a:rPr>
              <a:t>)</a:t>
            </a:r>
            <a:endParaRPr lang="en-US" sz="2800" b="0" dirty="0">
              <a:latin typeface="Agency FB" pitchFamily="34" charset="0"/>
            </a:endParaRPr>
          </a:p>
          <a:p>
            <a:r>
              <a:rPr lang="en-US" sz="2800" b="0" dirty="0" smtClean="0">
                <a:latin typeface="Agency FB" pitchFamily="34" charset="0"/>
              </a:rPr>
              <a:t>	</a:t>
            </a:r>
            <a:r>
              <a:rPr lang="en-US" sz="2800" b="0" dirty="0" err="1" smtClean="0">
                <a:latin typeface="Agency FB" pitchFamily="34" charset="0"/>
              </a:rPr>
              <a:t>penyu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sekali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bertelur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dapat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mencapai</a:t>
            </a:r>
            <a:r>
              <a:rPr lang="en-US" sz="2800" b="0" dirty="0" smtClean="0">
                <a:latin typeface="Agency FB" pitchFamily="34" charset="0"/>
              </a:rPr>
              <a:t> 40-90 </a:t>
            </a:r>
            <a:r>
              <a:rPr lang="en-US" sz="2800" b="0" dirty="0" err="1" smtClean="0">
                <a:latin typeface="Agency FB" pitchFamily="34" charset="0"/>
              </a:rPr>
              <a:t>butir</a:t>
            </a:r>
            <a:r>
              <a:rPr lang="en-US" sz="2800" b="0" dirty="0" smtClean="0">
                <a:latin typeface="Agency FB" pitchFamily="34" charset="0"/>
              </a:rPr>
              <a:t> (</a:t>
            </a:r>
            <a:r>
              <a:rPr lang="en-US" sz="2800" b="0" dirty="0" err="1" smtClean="0">
                <a:latin typeface="Agency FB" pitchFamily="34" charset="0"/>
              </a:rPr>
              <a:t>induk</a:t>
            </a:r>
            <a:r>
              <a:rPr lang="en-US" sz="2800" b="0" dirty="0" smtClean="0">
                <a:latin typeface="Agency FB" pitchFamily="34" charset="0"/>
              </a:rPr>
              <a:t> 	</a:t>
            </a:r>
            <a:r>
              <a:rPr lang="en-US" sz="2800" b="0" dirty="0" err="1" smtClean="0">
                <a:latin typeface="Agency FB" pitchFamily="34" charset="0"/>
              </a:rPr>
              <a:t>muda</a:t>
            </a:r>
            <a:r>
              <a:rPr lang="en-US" sz="2800" b="0" dirty="0" smtClean="0">
                <a:latin typeface="Agency FB" pitchFamily="34" charset="0"/>
              </a:rPr>
              <a:t>), 60-170 (</a:t>
            </a:r>
            <a:r>
              <a:rPr lang="en-US" sz="2800" b="0" dirty="0" err="1" smtClean="0">
                <a:latin typeface="Agency FB" pitchFamily="34" charset="0"/>
              </a:rPr>
              <a:t>induk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tua</a:t>
            </a:r>
            <a:r>
              <a:rPr lang="en-US" sz="2800" b="0" dirty="0" smtClean="0">
                <a:latin typeface="Agency FB" pitchFamily="34" charset="0"/>
              </a:rPr>
              <a:t>)</a:t>
            </a:r>
            <a:endParaRPr lang="en-US" sz="2800" b="0" dirty="0">
              <a:latin typeface="Agency FB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18530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7620000" cy="990282"/>
          </a:xfrm>
        </p:spPr>
        <p:txBody>
          <a:bodyPr>
            <a:normAutofit fontScale="90000"/>
          </a:bodyPr>
          <a:lstStyle/>
          <a:p>
            <a:pPr algn="ctr"/>
            <a:r>
              <a:rPr lang="en-US" sz="4000" dirty="0" err="1" smtClean="0">
                <a:latin typeface="Agency FB" pitchFamily="34" charset="0"/>
              </a:rPr>
              <a:t>Ayam</a:t>
            </a:r>
            <a:r>
              <a:rPr lang="en-US" sz="4000" dirty="0" smtClean="0">
                <a:latin typeface="Agency FB" pitchFamily="34" charset="0"/>
              </a:rPr>
              <a:t> </a:t>
            </a:r>
            <a:r>
              <a:rPr lang="en-US" sz="4000" dirty="0" err="1" smtClean="0">
                <a:latin typeface="Agency FB" pitchFamily="34" charset="0"/>
              </a:rPr>
              <a:t>kampung</a:t>
            </a:r>
            <a:r>
              <a:rPr lang="en-US" sz="4000" dirty="0" smtClean="0">
                <a:latin typeface="Agency FB" pitchFamily="34" charset="0"/>
              </a:rPr>
              <a:t> </a:t>
            </a:r>
            <a:r>
              <a:rPr lang="en-US" sz="4000" dirty="0" err="1" smtClean="0">
                <a:latin typeface="Agency FB" pitchFamily="34" charset="0"/>
              </a:rPr>
              <a:t>atau</a:t>
            </a:r>
            <a:r>
              <a:rPr lang="en-US" sz="4000" dirty="0" smtClean="0">
                <a:latin typeface="Agency FB" pitchFamily="34" charset="0"/>
              </a:rPr>
              <a:t> </a:t>
            </a:r>
            <a:r>
              <a:rPr lang="en-US" sz="4000" dirty="0" err="1" smtClean="0">
                <a:latin typeface="Agency FB" pitchFamily="34" charset="0"/>
              </a:rPr>
              <a:t>bukan</a:t>
            </a:r>
            <a:r>
              <a:rPr lang="en-US" sz="4000" dirty="0" smtClean="0">
                <a:latin typeface="Agency FB" pitchFamily="34" charset="0"/>
              </a:rPr>
              <a:t> </a:t>
            </a:r>
            <a:r>
              <a:rPr lang="en-US" sz="4000" dirty="0" err="1" smtClean="0">
                <a:latin typeface="Agency FB" pitchFamily="34" charset="0"/>
              </a:rPr>
              <a:t>ras</a:t>
            </a:r>
            <a:r>
              <a:rPr lang="en-US" sz="4000" dirty="0" smtClean="0">
                <a:latin typeface="Agency FB" pitchFamily="34" charset="0"/>
              </a:rPr>
              <a:t> (</a:t>
            </a:r>
            <a:r>
              <a:rPr lang="en-US" sz="4000" dirty="0" err="1" smtClean="0">
                <a:latin typeface="Agency FB" pitchFamily="34" charset="0"/>
              </a:rPr>
              <a:t>buras</a:t>
            </a:r>
            <a:r>
              <a:rPr lang="en-US" sz="4000" dirty="0" smtClean="0">
                <a:latin typeface="Agency FB" pitchFamily="34" charset="0"/>
              </a:rPr>
              <a:t>)</a:t>
            </a:r>
            <a:endParaRPr lang="en-US" sz="4000" dirty="0">
              <a:latin typeface="Agency FB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7620000" cy="4906963"/>
          </a:xfrm>
        </p:spPr>
        <p:txBody>
          <a:bodyPr>
            <a:normAutofit fontScale="92500" lnSpcReduction="20000"/>
          </a:bodyPr>
          <a:lstStyle/>
          <a:p>
            <a:r>
              <a:rPr lang="en-US" sz="2800" b="0" dirty="0" smtClean="0">
                <a:latin typeface="Agency FB" pitchFamily="34" charset="0"/>
              </a:rPr>
              <a:t>1. </a:t>
            </a:r>
            <a:r>
              <a:rPr lang="en-US" sz="2800" b="0" dirty="0" err="1" smtClean="0">
                <a:latin typeface="Agency FB" pitchFamily="34" charset="0"/>
              </a:rPr>
              <a:t>Ternak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Ayam</a:t>
            </a:r>
            <a:r>
              <a:rPr lang="en-US" sz="2800" b="0" dirty="0" smtClean="0">
                <a:latin typeface="Agency FB" pitchFamily="34" charset="0"/>
              </a:rPr>
              <a:t> Buras </a:t>
            </a:r>
          </a:p>
          <a:p>
            <a:pPr algn="just"/>
            <a:r>
              <a:rPr lang="en-US" sz="2800" b="0" dirty="0">
                <a:latin typeface="Agency FB" pitchFamily="34" charset="0"/>
              </a:rPr>
              <a:t>	</a:t>
            </a:r>
            <a:r>
              <a:rPr lang="en-US" sz="2800" b="0" dirty="0" err="1" smtClean="0">
                <a:latin typeface="Agency FB" pitchFamily="34" charset="0"/>
              </a:rPr>
              <a:t>banyak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jenisnya</a:t>
            </a:r>
            <a:r>
              <a:rPr lang="en-US" sz="2800" b="0" dirty="0" smtClean="0">
                <a:latin typeface="Agency FB" pitchFamily="34" charset="0"/>
              </a:rPr>
              <a:t>, </a:t>
            </a:r>
            <a:r>
              <a:rPr lang="en-US" sz="2800" b="0" dirty="0" err="1" smtClean="0">
                <a:latin typeface="Agency FB" pitchFamily="34" charset="0"/>
              </a:rPr>
              <a:t>ciri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khas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tidak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terlalu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jelas</a:t>
            </a:r>
            <a:r>
              <a:rPr lang="en-US" sz="2800" b="0" dirty="0" smtClean="0">
                <a:latin typeface="Agency FB" pitchFamily="34" charset="0"/>
              </a:rPr>
              <a:t>, </a:t>
            </a:r>
            <a:r>
              <a:rPr lang="en-US" sz="2800" b="0" dirty="0" err="1" smtClean="0">
                <a:latin typeface="Agency FB" pitchFamily="34" charset="0"/>
              </a:rPr>
              <a:t>produktivitas</a:t>
            </a:r>
            <a:r>
              <a:rPr lang="en-US" sz="2800" b="0" dirty="0" smtClean="0">
                <a:latin typeface="Agency FB" pitchFamily="34" charset="0"/>
              </a:rPr>
              <a:t> 	</a:t>
            </a:r>
            <a:r>
              <a:rPr lang="en-US" sz="2800" b="0" dirty="0" err="1" smtClean="0">
                <a:latin typeface="Agency FB" pitchFamily="34" charset="0"/>
              </a:rPr>
              <a:t>bervariasi</a:t>
            </a:r>
            <a:r>
              <a:rPr lang="en-US" sz="2800" b="0" dirty="0" smtClean="0">
                <a:latin typeface="Agency FB" pitchFamily="34" charset="0"/>
              </a:rPr>
              <a:t>, </a:t>
            </a:r>
            <a:r>
              <a:rPr lang="en-US" sz="2800" b="0" dirty="0" err="1" smtClean="0">
                <a:latin typeface="Agency FB" pitchFamily="34" charset="0"/>
              </a:rPr>
              <a:t>cara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pemeliharaan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dan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pemberian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pakan</a:t>
            </a:r>
            <a:r>
              <a:rPr lang="en-US" sz="2800" b="0" dirty="0" smtClean="0">
                <a:latin typeface="Agency FB" pitchFamily="34" charset="0"/>
              </a:rPr>
              <a:t> 	</a:t>
            </a:r>
            <a:r>
              <a:rPr lang="en-US" sz="2800" b="0" dirty="0" err="1" smtClean="0">
                <a:latin typeface="Agency FB" pitchFamily="34" charset="0"/>
              </a:rPr>
              <a:t>beragam</a:t>
            </a:r>
            <a:r>
              <a:rPr lang="en-US" sz="2800" b="0" dirty="0" smtClean="0">
                <a:latin typeface="Agency FB" pitchFamily="34" charset="0"/>
              </a:rPr>
              <a:t>, yang </a:t>
            </a:r>
            <a:r>
              <a:rPr lang="en-US" sz="2800" b="0" dirty="0" err="1" smtClean="0">
                <a:latin typeface="Agency FB" pitchFamily="34" charset="0"/>
              </a:rPr>
              <a:t>berdampak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pada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masalah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penanganan</a:t>
            </a:r>
            <a:r>
              <a:rPr lang="en-US" sz="2800" b="0" dirty="0" smtClean="0">
                <a:latin typeface="Agency FB" pitchFamily="34" charset="0"/>
              </a:rPr>
              <a:t> 	</a:t>
            </a:r>
            <a:r>
              <a:rPr lang="en-US" sz="2800" b="0" dirty="0" err="1" smtClean="0">
                <a:latin typeface="Agency FB" pitchFamily="34" charset="0"/>
              </a:rPr>
              <a:t>produk</a:t>
            </a:r>
            <a:r>
              <a:rPr lang="en-US" sz="2800" b="0" dirty="0" smtClean="0">
                <a:latin typeface="Agency FB" pitchFamily="34" charset="0"/>
              </a:rPr>
              <a:t>, </a:t>
            </a:r>
            <a:r>
              <a:rPr lang="en-US" sz="2800" b="0" dirty="0" err="1" smtClean="0">
                <a:latin typeface="Agency FB" pitchFamily="34" charset="0"/>
              </a:rPr>
              <a:t>pemasaran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dan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mutu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produk</a:t>
            </a:r>
            <a:r>
              <a:rPr lang="en-US" sz="2800" b="0" dirty="0" smtClean="0">
                <a:latin typeface="Agency FB" pitchFamily="34" charset="0"/>
              </a:rPr>
              <a:t>.</a:t>
            </a:r>
          </a:p>
          <a:p>
            <a:pPr algn="just"/>
            <a:r>
              <a:rPr lang="en-US" sz="2800" b="0" dirty="0" smtClean="0">
                <a:latin typeface="Agency FB" pitchFamily="34" charset="0"/>
              </a:rPr>
              <a:t>2. </a:t>
            </a:r>
            <a:r>
              <a:rPr lang="en-US" sz="2800" b="0" dirty="0" err="1" smtClean="0">
                <a:latin typeface="Agency FB" pitchFamily="34" charset="0"/>
              </a:rPr>
              <a:t>Telur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Ayam</a:t>
            </a:r>
            <a:r>
              <a:rPr lang="en-US" sz="2800" b="0" dirty="0" smtClean="0">
                <a:latin typeface="Agency FB" pitchFamily="34" charset="0"/>
              </a:rPr>
              <a:t> Buras</a:t>
            </a:r>
          </a:p>
          <a:p>
            <a:pPr algn="just"/>
            <a:r>
              <a:rPr lang="en-US" sz="2800" b="0" dirty="0">
                <a:latin typeface="Agency FB" pitchFamily="34" charset="0"/>
              </a:rPr>
              <a:t>	</a:t>
            </a:r>
            <a:r>
              <a:rPr lang="en-US" sz="2800" b="0" dirty="0" err="1" smtClean="0">
                <a:latin typeface="Agency FB" pitchFamily="34" charset="0"/>
              </a:rPr>
              <a:t>ukuran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bervariasi</a:t>
            </a:r>
            <a:r>
              <a:rPr lang="en-US" sz="2800" b="0" dirty="0" smtClean="0">
                <a:latin typeface="Agency FB" pitchFamily="34" charset="0"/>
              </a:rPr>
              <a:t> 30-45 gram/</a:t>
            </a:r>
            <a:r>
              <a:rPr lang="en-US" sz="2800" b="0" dirty="0" err="1" smtClean="0">
                <a:latin typeface="Agency FB" pitchFamily="34" charset="0"/>
              </a:rPr>
              <a:t>butir</a:t>
            </a:r>
            <a:r>
              <a:rPr lang="en-US" sz="2800" b="0" dirty="0" smtClean="0">
                <a:latin typeface="Agency FB" pitchFamily="34" charset="0"/>
              </a:rPr>
              <a:t>, </a:t>
            </a:r>
            <a:r>
              <a:rPr lang="en-US" sz="2800" b="0" dirty="0" err="1" smtClean="0">
                <a:latin typeface="Agency FB" pitchFamily="34" charset="0"/>
              </a:rPr>
              <a:t>warna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kulit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putih</a:t>
            </a:r>
            <a:r>
              <a:rPr lang="en-US" sz="2800" b="0" dirty="0" smtClean="0">
                <a:latin typeface="Agency FB" pitchFamily="34" charset="0"/>
              </a:rPr>
              <a:t> 	</a:t>
            </a:r>
            <a:r>
              <a:rPr lang="en-US" sz="2800" b="0" dirty="0" err="1" smtClean="0">
                <a:latin typeface="Agency FB" pitchFamily="34" charset="0"/>
              </a:rPr>
              <a:t>bersih-krem</a:t>
            </a:r>
            <a:r>
              <a:rPr lang="en-US" sz="2800" b="0" dirty="0" smtClean="0">
                <a:latin typeface="Agency FB" pitchFamily="34" charset="0"/>
              </a:rPr>
              <a:t>, </a:t>
            </a:r>
            <a:r>
              <a:rPr lang="en-US" sz="2800" b="0" dirty="0" err="1" smtClean="0">
                <a:latin typeface="Agency FB" pitchFamily="34" charset="0"/>
              </a:rPr>
              <a:t>bentuk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bulat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telur</a:t>
            </a:r>
            <a:r>
              <a:rPr lang="en-US" sz="2800" b="0" dirty="0" smtClean="0">
                <a:latin typeface="Agency FB" pitchFamily="34" charset="0"/>
              </a:rPr>
              <a:t>, rasa </a:t>
            </a:r>
            <a:r>
              <a:rPr lang="en-US" sz="2800" b="0" dirty="0" err="1" smtClean="0">
                <a:latin typeface="Agency FB" pitchFamily="34" charset="0"/>
              </a:rPr>
              <a:t>telur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gurih</a:t>
            </a:r>
            <a:r>
              <a:rPr lang="en-US" sz="2800" b="0" dirty="0" smtClean="0">
                <a:latin typeface="Agency FB" pitchFamily="34" charset="0"/>
              </a:rPr>
              <a:t>, </a:t>
            </a:r>
            <a:r>
              <a:rPr lang="en-US" sz="2800" b="0" dirty="0" err="1" smtClean="0">
                <a:latin typeface="Agency FB" pitchFamily="34" charset="0"/>
              </a:rPr>
              <a:t>bau</a:t>
            </a:r>
            <a:r>
              <a:rPr lang="en-US" sz="2800" b="0" dirty="0" smtClean="0">
                <a:latin typeface="Agency FB" pitchFamily="34" charset="0"/>
              </a:rPr>
              <a:t> 	</a:t>
            </a:r>
            <a:r>
              <a:rPr lang="en-US" sz="2800" b="0" dirty="0" err="1" smtClean="0">
                <a:latin typeface="Agency FB" pitchFamily="34" charset="0"/>
              </a:rPr>
              <a:t>amis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tidak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begitu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terasa</a:t>
            </a:r>
            <a:r>
              <a:rPr lang="en-US" sz="2800" b="0" dirty="0" smtClean="0">
                <a:latin typeface="Agency FB" pitchFamily="34" charset="0"/>
              </a:rPr>
              <a:t>, </a:t>
            </a:r>
            <a:r>
              <a:rPr lang="en-US" sz="2800" b="0" dirty="0" err="1" smtClean="0">
                <a:latin typeface="Agency FB" pitchFamily="34" charset="0"/>
              </a:rPr>
              <a:t>mutu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beragam</a:t>
            </a:r>
            <a:r>
              <a:rPr lang="en-US" sz="2800" b="0" dirty="0" smtClean="0">
                <a:latin typeface="Agency FB" pitchFamily="34" charset="0"/>
              </a:rPr>
              <a:t>, </a:t>
            </a:r>
            <a:r>
              <a:rPr lang="en-US" sz="2800" b="0" dirty="0" err="1" smtClean="0">
                <a:latin typeface="Agency FB" pitchFamily="34" charset="0"/>
              </a:rPr>
              <a:t>harga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lebih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mahal</a:t>
            </a:r>
            <a:r>
              <a:rPr lang="en-US" sz="2800" b="0" dirty="0" smtClean="0">
                <a:latin typeface="Agency FB" pitchFamily="34" charset="0"/>
              </a:rPr>
              <a:t>, 	</a:t>
            </a:r>
            <a:r>
              <a:rPr lang="en-US" sz="2800" b="0" dirty="0" err="1" smtClean="0">
                <a:latin typeface="Agency FB" pitchFamily="34" charset="0"/>
              </a:rPr>
              <a:t>kandungan</a:t>
            </a:r>
            <a:r>
              <a:rPr lang="en-US" sz="2800" b="0" dirty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gizi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lebih</a:t>
            </a:r>
            <a:r>
              <a:rPr lang="en-US" sz="2800" b="0" dirty="0" smtClean="0">
                <a:latin typeface="Agency FB" pitchFamily="34" charset="0"/>
              </a:rPr>
              <a:t> kaya </a:t>
            </a:r>
            <a:r>
              <a:rPr lang="en-US" sz="2800" b="0" dirty="0" err="1" smtClean="0">
                <a:latin typeface="Agency FB" pitchFamily="34" charset="0"/>
              </a:rPr>
              <a:t>vit</a:t>
            </a:r>
            <a:r>
              <a:rPr lang="en-US" sz="2800" b="0" dirty="0" smtClean="0">
                <a:latin typeface="Agency FB" pitchFamily="34" charset="0"/>
              </a:rPr>
              <a:t>. </a:t>
            </a:r>
            <a:r>
              <a:rPr lang="en-US" sz="2800" b="0" dirty="0" err="1" smtClean="0">
                <a:latin typeface="Agency FB" pitchFamily="34" charset="0"/>
              </a:rPr>
              <a:t>dan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mineralnya</a:t>
            </a:r>
            <a:r>
              <a:rPr lang="en-US" sz="2800" b="0" dirty="0" smtClean="0">
                <a:latin typeface="Agency FB" pitchFamily="34" charset="0"/>
              </a:rPr>
              <a:t>.</a:t>
            </a:r>
          </a:p>
          <a:p>
            <a:pPr algn="just"/>
            <a:r>
              <a:rPr lang="en-US" sz="2800" b="0" dirty="0" smtClean="0">
                <a:latin typeface="Agency FB" pitchFamily="34" charset="0"/>
              </a:rPr>
              <a:t>3. </a:t>
            </a:r>
            <a:r>
              <a:rPr lang="en-US" sz="2800" b="0" dirty="0" err="1" smtClean="0">
                <a:latin typeface="Agency FB" pitchFamily="34" charset="0"/>
              </a:rPr>
              <a:t>Penggunaan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Telur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Ayam</a:t>
            </a:r>
            <a:r>
              <a:rPr lang="en-US" sz="2800" b="0" dirty="0" smtClean="0">
                <a:latin typeface="Agency FB" pitchFamily="34" charset="0"/>
              </a:rPr>
              <a:t> Buras</a:t>
            </a:r>
          </a:p>
          <a:p>
            <a:pPr algn="just"/>
            <a:r>
              <a:rPr lang="en-US" sz="2800" b="0" dirty="0">
                <a:latin typeface="Agency FB" pitchFamily="34" charset="0"/>
              </a:rPr>
              <a:t>	</a:t>
            </a:r>
            <a:r>
              <a:rPr lang="en-US" sz="2800" b="0" dirty="0" err="1" smtClean="0">
                <a:latin typeface="Agency FB" pitchFamily="34" charset="0"/>
              </a:rPr>
              <a:t>sebagai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telur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konsumsi</a:t>
            </a:r>
            <a:r>
              <a:rPr lang="en-US" sz="2800" b="0" dirty="0" smtClean="0">
                <a:latin typeface="Agency FB" pitchFamily="34" charset="0"/>
              </a:rPr>
              <a:t>, </a:t>
            </a:r>
            <a:r>
              <a:rPr lang="en-US" sz="2800" b="0" dirty="0" err="1" smtClean="0">
                <a:latin typeface="Agency FB" pitchFamily="34" charset="0"/>
              </a:rPr>
              <a:t>telur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tetas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dan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produksis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ayam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bibit</a:t>
            </a:r>
            <a:endParaRPr lang="en-US" sz="2800" b="0" dirty="0">
              <a:latin typeface="Agency FB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90892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7543800" cy="762000"/>
          </a:xfrm>
        </p:spPr>
        <p:txBody>
          <a:bodyPr>
            <a:normAutofit/>
          </a:bodyPr>
          <a:lstStyle/>
          <a:p>
            <a:pPr algn="ctr"/>
            <a:r>
              <a:rPr lang="en-US" sz="4000" dirty="0" err="1" smtClean="0">
                <a:latin typeface="Agency FB" pitchFamily="34" charset="0"/>
              </a:rPr>
              <a:t>Itik</a:t>
            </a:r>
            <a:r>
              <a:rPr lang="en-US" sz="4000" dirty="0" smtClean="0">
                <a:latin typeface="Agency FB" pitchFamily="34" charset="0"/>
              </a:rPr>
              <a:t> </a:t>
            </a:r>
            <a:r>
              <a:rPr lang="en-US" sz="4000" dirty="0" err="1" smtClean="0">
                <a:latin typeface="Agency FB" pitchFamily="34" charset="0"/>
              </a:rPr>
              <a:t>atau</a:t>
            </a:r>
            <a:r>
              <a:rPr lang="en-US" sz="4000" dirty="0" smtClean="0">
                <a:latin typeface="Agency FB" pitchFamily="34" charset="0"/>
              </a:rPr>
              <a:t> </a:t>
            </a:r>
            <a:r>
              <a:rPr lang="en-US" sz="4000" dirty="0" err="1" smtClean="0">
                <a:latin typeface="Agency FB" pitchFamily="34" charset="0"/>
              </a:rPr>
              <a:t>bebek</a:t>
            </a:r>
            <a:endParaRPr lang="en-US" sz="4000" dirty="0">
              <a:latin typeface="Agency FB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66800"/>
            <a:ext cx="8001000" cy="5059363"/>
          </a:xfrm>
        </p:spPr>
        <p:txBody>
          <a:bodyPr>
            <a:normAutofit fontScale="92500" lnSpcReduction="20000"/>
          </a:bodyPr>
          <a:lstStyle/>
          <a:p>
            <a:r>
              <a:rPr lang="en-US" sz="2800" b="0" dirty="0" smtClean="0">
                <a:latin typeface="Agency FB" pitchFamily="34" charset="0"/>
              </a:rPr>
              <a:t>1. </a:t>
            </a:r>
            <a:r>
              <a:rPr lang="en-US" sz="2800" b="0" dirty="0" err="1" smtClean="0">
                <a:latin typeface="Agency FB" pitchFamily="34" charset="0"/>
              </a:rPr>
              <a:t>Ternak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Itik</a:t>
            </a:r>
            <a:endParaRPr lang="en-US" sz="2800" b="0" dirty="0" smtClean="0">
              <a:latin typeface="Agency FB" pitchFamily="34" charset="0"/>
            </a:endParaRPr>
          </a:p>
          <a:p>
            <a:pPr marL="457200" indent="-457200" algn="just">
              <a:buFont typeface="Arial" pitchFamily="34" charset="0"/>
              <a:buChar char="•"/>
            </a:pPr>
            <a:r>
              <a:rPr lang="en-US" sz="2800" b="0" dirty="0" err="1" smtClean="0">
                <a:latin typeface="Agency FB" pitchFamily="34" charset="0"/>
              </a:rPr>
              <a:t>Itik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tipe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petelur</a:t>
            </a:r>
            <a:r>
              <a:rPr lang="en-US" sz="2800" b="0" dirty="0" smtClean="0">
                <a:latin typeface="Agency FB" pitchFamily="34" charset="0"/>
              </a:rPr>
              <a:t> : Indian Runner, Khaki Campbell, Buff </a:t>
            </a:r>
            <a:r>
              <a:rPr lang="en-US" sz="2800" b="0" dirty="0" err="1" smtClean="0">
                <a:latin typeface="Agency FB" pitchFamily="34" charset="0"/>
              </a:rPr>
              <a:t>Orpington</a:t>
            </a:r>
            <a:endParaRPr lang="en-US" sz="2800" b="0" dirty="0" smtClean="0">
              <a:latin typeface="Agency FB" pitchFamily="34" charset="0"/>
            </a:endParaRPr>
          </a:p>
          <a:p>
            <a:pPr marL="457200" indent="-457200" algn="just">
              <a:buFont typeface="Arial" pitchFamily="34" charset="0"/>
              <a:buChar char="•"/>
            </a:pPr>
            <a:r>
              <a:rPr lang="en-US" sz="2800" b="0" dirty="0" err="1" smtClean="0">
                <a:latin typeface="Agency FB" pitchFamily="34" charset="0"/>
              </a:rPr>
              <a:t>Itik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tipe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pedaging</a:t>
            </a:r>
            <a:r>
              <a:rPr lang="en-US" sz="2800" b="0" dirty="0" smtClean="0">
                <a:latin typeface="Agency FB" pitchFamily="34" charset="0"/>
              </a:rPr>
              <a:t> : </a:t>
            </a:r>
            <a:r>
              <a:rPr lang="en-US" sz="2800" b="0" dirty="0" err="1" smtClean="0">
                <a:latin typeface="Agency FB" pitchFamily="34" charset="0"/>
              </a:rPr>
              <a:t>itik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peking</a:t>
            </a:r>
            <a:r>
              <a:rPr lang="en-US" sz="2800" b="0" dirty="0" smtClean="0">
                <a:latin typeface="Agency FB" pitchFamily="34" charset="0"/>
              </a:rPr>
              <a:t>, </a:t>
            </a:r>
            <a:r>
              <a:rPr lang="en-US" sz="2800" b="0" dirty="0" err="1" smtClean="0">
                <a:latin typeface="Agency FB" pitchFamily="34" charset="0"/>
              </a:rPr>
              <a:t>Aylesbury</a:t>
            </a:r>
            <a:r>
              <a:rPr lang="en-US" sz="2800" b="0" dirty="0" smtClean="0">
                <a:latin typeface="Agency FB" pitchFamily="34" charset="0"/>
              </a:rPr>
              <a:t>, Rouen, Cayuga</a:t>
            </a:r>
          </a:p>
          <a:p>
            <a:pPr marL="457200" indent="-457200" algn="just">
              <a:buFont typeface="Arial" pitchFamily="34" charset="0"/>
              <a:buChar char="•"/>
            </a:pPr>
            <a:r>
              <a:rPr lang="en-US" sz="2800" b="0" dirty="0" err="1" smtClean="0">
                <a:latin typeface="Agency FB" pitchFamily="34" charset="0"/>
              </a:rPr>
              <a:t>Itik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tipe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hiasan</a:t>
            </a:r>
            <a:r>
              <a:rPr lang="en-US" sz="2800" b="0" dirty="0" smtClean="0">
                <a:latin typeface="Agency FB" pitchFamily="34" charset="0"/>
              </a:rPr>
              <a:t> (pet)</a:t>
            </a:r>
            <a:r>
              <a:rPr lang="en-US" sz="2800" b="0" dirty="0">
                <a:latin typeface="Agency FB" pitchFamily="34" charset="0"/>
              </a:rPr>
              <a:t>	</a:t>
            </a:r>
            <a:r>
              <a:rPr lang="en-US" sz="2800" b="0" dirty="0" smtClean="0">
                <a:latin typeface="Agency FB" pitchFamily="34" charset="0"/>
              </a:rPr>
              <a:t>: Grey Call, Mandarin, Blue Swedish</a:t>
            </a:r>
          </a:p>
          <a:p>
            <a:r>
              <a:rPr lang="en-US" sz="2800" b="0" dirty="0" smtClean="0">
                <a:latin typeface="Agency FB" pitchFamily="34" charset="0"/>
              </a:rPr>
              <a:t>2. </a:t>
            </a:r>
            <a:r>
              <a:rPr lang="en-US" sz="2800" b="0" dirty="0" err="1" smtClean="0">
                <a:latin typeface="Agency FB" pitchFamily="34" charset="0"/>
              </a:rPr>
              <a:t>Ciri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Telur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Itik</a:t>
            </a:r>
            <a:endParaRPr lang="en-US" sz="2800" b="0" dirty="0" smtClean="0">
              <a:latin typeface="Agency FB" pitchFamily="34" charset="0"/>
            </a:endParaRPr>
          </a:p>
          <a:p>
            <a:pPr algn="just"/>
            <a:r>
              <a:rPr lang="en-US" sz="2800" b="0" dirty="0">
                <a:latin typeface="Agency FB" pitchFamily="34" charset="0"/>
              </a:rPr>
              <a:t>	</a:t>
            </a:r>
            <a:r>
              <a:rPr lang="en-US" sz="2800" b="0" dirty="0" err="1" smtClean="0">
                <a:latin typeface="Agency FB" pitchFamily="34" charset="0"/>
              </a:rPr>
              <a:t>ukuran</a:t>
            </a:r>
            <a:r>
              <a:rPr lang="en-US" sz="2800" b="0" dirty="0" smtClean="0">
                <a:latin typeface="Agency FB" pitchFamily="34" charset="0"/>
              </a:rPr>
              <a:t> 65-70 gram/</a:t>
            </a:r>
            <a:r>
              <a:rPr lang="en-US" sz="2800" b="0" dirty="0" err="1" smtClean="0">
                <a:latin typeface="Agency FB" pitchFamily="34" charset="0"/>
              </a:rPr>
              <a:t>butir</a:t>
            </a:r>
            <a:r>
              <a:rPr lang="en-US" sz="2800" b="0" dirty="0" smtClean="0">
                <a:latin typeface="Agency FB" pitchFamily="34" charset="0"/>
              </a:rPr>
              <a:t>, </a:t>
            </a:r>
            <a:r>
              <a:rPr lang="en-US" sz="2800" b="0" dirty="0" err="1" smtClean="0">
                <a:latin typeface="Agency FB" pitchFamily="34" charset="0"/>
              </a:rPr>
              <a:t>lebih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besar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kandungan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gizinya</a:t>
            </a:r>
            <a:r>
              <a:rPr lang="en-US" sz="2800" b="0" dirty="0" smtClean="0">
                <a:latin typeface="Agency FB" pitchFamily="34" charset="0"/>
              </a:rPr>
              <a:t> 	</a:t>
            </a:r>
            <a:r>
              <a:rPr lang="en-US" sz="2800" b="0" dirty="0" err="1" smtClean="0">
                <a:latin typeface="Agency FB" pitchFamily="34" charset="0"/>
              </a:rPr>
              <a:t>dibanding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telur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ayam</a:t>
            </a:r>
            <a:r>
              <a:rPr lang="en-US" sz="2800" b="0" dirty="0" smtClean="0">
                <a:latin typeface="Agency FB" pitchFamily="34" charset="0"/>
              </a:rPr>
              <a:t>, aroma </a:t>
            </a:r>
            <a:r>
              <a:rPr lang="en-US" sz="2800" b="0" dirty="0" err="1" smtClean="0">
                <a:latin typeface="Agency FB" pitchFamily="34" charset="0"/>
              </a:rPr>
              <a:t>lebih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amis</a:t>
            </a:r>
            <a:r>
              <a:rPr lang="en-US" sz="2800" b="0" dirty="0" smtClean="0">
                <a:latin typeface="Agency FB" pitchFamily="34" charset="0"/>
              </a:rPr>
              <a:t>, </a:t>
            </a:r>
            <a:r>
              <a:rPr lang="en-US" sz="2800" b="0" dirty="0" err="1" smtClean="0">
                <a:latin typeface="Agency FB" pitchFamily="34" charset="0"/>
              </a:rPr>
              <a:t>warna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kulit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hijau</a:t>
            </a:r>
            <a:r>
              <a:rPr lang="en-US" sz="2800" b="0" dirty="0" smtClean="0">
                <a:latin typeface="Agency FB" pitchFamily="34" charset="0"/>
              </a:rPr>
              <a:t> 	</a:t>
            </a:r>
            <a:r>
              <a:rPr lang="en-US" sz="2800" b="0" dirty="0" err="1" smtClean="0">
                <a:latin typeface="Agency FB" pitchFamily="34" charset="0"/>
              </a:rPr>
              <a:t>kebiruan</a:t>
            </a:r>
            <a:r>
              <a:rPr lang="en-US" sz="2800" b="0" dirty="0" smtClean="0">
                <a:latin typeface="Agency FB" pitchFamily="34" charset="0"/>
              </a:rPr>
              <a:t>, </a:t>
            </a:r>
            <a:r>
              <a:rPr lang="en-US" sz="2800" b="0" dirty="0" err="1" smtClean="0">
                <a:latin typeface="Agency FB" pitchFamily="34" charset="0"/>
              </a:rPr>
              <a:t>kadar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lemak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lebih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tinggi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sedangkan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kadar</a:t>
            </a:r>
            <a:r>
              <a:rPr lang="en-US" sz="2800" b="0" dirty="0" smtClean="0">
                <a:latin typeface="Agency FB" pitchFamily="34" charset="0"/>
              </a:rPr>
              <a:t> air </a:t>
            </a:r>
            <a:r>
              <a:rPr lang="en-US" sz="2800" b="0" dirty="0" err="1" smtClean="0">
                <a:latin typeface="Agency FB" pitchFamily="34" charset="0"/>
              </a:rPr>
              <a:t>lebih</a:t>
            </a:r>
            <a:r>
              <a:rPr lang="en-US" sz="2800" b="0" dirty="0" smtClean="0">
                <a:latin typeface="Agency FB" pitchFamily="34" charset="0"/>
              </a:rPr>
              <a:t> 	</a:t>
            </a:r>
            <a:r>
              <a:rPr lang="en-US" sz="2800" b="0" dirty="0" err="1" smtClean="0">
                <a:latin typeface="Agency FB" pitchFamily="34" charset="0"/>
              </a:rPr>
              <a:t>rendah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dari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telur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ayam</a:t>
            </a:r>
            <a:endParaRPr lang="en-US" sz="2800" b="0" dirty="0" smtClean="0">
              <a:latin typeface="Agency FB" pitchFamily="34" charset="0"/>
            </a:endParaRPr>
          </a:p>
          <a:p>
            <a:r>
              <a:rPr lang="en-US" sz="2800" b="0" dirty="0" smtClean="0">
                <a:latin typeface="Agency FB" pitchFamily="34" charset="0"/>
              </a:rPr>
              <a:t>3. </a:t>
            </a:r>
            <a:r>
              <a:rPr lang="en-US" sz="2800" b="0" dirty="0" err="1" smtClean="0">
                <a:latin typeface="Agency FB" pitchFamily="34" charset="0"/>
              </a:rPr>
              <a:t>Penanganan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dan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Penggunaan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Telur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Itik</a:t>
            </a:r>
            <a:endParaRPr lang="en-US" sz="2800" b="0" dirty="0" smtClean="0">
              <a:latin typeface="Agency FB" pitchFamily="34" charset="0"/>
            </a:endParaRPr>
          </a:p>
          <a:p>
            <a:r>
              <a:rPr lang="en-US" sz="2800" b="0" dirty="0">
                <a:latin typeface="Agency FB" pitchFamily="34" charset="0"/>
              </a:rPr>
              <a:t>	</a:t>
            </a:r>
            <a:r>
              <a:rPr lang="en-US" sz="2800" b="0" dirty="0" err="1" smtClean="0">
                <a:latin typeface="Agency FB" pitchFamily="34" charset="0"/>
              </a:rPr>
              <a:t>sebagai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komoditas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telur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konsumsi</a:t>
            </a:r>
            <a:r>
              <a:rPr lang="en-US" sz="2800" b="0" dirty="0" smtClean="0">
                <a:latin typeface="Agency FB" pitchFamily="34" charset="0"/>
              </a:rPr>
              <a:t>, </a:t>
            </a:r>
            <a:r>
              <a:rPr lang="en-US" sz="2800" b="0" dirty="0" err="1" smtClean="0">
                <a:latin typeface="Agency FB" pitchFamily="34" charset="0"/>
              </a:rPr>
              <a:t>telur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asin</a:t>
            </a:r>
            <a:endParaRPr lang="en-US" sz="2800" b="0" dirty="0">
              <a:latin typeface="Agency FB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837959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7620000" cy="762000"/>
          </a:xfrm>
        </p:spPr>
        <p:txBody>
          <a:bodyPr>
            <a:normAutofit/>
          </a:bodyPr>
          <a:lstStyle/>
          <a:p>
            <a:pPr algn="ctr"/>
            <a:r>
              <a:rPr lang="en-US" sz="4000" dirty="0" err="1" smtClean="0">
                <a:latin typeface="Agency FB" pitchFamily="34" charset="0"/>
              </a:rPr>
              <a:t>Burung</a:t>
            </a:r>
            <a:r>
              <a:rPr lang="en-US" sz="4000" dirty="0" smtClean="0">
                <a:latin typeface="Agency FB" pitchFamily="34" charset="0"/>
              </a:rPr>
              <a:t> </a:t>
            </a:r>
            <a:r>
              <a:rPr lang="en-US" sz="4000" dirty="0" err="1" smtClean="0">
                <a:latin typeface="Agency FB" pitchFamily="34" charset="0"/>
              </a:rPr>
              <a:t>puyuh</a:t>
            </a:r>
            <a:endParaRPr lang="en-US" sz="4000" dirty="0">
              <a:latin typeface="Agency FB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7620000" cy="5410200"/>
          </a:xfrm>
        </p:spPr>
        <p:txBody>
          <a:bodyPr>
            <a:normAutofit fontScale="77500" lnSpcReduction="20000"/>
          </a:bodyPr>
          <a:lstStyle/>
          <a:p>
            <a:pPr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800" b="0" dirty="0" smtClean="0">
                <a:latin typeface="Agency FB" pitchFamily="34" charset="0"/>
              </a:rPr>
              <a:t>1. </a:t>
            </a:r>
            <a:r>
              <a:rPr lang="en-US" sz="2800" b="0" dirty="0" err="1" smtClean="0">
                <a:latin typeface="Agency FB" pitchFamily="34" charset="0"/>
              </a:rPr>
              <a:t>Jenis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Burung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Puyuh</a:t>
            </a:r>
            <a:endParaRPr lang="en-US" sz="2800" b="0" dirty="0" smtClean="0">
              <a:latin typeface="Agency FB" pitchFamily="34" charset="0"/>
            </a:endParaRPr>
          </a:p>
          <a:p>
            <a:pPr algn="just"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800" b="0" dirty="0">
                <a:latin typeface="Agency FB" pitchFamily="34" charset="0"/>
              </a:rPr>
              <a:t>	</a:t>
            </a:r>
            <a:r>
              <a:rPr lang="en-US" sz="2800" b="0" dirty="0" err="1" smtClean="0">
                <a:latin typeface="Agency FB" pitchFamily="34" charset="0"/>
              </a:rPr>
              <a:t>turnix</a:t>
            </a:r>
            <a:r>
              <a:rPr lang="en-US" sz="2800" b="0" dirty="0" smtClean="0">
                <a:latin typeface="Agency FB" pitchFamily="34" charset="0"/>
              </a:rPr>
              <a:t>, </a:t>
            </a:r>
            <a:r>
              <a:rPr lang="en-US" sz="2800" b="0" dirty="0" err="1" smtClean="0">
                <a:latin typeface="Agency FB" pitchFamily="34" charset="0"/>
              </a:rPr>
              <a:t>coturnix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dan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arborophila</a:t>
            </a:r>
            <a:endParaRPr lang="en-US" sz="2800" b="0" dirty="0" smtClean="0">
              <a:latin typeface="Agency FB" pitchFamily="34" charset="0"/>
            </a:endParaRPr>
          </a:p>
          <a:p>
            <a:pPr algn="just"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800" b="0" dirty="0" smtClean="0">
                <a:latin typeface="Agency FB" pitchFamily="34" charset="0"/>
              </a:rPr>
              <a:t>2. </a:t>
            </a:r>
            <a:r>
              <a:rPr lang="en-US" sz="2800" b="0" dirty="0" err="1" smtClean="0">
                <a:latin typeface="Agency FB" pitchFamily="34" charset="0"/>
              </a:rPr>
              <a:t>Ternak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Burung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Puyuh</a:t>
            </a:r>
            <a:endParaRPr lang="en-US" sz="2800" b="0" dirty="0" smtClean="0">
              <a:latin typeface="Agency FB" pitchFamily="34" charset="0"/>
            </a:endParaRPr>
          </a:p>
          <a:p>
            <a:pPr algn="just"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800" b="0" dirty="0">
                <a:latin typeface="Agency FB" pitchFamily="34" charset="0"/>
              </a:rPr>
              <a:t>	</a:t>
            </a:r>
            <a:r>
              <a:rPr lang="en-US" sz="2800" b="0" dirty="0" err="1" smtClean="0">
                <a:latin typeface="Agency FB" pitchFamily="34" charset="0"/>
              </a:rPr>
              <a:t>jenis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coturnix</a:t>
            </a:r>
            <a:r>
              <a:rPr lang="en-US" sz="2800" b="0" dirty="0" smtClean="0">
                <a:latin typeface="Agency FB" pitchFamily="34" charset="0"/>
              </a:rPr>
              <a:t> (</a:t>
            </a:r>
            <a:r>
              <a:rPr lang="en-US" sz="2800" b="0" dirty="0" err="1" smtClean="0">
                <a:latin typeface="Agency FB" pitchFamily="34" charset="0"/>
              </a:rPr>
              <a:t>Coturnix</a:t>
            </a:r>
            <a:r>
              <a:rPr lang="en-US" sz="2800" b="0" dirty="0" smtClean="0">
                <a:latin typeface="Agency FB" pitchFamily="34" charset="0"/>
              </a:rPr>
              <a:t> japonica)       </a:t>
            </a:r>
            <a:r>
              <a:rPr lang="en-US" sz="2800" b="0" dirty="0" err="1" smtClean="0">
                <a:latin typeface="Agency FB" pitchFamily="34" charset="0"/>
              </a:rPr>
              <a:t>cepat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berproduksi</a:t>
            </a:r>
            <a:r>
              <a:rPr lang="en-US" sz="2800" b="0" dirty="0" smtClean="0">
                <a:latin typeface="Agency FB" pitchFamily="34" charset="0"/>
              </a:rPr>
              <a:t> 	</a:t>
            </a:r>
            <a:r>
              <a:rPr lang="en-US" sz="2800" b="0" dirty="0" err="1" smtClean="0">
                <a:latin typeface="Agency FB" pitchFamily="34" charset="0"/>
              </a:rPr>
              <a:t>telur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dan</a:t>
            </a:r>
            <a:r>
              <a:rPr lang="en-US" sz="2800" b="0" dirty="0" smtClean="0">
                <a:latin typeface="Agency FB" pitchFamily="34" charset="0"/>
              </a:rPr>
              <a:t> 	</a:t>
            </a:r>
            <a:r>
              <a:rPr lang="en-US" sz="2800" b="0" dirty="0" err="1" smtClean="0">
                <a:latin typeface="Agency FB" pitchFamily="34" charset="0"/>
              </a:rPr>
              <a:t>produktivitasnya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tinggi</a:t>
            </a:r>
            <a:r>
              <a:rPr lang="en-US" sz="2800" b="0" dirty="0" smtClean="0">
                <a:latin typeface="Agency FB" pitchFamily="34" charset="0"/>
              </a:rPr>
              <a:t>, </a:t>
            </a:r>
            <a:r>
              <a:rPr lang="en-US" sz="2800" b="0" dirty="0" err="1" smtClean="0">
                <a:latin typeface="Agency FB" pitchFamily="34" charset="0"/>
              </a:rPr>
              <a:t>budidaya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peternakannya</a:t>
            </a:r>
            <a:r>
              <a:rPr lang="en-US" sz="2800" b="0" dirty="0" smtClean="0">
                <a:latin typeface="Agency FB" pitchFamily="34" charset="0"/>
              </a:rPr>
              <a:t> 	</a:t>
            </a:r>
            <a:r>
              <a:rPr lang="en-US" sz="2800" b="0" dirty="0" err="1" smtClean="0">
                <a:latin typeface="Agency FB" pitchFamily="34" charset="0"/>
              </a:rPr>
              <a:t>sederhana</a:t>
            </a:r>
            <a:r>
              <a:rPr lang="en-US" sz="2800" b="0" dirty="0" smtClean="0">
                <a:latin typeface="Agency FB" pitchFamily="34" charset="0"/>
              </a:rPr>
              <a:t>.</a:t>
            </a:r>
          </a:p>
          <a:p>
            <a:pPr algn="just"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800" b="0" dirty="0">
                <a:latin typeface="Agency FB" pitchFamily="34" charset="0"/>
              </a:rPr>
              <a:t>	</a:t>
            </a:r>
            <a:r>
              <a:rPr lang="en-US" sz="2800" b="0" dirty="0" err="1" smtClean="0">
                <a:latin typeface="Agency FB" pitchFamily="34" charset="0"/>
              </a:rPr>
              <a:t>ternak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mulai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bertelur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umur</a:t>
            </a:r>
            <a:r>
              <a:rPr lang="en-US" sz="2800" b="0" dirty="0" smtClean="0">
                <a:latin typeface="Agency FB" pitchFamily="34" charset="0"/>
              </a:rPr>
              <a:t> 41 </a:t>
            </a:r>
            <a:r>
              <a:rPr lang="en-US" sz="2800" b="0" dirty="0" err="1" smtClean="0">
                <a:latin typeface="Agency FB" pitchFamily="34" charset="0"/>
              </a:rPr>
              <a:t>hari</a:t>
            </a:r>
            <a:r>
              <a:rPr lang="en-US" sz="2800" b="0" dirty="0" smtClean="0">
                <a:latin typeface="Agency FB" pitchFamily="34" charset="0"/>
              </a:rPr>
              <a:t>(5-8 </a:t>
            </a:r>
            <a:r>
              <a:rPr lang="en-US" sz="2800" b="0" dirty="0" err="1" smtClean="0">
                <a:latin typeface="Agency FB" pitchFamily="34" charset="0"/>
              </a:rPr>
              <a:t>minggu</a:t>
            </a:r>
            <a:r>
              <a:rPr lang="en-US" sz="2800" b="0" dirty="0" smtClean="0">
                <a:latin typeface="Agency FB" pitchFamily="34" charset="0"/>
              </a:rPr>
              <a:t>), </a:t>
            </a:r>
            <a:r>
              <a:rPr lang="en-US" sz="2800" b="0" dirty="0" err="1" smtClean="0">
                <a:latin typeface="Agency FB" pitchFamily="34" charset="0"/>
              </a:rPr>
              <a:t>masa</a:t>
            </a:r>
            <a:r>
              <a:rPr lang="en-US" sz="2800" b="0" dirty="0" smtClean="0">
                <a:latin typeface="Agency FB" pitchFamily="34" charset="0"/>
              </a:rPr>
              <a:t> 	</a:t>
            </a:r>
            <a:r>
              <a:rPr lang="en-US" sz="2800" b="0" dirty="0" err="1" smtClean="0">
                <a:latin typeface="Agency FB" pitchFamily="34" charset="0"/>
              </a:rPr>
              <a:t>produktif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berkisar</a:t>
            </a:r>
            <a:r>
              <a:rPr lang="en-US" sz="2800" b="0" dirty="0" smtClean="0">
                <a:latin typeface="Agency FB" pitchFamily="34" charset="0"/>
              </a:rPr>
              <a:t> 9-12 	</a:t>
            </a:r>
            <a:r>
              <a:rPr lang="en-US" sz="2800" b="0" dirty="0" err="1" smtClean="0">
                <a:latin typeface="Agency FB" pitchFamily="34" charset="0"/>
              </a:rPr>
              <a:t>bulan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dengan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produktivitas</a:t>
            </a:r>
            <a:r>
              <a:rPr lang="en-US" sz="2800" b="0" dirty="0" smtClean="0">
                <a:latin typeface="Agency FB" pitchFamily="34" charset="0"/>
              </a:rPr>
              <a:t> 200-300 	</a:t>
            </a:r>
            <a:r>
              <a:rPr lang="en-US" sz="2800" b="0" dirty="0" err="1" smtClean="0">
                <a:latin typeface="Agency FB" pitchFamily="34" charset="0"/>
              </a:rPr>
              <a:t>butir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pertahun</a:t>
            </a:r>
            <a:r>
              <a:rPr lang="en-US" sz="2800" b="0" dirty="0" smtClean="0">
                <a:latin typeface="Agency FB" pitchFamily="34" charset="0"/>
              </a:rPr>
              <a:t>. </a:t>
            </a:r>
          </a:p>
          <a:p>
            <a:pPr algn="just"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800" b="0" dirty="0" smtClean="0">
                <a:latin typeface="Agency FB" pitchFamily="34" charset="0"/>
              </a:rPr>
              <a:t>3. </a:t>
            </a:r>
            <a:r>
              <a:rPr lang="en-US" sz="2800" b="0" dirty="0" err="1" smtClean="0">
                <a:latin typeface="Agency FB" pitchFamily="34" charset="0"/>
              </a:rPr>
              <a:t>Ciri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Telur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Puyuh</a:t>
            </a:r>
            <a:endParaRPr lang="en-US" sz="2800" b="0" dirty="0" smtClean="0">
              <a:latin typeface="Agency FB" pitchFamily="34" charset="0"/>
            </a:endParaRPr>
          </a:p>
          <a:p>
            <a:pPr algn="just"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800" b="0" dirty="0">
                <a:latin typeface="Agency FB" pitchFamily="34" charset="0"/>
              </a:rPr>
              <a:t>	</a:t>
            </a:r>
            <a:r>
              <a:rPr lang="en-US" sz="2800" b="0" dirty="0" err="1" smtClean="0">
                <a:latin typeface="Agency FB" pitchFamily="34" charset="0"/>
              </a:rPr>
              <a:t>ukuran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telur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puyuh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kecil</a:t>
            </a:r>
            <a:r>
              <a:rPr lang="en-US" sz="2800" b="0" dirty="0" smtClean="0">
                <a:latin typeface="Agency FB" pitchFamily="34" charset="0"/>
              </a:rPr>
              <a:t>, </a:t>
            </a:r>
            <a:r>
              <a:rPr lang="en-US" sz="2800" b="0" dirty="0" err="1" smtClean="0">
                <a:latin typeface="Agency FB" pitchFamily="34" charset="0"/>
              </a:rPr>
              <a:t>berat</a:t>
            </a:r>
            <a:r>
              <a:rPr lang="en-US" sz="2800" b="0" dirty="0" smtClean="0">
                <a:latin typeface="Agency FB" pitchFamily="34" charset="0"/>
              </a:rPr>
              <a:t> ± 10 gram/</a:t>
            </a:r>
            <a:r>
              <a:rPr lang="en-US" sz="2800" b="0" dirty="0" err="1" smtClean="0">
                <a:latin typeface="Agency FB" pitchFamily="34" charset="0"/>
              </a:rPr>
              <a:t>butir</a:t>
            </a:r>
            <a:r>
              <a:rPr lang="en-US" sz="2800" b="0" dirty="0" smtClean="0">
                <a:latin typeface="Agency FB" pitchFamily="34" charset="0"/>
              </a:rPr>
              <a:t>, </a:t>
            </a:r>
            <a:r>
              <a:rPr lang="en-US" sz="2800" b="0" dirty="0" err="1" smtClean="0">
                <a:latin typeface="Agency FB" pitchFamily="34" charset="0"/>
              </a:rPr>
              <a:t>warna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kulit</a:t>
            </a:r>
            <a:r>
              <a:rPr lang="en-US" sz="2800" b="0" dirty="0" smtClean="0">
                <a:latin typeface="Agency FB" pitchFamily="34" charset="0"/>
              </a:rPr>
              <a:t> 	</a:t>
            </a:r>
            <a:r>
              <a:rPr lang="en-US" sz="2800" b="0" dirty="0" err="1" smtClean="0">
                <a:latin typeface="Agency FB" pitchFamily="34" charset="0"/>
              </a:rPr>
              <a:t>luar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bercak</a:t>
            </a:r>
            <a:r>
              <a:rPr lang="en-US" sz="2800" b="0" dirty="0" smtClean="0">
                <a:latin typeface="Agency FB" pitchFamily="34" charset="0"/>
              </a:rPr>
              <a:t>-	</a:t>
            </a:r>
            <a:r>
              <a:rPr lang="en-US" sz="2800" b="0" dirty="0" err="1" smtClean="0">
                <a:latin typeface="Agency FB" pitchFamily="34" charset="0"/>
              </a:rPr>
              <a:t>bercak</a:t>
            </a:r>
            <a:r>
              <a:rPr lang="en-US" sz="2800" b="0" dirty="0" smtClean="0">
                <a:latin typeface="Agency FB" pitchFamily="34" charset="0"/>
              </a:rPr>
              <a:t>, </a:t>
            </a:r>
            <a:r>
              <a:rPr lang="en-US" sz="2800" b="0" dirty="0" err="1" smtClean="0">
                <a:latin typeface="Agency FB" pitchFamily="34" charset="0"/>
              </a:rPr>
              <a:t>kulit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kerang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lebih</a:t>
            </a:r>
            <a:r>
              <a:rPr lang="en-US" sz="2800" b="0" dirty="0" smtClean="0">
                <a:latin typeface="Agency FB" pitchFamily="34" charset="0"/>
              </a:rPr>
              <a:t> tipis (0.19 mm), </a:t>
            </a:r>
            <a:r>
              <a:rPr lang="en-US" sz="2800" b="0" dirty="0" err="1" smtClean="0">
                <a:latin typeface="Agency FB" pitchFamily="34" charset="0"/>
              </a:rPr>
              <a:t>tebal</a:t>
            </a:r>
            <a:r>
              <a:rPr lang="en-US" sz="2800" b="0" dirty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membran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telur</a:t>
            </a:r>
            <a:r>
              <a:rPr lang="en-US" sz="2800" b="0" dirty="0" smtClean="0">
                <a:latin typeface="Agency FB" pitchFamily="34" charset="0"/>
              </a:rPr>
              <a:t> 0.063 	mm.</a:t>
            </a:r>
          </a:p>
          <a:p>
            <a:pPr algn="just"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800" b="0" dirty="0">
                <a:latin typeface="Agency FB" pitchFamily="34" charset="0"/>
              </a:rPr>
              <a:t>	</a:t>
            </a:r>
            <a:r>
              <a:rPr lang="en-US" sz="2800" b="0" dirty="0" err="1" smtClean="0">
                <a:latin typeface="Agency FB" pitchFamily="34" charset="0"/>
              </a:rPr>
              <a:t>kandungan</a:t>
            </a:r>
            <a:r>
              <a:rPr lang="en-US" sz="2800" b="0" dirty="0" smtClean="0">
                <a:latin typeface="Agency FB" pitchFamily="34" charset="0"/>
              </a:rPr>
              <a:t> protein </a:t>
            </a:r>
            <a:r>
              <a:rPr lang="en-US" sz="2800" b="0" dirty="0" err="1" smtClean="0">
                <a:latin typeface="Agency FB" pitchFamily="34" charset="0"/>
              </a:rPr>
              <a:t>lebih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tinggi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dan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lemak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lebih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rendah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dari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telur</a:t>
            </a:r>
            <a:r>
              <a:rPr lang="en-US" sz="2800" b="0" dirty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ayam</a:t>
            </a:r>
            <a:r>
              <a:rPr lang="en-US" sz="2800" b="0" dirty="0" smtClean="0">
                <a:latin typeface="Agency FB" pitchFamily="34" charset="0"/>
              </a:rPr>
              <a:t>.</a:t>
            </a:r>
            <a:r>
              <a:rPr lang="en-US" sz="2800" b="0" dirty="0">
                <a:latin typeface="Agency FB" pitchFamily="34" charset="0"/>
              </a:rPr>
              <a:t>	</a:t>
            </a:r>
            <a:r>
              <a:rPr lang="en-US" sz="2800" b="0" dirty="0" smtClean="0">
                <a:latin typeface="Agency FB" pitchFamily="34" charset="0"/>
              </a:rPr>
              <a:t> </a:t>
            </a:r>
          </a:p>
          <a:p>
            <a:pPr algn="just"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800" b="0" dirty="0" smtClean="0">
                <a:latin typeface="Agency FB" pitchFamily="34" charset="0"/>
              </a:rPr>
              <a:t>4. </a:t>
            </a:r>
            <a:r>
              <a:rPr lang="en-US" sz="2800" b="0" dirty="0" err="1" smtClean="0">
                <a:latin typeface="Agency FB" pitchFamily="34" charset="0"/>
              </a:rPr>
              <a:t>Penggunaan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Telur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Puyuh</a:t>
            </a:r>
            <a:endParaRPr lang="en-US" sz="2800" b="0" dirty="0" smtClean="0">
              <a:latin typeface="Agency FB" pitchFamily="34" charset="0"/>
            </a:endParaRPr>
          </a:p>
          <a:p>
            <a:pPr algn="just"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800" b="0" dirty="0">
                <a:latin typeface="Agency FB" pitchFamily="34" charset="0"/>
              </a:rPr>
              <a:t>	</a:t>
            </a:r>
            <a:r>
              <a:rPr lang="en-US" sz="2800" b="0" dirty="0" err="1" smtClean="0">
                <a:latin typeface="Agency FB" pitchFamily="34" charset="0"/>
              </a:rPr>
              <a:t>telur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puyuh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digunakan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sebagai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bahan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campuran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adonan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dalam</a:t>
            </a:r>
            <a:r>
              <a:rPr lang="en-US" sz="2800" b="0" dirty="0" smtClean="0">
                <a:latin typeface="Agency FB" pitchFamily="34" charset="0"/>
              </a:rPr>
              <a:t> 	</a:t>
            </a:r>
            <a:r>
              <a:rPr lang="en-US" sz="2800" b="0" dirty="0" err="1" smtClean="0">
                <a:latin typeface="Agency FB" pitchFamily="34" charset="0"/>
              </a:rPr>
              <a:t>industri</a:t>
            </a:r>
            <a:r>
              <a:rPr lang="en-US" sz="2800" b="0" dirty="0">
                <a:latin typeface="Agency FB" pitchFamily="34" charset="0"/>
              </a:rPr>
              <a:t> </a:t>
            </a:r>
            <a:r>
              <a:rPr lang="en-US" sz="2800" b="0" dirty="0" smtClean="0">
                <a:latin typeface="Agency FB" pitchFamily="34" charset="0"/>
              </a:rPr>
              <a:t>	</a:t>
            </a:r>
            <a:r>
              <a:rPr lang="en-US" sz="2800" b="0" dirty="0" err="1" smtClean="0">
                <a:latin typeface="Agency FB" pitchFamily="34" charset="0"/>
              </a:rPr>
              <a:t>pengolahan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pangan</a:t>
            </a:r>
            <a:r>
              <a:rPr lang="en-US" sz="2800" b="0" dirty="0" smtClean="0">
                <a:latin typeface="Agency FB" pitchFamily="34" charset="0"/>
              </a:rPr>
              <a:t>, </a:t>
            </a:r>
            <a:r>
              <a:rPr lang="en-US" sz="2800" b="0" dirty="0" err="1" smtClean="0">
                <a:latin typeface="Agency FB" pitchFamily="34" charset="0"/>
              </a:rPr>
              <a:t>digunakan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juga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sebagai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pengganti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telur</a:t>
            </a:r>
            <a:r>
              <a:rPr lang="en-US" sz="2800" b="0" dirty="0" smtClean="0">
                <a:latin typeface="Agency FB" pitchFamily="34" charset="0"/>
              </a:rPr>
              <a:t> 	</a:t>
            </a:r>
            <a:r>
              <a:rPr lang="en-US" sz="2800" b="0" dirty="0" err="1" smtClean="0">
                <a:latin typeface="Agency FB" pitchFamily="34" charset="0"/>
              </a:rPr>
              <a:t>ayam</a:t>
            </a:r>
            <a:r>
              <a:rPr lang="en-US" sz="2800" b="0" dirty="0" smtClean="0">
                <a:latin typeface="Agency FB" pitchFamily="34" charset="0"/>
              </a:rPr>
              <a:t> 	</a:t>
            </a:r>
            <a:r>
              <a:rPr lang="en-US" sz="2800" b="0" dirty="0" err="1" smtClean="0">
                <a:latin typeface="Agency FB" pitchFamily="34" charset="0"/>
              </a:rPr>
              <a:t>kampung</a:t>
            </a:r>
            <a:r>
              <a:rPr lang="en-US" sz="2800" b="0" dirty="0" smtClean="0">
                <a:latin typeface="Agency FB" pitchFamily="34" charset="0"/>
              </a:rPr>
              <a:t> 	</a:t>
            </a:r>
            <a:r>
              <a:rPr lang="en-US" sz="2800" b="0" dirty="0" err="1" smtClean="0">
                <a:latin typeface="Agency FB" pitchFamily="34" charset="0"/>
              </a:rPr>
              <a:t>untuk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campuran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dalam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ramuan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bahan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kosmetik</a:t>
            </a:r>
            <a:r>
              <a:rPr lang="en-US" sz="2800" b="0" dirty="0" smtClean="0">
                <a:latin typeface="Agency FB" pitchFamily="34" charset="0"/>
              </a:rPr>
              <a:t>, 	</a:t>
            </a:r>
            <a:r>
              <a:rPr lang="en-US" sz="2800" b="0" dirty="0" err="1" smtClean="0">
                <a:latin typeface="Agency FB" pitchFamily="34" charset="0"/>
              </a:rPr>
              <a:t>ramuan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jamu</a:t>
            </a:r>
            <a:r>
              <a:rPr lang="en-US" sz="2800" b="0" dirty="0" smtClean="0">
                <a:latin typeface="Agency FB" pitchFamily="34" charset="0"/>
              </a:rPr>
              <a:t>, </a:t>
            </a:r>
            <a:r>
              <a:rPr lang="en-US" sz="2800" b="0" dirty="0" err="1" smtClean="0">
                <a:latin typeface="Agency FB" pitchFamily="34" charset="0"/>
              </a:rPr>
              <a:t>minuman</a:t>
            </a:r>
            <a:r>
              <a:rPr lang="en-US" sz="2800" b="0" dirty="0" smtClean="0">
                <a:latin typeface="Agency FB" pitchFamily="34" charset="0"/>
              </a:rPr>
              <a:t> kopi </a:t>
            </a:r>
            <a:r>
              <a:rPr lang="en-US" sz="2800" b="0" dirty="0" err="1" smtClean="0">
                <a:latin typeface="Agency FB" pitchFamily="34" charset="0"/>
              </a:rPr>
              <a:t>dan</a:t>
            </a:r>
            <a:r>
              <a:rPr lang="en-US" sz="2800" b="0" dirty="0" smtClean="0">
                <a:latin typeface="Agency FB" pitchFamily="34" charset="0"/>
              </a:rPr>
              <a:t> 	</a:t>
            </a:r>
            <a:r>
              <a:rPr lang="en-US" sz="2800" b="0" dirty="0" err="1" smtClean="0">
                <a:latin typeface="Agency FB" pitchFamily="34" charset="0"/>
              </a:rPr>
              <a:t>minuman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susu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telur</a:t>
            </a:r>
            <a:r>
              <a:rPr lang="en-US" sz="2800" b="0" dirty="0" smtClean="0">
                <a:latin typeface="Agency FB" pitchFamily="34" charset="0"/>
              </a:rPr>
              <a:t>.</a:t>
            </a:r>
          </a:p>
          <a:p>
            <a:pPr algn="just"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endParaRPr lang="en-US" sz="2800" b="0" dirty="0">
              <a:latin typeface="Agency FB" pitchFamily="34" charset="0"/>
            </a:endParaRPr>
          </a:p>
        </p:txBody>
      </p:sp>
      <p:cxnSp>
        <p:nvCxnSpPr>
          <p:cNvPr id="5" name="Straight Arrow Connector 4"/>
          <p:cNvCxnSpPr/>
          <p:nvPr/>
        </p:nvCxnSpPr>
        <p:spPr>
          <a:xfrm>
            <a:off x="5181600" y="3276600"/>
            <a:ext cx="381000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594187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2362200"/>
            <a:ext cx="7848600" cy="1371600"/>
          </a:xfrm>
        </p:spPr>
        <p:txBody>
          <a:bodyPr>
            <a:normAutofit fontScale="90000"/>
          </a:bodyPr>
          <a:lstStyle/>
          <a:p>
            <a:pPr algn="ctr"/>
            <a:r>
              <a:rPr lang="en-US" sz="5400" dirty="0" err="1" smtClean="0">
                <a:latin typeface="Agency FB" pitchFamily="34" charset="0"/>
              </a:rPr>
              <a:t>Pemasaran</a:t>
            </a:r>
            <a:r>
              <a:rPr lang="en-US" sz="5400" dirty="0" smtClean="0">
                <a:latin typeface="Agency FB" pitchFamily="34" charset="0"/>
              </a:rPr>
              <a:t> </a:t>
            </a:r>
            <a:r>
              <a:rPr lang="en-US" sz="5400" dirty="0" err="1" smtClean="0">
                <a:latin typeface="Agency FB" pitchFamily="34" charset="0"/>
              </a:rPr>
              <a:t>telur</a:t>
            </a:r>
            <a:r>
              <a:rPr lang="en-US" sz="5400" dirty="0" smtClean="0">
                <a:latin typeface="Agency FB" pitchFamily="34" charset="0"/>
              </a:rPr>
              <a:t> </a:t>
            </a:r>
            <a:r>
              <a:rPr lang="en-US" sz="5400" dirty="0" err="1" smtClean="0">
                <a:latin typeface="Agency FB" pitchFamily="34" charset="0"/>
              </a:rPr>
              <a:t>konsumsi</a:t>
            </a:r>
            <a:endParaRPr lang="en-US" sz="5400" dirty="0">
              <a:latin typeface="Agency FB" pitchFamily="34" charset="0"/>
            </a:endParaRPr>
          </a:p>
        </p:txBody>
      </p:sp>
      <p:pic>
        <p:nvPicPr>
          <p:cNvPr id="10242" name="Picture 2" descr="C:\Users\samsung\Pictures\telur dipantai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96000" y="3969787"/>
            <a:ext cx="2619375" cy="1743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43" name="Picture 3" descr="C:\Users\samsung\Pictures\telur lov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24200" y="228600"/>
            <a:ext cx="2857500" cy="160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44" name="Picture 4" descr="C:\Users\samsung\Pictures\telur nikah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89903" y="4035976"/>
            <a:ext cx="2705100" cy="1685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45" name="Picture 5" descr="C:\Users\samsung\Pictures\gambar lucu telur 14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14237" y="3969788"/>
            <a:ext cx="2457563" cy="17613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747574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7620000" cy="914082"/>
          </a:xfrm>
        </p:spPr>
        <p:txBody>
          <a:bodyPr/>
          <a:lstStyle/>
          <a:p>
            <a:pPr algn="ctr"/>
            <a:r>
              <a:rPr lang="en-US" sz="4000" dirty="0" err="1" smtClean="0">
                <a:latin typeface="Agency FB" pitchFamily="34" charset="0"/>
              </a:rPr>
              <a:t>pendahuluan</a:t>
            </a:r>
            <a:endParaRPr lang="en-US" sz="4000" dirty="0">
              <a:latin typeface="Agency FB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7620000" cy="4906963"/>
          </a:xfrm>
        </p:spPr>
        <p:txBody>
          <a:bodyPr>
            <a:normAutofit/>
          </a:bodyPr>
          <a:lstStyle/>
          <a:p>
            <a:r>
              <a:rPr lang="en-US" sz="2800" b="0" dirty="0" err="1" smtClean="0">
                <a:latin typeface="Agency FB" pitchFamily="34" charset="0"/>
              </a:rPr>
              <a:t>Aspek</a:t>
            </a:r>
            <a:r>
              <a:rPr lang="en-US" sz="2800" b="0" dirty="0" smtClean="0">
                <a:latin typeface="Agency FB" pitchFamily="34" charset="0"/>
              </a:rPr>
              <a:t>- </a:t>
            </a:r>
            <a:r>
              <a:rPr lang="en-US" sz="2800" b="0" dirty="0" err="1" smtClean="0">
                <a:latin typeface="Agency FB" pitchFamily="34" charset="0"/>
              </a:rPr>
              <a:t>aspek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dalam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sistem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dan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jalur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pemasaran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telur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utuh</a:t>
            </a:r>
            <a:r>
              <a:rPr lang="en-US" sz="2800" b="0" dirty="0" smtClean="0">
                <a:latin typeface="Agency FB" pitchFamily="34" charset="0"/>
              </a:rPr>
              <a:t> di Indonesia </a:t>
            </a:r>
            <a:r>
              <a:rPr lang="en-US" sz="2800" b="0" dirty="0" err="1" smtClean="0">
                <a:latin typeface="Agency FB" pitchFamily="34" charset="0"/>
              </a:rPr>
              <a:t>melibatkan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aspek</a:t>
            </a:r>
            <a:endParaRPr lang="en-US" sz="2800" b="0" dirty="0" smtClean="0">
              <a:latin typeface="Agency FB" pitchFamily="34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en-US" sz="2800" b="0" dirty="0" err="1" smtClean="0">
                <a:latin typeface="Agency FB" pitchFamily="34" charset="0"/>
              </a:rPr>
              <a:t>Jenis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telur</a:t>
            </a:r>
            <a:r>
              <a:rPr lang="en-US" sz="2800" b="0" dirty="0" smtClean="0">
                <a:latin typeface="Agency FB" pitchFamily="34" charset="0"/>
              </a:rPr>
              <a:t> 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800" b="0" dirty="0" err="1" smtClean="0">
                <a:latin typeface="Agency FB" pitchFamily="34" charset="0"/>
              </a:rPr>
              <a:t>Perkembangan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sistem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peternakan</a:t>
            </a:r>
            <a:endParaRPr lang="en-US" sz="2800" b="0" dirty="0" smtClean="0">
              <a:latin typeface="Agency FB" pitchFamily="34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en-US" sz="2800" b="0" dirty="0" err="1" smtClean="0">
                <a:latin typeface="Agency FB" pitchFamily="34" charset="0"/>
              </a:rPr>
              <a:t>Sistem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pemasaran</a:t>
            </a:r>
            <a:endParaRPr lang="en-US" sz="2800" b="0" dirty="0" smtClean="0">
              <a:latin typeface="Agency FB" pitchFamily="34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en-US" sz="2800" b="0" dirty="0" err="1" smtClean="0">
                <a:latin typeface="Agency FB" pitchFamily="34" charset="0"/>
              </a:rPr>
              <a:t>Teknologi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penanganan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telur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selama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pemasaran</a:t>
            </a:r>
            <a:endParaRPr lang="en-US" sz="2800" b="0" dirty="0" smtClean="0">
              <a:latin typeface="Agency FB" pitchFamily="34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en-US" sz="2800" b="0" dirty="0" err="1" smtClean="0">
                <a:latin typeface="Agency FB" pitchFamily="34" charset="0"/>
              </a:rPr>
              <a:t>Sistem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distribusi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dan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sistem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transportasi</a:t>
            </a:r>
            <a:r>
              <a:rPr lang="en-US" sz="2800" b="0" dirty="0" smtClean="0">
                <a:latin typeface="Agency FB" pitchFamily="34" charset="0"/>
              </a:rPr>
              <a:t> 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800" b="0" dirty="0" err="1" smtClean="0">
                <a:latin typeface="Agency FB" pitchFamily="34" charset="0"/>
              </a:rPr>
              <a:t>Perkembangan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pola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konsumsi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dan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diversifikasi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produk</a:t>
            </a:r>
            <a:r>
              <a:rPr lang="en-US" sz="2800" b="0" dirty="0" smtClean="0">
                <a:latin typeface="Agency FB" pitchFamily="34" charset="0"/>
              </a:rPr>
              <a:t> yang </a:t>
            </a:r>
            <a:r>
              <a:rPr lang="en-US" sz="2800" b="0" dirty="0" err="1" smtClean="0">
                <a:latin typeface="Agency FB" pitchFamily="34" charset="0"/>
              </a:rPr>
              <a:t>menggunakan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bahan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telur</a:t>
            </a:r>
            <a:r>
              <a:rPr lang="en-US" sz="2800" b="0" dirty="0" smtClean="0">
                <a:latin typeface="Agency FB" pitchFamily="34" charset="0"/>
              </a:rPr>
              <a:t>.</a:t>
            </a:r>
            <a:endParaRPr lang="en-US" sz="2800" b="0" dirty="0">
              <a:latin typeface="Agency FB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05112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7620000" cy="990282"/>
          </a:xfrm>
        </p:spPr>
        <p:txBody>
          <a:bodyPr>
            <a:normAutofit fontScale="90000"/>
          </a:bodyPr>
          <a:lstStyle/>
          <a:p>
            <a:pPr algn="ctr"/>
            <a:r>
              <a:rPr lang="en-US" sz="4000" dirty="0" err="1" smtClean="0">
                <a:latin typeface="Agency FB" pitchFamily="34" charset="0"/>
              </a:rPr>
              <a:t>Permasalahan</a:t>
            </a:r>
            <a:r>
              <a:rPr lang="en-US" sz="4000" dirty="0" smtClean="0">
                <a:latin typeface="Agency FB" pitchFamily="34" charset="0"/>
              </a:rPr>
              <a:t> </a:t>
            </a:r>
            <a:r>
              <a:rPr lang="en-US" sz="4000" dirty="0" err="1" smtClean="0">
                <a:latin typeface="Agency FB" pitchFamily="34" charset="0"/>
              </a:rPr>
              <a:t>pemasaran</a:t>
            </a:r>
            <a:r>
              <a:rPr lang="en-US" sz="4000" dirty="0" smtClean="0">
                <a:latin typeface="Agency FB" pitchFamily="34" charset="0"/>
              </a:rPr>
              <a:t> </a:t>
            </a:r>
            <a:r>
              <a:rPr lang="en-US" sz="4000" dirty="0" err="1" smtClean="0">
                <a:latin typeface="Agency FB" pitchFamily="34" charset="0"/>
              </a:rPr>
              <a:t>telur</a:t>
            </a:r>
            <a:r>
              <a:rPr lang="en-US" sz="4000" dirty="0" smtClean="0">
                <a:latin typeface="Agency FB" pitchFamily="34" charset="0"/>
              </a:rPr>
              <a:t> </a:t>
            </a:r>
            <a:r>
              <a:rPr lang="en-US" sz="4000" dirty="0" err="1" smtClean="0">
                <a:latin typeface="Agency FB" pitchFamily="34" charset="0"/>
              </a:rPr>
              <a:t>konsumsi</a:t>
            </a:r>
            <a:endParaRPr lang="en-US" sz="4000" dirty="0">
              <a:latin typeface="Agency FB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400"/>
            <a:ext cx="7620000" cy="4830763"/>
          </a:xfrm>
        </p:spPr>
        <p:txBody>
          <a:bodyPr>
            <a:norm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n-US" sz="2800" b="0" dirty="0" err="1" smtClean="0">
                <a:latin typeface="Agency FB" pitchFamily="34" charset="0"/>
              </a:rPr>
              <a:t>Masalah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dan</a:t>
            </a:r>
            <a:r>
              <a:rPr lang="en-US" sz="2800" b="0" dirty="0" smtClean="0">
                <a:latin typeface="Agency FB" pitchFamily="34" charset="0"/>
              </a:rPr>
              <a:t> Parameter </a:t>
            </a:r>
            <a:r>
              <a:rPr lang="en-US" sz="2800" b="0" dirty="0" err="1" smtClean="0">
                <a:latin typeface="Agency FB" pitchFamily="34" charset="0"/>
              </a:rPr>
              <a:t>Pemasaran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Telur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Konsumsi</a:t>
            </a:r>
            <a:endParaRPr lang="en-US" sz="2800" b="0" dirty="0" smtClean="0">
              <a:latin typeface="Agency FB" pitchFamily="34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2800" b="0" dirty="0" err="1" smtClean="0">
                <a:latin typeface="Agency FB" pitchFamily="34" charset="0"/>
              </a:rPr>
              <a:t>Kendala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Pasar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Ekspor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dan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Informasi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Pasar</a:t>
            </a:r>
            <a:endParaRPr lang="en-US" sz="2800" b="0" dirty="0" smtClean="0">
              <a:latin typeface="Agency FB" pitchFamily="34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2800" b="0" dirty="0" err="1" smtClean="0">
                <a:latin typeface="Agency FB" pitchFamily="34" charset="0"/>
              </a:rPr>
              <a:t>Kondisi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Tataniaga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Telur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Konsumsi</a:t>
            </a:r>
            <a:r>
              <a:rPr lang="en-US" sz="2800" b="0" dirty="0" smtClean="0">
                <a:latin typeface="Agency FB" pitchFamily="34" charset="0"/>
              </a:rPr>
              <a:t> </a:t>
            </a:r>
          </a:p>
          <a:p>
            <a:pPr marL="457200" indent="-457200">
              <a:buFont typeface="+mj-lt"/>
              <a:buAutoNum type="arabicPeriod"/>
            </a:pPr>
            <a:endParaRPr lang="en-US" sz="2800" b="0" dirty="0">
              <a:latin typeface="Agency FB" pitchFamily="34" charset="0"/>
            </a:endParaRPr>
          </a:p>
        </p:txBody>
      </p:sp>
      <p:pic>
        <p:nvPicPr>
          <p:cNvPr id="11266" name="Picture 2" descr="C:\Users\samsung\Pictures\telur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191000" y="3581400"/>
            <a:ext cx="3962400" cy="25705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548445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7620000" cy="990282"/>
          </a:xfrm>
        </p:spPr>
        <p:txBody>
          <a:bodyPr>
            <a:normAutofit fontScale="90000"/>
          </a:bodyPr>
          <a:lstStyle/>
          <a:p>
            <a:pPr algn="ctr"/>
            <a:r>
              <a:rPr lang="en-US" sz="4000" dirty="0" err="1" smtClean="0">
                <a:latin typeface="Agency FB" pitchFamily="34" charset="0"/>
              </a:rPr>
              <a:t>Penanganan</a:t>
            </a:r>
            <a:r>
              <a:rPr lang="en-US" sz="4000" dirty="0" smtClean="0">
                <a:latin typeface="Agency FB" pitchFamily="34" charset="0"/>
              </a:rPr>
              <a:t> </a:t>
            </a:r>
            <a:r>
              <a:rPr lang="en-US" sz="4000" dirty="0" err="1" smtClean="0">
                <a:latin typeface="Agency FB" pitchFamily="34" charset="0"/>
              </a:rPr>
              <a:t>komoditas</a:t>
            </a:r>
            <a:r>
              <a:rPr lang="en-US" sz="4000" dirty="0" smtClean="0">
                <a:latin typeface="Agency FB" pitchFamily="34" charset="0"/>
              </a:rPr>
              <a:t> </a:t>
            </a:r>
            <a:r>
              <a:rPr lang="en-US" sz="4000" dirty="0" err="1" smtClean="0">
                <a:latin typeface="Agency FB" pitchFamily="34" charset="0"/>
              </a:rPr>
              <a:t>telur</a:t>
            </a:r>
            <a:r>
              <a:rPr lang="en-US" sz="4000" dirty="0" smtClean="0">
                <a:latin typeface="Agency FB" pitchFamily="34" charset="0"/>
              </a:rPr>
              <a:t> </a:t>
            </a:r>
            <a:r>
              <a:rPr lang="en-US" sz="4000" dirty="0" err="1" smtClean="0">
                <a:latin typeface="Agency FB" pitchFamily="34" charset="0"/>
              </a:rPr>
              <a:t>segar</a:t>
            </a:r>
            <a:endParaRPr lang="en-US" sz="4000" dirty="0">
              <a:latin typeface="Agency FB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7620000" cy="4906963"/>
          </a:xfrm>
        </p:spPr>
        <p:txBody>
          <a:bodyPr>
            <a:norm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n-US" sz="2800" b="0" dirty="0" err="1" smtClean="0">
                <a:latin typeface="Agency FB" pitchFamily="34" charset="0"/>
              </a:rPr>
              <a:t>Pengumpulan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Komoditas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Telur</a:t>
            </a:r>
            <a:endParaRPr lang="en-US" sz="2800" b="0" dirty="0" smtClean="0">
              <a:latin typeface="Agency FB" pitchFamily="34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2800" b="0" dirty="0" err="1" smtClean="0">
                <a:latin typeface="Agency FB" pitchFamily="34" charset="0"/>
              </a:rPr>
              <a:t>Sortasi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dan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Pembersihan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Telur</a:t>
            </a:r>
            <a:endParaRPr lang="en-US" sz="2800" b="0" dirty="0" smtClean="0">
              <a:latin typeface="Agency FB" pitchFamily="34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2800" b="0" dirty="0" err="1" smtClean="0">
                <a:latin typeface="Agency FB" pitchFamily="34" charset="0"/>
              </a:rPr>
              <a:t>Pengemasan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atau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Pengepakan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Komoditas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Telur</a:t>
            </a:r>
            <a:endParaRPr lang="en-US" sz="2800" b="0" dirty="0">
              <a:latin typeface="Agency FB" pitchFamily="34" charset="0"/>
            </a:endParaRPr>
          </a:p>
        </p:txBody>
      </p:sp>
      <p:pic>
        <p:nvPicPr>
          <p:cNvPr id="12290" name="Picture 2" descr="C:\Users\samsung\Pictures\telur-telu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36233" y="3657600"/>
            <a:ext cx="3759200" cy="281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421566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7620000" cy="990282"/>
          </a:xfrm>
        </p:spPr>
        <p:txBody>
          <a:bodyPr>
            <a:normAutofit/>
          </a:bodyPr>
          <a:lstStyle/>
          <a:p>
            <a:pPr algn="ctr"/>
            <a:r>
              <a:rPr lang="en-US" sz="4000" dirty="0" err="1" smtClean="0">
                <a:latin typeface="Agency FB" pitchFamily="34" charset="0"/>
              </a:rPr>
              <a:t>Pemasaran</a:t>
            </a:r>
            <a:r>
              <a:rPr lang="en-US" sz="4000" dirty="0" smtClean="0">
                <a:latin typeface="Agency FB" pitchFamily="34" charset="0"/>
              </a:rPr>
              <a:t> </a:t>
            </a:r>
            <a:r>
              <a:rPr lang="en-US" sz="4000" dirty="0" err="1" smtClean="0">
                <a:latin typeface="Agency FB" pitchFamily="34" charset="0"/>
              </a:rPr>
              <a:t>telur</a:t>
            </a:r>
            <a:r>
              <a:rPr lang="en-US" sz="4000" dirty="0" smtClean="0">
                <a:latin typeface="Agency FB" pitchFamily="34" charset="0"/>
              </a:rPr>
              <a:t> </a:t>
            </a:r>
            <a:r>
              <a:rPr lang="en-US" sz="4000" dirty="0" err="1" smtClean="0">
                <a:latin typeface="Agency FB" pitchFamily="34" charset="0"/>
              </a:rPr>
              <a:t>ayam</a:t>
            </a:r>
            <a:r>
              <a:rPr lang="en-US" sz="4000" dirty="0" smtClean="0">
                <a:latin typeface="Agency FB" pitchFamily="34" charset="0"/>
              </a:rPr>
              <a:t> layer</a:t>
            </a:r>
            <a:endParaRPr lang="en-US" sz="4000" dirty="0">
              <a:latin typeface="Agency FB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400"/>
            <a:ext cx="7620000" cy="4830763"/>
          </a:xfrm>
        </p:spPr>
        <p:txBody>
          <a:bodyPr>
            <a:norm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n-US" sz="2800" b="0" dirty="0" err="1" smtClean="0">
                <a:latin typeface="Agency FB" pitchFamily="34" charset="0"/>
              </a:rPr>
              <a:t>Jalur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Pemasaran</a:t>
            </a:r>
            <a:endParaRPr lang="en-US" sz="2800" b="0" dirty="0" smtClean="0">
              <a:latin typeface="Agency FB" pitchFamily="34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2800" b="0" dirty="0" err="1" smtClean="0">
                <a:latin typeface="Agency FB" pitchFamily="34" charset="0"/>
              </a:rPr>
              <a:t>Sistem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Pengangkutan</a:t>
            </a:r>
            <a:endParaRPr lang="en-US" sz="2800" b="0" dirty="0" smtClean="0">
              <a:latin typeface="Agency FB" pitchFamily="34" charset="0"/>
            </a:endParaRPr>
          </a:p>
          <a:p>
            <a:endParaRPr lang="en-US" sz="2800" b="0" dirty="0">
              <a:latin typeface="Agency FB" pitchFamily="34" charset="0"/>
            </a:endParaRPr>
          </a:p>
        </p:txBody>
      </p:sp>
      <p:pic>
        <p:nvPicPr>
          <p:cNvPr id="13314" name="Picture 2" descr="C:\Users\samsung\Pictures\melukis-telur-3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05200" y="2867026"/>
            <a:ext cx="4800600" cy="36439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342481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7620000" cy="990282"/>
          </a:xfrm>
        </p:spPr>
        <p:txBody>
          <a:bodyPr/>
          <a:lstStyle/>
          <a:p>
            <a:pPr algn="ctr"/>
            <a:r>
              <a:rPr lang="en-US" sz="4000" dirty="0" err="1" smtClean="0">
                <a:latin typeface="Agency FB" pitchFamily="34" charset="0"/>
              </a:rPr>
              <a:t>Pemasaran</a:t>
            </a:r>
            <a:r>
              <a:rPr lang="en-US" sz="4000" dirty="0" smtClean="0">
                <a:latin typeface="Agency FB" pitchFamily="34" charset="0"/>
              </a:rPr>
              <a:t> </a:t>
            </a:r>
            <a:r>
              <a:rPr lang="en-US" sz="4000" dirty="0" err="1" smtClean="0">
                <a:latin typeface="Agency FB" pitchFamily="34" charset="0"/>
              </a:rPr>
              <a:t>telur</a:t>
            </a:r>
            <a:r>
              <a:rPr lang="en-US" sz="4000" dirty="0" smtClean="0">
                <a:latin typeface="Agency FB" pitchFamily="34" charset="0"/>
              </a:rPr>
              <a:t> </a:t>
            </a:r>
            <a:r>
              <a:rPr lang="en-US" sz="4000" dirty="0" err="1" smtClean="0">
                <a:latin typeface="Agency FB" pitchFamily="34" charset="0"/>
              </a:rPr>
              <a:t>ayam</a:t>
            </a:r>
            <a:r>
              <a:rPr lang="en-US" sz="4000" dirty="0" smtClean="0">
                <a:latin typeface="Agency FB" pitchFamily="34" charset="0"/>
              </a:rPr>
              <a:t> </a:t>
            </a:r>
            <a:r>
              <a:rPr lang="en-US" sz="4000" dirty="0" err="1" smtClean="0">
                <a:latin typeface="Agency FB" pitchFamily="34" charset="0"/>
              </a:rPr>
              <a:t>buras</a:t>
            </a:r>
            <a:endParaRPr lang="en-US" sz="4000" dirty="0">
              <a:latin typeface="Agency FB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7620000" cy="4906963"/>
          </a:xfrm>
        </p:spPr>
        <p:txBody>
          <a:bodyPr>
            <a:norm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n-US" sz="2800" b="0" dirty="0" err="1" smtClean="0">
                <a:latin typeface="Agency FB" pitchFamily="34" charset="0"/>
              </a:rPr>
              <a:t>Sejarah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Pemasaran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Telur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ayam</a:t>
            </a:r>
            <a:r>
              <a:rPr lang="en-US" sz="2800" b="0" dirty="0" smtClean="0">
                <a:latin typeface="Agency FB" pitchFamily="34" charset="0"/>
              </a:rPr>
              <a:t> Buras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800" b="0" dirty="0" err="1" smtClean="0">
                <a:latin typeface="Agency FB" pitchFamily="34" charset="0"/>
              </a:rPr>
              <a:t>Pemasaran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Lokal</a:t>
            </a:r>
            <a:endParaRPr lang="en-US" sz="2800" b="0" dirty="0" smtClean="0">
              <a:latin typeface="Agency FB" pitchFamily="34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2800" b="0" dirty="0" err="1" smtClean="0">
                <a:latin typeface="Agency FB" pitchFamily="34" charset="0"/>
              </a:rPr>
              <a:t>Pemasaran</a:t>
            </a:r>
            <a:r>
              <a:rPr lang="en-US" sz="2800" b="0" dirty="0" smtClean="0">
                <a:latin typeface="Agency FB" pitchFamily="34" charset="0"/>
              </a:rPr>
              <a:t> Kota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800" b="0" dirty="0" err="1" smtClean="0">
                <a:latin typeface="Agency FB" pitchFamily="34" charset="0"/>
              </a:rPr>
              <a:t>Penyusutan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Pemasaran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Telur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Ayam</a:t>
            </a:r>
            <a:r>
              <a:rPr lang="en-US" sz="2800" b="0" dirty="0" smtClean="0">
                <a:latin typeface="Agency FB" pitchFamily="34" charset="0"/>
              </a:rPr>
              <a:t> Buras</a:t>
            </a:r>
            <a:endParaRPr lang="en-US" sz="2800" b="0" dirty="0">
              <a:latin typeface="Agency FB" pitchFamily="34" charset="0"/>
            </a:endParaRPr>
          </a:p>
        </p:txBody>
      </p:sp>
      <p:pic>
        <p:nvPicPr>
          <p:cNvPr id="14338" name="Picture 2" descr="C:\Users\samsung\Pictures\Egg funny pictures (39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657600" y="3578290"/>
            <a:ext cx="4572000" cy="30503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7343644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7620000" cy="1066482"/>
          </a:xfrm>
        </p:spPr>
        <p:txBody>
          <a:bodyPr/>
          <a:lstStyle/>
          <a:p>
            <a:pPr algn="ctr"/>
            <a:r>
              <a:rPr lang="en-US" sz="4000" dirty="0" err="1" smtClean="0">
                <a:latin typeface="Agency FB" pitchFamily="34" charset="0"/>
              </a:rPr>
              <a:t>Pemasaran</a:t>
            </a:r>
            <a:r>
              <a:rPr lang="en-US" sz="4000" dirty="0" smtClean="0">
                <a:latin typeface="Agency FB" pitchFamily="34" charset="0"/>
              </a:rPr>
              <a:t> </a:t>
            </a:r>
            <a:r>
              <a:rPr lang="en-US" sz="4000" dirty="0" err="1" smtClean="0">
                <a:latin typeface="Agency FB" pitchFamily="34" charset="0"/>
              </a:rPr>
              <a:t>telur</a:t>
            </a:r>
            <a:r>
              <a:rPr lang="en-US" sz="4000" dirty="0" smtClean="0">
                <a:latin typeface="Agency FB" pitchFamily="34" charset="0"/>
              </a:rPr>
              <a:t> </a:t>
            </a:r>
            <a:r>
              <a:rPr lang="en-US" sz="4000" dirty="0" err="1" smtClean="0">
                <a:latin typeface="Agency FB" pitchFamily="34" charset="0"/>
              </a:rPr>
              <a:t>itik</a:t>
            </a:r>
            <a:endParaRPr lang="en-US" sz="4000" dirty="0">
              <a:latin typeface="Agency FB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71600"/>
            <a:ext cx="7620000" cy="4754563"/>
          </a:xfrm>
        </p:spPr>
        <p:txBody>
          <a:bodyPr>
            <a:norm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n-US" sz="2800" b="0" dirty="0" err="1" smtClean="0">
                <a:latin typeface="Agency FB" pitchFamily="34" charset="0"/>
              </a:rPr>
              <a:t>Pengumpulan</a:t>
            </a:r>
            <a:r>
              <a:rPr lang="en-US" sz="2800" b="0" dirty="0" smtClean="0">
                <a:latin typeface="Agency FB" pitchFamily="34" charset="0"/>
              </a:rPr>
              <a:t> di Daerah </a:t>
            </a:r>
            <a:r>
              <a:rPr lang="en-US" sz="2800" b="0" dirty="0" err="1" smtClean="0">
                <a:latin typeface="Agency FB" pitchFamily="34" charset="0"/>
              </a:rPr>
              <a:t>Produsen</a:t>
            </a:r>
            <a:endParaRPr lang="en-US" sz="2800" b="0" dirty="0" smtClean="0">
              <a:latin typeface="Agency FB" pitchFamily="34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2800" b="0" dirty="0" err="1" smtClean="0">
                <a:latin typeface="Agency FB" pitchFamily="34" charset="0"/>
              </a:rPr>
              <a:t>Pemasaran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Lokal</a:t>
            </a:r>
            <a:r>
              <a:rPr lang="en-US" sz="2800" b="0" dirty="0" smtClean="0">
                <a:latin typeface="Agency FB" pitchFamily="34" charset="0"/>
              </a:rPr>
              <a:t> 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800" b="0" dirty="0" err="1" smtClean="0">
                <a:latin typeface="Agency FB" pitchFamily="34" charset="0"/>
              </a:rPr>
              <a:t>Pemasaran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Antar</a:t>
            </a:r>
            <a:r>
              <a:rPr lang="en-US" sz="2800" b="0" dirty="0" smtClean="0">
                <a:latin typeface="Agency FB" pitchFamily="34" charset="0"/>
              </a:rPr>
              <a:t> Kota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800" b="0" dirty="0" err="1" smtClean="0">
                <a:latin typeface="Agency FB" pitchFamily="34" charset="0"/>
              </a:rPr>
              <a:t>Pemasaran</a:t>
            </a:r>
            <a:r>
              <a:rPr lang="en-US" sz="2800" b="0" dirty="0" smtClean="0">
                <a:latin typeface="Agency FB" pitchFamily="34" charset="0"/>
              </a:rPr>
              <a:t> di Kota</a:t>
            </a:r>
            <a:endParaRPr lang="en-US" sz="2800" b="0" dirty="0">
              <a:latin typeface="Agency FB" pitchFamily="34" charset="0"/>
            </a:endParaRPr>
          </a:p>
        </p:txBody>
      </p:sp>
      <p:pic>
        <p:nvPicPr>
          <p:cNvPr id="15362" name="Picture 2" descr="C:\Users\samsung\Pictures\telur asi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343400" y="3886200"/>
            <a:ext cx="4122295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7436499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7620000" cy="914082"/>
          </a:xfrm>
        </p:spPr>
        <p:txBody>
          <a:bodyPr/>
          <a:lstStyle/>
          <a:p>
            <a:pPr algn="ctr"/>
            <a:r>
              <a:rPr lang="en-US" sz="4000" dirty="0" err="1" smtClean="0">
                <a:latin typeface="Agency FB" pitchFamily="34" charset="0"/>
              </a:rPr>
              <a:t>Pemasaran</a:t>
            </a:r>
            <a:r>
              <a:rPr lang="en-US" sz="4000" dirty="0" smtClean="0">
                <a:latin typeface="Agency FB" pitchFamily="34" charset="0"/>
              </a:rPr>
              <a:t> </a:t>
            </a:r>
            <a:r>
              <a:rPr lang="en-US" sz="4000" dirty="0" err="1" smtClean="0">
                <a:latin typeface="Agency FB" pitchFamily="34" charset="0"/>
              </a:rPr>
              <a:t>telur</a:t>
            </a:r>
            <a:r>
              <a:rPr lang="en-US" sz="4000" dirty="0" smtClean="0">
                <a:latin typeface="Agency FB" pitchFamily="34" charset="0"/>
              </a:rPr>
              <a:t> </a:t>
            </a:r>
            <a:r>
              <a:rPr lang="en-US" sz="4000" dirty="0" err="1" smtClean="0">
                <a:latin typeface="Agency FB" pitchFamily="34" charset="0"/>
              </a:rPr>
              <a:t>puyuh</a:t>
            </a:r>
            <a:endParaRPr lang="en-US" sz="4000" dirty="0">
              <a:latin typeface="Agency FB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7620000" cy="4906963"/>
          </a:xfrm>
        </p:spPr>
        <p:txBody>
          <a:bodyPr>
            <a:norm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n-US" sz="2800" b="0" dirty="0" err="1" smtClean="0">
                <a:latin typeface="Agency FB" pitchFamily="34" charset="0"/>
              </a:rPr>
              <a:t>Jalur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Pemasaran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Telur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Puyuh</a:t>
            </a:r>
            <a:endParaRPr lang="en-US" sz="2800" b="0" dirty="0" smtClean="0">
              <a:latin typeface="Agency FB" pitchFamily="34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2800" b="0" dirty="0" err="1" smtClean="0">
                <a:latin typeface="Agency FB" pitchFamily="34" charset="0"/>
              </a:rPr>
              <a:t>Pedagang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Grosir</a:t>
            </a:r>
            <a:endParaRPr lang="en-US" sz="2800" b="0" dirty="0" smtClean="0">
              <a:latin typeface="Agency FB" pitchFamily="34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2800" b="0" dirty="0" err="1" smtClean="0">
                <a:latin typeface="Agency FB" pitchFamily="34" charset="0"/>
              </a:rPr>
              <a:t>Pemasaran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ke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Pengguna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Telur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Puyuh</a:t>
            </a:r>
            <a:endParaRPr lang="en-US" sz="2800" b="0" dirty="0" smtClean="0">
              <a:latin typeface="Agency FB" pitchFamily="34" charset="0"/>
            </a:endParaRPr>
          </a:p>
          <a:p>
            <a:pPr marL="457200" indent="-457200">
              <a:buFont typeface="+mj-lt"/>
              <a:buAutoNum type="arabicPeriod"/>
            </a:pPr>
            <a:endParaRPr lang="en-US" sz="2800" b="0" dirty="0">
              <a:latin typeface="Agency FB" pitchFamily="34" charset="0"/>
            </a:endParaRPr>
          </a:p>
        </p:txBody>
      </p:sp>
      <p:pic>
        <p:nvPicPr>
          <p:cNvPr id="16386" name="Picture 2" descr="C:\Users\samsung\Pictures\-font-b-Funny-b-font-Lovely-Cute-Egg-Design-Travel-font-b-Contact-b-fon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29200" y="3124200"/>
            <a:ext cx="3505200" cy="350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6766265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7620000" cy="990282"/>
          </a:xfrm>
        </p:spPr>
        <p:txBody>
          <a:bodyPr>
            <a:normAutofit/>
          </a:bodyPr>
          <a:lstStyle/>
          <a:p>
            <a:pPr algn="ctr"/>
            <a:r>
              <a:rPr lang="en-US" sz="4000" dirty="0" err="1" smtClean="0">
                <a:latin typeface="Agency FB" pitchFamily="34" charset="0"/>
              </a:rPr>
              <a:t>Pemasaran</a:t>
            </a:r>
            <a:r>
              <a:rPr lang="en-US" sz="4000" dirty="0" smtClean="0">
                <a:latin typeface="Agency FB" pitchFamily="34" charset="0"/>
              </a:rPr>
              <a:t> </a:t>
            </a:r>
            <a:r>
              <a:rPr lang="en-US" sz="4000" dirty="0" err="1" smtClean="0">
                <a:latin typeface="Agency FB" pitchFamily="34" charset="0"/>
              </a:rPr>
              <a:t>telur</a:t>
            </a:r>
            <a:r>
              <a:rPr lang="en-US" sz="4000" dirty="0" smtClean="0">
                <a:latin typeface="Agency FB" pitchFamily="34" charset="0"/>
              </a:rPr>
              <a:t> </a:t>
            </a:r>
            <a:r>
              <a:rPr lang="en-US" sz="4000" dirty="0" err="1" smtClean="0">
                <a:latin typeface="Agency FB" pitchFamily="34" charset="0"/>
              </a:rPr>
              <a:t>internasional</a:t>
            </a:r>
            <a:endParaRPr lang="en-US" sz="4000" dirty="0">
              <a:latin typeface="Agency FB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7620000" cy="4906963"/>
          </a:xfrm>
        </p:spPr>
        <p:txBody>
          <a:bodyPr>
            <a:normAutofit fontScale="92500" lnSpcReduction="20000"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r>
              <a:rPr lang="en-US" sz="2800" b="0" dirty="0" smtClean="0">
                <a:latin typeface="Agency FB" pitchFamily="34" charset="0"/>
              </a:rPr>
              <a:t>1. </a:t>
            </a:r>
            <a:r>
              <a:rPr lang="en-US" sz="2800" b="0" dirty="0" err="1" smtClean="0">
                <a:latin typeface="Agency FB" pitchFamily="34" charset="0"/>
              </a:rPr>
              <a:t>Bentuk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Komoditas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Telur</a:t>
            </a:r>
            <a:r>
              <a:rPr lang="en-US" sz="2800" b="0" dirty="0" smtClean="0">
                <a:latin typeface="Agency FB" pitchFamily="34" charset="0"/>
              </a:rPr>
              <a:t> di </a:t>
            </a:r>
            <a:r>
              <a:rPr lang="en-US" sz="2800" b="0" dirty="0" err="1" smtClean="0">
                <a:latin typeface="Agency FB" pitchFamily="34" charset="0"/>
              </a:rPr>
              <a:t>Pasar</a:t>
            </a:r>
            <a:r>
              <a:rPr lang="en-US" sz="2800" b="0" dirty="0" smtClean="0">
                <a:latin typeface="Agency FB" pitchFamily="34" charset="0"/>
              </a:rPr>
              <a:t> Global</a:t>
            </a:r>
          </a:p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en-US" sz="2800" b="0" dirty="0">
                <a:latin typeface="Agency FB" pitchFamily="34" charset="0"/>
              </a:rPr>
              <a:t>	</a:t>
            </a:r>
            <a:r>
              <a:rPr lang="en-US" sz="2800" b="0" dirty="0" err="1" smtClean="0">
                <a:latin typeface="Agency FB" pitchFamily="34" charset="0"/>
              </a:rPr>
              <a:t>secara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teoritis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terdapat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lebih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dari</a:t>
            </a:r>
            <a:r>
              <a:rPr lang="en-US" sz="2800" b="0" dirty="0" smtClean="0">
                <a:latin typeface="Agency FB" pitchFamily="34" charset="0"/>
              </a:rPr>
              <a:t> 12 </a:t>
            </a:r>
            <a:r>
              <a:rPr lang="en-US" sz="2800" b="0" dirty="0" err="1" smtClean="0">
                <a:latin typeface="Agency FB" pitchFamily="34" charset="0"/>
              </a:rPr>
              <a:t>jenis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komoditas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telur</a:t>
            </a:r>
            <a:r>
              <a:rPr lang="en-US" sz="2800" b="0" dirty="0" smtClean="0">
                <a:latin typeface="Agency FB" pitchFamily="34" charset="0"/>
              </a:rPr>
              <a:t> 	global, </a:t>
            </a:r>
            <a:r>
              <a:rPr lang="en-US" sz="2800" b="0" dirty="0" err="1" smtClean="0">
                <a:latin typeface="Agency FB" pitchFamily="34" charset="0"/>
              </a:rPr>
              <a:t>namun</a:t>
            </a:r>
            <a:r>
              <a:rPr lang="en-US" sz="2800" b="0" dirty="0" smtClean="0">
                <a:latin typeface="Agency FB" pitchFamily="34" charset="0"/>
              </a:rPr>
              <a:t> di </a:t>
            </a:r>
            <a:r>
              <a:rPr lang="en-US" sz="2800" b="0" dirty="0" err="1" smtClean="0">
                <a:latin typeface="Agency FB" pitchFamily="34" charset="0"/>
              </a:rPr>
              <a:t>pasar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dunia</a:t>
            </a:r>
            <a:r>
              <a:rPr lang="en-US" sz="2800" b="0" dirty="0" smtClean="0">
                <a:latin typeface="Agency FB" pitchFamily="34" charset="0"/>
              </a:rPr>
              <a:t> yang </a:t>
            </a:r>
            <a:r>
              <a:rPr lang="en-US" sz="2800" b="0" dirty="0" err="1" smtClean="0">
                <a:latin typeface="Agency FB" pitchFamily="34" charset="0"/>
              </a:rPr>
              <a:t>penting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hanya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ada</a:t>
            </a:r>
            <a:r>
              <a:rPr lang="en-US" sz="2800" b="0" dirty="0" smtClean="0">
                <a:latin typeface="Agency FB" pitchFamily="34" charset="0"/>
              </a:rPr>
              <a:t> 5 	</a:t>
            </a:r>
            <a:r>
              <a:rPr lang="en-US" sz="2800" b="0" dirty="0" err="1" smtClean="0">
                <a:latin typeface="Agency FB" pitchFamily="34" charset="0"/>
              </a:rPr>
              <a:t>jenis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komoditas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telur</a:t>
            </a:r>
            <a:r>
              <a:rPr lang="en-US" sz="2800" b="0" dirty="0" smtClean="0">
                <a:latin typeface="Agency FB" pitchFamily="34" charset="0"/>
              </a:rPr>
              <a:t>, </a:t>
            </a:r>
            <a:r>
              <a:rPr lang="en-US" sz="2800" b="0" dirty="0" err="1" smtClean="0">
                <a:latin typeface="Agency FB" pitchFamily="34" charset="0"/>
              </a:rPr>
              <a:t>yaitu</a:t>
            </a:r>
            <a:r>
              <a:rPr lang="en-US" sz="2800" b="0" dirty="0">
                <a:latin typeface="Agency FB" pitchFamily="34" charset="0"/>
              </a:rPr>
              <a:t> </a:t>
            </a:r>
            <a:r>
              <a:rPr lang="en-US" sz="2800" b="0" dirty="0" smtClean="0">
                <a:latin typeface="Agency FB" pitchFamily="34" charset="0"/>
              </a:rPr>
              <a:t>: </a:t>
            </a:r>
            <a:r>
              <a:rPr lang="en-US" sz="2800" b="0" dirty="0" err="1" smtClean="0">
                <a:latin typeface="Agency FB" pitchFamily="34" charset="0"/>
              </a:rPr>
              <a:t>bentuk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telur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utuh</a:t>
            </a:r>
            <a:r>
              <a:rPr lang="en-US" sz="2800" b="0" dirty="0" smtClean="0">
                <a:latin typeface="Agency FB" pitchFamily="34" charset="0"/>
              </a:rPr>
              <a:t> (</a:t>
            </a:r>
            <a:r>
              <a:rPr lang="en-US" sz="2800" b="0" i="1" dirty="0" smtClean="0">
                <a:latin typeface="Agency FB" pitchFamily="34" charset="0"/>
              </a:rPr>
              <a:t>shelled 	eggs</a:t>
            </a:r>
            <a:r>
              <a:rPr lang="en-US" sz="2800" b="0" dirty="0" smtClean="0">
                <a:latin typeface="Agency FB" pitchFamily="34" charset="0"/>
              </a:rPr>
              <a:t>), </a:t>
            </a:r>
            <a:r>
              <a:rPr lang="en-US" sz="2800" b="0" dirty="0" err="1" smtClean="0">
                <a:latin typeface="Agency FB" pitchFamily="34" charset="0"/>
              </a:rPr>
              <a:t>bentuk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kuning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telur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beku</a:t>
            </a:r>
            <a:r>
              <a:rPr lang="en-US" sz="2800" b="0" dirty="0" smtClean="0">
                <a:latin typeface="Agency FB" pitchFamily="34" charset="0"/>
              </a:rPr>
              <a:t> (</a:t>
            </a:r>
            <a:r>
              <a:rPr lang="en-US" sz="2800" b="0" i="1" dirty="0" smtClean="0">
                <a:latin typeface="Agency FB" pitchFamily="34" charset="0"/>
              </a:rPr>
              <a:t>frozen yolk</a:t>
            </a:r>
            <a:r>
              <a:rPr lang="en-US" sz="2800" b="0" dirty="0" smtClean="0">
                <a:latin typeface="Agency FB" pitchFamily="34" charset="0"/>
              </a:rPr>
              <a:t>), </a:t>
            </a:r>
            <a:r>
              <a:rPr lang="en-US" sz="2800" b="0" dirty="0" err="1" smtClean="0">
                <a:latin typeface="Agency FB" pitchFamily="34" charset="0"/>
              </a:rPr>
              <a:t>bentuk</a:t>
            </a:r>
            <a:r>
              <a:rPr lang="en-US" sz="2800" b="0" dirty="0" smtClean="0">
                <a:latin typeface="Agency FB" pitchFamily="34" charset="0"/>
              </a:rPr>
              <a:t> 	</a:t>
            </a:r>
            <a:r>
              <a:rPr lang="en-US" sz="2800" b="0" dirty="0" err="1" smtClean="0">
                <a:latin typeface="Agency FB" pitchFamily="34" charset="0"/>
              </a:rPr>
              <a:t>telur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utuh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beku</a:t>
            </a:r>
            <a:r>
              <a:rPr lang="en-US" sz="2800" b="0" dirty="0" smtClean="0">
                <a:latin typeface="Agency FB" pitchFamily="34" charset="0"/>
              </a:rPr>
              <a:t> (</a:t>
            </a:r>
            <a:r>
              <a:rPr lang="en-US" sz="2800" b="0" i="1" dirty="0" smtClean="0">
                <a:latin typeface="Agency FB" pitchFamily="34" charset="0"/>
              </a:rPr>
              <a:t>whole frozen eggs</a:t>
            </a:r>
            <a:r>
              <a:rPr lang="en-US" sz="2800" b="0" dirty="0" smtClean="0">
                <a:latin typeface="Agency FB" pitchFamily="34" charset="0"/>
              </a:rPr>
              <a:t>), </a:t>
            </a:r>
            <a:r>
              <a:rPr lang="en-US" sz="2800" b="0" dirty="0" err="1" smtClean="0">
                <a:latin typeface="Agency FB" pitchFamily="34" charset="0"/>
              </a:rPr>
              <a:t>bentuk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putih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telur</a:t>
            </a:r>
            <a:r>
              <a:rPr lang="en-US" sz="2800" b="0" dirty="0" smtClean="0">
                <a:latin typeface="Agency FB" pitchFamily="34" charset="0"/>
              </a:rPr>
              <a:t> 	</a:t>
            </a:r>
            <a:r>
              <a:rPr lang="en-US" sz="2800" b="0" dirty="0" err="1" smtClean="0">
                <a:latin typeface="Agency FB" pitchFamily="34" charset="0"/>
              </a:rPr>
              <a:t>beku</a:t>
            </a:r>
            <a:r>
              <a:rPr lang="en-US" sz="2800" b="0" dirty="0" smtClean="0">
                <a:latin typeface="Agency FB" pitchFamily="34" charset="0"/>
              </a:rPr>
              <a:t> (</a:t>
            </a:r>
            <a:r>
              <a:rPr lang="en-US" sz="2800" b="0" i="1" dirty="0" smtClean="0">
                <a:latin typeface="Agency FB" pitchFamily="34" charset="0"/>
              </a:rPr>
              <a:t>frozen white</a:t>
            </a:r>
            <a:r>
              <a:rPr lang="en-US" sz="2800" b="0" dirty="0" smtClean="0">
                <a:latin typeface="Agency FB" pitchFamily="34" charset="0"/>
              </a:rPr>
              <a:t>) </a:t>
            </a:r>
            <a:r>
              <a:rPr lang="en-US" sz="2800" b="0" dirty="0" err="1" smtClean="0">
                <a:latin typeface="Agency FB" pitchFamily="34" charset="0"/>
              </a:rPr>
              <a:t>dan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bentuk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tepung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telur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utuh</a:t>
            </a:r>
            <a:r>
              <a:rPr lang="en-US" sz="2800" b="0" dirty="0" smtClean="0">
                <a:latin typeface="Agency FB" pitchFamily="34" charset="0"/>
              </a:rPr>
              <a:t> (</a:t>
            </a:r>
            <a:r>
              <a:rPr lang="en-US" sz="2800" b="0" i="1" dirty="0" smtClean="0">
                <a:latin typeface="Agency FB" pitchFamily="34" charset="0"/>
              </a:rPr>
              <a:t>whole</a:t>
            </a:r>
            <a:r>
              <a:rPr lang="en-US" sz="2800" b="0" dirty="0" smtClean="0">
                <a:latin typeface="Agency FB" pitchFamily="34" charset="0"/>
              </a:rPr>
              <a:t> 	</a:t>
            </a:r>
            <a:r>
              <a:rPr lang="en-US" sz="2800" b="0" i="1" dirty="0" smtClean="0">
                <a:latin typeface="Agency FB" pitchFamily="34" charset="0"/>
              </a:rPr>
              <a:t>egg powder</a:t>
            </a:r>
            <a:r>
              <a:rPr lang="en-US" sz="2800" b="0" dirty="0" smtClean="0">
                <a:latin typeface="Agency FB" pitchFamily="34" charset="0"/>
              </a:rPr>
              <a:t>).</a:t>
            </a:r>
          </a:p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en-US" sz="2800" b="0" dirty="0" smtClean="0">
                <a:latin typeface="Agency FB" pitchFamily="34" charset="0"/>
              </a:rPr>
              <a:t>2. Negara-</a:t>
            </a:r>
            <a:r>
              <a:rPr lang="en-US" sz="2800" b="0" dirty="0" err="1" smtClean="0">
                <a:latin typeface="Agency FB" pitchFamily="34" charset="0"/>
              </a:rPr>
              <a:t>negara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Pengekspor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dan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Pengimpor</a:t>
            </a:r>
            <a:endParaRPr lang="en-US" sz="2800" b="0" dirty="0" smtClean="0">
              <a:latin typeface="Agency FB" pitchFamily="34" charset="0"/>
            </a:endParaRPr>
          </a:p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en-US" sz="2800" b="0" dirty="0">
                <a:latin typeface="Agency FB" pitchFamily="34" charset="0"/>
              </a:rPr>
              <a:t>	</a:t>
            </a:r>
            <a:r>
              <a:rPr lang="en-US" sz="2800" b="0" dirty="0" err="1" smtClean="0">
                <a:latin typeface="Agency FB" pitchFamily="34" charset="0"/>
              </a:rPr>
              <a:t>negara-negara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produsen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dan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pengekspor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komoditas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telur</a:t>
            </a:r>
            <a:r>
              <a:rPr lang="en-US" sz="2800" b="0" dirty="0" smtClean="0">
                <a:latin typeface="Agency FB" pitchFamily="34" charset="0"/>
              </a:rPr>
              <a:t> 	: 	</a:t>
            </a:r>
            <a:r>
              <a:rPr lang="en-US" sz="2800" b="0" dirty="0" err="1" smtClean="0">
                <a:latin typeface="Agency FB" pitchFamily="34" charset="0"/>
              </a:rPr>
              <a:t>Belanda</a:t>
            </a:r>
            <a:r>
              <a:rPr lang="en-US" sz="2800" b="0" dirty="0" smtClean="0">
                <a:latin typeface="Agency FB" pitchFamily="34" charset="0"/>
              </a:rPr>
              <a:t>, </a:t>
            </a:r>
            <a:r>
              <a:rPr lang="en-US" sz="2800" b="0" dirty="0" err="1" smtClean="0">
                <a:latin typeface="Agency FB" pitchFamily="34" charset="0"/>
              </a:rPr>
              <a:t>Belgia</a:t>
            </a:r>
            <a:r>
              <a:rPr lang="en-US" sz="2800" b="0" dirty="0" smtClean="0">
                <a:latin typeface="Agency FB" pitchFamily="34" charset="0"/>
              </a:rPr>
              <a:t>-Luxemburg, </a:t>
            </a:r>
            <a:r>
              <a:rPr lang="en-US" sz="2800" b="0" dirty="0" err="1" smtClean="0">
                <a:latin typeface="Agency FB" pitchFamily="34" charset="0"/>
              </a:rPr>
              <a:t>Cina</a:t>
            </a:r>
            <a:r>
              <a:rPr lang="en-US" sz="2800" b="0" dirty="0" smtClean="0">
                <a:latin typeface="Agency FB" pitchFamily="34" charset="0"/>
              </a:rPr>
              <a:t>, </a:t>
            </a:r>
            <a:r>
              <a:rPr lang="en-US" sz="2800" b="0" dirty="0" err="1" smtClean="0">
                <a:latin typeface="Agency FB" pitchFamily="34" charset="0"/>
              </a:rPr>
              <a:t>Eropa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Timur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bagian</a:t>
            </a:r>
            <a:r>
              <a:rPr lang="en-US" sz="2800" b="0" dirty="0" smtClean="0">
                <a:latin typeface="Agency FB" pitchFamily="34" charset="0"/>
              </a:rPr>
              <a:t> 	Selatan, </a:t>
            </a:r>
            <a:r>
              <a:rPr lang="en-US" sz="2800" b="0" dirty="0" err="1" smtClean="0">
                <a:latin typeface="Agency FB" pitchFamily="34" charset="0"/>
              </a:rPr>
              <a:t>Amerika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Serikat</a:t>
            </a:r>
            <a:r>
              <a:rPr lang="en-US" sz="2800" b="0" dirty="0" smtClean="0">
                <a:latin typeface="Agency FB" pitchFamily="34" charset="0"/>
              </a:rPr>
              <a:t>, </a:t>
            </a:r>
            <a:r>
              <a:rPr lang="en-US" sz="2800" b="0" dirty="0" err="1" smtClean="0">
                <a:latin typeface="Agency FB" pitchFamily="34" charset="0"/>
              </a:rPr>
              <a:t>Spanyol</a:t>
            </a:r>
            <a:r>
              <a:rPr lang="en-US" sz="2800" b="0" dirty="0" smtClean="0">
                <a:latin typeface="Agency FB" pitchFamily="34" charset="0"/>
              </a:rPr>
              <a:t>.</a:t>
            </a:r>
          </a:p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en-US" sz="2800" b="0" dirty="0">
                <a:latin typeface="Agency FB" pitchFamily="34" charset="0"/>
              </a:rPr>
              <a:t>	</a:t>
            </a:r>
            <a:r>
              <a:rPr lang="en-US" sz="2800" b="0" dirty="0" err="1" smtClean="0">
                <a:latin typeface="Agency FB" pitchFamily="34" charset="0"/>
              </a:rPr>
              <a:t>negara-negara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pengimpor</a:t>
            </a:r>
            <a:r>
              <a:rPr lang="en-US" sz="2800" b="0" dirty="0" smtClean="0">
                <a:latin typeface="Agency FB" pitchFamily="34" charset="0"/>
              </a:rPr>
              <a:t> : </a:t>
            </a:r>
            <a:r>
              <a:rPr lang="en-US" sz="2800" b="0" dirty="0" err="1" smtClean="0">
                <a:latin typeface="Agency FB" pitchFamily="34" charset="0"/>
              </a:rPr>
              <a:t>Jerman</a:t>
            </a:r>
            <a:r>
              <a:rPr lang="en-US" sz="2800" b="0" dirty="0" smtClean="0">
                <a:latin typeface="Agency FB" pitchFamily="34" charset="0"/>
              </a:rPr>
              <a:t>, </a:t>
            </a:r>
            <a:r>
              <a:rPr lang="en-US" sz="2800" b="0" dirty="0" err="1" smtClean="0">
                <a:latin typeface="Agency FB" pitchFamily="34" charset="0"/>
              </a:rPr>
              <a:t>Hongkong</a:t>
            </a:r>
            <a:r>
              <a:rPr lang="en-US" sz="2800" b="0" dirty="0" smtClean="0">
                <a:latin typeface="Agency FB" pitchFamily="34" charset="0"/>
              </a:rPr>
              <a:t>, Algeria, </a:t>
            </a:r>
            <a:r>
              <a:rPr lang="en-US" sz="2800" b="0" dirty="0" err="1" smtClean="0">
                <a:latin typeface="Agency FB" pitchFamily="34" charset="0"/>
              </a:rPr>
              <a:t>Rusia</a:t>
            </a:r>
            <a:r>
              <a:rPr lang="en-US" sz="2800" b="0" dirty="0" smtClean="0">
                <a:latin typeface="Agency FB" pitchFamily="34" charset="0"/>
              </a:rPr>
              <a:t>, 	</a:t>
            </a:r>
            <a:r>
              <a:rPr lang="en-US" sz="2800" b="0" dirty="0" err="1" smtClean="0">
                <a:latin typeface="Agency FB" pitchFamily="34" charset="0"/>
              </a:rPr>
              <a:t>Perancis</a:t>
            </a:r>
            <a:r>
              <a:rPr lang="en-US" sz="2800" b="0" dirty="0" smtClean="0">
                <a:latin typeface="Agency FB" pitchFamily="34" charset="0"/>
              </a:rPr>
              <a:t>, Swiss, </a:t>
            </a:r>
            <a:r>
              <a:rPr lang="en-US" sz="2800" b="0" dirty="0" err="1" smtClean="0">
                <a:latin typeface="Agency FB" pitchFamily="34" charset="0"/>
              </a:rPr>
              <a:t>Inggris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dan</a:t>
            </a:r>
            <a:r>
              <a:rPr lang="en-US" sz="2800" b="0" dirty="0" smtClean="0">
                <a:latin typeface="Agency FB" pitchFamily="34" charset="0"/>
              </a:rPr>
              <a:t> </a:t>
            </a:r>
            <a:r>
              <a:rPr lang="en-US" sz="2800" b="0" dirty="0" err="1" smtClean="0">
                <a:latin typeface="Agency FB" pitchFamily="34" charset="0"/>
              </a:rPr>
              <a:t>Itali</a:t>
            </a:r>
            <a:r>
              <a:rPr lang="en-US" sz="2800" b="0" dirty="0" smtClean="0">
                <a:latin typeface="Agency FB" pitchFamily="34" charset="0"/>
              </a:rPr>
              <a:t>.</a:t>
            </a:r>
            <a:endParaRPr lang="en-US" sz="2800" b="0" dirty="0">
              <a:latin typeface="Agency FB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979913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991843" y="2967335"/>
            <a:ext cx="516032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en-US" sz="5400" b="1" cap="all" dirty="0" err="1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Terima</a:t>
            </a:r>
            <a:r>
              <a:rPr lang="en-US" sz="54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 </a:t>
            </a:r>
            <a:r>
              <a:rPr lang="en-US" sz="5400" b="1" cap="all" dirty="0" err="1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kasih</a:t>
            </a:r>
            <a:endParaRPr lang="en-US" sz="54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pic>
        <p:nvPicPr>
          <p:cNvPr id="17410" name="Picture 2" descr="C:\Users\samsung\Pictures\eggs paintin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76600" y="681335"/>
            <a:ext cx="2286000" cy="228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728039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ssential">
  <a:themeElements>
    <a:clrScheme name="Essential">
      <a:dk1>
        <a:srgbClr val="000000"/>
      </a:dk1>
      <a:lt1>
        <a:srgbClr val="FFFFFF"/>
      </a:lt1>
      <a:dk2>
        <a:srgbClr val="D1282E"/>
      </a:dk2>
      <a:lt2>
        <a:srgbClr val="C8C8B1"/>
      </a:lt2>
      <a:accent1>
        <a:srgbClr val="7A7A7A"/>
      </a:accent1>
      <a:accent2>
        <a:srgbClr val="F5C201"/>
      </a:accent2>
      <a:accent3>
        <a:srgbClr val="526DB0"/>
      </a:accent3>
      <a:accent4>
        <a:srgbClr val="989AAC"/>
      </a:accent4>
      <a:accent5>
        <a:srgbClr val="DC5924"/>
      </a:accent5>
      <a:accent6>
        <a:srgbClr val="B4B392"/>
      </a:accent6>
      <a:hlink>
        <a:srgbClr val="CC9900"/>
      </a:hlink>
      <a:folHlink>
        <a:srgbClr val="969696"/>
      </a:folHlink>
    </a:clrScheme>
    <a:fontScheme name="Essential">
      <a:majorFont>
        <a:latin typeface="Arial Black"/>
        <a:ea typeface=""/>
        <a:cs typeface=""/>
        <a:font script="Jpan" typeface="ＭＳ Ｐゴシック"/>
        <a:font script="Hang" typeface="HY견고딕"/>
        <a:font script="Hans" typeface="微软雅黑"/>
        <a:font script="Hant" typeface="微軟正黑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sential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250000"/>
              </a:schemeClr>
            </a:gs>
            <a:gs pos="35000">
              <a:schemeClr val="phClr">
                <a:tint val="47000"/>
                <a:satMod val="275000"/>
              </a:schemeClr>
            </a:gs>
            <a:gs pos="100000">
              <a:schemeClr val="phClr">
                <a:tint val="25000"/>
                <a:satMod val="300000"/>
              </a:schemeClr>
            </a:gs>
          </a:gsLst>
          <a:lin ang="16200000" scaled="1"/>
        </a:gradFill>
        <a:solidFill>
          <a:schemeClr val="phClr">
            <a:satMod val="110000"/>
          </a:schemeClr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4127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9999" dist="23000" algn="bl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19050" algn="bl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l"/>
          </a:scene3d>
          <a:sp3d prstMaterial="plastic">
            <a:bevelT w="38100" h="31750"/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6000"/>
              </a:schemeClr>
              <a:schemeClr val="phClr">
                <a:shade val="94000"/>
              </a:schemeClr>
            </a:duotone>
          </a:blip>
          <a:tile tx="0" ty="0" sx="100000" sy="100000" flip="none" algn="tl"/>
        </a:blipFill>
        <a:gradFill rotWithShape="1">
          <a:gsLst>
            <a:gs pos="0">
              <a:schemeClr val="phClr">
                <a:tint val="84000"/>
                <a:satMod val="110000"/>
              </a:schemeClr>
            </a:gs>
            <a:gs pos="44000">
              <a:schemeClr val="phClr">
                <a:tint val="93000"/>
                <a:satMod val="115000"/>
              </a:schemeClr>
            </a:gs>
            <a:gs pos="100000">
              <a:schemeClr val="phClr">
                <a:tint val="100000"/>
                <a:shade val="59000"/>
                <a:satMod val="120000"/>
              </a:schemeClr>
            </a:gs>
          </a:gsLst>
          <a:path path="circle">
            <a:fillToRect l="40000" t="60000" r="60000" b="4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Essential</Template>
  <TotalTime>531</TotalTime>
  <Words>511</Words>
  <Application>Microsoft Office PowerPoint</Application>
  <PresentationFormat>On-screen Show (4:3)</PresentationFormat>
  <Paragraphs>193</Paragraphs>
  <Slides>24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5" baseType="lpstr">
      <vt:lpstr>Essential</vt:lpstr>
      <vt:lpstr>TEKNOLOGI SUSU DAN TELUR</vt:lpstr>
      <vt:lpstr>PERKEMBANG PENANGANAN DAN PENGOLAHAN TELUR</vt:lpstr>
      <vt:lpstr>pendahuluan</vt:lpstr>
      <vt:lpstr>Keunggulan produksi telur</vt:lpstr>
      <vt:lpstr>Perkembangan produk telur konsumsi</vt:lpstr>
      <vt:lpstr>Produksi dan jenis telur unggas</vt:lpstr>
      <vt:lpstr>pendahuluan</vt:lpstr>
      <vt:lpstr>Makna dan pengertian telur</vt:lpstr>
      <vt:lpstr>Persentase telur tercecer untuk telur tetas dan ketersediaan telur konsumsi</vt:lpstr>
      <vt:lpstr>Produsen telur konsumsi</vt:lpstr>
      <vt:lpstr>Produsen telur konsumsi</vt:lpstr>
      <vt:lpstr>Ayam kampung atau bukan ras (buras)</vt:lpstr>
      <vt:lpstr>Itik atau bebek</vt:lpstr>
      <vt:lpstr>Burung puyuh</vt:lpstr>
      <vt:lpstr>Pemasaran telur konsumsi</vt:lpstr>
      <vt:lpstr>pendahuluan</vt:lpstr>
      <vt:lpstr>Permasalahan pemasaran telur konsumsi</vt:lpstr>
      <vt:lpstr>Penanganan komoditas telur segar</vt:lpstr>
      <vt:lpstr>Pemasaran telur ayam layer</vt:lpstr>
      <vt:lpstr>Pemasaran telur ayam buras</vt:lpstr>
      <vt:lpstr>Pemasaran telur itik</vt:lpstr>
      <vt:lpstr>Pemasaran telur puyuh</vt:lpstr>
      <vt:lpstr>Pemasaran telur internasional</vt:lpstr>
      <vt:lpstr>Slide 24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TEKNOLOGI PENGOLAHAN TELUR</dc:title>
  <dc:creator>samsung</dc:creator>
  <cp:lastModifiedBy>pc1</cp:lastModifiedBy>
  <cp:revision>45</cp:revision>
  <dcterms:created xsi:type="dcterms:W3CDTF">2016-05-15T03:48:42Z</dcterms:created>
  <dcterms:modified xsi:type="dcterms:W3CDTF">2019-05-07T18:36:56Z</dcterms:modified>
</cp:coreProperties>
</file>