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69" r:id="rId2"/>
    <p:sldId id="257" r:id="rId3"/>
    <p:sldId id="259" r:id="rId4"/>
    <p:sldId id="263" r:id="rId5"/>
    <p:sldId id="264" r:id="rId6"/>
    <p:sldId id="265" r:id="rId7"/>
    <p:sldId id="267" r:id="rId8"/>
    <p:sldId id="266" r:id="rId9"/>
    <p:sldId id="271" r:id="rId10"/>
    <p:sldId id="272" r:id="rId11"/>
    <p:sldId id="262"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FE29E58-31BA-4AB6-A39F-59B5AA4B84D5}" type="datetimeFigureOut">
              <a:rPr lang="en-ID" smtClean="0"/>
              <a:t>06/09/2019</a:t>
            </a:fld>
            <a:endParaRPr lang="en-ID"/>
          </a:p>
        </p:txBody>
      </p:sp>
      <p:sp>
        <p:nvSpPr>
          <p:cNvPr id="5" name="Footer Placeholder 4"/>
          <p:cNvSpPr>
            <a:spLocks noGrp="1"/>
          </p:cNvSpPr>
          <p:nvPr>
            <p:ph type="ftr" sz="quarter" idx="11"/>
          </p:nvPr>
        </p:nvSpPr>
        <p:spPr>
          <a:xfrm>
            <a:off x="2416500" y="329307"/>
            <a:ext cx="4973915" cy="309201"/>
          </a:xfrm>
        </p:spPr>
        <p:txBody>
          <a:bodyPr/>
          <a:lstStyle/>
          <a:p>
            <a:endParaRPr lang="en-ID"/>
          </a:p>
        </p:txBody>
      </p:sp>
      <p:sp>
        <p:nvSpPr>
          <p:cNvPr id="6" name="Slide Number Placeholder 5"/>
          <p:cNvSpPr>
            <a:spLocks noGrp="1"/>
          </p:cNvSpPr>
          <p:nvPr>
            <p:ph type="sldNum" sz="quarter" idx="12"/>
          </p:nvPr>
        </p:nvSpPr>
        <p:spPr>
          <a:xfrm>
            <a:off x="1437664" y="798973"/>
            <a:ext cx="811019" cy="503578"/>
          </a:xfrm>
        </p:spPr>
        <p:txBody>
          <a:bodyPr/>
          <a:lstStyle/>
          <a:p>
            <a:fld id="{1D741F32-98C7-423A-9255-DE683AC349F3}" type="slidenum">
              <a:rPr lang="en-ID" smtClean="0"/>
              <a:t>‹#›</a:t>
            </a:fld>
            <a:endParaRPr lang="en-ID"/>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8467864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E29E58-31BA-4AB6-A39F-59B5AA4B84D5}" type="datetimeFigureOut">
              <a:rPr lang="en-ID" smtClean="0"/>
              <a:t>06/09/2019</a:t>
            </a:fld>
            <a:endParaRPr lang="en-ID"/>
          </a:p>
        </p:txBody>
      </p:sp>
      <p:sp>
        <p:nvSpPr>
          <p:cNvPr id="5" name="Footer Placeholder 4"/>
          <p:cNvSpPr>
            <a:spLocks noGrp="1"/>
          </p:cNvSpPr>
          <p:nvPr>
            <p:ph type="ftr" sz="quarter" idx="11"/>
          </p:nvPr>
        </p:nvSpPr>
        <p:spPr/>
        <p:txBody>
          <a:bodyPr/>
          <a:lstStyle/>
          <a:p>
            <a:endParaRPr lang="en-ID"/>
          </a:p>
        </p:txBody>
      </p:sp>
      <p:sp>
        <p:nvSpPr>
          <p:cNvPr id="6" name="Slide Number Placeholder 5"/>
          <p:cNvSpPr>
            <a:spLocks noGrp="1"/>
          </p:cNvSpPr>
          <p:nvPr>
            <p:ph type="sldNum" sz="quarter" idx="12"/>
          </p:nvPr>
        </p:nvSpPr>
        <p:spPr/>
        <p:txBody>
          <a:bodyPr/>
          <a:lstStyle/>
          <a:p>
            <a:fld id="{1D741F32-98C7-423A-9255-DE683AC349F3}" type="slidenum">
              <a:rPr lang="en-ID" smtClean="0"/>
              <a:t>‹#›</a:t>
            </a:fld>
            <a:endParaRPr lang="en-ID"/>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913608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E29E58-31BA-4AB6-A39F-59B5AA4B84D5}" type="datetimeFigureOut">
              <a:rPr lang="en-ID" smtClean="0"/>
              <a:t>06/09/2019</a:t>
            </a:fld>
            <a:endParaRPr lang="en-ID"/>
          </a:p>
        </p:txBody>
      </p:sp>
      <p:sp>
        <p:nvSpPr>
          <p:cNvPr id="5" name="Footer Placeholder 4"/>
          <p:cNvSpPr>
            <a:spLocks noGrp="1"/>
          </p:cNvSpPr>
          <p:nvPr>
            <p:ph type="ftr" sz="quarter" idx="11"/>
          </p:nvPr>
        </p:nvSpPr>
        <p:spPr/>
        <p:txBody>
          <a:bodyPr/>
          <a:lstStyle/>
          <a:p>
            <a:endParaRPr lang="en-ID"/>
          </a:p>
        </p:txBody>
      </p:sp>
      <p:sp>
        <p:nvSpPr>
          <p:cNvPr id="6" name="Slide Number Placeholder 5"/>
          <p:cNvSpPr>
            <a:spLocks noGrp="1"/>
          </p:cNvSpPr>
          <p:nvPr>
            <p:ph type="sldNum" sz="quarter" idx="12"/>
          </p:nvPr>
        </p:nvSpPr>
        <p:spPr/>
        <p:txBody>
          <a:bodyPr/>
          <a:lstStyle/>
          <a:p>
            <a:fld id="{1D741F32-98C7-423A-9255-DE683AC349F3}" type="slidenum">
              <a:rPr lang="en-ID" smtClean="0"/>
              <a:t>‹#›</a:t>
            </a:fld>
            <a:endParaRPr lang="en-ID"/>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9902884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FE29E58-31BA-4AB6-A39F-59B5AA4B84D5}" type="datetimeFigureOut">
              <a:rPr lang="en-ID" smtClean="0"/>
              <a:t>06/09/2019</a:t>
            </a:fld>
            <a:endParaRPr lang="en-ID"/>
          </a:p>
        </p:txBody>
      </p:sp>
      <p:sp>
        <p:nvSpPr>
          <p:cNvPr id="6" name="Footer Placeholder 5"/>
          <p:cNvSpPr>
            <a:spLocks noGrp="1"/>
          </p:cNvSpPr>
          <p:nvPr>
            <p:ph type="ftr" sz="quarter" idx="11"/>
          </p:nvPr>
        </p:nvSpPr>
        <p:spPr/>
        <p:txBody>
          <a:bodyPr/>
          <a:lstStyle/>
          <a:p>
            <a:endParaRPr lang="en-ID"/>
          </a:p>
        </p:txBody>
      </p:sp>
      <p:sp>
        <p:nvSpPr>
          <p:cNvPr id="7" name="Slide Number Placeholder 6"/>
          <p:cNvSpPr>
            <a:spLocks noGrp="1"/>
          </p:cNvSpPr>
          <p:nvPr>
            <p:ph type="sldNum" sz="quarter" idx="12"/>
          </p:nvPr>
        </p:nvSpPr>
        <p:spPr/>
        <p:txBody>
          <a:bodyPr/>
          <a:lstStyle/>
          <a:p>
            <a:fld id="{1D741F32-98C7-423A-9255-DE683AC349F3}" type="slidenum">
              <a:rPr lang="en-ID" smtClean="0"/>
              <a:t>‹#›</a:t>
            </a:fld>
            <a:endParaRPr lang="en-ID"/>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6427631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FE29E58-31BA-4AB6-A39F-59B5AA4B84D5}" type="datetimeFigureOut">
              <a:rPr lang="en-ID" smtClean="0"/>
              <a:t>06/09/2019</a:t>
            </a:fld>
            <a:endParaRPr lang="en-ID"/>
          </a:p>
        </p:txBody>
      </p:sp>
      <p:sp>
        <p:nvSpPr>
          <p:cNvPr id="8" name="Footer Placeholder 7"/>
          <p:cNvSpPr>
            <a:spLocks noGrp="1"/>
          </p:cNvSpPr>
          <p:nvPr>
            <p:ph type="ftr" sz="quarter" idx="11"/>
          </p:nvPr>
        </p:nvSpPr>
        <p:spPr/>
        <p:txBody>
          <a:bodyPr/>
          <a:lstStyle/>
          <a:p>
            <a:endParaRPr lang="en-ID"/>
          </a:p>
        </p:txBody>
      </p:sp>
      <p:sp>
        <p:nvSpPr>
          <p:cNvPr id="9" name="Slide Number Placeholder 8"/>
          <p:cNvSpPr>
            <a:spLocks noGrp="1"/>
          </p:cNvSpPr>
          <p:nvPr>
            <p:ph type="sldNum" sz="quarter" idx="12"/>
          </p:nvPr>
        </p:nvSpPr>
        <p:spPr/>
        <p:txBody>
          <a:bodyPr/>
          <a:lstStyle/>
          <a:p>
            <a:fld id="{1D741F32-98C7-423A-9255-DE683AC349F3}" type="slidenum">
              <a:rPr lang="en-ID" smtClean="0"/>
              <a:t>‹#›</a:t>
            </a:fld>
            <a:endParaRPr lang="en-ID"/>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4186044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FE29E58-31BA-4AB6-A39F-59B5AA4B84D5}" type="datetimeFigureOut">
              <a:rPr lang="en-ID" smtClean="0"/>
              <a:t>06/09/2019</a:t>
            </a:fld>
            <a:endParaRPr lang="en-ID"/>
          </a:p>
        </p:txBody>
      </p:sp>
      <p:sp>
        <p:nvSpPr>
          <p:cNvPr id="4" name="Footer Placeholder 3"/>
          <p:cNvSpPr>
            <a:spLocks noGrp="1"/>
          </p:cNvSpPr>
          <p:nvPr>
            <p:ph type="ftr" sz="quarter" idx="11"/>
          </p:nvPr>
        </p:nvSpPr>
        <p:spPr/>
        <p:txBody>
          <a:bodyPr/>
          <a:lstStyle/>
          <a:p>
            <a:endParaRPr lang="en-ID"/>
          </a:p>
        </p:txBody>
      </p:sp>
      <p:sp>
        <p:nvSpPr>
          <p:cNvPr id="5" name="Slide Number Placeholder 4"/>
          <p:cNvSpPr>
            <a:spLocks noGrp="1"/>
          </p:cNvSpPr>
          <p:nvPr>
            <p:ph type="sldNum" sz="quarter" idx="12"/>
          </p:nvPr>
        </p:nvSpPr>
        <p:spPr/>
        <p:txBody>
          <a:bodyPr/>
          <a:lstStyle/>
          <a:p>
            <a:fld id="{1D741F32-98C7-423A-9255-DE683AC349F3}" type="slidenum">
              <a:rPr lang="en-ID" smtClean="0"/>
              <a:t>‹#›</a:t>
            </a:fld>
            <a:endParaRPr lang="en-ID"/>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9763022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E29E58-31BA-4AB6-A39F-59B5AA4B84D5}" type="datetimeFigureOut">
              <a:rPr lang="en-ID" smtClean="0"/>
              <a:t>06/09/2019</a:t>
            </a:fld>
            <a:endParaRPr lang="en-ID"/>
          </a:p>
        </p:txBody>
      </p:sp>
      <p:sp>
        <p:nvSpPr>
          <p:cNvPr id="3" name="Footer Placeholder 2"/>
          <p:cNvSpPr>
            <a:spLocks noGrp="1"/>
          </p:cNvSpPr>
          <p:nvPr>
            <p:ph type="ftr" sz="quarter" idx="11"/>
          </p:nvPr>
        </p:nvSpPr>
        <p:spPr/>
        <p:txBody>
          <a:bodyPr/>
          <a:lstStyle/>
          <a:p>
            <a:endParaRPr lang="en-ID"/>
          </a:p>
        </p:txBody>
      </p:sp>
      <p:sp>
        <p:nvSpPr>
          <p:cNvPr id="4" name="Slide Number Placeholder 3"/>
          <p:cNvSpPr>
            <a:spLocks noGrp="1"/>
          </p:cNvSpPr>
          <p:nvPr>
            <p:ph type="sldNum" sz="quarter" idx="12"/>
          </p:nvPr>
        </p:nvSpPr>
        <p:spPr/>
        <p:txBody>
          <a:bodyPr/>
          <a:lstStyle/>
          <a:p>
            <a:fld id="{1D741F32-98C7-423A-9255-DE683AC349F3}" type="slidenum">
              <a:rPr lang="en-ID" smtClean="0"/>
              <a:t>‹#›</a:t>
            </a:fld>
            <a:endParaRPr lang="en-ID"/>
          </a:p>
        </p:txBody>
      </p:sp>
    </p:spTree>
    <p:extLst>
      <p:ext uri="{BB962C8B-B14F-4D97-AF65-F5344CB8AC3E}">
        <p14:creationId xmlns:p14="http://schemas.microsoft.com/office/powerpoint/2010/main" val="37134418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FE29E58-31BA-4AB6-A39F-59B5AA4B84D5}" type="datetimeFigureOut">
              <a:rPr lang="en-ID" smtClean="0"/>
              <a:t>06/09/2019</a:t>
            </a:fld>
            <a:endParaRPr lang="en-ID"/>
          </a:p>
        </p:txBody>
      </p:sp>
      <p:sp>
        <p:nvSpPr>
          <p:cNvPr id="6" name="Footer Placeholder 5"/>
          <p:cNvSpPr>
            <a:spLocks noGrp="1"/>
          </p:cNvSpPr>
          <p:nvPr>
            <p:ph type="ftr" sz="quarter" idx="11"/>
          </p:nvPr>
        </p:nvSpPr>
        <p:spPr/>
        <p:txBody>
          <a:bodyPr/>
          <a:lstStyle/>
          <a:p>
            <a:endParaRPr lang="en-ID"/>
          </a:p>
        </p:txBody>
      </p:sp>
      <p:sp>
        <p:nvSpPr>
          <p:cNvPr id="7" name="Slide Number Placeholder 6"/>
          <p:cNvSpPr>
            <a:spLocks noGrp="1"/>
          </p:cNvSpPr>
          <p:nvPr>
            <p:ph type="sldNum" sz="quarter" idx="12"/>
          </p:nvPr>
        </p:nvSpPr>
        <p:spPr/>
        <p:txBody>
          <a:bodyPr/>
          <a:lstStyle/>
          <a:p>
            <a:fld id="{1D741F32-98C7-423A-9255-DE683AC349F3}" type="slidenum">
              <a:rPr lang="en-ID" smtClean="0"/>
              <a:t>‹#›</a:t>
            </a:fld>
            <a:endParaRPr lang="en-ID"/>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7043075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BFE29E58-31BA-4AB6-A39F-59B5AA4B84D5}" type="datetimeFigureOut">
              <a:rPr lang="en-ID" smtClean="0"/>
              <a:t>06/09/2019</a:t>
            </a:fld>
            <a:endParaRPr lang="en-ID"/>
          </a:p>
        </p:txBody>
      </p:sp>
      <p:sp>
        <p:nvSpPr>
          <p:cNvPr id="6" name="Footer Placeholder 5"/>
          <p:cNvSpPr>
            <a:spLocks noGrp="1"/>
          </p:cNvSpPr>
          <p:nvPr>
            <p:ph type="ftr" sz="quarter" idx="11"/>
          </p:nvPr>
        </p:nvSpPr>
        <p:spPr>
          <a:xfrm>
            <a:off x="1447382" y="318640"/>
            <a:ext cx="5541004" cy="320931"/>
          </a:xfrm>
        </p:spPr>
        <p:txBody>
          <a:bodyPr/>
          <a:lstStyle/>
          <a:p>
            <a:endParaRPr lang="en-ID"/>
          </a:p>
        </p:txBody>
      </p:sp>
      <p:sp>
        <p:nvSpPr>
          <p:cNvPr id="7" name="Slide Number Placeholder 6"/>
          <p:cNvSpPr>
            <a:spLocks noGrp="1"/>
          </p:cNvSpPr>
          <p:nvPr>
            <p:ph type="sldNum" sz="quarter" idx="12"/>
          </p:nvPr>
        </p:nvSpPr>
        <p:spPr/>
        <p:txBody>
          <a:bodyPr/>
          <a:lstStyle/>
          <a:p>
            <a:fld id="{1D741F32-98C7-423A-9255-DE683AC349F3}" type="slidenum">
              <a:rPr lang="en-ID" smtClean="0"/>
              <a:t>‹#›</a:t>
            </a:fld>
            <a:endParaRPr lang="en-ID"/>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2729220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E29E58-31BA-4AB6-A39F-59B5AA4B84D5}" type="datetimeFigureOut">
              <a:rPr lang="en-ID" smtClean="0"/>
              <a:t>06/09/2019</a:t>
            </a:fld>
            <a:endParaRPr lang="en-ID"/>
          </a:p>
        </p:txBody>
      </p:sp>
      <p:sp>
        <p:nvSpPr>
          <p:cNvPr id="5" name="Footer Placeholder 4"/>
          <p:cNvSpPr>
            <a:spLocks noGrp="1"/>
          </p:cNvSpPr>
          <p:nvPr>
            <p:ph type="ftr" sz="quarter" idx="11"/>
          </p:nvPr>
        </p:nvSpPr>
        <p:spPr/>
        <p:txBody>
          <a:bodyPr/>
          <a:lstStyle/>
          <a:p>
            <a:endParaRPr lang="en-ID"/>
          </a:p>
        </p:txBody>
      </p:sp>
      <p:sp>
        <p:nvSpPr>
          <p:cNvPr id="6" name="Slide Number Placeholder 5"/>
          <p:cNvSpPr>
            <a:spLocks noGrp="1"/>
          </p:cNvSpPr>
          <p:nvPr>
            <p:ph type="sldNum" sz="quarter" idx="12"/>
          </p:nvPr>
        </p:nvSpPr>
        <p:spPr/>
        <p:txBody>
          <a:bodyPr/>
          <a:lstStyle/>
          <a:p>
            <a:fld id="{1D741F32-98C7-423A-9255-DE683AC349F3}" type="slidenum">
              <a:rPr lang="en-ID" smtClean="0"/>
              <a:t>‹#›</a:t>
            </a:fld>
            <a:endParaRPr lang="en-ID"/>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3696762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E29E58-31BA-4AB6-A39F-59B5AA4B84D5}" type="datetimeFigureOut">
              <a:rPr lang="en-ID" smtClean="0"/>
              <a:t>06/09/2019</a:t>
            </a:fld>
            <a:endParaRPr lang="en-ID"/>
          </a:p>
        </p:txBody>
      </p:sp>
      <p:sp>
        <p:nvSpPr>
          <p:cNvPr id="5" name="Footer Placeholder 4"/>
          <p:cNvSpPr>
            <a:spLocks noGrp="1"/>
          </p:cNvSpPr>
          <p:nvPr>
            <p:ph type="ftr" sz="quarter" idx="11"/>
          </p:nvPr>
        </p:nvSpPr>
        <p:spPr/>
        <p:txBody>
          <a:bodyPr/>
          <a:lstStyle/>
          <a:p>
            <a:endParaRPr lang="en-ID"/>
          </a:p>
        </p:txBody>
      </p:sp>
      <p:sp>
        <p:nvSpPr>
          <p:cNvPr id="6" name="Slide Number Placeholder 5"/>
          <p:cNvSpPr>
            <a:spLocks noGrp="1"/>
          </p:cNvSpPr>
          <p:nvPr>
            <p:ph type="sldNum" sz="quarter" idx="12"/>
          </p:nvPr>
        </p:nvSpPr>
        <p:spPr/>
        <p:txBody>
          <a:bodyPr/>
          <a:lstStyle/>
          <a:p>
            <a:fld id="{1D741F32-98C7-423A-9255-DE683AC349F3}" type="slidenum">
              <a:rPr lang="en-ID" smtClean="0"/>
              <a:t>‹#›</a:t>
            </a:fld>
            <a:endParaRPr lang="en-ID"/>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7860909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BFE29E58-31BA-4AB6-A39F-59B5AA4B84D5}" type="datetimeFigureOut">
              <a:rPr lang="en-ID" smtClean="0"/>
              <a:t>06/09/2019</a:t>
            </a:fld>
            <a:endParaRPr lang="en-ID"/>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D"/>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1D741F32-98C7-423A-9255-DE683AC349F3}" type="slidenum">
              <a:rPr lang="en-ID" smtClean="0"/>
              <a:t>‹#›</a:t>
            </a:fld>
            <a:endParaRPr lang="en-ID"/>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657429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a:extLst>
              <a:ext uri="{FF2B5EF4-FFF2-40B4-BE49-F238E27FC236}">
                <a16:creationId xmlns:a16="http://schemas.microsoft.com/office/drawing/2014/main" id="{28406156-7C75-4AF3-A931-E3A7AE1A7C3B}"/>
              </a:ext>
            </a:extLst>
          </p:cNvPr>
          <p:cNvSpPr>
            <a:spLocks noGrp="1"/>
          </p:cNvSpPr>
          <p:nvPr>
            <p:ph type="ctrTitle"/>
          </p:nvPr>
        </p:nvSpPr>
        <p:spPr>
          <a:xfrm>
            <a:off x="2209800" y="1219201"/>
            <a:ext cx="7772400" cy="1470025"/>
          </a:xfrm>
        </p:spPr>
        <p:txBody>
          <a:bodyPr/>
          <a:lstStyle/>
          <a:p>
            <a:r>
              <a:rPr lang="en-US" altLang="en-US" sz="2800" b="1">
                <a:latin typeface="Arial Rounded MT Bold" panose="020F0704030504030204" pitchFamily="34" charset="0"/>
              </a:rPr>
              <a:t>BIMBINGAN DAN KONSELING PRIBADI</a:t>
            </a:r>
          </a:p>
        </p:txBody>
      </p:sp>
      <p:sp>
        <p:nvSpPr>
          <p:cNvPr id="4099" name="Subtitle 2">
            <a:extLst>
              <a:ext uri="{FF2B5EF4-FFF2-40B4-BE49-F238E27FC236}">
                <a16:creationId xmlns:a16="http://schemas.microsoft.com/office/drawing/2014/main" id="{C9F45D07-C591-4A15-8B5D-83782FAF6D61}"/>
              </a:ext>
            </a:extLst>
          </p:cNvPr>
          <p:cNvSpPr>
            <a:spLocks noGrp="1"/>
          </p:cNvSpPr>
          <p:nvPr>
            <p:ph type="subTitle" idx="1"/>
          </p:nvPr>
        </p:nvSpPr>
        <p:spPr>
          <a:xfrm>
            <a:off x="2895600" y="3048000"/>
            <a:ext cx="6400800" cy="1752600"/>
          </a:xfrm>
        </p:spPr>
        <p:txBody>
          <a:bodyPr/>
          <a:lstStyle/>
          <a:p>
            <a:r>
              <a:rPr lang="en-US" altLang="en-US" b="1" dirty="0">
                <a:latin typeface="Arial Rounded MT Bold" panose="020F0704030504030204" pitchFamily="34" charset="0"/>
              </a:rPr>
              <a:t>KONSEP DASAR</a:t>
            </a:r>
          </a:p>
          <a:p>
            <a:endParaRPr lang="en-US" altLang="en-US" b="1" dirty="0">
              <a:latin typeface="Arial Rounded MT Bold" panose="020F0704030504030204" pitchFamily="34" charset="0"/>
            </a:endParaRPr>
          </a:p>
          <a:p>
            <a:r>
              <a:rPr lang="en-US" altLang="en-US" b="1" dirty="0" err="1">
                <a:latin typeface="Arial Rounded MT Bold" panose="020F0704030504030204" pitchFamily="34" charset="0"/>
              </a:rPr>
              <a:t>Pertemuan</a:t>
            </a:r>
            <a:r>
              <a:rPr lang="en-US" altLang="en-US" b="1">
                <a:latin typeface="Arial Rounded MT Bold" panose="020F0704030504030204" pitchFamily="34" charset="0"/>
              </a:rPr>
              <a:t> 2</a:t>
            </a:r>
            <a:endParaRPr lang="en-US" altLang="en-US" dirty="0">
              <a:latin typeface="Arial Rounded MT Bold" panose="020F070403050403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a:extLst>
              <a:ext uri="{FF2B5EF4-FFF2-40B4-BE49-F238E27FC236}">
                <a16:creationId xmlns:a16="http://schemas.microsoft.com/office/drawing/2014/main" id="{0EFF18ED-250D-4A78-8454-4C1A41D0563C}"/>
              </a:ext>
            </a:extLst>
          </p:cNvPr>
          <p:cNvSpPr>
            <a:spLocks noGrp="1"/>
          </p:cNvSpPr>
          <p:nvPr>
            <p:ph type="title"/>
          </p:nvPr>
        </p:nvSpPr>
        <p:spPr/>
        <p:txBody>
          <a:bodyPr/>
          <a:lstStyle/>
          <a:p>
            <a:r>
              <a:rPr lang="en-US" altLang="en-US" sz="2800" b="1">
                <a:latin typeface="Arial Rounded MT Bold" panose="020F0704030504030204" pitchFamily="34" charset="0"/>
              </a:rPr>
              <a:t>PENGERTIAN BIMBINGAN</a:t>
            </a:r>
          </a:p>
        </p:txBody>
      </p:sp>
      <p:sp>
        <p:nvSpPr>
          <p:cNvPr id="5123" name="Content Placeholder 2">
            <a:extLst>
              <a:ext uri="{FF2B5EF4-FFF2-40B4-BE49-F238E27FC236}">
                <a16:creationId xmlns:a16="http://schemas.microsoft.com/office/drawing/2014/main" id="{9623DC23-6ECB-4005-83F2-E612B96CB31A}"/>
              </a:ext>
            </a:extLst>
          </p:cNvPr>
          <p:cNvSpPr>
            <a:spLocks noGrp="1"/>
          </p:cNvSpPr>
          <p:nvPr>
            <p:ph idx="1"/>
          </p:nvPr>
        </p:nvSpPr>
        <p:spPr/>
        <p:txBody>
          <a:bodyPr>
            <a:normAutofit fontScale="85000" lnSpcReduction="20000"/>
          </a:bodyPr>
          <a:lstStyle/>
          <a:p>
            <a:pPr marL="273050" indent="-273050">
              <a:spcBef>
                <a:spcPts val="575"/>
              </a:spcBef>
              <a:buNone/>
            </a:pPr>
            <a:r>
              <a:rPr lang="en-US" altLang="en-US" sz="2400">
                <a:latin typeface="Arial Rounded MT Bold" panose="020F0704030504030204" pitchFamily="34" charset="0"/>
              </a:rPr>
              <a:t>Proses pemberian bantuan (process of helping) kon-</a:t>
            </a:r>
          </a:p>
          <a:p>
            <a:pPr marL="273050" indent="-273050">
              <a:spcBef>
                <a:spcPts val="575"/>
              </a:spcBef>
              <a:buNone/>
            </a:pPr>
            <a:r>
              <a:rPr lang="en-US" altLang="en-US" sz="2400">
                <a:latin typeface="Arial Rounded MT Bold" panose="020F0704030504030204" pitchFamily="34" charset="0"/>
              </a:rPr>
              <a:t>selor kepada individu (konseli) secara berkesinam-</a:t>
            </a:r>
          </a:p>
          <a:p>
            <a:pPr marL="273050" indent="-273050">
              <a:spcBef>
                <a:spcPts val="575"/>
              </a:spcBef>
              <a:buNone/>
            </a:pPr>
            <a:r>
              <a:rPr lang="en-US" altLang="en-US" sz="2400">
                <a:latin typeface="Arial Rounded MT Bold" panose="020F0704030504030204" pitchFamily="34" charset="0"/>
              </a:rPr>
              <a:t>bungan agar mampu memahami potensi diri dan ling-</a:t>
            </a:r>
          </a:p>
          <a:p>
            <a:pPr marL="273050" indent="-273050">
              <a:spcBef>
                <a:spcPts val="575"/>
              </a:spcBef>
              <a:buNone/>
            </a:pPr>
            <a:r>
              <a:rPr lang="en-US" altLang="en-US" sz="2400">
                <a:latin typeface="Arial Rounded MT Bold" panose="020F0704030504030204" pitchFamily="34" charset="0"/>
              </a:rPr>
              <a:t>kungannya, menerima diri, mengembangkan diri seca-</a:t>
            </a:r>
          </a:p>
          <a:p>
            <a:pPr marL="273050" indent="-273050">
              <a:spcBef>
                <a:spcPts val="575"/>
              </a:spcBef>
              <a:buNone/>
            </a:pPr>
            <a:r>
              <a:rPr lang="en-US" altLang="en-US" sz="2400">
                <a:latin typeface="Arial Rounded MT Bold" panose="020F0704030504030204" pitchFamily="34" charset="0"/>
              </a:rPr>
              <a:t>ra optimal dan menyesuaikan diri secara positif dan </a:t>
            </a:r>
          </a:p>
          <a:p>
            <a:pPr marL="273050" indent="-273050">
              <a:spcBef>
                <a:spcPts val="575"/>
              </a:spcBef>
              <a:buNone/>
            </a:pPr>
            <a:r>
              <a:rPr lang="en-US" altLang="en-US" sz="2400">
                <a:latin typeface="Arial Rounded MT Bold" panose="020F0704030504030204" pitchFamily="34" charset="0"/>
              </a:rPr>
              <a:t>konstruktif terhadap tuntutan norma kehidupan (aga-</a:t>
            </a:r>
          </a:p>
          <a:p>
            <a:pPr marL="273050" indent="-273050">
              <a:spcBef>
                <a:spcPts val="575"/>
              </a:spcBef>
              <a:buNone/>
            </a:pPr>
            <a:r>
              <a:rPr lang="en-US" altLang="en-US" sz="2400">
                <a:latin typeface="Arial Rounded MT Bold" panose="020F0704030504030204" pitchFamily="34" charset="0"/>
              </a:rPr>
              <a:t>ma) dan budaya sehingga mencapai kehidupan yang </a:t>
            </a:r>
          </a:p>
          <a:p>
            <a:pPr marL="273050" indent="-273050">
              <a:spcBef>
                <a:spcPts val="575"/>
              </a:spcBef>
              <a:buNone/>
            </a:pPr>
            <a:r>
              <a:rPr lang="en-US" altLang="en-US" sz="2400">
                <a:latin typeface="Arial Rounded MT Bold" panose="020F0704030504030204" pitchFamily="34" charset="0"/>
              </a:rPr>
              <a:t>bermakna, baik secara personal maupun sosial </a:t>
            </a:r>
          </a:p>
          <a:p>
            <a:pPr marL="273050" indent="-273050">
              <a:spcBef>
                <a:spcPts val="575"/>
              </a:spcBef>
              <a:buNone/>
            </a:pPr>
            <a:r>
              <a:rPr lang="en-US" altLang="en-US" sz="2400">
                <a:latin typeface="Arial Rounded MT Bold" panose="020F0704030504030204" pitchFamily="34" charset="0"/>
              </a:rPr>
              <a:t>(Syamsu Yusuf L.N, 2009: 38-39).</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DFD4CF59-28A4-42A5-8E50-9C707A3779EC}"/>
              </a:ext>
            </a:extLst>
          </p:cNvPr>
          <p:cNvSpPr>
            <a:spLocks noGrp="1"/>
          </p:cNvSpPr>
          <p:nvPr>
            <p:ph type="title"/>
          </p:nvPr>
        </p:nvSpPr>
        <p:spPr/>
        <p:txBody>
          <a:bodyPr/>
          <a:lstStyle/>
          <a:p>
            <a:br>
              <a:rPr lang="en-US" altLang="en-US" sz="2800" b="1">
                <a:latin typeface="Arial Rounded MT Bold" panose="020F0704030504030204" pitchFamily="34" charset="0"/>
              </a:rPr>
            </a:br>
            <a:r>
              <a:rPr lang="en-US" altLang="en-US" sz="2800" b="1">
                <a:latin typeface="Arial Rounded MT Bold" panose="020F0704030504030204" pitchFamily="34" charset="0"/>
              </a:rPr>
              <a:t>MAKNA DALAM PENGERTIAN BIMBINGAN</a:t>
            </a:r>
          </a:p>
        </p:txBody>
      </p:sp>
      <p:sp>
        <p:nvSpPr>
          <p:cNvPr id="6147" name="Content Placeholder 2">
            <a:extLst>
              <a:ext uri="{FF2B5EF4-FFF2-40B4-BE49-F238E27FC236}">
                <a16:creationId xmlns:a16="http://schemas.microsoft.com/office/drawing/2014/main" id="{FC50E4FD-4C0F-46E8-8D7F-45EB33949061}"/>
              </a:ext>
            </a:extLst>
          </p:cNvPr>
          <p:cNvSpPr>
            <a:spLocks noGrp="1"/>
          </p:cNvSpPr>
          <p:nvPr>
            <p:ph idx="1"/>
          </p:nvPr>
        </p:nvSpPr>
        <p:spPr>
          <a:xfrm>
            <a:off x="1981200" y="1600200"/>
            <a:ext cx="8229600" cy="3276600"/>
          </a:xfrm>
        </p:spPr>
        <p:txBody>
          <a:bodyPr/>
          <a:lstStyle/>
          <a:p>
            <a:pPr marL="457200" indent="-457200">
              <a:buFont typeface="Calibri" panose="020F0502020204030204" pitchFamily="34" charset="0"/>
              <a:buAutoNum type="arabicPeriod"/>
            </a:pPr>
            <a:endParaRPr lang="en-US" altLang="en-US" sz="2400" b="1">
              <a:latin typeface="Arial Rounded MT Bold" panose="020F0704030504030204" pitchFamily="34" charset="0"/>
            </a:endParaRPr>
          </a:p>
          <a:p>
            <a:pPr marL="457200" indent="-457200">
              <a:buFont typeface="Calibri" panose="020F0502020204030204" pitchFamily="34" charset="0"/>
              <a:buAutoNum type="arabicPeriod"/>
            </a:pPr>
            <a:r>
              <a:rPr lang="en-US" altLang="en-US" sz="2400" b="1">
                <a:latin typeface="Arial Rounded MT Bold" panose="020F0704030504030204" pitchFamily="34" charset="0"/>
              </a:rPr>
              <a:t>Bimbingan merupakan  suatu proses </a:t>
            </a:r>
          </a:p>
          <a:p>
            <a:pPr marL="457200" indent="-457200">
              <a:buFont typeface="Calibri" panose="020F0502020204030204" pitchFamily="34" charset="0"/>
              <a:buAutoNum type="arabicPeriod"/>
            </a:pPr>
            <a:r>
              <a:rPr lang="en-US" altLang="en-US" sz="2400" b="1">
                <a:latin typeface="Arial Rounded MT Bold" panose="020F0704030504030204" pitchFamily="34" charset="0"/>
              </a:rPr>
              <a:t>Bimbingan merupakan  pemberian bantuan</a:t>
            </a:r>
          </a:p>
          <a:p>
            <a:pPr marL="457200" indent="-457200">
              <a:buFont typeface="Calibri" panose="020F0502020204030204" pitchFamily="34" charset="0"/>
              <a:buAutoNum type="arabicPeriod"/>
            </a:pPr>
            <a:r>
              <a:rPr lang="en-US" altLang="en-US" sz="2400" b="1">
                <a:latin typeface="Arial Rounded MT Bold" panose="020F0704030504030204" pitchFamily="34" charset="0"/>
              </a:rPr>
              <a:t>Bimbingan diberikan kepada siswa</a:t>
            </a:r>
          </a:p>
          <a:p>
            <a:pPr marL="457200" indent="-457200">
              <a:buFont typeface="Calibri" panose="020F0502020204030204" pitchFamily="34" charset="0"/>
              <a:buAutoNum type="arabicPeriod"/>
            </a:pPr>
            <a:r>
              <a:rPr lang="en-US" altLang="en-US" sz="2400" b="1">
                <a:latin typeface="Arial Rounded MT Bold" panose="020F0704030504030204" pitchFamily="34" charset="0"/>
              </a:rPr>
              <a:t>Tujuan bimbingan adalah perkembangan optimal</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CFEFBF19-67BC-447E-81D9-5183664C378A}"/>
              </a:ext>
            </a:extLst>
          </p:cNvPr>
          <p:cNvSpPr>
            <a:spLocks noGrp="1"/>
          </p:cNvSpPr>
          <p:nvPr>
            <p:ph type="title"/>
          </p:nvPr>
        </p:nvSpPr>
        <p:spPr/>
        <p:txBody>
          <a:bodyPr/>
          <a:lstStyle/>
          <a:p>
            <a:r>
              <a:rPr lang="en-US" altLang="en-US" sz="2800" b="1">
                <a:latin typeface="Arial Rounded MT Bold" panose="020F0704030504030204" pitchFamily="34" charset="0"/>
              </a:rPr>
              <a:t>1. Bimbingan sebagai suatu proses </a:t>
            </a:r>
          </a:p>
        </p:txBody>
      </p:sp>
      <p:sp>
        <p:nvSpPr>
          <p:cNvPr id="3" name="Content Placeholder 2">
            <a:extLst>
              <a:ext uri="{FF2B5EF4-FFF2-40B4-BE49-F238E27FC236}">
                <a16:creationId xmlns:a16="http://schemas.microsoft.com/office/drawing/2014/main" id="{3D909C45-AE3C-44EC-890E-4C9E8BB57507}"/>
              </a:ext>
            </a:extLst>
          </p:cNvPr>
          <p:cNvSpPr>
            <a:spLocks noGrp="1"/>
          </p:cNvSpPr>
          <p:nvPr>
            <p:ph idx="1"/>
          </p:nvPr>
        </p:nvSpPr>
        <p:spPr/>
        <p:txBody>
          <a:bodyPr rtlCol="0">
            <a:normAutofit lnSpcReduction="10000"/>
          </a:bodyPr>
          <a:lstStyle/>
          <a:p>
            <a:pPr marL="457200" indent="-457200">
              <a:spcBef>
                <a:spcPts val="580"/>
              </a:spcBef>
              <a:buNone/>
              <a:defRPr/>
            </a:pPr>
            <a:r>
              <a:rPr lang="en-US" sz="2400" dirty="0" err="1">
                <a:latin typeface="Arial Rounded MT Bold" pitchFamily="34" charset="0"/>
              </a:rPr>
              <a:t>Bimbingan</a:t>
            </a:r>
            <a:r>
              <a:rPr lang="en-US" sz="2400" dirty="0">
                <a:latin typeface="Arial Rounded MT Bold" pitchFamily="34" charset="0"/>
              </a:rPr>
              <a:t> </a:t>
            </a:r>
            <a:r>
              <a:rPr lang="en-US" sz="2400" dirty="0" err="1">
                <a:latin typeface="Arial Rounded MT Bold" pitchFamily="34" charset="0"/>
              </a:rPr>
              <a:t>merupakan</a:t>
            </a:r>
            <a:r>
              <a:rPr lang="en-US" sz="2400" dirty="0">
                <a:latin typeface="Arial Rounded MT Bold" pitchFamily="34" charset="0"/>
              </a:rPr>
              <a:t> </a:t>
            </a:r>
            <a:r>
              <a:rPr lang="en-US" sz="2400" dirty="0" err="1">
                <a:latin typeface="Arial Rounded MT Bold" pitchFamily="34" charset="0"/>
              </a:rPr>
              <a:t>suatu</a:t>
            </a:r>
            <a:r>
              <a:rPr lang="en-US" sz="2400" dirty="0">
                <a:latin typeface="Arial Rounded MT Bold" pitchFamily="34" charset="0"/>
              </a:rPr>
              <a:t> </a:t>
            </a:r>
            <a:r>
              <a:rPr lang="en-US" sz="2400" dirty="0" err="1">
                <a:latin typeface="Arial Rounded MT Bold" pitchFamily="34" charset="0"/>
              </a:rPr>
              <a:t>kegiatan</a:t>
            </a:r>
            <a:r>
              <a:rPr lang="en-US" sz="2400" dirty="0">
                <a:latin typeface="Arial Rounded MT Bold" pitchFamily="34" charset="0"/>
              </a:rPr>
              <a:t> yang:</a:t>
            </a:r>
          </a:p>
          <a:p>
            <a:pPr marL="457200" indent="-457200">
              <a:spcBef>
                <a:spcPts val="580"/>
              </a:spcBef>
              <a:buFont typeface="+mj-lt"/>
              <a:buAutoNum type="alphaLcPeriod"/>
              <a:defRPr/>
            </a:pPr>
            <a:r>
              <a:rPr lang="en-US" sz="2400" dirty="0" err="1">
                <a:latin typeface="Arial Rounded MT Bold" pitchFamily="34" charset="0"/>
              </a:rPr>
              <a:t>Berkesinambungan</a:t>
            </a:r>
            <a:endParaRPr lang="en-US" sz="2400" dirty="0">
              <a:latin typeface="Arial Rounded MT Bold" pitchFamily="34" charset="0"/>
            </a:endParaRPr>
          </a:p>
          <a:p>
            <a:pPr marL="457200" indent="-457200">
              <a:spcBef>
                <a:spcPts val="580"/>
              </a:spcBef>
              <a:buFont typeface="+mj-lt"/>
              <a:buAutoNum type="alphaLcPeriod"/>
              <a:defRPr/>
            </a:pPr>
            <a:r>
              <a:rPr lang="en-US" sz="2400" dirty="0" err="1">
                <a:latin typeface="Arial Rounded MT Bold" pitchFamily="34" charset="0"/>
              </a:rPr>
              <a:t>Kegiatan</a:t>
            </a:r>
            <a:r>
              <a:rPr lang="en-US" sz="2400" dirty="0">
                <a:latin typeface="Arial Rounded MT Bold" pitchFamily="34" charset="0"/>
              </a:rPr>
              <a:t> yang </a:t>
            </a:r>
            <a:r>
              <a:rPr lang="en-US" sz="2400" dirty="0" err="1">
                <a:latin typeface="Arial Rounded MT Bold" pitchFamily="34" charset="0"/>
              </a:rPr>
              <a:t>sitematis</a:t>
            </a:r>
            <a:r>
              <a:rPr lang="en-US" sz="2400" dirty="0">
                <a:latin typeface="Arial Rounded MT Bold" pitchFamily="34" charset="0"/>
              </a:rPr>
              <a:t> </a:t>
            </a:r>
            <a:r>
              <a:rPr lang="en-US" sz="2400" dirty="0" err="1">
                <a:latin typeface="Arial Rounded MT Bold" pitchFamily="34" charset="0"/>
              </a:rPr>
              <a:t>dan</a:t>
            </a:r>
            <a:r>
              <a:rPr lang="en-US" sz="2400" dirty="0">
                <a:latin typeface="Arial Rounded MT Bold" pitchFamily="34" charset="0"/>
              </a:rPr>
              <a:t> </a:t>
            </a:r>
            <a:r>
              <a:rPr lang="en-US" sz="2400" dirty="0" err="1">
                <a:latin typeface="Arial Rounded MT Bold" pitchFamily="34" charset="0"/>
              </a:rPr>
              <a:t>terencana</a:t>
            </a:r>
            <a:endParaRPr lang="en-US" sz="2400" dirty="0">
              <a:latin typeface="Arial Rounded MT Bold" pitchFamily="34" charset="0"/>
            </a:endParaRPr>
          </a:p>
          <a:p>
            <a:pPr marL="457200" indent="-457200">
              <a:spcBef>
                <a:spcPts val="580"/>
              </a:spcBef>
              <a:buFont typeface="+mj-lt"/>
              <a:buAutoNum type="alphaLcPeriod"/>
              <a:defRPr/>
            </a:pPr>
            <a:r>
              <a:rPr lang="en-US" sz="2400" dirty="0" err="1">
                <a:latin typeface="Arial Rounded MT Bold" pitchFamily="34" charset="0"/>
              </a:rPr>
              <a:t>Terarah</a:t>
            </a:r>
            <a:r>
              <a:rPr lang="en-US" sz="2400" dirty="0">
                <a:latin typeface="Arial Rounded MT Bold" pitchFamily="34" charset="0"/>
              </a:rPr>
              <a:t> </a:t>
            </a:r>
            <a:r>
              <a:rPr lang="en-US" sz="2400" dirty="0" err="1">
                <a:latin typeface="Arial Rounded MT Bold" pitchFamily="34" charset="0"/>
              </a:rPr>
              <a:t>pada</a:t>
            </a:r>
            <a:r>
              <a:rPr lang="en-US" sz="2400" dirty="0">
                <a:latin typeface="Arial Rounded MT Bold" pitchFamily="34" charset="0"/>
              </a:rPr>
              <a:t> </a:t>
            </a:r>
            <a:r>
              <a:rPr lang="en-US" sz="2400" dirty="0" err="1">
                <a:latin typeface="Arial Rounded MT Bold" pitchFamily="34" charset="0"/>
              </a:rPr>
              <a:t>pencapaian</a:t>
            </a:r>
            <a:r>
              <a:rPr lang="en-US" sz="2400" dirty="0">
                <a:latin typeface="Arial Rounded MT Bold" pitchFamily="34" charset="0"/>
              </a:rPr>
              <a:t> </a:t>
            </a:r>
            <a:r>
              <a:rPr lang="en-US" sz="2400" dirty="0" err="1">
                <a:latin typeface="Arial Rounded MT Bold" pitchFamily="34" charset="0"/>
              </a:rPr>
              <a:t>tujuan</a:t>
            </a:r>
            <a:endParaRPr lang="en-US" sz="2400" dirty="0">
              <a:latin typeface="Arial Rounded MT Bold" pitchFamily="34" charset="0"/>
            </a:endParaRPr>
          </a:p>
          <a:p>
            <a:pPr marL="457200" indent="-457200">
              <a:spcBef>
                <a:spcPts val="580"/>
              </a:spcBef>
              <a:buFont typeface="+mj-lt"/>
              <a:buAutoNum type="alphaLcPeriod"/>
              <a:defRPr/>
            </a:pPr>
            <a:r>
              <a:rPr lang="en-US" sz="2400" dirty="0" err="1">
                <a:latin typeface="Arial Rounded MT Bold" pitchFamily="34" charset="0"/>
              </a:rPr>
              <a:t>Diberikan</a:t>
            </a:r>
            <a:r>
              <a:rPr lang="en-US" sz="2400" dirty="0">
                <a:latin typeface="Arial Rounded MT Bold" pitchFamily="34" charset="0"/>
              </a:rPr>
              <a:t> </a:t>
            </a:r>
            <a:r>
              <a:rPr lang="en-US" sz="2400" dirty="0" err="1">
                <a:latin typeface="Arial Rounded MT Bold" pitchFamily="34" charset="0"/>
              </a:rPr>
              <a:t>berdasarkan</a:t>
            </a:r>
            <a:r>
              <a:rPr lang="en-US" sz="2400" dirty="0">
                <a:latin typeface="Arial Rounded MT Bold" pitchFamily="34" charset="0"/>
              </a:rPr>
              <a:t> program yang </a:t>
            </a:r>
            <a:r>
              <a:rPr lang="en-US" sz="2400" dirty="0" err="1">
                <a:latin typeface="Arial Rounded MT Bold" pitchFamily="34" charset="0"/>
              </a:rPr>
              <a:t>berlandaskan</a:t>
            </a:r>
            <a:r>
              <a:rPr lang="en-US" sz="2400" dirty="0">
                <a:latin typeface="Arial Rounded MT Bold" pitchFamily="34" charset="0"/>
              </a:rPr>
              <a:t>:</a:t>
            </a:r>
          </a:p>
          <a:p>
            <a:pPr marL="457200" indent="-457200">
              <a:spcBef>
                <a:spcPts val="580"/>
              </a:spcBef>
              <a:buNone/>
              <a:defRPr/>
            </a:pPr>
            <a:r>
              <a:rPr lang="en-US" sz="2400" dirty="0">
                <a:latin typeface="Arial Rounded MT Bold" pitchFamily="34" charset="0"/>
              </a:rPr>
              <a:t>       * </a:t>
            </a:r>
            <a:r>
              <a:rPr lang="en-US" sz="2400" dirty="0" err="1">
                <a:latin typeface="Arial Rounded MT Bold" pitchFamily="34" charset="0"/>
              </a:rPr>
              <a:t>karakteristik</a:t>
            </a:r>
            <a:r>
              <a:rPr lang="en-US" sz="2400" dirty="0">
                <a:latin typeface="Arial Rounded MT Bold" pitchFamily="34" charset="0"/>
              </a:rPr>
              <a:t> </a:t>
            </a:r>
            <a:r>
              <a:rPr lang="en-US" sz="2400" dirty="0" err="1">
                <a:latin typeface="Arial Rounded MT Bold" pitchFamily="34" charset="0"/>
              </a:rPr>
              <a:t>perkembangan</a:t>
            </a:r>
            <a:r>
              <a:rPr lang="en-US" sz="2400" dirty="0">
                <a:latin typeface="Arial Rounded MT Bold" pitchFamily="34" charset="0"/>
              </a:rPr>
              <a:t> </a:t>
            </a:r>
            <a:r>
              <a:rPr lang="en-US" sz="2400" dirty="0" err="1">
                <a:latin typeface="Arial Rounded MT Bold" pitchFamily="34" charset="0"/>
              </a:rPr>
              <a:t>siswa</a:t>
            </a:r>
            <a:r>
              <a:rPr lang="en-US" sz="2400" dirty="0">
                <a:latin typeface="Arial Rounded MT Bold" pitchFamily="34" charset="0"/>
              </a:rPr>
              <a:t> </a:t>
            </a:r>
            <a:r>
              <a:rPr lang="en-US" sz="2400" dirty="0" err="1">
                <a:latin typeface="Arial Rounded MT Bold" pitchFamily="34" charset="0"/>
              </a:rPr>
              <a:t>dan</a:t>
            </a:r>
            <a:r>
              <a:rPr lang="en-US" sz="2400" dirty="0">
                <a:latin typeface="Arial Rounded MT Bold" pitchFamily="34" charset="0"/>
              </a:rPr>
              <a:t> </a:t>
            </a:r>
          </a:p>
          <a:p>
            <a:pPr marL="457200" indent="-457200">
              <a:spcBef>
                <a:spcPts val="580"/>
              </a:spcBef>
              <a:buNone/>
              <a:defRPr/>
            </a:pPr>
            <a:r>
              <a:rPr lang="en-US" sz="2400" dirty="0">
                <a:latin typeface="Arial Rounded MT Bold" pitchFamily="34" charset="0"/>
              </a:rPr>
              <a:t>       * need assessment</a:t>
            </a:r>
          </a:p>
          <a:p>
            <a:pPr marL="274320" indent="-274320">
              <a:spcBef>
                <a:spcPts val="580"/>
              </a:spcBef>
              <a:defRPr/>
            </a:pP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3">
            <a:extLst>
              <a:ext uri="{FF2B5EF4-FFF2-40B4-BE49-F238E27FC236}">
                <a16:creationId xmlns:a16="http://schemas.microsoft.com/office/drawing/2014/main" id="{2F6193AF-C494-4F80-803E-DD793173A2B0}"/>
              </a:ext>
            </a:extLst>
          </p:cNvPr>
          <p:cNvSpPr>
            <a:spLocks noGrp="1"/>
          </p:cNvSpPr>
          <p:nvPr>
            <p:ph type="title"/>
          </p:nvPr>
        </p:nvSpPr>
        <p:spPr>
          <a:xfrm>
            <a:off x="1828800" y="274638"/>
            <a:ext cx="8610600" cy="6278562"/>
          </a:xfrm>
        </p:spPr>
        <p:txBody>
          <a:bodyPr/>
          <a:lstStyle/>
          <a:p>
            <a:r>
              <a:rPr lang="en-US" altLang="en-US" sz="2400" b="1">
                <a:latin typeface="Arial Rounded MT Bold" panose="020F0704030504030204" pitchFamily="34" charset="0"/>
              </a:rPr>
              <a:t>2. Bimbingan merupakan pemberian bantuan.</a:t>
            </a:r>
            <a:br>
              <a:rPr lang="en-US" altLang="en-US" sz="2400">
                <a:latin typeface="Arial Rounded MT Bold" panose="020F0704030504030204" pitchFamily="34" charset="0"/>
              </a:rPr>
            </a:br>
            <a:r>
              <a:rPr lang="en-US" altLang="en-US" sz="2400">
                <a:latin typeface="Arial Rounded MT Bold" panose="020F0704030504030204" pitchFamily="34" charset="0"/>
              </a:rPr>
              <a:t>      Pihak yang aktif dalam mengembangkan diri, menga-</a:t>
            </a:r>
            <a:br>
              <a:rPr lang="en-US" altLang="en-US" sz="2400">
                <a:latin typeface="Arial Rounded MT Bold" panose="020F0704030504030204" pitchFamily="34" charset="0"/>
              </a:rPr>
            </a:br>
            <a:r>
              <a:rPr lang="en-US" altLang="en-US" sz="2400">
                <a:latin typeface="Arial Rounded MT Bold" panose="020F0704030504030204" pitchFamily="34" charset="0"/>
              </a:rPr>
              <a:t>      tasi masalah atau mengambil keputusan adalah siswa </a:t>
            </a:r>
            <a:br>
              <a:rPr lang="en-US" altLang="en-US" sz="2400">
                <a:latin typeface="Arial Rounded MT Bold" panose="020F0704030504030204" pitchFamily="34" charset="0"/>
              </a:rPr>
            </a:br>
            <a:r>
              <a:rPr lang="en-US" altLang="en-US" sz="2400">
                <a:latin typeface="Arial Rounded MT Bold" panose="020F0704030504030204" pitchFamily="34" charset="0"/>
              </a:rPr>
              <a:t>      (konseli). Konselor berperan sebagai fasilitator.</a:t>
            </a:r>
            <a:br>
              <a:rPr lang="en-US" altLang="en-US" sz="2400">
                <a:latin typeface="Arial Rounded MT Bold" panose="020F0704030504030204" pitchFamily="34" charset="0"/>
              </a:rPr>
            </a:br>
            <a:br>
              <a:rPr lang="en-US" altLang="en-US" sz="2400">
                <a:latin typeface="Arial Rounded MT Bold" panose="020F0704030504030204" pitchFamily="34" charset="0"/>
              </a:rPr>
            </a:br>
            <a:r>
              <a:rPr lang="en-US" altLang="en-US" sz="2400" b="1">
                <a:latin typeface="Arial Rounded MT Bold" panose="020F0704030504030204" pitchFamily="34" charset="0"/>
              </a:rPr>
              <a:t>3. Bimbingan diberikan kepada siswa</a:t>
            </a:r>
            <a:br>
              <a:rPr lang="en-US" altLang="en-US" sz="2400" b="1">
                <a:latin typeface="Arial Rounded MT Bold" panose="020F0704030504030204" pitchFamily="34" charset="0"/>
              </a:rPr>
            </a:br>
            <a:r>
              <a:rPr lang="en-US" altLang="en-US" sz="2400" b="1">
                <a:latin typeface="Arial Rounded MT Bold" panose="020F0704030504030204" pitchFamily="34" charset="0"/>
              </a:rPr>
              <a:t>     </a:t>
            </a:r>
            <a:r>
              <a:rPr lang="en-US" altLang="en-US" sz="2400">
                <a:latin typeface="Arial Rounded MT Bold" panose="020F0704030504030204" pitchFamily="34" charset="0"/>
              </a:rPr>
              <a:t>Siswa yang diberi bantuan adalah individu yang se-   </a:t>
            </a:r>
            <a:br>
              <a:rPr lang="en-US" altLang="en-US" sz="2400">
                <a:latin typeface="Arial Rounded MT Bold" panose="020F0704030504030204" pitchFamily="34" charset="0"/>
              </a:rPr>
            </a:br>
            <a:r>
              <a:rPr lang="en-US" altLang="en-US" sz="2400">
                <a:latin typeface="Arial Rounded MT Bold" panose="020F0704030504030204" pitchFamily="34" charset="0"/>
              </a:rPr>
              <a:t>     dang dalam proses berkembang dengan segala keu-   </a:t>
            </a:r>
            <a:br>
              <a:rPr lang="en-US" altLang="en-US" sz="2400">
                <a:latin typeface="Arial Rounded MT Bold" panose="020F0704030504030204" pitchFamily="34" charset="0"/>
              </a:rPr>
            </a:br>
            <a:r>
              <a:rPr lang="en-US" altLang="en-US" sz="2400">
                <a:latin typeface="Arial Rounded MT Bold" panose="020F0704030504030204" pitchFamily="34" charset="0"/>
              </a:rPr>
              <a:t>     nikannya.</a:t>
            </a:r>
            <a:br>
              <a:rPr lang="en-US" altLang="en-US" sz="2400">
                <a:latin typeface="Arial Rounded MT Bold" panose="020F0704030504030204" pitchFamily="34" charset="0"/>
              </a:rPr>
            </a:br>
            <a:br>
              <a:rPr lang="en-US" altLang="en-US" sz="2400">
                <a:latin typeface="Arial Rounded MT Bold" panose="020F0704030504030204" pitchFamily="34" charset="0"/>
              </a:rPr>
            </a:br>
            <a:br>
              <a:rPr lang="en-US" altLang="en-US" sz="2400" b="1">
                <a:latin typeface="Arial Rounded MT Bold" panose="020F0704030504030204" pitchFamily="34" charset="0"/>
              </a:rPr>
            </a:br>
            <a:br>
              <a:rPr lang="en-US" altLang="en-US" sz="2400">
                <a:latin typeface="Arial Rounded MT Bold" panose="020F0704030504030204" pitchFamily="34" charset="0"/>
              </a:rPr>
            </a:br>
            <a:endParaRPr lang="en-US" altLang="en-US" sz="2400">
              <a:latin typeface="Arial Rounded MT Bold" panose="020F0704030504030204"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9D4188CB-3C3D-4E9E-A0FB-753C76BBD30D}"/>
              </a:ext>
            </a:extLst>
          </p:cNvPr>
          <p:cNvSpPr>
            <a:spLocks noGrp="1"/>
          </p:cNvSpPr>
          <p:nvPr>
            <p:ph type="title"/>
          </p:nvPr>
        </p:nvSpPr>
        <p:spPr>
          <a:xfrm>
            <a:off x="1828800" y="274638"/>
            <a:ext cx="8534400" cy="5516562"/>
          </a:xfrm>
        </p:spPr>
        <p:txBody>
          <a:bodyPr>
            <a:normAutofit fontScale="90000"/>
          </a:bodyPr>
          <a:lstStyle/>
          <a:p>
            <a:r>
              <a:rPr lang="en-US" altLang="en-US" sz="2400" b="1">
                <a:latin typeface="Arial Rounded MT Bold" panose="020F0704030504030204" pitchFamily="34" charset="0"/>
              </a:rPr>
              <a:t> 4. Tujuan bimbingan adalah perkembangan optimal,    </a:t>
            </a:r>
            <a:br>
              <a:rPr lang="en-US" altLang="en-US" sz="2400" b="1">
                <a:latin typeface="Arial Rounded MT Bold" panose="020F0704030504030204" pitchFamily="34" charset="0"/>
              </a:rPr>
            </a:br>
            <a:r>
              <a:rPr lang="en-US" altLang="en-US" sz="2400" b="1">
                <a:latin typeface="Arial Rounded MT Bold" panose="020F0704030504030204" pitchFamily="34" charset="0"/>
              </a:rPr>
              <a:t>      </a:t>
            </a:r>
            <a:r>
              <a:rPr lang="en-US" altLang="en-US" sz="2400">
                <a:latin typeface="Arial Rounded MT Bold" panose="020F0704030504030204" pitchFamily="34" charset="0"/>
              </a:rPr>
              <a:t>yaitu perkembangan yang sesuai dengan potensi dan</a:t>
            </a:r>
            <a:br>
              <a:rPr lang="en-US" altLang="en-US" sz="2400">
                <a:latin typeface="Arial Rounded MT Bold" panose="020F0704030504030204" pitchFamily="34" charset="0"/>
              </a:rPr>
            </a:br>
            <a:r>
              <a:rPr lang="en-US" altLang="en-US" sz="2400">
                <a:latin typeface="Arial Rounded MT Bold" panose="020F0704030504030204" pitchFamily="34" charset="0"/>
              </a:rPr>
              <a:t>      sistem nilai tentang kehidupan yang baik dan benar, </a:t>
            </a:r>
            <a:br>
              <a:rPr lang="en-US" altLang="en-US" sz="2400">
                <a:latin typeface="Arial Rounded MT Bold" panose="020F0704030504030204" pitchFamily="34" charset="0"/>
              </a:rPr>
            </a:br>
            <a:r>
              <a:rPr lang="en-US" altLang="en-US" sz="2400">
                <a:latin typeface="Arial Rounded MT Bold" panose="020F0704030504030204" pitchFamily="34" charset="0"/>
              </a:rPr>
              <a:t>      dalam suatu kondisi dinamis (berkembang dalam </a:t>
            </a:r>
            <a:br>
              <a:rPr lang="en-US" altLang="en-US" sz="2400">
                <a:latin typeface="Arial Rounded MT Bold" panose="020F0704030504030204" pitchFamily="34" charset="0"/>
              </a:rPr>
            </a:br>
            <a:r>
              <a:rPr lang="en-US" altLang="en-US" sz="2400">
                <a:latin typeface="Arial Rounded MT Bold" panose="020F0704030504030204" pitchFamily="34" charset="0"/>
              </a:rPr>
              <a:t>      lingkungan yang terus berubah)dimana sisiwa:</a:t>
            </a:r>
            <a:br>
              <a:rPr lang="en-US" altLang="en-US" sz="2400">
                <a:latin typeface="Arial Rounded MT Bold" panose="020F0704030504030204" pitchFamily="34" charset="0"/>
              </a:rPr>
            </a:br>
            <a:r>
              <a:rPr lang="en-US" altLang="en-US" sz="2400">
                <a:latin typeface="Arial Rounded MT Bold" panose="020F0704030504030204" pitchFamily="34" charset="0"/>
              </a:rPr>
              <a:t>      a. mampu mengenal dan memahami diri,</a:t>
            </a:r>
            <a:br>
              <a:rPr lang="en-US" altLang="en-US" sz="2400">
                <a:latin typeface="Arial Rounded MT Bold" panose="020F0704030504030204" pitchFamily="34" charset="0"/>
              </a:rPr>
            </a:br>
            <a:r>
              <a:rPr lang="en-US" altLang="en-US" sz="2400">
                <a:latin typeface="Arial Rounded MT Bold" panose="020F0704030504030204" pitchFamily="34" charset="0"/>
              </a:rPr>
              <a:t>      b. berani menerima kenyataan diri secara obyektif,</a:t>
            </a:r>
            <a:br>
              <a:rPr lang="en-US" altLang="en-US" sz="2400">
                <a:latin typeface="Arial Rounded MT Bold" panose="020F0704030504030204" pitchFamily="34" charset="0"/>
              </a:rPr>
            </a:br>
            <a:r>
              <a:rPr lang="en-US" altLang="en-US" sz="2400">
                <a:latin typeface="Arial Rounded MT Bold" panose="020F0704030504030204" pitchFamily="34" charset="0"/>
              </a:rPr>
              <a:t>      c. mengarahkan diri sesuai dengan kemampuan, </a:t>
            </a:r>
            <a:br>
              <a:rPr lang="en-US" altLang="en-US" sz="2400">
                <a:latin typeface="Arial Rounded MT Bold" panose="020F0704030504030204" pitchFamily="34" charset="0"/>
              </a:rPr>
            </a:br>
            <a:r>
              <a:rPr lang="en-US" altLang="en-US" sz="2400">
                <a:latin typeface="Arial Rounded MT Bold" panose="020F0704030504030204" pitchFamily="34" charset="0"/>
              </a:rPr>
              <a:t>          peluang, dan sistem nilai, dan</a:t>
            </a:r>
            <a:br>
              <a:rPr lang="en-US" altLang="en-US" sz="2400">
                <a:latin typeface="Arial Rounded MT Bold" panose="020F0704030504030204" pitchFamily="34" charset="0"/>
              </a:rPr>
            </a:br>
            <a:r>
              <a:rPr lang="en-US" altLang="en-US" sz="2400">
                <a:latin typeface="Arial Rounded MT Bold" panose="020F0704030504030204" pitchFamily="34" charset="0"/>
              </a:rPr>
              <a:t>      d. melakukan pilihan dan mengambil keputusan atas </a:t>
            </a:r>
            <a:br>
              <a:rPr lang="en-US" altLang="en-US" sz="2400">
                <a:latin typeface="Arial Rounded MT Bold" panose="020F0704030504030204" pitchFamily="34" charset="0"/>
              </a:rPr>
            </a:br>
            <a:r>
              <a:rPr lang="en-US" altLang="en-US" sz="2400">
                <a:latin typeface="Arial Rounded MT Bold" panose="020F0704030504030204" pitchFamily="34" charset="0"/>
              </a:rPr>
              <a:t>          tanggung jawab sendiri</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
            <a:extLst>
              <a:ext uri="{FF2B5EF4-FFF2-40B4-BE49-F238E27FC236}">
                <a16:creationId xmlns:a16="http://schemas.microsoft.com/office/drawing/2014/main" id="{4B9C8BA3-75DE-4B02-BE61-3991EF4A546E}"/>
              </a:ext>
            </a:extLst>
          </p:cNvPr>
          <p:cNvSpPr>
            <a:spLocks noGrp="1"/>
          </p:cNvSpPr>
          <p:nvPr>
            <p:ph type="title"/>
          </p:nvPr>
        </p:nvSpPr>
        <p:spPr/>
        <p:txBody>
          <a:bodyPr/>
          <a:lstStyle/>
          <a:p>
            <a:r>
              <a:rPr lang="en-US" altLang="en-US" sz="2800" b="1">
                <a:latin typeface="Arial Rounded MT Bold" panose="020F0704030504030204" pitchFamily="34" charset="0"/>
              </a:rPr>
              <a:t>PENGERTIAN KONSELING</a:t>
            </a:r>
          </a:p>
        </p:txBody>
      </p:sp>
      <p:sp>
        <p:nvSpPr>
          <p:cNvPr id="10243" name="Content Placeholder 3">
            <a:extLst>
              <a:ext uri="{FF2B5EF4-FFF2-40B4-BE49-F238E27FC236}">
                <a16:creationId xmlns:a16="http://schemas.microsoft.com/office/drawing/2014/main" id="{3F7038F2-9E8E-4332-B596-7D677B028BAB}"/>
              </a:ext>
            </a:extLst>
          </p:cNvPr>
          <p:cNvSpPr>
            <a:spLocks noGrp="1"/>
          </p:cNvSpPr>
          <p:nvPr>
            <p:ph idx="1"/>
          </p:nvPr>
        </p:nvSpPr>
        <p:spPr/>
        <p:txBody>
          <a:bodyPr>
            <a:normAutofit fontScale="92500" lnSpcReduction="20000"/>
          </a:bodyPr>
          <a:lstStyle/>
          <a:p>
            <a:pPr marL="273050" indent="-273050">
              <a:spcBef>
                <a:spcPts val="575"/>
              </a:spcBef>
              <a:buNone/>
            </a:pPr>
            <a:r>
              <a:rPr lang="en-US" altLang="en-US" sz="2400">
                <a:latin typeface="Arial Rounded MT Bold" panose="020F0704030504030204" pitchFamily="34" charset="0"/>
              </a:rPr>
              <a:t>Proses </a:t>
            </a:r>
            <a:r>
              <a:rPr lang="en-US" altLang="en-US" sz="2400" i="1">
                <a:latin typeface="Arial Rounded MT Bold" panose="020F0704030504030204" pitchFamily="34" charset="0"/>
              </a:rPr>
              <a:t>helping  </a:t>
            </a:r>
            <a:r>
              <a:rPr lang="en-US" altLang="en-US" sz="2400">
                <a:latin typeface="Arial Rounded MT Bold" panose="020F0704030504030204" pitchFamily="34" charset="0"/>
              </a:rPr>
              <a:t>atau bantuan dari konselor (</a:t>
            </a:r>
            <a:r>
              <a:rPr lang="en-US" altLang="en-US" sz="2400" i="1">
                <a:latin typeface="Arial Rounded MT Bold" panose="020F0704030504030204" pitchFamily="34" charset="0"/>
              </a:rPr>
              <a:t>helper</a:t>
            </a:r>
            <a:r>
              <a:rPr lang="en-US" altLang="en-US" sz="2400">
                <a:latin typeface="Arial Rounded MT Bold" panose="020F0704030504030204" pitchFamily="34" charset="0"/>
              </a:rPr>
              <a:t>)</a:t>
            </a:r>
          </a:p>
          <a:p>
            <a:pPr marL="273050" indent="-273050">
              <a:spcBef>
                <a:spcPts val="575"/>
              </a:spcBef>
              <a:buNone/>
            </a:pPr>
            <a:r>
              <a:rPr lang="en-US" altLang="en-US" sz="2400">
                <a:latin typeface="Arial Rounded MT Bold" panose="020F0704030504030204" pitchFamily="34" charset="0"/>
              </a:rPr>
              <a:t> kepada konseli, baik melalui tatap muka maupun me-</a:t>
            </a:r>
          </a:p>
          <a:p>
            <a:pPr marL="273050" indent="-273050">
              <a:spcBef>
                <a:spcPts val="575"/>
              </a:spcBef>
              <a:buNone/>
            </a:pPr>
            <a:r>
              <a:rPr lang="en-US" altLang="en-US" sz="2400">
                <a:latin typeface="Arial Rounded MT Bold" panose="020F0704030504030204" pitchFamily="34" charset="0"/>
              </a:rPr>
              <a:t>dia (cetak maupun elektronik, internet, atau telepon), </a:t>
            </a:r>
          </a:p>
          <a:p>
            <a:pPr marL="273050" indent="-273050">
              <a:spcBef>
                <a:spcPts val="575"/>
              </a:spcBef>
              <a:buNone/>
            </a:pPr>
            <a:r>
              <a:rPr lang="en-US" altLang="en-US" sz="2400">
                <a:latin typeface="Arial Rounded MT Bold" panose="020F0704030504030204" pitchFamily="34" charset="0"/>
              </a:rPr>
              <a:t>agar konseli dapat mengembangkan potensi dri atau </a:t>
            </a:r>
          </a:p>
          <a:p>
            <a:pPr marL="273050" indent="-273050">
              <a:spcBef>
                <a:spcPts val="575"/>
              </a:spcBef>
              <a:buNone/>
            </a:pPr>
            <a:r>
              <a:rPr lang="en-US" altLang="en-US" sz="2400">
                <a:latin typeface="Arial Rounded MT Bold" panose="020F0704030504030204" pitchFamily="34" charset="0"/>
              </a:rPr>
              <a:t>memecahkan masalah sehingga berkembang menjadi</a:t>
            </a:r>
          </a:p>
          <a:p>
            <a:pPr marL="273050" indent="-273050">
              <a:spcBef>
                <a:spcPts val="575"/>
              </a:spcBef>
              <a:buNone/>
            </a:pPr>
            <a:r>
              <a:rPr lang="en-US" altLang="en-US" sz="2400">
                <a:latin typeface="Arial Rounded MT Bold" panose="020F0704030504030204" pitchFamily="34" charset="0"/>
              </a:rPr>
              <a:t> pribadi yang bermakna, baik bagi diri sendiri maupun </a:t>
            </a:r>
          </a:p>
          <a:p>
            <a:pPr marL="273050" indent="-273050">
              <a:spcBef>
                <a:spcPts val="575"/>
              </a:spcBef>
              <a:buNone/>
            </a:pPr>
            <a:r>
              <a:rPr lang="en-US" altLang="en-US" sz="2400">
                <a:latin typeface="Arial Rounded MT Bold" panose="020F0704030504030204" pitchFamily="34" charset="0"/>
              </a:rPr>
              <a:t>orang lain dalam rangka mencapai kebahagiaan ber-</a:t>
            </a:r>
          </a:p>
          <a:p>
            <a:pPr marL="273050" indent="-273050">
              <a:spcBef>
                <a:spcPts val="575"/>
              </a:spcBef>
              <a:buNone/>
            </a:pPr>
            <a:r>
              <a:rPr lang="en-US" altLang="en-US" sz="2400">
                <a:latin typeface="Arial Rounded MT Bold" panose="020F0704030504030204" pitchFamily="34" charset="0"/>
              </a:rPr>
              <a:t>sama.</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
            <a:extLst>
              <a:ext uri="{FF2B5EF4-FFF2-40B4-BE49-F238E27FC236}">
                <a16:creationId xmlns:a16="http://schemas.microsoft.com/office/drawing/2014/main" id="{E2842832-1B46-43BC-8C0D-A6FD6B2FF22A}"/>
              </a:ext>
            </a:extLst>
          </p:cNvPr>
          <p:cNvSpPr>
            <a:spLocks noGrp="1"/>
          </p:cNvSpPr>
          <p:nvPr>
            <p:ph type="title"/>
          </p:nvPr>
        </p:nvSpPr>
        <p:spPr/>
        <p:txBody>
          <a:bodyPr/>
          <a:lstStyle/>
          <a:p>
            <a:r>
              <a:rPr lang="en-US" altLang="en-US" sz="2800" b="1">
                <a:latin typeface="Arial Rounded MT Bold" panose="020F0704030504030204" pitchFamily="34" charset="0"/>
              </a:rPr>
              <a:t>Karakteristik Konseling</a:t>
            </a:r>
          </a:p>
        </p:txBody>
      </p:sp>
      <p:sp>
        <p:nvSpPr>
          <p:cNvPr id="11267" name="Content Placeholder 3">
            <a:extLst>
              <a:ext uri="{FF2B5EF4-FFF2-40B4-BE49-F238E27FC236}">
                <a16:creationId xmlns:a16="http://schemas.microsoft.com/office/drawing/2014/main" id="{3049402B-CF4D-4622-9081-8DEE86938F45}"/>
              </a:ext>
            </a:extLst>
          </p:cNvPr>
          <p:cNvSpPr>
            <a:spLocks noGrp="1"/>
          </p:cNvSpPr>
          <p:nvPr>
            <p:ph idx="1"/>
          </p:nvPr>
        </p:nvSpPr>
        <p:spPr/>
        <p:txBody>
          <a:bodyPr rtlCol="0">
            <a:normAutofit fontScale="77500" lnSpcReduction="20000"/>
          </a:bodyPr>
          <a:lstStyle/>
          <a:p>
            <a:pPr marL="457200" indent="-457200">
              <a:spcBef>
                <a:spcPts val="580"/>
              </a:spcBef>
              <a:buFont typeface="Calibri" pitchFamily="34" charset="0"/>
              <a:buAutoNum type="arabicPeriod"/>
              <a:defRPr/>
            </a:pPr>
            <a:r>
              <a:rPr lang="en-US" sz="2400">
                <a:latin typeface="Arial Rounded MT Bold" pitchFamily="34" charset="0"/>
              </a:rPr>
              <a:t>Konseling merupakan salah satu bentuk hubungan yang bersifat membantu.</a:t>
            </a:r>
          </a:p>
          <a:p>
            <a:pPr marL="457200" indent="-457200">
              <a:spcBef>
                <a:spcPts val="580"/>
              </a:spcBef>
              <a:buFont typeface="Calibri" pitchFamily="34" charset="0"/>
              <a:buAutoNum type="arabicPeriod"/>
              <a:defRPr/>
            </a:pPr>
            <a:endParaRPr lang="en-US" sz="2400">
              <a:latin typeface="Arial Rounded MT Bold" pitchFamily="34" charset="0"/>
            </a:endParaRPr>
          </a:p>
          <a:p>
            <a:pPr marL="457200" indent="-457200">
              <a:spcBef>
                <a:spcPts val="580"/>
              </a:spcBef>
              <a:buFont typeface="Calibri" pitchFamily="34" charset="0"/>
              <a:buAutoNum type="arabicPeriod"/>
              <a:defRPr/>
            </a:pPr>
            <a:r>
              <a:rPr lang="en-US" sz="2400">
                <a:latin typeface="Arial Rounded MT Bold" pitchFamily="34" charset="0"/>
              </a:rPr>
              <a:t>Hubungan dalam konseling bersifat interpersonal.</a:t>
            </a:r>
          </a:p>
          <a:p>
            <a:pPr marL="457200" indent="-457200">
              <a:spcBef>
                <a:spcPts val="580"/>
              </a:spcBef>
              <a:buFont typeface="Calibri" pitchFamily="34" charset="0"/>
              <a:buAutoNum type="arabicPeriod"/>
              <a:defRPr/>
            </a:pPr>
            <a:endParaRPr lang="en-US" sz="2400">
              <a:latin typeface="Arial Rounded MT Bold" pitchFamily="34" charset="0"/>
            </a:endParaRPr>
          </a:p>
          <a:p>
            <a:pPr marL="457200" indent="-457200">
              <a:spcBef>
                <a:spcPts val="580"/>
              </a:spcBef>
              <a:buFont typeface="Calibri" pitchFamily="34" charset="0"/>
              <a:buAutoNum type="arabicPeriod"/>
              <a:defRPr/>
            </a:pPr>
            <a:r>
              <a:rPr lang="en-US" sz="2400">
                <a:latin typeface="Arial Rounded MT Bold" pitchFamily="34" charset="0"/>
              </a:rPr>
              <a:t>Dalam proses konseling kedua belah pihak menunjukkan kepribadian yang asli </a:t>
            </a:r>
            <a:r>
              <a:rPr lang="en-US" sz="2400">
                <a:latin typeface="Arial Rounded MT Bold" pitchFamily="34" charset="0"/>
                <a:sym typeface="Wingdings" pitchFamily="2" charset="2"/>
              </a:rPr>
              <a:t> suasana rahasia.</a:t>
            </a:r>
          </a:p>
          <a:p>
            <a:pPr marL="457200" indent="-457200">
              <a:spcBef>
                <a:spcPts val="580"/>
              </a:spcBef>
              <a:buFont typeface="Calibri" pitchFamily="34" charset="0"/>
              <a:buAutoNum type="arabicPeriod"/>
              <a:defRPr/>
            </a:pPr>
            <a:endParaRPr lang="en-US" sz="2400">
              <a:latin typeface="Arial Rounded MT Bold" pitchFamily="34" charset="0"/>
              <a:sym typeface="Wingdings" pitchFamily="2" charset="2"/>
            </a:endParaRPr>
          </a:p>
          <a:p>
            <a:pPr marL="457200" indent="-457200">
              <a:spcBef>
                <a:spcPts val="580"/>
              </a:spcBef>
              <a:buFont typeface="Calibri" pitchFamily="34" charset="0"/>
              <a:buAutoNum type="arabicPeriod"/>
              <a:defRPr/>
            </a:pPr>
            <a:r>
              <a:rPr lang="en-US" sz="2400">
                <a:latin typeface="Arial Rounded MT Bold" pitchFamily="34" charset="0"/>
                <a:sym typeface="Wingdings" pitchFamily="2" charset="2"/>
              </a:rPr>
              <a:t>Keefektifan konseling terutama ditentukan oleh kualitas hubungan konselor dan konseli.</a:t>
            </a:r>
            <a:endParaRPr lang="en-US" sz="2400">
              <a:latin typeface="Arial Rounded MT Bold" pitchFamily="34" charset="0"/>
            </a:endParaRPr>
          </a:p>
          <a:p>
            <a:pPr marL="457200" indent="-457200">
              <a:spcBef>
                <a:spcPts val="580"/>
              </a:spcBef>
              <a:buFont typeface="Calibri" pitchFamily="34" charset="0"/>
              <a:buAutoNum type="arabicPeriod"/>
              <a:defRPr/>
            </a:pPr>
            <a:endParaRPr lang="en-US" sz="2400">
              <a:latin typeface="Arial Rounded MT Bold"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BCE2E06E-15CA-4E81-8B72-1FE70CAED85B}"/>
              </a:ext>
            </a:extLst>
          </p:cNvPr>
          <p:cNvSpPr>
            <a:spLocks noGrp="1"/>
          </p:cNvSpPr>
          <p:nvPr>
            <p:ph type="title"/>
          </p:nvPr>
        </p:nvSpPr>
        <p:spPr/>
        <p:txBody>
          <a:bodyPr/>
          <a:lstStyle/>
          <a:p>
            <a:r>
              <a:rPr lang="en-US" altLang="en-US" sz="2800" b="1">
                <a:latin typeface="Arial Rounded MT Bold" panose="020F0704030504030204" pitchFamily="34" charset="0"/>
              </a:rPr>
              <a:t>Tujuan Konseling</a:t>
            </a:r>
          </a:p>
        </p:txBody>
      </p:sp>
      <p:sp>
        <p:nvSpPr>
          <p:cNvPr id="12291" name="Content Placeholder 2">
            <a:extLst>
              <a:ext uri="{FF2B5EF4-FFF2-40B4-BE49-F238E27FC236}">
                <a16:creationId xmlns:a16="http://schemas.microsoft.com/office/drawing/2014/main" id="{6D5D9080-1685-4F9A-9BFC-577288E5054A}"/>
              </a:ext>
            </a:extLst>
          </p:cNvPr>
          <p:cNvSpPr>
            <a:spLocks noGrp="1"/>
          </p:cNvSpPr>
          <p:nvPr>
            <p:ph idx="1"/>
          </p:nvPr>
        </p:nvSpPr>
        <p:spPr/>
        <p:txBody>
          <a:bodyPr>
            <a:normAutofit fontScale="92500" lnSpcReduction="20000"/>
          </a:bodyPr>
          <a:lstStyle/>
          <a:p>
            <a:pPr marL="273050" indent="-273050">
              <a:spcBef>
                <a:spcPts val="575"/>
              </a:spcBef>
              <a:buNone/>
            </a:pPr>
            <a:endParaRPr lang="en-US" altLang="en-US" sz="2400">
              <a:latin typeface="Arial Rounded MT Bold" panose="020F0704030504030204" pitchFamily="34" charset="0"/>
            </a:endParaRPr>
          </a:p>
          <a:p>
            <a:pPr marL="273050" indent="-273050">
              <a:spcBef>
                <a:spcPts val="575"/>
              </a:spcBef>
              <a:buNone/>
            </a:pPr>
            <a:r>
              <a:rPr lang="en-US" altLang="en-US" sz="2400">
                <a:latin typeface="Arial Rounded MT Bold" panose="020F0704030504030204" pitchFamily="34" charset="0"/>
              </a:rPr>
              <a:t>Konseling adalah upaya bantuan yang diberikan seo-</a:t>
            </a:r>
          </a:p>
          <a:p>
            <a:pPr marL="273050" indent="-273050">
              <a:spcBef>
                <a:spcPts val="575"/>
              </a:spcBef>
              <a:buNone/>
            </a:pPr>
            <a:r>
              <a:rPr lang="en-US" altLang="en-US" sz="2400">
                <a:latin typeface="Arial Rounded MT Bold" panose="020F0704030504030204" pitchFamily="34" charset="0"/>
              </a:rPr>
              <a:t>rang pembimbing yang terlatih dan berpengalaman, </a:t>
            </a:r>
          </a:p>
          <a:p>
            <a:pPr marL="273050" indent="-273050">
              <a:spcBef>
                <a:spcPts val="575"/>
              </a:spcBef>
              <a:buNone/>
            </a:pPr>
            <a:r>
              <a:rPr lang="en-US" altLang="en-US" sz="2400">
                <a:latin typeface="Arial Rounded MT Bold" panose="020F0704030504030204" pitchFamily="34" charset="0"/>
              </a:rPr>
              <a:t>terhadap individu-individu yang membutuhkannya,</a:t>
            </a:r>
          </a:p>
          <a:p>
            <a:pPr marL="273050" indent="-273050">
              <a:spcBef>
                <a:spcPts val="575"/>
              </a:spcBef>
              <a:buNone/>
            </a:pPr>
            <a:r>
              <a:rPr lang="en-US" altLang="en-US" sz="2400">
                <a:latin typeface="Arial Rounded MT Bold" panose="020F0704030504030204" pitchFamily="34" charset="0"/>
              </a:rPr>
              <a:t>agar individu tersebut berkembang potensinya secara </a:t>
            </a:r>
          </a:p>
          <a:p>
            <a:pPr marL="273050" indent="-273050">
              <a:spcBef>
                <a:spcPts val="575"/>
              </a:spcBef>
              <a:buNone/>
            </a:pPr>
            <a:r>
              <a:rPr lang="en-US" altLang="en-US" sz="2400">
                <a:latin typeface="Arial Rounded MT Bold" panose="020F0704030504030204" pitchFamily="34" charset="0"/>
              </a:rPr>
              <a:t>optimal, mampu mengatasi masalahnya dan mampu</a:t>
            </a:r>
          </a:p>
          <a:p>
            <a:pPr marL="273050" indent="-273050">
              <a:spcBef>
                <a:spcPts val="575"/>
              </a:spcBef>
              <a:buNone/>
            </a:pPr>
            <a:r>
              <a:rPr lang="en-US" altLang="en-US" sz="2400">
                <a:latin typeface="Arial Rounded MT Bold" panose="020F0704030504030204" pitchFamily="34" charset="0"/>
              </a:rPr>
              <a:t> menyesuaikan diri terhadap lingkungan yang selalu </a:t>
            </a:r>
          </a:p>
          <a:p>
            <a:pPr marL="273050" indent="-273050">
              <a:spcBef>
                <a:spcPts val="575"/>
              </a:spcBef>
              <a:buNone/>
            </a:pPr>
            <a:r>
              <a:rPr lang="en-US" altLang="en-US" sz="2400">
                <a:latin typeface="Arial Rounded MT Bold" panose="020F0704030504030204" pitchFamily="34" charset="0"/>
              </a:rPr>
              <a:t>berubah (Willis, 2009).</a:t>
            </a:r>
          </a:p>
          <a:p>
            <a:pPr marL="273050" indent="-273050">
              <a:spcBef>
                <a:spcPts val="575"/>
              </a:spcBef>
              <a:buNone/>
            </a:pPr>
            <a:endParaRPr lang="en-US" altLang="en-US" sz="2400">
              <a:latin typeface="Arial Rounded MT Bold" panose="020F0704030504030204"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893B5BC0-098F-4721-90AC-F44206C91FD5}"/>
              </a:ext>
            </a:extLst>
          </p:cNvPr>
          <p:cNvSpPr>
            <a:spLocks noGrp="1"/>
          </p:cNvSpPr>
          <p:nvPr>
            <p:ph type="title"/>
          </p:nvPr>
        </p:nvSpPr>
        <p:spPr/>
        <p:txBody>
          <a:bodyPr/>
          <a:lstStyle/>
          <a:p>
            <a:r>
              <a:rPr lang="en-US" altLang="en-US" sz="2400" b="1">
                <a:latin typeface="Arial Rounded MT Bold" panose="020F0704030504030204" pitchFamily="34" charset="0"/>
              </a:rPr>
              <a:t>Tujuan Konseling</a:t>
            </a:r>
            <a:endParaRPr lang="en-US" altLang="en-US" sz="2400"/>
          </a:p>
        </p:txBody>
      </p:sp>
      <p:sp>
        <p:nvSpPr>
          <p:cNvPr id="13315" name="Content Placeholder 2">
            <a:extLst>
              <a:ext uri="{FF2B5EF4-FFF2-40B4-BE49-F238E27FC236}">
                <a16:creationId xmlns:a16="http://schemas.microsoft.com/office/drawing/2014/main" id="{C3181EE3-B6CF-435C-8494-18BDB17DB201}"/>
              </a:ext>
            </a:extLst>
          </p:cNvPr>
          <p:cNvSpPr>
            <a:spLocks noGrp="1"/>
          </p:cNvSpPr>
          <p:nvPr>
            <p:ph idx="1"/>
          </p:nvPr>
        </p:nvSpPr>
        <p:spPr/>
        <p:txBody>
          <a:bodyPr/>
          <a:lstStyle/>
          <a:p>
            <a:pPr>
              <a:buFont typeface="Arial" panose="020B0604020202020204" pitchFamily="34" charset="0"/>
              <a:buNone/>
            </a:pPr>
            <a:endParaRPr lang="en-US" altLang="en-US" sz="2400">
              <a:latin typeface="Arial Rounded MT Bold" panose="020F0704030504030204" pitchFamily="34" charset="0"/>
            </a:endParaRPr>
          </a:p>
          <a:p>
            <a:pPr>
              <a:buFont typeface="Arial" panose="020B0604020202020204" pitchFamily="34" charset="0"/>
              <a:buNone/>
            </a:pPr>
            <a:r>
              <a:rPr lang="en-US" altLang="en-US" sz="2400">
                <a:latin typeface="Arial Rounded MT Bold" panose="020F0704030504030204" pitchFamily="34" charset="0"/>
              </a:rPr>
              <a:t>Mengadakan perubahan perilaku pada diri konseli se-</a:t>
            </a:r>
          </a:p>
          <a:p>
            <a:pPr>
              <a:buFont typeface="Arial" panose="020B0604020202020204" pitchFamily="34" charset="0"/>
              <a:buNone/>
            </a:pPr>
            <a:r>
              <a:rPr lang="en-US" altLang="en-US" sz="2400">
                <a:latin typeface="Arial Rounded MT Bold" panose="020F0704030504030204" pitchFamily="34" charset="0"/>
              </a:rPr>
              <a:t>hingga memungkinkan hidupnya lebih produktif dan </a:t>
            </a:r>
          </a:p>
          <a:p>
            <a:pPr>
              <a:buFont typeface="Arial" panose="020B0604020202020204" pitchFamily="34" charset="0"/>
              <a:buNone/>
            </a:pPr>
            <a:r>
              <a:rPr lang="en-US" altLang="en-US" sz="2400">
                <a:latin typeface="Arial Rounded MT Bold" panose="020F0704030504030204" pitchFamily="34" charset="0"/>
              </a:rPr>
              <a:t>memuaskan (Shertzer dan Stone, 1980: 82-88).</a:t>
            </a:r>
          </a:p>
          <a:p>
            <a:pPr>
              <a:buFont typeface="Arial" panose="020B0604020202020204" pitchFamily="34" charset="0"/>
              <a:buNone/>
            </a:pPr>
            <a:endParaRPr lang="en-US" altLang="en-US" sz="2400">
              <a:latin typeface="Arial Rounded MT Bold" panose="020F0704030504030204" pitchFamily="34" charset="0"/>
            </a:endParaRPr>
          </a:p>
          <a:p>
            <a:pPr>
              <a:buFont typeface="Arial" panose="020B0604020202020204" pitchFamily="34" charset="0"/>
              <a:buNone/>
            </a:pPr>
            <a:r>
              <a:rPr lang="en-US" altLang="en-US" sz="2400">
                <a:latin typeface="Arial Rounded MT Bold" panose="020F0704030504030204" pitchFamily="34" charset="0"/>
              </a:rPr>
              <a:t>Membantu konseli mencapai keefektifan pribadi.</a:t>
            </a:r>
          </a:p>
          <a:p>
            <a:pPr>
              <a:buFont typeface="Arial" panose="020B0604020202020204" pitchFamily="34" charset="0"/>
              <a:buNone/>
            </a:pPr>
            <a:endParaRPr lang="en-US" altLang="en-US" sz="2400">
              <a:latin typeface="Arial Rounded MT Bold" panose="020F0704030504030204" pitchFamily="34" charset="0"/>
            </a:endParaRPr>
          </a:p>
          <a:p>
            <a:pPr>
              <a:buFont typeface="Arial" panose="020B0604020202020204" pitchFamily="34" charset="0"/>
              <a:buNone/>
            </a:pPr>
            <a:endParaRPr lang="en-US" altLang="en-US" sz="2400">
              <a:latin typeface="Arial Rounded MT Bold" panose="020F0704030504030204"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4">
            <a:extLst>
              <a:ext uri="{FF2B5EF4-FFF2-40B4-BE49-F238E27FC236}">
                <a16:creationId xmlns:a16="http://schemas.microsoft.com/office/drawing/2014/main" id="{4C70154A-519D-44A4-838A-367145B8A85E}"/>
              </a:ext>
            </a:extLst>
          </p:cNvPr>
          <p:cNvSpPr>
            <a:spLocks noGrp="1"/>
          </p:cNvSpPr>
          <p:nvPr>
            <p:ph type="title"/>
          </p:nvPr>
        </p:nvSpPr>
        <p:spPr/>
        <p:txBody>
          <a:bodyPr/>
          <a:lstStyle/>
          <a:p>
            <a:r>
              <a:rPr lang="en-US" altLang="en-US" sz="2800" b="1">
                <a:latin typeface="Arial Rounded MT Bold" panose="020F0704030504030204" pitchFamily="34" charset="0"/>
              </a:rPr>
              <a:t>PENGERTIAN </a:t>
            </a:r>
            <a:br>
              <a:rPr lang="en-US" altLang="en-US" sz="2800" b="1">
                <a:latin typeface="Arial Rounded MT Bold" panose="020F0704030504030204" pitchFamily="34" charset="0"/>
              </a:rPr>
            </a:br>
            <a:r>
              <a:rPr lang="en-US" altLang="en-US" sz="2800" b="1">
                <a:latin typeface="Arial Rounded MT Bold" panose="020F0704030504030204" pitchFamily="34" charset="0"/>
              </a:rPr>
              <a:t>BIMBINGAN DAN KONSELING PRIBADI</a:t>
            </a:r>
          </a:p>
        </p:txBody>
      </p:sp>
      <p:sp>
        <p:nvSpPr>
          <p:cNvPr id="14339" name="Content Placeholder 5">
            <a:extLst>
              <a:ext uri="{FF2B5EF4-FFF2-40B4-BE49-F238E27FC236}">
                <a16:creationId xmlns:a16="http://schemas.microsoft.com/office/drawing/2014/main" id="{E2DB92B1-29FE-4617-BCD8-C9EE75E12449}"/>
              </a:ext>
            </a:extLst>
          </p:cNvPr>
          <p:cNvSpPr>
            <a:spLocks noGrp="1"/>
          </p:cNvSpPr>
          <p:nvPr>
            <p:ph idx="1"/>
          </p:nvPr>
        </p:nvSpPr>
        <p:spPr/>
        <p:txBody>
          <a:bodyPr/>
          <a:lstStyle/>
          <a:p>
            <a:pPr>
              <a:buFont typeface="Arial" panose="020B0604020202020204" pitchFamily="34" charset="0"/>
              <a:buNone/>
            </a:pPr>
            <a:endParaRPr lang="en-US" altLang="en-US" sz="2400" b="1">
              <a:latin typeface="Arial Rounded MT Bold" panose="020F0704030504030204" pitchFamily="34" charset="0"/>
            </a:endParaRPr>
          </a:p>
          <a:p>
            <a:pPr algn="just">
              <a:buFont typeface="Arial" panose="020B0604020202020204" pitchFamily="34" charset="0"/>
              <a:buNone/>
            </a:pPr>
            <a:r>
              <a:rPr lang="en-US" altLang="en-US" sz="2400" b="1">
                <a:latin typeface="Arial Rounded MT Bold" panose="020F0704030504030204" pitchFamily="34" charset="0"/>
              </a:rPr>
              <a:t>Proses pemberian bantuan untuk memfasilitasi siswa </a:t>
            </a:r>
          </a:p>
          <a:p>
            <a:pPr algn="just">
              <a:buFont typeface="Arial" panose="020B0604020202020204" pitchFamily="34" charset="0"/>
              <a:buNone/>
            </a:pPr>
            <a:r>
              <a:rPr lang="en-US" altLang="en-US" sz="2400" b="1">
                <a:latin typeface="Arial Rounded MT Bold" panose="020F0704030504030204" pitchFamily="34" charset="0"/>
              </a:rPr>
              <a:t>agar memiliki pemahaman tentang karakteristik diri, </a:t>
            </a:r>
          </a:p>
          <a:p>
            <a:pPr algn="just">
              <a:buFont typeface="Arial" panose="020B0604020202020204" pitchFamily="34" charset="0"/>
              <a:buNone/>
            </a:pPr>
            <a:r>
              <a:rPr lang="en-US" altLang="en-US" sz="2400" b="1">
                <a:latin typeface="Arial Rounded MT Bold" panose="020F0704030504030204" pitchFamily="34" charset="0"/>
              </a:rPr>
              <a:t>kemampuan mengembangkan potensi diri, dan meme-</a:t>
            </a:r>
          </a:p>
          <a:p>
            <a:pPr algn="just">
              <a:buFont typeface="Arial" panose="020B0604020202020204" pitchFamily="34" charset="0"/>
              <a:buNone/>
            </a:pPr>
            <a:r>
              <a:rPr lang="en-US" altLang="en-US" sz="2400" b="1">
                <a:latin typeface="Arial Rounded MT Bold" panose="020F0704030504030204" pitchFamily="34" charset="0"/>
              </a:rPr>
              <a:t>cahkan masalah-masalah yang dialami.</a:t>
            </a:r>
          </a:p>
        </p:txBody>
      </p:sp>
    </p:spTree>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2</TotalTime>
  <Words>365</Words>
  <Application>Microsoft Office PowerPoint</Application>
  <PresentationFormat>Widescreen</PresentationFormat>
  <Paragraphs>69</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Arial Rounded MT Bold</vt:lpstr>
      <vt:lpstr>Calibri</vt:lpstr>
      <vt:lpstr>Gill Sans MT</vt:lpstr>
      <vt:lpstr>Gallery</vt:lpstr>
      <vt:lpstr>BIMBINGAN DAN KONSELING PRIBADI</vt:lpstr>
      <vt:lpstr>PENGERTIAN BIMBINGAN</vt:lpstr>
      <vt:lpstr> MAKNA DALAM PENGERTIAN BIMBINGAN</vt:lpstr>
      <vt:lpstr>1. Bimbingan sebagai suatu proses </vt:lpstr>
      <vt:lpstr>2. Bimbingan merupakan pemberian bantuan.       Pihak yang aktif dalam mengembangkan diri, menga-       tasi masalah atau mengambil keputusan adalah siswa        (konseli). Konselor berperan sebagai fasilitator.  3. Bimbingan diberikan kepada siswa      Siswa yang diberi bantuan adalah individu yang se-         dang dalam proses berkembang dengan segala keu-         nikannya.    </vt:lpstr>
      <vt:lpstr> 4. Tujuan bimbingan adalah perkembangan optimal,           yaitu perkembangan yang sesuai dengan potensi dan       sistem nilai tentang kehidupan yang baik dan benar,        dalam suatu kondisi dinamis (berkembang dalam        lingkungan yang terus berubah)dimana sisiwa:       a. mampu mengenal dan memahami diri,       b. berani menerima kenyataan diri secara obyektif,       c. mengarahkan diri sesuai dengan kemampuan,            peluang, dan sistem nilai, dan       d. melakukan pilihan dan mengambil keputusan atas            tanggung jawab sendiri</vt:lpstr>
      <vt:lpstr>PENGERTIAN KONSELING</vt:lpstr>
      <vt:lpstr>Karakteristik Konseling</vt:lpstr>
      <vt:lpstr>Tujuan Konseling</vt:lpstr>
      <vt:lpstr>Tujuan Konseling</vt:lpstr>
      <vt:lpstr>PENGERTIAN  BIMBINGAN DAN KONSELING PRIBADI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BIMBINGAN DAN KONSELING PRIBADI</dc:title>
  <dc:creator>WINDOWS 10</dc:creator>
  <cp:lastModifiedBy>WINDOWS 10</cp:lastModifiedBy>
  <cp:revision>2</cp:revision>
  <dcterms:created xsi:type="dcterms:W3CDTF">2019-09-06T13:14:09Z</dcterms:created>
  <dcterms:modified xsi:type="dcterms:W3CDTF">2019-09-06T13:16:34Z</dcterms:modified>
</cp:coreProperties>
</file>