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51941" y="1478534"/>
            <a:ext cx="8040116" cy="2524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7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9097" y="5944780"/>
            <a:ext cx="4898390" cy="913765"/>
          </a:xfrm>
          <a:custGeom>
            <a:avLst/>
            <a:gdLst/>
            <a:ahLst/>
            <a:cxnLst/>
            <a:rect l="l" t="t" r="r" b="b"/>
            <a:pathLst>
              <a:path w="4898390" h="91376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  <a:path w="4898390" h="91376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</a:pathLst>
          </a:custGeom>
          <a:solidFill>
            <a:srgbClr val="9FCADC">
              <a:alpha val="3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485990" y="5939091"/>
            <a:ext cx="3652520" cy="919480"/>
          </a:xfrm>
          <a:custGeom>
            <a:avLst/>
            <a:gdLst/>
            <a:ahLst/>
            <a:cxnLst/>
            <a:rect l="l" t="t" r="r" b="b"/>
            <a:pathLst>
              <a:path w="3652520" h="919479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0" y="5784670"/>
            <a:ext cx="3370854" cy="107332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1868" y="1449578"/>
            <a:ext cx="7291070" cy="2286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45668" y="2301875"/>
            <a:ext cx="7965440" cy="3320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jpg"/><Relationship Id="rId4" Type="http://schemas.openxmlformats.org/officeDocument/2006/relationships/image" Target="../media/image15.png"/><Relationship Id="rId5" Type="http://schemas.openxmlformats.org/officeDocument/2006/relationships/image" Target="../media/image16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18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Relationship Id="rId3" Type="http://schemas.openxmlformats.org/officeDocument/2006/relationships/image" Target="../media/image20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png"/><Relationship Id="rId3" Type="http://schemas.openxmlformats.org/officeDocument/2006/relationships/image" Target="../media/image22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Relationship Id="rId3" Type="http://schemas.openxmlformats.org/officeDocument/2006/relationships/image" Target="../media/image25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Relationship Id="rId3" Type="http://schemas.openxmlformats.org/officeDocument/2006/relationships/image" Target="../media/image28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3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3" Type="http://schemas.openxmlformats.org/officeDocument/2006/relationships/image" Target="../media/image33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Relationship Id="rId3" Type="http://schemas.openxmlformats.org/officeDocument/2006/relationships/image" Target="../media/image35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3" Type="http://schemas.openxmlformats.org/officeDocument/2006/relationships/image" Target="../media/image37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42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4.jpg"/><Relationship Id="rId4" Type="http://schemas.openxmlformats.org/officeDocument/2006/relationships/image" Target="../media/image45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7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png"/><Relationship Id="rId3" Type="http://schemas.openxmlformats.org/officeDocument/2006/relationships/image" Target="../media/image49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image" Target="../media/image51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Relationship Id="rId3" Type="http://schemas.openxmlformats.org/officeDocument/2006/relationships/image" Target="../media/image53.jp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5.png"/><Relationship Id="rId3" Type="http://schemas.openxmlformats.org/officeDocument/2006/relationships/image" Target="../media/image56.jp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7067" y="4953000"/>
            <a:ext cx="7457440" cy="487680"/>
          </a:xfrm>
          <a:custGeom>
            <a:avLst/>
            <a:gdLst/>
            <a:ahLst/>
            <a:cxnLst/>
            <a:rect l="l" t="t" r="r" b="b"/>
            <a:pathLst>
              <a:path w="7457440" h="487679">
                <a:moveTo>
                  <a:pt x="7456932" y="0"/>
                </a:moveTo>
                <a:lnTo>
                  <a:pt x="0" y="289687"/>
                </a:lnTo>
                <a:lnTo>
                  <a:pt x="7456932" y="487680"/>
                </a:lnTo>
                <a:lnTo>
                  <a:pt x="7456932" y="0"/>
                </a:lnTo>
                <a:close/>
              </a:path>
            </a:pathLst>
          </a:custGeom>
          <a:solidFill>
            <a:srgbClr val="9FCADC">
              <a:alpha val="3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0959" y="5237988"/>
            <a:ext cx="9033510" cy="788035"/>
          </a:xfrm>
          <a:custGeom>
            <a:avLst/>
            <a:gdLst/>
            <a:ahLst/>
            <a:cxnLst/>
            <a:rect l="l" t="t" r="r" b="b"/>
            <a:pathLst>
              <a:path w="9033510" h="788035">
                <a:moveTo>
                  <a:pt x="9033040" y="0"/>
                </a:moveTo>
                <a:lnTo>
                  <a:pt x="0" y="0"/>
                </a:lnTo>
                <a:lnTo>
                  <a:pt x="9033040" y="787908"/>
                </a:lnTo>
                <a:lnTo>
                  <a:pt x="90330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0" y="4998718"/>
            <a:ext cx="9144000" cy="18592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0" y="4991317"/>
            <a:ext cx="9143999" cy="8022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939540" y="2468879"/>
            <a:ext cx="4443984" cy="954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78534"/>
            <a:ext cx="7511415" cy="169672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8605" marR="654050" indent="-256540">
              <a:lnSpc>
                <a:spcPct val="100000"/>
              </a:lnSpc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/>
              <a:t>Pemahaman mengenai</a:t>
            </a:r>
            <a:r>
              <a:rPr dirty="0" sz="2700" spc="-65"/>
              <a:t> </a:t>
            </a:r>
            <a:r>
              <a:rPr dirty="0" sz="2700" spc="-5"/>
              <a:t>Model</a:t>
            </a:r>
            <a:r>
              <a:rPr dirty="0" sz="2700" spc="-15"/>
              <a:t> </a:t>
            </a:r>
            <a:r>
              <a:rPr dirty="0" sz="2700" spc="-5"/>
              <a:t>arsitektur  </a:t>
            </a:r>
            <a:r>
              <a:rPr dirty="0" sz="2700"/>
              <a:t>SisTer</a:t>
            </a:r>
            <a:endParaRPr sz="2700">
              <a:latin typeface="Times New Roman"/>
              <a:cs typeface="Times New Roman"/>
            </a:endParaRPr>
          </a:p>
          <a:p>
            <a:pPr marL="268605" marR="5080" indent="-256540">
              <a:lnSpc>
                <a:spcPct val="100000"/>
              </a:lnSpc>
              <a:spcBef>
                <a:spcPts val="395"/>
              </a:spcBef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/>
              <a:t>Mengetahui Sudut pandang</a:t>
            </a:r>
            <a:r>
              <a:rPr dirty="0" sz="2700" spc="-60"/>
              <a:t> </a:t>
            </a:r>
            <a:r>
              <a:rPr dirty="0" sz="2700" spc="-5"/>
              <a:t>logis</a:t>
            </a:r>
            <a:r>
              <a:rPr dirty="0" sz="2700" spc="-30"/>
              <a:t> </a:t>
            </a:r>
            <a:r>
              <a:rPr dirty="0" sz="2700"/>
              <a:t>Arsitektur  Sistem</a:t>
            </a:r>
            <a:r>
              <a:rPr dirty="0" sz="2700" spc="-120"/>
              <a:t> </a:t>
            </a:r>
            <a:r>
              <a:rPr dirty="0" sz="2700" spc="-5"/>
              <a:t>Tersebar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3221354"/>
            <a:ext cx="7950834" cy="23577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Layered architectures, Object-base</a:t>
            </a:r>
            <a:r>
              <a:rPr dirty="0" sz="2300" spc="2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architectures,</a:t>
            </a:r>
            <a:endParaRPr sz="2300">
              <a:latin typeface="Lucida Sans Unicode"/>
              <a:cs typeface="Lucida Sans Unicode"/>
            </a:endParaRPr>
          </a:p>
          <a:p>
            <a:pPr marL="524510">
              <a:lnSpc>
                <a:spcPct val="100000"/>
              </a:lnSpc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Data-center architectures,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Event-base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 architectures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30"/>
              </a:spcBef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>
                <a:latin typeface="Lucida Sans Unicode"/>
                <a:cs typeface="Lucida Sans Unicode"/>
              </a:rPr>
              <a:t>Memahami model </a:t>
            </a:r>
            <a:r>
              <a:rPr dirty="0" sz="2700">
                <a:latin typeface="Lucida Sans Unicode"/>
                <a:cs typeface="Lucida Sans Unicode"/>
              </a:rPr>
              <a:t>Arsitektur</a:t>
            </a:r>
            <a:r>
              <a:rPr dirty="0" sz="2700" spc="-10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sistem</a:t>
            </a:r>
            <a:endParaRPr sz="2700">
              <a:latin typeface="Lucida Sans Unicode"/>
              <a:cs typeface="Lucida Sans Unicode"/>
            </a:endParaRPr>
          </a:p>
          <a:p>
            <a:pPr marL="524510" marR="5080" indent="-228600">
              <a:lnSpc>
                <a:spcPct val="100000"/>
              </a:lnSpc>
              <a:spcBef>
                <a:spcPts val="360"/>
              </a:spcBef>
              <a:buClr>
                <a:srgbClr val="9999CC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Centralized architecture,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Decentralized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architecture, 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Hybrid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>
                <a:latin typeface="Lucida Sans Unicode"/>
                <a:cs typeface="Lucida Sans Unicode"/>
              </a:rPr>
              <a:t>Architecture </a:t>
            </a:r>
            <a:r>
              <a:rPr dirty="0" sz="2700">
                <a:latin typeface="Lucida Sans Unicode"/>
                <a:cs typeface="Lucida Sans Unicode"/>
              </a:rPr>
              <a:t>Versus</a:t>
            </a:r>
            <a:r>
              <a:rPr dirty="0" sz="2700" spc="-9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Middleware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1687" y="568451"/>
            <a:ext cx="2612136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1483105"/>
            <a:ext cx="1258570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15">
                <a:latin typeface="Lucida Sans Unicode"/>
                <a:cs typeface="Lucida Sans Unicode"/>
              </a:rPr>
              <a:t>Sist</a:t>
            </a:r>
            <a:r>
              <a:rPr dirty="0" sz="2400" spc="-5">
                <a:latin typeface="Lucida Sans Unicode"/>
                <a:cs typeface="Lucida Sans Unicode"/>
              </a:rPr>
              <a:t>em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71522" y="1483105"/>
            <a:ext cx="622236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426210" algn="l"/>
                <a:tab pos="3283585" algn="l"/>
                <a:tab pos="4473575" algn="l"/>
                <a:tab pos="5240655" algn="l"/>
              </a:tabLst>
            </a:pPr>
            <a:r>
              <a:rPr dirty="0" sz="2400">
                <a:latin typeface="Lucida Sans Unicode"/>
                <a:cs typeface="Lucida Sans Unicode"/>
              </a:rPr>
              <a:t>t</a:t>
            </a:r>
            <a:r>
              <a:rPr dirty="0" sz="2400" spc="-5">
                <a:latin typeface="Lucida Sans Unicode"/>
                <a:cs typeface="Lucida Sans Unicode"/>
              </a:rPr>
              <a:t>ers</a:t>
            </a:r>
            <a:r>
              <a:rPr dirty="0" sz="2400" spc="-10">
                <a:latin typeface="Lucida Sans Unicode"/>
                <a:cs typeface="Lucida Sans Unicode"/>
              </a:rPr>
              <a:t>e</a:t>
            </a:r>
            <a:r>
              <a:rPr dirty="0" sz="2400" spc="-5">
                <a:latin typeface="Lucida Sans Unicode"/>
                <a:cs typeface="Lucida Sans Unicode"/>
              </a:rPr>
              <a:t>ba</a:t>
            </a:r>
            <a:r>
              <a:rPr dirty="0" sz="2400">
                <a:latin typeface="Lucida Sans Unicode"/>
                <a:cs typeface="Lucida Sans Unicode"/>
              </a:rPr>
              <a:t>r	merupakan	</a:t>
            </a:r>
            <a:r>
              <a:rPr dirty="0" sz="2400" spc="-5">
                <a:latin typeface="Lucida Sans Unicode"/>
                <a:cs typeface="Lucida Sans Unicode"/>
              </a:rPr>
              <a:t>bagia</a:t>
            </a:r>
            <a:r>
              <a:rPr dirty="0" sz="2400">
                <a:latin typeface="Lucida Sans Unicode"/>
                <a:cs typeface="Lucida Sans Unicode"/>
              </a:rPr>
              <a:t>n	</a:t>
            </a:r>
            <a:r>
              <a:rPr dirty="0" sz="2400" spc="-5">
                <a:latin typeface="Lucida Sans Unicode"/>
                <a:cs typeface="Lucida Sans Unicode"/>
              </a:rPr>
              <a:t>dar</a:t>
            </a:r>
            <a:r>
              <a:rPr dirty="0" sz="2400">
                <a:latin typeface="Lucida Sans Unicode"/>
                <a:cs typeface="Lucida Sans Unicode"/>
              </a:rPr>
              <a:t>i	sistem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5668" y="1849246"/>
            <a:ext cx="7962265" cy="27019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374650">
              <a:lnSpc>
                <a:spcPct val="100000"/>
              </a:lnSpc>
              <a:tabLst>
                <a:tab pos="1169035" algn="l"/>
                <a:tab pos="2795905" algn="l"/>
              </a:tabLst>
            </a:pPr>
            <a:r>
              <a:rPr dirty="0" sz="2400" spc="-5">
                <a:latin typeface="Lucida Sans Unicode"/>
                <a:cs typeface="Lucida Sans Unicode"/>
              </a:rPr>
              <a:t>yang	kompleks	yang</a:t>
            </a:r>
            <a:r>
              <a:rPr dirty="0" sz="2400" spc="-15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menghubungkan</a:t>
            </a:r>
            <a:r>
              <a:rPr dirty="0" sz="2400">
                <a:latin typeface="Lucida Sans Unicode"/>
                <a:cs typeface="Lucida Sans Unicode"/>
              </a:rPr>
              <a:t> </a:t>
            </a:r>
            <a:r>
              <a:rPr dirty="0" sz="2400" spc="-10">
                <a:latin typeface="Lucida Sans Unicode"/>
                <a:cs typeface="Lucida Sans Unicode"/>
              </a:rPr>
              <a:t>beberapa </a:t>
            </a:r>
            <a:r>
              <a:rPr dirty="0" sz="2400" spc="-5">
                <a:latin typeface="Lucida Sans Unicode"/>
                <a:cs typeface="Lucida Sans Unicode"/>
              </a:rPr>
              <a:t> </a:t>
            </a:r>
            <a:r>
              <a:rPr dirty="0" sz="2400">
                <a:latin typeface="Lucida Sans Unicode"/>
                <a:cs typeface="Lucida Sans Unicode"/>
              </a:rPr>
              <a:t>mesin.</a:t>
            </a:r>
            <a:endParaRPr sz="24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>
                <a:latin typeface="Lucida Sans Unicode"/>
                <a:cs typeface="Lucida Sans Unicode"/>
              </a:rPr>
              <a:t>Untuk hal ini </a:t>
            </a:r>
            <a:r>
              <a:rPr dirty="0" sz="2400" spc="-5">
                <a:latin typeface="Lucida Sans Unicode"/>
                <a:cs typeface="Lucida Sans Unicode"/>
              </a:rPr>
              <a:t>dibutuhkan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pengorganisasian</a:t>
            </a:r>
            <a:r>
              <a:rPr dirty="0" sz="2400" spc="-15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sistem</a:t>
            </a:r>
            <a:endParaRPr sz="24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yang</a:t>
            </a:r>
            <a:r>
              <a:rPr dirty="0" sz="2400" spc="-80">
                <a:latin typeface="Lucida Sans Unicode"/>
                <a:cs typeface="Lucida Sans Unicode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baik</a:t>
            </a:r>
            <a:r>
              <a:rPr dirty="0" sz="2400" spc="-5">
                <a:latin typeface="Lucida Sans Unicode"/>
                <a:cs typeface="Lucida Sans Unicode"/>
              </a:rPr>
              <a:t>.</a:t>
            </a:r>
            <a:endParaRPr sz="2400">
              <a:latin typeface="Lucida Sans Unicode"/>
              <a:cs typeface="Lucida Sans Unicode"/>
            </a:endParaRPr>
          </a:p>
          <a:p>
            <a:pPr algn="just" marL="268605" marR="5080" indent="-256540">
              <a:lnSpc>
                <a:spcPct val="100000"/>
              </a:lnSpc>
              <a:spcBef>
                <a:spcPts val="395"/>
              </a:spcBef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latin typeface="Lucida Sans Unicode"/>
                <a:cs typeface="Lucida Sans Unicode"/>
              </a:rPr>
              <a:t>Ada </a:t>
            </a:r>
            <a:r>
              <a:rPr dirty="0" sz="2400" spc="-5">
                <a:latin typeface="Lucida Sans Unicode"/>
                <a:cs typeface="Lucida Sans Unicode"/>
              </a:rPr>
              <a:t>dua </a:t>
            </a:r>
            <a:r>
              <a:rPr dirty="0" sz="2400">
                <a:latin typeface="Lucida Sans Unicode"/>
                <a:cs typeface="Lucida Sans Unicode"/>
              </a:rPr>
              <a:t>hal </a:t>
            </a:r>
            <a:r>
              <a:rPr dirty="0" sz="2400" spc="-5">
                <a:latin typeface="Lucida Sans Unicode"/>
                <a:cs typeface="Lucida Sans Unicode"/>
              </a:rPr>
              <a:t>dalam </a:t>
            </a:r>
            <a:r>
              <a:rPr dirty="0" sz="2400">
                <a:latin typeface="Lucida Sans Unicode"/>
                <a:cs typeface="Lucida Sans Unicode"/>
              </a:rPr>
              <a:t>melihat </a:t>
            </a:r>
            <a:r>
              <a:rPr dirty="0" sz="2400" spc="-5">
                <a:latin typeface="Lucida Sans Unicode"/>
                <a:cs typeface="Lucida Sans Unicode"/>
              </a:rPr>
              <a:t>pengorganisasian  </a:t>
            </a:r>
            <a:r>
              <a:rPr dirty="0" sz="2400">
                <a:latin typeface="Lucida Sans Unicode"/>
                <a:cs typeface="Lucida Sans Unicode"/>
              </a:rPr>
              <a:t>sistem </a:t>
            </a:r>
            <a:r>
              <a:rPr dirty="0" sz="2400" spc="-5">
                <a:latin typeface="Lucida Sans Unicode"/>
                <a:cs typeface="Lucida Sans Unicode"/>
              </a:rPr>
              <a:t>tersebar, organisasi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secara 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logis </a:t>
            </a:r>
            <a:r>
              <a:rPr dirty="0" sz="2400" spc="-5">
                <a:latin typeface="Lucida Sans Unicode"/>
                <a:cs typeface="Lucida Sans Unicode"/>
              </a:rPr>
              <a:t>sebagai  kumpulan perangkat lunak dan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secara</a:t>
            </a:r>
            <a:r>
              <a:rPr dirty="0" sz="2400" spc="1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fisik</a:t>
            </a:r>
            <a:r>
              <a:rPr dirty="0" sz="2400">
                <a:latin typeface="Lucida Sans Unicode"/>
                <a:cs typeface="Lucida Sans Unicode"/>
              </a:rPr>
              <a:t>.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3023" y="592836"/>
            <a:ext cx="2534412" cy="5303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1483105"/>
            <a:ext cx="7963534" cy="2702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268605" marR="5080" indent="-256540">
              <a:lnSpc>
                <a:spcPct val="100000"/>
              </a:lnSpc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Berhubungan </a:t>
            </a:r>
            <a:r>
              <a:rPr dirty="0" sz="2400">
                <a:latin typeface="Lucida Sans Unicode"/>
                <a:cs typeface="Lucida Sans Unicode"/>
              </a:rPr>
              <a:t>dengan </a:t>
            </a:r>
            <a:r>
              <a:rPr dirty="0" sz="2400" spc="-5">
                <a:latin typeface="Lucida Sans Unicode"/>
                <a:cs typeface="Lucida Sans Unicode"/>
              </a:rPr>
              <a:t>peletakan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komponen-  komponen </a:t>
            </a:r>
            <a:r>
              <a:rPr dirty="0" sz="2400" spc="-5">
                <a:latin typeface="Lucida Sans Unicode"/>
                <a:cs typeface="Lucida Sans Unicode"/>
              </a:rPr>
              <a:t>dan juga relasi antar komponen</a:t>
            </a:r>
            <a:endParaRPr sz="2400">
              <a:latin typeface="Lucida Sans Unicode"/>
              <a:cs typeface="Lucida Sans Unicode"/>
            </a:endParaRPr>
          </a:p>
          <a:p>
            <a:pPr algn="just" marL="268605" marR="6985" indent="-256540">
              <a:lnSpc>
                <a:spcPct val="100000"/>
              </a:lnSpc>
              <a:spcBef>
                <a:spcPts val="405"/>
              </a:spcBef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Memastikan </a:t>
            </a:r>
            <a:r>
              <a:rPr dirty="0" sz="2400">
                <a:latin typeface="Lucida Sans Unicode"/>
                <a:cs typeface="Lucida Sans Unicode"/>
              </a:rPr>
              <a:t>struktur arsitektur </a:t>
            </a:r>
            <a:r>
              <a:rPr dirty="0" sz="2400" spc="-5">
                <a:latin typeface="Lucida Sans Unicode"/>
                <a:cs typeface="Lucida Sans Unicode"/>
              </a:rPr>
              <a:t>bisa memenuhi  kebutuhan dan </a:t>
            </a:r>
            <a:r>
              <a:rPr dirty="0" sz="2400">
                <a:latin typeface="Lucida Sans Unicode"/>
                <a:cs typeface="Lucida Sans Unicode"/>
              </a:rPr>
              <a:t>membuat sistem 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reliable, 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manageable, adaptable, dan</a:t>
            </a:r>
            <a:r>
              <a:rPr dirty="0" sz="2400" spc="15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cost-effective</a:t>
            </a:r>
            <a:endParaRPr sz="2400">
              <a:latin typeface="Lucida Sans Unicode"/>
              <a:cs typeface="Lucida Sans Unicode"/>
            </a:endParaRPr>
          </a:p>
          <a:p>
            <a:pPr algn="just" marL="268605" marR="9525" indent="-256540">
              <a:lnSpc>
                <a:spcPct val="100000"/>
              </a:lnSpc>
              <a:spcBef>
                <a:spcPts val="395"/>
              </a:spcBef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Sistem harus </a:t>
            </a:r>
            <a:r>
              <a:rPr dirty="0" sz="2400">
                <a:latin typeface="Lucida Sans Unicode"/>
                <a:cs typeface="Lucida Sans Unicode"/>
              </a:rPr>
              <a:t>melakukan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klasifikasi </a:t>
            </a:r>
            <a:r>
              <a:rPr dirty="0" sz="2400" spc="-5">
                <a:latin typeface="Lucida Sans Unicode"/>
                <a:cs typeface="Lucida Sans Unicode"/>
              </a:rPr>
              <a:t>terhadap proses  yang terjadi pada server, client, </a:t>
            </a:r>
            <a:r>
              <a:rPr dirty="0" sz="2400">
                <a:latin typeface="Lucida Sans Unicode"/>
                <a:cs typeface="Lucida Sans Unicode"/>
              </a:rPr>
              <a:t>maupun</a:t>
            </a:r>
            <a:r>
              <a:rPr dirty="0" sz="2400" spc="-1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peer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4196460"/>
            <a:ext cx="612203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  <a:tab pos="1283335" algn="l"/>
                <a:tab pos="2754630" algn="l"/>
                <a:tab pos="4009390" algn="l"/>
                <a:tab pos="505777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15">
                <a:latin typeface="Lucida Sans Unicode"/>
                <a:cs typeface="Lucida Sans Unicode"/>
              </a:rPr>
              <a:t>Sist</a:t>
            </a:r>
            <a:r>
              <a:rPr dirty="0" sz="2400" spc="-5">
                <a:latin typeface="Lucida Sans Unicode"/>
                <a:cs typeface="Lucida Sans Unicode"/>
              </a:rPr>
              <a:t>e</a:t>
            </a:r>
            <a:r>
              <a:rPr dirty="0" sz="2400">
                <a:latin typeface="Lucida Sans Unicode"/>
                <a:cs typeface="Lucida Sans Unicode"/>
              </a:rPr>
              <a:t>r	m</a:t>
            </a:r>
            <a:r>
              <a:rPr dirty="0" sz="2400" spc="5">
                <a:latin typeface="Lucida Sans Unicode"/>
                <a:cs typeface="Lucida Sans Unicode"/>
              </a:rPr>
              <a:t>e</a:t>
            </a:r>
            <a:r>
              <a:rPr dirty="0" sz="2400">
                <a:latin typeface="Lucida Sans Unicode"/>
                <a:cs typeface="Lucida Sans Unicode"/>
              </a:rPr>
              <a:t>mili</a:t>
            </a:r>
            <a:r>
              <a:rPr dirty="0" sz="2400" spc="-5">
                <a:latin typeface="Lucida Sans Unicode"/>
                <a:cs typeface="Lucida Sans Unicode"/>
              </a:rPr>
              <a:t>k</a:t>
            </a:r>
            <a:r>
              <a:rPr dirty="0" sz="2400">
                <a:latin typeface="Lucida Sans Unicode"/>
                <a:cs typeface="Lucida Sans Unicode"/>
              </a:rPr>
              <a:t>i	</a:t>
            </a:r>
            <a:r>
              <a:rPr dirty="0" sz="2400" spc="10">
                <a:solidFill>
                  <a:srgbClr val="FF0000"/>
                </a:solidFill>
                <a:latin typeface="Lucida Sans Unicode"/>
                <a:cs typeface="Lucida Sans Unicode"/>
              </a:rPr>
              <a:t>b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an</a:t>
            </a:r>
            <a:r>
              <a:rPr dirty="0" sz="2400" spc="-10">
                <a:solidFill>
                  <a:srgbClr val="FF0000"/>
                </a:solidFill>
                <a:latin typeface="Lucida Sans Unicode"/>
                <a:cs typeface="Lucida Sans Unicode"/>
              </a:rPr>
              <a:t>y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k	</a:t>
            </a:r>
            <a:r>
              <a:rPr dirty="0" sz="2400" spc="10">
                <a:solidFill>
                  <a:srgbClr val="FF0000"/>
                </a:solidFill>
                <a:latin typeface="Lucida Sans Unicode"/>
                <a:cs typeface="Lucida Sans Unicode"/>
              </a:rPr>
              <a:t>s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ek</a:t>
            </a:r>
            <a:r>
              <a:rPr dirty="0" sz="2400" spc="-1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l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i	var</a:t>
            </a:r>
            <a:r>
              <a:rPr dirty="0" sz="2400" spc="10">
                <a:solidFill>
                  <a:srgbClr val="FF0000"/>
                </a:solidFill>
                <a:latin typeface="Lucida Sans Unicode"/>
                <a:cs typeface="Lucida Sans Unicode"/>
              </a:rPr>
              <a:t>i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as</a:t>
            </a:r>
            <a:r>
              <a:rPr dirty="0" sz="2400" spc="15">
                <a:solidFill>
                  <a:srgbClr val="FF0000"/>
                </a:solidFill>
                <a:latin typeface="Lucida Sans Unicode"/>
                <a:cs typeface="Lucida Sans Unicode"/>
              </a:rPr>
              <a:t>i</a:t>
            </a:r>
            <a:r>
              <a:rPr dirty="0" sz="2400">
                <a:latin typeface="Lucida Sans Unicode"/>
                <a:cs typeface="Lucida Sans Unicode"/>
              </a:rPr>
              <a:t>,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39533" y="4196460"/>
            <a:ext cx="1666239" cy="7708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tergantung</a:t>
            </a:r>
            <a:endParaRPr sz="2400">
              <a:latin typeface="Lucida Sans Unicode"/>
              <a:cs typeface="Lucida Sans Unicode"/>
            </a:endParaRPr>
          </a:p>
          <a:p>
            <a:pPr marL="18415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reliabilitas,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2004" y="4562220"/>
            <a:ext cx="5753735" cy="7715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901065" algn="l"/>
                <a:tab pos="2426970" algn="l"/>
                <a:tab pos="4278630" algn="l"/>
              </a:tabLst>
            </a:pPr>
            <a:r>
              <a:rPr dirty="0" sz="2400" spc="-5">
                <a:latin typeface="Lucida Sans Unicode"/>
                <a:cs typeface="Lucida Sans Unicode"/>
              </a:rPr>
              <a:t>dari	jaringan	komputer,	performa,</a:t>
            </a:r>
            <a:endParaRPr sz="24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keamanan, dan</a:t>
            </a:r>
            <a:r>
              <a:rPr dirty="0" sz="2400" spc="-65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biaya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73023" y="568451"/>
            <a:ext cx="7050024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83105"/>
            <a:ext cx="4110990" cy="36576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Dari </a:t>
            </a:r>
            <a:r>
              <a:rPr dirty="0"/>
              <a:t>sisi mode</a:t>
            </a:r>
            <a:r>
              <a:rPr dirty="0" spc="-75"/>
              <a:t> </a:t>
            </a:r>
            <a:r>
              <a:rPr dirty="0" spc="-5"/>
              <a:t>pemakaian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1895475"/>
            <a:ext cx="7414895" cy="38169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marR="508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Variasi yang beragam </a:t>
            </a: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terhadap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karakteristik pemakaian  </a:t>
            </a: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sistem</a:t>
            </a:r>
            <a:endParaRPr sz="2000">
              <a:latin typeface="Lucida Sans Unicode"/>
              <a:cs typeface="Lucida Sans Unicode"/>
            </a:endParaRPr>
          </a:p>
          <a:p>
            <a:pPr lvl="1" marL="762635" indent="-228600">
              <a:lnSpc>
                <a:spcPct val="100000"/>
              </a:lnSpc>
              <a:spcBef>
                <a:spcPts val="459"/>
              </a:spcBef>
              <a:buClr>
                <a:srgbClr val="DA1F28"/>
              </a:buClr>
              <a:buFont typeface="Wingdings 2"/>
              <a:buChar char=""/>
              <a:tabLst>
                <a:tab pos="762635" algn="l"/>
                <a:tab pos="763270" algn="l"/>
              </a:tabLst>
            </a:pPr>
            <a:r>
              <a:rPr dirty="0" sz="1600" spc="-10">
                <a:latin typeface="Lucida Sans Unicode"/>
                <a:cs typeface="Lucida Sans Unicode"/>
              </a:rPr>
              <a:t>Berapa kali </a:t>
            </a:r>
            <a:r>
              <a:rPr dirty="0" sz="1600" spc="-5">
                <a:latin typeface="Lucida Sans Unicode"/>
                <a:cs typeface="Lucida Sans Unicode"/>
              </a:rPr>
              <a:t>suatu </a:t>
            </a:r>
            <a:r>
              <a:rPr dirty="0" sz="1600" spc="-10">
                <a:latin typeface="Lucida Sans Unicode"/>
                <a:cs typeface="Lucida Sans Unicode"/>
              </a:rPr>
              <a:t>halaman</a:t>
            </a:r>
            <a:r>
              <a:rPr dirty="0" sz="1600" spc="100">
                <a:latin typeface="Lucida Sans Unicode"/>
                <a:cs typeface="Lucida Sans Unicode"/>
              </a:rPr>
              <a:t> </a:t>
            </a:r>
            <a:r>
              <a:rPr dirty="0" sz="1600" spc="-5">
                <a:latin typeface="Lucida Sans Unicode"/>
                <a:cs typeface="Lucida Sans Unicode"/>
              </a:rPr>
              <a:t>dikunjungi?</a:t>
            </a:r>
            <a:endParaRPr sz="1600">
              <a:latin typeface="Lucida Sans Unicode"/>
              <a:cs typeface="Lucida Sans Unicode"/>
            </a:endParaRPr>
          </a:p>
          <a:p>
            <a:pPr lvl="1" marL="762635" indent="-228600">
              <a:lnSpc>
                <a:spcPct val="100000"/>
              </a:lnSpc>
              <a:spcBef>
                <a:spcPts val="395"/>
              </a:spcBef>
              <a:buClr>
                <a:srgbClr val="DA1F28"/>
              </a:buClr>
              <a:buFont typeface="Wingdings 2"/>
              <a:buChar char=""/>
              <a:tabLst>
                <a:tab pos="762635" algn="l"/>
                <a:tab pos="763270" algn="l"/>
              </a:tabLst>
            </a:pPr>
            <a:r>
              <a:rPr dirty="0" sz="1600" spc="-10">
                <a:latin typeface="Lucida Sans Unicode"/>
                <a:cs typeface="Lucida Sans Unicode"/>
              </a:rPr>
              <a:t>Seberapa </a:t>
            </a:r>
            <a:r>
              <a:rPr dirty="0" sz="1600" spc="-5">
                <a:latin typeface="Lucida Sans Unicode"/>
                <a:cs typeface="Lucida Sans Unicode"/>
              </a:rPr>
              <a:t>sibuk suatu</a:t>
            </a:r>
            <a:r>
              <a:rPr dirty="0" sz="1600" spc="35">
                <a:latin typeface="Lucida Sans Unicode"/>
                <a:cs typeface="Lucida Sans Unicode"/>
              </a:rPr>
              <a:t> </a:t>
            </a:r>
            <a:r>
              <a:rPr dirty="0" sz="1600" spc="-5">
                <a:latin typeface="Lucida Sans Unicode"/>
                <a:cs typeface="Lucida Sans Unicode"/>
              </a:rPr>
              <a:t>server?</a:t>
            </a:r>
            <a:endParaRPr sz="16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Dari </a:t>
            </a:r>
            <a:r>
              <a:rPr dirty="0" sz="2400">
                <a:latin typeface="Lucida Sans Unicode"/>
                <a:cs typeface="Lucida Sans Unicode"/>
              </a:rPr>
              <a:t>sisi </a:t>
            </a:r>
            <a:r>
              <a:rPr dirty="0" sz="2400" spc="-5">
                <a:latin typeface="Lucida Sans Unicode"/>
                <a:cs typeface="Lucida Sans Unicode"/>
              </a:rPr>
              <a:t>masalah</a:t>
            </a:r>
            <a:r>
              <a:rPr dirty="0" sz="2400" spc="-3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Internal</a:t>
            </a:r>
            <a:endParaRPr sz="24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Masalah </a:t>
            </a: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konkurensi</a:t>
            </a:r>
            <a:r>
              <a:rPr dirty="0" sz="2000" spc="-10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akses</a:t>
            </a:r>
            <a:endParaRPr sz="20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Dari </a:t>
            </a:r>
            <a:r>
              <a:rPr dirty="0" sz="2400">
                <a:latin typeface="Lucida Sans Unicode"/>
                <a:cs typeface="Lucida Sans Unicode"/>
              </a:rPr>
              <a:t>sisi </a:t>
            </a:r>
            <a:r>
              <a:rPr dirty="0" sz="2400" spc="-5">
                <a:latin typeface="Lucida Sans Unicode"/>
                <a:cs typeface="Lucida Sans Unicode"/>
              </a:rPr>
              <a:t>masalah lingkungan</a:t>
            </a:r>
            <a:r>
              <a:rPr dirty="0" sz="2400" spc="5">
                <a:latin typeface="Lucida Sans Unicode"/>
                <a:cs typeface="Lucida Sans Unicode"/>
              </a:rPr>
              <a:t> </a:t>
            </a:r>
            <a:r>
              <a:rPr dirty="0" sz="2400">
                <a:latin typeface="Lucida Sans Unicode"/>
                <a:cs typeface="Lucida Sans Unicode"/>
              </a:rPr>
              <a:t>sistem</a:t>
            </a:r>
            <a:endParaRPr sz="24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50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Masalah heterogenitas: </a:t>
            </a: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hardware, sistem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operasi</a:t>
            </a:r>
            <a:r>
              <a:rPr dirty="0" sz="2000" spc="-9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dan</a:t>
            </a:r>
            <a:endParaRPr sz="2000">
              <a:latin typeface="Lucida Sans Unicode"/>
              <a:cs typeface="Lucida Sans Unicode"/>
            </a:endParaRPr>
          </a:p>
          <a:p>
            <a:pPr marL="524510">
              <a:lnSpc>
                <a:spcPct val="100000"/>
              </a:lnSpc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jaringan</a:t>
            </a:r>
            <a:endParaRPr sz="20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Dari </a:t>
            </a:r>
            <a:r>
              <a:rPr dirty="0" sz="2400">
                <a:latin typeface="Lucida Sans Unicode"/>
                <a:cs typeface="Lucida Sans Unicode"/>
              </a:rPr>
              <a:t>sisi </a:t>
            </a:r>
            <a:r>
              <a:rPr dirty="0" sz="2400" spc="-5">
                <a:latin typeface="Lucida Sans Unicode"/>
                <a:cs typeface="Lucida Sans Unicode"/>
              </a:rPr>
              <a:t>masalah </a:t>
            </a:r>
            <a:r>
              <a:rPr dirty="0" sz="2400" spc="-10">
                <a:latin typeface="Lucida Sans Unicode"/>
                <a:cs typeface="Lucida Sans Unicode"/>
              </a:rPr>
              <a:t>ancaman</a:t>
            </a:r>
            <a:r>
              <a:rPr dirty="0" sz="240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eksternal</a:t>
            </a:r>
            <a:endParaRPr sz="24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50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Masalah keamanan</a:t>
            </a:r>
            <a:r>
              <a:rPr dirty="0" sz="2000" spc="-6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data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7507224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0351" y="568451"/>
            <a:ext cx="2552700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33400" y="1412747"/>
            <a:ext cx="8430895" cy="2520950"/>
          </a:xfrm>
          <a:custGeom>
            <a:avLst/>
            <a:gdLst/>
            <a:ahLst/>
            <a:cxnLst/>
            <a:rect l="l" t="t" r="r" b="b"/>
            <a:pathLst>
              <a:path w="8430895" h="2520950">
                <a:moveTo>
                  <a:pt x="0" y="2520696"/>
                </a:moveTo>
                <a:lnTo>
                  <a:pt x="8430768" y="2520696"/>
                </a:lnTo>
                <a:lnTo>
                  <a:pt x="8430768" y="0"/>
                </a:lnTo>
                <a:lnTo>
                  <a:pt x="0" y="0"/>
                </a:lnTo>
                <a:lnTo>
                  <a:pt x="0" y="2520696"/>
                </a:lnTo>
                <a:close/>
              </a:path>
            </a:pathLst>
          </a:custGeom>
          <a:solidFill>
            <a:srgbClr val="DADA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33400" y="1412747"/>
            <a:ext cx="8430895" cy="2520950"/>
          </a:xfrm>
          <a:custGeom>
            <a:avLst/>
            <a:gdLst/>
            <a:ahLst/>
            <a:cxnLst/>
            <a:rect l="l" t="t" r="r" b="b"/>
            <a:pathLst>
              <a:path w="8430895" h="2520950">
                <a:moveTo>
                  <a:pt x="0" y="2520696"/>
                </a:moveTo>
                <a:lnTo>
                  <a:pt x="8430768" y="2520696"/>
                </a:lnTo>
                <a:lnTo>
                  <a:pt x="8430768" y="0"/>
                </a:lnTo>
                <a:lnTo>
                  <a:pt x="0" y="0"/>
                </a:lnTo>
                <a:lnTo>
                  <a:pt x="0" y="2520696"/>
                </a:lnTo>
                <a:close/>
              </a:path>
            </a:pathLst>
          </a:custGeom>
          <a:ln w="9143">
            <a:solidFill>
              <a:srgbClr val="D2EDF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53820" y="1438909"/>
            <a:ext cx="3903979" cy="8197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b="1">
                <a:latin typeface="Arial Black"/>
                <a:cs typeface="Arial Black"/>
              </a:rPr>
              <a:t>Definisi: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  <a:tabLst>
                <a:tab pos="1160145" algn="l"/>
                <a:tab pos="3030220" algn="l"/>
              </a:tabLst>
            </a:pPr>
            <a:r>
              <a:rPr dirty="0" sz="2400">
                <a:latin typeface="Lucida Sans Unicode"/>
                <a:cs typeface="Lucida Sans Unicode"/>
              </a:rPr>
              <a:t>Suatu	</a:t>
            </a:r>
            <a:r>
              <a:rPr dirty="0" sz="2400" spc="10">
                <a:latin typeface="Lucida Sans Unicode"/>
                <a:cs typeface="Lucida Sans Unicode"/>
              </a:rPr>
              <a:t>r</a:t>
            </a:r>
            <a:r>
              <a:rPr dirty="0" sz="2400">
                <a:latin typeface="Lucida Sans Unicode"/>
                <a:cs typeface="Lucida Sans Unicode"/>
              </a:rPr>
              <a:t>an</a:t>
            </a:r>
            <a:r>
              <a:rPr dirty="0" sz="2400" spc="-10">
                <a:latin typeface="Lucida Sans Unicode"/>
                <a:cs typeface="Lucida Sans Unicode"/>
              </a:rPr>
              <a:t>c</a:t>
            </a:r>
            <a:r>
              <a:rPr dirty="0" sz="2400" spc="-5">
                <a:latin typeface="Lucida Sans Unicode"/>
                <a:cs typeface="Lucida Sans Unicode"/>
              </a:rPr>
              <a:t>ang</a:t>
            </a:r>
            <a:r>
              <a:rPr dirty="0" sz="2400" spc="-10">
                <a:latin typeface="Lucida Sans Unicode"/>
                <a:cs typeface="Lucida Sans Unicode"/>
              </a:rPr>
              <a:t>a</a:t>
            </a:r>
            <a:r>
              <a:rPr dirty="0" sz="2400">
                <a:latin typeface="Lucida Sans Unicode"/>
                <a:cs typeface="Lucida Sans Unicode"/>
              </a:rPr>
              <a:t>n	untuk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56072" y="1853819"/>
            <a:ext cx="373062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964689" algn="l"/>
              </a:tabLst>
            </a:pPr>
            <a:r>
              <a:rPr dirty="0" sz="2400" spc="10">
                <a:solidFill>
                  <a:srgbClr val="FF0000"/>
                </a:solidFill>
                <a:latin typeface="Lucida Sans Unicode"/>
                <a:cs typeface="Lucida Sans Unicode"/>
              </a:rPr>
              <a:t>p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dirty="0" sz="2400" spc="-1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y</a:t>
            </a:r>
            <a:r>
              <a:rPr dirty="0" sz="2400" spc="-10">
                <a:solidFill>
                  <a:srgbClr val="FF0000"/>
                </a:solidFill>
                <a:latin typeface="Lucida Sans Unicode"/>
                <a:cs typeface="Lucida Sans Unicode"/>
              </a:rPr>
              <a:t>u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sunan	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ko</a:t>
            </a:r>
            <a:r>
              <a:rPr dirty="0" sz="2400" spc="5">
                <a:solidFill>
                  <a:srgbClr val="FF0000"/>
                </a:solidFill>
                <a:latin typeface="Lucida Sans Unicode"/>
                <a:cs typeface="Lucida Sans Unicode"/>
              </a:rPr>
              <a:t>m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pone</a:t>
            </a:r>
            <a:r>
              <a:rPr dirty="0" sz="2400" spc="-1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r>
              <a:rPr dirty="0" sz="2400">
                <a:solidFill>
                  <a:srgbClr val="FF0000"/>
                </a:solidFill>
                <a:latin typeface="Lucida Sans Unicode"/>
                <a:cs typeface="Lucida Sans Unicode"/>
              </a:rPr>
              <a:t>-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5344" y="2219578"/>
            <a:ext cx="438721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039620" algn="l"/>
                <a:tab pos="3308985" algn="l"/>
              </a:tabLst>
            </a:pP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komponen	</a:t>
            </a:r>
            <a:r>
              <a:rPr dirty="0" sz="2400" spc="-5">
                <a:latin typeface="Lucida Sans Unicode"/>
                <a:cs typeface="Lucida Sans Unicode"/>
              </a:rPr>
              <a:t>suatu	sistem,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70245" y="2219578"/>
            <a:ext cx="3114040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558290" algn="l"/>
              </a:tabLst>
            </a:pPr>
            <a:r>
              <a:rPr dirty="0" sz="2400" spc="10">
                <a:latin typeface="Lucida Sans Unicode"/>
                <a:cs typeface="Lucida Sans Unicode"/>
              </a:rPr>
              <a:t>d</a:t>
            </a:r>
            <a:r>
              <a:rPr dirty="0" sz="2400" spc="-5">
                <a:latin typeface="Lucida Sans Unicode"/>
                <a:cs typeface="Lucida Sans Unicode"/>
              </a:rPr>
              <a:t>iman</a:t>
            </a:r>
            <a:r>
              <a:rPr dirty="0" sz="2400">
                <a:latin typeface="Lucida Sans Unicode"/>
                <a:cs typeface="Lucida Sans Unicode"/>
              </a:rPr>
              <a:t>a	</a:t>
            </a:r>
            <a:r>
              <a:rPr dirty="0" sz="2400" spc="-5">
                <a:latin typeface="Lucida Sans Unicode"/>
                <a:cs typeface="Lucida Sans Unicode"/>
              </a:rPr>
              <a:t>ran</a:t>
            </a:r>
            <a:r>
              <a:rPr dirty="0" sz="2400" spc="-10">
                <a:latin typeface="Lucida Sans Unicode"/>
                <a:cs typeface="Lucida Sans Unicode"/>
              </a:rPr>
              <a:t>c</a:t>
            </a:r>
            <a:r>
              <a:rPr dirty="0" sz="2400" spc="-5">
                <a:latin typeface="Lucida Sans Unicode"/>
                <a:cs typeface="Lucida Sans Unicode"/>
              </a:rPr>
              <a:t>an</a:t>
            </a:r>
            <a:r>
              <a:rPr dirty="0" sz="2400" spc="5">
                <a:latin typeface="Lucida Sans Unicode"/>
                <a:cs typeface="Lucida Sans Unicode"/>
              </a:rPr>
              <a:t>g</a:t>
            </a:r>
            <a:r>
              <a:rPr dirty="0" sz="2400" spc="-5">
                <a:latin typeface="Lucida Sans Unicode"/>
                <a:cs typeface="Lucida Sans Unicode"/>
              </a:rPr>
              <a:t>an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55344" y="2585339"/>
            <a:ext cx="571817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4126229" algn="l"/>
              </a:tabLst>
            </a:pPr>
            <a:r>
              <a:rPr dirty="0" sz="2400">
                <a:latin typeface="Lucida Sans Unicode"/>
                <a:cs typeface="Lucida Sans Unicode"/>
              </a:rPr>
              <a:t>tersebut</a:t>
            </a:r>
            <a:r>
              <a:rPr dirty="0" sz="2400" spc="36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mengidentifikasi	komponen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24293" y="2585339"/>
            <a:ext cx="758190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latin typeface="Lucida Sans Unicode"/>
                <a:cs typeface="Lucida Sans Unicode"/>
              </a:rPr>
              <a:t>se</a:t>
            </a:r>
            <a:r>
              <a:rPr dirty="0" sz="2400" spc="-5">
                <a:latin typeface="Lucida Sans Unicode"/>
                <a:cs typeface="Lucida Sans Unicode"/>
              </a:rPr>
              <a:t>rta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5344" y="2951098"/>
            <a:ext cx="472376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3037840" algn="l"/>
              </a:tabLst>
            </a:pPr>
            <a:r>
              <a:rPr dirty="0" sz="2400">
                <a:latin typeface="Lucida Sans Unicode"/>
                <a:cs typeface="Lucida Sans Unicode"/>
              </a:rPr>
              <a:t>masi</a:t>
            </a:r>
            <a:r>
              <a:rPr dirty="0" sz="2400" spc="-15">
                <a:latin typeface="Lucida Sans Unicode"/>
                <a:cs typeface="Lucida Sans Unicode"/>
              </a:rPr>
              <a:t>n</a:t>
            </a:r>
            <a:r>
              <a:rPr dirty="0" sz="2400">
                <a:latin typeface="Lucida Sans Unicode"/>
                <a:cs typeface="Lucida Sans Unicode"/>
              </a:rPr>
              <a:t>g-</a:t>
            </a:r>
            <a:r>
              <a:rPr dirty="0" sz="2400" spc="-15">
                <a:latin typeface="Lucida Sans Unicode"/>
                <a:cs typeface="Lucida Sans Unicode"/>
              </a:rPr>
              <a:t>m</a:t>
            </a:r>
            <a:r>
              <a:rPr dirty="0" sz="2400" spc="-5">
                <a:latin typeface="Lucida Sans Unicode"/>
                <a:cs typeface="Lucida Sans Unicode"/>
              </a:rPr>
              <a:t>a</a:t>
            </a:r>
            <a:r>
              <a:rPr dirty="0" sz="2400" spc="-10">
                <a:latin typeface="Lucida Sans Unicode"/>
                <a:cs typeface="Lucida Sans Unicode"/>
              </a:rPr>
              <a:t>s</a:t>
            </a:r>
            <a:r>
              <a:rPr dirty="0" sz="2400" spc="-5">
                <a:latin typeface="Lucida Sans Unicode"/>
                <a:cs typeface="Lucida Sans Unicode"/>
              </a:rPr>
              <a:t>in</a:t>
            </a:r>
            <a:r>
              <a:rPr dirty="0" sz="2400">
                <a:latin typeface="Lucida Sans Unicode"/>
                <a:cs typeface="Lucida Sans Unicode"/>
              </a:rPr>
              <a:t>g</a:t>
            </a:r>
            <a:r>
              <a:rPr dirty="0" sz="2400">
                <a:latin typeface="Lucida Sans Unicode"/>
                <a:cs typeface="Lucida Sans Unicode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kompon</a:t>
            </a:r>
            <a:r>
              <a:rPr dirty="0" sz="2400" spc="-15">
                <a:latin typeface="Lucida Sans Unicode"/>
                <a:cs typeface="Lucida Sans Unicode"/>
              </a:rPr>
              <a:t>e</a:t>
            </a:r>
            <a:r>
              <a:rPr dirty="0" sz="2400">
                <a:latin typeface="Lucida Sans Unicode"/>
                <a:cs typeface="Lucida Sans Unicode"/>
              </a:rPr>
              <a:t>n,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00369" y="2951098"/>
            <a:ext cx="1771014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kone</a:t>
            </a:r>
            <a:r>
              <a:rPr dirty="0" sz="2400" spc="5">
                <a:latin typeface="Lucida Sans Unicode"/>
                <a:cs typeface="Lucida Sans Unicode"/>
              </a:rPr>
              <a:t>k</a:t>
            </a:r>
            <a:r>
              <a:rPr dirty="0" sz="2400">
                <a:latin typeface="Lucida Sans Unicode"/>
                <a:cs typeface="Lucida Sans Unicode"/>
              </a:rPr>
              <a:t>tif</a:t>
            </a:r>
            <a:r>
              <a:rPr dirty="0" sz="2400" spc="5">
                <a:latin typeface="Lucida Sans Unicode"/>
                <a:cs typeface="Lucida Sans Unicode"/>
              </a:rPr>
              <a:t>i</a:t>
            </a:r>
            <a:r>
              <a:rPr dirty="0" sz="2400">
                <a:latin typeface="Lucida Sans Unicode"/>
                <a:cs typeface="Lucida Sans Unicode"/>
              </a:rPr>
              <a:t>tas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934706" y="2585339"/>
            <a:ext cx="951865" cy="7708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latin typeface="Lucida Sans Unicode"/>
                <a:cs typeface="Lucida Sans Unicode"/>
              </a:rPr>
              <a:t>f</a:t>
            </a:r>
            <a:r>
              <a:rPr dirty="0" sz="2400" spc="10">
                <a:latin typeface="Lucida Sans Unicode"/>
                <a:cs typeface="Lucida Sans Unicode"/>
              </a:rPr>
              <a:t>u</a:t>
            </a:r>
            <a:r>
              <a:rPr dirty="0" sz="2400">
                <a:latin typeface="Lucida Sans Unicode"/>
                <a:cs typeface="Lucida Sans Unicode"/>
              </a:rPr>
              <a:t>ngsi</a:t>
            </a:r>
            <a:endParaRPr sz="2400">
              <a:latin typeface="Lucida Sans Unicode"/>
              <a:cs typeface="Lucida Sans Unicode"/>
            </a:endParaRPr>
          </a:p>
          <a:p>
            <a:pPr marL="172720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an</a:t>
            </a:r>
            <a:r>
              <a:rPr dirty="0" sz="2400" spc="5">
                <a:latin typeface="Lucida Sans Unicode"/>
                <a:cs typeface="Lucida Sans Unicode"/>
              </a:rPr>
              <a:t>t</a:t>
            </a:r>
            <a:r>
              <a:rPr dirty="0" sz="2400" spc="-5">
                <a:latin typeface="Lucida Sans Unicode"/>
                <a:cs typeface="Lucida Sans Unicode"/>
              </a:rPr>
              <a:t>ar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631816" y="3317113"/>
            <a:ext cx="148145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10">
                <a:latin typeface="Lucida Sans Unicode"/>
                <a:cs typeface="Lucida Sans Unicode"/>
              </a:rPr>
              <a:t>p</a:t>
            </a:r>
            <a:r>
              <a:rPr dirty="0" sz="2400" spc="-5">
                <a:latin typeface="Lucida Sans Unicode"/>
                <a:cs typeface="Lucida Sans Unicode"/>
              </a:rPr>
              <a:t>emet</a:t>
            </a:r>
            <a:r>
              <a:rPr dirty="0" sz="2400" spc="-10">
                <a:latin typeface="Lucida Sans Unicode"/>
                <a:cs typeface="Lucida Sans Unicode"/>
              </a:rPr>
              <a:t>a</a:t>
            </a:r>
            <a:r>
              <a:rPr dirty="0" sz="2400" spc="-5">
                <a:latin typeface="Lucida Sans Unicode"/>
                <a:cs typeface="Lucida Sans Unicode"/>
              </a:rPr>
              <a:t>an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73418" y="3317113"/>
            <a:ext cx="2110105" cy="40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>
                <a:latin typeface="Lucida Sans Unicode"/>
                <a:cs typeface="Lucida Sans Unicode"/>
              </a:rPr>
              <a:t>fungsionalitas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55344" y="3309432"/>
            <a:ext cx="3019425" cy="786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2099"/>
              </a:lnSpc>
              <a:tabLst>
                <a:tab pos="2271395" algn="l"/>
              </a:tabLst>
            </a:pPr>
            <a:r>
              <a:rPr dirty="0" sz="2400" spc="-5">
                <a:latin typeface="Lucida Sans Unicode"/>
                <a:cs typeface="Lucida Sans Unicode"/>
              </a:rPr>
              <a:t>ko</a:t>
            </a:r>
            <a:r>
              <a:rPr dirty="0" sz="2400" spc="5">
                <a:latin typeface="Lucida Sans Unicode"/>
                <a:cs typeface="Lucida Sans Unicode"/>
              </a:rPr>
              <a:t>m</a:t>
            </a:r>
            <a:r>
              <a:rPr dirty="0" sz="2400" spc="-5">
                <a:latin typeface="Lucida Sans Unicode"/>
                <a:cs typeface="Lucida Sans Unicode"/>
              </a:rPr>
              <a:t>pon</a:t>
            </a:r>
            <a:r>
              <a:rPr dirty="0" sz="2400" spc="-15">
                <a:latin typeface="Lucida Sans Unicode"/>
                <a:cs typeface="Lucida Sans Unicode"/>
              </a:rPr>
              <a:t>e</a:t>
            </a:r>
            <a:r>
              <a:rPr dirty="0" sz="2400">
                <a:latin typeface="Lucida Sans Unicode"/>
                <a:cs typeface="Lucida Sans Unicode"/>
              </a:rPr>
              <a:t>n	se</a:t>
            </a:r>
            <a:r>
              <a:rPr dirty="0" sz="2400" spc="-5">
                <a:latin typeface="Lucida Sans Unicode"/>
                <a:cs typeface="Lucida Sans Unicode"/>
              </a:rPr>
              <a:t>r</a:t>
            </a:r>
            <a:r>
              <a:rPr dirty="0" sz="2400" spc="10">
                <a:latin typeface="Lucida Sans Unicode"/>
                <a:cs typeface="Lucida Sans Unicode"/>
              </a:rPr>
              <a:t>t</a:t>
            </a:r>
            <a:r>
              <a:rPr dirty="0" sz="2400">
                <a:latin typeface="Lucida Sans Unicode"/>
                <a:cs typeface="Lucida Sans Unicode"/>
              </a:rPr>
              <a:t>a  </a:t>
            </a:r>
            <a:r>
              <a:rPr dirty="0" sz="2400" spc="-5">
                <a:latin typeface="Lucida Sans Unicode"/>
                <a:cs typeface="Lucida Sans Unicode"/>
              </a:rPr>
              <a:t>komponen.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215128" y="3919728"/>
            <a:ext cx="3657600" cy="2510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50085"/>
            <a:ext cx="5581015" cy="38925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5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50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200" spc="-5"/>
              <a:t>Arsitektur </a:t>
            </a:r>
            <a:r>
              <a:rPr dirty="0" sz="2200" spc="-10"/>
              <a:t>Logis </a:t>
            </a:r>
            <a:r>
              <a:rPr dirty="0" sz="2200" spc="-50"/>
              <a:t>(</a:t>
            </a:r>
            <a:r>
              <a:rPr dirty="0" sz="2300" spc="-50" i="1">
                <a:latin typeface="Lucida Sans Unicode"/>
                <a:cs typeface="Lucida Sans Unicode"/>
              </a:rPr>
              <a:t>Software</a:t>
            </a:r>
            <a:r>
              <a:rPr dirty="0" sz="2300" spc="-10" i="1">
                <a:latin typeface="Lucida Sans Unicode"/>
                <a:cs typeface="Lucida Sans Unicode"/>
              </a:rPr>
              <a:t> </a:t>
            </a:r>
            <a:r>
              <a:rPr dirty="0" sz="2300" spc="-50" i="1">
                <a:latin typeface="Lucida Sans Unicode"/>
                <a:cs typeface="Lucida Sans Unicode"/>
              </a:rPr>
              <a:t>architecture</a:t>
            </a:r>
            <a:r>
              <a:rPr dirty="0" sz="2200" spc="-50"/>
              <a:t>)</a:t>
            </a:r>
            <a:endParaRPr sz="22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1810258"/>
            <a:ext cx="7501255" cy="594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1900" spc="-5">
                <a:latin typeface="Lucida Sans Unicode"/>
                <a:cs typeface="Lucida Sans Unicode"/>
              </a:rPr>
              <a:t>Organisasi </a:t>
            </a:r>
            <a:r>
              <a:rPr dirty="0" sz="1900" spc="-5">
                <a:solidFill>
                  <a:srgbClr val="FF0000"/>
                </a:solidFill>
                <a:latin typeface="Lucida Sans Unicode"/>
                <a:cs typeface="Lucida Sans Unicode"/>
              </a:rPr>
              <a:t>logika </a:t>
            </a:r>
            <a:r>
              <a:rPr dirty="0" sz="1900" spc="-10">
                <a:latin typeface="Lucida Sans Unicode"/>
                <a:cs typeface="Lucida Sans Unicode"/>
              </a:rPr>
              <a:t>dari komponen-komponen perangkat</a:t>
            </a:r>
            <a:r>
              <a:rPr dirty="0" sz="1900" spc="155">
                <a:latin typeface="Lucida Sans Unicode"/>
                <a:cs typeface="Lucida Sans Unicode"/>
              </a:rPr>
              <a:t> </a:t>
            </a:r>
            <a:r>
              <a:rPr dirty="0" sz="1900" spc="-5">
                <a:latin typeface="Lucida Sans Unicode"/>
                <a:cs typeface="Lucida Sans Unicode"/>
              </a:rPr>
              <a:t>lunak</a:t>
            </a:r>
            <a:endParaRPr sz="19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dirty="0" sz="1900" spc="-5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19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60969" y="2109342"/>
            <a:ext cx="844550" cy="3232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900" spc="-10">
                <a:latin typeface="Lucida Sans Unicode"/>
                <a:cs typeface="Lucida Sans Unicode"/>
              </a:rPr>
              <a:t>ber</a:t>
            </a:r>
            <a:r>
              <a:rPr dirty="0" sz="1900" spc="0">
                <a:latin typeface="Lucida Sans Unicode"/>
                <a:cs typeface="Lucida Sans Unicode"/>
              </a:rPr>
              <a:t>u</a:t>
            </a:r>
            <a:r>
              <a:rPr dirty="0" sz="1900" spc="-10">
                <a:latin typeface="Lucida Sans Unicode"/>
                <a:cs typeface="Lucida Sans Unicode"/>
              </a:rPr>
              <a:t>pa</a:t>
            </a:r>
            <a:endParaRPr sz="19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9436" y="2109342"/>
            <a:ext cx="6627495" cy="1167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>
              <a:lnSpc>
                <a:spcPts val="2115"/>
              </a:lnSpc>
              <a:tabLst>
                <a:tab pos="1734185" algn="l"/>
                <a:tab pos="2524125" algn="l"/>
                <a:tab pos="3898900" algn="l"/>
                <a:tab pos="4949190" algn="l"/>
                <a:tab pos="5638165" algn="l"/>
              </a:tabLst>
            </a:pPr>
            <a:r>
              <a:rPr dirty="0" sz="1900" spc="-5">
                <a:solidFill>
                  <a:srgbClr val="FF0000"/>
                </a:solidFill>
                <a:latin typeface="Lucida Sans Unicode"/>
                <a:cs typeface="Lucida Sans Unicode"/>
              </a:rPr>
              <a:t>Komponen</a:t>
            </a:r>
            <a:r>
              <a:rPr dirty="0" sz="1900" spc="-5">
                <a:solidFill>
                  <a:srgbClr val="FF0000"/>
                </a:solidFill>
                <a:latin typeface="Lucida Sans Unicode"/>
                <a:cs typeface="Lucida Sans Unicode"/>
              </a:rPr>
              <a:t>	</a:t>
            </a:r>
            <a:r>
              <a:rPr dirty="0" sz="1900">
                <a:latin typeface="Lucida Sans Unicode"/>
                <a:cs typeface="Lucida Sans Unicode"/>
              </a:rPr>
              <a:t>y</a:t>
            </a:r>
            <a:r>
              <a:rPr dirty="0" sz="1900" spc="-10">
                <a:latin typeface="Lucida Sans Unicode"/>
                <a:cs typeface="Lucida Sans Unicode"/>
              </a:rPr>
              <a:t>an</a:t>
            </a:r>
            <a:r>
              <a:rPr dirty="0" sz="1900" spc="-5">
                <a:latin typeface="Lucida Sans Unicode"/>
                <a:cs typeface="Lucida Sans Unicode"/>
              </a:rPr>
              <a:t>g</a:t>
            </a:r>
            <a:r>
              <a:rPr dirty="0" sz="1900">
                <a:latin typeface="Lucida Sans Unicode"/>
                <a:cs typeface="Lucida Sans Unicode"/>
              </a:rPr>
              <a:t>	</a:t>
            </a:r>
            <a:r>
              <a:rPr dirty="0" sz="1900" spc="-10">
                <a:latin typeface="Lucida Sans Unicode"/>
                <a:cs typeface="Lucida Sans Unicode"/>
              </a:rPr>
              <a:t>dima</a:t>
            </a:r>
            <a:r>
              <a:rPr dirty="0" sz="1900" spc="0">
                <a:latin typeface="Lucida Sans Unicode"/>
                <a:cs typeface="Lucida Sans Unicode"/>
              </a:rPr>
              <a:t>k</a:t>
            </a:r>
            <a:r>
              <a:rPr dirty="0" sz="1900" spc="-5">
                <a:latin typeface="Lucida Sans Unicode"/>
                <a:cs typeface="Lucida Sans Unicode"/>
              </a:rPr>
              <a:t>sud</a:t>
            </a:r>
            <a:r>
              <a:rPr dirty="0" sz="1900">
                <a:latin typeface="Lucida Sans Unicode"/>
                <a:cs typeface="Lucida Sans Unicode"/>
              </a:rPr>
              <a:t>	</a:t>
            </a:r>
            <a:r>
              <a:rPr dirty="0" sz="1900" spc="-10">
                <a:latin typeface="Lucida Sans Unicode"/>
                <a:cs typeface="Lucida Sans Unicode"/>
              </a:rPr>
              <a:t>ber</a:t>
            </a:r>
            <a:r>
              <a:rPr dirty="0" sz="1900" spc="0">
                <a:latin typeface="Lucida Sans Unicode"/>
                <a:cs typeface="Lucida Sans Unicode"/>
              </a:rPr>
              <a:t>u</a:t>
            </a:r>
            <a:r>
              <a:rPr dirty="0" sz="1900" spc="-10">
                <a:latin typeface="Lucida Sans Unicode"/>
                <a:cs typeface="Lucida Sans Unicode"/>
              </a:rPr>
              <a:t>p</a:t>
            </a:r>
            <a:r>
              <a:rPr dirty="0" sz="1900" spc="-5">
                <a:latin typeface="Lucida Sans Unicode"/>
                <a:cs typeface="Lucida Sans Unicode"/>
              </a:rPr>
              <a:t>a</a:t>
            </a:r>
            <a:r>
              <a:rPr dirty="0" sz="1900">
                <a:latin typeface="Lucida Sans Unicode"/>
                <a:cs typeface="Lucida Sans Unicode"/>
              </a:rPr>
              <a:t>	</a:t>
            </a:r>
            <a:r>
              <a:rPr dirty="0" sz="1900" spc="-5">
                <a:solidFill>
                  <a:srgbClr val="FF0000"/>
                </a:solidFill>
                <a:latin typeface="Lucida Sans Unicode"/>
                <a:cs typeface="Lucida Sans Unicode"/>
              </a:rPr>
              <a:t>unit</a:t>
            </a:r>
            <a:r>
              <a:rPr dirty="0" sz="1900">
                <a:solidFill>
                  <a:srgbClr val="FF0000"/>
                </a:solidFill>
                <a:latin typeface="Lucida Sans Unicode"/>
                <a:cs typeface="Lucida Sans Unicode"/>
              </a:rPr>
              <a:t>	</a:t>
            </a:r>
            <a:r>
              <a:rPr dirty="0" sz="1900" spc="-5">
                <a:solidFill>
                  <a:srgbClr val="FF0000"/>
                </a:solidFill>
                <a:latin typeface="Lucida Sans Unicode"/>
                <a:cs typeface="Lucida Sans Unicode"/>
              </a:rPr>
              <a:t>modular</a:t>
            </a:r>
            <a:endParaRPr sz="1900">
              <a:latin typeface="Lucida Sans Unicode"/>
              <a:cs typeface="Lucida Sans Unicode"/>
            </a:endParaRPr>
          </a:p>
          <a:p>
            <a:pPr marL="240665">
              <a:lnSpc>
                <a:spcPts val="2235"/>
              </a:lnSpc>
            </a:pPr>
            <a:r>
              <a:rPr dirty="0" sz="2000" spc="-55" i="1">
                <a:solidFill>
                  <a:srgbClr val="FF0000"/>
                </a:solidFill>
                <a:latin typeface="Lucida Sans Unicode"/>
                <a:cs typeface="Lucida Sans Unicode"/>
              </a:rPr>
              <a:t>interface </a:t>
            </a:r>
            <a:r>
              <a:rPr dirty="0" sz="1900" spc="-5">
                <a:latin typeface="Lucida Sans Unicode"/>
                <a:cs typeface="Lucida Sans Unicode"/>
              </a:rPr>
              <a:t>yang </a:t>
            </a:r>
            <a:r>
              <a:rPr dirty="0" sz="1900" spc="-10">
                <a:latin typeface="Lucida Sans Unicode"/>
                <a:cs typeface="Lucida Sans Unicode"/>
              </a:rPr>
              <a:t>dapat diproses di </a:t>
            </a:r>
            <a:r>
              <a:rPr dirty="0" sz="1900" spc="-5">
                <a:latin typeface="Lucida Sans Unicode"/>
                <a:cs typeface="Lucida Sans Unicode"/>
              </a:rPr>
              <a:t>sistem yang</a:t>
            </a:r>
            <a:r>
              <a:rPr dirty="0" sz="1900" spc="155">
                <a:latin typeface="Lucida Sans Unicode"/>
                <a:cs typeface="Lucida Sans Unicode"/>
              </a:rPr>
              <a:t> </a:t>
            </a:r>
            <a:r>
              <a:rPr dirty="0" sz="1900" spc="-10">
                <a:solidFill>
                  <a:srgbClr val="FF0000"/>
                </a:solidFill>
                <a:latin typeface="Lucida Sans Unicode"/>
                <a:cs typeface="Lucida Sans Unicode"/>
              </a:rPr>
              <a:t>berbeda</a:t>
            </a:r>
            <a:endParaRPr sz="1900">
              <a:latin typeface="Lucida Sans Unicode"/>
              <a:cs typeface="Lucida Sans Unicode"/>
            </a:endParaRPr>
          </a:p>
          <a:p>
            <a:pPr marL="478790" indent="-228600">
              <a:lnSpc>
                <a:spcPct val="100000"/>
              </a:lnSpc>
              <a:spcBef>
                <a:spcPts val="105"/>
              </a:spcBef>
              <a:buClr>
                <a:srgbClr val="DA1F28"/>
              </a:buClr>
              <a:buSzPct val="94444"/>
              <a:buFont typeface="Wingdings 2"/>
              <a:buChar char=""/>
              <a:tabLst>
                <a:tab pos="478790" algn="l"/>
                <a:tab pos="479425" algn="l"/>
              </a:tabLst>
            </a:pPr>
            <a:r>
              <a:rPr dirty="0" sz="1800" spc="-65" i="1">
                <a:solidFill>
                  <a:srgbClr val="006FC0"/>
                </a:solidFill>
                <a:latin typeface="Lucida Sans Unicode"/>
                <a:cs typeface="Lucida Sans Unicode"/>
              </a:rPr>
              <a:t>RPC </a:t>
            </a:r>
            <a:r>
              <a:rPr dirty="0" sz="1800" spc="-60" i="1">
                <a:solidFill>
                  <a:srgbClr val="006FC0"/>
                </a:solidFill>
                <a:latin typeface="Lucida Sans Unicode"/>
                <a:cs typeface="Lucida Sans Unicode"/>
              </a:rPr>
              <a:t>(remote prosedure </a:t>
            </a:r>
            <a:r>
              <a:rPr dirty="0" sz="1800" spc="-45" i="1">
                <a:solidFill>
                  <a:srgbClr val="006FC0"/>
                </a:solidFill>
                <a:latin typeface="Lucida Sans Unicode"/>
                <a:cs typeface="Lucida Sans Unicode"/>
              </a:rPr>
              <a:t>call), </a:t>
            </a:r>
            <a:r>
              <a:rPr dirty="0" sz="1800" spc="-65" i="1">
                <a:solidFill>
                  <a:srgbClr val="006FC0"/>
                </a:solidFill>
                <a:latin typeface="Lucida Sans Unicode"/>
                <a:cs typeface="Lucida Sans Unicode"/>
              </a:rPr>
              <a:t>message</a:t>
            </a:r>
            <a:r>
              <a:rPr dirty="0" sz="1800" spc="65" i="1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1800" spc="-60" i="1">
                <a:solidFill>
                  <a:srgbClr val="006FC0"/>
                </a:solidFill>
                <a:latin typeface="Lucida Sans Unicode"/>
                <a:cs typeface="Lucida Sans Unicode"/>
              </a:rPr>
              <a:t>passing</a:t>
            </a:r>
            <a:endParaRPr sz="18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"/>
              </a:spcBef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1900" spc="-5">
                <a:latin typeface="Lucida Sans Unicode"/>
                <a:cs typeface="Lucida Sans Unicode"/>
              </a:rPr>
              <a:t>Jenis </a:t>
            </a:r>
            <a:r>
              <a:rPr dirty="0" sz="1900" spc="-10">
                <a:solidFill>
                  <a:srgbClr val="FF0000"/>
                </a:solidFill>
                <a:latin typeface="Lucida Sans Unicode"/>
                <a:cs typeface="Lucida Sans Unicode"/>
              </a:rPr>
              <a:t>Model </a:t>
            </a:r>
            <a:r>
              <a:rPr dirty="0" sz="1900" spc="-5">
                <a:latin typeface="Lucida Sans Unicode"/>
                <a:cs typeface="Lucida Sans Unicode"/>
              </a:rPr>
              <a:t>arsitektur logis</a:t>
            </a:r>
            <a:r>
              <a:rPr dirty="0" sz="1900" spc="-10">
                <a:latin typeface="Lucida Sans Unicode"/>
                <a:cs typeface="Lucida Sans Unicode"/>
              </a:rPr>
              <a:t> </a:t>
            </a:r>
            <a:r>
              <a:rPr dirty="0" sz="1900" spc="-5">
                <a:latin typeface="Lucida Sans Unicode"/>
                <a:cs typeface="Lucida Sans Unicode"/>
              </a:rPr>
              <a:t>(style)</a:t>
            </a:r>
            <a:endParaRPr sz="190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5668" y="3270122"/>
            <a:ext cx="5269865" cy="17932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762635" indent="-228600">
              <a:lnSpc>
                <a:spcPct val="100000"/>
              </a:lnSpc>
              <a:buClr>
                <a:srgbClr val="DA1F28"/>
              </a:buClr>
              <a:buFont typeface="Wingdings 2"/>
              <a:buChar char=""/>
              <a:tabLst>
                <a:tab pos="762635" algn="l"/>
                <a:tab pos="763270" algn="l"/>
              </a:tabLst>
            </a:pP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Layered</a:t>
            </a:r>
            <a:r>
              <a:rPr dirty="0" sz="1700" spc="-5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1700">
              <a:latin typeface="Lucida Sans Unicode"/>
              <a:cs typeface="Lucida Sans Unicode"/>
            </a:endParaRPr>
          </a:p>
          <a:p>
            <a:pPr marL="762635" indent="-228600">
              <a:lnSpc>
                <a:spcPct val="100000"/>
              </a:lnSpc>
              <a:spcBef>
                <a:spcPts val="204"/>
              </a:spcBef>
              <a:buClr>
                <a:srgbClr val="DA1F28"/>
              </a:buClr>
              <a:buFont typeface="Wingdings 2"/>
              <a:buChar char=""/>
              <a:tabLst>
                <a:tab pos="762635" algn="l"/>
                <a:tab pos="763270" algn="l"/>
              </a:tabLst>
            </a:pP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Object-base</a:t>
            </a:r>
            <a:r>
              <a:rPr dirty="0" sz="1700" spc="-3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1700">
              <a:latin typeface="Lucida Sans Unicode"/>
              <a:cs typeface="Lucida Sans Unicode"/>
            </a:endParaRPr>
          </a:p>
          <a:p>
            <a:pPr marL="762635" indent="-228600">
              <a:lnSpc>
                <a:spcPct val="100000"/>
              </a:lnSpc>
              <a:spcBef>
                <a:spcPts val="190"/>
              </a:spcBef>
              <a:buClr>
                <a:srgbClr val="DA1F28"/>
              </a:buClr>
              <a:buFont typeface="Wingdings 2"/>
              <a:buChar char=""/>
              <a:tabLst>
                <a:tab pos="762635" algn="l"/>
                <a:tab pos="763270" algn="l"/>
              </a:tabLst>
            </a:pP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Data-Center</a:t>
            </a:r>
            <a:r>
              <a:rPr dirty="0" sz="1700" spc="-3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1700">
              <a:latin typeface="Lucida Sans Unicode"/>
              <a:cs typeface="Lucida Sans Unicode"/>
            </a:endParaRPr>
          </a:p>
          <a:p>
            <a:pPr marL="762635" indent="-228600">
              <a:lnSpc>
                <a:spcPts val="2035"/>
              </a:lnSpc>
              <a:spcBef>
                <a:spcPts val="190"/>
              </a:spcBef>
              <a:buClr>
                <a:srgbClr val="DA1F28"/>
              </a:buClr>
              <a:buFont typeface="Wingdings 2"/>
              <a:buChar char=""/>
              <a:tabLst>
                <a:tab pos="762635" algn="l"/>
                <a:tab pos="763270" algn="l"/>
              </a:tabLst>
            </a:pP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Event-based</a:t>
            </a:r>
            <a:r>
              <a:rPr dirty="0" sz="1700" spc="-5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17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1700">
              <a:latin typeface="Lucida Sans Unicode"/>
              <a:cs typeface="Lucida Sans Unicode"/>
            </a:endParaRPr>
          </a:p>
          <a:p>
            <a:pPr marL="12700">
              <a:lnSpc>
                <a:spcPts val="2755"/>
              </a:lnSpc>
              <a:tabLst>
                <a:tab pos="268605" algn="l"/>
              </a:tabLst>
            </a:pPr>
            <a:r>
              <a:rPr dirty="0" sz="15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50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200" spc="-5">
                <a:latin typeface="Lucida Sans Unicode"/>
                <a:cs typeface="Lucida Sans Unicode"/>
              </a:rPr>
              <a:t>Arsitektur </a:t>
            </a:r>
            <a:r>
              <a:rPr dirty="0" sz="2200" spc="-10">
                <a:latin typeface="Lucida Sans Unicode"/>
                <a:cs typeface="Lucida Sans Unicode"/>
              </a:rPr>
              <a:t>Fisik </a:t>
            </a:r>
            <a:r>
              <a:rPr dirty="0" sz="2200" spc="-55">
                <a:latin typeface="Lucida Sans Unicode"/>
                <a:cs typeface="Lucida Sans Unicode"/>
              </a:rPr>
              <a:t>(</a:t>
            </a:r>
            <a:r>
              <a:rPr dirty="0" sz="2300" spc="-55" i="1">
                <a:latin typeface="Lucida Sans Unicode"/>
                <a:cs typeface="Lucida Sans Unicode"/>
              </a:rPr>
              <a:t>System</a:t>
            </a:r>
            <a:r>
              <a:rPr dirty="0" sz="2300" spc="-5" i="1">
                <a:latin typeface="Lucida Sans Unicode"/>
                <a:cs typeface="Lucida Sans Unicode"/>
              </a:rPr>
              <a:t> </a:t>
            </a:r>
            <a:r>
              <a:rPr dirty="0" sz="2300" spc="-50" i="1">
                <a:latin typeface="Lucida Sans Unicode"/>
                <a:cs typeface="Lucida Sans Unicode"/>
              </a:rPr>
              <a:t>architecture</a:t>
            </a:r>
            <a:r>
              <a:rPr dirty="0" sz="2200" spc="-50">
                <a:latin typeface="Lucida Sans Unicode"/>
                <a:cs typeface="Lucida Sans Unicode"/>
              </a:rPr>
              <a:t>)</a:t>
            </a:r>
            <a:endParaRPr sz="22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75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1900" spc="-10">
                <a:latin typeface="Lucida Sans Unicode"/>
                <a:cs typeface="Lucida Sans Unicode"/>
              </a:rPr>
              <a:t>Peletakan</a:t>
            </a:r>
            <a:r>
              <a:rPr dirty="0" sz="1900" spc="-50">
                <a:latin typeface="Lucida Sans Unicode"/>
                <a:cs typeface="Lucida Sans Unicode"/>
              </a:rPr>
              <a:t> </a:t>
            </a:r>
            <a:r>
              <a:rPr dirty="0" sz="1900">
                <a:latin typeface="Lucida Sans Unicode"/>
                <a:cs typeface="Lucida Sans Unicode"/>
              </a:rPr>
              <a:t>mesin</a:t>
            </a:r>
            <a:endParaRPr sz="1900"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55263" y="5039105"/>
            <a:ext cx="2725420" cy="3232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348740" algn="l"/>
                <a:tab pos="2143760" algn="l"/>
              </a:tabLst>
            </a:pPr>
            <a:r>
              <a:rPr dirty="0" sz="1900" spc="-10">
                <a:latin typeface="Lucida Sans Unicode"/>
                <a:cs typeface="Lucida Sans Unicode"/>
              </a:rPr>
              <a:t>perangka</a:t>
            </a:r>
            <a:r>
              <a:rPr dirty="0" sz="1900" spc="-5">
                <a:latin typeface="Lucida Sans Unicode"/>
                <a:cs typeface="Lucida Sans Unicode"/>
              </a:rPr>
              <a:t>t</a:t>
            </a:r>
            <a:r>
              <a:rPr dirty="0" sz="1900">
                <a:latin typeface="Lucida Sans Unicode"/>
                <a:cs typeface="Lucida Sans Unicode"/>
              </a:rPr>
              <a:t>	</a:t>
            </a:r>
            <a:r>
              <a:rPr dirty="0" sz="1900" spc="-10">
                <a:latin typeface="Lucida Sans Unicode"/>
                <a:cs typeface="Lucida Sans Unicode"/>
              </a:rPr>
              <a:t>luna</a:t>
            </a:r>
            <a:r>
              <a:rPr dirty="0" sz="1900" spc="-5">
                <a:latin typeface="Lucida Sans Unicode"/>
                <a:cs typeface="Lucida Sans Unicode"/>
              </a:rPr>
              <a:t>k</a:t>
            </a:r>
            <a:r>
              <a:rPr dirty="0" sz="1900">
                <a:latin typeface="Lucida Sans Unicode"/>
                <a:cs typeface="Lucida Sans Unicode"/>
              </a:rPr>
              <a:t>	</a:t>
            </a:r>
            <a:r>
              <a:rPr dirty="0" sz="1900" spc="-10">
                <a:latin typeface="Lucida Sans Unicode"/>
                <a:cs typeface="Lucida Sans Unicode"/>
              </a:rPr>
              <a:t>p</a:t>
            </a:r>
            <a:r>
              <a:rPr dirty="0" sz="1900" spc="-15">
                <a:latin typeface="Lucida Sans Unicode"/>
                <a:cs typeface="Lucida Sans Unicode"/>
              </a:rPr>
              <a:t>a</a:t>
            </a:r>
            <a:r>
              <a:rPr dirty="0" sz="1900" spc="-10">
                <a:latin typeface="Lucida Sans Unicode"/>
                <a:cs typeface="Lucida Sans Unicode"/>
              </a:rPr>
              <a:t>da</a:t>
            </a:r>
            <a:endParaRPr sz="1900">
              <a:latin typeface="Lucida Sans Unicode"/>
              <a:cs typeface="Lucida Sans Unicod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10333" y="5039105"/>
            <a:ext cx="727710" cy="3232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900" spc="-5">
                <a:latin typeface="Lucida Sans Unicode"/>
                <a:cs typeface="Lucida Sans Unicode"/>
              </a:rPr>
              <a:t>m</a:t>
            </a:r>
            <a:r>
              <a:rPr dirty="0" sz="1900" spc="-10">
                <a:latin typeface="Lucida Sans Unicode"/>
                <a:cs typeface="Lucida Sans Unicode"/>
              </a:rPr>
              <a:t>es</a:t>
            </a:r>
            <a:r>
              <a:rPr dirty="0" sz="1900">
                <a:latin typeface="Lucida Sans Unicode"/>
                <a:cs typeface="Lucida Sans Unicode"/>
              </a:rPr>
              <a:t>i</a:t>
            </a:r>
            <a:r>
              <a:rPr dirty="0" sz="1900" spc="-5">
                <a:latin typeface="Lucida Sans Unicode"/>
                <a:cs typeface="Lucida Sans Unicode"/>
              </a:rPr>
              <a:t>n</a:t>
            </a:r>
            <a:endParaRPr sz="19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9436" y="5072126"/>
            <a:ext cx="2695575" cy="5505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 indent="-228600">
              <a:lnSpc>
                <a:spcPts val="2050"/>
              </a:lnSpc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1900" spc="-5">
                <a:latin typeface="Lucida Sans Unicode"/>
                <a:cs typeface="Lucida Sans Unicode"/>
              </a:rPr>
              <a:t>Peletakan </a:t>
            </a:r>
            <a:r>
              <a:rPr dirty="0" sz="1900" spc="-10">
                <a:latin typeface="Lucida Sans Unicode"/>
                <a:cs typeface="Lucida Sans Unicode"/>
              </a:rPr>
              <a:t>komponen  </a:t>
            </a:r>
            <a:r>
              <a:rPr dirty="0" sz="1900" spc="-5">
                <a:latin typeface="Lucida Sans Unicode"/>
                <a:cs typeface="Lucida Sans Unicode"/>
              </a:rPr>
              <a:t>sesungguhnya</a:t>
            </a:r>
            <a:endParaRPr sz="19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73023" y="568451"/>
            <a:ext cx="5775960" cy="460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1868" y="1449578"/>
            <a:ext cx="4258945" cy="224726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Komponen-komponen  pada Layered architectures  diorganisasi dalam bentuk  </a:t>
            </a:r>
            <a:r>
              <a:rPr dirty="0" spc="-5">
                <a:solidFill>
                  <a:srgbClr val="FF0000"/>
                </a:solidFill>
              </a:rPr>
              <a:t>lapisan-lapisan </a:t>
            </a:r>
            <a:r>
              <a:rPr dirty="0" spc="-10">
                <a:solidFill>
                  <a:srgbClr val="FF0000"/>
                </a:solidFill>
              </a:rPr>
              <a:t>(layer)  </a:t>
            </a:r>
            <a:r>
              <a:rPr dirty="0">
                <a:solidFill>
                  <a:srgbClr val="FF0000"/>
                </a:solidFill>
              </a:rPr>
              <a:t>fungsi </a:t>
            </a:r>
            <a:r>
              <a:rPr dirty="0" spc="-5"/>
              <a:t>dan</a:t>
            </a:r>
            <a:r>
              <a:rPr dirty="0" spc="-60"/>
              <a:t> </a:t>
            </a:r>
            <a:r>
              <a:rPr dirty="0" spc="-5">
                <a:solidFill>
                  <a:srgbClr val="FF0000"/>
                </a:solidFill>
              </a:rPr>
              <a:t>service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/>
              <a:t>Contoh: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5636" y="3741292"/>
            <a:ext cx="3742054" cy="1257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 spc="-5">
                <a:solidFill>
                  <a:srgbClr val="001F5F"/>
                </a:solidFill>
                <a:latin typeface="Lucida Sans Unicode"/>
                <a:cs typeface="Lucida Sans Unicode"/>
              </a:rPr>
              <a:t>Operating </a:t>
            </a:r>
            <a:r>
              <a:rPr dirty="0" sz="2000">
                <a:solidFill>
                  <a:srgbClr val="001F5F"/>
                </a:solidFill>
                <a:latin typeface="Lucida Sans Unicode"/>
                <a:cs typeface="Lucida Sans Unicode"/>
              </a:rPr>
              <a:t>system </a:t>
            </a:r>
            <a:r>
              <a:rPr dirty="0" sz="2000" spc="-5">
                <a:solidFill>
                  <a:srgbClr val="001F5F"/>
                </a:solidFill>
                <a:latin typeface="Lucida Sans Unicode"/>
                <a:cs typeface="Lucida Sans Unicode"/>
              </a:rPr>
              <a:t>(windows,  linux)</a:t>
            </a:r>
            <a:endParaRPr sz="20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>
                <a:solidFill>
                  <a:srgbClr val="001F5F"/>
                </a:solidFill>
                <a:latin typeface="Lucida Sans Unicode"/>
                <a:cs typeface="Lucida Sans Unicode"/>
              </a:rPr>
              <a:t>Network </a:t>
            </a:r>
            <a:r>
              <a:rPr dirty="0" sz="2000" spc="-5">
                <a:solidFill>
                  <a:srgbClr val="001F5F"/>
                </a:solidFill>
                <a:latin typeface="Lucida Sans Unicode"/>
                <a:cs typeface="Lucida Sans Unicode"/>
              </a:rPr>
              <a:t>Protocol</a:t>
            </a:r>
            <a:r>
              <a:rPr dirty="0" sz="2000" spc="-110">
                <a:solidFill>
                  <a:srgbClr val="001F5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001F5F"/>
                </a:solidFill>
                <a:latin typeface="Lucida Sans Unicode"/>
                <a:cs typeface="Lucida Sans Unicode"/>
              </a:rPr>
              <a:t>(OSI,</a:t>
            </a:r>
            <a:endParaRPr sz="2000">
              <a:latin typeface="Lucida Sans Unicode"/>
              <a:cs typeface="Lucida Sans Unicode"/>
            </a:endParaRPr>
          </a:p>
          <a:p>
            <a:pPr marL="241300">
              <a:lnSpc>
                <a:spcPct val="100000"/>
              </a:lnSpc>
            </a:pPr>
            <a:r>
              <a:rPr dirty="0" sz="2000">
                <a:solidFill>
                  <a:srgbClr val="001F5F"/>
                </a:solidFill>
                <a:latin typeface="Lucida Sans Unicode"/>
                <a:cs typeface="Lucida Sans Unicode"/>
              </a:rPr>
              <a:t>TCP/IP)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5448300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291328" y="2852927"/>
            <a:ext cx="3456431" cy="31683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892795" y="4553710"/>
            <a:ext cx="1251203" cy="23042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956804" y="4617719"/>
            <a:ext cx="1176527" cy="22402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937754" y="4598668"/>
            <a:ext cx="1206500" cy="2259330"/>
          </a:xfrm>
          <a:custGeom>
            <a:avLst/>
            <a:gdLst/>
            <a:ahLst/>
            <a:cxnLst/>
            <a:rect l="l" t="t" r="r" b="b"/>
            <a:pathLst>
              <a:path w="1206500" h="2259329">
                <a:moveTo>
                  <a:pt x="1206246" y="0"/>
                </a:moveTo>
                <a:lnTo>
                  <a:pt x="0" y="0"/>
                </a:lnTo>
                <a:lnTo>
                  <a:pt x="0" y="2259328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89094" y="1414526"/>
            <a:ext cx="4119245" cy="44811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Object-base</a:t>
            </a:r>
            <a:r>
              <a:rPr dirty="0" sz="2400" spc="-35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architectures </a:t>
            </a:r>
            <a:r>
              <a:rPr dirty="0" sz="240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menggambarkan </a:t>
            </a:r>
            <a:r>
              <a:rPr dirty="0" sz="2400">
                <a:latin typeface="Lucida Sans Unicode"/>
                <a:cs typeface="Lucida Sans Unicode"/>
              </a:rPr>
              <a:t>setiap  </a:t>
            </a:r>
            <a:r>
              <a:rPr dirty="0" sz="2400" spc="-5">
                <a:latin typeface="Lucida Sans Unicode"/>
                <a:cs typeface="Lucida Sans Unicode"/>
              </a:rPr>
              <a:t>objek melakukan  koresponden dengan  komponen, dan  komponen ini terkoneksi  </a:t>
            </a:r>
            <a:r>
              <a:rPr dirty="0" sz="2400">
                <a:latin typeface="Lucida Sans Unicode"/>
                <a:cs typeface="Lucida Sans Unicode"/>
              </a:rPr>
              <a:t>melalui </a:t>
            </a:r>
            <a:r>
              <a:rPr dirty="0" sz="2400" spc="-5">
                <a:latin typeface="Lucida Sans Unicode"/>
                <a:cs typeface="Lucida Sans Unicode"/>
              </a:rPr>
              <a:t>mekanisme  procedure</a:t>
            </a:r>
            <a:r>
              <a:rPr dirty="0" sz="2400" spc="-6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call.</a:t>
            </a:r>
            <a:endParaRPr sz="2400">
              <a:latin typeface="Lucida Sans Unicode"/>
              <a:cs typeface="Lucida Sans Unicode"/>
            </a:endParaRPr>
          </a:p>
          <a:p>
            <a:pPr marL="268605" marR="436880" indent="-256540">
              <a:lnSpc>
                <a:spcPct val="100000"/>
              </a:lnSpc>
              <a:spcBef>
                <a:spcPts val="40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Bentuk </a:t>
            </a:r>
            <a:r>
              <a:rPr dirty="0" sz="2400">
                <a:latin typeface="Lucida Sans Unicode"/>
                <a:cs typeface="Lucida Sans Unicode"/>
              </a:rPr>
              <a:t>sistem</a:t>
            </a:r>
            <a:r>
              <a:rPr dirty="0" sz="2400" spc="-45">
                <a:latin typeface="Lucida Sans Unicode"/>
                <a:cs typeface="Lucida Sans Unicode"/>
              </a:rPr>
              <a:t> </a:t>
            </a:r>
            <a:r>
              <a:rPr dirty="0" sz="2400">
                <a:latin typeface="Lucida Sans Unicode"/>
                <a:cs typeface="Lucida Sans Unicode"/>
              </a:rPr>
              <a:t>OA</a:t>
            </a:r>
            <a:r>
              <a:rPr dirty="0" sz="2400" spc="-3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ini </a:t>
            </a:r>
            <a:r>
              <a:rPr dirty="0" sz="2400" spc="-5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digunakan aplikasi  perangkat lunak dalam  skala</a:t>
            </a:r>
            <a:r>
              <a:rPr dirty="0" sz="2400" spc="-7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besar.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51687" y="568451"/>
            <a:ext cx="6626352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11123" y="1917192"/>
            <a:ext cx="3744467" cy="288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1868" y="4159757"/>
            <a:ext cx="7887334" cy="19145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268605" marR="5080" indent="-256540">
              <a:lnSpc>
                <a:spcPct val="100000"/>
              </a:lnSpc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Data center dapat dipandang </a:t>
            </a:r>
            <a:r>
              <a:rPr dirty="0" sz="2000">
                <a:latin typeface="Lucida Sans Unicode"/>
                <a:cs typeface="Lucida Sans Unicode"/>
              </a:rPr>
              <a:t>sebagai 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gudang data (data  warehouse) </a:t>
            </a:r>
            <a:r>
              <a:rPr dirty="0" sz="2000" spc="-5">
                <a:latin typeface="Lucida Sans Unicode"/>
                <a:cs typeface="Lucida Sans Unicode"/>
              </a:rPr>
              <a:t>yang berfungsi </a:t>
            </a:r>
            <a:r>
              <a:rPr dirty="0" sz="2000">
                <a:latin typeface="Lucida Sans Unicode"/>
                <a:cs typeface="Lucida Sans Unicode"/>
              </a:rPr>
              <a:t>sebagai sistem </a:t>
            </a:r>
            <a:r>
              <a:rPr dirty="0" sz="2000" spc="-5">
                <a:latin typeface="Lucida Sans Unicode"/>
                <a:cs typeface="Lucida Sans Unicode"/>
              </a:rPr>
              <a:t>pengelolaan data  mulai dari 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pengumpulan, pengolahan, </a:t>
            </a:r>
            <a:r>
              <a:rPr dirty="0" sz="2000" spc="-10">
                <a:solidFill>
                  <a:srgbClr val="FF0000"/>
                </a:solidFill>
                <a:latin typeface="Lucida Sans Unicode"/>
                <a:cs typeface="Lucida Sans Unicode"/>
              </a:rPr>
              <a:t>penyimpanan </a:t>
            </a:r>
            <a:r>
              <a:rPr dirty="0" sz="2000" spc="-5">
                <a:latin typeface="Lucida Sans Unicode"/>
                <a:cs typeface="Lucida Sans Unicode"/>
              </a:rPr>
              <a:t>hingga  penemuan kembali data, </a:t>
            </a:r>
            <a:r>
              <a:rPr dirty="0" sz="2000">
                <a:latin typeface="Lucida Sans Unicode"/>
                <a:cs typeface="Lucida Sans Unicode"/>
              </a:rPr>
              <a:t>serta </a:t>
            </a:r>
            <a:r>
              <a:rPr dirty="0" sz="2000" spc="-5">
                <a:latin typeface="Lucida Sans Unicode"/>
                <a:cs typeface="Lucida Sans Unicode"/>
              </a:rPr>
              <a:t>mampu pula memberikan  </a:t>
            </a:r>
            <a:r>
              <a:rPr dirty="0" sz="2000">
                <a:latin typeface="Lucida Sans Unicode"/>
                <a:cs typeface="Lucida Sans Unicode"/>
              </a:rPr>
              <a:t>dukungan </a:t>
            </a:r>
            <a:r>
              <a:rPr dirty="0" sz="2000" spc="-5">
                <a:latin typeface="Lucida Sans Unicode"/>
                <a:cs typeface="Lucida Sans Unicode"/>
              </a:rPr>
              <a:t>dalam pengambilan</a:t>
            </a:r>
            <a:r>
              <a:rPr dirty="0" sz="2000" spc="-6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keputusan.</a:t>
            </a:r>
            <a:endParaRPr sz="20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  <a:tabLst>
                <a:tab pos="268605" algn="l"/>
              </a:tabLst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000">
                <a:latin typeface="Lucida Sans Unicode"/>
                <a:cs typeface="Lucida Sans Unicode"/>
              </a:rPr>
              <a:t>Sebagai contoh </a:t>
            </a:r>
            <a:r>
              <a:rPr dirty="0" sz="2000" spc="-5">
                <a:latin typeface="Lucida Sans Unicode"/>
                <a:cs typeface="Lucida Sans Unicode"/>
              </a:rPr>
              <a:t>adalah </a:t>
            </a:r>
            <a:r>
              <a:rPr dirty="0" sz="2000">
                <a:latin typeface="Lucida Sans Unicode"/>
                <a:cs typeface="Lucida Sans Unicode"/>
              </a:rPr>
              <a:t>sistem </a:t>
            </a:r>
            <a:r>
              <a:rPr dirty="0" sz="2000" spc="-5">
                <a:latin typeface="Lucida Sans Unicode"/>
                <a:cs typeface="Lucida Sans Unicode"/>
              </a:rPr>
              <a:t>tersebar berbasis</a:t>
            </a:r>
            <a:r>
              <a:rPr dirty="0" sz="2000" spc="-100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web.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3023" y="568451"/>
            <a:ext cx="6528816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124455" y="1292352"/>
            <a:ext cx="4639056" cy="27127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1868" y="1453641"/>
            <a:ext cx="7887334" cy="1713864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just" marL="268605" marR="5080" indent="-256540">
              <a:lnSpc>
                <a:spcPct val="100000"/>
              </a:lnSpc>
            </a:pPr>
            <a:r>
              <a:rPr dirty="0" sz="15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50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200" spc="-5"/>
              <a:t>Proses EBA pada dasarnya berdasarkan </a:t>
            </a:r>
            <a:r>
              <a:rPr dirty="0" sz="2200" spc="-5">
                <a:solidFill>
                  <a:srgbClr val="FF0000"/>
                </a:solidFill>
              </a:rPr>
              <a:t>propagasi  </a:t>
            </a:r>
            <a:r>
              <a:rPr dirty="0" sz="2200" spc="-5"/>
              <a:t>event. Proses mengeluarkan event setelah Middleware  memberikan kepastian hanya proses itu saja yang bisa  di subcribe untuk event yang diterima. Keuntungan EBA  </a:t>
            </a:r>
            <a:r>
              <a:rPr dirty="0" sz="2200" spc="-10"/>
              <a:t>adalah proses bersifat </a:t>
            </a:r>
            <a:r>
              <a:rPr dirty="0" sz="2200" spc="-5"/>
              <a:t>loosely</a:t>
            </a:r>
            <a:r>
              <a:rPr dirty="0" sz="2200" spc="135"/>
              <a:t> </a:t>
            </a:r>
            <a:r>
              <a:rPr dirty="0" sz="2200" spc="-10"/>
              <a:t>coupled.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3023" y="568451"/>
            <a:ext cx="6650735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267711" y="3645408"/>
            <a:ext cx="4457699" cy="25191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46529"/>
            <a:ext cx="7271384" cy="41148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527685" algn="l"/>
              </a:tabLst>
            </a:pPr>
            <a:r>
              <a:rPr dirty="0" sz="2700" spc="-5"/>
              <a:t>A.	</a:t>
            </a:r>
            <a:r>
              <a:rPr dirty="0" sz="2700"/>
              <a:t>Centralized </a:t>
            </a:r>
            <a:r>
              <a:rPr dirty="0" sz="2700" spc="-5"/>
              <a:t>Architectures</a:t>
            </a:r>
            <a:r>
              <a:rPr dirty="0" sz="2700" spc="-105"/>
              <a:t> </a:t>
            </a:r>
            <a:r>
              <a:rPr dirty="0" sz="2700" spc="-5"/>
              <a:t>(Client-Server)</a:t>
            </a:r>
            <a:endParaRPr sz="2700"/>
          </a:p>
        </p:txBody>
      </p:sp>
      <p:sp>
        <p:nvSpPr>
          <p:cNvPr id="3" name="object 3"/>
          <p:cNvSpPr txBox="1"/>
          <p:nvPr/>
        </p:nvSpPr>
        <p:spPr>
          <a:xfrm>
            <a:off x="645668" y="1868042"/>
            <a:ext cx="6746875" cy="36690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Application</a:t>
            </a:r>
            <a:r>
              <a:rPr dirty="0" sz="2300" spc="-10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Layering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2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Multi-tiered</a:t>
            </a:r>
            <a:r>
              <a:rPr dirty="0" sz="2300" spc="-7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>
              <a:latin typeface="Lucida Sans Unicode"/>
              <a:cs typeface="Lucida Sans Unicode"/>
            </a:endParaRPr>
          </a:p>
          <a:p>
            <a:pPr marL="527685" indent="-514984">
              <a:lnSpc>
                <a:spcPct val="100000"/>
              </a:lnSpc>
              <a:spcBef>
                <a:spcPts val="30"/>
              </a:spcBef>
              <a:buAutoNum type="alphaUcPeriod" startAt="2"/>
              <a:tabLst>
                <a:tab pos="527685" algn="l"/>
                <a:tab pos="528320" algn="l"/>
              </a:tabLst>
            </a:pPr>
            <a:r>
              <a:rPr dirty="0" sz="2700" spc="-5">
                <a:latin typeface="Lucida Sans Unicode"/>
                <a:cs typeface="Lucida Sans Unicode"/>
              </a:rPr>
              <a:t>Decentralized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Architectures</a:t>
            </a:r>
            <a:endParaRPr sz="2700">
              <a:latin typeface="Lucida Sans Unicode"/>
              <a:cs typeface="Lucida Sans Unicode"/>
            </a:endParaRPr>
          </a:p>
          <a:p>
            <a:pPr lvl="1" marL="524510" indent="-228600">
              <a:lnSpc>
                <a:spcPct val="100000"/>
              </a:lnSpc>
              <a:spcBef>
                <a:spcPts val="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Structured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P2P (Peer-to-Peer)</a:t>
            </a:r>
            <a:r>
              <a:rPr dirty="0" sz="2300" spc="-7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>
              <a:latin typeface="Lucida Sans Unicode"/>
              <a:cs typeface="Lucida Sans Unicode"/>
            </a:endParaRPr>
          </a:p>
          <a:p>
            <a:pPr lvl="1" marL="524510" indent="-228600">
              <a:lnSpc>
                <a:spcPct val="100000"/>
              </a:lnSpc>
              <a:spcBef>
                <a:spcPts val="2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Unstructured P2P</a:t>
            </a:r>
            <a:r>
              <a:rPr dirty="0" sz="2300" spc="-10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>
              <a:latin typeface="Lucida Sans Unicode"/>
              <a:cs typeface="Lucida Sans Unicode"/>
            </a:endParaRPr>
          </a:p>
          <a:p>
            <a:pPr lvl="1" marL="524510" indent="-228600">
              <a:lnSpc>
                <a:spcPct val="100000"/>
              </a:lnSpc>
              <a:spcBef>
                <a:spcPts val="2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Topology Management of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Overlay</a:t>
            </a:r>
            <a:r>
              <a:rPr dirty="0" sz="2300" spc="-1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Networks</a:t>
            </a:r>
            <a:endParaRPr sz="2300">
              <a:latin typeface="Lucida Sans Unicode"/>
              <a:cs typeface="Lucida Sans Unicode"/>
            </a:endParaRPr>
          </a:p>
          <a:p>
            <a:pPr lvl="1" marL="524510" indent="-228600">
              <a:lnSpc>
                <a:spcPct val="100000"/>
              </a:lnSpc>
              <a:spcBef>
                <a:spcPts val="2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Superpeers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  <a:tabLst>
                <a:tab pos="527685" algn="l"/>
              </a:tabLst>
            </a:pPr>
            <a:r>
              <a:rPr dirty="0" sz="2700">
                <a:latin typeface="Lucida Sans Unicode"/>
                <a:cs typeface="Lucida Sans Unicode"/>
              </a:rPr>
              <a:t>C.	Hybrid</a:t>
            </a:r>
            <a:r>
              <a:rPr dirty="0" sz="2700" spc="-7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Architectures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7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Edge-Server</a:t>
            </a:r>
            <a:r>
              <a:rPr dirty="0" sz="2300" spc="-11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Systems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2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Collaborative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Distributed</a:t>
            </a:r>
            <a:r>
              <a:rPr dirty="0" sz="2300" spc="-9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Systems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0163" y="568451"/>
            <a:ext cx="5039868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0163" y="568451"/>
            <a:ext cx="5039868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57200" y="1481327"/>
            <a:ext cx="8363711" cy="4251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9436" y="1485138"/>
            <a:ext cx="3931285" cy="7778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Application</a:t>
            </a:r>
            <a:r>
              <a:rPr dirty="0" sz="2300" spc="-11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Layering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Multi-tiered</a:t>
            </a:r>
            <a:r>
              <a:rPr dirty="0" sz="2300" spc="-7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30351" y="313943"/>
            <a:ext cx="6542532" cy="10378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1868" y="4074921"/>
            <a:ext cx="3059430" cy="356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  <a:tab pos="1207135" algn="l"/>
                <a:tab pos="2183130" algn="l"/>
              </a:tabLst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100" spc="-45" i="1">
                <a:latin typeface="Lucida Sans Unicode"/>
                <a:cs typeface="Lucida Sans Unicode"/>
              </a:rPr>
              <a:t>Cli</a:t>
            </a:r>
            <a:r>
              <a:rPr dirty="0" sz="2100" spc="-70" i="1">
                <a:latin typeface="Lucida Sans Unicode"/>
                <a:cs typeface="Lucida Sans Unicode"/>
              </a:rPr>
              <a:t>e</a:t>
            </a:r>
            <a:r>
              <a:rPr dirty="0" sz="2100" spc="-50" i="1">
                <a:latin typeface="Lucida Sans Unicode"/>
                <a:cs typeface="Lucida Sans Unicode"/>
              </a:rPr>
              <a:t>nt</a:t>
            </a:r>
            <a:r>
              <a:rPr dirty="0" sz="2100" i="1">
                <a:latin typeface="Lucida Sans Unicode"/>
                <a:cs typeface="Lucida Sans Unicode"/>
              </a:rPr>
              <a:t>	</a:t>
            </a:r>
            <a:r>
              <a:rPr dirty="0" sz="2100" spc="-50" i="1">
                <a:latin typeface="Lucida Sans Unicode"/>
                <a:cs typeface="Lucida Sans Unicode"/>
              </a:rPr>
              <a:t>server</a:t>
            </a:r>
            <a:r>
              <a:rPr dirty="0" sz="2100" i="1">
                <a:latin typeface="Lucida Sans Unicode"/>
                <a:cs typeface="Lucida Sans Unicode"/>
              </a:rPr>
              <a:t>	</a:t>
            </a:r>
            <a:r>
              <a:rPr dirty="0" sz="2000" spc="-10">
                <a:latin typeface="Lucida Sans Unicode"/>
                <a:cs typeface="Lucida Sans Unicode"/>
              </a:rPr>
              <a:t>u</a:t>
            </a:r>
            <a:r>
              <a:rPr dirty="0" sz="2000">
                <a:latin typeface="Lucida Sans Unicode"/>
                <a:cs typeface="Lucida Sans Unicode"/>
              </a:rPr>
              <a:t>ngg</a:t>
            </a:r>
            <a:r>
              <a:rPr dirty="0" sz="2000" spc="-10">
                <a:latin typeface="Lucida Sans Unicode"/>
                <a:cs typeface="Lucida Sans Unicode"/>
              </a:rPr>
              <a:t>u</a:t>
            </a:r>
            <a:r>
              <a:rPr dirty="0" sz="2000">
                <a:latin typeface="Lucida Sans Unicode"/>
                <a:cs typeface="Lucida Sans Unicode"/>
              </a:rPr>
              <a:t>l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77766" y="4087621"/>
            <a:ext cx="4631690" cy="339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986155" algn="l"/>
                <a:tab pos="2463800" algn="l"/>
                <a:tab pos="3143250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dalam	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kecepatan	</a:t>
            </a:r>
            <a:r>
              <a:rPr dirty="0" sz="2000" spc="-5">
                <a:latin typeface="Lucida Sans Unicode"/>
                <a:cs typeface="Lucida Sans Unicode"/>
              </a:rPr>
              <a:t>dan	mendukung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1868" y="4392421"/>
            <a:ext cx="7887970" cy="19691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>
              <a:lnSpc>
                <a:spcPct val="100000"/>
              </a:lnSpc>
            </a:pP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jaringan</a:t>
            </a:r>
            <a:r>
              <a:rPr dirty="0" sz="2000" spc="-85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besar</a:t>
            </a:r>
            <a:r>
              <a:rPr dirty="0" sz="2000" spc="-5">
                <a:latin typeface="Lucida Sans Unicode"/>
                <a:cs typeface="Lucida Sans Unicode"/>
              </a:rPr>
              <a:t>.</a:t>
            </a:r>
            <a:endParaRPr sz="2000">
              <a:latin typeface="Lucida Sans Unicode"/>
              <a:cs typeface="Lucida Sans Unicode"/>
            </a:endParaRPr>
          </a:p>
          <a:p>
            <a:pPr algn="just" marL="268605" marR="5080" indent="-256540">
              <a:lnSpc>
                <a:spcPct val="100000"/>
              </a:lnSpc>
              <a:spcBef>
                <a:spcPts val="395"/>
              </a:spcBef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Kekurangan terdapat </a:t>
            </a:r>
            <a:r>
              <a:rPr dirty="0" sz="2000">
                <a:latin typeface="Lucida Sans Unicode"/>
                <a:cs typeface="Lucida Sans Unicode"/>
              </a:rPr>
              <a:t>pada </a:t>
            </a:r>
            <a:r>
              <a:rPr dirty="0" sz="2000">
                <a:solidFill>
                  <a:srgbClr val="FF0000"/>
                </a:solidFill>
                <a:latin typeface="Lucida Sans Unicode"/>
                <a:cs typeface="Lucida Sans Unicode"/>
              </a:rPr>
              <a:t>sisi setup </a:t>
            </a:r>
            <a:r>
              <a:rPr dirty="0" sz="2000" spc="-5">
                <a:latin typeface="Lucida Sans Unicode"/>
                <a:cs typeface="Lucida Sans Unicode"/>
              </a:rPr>
              <a:t>yang cukup 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komplek</a:t>
            </a:r>
            <a:r>
              <a:rPr dirty="0" sz="2000" spc="-5">
                <a:latin typeface="Lucida Sans Unicode"/>
                <a:cs typeface="Lucida Sans Unicode"/>
              </a:rPr>
              <a:t>,  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biaya </a:t>
            </a:r>
            <a:r>
              <a:rPr dirty="0" sz="2000">
                <a:latin typeface="Lucida Sans Unicode"/>
                <a:cs typeface="Lucida Sans Unicode"/>
              </a:rPr>
              <a:t>tinggi </a:t>
            </a:r>
            <a:r>
              <a:rPr dirty="0" sz="2000" spc="-5">
                <a:latin typeface="Lucida Sans Unicode"/>
                <a:cs typeface="Lucida Sans Unicode"/>
              </a:rPr>
              <a:t>dan membutuhkan </a:t>
            </a:r>
            <a:r>
              <a:rPr dirty="0" sz="2000" spc="-5">
                <a:solidFill>
                  <a:srgbClr val="FF0000"/>
                </a:solidFill>
                <a:latin typeface="Lucida Sans Unicode"/>
                <a:cs typeface="Lucida Sans Unicode"/>
              </a:rPr>
              <a:t>sumberdaya manusia </a:t>
            </a:r>
            <a:r>
              <a:rPr dirty="0" sz="2000" spc="-5">
                <a:latin typeface="Lucida Sans Unicode"/>
                <a:cs typeface="Lucida Sans Unicode"/>
              </a:rPr>
              <a:t>yang  </a:t>
            </a:r>
            <a:r>
              <a:rPr dirty="0" sz="2000">
                <a:latin typeface="Lucida Sans Unicode"/>
                <a:cs typeface="Lucida Sans Unicode"/>
              </a:rPr>
              <a:t>handal untuk</a:t>
            </a:r>
            <a:r>
              <a:rPr dirty="0" sz="2000" spc="-114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mengelola.</a:t>
            </a:r>
            <a:endParaRPr sz="2000">
              <a:latin typeface="Lucida Sans Unicode"/>
              <a:cs typeface="Lucida Sans Unicode"/>
            </a:endParaRPr>
          </a:p>
          <a:p>
            <a:pPr marL="12700">
              <a:lnSpc>
                <a:spcPts val="2350"/>
              </a:lnSpc>
              <a:spcBef>
                <a:spcPts val="395"/>
              </a:spcBef>
              <a:tabLst>
                <a:tab pos="268605" algn="l"/>
                <a:tab pos="1061085" algn="l"/>
                <a:tab pos="2041525" algn="l"/>
                <a:tab pos="2925445" algn="l"/>
                <a:tab pos="3969385" algn="l"/>
                <a:tab pos="5217795" algn="l"/>
                <a:tab pos="6428105" algn="l"/>
                <a:tab pos="7231380" algn="l"/>
              </a:tabLst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000">
                <a:latin typeface="Lucida Sans Unicode"/>
                <a:cs typeface="Lucida Sans Unicode"/>
              </a:rPr>
              <a:t>P</a:t>
            </a:r>
            <a:r>
              <a:rPr dirty="0" sz="2000" spc="-15">
                <a:latin typeface="Lucida Sans Unicode"/>
                <a:cs typeface="Lucida Sans Unicode"/>
              </a:rPr>
              <a:t>a</a:t>
            </a:r>
            <a:r>
              <a:rPr dirty="0" sz="2000" spc="-5">
                <a:latin typeface="Lucida Sans Unicode"/>
                <a:cs typeface="Lucida Sans Unicode"/>
              </a:rPr>
              <a:t>d</a:t>
            </a:r>
            <a:r>
              <a:rPr dirty="0" sz="2000">
                <a:latin typeface="Lucida Sans Unicode"/>
                <a:cs typeface="Lucida Sans Unicode"/>
              </a:rPr>
              <a:t>a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 spc="-10">
                <a:latin typeface="Lucida Sans Unicode"/>
                <a:cs typeface="Lucida Sans Unicode"/>
              </a:rPr>
              <a:t>m</a:t>
            </a:r>
            <a:r>
              <a:rPr dirty="0" sz="2000" spc="-5">
                <a:latin typeface="Lucida Sans Unicode"/>
                <a:cs typeface="Lucida Sans Unicode"/>
              </a:rPr>
              <a:t>ode</a:t>
            </a:r>
            <a:r>
              <a:rPr dirty="0" sz="2000">
                <a:latin typeface="Lucida Sans Unicode"/>
                <a:cs typeface="Lucida Sans Unicode"/>
              </a:rPr>
              <a:t>l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 spc="-5">
                <a:latin typeface="Lucida Sans Unicode"/>
                <a:cs typeface="Lucida Sans Unicode"/>
              </a:rPr>
              <a:t>cli</a:t>
            </a:r>
            <a:r>
              <a:rPr dirty="0" sz="2000" spc="-20">
                <a:latin typeface="Lucida Sans Unicode"/>
                <a:cs typeface="Lucida Sans Unicode"/>
              </a:rPr>
              <a:t>e</a:t>
            </a:r>
            <a:r>
              <a:rPr dirty="0" sz="2000">
                <a:latin typeface="Lucida Sans Unicode"/>
                <a:cs typeface="Lucida Sans Unicode"/>
              </a:rPr>
              <a:t>nt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>
                <a:latin typeface="Lucida Sans Unicode"/>
                <a:cs typeface="Lucida Sans Unicode"/>
              </a:rPr>
              <a:t>se</a:t>
            </a:r>
            <a:r>
              <a:rPr dirty="0" sz="2000" spc="-25">
                <a:latin typeface="Lucida Sans Unicode"/>
                <a:cs typeface="Lucida Sans Unicode"/>
              </a:rPr>
              <a:t>r</a:t>
            </a:r>
            <a:r>
              <a:rPr dirty="0" sz="2000" spc="-10">
                <a:latin typeface="Lucida Sans Unicode"/>
                <a:cs typeface="Lucida Sans Unicode"/>
              </a:rPr>
              <a:t>v</a:t>
            </a:r>
            <a:r>
              <a:rPr dirty="0" sz="2000" spc="-5">
                <a:latin typeface="Lucida Sans Unicode"/>
                <a:cs typeface="Lucida Sans Unicode"/>
              </a:rPr>
              <a:t>e</a:t>
            </a:r>
            <a:r>
              <a:rPr dirty="0" sz="2000" spc="-10">
                <a:latin typeface="Lucida Sans Unicode"/>
                <a:cs typeface="Lucida Sans Unicode"/>
              </a:rPr>
              <a:t>r</a:t>
            </a:r>
            <a:r>
              <a:rPr dirty="0" sz="2000">
                <a:latin typeface="Lucida Sans Unicode"/>
                <a:cs typeface="Lucida Sans Unicode"/>
              </a:rPr>
              <a:t>,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 spc="-10">
                <a:latin typeface="Lucida Sans Unicode"/>
                <a:cs typeface="Lucida Sans Unicode"/>
              </a:rPr>
              <a:t>t</a:t>
            </a:r>
            <a:r>
              <a:rPr dirty="0" sz="2000" spc="-5">
                <a:latin typeface="Lucida Sans Unicode"/>
                <a:cs typeface="Lucida Sans Unicode"/>
              </a:rPr>
              <a:t>e</a:t>
            </a:r>
            <a:r>
              <a:rPr dirty="0" sz="2000" spc="-10">
                <a:latin typeface="Lucida Sans Unicode"/>
                <a:cs typeface="Lucida Sans Unicode"/>
              </a:rPr>
              <a:t>r</a:t>
            </a:r>
            <a:r>
              <a:rPr dirty="0" sz="2000" spc="-5">
                <a:latin typeface="Lucida Sans Unicode"/>
                <a:cs typeface="Lucida Sans Unicode"/>
              </a:rPr>
              <a:t>da</a:t>
            </a:r>
            <a:r>
              <a:rPr dirty="0" sz="2000" spc="-10">
                <a:latin typeface="Lucida Sans Unicode"/>
                <a:cs typeface="Lucida Sans Unicode"/>
              </a:rPr>
              <a:t>p</a:t>
            </a:r>
            <a:r>
              <a:rPr dirty="0" sz="2000" spc="-5">
                <a:latin typeface="Lucida Sans Unicode"/>
                <a:cs typeface="Lucida Sans Unicode"/>
              </a:rPr>
              <a:t>a</a:t>
            </a:r>
            <a:r>
              <a:rPr dirty="0" sz="2000">
                <a:latin typeface="Lucida Sans Unicode"/>
                <a:cs typeface="Lucida Sans Unicode"/>
              </a:rPr>
              <a:t>t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 spc="-5">
                <a:latin typeface="Lucida Sans Unicode"/>
                <a:cs typeface="Lucida Sans Unicode"/>
              </a:rPr>
              <a:t>pe</a:t>
            </a:r>
            <a:r>
              <a:rPr dirty="0" sz="2000" spc="-10">
                <a:latin typeface="Lucida Sans Unicode"/>
                <a:cs typeface="Lucida Sans Unicode"/>
              </a:rPr>
              <a:t>r</a:t>
            </a:r>
            <a:r>
              <a:rPr dirty="0" sz="2000" spc="-5">
                <a:latin typeface="Lucida Sans Unicode"/>
                <a:cs typeface="Lucida Sans Unicode"/>
              </a:rPr>
              <a:t>i</a:t>
            </a:r>
            <a:r>
              <a:rPr dirty="0" sz="2000" spc="-10">
                <a:latin typeface="Lucida Sans Unicode"/>
                <a:cs typeface="Lucida Sans Unicode"/>
              </a:rPr>
              <a:t>l</a:t>
            </a:r>
            <a:r>
              <a:rPr dirty="0" sz="2000" spc="-5">
                <a:latin typeface="Lucida Sans Unicode"/>
                <a:cs typeface="Lucida Sans Unicode"/>
              </a:rPr>
              <a:t>a</a:t>
            </a:r>
            <a:r>
              <a:rPr dirty="0" sz="2000" spc="-15">
                <a:latin typeface="Lucida Sans Unicode"/>
                <a:cs typeface="Lucida Sans Unicode"/>
              </a:rPr>
              <a:t>k</a:t>
            </a:r>
            <a:r>
              <a:rPr dirty="0" sz="2000">
                <a:latin typeface="Lucida Sans Unicode"/>
                <a:cs typeface="Lucida Sans Unicode"/>
              </a:rPr>
              <a:t>u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 spc="-5">
                <a:latin typeface="Lucida Sans Unicode"/>
                <a:cs typeface="Lucida Sans Unicode"/>
              </a:rPr>
              <a:t>y</a:t>
            </a:r>
            <a:r>
              <a:rPr dirty="0" sz="2000" spc="-10">
                <a:latin typeface="Lucida Sans Unicode"/>
                <a:cs typeface="Lucida Sans Unicode"/>
              </a:rPr>
              <a:t>a</a:t>
            </a:r>
            <a:r>
              <a:rPr dirty="0" sz="2000">
                <a:latin typeface="Lucida Sans Unicode"/>
                <a:cs typeface="Lucida Sans Unicode"/>
              </a:rPr>
              <a:t>ng</a:t>
            </a:r>
            <a:r>
              <a:rPr dirty="0" sz="2000">
                <a:latin typeface="Lucida Sans Unicode"/>
                <a:cs typeface="Lucida Sans Unicode"/>
              </a:rPr>
              <a:t>	</a:t>
            </a:r>
            <a:r>
              <a:rPr dirty="0" sz="2000" spc="-5">
                <a:latin typeface="Lucida Sans Unicode"/>
                <a:cs typeface="Lucida Sans Unicode"/>
              </a:rPr>
              <a:t>bi</a:t>
            </a:r>
            <a:r>
              <a:rPr dirty="0" sz="2000" spc="-10">
                <a:latin typeface="Lucida Sans Unicode"/>
                <a:cs typeface="Lucida Sans Unicode"/>
              </a:rPr>
              <a:t>a</a:t>
            </a:r>
            <a:r>
              <a:rPr dirty="0" sz="2000" spc="-20">
                <a:latin typeface="Lucida Sans Unicode"/>
                <a:cs typeface="Lucida Sans Unicode"/>
              </a:rPr>
              <a:t>s</a:t>
            </a:r>
            <a:r>
              <a:rPr dirty="0" sz="2000">
                <a:latin typeface="Lucida Sans Unicode"/>
                <a:cs typeface="Lucida Sans Unicode"/>
              </a:rPr>
              <a:t>a</a:t>
            </a:r>
            <a:endParaRPr sz="2000">
              <a:latin typeface="Lucida Sans Unicode"/>
              <a:cs typeface="Lucida Sans Unicode"/>
            </a:endParaRPr>
          </a:p>
          <a:p>
            <a:pPr marL="268605">
              <a:lnSpc>
                <a:spcPts val="2470"/>
              </a:lnSpc>
            </a:pPr>
            <a:r>
              <a:rPr dirty="0" sz="2000" spc="-5">
                <a:latin typeface="Lucida Sans Unicode"/>
                <a:cs typeface="Lucida Sans Unicode"/>
              </a:rPr>
              <a:t>disebut </a:t>
            </a:r>
            <a:r>
              <a:rPr dirty="0" sz="2100" spc="-55" i="1">
                <a:solidFill>
                  <a:srgbClr val="FF0000"/>
                </a:solidFill>
                <a:latin typeface="Lucida Sans Unicode"/>
                <a:cs typeface="Lucida Sans Unicode"/>
              </a:rPr>
              <a:t>request-reply </a:t>
            </a:r>
            <a:r>
              <a:rPr dirty="0" sz="2100" spc="-60" i="1">
                <a:solidFill>
                  <a:srgbClr val="FF0000"/>
                </a:solidFill>
                <a:latin typeface="Lucida Sans Unicode"/>
                <a:cs typeface="Lucida Sans Unicode"/>
              </a:rPr>
              <a:t>behavior</a:t>
            </a:r>
            <a:endParaRPr sz="21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8640" y="313943"/>
            <a:ext cx="7684008" cy="10378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39495" y="1341119"/>
            <a:ext cx="7952232" cy="25999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78534"/>
            <a:ext cx="7964170" cy="86614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  <a:tabLst>
                <a:tab pos="268605" algn="l"/>
                <a:tab pos="3449320" algn="l"/>
                <a:tab pos="632142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/>
              <a:t>Model client server</a:t>
            </a:r>
            <a:r>
              <a:rPr dirty="0" sz="2700" spc="625"/>
              <a:t> </a:t>
            </a:r>
            <a:r>
              <a:rPr dirty="0" sz="2700" spc="-5"/>
              <a:t>seiring</a:t>
            </a:r>
            <a:r>
              <a:rPr dirty="0" sz="2700" spc="204"/>
              <a:t> </a:t>
            </a:r>
            <a:r>
              <a:rPr dirty="0" sz="2700" spc="-5"/>
              <a:t>perkembangannya  </a:t>
            </a:r>
            <a:r>
              <a:rPr dirty="0" sz="2700"/>
              <a:t>mengundang	</a:t>
            </a:r>
            <a:r>
              <a:rPr dirty="0" sz="2700" spc="-5"/>
              <a:t>pe</a:t>
            </a:r>
            <a:r>
              <a:rPr dirty="0" sz="2700" spc="-15"/>
              <a:t>r</a:t>
            </a:r>
            <a:r>
              <a:rPr dirty="0" sz="2700" spc="-5"/>
              <a:t>debata</a:t>
            </a:r>
            <a:r>
              <a:rPr dirty="0" sz="2700"/>
              <a:t>n	meng</a:t>
            </a:r>
            <a:r>
              <a:rPr dirty="0" sz="2700" spc="-15"/>
              <a:t>e</a:t>
            </a:r>
            <a:r>
              <a:rPr dirty="0" sz="2700"/>
              <a:t>nai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8605">
              <a:lnSpc>
                <a:spcPct val="100000"/>
              </a:lnSpc>
            </a:pPr>
            <a:r>
              <a:rPr dirty="0" spc="-5"/>
              <a:t>perbedaan antara client dan server itu</a:t>
            </a:r>
            <a:r>
              <a:rPr dirty="0" spc="-80"/>
              <a:t> </a:t>
            </a:r>
            <a:r>
              <a:rPr dirty="0" spc="-5"/>
              <a:t>sendiri</a:t>
            </a:r>
          </a:p>
          <a:p>
            <a:pPr algn="just" marL="268605" marR="5080" indent="-256540">
              <a:lnSpc>
                <a:spcPct val="100000"/>
              </a:lnSpc>
              <a:spcBef>
                <a:spcPts val="39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/>
              <a:t>Pada </a:t>
            </a:r>
            <a:r>
              <a:rPr dirty="0" spc="-5"/>
              <a:t>umumnya client server architecture  ditujukan untuk </a:t>
            </a:r>
            <a:r>
              <a:rPr dirty="0" spc="-10"/>
              <a:t>keperluan </a:t>
            </a:r>
            <a:r>
              <a:rPr dirty="0" spc="-5"/>
              <a:t>user access </a:t>
            </a:r>
            <a:r>
              <a:rPr dirty="0"/>
              <a:t>ke  </a:t>
            </a:r>
            <a:r>
              <a:rPr dirty="0" spc="-5"/>
              <a:t>database, </a:t>
            </a:r>
            <a:r>
              <a:rPr dirty="0"/>
              <a:t>maka </a:t>
            </a:r>
            <a:r>
              <a:rPr dirty="0" spc="-5"/>
              <a:t>dari itu </a:t>
            </a:r>
            <a:r>
              <a:rPr dirty="0" spc="-10"/>
              <a:t>layered </a:t>
            </a:r>
            <a:r>
              <a:rPr dirty="0" spc="-5"/>
              <a:t>architectural  </a:t>
            </a:r>
            <a:r>
              <a:rPr dirty="0"/>
              <a:t>style </a:t>
            </a:r>
            <a:r>
              <a:rPr dirty="0" spc="-5"/>
              <a:t>dibagi</a:t>
            </a:r>
            <a:r>
              <a:rPr dirty="0" spc="-90"/>
              <a:t> </a:t>
            </a:r>
            <a:r>
              <a:rPr dirty="0" spc="-5"/>
              <a:t>menjadi:</a:t>
            </a:r>
            <a:endParaRPr sz="1800">
              <a:latin typeface="Times New Roman"/>
              <a:cs typeface="Times New Roman"/>
            </a:endParaRPr>
          </a:p>
          <a:p>
            <a:pPr marL="524510" indent="-228600">
              <a:lnSpc>
                <a:spcPct val="100000"/>
              </a:lnSpc>
              <a:spcBef>
                <a:spcPts val="36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solidFill>
                  <a:srgbClr val="006FC0"/>
                </a:solidFill>
              </a:rPr>
              <a:t>user-interface </a:t>
            </a:r>
            <a:r>
              <a:rPr dirty="0" sz="2300" spc="-5">
                <a:solidFill>
                  <a:srgbClr val="006FC0"/>
                </a:solidFill>
              </a:rPr>
              <a:t>level (display</a:t>
            </a:r>
            <a:r>
              <a:rPr dirty="0" sz="2300" spc="-60">
                <a:solidFill>
                  <a:srgbClr val="006FC0"/>
                </a:solidFill>
              </a:rPr>
              <a:t> </a:t>
            </a:r>
            <a:r>
              <a:rPr dirty="0" sz="2300" spc="-5">
                <a:solidFill>
                  <a:srgbClr val="006FC0"/>
                </a:solidFill>
              </a:rPr>
              <a:t>management)</a:t>
            </a:r>
            <a:endParaRPr sz="2300"/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</a:rPr>
              <a:t>processing level</a:t>
            </a:r>
            <a:r>
              <a:rPr dirty="0" sz="2300" spc="-35">
                <a:solidFill>
                  <a:srgbClr val="006FC0"/>
                </a:solidFill>
              </a:rPr>
              <a:t> </a:t>
            </a:r>
            <a:r>
              <a:rPr dirty="0" sz="2300" spc="-5">
                <a:solidFill>
                  <a:srgbClr val="006FC0"/>
                </a:solidFill>
              </a:rPr>
              <a:t>(applications)</a:t>
            </a:r>
            <a:endParaRPr sz="2300"/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solidFill>
                  <a:srgbClr val="006FC0"/>
                </a:solidFill>
              </a:rPr>
              <a:t>data level (actual data that is being acted</a:t>
            </a:r>
            <a:r>
              <a:rPr dirty="0" sz="2300" spc="50">
                <a:solidFill>
                  <a:srgbClr val="006FC0"/>
                </a:solidFill>
              </a:rPr>
              <a:t> </a:t>
            </a:r>
            <a:r>
              <a:rPr dirty="0" sz="2300" spc="-5">
                <a:solidFill>
                  <a:srgbClr val="006FC0"/>
                </a:solidFill>
              </a:rPr>
              <a:t>on)</a:t>
            </a:r>
            <a:endParaRPr sz="2300"/>
          </a:p>
        </p:txBody>
      </p:sp>
      <p:sp>
        <p:nvSpPr>
          <p:cNvPr id="4" name="object 4"/>
          <p:cNvSpPr/>
          <p:nvPr/>
        </p:nvSpPr>
        <p:spPr>
          <a:xfrm>
            <a:off x="530351" y="568451"/>
            <a:ext cx="5172456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6440" y="5389778"/>
            <a:ext cx="7817484" cy="720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ts val="2700"/>
              </a:lnSpc>
              <a:tabLst>
                <a:tab pos="268605" algn="l"/>
              </a:tabLst>
            </a:pPr>
            <a:r>
              <a:rPr dirty="0" sz="17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70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500" spc="-10">
                <a:latin typeface="Lucida Sans Unicode"/>
                <a:cs typeface="Lucida Sans Unicode"/>
              </a:rPr>
              <a:t>The simplified organization </a:t>
            </a:r>
            <a:r>
              <a:rPr dirty="0" sz="2500" spc="-5">
                <a:latin typeface="Lucida Sans Unicode"/>
                <a:cs typeface="Lucida Sans Unicode"/>
              </a:rPr>
              <a:t>of an</a:t>
            </a:r>
            <a:r>
              <a:rPr dirty="0" sz="2500" spc="125">
                <a:latin typeface="Lucida Sans Unicode"/>
                <a:cs typeface="Lucida Sans Unicode"/>
              </a:rPr>
              <a:t> </a:t>
            </a:r>
            <a:r>
              <a:rPr dirty="0" sz="2500" spc="-10">
                <a:latin typeface="Lucida Sans Unicode"/>
                <a:cs typeface="Lucida Sans Unicode"/>
              </a:rPr>
              <a:t>Internet</a:t>
            </a:r>
            <a:r>
              <a:rPr dirty="0" sz="2500" spc="30">
                <a:latin typeface="Lucida Sans Unicode"/>
                <a:cs typeface="Lucida Sans Unicode"/>
              </a:rPr>
              <a:t> </a:t>
            </a:r>
            <a:r>
              <a:rPr dirty="0" sz="2500" spc="-5">
                <a:latin typeface="Lucida Sans Unicode"/>
                <a:cs typeface="Lucida Sans Unicode"/>
              </a:rPr>
              <a:t>search </a:t>
            </a:r>
            <a:r>
              <a:rPr dirty="0" sz="2500" spc="-5">
                <a:latin typeface="Lucida Sans Unicode"/>
                <a:cs typeface="Lucida Sans Unicode"/>
              </a:rPr>
              <a:t> </a:t>
            </a:r>
            <a:r>
              <a:rPr dirty="0" sz="2500" spc="-10">
                <a:latin typeface="Lucida Sans Unicode"/>
                <a:cs typeface="Lucida Sans Unicode"/>
              </a:rPr>
              <a:t>engine into </a:t>
            </a:r>
            <a:r>
              <a:rPr dirty="0" sz="2500" spc="-5">
                <a:latin typeface="Lucida Sans Unicode"/>
                <a:cs typeface="Lucida Sans Unicode"/>
              </a:rPr>
              <a:t>three </a:t>
            </a:r>
            <a:r>
              <a:rPr dirty="0" sz="2500" spc="-10">
                <a:latin typeface="Lucida Sans Unicode"/>
                <a:cs typeface="Lucida Sans Unicode"/>
              </a:rPr>
              <a:t>different</a:t>
            </a:r>
            <a:r>
              <a:rPr dirty="0" sz="2500" spc="45">
                <a:latin typeface="Lucida Sans Unicode"/>
                <a:cs typeface="Lucida Sans Unicode"/>
              </a:rPr>
              <a:t> </a:t>
            </a:r>
            <a:r>
              <a:rPr dirty="0" sz="2500" spc="-5">
                <a:latin typeface="Lucida Sans Unicode"/>
                <a:cs typeface="Lucida Sans Unicode"/>
              </a:rPr>
              <a:t>layers.</a:t>
            </a:r>
            <a:endParaRPr sz="25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30351" y="568451"/>
            <a:ext cx="5172456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11123" y="1447800"/>
            <a:ext cx="7962900" cy="37810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78534"/>
            <a:ext cx="6868795" cy="132778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>
                <a:solidFill>
                  <a:srgbClr val="FF0000"/>
                </a:solidFill>
              </a:rPr>
              <a:t>2 </a:t>
            </a:r>
            <a:r>
              <a:rPr dirty="0" sz="2700" spc="-5">
                <a:solidFill>
                  <a:srgbClr val="FF0000"/>
                </a:solidFill>
              </a:rPr>
              <a:t>tier</a:t>
            </a:r>
            <a:r>
              <a:rPr dirty="0" sz="2700" spc="-100">
                <a:solidFill>
                  <a:srgbClr val="FF0000"/>
                </a:solidFill>
              </a:rPr>
              <a:t> </a:t>
            </a:r>
            <a:r>
              <a:rPr dirty="0" sz="2700" spc="-5"/>
              <a:t>architecture</a:t>
            </a:r>
            <a:endParaRPr sz="2700">
              <a:latin typeface="Times New Roman"/>
              <a:cs typeface="Times New Roman"/>
            </a:endParaRPr>
          </a:p>
          <a:p>
            <a:pPr marL="268605" marR="5080" indent="-256540">
              <a:lnSpc>
                <a:spcPct val="100000"/>
              </a:lnSpc>
              <a:spcBef>
                <a:spcPts val="395"/>
              </a:spcBef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/>
              <a:t>Pengorganisasian paling</a:t>
            </a:r>
            <a:r>
              <a:rPr dirty="0" sz="2700" spc="-65"/>
              <a:t> </a:t>
            </a:r>
            <a:r>
              <a:rPr dirty="0" sz="2700"/>
              <a:t>simple</a:t>
            </a:r>
            <a:r>
              <a:rPr dirty="0" sz="2700" spc="-45"/>
              <a:t> </a:t>
            </a:r>
            <a:r>
              <a:rPr dirty="0" sz="2700" spc="-5"/>
              <a:t>dimana  terdiri atas </a:t>
            </a:r>
            <a:r>
              <a:rPr dirty="0" sz="2700"/>
              <a:t>2 </a:t>
            </a:r>
            <a:r>
              <a:rPr dirty="0" sz="2700" spc="-5"/>
              <a:t>type</a:t>
            </a:r>
            <a:r>
              <a:rPr dirty="0" sz="2700" spc="-120"/>
              <a:t> </a:t>
            </a:r>
            <a:r>
              <a:rPr dirty="0" sz="2700"/>
              <a:t>mesin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2809875"/>
            <a:ext cx="108013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Client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6122" y="2809875"/>
            <a:ext cx="540766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953135" algn="l"/>
                <a:tab pos="2000250" algn="l"/>
                <a:tab pos="417512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yang	berisi	implementasi	program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92033" y="2809875"/>
            <a:ext cx="71691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pada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8036" y="3160395"/>
            <a:ext cx="2785745" cy="389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user-interface</a:t>
            </a:r>
            <a:r>
              <a:rPr dirty="0" sz="2300" spc="-13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level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9436" y="3549269"/>
            <a:ext cx="112966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Server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5745" y="3549269"/>
            <a:ext cx="537718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942340" algn="l"/>
                <a:tab pos="1978660" algn="l"/>
                <a:tab pos="4144645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y</a:t>
            </a:r>
            <a:r>
              <a:rPr dirty="0" sz="2300" spc="-15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ng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	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beris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	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imp</a:t>
            </a:r>
            <a:r>
              <a:rPr dirty="0" sz="2300" spc="5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em</a:t>
            </a:r>
            <a:r>
              <a:rPr dirty="0" sz="2300" spc="-15">
                <a:solidFill>
                  <a:srgbClr val="006FC0"/>
                </a:solidFill>
                <a:latin typeface="Lucida Sans Unicode"/>
                <a:cs typeface="Lucida Sans Unicode"/>
              </a:rPr>
              <a:t>e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ntasi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	</a:t>
            </a:r>
            <a:r>
              <a:rPr dirty="0" sz="2300" spc="-15">
                <a:solidFill>
                  <a:srgbClr val="006FC0"/>
                </a:solidFill>
                <a:latin typeface="Lucida Sans Unicode"/>
                <a:cs typeface="Lucida Sans Unicode"/>
              </a:rPr>
              <a:t>p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rogram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90509" y="3549269"/>
            <a:ext cx="71691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pada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58036" y="3899789"/>
            <a:ext cx="303784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proses dan data</a:t>
            </a:r>
            <a:r>
              <a:rPr dirty="0" sz="2300" spc="-4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level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73023" y="568451"/>
            <a:ext cx="5344668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572000" y="4072128"/>
            <a:ext cx="4448556" cy="24292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1868" y="4208907"/>
            <a:ext cx="7618095" cy="18122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000">
                <a:latin typeface="Lucida Sans Unicode"/>
                <a:cs typeface="Lucida Sans Unicode"/>
              </a:rPr>
              <a:t>3 </a:t>
            </a:r>
            <a:r>
              <a:rPr dirty="0" sz="2000" spc="-5">
                <a:latin typeface="Lucida Sans Unicode"/>
                <a:cs typeface="Lucida Sans Unicode"/>
              </a:rPr>
              <a:t>tier</a:t>
            </a:r>
            <a:r>
              <a:rPr dirty="0" sz="2000" spc="-70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architecture</a:t>
            </a:r>
            <a:endParaRPr sz="2000">
              <a:latin typeface="Lucida Sans Unicode"/>
              <a:cs typeface="Lucida Sans Unicode"/>
            </a:endParaRPr>
          </a:p>
          <a:p>
            <a:pPr marL="268605" marR="5080" indent="-256540">
              <a:lnSpc>
                <a:spcPts val="2160"/>
              </a:lnSpc>
              <a:spcBef>
                <a:spcPts val="425"/>
              </a:spcBef>
              <a:tabLst>
                <a:tab pos="268605" algn="l"/>
              </a:tabLst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000" spc="-5">
                <a:latin typeface="Lucida Sans Unicode"/>
                <a:cs typeface="Lucida Sans Unicode"/>
              </a:rPr>
              <a:t>Pada keperluan </a:t>
            </a:r>
            <a:r>
              <a:rPr dirty="0" sz="2000">
                <a:latin typeface="Lucida Sans Unicode"/>
                <a:cs typeface="Lucida Sans Unicode"/>
              </a:rPr>
              <a:t>khusus, </a:t>
            </a:r>
            <a:r>
              <a:rPr dirty="0" sz="2000" spc="-5">
                <a:latin typeface="Lucida Sans Unicode"/>
                <a:cs typeface="Lucida Sans Unicode"/>
              </a:rPr>
              <a:t>kadang server juga</a:t>
            </a:r>
            <a:r>
              <a:rPr dirty="0" sz="2000" spc="-1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perlu</a:t>
            </a:r>
            <a:r>
              <a:rPr dirty="0" sz="2000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bertindak </a:t>
            </a:r>
            <a:r>
              <a:rPr dirty="0" sz="2000" spc="-5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sebagai</a:t>
            </a:r>
            <a:r>
              <a:rPr dirty="0" sz="2000" spc="-90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client</a:t>
            </a:r>
            <a:endParaRPr sz="2000">
              <a:latin typeface="Lucida Sans Unicode"/>
              <a:cs typeface="Lucida Sans Unicode"/>
            </a:endParaRPr>
          </a:p>
          <a:p>
            <a:pPr algn="just" marL="268605" marR="392430" indent="-256540">
              <a:lnSpc>
                <a:spcPct val="90000"/>
              </a:lnSpc>
              <a:spcBef>
                <a:spcPts val="360"/>
              </a:spcBef>
            </a:pPr>
            <a:r>
              <a:rPr dirty="0" sz="135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35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Pada arsitektur ini, program pada processing level tidak  </a:t>
            </a:r>
            <a:r>
              <a:rPr dirty="0" sz="2000">
                <a:latin typeface="Lucida Sans Unicode"/>
                <a:cs typeface="Lucida Sans Unicode"/>
              </a:rPr>
              <a:t>hanya </a:t>
            </a:r>
            <a:r>
              <a:rPr dirty="0" sz="2000" spc="-5">
                <a:latin typeface="Lucida Sans Unicode"/>
                <a:cs typeface="Lucida Sans Unicode"/>
              </a:rPr>
              <a:t>terdapat pada server yang terpisah, bahkan dapat  terdistribusi pada client dan server</a:t>
            </a:r>
            <a:r>
              <a:rPr dirty="0" sz="2000" spc="-15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mesin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3023" y="568451"/>
            <a:ext cx="5344668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69976" y="1341119"/>
            <a:ext cx="7962900" cy="27142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1868" y="5083175"/>
            <a:ext cx="6715125" cy="4540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800" spc="2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2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>
                <a:latin typeface="Lucida Sans Unicode"/>
                <a:cs typeface="Lucida Sans Unicode"/>
              </a:rPr>
              <a:t>Trend perkembangan model</a:t>
            </a:r>
            <a:r>
              <a:rPr dirty="0" sz="2700" spc="-7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arsitektur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3023" y="568451"/>
            <a:ext cx="5344668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67868" y="1412747"/>
            <a:ext cx="8436864" cy="30236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130932" y="4617084"/>
            <a:ext cx="4418965" cy="2851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latin typeface="Arial"/>
                <a:cs typeface="Arial"/>
              </a:rPr>
              <a:t>Gambar </a:t>
            </a:r>
            <a:r>
              <a:rPr dirty="0" sz="1800">
                <a:latin typeface="Arial"/>
                <a:cs typeface="Arial"/>
              </a:rPr>
              <a:t>: </a:t>
            </a:r>
            <a:r>
              <a:rPr dirty="0" sz="1800" spc="-5">
                <a:latin typeface="Arial"/>
                <a:cs typeface="Arial"/>
              </a:rPr>
              <a:t>Alternatif organisasi Client</a:t>
            </a:r>
            <a:r>
              <a:rPr dirty="0" sz="1800" spc="-5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Server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78534"/>
            <a:ext cx="1990089" cy="41148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/>
              <a:t>Ringkasan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16123" y="1935098"/>
            <a:ext cx="50165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15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68039" y="1935098"/>
            <a:ext cx="136207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berkaitan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92292" y="1935098"/>
            <a:ext cx="107886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15">
                <a:latin typeface="Lucida Sans Unicode"/>
                <a:cs typeface="Lucida Sans Unicode"/>
              </a:rPr>
              <a:t>d</a:t>
            </a:r>
            <a:r>
              <a:rPr dirty="0" sz="2300" spc="-5">
                <a:latin typeface="Lucida Sans Unicode"/>
                <a:cs typeface="Lucida Sans Unicode"/>
              </a:rPr>
              <a:t>engan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34733" y="1935098"/>
            <a:ext cx="110553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 spc="-15">
                <a:latin typeface="Lucida Sans Unicode"/>
                <a:cs typeface="Lucida Sans Unicode"/>
              </a:rPr>
              <a:t>p</a:t>
            </a:r>
            <a:r>
              <a:rPr dirty="0" sz="2300" spc="-5">
                <a:latin typeface="Lucida Sans Unicode"/>
                <a:cs typeface="Lucida Sans Unicode"/>
              </a:rPr>
              <a:t>likasi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02702" y="1935098"/>
            <a:ext cx="70421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10">
                <a:latin typeface="Lucida Sans Unicode"/>
                <a:cs typeface="Lucida Sans Unicode"/>
              </a:rPr>
              <a:t>logis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9436" y="1935098"/>
            <a:ext cx="1804035" cy="7010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Perbedaan 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rganisas</a:t>
            </a:r>
            <a:r>
              <a:rPr dirty="0" sz="2300" spc="10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.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9436" y="2674239"/>
            <a:ext cx="134683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sebut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30170" y="2674239"/>
            <a:ext cx="111379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>
                <a:latin typeface="Lucida Sans Unicode"/>
                <a:cs typeface="Lucida Sans Unicode"/>
              </a:rPr>
              <a:t>se</a:t>
            </a:r>
            <a:r>
              <a:rPr dirty="0" sz="2300" spc="5">
                <a:latin typeface="Lucida Sans Unicode"/>
                <a:cs typeface="Lucida Sans Unicode"/>
              </a:rPr>
              <a:t>b</a:t>
            </a: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 spc="5">
                <a:latin typeface="Lucida Sans Unicode"/>
                <a:cs typeface="Lucida Sans Unicode"/>
              </a:rPr>
              <a:t>g</a:t>
            </a:r>
            <a:r>
              <a:rPr dirty="0" sz="2300" spc="-5">
                <a:latin typeface="Lucida Sans Unicode"/>
                <a:cs typeface="Lucida Sans Unicode"/>
              </a:rPr>
              <a:t>ai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99686" y="2674239"/>
            <a:ext cx="104902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vertical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58036" y="3024759"/>
            <a:ext cx="1802130" cy="389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karakteristik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15182" y="3024759"/>
            <a:ext cx="1093470" cy="389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730250" algn="l"/>
              </a:tabLst>
            </a:pPr>
            <a:r>
              <a:rPr dirty="0" sz="2300" spc="-15">
                <a:latin typeface="Lucida Sans Unicode"/>
                <a:cs typeface="Lucida Sans Unicode"/>
              </a:rPr>
              <a:t>t</a:t>
            </a:r>
            <a:r>
              <a:rPr dirty="0" sz="2300" spc="-5">
                <a:latin typeface="Lucida Sans Unicode"/>
                <a:cs typeface="Lucida Sans Unicode"/>
              </a:rPr>
              <a:t>ip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 spc="-15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i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361815" y="3024759"/>
            <a:ext cx="961390" cy="389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adalah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474589" y="2674239"/>
            <a:ext cx="2049780" cy="7397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1275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distribution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menempatkan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36942" y="2674239"/>
            <a:ext cx="1071245" cy="7397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15">
                <a:latin typeface="Lucida Sans Unicode"/>
                <a:cs typeface="Lucida Sans Unicode"/>
              </a:rPr>
              <a:t>d</a:t>
            </a:r>
            <a:r>
              <a:rPr dirty="0" sz="2300" spc="-5">
                <a:latin typeface="Lucida Sans Unicode"/>
                <a:cs typeface="Lucida Sans Unicode"/>
              </a:rPr>
              <a:t>imana</a:t>
            </a:r>
            <a:endParaRPr sz="2300">
              <a:latin typeface="Lucida Sans Unicode"/>
              <a:cs typeface="Lucida Sans Unicode"/>
            </a:endParaRPr>
          </a:p>
          <a:p>
            <a:pPr marL="154305">
              <a:lnSpc>
                <a:spcPct val="100000"/>
              </a:lnSpc>
            </a:pPr>
            <a:r>
              <a:rPr dirty="0" sz="2300">
                <a:latin typeface="Lucida Sans Unicode"/>
                <a:cs typeface="Lucida Sans Unicode"/>
              </a:rPr>
              <a:t>sec</a:t>
            </a:r>
            <a:r>
              <a:rPr dirty="0" sz="2300" spc="-10">
                <a:latin typeface="Lucida Sans Unicode"/>
                <a:cs typeface="Lucida Sans Unicode"/>
              </a:rPr>
              <a:t>ar</a:t>
            </a:r>
            <a:r>
              <a:rPr dirty="0" sz="2300">
                <a:latin typeface="Lucida Sans Unicode"/>
                <a:cs typeface="Lucida Sans Unicode"/>
              </a:rPr>
              <a:t>a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29436" y="3375532"/>
            <a:ext cx="7680325" cy="11277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>
              <a:lnSpc>
                <a:spcPct val="100000"/>
              </a:lnSpc>
              <a:tabLst>
                <a:tab pos="1116965" algn="l"/>
                <a:tab pos="2825750" algn="l"/>
                <a:tab pos="3699510" algn="l"/>
                <a:tab pos="5054600" algn="l"/>
                <a:tab pos="5942965" algn="l"/>
                <a:tab pos="6988809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o</a:t>
            </a:r>
            <a:r>
              <a:rPr dirty="0" sz="2300" spc="-10">
                <a:latin typeface="Lucida Sans Unicode"/>
                <a:cs typeface="Lucida Sans Unicode"/>
              </a:rPr>
              <a:t>g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5">
                <a:latin typeface="Lucida Sans Unicode"/>
                <a:cs typeface="Lucida Sans Unicode"/>
              </a:rPr>
              <a:t>ko</a:t>
            </a:r>
            <a:r>
              <a:rPr dirty="0" sz="2300" spc="-15">
                <a:latin typeface="Lucida Sans Unicode"/>
                <a:cs typeface="Lucida Sans Unicode"/>
              </a:rPr>
              <a:t>m</a:t>
            </a:r>
            <a:r>
              <a:rPr dirty="0" sz="2300" spc="-5">
                <a:latin typeface="Lucida Sans Unicode"/>
                <a:cs typeface="Lucida Sans Unicode"/>
              </a:rPr>
              <a:t>pone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5">
                <a:latin typeface="Lucida Sans Unicode"/>
                <a:cs typeface="Lucida Sans Unicode"/>
              </a:rPr>
              <a:t>y</a:t>
            </a:r>
            <a:r>
              <a:rPr dirty="0" sz="2300" spc="-1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5">
                <a:latin typeface="Lucida Sans Unicode"/>
                <a:cs typeface="Lucida Sans Unicode"/>
              </a:rPr>
              <a:t>b</a:t>
            </a:r>
            <a:r>
              <a:rPr dirty="0" sz="2300" spc="-1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r</a:t>
            </a:r>
            <a:r>
              <a:rPr dirty="0" sz="2300" spc="5">
                <a:latin typeface="Lucida Sans Unicode"/>
                <a:cs typeface="Lucida Sans Unicode"/>
              </a:rPr>
              <a:t>b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 spc="-15">
                <a:latin typeface="Lucida Sans Unicode"/>
                <a:cs typeface="Lucida Sans Unicode"/>
              </a:rPr>
              <a:t>d</a:t>
            </a:r>
            <a:r>
              <a:rPr dirty="0" sz="2300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5">
                <a:latin typeface="Lucida Sans Unicode"/>
                <a:cs typeface="Lucida Sans Unicode"/>
              </a:rPr>
              <a:t>pad</a:t>
            </a:r>
            <a:r>
              <a:rPr dirty="0" sz="2300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20">
                <a:latin typeface="Lucida Sans Unicode"/>
                <a:cs typeface="Lucida Sans Unicode"/>
              </a:rPr>
              <a:t>m</a:t>
            </a:r>
            <a:r>
              <a:rPr dirty="0" sz="2300" spc="-5">
                <a:latin typeface="Lucida Sans Unicode"/>
                <a:cs typeface="Lucida Sans Unicode"/>
              </a:rPr>
              <a:t>es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5">
                <a:latin typeface="Lucida Sans Unicode"/>
                <a:cs typeface="Lucida Sans Unicode"/>
              </a:rPr>
              <a:t>yang  </a:t>
            </a:r>
            <a:r>
              <a:rPr dirty="0" sz="2300" spc="-5">
                <a:latin typeface="Lucida Sans Unicode"/>
                <a:cs typeface="Lucida Sans Unicode"/>
              </a:rPr>
              <a:t>berbeda</a:t>
            </a:r>
            <a:r>
              <a:rPr dirty="0" sz="2300" spc="-6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juga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Memiliki vertical distribution dapat </a:t>
            </a:r>
            <a:r>
              <a:rPr dirty="0" sz="2300">
                <a:latin typeface="Lucida Sans Unicode"/>
                <a:cs typeface="Lucida Sans Unicode"/>
              </a:rPr>
              <a:t>membagi</a:t>
            </a:r>
            <a:r>
              <a:rPr dirty="0" sz="2300" spc="54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secara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58036" y="4465192"/>
            <a:ext cx="6562725" cy="389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905510" algn="l"/>
                <a:tab pos="2279015" algn="l"/>
                <a:tab pos="3086735" algn="l"/>
                <a:tab pos="4164329" algn="l"/>
                <a:tab pos="569785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logis	maupun	fisik	dalam	beberapa	mesin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783830" y="4465192"/>
            <a:ext cx="825500" cy="10902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 indent="123189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ya</a:t>
            </a:r>
            <a:r>
              <a:rPr dirty="0" sz="2300" spc="-2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g  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-10">
                <a:latin typeface="Lucida Sans Unicode"/>
                <a:cs typeface="Lucida Sans Unicode"/>
              </a:rPr>
              <a:t>a</a:t>
            </a:r>
            <a:r>
              <a:rPr dirty="0" sz="2300" spc="-5">
                <a:latin typeface="Lucida Sans Unicode"/>
                <a:cs typeface="Lucida Sans Unicode"/>
              </a:rPr>
              <a:t>pat  </a:t>
            </a:r>
            <a:r>
              <a:rPr dirty="0" sz="2300" spc="-5">
                <a:latin typeface="Lucida Sans Unicode"/>
                <a:cs typeface="Lucida Sans Unicode"/>
              </a:rPr>
              <a:t>pada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58036" y="4816094"/>
            <a:ext cx="6570980" cy="10896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576070" algn="l"/>
                <a:tab pos="2010410" algn="l"/>
                <a:tab pos="2932430" algn="l"/>
                <a:tab pos="3084830" algn="l"/>
                <a:tab pos="4287520" algn="l"/>
                <a:tab pos="5089525" algn="l"/>
                <a:tab pos="547560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berbeda,	</a:t>
            </a:r>
            <a:r>
              <a:rPr dirty="0" sz="2300">
                <a:latin typeface="Lucida Sans Unicode"/>
                <a:cs typeface="Lucida Sans Unicode"/>
              </a:rPr>
              <a:t>dimana	masing-masing	mesin  </a:t>
            </a:r>
            <a:r>
              <a:rPr dirty="0" sz="2300">
                <a:latin typeface="Lucida Sans Unicode"/>
                <a:cs typeface="Lucida Sans Unicode"/>
              </a:rPr>
              <a:t>men</a:t>
            </a:r>
            <a:r>
              <a:rPr dirty="0" sz="2300" spc="-15">
                <a:latin typeface="Lucida Sans Unicode"/>
                <a:cs typeface="Lucida Sans Unicode"/>
              </a:rPr>
              <a:t>j</a:t>
            </a:r>
            <a:r>
              <a:rPr dirty="0" sz="2300" spc="-5">
                <a:latin typeface="Lucida Sans Unicode"/>
                <a:cs typeface="Lucida Sans Unicode"/>
              </a:rPr>
              <a:t>alanka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>
                <a:latin typeface="Lucida Sans Unicode"/>
                <a:cs typeface="Lucida Sans Unicode"/>
              </a:rPr>
              <a:t>fung</a:t>
            </a:r>
            <a:r>
              <a:rPr dirty="0" sz="2300" spc="-10">
                <a:latin typeface="Lucida Sans Unicode"/>
                <a:cs typeface="Lucida Sans Unicode"/>
              </a:rPr>
              <a:t>s</a:t>
            </a:r>
            <a:r>
              <a:rPr dirty="0" sz="2300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		</a:t>
            </a:r>
            <a:r>
              <a:rPr dirty="0" sz="2300" spc="-5">
                <a:latin typeface="Lucida Sans Unicode"/>
                <a:cs typeface="Lucida Sans Unicode"/>
              </a:rPr>
              <a:t>khu</a:t>
            </a:r>
            <a:r>
              <a:rPr dirty="0" sz="2300">
                <a:latin typeface="Lucida Sans Unicode"/>
                <a:cs typeface="Lucida Sans Unicode"/>
              </a:rPr>
              <a:t>sus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 spc="-1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tau</a:t>
            </a:r>
            <a:r>
              <a:rPr dirty="0" sz="2300">
                <a:latin typeface="Lucida Sans Unicode"/>
                <a:cs typeface="Lucida Sans Unicode"/>
              </a:rPr>
              <a:t>	</a:t>
            </a:r>
            <a:r>
              <a:rPr dirty="0" sz="2300">
                <a:latin typeface="Lucida Sans Unicode"/>
                <a:cs typeface="Lucida Sans Unicode"/>
              </a:rPr>
              <a:t>te</a:t>
            </a:r>
            <a:r>
              <a:rPr dirty="0" sz="2300" spc="10">
                <a:latin typeface="Lucida Sans Unicode"/>
                <a:cs typeface="Lucida Sans Unicode"/>
              </a:rPr>
              <a:t>r</a:t>
            </a:r>
            <a:r>
              <a:rPr dirty="0" sz="2300">
                <a:latin typeface="Lucida Sans Unicode"/>
                <a:cs typeface="Lucida Sans Unicode"/>
              </a:rPr>
              <a:t>gabung  </a:t>
            </a:r>
            <a:r>
              <a:rPr dirty="0" sz="2300">
                <a:latin typeface="Lucida Sans Unicode"/>
                <a:cs typeface="Lucida Sans Unicode"/>
              </a:rPr>
              <a:t>sebuah grup untuk fungsi</a:t>
            </a:r>
            <a:r>
              <a:rPr dirty="0" sz="2300" spc="-9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tertentu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73023" y="568451"/>
            <a:ext cx="5344668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9436" y="1485138"/>
            <a:ext cx="6457315" cy="15551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Structured P2P (Peer-to-Peer)</a:t>
            </a:r>
            <a:r>
              <a:rPr dirty="0" sz="2300" spc="-11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Unstructured P2P</a:t>
            </a:r>
            <a:r>
              <a:rPr dirty="0" sz="2300" spc="-10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Topology Management of Overlay</a:t>
            </a:r>
            <a:r>
              <a:rPr dirty="0" sz="2300" spc="-3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300">
                <a:solidFill>
                  <a:srgbClr val="006FC0"/>
                </a:solidFill>
                <a:latin typeface="Lucida Sans Unicode"/>
                <a:cs typeface="Lucida Sans Unicode"/>
              </a:rPr>
              <a:t>Networks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solidFill>
                  <a:srgbClr val="006FC0"/>
                </a:solidFill>
                <a:latin typeface="Lucida Sans Unicode"/>
                <a:cs typeface="Lucida Sans Unicode"/>
              </a:rPr>
              <a:t>Superpeers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3023" y="568451"/>
            <a:ext cx="7446264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06045">
              <a:lnSpc>
                <a:spcPct val="100000"/>
              </a:lnSpc>
              <a:tabLst>
                <a:tab pos="36258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Disebut </a:t>
            </a:r>
            <a:r>
              <a:rPr dirty="0"/>
              <a:t>sebagai </a:t>
            </a:r>
            <a:r>
              <a:rPr dirty="0" spc="-5"/>
              <a:t>Horizontal</a:t>
            </a:r>
            <a:r>
              <a:rPr dirty="0" spc="-40"/>
              <a:t> </a:t>
            </a:r>
            <a:r>
              <a:rPr dirty="0" spc="-5"/>
              <a:t>distribution</a:t>
            </a:r>
            <a:endParaRPr sz="1800">
              <a:latin typeface="Times New Roman"/>
              <a:cs typeface="Times New Roman"/>
            </a:endParaRPr>
          </a:p>
          <a:p>
            <a:pPr marL="361950" marR="5080" indent="-256540">
              <a:lnSpc>
                <a:spcPct val="98900"/>
              </a:lnSpc>
              <a:spcBef>
                <a:spcPts val="434"/>
              </a:spcBef>
              <a:tabLst>
                <a:tab pos="36258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/>
              <a:t>Pada </a:t>
            </a:r>
            <a:r>
              <a:rPr dirty="0" spc="-5"/>
              <a:t>arsitektur ini, </a:t>
            </a:r>
            <a:r>
              <a:rPr dirty="0"/>
              <a:t>secara</a:t>
            </a:r>
            <a:r>
              <a:rPr dirty="0" spc="-150"/>
              <a:t> </a:t>
            </a:r>
            <a:r>
              <a:rPr dirty="0"/>
              <a:t>fisik</a:t>
            </a:r>
            <a:r>
              <a:rPr dirty="0" spc="-55"/>
              <a:t> </a:t>
            </a:r>
            <a:r>
              <a:rPr dirty="0" spc="-5"/>
              <a:t>terpisah  </a:t>
            </a:r>
            <a:r>
              <a:rPr dirty="0"/>
              <a:t>namun </a:t>
            </a:r>
            <a:r>
              <a:rPr dirty="0" spc="-5"/>
              <a:t>secara logis memiliki </a:t>
            </a:r>
            <a:r>
              <a:rPr dirty="0"/>
              <a:t>fungsi </a:t>
            </a:r>
            <a:r>
              <a:rPr dirty="0" spc="-5"/>
              <a:t>level</a:t>
            </a:r>
            <a:r>
              <a:rPr dirty="0" spc="-150"/>
              <a:t> </a:t>
            </a:r>
            <a:r>
              <a:rPr dirty="0" spc="-5"/>
              <a:t>yang  </a:t>
            </a:r>
            <a:r>
              <a:rPr dirty="0"/>
              <a:t>sama </a:t>
            </a:r>
            <a:r>
              <a:rPr dirty="0" spc="-5"/>
              <a:t>(equivalent), dimana </a:t>
            </a:r>
            <a:r>
              <a:rPr dirty="0"/>
              <a:t>setiap mesin  memproses </a:t>
            </a:r>
            <a:r>
              <a:rPr dirty="0" spc="-5"/>
              <a:t>bagiannya </a:t>
            </a:r>
            <a:r>
              <a:rPr dirty="0"/>
              <a:t>sendiri </a:t>
            </a:r>
            <a:r>
              <a:rPr dirty="0" spc="-5"/>
              <a:t>kemudian  melakukan </a:t>
            </a:r>
            <a:r>
              <a:rPr dirty="0" sz="2850" spc="-85" i="1">
                <a:latin typeface="Lucida Sans Unicode"/>
                <a:cs typeface="Lucida Sans Unicode"/>
              </a:rPr>
              <a:t>balancing </a:t>
            </a:r>
            <a:r>
              <a:rPr dirty="0" spc="-5"/>
              <a:t>terhadap </a:t>
            </a:r>
            <a:r>
              <a:rPr dirty="0"/>
              <a:t>hasil</a:t>
            </a:r>
            <a:r>
              <a:rPr dirty="0" spc="-80"/>
              <a:t> </a:t>
            </a:r>
            <a:r>
              <a:rPr dirty="0" spc="-5"/>
              <a:t>proses.</a:t>
            </a:r>
            <a:endParaRPr sz="285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4029582"/>
            <a:ext cx="6323330" cy="4343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>
                <a:latin typeface="Lucida Sans Unicode"/>
                <a:cs typeface="Lucida Sans Unicode"/>
              </a:rPr>
              <a:t>Nama </a:t>
            </a:r>
            <a:r>
              <a:rPr dirty="0" sz="2700" spc="-5">
                <a:latin typeface="Lucida Sans Unicode"/>
                <a:cs typeface="Lucida Sans Unicode"/>
              </a:rPr>
              <a:t>lain </a:t>
            </a:r>
            <a:r>
              <a:rPr dirty="0" sz="2850" spc="-85" i="1">
                <a:latin typeface="Lucida Sans Unicode"/>
                <a:cs typeface="Lucida Sans Unicode"/>
              </a:rPr>
              <a:t>Peer-to-peer</a:t>
            </a:r>
            <a:r>
              <a:rPr dirty="0" sz="2850" spc="-105" i="1">
                <a:latin typeface="Lucida Sans Unicode"/>
                <a:cs typeface="Lucida Sans Unicode"/>
              </a:rPr>
              <a:t> </a:t>
            </a:r>
            <a:r>
              <a:rPr dirty="0" sz="2850" spc="-80" i="1">
                <a:latin typeface="Lucida Sans Unicode"/>
                <a:cs typeface="Lucida Sans Unicode"/>
              </a:rPr>
              <a:t>architecture</a:t>
            </a:r>
            <a:endParaRPr sz="285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6702552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31663" y="1458722"/>
            <a:ext cx="3100705" cy="131762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45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/>
              <a:t>Perkembangan</a:t>
            </a:r>
            <a:r>
              <a:rPr dirty="0" spc="-105"/>
              <a:t> </a:t>
            </a:r>
            <a:r>
              <a:rPr dirty="0" spc="-5"/>
              <a:t>P2P</a:t>
            </a:r>
            <a:endParaRPr sz="1600">
              <a:latin typeface="Times New Roman"/>
              <a:cs typeface="Times New Roman"/>
            </a:endParaRPr>
          </a:p>
          <a:p>
            <a:pPr marL="268605" marR="556895">
              <a:lnSpc>
                <a:spcPct val="90100"/>
              </a:lnSpc>
              <a:spcBef>
                <a:spcPts val="140"/>
              </a:spcBef>
            </a:pPr>
            <a:r>
              <a:rPr dirty="0" spc="-5"/>
              <a:t>arsitektur tidak  lepas dari  </a:t>
            </a:r>
            <a:r>
              <a:rPr dirty="0" spc="-10"/>
              <a:t>pertanyaan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715127" y="2824607"/>
            <a:ext cx="2745105" cy="30943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334010" indent="-228600">
              <a:lnSpc>
                <a:spcPts val="2160"/>
              </a:lnSpc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Bagaimana  organisasi</a:t>
            </a:r>
            <a:r>
              <a:rPr dirty="0" sz="2000" spc="-8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proses  dalam</a:t>
            </a:r>
            <a:r>
              <a:rPr dirty="0" sz="2000" spc="-70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jaringan</a:t>
            </a:r>
            <a:endParaRPr sz="2000">
              <a:latin typeface="Lucida Sans Unicode"/>
              <a:cs typeface="Lucida Sans Unicode"/>
            </a:endParaRPr>
          </a:p>
          <a:p>
            <a:pPr marL="241300" marR="5080" indent="-228600">
              <a:lnSpc>
                <a:spcPct val="90000"/>
              </a:lnSpc>
              <a:spcBef>
                <a:spcPts val="265"/>
              </a:spcBef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>
                <a:latin typeface="Lucida Sans Unicode"/>
                <a:cs typeface="Lucida Sans Unicode"/>
              </a:rPr>
              <a:t>Sebuah </a:t>
            </a:r>
            <a:r>
              <a:rPr dirty="0" sz="2000" spc="-5">
                <a:latin typeface="Lucida Sans Unicode"/>
                <a:cs typeface="Lucida Sans Unicode"/>
              </a:rPr>
              <a:t>proses</a:t>
            </a:r>
            <a:r>
              <a:rPr dirty="0" sz="2000" spc="-9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tidak  dapat </a:t>
            </a:r>
            <a:r>
              <a:rPr dirty="0" sz="2000">
                <a:latin typeface="Lucida Sans Unicode"/>
                <a:cs typeface="Lucida Sans Unicode"/>
              </a:rPr>
              <a:t>berhubungan  secara </a:t>
            </a:r>
            <a:r>
              <a:rPr dirty="0" sz="2000" spc="-5">
                <a:latin typeface="Lucida Sans Unicode"/>
                <a:cs typeface="Lucida Sans Unicode"/>
              </a:rPr>
              <a:t>langsung  dengan proses lain  di</a:t>
            </a:r>
            <a:r>
              <a:rPr dirty="0" sz="2000" spc="-6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jaringan</a:t>
            </a:r>
            <a:endParaRPr sz="2000">
              <a:latin typeface="Lucida Sans Unicode"/>
              <a:cs typeface="Lucida Sans Unicode"/>
            </a:endParaRPr>
          </a:p>
          <a:p>
            <a:pPr marL="241300" marR="5080" indent="-228600">
              <a:lnSpc>
                <a:spcPts val="2160"/>
              </a:lnSpc>
              <a:spcBef>
                <a:spcPts val="330"/>
              </a:spcBef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Diperlukan </a:t>
            </a:r>
            <a:r>
              <a:rPr dirty="0" sz="2000">
                <a:latin typeface="Lucida Sans Unicode"/>
                <a:cs typeface="Lucida Sans Unicode"/>
              </a:rPr>
              <a:t>sebuah  </a:t>
            </a:r>
            <a:r>
              <a:rPr dirty="0" sz="2000" spc="-5">
                <a:latin typeface="Lucida Sans Unicode"/>
                <a:cs typeface="Lucida Sans Unicode"/>
              </a:rPr>
              <a:t>pesan </a:t>
            </a:r>
            <a:r>
              <a:rPr dirty="0" sz="2000">
                <a:latin typeface="Lucida Sans Unicode"/>
                <a:cs typeface="Lucida Sans Unicode"/>
              </a:rPr>
              <a:t>khusus</a:t>
            </a:r>
            <a:r>
              <a:rPr dirty="0" sz="2000" spc="-65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untuk  </a:t>
            </a:r>
            <a:r>
              <a:rPr dirty="0" sz="2000" spc="-5">
                <a:latin typeface="Lucida Sans Unicode"/>
                <a:cs typeface="Lucida Sans Unicode"/>
              </a:rPr>
              <a:t>komunikasi</a:t>
            </a:r>
            <a:r>
              <a:rPr dirty="0" sz="2000" spc="-70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proses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6477000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86155" y="1207008"/>
            <a:ext cx="4704588" cy="46268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83105"/>
            <a:ext cx="5744210" cy="36576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Structured peer-to-peer</a:t>
            </a:r>
            <a:r>
              <a:rPr dirty="0"/>
              <a:t> </a:t>
            </a:r>
            <a:r>
              <a:rPr dirty="0" spc="-5"/>
              <a:t>architecture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1895475"/>
            <a:ext cx="7905115" cy="28930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marR="1586865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Dalam struktur ini lapisan jaringan di bangun  </a:t>
            </a:r>
            <a:r>
              <a:rPr dirty="0" sz="2000">
                <a:latin typeface="Lucida Sans Unicode"/>
                <a:cs typeface="Lucida Sans Unicode"/>
              </a:rPr>
              <a:t>menggunakan </a:t>
            </a:r>
            <a:r>
              <a:rPr dirty="0" sz="2000" spc="-5">
                <a:latin typeface="Lucida Sans Unicode"/>
                <a:cs typeface="Lucida Sans Unicode"/>
              </a:rPr>
              <a:t>deterministic procedure, </a:t>
            </a:r>
            <a:r>
              <a:rPr dirty="0" sz="2000">
                <a:latin typeface="Lucida Sans Unicode"/>
                <a:cs typeface="Lucida Sans Unicode"/>
              </a:rPr>
              <a:t>seperti  menggunakan </a:t>
            </a:r>
            <a:r>
              <a:rPr dirty="0" sz="2000" spc="-5">
                <a:latin typeface="Lucida Sans Unicode"/>
                <a:cs typeface="Lucida Sans Unicode"/>
              </a:rPr>
              <a:t>distributes </a:t>
            </a:r>
            <a:r>
              <a:rPr dirty="0" sz="2000">
                <a:latin typeface="Lucida Sans Unicode"/>
                <a:cs typeface="Lucida Sans Unicode"/>
              </a:rPr>
              <a:t>hash </a:t>
            </a:r>
            <a:r>
              <a:rPr dirty="0" sz="2000" spc="-5">
                <a:latin typeface="Lucida Sans Unicode"/>
                <a:cs typeface="Lucida Sans Unicode"/>
              </a:rPr>
              <a:t>table</a:t>
            </a:r>
            <a:r>
              <a:rPr dirty="0" sz="2000" spc="-7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(DHT).</a:t>
            </a:r>
            <a:endParaRPr sz="20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Unstructured peer-to-peer</a:t>
            </a:r>
            <a:r>
              <a:rPr dirty="0" sz="2400" spc="1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architecture</a:t>
            </a:r>
            <a:endParaRPr sz="2400">
              <a:latin typeface="Lucida Sans Unicode"/>
              <a:cs typeface="Lucida Sans Unicode"/>
            </a:endParaRPr>
          </a:p>
          <a:p>
            <a:pPr marL="524510" marR="5080" indent="-228600">
              <a:lnSpc>
                <a:spcPct val="100000"/>
              </a:lnSpc>
              <a:spcBef>
                <a:spcPts val="350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Dalam struktur ini </a:t>
            </a:r>
            <a:r>
              <a:rPr dirty="0" sz="2000">
                <a:latin typeface="Lucida Sans Unicode"/>
                <a:cs typeface="Lucida Sans Unicode"/>
              </a:rPr>
              <a:t>menugaskan </a:t>
            </a:r>
            <a:r>
              <a:rPr dirty="0" sz="2000" spc="-5">
                <a:latin typeface="Lucida Sans Unicode"/>
                <a:cs typeface="Lucida Sans Unicode"/>
              </a:rPr>
              <a:t>sebagian besar pada  algoritma </a:t>
            </a:r>
            <a:r>
              <a:rPr dirty="0" sz="2000">
                <a:latin typeface="Lucida Sans Unicode"/>
                <a:cs typeface="Lucida Sans Unicode"/>
              </a:rPr>
              <a:t>secara </a:t>
            </a:r>
            <a:r>
              <a:rPr dirty="0" sz="2000" spc="-5">
                <a:latin typeface="Lucida Sans Unicode"/>
                <a:cs typeface="Lucida Sans Unicode"/>
              </a:rPr>
              <a:t>acak </a:t>
            </a:r>
            <a:r>
              <a:rPr dirty="0" sz="2000">
                <a:latin typeface="Lucida Sans Unicode"/>
                <a:cs typeface="Lucida Sans Unicode"/>
              </a:rPr>
              <a:t>untuk membangun </a:t>
            </a:r>
            <a:r>
              <a:rPr dirty="0" sz="2000" spc="-5">
                <a:latin typeface="Lucida Sans Unicode"/>
                <a:cs typeface="Lucida Sans Unicode"/>
              </a:rPr>
              <a:t>lapisan jaringan.  Pada intinya setiap </a:t>
            </a:r>
            <a:r>
              <a:rPr dirty="0" sz="2000">
                <a:latin typeface="Lucida Sans Unicode"/>
                <a:cs typeface="Lucida Sans Unicode"/>
              </a:rPr>
              <a:t>node mendata </a:t>
            </a:r>
            <a:r>
              <a:rPr dirty="0" sz="2000" spc="-5">
                <a:latin typeface="Lucida Sans Unicode"/>
                <a:cs typeface="Lucida Sans Unicode"/>
              </a:rPr>
              <a:t>jaringan </a:t>
            </a:r>
            <a:r>
              <a:rPr dirty="0" sz="2000">
                <a:latin typeface="Lucida Sans Unicode"/>
                <a:cs typeface="Lucida Sans Unicode"/>
              </a:rPr>
              <a:t>node neighboor,  </a:t>
            </a:r>
            <a:r>
              <a:rPr dirty="0" sz="2000" spc="-5">
                <a:latin typeface="Lucida Sans Unicode"/>
                <a:cs typeface="Lucida Sans Unicode"/>
              </a:rPr>
              <a:t>tetapi data </a:t>
            </a:r>
            <a:r>
              <a:rPr dirty="0" sz="2000">
                <a:latin typeface="Lucida Sans Unicode"/>
                <a:cs typeface="Lucida Sans Unicode"/>
              </a:rPr>
              <a:t>node tersebut </a:t>
            </a:r>
            <a:r>
              <a:rPr dirty="0" sz="2000" spc="-5">
                <a:latin typeface="Lucida Sans Unicode"/>
                <a:cs typeface="Lucida Sans Unicode"/>
              </a:rPr>
              <a:t>di </a:t>
            </a:r>
            <a:r>
              <a:rPr dirty="0" sz="2000">
                <a:latin typeface="Lucida Sans Unicode"/>
                <a:cs typeface="Lucida Sans Unicode"/>
              </a:rPr>
              <a:t>tempuh </a:t>
            </a:r>
            <a:r>
              <a:rPr dirty="0" sz="2000" spc="-5">
                <a:latin typeface="Lucida Sans Unicode"/>
                <a:cs typeface="Lucida Sans Unicode"/>
              </a:rPr>
              <a:t>dengan proses acak  </a:t>
            </a:r>
            <a:r>
              <a:rPr dirty="0" sz="2000">
                <a:latin typeface="Lucida Sans Unicode"/>
                <a:cs typeface="Lucida Sans Unicode"/>
              </a:rPr>
              <a:t>sederhana.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6477000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543800" y="1353311"/>
            <a:ext cx="1600199" cy="15438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772656" y="4565903"/>
            <a:ext cx="2371343" cy="2228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1868" y="1422146"/>
            <a:ext cx="6753225" cy="36576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Topology Management of </a:t>
            </a:r>
            <a:r>
              <a:rPr dirty="0"/>
              <a:t>Overlay</a:t>
            </a:r>
            <a:r>
              <a:rPr dirty="0" spc="-30"/>
              <a:t> </a:t>
            </a:r>
            <a:r>
              <a:rPr dirty="0"/>
              <a:t>Networks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5636" y="1832609"/>
            <a:ext cx="7421880" cy="22377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ts val="2039"/>
              </a:lnSpc>
              <a:buClr>
                <a:srgbClr val="9999CC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Walaupun pada structured </a:t>
            </a:r>
            <a:r>
              <a:rPr dirty="0" sz="2000">
                <a:latin typeface="Lucida Sans Unicode"/>
                <a:cs typeface="Lucida Sans Unicode"/>
              </a:rPr>
              <a:t>dan unstrustured</a:t>
            </a:r>
            <a:r>
              <a:rPr dirty="0" sz="2000" spc="-4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peer-to-peer</a:t>
            </a:r>
            <a:endParaRPr sz="2000">
              <a:latin typeface="Lucida Sans Unicode"/>
              <a:cs typeface="Lucida Sans Unicode"/>
            </a:endParaRPr>
          </a:p>
          <a:p>
            <a:pPr marL="241300" marR="146050">
              <a:lnSpc>
                <a:spcPts val="2160"/>
              </a:lnSpc>
              <a:spcBef>
                <a:spcPts val="150"/>
              </a:spcBef>
            </a:pPr>
            <a:r>
              <a:rPr dirty="0" sz="2000" spc="-5">
                <a:latin typeface="Lucida Sans Unicode"/>
                <a:cs typeface="Lucida Sans Unicode"/>
              </a:rPr>
              <a:t>System </a:t>
            </a:r>
            <a:r>
              <a:rPr dirty="0" sz="2000">
                <a:latin typeface="Lucida Sans Unicode"/>
                <a:cs typeface="Lucida Sans Unicode"/>
              </a:rPr>
              <a:t>cukup </a:t>
            </a:r>
            <a:r>
              <a:rPr dirty="0" sz="2000" spc="-5">
                <a:latin typeface="Lucida Sans Unicode"/>
                <a:cs typeface="Lucida Sans Unicode"/>
              </a:rPr>
              <a:t>jelas, </a:t>
            </a:r>
            <a:r>
              <a:rPr dirty="0" sz="2000">
                <a:latin typeface="Lucida Sans Unicode"/>
                <a:cs typeface="Lucida Sans Unicode"/>
              </a:rPr>
              <a:t>namun </a:t>
            </a:r>
            <a:r>
              <a:rPr dirty="0" sz="2000" spc="-5">
                <a:latin typeface="Lucida Sans Unicode"/>
                <a:cs typeface="Lucida Sans Unicode"/>
              </a:rPr>
              <a:t>dalam beberapa kasus </a:t>
            </a:r>
            <a:r>
              <a:rPr dirty="0" sz="2000">
                <a:latin typeface="Lucida Sans Unicode"/>
                <a:cs typeface="Lucida Sans Unicode"/>
              </a:rPr>
              <a:t>masih  </a:t>
            </a:r>
            <a:r>
              <a:rPr dirty="0" sz="2000" spc="-5">
                <a:latin typeface="Lucida Sans Unicode"/>
                <a:cs typeface="Lucida Sans Unicode"/>
              </a:rPr>
              <a:t>belum lengkap. Satu </a:t>
            </a:r>
            <a:r>
              <a:rPr dirty="0" sz="2000">
                <a:latin typeface="Lucida Sans Unicode"/>
                <a:cs typeface="Lucida Sans Unicode"/>
              </a:rPr>
              <a:t>kunci </a:t>
            </a:r>
            <a:r>
              <a:rPr dirty="0" sz="2000" spc="-5">
                <a:latin typeface="Lucida Sans Unicode"/>
                <a:cs typeface="Lucida Sans Unicode"/>
              </a:rPr>
              <a:t>dari observasi adalah </a:t>
            </a:r>
            <a:r>
              <a:rPr dirty="0" sz="2000">
                <a:latin typeface="Lucida Sans Unicode"/>
                <a:cs typeface="Lucida Sans Unicode"/>
              </a:rPr>
              <a:t>kehati-  </a:t>
            </a:r>
            <a:r>
              <a:rPr dirty="0" sz="2000" spc="-5">
                <a:latin typeface="Lucida Sans Unicode"/>
                <a:cs typeface="Lucida Sans Unicode"/>
              </a:rPr>
              <a:t>hatian dari proses pertukaran dan pemilihan entries dari  pandangan parsial dimana </a:t>
            </a:r>
            <a:r>
              <a:rPr dirty="0" sz="2000">
                <a:latin typeface="Lucida Sans Unicode"/>
                <a:cs typeface="Lucida Sans Unicode"/>
              </a:rPr>
              <a:t>topologi </a:t>
            </a:r>
            <a:r>
              <a:rPr dirty="0" sz="2000" spc="-5">
                <a:latin typeface="Lucida Sans Unicode"/>
                <a:cs typeface="Lucida Sans Unicode"/>
              </a:rPr>
              <a:t>tertentu dapat  dibangun </a:t>
            </a:r>
            <a:r>
              <a:rPr dirty="0" sz="2000">
                <a:latin typeface="Lucida Sans Unicode"/>
                <a:cs typeface="Lucida Sans Unicode"/>
              </a:rPr>
              <a:t>dan </a:t>
            </a:r>
            <a:r>
              <a:rPr dirty="0" sz="2000" spc="-5">
                <a:latin typeface="Lucida Sans Unicode"/>
                <a:cs typeface="Lucida Sans Unicode"/>
              </a:rPr>
              <a:t>dijaga</a:t>
            </a:r>
            <a:r>
              <a:rPr dirty="0" sz="2000" spc="-2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konektivitasnya.</a:t>
            </a:r>
            <a:endParaRPr sz="2000">
              <a:latin typeface="Lucida Sans Unicode"/>
              <a:cs typeface="Lucida Sans Unicode"/>
            </a:endParaRPr>
          </a:p>
          <a:p>
            <a:pPr marL="241300" marR="158750" indent="-228600">
              <a:lnSpc>
                <a:spcPts val="2160"/>
              </a:lnSpc>
              <a:spcBef>
                <a:spcPts val="300"/>
              </a:spcBef>
              <a:buClr>
                <a:srgbClr val="9999CC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>
                <a:latin typeface="Lucida Sans Unicode"/>
                <a:cs typeface="Lucida Sans Unicode"/>
              </a:rPr>
              <a:t>Pendekatan TMOOD </a:t>
            </a:r>
            <a:r>
              <a:rPr dirty="0" sz="2000" spc="-5">
                <a:latin typeface="Lucida Sans Unicode"/>
                <a:cs typeface="Lucida Sans Unicode"/>
              </a:rPr>
              <a:t>in diperoleh dengan </a:t>
            </a:r>
            <a:r>
              <a:rPr dirty="0" sz="2000">
                <a:latin typeface="Lucida Sans Unicode"/>
                <a:cs typeface="Lucida Sans Unicode"/>
              </a:rPr>
              <a:t>mengambil</a:t>
            </a:r>
            <a:r>
              <a:rPr dirty="0" sz="2000" spc="-13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dua  pendekatan Layering, yaitu </a:t>
            </a:r>
            <a:r>
              <a:rPr dirty="0" sz="2000">
                <a:latin typeface="Lucida Sans Unicode"/>
                <a:cs typeface="Lucida Sans Unicode"/>
              </a:rPr>
              <a:t>seperti gambar </a:t>
            </a:r>
            <a:r>
              <a:rPr dirty="0" sz="2000" spc="-5">
                <a:latin typeface="Lucida Sans Unicode"/>
                <a:cs typeface="Lucida Sans Unicode"/>
              </a:rPr>
              <a:t>berikut</a:t>
            </a:r>
            <a:r>
              <a:rPr dirty="0" sz="2000" spc="-65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: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6477000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059935" y="4337303"/>
            <a:ext cx="5084063" cy="24917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76502"/>
            <a:ext cx="2205990" cy="42672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9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90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800" spc="-5"/>
              <a:t>Superp</a:t>
            </a:r>
            <a:r>
              <a:rPr dirty="0" sz="2800" spc="-10"/>
              <a:t>eers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1950339"/>
            <a:ext cx="7407909" cy="25304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Menangani </a:t>
            </a:r>
            <a:r>
              <a:rPr dirty="0" sz="2300">
                <a:latin typeface="Lucida Sans Unicode"/>
                <a:cs typeface="Lucida Sans Unicode"/>
              </a:rPr>
              <a:t>masalah </a:t>
            </a:r>
            <a:r>
              <a:rPr dirty="0" sz="2300" spc="-5">
                <a:latin typeface="Lucida Sans Unicode"/>
                <a:cs typeface="Lucida Sans Unicode"/>
              </a:rPr>
              <a:t>yang </a:t>
            </a:r>
            <a:r>
              <a:rPr dirty="0" sz="2300">
                <a:latin typeface="Lucida Sans Unicode"/>
                <a:cs typeface="Lucida Sans Unicode"/>
              </a:rPr>
              <a:t>disebabkan </a:t>
            </a:r>
            <a:r>
              <a:rPr dirty="0" sz="2300" spc="-5">
                <a:latin typeface="Lucida Sans Unicode"/>
                <a:cs typeface="Lucida Sans Unicode"/>
              </a:rPr>
              <a:t>penempatan  </a:t>
            </a:r>
            <a:r>
              <a:rPr dirty="0" sz="2300">
                <a:latin typeface="Lucida Sans Unicode"/>
                <a:cs typeface="Lucida Sans Unicode"/>
              </a:rPr>
              <a:t>item </a:t>
            </a:r>
            <a:r>
              <a:rPr dirty="0" sz="2300" spc="-5">
                <a:latin typeface="Lucida Sans Unicode"/>
                <a:cs typeface="Lucida Sans Unicode"/>
              </a:rPr>
              <a:t>data ketika </a:t>
            </a:r>
            <a:r>
              <a:rPr dirty="0" sz="2300">
                <a:latin typeface="Lucida Sans Unicode"/>
                <a:cs typeface="Lucida Sans Unicode"/>
              </a:rPr>
              <a:t>jaringan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berkembang.</a:t>
            </a:r>
            <a:endParaRPr sz="2300">
              <a:latin typeface="Lucida Sans Unicode"/>
              <a:cs typeface="Lucida Sans Unicode"/>
            </a:endParaRPr>
          </a:p>
          <a:p>
            <a:pPr marL="241300" marR="27305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Teknik </a:t>
            </a:r>
            <a:r>
              <a:rPr dirty="0" sz="2300">
                <a:latin typeface="Lucida Sans Unicode"/>
                <a:cs typeface="Lucida Sans Unicode"/>
              </a:rPr>
              <a:t>Superspeers </a:t>
            </a:r>
            <a:r>
              <a:rPr dirty="0" sz="2300" spc="-5">
                <a:latin typeface="Lucida Sans Unicode"/>
                <a:cs typeface="Lucida Sans Unicode"/>
              </a:rPr>
              <a:t>dapat </a:t>
            </a:r>
            <a:r>
              <a:rPr dirty="0" sz="2300">
                <a:latin typeface="Lucida Sans Unicode"/>
                <a:cs typeface="Lucida Sans Unicode"/>
              </a:rPr>
              <a:t>menangani </a:t>
            </a:r>
            <a:r>
              <a:rPr dirty="0" sz="2300" spc="-5">
                <a:latin typeface="Lucida Sans Unicode"/>
                <a:cs typeface="Lucida Sans Unicode"/>
              </a:rPr>
              <a:t>masalah yg  </a:t>
            </a:r>
            <a:r>
              <a:rPr dirty="0" sz="2300">
                <a:latin typeface="Lucida Sans Unicode"/>
                <a:cs typeface="Lucida Sans Unicode"/>
              </a:rPr>
              <a:t>terkait </a:t>
            </a:r>
            <a:r>
              <a:rPr dirty="0" sz="2300" spc="-5">
                <a:latin typeface="Lucida Sans Unicode"/>
                <a:cs typeface="Lucida Sans Unicode"/>
              </a:rPr>
              <a:t>dengan </a:t>
            </a:r>
            <a:r>
              <a:rPr dirty="0" sz="2300">
                <a:latin typeface="Lucida Sans Unicode"/>
                <a:cs typeface="Lucida Sans Unicode"/>
              </a:rPr>
              <a:t>scalability, </a:t>
            </a:r>
            <a:r>
              <a:rPr dirty="0" sz="2300" spc="-5">
                <a:latin typeface="Lucida Sans Unicode"/>
                <a:cs typeface="Lucida Sans Unicode"/>
              </a:rPr>
              <a:t>karena dapat  </a:t>
            </a:r>
            <a:r>
              <a:rPr dirty="0" sz="2300">
                <a:latin typeface="Lucida Sans Unicode"/>
                <a:cs typeface="Lucida Sans Unicode"/>
              </a:rPr>
              <a:t>mempertahankan </a:t>
            </a:r>
            <a:r>
              <a:rPr dirty="0" sz="2300" spc="-5">
                <a:latin typeface="Lucida Sans Unicode"/>
                <a:cs typeface="Lucida Sans Unicode"/>
              </a:rPr>
              <a:t>konektifitas </a:t>
            </a:r>
            <a:r>
              <a:rPr dirty="0" sz="2300">
                <a:latin typeface="Lucida Sans Unicode"/>
                <a:cs typeface="Lucida Sans Unicode"/>
              </a:rPr>
              <a:t>terhadap </a:t>
            </a:r>
            <a:r>
              <a:rPr dirty="0" sz="2300" spc="-5">
                <a:latin typeface="Lucida Sans Unicode"/>
                <a:cs typeface="Lucida Sans Unicode"/>
              </a:rPr>
              <a:t>item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data.</a:t>
            </a:r>
            <a:endParaRPr sz="2300">
              <a:latin typeface="Lucida Sans Unicode"/>
              <a:cs typeface="Lucida Sans Unicode"/>
            </a:endParaRPr>
          </a:p>
          <a:p>
            <a:pPr marL="241300" marR="44069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Umumnya </a:t>
            </a:r>
            <a:r>
              <a:rPr dirty="0" sz="2300">
                <a:latin typeface="Lucida Sans Unicode"/>
                <a:cs typeface="Lucida Sans Unicode"/>
              </a:rPr>
              <a:t>Superspeers digunakan </a:t>
            </a:r>
            <a:r>
              <a:rPr dirty="0" sz="2300" spc="-5">
                <a:latin typeface="Lucida Sans Unicode"/>
                <a:cs typeface="Lucida Sans Unicode"/>
              </a:rPr>
              <a:t>pada peer to  peer</a:t>
            </a:r>
            <a:r>
              <a:rPr dirty="0" sz="2300" spc="-7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network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6477000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388864" y="4434839"/>
            <a:ext cx="3755135" cy="24231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1868" y="1445005"/>
            <a:ext cx="3771265" cy="41148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/>
              <a:t>Edge-Server</a:t>
            </a:r>
            <a:r>
              <a:rPr dirty="0" sz="2700" spc="-85"/>
              <a:t> </a:t>
            </a:r>
            <a:r>
              <a:rPr dirty="0" sz="2700"/>
              <a:t>Systems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5636" y="1901571"/>
            <a:ext cx="7562215" cy="14401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latin typeface="Lucida Sans Unicode"/>
                <a:cs typeface="Lucida Sans Unicode"/>
              </a:rPr>
              <a:t>Sistem </a:t>
            </a:r>
            <a:r>
              <a:rPr dirty="0" sz="2300" spc="-5">
                <a:latin typeface="Lucida Sans Unicode"/>
                <a:cs typeface="Lucida Sans Unicode"/>
              </a:rPr>
              <a:t>ini dibangun di </a:t>
            </a:r>
            <a:r>
              <a:rPr dirty="0" sz="2300">
                <a:latin typeface="Lucida Sans Unicode"/>
                <a:cs typeface="Lucida Sans Unicode"/>
              </a:rPr>
              <a:t>jaringan internet dimana  server </a:t>
            </a:r>
            <a:r>
              <a:rPr dirty="0" sz="2300" spc="-5">
                <a:latin typeface="Lucida Sans Unicode"/>
                <a:cs typeface="Lucida Sans Unicode"/>
              </a:rPr>
              <a:t>di tempat kan pada edge (tepi) dari</a:t>
            </a:r>
            <a:r>
              <a:rPr dirty="0" sz="2300" spc="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jaringan.</a:t>
            </a:r>
            <a:endParaRPr sz="2300">
              <a:latin typeface="Lucida Sans Unicode"/>
              <a:cs typeface="Lucida Sans Unicode"/>
            </a:endParaRPr>
          </a:p>
          <a:p>
            <a:pPr marL="241300" marR="329565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Tujuan </a:t>
            </a:r>
            <a:r>
              <a:rPr dirty="0" sz="2300">
                <a:latin typeface="Lucida Sans Unicode"/>
                <a:cs typeface="Lucida Sans Unicode"/>
              </a:rPr>
              <a:t>Edge server </a:t>
            </a:r>
            <a:r>
              <a:rPr dirty="0" sz="2300" spc="-5">
                <a:latin typeface="Lucida Sans Unicode"/>
                <a:cs typeface="Lucida Sans Unicode"/>
              </a:rPr>
              <a:t>adalah </a:t>
            </a:r>
            <a:r>
              <a:rPr dirty="0" sz="2300">
                <a:latin typeface="Lucida Sans Unicode"/>
                <a:cs typeface="Lucida Sans Unicode"/>
              </a:rPr>
              <a:t>melayani </a:t>
            </a:r>
            <a:r>
              <a:rPr dirty="0" sz="2300" spc="-5">
                <a:latin typeface="Lucida Sans Unicode"/>
                <a:cs typeface="Lucida Sans Unicode"/>
              </a:rPr>
              <a:t>content (isi),  pada </a:t>
            </a:r>
            <a:r>
              <a:rPr dirty="0" sz="2300">
                <a:latin typeface="Lucida Sans Unicode"/>
                <a:cs typeface="Lucida Sans Unicode"/>
              </a:rPr>
              <a:t>saat </a:t>
            </a:r>
            <a:r>
              <a:rPr dirty="0" sz="2300" spc="-5">
                <a:latin typeface="Lucida Sans Unicode"/>
                <a:cs typeface="Lucida Sans Unicode"/>
              </a:rPr>
              <a:t>proses </a:t>
            </a:r>
            <a:r>
              <a:rPr dirty="0" sz="2300">
                <a:latin typeface="Lucida Sans Unicode"/>
                <a:cs typeface="Lucida Sans Unicode"/>
              </a:rPr>
              <a:t>filtering </a:t>
            </a:r>
            <a:r>
              <a:rPr dirty="0" sz="2300" spc="-5">
                <a:latin typeface="Lucida Sans Unicode"/>
                <a:cs typeface="Lucida Sans Unicode"/>
              </a:rPr>
              <a:t>dan </a:t>
            </a:r>
            <a:r>
              <a:rPr dirty="0" sz="2300">
                <a:latin typeface="Lucida Sans Unicode"/>
                <a:cs typeface="Lucida Sans Unicode"/>
              </a:rPr>
              <a:t>fungsi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transcoding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68451"/>
            <a:ext cx="4902708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51916" y="3788664"/>
            <a:ext cx="7516368" cy="23911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1868" y="1449578"/>
            <a:ext cx="5287010" cy="40513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/>
              <a:t>Collaborative </a:t>
            </a:r>
            <a:r>
              <a:rPr dirty="0" spc="-5"/>
              <a:t>Distributed </a:t>
            </a:r>
            <a:r>
              <a:rPr dirty="0"/>
              <a:t>Systems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5636" y="1861946"/>
            <a:ext cx="1101725" cy="339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Bentuk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0815" y="1861946"/>
            <a:ext cx="6229350" cy="339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048385" algn="l"/>
                <a:tab pos="2019300" algn="l"/>
                <a:tab pos="2639060" algn="l"/>
                <a:tab pos="3105150" algn="l"/>
                <a:tab pos="4429760" algn="l"/>
                <a:tab pos="5067935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lainnya	adalah	</a:t>
            </a:r>
            <a:r>
              <a:rPr dirty="0" sz="2000">
                <a:latin typeface="Lucida Sans Unicode"/>
                <a:cs typeface="Lucida Sans Unicode"/>
              </a:rPr>
              <a:t>CBS	</a:t>
            </a:r>
            <a:r>
              <a:rPr dirty="0" sz="2000" spc="-5">
                <a:latin typeface="Lucida Sans Unicode"/>
                <a:cs typeface="Lucida Sans Unicode"/>
              </a:rPr>
              <a:t>ini	dibangun	dari	beberapa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05636" y="2166746"/>
            <a:ext cx="7252334" cy="13303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>
              <a:lnSpc>
                <a:spcPct val="100000"/>
              </a:lnSpc>
              <a:tabLst>
                <a:tab pos="1409700" algn="l"/>
              </a:tabLst>
            </a:pPr>
            <a:r>
              <a:rPr dirty="0" sz="2000" spc="-5">
                <a:latin typeface="Lucida Sans Unicode"/>
                <a:cs typeface="Lucida Sans Unicode"/>
              </a:rPr>
              <a:t>jaringan	</a:t>
            </a:r>
            <a:r>
              <a:rPr dirty="0" sz="2000">
                <a:latin typeface="Lucida Sans Unicode"/>
                <a:cs typeface="Lucida Sans Unicode"/>
              </a:rPr>
              <a:t>sistem </a:t>
            </a:r>
            <a:r>
              <a:rPr dirty="0" sz="2000" spc="-5">
                <a:latin typeface="Lucida Sans Unicode"/>
                <a:cs typeface="Lucida Sans Unicode"/>
              </a:rPr>
              <a:t>tersebar yang</a:t>
            </a:r>
            <a:r>
              <a:rPr dirty="0" sz="2000" spc="-6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ada.</a:t>
            </a:r>
            <a:endParaRPr sz="20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>
                <a:latin typeface="Lucida Sans Unicode"/>
                <a:cs typeface="Lucida Sans Unicode"/>
              </a:rPr>
              <a:t>Konsep sama </a:t>
            </a:r>
            <a:r>
              <a:rPr dirty="0" sz="2000" spc="-5">
                <a:latin typeface="Lucida Sans Unicode"/>
                <a:cs typeface="Lucida Sans Unicode"/>
              </a:rPr>
              <a:t>dengan BitTorrent </a:t>
            </a:r>
            <a:r>
              <a:rPr dirty="0" sz="2000">
                <a:latin typeface="Lucida Sans Unicode"/>
                <a:cs typeface="Lucida Sans Unicode"/>
              </a:rPr>
              <a:t>file-sharing</a:t>
            </a:r>
            <a:r>
              <a:rPr dirty="0" sz="2000" spc="-120">
                <a:latin typeface="Lucida Sans Unicode"/>
                <a:cs typeface="Lucida Sans Unicode"/>
              </a:rPr>
              <a:t> </a:t>
            </a:r>
            <a:r>
              <a:rPr dirty="0" sz="2000">
                <a:latin typeface="Lucida Sans Unicode"/>
                <a:cs typeface="Lucida Sans Unicode"/>
              </a:rPr>
              <a:t>system</a:t>
            </a:r>
            <a:endParaRPr sz="2000">
              <a:latin typeface="Lucida Sans Unicode"/>
              <a:cs typeface="Lucida Sans Unicode"/>
            </a:endParaRPr>
          </a:p>
          <a:p>
            <a:pPr marL="241300" indent="-228600">
              <a:lnSpc>
                <a:spcPts val="2510"/>
              </a:lnSpc>
              <a:spcBef>
                <a:spcPts val="200"/>
              </a:spcBef>
              <a:buClr>
                <a:srgbClr val="2CA1BE"/>
              </a:buClr>
              <a:buFont typeface="Verdana"/>
              <a:buChar char="◦"/>
              <a:tabLst>
                <a:tab pos="240665" algn="l"/>
                <a:tab pos="241300" algn="l"/>
              </a:tabLst>
            </a:pPr>
            <a:r>
              <a:rPr dirty="0" sz="2000">
                <a:latin typeface="Lucida Sans Unicode"/>
                <a:cs typeface="Lucida Sans Unicode"/>
              </a:rPr>
              <a:t>Component </a:t>
            </a:r>
            <a:r>
              <a:rPr dirty="0" sz="2000" spc="-5">
                <a:latin typeface="Lucida Sans Unicode"/>
                <a:cs typeface="Lucida Sans Unicode"/>
              </a:rPr>
              <a:t>dapat </a:t>
            </a:r>
            <a:r>
              <a:rPr dirty="0" sz="2100" spc="-50" i="1">
                <a:latin typeface="Lucida Sans Unicode"/>
                <a:cs typeface="Lucida Sans Unicode"/>
              </a:rPr>
              <a:t>redirect </a:t>
            </a:r>
            <a:r>
              <a:rPr dirty="0" sz="2000" spc="-5">
                <a:latin typeface="Lucida Sans Unicode"/>
                <a:cs typeface="Lucida Sans Unicode"/>
              </a:rPr>
              <a:t>client </a:t>
            </a:r>
            <a:r>
              <a:rPr dirty="0" sz="2000">
                <a:latin typeface="Lucida Sans Unicode"/>
                <a:cs typeface="Lucida Sans Unicode"/>
              </a:rPr>
              <a:t>untuk </a:t>
            </a:r>
            <a:r>
              <a:rPr dirty="0" sz="2000" spc="-5">
                <a:latin typeface="Lucida Sans Unicode"/>
                <a:cs typeface="Lucida Sans Unicode"/>
              </a:rPr>
              <a:t>akses server</a:t>
            </a:r>
            <a:r>
              <a:rPr dirty="0" sz="2000" spc="-50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lain,</a:t>
            </a:r>
            <a:endParaRPr sz="2000">
              <a:latin typeface="Lucida Sans Unicode"/>
              <a:cs typeface="Lucida Sans Unicode"/>
            </a:endParaRPr>
          </a:p>
          <a:p>
            <a:pPr marL="241300">
              <a:lnSpc>
                <a:spcPts val="2390"/>
              </a:lnSpc>
            </a:pPr>
            <a:r>
              <a:rPr dirty="0" sz="2000" spc="-5">
                <a:latin typeface="Lucida Sans Unicode"/>
                <a:cs typeface="Lucida Sans Unicode"/>
              </a:rPr>
              <a:t>analisa pola akses client, </a:t>
            </a:r>
            <a:r>
              <a:rPr dirty="0" sz="2000">
                <a:latin typeface="Lucida Sans Unicode"/>
                <a:cs typeface="Lucida Sans Unicode"/>
              </a:rPr>
              <a:t>memanage </a:t>
            </a:r>
            <a:r>
              <a:rPr dirty="0" sz="2000" spc="-5">
                <a:latin typeface="Lucida Sans Unicode"/>
                <a:cs typeface="Lucida Sans Unicode"/>
              </a:rPr>
              <a:t>replication</a:t>
            </a:r>
            <a:r>
              <a:rPr dirty="0" sz="2000" spc="-95">
                <a:latin typeface="Lucida Sans Unicode"/>
                <a:cs typeface="Lucida Sans Unicode"/>
              </a:rPr>
              <a:t> </a:t>
            </a:r>
            <a:r>
              <a:rPr dirty="0" sz="2000" spc="-5">
                <a:latin typeface="Lucida Sans Unicode"/>
                <a:cs typeface="Lucida Sans Unicode"/>
              </a:rPr>
              <a:t>data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73023" y="568451"/>
            <a:ext cx="4902708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96240" y="3933444"/>
            <a:ext cx="7688580" cy="23362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1478534"/>
            <a:ext cx="7880984" cy="3847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587375" indent="-256540">
              <a:lnSpc>
                <a:spcPct val="100000"/>
              </a:lnSpc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>
                <a:latin typeface="Lucida Sans Unicode"/>
                <a:cs typeface="Lucida Sans Unicode"/>
              </a:rPr>
              <a:t>Tidak membahas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perbandingan</a:t>
            </a:r>
            <a:r>
              <a:rPr dirty="0" sz="2700" spc="-5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Arsitektur  </a:t>
            </a:r>
            <a:r>
              <a:rPr dirty="0" sz="2700" spc="-5">
                <a:latin typeface="Lucida Sans Unicode"/>
                <a:cs typeface="Lucida Sans Unicode"/>
              </a:rPr>
              <a:t>dan</a:t>
            </a:r>
            <a:r>
              <a:rPr dirty="0" sz="2700" spc="-9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Middleware</a:t>
            </a:r>
            <a:endParaRPr sz="2700">
              <a:latin typeface="Lucida Sans Unicode"/>
              <a:cs typeface="Lucida Sans Unicode"/>
            </a:endParaRPr>
          </a:p>
          <a:p>
            <a:pPr marL="268605" marR="41275" indent="-256540">
              <a:lnSpc>
                <a:spcPct val="100000"/>
              </a:lnSpc>
              <a:spcBef>
                <a:spcPts val="395"/>
              </a:spcBef>
              <a:tabLst>
                <a:tab pos="268605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>
                <a:latin typeface="Lucida Sans Unicode"/>
                <a:cs typeface="Lucida Sans Unicode"/>
              </a:rPr>
              <a:t>Middleware </a:t>
            </a:r>
            <a:r>
              <a:rPr dirty="0" sz="2700">
                <a:latin typeface="Lucida Sans Unicode"/>
                <a:cs typeface="Lucida Sans Unicode"/>
              </a:rPr>
              <a:t>mengikuti </a:t>
            </a:r>
            <a:r>
              <a:rPr dirty="0" sz="2700" spc="-5">
                <a:latin typeface="Lucida Sans Unicode"/>
                <a:cs typeface="Lucida Sans Unicode"/>
              </a:rPr>
              <a:t>bentuk</a:t>
            </a:r>
            <a:r>
              <a:rPr dirty="0" sz="2700" spc="-1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arsitektur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yang  ada.</a:t>
            </a:r>
            <a:endParaRPr sz="2700">
              <a:latin typeface="Lucida Sans Unicode"/>
              <a:cs typeface="Lucida Sans Unicode"/>
            </a:endParaRPr>
          </a:p>
          <a:p>
            <a:pPr marL="268605" marR="5080" indent="-256540">
              <a:lnSpc>
                <a:spcPct val="100000"/>
              </a:lnSpc>
              <a:spcBef>
                <a:spcPts val="395"/>
              </a:spcBef>
              <a:tabLst>
                <a:tab pos="268605" algn="l"/>
                <a:tab pos="2467610" algn="l"/>
              </a:tabLst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700" spc="-5">
                <a:latin typeface="Lucida Sans Unicode"/>
                <a:cs typeface="Lucida Sans Unicode"/>
              </a:rPr>
              <a:t>Middleware dan</a:t>
            </a:r>
            <a:r>
              <a:rPr dirty="0" sz="2700" spc="-5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aplikasi</a:t>
            </a:r>
            <a:r>
              <a:rPr dirty="0" sz="2700" spc="-5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menangani 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kebutuhan berbeda </a:t>
            </a:r>
            <a:r>
              <a:rPr dirty="0" sz="2700">
                <a:latin typeface="Lucida Sans Unicode"/>
                <a:cs typeface="Lucida Sans Unicode"/>
              </a:rPr>
              <a:t>namun nantinya </a:t>
            </a:r>
            <a:r>
              <a:rPr dirty="0" sz="2700" spc="-5">
                <a:latin typeface="Lucida Sans Unicode"/>
                <a:cs typeface="Lucida Sans Unicode"/>
              </a:rPr>
              <a:t>tetap  </a:t>
            </a:r>
            <a:r>
              <a:rPr dirty="0" sz="2700">
                <a:latin typeface="Lucida Sans Unicode"/>
                <a:cs typeface="Lucida Sans Unicode"/>
              </a:rPr>
              <a:t>dibutuhkan solusi </a:t>
            </a:r>
            <a:r>
              <a:rPr dirty="0" sz="2700" spc="-5">
                <a:latin typeface="Lucida Sans Unicode"/>
                <a:cs typeface="Lucida Sans Unicode"/>
              </a:rPr>
              <a:t>dimana middleware</a:t>
            </a:r>
            <a:r>
              <a:rPr dirty="0" sz="2700" spc="-17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mudah  untuk </a:t>
            </a:r>
            <a:r>
              <a:rPr dirty="0" sz="2700" spc="-5">
                <a:latin typeface="Lucida Sans Unicode"/>
                <a:cs typeface="Lucida Sans Unicode"/>
              </a:rPr>
              <a:t>di konfigurasi, disesuaikan dan di  kostumisasi	</a:t>
            </a:r>
            <a:r>
              <a:rPr dirty="0" sz="2700">
                <a:latin typeface="Lucida Sans Unicode"/>
                <a:cs typeface="Lucida Sans Unicode"/>
              </a:rPr>
              <a:t>sesuai </a:t>
            </a:r>
            <a:r>
              <a:rPr dirty="0" sz="2700" spc="-5">
                <a:latin typeface="Lucida Sans Unicode"/>
                <a:cs typeface="Lucida Sans Unicode"/>
              </a:rPr>
              <a:t>kebutuhan</a:t>
            </a:r>
            <a:r>
              <a:rPr dirty="0" sz="2700" spc="-1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aplikasi.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30351" y="568451"/>
            <a:ext cx="8023859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>
                <a:solidFill>
                  <a:srgbClr val="FF0000"/>
                </a:solidFill>
              </a:rPr>
              <a:t>Interceptors </a:t>
            </a:r>
            <a:r>
              <a:rPr dirty="0"/>
              <a:t>merupakan </a:t>
            </a:r>
            <a:r>
              <a:rPr dirty="0" spc="-5"/>
              <a:t>perangkat</a:t>
            </a:r>
            <a:r>
              <a:rPr dirty="0" spc="-50"/>
              <a:t> </a:t>
            </a:r>
            <a:r>
              <a:rPr dirty="0" spc="-5"/>
              <a:t>lunak</a:t>
            </a:r>
            <a:r>
              <a:rPr dirty="0" spc="-15"/>
              <a:t> </a:t>
            </a:r>
            <a:r>
              <a:rPr dirty="0" spc="-5"/>
              <a:t>yang </a:t>
            </a:r>
            <a:r>
              <a:rPr dirty="0"/>
              <a:t> </a:t>
            </a:r>
            <a:r>
              <a:rPr dirty="0" spc="-5"/>
              <a:t>memecah aliran pengendalian dan mengijinkan  kode lain </a:t>
            </a:r>
            <a:r>
              <a:rPr dirty="0"/>
              <a:t>untuk </a:t>
            </a:r>
            <a:r>
              <a:rPr dirty="0" spc="-5"/>
              <a:t>di</a:t>
            </a:r>
            <a:r>
              <a:rPr dirty="0" spc="-70"/>
              <a:t> </a:t>
            </a:r>
            <a:r>
              <a:rPr dirty="0" spc="-5"/>
              <a:t>eksekusi/proses.</a:t>
            </a:r>
            <a:endParaRPr sz="1600">
              <a:latin typeface="Times New Roman"/>
              <a:cs typeface="Times New Roman"/>
            </a:endParaRPr>
          </a:p>
          <a:p>
            <a:pPr marL="268605" marR="415925" indent="-256540">
              <a:lnSpc>
                <a:spcPts val="2880"/>
              </a:lnSpc>
              <a:spcBef>
                <a:spcPts val="50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Interceptors sangat baik</a:t>
            </a:r>
            <a:r>
              <a:rPr dirty="0" spc="-15"/>
              <a:t> </a:t>
            </a:r>
            <a:r>
              <a:rPr dirty="0"/>
              <a:t>untuk</a:t>
            </a:r>
            <a:r>
              <a:rPr dirty="0" spc="-30"/>
              <a:t> </a:t>
            </a:r>
            <a:r>
              <a:rPr dirty="0" spc="-5"/>
              <a:t>menyediakan </a:t>
            </a:r>
            <a:r>
              <a:rPr dirty="0"/>
              <a:t> </a:t>
            </a:r>
            <a:r>
              <a:rPr dirty="0" spc="-5"/>
              <a:t>proses </a:t>
            </a:r>
            <a:r>
              <a:rPr dirty="0" sz="2500" spc="-55" i="1">
                <a:latin typeface="Lucida Sans Unicode"/>
                <a:cs typeface="Lucida Sans Unicode"/>
              </a:rPr>
              <a:t>transparency </a:t>
            </a:r>
            <a:r>
              <a:rPr dirty="0" spc="-5"/>
              <a:t>dari </a:t>
            </a:r>
            <a:r>
              <a:rPr dirty="0" spc="-5">
                <a:solidFill>
                  <a:srgbClr val="FF0000"/>
                </a:solidFill>
              </a:rPr>
              <a:t>Replication dan  Perfor</a:t>
            </a:r>
            <a:endParaRPr sz="25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78325" y="3418094"/>
            <a:ext cx="5318125" cy="29952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195"/>
              </a:lnSpc>
            </a:pP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mance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592836"/>
            <a:ext cx="3022091" cy="524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013204" y="3429000"/>
            <a:ext cx="5183124" cy="29839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668" y="1491884"/>
            <a:ext cx="7788275" cy="20326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901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Kebutuhan akan </a:t>
            </a:r>
            <a:r>
              <a:rPr dirty="0" spc="-10"/>
              <a:t>penyesuaian</a:t>
            </a:r>
            <a:r>
              <a:rPr dirty="0" spc="50"/>
              <a:t> </a:t>
            </a:r>
            <a:r>
              <a:rPr dirty="0" spc="-5"/>
              <a:t>terhadap</a:t>
            </a:r>
            <a:r>
              <a:rPr dirty="0" spc="30"/>
              <a:t> </a:t>
            </a:r>
            <a:r>
              <a:rPr dirty="0" spc="-5">
                <a:solidFill>
                  <a:srgbClr val="FF0000"/>
                </a:solidFill>
              </a:rPr>
              <a:t>lingkungan 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spc="-5">
                <a:solidFill>
                  <a:srgbClr val="FF0000"/>
                </a:solidFill>
              </a:rPr>
              <a:t>aplikasi </a:t>
            </a:r>
            <a:r>
              <a:rPr dirty="0" spc="-5"/>
              <a:t>di </a:t>
            </a:r>
            <a:r>
              <a:rPr dirty="0"/>
              <a:t>sistem </a:t>
            </a:r>
            <a:r>
              <a:rPr dirty="0" spc="-5"/>
              <a:t>tersebar adalah perubahan  secara terus</a:t>
            </a:r>
            <a:r>
              <a:rPr dirty="0" spc="-55"/>
              <a:t> </a:t>
            </a:r>
            <a:r>
              <a:rPr dirty="0" spc="-5"/>
              <a:t>menerus.</a:t>
            </a:r>
            <a:endParaRPr sz="1600">
              <a:latin typeface="Times New Roman"/>
              <a:cs typeface="Times New Roman"/>
            </a:endParaRPr>
          </a:p>
          <a:p>
            <a:pPr marL="268605" marR="130175" indent="-256540">
              <a:lnSpc>
                <a:spcPts val="2590"/>
              </a:lnSpc>
              <a:spcBef>
                <a:spcPts val="445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pc="-5"/>
              <a:t>Perubahan ini sebagai </a:t>
            </a:r>
            <a:r>
              <a:rPr dirty="0"/>
              <a:t>hasil </a:t>
            </a:r>
            <a:r>
              <a:rPr dirty="0" spc="-5"/>
              <a:t>dari</a:t>
            </a:r>
            <a:r>
              <a:rPr dirty="0" spc="55"/>
              <a:t> </a:t>
            </a:r>
            <a:r>
              <a:rPr dirty="0" sz="2500" spc="-50" i="1">
                <a:latin typeface="Lucida Sans Unicode"/>
                <a:cs typeface="Lucida Sans Unicode"/>
              </a:rPr>
              <a:t>mobility,</a:t>
            </a:r>
            <a:r>
              <a:rPr dirty="0" sz="2500" spc="-30" i="1">
                <a:latin typeface="Lucida Sans Unicode"/>
                <a:cs typeface="Lucida Sans Unicode"/>
              </a:rPr>
              <a:t> </a:t>
            </a:r>
            <a:r>
              <a:rPr dirty="0" sz="2500" spc="-50" i="1">
                <a:latin typeface="Lucida Sans Unicode"/>
                <a:cs typeface="Lucida Sans Unicode"/>
              </a:rPr>
              <a:t>quality- </a:t>
            </a:r>
            <a:r>
              <a:rPr dirty="0" sz="2500" spc="-35" i="1">
                <a:latin typeface="Lucida Sans Unicode"/>
                <a:cs typeface="Lucida Sans Unicode"/>
              </a:rPr>
              <a:t> </a:t>
            </a:r>
            <a:r>
              <a:rPr dirty="0" sz="2500" spc="-50" i="1">
                <a:latin typeface="Lucida Sans Unicode"/>
                <a:cs typeface="Lucida Sans Unicode"/>
              </a:rPr>
              <a:t>of-service </a:t>
            </a:r>
            <a:r>
              <a:rPr dirty="0" sz="2500" spc="-55" i="1">
                <a:latin typeface="Lucida Sans Unicode"/>
                <a:cs typeface="Lucida Sans Unicode"/>
              </a:rPr>
              <a:t>networks, </a:t>
            </a:r>
            <a:r>
              <a:rPr dirty="0" sz="2500" spc="-60" i="1">
                <a:latin typeface="Lucida Sans Unicode"/>
                <a:cs typeface="Lucida Sans Unicode"/>
              </a:rPr>
              <a:t>kerusakan </a:t>
            </a:r>
            <a:r>
              <a:rPr dirty="0" sz="2500" spc="-55" i="1">
                <a:latin typeface="Lucida Sans Unicode"/>
                <a:cs typeface="Lucida Sans Unicode"/>
              </a:rPr>
              <a:t>hardware, </a:t>
            </a:r>
            <a:r>
              <a:rPr dirty="0" sz="2500" spc="-65" i="1">
                <a:latin typeface="Lucida Sans Unicode"/>
                <a:cs typeface="Lucida Sans Unicode"/>
              </a:rPr>
              <a:t>dan  </a:t>
            </a:r>
            <a:r>
              <a:rPr dirty="0" sz="2500" spc="-55" i="1">
                <a:latin typeface="Lucida Sans Unicode"/>
                <a:cs typeface="Lucida Sans Unicode"/>
              </a:rPr>
              <a:t>battery </a:t>
            </a:r>
            <a:r>
              <a:rPr dirty="0" sz="2500" spc="-60" i="1">
                <a:latin typeface="Lucida Sans Unicode"/>
                <a:cs typeface="Lucida Sans Unicode"/>
              </a:rPr>
              <a:t>drainage</a:t>
            </a:r>
            <a:r>
              <a:rPr dirty="0" sz="2500" spc="-35" i="1">
                <a:latin typeface="Lucida Sans Unicode"/>
                <a:cs typeface="Lucida Sans Unicode"/>
              </a:rPr>
              <a:t> </a:t>
            </a:r>
            <a:r>
              <a:rPr dirty="0" sz="2500" spc="-45" i="1">
                <a:latin typeface="Lucida Sans Unicode"/>
                <a:cs typeface="Lucida Sans Unicode"/>
              </a:rPr>
              <a:t>dll.</a:t>
            </a:r>
            <a:endParaRPr sz="25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3533520"/>
            <a:ext cx="7169784" cy="20186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Konsep ini disebut sebagai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adaptive</a:t>
            </a:r>
            <a:r>
              <a:rPr dirty="0" sz="2400" spc="8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Lucida Sans Unicode"/>
                <a:cs typeface="Lucida Sans Unicode"/>
              </a:rPr>
              <a:t>software</a:t>
            </a:r>
            <a:endParaRPr sz="2400">
              <a:latin typeface="Lucida Sans Unicode"/>
              <a:cs typeface="Lucida Sans Unicode"/>
            </a:endParaRPr>
          </a:p>
          <a:p>
            <a:pPr marL="268605" marR="5080" indent="-256540">
              <a:lnSpc>
                <a:spcPts val="2590"/>
              </a:lnSpc>
              <a:spcBef>
                <a:spcPts val="434"/>
              </a:spcBef>
              <a:tabLst>
                <a:tab pos="268605" algn="l"/>
              </a:tabLst>
            </a:pPr>
            <a:r>
              <a:rPr dirty="0" sz="16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600" spc="15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dirty="0" sz="2400" spc="-5">
                <a:latin typeface="Lucida Sans Unicode"/>
                <a:cs typeface="Lucida Sans Unicode"/>
              </a:rPr>
              <a:t>McKinley et al. </a:t>
            </a:r>
            <a:r>
              <a:rPr dirty="0" sz="2400" spc="-10">
                <a:latin typeface="Lucida Sans Unicode"/>
                <a:cs typeface="Lucida Sans Unicode"/>
              </a:rPr>
              <a:t>(2004) </a:t>
            </a:r>
            <a:r>
              <a:rPr dirty="0" sz="2400">
                <a:latin typeface="Lucida Sans Unicode"/>
                <a:cs typeface="Lucida Sans Unicode"/>
              </a:rPr>
              <a:t>membagi 3</a:t>
            </a:r>
            <a:r>
              <a:rPr dirty="0" sz="2400" spc="-35">
                <a:latin typeface="Lucida Sans Unicode"/>
                <a:cs typeface="Lucida Sans Unicode"/>
              </a:rPr>
              <a:t> </a:t>
            </a:r>
            <a:r>
              <a:rPr dirty="0" sz="2400">
                <a:latin typeface="Lucida Sans Unicode"/>
                <a:cs typeface="Lucida Sans Unicode"/>
              </a:rPr>
              <a:t>teknik</a:t>
            </a:r>
            <a:r>
              <a:rPr dirty="0" sz="2400" spc="-5">
                <a:latin typeface="Lucida Sans Unicode"/>
                <a:cs typeface="Lucida Sans Unicode"/>
              </a:rPr>
              <a:t> dasar </a:t>
            </a:r>
            <a:r>
              <a:rPr dirty="0" sz="2400">
                <a:latin typeface="Lucida Sans Unicode"/>
                <a:cs typeface="Lucida Sans Unicode"/>
              </a:rPr>
              <a:t> </a:t>
            </a:r>
            <a:r>
              <a:rPr dirty="0" sz="2400" spc="-5">
                <a:latin typeface="Lucida Sans Unicode"/>
                <a:cs typeface="Lucida Sans Unicode"/>
              </a:rPr>
              <a:t>menuju adaptive</a:t>
            </a:r>
            <a:r>
              <a:rPr dirty="0" sz="2400" spc="-70">
                <a:latin typeface="Lucida Sans Unicode"/>
                <a:cs typeface="Lucida Sans Unicode"/>
              </a:rPr>
              <a:t> </a:t>
            </a:r>
            <a:r>
              <a:rPr dirty="0" sz="2400">
                <a:latin typeface="Lucida Sans Unicode"/>
                <a:cs typeface="Lucida Sans Unicode"/>
              </a:rPr>
              <a:t>system</a:t>
            </a:r>
            <a:endParaRPr sz="24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70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Separation </a:t>
            </a: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of</a:t>
            </a:r>
            <a:r>
              <a:rPr dirty="0" sz="2000" spc="-9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concerns:</a:t>
            </a:r>
            <a:endParaRPr sz="20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60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Computational</a:t>
            </a:r>
            <a:r>
              <a:rPr dirty="0" sz="2000" spc="-75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reflection</a:t>
            </a:r>
            <a:endParaRPr sz="20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60"/>
              </a:spcBef>
              <a:buClr>
                <a:srgbClr val="2CA1BE"/>
              </a:buClr>
              <a:buFont typeface="Verdana"/>
              <a:buChar char="◦"/>
              <a:tabLst>
                <a:tab pos="524510" algn="l"/>
                <a:tab pos="525145" algn="l"/>
              </a:tabLst>
            </a:pPr>
            <a:r>
              <a:rPr dirty="0" sz="2000">
                <a:solidFill>
                  <a:srgbClr val="006FC0"/>
                </a:solidFill>
                <a:latin typeface="Lucida Sans Unicode"/>
                <a:cs typeface="Lucida Sans Unicode"/>
              </a:rPr>
              <a:t>Component-based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design</a:t>
            </a:r>
            <a:r>
              <a:rPr dirty="0" sz="2000" spc="-7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">
                <a:solidFill>
                  <a:srgbClr val="006FC0"/>
                </a:solidFill>
                <a:latin typeface="Lucida Sans Unicode"/>
                <a:cs typeface="Lucida Sans Unicode"/>
              </a:rPr>
              <a:t>(stand-alone)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40" y="313943"/>
            <a:ext cx="7339583" cy="9799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20567" y="2436876"/>
            <a:ext cx="3293363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Arsitektur  Sistem Terdistribusi</dc:title>
  <dcterms:created xsi:type="dcterms:W3CDTF">2017-09-28T02:21:17Z</dcterms:created>
  <dcterms:modified xsi:type="dcterms:W3CDTF">2017-09-28T02:21:17Z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2017-09-28T00:00:00Z</vt:filetime>
  </property>
</Properties>
</file>