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70" r:id="rId6"/>
    <p:sldId id="261" r:id="rId7"/>
    <p:sldId id="269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42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5DD39-405C-496A-8FAA-12409484E901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E7180-A47B-472C-AF7D-EDD82AE3D2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5DD39-405C-496A-8FAA-12409484E901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E7180-A47B-472C-AF7D-EDD82AE3D2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5DD39-405C-496A-8FAA-12409484E901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E7180-A47B-472C-AF7D-EDD82AE3D2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5DD39-405C-496A-8FAA-12409484E901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E7180-A47B-472C-AF7D-EDD82AE3D2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5DD39-405C-496A-8FAA-12409484E901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E7180-A47B-472C-AF7D-EDD82AE3D2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5DD39-405C-496A-8FAA-12409484E901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E7180-A47B-472C-AF7D-EDD82AE3D2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5DD39-405C-496A-8FAA-12409484E901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E7180-A47B-472C-AF7D-EDD82AE3D2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5DD39-405C-496A-8FAA-12409484E901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E7180-A47B-472C-AF7D-EDD82AE3D2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5DD39-405C-496A-8FAA-12409484E901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F1E7180-A47B-472C-AF7D-EDD82AE3D25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5DD39-405C-496A-8FAA-12409484E901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E7180-A47B-472C-AF7D-EDD82AE3D2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5DD39-405C-496A-8FAA-12409484E901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E7180-A47B-472C-AF7D-EDD82AE3D2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615DD39-405C-496A-8FAA-12409484E901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F1E7180-A47B-472C-AF7D-EDD82AE3D259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muslim.or.id/tag/tauhid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04801"/>
            <a:ext cx="7772400" cy="1219199"/>
          </a:xfrm>
        </p:spPr>
        <p:txBody>
          <a:bodyPr/>
          <a:lstStyle/>
          <a:p>
            <a:pPr algn="ctr"/>
            <a:r>
              <a:rPr lang="ar-SA" dirty="0" smtClean="0">
                <a:cs typeface="Andalus" pitchFamily="2" charset="-78"/>
              </a:rPr>
              <a:t>السلام عليكم ورحمةالله وبركاته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1371600"/>
            <a:ext cx="8458200" cy="5105400"/>
          </a:xfrm>
        </p:spPr>
        <p:txBody>
          <a:bodyPr>
            <a:normAutofit fontScale="77500" lnSpcReduction="20000"/>
          </a:bodyPr>
          <a:lstStyle/>
          <a:p>
            <a:pPr rtl="1">
              <a:defRPr/>
            </a:pPr>
            <a:endParaRPr lang="en-US" sz="4100" dirty="0" smtClean="0">
              <a:solidFill>
                <a:srgbClr val="7030A0"/>
              </a:solidFill>
              <a:cs typeface="Traditional Arabic" pitchFamily="2" charset="-78"/>
            </a:endParaRPr>
          </a:p>
          <a:p>
            <a:pPr rtl="1">
              <a:defRPr/>
            </a:pPr>
            <a:r>
              <a:rPr lang="ar-SA" sz="4100" dirty="0" smtClean="0">
                <a:solidFill>
                  <a:srgbClr val="FFFF00"/>
                </a:solidFill>
                <a:cs typeface="Traditional Arabic" pitchFamily="2" charset="-78"/>
              </a:rPr>
              <a:t>ياايهاالناس </a:t>
            </a:r>
            <a:r>
              <a:rPr lang="ar-SA" sz="4100" dirty="0">
                <a:solidFill>
                  <a:srgbClr val="FFFF00"/>
                </a:solidFill>
                <a:cs typeface="Traditional Arabic" pitchFamily="2" charset="-78"/>
              </a:rPr>
              <a:t>انا خلقناكم من ذكر وانثى وجعلناكم شعوبا وقبائل لتعارفوا</a:t>
            </a:r>
            <a:r>
              <a:rPr lang="ar-SA" sz="4100" dirty="0" smtClean="0">
                <a:solidFill>
                  <a:srgbClr val="FFFF00"/>
                </a:solidFill>
                <a:cs typeface="Traditional Arabic" pitchFamily="2" charset="-78"/>
              </a:rPr>
              <a:t>...</a:t>
            </a:r>
            <a:endParaRPr lang="en-US" sz="4100" dirty="0" smtClean="0">
              <a:solidFill>
                <a:srgbClr val="FFFF00"/>
              </a:solidFill>
              <a:cs typeface="Traditional Arabic" pitchFamily="2" charset="-78"/>
            </a:endParaRPr>
          </a:p>
          <a:p>
            <a:pPr rtl="1">
              <a:defRPr/>
            </a:pPr>
            <a:endParaRPr lang="ar-SA" sz="1500" dirty="0">
              <a:solidFill>
                <a:srgbClr val="7030A0"/>
              </a:solidFill>
              <a:cs typeface="Traditional Arabic" pitchFamily="2" charset="-78"/>
            </a:endParaRPr>
          </a:p>
          <a:p>
            <a:pPr>
              <a:defRPr/>
            </a:pPr>
            <a:r>
              <a:rPr lang="en-US" sz="2300" dirty="0" err="1" smtClean="0">
                <a:latin typeface="Comic Sans MS" pitchFamily="66" charset="0"/>
                <a:cs typeface="Times New Roman" pitchFamily="18" charset="0"/>
              </a:rPr>
              <a:t>Hai</a:t>
            </a:r>
            <a:r>
              <a:rPr lang="en-US" sz="2300" dirty="0" smtClean="0"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Comic Sans MS" pitchFamily="66" charset="0"/>
                <a:cs typeface="Times New Roman" pitchFamily="18" charset="0"/>
              </a:rPr>
              <a:t>manusia</a:t>
            </a:r>
            <a:r>
              <a:rPr lang="en-US" sz="2300" dirty="0">
                <a:latin typeface="Comic Sans MS" pitchFamily="66" charset="0"/>
                <a:cs typeface="Times New Roman" pitchFamily="18" charset="0"/>
              </a:rPr>
              <a:t>, </a:t>
            </a:r>
            <a:r>
              <a:rPr lang="en-US" sz="2300" dirty="0" err="1">
                <a:latin typeface="Comic Sans MS" pitchFamily="66" charset="0"/>
                <a:cs typeface="Times New Roman" pitchFamily="18" charset="0"/>
              </a:rPr>
              <a:t>Sesungguhnya</a:t>
            </a:r>
            <a:r>
              <a:rPr lang="en-US" sz="2300" dirty="0"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Comic Sans MS" pitchFamily="66" charset="0"/>
                <a:cs typeface="Times New Roman" pitchFamily="18" charset="0"/>
              </a:rPr>
              <a:t>Kami</a:t>
            </a:r>
            <a:r>
              <a:rPr lang="en-US" sz="2300" dirty="0"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Comic Sans MS" pitchFamily="66" charset="0"/>
                <a:cs typeface="Times New Roman" pitchFamily="18" charset="0"/>
              </a:rPr>
              <a:t>menciptakan</a:t>
            </a:r>
            <a:r>
              <a:rPr lang="en-US" sz="2300" dirty="0"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Comic Sans MS" pitchFamily="66" charset="0"/>
                <a:cs typeface="Times New Roman" pitchFamily="18" charset="0"/>
              </a:rPr>
              <a:t>kamu</a:t>
            </a:r>
            <a:r>
              <a:rPr lang="en-US" sz="2300" dirty="0"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Comic Sans MS" pitchFamily="66" charset="0"/>
                <a:cs typeface="Times New Roman" pitchFamily="18" charset="0"/>
              </a:rPr>
              <a:t>dari</a:t>
            </a:r>
            <a:r>
              <a:rPr lang="en-US" sz="2300" dirty="0"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Comic Sans MS" pitchFamily="66" charset="0"/>
                <a:cs typeface="Times New Roman" pitchFamily="18" charset="0"/>
              </a:rPr>
              <a:t>seorang</a:t>
            </a:r>
            <a:r>
              <a:rPr lang="en-US" sz="2300" dirty="0"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Comic Sans MS" pitchFamily="66" charset="0"/>
                <a:cs typeface="Times New Roman" pitchFamily="18" charset="0"/>
              </a:rPr>
              <a:t>laki-laki</a:t>
            </a:r>
            <a:r>
              <a:rPr lang="en-US" sz="2300" dirty="0"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Comic Sans MS" pitchFamily="66" charset="0"/>
                <a:cs typeface="Times New Roman" pitchFamily="18" charset="0"/>
              </a:rPr>
              <a:t>dan</a:t>
            </a:r>
            <a:r>
              <a:rPr lang="en-US" sz="2300" dirty="0"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Comic Sans MS" pitchFamily="66" charset="0"/>
                <a:cs typeface="Times New Roman" pitchFamily="18" charset="0"/>
              </a:rPr>
              <a:t>seorang</a:t>
            </a:r>
            <a:r>
              <a:rPr lang="en-US" sz="2300" dirty="0"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Comic Sans MS" pitchFamily="66" charset="0"/>
                <a:cs typeface="Times New Roman" pitchFamily="18" charset="0"/>
              </a:rPr>
              <a:t>perempuan</a:t>
            </a:r>
            <a:r>
              <a:rPr lang="en-US" sz="2300" dirty="0"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Comic Sans MS" pitchFamily="66" charset="0"/>
                <a:cs typeface="Times New Roman" pitchFamily="18" charset="0"/>
              </a:rPr>
              <a:t>dan</a:t>
            </a:r>
            <a:r>
              <a:rPr lang="en-US" sz="2300" dirty="0"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Comic Sans MS" pitchFamily="66" charset="0"/>
                <a:cs typeface="Times New Roman" pitchFamily="18" charset="0"/>
              </a:rPr>
              <a:t>menjadikan</a:t>
            </a:r>
            <a:r>
              <a:rPr lang="en-US" sz="2300" dirty="0"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Comic Sans MS" pitchFamily="66" charset="0"/>
                <a:cs typeface="Times New Roman" pitchFamily="18" charset="0"/>
              </a:rPr>
              <a:t>kamu</a:t>
            </a:r>
            <a:r>
              <a:rPr lang="en-US" sz="2300" dirty="0"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Comic Sans MS" pitchFamily="66" charset="0"/>
                <a:cs typeface="Times New Roman" pitchFamily="18" charset="0"/>
              </a:rPr>
              <a:t>berbangsa</a:t>
            </a:r>
            <a:r>
              <a:rPr lang="en-US" sz="2300" dirty="0">
                <a:latin typeface="Comic Sans MS" pitchFamily="66" charset="0"/>
                <a:cs typeface="Times New Roman" pitchFamily="18" charset="0"/>
              </a:rPr>
              <a:t> - </a:t>
            </a:r>
            <a:r>
              <a:rPr lang="en-US" sz="2300" dirty="0" err="1">
                <a:latin typeface="Comic Sans MS" pitchFamily="66" charset="0"/>
                <a:cs typeface="Times New Roman" pitchFamily="18" charset="0"/>
              </a:rPr>
              <a:t>bangsa</a:t>
            </a:r>
            <a:r>
              <a:rPr lang="en-US" sz="2300" dirty="0"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Comic Sans MS" pitchFamily="66" charset="0"/>
                <a:cs typeface="Times New Roman" pitchFamily="18" charset="0"/>
              </a:rPr>
              <a:t>dan</a:t>
            </a:r>
            <a:r>
              <a:rPr lang="en-US" sz="2300" dirty="0"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Comic Sans MS" pitchFamily="66" charset="0"/>
                <a:cs typeface="Times New Roman" pitchFamily="18" charset="0"/>
              </a:rPr>
              <a:t>bersuku-suku</a:t>
            </a:r>
            <a:r>
              <a:rPr lang="en-US" sz="2300" dirty="0"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Comic Sans MS" pitchFamily="66" charset="0"/>
                <a:cs typeface="Times New Roman" pitchFamily="18" charset="0"/>
              </a:rPr>
              <a:t>supaya</a:t>
            </a:r>
            <a:r>
              <a:rPr lang="en-US" sz="2300" dirty="0"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Comic Sans MS" pitchFamily="66" charset="0"/>
                <a:cs typeface="Times New Roman" pitchFamily="18" charset="0"/>
              </a:rPr>
              <a:t>kamu</a:t>
            </a:r>
            <a:r>
              <a:rPr lang="en-US" sz="2300" dirty="0"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Comic Sans MS" pitchFamily="66" charset="0"/>
                <a:cs typeface="Times New Roman" pitchFamily="18" charset="0"/>
              </a:rPr>
              <a:t>saling</a:t>
            </a:r>
            <a:r>
              <a:rPr lang="en-US" sz="2300" dirty="0"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Comic Sans MS" pitchFamily="66" charset="0"/>
                <a:cs typeface="Times New Roman" pitchFamily="18" charset="0"/>
              </a:rPr>
              <a:t>kenal-mengenal</a:t>
            </a:r>
            <a:r>
              <a:rPr lang="en-US" sz="2300" dirty="0">
                <a:latin typeface="Comic Sans MS" pitchFamily="66" charset="0"/>
                <a:cs typeface="Times New Roman" pitchFamily="18" charset="0"/>
              </a:rPr>
              <a:t>…     (Al-</a:t>
            </a:r>
            <a:r>
              <a:rPr lang="en-US" sz="2300" dirty="0" err="1">
                <a:latin typeface="Comic Sans MS" pitchFamily="66" charset="0"/>
                <a:cs typeface="Times New Roman" pitchFamily="18" charset="0"/>
              </a:rPr>
              <a:t>Hujurat</a:t>
            </a:r>
            <a:r>
              <a:rPr lang="en-US" sz="2300" dirty="0">
                <a:latin typeface="Comic Sans MS" pitchFamily="66" charset="0"/>
                <a:cs typeface="Times New Roman" pitchFamily="18" charset="0"/>
              </a:rPr>
              <a:t>: 13)</a:t>
            </a:r>
          </a:p>
          <a:p>
            <a:pPr>
              <a:defRPr/>
            </a:pPr>
            <a:endParaRPr lang="en-US" dirty="0">
              <a:latin typeface="Comic Sans MS" pitchFamily="66" charset="0"/>
              <a:cs typeface="Times New Roman" pitchFamily="18" charset="0"/>
            </a:endParaRPr>
          </a:p>
          <a:p>
            <a:pPr algn="just">
              <a:defRPr/>
            </a:pPr>
            <a:r>
              <a:rPr lang="en-US" sz="2600" dirty="0" err="1">
                <a:latin typeface="Comic Sans MS" pitchFamily="66" charset="0"/>
                <a:cs typeface="Times New Roman" pitchFamily="18" charset="0"/>
              </a:rPr>
              <a:t>Nama</a:t>
            </a:r>
            <a:r>
              <a:rPr lang="en-US" sz="2600" dirty="0">
                <a:latin typeface="Comic Sans MS" pitchFamily="66" charset="0"/>
                <a:cs typeface="Times New Roman" pitchFamily="18" charset="0"/>
              </a:rPr>
              <a:t>		: </a:t>
            </a:r>
            <a:r>
              <a:rPr lang="en-US" sz="2600" dirty="0" err="1">
                <a:latin typeface="Comic Sans MS" pitchFamily="66" charset="0"/>
                <a:cs typeface="Times New Roman" pitchFamily="18" charset="0"/>
              </a:rPr>
              <a:t>Nur</a:t>
            </a:r>
            <a:r>
              <a:rPr lang="en-US" sz="2600" dirty="0"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Comic Sans MS" pitchFamily="66" charset="0"/>
                <a:cs typeface="Times New Roman" pitchFamily="18" charset="0"/>
              </a:rPr>
              <a:t>Aksin</a:t>
            </a:r>
            <a:r>
              <a:rPr lang="en-US" sz="2600" dirty="0">
                <a:latin typeface="Comic Sans MS" pitchFamily="66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Comic Sans MS" pitchFamily="66" charset="0"/>
                <a:cs typeface="Times New Roman" pitchFamily="18" charset="0"/>
              </a:rPr>
              <a:t>S.Ag.,M.S.I</a:t>
            </a:r>
            <a:r>
              <a:rPr lang="en-US" sz="2600" dirty="0">
                <a:latin typeface="Comic Sans MS" pitchFamily="66" charset="0"/>
                <a:cs typeface="Times New Roman" pitchFamily="18" charset="0"/>
              </a:rPr>
              <a:t>.</a:t>
            </a:r>
          </a:p>
          <a:p>
            <a:pPr algn="just">
              <a:defRPr/>
            </a:pPr>
            <a:r>
              <a:rPr lang="en-US" sz="2600" dirty="0" err="1">
                <a:latin typeface="Comic Sans MS" pitchFamily="66" charset="0"/>
                <a:cs typeface="Times New Roman" pitchFamily="18" charset="0"/>
              </a:rPr>
              <a:t>Alamat</a:t>
            </a:r>
            <a:r>
              <a:rPr lang="en-US" sz="2600" dirty="0">
                <a:latin typeface="Comic Sans MS" pitchFamily="66" charset="0"/>
                <a:cs typeface="Times New Roman" pitchFamily="18" charset="0"/>
              </a:rPr>
              <a:t>	</a:t>
            </a:r>
            <a:r>
              <a:rPr lang="en-US" sz="2600" dirty="0" smtClean="0">
                <a:latin typeface="Comic Sans MS" pitchFamily="66" charset="0"/>
                <a:cs typeface="Times New Roman" pitchFamily="18" charset="0"/>
              </a:rPr>
              <a:t>	: </a:t>
            </a:r>
            <a:r>
              <a:rPr lang="en-US" sz="2600" dirty="0">
                <a:latin typeface="Comic Sans MS" pitchFamily="66" charset="0"/>
                <a:cs typeface="Times New Roman" pitchFamily="18" charset="0"/>
              </a:rPr>
              <a:t>Jl. </a:t>
            </a:r>
            <a:r>
              <a:rPr lang="en-US" sz="2600" dirty="0" err="1">
                <a:latin typeface="Comic Sans MS" pitchFamily="66" charset="0"/>
                <a:cs typeface="Times New Roman" pitchFamily="18" charset="0"/>
              </a:rPr>
              <a:t>Tanggul</a:t>
            </a:r>
            <a:r>
              <a:rPr lang="en-US" sz="2600" dirty="0"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Comic Sans MS" pitchFamily="66" charset="0"/>
                <a:cs typeface="Times New Roman" pitchFamily="18" charset="0"/>
              </a:rPr>
              <a:t>Mas</a:t>
            </a:r>
            <a:r>
              <a:rPr lang="en-US" sz="2600" dirty="0"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Comic Sans MS" pitchFamily="66" charset="0"/>
                <a:cs typeface="Times New Roman" pitchFamily="18" charset="0"/>
              </a:rPr>
              <a:t>Timur</a:t>
            </a:r>
            <a:r>
              <a:rPr lang="en-US" sz="2600" dirty="0">
                <a:latin typeface="Comic Sans MS" pitchFamily="66" charset="0"/>
                <a:cs typeface="Times New Roman" pitchFamily="18" charset="0"/>
              </a:rPr>
              <a:t> VIII/273 </a:t>
            </a:r>
            <a:r>
              <a:rPr lang="en-US" sz="2600" dirty="0" smtClean="0">
                <a:latin typeface="Comic Sans MS" pitchFamily="66" charset="0"/>
                <a:cs typeface="Times New Roman" pitchFamily="18" charset="0"/>
              </a:rPr>
              <a:t>Semarang </a:t>
            </a:r>
            <a:r>
              <a:rPr lang="en-US" sz="2600" dirty="0">
                <a:latin typeface="Comic Sans MS" pitchFamily="66" charset="0"/>
                <a:cs typeface="Times New Roman" pitchFamily="18" charset="0"/>
              </a:rPr>
              <a:t>Utara. </a:t>
            </a:r>
          </a:p>
          <a:p>
            <a:pPr algn="just">
              <a:defRPr/>
            </a:pPr>
            <a:r>
              <a:rPr lang="en-US" sz="2600" dirty="0" err="1">
                <a:latin typeface="Comic Sans MS" pitchFamily="66" charset="0"/>
                <a:cs typeface="Times New Roman" pitchFamily="18" charset="0"/>
              </a:rPr>
              <a:t>Telp</a:t>
            </a:r>
            <a:r>
              <a:rPr lang="en-US" sz="2600" dirty="0">
                <a:latin typeface="Comic Sans MS" pitchFamily="66" charset="0"/>
                <a:cs typeface="Times New Roman" pitchFamily="18" charset="0"/>
              </a:rPr>
              <a:t>./HP.	: 0243512634 / 081325711536</a:t>
            </a:r>
          </a:p>
          <a:p>
            <a:pPr algn="just">
              <a:defRPr/>
            </a:pPr>
            <a:r>
              <a:rPr lang="en-US" sz="2600" dirty="0" err="1">
                <a:latin typeface="Comic Sans MS" pitchFamily="66" charset="0"/>
                <a:cs typeface="Times New Roman" pitchFamily="18" charset="0"/>
              </a:rPr>
              <a:t>Istri</a:t>
            </a:r>
            <a:r>
              <a:rPr lang="en-US" sz="2600" dirty="0">
                <a:latin typeface="Comic Sans MS" pitchFamily="66" charset="0"/>
                <a:cs typeface="Times New Roman" pitchFamily="18" charset="0"/>
              </a:rPr>
              <a:t>		: </a:t>
            </a:r>
            <a:r>
              <a:rPr lang="en-US" sz="2600" dirty="0" err="1">
                <a:latin typeface="Comic Sans MS" pitchFamily="66" charset="0"/>
                <a:cs typeface="Times New Roman" pitchFamily="18" charset="0"/>
              </a:rPr>
              <a:t>Afifah</a:t>
            </a:r>
            <a:r>
              <a:rPr lang="en-US" sz="2600" dirty="0"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Comic Sans MS" pitchFamily="66" charset="0"/>
                <a:cs typeface="Times New Roman" pitchFamily="18" charset="0"/>
              </a:rPr>
              <a:t>Intanasari</a:t>
            </a:r>
            <a:r>
              <a:rPr lang="en-US" sz="2600" dirty="0"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Comic Sans MS" pitchFamily="66" charset="0"/>
                <a:cs typeface="Times New Roman" pitchFamily="18" charset="0"/>
              </a:rPr>
              <a:t>Noelly</a:t>
            </a:r>
            <a:endParaRPr lang="en-US" sz="2600" dirty="0">
              <a:latin typeface="Comic Sans MS" pitchFamily="66" charset="0"/>
              <a:cs typeface="Times New Roman" pitchFamily="18" charset="0"/>
            </a:endParaRPr>
          </a:p>
          <a:p>
            <a:pPr algn="just">
              <a:defRPr/>
            </a:pPr>
            <a:r>
              <a:rPr lang="en-US" sz="2600" dirty="0" err="1">
                <a:latin typeface="Comic Sans MS" pitchFamily="66" charset="0"/>
                <a:cs typeface="Times New Roman" pitchFamily="18" charset="0"/>
              </a:rPr>
              <a:t>Anak</a:t>
            </a:r>
            <a:r>
              <a:rPr lang="en-US" sz="2600" dirty="0">
                <a:latin typeface="Comic Sans MS" pitchFamily="66" charset="0"/>
                <a:cs typeface="Times New Roman" pitchFamily="18" charset="0"/>
              </a:rPr>
              <a:t>		: </a:t>
            </a:r>
            <a:r>
              <a:rPr lang="en-US" sz="2600" dirty="0" err="1">
                <a:latin typeface="Comic Sans MS" pitchFamily="66" charset="0"/>
                <a:cs typeface="Times New Roman" pitchFamily="18" charset="0"/>
              </a:rPr>
              <a:t>Fiki</a:t>
            </a:r>
            <a:r>
              <a:rPr lang="en-US" sz="2600" dirty="0"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Comic Sans MS" pitchFamily="66" charset="0"/>
                <a:cs typeface="Times New Roman" pitchFamily="18" charset="0"/>
              </a:rPr>
              <a:t>Nu’afi</a:t>
            </a:r>
            <a:r>
              <a:rPr lang="en-US" sz="2600" dirty="0"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Comic Sans MS" pitchFamily="66" charset="0"/>
                <a:cs typeface="Times New Roman" pitchFamily="18" charset="0"/>
              </a:rPr>
              <a:t>Qurrota</a:t>
            </a:r>
            <a:r>
              <a:rPr lang="en-US" sz="2600" dirty="0">
                <a:latin typeface="Comic Sans MS" pitchFamily="66" charset="0"/>
                <a:cs typeface="Times New Roman" pitchFamily="18" charset="0"/>
              </a:rPr>
              <a:t> ‘</a:t>
            </a:r>
            <a:r>
              <a:rPr lang="en-US" sz="2600" dirty="0" err="1">
                <a:latin typeface="Comic Sans MS" pitchFamily="66" charset="0"/>
                <a:cs typeface="Times New Roman" pitchFamily="18" charset="0"/>
              </a:rPr>
              <a:t>Aini</a:t>
            </a:r>
            <a:r>
              <a:rPr lang="en-US" sz="2600" dirty="0">
                <a:latin typeface="Comic Sans MS" pitchFamily="66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Comic Sans MS" pitchFamily="66" charset="0"/>
                <a:cs typeface="Times New Roman" pitchFamily="18" charset="0"/>
              </a:rPr>
              <a:t>Ulya</a:t>
            </a:r>
            <a:r>
              <a:rPr lang="en-US" sz="2600" dirty="0"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Comic Sans MS" pitchFamily="66" charset="0"/>
                <a:cs typeface="Times New Roman" pitchFamily="18" charset="0"/>
              </a:rPr>
              <a:t>Rahma</a:t>
            </a:r>
            <a:r>
              <a:rPr lang="en-US" sz="2600" dirty="0"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Comic Sans MS" pitchFamily="66" charset="0"/>
                <a:cs typeface="Times New Roman" pitchFamily="18" charset="0"/>
              </a:rPr>
              <a:t>Salsabila</a:t>
            </a:r>
            <a:r>
              <a:rPr lang="en-US" sz="2600" dirty="0">
                <a:latin typeface="Comic Sans MS" pitchFamily="66" charset="0"/>
                <a:cs typeface="Times New Roman" pitchFamily="18" charset="0"/>
              </a:rPr>
              <a:t>, 			  Muhammad </a:t>
            </a:r>
            <a:r>
              <a:rPr lang="en-US" sz="2600" dirty="0" err="1">
                <a:latin typeface="Comic Sans MS" pitchFamily="66" charset="0"/>
                <a:cs typeface="Times New Roman" pitchFamily="18" charset="0"/>
              </a:rPr>
              <a:t>Faiq</a:t>
            </a:r>
            <a:r>
              <a:rPr lang="en-US" sz="2600" dirty="0"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Comic Sans MS" pitchFamily="66" charset="0"/>
                <a:cs typeface="Times New Roman" pitchFamily="18" charset="0"/>
              </a:rPr>
              <a:t>Haidar</a:t>
            </a:r>
            <a:r>
              <a:rPr lang="en-US" sz="2600" dirty="0"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Comic Sans MS" pitchFamily="66" charset="0"/>
                <a:cs typeface="Times New Roman" pitchFamily="18" charset="0"/>
              </a:rPr>
              <a:t>Azmi</a:t>
            </a:r>
            <a:endParaRPr lang="en-US" sz="2600" dirty="0">
              <a:latin typeface="Comic Sans MS" pitchFamily="66" charset="0"/>
              <a:cs typeface="Times New Roman" pitchFamily="18" charset="0"/>
            </a:endParaRPr>
          </a:p>
          <a:p>
            <a:endParaRPr lang="en-US" sz="2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7467600" cy="685800"/>
          </a:xfrm>
        </p:spPr>
        <p:txBody>
          <a:bodyPr>
            <a:normAutofit fontScale="90000"/>
          </a:bodyPr>
          <a:lstStyle/>
          <a:p>
            <a:pPr algn="ctr"/>
            <a:r>
              <a:rPr lang="id-ID" sz="4400" dirty="0" smtClean="0">
                <a:latin typeface="Times New Roman" pitchFamily="18" charset="0"/>
                <a:cs typeface="Times New Roman" pitchFamily="18" charset="0"/>
              </a:rPr>
              <a:t>IMAN &amp; TAQWA</a:t>
            </a:r>
            <a:endParaRPr lang="en-US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id-ID" dirty="0" smtClean="0"/>
              <a:t>Iman</a:t>
            </a:r>
          </a:p>
          <a:p>
            <a:pPr algn="r" rtl="1">
              <a:buNone/>
            </a:pPr>
            <a:r>
              <a:rPr lang="ar-SA" sz="4000" dirty="0" smtClean="0">
                <a:cs typeface="Traditional Arabic" pitchFamily="2" charset="-78"/>
              </a:rPr>
              <a:t>الإيمان عقد بالقلب وإقرار باللسان وعمل بالأركان</a:t>
            </a:r>
            <a:endParaRPr lang="en-US" sz="4000" dirty="0" smtClean="0">
              <a:cs typeface="Traditional Arabic" pitchFamily="2" charset="-78"/>
            </a:endParaRPr>
          </a:p>
          <a:p>
            <a:pPr algn="just"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	“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Iman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itu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adalah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meyakini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dalam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hati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mengucapkan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pada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lisan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mengerjakan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dalam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perbuatan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”</a:t>
            </a:r>
          </a:p>
          <a:p>
            <a:pPr algn="just"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Taqwa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 rtl="1">
              <a:buNone/>
            </a:pPr>
            <a:r>
              <a:rPr lang="ar-SA" sz="4000" dirty="0" smtClean="0">
                <a:latin typeface="Times New Roman" pitchFamily="18" charset="0"/>
                <a:cs typeface="Traditional Arabic" pitchFamily="2" charset="-78"/>
              </a:rPr>
              <a:t>إمتثال الأوامره واجتناب النواهيه</a:t>
            </a:r>
            <a:endParaRPr lang="en-US" sz="4000" dirty="0" smtClean="0">
              <a:latin typeface="Times New Roman" pitchFamily="18" charset="0"/>
              <a:cs typeface="Traditional Arabic" pitchFamily="2" charset="-78"/>
            </a:endParaRPr>
          </a:p>
          <a:p>
            <a:pPr algn="just"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	“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Melaksanakan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perintah</a:t>
            </a:r>
            <a:r>
              <a:rPr lang="id-ID" sz="2000" smtClean="0">
                <a:latin typeface="Times New Roman" pitchFamily="18" charset="0"/>
                <a:cs typeface="Times New Roman" pitchFamily="18" charset="0"/>
              </a:rPr>
              <a:t> Allah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dengan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penuh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rasa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tanggung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jawab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meninggalkan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larangan-Nya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dengan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penuh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kesadaran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14400"/>
          </a:xfrm>
        </p:spPr>
        <p:txBody>
          <a:bodyPr>
            <a:normAutofit/>
          </a:bodyPr>
          <a:lstStyle/>
          <a:p>
            <a:pPr algn="ctr"/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CIRI-CIRI IMAN</a:t>
            </a:r>
            <a:endParaRPr lang="id-ID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467600" cy="4191000"/>
          </a:xfrm>
        </p:spPr>
        <p:txBody>
          <a:bodyPr>
            <a:normAutofit/>
          </a:bodyPr>
          <a:lstStyle/>
          <a:p>
            <a:pPr algn="just" rtl="1">
              <a:buNone/>
            </a:pPr>
            <a:r>
              <a:rPr lang="ar-SA" sz="4000" dirty="0" smtClean="0">
                <a:cs typeface="Traditional Arabic" pitchFamily="2" charset="-78"/>
              </a:rPr>
              <a:t>إِنَّمَا الْمُؤْمِنُونَ الَّذِينَ إِذَا ذُكِرَ اللَّهُ وَجِلَتْ قُلُوبُهُمْ وَإِذَا تُلِيَتْ عَلَيْهِمْ آَيَاتُهُ زَادَتْهُمْ إِيمَانًا وَعَلَى رَبِّهِمْ يَتَوَكَّلُونَ</a:t>
            </a:r>
          </a:p>
          <a:p>
            <a:pPr algn="just">
              <a:buNone/>
            </a:pPr>
            <a:r>
              <a:rPr lang="en-US" dirty="0" smtClean="0"/>
              <a:t>	</a:t>
            </a:r>
            <a:r>
              <a:rPr lang="ar-SA" dirty="0" smtClean="0">
                <a:solidFill>
                  <a:srgbClr val="00B050"/>
                </a:solidFill>
              </a:rPr>
              <a:t>“</a:t>
            </a:r>
            <a:r>
              <a:rPr lang="id-ID" i="1" dirty="0" smtClean="0">
                <a:solidFill>
                  <a:srgbClr val="00B050"/>
                </a:solidFill>
              </a:rPr>
              <a:t>Orang-orang yang beriman itu adalah orang-orang yang apabila disebutkan nama Allah maka bergetarlah hati mereka. Apabila dibacakan kepada mereka ayat-ayat-Nya maka bertambahlah keimanan mereka. Dan mereka hanya bertawakal kepada Rabb mereka</a:t>
            </a:r>
            <a:r>
              <a:rPr lang="id-ID" dirty="0" smtClean="0">
                <a:solidFill>
                  <a:srgbClr val="00B050"/>
                </a:solidFill>
              </a:rPr>
              <a:t>.” (QS. Al-Anfal: 2)</a:t>
            </a:r>
          </a:p>
          <a:p>
            <a:pPr>
              <a:buNone/>
            </a:pP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25562"/>
          </a:xfrm>
        </p:spPr>
        <p:txBody>
          <a:bodyPr>
            <a:normAutofit/>
          </a:bodyPr>
          <a:lstStyle/>
          <a:p>
            <a:r>
              <a:rPr lang="id-ID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Syaikh Shalih al-</a:t>
            </a:r>
            <a:r>
              <a:rPr lang="en-US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F</a:t>
            </a:r>
            <a:r>
              <a:rPr lang="id-ID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auzan </a:t>
            </a:r>
            <a:r>
              <a:rPr lang="id-ID" sz="24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hafizhahullah</a:t>
            </a:r>
            <a:r>
              <a:rPr lang="id-ID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 menerangkan, bahwa dari ayat di atas bisa disimpulkan bahwa ciri-ciri orang beriman itu antara lain:</a:t>
            </a:r>
            <a:endParaRPr lang="id-ID" sz="24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 smtClean="0"/>
              <a:t>	</a:t>
            </a:r>
            <a:endParaRPr lang="id-ID" dirty="0" smtClean="0"/>
          </a:p>
          <a:p>
            <a:r>
              <a:rPr lang="id-ID" sz="3000" dirty="0" smtClean="0">
                <a:latin typeface="Times New Roman" pitchFamily="18" charset="0"/>
                <a:cs typeface="Times New Roman" pitchFamily="18" charset="0"/>
              </a:rPr>
              <a:t>Merasa takut kepada-Nya ketika mengingat-Nya, yang dengan sebab itulah maka dia akan melakukan perintah-Nya dan meninggalkan larangan-Nya</a:t>
            </a:r>
          </a:p>
          <a:p>
            <a:r>
              <a:rPr lang="id-ID" sz="3000" dirty="0" smtClean="0">
                <a:latin typeface="Times New Roman" pitchFamily="18" charset="0"/>
                <a:cs typeface="Times New Roman" pitchFamily="18" charset="0"/>
              </a:rPr>
              <a:t>Bertambahnya keimanan mereka tatkala mendengar dibacakannya al-Qur’an</a:t>
            </a:r>
          </a:p>
          <a:p>
            <a:r>
              <a:rPr lang="id-ID" sz="3000" dirty="0" smtClean="0">
                <a:latin typeface="Times New Roman" pitchFamily="18" charset="0"/>
                <a:cs typeface="Times New Roman" pitchFamily="18" charset="0"/>
              </a:rPr>
              <a:t>Menyerahkan segala urusan dan bersandar kepada Allah semata (lihat </a:t>
            </a:r>
            <a:r>
              <a:rPr lang="id-ID" sz="3000" i="1" dirty="0" smtClean="0">
                <a:latin typeface="Times New Roman" pitchFamily="18" charset="0"/>
                <a:cs typeface="Times New Roman" pitchFamily="18" charset="0"/>
              </a:rPr>
              <a:t>al-Mulakhkhash fi Syarh Kitab at-</a:t>
            </a:r>
            <a:r>
              <a:rPr lang="id-ID" sz="3000" i="1" dirty="0" smtClean="0">
                <a:latin typeface="Times New Roman" pitchFamily="18" charset="0"/>
                <a:cs typeface="Times New Roman" pitchFamily="18" charset="0"/>
                <a:hlinkClick r:id="rId2"/>
              </a:rPr>
              <a:t>Tauhid</a:t>
            </a:r>
            <a:r>
              <a:rPr lang="id-ID" sz="3000" dirty="0" smtClean="0">
                <a:latin typeface="Times New Roman" pitchFamily="18" charset="0"/>
                <a:cs typeface="Times New Roman" pitchFamily="18" charset="0"/>
              </a:rPr>
              <a:t>, hal. 269)</a:t>
            </a:r>
          </a:p>
          <a:p>
            <a:pPr>
              <a:buNone/>
            </a:pPr>
            <a:r>
              <a:rPr lang="id-ID" dirty="0" smtClean="0"/>
              <a:t/>
            </a:r>
            <a:br>
              <a:rPr lang="id-ID" dirty="0" smtClean="0"/>
            </a:b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dirty="0" smtClean="0"/>
              <a:t>FILSAFAT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d-ID" dirty="0" smtClean="0"/>
              <a:t>	</a:t>
            </a:r>
            <a:r>
              <a:rPr lang="id-ID" sz="3200" dirty="0" smtClean="0">
                <a:latin typeface="Arial" pitchFamily="34" charset="0"/>
                <a:cs typeface="Arial" pitchFamily="34" charset="0"/>
              </a:rPr>
              <a:t>Dari segi bahasa “filsafat</a:t>
            </a:r>
            <a:r>
              <a:rPr lang="id-ID" sz="3200" dirty="0" smtClean="0">
                <a:latin typeface="Arial" pitchFamily="34" charset="0"/>
                <a:cs typeface="Arial" pitchFamily="34" charset="0"/>
              </a:rPr>
              <a:t>” berasal dari </a:t>
            </a:r>
            <a:r>
              <a:rPr lang="id-ID" sz="3200" dirty="0" smtClean="0">
                <a:latin typeface="Arial" pitchFamily="34" charset="0"/>
                <a:cs typeface="Arial" pitchFamily="34" charset="0"/>
              </a:rPr>
              <a:t>bahasa Yunani </a:t>
            </a:r>
            <a:r>
              <a:rPr lang="id-ID" sz="3200" dirty="0" smtClean="0">
                <a:latin typeface="Arial" pitchFamily="34" charset="0"/>
                <a:cs typeface="Arial" pitchFamily="34" charset="0"/>
              </a:rPr>
              <a:t>kuno “</a:t>
            </a:r>
            <a:r>
              <a:rPr lang="id-ID" sz="3200" i="1" dirty="0" smtClean="0">
                <a:latin typeface="Arial" pitchFamily="34" charset="0"/>
                <a:cs typeface="Arial" pitchFamily="34" charset="0"/>
              </a:rPr>
              <a:t>philo</a:t>
            </a:r>
            <a:r>
              <a:rPr lang="id-ID" sz="3200" dirty="0" smtClean="0">
                <a:latin typeface="Arial" pitchFamily="34" charset="0"/>
                <a:cs typeface="Arial" pitchFamily="34" charset="0"/>
              </a:rPr>
              <a:t> dan </a:t>
            </a:r>
            <a:r>
              <a:rPr lang="id-ID" sz="3200" i="1" dirty="0" smtClean="0">
                <a:latin typeface="Arial" pitchFamily="34" charset="0"/>
                <a:cs typeface="Arial" pitchFamily="34" charset="0"/>
              </a:rPr>
              <a:t>sophia</a:t>
            </a:r>
            <a:r>
              <a:rPr lang="id-ID" sz="3200" dirty="0" smtClean="0">
                <a:latin typeface="Arial" pitchFamily="34" charset="0"/>
                <a:cs typeface="Arial" pitchFamily="34" charset="0"/>
              </a:rPr>
              <a:t>” yang merupakan kata majemuk. </a:t>
            </a:r>
            <a:r>
              <a:rPr lang="id-ID" sz="3200" i="1" dirty="0" smtClean="0">
                <a:latin typeface="Arial" pitchFamily="34" charset="0"/>
                <a:cs typeface="Arial" pitchFamily="34" charset="0"/>
              </a:rPr>
              <a:t>Philo </a:t>
            </a:r>
            <a:r>
              <a:rPr lang="id-ID" sz="3200" dirty="0" smtClean="0">
                <a:latin typeface="Arial" pitchFamily="34" charset="0"/>
                <a:cs typeface="Arial" pitchFamily="34" charset="0"/>
              </a:rPr>
              <a:t>berarti</a:t>
            </a:r>
            <a:r>
              <a:rPr lang="id-ID" sz="3200" i="1" dirty="0" smtClean="0">
                <a:latin typeface="Arial" pitchFamily="34" charset="0"/>
                <a:cs typeface="Arial" pitchFamily="34" charset="0"/>
              </a:rPr>
              <a:t> </a:t>
            </a:r>
            <a:r>
              <a:rPr lang="id-ID" sz="3200" i="1" dirty="0" smtClean="0">
                <a:latin typeface="Arial" pitchFamily="34" charset="0"/>
                <a:cs typeface="Arial" pitchFamily="34" charset="0"/>
              </a:rPr>
              <a:t>suka </a:t>
            </a:r>
            <a:r>
              <a:rPr lang="id-ID" sz="3200" dirty="0" smtClean="0">
                <a:latin typeface="Arial" pitchFamily="34" charset="0"/>
                <a:cs typeface="Arial" pitchFamily="34" charset="0"/>
              </a:rPr>
              <a:t>atau</a:t>
            </a:r>
            <a:r>
              <a:rPr lang="id-ID" sz="3200" dirty="0" smtClean="0">
                <a:latin typeface="Arial" pitchFamily="34" charset="0"/>
                <a:cs typeface="Arial" pitchFamily="34" charset="0"/>
              </a:rPr>
              <a:t> </a:t>
            </a:r>
            <a:r>
              <a:rPr lang="id-ID" sz="3200" i="1" dirty="0" smtClean="0">
                <a:latin typeface="Arial" pitchFamily="34" charset="0"/>
                <a:cs typeface="Arial" pitchFamily="34" charset="0"/>
              </a:rPr>
              <a:t>cinta, dan Sophia </a:t>
            </a:r>
            <a:r>
              <a:rPr lang="id-ID" sz="3200" dirty="0" smtClean="0">
                <a:latin typeface="Arial" pitchFamily="34" charset="0"/>
                <a:cs typeface="Arial" pitchFamily="34" charset="0"/>
              </a:rPr>
              <a:t>berarti </a:t>
            </a:r>
            <a:r>
              <a:rPr lang="id-ID" sz="3200" i="1" dirty="0" smtClean="0">
                <a:latin typeface="Arial" pitchFamily="34" charset="0"/>
                <a:cs typeface="Arial" pitchFamily="34" charset="0"/>
              </a:rPr>
              <a:t>kebijaksanaan. Jadi </a:t>
            </a:r>
            <a:r>
              <a:rPr lang="id-ID" sz="3200" dirty="0" smtClean="0">
                <a:latin typeface="Arial" pitchFamily="34" charset="0"/>
                <a:cs typeface="Arial" pitchFamily="34" charset="0"/>
              </a:rPr>
              <a:t>arti </a:t>
            </a:r>
            <a:r>
              <a:rPr lang="id-ID" sz="3200" dirty="0" smtClean="0">
                <a:latin typeface="Arial" pitchFamily="34" charset="0"/>
                <a:cs typeface="Arial" pitchFamily="34" charset="0"/>
              </a:rPr>
              <a:t>menurut </a:t>
            </a:r>
            <a:r>
              <a:rPr lang="id-ID" sz="3200" dirty="0" smtClean="0">
                <a:latin typeface="Arial" pitchFamily="34" charset="0"/>
                <a:cs typeface="Arial" pitchFamily="34" charset="0"/>
              </a:rPr>
              <a:t>namanya saja: </a:t>
            </a:r>
            <a:r>
              <a:rPr lang="id-ID" sz="3200" i="1" dirty="0" smtClean="0">
                <a:latin typeface="Arial" pitchFamily="34" charset="0"/>
                <a:cs typeface="Arial" pitchFamily="34" charset="0"/>
              </a:rPr>
              <a:t>cinta </a:t>
            </a:r>
            <a:r>
              <a:rPr lang="id-ID" sz="3200" i="1" dirty="0" smtClean="0">
                <a:latin typeface="Arial" pitchFamily="34" charset="0"/>
                <a:cs typeface="Arial" pitchFamily="34" charset="0"/>
              </a:rPr>
              <a:t>kepada kebijaksanaan</a:t>
            </a:r>
            <a:r>
              <a:rPr lang="id-ID" sz="3200" i="1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id-ID" sz="3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id-ID" sz="3200" dirty="0" smtClean="0">
                <a:latin typeface="Arial" pitchFamily="34" charset="0"/>
                <a:cs typeface="Arial" pitchFamily="34" charset="0"/>
              </a:rPr>
            </a:br>
            <a:endParaRPr lang="id-ID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68362"/>
          </a:xfrm>
        </p:spPr>
        <p:txBody>
          <a:bodyPr>
            <a:normAutofit/>
          </a:bodyPr>
          <a:lstStyle/>
          <a:p>
            <a:pPr algn="ctr"/>
            <a:r>
              <a:rPr lang="id-ID" sz="4800" dirty="0" smtClean="0">
                <a:latin typeface="Comic Sans MS" pitchFamily="66" charset="0"/>
              </a:rPr>
              <a:t>TUHAN /Al-Ilah ?</a:t>
            </a:r>
            <a:endParaRPr lang="id-ID" sz="4800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7924800" cy="5178552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id-ID" dirty="0" smtClean="0"/>
              <a:t>Tuhan (ilah) yang dipentingkan oleh manusia sedemikian rupa, sehingga manusia merelakan dirinya dikuasai oleh-Nya. Tercakup didalamnya yang dipuja, dicintai, diagungkan, diharap-harapkan dapat memberikan </a:t>
            </a:r>
            <a:r>
              <a:rPr lang="id-ID" i="1" dirty="0" smtClean="0">
                <a:solidFill>
                  <a:srgbClr val="FF0000"/>
                </a:solidFill>
              </a:rPr>
              <a:t>kemashlahatan</a:t>
            </a:r>
            <a:r>
              <a:rPr lang="id-ID" dirty="0" smtClean="0"/>
              <a:t> atau kegembiraan dan termasuk pula sesuatu yang ditakuti akan mendatangkan bahaya atau kerugian.</a:t>
            </a:r>
          </a:p>
          <a:p>
            <a:pPr algn="just"/>
            <a:endParaRPr lang="id-ID" dirty="0" smtClean="0"/>
          </a:p>
          <a:p>
            <a:pPr algn="just"/>
            <a:r>
              <a:rPr lang="id-ID" dirty="0" smtClean="0"/>
              <a:t>Ibnu Taimiyah memberikan defenisi </a:t>
            </a:r>
            <a:r>
              <a:rPr lang="id-ID" i="1" dirty="0" smtClean="0"/>
              <a:t>Al-ilah</a:t>
            </a:r>
            <a:r>
              <a:rPr lang="id-ID" dirty="0" smtClean="0"/>
              <a:t> yaitu: yang dipuja dengan penuh kecintaan hati, tunduk kepada-Nya, merendahkan diri dihadapannya, takut dan mengharapkan-Nya, kepada-Nya tempat berpasrah ketika berada dalam kesulitan, berdo’a, dan bertawakal kepada-Nya untuk </a:t>
            </a:r>
            <a:r>
              <a:rPr lang="id-ID" i="1" dirty="0" smtClean="0">
                <a:solidFill>
                  <a:srgbClr val="FF0000"/>
                </a:solidFill>
              </a:rPr>
              <a:t>kemashlahatan</a:t>
            </a:r>
            <a:r>
              <a:rPr lang="id-ID" dirty="0" smtClean="0"/>
              <a:t> diri, meminta perlindungan dari pada-Nya, dan menimbulkan ketenangan disaat mengingat-Nya dan terpaut cinta kepada-Nya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914400"/>
          </a:xfrm>
        </p:spPr>
        <p:txBody>
          <a:bodyPr/>
          <a:lstStyle/>
          <a:p>
            <a:pPr algn="ctr"/>
            <a:r>
              <a:rPr lang="id-ID" dirty="0" smtClean="0"/>
              <a:t>FILSAFAT KETUHANAN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>
              <a:buNone/>
            </a:pPr>
            <a:r>
              <a:rPr lang="id-ID" b="1" dirty="0" smtClean="0"/>
              <a:t>	</a:t>
            </a:r>
            <a:r>
              <a:rPr lang="id-ID" sz="3200" b="1" dirty="0" smtClean="0">
                <a:latin typeface="Arial" pitchFamily="34" charset="0"/>
                <a:cs typeface="Arial" pitchFamily="34" charset="0"/>
              </a:rPr>
              <a:t>Filsafat Ketuhanan </a:t>
            </a:r>
            <a:r>
              <a:rPr lang="id-ID" sz="3200" dirty="0" smtClean="0">
                <a:latin typeface="Arial" pitchFamily="34" charset="0"/>
                <a:cs typeface="Arial" pitchFamily="34" charset="0"/>
              </a:rPr>
              <a:t>adalah </a:t>
            </a:r>
            <a:r>
              <a:rPr lang="id-ID" sz="3200" dirty="0" smtClean="0">
                <a:latin typeface="Arial" pitchFamily="34" charset="0"/>
                <a:cs typeface="Arial" pitchFamily="34" charset="0"/>
              </a:rPr>
              <a:t>pemikiran para manusia tentang Tuhan dengan pendekatan akal budi, yaitu memakai apa yang disebut sebagai pendekatan psikologis. </a:t>
            </a:r>
            <a:endParaRPr lang="id-ID" sz="3200" dirty="0" smtClean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id-ID" sz="32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id-ID" sz="3200" dirty="0" smtClean="0">
                <a:latin typeface="Arial" pitchFamily="34" charset="0"/>
                <a:cs typeface="Arial" pitchFamily="34" charset="0"/>
              </a:rPr>
              <a:t>Usaha </a:t>
            </a:r>
            <a:r>
              <a:rPr lang="id-ID" sz="3200" dirty="0" smtClean="0">
                <a:latin typeface="Arial" pitchFamily="34" charset="0"/>
                <a:cs typeface="Arial" pitchFamily="34" charset="0"/>
              </a:rPr>
              <a:t>yang dilakukan manusia bukan untuk menemukan Tuhan secara absolut atau mutlak, melainkan mencari pertimbagan </a:t>
            </a:r>
            <a:r>
              <a:rPr lang="id-ID" sz="3200" dirty="0" smtClean="0">
                <a:latin typeface="Arial" pitchFamily="34" charset="0"/>
                <a:cs typeface="Arial" pitchFamily="34" charset="0"/>
              </a:rPr>
              <a:t>kemungkinan- kemungkinan </a:t>
            </a:r>
            <a:r>
              <a:rPr lang="id-ID" sz="3200" dirty="0" smtClean="0">
                <a:latin typeface="Arial" pitchFamily="34" charset="0"/>
                <a:cs typeface="Arial" pitchFamily="34" charset="0"/>
              </a:rPr>
              <a:t>bagi manusia untuk sampai pada kebenaran tentang Tuhan.</a:t>
            </a:r>
            <a:endParaRPr lang="id-ID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id-ID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/>
              <a:t>BERTEMUNYA SEL </a:t>
            </a:r>
            <a:r>
              <a:rPr lang="id-ID" smtClean="0"/>
              <a:t>SPERMA DENGAN </a:t>
            </a:r>
            <a:r>
              <a:rPr lang="id-ID" dirty="0" smtClean="0"/>
              <a:t>OVUM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id-ID" dirty="0" smtClean="0"/>
              <a:t>  </a:t>
            </a:r>
            <a:r>
              <a:rPr lang="id-ID" dirty="0" smtClean="0">
                <a:latin typeface="Baskerville"/>
                <a:ea typeface="Times New Roman"/>
                <a:cs typeface="Times New Roman"/>
              </a:rPr>
              <a:t>          </a:t>
            </a:r>
            <a:r>
              <a:rPr lang="id-ID" sz="2000" dirty="0" smtClean="0">
                <a:latin typeface="Times New Roman"/>
                <a:ea typeface="Times New Roman"/>
                <a:cs typeface="Arial"/>
              </a:rPr>
              <a:t> </a:t>
            </a:r>
            <a:endParaRPr lang="id-ID" sz="1800" dirty="0" smtClean="0"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id-ID" dirty="0" smtClean="0">
                <a:latin typeface="Baskerville"/>
                <a:ea typeface="Times New Roman"/>
                <a:cs typeface="Times New Roman"/>
              </a:rPr>
              <a:t>A- Sperma                                 B-Sperma menembusi ovum</a:t>
            </a:r>
            <a:endParaRPr lang="id-ID" sz="1800" dirty="0" smtClean="0">
              <a:latin typeface="Calibri"/>
              <a:ea typeface="Calibri"/>
              <a:cs typeface="Arial"/>
            </a:endParaRPr>
          </a:p>
          <a:p>
            <a:r>
              <a:rPr lang="id-ID" dirty="0" smtClean="0"/>
              <a:t>         </a:t>
            </a:r>
          </a:p>
          <a:p>
            <a:r>
              <a:rPr lang="id-ID" dirty="0" smtClean="0"/>
              <a:t>A- Sperma                                 B-Sperma menembusi ovum</a:t>
            </a:r>
          </a:p>
          <a:p>
            <a:pPr>
              <a:buNone/>
            </a:pP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/>
              <a:t>TANGGUNG JAWAB MANUSIA TERHADAP ALAM &amp; LINGKUNGANNYA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/>
            <a:r>
              <a:rPr lang="id-ID" dirty="0" smtClean="0"/>
              <a:t>H.R. IBNU ASAKIR</a:t>
            </a:r>
          </a:p>
          <a:p>
            <a:pPr algn="r" rtl="1">
              <a:buNone/>
            </a:pPr>
            <a:r>
              <a:rPr lang="ar-SA" sz="4400" dirty="0" smtClean="0">
                <a:cs typeface="Traditional Arabic" pitchFamily="2" charset="-78"/>
              </a:rPr>
              <a:t>إعمل لدنياك كانك تعيش أبدا واعمل لأخرتك كأنك تموت غدا</a:t>
            </a:r>
          </a:p>
          <a:p>
            <a:pPr algn="r" rtl="1">
              <a:buNone/>
            </a:pPr>
            <a:endParaRPr lang="id-ID" sz="4400" dirty="0">
              <a:cs typeface="Traditional Arabic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9762"/>
          </a:xfrm>
        </p:spPr>
        <p:txBody>
          <a:bodyPr>
            <a:normAutofit fontScale="90000"/>
          </a:bodyPr>
          <a:lstStyle/>
          <a:p>
            <a:pPr algn="ctr"/>
            <a:r>
              <a:rPr lang="id-ID" dirty="0" smtClean="0"/>
              <a:t>AKHLAQ, ETIKA DAN MORAL</a:t>
            </a:r>
            <a:endParaRPr lang="id-ID" dirty="0"/>
          </a:p>
        </p:txBody>
      </p:sp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228600" y="1447800"/>
          <a:ext cx="8458200" cy="4038600"/>
        </p:xfrm>
        <a:graphic>
          <a:graphicData uri="http://schemas.openxmlformats.org/presentationml/2006/ole">
            <p:oleObj spid="_x0000_s1027" name="Document" r:id="rId3" imgW="5737207" imgH="1687641" progId="Word.Document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9762"/>
          </a:xfrm>
        </p:spPr>
        <p:txBody>
          <a:bodyPr>
            <a:normAutofit fontScale="90000"/>
          </a:bodyPr>
          <a:lstStyle/>
          <a:p>
            <a:pPr algn="ctr"/>
            <a:r>
              <a:rPr lang="id-ID" dirty="0" smtClean="0"/>
              <a:t>AKHLAQ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d-ID" dirty="0" smtClean="0"/>
              <a:t>	</a:t>
            </a:r>
            <a:r>
              <a:rPr lang="id-ID" sz="2800" b="1" dirty="0" smtClean="0">
                <a:solidFill>
                  <a:srgbClr val="FF0000"/>
                </a:solidFill>
              </a:rPr>
              <a:t>Menurut bahasa</a:t>
            </a:r>
            <a:r>
              <a:rPr lang="id-ID" sz="2800" dirty="0" smtClean="0"/>
              <a:t>, akhlak berasal dari bahasa arab, yaitu isim mashdar (bentuk infinitive) dari kata al-akhlaqa, yukhliqu, ikhlaqan, sesuai timbangan (wazan) tsulasi majid af'ala, yuf'ilu if'alan yang berarti al-sajiyah (perangai), at-thobi'ah (kelakuan, tabiat, watak dasar), al-adat (kebiasaan, kelaziman), al-maru'ah (peradaban yang baik) dan al-din (agama).</a:t>
            </a:r>
          </a:p>
          <a:p>
            <a:pPr>
              <a:buNone/>
            </a:pP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772400" cy="1249362"/>
          </a:xfrm>
        </p:spPr>
        <p:txBody>
          <a:bodyPr>
            <a:normAutofit fontScale="90000"/>
          </a:bodyPr>
          <a:lstStyle/>
          <a:p>
            <a:pPr algn="ctr"/>
            <a:r>
              <a:rPr lang="id-ID" dirty="0" smtClean="0">
                <a:solidFill>
                  <a:srgbClr val="FF0000"/>
                </a:solidFill>
              </a:rPr>
              <a:t>Secara Istilahi</a:t>
            </a:r>
            <a:r>
              <a:rPr lang="id-ID" dirty="0" smtClean="0"/>
              <a:t>,</a:t>
            </a:r>
            <a:br>
              <a:rPr lang="id-ID" dirty="0" smtClean="0"/>
            </a:br>
            <a:r>
              <a:rPr lang="id-ID" dirty="0" smtClean="0"/>
              <a:t>MENURUT </a:t>
            </a:r>
            <a:br>
              <a:rPr lang="id-ID" dirty="0" smtClean="0"/>
            </a:br>
            <a:r>
              <a:rPr lang="id-ID" dirty="0" smtClean="0"/>
              <a:t>IBNU MISKAWAIH (w. 421 H/1030 M)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id-ID" dirty="0" smtClean="0"/>
              <a:t>	</a:t>
            </a:r>
          </a:p>
          <a:p>
            <a:pPr algn="ctr">
              <a:buNone/>
            </a:pPr>
            <a:r>
              <a:rPr lang="id-ID" sz="4000" dirty="0" smtClean="0"/>
              <a:t>Akhlak adalah sifat yang tertanam dalam jiwa yang mendorongnya untuk melakukan perbuatan tanpa memerlukan pemikiran dan pertimbangan.</a:t>
            </a:r>
          </a:p>
          <a:p>
            <a:pPr>
              <a:buNone/>
            </a:pP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68362"/>
          </a:xfrm>
        </p:spPr>
        <p:txBody>
          <a:bodyPr>
            <a:normAutofit/>
          </a:bodyPr>
          <a:lstStyle/>
          <a:p>
            <a:pPr algn="ctr"/>
            <a:r>
              <a:rPr lang="id-ID" sz="4000" dirty="0" smtClean="0"/>
              <a:t>Al-Ghazali (1015-1111 M)</a:t>
            </a:r>
            <a:endParaRPr lang="id-ID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id-ID" sz="3600" dirty="0" smtClean="0"/>
              <a:t>	</a:t>
            </a:r>
            <a:r>
              <a:rPr lang="id-ID" sz="4000" dirty="0" smtClean="0"/>
              <a:t>Akhlak adalah sifat yang tertanam dalam jiwa yang menimbulkan macam-macam perbuatan dengan gambling dan mudah, tanpa memerlukan pemikiran dan pertimbangan.</a:t>
            </a:r>
          </a:p>
          <a:p>
            <a:endParaRPr lang="id-ID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675</TotalTime>
  <Words>230</Words>
  <Application>Microsoft Office PowerPoint</Application>
  <PresentationFormat>On-screen Show (4:3)</PresentationFormat>
  <Paragraphs>53</Paragraphs>
  <Slides>14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6" baseType="lpstr">
      <vt:lpstr>Flow</vt:lpstr>
      <vt:lpstr>Document</vt:lpstr>
      <vt:lpstr>السلام عليكم ورحمةالله وبركاته</vt:lpstr>
      <vt:lpstr>IMAN &amp; TAQWA</vt:lpstr>
      <vt:lpstr>CIRI-CIRI IMAN</vt:lpstr>
      <vt:lpstr>Syaikh Shalih al- Fauzan hafizhahullah menerangkan, bahwa dari ayat di atas bisa disimpulkan bahwa ciri-ciri orang beriman itu antara lain:</vt:lpstr>
      <vt:lpstr>FILSAFAT</vt:lpstr>
      <vt:lpstr>TUHAN /Al-Ilah ?</vt:lpstr>
      <vt:lpstr>FILSAFAT KETUHANAN</vt:lpstr>
      <vt:lpstr>Slide 8</vt:lpstr>
      <vt:lpstr>BERTEMUNYA SEL SPERMA DENGAN OVUM</vt:lpstr>
      <vt:lpstr>TANGGUNG JAWAB MANUSIA TERHADAP ALAM &amp; LINGKUNGANNYA</vt:lpstr>
      <vt:lpstr>AKHLAQ, ETIKA DAN MORAL</vt:lpstr>
      <vt:lpstr>AKHLAQ</vt:lpstr>
      <vt:lpstr>Secara Istilahi, MENURUT  IBNU MISKAWAIH (w. 421 H/1030 M) </vt:lpstr>
      <vt:lpstr>Al-Ghazali (1015-1111 M)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السلام عليكم ورحمةالله وبركاته</dc:title>
  <dc:creator>ABAH</dc:creator>
  <cp:lastModifiedBy>SAMSUNG</cp:lastModifiedBy>
  <cp:revision>53</cp:revision>
  <dcterms:created xsi:type="dcterms:W3CDTF">2013-09-24T23:19:53Z</dcterms:created>
  <dcterms:modified xsi:type="dcterms:W3CDTF">2016-03-14T05:28:03Z</dcterms:modified>
</cp:coreProperties>
</file>