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75" r:id="rId4"/>
    <p:sldId id="276" r:id="rId5"/>
    <p:sldId id="257" r:id="rId6"/>
    <p:sldId id="258" r:id="rId7"/>
    <p:sldId id="260" r:id="rId8"/>
    <p:sldId id="261" r:id="rId9"/>
    <p:sldId id="262" r:id="rId10"/>
    <p:sldId id="263" r:id="rId11"/>
    <p:sldId id="265" r:id="rId12"/>
    <p:sldId id="266" r:id="rId13"/>
    <p:sldId id="267" r:id="rId14"/>
    <p:sldId id="268" r:id="rId15"/>
    <p:sldId id="269" r:id="rId16"/>
    <p:sldId id="271" r:id="rId17"/>
    <p:sldId id="274" r:id="rId18"/>
    <p:sldId id="272" r:id="rId19"/>
    <p:sldId id="273" r:id="rId20"/>
    <p:sldId id="264" r:id="rId2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25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C3869E37-3CE4-4A02-845C-4FB89D2FA6F8}" type="datetimeFigureOut">
              <a:rPr lang="id-ID" smtClean="0"/>
              <a:t>10/09/2019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2068354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3869E37-3CE4-4A02-845C-4FB89D2FA6F8}" type="datetimeFigureOut">
              <a:rPr lang="id-ID" smtClean="0"/>
              <a:t>10/09/2019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2554445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869E37-3CE4-4A02-845C-4FB89D2FA6F8}" type="datetimeFigureOut">
              <a:rPr lang="id-ID" smtClean="0"/>
              <a:t>10/09/2019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191803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C3869E37-3CE4-4A02-845C-4FB89D2FA6F8}" type="datetimeFigureOut">
              <a:rPr lang="id-ID" smtClean="0"/>
              <a:t>10/09/2019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479335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C3869E37-3CE4-4A02-845C-4FB89D2FA6F8}" type="datetimeFigureOut">
              <a:rPr lang="id-ID" smtClean="0"/>
              <a:t>10/09/2019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1250262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C3869E37-3CE4-4A02-845C-4FB89D2FA6F8}" type="datetimeFigureOut">
              <a:rPr lang="id-ID" smtClean="0"/>
              <a:t>10/09/2019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950365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869E37-3CE4-4A02-845C-4FB89D2FA6F8}" type="datetimeFigureOut">
              <a:rPr lang="id-ID" smtClean="0"/>
              <a:t>10/09/2019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2337717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869E37-3CE4-4A02-845C-4FB89D2FA6F8}" type="datetimeFigureOut">
              <a:rPr lang="id-ID" smtClean="0"/>
              <a:t>10/09/2019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4243104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869E37-3CE4-4A02-845C-4FB89D2FA6F8}" type="datetimeFigureOut">
              <a:rPr lang="id-ID" smtClean="0"/>
              <a:t>10/09/2019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1784167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3869E37-3CE4-4A02-845C-4FB89D2FA6F8}" type="datetimeFigureOut">
              <a:rPr lang="id-ID" smtClean="0"/>
              <a:t>10/09/2019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1356264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3869E37-3CE4-4A02-845C-4FB89D2FA6F8}" type="datetimeFigureOut">
              <a:rPr lang="id-ID" smtClean="0"/>
              <a:t>10/09/2019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3114183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869E37-3CE4-4A02-845C-4FB89D2FA6F8}" type="datetimeFigureOut">
              <a:rPr lang="id-ID" smtClean="0"/>
              <a:t>10/09/2019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ABDFB9-EC2F-4E21-8899-2DD7CF374EFC}" type="slidenum">
              <a:rPr lang="id-ID" smtClean="0"/>
              <a:t>‹#›</a:t>
            </a:fld>
            <a:endParaRPr lang="id-ID"/>
          </a:p>
        </p:txBody>
      </p:sp>
    </p:spTree>
    <p:extLst>
      <p:ext uri="{BB962C8B-B14F-4D97-AF65-F5344CB8AC3E}">
        <p14:creationId xmlns:p14="http://schemas.microsoft.com/office/powerpoint/2010/main" val="8140400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file:///E:\KeepVid%20Free%20Downloaded\Soft%20Skills--Professionalism.mp4"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476672"/>
            <a:ext cx="6163937" cy="3397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671424" y="3573016"/>
            <a:ext cx="7772400" cy="1470025"/>
          </a:xfrm>
        </p:spPr>
        <p:txBody>
          <a:bodyPr/>
          <a:lstStyle/>
          <a:p>
            <a:r>
              <a:rPr lang="id-ID" dirty="0" smtClean="0"/>
              <a:t>ETIKA PROFESI</a:t>
            </a:r>
            <a:endParaRPr lang="id-ID" dirty="0"/>
          </a:p>
        </p:txBody>
      </p:sp>
      <p:sp>
        <p:nvSpPr>
          <p:cNvPr id="3" name="Subtitle 2"/>
          <p:cNvSpPr>
            <a:spLocks noGrp="1"/>
          </p:cNvSpPr>
          <p:nvPr>
            <p:ph type="subTitle" idx="1"/>
          </p:nvPr>
        </p:nvSpPr>
        <p:spPr>
          <a:xfrm>
            <a:off x="1460997" y="5116233"/>
            <a:ext cx="6400800" cy="689031"/>
          </a:xfrm>
        </p:spPr>
        <p:txBody>
          <a:bodyPr/>
          <a:lstStyle/>
          <a:p>
            <a:r>
              <a:rPr lang="id-ID" dirty="0" smtClean="0"/>
              <a:t>PROFESI</a:t>
            </a:r>
            <a:endParaRPr lang="id-ID" dirty="0"/>
          </a:p>
        </p:txBody>
      </p:sp>
    </p:spTree>
    <p:extLst>
      <p:ext uri="{BB962C8B-B14F-4D97-AF65-F5344CB8AC3E}">
        <p14:creationId xmlns:p14="http://schemas.microsoft.com/office/powerpoint/2010/main" val="11045016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pic>
        <p:nvPicPr>
          <p:cNvPr id="3074" name="Picture 2" descr="Hasil gambar untuk descendants of the su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55976" y="3573016"/>
            <a:ext cx="3816424" cy="23702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Hasil gambar untuk descendants of the su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7" y="404664"/>
            <a:ext cx="4707105" cy="2630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43750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prstGeom prst="round2DiagRect">
            <a:avLst/>
          </a:prstGeom>
          <a:solidFill>
            <a:schemeClr val="accent3">
              <a:lumMod val="40000"/>
              <a:lumOff val="60000"/>
            </a:schemeClr>
          </a:solidFill>
        </p:spPr>
        <p:txBody>
          <a:bodyPr/>
          <a:lstStyle/>
          <a:p>
            <a:pPr algn="l"/>
            <a:r>
              <a:rPr lang="id-ID" dirty="0" smtClean="0"/>
              <a:t>Kebutuhan Manusia</a:t>
            </a:r>
            <a:endParaRPr lang="id-ID" dirty="0"/>
          </a:p>
        </p:txBody>
      </p:sp>
      <p:sp>
        <p:nvSpPr>
          <p:cNvPr id="3" name="Content Placeholder 2"/>
          <p:cNvSpPr>
            <a:spLocks noGrp="1"/>
          </p:cNvSpPr>
          <p:nvPr>
            <p:ph idx="1"/>
          </p:nvPr>
        </p:nvSpPr>
        <p:spPr/>
        <p:txBody>
          <a:bodyPr/>
          <a:lstStyle/>
          <a:p>
            <a:pPr marL="0" indent="0">
              <a:lnSpc>
                <a:spcPct val="90000"/>
              </a:lnSpc>
              <a:buNone/>
            </a:pPr>
            <a:r>
              <a:rPr lang="en-US" dirty="0" err="1" smtClean="0"/>
              <a:t>Abdulkadir</a:t>
            </a:r>
            <a:r>
              <a:rPr lang="en-US" dirty="0" smtClean="0"/>
              <a:t> Muhammad (2001) </a:t>
            </a:r>
            <a:r>
              <a:rPr lang="en-US" dirty="0" err="1" smtClean="0"/>
              <a:t>mengklasifikasikan</a:t>
            </a:r>
            <a:r>
              <a:rPr lang="en-US" dirty="0" smtClean="0"/>
              <a:t> </a:t>
            </a:r>
            <a:r>
              <a:rPr lang="en-US" dirty="0" err="1" smtClean="0"/>
              <a:t>kebutuhan</a:t>
            </a:r>
            <a:r>
              <a:rPr lang="en-US" dirty="0" smtClean="0"/>
              <a:t> </a:t>
            </a:r>
            <a:r>
              <a:rPr lang="en-US" dirty="0" err="1" smtClean="0"/>
              <a:t>manusia</a:t>
            </a:r>
            <a:r>
              <a:rPr lang="en-US" dirty="0" smtClean="0"/>
              <a:t> </a:t>
            </a:r>
            <a:r>
              <a:rPr lang="en-US" dirty="0" err="1" smtClean="0"/>
              <a:t>sebagai</a:t>
            </a:r>
            <a:r>
              <a:rPr lang="en-US" dirty="0" smtClean="0"/>
              <a:t> </a:t>
            </a:r>
            <a:r>
              <a:rPr lang="en-US" dirty="0" err="1" smtClean="0"/>
              <a:t>berikut</a:t>
            </a:r>
            <a:r>
              <a:rPr lang="en-US" dirty="0" smtClean="0"/>
              <a:t>:</a:t>
            </a:r>
          </a:p>
          <a:p>
            <a:pPr marL="514350" indent="-514350">
              <a:lnSpc>
                <a:spcPct val="90000"/>
              </a:lnSpc>
              <a:buFont typeface="+mj-lt"/>
              <a:buAutoNum type="alphaLcParenR"/>
            </a:pPr>
            <a:r>
              <a:rPr lang="en-US" dirty="0" smtClean="0"/>
              <a:t>	</a:t>
            </a:r>
            <a:r>
              <a:rPr lang="en-US" dirty="0" err="1" smtClean="0"/>
              <a:t>kebutuhan</a:t>
            </a:r>
            <a:r>
              <a:rPr lang="en-US" dirty="0" smtClean="0"/>
              <a:t> </a:t>
            </a:r>
            <a:r>
              <a:rPr lang="en-US" dirty="0" err="1" smtClean="0"/>
              <a:t>ekonomi</a:t>
            </a:r>
            <a:r>
              <a:rPr lang="en-US" dirty="0" smtClean="0"/>
              <a:t> (material)</a:t>
            </a:r>
          </a:p>
          <a:p>
            <a:pPr marL="514350" indent="-514350">
              <a:lnSpc>
                <a:spcPct val="90000"/>
              </a:lnSpc>
              <a:buFont typeface="+mj-lt"/>
              <a:buAutoNum type="alphaLcParenR"/>
            </a:pPr>
            <a:r>
              <a:rPr lang="en-US" dirty="0" smtClean="0"/>
              <a:t>	</a:t>
            </a:r>
            <a:r>
              <a:rPr lang="en-US" dirty="0" err="1" smtClean="0"/>
              <a:t>kebutuhan</a:t>
            </a:r>
            <a:r>
              <a:rPr lang="en-US" dirty="0" smtClean="0"/>
              <a:t> </a:t>
            </a:r>
            <a:r>
              <a:rPr lang="en-US" dirty="0" err="1" smtClean="0"/>
              <a:t>psikis</a:t>
            </a:r>
            <a:r>
              <a:rPr lang="en-US" dirty="0" smtClean="0"/>
              <a:t> (non-</a:t>
            </a:r>
            <a:r>
              <a:rPr lang="en-US" dirty="0" err="1" smtClean="0"/>
              <a:t>materi</a:t>
            </a:r>
            <a:r>
              <a:rPr lang="en-US" dirty="0" smtClean="0"/>
              <a:t>)</a:t>
            </a:r>
          </a:p>
          <a:p>
            <a:pPr marL="514350" indent="-514350">
              <a:lnSpc>
                <a:spcPct val="90000"/>
              </a:lnSpc>
              <a:buFont typeface="+mj-lt"/>
              <a:buAutoNum type="alphaLcParenR"/>
            </a:pPr>
            <a:r>
              <a:rPr lang="en-US" dirty="0" smtClean="0"/>
              <a:t>	</a:t>
            </a:r>
            <a:r>
              <a:rPr lang="en-US" dirty="0" err="1" smtClean="0"/>
              <a:t>kebutuhan</a:t>
            </a:r>
            <a:r>
              <a:rPr lang="en-US" dirty="0" smtClean="0"/>
              <a:t> </a:t>
            </a:r>
            <a:r>
              <a:rPr lang="en-US" dirty="0" err="1" smtClean="0"/>
              <a:t>biologis</a:t>
            </a:r>
            <a:r>
              <a:rPr lang="en-US" dirty="0" smtClean="0"/>
              <a:t> (proses </a:t>
            </a:r>
            <a:r>
              <a:rPr lang="en-US" dirty="0" err="1" smtClean="0"/>
              <a:t>regenerasi</a:t>
            </a:r>
            <a:r>
              <a:rPr lang="en-US" dirty="0" smtClean="0"/>
              <a:t>)</a:t>
            </a:r>
          </a:p>
          <a:p>
            <a:pPr marL="514350" indent="-514350">
              <a:lnSpc>
                <a:spcPct val="90000"/>
              </a:lnSpc>
              <a:buFont typeface="+mj-lt"/>
              <a:buAutoNum type="alphaLcParenR"/>
            </a:pPr>
            <a:r>
              <a:rPr lang="en-US" dirty="0" smtClean="0"/>
              <a:t>	</a:t>
            </a:r>
            <a:r>
              <a:rPr lang="en-US" dirty="0" err="1" smtClean="0"/>
              <a:t>kebutuhan</a:t>
            </a:r>
            <a:r>
              <a:rPr lang="en-US" dirty="0" smtClean="0"/>
              <a:t> </a:t>
            </a:r>
            <a:r>
              <a:rPr lang="en-US" dirty="0" err="1" smtClean="0"/>
              <a:t>pekerjaan</a:t>
            </a:r>
            <a:r>
              <a:rPr lang="en-US" dirty="0" smtClean="0"/>
              <a:t> (</a:t>
            </a:r>
            <a:r>
              <a:rPr lang="en-US" dirty="0" err="1" smtClean="0"/>
              <a:t>kebutuhan</a:t>
            </a:r>
            <a:r>
              <a:rPr lang="en-US" dirty="0" smtClean="0"/>
              <a:t> 	</a:t>
            </a:r>
            <a:r>
              <a:rPr lang="en-US" dirty="0" err="1" smtClean="0"/>
              <a:t>akan</a:t>
            </a:r>
            <a:r>
              <a:rPr lang="en-US" dirty="0" smtClean="0"/>
              <a:t> status </a:t>
            </a:r>
            <a:r>
              <a:rPr lang="en-US" dirty="0" err="1" smtClean="0"/>
              <a:t>dan</a:t>
            </a:r>
            <a:r>
              <a:rPr lang="en-US" dirty="0" smtClean="0"/>
              <a:t> </a:t>
            </a:r>
            <a:r>
              <a:rPr lang="en-US" dirty="0" err="1" smtClean="0"/>
              <a:t>derajat</a:t>
            </a:r>
            <a:r>
              <a:rPr lang="en-US" dirty="0" smtClean="0"/>
              <a:t>)</a:t>
            </a:r>
          </a:p>
          <a:p>
            <a:endParaRPr lang="id-ID" dirty="0"/>
          </a:p>
        </p:txBody>
      </p:sp>
    </p:spTree>
    <p:extLst>
      <p:ext uri="{BB962C8B-B14F-4D97-AF65-F5344CB8AC3E}">
        <p14:creationId xmlns:p14="http://schemas.microsoft.com/office/powerpoint/2010/main" val="7598177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KERJAAN </a:t>
            </a:r>
            <a:endParaRPr lang="id-ID" dirty="0"/>
          </a:p>
        </p:txBody>
      </p:sp>
      <p:sp>
        <p:nvSpPr>
          <p:cNvPr id="3" name="Content Placeholder 2"/>
          <p:cNvSpPr>
            <a:spLocks noGrp="1"/>
          </p:cNvSpPr>
          <p:nvPr>
            <p:ph idx="1"/>
          </p:nvPr>
        </p:nvSpPr>
        <p:spPr/>
        <p:txBody>
          <a:bodyPr/>
          <a:lstStyle/>
          <a:p>
            <a:pPr marL="0" indent="0">
              <a:buNone/>
            </a:pPr>
            <a:r>
              <a:rPr lang="en-US" dirty="0" smtClean="0"/>
              <a:t>Thomas Aquinas </a:t>
            </a:r>
            <a:r>
              <a:rPr lang="en-US" dirty="0" err="1" smtClean="0"/>
              <a:t>seperti</a:t>
            </a:r>
            <a:r>
              <a:rPr lang="en-US" dirty="0" smtClean="0"/>
              <a:t> </a:t>
            </a:r>
            <a:r>
              <a:rPr lang="en-US" dirty="0" err="1" smtClean="0"/>
              <a:t>dikutip</a:t>
            </a:r>
            <a:r>
              <a:rPr lang="en-US" dirty="0" smtClean="0"/>
              <a:t> </a:t>
            </a:r>
            <a:r>
              <a:rPr lang="en-US" dirty="0" err="1" smtClean="0"/>
              <a:t>Sumaryono</a:t>
            </a:r>
            <a:r>
              <a:rPr lang="en-US" dirty="0" smtClean="0"/>
              <a:t> (1995) </a:t>
            </a:r>
            <a:r>
              <a:rPr lang="en-US" dirty="0" err="1" smtClean="0"/>
              <a:t>mengatakan</a:t>
            </a:r>
            <a:r>
              <a:rPr lang="en-US" dirty="0" smtClean="0"/>
              <a:t> </a:t>
            </a:r>
            <a:r>
              <a:rPr lang="en-US" dirty="0" err="1" smtClean="0"/>
              <a:t>bahwa</a:t>
            </a:r>
            <a:r>
              <a:rPr lang="en-US" dirty="0" smtClean="0"/>
              <a:t> </a:t>
            </a:r>
            <a:r>
              <a:rPr lang="en-US" dirty="0" err="1" smtClean="0"/>
              <a:t>wujud</a:t>
            </a:r>
            <a:r>
              <a:rPr lang="en-US" dirty="0" smtClean="0"/>
              <a:t> </a:t>
            </a:r>
            <a:r>
              <a:rPr lang="en-US" dirty="0" err="1" smtClean="0"/>
              <a:t>kerja</a:t>
            </a:r>
            <a:r>
              <a:rPr lang="en-US" dirty="0" smtClean="0"/>
              <a:t> </a:t>
            </a:r>
            <a:r>
              <a:rPr lang="en-US" dirty="0" err="1" smtClean="0"/>
              <a:t>memiliki</a:t>
            </a:r>
            <a:r>
              <a:rPr lang="en-US" dirty="0" smtClean="0"/>
              <a:t> </a:t>
            </a:r>
            <a:r>
              <a:rPr lang="en-US" dirty="0" err="1" smtClean="0"/>
              <a:t>tujuan</a:t>
            </a:r>
            <a:r>
              <a:rPr lang="en-US" dirty="0" smtClean="0"/>
              <a:t>:</a:t>
            </a:r>
          </a:p>
          <a:p>
            <a:pPr marL="514350" indent="-514350">
              <a:buFont typeface="+mj-lt"/>
              <a:buAutoNum type="alphaLcPeriod"/>
            </a:pPr>
            <a:r>
              <a:rPr lang="en-US" dirty="0" err="1" smtClean="0"/>
              <a:t>pemenuhan</a:t>
            </a:r>
            <a:r>
              <a:rPr lang="en-US" dirty="0" smtClean="0"/>
              <a:t> </a:t>
            </a:r>
            <a:r>
              <a:rPr lang="en-US" dirty="0" err="1" smtClean="0"/>
              <a:t>kebutuhan</a:t>
            </a:r>
            <a:r>
              <a:rPr lang="en-US" dirty="0" smtClean="0"/>
              <a:t> </a:t>
            </a:r>
            <a:r>
              <a:rPr lang="en-US" dirty="0" err="1" smtClean="0"/>
              <a:t>hidup</a:t>
            </a:r>
            <a:endParaRPr lang="en-US" dirty="0" smtClean="0"/>
          </a:p>
          <a:p>
            <a:pPr marL="514350" indent="-514350">
              <a:buFont typeface="+mj-lt"/>
              <a:buAutoNum type="alphaLcPeriod"/>
            </a:pPr>
            <a:r>
              <a:rPr lang="en-US" dirty="0" err="1" smtClean="0"/>
              <a:t>mengurangi</a:t>
            </a:r>
            <a:r>
              <a:rPr lang="en-US" dirty="0" smtClean="0"/>
              <a:t> </a:t>
            </a:r>
            <a:r>
              <a:rPr lang="en-US" dirty="0" err="1" smtClean="0"/>
              <a:t>tingkat</a:t>
            </a:r>
            <a:r>
              <a:rPr lang="id-ID" dirty="0"/>
              <a:t> </a:t>
            </a:r>
            <a:r>
              <a:rPr lang="en-US" dirty="0" err="1" smtClean="0"/>
              <a:t>pengangguran</a:t>
            </a:r>
            <a:r>
              <a:rPr lang="en-US" dirty="0" smtClean="0"/>
              <a:t>/</a:t>
            </a:r>
            <a:r>
              <a:rPr lang="en-US" dirty="0" err="1" smtClean="0"/>
              <a:t>kriminalitas</a:t>
            </a:r>
            <a:endParaRPr lang="en-US" dirty="0" smtClean="0"/>
          </a:p>
          <a:p>
            <a:pPr marL="514350" indent="-514350">
              <a:buFont typeface="+mj-lt"/>
              <a:buAutoNum type="alphaLcPeriod"/>
            </a:pPr>
            <a:r>
              <a:rPr lang="en-US" dirty="0" err="1" smtClean="0"/>
              <a:t>melayani</a:t>
            </a:r>
            <a:r>
              <a:rPr lang="en-US" dirty="0" smtClean="0"/>
              <a:t> </a:t>
            </a:r>
            <a:r>
              <a:rPr lang="en-US" dirty="0" err="1" smtClean="0"/>
              <a:t>sesama</a:t>
            </a:r>
            <a:endParaRPr lang="en-US" dirty="0" smtClean="0"/>
          </a:p>
          <a:p>
            <a:pPr marL="0" indent="0">
              <a:buNone/>
            </a:pPr>
            <a:endParaRPr lang="id-ID" dirty="0"/>
          </a:p>
        </p:txBody>
      </p:sp>
    </p:spTree>
    <p:extLst>
      <p:ext uri="{BB962C8B-B14F-4D97-AF65-F5344CB8AC3E}">
        <p14:creationId xmlns:p14="http://schemas.microsoft.com/office/powerpoint/2010/main" val="817941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prstGeom prst="roundRect">
            <a:avLst/>
          </a:prstGeom>
          <a:solidFill>
            <a:schemeClr val="tx2">
              <a:lumMod val="60000"/>
              <a:lumOff val="40000"/>
            </a:schemeClr>
          </a:solidFill>
        </p:spPr>
        <p:txBody>
          <a:bodyPr/>
          <a:lstStyle/>
          <a:p>
            <a:pPr algn="l"/>
            <a:r>
              <a:rPr lang="id-ID" dirty="0" smtClean="0"/>
              <a:t>Tahukah Anda?</a:t>
            </a:r>
            <a:endParaRPr lang="id-ID" dirty="0"/>
          </a:p>
        </p:txBody>
      </p:sp>
      <p:sp>
        <p:nvSpPr>
          <p:cNvPr id="3" name="Content Placeholder 2"/>
          <p:cNvSpPr>
            <a:spLocks noGrp="1"/>
          </p:cNvSpPr>
          <p:nvPr>
            <p:ph idx="1"/>
          </p:nvPr>
        </p:nvSpPr>
        <p:spPr/>
        <p:txBody>
          <a:bodyPr/>
          <a:lstStyle/>
          <a:p>
            <a:pPr marL="0" indent="0" algn="just">
              <a:buNone/>
            </a:pPr>
            <a:r>
              <a:rPr lang="id-ID" b="1" dirty="0"/>
              <a:t>Profesi </a:t>
            </a:r>
            <a:r>
              <a:rPr lang="id-ID" dirty="0"/>
              <a:t>adalah kata serapan dari sebuah</a:t>
            </a:r>
            <a:r>
              <a:rPr lang="id-ID" b="1" dirty="0"/>
              <a:t> </a:t>
            </a:r>
            <a:r>
              <a:rPr lang="id-ID" dirty="0"/>
              <a:t>kata dalam bahasa Inggris "Profess", yang dalam bahasa Yunani adalah "Επαγγελια" dan berasal dari bahasa Latin “</a:t>
            </a:r>
            <a:r>
              <a:rPr lang="id-ID" i="1" dirty="0"/>
              <a:t>professues</a:t>
            </a:r>
            <a:r>
              <a:rPr lang="id-ID" dirty="0"/>
              <a:t>” yang </a:t>
            </a:r>
            <a:r>
              <a:rPr lang="id-ID" dirty="0" smtClean="0"/>
              <a:t>artinya</a:t>
            </a:r>
          </a:p>
          <a:p>
            <a:pPr marL="0" indent="0" algn="just">
              <a:buNone/>
            </a:pPr>
            <a:r>
              <a:rPr lang="id-ID" dirty="0" smtClean="0"/>
              <a:t> </a:t>
            </a:r>
            <a:r>
              <a:rPr lang="id-ID" dirty="0"/>
              <a:t>“suatu kegiatan atau pekerjaan yang semula dihubungkan dengan sumpah atau janji bersifat religius”.</a:t>
            </a:r>
          </a:p>
          <a:p>
            <a:pPr marL="0" indent="0">
              <a:buNone/>
            </a:pPr>
            <a:endParaRPr lang="id-ID" dirty="0"/>
          </a:p>
          <a:p>
            <a:pPr marL="0" indent="0">
              <a:buNone/>
            </a:pPr>
            <a:endParaRPr lang="id-ID" dirty="0"/>
          </a:p>
        </p:txBody>
      </p:sp>
    </p:spTree>
    <p:extLst>
      <p:ext uri="{BB962C8B-B14F-4D97-AF65-F5344CB8AC3E}">
        <p14:creationId xmlns:p14="http://schemas.microsoft.com/office/powerpoint/2010/main" val="17264360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a:xfrm>
            <a:off x="457200" y="1772816"/>
            <a:ext cx="8435280" cy="4353347"/>
          </a:xfrm>
          <a:prstGeom prst="roundRect">
            <a:avLst/>
          </a:prstGeom>
          <a:solidFill>
            <a:schemeClr val="tx2">
              <a:lumMod val="60000"/>
              <a:lumOff val="40000"/>
            </a:schemeClr>
          </a:solidFill>
        </p:spPr>
        <p:txBody>
          <a:bodyPr>
            <a:normAutofit fontScale="92500" lnSpcReduction="20000"/>
          </a:bodyPr>
          <a:lstStyle/>
          <a:p>
            <a:pPr marL="0" indent="0">
              <a:buNone/>
            </a:pPr>
            <a:r>
              <a:rPr lang="id-ID" dirty="0" smtClean="0"/>
              <a:t>Salah satu tujuan proses </a:t>
            </a:r>
            <a:r>
              <a:rPr lang="id-ID" dirty="0"/>
              <a:t>pendidikan formal adalah mencapai sebuah profesi yang sesuai dengan minat dan </a:t>
            </a:r>
            <a:r>
              <a:rPr lang="id-ID" dirty="0" smtClean="0"/>
              <a:t>kemampuan </a:t>
            </a:r>
            <a:r>
              <a:rPr lang="id-ID" dirty="0"/>
              <a:t>yang </a:t>
            </a:r>
            <a:r>
              <a:rPr lang="id-ID" dirty="0" smtClean="0"/>
              <a:t>dimiliki.</a:t>
            </a:r>
          </a:p>
          <a:p>
            <a:pPr marL="0" indent="0">
              <a:buNone/>
            </a:pPr>
            <a:endParaRPr lang="id-ID" dirty="0"/>
          </a:p>
          <a:p>
            <a:pPr marL="0" indent="0">
              <a:buNone/>
            </a:pPr>
            <a:r>
              <a:rPr lang="id-ID" dirty="0"/>
              <a:t>Mentalitas professional adalah mentalitas yang dibangun dari kesadaran bahwa </a:t>
            </a:r>
            <a:r>
              <a:rPr lang="id-ID" b="1" dirty="0"/>
              <a:t>setiap tanggung jawab yang dibebankan harus dapat dikerjakan dengan prinsip mutu terbaik dan dedikasi tertinggi.</a:t>
            </a:r>
          </a:p>
          <a:p>
            <a:pPr marL="0" indent="0">
              <a:buNone/>
            </a:pPr>
            <a:endParaRPr lang="id-ID"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548680"/>
            <a:ext cx="3339196"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74394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Definisi Profesi</a:t>
            </a:r>
            <a:endParaRPr lang="id-ID" dirty="0"/>
          </a:p>
        </p:txBody>
      </p:sp>
      <p:sp>
        <p:nvSpPr>
          <p:cNvPr id="3" name="Content Placeholder 2"/>
          <p:cNvSpPr>
            <a:spLocks noGrp="1"/>
          </p:cNvSpPr>
          <p:nvPr>
            <p:ph idx="1"/>
          </p:nvPr>
        </p:nvSpPr>
        <p:spPr>
          <a:xfrm>
            <a:off x="395536" y="1556792"/>
            <a:ext cx="8219256" cy="4929411"/>
          </a:xfrm>
        </p:spPr>
        <p:txBody>
          <a:bodyPr>
            <a:normAutofit fontScale="70000" lnSpcReduction="20000"/>
          </a:bodyPr>
          <a:lstStyle/>
          <a:p>
            <a:pPr lvl="0"/>
            <a:r>
              <a:rPr lang="id-ID" sz="3400" dirty="0"/>
              <a:t>Profesi adalah suatu kumpulan pekerjaan yang membangun sekumpulan norma yang sangat khusus yang berasal dari perannya yang khusus di masyarakat. (Schein, E.H, 1962</a:t>
            </a:r>
            <a:r>
              <a:rPr lang="id-ID" sz="3400" dirty="0" smtClean="0"/>
              <a:t>)</a:t>
            </a:r>
          </a:p>
          <a:p>
            <a:pPr marL="0" lvl="0" indent="0">
              <a:buNone/>
            </a:pPr>
            <a:endParaRPr lang="id-ID" sz="3400" dirty="0"/>
          </a:p>
          <a:p>
            <a:pPr lvl="0"/>
            <a:r>
              <a:rPr lang="id-ID" sz="3400" dirty="0"/>
              <a:t>Profesi adalah aktivitas intelektual yang dipelajari termasuk pelatihan yang diselenggarakan secara formal ataupun tidak formal dan memperoleh sertifikat yang dikeluarkan oleh sekelompok / badan yang bertanggung jawab pada keilmuan tersebut dalam melayani masyarakat, menggunakan etika layanan profesi dengan mengimplikasikan kompetensi mencetuskan ide, kewenangan ketrampilan teknis. (Daniel Bell, 1973)</a:t>
            </a:r>
          </a:p>
          <a:p>
            <a:pPr marL="0" indent="0">
              <a:buNone/>
            </a:pPr>
            <a:endParaRPr lang="id-ID" sz="3400" dirty="0"/>
          </a:p>
          <a:p>
            <a:pPr lvl="0"/>
            <a:r>
              <a:rPr lang="id-ID" sz="3400" dirty="0"/>
              <a:t>Profesi adalah "komunitas moral" yang memiliki cita-cita dan nilai bersama (Paul F. Comenisch, 1983)</a:t>
            </a:r>
          </a:p>
          <a:p>
            <a:endParaRPr lang="id-ID" dirty="0"/>
          </a:p>
        </p:txBody>
      </p:sp>
    </p:spTree>
    <p:extLst>
      <p:ext uri="{BB962C8B-B14F-4D97-AF65-F5344CB8AC3E}">
        <p14:creationId xmlns:p14="http://schemas.microsoft.com/office/powerpoint/2010/main" val="32449139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289451"/>
          </a:xfrm>
        </p:spPr>
        <p:txBody>
          <a:bodyPr>
            <a:normAutofit fontScale="77500" lnSpcReduction="20000"/>
          </a:bodyPr>
          <a:lstStyle/>
          <a:p>
            <a:pPr lvl="0" algn="just"/>
            <a:r>
              <a:rPr lang="id-ID" dirty="0" smtClean="0"/>
              <a:t>Profesi adalah kelompok lapangan pekerjaan yang khusus melaksanakan kegiatan yang memerlukan keterampilan dan keahlian tinggi guna memenuhi kebutuhan yang rumit dari manusia, yang hanya dapat dicapai melalui penguasaan pengetahuan yang berhubungan dengan sifat manusia, kecenderungan sejarah dan lingkungan hidupnya, serta diikat dengan suatu </a:t>
            </a:r>
            <a:r>
              <a:rPr lang="id-ID" dirty="0" smtClean="0"/>
              <a:t>disiplin </a:t>
            </a:r>
            <a:r>
              <a:rPr lang="id-ID" dirty="0"/>
              <a:t>etika yang dikembangkan dan diterapkan oleh para pelaku profesi tersebut (T.H. Sigit, 2012)</a:t>
            </a:r>
          </a:p>
          <a:p>
            <a:pPr marL="0" indent="0" algn="just">
              <a:buNone/>
            </a:pPr>
            <a:endParaRPr lang="id-ID" dirty="0"/>
          </a:p>
          <a:p>
            <a:pPr lvl="0" algn="just"/>
            <a:r>
              <a:rPr lang="id-ID" dirty="0"/>
              <a:t>Profesi adalah pekerjaan yang dilakukan sebagai kegiatan pokok untuk menghasilkan nafkah hidup dan yang mengandalkan suatu keahlian. Dengan demikian, seorang professional adalah mereka yang melakukan profesinya secara tetap dan mempraktekkan suatu keahlian tertentu</a:t>
            </a:r>
          </a:p>
          <a:p>
            <a:endParaRPr lang="id-ID" dirty="0"/>
          </a:p>
        </p:txBody>
      </p:sp>
    </p:spTree>
    <p:extLst>
      <p:ext uri="{BB962C8B-B14F-4D97-AF65-F5344CB8AC3E}">
        <p14:creationId xmlns:p14="http://schemas.microsoft.com/office/powerpoint/2010/main" val="8394066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251520" y="620688"/>
            <a:ext cx="8712968" cy="6048671"/>
          </a:xfrm>
          <a:prstGeom prst="teardrop">
            <a:avLst/>
          </a:prstGeom>
          <a:solidFill>
            <a:srgbClr val="FFC000"/>
          </a:solidFill>
        </p:spPr>
        <p:txBody>
          <a:bodyPr>
            <a:normAutofit lnSpcReduction="10000"/>
          </a:bodyPr>
          <a:lstStyle/>
          <a:p>
            <a:pPr marL="0" indent="0">
              <a:buNone/>
            </a:pPr>
            <a:r>
              <a:rPr lang="id-ID" sz="3600" dirty="0" smtClean="0"/>
              <a:t>Profesi merupakan </a:t>
            </a:r>
            <a:r>
              <a:rPr lang="id-ID" sz="3600" dirty="0"/>
              <a:t>suatu bidang pekerjaan yang didasarkan pada suatu </a:t>
            </a:r>
            <a:r>
              <a:rPr lang="id-ID" sz="3600" b="1" dirty="0"/>
              <a:t>kompetensi khusus</a:t>
            </a:r>
            <a:r>
              <a:rPr lang="id-ID" sz="3600" dirty="0"/>
              <a:t>, berbasis intelektual, praktikal dan memiliki </a:t>
            </a:r>
            <a:r>
              <a:rPr lang="id-ID" sz="3600" b="1" dirty="0"/>
              <a:t>standar keprofesian tertentu yang membedakannya dengan profesi lainnya</a:t>
            </a:r>
            <a:r>
              <a:rPr lang="id-ID" sz="3600" dirty="0"/>
              <a:t>.</a:t>
            </a:r>
          </a:p>
          <a:p>
            <a:pPr marL="0" indent="0">
              <a:buNone/>
            </a:pPr>
            <a:endParaRPr lang="id-ID" dirty="0"/>
          </a:p>
        </p:txBody>
      </p:sp>
    </p:spTree>
    <p:extLst>
      <p:ext uri="{BB962C8B-B14F-4D97-AF65-F5344CB8AC3E}">
        <p14:creationId xmlns:p14="http://schemas.microsoft.com/office/powerpoint/2010/main" val="42034728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818302"/>
            <a:ext cx="8190909"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457200" y="836712"/>
            <a:ext cx="8219256" cy="5289451"/>
          </a:xfrm>
        </p:spPr>
        <p:txBody>
          <a:bodyPr/>
          <a:lstStyle/>
          <a:p>
            <a:pPr marL="0" indent="0">
              <a:buNone/>
            </a:pPr>
            <a:r>
              <a:rPr lang="id-ID" b="1" dirty="0" smtClean="0">
                <a:solidFill>
                  <a:schemeClr val="accent6">
                    <a:lumMod val="75000"/>
                  </a:schemeClr>
                </a:solidFill>
              </a:rPr>
              <a:t>Profesional  ??</a:t>
            </a:r>
          </a:p>
          <a:p>
            <a:pPr marL="0" indent="0">
              <a:buNone/>
            </a:pPr>
            <a:r>
              <a:rPr lang="id-ID" dirty="0">
                <a:solidFill>
                  <a:schemeClr val="accent6"/>
                </a:solidFill>
              </a:rPr>
              <a:t>Orang yang melaksanakan profesinya dengan mengikuti norma dan standar profesi </a:t>
            </a:r>
            <a:endParaRPr lang="id-ID" dirty="0" smtClean="0">
              <a:solidFill>
                <a:schemeClr val="accent6"/>
              </a:solidFill>
            </a:endParaRPr>
          </a:p>
          <a:p>
            <a:pPr marL="0" indent="0">
              <a:buNone/>
            </a:pPr>
            <a:endParaRPr lang="id-ID" b="1" dirty="0">
              <a:solidFill>
                <a:srgbClr val="FFC000"/>
              </a:solidFill>
            </a:endParaRPr>
          </a:p>
          <a:p>
            <a:pPr marL="0" indent="0">
              <a:buNone/>
            </a:pPr>
            <a:r>
              <a:rPr lang="id-ID" b="1" dirty="0" smtClean="0">
                <a:solidFill>
                  <a:srgbClr val="FFC000"/>
                </a:solidFill>
              </a:rPr>
              <a:t>Profesionalisme ????</a:t>
            </a:r>
          </a:p>
          <a:p>
            <a:pPr marL="0" indent="0">
              <a:buNone/>
            </a:pPr>
            <a:r>
              <a:rPr lang="id-ID" dirty="0">
                <a:solidFill>
                  <a:srgbClr val="FFC000"/>
                </a:solidFill>
              </a:rPr>
              <a:t>ide atau aliran yang bertujuan mengembangkan profesi, agar profesi dilaksanakan oleh professional dengan mengacu kepada norma-norma, standar dan kode etik </a:t>
            </a:r>
            <a:endParaRPr lang="id-ID" b="1" dirty="0">
              <a:solidFill>
                <a:srgbClr val="FFC000"/>
              </a:solidFill>
            </a:endParaRPr>
          </a:p>
        </p:txBody>
      </p:sp>
    </p:spTree>
    <p:extLst>
      <p:ext uri="{BB962C8B-B14F-4D97-AF65-F5344CB8AC3E}">
        <p14:creationId xmlns:p14="http://schemas.microsoft.com/office/powerpoint/2010/main" val="2980024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pPr algn="l"/>
            <a:r>
              <a:rPr lang="id-ID" dirty="0" smtClean="0"/>
              <a:t>Ciri Khas Profesi</a:t>
            </a:r>
            <a:endParaRPr lang="id-ID" dirty="0"/>
          </a:p>
        </p:txBody>
      </p:sp>
      <p:sp>
        <p:nvSpPr>
          <p:cNvPr id="3" name="Content Placeholder 2"/>
          <p:cNvSpPr>
            <a:spLocks noGrp="1"/>
          </p:cNvSpPr>
          <p:nvPr>
            <p:ph idx="1"/>
          </p:nvPr>
        </p:nvSpPr>
        <p:spPr>
          <a:xfrm>
            <a:off x="395536" y="1124744"/>
            <a:ext cx="8280920" cy="5361459"/>
          </a:xfrm>
        </p:spPr>
        <p:txBody>
          <a:bodyPr>
            <a:normAutofit fontScale="70000" lnSpcReduction="20000"/>
          </a:bodyPr>
          <a:lstStyle/>
          <a:p>
            <a:pPr marL="0" indent="0">
              <a:buNone/>
            </a:pPr>
            <a:r>
              <a:rPr lang="id-ID" sz="3400" b="1" dirty="0"/>
              <a:t>Dr. James J. Spillane (dalam Susanto, 1992: 41-48) dan artikel </a:t>
            </a:r>
            <a:r>
              <a:rPr lang="id-ID" sz="3400" b="1" i="1" dirty="0"/>
              <a:t>International</a:t>
            </a:r>
            <a:r>
              <a:rPr lang="id-ID" sz="3400" b="1" dirty="0"/>
              <a:t> </a:t>
            </a:r>
            <a:r>
              <a:rPr lang="id-ID" sz="3400" b="1" i="1" dirty="0"/>
              <a:t>Encyclopedia of Education </a:t>
            </a:r>
            <a:r>
              <a:rPr lang="id-ID" sz="3400" b="1" i="1" dirty="0" smtClean="0"/>
              <a:t> :</a:t>
            </a:r>
          </a:p>
          <a:p>
            <a:pPr marL="514350" lvl="0" indent="-514350">
              <a:buAutoNum type="arabicPeriod"/>
            </a:pPr>
            <a:r>
              <a:rPr lang="id-ID" sz="3400" b="1" dirty="0" smtClean="0"/>
              <a:t>Suatu </a:t>
            </a:r>
            <a:r>
              <a:rPr lang="id-ID" sz="3400" b="1" dirty="0"/>
              <a:t>bidang yang terorganisasi dengan baik, berkembang maju dan memiliki kemampuan intelektualitas </a:t>
            </a:r>
            <a:r>
              <a:rPr lang="id-ID" sz="3400" b="1" dirty="0" smtClean="0"/>
              <a:t>tinggi;</a:t>
            </a:r>
          </a:p>
          <a:p>
            <a:pPr marL="514350" lvl="0" indent="-514350">
              <a:buAutoNum type="arabicPeriod"/>
            </a:pPr>
            <a:r>
              <a:rPr lang="id-ID" sz="3400" b="1" dirty="0" smtClean="0"/>
              <a:t>Teknik </a:t>
            </a:r>
            <a:r>
              <a:rPr lang="id-ID" sz="3400" b="1" dirty="0"/>
              <a:t>dan proses intelektual</a:t>
            </a:r>
            <a:r>
              <a:rPr lang="id-ID" sz="3400" b="1" dirty="0" smtClean="0"/>
              <a:t>;</a:t>
            </a:r>
          </a:p>
          <a:p>
            <a:pPr marL="514350" indent="-514350">
              <a:buFont typeface="Arial" pitchFamily="34" charset="0"/>
              <a:buAutoNum type="arabicPeriod"/>
            </a:pPr>
            <a:r>
              <a:rPr lang="id-ID" sz="3400" b="1" dirty="0"/>
              <a:t>Penerapan praktis dari teknis intelektual;</a:t>
            </a:r>
          </a:p>
          <a:p>
            <a:pPr marL="514350" indent="-514350">
              <a:buFont typeface="Arial" pitchFamily="34" charset="0"/>
              <a:buAutoNum type="arabicPeriod"/>
            </a:pPr>
            <a:r>
              <a:rPr lang="id-ID" sz="3400" b="1" dirty="0"/>
              <a:t>Melalui periode panjang menjalani pendidikan, pelatihan dan </a:t>
            </a:r>
            <a:r>
              <a:rPr lang="id-ID" sz="3400" b="1" dirty="0" smtClean="0"/>
              <a:t>sertifikasi;</a:t>
            </a:r>
          </a:p>
          <a:p>
            <a:pPr marL="514350" indent="-514350">
              <a:buFont typeface="Arial" pitchFamily="34" charset="0"/>
              <a:buAutoNum type="arabicPeriod"/>
            </a:pPr>
            <a:r>
              <a:rPr lang="id-ID" sz="3400" b="1" dirty="0" smtClean="0"/>
              <a:t>Menjadi </a:t>
            </a:r>
            <a:r>
              <a:rPr lang="id-ID" sz="3400" b="1" dirty="0"/>
              <a:t>anggota asosiasi atau organisasi profesi tertentu sebagai wadah komunikasi, membina hubungan baik dan saling menukar informasi sesama </a:t>
            </a:r>
            <a:r>
              <a:rPr lang="id-ID" sz="3400" b="1" dirty="0" smtClean="0"/>
              <a:t>anggotanya;</a:t>
            </a:r>
          </a:p>
          <a:p>
            <a:pPr marL="514350" indent="-514350">
              <a:buFont typeface="Arial" pitchFamily="34" charset="0"/>
              <a:buAutoNum type="arabicPeriod"/>
            </a:pPr>
            <a:r>
              <a:rPr lang="id-ID" sz="3400" b="1" dirty="0" smtClean="0"/>
              <a:t>Memperoleh </a:t>
            </a:r>
            <a:r>
              <a:rPr lang="id-ID" sz="3400" b="1" dirty="0"/>
              <a:t>pengakuan terhadap profesi yang </a:t>
            </a:r>
            <a:r>
              <a:rPr lang="id-ID" sz="3400" b="1" dirty="0" smtClean="0"/>
              <a:t>disandangnya;</a:t>
            </a:r>
          </a:p>
          <a:p>
            <a:pPr marL="514350" indent="-514350">
              <a:buFont typeface="Arial" pitchFamily="34" charset="0"/>
              <a:buAutoNum type="arabicPeriod"/>
            </a:pPr>
            <a:r>
              <a:rPr lang="id-ID" sz="3400" b="1" dirty="0" smtClean="0"/>
              <a:t>Professional </a:t>
            </a:r>
            <a:r>
              <a:rPr lang="id-ID" sz="3400" b="1" dirty="0"/>
              <a:t>memiliki perilaku baik dalam melaksanakan profesi dan penuh dengan tanggung jawab sesuai dengan kode etik.</a:t>
            </a:r>
          </a:p>
          <a:p>
            <a:pPr marL="514350" lvl="0" indent="-514350">
              <a:buAutoNum type="arabicPeriod"/>
            </a:pPr>
            <a:endParaRPr lang="id-ID" dirty="0" smtClean="0"/>
          </a:p>
          <a:p>
            <a:pPr marL="0" indent="0">
              <a:buNone/>
            </a:pPr>
            <a:endParaRPr lang="id-ID" dirty="0"/>
          </a:p>
        </p:txBody>
      </p:sp>
    </p:spTree>
    <p:extLst>
      <p:ext uri="{BB962C8B-B14F-4D97-AF65-F5344CB8AC3E}">
        <p14:creationId xmlns:p14="http://schemas.microsoft.com/office/powerpoint/2010/main" val="3681905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4262" y="0"/>
            <a:ext cx="3529738" cy="2348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pPr algn="l"/>
            <a:r>
              <a:rPr lang="id-ID" dirty="0" smtClean="0"/>
              <a:t>Ciri Profesional</a:t>
            </a:r>
            <a:endParaRPr lang="id-ID" dirty="0"/>
          </a:p>
        </p:txBody>
      </p:sp>
      <p:sp>
        <p:nvSpPr>
          <p:cNvPr id="3" name="Content Placeholder 2"/>
          <p:cNvSpPr>
            <a:spLocks noGrp="1"/>
          </p:cNvSpPr>
          <p:nvPr>
            <p:ph idx="1"/>
          </p:nvPr>
        </p:nvSpPr>
        <p:spPr/>
        <p:txBody>
          <a:bodyPr>
            <a:normAutofit fontScale="92500" lnSpcReduction="20000"/>
          </a:bodyPr>
          <a:lstStyle/>
          <a:p>
            <a:pPr marL="514350" indent="-514350">
              <a:buAutoNum type="arabicPeriod"/>
            </a:pPr>
            <a:r>
              <a:rPr lang="id-ID" dirty="0" smtClean="0"/>
              <a:t>Memiliki </a:t>
            </a:r>
            <a:r>
              <a:rPr lang="id-ID" i="1" dirty="0"/>
              <a:t>skill</a:t>
            </a:r>
            <a:r>
              <a:rPr lang="id-ID" dirty="0"/>
              <a:t> atau kemampuan, pengetahuan tinggi </a:t>
            </a:r>
            <a:endParaRPr lang="id-ID" dirty="0" smtClean="0"/>
          </a:p>
          <a:p>
            <a:pPr marL="514350" indent="-514350">
              <a:buAutoNum type="arabicPeriod"/>
            </a:pPr>
            <a:r>
              <a:rPr lang="id-ID" dirty="0"/>
              <a:t>Memiliki kode etik yang merupakan standar moral bagi setiap profesi yang dituangkan secara formal, tertulis </a:t>
            </a:r>
            <a:r>
              <a:rPr lang="id-ID" dirty="0" smtClean="0"/>
              <a:t>atau </a:t>
            </a:r>
            <a:r>
              <a:rPr lang="id-ID" dirty="0"/>
              <a:t>normatif dalam suatu bentuk aturan main dan perilaku </a:t>
            </a:r>
            <a:r>
              <a:rPr lang="id-ID" dirty="0" smtClean="0"/>
              <a:t>kedalam </a:t>
            </a:r>
            <a:r>
              <a:rPr lang="id-ID" dirty="0"/>
              <a:t>kode etik yang merupakan standar atau komitmen moral </a:t>
            </a:r>
            <a:r>
              <a:rPr lang="id-ID" i="1" dirty="0"/>
              <a:t>code of conduct </a:t>
            </a:r>
            <a:r>
              <a:rPr lang="id-ID" dirty="0"/>
              <a:t>dalam pelaksanaan tugas dan </a:t>
            </a:r>
            <a:r>
              <a:rPr lang="id-ID" dirty="0" smtClean="0"/>
              <a:t>kewajiban</a:t>
            </a:r>
          </a:p>
          <a:p>
            <a:pPr marL="514350" indent="-514350">
              <a:buAutoNum type="arabicPeriod"/>
            </a:pPr>
            <a:r>
              <a:rPr lang="id-ID" dirty="0"/>
              <a:t>Memiliki tanggung jawab profesi (</a:t>
            </a:r>
            <a:r>
              <a:rPr lang="id-ID" i="1" dirty="0"/>
              <a:t>responsibility</a:t>
            </a:r>
            <a:r>
              <a:rPr lang="id-ID" dirty="0"/>
              <a:t>) dan integritas pribadi (</a:t>
            </a:r>
            <a:r>
              <a:rPr lang="id-ID" i="1" dirty="0"/>
              <a:t>integrity</a:t>
            </a:r>
            <a:r>
              <a:rPr lang="id-ID" dirty="0"/>
              <a:t>) yang tinggi, </a:t>
            </a:r>
            <a:r>
              <a:rPr lang="id-ID" dirty="0" smtClean="0"/>
              <a:t> </a:t>
            </a:r>
            <a:endParaRPr lang="id-ID" dirty="0"/>
          </a:p>
        </p:txBody>
      </p:sp>
    </p:spTree>
    <p:extLst>
      <p:ext uri="{BB962C8B-B14F-4D97-AF65-F5344CB8AC3E}">
        <p14:creationId xmlns:p14="http://schemas.microsoft.com/office/powerpoint/2010/main" val="38857616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514350" indent="-514350">
              <a:buFont typeface="+mj-lt"/>
              <a:buAutoNum type="arabicPeriod" startAt="4"/>
            </a:pPr>
            <a:r>
              <a:rPr lang="id-ID" dirty="0" smtClean="0"/>
              <a:t>Memiliki </a:t>
            </a:r>
            <a:r>
              <a:rPr lang="id-ID" dirty="0"/>
              <a:t>jiwa pengabdian kepada publik atau masyarakat dengan penuh dedikasi </a:t>
            </a:r>
            <a:endParaRPr lang="id-ID" dirty="0" smtClean="0"/>
          </a:p>
          <a:p>
            <a:pPr marL="514350" lvl="0" indent="-514350">
              <a:buFont typeface="+mj-lt"/>
              <a:buAutoNum type="arabicPeriod" startAt="4"/>
            </a:pPr>
            <a:r>
              <a:rPr lang="id-ID" dirty="0"/>
              <a:t>Memiliki jiwa pengabdian dan semangat dedikasi tinggi tanpa pamrih dalam memberikan pelayanan jasa keahlian dan bantuan kepada pihak lain yang memang membutuhkannya</a:t>
            </a:r>
            <a:r>
              <a:rPr lang="id-ID" dirty="0" smtClean="0"/>
              <a:t>;</a:t>
            </a:r>
          </a:p>
          <a:p>
            <a:pPr marL="514350" lvl="0" indent="-514350">
              <a:buFont typeface="+mj-lt"/>
              <a:buAutoNum type="arabicPeriod" startAt="4"/>
            </a:pPr>
            <a:r>
              <a:rPr lang="id-ID" dirty="0"/>
              <a:t>Menjadi anggota salah satu organisasi profesi </a:t>
            </a:r>
          </a:p>
          <a:p>
            <a:pPr marL="0" indent="0">
              <a:buNone/>
            </a:pPr>
            <a:endParaRPr lang="id-ID" dirty="0"/>
          </a:p>
        </p:txBody>
      </p:sp>
    </p:spTree>
    <p:extLst>
      <p:ext uri="{BB962C8B-B14F-4D97-AF65-F5344CB8AC3E}">
        <p14:creationId xmlns:p14="http://schemas.microsoft.com/office/powerpoint/2010/main" val="10155262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Prinsip Dasar Profesionalisme</a:t>
            </a:r>
            <a:endParaRPr lang="id-ID" dirty="0"/>
          </a:p>
        </p:txBody>
      </p:sp>
      <p:sp>
        <p:nvSpPr>
          <p:cNvPr id="3" name="Content Placeholder 2"/>
          <p:cNvSpPr>
            <a:spLocks noGrp="1"/>
          </p:cNvSpPr>
          <p:nvPr>
            <p:ph idx="1"/>
          </p:nvPr>
        </p:nvSpPr>
        <p:spPr>
          <a:solidFill>
            <a:schemeClr val="accent2">
              <a:lumMod val="60000"/>
              <a:lumOff val="40000"/>
            </a:schemeClr>
          </a:solidFill>
        </p:spPr>
        <p:txBody>
          <a:bodyPr/>
          <a:lstStyle/>
          <a:p>
            <a:pPr marL="514350" lvl="1" indent="-514350">
              <a:buAutoNum type="arabicPeriod"/>
            </a:pPr>
            <a:r>
              <a:rPr lang="id-ID" dirty="0" smtClean="0"/>
              <a:t>Keahlian (Pengetahuan, </a:t>
            </a:r>
            <a:r>
              <a:rPr lang="id-ID" dirty="0"/>
              <a:t>Keterampilan dan cara </a:t>
            </a:r>
            <a:r>
              <a:rPr lang="id-ID" dirty="0" smtClean="0"/>
              <a:t>kerja, Kemandirian dan Pengakuan)</a:t>
            </a:r>
          </a:p>
          <a:p>
            <a:pPr marL="342900" lvl="1" indent="-342900">
              <a:buAutoNum type="arabicPeriod"/>
            </a:pPr>
            <a:r>
              <a:rPr lang="id-ID" dirty="0" smtClean="0"/>
              <a:t>Tanggung Jawab</a:t>
            </a:r>
          </a:p>
          <a:p>
            <a:pPr marL="342900" lvl="1" indent="-342900">
              <a:buFont typeface="Arial" pitchFamily="34" charset="0"/>
              <a:buAutoNum type="arabicPeriod"/>
            </a:pPr>
            <a:r>
              <a:rPr lang="id-ID" dirty="0" smtClean="0"/>
              <a:t>Norma (</a:t>
            </a:r>
            <a:r>
              <a:rPr lang="id-ID" dirty="0"/>
              <a:t>kesungguhan dan ketelitian; tekun, ulet dan gigih mendapatkan hasil terbaik; integritas tinggi dalam menjalankan pekerjaannya; pemikiran dan tindakan harus selaras (konsistensi); memiliki kesadaran untuk terus menerus mengembangkan kemampuan, dan; mencintai profesi yang </a:t>
            </a:r>
            <a:r>
              <a:rPr lang="id-ID" dirty="0" smtClean="0"/>
              <a:t>ditekuni) </a:t>
            </a:r>
            <a:endParaRPr lang="id-ID" dirty="0"/>
          </a:p>
          <a:p>
            <a:pPr marL="342900" lvl="1" indent="-342900">
              <a:buAutoNum type="arabicPeriod"/>
            </a:pPr>
            <a:endParaRPr lang="id-ID" sz="1800" dirty="0" smtClean="0"/>
          </a:p>
          <a:p>
            <a:pPr marL="342900" lvl="1" indent="-342900">
              <a:buAutoNum type="arabicPeriod"/>
            </a:pPr>
            <a:endParaRPr lang="id-ID" sz="1800" dirty="0"/>
          </a:p>
        </p:txBody>
      </p:sp>
    </p:spTree>
    <p:extLst>
      <p:ext uri="{BB962C8B-B14F-4D97-AF65-F5344CB8AC3E}">
        <p14:creationId xmlns:p14="http://schemas.microsoft.com/office/powerpoint/2010/main" val="19907810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Pekerjaan dan Profesi </a:t>
            </a:r>
            <a:endParaRPr lang="id-ID" dirty="0"/>
          </a:p>
        </p:txBody>
      </p:sp>
      <p:sp>
        <p:nvSpPr>
          <p:cNvPr id="3" name="Content Placeholder 2"/>
          <p:cNvSpPr>
            <a:spLocks noGrp="1"/>
          </p:cNvSpPr>
          <p:nvPr>
            <p:ph idx="1"/>
          </p:nvPr>
        </p:nvSpPr>
        <p:spPr/>
        <p:txBody>
          <a:bodyPr/>
          <a:lstStyle/>
          <a:p>
            <a:pPr marL="0" indent="0" algn="just">
              <a:buNone/>
            </a:pPr>
            <a:r>
              <a:rPr lang="en-US" dirty="0" err="1" smtClean="0"/>
              <a:t>Profesi</a:t>
            </a:r>
            <a:r>
              <a:rPr lang="en-US" dirty="0" smtClean="0"/>
              <a:t> </a:t>
            </a:r>
            <a:r>
              <a:rPr lang="en-US" dirty="0" err="1" smtClean="0"/>
              <a:t>merupakan</a:t>
            </a:r>
            <a:r>
              <a:rPr lang="en-US" dirty="0" smtClean="0"/>
              <a:t> </a:t>
            </a:r>
            <a:r>
              <a:rPr lang="en-US" dirty="0" err="1" smtClean="0"/>
              <a:t>bagian</a:t>
            </a:r>
            <a:r>
              <a:rPr lang="en-US" dirty="0" smtClean="0"/>
              <a:t> </a:t>
            </a:r>
            <a:r>
              <a:rPr lang="en-US" dirty="0" err="1" smtClean="0"/>
              <a:t>dari</a:t>
            </a:r>
            <a:r>
              <a:rPr lang="en-US" dirty="0" smtClean="0"/>
              <a:t> </a:t>
            </a:r>
            <a:r>
              <a:rPr lang="en-US" dirty="0" err="1" smtClean="0"/>
              <a:t>pekerjaan</a:t>
            </a:r>
            <a:r>
              <a:rPr lang="en-US" dirty="0" smtClean="0"/>
              <a:t>, </a:t>
            </a:r>
            <a:r>
              <a:rPr lang="en-US" dirty="0" err="1" smtClean="0"/>
              <a:t>namun</a:t>
            </a:r>
            <a:r>
              <a:rPr lang="en-US" dirty="0" smtClean="0"/>
              <a:t> </a:t>
            </a:r>
            <a:r>
              <a:rPr lang="en-US" dirty="0" err="1" smtClean="0"/>
              <a:t>tidak</a:t>
            </a:r>
            <a:r>
              <a:rPr lang="en-US" dirty="0" smtClean="0"/>
              <a:t> </a:t>
            </a:r>
            <a:r>
              <a:rPr lang="en-US" dirty="0" err="1" smtClean="0"/>
              <a:t>setiap</a:t>
            </a:r>
            <a:r>
              <a:rPr lang="en-US" dirty="0" smtClean="0"/>
              <a:t> </a:t>
            </a:r>
            <a:r>
              <a:rPr lang="en-US" dirty="0" err="1" smtClean="0"/>
              <a:t>pekerjaan</a:t>
            </a:r>
            <a:r>
              <a:rPr lang="en-US" dirty="0" smtClean="0"/>
              <a:t> </a:t>
            </a:r>
            <a:r>
              <a:rPr lang="en-US" dirty="0" err="1" smtClean="0"/>
              <a:t>adalah</a:t>
            </a:r>
            <a:r>
              <a:rPr lang="en-US" dirty="0" smtClean="0"/>
              <a:t> </a:t>
            </a:r>
            <a:r>
              <a:rPr lang="en-US" dirty="0" err="1" smtClean="0"/>
              <a:t>profesi</a:t>
            </a:r>
            <a:r>
              <a:rPr lang="en-US" dirty="0" smtClean="0"/>
              <a:t>.</a:t>
            </a:r>
            <a:endParaRPr lang="id-ID" dirty="0" smtClean="0"/>
          </a:p>
          <a:p>
            <a:pPr marL="0" indent="0" algn="just">
              <a:buNone/>
            </a:pPr>
            <a:endParaRPr lang="en-US" dirty="0" smtClean="0"/>
          </a:p>
          <a:p>
            <a:pPr marL="0" indent="0" algn="just">
              <a:buNone/>
            </a:pPr>
            <a:r>
              <a:rPr lang="en-US" dirty="0" err="1" smtClean="0"/>
              <a:t>Seorang</a:t>
            </a:r>
            <a:r>
              <a:rPr lang="en-US" dirty="0" smtClean="0"/>
              <a:t> </a:t>
            </a:r>
            <a:r>
              <a:rPr lang="en-US" dirty="0" err="1" smtClean="0"/>
              <a:t>petugas</a:t>
            </a:r>
            <a:r>
              <a:rPr lang="en-US" dirty="0" smtClean="0"/>
              <a:t> </a:t>
            </a:r>
            <a:r>
              <a:rPr lang="en-US" dirty="0" err="1" smtClean="0"/>
              <a:t>staf</a:t>
            </a:r>
            <a:r>
              <a:rPr lang="en-US" dirty="0" smtClean="0"/>
              <a:t> </a:t>
            </a:r>
            <a:r>
              <a:rPr lang="en-US" dirty="0" err="1" smtClean="0"/>
              <a:t>administrasi</a:t>
            </a:r>
            <a:r>
              <a:rPr lang="en-US" dirty="0" smtClean="0"/>
              <a:t> </a:t>
            </a:r>
            <a:r>
              <a:rPr lang="en-US" dirty="0" err="1" smtClean="0"/>
              <a:t>bisa</a:t>
            </a:r>
            <a:r>
              <a:rPr lang="en-US" dirty="0" smtClean="0"/>
              <a:t> </a:t>
            </a:r>
            <a:r>
              <a:rPr lang="en-US" dirty="0" err="1" smtClean="0"/>
              <a:t>berasal</a:t>
            </a:r>
            <a:r>
              <a:rPr lang="en-US" dirty="0" smtClean="0"/>
              <a:t> </a:t>
            </a:r>
            <a:r>
              <a:rPr lang="en-US" dirty="0" err="1" smtClean="0"/>
              <a:t>dari</a:t>
            </a:r>
            <a:r>
              <a:rPr lang="en-US" dirty="0" smtClean="0"/>
              <a:t> </a:t>
            </a:r>
            <a:r>
              <a:rPr lang="en-US" dirty="0" err="1" smtClean="0"/>
              <a:t>berbagai</a:t>
            </a:r>
            <a:r>
              <a:rPr lang="en-US" dirty="0" smtClean="0"/>
              <a:t> </a:t>
            </a:r>
            <a:r>
              <a:rPr lang="en-US" dirty="0" err="1" smtClean="0"/>
              <a:t>latar</a:t>
            </a:r>
            <a:r>
              <a:rPr lang="en-US" dirty="0" smtClean="0"/>
              <a:t> </a:t>
            </a:r>
            <a:r>
              <a:rPr lang="en-US" dirty="0" err="1" smtClean="0"/>
              <a:t>ilmu</a:t>
            </a:r>
            <a:r>
              <a:rPr lang="en-US" dirty="0" smtClean="0"/>
              <a:t>, </a:t>
            </a:r>
            <a:r>
              <a:rPr lang="en-US" dirty="0" err="1" smtClean="0"/>
              <a:t>namun</a:t>
            </a:r>
            <a:r>
              <a:rPr lang="en-US" dirty="0" smtClean="0"/>
              <a:t> </a:t>
            </a:r>
            <a:r>
              <a:rPr lang="en-US" dirty="0" err="1" smtClean="0"/>
              <a:t>tidak</a:t>
            </a:r>
            <a:r>
              <a:rPr lang="en-US" dirty="0" smtClean="0"/>
              <a:t> </a:t>
            </a:r>
            <a:r>
              <a:rPr lang="en-US" dirty="0" err="1" smtClean="0"/>
              <a:t>demikian</a:t>
            </a:r>
            <a:r>
              <a:rPr lang="en-US" dirty="0" smtClean="0"/>
              <a:t> </a:t>
            </a:r>
            <a:r>
              <a:rPr lang="en-US" dirty="0" err="1" smtClean="0"/>
              <a:t>halnya</a:t>
            </a:r>
            <a:r>
              <a:rPr lang="en-US" dirty="0" smtClean="0"/>
              <a:t> </a:t>
            </a:r>
            <a:r>
              <a:rPr lang="en-US" dirty="0" err="1" smtClean="0"/>
              <a:t>dengan</a:t>
            </a:r>
            <a:r>
              <a:rPr lang="en-US" dirty="0" smtClean="0"/>
              <a:t> </a:t>
            </a:r>
            <a:r>
              <a:rPr lang="en-US" dirty="0" err="1" smtClean="0"/>
              <a:t>Akuntan</a:t>
            </a:r>
            <a:r>
              <a:rPr lang="en-US" dirty="0" smtClean="0"/>
              <a:t>, </a:t>
            </a:r>
            <a:r>
              <a:rPr lang="en-US" dirty="0" err="1" smtClean="0"/>
              <a:t>Pengacara</a:t>
            </a:r>
            <a:r>
              <a:rPr lang="en-US" dirty="0" smtClean="0"/>
              <a:t>, </a:t>
            </a:r>
            <a:r>
              <a:rPr lang="en-US" dirty="0" err="1" smtClean="0"/>
              <a:t>Dokter</a:t>
            </a:r>
            <a:r>
              <a:rPr lang="en-US" dirty="0" smtClean="0"/>
              <a:t> yang </a:t>
            </a:r>
            <a:r>
              <a:rPr lang="en-US" dirty="0" err="1" smtClean="0"/>
              <a:t>membutuhkan</a:t>
            </a:r>
            <a:r>
              <a:rPr lang="en-US" dirty="0" smtClean="0"/>
              <a:t> </a:t>
            </a:r>
            <a:r>
              <a:rPr lang="en-US" dirty="0" err="1" smtClean="0"/>
              <a:t>pendidikan</a:t>
            </a:r>
            <a:r>
              <a:rPr lang="en-US" dirty="0" smtClean="0"/>
              <a:t> </a:t>
            </a:r>
            <a:r>
              <a:rPr lang="en-US" dirty="0" err="1" smtClean="0"/>
              <a:t>khusus</a:t>
            </a:r>
            <a:r>
              <a:rPr lang="en-US" dirty="0" smtClean="0"/>
              <a:t>.</a:t>
            </a:r>
          </a:p>
          <a:p>
            <a:pPr marL="0" indent="0">
              <a:buNone/>
            </a:pPr>
            <a:endParaRPr lang="id-ID" dirty="0"/>
          </a:p>
        </p:txBody>
      </p:sp>
      <p:sp>
        <p:nvSpPr>
          <p:cNvPr id="5" name="AutoShape 2" descr="Hasil gambar untuk pekerjaan dan profes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434" y="1391540"/>
            <a:ext cx="8230022" cy="5370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30805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Pekerjaan dan Profesi </a:t>
            </a:r>
            <a:endParaRPr lang="id-ID" dirty="0"/>
          </a:p>
        </p:txBody>
      </p:sp>
      <p:sp>
        <p:nvSpPr>
          <p:cNvPr id="3" name="Content Placeholder 2"/>
          <p:cNvSpPr>
            <a:spLocks noGrp="1"/>
          </p:cNvSpPr>
          <p:nvPr>
            <p:ph idx="1"/>
          </p:nvPr>
        </p:nvSpPr>
        <p:spPr/>
        <p:txBody>
          <a:bodyPr/>
          <a:lstStyle/>
          <a:p>
            <a:pPr marL="0" indent="0" algn="just">
              <a:buNone/>
            </a:pPr>
            <a:r>
              <a:rPr lang="en-US" dirty="0" err="1" smtClean="0"/>
              <a:t>Profesi</a:t>
            </a:r>
            <a:r>
              <a:rPr lang="en-US" dirty="0" smtClean="0"/>
              <a:t> </a:t>
            </a:r>
            <a:r>
              <a:rPr lang="en-US" dirty="0" err="1" smtClean="0"/>
              <a:t>merupakan</a:t>
            </a:r>
            <a:r>
              <a:rPr lang="en-US" dirty="0" smtClean="0"/>
              <a:t> </a:t>
            </a:r>
            <a:r>
              <a:rPr lang="en-US" dirty="0" err="1" smtClean="0"/>
              <a:t>bagian</a:t>
            </a:r>
            <a:r>
              <a:rPr lang="en-US" dirty="0" smtClean="0"/>
              <a:t> </a:t>
            </a:r>
            <a:r>
              <a:rPr lang="en-US" dirty="0" err="1" smtClean="0"/>
              <a:t>dari</a:t>
            </a:r>
            <a:r>
              <a:rPr lang="en-US" dirty="0" smtClean="0"/>
              <a:t> </a:t>
            </a:r>
            <a:r>
              <a:rPr lang="en-US" dirty="0" err="1" smtClean="0"/>
              <a:t>pekerjaan</a:t>
            </a:r>
            <a:r>
              <a:rPr lang="en-US" dirty="0" smtClean="0"/>
              <a:t>, </a:t>
            </a:r>
            <a:r>
              <a:rPr lang="en-US" dirty="0" err="1" smtClean="0"/>
              <a:t>namun</a:t>
            </a:r>
            <a:r>
              <a:rPr lang="en-US" dirty="0" smtClean="0"/>
              <a:t> </a:t>
            </a:r>
            <a:r>
              <a:rPr lang="en-US" dirty="0" err="1" smtClean="0"/>
              <a:t>tidak</a:t>
            </a:r>
            <a:r>
              <a:rPr lang="en-US" dirty="0" smtClean="0"/>
              <a:t> </a:t>
            </a:r>
            <a:r>
              <a:rPr lang="en-US" dirty="0" err="1" smtClean="0"/>
              <a:t>setiap</a:t>
            </a:r>
            <a:r>
              <a:rPr lang="en-US" dirty="0" smtClean="0"/>
              <a:t> </a:t>
            </a:r>
            <a:r>
              <a:rPr lang="en-US" dirty="0" err="1" smtClean="0"/>
              <a:t>pekerjaan</a:t>
            </a:r>
            <a:r>
              <a:rPr lang="en-US" dirty="0" smtClean="0"/>
              <a:t> </a:t>
            </a:r>
            <a:r>
              <a:rPr lang="en-US" dirty="0" err="1" smtClean="0"/>
              <a:t>adalah</a:t>
            </a:r>
            <a:r>
              <a:rPr lang="en-US" dirty="0" smtClean="0"/>
              <a:t> </a:t>
            </a:r>
            <a:r>
              <a:rPr lang="en-US" dirty="0" err="1" smtClean="0"/>
              <a:t>profesi</a:t>
            </a:r>
            <a:r>
              <a:rPr lang="en-US" dirty="0" smtClean="0"/>
              <a:t>.</a:t>
            </a:r>
            <a:endParaRPr lang="id-ID" dirty="0" smtClean="0"/>
          </a:p>
          <a:p>
            <a:pPr marL="0" indent="0" algn="just">
              <a:buNone/>
            </a:pPr>
            <a:endParaRPr lang="en-US" dirty="0" smtClean="0"/>
          </a:p>
          <a:p>
            <a:pPr marL="0" indent="0" algn="just">
              <a:buNone/>
            </a:pPr>
            <a:r>
              <a:rPr lang="en-US" dirty="0" err="1" smtClean="0"/>
              <a:t>Seorang</a:t>
            </a:r>
            <a:r>
              <a:rPr lang="en-US" dirty="0" smtClean="0"/>
              <a:t> </a:t>
            </a:r>
            <a:r>
              <a:rPr lang="en-US" dirty="0" err="1" smtClean="0"/>
              <a:t>petugas</a:t>
            </a:r>
            <a:r>
              <a:rPr lang="en-US" dirty="0" smtClean="0"/>
              <a:t> </a:t>
            </a:r>
            <a:r>
              <a:rPr lang="en-US" dirty="0" err="1" smtClean="0"/>
              <a:t>staf</a:t>
            </a:r>
            <a:r>
              <a:rPr lang="en-US" dirty="0" smtClean="0"/>
              <a:t> </a:t>
            </a:r>
            <a:r>
              <a:rPr lang="en-US" dirty="0" err="1" smtClean="0"/>
              <a:t>administrasi</a:t>
            </a:r>
            <a:r>
              <a:rPr lang="en-US" dirty="0" smtClean="0"/>
              <a:t> </a:t>
            </a:r>
            <a:r>
              <a:rPr lang="en-US" dirty="0" err="1" smtClean="0"/>
              <a:t>bisa</a:t>
            </a:r>
            <a:r>
              <a:rPr lang="en-US" dirty="0" smtClean="0"/>
              <a:t> </a:t>
            </a:r>
            <a:r>
              <a:rPr lang="en-US" dirty="0" err="1" smtClean="0"/>
              <a:t>berasal</a:t>
            </a:r>
            <a:r>
              <a:rPr lang="en-US" dirty="0" smtClean="0"/>
              <a:t> </a:t>
            </a:r>
            <a:r>
              <a:rPr lang="en-US" dirty="0" err="1" smtClean="0"/>
              <a:t>dari</a:t>
            </a:r>
            <a:r>
              <a:rPr lang="en-US" dirty="0" smtClean="0"/>
              <a:t> </a:t>
            </a:r>
            <a:r>
              <a:rPr lang="en-US" dirty="0" err="1" smtClean="0"/>
              <a:t>berbagai</a:t>
            </a:r>
            <a:r>
              <a:rPr lang="en-US" dirty="0" smtClean="0"/>
              <a:t> </a:t>
            </a:r>
            <a:r>
              <a:rPr lang="en-US" dirty="0" err="1" smtClean="0"/>
              <a:t>latar</a:t>
            </a:r>
            <a:r>
              <a:rPr lang="en-US" dirty="0" smtClean="0"/>
              <a:t> </a:t>
            </a:r>
            <a:r>
              <a:rPr lang="en-US" dirty="0" err="1" smtClean="0"/>
              <a:t>ilmu</a:t>
            </a:r>
            <a:r>
              <a:rPr lang="en-US" dirty="0" smtClean="0"/>
              <a:t>, </a:t>
            </a:r>
            <a:r>
              <a:rPr lang="en-US" dirty="0" err="1" smtClean="0"/>
              <a:t>namun</a:t>
            </a:r>
            <a:r>
              <a:rPr lang="en-US" dirty="0" smtClean="0"/>
              <a:t> </a:t>
            </a:r>
            <a:r>
              <a:rPr lang="en-US" dirty="0" err="1" smtClean="0"/>
              <a:t>tidak</a:t>
            </a:r>
            <a:r>
              <a:rPr lang="en-US" dirty="0" smtClean="0"/>
              <a:t> </a:t>
            </a:r>
            <a:r>
              <a:rPr lang="en-US" dirty="0" err="1" smtClean="0"/>
              <a:t>demikian</a:t>
            </a:r>
            <a:r>
              <a:rPr lang="en-US" dirty="0" smtClean="0"/>
              <a:t> </a:t>
            </a:r>
            <a:r>
              <a:rPr lang="en-US" dirty="0" err="1" smtClean="0"/>
              <a:t>halnya</a:t>
            </a:r>
            <a:r>
              <a:rPr lang="en-US" dirty="0" smtClean="0"/>
              <a:t> </a:t>
            </a:r>
            <a:r>
              <a:rPr lang="en-US" dirty="0" err="1" smtClean="0"/>
              <a:t>dengan</a:t>
            </a:r>
            <a:r>
              <a:rPr lang="en-US" dirty="0" smtClean="0"/>
              <a:t> </a:t>
            </a:r>
            <a:r>
              <a:rPr lang="en-US" dirty="0" err="1" smtClean="0"/>
              <a:t>Akuntan</a:t>
            </a:r>
            <a:r>
              <a:rPr lang="en-US" dirty="0" smtClean="0"/>
              <a:t>, </a:t>
            </a:r>
            <a:r>
              <a:rPr lang="en-US" dirty="0" err="1" smtClean="0"/>
              <a:t>Pengacara</a:t>
            </a:r>
            <a:r>
              <a:rPr lang="en-US" dirty="0" smtClean="0"/>
              <a:t>, </a:t>
            </a:r>
            <a:r>
              <a:rPr lang="en-US" dirty="0" err="1" smtClean="0"/>
              <a:t>Dokter</a:t>
            </a:r>
            <a:r>
              <a:rPr lang="en-US" dirty="0" smtClean="0"/>
              <a:t> yang </a:t>
            </a:r>
            <a:r>
              <a:rPr lang="en-US" dirty="0" err="1" smtClean="0"/>
              <a:t>membutuhkan</a:t>
            </a:r>
            <a:r>
              <a:rPr lang="en-US" dirty="0" smtClean="0"/>
              <a:t> </a:t>
            </a:r>
            <a:r>
              <a:rPr lang="en-US" dirty="0" err="1" smtClean="0"/>
              <a:t>pendidikan</a:t>
            </a:r>
            <a:r>
              <a:rPr lang="en-US" dirty="0" smtClean="0"/>
              <a:t> </a:t>
            </a:r>
            <a:r>
              <a:rPr lang="en-US" dirty="0" err="1" smtClean="0"/>
              <a:t>khusus</a:t>
            </a:r>
            <a:r>
              <a:rPr lang="en-US" dirty="0" smtClean="0"/>
              <a:t>.</a:t>
            </a:r>
          </a:p>
          <a:p>
            <a:pPr marL="0" indent="0">
              <a:buNone/>
            </a:pPr>
            <a:endParaRPr lang="id-ID" dirty="0"/>
          </a:p>
        </p:txBody>
      </p:sp>
      <p:sp>
        <p:nvSpPr>
          <p:cNvPr id="5" name="AutoShape 2" descr="Hasil gambar untuk pekerjaan dan profes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Tree>
    <p:extLst>
      <p:ext uri="{BB962C8B-B14F-4D97-AF65-F5344CB8AC3E}">
        <p14:creationId xmlns:p14="http://schemas.microsoft.com/office/powerpoint/2010/main" val="41821270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buNone/>
            </a:pPr>
            <a:endParaRPr lang="id-ID" dirty="0"/>
          </a:p>
        </p:txBody>
      </p:sp>
      <p:pic>
        <p:nvPicPr>
          <p:cNvPr id="8194" name="Picture 2">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299665"/>
            <a:ext cx="4527376" cy="2848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8979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Kasus 1</a:t>
            </a:r>
            <a:endParaRPr lang="id-ID" dirty="0"/>
          </a:p>
        </p:txBody>
      </p:sp>
      <p:sp>
        <p:nvSpPr>
          <p:cNvPr id="3" name="Content Placeholder 2"/>
          <p:cNvSpPr>
            <a:spLocks noGrp="1"/>
          </p:cNvSpPr>
          <p:nvPr>
            <p:ph idx="1"/>
          </p:nvPr>
        </p:nvSpPr>
        <p:spPr/>
        <p:txBody>
          <a:bodyPr/>
          <a:lstStyle/>
          <a:p>
            <a:pPr marL="0" indent="0">
              <a:buNone/>
            </a:pPr>
            <a:r>
              <a:rPr lang="id-ID" dirty="0" smtClean="0"/>
              <a:t>Kamal, dia adalah :</a:t>
            </a:r>
          </a:p>
          <a:p>
            <a:pPr>
              <a:buFontTx/>
              <a:buChar char="-"/>
            </a:pPr>
            <a:r>
              <a:rPr lang="id-ID" dirty="0" smtClean="0"/>
              <a:t>Software Engineer</a:t>
            </a:r>
          </a:p>
          <a:p>
            <a:pPr>
              <a:buFontTx/>
              <a:buChar char="-"/>
            </a:pPr>
            <a:r>
              <a:rPr lang="id-ID" dirty="0" smtClean="0"/>
              <a:t>Dia punya Kebun Luas</a:t>
            </a:r>
          </a:p>
          <a:p>
            <a:pPr>
              <a:buFontTx/>
              <a:buChar char="-"/>
            </a:pPr>
            <a:r>
              <a:rPr lang="id-ID" dirty="0" smtClean="0"/>
              <a:t>Dia suka foto2</a:t>
            </a:r>
          </a:p>
          <a:p>
            <a:pPr>
              <a:buFontTx/>
              <a:buChar char="-"/>
            </a:pPr>
            <a:r>
              <a:rPr lang="id-ID" dirty="0" smtClean="0"/>
              <a:t>Editing Video</a:t>
            </a:r>
            <a:endParaRPr lang="id-ID" dirty="0"/>
          </a:p>
        </p:txBody>
      </p:sp>
    </p:spTree>
    <p:extLst>
      <p:ext uri="{BB962C8B-B14F-4D97-AF65-F5344CB8AC3E}">
        <p14:creationId xmlns:p14="http://schemas.microsoft.com/office/powerpoint/2010/main" val="34717459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Kasus 2</a:t>
            </a:r>
            <a:endParaRPr lang="id-ID" dirty="0"/>
          </a:p>
        </p:txBody>
      </p:sp>
      <p:sp>
        <p:nvSpPr>
          <p:cNvPr id="3" name="Content Placeholder 2"/>
          <p:cNvSpPr>
            <a:spLocks noGrp="1"/>
          </p:cNvSpPr>
          <p:nvPr>
            <p:ph idx="1"/>
          </p:nvPr>
        </p:nvSpPr>
        <p:spPr/>
        <p:txBody>
          <a:bodyPr/>
          <a:lstStyle/>
          <a:p>
            <a:pPr marL="0" indent="0">
              <a:buNone/>
            </a:pPr>
            <a:r>
              <a:rPr lang="id-ID" dirty="0" smtClean="0"/>
              <a:t>Kang Tarno :</a:t>
            </a:r>
          </a:p>
          <a:p>
            <a:pPr marL="0" indent="0">
              <a:buNone/>
            </a:pPr>
            <a:endParaRPr lang="id-ID" dirty="0"/>
          </a:p>
          <a:p>
            <a:pPr>
              <a:buFontTx/>
              <a:buChar char="-"/>
            </a:pPr>
            <a:r>
              <a:rPr lang="id-ID" dirty="0" smtClean="0"/>
              <a:t>Tukang Parkir</a:t>
            </a:r>
          </a:p>
          <a:p>
            <a:pPr>
              <a:buFontTx/>
              <a:buChar char="-"/>
            </a:pPr>
            <a:endParaRPr lang="id-ID" dirty="0"/>
          </a:p>
          <a:p>
            <a:pPr marL="0" indent="0">
              <a:buNone/>
            </a:pPr>
            <a:r>
              <a:rPr lang="id-ID" dirty="0" smtClean="0"/>
              <a:t>Bu Menik :</a:t>
            </a:r>
          </a:p>
          <a:p>
            <a:pPr marL="0" indent="0">
              <a:buNone/>
            </a:pPr>
            <a:endParaRPr lang="id-ID" dirty="0"/>
          </a:p>
          <a:p>
            <a:pPr marL="0" indent="0">
              <a:buNone/>
            </a:pPr>
            <a:r>
              <a:rPr lang="id-ID" dirty="0" smtClean="0"/>
              <a:t>- Dokter</a:t>
            </a:r>
          </a:p>
        </p:txBody>
      </p:sp>
    </p:spTree>
    <p:extLst>
      <p:ext uri="{BB962C8B-B14F-4D97-AF65-F5344CB8AC3E}">
        <p14:creationId xmlns:p14="http://schemas.microsoft.com/office/powerpoint/2010/main" val="9733238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Kesimpulan</a:t>
            </a:r>
            <a:endParaRPr lang="id-ID" dirty="0"/>
          </a:p>
        </p:txBody>
      </p:sp>
      <p:sp>
        <p:nvSpPr>
          <p:cNvPr id="3" name="Content Placeholder 2"/>
          <p:cNvSpPr>
            <a:spLocks noGrp="1"/>
          </p:cNvSpPr>
          <p:nvPr>
            <p:ph idx="1"/>
          </p:nvPr>
        </p:nvSpPr>
        <p:spPr>
          <a:xfrm>
            <a:off x="467544" y="1340768"/>
            <a:ext cx="8219256" cy="4536503"/>
          </a:xfrm>
          <a:prstGeom prst="snip2DiagRect">
            <a:avLst/>
          </a:prstGeom>
          <a:solidFill>
            <a:schemeClr val="accent4">
              <a:lumMod val="60000"/>
              <a:lumOff val="40000"/>
            </a:schemeClr>
          </a:solidFill>
        </p:spPr>
        <p:txBody>
          <a:bodyPr>
            <a:normAutofit fontScale="62500" lnSpcReduction="20000"/>
          </a:bodyPr>
          <a:lstStyle/>
          <a:p>
            <a:pPr marL="0" indent="0" algn="just">
              <a:lnSpc>
                <a:spcPct val="120000"/>
              </a:lnSpc>
              <a:buNone/>
            </a:pPr>
            <a:r>
              <a:rPr lang="id-ID" sz="4000" dirty="0"/>
              <a:t>Sebuah profesi baru dapat dikatakan dijalankan secara professional apabila ditunjang dengan adanya pengetahuan dan keahlian spesifik, bekerja sesuai dengan metodologi kerja yang memiliki standar prosedur dan kualitas, memiliki koridor etis berupa </a:t>
            </a:r>
            <a:r>
              <a:rPr lang="id-ID" sz="4000" i="1" dirty="0"/>
              <a:t>code of conduct</a:t>
            </a:r>
            <a:r>
              <a:rPr lang="id-ID" sz="4000" dirty="0"/>
              <a:t> yang disepakati dan diamalkan dalam wadah organisasi profesi, mengedepankan kepentingan umum diatas pribadi berlandaskan prinsip-prinsip integritas dan konsistensi pada profesinya.</a:t>
            </a:r>
          </a:p>
          <a:p>
            <a:pPr marL="0" indent="0">
              <a:buNone/>
            </a:pPr>
            <a:endParaRPr lang="id-ID" dirty="0"/>
          </a:p>
        </p:txBody>
      </p:sp>
    </p:spTree>
    <p:extLst>
      <p:ext uri="{BB962C8B-B14F-4D97-AF65-F5344CB8AC3E}">
        <p14:creationId xmlns:p14="http://schemas.microsoft.com/office/powerpoint/2010/main" val="9375832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TotalTime>
  <Words>846</Words>
  <Application>Microsoft Office PowerPoint</Application>
  <PresentationFormat>On-screen Show (4:3)</PresentationFormat>
  <Paragraphs>78</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ETIKA PROFESI</vt:lpstr>
      <vt:lpstr>PowerPoint Presentation</vt:lpstr>
      <vt:lpstr>Kebutuhan Manusia</vt:lpstr>
      <vt:lpstr>KERJAAN </vt:lpstr>
      <vt:lpstr>Tahukah Anda?</vt:lpstr>
      <vt:lpstr>PowerPoint Presentation</vt:lpstr>
      <vt:lpstr>Definisi Profesi</vt:lpstr>
      <vt:lpstr>PowerPoint Presentation</vt:lpstr>
      <vt:lpstr>PowerPoint Presentation</vt:lpstr>
      <vt:lpstr>PowerPoint Presentation</vt:lpstr>
      <vt:lpstr>Ciri Khas Profesi</vt:lpstr>
      <vt:lpstr>Ciri Profesional</vt:lpstr>
      <vt:lpstr>PowerPoint Presentation</vt:lpstr>
      <vt:lpstr>Prinsip Dasar Profesionalisme</vt:lpstr>
      <vt:lpstr>Pekerjaan dan Profesi </vt:lpstr>
      <vt:lpstr>Pekerjaan dan Profesi </vt:lpstr>
      <vt:lpstr>PowerPoint Presentation</vt:lpstr>
      <vt:lpstr>Kasus 1</vt:lpstr>
      <vt:lpstr>Kasus 2</vt:lpstr>
      <vt:lpstr>Kesimpulan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ETIKA PROFESI</dc:title>
  <dc:creator>noora</dc:creator>
  <cp:lastModifiedBy>noora</cp:lastModifiedBy>
  <cp:revision>11</cp:revision>
  <dcterms:created xsi:type="dcterms:W3CDTF">2019-09-10T00:20:06Z</dcterms:created>
  <dcterms:modified xsi:type="dcterms:W3CDTF">2019-09-10T02:00:32Z</dcterms:modified>
</cp:coreProperties>
</file>