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34253-E7B6-4772-991C-F56122B193F6}" type="datetimeFigureOut">
              <a:rPr lang="en-US" smtClean="0"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BD277-6896-4E1C-8C04-395A2AB1E10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990850"/>
          </a:xfrm>
        </p:spPr>
        <p:txBody>
          <a:bodyPr>
            <a:normAutofit/>
          </a:bodyPr>
          <a:lstStyle/>
          <a:p>
            <a:r>
              <a:rPr lang="en-US" dirty="0" smtClean="0"/>
              <a:t>INFLECTIONAL AND DERIVATIONAL </a:t>
            </a:r>
            <a:r>
              <a:rPr lang="en-US" dirty="0"/>
              <a:t>A</a:t>
            </a:r>
            <a:r>
              <a:rPr lang="en-US" dirty="0" smtClean="0"/>
              <a:t>FFIXES</a:t>
            </a:r>
            <a:br>
              <a:rPr lang="en-US" dirty="0" smtClean="0"/>
            </a:br>
            <a:r>
              <a:rPr lang="en-US" dirty="0" smtClean="0"/>
              <a:t>(for 2C)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Entika</a:t>
            </a:r>
            <a:r>
              <a:rPr lang="en-US" dirty="0" smtClean="0"/>
              <a:t> </a:t>
            </a:r>
            <a:r>
              <a:rPr lang="en-US" dirty="0" err="1" smtClean="0"/>
              <a:t>Fani</a:t>
            </a:r>
            <a:r>
              <a:rPr lang="en-US" dirty="0" smtClean="0"/>
              <a:t> </a:t>
            </a:r>
            <a:r>
              <a:rPr lang="en-US" dirty="0" err="1" smtClean="0"/>
              <a:t>Prastikawati</a:t>
            </a:r>
            <a:r>
              <a:rPr lang="en-US" dirty="0" smtClean="0"/>
              <a:t>, </a:t>
            </a:r>
            <a:r>
              <a:rPr lang="en-US" dirty="0" err="1" smtClean="0"/>
              <a:t>S.Pd.,M.Pd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English Affixes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Prefixes</a:t>
            </a:r>
          </a:p>
          <a:p>
            <a:r>
              <a:rPr lang="en-US" dirty="0" smtClean="0"/>
              <a:t>Suffixes</a:t>
            </a:r>
          </a:p>
          <a:p>
            <a:r>
              <a:rPr lang="id-ID" dirty="0" smtClean="0"/>
              <a:t>There </a:t>
            </a:r>
            <a:r>
              <a:rPr lang="id-ID" dirty="0"/>
              <a:t>are two kinds of </a:t>
            </a:r>
            <a:r>
              <a:rPr lang="id-ID" dirty="0" smtClean="0"/>
              <a:t>aff</a:t>
            </a:r>
            <a:r>
              <a:rPr lang="en-US" dirty="0" err="1" smtClean="0"/>
              <a:t>ixes</a:t>
            </a:r>
            <a:r>
              <a:rPr lang="id-ID" dirty="0" smtClean="0"/>
              <a:t> </a:t>
            </a:r>
            <a:r>
              <a:rPr lang="id-ID" dirty="0"/>
              <a:t>in English : </a:t>
            </a:r>
            <a:r>
              <a:rPr lang="id-ID" b="1" dirty="0"/>
              <a:t>inflectional and derivational</a:t>
            </a:r>
            <a:r>
              <a:rPr lang="id-ID" dirty="0"/>
              <a:t>. </a:t>
            </a:r>
            <a:endParaRPr lang="en-US" dirty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Inflectional suffixes</a:t>
            </a:r>
            <a:endParaRPr lang="en-US" dirty="0"/>
          </a:p>
        </p:txBody>
      </p:sp>
      <p:pic>
        <p:nvPicPr>
          <p:cNvPr id="4" name="Content Placeholder 3" descr="inflectional suffi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1" y="1600200"/>
            <a:ext cx="7924800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92500" lnSpcReduction="20000"/>
          </a:bodyPr>
          <a:lstStyle/>
          <a:p>
            <a:r>
              <a:rPr lang="id-ID" dirty="0" smtClean="0"/>
              <a:t>Inflectional affixes are </a:t>
            </a:r>
            <a:r>
              <a:rPr lang="en-US" dirty="0" smtClean="0"/>
              <a:t>always</a:t>
            </a:r>
            <a:r>
              <a:rPr lang="id-ID" dirty="0" smtClean="0"/>
              <a:t> suffixes since they are always attached to the base</a:t>
            </a:r>
            <a:r>
              <a:rPr lang="en-US" dirty="0" smtClean="0"/>
              <a:t>.</a:t>
            </a:r>
          </a:p>
          <a:p>
            <a:r>
              <a:rPr lang="en-US" dirty="0" smtClean="0"/>
              <a:t>F</a:t>
            </a:r>
            <a:r>
              <a:rPr lang="id-ID" dirty="0" smtClean="0"/>
              <a:t>or instance</a:t>
            </a:r>
            <a:r>
              <a:rPr lang="en-US" dirty="0" smtClean="0"/>
              <a:t>:</a:t>
            </a:r>
            <a:r>
              <a:rPr lang="id-ID" dirty="0" smtClean="0"/>
              <a:t> the </a:t>
            </a:r>
            <a:r>
              <a:rPr lang="id-ID" b="1" i="1" dirty="0" smtClean="0"/>
              <a:t>–s</a:t>
            </a:r>
            <a:r>
              <a:rPr lang="id-ID" b="1" dirty="0" smtClean="0"/>
              <a:t> or </a:t>
            </a:r>
            <a:r>
              <a:rPr lang="id-ID" b="1" i="1" dirty="0" smtClean="0"/>
              <a:t>–es</a:t>
            </a:r>
            <a:r>
              <a:rPr lang="id-ID" b="1" dirty="0" smtClean="0"/>
              <a:t> </a:t>
            </a:r>
            <a:r>
              <a:rPr lang="id-ID" dirty="0" smtClean="0"/>
              <a:t>ending on verbs with subject </a:t>
            </a:r>
            <a:r>
              <a:rPr lang="id-ID" i="1" dirty="0" smtClean="0"/>
              <a:t>he</a:t>
            </a:r>
            <a:r>
              <a:rPr lang="id-ID" dirty="0" smtClean="0"/>
              <a:t>, </a:t>
            </a:r>
            <a:r>
              <a:rPr lang="id-ID" i="1" dirty="0" smtClean="0"/>
              <a:t>she</a:t>
            </a:r>
            <a:r>
              <a:rPr lang="id-ID" dirty="0" smtClean="0"/>
              <a:t>, or </a:t>
            </a:r>
            <a:r>
              <a:rPr lang="id-ID" i="1" dirty="0" smtClean="0"/>
              <a:t>it</a:t>
            </a:r>
            <a:r>
              <a:rPr lang="id-ID" dirty="0" smtClean="0"/>
              <a:t>; the </a:t>
            </a:r>
            <a:r>
              <a:rPr lang="id-ID" b="1" i="1" dirty="0" smtClean="0"/>
              <a:t>–ing</a:t>
            </a:r>
            <a:r>
              <a:rPr lang="id-ID" b="1" dirty="0" smtClean="0"/>
              <a:t> </a:t>
            </a:r>
            <a:r>
              <a:rPr lang="id-ID" dirty="0" smtClean="0"/>
              <a:t>ending on the continuous verb forms; the </a:t>
            </a:r>
            <a:r>
              <a:rPr lang="id-ID" b="1" i="1" dirty="0" smtClean="0"/>
              <a:t>–ed</a:t>
            </a:r>
            <a:r>
              <a:rPr lang="id-ID" b="1" dirty="0" smtClean="0"/>
              <a:t> </a:t>
            </a:r>
            <a:r>
              <a:rPr lang="id-ID" dirty="0" smtClean="0"/>
              <a:t>of the past tense of verbs; the </a:t>
            </a:r>
            <a:r>
              <a:rPr lang="id-ID" i="1" dirty="0" smtClean="0"/>
              <a:t>–s</a:t>
            </a:r>
            <a:r>
              <a:rPr lang="id-ID" dirty="0" smtClean="0"/>
              <a:t> that makes nouns plural; the </a:t>
            </a:r>
            <a:r>
              <a:rPr lang="id-ID" b="1" i="1" dirty="0" smtClean="0"/>
              <a:t>–er</a:t>
            </a:r>
            <a:r>
              <a:rPr lang="en-US" b="1" i="1" dirty="0" smtClean="0"/>
              <a:t> </a:t>
            </a:r>
            <a:r>
              <a:rPr lang="en-US" dirty="0" smtClean="0"/>
              <a:t>and</a:t>
            </a:r>
            <a:r>
              <a:rPr lang="en-US" i="1" dirty="0" smtClean="0"/>
              <a:t> </a:t>
            </a:r>
            <a:r>
              <a:rPr lang="en-US" b="1" i="1" dirty="0" smtClean="0"/>
              <a:t>-</a:t>
            </a:r>
            <a:r>
              <a:rPr lang="en-US" b="1" i="1" dirty="0" err="1" smtClean="0"/>
              <a:t>est</a:t>
            </a:r>
            <a:r>
              <a:rPr lang="id-ID" b="1" dirty="0" smtClean="0"/>
              <a:t> </a:t>
            </a:r>
            <a:r>
              <a:rPr lang="id-ID" dirty="0" smtClean="0"/>
              <a:t>that makes adjectives comparative; and so forth. </a:t>
            </a:r>
            <a:endParaRPr lang="en-US" dirty="0" smtClean="0"/>
          </a:p>
          <a:p>
            <a:r>
              <a:rPr lang="id-ID" dirty="0" smtClean="0"/>
              <a:t>These </a:t>
            </a:r>
            <a:r>
              <a:rPr lang="id-ID" b="1" dirty="0" smtClean="0"/>
              <a:t>suffixes do not change a word from one word class to another </a:t>
            </a:r>
            <a:r>
              <a:rPr lang="id-ID" dirty="0" smtClean="0"/>
              <a:t>(They never turn nouns into verbs, for instance). No other suffix can follow them. The construction is called </a:t>
            </a:r>
            <a:r>
              <a:rPr lang="id-ID" i="1" dirty="0" smtClean="0"/>
              <a:t>a closed construction</a:t>
            </a:r>
            <a:r>
              <a:rPr lang="id-ID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inflectional 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219200"/>
            <a:ext cx="8305799" cy="4906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5" name="Content Placeholder 4" descr="infelctional suffixes 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1219200"/>
            <a:ext cx="8001000" cy="51054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Derivational Suffixes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Derivational suffixes, on the other hand, </a:t>
            </a:r>
            <a:r>
              <a:rPr lang="id-ID" b="1" dirty="0"/>
              <a:t>change the meaning </a:t>
            </a:r>
            <a:r>
              <a:rPr lang="id-ID" dirty="0" smtClean="0"/>
              <a:t>of </a:t>
            </a:r>
            <a:r>
              <a:rPr lang="id-ID" dirty="0"/>
              <a:t>the base in some important way, or </a:t>
            </a:r>
            <a:r>
              <a:rPr lang="id-ID" b="1" dirty="0"/>
              <a:t>change it into a different word class.</a:t>
            </a:r>
            <a:r>
              <a:rPr lang="id-ID" dirty="0"/>
              <a:t> </a:t>
            </a:r>
            <a:endParaRPr lang="en-US" dirty="0" smtClean="0"/>
          </a:p>
          <a:p>
            <a:r>
              <a:rPr lang="id-ID" dirty="0" smtClean="0"/>
              <a:t>They </a:t>
            </a:r>
            <a:r>
              <a:rPr lang="id-ID" dirty="0"/>
              <a:t>turn </a:t>
            </a:r>
            <a:r>
              <a:rPr lang="id-ID" b="1" dirty="0"/>
              <a:t>nouns into adjectives, adjectives into verb, nouns of one type into nouns of another type</a:t>
            </a:r>
            <a:r>
              <a:rPr lang="id-ID" dirty="0"/>
              <a:t>, and so on. </a:t>
            </a:r>
            <a:endParaRPr lang="en-US" dirty="0" smtClean="0"/>
          </a:p>
          <a:p>
            <a:r>
              <a:rPr lang="id-ID" dirty="0" smtClean="0"/>
              <a:t>They </a:t>
            </a:r>
            <a:r>
              <a:rPr lang="id-ID" b="1" dirty="0"/>
              <a:t>add new meanings to the base</a:t>
            </a:r>
            <a:r>
              <a:rPr lang="id-ID" dirty="0"/>
              <a:t>. They are readily followed by inflectional suffixes, and in many cases </a:t>
            </a:r>
            <a:r>
              <a:rPr lang="id-ID" b="1" dirty="0"/>
              <a:t>more than one derivational suffix can be found in the same word</a:t>
            </a:r>
            <a:r>
              <a:rPr lang="id-ID" dirty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6" name="Content Placeholder 5" descr="Derivational 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762000"/>
            <a:ext cx="8305800" cy="55626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Examples</a:t>
            </a:r>
            <a:endParaRPr lang="en-US" dirty="0"/>
          </a:p>
        </p:txBody>
      </p:sp>
      <p:pic>
        <p:nvPicPr>
          <p:cNvPr id="4" name="Content Placeholder 3" descr="Derivational 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1371600"/>
            <a:ext cx="8305799" cy="44958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Derivational A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295400"/>
            <a:ext cx="8077200" cy="4952999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238</Words>
  <Application>Microsoft Office PowerPoint</Application>
  <PresentationFormat>On-screen Show (4:3)</PresentationFormat>
  <Paragraphs>15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INFLECTIONAL AND DERIVATIONAL AFFIXES (for 2C) </vt:lpstr>
      <vt:lpstr>English Affixes </vt:lpstr>
      <vt:lpstr>Inflectional suffixes</vt:lpstr>
      <vt:lpstr>Slide 4</vt:lpstr>
      <vt:lpstr>Slide 5</vt:lpstr>
      <vt:lpstr>Slide 6</vt:lpstr>
      <vt:lpstr>Derivational Suffixes</vt:lpstr>
      <vt:lpstr>Slide 8</vt:lpstr>
      <vt:lpstr>Examples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INFLECTIONAL AND DERIVATIONAL AFFIXES (for 2C)</dc:title>
  <dc:creator>USER</dc:creator>
  <cp:lastModifiedBy>USER</cp:lastModifiedBy>
  <cp:revision>4</cp:revision>
  <dcterms:created xsi:type="dcterms:W3CDTF">2020-03-29T07:22:06Z</dcterms:created>
  <dcterms:modified xsi:type="dcterms:W3CDTF">2020-03-29T07:44:24Z</dcterms:modified>
</cp:coreProperties>
</file>