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4" r:id="rId12"/>
    <p:sldId id="273" r:id="rId13"/>
    <p:sldId id="275" r:id="rId14"/>
    <p:sldId id="276" r:id="rId15"/>
    <p:sldId id="277" r:id="rId16"/>
    <p:sldId id="278" r:id="rId17"/>
  </p:sldIdLst>
  <p:sldSz cx="12192000" cy="6858000"/>
  <p:notesSz cx="12192000" cy="6858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6" d="100"/>
          <a:sy n="56" d="100"/>
        </p:scale>
        <p:origin x="1044" y="23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3/24/2020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3/24/2020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3/24/2020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3/24/2020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3/24/2020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293108" y="3280105"/>
            <a:ext cx="3605783" cy="695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3/24/2020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.jp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9.jp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1.jp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3.jp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5.jp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8.jp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1.jp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4.jp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7.jpg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0.jpg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00731"/>
            <a:ext cx="11277600" cy="6064795"/>
          </a:xfrm>
          <a:prstGeom prst="rect">
            <a:avLst/>
          </a:prstGeom>
          <a:noFill/>
          <a:ln>
            <a:noFill/>
          </a:ln>
          <a:effectLst>
            <a:glow>
              <a:schemeClr val="accent1"/>
            </a:glow>
            <a:outerShdw dist="50800" sx="1000" sy="1000" algn="ctr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bject 7"/>
          <p:cNvSpPr txBox="1"/>
          <p:nvPr/>
        </p:nvSpPr>
        <p:spPr>
          <a:xfrm>
            <a:off x="6871461" y="4748910"/>
            <a:ext cx="17030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latin typeface="Arial"/>
                <a:cs typeface="Arial"/>
              </a:rPr>
              <a:t>Pertemuan</a:t>
            </a:r>
            <a:r>
              <a:rPr sz="1800" b="1" spc="-100" dirty="0">
                <a:latin typeface="Arial"/>
                <a:cs typeface="Arial"/>
              </a:rPr>
              <a:t> </a:t>
            </a:r>
            <a:r>
              <a:rPr sz="1800" b="1" spc="-45" dirty="0">
                <a:latin typeface="Arial"/>
                <a:cs typeface="Arial"/>
              </a:rPr>
              <a:t>ke-3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871461" y="5003749"/>
            <a:ext cx="4101339" cy="3969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500" spc="-5" dirty="0" err="1" smtClean="0">
                <a:solidFill>
                  <a:srgbClr val="C00000"/>
                </a:solidFill>
                <a:latin typeface="Arial Black"/>
                <a:cs typeface="Arial Black"/>
              </a:rPr>
              <a:t>H</a:t>
            </a:r>
            <a:r>
              <a:rPr sz="2500" spc="5" dirty="0" err="1" smtClean="0">
                <a:solidFill>
                  <a:srgbClr val="C00000"/>
                </a:solidFill>
                <a:latin typeface="Arial Black"/>
                <a:cs typeface="Arial Black"/>
              </a:rPr>
              <a:t>i</a:t>
            </a:r>
            <a:r>
              <a:rPr sz="2500" spc="-15" dirty="0" err="1" smtClean="0">
                <a:solidFill>
                  <a:srgbClr val="C00000"/>
                </a:solidFill>
                <a:latin typeface="Arial Black"/>
                <a:cs typeface="Arial Black"/>
              </a:rPr>
              <a:t>d</a:t>
            </a:r>
            <a:r>
              <a:rPr sz="2500" spc="35" dirty="0" err="1" smtClean="0">
                <a:solidFill>
                  <a:srgbClr val="C00000"/>
                </a:solidFill>
                <a:latin typeface="Arial Black"/>
                <a:cs typeface="Arial Black"/>
              </a:rPr>
              <a:t>r</a:t>
            </a:r>
            <a:r>
              <a:rPr sz="2500" spc="-15" dirty="0" err="1" smtClean="0">
                <a:solidFill>
                  <a:srgbClr val="C00000"/>
                </a:solidFill>
                <a:latin typeface="Arial Black"/>
                <a:cs typeface="Arial Black"/>
              </a:rPr>
              <a:t>o</a:t>
            </a:r>
            <a:r>
              <a:rPr sz="2500" dirty="0" err="1" smtClean="0">
                <a:solidFill>
                  <a:srgbClr val="C00000"/>
                </a:solidFill>
                <a:latin typeface="Arial Black"/>
                <a:cs typeface="Arial Black"/>
              </a:rPr>
              <a:t>s</a:t>
            </a:r>
            <a:r>
              <a:rPr sz="2500" spc="-5" dirty="0" err="1" smtClean="0">
                <a:solidFill>
                  <a:srgbClr val="C00000"/>
                </a:solidFill>
                <a:latin typeface="Arial Black"/>
                <a:cs typeface="Arial Black"/>
              </a:rPr>
              <a:t>t</a:t>
            </a:r>
            <a:r>
              <a:rPr sz="2500" spc="-70" dirty="0" err="1" smtClean="0">
                <a:solidFill>
                  <a:srgbClr val="C00000"/>
                </a:solidFill>
                <a:latin typeface="Arial Black"/>
                <a:cs typeface="Arial Black"/>
              </a:rPr>
              <a:t>a</a:t>
            </a:r>
            <a:r>
              <a:rPr sz="2500" spc="-5" dirty="0" err="1" smtClean="0">
                <a:solidFill>
                  <a:srgbClr val="C00000"/>
                </a:solidFill>
                <a:latin typeface="Arial Black"/>
                <a:cs typeface="Arial Black"/>
              </a:rPr>
              <a:t>ti</a:t>
            </a:r>
            <a:r>
              <a:rPr sz="2500" spc="-15" dirty="0" err="1" smtClean="0">
                <a:solidFill>
                  <a:srgbClr val="C00000"/>
                </a:solidFill>
                <a:latin typeface="Arial Black"/>
                <a:cs typeface="Arial Black"/>
              </a:rPr>
              <a:t>k</a:t>
            </a:r>
            <a:r>
              <a:rPr sz="2500" spc="-5" dirty="0" err="1" smtClean="0">
                <a:solidFill>
                  <a:srgbClr val="C00000"/>
                </a:solidFill>
                <a:latin typeface="Arial Black"/>
                <a:cs typeface="Arial Black"/>
              </a:rPr>
              <a:t>a</a:t>
            </a:r>
            <a:r>
              <a:rPr lang="en-US" sz="2500" spc="-5" dirty="0" smtClean="0">
                <a:solidFill>
                  <a:srgbClr val="C00000"/>
                </a:solidFill>
                <a:latin typeface="Arial Black"/>
                <a:cs typeface="Arial Black"/>
              </a:rPr>
              <a:t> (</a:t>
            </a:r>
            <a:r>
              <a:rPr lang="en-US" sz="2500" spc="-5" dirty="0" err="1" smtClean="0">
                <a:solidFill>
                  <a:srgbClr val="C00000"/>
                </a:solidFill>
                <a:latin typeface="Arial Black"/>
                <a:cs typeface="Arial Black"/>
              </a:rPr>
              <a:t>lanjutan</a:t>
            </a:r>
            <a:r>
              <a:rPr lang="en-US" sz="2500" spc="-5" dirty="0" smtClean="0">
                <a:solidFill>
                  <a:srgbClr val="C00000"/>
                </a:solidFill>
                <a:latin typeface="Arial Black"/>
                <a:cs typeface="Arial Black"/>
              </a:rPr>
              <a:t>)</a:t>
            </a:r>
            <a:endParaRPr sz="2500" dirty="0">
              <a:latin typeface="Arial Black"/>
              <a:cs typeface="Arial Bla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TEKANAN </a:t>
            </a:r>
            <a:r>
              <a:rPr sz="2000" spc="-25" dirty="0">
                <a:solidFill>
                  <a:srgbClr val="FFFFFF"/>
                </a:solidFill>
                <a:latin typeface="Arial Black"/>
                <a:cs typeface="Arial Black"/>
              </a:rPr>
              <a:t>ATMOSFER, </a:t>
            </a:r>
            <a:r>
              <a:rPr sz="2000" spc="-30" dirty="0">
                <a:solidFill>
                  <a:srgbClr val="FFFFFF"/>
                </a:solidFill>
                <a:latin typeface="Arial Black"/>
                <a:cs typeface="Arial Black"/>
              </a:rPr>
              <a:t>RELATIF </a:t>
            </a:r>
            <a:r>
              <a:rPr sz="2000" spc="-35" dirty="0">
                <a:solidFill>
                  <a:srgbClr val="FFFFFF"/>
                </a:solidFill>
                <a:latin typeface="Arial Black"/>
                <a:cs typeface="Arial Black"/>
              </a:rPr>
              <a:t>DAN</a:t>
            </a:r>
            <a:r>
              <a:rPr sz="2000" spc="12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ABSOLUT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12272" y="310895"/>
            <a:ext cx="853440" cy="262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579755">
              <a:lnSpc>
                <a:spcPct val="100000"/>
              </a:lnSpc>
              <a:spcBef>
                <a:spcPts val="1300"/>
              </a:spcBef>
            </a:pP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HIDROSTATIKA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9111" y="1578051"/>
            <a:ext cx="206438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0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856" y="2115058"/>
            <a:ext cx="2425700" cy="3044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Distribusi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pada </a:t>
            </a:r>
            <a:r>
              <a:rPr sz="1800" b="1" spc="-20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1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marR="168275" indent="-515620">
              <a:lnSpc>
                <a:spcPct val="100000"/>
              </a:lnSpc>
              <a:spcBef>
                <a:spcPts val="5"/>
              </a:spcBef>
              <a:buAutoNum type="arabicPeriod" startAt="4"/>
              <a:tabLst>
                <a:tab pos="514984" algn="l"/>
                <a:tab pos="515620" algn="l"/>
              </a:tabLst>
            </a:pPr>
            <a:r>
              <a:rPr sz="1800" b="1" spc="-30" dirty="0">
                <a:latin typeface="Calibri"/>
                <a:cs typeface="Calibri"/>
              </a:rPr>
              <a:t>Tekanan </a:t>
            </a:r>
            <a:r>
              <a:rPr sz="1800" b="1" spc="-25" dirty="0">
                <a:latin typeface="Calibri"/>
                <a:cs typeface="Calibri"/>
              </a:rPr>
              <a:t>atmosfer,  </a:t>
            </a:r>
            <a:r>
              <a:rPr sz="1800" b="1" spc="-15" dirty="0">
                <a:latin typeface="Calibri"/>
                <a:cs typeface="Calibri"/>
              </a:rPr>
              <a:t>relatif </a:t>
            </a:r>
            <a:r>
              <a:rPr sz="1800" b="1" spc="-5" dirty="0">
                <a:latin typeface="Calibri"/>
                <a:cs typeface="Calibri"/>
              </a:rPr>
              <a:t>dan </a:t>
            </a:r>
            <a:r>
              <a:rPr sz="1800" b="1" spc="-10" dirty="0">
                <a:latin typeface="Calibri"/>
                <a:cs typeface="Calibri"/>
              </a:rPr>
              <a:t>absolut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4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r>
              <a:rPr sz="1800" b="1" spc="-8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dinyatakan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dalam 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tinggi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-8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6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Manometer</a:t>
            </a:r>
            <a:endParaRPr sz="1800">
              <a:latin typeface="Calibri"/>
              <a:cs typeface="Calibri"/>
            </a:endParaRPr>
          </a:p>
          <a:p>
            <a:pPr marL="514984" marR="278130" indent="-515620">
              <a:lnSpc>
                <a:spcPct val="100000"/>
              </a:lnSpc>
              <a:spcBef>
                <a:spcPts val="5"/>
              </a:spcBef>
              <a:buAutoNum type="arabicPeriod" startAt="6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Gaya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tekan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pada 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bidang</a:t>
            </a:r>
            <a:r>
              <a:rPr sz="1800" b="1" spc="-6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terendam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268224" y="1844039"/>
            <a:ext cx="2874264" cy="410870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5253228" y="3604386"/>
            <a:ext cx="1736089" cy="787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95"/>
              </a:spcBef>
            </a:pPr>
            <a:r>
              <a:rPr sz="2500" spc="-170" dirty="0">
                <a:latin typeface="Cambria Math"/>
                <a:cs typeface="Cambria Math"/>
              </a:rPr>
              <a:t>𝑃</a:t>
            </a:r>
            <a:r>
              <a:rPr sz="2700" spc="-254" baseline="-15432" dirty="0">
                <a:latin typeface="Cambria Math"/>
                <a:cs typeface="Cambria Math"/>
              </a:rPr>
              <a:t>𝑎 </a:t>
            </a:r>
            <a:r>
              <a:rPr sz="2500" spc="-5" dirty="0">
                <a:latin typeface="Times New Roman"/>
                <a:cs typeface="Times New Roman"/>
              </a:rPr>
              <a:t>= ɣ h +</a:t>
            </a:r>
            <a:r>
              <a:rPr sz="2500" spc="20" dirty="0">
                <a:latin typeface="Times New Roman"/>
                <a:cs typeface="Times New Roman"/>
              </a:rPr>
              <a:t> </a:t>
            </a:r>
            <a:r>
              <a:rPr sz="2500" spc="-165" dirty="0">
                <a:latin typeface="Cambria Math"/>
                <a:cs typeface="Cambria Math"/>
              </a:rPr>
              <a:t>𝑃</a:t>
            </a:r>
            <a:r>
              <a:rPr sz="2700" spc="-247" baseline="-15432" dirty="0">
                <a:latin typeface="Cambria Math"/>
                <a:cs typeface="Cambria Math"/>
              </a:rPr>
              <a:t>𝑢</a:t>
            </a:r>
            <a:endParaRPr sz="2700" baseline="-15432">
              <a:latin typeface="Cambria Math"/>
              <a:cs typeface="Cambria Math"/>
            </a:endParaRPr>
          </a:p>
          <a:p>
            <a:pPr marL="38100">
              <a:lnSpc>
                <a:spcPct val="100000"/>
              </a:lnSpc>
            </a:pPr>
            <a:r>
              <a:rPr sz="2500" spc="-170" dirty="0">
                <a:latin typeface="Cambria Math"/>
                <a:cs typeface="Cambria Math"/>
              </a:rPr>
              <a:t>𝑃</a:t>
            </a:r>
            <a:r>
              <a:rPr sz="2700" spc="-254" baseline="-15432" dirty="0">
                <a:latin typeface="Cambria Math"/>
                <a:cs typeface="Cambria Math"/>
              </a:rPr>
              <a:t>𝑎 </a:t>
            </a:r>
            <a:r>
              <a:rPr sz="2500" spc="-5" dirty="0">
                <a:latin typeface="Times New Roman"/>
                <a:cs typeface="Times New Roman"/>
              </a:rPr>
              <a:t>= ɣ</a:t>
            </a:r>
            <a:r>
              <a:rPr sz="2500" spc="55" dirty="0">
                <a:latin typeface="Times New Roman"/>
                <a:cs typeface="Times New Roman"/>
              </a:rPr>
              <a:t> </a:t>
            </a:r>
            <a:r>
              <a:rPr sz="2500" spc="-5" dirty="0">
                <a:latin typeface="Times New Roman"/>
                <a:cs typeface="Times New Roman"/>
              </a:rPr>
              <a:t>h</a:t>
            </a:r>
            <a:endParaRPr sz="25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278628" y="4436745"/>
            <a:ext cx="184150" cy="40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500" spc="-5" dirty="0">
                <a:latin typeface="Times New Roman"/>
                <a:cs typeface="Times New Roman"/>
              </a:rPr>
              <a:t>h</a:t>
            </a:r>
            <a:endParaRPr sz="25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5945251" y="4674489"/>
            <a:ext cx="262255" cy="0"/>
          </a:xfrm>
          <a:custGeom>
            <a:avLst/>
            <a:gdLst/>
            <a:ahLst/>
            <a:cxnLst/>
            <a:rect l="l" t="t" r="r" b="b"/>
            <a:pathLst>
              <a:path w="262254">
                <a:moveTo>
                  <a:pt x="0" y="0"/>
                </a:moveTo>
                <a:lnTo>
                  <a:pt x="262127" y="0"/>
                </a:lnTo>
              </a:path>
            </a:pathLst>
          </a:custGeom>
          <a:ln w="2133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5649467" y="4250816"/>
            <a:ext cx="588645" cy="40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95"/>
              </a:spcBef>
            </a:pPr>
            <a:r>
              <a:rPr sz="3750" spc="-7" baseline="-32222" dirty="0">
                <a:latin typeface="Times New Roman"/>
                <a:cs typeface="Times New Roman"/>
              </a:rPr>
              <a:t>=</a:t>
            </a:r>
            <a:r>
              <a:rPr sz="3750" spc="-89" baseline="-32222" dirty="0">
                <a:latin typeface="Times New Roman"/>
                <a:cs typeface="Times New Roman"/>
              </a:rPr>
              <a:t> </a:t>
            </a:r>
            <a:r>
              <a:rPr sz="1800" spc="30" dirty="0">
                <a:latin typeface="Cambria Math"/>
                <a:cs typeface="Cambria Math"/>
              </a:rPr>
              <a:t>𝑃</a:t>
            </a:r>
            <a:r>
              <a:rPr sz="2175" spc="44" baseline="-15325" dirty="0">
                <a:latin typeface="Cambria Math"/>
                <a:cs typeface="Cambria Math"/>
              </a:rPr>
              <a:t>𝑎</a:t>
            </a:r>
            <a:endParaRPr sz="2175" baseline="-15325">
              <a:latin typeface="Cambria Math"/>
              <a:cs typeface="Cambria Math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985764" y="4594936"/>
            <a:ext cx="184150" cy="40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500" spc="-5" dirty="0">
                <a:latin typeface="Times New Roman"/>
                <a:cs typeface="Times New Roman"/>
              </a:rPr>
              <a:t>ɣ</a:t>
            </a:r>
            <a:endParaRPr sz="25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505453" y="2206574"/>
            <a:ext cx="5018405" cy="1033144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8100" marR="30480" algn="ctr">
              <a:lnSpc>
                <a:spcPct val="100000"/>
              </a:lnSpc>
              <a:spcBef>
                <a:spcPts val="110"/>
              </a:spcBef>
            </a:pPr>
            <a:r>
              <a:rPr sz="2200" spc="-35" dirty="0">
                <a:latin typeface="Calibri"/>
                <a:cs typeface="Calibri"/>
              </a:rPr>
              <a:t>Tekanan </a:t>
            </a:r>
            <a:r>
              <a:rPr sz="2200" dirty="0">
                <a:latin typeface="Calibri"/>
                <a:cs typeface="Calibri"/>
              </a:rPr>
              <a:t>uap air </a:t>
            </a:r>
            <a:r>
              <a:rPr sz="2200" spc="-15" dirty="0">
                <a:latin typeface="Calibri"/>
                <a:cs typeface="Calibri"/>
              </a:rPr>
              <a:t>raksa </a:t>
            </a:r>
            <a:r>
              <a:rPr sz="2200" spc="-5" dirty="0">
                <a:latin typeface="Calibri"/>
                <a:cs typeface="Calibri"/>
              </a:rPr>
              <a:t>pada </a:t>
            </a:r>
            <a:r>
              <a:rPr sz="2200" spc="-10" dirty="0">
                <a:latin typeface="Calibri"/>
                <a:cs typeface="Calibri"/>
              </a:rPr>
              <a:t>temperatur </a:t>
            </a:r>
            <a:r>
              <a:rPr sz="2200" dirty="0">
                <a:latin typeface="Calibri"/>
                <a:cs typeface="Calibri"/>
              </a:rPr>
              <a:t>20˚  adalah </a:t>
            </a:r>
            <a:r>
              <a:rPr sz="2200" spc="-10" dirty="0">
                <a:latin typeface="Calibri"/>
                <a:cs typeface="Calibri"/>
              </a:rPr>
              <a:t>kecil, </a:t>
            </a:r>
            <a:r>
              <a:rPr sz="2200" spc="-15" dirty="0">
                <a:latin typeface="Calibri"/>
                <a:cs typeface="Calibri"/>
              </a:rPr>
              <a:t>hanya </a:t>
            </a:r>
            <a:r>
              <a:rPr sz="2200" spc="5" dirty="0">
                <a:latin typeface="Calibri"/>
                <a:cs typeface="Calibri"/>
              </a:rPr>
              <a:t>1,6 </a:t>
            </a:r>
            <a:r>
              <a:rPr sz="2200" dirty="0">
                <a:latin typeface="Calibri"/>
                <a:cs typeface="Calibri"/>
              </a:rPr>
              <a:t>x </a:t>
            </a:r>
            <a:r>
              <a:rPr sz="2200" spc="5" dirty="0">
                <a:latin typeface="Cambria Math"/>
                <a:cs typeface="Cambria Math"/>
              </a:rPr>
              <a:t>10</a:t>
            </a:r>
            <a:r>
              <a:rPr sz="2400" spc="7" baseline="27777" dirty="0">
                <a:latin typeface="Cambria Math"/>
                <a:cs typeface="Cambria Math"/>
              </a:rPr>
              <a:t>−6</a:t>
            </a:r>
            <a:r>
              <a:rPr sz="2200" spc="5" dirty="0">
                <a:latin typeface="Calibri"/>
                <a:cs typeface="Calibri"/>
              </a:rPr>
              <a:t>kgf/cm²</a:t>
            </a:r>
            <a:r>
              <a:rPr sz="2200" spc="-19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maka  biasanya </a:t>
            </a:r>
            <a:r>
              <a:rPr sz="2200" spc="-5" dirty="0">
                <a:latin typeface="Calibri"/>
                <a:cs typeface="Calibri"/>
              </a:rPr>
              <a:t>di </a:t>
            </a:r>
            <a:r>
              <a:rPr sz="2200" spc="-10" dirty="0">
                <a:latin typeface="Calibri"/>
                <a:cs typeface="Calibri"/>
              </a:rPr>
              <a:t>abaikan, sehingga</a:t>
            </a:r>
            <a:r>
              <a:rPr sz="2200" spc="-7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:</a:t>
            </a:r>
            <a:endParaRPr sz="2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30" dirty="0">
                <a:solidFill>
                  <a:srgbClr val="FFFFFF"/>
                </a:solidFill>
                <a:latin typeface="Arial Black"/>
                <a:cs typeface="Arial Black"/>
              </a:rPr>
              <a:t>Tekanan </a:t>
            </a: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dinyatakan dalam </a:t>
            </a:r>
            <a:r>
              <a:rPr sz="2000" spc="-5" dirty="0">
                <a:solidFill>
                  <a:srgbClr val="FFFFFF"/>
                </a:solidFill>
                <a:latin typeface="Arial Black"/>
                <a:cs typeface="Arial Black"/>
              </a:rPr>
              <a:t>tinggi </a:t>
            </a:r>
            <a:r>
              <a:rPr sz="2000" spc="-20" dirty="0">
                <a:solidFill>
                  <a:srgbClr val="FFFFFF"/>
                </a:solidFill>
                <a:latin typeface="Arial Black"/>
                <a:cs typeface="Arial Black"/>
              </a:rPr>
              <a:t>zat</a:t>
            </a:r>
            <a:r>
              <a:rPr sz="2000" spc="32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cair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12272" y="310895"/>
            <a:ext cx="853440" cy="262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579755">
              <a:lnSpc>
                <a:spcPct val="100000"/>
              </a:lnSpc>
              <a:spcBef>
                <a:spcPts val="1300"/>
              </a:spcBef>
            </a:pP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HIDROSTATIKA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9111" y="1578051"/>
            <a:ext cx="206438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0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856" y="2115058"/>
            <a:ext cx="2425700" cy="3044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Distribusi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pada </a:t>
            </a:r>
            <a:r>
              <a:rPr sz="1800" b="1" spc="-20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1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marR="168275" indent="-515620">
              <a:lnSpc>
                <a:spcPct val="100000"/>
              </a:lnSpc>
              <a:spcBef>
                <a:spcPts val="5"/>
              </a:spcBef>
              <a:buAutoNum type="arabicPeriod" startAt="4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 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atmosfer, 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relatif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dan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absolut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4"/>
              <a:tabLst>
                <a:tab pos="514984" algn="l"/>
                <a:tab pos="515620" algn="l"/>
              </a:tabLst>
            </a:pPr>
            <a:r>
              <a:rPr sz="1800" b="1" spc="-30" dirty="0">
                <a:latin typeface="Calibri"/>
                <a:cs typeface="Calibri"/>
              </a:rPr>
              <a:t>Tekanan</a:t>
            </a:r>
            <a:r>
              <a:rPr sz="1800" b="1" spc="-80" dirty="0">
                <a:latin typeface="Calibri"/>
                <a:cs typeface="Calibri"/>
              </a:rPr>
              <a:t> </a:t>
            </a:r>
            <a:r>
              <a:rPr sz="1800" b="1" spc="-15" dirty="0">
                <a:latin typeface="Calibri"/>
                <a:cs typeface="Calibri"/>
              </a:rPr>
              <a:t>dinyatakan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</a:pPr>
            <a:r>
              <a:rPr sz="1800" b="1" spc="-5" dirty="0">
                <a:latin typeface="Calibri"/>
                <a:cs typeface="Calibri"/>
              </a:rPr>
              <a:t>dalam </a:t>
            </a:r>
            <a:r>
              <a:rPr sz="1800" b="1" dirty="0">
                <a:latin typeface="Calibri"/>
                <a:cs typeface="Calibri"/>
              </a:rPr>
              <a:t>tinggi </a:t>
            </a:r>
            <a:r>
              <a:rPr sz="1800" b="1" spc="-15" dirty="0">
                <a:latin typeface="Calibri"/>
                <a:cs typeface="Calibri"/>
              </a:rPr>
              <a:t>zat</a:t>
            </a:r>
            <a:r>
              <a:rPr sz="1800" b="1" spc="-8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6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Manometer</a:t>
            </a:r>
            <a:endParaRPr sz="1800">
              <a:latin typeface="Calibri"/>
              <a:cs typeface="Calibri"/>
            </a:endParaRPr>
          </a:p>
          <a:p>
            <a:pPr marL="514984" marR="278130" indent="-515620">
              <a:lnSpc>
                <a:spcPct val="100000"/>
              </a:lnSpc>
              <a:spcBef>
                <a:spcPts val="5"/>
              </a:spcBef>
              <a:buAutoNum type="arabicPeriod" startAt="6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Gaya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tekan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pada 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bidang</a:t>
            </a:r>
            <a:r>
              <a:rPr sz="1800" b="1" spc="-6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terendam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152144" y="1356360"/>
            <a:ext cx="6909816" cy="28437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2452116" y="4333494"/>
            <a:ext cx="1596390" cy="40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95"/>
              </a:spcBef>
            </a:pPr>
            <a:r>
              <a:rPr sz="2500" spc="-5" dirty="0">
                <a:latin typeface="Times New Roman"/>
                <a:cs typeface="Times New Roman"/>
              </a:rPr>
              <a:t>P = ɣ h +</a:t>
            </a:r>
            <a:r>
              <a:rPr sz="2500" spc="-150" dirty="0">
                <a:latin typeface="Times New Roman"/>
                <a:cs typeface="Times New Roman"/>
              </a:rPr>
              <a:t> </a:t>
            </a:r>
            <a:r>
              <a:rPr sz="2500" spc="-170" dirty="0">
                <a:latin typeface="Cambria Math"/>
                <a:cs typeface="Cambria Math"/>
              </a:rPr>
              <a:t>𝑃</a:t>
            </a:r>
            <a:r>
              <a:rPr sz="2700" spc="-254" baseline="-15432" dirty="0">
                <a:latin typeface="Cambria Math"/>
                <a:cs typeface="Cambria Math"/>
              </a:rPr>
              <a:t>𝑎</a:t>
            </a:r>
            <a:endParaRPr sz="2700" baseline="-15432">
              <a:latin typeface="Cambria Math"/>
              <a:cs typeface="Cambria Math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477516" y="4714494"/>
            <a:ext cx="925194" cy="40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500" spc="-5" dirty="0">
                <a:latin typeface="Times New Roman"/>
                <a:cs typeface="Times New Roman"/>
              </a:rPr>
              <a:t>P = ɣ</a:t>
            </a:r>
            <a:r>
              <a:rPr sz="2500" spc="-165" dirty="0">
                <a:latin typeface="Times New Roman"/>
                <a:cs typeface="Times New Roman"/>
              </a:rPr>
              <a:t> </a:t>
            </a:r>
            <a:r>
              <a:rPr sz="2500" spc="-5" dirty="0">
                <a:latin typeface="Times New Roman"/>
                <a:cs typeface="Times New Roman"/>
              </a:rPr>
              <a:t>h</a:t>
            </a:r>
            <a:endParaRPr sz="25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477516" y="5165852"/>
            <a:ext cx="184150" cy="40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500" spc="-5" dirty="0">
                <a:latin typeface="Times New Roman"/>
                <a:cs typeface="Times New Roman"/>
              </a:rPr>
              <a:t>h</a:t>
            </a:r>
            <a:endParaRPr sz="25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3144901" y="5403088"/>
            <a:ext cx="158750" cy="0"/>
          </a:xfrm>
          <a:custGeom>
            <a:avLst/>
            <a:gdLst/>
            <a:ahLst/>
            <a:cxnLst/>
            <a:rect l="l" t="t" r="r" b="b"/>
            <a:pathLst>
              <a:path w="158750">
                <a:moveTo>
                  <a:pt x="0" y="0"/>
                </a:moveTo>
                <a:lnTo>
                  <a:pt x="158496" y="0"/>
                </a:lnTo>
              </a:path>
            </a:pathLst>
          </a:custGeom>
          <a:ln w="2133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3450082" y="5165852"/>
            <a:ext cx="204470" cy="40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500" spc="-5" dirty="0">
                <a:latin typeface="Times New Roman"/>
                <a:cs typeface="Times New Roman"/>
              </a:rPr>
              <a:t>=</a:t>
            </a:r>
            <a:endParaRPr sz="25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3800221" y="5403088"/>
            <a:ext cx="436245" cy="0"/>
          </a:xfrm>
          <a:custGeom>
            <a:avLst/>
            <a:gdLst/>
            <a:ahLst/>
            <a:cxnLst/>
            <a:rect l="l" t="t" r="r" b="b"/>
            <a:pathLst>
              <a:path w="436245">
                <a:moveTo>
                  <a:pt x="0" y="0"/>
                </a:moveTo>
                <a:lnTo>
                  <a:pt x="435863" y="0"/>
                </a:lnTo>
              </a:path>
            </a:pathLst>
          </a:custGeom>
          <a:ln w="2133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2822955" y="4979670"/>
            <a:ext cx="1466215" cy="7632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3500">
              <a:lnSpc>
                <a:spcPts val="2720"/>
              </a:lnSpc>
              <a:spcBef>
                <a:spcPts val="95"/>
              </a:spcBef>
              <a:tabLst>
                <a:tab pos="1118235" algn="l"/>
              </a:tabLst>
            </a:pPr>
            <a:r>
              <a:rPr sz="3750" spc="-7" baseline="-32222" dirty="0">
                <a:latin typeface="Times New Roman"/>
                <a:cs typeface="Times New Roman"/>
              </a:rPr>
              <a:t>=</a:t>
            </a:r>
            <a:r>
              <a:rPr sz="3750" spc="7" baseline="-32222" dirty="0">
                <a:latin typeface="Times New Roman"/>
                <a:cs typeface="Times New Roman"/>
              </a:rPr>
              <a:t> </a:t>
            </a:r>
            <a:r>
              <a:rPr sz="1800" spc="60" dirty="0">
                <a:latin typeface="Cambria Math"/>
                <a:cs typeface="Cambria Math"/>
              </a:rPr>
              <a:t>𝑃	𝑃</a:t>
            </a:r>
            <a:endParaRPr sz="1800">
              <a:latin typeface="Cambria Math"/>
              <a:cs typeface="Cambria Math"/>
            </a:endParaRPr>
          </a:p>
          <a:p>
            <a:pPr marL="322580">
              <a:lnSpc>
                <a:spcPts val="3080"/>
              </a:lnSpc>
              <a:tabLst>
                <a:tab pos="986790" algn="l"/>
              </a:tabLst>
            </a:pPr>
            <a:r>
              <a:rPr sz="3750" spc="-7" baseline="1111" dirty="0">
                <a:latin typeface="Times New Roman"/>
                <a:cs typeface="Times New Roman"/>
              </a:rPr>
              <a:t>ɣ	</a:t>
            </a:r>
            <a:r>
              <a:rPr sz="2800" i="1" spc="-340" dirty="0">
                <a:latin typeface="Symbol"/>
                <a:cs typeface="Symbol"/>
              </a:rPr>
              <a:t></a:t>
            </a:r>
            <a:r>
              <a:rPr sz="3750" spc="-509" baseline="1111" dirty="0">
                <a:latin typeface="Cambria Math"/>
                <a:cs typeface="Cambria Math"/>
              </a:rPr>
              <a:t>g</a:t>
            </a:r>
            <a:endParaRPr sz="3750" baseline="1111">
              <a:latin typeface="Cambria Math"/>
              <a:cs typeface="Cambria Math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Manometer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12272" y="310895"/>
            <a:ext cx="853440" cy="262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579755">
              <a:lnSpc>
                <a:spcPct val="100000"/>
              </a:lnSpc>
              <a:spcBef>
                <a:spcPts val="1300"/>
              </a:spcBef>
            </a:pP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HIDROSTATIKA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9111" y="1578051"/>
            <a:ext cx="206438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0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856" y="2115058"/>
            <a:ext cx="2425700" cy="3044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Distribusi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pada </a:t>
            </a:r>
            <a:r>
              <a:rPr sz="1800" b="1" spc="-20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1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marR="168275" indent="-515620">
              <a:lnSpc>
                <a:spcPct val="100000"/>
              </a:lnSpc>
              <a:spcBef>
                <a:spcPts val="5"/>
              </a:spcBef>
              <a:buAutoNum type="arabicPeriod" startAt="4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 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atmosfer, 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relatif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dan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absolut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4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r>
              <a:rPr sz="1800" b="1" spc="-8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dinyatakan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dalam 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tinggi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-8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6"/>
              <a:tabLst>
                <a:tab pos="514984" algn="l"/>
                <a:tab pos="515620" algn="l"/>
              </a:tabLst>
            </a:pPr>
            <a:r>
              <a:rPr sz="1800" b="1" spc="-10" dirty="0">
                <a:latin typeface="Calibri"/>
                <a:cs typeface="Calibri"/>
              </a:rPr>
              <a:t>Manometer</a:t>
            </a:r>
            <a:endParaRPr sz="1800">
              <a:latin typeface="Calibri"/>
              <a:cs typeface="Calibri"/>
            </a:endParaRPr>
          </a:p>
          <a:p>
            <a:pPr marL="514984" marR="278130" indent="-515620">
              <a:lnSpc>
                <a:spcPct val="100000"/>
              </a:lnSpc>
              <a:spcBef>
                <a:spcPts val="5"/>
              </a:spcBef>
              <a:buAutoNum type="arabicPeriod" startAt="6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Gaya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tekan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pada 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bidang</a:t>
            </a:r>
            <a:r>
              <a:rPr sz="1800" b="1" spc="-6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terendam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63879" y="1543888"/>
            <a:ext cx="6937375" cy="7880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661795" marR="5080" indent="-1649730">
              <a:lnSpc>
                <a:spcPct val="100000"/>
              </a:lnSpc>
              <a:spcBef>
                <a:spcPts val="95"/>
              </a:spcBef>
            </a:pPr>
            <a:r>
              <a:rPr sz="2500" spc="-10" dirty="0">
                <a:latin typeface="Calibri"/>
                <a:cs typeface="Calibri"/>
              </a:rPr>
              <a:t>Manometer </a:t>
            </a:r>
            <a:r>
              <a:rPr sz="2500" dirty="0">
                <a:latin typeface="Calibri"/>
                <a:cs typeface="Calibri"/>
              </a:rPr>
              <a:t>adalah </a:t>
            </a:r>
            <a:r>
              <a:rPr sz="2500" spc="-5" dirty="0">
                <a:latin typeface="Calibri"/>
                <a:cs typeface="Calibri"/>
              </a:rPr>
              <a:t>alat </a:t>
            </a:r>
            <a:r>
              <a:rPr sz="2500" spc="-15" dirty="0">
                <a:latin typeface="Calibri"/>
                <a:cs typeface="Calibri"/>
              </a:rPr>
              <a:t>yang </a:t>
            </a:r>
            <a:r>
              <a:rPr sz="2500" spc="-5" dirty="0">
                <a:latin typeface="Calibri"/>
                <a:cs typeface="Calibri"/>
              </a:rPr>
              <a:t>menggunakan </a:t>
            </a:r>
            <a:r>
              <a:rPr sz="2500" spc="-25" dirty="0">
                <a:latin typeface="Calibri"/>
                <a:cs typeface="Calibri"/>
              </a:rPr>
              <a:t>kolom zat  </a:t>
            </a:r>
            <a:r>
              <a:rPr sz="2500" spc="-10" dirty="0">
                <a:latin typeface="Calibri"/>
                <a:cs typeface="Calibri"/>
              </a:rPr>
              <a:t>cair </a:t>
            </a:r>
            <a:r>
              <a:rPr sz="2500" spc="-5" dirty="0">
                <a:latin typeface="Calibri"/>
                <a:cs typeface="Calibri"/>
              </a:rPr>
              <a:t>untuk </a:t>
            </a:r>
            <a:r>
              <a:rPr sz="2500" spc="-5" dirty="0" err="1">
                <a:latin typeface="Calibri"/>
                <a:cs typeface="Calibri"/>
              </a:rPr>
              <a:t>mengukur</a:t>
            </a:r>
            <a:r>
              <a:rPr sz="2500" spc="-10" dirty="0">
                <a:latin typeface="Calibri"/>
                <a:cs typeface="Calibri"/>
              </a:rPr>
              <a:t> </a:t>
            </a:r>
            <a:r>
              <a:rPr sz="2500" spc="-15" dirty="0" err="1" smtClean="0">
                <a:latin typeface="Calibri"/>
                <a:cs typeface="Calibri"/>
              </a:rPr>
              <a:t>tekana</a:t>
            </a:r>
            <a:r>
              <a:rPr lang="en-US" sz="2500" spc="-15" dirty="0" err="1" smtClean="0">
                <a:latin typeface="Calibri"/>
                <a:cs typeface="Calibri"/>
              </a:rPr>
              <a:t>n</a:t>
            </a:r>
            <a:endParaRPr sz="2500" dirty="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232712" y="2890469"/>
            <a:ext cx="3382645" cy="1549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6870" indent="-344805">
              <a:lnSpc>
                <a:spcPct val="100000"/>
              </a:lnSpc>
              <a:spcBef>
                <a:spcPts val="95"/>
              </a:spcBef>
              <a:buAutoNum type="arabicPeriod"/>
              <a:tabLst>
                <a:tab pos="356870" algn="l"/>
                <a:tab pos="357505" algn="l"/>
              </a:tabLst>
            </a:pPr>
            <a:r>
              <a:rPr sz="2000" spc="-5" dirty="0">
                <a:latin typeface="Calibri"/>
                <a:cs typeface="Calibri"/>
              </a:rPr>
              <a:t>Bidang </a:t>
            </a:r>
            <a:r>
              <a:rPr sz="2000" spc="-15" dirty="0">
                <a:latin typeface="Calibri"/>
                <a:cs typeface="Calibri"/>
              </a:rPr>
              <a:t>dengan </a:t>
            </a:r>
            <a:r>
              <a:rPr sz="2000" spc="-10" dirty="0">
                <a:latin typeface="Calibri"/>
                <a:cs typeface="Calibri"/>
              </a:rPr>
              <a:t>tekanan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sama</a:t>
            </a:r>
            <a:endParaRPr sz="2000">
              <a:latin typeface="Calibri"/>
              <a:cs typeface="Calibri"/>
            </a:endParaRPr>
          </a:p>
          <a:p>
            <a:pPr marL="356870" indent="-344805">
              <a:lnSpc>
                <a:spcPct val="100000"/>
              </a:lnSpc>
              <a:buAutoNum type="arabicPeriod"/>
              <a:tabLst>
                <a:tab pos="356870" algn="l"/>
                <a:tab pos="357505" algn="l"/>
              </a:tabLst>
            </a:pPr>
            <a:r>
              <a:rPr sz="2000" spc="-20" dirty="0">
                <a:latin typeface="Calibri"/>
                <a:cs typeface="Calibri"/>
              </a:rPr>
              <a:t>Piezometer</a:t>
            </a:r>
            <a:endParaRPr sz="2000">
              <a:latin typeface="Calibri"/>
              <a:cs typeface="Calibri"/>
            </a:endParaRPr>
          </a:p>
          <a:p>
            <a:pPr marL="356870" indent="-344805">
              <a:lnSpc>
                <a:spcPct val="100000"/>
              </a:lnSpc>
              <a:buAutoNum type="arabicPeriod"/>
              <a:tabLst>
                <a:tab pos="356870" algn="l"/>
                <a:tab pos="357505" algn="l"/>
              </a:tabLst>
            </a:pPr>
            <a:r>
              <a:rPr sz="2000" spc="-10" dirty="0">
                <a:latin typeface="Calibri"/>
                <a:cs typeface="Calibri"/>
              </a:rPr>
              <a:t>Manometer </a:t>
            </a:r>
            <a:r>
              <a:rPr sz="2000" spc="-35" dirty="0">
                <a:latin typeface="Calibri"/>
                <a:cs typeface="Calibri"/>
              </a:rPr>
              <a:t>Tabung</a:t>
            </a:r>
            <a:r>
              <a:rPr sz="2000" spc="4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U</a:t>
            </a:r>
            <a:endParaRPr sz="2000">
              <a:latin typeface="Calibri"/>
              <a:cs typeface="Calibri"/>
            </a:endParaRPr>
          </a:p>
          <a:p>
            <a:pPr marL="356870" indent="-34480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356870" algn="l"/>
                <a:tab pos="357505" algn="l"/>
              </a:tabLst>
            </a:pPr>
            <a:r>
              <a:rPr sz="2000" spc="-10" dirty="0">
                <a:latin typeface="Calibri"/>
                <a:cs typeface="Calibri"/>
              </a:rPr>
              <a:t>Manometer</a:t>
            </a:r>
            <a:r>
              <a:rPr sz="2000" spc="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Mikro</a:t>
            </a:r>
            <a:endParaRPr sz="2000">
              <a:latin typeface="Calibri"/>
              <a:cs typeface="Calibri"/>
            </a:endParaRPr>
          </a:p>
          <a:p>
            <a:pPr marL="356870" indent="-344805">
              <a:lnSpc>
                <a:spcPct val="100000"/>
              </a:lnSpc>
              <a:buAutoNum type="arabicPeriod"/>
              <a:tabLst>
                <a:tab pos="356870" algn="l"/>
                <a:tab pos="357505" algn="l"/>
              </a:tabLst>
            </a:pPr>
            <a:r>
              <a:rPr sz="2000" spc="-10" dirty="0">
                <a:latin typeface="Calibri"/>
                <a:cs typeface="Calibri"/>
              </a:rPr>
              <a:t>Manometer</a:t>
            </a:r>
            <a:r>
              <a:rPr sz="2000" spc="4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Deferensial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Manometer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12272" y="310895"/>
            <a:ext cx="853440" cy="262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579755">
              <a:lnSpc>
                <a:spcPct val="100000"/>
              </a:lnSpc>
              <a:spcBef>
                <a:spcPts val="1300"/>
              </a:spcBef>
            </a:pP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HIDROSTATIKA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9111" y="1578051"/>
            <a:ext cx="206438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0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856" y="2115058"/>
            <a:ext cx="2425700" cy="3044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Distribusi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pada </a:t>
            </a:r>
            <a:r>
              <a:rPr sz="1800" b="1" spc="-20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1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marR="168275" indent="-515620">
              <a:lnSpc>
                <a:spcPct val="100000"/>
              </a:lnSpc>
              <a:spcBef>
                <a:spcPts val="5"/>
              </a:spcBef>
              <a:buAutoNum type="arabicPeriod" startAt="4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 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atmosfer, 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relatif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dan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absolut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4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r>
              <a:rPr sz="1800" b="1" spc="-8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dinyatakan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dalam 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tinggi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-8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6"/>
              <a:tabLst>
                <a:tab pos="514984" algn="l"/>
                <a:tab pos="515620" algn="l"/>
              </a:tabLst>
            </a:pPr>
            <a:r>
              <a:rPr sz="1800" b="1" spc="-10" dirty="0">
                <a:latin typeface="Calibri"/>
                <a:cs typeface="Calibri"/>
              </a:rPr>
              <a:t>Manometer</a:t>
            </a:r>
            <a:endParaRPr sz="1800">
              <a:latin typeface="Calibri"/>
              <a:cs typeface="Calibri"/>
            </a:endParaRPr>
          </a:p>
          <a:p>
            <a:pPr marL="514984" marR="278130" indent="-515620">
              <a:lnSpc>
                <a:spcPct val="100000"/>
              </a:lnSpc>
              <a:spcBef>
                <a:spcPts val="5"/>
              </a:spcBef>
              <a:buAutoNum type="arabicPeriod" startAt="6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Gaya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tekan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pada 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bidang</a:t>
            </a:r>
            <a:r>
              <a:rPr sz="1800" b="1" spc="-6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terendam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4866" y="1292334"/>
            <a:ext cx="5995409" cy="78032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1389888"/>
            <a:ext cx="3843528" cy="66141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6679" y="1325880"/>
            <a:ext cx="5901055" cy="676910"/>
          </a:xfrm>
          <a:custGeom>
            <a:avLst/>
            <a:gdLst/>
            <a:ahLst/>
            <a:cxnLst/>
            <a:rect l="l" t="t" r="r" b="b"/>
            <a:pathLst>
              <a:path w="5901055" h="676910">
                <a:moveTo>
                  <a:pt x="5562600" y="0"/>
                </a:moveTo>
                <a:lnTo>
                  <a:pt x="0" y="0"/>
                </a:lnTo>
                <a:lnTo>
                  <a:pt x="0" y="676656"/>
                </a:lnTo>
                <a:lnTo>
                  <a:pt x="5562600" y="676656"/>
                </a:lnTo>
                <a:lnTo>
                  <a:pt x="5900928" y="338328"/>
                </a:lnTo>
                <a:lnTo>
                  <a:pt x="5562600" y="0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186334" y="1484756"/>
            <a:ext cx="3460750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  <a:tabLst>
                <a:tab pos="356870" algn="l"/>
              </a:tabLst>
            </a:pPr>
            <a:r>
              <a:rPr sz="2000" b="1" spc="-10" dirty="0">
                <a:latin typeface="Calibri"/>
                <a:cs typeface="Calibri"/>
              </a:rPr>
              <a:t>1.	</a:t>
            </a:r>
            <a:r>
              <a:rPr sz="2000" b="1" spc="-5" dirty="0">
                <a:latin typeface="Calibri"/>
                <a:cs typeface="Calibri"/>
              </a:rPr>
              <a:t>Bidang </a:t>
            </a:r>
            <a:r>
              <a:rPr sz="2000" b="1" spc="-10" dirty="0">
                <a:latin typeface="Calibri"/>
                <a:cs typeface="Calibri"/>
              </a:rPr>
              <a:t>dengan tekanan</a:t>
            </a:r>
            <a:r>
              <a:rPr sz="2000" b="1" spc="-5" dirty="0">
                <a:latin typeface="Calibri"/>
                <a:cs typeface="Calibri"/>
              </a:rPr>
              <a:t> sama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673608" y="2316479"/>
            <a:ext cx="6955535" cy="243230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2346198" y="5300598"/>
            <a:ext cx="38855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Calibri"/>
                <a:cs typeface="Calibri"/>
              </a:rPr>
              <a:t>Mana </a:t>
            </a:r>
            <a:r>
              <a:rPr sz="1800" spc="-10" dirty="0">
                <a:latin typeface="Calibri"/>
                <a:cs typeface="Calibri"/>
              </a:rPr>
              <a:t>yang </a:t>
            </a:r>
            <a:r>
              <a:rPr sz="1800" spc="-5" dirty="0">
                <a:latin typeface="Calibri"/>
                <a:cs typeface="Calibri"/>
              </a:rPr>
              <a:t>memiliki </a:t>
            </a:r>
            <a:r>
              <a:rPr sz="1800" spc="-15" dirty="0">
                <a:latin typeface="Calibri"/>
                <a:cs typeface="Calibri"/>
              </a:rPr>
              <a:t>tekanan </a:t>
            </a:r>
            <a:r>
              <a:rPr sz="1800" spc="-10" dirty="0">
                <a:latin typeface="Calibri"/>
                <a:cs typeface="Calibri"/>
              </a:rPr>
              <a:t>yang </a:t>
            </a:r>
            <a:r>
              <a:rPr sz="1800" spc="-5" dirty="0">
                <a:latin typeface="Calibri"/>
                <a:cs typeface="Calibri"/>
              </a:rPr>
              <a:t>sama</a:t>
            </a:r>
            <a:r>
              <a:rPr sz="1800" spc="9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?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Manometer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12272" y="310895"/>
            <a:ext cx="853440" cy="262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579755">
              <a:lnSpc>
                <a:spcPct val="100000"/>
              </a:lnSpc>
              <a:spcBef>
                <a:spcPts val="1300"/>
              </a:spcBef>
            </a:pP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HIDROSTATIKA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9111" y="1578051"/>
            <a:ext cx="206438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0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856" y="2115058"/>
            <a:ext cx="2425700" cy="3044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Distribusi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pada </a:t>
            </a:r>
            <a:r>
              <a:rPr sz="1800" b="1" spc="-20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1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marR="168275" indent="-515620">
              <a:lnSpc>
                <a:spcPct val="100000"/>
              </a:lnSpc>
              <a:spcBef>
                <a:spcPts val="5"/>
              </a:spcBef>
              <a:buAutoNum type="arabicPeriod" startAt="4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 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atmosfer, 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relatif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dan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absolut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4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r>
              <a:rPr sz="1800" b="1" spc="-8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dinyatakan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dalam 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tinggi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-8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6"/>
              <a:tabLst>
                <a:tab pos="514984" algn="l"/>
                <a:tab pos="515620" algn="l"/>
              </a:tabLst>
            </a:pPr>
            <a:r>
              <a:rPr sz="1800" b="1" spc="-10" dirty="0">
                <a:latin typeface="Calibri"/>
                <a:cs typeface="Calibri"/>
              </a:rPr>
              <a:t>Manometer</a:t>
            </a:r>
            <a:endParaRPr sz="1800">
              <a:latin typeface="Calibri"/>
              <a:cs typeface="Calibri"/>
            </a:endParaRPr>
          </a:p>
          <a:p>
            <a:pPr marL="514984" marR="278130" indent="-515620">
              <a:lnSpc>
                <a:spcPct val="100000"/>
              </a:lnSpc>
              <a:spcBef>
                <a:spcPts val="5"/>
              </a:spcBef>
              <a:buAutoNum type="arabicPeriod" startAt="6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Gaya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tekan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pada 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bidang</a:t>
            </a:r>
            <a:r>
              <a:rPr sz="1800" b="1" spc="-6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terendam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4866" y="1292334"/>
            <a:ext cx="5995409" cy="78032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1392936"/>
            <a:ext cx="1856232" cy="65532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6679" y="1325880"/>
            <a:ext cx="5901055" cy="676910"/>
          </a:xfrm>
          <a:custGeom>
            <a:avLst/>
            <a:gdLst/>
            <a:ahLst/>
            <a:cxnLst/>
            <a:rect l="l" t="t" r="r" b="b"/>
            <a:pathLst>
              <a:path w="5901055" h="676910">
                <a:moveTo>
                  <a:pt x="5562600" y="0"/>
                </a:moveTo>
                <a:lnTo>
                  <a:pt x="0" y="0"/>
                </a:lnTo>
                <a:lnTo>
                  <a:pt x="0" y="676656"/>
                </a:lnTo>
                <a:lnTo>
                  <a:pt x="5562600" y="676656"/>
                </a:lnTo>
                <a:lnTo>
                  <a:pt x="5900928" y="338328"/>
                </a:lnTo>
                <a:lnTo>
                  <a:pt x="5562600" y="0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186334" y="1484756"/>
            <a:ext cx="1468120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b="1" spc="-5" dirty="0">
                <a:latin typeface="Calibri"/>
                <a:cs typeface="Calibri"/>
              </a:rPr>
              <a:t>2.</a:t>
            </a:r>
            <a:r>
              <a:rPr sz="2000" b="1" spc="-70" dirty="0">
                <a:latin typeface="Calibri"/>
                <a:cs typeface="Calibri"/>
              </a:rPr>
              <a:t> </a:t>
            </a:r>
            <a:r>
              <a:rPr sz="2000" b="1" spc="-15" dirty="0">
                <a:latin typeface="Calibri"/>
                <a:cs typeface="Calibri"/>
              </a:rPr>
              <a:t>Piezometer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792982" y="2903677"/>
            <a:ext cx="4524375" cy="1244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2000" spc="-20" dirty="0">
                <a:latin typeface="Calibri"/>
                <a:cs typeface="Calibri"/>
              </a:rPr>
              <a:t>Piezometer </a:t>
            </a:r>
            <a:r>
              <a:rPr sz="2000" spc="-10" dirty="0">
                <a:latin typeface="Calibri"/>
                <a:cs typeface="Calibri"/>
              </a:rPr>
              <a:t>terdiri </a:t>
            </a:r>
            <a:r>
              <a:rPr sz="2000" spc="-5" dirty="0">
                <a:latin typeface="Calibri"/>
                <a:cs typeface="Calibri"/>
              </a:rPr>
              <a:t>dari tabung </a:t>
            </a:r>
            <a:r>
              <a:rPr sz="2000" spc="-15" dirty="0">
                <a:latin typeface="Calibri"/>
                <a:cs typeface="Calibri"/>
              </a:rPr>
              <a:t>gelas vertikal  dengan </a:t>
            </a:r>
            <a:r>
              <a:rPr sz="2000" dirty="0">
                <a:latin typeface="Calibri"/>
                <a:cs typeface="Calibri"/>
              </a:rPr>
              <a:t>ujung </a:t>
            </a:r>
            <a:r>
              <a:rPr sz="2000" spc="-10" dirty="0">
                <a:latin typeface="Calibri"/>
                <a:cs typeface="Calibri"/>
              </a:rPr>
              <a:t>terbuka yang </a:t>
            </a:r>
            <a:r>
              <a:rPr sz="2000" spc="-5" dirty="0">
                <a:latin typeface="Calibri"/>
                <a:cs typeface="Calibri"/>
              </a:rPr>
              <a:t>dihubungkan  </a:t>
            </a:r>
            <a:r>
              <a:rPr sz="2000" spc="-15" dirty="0">
                <a:latin typeface="Calibri"/>
                <a:cs typeface="Calibri"/>
              </a:rPr>
              <a:t>dengan </a:t>
            </a:r>
            <a:r>
              <a:rPr sz="2000" dirty="0">
                <a:latin typeface="Calibri"/>
                <a:cs typeface="Calibri"/>
              </a:rPr>
              <a:t>ruang pipa </a:t>
            </a:r>
            <a:r>
              <a:rPr sz="2000" spc="-10" dirty="0">
                <a:latin typeface="Calibri"/>
                <a:cs typeface="Calibri"/>
              </a:rPr>
              <a:t>yang akan </a:t>
            </a:r>
            <a:r>
              <a:rPr sz="2000" dirty="0">
                <a:latin typeface="Calibri"/>
                <a:cs typeface="Calibri"/>
              </a:rPr>
              <a:t>di </a:t>
            </a:r>
            <a:r>
              <a:rPr sz="2000" spc="-10" dirty="0">
                <a:latin typeface="Calibri"/>
                <a:cs typeface="Calibri"/>
              </a:rPr>
              <a:t>ukur  </a:t>
            </a:r>
            <a:r>
              <a:rPr sz="2000" spc="-15" dirty="0">
                <a:latin typeface="Calibri"/>
                <a:cs typeface="Calibri"/>
              </a:rPr>
              <a:t>tekanannya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411480" y="2237232"/>
            <a:ext cx="2706624" cy="429158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5197475" y="4631182"/>
            <a:ext cx="1127760" cy="40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95"/>
              </a:spcBef>
            </a:pPr>
            <a:r>
              <a:rPr sz="2500" spc="-155" dirty="0">
                <a:latin typeface="Cambria Math"/>
                <a:cs typeface="Cambria Math"/>
              </a:rPr>
              <a:t>𝑃</a:t>
            </a:r>
            <a:r>
              <a:rPr sz="2700" spc="-232" baseline="-15432" dirty="0">
                <a:latin typeface="Cambria Math"/>
                <a:cs typeface="Cambria Math"/>
              </a:rPr>
              <a:t>𝐴 </a:t>
            </a:r>
            <a:r>
              <a:rPr sz="2500" spc="-5" dirty="0">
                <a:latin typeface="Times New Roman"/>
                <a:cs typeface="Times New Roman"/>
              </a:rPr>
              <a:t>= ɣ</a:t>
            </a:r>
            <a:r>
              <a:rPr sz="2500" spc="-65" dirty="0">
                <a:latin typeface="Times New Roman"/>
                <a:cs typeface="Times New Roman"/>
              </a:rPr>
              <a:t> </a:t>
            </a:r>
            <a:r>
              <a:rPr sz="2500" spc="-5" dirty="0">
                <a:latin typeface="Times New Roman"/>
                <a:cs typeface="Times New Roman"/>
              </a:rPr>
              <a:t>h</a:t>
            </a:r>
            <a:endParaRPr sz="25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Manometer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12272" y="310895"/>
            <a:ext cx="853440" cy="262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579755">
              <a:lnSpc>
                <a:spcPct val="100000"/>
              </a:lnSpc>
              <a:spcBef>
                <a:spcPts val="1300"/>
              </a:spcBef>
            </a:pP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HIDROSTATIKA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9111" y="1578051"/>
            <a:ext cx="206438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0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856" y="2115058"/>
            <a:ext cx="2425700" cy="3044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Distribusi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pada </a:t>
            </a:r>
            <a:r>
              <a:rPr sz="1800" b="1" spc="-20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1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marR="168275" indent="-515620">
              <a:lnSpc>
                <a:spcPct val="100000"/>
              </a:lnSpc>
              <a:spcBef>
                <a:spcPts val="5"/>
              </a:spcBef>
              <a:buAutoNum type="arabicPeriod" startAt="4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 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atmosfer, 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relatif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dan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absolut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4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r>
              <a:rPr sz="1800" b="1" spc="-8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dinyatakan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dalam 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tinggi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-8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6"/>
              <a:tabLst>
                <a:tab pos="514984" algn="l"/>
                <a:tab pos="515620" algn="l"/>
              </a:tabLst>
            </a:pPr>
            <a:r>
              <a:rPr sz="1800" b="1" spc="-10" dirty="0">
                <a:latin typeface="Calibri"/>
                <a:cs typeface="Calibri"/>
              </a:rPr>
              <a:t>Manometer</a:t>
            </a:r>
            <a:endParaRPr sz="1800">
              <a:latin typeface="Calibri"/>
              <a:cs typeface="Calibri"/>
            </a:endParaRPr>
          </a:p>
          <a:p>
            <a:pPr marL="514984" marR="278130" indent="-515620">
              <a:lnSpc>
                <a:spcPct val="100000"/>
              </a:lnSpc>
              <a:spcBef>
                <a:spcPts val="5"/>
              </a:spcBef>
              <a:buAutoNum type="arabicPeriod" startAt="6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Gaya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tekan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pada 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bidang</a:t>
            </a:r>
            <a:r>
              <a:rPr sz="1800" b="1" spc="-6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terendam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4866" y="1292334"/>
            <a:ext cx="5995409" cy="78032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1392936"/>
            <a:ext cx="2962656" cy="65532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6679" y="1325880"/>
            <a:ext cx="5901055" cy="676910"/>
          </a:xfrm>
          <a:custGeom>
            <a:avLst/>
            <a:gdLst/>
            <a:ahLst/>
            <a:cxnLst/>
            <a:rect l="l" t="t" r="r" b="b"/>
            <a:pathLst>
              <a:path w="5901055" h="676910">
                <a:moveTo>
                  <a:pt x="5562600" y="0"/>
                </a:moveTo>
                <a:lnTo>
                  <a:pt x="0" y="0"/>
                </a:lnTo>
                <a:lnTo>
                  <a:pt x="0" y="676656"/>
                </a:lnTo>
                <a:lnTo>
                  <a:pt x="5562600" y="676656"/>
                </a:lnTo>
                <a:lnTo>
                  <a:pt x="5900928" y="338328"/>
                </a:lnTo>
                <a:lnTo>
                  <a:pt x="5562600" y="0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186334" y="1484756"/>
            <a:ext cx="2574925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b="1" spc="-5" dirty="0">
                <a:latin typeface="Calibri"/>
                <a:cs typeface="Calibri"/>
              </a:rPr>
              <a:t>3. </a:t>
            </a:r>
            <a:r>
              <a:rPr sz="2000" b="1" spc="-10" dirty="0">
                <a:latin typeface="Calibri"/>
                <a:cs typeface="Calibri"/>
              </a:rPr>
              <a:t>Manometer </a:t>
            </a:r>
            <a:r>
              <a:rPr sz="2000" b="1" spc="-25" dirty="0">
                <a:latin typeface="Calibri"/>
                <a:cs typeface="Calibri"/>
              </a:rPr>
              <a:t>Tabung</a:t>
            </a:r>
            <a:r>
              <a:rPr sz="2000" b="1" spc="-7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U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40486" y="5068315"/>
            <a:ext cx="4553585" cy="154940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indent="-15240" algn="ctr">
              <a:lnSpc>
                <a:spcPct val="100000"/>
              </a:lnSpc>
              <a:spcBef>
                <a:spcPts val="90"/>
              </a:spcBef>
            </a:pPr>
            <a:r>
              <a:rPr sz="2000" spc="-35" dirty="0">
                <a:latin typeface="Calibri"/>
                <a:cs typeface="Calibri"/>
              </a:rPr>
              <a:t>Terdiri </a:t>
            </a:r>
            <a:r>
              <a:rPr sz="2000" spc="-5" dirty="0">
                <a:latin typeface="Calibri"/>
                <a:cs typeface="Calibri"/>
              </a:rPr>
              <a:t>dari tabung </a:t>
            </a:r>
            <a:r>
              <a:rPr sz="2000" spc="-15" dirty="0">
                <a:latin typeface="Calibri"/>
                <a:cs typeface="Calibri"/>
              </a:rPr>
              <a:t>kaca </a:t>
            </a:r>
            <a:r>
              <a:rPr sz="2000" spc="-10" dirty="0">
                <a:latin typeface="Calibri"/>
                <a:cs typeface="Calibri"/>
              </a:rPr>
              <a:t>yang </a:t>
            </a:r>
            <a:r>
              <a:rPr sz="2000" spc="-5" dirty="0">
                <a:latin typeface="Calibri"/>
                <a:cs typeface="Calibri"/>
              </a:rPr>
              <a:t>dihubungkan  </a:t>
            </a:r>
            <a:r>
              <a:rPr sz="2000" spc="-15" dirty="0">
                <a:latin typeface="Calibri"/>
                <a:cs typeface="Calibri"/>
              </a:rPr>
              <a:t>dengan </a:t>
            </a:r>
            <a:r>
              <a:rPr sz="2000" dirty="0">
                <a:latin typeface="Calibri"/>
                <a:cs typeface="Calibri"/>
              </a:rPr>
              <a:t>ruang pipa </a:t>
            </a:r>
            <a:r>
              <a:rPr sz="2000" spc="-10" dirty="0">
                <a:latin typeface="Calibri"/>
                <a:cs typeface="Calibri"/>
              </a:rPr>
              <a:t>yang akan </a:t>
            </a:r>
            <a:r>
              <a:rPr sz="2000" dirty="0">
                <a:latin typeface="Calibri"/>
                <a:cs typeface="Calibri"/>
              </a:rPr>
              <a:t>di </a:t>
            </a:r>
            <a:r>
              <a:rPr sz="2000" spc="-10" dirty="0">
                <a:latin typeface="Calibri"/>
                <a:cs typeface="Calibri"/>
              </a:rPr>
              <a:t>ukur  </a:t>
            </a:r>
            <a:r>
              <a:rPr sz="2000" spc="-15" dirty="0">
                <a:latin typeface="Calibri"/>
                <a:cs typeface="Calibri"/>
              </a:rPr>
              <a:t>tekanannya. </a:t>
            </a:r>
            <a:r>
              <a:rPr sz="2000" spc="-5" dirty="0">
                <a:latin typeface="Calibri"/>
                <a:cs typeface="Calibri"/>
              </a:rPr>
              <a:t>Bagian </a:t>
            </a:r>
            <a:r>
              <a:rPr sz="2000" spc="-15" dirty="0">
                <a:latin typeface="Calibri"/>
                <a:cs typeface="Calibri"/>
              </a:rPr>
              <a:t>bawah </a:t>
            </a:r>
            <a:r>
              <a:rPr sz="2000" spc="-5" dirty="0">
                <a:latin typeface="Calibri"/>
                <a:cs typeface="Calibri"/>
              </a:rPr>
              <a:t>dari tabung  berbentuk </a:t>
            </a:r>
            <a:r>
              <a:rPr sz="2000" spc="-10" dirty="0">
                <a:latin typeface="Calibri"/>
                <a:cs typeface="Calibri"/>
              </a:rPr>
              <a:t>U </a:t>
            </a:r>
            <a:r>
              <a:rPr sz="2000" spc="-5" dirty="0">
                <a:latin typeface="Calibri"/>
                <a:cs typeface="Calibri"/>
              </a:rPr>
              <a:t>diisi </a:t>
            </a:r>
            <a:r>
              <a:rPr sz="2000" spc="-20" dirty="0">
                <a:latin typeface="Calibri"/>
                <a:cs typeface="Calibri"/>
              </a:rPr>
              <a:t>zat </a:t>
            </a:r>
            <a:r>
              <a:rPr sz="2000" spc="-10" dirty="0">
                <a:latin typeface="Calibri"/>
                <a:cs typeface="Calibri"/>
              </a:rPr>
              <a:t>cair </a:t>
            </a:r>
            <a:r>
              <a:rPr sz="2000" spc="-10" dirty="0" err="1">
                <a:latin typeface="Calibri"/>
                <a:cs typeface="Calibri"/>
              </a:rPr>
              <a:t>dengan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 err="1" smtClean="0">
                <a:latin typeface="Calibri"/>
                <a:cs typeface="Calibri"/>
              </a:rPr>
              <a:t>bera</a:t>
            </a:r>
            <a:r>
              <a:rPr lang="en-US" sz="2000" spc="-5" dirty="0" err="1" smtClean="0">
                <a:latin typeface="Calibri"/>
                <a:cs typeface="Calibri"/>
              </a:rPr>
              <a:t>t</a:t>
            </a:r>
            <a:r>
              <a:rPr sz="2000" spc="-5" dirty="0" smtClean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jenis  berbeda.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390143" y="2316479"/>
            <a:ext cx="4904232" cy="255117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5489702" y="2758186"/>
            <a:ext cx="3526154" cy="918844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90"/>
              </a:spcBef>
            </a:pPr>
            <a:r>
              <a:rPr sz="2000" spc="-65" dirty="0">
                <a:latin typeface="Cambria Math"/>
                <a:cs typeface="Cambria Math"/>
              </a:rPr>
              <a:t>𝑃</a:t>
            </a:r>
            <a:r>
              <a:rPr sz="2175" spc="-97" baseline="-15325" dirty="0">
                <a:latin typeface="Cambria Math"/>
                <a:cs typeface="Cambria Math"/>
              </a:rPr>
              <a:t>𝐴</a:t>
            </a:r>
            <a:r>
              <a:rPr sz="2000" spc="-65" dirty="0">
                <a:latin typeface="Times New Roman"/>
                <a:cs typeface="Times New Roman"/>
              </a:rPr>
              <a:t>=</a:t>
            </a:r>
            <a:r>
              <a:rPr sz="2000" spc="-65" dirty="0">
                <a:latin typeface="Cambria Math"/>
                <a:cs typeface="Cambria Math"/>
              </a:rPr>
              <a:t>𝑃</a:t>
            </a:r>
            <a:r>
              <a:rPr sz="2175" spc="-97" baseline="-15325" dirty="0">
                <a:latin typeface="Cambria Math"/>
                <a:cs typeface="Cambria Math"/>
              </a:rPr>
              <a:t>𝑎</a:t>
            </a:r>
            <a:r>
              <a:rPr sz="2000" spc="-65" dirty="0">
                <a:latin typeface="Times New Roman"/>
                <a:cs typeface="Times New Roman"/>
              </a:rPr>
              <a:t>+ </a:t>
            </a:r>
            <a:r>
              <a:rPr sz="2000" spc="-5" dirty="0">
                <a:latin typeface="Times New Roman"/>
                <a:cs typeface="Times New Roman"/>
              </a:rPr>
              <a:t>x  </a:t>
            </a:r>
            <a:r>
              <a:rPr sz="2000" dirty="0">
                <a:latin typeface="Times New Roman"/>
                <a:cs typeface="Times New Roman"/>
              </a:rPr>
              <a:t>ɣ2 </a:t>
            </a:r>
            <a:r>
              <a:rPr sz="2000" spc="-5" dirty="0">
                <a:latin typeface="Times New Roman"/>
                <a:cs typeface="Times New Roman"/>
              </a:rPr>
              <a:t>-</a:t>
            </a:r>
            <a:r>
              <a:rPr sz="2000" spc="49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h </a:t>
            </a:r>
            <a:r>
              <a:rPr sz="2000" dirty="0">
                <a:latin typeface="Times New Roman"/>
                <a:cs typeface="Times New Roman"/>
              </a:rPr>
              <a:t>ɣ1...... </a:t>
            </a:r>
            <a:r>
              <a:rPr sz="2000" spc="-10" dirty="0">
                <a:latin typeface="Times New Roman"/>
                <a:cs typeface="Times New Roman"/>
              </a:rPr>
              <a:t>kondisi</a:t>
            </a:r>
            <a:r>
              <a:rPr sz="2000" spc="4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</a:t>
            </a:r>
            <a:endParaRPr sz="2000">
              <a:latin typeface="Times New Roman"/>
              <a:cs typeface="Times New Roman"/>
            </a:endParaRPr>
          </a:p>
          <a:p>
            <a:pPr marL="38100">
              <a:lnSpc>
                <a:spcPct val="100000"/>
              </a:lnSpc>
              <a:spcBef>
                <a:spcPts val="2240"/>
              </a:spcBef>
            </a:pPr>
            <a:r>
              <a:rPr sz="2000" spc="-60" dirty="0">
                <a:latin typeface="Cambria Math"/>
                <a:cs typeface="Cambria Math"/>
              </a:rPr>
              <a:t>𝑃</a:t>
            </a:r>
            <a:r>
              <a:rPr sz="2175" spc="-89" baseline="-15325" dirty="0">
                <a:latin typeface="Cambria Math"/>
                <a:cs typeface="Cambria Math"/>
              </a:rPr>
              <a:t>𝐴</a:t>
            </a:r>
            <a:r>
              <a:rPr sz="2000" spc="-60" dirty="0">
                <a:latin typeface="Times New Roman"/>
                <a:cs typeface="Times New Roman"/>
              </a:rPr>
              <a:t>=</a:t>
            </a:r>
            <a:r>
              <a:rPr sz="2000" spc="-60" dirty="0">
                <a:latin typeface="Cambria Math"/>
                <a:cs typeface="Cambria Math"/>
              </a:rPr>
              <a:t>𝑃</a:t>
            </a:r>
            <a:r>
              <a:rPr sz="2175" spc="-89" baseline="-15325" dirty="0">
                <a:latin typeface="Cambria Math"/>
                <a:cs typeface="Cambria Math"/>
              </a:rPr>
              <a:t>𝑎</a:t>
            </a:r>
            <a:r>
              <a:rPr sz="2000" spc="-60" dirty="0">
                <a:latin typeface="Times New Roman"/>
                <a:cs typeface="Times New Roman"/>
              </a:rPr>
              <a:t>-  </a:t>
            </a:r>
            <a:r>
              <a:rPr sz="2000" spc="-5" dirty="0">
                <a:latin typeface="Times New Roman"/>
                <a:cs typeface="Times New Roman"/>
              </a:rPr>
              <a:t>x  </a:t>
            </a:r>
            <a:r>
              <a:rPr sz="2000" dirty="0">
                <a:latin typeface="Times New Roman"/>
                <a:cs typeface="Times New Roman"/>
              </a:rPr>
              <a:t>ɣ2 </a:t>
            </a:r>
            <a:r>
              <a:rPr sz="2000" spc="-5" dirty="0">
                <a:latin typeface="Times New Roman"/>
                <a:cs typeface="Times New Roman"/>
              </a:rPr>
              <a:t>-</a:t>
            </a:r>
            <a:r>
              <a:rPr sz="2000" spc="49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h </a:t>
            </a:r>
            <a:r>
              <a:rPr sz="2000" dirty="0">
                <a:latin typeface="Times New Roman"/>
                <a:cs typeface="Times New Roman"/>
              </a:rPr>
              <a:t>ɣ1...... </a:t>
            </a:r>
            <a:r>
              <a:rPr sz="2000" spc="-10" dirty="0">
                <a:latin typeface="Times New Roman"/>
                <a:cs typeface="Times New Roman"/>
              </a:rPr>
              <a:t>kondisi</a:t>
            </a:r>
            <a:r>
              <a:rPr sz="2000" spc="3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b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127750" y="4887925"/>
            <a:ext cx="2000250" cy="6343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95"/>
              </a:spcBef>
            </a:pPr>
            <a:r>
              <a:rPr sz="2000" spc="-15" dirty="0">
                <a:latin typeface="Calibri"/>
                <a:cs typeface="Calibri"/>
              </a:rPr>
              <a:t>Kondisi </a:t>
            </a:r>
            <a:r>
              <a:rPr sz="2000" spc="-5" dirty="0">
                <a:latin typeface="Calibri"/>
                <a:cs typeface="Calibri"/>
              </a:rPr>
              <a:t>a : </a:t>
            </a:r>
            <a:r>
              <a:rPr sz="2000" spc="-140" dirty="0">
                <a:latin typeface="Cambria Math"/>
                <a:cs typeface="Cambria Math"/>
              </a:rPr>
              <a:t>𝑃</a:t>
            </a:r>
            <a:r>
              <a:rPr sz="2175" spc="-209" baseline="-15325" dirty="0">
                <a:latin typeface="Cambria Math"/>
                <a:cs typeface="Cambria Math"/>
              </a:rPr>
              <a:t>𝐴    </a:t>
            </a:r>
            <a:r>
              <a:rPr sz="2000" spc="-5" dirty="0">
                <a:latin typeface="Cambria Math"/>
                <a:cs typeface="Cambria Math"/>
              </a:rPr>
              <a:t>&gt;</a:t>
            </a:r>
            <a:r>
              <a:rPr sz="2000" spc="45" dirty="0">
                <a:latin typeface="Cambria Math"/>
                <a:cs typeface="Cambria Math"/>
              </a:rPr>
              <a:t> </a:t>
            </a:r>
            <a:r>
              <a:rPr sz="2000" spc="-150" dirty="0">
                <a:latin typeface="Cambria Math"/>
                <a:cs typeface="Cambria Math"/>
              </a:rPr>
              <a:t>𝑃</a:t>
            </a:r>
            <a:r>
              <a:rPr sz="2175" spc="-225" baseline="-15325" dirty="0">
                <a:latin typeface="Cambria Math"/>
                <a:cs typeface="Cambria Math"/>
              </a:rPr>
              <a:t>𝑎</a:t>
            </a:r>
            <a:endParaRPr sz="2175" baseline="-15325">
              <a:latin typeface="Cambria Math"/>
              <a:cs typeface="Cambria Math"/>
            </a:endParaRPr>
          </a:p>
          <a:p>
            <a:pPr marL="38100">
              <a:lnSpc>
                <a:spcPct val="100000"/>
              </a:lnSpc>
            </a:pPr>
            <a:r>
              <a:rPr sz="2000" spc="-15" dirty="0">
                <a:latin typeface="Calibri"/>
                <a:cs typeface="Calibri"/>
              </a:rPr>
              <a:t>Kondisi </a:t>
            </a:r>
            <a:r>
              <a:rPr sz="2000" spc="-5" dirty="0">
                <a:latin typeface="Calibri"/>
                <a:cs typeface="Calibri"/>
              </a:rPr>
              <a:t>b : </a:t>
            </a:r>
            <a:r>
              <a:rPr sz="2000" spc="-140" dirty="0">
                <a:latin typeface="Cambria Math"/>
                <a:cs typeface="Cambria Math"/>
              </a:rPr>
              <a:t>𝑃</a:t>
            </a:r>
            <a:r>
              <a:rPr sz="2175" spc="-209" baseline="-15325" dirty="0">
                <a:latin typeface="Cambria Math"/>
                <a:cs typeface="Cambria Math"/>
              </a:rPr>
              <a:t>𝐴    </a:t>
            </a:r>
            <a:r>
              <a:rPr sz="2000" spc="-10" dirty="0">
                <a:latin typeface="Cambria Math"/>
                <a:cs typeface="Cambria Math"/>
              </a:rPr>
              <a:t>&lt;</a:t>
            </a:r>
            <a:r>
              <a:rPr sz="2000" spc="50" dirty="0">
                <a:latin typeface="Cambria Math"/>
                <a:cs typeface="Cambria Math"/>
              </a:rPr>
              <a:t> </a:t>
            </a:r>
            <a:r>
              <a:rPr sz="2000" spc="-150" dirty="0">
                <a:latin typeface="Cambria Math"/>
                <a:cs typeface="Cambria Math"/>
              </a:rPr>
              <a:t>𝑃</a:t>
            </a:r>
            <a:r>
              <a:rPr sz="2175" spc="-225" baseline="-15325" dirty="0">
                <a:latin typeface="Cambria Math"/>
                <a:cs typeface="Cambria Math"/>
              </a:rPr>
              <a:t>𝑎</a:t>
            </a:r>
            <a:endParaRPr sz="2175" baseline="-15325">
              <a:latin typeface="Cambria Math"/>
              <a:cs typeface="Cambria Math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Manometer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12272" y="310895"/>
            <a:ext cx="853440" cy="262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579755">
              <a:lnSpc>
                <a:spcPct val="100000"/>
              </a:lnSpc>
              <a:spcBef>
                <a:spcPts val="1300"/>
              </a:spcBef>
            </a:pP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HIDROSTATIKA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9111" y="1578051"/>
            <a:ext cx="206438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0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856" y="2115058"/>
            <a:ext cx="2425700" cy="3044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Distribusi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pada </a:t>
            </a:r>
            <a:r>
              <a:rPr sz="1800" b="1" spc="-20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1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marR="168275" indent="-515620">
              <a:lnSpc>
                <a:spcPct val="100000"/>
              </a:lnSpc>
              <a:spcBef>
                <a:spcPts val="5"/>
              </a:spcBef>
              <a:buAutoNum type="arabicPeriod" startAt="4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 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atmosfer, 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relatif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dan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absolut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4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r>
              <a:rPr sz="1800" b="1" spc="-8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dinyatakan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dalam 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tinggi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-8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6"/>
              <a:tabLst>
                <a:tab pos="514984" algn="l"/>
                <a:tab pos="515620" algn="l"/>
              </a:tabLst>
            </a:pPr>
            <a:r>
              <a:rPr sz="1800" b="1" spc="-10" dirty="0">
                <a:latin typeface="Calibri"/>
                <a:cs typeface="Calibri"/>
              </a:rPr>
              <a:t>Manometer</a:t>
            </a:r>
            <a:endParaRPr sz="1800">
              <a:latin typeface="Calibri"/>
              <a:cs typeface="Calibri"/>
            </a:endParaRPr>
          </a:p>
          <a:p>
            <a:pPr marL="514984" marR="278130" indent="-515620">
              <a:lnSpc>
                <a:spcPct val="100000"/>
              </a:lnSpc>
              <a:spcBef>
                <a:spcPts val="5"/>
              </a:spcBef>
              <a:buAutoNum type="arabicPeriod" startAt="6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Gaya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tekan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pada 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bidang</a:t>
            </a:r>
            <a:r>
              <a:rPr sz="1800" b="1" spc="-6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terendam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4866" y="1292334"/>
            <a:ext cx="5995409" cy="78032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1392936"/>
            <a:ext cx="2612136" cy="65532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6679" y="1325880"/>
            <a:ext cx="5901055" cy="676910"/>
          </a:xfrm>
          <a:custGeom>
            <a:avLst/>
            <a:gdLst/>
            <a:ahLst/>
            <a:cxnLst/>
            <a:rect l="l" t="t" r="r" b="b"/>
            <a:pathLst>
              <a:path w="5901055" h="676910">
                <a:moveTo>
                  <a:pt x="5562600" y="0"/>
                </a:moveTo>
                <a:lnTo>
                  <a:pt x="0" y="0"/>
                </a:lnTo>
                <a:lnTo>
                  <a:pt x="0" y="676656"/>
                </a:lnTo>
                <a:lnTo>
                  <a:pt x="5562600" y="676656"/>
                </a:lnTo>
                <a:lnTo>
                  <a:pt x="5900928" y="338328"/>
                </a:lnTo>
                <a:lnTo>
                  <a:pt x="5562600" y="0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186334" y="1484756"/>
            <a:ext cx="2223135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b="1" spc="-10" dirty="0">
                <a:latin typeface="Calibri"/>
                <a:cs typeface="Calibri"/>
              </a:rPr>
              <a:t>4. Manometer</a:t>
            </a:r>
            <a:r>
              <a:rPr sz="2000" b="1" spc="-3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Mikro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198120" y="2834639"/>
            <a:ext cx="4258056" cy="333451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6109461" y="4785233"/>
            <a:ext cx="125095" cy="0"/>
          </a:xfrm>
          <a:custGeom>
            <a:avLst/>
            <a:gdLst/>
            <a:ahLst/>
            <a:cxnLst/>
            <a:rect l="l" t="t" r="r" b="b"/>
            <a:pathLst>
              <a:path w="125095">
                <a:moveTo>
                  <a:pt x="0" y="0"/>
                </a:moveTo>
                <a:lnTo>
                  <a:pt x="124967" y="0"/>
                </a:lnTo>
              </a:path>
            </a:pathLst>
          </a:custGeom>
          <a:ln w="1523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615173" y="4785233"/>
            <a:ext cx="125095" cy="0"/>
          </a:xfrm>
          <a:custGeom>
            <a:avLst/>
            <a:gdLst/>
            <a:ahLst/>
            <a:cxnLst/>
            <a:rect l="l" t="t" r="r" b="b"/>
            <a:pathLst>
              <a:path w="125095">
                <a:moveTo>
                  <a:pt x="0" y="0"/>
                </a:moveTo>
                <a:lnTo>
                  <a:pt x="124968" y="0"/>
                </a:lnTo>
              </a:path>
            </a:pathLst>
          </a:custGeom>
          <a:ln w="1523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4484878" y="4593463"/>
            <a:ext cx="4300855" cy="1929764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R="353060" algn="ctr">
              <a:lnSpc>
                <a:spcPts val="1980"/>
              </a:lnSpc>
              <a:spcBef>
                <a:spcPts val="90"/>
              </a:spcBef>
            </a:pPr>
            <a:r>
              <a:rPr sz="2000" spc="-60" dirty="0">
                <a:latin typeface="Cambria Math"/>
                <a:cs typeface="Cambria Math"/>
              </a:rPr>
              <a:t>𝑃</a:t>
            </a:r>
            <a:r>
              <a:rPr sz="2175" spc="-89" baseline="-15325" dirty="0">
                <a:latin typeface="Cambria Math"/>
                <a:cs typeface="Cambria Math"/>
              </a:rPr>
              <a:t>𝐴</a:t>
            </a:r>
            <a:r>
              <a:rPr sz="2000" spc="-60" dirty="0">
                <a:latin typeface="Times New Roman"/>
                <a:cs typeface="Times New Roman"/>
              </a:rPr>
              <a:t>= </a:t>
            </a:r>
            <a:r>
              <a:rPr sz="2000" dirty="0">
                <a:latin typeface="Times New Roman"/>
                <a:cs typeface="Times New Roman"/>
              </a:rPr>
              <a:t>ɣB </a:t>
            </a:r>
            <a:r>
              <a:rPr sz="2000" spc="-5" dirty="0">
                <a:latin typeface="Times New Roman"/>
                <a:cs typeface="Times New Roman"/>
              </a:rPr>
              <a:t>(h </a:t>
            </a:r>
            <a:r>
              <a:rPr sz="2000" spc="55" dirty="0">
                <a:latin typeface="Times New Roman"/>
                <a:cs typeface="Times New Roman"/>
              </a:rPr>
              <a:t>+</a:t>
            </a:r>
            <a:r>
              <a:rPr sz="2175" spc="82" baseline="45977" dirty="0">
                <a:latin typeface="Cambria Math"/>
                <a:cs typeface="Cambria Math"/>
              </a:rPr>
              <a:t>𝑎 </a:t>
            </a:r>
            <a:r>
              <a:rPr sz="2000" spc="15" dirty="0">
                <a:latin typeface="Cambria Math"/>
                <a:cs typeface="Cambria Math"/>
              </a:rPr>
              <a:t>ℎ) </a:t>
            </a:r>
            <a:r>
              <a:rPr sz="2000" spc="-10" dirty="0">
                <a:latin typeface="Cambria Math"/>
                <a:cs typeface="Cambria Math"/>
              </a:rPr>
              <a:t>− </a:t>
            </a:r>
            <a:r>
              <a:rPr sz="2000" dirty="0">
                <a:latin typeface="Times New Roman"/>
                <a:cs typeface="Times New Roman"/>
              </a:rPr>
              <a:t>ɣA </a:t>
            </a:r>
            <a:r>
              <a:rPr sz="2000" spc="-5" dirty="0">
                <a:latin typeface="Times New Roman"/>
                <a:cs typeface="Times New Roman"/>
              </a:rPr>
              <a:t>(y </a:t>
            </a:r>
            <a:r>
              <a:rPr sz="2000" spc="50" dirty="0">
                <a:latin typeface="Times New Roman"/>
                <a:cs typeface="Times New Roman"/>
              </a:rPr>
              <a:t>+</a:t>
            </a:r>
            <a:r>
              <a:rPr sz="2175" spc="75" baseline="45977" dirty="0">
                <a:latin typeface="Cambria Math"/>
                <a:cs typeface="Cambria Math"/>
              </a:rPr>
              <a:t>𝑎</a:t>
            </a:r>
            <a:r>
              <a:rPr sz="2175" spc="104" baseline="45977" dirty="0">
                <a:latin typeface="Cambria Math"/>
                <a:cs typeface="Cambria Math"/>
              </a:rPr>
              <a:t> </a:t>
            </a:r>
            <a:r>
              <a:rPr sz="2000" spc="15" dirty="0">
                <a:latin typeface="Cambria Math"/>
                <a:cs typeface="Cambria Math"/>
              </a:rPr>
              <a:t>ℎ)</a:t>
            </a:r>
            <a:endParaRPr sz="2000">
              <a:latin typeface="Cambria Math"/>
              <a:cs typeface="Cambria Math"/>
            </a:endParaRPr>
          </a:p>
          <a:p>
            <a:pPr marL="1626235">
              <a:lnSpc>
                <a:spcPts val="1320"/>
              </a:lnSpc>
              <a:tabLst>
                <a:tab pos="3131820" algn="l"/>
              </a:tabLst>
            </a:pPr>
            <a:r>
              <a:rPr sz="1450" spc="50" dirty="0">
                <a:latin typeface="Cambria Math"/>
                <a:cs typeface="Cambria Math"/>
              </a:rPr>
              <a:t>𝐴	𝐴</a:t>
            </a:r>
            <a:endParaRPr sz="1450">
              <a:latin typeface="Cambria Math"/>
              <a:cs typeface="Cambria Math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550">
              <a:latin typeface="Times New Roman"/>
              <a:cs typeface="Times New Roman"/>
            </a:endParaRPr>
          </a:p>
          <a:p>
            <a:pPr marL="50800" marR="43180">
              <a:lnSpc>
                <a:spcPct val="100000"/>
              </a:lnSpc>
            </a:pPr>
            <a:r>
              <a:rPr sz="1800" spc="-10" dirty="0">
                <a:latin typeface="Calibri"/>
                <a:cs typeface="Calibri"/>
              </a:rPr>
              <a:t>Apabila perbandingan </a:t>
            </a:r>
            <a:r>
              <a:rPr sz="1800" spc="-15" dirty="0">
                <a:latin typeface="Calibri"/>
                <a:cs typeface="Calibri"/>
              </a:rPr>
              <a:t>A/a sangat </a:t>
            </a:r>
            <a:r>
              <a:rPr sz="1800" spc="-10" dirty="0">
                <a:latin typeface="Calibri"/>
                <a:cs typeface="Calibri"/>
              </a:rPr>
              <a:t>besar maka  nilai </a:t>
            </a:r>
            <a:r>
              <a:rPr sz="1800" spc="-5" dirty="0">
                <a:latin typeface="Calibri"/>
                <a:cs typeface="Calibri"/>
              </a:rPr>
              <a:t>Δy </a:t>
            </a:r>
            <a:r>
              <a:rPr sz="1800" spc="-10" dirty="0">
                <a:latin typeface="Calibri"/>
                <a:cs typeface="Calibri"/>
              </a:rPr>
              <a:t>di abaikan sehingga persamaan  </a:t>
            </a:r>
            <a:r>
              <a:rPr sz="1800" spc="-5" dirty="0">
                <a:latin typeface="Calibri"/>
                <a:cs typeface="Calibri"/>
              </a:rPr>
              <a:t>menjadi</a:t>
            </a:r>
            <a:r>
              <a:rPr sz="1800" spc="3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:</a:t>
            </a:r>
            <a:endParaRPr sz="1800">
              <a:latin typeface="Calibri"/>
              <a:cs typeface="Calibri"/>
            </a:endParaRPr>
          </a:p>
          <a:p>
            <a:pPr marR="403860" algn="ctr">
              <a:lnSpc>
                <a:spcPct val="100000"/>
              </a:lnSpc>
              <a:spcBef>
                <a:spcPts val="994"/>
              </a:spcBef>
            </a:pPr>
            <a:r>
              <a:rPr sz="2000" spc="-60" dirty="0">
                <a:latin typeface="Cambria Math"/>
                <a:cs typeface="Cambria Math"/>
              </a:rPr>
              <a:t>𝑃</a:t>
            </a:r>
            <a:r>
              <a:rPr sz="2175" spc="-89" baseline="-15325" dirty="0">
                <a:latin typeface="Cambria Math"/>
                <a:cs typeface="Cambria Math"/>
              </a:rPr>
              <a:t>𝐴</a:t>
            </a:r>
            <a:r>
              <a:rPr sz="2000" spc="-60" dirty="0">
                <a:latin typeface="Times New Roman"/>
                <a:cs typeface="Times New Roman"/>
              </a:rPr>
              <a:t>= </a:t>
            </a:r>
            <a:r>
              <a:rPr sz="2000" dirty="0">
                <a:latin typeface="Times New Roman"/>
                <a:cs typeface="Times New Roman"/>
              </a:rPr>
              <a:t>ɣB </a:t>
            </a:r>
            <a:r>
              <a:rPr sz="2000" spc="-5" dirty="0">
                <a:latin typeface="Times New Roman"/>
                <a:cs typeface="Times New Roman"/>
              </a:rPr>
              <a:t>h </a:t>
            </a:r>
            <a:r>
              <a:rPr sz="2000" spc="-10" dirty="0">
                <a:latin typeface="Cambria Math"/>
                <a:cs typeface="Cambria Math"/>
              </a:rPr>
              <a:t>− </a:t>
            </a:r>
            <a:r>
              <a:rPr sz="2000" dirty="0">
                <a:latin typeface="Times New Roman"/>
                <a:cs typeface="Times New Roman"/>
              </a:rPr>
              <a:t>ɣA</a:t>
            </a:r>
            <a:r>
              <a:rPr sz="2000" spc="3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y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070984" y="2290699"/>
            <a:ext cx="4789170" cy="217932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0"/>
              </a:spcBef>
            </a:pPr>
            <a:r>
              <a:rPr sz="2000" spc="-15" dirty="0">
                <a:latin typeface="Calibri"/>
                <a:cs typeface="Calibri"/>
              </a:rPr>
              <a:t>Dengan </a:t>
            </a:r>
            <a:r>
              <a:rPr sz="2000" spc="-10" dirty="0">
                <a:latin typeface="Calibri"/>
                <a:cs typeface="Calibri"/>
              </a:rPr>
              <a:t>mengganti salah </a:t>
            </a:r>
            <a:r>
              <a:rPr sz="2000" spc="-15" dirty="0">
                <a:latin typeface="Calibri"/>
                <a:cs typeface="Calibri"/>
              </a:rPr>
              <a:t>satu </a:t>
            </a:r>
            <a:r>
              <a:rPr sz="2000" spc="-10" dirty="0">
                <a:latin typeface="Calibri"/>
                <a:cs typeface="Calibri"/>
              </a:rPr>
              <a:t>kaki manometer  </a:t>
            </a:r>
            <a:r>
              <a:rPr sz="2000" spc="-15" dirty="0">
                <a:latin typeface="Calibri"/>
                <a:cs typeface="Calibri"/>
              </a:rPr>
              <a:t>dengan </a:t>
            </a:r>
            <a:r>
              <a:rPr sz="2000" spc="-10" dirty="0">
                <a:latin typeface="Calibri"/>
                <a:cs typeface="Calibri"/>
              </a:rPr>
              <a:t>suatu </a:t>
            </a:r>
            <a:r>
              <a:rPr sz="2000" spc="-5" dirty="0">
                <a:latin typeface="Calibri"/>
                <a:cs typeface="Calibri"/>
              </a:rPr>
              <a:t>tangki </a:t>
            </a:r>
            <a:r>
              <a:rPr sz="2000" spc="-10" dirty="0">
                <a:latin typeface="Calibri"/>
                <a:cs typeface="Calibri"/>
              </a:rPr>
              <a:t>dengan </a:t>
            </a:r>
            <a:r>
              <a:rPr sz="2000" dirty="0">
                <a:latin typeface="Calibri"/>
                <a:cs typeface="Calibri"/>
              </a:rPr>
              <a:t>luas </a:t>
            </a:r>
            <a:r>
              <a:rPr sz="2000" spc="-5" dirty="0">
                <a:latin typeface="Calibri"/>
                <a:cs typeface="Calibri"/>
              </a:rPr>
              <a:t>tampang  </a:t>
            </a:r>
            <a:r>
              <a:rPr sz="2000" spc="-10" dirty="0">
                <a:latin typeface="Calibri"/>
                <a:cs typeface="Calibri"/>
              </a:rPr>
              <a:t>lintang </a:t>
            </a:r>
            <a:r>
              <a:rPr sz="2000" spc="-5" dirty="0">
                <a:latin typeface="Calibri"/>
                <a:cs typeface="Calibri"/>
              </a:rPr>
              <a:t>yang </a:t>
            </a:r>
            <a:r>
              <a:rPr sz="2000" spc="-10" dirty="0">
                <a:latin typeface="Calibri"/>
                <a:cs typeface="Calibri"/>
              </a:rPr>
              <a:t>besar </a:t>
            </a:r>
            <a:r>
              <a:rPr sz="2000" spc="-5" dirty="0">
                <a:latin typeface="Calibri"/>
                <a:cs typeface="Calibri"/>
              </a:rPr>
              <a:t>dibanding </a:t>
            </a:r>
            <a:r>
              <a:rPr sz="2000" spc="-15" dirty="0">
                <a:latin typeface="Calibri"/>
                <a:cs typeface="Calibri"/>
              </a:rPr>
              <a:t>dengan </a:t>
            </a:r>
            <a:r>
              <a:rPr sz="2000" spc="-5" dirty="0">
                <a:latin typeface="Calibri"/>
                <a:cs typeface="Calibri"/>
              </a:rPr>
              <a:t>tabung  </a:t>
            </a:r>
            <a:r>
              <a:rPr sz="2000" spc="-10" dirty="0">
                <a:latin typeface="Calibri"/>
                <a:cs typeface="Calibri"/>
              </a:rPr>
              <a:t>yang </a:t>
            </a:r>
            <a:r>
              <a:rPr sz="2000" spc="-5" dirty="0">
                <a:latin typeface="Calibri"/>
                <a:cs typeface="Calibri"/>
              </a:rPr>
              <a:t>lain. </a:t>
            </a:r>
            <a:r>
              <a:rPr sz="2000" spc="-10" dirty="0">
                <a:latin typeface="Calibri"/>
                <a:cs typeface="Calibri"/>
              </a:rPr>
              <a:t>Maka pembacaan dilakukan </a:t>
            </a:r>
            <a:r>
              <a:rPr sz="2000" spc="-5" dirty="0">
                <a:latin typeface="Calibri"/>
                <a:cs typeface="Calibri"/>
              </a:rPr>
              <a:t>pada  </a:t>
            </a:r>
            <a:r>
              <a:rPr sz="2000" spc="-15" dirty="0">
                <a:latin typeface="Calibri"/>
                <a:cs typeface="Calibri"/>
              </a:rPr>
              <a:t>satu</a:t>
            </a:r>
            <a:r>
              <a:rPr sz="2000" spc="3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tabung.</a:t>
            </a:r>
            <a:endParaRPr sz="2000">
              <a:latin typeface="Calibri"/>
              <a:cs typeface="Calibri"/>
            </a:endParaRPr>
          </a:p>
          <a:p>
            <a:pPr marL="443230">
              <a:lnSpc>
                <a:spcPct val="100000"/>
              </a:lnSpc>
              <a:spcBef>
                <a:spcPts val="645"/>
              </a:spcBef>
            </a:pPr>
            <a:r>
              <a:rPr sz="1800" dirty="0">
                <a:latin typeface="Calibri"/>
                <a:cs typeface="Calibri"/>
              </a:rPr>
              <a:t>A : </a:t>
            </a:r>
            <a:r>
              <a:rPr sz="1800" spc="-5" dirty="0">
                <a:latin typeface="Calibri"/>
                <a:cs typeface="Calibri"/>
              </a:rPr>
              <a:t>Luas </a:t>
            </a:r>
            <a:r>
              <a:rPr sz="1800" spc="-10" dirty="0">
                <a:latin typeface="Calibri"/>
                <a:cs typeface="Calibri"/>
              </a:rPr>
              <a:t>tampang</a:t>
            </a:r>
            <a:r>
              <a:rPr sz="1800" spc="5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tangki</a:t>
            </a:r>
            <a:endParaRPr sz="1800">
              <a:latin typeface="Calibri"/>
              <a:cs typeface="Calibri"/>
            </a:endParaRPr>
          </a:p>
          <a:p>
            <a:pPr marL="443230">
              <a:lnSpc>
                <a:spcPct val="100000"/>
              </a:lnSpc>
            </a:pPr>
            <a:r>
              <a:rPr sz="1800" dirty="0">
                <a:latin typeface="Calibri"/>
                <a:cs typeface="Calibri"/>
              </a:rPr>
              <a:t>a : Luas </a:t>
            </a:r>
            <a:r>
              <a:rPr sz="1800" spc="-10" dirty="0">
                <a:latin typeface="Calibri"/>
                <a:cs typeface="Calibri"/>
              </a:rPr>
              <a:t>tabung</a:t>
            </a:r>
            <a:r>
              <a:rPr sz="1800" spc="6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manometer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Manometer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12272" y="310895"/>
            <a:ext cx="853440" cy="262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579755">
              <a:lnSpc>
                <a:spcPct val="100000"/>
              </a:lnSpc>
              <a:spcBef>
                <a:spcPts val="1300"/>
              </a:spcBef>
            </a:pP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HIDROSTATIKA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9111" y="1578051"/>
            <a:ext cx="206438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0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856" y="2115058"/>
            <a:ext cx="2425700" cy="3044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Distribusi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pada </a:t>
            </a:r>
            <a:r>
              <a:rPr sz="1800" b="1" spc="-20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1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marR="168275" indent="-515620">
              <a:lnSpc>
                <a:spcPct val="100000"/>
              </a:lnSpc>
              <a:spcBef>
                <a:spcPts val="5"/>
              </a:spcBef>
              <a:buAutoNum type="arabicPeriod" startAt="4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 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atmosfer, 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relatif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dan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absolut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4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r>
              <a:rPr sz="1800" b="1" spc="-8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dinyatakan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dalam 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tinggi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-8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6"/>
              <a:tabLst>
                <a:tab pos="514984" algn="l"/>
                <a:tab pos="515620" algn="l"/>
              </a:tabLst>
            </a:pPr>
            <a:r>
              <a:rPr sz="1800" b="1" spc="-10" dirty="0">
                <a:latin typeface="Calibri"/>
                <a:cs typeface="Calibri"/>
              </a:rPr>
              <a:t>Manometer</a:t>
            </a:r>
            <a:endParaRPr sz="1800">
              <a:latin typeface="Calibri"/>
              <a:cs typeface="Calibri"/>
            </a:endParaRPr>
          </a:p>
          <a:p>
            <a:pPr marL="514984" marR="278130" indent="-515620">
              <a:lnSpc>
                <a:spcPct val="100000"/>
              </a:lnSpc>
              <a:spcBef>
                <a:spcPts val="5"/>
              </a:spcBef>
              <a:buAutoNum type="arabicPeriod" startAt="6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Gaya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tekan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pada 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bidang</a:t>
            </a:r>
            <a:r>
              <a:rPr sz="1800" b="1" spc="-6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terendam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4866" y="1292334"/>
            <a:ext cx="5995409" cy="78032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1392936"/>
            <a:ext cx="3105912" cy="65532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6679" y="1325880"/>
            <a:ext cx="5901055" cy="676910"/>
          </a:xfrm>
          <a:custGeom>
            <a:avLst/>
            <a:gdLst/>
            <a:ahLst/>
            <a:cxnLst/>
            <a:rect l="l" t="t" r="r" b="b"/>
            <a:pathLst>
              <a:path w="5901055" h="676910">
                <a:moveTo>
                  <a:pt x="5562600" y="0"/>
                </a:moveTo>
                <a:lnTo>
                  <a:pt x="0" y="0"/>
                </a:lnTo>
                <a:lnTo>
                  <a:pt x="0" y="676656"/>
                </a:lnTo>
                <a:lnTo>
                  <a:pt x="5562600" y="676656"/>
                </a:lnTo>
                <a:lnTo>
                  <a:pt x="5900928" y="338328"/>
                </a:lnTo>
                <a:lnTo>
                  <a:pt x="5562600" y="0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186334" y="1484756"/>
            <a:ext cx="2718435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b="1" spc="-10" dirty="0">
                <a:latin typeface="Calibri"/>
                <a:cs typeface="Calibri"/>
              </a:rPr>
              <a:t>5. Manometer</a:t>
            </a:r>
            <a:r>
              <a:rPr sz="2000" b="1" dirty="0">
                <a:latin typeface="Calibri"/>
                <a:cs typeface="Calibri"/>
              </a:rPr>
              <a:t> </a:t>
            </a:r>
            <a:r>
              <a:rPr sz="2000" b="1" spc="-15" dirty="0">
                <a:latin typeface="Calibri"/>
                <a:cs typeface="Calibri"/>
              </a:rPr>
              <a:t>Diferensial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022705" y="5595010"/>
            <a:ext cx="373507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635" algn="ctr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Calibri"/>
                <a:cs typeface="Calibri"/>
              </a:rPr>
              <a:t>Digunakan </a:t>
            </a:r>
            <a:r>
              <a:rPr sz="1800" spc="-15" dirty="0">
                <a:latin typeface="Calibri"/>
                <a:cs typeface="Calibri"/>
              </a:rPr>
              <a:t>untuk mengukur </a:t>
            </a:r>
            <a:r>
              <a:rPr sz="1800" spc="-10" dirty="0">
                <a:latin typeface="Calibri"/>
                <a:cs typeface="Calibri"/>
              </a:rPr>
              <a:t>perbedaan  </a:t>
            </a:r>
            <a:r>
              <a:rPr sz="1800" spc="-20" dirty="0">
                <a:latin typeface="Calibri"/>
                <a:cs typeface="Calibri"/>
              </a:rPr>
              <a:t>antara </a:t>
            </a:r>
            <a:r>
              <a:rPr sz="1800" spc="-10" dirty="0">
                <a:latin typeface="Calibri"/>
                <a:cs typeface="Calibri"/>
              </a:rPr>
              <a:t>dua </a:t>
            </a:r>
            <a:r>
              <a:rPr sz="1800" spc="-15" dirty="0">
                <a:latin typeface="Calibri"/>
                <a:cs typeface="Calibri"/>
              </a:rPr>
              <a:t>tekanan </a:t>
            </a:r>
            <a:r>
              <a:rPr sz="1800" spc="-10" dirty="0">
                <a:latin typeface="Calibri"/>
                <a:cs typeface="Calibri"/>
              </a:rPr>
              <a:t>yang </a:t>
            </a:r>
            <a:r>
              <a:rPr sz="1800" spc="-5" dirty="0">
                <a:latin typeface="Calibri"/>
                <a:cs typeface="Calibri"/>
              </a:rPr>
              <a:t>tidak </a:t>
            </a:r>
            <a:r>
              <a:rPr sz="1800" spc="-15" dirty="0">
                <a:latin typeface="Calibri"/>
                <a:cs typeface="Calibri"/>
              </a:rPr>
              <a:t>diketahui  besarnya.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167639" y="2316479"/>
            <a:ext cx="5529072" cy="313029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5763259" y="2525725"/>
            <a:ext cx="1027430" cy="3295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u="heavy" spc="-15" dirty="0">
                <a:uFill>
                  <a:solidFill>
                    <a:srgbClr val="000000"/>
                  </a:solidFill>
                </a:uFill>
                <a:latin typeface="Cambria Math"/>
                <a:cs typeface="Cambria Math"/>
              </a:rPr>
              <a:t>Kondisi</a:t>
            </a:r>
            <a:r>
              <a:rPr sz="2000" u="heavy" spc="-35" dirty="0">
                <a:uFill>
                  <a:solidFill>
                    <a:srgbClr val="000000"/>
                  </a:solidFill>
                </a:uFill>
                <a:latin typeface="Cambria Math"/>
                <a:cs typeface="Cambria Math"/>
              </a:rPr>
              <a:t> </a:t>
            </a:r>
            <a:r>
              <a:rPr sz="2000" u="heavy" spc="-5" dirty="0">
                <a:uFill>
                  <a:solidFill>
                    <a:srgbClr val="000000"/>
                  </a:solidFill>
                </a:uFill>
                <a:latin typeface="Cambria Math"/>
                <a:cs typeface="Cambria Math"/>
              </a:rPr>
              <a:t>a</a:t>
            </a:r>
            <a:endParaRPr sz="2000">
              <a:latin typeface="Cambria Math"/>
              <a:cs typeface="Cambria Math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345682" y="2989580"/>
            <a:ext cx="1804035" cy="2489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tabLst>
                <a:tab pos="844550" algn="l"/>
                <a:tab pos="1682750" algn="l"/>
              </a:tabLst>
            </a:pPr>
            <a:r>
              <a:rPr sz="1450" spc="40" dirty="0">
                <a:latin typeface="Cambria Math"/>
                <a:cs typeface="Cambria Math"/>
              </a:rPr>
              <a:t>1	2	3</a:t>
            </a:r>
            <a:endParaRPr sz="1450">
              <a:latin typeface="Cambria Math"/>
              <a:cs typeface="Cambria Math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763259" y="2828036"/>
            <a:ext cx="3148965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  <a:tabLst>
                <a:tab pos="777875" algn="l"/>
                <a:tab pos="1091565" algn="l"/>
                <a:tab pos="1609725" algn="l"/>
                <a:tab pos="1932939" algn="l"/>
                <a:tab pos="2448560" algn="l"/>
                <a:tab pos="2771140" algn="l"/>
              </a:tabLst>
            </a:pPr>
            <a:r>
              <a:rPr sz="2000" spc="-5" dirty="0">
                <a:latin typeface="Cambria Math"/>
                <a:cs typeface="Cambria Math"/>
              </a:rPr>
              <a:t>𝑃</a:t>
            </a:r>
            <a:r>
              <a:rPr sz="2000" spc="315" dirty="0">
                <a:latin typeface="Cambria Math"/>
                <a:cs typeface="Cambria Math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+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ɣ	</a:t>
            </a:r>
            <a:r>
              <a:rPr sz="2000" spc="-5" dirty="0">
                <a:latin typeface="Cambria Math"/>
                <a:cs typeface="Cambria Math"/>
              </a:rPr>
              <a:t>h	</a:t>
            </a:r>
            <a:r>
              <a:rPr sz="2000" spc="-5" dirty="0">
                <a:latin typeface="Times New Roman"/>
                <a:cs typeface="Times New Roman"/>
              </a:rPr>
              <a:t>=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ɣ	</a:t>
            </a:r>
            <a:r>
              <a:rPr sz="2000" spc="-5" dirty="0">
                <a:latin typeface="Cambria Math"/>
                <a:cs typeface="Cambria Math"/>
              </a:rPr>
              <a:t>h	</a:t>
            </a:r>
            <a:r>
              <a:rPr sz="2000" spc="-5" dirty="0">
                <a:latin typeface="Times New Roman"/>
                <a:cs typeface="Times New Roman"/>
              </a:rPr>
              <a:t>+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ɣ	</a:t>
            </a:r>
            <a:r>
              <a:rPr sz="2000" spc="-5" dirty="0">
                <a:latin typeface="Cambria Math"/>
                <a:cs typeface="Cambria Math"/>
              </a:rPr>
              <a:t>h	</a:t>
            </a:r>
            <a:r>
              <a:rPr sz="2000" spc="-5" dirty="0">
                <a:latin typeface="Times New Roman"/>
                <a:cs typeface="Times New Roman"/>
              </a:rPr>
              <a:t>+</a:t>
            </a:r>
            <a:r>
              <a:rPr sz="2000" spc="-7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Cambria Math"/>
                <a:cs typeface="Cambria Math"/>
              </a:rPr>
              <a:t>𝑃</a:t>
            </a:r>
            <a:endParaRPr sz="2000">
              <a:latin typeface="Cambria Math"/>
              <a:cs typeface="Cambria Math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879084" y="2946907"/>
            <a:ext cx="3130550" cy="2489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tabLst>
                <a:tab pos="795655" algn="l"/>
                <a:tab pos="1634489" algn="l"/>
                <a:tab pos="2472690" algn="l"/>
                <a:tab pos="2990850" algn="l"/>
              </a:tabLst>
            </a:pPr>
            <a:r>
              <a:rPr sz="1450" spc="80" dirty="0">
                <a:latin typeface="Cambria Math"/>
                <a:cs typeface="Cambria Math"/>
              </a:rPr>
              <a:t>𝐴	</a:t>
            </a:r>
            <a:r>
              <a:rPr sz="1450" spc="40" dirty="0">
                <a:latin typeface="Cambria Math"/>
                <a:cs typeface="Cambria Math"/>
              </a:rPr>
              <a:t>1	2	3	</a:t>
            </a:r>
            <a:r>
              <a:rPr sz="1450" spc="60" dirty="0">
                <a:latin typeface="Cambria Math"/>
                <a:cs typeface="Cambria Math"/>
              </a:rPr>
              <a:t>𝐵</a:t>
            </a:r>
            <a:endParaRPr sz="1450">
              <a:latin typeface="Cambria Math"/>
              <a:cs typeface="Cambria Math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737859" y="3163011"/>
            <a:ext cx="3394710" cy="12630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95"/>
              </a:spcBef>
            </a:pPr>
            <a:r>
              <a:rPr sz="2000" spc="-140" dirty="0">
                <a:latin typeface="Cambria Math"/>
                <a:cs typeface="Cambria Math"/>
              </a:rPr>
              <a:t>𝑃</a:t>
            </a:r>
            <a:r>
              <a:rPr sz="2175" spc="-209" baseline="-15325" dirty="0">
                <a:latin typeface="Cambria Math"/>
                <a:cs typeface="Cambria Math"/>
              </a:rPr>
              <a:t>𝐴 </a:t>
            </a:r>
            <a:r>
              <a:rPr sz="2000" spc="-5" dirty="0">
                <a:latin typeface="Cambria Math"/>
                <a:cs typeface="Cambria Math"/>
              </a:rPr>
              <a:t>− </a:t>
            </a:r>
            <a:r>
              <a:rPr sz="2000" spc="-100" dirty="0">
                <a:latin typeface="Cambria Math"/>
                <a:cs typeface="Cambria Math"/>
              </a:rPr>
              <a:t>𝑃</a:t>
            </a:r>
            <a:r>
              <a:rPr sz="2175" spc="-150" baseline="-15325" dirty="0">
                <a:latin typeface="Cambria Math"/>
                <a:cs typeface="Cambria Math"/>
              </a:rPr>
              <a:t>𝐵 </a:t>
            </a:r>
            <a:r>
              <a:rPr sz="2000" spc="-5" dirty="0">
                <a:latin typeface="Cambria Math"/>
                <a:cs typeface="Cambria Math"/>
              </a:rPr>
              <a:t>= </a:t>
            </a:r>
            <a:r>
              <a:rPr sz="2000" spc="25" dirty="0">
                <a:latin typeface="Times New Roman"/>
                <a:cs typeface="Times New Roman"/>
              </a:rPr>
              <a:t>ɣ</a:t>
            </a:r>
            <a:r>
              <a:rPr sz="2175" spc="37" baseline="-28735" dirty="0">
                <a:latin typeface="Cambria Math"/>
                <a:cs typeface="Cambria Math"/>
              </a:rPr>
              <a:t>2 </a:t>
            </a:r>
            <a:r>
              <a:rPr sz="2000" spc="20" dirty="0">
                <a:latin typeface="Cambria Math"/>
                <a:cs typeface="Cambria Math"/>
              </a:rPr>
              <a:t>h</a:t>
            </a:r>
            <a:r>
              <a:rPr sz="2175" spc="30" baseline="-15325" dirty="0">
                <a:latin typeface="Cambria Math"/>
                <a:cs typeface="Cambria Math"/>
              </a:rPr>
              <a:t>2 </a:t>
            </a:r>
            <a:r>
              <a:rPr sz="2000" spc="-5" dirty="0">
                <a:latin typeface="Times New Roman"/>
                <a:cs typeface="Times New Roman"/>
              </a:rPr>
              <a:t>+ </a:t>
            </a:r>
            <a:r>
              <a:rPr sz="2000" spc="25" dirty="0">
                <a:latin typeface="Times New Roman"/>
                <a:cs typeface="Times New Roman"/>
              </a:rPr>
              <a:t>ɣ</a:t>
            </a:r>
            <a:r>
              <a:rPr sz="2175" spc="37" baseline="-28735" dirty="0">
                <a:latin typeface="Cambria Math"/>
                <a:cs typeface="Cambria Math"/>
              </a:rPr>
              <a:t>3 </a:t>
            </a:r>
            <a:r>
              <a:rPr sz="2000" spc="20" dirty="0">
                <a:latin typeface="Cambria Math"/>
                <a:cs typeface="Cambria Math"/>
              </a:rPr>
              <a:t>h</a:t>
            </a:r>
            <a:r>
              <a:rPr sz="2175" spc="30" baseline="-15325" dirty="0">
                <a:latin typeface="Cambria Math"/>
                <a:cs typeface="Cambria Math"/>
              </a:rPr>
              <a:t>3 </a:t>
            </a:r>
            <a:r>
              <a:rPr sz="2000" spc="-5" dirty="0">
                <a:latin typeface="Times New Roman"/>
                <a:cs typeface="Times New Roman"/>
              </a:rPr>
              <a:t>- </a:t>
            </a:r>
            <a:r>
              <a:rPr sz="2000" dirty="0">
                <a:latin typeface="Times New Roman"/>
                <a:cs typeface="Times New Roman"/>
              </a:rPr>
              <a:t>ɣ</a:t>
            </a:r>
            <a:r>
              <a:rPr sz="2175" baseline="-28735" dirty="0">
                <a:latin typeface="Cambria Math"/>
                <a:cs typeface="Cambria Math"/>
              </a:rPr>
              <a:t>1</a:t>
            </a:r>
            <a:r>
              <a:rPr sz="2175" spc="-75" baseline="-28735" dirty="0">
                <a:latin typeface="Cambria Math"/>
                <a:cs typeface="Cambria Math"/>
              </a:rPr>
              <a:t> </a:t>
            </a:r>
            <a:r>
              <a:rPr sz="2000" spc="-5" dirty="0">
                <a:latin typeface="Cambria Math"/>
                <a:cs typeface="Cambria Math"/>
              </a:rPr>
              <a:t>h</a:t>
            </a:r>
            <a:r>
              <a:rPr sz="2175" spc="-7" baseline="-15325" dirty="0">
                <a:latin typeface="Cambria Math"/>
                <a:cs typeface="Cambria Math"/>
              </a:rPr>
              <a:t>1</a:t>
            </a:r>
            <a:endParaRPr sz="2175" baseline="-15325">
              <a:latin typeface="Cambria Math"/>
              <a:cs typeface="Cambria Math"/>
            </a:endParaRPr>
          </a:p>
          <a:p>
            <a:pPr marL="97155">
              <a:lnSpc>
                <a:spcPts val="2390"/>
              </a:lnSpc>
              <a:spcBef>
                <a:spcPts val="2570"/>
              </a:spcBef>
            </a:pPr>
            <a:r>
              <a:rPr sz="2000" u="heavy" spc="-15" dirty="0">
                <a:uFill>
                  <a:solidFill>
                    <a:srgbClr val="000000"/>
                  </a:solidFill>
                </a:uFill>
                <a:latin typeface="Cambria Math"/>
                <a:cs typeface="Cambria Math"/>
              </a:rPr>
              <a:t>Kondisi</a:t>
            </a:r>
            <a:r>
              <a:rPr sz="2000" u="heavy" spc="35" dirty="0">
                <a:uFill>
                  <a:solidFill>
                    <a:srgbClr val="000000"/>
                  </a:solidFill>
                </a:uFill>
                <a:latin typeface="Cambria Math"/>
                <a:cs typeface="Cambria Math"/>
              </a:rPr>
              <a:t> </a:t>
            </a:r>
            <a:r>
              <a:rPr sz="2000" u="heavy" spc="-5" dirty="0">
                <a:uFill>
                  <a:solidFill>
                    <a:srgbClr val="000000"/>
                  </a:solidFill>
                </a:uFill>
                <a:latin typeface="Cambria Math"/>
                <a:cs typeface="Cambria Math"/>
              </a:rPr>
              <a:t>b</a:t>
            </a:r>
            <a:endParaRPr sz="2000">
              <a:latin typeface="Cambria Math"/>
              <a:cs typeface="Cambria Math"/>
            </a:endParaRPr>
          </a:p>
          <a:p>
            <a:pPr marL="97155">
              <a:lnSpc>
                <a:spcPts val="2390"/>
              </a:lnSpc>
            </a:pPr>
            <a:r>
              <a:rPr sz="2000" spc="-140" dirty="0">
                <a:latin typeface="Cambria Math"/>
                <a:cs typeface="Cambria Math"/>
              </a:rPr>
              <a:t>𝑃</a:t>
            </a:r>
            <a:r>
              <a:rPr sz="2175" spc="-209" baseline="-15325" dirty="0">
                <a:latin typeface="Cambria Math"/>
                <a:cs typeface="Cambria Math"/>
              </a:rPr>
              <a:t>𝐴 </a:t>
            </a:r>
            <a:r>
              <a:rPr sz="2000" spc="-10" dirty="0">
                <a:latin typeface="Cambria Math"/>
                <a:cs typeface="Cambria Math"/>
              </a:rPr>
              <a:t>− </a:t>
            </a:r>
            <a:r>
              <a:rPr sz="2000" dirty="0">
                <a:latin typeface="Times New Roman"/>
                <a:cs typeface="Times New Roman"/>
              </a:rPr>
              <a:t>ɣ</a:t>
            </a:r>
            <a:r>
              <a:rPr sz="2175" baseline="-28735" dirty="0">
                <a:latin typeface="Cambria Math"/>
                <a:cs typeface="Cambria Math"/>
              </a:rPr>
              <a:t>1 </a:t>
            </a:r>
            <a:r>
              <a:rPr sz="2000" spc="-5" dirty="0">
                <a:latin typeface="Cambria Math"/>
                <a:cs typeface="Cambria Math"/>
              </a:rPr>
              <a:t>h</a:t>
            </a:r>
            <a:r>
              <a:rPr sz="2175" spc="-7" baseline="-15325" dirty="0">
                <a:latin typeface="Cambria Math"/>
                <a:cs typeface="Cambria Math"/>
              </a:rPr>
              <a:t>1 </a:t>
            </a:r>
            <a:r>
              <a:rPr sz="2000" spc="-5" dirty="0">
                <a:latin typeface="Times New Roman"/>
                <a:cs typeface="Times New Roman"/>
              </a:rPr>
              <a:t>= </a:t>
            </a:r>
            <a:r>
              <a:rPr sz="2000" spc="-100" dirty="0">
                <a:latin typeface="Cambria Math"/>
                <a:cs typeface="Cambria Math"/>
              </a:rPr>
              <a:t>𝑃</a:t>
            </a:r>
            <a:r>
              <a:rPr sz="2175" spc="-150" baseline="-15325" dirty="0">
                <a:latin typeface="Cambria Math"/>
                <a:cs typeface="Cambria Math"/>
              </a:rPr>
              <a:t>𝐵 </a:t>
            </a:r>
            <a:r>
              <a:rPr sz="2000" spc="-5" dirty="0">
                <a:latin typeface="Times New Roman"/>
                <a:cs typeface="Times New Roman"/>
              </a:rPr>
              <a:t>− </a:t>
            </a:r>
            <a:r>
              <a:rPr sz="2000" spc="25" dirty="0">
                <a:latin typeface="Times New Roman"/>
                <a:cs typeface="Times New Roman"/>
              </a:rPr>
              <a:t>ɣ</a:t>
            </a:r>
            <a:r>
              <a:rPr sz="2175" spc="37" baseline="-28735" dirty="0">
                <a:latin typeface="Cambria Math"/>
                <a:cs typeface="Cambria Math"/>
              </a:rPr>
              <a:t>2 </a:t>
            </a:r>
            <a:r>
              <a:rPr sz="2000" spc="15" dirty="0">
                <a:latin typeface="Cambria Math"/>
                <a:cs typeface="Cambria Math"/>
              </a:rPr>
              <a:t>h</a:t>
            </a:r>
            <a:r>
              <a:rPr sz="2175" spc="22" baseline="-15325" dirty="0">
                <a:latin typeface="Cambria Math"/>
                <a:cs typeface="Cambria Math"/>
              </a:rPr>
              <a:t>2 </a:t>
            </a:r>
            <a:r>
              <a:rPr sz="2000" spc="-5" dirty="0">
                <a:latin typeface="Times New Roman"/>
                <a:cs typeface="Times New Roman"/>
              </a:rPr>
              <a:t>- </a:t>
            </a:r>
            <a:r>
              <a:rPr sz="2000" spc="25" dirty="0">
                <a:latin typeface="Times New Roman"/>
                <a:cs typeface="Times New Roman"/>
              </a:rPr>
              <a:t>ɣ</a:t>
            </a:r>
            <a:r>
              <a:rPr sz="2175" spc="37" baseline="-28735" dirty="0">
                <a:latin typeface="Cambria Math"/>
                <a:cs typeface="Cambria Math"/>
              </a:rPr>
              <a:t>3</a:t>
            </a:r>
            <a:r>
              <a:rPr sz="2175" spc="-209" baseline="-28735" dirty="0">
                <a:latin typeface="Cambria Math"/>
                <a:cs typeface="Cambria Math"/>
              </a:rPr>
              <a:t> </a:t>
            </a:r>
            <a:r>
              <a:rPr sz="2000" spc="15" dirty="0">
                <a:latin typeface="Cambria Math"/>
                <a:cs typeface="Cambria Math"/>
              </a:rPr>
              <a:t>h</a:t>
            </a:r>
            <a:r>
              <a:rPr sz="2175" spc="22" baseline="-15325" dirty="0">
                <a:latin typeface="Cambria Math"/>
                <a:cs typeface="Cambria Math"/>
              </a:rPr>
              <a:t>3</a:t>
            </a:r>
            <a:endParaRPr sz="2175" baseline="-15325">
              <a:latin typeface="Cambria Math"/>
              <a:cs typeface="Cambria Math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784596" y="4432172"/>
            <a:ext cx="3361690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90"/>
              </a:spcBef>
              <a:tabLst>
                <a:tab pos="1266825" algn="l"/>
              </a:tabLst>
            </a:pPr>
            <a:r>
              <a:rPr sz="2000" spc="-140" dirty="0">
                <a:latin typeface="Cambria Math"/>
                <a:cs typeface="Cambria Math"/>
              </a:rPr>
              <a:t>𝑃</a:t>
            </a:r>
            <a:r>
              <a:rPr sz="2175" spc="-209" baseline="-15325" dirty="0">
                <a:latin typeface="Cambria Math"/>
                <a:cs typeface="Cambria Math"/>
              </a:rPr>
              <a:t>𝐴   </a:t>
            </a:r>
            <a:r>
              <a:rPr sz="2000" spc="-10" dirty="0">
                <a:latin typeface="Cambria Math"/>
                <a:cs typeface="Cambria Math"/>
              </a:rPr>
              <a:t>−</a:t>
            </a:r>
            <a:r>
              <a:rPr sz="2000" spc="20" dirty="0">
                <a:latin typeface="Cambria Math"/>
                <a:cs typeface="Cambria Math"/>
              </a:rPr>
              <a:t> </a:t>
            </a:r>
            <a:r>
              <a:rPr sz="2000" spc="-100" dirty="0">
                <a:latin typeface="Cambria Math"/>
                <a:cs typeface="Cambria Math"/>
              </a:rPr>
              <a:t>𝑃</a:t>
            </a:r>
            <a:r>
              <a:rPr sz="2175" spc="-150" baseline="-15325" dirty="0">
                <a:latin typeface="Cambria Math"/>
                <a:cs typeface="Cambria Math"/>
              </a:rPr>
              <a:t>𝐵  </a:t>
            </a:r>
            <a:r>
              <a:rPr sz="2175" spc="-104" baseline="-15325" dirty="0">
                <a:latin typeface="Cambria Math"/>
                <a:cs typeface="Cambria Math"/>
              </a:rPr>
              <a:t> </a:t>
            </a:r>
            <a:r>
              <a:rPr sz="2000" spc="-10" dirty="0">
                <a:latin typeface="Cambria Math"/>
                <a:cs typeface="Cambria Math"/>
              </a:rPr>
              <a:t>=	</a:t>
            </a:r>
            <a:r>
              <a:rPr sz="2000" dirty="0">
                <a:latin typeface="Times New Roman"/>
                <a:cs typeface="Times New Roman"/>
              </a:rPr>
              <a:t>ɣ</a:t>
            </a:r>
            <a:r>
              <a:rPr sz="2175" baseline="-28735" dirty="0">
                <a:latin typeface="Cambria Math"/>
                <a:cs typeface="Cambria Math"/>
              </a:rPr>
              <a:t>1 </a:t>
            </a:r>
            <a:r>
              <a:rPr sz="2000" spc="25" dirty="0">
                <a:latin typeface="Cambria Math"/>
                <a:cs typeface="Cambria Math"/>
              </a:rPr>
              <a:t>h</a:t>
            </a:r>
            <a:r>
              <a:rPr sz="2175" spc="37" baseline="-15325" dirty="0">
                <a:latin typeface="Cambria Math"/>
                <a:cs typeface="Cambria Math"/>
              </a:rPr>
              <a:t>1</a:t>
            </a:r>
            <a:r>
              <a:rPr sz="2000" spc="25" dirty="0">
                <a:latin typeface="Times New Roman"/>
                <a:cs typeface="Times New Roman"/>
              </a:rPr>
              <a:t>- ɣ</a:t>
            </a:r>
            <a:r>
              <a:rPr sz="2175" spc="37" baseline="-28735" dirty="0">
                <a:latin typeface="Cambria Math"/>
                <a:cs typeface="Cambria Math"/>
              </a:rPr>
              <a:t>2 </a:t>
            </a:r>
            <a:r>
              <a:rPr sz="2000" spc="15" dirty="0">
                <a:latin typeface="Cambria Math"/>
                <a:cs typeface="Cambria Math"/>
              </a:rPr>
              <a:t>h</a:t>
            </a:r>
            <a:r>
              <a:rPr sz="2175" spc="22" baseline="-15325" dirty="0">
                <a:latin typeface="Cambria Math"/>
                <a:cs typeface="Cambria Math"/>
              </a:rPr>
              <a:t>2 </a:t>
            </a:r>
            <a:r>
              <a:rPr sz="2000" spc="-5" dirty="0">
                <a:latin typeface="Times New Roman"/>
                <a:cs typeface="Times New Roman"/>
              </a:rPr>
              <a:t>- </a:t>
            </a:r>
            <a:r>
              <a:rPr sz="2000" spc="25" dirty="0">
                <a:latin typeface="Times New Roman"/>
                <a:cs typeface="Times New Roman"/>
              </a:rPr>
              <a:t>ɣ</a:t>
            </a:r>
            <a:r>
              <a:rPr sz="2175" spc="37" baseline="-28735" dirty="0">
                <a:latin typeface="Cambria Math"/>
                <a:cs typeface="Cambria Math"/>
              </a:rPr>
              <a:t>3</a:t>
            </a:r>
            <a:r>
              <a:rPr sz="2175" spc="-112" baseline="-28735" dirty="0">
                <a:latin typeface="Cambria Math"/>
                <a:cs typeface="Cambria Math"/>
              </a:rPr>
              <a:t> </a:t>
            </a:r>
            <a:r>
              <a:rPr sz="2000" spc="15" dirty="0">
                <a:latin typeface="Cambria Math"/>
                <a:cs typeface="Cambria Math"/>
              </a:rPr>
              <a:t>h</a:t>
            </a:r>
            <a:r>
              <a:rPr sz="2175" spc="22" baseline="-15325" dirty="0">
                <a:latin typeface="Cambria Math"/>
                <a:cs typeface="Cambria Math"/>
              </a:rPr>
              <a:t>3</a:t>
            </a:r>
            <a:endParaRPr sz="2175" baseline="-15325">
              <a:latin typeface="Cambria Math"/>
              <a:cs typeface="Cambria Math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063996" y="5595010"/>
            <a:ext cx="280860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95"/>
              </a:spcBef>
            </a:pPr>
            <a:r>
              <a:rPr sz="2000" spc="-15" dirty="0">
                <a:latin typeface="Calibri"/>
                <a:cs typeface="Calibri"/>
              </a:rPr>
              <a:t>Kondisi </a:t>
            </a:r>
            <a:r>
              <a:rPr sz="2000" spc="-5" dirty="0">
                <a:latin typeface="Calibri"/>
                <a:cs typeface="Calibri"/>
              </a:rPr>
              <a:t>a </a:t>
            </a:r>
            <a:r>
              <a:rPr sz="2000" spc="-95" dirty="0">
                <a:latin typeface="Calibri"/>
                <a:cs typeface="Calibri"/>
              </a:rPr>
              <a:t>:</a:t>
            </a:r>
            <a:r>
              <a:rPr sz="2000" spc="-95" dirty="0">
                <a:latin typeface="Cambria Math"/>
                <a:cs typeface="Cambria Math"/>
              </a:rPr>
              <a:t>𝑃</a:t>
            </a:r>
            <a:r>
              <a:rPr sz="2175" spc="-142" baseline="-15325" dirty="0">
                <a:latin typeface="Cambria Math"/>
                <a:cs typeface="Cambria Math"/>
              </a:rPr>
              <a:t>𝐴    </a:t>
            </a:r>
            <a:r>
              <a:rPr sz="2000" spc="-10" dirty="0">
                <a:latin typeface="Cambria Math"/>
                <a:cs typeface="Cambria Math"/>
              </a:rPr>
              <a:t>𝑑𝑎𝑛 </a:t>
            </a:r>
            <a:r>
              <a:rPr sz="2000" spc="-100" dirty="0">
                <a:latin typeface="Cambria Math"/>
                <a:cs typeface="Cambria Math"/>
              </a:rPr>
              <a:t>𝑃</a:t>
            </a:r>
            <a:r>
              <a:rPr sz="2175" spc="-150" baseline="-15325" dirty="0">
                <a:latin typeface="Cambria Math"/>
                <a:cs typeface="Cambria Math"/>
              </a:rPr>
              <a:t>𝐵   </a:t>
            </a:r>
            <a:r>
              <a:rPr sz="2000" spc="-5" dirty="0">
                <a:latin typeface="Cambria Math"/>
                <a:cs typeface="Cambria Math"/>
              </a:rPr>
              <a:t>&gt;</a:t>
            </a:r>
            <a:r>
              <a:rPr sz="2000" spc="190" dirty="0">
                <a:latin typeface="Cambria Math"/>
                <a:cs typeface="Cambria Math"/>
              </a:rPr>
              <a:t> </a:t>
            </a:r>
            <a:r>
              <a:rPr sz="2000" spc="-150" dirty="0">
                <a:latin typeface="Cambria Math"/>
                <a:cs typeface="Cambria Math"/>
              </a:rPr>
              <a:t>𝑃</a:t>
            </a:r>
            <a:r>
              <a:rPr sz="2175" spc="-225" baseline="-15325" dirty="0">
                <a:latin typeface="Cambria Math"/>
                <a:cs typeface="Cambria Math"/>
              </a:rPr>
              <a:t>𝑎</a:t>
            </a:r>
            <a:endParaRPr sz="2175" baseline="-15325">
              <a:latin typeface="Cambria Math"/>
              <a:cs typeface="Cambria Math"/>
            </a:endParaRPr>
          </a:p>
          <a:p>
            <a:pPr marL="38100">
              <a:lnSpc>
                <a:spcPct val="100000"/>
              </a:lnSpc>
            </a:pPr>
            <a:r>
              <a:rPr sz="2000" spc="-15" dirty="0">
                <a:latin typeface="Calibri"/>
                <a:cs typeface="Calibri"/>
              </a:rPr>
              <a:t>Kondisi </a:t>
            </a:r>
            <a:r>
              <a:rPr sz="2000" spc="-5" dirty="0">
                <a:latin typeface="Calibri"/>
                <a:cs typeface="Calibri"/>
              </a:rPr>
              <a:t>b : </a:t>
            </a:r>
            <a:r>
              <a:rPr sz="2000" spc="-140" dirty="0">
                <a:latin typeface="Cambria Math"/>
                <a:cs typeface="Cambria Math"/>
              </a:rPr>
              <a:t>𝑃</a:t>
            </a:r>
            <a:r>
              <a:rPr sz="2175" spc="-209" baseline="-15325" dirty="0">
                <a:latin typeface="Cambria Math"/>
                <a:cs typeface="Cambria Math"/>
              </a:rPr>
              <a:t>𝐴   </a:t>
            </a:r>
            <a:r>
              <a:rPr sz="2000" spc="-10" dirty="0">
                <a:latin typeface="Cambria Math"/>
                <a:cs typeface="Cambria Math"/>
              </a:rPr>
              <a:t>𝑑𝑎𝑛 </a:t>
            </a:r>
            <a:r>
              <a:rPr sz="2000" spc="-100" dirty="0">
                <a:latin typeface="Cambria Math"/>
                <a:cs typeface="Cambria Math"/>
              </a:rPr>
              <a:t>𝑃</a:t>
            </a:r>
            <a:r>
              <a:rPr sz="2175" spc="-150" baseline="-15325" dirty="0">
                <a:latin typeface="Cambria Math"/>
                <a:cs typeface="Cambria Math"/>
              </a:rPr>
              <a:t>𝐵   </a:t>
            </a:r>
            <a:r>
              <a:rPr sz="2000" spc="-10" dirty="0">
                <a:latin typeface="Cambria Math"/>
                <a:cs typeface="Cambria Math"/>
              </a:rPr>
              <a:t>&lt;</a:t>
            </a:r>
            <a:r>
              <a:rPr sz="2000" spc="100" dirty="0">
                <a:latin typeface="Cambria Math"/>
                <a:cs typeface="Cambria Math"/>
              </a:rPr>
              <a:t> </a:t>
            </a:r>
            <a:r>
              <a:rPr sz="2000" spc="-150" dirty="0">
                <a:latin typeface="Cambria Math"/>
                <a:cs typeface="Cambria Math"/>
              </a:rPr>
              <a:t>𝑃</a:t>
            </a:r>
            <a:r>
              <a:rPr sz="2175" spc="-225" baseline="-15325" dirty="0">
                <a:latin typeface="Cambria Math"/>
                <a:cs typeface="Cambria Math"/>
              </a:rPr>
              <a:t>𝑎</a:t>
            </a:r>
            <a:endParaRPr sz="2175" baseline="-15325">
              <a:latin typeface="Cambria Math"/>
              <a:cs typeface="Cambria Math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Manometer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12272" y="310895"/>
            <a:ext cx="853440" cy="262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579755">
              <a:lnSpc>
                <a:spcPct val="100000"/>
              </a:lnSpc>
              <a:spcBef>
                <a:spcPts val="1300"/>
              </a:spcBef>
            </a:pP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HIDROSTATIKA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9111" y="1578051"/>
            <a:ext cx="206438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0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856" y="2115058"/>
            <a:ext cx="2425700" cy="3044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Distribusi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pada </a:t>
            </a:r>
            <a:r>
              <a:rPr sz="1800" b="1" spc="-20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1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marR="168275" indent="-515620">
              <a:lnSpc>
                <a:spcPct val="100000"/>
              </a:lnSpc>
              <a:spcBef>
                <a:spcPts val="5"/>
              </a:spcBef>
              <a:buAutoNum type="arabicPeriod" startAt="4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 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atmosfer, 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relatif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dan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absolut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4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r>
              <a:rPr sz="1800" b="1" spc="-8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dinyatakan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dalam 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tinggi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-8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6"/>
              <a:tabLst>
                <a:tab pos="514984" algn="l"/>
                <a:tab pos="515620" algn="l"/>
              </a:tabLst>
            </a:pPr>
            <a:r>
              <a:rPr sz="1800" b="1" spc="-10" dirty="0">
                <a:latin typeface="Calibri"/>
                <a:cs typeface="Calibri"/>
              </a:rPr>
              <a:t>Manometer</a:t>
            </a:r>
            <a:endParaRPr sz="1800">
              <a:latin typeface="Calibri"/>
              <a:cs typeface="Calibri"/>
            </a:endParaRPr>
          </a:p>
          <a:p>
            <a:pPr marL="514984" marR="278130" indent="-515620">
              <a:lnSpc>
                <a:spcPct val="100000"/>
              </a:lnSpc>
              <a:spcBef>
                <a:spcPts val="5"/>
              </a:spcBef>
              <a:buAutoNum type="arabicPeriod" startAt="6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Gaya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tekan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pada 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bidang</a:t>
            </a:r>
            <a:r>
              <a:rPr sz="1800" b="1" spc="-6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terendam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4864" y="1292334"/>
            <a:ext cx="2752344" cy="78032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1392936"/>
            <a:ext cx="1877568" cy="65532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6679" y="1325880"/>
            <a:ext cx="2658110" cy="676910"/>
          </a:xfrm>
          <a:custGeom>
            <a:avLst/>
            <a:gdLst/>
            <a:ahLst/>
            <a:cxnLst/>
            <a:rect l="l" t="t" r="r" b="b"/>
            <a:pathLst>
              <a:path w="2658110" h="676910">
                <a:moveTo>
                  <a:pt x="2319528" y="0"/>
                </a:moveTo>
                <a:lnTo>
                  <a:pt x="0" y="0"/>
                </a:lnTo>
                <a:lnTo>
                  <a:pt x="0" y="676656"/>
                </a:lnTo>
                <a:lnTo>
                  <a:pt x="2319528" y="676656"/>
                </a:lnTo>
                <a:lnTo>
                  <a:pt x="2657856" y="338328"/>
                </a:lnTo>
                <a:lnTo>
                  <a:pt x="2319528" y="0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186334" y="1484756"/>
            <a:ext cx="1491615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b="1" spc="-10" dirty="0">
                <a:latin typeface="Calibri"/>
                <a:cs typeface="Calibri"/>
              </a:rPr>
              <a:t>Latihan </a:t>
            </a:r>
            <a:r>
              <a:rPr sz="2000" b="1" spc="-5" dirty="0">
                <a:latin typeface="Calibri"/>
                <a:cs typeface="Calibri"/>
              </a:rPr>
              <a:t>Soal</a:t>
            </a:r>
            <a:r>
              <a:rPr sz="2000" b="1" spc="-3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1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4879847" y="1267967"/>
            <a:ext cx="4044696" cy="531266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709371" y="2900629"/>
            <a:ext cx="3357879" cy="30899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2500" dirty="0">
                <a:latin typeface="Calibri"/>
                <a:cs typeface="Calibri"/>
              </a:rPr>
              <a:t>Pipa </a:t>
            </a:r>
            <a:r>
              <a:rPr sz="2500" spc="-15" dirty="0">
                <a:latin typeface="Calibri"/>
                <a:cs typeface="Calibri"/>
              </a:rPr>
              <a:t>vertikal </a:t>
            </a:r>
            <a:r>
              <a:rPr sz="2500" dirty="0">
                <a:latin typeface="Calibri"/>
                <a:cs typeface="Calibri"/>
              </a:rPr>
              <a:t>berisi  </a:t>
            </a:r>
            <a:r>
              <a:rPr sz="2500" spc="-20" dirty="0">
                <a:latin typeface="Calibri"/>
                <a:cs typeface="Calibri"/>
              </a:rPr>
              <a:t>minyak </a:t>
            </a:r>
            <a:r>
              <a:rPr sz="2500" dirty="0">
                <a:latin typeface="Calibri"/>
                <a:cs typeface="Calibri"/>
              </a:rPr>
              <a:t>(S=0,86) </a:t>
            </a:r>
            <a:r>
              <a:rPr sz="2500" spc="-10" dirty="0">
                <a:latin typeface="Calibri"/>
                <a:cs typeface="Calibri"/>
              </a:rPr>
              <a:t>dengan  manometer </a:t>
            </a:r>
            <a:r>
              <a:rPr sz="2500" spc="-5" dirty="0">
                <a:latin typeface="Calibri"/>
                <a:cs typeface="Calibri"/>
              </a:rPr>
              <a:t>dihubungkan  </a:t>
            </a:r>
            <a:r>
              <a:rPr sz="2500" dirty="0">
                <a:latin typeface="Calibri"/>
                <a:cs typeface="Calibri"/>
              </a:rPr>
              <a:t>seperti pada </a:t>
            </a:r>
            <a:r>
              <a:rPr sz="2500" spc="-45" dirty="0">
                <a:latin typeface="Calibri"/>
                <a:cs typeface="Calibri"/>
              </a:rPr>
              <a:t>gambar. </a:t>
            </a:r>
            <a:r>
              <a:rPr sz="2500" spc="-15" dirty="0">
                <a:latin typeface="Calibri"/>
                <a:cs typeface="Calibri"/>
              </a:rPr>
              <a:t>Jika  </a:t>
            </a:r>
            <a:r>
              <a:rPr sz="2500" spc="-10" dirty="0">
                <a:latin typeface="Calibri"/>
                <a:cs typeface="Calibri"/>
              </a:rPr>
              <a:t>tekanan </a:t>
            </a:r>
            <a:r>
              <a:rPr sz="2500" dirty="0">
                <a:latin typeface="Calibri"/>
                <a:cs typeface="Calibri"/>
              </a:rPr>
              <a:t>di </a:t>
            </a:r>
            <a:r>
              <a:rPr sz="2500" spc="-15" dirty="0">
                <a:latin typeface="Calibri"/>
                <a:cs typeface="Calibri"/>
              </a:rPr>
              <a:t>atmosfer </a:t>
            </a:r>
            <a:r>
              <a:rPr sz="2500" dirty="0">
                <a:latin typeface="Calibri"/>
                <a:cs typeface="Calibri"/>
              </a:rPr>
              <a:t>di  </a:t>
            </a:r>
            <a:r>
              <a:rPr sz="2500" spc="-5" dirty="0">
                <a:latin typeface="Calibri"/>
                <a:cs typeface="Calibri"/>
              </a:rPr>
              <a:t>anggap </a:t>
            </a:r>
            <a:r>
              <a:rPr sz="2500" dirty="0">
                <a:latin typeface="Calibri"/>
                <a:cs typeface="Calibri"/>
              </a:rPr>
              <a:t>0. Hitung</a:t>
            </a:r>
            <a:r>
              <a:rPr sz="2500" spc="-130" dirty="0">
                <a:latin typeface="Calibri"/>
                <a:cs typeface="Calibri"/>
              </a:rPr>
              <a:t> </a:t>
            </a:r>
            <a:r>
              <a:rPr sz="2500" spc="-15" dirty="0">
                <a:latin typeface="Calibri"/>
                <a:cs typeface="Calibri"/>
              </a:rPr>
              <a:t>tekanan  </a:t>
            </a:r>
            <a:r>
              <a:rPr sz="2500" spc="-5" dirty="0">
                <a:latin typeface="Calibri"/>
                <a:cs typeface="Calibri"/>
              </a:rPr>
              <a:t>dalam </a:t>
            </a:r>
            <a:r>
              <a:rPr sz="2500" dirty="0">
                <a:latin typeface="Calibri"/>
                <a:cs typeface="Calibri"/>
              </a:rPr>
              <a:t>pipa </a:t>
            </a:r>
            <a:r>
              <a:rPr sz="2500" spc="-5" dirty="0">
                <a:latin typeface="Calibri"/>
                <a:cs typeface="Calibri"/>
              </a:rPr>
              <a:t>pada </a:t>
            </a:r>
            <a:r>
              <a:rPr sz="2500" dirty="0" err="1">
                <a:latin typeface="Calibri"/>
                <a:cs typeface="Calibri"/>
              </a:rPr>
              <a:t>titik</a:t>
            </a:r>
            <a:r>
              <a:rPr sz="2500" spc="-40" dirty="0">
                <a:latin typeface="Calibri"/>
                <a:cs typeface="Calibri"/>
              </a:rPr>
              <a:t> </a:t>
            </a:r>
            <a:r>
              <a:rPr sz="2500" spc="5" dirty="0" smtClean="0">
                <a:latin typeface="Calibri"/>
                <a:cs typeface="Calibri"/>
              </a:rPr>
              <a:t>A</a:t>
            </a:r>
            <a:r>
              <a:rPr lang="en-US" sz="2500" spc="5" dirty="0" smtClean="0">
                <a:latin typeface="Calibri"/>
                <a:cs typeface="Calibri"/>
              </a:rPr>
              <a:t> (</a:t>
            </a:r>
            <a:r>
              <a:rPr lang="en-US" sz="2500" spc="5" dirty="0" err="1" smtClean="0">
                <a:latin typeface="Calibri"/>
                <a:cs typeface="Calibri"/>
              </a:rPr>
              <a:t>Dalam</a:t>
            </a:r>
            <a:r>
              <a:rPr lang="en-US" sz="2500" spc="5" dirty="0" smtClean="0">
                <a:latin typeface="Calibri"/>
                <a:cs typeface="Calibri"/>
              </a:rPr>
              <a:t> </a:t>
            </a:r>
            <a:r>
              <a:rPr lang="en-US" sz="2500" spc="5" dirty="0" err="1" smtClean="0">
                <a:latin typeface="Calibri"/>
                <a:cs typeface="Calibri"/>
              </a:rPr>
              <a:t>Satuan</a:t>
            </a:r>
            <a:r>
              <a:rPr lang="en-US" sz="2500" spc="5" dirty="0" smtClean="0">
                <a:latin typeface="Calibri"/>
                <a:cs typeface="Calibri"/>
              </a:rPr>
              <a:t> SI)</a:t>
            </a:r>
            <a:r>
              <a:rPr sz="2500" spc="5" dirty="0" smtClean="0">
                <a:latin typeface="Calibri"/>
                <a:cs typeface="Calibri"/>
              </a:rPr>
              <a:t>.</a:t>
            </a:r>
            <a:endParaRPr sz="25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Manometer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12272" y="310895"/>
            <a:ext cx="853440" cy="262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579755">
              <a:lnSpc>
                <a:spcPct val="100000"/>
              </a:lnSpc>
              <a:spcBef>
                <a:spcPts val="1300"/>
              </a:spcBef>
            </a:pP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HIDROSTATIKA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9111" y="1578051"/>
            <a:ext cx="206438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0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856" y="2115058"/>
            <a:ext cx="2425700" cy="3044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Distribusi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pada </a:t>
            </a:r>
            <a:r>
              <a:rPr sz="1800" b="1" spc="-20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1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marR="168275" indent="-515620">
              <a:lnSpc>
                <a:spcPct val="100000"/>
              </a:lnSpc>
              <a:spcBef>
                <a:spcPts val="5"/>
              </a:spcBef>
              <a:buAutoNum type="arabicPeriod" startAt="4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 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atmosfer, 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relatif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dan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absolut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4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r>
              <a:rPr sz="1800" b="1" spc="-8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dinyatakan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dalam 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tinggi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-8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6"/>
              <a:tabLst>
                <a:tab pos="514984" algn="l"/>
                <a:tab pos="515620" algn="l"/>
              </a:tabLst>
            </a:pPr>
            <a:r>
              <a:rPr sz="1800" b="1" spc="-10" dirty="0">
                <a:latin typeface="Calibri"/>
                <a:cs typeface="Calibri"/>
              </a:rPr>
              <a:t>Manometer</a:t>
            </a:r>
            <a:endParaRPr sz="1800">
              <a:latin typeface="Calibri"/>
              <a:cs typeface="Calibri"/>
            </a:endParaRPr>
          </a:p>
          <a:p>
            <a:pPr marL="514984" marR="278130" indent="-515620">
              <a:lnSpc>
                <a:spcPct val="100000"/>
              </a:lnSpc>
              <a:spcBef>
                <a:spcPts val="5"/>
              </a:spcBef>
              <a:buAutoNum type="arabicPeriod" startAt="6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Gaya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tekan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pada 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bidang</a:t>
            </a:r>
            <a:r>
              <a:rPr sz="1800" b="1" spc="-6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terendam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4870" y="1292334"/>
            <a:ext cx="2164060" cy="78032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1392936"/>
            <a:ext cx="1877568" cy="65532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6679" y="1325880"/>
            <a:ext cx="2070100" cy="676910"/>
          </a:xfrm>
          <a:custGeom>
            <a:avLst/>
            <a:gdLst/>
            <a:ahLst/>
            <a:cxnLst/>
            <a:rect l="l" t="t" r="r" b="b"/>
            <a:pathLst>
              <a:path w="2070100" h="676910">
                <a:moveTo>
                  <a:pt x="1731264" y="0"/>
                </a:moveTo>
                <a:lnTo>
                  <a:pt x="0" y="0"/>
                </a:lnTo>
                <a:lnTo>
                  <a:pt x="0" y="676656"/>
                </a:lnTo>
                <a:lnTo>
                  <a:pt x="1731264" y="676656"/>
                </a:lnTo>
                <a:lnTo>
                  <a:pt x="2069592" y="338328"/>
                </a:lnTo>
                <a:lnTo>
                  <a:pt x="1731264" y="0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186334" y="1484756"/>
            <a:ext cx="1491615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b="1" spc="-10" dirty="0">
                <a:latin typeface="Calibri"/>
                <a:cs typeface="Calibri"/>
              </a:rPr>
              <a:t>Latihan </a:t>
            </a:r>
            <a:r>
              <a:rPr sz="2000" b="1" spc="-5" dirty="0" err="1">
                <a:latin typeface="Calibri"/>
                <a:cs typeface="Calibri"/>
              </a:rPr>
              <a:t>Soal</a:t>
            </a:r>
            <a:r>
              <a:rPr sz="2000" b="1" spc="-30" dirty="0">
                <a:latin typeface="Calibri"/>
                <a:cs typeface="Calibri"/>
              </a:rPr>
              <a:t> </a:t>
            </a:r>
            <a:r>
              <a:rPr lang="en-US" sz="2000" b="1" spc="-5" dirty="0">
                <a:latin typeface="Calibri"/>
                <a:cs typeface="Calibri"/>
              </a:rPr>
              <a:t>2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4831079" y="1441703"/>
            <a:ext cx="3977639" cy="496824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464616" y="2565603"/>
            <a:ext cx="3312160" cy="34556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2500" spc="-40" dirty="0">
                <a:latin typeface="Calibri"/>
                <a:cs typeface="Calibri"/>
              </a:rPr>
              <a:t>Tekanan </a:t>
            </a:r>
            <a:r>
              <a:rPr sz="2500" spc="-5" dirty="0">
                <a:latin typeface="Calibri"/>
                <a:cs typeface="Calibri"/>
              </a:rPr>
              <a:t>air </a:t>
            </a:r>
            <a:r>
              <a:rPr sz="2500" dirty="0">
                <a:latin typeface="Calibri"/>
                <a:cs typeface="Calibri"/>
              </a:rPr>
              <a:t>di dalam pipa  </a:t>
            </a:r>
            <a:r>
              <a:rPr sz="2500" spc="-5" dirty="0">
                <a:latin typeface="Calibri"/>
                <a:cs typeface="Calibri"/>
              </a:rPr>
              <a:t>diukur </a:t>
            </a:r>
            <a:r>
              <a:rPr sz="2500" spc="-10" dirty="0">
                <a:latin typeface="Calibri"/>
                <a:cs typeface="Calibri"/>
              </a:rPr>
              <a:t>dengan  manometer </a:t>
            </a:r>
            <a:r>
              <a:rPr sz="2500" dirty="0">
                <a:latin typeface="Calibri"/>
                <a:cs typeface="Calibri"/>
              </a:rPr>
              <a:t>berisi </a:t>
            </a:r>
            <a:r>
              <a:rPr sz="2500" spc="-5" dirty="0">
                <a:latin typeface="Calibri"/>
                <a:cs typeface="Calibri"/>
              </a:rPr>
              <a:t>air  </a:t>
            </a:r>
            <a:r>
              <a:rPr sz="2500" spc="-20" dirty="0">
                <a:latin typeface="Calibri"/>
                <a:cs typeface="Calibri"/>
              </a:rPr>
              <a:t>raksa </a:t>
            </a:r>
            <a:r>
              <a:rPr sz="2500" dirty="0">
                <a:latin typeface="Calibri"/>
                <a:cs typeface="Calibri"/>
              </a:rPr>
              <a:t>seperti </a:t>
            </a:r>
            <a:r>
              <a:rPr sz="2500" spc="-10" dirty="0">
                <a:latin typeface="Calibri"/>
                <a:cs typeface="Calibri"/>
              </a:rPr>
              <a:t>terlihat  </a:t>
            </a:r>
            <a:r>
              <a:rPr sz="2500" dirty="0">
                <a:latin typeface="Calibri"/>
                <a:cs typeface="Calibri"/>
              </a:rPr>
              <a:t>dalam </a:t>
            </a:r>
            <a:r>
              <a:rPr sz="2500" spc="-45" dirty="0">
                <a:latin typeface="Calibri"/>
                <a:cs typeface="Calibri"/>
              </a:rPr>
              <a:t>gambar. </a:t>
            </a:r>
            <a:r>
              <a:rPr sz="2500" spc="-20" dirty="0">
                <a:latin typeface="Calibri"/>
                <a:cs typeface="Calibri"/>
              </a:rPr>
              <a:t>Jika  </a:t>
            </a:r>
            <a:r>
              <a:rPr sz="2500" spc="-10" dirty="0">
                <a:latin typeface="Calibri"/>
                <a:cs typeface="Calibri"/>
              </a:rPr>
              <a:t>tekanan </a:t>
            </a:r>
            <a:r>
              <a:rPr sz="2500" dirty="0">
                <a:latin typeface="Calibri"/>
                <a:cs typeface="Calibri"/>
              </a:rPr>
              <a:t>di </a:t>
            </a:r>
            <a:r>
              <a:rPr sz="2500" spc="-15" dirty="0">
                <a:latin typeface="Calibri"/>
                <a:cs typeface="Calibri"/>
              </a:rPr>
              <a:t>atmosfer </a:t>
            </a:r>
            <a:r>
              <a:rPr sz="2500" dirty="0">
                <a:latin typeface="Calibri"/>
                <a:cs typeface="Calibri"/>
              </a:rPr>
              <a:t>di  </a:t>
            </a:r>
            <a:r>
              <a:rPr sz="2500" spc="-5" dirty="0">
                <a:latin typeface="Calibri"/>
                <a:cs typeface="Calibri"/>
              </a:rPr>
              <a:t>anggap </a:t>
            </a:r>
            <a:r>
              <a:rPr sz="2500" dirty="0">
                <a:latin typeface="Calibri"/>
                <a:cs typeface="Calibri"/>
              </a:rPr>
              <a:t>0. </a:t>
            </a:r>
            <a:r>
              <a:rPr sz="2500" spc="-5" dirty="0">
                <a:latin typeface="Calibri"/>
                <a:cs typeface="Calibri"/>
              </a:rPr>
              <a:t>Hitung</a:t>
            </a:r>
            <a:r>
              <a:rPr sz="2500" spc="-70" dirty="0">
                <a:latin typeface="Calibri"/>
                <a:cs typeface="Calibri"/>
              </a:rPr>
              <a:t> </a:t>
            </a:r>
            <a:r>
              <a:rPr sz="2500" spc="-15" dirty="0">
                <a:latin typeface="Calibri"/>
                <a:cs typeface="Calibri"/>
              </a:rPr>
              <a:t>tekanan  </a:t>
            </a:r>
            <a:r>
              <a:rPr sz="2500" spc="-5" dirty="0">
                <a:latin typeface="Calibri"/>
                <a:cs typeface="Calibri"/>
              </a:rPr>
              <a:t>air </a:t>
            </a:r>
            <a:r>
              <a:rPr sz="2500" dirty="0">
                <a:latin typeface="Calibri"/>
                <a:cs typeface="Calibri"/>
              </a:rPr>
              <a:t>didalam pipa. </a:t>
            </a:r>
            <a:r>
              <a:rPr sz="2500" b="1" spc="-10" dirty="0">
                <a:latin typeface="Calibri"/>
                <a:cs typeface="Calibri"/>
              </a:rPr>
              <a:t>Satuan  SI</a:t>
            </a:r>
            <a:endParaRPr sz="25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Manometer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12272" y="310895"/>
            <a:ext cx="853440" cy="262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579755">
              <a:lnSpc>
                <a:spcPct val="100000"/>
              </a:lnSpc>
              <a:spcBef>
                <a:spcPts val="1300"/>
              </a:spcBef>
            </a:pP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HIDROSTATIKA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9111" y="1578051"/>
            <a:ext cx="206438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0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856" y="2115058"/>
            <a:ext cx="2425700" cy="3044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Distribusi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pada </a:t>
            </a:r>
            <a:r>
              <a:rPr sz="1800" b="1" spc="-20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1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marR="168275" indent="-515620">
              <a:lnSpc>
                <a:spcPct val="100000"/>
              </a:lnSpc>
              <a:spcBef>
                <a:spcPts val="5"/>
              </a:spcBef>
              <a:buAutoNum type="arabicPeriod" startAt="4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 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atmosfer, 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relatif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dan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absolut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4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r>
              <a:rPr sz="1800" b="1" spc="-8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dinyatakan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dalam 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tinggi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-8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6"/>
              <a:tabLst>
                <a:tab pos="514984" algn="l"/>
                <a:tab pos="515620" algn="l"/>
              </a:tabLst>
            </a:pPr>
            <a:r>
              <a:rPr sz="1800" b="1" spc="-10" dirty="0">
                <a:latin typeface="Calibri"/>
                <a:cs typeface="Calibri"/>
              </a:rPr>
              <a:t>Manometer</a:t>
            </a:r>
            <a:endParaRPr sz="1800">
              <a:latin typeface="Calibri"/>
              <a:cs typeface="Calibri"/>
            </a:endParaRPr>
          </a:p>
          <a:p>
            <a:pPr marL="514984" marR="278130" indent="-515620">
              <a:lnSpc>
                <a:spcPct val="100000"/>
              </a:lnSpc>
              <a:spcBef>
                <a:spcPts val="5"/>
              </a:spcBef>
              <a:buAutoNum type="arabicPeriod" startAt="6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Gaya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tekan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pada 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bidang</a:t>
            </a:r>
            <a:r>
              <a:rPr sz="1800" b="1" spc="-6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terendam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4864" y="1292334"/>
            <a:ext cx="2487168" cy="78032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1392936"/>
            <a:ext cx="1877568" cy="65532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6679" y="1325880"/>
            <a:ext cx="2392680" cy="676910"/>
          </a:xfrm>
          <a:custGeom>
            <a:avLst/>
            <a:gdLst/>
            <a:ahLst/>
            <a:cxnLst/>
            <a:rect l="l" t="t" r="r" b="b"/>
            <a:pathLst>
              <a:path w="2392680" h="676910">
                <a:moveTo>
                  <a:pt x="2054352" y="0"/>
                </a:moveTo>
                <a:lnTo>
                  <a:pt x="0" y="0"/>
                </a:lnTo>
                <a:lnTo>
                  <a:pt x="0" y="676656"/>
                </a:lnTo>
                <a:lnTo>
                  <a:pt x="2054352" y="676656"/>
                </a:lnTo>
                <a:lnTo>
                  <a:pt x="2392680" y="338328"/>
                </a:lnTo>
                <a:lnTo>
                  <a:pt x="2054352" y="0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186334" y="1484756"/>
            <a:ext cx="1491615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b="1" spc="-10" dirty="0">
                <a:latin typeface="Calibri"/>
                <a:cs typeface="Calibri"/>
              </a:rPr>
              <a:t>Latihan </a:t>
            </a:r>
            <a:r>
              <a:rPr sz="2000" b="1" spc="-5" dirty="0" err="1">
                <a:latin typeface="Calibri"/>
                <a:cs typeface="Calibri"/>
              </a:rPr>
              <a:t>Soal</a:t>
            </a:r>
            <a:r>
              <a:rPr sz="2000" b="1" spc="-30" dirty="0">
                <a:latin typeface="Calibri"/>
                <a:cs typeface="Calibri"/>
              </a:rPr>
              <a:t> </a:t>
            </a:r>
            <a:r>
              <a:rPr lang="en-US" sz="2000" b="1" spc="-5" dirty="0">
                <a:latin typeface="Calibri"/>
                <a:cs typeface="Calibri"/>
              </a:rPr>
              <a:t>3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4160520" y="1325879"/>
            <a:ext cx="4895088" cy="513892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464616" y="2565603"/>
            <a:ext cx="3318510" cy="34556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2500" spc="-10" dirty="0">
                <a:latin typeface="Calibri"/>
                <a:cs typeface="Calibri"/>
              </a:rPr>
              <a:t>Manometer ditempatkan  </a:t>
            </a:r>
            <a:r>
              <a:rPr sz="2500" dirty="0">
                <a:latin typeface="Calibri"/>
                <a:cs typeface="Calibri"/>
              </a:rPr>
              <a:t>pada </a:t>
            </a:r>
            <a:r>
              <a:rPr sz="2500" spc="-5" dirty="0">
                <a:latin typeface="Calibri"/>
                <a:cs typeface="Calibri"/>
              </a:rPr>
              <a:t>tangki </a:t>
            </a:r>
            <a:r>
              <a:rPr sz="2500" dirty="0">
                <a:latin typeface="Calibri"/>
                <a:cs typeface="Calibri"/>
              </a:rPr>
              <a:t>berisi </a:t>
            </a:r>
            <a:r>
              <a:rPr sz="2500" spc="-15" dirty="0">
                <a:latin typeface="Calibri"/>
                <a:cs typeface="Calibri"/>
              </a:rPr>
              <a:t>tiga  </a:t>
            </a:r>
            <a:r>
              <a:rPr sz="2500" spc="-5" dirty="0">
                <a:latin typeface="Calibri"/>
                <a:cs typeface="Calibri"/>
              </a:rPr>
              <a:t>macam </a:t>
            </a:r>
            <a:r>
              <a:rPr sz="2500" dirty="0">
                <a:latin typeface="Calibri"/>
                <a:cs typeface="Calibri"/>
              </a:rPr>
              <a:t>fluida berbeda  seperti </a:t>
            </a:r>
            <a:r>
              <a:rPr sz="2500" spc="-5" dirty="0">
                <a:latin typeface="Calibri"/>
                <a:cs typeface="Calibri"/>
              </a:rPr>
              <a:t>di </a:t>
            </a:r>
            <a:r>
              <a:rPr sz="2500" spc="-10" dirty="0">
                <a:latin typeface="Calibri"/>
                <a:cs typeface="Calibri"/>
              </a:rPr>
              <a:t>tunjukan</a:t>
            </a:r>
            <a:r>
              <a:rPr sz="2500" spc="-70" dirty="0">
                <a:latin typeface="Calibri"/>
                <a:cs typeface="Calibri"/>
              </a:rPr>
              <a:t> </a:t>
            </a:r>
            <a:r>
              <a:rPr sz="2500" dirty="0">
                <a:latin typeface="Calibri"/>
                <a:cs typeface="Calibri"/>
              </a:rPr>
              <a:t>dalam  </a:t>
            </a:r>
            <a:r>
              <a:rPr sz="2500" spc="-45" dirty="0">
                <a:latin typeface="Calibri"/>
                <a:cs typeface="Calibri"/>
              </a:rPr>
              <a:t>gambar. </a:t>
            </a:r>
            <a:r>
              <a:rPr sz="2500" spc="-20" dirty="0">
                <a:latin typeface="Calibri"/>
                <a:cs typeface="Calibri"/>
              </a:rPr>
              <a:t>Jika </a:t>
            </a:r>
            <a:r>
              <a:rPr sz="2500" spc="-15" dirty="0">
                <a:latin typeface="Calibri"/>
                <a:cs typeface="Calibri"/>
              </a:rPr>
              <a:t>tekanan </a:t>
            </a:r>
            <a:r>
              <a:rPr sz="2500" dirty="0">
                <a:latin typeface="Calibri"/>
                <a:cs typeface="Calibri"/>
              </a:rPr>
              <a:t>di  </a:t>
            </a:r>
            <a:r>
              <a:rPr sz="2500" spc="-15" dirty="0">
                <a:latin typeface="Calibri"/>
                <a:cs typeface="Calibri"/>
              </a:rPr>
              <a:t>atmosfer </a:t>
            </a:r>
            <a:r>
              <a:rPr sz="2500" dirty="0">
                <a:latin typeface="Calibri"/>
                <a:cs typeface="Calibri"/>
              </a:rPr>
              <a:t>di </a:t>
            </a:r>
            <a:r>
              <a:rPr sz="2500" spc="-5" dirty="0">
                <a:latin typeface="Calibri"/>
                <a:cs typeface="Calibri"/>
              </a:rPr>
              <a:t>anggap</a:t>
            </a:r>
            <a:r>
              <a:rPr sz="2500" spc="-20" dirty="0">
                <a:latin typeface="Calibri"/>
                <a:cs typeface="Calibri"/>
              </a:rPr>
              <a:t> </a:t>
            </a:r>
            <a:r>
              <a:rPr sz="2500" dirty="0">
                <a:latin typeface="Calibri"/>
                <a:cs typeface="Calibri"/>
              </a:rPr>
              <a:t>0.</a:t>
            </a:r>
            <a:endParaRPr sz="2500">
              <a:latin typeface="Calibri"/>
              <a:cs typeface="Calibri"/>
            </a:endParaRPr>
          </a:p>
          <a:p>
            <a:pPr marL="12700" marR="16510">
              <a:lnSpc>
                <a:spcPct val="100000"/>
              </a:lnSpc>
              <a:spcBef>
                <a:spcPts val="10"/>
              </a:spcBef>
            </a:pPr>
            <a:r>
              <a:rPr sz="2500" dirty="0">
                <a:solidFill>
                  <a:srgbClr val="C00000"/>
                </a:solidFill>
                <a:latin typeface="Calibri"/>
                <a:cs typeface="Calibri"/>
              </a:rPr>
              <a:t>Hitung perbedaan</a:t>
            </a:r>
            <a:r>
              <a:rPr sz="2500" spc="-8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500" spc="-10" dirty="0">
                <a:solidFill>
                  <a:srgbClr val="C00000"/>
                </a:solidFill>
                <a:latin typeface="Calibri"/>
                <a:cs typeface="Calibri"/>
              </a:rPr>
              <a:t>elevasi  </a:t>
            </a:r>
            <a:r>
              <a:rPr sz="2500" spc="-15" dirty="0">
                <a:solidFill>
                  <a:srgbClr val="C00000"/>
                </a:solidFill>
                <a:latin typeface="Calibri"/>
                <a:cs typeface="Calibri"/>
              </a:rPr>
              <a:t>muka </a:t>
            </a:r>
            <a:r>
              <a:rPr sz="2500" spc="-5" dirty="0">
                <a:solidFill>
                  <a:srgbClr val="C00000"/>
                </a:solidFill>
                <a:latin typeface="Calibri"/>
                <a:cs typeface="Calibri"/>
              </a:rPr>
              <a:t>air </a:t>
            </a:r>
            <a:r>
              <a:rPr sz="2500" spc="-20" dirty="0">
                <a:solidFill>
                  <a:srgbClr val="C00000"/>
                </a:solidFill>
                <a:latin typeface="Calibri"/>
                <a:cs typeface="Calibri"/>
              </a:rPr>
              <a:t>raksa </a:t>
            </a:r>
            <a:r>
              <a:rPr sz="2500" dirty="0">
                <a:solidFill>
                  <a:srgbClr val="C00000"/>
                </a:solidFill>
                <a:latin typeface="Calibri"/>
                <a:cs typeface="Calibri"/>
              </a:rPr>
              <a:t>di dalam  </a:t>
            </a:r>
            <a:r>
              <a:rPr sz="2500" spc="-10" dirty="0">
                <a:solidFill>
                  <a:srgbClr val="C00000"/>
                </a:solidFill>
                <a:latin typeface="Calibri"/>
                <a:cs typeface="Calibri"/>
              </a:rPr>
              <a:t>manometer</a:t>
            </a:r>
            <a:endParaRPr sz="25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Manometer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12272" y="310895"/>
            <a:ext cx="853440" cy="262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579755">
              <a:lnSpc>
                <a:spcPct val="100000"/>
              </a:lnSpc>
              <a:spcBef>
                <a:spcPts val="1300"/>
              </a:spcBef>
            </a:pP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HIDROSTATIKA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9111" y="1578051"/>
            <a:ext cx="206438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0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856" y="2115058"/>
            <a:ext cx="2425700" cy="3044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Distribusi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pada </a:t>
            </a:r>
            <a:r>
              <a:rPr sz="1800" b="1" spc="-20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1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marR="168275" indent="-515620">
              <a:lnSpc>
                <a:spcPct val="100000"/>
              </a:lnSpc>
              <a:spcBef>
                <a:spcPts val="5"/>
              </a:spcBef>
              <a:buAutoNum type="arabicPeriod" startAt="4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 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atmosfer, 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relatif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dan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absolut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4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r>
              <a:rPr sz="1800" b="1" spc="-8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dinyatakan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dalam 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tinggi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-8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6"/>
              <a:tabLst>
                <a:tab pos="514984" algn="l"/>
                <a:tab pos="515620" algn="l"/>
              </a:tabLst>
            </a:pPr>
            <a:r>
              <a:rPr sz="1800" b="1" spc="-10" dirty="0">
                <a:latin typeface="Calibri"/>
                <a:cs typeface="Calibri"/>
              </a:rPr>
              <a:t>Manometer</a:t>
            </a:r>
            <a:endParaRPr sz="1800">
              <a:latin typeface="Calibri"/>
              <a:cs typeface="Calibri"/>
            </a:endParaRPr>
          </a:p>
          <a:p>
            <a:pPr marL="514984" marR="278130" indent="-515620">
              <a:lnSpc>
                <a:spcPct val="100000"/>
              </a:lnSpc>
              <a:spcBef>
                <a:spcPts val="5"/>
              </a:spcBef>
              <a:buAutoNum type="arabicPeriod" startAt="6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Gaya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tekan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pada 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bidang</a:t>
            </a:r>
            <a:r>
              <a:rPr sz="1800" b="1" spc="-6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terendam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4869" y="1292334"/>
            <a:ext cx="2639552" cy="78032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1392936"/>
            <a:ext cx="1877568" cy="65532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6679" y="1325880"/>
            <a:ext cx="2545080" cy="676910"/>
          </a:xfrm>
          <a:custGeom>
            <a:avLst/>
            <a:gdLst/>
            <a:ahLst/>
            <a:cxnLst/>
            <a:rect l="l" t="t" r="r" b="b"/>
            <a:pathLst>
              <a:path w="2545080" h="676910">
                <a:moveTo>
                  <a:pt x="2206752" y="0"/>
                </a:moveTo>
                <a:lnTo>
                  <a:pt x="0" y="0"/>
                </a:lnTo>
                <a:lnTo>
                  <a:pt x="0" y="676656"/>
                </a:lnTo>
                <a:lnTo>
                  <a:pt x="2206752" y="676656"/>
                </a:lnTo>
                <a:lnTo>
                  <a:pt x="2545080" y="338328"/>
                </a:lnTo>
                <a:lnTo>
                  <a:pt x="2206752" y="0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186334" y="1484756"/>
            <a:ext cx="1491615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b="1" spc="-10" dirty="0">
                <a:latin typeface="Calibri"/>
                <a:cs typeface="Calibri"/>
              </a:rPr>
              <a:t>Latihan </a:t>
            </a:r>
            <a:r>
              <a:rPr sz="2000" b="1" spc="-5" dirty="0">
                <a:latin typeface="Calibri"/>
                <a:cs typeface="Calibri"/>
              </a:rPr>
              <a:t>Soal</a:t>
            </a:r>
            <a:r>
              <a:rPr sz="2000" b="1" spc="-3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4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5215128" y="1158239"/>
            <a:ext cx="3944112" cy="557174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484428" y="2191969"/>
            <a:ext cx="3309620" cy="42183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2500" spc="-10" dirty="0">
                <a:latin typeface="Calibri"/>
                <a:cs typeface="Calibri"/>
              </a:rPr>
              <a:t>Mikromanometer yang  mempunyai  </a:t>
            </a:r>
            <a:r>
              <a:rPr sz="2500" spc="-5" dirty="0">
                <a:latin typeface="Calibri"/>
                <a:cs typeface="Calibri"/>
              </a:rPr>
              <a:t>perbandingan </a:t>
            </a:r>
            <a:r>
              <a:rPr sz="2500" spc="-15" dirty="0">
                <a:latin typeface="Calibri"/>
                <a:cs typeface="Calibri"/>
              </a:rPr>
              <a:t>antara </a:t>
            </a:r>
            <a:r>
              <a:rPr sz="2500" spc="-5" dirty="0">
                <a:latin typeface="Calibri"/>
                <a:cs typeface="Calibri"/>
              </a:rPr>
              <a:t>luas  tangki </a:t>
            </a:r>
            <a:r>
              <a:rPr sz="2500" dirty="0">
                <a:latin typeface="Calibri"/>
                <a:cs typeface="Calibri"/>
              </a:rPr>
              <a:t>dan tabung  sebesar 40 </a:t>
            </a:r>
            <a:r>
              <a:rPr sz="2500" spc="-5" dirty="0">
                <a:latin typeface="Calibri"/>
                <a:cs typeface="Calibri"/>
              </a:rPr>
              <a:t>digunakan  untuk menentukan  </a:t>
            </a:r>
            <a:r>
              <a:rPr sz="2500" spc="-10" dirty="0">
                <a:latin typeface="Calibri"/>
                <a:cs typeface="Calibri"/>
              </a:rPr>
              <a:t>tekanan </a:t>
            </a:r>
            <a:r>
              <a:rPr sz="2500" dirty="0">
                <a:latin typeface="Calibri"/>
                <a:cs typeface="Calibri"/>
              </a:rPr>
              <a:t>didalam </a:t>
            </a:r>
            <a:r>
              <a:rPr sz="2500" spc="-5" dirty="0">
                <a:latin typeface="Calibri"/>
                <a:cs typeface="Calibri"/>
              </a:rPr>
              <a:t>pipa  </a:t>
            </a:r>
            <a:r>
              <a:rPr sz="2500" spc="-10" dirty="0">
                <a:latin typeface="Calibri"/>
                <a:cs typeface="Calibri"/>
              </a:rPr>
              <a:t>yang </a:t>
            </a:r>
            <a:r>
              <a:rPr sz="2500" dirty="0">
                <a:latin typeface="Calibri"/>
                <a:cs typeface="Calibri"/>
              </a:rPr>
              <a:t>berisi air seperti  </a:t>
            </a:r>
            <a:r>
              <a:rPr sz="2500" spc="-5" dirty="0">
                <a:latin typeface="Calibri"/>
                <a:cs typeface="Calibri"/>
              </a:rPr>
              <a:t>terlihat dalam </a:t>
            </a:r>
            <a:r>
              <a:rPr sz="2500" spc="-45" dirty="0">
                <a:latin typeface="Calibri"/>
                <a:cs typeface="Calibri"/>
              </a:rPr>
              <a:t>gambar.</a:t>
            </a:r>
            <a:endParaRPr sz="2500">
              <a:latin typeface="Calibri"/>
              <a:cs typeface="Calibri"/>
            </a:endParaRPr>
          </a:p>
          <a:p>
            <a:pPr marL="12700" marR="209550">
              <a:lnSpc>
                <a:spcPct val="100000"/>
              </a:lnSpc>
              <a:spcBef>
                <a:spcPts val="15"/>
              </a:spcBef>
            </a:pPr>
            <a:r>
              <a:rPr sz="2500" spc="-35" dirty="0">
                <a:solidFill>
                  <a:srgbClr val="C00000"/>
                </a:solidFill>
                <a:latin typeface="Calibri"/>
                <a:cs typeface="Calibri"/>
              </a:rPr>
              <a:t>Tentukan </a:t>
            </a:r>
            <a:r>
              <a:rPr sz="2500" dirty="0">
                <a:solidFill>
                  <a:srgbClr val="C00000"/>
                </a:solidFill>
                <a:latin typeface="Calibri"/>
                <a:cs typeface="Calibri"/>
              </a:rPr>
              <a:t>besar</a:t>
            </a:r>
            <a:r>
              <a:rPr sz="2500" spc="-4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500" spc="-10" dirty="0">
                <a:solidFill>
                  <a:srgbClr val="C00000"/>
                </a:solidFill>
                <a:latin typeface="Calibri"/>
                <a:cs typeface="Calibri"/>
              </a:rPr>
              <a:t>tekanan  </a:t>
            </a:r>
            <a:r>
              <a:rPr sz="2500" dirty="0">
                <a:solidFill>
                  <a:srgbClr val="C00000"/>
                </a:solidFill>
                <a:latin typeface="Calibri"/>
                <a:cs typeface="Calibri"/>
              </a:rPr>
              <a:t>di dalam</a:t>
            </a:r>
            <a:r>
              <a:rPr sz="2500" spc="-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C00000"/>
                </a:solidFill>
                <a:latin typeface="Calibri"/>
                <a:cs typeface="Calibri"/>
              </a:rPr>
              <a:t>pipa.</a:t>
            </a:r>
            <a:endParaRPr sz="25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 smtClean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Manometer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12272" y="310895"/>
            <a:ext cx="853440" cy="262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579755">
              <a:lnSpc>
                <a:spcPct val="100000"/>
              </a:lnSpc>
              <a:spcBef>
                <a:spcPts val="1300"/>
              </a:spcBef>
            </a:pP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HIDROSTATIKA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9111" y="1578051"/>
            <a:ext cx="206438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0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54857" y="1292334"/>
            <a:ext cx="2023892" cy="78032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1392936"/>
            <a:ext cx="1877568" cy="65532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6679" y="1325880"/>
            <a:ext cx="1929764" cy="676910"/>
          </a:xfrm>
          <a:custGeom>
            <a:avLst/>
            <a:gdLst/>
            <a:ahLst/>
            <a:cxnLst/>
            <a:rect l="l" t="t" r="r" b="b"/>
            <a:pathLst>
              <a:path w="1929764" h="676910">
                <a:moveTo>
                  <a:pt x="1591056" y="0"/>
                </a:moveTo>
                <a:lnTo>
                  <a:pt x="0" y="0"/>
                </a:lnTo>
                <a:lnTo>
                  <a:pt x="0" y="676656"/>
                </a:lnTo>
                <a:lnTo>
                  <a:pt x="1591056" y="676656"/>
                </a:lnTo>
                <a:lnTo>
                  <a:pt x="1929383" y="338328"/>
                </a:lnTo>
                <a:lnTo>
                  <a:pt x="1591056" y="0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186334" y="1484756"/>
            <a:ext cx="1491615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b="1" spc="-10" dirty="0">
                <a:latin typeface="Calibri"/>
                <a:cs typeface="Calibri"/>
              </a:rPr>
              <a:t>Latihan </a:t>
            </a:r>
            <a:r>
              <a:rPr sz="2000" b="1" spc="-5" dirty="0">
                <a:latin typeface="Calibri"/>
                <a:cs typeface="Calibri"/>
              </a:rPr>
              <a:t>Soal</a:t>
            </a:r>
            <a:r>
              <a:rPr sz="2000" b="1" spc="-3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5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2371344" y="1325880"/>
            <a:ext cx="5782056" cy="404469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186334" y="2115058"/>
            <a:ext cx="11755120" cy="4441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844405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9844405" algn="l"/>
                <a:tab pos="984504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 dirty="0">
              <a:latin typeface="Calibri"/>
              <a:cs typeface="Calibri"/>
            </a:endParaRPr>
          </a:p>
          <a:p>
            <a:pPr marL="9844405" indent="-515620">
              <a:lnSpc>
                <a:spcPct val="100000"/>
              </a:lnSpc>
              <a:buAutoNum type="arabicPeriod"/>
              <a:tabLst>
                <a:tab pos="9844405" algn="l"/>
                <a:tab pos="984504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endParaRPr sz="1800" dirty="0">
              <a:latin typeface="Calibri"/>
              <a:cs typeface="Calibri"/>
            </a:endParaRPr>
          </a:p>
          <a:p>
            <a:pPr marL="9844405" indent="-515620">
              <a:lnSpc>
                <a:spcPct val="100000"/>
              </a:lnSpc>
              <a:buAutoNum type="arabicPeriod"/>
              <a:tabLst>
                <a:tab pos="9844405" algn="l"/>
                <a:tab pos="984504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Distribusi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endParaRPr sz="1800" dirty="0">
              <a:latin typeface="Calibri"/>
              <a:cs typeface="Calibri"/>
            </a:endParaRPr>
          </a:p>
          <a:p>
            <a:pPr marL="9844405">
              <a:lnSpc>
                <a:spcPct val="100000"/>
              </a:lnSpc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pada </a:t>
            </a:r>
            <a:r>
              <a:rPr sz="1800" b="1" spc="-20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1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 dirty="0">
              <a:latin typeface="Calibri"/>
              <a:cs typeface="Calibri"/>
            </a:endParaRPr>
          </a:p>
          <a:p>
            <a:pPr marL="9844405" marR="168275" indent="-515620">
              <a:lnSpc>
                <a:spcPct val="100000"/>
              </a:lnSpc>
              <a:spcBef>
                <a:spcPts val="5"/>
              </a:spcBef>
              <a:buAutoNum type="arabicPeriod" startAt="4"/>
              <a:tabLst>
                <a:tab pos="9844405" algn="l"/>
                <a:tab pos="984504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 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atmosfer, 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relatif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dan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absolut</a:t>
            </a:r>
            <a:endParaRPr sz="1800" dirty="0">
              <a:latin typeface="Calibri"/>
              <a:cs typeface="Calibri"/>
            </a:endParaRPr>
          </a:p>
          <a:p>
            <a:pPr marL="9844405" indent="-515620">
              <a:lnSpc>
                <a:spcPct val="100000"/>
              </a:lnSpc>
              <a:buAutoNum type="arabicPeriod" startAt="4"/>
              <a:tabLst>
                <a:tab pos="9844405" algn="l"/>
                <a:tab pos="984504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r>
              <a:rPr sz="1800" b="1" spc="-114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dinyatakan</a:t>
            </a:r>
            <a:endParaRPr sz="1800" dirty="0">
              <a:latin typeface="Calibri"/>
              <a:cs typeface="Calibri"/>
            </a:endParaRPr>
          </a:p>
          <a:p>
            <a:pPr marL="9844405">
              <a:lnSpc>
                <a:spcPct val="100000"/>
              </a:lnSpc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dalam 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tinggi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-8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 dirty="0">
              <a:latin typeface="Calibri"/>
              <a:cs typeface="Calibri"/>
            </a:endParaRPr>
          </a:p>
          <a:p>
            <a:pPr marL="9844405" indent="-515620">
              <a:lnSpc>
                <a:spcPct val="100000"/>
              </a:lnSpc>
              <a:buAutoNum type="arabicPeriod" startAt="6"/>
              <a:tabLst>
                <a:tab pos="9844405" algn="l"/>
                <a:tab pos="9845040" algn="l"/>
              </a:tabLst>
            </a:pPr>
            <a:r>
              <a:rPr sz="1800" b="1" spc="-10" dirty="0">
                <a:latin typeface="Calibri"/>
                <a:cs typeface="Calibri"/>
              </a:rPr>
              <a:t>Manometer</a:t>
            </a:r>
            <a:endParaRPr sz="1800" dirty="0">
              <a:latin typeface="Calibri"/>
              <a:cs typeface="Calibri"/>
            </a:endParaRPr>
          </a:p>
          <a:p>
            <a:pPr marL="9844405" marR="278130" indent="-515620">
              <a:lnSpc>
                <a:spcPct val="100000"/>
              </a:lnSpc>
              <a:spcBef>
                <a:spcPts val="5"/>
              </a:spcBef>
              <a:buAutoNum type="arabicPeriod" startAt="6"/>
              <a:tabLst>
                <a:tab pos="9844405" algn="l"/>
                <a:tab pos="984504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Gaya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tekan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pada 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bidang</a:t>
            </a:r>
            <a:r>
              <a:rPr sz="1800" b="1" spc="-6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terendam</a:t>
            </a:r>
            <a:endParaRPr sz="18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700" dirty="0">
              <a:latin typeface="Times New Roman"/>
              <a:cs typeface="Times New Roman"/>
            </a:endParaRPr>
          </a:p>
          <a:p>
            <a:pPr marL="12700" marR="2961640">
              <a:lnSpc>
                <a:spcPct val="100000"/>
              </a:lnSpc>
            </a:pPr>
            <a:r>
              <a:rPr sz="2500" spc="-10" dirty="0">
                <a:latin typeface="Calibri"/>
                <a:cs typeface="Calibri"/>
              </a:rPr>
              <a:t>Manometer </a:t>
            </a:r>
            <a:r>
              <a:rPr sz="2500" dirty="0">
                <a:latin typeface="Calibri"/>
                <a:cs typeface="Calibri"/>
              </a:rPr>
              <a:t>berisi </a:t>
            </a:r>
            <a:r>
              <a:rPr sz="2500" spc="-5" dirty="0">
                <a:latin typeface="Calibri"/>
                <a:cs typeface="Calibri"/>
              </a:rPr>
              <a:t>air </a:t>
            </a:r>
            <a:r>
              <a:rPr sz="2500" spc="-20" dirty="0">
                <a:latin typeface="Calibri"/>
                <a:cs typeface="Calibri"/>
              </a:rPr>
              <a:t>raksa </a:t>
            </a:r>
            <a:r>
              <a:rPr sz="2500" spc="-10" dirty="0">
                <a:latin typeface="Calibri"/>
                <a:cs typeface="Calibri"/>
              </a:rPr>
              <a:t>digunakan </a:t>
            </a:r>
            <a:r>
              <a:rPr sz="2500" spc="-5" dirty="0">
                <a:latin typeface="Calibri"/>
                <a:cs typeface="Calibri"/>
              </a:rPr>
              <a:t>untuk mengukur perbedaan  </a:t>
            </a:r>
            <a:r>
              <a:rPr sz="2500" spc="-15" dirty="0">
                <a:latin typeface="Calibri"/>
                <a:cs typeface="Calibri"/>
              </a:rPr>
              <a:t>tekanan </a:t>
            </a:r>
            <a:r>
              <a:rPr sz="2500" dirty="0">
                <a:latin typeface="Calibri"/>
                <a:cs typeface="Calibri"/>
              </a:rPr>
              <a:t>didalam </a:t>
            </a:r>
            <a:r>
              <a:rPr sz="2500" spc="-5" dirty="0">
                <a:latin typeface="Calibri"/>
                <a:cs typeface="Calibri"/>
              </a:rPr>
              <a:t>tangki A </a:t>
            </a:r>
            <a:r>
              <a:rPr sz="2500" dirty="0">
                <a:latin typeface="Calibri"/>
                <a:cs typeface="Calibri"/>
              </a:rPr>
              <a:t>dan </a:t>
            </a:r>
            <a:r>
              <a:rPr sz="2500" spc="-5" dirty="0">
                <a:latin typeface="Calibri"/>
                <a:cs typeface="Calibri"/>
              </a:rPr>
              <a:t>tangki B </a:t>
            </a:r>
            <a:r>
              <a:rPr sz="2500" spc="-15" dirty="0">
                <a:latin typeface="Calibri"/>
                <a:cs typeface="Calibri"/>
              </a:rPr>
              <a:t>yang </a:t>
            </a:r>
            <a:r>
              <a:rPr sz="2500" dirty="0">
                <a:latin typeface="Calibri"/>
                <a:cs typeface="Calibri"/>
              </a:rPr>
              <a:t>berisi </a:t>
            </a:r>
            <a:r>
              <a:rPr sz="2500" spc="-5" dirty="0">
                <a:latin typeface="Calibri"/>
                <a:cs typeface="Calibri"/>
              </a:rPr>
              <a:t>air seperti </a:t>
            </a:r>
            <a:r>
              <a:rPr sz="2500" spc="-10" dirty="0">
                <a:latin typeface="Calibri"/>
                <a:cs typeface="Calibri"/>
              </a:rPr>
              <a:t>terlihat  </a:t>
            </a:r>
            <a:r>
              <a:rPr sz="2500" dirty="0">
                <a:latin typeface="Calibri"/>
                <a:cs typeface="Calibri"/>
              </a:rPr>
              <a:t>dalam </a:t>
            </a:r>
            <a:r>
              <a:rPr sz="2500" spc="-45" dirty="0">
                <a:latin typeface="Calibri"/>
                <a:cs typeface="Calibri"/>
              </a:rPr>
              <a:t>gambar. </a:t>
            </a:r>
            <a:r>
              <a:rPr sz="2500" dirty="0">
                <a:latin typeface="Calibri"/>
                <a:cs typeface="Calibri"/>
              </a:rPr>
              <a:t>Hitung </a:t>
            </a:r>
            <a:r>
              <a:rPr sz="2500" spc="-5" dirty="0">
                <a:latin typeface="Calibri"/>
                <a:cs typeface="Calibri"/>
              </a:rPr>
              <a:t>perbedaan </a:t>
            </a:r>
            <a:r>
              <a:rPr sz="2500" spc="-10" dirty="0">
                <a:latin typeface="Calibri"/>
                <a:cs typeface="Calibri"/>
              </a:rPr>
              <a:t>tekanan </a:t>
            </a:r>
            <a:r>
              <a:rPr sz="2500" dirty="0">
                <a:latin typeface="Calibri"/>
                <a:cs typeface="Calibri"/>
              </a:rPr>
              <a:t>dalam </a:t>
            </a:r>
            <a:r>
              <a:rPr sz="2500" spc="-15" dirty="0">
                <a:latin typeface="Calibri"/>
                <a:cs typeface="Calibri"/>
              </a:rPr>
              <a:t>kgf/cm</a:t>
            </a:r>
            <a:r>
              <a:rPr sz="2500" spc="10" dirty="0">
                <a:latin typeface="Calibri"/>
                <a:cs typeface="Calibri"/>
              </a:rPr>
              <a:t> </a:t>
            </a:r>
            <a:r>
              <a:rPr sz="2500" spc="-5" dirty="0">
                <a:latin typeface="Calibri"/>
                <a:cs typeface="Calibri"/>
              </a:rPr>
              <a:t>²</a:t>
            </a:r>
            <a:endParaRPr sz="25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95" dirty="0">
                <a:solidFill>
                  <a:srgbClr val="FFFFFF"/>
                </a:solidFill>
                <a:latin typeface="Arial Black"/>
                <a:cs typeface="Arial Black"/>
              </a:rPr>
              <a:t>GAYA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TEKAN </a:t>
            </a:r>
            <a:r>
              <a:rPr sz="2000" spc="-70" dirty="0">
                <a:solidFill>
                  <a:srgbClr val="FFFFFF"/>
                </a:solidFill>
                <a:latin typeface="Arial Black"/>
                <a:cs typeface="Arial Black"/>
              </a:rPr>
              <a:t>PADA </a:t>
            </a:r>
            <a:r>
              <a:rPr sz="2000" spc="-25" dirty="0">
                <a:solidFill>
                  <a:srgbClr val="FFFFFF"/>
                </a:solidFill>
                <a:latin typeface="Arial Black"/>
                <a:cs typeface="Arial Black"/>
              </a:rPr>
              <a:t>BIDANG</a:t>
            </a:r>
            <a:r>
              <a:rPr sz="2000" spc="12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80" dirty="0">
                <a:solidFill>
                  <a:srgbClr val="FFFFFF"/>
                </a:solidFill>
                <a:latin typeface="Arial Black"/>
                <a:cs typeface="Arial Black"/>
              </a:rPr>
              <a:t>DATAR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12272" y="310895"/>
            <a:ext cx="853440" cy="262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579755">
              <a:lnSpc>
                <a:spcPct val="100000"/>
              </a:lnSpc>
              <a:spcBef>
                <a:spcPts val="1300"/>
              </a:spcBef>
            </a:pP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HIDROSTATIKA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9111" y="1578051"/>
            <a:ext cx="206438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0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856" y="2115058"/>
            <a:ext cx="2425700" cy="3044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Distribusi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pada </a:t>
            </a:r>
            <a:r>
              <a:rPr sz="1800" b="1" spc="-20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1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marR="168275" indent="-515620">
              <a:lnSpc>
                <a:spcPct val="100000"/>
              </a:lnSpc>
              <a:spcBef>
                <a:spcPts val="5"/>
              </a:spcBef>
              <a:buAutoNum type="arabicPeriod" startAt="4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 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atmosfer, 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relatif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dan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absolut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4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r>
              <a:rPr sz="1800" b="1" spc="-8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dinyatakan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dalam 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tinggi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-8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6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Manometer</a:t>
            </a:r>
            <a:endParaRPr sz="1800">
              <a:latin typeface="Calibri"/>
              <a:cs typeface="Calibri"/>
            </a:endParaRPr>
          </a:p>
          <a:p>
            <a:pPr marL="514984" marR="278130" indent="-515620">
              <a:lnSpc>
                <a:spcPct val="100000"/>
              </a:lnSpc>
              <a:spcBef>
                <a:spcPts val="5"/>
              </a:spcBef>
              <a:buAutoNum type="arabicPeriod" startAt="6"/>
              <a:tabLst>
                <a:tab pos="514984" algn="l"/>
                <a:tab pos="515620" algn="l"/>
              </a:tabLst>
            </a:pPr>
            <a:r>
              <a:rPr sz="1800" b="1" spc="-15" dirty="0">
                <a:latin typeface="Calibri"/>
                <a:cs typeface="Calibri"/>
              </a:rPr>
              <a:t>Gaya </a:t>
            </a:r>
            <a:r>
              <a:rPr sz="1800" b="1" spc="-10" dirty="0">
                <a:latin typeface="Calibri"/>
                <a:cs typeface="Calibri"/>
              </a:rPr>
              <a:t>tekan </a:t>
            </a:r>
            <a:r>
              <a:rPr sz="1800" b="1" spc="-5" dirty="0">
                <a:latin typeface="Calibri"/>
                <a:cs typeface="Calibri"/>
              </a:rPr>
              <a:t>pada  </a:t>
            </a:r>
            <a:r>
              <a:rPr sz="1800" b="1" spc="-10" dirty="0">
                <a:latin typeface="Calibri"/>
                <a:cs typeface="Calibri"/>
              </a:rPr>
              <a:t>bidang</a:t>
            </a:r>
            <a:r>
              <a:rPr sz="1800" b="1" spc="-6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terendam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015742" y="3703065"/>
            <a:ext cx="3241675" cy="40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500" spc="-10" dirty="0">
                <a:latin typeface="Calibri"/>
                <a:cs typeface="Calibri"/>
              </a:rPr>
              <a:t>Pertemuan </a:t>
            </a:r>
            <a:r>
              <a:rPr sz="2500" spc="-15" dirty="0">
                <a:latin typeface="Calibri"/>
                <a:cs typeface="Calibri"/>
              </a:rPr>
              <a:t>berikutnya</a:t>
            </a:r>
            <a:r>
              <a:rPr sz="2500" spc="-35" dirty="0">
                <a:latin typeface="Calibri"/>
                <a:cs typeface="Calibri"/>
              </a:rPr>
              <a:t> </a:t>
            </a:r>
            <a:r>
              <a:rPr sz="2500" spc="-5" dirty="0">
                <a:latin typeface="Wingdings"/>
                <a:cs typeface="Wingdings"/>
              </a:rPr>
              <a:t></a:t>
            </a:r>
            <a:endParaRPr sz="2500">
              <a:latin typeface="Wingdings"/>
              <a:cs typeface="Wingding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04825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T</a:t>
            </a:r>
            <a:r>
              <a:rPr spc="-30" dirty="0"/>
              <a:t>E</a:t>
            </a:r>
            <a:r>
              <a:rPr spc="-10" dirty="0"/>
              <a:t>RIMAKASIH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223</TotalTime>
  <Words>972</Words>
  <Application>Microsoft Office PowerPoint</Application>
  <PresentationFormat>Widescreen</PresentationFormat>
  <Paragraphs>263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6" baseType="lpstr">
      <vt:lpstr>Arial</vt:lpstr>
      <vt:lpstr>Arial Black</vt:lpstr>
      <vt:lpstr>Arial Rounded MT Bold</vt:lpstr>
      <vt:lpstr>Calibri</vt:lpstr>
      <vt:lpstr>Calibri Light</vt:lpstr>
      <vt:lpstr>Cambria Math</vt:lpstr>
      <vt:lpstr>Symbol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TERIMAKASIH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Mr.Luqman</cp:lastModifiedBy>
  <cp:revision>10</cp:revision>
  <dcterms:created xsi:type="dcterms:W3CDTF">2020-02-16T06:44:48Z</dcterms:created>
  <dcterms:modified xsi:type="dcterms:W3CDTF">2020-03-24T11:02:05Z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2019-02-19T00:00:00Z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2020-02-16T00:00:00Z</vt:filetime>
  </property>
</Properties>
</file>