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3"/>
    <p:sldId id="257" r:id="rId4"/>
    <p:sldId id="258" r:id="rId5"/>
    <p:sldId id="259" r:id="rId6"/>
    <p:sldId id="263" r:id="rId7"/>
    <p:sldId id="260" r:id="rId8"/>
    <p:sldId id="261" r:id="rId9"/>
    <p:sldId id="264" r:id="rId10"/>
    <p:sldId id="265" r:id="rId11"/>
    <p:sldId id="266" r:id="rId12"/>
    <p:sldId id="262" r:id="rId13"/>
    <p:sldId id="267" r:id="rId14"/>
    <p:sldId id="268" r:id="rId15"/>
    <p:sldId id="272" r:id="rId16"/>
    <p:sldId id="273" r:id="rId17"/>
    <p:sldId id="274" r:id="rId18"/>
    <p:sldId id="275" r:id="rId19"/>
    <p:sldId id="276" r:id="rId20"/>
    <p:sldId id="277" r:id="rId21"/>
    <p:sldId id="278" r:id="rId22"/>
    <p:sldId id="280" r:id="rId23"/>
    <p:sldId id="281" r:id="rId24"/>
    <p:sldId id="283" r:id="rId25"/>
    <p:sldId id="284" r:id="rId27"/>
    <p:sldId id="285" r:id="rId28"/>
    <p:sldId id="288" r:id="rId29"/>
    <p:sldId id="289" r:id="rId30"/>
    <p:sldId id="286" r:id="rId31"/>
    <p:sldId id="290" r:id="rId32"/>
    <p:sldId id="291" r:id="rId33"/>
    <p:sldId id="299" r:id="rId34"/>
    <p:sldId id="300" r:id="rId35"/>
    <p:sldId id="301" r:id="rId36"/>
    <p:sldId id="292" r:id="rId37"/>
    <p:sldId id="293" r:id="rId38"/>
    <p:sldId id="302" r:id="rId39"/>
    <p:sldId id="304" r:id="rId40"/>
    <p:sldId id="294" r:id="rId41"/>
    <p:sldId id="295" r:id="rId42"/>
    <p:sldId id="296" r:id="rId43"/>
    <p:sldId id="297" r:id="rId44"/>
    <p:sldId id="298" r:id="rId45"/>
    <p:sldId id="305" r:id="rId46"/>
    <p:sldId id="306" r:id="rId47"/>
  </p:sldIdLst>
  <p:sldSz cx="12192000" cy="6858000"/>
  <p:notesSz cx="7103745" cy="1023429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notesViewPr>
    <p:cSldViewPr snapToGrid="0">
      <p:cViewPr varScale="1">
        <p:scale>
          <a:sx n="41" d="100"/>
          <a:sy n="41" d="100"/>
        </p:scale>
        <p:origin x="1794" y="54"/>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0" Type="http://schemas.openxmlformats.org/officeDocument/2006/relationships/tableStyles" Target="tableStyles.xml"/><Relationship Id="rId5" Type="http://schemas.openxmlformats.org/officeDocument/2006/relationships/slide" Target="slides/slide3.xml"/><Relationship Id="rId49" Type="http://schemas.openxmlformats.org/officeDocument/2006/relationships/viewProps" Target="viewProps.xml"/><Relationship Id="rId48" Type="http://schemas.openxmlformats.org/officeDocument/2006/relationships/presProps" Target="presProps.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notesMaster" Target="notesMasters/notesMaster1.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Slide Image Placeholder 1"/>
          <p:cNvSpPr>
            <a:spLocks noGrp="1" noRot="1" noChangeAspect="1" noTextEdit="1"/>
          </p:cNvSpPr>
          <p:nvPr>
            <p:ph type="sldImg"/>
          </p:nvPr>
        </p:nvSpPr>
        <p:spPr>
          <a:ln>
            <a:solidFill>
              <a:srgbClr val="000000">
                <a:alpha val="100000"/>
              </a:srgbClr>
            </a:solidFill>
            <a:miter lim="800000"/>
          </a:ln>
        </p:spPr>
      </p:sp>
      <p:sp>
        <p:nvSpPr>
          <p:cNvPr id="26627" name="Notes Placeholder 2"/>
          <p:cNvSpPr>
            <a:spLocks noGrp="1"/>
          </p:cNvSpPr>
          <p:nvPr>
            <p:ph type="body" idx="1"/>
          </p:nvPr>
        </p:nvSpPr>
        <p:spPr>
          <a:noFill/>
          <a:ln>
            <a:noFill/>
          </a:ln>
        </p:spPr>
        <p:txBody>
          <a:bodyPr wrap="square" lIns="91440" tIns="45720" rIns="91440" bIns="45720" anchor="t"/>
          <a:p>
            <a:pPr lvl="0" eaLnBrk="1" hangingPunct="1">
              <a:spcBef>
                <a:spcPct val="0"/>
              </a:spcBef>
            </a:pPr>
            <a:endParaRPr lang="id-ID" altLang="x-none" dirty="0"/>
          </a:p>
        </p:txBody>
      </p:sp>
      <p:sp>
        <p:nvSpPr>
          <p:cNvPr id="26628" name="Slide Number Placeholder 3"/>
          <p:cNvSpPr txBox="1">
            <a:spLocks noGrp="1"/>
          </p:cNvSpPr>
          <p:nvPr>
            <p:ph type="sldNum" sz="quarter"/>
          </p:nvPr>
        </p:nvSpPr>
        <p:spPr bwMode="auto">
          <a:noFill/>
          <a:ln>
            <a:noFill/>
            <a:miter lim="800000"/>
          </a:ln>
        </p:spPr>
        <p:txBody>
          <a:bodyPr wrap="square" lIns="91440" tIns="45720" rIns="91440" bIns="45720" numCol="1" rtlCol="0" anchor="b" anchorCtr="0" compatLnSpc="1"/>
          <a:p>
            <a:pPr lvl="0" algn="r" eaLnBrk="1" hangingPunct="1"/>
            <a:fld id="{9A0DB2DC-4C9A-4742-B13C-FB6460FD3503}" type="slidenum">
              <a:rPr lang="en-US" sz="1200" dirty="0">
                <a:latin typeface="Calibri" panose="020F0502020204030204" charset="0"/>
              </a:rPr>
            </a:fld>
            <a:endParaRPr lang="en-US" sz="1200" dirty="0">
              <a:latin typeface="Calibri" panose="020F050202020403020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Slide Image Placeholder 1"/>
          <p:cNvSpPr>
            <a:spLocks noGrp="1" noRot="1" noChangeAspect="1" noTextEdit="1"/>
          </p:cNvSpPr>
          <p:nvPr>
            <p:ph type="sldImg"/>
          </p:nvPr>
        </p:nvSpPr>
        <p:spPr>
          <a:ln>
            <a:solidFill>
              <a:srgbClr val="000000">
                <a:alpha val="100000"/>
              </a:srgbClr>
            </a:solidFill>
            <a:miter lim="800000"/>
          </a:ln>
        </p:spPr>
      </p:sp>
      <p:sp>
        <p:nvSpPr>
          <p:cNvPr id="27651" name="Notes Placeholder 2"/>
          <p:cNvSpPr>
            <a:spLocks noGrp="1"/>
          </p:cNvSpPr>
          <p:nvPr>
            <p:ph type="body" idx="1"/>
          </p:nvPr>
        </p:nvSpPr>
        <p:spPr>
          <a:noFill/>
          <a:ln>
            <a:noFill/>
          </a:ln>
        </p:spPr>
        <p:txBody>
          <a:bodyPr wrap="square" lIns="91440" tIns="45720" rIns="91440" bIns="45720" anchor="t"/>
          <a:p>
            <a:pPr lvl="0" eaLnBrk="1" hangingPunct="1">
              <a:spcBef>
                <a:spcPct val="0"/>
              </a:spcBef>
            </a:pPr>
            <a:endParaRPr lang="id-ID" altLang="x-none" dirty="0"/>
          </a:p>
        </p:txBody>
      </p:sp>
      <p:sp>
        <p:nvSpPr>
          <p:cNvPr id="27652" name="Slide Number Placeholder 3"/>
          <p:cNvSpPr txBox="1">
            <a:spLocks noGrp="1"/>
          </p:cNvSpPr>
          <p:nvPr>
            <p:ph type="sldNum" sz="quarter"/>
          </p:nvPr>
        </p:nvSpPr>
        <p:spPr bwMode="auto">
          <a:noFill/>
          <a:ln>
            <a:noFill/>
            <a:miter lim="800000"/>
          </a:ln>
        </p:spPr>
        <p:txBody>
          <a:bodyPr wrap="square" lIns="91440" tIns="45720" rIns="91440" bIns="45720" numCol="1" rtlCol="0" anchor="b" anchorCtr="0" compatLnSpc="1"/>
          <a:p>
            <a:pPr lvl="0" algn="r" eaLnBrk="1" hangingPunct="1"/>
            <a:fld id="{9A0DB2DC-4C9A-4742-B13C-FB6460FD3503}" type="slidenum">
              <a:rPr lang="en-US" sz="1200" dirty="0">
                <a:latin typeface="Calibri" panose="020F0502020204030204" charset="0"/>
              </a:rPr>
            </a:fld>
            <a:endParaRPr lang="en-US" sz="1200" dirty="0">
              <a:latin typeface="Calibri" panose="020F050202020403020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Slide Image Placeholder 1"/>
          <p:cNvSpPr>
            <a:spLocks noGrp="1" noRot="1" noChangeAspect="1" noTextEdit="1"/>
          </p:cNvSpPr>
          <p:nvPr>
            <p:ph type="sldImg"/>
          </p:nvPr>
        </p:nvSpPr>
        <p:spPr>
          <a:ln>
            <a:solidFill>
              <a:srgbClr val="000000">
                <a:alpha val="100000"/>
              </a:srgbClr>
            </a:solidFill>
            <a:miter lim="800000"/>
          </a:ln>
        </p:spPr>
      </p:sp>
      <p:sp>
        <p:nvSpPr>
          <p:cNvPr id="28675" name="Notes Placeholder 2"/>
          <p:cNvSpPr>
            <a:spLocks noGrp="1"/>
          </p:cNvSpPr>
          <p:nvPr>
            <p:ph type="body" idx="1"/>
          </p:nvPr>
        </p:nvSpPr>
        <p:spPr>
          <a:noFill/>
          <a:ln>
            <a:noFill/>
          </a:ln>
        </p:spPr>
        <p:txBody>
          <a:bodyPr wrap="square" lIns="91440" tIns="45720" rIns="91440" bIns="45720" anchor="t"/>
          <a:p>
            <a:pPr lvl="0" eaLnBrk="1" hangingPunct="1">
              <a:spcBef>
                <a:spcPct val="0"/>
              </a:spcBef>
            </a:pPr>
            <a:endParaRPr lang="id-ID" altLang="x-none" dirty="0"/>
          </a:p>
        </p:txBody>
      </p:sp>
      <p:sp>
        <p:nvSpPr>
          <p:cNvPr id="28676" name="Slide Number Placeholder 3"/>
          <p:cNvSpPr txBox="1">
            <a:spLocks noGrp="1"/>
          </p:cNvSpPr>
          <p:nvPr>
            <p:ph type="sldNum" sz="quarter"/>
          </p:nvPr>
        </p:nvSpPr>
        <p:spPr bwMode="auto">
          <a:noFill/>
          <a:ln>
            <a:noFill/>
            <a:miter lim="800000"/>
          </a:ln>
        </p:spPr>
        <p:txBody>
          <a:bodyPr wrap="square" lIns="91440" tIns="45720" rIns="91440" bIns="45720" numCol="1" rtlCol="0" anchor="b" anchorCtr="0" compatLnSpc="1"/>
          <a:p>
            <a:pPr lvl="0" algn="r" eaLnBrk="1" hangingPunct="1"/>
            <a:fld id="{9A0DB2DC-4C9A-4742-B13C-FB6460FD3503}" type="slidenum">
              <a:rPr lang="en-US" sz="1200" dirty="0">
                <a:latin typeface="Calibri" panose="020F0502020204030204" charset="0"/>
              </a:rPr>
            </a:fld>
            <a:endParaRPr lang="en-US" sz="1200" dirty="0">
              <a:latin typeface="Calibri" panose="020F050202020403020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Slide Image Placeholder 1"/>
          <p:cNvSpPr>
            <a:spLocks noGrp="1" noRot="1" noChangeAspect="1" noTextEdit="1"/>
          </p:cNvSpPr>
          <p:nvPr>
            <p:ph type="sldImg"/>
          </p:nvPr>
        </p:nvSpPr>
        <p:spPr>
          <a:ln>
            <a:solidFill>
              <a:srgbClr val="000000">
                <a:alpha val="100000"/>
              </a:srgbClr>
            </a:solidFill>
            <a:miter lim="800000"/>
          </a:ln>
        </p:spPr>
      </p:sp>
      <p:sp>
        <p:nvSpPr>
          <p:cNvPr id="22531" name="Notes Placeholder 2"/>
          <p:cNvSpPr>
            <a:spLocks noGrp="1"/>
          </p:cNvSpPr>
          <p:nvPr>
            <p:ph type="body" idx="1"/>
          </p:nvPr>
        </p:nvSpPr>
        <p:spPr>
          <a:noFill/>
          <a:ln>
            <a:noFill/>
          </a:ln>
        </p:spPr>
        <p:txBody>
          <a:bodyPr wrap="square" lIns="91440" tIns="45720" rIns="91440" bIns="45720" anchor="t"/>
          <a:p>
            <a:pPr lvl="0" eaLnBrk="1" hangingPunct="1">
              <a:spcBef>
                <a:spcPct val="0"/>
              </a:spcBef>
            </a:pPr>
            <a:endParaRPr lang="id-ID" altLang="x-none" dirty="0"/>
          </a:p>
        </p:txBody>
      </p:sp>
      <p:sp>
        <p:nvSpPr>
          <p:cNvPr id="22532" name="Slide Number Placeholder 3"/>
          <p:cNvSpPr txBox="1">
            <a:spLocks noGrp="1"/>
          </p:cNvSpPr>
          <p:nvPr>
            <p:ph type="sldNum" sz="quarter"/>
          </p:nvPr>
        </p:nvSpPr>
        <p:spPr bwMode="auto">
          <a:noFill/>
          <a:ln>
            <a:noFill/>
            <a:miter lim="800000"/>
          </a:ln>
        </p:spPr>
        <p:txBody>
          <a:bodyPr wrap="square" lIns="91440" tIns="45720" rIns="91440" bIns="45720" numCol="1" rtlCol="0" anchor="b" anchorCtr="0" compatLnSpc="1"/>
          <a:p>
            <a:pPr lvl="0" algn="r" eaLnBrk="1" hangingPunct="1"/>
            <a:fld id="{9A0DB2DC-4C9A-4742-B13C-FB6460FD3503}" type="slidenum">
              <a:rPr lang="en-US" sz="1200" dirty="0">
                <a:latin typeface="Calibri" panose="020F0502020204030204" charset="0"/>
              </a:rPr>
            </a:fld>
            <a:endParaRPr lang="en-US" sz="1200" dirty="0">
              <a:latin typeface="Calibri" panose="020F050202020403020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Slide Image Placeholder 1"/>
          <p:cNvSpPr>
            <a:spLocks noGrp="1" noRot="1" noChangeAspect="1" noTextEdit="1"/>
          </p:cNvSpPr>
          <p:nvPr>
            <p:ph type="sldImg"/>
          </p:nvPr>
        </p:nvSpPr>
        <p:spPr>
          <a:ln>
            <a:solidFill>
              <a:srgbClr val="000000">
                <a:alpha val="100000"/>
              </a:srgbClr>
            </a:solidFill>
            <a:miter lim="800000"/>
          </a:ln>
        </p:spPr>
      </p:sp>
      <p:sp>
        <p:nvSpPr>
          <p:cNvPr id="23555" name="Notes Placeholder 2"/>
          <p:cNvSpPr>
            <a:spLocks noGrp="1"/>
          </p:cNvSpPr>
          <p:nvPr>
            <p:ph type="body" idx="1"/>
          </p:nvPr>
        </p:nvSpPr>
        <p:spPr>
          <a:noFill/>
          <a:ln>
            <a:noFill/>
          </a:ln>
        </p:spPr>
        <p:txBody>
          <a:bodyPr wrap="square" lIns="91440" tIns="45720" rIns="91440" bIns="45720" anchor="t"/>
          <a:p>
            <a:pPr lvl="0" eaLnBrk="1" hangingPunct="1">
              <a:spcBef>
                <a:spcPct val="0"/>
              </a:spcBef>
            </a:pPr>
            <a:endParaRPr lang="id-ID" altLang="x-none" dirty="0"/>
          </a:p>
        </p:txBody>
      </p:sp>
      <p:sp>
        <p:nvSpPr>
          <p:cNvPr id="23556" name="Slide Number Placeholder 3"/>
          <p:cNvSpPr txBox="1">
            <a:spLocks noGrp="1"/>
          </p:cNvSpPr>
          <p:nvPr>
            <p:ph type="sldNum" sz="quarter"/>
          </p:nvPr>
        </p:nvSpPr>
        <p:spPr bwMode="auto">
          <a:noFill/>
          <a:ln>
            <a:noFill/>
            <a:miter lim="800000"/>
          </a:ln>
        </p:spPr>
        <p:txBody>
          <a:bodyPr wrap="square" lIns="91440" tIns="45720" rIns="91440" bIns="45720" numCol="1" rtlCol="0" anchor="b" anchorCtr="0" compatLnSpc="1"/>
          <a:p>
            <a:pPr lvl="0" algn="r" eaLnBrk="1" hangingPunct="1"/>
            <a:fld id="{9A0DB2DC-4C9A-4742-B13C-FB6460FD3503}" type="slidenum">
              <a:rPr lang="en-US" sz="1200" dirty="0">
                <a:latin typeface="Calibri" panose="020F0502020204030204" charset="0"/>
              </a:rPr>
            </a:fld>
            <a:endParaRPr lang="en-US" sz="1200" dirty="0">
              <a:latin typeface="Calibri" panose="020F050202020403020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FDE934FF-F4E1-47C5-9CA5-30A81DDE2BE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image" Target="../media/image1.png"/><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1"/>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E934FF-F4E1-47C5-9CA5-30A81DDE2BE4}"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561BA9-CDCF-4958-B8AB-66F3BF063E13}"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21.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10.png"/><Relationship Id="rId1" Type="http://schemas.openxmlformats.org/officeDocument/2006/relationships/image" Target="../media/image9.png"/></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image" Target="../media/image9.png"/><Relationship Id="rId1" Type="http://schemas.openxmlformats.org/officeDocument/2006/relationships/image" Target="../media/image11.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4.xml"/><Relationship Id="rId3" Type="http://schemas.openxmlformats.org/officeDocument/2006/relationships/oleObject" Target="../embeddings/oleObject3.bin"/><Relationship Id="rId2" Type="http://schemas.openxmlformats.org/officeDocument/2006/relationships/image" Target="../media/image15.wmf"/><Relationship Id="rId1" Type="http://schemas.openxmlformats.org/officeDocument/2006/relationships/oleObject" Target="../embeddings/oleObject2.bin"/></Relationships>
</file>

<file path=ppt/slides/_rels/slide37.xml.rels><?xml version="1.0" encoding="UTF-8" standalone="yes"?>
<Relationships xmlns="http://schemas.openxmlformats.org/package/2006/relationships"><Relationship Id="rId6" Type="http://schemas.openxmlformats.org/officeDocument/2006/relationships/vmlDrawing" Target="../drawings/vmlDrawing3.vml"/><Relationship Id="rId5" Type="http://schemas.openxmlformats.org/officeDocument/2006/relationships/slideLayout" Target="../slideLayouts/slideLayout4.xml"/><Relationship Id="rId4" Type="http://schemas.openxmlformats.org/officeDocument/2006/relationships/image" Target="../media/image17.wmf"/><Relationship Id="rId3" Type="http://schemas.openxmlformats.org/officeDocument/2006/relationships/oleObject" Target="../embeddings/oleObject5.bin"/><Relationship Id="rId2" Type="http://schemas.openxmlformats.org/officeDocument/2006/relationships/image" Target="../media/image16.wmf"/><Relationship Id="rId1" Type="http://schemas.openxmlformats.org/officeDocument/2006/relationships/oleObject" Target="../embeddings/oleObject4.bin"/></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ctrTitle"/>
          </p:nvPr>
        </p:nvSpPr>
        <p:spPr/>
        <p:txBody>
          <a:bodyPr/>
          <a:p>
            <a:r>
              <a:rPr lang="en-US" sz="7200" b="1"/>
              <a:t>MATERIAL TEKNIK II</a:t>
            </a:r>
            <a:endParaRPr lang="en-US" sz="7200" b="1"/>
          </a:p>
        </p:txBody>
      </p:sp>
      <p:sp>
        <p:nvSpPr>
          <p:cNvPr id="3" name="Subtitle 2"/>
          <p:cNvSpPr>
            <a:spLocks noGrp="1"/>
          </p:cNvSpPr>
          <p:nvPr>
            <p:ph type="subTitle" idx="1"/>
          </p:nvPr>
        </p:nvSpPr>
        <p:spPr/>
        <p:txBody>
          <a:bodyPr/>
          <a:p>
            <a:r>
              <a:rPr lang="en-US" sz="6600" b="1"/>
              <a:t>ATOM</a:t>
            </a:r>
            <a:endParaRPr lang="en-US" sz="6600"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6000" b="1"/>
              <a:t>MODEL ATOM</a:t>
            </a:r>
            <a:endParaRPr lang="en-US" sz="6000" b="1"/>
          </a:p>
        </p:txBody>
      </p:sp>
      <p:sp>
        <p:nvSpPr>
          <p:cNvPr id="3" name="Content Placeholder 2"/>
          <p:cNvSpPr>
            <a:spLocks noGrp="1"/>
          </p:cNvSpPr>
          <p:nvPr>
            <p:ph idx="1"/>
          </p:nvPr>
        </p:nvSpPr>
        <p:spPr/>
        <p:txBody>
          <a:bodyPr>
            <a:normAutofit lnSpcReduction="10000"/>
          </a:bodyPr>
          <a:p>
            <a:r>
              <a:rPr dirty="0">
                <a:latin typeface="Arial" panose="020B0604020202020204" pitchFamily="34" charset="0"/>
                <a:sym typeface="+mn-ea"/>
              </a:rPr>
              <a:t>MODEL ATOM DALTON</a:t>
            </a:r>
            <a:endParaRPr dirty="0">
              <a:latin typeface="Arial" panose="020B0604020202020204" pitchFamily="34" charset="0"/>
              <a:sym typeface="+mn-ea"/>
            </a:endParaRPr>
          </a:p>
          <a:p>
            <a:endParaRPr dirty="0">
              <a:latin typeface="Arial" panose="020B0604020202020204" pitchFamily="34" charset="0"/>
            </a:endParaRPr>
          </a:p>
          <a:p>
            <a:r>
              <a:rPr dirty="0">
                <a:latin typeface="Arial" panose="020B0604020202020204" pitchFamily="34" charset="0"/>
                <a:sym typeface="+mn-ea"/>
              </a:rPr>
              <a:t>MODEL ATOM THOMSON</a:t>
            </a:r>
            <a:endParaRPr dirty="0">
              <a:latin typeface="Arial" panose="020B0604020202020204" pitchFamily="34" charset="0"/>
              <a:sym typeface="+mn-ea"/>
            </a:endParaRPr>
          </a:p>
          <a:p>
            <a:endParaRPr dirty="0">
              <a:latin typeface="Arial" panose="020B0604020202020204" pitchFamily="34" charset="0"/>
            </a:endParaRPr>
          </a:p>
          <a:p>
            <a:r>
              <a:rPr dirty="0">
                <a:latin typeface="Arial" panose="020B0604020202020204" pitchFamily="34" charset="0"/>
                <a:sym typeface="+mn-ea"/>
              </a:rPr>
              <a:t>MODEL ATOM RUTHERFORD</a:t>
            </a:r>
            <a:endParaRPr dirty="0">
              <a:latin typeface="Arial" panose="020B0604020202020204" pitchFamily="34" charset="0"/>
              <a:sym typeface="+mn-ea"/>
            </a:endParaRPr>
          </a:p>
          <a:p>
            <a:endParaRPr dirty="0">
              <a:latin typeface="Arial" panose="020B0604020202020204" pitchFamily="34" charset="0"/>
            </a:endParaRPr>
          </a:p>
          <a:p>
            <a:r>
              <a:rPr dirty="0">
                <a:latin typeface="Arial" panose="020B0604020202020204" pitchFamily="34" charset="0"/>
                <a:sym typeface="+mn-ea"/>
              </a:rPr>
              <a:t>MODEL ATOM NEILS BOHRN</a:t>
            </a:r>
            <a:endParaRPr dirty="0">
              <a:latin typeface="Arial" panose="020B0604020202020204" pitchFamily="34" charset="0"/>
              <a:sym typeface="+mn-ea"/>
            </a:endParaRPr>
          </a:p>
          <a:p>
            <a:endParaRPr dirty="0">
              <a:latin typeface="Arial" panose="020B0604020202020204" pitchFamily="34" charset="0"/>
            </a:endParaRPr>
          </a:p>
          <a:p>
            <a:r>
              <a:rPr dirty="0">
                <a:latin typeface="Arial" panose="020B0604020202020204" pitchFamily="34" charset="0"/>
                <a:sym typeface="+mn-ea"/>
              </a:rPr>
              <a:t>MODEL ATOM MEKANIKA MODERN</a:t>
            </a:r>
            <a:endParaRPr dirty="0">
              <a:latin typeface="Arial" panose="020B0604020202020204" pitchFamily="34" charset="0"/>
            </a:endParaRPr>
          </a:p>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b="1" dirty="0">
                <a:latin typeface="Arial" panose="020B0604020202020204" pitchFamily="34" charset="0"/>
                <a:sym typeface="+mn-ea"/>
              </a:rPr>
              <a:t>MODEL ATOM DALTON</a:t>
            </a:r>
            <a:endParaRPr lang="en-US" b="1"/>
          </a:p>
        </p:txBody>
      </p:sp>
      <p:sp>
        <p:nvSpPr>
          <p:cNvPr id="3" name="Content Placeholder 2"/>
          <p:cNvSpPr>
            <a:spLocks noGrp="1"/>
          </p:cNvSpPr>
          <p:nvPr>
            <p:ph sz="half" idx="1"/>
          </p:nvPr>
        </p:nvSpPr>
        <p:spPr/>
        <p:txBody>
          <a:bodyPr/>
          <a:p>
            <a:r>
              <a:rPr lang="id-ID" noProof="0" dirty="0" smtClean="0">
                <a:ln>
                  <a:noFill/>
                </a:ln>
                <a:effectLst/>
                <a:uLnTx/>
                <a:uFillTx/>
                <a:sym typeface="+mn-ea"/>
              </a:rPr>
              <a:t>Atom </a:t>
            </a:r>
            <a:r>
              <a:rPr lang="id-ID" noProof="0" dirty="0">
                <a:ln>
                  <a:noFill/>
                </a:ln>
                <a:effectLst/>
                <a:uLnTx/>
                <a:uFillTx/>
                <a:sym typeface="+mn-ea"/>
              </a:rPr>
              <a:t>merupakan </a:t>
            </a:r>
            <a:r>
              <a:rPr lang="id-ID" noProof="0" dirty="0" smtClean="0">
                <a:ln>
                  <a:noFill/>
                </a:ln>
                <a:effectLst/>
                <a:uLnTx/>
                <a:uFillTx/>
                <a:sym typeface="+mn-ea"/>
              </a:rPr>
              <a:t>materi yang terkecil yang </a:t>
            </a:r>
            <a:r>
              <a:rPr lang="id-ID" noProof="0" dirty="0">
                <a:ln>
                  <a:noFill/>
                </a:ln>
                <a:effectLst/>
                <a:uLnTx/>
                <a:uFillTx/>
                <a:sym typeface="+mn-ea"/>
              </a:rPr>
              <a:t>tidak dapat dibagi-bagi.</a:t>
            </a:r>
            <a:endParaRPr lang="id-ID" noProof="0" dirty="0">
              <a:ln>
                <a:noFill/>
              </a:ln>
              <a:effectLst/>
              <a:uLnTx/>
              <a:uFillTx/>
              <a:sym typeface="+mn-ea"/>
            </a:endParaRPr>
          </a:p>
          <a:p>
            <a:r>
              <a:rPr err="1">
                <a:latin typeface="Times New Roman" panose="02020603050405020304" pitchFamily="18" charset="0"/>
                <a:sym typeface="+mn-ea"/>
              </a:rPr>
              <a:t>Partikel terkecil unsur (yang masih punya sifat unsur</a:t>
            </a:r>
            <a:r>
              <a:rPr>
                <a:latin typeface="Times New Roman" panose="02020603050405020304" pitchFamily="18" charset="0"/>
                <a:sym typeface="+mn-ea"/>
              </a:rPr>
              <a:t>)</a:t>
            </a:r>
            <a:r>
              <a:rPr lang="en-US" altLang="id-ID" noProof="0" dirty="0">
                <a:ln>
                  <a:noFill/>
                </a:ln>
                <a:effectLst/>
                <a:uLnTx/>
                <a:uFillTx/>
                <a:sym typeface="+mn-ea"/>
              </a:rPr>
              <a:t>.</a:t>
            </a:r>
            <a:endParaRPr lang="en-US" altLang="id-ID" noProof="0" dirty="0">
              <a:ln>
                <a:noFill/>
              </a:ln>
              <a:effectLst/>
              <a:uLnTx/>
              <a:uFillTx/>
              <a:sym typeface="+mn-ea"/>
            </a:endParaRPr>
          </a:p>
          <a:p>
            <a:r>
              <a:rPr lang="id-ID" noProof="0" dirty="0" smtClean="0">
                <a:ln>
                  <a:noFill/>
                </a:ln>
                <a:effectLst/>
                <a:uLnTx/>
                <a:uFillTx/>
                <a:sym typeface="+mn-ea"/>
              </a:rPr>
              <a:t>Atom </a:t>
            </a:r>
            <a:r>
              <a:rPr lang="id-ID" noProof="0" dirty="0">
                <a:ln>
                  <a:noFill/>
                </a:ln>
                <a:effectLst/>
                <a:uLnTx/>
                <a:uFillTx/>
                <a:sym typeface="+mn-ea"/>
              </a:rPr>
              <a:t>suatu unsur tidak dapat berubah menjadi </a:t>
            </a:r>
            <a:r>
              <a:rPr lang="id-ID" noProof="0" dirty="0" smtClean="0">
                <a:ln>
                  <a:noFill/>
                </a:ln>
                <a:effectLst/>
                <a:uLnTx/>
                <a:uFillTx/>
                <a:sym typeface="+mn-ea"/>
              </a:rPr>
              <a:t>unsur    </a:t>
            </a:r>
            <a:r>
              <a:rPr lang="sv-SE" noProof="0" dirty="0" smtClean="0">
                <a:ln>
                  <a:noFill/>
                </a:ln>
                <a:effectLst/>
                <a:uLnTx/>
                <a:uFillTx/>
                <a:sym typeface="+mn-ea"/>
              </a:rPr>
              <a:t>lain</a:t>
            </a:r>
            <a:r>
              <a:rPr lang="sv-SE" noProof="0" dirty="0">
                <a:ln>
                  <a:noFill/>
                </a:ln>
                <a:effectLst/>
                <a:uLnTx/>
                <a:uFillTx/>
                <a:sym typeface="+mn-ea"/>
              </a:rPr>
              <a:t>. </a:t>
            </a:r>
            <a:r>
              <a:rPr lang="id-ID" noProof="0" dirty="0" smtClean="0">
                <a:ln>
                  <a:noFill/>
                </a:ln>
                <a:effectLst/>
                <a:uLnTx/>
                <a:uFillTx/>
                <a:sym typeface="+mn-ea"/>
              </a:rPr>
              <a:t>(</a:t>
            </a:r>
            <a:r>
              <a:rPr lang="sv-SE" noProof="0" dirty="0" smtClean="0">
                <a:ln>
                  <a:noFill/>
                </a:ln>
                <a:effectLst/>
                <a:uLnTx/>
                <a:uFillTx/>
                <a:sym typeface="+mn-ea"/>
              </a:rPr>
              <a:t>atom </a:t>
            </a:r>
            <a:r>
              <a:rPr lang="id-ID" noProof="0" dirty="0" smtClean="0">
                <a:ln>
                  <a:noFill/>
                </a:ln>
                <a:effectLst/>
                <a:uLnTx/>
                <a:uFillTx/>
                <a:sym typeface="+mn-ea"/>
              </a:rPr>
              <a:t>tembaga </a:t>
            </a:r>
            <a:r>
              <a:rPr lang="sv-SE" noProof="0" dirty="0" smtClean="0">
                <a:ln>
                  <a:noFill/>
                </a:ln>
                <a:effectLst/>
                <a:uLnTx/>
                <a:uFillTx/>
                <a:sym typeface="+mn-ea"/>
              </a:rPr>
              <a:t>tidak </a:t>
            </a:r>
            <a:r>
              <a:rPr lang="id-ID" noProof="0" dirty="0" smtClean="0">
                <a:ln>
                  <a:noFill/>
                </a:ln>
                <a:effectLst/>
                <a:uLnTx/>
                <a:uFillTx/>
                <a:sym typeface="+mn-ea"/>
              </a:rPr>
              <a:t>dapat berubah </a:t>
            </a:r>
            <a:r>
              <a:rPr lang="id-ID" noProof="0" dirty="0">
                <a:ln>
                  <a:noFill/>
                </a:ln>
                <a:effectLst/>
                <a:uLnTx/>
                <a:uFillTx/>
                <a:sym typeface="+mn-ea"/>
              </a:rPr>
              <a:t>menjadi atom </a:t>
            </a:r>
            <a:r>
              <a:rPr lang="sv-SE" noProof="0" dirty="0" smtClean="0">
                <a:ln>
                  <a:noFill/>
                </a:ln>
                <a:effectLst/>
                <a:uLnTx/>
                <a:uFillTx/>
                <a:sym typeface="+mn-ea"/>
              </a:rPr>
              <a:t>aluminium</a:t>
            </a:r>
            <a:r>
              <a:rPr lang="id-ID" noProof="0" dirty="0" smtClean="0">
                <a:ln>
                  <a:noFill/>
                </a:ln>
                <a:effectLst/>
                <a:uLnTx/>
                <a:uFillTx/>
                <a:sym typeface="+mn-ea"/>
              </a:rPr>
              <a:t> dan </a:t>
            </a:r>
            <a:r>
              <a:rPr lang="id-ID" noProof="0" dirty="0">
                <a:ln>
                  <a:noFill/>
                </a:ln>
                <a:effectLst/>
                <a:uLnTx/>
                <a:uFillTx/>
                <a:sym typeface="+mn-ea"/>
              </a:rPr>
              <a:t>sebaliknya.</a:t>
            </a:r>
            <a:endParaRPr kumimoji="0" lang="id-ID" b="0" i="0" u="none" strike="noStrike" kern="1200" cap="none" spc="0" normalizeH="0" baseline="0" noProof="0" dirty="0">
              <a:ln>
                <a:noFill/>
              </a:ln>
              <a:solidFill>
                <a:schemeClr val="tx1"/>
              </a:solidFill>
              <a:effectLst/>
              <a:uLnTx/>
              <a:uFillTx/>
              <a:latin typeface="+mn-lt"/>
              <a:ea typeface="+mn-ea"/>
              <a:cs typeface="+mn-cs"/>
            </a:endParaRPr>
          </a:p>
          <a:p>
            <a:endParaRPr lang="en-US"/>
          </a:p>
        </p:txBody>
      </p:sp>
      <p:sp>
        <p:nvSpPr>
          <p:cNvPr id="7193" name="Rectangle 7192"/>
          <p:cNvSpPr>
            <a:spLocks noChangeAspect="1" noTextEdit="1"/>
          </p:cNvSpPr>
          <p:nvPr/>
        </p:nvSpPr>
        <p:spPr>
          <a:xfrm>
            <a:off x="7186930" y="3281680"/>
            <a:ext cx="2819400" cy="4724400"/>
          </a:xfrm>
          <a:prstGeom prst="rect">
            <a:avLst/>
          </a:prstGeom>
          <a:noFill/>
          <a:ln w="9525">
            <a:noFill/>
          </a:ln>
        </p:spPr>
        <p:txBody>
          <a:bodyPr/>
          <a:p>
            <a:endParaRPr lang="en-US"/>
          </a:p>
        </p:txBody>
      </p:sp>
      <p:sp>
        <p:nvSpPr>
          <p:cNvPr id="7203" name="Oval 7202"/>
          <p:cNvSpPr/>
          <p:nvPr/>
        </p:nvSpPr>
        <p:spPr>
          <a:xfrm>
            <a:off x="7567930" y="2836545"/>
            <a:ext cx="2286000" cy="2330450"/>
          </a:xfrm>
          <a:prstGeom prst="ellipse">
            <a:avLst/>
          </a:prstGeom>
          <a:solidFill>
            <a:schemeClr val="accent1"/>
          </a:solidFill>
          <a:ln w="9525" cap="flat" cmpd="sng">
            <a:solidFill>
              <a:schemeClr val="tx1"/>
            </a:solidFill>
            <a:prstDash val="solid"/>
            <a:headEnd type="none" w="med" len="med"/>
            <a:tailEnd type="none" w="med" len="med"/>
          </a:ln>
        </p:spPr>
        <p:txBody>
          <a:bodyPr/>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b="1" dirty="0">
                <a:latin typeface="Arial" panose="020B0604020202020204" pitchFamily="34" charset="0"/>
                <a:sym typeface="+mn-ea"/>
              </a:rPr>
              <a:t>MODEL ATOM THOMSON</a:t>
            </a:r>
            <a:endParaRPr lang="en-US" b="1"/>
          </a:p>
        </p:txBody>
      </p:sp>
      <p:sp>
        <p:nvSpPr>
          <p:cNvPr id="3" name="Content Placeholder 2"/>
          <p:cNvSpPr>
            <a:spLocks noGrp="1"/>
          </p:cNvSpPr>
          <p:nvPr>
            <p:ph idx="1"/>
          </p:nvPr>
        </p:nvSpPr>
        <p:spPr/>
        <p:txBody>
          <a:bodyPr>
            <a:normAutofit lnSpcReduction="10000"/>
          </a:bodyPr>
          <a:p>
            <a:r>
              <a:rPr lang="id-ID" noProof="0" dirty="0" smtClean="0">
                <a:ln>
                  <a:noFill/>
                </a:ln>
                <a:effectLst/>
                <a:uLnTx/>
                <a:uFillTx/>
                <a:sym typeface="+mn-ea"/>
              </a:rPr>
              <a:t>Sebuah atom terdiri dari </a:t>
            </a:r>
            <a:r>
              <a:rPr lang="id-ID" noProof="0" dirty="0">
                <a:ln>
                  <a:noFill/>
                </a:ln>
                <a:effectLst/>
                <a:uLnTx/>
                <a:uFillTx/>
                <a:sym typeface="+mn-ea"/>
              </a:rPr>
              <a:t>muatan-muatan listrik </a:t>
            </a:r>
            <a:r>
              <a:rPr lang="id-ID" noProof="0" dirty="0" smtClean="0">
                <a:ln>
                  <a:noFill/>
                </a:ln>
                <a:effectLst/>
                <a:uLnTx/>
                <a:uFillTx/>
                <a:sym typeface="+mn-ea"/>
              </a:rPr>
              <a:t>positif yang disebut proton </a:t>
            </a:r>
            <a:r>
              <a:rPr lang="id-ID" noProof="0" dirty="0">
                <a:ln>
                  <a:noFill/>
                </a:ln>
                <a:effectLst/>
                <a:uLnTx/>
                <a:uFillTx/>
                <a:sym typeface="+mn-ea"/>
              </a:rPr>
              <a:t>yang menyebar merata di seluruh bagian </a:t>
            </a:r>
            <a:r>
              <a:rPr lang="id-ID" noProof="0" dirty="0" smtClean="0">
                <a:ln>
                  <a:noFill/>
                </a:ln>
                <a:effectLst/>
                <a:uLnTx/>
                <a:uFillTx/>
                <a:sym typeface="+mn-ea"/>
              </a:rPr>
              <a:t>atom, dan muatan-muatan  negatif yang disebut elektron yang tersebar </a:t>
            </a:r>
            <a:r>
              <a:rPr lang="sv-SE" noProof="0" dirty="0" smtClean="0">
                <a:ln>
                  <a:noFill/>
                </a:ln>
                <a:effectLst/>
                <a:uLnTx/>
                <a:uFillTx/>
                <a:sym typeface="+mn-ea"/>
              </a:rPr>
              <a:t>di </a:t>
            </a:r>
            <a:r>
              <a:rPr lang="sv-SE" noProof="0" dirty="0">
                <a:ln>
                  <a:noFill/>
                </a:ln>
                <a:effectLst/>
                <a:uLnTx/>
                <a:uFillTx/>
                <a:sym typeface="+mn-ea"/>
              </a:rPr>
              <a:t>antara proton-proton </a:t>
            </a:r>
            <a:r>
              <a:rPr lang="id-ID" noProof="0" dirty="0" smtClean="0">
                <a:ln>
                  <a:noFill/>
                </a:ln>
                <a:effectLst/>
                <a:uLnTx/>
                <a:uFillTx/>
                <a:sym typeface="+mn-ea"/>
              </a:rPr>
              <a:t>sedemikian hingga atom bermuatan netral.</a:t>
            </a:r>
            <a:endParaRPr lang="id-ID" noProof="0" dirty="0" smtClean="0">
              <a:ln>
                <a:noFill/>
              </a:ln>
              <a:effectLst/>
              <a:uLnTx/>
              <a:uFillTx/>
              <a:sym typeface="+mn-ea"/>
            </a:endParaRPr>
          </a:p>
          <a:p>
            <a:endParaRPr kumimoji="0" lang="id-ID" sz="2400" b="0" i="0" u="none" strike="noStrike" kern="1200" cap="none" spc="0" normalizeH="0" baseline="0" noProof="0" dirty="0">
              <a:ln>
                <a:noFill/>
              </a:ln>
              <a:solidFill>
                <a:schemeClr val="tx1"/>
              </a:solidFill>
              <a:effectLst/>
              <a:uLnTx/>
              <a:uFillTx/>
              <a:latin typeface="+mn-lt"/>
              <a:ea typeface="+mn-ea"/>
              <a:cs typeface="+mn-cs"/>
            </a:endParaRPr>
          </a:p>
          <a:p>
            <a:endParaRPr lang="en-GB" altLang="x-none" sz="2400" dirty="0">
              <a:solidFill>
                <a:schemeClr val="bg1"/>
              </a:solidFill>
              <a:latin typeface="Comic Sans MS" panose="030F0702030302020204" pitchFamily="66" charset="0"/>
            </a:endParaRPr>
          </a:p>
          <a:p>
            <a:endParaRPr lang="en-US" altLang="en-GB" sz="2400" dirty="0">
              <a:solidFill>
                <a:schemeClr val="tx1"/>
              </a:solidFill>
              <a:latin typeface="Comic Sans MS" panose="030F0702030302020204" pitchFamily="66" charset="0"/>
              <a:sym typeface="+mn-ea"/>
            </a:endParaRPr>
          </a:p>
          <a:p>
            <a:endParaRPr lang="en-US" altLang="en-GB" sz="2400" dirty="0">
              <a:solidFill>
                <a:schemeClr val="tx1"/>
              </a:solidFill>
              <a:latin typeface="Comic Sans MS" panose="030F0702030302020204" pitchFamily="66" charset="0"/>
              <a:sym typeface="+mn-ea"/>
            </a:endParaRPr>
          </a:p>
          <a:p>
            <a:endParaRPr kumimoji="0" lang="id-ID" sz="2400" b="0" i="0" u="none" strike="noStrike" kern="1200" cap="none" spc="0" normalizeH="0" baseline="0" noProof="0" dirty="0" smtClean="0">
              <a:ln>
                <a:noFill/>
              </a:ln>
              <a:solidFill>
                <a:schemeClr val="tx1"/>
              </a:solidFill>
              <a:effectLst/>
              <a:uLnTx/>
              <a:uFillTx/>
              <a:latin typeface="+mn-lt"/>
              <a:ea typeface="+mn-ea"/>
              <a:cs typeface="+mn-cs"/>
            </a:endParaRPr>
          </a:p>
          <a:p>
            <a:endParaRPr lang="en-US" altLang="en-GB" sz="2400" dirty="0">
              <a:solidFill>
                <a:schemeClr val="tx1"/>
              </a:solidFill>
              <a:latin typeface="Comic Sans MS" panose="030F0702030302020204" pitchFamily="66" charset="0"/>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b="1" dirty="0">
                <a:latin typeface="Arial" panose="020B0604020202020204" pitchFamily="34" charset="0"/>
                <a:sym typeface="+mn-ea"/>
              </a:rPr>
              <a:t>MODEL ATOM THOMSON</a:t>
            </a:r>
            <a:endParaRPr lang="en-US"/>
          </a:p>
        </p:txBody>
      </p:sp>
      <p:sp>
        <p:nvSpPr>
          <p:cNvPr id="3" name="Content Placeholder 2"/>
          <p:cNvSpPr>
            <a:spLocks noGrp="1"/>
          </p:cNvSpPr>
          <p:nvPr>
            <p:ph idx="1"/>
          </p:nvPr>
        </p:nvSpPr>
        <p:spPr/>
        <p:txBody>
          <a:bodyPr/>
          <a:p>
            <a:r>
              <a:rPr lang="sv-SE" noProof="0" dirty="0">
                <a:ln>
                  <a:noFill/>
                </a:ln>
                <a:effectLst/>
                <a:uLnTx/>
                <a:uFillTx/>
                <a:sym typeface="+mn-ea"/>
              </a:rPr>
              <a:t>Model atom Thomson </a:t>
            </a:r>
            <a:r>
              <a:rPr lang="id-ID" noProof="0" dirty="0" smtClean="0">
                <a:ln>
                  <a:noFill/>
                </a:ln>
                <a:effectLst/>
                <a:uLnTx/>
                <a:uFillTx/>
                <a:sym typeface="+mn-ea"/>
              </a:rPr>
              <a:t>menyerupai model  roti kismis, dimana </a:t>
            </a:r>
            <a:r>
              <a:rPr lang="en-US" altLang="id-ID" noProof="0" dirty="0" smtClean="0">
                <a:ln>
                  <a:noFill/>
                </a:ln>
                <a:effectLst/>
                <a:uLnTx/>
                <a:uFillTx/>
                <a:sym typeface="+mn-ea"/>
              </a:rPr>
              <a:t>elektron tersebar dalam atom seperti </a:t>
            </a:r>
            <a:r>
              <a:rPr lang="id-ID" noProof="0" dirty="0" smtClean="0">
                <a:ln>
                  <a:noFill/>
                </a:ln>
                <a:effectLst/>
                <a:uLnTx/>
                <a:uFillTx/>
                <a:sym typeface="+mn-ea"/>
              </a:rPr>
              <a:t>kismis menyebar merata di dalam roti </a:t>
            </a:r>
            <a:r>
              <a:rPr lang="en-US" altLang="id-ID" noProof="0" dirty="0" smtClean="0">
                <a:ln>
                  <a:noFill/>
                </a:ln>
                <a:effectLst/>
                <a:uLnTx/>
                <a:uFillTx/>
                <a:sym typeface="+mn-ea"/>
              </a:rPr>
              <a:t>kismis</a:t>
            </a:r>
            <a:r>
              <a:rPr lang="id-ID" noProof="0" dirty="0" smtClean="0">
                <a:ln>
                  <a:noFill/>
                </a:ln>
                <a:effectLst/>
                <a:uLnTx/>
                <a:uFillTx/>
                <a:sym typeface="+mn-ea"/>
              </a:rPr>
              <a:t>.</a:t>
            </a:r>
            <a:endParaRPr lang="id-ID" noProof="0" dirty="0" smtClean="0">
              <a:ln>
                <a:noFill/>
              </a:ln>
              <a:effectLst/>
              <a:uLnTx/>
              <a:uFillTx/>
              <a:sym typeface="+mn-ea"/>
            </a:endParaRPr>
          </a:p>
          <a:p>
            <a:r>
              <a:rPr err="1">
                <a:latin typeface="Times New Roman" panose="02020603050405020304" pitchFamily="18" charset="0"/>
                <a:sym typeface="+mn-ea"/>
              </a:rPr>
              <a:t>Bola pejal</a:t>
            </a:r>
            <a:r>
              <a:rPr>
                <a:latin typeface="Times New Roman" panose="02020603050405020304" pitchFamily="18" charset="0"/>
                <a:sym typeface="+mn-ea"/>
              </a:rPr>
              <a:t> (+)</a:t>
            </a:r>
            <a:endParaRPr>
              <a:latin typeface="Times New Roman" panose="02020603050405020304" pitchFamily="18" charset="0"/>
              <a:sym typeface="+mn-ea"/>
            </a:endParaRPr>
          </a:p>
          <a:p>
            <a:endParaRPr>
              <a:latin typeface="Times New Roman" panose="02020603050405020304" pitchFamily="18" charset="0"/>
              <a:sym typeface="+mn-ea"/>
            </a:endParaRPr>
          </a:p>
          <a:p>
            <a:endParaRPr>
              <a:latin typeface="Times New Roman" panose="02020603050405020304" pitchFamily="18" charset="0"/>
            </a:endParaRPr>
          </a:p>
          <a:p>
            <a:endParaRPr>
              <a:latin typeface="Times New Roman" panose="02020603050405020304" pitchFamily="18" charset="0"/>
            </a:endParaRPr>
          </a:p>
          <a:p>
            <a:r>
              <a:rPr err="1">
                <a:latin typeface="Times New Roman" panose="02020603050405020304" pitchFamily="18" charset="0"/>
                <a:sym typeface="+mn-ea"/>
              </a:rPr>
              <a:t>Di dalamnya elektron</a:t>
            </a:r>
            <a:r>
              <a:rPr>
                <a:latin typeface="Times New Roman" panose="02020603050405020304" pitchFamily="18" charset="0"/>
                <a:sym typeface="+mn-ea"/>
              </a:rPr>
              <a:t> (</a:t>
            </a:r>
            <a:r>
              <a:rPr>
                <a:cs typeface="Arial" panose="020B0604020202020204" pitchFamily="34" charset="0"/>
                <a:sym typeface="+mn-ea"/>
              </a:rPr>
              <a:t>–</a:t>
            </a:r>
            <a:r>
              <a:rPr>
                <a:latin typeface="Times New Roman" panose="02020603050405020304" pitchFamily="18" charset="0"/>
                <a:sym typeface="+mn-ea"/>
              </a:rPr>
              <a:t>)</a:t>
            </a:r>
            <a:endParaRPr lang="en-US"/>
          </a:p>
        </p:txBody>
      </p:sp>
      <p:sp>
        <p:nvSpPr>
          <p:cNvPr id="4" name="Oval 3"/>
          <p:cNvSpPr/>
          <p:nvPr/>
        </p:nvSpPr>
        <p:spPr>
          <a:xfrm>
            <a:off x="4775200" y="3352800"/>
            <a:ext cx="2362200" cy="23622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endParaRPr>
              <a:latin typeface="Times New Roman" panose="02020603050405020304" pitchFamily="18" charset="0"/>
            </a:endParaRPr>
          </a:p>
        </p:txBody>
      </p:sp>
      <p:sp>
        <p:nvSpPr>
          <p:cNvPr id="11271" name="Oval 11270"/>
          <p:cNvSpPr/>
          <p:nvPr/>
        </p:nvSpPr>
        <p:spPr>
          <a:xfrm>
            <a:off x="5156200" y="4343400"/>
            <a:ext cx="381000" cy="3810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r>
              <a:rPr sz="3200">
                <a:latin typeface="Times New Roman" panose="02020603050405020304" pitchFamily="18" charset="0"/>
              </a:rPr>
              <a:t>e</a:t>
            </a:r>
            <a:endParaRPr sz="3200">
              <a:latin typeface="Times New Roman" panose="02020603050405020304" pitchFamily="18" charset="0"/>
            </a:endParaRPr>
          </a:p>
        </p:txBody>
      </p:sp>
      <p:sp>
        <p:nvSpPr>
          <p:cNvPr id="11279" name="Oval 11278"/>
          <p:cNvSpPr/>
          <p:nvPr/>
        </p:nvSpPr>
        <p:spPr>
          <a:xfrm>
            <a:off x="6527800" y="4419600"/>
            <a:ext cx="381000" cy="3810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r>
              <a:rPr sz="3200">
                <a:latin typeface="Times New Roman" panose="02020603050405020304" pitchFamily="18" charset="0"/>
              </a:rPr>
              <a:t>e</a:t>
            </a:r>
            <a:endParaRPr sz="3200">
              <a:latin typeface="Times New Roman" panose="02020603050405020304" pitchFamily="18" charset="0"/>
            </a:endParaRPr>
          </a:p>
        </p:txBody>
      </p:sp>
      <p:sp>
        <p:nvSpPr>
          <p:cNvPr id="11281" name="Oval 11280"/>
          <p:cNvSpPr/>
          <p:nvPr/>
        </p:nvSpPr>
        <p:spPr>
          <a:xfrm>
            <a:off x="5613400" y="3352800"/>
            <a:ext cx="381000" cy="3810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r>
              <a:rPr sz="3200">
                <a:latin typeface="Times New Roman" panose="02020603050405020304" pitchFamily="18" charset="0"/>
              </a:rPr>
              <a:t>e</a:t>
            </a:r>
            <a:endParaRPr sz="3200">
              <a:latin typeface="Times New Roman" panose="02020603050405020304" pitchFamily="18" charset="0"/>
            </a:endParaRPr>
          </a:p>
        </p:txBody>
      </p:sp>
      <p:sp>
        <p:nvSpPr>
          <p:cNvPr id="11282" name="Oval 11281"/>
          <p:cNvSpPr/>
          <p:nvPr/>
        </p:nvSpPr>
        <p:spPr>
          <a:xfrm>
            <a:off x="5765800" y="4876800"/>
            <a:ext cx="381000" cy="3810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r>
              <a:rPr sz="3200">
                <a:latin typeface="Times New Roman" panose="02020603050405020304" pitchFamily="18" charset="0"/>
              </a:rPr>
              <a:t>e</a:t>
            </a:r>
            <a:endParaRPr sz="3200">
              <a:latin typeface="Times New Roman" panose="02020603050405020304" pitchFamily="18" charset="0"/>
            </a:endParaRPr>
          </a:p>
        </p:txBody>
      </p:sp>
      <p:sp>
        <p:nvSpPr>
          <p:cNvPr id="11283" name="Oval 11282"/>
          <p:cNvSpPr/>
          <p:nvPr/>
        </p:nvSpPr>
        <p:spPr>
          <a:xfrm>
            <a:off x="5842000" y="4038600"/>
            <a:ext cx="381000" cy="3810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r>
              <a:rPr sz="3200">
                <a:latin typeface="Times New Roman" panose="02020603050405020304" pitchFamily="18" charset="0"/>
              </a:rPr>
              <a:t>e</a:t>
            </a:r>
            <a:endParaRPr sz="3200">
              <a:latin typeface="Times New Roman" panose="02020603050405020304" pitchFamily="18" charset="0"/>
            </a:endParaRPr>
          </a:p>
        </p:txBody>
      </p:sp>
      <p:cxnSp>
        <p:nvCxnSpPr>
          <p:cNvPr id="5" name="Straight Arrow Connector 4"/>
          <p:cNvCxnSpPr/>
          <p:nvPr/>
        </p:nvCxnSpPr>
        <p:spPr>
          <a:xfrm>
            <a:off x="5510530" y="3907155"/>
            <a:ext cx="91440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3197860" y="3388995"/>
            <a:ext cx="2194560" cy="611505"/>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3977640" y="4637405"/>
            <a:ext cx="1178560" cy="518795"/>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b="1" dirty="0">
                <a:latin typeface="Arial" panose="020B0604020202020204" pitchFamily="34" charset="0"/>
                <a:sym typeface="+mn-ea"/>
              </a:rPr>
              <a:t>MODEL ATOM RUTHERFORD</a:t>
            </a:r>
            <a:endParaRPr lang="en-US" b="1"/>
          </a:p>
        </p:txBody>
      </p:sp>
      <p:sp>
        <p:nvSpPr>
          <p:cNvPr id="3" name="Content Placeholder 2"/>
          <p:cNvSpPr>
            <a:spLocks noGrp="1"/>
          </p:cNvSpPr>
          <p:nvPr>
            <p:ph idx="1"/>
          </p:nvPr>
        </p:nvSpPr>
        <p:spPr/>
        <p:txBody>
          <a:bodyPr/>
          <a:p>
            <a:r>
              <a:rPr lang="en-US">
                <a:sym typeface="+mn-ea"/>
              </a:rPr>
              <a:t>Atom terdiri dari inti atom yang bermuatan positif dan elektron yang bermuatan negatif beredar mengelilingi inti atom.</a:t>
            </a:r>
            <a:endParaRPr lang="en-US">
              <a:sym typeface="+mn-ea"/>
            </a:endParaRPr>
          </a:p>
          <a:p>
            <a:r>
              <a:rPr lang="id-ID" noProof="0" dirty="0">
                <a:ln>
                  <a:noFill/>
                </a:ln>
                <a:effectLst/>
                <a:uLnTx/>
                <a:uFillTx/>
                <a:sym typeface="+mn-ea"/>
              </a:rPr>
              <a:t>Inti atom ini merupakan </a:t>
            </a:r>
            <a:r>
              <a:rPr lang="id-ID" noProof="0" dirty="0" smtClean="0">
                <a:ln>
                  <a:noFill/>
                </a:ln>
                <a:effectLst/>
                <a:uLnTx/>
                <a:uFillTx/>
                <a:sym typeface="+mn-ea"/>
              </a:rPr>
              <a:t>suatu daerah </a:t>
            </a:r>
            <a:r>
              <a:rPr lang="id-ID" noProof="0" dirty="0">
                <a:ln>
                  <a:noFill/>
                </a:ln>
                <a:effectLst/>
                <a:uLnTx/>
                <a:uFillTx/>
                <a:sym typeface="+mn-ea"/>
              </a:rPr>
              <a:t>yang sangat kecil dengan diamater sekitar </a:t>
            </a:r>
            <a:r>
              <a:rPr lang="id-ID" noProof="0" dirty="0" smtClean="0">
                <a:ln>
                  <a:noFill/>
                </a:ln>
                <a:effectLst/>
                <a:uLnTx/>
                <a:uFillTx/>
                <a:sym typeface="+mn-ea"/>
              </a:rPr>
              <a:t>10</a:t>
            </a:r>
            <a:r>
              <a:rPr lang="id-ID" baseline="30000" noProof="0" dirty="0" smtClean="0">
                <a:ln>
                  <a:noFill/>
                </a:ln>
                <a:effectLst/>
                <a:uLnTx/>
                <a:uFillTx/>
                <a:sym typeface="+mn-ea"/>
              </a:rPr>
              <a:t>-14</a:t>
            </a:r>
            <a:r>
              <a:rPr lang="id-ID" noProof="0" dirty="0" smtClean="0">
                <a:ln>
                  <a:noFill/>
                </a:ln>
                <a:effectLst/>
                <a:uLnTx/>
                <a:uFillTx/>
                <a:sym typeface="+mn-ea"/>
              </a:rPr>
              <a:t> m</a:t>
            </a:r>
            <a:r>
              <a:rPr lang="id-ID" noProof="0" dirty="0">
                <a:ln>
                  <a:noFill/>
                </a:ln>
                <a:effectLst/>
                <a:uLnTx/>
                <a:uFillTx/>
                <a:sym typeface="+mn-ea"/>
              </a:rPr>
              <a:t>.</a:t>
            </a:r>
            <a:endParaRPr kumimoji="0" lang="id-ID" b="0" i="0" u="none" strike="noStrike" kern="1200" cap="none" spc="0" normalizeH="0" baseline="0" noProof="0" dirty="0">
              <a:ln>
                <a:noFill/>
              </a:ln>
              <a:solidFill>
                <a:schemeClr val="tx1"/>
              </a:solidFill>
              <a:effectLst/>
              <a:uLnTx/>
              <a:uFillTx/>
              <a:latin typeface="+mn-lt"/>
              <a:ea typeface="+mn-ea"/>
              <a:cs typeface="+mn-cs"/>
            </a:endParaRPr>
          </a:p>
          <a:p>
            <a:r>
              <a:rPr lang="id-ID" noProof="0" dirty="0" smtClean="0">
                <a:ln>
                  <a:noFill/>
                </a:ln>
                <a:effectLst/>
                <a:uLnTx/>
                <a:uFillTx/>
                <a:sym typeface="+mn-ea"/>
              </a:rPr>
              <a:t>Inti atom berm</a:t>
            </a:r>
            <a:r>
              <a:rPr lang="sv-SE" noProof="0" dirty="0" smtClean="0">
                <a:ln>
                  <a:noFill/>
                </a:ln>
                <a:effectLst/>
                <a:uLnTx/>
                <a:uFillTx/>
                <a:sym typeface="+mn-ea"/>
              </a:rPr>
              <a:t>uatan </a:t>
            </a:r>
            <a:r>
              <a:rPr lang="sv-SE" noProof="0" dirty="0">
                <a:ln>
                  <a:noFill/>
                </a:ln>
                <a:effectLst/>
                <a:uLnTx/>
                <a:uFillTx/>
                <a:sym typeface="+mn-ea"/>
              </a:rPr>
              <a:t>listrik </a:t>
            </a:r>
            <a:r>
              <a:rPr lang="sv-SE" noProof="0" dirty="0" smtClean="0">
                <a:ln>
                  <a:noFill/>
                </a:ln>
                <a:effectLst/>
                <a:uLnTx/>
                <a:uFillTx/>
                <a:sym typeface="+mn-ea"/>
              </a:rPr>
              <a:t>positif</a:t>
            </a:r>
            <a:r>
              <a:rPr lang="id-ID" noProof="0" dirty="0" smtClean="0">
                <a:ln>
                  <a:noFill/>
                </a:ln>
                <a:effectLst/>
                <a:uLnTx/>
                <a:uFillTx/>
                <a:sym typeface="+mn-ea"/>
              </a:rPr>
              <a:t>, sedangkan elektron bermuatan listrik negatif yang nilainya </a:t>
            </a:r>
            <a:r>
              <a:rPr lang="id-ID" noProof="0" dirty="0">
                <a:ln>
                  <a:noFill/>
                </a:ln>
                <a:effectLst/>
                <a:uLnTx/>
                <a:uFillTx/>
                <a:sym typeface="+mn-ea"/>
              </a:rPr>
              <a:t>sama besar dengan </a:t>
            </a:r>
            <a:r>
              <a:rPr lang="id-ID" noProof="0" dirty="0" smtClean="0">
                <a:ln>
                  <a:noFill/>
                </a:ln>
                <a:effectLst/>
                <a:uLnTx/>
                <a:uFillTx/>
                <a:sym typeface="+mn-ea"/>
              </a:rPr>
              <a:t>nilai muatan listrik positif dari inti atom, sehingga muatan atom adalah netral.</a:t>
            </a:r>
            <a:endParaRPr lang="en-US"/>
          </a:p>
          <a:p>
            <a:endParaRPr lang="en-GB" altLang="x-none" dirty="0">
              <a:solidFill>
                <a:schemeClr val="bg1"/>
              </a:solidFill>
              <a:latin typeface="Comic Sans MS" panose="030F0702030302020204" pitchFamily="66" charset="0"/>
            </a:endParaRPr>
          </a:p>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b="1" dirty="0">
                <a:latin typeface="Arial" panose="020B0604020202020204" pitchFamily="34" charset="0"/>
                <a:sym typeface="+mn-ea"/>
              </a:rPr>
              <a:t>MODEL ATOM RUTHERFORD</a:t>
            </a:r>
            <a:endParaRPr lang="en-US" b="1"/>
          </a:p>
        </p:txBody>
      </p:sp>
      <p:sp>
        <p:nvSpPr>
          <p:cNvPr id="3" name="Content Placeholder 2"/>
          <p:cNvSpPr>
            <a:spLocks noGrp="1"/>
          </p:cNvSpPr>
          <p:nvPr>
            <p:ph idx="1"/>
          </p:nvPr>
        </p:nvSpPr>
        <p:spPr>
          <a:xfrm>
            <a:off x="838200" y="1376680"/>
            <a:ext cx="10515600" cy="4351338"/>
          </a:xfrm>
        </p:spPr>
        <p:txBody>
          <a:bodyPr/>
          <a:p>
            <a:r>
              <a:rPr dirty="0">
                <a:latin typeface="Arial" panose="020B0604020202020204" pitchFamily="34" charset="0"/>
                <a:sym typeface="+mn-ea"/>
              </a:rPr>
              <a:t>Menurut Rutherford: Atom mempunyai inti yang kecil dan pejal bermuatan positif yang berada dipusat atom. Elektron beredar mengitari inti pada lintasan yang relatif jauh, sehingga sebagian besar dari atom terdiri dari ruang hampa</a:t>
            </a:r>
            <a:endParaRPr dirty="0">
              <a:latin typeface="Arial" panose="020B0604020202020204" pitchFamily="34" charset="0"/>
            </a:endParaRPr>
          </a:p>
          <a:p>
            <a:endParaRPr lang="en-US"/>
          </a:p>
        </p:txBody>
      </p:sp>
      <p:grpSp>
        <p:nvGrpSpPr>
          <p:cNvPr id="7" name="Group 21"/>
          <p:cNvGrpSpPr/>
          <p:nvPr/>
        </p:nvGrpSpPr>
        <p:grpSpPr>
          <a:xfrm>
            <a:off x="2969260" y="2994025"/>
            <a:ext cx="6234430" cy="3925547"/>
            <a:chOff x="1565" y="1434"/>
            <a:chExt cx="3583" cy="2462"/>
          </a:xfrm>
        </p:grpSpPr>
        <p:sp>
          <p:nvSpPr>
            <p:cNvPr id="8" name="Line 9"/>
            <p:cNvSpPr/>
            <p:nvPr/>
          </p:nvSpPr>
          <p:spPr>
            <a:xfrm>
              <a:off x="2562" y="2296"/>
              <a:ext cx="726" cy="0"/>
            </a:xfrm>
            <a:prstGeom prst="line">
              <a:avLst/>
            </a:prstGeom>
            <a:ln w="9525" cap="flat" cmpd="sng">
              <a:solidFill>
                <a:schemeClr val="tx1"/>
              </a:solidFill>
              <a:prstDash val="solid"/>
              <a:headEnd type="none" w="med" len="med"/>
              <a:tailEnd type="none" w="med" len="med"/>
            </a:ln>
          </p:spPr>
        </p:sp>
        <p:grpSp>
          <p:nvGrpSpPr>
            <p:cNvPr id="9" name="Group 20"/>
            <p:cNvGrpSpPr/>
            <p:nvPr/>
          </p:nvGrpSpPr>
          <p:grpSpPr>
            <a:xfrm>
              <a:off x="1565" y="1434"/>
              <a:ext cx="3583" cy="2462"/>
              <a:chOff x="1565" y="1434"/>
              <a:chExt cx="3583" cy="2462"/>
            </a:xfrm>
          </p:grpSpPr>
          <p:sp>
            <p:nvSpPr>
              <p:cNvPr id="10" name="Oval 5"/>
              <p:cNvSpPr/>
              <p:nvPr/>
            </p:nvSpPr>
            <p:spPr>
              <a:xfrm>
                <a:off x="2336" y="2160"/>
                <a:ext cx="226" cy="227"/>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algn="ctr"/>
                <a:r>
                  <a:rPr dirty="0">
                    <a:latin typeface="Arial" panose="020B0604020202020204" pitchFamily="34" charset="0"/>
                  </a:rPr>
                  <a:t>+</a:t>
                </a:r>
                <a:endParaRPr dirty="0">
                  <a:latin typeface="Arial" panose="020B0604020202020204" pitchFamily="34" charset="0"/>
                </a:endParaRPr>
              </a:p>
            </p:txBody>
          </p:sp>
          <p:sp>
            <p:nvSpPr>
              <p:cNvPr id="11" name="Oval 6"/>
              <p:cNvSpPr/>
              <p:nvPr/>
            </p:nvSpPr>
            <p:spPr>
              <a:xfrm>
                <a:off x="1565" y="1434"/>
                <a:ext cx="1814" cy="1724"/>
              </a:xfrm>
              <a:prstGeom prst="ellipse">
                <a:avLst/>
              </a:prstGeom>
              <a:noFill/>
              <a:ln w="9525" cap="flat" cmpd="sng">
                <a:solidFill>
                  <a:schemeClr val="tx1"/>
                </a:solidFill>
                <a:prstDash val="solid"/>
                <a:headEnd type="none" w="med" len="med"/>
                <a:tailEnd type="none" w="med" len="med"/>
              </a:ln>
            </p:spPr>
            <p:txBody>
              <a:bodyPr wrap="none" anchor="ctr"/>
              <a:p>
                <a:endParaRPr dirty="0">
                  <a:latin typeface="Arial" panose="020B0604020202020204" pitchFamily="34" charset="0"/>
                </a:endParaRPr>
              </a:p>
            </p:txBody>
          </p:sp>
          <p:sp>
            <p:nvSpPr>
              <p:cNvPr id="12" name="Line 8"/>
              <p:cNvSpPr/>
              <p:nvPr/>
            </p:nvSpPr>
            <p:spPr>
              <a:xfrm>
                <a:off x="1565" y="2296"/>
                <a:ext cx="726" cy="0"/>
              </a:xfrm>
              <a:prstGeom prst="line">
                <a:avLst/>
              </a:prstGeom>
              <a:ln w="9525" cap="flat" cmpd="sng">
                <a:solidFill>
                  <a:schemeClr val="tx1"/>
                </a:solidFill>
                <a:prstDash val="solid"/>
                <a:headEnd type="none" w="med" len="med"/>
                <a:tailEnd type="none" w="med" len="med"/>
              </a:ln>
            </p:spPr>
          </p:sp>
          <p:sp>
            <p:nvSpPr>
              <p:cNvPr id="13" name="Oval 10"/>
              <p:cNvSpPr/>
              <p:nvPr/>
            </p:nvSpPr>
            <p:spPr>
              <a:xfrm>
                <a:off x="3289" y="2205"/>
                <a:ext cx="226" cy="227"/>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algn="ctr"/>
                <a:r>
                  <a:rPr dirty="0">
                    <a:latin typeface="Arial" panose="020B0604020202020204" pitchFamily="34" charset="0"/>
                  </a:rPr>
                  <a:t>-</a:t>
                </a:r>
                <a:endParaRPr dirty="0">
                  <a:latin typeface="Arial" panose="020B0604020202020204" pitchFamily="34" charset="0"/>
                </a:endParaRPr>
              </a:p>
            </p:txBody>
          </p:sp>
          <p:sp>
            <p:nvSpPr>
              <p:cNvPr id="14" name="Line 11"/>
              <p:cNvSpPr/>
              <p:nvPr/>
            </p:nvSpPr>
            <p:spPr>
              <a:xfrm>
                <a:off x="2789" y="2296"/>
                <a:ext cx="590" cy="862"/>
              </a:xfrm>
              <a:prstGeom prst="line">
                <a:avLst/>
              </a:prstGeom>
              <a:ln w="9525" cap="flat" cmpd="sng">
                <a:solidFill>
                  <a:schemeClr val="tx1"/>
                </a:solidFill>
                <a:prstDash val="solid"/>
                <a:headEnd type="none" w="med" len="med"/>
                <a:tailEnd type="triangle" w="med" len="med"/>
              </a:ln>
            </p:spPr>
          </p:sp>
          <p:sp>
            <p:nvSpPr>
              <p:cNvPr id="15" name="Text Box 12"/>
              <p:cNvSpPr txBox="1"/>
              <p:nvPr/>
            </p:nvSpPr>
            <p:spPr>
              <a:xfrm>
                <a:off x="3424" y="3018"/>
                <a:ext cx="1361" cy="231"/>
              </a:xfrm>
              <a:prstGeom prst="rect">
                <a:avLst/>
              </a:prstGeom>
              <a:noFill/>
              <a:ln w="9525">
                <a:noFill/>
              </a:ln>
            </p:spPr>
            <p:txBody>
              <a:bodyPr>
                <a:spAutoFit/>
              </a:bodyPr>
              <a:p>
                <a:pPr>
                  <a:spcBef>
                    <a:spcPct val="50000"/>
                  </a:spcBef>
                </a:pPr>
                <a:r>
                  <a:rPr dirty="0">
                    <a:latin typeface="Arial" panose="020B0604020202020204" pitchFamily="34" charset="0"/>
                  </a:rPr>
                  <a:t>Jari – jari atom</a:t>
                </a:r>
                <a:endParaRPr dirty="0">
                  <a:latin typeface="Arial" panose="020B0604020202020204" pitchFamily="34" charset="0"/>
                </a:endParaRPr>
              </a:p>
            </p:txBody>
          </p:sp>
          <p:sp>
            <p:nvSpPr>
              <p:cNvPr id="17" name="Text Box 13"/>
              <p:cNvSpPr txBox="1"/>
              <p:nvPr/>
            </p:nvSpPr>
            <p:spPr>
              <a:xfrm>
                <a:off x="4014" y="2205"/>
                <a:ext cx="953" cy="231"/>
              </a:xfrm>
              <a:prstGeom prst="rect">
                <a:avLst/>
              </a:prstGeom>
              <a:noFill/>
              <a:ln w="9525">
                <a:noFill/>
              </a:ln>
            </p:spPr>
            <p:txBody>
              <a:bodyPr>
                <a:spAutoFit/>
              </a:bodyPr>
              <a:p>
                <a:pPr>
                  <a:spcBef>
                    <a:spcPct val="50000"/>
                  </a:spcBef>
                </a:pPr>
                <a:r>
                  <a:rPr b="1" dirty="0">
                    <a:solidFill>
                      <a:srgbClr val="FF0000"/>
                    </a:solidFill>
                    <a:latin typeface="Arial" panose="020B0604020202020204" pitchFamily="34" charset="0"/>
                  </a:rPr>
                  <a:t>Elektron</a:t>
                </a:r>
                <a:endParaRPr b="1" dirty="0">
                  <a:solidFill>
                    <a:srgbClr val="FF0000"/>
                  </a:solidFill>
                  <a:latin typeface="Arial" panose="020B0604020202020204" pitchFamily="34" charset="0"/>
                </a:endParaRPr>
              </a:p>
            </p:txBody>
          </p:sp>
          <p:sp>
            <p:nvSpPr>
              <p:cNvPr id="18" name="Line 14"/>
              <p:cNvSpPr/>
              <p:nvPr/>
            </p:nvSpPr>
            <p:spPr>
              <a:xfrm>
                <a:off x="3560" y="2341"/>
                <a:ext cx="363" cy="0"/>
              </a:xfrm>
              <a:prstGeom prst="line">
                <a:avLst/>
              </a:prstGeom>
              <a:ln w="9525" cap="flat" cmpd="sng">
                <a:solidFill>
                  <a:schemeClr val="tx1"/>
                </a:solidFill>
                <a:prstDash val="solid"/>
                <a:headEnd type="none" w="med" len="med"/>
                <a:tailEnd type="triangle" w="med" len="med"/>
              </a:ln>
            </p:spPr>
          </p:sp>
          <p:sp>
            <p:nvSpPr>
              <p:cNvPr id="19" name="Line 15"/>
              <p:cNvSpPr/>
              <p:nvPr/>
            </p:nvSpPr>
            <p:spPr>
              <a:xfrm>
                <a:off x="3243" y="1797"/>
                <a:ext cx="635" cy="0"/>
              </a:xfrm>
              <a:prstGeom prst="line">
                <a:avLst/>
              </a:prstGeom>
              <a:ln w="9525" cap="flat" cmpd="sng">
                <a:solidFill>
                  <a:schemeClr val="tx1"/>
                </a:solidFill>
                <a:prstDash val="solid"/>
                <a:headEnd type="none" w="med" len="med"/>
                <a:tailEnd type="triangle" w="med" len="med"/>
              </a:ln>
            </p:spPr>
          </p:sp>
          <p:sp>
            <p:nvSpPr>
              <p:cNvPr id="20" name="Text Box 16"/>
              <p:cNvSpPr txBox="1"/>
              <p:nvPr/>
            </p:nvSpPr>
            <p:spPr>
              <a:xfrm>
                <a:off x="3787" y="1661"/>
                <a:ext cx="1361" cy="231"/>
              </a:xfrm>
              <a:prstGeom prst="rect">
                <a:avLst/>
              </a:prstGeom>
              <a:noFill/>
              <a:ln w="9525">
                <a:noFill/>
              </a:ln>
            </p:spPr>
            <p:txBody>
              <a:bodyPr>
                <a:spAutoFit/>
              </a:bodyPr>
              <a:p>
                <a:pPr>
                  <a:spcBef>
                    <a:spcPct val="50000"/>
                  </a:spcBef>
                </a:pPr>
                <a:r>
                  <a:rPr dirty="0">
                    <a:latin typeface="Arial" panose="020B0604020202020204" pitchFamily="34" charset="0"/>
                  </a:rPr>
                  <a:t> </a:t>
                </a:r>
                <a:r>
                  <a:rPr dirty="0">
                    <a:solidFill>
                      <a:srgbClr val="92D050"/>
                    </a:solidFill>
                    <a:latin typeface="Arial" panose="020B0604020202020204" pitchFamily="34" charset="0"/>
                  </a:rPr>
                  <a:t>Kulit  atom</a:t>
                </a:r>
                <a:endParaRPr dirty="0">
                  <a:solidFill>
                    <a:srgbClr val="92D050"/>
                  </a:solidFill>
                  <a:latin typeface="Arial" panose="020B0604020202020204" pitchFamily="34" charset="0"/>
                </a:endParaRPr>
              </a:p>
            </p:txBody>
          </p:sp>
          <p:sp>
            <p:nvSpPr>
              <p:cNvPr id="21" name="Line 17"/>
              <p:cNvSpPr/>
              <p:nvPr/>
            </p:nvSpPr>
            <p:spPr>
              <a:xfrm>
                <a:off x="2426" y="2387"/>
                <a:ext cx="0" cy="1134"/>
              </a:xfrm>
              <a:prstGeom prst="line">
                <a:avLst/>
              </a:prstGeom>
              <a:ln w="9525" cap="flat" cmpd="sng">
                <a:solidFill>
                  <a:schemeClr val="tx1"/>
                </a:solidFill>
                <a:prstDash val="solid"/>
                <a:headEnd type="none" w="med" len="med"/>
                <a:tailEnd type="triangle" w="med" len="med"/>
              </a:ln>
            </p:spPr>
          </p:sp>
          <p:sp>
            <p:nvSpPr>
              <p:cNvPr id="22" name="Text Box 18"/>
              <p:cNvSpPr txBox="1">
                <a:spLocks noChangeArrowheads="1"/>
              </p:cNvSpPr>
              <p:nvPr/>
            </p:nvSpPr>
            <p:spPr bwMode="auto">
              <a:xfrm>
                <a:off x="1745" y="3607"/>
                <a:ext cx="1361" cy="289"/>
              </a:xfrm>
              <a:prstGeom prst="rect">
                <a:avLst/>
              </a:prstGeom>
              <a:noFill/>
              <a:ln w="9525">
                <a:noFill/>
                <a:miter lim="800000"/>
              </a:ln>
              <a:effectLst/>
            </p:spPr>
            <p:txBody>
              <a:bodyPr>
                <a:spAutoFit/>
              </a:bodyPr>
              <a:p>
                <a:pPr marR="0" algn="ctr" defTabSz="914400">
                  <a:spcBef>
                    <a:spcPct val="50000"/>
                  </a:spcBef>
                  <a:buClrTx/>
                  <a:buSzTx/>
                  <a:buFontTx/>
                  <a:buNone/>
                  <a:defRPr/>
                </a:pPr>
                <a:r>
                  <a:rPr kumimoji="0" lang="en-US" sz="2400" b="1" kern="1200" cap="none" spc="0" normalizeH="0" baseline="0" noProof="0" dirty="0" err="1">
                    <a:solidFill>
                      <a:srgbClr val="00B0F0"/>
                    </a:solidFill>
                    <a:latin typeface="Arial" panose="020B0604020202020204" pitchFamily="34" charset="0"/>
                    <a:ea typeface="+mn-ea"/>
                    <a:cs typeface="Arial" panose="020B0604020202020204" pitchFamily="34" charset="0"/>
                  </a:rPr>
                  <a:t>Inti</a:t>
                </a:r>
                <a:r>
                  <a:rPr kumimoji="0" lang="en-US" sz="2400" b="1" kern="1200" cap="none" spc="0" normalizeH="0" baseline="0" noProof="0" dirty="0">
                    <a:solidFill>
                      <a:srgbClr val="00B0F0"/>
                    </a:solidFill>
                    <a:latin typeface="Arial" panose="020B0604020202020204" pitchFamily="34" charset="0"/>
                    <a:ea typeface="+mn-ea"/>
                    <a:cs typeface="Arial" panose="020B0604020202020204" pitchFamily="34" charset="0"/>
                  </a:rPr>
                  <a:t> atom</a:t>
                </a:r>
                <a:endParaRPr kumimoji="0" lang="en-US" sz="2400" b="1" kern="1200" cap="none" spc="0" normalizeH="0" baseline="0" noProof="0" dirty="0">
                  <a:solidFill>
                    <a:srgbClr val="00B0F0"/>
                  </a:solidFill>
                  <a:latin typeface="Arial" panose="020B0604020202020204" pitchFamily="34" charset="0"/>
                  <a:ea typeface="+mn-ea"/>
                  <a:cs typeface="Arial" panose="020B0604020202020204" pitchFamily="34" charset="0"/>
                </a:endParaRPr>
              </a:p>
            </p:txBody>
          </p:sp>
          <p:sp>
            <p:nvSpPr>
              <p:cNvPr id="23" name="Text Box 19"/>
              <p:cNvSpPr txBox="1"/>
              <p:nvPr/>
            </p:nvSpPr>
            <p:spPr>
              <a:xfrm>
                <a:off x="1613" y="1539"/>
                <a:ext cx="1361" cy="231"/>
              </a:xfrm>
              <a:prstGeom prst="rect">
                <a:avLst/>
              </a:prstGeom>
              <a:noFill/>
              <a:ln w="9525">
                <a:noFill/>
              </a:ln>
            </p:spPr>
            <p:txBody>
              <a:bodyPr>
                <a:spAutoFit/>
              </a:bodyPr>
              <a:p>
                <a:pPr algn="ctr">
                  <a:spcBef>
                    <a:spcPct val="50000"/>
                  </a:spcBef>
                </a:pPr>
                <a:r>
                  <a:rPr dirty="0">
                    <a:solidFill>
                      <a:srgbClr val="FFFF00"/>
                    </a:solidFill>
                    <a:latin typeface="Arial" panose="020B0604020202020204" pitchFamily="34" charset="0"/>
                  </a:rPr>
                  <a:t>Ruang hampa</a:t>
                </a:r>
                <a:endParaRPr dirty="0">
                  <a:solidFill>
                    <a:srgbClr val="FFFF00"/>
                  </a:solidFill>
                  <a:latin typeface="Arial" panose="020B0604020202020204" pitchFamily="34" charset="0"/>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b="1" dirty="0">
                <a:latin typeface="Arial" panose="020B0604020202020204" pitchFamily="34" charset="0"/>
                <a:sym typeface="+mn-ea"/>
              </a:rPr>
              <a:t>MODEL ATOM NEILS BOHRN</a:t>
            </a:r>
            <a:endParaRPr lang="en-US"/>
          </a:p>
        </p:txBody>
      </p:sp>
      <p:sp>
        <p:nvSpPr>
          <p:cNvPr id="3" name="Content Placeholder 2"/>
          <p:cNvSpPr>
            <a:spLocks noGrp="1"/>
          </p:cNvSpPr>
          <p:nvPr>
            <p:ph idx="1"/>
          </p:nvPr>
        </p:nvSpPr>
        <p:spPr/>
        <p:txBody>
          <a:bodyPr>
            <a:normAutofit lnSpcReduction="10000"/>
          </a:bodyPr>
          <a:p>
            <a:r>
              <a:rPr lang="en-GB" altLang="x-none" dirty="0">
                <a:solidFill>
                  <a:schemeClr val="tx1"/>
                </a:solidFill>
                <a:latin typeface="Comic Sans MS" panose="030F0702030302020204" pitchFamily="66" charset="0"/>
                <a:sym typeface="+mn-ea"/>
              </a:rPr>
              <a:t>Atom beredar mengeliling inti pada tingkat energi atau kulit-kulit tertentu</a:t>
            </a:r>
            <a:r>
              <a:rPr lang="en-US" altLang="en-GB" dirty="0">
                <a:solidFill>
                  <a:schemeClr val="tx1"/>
                </a:solidFill>
                <a:latin typeface="Comic Sans MS" panose="030F0702030302020204" pitchFamily="66" charset="0"/>
                <a:sym typeface="+mn-ea"/>
              </a:rPr>
              <a:t>.</a:t>
            </a:r>
            <a:endParaRPr lang="en-US" altLang="en-GB" dirty="0">
              <a:solidFill>
                <a:schemeClr val="tx1"/>
              </a:solidFill>
              <a:latin typeface="Comic Sans MS" panose="030F0702030302020204" pitchFamily="66" charset="0"/>
              <a:sym typeface="+mn-ea"/>
            </a:endParaRPr>
          </a:p>
          <a:p>
            <a:r>
              <a:rPr lang="en-GB" altLang="x-none" dirty="0">
                <a:solidFill>
                  <a:schemeClr val="tx1"/>
                </a:solidFill>
                <a:latin typeface="Comic Sans MS" panose="030F0702030302020204" pitchFamily="66" charset="0"/>
                <a:sym typeface="+mn-ea"/>
              </a:rPr>
              <a:t>At</a:t>
            </a:r>
            <a:r>
              <a:rPr lang="en-US" altLang="en-GB" dirty="0">
                <a:solidFill>
                  <a:schemeClr val="tx1"/>
                </a:solidFill>
                <a:latin typeface="Comic Sans MS" panose="030F0702030302020204" pitchFamily="66" charset="0"/>
                <a:sym typeface="+mn-ea"/>
              </a:rPr>
              <a:t>o</a:t>
            </a:r>
            <a:r>
              <a:rPr lang="en-GB" altLang="x-none" dirty="0">
                <a:solidFill>
                  <a:schemeClr val="tx1"/>
                </a:solidFill>
                <a:latin typeface="Comic Sans MS" panose="030F0702030302020204" pitchFamily="66" charset="0"/>
                <a:sym typeface="+mn-ea"/>
              </a:rPr>
              <a:t>m dalam beredar mengelilingi inti tanpa menyerap atau memancarkan  energi kecuali kalau elektron berpindah</a:t>
            </a:r>
            <a:r>
              <a:rPr lang="en-US" altLang="en-GB" dirty="0">
                <a:solidFill>
                  <a:schemeClr val="tx1"/>
                </a:solidFill>
                <a:latin typeface="Comic Sans MS" panose="030F0702030302020204" pitchFamily="66" charset="0"/>
                <a:sym typeface="+mn-ea"/>
              </a:rPr>
              <a:t>.</a:t>
            </a:r>
            <a:endParaRPr lang="en-US" altLang="en-GB" dirty="0">
              <a:solidFill>
                <a:schemeClr val="tx1"/>
              </a:solidFill>
              <a:latin typeface="Comic Sans MS" panose="030F0702030302020204" pitchFamily="66" charset="0"/>
              <a:sym typeface="+mn-ea"/>
            </a:endParaRPr>
          </a:p>
          <a:p>
            <a:r>
              <a:rPr dirty="0">
                <a:latin typeface="Arial" panose="020B0604020202020204" pitchFamily="34" charset="0"/>
                <a:sym typeface="+mn-ea"/>
              </a:rPr>
              <a:t>Elektron bisa berpindah dari satu orbit ke orbit lainnya. Apabila elektron  berpindah dari kulit luar ke kulit yang lebih dalam, akan dibebaskan energi dan sebaliknya akan menyerap energi.</a:t>
            </a:r>
            <a:endParaRPr lang="en-US" altLang="en-GB" dirty="0">
              <a:solidFill>
                <a:schemeClr val="tx1"/>
              </a:solidFill>
              <a:latin typeface="Comic Sans MS" panose="030F0702030302020204" pitchFamily="66" charset="0"/>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b="1" dirty="0">
                <a:latin typeface="Arial" panose="020B0604020202020204" pitchFamily="34" charset="0"/>
                <a:sym typeface="+mn-ea"/>
              </a:rPr>
              <a:t>MODEL ATOM NEILS BOHRN</a:t>
            </a:r>
            <a:endParaRPr lang="en-US"/>
          </a:p>
        </p:txBody>
      </p:sp>
      <p:grpSp>
        <p:nvGrpSpPr>
          <p:cNvPr id="4" name="Group 23"/>
          <p:cNvGrpSpPr/>
          <p:nvPr/>
        </p:nvGrpSpPr>
        <p:grpSpPr>
          <a:xfrm>
            <a:off x="2738438" y="1690688"/>
            <a:ext cx="6715125" cy="5072062"/>
            <a:chOff x="793" y="0"/>
            <a:chExt cx="4174" cy="4020"/>
          </a:xfrm>
        </p:grpSpPr>
        <p:sp>
          <p:nvSpPr>
            <p:cNvPr id="18437" name="Oval 4"/>
            <p:cNvSpPr/>
            <p:nvPr/>
          </p:nvSpPr>
          <p:spPr>
            <a:xfrm>
              <a:off x="2699" y="1752"/>
              <a:ext cx="317" cy="317"/>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algn="ctr"/>
              <a:r>
                <a:rPr dirty="0">
                  <a:latin typeface="Arial" panose="020B0604020202020204" pitchFamily="34" charset="0"/>
                </a:rPr>
                <a:t>+</a:t>
              </a:r>
              <a:endParaRPr dirty="0">
                <a:latin typeface="Arial" panose="020B0604020202020204" pitchFamily="34" charset="0"/>
              </a:endParaRPr>
            </a:p>
          </p:txBody>
        </p:sp>
        <p:sp>
          <p:nvSpPr>
            <p:cNvPr id="18438" name="Oval 5"/>
            <p:cNvSpPr/>
            <p:nvPr/>
          </p:nvSpPr>
          <p:spPr>
            <a:xfrm>
              <a:off x="2544" y="1607"/>
              <a:ext cx="636" cy="635"/>
            </a:xfrm>
            <a:prstGeom prst="ellipse">
              <a:avLst/>
            </a:prstGeom>
            <a:noFill/>
            <a:ln w="9525" cap="flat" cmpd="sng">
              <a:solidFill>
                <a:schemeClr val="tx1"/>
              </a:solidFill>
              <a:prstDash val="solid"/>
              <a:headEnd type="none" w="med" len="med"/>
              <a:tailEnd type="none" w="med" len="med"/>
            </a:ln>
          </p:spPr>
          <p:txBody>
            <a:bodyPr wrap="none" anchor="ctr"/>
            <a:p>
              <a:endParaRPr dirty="0">
                <a:latin typeface="Arial" panose="020B0604020202020204" pitchFamily="34" charset="0"/>
              </a:endParaRPr>
            </a:p>
          </p:txBody>
        </p:sp>
        <p:sp>
          <p:nvSpPr>
            <p:cNvPr id="18439" name="Oval 6"/>
            <p:cNvSpPr/>
            <p:nvPr/>
          </p:nvSpPr>
          <p:spPr>
            <a:xfrm>
              <a:off x="2245" y="1344"/>
              <a:ext cx="1225" cy="1179"/>
            </a:xfrm>
            <a:prstGeom prst="ellipse">
              <a:avLst/>
            </a:prstGeom>
            <a:noFill/>
            <a:ln w="9525" cap="flat" cmpd="sng">
              <a:solidFill>
                <a:schemeClr val="tx1"/>
              </a:solidFill>
              <a:prstDash val="solid"/>
              <a:headEnd type="none" w="med" len="med"/>
              <a:tailEnd type="none" w="med" len="med"/>
            </a:ln>
          </p:spPr>
          <p:txBody>
            <a:bodyPr wrap="none" anchor="ctr"/>
            <a:p>
              <a:endParaRPr dirty="0">
                <a:latin typeface="Arial" panose="020B0604020202020204" pitchFamily="34" charset="0"/>
              </a:endParaRPr>
            </a:p>
          </p:txBody>
        </p:sp>
        <p:sp>
          <p:nvSpPr>
            <p:cNvPr id="18440" name="Oval 7"/>
            <p:cNvSpPr/>
            <p:nvPr/>
          </p:nvSpPr>
          <p:spPr>
            <a:xfrm>
              <a:off x="1882" y="1026"/>
              <a:ext cx="1951" cy="1860"/>
            </a:xfrm>
            <a:prstGeom prst="ellipse">
              <a:avLst/>
            </a:prstGeom>
            <a:noFill/>
            <a:ln w="9525" cap="flat" cmpd="sng">
              <a:solidFill>
                <a:schemeClr val="tx1"/>
              </a:solidFill>
              <a:prstDash val="solid"/>
              <a:headEnd type="none" w="med" len="med"/>
              <a:tailEnd type="none" w="med" len="med"/>
            </a:ln>
          </p:spPr>
          <p:txBody>
            <a:bodyPr wrap="none" anchor="ctr"/>
            <a:p>
              <a:endParaRPr dirty="0">
                <a:latin typeface="Arial" panose="020B0604020202020204" pitchFamily="34" charset="0"/>
              </a:endParaRPr>
            </a:p>
          </p:txBody>
        </p:sp>
        <p:sp>
          <p:nvSpPr>
            <p:cNvPr id="18441" name="Oval 8"/>
            <p:cNvSpPr/>
            <p:nvPr/>
          </p:nvSpPr>
          <p:spPr>
            <a:xfrm>
              <a:off x="1519" y="709"/>
              <a:ext cx="2631" cy="2494"/>
            </a:xfrm>
            <a:prstGeom prst="ellipse">
              <a:avLst/>
            </a:prstGeom>
            <a:noFill/>
            <a:ln w="9525" cap="flat" cmpd="sng">
              <a:solidFill>
                <a:schemeClr val="tx1"/>
              </a:solidFill>
              <a:prstDash val="solid"/>
              <a:headEnd type="none" w="med" len="med"/>
              <a:tailEnd type="none" w="med" len="med"/>
            </a:ln>
          </p:spPr>
          <p:txBody>
            <a:bodyPr wrap="none" anchor="ctr"/>
            <a:p>
              <a:endParaRPr dirty="0">
                <a:latin typeface="Arial" panose="020B0604020202020204" pitchFamily="34" charset="0"/>
              </a:endParaRPr>
            </a:p>
          </p:txBody>
        </p:sp>
        <p:sp>
          <p:nvSpPr>
            <p:cNvPr id="18442" name="Oval 9"/>
            <p:cNvSpPr/>
            <p:nvPr/>
          </p:nvSpPr>
          <p:spPr>
            <a:xfrm>
              <a:off x="1156" y="391"/>
              <a:ext cx="3312" cy="3130"/>
            </a:xfrm>
            <a:prstGeom prst="ellipse">
              <a:avLst/>
            </a:prstGeom>
            <a:noFill/>
            <a:ln w="9525" cap="flat" cmpd="sng">
              <a:solidFill>
                <a:schemeClr val="tx1"/>
              </a:solidFill>
              <a:prstDash val="solid"/>
              <a:headEnd type="none" w="med" len="med"/>
              <a:tailEnd type="none" w="med" len="med"/>
            </a:ln>
          </p:spPr>
          <p:txBody>
            <a:bodyPr wrap="none" anchor="ctr"/>
            <a:p>
              <a:endParaRPr dirty="0">
                <a:latin typeface="Arial" panose="020B0604020202020204" pitchFamily="34" charset="0"/>
              </a:endParaRPr>
            </a:p>
          </p:txBody>
        </p:sp>
        <p:sp>
          <p:nvSpPr>
            <p:cNvPr id="18443" name="Text Box 10"/>
            <p:cNvSpPr txBox="1"/>
            <p:nvPr/>
          </p:nvSpPr>
          <p:spPr>
            <a:xfrm>
              <a:off x="3152" y="1797"/>
              <a:ext cx="226" cy="231"/>
            </a:xfrm>
            <a:prstGeom prst="rect">
              <a:avLst/>
            </a:prstGeom>
            <a:noFill/>
            <a:ln w="9525">
              <a:noFill/>
            </a:ln>
          </p:spPr>
          <p:txBody>
            <a:bodyPr>
              <a:spAutoFit/>
            </a:bodyPr>
            <a:p>
              <a:pPr>
                <a:spcBef>
                  <a:spcPct val="50000"/>
                </a:spcBef>
              </a:pPr>
              <a:r>
                <a:rPr dirty="0">
                  <a:latin typeface="Arial" panose="020B0604020202020204" pitchFamily="34" charset="0"/>
                </a:rPr>
                <a:t>K</a:t>
              </a:r>
              <a:endParaRPr dirty="0">
                <a:latin typeface="Arial" panose="020B0604020202020204" pitchFamily="34" charset="0"/>
              </a:endParaRPr>
            </a:p>
          </p:txBody>
        </p:sp>
        <p:sp>
          <p:nvSpPr>
            <p:cNvPr id="18444" name="Text Box 11"/>
            <p:cNvSpPr txBox="1"/>
            <p:nvPr/>
          </p:nvSpPr>
          <p:spPr>
            <a:xfrm>
              <a:off x="3425" y="1797"/>
              <a:ext cx="226" cy="231"/>
            </a:xfrm>
            <a:prstGeom prst="rect">
              <a:avLst/>
            </a:prstGeom>
            <a:noFill/>
            <a:ln w="9525">
              <a:noFill/>
            </a:ln>
          </p:spPr>
          <p:txBody>
            <a:bodyPr>
              <a:spAutoFit/>
            </a:bodyPr>
            <a:p>
              <a:pPr>
                <a:spcBef>
                  <a:spcPct val="50000"/>
                </a:spcBef>
              </a:pPr>
              <a:r>
                <a:rPr dirty="0">
                  <a:latin typeface="Arial" panose="020B0604020202020204" pitchFamily="34" charset="0"/>
                </a:rPr>
                <a:t>L</a:t>
              </a:r>
              <a:endParaRPr dirty="0">
                <a:latin typeface="Arial" panose="020B0604020202020204" pitchFamily="34" charset="0"/>
              </a:endParaRPr>
            </a:p>
          </p:txBody>
        </p:sp>
        <p:sp>
          <p:nvSpPr>
            <p:cNvPr id="18445" name="Text Box 12"/>
            <p:cNvSpPr txBox="1"/>
            <p:nvPr/>
          </p:nvSpPr>
          <p:spPr>
            <a:xfrm>
              <a:off x="3788" y="1797"/>
              <a:ext cx="226" cy="231"/>
            </a:xfrm>
            <a:prstGeom prst="rect">
              <a:avLst/>
            </a:prstGeom>
            <a:noFill/>
            <a:ln w="9525">
              <a:noFill/>
            </a:ln>
          </p:spPr>
          <p:txBody>
            <a:bodyPr>
              <a:spAutoFit/>
            </a:bodyPr>
            <a:p>
              <a:pPr>
                <a:spcBef>
                  <a:spcPct val="50000"/>
                </a:spcBef>
              </a:pPr>
              <a:r>
                <a:rPr dirty="0">
                  <a:latin typeface="Arial" panose="020B0604020202020204" pitchFamily="34" charset="0"/>
                </a:rPr>
                <a:t>M</a:t>
              </a:r>
              <a:endParaRPr dirty="0">
                <a:latin typeface="Arial" panose="020B0604020202020204" pitchFamily="34" charset="0"/>
              </a:endParaRPr>
            </a:p>
          </p:txBody>
        </p:sp>
        <p:sp>
          <p:nvSpPr>
            <p:cNvPr id="18446" name="Text Box 13"/>
            <p:cNvSpPr txBox="1"/>
            <p:nvPr/>
          </p:nvSpPr>
          <p:spPr>
            <a:xfrm>
              <a:off x="4151" y="1797"/>
              <a:ext cx="226" cy="231"/>
            </a:xfrm>
            <a:prstGeom prst="rect">
              <a:avLst/>
            </a:prstGeom>
            <a:noFill/>
            <a:ln w="9525">
              <a:noFill/>
            </a:ln>
          </p:spPr>
          <p:txBody>
            <a:bodyPr>
              <a:spAutoFit/>
            </a:bodyPr>
            <a:p>
              <a:pPr>
                <a:spcBef>
                  <a:spcPct val="50000"/>
                </a:spcBef>
              </a:pPr>
              <a:r>
                <a:rPr dirty="0">
                  <a:latin typeface="Arial" panose="020B0604020202020204" pitchFamily="34" charset="0"/>
                </a:rPr>
                <a:t>N</a:t>
              </a:r>
              <a:endParaRPr dirty="0">
                <a:latin typeface="Arial" panose="020B0604020202020204" pitchFamily="34" charset="0"/>
              </a:endParaRPr>
            </a:p>
          </p:txBody>
        </p:sp>
        <p:sp>
          <p:nvSpPr>
            <p:cNvPr id="18447" name="Text Box 14"/>
            <p:cNvSpPr txBox="1"/>
            <p:nvPr/>
          </p:nvSpPr>
          <p:spPr>
            <a:xfrm>
              <a:off x="4423" y="1797"/>
              <a:ext cx="226" cy="231"/>
            </a:xfrm>
            <a:prstGeom prst="rect">
              <a:avLst/>
            </a:prstGeom>
            <a:noFill/>
            <a:ln w="9525">
              <a:noFill/>
            </a:ln>
          </p:spPr>
          <p:txBody>
            <a:bodyPr>
              <a:spAutoFit/>
            </a:bodyPr>
            <a:p>
              <a:pPr>
                <a:spcBef>
                  <a:spcPct val="50000"/>
                </a:spcBef>
              </a:pPr>
              <a:r>
                <a:rPr dirty="0">
                  <a:latin typeface="Arial" panose="020B0604020202020204" pitchFamily="34" charset="0"/>
                </a:rPr>
                <a:t>O</a:t>
              </a:r>
              <a:endParaRPr dirty="0">
                <a:latin typeface="Arial" panose="020B0604020202020204" pitchFamily="34" charset="0"/>
              </a:endParaRPr>
            </a:p>
          </p:txBody>
        </p:sp>
        <p:sp>
          <p:nvSpPr>
            <p:cNvPr id="18448" name="Oval 15"/>
            <p:cNvSpPr/>
            <p:nvPr/>
          </p:nvSpPr>
          <p:spPr>
            <a:xfrm>
              <a:off x="793" y="0"/>
              <a:ext cx="3992" cy="3838"/>
            </a:xfrm>
            <a:prstGeom prst="ellipse">
              <a:avLst/>
            </a:prstGeom>
            <a:noFill/>
            <a:ln w="9525" cap="flat" cmpd="sng">
              <a:solidFill>
                <a:schemeClr val="tx1"/>
              </a:solidFill>
              <a:prstDash val="solid"/>
              <a:headEnd type="none" w="med" len="med"/>
              <a:tailEnd type="none" w="med" len="med"/>
            </a:ln>
          </p:spPr>
          <p:txBody>
            <a:bodyPr wrap="none" anchor="ctr"/>
            <a:p>
              <a:endParaRPr dirty="0">
                <a:latin typeface="Arial" panose="020B0604020202020204" pitchFamily="34" charset="0"/>
              </a:endParaRPr>
            </a:p>
          </p:txBody>
        </p:sp>
        <p:sp>
          <p:nvSpPr>
            <p:cNvPr id="18449" name="Text Box 16"/>
            <p:cNvSpPr txBox="1"/>
            <p:nvPr/>
          </p:nvSpPr>
          <p:spPr>
            <a:xfrm>
              <a:off x="4741" y="1797"/>
              <a:ext cx="226" cy="231"/>
            </a:xfrm>
            <a:prstGeom prst="rect">
              <a:avLst/>
            </a:prstGeom>
            <a:noFill/>
            <a:ln w="9525">
              <a:noFill/>
            </a:ln>
          </p:spPr>
          <p:txBody>
            <a:bodyPr>
              <a:spAutoFit/>
            </a:bodyPr>
            <a:p>
              <a:pPr>
                <a:spcBef>
                  <a:spcPct val="50000"/>
                </a:spcBef>
              </a:pPr>
              <a:r>
                <a:rPr dirty="0">
                  <a:latin typeface="Arial" panose="020B0604020202020204" pitchFamily="34" charset="0"/>
                </a:rPr>
                <a:t>P</a:t>
              </a:r>
              <a:endParaRPr dirty="0">
                <a:latin typeface="Arial" panose="020B0604020202020204" pitchFamily="34" charset="0"/>
              </a:endParaRPr>
            </a:p>
          </p:txBody>
        </p:sp>
        <p:sp>
          <p:nvSpPr>
            <p:cNvPr id="18450" name="Text Box 17"/>
            <p:cNvSpPr txBox="1"/>
            <p:nvPr/>
          </p:nvSpPr>
          <p:spPr>
            <a:xfrm>
              <a:off x="2562" y="2201"/>
              <a:ext cx="545" cy="231"/>
            </a:xfrm>
            <a:prstGeom prst="rect">
              <a:avLst/>
            </a:prstGeom>
            <a:noFill/>
            <a:ln w="9525">
              <a:noFill/>
            </a:ln>
          </p:spPr>
          <p:txBody>
            <a:bodyPr>
              <a:spAutoFit/>
            </a:bodyPr>
            <a:p>
              <a:pPr algn="ctr">
                <a:spcBef>
                  <a:spcPct val="50000"/>
                </a:spcBef>
              </a:pPr>
              <a:r>
                <a:rPr dirty="0">
                  <a:latin typeface="Arial" panose="020B0604020202020204" pitchFamily="34" charset="0"/>
                </a:rPr>
                <a:t>n = 1</a:t>
              </a:r>
              <a:endParaRPr dirty="0">
                <a:latin typeface="Arial" panose="020B0604020202020204" pitchFamily="34" charset="0"/>
              </a:endParaRPr>
            </a:p>
          </p:txBody>
        </p:sp>
        <p:sp>
          <p:nvSpPr>
            <p:cNvPr id="18451" name="Text Box 18"/>
            <p:cNvSpPr txBox="1"/>
            <p:nvPr/>
          </p:nvSpPr>
          <p:spPr>
            <a:xfrm>
              <a:off x="2562" y="2473"/>
              <a:ext cx="545" cy="231"/>
            </a:xfrm>
            <a:prstGeom prst="rect">
              <a:avLst/>
            </a:prstGeom>
            <a:noFill/>
            <a:ln w="9525">
              <a:noFill/>
            </a:ln>
          </p:spPr>
          <p:txBody>
            <a:bodyPr>
              <a:spAutoFit/>
            </a:bodyPr>
            <a:p>
              <a:pPr algn="ctr">
                <a:spcBef>
                  <a:spcPct val="50000"/>
                </a:spcBef>
              </a:pPr>
              <a:r>
                <a:rPr dirty="0">
                  <a:latin typeface="Arial" panose="020B0604020202020204" pitchFamily="34" charset="0"/>
                </a:rPr>
                <a:t>n = 2</a:t>
              </a:r>
              <a:endParaRPr dirty="0">
                <a:latin typeface="Arial" panose="020B0604020202020204" pitchFamily="34" charset="0"/>
              </a:endParaRPr>
            </a:p>
          </p:txBody>
        </p:sp>
        <p:sp>
          <p:nvSpPr>
            <p:cNvPr id="18452" name="Text Box 19"/>
            <p:cNvSpPr txBox="1"/>
            <p:nvPr/>
          </p:nvSpPr>
          <p:spPr>
            <a:xfrm>
              <a:off x="2562" y="2836"/>
              <a:ext cx="545" cy="231"/>
            </a:xfrm>
            <a:prstGeom prst="rect">
              <a:avLst/>
            </a:prstGeom>
            <a:noFill/>
            <a:ln w="9525">
              <a:noFill/>
            </a:ln>
          </p:spPr>
          <p:txBody>
            <a:bodyPr>
              <a:spAutoFit/>
            </a:bodyPr>
            <a:p>
              <a:pPr algn="ctr">
                <a:spcBef>
                  <a:spcPct val="50000"/>
                </a:spcBef>
              </a:pPr>
              <a:r>
                <a:rPr dirty="0">
                  <a:latin typeface="Arial" panose="020B0604020202020204" pitchFamily="34" charset="0"/>
                </a:rPr>
                <a:t>n = 3</a:t>
              </a:r>
              <a:endParaRPr dirty="0">
                <a:latin typeface="Arial" panose="020B0604020202020204" pitchFamily="34" charset="0"/>
              </a:endParaRPr>
            </a:p>
          </p:txBody>
        </p:sp>
        <p:sp>
          <p:nvSpPr>
            <p:cNvPr id="18453" name="Text Box 20"/>
            <p:cNvSpPr txBox="1"/>
            <p:nvPr/>
          </p:nvSpPr>
          <p:spPr>
            <a:xfrm>
              <a:off x="2562" y="3154"/>
              <a:ext cx="545" cy="231"/>
            </a:xfrm>
            <a:prstGeom prst="rect">
              <a:avLst/>
            </a:prstGeom>
            <a:noFill/>
            <a:ln w="9525">
              <a:noFill/>
            </a:ln>
          </p:spPr>
          <p:txBody>
            <a:bodyPr>
              <a:spAutoFit/>
            </a:bodyPr>
            <a:p>
              <a:pPr algn="ctr">
                <a:spcBef>
                  <a:spcPct val="50000"/>
                </a:spcBef>
              </a:pPr>
              <a:r>
                <a:rPr dirty="0">
                  <a:latin typeface="Arial" panose="020B0604020202020204" pitchFamily="34" charset="0"/>
                </a:rPr>
                <a:t>n = 4</a:t>
              </a:r>
              <a:endParaRPr dirty="0">
                <a:latin typeface="Arial" panose="020B0604020202020204" pitchFamily="34" charset="0"/>
              </a:endParaRPr>
            </a:p>
          </p:txBody>
        </p:sp>
        <p:sp>
          <p:nvSpPr>
            <p:cNvPr id="18454" name="Text Box 21"/>
            <p:cNvSpPr txBox="1"/>
            <p:nvPr/>
          </p:nvSpPr>
          <p:spPr>
            <a:xfrm>
              <a:off x="2562" y="3471"/>
              <a:ext cx="545" cy="231"/>
            </a:xfrm>
            <a:prstGeom prst="rect">
              <a:avLst/>
            </a:prstGeom>
            <a:noFill/>
            <a:ln w="9525">
              <a:noFill/>
            </a:ln>
          </p:spPr>
          <p:txBody>
            <a:bodyPr>
              <a:spAutoFit/>
            </a:bodyPr>
            <a:p>
              <a:pPr algn="ctr">
                <a:spcBef>
                  <a:spcPct val="50000"/>
                </a:spcBef>
              </a:pPr>
              <a:r>
                <a:rPr dirty="0">
                  <a:latin typeface="Arial" panose="020B0604020202020204" pitchFamily="34" charset="0"/>
                </a:rPr>
                <a:t>n = 5</a:t>
              </a:r>
              <a:endParaRPr dirty="0">
                <a:latin typeface="Arial" panose="020B0604020202020204" pitchFamily="34" charset="0"/>
              </a:endParaRPr>
            </a:p>
          </p:txBody>
        </p:sp>
        <p:sp>
          <p:nvSpPr>
            <p:cNvPr id="18455" name="Text Box 22"/>
            <p:cNvSpPr txBox="1"/>
            <p:nvPr/>
          </p:nvSpPr>
          <p:spPr>
            <a:xfrm>
              <a:off x="2562" y="3789"/>
              <a:ext cx="545" cy="231"/>
            </a:xfrm>
            <a:prstGeom prst="rect">
              <a:avLst/>
            </a:prstGeom>
            <a:noFill/>
            <a:ln w="9525">
              <a:noFill/>
            </a:ln>
          </p:spPr>
          <p:txBody>
            <a:bodyPr>
              <a:spAutoFit/>
            </a:bodyPr>
            <a:p>
              <a:pPr algn="ctr">
                <a:spcBef>
                  <a:spcPct val="50000"/>
                </a:spcBef>
              </a:pPr>
              <a:r>
                <a:rPr dirty="0">
                  <a:latin typeface="Arial" panose="020B0604020202020204" pitchFamily="34" charset="0"/>
                </a:rPr>
                <a:t>n = 6</a:t>
              </a:r>
              <a:endParaRPr dirty="0">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normAutofit/>
          </a:bodyPr>
          <a:p>
            <a:r>
              <a:rPr b="1" dirty="0">
                <a:latin typeface="Arial" panose="020B0604020202020204" pitchFamily="34" charset="0"/>
                <a:sym typeface="+mn-ea"/>
              </a:rPr>
              <a:t>MODEL ATOM NEILS BOHRN</a:t>
            </a:r>
            <a:endParaRPr lang="en-US"/>
          </a:p>
        </p:txBody>
      </p:sp>
      <p:sp>
        <p:nvSpPr>
          <p:cNvPr id="5" name="Content Placeholder 4"/>
          <p:cNvSpPr>
            <a:spLocks noGrp="1"/>
          </p:cNvSpPr>
          <p:nvPr>
            <p:ph sz="half" idx="1"/>
          </p:nvPr>
        </p:nvSpPr>
        <p:spPr/>
        <p:txBody>
          <a:bodyPr/>
          <a:p>
            <a:endParaRPr lang="en-US"/>
          </a:p>
        </p:txBody>
      </p:sp>
      <p:sp>
        <p:nvSpPr>
          <p:cNvPr id="6" name="Content Placeholder 5"/>
          <p:cNvSpPr>
            <a:spLocks noGrp="1"/>
          </p:cNvSpPr>
          <p:nvPr>
            <p:ph sz="half" idx="2"/>
          </p:nvPr>
        </p:nvSpPr>
        <p:spPr/>
        <p:txBody>
          <a:bodyPr/>
          <a:p>
            <a:r>
              <a:rPr err="1">
                <a:sym typeface="+mn-ea"/>
              </a:rPr>
              <a:t>Kulit = tingkatan energi (berlapis</a:t>
            </a:r>
            <a:r>
              <a:rPr>
                <a:sym typeface="+mn-ea"/>
              </a:rPr>
              <a:t>)</a:t>
            </a:r>
            <a:endParaRPr>
              <a:sym typeface="+mn-ea"/>
            </a:endParaRPr>
          </a:p>
          <a:p>
            <a:r>
              <a:rPr err="1">
                <a:sym typeface="+mn-ea"/>
              </a:rPr>
              <a:t>e dapat pindah kulit dengan menyerap/ melepas energi</a:t>
            </a:r>
            <a:endParaRPr err="1">
              <a:sym typeface="+mn-ea"/>
            </a:endParaRPr>
          </a:p>
          <a:p>
            <a:endParaRPr lang="en-US"/>
          </a:p>
        </p:txBody>
      </p:sp>
      <p:sp>
        <p:nvSpPr>
          <p:cNvPr id="19459" name="Oval 19458"/>
          <p:cNvSpPr/>
          <p:nvPr/>
        </p:nvSpPr>
        <p:spPr>
          <a:xfrm>
            <a:off x="2146300" y="2654300"/>
            <a:ext cx="2362200" cy="23622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endParaRPr>
              <a:latin typeface="Times New Roman" panose="02020603050405020304" pitchFamily="18" charset="0"/>
            </a:endParaRPr>
          </a:p>
        </p:txBody>
      </p:sp>
      <p:sp>
        <p:nvSpPr>
          <p:cNvPr id="19461" name="Text Box 19460"/>
          <p:cNvSpPr txBox="1"/>
          <p:nvPr/>
        </p:nvSpPr>
        <p:spPr>
          <a:xfrm>
            <a:off x="4246563" y="4064000"/>
            <a:ext cx="184150" cy="366713"/>
          </a:xfrm>
          <a:prstGeom prst="rect">
            <a:avLst/>
          </a:prstGeom>
          <a:noFill/>
          <a:ln w="9525">
            <a:noFill/>
          </a:ln>
        </p:spPr>
        <p:txBody>
          <a:bodyPr wrap="none" lIns="91430" tIns="45714" rIns="91430" bIns="45714" anchor="t">
            <a:spAutoFit/>
          </a:bodyPr>
          <a:p>
            <a:endParaRPr>
              <a:latin typeface="Times New Roman" panose="02020603050405020304" pitchFamily="18" charset="0"/>
            </a:endParaRPr>
          </a:p>
        </p:txBody>
      </p:sp>
      <p:sp>
        <p:nvSpPr>
          <p:cNvPr id="19466" name="Oval 19465"/>
          <p:cNvSpPr/>
          <p:nvPr/>
        </p:nvSpPr>
        <p:spPr>
          <a:xfrm>
            <a:off x="2449513" y="2959100"/>
            <a:ext cx="1754187" cy="17526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endParaRPr>
              <a:latin typeface="Times New Roman" panose="02020603050405020304" pitchFamily="18" charset="0"/>
            </a:endParaRPr>
          </a:p>
        </p:txBody>
      </p:sp>
      <p:sp>
        <p:nvSpPr>
          <p:cNvPr id="19468" name="Text Box 19467"/>
          <p:cNvSpPr txBox="1"/>
          <p:nvPr/>
        </p:nvSpPr>
        <p:spPr>
          <a:xfrm>
            <a:off x="3255963" y="3606800"/>
            <a:ext cx="184150" cy="366713"/>
          </a:xfrm>
          <a:prstGeom prst="rect">
            <a:avLst/>
          </a:prstGeom>
          <a:noFill/>
          <a:ln w="9525">
            <a:noFill/>
          </a:ln>
        </p:spPr>
        <p:txBody>
          <a:bodyPr wrap="none" lIns="91430" tIns="45714" rIns="91430" bIns="45714" anchor="t">
            <a:spAutoFit/>
          </a:bodyPr>
          <a:p>
            <a:endParaRPr>
              <a:latin typeface="Times New Roman" panose="02020603050405020304" pitchFamily="18" charset="0"/>
            </a:endParaRPr>
          </a:p>
        </p:txBody>
      </p:sp>
      <p:sp>
        <p:nvSpPr>
          <p:cNvPr id="19469" name="Oval 19468"/>
          <p:cNvSpPr/>
          <p:nvPr/>
        </p:nvSpPr>
        <p:spPr>
          <a:xfrm>
            <a:off x="3060700" y="3568700"/>
            <a:ext cx="533400" cy="5334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r>
              <a:rPr sz="3200">
                <a:latin typeface="Times New Roman" panose="02020603050405020304" pitchFamily="18" charset="0"/>
              </a:rPr>
              <a:t>+</a:t>
            </a:r>
            <a:endParaRPr sz="3200">
              <a:latin typeface="Times New Roman" panose="02020603050405020304" pitchFamily="18" charset="0"/>
            </a:endParaRPr>
          </a:p>
        </p:txBody>
      </p:sp>
      <p:sp>
        <p:nvSpPr>
          <p:cNvPr id="19470" name="Text Box 19469"/>
          <p:cNvSpPr txBox="1"/>
          <p:nvPr/>
        </p:nvSpPr>
        <p:spPr>
          <a:xfrm>
            <a:off x="2890838" y="3454400"/>
            <a:ext cx="184150" cy="366713"/>
          </a:xfrm>
          <a:prstGeom prst="rect">
            <a:avLst/>
          </a:prstGeom>
          <a:noFill/>
          <a:ln w="9525">
            <a:noFill/>
          </a:ln>
        </p:spPr>
        <p:txBody>
          <a:bodyPr wrap="none" lIns="91430" tIns="45714" rIns="91430" bIns="45714" anchor="t">
            <a:spAutoFit/>
          </a:bodyPr>
          <a:p>
            <a:endParaRPr>
              <a:latin typeface="Times New Roman" panose="02020603050405020304" pitchFamily="18" charset="0"/>
            </a:endParaRPr>
          </a:p>
        </p:txBody>
      </p:sp>
      <p:sp>
        <p:nvSpPr>
          <p:cNvPr id="19471" name="Oval 19470"/>
          <p:cNvSpPr/>
          <p:nvPr/>
        </p:nvSpPr>
        <p:spPr>
          <a:xfrm>
            <a:off x="2755900" y="3263900"/>
            <a:ext cx="1143000" cy="11430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endParaRPr>
              <a:latin typeface="Times New Roman" panose="02020603050405020304" pitchFamily="18" charset="0"/>
            </a:endParaRPr>
          </a:p>
        </p:txBody>
      </p:sp>
      <p:sp>
        <p:nvSpPr>
          <p:cNvPr id="19473" name="Oval 19472"/>
          <p:cNvSpPr/>
          <p:nvPr/>
        </p:nvSpPr>
        <p:spPr>
          <a:xfrm>
            <a:off x="3073400" y="3568700"/>
            <a:ext cx="533400" cy="533400"/>
          </a:xfrm>
          <a:prstGeom prst="ellipse">
            <a:avLst/>
          </a:prstGeom>
          <a:solidFill>
            <a:schemeClr val="accent1"/>
          </a:solidFill>
          <a:ln w="9525" cap="flat" cmpd="sng">
            <a:solidFill>
              <a:schemeClr val="tx1"/>
            </a:solidFill>
            <a:prstDash val="solid"/>
            <a:headEnd type="none" w="med" len="med"/>
            <a:tailEnd type="none" w="med" len="med"/>
          </a:ln>
        </p:spPr>
        <p:txBody>
          <a:bodyPr wrap="none" lIns="91430" tIns="45714" rIns="91430" bIns="45714" anchor="ctr"/>
          <a:p>
            <a:pPr algn="ctr"/>
            <a:r>
              <a:rPr sz="3200">
                <a:latin typeface="Times New Roman" panose="02020603050405020304" pitchFamily="18" charset="0"/>
              </a:rPr>
              <a:t>+</a:t>
            </a:r>
            <a:endParaRPr sz="3200">
              <a:latin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b="1" dirty="0">
                <a:latin typeface="Arial" panose="020B0604020202020204" pitchFamily="34" charset="0"/>
                <a:sym typeface="+mn-ea"/>
              </a:rPr>
              <a:t>MODEL ATOM MEKANIKA MODERN</a:t>
            </a:r>
            <a:endParaRPr lang="en-US" b="1"/>
          </a:p>
        </p:txBody>
      </p:sp>
      <p:sp>
        <p:nvSpPr>
          <p:cNvPr id="3" name="Content Placeholder 2"/>
          <p:cNvSpPr>
            <a:spLocks noGrp="1"/>
          </p:cNvSpPr>
          <p:nvPr>
            <p:ph idx="1"/>
          </p:nvPr>
        </p:nvSpPr>
        <p:spPr/>
        <p:txBody>
          <a:bodyPr/>
          <a:p>
            <a:r>
              <a:rPr dirty="0">
                <a:solidFill>
                  <a:schemeClr val="tx1"/>
                </a:solidFill>
                <a:latin typeface="Arial" panose="020B0604020202020204" pitchFamily="34" charset="0"/>
                <a:sym typeface="+mn-ea"/>
              </a:rPr>
              <a:t>Teori mekanika kuantum mempunyai persamaan dengan teori atom Niels Bohr dalam hal adanya tingkat – tingkat energi (kulit–kulit ) dalam atom, tetapi berbeda dalam hal bentuk lintasan atau orbit</a:t>
            </a:r>
            <a:r>
              <a:rPr lang="en-US" dirty="0">
                <a:solidFill>
                  <a:schemeClr val="tx1"/>
                </a:solidFill>
                <a:latin typeface="Arial" panose="020B0604020202020204" pitchFamily="34" charset="0"/>
                <a:sym typeface="+mn-ea"/>
              </a:rPr>
              <a:t>.</a:t>
            </a:r>
            <a:endParaRPr lang="en-US" dirty="0">
              <a:solidFill>
                <a:schemeClr val="tx1"/>
              </a:solidFill>
              <a:latin typeface="Arial" panose="020B0604020202020204" pitchFamily="34" charset="0"/>
              <a:sym typeface="+mn-ea"/>
            </a:endParaRPr>
          </a:p>
          <a:p>
            <a:endParaRPr lang="en-US" dirty="0">
              <a:solidFill>
                <a:schemeClr val="tx1"/>
              </a:solidFill>
              <a:latin typeface="Arial" panose="020B0604020202020204" pitchFamily="34" charset="0"/>
              <a:sym typeface="+mn-ea"/>
            </a:endParaRPr>
          </a:p>
        </p:txBody>
      </p:sp>
      <p:grpSp>
        <p:nvGrpSpPr>
          <p:cNvPr id="4" name="Group 7"/>
          <p:cNvGrpSpPr/>
          <p:nvPr/>
        </p:nvGrpSpPr>
        <p:grpSpPr>
          <a:xfrm>
            <a:off x="4575810" y="3490913"/>
            <a:ext cx="2519363" cy="2305050"/>
            <a:chOff x="1519" y="2341"/>
            <a:chExt cx="1587" cy="1452"/>
          </a:xfrm>
        </p:grpSpPr>
        <p:sp>
          <p:nvSpPr>
            <p:cNvPr id="22533" name="Oval 5" descr="Divot"/>
            <p:cNvSpPr/>
            <p:nvPr/>
          </p:nvSpPr>
          <p:spPr>
            <a:xfrm>
              <a:off x="2056" y="2838"/>
              <a:ext cx="499" cy="453"/>
            </a:xfrm>
            <a:prstGeom prst="ellipse">
              <a:avLst/>
            </a:prstGeom>
            <a:pattFill prst="divot">
              <a:fgClr>
                <a:srgbClr val="333333">
                  <a:alpha val="94901"/>
                </a:srgbClr>
              </a:fgClr>
              <a:bgClr>
                <a:schemeClr val="bg1">
                  <a:alpha val="94901"/>
                </a:schemeClr>
              </a:bgClr>
            </a:pattFill>
            <a:ln w="9525">
              <a:noFill/>
            </a:ln>
          </p:spPr>
          <p:txBody>
            <a:bodyPr wrap="none" anchor="ctr"/>
            <a:p>
              <a:endParaRPr dirty="0">
                <a:latin typeface="Arial" panose="020B0604020202020204" pitchFamily="34" charset="0"/>
              </a:endParaRPr>
            </a:p>
          </p:txBody>
        </p:sp>
        <p:sp>
          <p:nvSpPr>
            <p:cNvPr id="22534" name="AutoShape 6" descr="Divot"/>
            <p:cNvSpPr/>
            <p:nvPr/>
          </p:nvSpPr>
          <p:spPr>
            <a:xfrm>
              <a:off x="1519" y="2341"/>
              <a:ext cx="1587" cy="1452"/>
            </a:xfrm>
            <a:custGeom>
              <a:avLst/>
              <a:gdLst>
                <a:gd name="txL" fmla="*/ 3158 w 21600"/>
                <a:gd name="txT" fmla="*/ 3169 h 21600"/>
                <a:gd name="txR" fmla="*/ 18442 w 21600"/>
                <a:gd name="txB" fmla="*/ 18431 h 21600"/>
              </a:gdLst>
              <a:ahLst/>
              <a:cxnLst>
                <a:cxn ang="0">
                  <a:pos x="58" y="0"/>
                </a:cxn>
                <a:cxn ang="0">
                  <a:pos x="17" y="14"/>
                </a:cxn>
                <a:cxn ang="0">
                  <a:pos x="0" y="49"/>
                </a:cxn>
                <a:cxn ang="0">
                  <a:pos x="17" y="83"/>
                </a:cxn>
                <a:cxn ang="0">
                  <a:pos x="58" y="98"/>
                </a:cxn>
                <a:cxn ang="0">
                  <a:pos x="100" y="83"/>
                </a:cxn>
                <a:cxn ang="0">
                  <a:pos x="117" y="49"/>
                </a:cxn>
                <a:cxn ang="0">
                  <a:pos x="100" y="14"/>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790" y="10800"/>
                  </a:moveTo>
                  <a:cubicBezTo>
                    <a:pt x="2790" y="15224"/>
                    <a:pt x="6376" y="18810"/>
                    <a:pt x="10800" y="18810"/>
                  </a:cubicBezTo>
                  <a:cubicBezTo>
                    <a:pt x="15224" y="18810"/>
                    <a:pt x="18810" y="15224"/>
                    <a:pt x="18810" y="10800"/>
                  </a:cubicBezTo>
                  <a:cubicBezTo>
                    <a:pt x="18810" y="6376"/>
                    <a:pt x="15224" y="2790"/>
                    <a:pt x="10800" y="2790"/>
                  </a:cubicBezTo>
                  <a:cubicBezTo>
                    <a:pt x="6376" y="2790"/>
                    <a:pt x="2790" y="6376"/>
                    <a:pt x="2790" y="10800"/>
                  </a:cubicBezTo>
                  <a:close/>
                </a:path>
              </a:pathLst>
            </a:custGeom>
            <a:pattFill prst="divot">
              <a:fgClr>
                <a:srgbClr val="333333"/>
              </a:fgClr>
              <a:bgClr>
                <a:schemeClr val="bg1"/>
              </a:bgClr>
            </a:pattFill>
            <a:ln w="9525">
              <a:noFill/>
            </a:ln>
          </p:spPr>
          <p:txBody>
            <a:bodyPr wrap="none" anchor="ctr"/>
            <a:p>
              <a:endParaRPr dirty="0">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b="1" dirty="0">
                <a:latin typeface="Arial" panose="020B0604020202020204" pitchFamily="34" charset="0"/>
                <a:sym typeface="+mn-ea"/>
              </a:rPr>
              <a:t>MODEL ATOM MEKANIKA MODERN</a:t>
            </a:r>
            <a:endParaRPr lang="en-US"/>
          </a:p>
        </p:txBody>
      </p:sp>
      <p:sp>
        <p:nvSpPr>
          <p:cNvPr id="3" name="Content Placeholder 2"/>
          <p:cNvSpPr>
            <a:spLocks noGrp="1"/>
          </p:cNvSpPr>
          <p:nvPr>
            <p:ph idx="1"/>
          </p:nvPr>
        </p:nvSpPr>
        <p:spPr/>
        <p:txBody>
          <a:bodyPr/>
          <a:p>
            <a:pPr>
              <a:lnSpc>
                <a:spcPct val="80000"/>
              </a:lnSpc>
            </a:pPr>
            <a:r>
              <a:rPr err="1">
                <a:latin typeface="Times New Roman" panose="02020603050405020304" pitchFamily="18" charset="0"/>
                <a:sym typeface="+mn-ea"/>
              </a:rPr>
              <a:t>Tiap tingkat energi (kulit) terdiri satu/beberapa subtingkat energi (subkulit</a:t>
            </a:r>
            <a:r>
              <a:rPr>
                <a:latin typeface="Times New Roman" panose="02020603050405020304" pitchFamily="18" charset="0"/>
                <a:sym typeface="+mn-ea"/>
              </a:rPr>
              <a:t>)</a:t>
            </a:r>
            <a:endParaRPr>
              <a:latin typeface="Times New Roman" panose="02020603050405020304" pitchFamily="18" charset="0"/>
            </a:endParaRPr>
          </a:p>
          <a:p>
            <a:pPr>
              <a:lnSpc>
                <a:spcPct val="80000"/>
              </a:lnSpc>
            </a:pPr>
            <a:r>
              <a:rPr err="1">
                <a:latin typeface="Times New Roman" panose="02020603050405020304" pitchFamily="18" charset="0"/>
                <a:sym typeface="+mn-ea"/>
              </a:rPr>
              <a:t>Tiap subtingkat energi (subkulit) terdiri satu/beberapa</a:t>
            </a:r>
            <a:r>
              <a:rPr>
                <a:latin typeface="Times New Roman" panose="02020603050405020304" pitchFamily="18" charset="0"/>
                <a:sym typeface="+mn-ea"/>
              </a:rPr>
              <a:t> orbital</a:t>
            </a:r>
            <a:endParaRPr>
              <a:latin typeface="Times New Roman" panose="02020603050405020304" pitchFamily="18" charset="0"/>
            </a:endParaRPr>
          </a:p>
          <a:p>
            <a:pPr>
              <a:lnSpc>
                <a:spcPct val="80000"/>
              </a:lnSpc>
            </a:pPr>
            <a:r>
              <a:rPr err="1">
                <a:latin typeface="Times New Roman" panose="02020603050405020304" pitchFamily="18" charset="0"/>
                <a:sym typeface="+mn-ea"/>
              </a:rPr>
              <a:t>Tiap orbital dapat ditemukan paling banyak 2 elektron</a:t>
            </a:r>
            <a:endParaRPr>
              <a:latin typeface="Times New Roman" panose="02020603050405020304" pitchFamily="18" charset="0"/>
            </a:endParaRPr>
          </a:p>
          <a:p>
            <a:pPr>
              <a:lnSpc>
                <a:spcPct val="80000"/>
              </a:lnSpc>
            </a:pPr>
            <a:r>
              <a:rPr err="1">
                <a:latin typeface="Times New Roman" panose="02020603050405020304" pitchFamily="18" charset="0"/>
                <a:sym typeface="+mn-ea"/>
              </a:rPr>
              <a:t>Posisi elektron tidak dapat ditentukan dengan pasti (ketidakpastian</a:t>
            </a:r>
            <a:r>
              <a:rPr>
                <a:latin typeface="Times New Roman" panose="02020603050405020304" pitchFamily="18" charset="0"/>
                <a:sym typeface="+mn-ea"/>
              </a:rPr>
              <a:t> Heisenberg)</a:t>
            </a:r>
            <a:endParaRPr>
              <a:latin typeface="Times New Roman" panose="02020603050405020304" pitchFamily="18" charset="0"/>
            </a:endParaRPr>
          </a:p>
          <a:p>
            <a:pPr>
              <a:lnSpc>
                <a:spcPct val="80000"/>
              </a:lnSpc>
            </a:pPr>
            <a:r>
              <a:rPr lang="en-US" err="1">
                <a:latin typeface="Times New Roman" panose="02020603050405020304" pitchFamily="18" charset="0"/>
                <a:sym typeface="+mn-ea"/>
              </a:rPr>
              <a:t>K</a:t>
            </a:r>
            <a:r>
              <a:rPr err="1">
                <a:latin typeface="Times New Roman" panose="02020603050405020304" pitchFamily="18" charset="0"/>
                <a:sym typeface="+mn-ea"/>
              </a:rPr>
              <a:t>emungkinan ditemukannya elektron dalam orbital dapat ditentukan dari bilangan kuantumnya</a:t>
            </a:r>
            <a:endParaRPr>
              <a:latin typeface="Times New Roman" panose="02020603050405020304" pitchFamily="18" charset="0"/>
            </a:endParaRPr>
          </a:p>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sz="4800" b="1" err="1">
                <a:latin typeface="Times New Roman" panose="02020603050405020304" pitchFamily="18" charset="0"/>
                <a:sym typeface="+mn-ea"/>
              </a:rPr>
              <a:t>Bilangan Kuantum</a:t>
            </a:r>
            <a:endParaRPr lang="en-US" sz="4800" b="1" err="1">
              <a:latin typeface="Times New Roman" panose="02020603050405020304" pitchFamily="18" charset="0"/>
              <a:sym typeface="+mn-ea"/>
            </a:endParaRPr>
          </a:p>
        </p:txBody>
      </p:sp>
      <p:sp>
        <p:nvSpPr>
          <p:cNvPr id="3" name="Content Placeholder 2"/>
          <p:cNvSpPr>
            <a:spLocks noGrp="1"/>
          </p:cNvSpPr>
          <p:nvPr>
            <p:ph idx="1"/>
          </p:nvPr>
        </p:nvSpPr>
        <p:spPr/>
        <p:txBody>
          <a:bodyPr/>
          <a:p>
            <a:r>
              <a:rPr err="1">
                <a:latin typeface="Times New Roman" panose="02020603050405020304" pitchFamily="18" charset="0"/>
                <a:sym typeface="+mn-ea"/>
              </a:rPr>
              <a:t>Bilangan Kuantum Utama</a:t>
            </a:r>
            <a:r>
              <a:rPr>
                <a:latin typeface="Times New Roman" panose="02020603050405020304" pitchFamily="18" charset="0"/>
                <a:sym typeface="+mn-ea"/>
              </a:rPr>
              <a:t> (n)</a:t>
            </a:r>
            <a:endParaRPr>
              <a:latin typeface="Times New Roman" panose="02020603050405020304" pitchFamily="18" charset="0"/>
            </a:endParaRPr>
          </a:p>
          <a:p>
            <a:r>
              <a:rPr err="1">
                <a:latin typeface="Times New Roman" panose="02020603050405020304" pitchFamily="18" charset="0"/>
                <a:sym typeface="+mn-ea"/>
              </a:rPr>
              <a:t>Bilangan Kuantum</a:t>
            </a:r>
            <a:r>
              <a:rPr>
                <a:latin typeface="Times New Roman" panose="02020603050405020304" pitchFamily="18" charset="0"/>
                <a:sym typeface="+mn-ea"/>
              </a:rPr>
              <a:t> Azimuth (l)</a:t>
            </a:r>
            <a:endParaRPr>
              <a:latin typeface="Times New Roman" panose="02020603050405020304" pitchFamily="18" charset="0"/>
            </a:endParaRPr>
          </a:p>
          <a:p>
            <a:r>
              <a:rPr err="1">
                <a:latin typeface="Times New Roman" panose="02020603050405020304" pitchFamily="18" charset="0"/>
                <a:sym typeface="+mn-ea"/>
              </a:rPr>
              <a:t>Bilangan Kuantum Magnetik</a:t>
            </a:r>
            <a:r>
              <a:rPr>
                <a:latin typeface="Times New Roman" panose="02020603050405020304" pitchFamily="18" charset="0"/>
                <a:sym typeface="+mn-ea"/>
              </a:rPr>
              <a:t> (m)</a:t>
            </a:r>
            <a:endParaRPr>
              <a:latin typeface="Times New Roman" panose="02020603050405020304" pitchFamily="18" charset="0"/>
            </a:endParaRPr>
          </a:p>
          <a:p>
            <a:r>
              <a:rPr err="1">
                <a:latin typeface="Times New Roman" panose="02020603050405020304" pitchFamily="18" charset="0"/>
                <a:sym typeface="+mn-ea"/>
              </a:rPr>
              <a:t>Bilangan Kuantum</a:t>
            </a:r>
            <a:r>
              <a:rPr>
                <a:latin typeface="Times New Roman" panose="02020603050405020304" pitchFamily="18" charset="0"/>
                <a:sym typeface="+mn-ea"/>
              </a:rPr>
              <a:t> Spin (s)</a:t>
            </a:r>
            <a:endParaRPr>
              <a:latin typeface="Times New Roman" panose="02020603050405020304" pitchFamily="18" charset="0"/>
            </a:endParaRPr>
          </a:p>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6000" b="1"/>
              <a:t>UNSUR</a:t>
            </a:r>
            <a:endParaRPr lang="en-US" sz="6000" b="1"/>
          </a:p>
        </p:txBody>
      </p:sp>
      <p:sp>
        <p:nvSpPr>
          <p:cNvPr id="3" name="Content Placeholder 2"/>
          <p:cNvSpPr>
            <a:spLocks noGrp="1"/>
          </p:cNvSpPr>
          <p:nvPr>
            <p:ph idx="1"/>
          </p:nvPr>
        </p:nvSpPr>
        <p:spPr/>
        <p:txBody>
          <a:bodyPr/>
          <a:p>
            <a:r>
              <a:rPr lang="en-US"/>
              <a:t>Unsur diartikan sebagai bagian zat murni yang kecil, sederhana, dan tidak dapat diuraikan melalui reaksi kimia biasa.</a:t>
            </a:r>
            <a:endParaRPr lang="en-US"/>
          </a:p>
          <a:p>
            <a:r>
              <a:rPr lang="en-US"/>
              <a:t>Unsur dapat diuraikan dengan cara yang lain, sehingga terbagi menjadi beberapa atom. Atom dapat diartikan sebagai partikel terkecil dari suatu unsur.</a:t>
            </a:r>
            <a:endParaRPr lang="en-US"/>
          </a:p>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sym typeface="+mn-ea"/>
              </a:rPr>
              <a:t>UNSUR</a:t>
            </a:r>
            <a:endParaRPr lang="en-US" sz="5400" b="1">
              <a:sym typeface="+mn-ea"/>
            </a:endParaRPr>
          </a:p>
        </p:txBody>
      </p:sp>
      <p:sp>
        <p:nvSpPr>
          <p:cNvPr id="3" name="Content Placeholder 2"/>
          <p:cNvSpPr>
            <a:spLocks noGrp="1"/>
          </p:cNvSpPr>
          <p:nvPr>
            <p:ph idx="1"/>
          </p:nvPr>
        </p:nvSpPr>
        <p:spPr/>
        <p:txBody>
          <a:bodyPr>
            <a:normAutofit lnSpcReduction="10000"/>
          </a:bodyPr>
          <a:p>
            <a:pPr marL="0" indent="0">
              <a:buNone/>
            </a:pPr>
            <a:r>
              <a:rPr lang="en-US"/>
              <a:t>Unsur digolongkan menjadi 3:</a:t>
            </a:r>
            <a:endParaRPr lang="en-US"/>
          </a:p>
          <a:p>
            <a:r>
              <a:rPr lang="en-US" b="1"/>
              <a:t>Unsur logam</a:t>
            </a:r>
            <a:r>
              <a:rPr lang="en-US"/>
              <a:t> dapat menghantarkan listrik dan panas. </a:t>
            </a:r>
            <a:endParaRPr lang="en-US"/>
          </a:p>
          <a:p>
            <a:pPr marL="0" indent="0">
              <a:buNone/>
            </a:pPr>
            <a:r>
              <a:rPr lang="en-US"/>
              <a:t>Contoh unsur logam: baja, besi, seng, aluminium, tembaga, emas, perak.</a:t>
            </a:r>
            <a:endParaRPr lang="en-US"/>
          </a:p>
          <a:p>
            <a:r>
              <a:rPr lang="en-US" b="1"/>
              <a:t>Unsur non logam</a:t>
            </a:r>
            <a:r>
              <a:rPr lang="en-US"/>
              <a:t> tidak dapat menghantarkan listrik dan panas. </a:t>
            </a:r>
            <a:endParaRPr lang="en-US"/>
          </a:p>
          <a:p>
            <a:pPr marL="0" indent="0">
              <a:buNone/>
            </a:pPr>
            <a:r>
              <a:rPr lang="en-US"/>
              <a:t>Contoh unsur nonlogam: hidrogen, oksigen, karbon, dan helium.</a:t>
            </a:r>
            <a:endParaRPr lang="en-US"/>
          </a:p>
          <a:p>
            <a:r>
              <a:rPr lang="en-US" b="1"/>
              <a:t>Unsur semi logam</a:t>
            </a:r>
            <a:r>
              <a:rPr lang="en-US"/>
              <a:t> adalah unsur yang sifatnya berada di antara logam dan nonlogam, yang sewaktu-sewaktu dapat menghantarkan listrik dan waktu yang lain tidak dapat menghantarkan listrik. </a:t>
            </a:r>
            <a:endParaRPr lang="en-US"/>
          </a:p>
          <a:p>
            <a:pPr marL="0" indent="0">
              <a:buNone/>
            </a:pPr>
            <a:r>
              <a:rPr lang="en-US"/>
              <a:t>Contoh semilogam: germanium dan silikon.</a:t>
            </a:r>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Sejarah Penulisan Lambang Unsur</a:t>
            </a:r>
            <a:endParaRPr lang="en-US" b="1"/>
          </a:p>
        </p:txBody>
      </p:sp>
      <p:sp>
        <p:nvSpPr>
          <p:cNvPr id="3" name="Content Placeholder 2"/>
          <p:cNvSpPr>
            <a:spLocks noGrp="1"/>
          </p:cNvSpPr>
          <p:nvPr>
            <p:ph sz="half" idx="1"/>
          </p:nvPr>
        </p:nvSpPr>
        <p:spPr/>
        <p:txBody>
          <a:bodyPr/>
          <a:p>
            <a:r>
              <a:rPr lang="en-US"/>
              <a:t>Pada awalnya lambang unsur dinyatakan dengan gambar-gambar.</a:t>
            </a:r>
            <a:endParaRPr lang="en-US"/>
          </a:p>
        </p:txBody>
      </p:sp>
      <p:pic>
        <p:nvPicPr>
          <p:cNvPr id="5" name="Content Placeholder 4"/>
          <p:cNvPicPr>
            <a:picLocks noChangeAspect="1"/>
          </p:cNvPicPr>
          <p:nvPr>
            <p:ph sz="half" idx="2"/>
          </p:nvPr>
        </p:nvPicPr>
        <p:blipFill>
          <a:blip r:embed="rId1"/>
          <a:stretch>
            <a:fillRect/>
          </a:stretch>
        </p:blipFill>
        <p:spPr>
          <a:xfrm>
            <a:off x="6019800" y="2230120"/>
            <a:ext cx="4950460" cy="35420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b="1">
                <a:sym typeface="+mn-ea"/>
              </a:rPr>
              <a:t>Sejarah Penulisan Lambang Unsur</a:t>
            </a:r>
            <a:endParaRPr lang="en-US"/>
          </a:p>
        </p:txBody>
      </p:sp>
      <p:sp>
        <p:nvSpPr>
          <p:cNvPr id="3" name="Content Placeholder 2"/>
          <p:cNvSpPr>
            <a:spLocks noGrp="1"/>
          </p:cNvSpPr>
          <p:nvPr>
            <p:ph sz="half" idx="1"/>
          </p:nvPr>
        </p:nvSpPr>
        <p:spPr/>
        <p:txBody>
          <a:bodyPr/>
          <a:p>
            <a:r>
              <a:rPr lang="en-US"/>
              <a:t>Oleh John Dalton (seorang ilmuwan dari Inggris) unsur dilambangkan dengan lingkaran yang dapat diberi tanda berbeda-beda.</a:t>
            </a:r>
            <a:endParaRPr lang="en-US"/>
          </a:p>
        </p:txBody>
      </p:sp>
      <p:pic>
        <p:nvPicPr>
          <p:cNvPr id="5" name="Content Placeholder 4"/>
          <p:cNvPicPr>
            <a:picLocks noChangeAspect="1"/>
          </p:cNvPicPr>
          <p:nvPr>
            <p:ph sz="half" idx="2"/>
          </p:nvPr>
        </p:nvPicPr>
        <p:blipFill>
          <a:blip r:embed="rId1"/>
          <a:stretch>
            <a:fillRect/>
          </a:stretch>
        </p:blipFill>
        <p:spPr>
          <a:xfrm>
            <a:off x="5899785" y="1825625"/>
            <a:ext cx="5333365" cy="277368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normAutofit/>
          </a:bodyPr>
          <a:p>
            <a:r>
              <a:rPr lang="en-US" b="1">
                <a:sym typeface="+mn-ea"/>
              </a:rPr>
              <a:t>Sejarah Penulisan Lambang Unsur</a:t>
            </a:r>
            <a:endParaRPr lang="en-US"/>
          </a:p>
        </p:txBody>
      </p:sp>
      <p:sp>
        <p:nvSpPr>
          <p:cNvPr id="6" name="Content Placeholder 5"/>
          <p:cNvSpPr>
            <a:spLocks noGrp="1"/>
          </p:cNvSpPr>
          <p:nvPr>
            <p:ph sz="half" idx="1"/>
          </p:nvPr>
        </p:nvSpPr>
        <p:spPr/>
        <p:txBody>
          <a:bodyPr>
            <a:normAutofit/>
          </a:bodyPr>
          <a:p>
            <a:r>
              <a:rPr lang="en-US"/>
              <a:t>Sekitar tahun 1830, sistem penulisan lambang unsur diubah dengan menggunakan sistem Berzelius, yang ditemukan Jons Jacob Berzelius, ahli kimia dari Swedia.</a:t>
            </a:r>
            <a:endParaRPr lang="en-US"/>
          </a:p>
          <a:p>
            <a:endParaRPr lang="en-US"/>
          </a:p>
        </p:txBody>
      </p:sp>
      <p:pic>
        <p:nvPicPr>
          <p:cNvPr id="7" name="Content Placeholder 6"/>
          <p:cNvPicPr>
            <a:picLocks noChangeAspect="1"/>
          </p:cNvPicPr>
          <p:nvPr>
            <p:ph sz="half" idx="2"/>
          </p:nvPr>
        </p:nvPicPr>
        <p:blipFill>
          <a:blip r:embed="rId1"/>
          <a:stretch>
            <a:fillRect/>
          </a:stretch>
        </p:blipFill>
        <p:spPr>
          <a:xfrm>
            <a:off x="6019800" y="1691005"/>
            <a:ext cx="5707380" cy="448564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b="1">
                <a:sym typeface="+mn-ea"/>
              </a:rPr>
              <a:t>Sejarah Penulisan Lambang Unsur</a:t>
            </a:r>
            <a:endParaRPr lang="en-US"/>
          </a:p>
        </p:txBody>
      </p:sp>
      <p:sp>
        <p:nvSpPr>
          <p:cNvPr id="3" name="Content Placeholder 2"/>
          <p:cNvSpPr>
            <a:spLocks noGrp="1"/>
          </p:cNvSpPr>
          <p:nvPr>
            <p:ph idx="1"/>
          </p:nvPr>
        </p:nvSpPr>
        <p:spPr/>
        <p:txBody>
          <a:bodyPr>
            <a:normAutofit lnSpcReduction="20000"/>
          </a:bodyPr>
          <a:p>
            <a:r>
              <a:rPr lang="en-US">
                <a:sym typeface="+mn-ea"/>
              </a:rPr>
              <a:t>Sistem Berzelius merupakan cara penulisan yang digunakan sampai sekarang. </a:t>
            </a:r>
            <a:endParaRPr lang="en-US">
              <a:sym typeface="+mn-ea"/>
            </a:endParaRPr>
          </a:p>
          <a:p>
            <a:pPr marL="0" indent="0">
              <a:buNone/>
            </a:pPr>
            <a:r>
              <a:rPr lang="en-US">
                <a:sym typeface="+mn-ea"/>
              </a:rPr>
              <a:t>Aturan cara penulisan lambang unsur pada sistem Berzelius:</a:t>
            </a:r>
            <a:endParaRPr lang="en-US"/>
          </a:p>
          <a:p>
            <a:r>
              <a:rPr lang="en-US">
                <a:sym typeface="+mn-ea"/>
              </a:rPr>
              <a:t>Nama unsur diambil dari bahasa Latin, contoh besi (F), bahasa latinnya Ferum.</a:t>
            </a:r>
            <a:endParaRPr lang="en-US"/>
          </a:p>
          <a:p>
            <a:r>
              <a:rPr lang="en-US">
                <a:sym typeface="+mn-ea"/>
              </a:rPr>
              <a:t>Diambil dari huruf pertama, huruf pertama ditulis dengan kapital (besar), contohnya oksigen ditulis O.</a:t>
            </a:r>
            <a:endParaRPr lang="en-US"/>
          </a:p>
          <a:p>
            <a:r>
              <a:rPr lang="en-US">
                <a:sym typeface="+mn-ea"/>
              </a:rPr>
              <a:t>Apabila huruf pertamanya sama, maka menggunakan 2 huruf dengan huruf pertama kapital diikuti oleh salah satu huruf kecil lainnya, Contohnya nitrogen dan nikel, maka nitrogen ditulis dengan N, dan nikel ditulis dengan Ni.</a:t>
            </a:r>
            <a:endParaRPr lang="en-US"/>
          </a:p>
          <a:p>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t>NOTASI ATOM</a:t>
            </a:r>
            <a:endParaRPr lang="en-US" sz="5400" b="1"/>
          </a:p>
        </p:txBody>
      </p:sp>
      <p:pic>
        <p:nvPicPr>
          <p:cNvPr id="4" name="Picture 4"/>
          <p:cNvPicPr>
            <a:picLocks noChangeAspect="1" noChangeArrowheads="1"/>
          </p:cNvPicPr>
          <p:nvPr>
            <p:ph idx="1"/>
          </p:nvPr>
        </p:nvPicPr>
        <p:blipFill>
          <a:blip r:embed="rId1"/>
          <a:srcRect/>
          <a:stretch>
            <a:fillRect/>
          </a:stretch>
        </p:blipFill>
        <p:spPr bwMode="auto">
          <a:xfrm>
            <a:off x="3860165" y="1740535"/>
            <a:ext cx="4471670" cy="3376930"/>
          </a:xfrm>
          <a:prstGeom prst="rect">
            <a:avLst/>
          </a:prstGeom>
          <a:noFill/>
          <a:ln w="9525" algn="ctr">
            <a:solidFill>
              <a:schemeClr val="accent4">
                <a:lumMod val="75000"/>
                <a:lumOff val="25000"/>
              </a:schemeClr>
            </a:solidFill>
            <a:miter lim="800000"/>
            <a:headEnd/>
            <a:tailEnd/>
          </a:ln>
        </p:spPr>
      </p:pic>
      <p:sp>
        <p:nvSpPr>
          <p:cNvPr id="5" name="Text Box 4"/>
          <p:cNvSpPr txBox="1"/>
          <p:nvPr/>
        </p:nvSpPr>
        <p:spPr>
          <a:xfrm>
            <a:off x="932180" y="5214620"/>
            <a:ext cx="9117965" cy="1198880"/>
          </a:xfrm>
          <a:prstGeom prst="rect">
            <a:avLst/>
          </a:prstGeom>
          <a:noFill/>
        </p:spPr>
        <p:txBody>
          <a:bodyPr wrap="square" rtlCol="0" anchor="t">
            <a:spAutoFit/>
          </a:bodyPr>
          <a:p>
            <a:r>
              <a:rPr dirty="0">
                <a:latin typeface="Comic Sans MS" panose="030F0702030302020204" pitchFamily="66" charset="0"/>
                <a:sym typeface="+mn-ea"/>
              </a:rPr>
              <a:t>Dimana:</a:t>
            </a:r>
            <a:endParaRPr dirty="0">
              <a:latin typeface="Comic Sans MS" panose="030F0702030302020204" pitchFamily="66" charset="0"/>
            </a:endParaRPr>
          </a:p>
          <a:p>
            <a:r>
              <a:rPr dirty="0">
                <a:latin typeface="Comic Sans MS" panose="030F0702030302020204" pitchFamily="66" charset="0"/>
                <a:sym typeface="+mn-ea"/>
              </a:rPr>
              <a:t>A: Nomor massa yang menyatakan jumlah proton dan netron</a:t>
            </a:r>
            <a:endParaRPr dirty="0">
              <a:latin typeface="Comic Sans MS" panose="030F0702030302020204" pitchFamily="66" charset="0"/>
            </a:endParaRPr>
          </a:p>
          <a:p>
            <a:r>
              <a:rPr dirty="0">
                <a:latin typeface="Comic Sans MS" panose="030F0702030302020204" pitchFamily="66" charset="0"/>
                <a:sym typeface="+mn-ea"/>
              </a:rPr>
              <a:t>X: Lambang kimia untuk unsur</a:t>
            </a:r>
            <a:endParaRPr dirty="0">
              <a:latin typeface="Comic Sans MS" panose="030F0702030302020204" pitchFamily="66" charset="0"/>
            </a:endParaRPr>
          </a:p>
          <a:p>
            <a:r>
              <a:rPr dirty="0">
                <a:latin typeface="Comic Sans MS" panose="030F0702030302020204" pitchFamily="66" charset="0"/>
                <a:sym typeface="+mn-ea"/>
              </a:rPr>
              <a:t>Z: Nomor atom yang menyatakan jumlah proton (atau elektron untuk atom netral)</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style.rotation</p:attrName>
                                        </p:attrNameLst>
                                      </p:cBhvr>
                                      <p:tavLst>
                                        <p:tav tm="0">
                                          <p:val>
                                            <p:fltVal val="720.000000"/>
                                          </p:val>
                                        </p:tav>
                                        <p:tav tm="100000">
                                          <p:val>
                                            <p:fltVal val="0.000000"/>
                                          </p:val>
                                        </p:tav>
                                      </p:tavLst>
                                    </p:anim>
                                    <p:anim calcmode="lin" valueType="num">
                                      <p:cBhvr>
                                        <p:cTn id="9" dur="1000" fill="hold"/>
                                        <p:tgtEl>
                                          <p:spTgt spid="4"/>
                                        </p:tgtEl>
                                        <p:attrNameLst>
                                          <p:attrName>ppt_h</p:attrName>
                                        </p:attrNameLst>
                                      </p:cBhvr>
                                      <p:tavLst>
                                        <p:tav tm="0">
                                          <p:val>
                                            <p:fltVal val="0.000000"/>
                                          </p:val>
                                        </p:tav>
                                        <p:tav tm="100000">
                                          <p:val>
                                            <p:strVal val="#ppt_h"/>
                                          </p:val>
                                        </p:tav>
                                      </p:tavLst>
                                    </p:anim>
                                    <p:anim calcmode="lin" valueType="num">
                                      <p:cBhvr>
                                        <p:cTn id="10" dur="1000" fill="hold"/>
                                        <p:tgtEl>
                                          <p:spTgt spid="4"/>
                                        </p:tgtEl>
                                        <p:attrNameLst>
                                          <p:attrName>ppt_w</p:attrName>
                                        </p:attrNameLst>
                                      </p:cBhvr>
                                      <p:tavLst>
                                        <p:tav tm="0">
                                          <p:val>
                                            <p:fltVal val="0.00000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4800" b="1"/>
              <a:t>PENULISAN NOTASI UNSUR</a:t>
            </a:r>
            <a:endParaRPr lang="en-US" sz="4800" b="1"/>
          </a:p>
        </p:txBody>
      </p:sp>
      <p:graphicFrame>
        <p:nvGraphicFramePr>
          <p:cNvPr id="4" name="Content Placeholder 3"/>
          <p:cNvGraphicFramePr>
            <a:graphicFrameLocks noChangeAspect="1"/>
          </p:cNvGraphicFramePr>
          <p:nvPr>
            <p:ph idx="1"/>
          </p:nvPr>
        </p:nvGraphicFramePr>
        <p:xfrm>
          <a:off x="461010" y="1848485"/>
          <a:ext cx="11269980" cy="3799840"/>
        </p:xfrm>
        <a:graphic>
          <a:graphicData uri="http://schemas.openxmlformats.org/presentationml/2006/ole">
            <mc:AlternateContent xmlns:mc="http://schemas.openxmlformats.org/markup-compatibility/2006">
              <mc:Choice xmlns:v="urn:schemas-microsoft-com:vml" Requires="v">
                <p:oleObj spid="_x0000_s5" name="" r:id="rId1" imgW="7486650" imgH="2524125" progId="Paint.Picture">
                  <p:embed/>
                </p:oleObj>
              </mc:Choice>
              <mc:Fallback>
                <p:oleObj name="" r:id="rId1" imgW="7486650" imgH="2524125" progId="Paint.Picture">
                  <p:embed/>
                  <p:pic>
                    <p:nvPicPr>
                      <p:cNvPr id="0" name="Picture 4"/>
                      <p:cNvPicPr/>
                      <p:nvPr/>
                    </p:nvPicPr>
                    <p:blipFill>
                      <a:blip r:embed="rId2"/>
                      <a:stretch>
                        <a:fillRect/>
                      </a:stretch>
                    </p:blipFill>
                    <p:spPr>
                      <a:xfrm>
                        <a:off x="461010" y="1848485"/>
                        <a:ext cx="11269980" cy="3799840"/>
                      </a:xfrm>
                      <a:prstGeom prst="rect">
                        <a:avLst/>
                      </a:prstGeom>
                    </p:spPr>
                  </p:pic>
                </p:oleObj>
              </mc:Fallback>
            </mc:AlternateContent>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4800" b="1"/>
              <a:t>ISOTOP, ISOBAR, ISOTON</a:t>
            </a:r>
            <a:endParaRPr lang="en-US" sz="4800" b="1"/>
          </a:p>
        </p:txBody>
      </p:sp>
      <p:sp>
        <p:nvSpPr>
          <p:cNvPr id="3" name="Content Placeholder 2"/>
          <p:cNvSpPr>
            <a:spLocks noGrp="1"/>
          </p:cNvSpPr>
          <p:nvPr>
            <p:ph idx="1"/>
          </p:nvPr>
        </p:nvSpPr>
        <p:spPr/>
        <p:txBody>
          <a:bodyPr/>
          <a:p>
            <a:endParaRPr lang="en-US"/>
          </a:p>
        </p:txBody>
      </p:sp>
      <p:grpSp>
        <p:nvGrpSpPr>
          <p:cNvPr id="11267" name="Group 2"/>
          <p:cNvGrpSpPr/>
          <p:nvPr/>
        </p:nvGrpSpPr>
        <p:grpSpPr>
          <a:xfrm>
            <a:off x="1994535" y="1839595"/>
            <a:ext cx="8202613" cy="4322763"/>
            <a:chOff x="228600" y="1600200"/>
            <a:chExt cx="8202613" cy="4322465"/>
          </a:xfrm>
        </p:grpSpPr>
        <p:sp>
          <p:nvSpPr>
            <p:cNvPr id="11268" name="Oval 4"/>
            <p:cNvSpPr/>
            <p:nvPr/>
          </p:nvSpPr>
          <p:spPr>
            <a:xfrm>
              <a:off x="228600" y="1676400"/>
              <a:ext cx="1549400" cy="5334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spAutoFit/>
            </a:bodyPr>
            <a:p>
              <a:r>
                <a:rPr dirty="0">
                  <a:latin typeface="Comic Sans MS" panose="030F0702030302020204" pitchFamily="66" charset="0"/>
                </a:rPr>
                <a:t>ISOTOP</a:t>
              </a:r>
              <a:endParaRPr dirty="0">
                <a:latin typeface="Comic Sans MS" panose="030F0702030302020204" pitchFamily="66" charset="0"/>
              </a:endParaRPr>
            </a:p>
          </p:txBody>
        </p:sp>
        <p:sp>
          <p:nvSpPr>
            <p:cNvPr id="11269" name="Rectangle 5"/>
            <p:cNvSpPr/>
            <p:nvPr/>
          </p:nvSpPr>
          <p:spPr>
            <a:xfrm>
              <a:off x="2652713" y="1600200"/>
              <a:ext cx="5778500" cy="1016000"/>
            </a:xfrm>
            <a:prstGeom prst="rect">
              <a:avLst/>
            </a:prstGeom>
            <a:solidFill>
              <a:schemeClr val="accent1"/>
            </a:solidFill>
            <a:ln w="9525" cap="flat" cmpd="sng">
              <a:solidFill>
                <a:schemeClr val="tx1"/>
              </a:solidFill>
              <a:prstDash val="solid"/>
              <a:miter/>
              <a:headEnd type="none" w="med" len="med"/>
              <a:tailEnd type="none" w="med" len="med"/>
            </a:ln>
          </p:spPr>
          <p:txBody>
            <a:bodyPr anchor="ctr">
              <a:spAutoFit/>
            </a:bodyPr>
            <a:p>
              <a:r>
                <a:rPr dirty="0">
                  <a:latin typeface="Comic Sans MS" panose="030F0702030302020204" pitchFamily="66" charset="0"/>
                </a:rPr>
                <a:t>Atom-atom dari unsur yang sama mempunyai </a:t>
              </a:r>
              <a:endParaRPr dirty="0">
                <a:latin typeface="Comic Sans MS" panose="030F0702030302020204" pitchFamily="66" charset="0"/>
              </a:endParaRPr>
            </a:p>
            <a:p>
              <a:r>
                <a:rPr dirty="0">
                  <a:latin typeface="Comic Sans MS" panose="030F0702030302020204" pitchFamily="66" charset="0"/>
                </a:rPr>
                <a:t>massa yang berbeda</a:t>
              </a:r>
              <a:endParaRPr dirty="0">
                <a:latin typeface="Comic Sans MS" panose="030F0702030302020204" pitchFamily="66" charset="0"/>
              </a:endParaRPr>
            </a:p>
            <a:p>
              <a:r>
                <a:rPr dirty="0">
                  <a:latin typeface="Comic Sans MS" panose="030F0702030302020204" pitchFamily="66" charset="0"/>
                </a:rPr>
                <a:t>Contoh :   C</a:t>
              </a:r>
              <a:r>
                <a:rPr baseline="30000" dirty="0">
                  <a:latin typeface="Comic Sans MS" panose="030F0702030302020204" pitchFamily="66" charset="0"/>
                </a:rPr>
                <a:t>12</a:t>
              </a:r>
              <a:r>
                <a:rPr dirty="0">
                  <a:latin typeface="Comic Sans MS" panose="030F0702030302020204" pitchFamily="66" charset="0"/>
                </a:rPr>
                <a:t>,  C</a:t>
              </a:r>
              <a:r>
                <a:rPr baseline="30000" dirty="0">
                  <a:latin typeface="Comic Sans MS" panose="030F0702030302020204" pitchFamily="66" charset="0"/>
                </a:rPr>
                <a:t>13</a:t>
              </a:r>
              <a:r>
                <a:rPr dirty="0">
                  <a:latin typeface="Comic Sans MS" panose="030F0702030302020204" pitchFamily="66" charset="0"/>
                </a:rPr>
                <a:t>,</a:t>
              </a:r>
              <a:r>
                <a:rPr baseline="30000" dirty="0">
                  <a:latin typeface="Comic Sans MS" panose="030F0702030302020204" pitchFamily="66" charset="0"/>
                </a:rPr>
                <a:t>  </a:t>
              </a:r>
              <a:r>
                <a:rPr dirty="0">
                  <a:latin typeface="Comic Sans MS" panose="030F0702030302020204" pitchFamily="66" charset="0"/>
                </a:rPr>
                <a:t>C</a:t>
              </a:r>
              <a:r>
                <a:rPr baseline="30000" dirty="0">
                  <a:latin typeface="Comic Sans MS" panose="030F0702030302020204" pitchFamily="66" charset="0"/>
                </a:rPr>
                <a:t>14</a:t>
              </a:r>
              <a:endParaRPr baseline="30000" dirty="0">
                <a:latin typeface="Comic Sans MS" panose="030F0702030302020204" pitchFamily="66" charset="0"/>
              </a:endParaRPr>
            </a:p>
          </p:txBody>
        </p:sp>
        <p:sp>
          <p:nvSpPr>
            <p:cNvPr id="11270" name="Oval 6"/>
            <p:cNvSpPr/>
            <p:nvPr/>
          </p:nvSpPr>
          <p:spPr>
            <a:xfrm>
              <a:off x="228600" y="3352800"/>
              <a:ext cx="1592263" cy="5334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spAutoFit/>
            </a:bodyPr>
            <a:p>
              <a:r>
                <a:rPr dirty="0">
                  <a:latin typeface="Comic Sans MS" panose="030F0702030302020204" pitchFamily="66" charset="0"/>
                </a:rPr>
                <a:t>ISOBAR</a:t>
              </a:r>
              <a:endParaRPr dirty="0">
                <a:latin typeface="Comic Sans MS" panose="030F0702030302020204" pitchFamily="66" charset="0"/>
              </a:endParaRPr>
            </a:p>
          </p:txBody>
        </p:sp>
        <p:sp>
          <p:nvSpPr>
            <p:cNvPr id="11271" name="Rectangle 7"/>
            <p:cNvSpPr/>
            <p:nvPr/>
          </p:nvSpPr>
          <p:spPr>
            <a:xfrm>
              <a:off x="2590800" y="3124200"/>
              <a:ext cx="5778500" cy="1016000"/>
            </a:xfrm>
            <a:prstGeom prst="rect">
              <a:avLst/>
            </a:prstGeom>
            <a:solidFill>
              <a:schemeClr val="accent1"/>
            </a:solidFill>
            <a:ln w="9525" cap="flat" cmpd="sng">
              <a:solidFill>
                <a:schemeClr val="tx1"/>
              </a:solidFill>
              <a:prstDash val="solid"/>
              <a:miter/>
              <a:headEnd type="none" w="med" len="med"/>
              <a:tailEnd type="none" w="med" len="med"/>
            </a:ln>
          </p:spPr>
          <p:txBody>
            <a:bodyPr anchor="ctr">
              <a:spAutoFit/>
            </a:bodyPr>
            <a:p>
              <a:r>
                <a:rPr dirty="0">
                  <a:latin typeface="Comic Sans MS" panose="030F0702030302020204" pitchFamily="66" charset="0"/>
                </a:rPr>
                <a:t>Atom-atom dari unsur yang berbeda mempunyai massa yang sama.</a:t>
              </a:r>
              <a:endParaRPr dirty="0">
                <a:latin typeface="Comic Sans MS" panose="030F0702030302020204" pitchFamily="66" charset="0"/>
              </a:endParaRPr>
            </a:p>
            <a:p>
              <a:r>
                <a:rPr dirty="0">
                  <a:latin typeface="Comic Sans MS" panose="030F0702030302020204" pitchFamily="66" charset="0"/>
                </a:rPr>
                <a:t>Contoh :   </a:t>
              </a:r>
              <a:r>
                <a:rPr baseline="-25000" dirty="0">
                  <a:latin typeface="Comic Sans MS" panose="030F0702030302020204" pitchFamily="66" charset="0"/>
                </a:rPr>
                <a:t>6</a:t>
              </a:r>
              <a:r>
                <a:rPr dirty="0">
                  <a:latin typeface="Comic Sans MS" panose="030F0702030302020204" pitchFamily="66" charset="0"/>
                </a:rPr>
                <a:t> C</a:t>
              </a:r>
              <a:r>
                <a:rPr baseline="30000" dirty="0">
                  <a:latin typeface="Comic Sans MS" panose="030F0702030302020204" pitchFamily="66" charset="0"/>
                </a:rPr>
                <a:t>14 </a:t>
              </a:r>
              <a:r>
                <a:rPr dirty="0">
                  <a:latin typeface="Comic Sans MS" panose="030F0702030302020204" pitchFamily="66" charset="0"/>
                </a:rPr>
                <a:t>dan  </a:t>
              </a:r>
              <a:r>
                <a:rPr baseline="-25000" dirty="0">
                  <a:latin typeface="Comic Sans MS" panose="030F0702030302020204" pitchFamily="66" charset="0"/>
                </a:rPr>
                <a:t>7</a:t>
              </a:r>
              <a:r>
                <a:rPr dirty="0">
                  <a:latin typeface="Comic Sans MS" panose="030F0702030302020204" pitchFamily="66" charset="0"/>
                </a:rPr>
                <a:t> N</a:t>
              </a:r>
              <a:r>
                <a:rPr baseline="30000" dirty="0">
                  <a:latin typeface="Comic Sans MS" panose="030F0702030302020204" pitchFamily="66" charset="0"/>
                </a:rPr>
                <a:t>14</a:t>
              </a:r>
              <a:r>
                <a:rPr dirty="0">
                  <a:latin typeface="Comic Sans MS" panose="030F0702030302020204" pitchFamily="66" charset="0"/>
                </a:rPr>
                <a:t> , </a:t>
              </a:r>
              <a:r>
                <a:rPr baseline="-25000" dirty="0">
                  <a:latin typeface="Comic Sans MS" panose="030F0702030302020204" pitchFamily="66" charset="0"/>
                </a:rPr>
                <a:t>11</a:t>
              </a:r>
              <a:r>
                <a:rPr dirty="0">
                  <a:latin typeface="Comic Sans MS" panose="030F0702030302020204" pitchFamily="66" charset="0"/>
                </a:rPr>
                <a:t>Na</a:t>
              </a:r>
              <a:r>
                <a:rPr baseline="30000" dirty="0">
                  <a:latin typeface="Comic Sans MS" panose="030F0702030302020204" pitchFamily="66" charset="0"/>
                </a:rPr>
                <a:t>24</a:t>
              </a:r>
              <a:r>
                <a:rPr dirty="0">
                  <a:latin typeface="Comic Sans MS" panose="030F0702030302020204" pitchFamily="66" charset="0"/>
                </a:rPr>
                <a:t> dan </a:t>
              </a:r>
              <a:r>
                <a:rPr baseline="-25000" dirty="0">
                  <a:latin typeface="Comic Sans MS" panose="030F0702030302020204" pitchFamily="66" charset="0"/>
                </a:rPr>
                <a:t>12</a:t>
              </a:r>
              <a:r>
                <a:rPr dirty="0">
                  <a:latin typeface="Comic Sans MS" panose="030F0702030302020204" pitchFamily="66" charset="0"/>
                </a:rPr>
                <a:t> Mg</a:t>
              </a:r>
              <a:r>
                <a:rPr baseline="30000" dirty="0">
                  <a:latin typeface="Comic Sans MS" panose="030F0702030302020204" pitchFamily="66" charset="0"/>
                </a:rPr>
                <a:t>24</a:t>
              </a:r>
              <a:endParaRPr baseline="30000" dirty="0">
                <a:latin typeface="Comic Sans MS" panose="030F0702030302020204" pitchFamily="66" charset="0"/>
              </a:endParaRPr>
            </a:p>
          </p:txBody>
        </p:sp>
        <p:sp>
          <p:nvSpPr>
            <p:cNvPr id="11272" name="Oval 8"/>
            <p:cNvSpPr/>
            <p:nvPr/>
          </p:nvSpPr>
          <p:spPr>
            <a:xfrm>
              <a:off x="228600" y="5105400"/>
              <a:ext cx="1570038" cy="5334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spAutoFit/>
            </a:bodyPr>
            <a:p>
              <a:r>
                <a:rPr dirty="0">
                  <a:latin typeface="Comic Sans MS" panose="030F0702030302020204" pitchFamily="66" charset="0"/>
                </a:rPr>
                <a:t>ISOTON</a:t>
              </a:r>
              <a:endParaRPr dirty="0">
                <a:latin typeface="Comic Sans MS" panose="030F0702030302020204" pitchFamily="66" charset="0"/>
              </a:endParaRPr>
            </a:p>
          </p:txBody>
        </p:sp>
        <p:sp>
          <p:nvSpPr>
            <p:cNvPr id="11273" name="Rectangle 9"/>
            <p:cNvSpPr/>
            <p:nvPr/>
          </p:nvSpPr>
          <p:spPr>
            <a:xfrm>
              <a:off x="2667000" y="4999335"/>
              <a:ext cx="5702300" cy="923330"/>
            </a:xfrm>
            <a:prstGeom prst="rect">
              <a:avLst/>
            </a:prstGeom>
            <a:solidFill>
              <a:schemeClr val="accent1"/>
            </a:solidFill>
            <a:ln w="9525" cap="flat" cmpd="sng">
              <a:solidFill>
                <a:schemeClr val="tx1"/>
              </a:solidFill>
              <a:prstDash val="solid"/>
              <a:miter/>
              <a:headEnd type="none" w="med" len="med"/>
              <a:tailEnd type="none" w="med" len="med"/>
            </a:ln>
          </p:spPr>
          <p:txBody>
            <a:bodyPr anchor="ctr">
              <a:spAutoFit/>
            </a:bodyPr>
            <a:p>
              <a:r>
                <a:rPr dirty="0">
                  <a:latin typeface="Comic Sans MS" panose="030F0702030302020204" pitchFamily="66" charset="0"/>
                </a:rPr>
                <a:t>Atom-atom dari unsur yang berbeda mempunyai jumlah netron yang sama.</a:t>
              </a:r>
              <a:endParaRPr dirty="0">
                <a:latin typeface="Comic Sans MS" panose="030F0702030302020204" pitchFamily="66" charset="0"/>
              </a:endParaRPr>
            </a:p>
            <a:p>
              <a:r>
                <a:rPr dirty="0">
                  <a:latin typeface="Comic Sans MS" panose="030F0702030302020204" pitchFamily="66" charset="0"/>
                </a:rPr>
                <a:t>Contoh :   </a:t>
              </a:r>
              <a:r>
                <a:rPr baseline="-25000" dirty="0">
                  <a:latin typeface="Comic Sans MS" panose="030F0702030302020204" pitchFamily="66" charset="0"/>
                </a:rPr>
                <a:t>6</a:t>
              </a:r>
              <a:r>
                <a:rPr dirty="0">
                  <a:latin typeface="Comic Sans MS" panose="030F0702030302020204" pitchFamily="66" charset="0"/>
                </a:rPr>
                <a:t>C</a:t>
              </a:r>
              <a:r>
                <a:rPr baseline="30000" dirty="0">
                  <a:latin typeface="Comic Sans MS" panose="030F0702030302020204" pitchFamily="66" charset="0"/>
                </a:rPr>
                <a:t>13 </a:t>
              </a:r>
              <a:r>
                <a:rPr dirty="0">
                  <a:latin typeface="Comic Sans MS" panose="030F0702030302020204" pitchFamily="66" charset="0"/>
                </a:rPr>
                <a:t>dan </a:t>
              </a:r>
              <a:r>
                <a:rPr baseline="-25000" dirty="0">
                  <a:latin typeface="Comic Sans MS" panose="030F0702030302020204" pitchFamily="66" charset="0"/>
                </a:rPr>
                <a:t> 7</a:t>
              </a:r>
              <a:r>
                <a:rPr dirty="0">
                  <a:latin typeface="Comic Sans MS" panose="030F0702030302020204" pitchFamily="66" charset="0"/>
                </a:rPr>
                <a:t>N</a:t>
              </a:r>
              <a:r>
                <a:rPr baseline="30000" dirty="0">
                  <a:latin typeface="Comic Sans MS" panose="030F0702030302020204" pitchFamily="66" charset="0"/>
                </a:rPr>
                <a:t>14 </a:t>
              </a:r>
              <a:r>
                <a:rPr dirty="0">
                  <a:latin typeface="Comic Sans MS" panose="030F0702030302020204" pitchFamily="66" charset="0"/>
                </a:rPr>
                <a:t> , </a:t>
              </a:r>
              <a:r>
                <a:rPr baseline="-25000" dirty="0">
                  <a:latin typeface="Comic Sans MS" panose="030F0702030302020204" pitchFamily="66" charset="0"/>
                </a:rPr>
                <a:t>15</a:t>
              </a:r>
              <a:r>
                <a:rPr dirty="0">
                  <a:latin typeface="Comic Sans MS" panose="030F0702030302020204" pitchFamily="66" charset="0"/>
                </a:rPr>
                <a:t> P</a:t>
              </a:r>
              <a:r>
                <a:rPr baseline="30000" dirty="0">
                  <a:latin typeface="Comic Sans MS" panose="030F0702030302020204" pitchFamily="66" charset="0"/>
                </a:rPr>
                <a:t>31 </a:t>
              </a:r>
              <a:r>
                <a:rPr dirty="0">
                  <a:latin typeface="Comic Sans MS" panose="030F0702030302020204" pitchFamily="66" charset="0"/>
                </a:rPr>
                <a:t>dan </a:t>
              </a:r>
              <a:r>
                <a:rPr baseline="-25000" dirty="0">
                  <a:latin typeface="Comic Sans MS" panose="030F0702030302020204" pitchFamily="66" charset="0"/>
                </a:rPr>
                <a:t>16</a:t>
              </a:r>
              <a:r>
                <a:rPr dirty="0">
                  <a:latin typeface="Comic Sans MS" panose="030F0702030302020204" pitchFamily="66" charset="0"/>
                </a:rPr>
                <a:t> S </a:t>
              </a:r>
              <a:r>
                <a:rPr baseline="30000" dirty="0">
                  <a:latin typeface="Comic Sans MS" panose="030F0702030302020204" pitchFamily="66" charset="0"/>
                </a:rPr>
                <a:t>32</a:t>
              </a:r>
              <a:r>
                <a:rPr dirty="0">
                  <a:latin typeface="Comic Sans MS" panose="030F0702030302020204" pitchFamily="66" charset="0"/>
                </a:rPr>
                <a:t> </a:t>
              </a:r>
              <a:endParaRPr dirty="0">
                <a:latin typeface="Comic Sans MS" panose="030F0702030302020204" pitchFamily="66" charset="0"/>
              </a:endParaRPr>
            </a:p>
          </p:txBody>
        </p:sp>
        <p:sp>
          <p:nvSpPr>
            <p:cNvPr id="11274" name="AutoShape 10"/>
            <p:cNvSpPr/>
            <p:nvPr/>
          </p:nvSpPr>
          <p:spPr>
            <a:xfrm>
              <a:off x="1905000" y="1828800"/>
              <a:ext cx="533400" cy="304800"/>
            </a:xfrm>
            <a:prstGeom prst="rightArrow">
              <a:avLst>
                <a:gd name="adj1" fmla="val 50000"/>
                <a:gd name="adj2" fmla="val 43750"/>
              </a:avLst>
            </a:prstGeom>
            <a:solidFill>
              <a:schemeClr val="accent1"/>
            </a:solidFill>
            <a:ln w="9525" cap="flat" cmpd="sng">
              <a:solidFill>
                <a:schemeClr val="tx1"/>
              </a:solidFill>
              <a:prstDash val="solid"/>
              <a:miter/>
              <a:headEnd type="none" w="med" len="med"/>
              <a:tailEnd type="none" w="med" len="med"/>
            </a:ln>
          </p:spPr>
          <p:txBody>
            <a:bodyPr wrap="none" anchor="ctr">
              <a:spAutoFit/>
            </a:bodyPr>
            <a:p>
              <a:endParaRPr lang="id-ID" altLang="x-none" dirty="0">
                <a:latin typeface="Comic Sans MS" panose="030F0702030302020204" pitchFamily="66" charset="0"/>
              </a:endParaRPr>
            </a:p>
          </p:txBody>
        </p:sp>
        <p:sp>
          <p:nvSpPr>
            <p:cNvPr id="11275" name="AutoShape 11"/>
            <p:cNvSpPr/>
            <p:nvPr/>
          </p:nvSpPr>
          <p:spPr>
            <a:xfrm>
              <a:off x="1905000" y="3429000"/>
              <a:ext cx="533400" cy="304800"/>
            </a:xfrm>
            <a:prstGeom prst="rightArrow">
              <a:avLst>
                <a:gd name="adj1" fmla="val 50000"/>
                <a:gd name="adj2" fmla="val 43750"/>
              </a:avLst>
            </a:prstGeom>
            <a:solidFill>
              <a:schemeClr val="accent1"/>
            </a:solidFill>
            <a:ln w="9525" cap="flat" cmpd="sng">
              <a:solidFill>
                <a:schemeClr val="tx1"/>
              </a:solidFill>
              <a:prstDash val="solid"/>
              <a:miter/>
              <a:headEnd type="none" w="med" len="med"/>
              <a:tailEnd type="none" w="med" len="med"/>
            </a:ln>
          </p:spPr>
          <p:txBody>
            <a:bodyPr wrap="none" anchor="ctr">
              <a:spAutoFit/>
            </a:bodyPr>
            <a:p>
              <a:endParaRPr lang="id-ID" altLang="x-none" dirty="0">
                <a:latin typeface="Comic Sans MS" panose="030F0702030302020204" pitchFamily="66" charset="0"/>
              </a:endParaRPr>
            </a:p>
          </p:txBody>
        </p:sp>
        <p:sp>
          <p:nvSpPr>
            <p:cNvPr id="11276" name="AutoShape 12"/>
            <p:cNvSpPr/>
            <p:nvPr/>
          </p:nvSpPr>
          <p:spPr>
            <a:xfrm>
              <a:off x="1905000" y="5181600"/>
              <a:ext cx="533400" cy="304800"/>
            </a:xfrm>
            <a:prstGeom prst="rightArrow">
              <a:avLst>
                <a:gd name="adj1" fmla="val 50000"/>
                <a:gd name="adj2" fmla="val 43750"/>
              </a:avLst>
            </a:prstGeom>
            <a:solidFill>
              <a:schemeClr val="accent1"/>
            </a:solidFill>
            <a:ln w="9525" cap="flat" cmpd="sng">
              <a:solidFill>
                <a:schemeClr val="tx1"/>
              </a:solidFill>
              <a:prstDash val="solid"/>
              <a:miter/>
              <a:headEnd type="none" w="med" len="med"/>
              <a:tailEnd type="none" w="med" len="med"/>
            </a:ln>
          </p:spPr>
          <p:txBody>
            <a:bodyPr wrap="none" anchor="ctr">
              <a:spAutoFit/>
            </a:bodyPr>
            <a:p>
              <a:endParaRPr lang="id-ID" altLang="x-none" dirty="0">
                <a:latin typeface="Comic Sans MS" panose="030F0702030302020204" pitchFamily="66" charset="0"/>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1"/>
          <p:cNvSpPr/>
          <p:nvPr/>
        </p:nvSpPr>
        <p:spPr>
          <a:xfrm>
            <a:off x="1701800" y="191770"/>
            <a:ext cx="2846705" cy="9220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54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rPr>
              <a:t>ISOTOP</a:t>
            </a:r>
            <a:endParaRPr kumimoji="0" lang="en-US" sz="54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grpSp>
        <p:nvGrpSpPr>
          <p:cNvPr id="12291" name="Group 2"/>
          <p:cNvGrpSpPr/>
          <p:nvPr/>
        </p:nvGrpSpPr>
        <p:grpSpPr>
          <a:xfrm>
            <a:off x="5092700" y="3829050"/>
            <a:ext cx="1524000" cy="1301750"/>
            <a:chOff x="2160" y="6668"/>
            <a:chExt cx="2129" cy="1690"/>
          </a:xfrm>
        </p:grpSpPr>
        <p:sp>
          <p:nvSpPr>
            <p:cNvPr id="12318" name="Oval 3"/>
            <p:cNvSpPr/>
            <p:nvPr/>
          </p:nvSpPr>
          <p:spPr>
            <a:xfrm>
              <a:off x="2160" y="6668"/>
              <a:ext cx="2066" cy="1690"/>
            </a:xfrm>
            <a:prstGeom prst="ellipse">
              <a:avLst/>
            </a:prstGeom>
            <a:solidFill>
              <a:srgbClr val="FFFFFF"/>
            </a:solidFill>
            <a:ln w="9525" cap="flat" cmpd="sng">
              <a:solidFill>
                <a:srgbClr val="000000"/>
              </a:solidFill>
              <a:prstDash val="dash"/>
              <a:headEnd type="none" w="med" len="med"/>
              <a:tailEnd type="none" w="med" len="med"/>
            </a:ln>
          </p:spPr>
          <p:txBody>
            <a:bodyPr/>
            <a:p>
              <a:endParaRPr lang="id-ID" altLang="x-none" sz="2400" dirty="0">
                <a:latin typeface="Comic Sans MS" panose="030F0702030302020204" pitchFamily="66" charset="0"/>
              </a:endParaRPr>
            </a:p>
          </p:txBody>
        </p:sp>
        <p:sp>
          <p:nvSpPr>
            <p:cNvPr id="12319" name="Oval 4"/>
            <p:cNvSpPr/>
            <p:nvPr/>
          </p:nvSpPr>
          <p:spPr>
            <a:xfrm>
              <a:off x="4146" y="7341"/>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12320" name="Oval 5"/>
            <p:cNvSpPr/>
            <p:nvPr/>
          </p:nvSpPr>
          <p:spPr>
            <a:xfrm>
              <a:off x="3106" y="7453"/>
              <a:ext cx="282" cy="219"/>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34822" name="Oval 6"/>
            <p:cNvSpPr>
              <a:spLocks noChangeArrowheads="1"/>
            </p:cNvSpPr>
            <p:nvPr/>
          </p:nvSpPr>
          <p:spPr bwMode="auto">
            <a:xfrm>
              <a:off x="3067" y="7152"/>
              <a:ext cx="284" cy="190"/>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12292" name="Group 7"/>
          <p:cNvGrpSpPr/>
          <p:nvPr/>
        </p:nvGrpSpPr>
        <p:grpSpPr>
          <a:xfrm>
            <a:off x="2882900" y="3829050"/>
            <a:ext cx="1600200" cy="1301750"/>
            <a:chOff x="5158" y="6668"/>
            <a:chExt cx="2129" cy="1690"/>
          </a:xfrm>
        </p:grpSpPr>
        <p:sp>
          <p:nvSpPr>
            <p:cNvPr id="12315" name="Oval 8"/>
            <p:cNvSpPr/>
            <p:nvPr/>
          </p:nvSpPr>
          <p:spPr>
            <a:xfrm>
              <a:off x="5158" y="6668"/>
              <a:ext cx="2066" cy="1690"/>
            </a:xfrm>
            <a:prstGeom prst="ellipse">
              <a:avLst/>
            </a:prstGeom>
            <a:solidFill>
              <a:srgbClr val="FFFFFF"/>
            </a:solidFill>
            <a:ln w="9525" cap="flat" cmpd="sng">
              <a:solidFill>
                <a:srgbClr val="000000"/>
              </a:solidFill>
              <a:prstDash val="dash"/>
              <a:headEnd type="none" w="med" len="med"/>
              <a:tailEnd type="none" w="med" len="med"/>
            </a:ln>
          </p:spPr>
          <p:txBody>
            <a:bodyPr/>
            <a:p>
              <a:endParaRPr lang="id-ID" altLang="x-none" sz="2400" dirty="0">
                <a:latin typeface="Comic Sans MS" panose="030F0702030302020204" pitchFamily="66" charset="0"/>
              </a:endParaRPr>
            </a:p>
          </p:txBody>
        </p:sp>
        <p:sp>
          <p:nvSpPr>
            <p:cNvPr id="12316" name="Oval 9"/>
            <p:cNvSpPr/>
            <p:nvPr/>
          </p:nvSpPr>
          <p:spPr>
            <a:xfrm>
              <a:off x="7144" y="7341"/>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12317" name="Oval 10"/>
            <p:cNvSpPr/>
            <p:nvPr/>
          </p:nvSpPr>
          <p:spPr>
            <a:xfrm>
              <a:off x="6104" y="7453"/>
              <a:ext cx="282" cy="219"/>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sz="2400" dirty="0">
                <a:latin typeface="Comic Sans MS" panose="030F0702030302020204" pitchFamily="66" charset="0"/>
              </a:endParaRPr>
            </a:p>
          </p:txBody>
        </p:sp>
      </p:grpSp>
      <p:grpSp>
        <p:nvGrpSpPr>
          <p:cNvPr id="12293" name="Group 11"/>
          <p:cNvGrpSpPr/>
          <p:nvPr/>
        </p:nvGrpSpPr>
        <p:grpSpPr>
          <a:xfrm>
            <a:off x="7226300" y="3829050"/>
            <a:ext cx="1524000" cy="1301750"/>
            <a:chOff x="7929" y="5218"/>
            <a:chExt cx="2129" cy="1690"/>
          </a:xfrm>
        </p:grpSpPr>
        <p:sp>
          <p:nvSpPr>
            <p:cNvPr id="12310" name="Oval 12"/>
            <p:cNvSpPr/>
            <p:nvPr/>
          </p:nvSpPr>
          <p:spPr>
            <a:xfrm>
              <a:off x="7929" y="5218"/>
              <a:ext cx="2066" cy="1690"/>
            </a:xfrm>
            <a:prstGeom prst="ellipse">
              <a:avLst/>
            </a:prstGeom>
            <a:solidFill>
              <a:srgbClr val="FFFFFF"/>
            </a:solidFill>
            <a:ln w="9525" cap="flat" cmpd="sng">
              <a:solidFill>
                <a:srgbClr val="000000"/>
              </a:solidFill>
              <a:prstDash val="dash"/>
              <a:headEnd type="none" w="med" len="med"/>
              <a:tailEnd type="none" w="med" len="med"/>
            </a:ln>
          </p:spPr>
          <p:txBody>
            <a:bodyPr/>
            <a:p>
              <a:endParaRPr lang="id-ID" altLang="x-none" sz="2400" dirty="0">
                <a:latin typeface="Comic Sans MS" panose="030F0702030302020204" pitchFamily="66" charset="0"/>
              </a:endParaRPr>
            </a:p>
          </p:txBody>
        </p:sp>
        <p:sp>
          <p:nvSpPr>
            <p:cNvPr id="12311" name="Oval 13"/>
            <p:cNvSpPr/>
            <p:nvPr/>
          </p:nvSpPr>
          <p:spPr>
            <a:xfrm>
              <a:off x="9915" y="5891"/>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12312" name="Oval 14"/>
            <p:cNvSpPr/>
            <p:nvPr/>
          </p:nvSpPr>
          <p:spPr>
            <a:xfrm>
              <a:off x="8603" y="6003"/>
              <a:ext cx="282" cy="219"/>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34831" name="Oval 15"/>
            <p:cNvSpPr>
              <a:spLocks noChangeArrowheads="1"/>
            </p:cNvSpPr>
            <p:nvPr/>
          </p:nvSpPr>
          <p:spPr bwMode="auto">
            <a:xfrm>
              <a:off x="8962" y="5702"/>
              <a:ext cx="282" cy="190"/>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4832" name="Oval 16"/>
            <p:cNvSpPr>
              <a:spLocks noChangeArrowheads="1"/>
            </p:cNvSpPr>
            <p:nvPr/>
          </p:nvSpPr>
          <p:spPr bwMode="auto">
            <a:xfrm>
              <a:off x="8572" y="5702"/>
              <a:ext cx="284" cy="190"/>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sp>
        <p:nvSpPr>
          <p:cNvPr id="12294" name="Oval 17"/>
          <p:cNvSpPr/>
          <p:nvPr/>
        </p:nvSpPr>
        <p:spPr>
          <a:xfrm>
            <a:off x="3111500" y="2058988"/>
            <a:ext cx="90488" cy="100012"/>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34834" name="Oval 18"/>
          <p:cNvSpPr>
            <a:spLocks noChangeArrowheads="1"/>
          </p:cNvSpPr>
          <p:nvPr/>
        </p:nvSpPr>
        <p:spPr bwMode="auto">
          <a:xfrm>
            <a:off x="3084513" y="2954338"/>
            <a:ext cx="179388" cy="119063"/>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2296" name="Oval 19"/>
          <p:cNvSpPr/>
          <p:nvPr/>
        </p:nvSpPr>
        <p:spPr>
          <a:xfrm>
            <a:off x="3084513" y="2540000"/>
            <a:ext cx="179387" cy="139700"/>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12297" name="TextBox 20"/>
          <p:cNvSpPr txBox="1"/>
          <p:nvPr/>
        </p:nvSpPr>
        <p:spPr>
          <a:xfrm>
            <a:off x="3416300" y="1927225"/>
            <a:ext cx="1295400" cy="368300"/>
          </a:xfrm>
          <a:prstGeom prst="rect">
            <a:avLst/>
          </a:prstGeom>
          <a:noFill/>
          <a:ln w="9525">
            <a:noFill/>
          </a:ln>
        </p:spPr>
        <p:txBody>
          <a:bodyPr>
            <a:spAutoFit/>
          </a:bodyPr>
          <a:p>
            <a:r>
              <a:rPr dirty="0">
                <a:latin typeface="Comic Sans MS" panose="030F0702030302020204" pitchFamily="66" charset="0"/>
              </a:rPr>
              <a:t>= elektron</a:t>
            </a:r>
            <a:endParaRPr dirty="0">
              <a:latin typeface="Comic Sans MS" panose="030F0702030302020204" pitchFamily="66" charset="0"/>
            </a:endParaRPr>
          </a:p>
        </p:txBody>
      </p:sp>
      <p:sp>
        <p:nvSpPr>
          <p:cNvPr id="12298" name="TextBox 21"/>
          <p:cNvSpPr txBox="1"/>
          <p:nvPr/>
        </p:nvSpPr>
        <p:spPr>
          <a:xfrm>
            <a:off x="3416300" y="2460625"/>
            <a:ext cx="1295400" cy="368300"/>
          </a:xfrm>
          <a:prstGeom prst="rect">
            <a:avLst/>
          </a:prstGeom>
          <a:noFill/>
          <a:ln w="9525">
            <a:noFill/>
          </a:ln>
        </p:spPr>
        <p:txBody>
          <a:bodyPr>
            <a:spAutoFit/>
          </a:bodyPr>
          <a:p>
            <a:r>
              <a:rPr dirty="0">
                <a:latin typeface="Comic Sans MS" panose="030F0702030302020204" pitchFamily="66" charset="0"/>
              </a:rPr>
              <a:t>= proton</a:t>
            </a:r>
            <a:endParaRPr dirty="0">
              <a:latin typeface="Comic Sans MS" panose="030F0702030302020204" pitchFamily="66" charset="0"/>
            </a:endParaRPr>
          </a:p>
        </p:txBody>
      </p:sp>
      <p:sp>
        <p:nvSpPr>
          <p:cNvPr id="12299" name="TextBox 22"/>
          <p:cNvSpPr txBox="1"/>
          <p:nvPr/>
        </p:nvSpPr>
        <p:spPr>
          <a:xfrm>
            <a:off x="3416300" y="2844800"/>
            <a:ext cx="1295400" cy="368300"/>
          </a:xfrm>
          <a:prstGeom prst="rect">
            <a:avLst/>
          </a:prstGeom>
          <a:noFill/>
          <a:ln w="9525">
            <a:noFill/>
          </a:ln>
        </p:spPr>
        <p:txBody>
          <a:bodyPr>
            <a:spAutoFit/>
          </a:bodyPr>
          <a:p>
            <a:r>
              <a:rPr dirty="0">
                <a:latin typeface="Comic Sans MS" panose="030F0702030302020204" pitchFamily="66" charset="0"/>
              </a:rPr>
              <a:t>= netron</a:t>
            </a:r>
            <a:endParaRPr dirty="0">
              <a:latin typeface="Comic Sans MS" panose="030F0702030302020204" pitchFamily="66" charset="0"/>
            </a:endParaRPr>
          </a:p>
        </p:txBody>
      </p:sp>
      <p:sp>
        <p:nvSpPr>
          <p:cNvPr id="12300" name="Rectangle 21"/>
          <p:cNvSpPr/>
          <p:nvPr/>
        </p:nvSpPr>
        <p:spPr>
          <a:xfrm>
            <a:off x="1524000" y="44450"/>
            <a:ext cx="309880" cy="368300"/>
          </a:xfrm>
          <a:prstGeom prst="rect">
            <a:avLst/>
          </a:prstGeom>
          <a:noFill/>
          <a:ln w="9525">
            <a:noFill/>
          </a:ln>
        </p:spPr>
        <p:txBody>
          <a:bodyPr wrap="none" anchor="ctr">
            <a:spAutoFit/>
          </a:bodyPr>
          <a:p>
            <a:endParaRPr lang="id-ID" altLang="x-none" dirty="0">
              <a:latin typeface="Comic Sans MS" panose="030F0702030302020204" pitchFamily="66" charset="0"/>
            </a:endParaRPr>
          </a:p>
        </p:txBody>
      </p:sp>
      <p:pic>
        <p:nvPicPr>
          <p:cNvPr id="12301" name="Picture 20"/>
          <p:cNvPicPr>
            <a:picLocks noChangeAspect="1"/>
          </p:cNvPicPr>
          <p:nvPr/>
        </p:nvPicPr>
        <p:blipFill>
          <a:blip r:embed="rId1">
            <a:clrChange>
              <a:clrFrom>
                <a:srgbClr val="FFFFFF"/>
              </a:clrFrom>
              <a:clrTo>
                <a:srgbClr val="FFFFFF">
                  <a:alpha val="0"/>
                </a:srgbClr>
              </a:clrTo>
            </a:clrChange>
          </a:blip>
          <a:stretch>
            <a:fillRect/>
          </a:stretch>
        </p:blipFill>
        <p:spPr>
          <a:xfrm>
            <a:off x="3492500" y="5283200"/>
            <a:ext cx="457200" cy="504825"/>
          </a:xfrm>
          <a:prstGeom prst="rect">
            <a:avLst/>
          </a:prstGeom>
          <a:noFill/>
          <a:ln w="9525">
            <a:noFill/>
          </a:ln>
        </p:spPr>
      </p:pic>
      <p:sp>
        <p:nvSpPr>
          <p:cNvPr id="12302" name="Rectangle 24"/>
          <p:cNvSpPr/>
          <p:nvPr/>
        </p:nvSpPr>
        <p:spPr>
          <a:xfrm>
            <a:off x="1524000" y="44450"/>
            <a:ext cx="309880" cy="368300"/>
          </a:xfrm>
          <a:prstGeom prst="rect">
            <a:avLst/>
          </a:prstGeom>
          <a:noFill/>
          <a:ln w="9525">
            <a:noFill/>
          </a:ln>
        </p:spPr>
        <p:txBody>
          <a:bodyPr wrap="none" anchor="ctr">
            <a:spAutoFit/>
          </a:bodyPr>
          <a:p>
            <a:endParaRPr lang="id-ID" altLang="x-none" dirty="0">
              <a:latin typeface="Comic Sans MS" panose="030F0702030302020204" pitchFamily="66" charset="0"/>
            </a:endParaRPr>
          </a:p>
        </p:txBody>
      </p:sp>
      <p:pic>
        <p:nvPicPr>
          <p:cNvPr id="12303" name="Picture 23"/>
          <p:cNvPicPr>
            <a:picLocks noChangeAspect="1"/>
          </p:cNvPicPr>
          <p:nvPr/>
        </p:nvPicPr>
        <p:blipFill>
          <a:blip r:embed="rId2">
            <a:clrChange>
              <a:clrFrom>
                <a:srgbClr val="FFFFFF"/>
              </a:clrFrom>
              <a:clrTo>
                <a:srgbClr val="FFFFFF">
                  <a:alpha val="0"/>
                </a:srgbClr>
              </a:clrTo>
            </a:clrChange>
          </a:blip>
          <a:stretch>
            <a:fillRect/>
          </a:stretch>
        </p:blipFill>
        <p:spPr>
          <a:xfrm>
            <a:off x="5626100" y="5283200"/>
            <a:ext cx="457200" cy="504825"/>
          </a:xfrm>
          <a:prstGeom prst="rect">
            <a:avLst/>
          </a:prstGeom>
          <a:noFill/>
          <a:ln w="9525">
            <a:noFill/>
          </a:ln>
        </p:spPr>
      </p:pic>
      <p:sp>
        <p:nvSpPr>
          <p:cNvPr id="12304" name="Rectangle 27"/>
          <p:cNvSpPr/>
          <p:nvPr/>
        </p:nvSpPr>
        <p:spPr>
          <a:xfrm>
            <a:off x="1524000" y="44450"/>
            <a:ext cx="309880" cy="368300"/>
          </a:xfrm>
          <a:prstGeom prst="rect">
            <a:avLst/>
          </a:prstGeom>
          <a:noFill/>
          <a:ln w="9525">
            <a:noFill/>
          </a:ln>
        </p:spPr>
        <p:txBody>
          <a:bodyPr wrap="none" anchor="ctr">
            <a:spAutoFit/>
          </a:bodyPr>
          <a:p>
            <a:endParaRPr lang="id-ID" altLang="x-none" dirty="0">
              <a:latin typeface="Comic Sans MS" panose="030F0702030302020204" pitchFamily="66" charset="0"/>
            </a:endParaRPr>
          </a:p>
        </p:txBody>
      </p:sp>
      <p:pic>
        <p:nvPicPr>
          <p:cNvPr id="12305" name="Picture 26"/>
          <p:cNvPicPr>
            <a:picLocks noChangeAspect="1"/>
          </p:cNvPicPr>
          <p:nvPr/>
        </p:nvPicPr>
        <p:blipFill>
          <a:blip r:embed="rId3">
            <a:clrChange>
              <a:clrFrom>
                <a:srgbClr val="FFFFFF"/>
              </a:clrFrom>
              <a:clrTo>
                <a:srgbClr val="FFFFFF">
                  <a:alpha val="0"/>
                </a:srgbClr>
              </a:clrTo>
            </a:clrChange>
          </a:blip>
          <a:stretch>
            <a:fillRect/>
          </a:stretch>
        </p:blipFill>
        <p:spPr>
          <a:xfrm>
            <a:off x="7835900" y="5283200"/>
            <a:ext cx="457200" cy="504825"/>
          </a:xfrm>
          <a:prstGeom prst="rect">
            <a:avLst/>
          </a:prstGeom>
          <a:noFill/>
          <a:ln w="9525">
            <a:noFill/>
          </a:ln>
        </p:spPr>
      </p:pic>
      <p:cxnSp>
        <p:nvCxnSpPr>
          <p:cNvPr id="34" name="Straight Arrow Connector 33"/>
          <p:cNvCxnSpPr/>
          <p:nvPr/>
        </p:nvCxnSpPr>
        <p:spPr>
          <a:xfrm flipV="1">
            <a:off x="3797300" y="2540000"/>
            <a:ext cx="3124200" cy="19050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rot="5400000" flipH="1" flipV="1">
            <a:off x="5702300" y="2768600"/>
            <a:ext cx="1600200" cy="11430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rot="16200000" flipV="1">
            <a:off x="6692900" y="2997200"/>
            <a:ext cx="1600200" cy="685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3" name="Rounded Rectangle 42"/>
          <p:cNvSpPr/>
          <p:nvPr/>
        </p:nvSpPr>
        <p:spPr>
          <a:xfrm>
            <a:off x="5626100" y="1689100"/>
            <a:ext cx="2971800" cy="685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b="1" i="0" u="none" strike="noStrike" kern="1200" cap="none" spc="0" normalizeH="0" baseline="0" noProof="0" dirty="0" err="1">
                <a:ln>
                  <a:noFill/>
                </a:ln>
                <a:solidFill>
                  <a:schemeClr val="tx1"/>
                </a:solidFill>
                <a:effectLst/>
                <a:uLnTx/>
                <a:uFillTx/>
                <a:latin typeface="+mn-lt"/>
                <a:ea typeface="+mn-ea"/>
                <a:cs typeface="+mn-cs"/>
              </a:rPr>
              <a:t>Jumlah</a:t>
            </a:r>
            <a:r>
              <a:rPr kumimoji="0" lang="en-US" b="1" i="0" u="none" strike="noStrike" kern="1200" cap="none" spc="0" normalizeH="0" baseline="0" noProof="0" dirty="0">
                <a:ln>
                  <a:noFill/>
                </a:ln>
                <a:solidFill>
                  <a:schemeClr val="tx1"/>
                </a:solidFill>
                <a:effectLst/>
                <a:uLnTx/>
                <a:uFillTx/>
                <a:latin typeface="+mn-lt"/>
                <a:ea typeface="+mn-ea"/>
                <a:cs typeface="+mn-cs"/>
              </a:rPr>
              <a:t> proton </a:t>
            </a:r>
            <a:r>
              <a:rPr kumimoji="0" lang="en-US" b="1" i="0" u="none" strike="noStrike" kern="1200" cap="none" spc="0" normalizeH="0" baseline="0" noProof="0" dirty="0" err="1">
                <a:ln>
                  <a:noFill/>
                </a:ln>
                <a:solidFill>
                  <a:schemeClr val="tx1"/>
                </a:solidFill>
                <a:effectLst/>
                <a:uLnTx/>
                <a:uFillTx/>
                <a:latin typeface="+mn-lt"/>
                <a:ea typeface="+mn-ea"/>
                <a:cs typeface="+mn-cs"/>
              </a:rPr>
              <a:t>sama</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tetapi</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jumlah</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netron</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berbeda</a:t>
            </a:r>
            <a:endParaRPr kumimoji="0" lang="en-US" b="1" i="0" u="none" strike="noStrike" kern="1200" cap="none" spc="0" normalizeH="0" baseline="0" noProof="0" dirty="0" err="1">
              <a:ln>
                <a:noFill/>
              </a:ln>
              <a:solidFill>
                <a:schemeClr val="tx1"/>
              </a:solidFill>
              <a:effectLst/>
              <a:uLnTx/>
              <a:uFillTx/>
              <a:latin typeface="+mn-lt"/>
              <a:ea typeface="+mn-ea"/>
              <a:cs typeface="+mn-cs"/>
            </a:endParaRPr>
          </a:p>
        </p:txBody>
      </p:sp>
    </p:spTree>
  </p:cSld>
  <p:clrMapOvr>
    <a:masterClrMapping/>
  </p:clrMapOvr>
  <p:transition spd="slow">
    <p:newsfla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1"/>
          <p:cNvSpPr/>
          <p:nvPr/>
        </p:nvSpPr>
        <p:spPr>
          <a:xfrm>
            <a:off x="2133600" y="457200"/>
            <a:ext cx="2338705" cy="9220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54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rPr>
              <a:t>ISOBAR</a:t>
            </a:r>
            <a:endParaRPr kumimoji="0" lang="en-US" sz="54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13315" name="Oval 17"/>
          <p:cNvSpPr/>
          <p:nvPr/>
        </p:nvSpPr>
        <p:spPr>
          <a:xfrm>
            <a:off x="2616200" y="2185988"/>
            <a:ext cx="90488" cy="100012"/>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4" name="Oval 18"/>
          <p:cNvSpPr>
            <a:spLocks noChangeArrowheads="1"/>
          </p:cNvSpPr>
          <p:nvPr/>
        </p:nvSpPr>
        <p:spPr bwMode="auto">
          <a:xfrm>
            <a:off x="2589213" y="3081338"/>
            <a:ext cx="179388" cy="119063"/>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3317" name="Oval 19"/>
          <p:cNvSpPr/>
          <p:nvPr/>
        </p:nvSpPr>
        <p:spPr>
          <a:xfrm>
            <a:off x="2589213" y="2667000"/>
            <a:ext cx="179387" cy="139700"/>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13318" name="TextBox 5"/>
          <p:cNvSpPr txBox="1"/>
          <p:nvPr/>
        </p:nvSpPr>
        <p:spPr>
          <a:xfrm>
            <a:off x="2921000" y="2054225"/>
            <a:ext cx="1295400" cy="368300"/>
          </a:xfrm>
          <a:prstGeom prst="rect">
            <a:avLst/>
          </a:prstGeom>
          <a:noFill/>
          <a:ln w="9525">
            <a:noFill/>
          </a:ln>
        </p:spPr>
        <p:txBody>
          <a:bodyPr>
            <a:spAutoFit/>
          </a:bodyPr>
          <a:p>
            <a:r>
              <a:rPr dirty="0">
                <a:latin typeface="Comic Sans MS" panose="030F0702030302020204" pitchFamily="66" charset="0"/>
              </a:rPr>
              <a:t>= elektron</a:t>
            </a:r>
            <a:endParaRPr dirty="0">
              <a:latin typeface="Comic Sans MS" panose="030F0702030302020204" pitchFamily="66" charset="0"/>
            </a:endParaRPr>
          </a:p>
        </p:txBody>
      </p:sp>
      <p:sp>
        <p:nvSpPr>
          <p:cNvPr id="13319" name="TextBox 6"/>
          <p:cNvSpPr txBox="1"/>
          <p:nvPr/>
        </p:nvSpPr>
        <p:spPr>
          <a:xfrm>
            <a:off x="2921000" y="2587625"/>
            <a:ext cx="1295400" cy="368300"/>
          </a:xfrm>
          <a:prstGeom prst="rect">
            <a:avLst/>
          </a:prstGeom>
          <a:noFill/>
          <a:ln w="9525">
            <a:noFill/>
          </a:ln>
        </p:spPr>
        <p:txBody>
          <a:bodyPr>
            <a:spAutoFit/>
          </a:bodyPr>
          <a:p>
            <a:r>
              <a:rPr dirty="0">
                <a:latin typeface="Comic Sans MS" panose="030F0702030302020204" pitchFamily="66" charset="0"/>
              </a:rPr>
              <a:t>= proton</a:t>
            </a:r>
            <a:endParaRPr dirty="0">
              <a:latin typeface="Comic Sans MS" panose="030F0702030302020204" pitchFamily="66" charset="0"/>
            </a:endParaRPr>
          </a:p>
        </p:txBody>
      </p:sp>
      <p:sp>
        <p:nvSpPr>
          <p:cNvPr id="13320" name="TextBox 7"/>
          <p:cNvSpPr txBox="1"/>
          <p:nvPr/>
        </p:nvSpPr>
        <p:spPr>
          <a:xfrm>
            <a:off x="2921000" y="2971800"/>
            <a:ext cx="1295400" cy="368300"/>
          </a:xfrm>
          <a:prstGeom prst="rect">
            <a:avLst/>
          </a:prstGeom>
          <a:noFill/>
          <a:ln w="9525">
            <a:noFill/>
          </a:ln>
        </p:spPr>
        <p:txBody>
          <a:bodyPr>
            <a:spAutoFit/>
          </a:bodyPr>
          <a:p>
            <a:r>
              <a:rPr dirty="0">
                <a:latin typeface="Comic Sans MS" panose="030F0702030302020204" pitchFamily="66" charset="0"/>
              </a:rPr>
              <a:t>= netron</a:t>
            </a:r>
            <a:endParaRPr dirty="0">
              <a:latin typeface="Comic Sans MS" panose="030F0702030302020204" pitchFamily="66" charset="0"/>
            </a:endParaRPr>
          </a:p>
        </p:txBody>
      </p:sp>
      <p:grpSp>
        <p:nvGrpSpPr>
          <p:cNvPr id="13321" name="Group 23"/>
          <p:cNvGrpSpPr/>
          <p:nvPr/>
        </p:nvGrpSpPr>
        <p:grpSpPr>
          <a:xfrm>
            <a:off x="7035800" y="3657600"/>
            <a:ext cx="1828800" cy="1447800"/>
            <a:chOff x="5524500" y="1941513"/>
            <a:chExt cx="1338263" cy="1073150"/>
          </a:xfrm>
        </p:grpSpPr>
        <p:sp>
          <p:nvSpPr>
            <p:cNvPr id="13335" name="Oval 9"/>
            <p:cNvSpPr/>
            <p:nvPr/>
          </p:nvSpPr>
          <p:spPr>
            <a:xfrm>
              <a:off x="5524500" y="1941513"/>
              <a:ext cx="1312222" cy="1073150"/>
            </a:xfrm>
            <a:prstGeom prst="ellipse">
              <a:avLst/>
            </a:prstGeom>
            <a:solidFill>
              <a:srgbClr val="FFFFFF"/>
            </a:solidFill>
            <a:ln w="9525" cap="flat" cmpd="sng">
              <a:solidFill>
                <a:srgbClr val="000000"/>
              </a:solidFill>
              <a:prstDash val="dash"/>
              <a:headEnd type="none" w="med" len="med"/>
              <a:tailEnd type="none" w="med" len="med"/>
            </a:ln>
          </p:spPr>
          <p:txBody>
            <a:bodyPr/>
            <a:p>
              <a:endParaRPr lang="id-ID" altLang="x-none" sz="2400" dirty="0">
                <a:latin typeface="Comic Sans MS" panose="030F0702030302020204" pitchFamily="66" charset="0"/>
              </a:endParaRPr>
            </a:p>
          </p:txBody>
        </p:sp>
        <p:sp>
          <p:nvSpPr>
            <p:cNvPr id="13336" name="Oval 10"/>
            <p:cNvSpPr/>
            <p:nvPr/>
          </p:nvSpPr>
          <p:spPr>
            <a:xfrm>
              <a:off x="5916887" y="2451735"/>
              <a:ext cx="179113" cy="139065"/>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36875" name="Oval 11"/>
            <p:cNvSpPr>
              <a:spLocks noChangeArrowheads="1"/>
            </p:cNvSpPr>
            <p:nvPr/>
          </p:nvSpPr>
          <p:spPr bwMode="auto">
            <a:xfrm>
              <a:off x="6019379" y="2319234"/>
              <a:ext cx="180062" cy="118846"/>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3338" name="Oval 12"/>
            <p:cNvSpPr/>
            <p:nvPr/>
          </p:nvSpPr>
          <p:spPr>
            <a:xfrm>
              <a:off x="6771936" y="2579053"/>
              <a:ext cx="90827" cy="99060"/>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13339" name="Oval 13"/>
            <p:cNvSpPr/>
            <p:nvPr/>
          </p:nvSpPr>
          <p:spPr>
            <a:xfrm>
              <a:off x="6691272" y="2150428"/>
              <a:ext cx="90827" cy="99060"/>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13340" name="Oval 10"/>
            <p:cNvSpPr/>
            <p:nvPr/>
          </p:nvSpPr>
          <p:spPr>
            <a:xfrm>
              <a:off x="6145487" y="2451735"/>
              <a:ext cx="179113" cy="139065"/>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sz="2400" dirty="0">
                <a:latin typeface="Comic Sans MS" panose="030F0702030302020204" pitchFamily="66" charset="0"/>
              </a:endParaRPr>
            </a:p>
          </p:txBody>
        </p:sp>
      </p:grpSp>
      <p:grpSp>
        <p:nvGrpSpPr>
          <p:cNvPr id="13322" name="Group 25"/>
          <p:cNvGrpSpPr/>
          <p:nvPr/>
        </p:nvGrpSpPr>
        <p:grpSpPr>
          <a:xfrm>
            <a:off x="4445000" y="3581400"/>
            <a:ext cx="1898650" cy="1447800"/>
            <a:chOff x="1981200" y="2819400"/>
            <a:chExt cx="1898650" cy="1447800"/>
          </a:xfrm>
        </p:grpSpPr>
        <p:sp>
          <p:nvSpPr>
            <p:cNvPr id="13330" name="Oval 3"/>
            <p:cNvSpPr/>
            <p:nvPr/>
          </p:nvSpPr>
          <p:spPr>
            <a:xfrm>
              <a:off x="1981200" y="2819400"/>
              <a:ext cx="1828800" cy="1447800"/>
            </a:xfrm>
            <a:prstGeom prst="ellipse">
              <a:avLst/>
            </a:prstGeom>
            <a:solidFill>
              <a:srgbClr val="FFFFFF"/>
            </a:solidFill>
            <a:ln w="9525" cap="flat" cmpd="sng">
              <a:solidFill>
                <a:srgbClr val="000000"/>
              </a:solidFill>
              <a:prstDash val="dash"/>
              <a:headEnd type="none" w="med" len="med"/>
              <a:tailEnd type="none" w="med" len="med"/>
            </a:ln>
          </p:spPr>
          <p:txBody>
            <a:bodyPr/>
            <a:p>
              <a:endParaRPr lang="id-ID" altLang="x-none" sz="2400" dirty="0">
                <a:latin typeface="Comic Sans MS" panose="030F0702030302020204" pitchFamily="66" charset="0"/>
              </a:endParaRPr>
            </a:p>
          </p:txBody>
        </p:sp>
        <p:sp>
          <p:nvSpPr>
            <p:cNvPr id="13331" name="Oval 4"/>
            <p:cNvSpPr/>
            <p:nvPr/>
          </p:nvSpPr>
          <p:spPr>
            <a:xfrm>
              <a:off x="3762558" y="3456978"/>
              <a:ext cx="117292" cy="13012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36870" name="Oval 6"/>
            <p:cNvSpPr>
              <a:spLocks noChangeArrowheads="1"/>
            </p:cNvSpPr>
            <p:nvPr/>
          </p:nvSpPr>
          <p:spPr bwMode="auto">
            <a:xfrm>
              <a:off x="2662238" y="3457575"/>
              <a:ext cx="230187" cy="155575"/>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3333" name="Oval 7"/>
            <p:cNvSpPr/>
            <p:nvPr/>
          </p:nvSpPr>
          <p:spPr>
            <a:xfrm>
              <a:off x="2971800" y="3505200"/>
              <a:ext cx="231302" cy="182677"/>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sz="2400" dirty="0">
                <a:latin typeface="Comic Sans MS" panose="030F0702030302020204" pitchFamily="66" charset="0"/>
              </a:endParaRPr>
            </a:p>
          </p:txBody>
        </p:sp>
        <p:sp>
          <p:nvSpPr>
            <p:cNvPr id="23" name="Oval 6"/>
            <p:cNvSpPr>
              <a:spLocks noChangeArrowheads="1"/>
            </p:cNvSpPr>
            <p:nvPr/>
          </p:nvSpPr>
          <p:spPr bwMode="auto">
            <a:xfrm>
              <a:off x="2819400" y="3276600"/>
              <a:ext cx="231775" cy="157163"/>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cxnSp>
        <p:nvCxnSpPr>
          <p:cNvPr id="28" name="Straight Arrow Connector 27"/>
          <p:cNvCxnSpPr/>
          <p:nvPr/>
        </p:nvCxnSpPr>
        <p:spPr>
          <a:xfrm flipV="1">
            <a:off x="5435600" y="2514600"/>
            <a:ext cx="1600200" cy="1447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rot="16200000" flipV="1">
            <a:off x="6578600" y="2971800"/>
            <a:ext cx="1600200" cy="6858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 name="Rounded Rectangle 32"/>
          <p:cNvSpPr/>
          <p:nvPr/>
        </p:nvSpPr>
        <p:spPr>
          <a:xfrm>
            <a:off x="5130800" y="1828800"/>
            <a:ext cx="37338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b="1" i="0" u="none" strike="noStrike" kern="1200" cap="none" spc="0" normalizeH="0" baseline="0" noProof="0" dirty="0" err="1">
                <a:ln>
                  <a:noFill/>
                </a:ln>
                <a:solidFill>
                  <a:schemeClr val="tx1"/>
                </a:solidFill>
                <a:effectLst/>
                <a:uLnTx/>
                <a:uFillTx/>
                <a:latin typeface="+mn-lt"/>
                <a:ea typeface="+mn-ea"/>
                <a:cs typeface="+mn-cs"/>
              </a:rPr>
              <a:t>Jumlah</a:t>
            </a:r>
            <a:r>
              <a:rPr kumimoji="0" lang="en-US" b="1" i="0" u="none" strike="noStrike" kern="1200" cap="none" spc="0" normalizeH="0" baseline="0" noProof="0" dirty="0">
                <a:ln>
                  <a:noFill/>
                </a:ln>
                <a:solidFill>
                  <a:schemeClr val="tx1"/>
                </a:solidFill>
                <a:effectLst/>
                <a:uLnTx/>
                <a:uFillTx/>
                <a:latin typeface="+mn-lt"/>
                <a:ea typeface="+mn-ea"/>
                <a:cs typeface="+mn-cs"/>
              </a:rPr>
              <a:t> proton </a:t>
            </a:r>
            <a:r>
              <a:rPr kumimoji="0" lang="en-US" b="1" i="0" u="none" strike="noStrike" kern="1200" cap="none" spc="0" normalizeH="0" baseline="0" noProof="0" dirty="0" err="1">
                <a:ln>
                  <a:noFill/>
                </a:ln>
                <a:solidFill>
                  <a:schemeClr val="tx1"/>
                </a:solidFill>
                <a:effectLst/>
                <a:uLnTx/>
                <a:uFillTx/>
                <a:latin typeface="+mn-lt"/>
                <a:ea typeface="+mn-ea"/>
                <a:cs typeface="+mn-cs"/>
              </a:rPr>
              <a:t>berbeda</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tetapi</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jumlah</a:t>
            </a:r>
            <a:r>
              <a:rPr kumimoji="0" lang="en-US" b="1" i="0" u="none" strike="noStrike" kern="1200" cap="none" spc="0" normalizeH="0" baseline="0" noProof="0" dirty="0">
                <a:ln>
                  <a:noFill/>
                </a:ln>
                <a:solidFill>
                  <a:schemeClr val="tx1"/>
                </a:solidFill>
                <a:effectLst/>
                <a:uLnTx/>
                <a:uFillTx/>
                <a:latin typeface="+mn-lt"/>
                <a:ea typeface="+mn-ea"/>
                <a:cs typeface="+mn-cs"/>
              </a:rPr>
              <a:t> proton + </a:t>
            </a:r>
            <a:r>
              <a:rPr kumimoji="0" lang="en-US" b="1" i="0" u="none" strike="noStrike" kern="1200" cap="none" spc="0" normalizeH="0" baseline="0" noProof="0" dirty="0" err="1">
                <a:ln>
                  <a:noFill/>
                </a:ln>
                <a:solidFill>
                  <a:schemeClr val="tx1"/>
                </a:solidFill>
                <a:effectLst/>
                <a:uLnTx/>
                <a:uFillTx/>
                <a:latin typeface="+mn-lt"/>
                <a:ea typeface="+mn-ea"/>
                <a:cs typeface="+mn-cs"/>
              </a:rPr>
              <a:t>netron</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p+n</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sama</a:t>
            </a:r>
            <a:endParaRPr kumimoji="0" lang="en-US" b="1" i="0" u="none" strike="noStrike" kern="1200" cap="none" spc="0" normalizeH="0" baseline="0" noProof="0" dirty="0" err="1">
              <a:ln>
                <a:noFill/>
              </a:ln>
              <a:solidFill>
                <a:schemeClr val="tx1"/>
              </a:solidFill>
              <a:effectLst/>
              <a:uLnTx/>
              <a:uFillTx/>
              <a:latin typeface="+mn-lt"/>
              <a:ea typeface="+mn-ea"/>
              <a:cs typeface="+mn-cs"/>
            </a:endParaRPr>
          </a:p>
        </p:txBody>
      </p:sp>
      <p:sp>
        <p:nvSpPr>
          <p:cNvPr id="13326" name="Rectangle 16"/>
          <p:cNvSpPr/>
          <p:nvPr/>
        </p:nvSpPr>
        <p:spPr>
          <a:xfrm>
            <a:off x="1524000" y="-1587"/>
            <a:ext cx="309880" cy="460375"/>
          </a:xfrm>
          <a:prstGeom prst="rect">
            <a:avLst/>
          </a:prstGeom>
          <a:noFill/>
          <a:ln w="9525">
            <a:noFill/>
          </a:ln>
        </p:spPr>
        <p:txBody>
          <a:bodyPr wrap="none" anchor="ctr">
            <a:spAutoFit/>
          </a:bodyPr>
          <a:p>
            <a:endParaRPr lang="id-ID" altLang="x-none" sz="2400" dirty="0">
              <a:latin typeface="Comic Sans MS" panose="030F0702030302020204" pitchFamily="66" charset="0"/>
            </a:endParaRPr>
          </a:p>
        </p:txBody>
      </p:sp>
      <p:pic>
        <p:nvPicPr>
          <p:cNvPr id="13327" name="Picture 15"/>
          <p:cNvPicPr>
            <a:picLocks noChangeAspect="1"/>
          </p:cNvPicPr>
          <p:nvPr/>
        </p:nvPicPr>
        <p:blipFill>
          <a:blip r:embed="rId1">
            <a:clrChange>
              <a:clrFrom>
                <a:srgbClr val="FFFFFF"/>
              </a:clrFrom>
              <a:clrTo>
                <a:srgbClr val="FFFFFF">
                  <a:alpha val="0"/>
                </a:srgbClr>
              </a:clrTo>
            </a:clrChange>
          </a:blip>
          <a:stretch>
            <a:fillRect/>
          </a:stretch>
        </p:blipFill>
        <p:spPr>
          <a:xfrm>
            <a:off x="5130800" y="5181600"/>
            <a:ext cx="414338" cy="457200"/>
          </a:xfrm>
          <a:prstGeom prst="rect">
            <a:avLst/>
          </a:prstGeom>
          <a:noFill/>
          <a:ln w="9525">
            <a:noFill/>
          </a:ln>
        </p:spPr>
      </p:pic>
      <p:sp>
        <p:nvSpPr>
          <p:cNvPr id="13328" name="Rectangle 19"/>
          <p:cNvSpPr/>
          <p:nvPr/>
        </p:nvSpPr>
        <p:spPr>
          <a:xfrm>
            <a:off x="1524000" y="-1587"/>
            <a:ext cx="309880" cy="460375"/>
          </a:xfrm>
          <a:prstGeom prst="rect">
            <a:avLst/>
          </a:prstGeom>
          <a:noFill/>
          <a:ln w="9525">
            <a:noFill/>
          </a:ln>
        </p:spPr>
        <p:txBody>
          <a:bodyPr wrap="none" anchor="ctr">
            <a:spAutoFit/>
          </a:bodyPr>
          <a:p>
            <a:endParaRPr lang="id-ID" altLang="x-none" sz="2400" dirty="0">
              <a:latin typeface="Comic Sans MS" panose="030F0702030302020204" pitchFamily="66" charset="0"/>
            </a:endParaRPr>
          </a:p>
        </p:txBody>
      </p:sp>
      <p:pic>
        <p:nvPicPr>
          <p:cNvPr id="13329" name="Picture 18"/>
          <p:cNvPicPr>
            <a:picLocks noChangeAspect="1"/>
          </p:cNvPicPr>
          <p:nvPr/>
        </p:nvPicPr>
        <p:blipFill>
          <a:blip r:embed="rId2">
            <a:clrChange>
              <a:clrFrom>
                <a:srgbClr val="FFFFFF"/>
              </a:clrFrom>
              <a:clrTo>
                <a:srgbClr val="FFFFFF">
                  <a:alpha val="0"/>
                </a:srgbClr>
              </a:clrTo>
            </a:clrChange>
          </a:blip>
          <a:stretch>
            <a:fillRect/>
          </a:stretch>
        </p:blipFill>
        <p:spPr>
          <a:xfrm>
            <a:off x="7743825" y="5257800"/>
            <a:ext cx="587375" cy="457200"/>
          </a:xfrm>
          <a:prstGeom prst="rect">
            <a:avLst/>
          </a:prstGeom>
          <a:noFill/>
          <a:ln w="9525">
            <a:noFill/>
          </a:ln>
        </p:spPr>
      </p:pic>
    </p:spTree>
  </p:cSld>
  <p:clrMapOvr>
    <a:masterClrMapping/>
  </p:clrMapOvr>
  <p:transition spd="slow">
    <p:newsfla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Rectangle 2"/>
          <p:cNvSpPr/>
          <p:nvPr/>
        </p:nvSpPr>
        <p:spPr>
          <a:xfrm>
            <a:off x="2644775" y="457200"/>
            <a:ext cx="1997075" cy="76835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44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rPr>
              <a:t>ISOTON</a:t>
            </a:r>
            <a:endParaRPr kumimoji="0" lang="en-US" sz="44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mn-cs"/>
            </a:endParaRPr>
          </a:p>
        </p:txBody>
      </p:sp>
      <p:sp>
        <p:nvSpPr>
          <p:cNvPr id="14339" name="Oval 17"/>
          <p:cNvSpPr/>
          <p:nvPr/>
        </p:nvSpPr>
        <p:spPr>
          <a:xfrm>
            <a:off x="2984500" y="1770063"/>
            <a:ext cx="90488" cy="100012"/>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latin typeface="Comic Sans MS" panose="030F0702030302020204" pitchFamily="66" charset="0"/>
            </a:endParaRPr>
          </a:p>
        </p:txBody>
      </p:sp>
      <p:sp>
        <p:nvSpPr>
          <p:cNvPr id="5" name="Oval 18"/>
          <p:cNvSpPr>
            <a:spLocks noChangeArrowheads="1"/>
          </p:cNvSpPr>
          <p:nvPr/>
        </p:nvSpPr>
        <p:spPr bwMode="auto">
          <a:xfrm>
            <a:off x="2957513" y="2665413"/>
            <a:ext cx="179388" cy="119063"/>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4341" name="Oval 19"/>
          <p:cNvSpPr/>
          <p:nvPr/>
        </p:nvSpPr>
        <p:spPr>
          <a:xfrm>
            <a:off x="2957513" y="2251075"/>
            <a:ext cx="179387" cy="139700"/>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dirty="0">
              <a:latin typeface="Comic Sans MS" panose="030F0702030302020204" pitchFamily="66" charset="0"/>
            </a:endParaRPr>
          </a:p>
        </p:txBody>
      </p:sp>
      <p:sp>
        <p:nvSpPr>
          <p:cNvPr id="14342" name="TextBox 6"/>
          <p:cNvSpPr txBox="1"/>
          <p:nvPr/>
        </p:nvSpPr>
        <p:spPr>
          <a:xfrm>
            <a:off x="3289300" y="1638300"/>
            <a:ext cx="1295400" cy="368300"/>
          </a:xfrm>
          <a:prstGeom prst="rect">
            <a:avLst/>
          </a:prstGeom>
          <a:noFill/>
          <a:ln w="9525">
            <a:noFill/>
          </a:ln>
        </p:spPr>
        <p:txBody>
          <a:bodyPr>
            <a:spAutoFit/>
          </a:bodyPr>
          <a:p>
            <a:r>
              <a:rPr dirty="0">
                <a:latin typeface="Comic Sans MS" panose="030F0702030302020204" pitchFamily="66" charset="0"/>
              </a:rPr>
              <a:t>= elektron</a:t>
            </a:r>
            <a:endParaRPr dirty="0">
              <a:latin typeface="Comic Sans MS" panose="030F0702030302020204" pitchFamily="66" charset="0"/>
            </a:endParaRPr>
          </a:p>
        </p:txBody>
      </p:sp>
      <p:sp>
        <p:nvSpPr>
          <p:cNvPr id="14343" name="TextBox 7"/>
          <p:cNvSpPr txBox="1"/>
          <p:nvPr/>
        </p:nvSpPr>
        <p:spPr>
          <a:xfrm>
            <a:off x="3289300" y="2171700"/>
            <a:ext cx="1295400" cy="368300"/>
          </a:xfrm>
          <a:prstGeom prst="rect">
            <a:avLst/>
          </a:prstGeom>
          <a:noFill/>
          <a:ln w="9525">
            <a:noFill/>
          </a:ln>
        </p:spPr>
        <p:txBody>
          <a:bodyPr>
            <a:spAutoFit/>
          </a:bodyPr>
          <a:p>
            <a:r>
              <a:rPr dirty="0">
                <a:latin typeface="Comic Sans MS" panose="030F0702030302020204" pitchFamily="66" charset="0"/>
              </a:rPr>
              <a:t>= proton</a:t>
            </a:r>
            <a:endParaRPr dirty="0">
              <a:latin typeface="Comic Sans MS" panose="030F0702030302020204" pitchFamily="66" charset="0"/>
            </a:endParaRPr>
          </a:p>
        </p:txBody>
      </p:sp>
      <p:sp>
        <p:nvSpPr>
          <p:cNvPr id="14344" name="TextBox 8"/>
          <p:cNvSpPr txBox="1"/>
          <p:nvPr/>
        </p:nvSpPr>
        <p:spPr>
          <a:xfrm>
            <a:off x="3289300" y="2555875"/>
            <a:ext cx="1295400" cy="368300"/>
          </a:xfrm>
          <a:prstGeom prst="rect">
            <a:avLst/>
          </a:prstGeom>
          <a:noFill/>
          <a:ln w="9525">
            <a:noFill/>
          </a:ln>
        </p:spPr>
        <p:txBody>
          <a:bodyPr>
            <a:spAutoFit/>
          </a:bodyPr>
          <a:p>
            <a:r>
              <a:rPr dirty="0">
                <a:latin typeface="Comic Sans MS" panose="030F0702030302020204" pitchFamily="66" charset="0"/>
              </a:rPr>
              <a:t>= netron</a:t>
            </a:r>
            <a:endParaRPr dirty="0">
              <a:latin typeface="Comic Sans MS" panose="030F0702030302020204" pitchFamily="66" charset="0"/>
            </a:endParaRPr>
          </a:p>
        </p:txBody>
      </p:sp>
      <p:grpSp>
        <p:nvGrpSpPr>
          <p:cNvPr id="14345" name="Group 2"/>
          <p:cNvGrpSpPr/>
          <p:nvPr/>
        </p:nvGrpSpPr>
        <p:grpSpPr>
          <a:xfrm>
            <a:off x="6946900" y="3695700"/>
            <a:ext cx="1790700" cy="1487488"/>
            <a:chOff x="8701" y="3057"/>
            <a:chExt cx="2107" cy="1690"/>
          </a:xfrm>
        </p:grpSpPr>
        <p:sp>
          <p:nvSpPr>
            <p:cNvPr id="14361" name="Oval 3"/>
            <p:cNvSpPr/>
            <p:nvPr/>
          </p:nvSpPr>
          <p:spPr>
            <a:xfrm>
              <a:off x="8701" y="3057"/>
              <a:ext cx="2066" cy="1690"/>
            </a:xfrm>
            <a:prstGeom prst="ellipse">
              <a:avLst/>
            </a:prstGeom>
            <a:solidFill>
              <a:srgbClr val="FFFFFF"/>
            </a:solidFill>
            <a:ln w="9525" cap="flat" cmpd="sng">
              <a:solidFill>
                <a:srgbClr val="000000"/>
              </a:solidFill>
              <a:prstDash val="dash"/>
              <a:headEnd type="none" w="med" len="med"/>
              <a:tailEnd type="none" w="med" len="med"/>
            </a:ln>
          </p:spPr>
          <p:txBody>
            <a:bodyPr/>
            <a:p>
              <a:endParaRPr lang="id-ID" altLang="x-none" dirty="0">
                <a:latin typeface="Comic Sans MS" panose="030F0702030302020204" pitchFamily="66" charset="0"/>
              </a:endParaRPr>
            </a:p>
          </p:txBody>
        </p:sp>
        <p:sp>
          <p:nvSpPr>
            <p:cNvPr id="14362" name="Oval 4"/>
            <p:cNvSpPr/>
            <p:nvPr/>
          </p:nvSpPr>
          <p:spPr>
            <a:xfrm>
              <a:off x="9593" y="3511"/>
              <a:ext cx="282" cy="219"/>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dirty="0">
                <a:latin typeface="Comic Sans MS" panose="030F0702030302020204" pitchFamily="66" charset="0"/>
              </a:endParaRPr>
            </a:p>
          </p:txBody>
        </p:sp>
        <p:sp>
          <p:nvSpPr>
            <p:cNvPr id="38917" name="Oval 5"/>
            <p:cNvSpPr>
              <a:spLocks noChangeArrowheads="1"/>
            </p:cNvSpPr>
            <p:nvPr/>
          </p:nvSpPr>
          <p:spPr bwMode="auto">
            <a:xfrm>
              <a:off x="9375" y="3782"/>
              <a:ext cx="282" cy="188"/>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4364" name="Oval 6"/>
            <p:cNvSpPr/>
            <p:nvPr/>
          </p:nvSpPr>
          <p:spPr>
            <a:xfrm>
              <a:off x="10665" y="4061"/>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latin typeface="Comic Sans MS" panose="030F0702030302020204" pitchFamily="66" charset="0"/>
              </a:endParaRPr>
            </a:p>
          </p:txBody>
        </p:sp>
        <p:sp>
          <p:nvSpPr>
            <p:cNvPr id="14365" name="Oval 7"/>
            <p:cNvSpPr/>
            <p:nvPr/>
          </p:nvSpPr>
          <p:spPr>
            <a:xfrm>
              <a:off x="10538" y="3386"/>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latin typeface="Comic Sans MS" panose="030F0702030302020204" pitchFamily="66" charset="0"/>
              </a:endParaRPr>
            </a:p>
          </p:txBody>
        </p:sp>
        <p:sp>
          <p:nvSpPr>
            <p:cNvPr id="38920" name="Oval 8"/>
            <p:cNvSpPr>
              <a:spLocks noChangeArrowheads="1"/>
            </p:cNvSpPr>
            <p:nvPr/>
          </p:nvSpPr>
          <p:spPr bwMode="auto">
            <a:xfrm>
              <a:off x="9825" y="3782"/>
              <a:ext cx="282" cy="188"/>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4367" name="Oval 9"/>
            <p:cNvSpPr/>
            <p:nvPr/>
          </p:nvSpPr>
          <p:spPr>
            <a:xfrm>
              <a:off x="9657" y="3998"/>
              <a:ext cx="282" cy="219"/>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dirty="0">
                <a:latin typeface="Comic Sans MS" panose="030F0702030302020204" pitchFamily="66" charset="0"/>
              </a:endParaRPr>
            </a:p>
          </p:txBody>
        </p:sp>
      </p:grpSp>
      <p:cxnSp>
        <p:nvCxnSpPr>
          <p:cNvPr id="26" name="Straight Arrow Connector 25"/>
          <p:cNvCxnSpPr/>
          <p:nvPr/>
        </p:nvCxnSpPr>
        <p:spPr>
          <a:xfrm rot="16200000" flipV="1">
            <a:off x="6527800" y="2819400"/>
            <a:ext cx="1676400" cy="8382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 name="Rounded Rectangle 28"/>
          <p:cNvSpPr/>
          <p:nvPr/>
        </p:nvSpPr>
        <p:spPr>
          <a:xfrm>
            <a:off x="5499100" y="1714500"/>
            <a:ext cx="2819400" cy="609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b="1" i="0" u="none" strike="noStrike" kern="1200" cap="none" spc="0" normalizeH="0" baseline="0" noProof="0" dirty="0" err="1">
                <a:ln>
                  <a:noFill/>
                </a:ln>
                <a:solidFill>
                  <a:schemeClr val="tx1"/>
                </a:solidFill>
                <a:effectLst/>
                <a:uLnTx/>
                <a:uFillTx/>
                <a:latin typeface="+mn-lt"/>
                <a:ea typeface="+mn-ea"/>
                <a:cs typeface="+mn-cs"/>
              </a:rPr>
              <a:t>Jumlah</a:t>
            </a:r>
            <a:r>
              <a:rPr kumimoji="0" lang="en-US" b="1" i="0" u="none" strike="noStrike" kern="1200" cap="none" spc="0" normalizeH="0" baseline="0" noProof="0" dirty="0">
                <a:ln>
                  <a:noFill/>
                </a:ln>
                <a:solidFill>
                  <a:schemeClr val="tx1"/>
                </a:solidFill>
                <a:effectLst/>
                <a:uLnTx/>
                <a:uFillTx/>
                <a:latin typeface="+mn-lt"/>
                <a:ea typeface="+mn-ea"/>
                <a:cs typeface="+mn-cs"/>
              </a:rPr>
              <a:t> proton </a:t>
            </a:r>
            <a:r>
              <a:rPr kumimoji="0" lang="en-US" b="1" i="0" u="none" strike="noStrike" kern="1200" cap="none" spc="0" normalizeH="0" baseline="0" noProof="0" dirty="0" err="1">
                <a:ln>
                  <a:noFill/>
                </a:ln>
                <a:solidFill>
                  <a:schemeClr val="tx1"/>
                </a:solidFill>
                <a:effectLst/>
                <a:uLnTx/>
                <a:uFillTx/>
                <a:latin typeface="+mn-lt"/>
                <a:ea typeface="+mn-ea"/>
                <a:cs typeface="+mn-cs"/>
              </a:rPr>
              <a:t>berbeda</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tetapi</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jumlah</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netron</a:t>
            </a:r>
            <a:r>
              <a:rPr kumimoji="0" lang="en-US" b="1" i="0" u="none" strike="noStrike" kern="1200" cap="none" spc="0" normalizeH="0" baseline="0" noProof="0" dirty="0">
                <a:ln>
                  <a:noFill/>
                </a:ln>
                <a:solidFill>
                  <a:schemeClr val="tx1"/>
                </a:solidFill>
                <a:effectLst/>
                <a:uLnTx/>
                <a:uFillTx/>
                <a:latin typeface="+mn-lt"/>
                <a:ea typeface="+mn-ea"/>
                <a:cs typeface="+mn-cs"/>
              </a:rPr>
              <a:t> </a:t>
            </a:r>
            <a:r>
              <a:rPr kumimoji="0" lang="en-US" b="1" i="0" u="none" strike="noStrike" kern="1200" cap="none" spc="0" normalizeH="0" baseline="0" noProof="0" dirty="0" err="1">
                <a:ln>
                  <a:noFill/>
                </a:ln>
                <a:solidFill>
                  <a:schemeClr val="tx1"/>
                </a:solidFill>
                <a:effectLst/>
                <a:uLnTx/>
                <a:uFillTx/>
                <a:latin typeface="+mn-lt"/>
                <a:ea typeface="+mn-ea"/>
                <a:cs typeface="+mn-cs"/>
              </a:rPr>
              <a:t>sama</a:t>
            </a:r>
            <a:endParaRPr kumimoji="0" lang="en-US" b="1" i="0" u="none" strike="noStrike" kern="1200" cap="none" spc="0" normalizeH="0" baseline="0" noProof="0" dirty="0" err="1">
              <a:ln>
                <a:noFill/>
              </a:ln>
              <a:solidFill>
                <a:schemeClr val="tx1"/>
              </a:solidFill>
              <a:effectLst/>
              <a:uLnTx/>
              <a:uFillTx/>
              <a:latin typeface="+mn-lt"/>
              <a:ea typeface="+mn-ea"/>
              <a:cs typeface="+mn-cs"/>
            </a:endParaRPr>
          </a:p>
        </p:txBody>
      </p:sp>
      <p:grpSp>
        <p:nvGrpSpPr>
          <p:cNvPr id="14348" name="Group 30"/>
          <p:cNvGrpSpPr/>
          <p:nvPr/>
        </p:nvGrpSpPr>
        <p:grpSpPr>
          <a:xfrm>
            <a:off x="4203700" y="3771900"/>
            <a:ext cx="1822450" cy="1409700"/>
            <a:chOff x="2514600" y="3352800"/>
            <a:chExt cx="1822450" cy="1409700"/>
          </a:xfrm>
        </p:grpSpPr>
        <p:sp>
          <p:nvSpPr>
            <p:cNvPr id="14356" name="Oval 11"/>
            <p:cNvSpPr/>
            <p:nvPr/>
          </p:nvSpPr>
          <p:spPr>
            <a:xfrm>
              <a:off x="2514600" y="3352800"/>
              <a:ext cx="1768521" cy="1409700"/>
            </a:xfrm>
            <a:prstGeom prst="ellipse">
              <a:avLst/>
            </a:prstGeom>
            <a:solidFill>
              <a:srgbClr val="FFFFFF"/>
            </a:solidFill>
            <a:ln w="9525" cap="flat" cmpd="sng">
              <a:solidFill>
                <a:srgbClr val="000000"/>
              </a:solidFill>
              <a:prstDash val="dash"/>
              <a:headEnd type="none" w="med" len="med"/>
              <a:tailEnd type="none" w="med" len="med"/>
            </a:ln>
          </p:spPr>
          <p:txBody>
            <a:bodyPr/>
            <a:p>
              <a:endParaRPr lang="id-ID" altLang="x-none" dirty="0">
                <a:latin typeface="Comic Sans MS" panose="030F0702030302020204" pitchFamily="66" charset="0"/>
              </a:endParaRPr>
            </a:p>
          </p:txBody>
        </p:sp>
        <p:sp>
          <p:nvSpPr>
            <p:cNvPr id="14357" name="Oval 12"/>
            <p:cNvSpPr/>
            <p:nvPr/>
          </p:nvSpPr>
          <p:spPr>
            <a:xfrm>
              <a:off x="4214640" y="3914178"/>
              <a:ext cx="122410" cy="13012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latin typeface="Comic Sans MS" panose="030F0702030302020204" pitchFamily="66" charset="0"/>
              </a:endParaRPr>
            </a:p>
          </p:txBody>
        </p:sp>
        <p:sp>
          <p:nvSpPr>
            <p:cNvPr id="14358" name="Oval 13"/>
            <p:cNvSpPr/>
            <p:nvPr/>
          </p:nvSpPr>
          <p:spPr>
            <a:xfrm>
              <a:off x="3420261" y="3757359"/>
              <a:ext cx="241395" cy="182677"/>
            </a:xfrm>
            <a:prstGeom prst="ellipse">
              <a:avLst/>
            </a:prstGeom>
            <a:solidFill>
              <a:srgbClr val="974706"/>
            </a:solidFill>
            <a:ln w="9525" cap="flat" cmpd="sng">
              <a:solidFill>
                <a:srgbClr val="974706"/>
              </a:solidFill>
              <a:prstDash val="solid"/>
              <a:headEnd type="none" w="med" len="med"/>
              <a:tailEnd type="none" w="med" len="med"/>
            </a:ln>
          </p:spPr>
          <p:txBody>
            <a:bodyPr/>
            <a:p>
              <a:endParaRPr lang="id-ID" altLang="x-none" dirty="0">
                <a:latin typeface="Comic Sans MS" panose="030F0702030302020204" pitchFamily="66" charset="0"/>
              </a:endParaRPr>
            </a:p>
          </p:txBody>
        </p:sp>
        <p:sp>
          <p:nvSpPr>
            <p:cNvPr id="38926" name="Oval 14"/>
            <p:cNvSpPr>
              <a:spLocks noChangeArrowheads="1"/>
            </p:cNvSpPr>
            <p:nvPr/>
          </p:nvSpPr>
          <p:spPr bwMode="auto">
            <a:xfrm>
              <a:off x="3065463" y="3914775"/>
              <a:ext cx="241300" cy="155575"/>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0" name="Oval 14"/>
            <p:cNvSpPr>
              <a:spLocks noChangeArrowheads="1"/>
            </p:cNvSpPr>
            <p:nvPr/>
          </p:nvSpPr>
          <p:spPr bwMode="auto">
            <a:xfrm>
              <a:off x="3416300" y="4033838"/>
              <a:ext cx="241300" cy="157162"/>
            </a:xfrm>
            <a:prstGeom prst="ellipse">
              <a:avLst/>
            </a:prstGeom>
            <a:solidFill>
              <a:srgbClr val="17365D"/>
            </a:solidFill>
            <a:ln w="12700">
              <a:solidFill>
                <a:srgbClr val="0F243E"/>
              </a:solidFill>
              <a:round/>
            </a:ln>
            <a:effectLst>
              <a:outerShdw dist="28398" dir="3806097" algn="ctr" rotWithShape="0">
                <a:srgbClr val="974706">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cxnSp>
        <p:nvCxnSpPr>
          <p:cNvPr id="32" name="Straight Arrow Connector 31"/>
          <p:cNvCxnSpPr/>
          <p:nvPr/>
        </p:nvCxnSpPr>
        <p:spPr>
          <a:xfrm rot="5400000" flipH="1" flipV="1">
            <a:off x="5118100" y="2400300"/>
            <a:ext cx="1752600" cy="17526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350" name="Rectangle 17"/>
          <p:cNvSpPr/>
          <p:nvPr/>
        </p:nvSpPr>
        <p:spPr>
          <a:xfrm>
            <a:off x="1524000" y="44450"/>
            <a:ext cx="309880" cy="368300"/>
          </a:xfrm>
          <a:prstGeom prst="rect">
            <a:avLst/>
          </a:prstGeom>
          <a:noFill/>
          <a:ln w="9525">
            <a:noFill/>
          </a:ln>
        </p:spPr>
        <p:txBody>
          <a:bodyPr wrap="none" anchor="ctr">
            <a:spAutoFit/>
          </a:bodyPr>
          <a:p>
            <a:endParaRPr lang="id-ID" altLang="x-none" dirty="0">
              <a:latin typeface="Comic Sans MS" panose="030F0702030302020204" pitchFamily="66" charset="0"/>
            </a:endParaRPr>
          </a:p>
        </p:txBody>
      </p:sp>
      <p:pic>
        <p:nvPicPr>
          <p:cNvPr id="14351" name="Picture 16"/>
          <p:cNvPicPr>
            <a:picLocks noChangeAspect="1"/>
          </p:cNvPicPr>
          <p:nvPr/>
        </p:nvPicPr>
        <p:blipFill>
          <a:blip r:embed="rId1">
            <a:clrChange>
              <a:clrFrom>
                <a:srgbClr val="FFFFFF"/>
              </a:clrFrom>
              <a:clrTo>
                <a:srgbClr val="FFFFFF">
                  <a:alpha val="0"/>
                </a:srgbClr>
              </a:clrTo>
            </a:clrChange>
          </a:blip>
          <a:stretch>
            <a:fillRect/>
          </a:stretch>
        </p:blipFill>
        <p:spPr>
          <a:xfrm>
            <a:off x="7708900" y="5262563"/>
            <a:ext cx="533400" cy="414337"/>
          </a:xfrm>
          <a:prstGeom prst="rect">
            <a:avLst/>
          </a:prstGeom>
          <a:noFill/>
          <a:ln w="9525">
            <a:noFill/>
          </a:ln>
        </p:spPr>
      </p:pic>
      <p:sp>
        <p:nvSpPr>
          <p:cNvPr id="14352" name="Rectangle 18"/>
          <p:cNvSpPr/>
          <p:nvPr/>
        </p:nvSpPr>
        <p:spPr>
          <a:xfrm>
            <a:off x="1524000" y="701675"/>
            <a:ext cx="309880" cy="368300"/>
          </a:xfrm>
          <a:prstGeom prst="rect">
            <a:avLst/>
          </a:prstGeom>
          <a:noFill/>
          <a:ln w="9525">
            <a:noFill/>
          </a:ln>
        </p:spPr>
        <p:txBody>
          <a:bodyPr wrap="none" anchor="ctr">
            <a:spAutoFit/>
          </a:bodyPr>
          <a:p>
            <a:endParaRPr lang="id-ID" altLang="x-none" dirty="0">
              <a:latin typeface="Arial" panose="020B0604020202020204" pitchFamily="34" charset="0"/>
            </a:endParaRPr>
          </a:p>
        </p:txBody>
      </p:sp>
      <p:sp>
        <p:nvSpPr>
          <p:cNvPr id="14353" name="Rectangle 20"/>
          <p:cNvSpPr/>
          <p:nvPr/>
        </p:nvSpPr>
        <p:spPr>
          <a:xfrm>
            <a:off x="1524000" y="44450"/>
            <a:ext cx="309880" cy="368300"/>
          </a:xfrm>
          <a:prstGeom prst="rect">
            <a:avLst/>
          </a:prstGeom>
          <a:noFill/>
          <a:ln w="9525">
            <a:noFill/>
          </a:ln>
        </p:spPr>
        <p:txBody>
          <a:bodyPr wrap="none" anchor="ctr">
            <a:spAutoFit/>
          </a:bodyPr>
          <a:p>
            <a:endParaRPr lang="id-ID" altLang="x-none" dirty="0">
              <a:latin typeface="Comic Sans MS" panose="030F0702030302020204" pitchFamily="66" charset="0"/>
            </a:endParaRPr>
          </a:p>
        </p:txBody>
      </p:sp>
      <p:pic>
        <p:nvPicPr>
          <p:cNvPr id="14354" name="Picture 19"/>
          <p:cNvPicPr>
            <a:picLocks noChangeAspect="1"/>
          </p:cNvPicPr>
          <p:nvPr/>
        </p:nvPicPr>
        <p:blipFill>
          <a:blip r:embed="rId2">
            <a:clrChange>
              <a:clrFrom>
                <a:srgbClr val="FFFFFF"/>
              </a:clrFrom>
              <a:clrTo>
                <a:srgbClr val="FFFFFF">
                  <a:alpha val="0"/>
                </a:srgbClr>
              </a:clrTo>
            </a:clrChange>
          </a:blip>
          <a:stretch>
            <a:fillRect/>
          </a:stretch>
        </p:blipFill>
        <p:spPr>
          <a:xfrm>
            <a:off x="4889500" y="5295900"/>
            <a:ext cx="381000" cy="420688"/>
          </a:xfrm>
          <a:prstGeom prst="rect">
            <a:avLst/>
          </a:prstGeom>
          <a:noFill/>
          <a:ln w="9525">
            <a:noFill/>
          </a:ln>
        </p:spPr>
      </p:pic>
      <p:sp>
        <p:nvSpPr>
          <p:cNvPr id="14355" name="Rectangle 21"/>
          <p:cNvSpPr/>
          <p:nvPr/>
        </p:nvSpPr>
        <p:spPr>
          <a:xfrm>
            <a:off x="1524000" y="701675"/>
            <a:ext cx="309880" cy="368300"/>
          </a:xfrm>
          <a:prstGeom prst="rect">
            <a:avLst/>
          </a:prstGeom>
          <a:noFill/>
          <a:ln w="9525">
            <a:noFill/>
          </a:ln>
        </p:spPr>
        <p:txBody>
          <a:bodyPr wrap="none" anchor="ctr">
            <a:spAutoFit/>
          </a:bodyPr>
          <a:p>
            <a:endParaRPr lang="id-ID" altLang="x-none" dirty="0">
              <a:latin typeface="Arial" panose="020B0604020202020204" pitchFamily="34" charset="0"/>
            </a:endParaRPr>
          </a:p>
        </p:txBody>
      </p:sp>
    </p:spTree>
  </p:cSld>
  <p:clrMapOvr>
    <a:masterClrMapping/>
  </p:clrMapOvr>
  <p:transition spd="slow">
    <p:newsfla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2"/>
          <p:cNvSpPr txBox="1">
            <a:spLocks noChangeArrowheads="1"/>
          </p:cNvSpPr>
          <p:nvPr/>
        </p:nvSpPr>
        <p:spPr>
          <a:xfrm>
            <a:off x="1981200" y="319088"/>
            <a:ext cx="7467600" cy="563563"/>
          </a:xfrm>
          <a:prstGeom prst="rect">
            <a:avLst/>
          </a:prstGeom>
        </p:spPr>
        <p:txBody>
          <a:bodyPr/>
          <a:lstStyle/>
          <a:p>
            <a:pPr marR="0" algn="ctr" defTabSz="914400">
              <a:buClrTx/>
              <a:buSzTx/>
              <a:buFontTx/>
              <a:buNone/>
              <a:defRPr/>
            </a:pPr>
            <a:r>
              <a:rPr kumimoji="0" lang="en-US" sz="3200" b="1" kern="0" cap="none" spc="0" normalizeH="0" baseline="0" noProof="0" dirty="0">
                <a:solidFill>
                  <a:schemeClr val="bg1"/>
                </a:solidFill>
                <a:effectLst>
                  <a:outerShdw blurRad="38100" dist="38100" dir="2700000" algn="tl">
                    <a:srgbClr val="000000">
                      <a:alpha val="43137"/>
                    </a:srgbClr>
                  </a:outerShdw>
                </a:effectLst>
                <a:latin typeface="+mj-lt"/>
                <a:ea typeface="+mj-ea"/>
                <a:cs typeface="+mj-cs"/>
              </a:rPr>
              <a:t>KONFIGURASI ELEKTRON</a:t>
            </a:r>
            <a:endParaRPr kumimoji="0" lang="en-US" sz="3200" b="1" kern="0" cap="none" spc="0" normalizeH="0" baseline="0" noProof="0" dirty="0">
              <a:solidFill>
                <a:schemeClr val="bg1"/>
              </a:solidFill>
              <a:effectLst>
                <a:outerShdw blurRad="38100" dist="38100" dir="2700000" algn="tl">
                  <a:srgbClr val="000000">
                    <a:alpha val="43137"/>
                  </a:srgbClr>
                </a:outerShdw>
              </a:effectLst>
              <a:latin typeface="+mj-lt"/>
              <a:ea typeface="+mj-ea"/>
              <a:cs typeface="+mj-cs"/>
            </a:endParaRPr>
          </a:p>
        </p:txBody>
      </p:sp>
      <p:sp>
        <p:nvSpPr>
          <p:cNvPr id="3" name="Rectangle 3"/>
          <p:cNvSpPr txBox="1">
            <a:spLocks noChangeArrowheads="1"/>
          </p:cNvSpPr>
          <p:nvPr/>
        </p:nvSpPr>
        <p:spPr>
          <a:xfrm>
            <a:off x="3733800" y="4648200"/>
            <a:ext cx="5334000" cy="1828800"/>
          </a:xfrm>
          <a:prstGeom prst="rect">
            <a:avLst/>
          </a:prstGeom>
        </p:spPr>
        <p:txBody>
          <a:bodyPr/>
          <a:lstStyle/>
          <a:p>
            <a:pPr marL="342900" marR="0" indent="-342900" defTabSz="914400">
              <a:spcBef>
                <a:spcPct val="20000"/>
              </a:spcBef>
              <a:buClrTx/>
              <a:buSzTx/>
              <a:buFont typeface="Wingdings" panose="05000000000000000000" pitchFamily="2" charset="2"/>
              <a:buNone/>
              <a:defRPr/>
            </a:pPr>
            <a:r>
              <a:rPr kumimoji="0" lang="en-US" kern="0" cap="none" spc="0" normalizeH="0" baseline="0" noProof="0" dirty="0" err="1">
                <a:solidFill>
                  <a:schemeClr val="bg1"/>
                </a:solidFill>
                <a:latin typeface="+mn-lt"/>
                <a:ea typeface="+mn-ea"/>
                <a:cs typeface="+mn-cs"/>
              </a:rPr>
              <a:t>Kulit</a:t>
            </a:r>
            <a:r>
              <a:rPr kumimoji="0" lang="en-US" kern="0" cap="none" spc="0" normalizeH="0" baseline="0" noProof="0" dirty="0">
                <a:solidFill>
                  <a:schemeClr val="bg1"/>
                </a:solidFill>
                <a:latin typeface="+mn-lt"/>
                <a:ea typeface="+mn-ea"/>
                <a:cs typeface="+mn-cs"/>
              </a:rPr>
              <a:t> K (n =1) </a:t>
            </a:r>
            <a:r>
              <a:rPr kumimoji="0" lang="en-US" kern="0" cap="none" spc="0" normalizeH="0" baseline="0" noProof="0" dirty="0" err="1">
                <a:solidFill>
                  <a:schemeClr val="bg1"/>
                </a:solidFill>
                <a:latin typeface="+mn-lt"/>
                <a:ea typeface="+mn-ea"/>
                <a:cs typeface="+mn-cs"/>
              </a:rPr>
              <a:t>maksimum</a:t>
            </a:r>
            <a:r>
              <a:rPr kumimoji="0" lang="en-US" kern="0" cap="none" spc="0" normalizeH="0" baseline="0" noProof="0" dirty="0">
                <a:solidFill>
                  <a:schemeClr val="bg1"/>
                </a:solidFill>
                <a:latin typeface="+mn-lt"/>
                <a:ea typeface="+mn-ea"/>
                <a:cs typeface="+mn-cs"/>
              </a:rPr>
              <a:t> 2 x 1</a:t>
            </a:r>
            <a:r>
              <a:rPr kumimoji="0" lang="en-US" kern="0" cap="none" spc="0" normalizeH="0" baseline="30000" noProof="0" dirty="0">
                <a:solidFill>
                  <a:schemeClr val="bg1"/>
                </a:solidFill>
                <a:latin typeface="+mn-lt"/>
                <a:ea typeface="+mn-ea"/>
                <a:cs typeface="+mn-cs"/>
              </a:rPr>
              <a:t>2</a:t>
            </a:r>
            <a:r>
              <a:rPr kumimoji="0" lang="en-US" kern="0" cap="none" spc="0" normalizeH="0" baseline="0" noProof="0" dirty="0">
                <a:solidFill>
                  <a:schemeClr val="bg1"/>
                </a:solidFill>
                <a:latin typeface="+mn-lt"/>
                <a:ea typeface="+mn-ea"/>
                <a:cs typeface="+mn-cs"/>
              </a:rPr>
              <a:t>    =   2  </a:t>
            </a:r>
            <a:r>
              <a:rPr kumimoji="0" lang="en-US" kern="0" cap="none" spc="0" normalizeH="0" baseline="0" noProof="0" dirty="0" err="1">
                <a:solidFill>
                  <a:schemeClr val="bg1"/>
                </a:solidFill>
                <a:latin typeface="+mn-lt"/>
                <a:ea typeface="+mn-ea"/>
                <a:cs typeface="+mn-cs"/>
              </a:rPr>
              <a:t>elektron</a:t>
            </a:r>
            <a:endParaRPr kumimoji="0" lang="en-US" kern="0" cap="none" spc="0" normalizeH="0" baseline="0" noProof="0" dirty="0">
              <a:solidFill>
                <a:schemeClr val="bg1"/>
              </a:solidFill>
              <a:latin typeface="+mn-lt"/>
              <a:ea typeface="+mn-ea"/>
              <a:cs typeface="+mn-cs"/>
            </a:endParaRPr>
          </a:p>
          <a:p>
            <a:pPr marL="342900" marR="0" indent="-342900" defTabSz="914400">
              <a:spcBef>
                <a:spcPct val="20000"/>
              </a:spcBef>
              <a:buClrTx/>
              <a:buSzTx/>
              <a:buFont typeface="Wingdings" panose="05000000000000000000" pitchFamily="2" charset="2"/>
              <a:buNone/>
              <a:defRPr/>
            </a:pPr>
            <a:r>
              <a:rPr kumimoji="0" lang="en-US" kern="0" cap="none" spc="0" normalizeH="0" baseline="0" noProof="0" dirty="0" err="1">
                <a:solidFill>
                  <a:schemeClr val="bg1"/>
                </a:solidFill>
                <a:latin typeface="+mn-lt"/>
                <a:ea typeface="+mn-ea"/>
                <a:cs typeface="+mn-cs"/>
              </a:rPr>
              <a:t>Kulit</a:t>
            </a:r>
            <a:r>
              <a:rPr kumimoji="0" lang="en-US" kern="0" cap="none" spc="0" normalizeH="0" baseline="0" noProof="0" dirty="0">
                <a:solidFill>
                  <a:schemeClr val="bg1"/>
                </a:solidFill>
                <a:latin typeface="+mn-lt"/>
                <a:ea typeface="+mn-ea"/>
                <a:cs typeface="+mn-cs"/>
              </a:rPr>
              <a:t> L (n =2) </a:t>
            </a:r>
            <a:r>
              <a:rPr kumimoji="0" lang="en-US" kern="0" cap="none" spc="0" normalizeH="0" baseline="0" noProof="0" dirty="0" err="1">
                <a:solidFill>
                  <a:schemeClr val="bg1"/>
                </a:solidFill>
                <a:latin typeface="+mn-lt"/>
                <a:ea typeface="+mn-ea"/>
                <a:cs typeface="+mn-cs"/>
              </a:rPr>
              <a:t>maksimum</a:t>
            </a:r>
            <a:r>
              <a:rPr kumimoji="0" lang="en-US" kern="0" cap="none" spc="0" normalizeH="0" baseline="0" noProof="0" dirty="0">
                <a:solidFill>
                  <a:schemeClr val="bg1"/>
                </a:solidFill>
                <a:latin typeface="+mn-lt"/>
                <a:ea typeface="+mn-ea"/>
                <a:cs typeface="+mn-cs"/>
              </a:rPr>
              <a:t> 2 x 2</a:t>
            </a:r>
            <a:r>
              <a:rPr kumimoji="0" lang="en-US" kern="0" cap="none" spc="0" normalizeH="0" baseline="30000" noProof="0" dirty="0">
                <a:solidFill>
                  <a:schemeClr val="bg1"/>
                </a:solidFill>
                <a:latin typeface="+mn-lt"/>
                <a:ea typeface="+mn-ea"/>
                <a:cs typeface="+mn-cs"/>
              </a:rPr>
              <a:t>2</a:t>
            </a:r>
            <a:r>
              <a:rPr kumimoji="0" lang="en-US" kern="0" cap="none" spc="0" normalizeH="0" baseline="0" noProof="0" dirty="0">
                <a:solidFill>
                  <a:schemeClr val="bg1"/>
                </a:solidFill>
                <a:latin typeface="+mn-lt"/>
                <a:ea typeface="+mn-ea"/>
                <a:cs typeface="+mn-cs"/>
              </a:rPr>
              <a:t>   =   8   </a:t>
            </a:r>
            <a:r>
              <a:rPr kumimoji="0" lang="en-US" kern="0" cap="none" spc="0" normalizeH="0" baseline="0" noProof="0" dirty="0" err="1">
                <a:solidFill>
                  <a:schemeClr val="bg1"/>
                </a:solidFill>
                <a:latin typeface="+mn-lt"/>
                <a:ea typeface="+mn-ea"/>
                <a:cs typeface="+mn-cs"/>
              </a:rPr>
              <a:t>elektron</a:t>
            </a:r>
            <a:endParaRPr kumimoji="0" lang="en-US" kern="0" cap="none" spc="0" normalizeH="0" baseline="0" noProof="0" dirty="0">
              <a:solidFill>
                <a:schemeClr val="bg1"/>
              </a:solidFill>
              <a:latin typeface="+mn-lt"/>
              <a:ea typeface="+mn-ea"/>
              <a:cs typeface="+mn-cs"/>
            </a:endParaRPr>
          </a:p>
          <a:p>
            <a:pPr marL="342900" marR="0" indent="-342900" defTabSz="914400">
              <a:spcBef>
                <a:spcPct val="20000"/>
              </a:spcBef>
              <a:buClrTx/>
              <a:buSzTx/>
              <a:buFont typeface="Wingdings" panose="05000000000000000000" pitchFamily="2" charset="2"/>
              <a:buNone/>
              <a:defRPr/>
            </a:pPr>
            <a:r>
              <a:rPr kumimoji="0" lang="en-US" kern="0" cap="none" spc="0" normalizeH="0" baseline="0" noProof="0" dirty="0" err="1">
                <a:solidFill>
                  <a:schemeClr val="bg1"/>
                </a:solidFill>
                <a:latin typeface="+mn-lt"/>
                <a:ea typeface="+mn-ea"/>
                <a:cs typeface="+mn-cs"/>
              </a:rPr>
              <a:t>Kulit</a:t>
            </a:r>
            <a:r>
              <a:rPr kumimoji="0" lang="en-US" kern="0" cap="none" spc="0" normalizeH="0" baseline="0" noProof="0" dirty="0">
                <a:solidFill>
                  <a:schemeClr val="bg1"/>
                </a:solidFill>
                <a:latin typeface="+mn-lt"/>
                <a:ea typeface="+mn-ea"/>
                <a:cs typeface="+mn-cs"/>
              </a:rPr>
              <a:t> M (n =3) </a:t>
            </a:r>
            <a:r>
              <a:rPr kumimoji="0" lang="en-US" kern="0" cap="none" spc="0" normalizeH="0" baseline="0" noProof="0" dirty="0" err="1">
                <a:solidFill>
                  <a:schemeClr val="bg1"/>
                </a:solidFill>
                <a:latin typeface="+mn-lt"/>
                <a:ea typeface="+mn-ea"/>
                <a:cs typeface="+mn-cs"/>
              </a:rPr>
              <a:t>maksimum</a:t>
            </a:r>
            <a:r>
              <a:rPr kumimoji="0" lang="en-US" kern="0" cap="none" spc="0" normalizeH="0" baseline="0" noProof="0" dirty="0">
                <a:solidFill>
                  <a:schemeClr val="bg1"/>
                </a:solidFill>
                <a:latin typeface="+mn-lt"/>
                <a:ea typeface="+mn-ea"/>
                <a:cs typeface="+mn-cs"/>
              </a:rPr>
              <a:t> 2 x 3</a:t>
            </a:r>
            <a:r>
              <a:rPr kumimoji="0" lang="en-US" kern="0" cap="none" spc="0" normalizeH="0" baseline="30000" noProof="0" dirty="0">
                <a:solidFill>
                  <a:schemeClr val="bg1"/>
                </a:solidFill>
                <a:latin typeface="+mn-lt"/>
                <a:ea typeface="+mn-ea"/>
                <a:cs typeface="+mn-cs"/>
              </a:rPr>
              <a:t>2</a:t>
            </a:r>
            <a:r>
              <a:rPr kumimoji="0" lang="en-US" kern="0" cap="none" spc="0" normalizeH="0" baseline="0" noProof="0" dirty="0">
                <a:solidFill>
                  <a:schemeClr val="bg1"/>
                </a:solidFill>
                <a:latin typeface="+mn-lt"/>
                <a:ea typeface="+mn-ea"/>
                <a:cs typeface="+mn-cs"/>
              </a:rPr>
              <a:t>  = 18  </a:t>
            </a:r>
            <a:r>
              <a:rPr kumimoji="0" lang="en-US" kern="0" cap="none" spc="0" normalizeH="0" baseline="0" noProof="0" dirty="0" err="1">
                <a:solidFill>
                  <a:schemeClr val="bg1"/>
                </a:solidFill>
                <a:latin typeface="+mn-lt"/>
                <a:ea typeface="+mn-ea"/>
                <a:cs typeface="+mn-cs"/>
              </a:rPr>
              <a:t>elektron</a:t>
            </a:r>
            <a:endParaRPr kumimoji="0" lang="en-US" kern="0" cap="none" spc="0" normalizeH="0" baseline="0" noProof="0" dirty="0">
              <a:solidFill>
                <a:schemeClr val="bg1"/>
              </a:solidFill>
              <a:latin typeface="+mn-lt"/>
              <a:ea typeface="+mn-ea"/>
              <a:cs typeface="+mn-cs"/>
            </a:endParaRPr>
          </a:p>
          <a:p>
            <a:pPr marL="342900" marR="0" indent="-342900" defTabSz="914400">
              <a:spcBef>
                <a:spcPct val="20000"/>
              </a:spcBef>
              <a:buClrTx/>
              <a:buSzTx/>
              <a:buFont typeface="Wingdings" panose="05000000000000000000" pitchFamily="2" charset="2"/>
              <a:buNone/>
              <a:defRPr/>
            </a:pPr>
            <a:r>
              <a:rPr kumimoji="0" lang="en-US" kern="0" cap="none" spc="0" normalizeH="0" baseline="0" noProof="0" dirty="0" err="1">
                <a:solidFill>
                  <a:schemeClr val="bg1"/>
                </a:solidFill>
                <a:latin typeface="+mn-lt"/>
                <a:ea typeface="+mn-ea"/>
                <a:cs typeface="+mn-cs"/>
              </a:rPr>
              <a:t>Kulit</a:t>
            </a:r>
            <a:r>
              <a:rPr kumimoji="0" lang="en-US" kern="0" cap="none" spc="0" normalizeH="0" baseline="0" noProof="0" dirty="0">
                <a:solidFill>
                  <a:schemeClr val="bg1"/>
                </a:solidFill>
                <a:latin typeface="+mn-lt"/>
                <a:ea typeface="+mn-ea"/>
                <a:cs typeface="+mn-cs"/>
              </a:rPr>
              <a:t> N (n =4) </a:t>
            </a:r>
            <a:r>
              <a:rPr kumimoji="0" lang="en-US" kern="0" cap="none" spc="0" normalizeH="0" baseline="0" noProof="0" dirty="0" err="1">
                <a:solidFill>
                  <a:schemeClr val="bg1"/>
                </a:solidFill>
                <a:latin typeface="+mn-lt"/>
                <a:ea typeface="+mn-ea"/>
                <a:cs typeface="+mn-cs"/>
              </a:rPr>
              <a:t>maksimum</a:t>
            </a:r>
            <a:r>
              <a:rPr kumimoji="0" lang="en-US" kern="0" cap="none" spc="0" normalizeH="0" baseline="0" noProof="0" dirty="0">
                <a:solidFill>
                  <a:schemeClr val="bg1"/>
                </a:solidFill>
                <a:latin typeface="+mn-lt"/>
                <a:ea typeface="+mn-ea"/>
                <a:cs typeface="+mn-cs"/>
              </a:rPr>
              <a:t> 2 x 4</a:t>
            </a:r>
            <a:r>
              <a:rPr kumimoji="0" lang="en-US" kern="0" cap="none" spc="0" normalizeH="0" baseline="30000" noProof="0" dirty="0">
                <a:solidFill>
                  <a:schemeClr val="bg1"/>
                </a:solidFill>
                <a:latin typeface="+mn-lt"/>
                <a:ea typeface="+mn-ea"/>
                <a:cs typeface="+mn-cs"/>
              </a:rPr>
              <a:t>2</a:t>
            </a:r>
            <a:r>
              <a:rPr kumimoji="0" lang="en-US" kern="0" cap="none" spc="0" normalizeH="0" baseline="0" noProof="0" dirty="0">
                <a:solidFill>
                  <a:schemeClr val="bg1"/>
                </a:solidFill>
                <a:latin typeface="+mn-lt"/>
                <a:ea typeface="+mn-ea"/>
                <a:cs typeface="+mn-cs"/>
              </a:rPr>
              <a:t>  = 32  </a:t>
            </a:r>
            <a:r>
              <a:rPr kumimoji="0" lang="en-US" kern="0" cap="none" spc="0" normalizeH="0" baseline="0" noProof="0" dirty="0" err="1">
                <a:solidFill>
                  <a:schemeClr val="bg1"/>
                </a:solidFill>
                <a:latin typeface="+mn-lt"/>
                <a:ea typeface="+mn-ea"/>
                <a:cs typeface="+mn-cs"/>
              </a:rPr>
              <a:t>elektron</a:t>
            </a:r>
            <a:endParaRPr kumimoji="0" lang="en-US" kern="0" cap="none" spc="0" normalizeH="0" baseline="0" noProof="0" dirty="0">
              <a:solidFill>
                <a:schemeClr val="bg1"/>
              </a:solidFill>
              <a:latin typeface="+mn-lt"/>
              <a:ea typeface="+mn-ea"/>
              <a:cs typeface="+mn-cs"/>
            </a:endParaRPr>
          </a:p>
          <a:p>
            <a:pPr marL="342900" marR="0" indent="-342900" defTabSz="914400">
              <a:spcBef>
                <a:spcPct val="20000"/>
              </a:spcBef>
              <a:buClrTx/>
              <a:buSzTx/>
              <a:buFont typeface="Wingdings" panose="05000000000000000000" pitchFamily="2" charset="2"/>
              <a:buNone/>
              <a:defRPr/>
            </a:pPr>
            <a:r>
              <a:rPr kumimoji="0" lang="en-US" kern="0" cap="none" spc="0" normalizeH="0" baseline="0" noProof="0" dirty="0" err="1">
                <a:solidFill>
                  <a:schemeClr val="bg1"/>
                </a:solidFill>
                <a:latin typeface="+mn-lt"/>
                <a:ea typeface="+mn-ea"/>
                <a:cs typeface="+mn-cs"/>
              </a:rPr>
              <a:t>Kulit</a:t>
            </a:r>
            <a:r>
              <a:rPr kumimoji="0" lang="en-US" kern="0" cap="none" spc="0" normalizeH="0" baseline="0" noProof="0" dirty="0">
                <a:solidFill>
                  <a:schemeClr val="bg1"/>
                </a:solidFill>
                <a:latin typeface="+mn-lt"/>
                <a:ea typeface="+mn-ea"/>
                <a:cs typeface="+mn-cs"/>
              </a:rPr>
              <a:t> O (n =5) </a:t>
            </a:r>
            <a:r>
              <a:rPr kumimoji="0" lang="en-US" kern="0" cap="none" spc="0" normalizeH="0" baseline="0" noProof="0" dirty="0" err="1">
                <a:solidFill>
                  <a:schemeClr val="bg1"/>
                </a:solidFill>
                <a:latin typeface="+mn-lt"/>
                <a:ea typeface="+mn-ea"/>
                <a:cs typeface="+mn-cs"/>
              </a:rPr>
              <a:t>maksimum</a:t>
            </a:r>
            <a:r>
              <a:rPr kumimoji="0" lang="en-US" kern="0" cap="none" spc="0" normalizeH="0" baseline="0" noProof="0" dirty="0">
                <a:solidFill>
                  <a:schemeClr val="bg1"/>
                </a:solidFill>
                <a:latin typeface="+mn-lt"/>
                <a:ea typeface="+mn-ea"/>
                <a:cs typeface="+mn-cs"/>
              </a:rPr>
              <a:t> 2 x 5</a:t>
            </a:r>
            <a:r>
              <a:rPr kumimoji="0" lang="en-US" kern="0" cap="none" spc="0" normalizeH="0" baseline="30000" noProof="0" dirty="0">
                <a:solidFill>
                  <a:schemeClr val="bg1"/>
                </a:solidFill>
                <a:latin typeface="+mn-lt"/>
                <a:ea typeface="+mn-ea"/>
                <a:cs typeface="+mn-cs"/>
              </a:rPr>
              <a:t>2</a:t>
            </a:r>
            <a:r>
              <a:rPr kumimoji="0" lang="en-US" kern="0" cap="none" spc="0" normalizeH="0" baseline="0" noProof="0" dirty="0">
                <a:solidFill>
                  <a:schemeClr val="bg1"/>
                </a:solidFill>
                <a:latin typeface="+mn-lt"/>
                <a:ea typeface="+mn-ea"/>
                <a:cs typeface="+mn-cs"/>
              </a:rPr>
              <a:t>  = 50  </a:t>
            </a:r>
            <a:r>
              <a:rPr kumimoji="0" lang="en-US" kern="0" cap="none" spc="0" normalizeH="0" baseline="0" noProof="0" dirty="0" err="1">
                <a:solidFill>
                  <a:schemeClr val="bg1"/>
                </a:solidFill>
                <a:latin typeface="+mn-lt"/>
                <a:ea typeface="+mn-ea"/>
                <a:cs typeface="+mn-cs"/>
              </a:rPr>
              <a:t>elektron</a:t>
            </a:r>
            <a:endParaRPr kumimoji="0" lang="en-US" kern="0" cap="none" spc="0" normalizeH="0" baseline="0" noProof="0" dirty="0">
              <a:solidFill>
                <a:schemeClr val="bg1"/>
              </a:solidFill>
              <a:latin typeface="+mn-lt"/>
              <a:ea typeface="+mn-ea"/>
              <a:cs typeface="+mn-cs"/>
            </a:endParaRPr>
          </a:p>
          <a:p>
            <a:pPr marL="342900" marR="0" indent="-342900" defTabSz="914400">
              <a:spcBef>
                <a:spcPct val="20000"/>
              </a:spcBef>
              <a:buClrTx/>
              <a:buSzTx/>
              <a:buFontTx/>
              <a:buChar char="•"/>
              <a:defRPr/>
            </a:pPr>
            <a:endParaRPr kumimoji="0" lang="en-US" kern="0" cap="none" spc="0" normalizeH="0" baseline="0" noProof="0" dirty="0">
              <a:solidFill>
                <a:schemeClr val="bg1"/>
              </a:solidFill>
              <a:latin typeface="+mn-lt"/>
              <a:ea typeface="+mn-ea"/>
              <a:cs typeface="+mn-cs"/>
            </a:endParaRPr>
          </a:p>
        </p:txBody>
      </p:sp>
      <p:sp>
        <p:nvSpPr>
          <p:cNvPr id="35" name="Rectangle 34"/>
          <p:cNvSpPr/>
          <p:nvPr/>
        </p:nvSpPr>
        <p:spPr>
          <a:xfrm>
            <a:off x="2133600" y="1295400"/>
            <a:ext cx="7086600" cy="645160"/>
          </a:xfrm>
          <a:prstGeom prst="rect">
            <a:avLst/>
          </a:prstGeom>
        </p:spPr>
        <p:txBody>
          <a:bodyPr>
            <a:spAutoFit/>
          </a:bodyPr>
          <a:lstStyle/>
          <a:p>
            <a:pPr marL="342900" marR="0" lvl="0" indent="-342900" algn="l" defTabSz="914400" rtl="0" eaLnBrk="1" fontAlgn="base" latinLnBrk="0" hangingPunct="1">
              <a:lnSpc>
                <a:spcPct val="100000"/>
              </a:lnSpc>
              <a:spcBef>
                <a:spcPct val="20000"/>
              </a:spcBef>
              <a:spcAft>
                <a:spcPct val="0"/>
              </a:spcAft>
              <a:buClrTx/>
              <a:buSzTx/>
              <a:buFont typeface="Wingdings" panose="05000000000000000000" pitchFamily="2" charset="2"/>
              <a:buChar char="ü"/>
              <a:defRPr/>
            </a:pPr>
            <a:r>
              <a:rPr kumimoji="0" lang="en-US" sz="1800" b="0" i="0" u="none" strike="noStrike" kern="0" cap="none" spc="0" normalizeH="0" baseline="0" noProof="0" dirty="0" err="1">
                <a:ln>
                  <a:noFill/>
                </a:ln>
                <a:solidFill>
                  <a:schemeClr val="bg1"/>
                </a:solidFill>
                <a:effectLst/>
                <a:uLnTx/>
                <a:uFillTx/>
                <a:latin typeface="+mn-lt"/>
                <a:ea typeface="+mn-ea"/>
                <a:cs typeface="+mn-cs"/>
              </a:rPr>
              <a:t>Sesuai</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dengan</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teori</a:t>
            </a:r>
            <a:r>
              <a:rPr kumimoji="0" lang="en-US" sz="1800" b="0" i="0" u="none" strike="noStrike" kern="0" cap="none" spc="0" normalizeH="0" baseline="0" noProof="0" dirty="0">
                <a:ln>
                  <a:noFill/>
                </a:ln>
                <a:solidFill>
                  <a:schemeClr val="bg1"/>
                </a:solidFill>
                <a:effectLst/>
                <a:uLnTx/>
                <a:uFillTx/>
                <a:latin typeface="+mn-lt"/>
                <a:ea typeface="+mn-ea"/>
                <a:cs typeface="+mn-cs"/>
              </a:rPr>
              <a:t> atom </a:t>
            </a:r>
            <a:r>
              <a:rPr kumimoji="0" lang="en-US" sz="1800" b="0" i="0" u="none" strike="noStrike" kern="0" cap="none" spc="0" normalizeH="0" baseline="0" noProof="0" dirty="0" err="1">
                <a:ln>
                  <a:noFill/>
                </a:ln>
                <a:solidFill>
                  <a:schemeClr val="bg1"/>
                </a:solidFill>
                <a:effectLst/>
                <a:uLnTx/>
                <a:uFillTx/>
                <a:latin typeface="+mn-lt"/>
                <a:ea typeface="+mn-ea"/>
                <a:cs typeface="+mn-cs"/>
              </a:rPr>
              <a:t>Niels</a:t>
            </a:r>
            <a:r>
              <a:rPr kumimoji="0" lang="en-US" sz="1800" b="0" i="0" u="none" strike="noStrike" kern="0" cap="none" spc="0" normalizeH="0" baseline="0" noProof="0" dirty="0">
                <a:ln>
                  <a:noFill/>
                </a:ln>
                <a:solidFill>
                  <a:schemeClr val="bg1"/>
                </a:solidFill>
                <a:effectLst/>
                <a:uLnTx/>
                <a:uFillTx/>
                <a:latin typeface="+mn-lt"/>
                <a:ea typeface="+mn-ea"/>
                <a:cs typeface="+mn-cs"/>
              </a:rPr>
              <a:t> Bohr, </a:t>
            </a:r>
            <a:r>
              <a:rPr kumimoji="0" lang="en-US" sz="1800" b="0" i="0" u="none" strike="noStrike" kern="0" cap="none" spc="0" normalizeH="0" baseline="0" noProof="0" dirty="0" err="1">
                <a:ln>
                  <a:noFill/>
                </a:ln>
                <a:solidFill>
                  <a:schemeClr val="bg1"/>
                </a:solidFill>
                <a:effectLst/>
                <a:uLnTx/>
                <a:uFillTx/>
                <a:latin typeface="+mn-lt"/>
                <a:ea typeface="+mn-ea"/>
                <a:cs typeface="+mn-cs"/>
              </a:rPr>
              <a:t>elektron</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berada</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pada</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kulit-kulit</a:t>
            </a:r>
            <a:r>
              <a:rPr kumimoji="0" lang="en-US" sz="1800" b="0" i="0" u="none" strike="noStrike" kern="0" cap="none" spc="0" normalizeH="0" baseline="0" noProof="0" dirty="0">
                <a:ln>
                  <a:noFill/>
                </a:ln>
                <a:solidFill>
                  <a:schemeClr val="bg1"/>
                </a:solidFill>
                <a:effectLst/>
                <a:uLnTx/>
                <a:uFillTx/>
                <a:latin typeface="+mn-lt"/>
                <a:ea typeface="+mn-ea"/>
                <a:cs typeface="+mn-cs"/>
              </a:rPr>
              <a:t> atom.</a:t>
            </a:r>
            <a:endParaRPr kumimoji="0" lang="en-US" sz="1800" b="0" i="0" u="none" strike="noStrike" kern="0" cap="none" spc="0" normalizeH="0" baseline="0" noProof="0" dirty="0">
              <a:ln>
                <a:noFill/>
              </a:ln>
              <a:solidFill>
                <a:schemeClr val="bg1"/>
              </a:solidFill>
              <a:effectLst/>
              <a:uLnTx/>
              <a:uFillTx/>
              <a:latin typeface="+mn-lt"/>
              <a:ea typeface="+mn-ea"/>
              <a:cs typeface="+mn-cs"/>
            </a:endParaRPr>
          </a:p>
        </p:txBody>
      </p:sp>
      <p:grpSp>
        <p:nvGrpSpPr>
          <p:cNvPr id="8197" name="Group 38"/>
          <p:cNvGrpSpPr/>
          <p:nvPr/>
        </p:nvGrpSpPr>
        <p:grpSpPr>
          <a:xfrm>
            <a:off x="2133600" y="2057400"/>
            <a:ext cx="4724400" cy="2514600"/>
            <a:chOff x="1066800" y="1828800"/>
            <a:chExt cx="4724400" cy="2514600"/>
          </a:xfrm>
        </p:grpSpPr>
        <p:grpSp>
          <p:nvGrpSpPr>
            <p:cNvPr id="8199" name="Group 1"/>
            <p:cNvGrpSpPr/>
            <p:nvPr/>
          </p:nvGrpSpPr>
          <p:grpSpPr>
            <a:xfrm>
              <a:off x="1066800" y="1828800"/>
              <a:ext cx="4343400" cy="2514600"/>
              <a:chOff x="3896" y="9282"/>
              <a:chExt cx="5961" cy="4174"/>
            </a:xfrm>
          </p:grpSpPr>
          <p:sp>
            <p:nvSpPr>
              <p:cNvPr id="8202" name="Oval 2"/>
              <p:cNvSpPr/>
              <p:nvPr/>
            </p:nvSpPr>
            <p:spPr>
              <a:xfrm>
                <a:off x="3960" y="10190"/>
                <a:ext cx="3327" cy="3052"/>
              </a:xfrm>
              <a:prstGeom prst="ellipse">
                <a:avLst/>
              </a:prstGeom>
              <a:solidFill>
                <a:srgbClr val="FFFFFF"/>
              </a:solidFill>
              <a:ln w="9525" cap="flat" cmpd="sng">
                <a:solidFill>
                  <a:srgbClr val="00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03" name="Oval 3"/>
              <p:cNvSpPr/>
              <p:nvPr/>
            </p:nvSpPr>
            <p:spPr>
              <a:xfrm>
                <a:off x="4476" y="10768"/>
                <a:ext cx="2300" cy="1925"/>
              </a:xfrm>
              <a:prstGeom prst="ellipse">
                <a:avLst/>
              </a:prstGeom>
              <a:solidFill>
                <a:srgbClr val="FFFFFF"/>
              </a:solidFill>
              <a:ln w="9525" cap="flat" cmpd="sng">
                <a:solidFill>
                  <a:srgbClr val="00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04" name="Oval 4"/>
              <p:cNvSpPr/>
              <p:nvPr/>
            </p:nvSpPr>
            <p:spPr>
              <a:xfrm>
                <a:off x="4962" y="11238"/>
                <a:ext cx="1276" cy="1049"/>
              </a:xfrm>
              <a:prstGeom prst="ellipse">
                <a:avLst/>
              </a:prstGeom>
              <a:solidFill>
                <a:srgbClr val="FFFFFF"/>
              </a:solidFill>
              <a:ln w="9525" cap="flat" cmpd="sng">
                <a:solidFill>
                  <a:srgbClr val="00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05" name="Oval 5"/>
              <p:cNvSpPr/>
              <p:nvPr/>
            </p:nvSpPr>
            <p:spPr>
              <a:xfrm>
                <a:off x="5445" y="11613"/>
                <a:ext cx="298" cy="250"/>
              </a:xfrm>
              <a:prstGeom prst="ellipse">
                <a:avLst/>
              </a:prstGeom>
              <a:solidFill>
                <a:srgbClr val="000000"/>
              </a:solidFill>
              <a:ln w="9525" cap="flat" cmpd="sng">
                <a:solidFill>
                  <a:srgbClr val="00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06" name="Oval 6"/>
              <p:cNvSpPr/>
              <p:nvPr/>
            </p:nvSpPr>
            <p:spPr>
              <a:xfrm>
                <a:off x="5961" y="12553"/>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07" name="Oval 7"/>
              <p:cNvSpPr/>
              <p:nvPr/>
            </p:nvSpPr>
            <p:spPr>
              <a:xfrm>
                <a:off x="5302" y="12553"/>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08" name="Oval 8"/>
              <p:cNvSpPr/>
              <p:nvPr/>
            </p:nvSpPr>
            <p:spPr>
              <a:xfrm>
                <a:off x="5009" y="10190"/>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09" name="Oval 9"/>
              <p:cNvSpPr/>
              <p:nvPr/>
            </p:nvSpPr>
            <p:spPr>
              <a:xfrm>
                <a:off x="5729" y="10142"/>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10" name="Oval 10"/>
              <p:cNvSpPr/>
              <p:nvPr/>
            </p:nvSpPr>
            <p:spPr>
              <a:xfrm>
                <a:off x="5106" y="10768"/>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11" name="Oval 11"/>
              <p:cNvSpPr/>
              <p:nvPr/>
            </p:nvSpPr>
            <p:spPr>
              <a:xfrm>
                <a:off x="5729" y="10691"/>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12" name="Oval 12"/>
              <p:cNvSpPr/>
              <p:nvPr/>
            </p:nvSpPr>
            <p:spPr>
              <a:xfrm>
                <a:off x="7192" y="11894"/>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13" name="Oval 13"/>
              <p:cNvSpPr/>
              <p:nvPr/>
            </p:nvSpPr>
            <p:spPr>
              <a:xfrm>
                <a:off x="7145" y="11215"/>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14" name="Oval 14"/>
              <p:cNvSpPr/>
              <p:nvPr/>
            </p:nvSpPr>
            <p:spPr>
              <a:xfrm>
                <a:off x="6672" y="11837"/>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15" name="Oval 15"/>
              <p:cNvSpPr/>
              <p:nvPr/>
            </p:nvSpPr>
            <p:spPr>
              <a:xfrm>
                <a:off x="6593" y="11318"/>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16" name="Oval 16"/>
              <p:cNvSpPr/>
              <p:nvPr/>
            </p:nvSpPr>
            <p:spPr>
              <a:xfrm>
                <a:off x="5586" y="12175"/>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17" name="Oval 17"/>
              <p:cNvSpPr/>
              <p:nvPr/>
            </p:nvSpPr>
            <p:spPr>
              <a:xfrm>
                <a:off x="5489" y="11146"/>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18" name="Oval 18"/>
              <p:cNvSpPr/>
              <p:nvPr/>
            </p:nvSpPr>
            <p:spPr>
              <a:xfrm>
                <a:off x="3944" y="12047"/>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19" name="Oval 19"/>
              <p:cNvSpPr/>
              <p:nvPr/>
            </p:nvSpPr>
            <p:spPr>
              <a:xfrm>
                <a:off x="3896" y="11446"/>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20" name="Oval 20"/>
              <p:cNvSpPr/>
              <p:nvPr/>
            </p:nvSpPr>
            <p:spPr>
              <a:xfrm>
                <a:off x="4460" y="11955"/>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21" name="Oval 21"/>
              <p:cNvSpPr/>
              <p:nvPr/>
            </p:nvSpPr>
            <p:spPr>
              <a:xfrm>
                <a:off x="4444" y="11457"/>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22" name="Oval 22"/>
              <p:cNvSpPr/>
              <p:nvPr/>
            </p:nvSpPr>
            <p:spPr>
              <a:xfrm>
                <a:off x="5265" y="13102"/>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8223" name="Oval 23"/>
              <p:cNvSpPr/>
              <p:nvPr/>
            </p:nvSpPr>
            <p:spPr>
              <a:xfrm>
                <a:off x="6031" y="13071"/>
                <a:ext cx="143" cy="156"/>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cxnSp>
            <p:nvCxnSpPr>
              <p:cNvPr id="8224" name="AutoShape 24"/>
              <p:cNvCxnSpPr/>
              <p:nvPr/>
            </p:nvCxnSpPr>
            <p:spPr>
              <a:xfrm>
                <a:off x="5681" y="11821"/>
                <a:ext cx="1925" cy="1421"/>
              </a:xfrm>
              <a:prstGeom prst="straightConnector1">
                <a:avLst/>
              </a:prstGeom>
              <a:ln w="9525" cap="flat" cmpd="sng">
                <a:solidFill>
                  <a:srgbClr val="000000"/>
                </a:solidFill>
                <a:prstDash val="solid"/>
                <a:headEnd type="none" w="med" len="med"/>
                <a:tailEnd type="triangle" w="med" len="med"/>
              </a:ln>
            </p:spPr>
          </p:cxnSp>
          <p:cxnSp>
            <p:nvCxnSpPr>
              <p:cNvPr id="8225" name="AutoShape 25"/>
              <p:cNvCxnSpPr/>
              <p:nvPr/>
            </p:nvCxnSpPr>
            <p:spPr>
              <a:xfrm flipV="1">
                <a:off x="6095" y="10691"/>
                <a:ext cx="1898" cy="755"/>
              </a:xfrm>
              <a:prstGeom prst="straightConnector1">
                <a:avLst/>
              </a:prstGeom>
              <a:ln w="9525" cap="flat" cmpd="sng">
                <a:solidFill>
                  <a:srgbClr val="000000"/>
                </a:solidFill>
                <a:prstDash val="solid"/>
                <a:headEnd type="none" w="med" len="med"/>
                <a:tailEnd type="triangle" w="med" len="med"/>
              </a:ln>
            </p:spPr>
          </p:cxnSp>
          <p:cxnSp>
            <p:nvCxnSpPr>
              <p:cNvPr id="8226" name="AutoShape 26"/>
              <p:cNvCxnSpPr/>
              <p:nvPr/>
            </p:nvCxnSpPr>
            <p:spPr>
              <a:xfrm flipV="1">
                <a:off x="6238" y="10190"/>
                <a:ext cx="1979" cy="734"/>
              </a:xfrm>
              <a:prstGeom prst="straightConnector1">
                <a:avLst/>
              </a:prstGeom>
              <a:ln w="9525" cap="flat" cmpd="sng">
                <a:solidFill>
                  <a:srgbClr val="000000"/>
                </a:solidFill>
                <a:prstDash val="solid"/>
                <a:headEnd type="none" w="med" len="med"/>
                <a:tailEnd type="triangle" w="med" len="med"/>
              </a:ln>
            </p:spPr>
          </p:cxnSp>
          <p:cxnSp>
            <p:nvCxnSpPr>
              <p:cNvPr id="8227" name="AutoShape 27"/>
              <p:cNvCxnSpPr/>
              <p:nvPr/>
            </p:nvCxnSpPr>
            <p:spPr>
              <a:xfrm flipV="1">
                <a:off x="6238" y="9626"/>
                <a:ext cx="1979" cy="672"/>
              </a:xfrm>
              <a:prstGeom prst="straightConnector1">
                <a:avLst/>
              </a:prstGeom>
              <a:ln w="9525" cap="flat" cmpd="sng">
                <a:solidFill>
                  <a:srgbClr val="000000"/>
                </a:solidFill>
                <a:prstDash val="solid"/>
                <a:headEnd type="none" w="med" len="med"/>
                <a:tailEnd type="triangle" w="med" len="med"/>
              </a:ln>
            </p:spPr>
          </p:cxnSp>
          <p:sp>
            <p:nvSpPr>
              <p:cNvPr id="8228" name="Text Box 28"/>
              <p:cNvSpPr txBox="1"/>
              <p:nvPr/>
            </p:nvSpPr>
            <p:spPr>
              <a:xfrm>
                <a:off x="8209" y="9282"/>
                <a:ext cx="1616" cy="482"/>
              </a:xfrm>
              <a:prstGeom prst="rect">
                <a:avLst/>
              </a:prstGeom>
              <a:solidFill>
                <a:srgbClr val="FFFFFF"/>
              </a:solidFill>
              <a:ln w="9525" cap="flat" cmpd="sng">
                <a:solidFill>
                  <a:srgbClr val="000000"/>
                </a:solidFill>
                <a:prstDash val="solid"/>
                <a:miter/>
                <a:headEnd type="none" w="med" len="med"/>
                <a:tailEnd type="none" w="med" len="med"/>
              </a:ln>
            </p:spPr>
            <p:txBody>
              <a:bodyPr/>
              <a:p>
                <a:pPr>
                  <a:spcAft>
                    <a:spcPts val="1000"/>
                  </a:spcAft>
                </a:pPr>
                <a:r>
                  <a:rPr sz="1100" b="1" dirty="0">
                    <a:solidFill>
                      <a:schemeClr val="bg1"/>
                    </a:solidFill>
                    <a:latin typeface="Times New Roman" panose="02020603050405020304" pitchFamily="18" charset="0"/>
                  </a:rPr>
                  <a:t>Kulit M (n=3)</a:t>
                </a:r>
                <a:endParaRPr sz="1100" b="1" dirty="0">
                  <a:solidFill>
                    <a:schemeClr val="bg1"/>
                  </a:solidFill>
                  <a:latin typeface="Times New Roman" panose="02020603050405020304" pitchFamily="18" charset="0"/>
                </a:endParaRPr>
              </a:p>
            </p:txBody>
          </p:sp>
          <p:sp>
            <p:nvSpPr>
              <p:cNvPr id="8229" name="Text Box 29"/>
              <p:cNvSpPr txBox="1"/>
              <p:nvPr/>
            </p:nvSpPr>
            <p:spPr>
              <a:xfrm>
                <a:off x="8241" y="9906"/>
                <a:ext cx="1616" cy="482"/>
              </a:xfrm>
              <a:prstGeom prst="rect">
                <a:avLst/>
              </a:prstGeom>
              <a:solidFill>
                <a:srgbClr val="FFFFFF"/>
              </a:solidFill>
              <a:ln w="9525" cap="flat" cmpd="sng">
                <a:solidFill>
                  <a:srgbClr val="000000"/>
                </a:solidFill>
                <a:prstDash val="solid"/>
                <a:miter/>
                <a:headEnd type="none" w="med" len="med"/>
                <a:tailEnd type="none" w="med" len="med"/>
              </a:ln>
            </p:spPr>
            <p:txBody>
              <a:bodyPr/>
              <a:p>
                <a:pPr>
                  <a:spcAft>
                    <a:spcPts val="1000"/>
                  </a:spcAft>
                </a:pPr>
                <a:r>
                  <a:rPr sz="1100" b="1" dirty="0">
                    <a:solidFill>
                      <a:schemeClr val="bg1"/>
                    </a:solidFill>
                    <a:latin typeface="Times New Roman" panose="02020603050405020304" pitchFamily="18" charset="0"/>
                  </a:rPr>
                  <a:t>Kulit L (n=2)</a:t>
                </a:r>
                <a:endParaRPr sz="1100" b="1" dirty="0">
                  <a:solidFill>
                    <a:schemeClr val="bg1"/>
                  </a:solidFill>
                  <a:latin typeface="Times New Roman" panose="02020603050405020304" pitchFamily="18" charset="0"/>
                </a:endParaRPr>
              </a:p>
            </p:txBody>
          </p:sp>
          <p:sp>
            <p:nvSpPr>
              <p:cNvPr id="8230" name="Text Box 30"/>
              <p:cNvSpPr txBox="1"/>
              <p:nvPr/>
            </p:nvSpPr>
            <p:spPr>
              <a:xfrm>
                <a:off x="8009" y="10506"/>
                <a:ext cx="1616" cy="482"/>
              </a:xfrm>
              <a:prstGeom prst="rect">
                <a:avLst/>
              </a:prstGeom>
              <a:solidFill>
                <a:srgbClr val="FFFFFF"/>
              </a:solidFill>
              <a:ln w="9525" cap="flat" cmpd="sng">
                <a:solidFill>
                  <a:srgbClr val="000000"/>
                </a:solidFill>
                <a:prstDash val="solid"/>
                <a:miter/>
                <a:headEnd type="none" w="med" len="med"/>
                <a:tailEnd type="none" w="med" len="med"/>
              </a:ln>
            </p:spPr>
            <p:txBody>
              <a:bodyPr/>
              <a:p>
                <a:pPr>
                  <a:spcAft>
                    <a:spcPts val="1000"/>
                  </a:spcAft>
                </a:pPr>
                <a:r>
                  <a:rPr sz="1100" b="1" dirty="0">
                    <a:solidFill>
                      <a:schemeClr val="bg1"/>
                    </a:solidFill>
                    <a:latin typeface="Times New Roman" panose="02020603050405020304" pitchFamily="18" charset="0"/>
                  </a:rPr>
                  <a:t>Kulit K (n=1)</a:t>
                </a:r>
                <a:endParaRPr sz="1100" b="1" dirty="0">
                  <a:solidFill>
                    <a:schemeClr val="bg1"/>
                  </a:solidFill>
                  <a:latin typeface="Times New Roman" panose="02020603050405020304" pitchFamily="18" charset="0"/>
                </a:endParaRPr>
              </a:p>
            </p:txBody>
          </p:sp>
          <p:sp>
            <p:nvSpPr>
              <p:cNvPr id="8231" name="Text Box 31"/>
              <p:cNvSpPr txBox="1"/>
              <p:nvPr/>
            </p:nvSpPr>
            <p:spPr>
              <a:xfrm>
                <a:off x="7606" y="12974"/>
                <a:ext cx="1381" cy="482"/>
              </a:xfrm>
              <a:prstGeom prst="rect">
                <a:avLst/>
              </a:prstGeom>
              <a:solidFill>
                <a:srgbClr val="FFFFFF"/>
              </a:solidFill>
              <a:ln w="9525" cap="flat" cmpd="sng">
                <a:solidFill>
                  <a:srgbClr val="000000"/>
                </a:solidFill>
                <a:prstDash val="solid"/>
                <a:miter/>
                <a:headEnd type="none" w="med" len="med"/>
                <a:tailEnd type="none" w="med" len="med"/>
              </a:ln>
            </p:spPr>
            <p:txBody>
              <a:bodyPr/>
              <a:p>
                <a:pPr algn="ctr">
                  <a:spcAft>
                    <a:spcPts val="1000"/>
                  </a:spcAft>
                </a:pPr>
                <a:r>
                  <a:rPr sz="1100" b="1" dirty="0">
                    <a:solidFill>
                      <a:schemeClr val="bg1"/>
                    </a:solidFill>
                    <a:latin typeface="Times New Roman" panose="02020603050405020304" pitchFamily="18" charset="0"/>
                  </a:rPr>
                  <a:t>Inti atom</a:t>
                </a:r>
                <a:endParaRPr sz="1100" b="1" dirty="0">
                  <a:solidFill>
                    <a:schemeClr val="bg1"/>
                  </a:solidFill>
                  <a:latin typeface="Times New Roman" panose="02020603050405020304" pitchFamily="18" charset="0"/>
                </a:endParaRPr>
              </a:p>
            </p:txBody>
          </p:sp>
        </p:grpSp>
        <p:cxnSp>
          <p:nvCxnSpPr>
            <p:cNvPr id="37" name="Straight Arrow Connector 36"/>
            <p:cNvCxnSpPr>
              <a:stCxn id="8212" idx="6"/>
            </p:cNvCxnSpPr>
            <p:nvPr/>
          </p:nvCxnSpPr>
          <p:spPr>
            <a:xfrm>
              <a:off x="3571875" y="3449638"/>
              <a:ext cx="1228725" cy="5556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201" name="TextBox 37"/>
            <p:cNvSpPr txBox="1"/>
            <p:nvPr/>
          </p:nvSpPr>
          <p:spPr>
            <a:xfrm>
              <a:off x="4800600" y="3352800"/>
              <a:ext cx="990600" cy="275590"/>
            </a:xfrm>
            <a:prstGeom prst="rect">
              <a:avLst/>
            </a:prstGeom>
            <a:noFill/>
            <a:ln w="9525" cap="flat" cmpd="sng">
              <a:solidFill>
                <a:schemeClr val="tx1"/>
              </a:solidFill>
              <a:prstDash val="solid"/>
              <a:miter/>
              <a:headEnd type="none" w="med" len="med"/>
              <a:tailEnd type="none" w="med" len="med"/>
            </a:ln>
          </p:spPr>
          <p:txBody>
            <a:bodyPr>
              <a:spAutoFit/>
            </a:bodyPr>
            <a:p>
              <a:pPr algn="ctr"/>
              <a:r>
                <a:rPr sz="1200" b="1" dirty="0">
                  <a:solidFill>
                    <a:schemeClr val="bg1"/>
                  </a:solidFill>
                  <a:latin typeface="Times New Roman" panose="02020603050405020304" pitchFamily="18" charset="0"/>
                  <a:cs typeface="Times New Roman" panose="02020603050405020304" pitchFamily="18" charset="0"/>
                </a:rPr>
                <a:t>Elektron</a:t>
              </a:r>
              <a:endParaRPr sz="1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grpSp>
      <p:sp>
        <p:nvSpPr>
          <p:cNvPr id="40" name="Rectangle 39"/>
          <p:cNvSpPr/>
          <p:nvPr/>
        </p:nvSpPr>
        <p:spPr>
          <a:xfrm>
            <a:off x="6400800" y="2209800"/>
            <a:ext cx="3429000" cy="922020"/>
          </a:xfrm>
          <a:prstGeom prst="rect">
            <a:avLst/>
          </a:prstGeom>
        </p:spPr>
        <p:txBody>
          <a:bodyPr>
            <a:spAutoFit/>
          </a:bodyPr>
          <a:lstStyle/>
          <a:p>
            <a:pPr marL="342900" marR="0" lvl="0" indent="-342900" algn="just" defTabSz="914400" rtl="0" eaLnBrk="1" fontAlgn="base" latinLnBrk="0" hangingPunct="1">
              <a:lnSpc>
                <a:spcPct val="100000"/>
              </a:lnSpc>
              <a:spcBef>
                <a:spcPct val="20000"/>
              </a:spcBef>
              <a:spcAft>
                <a:spcPct val="0"/>
              </a:spcAft>
              <a:buClrTx/>
              <a:buSzTx/>
              <a:buFontTx/>
              <a:buNone/>
              <a:defRPr/>
            </a:pP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Jumlah</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maksimum</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elektron</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pada</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setiap</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kulit</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memenuhi</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0" i="0" u="none" strike="noStrike" kern="0" cap="none" spc="0" normalizeH="0" baseline="0" noProof="0" dirty="0" err="1">
                <a:ln>
                  <a:noFill/>
                </a:ln>
                <a:solidFill>
                  <a:schemeClr val="bg1"/>
                </a:solidFill>
                <a:effectLst/>
                <a:uLnTx/>
                <a:uFillTx/>
                <a:latin typeface="+mn-lt"/>
                <a:ea typeface="+mn-ea"/>
                <a:cs typeface="+mn-cs"/>
              </a:rPr>
              <a:t>rumus</a:t>
            </a:r>
            <a:r>
              <a:rPr kumimoji="0" lang="en-US" sz="1800" b="0" i="0" u="none" strike="noStrike" kern="0" cap="none" spc="0" normalizeH="0" baseline="0" noProof="0" dirty="0">
                <a:ln>
                  <a:noFill/>
                </a:ln>
                <a:solidFill>
                  <a:schemeClr val="bg1"/>
                </a:solidFill>
                <a:effectLst/>
                <a:uLnTx/>
                <a:uFillTx/>
                <a:latin typeface="+mn-lt"/>
                <a:ea typeface="+mn-ea"/>
                <a:cs typeface="+mn-cs"/>
              </a:rPr>
              <a:t> </a:t>
            </a:r>
            <a:r>
              <a:rPr kumimoji="0" lang="en-US" sz="1800" b="1" i="0" u="none" strike="noStrike" kern="0" cap="none" spc="0" normalizeH="0" baseline="0" noProof="0" dirty="0">
                <a:ln>
                  <a:noFill/>
                </a:ln>
                <a:solidFill>
                  <a:schemeClr val="bg1"/>
                </a:solidFill>
                <a:effectLst>
                  <a:outerShdw blurRad="38100" dist="38100" dir="2700000" algn="tl">
                    <a:srgbClr val="000000">
                      <a:alpha val="43137"/>
                    </a:srgbClr>
                  </a:outerShdw>
                </a:effectLst>
                <a:uLnTx/>
                <a:uFillTx/>
                <a:latin typeface="+mn-lt"/>
                <a:ea typeface="+mn-ea"/>
                <a:cs typeface="+mn-cs"/>
              </a:rPr>
              <a:t>2n</a:t>
            </a:r>
            <a:r>
              <a:rPr kumimoji="0" lang="en-US" sz="1800" b="1" i="0" u="none" strike="noStrike" kern="0" cap="none" spc="0" normalizeH="0" baseline="30000" noProof="0" dirty="0">
                <a:ln>
                  <a:noFill/>
                </a:ln>
                <a:solidFill>
                  <a:schemeClr val="bg1"/>
                </a:solidFill>
                <a:effectLst>
                  <a:outerShdw blurRad="38100" dist="38100" dir="2700000" algn="tl">
                    <a:srgbClr val="000000">
                      <a:alpha val="43137"/>
                    </a:srgbClr>
                  </a:outerShdw>
                </a:effectLst>
                <a:uLnTx/>
                <a:uFillTx/>
                <a:latin typeface="+mn-lt"/>
                <a:ea typeface="+mn-ea"/>
                <a:cs typeface="+mn-cs"/>
              </a:rPr>
              <a:t>2</a:t>
            </a:r>
            <a:r>
              <a:rPr kumimoji="0" lang="en-US" sz="1800" b="0" i="0" u="none" strike="noStrike" kern="0" cap="none" spc="0" normalizeH="0" baseline="0" noProof="0" dirty="0">
                <a:ln>
                  <a:noFill/>
                </a:ln>
                <a:solidFill>
                  <a:schemeClr val="bg1"/>
                </a:solidFill>
                <a:effectLst/>
                <a:uLnTx/>
                <a:uFillTx/>
                <a:latin typeface="+mn-lt"/>
                <a:ea typeface="+mn-ea"/>
                <a:cs typeface="+mn-cs"/>
              </a:rPr>
              <a:t> .</a:t>
            </a:r>
            <a:endParaRPr kumimoji="0" lang="en-US" sz="1800" b="0" i="0" u="none" strike="noStrike" kern="0" cap="none" spc="0" normalizeH="0" baseline="0" noProof="0" dirty="0">
              <a:ln>
                <a:noFill/>
              </a:ln>
              <a:solidFill>
                <a:schemeClr val="bg1"/>
              </a:solidFill>
              <a:effectLst/>
              <a:uLnTx/>
              <a:uFillTx/>
              <a:latin typeface="+mn-lt"/>
              <a:ea typeface="+mn-ea"/>
              <a:cs typeface="+mn-cs"/>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Box 1"/>
          <p:cNvSpPr txBox="1"/>
          <p:nvPr/>
        </p:nvSpPr>
        <p:spPr>
          <a:xfrm>
            <a:off x="1828800" y="762000"/>
            <a:ext cx="7467600" cy="829945"/>
          </a:xfrm>
          <a:prstGeom prst="rect">
            <a:avLst/>
          </a:prstGeom>
          <a:noFill/>
        </p:spPr>
        <p:txBody>
          <a:bodyPr>
            <a:spAutoFit/>
          </a:bodyPr>
          <a:lstStyle/>
          <a:p>
            <a:pPr marR="0" algn="ctr" defTabSz="914400" fontAlgn="auto">
              <a:spcBef>
                <a:spcPts val="0"/>
              </a:spcBef>
              <a:spcAft>
                <a:spcPts val="0"/>
              </a:spcAft>
              <a:buClrTx/>
              <a:buSzTx/>
              <a:buFontTx/>
              <a:buNone/>
              <a:defRPr/>
            </a:pPr>
            <a:r>
              <a:rPr kumimoji="0" lang="en-US" sz="2400" b="1" kern="1200" cap="none" spc="0" normalizeH="0" baseline="0" noProof="0" dirty="0" err="1">
                <a:solidFill>
                  <a:schemeClr val="bg1"/>
                </a:solidFill>
                <a:effectLst>
                  <a:outerShdw blurRad="38100" dist="38100" dir="2700000" algn="tl">
                    <a:srgbClr val="000000">
                      <a:alpha val="43137"/>
                    </a:srgbClr>
                  </a:outerShdw>
                </a:effectLst>
                <a:latin typeface="+mn-lt"/>
                <a:ea typeface="+mn-ea"/>
                <a:cs typeface="+mn-cs"/>
              </a:rPr>
              <a:t>Konfigurasi</a:t>
            </a:r>
            <a:r>
              <a:rPr kumimoji="0" lang="en-US" sz="2400" b="1" kern="1200" cap="none" spc="0" normalizeH="0" baseline="0" noProof="0" dirty="0">
                <a:solidFill>
                  <a:schemeClr val="bg1"/>
                </a:solidFill>
                <a:effectLst>
                  <a:outerShdw blurRad="38100" dist="38100" dir="2700000" algn="tl">
                    <a:srgbClr val="000000">
                      <a:alpha val="43137"/>
                    </a:srgbClr>
                  </a:outerShdw>
                </a:effectLst>
                <a:latin typeface="+mn-lt"/>
                <a:ea typeface="+mn-ea"/>
                <a:cs typeface="+mn-cs"/>
              </a:rPr>
              <a:t> </a:t>
            </a:r>
            <a:r>
              <a:rPr kumimoji="0" lang="en-US" sz="2400" b="1" kern="1200" cap="none" spc="0" normalizeH="0" baseline="0" noProof="0" dirty="0" err="1">
                <a:solidFill>
                  <a:schemeClr val="bg1"/>
                </a:solidFill>
                <a:effectLst>
                  <a:outerShdw blurRad="38100" dist="38100" dir="2700000" algn="tl">
                    <a:srgbClr val="000000">
                      <a:alpha val="43137"/>
                    </a:srgbClr>
                  </a:outerShdw>
                </a:effectLst>
                <a:latin typeface="+mn-lt"/>
                <a:ea typeface="+mn-ea"/>
                <a:cs typeface="+mn-cs"/>
              </a:rPr>
              <a:t>Elektron</a:t>
            </a:r>
            <a:r>
              <a:rPr kumimoji="0" lang="en-US" sz="2400" b="1" kern="1200" cap="none" spc="0" normalizeH="0" baseline="0" noProof="0" dirty="0">
                <a:solidFill>
                  <a:schemeClr val="bg1"/>
                </a:solidFill>
                <a:effectLst>
                  <a:outerShdw blurRad="38100" dist="38100" dir="2700000" algn="tl">
                    <a:srgbClr val="000000">
                      <a:alpha val="43137"/>
                    </a:srgbClr>
                  </a:outerShdw>
                </a:effectLst>
                <a:latin typeface="+mn-lt"/>
                <a:ea typeface="+mn-ea"/>
                <a:cs typeface="+mn-cs"/>
              </a:rPr>
              <a:t> </a:t>
            </a:r>
            <a:r>
              <a:rPr kumimoji="0" lang="en-US" sz="2400" b="1" kern="1200" cap="none" spc="0" normalizeH="0" baseline="0" noProof="0" dirty="0" err="1">
                <a:solidFill>
                  <a:schemeClr val="bg1"/>
                </a:solidFill>
                <a:effectLst>
                  <a:outerShdw blurRad="38100" dist="38100" dir="2700000" algn="tl">
                    <a:srgbClr val="000000">
                      <a:alpha val="43137"/>
                    </a:srgbClr>
                  </a:outerShdw>
                </a:effectLst>
                <a:latin typeface="+mn-lt"/>
                <a:ea typeface="+mn-ea"/>
                <a:cs typeface="+mn-cs"/>
              </a:rPr>
              <a:t>pada</a:t>
            </a:r>
            <a:r>
              <a:rPr kumimoji="0" lang="en-US" sz="2400" b="1" kern="1200" cap="none" spc="0" normalizeH="0" baseline="0" noProof="0" dirty="0">
                <a:solidFill>
                  <a:schemeClr val="bg1"/>
                </a:solidFill>
                <a:effectLst>
                  <a:outerShdw blurRad="38100" dist="38100" dir="2700000" algn="tl">
                    <a:srgbClr val="000000">
                      <a:alpha val="43137"/>
                    </a:srgbClr>
                  </a:outerShdw>
                </a:effectLst>
                <a:latin typeface="+mn-lt"/>
                <a:ea typeface="+mn-ea"/>
                <a:cs typeface="+mn-cs"/>
              </a:rPr>
              <a:t> Atom </a:t>
            </a:r>
            <a:endParaRPr kumimoji="0" lang="en-US" sz="2400" b="1" kern="1200" cap="none" spc="0" normalizeH="0" baseline="0" noProof="0" dirty="0">
              <a:solidFill>
                <a:schemeClr val="bg1"/>
              </a:solidFill>
              <a:effectLst>
                <a:outerShdw blurRad="38100" dist="38100" dir="2700000" algn="tl">
                  <a:srgbClr val="000000">
                    <a:alpha val="43137"/>
                  </a:srgbClr>
                </a:outerShdw>
              </a:effectLst>
              <a:latin typeface="+mn-lt"/>
              <a:ea typeface="+mn-ea"/>
              <a:cs typeface="+mn-cs"/>
            </a:endParaRPr>
          </a:p>
          <a:p>
            <a:pPr marR="0" algn="ctr" defTabSz="914400" fontAlgn="auto">
              <a:spcBef>
                <a:spcPts val="0"/>
              </a:spcBef>
              <a:spcAft>
                <a:spcPts val="0"/>
              </a:spcAft>
              <a:buClrTx/>
              <a:buSzTx/>
              <a:buFontTx/>
              <a:buNone/>
              <a:defRPr/>
            </a:pPr>
            <a:r>
              <a:rPr kumimoji="0" lang="en-US" sz="2400" b="1" kern="1200" cap="none" spc="0" normalizeH="0" baseline="0" noProof="0" dirty="0" err="1">
                <a:solidFill>
                  <a:schemeClr val="bg1"/>
                </a:solidFill>
                <a:effectLst>
                  <a:outerShdw blurRad="38100" dist="38100" dir="2700000" algn="tl">
                    <a:srgbClr val="000000">
                      <a:alpha val="43137"/>
                    </a:srgbClr>
                  </a:outerShdw>
                </a:effectLst>
                <a:latin typeface="+mn-lt"/>
                <a:ea typeface="+mn-ea"/>
                <a:cs typeface="+mn-cs"/>
              </a:rPr>
              <a:t>dari</a:t>
            </a:r>
            <a:r>
              <a:rPr kumimoji="0" lang="en-US" sz="2400" b="1" kern="1200" cap="none" spc="0" normalizeH="0" baseline="0" noProof="0" dirty="0">
                <a:solidFill>
                  <a:schemeClr val="bg1"/>
                </a:solidFill>
                <a:effectLst>
                  <a:outerShdw blurRad="38100" dist="38100" dir="2700000" algn="tl">
                    <a:srgbClr val="000000">
                      <a:alpha val="43137"/>
                    </a:srgbClr>
                  </a:outerShdw>
                </a:effectLst>
                <a:latin typeface="+mn-lt"/>
                <a:ea typeface="+mn-ea"/>
                <a:cs typeface="+mn-cs"/>
              </a:rPr>
              <a:t> </a:t>
            </a:r>
            <a:r>
              <a:rPr kumimoji="0" lang="en-US" sz="2400" b="1" kern="1200" cap="none" spc="0" normalizeH="0" baseline="0" noProof="0" dirty="0" err="1">
                <a:solidFill>
                  <a:schemeClr val="bg1"/>
                </a:solidFill>
                <a:effectLst>
                  <a:outerShdw blurRad="38100" dist="38100" dir="2700000" algn="tl">
                    <a:srgbClr val="000000">
                      <a:alpha val="43137"/>
                    </a:srgbClr>
                  </a:outerShdw>
                </a:effectLst>
                <a:latin typeface="+mn-lt"/>
                <a:ea typeface="+mn-ea"/>
                <a:cs typeface="+mn-cs"/>
              </a:rPr>
              <a:t>Beberapa</a:t>
            </a:r>
            <a:r>
              <a:rPr kumimoji="0" lang="en-US" sz="2400" b="1" kern="1200" cap="none" spc="0" normalizeH="0" baseline="0" noProof="0" dirty="0">
                <a:solidFill>
                  <a:schemeClr val="bg1"/>
                </a:solidFill>
                <a:effectLst>
                  <a:outerShdw blurRad="38100" dist="38100" dir="2700000" algn="tl">
                    <a:srgbClr val="000000">
                      <a:alpha val="43137"/>
                    </a:srgbClr>
                  </a:outerShdw>
                </a:effectLst>
                <a:latin typeface="+mn-lt"/>
                <a:ea typeface="+mn-ea"/>
                <a:cs typeface="+mn-cs"/>
              </a:rPr>
              <a:t> </a:t>
            </a:r>
            <a:r>
              <a:rPr kumimoji="0" lang="en-US" sz="2400" b="1" kern="1200" cap="none" spc="0" normalizeH="0" baseline="0" noProof="0" dirty="0" err="1">
                <a:solidFill>
                  <a:schemeClr val="bg1"/>
                </a:solidFill>
                <a:effectLst>
                  <a:outerShdw blurRad="38100" dist="38100" dir="2700000" algn="tl">
                    <a:srgbClr val="000000">
                      <a:alpha val="43137"/>
                    </a:srgbClr>
                  </a:outerShdw>
                </a:effectLst>
                <a:latin typeface="+mn-lt"/>
                <a:ea typeface="+mn-ea"/>
                <a:cs typeface="+mn-cs"/>
              </a:rPr>
              <a:t>Unsur</a:t>
            </a:r>
            <a:endParaRPr kumimoji="0" lang="en-US" sz="2400" b="1" kern="1200" cap="none" spc="0" normalizeH="0" baseline="0" noProof="0" dirty="0" err="1">
              <a:solidFill>
                <a:schemeClr val="bg1"/>
              </a:solidFill>
              <a:effectLst>
                <a:outerShdw blurRad="38100" dist="38100" dir="2700000" algn="tl">
                  <a:srgbClr val="000000">
                    <a:alpha val="43137"/>
                  </a:srgbClr>
                </a:outerShdw>
              </a:effectLst>
              <a:latin typeface="+mn-lt"/>
              <a:ea typeface="+mn-ea"/>
              <a:cs typeface="+mn-cs"/>
            </a:endParaRPr>
          </a:p>
        </p:txBody>
      </p:sp>
      <p:grpSp>
        <p:nvGrpSpPr>
          <p:cNvPr id="9219" name="Group 11"/>
          <p:cNvGrpSpPr/>
          <p:nvPr/>
        </p:nvGrpSpPr>
        <p:grpSpPr>
          <a:xfrm>
            <a:off x="7239000" y="1905000"/>
            <a:ext cx="2209800" cy="1905000"/>
            <a:chOff x="1430338" y="1668463"/>
            <a:chExt cx="1760537" cy="1590675"/>
          </a:xfrm>
        </p:grpSpPr>
        <p:sp>
          <p:nvSpPr>
            <p:cNvPr id="9235" name="Oval 2"/>
            <p:cNvSpPr/>
            <p:nvPr/>
          </p:nvSpPr>
          <p:spPr>
            <a:xfrm>
              <a:off x="1481138" y="1709738"/>
              <a:ext cx="1679575" cy="1500187"/>
            </a:xfrm>
            <a:prstGeom prst="ellipse">
              <a:avLst/>
            </a:prstGeom>
            <a:solidFill>
              <a:srgbClr val="FFFFFF"/>
            </a:solidFill>
            <a:ln w="9525" cap="flat" cmpd="sng">
              <a:solidFill>
                <a:srgbClr val="00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36" name="Oval 3"/>
            <p:cNvSpPr/>
            <p:nvPr/>
          </p:nvSpPr>
          <p:spPr>
            <a:xfrm>
              <a:off x="1758950" y="1908175"/>
              <a:ext cx="1162050" cy="1082675"/>
            </a:xfrm>
            <a:prstGeom prst="ellipse">
              <a:avLst/>
            </a:prstGeom>
            <a:solidFill>
              <a:srgbClr val="FFFFFF"/>
            </a:solidFill>
            <a:ln w="9525" cap="flat" cmpd="sng">
              <a:solidFill>
                <a:srgbClr val="00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37" name="Oval 4"/>
            <p:cNvSpPr/>
            <p:nvPr/>
          </p:nvSpPr>
          <p:spPr>
            <a:xfrm>
              <a:off x="2087563" y="2216150"/>
              <a:ext cx="506412" cy="457200"/>
            </a:xfrm>
            <a:prstGeom prst="ellipse">
              <a:avLst/>
            </a:prstGeom>
            <a:solidFill>
              <a:srgbClr val="FABF8F"/>
            </a:solidFill>
            <a:ln w="9525" cap="flat" cmpd="sng">
              <a:solidFill>
                <a:srgbClr val="000000"/>
              </a:solidFill>
              <a:prstDash val="solid"/>
              <a:headEnd type="none" w="med" len="med"/>
              <a:tailEnd type="none" w="med" len="med"/>
            </a:ln>
          </p:spPr>
          <p:txBody>
            <a:bodyPr/>
            <a:p>
              <a:r>
                <a:rPr sz="900" b="1" dirty="0">
                  <a:solidFill>
                    <a:schemeClr val="bg1"/>
                  </a:solidFill>
                  <a:latin typeface="Times New Roman" panose="02020603050405020304" pitchFamily="18" charset="0"/>
                </a:rPr>
                <a:t>6p</a:t>
              </a:r>
              <a:endParaRPr sz="900" b="1" dirty="0">
                <a:solidFill>
                  <a:schemeClr val="bg1"/>
                </a:solidFill>
                <a:latin typeface="Times New Roman" panose="02020603050405020304" pitchFamily="18" charset="0"/>
              </a:endParaRPr>
            </a:p>
            <a:p>
              <a:r>
                <a:rPr sz="900" b="1" dirty="0">
                  <a:solidFill>
                    <a:schemeClr val="bg1"/>
                  </a:solidFill>
                  <a:latin typeface="Times New Roman" panose="02020603050405020304" pitchFamily="18" charset="0"/>
                </a:rPr>
                <a:t>6n</a:t>
              </a:r>
              <a:endParaRPr sz="900" b="1" dirty="0">
                <a:solidFill>
                  <a:schemeClr val="bg1"/>
                </a:solidFill>
                <a:latin typeface="Times New Roman" panose="02020603050405020304" pitchFamily="18" charset="0"/>
              </a:endParaRPr>
            </a:p>
          </p:txBody>
        </p:sp>
        <p:sp>
          <p:nvSpPr>
            <p:cNvPr id="9238" name="Oval 5"/>
            <p:cNvSpPr/>
            <p:nvPr/>
          </p:nvSpPr>
          <p:spPr>
            <a:xfrm>
              <a:off x="2324100" y="1878013"/>
              <a:ext cx="90488" cy="98425"/>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39" name="Oval 6"/>
            <p:cNvSpPr/>
            <p:nvPr/>
          </p:nvSpPr>
          <p:spPr>
            <a:xfrm>
              <a:off x="2233613" y="2922588"/>
              <a:ext cx="90487" cy="100012"/>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40" name="Oval 7"/>
            <p:cNvSpPr/>
            <p:nvPr/>
          </p:nvSpPr>
          <p:spPr>
            <a:xfrm>
              <a:off x="2324100" y="1668463"/>
              <a:ext cx="90488" cy="100012"/>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41" name="Oval 8"/>
            <p:cNvSpPr/>
            <p:nvPr/>
          </p:nvSpPr>
          <p:spPr>
            <a:xfrm>
              <a:off x="2222500" y="3159125"/>
              <a:ext cx="92075" cy="100013"/>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42" name="Oval 9"/>
            <p:cNvSpPr/>
            <p:nvPr/>
          </p:nvSpPr>
          <p:spPr>
            <a:xfrm>
              <a:off x="3100388" y="2397125"/>
              <a:ext cx="90487" cy="100013"/>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43" name="Oval 10"/>
            <p:cNvSpPr/>
            <p:nvPr/>
          </p:nvSpPr>
          <p:spPr>
            <a:xfrm>
              <a:off x="1430338" y="2397125"/>
              <a:ext cx="90487" cy="100013"/>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grpSp>
      <p:grpSp>
        <p:nvGrpSpPr>
          <p:cNvPr id="9220" name="Group 18"/>
          <p:cNvGrpSpPr/>
          <p:nvPr/>
        </p:nvGrpSpPr>
        <p:grpSpPr>
          <a:xfrm>
            <a:off x="4419600" y="2209800"/>
            <a:ext cx="1801813" cy="1611313"/>
            <a:chOff x="3379788" y="2427288"/>
            <a:chExt cx="1679575" cy="1541462"/>
          </a:xfrm>
        </p:grpSpPr>
        <p:sp>
          <p:nvSpPr>
            <p:cNvPr id="9229" name="Oval 11"/>
            <p:cNvSpPr/>
            <p:nvPr/>
          </p:nvSpPr>
          <p:spPr>
            <a:xfrm>
              <a:off x="3379788" y="2468563"/>
              <a:ext cx="1679575" cy="1500187"/>
            </a:xfrm>
            <a:prstGeom prst="ellipse">
              <a:avLst/>
            </a:prstGeom>
            <a:solidFill>
              <a:srgbClr val="FFFFFF"/>
            </a:solidFill>
            <a:ln w="9525" cap="flat" cmpd="sng">
              <a:solidFill>
                <a:srgbClr val="00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30" name="Oval 12"/>
            <p:cNvSpPr/>
            <p:nvPr/>
          </p:nvSpPr>
          <p:spPr>
            <a:xfrm>
              <a:off x="3657600" y="2667000"/>
              <a:ext cx="1162050" cy="1082675"/>
            </a:xfrm>
            <a:prstGeom prst="ellipse">
              <a:avLst/>
            </a:prstGeom>
            <a:solidFill>
              <a:srgbClr val="FFFFFF"/>
            </a:solidFill>
            <a:ln w="9525" cap="flat" cmpd="sng">
              <a:solidFill>
                <a:srgbClr val="00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31" name="Oval 13"/>
            <p:cNvSpPr/>
            <p:nvPr/>
          </p:nvSpPr>
          <p:spPr>
            <a:xfrm>
              <a:off x="3986213" y="2974975"/>
              <a:ext cx="506412" cy="457200"/>
            </a:xfrm>
            <a:prstGeom prst="ellipse">
              <a:avLst/>
            </a:prstGeom>
            <a:solidFill>
              <a:srgbClr val="FABF8F"/>
            </a:solidFill>
            <a:ln w="9525" cap="flat" cmpd="sng">
              <a:solidFill>
                <a:srgbClr val="000000"/>
              </a:solidFill>
              <a:prstDash val="solid"/>
              <a:headEnd type="none" w="med" len="med"/>
              <a:tailEnd type="none" w="med" len="med"/>
            </a:ln>
          </p:spPr>
          <p:txBody>
            <a:bodyPr/>
            <a:p>
              <a:r>
                <a:rPr sz="900" b="1" dirty="0">
                  <a:solidFill>
                    <a:schemeClr val="bg1"/>
                  </a:solidFill>
                  <a:latin typeface="Times New Roman" panose="02020603050405020304" pitchFamily="18" charset="0"/>
                </a:rPr>
                <a:t>3p</a:t>
              </a:r>
              <a:endParaRPr sz="900" b="1" dirty="0">
                <a:solidFill>
                  <a:schemeClr val="bg1"/>
                </a:solidFill>
                <a:latin typeface="Times New Roman" panose="02020603050405020304" pitchFamily="18" charset="0"/>
              </a:endParaRPr>
            </a:p>
            <a:p>
              <a:r>
                <a:rPr sz="900" b="1" dirty="0">
                  <a:solidFill>
                    <a:schemeClr val="bg1"/>
                  </a:solidFill>
                  <a:latin typeface="Times New Roman" panose="02020603050405020304" pitchFamily="18" charset="0"/>
                </a:rPr>
                <a:t>4n</a:t>
              </a:r>
              <a:endParaRPr sz="900" b="1" dirty="0">
                <a:solidFill>
                  <a:schemeClr val="bg1"/>
                </a:solidFill>
                <a:latin typeface="Times New Roman" panose="02020603050405020304" pitchFamily="18" charset="0"/>
              </a:endParaRPr>
            </a:p>
          </p:txBody>
        </p:sp>
        <p:sp>
          <p:nvSpPr>
            <p:cNvPr id="9232" name="Oval 14"/>
            <p:cNvSpPr/>
            <p:nvPr/>
          </p:nvSpPr>
          <p:spPr>
            <a:xfrm>
              <a:off x="4222750" y="2636838"/>
              <a:ext cx="90488" cy="98425"/>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33" name="Oval 15"/>
            <p:cNvSpPr/>
            <p:nvPr/>
          </p:nvSpPr>
          <p:spPr>
            <a:xfrm>
              <a:off x="4222750" y="3681413"/>
              <a:ext cx="92075" cy="100012"/>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34" name="Oval 16"/>
            <p:cNvSpPr/>
            <p:nvPr/>
          </p:nvSpPr>
          <p:spPr>
            <a:xfrm>
              <a:off x="4222750" y="2427288"/>
              <a:ext cx="90488" cy="100012"/>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grpSp>
      <p:grpSp>
        <p:nvGrpSpPr>
          <p:cNvPr id="9221" name="Group 23"/>
          <p:cNvGrpSpPr/>
          <p:nvPr/>
        </p:nvGrpSpPr>
        <p:grpSpPr>
          <a:xfrm>
            <a:off x="2209800" y="2819400"/>
            <a:ext cx="1192213" cy="960438"/>
            <a:chOff x="1550988" y="3154363"/>
            <a:chExt cx="1679575" cy="1500187"/>
          </a:xfrm>
        </p:grpSpPr>
        <p:sp>
          <p:nvSpPr>
            <p:cNvPr id="9225" name="Oval 17"/>
            <p:cNvSpPr/>
            <p:nvPr/>
          </p:nvSpPr>
          <p:spPr>
            <a:xfrm>
              <a:off x="1550988" y="3154363"/>
              <a:ext cx="1679575" cy="1500187"/>
            </a:xfrm>
            <a:prstGeom prst="ellipse">
              <a:avLst/>
            </a:prstGeom>
            <a:solidFill>
              <a:srgbClr val="FFFFFF"/>
            </a:solidFill>
            <a:ln w="9525" cap="flat" cmpd="sng">
              <a:solidFill>
                <a:srgbClr val="00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26" name="Oval 18"/>
            <p:cNvSpPr/>
            <p:nvPr/>
          </p:nvSpPr>
          <p:spPr>
            <a:xfrm>
              <a:off x="1828800" y="3352800"/>
              <a:ext cx="1162050" cy="1082675"/>
            </a:xfrm>
            <a:prstGeom prst="ellipse">
              <a:avLst/>
            </a:prstGeom>
            <a:solidFill>
              <a:srgbClr val="FFFFFF"/>
            </a:solidFill>
            <a:ln w="9525" cap="flat" cmpd="sng">
              <a:solidFill>
                <a:srgbClr val="00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sp>
          <p:nvSpPr>
            <p:cNvPr id="9227" name="Oval 19"/>
            <p:cNvSpPr/>
            <p:nvPr/>
          </p:nvSpPr>
          <p:spPr>
            <a:xfrm>
              <a:off x="2157413" y="3660775"/>
              <a:ext cx="506412" cy="457200"/>
            </a:xfrm>
            <a:prstGeom prst="ellipse">
              <a:avLst/>
            </a:prstGeom>
            <a:solidFill>
              <a:srgbClr val="FABF8F"/>
            </a:solidFill>
            <a:ln w="9525" cap="flat" cmpd="sng">
              <a:solidFill>
                <a:srgbClr val="000000"/>
              </a:solidFill>
              <a:prstDash val="solid"/>
              <a:headEnd type="none" w="med" len="med"/>
              <a:tailEnd type="none" w="med" len="med"/>
            </a:ln>
          </p:spPr>
          <p:txBody>
            <a:bodyPr/>
            <a:p>
              <a:pPr algn="ctr"/>
              <a:r>
                <a:rPr sz="900" b="1" dirty="0">
                  <a:solidFill>
                    <a:schemeClr val="bg1"/>
                  </a:solidFill>
                  <a:latin typeface="Times New Roman" panose="02020603050405020304" pitchFamily="18" charset="0"/>
                </a:rPr>
                <a:t>p</a:t>
              </a:r>
              <a:endParaRPr sz="900" b="1" dirty="0">
                <a:solidFill>
                  <a:schemeClr val="bg1"/>
                </a:solidFill>
                <a:latin typeface="Times New Roman" panose="02020603050405020304" pitchFamily="18" charset="0"/>
              </a:endParaRPr>
            </a:p>
            <a:p>
              <a:endParaRPr sz="900" b="1" dirty="0">
                <a:solidFill>
                  <a:schemeClr val="bg1"/>
                </a:solidFill>
                <a:latin typeface="Times New Roman" panose="02020603050405020304" pitchFamily="18" charset="0"/>
              </a:endParaRPr>
            </a:p>
          </p:txBody>
        </p:sp>
        <p:sp>
          <p:nvSpPr>
            <p:cNvPr id="9228" name="Oval 20"/>
            <p:cNvSpPr/>
            <p:nvPr/>
          </p:nvSpPr>
          <p:spPr>
            <a:xfrm>
              <a:off x="2393950" y="3322638"/>
              <a:ext cx="90488" cy="98425"/>
            </a:xfrm>
            <a:prstGeom prst="ellipse">
              <a:avLst/>
            </a:prstGeom>
            <a:solidFill>
              <a:srgbClr val="FF0000"/>
            </a:solidFill>
            <a:ln w="9525" cap="flat" cmpd="sng">
              <a:solidFill>
                <a:srgbClr val="FF0000"/>
              </a:solidFill>
              <a:prstDash val="solid"/>
              <a:headEnd type="none" w="med" len="med"/>
              <a:tailEnd type="none" w="med" len="med"/>
            </a:ln>
          </p:spPr>
          <p:txBody>
            <a:bodyPr/>
            <a:p>
              <a:endParaRPr lang="id-ID" altLang="x-none" dirty="0">
                <a:solidFill>
                  <a:schemeClr val="bg1"/>
                </a:solidFill>
                <a:latin typeface="Comic Sans MS" panose="030F0702030302020204" pitchFamily="66" charset="0"/>
              </a:endParaRPr>
            </a:p>
          </p:txBody>
        </p:sp>
      </p:grpSp>
      <p:sp>
        <p:nvSpPr>
          <p:cNvPr id="9222" name="TextBox 24"/>
          <p:cNvSpPr txBox="1"/>
          <p:nvPr/>
        </p:nvSpPr>
        <p:spPr>
          <a:xfrm>
            <a:off x="1987550" y="3886200"/>
            <a:ext cx="1616075" cy="583565"/>
          </a:xfrm>
          <a:prstGeom prst="rect">
            <a:avLst/>
          </a:prstGeom>
          <a:noFill/>
          <a:ln w="9525">
            <a:noFill/>
          </a:ln>
        </p:spPr>
        <p:txBody>
          <a:bodyPr wrap="none">
            <a:spAutoFit/>
          </a:bodyPr>
          <a:p>
            <a:pPr algn="ctr"/>
            <a:r>
              <a:rPr sz="1600" dirty="0">
                <a:solidFill>
                  <a:schemeClr val="bg1"/>
                </a:solidFill>
                <a:latin typeface="Comic Sans MS" panose="030F0702030302020204" pitchFamily="66" charset="0"/>
              </a:rPr>
              <a:t>Atom Hidrogen</a:t>
            </a:r>
            <a:endParaRPr sz="1600" dirty="0">
              <a:solidFill>
                <a:schemeClr val="bg1"/>
              </a:solidFill>
              <a:latin typeface="Comic Sans MS" panose="030F0702030302020204" pitchFamily="66" charset="0"/>
            </a:endParaRPr>
          </a:p>
          <a:p>
            <a:pPr algn="ctr"/>
            <a:r>
              <a:rPr sz="1600" dirty="0">
                <a:solidFill>
                  <a:schemeClr val="bg1"/>
                </a:solidFill>
                <a:latin typeface="Comic Sans MS" panose="030F0702030302020204" pitchFamily="66" charset="0"/>
              </a:rPr>
              <a:t>(Z=1)</a:t>
            </a:r>
            <a:endParaRPr sz="1600" dirty="0">
              <a:solidFill>
                <a:schemeClr val="bg1"/>
              </a:solidFill>
              <a:latin typeface="Comic Sans MS" panose="030F0702030302020204" pitchFamily="66" charset="0"/>
            </a:endParaRPr>
          </a:p>
        </p:txBody>
      </p:sp>
      <p:sp>
        <p:nvSpPr>
          <p:cNvPr id="9223" name="TextBox 25"/>
          <p:cNvSpPr txBox="1"/>
          <p:nvPr/>
        </p:nvSpPr>
        <p:spPr>
          <a:xfrm>
            <a:off x="4688523" y="3886200"/>
            <a:ext cx="1338580" cy="583565"/>
          </a:xfrm>
          <a:prstGeom prst="rect">
            <a:avLst/>
          </a:prstGeom>
          <a:noFill/>
          <a:ln w="9525">
            <a:noFill/>
          </a:ln>
        </p:spPr>
        <p:txBody>
          <a:bodyPr wrap="none">
            <a:spAutoFit/>
          </a:bodyPr>
          <a:p>
            <a:pPr algn="ctr"/>
            <a:r>
              <a:rPr sz="1600" dirty="0">
                <a:solidFill>
                  <a:schemeClr val="bg1"/>
                </a:solidFill>
                <a:latin typeface="Comic Sans MS" panose="030F0702030302020204" pitchFamily="66" charset="0"/>
              </a:rPr>
              <a:t>Atom Litium</a:t>
            </a:r>
            <a:endParaRPr sz="1600" dirty="0">
              <a:solidFill>
                <a:schemeClr val="bg1"/>
              </a:solidFill>
              <a:latin typeface="Comic Sans MS" panose="030F0702030302020204" pitchFamily="66" charset="0"/>
            </a:endParaRPr>
          </a:p>
          <a:p>
            <a:pPr algn="ctr"/>
            <a:r>
              <a:rPr sz="1600" dirty="0">
                <a:solidFill>
                  <a:schemeClr val="bg1"/>
                </a:solidFill>
                <a:latin typeface="Comic Sans MS" panose="030F0702030302020204" pitchFamily="66" charset="0"/>
              </a:rPr>
              <a:t>(Z=3)</a:t>
            </a:r>
            <a:endParaRPr sz="1600" dirty="0">
              <a:solidFill>
                <a:schemeClr val="bg1"/>
              </a:solidFill>
              <a:latin typeface="Comic Sans MS" panose="030F0702030302020204" pitchFamily="66" charset="0"/>
            </a:endParaRPr>
          </a:p>
        </p:txBody>
      </p:sp>
      <p:sp>
        <p:nvSpPr>
          <p:cNvPr id="9224" name="TextBox 26"/>
          <p:cNvSpPr txBox="1"/>
          <p:nvPr/>
        </p:nvSpPr>
        <p:spPr>
          <a:xfrm>
            <a:off x="7727950" y="3962400"/>
            <a:ext cx="1412875" cy="583565"/>
          </a:xfrm>
          <a:prstGeom prst="rect">
            <a:avLst/>
          </a:prstGeom>
          <a:noFill/>
          <a:ln w="9525">
            <a:noFill/>
          </a:ln>
        </p:spPr>
        <p:txBody>
          <a:bodyPr wrap="none">
            <a:spAutoFit/>
          </a:bodyPr>
          <a:p>
            <a:pPr algn="ctr"/>
            <a:r>
              <a:rPr sz="1600" dirty="0">
                <a:solidFill>
                  <a:schemeClr val="bg1"/>
                </a:solidFill>
                <a:latin typeface="Comic Sans MS" panose="030F0702030302020204" pitchFamily="66" charset="0"/>
              </a:rPr>
              <a:t>Atom Karbon</a:t>
            </a:r>
            <a:endParaRPr sz="1600" dirty="0">
              <a:solidFill>
                <a:schemeClr val="bg1"/>
              </a:solidFill>
              <a:latin typeface="Comic Sans MS" panose="030F0702030302020204" pitchFamily="66" charset="0"/>
            </a:endParaRPr>
          </a:p>
          <a:p>
            <a:pPr algn="ctr"/>
            <a:r>
              <a:rPr sz="1600" dirty="0">
                <a:solidFill>
                  <a:schemeClr val="bg1"/>
                </a:solidFill>
                <a:latin typeface="Comic Sans MS" panose="030F0702030302020204" pitchFamily="66" charset="0"/>
              </a:rPr>
              <a:t>(Z=6)</a:t>
            </a:r>
            <a:endParaRPr sz="1600" dirty="0">
              <a:solidFill>
                <a:schemeClr val="bg1"/>
              </a:solidFill>
              <a:latin typeface="Comic Sans MS" panose="030F0702030302020204" pitchFamily="66" charset="0"/>
            </a:endParaRPr>
          </a:p>
        </p:txBody>
      </p:sp>
    </p:spTree>
  </p:cSld>
  <p:clrMapOvr>
    <a:masterClrMapping/>
  </p:clrMapOvr>
  <p:transition spd="slow">
    <p:newsfla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t>IKATAN KIMIA</a:t>
            </a:r>
            <a:endParaRPr lang="en-US" sz="5400" b="1"/>
          </a:p>
        </p:txBody>
      </p:sp>
      <p:pic>
        <p:nvPicPr>
          <p:cNvPr id="4" name="Content Placeholder 3"/>
          <p:cNvPicPr>
            <a:picLocks noChangeAspect="1"/>
          </p:cNvPicPr>
          <p:nvPr>
            <p:ph idx="1"/>
          </p:nvPr>
        </p:nvPicPr>
        <p:blipFill>
          <a:blip r:embed="rId1"/>
          <a:stretch>
            <a:fillRect/>
          </a:stretch>
        </p:blipFill>
        <p:spPr>
          <a:xfrm>
            <a:off x="2042160" y="1532890"/>
            <a:ext cx="7753985" cy="494855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t>IKATAN PRIMER	</a:t>
            </a:r>
            <a:endParaRPr lang="en-US" sz="5400" b="1"/>
          </a:p>
        </p:txBody>
      </p:sp>
      <p:sp>
        <p:nvSpPr>
          <p:cNvPr id="3" name="Content Placeholder 2"/>
          <p:cNvSpPr>
            <a:spLocks noGrp="1"/>
          </p:cNvSpPr>
          <p:nvPr>
            <p:ph idx="1"/>
          </p:nvPr>
        </p:nvSpPr>
        <p:spPr/>
        <p:txBody>
          <a:bodyPr/>
          <a:p>
            <a:r>
              <a:rPr lang="en-US"/>
              <a:t>IKATAN ION</a:t>
            </a:r>
            <a:endParaRPr lang="en-US"/>
          </a:p>
          <a:p>
            <a:r>
              <a:rPr lang="en-US"/>
              <a:t>IKATAN KOVALEN</a:t>
            </a:r>
            <a:endParaRPr lang="en-US"/>
          </a:p>
          <a:p>
            <a:r>
              <a:rPr lang="en-US"/>
              <a:t>IKATAN LOGAM</a:t>
            </a:r>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t>IKATAN ION</a:t>
            </a:r>
            <a:endParaRPr lang="en-US" sz="5400" b="1"/>
          </a:p>
        </p:txBody>
      </p:sp>
      <p:sp>
        <p:nvSpPr>
          <p:cNvPr id="3" name="Content Placeholder 2"/>
          <p:cNvSpPr>
            <a:spLocks noGrp="1"/>
          </p:cNvSpPr>
          <p:nvPr>
            <p:ph idx="1"/>
          </p:nvPr>
        </p:nvSpPr>
        <p:spPr/>
        <p:txBody>
          <a:bodyPr/>
          <a:p>
            <a:pPr marL="0" indent="0">
              <a:buNone/>
            </a:pPr>
            <a:r>
              <a:rPr lang="en-US"/>
              <a:t>Ikatan antara ion positif dan ion negatif dengan adanya gaya elektrostatis.</a:t>
            </a:r>
            <a:endParaRPr lang="en-US"/>
          </a:p>
          <a:p>
            <a:r>
              <a:rPr lang="en-US"/>
              <a:t>Terjadi antara golongan IA/2A dengan 6A/7A.</a:t>
            </a:r>
            <a:endParaRPr lang="en-US"/>
          </a:p>
          <a:p>
            <a:r>
              <a:rPr lang="en-US"/>
              <a:t>Terjadi antara unsur dengan potensial ionisasi kecil dengan unsur dengan affinitas elektron besar.</a:t>
            </a:r>
            <a:endParaRPr lang="en-US"/>
          </a:p>
          <a:p>
            <a:r>
              <a:rPr lang="en-US"/>
              <a:t>Terjadi bila perbedaan elektronegativitas besar.</a:t>
            </a:r>
            <a:endParaRPr lang="en-US"/>
          </a:p>
          <a:p>
            <a:r>
              <a:rPr lang="en-US"/>
              <a:t>Terjadi antara logam dengan non logam.</a:t>
            </a:r>
            <a:endParaRPr lang="en-US"/>
          </a:p>
          <a:p>
            <a:endParaRPr lang="en-US"/>
          </a:p>
          <a:p>
            <a:pPr marL="0" indent="0">
              <a:buNone/>
            </a:pPr>
            <a:r>
              <a:rPr lang="en-US">
                <a:sym typeface="+mn-ea"/>
              </a:rPr>
              <a:t>Contoh : NaCl, MgBr2, KCl, CaCl2, Na2S</a:t>
            </a:r>
            <a:endParaRPr lang="en-US"/>
          </a:p>
          <a:p>
            <a:pPr marL="0" indent="0">
              <a:buNone/>
            </a:pPr>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t>Contoh ikatan ion</a:t>
            </a:r>
            <a:endParaRPr lang="en-US" sz="5400" b="1"/>
          </a:p>
        </p:txBody>
      </p:sp>
      <p:sp>
        <p:nvSpPr>
          <p:cNvPr id="3" name="Content Placeholder 2"/>
          <p:cNvSpPr>
            <a:spLocks noGrp="1"/>
          </p:cNvSpPr>
          <p:nvPr>
            <p:ph idx="1"/>
          </p:nvPr>
        </p:nvSpPr>
        <p:spPr/>
        <p:txBody>
          <a:bodyPr/>
          <a:p>
            <a:r>
              <a:rPr lang="en-US"/>
              <a:t>Natrium Klorida NaCl atau disebut juga garam dapur. </a:t>
            </a:r>
            <a:endParaRPr lang="en-US"/>
          </a:p>
          <a:p>
            <a:r>
              <a:rPr lang="en-US"/>
              <a:t>NaCl tersusun atas ion Natrium Na+ dan ion klor Cl- yang saling tarik-menarik secara elektrostatik. </a:t>
            </a:r>
            <a:endParaRPr lang="en-US"/>
          </a:p>
          <a:p>
            <a:r>
              <a:rPr lang="en-US"/>
              <a:t>Ikatan ion pada NaCl terbentuk dengan cara atom Na menyerahkan 1 elektron terluar ke atom Cl sehingga membentuk ion Na+ dan Cl- dengan konfigurasi stabil seperti halnya gas mulia.</a:t>
            </a:r>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normAutofit/>
          </a:bodyPr>
          <a:p>
            <a:r>
              <a:rPr lang="en-US" b="1">
                <a:sym typeface="+mn-ea"/>
              </a:rPr>
              <a:t>Contoh ikatan ion</a:t>
            </a:r>
            <a:endParaRPr lang="en-US"/>
          </a:p>
        </p:txBody>
      </p:sp>
      <p:sp>
        <p:nvSpPr>
          <p:cNvPr id="5" name="Content Placeholder 4"/>
          <p:cNvSpPr>
            <a:spLocks noGrp="1"/>
          </p:cNvSpPr>
          <p:nvPr>
            <p:ph sz="half" idx="1"/>
          </p:nvPr>
        </p:nvSpPr>
        <p:spPr/>
        <p:txBody>
          <a:bodyPr>
            <a:normAutofit lnSpcReduction="10000"/>
          </a:bodyPr>
          <a:p>
            <a:r>
              <a:rPr lang="en-US"/>
              <a:t>11Na = 2 8 1, melepas 1 elektron pada kulit terluar sehingga menjadi Na+ = 2 8</a:t>
            </a:r>
            <a:endParaRPr lang="en-US"/>
          </a:p>
          <a:p>
            <a:r>
              <a:rPr lang="en-US"/>
              <a:t>17Cl = 2 8 7, menerima 1 elektron pada kulit terluar dari Na sehingga menjadi Cl- = 2 8 8</a:t>
            </a:r>
            <a:endParaRPr lang="en-US"/>
          </a:p>
          <a:p>
            <a:r>
              <a:rPr lang="en-US"/>
              <a:t>Muatan elektron yang saling berlawan menyebabkan daya tarik antar ion Na+ dan Cl- sehingga membentuk senyawa NaCl</a:t>
            </a:r>
            <a:endParaRPr lang="en-US"/>
          </a:p>
        </p:txBody>
      </p:sp>
      <p:pic>
        <p:nvPicPr>
          <p:cNvPr id="7" name="Content Placeholder 6"/>
          <p:cNvPicPr>
            <a:picLocks noChangeAspect="1"/>
          </p:cNvPicPr>
          <p:nvPr>
            <p:ph sz="half" idx="2"/>
          </p:nvPr>
        </p:nvPicPr>
        <p:blipFill>
          <a:blip r:embed="rId1"/>
          <a:stretch>
            <a:fillRect/>
          </a:stretch>
        </p:blipFill>
        <p:spPr>
          <a:xfrm>
            <a:off x="6893560" y="1691005"/>
            <a:ext cx="3418205" cy="4468495"/>
          </a:xfrm>
          <a:prstGeom prst="rect">
            <a:avLst/>
          </a:prstGeom>
        </p:spPr>
      </p:pic>
      <p:sp>
        <p:nvSpPr>
          <p:cNvPr id="8" name="Text Box 7"/>
          <p:cNvSpPr txBox="1"/>
          <p:nvPr/>
        </p:nvSpPr>
        <p:spPr>
          <a:xfrm>
            <a:off x="6895465" y="6177280"/>
            <a:ext cx="3576320" cy="368300"/>
          </a:xfrm>
          <a:prstGeom prst="rect">
            <a:avLst/>
          </a:prstGeom>
          <a:noFill/>
        </p:spPr>
        <p:txBody>
          <a:bodyPr wrap="square" rtlCol="0" anchor="t">
            <a:spAutoFit/>
          </a:bodyPr>
          <a:p>
            <a:r>
              <a:rPr lang="en-US"/>
              <a:t>Pembentukan ikatan ion pada NaCl</a:t>
            </a:r>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p>
            <a:endParaRPr lang="en-US"/>
          </a:p>
        </p:txBody>
      </p:sp>
      <p:pic>
        <p:nvPicPr>
          <p:cNvPr id="7" name="Content Placeholder 6"/>
          <p:cNvPicPr>
            <a:picLocks noChangeAspect="1"/>
          </p:cNvPicPr>
          <p:nvPr>
            <p:ph idx="1"/>
          </p:nvPr>
        </p:nvPicPr>
        <p:blipFill>
          <a:blip r:embed="rId1"/>
          <a:srcRect l="11199" t="4970" r="6451" b="11009"/>
          <a:stretch>
            <a:fillRect/>
          </a:stretch>
        </p:blipFill>
        <p:spPr>
          <a:xfrm>
            <a:off x="4575810" y="2067560"/>
            <a:ext cx="3226435" cy="3145155"/>
          </a:xfrm>
          <a:prstGeom prst="rect">
            <a:avLst/>
          </a:prstGeom>
        </p:spPr>
      </p:pic>
      <p:sp>
        <p:nvSpPr>
          <p:cNvPr id="8" name="Text Box 7"/>
          <p:cNvSpPr txBox="1"/>
          <p:nvPr/>
        </p:nvSpPr>
        <p:spPr>
          <a:xfrm>
            <a:off x="4229100" y="5478145"/>
            <a:ext cx="3980815" cy="460375"/>
          </a:xfrm>
          <a:prstGeom prst="rect">
            <a:avLst/>
          </a:prstGeom>
          <a:noFill/>
        </p:spPr>
        <p:txBody>
          <a:bodyPr wrap="none" rtlCol="0" anchor="t">
            <a:spAutoFit/>
          </a:bodyPr>
          <a:p>
            <a:r>
              <a:rPr lang="en-US" sz="2400">
                <a:sym typeface="+mn-ea"/>
              </a:rPr>
              <a:t>Susunan ion dalam kristal NaCl</a:t>
            </a:r>
            <a:endParaRPr lang="en-US" sz="2400">
              <a:sym typeface="+mn-e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t>Ciri Ikatan Ion pada Senyawa</a:t>
            </a:r>
            <a:endParaRPr lang="en-US" sz="5400" b="1"/>
          </a:p>
        </p:txBody>
      </p:sp>
      <p:sp>
        <p:nvSpPr>
          <p:cNvPr id="3" name="Content Placeholder 2"/>
          <p:cNvSpPr>
            <a:spLocks noGrp="1"/>
          </p:cNvSpPr>
          <p:nvPr>
            <p:ph idx="1"/>
          </p:nvPr>
        </p:nvSpPr>
        <p:spPr/>
        <p:txBody>
          <a:bodyPr>
            <a:normAutofit fontScale="90000"/>
          </a:bodyPr>
          <a:p>
            <a:r>
              <a:rPr lang="en-US"/>
              <a:t>Terbentuk karena serah terima elektron dari atom satu ke atom lainnya.</a:t>
            </a:r>
            <a:endParaRPr lang="en-US"/>
          </a:p>
          <a:p>
            <a:r>
              <a:rPr lang="en-US"/>
              <a:t>Biasanya terbentuk antara logam dengan non logam.</a:t>
            </a:r>
            <a:endParaRPr lang="en-US"/>
          </a:p>
          <a:p>
            <a:r>
              <a:rPr lang="en-US"/>
              <a:t>Wujud cair dapat menghantarkan listrik.</a:t>
            </a:r>
            <a:endParaRPr lang="en-US"/>
          </a:p>
          <a:p>
            <a:r>
              <a:rPr lang="en-US"/>
              <a:t>Dalam wujud padat berbentuk kristal.</a:t>
            </a:r>
            <a:endParaRPr lang="en-US"/>
          </a:p>
          <a:p>
            <a:r>
              <a:rPr lang="en-US"/>
              <a:t>Titik didih dan titik leleh lebih tinggi.</a:t>
            </a:r>
            <a:endParaRPr lang="en-US"/>
          </a:p>
          <a:p>
            <a:r>
              <a:rPr lang="en-US"/>
              <a:t>Larut dalam pelarut polar (air).</a:t>
            </a:r>
            <a:endParaRPr lang="en-US"/>
          </a:p>
          <a:p>
            <a:r>
              <a:rPr lang="en-US"/>
              <a:t>Bersifat keras, tetapi rapuh.</a:t>
            </a:r>
            <a:endParaRPr lang="en-US"/>
          </a:p>
          <a:p>
            <a:r>
              <a:rPr lang="en-US"/>
              <a:t>Membentuk struktur raksasa dengan struktur kristal teratur.</a:t>
            </a:r>
            <a:endParaRPr lang="en-US"/>
          </a:p>
          <a:p>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t>IKATAN KOVALEN</a:t>
            </a:r>
            <a:endParaRPr lang="en-US" sz="5400" b="1"/>
          </a:p>
        </p:txBody>
      </p:sp>
      <p:sp>
        <p:nvSpPr>
          <p:cNvPr id="3" name="Content Placeholder 2"/>
          <p:cNvSpPr>
            <a:spLocks noGrp="1"/>
          </p:cNvSpPr>
          <p:nvPr>
            <p:ph idx="1"/>
          </p:nvPr>
        </p:nvSpPr>
        <p:spPr/>
        <p:txBody>
          <a:bodyPr/>
          <a:p>
            <a:pPr marL="0" indent="0">
              <a:buNone/>
            </a:pPr>
            <a:r>
              <a:rPr lang="en-US"/>
              <a:t>Ikatan yang terjadi berdasarkan penggunaan bersama pasangan elektron.</a:t>
            </a:r>
            <a:endParaRPr lang="en-US"/>
          </a:p>
          <a:p>
            <a:r>
              <a:rPr lang="en-US"/>
              <a:t>Terjadi antara atom/unsur sejenis.</a:t>
            </a:r>
            <a:endParaRPr lang="en-US"/>
          </a:p>
          <a:p>
            <a:r>
              <a:rPr lang="en-US"/>
              <a:t>Terjadi antara unsur non logam.</a:t>
            </a:r>
            <a:endParaRPr lang="en-US"/>
          </a:p>
          <a:p>
            <a:r>
              <a:rPr lang="en-US"/>
              <a:t>Terjadi bila perbedaan elektronegativitas kecil.</a:t>
            </a:r>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sz="5400" b="1" baseline="-25000"/>
          </a:p>
        </p:txBody>
      </p:sp>
      <p:sp>
        <p:nvSpPr>
          <p:cNvPr id="9" name="Content Placeholder 8"/>
          <p:cNvSpPr>
            <a:spLocks noGrp="1"/>
          </p:cNvSpPr>
          <p:nvPr>
            <p:ph sz="half" idx="1"/>
          </p:nvPr>
        </p:nvSpPr>
        <p:spPr/>
        <p:txBody>
          <a:bodyPr/>
          <a:p>
            <a:r>
              <a:rPr lang="en-US"/>
              <a:t>Ikatan kovalen pada senyawa Cl</a:t>
            </a:r>
            <a:r>
              <a:rPr lang="en-US" baseline="-25000"/>
              <a:t>2</a:t>
            </a:r>
            <a:endParaRPr lang="en-US" baseline="-25000"/>
          </a:p>
        </p:txBody>
      </p:sp>
      <p:sp>
        <p:nvSpPr>
          <p:cNvPr id="10" name="Content Placeholder 9"/>
          <p:cNvSpPr>
            <a:spLocks noGrp="1"/>
          </p:cNvSpPr>
          <p:nvPr>
            <p:ph sz="half" idx="2"/>
          </p:nvPr>
        </p:nvSpPr>
        <p:spPr/>
        <p:txBody>
          <a:bodyPr/>
          <a:p>
            <a:r>
              <a:rPr lang="en-US"/>
              <a:t>Ikatan kovalen pada senyawa O</a:t>
            </a:r>
            <a:r>
              <a:rPr lang="en-US" baseline="-25000"/>
              <a:t>2</a:t>
            </a:r>
            <a:endParaRPr lang="en-US" baseline="-25000"/>
          </a:p>
        </p:txBody>
      </p:sp>
      <p:graphicFrame>
        <p:nvGraphicFramePr>
          <p:cNvPr id="15" name="Object 14"/>
          <p:cNvGraphicFramePr/>
          <p:nvPr/>
        </p:nvGraphicFramePr>
        <p:xfrm>
          <a:off x="838200" y="2614930"/>
          <a:ext cx="5182235" cy="1734185"/>
        </p:xfrm>
        <a:graphic>
          <a:graphicData uri="http://schemas.openxmlformats.org/presentationml/2006/ole">
            <mc:AlternateContent xmlns:mc="http://schemas.openxmlformats.org/markup-compatibility/2006">
              <mc:Choice xmlns:v="urn:schemas-microsoft-com:vml" Requires="v">
                <p:oleObj spid="_x0000_s16" name="" r:id="rId1" imgW="3810000" imgH="1228725" progId="Paint.Picture">
                  <p:embed/>
                </p:oleObj>
              </mc:Choice>
              <mc:Fallback>
                <p:oleObj name="" r:id="rId1" imgW="3810000" imgH="1228725" progId="Paint.Picture">
                  <p:embed/>
                  <p:pic>
                    <p:nvPicPr>
                      <p:cNvPr id="0" name="Picture 15"/>
                      <p:cNvPicPr/>
                      <p:nvPr/>
                    </p:nvPicPr>
                    <p:blipFill>
                      <a:blip r:embed="rId2"/>
                      <a:stretch>
                        <a:fillRect/>
                      </a:stretch>
                    </p:blipFill>
                    <p:spPr>
                      <a:xfrm>
                        <a:off x="838200" y="2614930"/>
                        <a:ext cx="5182235" cy="1734185"/>
                      </a:xfrm>
                      <a:prstGeom prst="rect">
                        <a:avLst/>
                      </a:prstGeom>
                    </p:spPr>
                  </p:pic>
                </p:oleObj>
              </mc:Fallback>
            </mc:AlternateContent>
          </a:graphicData>
        </a:graphic>
      </p:graphicFrame>
      <p:graphicFrame>
        <p:nvGraphicFramePr>
          <p:cNvPr id="17" name="Object 16"/>
          <p:cNvGraphicFramePr/>
          <p:nvPr/>
        </p:nvGraphicFramePr>
        <p:xfrm>
          <a:off x="6172200" y="2614930"/>
          <a:ext cx="5181600" cy="1734185"/>
        </p:xfrm>
        <a:graphic>
          <a:graphicData uri="http://schemas.openxmlformats.org/presentationml/2006/ole">
            <mc:AlternateContent xmlns:mc="http://schemas.openxmlformats.org/markup-compatibility/2006">
              <mc:Choice xmlns:v="urn:schemas-microsoft-com:vml" Requires="v">
                <p:oleObj spid="_x0000_s18" name="" r:id="rId3" imgW="3810000" imgH="1228725" progId="Paint.Picture">
                  <p:embed/>
                </p:oleObj>
              </mc:Choice>
              <mc:Fallback>
                <p:oleObj name="" r:id="rId3" imgW="3810000" imgH="1228725" progId="Paint.Picture">
                  <p:embed/>
                  <p:pic>
                    <p:nvPicPr>
                      <p:cNvPr id="0" name="Picture 17"/>
                      <p:cNvPicPr/>
                      <p:nvPr/>
                    </p:nvPicPr>
                    <p:blipFill>
                      <a:blip r:embed="rId2"/>
                      <a:stretch>
                        <a:fillRect/>
                      </a:stretch>
                    </p:blipFill>
                    <p:spPr>
                      <a:xfrm>
                        <a:off x="6172200" y="2614930"/>
                        <a:ext cx="5181600" cy="1734185"/>
                      </a:xfrm>
                      <a:prstGeom prst="rect">
                        <a:avLst/>
                      </a:prstGeom>
                    </p:spPr>
                  </p:pic>
                </p:oleObj>
              </mc:Fallback>
            </mc:AlternateContent>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sz="half" idx="1"/>
          </p:nvPr>
        </p:nvSpPr>
        <p:spPr/>
        <p:txBody>
          <a:bodyPr/>
          <a:p>
            <a:r>
              <a:rPr lang="en-US">
                <a:sym typeface="+mn-ea"/>
              </a:rPr>
              <a:t>Ikatan kovalen pada senyawa N</a:t>
            </a:r>
            <a:r>
              <a:rPr lang="en-US" baseline="-25000">
                <a:sym typeface="+mn-ea"/>
              </a:rPr>
              <a:t>2</a:t>
            </a:r>
            <a:endParaRPr lang="en-US" baseline="-25000"/>
          </a:p>
        </p:txBody>
      </p:sp>
      <p:sp>
        <p:nvSpPr>
          <p:cNvPr id="4" name="Content Placeholder 3"/>
          <p:cNvSpPr>
            <a:spLocks noGrp="1"/>
          </p:cNvSpPr>
          <p:nvPr>
            <p:ph sz="half" idx="2"/>
          </p:nvPr>
        </p:nvSpPr>
        <p:spPr/>
        <p:txBody>
          <a:bodyPr/>
          <a:p>
            <a:r>
              <a:rPr lang="en-US"/>
              <a:t>Ikatan kovalen pada senyawa HCl</a:t>
            </a:r>
            <a:endParaRPr lang="en-US"/>
          </a:p>
        </p:txBody>
      </p:sp>
      <p:graphicFrame>
        <p:nvGraphicFramePr>
          <p:cNvPr id="9" name="Object 8"/>
          <p:cNvGraphicFramePr>
            <a:graphicFrameLocks noChangeAspect="1"/>
          </p:cNvGraphicFramePr>
          <p:nvPr/>
        </p:nvGraphicFramePr>
        <p:xfrm>
          <a:off x="960120" y="2751932"/>
          <a:ext cx="4937760" cy="1567815"/>
        </p:xfrm>
        <a:graphic>
          <a:graphicData uri="http://schemas.openxmlformats.org/presentationml/2006/ole">
            <mc:AlternateContent xmlns:mc="http://schemas.openxmlformats.org/markup-compatibility/2006">
              <mc:Choice xmlns:v="urn:schemas-microsoft-com:vml" Requires="v">
                <p:oleObj spid="_x0000_s10" name="" r:id="rId1" imgW="3810000" imgH="1209675" progId="Paint.Picture">
                  <p:embed/>
                </p:oleObj>
              </mc:Choice>
              <mc:Fallback>
                <p:oleObj name="" r:id="rId1" imgW="3810000" imgH="1209675" progId="Paint.Picture">
                  <p:embed/>
                  <p:pic>
                    <p:nvPicPr>
                      <p:cNvPr id="0" name="Picture 9"/>
                      <p:cNvPicPr/>
                      <p:nvPr/>
                    </p:nvPicPr>
                    <p:blipFill>
                      <a:blip r:embed="rId2"/>
                      <a:stretch>
                        <a:fillRect/>
                      </a:stretch>
                    </p:blipFill>
                    <p:spPr>
                      <a:xfrm>
                        <a:off x="960120" y="2751932"/>
                        <a:ext cx="4937760" cy="1567815"/>
                      </a:xfrm>
                      <a:prstGeom prst="rect">
                        <a:avLst/>
                      </a:prstGeom>
                    </p:spPr>
                  </p:pic>
                </p:oleObj>
              </mc:Fallback>
            </mc:AlternateContent>
          </a:graphicData>
        </a:graphic>
      </p:graphicFrame>
      <p:graphicFrame>
        <p:nvGraphicFramePr>
          <p:cNvPr id="6" name="Object 5"/>
          <p:cNvGraphicFramePr/>
          <p:nvPr/>
        </p:nvGraphicFramePr>
        <p:xfrm>
          <a:off x="6502400" y="2752090"/>
          <a:ext cx="4982210" cy="1568450"/>
        </p:xfrm>
        <a:graphic>
          <a:graphicData uri="http://schemas.openxmlformats.org/presentationml/2006/ole">
            <mc:AlternateContent xmlns:mc="http://schemas.openxmlformats.org/markup-compatibility/2006">
              <mc:Choice xmlns:v="urn:schemas-microsoft-com:vml" Requires="v">
                <p:oleObj spid="_x0000_s7" name="" r:id="rId3" imgW="3810000" imgH="1228725" progId="Paint.Picture">
                  <p:embed/>
                </p:oleObj>
              </mc:Choice>
              <mc:Fallback>
                <p:oleObj name="" r:id="rId3" imgW="3810000" imgH="1228725" progId="Paint.Picture">
                  <p:embed/>
                  <p:pic>
                    <p:nvPicPr>
                      <p:cNvPr id="0" name="Picture 6"/>
                      <p:cNvPicPr/>
                      <p:nvPr/>
                    </p:nvPicPr>
                    <p:blipFill>
                      <a:blip r:embed="rId4"/>
                      <a:stretch>
                        <a:fillRect/>
                      </a:stretch>
                    </p:blipFill>
                    <p:spPr>
                      <a:xfrm>
                        <a:off x="6502400" y="2752090"/>
                        <a:ext cx="4982210" cy="1568450"/>
                      </a:xfrm>
                      <a:prstGeom prst="rect">
                        <a:avLst/>
                      </a:prstGeom>
                    </p:spPr>
                  </p:pic>
                </p:oleObj>
              </mc:Fallback>
            </mc:AlternateContent>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t>Ciri Ikatan Kovalen pada Senyawa</a:t>
            </a:r>
            <a:endParaRPr lang="en-US" sz="5400" b="1"/>
          </a:p>
        </p:txBody>
      </p:sp>
      <p:sp>
        <p:nvSpPr>
          <p:cNvPr id="3" name="Content Placeholder 2"/>
          <p:cNvSpPr>
            <a:spLocks noGrp="1"/>
          </p:cNvSpPr>
          <p:nvPr>
            <p:ph idx="1"/>
          </p:nvPr>
        </p:nvSpPr>
        <p:spPr/>
        <p:txBody>
          <a:bodyPr>
            <a:normAutofit/>
          </a:bodyPr>
          <a:p>
            <a:r>
              <a:rPr lang="en-US"/>
              <a:t>Ikatan yang terbentuk karena penggabungan antaratom dengan menggunakan elektron bersama.</a:t>
            </a:r>
            <a:endParaRPr lang="en-US"/>
          </a:p>
          <a:p>
            <a:r>
              <a:rPr lang="en-US"/>
              <a:t>Biasanya terbentuk dari atom nonlogam dengan non logam.</a:t>
            </a:r>
            <a:endParaRPr lang="en-US"/>
          </a:p>
          <a:p>
            <a:r>
              <a:rPr lang="en-US"/>
              <a:t>Senyawa kovalen polar dapat menghantarkan listrik.</a:t>
            </a:r>
            <a:endParaRPr lang="en-US"/>
          </a:p>
          <a:p>
            <a:r>
              <a:rPr lang="en-US"/>
              <a:t>Senyawa kovalen nonpolar tidak dapat menghantarkan listrik.</a:t>
            </a:r>
            <a:endParaRPr lang="en-US"/>
          </a:p>
          <a:p>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a:bodyPr>
          <a:p>
            <a:r>
              <a:rPr lang="en-US" b="1">
                <a:sym typeface="+mn-ea"/>
              </a:rPr>
              <a:t>Ciri Ikatan Kovalen pada Senyawa</a:t>
            </a:r>
            <a:endParaRPr lang="en-US"/>
          </a:p>
        </p:txBody>
      </p:sp>
      <p:sp>
        <p:nvSpPr>
          <p:cNvPr id="3" name="Content Placeholder 2"/>
          <p:cNvSpPr>
            <a:spLocks noGrp="1"/>
          </p:cNvSpPr>
          <p:nvPr>
            <p:ph idx="1"/>
          </p:nvPr>
        </p:nvSpPr>
        <p:spPr/>
        <p:txBody>
          <a:bodyPr/>
          <a:p>
            <a:r>
              <a:rPr lang="en-US">
                <a:sym typeface="+mn-ea"/>
              </a:rPr>
              <a:t>Titik didih dan titik leleh relatif lebih rendah dari senyawa.</a:t>
            </a:r>
            <a:endParaRPr lang="en-US"/>
          </a:p>
          <a:p>
            <a:r>
              <a:rPr lang="en-US">
                <a:sym typeface="+mn-ea"/>
              </a:rPr>
              <a:t>Mudah larut dalam pelarut nonpolar.</a:t>
            </a:r>
            <a:endParaRPr lang="en-US"/>
          </a:p>
          <a:p>
            <a:r>
              <a:rPr lang="en-US">
                <a:sym typeface="+mn-ea"/>
              </a:rPr>
              <a:t>Mudah menguap</a:t>
            </a:r>
            <a:endParaRPr lang="en-US"/>
          </a:p>
          <a:p>
            <a:r>
              <a:rPr lang="en-US">
                <a:sym typeface="+mn-ea"/>
              </a:rPr>
              <a:t>Membentuk struktur molekul sederhana san struktur molekul raksasa.</a:t>
            </a:r>
            <a:endParaRPr lang="en-US"/>
          </a:p>
          <a:p>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4800" b="1"/>
              <a:t>KOVALEN NON POLAR</a:t>
            </a:r>
            <a:endParaRPr lang="en-US" sz="4800" b="1"/>
          </a:p>
        </p:txBody>
      </p:sp>
      <p:sp>
        <p:nvSpPr>
          <p:cNvPr id="3" name="Content Placeholder 2"/>
          <p:cNvSpPr>
            <a:spLocks noGrp="1"/>
          </p:cNvSpPr>
          <p:nvPr>
            <p:ph idx="1"/>
          </p:nvPr>
        </p:nvSpPr>
        <p:spPr/>
        <p:txBody>
          <a:bodyPr/>
          <a:p>
            <a:r>
              <a:rPr lang="en-US"/>
              <a:t>Momen dipol = 0 ; contoh : O</a:t>
            </a:r>
            <a:r>
              <a:rPr lang="en-US" baseline="-25000"/>
              <a:t>2</a:t>
            </a:r>
            <a:r>
              <a:rPr lang="en-US"/>
              <a:t>, N</a:t>
            </a:r>
            <a:r>
              <a:rPr lang="en-US" baseline="-25000"/>
              <a:t>2</a:t>
            </a:r>
            <a:r>
              <a:rPr lang="en-US"/>
              <a:t>, H</a:t>
            </a:r>
            <a:r>
              <a:rPr lang="en-US" baseline="-25000"/>
              <a:t>2</a:t>
            </a:r>
            <a:endParaRPr lang="en-US"/>
          </a:p>
          <a:p>
            <a:r>
              <a:rPr lang="en-US"/>
              <a:t>Bentuk molekul simetris ; contoh : CCl</a:t>
            </a:r>
            <a:r>
              <a:rPr lang="en-US" baseline="-25000"/>
              <a:t>4</a:t>
            </a:r>
            <a:r>
              <a:rPr lang="en-US"/>
              <a:t>, BeF</a:t>
            </a:r>
            <a:r>
              <a:rPr lang="en-US" baseline="-25000"/>
              <a:t>2</a:t>
            </a:r>
            <a:r>
              <a:rPr lang="en-US"/>
              <a:t>, CO</a:t>
            </a:r>
            <a:r>
              <a:rPr lang="en-US" baseline="-25000"/>
              <a:t>2</a:t>
            </a:r>
            <a:r>
              <a:rPr lang="en-US"/>
              <a:t>.</a:t>
            </a:r>
            <a:endParaRPr lang="en-US"/>
          </a:p>
          <a:p>
            <a:r>
              <a:rPr lang="en-US"/>
              <a:t>Perbedaan elektronegativitas kecil ; contoh : Cl</a:t>
            </a:r>
            <a:r>
              <a:rPr lang="en-US" baseline="-25000"/>
              <a:t>2</a:t>
            </a:r>
            <a:r>
              <a:rPr lang="en-US"/>
              <a:t>, Br</a:t>
            </a:r>
            <a:r>
              <a:rPr lang="en-US" baseline="-25000"/>
              <a:t>2</a:t>
            </a:r>
            <a:endParaRPr lang="en-US"/>
          </a:p>
          <a:p>
            <a:r>
              <a:rPr lang="en-US"/>
              <a:t>Tak ada pasangan elektron bebas ; contoh CH</a:t>
            </a:r>
            <a:r>
              <a:rPr lang="en-US" baseline="-25000"/>
              <a:t>4</a:t>
            </a:r>
            <a:r>
              <a:rPr lang="en-US"/>
              <a:t>.</a:t>
            </a:r>
            <a:endParaRPr lang="en-US"/>
          </a:p>
          <a:p>
            <a:endParaRPr lang="en-US"/>
          </a:p>
          <a:p>
            <a:pPr marL="0" indent="0">
              <a:buNone/>
            </a:pPr>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4800" b="1"/>
              <a:t>KOVALEN POLAR</a:t>
            </a:r>
            <a:endParaRPr lang="en-US" sz="4800" b="1"/>
          </a:p>
        </p:txBody>
      </p:sp>
      <p:sp>
        <p:nvSpPr>
          <p:cNvPr id="3" name="Content Placeholder 2"/>
          <p:cNvSpPr>
            <a:spLocks noGrp="1"/>
          </p:cNvSpPr>
          <p:nvPr>
            <p:ph idx="1"/>
          </p:nvPr>
        </p:nvSpPr>
        <p:spPr/>
        <p:txBody>
          <a:bodyPr/>
          <a:p>
            <a:r>
              <a:rPr lang="en-US"/>
              <a:t>Momen dipol = 0 ; contoh : HF, HCl, FBr.</a:t>
            </a:r>
            <a:endParaRPr lang="en-US"/>
          </a:p>
          <a:p>
            <a:r>
              <a:rPr lang="en-US"/>
              <a:t>Bentuk molekul tidak simetris ; contoh : CH</a:t>
            </a:r>
            <a:r>
              <a:rPr lang="en-US" baseline="-25000"/>
              <a:t>3</a:t>
            </a:r>
            <a:r>
              <a:rPr lang="en-US"/>
              <a:t>Cl, PCl</a:t>
            </a:r>
            <a:r>
              <a:rPr lang="en-US" baseline="-25000"/>
              <a:t>3</a:t>
            </a:r>
            <a:r>
              <a:rPr lang="en-US"/>
              <a:t>, H2</a:t>
            </a:r>
            <a:r>
              <a:rPr lang="en-US" baseline="-25000"/>
              <a:t>S</a:t>
            </a:r>
            <a:r>
              <a:rPr lang="en-US"/>
              <a:t>.</a:t>
            </a:r>
            <a:endParaRPr lang="en-US"/>
          </a:p>
          <a:p>
            <a:r>
              <a:rPr lang="en-US"/>
              <a:t>Perbedaan elektronegativitas besar ; contoh : HF, HI</a:t>
            </a:r>
            <a:endParaRPr lang="en-US"/>
          </a:p>
          <a:p>
            <a:r>
              <a:rPr lang="en-US"/>
              <a:t>Ada pasangan elektron bebas ; contoh : NH</a:t>
            </a:r>
            <a:r>
              <a:rPr lang="en-US" baseline="-25000"/>
              <a:t>3</a:t>
            </a:r>
            <a:r>
              <a:rPr lang="en-US"/>
              <a:t>, H</a:t>
            </a:r>
            <a:r>
              <a:rPr lang="en-US" baseline="-25000"/>
              <a:t>2</a:t>
            </a:r>
            <a:r>
              <a:rPr lang="en-US"/>
              <a:t>O</a:t>
            </a:r>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t>IKATAN LOGAM</a:t>
            </a:r>
            <a:endParaRPr lang="en-US" sz="5400" b="1"/>
          </a:p>
        </p:txBody>
      </p:sp>
      <p:sp>
        <p:nvSpPr>
          <p:cNvPr id="3" name="Content Placeholder 2"/>
          <p:cNvSpPr>
            <a:spLocks noGrp="1"/>
          </p:cNvSpPr>
          <p:nvPr>
            <p:ph idx="1"/>
          </p:nvPr>
        </p:nvSpPr>
        <p:spPr/>
        <p:txBody>
          <a:bodyPr/>
          <a:p>
            <a:pPr marL="0" indent="0">
              <a:buNone/>
            </a:pPr>
            <a:r>
              <a:rPr lang="en-US"/>
              <a:t>Ikatan antar atom dalam suatu unsur logam .</a:t>
            </a:r>
            <a:endParaRPr lang="en-US"/>
          </a:p>
          <a:p>
            <a:r>
              <a:rPr lang="en-US"/>
              <a:t>Terjadi karena adanya interaksi antar ion logam dengan elektron yang bergerak bebas.</a:t>
            </a:r>
            <a:endParaRPr lang="en-US"/>
          </a:p>
          <a:p>
            <a:pPr marL="0" indent="0">
              <a:buNone/>
            </a:pPr>
            <a:r>
              <a:rPr lang="en-US"/>
              <a:t>SIFAT : Menghantarkan panas</a:t>
            </a:r>
            <a:endParaRPr lang="en-US"/>
          </a:p>
          <a:p>
            <a:pPr marL="0" indent="0">
              <a:buNone/>
            </a:pPr>
            <a:r>
              <a:rPr lang="en-US"/>
              <a:t>CONTOH : Ikatan logam pada logam-logam alkali (Seperti Na).</a:t>
            </a:r>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5400" b="1">
                <a:sym typeface="+mn-ea"/>
              </a:rPr>
              <a:t>IKATAN LOGAM</a:t>
            </a:r>
            <a:endParaRPr lang="en-US" sz="5400" b="1">
              <a:sym typeface="+mn-ea"/>
            </a:endParaRPr>
          </a:p>
        </p:txBody>
      </p:sp>
      <p:sp>
        <p:nvSpPr>
          <p:cNvPr id="5" name="Content Placeholder 4"/>
          <p:cNvSpPr/>
          <p:nvPr>
            <p:ph idx="1"/>
          </p:nvPr>
        </p:nvSpPr>
        <p:spPr/>
        <p:txBody>
          <a:bodyPr/>
          <a:p>
            <a:r>
              <a:rPr lang="en-US"/>
              <a:t>Logam membentuk struktur raksasa di mana elektron di kulit terluar atom bebas bergerak. Ikatan logam sangat kuat, sehingga logam dapat mempertahankan struktur yang teratur dan biasanya memiliki titik leleh dan titik didih yang tinggi.</a:t>
            </a:r>
            <a:endParaRPr lang="en-US"/>
          </a:p>
          <a:p>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itle 4"/>
          <p:cNvSpPr>
            <a:spLocks noGrp="1"/>
          </p:cNvSpPr>
          <p:nvPr>
            <p:ph type="title"/>
          </p:nvPr>
        </p:nvSpPr>
        <p:spPr/>
        <p:txBody>
          <a:bodyPr/>
          <a:p>
            <a:r>
              <a:rPr lang="en-US" sz="5400" b="1">
                <a:sym typeface="+mn-ea"/>
              </a:rPr>
              <a:t>IKATAN LOGAM</a:t>
            </a:r>
            <a:endParaRPr lang="en-US" sz="5400" b="1">
              <a:sym typeface="+mn-ea"/>
            </a:endParaRPr>
          </a:p>
        </p:txBody>
      </p:sp>
      <p:sp>
        <p:nvSpPr>
          <p:cNvPr id="3" name="Content Placeholder 2"/>
          <p:cNvSpPr>
            <a:spLocks noGrp="1"/>
          </p:cNvSpPr>
          <p:nvPr>
            <p:ph sz="half" idx="1"/>
          </p:nvPr>
        </p:nvSpPr>
        <p:spPr/>
        <p:txBody>
          <a:bodyPr/>
          <a:p>
            <a:r>
              <a:rPr lang="en-US">
                <a:sym typeface="+mn-ea"/>
              </a:rPr>
              <a:t>Logam adalah konduktor listrik dan panas yang baik, karena elektron valensi pada logam bebas membawa muatan atau energi panas. Sifat lain dari logam adalah mudah ditempa dan lentur.</a:t>
            </a:r>
            <a:endParaRPr lang="en-US"/>
          </a:p>
          <a:p>
            <a:endParaRPr lang="en-US"/>
          </a:p>
        </p:txBody>
      </p:sp>
      <p:pic>
        <p:nvPicPr>
          <p:cNvPr id="4" name="Content Placeholder 3"/>
          <p:cNvPicPr>
            <a:picLocks noChangeAspect="1"/>
          </p:cNvPicPr>
          <p:nvPr>
            <p:ph sz="half" idx="2"/>
          </p:nvPr>
        </p:nvPicPr>
        <p:blipFill>
          <a:blip r:embed="rId1"/>
          <a:stretch>
            <a:fillRect/>
          </a:stretch>
        </p:blipFill>
        <p:spPr>
          <a:xfrm>
            <a:off x="6857365" y="1856740"/>
            <a:ext cx="3840480" cy="43205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9409</Words>
  <Application>WPS Presentation</Application>
  <PresentationFormat>Widescreen</PresentationFormat>
  <Paragraphs>396</Paragraphs>
  <Slides>44</Slides>
  <Notes>0</Notes>
  <HiddenSlides>0</HiddenSlides>
  <MMClips>0</MMClips>
  <ScaleCrop>false</ScaleCrop>
  <HeadingPairs>
    <vt:vector size="8" baseType="variant">
      <vt:variant>
        <vt:lpstr>已用的字体</vt:lpstr>
      </vt:variant>
      <vt:variant>
        <vt:i4>9</vt:i4>
      </vt:variant>
      <vt:variant>
        <vt:lpstr>主题</vt:lpstr>
      </vt:variant>
      <vt:variant>
        <vt:i4>1</vt:i4>
      </vt:variant>
      <vt:variant>
        <vt:lpstr>嵌入 OLE 服务器</vt:lpstr>
      </vt:variant>
      <vt:variant>
        <vt:i4>5</vt:i4>
      </vt:variant>
      <vt:variant>
        <vt:lpstr>幻灯片标题</vt:lpstr>
      </vt:variant>
      <vt:variant>
        <vt:i4>44</vt:i4>
      </vt:variant>
    </vt:vector>
  </HeadingPairs>
  <TitlesOfParts>
    <vt:vector size="59" baseType="lpstr">
      <vt:lpstr>Arial</vt:lpstr>
      <vt:lpstr>SimSun</vt:lpstr>
      <vt:lpstr>Wingdings</vt:lpstr>
      <vt:lpstr>Times New Roman</vt:lpstr>
      <vt:lpstr>Comic Sans MS</vt:lpstr>
      <vt:lpstr>Calibri Light</vt:lpstr>
      <vt:lpstr>Calibri</vt:lpstr>
      <vt:lpstr>Microsoft YaHei</vt:lpstr>
      <vt:lpstr>Arial Unicode MS</vt:lpstr>
      <vt:lpstr>Office Theme</vt:lpstr>
      <vt:lpstr>Paint.Picture</vt:lpstr>
      <vt:lpstr>Paint.Picture</vt:lpstr>
      <vt:lpstr>Paint.Picture</vt:lpstr>
      <vt:lpstr>Paint.Picture</vt:lpstr>
      <vt:lpstr>Paint.Picture</vt:lpstr>
      <vt:lpstr>MATERIAL TEKNIK II</vt:lpstr>
      <vt:lpstr>MODEL ATOM</vt:lpstr>
      <vt:lpstr>MODEL ATOM DALTON</vt:lpstr>
      <vt:lpstr>MODEL ATOM THOMSON</vt:lpstr>
      <vt:lpstr>MODEL ATOM THOMSON</vt:lpstr>
      <vt:lpstr>MODEL ATOM RUTHERFORD</vt:lpstr>
      <vt:lpstr>MODEL ATOM RUTHERFORD</vt:lpstr>
      <vt:lpstr>MODEL ATOM NEILS BOHRN</vt:lpstr>
      <vt:lpstr>MODEL ATOM NEILS BOHRN</vt:lpstr>
      <vt:lpstr>MODEL ATOM NEILS BOHRN</vt:lpstr>
      <vt:lpstr>MODEL ATOM MEKANIKA MODERN</vt:lpstr>
      <vt:lpstr>MODEL ATOM MEKANIKA MODERN</vt:lpstr>
      <vt:lpstr>Bilangan Kuantum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 TEKNIK II</dc:title>
  <dc:creator>dun</dc:creator>
  <cp:lastModifiedBy>dun</cp:lastModifiedBy>
  <cp:revision>15</cp:revision>
  <dcterms:created xsi:type="dcterms:W3CDTF">2018-09-03T23:10:00Z</dcterms:created>
  <dcterms:modified xsi:type="dcterms:W3CDTF">2018-09-05T12:53:41Z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1033-10.2.0.7456</vt:lpwstr>
  </property>
</Properties>
</file>