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852" r:id="rId2"/>
  </p:sldMasterIdLst>
  <p:notesMasterIdLst>
    <p:notesMasterId r:id="rId27"/>
  </p:notesMasterIdLst>
  <p:sldIdLst>
    <p:sldId id="256" r:id="rId3"/>
    <p:sldId id="257" r:id="rId4"/>
    <p:sldId id="258" r:id="rId5"/>
    <p:sldId id="286" r:id="rId6"/>
    <p:sldId id="303" r:id="rId7"/>
    <p:sldId id="288" r:id="rId8"/>
    <p:sldId id="299" r:id="rId9"/>
    <p:sldId id="300" r:id="rId10"/>
    <p:sldId id="304" r:id="rId11"/>
    <p:sldId id="290" r:id="rId12"/>
    <p:sldId id="260" r:id="rId13"/>
    <p:sldId id="259" r:id="rId14"/>
    <p:sldId id="301" r:id="rId15"/>
    <p:sldId id="261" r:id="rId16"/>
    <p:sldId id="292" r:id="rId17"/>
    <p:sldId id="262" r:id="rId18"/>
    <p:sldId id="263" r:id="rId19"/>
    <p:sldId id="294" r:id="rId20"/>
    <p:sldId id="295" r:id="rId21"/>
    <p:sldId id="296" r:id="rId22"/>
    <p:sldId id="297" r:id="rId23"/>
    <p:sldId id="293" r:id="rId24"/>
    <p:sldId id="298" r:id="rId25"/>
    <p:sldId id="30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930" y="60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450AF-E466-4084-AD61-409868BBE61C}" type="datetimeFigureOut">
              <a:rPr lang="id-ID" smtClean="0"/>
              <a:t>01/10/2019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92925-F51E-4F22-AE93-53E4CC0480FB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3396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92925-F51E-4F22-AE93-53E4CC0480FB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62512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sky"/>
          <p:cNvSpPr/>
          <p:nvPr/>
        </p:nvSpPr>
        <p:spPr bwMode="white"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1893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24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45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5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6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3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54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97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1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53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1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4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77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2"/>
            <a:ext cx="7543800" cy="2593975"/>
          </a:xfrm>
        </p:spPr>
        <p:txBody>
          <a:bodyPr anchor="b"/>
          <a:lstStyle>
            <a:lvl1pPr>
              <a:defRPr sz="495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01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89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3852863"/>
            <a:ext cx="6135687" cy="163353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5486400"/>
            <a:ext cx="7659687" cy="1168400"/>
          </a:xfrm>
        </p:spPr>
        <p:txBody>
          <a:bodyPr anchor="t"/>
          <a:lstStyle>
            <a:lvl1pPr algn="l">
              <a:defRPr sz="27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03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30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500" b="1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7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6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0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165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3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165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47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9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1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8" name="water3"/>
          <p:cNvSpPr/>
          <p:nvPr/>
        </p:nvSpPr>
        <p:spPr bwMode="gray"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cap="all" baseline="0">
                <a:solidFill>
                  <a:schemeClr val="tx1"/>
                </a:solidFill>
              </a:defRPr>
            </a:lvl1pPr>
          </a:lstStyle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76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5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•"/>
        <a:defRPr sz="15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90000"/>
        </a:lnSpc>
        <a:spcBef>
          <a:spcPts val="750"/>
        </a:spcBef>
        <a:buSzPct val="100000"/>
        <a:buFont typeface="Arial" pitchFamily="34" charset="0"/>
        <a:buChar char="•"/>
        <a:defRPr sz="13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82296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02870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23444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44018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1680210" indent="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None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350">
                <a:solidFill>
                  <a:schemeClr val="bg1"/>
                </a:solidFill>
              </a:defRPr>
            </a:lvl1pPr>
          </a:lstStyle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1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2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D0FACFDC-513F-4853-9FD9-FAC4D31C9B7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4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spcBef>
          <a:spcPct val="0"/>
        </a:spcBef>
        <a:buNone/>
        <a:defRPr sz="3450" kern="1200" cap="none" spc="-75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57175" indent="-17145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71450" algn="l" defTabSz="6858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indent="-171450" algn="l" defTabSz="6858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71450" algn="l" defTabSz="6858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indent="-171450" algn="l" defTabSz="6858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defTabSz="6858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577340" indent="-137160" algn="l" defTabSz="6858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714500" indent="-137160" algn="l" defTabSz="6858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5181600"/>
            <a:ext cx="1828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7367"/>
            <a:ext cx="4191000" cy="914400"/>
          </a:xfrm>
        </p:spPr>
        <p:txBody>
          <a:bodyPr>
            <a:noAutofit/>
          </a:bodyPr>
          <a:lstStyle/>
          <a:p>
            <a:pPr algn="l"/>
            <a:r>
              <a:rPr lang="en-US" sz="4400" b="1" dirty="0" smtClean="0"/>
              <a:t>DERMAGA</a:t>
            </a:r>
            <a:endParaRPr lang="en-US" sz="4400" b="1" dirty="0"/>
          </a:p>
        </p:txBody>
      </p:sp>
      <p:sp>
        <p:nvSpPr>
          <p:cNvPr id="5" name="Rectangle 4"/>
          <p:cNvSpPr/>
          <p:nvPr/>
        </p:nvSpPr>
        <p:spPr>
          <a:xfrm>
            <a:off x="304800" y="1011767"/>
            <a:ext cx="7772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Peranan</a:t>
            </a:r>
            <a:r>
              <a:rPr lang="en-US" sz="2400" dirty="0" smtClean="0"/>
              <a:t> </a:t>
            </a:r>
            <a:r>
              <a:rPr lang="en-US" sz="2400" dirty="0" err="1" smtClean="0"/>
              <a:t>Demaga</a:t>
            </a:r>
            <a:r>
              <a:rPr lang="en-US" sz="2400" dirty="0" smtClean="0"/>
              <a:t>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 smtClean="0"/>
              <a:t>penting</a:t>
            </a:r>
            <a:r>
              <a:rPr lang="en-US" sz="2400" dirty="0" smtClean="0"/>
              <a:t>,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memenuhi</a:t>
            </a:r>
            <a:r>
              <a:rPr lang="en-US" sz="2400" dirty="0" smtClean="0"/>
              <a:t> </a:t>
            </a:r>
            <a:r>
              <a:rPr lang="en-US" sz="2400" dirty="0" err="1" smtClean="0"/>
              <a:t>semua</a:t>
            </a:r>
            <a:r>
              <a:rPr lang="en-US" sz="2400" dirty="0" smtClean="0"/>
              <a:t> </a:t>
            </a:r>
            <a:r>
              <a:rPr lang="en-US" sz="2400" dirty="0" err="1" smtClean="0"/>
              <a:t>aktifitas-aktifitas</a:t>
            </a:r>
            <a:r>
              <a:rPr lang="en-US" sz="2400" dirty="0" smtClean="0"/>
              <a:t> </a:t>
            </a:r>
            <a:r>
              <a:rPr lang="it-IT" sz="2400" dirty="0" smtClean="0"/>
              <a:t>distribusi fisik di Pelabuhan, antara lain 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 err="1" smtClean="0"/>
              <a:t>menaik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turunkan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penumpang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lancar</a:t>
            </a:r>
            <a:r>
              <a:rPr lang="en-US" sz="2400" b="1" dirty="0" smtClean="0"/>
              <a:t>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 err="1" smtClean="0"/>
              <a:t>mengangkut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membongkar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kargo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terjamin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lancar</a:t>
            </a:r>
            <a:r>
              <a:rPr lang="en-US" sz="2400" b="1" dirty="0" smtClean="0"/>
              <a:t>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 err="1" smtClean="0"/>
              <a:t>menghubungakan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angkutan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dari-ke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dari-ke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laut</a:t>
            </a:r>
            <a:r>
              <a:rPr lang="en-US" sz="2400" b="1" dirty="0" smtClean="0"/>
              <a:t>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v-SE" sz="2400" b="1" dirty="0" smtClean="0"/>
              <a:t>merapat, menambatkan dan melepaskan kapal,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 err="1" smtClean="0"/>
              <a:t>tempat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penyimpanan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efektif</a:t>
            </a:r>
            <a:r>
              <a:rPr lang="en-US" sz="2400" b="1" dirty="0" smtClean="0"/>
              <a:t>,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id-ID" sz="2400" b="1" dirty="0" err="1"/>
              <a:t>g</a:t>
            </a:r>
            <a:r>
              <a:rPr lang="en-US" sz="2400" b="1" dirty="0" err="1" smtClean="0"/>
              <a:t>udang</a:t>
            </a:r>
            <a:endParaRPr lang="en-US" sz="2400" b="1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b="1" dirty="0" err="1" smtClean="0"/>
              <a:t>fasilitas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berhubungan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lalu-lintas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darat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7924800" cy="114300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</a:rPr>
              <a:t>Rancangan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Dermaga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6002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sv-SE" sz="2400" dirty="0" smtClean="0"/>
              <a:t>Dimensi dermaga ditentukan oleh jenis, ukuran dan jumlah kapal yang </a:t>
            </a:r>
            <a:r>
              <a:rPr lang="en-US" sz="2400" dirty="0" err="1" smtClean="0"/>
              <a:t>menggunakannya</a:t>
            </a:r>
            <a:r>
              <a:rPr lang="id-ID" sz="2400" dirty="0" smtClean="0"/>
              <a:t>.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/>
              <a:t>Daerah </a:t>
            </a:r>
            <a:r>
              <a:rPr lang="en-US" sz="2400" dirty="0" err="1" smtClean="0"/>
              <a:t>perairan</a:t>
            </a:r>
            <a:r>
              <a:rPr lang="en-US" sz="2400" dirty="0" smtClean="0"/>
              <a:t> </a:t>
            </a:r>
            <a:r>
              <a:rPr lang="en-US" sz="2400" dirty="0" err="1" smtClean="0"/>
              <a:t>disekelilingnya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tenang</a:t>
            </a:r>
            <a:r>
              <a:rPr lang="en-US" sz="2400" dirty="0" smtClean="0"/>
              <a:t>,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mudah</a:t>
            </a:r>
            <a:r>
              <a:rPr lang="en-US" sz="2400" dirty="0" smtClean="0"/>
              <a:t> </a:t>
            </a:r>
            <a:r>
              <a:rPr lang="en-US" sz="2400" dirty="0" err="1" smtClean="0"/>
              <a:t>mengalami</a:t>
            </a:r>
            <a:r>
              <a:rPr lang="en-US" sz="2400" dirty="0" smtClean="0"/>
              <a:t> </a:t>
            </a:r>
            <a:r>
              <a:rPr lang="en-US" sz="2400" dirty="0" err="1" smtClean="0"/>
              <a:t>pendangkalan</a:t>
            </a:r>
            <a:r>
              <a:rPr lang="en-US" sz="2400" dirty="0" smtClean="0"/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Ditempatkan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terhalang</a:t>
            </a:r>
            <a:r>
              <a:rPr lang="en-US" sz="2400" dirty="0" smtClean="0"/>
              <a:t> </a:t>
            </a:r>
            <a:r>
              <a:rPr lang="en-US" sz="2400" dirty="0" err="1" smtClean="0"/>
              <a:t>angin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memasuki</a:t>
            </a:r>
            <a:r>
              <a:rPr lang="en-US" sz="2400" dirty="0" smtClean="0"/>
              <a:t> / </a:t>
            </a:r>
            <a:r>
              <a:rPr lang="en-US" sz="2400" dirty="0" err="1" smtClean="0"/>
              <a:t>meninggalkan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id-ID" sz="2400" dirty="0"/>
              <a:t>.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err="1" smtClean="0"/>
              <a:t>Ditempatkan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memungkinkan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beroperasi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lancar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 smtClean="0"/>
              <a:t>sampai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bersangkutan</a:t>
            </a:r>
            <a:r>
              <a:rPr lang="id-ID" sz="2400" dirty="0"/>
              <a:t>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8600" y="228600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</a:rPr>
              <a:t>Rancangan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Dermaga</a:t>
            </a:r>
            <a:endParaRPr lang="en-US" sz="4000" b="1" dirty="0"/>
          </a:p>
        </p:txBody>
      </p:sp>
      <p:sp>
        <p:nvSpPr>
          <p:cNvPr id="7" name="Rectangle 6"/>
          <p:cNvSpPr/>
          <p:nvPr/>
        </p:nvSpPr>
        <p:spPr>
          <a:xfrm>
            <a:off x="342900" y="1231880"/>
            <a:ext cx="7848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eriod" startAt="5"/>
            </a:pPr>
            <a:r>
              <a:rPr lang="en-US" sz="2400" dirty="0" err="1" smtClean="0"/>
              <a:t>Lokasi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berada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koordinasi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rencana</a:t>
            </a:r>
            <a:r>
              <a:rPr lang="en-US" sz="2400" dirty="0" smtClean="0"/>
              <a:t> </a:t>
            </a:r>
            <a:r>
              <a:rPr lang="en-US" sz="2400" dirty="0" err="1" smtClean="0"/>
              <a:t>pemanfaatan</a:t>
            </a:r>
            <a:r>
              <a:rPr lang="en-US" sz="2400" dirty="0" smtClean="0"/>
              <a:t> </a:t>
            </a:r>
            <a:r>
              <a:rPr lang="en-US" sz="2400" dirty="0" err="1" smtClean="0"/>
              <a:t>lahan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area-area </a:t>
            </a:r>
            <a:r>
              <a:rPr lang="en-US" sz="2400" dirty="0" err="1" smtClean="0"/>
              <a:t>disekelilingnya</a:t>
            </a:r>
            <a:r>
              <a:rPr lang="id-ID" sz="2400" dirty="0" smtClean="0"/>
              <a:t>.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 startAt="5"/>
            </a:pP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ditempatkan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area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akses</a:t>
            </a:r>
            <a:r>
              <a:rPr lang="en-US" sz="2400" dirty="0" smtClean="0"/>
              <a:t> </a:t>
            </a:r>
            <a:r>
              <a:rPr lang="en-US" sz="2400" dirty="0" err="1" smtClean="0"/>
              <a:t>lalu</a:t>
            </a:r>
            <a:r>
              <a:rPr lang="en-US" sz="2400" dirty="0" smtClean="0"/>
              <a:t> </a:t>
            </a:r>
            <a:r>
              <a:rPr lang="en-US" sz="2400" dirty="0" err="1" smtClean="0"/>
              <a:t>lintas</a:t>
            </a:r>
            <a:r>
              <a:rPr lang="en-US" sz="2400" dirty="0" smtClean="0"/>
              <a:t> </a:t>
            </a:r>
            <a:r>
              <a:rPr lang="en-US" sz="2400" dirty="0" err="1" smtClean="0"/>
              <a:t>darat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fasilitas</a:t>
            </a:r>
            <a:r>
              <a:rPr lang="en-US" sz="2400" dirty="0" smtClean="0"/>
              <a:t> </a:t>
            </a:r>
            <a:r>
              <a:rPr lang="en-US" sz="2400" dirty="0" err="1" smtClean="0"/>
              <a:t>penyimpanan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baik</a:t>
            </a:r>
            <a:r>
              <a:rPr lang="id-ID" sz="2400" dirty="0" smtClean="0"/>
              <a:t>.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 startAt="5"/>
            </a:pP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dikonstruksikan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cara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mudah</a:t>
            </a:r>
            <a:r>
              <a:rPr lang="en-US" sz="2400" dirty="0" smtClean="0"/>
              <a:t>, </a:t>
            </a:r>
            <a:r>
              <a:rPr lang="en-US" sz="2400" dirty="0" err="1" smtClean="0"/>
              <a:t>kuat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murah</a:t>
            </a:r>
            <a:endParaRPr lang="en-US" sz="2400" dirty="0" smtClean="0"/>
          </a:p>
          <a:p>
            <a:pPr marL="457200" indent="-457200" algn="just">
              <a:buFont typeface="+mj-lt"/>
              <a:buAutoNum type="arabicPeriod" startAt="5"/>
            </a:pPr>
            <a:r>
              <a:rPr lang="en-US" sz="2400" dirty="0" err="1" smtClean="0"/>
              <a:t>Lokasi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memungkinkan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pertumbuhan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lanjut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" y="4926661"/>
            <a:ext cx="2971800" cy="1716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14682"/>
            <a:ext cx="7345680" cy="6888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b="1" dirty="0" smtClean="0"/>
              <a:t>TIPE DERMAGA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381000" y="1676400"/>
            <a:ext cx="77266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en-US" sz="2400" b="1" i="1" dirty="0" smtClean="0"/>
              <a:t>Wharf </a:t>
            </a:r>
            <a:r>
              <a:rPr lang="en-US" sz="2400" b="1" i="1" dirty="0" err="1" smtClean="0"/>
              <a:t>atau</a:t>
            </a:r>
            <a:r>
              <a:rPr lang="en-US" sz="2400" b="1" i="1" dirty="0" smtClean="0"/>
              <a:t> Quay</a:t>
            </a:r>
            <a:endParaRPr lang="id-ID" sz="2400" b="1" i="1" dirty="0" smtClean="0"/>
          </a:p>
          <a:p>
            <a:pPr algn="just"/>
            <a:endParaRPr lang="en-US" sz="2400" b="1" i="1" dirty="0" smtClean="0"/>
          </a:p>
          <a:p>
            <a:pPr algn="just"/>
            <a:r>
              <a:rPr lang="en-US" sz="2400" b="1" i="1" dirty="0" smtClean="0"/>
              <a:t>Wharf </a:t>
            </a:r>
            <a:r>
              <a:rPr lang="en-US" sz="2400" b="1" i="1" dirty="0" err="1" smtClean="0"/>
              <a:t>atau</a:t>
            </a:r>
            <a:r>
              <a:rPr lang="en-US" sz="2400" b="1" i="1" dirty="0" smtClean="0"/>
              <a:t> Quay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bangunan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menempel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pantai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umumnya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menjadi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daratan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tanpa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dihubungkan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bangunan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jembatan</a:t>
            </a:r>
            <a:r>
              <a:rPr lang="en-US" sz="2400" b="1" dirty="0" smtClean="0"/>
              <a:t>). </a:t>
            </a:r>
            <a:r>
              <a:rPr lang="en-US" sz="2400" b="1" dirty="0" err="1" smtClean="0"/>
              <a:t>Jenis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wharf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biasanya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dipilih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bila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pantai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agak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kedalaman</a:t>
            </a:r>
            <a:r>
              <a:rPr lang="en-US" sz="2400" b="1" dirty="0" smtClean="0"/>
              <a:t> air yang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terlalu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jauh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garis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pantai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Kebanyakan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digunakan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pelabuhan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potongan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peti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kemas</a:t>
            </a:r>
            <a:r>
              <a:rPr lang="en-US" sz="2400" b="1" dirty="0" smtClean="0"/>
              <a:t> </a:t>
            </a:r>
          </a:p>
          <a:p>
            <a:pPr algn="just"/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7676151" cy="35475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163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762000"/>
            <a:ext cx="75438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 smtClean="0"/>
              <a:t>2. Jetty</a:t>
            </a:r>
          </a:p>
          <a:p>
            <a:pPr algn="just"/>
            <a:endParaRPr lang="en-US" sz="2400" b="1" i="1" dirty="0" smtClean="0"/>
          </a:p>
          <a:p>
            <a:pPr algn="just"/>
            <a:r>
              <a:rPr lang="en-US" sz="2400" b="1" i="1" dirty="0" smtClean="0"/>
              <a:t>Jetty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bangunan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menjorok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tengah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laut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sungai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danau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mencapai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kedalaman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diperlukan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dihubungkan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bangunan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jembatan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pantai</a:t>
            </a:r>
            <a:r>
              <a:rPr lang="en-US" sz="2400" b="1" dirty="0" smtClean="0"/>
              <a:t> (</a:t>
            </a:r>
            <a:r>
              <a:rPr lang="en-US" sz="2400" b="1" dirty="0" err="1" smtClean="0"/>
              <a:t>disebut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Approach Trestle). </a:t>
            </a:r>
            <a:endParaRPr lang="id-ID" sz="2400" b="1" i="1" dirty="0" smtClean="0"/>
          </a:p>
          <a:p>
            <a:pPr algn="just"/>
            <a:r>
              <a:rPr lang="en-US" sz="2400" b="1" dirty="0" err="1" smtClean="0"/>
              <a:t>Sisi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muka</a:t>
            </a:r>
            <a:r>
              <a:rPr lang="en-US" sz="2400" b="1" dirty="0" smtClean="0"/>
              <a:t> jetty </a:t>
            </a:r>
            <a:r>
              <a:rPr lang="en-US" sz="2400" b="1" dirty="0" err="1" smtClean="0"/>
              <a:t>biasanya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sejajar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pantai</a:t>
            </a:r>
            <a:r>
              <a:rPr lang="en-US" sz="2400" b="1" i="1" dirty="0" smtClean="0"/>
              <a:t>. Jetty </a:t>
            </a:r>
            <a:r>
              <a:rPr lang="en-US" sz="2400" b="1" dirty="0" err="1" smtClean="0"/>
              <a:t>dibangun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memancang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sebagai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struktur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pondasi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menyangga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bangunan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Pier </a:t>
            </a:r>
            <a:r>
              <a:rPr lang="en-US" sz="2400" b="1" dirty="0" err="1" smtClean="0"/>
              <a:t>atau</a:t>
            </a:r>
            <a:r>
              <a:rPr lang="en-US" sz="2400" b="1" i="1" dirty="0" smtClean="0"/>
              <a:t> Trestle </a:t>
            </a:r>
            <a:r>
              <a:rPr lang="en-US" sz="2400" b="1" i="1" dirty="0" err="1" smtClean="0"/>
              <a:t>di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atasnya</a:t>
            </a:r>
            <a:r>
              <a:rPr lang="en-US" sz="2400" b="1" i="1" dirty="0" smtClean="0"/>
              <a:t>. </a:t>
            </a:r>
            <a:r>
              <a:rPr lang="en-US" sz="2400" b="1" dirty="0" err="1" smtClean="0"/>
              <a:t>Tiang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pancang</a:t>
            </a:r>
            <a:r>
              <a:rPr lang="id-ID" sz="2400" b="1" dirty="0"/>
              <a:t> </a:t>
            </a:r>
            <a:r>
              <a:rPr lang="nl-NL" sz="2400" b="1" dirty="0" smtClean="0"/>
              <a:t>dapat menggunakan </a:t>
            </a:r>
            <a:r>
              <a:rPr lang="nl-NL" sz="2400" b="1" i="1" dirty="0" smtClean="0"/>
              <a:t>Steel Pile atau Concrete Pile.</a:t>
            </a:r>
          </a:p>
          <a:p>
            <a:pPr algn="just"/>
            <a:r>
              <a:rPr lang="en-US" sz="2400" b="1" dirty="0" smtClean="0"/>
              <a:t>Cara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dipilih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bila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kedalaman</a:t>
            </a:r>
            <a:r>
              <a:rPr lang="en-US" sz="2400" b="1" dirty="0" smtClean="0"/>
              <a:t> air yang </a:t>
            </a:r>
            <a:r>
              <a:rPr lang="en-US" sz="2400" b="1" dirty="0" err="1" smtClean="0"/>
              <a:t>dikehendaki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jauh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garis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pantai</a:t>
            </a:r>
            <a:r>
              <a:rPr lang="id-ID" sz="2400" b="1" dirty="0" smtClean="0"/>
              <a:t>.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612844"/>
            <a:ext cx="7620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i="1" dirty="0" smtClean="0"/>
              <a:t>3. Pier</a:t>
            </a:r>
          </a:p>
          <a:p>
            <a:pPr algn="just"/>
            <a:endParaRPr lang="en-US" sz="2800" b="1" i="1" dirty="0" smtClean="0"/>
          </a:p>
          <a:p>
            <a:pPr algn="just"/>
            <a:r>
              <a:rPr lang="en-US" sz="2800" b="1" i="1" dirty="0" smtClean="0"/>
              <a:t>Pier </a:t>
            </a:r>
            <a:r>
              <a:rPr lang="en-US" sz="2800" b="1" dirty="0" err="1" smtClean="0"/>
              <a:t>adalah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dermaga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berada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garis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pantai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posisinya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tegak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lurus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garis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pantai</a:t>
            </a:r>
            <a:r>
              <a:rPr lang="en-US" sz="2800" b="1" dirty="0" smtClean="0"/>
              <a:t> (</a:t>
            </a:r>
            <a:r>
              <a:rPr lang="en-US" sz="2800" b="1" dirty="0" err="1" smtClean="0"/>
              <a:t>berbentuk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jari</a:t>
            </a:r>
            <a:r>
              <a:rPr lang="en-US" sz="2800" b="1" dirty="0" smtClean="0"/>
              <a:t>). </a:t>
            </a:r>
            <a:endParaRPr lang="id-ID" sz="2800" b="1" dirty="0" smtClean="0"/>
          </a:p>
          <a:p>
            <a:pPr algn="just"/>
            <a:r>
              <a:rPr lang="en-US" sz="2800" b="1" dirty="0" err="1" smtClean="0"/>
              <a:t>Berbeda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wharf yang </a:t>
            </a:r>
            <a:r>
              <a:rPr lang="en-US" sz="2800" b="1" dirty="0" err="1" smtClean="0"/>
              <a:t>digunakan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merapat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satu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sisinya</a:t>
            </a:r>
            <a:r>
              <a:rPr lang="en-US" sz="2800" b="1" dirty="0" smtClean="0"/>
              <a:t>, pier </a:t>
            </a:r>
            <a:r>
              <a:rPr lang="en-US" sz="2800" b="1" dirty="0" err="1" smtClean="0"/>
              <a:t>dapat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digunakan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pada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satu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sisi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atau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dua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sisinya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sehingga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dapat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digunakan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untuk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merapatkan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lebih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banyak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kapal</a:t>
            </a:r>
            <a:r>
              <a:rPr lang="id-ID" sz="2800" b="1" dirty="0" smtClean="0"/>
              <a:t>.</a:t>
            </a:r>
            <a:endParaRPr 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55637" t="31250" r="4539" b="12500"/>
          <a:stretch>
            <a:fillRect/>
          </a:stretch>
        </p:blipFill>
        <p:spPr bwMode="auto">
          <a:xfrm>
            <a:off x="533400" y="457200"/>
            <a:ext cx="7391400" cy="586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9" descr="dermaga kay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81000"/>
            <a:ext cx="4419600" cy="2676088"/>
          </a:xfrm>
          <a:prstGeom prst="rect">
            <a:avLst/>
          </a:prstGeom>
          <a:noFill/>
        </p:spPr>
      </p:pic>
      <p:pic>
        <p:nvPicPr>
          <p:cNvPr id="5" name="Picture 4" descr="dermaga 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3352800"/>
            <a:ext cx="5410200" cy="32461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216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57201"/>
            <a:ext cx="4069237" cy="30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479800"/>
            <a:ext cx="378904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933" y="304800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PEMILIHAN TIPE DERMAGA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419100" y="1371600"/>
            <a:ext cx="800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en-US" sz="2800" b="1" dirty="0" err="1" smtClean="0"/>
              <a:t>Tinjauan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topografi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daerah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pantai</a:t>
            </a:r>
            <a:endParaRPr lang="en-US" sz="2800" b="1" dirty="0" smtClean="0"/>
          </a:p>
          <a:p>
            <a:pPr marL="609600" indent="-609600">
              <a:buFontTx/>
              <a:buAutoNum type="arabicPeriod"/>
            </a:pPr>
            <a:r>
              <a:rPr lang="en-US" sz="2800" b="1" dirty="0" err="1" smtClean="0"/>
              <a:t>Jenis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kapal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dilayani</a:t>
            </a:r>
            <a:endParaRPr lang="en-US" sz="2800" b="1" dirty="0" smtClean="0"/>
          </a:p>
          <a:p>
            <a:pPr marL="609600" indent="-609600">
              <a:buFontTx/>
              <a:buAutoNum type="arabicPeriod"/>
            </a:pPr>
            <a:r>
              <a:rPr lang="en-US" sz="2800" b="1" dirty="0" err="1" smtClean="0"/>
              <a:t>Daya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dukung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tanah</a:t>
            </a:r>
            <a:endParaRPr lang="en-US" sz="2800" b="1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3183" y="3352800"/>
            <a:ext cx="4723350" cy="3261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533400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/>
              <a:t>Tinjauan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Topografi</a:t>
            </a:r>
            <a:r>
              <a:rPr lang="en-US" sz="3200" b="1" dirty="0" smtClean="0"/>
              <a:t> Daerah </a:t>
            </a:r>
            <a:r>
              <a:rPr lang="en-US" sz="3200" b="1" dirty="0" err="1" smtClean="0"/>
              <a:t>Pantai</a:t>
            </a:r>
            <a:endParaRPr lang="en-US" sz="3200" b="1" dirty="0"/>
          </a:p>
        </p:txBody>
      </p:sp>
      <p:sp>
        <p:nvSpPr>
          <p:cNvPr id="11" name="Rectangle 10"/>
          <p:cNvSpPr/>
          <p:nvPr/>
        </p:nvSpPr>
        <p:spPr>
          <a:xfrm>
            <a:off x="304800" y="1371600"/>
            <a:ext cx="7848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/>
              <a:t>Di </a:t>
            </a:r>
            <a:r>
              <a:rPr lang="en-US" sz="2400" b="1" dirty="0" err="1" smtClean="0"/>
              <a:t>perairan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dangkal</a:t>
            </a:r>
            <a:r>
              <a:rPr lang="en-US" sz="2400" b="1" dirty="0" smtClean="0"/>
              <a:t> </a:t>
            </a:r>
            <a:r>
              <a:rPr lang="id-ID" sz="2400" b="1" dirty="0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kedalaman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cukup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agak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jauh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darat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penggunaan</a:t>
            </a:r>
            <a:r>
              <a:rPr lang="en-US" sz="2400" b="1" dirty="0" smtClean="0"/>
              <a:t> jetty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lebih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ekonomis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karena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diperlukan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pengerukan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besar</a:t>
            </a:r>
            <a:r>
              <a:rPr lang="en-US" sz="2400" b="1" dirty="0" smtClean="0"/>
              <a:t>. </a:t>
            </a:r>
            <a:endParaRPr lang="id-ID" sz="2400" b="1" dirty="0" smtClean="0"/>
          </a:p>
          <a:p>
            <a:pPr algn="just"/>
            <a:endParaRPr lang="id-ID" sz="2400" b="1" dirty="0"/>
          </a:p>
          <a:p>
            <a:pPr algn="just"/>
            <a:r>
              <a:rPr lang="en-US" sz="2400" b="1" dirty="0" err="1" smtClean="0"/>
              <a:t>Sedang</a:t>
            </a:r>
            <a:r>
              <a:rPr lang="en-US" sz="2400" b="1" dirty="0" smtClean="0"/>
              <a:t> di </a:t>
            </a:r>
            <a:r>
              <a:rPr lang="en-US" sz="2400" b="1" dirty="0" err="1" smtClean="0"/>
              <a:t>lokasi</a:t>
            </a:r>
            <a:r>
              <a:rPr lang="en-US" sz="2400" b="1" dirty="0" smtClean="0"/>
              <a:t> di </a:t>
            </a:r>
            <a:r>
              <a:rPr lang="en-US" sz="2400" b="1" dirty="0" err="1" smtClean="0"/>
              <a:t>mana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kemiringan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cukup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curam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pembuatan</a:t>
            </a:r>
            <a:r>
              <a:rPr lang="en-US" sz="2400" b="1" dirty="0" smtClean="0"/>
              <a:t> jetty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pemancangan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pancang</a:t>
            </a:r>
            <a:r>
              <a:rPr lang="en-US" sz="2400" b="1" dirty="0" smtClean="0"/>
              <a:t> di </a:t>
            </a:r>
            <a:r>
              <a:rPr lang="en-US" sz="2400" b="1" dirty="0" err="1" smtClean="0"/>
              <a:t>perairan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menjadi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praktis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sangat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mahal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pembutan</a:t>
            </a:r>
            <a:r>
              <a:rPr lang="en-US" sz="2400" b="1" dirty="0" smtClean="0"/>
              <a:t> wharf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lebih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tepat</a:t>
            </a:r>
            <a:r>
              <a:rPr lang="en-US" sz="2400" dirty="0" smtClean="0"/>
              <a:t>. 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5271" t="26042" r="53148" b="11458"/>
          <a:stretch>
            <a:fillRect/>
          </a:stretch>
        </p:blipFill>
        <p:spPr bwMode="auto">
          <a:xfrm>
            <a:off x="685800" y="457200"/>
            <a:ext cx="7086600" cy="5988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1000" y="1143000"/>
            <a:ext cx="76962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err="1" smtClean="0"/>
              <a:t>Dermaga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melayani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kapal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minyak</a:t>
            </a:r>
            <a:r>
              <a:rPr lang="en-US" sz="2200" b="1" dirty="0" smtClean="0"/>
              <a:t> (</a:t>
            </a:r>
            <a:r>
              <a:rPr lang="en-US" sz="2200" b="1" i="1" dirty="0" smtClean="0"/>
              <a:t>tanker)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kapal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barang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curah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mempunyai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konstruksi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ringan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dibanding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dengan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dermaga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barang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potongan</a:t>
            </a:r>
            <a:r>
              <a:rPr lang="en-US" sz="2200" b="1" dirty="0" smtClean="0"/>
              <a:t> (</a:t>
            </a:r>
            <a:r>
              <a:rPr lang="en-US" sz="2200" b="1" i="1" dirty="0" smtClean="0"/>
              <a:t>general cargo), </a:t>
            </a:r>
            <a:r>
              <a:rPr lang="en-US" sz="2200" b="1" dirty="0" err="1" smtClean="0"/>
              <a:t>karena</a:t>
            </a:r>
            <a:r>
              <a:rPr lang="en-US" sz="2200" b="1" i="1" dirty="0" smtClean="0"/>
              <a:t> </a:t>
            </a:r>
            <a:r>
              <a:rPr lang="en-US" sz="2200" b="1" dirty="0" err="1" smtClean="0"/>
              <a:t>dermaga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tersebut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tidak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memerlukan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peralatan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bongkar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muat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barang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besar</a:t>
            </a:r>
            <a:r>
              <a:rPr lang="en-US" sz="2200" b="1" dirty="0" smtClean="0"/>
              <a:t> (</a:t>
            </a:r>
            <a:r>
              <a:rPr lang="en-US" sz="2200" b="1" dirty="0" err="1" smtClean="0"/>
              <a:t>kran</a:t>
            </a:r>
            <a:r>
              <a:rPr lang="en-US" sz="2200" b="1" dirty="0" smtClean="0"/>
              <a:t>), </a:t>
            </a:r>
            <a:r>
              <a:rPr lang="en-US" sz="2200" b="1" dirty="0" err="1" smtClean="0"/>
              <a:t>jalan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kereta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api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gudang-gudang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dsb</a:t>
            </a:r>
            <a:r>
              <a:rPr lang="en-US" sz="2200" b="1" dirty="0" smtClean="0"/>
              <a:t>.</a:t>
            </a:r>
            <a:endParaRPr lang="id-ID" sz="2200" b="1" dirty="0" smtClean="0"/>
          </a:p>
          <a:p>
            <a:pPr algn="just"/>
            <a:endParaRPr lang="en-US" sz="2200" b="1" dirty="0" smtClean="0"/>
          </a:p>
          <a:p>
            <a:pPr algn="just"/>
            <a:r>
              <a:rPr lang="en-US" sz="2200" b="1" dirty="0" err="1" smtClean="0"/>
              <a:t>Untuk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melayani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kapal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tersebut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pengguna</a:t>
            </a:r>
            <a:r>
              <a:rPr lang="en-US" sz="2200" b="1" dirty="0" smtClean="0"/>
              <a:t> pier </a:t>
            </a:r>
            <a:r>
              <a:rPr lang="en-US" sz="2200" b="1" dirty="0" err="1" smtClean="0"/>
              <a:t>akan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lebih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ekonomis</a:t>
            </a:r>
            <a:r>
              <a:rPr lang="en-US" sz="2200" b="1" dirty="0" smtClean="0"/>
              <a:t>. </a:t>
            </a:r>
            <a:r>
              <a:rPr lang="sv-SE" sz="2200" b="1" dirty="0" smtClean="0"/>
              <a:t>Oleh karena minyak yang dikeluarkan dari kapal pada satu titik </a:t>
            </a:r>
            <a:r>
              <a:rPr lang="en-US" sz="2200" b="1" dirty="0" smtClean="0"/>
              <a:t>(</a:t>
            </a:r>
            <a:r>
              <a:rPr lang="en-US" sz="2200" b="1" dirty="0" err="1" smtClean="0"/>
              <a:t>tempat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pengeluaran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minyak</a:t>
            </a:r>
            <a:r>
              <a:rPr lang="en-US" sz="2200" b="1" dirty="0" smtClean="0"/>
              <a:t>) </a:t>
            </a:r>
            <a:r>
              <a:rPr lang="en-US" sz="2200" b="1" dirty="0" err="1" smtClean="0"/>
              <a:t>dengan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menggunakan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pipa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maka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lebar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panjang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dermaga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dapat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diperpendek</a:t>
            </a:r>
            <a:r>
              <a:rPr lang="en-US" sz="2200" b="1" dirty="0" smtClean="0"/>
              <a:t>.</a:t>
            </a:r>
            <a:endParaRPr lang="id-ID" sz="2200" b="1" dirty="0" smtClean="0"/>
          </a:p>
          <a:p>
            <a:pPr algn="just"/>
            <a:endParaRPr lang="id-ID" sz="2200" b="1" dirty="0"/>
          </a:p>
          <a:p>
            <a:pPr algn="just"/>
            <a:r>
              <a:rPr lang="en-US" sz="2200" b="1" dirty="0" err="1" smtClean="0"/>
              <a:t>Dermaga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melayani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barang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potongan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peti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kemas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menerima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beban</a:t>
            </a:r>
            <a:r>
              <a:rPr lang="en-US" sz="2200" b="1" dirty="0" smtClean="0"/>
              <a:t> yang </a:t>
            </a:r>
            <a:r>
              <a:rPr lang="en-US" sz="2200" b="1" dirty="0" err="1" smtClean="0"/>
              <a:t>besar</a:t>
            </a:r>
            <a:r>
              <a:rPr lang="en-US" sz="2200" b="1" dirty="0" smtClean="0"/>
              <a:t> di </a:t>
            </a:r>
            <a:r>
              <a:rPr lang="en-US" sz="2200" b="1" dirty="0" err="1" smtClean="0"/>
              <a:t>atasnya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seperti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kran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barang</a:t>
            </a:r>
            <a:r>
              <a:rPr lang="en-US" sz="2200" b="1" dirty="0" smtClean="0"/>
              <a:t> yang</a:t>
            </a:r>
            <a:r>
              <a:rPr lang="id-ID" sz="2200" b="1" dirty="0" smtClean="0"/>
              <a:t> </a:t>
            </a:r>
            <a:r>
              <a:rPr lang="en-US" sz="2200" b="1" dirty="0" smtClean="0"/>
              <a:t>di</a:t>
            </a:r>
            <a:r>
              <a:rPr lang="id-ID" sz="2200" b="1" dirty="0" smtClean="0"/>
              <a:t>b</a:t>
            </a:r>
            <a:r>
              <a:rPr lang="en-US" sz="2200" b="1" dirty="0" err="1" smtClean="0"/>
              <a:t>ongkar-muat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peralatan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transportasi</a:t>
            </a:r>
            <a:r>
              <a:rPr lang="en-US" sz="2200" b="1" dirty="0" smtClean="0"/>
              <a:t> (</a:t>
            </a:r>
            <a:r>
              <a:rPr lang="en-US" sz="2200" b="1" dirty="0" err="1" smtClean="0"/>
              <a:t>kereta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api</a:t>
            </a:r>
            <a:r>
              <a:rPr lang="en-US" sz="2200" b="1" dirty="0" smtClean="0"/>
              <a:t>, </a:t>
            </a:r>
            <a:r>
              <a:rPr lang="en-US" sz="2200" b="1" dirty="0" err="1" smtClean="0"/>
              <a:t>truk</a:t>
            </a:r>
            <a:r>
              <a:rPr lang="en-US" sz="2200" b="1" dirty="0" smtClean="0"/>
              <a:t>). </a:t>
            </a:r>
            <a:r>
              <a:rPr lang="en-US" sz="2200" b="1" dirty="0" err="1" smtClean="0"/>
              <a:t>Untuk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keperluan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tersebut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dermaga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tipe</a:t>
            </a:r>
            <a:r>
              <a:rPr lang="en-US" sz="2200" b="1" dirty="0" smtClean="0"/>
              <a:t> </a:t>
            </a:r>
            <a:r>
              <a:rPr lang="en-US" sz="2200" b="1" i="1" dirty="0" smtClean="0"/>
              <a:t>Wharf </a:t>
            </a:r>
            <a:r>
              <a:rPr lang="en-US" sz="2200" b="1" i="1" dirty="0" err="1" smtClean="0"/>
              <a:t>akan</a:t>
            </a:r>
            <a:r>
              <a:rPr lang="en-US" sz="2200" b="1" i="1" dirty="0" smtClean="0"/>
              <a:t> </a:t>
            </a:r>
            <a:r>
              <a:rPr lang="en-US" sz="2200" b="1" i="1" dirty="0" err="1" smtClean="0"/>
              <a:t>lebih</a:t>
            </a:r>
            <a:r>
              <a:rPr lang="en-US" sz="2200" b="1" i="1" dirty="0" smtClean="0"/>
              <a:t> </a:t>
            </a:r>
            <a:r>
              <a:rPr lang="en-US" sz="2200" b="1" i="1" dirty="0" err="1" smtClean="0"/>
              <a:t>cocok</a:t>
            </a:r>
            <a:r>
              <a:rPr lang="en-US" sz="2200" b="1" i="1" dirty="0" smtClean="0"/>
              <a:t>.</a:t>
            </a:r>
            <a:endParaRPr lang="en-US" sz="2200" b="1" dirty="0"/>
          </a:p>
        </p:txBody>
      </p:sp>
      <p:sp>
        <p:nvSpPr>
          <p:cNvPr id="7" name="Rectangle 6"/>
          <p:cNvSpPr/>
          <p:nvPr/>
        </p:nvSpPr>
        <p:spPr>
          <a:xfrm>
            <a:off x="-342900" y="3048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/>
              <a:t>Jenis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Kapal</a:t>
            </a:r>
            <a:r>
              <a:rPr lang="en-US" sz="3200" b="1" dirty="0" smtClean="0"/>
              <a:t> yang </a:t>
            </a:r>
            <a:r>
              <a:rPr lang="en-US" sz="3200" b="1" dirty="0" err="1" smtClean="0"/>
              <a:t>Dilayani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066800"/>
            <a:ext cx="8001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tanker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sangat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besar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pembuatan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menerima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tersebut</a:t>
            </a:r>
            <a:r>
              <a:rPr lang="en-US" sz="2400" b="1" dirty="0" smtClean="0"/>
              <a:t> </a:t>
            </a:r>
            <a:r>
              <a:rPr lang="fi-FI" sz="2400" b="1" dirty="0" smtClean="0"/>
              <a:t>menjadi tidak ekonomis karena diperlukan kedalaman perairan </a:t>
            </a:r>
            <a:r>
              <a:rPr lang="en-US" sz="2400" b="1" dirty="0" smtClean="0"/>
              <a:t>yang </a:t>
            </a:r>
            <a:r>
              <a:rPr lang="en-US" sz="2400" b="1" dirty="0" err="1" smtClean="0"/>
              <a:t>sangat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besar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sementara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sebesar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menggunakan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pelabuhan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melayani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tersebut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dibuat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tambatan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lepas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pantai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bongkar-muat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dilakukan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lebih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kecil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menggunakan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pipa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bawah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laut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04800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/>
              <a:t>Daya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Dukung</a:t>
            </a:r>
            <a:r>
              <a:rPr lang="en-US" sz="3200" b="1" dirty="0" smtClean="0"/>
              <a:t> Tanah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228600" y="1143000"/>
            <a:ext cx="79248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i-FI" sz="2400" b="1" dirty="0" smtClean="0"/>
              <a:t>Kondisi tanah sangat menentukan dalam pemilihan tipe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umumnya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tanah</a:t>
            </a:r>
            <a:r>
              <a:rPr lang="en-US" sz="2400" b="1" dirty="0" smtClean="0"/>
              <a:t> di </a:t>
            </a:r>
            <a:r>
              <a:rPr lang="en-US" sz="2400" b="1" dirty="0" err="1" smtClean="0"/>
              <a:t>dekat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daratan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mempunyai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dukung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lebih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daripada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tanah</a:t>
            </a:r>
            <a:r>
              <a:rPr lang="en-US" sz="2400" b="1" dirty="0" smtClean="0"/>
              <a:t> di </a:t>
            </a:r>
            <a:r>
              <a:rPr lang="en-US" sz="2400" b="1" dirty="0" err="1" smtClean="0"/>
              <a:t>dasar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laut</a:t>
            </a:r>
            <a:r>
              <a:rPr lang="en-US" sz="2400" b="1" dirty="0" smtClean="0"/>
              <a:t>. </a:t>
            </a:r>
            <a:r>
              <a:rPr lang="id-ID" sz="2400" b="1" dirty="0"/>
              <a:t> </a:t>
            </a:r>
            <a:r>
              <a:rPr lang="en-US" sz="2400" b="1" dirty="0" err="1" smtClean="0"/>
              <a:t>Dasar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laut</a:t>
            </a:r>
            <a:r>
              <a:rPr lang="id-ID" sz="2400" b="1" dirty="0"/>
              <a:t> </a:t>
            </a:r>
            <a:r>
              <a:rPr lang="en-US" sz="2400" b="1" dirty="0" err="1" smtClean="0"/>
              <a:t>umumnya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terdiri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endapan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belum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padat</a:t>
            </a:r>
            <a:r>
              <a:rPr lang="en-US" sz="2400" b="1" dirty="0" smtClean="0"/>
              <a:t>.</a:t>
            </a:r>
            <a:endParaRPr lang="id-ID" sz="2400" b="1" dirty="0" smtClean="0"/>
          </a:p>
          <a:p>
            <a:pPr algn="just"/>
            <a:endParaRPr lang="id-ID" sz="2400" b="1" dirty="0"/>
          </a:p>
          <a:p>
            <a:pPr algn="just"/>
            <a:r>
              <a:rPr lang="en-US" sz="2400" b="1" dirty="0" err="1" smtClean="0"/>
              <a:t>Ditinjau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dukung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tanah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pembuatan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wharf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dinding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penahan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tanah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lebih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menguntungkan</a:t>
            </a:r>
            <a:r>
              <a:rPr lang="en-US" sz="2400" b="1" dirty="0" smtClean="0"/>
              <a:t>. </a:t>
            </a:r>
            <a:r>
              <a:rPr lang="en-US" sz="2400" b="1" dirty="0" err="1" smtClean="0"/>
              <a:t>Tetapi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apabila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tanah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berupa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karang</a:t>
            </a:r>
            <a:r>
              <a:rPr lang="id-ID" sz="2400" b="1" dirty="0"/>
              <a:t> </a:t>
            </a:r>
            <a:r>
              <a:rPr lang="en-US" sz="2400" b="1" dirty="0" err="1" smtClean="0"/>
              <a:t>pembuatan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wharf </a:t>
            </a:r>
            <a:r>
              <a:rPr lang="en-US" sz="2400" b="1" dirty="0" err="1" smtClean="0"/>
              <a:t>diperlukan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pengerukan</a:t>
            </a:r>
            <a:r>
              <a:rPr lang="en-US" sz="2400" b="1" dirty="0" smtClean="0"/>
              <a:t>. </a:t>
            </a:r>
            <a:endParaRPr lang="id-ID" sz="2400" b="1" dirty="0" smtClean="0"/>
          </a:p>
          <a:p>
            <a:pPr algn="just"/>
            <a:endParaRPr lang="id-ID" sz="2400" b="1" dirty="0"/>
          </a:p>
          <a:p>
            <a:pPr algn="just"/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hal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pembuatan</a:t>
            </a:r>
            <a:r>
              <a:rPr lang="en-US" sz="2400" b="1" dirty="0" smtClean="0"/>
              <a:t> pier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lebih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karena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tidak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diperlukan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pengerukan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karang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43132"/>
            <a:ext cx="7924800" cy="6096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UKURAN DERMAGA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1600200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/>
              <a:t>Panjang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= </a:t>
            </a:r>
            <a:r>
              <a:rPr lang="en-US" sz="2400" b="1" dirty="0" err="1" smtClean="0"/>
              <a:t>nL</a:t>
            </a:r>
            <a:r>
              <a:rPr lang="en-US" sz="2400" b="1" dirty="0" smtClean="0"/>
              <a:t> + ( n - 1 ) 15 m + 50 m</a:t>
            </a:r>
            <a:endParaRPr lang="en-US" sz="2400" b="1" dirty="0"/>
          </a:p>
        </p:txBody>
      </p:sp>
      <p:sp>
        <p:nvSpPr>
          <p:cNvPr id="9" name="Rectangle 8"/>
          <p:cNvSpPr/>
          <p:nvPr/>
        </p:nvSpPr>
        <p:spPr>
          <a:xfrm>
            <a:off x="609600" y="20574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n = </a:t>
            </a:r>
            <a:r>
              <a:rPr lang="en-US" sz="2400" b="1" dirty="0" err="1" smtClean="0"/>
              <a:t>Jumlah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rencana</a:t>
            </a:r>
            <a:endParaRPr lang="en-US" sz="2400" b="1" dirty="0" smtClean="0"/>
          </a:p>
          <a:p>
            <a:r>
              <a:rPr lang="en-US" sz="2400" b="1" dirty="0" smtClean="0"/>
              <a:t>L = </a:t>
            </a:r>
            <a:r>
              <a:rPr lang="en-US" sz="2400" b="1" dirty="0" err="1" smtClean="0"/>
              <a:t>Panjang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rencana</a:t>
            </a:r>
            <a:endParaRPr lang="en-US" sz="2400" b="1" dirty="0"/>
          </a:p>
        </p:txBody>
      </p:sp>
      <p:pic>
        <p:nvPicPr>
          <p:cNvPr id="11" name="Picture 10"/>
          <p:cNvPicPr/>
          <p:nvPr/>
        </p:nvPicPr>
        <p:blipFill>
          <a:blip r:embed="rId2"/>
          <a:srcRect l="21009" t="15964" r="18531" b="17330"/>
          <a:stretch>
            <a:fillRect/>
          </a:stretch>
        </p:blipFill>
        <p:spPr bwMode="auto">
          <a:xfrm>
            <a:off x="1181100" y="3124200"/>
            <a:ext cx="5867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9600" y="1066800"/>
            <a:ext cx="396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/>
              <a:t>Panjang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Dermaga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endParaRPr 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800" y="685800"/>
            <a:ext cx="533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/>
              <a:t>LEBAR DERMAGA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381000" y="167640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/>
              <a:t>Dalam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Menentukan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lebar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banyak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ditentukan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kegunaan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tersebut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ditinjau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jenis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volume </a:t>
            </a:r>
            <a:r>
              <a:rPr lang="en-US" sz="2400" b="1" dirty="0" err="1" smtClean="0"/>
              <a:t>barang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ditangani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oleh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pelabuhan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tersebut</a:t>
            </a:r>
            <a:r>
              <a:rPr lang="en-US" sz="2400" b="1" dirty="0" smtClean="0"/>
              <a:t>.</a:t>
            </a:r>
            <a:endParaRPr lang="id-ID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err="1" smtClean="0"/>
              <a:t>Lebar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didasarkan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peralatan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digunakan</a:t>
            </a:r>
            <a:r>
              <a:rPr lang="en-US" sz="2400" b="1" dirty="0" smtClean="0"/>
              <a:t>,</a:t>
            </a:r>
            <a:r>
              <a:rPr lang="id-ID" sz="2400" b="1" dirty="0" smtClean="0"/>
              <a:t> seperti jalan untuk truk dan/atau KA, kran, alat pengangkut lainnya seperti forklift, kran mobil, gerbong yang ditarik traktor, dan sebagainya. 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33400"/>
            <a:ext cx="7848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04800" y="4495800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dirty="0" smtClean="0"/>
              <a:t>Biasanya lebar </a:t>
            </a:r>
            <a:r>
              <a:rPr lang="en-US" sz="2400" b="1" dirty="0" smtClean="0"/>
              <a:t>apron</a:t>
            </a:r>
            <a:r>
              <a:rPr lang="id-ID" sz="2400" b="1" dirty="0" smtClean="0"/>
              <a:t> adalah antara 1</a:t>
            </a:r>
            <a:r>
              <a:rPr lang="en-US" sz="2400" b="1" dirty="0" smtClean="0"/>
              <a:t>0</a:t>
            </a:r>
            <a:r>
              <a:rPr lang="id-ID" sz="2400" b="1" dirty="0" smtClean="0"/>
              <a:t> sampai dengan 25 meter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lebar</a:t>
            </a:r>
            <a:r>
              <a:rPr lang="en-US" sz="2400" b="1" dirty="0" smtClean="0"/>
              <a:t> minimum 3 meter. </a:t>
            </a:r>
            <a:endParaRPr lang="id-ID" sz="2400" b="1" dirty="0" smtClean="0"/>
          </a:p>
          <a:p>
            <a:r>
              <a:rPr lang="en-US" sz="2400" b="1" dirty="0" err="1" smtClean="0"/>
              <a:t>Lebar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gudang</a:t>
            </a:r>
            <a:r>
              <a:rPr lang="en-US" sz="2400" b="1" dirty="0" smtClean="0"/>
              <a:t> minimal 60 meter.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7620000" cy="68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KEDALAMAN DERMAGA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447800"/>
            <a:ext cx="7620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/>
              <a:t>Pada</a:t>
            </a:r>
            <a:r>
              <a:rPr lang="en-US" sz="2400" b="1" dirty="0" smtClean="0"/>
              <a:t> </a:t>
            </a:r>
            <a:r>
              <a:rPr lang="id-ID" sz="2400" b="1" dirty="0" err="1"/>
              <a:t>u</a:t>
            </a:r>
            <a:r>
              <a:rPr lang="en-US" sz="2400" b="1" dirty="0" err="1" smtClean="0"/>
              <a:t>mumnya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kedalaman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dasar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kolam</a:t>
            </a:r>
            <a:r>
              <a:rPr lang="id-ID" sz="2400" b="1" dirty="0"/>
              <a:t> </a:t>
            </a:r>
            <a:r>
              <a:rPr lang="en-US" sz="2400" b="1" dirty="0" err="1" smtClean="0"/>
              <a:t>pelabuhan</a:t>
            </a:r>
            <a:r>
              <a:rPr lang="en-US" sz="2400" b="1" dirty="0" smtClean="0"/>
              <a:t>/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ditetapkan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berdasarkan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sarat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maksimum</a:t>
            </a:r>
            <a:r>
              <a:rPr lang="en-US" sz="2400" b="1" dirty="0" smtClean="0"/>
              <a:t> (maximum draft)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yang </a:t>
            </a:r>
            <a:r>
              <a:rPr lang="en-US" sz="2400" b="1" dirty="0" err="1" smtClean="0"/>
              <a:t>bertambat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ditambah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jarak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aman</a:t>
            </a:r>
            <a:r>
              <a:rPr lang="en-US" sz="2400" b="1" dirty="0" smtClean="0"/>
              <a:t> (</a:t>
            </a:r>
            <a:r>
              <a:rPr lang="en-US" sz="2400" b="1" i="1" dirty="0" err="1" smtClean="0"/>
              <a:t>clearence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sebesar</a:t>
            </a:r>
            <a:r>
              <a:rPr lang="en-US" sz="2400" b="1" dirty="0" smtClean="0"/>
              <a:t> (0,8 – 1,0) m di </a:t>
            </a:r>
            <a:r>
              <a:rPr lang="en-US" sz="2400" b="1" dirty="0" err="1" smtClean="0"/>
              <a:t>bawah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lunas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perbedaan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pasang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surut</a:t>
            </a:r>
            <a:r>
              <a:rPr lang="en-US" sz="2400" b="1" dirty="0" smtClean="0"/>
              <a:t>. </a:t>
            </a:r>
            <a:endParaRPr lang="id-ID" sz="2400" b="1" dirty="0" smtClean="0"/>
          </a:p>
          <a:p>
            <a:pPr algn="just"/>
            <a:r>
              <a:rPr lang="en-US" sz="2400" b="1" dirty="0" err="1" smtClean="0"/>
              <a:t>Taraf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ditetapkan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antara</a:t>
            </a:r>
            <a:r>
              <a:rPr lang="en-US" sz="2400" b="1" dirty="0" smtClean="0"/>
              <a:t> (0,5 – 1,5 ) m di </a:t>
            </a:r>
            <a:r>
              <a:rPr lang="en-US" sz="2400" b="1" dirty="0" err="1" smtClean="0"/>
              <a:t>atas</a:t>
            </a:r>
            <a:r>
              <a:rPr lang="en-US" sz="2400" b="1" dirty="0" smtClean="0"/>
              <a:t> H.W.L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memperhatikan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ketinggian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gelombang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maksimum</a:t>
            </a:r>
            <a:r>
              <a:rPr lang="en-US" sz="2400" b="1" dirty="0" smtClean="0"/>
              <a:t> di </a:t>
            </a:r>
            <a:r>
              <a:rPr lang="en-US" sz="2400" b="1" dirty="0" err="1" smtClean="0"/>
              <a:t>depan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. 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33654" t="31054" r="27724" b="25356"/>
          <a:stretch>
            <a:fillRect/>
          </a:stretch>
        </p:blipFill>
        <p:spPr bwMode="auto">
          <a:xfrm>
            <a:off x="533400" y="1066800"/>
            <a:ext cx="7391400" cy="464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914400"/>
            <a:ext cx="7620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/>
              <a:t>Contoh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soal</a:t>
            </a:r>
            <a:r>
              <a:rPr lang="id-ID" sz="2400" b="1" dirty="0" smtClean="0"/>
              <a:t> :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err="1" smtClean="0"/>
              <a:t>Sebuah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pelabuhan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direncanakan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melayani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DWT 10.000 ton </a:t>
            </a:r>
            <a:r>
              <a:rPr lang="en-US" sz="2400" b="1" dirty="0" err="1" smtClean="0"/>
              <a:t>sebanyak</a:t>
            </a:r>
            <a:r>
              <a:rPr lang="en-US" sz="2400" b="1" dirty="0" smtClean="0"/>
              <a:t> 5 unit. </a:t>
            </a:r>
            <a:r>
              <a:rPr lang="en-US" sz="2400" b="1" dirty="0" err="1" smtClean="0"/>
              <a:t>Bila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perbedaan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pasang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surut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2 meter, </a:t>
            </a:r>
            <a:r>
              <a:rPr lang="en-US" sz="2400" b="1" dirty="0" err="1" smtClean="0"/>
              <a:t>rencanakan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panjang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kedalaman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endParaRPr lang="en-US" sz="2400" b="1" dirty="0" smtClean="0"/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err="1" smtClean="0"/>
              <a:t>Pada</a:t>
            </a:r>
            <a:r>
              <a:rPr lang="en-US" sz="2400" b="1" dirty="0" smtClean="0"/>
              <a:t> data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rencana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digunakan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bobot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(</a:t>
            </a:r>
            <a:r>
              <a:rPr lang="en-US" sz="2400" b="1" i="1" dirty="0" smtClean="0"/>
              <a:t>Gross tonnage</a:t>
            </a:r>
            <a:r>
              <a:rPr lang="en-US" sz="2400" b="1" dirty="0" smtClean="0"/>
              <a:t>) 10.000 ton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jumlah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rencana</a:t>
            </a:r>
            <a:r>
              <a:rPr lang="en-US" sz="2400" b="1" dirty="0" smtClean="0"/>
              <a:t> 5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.</a:t>
            </a:r>
          </a:p>
          <a:p>
            <a:pPr algn="just"/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bobot</a:t>
            </a:r>
            <a:r>
              <a:rPr lang="en-US" sz="2400" b="1" dirty="0" smtClean="0"/>
              <a:t> (</a:t>
            </a:r>
            <a:r>
              <a:rPr lang="en-US" sz="2400" b="1" i="1" dirty="0" smtClean="0"/>
              <a:t>gross tonnage</a:t>
            </a:r>
            <a:r>
              <a:rPr lang="en-US" sz="2400" b="1" dirty="0" smtClean="0"/>
              <a:t>) 10.000 ton </a:t>
            </a:r>
            <a:r>
              <a:rPr lang="en-US" sz="2400" b="1" dirty="0" err="1" smtClean="0"/>
              <a:t>memiliki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panjang</a:t>
            </a:r>
            <a:r>
              <a:rPr lang="en-US" sz="2400" b="1" dirty="0" smtClean="0"/>
              <a:t> 140 m (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sehingga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panjang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sebagai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berikut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487740"/>
            <a:ext cx="701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/>
              <a:t>d = nL + ( n - 1 ) 15 + 50</a:t>
            </a:r>
          </a:p>
          <a:p>
            <a:r>
              <a:rPr lang="en-US" sz="2400" b="1" dirty="0" smtClean="0"/>
              <a:t>d = (5)(140) + (5 – 1 ) 15 + 50</a:t>
            </a:r>
          </a:p>
          <a:p>
            <a:r>
              <a:rPr lang="en-US" sz="2400" b="1" dirty="0" smtClean="0"/>
              <a:t>d = 700 + 60 + 50</a:t>
            </a:r>
          </a:p>
          <a:p>
            <a:r>
              <a:rPr lang="en-US" sz="2400" b="1" dirty="0" smtClean="0"/>
              <a:t>d = 810 m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57200" y="2514600"/>
            <a:ext cx="7696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/>
              <a:t>Dari data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rencana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diketahui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bobot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kapal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rencana</a:t>
            </a:r>
            <a:r>
              <a:rPr lang="en-US" sz="2400" b="1" dirty="0" smtClean="0"/>
              <a:t> (</a:t>
            </a:r>
            <a:r>
              <a:rPr lang="en-US" sz="2400" b="1" i="1" dirty="0" smtClean="0"/>
              <a:t>Gross Tonnage</a:t>
            </a:r>
            <a:r>
              <a:rPr lang="en-US" sz="2400" b="1" dirty="0" smtClean="0"/>
              <a:t>) </a:t>
            </a:r>
            <a:r>
              <a:rPr lang="en-US" sz="2400" b="1" dirty="0" err="1" smtClean="0"/>
              <a:t>untuk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barang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curah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adalah</a:t>
            </a:r>
            <a:r>
              <a:rPr lang="en-US" sz="2400" b="1" dirty="0" smtClean="0"/>
              <a:t> 10.000 ton </a:t>
            </a:r>
            <a:r>
              <a:rPr lang="en-US" sz="2400" b="1" dirty="0" err="1" smtClean="0"/>
              <a:t>dengan</a:t>
            </a:r>
            <a:r>
              <a:rPr lang="en-US" sz="2400" b="1" dirty="0" smtClean="0"/>
              <a:t> draft </a:t>
            </a:r>
            <a:r>
              <a:rPr lang="en-US" sz="2400" b="1" dirty="0" smtClean="0"/>
              <a:t>8</a:t>
            </a:r>
            <a:r>
              <a:rPr lang="id-ID" sz="2400" b="1" dirty="0" smtClean="0"/>
              <a:t>,</a:t>
            </a:r>
            <a:r>
              <a:rPr lang="en-US" sz="2400" b="1" dirty="0" smtClean="0"/>
              <a:t>1 </a:t>
            </a:r>
            <a:r>
              <a:rPr lang="en-US" sz="2400" b="1" dirty="0" smtClean="0"/>
              <a:t>m. </a:t>
            </a:r>
            <a:endParaRPr lang="id-ID" sz="2400" b="1" dirty="0" smtClean="0"/>
          </a:p>
          <a:p>
            <a:pPr algn="just"/>
            <a:endParaRPr lang="id-ID" sz="2400" b="1" dirty="0"/>
          </a:p>
          <a:p>
            <a:pPr algn="just"/>
            <a:r>
              <a:rPr lang="en-US" sz="2400" b="1" dirty="0" err="1" smtClean="0"/>
              <a:t>Sehingga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dapat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ditentukan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kedalaman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sebagai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berikut</a:t>
            </a:r>
            <a:r>
              <a:rPr lang="en-US" sz="2400" b="1" dirty="0" smtClean="0"/>
              <a:t>:</a:t>
            </a:r>
          </a:p>
          <a:p>
            <a:pPr algn="just"/>
            <a:r>
              <a:rPr lang="nn-NO" sz="2400" b="1" dirty="0" smtClean="0"/>
              <a:t>Kedalaman Dermaga= </a:t>
            </a:r>
            <a:endParaRPr lang="id-ID" sz="2400" b="1" dirty="0" smtClean="0"/>
          </a:p>
          <a:p>
            <a:pPr algn="just"/>
            <a:r>
              <a:rPr lang="nn-NO" sz="2400" b="1" dirty="0" smtClean="0"/>
              <a:t>maximum draft + jarak aman </a:t>
            </a:r>
            <a:r>
              <a:rPr lang="en-US" sz="2400" b="1" dirty="0" smtClean="0"/>
              <a:t>(</a:t>
            </a:r>
            <a:r>
              <a:rPr lang="en-US" sz="2400" b="1" i="1" dirty="0" err="1" smtClean="0"/>
              <a:t>Clearence</a:t>
            </a:r>
            <a:r>
              <a:rPr lang="en-US" sz="2400" b="1" dirty="0" smtClean="0"/>
              <a:t>)+</a:t>
            </a:r>
            <a:r>
              <a:rPr lang="en-US" sz="2400" b="1" dirty="0" err="1" smtClean="0"/>
              <a:t>taraf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 + </a:t>
            </a:r>
            <a:r>
              <a:rPr lang="en-US" sz="2400" b="1" dirty="0" err="1" smtClean="0"/>
              <a:t>perbedaan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pasang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surut</a:t>
            </a:r>
            <a:endParaRPr lang="en-US" sz="2400" b="1" dirty="0" smtClean="0"/>
          </a:p>
          <a:p>
            <a:pPr algn="just"/>
            <a:r>
              <a:rPr lang="nn-NO" sz="2400" b="1" dirty="0" smtClean="0"/>
              <a:t>Kedalaman Dermaga= </a:t>
            </a:r>
            <a:r>
              <a:rPr lang="en-US" sz="2400" b="1" dirty="0" smtClean="0"/>
              <a:t>8</a:t>
            </a:r>
            <a:r>
              <a:rPr lang="id-ID" sz="2400" b="1" dirty="0" smtClean="0"/>
              <a:t>,</a:t>
            </a:r>
            <a:r>
              <a:rPr lang="en-US" sz="2400" b="1" dirty="0" smtClean="0"/>
              <a:t>1</a:t>
            </a:r>
            <a:r>
              <a:rPr lang="nn-NO" sz="2400" b="1" dirty="0" smtClean="0"/>
              <a:t> </a:t>
            </a:r>
            <a:r>
              <a:rPr lang="nn-NO" sz="2400" b="1" dirty="0" smtClean="0"/>
              <a:t>m+ 1,0 m +1,0 m + 2 m</a:t>
            </a:r>
          </a:p>
          <a:p>
            <a:pPr algn="just"/>
            <a:r>
              <a:rPr lang="en-US" sz="2400" b="1" dirty="0" err="1" smtClean="0"/>
              <a:t>Kedalaman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Dermaga</a:t>
            </a:r>
            <a:r>
              <a:rPr lang="en-US" sz="2400" b="1" dirty="0" smtClean="0"/>
              <a:t>= 12,1 m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23968" t="12821" r="18571" b="6838"/>
          <a:stretch>
            <a:fillRect/>
          </a:stretch>
        </p:blipFill>
        <p:spPr bwMode="auto">
          <a:xfrm>
            <a:off x="457200" y="609600"/>
            <a:ext cx="7543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Theme13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3" id="{601A34FF-D625-4DE7-9C6B-760D13B21147}" vid="{5220D0CF-1F50-4F1A-B06D-8230E11E816A}"/>
    </a:ext>
  </a:extLst>
</a:theme>
</file>

<file path=ppt/theme/theme2.xml><?xml version="1.0" encoding="utf-8"?>
<a:theme xmlns:a="http://schemas.openxmlformats.org/drawingml/2006/main" name="Theme14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heme14" id="{508DA48F-6D92-41AA-BF70-7761FBF5B94D}" vid="{57BCF627-A015-42E4-B0C1-4855B65A513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Theme13</Template>
  <TotalTime>1594</TotalTime>
  <Words>1105</Words>
  <Application>Microsoft Office PowerPoint</Application>
  <PresentationFormat>On-screen Show (4:3)</PresentationFormat>
  <Paragraphs>85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Georgia</vt:lpstr>
      <vt:lpstr>Theme13</vt:lpstr>
      <vt:lpstr>Theme14</vt:lpstr>
      <vt:lpstr>DERMAGA</vt:lpstr>
      <vt:lpstr>Rancangan Dermaga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UKURAN DERMAGA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Admin Computer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PERENCANAAN PELABUHAN</dc:title>
  <dc:creator>Admin</dc:creator>
  <cp:lastModifiedBy>lenovo</cp:lastModifiedBy>
  <cp:revision>103</cp:revision>
  <dcterms:created xsi:type="dcterms:W3CDTF">2011-10-28T08:19:07Z</dcterms:created>
  <dcterms:modified xsi:type="dcterms:W3CDTF">2019-10-02T03:22:49Z</dcterms:modified>
</cp:coreProperties>
</file>