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82" r:id="rId4"/>
    <p:sldId id="260" r:id="rId5"/>
    <p:sldId id="261" r:id="rId6"/>
    <p:sldId id="262" r:id="rId7"/>
    <p:sldId id="263" r:id="rId8"/>
    <p:sldId id="264" r:id="rId9"/>
    <p:sldId id="265" r:id="rId10"/>
    <p:sldId id="266" r:id="rId11"/>
    <p:sldId id="267" r:id="rId12"/>
    <p:sldId id="268" r:id="rId13"/>
    <p:sldId id="269" r:id="rId14"/>
    <p:sldId id="270" r:id="rId15"/>
    <p:sldId id="279" r:id="rId16"/>
    <p:sldId id="280" r:id="rId17"/>
    <p:sldId id="281" r:id="rId18"/>
    <p:sldId id="271" r:id="rId19"/>
    <p:sldId id="272" r:id="rId20"/>
    <p:sldId id="273" r:id="rId21"/>
    <p:sldId id="274" r:id="rId22"/>
    <p:sldId id="283" r:id="rId23"/>
    <p:sldId id="276" r:id="rId24"/>
    <p:sldId id="27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971" autoAdjust="0"/>
    <p:restoredTop sz="94660"/>
  </p:normalViewPr>
  <p:slideViewPr>
    <p:cSldViewPr snapToGrid="0">
      <p:cViewPr>
        <p:scale>
          <a:sx n="50" d="100"/>
          <a:sy n="50" d="100"/>
        </p:scale>
        <p:origin x="-576" y="-33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id-ID"/>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F33CC9-67DD-451B-94B5-7FA29089C9FD}" type="datetimeFigureOut">
              <a:rPr lang="en-GB" smtClean="0"/>
              <a:pPr/>
              <a:t>06/10/2014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AEB7888-C6F8-4CD6-BF1E-79B101709965}"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5000" b="-1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F33CC9-67DD-451B-94B5-7FA29089C9FD}" type="datetimeFigureOut">
              <a:rPr lang="en-GB" smtClean="0"/>
              <a:pPr/>
              <a:t>06/10/2014</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EB7888-C6F8-4CD6-BF1E-79B101709965}"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1520826"/>
            <a:ext cx="10363200" cy="1470025"/>
          </a:xfrm>
        </p:spPr>
        <p:txBody>
          <a:bodyPr>
            <a:normAutofit/>
          </a:bodyPr>
          <a:lstStyle/>
          <a:p>
            <a:r>
              <a:rPr lang="en-GB" sz="6600" dirty="0" smtClean="0"/>
              <a:t>ARSITEKTUR GOTHIC</a:t>
            </a:r>
            <a:endParaRPr lang="en-GB" sz="6600" dirty="0"/>
          </a:p>
        </p:txBody>
      </p:sp>
      <p:sp>
        <p:nvSpPr>
          <p:cNvPr id="3" name="Subtitle 2"/>
          <p:cNvSpPr>
            <a:spLocks noGrp="1"/>
          </p:cNvSpPr>
          <p:nvPr>
            <p:ph type="subTitle" idx="1"/>
          </p:nvPr>
        </p:nvSpPr>
        <p:spPr>
          <a:xfrm>
            <a:off x="4419600" y="3790950"/>
            <a:ext cx="8534400" cy="1752600"/>
          </a:xfrm>
        </p:spPr>
        <p:txBody>
          <a:bodyPr>
            <a:normAutofit lnSpcReduction="10000"/>
          </a:bodyPr>
          <a:lstStyle/>
          <a:p>
            <a:r>
              <a:rPr lang="en-GB" dirty="0" smtClean="0"/>
              <a:t>KELOMPOK 6</a:t>
            </a:r>
          </a:p>
          <a:p>
            <a:r>
              <a:rPr lang="en-GB" sz="3600" dirty="0" err="1" smtClean="0"/>
              <a:t>Ika</a:t>
            </a:r>
            <a:r>
              <a:rPr lang="en-GB" sz="3600" dirty="0" smtClean="0"/>
              <a:t> </a:t>
            </a:r>
            <a:r>
              <a:rPr lang="en-GB" sz="3600" dirty="0" err="1" smtClean="0"/>
              <a:t>Mahardika</a:t>
            </a:r>
            <a:r>
              <a:rPr lang="en-GB" sz="3600" dirty="0" smtClean="0"/>
              <a:t> </a:t>
            </a:r>
            <a:r>
              <a:rPr lang="en-GB" sz="3600" dirty="0" smtClean="0"/>
              <a:t>D51113015</a:t>
            </a:r>
            <a:endParaRPr lang="id-ID" sz="3600" dirty="0" smtClean="0"/>
          </a:p>
          <a:p>
            <a:r>
              <a:rPr lang="en-GB" sz="3600" dirty="0" err="1" smtClean="0"/>
              <a:t>Arfianty</a:t>
            </a:r>
            <a:r>
              <a:rPr lang="en-GB" sz="3600" dirty="0" smtClean="0"/>
              <a:t> </a:t>
            </a:r>
            <a:r>
              <a:rPr lang="en-GB" sz="3600" dirty="0" err="1" smtClean="0"/>
              <a:t>Hutuba</a:t>
            </a:r>
            <a:r>
              <a:rPr lang="en-GB" sz="3600" dirty="0" smtClean="0"/>
              <a:t> </a:t>
            </a:r>
            <a:r>
              <a:rPr lang="en-GB" sz="3600" dirty="0" smtClean="0"/>
              <a:t>D51113329</a:t>
            </a:r>
            <a:endParaRPr lang="en-GB" sz="3600" dirty="0" smtClean="0"/>
          </a:p>
        </p:txBody>
      </p:sp>
      <p:pic>
        <p:nvPicPr>
          <p:cNvPr id="4" name="Picture 2" descr="D:\New folder (4)\14685f1ec3452c4c03970bb263a4e825.jpg"/>
          <p:cNvPicPr>
            <a:picLocks noChangeAspect="1" noChangeArrowheads="1"/>
          </p:cNvPicPr>
          <p:nvPr/>
        </p:nvPicPr>
        <p:blipFill>
          <a:blip r:embed="rId2"/>
          <a:srcRect/>
          <a:stretch>
            <a:fillRect/>
          </a:stretch>
        </p:blipFill>
        <p:spPr bwMode="auto">
          <a:xfrm>
            <a:off x="0" y="0"/>
            <a:ext cx="5205412" cy="7118512"/>
          </a:xfrm>
          <a:prstGeom prst="rect">
            <a:avLst/>
          </a:prstGeom>
          <a:noFill/>
        </p:spPr>
      </p:pic>
    </p:spTree>
    <p:extLst>
      <p:ext uri="{BB962C8B-B14F-4D97-AF65-F5344CB8AC3E}">
        <p14:creationId xmlns="" xmlns:p14="http://schemas.microsoft.com/office/powerpoint/2010/main" val="20475480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dirty="0" smtClean="0"/>
              <a:t>Jendela</a:t>
            </a:r>
            <a:r>
              <a:rPr lang="en-GB" dirty="0" smtClean="0"/>
              <a:t> </a:t>
            </a:r>
            <a:r>
              <a:rPr lang="id-ID" dirty="0" smtClean="0"/>
              <a:t>Kaca Patri (Stained glass) </a:t>
            </a:r>
            <a:endParaRPr lang="en-GB" dirty="0"/>
          </a:p>
        </p:txBody>
      </p:sp>
      <p:sp>
        <p:nvSpPr>
          <p:cNvPr id="3" name="Content Placeholder 2"/>
          <p:cNvSpPr>
            <a:spLocks noGrp="1"/>
          </p:cNvSpPr>
          <p:nvPr>
            <p:ph idx="1"/>
          </p:nvPr>
        </p:nvSpPr>
        <p:spPr>
          <a:xfrm>
            <a:off x="4217436" y="2407298"/>
            <a:ext cx="7364963" cy="3718866"/>
          </a:xfrm>
        </p:spPr>
        <p:txBody>
          <a:bodyPr>
            <a:normAutofit/>
          </a:bodyPr>
          <a:lstStyle/>
          <a:p>
            <a:pPr marL="0" lvl="0" indent="0">
              <a:buNone/>
            </a:pPr>
            <a:r>
              <a:rPr lang="id-ID" sz="2800" dirty="0"/>
              <a:t>Jendela Kaca Patri </a:t>
            </a:r>
            <a:r>
              <a:rPr lang="id-ID" sz="2800" dirty="0" smtClean="0"/>
              <a:t>(</a:t>
            </a:r>
            <a:r>
              <a:rPr lang="id-ID" sz="2800" dirty="0"/>
              <a:t>Stained glass) adalah bagian yang wajib dan menjadi ciri khas di bangunan Gothik. Jendela kaca patri dibuat berwarna-warni sehingga terlihat sangat indah. Selain itu, jendela kaca patri ini juga membentuk gambar </a:t>
            </a:r>
            <a:r>
              <a:rPr lang="id-ID" sz="2800" dirty="0" smtClean="0"/>
              <a:t>tertentu </a:t>
            </a:r>
            <a:r>
              <a:rPr lang="id-ID" sz="2800" dirty="0"/>
              <a:t>mulai Tuhan, Para Kudus dan Malaikat, </a:t>
            </a:r>
            <a:r>
              <a:rPr lang="id-ID" sz="2800" dirty="0" smtClean="0"/>
              <a:t>ada </a:t>
            </a:r>
            <a:r>
              <a:rPr lang="id-ID" sz="2800" dirty="0"/>
              <a:t>juga </a:t>
            </a:r>
            <a:r>
              <a:rPr lang="id-ID" sz="2800" dirty="0" smtClean="0"/>
              <a:t>yang</a:t>
            </a:r>
            <a:r>
              <a:rPr lang="en-GB" sz="2800" dirty="0"/>
              <a:t> </a:t>
            </a:r>
            <a:r>
              <a:rPr lang="id-ID" sz="2800" dirty="0"/>
              <a:t>menceritakan kisah sejarah atau </a:t>
            </a:r>
            <a:r>
              <a:rPr lang="id-ID" sz="2800" dirty="0" smtClean="0"/>
              <a:t>diaroma </a:t>
            </a:r>
            <a:r>
              <a:rPr lang="id-ID" sz="2800" dirty="0"/>
              <a:t>dalam kitab suci. Contohnya kaca patri di katedral Chartes. </a:t>
            </a:r>
            <a:endParaRPr lang="en-US" sz="2800" dirty="0" smtClean="0"/>
          </a:p>
          <a:p>
            <a:pPr marL="0" lvl="0" indent="0">
              <a:buNone/>
            </a:pPr>
            <a:endParaRPr lang="en-US" sz="2800" dirty="0" smtClean="0"/>
          </a:p>
          <a:p>
            <a:pPr marL="0" lvl="0" indent="0">
              <a:buNone/>
            </a:pPr>
            <a:endParaRPr lang="en-US" sz="2800" dirty="0" smtClean="0"/>
          </a:p>
          <a:p>
            <a:endParaRPr lang="en-GB" sz="2800" dirty="0"/>
          </a:p>
        </p:txBody>
      </p:sp>
      <p:pic>
        <p:nvPicPr>
          <p:cNvPr id="4" name="Picture 3" descr="300px-Lincoln_cathedral_17_Eastwindow"/>
          <p:cNvPicPr/>
          <p:nvPr/>
        </p:nvPicPr>
        <p:blipFill>
          <a:blip r:embed="rId2"/>
          <a:srcRect/>
          <a:stretch>
            <a:fillRect/>
          </a:stretch>
        </p:blipFill>
        <p:spPr bwMode="auto">
          <a:xfrm>
            <a:off x="597849" y="1617904"/>
            <a:ext cx="3600927" cy="5240095"/>
          </a:xfrm>
          <a:prstGeom prst="rect">
            <a:avLst/>
          </a:prstGeom>
          <a:noFill/>
          <a:ln w="9525">
            <a:noFill/>
            <a:miter lim="800000"/>
            <a:headEnd/>
            <a:tailEnd/>
          </a:ln>
        </p:spPr>
      </p:pic>
    </p:spTree>
    <p:extLst>
      <p:ext uri="{BB962C8B-B14F-4D97-AF65-F5344CB8AC3E}">
        <p14:creationId xmlns="" xmlns:p14="http://schemas.microsoft.com/office/powerpoint/2010/main" val="21622682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Menara Lonceng</a:t>
            </a:r>
            <a:endParaRPr lang="en-GB" dirty="0"/>
          </a:p>
        </p:txBody>
      </p:sp>
      <p:pic>
        <p:nvPicPr>
          <p:cNvPr id="9" name="Picture 8" descr="[spire-vienna4.jpg]"/>
          <p:cNvPicPr/>
          <p:nvPr/>
        </p:nvPicPr>
        <p:blipFill>
          <a:blip r:embed="rId2"/>
          <a:srcRect/>
          <a:stretch>
            <a:fillRect/>
          </a:stretch>
        </p:blipFill>
        <p:spPr bwMode="auto">
          <a:xfrm rot="16200000">
            <a:off x="3774230" y="704458"/>
            <a:ext cx="5057195" cy="6484775"/>
          </a:xfrm>
          <a:prstGeom prst="rect">
            <a:avLst/>
          </a:prstGeom>
          <a:noFill/>
          <a:ln w="9525">
            <a:noFill/>
            <a:miter lim="800000"/>
            <a:headEnd/>
            <a:tailEnd/>
          </a:ln>
        </p:spPr>
      </p:pic>
    </p:spTree>
    <p:extLst>
      <p:ext uri="{BB962C8B-B14F-4D97-AF65-F5344CB8AC3E}">
        <p14:creationId xmlns="" xmlns:p14="http://schemas.microsoft.com/office/powerpoint/2010/main" val="25771040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Gargoyle</a:t>
            </a:r>
            <a:endParaRPr lang="en-GB" dirty="0"/>
          </a:p>
        </p:txBody>
      </p:sp>
      <p:pic>
        <p:nvPicPr>
          <p:cNvPr id="4" name="Picture 3" descr="[gargoyle-notre_dame4.jpg]"/>
          <p:cNvPicPr/>
          <p:nvPr/>
        </p:nvPicPr>
        <p:blipFill>
          <a:blip r:embed="rId2"/>
          <a:srcRect/>
          <a:stretch>
            <a:fillRect/>
          </a:stretch>
        </p:blipFill>
        <p:spPr bwMode="auto">
          <a:xfrm>
            <a:off x="2967135" y="1845537"/>
            <a:ext cx="6443566" cy="4155213"/>
          </a:xfrm>
          <a:prstGeom prst="rect">
            <a:avLst/>
          </a:prstGeom>
          <a:noFill/>
          <a:ln w="9525">
            <a:noFill/>
            <a:miter lim="800000"/>
            <a:headEnd/>
            <a:tailEnd/>
          </a:ln>
        </p:spPr>
      </p:pic>
    </p:spTree>
    <p:extLst>
      <p:ext uri="{BB962C8B-B14F-4D97-AF65-F5344CB8AC3E}">
        <p14:creationId xmlns="" xmlns:p14="http://schemas.microsoft.com/office/powerpoint/2010/main" val="1941017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Rose Window</a:t>
            </a:r>
            <a:endParaRPr lang="en-GB" dirty="0"/>
          </a:p>
        </p:txBody>
      </p:sp>
      <p:sp>
        <p:nvSpPr>
          <p:cNvPr id="3" name="Content Placeholder 2"/>
          <p:cNvSpPr>
            <a:spLocks noGrp="1"/>
          </p:cNvSpPr>
          <p:nvPr>
            <p:ph idx="1"/>
          </p:nvPr>
        </p:nvSpPr>
        <p:spPr>
          <a:xfrm>
            <a:off x="402336" y="1527048"/>
            <a:ext cx="11338560" cy="5082758"/>
          </a:xfrm>
        </p:spPr>
        <p:txBody>
          <a:bodyPr>
            <a:normAutofit/>
          </a:bodyPr>
          <a:lstStyle/>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lvl="0" indent="0">
              <a:buNone/>
            </a:pPr>
            <a:endParaRPr lang="en-GB" dirty="0"/>
          </a:p>
        </p:txBody>
      </p:sp>
      <p:pic>
        <p:nvPicPr>
          <p:cNvPr id="4" name="Picture 3" descr="2883820062_ca85b8e5ab_o"/>
          <p:cNvPicPr/>
          <p:nvPr/>
        </p:nvPicPr>
        <p:blipFill>
          <a:blip r:embed="rId2"/>
          <a:srcRect/>
          <a:stretch>
            <a:fillRect/>
          </a:stretch>
        </p:blipFill>
        <p:spPr bwMode="auto">
          <a:xfrm>
            <a:off x="3166809" y="1267096"/>
            <a:ext cx="5939868" cy="4928429"/>
          </a:xfrm>
          <a:prstGeom prst="rect">
            <a:avLst/>
          </a:prstGeom>
          <a:noFill/>
          <a:ln w="9525">
            <a:noFill/>
            <a:miter lim="800000"/>
            <a:headEnd/>
            <a:tailEnd/>
          </a:ln>
        </p:spPr>
      </p:pic>
    </p:spTree>
    <p:extLst>
      <p:ext uri="{BB962C8B-B14F-4D97-AF65-F5344CB8AC3E}">
        <p14:creationId xmlns="" xmlns:p14="http://schemas.microsoft.com/office/powerpoint/2010/main" val="10355420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Pintu</a:t>
            </a:r>
            <a:endParaRPr lang="en-GB" dirty="0"/>
          </a:p>
        </p:txBody>
      </p:sp>
      <p:sp>
        <p:nvSpPr>
          <p:cNvPr id="3" name="Content Placeholder 2"/>
          <p:cNvSpPr>
            <a:spLocks noGrp="1"/>
          </p:cNvSpPr>
          <p:nvPr>
            <p:ph idx="1"/>
          </p:nvPr>
        </p:nvSpPr>
        <p:spPr>
          <a:xfrm>
            <a:off x="4795934" y="1600201"/>
            <a:ext cx="6786465" cy="4525963"/>
          </a:xfrm>
        </p:spPr>
        <p:txBody>
          <a:bodyPr>
            <a:normAutofit fontScale="92500" lnSpcReduction="10000"/>
          </a:bodyPr>
          <a:lstStyle/>
          <a:p>
            <a:pPr marL="0" lvl="0" indent="0">
              <a:buNone/>
            </a:pPr>
            <a:r>
              <a:rPr lang="id-ID" dirty="0"/>
              <a:t>Pintu  Bentuk pintu gotik juga sangat khas. Seperti berlapis-lapis dan dari depan ke belakang semakin kecil, hal ini dimaksudkan untuk melindungi dari hujan atau semacam pelindung dari </a:t>
            </a:r>
            <a:r>
              <a:rPr lang="id-ID" dirty="0" smtClean="0"/>
              <a:t>cuaca.</a:t>
            </a:r>
            <a:r>
              <a:rPr lang="id-ID" dirty="0"/>
              <a:t> </a:t>
            </a:r>
            <a:r>
              <a:rPr lang="id-ID" dirty="0" smtClean="0"/>
              <a:t>Bagian </a:t>
            </a:r>
            <a:r>
              <a:rPr lang="id-ID" dirty="0"/>
              <a:t>sisi dan atasnya juga dihiasi dengan </a:t>
            </a:r>
            <a:r>
              <a:rPr lang="id-ID" dirty="0" smtClean="0"/>
              <a:t>patung</a:t>
            </a:r>
            <a:r>
              <a:rPr lang="id-ID" dirty="0"/>
              <a:t> </a:t>
            </a:r>
            <a:r>
              <a:rPr lang="id-ID" dirty="0" smtClean="0"/>
              <a:t>dan </a:t>
            </a:r>
            <a:r>
              <a:rPr lang="id-ID" dirty="0"/>
              <a:t>ukiran. </a:t>
            </a:r>
            <a:endParaRPr lang="id-ID" dirty="0" smtClean="0"/>
          </a:p>
          <a:p>
            <a:pPr marL="0" lvl="0" indent="0">
              <a:buNone/>
            </a:pPr>
            <a:r>
              <a:rPr lang="id-ID" dirty="0" smtClean="0"/>
              <a:t>Contoh </a:t>
            </a:r>
            <a:r>
              <a:rPr lang="id-ID" dirty="0"/>
              <a:t>gambar </a:t>
            </a:r>
            <a:r>
              <a:rPr lang="id-ID" dirty="0" smtClean="0"/>
              <a:t>Pintu </a:t>
            </a:r>
            <a:r>
              <a:rPr lang="id-ID" dirty="0"/>
              <a:t>Masuk Utama Katedral Notre Dame Paris.  </a:t>
            </a:r>
            <a:endParaRPr lang="en-GB" dirty="0"/>
          </a:p>
          <a:p>
            <a:pPr marL="0" indent="0">
              <a:buNone/>
            </a:pPr>
            <a:endParaRPr lang="en-US" sz="2000" dirty="0" smtClean="0"/>
          </a:p>
          <a:p>
            <a:pPr marL="0" indent="0">
              <a:buNone/>
            </a:pPr>
            <a:endParaRPr lang="en-US" sz="2000" dirty="0" smtClean="0"/>
          </a:p>
          <a:p>
            <a:pPr marL="0" indent="0">
              <a:buNone/>
            </a:pPr>
            <a:r>
              <a:rPr lang="en-US" sz="2000" dirty="0" smtClean="0"/>
              <a:t>						</a:t>
            </a:r>
            <a:endParaRPr lang="en-GB" dirty="0"/>
          </a:p>
        </p:txBody>
      </p:sp>
      <p:pic>
        <p:nvPicPr>
          <p:cNvPr id="4" name="Picture 3" descr="notre dame door"/>
          <p:cNvPicPr/>
          <p:nvPr/>
        </p:nvPicPr>
        <p:blipFill>
          <a:blip r:embed="rId2"/>
          <a:srcRect/>
          <a:stretch>
            <a:fillRect/>
          </a:stretch>
        </p:blipFill>
        <p:spPr bwMode="auto">
          <a:xfrm>
            <a:off x="466531" y="1324947"/>
            <a:ext cx="4215999" cy="5533053"/>
          </a:xfrm>
          <a:prstGeom prst="rect">
            <a:avLst/>
          </a:prstGeom>
          <a:noFill/>
          <a:ln w="9525">
            <a:noFill/>
            <a:miter lim="800000"/>
            <a:headEnd/>
            <a:tailEnd/>
          </a:ln>
        </p:spPr>
      </p:pic>
    </p:spTree>
    <p:extLst>
      <p:ext uri="{BB962C8B-B14F-4D97-AF65-F5344CB8AC3E}">
        <p14:creationId xmlns="" xmlns:p14="http://schemas.microsoft.com/office/powerpoint/2010/main" val="3305107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538" y="0"/>
            <a:ext cx="10972800" cy="1143000"/>
          </a:xfrm>
        </p:spPr>
        <p:txBody>
          <a:bodyPr/>
          <a:lstStyle/>
          <a:p>
            <a:r>
              <a:rPr lang="id-ID" dirty="0" smtClean="0"/>
              <a:t>BANGUNAN MONUMENTAL</a:t>
            </a:r>
            <a:endParaRPr lang="id-ID" dirty="0"/>
          </a:p>
        </p:txBody>
      </p:sp>
      <p:sp>
        <p:nvSpPr>
          <p:cNvPr id="3" name="Content Placeholder 2"/>
          <p:cNvSpPr>
            <a:spLocks noGrp="1"/>
          </p:cNvSpPr>
          <p:nvPr>
            <p:ph idx="1"/>
          </p:nvPr>
        </p:nvSpPr>
        <p:spPr>
          <a:xfrm>
            <a:off x="0" y="5117842"/>
            <a:ext cx="2407299" cy="1740158"/>
          </a:xfrm>
        </p:spPr>
        <p:txBody>
          <a:bodyPr>
            <a:normAutofit/>
          </a:bodyPr>
          <a:lstStyle/>
          <a:p>
            <a:pPr>
              <a:buNone/>
            </a:pPr>
            <a:r>
              <a:rPr lang="id-ID" dirty="0" smtClean="0"/>
              <a:t>	Notre dame de paris </a:t>
            </a:r>
            <a:r>
              <a:rPr lang="en-US" dirty="0"/>
              <a:t>(1163-1250)</a:t>
            </a:r>
            <a:endParaRPr lang="id-ID" dirty="0"/>
          </a:p>
        </p:txBody>
      </p:sp>
      <p:pic>
        <p:nvPicPr>
          <p:cNvPr id="2050" name="Picture 2" descr="http://upload.wikimedia.org/wikipedia/commons/thumb/b/be/Notre_Dame_de_Paris%2C_East_View_140207_1.jpg/640px-Notre_Dame_de_Paris%2C_East_View_140207_1.jpg"/>
          <p:cNvPicPr>
            <a:picLocks noChangeAspect="1" noChangeArrowheads="1"/>
          </p:cNvPicPr>
          <p:nvPr/>
        </p:nvPicPr>
        <p:blipFill>
          <a:blip r:embed="rId2"/>
          <a:srcRect/>
          <a:stretch>
            <a:fillRect/>
          </a:stretch>
        </p:blipFill>
        <p:spPr bwMode="auto">
          <a:xfrm>
            <a:off x="2351314" y="1293771"/>
            <a:ext cx="4148107" cy="5564229"/>
          </a:xfrm>
          <a:prstGeom prst="rect">
            <a:avLst/>
          </a:prstGeom>
          <a:noFill/>
        </p:spPr>
      </p:pic>
      <p:pic>
        <p:nvPicPr>
          <p:cNvPr id="2056" name="Picture 8" descr="D:\download\cid_1129242697_notre_dame_01.jpg"/>
          <p:cNvPicPr>
            <a:picLocks noChangeAspect="1" noChangeArrowheads="1"/>
          </p:cNvPicPr>
          <p:nvPr/>
        </p:nvPicPr>
        <p:blipFill>
          <a:blip r:embed="rId3"/>
          <a:srcRect/>
          <a:stretch>
            <a:fillRect/>
          </a:stretch>
        </p:blipFill>
        <p:spPr bwMode="auto">
          <a:xfrm>
            <a:off x="6752076" y="1165324"/>
            <a:ext cx="3902645" cy="569267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03530" y="5864772"/>
            <a:ext cx="6978869" cy="993227"/>
          </a:xfrm>
        </p:spPr>
        <p:txBody>
          <a:bodyPr>
            <a:normAutofit/>
          </a:bodyPr>
          <a:lstStyle/>
          <a:p>
            <a:pPr>
              <a:buNone/>
            </a:pPr>
            <a:r>
              <a:rPr lang="id-ID" sz="3600" dirty="0" smtClean="0"/>
              <a:t>Katedral bourges, paris </a:t>
            </a:r>
            <a:r>
              <a:rPr lang="id-ID" sz="3600" dirty="0"/>
              <a:t>1192 hingga 1275</a:t>
            </a:r>
          </a:p>
        </p:txBody>
      </p:sp>
      <p:pic>
        <p:nvPicPr>
          <p:cNvPr id="36866" name="Picture 2" descr="D:\New folder (4)\65a01b788ba0b3a6562460e17c9c0fbb.jpg"/>
          <p:cNvPicPr>
            <a:picLocks noChangeAspect="1" noChangeArrowheads="1"/>
          </p:cNvPicPr>
          <p:nvPr/>
        </p:nvPicPr>
        <p:blipFill>
          <a:blip r:embed="rId2"/>
          <a:srcRect/>
          <a:stretch>
            <a:fillRect/>
          </a:stretch>
        </p:blipFill>
        <p:spPr bwMode="auto">
          <a:xfrm>
            <a:off x="4477407" y="560039"/>
            <a:ext cx="7714593" cy="5147080"/>
          </a:xfrm>
          <a:prstGeom prst="rect">
            <a:avLst/>
          </a:prstGeom>
          <a:noFill/>
        </p:spPr>
      </p:pic>
      <p:pic>
        <p:nvPicPr>
          <p:cNvPr id="36867" name="Picture 3" descr="D:\New folder (4)\01ac5bc55c932e37cf5f487a950a9075.jpg"/>
          <p:cNvPicPr>
            <a:picLocks noChangeAspect="1" noChangeArrowheads="1"/>
          </p:cNvPicPr>
          <p:nvPr/>
        </p:nvPicPr>
        <p:blipFill>
          <a:blip r:embed="rId3"/>
          <a:srcRect/>
          <a:stretch>
            <a:fillRect/>
          </a:stretch>
        </p:blipFill>
        <p:spPr bwMode="auto">
          <a:xfrm>
            <a:off x="56043" y="0"/>
            <a:ext cx="4061222" cy="6858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006" y="5268959"/>
            <a:ext cx="7778338" cy="1434662"/>
          </a:xfrm>
        </p:spPr>
        <p:txBody>
          <a:bodyPr>
            <a:noAutofit/>
          </a:bodyPr>
          <a:lstStyle/>
          <a:p>
            <a:pPr>
              <a:buNone/>
            </a:pPr>
            <a:r>
              <a:rPr lang="id-ID" sz="2400" dirty="0" smtClean="0"/>
              <a:t>	Katedral Albi, Prancis. Pertama dibangun sebagai benteng dimulai pada 1287 dan di bawah konstruksi selama 200 tahun, diklaim sebagai bangunan bata terbesar di dunia. Pada tahun 2010 katedral ini ditetapkan sebagai Situs Warisan Dunia oleh UNESCO.</a:t>
            </a:r>
            <a:endParaRPr lang="id-ID" sz="2400" dirty="0">
              <a:solidFill>
                <a:schemeClr val="bg1"/>
              </a:solidFill>
            </a:endParaRPr>
          </a:p>
        </p:txBody>
      </p:sp>
      <p:pic>
        <p:nvPicPr>
          <p:cNvPr id="37890" name="Picture 2" descr="D:\New folder (4)\9727d208c4701dd269fe6f43d0eb03e0.jpg"/>
          <p:cNvPicPr>
            <a:picLocks noChangeAspect="1" noChangeArrowheads="1"/>
          </p:cNvPicPr>
          <p:nvPr/>
        </p:nvPicPr>
        <p:blipFill>
          <a:blip r:embed="rId2"/>
          <a:srcRect/>
          <a:stretch>
            <a:fillRect/>
          </a:stretch>
        </p:blipFill>
        <p:spPr bwMode="auto">
          <a:xfrm>
            <a:off x="0" y="0"/>
            <a:ext cx="7010400" cy="5248275"/>
          </a:xfrm>
          <a:prstGeom prst="rect">
            <a:avLst/>
          </a:prstGeom>
          <a:noFill/>
        </p:spPr>
      </p:pic>
      <p:pic>
        <p:nvPicPr>
          <p:cNvPr id="37891" name="Picture 3" descr="D:\New folder (4)\eb6b39b4f177124fe7215dc6927f6a00.jpg"/>
          <p:cNvPicPr>
            <a:picLocks noChangeAspect="1" noChangeArrowheads="1"/>
          </p:cNvPicPr>
          <p:nvPr/>
        </p:nvPicPr>
        <p:blipFill>
          <a:blip r:embed="rId3"/>
          <a:srcRect/>
          <a:stretch>
            <a:fillRect/>
          </a:stretch>
        </p:blipFill>
        <p:spPr bwMode="auto">
          <a:xfrm>
            <a:off x="7616428" y="0"/>
            <a:ext cx="4575572"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normAutofit/>
          </a:bodyPr>
          <a:lstStyle/>
          <a:p>
            <a:pPr marL="0" indent="0" algn="ctr">
              <a:buNone/>
            </a:pPr>
            <a:endParaRPr lang="en-GB" sz="4000" b="1" dirty="0" smtClean="0"/>
          </a:p>
          <a:p>
            <a:pPr marL="0" indent="0" algn="ctr">
              <a:buNone/>
            </a:pPr>
            <a:r>
              <a:rPr lang="id-ID" sz="4000" b="1" dirty="0" smtClean="0"/>
              <a:t>PERKEMBANGAN DAN PENGARUH</a:t>
            </a:r>
            <a:r>
              <a:rPr lang="en-GB" sz="4000" b="1" dirty="0" smtClean="0"/>
              <a:t> ARSITEKTUR GOTHIC </a:t>
            </a:r>
            <a:r>
              <a:rPr lang="id-ID" sz="4000" b="1" dirty="0" smtClean="0"/>
              <a:t> KE NEGARA LAINNYA</a:t>
            </a:r>
            <a:endParaRPr lang="en-GB" sz="4000" dirty="0"/>
          </a:p>
        </p:txBody>
      </p:sp>
    </p:spTree>
    <p:extLst>
      <p:ext uri="{BB962C8B-B14F-4D97-AF65-F5344CB8AC3E}">
        <p14:creationId xmlns="" xmlns:p14="http://schemas.microsoft.com/office/powerpoint/2010/main" val="39486741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55588"/>
            <a:ext cx="10972800" cy="1143000"/>
          </a:xfrm>
        </p:spPr>
        <p:txBody>
          <a:bodyPr/>
          <a:lstStyle/>
          <a:p>
            <a:r>
              <a:rPr lang="en-GB" b="1" dirty="0" err="1" smtClean="0"/>
              <a:t>Inggris</a:t>
            </a:r>
            <a:endParaRPr lang="en-GB" b="1" dirty="0"/>
          </a:p>
        </p:txBody>
      </p:sp>
      <p:pic>
        <p:nvPicPr>
          <p:cNvPr id="5124" name="Picture 4" descr="http://upload.wikimedia.org/wikipedia/commons/a/ae/Salisbury_Cathedral.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4350" y="1156690"/>
            <a:ext cx="5789023" cy="4899435"/>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3646510" y="6334780"/>
            <a:ext cx="2429662" cy="523220"/>
          </a:xfrm>
          <a:prstGeom prst="rect">
            <a:avLst/>
          </a:prstGeom>
        </p:spPr>
        <p:txBody>
          <a:bodyPr wrap="square">
            <a:spAutoFit/>
          </a:bodyPr>
          <a:lstStyle/>
          <a:p>
            <a:pPr algn="ctr"/>
            <a:r>
              <a:rPr lang="en-GB" sz="2800" dirty="0" err="1" smtClean="0">
                <a:effectLst/>
              </a:rPr>
              <a:t>Katedral</a:t>
            </a:r>
            <a:r>
              <a:rPr lang="en-GB" sz="2800" dirty="0" smtClean="0">
                <a:effectLst/>
              </a:rPr>
              <a:t> Salis</a:t>
            </a:r>
            <a:r>
              <a:rPr lang="en-GB" sz="2800" dirty="0" smtClean="0"/>
              <a:t>b</a:t>
            </a:r>
            <a:r>
              <a:rPr lang="en-GB" sz="2800" dirty="0" smtClean="0">
                <a:effectLst/>
              </a:rPr>
              <a:t>ury</a:t>
            </a:r>
          </a:p>
        </p:txBody>
      </p:sp>
      <p:pic>
        <p:nvPicPr>
          <p:cNvPr id="20481" name="Picture 1" descr="D:\New folder (4)\d092efa171d80b34135574eb93a7e2d6.jpg"/>
          <p:cNvPicPr>
            <a:picLocks noChangeAspect="1" noChangeArrowheads="1"/>
          </p:cNvPicPr>
          <p:nvPr/>
        </p:nvPicPr>
        <p:blipFill>
          <a:blip r:embed="rId3"/>
          <a:srcRect/>
          <a:stretch>
            <a:fillRect/>
          </a:stretch>
        </p:blipFill>
        <p:spPr bwMode="auto">
          <a:xfrm>
            <a:off x="6991351" y="0"/>
            <a:ext cx="4575572" cy="6858000"/>
          </a:xfrm>
          <a:prstGeom prst="rect">
            <a:avLst/>
          </a:prstGeom>
          <a:noFill/>
        </p:spPr>
      </p:pic>
    </p:spTree>
    <p:extLst>
      <p:ext uri="{BB962C8B-B14F-4D97-AF65-F5344CB8AC3E}">
        <p14:creationId xmlns="" xmlns:p14="http://schemas.microsoft.com/office/powerpoint/2010/main" val="12264821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1813" y="228600"/>
            <a:ext cx="10515600" cy="845911"/>
          </a:xfrm>
        </p:spPr>
        <p:txBody>
          <a:bodyPr/>
          <a:lstStyle/>
          <a:p>
            <a:pPr algn="ctr"/>
            <a:r>
              <a:rPr lang="en-GB" dirty="0" err="1" smtClean="0"/>
              <a:t>Sejarah</a:t>
            </a:r>
            <a:r>
              <a:rPr lang="en-GB" dirty="0" smtClean="0"/>
              <a:t> </a:t>
            </a:r>
            <a:r>
              <a:rPr lang="en-GB" dirty="0" err="1" smtClean="0"/>
              <a:t>Arsitektur</a:t>
            </a:r>
            <a:r>
              <a:rPr lang="en-GB" dirty="0" smtClean="0"/>
              <a:t> Gothic</a:t>
            </a:r>
            <a:endParaRPr lang="en-GB" dirty="0"/>
          </a:p>
        </p:txBody>
      </p:sp>
      <p:sp>
        <p:nvSpPr>
          <p:cNvPr id="3" name="Content Placeholder 2"/>
          <p:cNvSpPr>
            <a:spLocks noGrp="1"/>
          </p:cNvSpPr>
          <p:nvPr>
            <p:ph idx="1"/>
          </p:nvPr>
        </p:nvSpPr>
        <p:spPr>
          <a:xfrm>
            <a:off x="609600" y="933061"/>
            <a:ext cx="6019800" cy="5924939"/>
          </a:xfrm>
        </p:spPr>
        <p:txBody>
          <a:bodyPr>
            <a:normAutofit fontScale="77500" lnSpcReduction="20000"/>
          </a:bodyPr>
          <a:lstStyle/>
          <a:p>
            <a:pPr marL="0" indent="0" algn="ctr">
              <a:buNone/>
            </a:pPr>
            <a:endParaRPr lang="en-GB" dirty="0" smtClean="0"/>
          </a:p>
          <a:p>
            <a:r>
              <a:rPr lang="id-ID" dirty="0" smtClean="0"/>
              <a:t>Gaya ini berevolusi dari arsitektur Romanesque dan diteruskan oleh arsitektur Renaisans.</a:t>
            </a:r>
          </a:p>
          <a:p>
            <a:r>
              <a:rPr lang="id-ID" dirty="0" smtClean="0"/>
              <a:t>Arsitektur ini berasal dari Perancis abad ke-12.</a:t>
            </a:r>
          </a:p>
          <a:p>
            <a:r>
              <a:rPr lang="id-ID" dirty="0" smtClean="0"/>
              <a:t>Istilah "gotik" diciptakan di masa Renaisans untuk menyebut seni akhir Abad Pertengahan, dengan arti negatif yang baru hilang di abad ke-19.</a:t>
            </a:r>
          </a:p>
          <a:p>
            <a:r>
              <a:rPr lang="id-ID" dirty="0" smtClean="0"/>
              <a:t>Awalnya</a:t>
            </a:r>
            <a:r>
              <a:rPr lang="id-ID" dirty="0"/>
              <a:t>, arsitektur Gotik dikenali sebagai “Opus Francigenum” atau “Gaya Prancis” karena </a:t>
            </a:r>
            <a:r>
              <a:rPr lang="id-ID" dirty="0" smtClean="0"/>
              <a:t>berkembang di Prancis</a:t>
            </a:r>
            <a:r>
              <a:rPr lang="en-GB" dirty="0" smtClean="0"/>
              <a:t> </a:t>
            </a:r>
            <a:r>
              <a:rPr lang="en-GB" dirty="0" err="1" smtClean="0"/>
              <a:t>sejak</a:t>
            </a:r>
            <a:r>
              <a:rPr lang="en-GB" dirty="0" smtClean="0"/>
              <a:t> </a:t>
            </a:r>
            <a:r>
              <a:rPr lang="en-GB" dirty="0" err="1" smtClean="0"/>
              <a:t>abad</a:t>
            </a:r>
            <a:r>
              <a:rPr lang="en-GB" dirty="0" smtClean="0"/>
              <a:t> ke-12</a:t>
            </a:r>
            <a:r>
              <a:rPr lang="id-ID" dirty="0" smtClean="0"/>
              <a:t>. </a:t>
            </a:r>
            <a:r>
              <a:rPr lang="id-ID" dirty="0"/>
              <a:t>Julukan Gotik sebenarnya baru diberikan pada abad ke-16 oleh Giorgio Vasari dengan konotasi negatif. Istilah “gotik” tidak spesifik merujuk pada bangsa Goth maupun Ostrogoth, namun merujuk pada peradaban non-Romawi/non-Jermanik, yang dianggap barbar dan tidak berselera</a:t>
            </a:r>
            <a:r>
              <a:rPr lang="id-ID" dirty="0" smtClean="0"/>
              <a:t>.</a:t>
            </a:r>
            <a:endParaRPr lang="en-GB" dirty="0" smtClean="0"/>
          </a:p>
          <a:p>
            <a:pPr marL="0" indent="0" algn="ctr">
              <a:buNone/>
            </a:pPr>
            <a:endParaRPr lang="en-GB" dirty="0"/>
          </a:p>
          <a:p>
            <a:pPr marL="0" indent="0" algn="ctr">
              <a:buNone/>
            </a:pPr>
            <a:endParaRPr lang="en-GB" dirty="0" smtClean="0"/>
          </a:p>
        </p:txBody>
      </p:sp>
      <p:pic>
        <p:nvPicPr>
          <p:cNvPr id="1027" name="Picture 3" descr="D:\New folder (4)\b85f6fdee39cedccf6942b6a711ea8c2.jpg"/>
          <p:cNvPicPr>
            <a:picLocks noChangeAspect="1" noChangeArrowheads="1"/>
          </p:cNvPicPr>
          <p:nvPr/>
        </p:nvPicPr>
        <p:blipFill>
          <a:blip r:embed="rId2"/>
          <a:srcRect/>
          <a:stretch>
            <a:fillRect/>
          </a:stretch>
        </p:blipFill>
        <p:spPr bwMode="auto">
          <a:xfrm>
            <a:off x="7315200" y="914400"/>
            <a:ext cx="4457700" cy="5715000"/>
          </a:xfrm>
          <a:prstGeom prst="rect">
            <a:avLst/>
          </a:prstGeom>
          <a:noFill/>
        </p:spPr>
      </p:pic>
    </p:spTree>
    <p:extLst>
      <p:ext uri="{BB962C8B-B14F-4D97-AF65-F5344CB8AC3E}">
        <p14:creationId xmlns="" xmlns:p14="http://schemas.microsoft.com/office/powerpoint/2010/main" val="7776196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id-ID" b="1" dirty="0" smtClean="0"/>
              <a:t>Italia</a:t>
            </a:r>
            <a:endParaRPr lang="en-GB" dirty="0"/>
          </a:p>
        </p:txBody>
      </p:sp>
      <p:sp>
        <p:nvSpPr>
          <p:cNvPr id="4" name="Rectangle 3"/>
          <p:cNvSpPr/>
          <p:nvPr/>
        </p:nvSpPr>
        <p:spPr>
          <a:xfrm>
            <a:off x="4442943" y="5549325"/>
            <a:ext cx="3316934" cy="584775"/>
          </a:xfrm>
          <a:prstGeom prst="rect">
            <a:avLst/>
          </a:prstGeom>
        </p:spPr>
        <p:txBody>
          <a:bodyPr wrap="none">
            <a:spAutoFit/>
          </a:bodyPr>
          <a:lstStyle/>
          <a:p>
            <a:pPr algn="ctr"/>
            <a:r>
              <a:rPr lang="id-ID" sz="3200" dirty="0" smtClean="0"/>
              <a:t>Katedral Duomo, Italia</a:t>
            </a:r>
            <a:endParaRPr lang="en-GB" sz="3200" dirty="0" smtClean="0"/>
          </a:p>
        </p:txBody>
      </p:sp>
      <p:pic>
        <p:nvPicPr>
          <p:cNvPr id="19457" name="Picture 1" descr="D:\New folder (4)\3239ea98bbd333b48d8c6f0b16cb0c59.jpg"/>
          <p:cNvPicPr>
            <a:picLocks noChangeAspect="1" noChangeArrowheads="1"/>
          </p:cNvPicPr>
          <p:nvPr/>
        </p:nvPicPr>
        <p:blipFill>
          <a:blip r:embed="rId2"/>
          <a:srcRect/>
          <a:stretch>
            <a:fillRect/>
          </a:stretch>
        </p:blipFill>
        <p:spPr bwMode="auto">
          <a:xfrm>
            <a:off x="0" y="457200"/>
            <a:ext cx="4048125" cy="6096000"/>
          </a:xfrm>
          <a:prstGeom prst="rect">
            <a:avLst/>
          </a:prstGeom>
          <a:noFill/>
        </p:spPr>
      </p:pic>
      <p:pic>
        <p:nvPicPr>
          <p:cNvPr id="19458" name="Picture 2" descr="D:\New folder (4)\939b6f0e563a832906c9e77d34734f60.jpg"/>
          <p:cNvPicPr>
            <a:picLocks noChangeAspect="1" noChangeArrowheads="1"/>
          </p:cNvPicPr>
          <p:nvPr/>
        </p:nvPicPr>
        <p:blipFill>
          <a:blip r:embed="rId3"/>
          <a:srcRect/>
          <a:stretch>
            <a:fillRect/>
          </a:stretch>
        </p:blipFill>
        <p:spPr bwMode="auto">
          <a:xfrm>
            <a:off x="8105775" y="304800"/>
            <a:ext cx="4086225" cy="6096000"/>
          </a:xfrm>
          <a:prstGeom prst="rect">
            <a:avLst/>
          </a:prstGeom>
          <a:noFill/>
        </p:spPr>
      </p:pic>
      <p:pic>
        <p:nvPicPr>
          <p:cNvPr id="8" name="Picture 7" descr="D:\kenshi666.blogspot.com_katedralduomodesienna.JPG"/>
          <p:cNvPicPr/>
          <p:nvPr/>
        </p:nvPicPr>
        <p:blipFill>
          <a:blip r:embed="rId4"/>
          <a:srcRect/>
          <a:stretch>
            <a:fillRect/>
          </a:stretch>
        </p:blipFill>
        <p:spPr bwMode="auto">
          <a:xfrm>
            <a:off x="3936483" y="1841829"/>
            <a:ext cx="4319034" cy="3174342"/>
          </a:xfrm>
          <a:prstGeom prst="rect">
            <a:avLst/>
          </a:prstGeom>
          <a:noFill/>
          <a:ln w="9525">
            <a:noFill/>
            <a:miter lim="800000"/>
            <a:headEnd/>
            <a:tailEnd/>
          </a:ln>
        </p:spPr>
      </p:pic>
    </p:spTree>
    <p:extLst>
      <p:ext uri="{BB962C8B-B14F-4D97-AF65-F5344CB8AC3E}">
        <p14:creationId xmlns="" xmlns:p14="http://schemas.microsoft.com/office/powerpoint/2010/main" val="4126528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2650" y="0"/>
            <a:ext cx="10972800" cy="1143000"/>
          </a:xfrm>
        </p:spPr>
        <p:txBody>
          <a:bodyPr>
            <a:normAutofit/>
          </a:bodyPr>
          <a:lstStyle/>
          <a:p>
            <a:r>
              <a:rPr lang="id-ID" b="1" dirty="0" smtClean="0"/>
              <a:t>Spanyol</a:t>
            </a:r>
            <a:endParaRPr lang="en-GB" dirty="0"/>
          </a:p>
        </p:txBody>
      </p:sp>
      <p:pic>
        <p:nvPicPr>
          <p:cNvPr id="7170" name="Picture 2" descr="http://upload.wikimedia.org/wikipedia/commons/0/01/Toledo_Cathedral,_from_Plaza_del_Ayuntamiento.jp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5906" y="939815"/>
            <a:ext cx="5732494" cy="5388232"/>
          </a:xfrm>
          <a:prstGeom prst="rect">
            <a:avLst/>
          </a:prstGeom>
          <a:noFill/>
          <a:extLst>
            <a:ext uri="{909E8E84-426E-40DD-AFC4-6F175D3DCCD1}">
              <a14:hiddenFill xmlns="" xmlns:a14="http://schemas.microsoft.com/office/drawing/2010/main">
                <a:solidFill>
                  <a:srgbClr val="FFFFFF"/>
                </a:solidFill>
              </a14:hiddenFill>
            </a:ext>
          </a:extLst>
        </p:spPr>
      </p:pic>
      <p:sp>
        <p:nvSpPr>
          <p:cNvPr id="4" name="Rectangle 3"/>
          <p:cNvSpPr/>
          <p:nvPr/>
        </p:nvSpPr>
        <p:spPr>
          <a:xfrm>
            <a:off x="2128758" y="6273225"/>
            <a:ext cx="3055917" cy="584775"/>
          </a:xfrm>
          <a:prstGeom prst="rect">
            <a:avLst/>
          </a:prstGeom>
        </p:spPr>
        <p:txBody>
          <a:bodyPr wrap="square">
            <a:spAutoFit/>
          </a:bodyPr>
          <a:lstStyle/>
          <a:p>
            <a:pPr algn="ctr"/>
            <a:r>
              <a:rPr lang="en-GB" sz="3200" dirty="0" err="1" smtClean="0"/>
              <a:t>Katedral</a:t>
            </a:r>
            <a:r>
              <a:rPr lang="en-GB" sz="3200" dirty="0" smtClean="0"/>
              <a:t> </a:t>
            </a:r>
            <a:r>
              <a:rPr lang="id-ID" sz="3200" dirty="0" smtClean="0"/>
              <a:t>To</a:t>
            </a:r>
            <a:r>
              <a:rPr lang="en-GB" sz="3200" dirty="0" err="1" smtClean="0"/>
              <a:t>ledo</a:t>
            </a:r>
            <a:endParaRPr lang="en-GB" sz="3200" dirty="0"/>
          </a:p>
        </p:txBody>
      </p:sp>
      <p:pic>
        <p:nvPicPr>
          <p:cNvPr id="18433" name="Picture 1" descr="D:\New folder (4)\27c7f0f89f5d62cd672b17b1140dff9a.jpg"/>
          <p:cNvPicPr>
            <a:picLocks noChangeAspect="1" noChangeArrowheads="1"/>
          </p:cNvPicPr>
          <p:nvPr/>
        </p:nvPicPr>
        <p:blipFill>
          <a:blip r:embed="rId3"/>
          <a:srcRect/>
          <a:stretch>
            <a:fillRect/>
          </a:stretch>
        </p:blipFill>
        <p:spPr bwMode="auto">
          <a:xfrm>
            <a:off x="7048500" y="0"/>
            <a:ext cx="5143500" cy="6858000"/>
          </a:xfrm>
          <a:prstGeom prst="rect">
            <a:avLst/>
          </a:prstGeom>
          <a:noFill/>
        </p:spPr>
      </p:pic>
    </p:spTree>
    <p:extLst>
      <p:ext uri="{BB962C8B-B14F-4D97-AF65-F5344CB8AC3E}">
        <p14:creationId xmlns="" xmlns:p14="http://schemas.microsoft.com/office/powerpoint/2010/main" val="31949838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19300" y="369888"/>
            <a:ext cx="10972800" cy="1143000"/>
          </a:xfrm>
        </p:spPr>
        <p:txBody>
          <a:bodyPr/>
          <a:lstStyle/>
          <a:p>
            <a:r>
              <a:rPr lang="id-ID" dirty="0" smtClean="0"/>
              <a:t>Jerman</a:t>
            </a:r>
            <a:endParaRPr lang="id-ID" dirty="0"/>
          </a:p>
        </p:txBody>
      </p:sp>
      <p:sp>
        <p:nvSpPr>
          <p:cNvPr id="3" name="Content Placeholder 2"/>
          <p:cNvSpPr>
            <a:spLocks noGrp="1"/>
          </p:cNvSpPr>
          <p:nvPr>
            <p:ph idx="1"/>
          </p:nvPr>
        </p:nvSpPr>
        <p:spPr/>
        <p:txBody>
          <a:bodyPr/>
          <a:lstStyle/>
          <a:p>
            <a:pPr>
              <a:buNone/>
            </a:pPr>
            <a:r>
              <a:rPr lang="id-ID" b="1" dirty="0" smtClean="0"/>
              <a:t>Cologne Cathedral</a:t>
            </a:r>
            <a:r>
              <a:rPr lang="id-ID" dirty="0" smtClean="0"/>
              <a:t> (</a:t>
            </a:r>
            <a:r>
              <a:rPr lang="id-ID" b="1" dirty="0" smtClean="0"/>
              <a:t>Kölner Dom</a:t>
            </a:r>
            <a:r>
              <a:rPr lang="id-ID" dirty="0" smtClean="0"/>
              <a:t>), 1284</a:t>
            </a:r>
            <a:endParaRPr lang="id-ID" dirty="0"/>
          </a:p>
        </p:txBody>
      </p:sp>
      <p:pic>
        <p:nvPicPr>
          <p:cNvPr id="1026" name="Picture 2" descr="D:\download\Cologne_cathedrale_vue_sud.jpg"/>
          <p:cNvPicPr>
            <a:picLocks noChangeAspect="1" noChangeArrowheads="1"/>
          </p:cNvPicPr>
          <p:nvPr/>
        </p:nvPicPr>
        <p:blipFill>
          <a:blip r:embed="rId2"/>
          <a:srcRect/>
          <a:stretch>
            <a:fillRect/>
          </a:stretch>
        </p:blipFill>
        <p:spPr bwMode="auto">
          <a:xfrm>
            <a:off x="1238251" y="2113379"/>
            <a:ext cx="4637088" cy="4744621"/>
          </a:xfrm>
          <a:prstGeom prst="rect">
            <a:avLst/>
          </a:prstGeom>
          <a:noFill/>
        </p:spPr>
      </p:pic>
      <p:pic>
        <p:nvPicPr>
          <p:cNvPr id="1027" name="Picture 3" descr="D:\download\320px-Cologne_Cathedral_interior.JPG"/>
          <p:cNvPicPr>
            <a:picLocks noChangeAspect="1" noChangeArrowheads="1"/>
          </p:cNvPicPr>
          <p:nvPr/>
        </p:nvPicPr>
        <p:blipFill>
          <a:blip r:embed="rId3"/>
          <a:srcRect/>
          <a:stretch>
            <a:fillRect/>
          </a:stretch>
        </p:blipFill>
        <p:spPr bwMode="auto">
          <a:xfrm>
            <a:off x="6800850" y="261759"/>
            <a:ext cx="4743450" cy="6329541"/>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38150"/>
            <a:ext cx="10515600" cy="976787"/>
          </a:xfrm>
        </p:spPr>
        <p:txBody>
          <a:bodyPr>
            <a:noAutofit/>
          </a:bodyPr>
          <a:lstStyle/>
          <a:p>
            <a:r>
              <a:rPr lang="en-GB" sz="6000" dirty="0" smtClean="0"/>
              <a:t>Jakarta </a:t>
            </a:r>
            <a:endParaRPr lang="en-GB" sz="6000" dirty="0"/>
          </a:p>
        </p:txBody>
      </p:sp>
      <p:sp>
        <p:nvSpPr>
          <p:cNvPr id="3" name="Content Placeholder 2"/>
          <p:cNvSpPr>
            <a:spLocks noGrp="1"/>
          </p:cNvSpPr>
          <p:nvPr>
            <p:ph idx="1"/>
          </p:nvPr>
        </p:nvSpPr>
        <p:spPr>
          <a:xfrm>
            <a:off x="1" y="3246912"/>
            <a:ext cx="3524250" cy="886938"/>
          </a:xfrm>
        </p:spPr>
        <p:txBody>
          <a:bodyPr>
            <a:normAutofit fontScale="25000" lnSpcReduction="20000"/>
          </a:bodyPr>
          <a:lstStyle/>
          <a:p>
            <a:pPr marL="0" indent="0">
              <a:buNone/>
            </a:pPr>
            <a:r>
              <a:rPr lang="id-ID" sz="12800" dirty="0"/>
              <a:t>Katedral St. </a:t>
            </a:r>
            <a:r>
              <a:rPr lang="id-ID" sz="12800" dirty="0" smtClean="0"/>
              <a:t>Maria Pelindung Diangkat </a:t>
            </a:r>
            <a:r>
              <a:rPr lang="id-ID" sz="12800" dirty="0"/>
              <a:t>ke Surga karya </a:t>
            </a:r>
            <a:r>
              <a:rPr lang="id-ID" sz="12800" dirty="0" smtClean="0"/>
              <a:t>Pastor </a:t>
            </a:r>
            <a:r>
              <a:rPr lang="id-ID" sz="12800" dirty="0"/>
              <a:t>Antonius Dijkmans, SJ. </a:t>
            </a:r>
            <a:endParaRPr lang="en-GB" sz="12800" dirty="0" smtClean="0"/>
          </a:p>
          <a:p>
            <a:pPr marL="0" indent="0">
              <a:buNone/>
            </a:pPr>
            <a:endParaRPr lang="en-GB" dirty="0"/>
          </a:p>
          <a:p>
            <a:pPr marL="0" indent="0">
              <a:buNone/>
            </a:pPr>
            <a:endParaRPr lang="en-GB" dirty="0" smtClean="0"/>
          </a:p>
          <a:p>
            <a:pPr marL="0" indent="0">
              <a:buNone/>
            </a:pPr>
            <a:endParaRPr lang="en-GB" dirty="0"/>
          </a:p>
          <a:p>
            <a:pPr marL="0" indent="0" algn="ctr">
              <a:buNone/>
            </a:pPr>
            <a:r>
              <a:rPr lang="en-US" sz="1400" dirty="0" smtClean="0"/>
              <a:t>	</a:t>
            </a:r>
            <a:endParaRPr lang="en-GB" dirty="0" smtClean="0"/>
          </a:p>
          <a:p>
            <a:pPr marL="0" indent="0">
              <a:buNone/>
            </a:pPr>
            <a:endParaRPr lang="en-GB" dirty="0"/>
          </a:p>
          <a:p>
            <a:pPr marL="0" indent="0">
              <a:buNone/>
            </a:pPr>
            <a:endParaRPr lang="en-GB" dirty="0"/>
          </a:p>
        </p:txBody>
      </p:sp>
      <p:pic>
        <p:nvPicPr>
          <p:cNvPr id="7" name="Picture 6" descr="http://static.panoramio.com/photos/large/8359906.jpg"/>
          <p:cNvPicPr/>
          <p:nvPr/>
        </p:nvPicPr>
        <p:blipFill>
          <a:blip r:embed="rId2"/>
          <a:srcRect/>
          <a:stretch>
            <a:fillRect/>
          </a:stretch>
        </p:blipFill>
        <p:spPr bwMode="auto">
          <a:xfrm>
            <a:off x="3616072" y="2009714"/>
            <a:ext cx="3647421" cy="4848286"/>
          </a:xfrm>
          <a:prstGeom prst="rect">
            <a:avLst/>
          </a:prstGeom>
          <a:noFill/>
          <a:ln w="9525">
            <a:noFill/>
            <a:miter lim="800000"/>
            <a:headEnd/>
            <a:tailEnd/>
          </a:ln>
        </p:spPr>
      </p:pic>
      <p:pic>
        <p:nvPicPr>
          <p:cNvPr id="17409" name="Picture 1" descr="D:\New folder (4)\434px-Jakarta_Cathedral_Afternoon.JPG"/>
          <p:cNvPicPr>
            <a:picLocks noChangeAspect="1" noChangeArrowheads="1"/>
          </p:cNvPicPr>
          <p:nvPr/>
        </p:nvPicPr>
        <p:blipFill>
          <a:blip r:embed="rId3"/>
          <a:srcRect/>
          <a:stretch>
            <a:fillRect/>
          </a:stretch>
        </p:blipFill>
        <p:spPr bwMode="auto">
          <a:xfrm>
            <a:off x="7667625" y="819150"/>
            <a:ext cx="4133850" cy="5715000"/>
          </a:xfrm>
          <a:prstGeom prst="rect">
            <a:avLst/>
          </a:prstGeom>
          <a:noFill/>
        </p:spPr>
      </p:pic>
    </p:spTree>
    <p:extLst>
      <p:ext uri="{BB962C8B-B14F-4D97-AF65-F5344CB8AC3E}">
        <p14:creationId xmlns="" xmlns:p14="http://schemas.microsoft.com/office/powerpoint/2010/main" val="25724609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8350" y="0"/>
            <a:ext cx="10972800" cy="1143000"/>
          </a:xfrm>
        </p:spPr>
        <p:txBody>
          <a:bodyPr/>
          <a:lstStyle/>
          <a:p>
            <a:r>
              <a:rPr lang="en-GB" dirty="0" smtClean="0"/>
              <a:t>Bandung</a:t>
            </a:r>
            <a:endParaRPr lang="en-GB" dirty="0"/>
          </a:p>
        </p:txBody>
      </p:sp>
      <p:sp>
        <p:nvSpPr>
          <p:cNvPr id="5" name="Rectangle 4"/>
          <p:cNvSpPr/>
          <p:nvPr/>
        </p:nvSpPr>
        <p:spPr>
          <a:xfrm>
            <a:off x="517088" y="6273225"/>
            <a:ext cx="6155377" cy="584775"/>
          </a:xfrm>
          <a:prstGeom prst="rect">
            <a:avLst/>
          </a:prstGeom>
        </p:spPr>
        <p:txBody>
          <a:bodyPr wrap="square">
            <a:spAutoFit/>
          </a:bodyPr>
          <a:lstStyle/>
          <a:p>
            <a:pPr algn="ctr"/>
            <a:r>
              <a:rPr lang="id-ID" sz="3200" dirty="0" smtClean="0">
                <a:effectLst/>
                <a:latin typeface="+mj-lt"/>
                <a:ea typeface="Calibri" panose="020F0502020204030204" pitchFamily="34" charset="0"/>
              </a:rPr>
              <a:t>Katedral St. Petrus, Bandung</a:t>
            </a:r>
            <a:endParaRPr lang="en-GB" sz="3200" dirty="0">
              <a:latin typeface="+mj-lt"/>
            </a:endParaRPr>
          </a:p>
        </p:txBody>
      </p:sp>
      <p:sp>
        <p:nvSpPr>
          <p:cNvPr id="6" name="Content Placeholder 5"/>
          <p:cNvSpPr>
            <a:spLocks noGrp="1"/>
          </p:cNvSpPr>
          <p:nvPr>
            <p:ph idx="1"/>
          </p:nvPr>
        </p:nvSpPr>
        <p:spPr/>
        <p:txBody>
          <a:bodyPr/>
          <a:lstStyle/>
          <a:p>
            <a:endParaRPr lang="id-ID" dirty="0"/>
          </a:p>
        </p:txBody>
      </p:sp>
      <p:pic>
        <p:nvPicPr>
          <p:cNvPr id="15362" name="Picture 2" descr="D:\download\Gereja-Katedral-Bandung-1.jpg"/>
          <p:cNvPicPr>
            <a:picLocks noChangeAspect="1" noChangeArrowheads="1"/>
          </p:cNvPicPr>
          <p:nvPr/>
        </p:nvPicPr>
        <p:blipFill>
          <a:blip r:embed="rId2"/>
          <a:srcRect/>
          <a:stretch>
            <a:fillRect/>
          </a:stretch>
        </p:blipFill>
        <p:spPr bwMode="auto">
          <a:xfrm>
            <a:off x="6610350" y="0"/>
            <a:ext cx="5143500" cy="6858000"/>
          </a:xfrm>
          <a:prstGeom prst="rect">
            <a:avLst/>
          </a:prstGeom>
          <a:noFill/>
        </p:spPr>
      </p:pic>
      <p:pic>
        <p:nvPicPr>
          <p:cNvPr id="15363" name="Picture 3" descr="D:\download\BandungOrgan03.jpg"/>
          <p:cNvPicPr>
            <a:picLocks noChangeAspect="1" noChangeArrowheads="1"/>
          </p:cNvPicPr>
          <p:nvPr/>
        </p:nvPicPr>
        <p:blipFill>
          <a:blip r:embed="rId3"/>
          <a:srcRect/>
          <a:stretch>
            <a:fillRect/>
          </a:stretch>
        </p:blipFill>
        <p:spPr bwMode="auto">
          <a:xfrm>
            <a:off x="1266374" y="1150109"/>
            <a:ext cx="4715325" cy="4945891"/>
          </a:xfrm>
          <a:prstGeom prst="rect">
            <a:avLst/>
          </a:prstGeom>
          <a:noFill/>
        </p:spPr>
      </p:pic>
    </p:spTree>
    <p:extLst>
      <p:ext uri="{BB962C8B-B14F-4D97-AF65-F5344CB8AC3E}">
        <p14:creationId xmlns="" xmlns:p14="http://schemas.microsoft.com/office/powerpoint/2010/main" val="280270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19500" y="2770188"/>
            <a:ext cx="10972800" cy="1143000"/>
          </a:xfrm>
        </p:spPr>
        <p:txBody>
          <a:bodyPr>
            <a:noAutofit/>
          </a:bodyPr>
          <a:lstStyle/>
          <a:p>
            <a:r>
              <a:rPr lang="id-ID" sz="5400" dirty="0" smtClean="0"/>
              <a:t>Ciri / karakteristik</a:t>
            </a:r>
            <a:br>
              <a:rPr lang="id-ID" sz="5400" dirty="0" smtClean="0"/>
            </a:br>
            <a:r>
              <a:rPr lang="id-ID" sz="5400" dirty="0" smtClean="0"/>
              <a:t>arsitektur gothic</a:t>
            </a:r>
            <a:endParaRPr lang="id-ID" sz="5400" dirty="0"/>
          </a:p>
        </p:txBody>
      </p:sp>
      <p:pic>
        <p:nvPicPr>
          <p:cNvPr id="2050" name="Picture 2" descr="D:\New folder (4)\719426d72c663dd40fa0a4bca791d097.jpg"/>
          <p:cNvPicPr>
            <a:picLocks noChangeAspect="1" noChangeArrowheads="1"/>
          </p:cNvPicPr>
          <p:nvPr/>
        </p:nvPicPr>
        <p:blipFill>
          <a:blip r:embed="rId2"/>
          <a:srcRect/>
          <a:stretch>
            <a:fillRect/>
          </a:stretch>
        </p:blipFill>
        <p:spPr bwMode="auto">
          <a:xfrm>
            <a:off x="857250" y="-4763"/>
            <a:ext cx="5238750" cy="686276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6858000"/>
          </a:xfrm>
        </p:spPr>
        <p:txBody>
          <a:bodyPr>
            <a:normAutofit/>
          </a:bodyPr>
          <a:lstStyle/>
          <a:p>
            <a:pPr marL="457200" indent="-457200"/>
            <a:r>
              <a:rPr lang="id-ID" sz="3100" b="1" dirty="0" smtClean="0"/>
              <a:t>Pointed </a:t>
            </a:r>
            <a:r>
              <a:rPr lang="id-ID" sz="3100" b="1" dirty="0"/>
              <a:t>Arch (Busur Lancip) </a:t>
            </a:r>
            <a:r>
              <a:rPr lang="id-ID" sz="2400" b="1" dirty="0" smtClean="0"/>
              <a:t/>
            </a:r>
            <a:br>
              <a:rPr lang="id-ID" sz="2400" b="1" dirty="0" smtClean="0"/>
            </a:br>
            <a:r>
              <a:rPr lang="en-GB" sz="2400" dirty="0" smtClean="0"/>
              <a:t/>
            </a:r>
            <a:br>
              <a:rPr lang="en-GB" sz="2400" dirty="0" smtClean="0"/>
            </a:br>
            <a:r>
              <a:rPr lang="id-ID" sz="2400" dirty="0" smtClean="0"/>
              <a:t>Pointed </a:t>
            </a:r>
            <a:r>
              <a:rPr lang="id-ID" sz="2400" dirty="0"/>
              <a:t>Arch adalah pertemuan </a:t>
            </a:r>
            <a:r>
              <a:rPr lang="id-ID" sz="2400" dirty="0" smtClean="0"/>
              <a:t>dua </a:t>
            </a:r>
            <a:r>
              <a:rPr lang="id-ID" sz="2400" dirty="0"/>
              <a:t>pilar yang membentuk lengkung berujung lancip. Yang menjadi ciri khas Arsitektur Gothik. </a:t>
            </a: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t>			       </a:t>
            </a:r>
            <a:r>
              <a:rPr lang="en-GB" sz="2400" dirty="0"/>
              <a:t/>
            </a:r>
            <a:br>
              <a:rPr lang="en-GB" sz="2400" dirty="0"/>
            </a:br>
            <a:endParaRPr lang="en-GB" sz="2400" dirty="0"/>
          </a:p>
        </p:txBody>
      </p:sp>
      <p:pic>
        <p:nvPicPr>
          <p:cNvPr id="10" name="Content Placeholder 9" descr="[gotik-interior3.jpg]"/>
          <p:cNvPicPr>
            <a:picLocks noGrp="1"/>
          </p:cNvPicPr>
          <p:nvPr>
            <p:ph idx="1"/>
          </p:nvPr>
        </p:nvPicPr>
        <p:blipFill>
          <a:blip r:embed="rId2"/>
          <a:srcRect/>
          <a:stretch>
            <a:fillRect/>
          </a:stretch>
        </p:blipFill>
        <p:spPr bwMode="auto">
          <a:xfrm>
            <a:off x="1659182" y="2494966"/>
            <a:ext cx="5104069" cy="3577648"/>
          </a:xfrm>
          <a:prstGeom prst="rect">
            <a:avLst/>
          </a:prstGeom>
          <a:noFill/>
          <a:ln w="9525">
            <a:noFill/>
            <a:miter lim="800000"/>
            <a:headEnd/>
            <a:tailEnd/>
          </a:ln>
        </p:spPr>
      </p:pic>
      <p:pic>
        <p:nvPicPr>
          <p:cNvPr id="5" name="Picture 2" descr="http://z.about.com/d/architecture/1/0/Z/n/AbbayedeRoyaumontFlickr.jpg"/>
          <p:cNvPicPr>
            <a:picLocks noChangeAspect="1" noChangeArrowheads="1"/>
          </p:cNvPicPr>
          <p:nvPr/>
        </p:nvPicPr>
        <p:blipFill>
          <a:blip r:embed="rId3" cstate="print"/>
          <a:srcRect r="11880" b="15840"/>
          <a:stretch>
            <a:fillRect/>
          </a:stretch>
        </p:blipFill>
        <p:spPr bwMode="auto">
          <a:xfrm>
            <a:off x="7169021" y="2533261"/>
            <a:ext cx="3625962" cy="3463016"/>
          </a:xfrm>
          <a:prstGeom prst="rect">
            <a:avLst/>
          </a:prstGeom>
          <a:noFill/>
        </p:spPr>
      </p:pic>
    </p:spTree>
    <p:extLst>
      <p:ext uri="{BB962C8B-B14F-4D97-AF65-F5344CB8AC3E}">
        <p14:creationId xmlns="" xmlns:p14="http://schemas.microsoft.com/office/powerpoint/2010/main" val="42002147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39634"/>
            <a:ext cx="10515600" cy="5837329"/>
          </a:xfrm>
        </p:spPr>
        <p:txBody>
          <a:bodyPr>
            <a:normAutofit/>
          </a:bodyPr>
          <a:lstStyle/>
          <a:p>
            <a:pPr marL="0" indent="0" algn="ctr">
              <a:buNone/>
            </a:pPr>
            <a:r>
              <a:rPr lang="id-ID" b="1" dirty="0" smtClean="0"/>
              <a:t>Clustered Columns (Kolom yang berkelompok) Clustered </a:t>
            </a:r>
            <a:endParaRPr lang="en-GB" b="1" dirty="0" smtClean="0"/>
          </a:p>
          <a:p>
            <a:pPr marL="0" indent="0">
              <a:buNone/>
            </a:pPr>
            <a:r>
              <a:rPr lang="id-ID" dirty="0" smtClean="0"/>
              <a:t>Column </a:t>
            </a:r>
            <a:r>
              <a:rPr lang="id-ID" dirty="0"/>
              <a:t>adalah pilar-pilar (atau kolom) yang tampak seperti pilar-pilar kecil yang mengelompok menjadi satu. </a:t>
            </a: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buNone/>
            </a:pPr>
            <a:endParaRPr lang="en-GB" dirty="0" smtClean="0"/>
          </a:p>
          <a:p>
            <a:pPr marL="0" indent="0">
              <a:buNone/>
            </a:pPr>
            <a:endParaRPr lang="en-GB" dirty="0"/>
          </a:p>
          <a:p>
            <a:pPr marL="0" indent="0" algn="ctr">
              <a:buNone/>
            </a:pPr>
            <a:endParaRPr lang="en-GB" sz="2000" dirty="0" smtClean="0"/>
          </a:p>
          <a:p>
            <a:pPr marL="0" indent="0">
              <a:buNone/>
            </a:pPr>
            <a:endParaRPr lang="en-GB" dirty="0" smtClean="0"/>
          </a:p>
          <a:p>
            <a:pPr marL="0" indent="0">
              <a:buNone/>
            </a:pPr>
            <a:endParaRPr lang="en-GB" dirty="0"/>
          </a:p>
        </p:txBody>
      </p:sp>
      <p:pic>
        <p:nvPicPr>
          <p:cNvPr id="4" name="Picture 3" descr="[gothic-arch3.jpg]"/>
          <p:cNvPicPr/>
          <p:nvPr/>
        </p:nvPicPr>
        <p:blipFill>
          <a:blip r:embed="rId2"/>
          <a:srcRect/>
          <a:stretch>
            <a:fillRect/>
          </a:stretch>
        </p:blipFill>
        <p:spPr bwMode="auto">
          <a:xfrm>
            <a:off x="4375522" y="2125683"/>
            <a:ext cx="3555498" cy="4732317"/>
          </a:xfrm>
          <a:prstGeom prst="rect">
            <a:avLst/>
          </a:prstGeom>
          <a:noFill/>
          <a:ln w="9525">
            <a:noFill/>
            <a:miter lim="800000"/>
            <a:headEnd/>
            <a:tailEnd/>
          </a:ln>
        </p:spPr>
      </p:pic>
    </p:spTree>
    <p:extLst>
      <p:ext uri="{BB962C8B-B14F-4D97-AF65-F5344CB8AC3E}">
        <p14:creationId xmlns="" xmlns:p14="http://schemas.microsoft.com/office/powerpoint/2010/main" val="1881603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89768"/>
          </a:xfrm>
        </p:spPr>
        <p:txBody>
          <a:bodyPr>
            <a:normAutofit/>
          </a:bodyPr>
          <a:lstStyle/>
          <a:p>
            <a:r>
              <a:rPr lang="id-ID" sz="3200" b="1" dirty="0" smtClean="0"/>
              <a:t>Rib </a:t>
            </a:r>
            <a:r>
              <a:rPr lang="id-ID" sz="3200" b="1" dirty="0"/>
              <a:t>Vaults (Kubah </a:t>
            </a:r>
            <a:r>
              <a:rPr lang="id-ID" sz="3200" b="1" dirty="0" smtClean="0"/>
              <a:t>Berusuk</a:t>
            </a:r>
            <a:r>
              <a:rPr lang="en-GB" sz="3200" b="1" dirty="0" smtClean="0"/>
              <a:t>)</a:t>
            </a:r>
            <a:endParaRPr lang="en-GB" sz="3200" b="1" dirty="0"/>
          </a:p>
        </p:txBody>
      </p:sp>
      <p:sp>
        <p:nvSpPr>
          <p:cNvPr id="3" name="Content Placeholder 2"/>
          <p:cNvSpPr>
            <a:spLocks noGrp="1"/>
          </p:cNvSpPr>
          <p:nvPr>
            <p:ph idx="1"/>
          </p:nvPr>
        </p:nvSpPr>
        <p:spPr>
          <a:xfrm>
            <a:off x="838200" y="2146040"/>
            <a:ext cx="5842518" cy="4397263"/>
          </a:xfrm>
        </p:spPr>
        <p:txBody>
          <a:bodyPr>
            <a:normAutofit/>
          </a:bodyPr>
          <a:lstStyle/>
          <a:p>
            <a:pPr marL="0" lvl="0" indent="0">
              <a:lnSpc>
                <a:spcPct val="120000"/>
              </a:lnSpc>
              <a:buNone/>
            </a:pPr>
            <a:r>
              <a:rPr lang="id-ID" sz="2600" dirty="0"/>
              <a:t>Rib Vaults (Kubah Berusuk) Ciri khas bangunan gotik yang juga tak ada di jenis bangunan lain adalah bagian atap. Dari dalam gereja, bagian langit-langitnya tampak seperti disokong oleh beberapa rusuk melengkung yang bertemu pada satu titik di tengah. Inilah yang disebut Rib Vaults.  </a:t>
            </a:r>
            <a:endParaRPr lang="en-GB" sz="2600" dirty="0" smtClean="0"/>
          </a:p>
          <a:p>
            <a:pPr marL="0" lvl="0" indent="0">
              <a:buNone/>
            </a:pPr>
            <a:endParaRPr lang="en-GB" dirty="0" smtClean="0"/>
          </a:p>
          <a:p>
            <a:pPr marL="0" lvl="0" indent="0">
              <a:buNone/>
            </a:pPr>
            <a:endParaRPr lang="en-GB" dirty="0"/>
          </a:p>
          <a:p>
            <a:pPr marL="0" lvl="0" indent="0">
              <a:buNone/>
            </a:pPr>
            <a:endParaRPr lang="en-GB" dirty="0" smtClean="0"/>
          </a:p>
          <a:p>
            <a:pPr marL="0" lvl="0" indent="0">
              <a:buNone/>
            </a:pPr>
            <a:endParaRPr lang="en-GB" dirty="0"/>
          </a:p>
          <a:p>
            <a:pPr marL="0" lvl="0" indent="0">
              <a:buNone/>
            </a:pPr>
            <a:endParaRPr lang="en-GB" dirty="0" smtClean="0"/>
          </a:p>
          <a:p>
            <a:pPr marL="0" lvl="0" indent="0" algn="ctr">
              <a:lnSpc>
                <a:spcPct val="110000"/>
              </a:lnSpc>
              <a:buNone/>
            </a:pPr>
            <a:endParaRPr lang="en-GB" dirty="0" smtClean="0"/>
          </a:p>
          <a:p>
            <a:pPr marL="0" indent="0" algn="ctr">
              <a:lnSpc>
                <a:spcPct val="110000"/>
              </a:lnSpc>
              <a:buNone/>
            </a:pPr>
            <a:endParaRPr lang="en-GB" sz="2000" dirty="0" smtClean="0"/>
          </a:p>
          <a:p>
            <a:pPr marL="0" indent="0" algn="ctr">
              <a:lnSpc>
                <a:spcPct val="110000"/>
              </a:lnSpc>
              <a:buNone/>
            </a:pPr>
            <a:endParaRPr lang="en-GB" sz="2000" dirty="0" smtClean="0"/>
          </a:p>
          <a:p>
            <a:pPr marL="0" lvl="0" indent="0">
              <a:buNone/>
            </a:pPr>
            <a:endParaRPr lang="en-GB" dirty="0"/>
          </a:p>
          <a:p>
            <a:endParaRPr lang="en-GB" dirty="0"/>
          </a:p>
        </p:txBody>
      </p:sp>
      <p:pic>
        <p:nvPicPr>
          <p:cNvPr id="4" name="Picture 3" descr="[rib-vaults3.jpg]"/>
          <p:cNvPicPr/>
          <p:nvPr/>
        </p:nvPicPr>
        <p:blipFill>
          <a:blip r:embed="rId2"/>
          <a:srcRect/>
          <a:stretch>
            <a:fillRect/>
          </a:stretch>
        </p:blipFill>
        <p:spPr bwMode="auto">
          <a:xfrm>
            <a:off x="6867331" y="1343608"/>
            <a:ext cx="3844211" cy="5038531"/>
          </a:xfrm>
          <a:prstGeom prst="rect">
            <a:avLst/>
          </a:prstGeom>
          <a:noFill/>
          <a:ln w="9525">
            <a:noFill/>
            <a:miter lim="800000"/>
            <a:headEnd/>
            <a:tailEnd/>
          </a:ln>
        </p:spPr>
      </p:pic>
    </p:spTree>
    <p:extLst>
      <p:ext uri="{BB962C8B-B14F-4D97-AF65-F5344CB8AC3E}">
        <p14:creationId xmlns="" xmlns:p14="http://schemas.microsoft.com/office/powerpoint/2010/main" val="16010748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1784"/>
          </a:xfrm>
        </p:spPr>
        <p:txBody>
          <a:bodyPr/>
          <a:lstStyle/>
          <a:p>
            <a:r>
              <a:rPr lang="id-ID" b="1" dirty="0" smtClean="0"/>
              <a:t>Tracery</a:t>
            </a:r>
            <a:endParaRPr lang="en-GB" b="1" dirty="0"/>
          </a:p>
        </p:txBody>
      </p:sp>
      <p:sp>
        <p:nvSpPr>
          <p:cNvPr id="3" name="Content Placeholder 2"/>
          <p:cNvSpPr>
            <a:spLocks noGrp="1"/>
          </p:cNvSpPr>
          <p:nvPr>
            <p:ph idx="1"/>
          </p:nvPr>
        </p:nvSpPr>
        <p:spPr>
          <a:xfrm>
            <a:off x="5635690" y="2705878"/>
            <a:ext cx="5718110" cy="3471085"/>
          </a:xfrm>
        </p:spPr>
        <p:txBody>
          <a:bodyPr>
            <a:normAutofit/>
          </a:bodyPr>
          <a:lstStyle/>
          <a:p>
            <a:pPr marL="0" lvl="0" indent="0">
              <a:buNone/>
            </a:pPr>
            <a:r>
              <a:rPr lang="id-ID" dirty="0"/>
              <a:t>Tracery adalah hiasan berukir yang biasanya terdapat pada jendela dan bergaya khas Gothik.  </a:t>
            </a:r>
            <a:endParaRPr lang="en-GB" dirty="0" smtClean="0"/>
          </a:p>
          <a:p>
            <a:pPr marL="0" lvl="0" indent="0">
              <a:buNone/>
            </a:pPr>
            <a:endParaRPr lang="en-GB" dirty="0"/>
          </a:p>
          <a:p>
            <a:pPr marL="0" lvl="0" indent="0">
              <a:buNone/>
            </a:pPr>
            <a:endParaRPr lang="en-GB" dirty="0" smtClean="0"/>
          </a:p>
          <a:p>
            <a:pPr marL="0" lvl="0" indent="0">
              <a:buNone/>
            </a:pPr>
            <a:endParaRPr lang="en-GB" dirty="0"/>
          </a:p>
          <a:p>
            <a:pPr marL="0" lvl="0" indent="0">
              <a:buNone/>
            </a:pPr>
            <a:endParaRPr lang="en-GB" dirty="0" smtClean="0"/>
          </a:p>
          <a:p>
            <a:pPr marL="0" lvl="0" indent="0">
              <a:buNone/>
            </a:pPr>
            <a:endParaRPr lang="en-GB" dirty="0"/>
          </a:p>
          <a:p>
            <a:pPr marL="0" indent="0" algn="ctr">
              <a:buNone/>
            </a:pPr>
            <a:endParaRPr lang="en-GB" sz="2400" dirty="0" smtClean="0"/>
          </a:p>
          <a:p>
            <a:pPr marL="0" lvl="0" indent="0">
              <a:buNone/>
            </a:pPr>
            <a:endParaRPr lang="en-GB" dirty="0"/>
          </a:p>
          <a:p>
            <a:pPr marL="0" indent="0">
              <a:buNone/>
            </a:pPr>
            <a:endParaRPr lang="en-GB" dirty="0"/>
          </a:p>
        </p:txBody>
      </p:sp>
      <p:pic>
        <p:nvPicPr>
          <p:cNvPr id="4" name="Picture 3" descr="TRACERY"/>
          <p:cNvPicPr/>
          <p:nvPr/>
        </p:nvPicPr>
        <p:blipFill>
          <a:blip r:embed="rId2"/>
          <a:srcRect/>
          <a:stretch>
            <a:fillRect/>
          </a:stretch>
        </p:blipFill>
        <p:spPr bwMode="auto">
          <a:xfrm>
            <a:off x="870292" y="1437253"/>
            <a:ext cx="4634769" cy="4963548"/>
          </a:xfrm>
          <a:prstGeom prst="rect">
            <a:avLst/>
          </a:prstGeom>
          <a:noFill/>
          <a:ln w="9525">
            <a:noFill/>
            <a:miter lim="800000"/>
            <a:headEnd/>
            <a:tailEnd/>
          </a:ln>
        </p:spPr>
      </p:pic>
    </p:spTree>
    <p:extLst>
      <p:ext uri="{BB962C8B-B14F-4D97-AF65-F5344CB8AC3E}">
        <p14:creationId xmlns="" xmlns:p14="http://schemas.microsoft.com/office/powerpoint/2010/main" val="29263049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Buttress</a:t>
            </a:r>
            <a:endParaRPr lang="en-GB" dirty="0"/>
          </a:p>
        </p:txBody>
      </p:sp>
      <p:sp>
        <p:nvSpPr>
          <p:cNvPr id="3" name="Content Placeholder 2"/>
          <p:cNvSpPr>
            <a:spLocks noGrp="1"/>
          </p:cNvSpPr>
          <p:nvPr>
            <p:ph idx="1"/>
          </p:nvPr>
        </p:nvSpPr>
        <p:spPr>
          <a:xfrm>
            <a:off x="609600" y="1600201"/>
            <a:ext cx="6444343" cy="4525963"/>
          </a:xfrm>
        </p:spPr>
        <p:txBody>
          <a:bodyPr>
            <a:normAutofit/>
          </a:bodyPr>
          <a:lstStyle/>
          <a:p>
            <a:pPr marL="0" lvl="0" indent="0">
              <a:buNone/>
            </a:pPr>
            <a:r>
              <a:rPr lang="id-ID" dirty="0"/>
              <a:t>Buttress adalah dinding penopang (atau pilar) yang tampak menonjol ke luar. Adanya banyak buttress pada dinding bagian luar ini membuat bangunan gotik seperti tersusun atas garis-garis vertikal dari kejauhan. Kesan ini juga membuatnya tampak terlihat lebih tinggi.      </a:t>
            </a:r>
            <a:endParaRPr lang="en-GB" dirty="0" smtClean="0"/>
          </a:p>
          <a:p>
            <a:pPr marL="0" lvl="0" indent="0">
              <a:buNone/>
            </a:pPr>
            <a:endParaRPr lang="en-GB" dirty="0" smtClean="0"/>
          </a:p>
          <a:p>
            <a:pPr marL="0" lvl="0" indent="0">
              <a:buNone/>
            </a:pPr>
            <a:endParaRPr lang="en-GB" dirty="0"/>
          </a:p>
          <a:p>
            <a:pPr marL="0" lvl="0" indent="0">
              <a:buNone/>
            </a:pPr>
            <a:endParaRPr lang="en-GB" dirty="0" smtClean="0"/>
          </a:p>
          <a:p>
            <a:pPr marL="0" lvl="0" indent="0">
              <a:buNone/>
            </a:pPr>
            <a:endParaRPr lang="en-GB" dirty="0"/>
          </a:p>
          <a:p>
            <a:pPr marL="0" lvl="0" indent="0">
              <a:buNone/>
            </a:pPr>
            <a:endParaRPr lang="en-GB" dirty="0"/>
          </a:p>
        </p:txBody>
      </p:sp>
      <p:pic>
        <p:nvPicPr>
          <p:cNvPr id="4" name="Picture 3" descr="buttress"/>
          <p:cNvPicPr/>
          <p:nvPr/>
        </p:nvPicPr>
        <p:blipFill>
          <a:blip r:embed="rId2"/>
          <a:srcRect/>
          <a:stretch>
            <a:fillRect/>
          </a:stretch>
        </p:blipFill>
        <p:spPr bwMode="auto">
          <a:xfrm>
            <a:off x="7371185" y="1474237"/>
            <a:ext cx="4298068" cy="5383763"/>
          </a:xfrm>
          <a:prstGeom prst="rect">
            <a:avLst/>
          </a:prstGeom>
          <a:noFill/>
          <a:ln w="9525">
            <a:noFill/>
            <a:miter lim="800000"/>
            <a:headEnd/>
            <a:tailEnd/>
          </a:ln>
        </p:spPr>
      </p:pic>
    </p:spTree>
    <p:extLst>
      <p:ext uri="{BB962C8B-B14F-4D97-AF65-F5344CB8AC3E}">
        <p14:creationId xmlns="" xmlns:p14="http://schemas.microsoft.com/office/powerpoint/2010/main" val="3098005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dirty="0" smtClean="0"/>
              <a:t>Flying Buttressess</a:t>
            </a:r>
            <a:endParaRPr lang="en-GB" dirty="0"/>
          </a:p>
        </p:txBody>
      </p:sp>
      <p:sp>
        <p:nvSpPr>
          <p:cNvPr id="3" name="Content Placeholder 2"/>
          <p:cNvSpPr>
            <a:spLocks noGrp="1"/>
          </p:cNvSpPr>
          <p:nvPr>
            <p:ph idx="1"/>
          </p:nvPr>
        </p:nvSpPr>
        <p:spPr>
          <a:xfrm>
            <a:off x="609600" y="1474237"/>
            <a:ext cx="2600131" cy="5383763"/>
          </a:xfrm>
        </p:spPr>
        <p:txBody>
          <a:bodyPr>
            <a:normAutofit fontScale="85000" lnSpcReduction="10000"/>
          </a:bodyPr>
          <a:lstStyle/>
          <a:p>
            <a:pPr marL="0" indent="0">
              <a:buNone/>
            </a:pPr>
            <a:r>
              <a:rPr lang="id-ID" dirty="0"/>
              <a:t>Flying Buttressess adalah buttress yang terpisah di luar bangunan dan dihubungkan dengan bangunan utama oleh sebuah lengkungan. Fungsi Flying Buttressess ini tadi </a:t>
            </a:r>
            <a:r>
              <a:rPr lang="id-ID" dirty="0" smtClean="0"/>
              <a:t>untuk</a:t>
            </a:r>
            <a:r>
              <a:rPr lang="en-GB" dirty="0" smtClean="0"/>
              <a:t> </a:t>
            </a:r>
            <a:r>
              <a:rPr lang="id-ID" dirty="0"/>
              <a:t>membantu menopang beban berat dari dinding dan atap bangunan. </a:t>
            </a:r>
            <a:endParaRPr lang="en-GB"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US" dirty="0" smtClean="0"/>
          </a:p>
          <a:p>
            <a:pPr marL="0" indent="0">
              <a:buNone/>
            </a:pPr>
            <a:endParaRPr lang="en-GB" dirty="0" smtClean="0"/>
          </a:p>
          <a:p>
            <a:pPr marL="0" indent="0">
              <a:buNone/>
            </a:pPr>
            <a:endParaRPr lang="en-GB" dirty="0"/>
          </a:p>
        </p:txBody>
      </p:sp>
      <p:pic>
        <p:nvPicPr>
          <p:cNvPr id="4" name="Picture 3" descr="flying buttresess"/>
          <p:cNvPicPr/>
          <p:nvPr/>
        </p:nvPicPr>
        <p:blipFill>
          <a:blip r:embed="rId2"/>
          <a:srcRect/>
          <a:stretch>
            <a:fillRect/>
          </a:stretch>
        </p:blipFill>
        <p:spPr bwMode="auto">
          <a:xfrm>
            <a:off x="6606074" y="1679509"/>
            <a:ext cx="5259628" cy="4927984"/>
          </a:xfrm>
          <a:prstGeom prst="rect">
            <a:avLst/>
          </a:prstGeom>
          <a:noFill/>
          <a:ln w="9525">
            <a:noFill/>
            <a:miter lim="800000"/>
            <a:headEnd/>
            <a:tailEnd/>
          </a:ln>
        </p:spPr>
      </p:pic>
      <p:pic>
        <p:nvPicPr>
          <p:cNvPr id="5" name="Picture 2" descr="http://www.uncp.edu/home/rwb/Flying_Buttresses.gif"/>
          <p:cNvPicPr>
            <a:picLocks noChangeAspect="1" noChangeArrowheads="1"/>
          </p:cNvPicPr>
          <p:nvPr/>
        </p:nvPicPr>
        <p:blipFill>
          <a:blip r:embed="rId3" cstate="print"/>
          <a:srcRect/>
          <a:stretch>
            <a:fillRect/>
          </a:stretch>
        </p:blipFill>
        <p:spPr bwMode="auto">
          <a:xfrm>
            <a:off x="3312592" y="1512368"/>
            <a:ext cx="3134861" cy="5096815"/>
          </a:xfrm>
          <a:prstGeom prst="rect">
            <a:avLst/>
          </a:prstGeom>
          <a:noFill/>
        </p:spPr>
      </p:pic>
    </p:spTree>
    <p:extLst>
      <p:ext uri="{BB962C8B-B14F-4D97-AF65-F5344CB8AC3E}">
        <p14:creationId xmlns="" xmlns:p14="http://schemas.microsoft.com/office/powerpoint/2010/main" val="25517157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
      <a:dk1>
        <a:srgbClr val="FFFFFF"/>
      </a:dk1>
      <a:lt1>
        <a:sysClr val="window" lastClr="FFFFFF"/>
      </a:lt1>
      <a:dk2>
        <a:srgbClr val="FFFFFF"/>
      </a:dk2>
      <a:lt2>
        <a:srgbClr val="FFFFFF"/>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ka">
      <a:majorFont>
        <a:latin typeface="DK Crayon Crumble"/>
        <a:ea typeface=""/>
        <a:cs typeface=""/>
      </a:majorFont>
      <a:minorFont>
        <a:latin typeface="DK Crayon Crumb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737</TotalTime>
  <Words>497</Words>
  <Application>Microsoft Office PowerPoint</Application>
  <PresentationFormat>Custom</PresentationFormat>
  <Paragraphs>92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ARSITEKTUR GOTHIC</vt:lpstr>
      <vt:lpstr>Sejarah Arsitektur Gothic</vt:lpstr>
      <vt:lpstr>Ciri / karakteristik arsitektur gothic</vt:lpstr>
      <vt:lpstr>Pointed Arch (Busur Lancip)   Pointed Arch adalah pertemuan dua pilar yang membentuk lengkung berujung lancip. Yang menjadi ciri khas Arsitektur Gothik.                         </vt:lpstr>
      <vt:lpstr>Slide 5</vt:lpstr>
      <vt:lpstr>Rib Vaults (Kubah Berusuk)</vt:lpstr>
      <vt:lpstr>Tracery</vt:lpstr>
      <vt:lpstr>Buttress</vt:lpstr>
      <vt:lpstr>Flying Buttressess</vt:lpstr>
      <vt:lpstr>Jendela Kaca Patri (Stained glass) </vt:lpstr>
      <vt:lpstr>Menara Lonceng</vt:lpstr>
      <vt:lpstr>Gargoyle</vt:lpstr>
      <vt:lpstr>Rose Window</vt:lpstr>
      <vt:lpstr>Pintu</vt:lpstr>
      <vt:lpstr>BANGUNAN MONUMENTAL</vt:lpstr>
      <vt:lpstr>Slide 16</vt:lpstr>
      <vt:lpstr>Slide 17</vt:lpstr>
      <vt:lpstr>Slide 18</vt:lpstr>
      <vt:lpstr>Inggris</vt:lpstr>
      <vt:lpstr>Italia</vt:lpstr>
      <vt:lpstr>Spanyol</vt:lpstr>
      <vt:lpstr>Jerman</vt:lpstr>
      <vt:lpstr>Jakarta </vt:lpstr>
      <vt:lpstr>Bandung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KELOMPOK 6</dc:title>
  <dc:creator>Rian John</dc:creator>
  <cp:lastModifiedBy>IloveU</cp:lastModifiedBy>
  <cp:revision>43</cp:revision>
  <dcterms:created xsi:type="dcterms:W3CDTF">2014-09-23T15:35:13Z</dcterms:created>
  <dcterms:modified xsi:type="dcterms:W3CDTF">2014-10-06T02:41:06Z</dcterms:modified>
</cp:coreProperties>
</file>