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72" r:id="rId3"/>
    <p:sldId id="274" r:id="rId4"/>
    <p:sldId id="273" r:id="rId5"/>
    <p:sldId id="277" r:id="rId6"/>
    <p:sldId id="276" r:id="rId7"/>
    <p:sldId id="257" r:id="rId8"/>
    <p:sldId id="282" r:id="rId9"/>
    <p:sldId id="283" r:id="rId10"/>
    <p:sldId id="258" r:id="rId11"/>
    <p:sldId id="270" r:id="rId12"/>
    <p:sldId id="271" r:id="rId13"/>
    <p:sldId id="259" r:id="rId14"/>
    <p:sldId id="278" r:id="rId15"/>
    <p:sldId id="263" r:id="rId16"/>
    <p:sldId id="264" r:id="rId17"/>
    <p:sldId id="265" r:id="rId18"/>
    <p:sldId id="266" r:id="rId19"/>
    <p:sldId id="279" r:id="rId20"/>
    <p:sldId id="286" r:id="rId21"/>
    <p:sldId id="287" r:id="rId22"/>
    <p:sldId id="288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55F9B0-77A1-4C6B-87EE-8C6DAE532C3A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163CD-1803-4481-A119-F1F87F17007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825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0592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793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369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797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136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718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209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77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1197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832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24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9374D56-5C72-4534-A3DA-5C3FF5725570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694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d-ID" sz="5400" dirty="0" smtClean="0"/>
              <a:t>SERTIFIKASI </a:t>
            </a:r>
            <a:br>
              <a:rPr lang="id-ID" sz="5400" dirty="0" smtClean="0"/>
            </a:br>
            <a:r>
              <a:rPr lang="id-ID" sz="5400" dirty="0" smtClean="0"/>
              <a:t>DI BIDANG IT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Etika</a:t>
            </a:r>
            <a:r>
              <a:rPr lang="en-US" sz="2400" dirty="0" smtClean="0"/>
              <a:t> </a:t>
            </a:r>
            <a:r>
              <a:rPr lang="en-US" sz="2400" dirty="0" err="1" smtClean="0"/>
              <a:t>Profesi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Pentingnya Sertifikasi (1)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86000"/>
            <a:ext cx="7690104" cy="402336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Bell MT" pitchFamily="18" charset="0"/>
              </a:rPr>
              <a:t>Jika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berada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antara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ratusan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pelamar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berharap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mengisi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beberapa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lowongan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bidang</a:t>
            </a:r>
            <a:r>
              <a:rPr lang="en-US" sz="2400" dirty="0" smtClean="0">
                <a:latin typeface="Bell MT" pitchFamily="18" charset="0"/>
              </a:rPr>
              <a:t> TI, </a:t>
            </a:r>
            <a:r>
              <a:rPr lang="en-US" sz="2400" dirty="0" err="1" smtClean="0">
                <a:latin typeface="Bell MT" pitchFamily="18" charset="0"/>
              </a:rPr>
              <a:t>apa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bisa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membuat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berbeda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dengan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pelamar-pelamar</a:t>
            </a:r>
            <a:r>
              <a:rPr lang="en-US" sz="2400" dirty="0" smtClean="0">
                <a:latin typeface="Bell MT" pitchFamily="18" charset="0"/>
              </a:rPr>
              <a:t> lain?</a:t>
            </a:r>
            <a:endParaRPr lang="id-ID" sz="2400" dirty="0" smtClean="0">
              <a:latin typeface="Bell MT" pitchFamily="18" charset="0"/>
            </a:endParaRPr>
          </a:p>
          <a:p>
            <a:r>
              <a:rPr lang="id-ID" sz="2400" dirty="0" err="1">
                <a:latin typeface="Bell MT" pitchFamily="18" charset="0"/>
              </a:rPr>
              <a:t>J</a:t>
            </a:r>
            <a:r>
              <a:rPr lang="en-US" sz="2400" dirty="0" err="1" smtClean="0">
                <a:latin typeface="Bell MT" pitchFamily="18" charset="0"/>
              </a:rPr>
              <a:t>ika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sudah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menjadi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salah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satu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bagian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dari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tenaga</a:t>
            </a:r>
            <a:r>
              <a:rPr lang="en-US" sz="2400" dirty="0" smtClean="0">
                <a:latin typeface="Bell MT" pitchFamily="18" charset="0"/>
              </a:rPr>
              <a:t> TI </a:t>
            </a:r>
            <a:r>
              <a:rPr lang="en-US" sz="2400" dirty="0" err="1" smtClean="0">
                <a:latin typeface="Bell MT" pitchFamily="18" charset="0"/>
              </a:rPr>
              <a:t>dan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ingin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meniti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tangga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karier</a:t>
            </a:r>
            <a:r>
              <a:rPr lang="en-US" sz="2400" dirty="0" smtClean="0">
                <a:latin typeface="Bell MT" pitchFamily="18" charset="0"/>
              </a:rPr>
              <a:t>, </a:t>
            </a:r>
            <a:r>
              <a:rPr lang="en-US" sz="2400" dirty="0" err="1" smtClean="0">
                <a:latin typeface="Bell MT" pitchFamily="18" charset="0"/>
              </a:rPr>
              <a:t>apakah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bisa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lakukan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untuk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menegaskan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kualitas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dibanding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sekian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banyak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rekan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seprofesi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?</a:t>
            </a:r>
            <a:endParaRPr lang="id-ID" sz="2400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Pentingnya Sertifikasi (2)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latin typeface="Bell MT" pitchFamily="18" charset="0"/>
              </a:rPr>
              <a:t>A</a:t>
            </a:r>
            <a:r>
              <a:rPr lang="en-US" sz="2400" dirty="0" err="1">
                <a:latin typeface="Bell MT" pitchFamily="18" charset="0"/>
              </a:rPr>
              <a:t>pakah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pendidikan</a:t>
            </a:r>
            <a:r>
              <a:rPr lang="en-US" sz="2400" dirty="0">
                <a:latin typeface="Bell MT" pitchFamily="18" charset="0"/>
              </a:rPr>
              <a:t> formal yang </a:t>
            </a:r>
            <a:r>
              <a:rPr lang="en-US" sz="2400" dirty="0" err="1">
                <a:latin typeface="Bell MT" pitchFamily="18" charset="0"/>
              </a:rPr>
              <a:t>sudah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Anda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kantongi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belum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cukup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untuk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membuktikan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kemampuan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Anda</a:t>
            </a:r>
            <a:r>
              <a:rPr lang="en-US" sz="2400" dirty="0">
                <a:latin typeface="Bell MT" pitchFamily="18" charset="0"/>
              </a:rPr>
              <a:t>?</a:t>
            </a:r>
            <a:endParaRPr lang="id-ID" sz="2400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Alasan yang Mendorong Sertifikasi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133600"/>
            <a:ext cx="7994904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b="1" dirty="0">
                <a:latin typeface="Bell MT" pitchFamily="18" charset="0"/>
              </a:rPr>
              <a:t>Ketidakmampuan lembaga pendidikan untuk mengadopsi perubahan secara cepat</a:t>
            </a:r>
          </a:p>
          <a:p>
            <a:pPr marL="0" indent="0">
              <a:buNone/>
            </a:pPr>
            <a:r>
              <a:rPr lang="en-US" sz="2400" b="1" dirty="0" err="1">
                <a:latin typeface="Bell MT" pitchFamily="18" charset="0"/>
              </a:rPr>
              <a:t>Keterbatasan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kurikulum</a:t>
            </a:r>
            <a:endParaRPr lang="id-ID" sz="2400" b="1" dirty="0">
              <a:latin typeface="Bell MT" pitchFamily="18" charset="0"/>
            </a:endParaRPr>
          </a:p>
          <a:p>
            <a:pPr marL="0" indent="0">
              <a:buNone/>
            </a:pPr>
            <a:r>
              <a:rPr lang="id-ID" sz="2400" b="1" dirty="0" err="1">
                <a:latin typeface="Bell MT" pitchFamily="18" charset="0"/>
              </a:rPr>
              <a:t>K</a:t>
            </a:r>
            <a:r>
              <a:rPr lang="en-US" sz="2400" b="1" dirty="0" err="1">
                <a:latin typeface="Bell MT" pitchFamily="18" charset="0"/>
              </a:rPr>
              <a:t>einginan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untuk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independen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terhadap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produk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tertentu</a:t>
            </a:r>
            <a:endParaRPr lang="id-ID" sz="2400" b="1" dirty="0">
              <a:latin typeface="Bell MT" pitchFamily="18" charset="0"/>
            </a:endParaRPr>
          </a:p>
          <a:p>
            <a:pPr marL="0" indent="0">
              <a:buNone/>
            </a:pPr>
            <a:r>
              <a:rPr lang="en-US" sz="2400" b="1" dirty="0" err="1">
                <a:latin typeface="Bell MT" pitchFamily="18" charset="0"/>
              </a:rPr>
              <a:t>Adanya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standar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kompetensi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dibutuhkan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untuk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memudahkan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bagi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perusahaan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atau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institusi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untuk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menilai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kemampuan</a:t>
            </a:r>
            <a:r>
              <a:rPr lang="en-US" sz="2400" b="1" dirty="0">
                <a:latin typeface="Bell MT" pitchFamily="18" charset="0"/>
              </a:rPr>
              <a:t> (skill) </a:t>
            </a:r>
            <a:r>
              <a:rPr lang="en-US" sz="2400" b="1" dirty="0" err="1">
                <a:latin typeface="Bell MT" pitchFamily="18" charset="0"/>
              </a:rPr>
              <a:t>calon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pegawai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atau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pegawainya</a:t>
            </a:r>
            <a:endParaRPr lang="id-ID" sz="2400" b="1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b="1" dirty="0">
                <a:latin typeface="Bell MT" pitchFamily="18" charset="0"/>
              </a:rPr>
              <a:t>K</a:t>
            </a:r>
            <a:r>
              <a:rPr lang="en-US" sz="2400" b="1" dirty="0" err="1">
                <a:latin typeface="Bell MT" pitchFamily="18" charset="0"/>
              </a:rPr>
              <a:t>ebutuhan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tenaga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kerja</a:t>
            </a:r>
            <a:r>
              <a:rPr lang="en-US" sz="2400" b="1" dirty="0">
                <a:latin typeface="Bell MT" pitchFamily="18" charset="0"/>
              </a:rPr>
              <a:t> TI </a:t>
            </a:r>
            <a:r>
              <a:rPr lang="en-US" sz="2400" b="1" dirty="0" err="1">
                <a:latin typeface="Bell MT" pitchFamily="18" charset="0"/>
              </a:rPr>
              <a:t>sering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membutuhkan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kompetensi</a:t>
            </a:r>
            <a:r>
              <a:rPr lang="en-US" sz="2400" b="1" dirty="0">
                <a:latin typeface="Bell MT" pitchFamily="18" charset="0"/>
              </a:rPr>
              <a:t> yang </a:t>
            </a:r>
            <a:r>
              <a:rPr lang="en-US" sz="2400" b="1" dirty="0" err="1">
                <a:latin typeface="Bell MT" pitchFamily="18" charset="0"/>
              </a:rPr>
              <a:t>lebih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spesifik</a:t>
            </a:r>
            <a:endParaRPr lang="id-ID" sz="2400" b="1" dirty="0">
              <a:latin typeface="Bell MT" pitchFamily="18" charset="0"/>
            </a:endParaRPr>
          </a:p>
          <a:p>
            <a:pPr marL="0" indent="0">
              <a:buNone/>
            </a:pPr>
            <a:endParaRPr lang="id-ID" sz="2400" b="1" dirty="0">
              <a:latin typeface="Bell MT" pitchFamily="18" charset="0"/>
            </a:endParaRPr>
          </a:p>
          <a:p>
            <a:pPr marL="0" indent="0">
              <a:buNone/>
            </a:pPr>
            <a:r>
              <a:rPr lang="id-ID" sz="2400" b="1" dirty="0">
                <a:latin typeface="Bell MT" pitchFamily="18" charset="0"/>
              </a:rPr>
              <a:t>M</a:t>
            </a:r>
            <a:r>
              <a:rPr lang="en-US" sz="2400" b="1" dirty="0" err="1">
                <a:latin typeface="Bell MT" pitchFamily="18" charset="0"/>
              </a:rPr>
              <a:t>endorong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turun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tangannya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para</a:t>
            </a:r>
            <a:r>
              <a:rPr lang="en-US" sz="2400" b="1" dirty="0">
                <a:latin typeface="Bell MT" pitchFamily="18" charset="0"/>
              </a:rPr>
              <a:t> vendor </a:t>
            </a:r>
            <a:r>
              <a:rPr lang="en-US" sz="2400" b="1" dirty="0" err="1">
                <a:latin typeface="Bell MT" pitchFamily="18" charset="0"/>
              </a:rPr>
              <a:t>untuk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ikut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terjun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dalam</a:t>
            </a:r>
            <a:r>
              <a:rPr lang="en-US" sz="2400" b="1" dirty="0">
                <a:latin typeface="Bell MT" pitchFamily="18" charset="0"/>
              </a:rPr>
              <a:t> program </a:t>
            </a:r>
            <a:r>
              <a:rPr lang="en-US" sz="2400" b="1" dirty="0" err="1">
                <a:latin typeface="Bell MT" pitchFamily="18" charset="0"/>
              </a:rPr>
              <a:t>pendidikan</a:t>
            </a:r>
            <a:r>
              <a:rPr lang="en-US" sz="2400" b="1" dirty="0">
                <a:latin typeface="Bell MT" pitchFamily="18" charset="0"/>
              </a:rPr>
              <a:t> yang </a:t>
            </a:r>
            <a:r>
              <a:rPr lang="en-US" sz="2400" b="1" dirty="0" err="1">
                <a:latin typeface="Bell MT" pitchFamily="18" charset="0"/>
              </a:rPr>
              <a:t>pada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akhirnya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melahirkan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standar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kompetensi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atau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sertifikasi</a:t>
            </a:r>
            <a:endParaRPr lang="id-ID" sz="2400" b="1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Keuntungan Sertifikasi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>
                <a:latin typeface="Bell MT" pitchFamily="18" charset="0"/>
              </a:rPr>
              <a:t>Salah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satu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utama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tentu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saja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membuka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lebih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banyak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kesempatan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pekerjaan</a:t>
            </a:r>
            <a:r>
              <a:rPr lang="en-US" sz="2400" dirty="0" smtClean="0">
                <a:latin typeface="Bell MT" pitchFamily="18" charset="0"/>
              </a:rPr>
              <a:t>. </a:t>
            </a:r>
            <a:endParaRPr lang="id-ID" sz="2400" dirty="0" smtClean="0">
              <a:latin typeface="Bell MT" pitchFamily="18" charset="0"/>
            </a:endParaRPr>
          </a:p>
          <a:p>
            <a:r>
              <a:rPr lang="en-US" sz="2400" dirty="0" err="1" smtClean="0">
                <a:latin typeface="Bell MT" pitchFamily="18" charset="0"/>
              </a:rPr>
              <a:t>Sertifikat</a:t>
            </a:r>
            <a:r>
              <a:rPr lang="en-US" sz="2400" dirty="0" smtClean="0">
                <a:latin typeface="Bell MT" pitchFamily="18" charset="0"/>
              </a:rPr>
              <a:t> TI </a:t>
            </a:r>
            <a:r>
              <a:rPr lang="en-US" sz="2400" dirty="0" err="1" smtClean="0">
                <a:latin typeface="Bell MT" pitchFamily="18" charset="0"/>
              </a:rPr>
              <a:t>dapat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meningkatkan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kredibilitas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seorang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profesional</a:t>
            </a:r>
            <a:r>
              <a:rPr lang="en-US" sz="2400" dirty="0" smtClean="0">
                <a:latin typeface="Bell MT" pitchFamily="18" charset="0"/>
              </a:rPr>
              <a:t> TI </a:t>
            </a:r>
            <a:r>
              <a:rPr lang="en-US" sz="2400" dirty="0" err="1" smtClean="0">
                <a:latin typeface="Bell MT" pitchFamily="18" charset="0"/>
              </a:rPr>
              <a:t>di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mata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pemberi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kerja</a:t>
            </a:r>
            <a:endParaRPr lang="id-ID" sz="2400" dirty="0" smtClean="0">
              <a:latin typeface="Bell MT" pitchFamily="18" charset="0"/>
            </a:endParaRPr>
          </a:p>
          <a:p>
            <a:r>
              <a:rPr lang="en-US" sz="2400" dirty="0" err="1" smtClean="0">
                <a:latin typeface="Bell MT" pitchFamily="18" charset="0"/>
              </a:rPr>
              <a:t>Bagi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sudah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bekerja</a:t>
            </a:r>
            <a:r>
              <a:rPr lang="en-US" sz="2400" dirty="0" smtClean="0">
                <a:latin typeface="Bell MT" pitchFamily="18" charset="0"/>
              </a:rPr>
              <a:t>, </a:t>
            </a:r>
            <a:r>
              <a:rPr lang="en-US" sz="2400" dirty="0" err="1" smtClean="0">
                <a:latin typeface="Bell MT" pitchFamily="18" charset="0"/>
              </a:rPr>
              <a:t>sertifikasi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memberi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cara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standar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terukur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untuk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mengukur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kemampuan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teknis</a:t>
            </a:r>
            <a:r>
              <a:rPr lang="en-US" sz="2400" dirty="0" smtClean="0">
                <a:latin typeface="Bell MT" pitchFamily="18" charset="0"/>
              </a:rPr>
              <a:t>. </a:t>
            </a:r>
            <a:endParaRPr lang="id-ID" sz="2400" dirty="0" smtClean="0">
              <a:latin typeface="Bell MT" pitchFamily="18" charset="0"/>
            </a:endParaRPr>
          </a:p>
          <a:p>
            <a:r>
              <a:rPr lang="id-ID" sz="2400" dirty="0" smtClean="0">
                <a:latin typeface="Bell MT" pitchFamily="18" charset="0"/>
              </a:rPr>
              <a:t>M</a:t>
            </a:r>
            <a:r>
              <a:rPr lang="en-US" sz="2400" dirty="0" err="1" smtClean="0">
                <a:latin typeface="Bell MT" pitchFamily="18" charset="0"/>
              </a:rPr>
              <a:t>emiliki</a:t>
            </a:r>
            <a:r>
              <a:rPr lang="en-US" sz="2400" dirty="0" smtClean="0">
                <a:latin typeface="Bell MT" pitchFamily="18" charset="0"/>
              </a:rPr>
              <a:t> rasa </a:t>
            </a:r>
            <a:r>
              <a:rPr lang="en-US" sz="2400" dirty="0" err="1" smtClean="0">
                <a:latin typeface="Bell MT" pitchFamily="18" charset="0"/>
              </a:rPr>
              <a:t>kepercayaan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diri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lebih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tinggi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terkait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dengan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keterampilan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dimilikinya</a:t>
            </a:r>
            <a:endParaRPr lang="id-ID" sz="2400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IT</a:t>
            </a:r>
            <a:r>
              <a:rPr lang="id-ID" dirty="0" smtClean="0"/>
              <a:t>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 err="1" smtClean="0">
                <a:latin typeface="Bell MT" pitchFamily="18" charset="0"/>
              </a:rPr>
              <a:t>Sertifikasi</a:t>
            </a:r>
            <a:r>
              <a:rPr lang="en-US" sz="2800" b="1" dirty="0" smtClean="0">
                <a:latin typeface="Bell MT" pitchFamily="18" charset="0"/>
              </a:rPr>
              <a:t> IT </a:t>
            </a:r>
            <a:r>
              <a:rPr lang="en-US" sz="2800" dirty="0" err="1" smtClean="0">
                <a:latin typeface="Bell MT" pitchFamily="18" charset="0"/>
              </a:rPr>
              <a:t>adalah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independen</a:t>
            </a:r>
            <a:r>
              <a:rPr lang="en-US" sz="2800" dirty="0" smtClean="0">
                <a:latin typeface="Bell MT" pitchFamily="18" charset="0"/>
              </a:rPr>
              <a:t>, </a:t>
            </a:r>
            <a:r>
              <a:rPr lang="en-US" sz="2800" dirty="0" err="1" smtClean="0">
                <a:latin typeface="Bell MT" pitchFamily="18" charset="0"/>
              </a:rPr>
              <a:t>obyektif</a:t>
            </a:r>
            <a:r>
              <a:rPr lang="en-US" sz="2800" dirty="0" smtClean="0">
                <a:latin typeface="Bell MT" pitchFamily="18" charset="0"/>
              </a:rPr>
              <a:t>, </a:t>
            </a:r>
            <a:r>
              <a:rPr lang="en-US" sz="2800" dirty="0" err="1" smtClean="0">
                <a:latin typeface="Bell MT" pitchFamily="18" charset="0"/>
              </a:rPr>
              <a:t>dan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tugas</a:t>
            </a:r>
            <a:r>
              <a:rPr lang="en-US" sz="2800" dirty="0" smtClean="0">
                <a:latin typeface="Bell MT" pitchFamily="18" charset="0"/>
              </a:rPr>
              <a:t> yang regular </a:t>
            </a:r>
            <a:r>
              <a:rPr lang="en-US" sz="2800" dirty="0" err="1" smtClean="0">
                <a:latin typeface="Bell MT" pitchFamily="18" charset="0"/>
              </a:rPr>
              <a:t>bagi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kepentingan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profesional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dalam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satu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atau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lebih</a:t>
            </a:r>
            <a:r>
              <a:rPr lang="en-US" sz="2800" dirty="0" smtClean="0">
                <a:latin typeface="Bell MT" pitchFamily="18" charset="0"/>
              </a:rPr>
              <a:t> area </a:t>
            </a:r>
            <a:r>
              <a:rPr lang="en-US" sz="2800" dirty="0" err="1" smtClean="0">
                <a:latin typeface="Bell MT" pitchFamily="18" charset="0"/>
              </a:rPr>
              <a:t>di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teknologi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informasi</a:t>
            </a:r>
            <a:r>
              <a:rPr lang="en-US" sz="2800" dirty="0" smtClean="0">
                <a:latin typeface="Bell MT" pitchFamily="18" charset="0"/>
              </a:rPr>
              <a:t>. </a:t>
            </a:r>
            <a:endParaRPr lang="id-ID" sz="2800" dirty="0" smtClean="0">
              <a:latin typeface="Bell MT" pitchFamily="18" charset="0"/>
            </a:endParaRPr>
          </a:p>
          <a:p>
            <a:endParaRPr lang="en-US" sz="2800" dirty="0" smtClean="0">
              <a:latin typeface="Bell MT" pitchFamily="18" charset="0"/>
            </a:endParaRPr>
          </a:p>
          <a:p>
            <a:r>
              <a:rPr lang="en-US" sz="2800" u="sng" dirty="0" err="1" smtClean="0">
                <a:latin typeface="Bell MT" pitchFamily="18" charset="0"/>
              </a:rPr>
              <a:t>Sertifikasi</a:t>
            </a:r>
            <a:r>
              <a:rPr lang="en-US" sz="2800" u="sng" dirty="0" smtClean="0">
                <a:latin typeface="Bell MT" pitchFamily="18" charset="0"/>
              </a:rPr>
              <a:t> </a:t>
            </a:r>
            <a:r>
              <a:rPr lang="en-US" sz="2800" u="sng" dirty="0" err="1" smtClean="0">
                <a:latin typeface="Bell MT" pitchFamily="18" charset="0"/>
              </a:rPr>
              <a:t>memiliki</a:t>
            </a:r>
            <a:r>
              <a:rPr lang="en-US" sz="2800" u="sng" dirty="0" smtClean="0">
                <a:latin typeface="Bell MT" pitchFamily="18" charset="0"/>
              </a:rPr>
              <a:t> </a:t>
            </a:r>
            <a:r>
              <a:rPr lang="en-US" sz="2800" u="sng" dirty="0" err="1" smtClean="0">
                <a:latin typeface="Bell MT" pitchFamily="18" charset="0"/>
              </a:rPr>
              <a:t>tujuan</a:t>
            </a:r>
            <a:r>
              <a:rPr lang="en-US" sz="2800" u="sng" dirty="0" smtClean="0">
                <a:latin typeface="Bell MT" pitchFamily="18" charset="0"/>
              </a:rPr>
              <a:t> </a:t>
            </a:r>
            <a:r>
              <a:rPr lang="id-ID" sz="2800" u="sng" dirty="0" smtClean="0">
                <a:latin typeface="Bell MT" pitchFamily="18" charset="0"/>
              </a:rPr>
              <a:t>secara umum </a:t>
            </a:r>
            <a:r>
              <a:rPr lang="en-US" sz="2800" u="sng" dirty="0" err="1" smtClean="0">
                <a:latin typeface="Bell MT" pitchFamily="18" charset="0"/>
              </a:rPr>
              <a:t>untuk</a:t>
            </a:r>
            <a:r>
              <a:rPr lang="en-US" sz="2800" u="sng" dirty="0" smtClean="0">
                <a:latin typeface="Bell MT" pitchFamily="18" charset="0"/>
              </a:rPr>
              <a:t>:</a:t>
            </a:r>
          </a:p>
          <a:p>
            <a:pPr lvl="1"/>
            <a:r>
              <a:rPr lang="en-US" sz="2400" dirty="0" err="1" smtClean="0">
                <a:latin typeface="Bell MT" pitchFamily="18" charset="0"/>
              </a:rPr>
              <a:t>Membentuk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tenaga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praktisi</a:t>
            </a:r>
            <a:r>
              <a:rPr lang="en-US" sz="2400" dirty="0" smtClean="0">
                <a:latin typeface="Bell MT" pitchFamily="18" charset="0"/>
              </a:rPr>
              <a:t> TI yang </a:t>
            </a:r>
            <a:r>
              <a:rPr lang="en-US" sz="2400" dirty="0" err="1" smtClean="0">
                <a:latin typeface="Bell MT" pitchFamily="18" charset="0"/>
              </a:rPr>
              <a:t>berkualitas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tinggi</a:t>
            </a:r>
            <a:r>
              <a:rPr lang="en-US" sz="2400" dirty="0" smtClean="0">
                <a:latin typeface="Bell MT" pitchFamily="18" charset="0"/>
              </a:rPr>
              <a:t>,</a:t>
            </a:r>
          </a:p>
          <a:p>
            <a:pPr lvl="1"/>
            <a:r>
              <a:rPr lang="en-US" sz="2400" dirty="0" err="1" smtClean="0">
                <a:latin typeface="Bell MT" pitchFamily="18" charset="0"/>
              </a:rPr>
              <a:t>Membentuk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standar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kerja</a:t>
            </a:r>
            <a:r>
              <a:rPr lang="en-US" sz="2400" dirty="0" smtClean="0">
                <a:latin typeface="Bell MT" pitchFamily="18" charset="0"/>
              </a:rPr>
              <a:t> TI yang </a:t>
            </a:r>
            <a:r>
              <a:rPr lang="en-US" sz="2400" dirty="0" err="1" smtClean="0">
                <a:latin typeface="Bell MT" pitchFamily="18" charset="0"/>
              </a:rPr>
              <a:t>tinggi</a:t>
            </a:r>
            <a:r>
              <a:rPr lang="en-US" sz="2400" dirty="0" smtClean="0">
                <a:latin typeface="Bell MT" pitchFamily="18" charset="0"/>
              </a:rPr>
              <a:t>,</a:t>
            </a:r>
          </a:p>
          <a:p>
            <a:pPr lvl="1"/>
            <a:r>
              <a:rPr lang="en-US" sz="2400" dirty="0" err="1" smtClean="0">
                <a:latin typeface="Bell MT" pitchFamily="18" charset="0"/>
              </a:rPr>
              <a:t>Pengembangan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profesional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berkesinambungan</a:t>
            </a:r>
            <a:endParaRPr lang="en-US" sz="2400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 txBox="1">
            <a:spLocks noGrp="1"/>
          </p:cNvSpPr>
          <p:nvPr>
            <p:ph type="title"/>
          </p:nvPr>
        </p:nvSpPr>
        <p:spPr>
          <a:xfrm>
            <a:off x="768096" y="897724"/>
            <a:ext cx="7766304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0" dirty="0">
                <a:latin typeface="Arial"/>
                <a:cs typeface="Arial"/>
              </a:rPr>
              <a:t>Menjadi Profesional dengan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dirty="0">
                <a:latin typeface="Arial"/>
                <a:cs typeface="Arial"/>
              </a:rPr>
              <a:t>Sertifikasi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lr>
                <a:srgbClr val="0066FF"/>
              </a:buClr>
              <a:buSzPct val="80000"/>
              <a:buFont typeface="Wingdings"/>
              <a:buChar char=""/>
              <a:tabLst>
                <a:tab pos="356235" algn="l"/>
              </a:tabLst>
            </a:pPr>
            <a:r>
              <a:rPr lang="id-ID" sz="3000" b="1" spc="-5" dirty="0">
                <a:latin typeface="Arial"/>
                <a:cs typeface="Arial"/>
              </a:rPr>
              <a:t>Dalam menjalankan profesinya, seorang </a:t>
            </a:r>
            <a:r>
              <a:rPr lang="id-ID" sz="3000" b="1" spc="5" dirty="0">
                <a:latin typeface="Arial"/>
                <a:cs typeface="Arial"/>
              </a:rPr>
              <a:t>TI  </a:t>
            </a:r>
            <a:r>
              <a:rPr lang="id-ID" sz="3000" b="1" spc="-5" dirty="0">
                <a:latin typeface="Arial"/>
                <a:cs typeface="Arial"/>
              </a:rPr>
              <a:t>memiliki </a:t>
            </a:r>
            <a:r>
              <a:rPr lang="id-ID" sz="3000" b="1" spc="-10" dirty="0" smtClean="0">
                <a:latin typeface="Arial"/>
                <a:cs typeface="Arial"/>
              </a:rPr>
              <a:t>prasyaratan </a:t>
            </a:r>
            <a:r>
              <a:rPr lang="id-ID" sz="3000" b="1" dirty="0" smtClean="0">
                <a:latin typeface="Arial"/>
                <a:cs typeface="Arial"/>
              </a:rPr>
              <a:t>profesionalisme</a:t>
            </a:r>
            <a:r>
              <a:rPr lang="id-ID" sz="3000" b="1" spc="40" dirty="0" smtClean="0">
                <a:latin typeface="Arial"/>
                <a:cs typeface="Arial"/>
              </a:rPr>
              <a:t>, antara lain dengan</a:t>
            </a:r>
            <a:r>
              <a:rPr lang="id-ID" sz="3000" b="1" dirty="0" smtClean="0">
                <a:latin typeface="Arial"/>
                <a:cs typeface="Arial"/>
              </a:rPr>
              <a:t>:</a:t>
            </a:r>
            <a:endParaRPr lang="id-ID" sz="3000" dirty="0">
              <a:latin typeface="Arial"/>
              <a:cs typeface="Arial"/>
            </a:endParaRPr>
          </a:p>
          <a:p>
            <a:pPr marL="756920" lvl="1" indent="-287020">
              <a:lnSpc>
                <a:spcPct val="100000"/>
              </a:lnSpc>
              <a:spcBef>
                <a:spcPts val="680"/>
              </a:spcBef>
              <a:buClr>
                <a:srgbClr val="6600CC"/>
              </a:buClr>
              <a:buSzPct val="69642"/>
              <a:buFont typeface="Wingdings"/>
              <a:buChar char=""/>
              <a:tabLst>
                <a:tab pos="757555" algn="l"/>
              </a:tabLst>
            </a:pPr>
            <a:r>
              <a:rPr lang="id-ID" sz="2800" spc="-5" dirty="0">
                <a:latin typeface="Arial"/>
                <a:cs typeface="Arial"/>
              </a:rPr>
              <a:t>Dasar </a:t>
            </a:r>
            <a:r>
              <a:rPr lang="id-ID" sz="2800" dirty="0">
                <a:latin typeface="Arial"/>
                <a:cs typeface="Arial"/>
              </a:rPr>
              <a:t>ilmu </a:t>
            </a:r>
            <a:r>
              <a:rPr lang="id-ID" sz="2800" spc="-35" dirty="0">
                <a:latin typeface="Arial"/>
                <a:cs typeface="Arial"/>
              </a:rPr>
              <a:t>yg </a:t>
            </a:r>
            <a:r>
              <a:rPr lang="id-ID" sz="2800" dirty="0">
                <a:latin typeface="Arial"/>
                <a:cs typeface="Arial"/>
              </a:rPr>
              <a:t>kuat</a:t>
            </a:r>
            <a:r>
              <a:rPr lang="id-ID" sz="2800" spc="105" dirty="0">
                <a:latin typeface="Arial"/>
                <a:cs typeface="Arial"/>
              </a:rPr>
              <a:t> </a:t>
            </a:r>
            <a:r>
              <a:rPr lang="id-ID" sz="2800" spc="-5" dirty="0">
                <a:latin typeface="Arial"/>
                <a:cs typeface="Arial"/>
              </a:rPr>
              <a:t>dibidangnya</a:t>
            </a:r>
            <a:endParaRPr lang="id-ID" sz="2800" dirty="0">
              <a:latin typeface="Arial"/>
              <a:cs typeface="Arial"/>
            </a:endParaRPr>
          </a:p>
          <a:p>
            <a:pPr marL="756920" marR="1039494" lvl="1" indent="-287020">
              <a:lnSpc>
                <a:spcPct val="100000"/>
              </a:lnSpc>
              <a:spcBef>
                <a:spcPts val="665"/>
              </a:spcBef>
              <a:buClr>
                <a:srgbClr val="6600CC"/>
              </a:buClr>
              <a:buSzPct val="69642"/>
              <a:buFont typeface="Wingdings"/>
              <a:buChar char=""/>
              <a:tabLst>
                <a:tab pos="757555" algn="l"/>
              </a:tabLst>
            </a:pPr>
            <a:r>
              <a:rPr lang="id-ID" sz="2800" dirty="0">
                <a:latin typeface="Arial"/>
                <a:cs typeface="Arial"/>
              </a:rPr>
              <a:t>Penguatan kiat-kiat profesi </a:t>
            </a:r>
            <a:r>
              <a:rPr lang="id-ID" sz="2800" spc="-30" dirty="0">
                <a:latin typeface="Arial"/>
                <a:cs typeface="Arial"/>
              </a:rPr>
              <a:t>yg </a:t>
            </a:r>
            <a:r>
              <a:rPr lang="id-ID" sz="2800" dirty="0">
                <a:latin typeface="Arial"/>
                <a:cs typeface="Arial"/>
              </a:rPr>
              <a:t>dilakukan  berdasarkan riset dan praktis, bukan  konsep/teori</a:t>
            </a:r>
            <a:r>
              <a:rPr lang="id-ID" sz="2800" spc="-5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belaka.</a:t>
            </a:r>
          </a:p>
          <a:p>
            <a:pPr marL="756920" marR="917575" lvl="1" indent="-287020">
              <a:lnSpc>
                <a:spcPct val="100000"/>
              </a:lnSpc>
              <a:spcBef>
                <a:spcPts val="680"/>
              </a:spcBef>
              <a:buClr>
                <a:srgbClr val="6600CC"/>
              </a:buClr>
              <a:buSzPct val="69642"/>
              <a:buFont typeface="Wingdings"/>
              <a:buChar char=""/>
              <a:tabLst>
                <a:tab pos="757555" algn="l"/>
              </a:tabLst>
            </a:pPr>
            <a:r>
              <a:rPr lang="id-ID" sz="2800" dirty="0">
                <a:latin typeface="Arial"/>
                <a:cs typeface="Arial"/>
              </a:rPr>
              <a:t>Pengembangan kemampuan</a:t>
            </a:r>
            <a:r>
              <a:rPr lang="id-ID" sz="2800" spc="-3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profesional  berkesinambungan.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4691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 txBox="1">
            <a:spLocks noGrp="1"/>
          </p:cNvSpPr>
          <p:nvPr>
            <p:ph type="title"/>
          </p:nvPr>
        </p:nvSpPr>
        <p:spPr>
          <a:xfrm>
            <a:off x="768096" y="897724"/>
            <a:ext cx="7766304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0" dirty="0">
                <a:latin typeface="Arial"/>
                <a:cs typeface="Arial"/>
              </a:rPr>
              <a:t>Menjadi Profesional dengan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dirty="0">
                <a:latin typeface="Arial"/>
                <a:cs typeface="Arial"/>
              </a:rPr>
              <a:t>Sertifikasi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721995" indent="-342900">
              <a:lnSpc>
                <a:spcPct val="100000"/>
              </a:lnSpc>
              <a:spcBef>
                <a:spcPts val="100"/>
              </a:spcBef>
              <a:buClr>
                <a:srgbClr val="0066FF"/>
              </a:buClr>
              <a:buSzPct val="79687"/>
              <a:buFont typeface="Wingdings"/>
              <a:buChar char=""/>
              <a:tabLst>
                <a:tab pos="356235" algn="l"/>
              </a:tabLst>
            </a:pPr>
            <a:r>
              <a:rPr sz="3200" dirty="0">
                <a:latin typeface="Arial"/>
                <a:cs typeface="Arial"/>
              </a:rPr>
              <a:t>Dalam </a:t>
            </a:r>
            <a:r>
              <a:rPr sz="3200" spc="-5" dirty="0">
                <a:latin typeface="Arial"/>
                <a:cs typeface="Arial"/>
              </a:rPr>
              <a:t>mempertanggungjawabkan  </a:t>
            </a:r>
            <a:r>
              <a:rPr sz="3200" dirty="0">
                <a:latin typeface="Arial"/>
                <a:cs typeface="Arial"/>
              </a:rPr>
              <a:t>kemampuan menjalankan </a:t>
            </a:r>
            <a:r>
              <a:rPr sz="3200" spc="-5" dirty="0">
                <a:latin typeface="Arial"/>
                <a:cs typeface="Arial"/>
              </a:rPr>
              <a:t>pekerjaan </a:t>
            </a:r>
            <a:r>
              <a:rPr sz="3200" dirty="0">
                <a:latin typeface="Arial"/>
                <a:cs typeface="Arial"/>
              </a:rPr>
              <a:t>di  bidang TI, </a:t>
            </a:r>
            <a:r>
              <a:rPr sz="3200" spc="-5" dirty="0">
                <a:latin typeface="Arial"/>
                <a:cs typeface="Arial"/>
              </a:rPr>
              <a:t>perlu standarisasi dari</a:t>
            </a:r>
            <a:r>
              <a:rPr sz="3200" spc="-9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sebuah  </a:t>
            </a:r>
            <a:r>
              <a:rPr sz="3200" spc="-5" dirty="0">
                <a:latin typeface="Arial"/>
                <a:cs typeface="Arial"/>
              </a:rPr>
              <a:t>profesi.</a:t>
            </a:r>
            <a:endParaRPr sz="32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lr>
                <a:srgbClr val="0066FF"/>
              </a:buClr>
              <a:buSzPct val="79687"/>
              <a:buFont typeface="Wingdings"/>
              <a:buChar char=""/>
              <a:tabLst>
                <a:tab pos="356235" algn="l"/>
              </a:tabLst>
            </a:pPr>
            <a:r>
              <a:rPr sz="3200" dirty="0">
                <a:latin typeface="Arial"/>
                <a:cs typeface="Arial"/>
              </a:rPr>
              <a:t>Cara </a:t>
            </a:r>
            <a:r>
              <a:rPr sz="3200" spc="-5" dirty="0">
                <a:latin typeface="Arial"/>
                <a:cs typeface="Arial"/>
              </a:rPr>
              <a:t>yg </a:t>
            </a:r>
            <a:r>
              <a:rPr sz="3200" dirty="0">
                <a:latin typeface="Arial"/>
                <a:cs typeface="Arial"/>
              </a:rPr>
              <a:t>ditempuh adalah melalui</a:t>
            </a:r>
            <a:r>
              <a:rPr sz="3200" spc="-19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sertifikasi</a:t>
            </a:r>
            <a:r>
              <a:rPr sz="3200" spc="-5" dirty="0">
                <a:latin typeface="Arial"/>
                <a:cs typeface="Arial"/>
              </a:rPr>
              <a:t>,  sbg </a:t>
            </a:r>
            <a:r>
              <a:rPr sz="3200" b="1" spc="-5" dirty="0">
                <a:solidFill>
                  <a:srgbClr val="0000CC"/>
                </a:solidFill>
                <a:latin typeface="Arial"/>
                <a:cs typeface="Arial"/>
              </a:rPr>
              <a:t>lambang </a:t>
            </a:r>
            <a:r>
              <a:rPr sz="3200" b="1" dirty="0">
                <a:solidFill>
                  <a:srgbClr val="0000CC"/>
                </a:solidFill>
                <a:latin typeface="Arial"/>
                <a:cs typeface="Arial"/>
              </a:rPr>
              <a:t>sebuah</a:t>
            </a:r>
            <a:r>
              <a:rPr sz="3200" b="1" spc="-65" dirty="0">
                <a:solidFill>
                  <a:srgbClr val="0000CC"/>
                </a:solidFill>
                <a:latin typeface="Arial"/>
                <a:cs typeface="Arial"/>
              </a:rPr>
              <a:t> </a:t>
            </a:r>
            <a:r>
              <a:rPr sz="3200" b="1" spc="-5" dirty="0">
                <a:solidFill>
                  <a:srgbClr val="0000CC"/>
                </a:solidFill>
                <a:latin typeface="Arial"/>
                <a:cs typeface="Arial"/>
              </a:rPr>
              <a:t>profesionalisme</a:t>
            </a:r>
            <a:r>
              <a:rPr sz="3200" spc="-5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102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Sertifikasi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TI </a:t>
            </a:r>
            <a:r>
              <a:rPr lang="en-US" dirty="0" err="1" smtClean="0"/>
              <a:t>Profesional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b="1" dirty="0" smtClean="0"/>
              <a:t>Secara khusus, sertifikasi bagi tenaga TI profesional bertujuan untuk </a:t>
            </a:r>
          </a:p>
          <a:p>
            <a:r>
              <a:rPr lang="en-US" sz="2800" dirty="0" err="1" smtClean="0"/>
              <a:t>Perencanaan</a:t>
            </a:r>
            <a:r>
              <a:rPr lang="en-US" sz="2800" dirty="0" smtClean="0"/>
              <a:t> </a:t>
            </a:r>
            <a:r>
              <a:rPr lang="id-ID" sz="2800" dirty="0" smtClean="0"/>
              <a:t>dan pengembangan </a:t>
            </a:r>
            <a:r>
              <a:rPr lang="en-US" sz="2800" dirty="0" err="1" smtClean="0"/>
              <a:t>karir</a:t>
            </a:r>
            <a:r>
              <a:rPr lang="id-ID" sz="2800" dirty="0" smtClean="0"/>
              <a:t> (</a:t>
            </a:r>
            <a:r>
              <a:rPr lang="id-ID" sz="2800" i="1" dirty="0" smtClean="0"/>
              <a:t>p</a:t>
            </a:r>
            <a:r>
              <a:rPr lang="en-US" sz="2800" i="1" dirty="0" err="1" smtClean="0"/>
              <a:t>rofesional</a:t>
            </a:r>
            <a:r>
              <a:rPr lang="en-US" sz="2800" i="1" dirty="0" smtClean="0"/>
              <a:t> development</a:t>
            </a:r>
            <a:r>
              <a:rPr lang="id-ID" sz="2800" i="1" dirty="0" smtClean="0"/>
              <a:t>) </a:t>
            </a:r>
            <a:r>
              <a:rPr lang="id-ID" sz="2800" dirty="0" smtClean="0"/>
              <a:t>yang </a:t>
            </a:r>
            <a:r>
              <a:rPr lang="en-US" sz="2800" dirty="0" err="1" smtClean="0"/>
              <a:t>bermanfaat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promosi</a:t>
            </a:r>
            <a:r>
              <a:rPr lang="en-US" sz="2800" dirty="0" smtClean="0"/>
              <a:t>, </a:t>
            </a:r>
            <a:r>
              <a:rPr lang="en-US" sz="2800" dirty="0" err="1" smtClean="0"/>
              <a:t>gaji</a:t>
            </a:r>
            <a:r>
              <a:rPr lang="id-ID" sz="2800" dirty="0" smtClean="0"/>
              <a:t>,dll</a:t>
            </a:r>
            <a:endParaRPr lang="id-ID" sz="2800" i="1" dirty="0" smtClean="0"/>
          </a:p>
          <a:p>
            <a:r>
              <a:rPr lang="en-US" sz="2800" dirty="0" err="1" smtClean="0"/>
              <a:t>Meningkatkan</a:t>
            </a:r>
            <a:r>
              <a:rPr lang="en-US" sz="2800" dirty="0" smtClean="0"/>
              <a:t> </a:t>
            </a:r>
            <a:r>
              <a:rPr lang="en-US" sz="2800" i="1" dirty="0" smtClean="0"/>
              <a:t>international marketability</a:t>
            </a:r>
            <a:r>
              <a:rPr lang="en-US" sz="2800" dirty="0" smtClean="0"/>
              <a:t> (</a:t>
            </a:r>
            <a:r>
              <a:rPr lang="en-US" sz="2800" dirty="0" err="1" smtClean="0"/>
              <a:t>penting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kasus</a:t>
            </a:r>
            <a:r>
              <a:rPr lang="en-US" sz="2800" dirty="0" smtClean="0"/>
              <a:t>, </a:t>
            </a:r>
            <a:r>
              <a:rPr lang="en-US" sz="2800" dirty="0" err="1" smtClean="0"/>
              <a:t>ketika</a:t>
            </a:r>
            <a:r>
              <a:rPr lang="en-US" sz="2800" dirty="0" smtClean="0"/>
              <a:t> </a:t>
            </a:r>
            <a:r>
              <a:rPr lang="en-US" sz="2800" dirty="0" err="1" smtClean="0"/>
              <a:t>tenaga</a:t>
            </a:r>
            <a:r>
              <a:rPr lang="en-US" sz="2800" dirty="0" smtClean="0"/>
              <a:t> TI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bekerja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perusahaan</a:t>
            </a:r>
            <a:r>
              <a:rPr lang="en-US" sz="2800" dirty="0" smtClean="0"/>
              <a:t> </a:t>
            </a:r>
            <a:r>
              <a:rPr lang="en-US" sz="2800" dirty="0" err="1" smtClean="0"/>
              <a:t>multinasional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Sertifikasi Bagi Masyarakat (1)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 smtClean="0"/>
              <a:t>Bagi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masyarakat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luas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sertifikasi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memberikan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kontribusi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positif</a:t>
            </a:r>
            <a:endParaRPr lang="id-ID" sz="2400" b="1" dirty="0" smtClean="0"/>
          </a:p>
          <a:p>
            <a:pPr lvl="0"/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staf</a:t>
            </a:r>
            <a:r>
              <a:rPr lang="en-US" sz="2400" dirty="0" smtClean="0"/>
              <a:t> yang </a:t>
            </a:r>
            <a:r>
              <a:rPr lang="en-US" sz="2400" i="1" dirty="0" smtClean="0"/>
              <a:t>up to date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berkualitas</a:t>
            </a:r>
            <a:r>
              <a:rPr lang="en-US" sz="2400" dirty="0" smtClean="0"/>
              <a:t> </a:t>
            </a:r>
            <a:r>
              <a:rPr lang="en-US" sz="2400" dirty="0" err="1" smtClean="0"/>
              <a:t>tinggi</a:t>
            </a:r>
            <a:r>
              <a:rPr lang="en-US" sz="2400" dirty="0" smtClean="0"/>
              <a:t>.</a:t>
            </a:r>
            <a:endParaRPr lang="id-ID" sz="2400" dirty="0" smtClean="0"/>
          </a:p>
          <a:p>
            <a:r>
              <a:rPr lang="en-US" sz="2400" dirty="0" err="1" smtClean="0"/>
              <a:t>Memperoleh</a:t>
            </a:r>
            <a:r>
              <a:rPr lang="en-US" sz="2400" dirty="0" smtClean="0"/>
              <a:t> </a:t>
            </a:r>
            <a:r>
              <a:rPr lang="en-US" sz="2400" dirty="0" err="1" smtClean="0"/>
              <a:t>citra</a:t>
            </a:r>
            <a:r>
              <a:rPr lang="en-US" sz="2400" dirty="0" smtClean="0"/>
              <a:t> </a:t>
            </a:r>
            <a:r>
              <a:rPr lang="en-US" sz="2400" dirty="0" err="1" smtClean="0"/>
              <a:t>perusahaan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baik</a:t>
            </a:r>
            <a:r>
              <a:rPr lang="en-US" sz="2400" dirty="0" smtClean="0"/>
              <a:t>, </a:t>
            </a:r>
            <a:r>
              <a:rPr lang="en-US" sz="2400" dirty="0" err="1" smtClean="0"/>
              <a:t>keuntungan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kompetitif</a:t>
            </a:r>
            <a:r>
              <a:rPr lang="en-US" sz="2400" dirty="0" smtClean="0"/>
              <a:t>,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alat</a:t>
            </a:r>
            <a:r>
              <a:rPr lang="en-US" sz="2400" dirty="0" smtClean="0"/>
              <a:t> </a:t>
            </a:r>
            <a:r>
              <a:rPr lang="en-US" sz="2400" dirty="0" err="1" smtClean="0"/>
              <a:t>ukur</a:t>
            </a:r>
            <a:r>
              <a:rPr lang="en-US" sz="2400" dirty="0" smtClean="0"/>
              <a:t> yang </a:t>
            </a:r>
            <a:r>
              <a:rPr lang="en-US" sz="2400" dirty="0" err="1" smtClean="0"/>
              <a:t>obyektif</a:t>
            </a:r>
            <a:r>
              <a:rPr lang="en-US" sz="2400" dirty="0" smtClean="0"/>
              <a:t>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staf</a:t>
            </a:r>
            <a:r>
              <a:rPr lang="en-US" sz="2400" dirty="0" smtClean="0"/>
              <a:t>, </a:t>
            </a:r>
            <a:r>
              <a:rPr lang="en-US" sz="2400" dirty="0" err="1" smtClean="0"/>
              <a:t>kontraktor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konsultan</a:t>
            </a:r>
            <a:r>
              <a:rPr lang="en-US" sz="2400" dirty="0" smtClean="0"/>
              <a:t>.</a:t>
            </a:r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Sertifikasi Bagi Masyarakat (2)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 smtClean="0"/>
              <a:t>Bagi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masyarakat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luas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sertifikasi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memberikan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kontribusi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positif</a:t>
            </a:r>
            <a:endParaRPr lang="id-ID" sz="2400" b="1" dirty="0" smtClean="0"/>
          </a:p>
          <a:p>
            <a:pPr lvl="0"/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meningkatkan</a:t>
            </a:r>
            <a:r>
              <a:rPr lang="en-US" sz="2400" dirty="0" smtClean="0"/>
              <a:t> </a:t>
            </a:r>
            <a:r>
              <a:rPr lang="en-US" sz="2400" dirty="0" err="1" smtClean="0"/>
              <a:t>produktifitas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mikro</a:t>
            </a:r>
            <a:r>
              <a:rPr lang="en-US" sz="2400" dirty="0" smtClean="0"/>
              <a:t> </a:t>
            </a:r>
            <a:r>
              <a:rPr lang="en-US" sz="2400" dirty="0" err="1" smtClean="0"/>
              <a:t>maupun</a:t>
            </a:r>
            <a:r>
              <a:rPr lang="en-US" sz="2400" dirty="0" smtClean="0"/>
              <a:t> </a:t>
            </a:r>
            <a:r>
              <a:rPr lang="en-US" sz="2400" dirty="0" err="1" smtClean="0"/>
              <a:t>makro</a:t>
            </a:r>
            <a:r>
              <a:rPr lang="en-US" sz="2400" dirty="0" smtClean="0"/>
              <a:t>.</a:t>
            </a:r>
            <a:endParaRPr lang="id-ID" sz="2400" dirty="0" smtClean="0"/>
          </a:p>
          <a:p>
            <a:r>
              <a:rPr lang="en-US" sz="2400" dirty="0" err="1" smtClean="0"/>
              <a:t>Menaikkan</a:t>
            </a:r>
            <a:r>
              <a:rPr lang="en-US" sz="2400" dirty="0" smtClean="0"/>
              <a:t> </a:t>
            </a:r>
            <a:r>
              <a:rPr lang="en-US" sz="2400" dirty="0" err="1" smtClean="0"/>
              <a:t>pengakuan</a:t>
            </a:r>
            <a:r>
              <a:rPr lang="en-US" sz="2400" dirty="0" smtClean="0"/>
              <a:t> </a:t>
            </a:r>
            <a:r>
              <a:rPr lang="en-US" sz="2400" dirty="0" err="1" smtClean="0"/>
              <a:t>industri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intenasional</a:t>
            </a:r>
            <a:r>
              <a:rPr lang="en-US" sz="2400" dirty="0" smtClean="0"/>
              <a:t>.</a:t>
            </a:r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id-ID" dirty="0" smtClean="0"/>
              <a:t>-jenis</a:t>
            </a:r>
            <a:r>
              <a:rPr lang="en-US" dirty="0" smtClean="0"/>
              <a:t> </a:t>
            </a:r>
            <a:r>
              <a:rPr lang="en-US" dirty="0" err="1" smtClean="0"/>
              <a:t>Sertifikasi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sz="2400" dirty="0" err="1" smtClean="0"/>
              <a:t>Sertifikasi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dikelompokkan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2 </a:t>
            </a:r>
            <a:r>
              <a:rPr lang="en-US" sz="2400" dirty="0" err="1" smtClean="0"/>
              <a:t>jenis</a:t>
            </a:r>
            <a:r>
              <a:rPr lang="en-US" sz="2400" dirty="0" smtClean="0"/>
              <a:t>:</a:t>
            </a:r>
          </a:p>
          <a:p>
            <a:pPr marL="514350" indent="-514350">
              <a:buAutoNum type="arabicPeriod"/>
            </a:pPr>
            <a:r>
              <a:rPr lang="en-US" sz="2400" dirty="0" err="1" smtClean="0"/>
              <a:t>Sertifikasi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Nasional</a:t>
            </a:r>
            <a:endParaRPr lang="en-US" sz="2400" dirty="0" smtClean="0"/>
          </a:p>
          <a:p>
            <a:pPr marL="514350" indent="-514350">
              <a:buAutoNum type="arabicPeriod"/>
            </a:pPr>
            <a:r>
              <a:rPr lang="en-US" sz="2400" dirty="0" err="1" smtClean="0"/>
              <a:t>Sertifikasi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Internasional</a:t>
            </a:r>
            <a:endParaRPr lang="en-US" sz="2400" dirty="0" smtClean="0"/>
          </a:p>
          <a:p>
            <a:pPr marL="514350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838200"/>
            <a:ext cx="8229600" cy="5211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err="1" smtClean="0"/>
              <a:t>Sertifikasi</a:t>
            </a:r>
            <a:r>
              <a:rPr lang="en-US" sz="2400" dirty="0" smtClean="0"/>
              <a:t> </a:t>
            </a:r>
            <a:r>
              <a:rPr lang="en-US" sz="2400" dirty="0" err="1"/>
              <a:t>profesional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dasarnya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3 model, </a:t>
            </a:r>
            <a:r>
              <a:rPr lang="en-US" sz="2400" dirty="0" err="1"/>
              <a:t>yaitu</a:t>
            </a:r>
            <a:r>
              <a:rPr lang="en-US" sz="2400" dirty="0"/>
              <a:t> :</a:t>
            </a:r>
          </a:p>
          <a:p>
            <a:pPr lvl="0"/>
            <a:r>
              <a:rPr lang="en-US" sz="2400" b="1" dirty="0" err="1"/>
              <a:t>Dikembangkan</a:t>
            </a:r>
            <a:r>
              <a:rPr lang="en-US" sz="2400" b="1" dirty="0"/>
              <a:t> </a:t>
            </a:r>
            <a:r>
              <a:rPr lang="en-US" sz="2400" b="1" dirty="0" err="1"/>
              <a:t>oleh</a:t>
            </a:r>
            <a:r>
              <a:rPr lang="en-US" sz="2400" b="1" dirty="0"/>
              <a:t> </a:t>
            </a:r>
            <a:r>
              <a:rPr lang="en-US" sz="2400" b="1" dirty="0" err="1"/>
              <a:t>Profesional</a:t>
            </a:r>
            <a:r>
              <a:rPr lang="en-US" sz="2400" b="1" dirty="0"/>
              <a:t> Society</a:t>
            </a:r>
            <a:r>
              <a:rPr lang="en-US" sz="2400" dirty="0"/>
              <a:t>,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</a:t>
            </a:r>
            <a:r>
              <a:rPr lang="en-US" sz="2400" i="1" dirty="0"/>
              <a:t>British Computer Society</a:t>
            </a:r>
            <a:r>
              <a:rPr lang="en-US" sz="2400" dirty="0"/>
              <a:t> (BCS), </a:t>
            </a:r>
            <a:r>
              <a:rPr lang="en-US" sz="2400" i="1" dirty="0"/>
              <a:t>Australian Computer </a:t>
            </a:r>
            <a:r>
              <a:rPr lang="en-US" sz="2400" i="1" dirty="0" err="1" smtClean="0"/>
              <a:t>Soc</a:t>
            </a:r>
            <a:r>
              <a:rPr lang="id-ID" sz="2400" i="1" dirty="0" smtClean="0"/>
              <a:t>i</a:t>
            </a:r>
            <a:r>
              <a:rPr lang="en-US" sz="2400" i="1" dirty="0" err="1" smtClean="0"/>
              <a:t>ety</a:t>
            </a:r>
            <a:r>
              <a:rPr lang="en-US" sz="2400" dirty="0" smtClean="0"/>
              <a:t> </a:t>
            </a:r>
            <a:r>
              <a:rPr lang="en-US" sz="2400" dirty="0"/>
              <a:t>(ACS), </a:t>
            </a:r>
            <a:r>
              <a:rPr lang="en-US" sz="2400" i="1" dirty="0"/>
              <a:t>South East Asian Regional Computer Confederation</a:t>
            </a:r>
            <a:r>
              <a:rPr lang="en-US" sz="2400" dirty="0"/>
              <a:t> (SEARCC) etc</a:t>
            </a:r>
          </a:p>
          <a:p>
            <a:pPr lvl="0"/>
            <a:r>
              <a:rPr lang="en-US" sz="2400" b="1" dirty="0" err="1"/>
              <a:t>Dikeluarkan</a:t>
            </a:r>
            <a:r>
              <a:rPr lang="en-US" sz="2400" b="1" dirty="0"/>
              <a:t> </a:t>
            </a:r>
            <a:r>
              <a:rPr lang="en-US" sz="2400" b="1" dirty="0" err="1"/>
              <a:t>oleh</a:t>
            </a:r>
            <a:r>
              <a:rPr lang="en-US" sz="2400" b="1" dirty="0"/>
              <a:t> </a:t>
            </a:r>
            <a:r>
              <a:rPr lang="en-US" sz="2400" b="1" dirty="0" err="1"/>
              <a:t>Komunitas</a:t>
            </a:r>
            <a:r>
              <a:rPr lang="en-US" sz="2400" b="1" dirty="0"/>
              <a:t> </a:t>
            </a:r>
            <a:r>
              <a:rPr lang="en-US" sz="2400" b="1" dirty="0" err="1"/>
              <a:t>suatu</a:t>
            </a:r>
            <a:r>
              <a:rPr lang="en-US" sz="2400" b="1" dirty="0"/>
              <a:t> </a:t>
            </a:r>
            <a:r>
              <a:rPr lang="en-US" sz="2400" b="1" dirty="0" err="1"/>
              <a:t>profesi</a:t>
            </a:r>
            <a:r>
              <a:rPr lang="en-US" sz="2400" dirty="0"/>
              <a:t>,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</a:t>
            </a:r>
            <a:r>
              <a:rPr lang="en-US" sz="2400" i="1" dirty="0"/>
              <a:t>Linux</a:t>
            </a:r>
            <a:r>
              <a:rPr lang="en-US" sz="2400" dirty="0"/>
              <a:t> </a:t>
            </a:r>
            <a:r>
              <a:rPr lang="en-US" sz="2400" dirty="0" err="1"/>
              <a:t>Profesional</a:t>
            </a:r>
            <a:r>
              <a:rPr lang="en-US" sz="2400" dirty="0"/>
              <a:t>, SAGE (</a:t>
            </a:r>
            <a:r>
              <a:rPr lang="en-US" sz="2400" i="1" dirty="0"/>
              <a:t>System Administration Guild</a:t>
            </a:r>
            <a:r>
              <a:rPr lang="en-US" sz="2400" dirty="0"/>
              <a:t>), </a:t>
            </a:r>
            <a:r>
              <a:rPr lang="en-US" sz="2400" dirty="0" smtClean="0"/>
              <a:t>CISA (</a:t>
            </a:r>
            <a:r>
              <a:rPr lang="en-US" sz="2400" dirty="0"/>
              <a:t>IS Auditing) [http://www.isaca.org/]</a:t>
            </a:r>
          </a:p>
          <a:p>
            <a:pPr lvl="0"/>
            <a:r>
              <a:rPr lang="en-US" sz="2400" b="1" dirty="0" err="1"/>
              <a:t>Dikeluarkan</a:t>
            </a:r>
            <a:r>
              <a:rPr lang="en-US" sz="2400" b="1" dirty="0"/>
              <a:t> </a:t>
            </a:r>
            <a:r>
              <a:rPr lang="en-US" sz="2400" b="1" dirty="0" err="1"/>
              <a:t>oleh</a:t>
            </a:r>
            <a:r>
              <a:rPr lang="en-US" sz="2400" b="1" dirty="0"/>
              <a:t> vendor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MCSE (by Microsoft), CCNA (Cisco), CNE (Netware), RHCE (Red Hat) etc. </a:t>
            </a:r>
            <a:r>
              <a:rPr lang="en-US" sz="2400" dirty="0" err="1"/>
              <a:t>Biasanya</a:t>
            </a:r>
            <a:r>
              <a:rPr lang="en-US" sz="2400" dirty="0"/>
              <a:t> skill yang </a:t>
            </a:r>
            <a:r>
              <a:rPr lang="en-US" sz="2400" dirty="0" err="1"/>
              <a:t>dibutuhkan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memperoleh</a:t>
            </a:r>
            <a:r>
              <a:rPr lang="en-US" sz="2400" dirty="0"/>
              <a:t> </a:t>
            </a:r>
            <a:r>
              <a:rPr lang="en-US" sz="2400" dirty="0" err="1"/>
              <a:t>sertifikat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spesifik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berorientasi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produk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vendor </a:t>
            </a:r>
            <a:r>
              <a:rPr lang="en-US" sz="2400" dirty="0" err="1"/>
              <a:t>tersebut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3" r="19422"/>
          <a:stretch/>
        </p:blipFill>
        <p:spPr>
          <a:xfrm>
            <a:off x="7410449" y="1447800"/>
            <a:ext cx="1295401" cy="21431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Pemrograman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3200" b="1" dirty="0" smtClean="0"/>
              <a:t>JAVA</a:t>
            </a:r>
          </a:p>
          <a:p>
            <a:r>
              <a:rPr lang="id-ID" dirty="0" smtClean="0"/>
              <a:t>Oracle</a:t>
            </a:r>
            <a:r>
              <a:rPr lang="en-US" sz="3200" dirty="0" smtClean="0"/>
              <a:t> </a:t>
            </a:r>
            <a:r>
              <a:rPr lang="en-US" sz="3200" dirty="0" err="1" smtClean="0"/>
              <a:t>menawarkan</a:t>
            </a:r>
            <a:r>
              <a:rPr lang="id-ID" sz="3200" dirty="0" smtClean="0"/>
              <a:t> sertifikasi untuk Java SE Certification dan Java EE Certification</a:t>
            </a:r>
            <a:r>
              <a:rPr lang="en-US" sz="3200" dirty="0" smtClean="0"/>
              <a:t>. </a:t>
            </a:r>
            <a:endParaRPr lang="id-ID" sz="3200" dirty="0" smtClean="0"/>
          </a:p>
          <a:p>
            <a:r>
              <a:rPr lang="id-ID" sz="3200" dirty="0" smtClean="0"/>
              <a:t>Java SE Certification terdiri dari level </a:t>
            </a:r>
            <a:r>
              <a:rPr lang="id-ID" dirty="0" smtClean="0"/>
              <a:t>Associate, Professional </a:t>
            </a:r>
            <a:r>
              <a:rPr lang="en-US" dirty="0" smtClean="0"/>
              <a:t> </a:t>
            </a:r>
            <a:r>
              <a:rPr lang="id-ID" dirty="0" smtClean="0"/>
              <a:t>dan Master</a:t>
            </a:r>
            <a:endParaRPr lang="en-US" dirty="0" smtClean="0"/>
          </a:p>
          <a:p>
            <a:r>
              <a:rPr lang="id-ID" sz="3200" dirty="0" smtClean="0"/>
              <a:t>Java EE </a:t>
            </a:r>
            <a:r>
              <a:rPr lang="id-ID" dirty="0"/>
              <a:t>Certification terdiri dari level Master dan Oracle Certified Expert certification  yang mengenali kompetensi dalam teknologi </a:t>
            </a:r>
            <a:r>
              <a:rPr lang="id-ID" dirty="0" smtClean="0"/>
              <a:t>spesifik</a:t>
            </a:r>
            <a:endParaRPr lang="id-ID" sz="3200" dirty="0" smtClean="0"/>
          </a:p>
          <a:p>
            <a:r>
              <a:rPr lang="en-US" sz="3200" dirty="0" err="1" smtClean="0"/>
              <a:t>Setiap</a:t>
            </a:r>
            <a:r>
              <a:rPr lang="en-US" sz="3200" dirty="0" smtClean="0"/>
              <a:t> </a:t>
            </a:r>
            <a:r>
              <a:rPr lang="en-US" sz="3200" dirty="0" err="1" smtClean="0"/>
              <a:t>jenjang</a:t>
            </a:r>
            <a:r>
              <a:rPr lang="en-US" sz="3200" dirty="0" smtClean="0"/>
              <a:t> </a:t>
            </a:r>
            <a:r>
              <a:rPr lang="en-US" sz="3200" dirty="0" err="1" smtClean="0"/>
              <a:t>sertifikasi</a:t>
            </a:r>
            <a:r>
              <a:rPr lang="en-US" sz="3200" dirty="0" smtClean="0"/>
              <a:t> </a:t>
            </a:r>
            <a:r>
              <a:rPr lang="en-US" sz="3200" dirty="0" err="1" smtClean="0"/>
              <a:t>membutuhkan</a:t>
            </a:r>
            <a:r>
              <a:rPr lang="en-US" sz="3200" dirty="0" smtClean="0"/>
              <a:t> </a:t>
            </a:r>
            <a:r>
              <a:rPr lang="en-US" sz="3200" dirty="0" err="1" smtClean="0"/>
              <a:t>jenjang</a:t>
            </a:r>
            <a:r>
              <a:rPr lang="en-US" sz="3200" dirty="0" smtClean="0"/>
              <a:t> </a:t>
            </a:r>
            <a:r>
              <a:rPr lang="en-US" sz="3200" dirty="0" err="1" smtClean="0"/>
              <a:t>sebelumnya</a:t>
            </a:r>
            <a:r>
              <a:rPr lang="en-US" sz="3200" dirty="0" smtClean="0"/>
              <a:t>. </a:t>
            </a:r>
            <a:endParaRPr lang="id-ID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Pemrograman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28800"/>
            <a:ext cx="8229600" cy="5029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3200" b="1" dirty="0" smtClean="0"/>
          </a:p>
          <a:p>
            <a:pPr>
              <a:buNone/>
            </a:pPr>
            <a:r>
              <a:rPr lang="en-US" sz="3200" b="1" dirty="0" err="1" smtClean="0"/>
              <a:t>Microsoft.Net</a:t>
            </a:r>
            <a:endParaRPr lang="en-US" sz="3200" b="1" dirty="0" smtClean="0"/>
          </a:p>
          <a:p>
            <a:r>
              <a:rPr lang="en-US" sz="3200" dirty="0" err="1" smtClean="0"/>
              <a:t>Jenis</a:t>
            </a:r>
            <a:r>
              <a:rPr lang="en-US" sz="3200" dirty="0" smtClean="0"/>
              <a:t> </a:t>
            </a:r>
            <a:r>
              <a:rPr lang="en-US" sz="3200" dirty="0" err="1" smtClean="0"/>
              <a:t>sertifikat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ditawarkan</a:t>
            </a:r>
            <a:r>
              <a:rPr lang="en-US" sz="3200" dirty="0" smtClean="0"/>
              <a:t> </a:t>
            </a:r>
            <a:r>
              <a:rPr lang="en-US" sz="3200" dirty="0" err="1" smtClean="0"/>
              <a:t>oleh</a:t>
            </a:r>
            <a:r>
              <a:rPr lang="en-US" sz="3200" dirty="0" smtClean="0"/>
              <a:t> Microsoft: </a:t>
            </a:r>
          </a:p>
          <a:p>
            <a:pPr lvl="1"/>
            <a:r>
              <a:rPr lang="en-US" sz="2200" i="1" dirty="0" smtClean="0"/>
              <a:t>Microsoft Certification Application Developer </a:t>
            </a:r>
            <a:r>
              <a:rPr lang="en-US" sz="2200" dirty="0" smtClean="0"/>
              <a:t>(MCAD) </a:t>
            </a:r>
            <a:r>
              <a:rPr lang="en-US" sz="2200" dirty="0" err="1" smtClean="0"/>
              <a:t>dan</a:t>
            </a:r>
            <a:r>
              <a:rPr lang="en-US" dirty="0" smtClean="0"/>
              <a:t> </a:t>
            </a:r>
          </a:p>
          <a:p>
            <a:pPr lvl="1"/>
            <a:r>
              <a:rPr lang="en-US" sz="2200" i="1" dirty="0" smtClean="0"/>
              <a:t>Microsoft Certified Solution Developer </a:t>
            </a:r>
            <a:r>
              <a:rPr lang="en-US" sz="2200" dirty="0" smtClean="0"/>
              <a:t>(MCSD) </a:t>
            </a:r>
            <a:endParaRPr lang="en-US" dirty="0" smtClean="0"/>
          </a:p>
          <a:p>
            <a:endParaRPr lang="en-US" sz="2800" dirty="0" smtClean="0"/>
          </a:p>
          <a:p>
            <a:r>
              <a:rPr lang="en-US" sz="2200" dirty="0" smtClean="0"/>
              <a:t>MCAD </a:t>
            </a:r>
            <a:r>
              <a:rPr lang="en-US" sz="2200" dirty="0" err="1" smtClean="0"/>
              <a:t>berskala</a:t>
            </a:r>
            <a:r>
              <a:rPr lang="en-US" sz="2200" dirty="0" smtClean="0"/>
              <a:t> </a:t>
            </a:r>
            <a:r>
              <a:rPr lang="en-US" sz="2200" dirty="0" err="1" smtClean="0"/>
              <a:t>kecil</a:t>
            </a:r>
            <a:r>
              <a:rPr lang="en-US" sz="2200" dirty="0" smtClean="0"/>
              <a:t> </a:t>
            </a:r>
            <a:r>
              <a:rPr lang="en-US" sz="2200" dirty="0" err="1" smtClean="0"/>
              <a:t>sampai</a:t>
            </a:r>
            <a:r>
              <a:rPr lang="en-US" sz="2200" dirty="0" smtClean="0"/>
              <a:t> </a:t>
            </a:r>
            <a:r>
              <a:rPr lang="en-US" sz="2200" dirty="0" err="1" smtClean="0"/>
              <a:t>menengah</a:t>
            </a:r>
            <a:r>
              <a:rPr lang="en-US" sz="2200" dirty="0" smtClean="0"/>
              <a:t> </a:t>
            </a:r>
            <a:r>
              <a:rPr lang="en-US" sz="2200" dirty="0" err="1" smtClean="0"/>
              <a:t>pada</a:t>
            </a:r>
            <a:r>
              <a:rPr lang="en-US" sz="2200" dirty="0" smtClean="0"/>
              <a:t> platform Windows,  </a:t>
            </a:r>
            <a:r>
              <a:rPr lang="en-US" sz="2200" dirty="0" err="1" smtClean="0">
                <a:solidFill>
                  <a:srgbClr val="FF0000"/>
                </a:solidFill>
              </a:rPr>
              <a:t>Lingkup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profesi</a:t>
            </a:r>
            <a:r>
              <a:rPr lang="en-US" sz="2200" dirty="0" smtClean="0">
                <a:solidFill>
                  <a:srgbClr val="FF0000"/>
                </a:solidFill>
              </a:rPr>
              <a:t>: programmer, </a:t>
            </a:r>
            <a:r>
              <a:rPr lang="en-US" sz="2200" dirty="0" err="1" smtClean="0">
                <a:solidFill>
                  <a:srgbClr val="FF0000"/>
                </a:solidFill>
              </a:rPr>
              <a:t>analis</a:t>
            </a:r>
            <a:r>
              <a:rPr lang="en-US" sz="2200" dirty="0" smtClean="0">
                <a:solidFill>
                  <a:srgbClr val="FF0000"/>
                </a:solidFill>
              </a:rPr>
              <a:t>, </a:t>
            </a:r>
            <a:r>
              <a:rPr lang="en-US" sz="2200" dirty="0" err="1" smtClean="0">
                <a:solidFill>
                  <a:srgbClr val="FF0000"/>
                </a:solidFill>
              </a:rPr>
              <a:t>dan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i="1" dirty="0" smtClean="0">
                <a:solidFill>
                  <a:srgbClr val="FF0000"/>
                </a:solidFill>
              </a:rPr>
              <a:t>software developer</a:t>
            </a:r>
          </a:p>
          <a:p>
            <a:r>
              <a:rPr lang="en-US" sz="2200" dirty="0" smtClean="0"/>
              <a:t>MCSD, </a:t>
            </a:r>
            <a:r>
              <a:rPr lang="en-US" sz="2200" dirty="0" err="1" smtClean="0"/>
              <a:t>skala</a:t>
            </a:r>
            <a:r>
              <a:rPr lang="en-US" sz="2200" dirty="0" smtClean="0"/>
              <a:t> enterprise. </a:t>
            </a:r>
            <a:r>
              <a:rPr lang="en-US" sz="2200" dirty="0" err="1" smtClean="0">
                <a:solidFill>
                  <a:srgbClr val="FF0000"/>
                </a:solidFill>
              </a:rPr>
              <a:t>Jenis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profesi</a:t>
            </a:r>
            <a:r>
              <a:rPr lang="en-US" sz="2200" dirty="0" smtClean="0">
                <a:solidFill>
                  <a:srgbClr val="FF0000"/>
                </a:solidFill>
              </a:rPr>
              <a:t> software engineer, software development engineer, software architect, and </a:t>
            </a:r>
            <a:r>
              <a:rPr lang="en-US" sz="2200" dirty="0" err="1" smtClean="0">
                <a:solidFill>
                  <a:srgbClr val="FF0000"/>
                </a:solidFill>
              </a:rPr>
              <a:t>konsultan</a:t>
            </a:r>
            <a:r>
              <a:rPr lang="en-US" sz="2200" dirty="0" smtClean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7"/>
          <a:stretch/>
        </p:blipFill>
        <p:spPr>
          <a:xfrm>
            <a:off x="7395206" y="1447800"/>
            <a:ext cx="1553095" cy="144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Database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3200" b="1" dirty="0" smtClean="0"/>
              <a:t>Oracle</a:t>
            </a:r>
          </a:p>
          <a:p>
            <a:r>
              <a:rPr lang="en-US" sz="2800" dirty="0" smtClean="0"/>
              <a:t>Oracle Certified DBA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sertifikasi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menguji</a:t>
            </a:r>
            <a:r>
              <a:rPr lang="en-US" sz="2800" dirty="0" smtClean="0"/>
              <a:t> </a:t>
            </a:r>
            <a:r>
              <a:rPr lang="en-US" sz="2800" dirty="0" err="1" smtClean="0"/>
              <a:t>penguasaan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solusi</a:t>
            </a:r>
            <a:r>
              <a:rPr lang="en-US" sz="2800" dirty="0" smtClean="0"/>
              <a:t> Oracle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menjalankan</a:t>
            </a:r>
            <a:r>
              <a:rPr lang="en-US" sz="2800" dirty="0" smtClean="0"/>
              <a:t> </a:t>
            </a:r>
            <a:r>
              <a:rPr lang="en-US" sz="2800" dirty="0" err="1" smtClean="0"/>
              <a:t>peran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administrator database</a:t>
            </a:r>
          </a:p>
          <a:p>
            <a:r>
              <a:rPr lang="en-US" sz="2800" dirty="0" err="1" smtClean="0">
                <a:solidFill>
                  <a:srgbClr val="FF0000"/>
                </a:solidFill>
              </a:rPr>
              <a:t>Jenis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profesi</a:t>
            </a:r>
            <a:r>
              <a:rPr lang="en-US" sz="2800" dirty="0" smtClean="0">
                <a:solidFill>
                  <a:srgbClr val="FF0000"/>
                </a:solidFill>
              </a:rPr>
              <a:t>: developer, administrator, </a:t>
            </a:r>
            <a:r>
              <a:rPr lang="en-US" sz="2800" dirty="0" err="1" smtClean="0">
                <a:solidFill>
                  <a:srgbClr val="FF0000"/>
                </a:solidFill>
              </a:rPr>
              <a:t>atau</a:t>
            </a:r>
            <a:r>
              <a:rPr lang="en-US" sz="2800" dirty="0" smtClean="0">
                <a:solidFill>
                  <a:srgbClr val="FF0000"/>
                </a:solidFill>
              </a:rPr>
              <a:t> Web server administrator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Jenjang</a:t>
            </a:r>
            <a:r>
              <a:rPr lang="en-US" sz="2800" dirty="0" smtClean="0"/>
              <a:t> </a:t>
            </a:r>
            <a:r>
              <a:rPr lang="en-US" sz="2800" dirty="0" err="1" smtClean="0"/>
              <a:t>sertifikasi</a:t>
            </a:r>
            <a:r>
              <a:rPr lang="en-US" sz="2800" dirty="0" smtClean="0"/>
              <a:t> Oracle:</a:t>
            </a:r>
          </a:p>
          <a:p>
            <a:pPr lvl="1"/>
            <a:r>
              <a:rPr lang="en-US" sz="2800" i="1" dirty="0" smtClean="0"/>
              <a:t>Oracle Certified DBA Associate</a:t>
            </a:r>
          </a:p>
          <a:p>
            <a:pPr lvl="1"/>
            <a:r>
              <a:rPr lang="en-US" sz="2800" i="1" dirty="0" smtClean="0"/>
              <a:t>Oracle Certified DBA Professional</a:t>
            </a:r>
          </a:p>
          <a:p>
            <a:pPr lvl="1"/>
            <a:r>
              <a:rPr lang="en-US" sz="2800" i="1" dirty="0" smtClean="0"/>
              <a:t>Oracle Certified DBA Master</a:t>
            </a:r>
            <a:r>
              <a:rPr lang="en-US" sz="2800" dirty="0" smtClean="0"/>
              <a:t> (</a:t>
            </a:r>
            <a:r>
              <a:rPr lang="en-US" sz="2800" dirty="0" err="1" smtClean="0"/>
              <a:t>Hongkong</a:t>
            </a:r>
            <a:r>
              <a:rPr lang="en-US" sz="2800" dirty="0" smtClean="0"/>
              <a:t> &amp; </a:t>
            </a:r>
            <a:r>
              <a:rPr lang="en-US" sz="2800" dirty="0" err="1" smtClean="0"/>
              <a:t>Seo</a:t>
            </a:r>
            <a:r>
              <a:rPr lang="id-ID" sz="2800" dirty="0" smtClean="0"/>
              <a:t>u</a:t>
            </a:r>
            <a:r>
              <a:rPr lang="en-US" sz="2800" dirty="0" smtClean="0"/>
              <a:t>l)</a:t>
            </a:r>
            <a:endParaRPr lang="en-US" sz="2500" dirty="0" smtClean="0"/>
          </a:p>
          <a:p>
            <a:endParaRPr lang="en-US" sz="2800" dirty="0" smtClean="0"/>
          </a:p>
          <a:p>
            <a:endParaRPr lang="en-US" sz="2800" b="1" dirty="0" smtClean="0"/>
          </a:p>
          <a:p>
            <a:pPr lvl="1">
              <a:buNone/>
            </a:pPr>
            <a:endParaRPr lang="en-US" sz="29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3" t="19378" r="9711" b="19378"/>
          <a:stretch/>
        </p:blipFill>
        <p:spPr>
          <a:xfrm>
            <a:off x="5943600" y="1605860"/>
            <a:ext cx="2514600" cy="9579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Database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2987"/>
            <a:ext cx="8229600" cy="41192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/>
              <a:t>Microsoft </a:t>
            </a:r>
            <a:r>
              <a:rPr lang="en-US" sz="2800" b="1" dirty="0" err="1" smtClean="0"/>
              <a:t>SQl</a:t>
            </a:r>
            <a:r>
              <a:rPr lang="en-US" sz="2800" b="1" dirty="0" smtClean="0"/>
              <a:t> Server</a:t>
            </a:r>
          </a:p>
          <a:p>
            <a:r>
              <a:rPr lang="en-US" sz="2400" dirty="0" smtClean="0"/>
              <a:t>Microsoft Certified DBA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sertifikasi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diberikan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pengakuan</a:t>
            </a:r>
            <a:r>
              <a:rPr lang="en-US" sz="2400" dirty="0" smtClean="0"/>
              <a:t> </a:t>
            </a: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merancang</a:t>
            </a:r>
            <a:r>
              <a:rPr lang="en-US" sz="2400" dirty="0" smtClean="0"/>
              <a:t>, </a:t>
            </a:r>
            <a:r>
              <a:rPr lang="en-US" sz="2400" dirty="0" err="1" smtClean="0"/>
              <a:t>mengimplementasi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administrasi</a:t>
            </a:r>
            <a:r>
              <a:rPr lang="en-US" sz="2400" dirty="0" smtClean="0"/>
              <a:t> database Microsoft </a:t>
            </a:r>
            <a:r>
              <a:rPr lang="en-US" sz="2400" dirty="0" err="1" smtClean="0"/>
              <a:t>SQl</a:t>
            </a:r>
            <a:r>
              <a:rPr lang="en-US" sz="2400" dirty="0" smtClean="0"/>
              <a:t> Server</a:t>
            </a:r>
          </a:p>
          <a:p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inti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materi</a:t>
            </a:r>
            <a:r>
              <a:rPr lang="en-US" sz="2400" dirty="0" smtClean="0"/>
              <a:t> </a:t>
            </a:r>
            <a:r>
              <a:rPr lang="en-US" sz="2400" dirty="0" err="1" smtClean="0"/>
              <a:t>administrasi</a:t>
            </a:r>
            <a:r>
              <a:rPr lang="en-US" sz="2400" dirty="0" smtClean="0"/>
              <a:t> SQL Server,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perancangan</a:t>
            </a:r>
            <a:r>
              <a:rPr lang="en-US" sz="2400" dirty="0" smtClean="0"/>
              <a:t> database SQL Server,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Windows </a:t>
            </a:r>
            <a:r>
              <a:rPr lang="id-ID" sz="2400" dirty="0" smtClean="0"/>
              <a:t>server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tambahan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inti</a:t>
            </a:r>
            <a:r>
              <a:rPr lang="en-US" sz="2400" dirty="0" smtClean="0"/>
              <a:t>, </a:t>
            </a:r>
            <a:r>
              <a:rPr lang="en-US" sz="2400" dirty="0" err="1" smtClean="0"/>
              <a:t>kandidat</a:t>
            </a:r>
            <a:r>
              <a:rPr lang="en-US" sz="2400" dirty="0" smtClean="0"/>
              <a:t> </a:t>
            </a:r>
            <a:r>
              <a:rPr lang="en-US" sz="2400" dirty="0" err="1" smtClean="0"/>
              <a:t>harus</a:t>
            </a:r>
            <a:r>
              <a:rPr lang="en-US" sz="2400" dirty="0" smtClean="0"/>
              <a:t> lulus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pilihan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salah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bidang</a:t>
            </a:r>
            <a:r>
              <a:rPr lang="en-US" sz="2400" dirty="0" smtClean="0"/>
              <a:t> </a:t>
            </a:r>
            <a:r>
              <a:rPr lang="en-US" sz="2400" dirty="0" err="1" smtClean="0"/>
              <a:t>keahlian</a:t>
            </a:r>
            <a:r>
              <a:rPr lang="en-US" sz="2400" dirty="0" smtClean="0"/>
              <a:t> </a:t>
            </a:r>
            <a:r>
              <a:rPr lang="en-US" sz="2400" dirty="0" err="1" smtClean="0"/>
              <a:t>produk</a:t>
            </a:r>
            <a:r>
              <a:rPr lang="en-US" sz="2400" dirty="0" smtClean="0"/>
              <a:t> Microsoft.</a:t>
            </a:r>
          </a:p>
          <a:p>
            <a:pPr lvl="1">
              <a:buNone/>
            </a:pP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447800"/>
            <a:ext cx="3438525" cy="8756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Serifikasi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229600" cy="4495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 smtClean="0"/>
              <a:t>Cisco</a:t>
            </a:r>
          </a:p>
          <a:p>
            <a:r>
              <a:rPr lang="en-US" sz="2400" dirty="0" smtClean="0"/>
              <a:t>Cisco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tiga</a:t>
            </a:r>
            <a:r>
              <a:rPr lang="en-US" sz="2400" dirty="0" smtClean="0"/>
              <a:t> </a:t>
            </a:r>
            <a:r>
              <a:rPr lang="en-US" sz="2400" dirty="0" err="1" smtClean="0"/>
              <a:t>jenjang</a:t>
            </a:r>
            <a:r>
              <a:rPr lang="en-US" sz="2400" dirty="0" smtClean="0"/>
              <a:t> </a:t>
            </a:r>
            <a:r>
              <a:rPr lang="en-US" sz="2400" dirty="0" err="1" smtClean="0"/>
              <a:t>sertifikasi</a:t>
            </a:r>
            <a:r>
              <a:rPr lang="en-US" sz="2400" dirty="0" smtClean="0"/>
              <a:t>, </a:t>
            </a:r>
            <a:r>
              <a:rPr lang="en-US" sz="2400" dirty="0" err="1" smtClean="0"/>
              <a:t>yaitu</a:t>
            </a:r>
            <a:r>
              <a:rPr lang="en-US" sz="2400" dirty="0" smtClean="0"/>
              <a:t>:  Associate, Professional, </a:t>
            </a:r>
            <a:r>
              <a:rPr lang="en-US" sz="2400" dirty="0" err="1" smtClean="0"/>
              <a:t>dan</a:t>
            </a:r>
            <a:r>
              <a:rPr lang="en-US" sz="2400" dirty="0" smtClean="0"/>
              <a:t> Expert. </a:t>
            </a:r>
          </a:p>
          <a:p>
            <a:r>
              <a:rPr lang="en-US" sz="2400" dirty="0" err="1" smtClean="0"/>
              <a:t>Jenjang</a:t>
            </a:r>
            <a:r>
              <a:rPr lang="en-US" sz="2400" dirty="0" smtClean="0"/>
              <a:t> </a:t>
            </a:r>
            <a:r>
              <a:rPr lang="en-US" sz="2400" dirty="0" err="1" smtClean="0"/>
              <a:t>sertifikasi</a:t>
            </a:r>
            <a:r>
              <a:rPr lang="en-US" sz="2400" dirty="0" smtClean="0"/>
              <a:t> Cisco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umum</a:t>
            </a:r>
            <a:r>
              <a:rPr lang="en-US" sz="2400" dirty="0" smtClean="0"/>
              <a:t> </a:t>
            </a:r>
            <a:r>
              <a:rPr lang="en-US" sz="2400" dirty="0" err="1" smtClean="0"/>
              <a:t>meliputi</a:t>
            </a:r>
            <a:r>
              <a:rPr lang="en-US" sz="2400" dirty="0" smtClean="0"/>
              <a:t> </a:t>
            </a:r>
          </a:p>
          <a:p>
            <a:pPr lvl="1"/>
            <a:r>
              <a:rPr lang="en-US" sz="1800" i="1" dirty="0" smtClean="0"/>
              <a:t>Cisco Certified Network Associate (CCNA) </a:t>
            </a:r>
          </a:p>
          <a:p>
            <a:pPr lvl="1"/>
            <a:r>
              <a:rPr lang="en-US" sz="1800" i="1" dirty="0" smtClean="0"/>
              <a:t>Cisco Certified Network Professional (CCNP)</a:t>
            </a:r>
          </a:p>
          <a:p>
            <a:pPr lvl="1"/>
            <a:r>
              <a:rPr lang="en-US" sz="1800" i="1" dirty="0" smtClean="0"/>
              <a:t>Cisco Certified Internetworking Expert.(CCIE)</a:t>
            </a:r>
          </a:p>
          <a:p>
            <a:r>
              <a:rPr lang="en-US" sz="2400" dirty="0" err="1" smtClean="0"/>
              <a:t>Selain</a:t>
            </a:r>
            <a:r>
              <a:rPr lang="en-US" sz="2400" dirty="0" smtClean="0"/>
              <a:t> </a:t>
            </a:r>
            <a:r>
              <a:rPr lang="en-US" sz="2400" dirty="0" err="1" smtClean="0"/>
              <a:t>jalur</a:t>
            </a:r>
            <a:r>
              <a:rPr lang="en-US" sz="2400" dirty="0" smtClean="0"/>
              <a:t> </a:t>
            </a:r>
            <a:r>
              <a:rPr lang="en-US" sz="2400" dirty="0" err="1" smtClean="0"/>
              <a:t>umum</a:t>
            </a:r>
            <a:r>
              <a:rPr lang="en-US" sz="2400" dirty="0" smtClean="0"/>
              <a:t>, Cisco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jalur</a:t>
            </a:r>
            <a:r>
              <a:rPr lang="en-US" sz="2400" dirty="0" smtClean="0"/>
              <a:t> </a:t>
            </a:r>
            <a:r>
              <a:rPr lang="en-US" sz="2400" dirty="0" err="1" smtClean="0"/>
              <a:t>spesialisasi</a:t>
            </a:r>
            <a:r>
              <a:rPr lang="en-US" sz="2400" dirty="0" smtClean="0"/>
              <a:t> </a:t>
            </a:r>
            <a:r>
              <a:rPr lang="en-US" sz="2400" dirty="0" err="1" smtClean="0"/>
              <a:t>yaitu</a:t>
            </a:r>
            <a:r>
              <a:rPr lang="en-US" sz="2400" dirty="0" smtClean="0"/>
              <a:t>: </a:t>
            </a:r>
            <a:r>
              <a:rPr lang="en-US" sz="2400" i="1" dirty="0" smtClean="0"/>
              <a:t>Cisco Certified Designing Associate (CCDA), Cisco Certified Designing Professional (CCDP), </a:t>
            </a:r>
            <a:r>
              <a:rPr lang="en-US" sz="2400" dirty="0" err="1" smtClean="0"/>
              <a:t>dan</a:t>
            </a:r>
            <a:r>
              <a:rPr lang="en-US" sz="2400" i="1" dirty="0" smtClean="0"/>
              <a:t> Cisco Security Specialist 1 (CSS1)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lain </a:t>
            </a:r>
            <a:r>
              <a:rPr lang="en-US" sz="2400" dirty="0" err="1" smtClean="0"/>
              <a:t>sebagainya</a:t>
            </a:r>
            <a:endParaRPr lang="en-US" sz="2400" dirty="0" smtClean="0"/>
          </a:p>
          <a:p>
            <a:r>
              <a:rPr lang="en-US" sz="2400" dirty="0" err="1" smtClean="0">
                <a:solidFill>
                  <a:srgbClr val="FF0000"/>
                </a:solidFill>
              </a:rPr>
              <a:t>Profesi</a:t>
            </a:r>
            <a:r>
              <a:rPr lang="en-US" sz="2400" dirty="0" smtClean="0">
                <a:solidFill>
                  <a:srgbClr val="FF0000"/>
                </a:solidFill>
              </a:rPr>
              <a:t>: network administrator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20" b="16080"/>
          <a:stretch/>
        </p:blipFill>
        <p:spPr>
          <a:xfrm>
            <a:off x="6705600" y="990600"/>
            <a:ext cx="1905000" cy="129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Serifikasi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229600" cy="4495800"/>
          </a:xfrm>
        </p:spPr>
        <p:txBody>
          <a:bodyPr>
            <a:noAutofit/>
          </a:bodyPr>
          <a:lstStyle/>
          <a:p>
            <a:r>
              <a:rPr lang="id-ID" sz="2400" dirty="0" smtClean="0"/>
              <a:t>Mikrotik</a:t>
            </a:r>
          </a:p>
          <a:p>
            <a:endParaRPr lang="id-ID" sz="2400" dirty="0" smtClean="0">
              <a:solidFill>
                <a:srgbClr val="FF0000"/>
              </a:solidFill>
            </a:endParaRPr>
          </a:p>
          <a:p>
            <a:endParaRPr lang="id-ID" sz="2400" dirty="0" smtClean="0">
              <a:solidFill>
                <a:srgbClr val="FF0000"/>
              </a:solidFill>
            </a:endParaRPr>
          </a:p>
          <a:p>
            <a:endParaRPr lang="id-ID" sz="2400" dirty="0">
              <a:solidFill>
                <a:srgbClr val="FF0000"/>
              </a:solidFill>
            </a:endParaRPr>
          </a:p>
          <a:p>
            <a:endParaRPr lang="id-ID" sz="2400" dirty="0" smtClean="0">
              <a:solidFill>
                <a:srgbClr val="FF0000"/>
              </a:solidFill>
            </a:endParaRPr>
          </a:p>
          <a:p>
            <a:endParaRPr lang="id-ID" sz="2400" dirty="0">
              <a:solidFill>
                <a:srgbClr val="FF0000"/>
              </a:solidFill>
            </a:endParaRPr>
          </a:p>
          <a:p>
            <a:endParaRPr lang="id-ID" sz="2400" dirty="0" smtClean="0">
              <a:solidFill>
                <a:srgbClr val="FF0000"/>
              </a:solidFill>
            </a:endParaRPr>
          </a:p>
          <a:p>
            <a:r>
              <a:rPr lang="en-US" sz="2400" dirty="0" err="1" smtClean="0">
                <a:solidFill>
                  <a:srgbClr val="FF0000"/>
                </a:solidFill>
              </a:rPr>
              <a:t>Profesi</a:t>
            </a:r>
            <a:r>
              <a:rPr lang="en-US" sz="2400" dirty="0" smtClean="0">
                <a:solidFill>
                  <a:srgbClr val="FF0000"/>
                </a:solidFill>
              </a:rPr>
              <a:t>: network administrator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590800"/>
            <a:ext cx="7010400" cy="2709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4" descr="Related image"/>
          <p:cNvSpPr>
            <a:spLocks noChangeAspect="1" noChangeArrowheads="1"/>
          </p:cNvSpPr>
          <p:nvPr/>
        </p:nvSpPr>
        <p:spPr bwMode="auto">
          <a:xfrm>
            <a:off x="155575" y="-357188"/>
            <a:ext cx="3095625" cy="75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295400"/>
            <a:ext cx="2590800" cy="624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353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04800" y="609600"/>
            <a:ext cx="8484235" cy="49372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0066FF"/>
              </a:buClr>
              <a:buSzPct val="78846"/>
              <a:buFont typeface="Wingdings"/>
              <a:buChar char=""/>
              <a:tabLst>
                <a:tab pos="354965" algn="l"/>
                <a:tab pos="355600" algn="l"/>
              </a:tabLst>
            </a:pPr>
            <a:r>
              <a:rPr sz="2600" b="1" spc="-5" dirty="0">
                <a:latin typeface="Arial"/>
                <a:cs typeface="Arial"/>
              </a:rPr>
              <a:t>Beberapa sertifikasi </a:t>
            </a:r>
            <a:r>
              <a:rPr sz="2600" b="1" spc="-15" dirty="0">
                <a:latin typeface="Arial"/>
                <a:cs typeface="Arial"/>
              </a:rPr>
              <a:t>yang </a:t>
            </a:r>
            <a:r>
              <a:rPr sz="2600" b="1" spc="-5" dirty="0" smtClean="0">
                <a:latin typeface="Arial"/>
                <a:cs typeface="Arial"/>
              </a:rPr>
              <a:t>lain :</a:t>
            </a:r>
            <a:endParaRPr sz="2600" dirty="0">
              <a:latin typeface="Arial"/>
              <a:cs typeface="Arial"/>
            </a:endParaRPr>
          </a:p>
          <a:p>
            <a:pPr marL="985519" lvl="1" indent="-515620">
              <a:lnSpc>
                <a:spcPct val="100000"/>
              </a:lnSpc>
              <a:spcBef>
                <a:spcPts val="540"/>
              </a:spcBef>
              <a:buClr>
                <a:srgbClr val="6600CC"/>
              </a:buClr>
              <a:buSzPct val="88636"/>
              <a:buAutoNum type="alphaLcParenR"/>
              <a:tabLst>
                <a:tab pos="985519" algn="l"/>
                <a:tab pos="986155" algn="l"/>
              </a:tabLst>
            </a:pPr>
            <a:r>
              <a:rPr sz="2200" b="1" spc="-5" dirty="0">
                <a:latin typeface="Arial"/>
                <a:cs typeface="Arial"/>
              </a:rPr>
              <a:t>Institut for </a:t>
            </a:r>
            <a:r>
              <a:rPr sz="2200" b="1" dirty="0">
                <a:latin typeface="Arial"/>
                <a:cs typeface="Arial"/>
              </a:rPr>
              <a:t>Certification of </a:t>
            </a:r>
            <a:r>
              <a:rPr sz="2200" b="1" spc="-5" dirty="0">
                <a:latin typeface="Arial"/>
                <a:cs typeface="Arial"/>
              </a:rPr>
              <a:t>Computing</a:t>
            </a:r>
            <a:r>
              <a:rPr sz="2200" b="1" spc="45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Professionals</a:t>
            </a:r>
            <a:endParaRPr sz="22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50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Badan Sertifikasi Teknologi Informasi di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Amerika</a:t>
            </a:r>
          </a:p>
          <a:p>
            <a:pPr marL="1384300" lvl="2" indent="-513080">
              <a:lnSpc>
                <a:spcPct val="100000"/>
              </a:lnSpc>
              <a:spcBef>
                <a:spcPts val="484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spc="-5" dirty="0">
                <a:latin typeface="Arial"/>
                <a:cs typeface="Arial"/>
              </a:rPr>
              <a:t>CDP </a:t>
            </a:r>
            <a:r>
              <a:rPr sz="2000" dirty="0">
                <a:latin typeface="Arial"/>
                <a:cs typeface="Arial"/>
              </a:rPr>
              <a:t>(Certified Data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Processor)</a:t>
            </a: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spc="-5" dirty="0">
                <a:latin typeface="Arial"/>
                <a:cs typeface="Arial"/>
              </a:rPr>
              <a:t>CCP </a:t>
            </a:r>
            <a:r>
              <a:rPr sz="2000" dirty="0">
                <a:latin typeface="Arial"/>
                <a:cs typeface="Arial"/>
              </a:rPr>
              <a:t>(Certified Computer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Programmer)</a:t>
            </a:r>
            <a:endParaRPr sz="20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CSP (Certfied Systems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Professional)</a:t>
            </a:r>
          </a:p>
          <a:p>
            <a:pPr marL="985519" lvl="1" indent="-515620">
              <a:lnSpc>
                <a:spcPct val="100000"/>
              </a:lnSpc>
              <a:spcBef>
                <a:spcPts val="520"/>
              </a:spcBef>
              <a:buClr>
                <a:srgbClr val="6600CC"/>
              </a:buClr>
              <a:buSzPct val="88636"/>
              <a:buAutoNum type="alphaLcParenR"/>
              <a:tabLst>
                <a:tab pos="985519" algn="l"/>
                <a:tab pos="986155" algn="l"/>
              </a:tabLst>
            </a:pPr>
            <a:r>
              <a:rPr sz="2200" b="1" spc="-5" dirty="0">
                <a:latin typeface="Arial"/>
                <a:cs typeface="Arial"/>
              </a:rPr>
              <a:t>Computing Technology Industry </a:t>
            </a:r>
            <a:r>
              <a:rPr sz="2200" b="1" spc="-10" dirty="0">
                <a:latin typeface="Arial"/>
                <a:cs typeface="Arial"/>
              </a:rPr>
              <a:t>Association</a:t>
            </a:r>
            <a:r>
              <a:rPr sz="2200" b="1" spc="204" dirty="0">
                <a:latin typeface="Arial"/>
                <a:cs typeface="Arial"/>
              </a:rPr>
              <a:t> </a:t>
            </a:r>
            <a:r>
              <a:rPr sz="2200" b="1" spc="-10" dirty="0">
                <a:latin typeface="Arial"/>
                <a:cs typeface="Arial"/>
              </a:rPr>
              <a:t>(CompTIA)</a:t>
            </a:r>
            <a:endParaRPr sz="22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Asosiasi Industri Teknologi Komputer di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Amerika</a:t>
            </a:r>
          </a:p>
          <a:p>
            <a:pPr marL="1384300" lvl="2" indent="-513080">
              <a:lnSpc>
                <a:spcPct val="100000"/>
              </a:lnSpc>
              <a:spcBef>
                <a:spcPts val="484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A+ (Entry </a:t>
            </a:r>
            <a:r>
              <a:rPr sz="2000" spc="-5" dirty="0">
                <a:latin typeface="Arial"/>
                <a:cs typeface="Arial"/>
              </a:rPr>
              <a:t>Level </a:t>
            </a:r>
            <a:r>
              <a:rPr sz="2000" dirty="0">
                <a:latin typeface="Arial"/>
                <a:cs typeface="Arial"/>
              </a:rPr>
              <a:t>Computer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Services)</a:t>
            </a:r>
            <a:endParaRPr sz="20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spc="-5" dirty="0">
                <a:latin typeface="Arial"/>
                <a:cs typeface="Arial"/>
              </a:rPr>
              <a:t>Networks+ (Networks </a:t>
            </a:r>
            <a:r>
              <a:rPr sz="2000" dirty="0">
                <a:latin typeface="Arial"/>
                <a:cs typeface="Arial"/>
              </a:rPr>
              <a:t>Support and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Administration)</a:t>
            </a: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spc="-5" dirty="0">
                <a:latin typeface="Arial"/>
                <a:cs typeface="Arial"/>
              </a:rPr>
              <a:t>Security+ </a:t>
            </a:r>
            <a:r>
              <a:rPr sz="2000" dirty="0">
                <a:latin typeface="Arial"/>
                <a:cs typeface="Arial"/>
              </a:rPr>
              <a:t>(Computer and </a:t>
            </a:r>
            <a:r>
              <a:rPr sz="2000" spc="-5" dirty="0">
                <a:latin typeface="Arial"/>
                <a:cs typeface="Arial"/>
              </a:rPr>
              <a:t>Information</a:t>
            </a:r>
            <a:r>
              <a:rPr sz="2000" spc="-1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Security)</a:t>
            </a:r>
            <a:endParaRPr sz="20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HTI+ (Home Technology</a:t>
            </a:r>
            <a:r>
              <a:rPr sz="2000" spc="-9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Installation)</a:t>
            </a:r>
          </a:p>
          <a:p>
            <a:pPr marL="1384300" lvl="2" indent="-513080">
              <a:lnSpc>
                <a:spcPct val="100000"/>
              </a:lnSpc>
              <a:spcBef>
                <a:spcPts val="484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IT Project+ </a:t>
            </a:r>
            <a:r>
              <a:rPr sz="2000" spc="-5" dirty="0">
                <a:latin typeface="Arial"/>
                <a:cs typeface="Arial"/>
              </a:rPr>
              <a:t>(IT </a:t>
            </a:r>
            <a:r>
              <a:rPr sz="2000" dirty="0">
                <a:latin typeface="Arial"/>
                <a:cs typeface="Arial"/>
              </a:rPr>
              <a:t>Project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Management)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2036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/>
          <p:cNvSpPr txBox="1"/>
          <p:nvPr/>
        </p:nvSpPr>
        <p:spPr>
          <a:xfrm>
            <a:off x="1371600" y="762000"/>
            <a:ext cx="6885940" cy="2105063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71120">
              <a:lnSpc>
                <a:spcPct val="100000"/>
              </a:lnSpc>
              <a:spcBef>
                <a:spcPts val="600"/>
              </a:spcBef>
              <a:buClr>
                <a:srgbClr val="0066FF"/>
              </a:buClr>
              <a:tabLst>
                <a:tab pos="584200" algn="l"/>
                <a:tab pos="584835" algn="l"/>
              </a:tabLst>
            </a:pPr>
            <a:r>
              <a:rPr b="1" spc="-5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C) </a:t>
            </a:r>
            <a:r>
              <a:rPr sz="2600" b="1" spc="-5" dirty="0" err="1" smtClean="0">
                <a:latin typeface="Arial"/>
                <a:cs typeface="Arial"/>
              </a:rPr>
              <a:t>Sertifikasi</a:t>
            </a:r>
            <a:r>
              <a:rPr sz="2600" b="1" spc="45" dirty="0" smtClean="0">
                <a:latin typeface="Arial"/>
                <a:cs typeface="Arial"/>
              </a:rPr>
              <a:t> </a:t>
            </a:r>
            <a:r>
              <a:rPr sz="2600" b="1" spc="-15" dirty="0">
                <a:latin typeface="Arial"/>
                <a:cs typeface="Arial"/>
              </a:rPr>
              <a:t>Novell</a:t>
            </a:r>
            <a:endParaRPr sz="2600" dirty="0">
              <a:latin typeface="Arial"/>
              <a:cs typeface="Arial"/>
            </a:endParaRPr>
          </a:p>
          <a:p>
            <a:pPr marL="914400" lvl="1" indent="-444500">
              <a:lnSpc>
                <a:spcPct val="100000"/>
              </a:lnSpc>
              <a:spcBef>
                <a:spcPts val="540"/>
              </a:spcBef>
              <a:buClr>
                <a:srgbClr val="6600CC"/>
              </a:buClr>
              <a:buFont typeface="Wingdings"/>
              <a:buChar char=""/>
              <a:tabLst>
                <a:tab pos="914400" algn="l"/>
                <a:tab pos="915035" algn="l"/>
              </a:tabLst>
            </a:pPr>
            <a:r>
              <a:rPr sz="2200" spc="-5" dirty="0">
                <a:latin typeface="Arial"/>
                <a:cs typeface="Arial"/>
              </a:rPr>
              <a:t>Novel CLP (Novel Certified Linux</a:t>
            </a:r>
            <a:r>
              <a:rPr sz="2200" spc="5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Professional)</a:t>
            </a:r>
            <a:endParaRPr sz="2200" dirty="0">
              <a:latin typeface="Arial"/>
              <a:cs typeface="Arial"/>
            </a:endParaRPr>
          </a:p>
          <a:p>
            <a:pPr marL="914400" lvl="1" indent="-444500">
              <a:lnSpc>
                <a:spcPct val="100000"/>
              </a:lnSpc>
              <a:spcBef>
                <a:spcPts val="545"/>
              </a:spcBef>
              <a:buClr>
                <a:srgbClr val="6600CC"/>
              </a:buClr>
              <a:buFont typeface="Wingdings"/>
              <a:buChar char=""/>
              <a:tabLst>
                <a:tab pos="914400" algn="l"/>
                <a:tab pos="915035" algn="l"/>
              </a:tabLst>
            </a:pPr>
            <a:r>
              <a:rPr sz="2200" spc="-5" dirty="0">
                <a:latin typeface="Arial"/>
                <a:cs typeface="Arial"/>
              </a:rPr>
              <a:t>Novel CLE (Novel Certified Linux</a:t>
            </a:r>
            <a:r>
              <a:rPr sz="2200" spc="4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Engineer)</a:t>
            </a:r>
            <a:endParaRPr sz="2200" dirty="0">
              <a:latin typeface="Arial"/>
              <a:cs typeface="Arial"/>
            </a:endParaRPr>
          </a:p>
          <a:p>
            <a:pPr marL="914400" lvl="1" indent="-444500">
              <a:lnSpc>
                <a:spcPct val="100000"/>
              </a:lnSpc>
              <a:spcBef>
                <a:spcPts val="520"/>
              </a:spcBef>
              <a:buClr>
                <a:srgbClr val="6600CC"/>
              </a:buClr>
              <a:buFont typeface="Wingdings"/>
              <a:buChar char=""/>
              <a:tabLst>
                <a:tab pos="914400" algn="l"/>
                <a:tab pos="915035" algn="l"/>
              </a:tabLst>
            </a:pPr>
            <a:r>
              <a:rPr sz="2200" spc="-5" dirty="0">
                <a:latin typeface="Arial"/>
                <a:cs typeface="Arial"/>
              </a:rPr>
              <a:t>Suse CLP </a:t>
            </a:r>
            <a:r>
              <a:rPr sz="2200" spc="-10" dirty="0">
                <a:latin typeface="Arial"/>
                <a:cs typeface="Arial"/>
              </a:rPr>
              <a:t>(SUSE </a:t>
            </a:r>
            <a:r>
              <a:rPr sz="2200" spc="-5" dirty="0">
                <a:latin typeface="Arial"/>
                <a:cs typeface="Arial"/>
              </a:rPr>
              <a:t>Certified Linux</a:t>
            </a:r>
            <a:r>
              <a:rPr sz="2200" spc="6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Professional)</a:t>
            </a:r>
            <a:endParaRPr sz="2200" dirty="0">
              <a:latin typeface="Arial"/>
              <a:cs typeface="Arial"/>
            </a:endParaRPr>
          </a:p>
          <a:p>
            <a:pPr marL="914400" lvl="1" indent="-444500">
              <a:lnSpc>
                <a:spcPct val="100000"/>
              </a:lnSpc>
              <a:spcBef>
                <a:spcPts val="520"/>
              </a:spcBef>
              <a:buClr>
                <a:srgbClr val="6600CC"/>
              </a:buClr>
              <a:buFont typeface="Wingdings"/>
              <a:buChar char=""/>
              <a:tabLst>
                <a:tab pos="914400" algn="l"/>
                <a:tab pos="915035" algn="l"/>
              </a:tabLst>
            </a:pPr>
            <a:r>
              <a:rPr sz="2200" spc="-10" dirty="0">
                <a:latin typeface="Arial"/>
                <a:cs typeface="Arial"/>
              </a:rPr>
              <a:t>MCNE </a:t>
            </a:r>
            <a:r>
              <a:rPr sz="2200" spc="-5" dirty="0">
                <a:latin typeface="Arial"/>
                <a:cs typeface="Arial"/>
              </a:rPr>
              <a:t>(Master Certified </a:t>
            </a:r>
            <a:r>
              <a:rPr sz="2200" spc="-10" dirty="0">
                <a:latin typeface="Arial"/>
                <a:cs typeface="Arial"/>
              </a:rPr>
              <a:t>Novell</a:t>
            </a:r>
            <a:r>
              <a:rPr sz="2200" spc="9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Engineer)</a:t>
            </a:r>
            <a:endParaRPr sz="2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660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2895600"/>
            <a:ext cx="7290054" cy="1499616"/>
          </a:xfrm>
        </p:spPr>
        <p:txBody>
          <a:bodyPr/>
          <a:lstStyle/>
          <a:p>
            <a:pPr algn="ctr"/>
            <a:r>
              <a:rPr lang="en-US" dirty="0" smtClean="0"/>
              <a:t>TERIMA KASIH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0901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415</TotalTime>
  <Words>1055</Words>
  <Application>Microsoft Office PowerPoint</Application>
  <PresentationFormat>On-screen Show (4:3)</PresentationFormat>
  <Paragraphs>121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Integral</vt:lpstr>
      <vt:lpstr>SERTIFIKASI  DI BIDANG IT</vt:lpstr>
      <vt:lpstr>Pentingnya Sertifikasi (1)</vt:lpstr>
      <vt:lpstr>Pentingnya Sertifikasi (2)</vt:lpstr>
      <vt:lpstr>Alasan yang Mendorong Sertifikasi</vt:lpstr>
      <vt:lpstr>PowerPoint Presentation</vt:lpstr>
      <vt:lpstr>Keuntungan Sertifikasi</vt:lpstr>
      <vt:lpstr>Sertifikasi IT (2)</vt:lpstr>
      <vt:lpstr>Menjadi Profesional dengan Sertifikasi</vt:lpstr>
      <vt:lpstr>Menjadi Profesional dengan Sertifikasi</vt:lpstr>
      <vt:lpstr>Sertifikasi Bagi Tenaga TI Profesional</vt:lpstr>
      <vt:lpstr>Sertifikasi Bagi Masyarakat (1)</vt:lpstr>
      <vt:lpstr>Sertifikasi Bagi Masyarakat (2)</vt:lpstr>
      <vt:lpstr>Jenis-jenis Sertifikasi</vt:lpstr>
      <vt:lpstr>PowerPoint Presentation</vt:lpstr>
      <vt:lpstr>Sertifikasi Bahasa Pemrograman</vt:lpstr>
      <vt:lpstr>Sertifikasi Bahasa Pemrograman</vt:lpstr>
      <vt:lpstr>Sertifikasi Database</vt:lpstr>
      <vt:lpstr>Sertifikasi Database</vt:lpstr>
      <vt:lpstr>Serifikasi Jaringan</vt:lpstr>
      <vt:lpstr>Serifikasi Jaringan</vt:lpstr>
      <vt:lpstr>PowerPoint Presentation</vt:lpstr>
      <vt:lpstr>PowerPoint Presentation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Sertifikasi IT</dc:title>
  <dc:creator>Asus</dc:creator>
  <cp:lastModifiedBy>ismail - [2010]</cp:lastModifiedBy>
  <cp:revision>25</cp:revision>
  <dcterms:created xsi:type="dcterms:W3CDTF">2013-05-29T23:42:59Z</dcterms:created>
  <dcterms:modified xsi:type="dcterms:W3CDTF">2017-12-13T05:43:03Z</dcterms:modified>
</cp:coreProperties>
</file>