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77" r:id="rId4"/>
    <p:sldId id="278" r:id="rId5"/>
    <p:sldId id="264" r:id="rId6"/>
    <p:sldId id="265" r:id="rId7"/>
    <p:sldId id="266" r:id="rId8"/>
    <p:sldId id="267" r:id="rId9"/>
    <p:sldId id="268" r:id="rId10"/>
    <p:sldId id="259" r:id="rId11"/>
    <p:sldId id="260" r:id="rId12"/>
    <p:sldId id="261" r:id="rId13"/>
    <p:sldId id="26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12A52C-A88B-4CB4-9304-8EB22EF1E134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ACEE7-3A3D-453D-AB4B-BFC6DAE6C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333BD6-8363-4D1B-ADBD-D27BE2A4D6F6}" type="slidenum">
              <a:rPr lang="en-US"/>
              <a:pPr/>
              <a:t>5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41E7DC-4EF6-4587-88ED-F4AA61855C1C}" type="slidenum">
              <a:rPr lang="en-US"/>
              <a:pPr/>
              <a:t>6</a:t>
            </a:fld>
            <a:endParaRPr lang="en-U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3BC467-3074-4B5F-B01F-71AB3BCFF009}" type="slidenum">
              <a:rPr lang="en-US"/>
              <a:pPr/>
              <a:t>7</a:t>
            </a:fld>
            <a:endParaRPr lang="en-U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200A3A-FC5D-400D-BDB6-606C652C14E5}" type="slidenum">
              <a:rPr lang="en-US"/>
              <a:pPr/>
              <a:t>8</a:t>
            </a:fld>
            <a:endParaRPr lang="en-US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A4B5AC-5AB6-47EF-B0CB-6B1C23900BB1}" type="slidenum">
              <a:rPr lang="en-US"/>
              <a:pPr/>
              <a:t>9</a:t>
            </a:fld>
            <a:endParaRPr lang="en-US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0B92FC-0094-4AAB-B1F9-A0D0D50C01F1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66002-8297-4763-B54D-A88318903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pusdatinaker.balitfo.depnakertrans.go.id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b="1" dirty="0"/>
              <a:t>MASALAH </a:t>
            </a:r>
            <a:r>
              <a:rPr lang="id-ID" b="1" dirty="0" smtClean="0"/>
              <a:t>KETENAGAKERJAAN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Definisi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b="1" dirty="0" err="1" smtClean="0">
                <a:latin typeface="Times New Roman" pitchFamily="18" charset="0"/>
              </a:rPr>
              <a:t>Tenaga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kerja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adalah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setiap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orang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laki-laki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atau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perempuan</a:t>
            </a:r>
            <a:r>
              <a:rPr lang="en-US" dirty="0" smtClean="0">
                <a:latin typeface="Times New Roman" pitchFamily="18" charset="0"/>
              </a:rPr>
              <a:t> yang </a:t>
            </a:r>
            <a:r>
              <a:rPr lang="en-US" dirty="0" err="1" smtClean="0">
                <a:latin typeface="Times New Roman" pitchFamily="18" charset="0"/>
              </a:rPr>
              <a:t>sedang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dalam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</a:rPr>
              <a:t>/</a:t>
            </a:r>
            <a:r>
              <a:rPr lang="en-US" dirty="0" err="1" smtClean="0">
                <a:latin typeface="Times New Roman" pitchFamily="18" charset="0"/>
              </a:rPr>
              <a:t>atau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akan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melakukan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pekerjaan</a:t>
            </a:r>
            <a:r>
              <a:rPr lang="en-US" dirty="0" smtClean="0">
                <a:latin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</a:rPr>
              <a:t>baik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dalam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maupun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luar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hubungan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kerja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guna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menghasilkan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barang</a:t>
            </a:r>
            <a:r>
              <a:rPr lang="en-US" dirty="0" smtClean="0">
                <a:latin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</a:rPr>
              <a:t>atau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jasa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untuk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memenuhi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kebutuhan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masyarakat</a:t>
            </a:r>
            <a:r>
              <a:rPr lang="en-US" dirty="0" smtClean="0">
                <a:latin typeface="Times New Roman" pitchFamily="18" charset="0"/>
              </a:rPr>
              <a:t>.</a:t>
            </a:r>
            <a:endParaRPr lang="en-US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b="1" dirty="0" err="1" smtClean="0">
                <a:latin typeface="Times New Roman" pitchFamily="18" charset="0"/>
              </a:rPr>
              <a:t>Angkatan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kerja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adalah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penduduk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berumur</a:t>
            </a:r>
            <a:r>
              <a:rPr lang="en-US" dirty="0" smtClean="0">
                <a:latin typeface="Times New Roman" pitchFamily="18" charset="0"/>
              </a:rPr>
              <a:t> 15 </a:t>
            </a:r>
            <a:r>
              <a:rPr lang="en-US" dirty="0" err="1" smtClean="0">
                <a:latin typeface="Times New Roman" pitchFamily="18" charset="0"/>
              </a:rPr>
              <a:t>tahun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keatas</a:t>
            </a:r>
            <a:r>
              <a:rPr lang="en-US" dirty="0" smtClean="0">
                <a:latin typeface="Times New Roman" pitchFamily="18" charset="0"/>
              </a:rPr>
              <a:t> yang </a:t>
            </a:r>
            <a:r>
              <a:rPr lang="en-US" dirty="0" err="1" smtClean="0">
                <a:latin typeface="Times New Roman" pitchFamily="18" charset="0"/>
              </a:rPr>
              <a:t>selama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seminggu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sebelum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pencacahan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bekerja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atau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punya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pekerjaan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tetapi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sementara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tidak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bekerja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mereka</a:t>
            </a:r>
            <a:r>
              <a:rPr lang="en-US" dirty="0" smtClean="0">
                <a:latin typeface="Times New Roman" pitchFamily="18" charset="0"/>
              </a:rPr>
              <a:t> yang </a:t>
            </a:r>
            <a:r>
              <a:rPr lang="en-US" dirty="0" err="1" smtClean="0">
                <a:latin typeface="Times New Roman" pitchFamily="18" charset="0"/>
              </a:rPr>
              <a:t>tidak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bekerja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tetapi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mencari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pekerjaan</a:t>
            </a:r>
            <a:endParaRPr lang="en-US" dirty="0" smtClean="0">
              <a:latin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Definisi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Clr>
                <a:schemeClr val="hlink"/>
              </a:buClr>
              <a:buFont typeface="Wingdings" pitchFamily="2" charset="2"/>
              <a:buChar char="v"/>
            </a:pPr>
            <a:r>
              <a:rPr lang="en-US" b="1" dirty="0" err="1" smtClean="0">
                <a:sym typeface="Wingdings" pitchFamily="2" charset="2"/>
              </a:rPr>
              <a:t>Kesempatan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en-US" b="1" dirty="0" err="1" smtClean="0">
                <a:sym typeface="Wingdings" pitchFamily="2" charset="2"/>
              </a:rPr>
              <a:t>Kerja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kebutuhan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tenaga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kerja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kemudian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secara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riil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diperlukan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oleh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perusahaan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lembaga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penerima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kerja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tingkat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upah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posisi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syarat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kerja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tertentu</a:t>
            </a:r>
            <a:r>
              <a:rPr lang="en-US" dirty="0" smtClean="0">
                <a:sym typeface="Wingdings" pitchFamily="2" charset="2"/>
              </a:rPr>
              <a:t>, yang </a:t>
            </a:r>
            <a:r>
              <a:rPr lang="en-US" dirty="0" err="1" smtClean="0">
                <a:sym typeface="Wingdings" pitchFamily="2" charset="2"/>
              </a:rPr>
              <a:t>diinformasikan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melalui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iklan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lain².</a:t>
            </a:r>
          </a:p>
          <a:p>
            <a:pPr>
              <a:buClr>
                <a:schemeClr val="hlink"/>
              </a:buClr>
              <a:buFont typeface="Wingdings" pitchFamily="2" charset="2"/>
              <a:buChar char="v"/>
            </a:pPr>
            <a:r>
              <a:rPr lang="en-US" b="1" dirty="0" err="1" smtClean="0">
                <a:sym typeface="Wingdings" pitchFamily="2" charset="2"/>
              </a:rPr>
              <a:t>Pengangguran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seseorang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sedang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tidak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bekerja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tetapi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sedang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mencari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pekerjaan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sedang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mempersiapkan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usaha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baru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tidak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memiliki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pekerjaan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karena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merasa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tidak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mungkin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pekerjaan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i="1" dirty="0" smtClean="0">
                <a:sym typeface="Wingdings" pitchFamily="2" charset="2"/>
              </a:rPr>
              <a:t>discouraged worker</a:t>
            </a:r>
            <a:r>
              <a:rPr lang="en-US" dirty="0" smtClean="0">
                <a:sym typeface="Wingdings" pitchFamily="2" charset="2"/>
              </a:rPr>
              <a:t>) </a:t>
            </a:r>
            <a:r>
              <a:rPr lang="en-US" dirty="0" err="1" smtClean="0">
                <a:sym typeface="Wingdings" pitchFamily="2" charset="2"/>
              </a:rPr>
              <a:t>sudah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pekerjaan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tetapi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belum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mulai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bekerja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6587"/>
          </a:xfrm>
        </p:spPr>
        <p:txBody>
          <a:bodyPr>
            <a:normAutofit fontScale="90000"/>
          </a:bodyPr>
          <a:lstStyle/>
          <a:p>
            <a:r>
              <a:rPr lang="en-US" sz="3800"/>
              <a:t>Komposisi Penduduk &amp; Tenaga Kerja</a:t>
            </a:r>
          </a:p>
        </p:txBody>
      </p:sp>
      <p:sp>
        <p:nvSpPr>
          <p:cNvPr id="105476" name="Text Box 4"/>
          <p:cNvSpPr txBox="1">
            <a:spLocks noChangeArrowheads="1"/>
          </p:cNvSpPr>
          <p:nvPr/>
        </p:nvSpPr>
        <p:spPr bwMode="auto">
          <a:xfrm>
            <a:off x="3810000" y="990600"/>
            <a:ext cx="1219200" cy="314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/>
              <a:t>Penduduk</a:t>
            </a: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66800" y="1295400"/>
            <a:ext cx="3276600" cy="619125"/>
            <a:chOff x="672" y="816"/>
            <a:chExt cx="2064" cy="390"/>
          </a:xfrm>
        </p:grpSpPr>
        <p:sp>
          <p:nvSpPr>
            <p:cNvPr id="105477" name="Text Box 5"/>
            <p:cNvSpPr txBox="1">
              <a:spLocks noChangeArrowheads="1"/>
            </p:cNvSpPr>
            <p:nvPr/>
          </p:nvSpPr>
          <p:spPr bwMode="auto">
            <a:xfrm>
              <a:off x="672" y="1008"/>
              <a:ext cx="1296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Penduduk Usia Kerja</a:t>
              </a:r>
            </a:p>
          </p:txBody>
        </p:sp>
        <p:sp>
          <p:nvSpPr>
            <p:cNvPr id="105491" name="Line 19"/>
            <p:cNvSpPr>
              <a:spLocks noChangeShapeType="1"/>
            </p:cNvSpPr>
            <p:nvPr/>
          </p:nvSpPr>
          <p:spPr bwMode="auto">
            <a:xfrm flipH="1">
              <a:off x="1488" y="816"/>
              <a:ext cx="1248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4343400" y="1295400"/>
            <a:ext cx="3810000" cy="619125"/>
            <a:chOff x="2736" y="816"/>
            <a:chExt cx="2400" cy="390"/>
          </a:xfrm>
        </p:grpSpPr>
        <p:sp>
          <p:nvSpPr>
            <p:cNvPr id="105478" name="Text Box 6"/>
            <p:cNvSpPr txBox="1">
              <a:spLocks noChangeArrowheads="1"/>
            </p:cNvSpPr>
            <p:nvPr/>
          </p:nvSpPr>
          <p:spPr bwMode="auto">
            <a:xfrm>
              <a:off x="3552" y="1008"/>
              <a:ext cx="158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Penduduk di Luar Usia Kerja</a:t>
              </a:r>
            </a:p>
          </p:txBody>
        </p:sp>
        <p:sp>
          <p:nvSpPr>
            <p:cNvPr id="105492" name="Line 20"/>
            <p:cNvSpPr>
              <a:spLocks noChangeShapeType="1"/>
            </p:cNvSpPr>
            <p:nvPr/>
          </p:nvSpPr>
          <p:spPr bwMode="auto">
            <a:xfrm>
              <a:off x="2736" y="816"/>
              <a:ext cx="1649" cy="1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609600" y="1901825"/>
            <a:ext cx="1447800" cy="850900"/>
            <a:chOff x="384" y="1198"/>
            <a:chExt cx="912" cy="536"/>
          </a:xfrm>
        </p:grpSpPr>
        <p:sp>
          <p:nvSpPr>
            <p:cNvPr id="105479" name="Text Box 7"/>
            <p:cNvSpPr txBox="1">
              <a:spLocks noChangeArrowheads="1"/>
            </p:cNvSpPr>
            <p:nvPr/>
          </p:nvSpPr>
          <p:spPr bwMode="auto">
            <a:xfrm>
              <a:off x="384" y="1536"/>
              <a:ext cx="912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Angkatan Kerja</a:t>
              </a:r>
            </a:p>
          </p:txBody>
        </p:sp>
        <p:sp>
          <p:nvSpPr>
            <p:cNvPr id="105493" name="Line 21"/>
            <p:cNvSpPr>
              <a:spLocks noChangeShapeType="1"/>
            </p:cNvSpPr>
            <p:nvPr/>
          </p:nvSpPr>
          <p:spPr bwMode="auto">
            <a:xfrm flipH="1">
              <a:off x="753" y="1198"/>
              <a:ext cx="529" cy="3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2020888" y="1917700"/>
            <a:ext cx="5065712" cy="835025"/>
            <a:chOff x="1273" y="1208"/>
            <a:chExt cx="3191" cy="526"/>
          </a:xfrm>
        </p:grpSpPr>
        <p:sp>
          <p:nvSpPr>
            <p:cNvPr id="105480" name="Text Box 8"/>
            <p:cNvSpPr txBox="1">
              <a:spLocks noChangeArrowheads="1"/>
            </p:cNvSpPr>
            <p:nvPr/>
          </p:nvSpPr>
          <p:spPr bwMode="auto">
            <a:xfrm>
              <a:off x="3168" y="1536"/>
              <a:ext cx="1296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Bukan Angkatan Kerja</a:t>
              </a:r>
            </a:p>
          </p:txBody>
        </p:sp>
        <p:sp>
          <p:nvSpPr>
            <p:cNvPr id="105494" name="Line 22"/>
            <p:cNvSpPr>
              <a:spLocks noChangeShapeType="1"/>
            </p:cNvSpPr>
            <p:nvPr/>
          </p:nvSpPr>
          <p:spPr bwMode="auto">
            <a:xfrm>
              <a:off x="1273" y="1208"/>
              <a:ext cx="2536" cy="3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457200" y="2743200"/>
            <a:ext cx="1219200" cy="847725"/>
            <a:chOff x="288" y="1728"/>
            <a:chExt cx="768" cy="534"/>
          </a:xfrm>
        </p:grpSpPr>
        <p:sp>
          <p:nvSpPr>
            <p:cNvPr id="105481" name="Text Box 9"/>
            <p:cNvSpPr txBox="1">
              <a:spLocks noChangeArrowheads="1"/>
            </p:cNvSpPr>
            <p:nvPr/>
          </p:nvSpPr>
          <p:spPr bwMode="auto">
            <a:xfrm>
              <a:off x="288" y="2064"/>
              <a:ext cx="768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Menganggur</a:t>
              </a:r>
            </a:p>
          </p:txBody>
        </p:sp>
        <p:sp>
          <p:nvSpPr>
            <p:cNvPr id="105495" name="Line 23"/>
            <p:cNvSpPr>
              <a:spLocks noChangeShapeType="1"/>
            </p:cNvSpPr>
            <p:nvPr/>
          </p:nvSpPr>
          <p:spPr bwMode="auto">
            <a:xfrm flipH="1">
              <a:off x="604" y="1728"/>
              <a:ext cx="149" cy="3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38"/>
          <p:cNvGrpSpPr>
            <a:grpSpLocks/>
          </p:cNvGrpSpPr>
          <p:nvPr/>
        </p:nvGrpSpPr>
        <p:grpSpPr bwMode="auto">
          <a:xfrm>
            <a:off x="1223963" y="2743200"/>
            <a:ext cx="1595437" cy="847725"/>
            <a:chOff x="771" y="1728"/>
            <a:chExt cx="1005" cy="534"/>
          </a:xfrm>
        </p:grpSpPr>
        <p:sp>
          <p:nvSpPr>
            <p:cNvPr id="105482" name="Text Box 10"/>
            <p:cNvSpPr txBox="1">
              <a:spLocks noChangeArrowheads="1"/>
            </p:cNvSpPr>
            <p:nvPr/>
          </p:nvSpPr>
          <p:spPr bwMode="auto">
            <a:xfrm>
              <a:off x="1248" y="2064"/>
              <a:ext cx="528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Bekerja</a:t>
              </a:r>
            </a:p>
          </p:txBody>
        </p:sp>
        <p:sp>
          <p:nvSpPr>
            <p:cNvPr id="105496" name="Line 24"/>
            <p:cNvSpPr>
              <a:spLocks noChangeShapeType="1"/>
            </p:cNvSpPr>
            <p:nvPr/>
          </p:nvSpPr>
          <p:spPr bwMode="auto">
            <a:xfrm>
              <a:off x="771" y="1728"/>
              <a:ext cx="725" cy="3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39"/>
          <p:cNvGrpSpPr>
            <a:grpSpLocks/>
          </p:cNvGrpSpPr>
          <p:nvPr/>
        </p:nvGrpSpPr>
        <p:grpSpPr bwMode="auto">
          <a:xfrm>
            <a:off x="4038600" y="2743200"/>
            <a:ext cx="1981200" cy="847725"/>
            <a:chOff x="2544" y="1728"/>
            <a:chExt cx="1248" cy="534"/>
          </a:xfrm>
        </p:grpSpPr>
        <p:sp>
          <p:nvSpPr>
            <p:cNvPr id="105488" name="Text Box 16"/>
            <p:cNvSpPr txBox="1">
              <a:spLocks noChangeArrowheads="1"/>
            </p:cNvSpPr>
            <p:nvPr/>
          </p:nvSpPr>
          <p:spPr bwMode="auto">
            <a:xfrm>
              <a:off x="2544" y="2064"/>
              <a:ext cx="576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Sekolah</a:t>
              </a:r>
            </a:p>
          </p:txBody>
        </p:sp>
        <p:sp>
          <p:nvSpPr>
            <p:cNvPr id="105497" name="Line 25"/>
            <p:cNvSpPr>
              <a:spLocks noChangeShapeType="1"/>
            </p:cNvSpPr>
            <p:nvPr/>
          </p:nvSpPr>
          <p:spPr bwMode="auto">
            <a:xfrm flipH="1">
              <a:off x="2824" y="1728"/>
              <a:ext cx="968" cy="3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5181600" y="2743200"/>
            <a:ext cx="1752600" cy="1060450"/>
            <a:chOff x="3264" y="1728"/>
            <a:chExt cx="1104" cy="668"/>
          </a:xfrm>
        </p:grpSpPr>
        <p:sp>
          <p:nvSpPr>
            <p:cNvPr id="105489" name="Text Box 17"/>
            <p:cNvSpPr txBox="1">
              <a:spLocks noChangeArrowheads="1"/>
            </p:cNvSpPr>
            <p:nvPr/>
          </p:nvSpPr>
          <p:spPr bwMode="auto">
            <a:xfrm>
              <a:off x="3264" y="2064"/>
              <a:ext cx="1104" cy="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Mengurus Rumah Tangga</a:t>
              </a:r>
            </a:p>
          </p:txBody>
        </p:sp>
        <p:sp>
          <p:nvSpPr>
            <p:cNvPr id="105498" name="Line 26"/>
            <p:cNvSpPr>
              <a:spLocks noChangeShapeType="1"/>
            </p:cNvSpPr>
            <p:nvPr/>
          </p:nvSpPr>
          <p:spPr bwMode="auto">
            <a:xfrm>
              <a:off x="3792" y="1728"/>
              <a:ext cx="0" cy="3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41"/>
          <p:cNvGrpSpPr>
            <a:grpSpLocks/>
          </p:cNvGrpSpPr>
          <p:nvPr/>
        </p:nvGrpSpPr>
        <p:grpSpPr bwMode="auto">
          <a:xfrm>
            <a:off x="6002338" y="2757488"/>
            <a:ext cx="2455862" cy="1046162"/>
            <a:chOff x="3781" y="1737"/>
            <a:chExt cx="1547" cy="659"/>
          </a:xfrm>
        </p:grpSpPr>
        <p:sp>
          <p:nvSpPr>
            <p:cNvPr id="105490" name="Text Box 18"/>
            <p:cNvSpPr txBox="1">
              <a:spLocks noChangeArrowheads="1"/>
            </p:cNvSpPr>
            <p:nvPr/>
          </p:nvSpPr>
          <p:spPr bwMode="auto">
            <a:xfrm>
              <a:off x="4512" y="2064"/>
              <a:ext cx="816" cy="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Penerima Pendapatan</a:t>
              </a:r>
            </a:p>
          </p:txBody>
        </p:sp>
        <p:sp>
          <p:nvSpPr>
            <p:cNvPr id="105499" name="Line 27"/>
            <p:cNvSpPr>
              <a:spLocks noChangeShapeType="1"/>
            </p:cNvSpPr>
            <p:nvPr/>
          </p:nvSpPr>
          <p:spPr bwMode="auto">
            <a:xfrm>
              <a:off x="3781" y="1737"/>
              <a:ext cx="1180" cy="3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42"/>
          <p:cNvGrpSpPr>
            <a:grpSpLocks/>
          </p:cNvGrpSpPr>
          <p:nvPr/>
        </p:nvGrpSpPr>
        <p:grpSpPr bwMode="auto">
          <a:xfrm>
            <a:off x="381000" y="3598863"/>
            <a:ext cx="1219200" cy="1042987"/>
            <a:chOff x="240" y="2267"/>
            <a:chExt cx="768" cy="657"/>
          </a:xfrm>
        </p:grpSpPr>
        <p:sp>
          <p:nvSpPr>
            <p:cNvPr id="105483" name="Text Box 11"/>
            <p:cNvSpPr txBox="1">
              <a:spLocks noChangeArrowheads="1"/>
            </p:cNvSpPr>
            <p:nvPr/>
          </p:nvSpPr>
          <p:spPr bwMode="auto">
            <a:xfrm>
              <a:off x="240" y="2592"/>
              <a:ext cx="768" cy="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Setengah Menganggur</a:t>
              </a:r>
            </a:p>
          </p:txBody>
        </p:sp>
        <p:sp>
          <p:nvSpPr>
            <p:cNvPr id="105500" name="Line 28"/>
            <p:cNvSpPr>
              <a:spLocks noChangeShapeType="1"/>
            </p:cNvSpPr>
            <p:nvPr/>
          </p:nvSpPr>
          <p:spPr bwMode="auto">
            <a:xfrm flipH="1">
              <a:off x="557" y="2267"/>
              <a:ext cx="121" cy="33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43"/>
          <p:cNvGrpSpPr>
            <a:grpSpLocks/>
          </p:cNvGrpSpPr>
          <p:nvPr/>
        </p:nvGrpSpPr>
        <p:grpSpPr bwMode="auto">
          <a:xfrm>
            <a:off x="1090613" y="3613150"/>
            <a:ext cx="2109787" cy="1028700"/>
            <a:chOff x="687" y="2276"/>
            <a:chExt cx="1329" cy="648"/>
          </a:xfrm>
        </p:grpSpPr>
        <p:sp>
          <p:nvSpPr>
            <p:cNvPr id="105484" name="Text Box 12"/>
            <p:cNvSpPr txBox="1">
              <a:spLocks noChangeArrowheads="1"/>
            </p:cNvSpPr>
            <p:nvPr/>
          </p:nvSpPr>
          <p:spPr bwMode="auto">
            <a:xfrm>
              <a:off x="1152" y="2592"/>
              <a:ext cx="864" cy="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Pengangguran Penuh</a:t>
              </a:r>
            </a:p>
          </p:txBody>
        </p:sp>
        <p:sp>
          <p:nvSpPr>
            <p:cNvPr id="105501" name="Line 29"/>
            <p:cNvSpPr>
              <a:spLocks noChangeShapeType="1"/>
            </p:cNvSpPr>
            <p:nvPr/>
          </p:nvSpPr>
          <p:spPr bwMode="auto">
            <a:xfrm>
              <a:off x="687" y="2276"/>
              <a:ext cx="883" cy="3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44"/>
          <p:cNvGrpSpPr>
            <a:grpSpLocks/>
          </p:cNvGrpSpPr>
          <p:nvPr/>
        </p:nvGrpSpPr>
        <p:grpSpPr bwMode="auto">
          <a:xfrm>
            <a:off x="381000" y="4648200"/>
            <a:ext cx="1219200" cy="1295400"/>
            <a:chOff x="240" y="2928"/>
            <a:chExt cx="768" cy="816"/>
          </a:xfrm>
        </p:grpSpPr>
        <p:sp>
          <p:nvSpPr>
            <p:cNvPr id="105485" name="Text Box 13"/>
            <p:cNvSpPr txBox="1">
              <a:spLocks noChangeArrowheads="1"/>
            </p:cNvSpPr>
            <p:nvPr/>
          </p:nvSpPr>
          <p:spPr bwMode="auto">
            <a:xfrm>
              <a:off x="240" y="3278"/>
              <a:ext cx="768" cy="46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Kentara (Jam kerja kurang)</a:t>
              </a:r>
            </a:p>
          </p:txBody>
        </p:sp>
        <p:sp>
          <p:nvSpPr>
            <p:cNvPr id="105502" name="Line 30"/>
            <p:cNvSpPr>
              <a:spLocks noChangeShapeType="1"/>
            </p:cNvSpPr>
            <p:nvPr/>
          </p:nvSpPr>
          <p:spPr bwMode="auto">
            <a:xfrm>
              <a:off x="576" y="2928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" name="Group 45"/>
          <p:cNvGrpSpPr>
            <a:grpSpLocks/>
          </p:cNvGrpSpPr>
          <p:nvPr/>
        </p:nvGrpSpPr>
        <p:grpSpPr bwMode="auto">
          <a:xfrm>
            <a:off x="928688" y="4630738"/>
            <a:ext cx="2347912" cy="865187"/>
            <a:chOff x="585" y="2917"/>
            <a:chExt cx="1479" cy="545"/>
          </a:xfrm>
        </p:grpSpPr>
        <p:sp>
          <p:nvSpPr>
            <p:cNvPr id="105486" name="Text Box 14"/>
            <p:cNvSpPr txBox="1">
              <a:spLocks noChangeArrowheads="1"/>
            </p:cNvSpPr>
            <p:nvPr/>
          </p:nvSpPr>
          <p:spPr bwMode="auto">
            <a:xfrm>
              <a:off x="1200" y="3264"/>
              <a:ext cx="86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Tidak Kentara</a:t>
              </a:r>
            </a:p>
          </p:txBody>
        </p:sp>
        <p:sp>
          <p:nvSpPr>
            <p:cNvPr id="105503" name="Line 31"/>
            <p:cNvSpPr>
              <a:spLocks noChangeShapeType="1"/>
            </p:cNvSpPr>
            <p:nvPr/>
          </p:nvSpPr>
          <p:spPr bwMode="auto">
            <a:xfrm>
              <a:off x="585" y="2917"/>
              <a:ext cx="1023" cy="3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914400" y="4632325"/>
            <a:ext cx="4038600" cy="1082675"/>
            <a:chOff x="576" y="2918"/>
            <a:chExt cx="2544" cy="682"/>
          </a:xfrm>
        </p:grpSpPr>
        <p:sp>
          <p:nvSpPr>
            <p:cNvPr id="105487" name="Text Box 15"/>
            <p:cNvSpPr txBox="1">
              <a:spLocks noChangeArrowheads="1"/>
            </p:cNvSpPr>
            <p:nvPr/>
          </p:nvSpPr>
          <p:spPr bwMode="auto">
            <a:xfrm>
              <a:off x="2256" y="3268"/>
              <a:ext cx="864" cy="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/>
                <a:t>Pengangguran Potensial</a:t>
              </a:r>
            </a:p>
          </p:txBody>
        </p:sp>
        <p:sp>
          <p:nvSpPr>
            <p:cNvPr id="105504" name="Line 32"/>
            <p:cNvSpPr>
              <a:spLocks noChangeShapeType="1"/>
            </p:cNvSpPr>
            <p:nvPr/>
          </p:nvSpPr>
          <p:spPr bwMode="auto">
            <a:xfrm>
              <a:off x="576" y="2918"/>
              <a:ext cx="2164" cy="3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>
                <a:latin typeface="Times New Roman" pitchFamily="18" charset="0"/>
              </a:rPr>
              <a:t>Dependency ratio (usia kerja)</a:t>
            </a:r>
            <a:r>
              <a:rPr lang="en-US">
                <a:latin typeface="Times New Roman" pitchFamily="18" charset="0"/>
              </a:rPr>
              <a:t/>
            </a:r>
            <a:br>
              <a:rPr lang="en-US">
                <a:latin typeface="Times New Roman" pitchFamily="18" charset="0"/>
              </a:rPr>
            </a:br>
            <a:endParaRPr lang="en-US">
              <a:latin typeface="Times New Roman" pitchFamily="18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i="1">
                <a:latin typeface="Times New Roman" pitchFamily="18" charset="0"/>
              </a:rPr>
              <a:t>Dependency Ratio</a:t>
            </a:r>
            <a:r>
              <a:rPr lang="en-US">
                <a:latin typeface="Times New Roman" pitchFamily="18" charset="0"/>
              </a:rPr>
              <a:t>, menghitung jumlah penduduk yang ditanggung oleh setiap penduduk  usia kerja, dirumuskan:</a:t>
            </a:r>
          </a:p>
          <a:p>
            <a:pPr>
              <a:buFont typeface="Wingdings" pitchFamily="2" charset="2"/>
              <a:buNone/>
            </a:pPr>
            <a:endParaRPr lang="en-US"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 b="1" i="1">
                <a:latin typeface="Times New Roman" pitchFamily="18" charset="0"/>
              </a:rPr>
              <a:t>Dependency ratio</a:t>
            </a:r>
            <a:r>
              <a:rPr lang="en-US">
                <a:latin typeface="Times New Roman" pitchFamily="18" charset="0"/>
              </a:rPr>
              <a:t> </a:t>
            </a:r>
          </a:p>
          <a:p>
            <a:pPr>
              <a:buFont typeface="Wingdings" pitchFamily="2" charset="2"/>
              <a:buNone/>
            </a:pPr>
            <a:r>
              <a:rPr lang="en-US">
                <a:latin typeface="Times New Roman" pitchFamily="18" charset="0"/>
              </a:rPr>
              <a:t>=      Pend.Usia (0-14) + Pend.Usia (diatas 65) </a:t>
            </a:r>
          </a:p>
          <a:p>
            <a:pPr algn="ctr">
              <a:buFont typeface="Wingdings" pitchFamily="2" charset="2"/>
              <a:buNone/>
            </a:pPr>
            <a:r>
              <a:rPr lang="en-US">
                <a:latin typeface="Times New Roman" pitchFamily="18" charset="0"/>
              </a:rPr>
              <a:t>		jumlah penduduk usia 15 - 64</a:t>
            </a:r>
          </a:p>
        </p:txBody>
      </p:sp>
      <p:sp>
        <p:nvSpPr>
          <p:cNvPr id="18444" name="Line 12"/>
          <p:cNvSpPr>
            <a:spLocks noChangeShapeType="1"/>
          </p:cNvSpPr>
          <p:nvPr/>
        </p:nvSpPr>
        <p:spPr bwMode="auto">
          <a:xfrm>
            <a:off x="1219200" y="4876800"/>
            <a:ext cx="7162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atin typeface="Times New Roman" pitchFamily="18" charset="0"/>
              </a:rPr>
              <a:t>Dependency ratio..(lntn)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en-US">
                <a:latin typeface="Times New Roman" pitchFamily="18" charset="0"/>
              </a:rPr>
              <a:t>Dalam membahas aspek ketenagakerjaan, umumnya  para peneliti tertarik untuk mengamati tingkat partisipasi angkatan kerja, pengelompokan tenaga kerja menurut lapangan, jenis dan status pekerjaan serta masalah pengangguran.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315200" cy="1143000"/>
          </a:xfrm>
        </p:spPr>
        <p:txBody>
          <a:bodyPr/>
          <a:lstStyle/>
          <a:p>
            <a:r>
              <a:rPr lang="en-US" sz="3000">
                <a:latin typeface="Times New Roman" pitchFamily="18" charset="0"/>
              </a:rPr>
              <a:t>C. </a:t>
            </a:r>
            <a:r>
              <a:rPr lang="fi-FI" sz="3000" b="1">
                <a:latin typeface="Times New Roman" pitchFamily="18" charset="0"/>
              </a:rPr>
              <a:t>Tingkat Partisipasi Angkatan       	Kerja </a:t>
            </a:r>
            <a:r>
              <a:rPr lang="id-ID" sz="3000" b="1">
                <a:latin typeface="Times New Roman" pitchFamily="18" charset="0"/>
              </a:rPr>
              <a:t>   </a:t>
            </a:r>
            <a:r>
              <a:rPr lang="fi-FI" sz="3000" b="1">
                <a:latin typeface="Times New Roman" pitchFamily="18" charset="0"/>
              </a:rPr>
              <a:t>(TPAK)</a:t>
            </a:r>
            <a:endParaRPr lang="en-US" sz="3000" b="1">
              <a:latin typeface="Times New Roman" pitchFamily="18" charset="0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>
                <a:latin typeface="Times New Roman" pitchFamily="18" charset="0"/>
              </a:rPr>
              <a:t>Adalah untuk memperoleh gambaran tentang persentase angkatan kerja terhadap penduduk usia kerja. </a:t>
            </a:r>
          </a:p>
          <a:p>
            <a:pPr>
              <a:buFont typeface="Wingdings" pitchFamily="2" charset="2"/>
              <a:buNone/>
            </a:pPr>
            <a:endParaRPr lang="en-US"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>
                <a:latin typeface="Times New Roman" pitchFamily="18" charset="0"/>
              </a:rPr>
              <a:t>Tinggi rendahnya tingkat partisipasi angkatan kerja sangat dipengaruhi oleh umur, jenis kelamin dan kesempatan untuk memperoleh pekerjaan.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i-FI" sz="3400" b="1">
                <a:latin typeface="Times New Roman" pitchFamily="18" charset="0"/>
              </a:rPr>
              <a:t>TPAK..(lnjtn)</a:t>
            </a:r>
            <a:endParaRPr lang="en-US" sz="3400" b="1">
              <a:latin typeface="Times New Roman" pitchFamily="18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>
                <a:latin typeface="Times New Roman" pitchFamily="18" charset="0"/>
              </a:rPr>
              <a:t>Indikator yang dipergunakan untuk menghitung tingkat partisipasi angkatan kerja adalah rasio antara jumlah angkatan kerja dengan penduduk usia kerja.</a:t>
            </a:r>
          </a:p>
          <a:p>
            <a:pPr>
              <a:buFont typeface="Wingdings" pitchFamily="2" charset="2"/>
              <a:buNone/>
            </a:pPr>
            <a:endParaRPr lang="en-US"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>
                <a:latin typeface="Times New Roman" pitchFamily="18" charset="0"/>
              </a:rPr>
              <a:t>Rumusnya: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466850" y="4832350"/>
            <a:ext cx="58959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000">
                <a:latin typeface="Times New Roman" pitchFamily="18" charset="0"/>
              </a:rPr>
              <a:t>                    Jumlah Angkatan Kerja</a:t>
            </a:r>
          </a:p>
          <a:p>
            <a:pPr algn="ctr"/>
            <a:r>
              <a:rPr lang="en-US" sz="2000">
                <a:latin typeface="Times New Roman" pitchFamily="18" charset="0"/>
              </a:rPr>
              <a:t>TPAK   =   ____________________________  X 100%</a:t>
            </a:r>
          </a:p>
          <a:p>
            <a:pPr algn="ctr"/>
            <a:r>
              <a:rPr lang="en-US" sz="2000">
                <a:latin typeface="Times New Roman" pitchFamily="18" charset="0"/>
              </a:rPr>
              <a:t>                Jumlah penduduk usia kerja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i-FI" b="1">
                <a:latin typeface="Times New Roman" pitchFamily="18" charset="0"/>
              </a:rPr>
              <a:t>TPAK..(l</a:t>
            </a:r>
            <a:r>
              <a:rPr lang="id-ID" b="1">
                <a:latin typeface="Times New Roman" pitchFamily="18" charset="0"/>
              </a:rPr>
              <a:t>anjutan</a:t>
            </a:r>
            <a:r>
              <a:rPr lang="fi-FI" b="1">
                <a:latin typeface="Times New Roman" pitchFamily="18" charset="0"/>
              </a:rPr>
              <a:t>)</a:t>
            </a:r>
            <a:endParaRPr lang="en-US" b="1">
              <a:latin typeface="Times New Roman" pitchFamily="18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None/>
            </a:pPr>
            <a:r>
              <a:rPr lang="id-ID" sz="2800" dirty="0">
                <a:latin typeface="Times New Roman" pitchFamily="18" charset="0"/>
              </a:rPr>
              <a:t>Pembahasan mengenai </a:t>
            </a:r>
            <a:r>
              <a:rPr lang="id-ID" sz="2800" b="1" dirty="0">
                <a:latin typeface="Times New Roman" pitchFamily="18" charset="0"/>
              </a:rPr>
              <a:t>ketenagakerjaan</a:t>
            </a:r>
            <a:r>
              <a:rPr lang="id-ID" sz="2800" dirty="0">
                <a:latin typeface="Times New Roman" pitchFamily="18" charset="0"/>
              </a:rPr>
              <a:t> ini menarik karena beberapa alasan</a:t>
            </a:r>
            <a:r>
              <a:rPr lang="en-US" sz="2800" dirty="0">
                <a:latin typeface="Times New Roman" pitchFamily="18" charset="0"/>
              </a:rPr>
              <a:t>:</a:t>
            </a:r>
          </a:p>
          <a:p>
            <a:pPr marL="398463" indent="-398463" algn="just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</a:rPr>
              <a:t>da</a:t>
            </a:r>
            <a:r>
              <a:rPr lang="id-ID" sz="2800" dirty="0" smtClean="0">
                <a:latin typeface="Times New Roman" pitchFamily="18" charset="0"/>
              </a:rPr>
              <a:t>pat </a:t>
            </a:r>
            <a:r>
              <a:rPr lang="id-ID" sz="2800" dirty="0">
                <a:latin typeface="Times New Roman" pitchFamily="18" charset="0"/>
              </a:rPr>
              <a:t>melihat berapa besar jumlah </a:t>
            </a:r>
            <a:r>
              <a:rPr lang="en-US" sz="2800" dirty="0">
                <a:latin typeface="Times New Roman" pitchFamily="18" charset="0"/>
              </a:rPr>
              <a:t>  	</a:t>
            </a:r>
            <a:r>
              <a:rPr lang="id-ID" sz="2800" dirty="0">
                <a:latin typeface="Times New Roman" pitchFamily="18" charset="0"/>
              </a:rPr>
              <a:t>penduduk   yang bekerja</a:t>
            </a:r>
            <a:r>
              <a:rPr lang="en-US" sz="2800" dirty="0">
                <a:latin typeface="Times New Roman" pitchFamily="18" charset="0"/>
              </a:rPr>
              <a:t> </a:t>
            </a:r>
          </a:p>
          <a:p>
            <a:pPr marL="398463" indent="-398463">
              <a:buFont typeface="+mj-lt"/>
              <a:buAutoNum type="arabicPeriod"/>
            </a:pPr>
            <a:r>
              <a:rPr lang="id-ID" sz="2800" dirty="0" smtClean="0">
                <a:latin typeface="Times New Roman" pitchFamily="18" charset="0"/>
              </a:rPr>
              <a:t>dapat </a:t>
            </a:r>
            <a:r>
              <a:rPr lang="id-ID" sz="2800" dirty="0">
                <a:latin typeface="Times New Roman" pitchFamily="18" charset="0"/>
              </a:rPr>
              <a:t>mengetahui jumlah </a:t>
            </a:r>
            <a:r>
              <a:rPr lang="en-US" sz="2800" dirty="0">
                <a:latin typeface="Times New Roman" pitchFamily="18" charset="0"/>
              </a:rPr>
              <a:t>	</a:t>
            </a:r>
            <a:r>
              <a:rPr lang="id-ID" sz="2800" dirty="0">
                <a:latin typeface="Times New Roman" pitchFamily="18" charset="0"/>
              </a:rPr>
              <a:t>pengangguran </a:t>
            </a:r>
            <a:r>
              <a:rPr lang="en-US" sz="2800" dirty="0">
                <a:latin typeface="Times New Roman" pitchFamily="18" charset="0"/>
              </a:rPr>
              <a:t>	</a:t>
            </a:r>
            <a:r>
              <a:rPr lang="id-ID" sz="2800" dirty="0">
                <a:latin typeface="Times New Roman" pitchFamily="18" charset="0"/>
              </a:rPr>
              <a:t>dan pencari kerja</a:t>
            </a:r>
            <a:endParaRPr lang="en-US" sz="2800" dirty="0">
              <a:latin typeface="Times New Roman" pitchFamily="18" charset="0"/>
            </a:endParaRPr>
          </a:p>
          <a:p>
            <a:pPr marL="398463" indent="-398463">
              <a:buFont typeface="+mj-lt"/>
              <a:buAutoNum type="arabicPeriod"/>
            </a:pPr>
            <a:r>
              <a:rPr lang="id-ID" sz="2800" dirty="0" smtClean="0">
                <a:latin typeface="Times New Roman" pitchFamily="18" charset="0"/>
              </a:rPr>
              <a:t>apabila </a:t>
            </a:r>
            <a:r>
              <a:rPr lang="id-ID" sz="2800" dirty="0">
                <a:latin typeface="Times New Roman" pitchFamily="18" charset="0"/>
              </a:rPr>
              <a:t>dilihat dari segi pendidikan </a:t>
            </a:r>
            <a:r>
              <a:rPr lang="en-US" sz="2800" dirty="0">
                <a:latin typeface="Times New Roman" pitchFamily="18" charset="0"/>
              </a:rPr>
              <a:t>	</a:t>
            </a:r>
            <a:r>
              <a:rPr lang="id-ID" sz="2800" dirty="0">
                <a:latin typeface="Times New Roman" pitchFamily="18" charset="0"/>
              </a:rPr>
              <a:t>maka hal ini akan mencerminkan </a:t>
            </a:r>
            <a:r>
              <a:rPr lang="en-US" sz="2800" dirty="0">
                <a:latin typeface="Times New Roman" pitchFamily="18" charset="0"/>
              </a:rPr>
              <a:t>	</a:t>
            </a:r>
            <a:r>
              <a:rPr lang="id-ID" sz="2800" dirty="0">
                <a:latin typeface="Times New Roman" pitchFamily="18" charset="0"/>
              </a:rPr>
              <a:t>kualitas tenaga kerja</a:t>
            </a:r>
            <a:r>
              <a:rPr lang="en-US" sz="2800" dirty="0">
                <a:latin typeface="Times New Roman" pitchFamily="18" charset="0"/>
              </a:rPr>
              <a:t> </a:t>
            </a:r>
            <a:endParaRPr lang="en-US" sz="2800" dirty="0" smtClean="0">
              <a:latin typeface="Times New Roman" pitchFamily="18" charset="0"/>
            </a:endParaRPr>
          </a:p>
          <a:p>
            <a:pPr marL="398463" indent="-398463">
              <a:buFont typeface="+mj-lt"/>
              <a:buAutoNum type="arabicPeriod"/>
            </a:pPr>
            <a:r>
              <a:rPr lang="id-ID" sz="2800" dirty="0" smtClean="0">
                <a:latin typeface="Times New Roman" pitchFamily="18" charset="0"/>
              </a:rPr>
              <a:t>dilihat dari statusnya dapat terlihat </a:t>
            </a:r>
            <a:r>
              <a:rPr lang="en-US" sz="2800" dirty="0" smtClean="0">
                <a:latin typeface="Times New Roman" pitchFamily="18" charset="0"/>
              </a:rPr>
              <a:t>	 </a:t>
            </a:r>
            <a:r>
              <a:rPr lang="id-ID" sz="2800" dirty="0" smtClean="0">
                <a:latin typeface="Times New Roman" pitchFamily="18" charset="0"/>
              </a:rPr>
              <a:t>berapa jumlah penduduk, yang bekerja di sektor formal yang jaminan sosialnya baik, dan berapa yang bekerja di sektor </a:t>
            </a:r>
            <a:r>
              <a:rPr lang="en-US" sz="2800" dirty="0" smtClean="0">
                <a:latin typeface="Times New Roman" pitchFamily="18" charset="0"/>
              </a:rPr>
              <a:t>	</a:t>
            </a:r>
            <a:r>
              <a:rPr lang="id-ID" sz="2800" dirty="0" smtClean="0">
                <a:latin typeface="Times New Roman" pitchFamily="18" charset="0"/>
              </a:rPr>
              <a:t>informal</a:t>
            </a:r>
            <a:endParaRPr lang="en-US" sz="2800" dirty="0" smtClean="0">
              <a:latin typeface="Times New Roman" pitchFamily="18" charset="0"/>
            </a:endParaRPr>
          </a:p>
          <a:p>
            <a:pPr marL="398463" indent="-398463">
              <a:buFont typeface="+mj-lt"/>
              <a:buAutoNum type="arabicPeriod"/>
            </a:pPr>
            <a:r>
              <a:rPr lang="id-ID" sz="2800" dirty="0" smtClean="0">
                <a:latin typeface="Times New Roman" pitchFamily="18" charset="0"/>
              </a:rPr>
              <a:t>pengetahuan tentang karakteristik dan kualitas tenaga kerja akan berguna sebagai </a:t>
            </a:r>
            <a:r>
              <a:rPr lang="en-US" sz="2800" dirty="0" smtClean="0">
                <a:latin typeface="Times New Roman" pitchFamily="18" charset="0"/>
              </a:rPr>
              <a:t>	</a:t>
            </a:r>
            <a:r>
              <a:rPr lang="id-ID" sz="2800" dirty="0" smtClean="0">
                <a:latin typeface="Times New Roman" pitchFamily="18" charset="0"/>
              </a:rPr>
              <a:t>dasar </a:t>
            </a:r>
            <a:r>
              <a:rPr lang="en-US" sz="2800" dirty="0" smtClean="0">
                <a:latin typeface="Times New Roman" pitchFamily="18" charset="0"/>
              </a:rPr>
              <a:t>	</a:t>
            </a:r>
            <a:r>
              <a:rPr lang="id-ID" sz="2800" dirty="0" smtClean="0">
                <a:latin typeface="Times New Roman" pitchFamily="18" charset="0"/>
              </a:rPr>
              <a:t>pengembangan kebijakan ketenagakerjaan, </a:t>
            </a:r>
            <a:r>
              <a:rPr lang="en-US" sz="2800" dirty="0" smtClean="0">
                <a:latin typeface="Times New Roman" pitchFamily="18" charset="0"/>
              </a:rPr>
              <a:t>	</a:t>
            </a:r>
            <a:r>
              <a:rPr lang="id-ID" sz="2800" dirty="0" smtClean="0">
                <a:latin typeface="Times New Roman" pitchFamily="18" charset="0"/>
              </a:rPr>
              <a:t>terutama pengembangan </a:t>
            </a:r>
            <a:r>
              <a:rPr lang="en-US" sz="2800" dirty="0" smtClean="0">
                <a:latin typeface="Times New Roman" pitchFamily="18" charset="0"/>
              </a:rPr>
              <a:t>	</a:t>
            </a:r>
            <a:r>
              <a:rPr lang="id-ID" sz="2800" dirty="0" smtClean="0">
                <a:latin typeface="Times New Roman" pitchFamily="18" charset="0"/>
              </a:rPr>
              <a:t>kesempatan kerja dan </a:t>
            </a:r>
            <a:r>
              <a:rPr lang="en-US" sz="2800" dirty="0" smtClean="0">
                <a:latin typeface="Times New Roman" pitchFamily="18" charset="0"/>
              </a:rPr>
              <a:t>	</a:t>
            </a:r>
            <a:r>
              <a:rPr lang="id-ID" sz="2800" dirty="0" smtClean="0">
                <a:latin typeface="Times New Roman" pitchFamily="18" charset="0"/>
              </a:rPr>
              <a:t>peningkatan kualitas </a:t>
            </a:r>
            <a:r>
              <a:rPr lang="en-US" sz="2800" dirty="0" smtClean="0">
                <a:latin typeface="Times New Roman" pitchFamily="18" charset="0"/>
              </a:rPr>
              <a:t>	</a:t>
            </a:r>
            <a:r>
              <a:rPr lang="id-ID" sz="2800" dirty="0" smtClean="0">
                <a:latin typeface="Times New Roman" pitchFamily="18" charset="0"/>
              </a:rPr>
              <a:t>SDM yang akan dapat meminimalkan jumlah </a:t>
            </a:r>
            <a:r>
              <a:rPr lang="en-US" sz="2800" dirty="0" smtClean="0">
                <a:latin typeface="Times New Roman" pitchFamily="18" charset="0"/>
              </a:rPr>
              <a:t>	</a:t>
            </a:r>
            <a:r>
              <a:rPr lang="id-ID" sz="2800" dirty="0" smtClean="0">
                <a:latin typeface="Times New Roman" pitchFamily="18" charset="0"/>
              </a:rPr>
              <a:t>pengangguran di suatu </a:t>
            </a:r>
            <a:r>
              <a:rPr lang="en-US" sz="2800" dirty="0" smtClean="0">
                <a:latin typeface="Times New Roman" pitchFamily="18" charset="0"/>
              </a:rPr>
              <a:t>	</a:t>
            </a:r>
            <a:r>
              <a:rPr lang="id-ID" sz="2800" dirty="0" smtClean="0">
                <a:latin typeface="Times New Roman" pitchFamily="18" charset="0"/>
              </a:rPr>
              <a:t>negara</a:t>
            </a:r>
            <a:r>
              <a:rPr lang="en-US" sz="2800" dirty="0" smtClean="0">
                <a:latin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dirty="0" err="1" smtClean="0"/>
              <a:t>Jenis</a:t>
            </a:r>
            <a:r>
              <a:rPr lang="en-US" sz="3200" dirty="0" smtClean="0"/>
              <a:t> </a:t>
            </a:r>
            <a:r>
              <a:rPr lang="en-US" sz="3200" dirty="0" err="1" smtClean="0"/>
              <a:t>Pengangguran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7150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Tx/>
              <a:buAutoNum type="arabicPeriod"/>
            </a:pPr>
            <a:r>
              <a:rPr lang="en-US" sz="1800" dirty="0" err="1" smtClean="0"/>
              <a:t>Pengangguran</a:t>
            </a:r>
            <a:r>
              <a:rPr lang="en-US" sz="1800" dirty="0" smtClean="0"/>
              <a:t> Normal </a:t>
            </a: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err="1" smtClean="0">
                <a:sym typeface="Wingdings" pitchFamily="2" charset="2"/>
              </a:rPr>
              <a:t>golongan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angkatan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kerja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yg</a:t>
            </a:r>
            <a:r>
              <a:rPr lang="en-US" sz="1800" dirty="0" smtClean="0">
                <a:sym typeface="Wingdings" pitchFamily="2" charset="2"/>
              </a:rPr>
              <a:t> betul² </a:t>
            </a:r>
            <a:r>
              <a:rPr lang="en-US" sz="1800" dirty="0" err="1" smtClean="0">
                <a:sym typeface="Wingdings" pitchFamily="2" charset="2"/>
              </a:rPr>
              <a:t>tidak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mendapatkan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pekerjaan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krn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pendidikan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ketrampilan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yg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tidak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memadai</a:t>
            </a:r>
            <a:endParaRPr lang="en-US" sz="1800" dirty="0" smtClean="0"/>
          </a:p>
          <a:p>
            <a:pPr>
              <a:spcBef>
                <a:spcPts val="0"/>
              </a:spcBef>
              <a:buFontTx/>
              <a:buAutoNum type="arabicPeriod"/>
            </a:pPr>
            <a:r>
              <a:rPr lang="en-US" sz="1800" dirty="0" err="1" smtClean="0"/>
              <a:t>Pengangguran</a:t>
            </a:r>
            <a:r>
              <a:rPr lang="en-US" sz="1800" dirty="0" smtClean="0"/>
              <a:t> </a:t>
            </a:r>
            <a:r>
              <a:rPr lang="en-US" sz="1800" dirty="0" err="1" smtClean="0"/>
              <a:t>Terselubung</a:t>
            </a:r>
            <a:r>
              <a:rPr lang="en-US" sz="1800" dirty="0" smtClean="0"/>
              <a:t> </a:t>
            </a: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err="1" smtClean="0">
                <a:sym typeface="Wingdings" pitchFamily="2" charset="2"/>
              </a:rPr>
              <a:t>golongan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angkatan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kerja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kurang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dimanfaatkan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dalam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bekerja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atau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golongan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yg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melakukan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pekerjaan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tetapi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hasilnya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tidak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cukup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untuk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memenuhi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kebutuhan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hidupnya</a:t>
            </a:r>
            <a:r>
              <a:rPr lang="en-US" sz="1800" dirty="0" smtClean="0">
                <a:sym typeface="Wingdings" pitchFamily="2" charset="2"/>
              </a:rPr>
              <a:t>.</a:t>
            </a:r>
            <a:endParaRPr lang="en-US" sz="1800" dirty="0" smtClean="0"/>
          </a:p>
          <a:p>
            <a:pPr>
              <a:spcBef>
                <a:spcPts val="0"/>
              </a:spcBef>
              <a:buFontTx/>
              <a:buAutoNum type="arabicPeriod"/>
            </a:pPr>
            <a:r>
              <a:rPr lang="en-US" sz="1800" dirty="0" err="1" smtClean="0"/>
              <a:t>Pengangguran</a:t>
            </a:r>
            <a:r>
              <a:rPr lang="en-US" sz="1800" dirty="0" smtClean="0"/>
              <a:t> Terbuka </a:t>
            </a: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timbul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karena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kurangnya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kesempatan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kerja</a:t>
            </a:r>
            <a:r>
              <a:rPr lang="en-US" sz="1800" dirty="0" smtClean="0">
                <a:sym typeface="Wingdings" pitchFamily="2" charset="2"/>
              </a:rPr>
              <a:t>.</a:t>
            </a:r>
          </a:p>
          <a:p>
            <a:pPr marL="800100" lvl="1" indent="-342900">
              <a:spcBef>
                <a:spcPts val="0"/>
              </a:spcBef>
            </a:pP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Kronis</a:t>
            </a:r>
            <a:r>
              <a:rPr lang="en-US" sz="1800" dirty="0" smtClean="0">
                <a:sym typeface="Wingdings" pitchFamily="2" charset="2"/>
              </a:rPr>
              <a:t> / </a:t>
            </a:r>
            <a:r>
              <a:rPr lang="en-US" sz="1800" dirty="0" err="1" smtClean="0">
                <a:sym typeface="Wingdings" pitchFamily="2" charset="2"/>
              </a:rPr>
              <a:t>Friksional</a:t>
            </a:r>
            <a:r>
              <a:rPr lang="en-US" sz="1800" dirty="0" smtClean="0">
                <a:sym typeface="Wingdings" pitchFamily="2" charset="2"/>
              </a:rPr>
              <a:t>  </a:t>
            </a: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temporer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terjadi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karena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atas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perubahan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dinamuka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ekonomi</a:t>
            </a:r>
            <a:endParaRPr lang="en-US" sz="1800" dirty="0" smtClean="0">
              <a:sym typeface="Wingdings" pitchFamily="2" charset="2"/>
            </a:endParaRPr>
          </a:p>
          <a:p>
            <a:pPr marL="800100" lvl="1" indent="-342900">
              <a:spcBef>
                <a:spcPts val="0"/>
              </a:spcBef>
            </a:pP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Musiman</a:t>
            </a:r>
            <a:r>
              <a:rPr lang="en-US" sz="1800" dirty="0" smtClean="0">
                <a:sym typeface="Wingdings" pitchFamily="2" charset="2"/>
              </a:rPr>
              <a:t>  </a:t>
            </a: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terjadi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secara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musiman</a:t>
            </a:r>
            <a:endParaRPr lang="en-US" sz="1800" dirty="0">
              <a:sym typeface="Wingdings" pitchFamily="2" charset="2"/>
            </a:endParaRPr>
          </a:p>
          <a:p>
            <a:pPr marL="514350" indent="-457200"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 smtClean="0"/>
              <a:t>Pengangguran</a:t>
            </a:r>
            <a:r>
              <a:rPr lang="en-US" sz="1800" dirty="0" smtClean="0"/>
              <a:t> </a:t>
            </a:r>
            <a:r>
              <a:rPr lang="en-US" sz="1800" dirty="0" err="1" smtClean="0"/>
              <a:t>Konjungtural</a:t>
            </a:r>
            <a:r>
              <a:rPr lang="en-US" sz="1800" dirty="0" smtClean="0"/>
              <a:t> </a:t>
            </a: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terjadi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karena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berkurangnya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permintaan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barang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jasa</a:t>
            </a:r>
            <a:r>
              <a:rPr lang="en-US" sz="1800" dirty="0" smtClean="0">
                <a:sym typeface="Wingdings" pitchFamily="2" charset="2"/>
              </a:rPr>
              <a:t> (</a:t>
            </a:r>
            <a:r>
              <a:rPr lang="en-US" sz="1800" dirty="0" err="1" smtClean="0">
                <a:sym typeface="Wingdings" pitchFamily="2" charset="2"/>
              </a:rPr>
              <a:t>biasanya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saat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terjadi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resesi</a:t>
            </a:r>
            <a:r>
              <a:rPr lang="en-US" sz="1800" dirty="0" smtClean="0">
                <a:sym typeface="Wingdings" pitchFamily="2" charset="2"/>
              </a:rPr>
              <a:t>)</a:t>
            </a:r>
          </a:p>
          <a:p>
            <a:pPr>
              <a:spcBef>
                <a:spcPts val="0"/>
              </a:spcBef>
              <a:buFontTx/>
              <a:buAutoNum type="arabicPeriod" startAt="4"/>
            </a:pPr>
            <a:r>
              <a:rPr lang="en-US" sz="1800" dirty="0" err="1" smtClean="0"/>
              <a:t>Pengangguran</a:t>
            </a:r>
            <a:r>
              <a:rPr lang="en-US" sz="1800" dirty="0" smtClean="0"/>
              <a:t> </a:t>
            </a:r>
            <a:r>
              <a:rPr lang="en-US" sz="1800" dirty="0" err="1" smtClean="0"/>
              <a:t>Struktural</a:t>
            </a:r>
            <a:r>
              <a:rPr lang="en-US" sz="1800" dirty="0" smtClean="0"/>
              <a:t> </a:t>
            </a: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muncul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akibat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terjadinya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perubahan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struktur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ekonomi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misal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dari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agraris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ke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industri</a:t>
            </a:r>
            <a:endParaRPr lang="en-US" sz="1800" dirty="0" smtClean="0">
              <a:sym typeface="Wingdings" pitchFamily="2" charset="2"/>
            </a:endParaRPr>
          </a:p>
          <a:p>
            <a:pPr>
              <a:spcBef>
                <a:spcPts val="0"/>
              </a:spcBef>
              <a:buFontTx/>
              <a:buAutoNum type="arabicPeriod" startAt="4"/>
            </a:pP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Sukarela</a:t>
            </a:r>
            <a:r>
              <a:rPr lang="en-US" sz="1800" dirty="0" smtClean="0">
                <a:sym typeface="Wingdings" pitchFamily="2" charset="2"/>
              </a:rPr>
              <a:t>  </a:t>
            </a: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terjadi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karena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adanya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orang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sesungguhnya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masih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dapat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bekerja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tetapi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dengan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sukarela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dia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tidak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mau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bekerja</a:t>
            </a:r>
            <a:r>
              <a:rPr lang="en-US" sz="1800" dirty="0" smtClean="0">
                <a:sym typeface="Wingdings" pitchFamily="2" charset="2"/>
              </a:rPr>
              <a:t> (</a:t>
            </a:r>
            <a:r>
              <a:rPr lang="en-US" sz="1800" dirty="0" err="1" smtClean="0">
                <a:sym typeface="Wingdings" pitchFamily="2" charset="2"/>
              </a:rPr>
              <a:t>malas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atau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sudah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kaya</a:t>
            </a:r>
            <a:r>
              <a:rPr lang="en-US" sz="1800" dirty="0" smtClean="0">
                <a:sym typeface="Wingdings" pitchFamily="2" charset="2"/>
              </a:rPr>
              <a:t>)</a:t>
            </a:r>
          </a:p>
          <a:p>
            <a:pPr>
              <a:spcBef>
                <a:spcPts val="0"/>
              </a:spcBef>
              <a:buFontTx/>
              <a:buAutoNum type="arabicPeriod" startAt="4"/>
            </a:pP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Deflasioner</a:t>
            </a:r>
            <a:r>
              <a:rPr lang="en-US" sz="1800" dirty="0" smtClean="0">
                <a:sym typeface="Wingdings" pitchFamily="2" charset="2"/>
              </a:rPr>
              <a:t>  </a:t>
            </a: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disebabkan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lowongan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pekerjaan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tidak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cukup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untuk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menampung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pencari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kerja</a:t>
            </a:r>
            <a:endParaRPr lang="en-US" sz="1800" dirty="0" smtClean="0">
              <a:sym typeface="Wingdings" pitchFamily="2" charset="2"/>
            </a:endParaRPr>
          </a:p>
          <a:p>
            <a:pPr>
              <a:spcBef>
                <a:spcPts val="0"/>
              </a:spcBef>
              <a:buFontTx/>
              <a:buAutoNum type="arabicPeriod" startAt="4"/>
            </a:pP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Teknologi</a:t>
            </a:r>
            <a:r>
              <a:rPr lang="en-US" sz="1800" dirty="0" smtClean="0">
                <a:sym typeface="Wingdings" pitchFamily="2" charset="2"/>
              </a:rPr>
              <a:t>  </a:t>
            </a:r>
            <a:r>
              <a:rPr lang="en-US" sz="1800" dirty="0" err="1" smtClean="0">
                <a:sym typeface="Wingdings" pitchFamily="2" charset="2"/>
              </a:rPr>
              <a:t>pengangguran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disebabkan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karena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kemajuan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teknologi</a:t>
            </a:r>
            <a:endParaRPr lang="en-US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Sebab² </a:t>
            </a:r>
            <a:r>
              <a:rPr lang="en-US" dirty="0" err="1" smtClean="0"/>
              <a:t>Pengangguran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Menurunnya</a:t>
            </a:r>
            <a:r>
              <a:rPr lang="en-US" dirty="0" smtClean="0"/>
              <a:t> </a:t>
            </a:r>
            <a:r>
              <a:rPr lang="en-US" dirty="0" err="1" smtClean="0"/>
              <a:t>permintaan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 smtClean="0"/>
          </a:p>
          <a:p>
            <a:r>
              <a:rPr lang="en-US" dirty="0" err="1" smtClean="0"/>
              <a:t>Kemajuan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endParaRPr lang="en-US" dirty="0" smtClean="0"/>
          </a:p>
          <a:p>
            <a:r>
              <a:rPr lang="en-US" dirty="0" err="1" smtClean="0"/>
              <a:t>Kelemahan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 smtClean="0"/>
          </a:p>
          <a:p>
            <a:pPr lvl="1"/>
            <a:r>
              <a:rPr lang="en-US" dirty="0" err="1" smtClean="0"/>
              <a:t>Serikat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 </a:t>
            </a:r>
            <a:r>
              <a:rPr lang="en-US" dirty="0" err="1" smtClean="0"/>
              <a:t>meminta</a:t>
            </a:r>
            <a:r>
              <a:rPr lang="en-US" dirty="0" smtClean="0"/>
              <a:t> </a:t>
            </a:r>
            <a:r>
              <a:rPr lang="en-US" dirty="0" err="1" smtClean="0"/>
              <a:t>upah</a:t>
            </a:r>
            <a:r>
              <a:rPr lang="en-US" dirty="0" smtClean="0"/>
              <a:t>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endParaRPr lang="en-US" dirty="0" smtClean="0"/>
          </a:p>
          <a:p>
            <a:pPr lvl="1"/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tunjangan</a:t>
            </a:r>
            <a:r>
              <a:rPr lang="en-US" dirty="0" smtClean="0"/>
              <a:t> </a:t>
            </a:r>
            <a:r>
              <a:rPr lang="en-US" dirty="0" err="1" smtClean="0"/>
              <a:t>pengangguran</a:t>
            </a:r>
            <a:r>
              <a:rPr lang="en-US" dirty="0" smtClean="0"/>
              <a:t> </a:t>
            </a:r>
            <a:r>
              <a:rPr lang="en-US" dirty="0" err="1" smtClean="0"/>
              <a:t>menurunkan</a:t>
            </a:r>
            <a:r>
              <a:rPr lang="en-US" dirty="0" smtClean="0"/>
              <a:t> </a:t>
            </a:r>
            <a:r>
              <a:rPr lang="en-US" dirty="0" err="1" smtClean="0"/>
              <a:t>niat</a:t>
            </a:r>
            <a:r>
              <a:rPr lang="en-US" dirty="0" smtClean="0"/>
              <a:t> </a:t>
            </a:r>
            <a:r>
              <a:rPr lang="en-US" dirty="0" err="1" smtClean="0"/>
              <a:t>unutk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Asuransi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Kurangnya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lowongan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 smtClean="0"/>
          </a:p>
          <a:p>
            <a:pPr lvl="1"/>
            <a:r>
              <a:rPr lang="en-US" dirty="0" err="1" smtClean="0"/>
              <a:t>Ketidakmampuan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Pengangguran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biaya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peluang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timbul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karena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hilangnya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pendapatan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menurunnya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hasil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produksi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dirty="0" err="1" smtClean="0">
                <a:sym typeface="Wingdings" pitchFamily="2" charset="2"/>
              </a:rPr>
              <a:t>seperti</a:t>
            </a:r>
            <a:r>
              <a:rPr lang="en-US" dirty="0" smtClean="0">
                <a:sym typeface="Wingdings" pitchFamily="2" charset="2"/>
              </a:rPr>
              <a:t> GDP), </a:t>
            </a:r>
            <a:r>
              <a:rPr lang="en-US" dirty="0" err="1" smtClean="0">
                <a:sym typeface="Wingdings" pitchFamily="2" charset="2"/>
              </a:rPr>
              <a:t>menurunkan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ketrampilan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tenaga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kerja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faktor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waktu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menyulitkan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pencari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kerja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mendapatkan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pekerjaan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baru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r>
              <a:rPr lang="en-US" dirty="0" err="1" smtClean="0">
                <a:sym typeface="Wingdings" pitchFamily="2" charset="2"/>
              </a:rPr>
              <a:t>Dampak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Sosial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naiknya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tingkat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kriminalitas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naiknya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jumlah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orang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bunuh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diri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retaknya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keluarga,dsb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r>
              <a:rPr lang="en-US" dirty="0" err="1" smtClean="0">
                <a:sym typeface="Wingdings" pitchFamily="2" charset="2"/>
              </a:rPr>
              <a:t>Dampak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Individu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Keluarga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turunnya</a:t>
            </a:r>
            <a:r>
              <a:rPr lang="en-US" dirty="0" smtClean="0">
                <a:sym typeface="Wingdings" pitchFamily="2" charset="2"/>
              </a:rPr>
              <a:t> status </a:t>
            </a:r>
            <a:r>
              <a:rPr lang="en-US" dirty="0" err="1" smtClean="0">
                <a:sym typeface="Wingdings" pitchFamily="2" charset="2"/>
              </a:rPr>
              <a:t>sosial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hilangnya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harga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diri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dsb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Tugas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486400"/>
          </a:xfrm>
        </p:spPr>
        <p:txBody>
          <a:bodyPr>
            <a:noAutofit/>
          </a:bodyPr>
          <a:lstStyle/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 smtClean="0"/>
              <a:t>Sebutkan</a:t>
            </a:r>
            <a:r>
              <a:rPr lang="en-US" sz="2400" dirty="0" smtClean="0"/>
              <a:t> </a:t>
            </a:r>
            <a:r>
              <a:rPr lang="en-US" sz="2400" dirty="0" err="1" smtClean="0"/>
              <a:t>setidaknya</a:t>
            </a:r>
            <a:r>
              <a:rPr lang="en-US" sz="2400" dirty="0" smtClean="0"/>
              <a:t> 5 </a:t>
            </a:r>
            <a:r>
              <a:rPr lang="en-US" sz="2400" dirty="0" err="1" smtClean="0"/>
              <a:t>cara</a:t>
            </a:r>
            <a:r>
              <a:rPr lang="en-US" sz="2400" dirty="0" smtClean="0"/>
              <a:t> </a:t>
            </a:r>
            <a:r>
              <a:rPr lang="en-US" sz="2400" dirty="0" err="1" smtClean="0"/>
              <a:t>mengatasi</a:t>
            </a:r>
            <a:r>
              <a:rPr lang="en-US" sz="2400" dirty="0" smtClean="0"/>
              <a:t> </a:t>
            </a:r>
            <a:r>
              <a:rPr lang="en-US" sz="2400" dirty="0" err="1" smtClean="0"/>
              <a:t>pengangguran</a:t>
            </a:r>
            <a:r>
              <a:rPr lang="en-US" sz="2400" dirty="0" smtClean="0"/>
              <a:t>. </a:t>
            </a:r>
            <a:r>
              <a:rPr lang="en-US" sz="2400" dirty="0" err="1" smtClean="0"/>
              <a:t>Berilah</a:t>
            </a:r>
            <a:r>
              <a:rPr lang="en-US" sz="2400" dirty="0" smtClean="0"/>
              <a:t> 2 </a:t>
            </a:r>
            <a:r>
              <a:rPr lang="en-US" sz="2400" dirty="0" err="1" smtClean="0"/>
              <a:t>cara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menurut</a:t>
            </a:r>
            <a:r>
              <a:rPr lang="en-US" sz="2400" dirty="0" smtClean="0"/>
              <a:t> </a:t>
            </a:r>
            <a:r>
              <a:rPr lang="en-US" sz="2400" dirty="0" err="1" smtClean="0"/>
              <a:t>kelompok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paling </a:t>
            </a:r>
            <a:r>
              <a:rPr lang="en-US" sz="2400" dirty="0" err="1" smtClean="0"/>
              <a:t>efektif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beri</a:t>
            </a:r>
            <a:r>
              <a:rPr lang="en-US" sz="2400" dirty="0" smtClean="0"/>
              <a:t> </a:t>
            </a:r>
            <a:r>
              <a:rPr lang="en-US" sz="2400" dirty="0" err="1" smtClean="0"/>
              <a:t>alasannya</a:t>
            </a:r>
            <a:endParaRPr lang="en-US" sz="2400" dirty="0" smtClean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 smtClean="0"/>
              <a:t>Jelaskan</a:t>
            </a:r>
            <a:r>
              <a:rPr lang="en-US" sz="2400" dirty="0" smtClean="0"/>
              <a:t> </a:t>
            </a:r>
            <a:r>
              <a:rPr lang="en-US" sz="2400" dirty="0" err="1" smtClean="0"/>
              <a:t>dampak</a:t>
            </a:r>
            <a:r>
              <a:rPr lang="en-US" sz="2400" dirty="0" smtClean="0"/>
              <a:t> </a:t>
            </a:r>
            <a:r>
              <a:rPr lang="en-US" sz="2400" dirty="0" err="1" smtClean="0"/>
              <a:t>ekonomi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dampak</a:t>
            </a:r>
            <a:r>
              <a:rPr lang="en-US" sz="2400" dirty="0" smtClean="0"/>
              <a:t> </a:t>
            </a:r>
            <a:r>
              <a:rPr lang="en-US" sz="2400" dirty="0" err="1" smtClean="0"/>
              <a:t>sosial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masing-masing</a:t>
            </a:r>
            <a:r>
              <a:rPr lang="en-US" sz="2400" dirty="0" smtClean="0"/>
              <a:t> </a:t>
            </a:r>
            <a:r>
              <a:rPr lang="id-ID" sz="2400" dirty="0" smtClean="0"/>
              <a:t> </a:t>
            </a:r>
            <a:endParaRPr lang="en-US" sz="2400" dirty="0" smtClean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 smtClean="0"/>
              <a:t>Bukalah</a:t>
            </a:r>
            <a:r>
              <a:rPr lang="en-US" sz="2400" dirty="0" smtClean="0"/>
              <a:t> </a:t>
            </a:r>
            <a:r>
              <a:rPr lang="en-US" sz="2400" dirty="0" smtClean="0">
                <a:hlinkClick r:id="rId2"/>
              </a:rPr>
              <a:t>http://pusdatinaker.balitfo.depnakertrans.go.id/</a:t>
            </a:r>
            <a:endParaRPr lang="en-US" sz="2400" dirty="0" smtClean="0"/>
          </a:p>
          <a:p>
            <a:pPr marL="914400" lvl="1" indent="-514350">
              <a:spcBef>
                <a:spcPts val="0"/>
              </a:spcBef>
              <a:buFont typeface="+mj-lt"/>
              <a:buAutoNum type="arabicPeriod"/>
            </a:pPr>
            <a:r>
              <a:rPr lang="en-US" sz="2000" dirty="0" smtClean="0"/>
              <a:t>Data </a:t>
            </a:r>
            <a:r>
              <a:rPr lang="en-US" sz="2000" dirty="0" err="1" smtClean="0"/>
              <a:t>jawa</a:t>
            </a:r>
            <a:r>
              <a:rPr lang="en-US" sz="2000" dirty="0" smtClean="0"/>
              <a:t> </a:t>
            </a:r>
            <a:r>
              <a:rPr lang="en-US" sz="2000" dirty="0" err="1" smtClean="0"/>
              <a:t>tengah</a:t>
            </a:r>
            <a:endParaRPr lang="en-US" sz="2000" dirty="0" smtClean="0"/>
          </a:p>
          <a:p>
            <a:pPr marL="914400" lvl="1" indent="-514350">
              <a:spcBef>
                <a:spcPts val="0"/>
              </a:spcBef>
              <a:buFont typeface="+mj-lt"/>
              <a:buAutoNum type="arabicPeriod"/>
            </a:pPr>
            <a:r>
              <a:rPr lang="en-US" sz="2000" dirty="0" smtClean="0"/>
              <a:t>Data DIY</a:t>
            </a:r>
          </a:p>
          <a:p>
            <a:pPr marL="914400" lvl="1" indent="-514350">
              <a:spcBef>
                <a:spcPts val="0"/>
              </a:spcBef>
              <a:buFont typeface="+mj-lt"/>
              <a:buAutoNum type="arabicPeriod"/>
            </a:pPr>
            <a:r>
              <a:rPr lang="en-US" sz="2000" dirty="0" smtClean="0"/>
              <a:t>Data </a:t>
            </a:r>
            <a:r>
              <a:rPr lang="en-US" sz="2000" dirty="0" err="1" smtClean="0"/>
              <a:t>jawa</a:t>
            </a:r>
            <a:r>
              <a:rPr lang="en-US" sz="2000" dirty="0" smtClean="0"/>
              <a:t> </a:t>
            </a:r>
            <a:r>
              <a:rPr lang="en-US" sz="2000" dirty="0" err="1" smtClean="0"/>
              <a:t>timur</a:t>
            </a:r>
            <a:endParaRPr lang="en-US" sz="2000" dirty="0" smtClean="0"/>
          </a:p>
          <a:p>
            <a:pPr marL="914400" lvl="1" indent="-514350">
              <a:spcBef>
                <a:spcPts val="0"/>
              </a:spcBef>
              <a:buFont typeface="+mj-lt"/>
              <a:buAutoNum type="arabicPeriod"/>
            </a:pPr>
            <a:r>
              <a:rPr lang="en-US" sz="2000" dirty="0" smtClean="0"/>
              <a:t>Data </a:t>
            </a:r>
            <a:r>
              <a:rPr lang="en-US" sz="2000" dirty="0" err="1" smtClean="0"/>
              <a:t>jawa</a:t>
            </a:r>
            <a:r>
              <a:rPr lang="en-US" sz="2000" dirty="0" smtClean="0"/>
              <a:t> </a:t>
            </a:r>
            <a:r>
              <a:rPr lang="en-US" sz="2000" dirty="0" err="1" smtClean="0"/>
              <a:t>barat</a:t>
            </a:r>
            <a:endParaRPr lang="en-US" sz="2000" dirty="0" smtClean="0"/>
          </a:p>
          <a:p>
            <a:pPr marL="914400" lvl="1" indent="-514350">
              <a:spcBef>
                <a:spcPts val="0"/>
              </a:spcBef>
              <a:buFont typeface="+mj-lt"/>
              <a:buAutoNum type="arabicPeriod"/>
            </a:pPr>
            <a:r>
              <a:rPr lang="en-US" sz="2000" dirty="0" smtClean="0"/>
              <a:t>Data DKI</a:t>
            </a:r>
          </a:p>
          <a:p>
            <a:pPr marL="914400" lvl="1" indent="-514350">
              <a:spcBef>
                <a:spcPts val="0"/>
              </a:spcBef>
              <a:buFont typeface="+mj-lt"/>
              <a:buAutoNum type="arabicPeriod"/>
            </a:pPr>
            <a:r>
              <a:rPr lang="en-US" sz="2000" dirty="0" smtClean="0"/>
              <a:t>Data </a:t>
            </a:r>
            <a:r>
              <a:rPr lang="en-US" sz="2000" dirty="0" err="1" smtClean="0"/>
              <a:t>banten</a:t>
            </a:r>
            <a:endParaRPr lang="en-US" sz="2000" dirty="0" smtClean="0"/>
          </a:p>
          <a:p>
            <a:pPr marL="398463" lvl="1" indent="1588">
              <a:spcBef>
                <a:spcPts val="0"/>
              </a:spcBef>
              <a:buNone/>
            </a:pP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memperhatikan</a:t>
            </a:r>
            <a:r>
              <a:rPr lang="en-US" sz="2000" dirty="0" smtClean="0"/>
              <a:t> data-data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. </a:t>
            </a:r>
            <a:r>
              <a:rPr lang="en-US" sz="2000" dirty="0" err="1" smtClean="0"/>
              <a:t>Analisislah</a:t>
            </a:r>
            <a:r>
              <a:rPr lang="en-US" sz="2000" dirty="0" smtClean="0"/>
              <a:t> </a:t>
            </a:r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id-ID" sz="2000" dirty="0" smtClean="0"/>
              <a:t> </a:t>
            </a:r>
            <a:r>
              <a:rPr lang="en-US" sz="2000" dirty="0" smtClean="0"/>
              <a:t> </a:t>
            </a:r>
            <a:r>
              <a:rPr lang="en-US" sz="2000" dirty="0" err="1" smtClean="0"/>
              <a:t>ketenagakerjaa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segala</a:t>
            </a:r>
            <a:r>
              <a:rPr lang="en-US" sz="2000" dirty="0" smtClean="0"/>
              <a:t> </a:t>
            </a:r>
            <a:r>
              <a:rPr lang="en-US" sz="2000" dirty="0" err="1" smtClean="0"/>
              <a:t>aspek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menurut</a:t>
            </a:r>
            <a:r>
              <a:rPr lang="en-US" sz="2000" dirty="0" smtClean="0"/>
              <a:t> </a:t>
            </a:r>
            <a:r>
              <a:rPr lang="en-US" sz="2000" dirty="0" smtClean="0"/>
              <a:t>an</a:t>
            </a:r>
            <a:r>
              <a:rPr lang="id-ID" sz="2000" dirty="0" smtClean="0"/>
              <a:t>d</a:t>
            </a:r>
            <a:r>
              <a:rPr lang="en-US" sz="2000" dirty="0" smtClean="0"/>
              <a:t>a </a:t>
            </a:r>
            <a:r>
              <a:rPr lang="en-US" sz="2000" dirty="0" err="1" smtClean="0"/>
              <a:t>menarik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didiskusikan</a:t>
            </a:r>
            <a:r>
              <a:rPr lang="en-US" sz="2000" dirty="0" smtClean="0"/>
              <a:t>. </a:t>
            </a: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analisis</a:t>
            </a:r>
            <a:r>
              <a:rPr lang="en-US" sz="2000" dirty="0" smtClean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, </a:t>
            </a:r>
            <a:r>
              <a:rPr lang="en-US" sz="2000" dirty="0" err="1" smtClean="0"/>
              <a:t>berilah</a:t>
            </a:r>
            <a:r>
              <a:rPr lang="en-US" sz="2000" dirty="0" smtClean="0"/>
              <a:t> saran </a:t>
            </a:r>
            <a:r>
              <a:rPr lang="en-US" sz="2000" dirty="0" err="1" smtClean="0"/>
              <a:t>kepada</a:t>
            </a:r>
            <a:r>
              <a:rPr lang="en-US" sz="2000" dirty="0" smtClean="0"/>
              <a:t> </a:t>
            </a:r>
            <a:r>
              <a:rPr lang="en-US" sz="2000" dirty="0" err="1" smtClean="0"/>
              <a:t>pemerintah</a:t>
            </a:r>
            <a:r>
              <a:rPr lang="en-US" sz="2000" dirty="0" smtClean="0"/>
              <a:t> </a:t>
            </a:r>
            <a:r>
              <a:rPr lang="en-US" sz="2000" dirty="0" err="1" smtClean="0"/>
              <a:t>apa</a:t>
            </a:r>
            <a:r>
              <a:rPr lang="en-US" sz="2000" dirty="0" smtClean="0"/>
              <a:t> yang </a:t>
            </a:r>
            <a:r>
              <a:rPr lang="en-US" sz="2000" dirty="0" err="1" smtClean="0"/>
              <a:t>bisa</a:t>
            </a:r>
            <a:r>
              <a:rPr lang="en-US" sz="2000" dirty="0" smtClean="0"/>
              <a:t> </a:t>
            </a:r>
            <a:r>
              <a:rPr lang="en-US" sz="2000" dirty="0" err="1" smtClean="0"/>
              <a:t>dilakukan</a:t>
            </a:r>
            <a:r>
              <a:rPr lang="en-US" sz="2000" dirty="0" smtClean="0"/>
              <a:t>, </a:t>
            </a:r>
            <a:r>
              <a:rPr lang="en-US" sz="2000" dirty="0" err="1" smtClean="0"/>
              <a:t>apa</a:t>
            </a:r>
            <a:r>
              <a:rPr lang="en-US" sz="2000" dirty="0" smtClean="0"/>
              <a:t> yang </a:t>
            </a:r>
            <a:r>
              <a:rPr lang="en-US" sz="2000" dirty="0" err="1" smtClean="0"/>
              <a:t>bisa</a:t>
            </a:r>
            <a:r>
              <a:rPr lang="en-US" sz="2000" dirty="0" smtClean="0"/>
              <a:t> </a:t>
            </a:r>
            <a:r>
              <a:rPr lang="en-US" sz="2000" dirty="0" err="1" smtClean="0"/>
              <a:t>dikembangkan</a:t>
            </a: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711</Words>
  <Application>Microsoft Office PowerPoint</Application>
  <PresentationFormat>On-screen Show (4:3)</PresentationFormat>
  <Paragraphs>89</Paragraphs>
  <Slides>13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MASALAH KETENAGAKERJAAN</vt:lpstr>
      <vt:lpstr>Definisi</vt:lpstr>
      <vt:lpstr>Definisi</vt:lpstr>
      <vt:lpstr>Komposisi Penduduk &amp; Tenaga Kerja</vt:lpstr>
      <vt:lpstr>Dependency ratio (usia kerja) </vt:lpstr>
      <vt:lpstr>Dependency ratio..(lntn)</vt:lpstr>
      <vt:lpstr>C. Tingkat Partisipasi Angkatan        Kerja    (TPAK)</vt:lpstr>
      <vt:lpstr>TPAK..(lnjtn)</vt:lpstr>
      <vt:lpstr>TPAK..(lanjutan)</vt:lpstr>
      <vt:lpstr>Jenis Pengangguran</vt:lpstr>
      <vt:lpstr>Sebab² Pengangguran</vt:lpstr>
      <vt:lpstr>Dampak Pengangguran</vt:lpstr>
      <vt:lpstr>Tugas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MASALAH KEPENDUDUKAN DAN KETENAGAKERJAAN</dc:title>
  <dc:creator>ika</dc:creator>
  <cp:lastModifiedBy>efri</cp:lastModifiedBy>
  <cp:revision>13</cp:revision>
  <dcterms:created xsi:type="dcterms:W3CDTF">2012-05-30T23:02:30Z</dcterms:created>
  <dcterms:modified xsi:type="dcterms:W3CDTF">2018-12-05T14:57:24Z</dcterms:modified>
</cp:coreProperties>
</file>