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5" r:id="rId12"/>
    <p:sldId id="267" r:id="rId13"/>
    <p:sldId id="268" r:id="rId14"/>
    <p:sldId id="269" r:id="rId15"/>
    <p:sldId id="272" r:id="rId16"/>
    <p:sldId id="274" r:id="rId17"/>
    <p:sldId id="273" r:id="rId18"/>
    <p:sldId id="275" r:id="rId19"/>
    <p:sldId id="277" r:id="rId20"/>
    <p:sldId id="270" r:id="rId21"/>
    <p:sldId id="278" r:id="rId22"/>
    <p:sldId id="279" r:id="rId23"/>
    <p:sldId id="282" r:id="rId24"/>
    <p:sldId id="281" r:id="rId25"/>
    <p:sldId id="280" r:id="rId26"/>
    <p:sldId id="271" r:id="rId27"/>
    <p:sldId id="283" r:id="rId28"/>
    <p:sldId id="284" r:id="rId29"/>
    <p:sldId id="285" r:id="rId30"/>
    <p:sldId id="286" r:id="rId31"/>
    <p:sldId id="287" r:id="rId32"/>
    <p:sldId id="289" r:id="rId33"/>
    <p:sldId id="290" r:id="rId34"/>
    <p:sldId id="291" r:id="rId35"/>
    <p:sldId id="292" r:id="rId36"/>
    <p:sldId id="293" r:id="rId37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1" d="100"/>
          <a:sy n="81" d="100"/>
        </p:scale>
        <p:origin x="-1044" y="19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6776A-1F19-48AF-8C22-86096C5AD0A5}" type="datetimeFigureOut">
              <a:rPr lang="id-ID" smtClean="0"/>
              <a:t>15/10/2019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5CF85-7E4D-416F-B7F9-3197568DCBBD}" type="slidenum">
              <a:rPr lang="id-ID" smtClean="0"/>
              <a:t>‹#›</a:t>
            </a:fld>
            <a:endParaRPr lang="id-ID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6776A-1F19-48AF-8C22-86096C5AD0A5}" type="datetimeFigureOut">
              <a:rPr lang="id-ID" smtClean="0"/>
              <a:t>15/10/2019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5CF85-7E4D-416F-B7F9-3197568DCBBD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6776A-1F19-48AF-8C22-86096C5AD0A5}" type="datetimeFigureOut">
              <a:rPr lang="id-ID" smtClean="0"/>
              <a:t>15/10/2019</a:t>
            </a:fld>
            <a:endParaRPr lang="id-ID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5CF85-7E4D-416F-B7F9-3197568DCBBD}" type="slidenum">
              <a:rPr lang="id-ID" smtClean="0"/>
              <a:t>‹#›</a:t>
            </a:fld>
            <a:endParaRPr lang="id-ID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6776A-1F19-48AF-8C22-86096C5AD0A5}" type="datetimeFigureOut">
              <a:rPr lang="id-ID" smtClean="0"/>
              <a:t>15/10/2019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5CF85-7E4D-416F-B7F9-3197568DCBBD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6776A-1F19-48AF-8C22-86096C5AD0A5}" type="datetimeFigureOut">
              <a:rPr lang="id-ID" smtClean="0"/>
              <a:t>15/10/2019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5CF85-7E4D-416F-B7F9-3197568DCBBD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6776A-1F19-48AF-8C22-86096C5AD0A5}" type="datetimeFigureOut">
              <a:rPr lang="id-ID" smtClean="0"/>
              <a:t>15/10/2019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5CF85-7E4D-416F-B7F9-3197568DCBBD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6776A-1F19-48AF-8C22-86096C5AD0A5}" type="datetimeFigureOut">
              <a:rPr lang="id-ID" smtClean="0"/>
              <a:t>15/10/2019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5CF85-7E4D-416F-B7F9-3197568DCBBD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6776A-1F19-48AF-8C22-86096C5AD0A5}" type="datetimeFigureOut">
              <a:rPr lang="id-ID" smtClean="0"/>
              <a:t>15/10/2019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5CF85-7E4D-416F-B7F9-3197568DCBBD}" type="slidenum">
              <a:rPr lang="id-ID" smtClean="0"/>
              <a:t>‹#›</a:t>
            </a:fld>
            <a:endParaRPr lang="id-ID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6776A-1F19-48AF-8C22-86096C5AD0A5}" type="datetimeFigureOut">
              <a:rPr lang="id-ID" smtClean="0"/>
              <a:t>15/10/2019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5CF85-7E4D-416F-B7F9-3197568DCBBD}" type="slidenum">
              <a:rPr lang="id-ID" smtClean="0"/>
              <a:t>‹#›</a:t>
            </a:fld>
            <a:endParaRPr lang="id-ID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6776A-1F19-48AF-8C22-86096C5AD0A5}" type="datetimeFigureOut">
              <a:rPr lang="id-ID" smtClean="0"/>
              <a:t>15/10/2019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5CF85-7E4D-416F-B7F9-3197568DCBBD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6776A-1F19-48AF-8C22-86096C5AD0A5}" type="datetimeFigureOut">
              <a:rPr lang="id-ID" smtClean="0"/>
              <a:t>15/10/2019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5CF85-7E4D-416F-B7F9-3197568DCBBD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2946776A-1F19-48AF-8C22-86096C5AD0A5}" type="datetimeFigureOut">
              <a:rPr lang="id-ID" smtClean="0"/>
              <a:t>15/10/2019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D7A5CF85-7E4D-416F-B7F9-3197568DCBBD}" type="slidenum">
              <a:rPr lang="id-ID" smtClean="0"/>
              <a:t>‹#›</a:t>
            </a:fld>
            <a:endParaRPr lang="id-ID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467544" y="1772816"/>
            <a:ext cx="59763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dirty="0" smtClean="0"/>
              <a:t>Perhatikan proposisi majemuk berikut ini: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95536" y="2309971"/>
            <a:ext cx="625337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i="1" dirty="0" smtClean="0">
                <a:solidFill>
                  <a:srgbClr val="FFFF00"/>
                </a:solidFill>
              </a:rPr>
              <a:t>Jika rusa itu waspada dan bergerak lebih cepat, </a:t>
            </a:r>
          </a:p>
          <a:p>
            <a:r>
              <a:rPr lang="id-ID" sz="2400" i="1" dirty="0" smtClean="0">
                <a:solidFill>
                  <a:srgbClr val="FFFF00"/>
                </a:solidFill>
              </a:rPr>
              <a:t>maka buaya itu tidak akan mampu menangkapnya.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95536" y="3275692"/>
            <a:ext cx="75761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dirty="0" smtClean="0"/>
              <a:t>Untuk menyelesaikan masalah diatas, kita misalkan: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395536" y="3933056"/>
            <a:ext cx="7563758" cy="125375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473246" y="3933056"/>
            <a:ext cx="30267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dirty="0"/>
              <a:t>p</a:t>
            </a:r>
            <a:r>
              <a:rPr lang="id-ID" sz="2400" dirty="0" smtClean="0"/>
              <a:t> = rusa itu waspada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1399" y="4335487"/>
            <a:ext cx="47131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dirty="0" smtClean="0"/>
              <a:t>q = rusa itu bergerak lebih cepat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22964" y="4725144"/>
            <a:ext cx="67169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dirty="0" smtClean="0"/>
              <a:t>r = buaya itu tidak akan mampu menangkapnya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339683" y="5703639"/>
            <a:ext cx="16161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b="1" dirty="0" smtClean="0">
                <a:solidFill>
                  <a:srgbClr val="FFFF00"/>
                </a:solidFill>
              </a:rPr>
              <a:t>(p </a:t>
            </a:r>
            <a:r>
              <a:rPr lang="id-ID" sz="2400" b="1" dirty="0" smtClean="0">
                <a:solidFill>
                  <a:srgbClr val="FFFF00"/>
                </a:solidFill>
                <a:sym typeface="Symbol"/>
              </a:rPr>
              <a:t> q)  r</a:t>
            </a:r>
            <a:endParaRPr lang="id-ID" sz="2400" b="1" dirty="0">
              <a:solidFill>
                <a:srgbClr val="FFFF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41060" y="5733256"/>
            <a:ext cx="26068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dirty="0" smtClean="0"/>
              <a:t>Ekspresi logika </a:t>
            </a:r>
            <a:r>
              <a:rPr lang="id-ID" sz="2400" dirty="0" smtClean="0">
                <a:sym typeface="Wingdings" pitchFamily="2" charset="2"/>
              </a:rPr>
              <a:t></a:t>
            </a:r>
            <a:endParaRPr lang="id-ID" sz="2400" dirty="0" smtClean="0"/>
          </a:p>
        </p:txBody>
      </p:sp>
      <p:sp>
        <p:nvSpPr>
          <p:cNvPr id="18" name="Freeform 17"/>
          <p:cNvSpPr/>
          <p:nvPr/>
        </p:nvSpPr>
        <p:spPr>
          <a:xfrm>
            <a:off x="5329338" y="2924943"/>
            <a:ext cx="3275109" cy="3013509"/>
          </a:xfrm>
          <a:custGeom>
            <a:avLst/>
            <a:gdLst>
              <a:gd name="connsiteX0" fmla="*/ 2027425 w 2969632"/>
              <a:gd name="connsiteY0" fmla="*/ 0 h 3416926"/>
              <a:gd name="connsiteX1" fmla="*/ 2817134 w 2969632"/>
              <a:gd name="connsiteY1" fmla="*/ 845128 h 3416926"/>
              <a:gd name="connsiteX2" fmla="*/ 2955679 w 2969632"/>
              <a:gd name="connsiteY2" fmla="*/ 1690255 h 3416926"/>
              <a:gd name="connsiteX3" fmla="*/ 2803279 w 2969632"/>
              <a:gd name="connsiteY3" fmla="*/ 2687782 h 3416926"/>
              <a:gd name="connsiteX4" fmla="*/ 1528661 w 2969632"/>
              <a:gd name="connsiteY4" fmla="*/ 3214255 h 3416926"/>
              <a:gd name="connsiteX5" fmla="*/ 212479 w 2969632"/>
              <a:gd name="connsiteY5" fmla="*/ 3394364 h 3416926"/>
              <a:gd name="connsiteX6" fmla="*/ 18516 w 2969632"/>
              <a:gd name="connsiteY6" fmla="*/ 3408218 h 3416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969632" h="3416926">
                <a:moveTo>
                  <a:pt x="2027425" y="0"/>
                </a:moveTo>
                <a:cubicBezTo>
                  <a:pt x="2344925" y="281709"/>
                  <a:pt x="2662425" y="563419"/>
                  <a:pt x="2817134" y="845128"/>
                </a:cubicBezTo>
                <a:cubicBezTo>
                  <a:pt x="2971843" y="1126837"/>
                  <a:pt x="2957988" y="1383146"/>
                  <a:pt x="2955679" y="1690255"/>
                </a:cubicBezTo>
                <a:cubicBezTo>
                  <a:pt x="2953370" y="1997364"/>
                  <a:pt x="3041115" y="2433782"/>
                  <a:pt x="2803279" y="2687782"/>
                </a:cubicBezTo>
                <a:cubicBezTo>
                  <a:pt x="2565443" y="2941782"/>
                  <a:pt x="1960461" y="3096491"/>
                  <a:pt x="1528661" y="3214255"/>
                </a:cubicBezTo>
                <a:cubicBezTo>
                  <a:pt x="1096861" y="3332019"/>
                  <a:pt x="464170" y="3362037"/>
                  <a:pt x="212479" y="3394364"/>
                </a:cubicBezTo>
                <a:cubicBezTo>
                  <a:pt x="-39212" y="3426691"/>
                  <a:pt x="-10348" y="3417454"/>
                  <a:pt x="18516" y="3408218"/>
                </a:cubicBezTo>
              </a:path>
            </a:pathLst>
          </a:custGeom>
          <a:ln w="63500" cmpd="sng">
            <a:solidFill>
              <a:schemeClr val="accent6">
                <a:lumMod val="75000"/>
              </a:schemeClr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3" name="Title 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PROPOSISI MAJEMUK</a:t>
            </a:r>
            <a:endParaRPr 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68507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3" grpId="0" animBg="1"/>
      <p:bldP spid="10" grpId="0"/>
      <p:bldP spid="11" grpId="0"/>
      <p:bldP spid="12" grpId="0"/>
      <p:bldP spid="14" grpId="0"/>
      <p:bldP spid="15" grpId="0"/>
      <p:bldP spid="18" grpId="0" animBg="1"/>
      <p:bldP spid="2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PROPOSISI MAJEMUK</a:t>
            </a:r>
            <a:endParaRPr 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7544" y="1772816"/>
            <a:ext cx="38678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dirty="0" smtClean="0"/>
              <a:t>Tentukan tabel kebenarannya: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4747891"/>
              </p:ext>
            </p:extLst>
          </p:nvPr>
        </p:nvGraphicFramePr>
        <p:xfrm>
          <a:off x="683568" y="2420888"/>
          <a:ext cx="6480720" cy="333756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301392"/>
                <a:gridCol w="1290896"/>
                <a:gridCol w="1296144"/>
                <a:gridCol w="1296144"/>
                <a:gridCol w="1296144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p</a:t>
                      </a:r>
                      <a:endParaRPr lang="id-ID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q</a:t>
                      </a:r>
                      <a:endParaRPr lang="id-ID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r</a:t>
                      </a:r>
                      <a:endParaRPr lang="id-ID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p </a:t>
                      </a:r>
                      <a:r>
                        <a:rPr lang="id-ID" dirty="0" smtClean="0">
                          <a:sym typeface="Symbol"/>
                        </a:rPr>
                        <a:t> q</a:t>
                      </a:r>
                      <a:endParaRPr lang="id-ID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dirty="0" smtClean="0"/>
                        <a:t>(p </a:t>
                      </a:r>
                      <a:r>
                        <a:rPr lang="id-ID" dirty="0" smtClean="0">
                          <a:sym typeface="Symbol"/>
                        </a:rPr>
                        <a:t> q)  r</a:t>
                      </a:r>
                      <a:endParaRPr lang="id-ID" dirty="0" smtClean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/>
                        <a:t>T</a:t>
                      </a:r>
                      <a:endParaRPr lang="id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/>
                        <a:t>T</a:t>
                      </a:r>
                      <a:endParaRPr lang="id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/>
                        <a:t>T</a:t>
                      </a:r>
                      <a:endParaRPr lang="id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/>
                        <a:t>T</a:t>
                      </a:r>
                      <a:endParaRPr lang="id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/>
                        <a:t>T</a:t>
                      </a:r>
                      <a:endParaRPr lang="id-ID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/>
                        <a:t>T</a:t>
                      </a:r>
                      <a:endParaRPr lang="id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/>
                        <a:t>T</a:t>
                      </a:r>
                      <a:endParaRPr lang="id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/>
                        <a:t>F</a:t>
                      </a:r>
                      <a:endParaRPr lang="id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/>
                        <a:t>T</a:t>
                      </a:r>
                      <a:endParaRPr lang="id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/>
                        <a:t>F</a:t>
                      </a:r>
                      <a:endParaRPr lang="id-ID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/>
                        <a:t>T</a:t>
                      </a:r>
                      <a:endParaRPr lang="id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/>
                        <a:t>F</a:t>
                      </a:r>
                      <a:endParaRPr lang="id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/>
                        <a:t>T</a:t>
                      </a:r>
                      <a:endParaRPr lang="id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/>
                        <a:t>F</a:t>
                      </a:r>
                      <a:endParaRPr lang="id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/>
                        <a:t>T</a:t>
                      </a:r>
                      <a:endParaRPr lang="id-ID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/>
                        <a:t>T</a:t>
                      </a:r>
                      <a:endParaRPr lang="id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/>
                        <a:t>F</a:t>
                      </a:r>
                      <a:endParaRPr lang="id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/>
                        <a:t>F</a:t>
                      </a:r>
                      <a:endParaRPr lang="id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/>
                        <a:t>F</a:t>
                      </a:r>
                      <a:endParaRPr lang="id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/>
                        <a:t>T</a:t>
                      </a:r>
                      <a:endParaRPr lang="id-ID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/>
                        <a:t>F</a:t>
                      </a:r>
                      <a:endParaRPr lang="id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/>
                        <a:t>T</a:t>
                      </a:r>
                      <a:endParaRPr lang="id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/>
                        <a:t>T</a:t>
                      </a:r>
                      <a:endParaRPr lang="id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/>
                        <a:t>F</a:t>
                      </a:r>
                      <a:endParaRPr lang="id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/>
                        <a:t>T</a:t>
                      </a:r>
                      <a:endParaRPr lang="id-ID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/>
                        <a:t>F</a:t>
                      </a:r>
                      <a:endParaRPr lang="id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/>
                        <a:t>T</a:t>
                      </a:r>
                      <a:endParaRPr lang="id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/>
                        <a:t>F</a:t>
                      </a:r>
                      <a:endParaRPr lang="id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/>
                        <a:t>F</a:t>
                      </a:r>
                      <a:endParaRPr lang="id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/>
                        <a:t>T</a:t>
                      </a:r>
                      <a:endParaRPr lang="id-ID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/>
                        <a:t>F</a:t>
                      </a:r>
                      <a:endParaRPr lang="id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/>
                        <a:t>F</a:t>
                      </a:r>
                      <a:endParaRPr lang="id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/>
                        <a:t>T</a:t>
                      </a:r>
                      <a:endParaRPr lang="id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/>
                        <a:t>F</a:t>
                      </a:r>
                      <a:endParaRPr lang="id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/>
                        <a:t>T</a:t>
                      </a:r>
                      <a:endParaRPr lang="id-ID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/>
                        <a:t>F</a:t>
                      </a:r>
                      <a:endParaRPr lang="id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/>
                        <a:t>F</a:t>
                      </a:r>
                      <a:endParaRPr lang="id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/>
                        <a:t>F</a:t>
                      </a:r>
                      <a:endParaRPr lang="id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/>
                        <a:t>F</a:t>
                      </a:r>
                      <a:endParaRPr lang="id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/>
                        <a:t>T</a:t>
                      </a:r>
                      <a:endParaRPr lang="id-ID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36873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PROPOSISI MAJEMUK</a:t>
            </a:r>
            <a:endParaRPr 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7544" y="1772816"/>
            <a:ext cx="64927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dirty="0" smtClean="0"/>
              <a:t>Contoh logika proposisi majemuk dalam kehidupan: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67544" y="2175247"/>
            <a:ext cx="8022581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dirty="0" smtClean="0">
                <a:solidFill>
                  <a:srgbClr val="FFFF00"/>
                </a:solidFill>
              </a:rPr>
              <a:t>Erik, Anton dan Shinta adalah sekelompok hacker remaja yang</a:t>
            </a:r>
          </a:p>
          <a:p>
            <a:r>
              <a:rPr lang="id-ID" sz="2400" dirty="0">
                <a:solidFill>
                  <a:srgbClr val="FFFF00"/>
                </a:solidFill>
              </a:rPr>
              <a:t>t</a:t>
            </a:r>
            <a:r>
              <a:rPr lang="id-ID" sz="2400" dirty="0" smtClean="0">
                <a:solidFill>
                  <a:srgbClr val="FFFF00"/>
                </a:solidFill>
              </a:rPr>
              <a:t>ergabung dalam </a:t>
            </a:r>
            <a:r>
              <a:rPr lang="id-ID" sz="2400" i="1" dirty="0" smtClean="0">
                <a:solidFill>
                  <a:srgbClr val="FFFF00"/>
                </a:solidFill>
              </a:rPr>
              <a:t>Asosiasi Hacker Remaja Indonesia </a:t>
            </a:r>
            <a:r>
              <a:rPr lang="id-ID" sz="2400" dirty="0" smtClean="0">
                <a:solidFill>
                  <a:srgbClr val="FFFF00"/>
                </a:solidFill>
              </a:rPr>
              <a:t>(AHRI).</a:t>
            </a:r>
          </a:p>
          <a:p>
            <a:r>
              <a:rPr lang="id-ID" sz="2400" dirty="0" smtClean="0">
                <a:solidFill>
                  <a:srgbClr val="FFFF00"/>
                </a:solidFill>
              </a:rPr>
              <a:t>mereka teridentifikasi membajak akun dan program pribadi</a:t>
            </a:r>
          </a:p>
          <a:p>
            <a:r>
              <a:rPr lang="id-ID" sz="2400" dirty="0" smtClean="0">
                <a:solidFill>
                  <a:srgbClr val="FFFF00"/>
                </a:solidFill>
              </a:rPr>
              <a:t>Presiden RI. Sekarang mereka sedang diinterograsi oleh aparat</a:t>
            </a:r>
          </a:p>
          <a:p>
            <a:r>
              <a:rPr lang="id-ID" sz="2400" dirty="0">
                <a:solidFill>
                  <a:srgbClr val="FFFF00"/>
                </a:solidFill>
              </a:rPr>
              <a:t>k</a:t>
            </a:r>
            <a:r>
              <a:rPr lang="id-ID" sz="2400" dirty="0" smtClean="0">
                <a:solidFill>
                  <a:srgbClr val="FFFF00"/>
                </a:solidFill>
              </a:rPr>
              <a:t>epolisian.</a:t>
            </a:r>
          </a:p>
          <a:p>
            <a:r>
              <a:rPr lang="id-ID" sz="2400" dirty="0" smtClean="0">
                <a:solidFill>
                  <a:srgbClr val="FFFF00"/>
                </a:solidFill>
              </a:rPr>
              <a:t>Aparat  : “Siapa yang bersalah diantara kalian bertiga?”</a:t>
            </a:r>
          </a:p>
          <a:p>
            <a:r>
              <a:rPr lang="id-ID" sz="2400" dirty="0" smtClean="0">
                <a:solidFill>
                  <a:srgbClr val="FFFF00"/>
                </a:solidFill>
              </a:rPr>
              <a:t>Erik       : “Anton bersalah dan Shinta tidak bersalah”.</a:t>
            </a:r>
          </a:p>
          <a:p>
            <a:r>
              <a:rPr lang="id-ID" sz="2400" dirty="0" smtClean="0">
                <a:solidFill>
                  <a:srgbClr val="FFFF00"/>
                </a:solidFill>
              </a:rPr>
              <a:t>Anton    : “Jika Erik bersalah maka Shinta bersalah”.</a:t>
            </a:r>
          </a:p>
          <a:p>
            <a:r>
              <a:rPr lang="id-ID" sz="2400" dirty="0" smtClean="0">
                <a:solidFill>
                  <a:srgbClr val="FFFF00"/>
                </a:solidFill>
              </a:rPr>
              <a:t>Shinta    : “Saya tidak bersalah, tetapi Anton atau Erik yang</a:t>
            </a:r>
          </a:p>
          <a:p>
            <a:r>
              <a:rPr lang="id-ID" sz="2400" dirty="0">
                <a:solidFill>
                  <a:srgbClr val="FFFF00"/>
                </a:solidFill>
              </a:rPr>
              <a:t> </a:t>
            </a:r>
            <a:r>
              <a:rPr lang="id-ID" sz="2400" dirty="0" smtClean="0">
                <a:solidFill>
                  <a:srgbClr val="FFFF00"/>
                </a:solidFill>
              </a:rPr>
              <a:t>              bersalah”.</a:t>
            </a:r>
          </a:p>
        </p:txBody>
      </p:sp>
    </p:spTree>
    <p:extLst>
      <p:ext uri="{BB962C8B-B14F-4D97-AF65-F5344CB8AC3E}">
        <p14:creationId xmlns:p14="http://schemas.microsoft.com/office/powerpoint/2010/main" val="1686023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PROPOSISI MAJEMUK</a:t>
            </a:r>
            <a:endParaRPr 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3528" y="1772816"/>
            <a:ext cx="87237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AutoNum type="alphaLcPeriod"/>
            </a:pPr>
            <a:r>
              <a:rPr lang="id-ID" sz="2400" dirty="0" smtClean="0"/>
              <a:t>Tuliskan pernyataan dari tiap tersangka ke dalam ekspresi logika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23528" y="2175247"/>
            <a:ext cx="84585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dirty="0" smtClean="0"/>
              <a:t>b.   Tuliskan tabel kebenaran dari pernyataan 3 tersangka tersebut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68880" y="2565730"/>
            <a:ext cx="864403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AutoNum type="alphaLcPeriod" startAt="3"/>
            </a:pPr>
            <a:r>
              <a:rPr lang="id-ID" sz="2400" dirty="0" smtClean="0"/>
              <a:t>Tentukan siapa sajakan yang bersalah (berdasarkan tabel </a:t>
            </a:r>
          </a:p>
          <a:p>
            <a:r>
              <a:rPr lang="id-ID" sz="2400" dirty="0"/>
              <a:t> </a:t>
            </a:r>
            <a:r>
              <a:rPr lang="id-ID" sz="2400" dirty="0" smtClean="0"/>
              <a:t>     kebenaran yang telah dibuat), bila aparat menemukan bahwa</a:t>
            </a:r>
          </a:p>
          <a:p>
            <a:r>
              <a:rPr lang="id-ID" sz="2400" dirty="0"/>
              <a:t> </a:t>
            </a:r>
            <a:r>
              <a:rPr lang="id-ID" sz="2400" dirty="0" smtClean="0"/>
              <a:t>     Anton telah berbohong, sementara kedua temannya mengatakan</a:t>
            </a:r>
          </a:p>
          <a:p>
            <a:r>
              <a:rPr lang="id-ID" sz="2400" dirty="0"/>
              <a:t> </a:t>
            </a:r>
            <a:r>
              <a:rPr lang="id-ID" sz="2400" dirty="0" smtClean="0"/>
              <a:t>     kebenaran.</a:t>
            </a:r>
          </a:p>
        </p:txBody>
      </p:sp>
    </p:spTree>
    <p:extLst>
      <p:ext uri="{BB962C8B-B14F-4D97-AF65-F5344CB8AC3E}">
        <p14:creationId xmlns:p14="http://schemas.microsoft.com/office/powerpoint/2010/main" val="3979206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/>
      <p:bldP spid="6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PROPOSISI MAJEMUK</a:t>
            </a:r>
            <a:endParaRPr 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3528" y="1556792"/>
            <a:ext cx="87237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AutoNum type="alphaLcPeriod"/>
            </a:pPr>
            <a:r>
              <a:rPr lang="id-ID" sz="2400" dirty="0" smtClean="0"/>
              <a:t>Tuliskan pernyataan dari tiap tersangka ke dalam ekspresi logika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00670" y="3501008"/>
            <a:ext cx="675935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dirty="0" smtClean="0"/>
              <a:t>maka</a:t>
            </a:r>
          </a:p>
          <a:p>
            <a:r>
              <a:rPr lang="id-ID" sz="2400" dirty="0" smtClean="0">
                <a:solidFill>
                  <a:srgbClr val="FFFF00"/>
                </a:solidFill>
              </a:rPr>
              <a:t>Erik       : “Anton bersalah dan Shinta tidak bersalah”.</a:t>
            </a:r>
          </a:p>
          <a:p>
            <a:r>
              <a:rPr lang="id-ID" sz="2400" dirty="0"/>
              <a:t>	</a:t>
            </a:r>
            <a:r>
              <a:rPr lang="id-ID" sz="2400" dirty="0" smtClean="0"/>
              <a:t>	</a:t>
            </a:r>
            <a:r>
              <a:rPr lang="id-ID" sz="2400" dirty="0" smtClean="0">
                <a:sym typeface="Wingdings" pitchFamily="2" charset="2"/>
              </a:rPr>
              <a:t> </a:t>
            </a:r>
            <a:r>
              <a:rPr lang="id-ID" sz="2400" dirty="0" smtClean="0">
                <a:sym typeface="Symbol"/>
              </a:rPr>
              <a:t></a:t>
            </a:r>
            <a:r>
              <a:rPr lang="id-ID" sz="2400" dirty="0" smtClean="0">
                <a:sym typeface="Wingdings" pitchFamily="2" charset="2"/>
              </a:rPr>
              <a:t>q </a:t>
            </a:r>
            <a:r>
              <a:rPr lang="id-ID" sz="2400" dirty="0" smtClean="0">
                <a:sym typeface="Symbol"/>
              </a:rPr>
              <a:t> r</a:t>
            </a:r>
            <a:endParaRPr lang="id-ID" sz="2400" dirty="0" smtClean="0"/>
          </a:p>
        </p:txBody>
      </p:sp>
      <p:sp>
        <p:nvSpPr>
          <p:cNvPr id="10" name="TextBox 9"/>
          <p:cNvSpPr txBox="1"/>
          <p:nvPr/>
        </p:nvSpPr>
        <p:spPr>
          <a:xfrm>
            <a:off x="899592" y="2420888"/>
            <a:ext cx="335540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dirty="0">
                <a:solidFill>
                  <a:srgbClr val="FFFF00"/>
                </a:solidFill>
              </a:rPr>
              <a:t>p</a:t>
            </a:r>
            <a:r>
              <a:rPr lang="id-ID" sz="2400" dirty="0" smtClean="0">
                <a:solidFill>
                  <a:srgbClr val="FFFF00"/>
                </a:solidFill>
              </a:rPr>
              <a:t> = Erik tidak bersalah</a:t>
            </a:r>
          </a:p>
          <a:p>
            <a:r>
              <a:rPr lang="id-ID" sz="2400" dirty="0" smtClean="0">
                <a:solidFill>
                  <a:srgbClr val="FFFF00"/>
                </a:solidFill>
              </a:rPr>
              <a:t>q = Anton tidak bersalah</a:t>
            </a:r>
          </a:p>
          <a:p>
            <a:r>
              <a:rPr lang="id-ID" sz="2400" dirty="0" smtClean="0">
                <a:solidFill>
                  <a:srgbClr val="FFFF00"/>
                </a:solidFill>
              </a:rPr>
              <a:t>r  = Shinta tidak bersalah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12311" y="1988840"/>
            <a:ext cx="75761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dirty="0" smtClean="0"/>
              <a:t>Untuk menyelesaikan masalah diatas, kita misalkan: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82227" y="4725144"/>
            <a:ext cx="65934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dirty="0" smtClean="0">
                <a:solidFill>
                  <a:srgbClr val="FFFF00"/>
                </a:solidFill>
              </a:rPr>
              <a:t>Anton    : “Jika Erik bersalah maka Shinta bersalah”.</a:t>
            </a:r>
          </a:p>
          <a:p>
            <a:r>
              <a:rPr lang="id-ID" sz="2400" dirty="0"/>
              <a:t>	</a:t>
            </a:r>
            <a:r>
              <a:rPr lang="id-ID" sz="2400" dirty="0" smtClean="0"/>
              <a:t>	</a:t>
            </a:r>
            <a:r>
              <a:rPr lang="id-ID" sz="2400" dirty="0" smtClean="0">
                <a:sym typeface="Wingdings" pitchFamily="2" charset="2"/>
              </a:rPr>
              <a:t> </a:t>
            </a:r>
            <a:r>
              <a:rPr lang="id-ID" sz="2400" dirty="0" smtClean="0">
                <a:sym typeface="Symbol"/>
              </a:rPr>
              <a:t></a:t>
            </a:r>
            <a:r>
              <a:rPr lang="id-ID" sz="2400" dirty="0" smtClean="0">
                <a:sym typeface="Wingdings" pitchFamily="2" charset="2"/>
              </a:rPr>
              <a:t>p </a:t>
            </a:r>
            <a:r>
              <a:rPr lang="id-ID" sz="2400" dirty="0" smtClean="0">
                <a:sym typeface="Symbol"/>
              </a:rPr>
              <a:t> r</a:t>
            </a:r>
            <a:endParaRPr lang="id-ID" sz="2400" dirty="0" smtClean="0"/>
          </a:p>
        </p:txBody>
      </p:sp>
      <p:sp>
        <p:nvSpPr>
          <p:cNvPr id="13" name="TextBox 12"/>
          <p:cNvSpPr txBox="1"/>
          <p:nvPr/>
        </p:nvSpPr>
        <p:spPr>
          <a:xfrm>
            <a:off x="827584" y="5445224"/>
            <a:ext cx="755976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dirty="0" smtClean="0">
                <a:solidFill>
                  <a:srgbClr val="FFFF00"/>
                </a:solidFill>
              </a:rPr>
              <a:t>Shinta    : “Saya tidak bersalah, tetapi Anton atau Erik yang</a:t>
            </a:r>
          </a:p>
          <a:p>
            <a:r>
              <a:rPr lang="id-ID" sz="2400" dirty="0">
                <a:solidFill>
                  <a:srgbClr val="FFFF00"/>
                </a:solidFill>
              </a:rPr>
              <a:t> </a:t>
            </a:r>
            <a:r>
              <a:rPr lang="id-ID" sz="2400" dirty="0" smtClean="0">
                <a:solidFill>
                  <a:srgbClr val="FFFF00"/>
                </a:solidFill>
              </a:rPr>
              <a:t>              bersalah”.  </a:t>
            </a:r>
          </a:p>
          <a:p>
            <a:r>
              <a:rPr lang="id-ID" sz="2400" dirty="0">
                <a:solidFill>
                  <a:srgbClr val="FFFF00"/>
                </a:solidFill>
                <a:sym typeface="Wingdings" pitchFamily="2" charset="2"/>
              </a:rPr>
              <a:t>	</a:t>
            </a:r>
            <a:r>
              <a:rPr lang="id-ID" sz="2400" dirty="0" smtClean="0">
                <a:solidFill>
                  <a:srgbClr val="FFFF00"/>
                </a:solidFill>
                <a:sym typeface="Wingdings" pitchFamily="2" charset="2"/>
              </a:rPr>
              <a:t>			</a:t>
            </a:r>
            <a:r>
              <a:rPr lang="id-ID" sz="2400" dirty="0" smtClean="0">
                <a:sym typeface="Wingdings" pitchFamily="2" charset="2"/>
              </a:rPr>
              <a:t> r </a:t>
            </a:r>
            <a:r>
              <a:rPr lang="id-ID" sz="2400" dirty="0" smtClean="0">
                <a:sym typeface="Symbol"/>
              </a:rPr>
              <a:t> (q  p)</a:t>
            </a:r>
            <a:endParaRPr lang="id-ID" sz="2400" dirty="0" smtClean="0"/>
          </a:p>
        </p:txBody>
      </p:sp>
    </p:spTree>
    <p:extLst>
      <p:ext uri="{BB962C8B-B14F-4D97-AF65-F5344CB8AC3E}">
        <p14:creationId xmlns:p14="http://schemas.microsoft.com/office/powerpoint/2010/main" val="654093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/>
      <p:bldP spid="9" grpId="0" build="p"/>
      <p:bldP spid="10" grpId="0"/>
      <p:bldP spid="11" grpId="0"/>
      <p:bldP spid="12" grpId="0" build="p"/>
      <p:bldP spid="1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PROPOSISI MAJEMUK</a:t>
            </a:r>
            <a:endParaRPr 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23528" y="1700808"/>
            <a:ext cx="84585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dirty="0" smtClean="0"/>
              <a:t>b.   Tuliskan tabel kebenaran dari pernyataan 3 tersangka tersebut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9107811"/>
              </p:ext>
            </p:extLst>
          </p:nvPr>
        </p:nvGraphicFramePr>
        <p:xfrm>
          <a:off x="683568" y="2420888"/>
          <a:ext cx="7848872" cy="354584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660126"/>
                <a:gridCol w="654802"/>
                <a:gridCol w="657464"/>
                <a:gridCol w="657464"/>
                <a:gridCol w="657464"/>
                <a:gridCol w="657464"/>
                <a:gridCol w="951760"/>
                <a:gridCol w="864096"/>
                <a:gridCol w="864096"/>
                <a:gridCol w="122413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smtClean="0"/>
                        <a:t>p</a:t>
                      </a:r>
                      <a:endParaRPr lang="id-ID" sz="16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smtClean="0"/>
                        <a:t>q</a:t>
                      </a:r>
                      <a:endParaRPr lang="id-ID" sz="16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smtClean="0"/>
                        <a:t>r</a:t>
                      </a:r>
                      <a:endParaRPr lang="id-ID" sz="16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smtClean="0"/>
                        <a:t>-p</a:t>
                      </a:r>
                      <a:endParaRPr lang="id-ID" sz="16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smtClean="0"/>
                        <a:t>-q</a:t>
                      </a:r>
                      <a:endParaRPr lang="id-ID" sz="16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smtClean="0"/>
                        <a:t>-r</a:t>
                      </a:r>
                      <a:endParaRPr lang="id-ID" sz="16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smtClean="0">
                          <a:sym typeface="Symbol"/>
                        </a:rPr>
                        <a:t>(-q  -p)</a:t>
                      </a:r>
                      <a:endParaRPr lang="id-ID" sz="16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smtClean="0"/>
                        <a:t>Erik </a:t>
                      </a:r>
                    </a:p>
                    <a:p>
                      <a:pPr algn="ctr"/>
                      <a:r>
                        <a:rPr lang="id-ID" sz="1600" dirty="0" smtClean="0"/>
                        <a:t>-q </a:t>
                      </a:r>
                      <a:r>
                        <a:rPr lang="id-ID" sz="1600" dirty="0" smtClean="0">
                          <a:sym typeface="Symbol"/>
                        </a:rPr>
                        <a:t> r</a:t>
                      </a:r>
                      <a:endParaRPr lang="id-ID" sz="16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 smtClean="0"/>
                        <a:t>Anton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 smtClean="0"/>
                        <a:t>-p </a:t>
                      </a:r>
                      <a:r>
                        <a:rPr lang="id-ID" sz="1600" dirty="0" smtClean="0">
                          <a:sym typeface="Symbol"/>
                        </a:rPr>
                        <a:t> -r</a:t>
                      </a:r>
                      <a:endParaRPr lang="id-ID" sz="1600" dirty="0" smtClean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 smtClean="0"/>
                        <a:t>Shinta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 smtClean="0"/>
                        <a:t>r </a:t>
                      </a:r>
                      <a:r>
                        <a:rPr lang="id-ID" sz="1600" dirty="0" smtClean="0">
                          <a:sym typeface="Symbol"/>
                        </a:rPr>
                        <a:t> (-q  -p)</a:t>
                      </a:r>
                      <a:endParaRPr lang="id-ID" sz="1600" dirty="0" smtClean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63356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PROPOSISI MAJEMUK</a:t>
            </a:r>
            <a:endParaRPr 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68880" y="1628800"/>
            <a:ext cx="864403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AutoNum type="alphaLcPeriod" startAt="3"/>
            </a:pPr>
            <a:r>
              <a:rPr lang="id-ID" sz="2400" dirty="0" smtClean="0"/>
              <a:t>Tentukan siapa sajakan yang bersalah (berdasarkan tabel </a:t>
            </a:r>
          </a:p>
          <a:p>
            <a:r>
              <a:rPr lang="id-ID" sz="2400" dirty="0"/>
              <a:t> </a:t>
            </a:r>
            <a:r>
              <a:rPr lang="id-ID" sz="2400" dirty="0" smtClean="0"/>
              <a:t>     kebenaran yang telah dibuat), bila aparat menemukan bahwa</a:t>
            </a:r>
          </a:p>
          <a:p>
            <a:r>
              <a:rPr lang="id-ID" sz="2400" dirty="0"/>
              <a:t> </a:t>
            </a:r>
            <a:r>
              <a:rPr lang="id-ID" sz="2400" dirty="0" smtClean="0"/>
              <a:t>     Anton telah berbohong, sementara kedua temannya mengatakan</a:t>
            </a:r>
          </a:p>
          <a:p>
            <a:r>
              <a:rPr lang="id-ID" sz="2400" dirty="0"/>
              <a:t> </a:t>
            </a:r>
            <a:r>
              <a:rPr lang="id-ID" sz="2400" dirty="0" smtClean="0"/>
              <a:t>     kebenaran.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55294" y="3185379"/>
            <a:ext cx="696062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dirty="0" smtClean="0">
                <a:solidFill>
                  <a:srgbClr val="FFFF00"/>
                </a:solidFill>
              </a:rPr>
              <a:t>PERHATIKAN bahwa salah (F) berarti berbohong,</a:t>
            </a:r>
          </a:p>
          <a:p>
            <a:pPr marL="342900" indent="-342900">
              <a:buFont typeface="Wingdings"/>
              <a:buChar char="à"/>
            </a:pPr>
            <a:r>
              <a:rPr lang="id-ID" sz="2400" dirty="0" smtClean="0">
                <a:solidFill>
                  <a:srgbClr val="FFFF00"/>
                </a:solidFill>
                <a:sym typeface="Wingdings" pitchFamily="2" charset="2"/>
              </a:rPr>
              <a:t>Anton telah berbohong, sementara kedua temannya </a:t>
            </a:r>
          </a:p>
          <a:p>
            <a:r>
              <a:rPr lang="id-ID" sz="2400" dirty="0">
                <a:solidFill>
                  <a:srgbClr val="FFFF00"/>
                </a:solidFill>
                <a:sym typeface="Wingdings" pitchFamily="2" charset="2"/>
              </a:rPr>
              <a:t> </a:t>
            </a:r>
            <a:r>
              <a:rPr lang="id-ID" sz="2400" dirty="0" smtClean="0">
                <a:solidFill>
                  <a:srgbClr val="FFFF00"/>
                </a:solidFill>
                <a:sym typeface="Wingdings" pitchFamily="2" charset="2"/>
              </a:rPr>
              <a:t>   mengatakan kebenaran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44172" y="4388911"/>
            <a:ext cx="28816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dirty="0" smtClean="0"/>
              <a:t>Lihat tabel kebenaran</a:t>
            </a:r>
          </a:p>
        </p:txBody>
      </p:sp>
    </p:spTree>
    <p:extLst>
      <p:ext uri="{BB962C8B-B14F-4D97-AF65-F5344CB8AC3E}">
        <p14:creationId xmlns:p14="http://schemas.microsoft.com/office/powerpoint/2010/main" val="2663356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/>
      <p:bldP spid="9" grpId="0" build="p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PROPOSISI MAJEMUK</a:t>
            </a:r>
            <a:endParaRPr 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55294" y="1556792"/>
            <a:ext cx="696062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dirty="0" smtClean="0">
                <a:solidFill>
                  <a:srgbClr val="FFFF00"/>
                </a:solidFill>
              </a:rPr>
              <a:t>PERHATIKAN bahwa salah (F) berarti berbohong,</a:t>
            </a:r>
          </a:p>
          <a:p>
            <a:pPr marL="342900" indent="-342900">
              <a:buFont typeface="Wingdings"/>
              <a:buChar char="à"/>
            </a:pPr>
            <a:r>
              <a:rPr lang="id-ID" sz="2400" dirty="0" smtClean="0">
                <a:solidFill>
                  <a:srgbClr val="FFFF00"/>
                </a:solidFill>
                <a:sym typeface="Wingdings" pitchFamily="2" charset="2"/>
              </a:rPr>
              <a:t>Anton telah berbohong, sementara kedua temannya </a:t>
            </a:r>
          </a:p>
          <a:p>
            <a:r>
              <a:rPr lang="id-ID" sz="2400" dirty="0">
                <a:solidFill>
                  <a:srgbClr val="FFFF00"/>
                </a:solidFill>
                <a:sym typeface="Wingdings" pitchFamily="2" charset="2"/>
              </a:rPr>
              <a:t> </a:t>
            </a:r>
            <a:r>
              <a:rPr lang="id-ID" sz="2400" dirty="0" smtClean="0">
                <a:solidFill>
                  <a:srgbClr val="FFFF00"/>
                </a:solidFill>
                <a:sym typeface="Wingdings" pitchFamily="2" charset="2"/>
              </a:rPr>
              <a:t>   mengatakan kebenaran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7754996"/>
              </p:ext>
            </p:extLst>
          </p:nvPr>
        </p:nvGraphicFramePr>
        <p:xfrm>
          <a:off x="683568" y="2924944"/>
          <a:ext cx="7848872" cy="354584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660126"/>
                <a:gridCol w="654802"/>
                <a:gridCol w="657464"/>
                <a:gridCol w="657464"/>
                <a:gridCol w="657464"/>
                <a:gridCol w="657464"/>
                <a:gridCol w="951760"/>
                <a:gridCol w="864096"/>
                <a:gridCol w="864096"/>
                <a:gridCol w="122413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smtClean="0"/>
                        <a:t>p</a:t>
                      </a:r>
                      <a:endParaRPr lang="id-ID" sz="16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smtClean="0"/>
                        <a:t>q</a:t>
                      </a:r>
                      <a:endParaRPr lang="id-ID" sz="16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smtClean="0"/>
                        <a:t>r</a:t>
                      </a:r>
                      <a:endParaRPr lang="id-ID" sz="16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smtClean="0"/>
                        <a:t>-p</a:t>
                      </a:r>
                      <a:endParaRPr lang="id-ID" sz="16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smtClean="0"/>
                        <a:t>-q</a:t>
                      </a:r>
                      <a:endParaRPr lang="id-ID" sz="16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smtClean="0"/>
                        <a:t>-r</a:t>
                      </a:r>
                      <a:endParaRPr lang="id-ID" sz="16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smtClean="0">
                          <a:sym typeface="Symbol"/>
                        </a:rPr>
                        <a:t>(-q  -p)</a:t>
                      </a:r>
                      <a:endParaRPr lang="id-ID" sz="16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smtClean="0"/>
                        <a:t>Erik </a:t>
                      </a:r>
                    </a:p>
                    <a:p>
                      <a:pPr algn="ctr"/>
                      <a:r>
                        <a:rPr lang="id-ID" sz="1600" dirty="0" smtClean="0"/>
                        <a:t>-q </a:t>
                      </a:r>
                      <a:r>
                        <a:rPr lang="id-ID" sz="1600" dirty="0" smtClean="0">
                          <a:sym typeface="Symbol"/>
                        </a:rPr>
                        <a:t> r</a:t>
                      </a:r>
                      <a:endParaRPr lang="id-ID" sz="16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 smtClean="0"/>
                        <a:t>Anton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 smtClean="0"/>
                        <a:t>-p </a:t>
                      </a:r>
                      <a:r>
                        <a:rPr lang="id-ID" sz="1600" dirty="0" smtClean="0">
                          <a:sym typeface="Symbol"/>
                        </a:rPr>
                        <a:t> -r</a:t>
                      </a:r>
                      <a:endParaRPr lang="id-ID" sz="1600" dirty="0" smtClean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 smtClean="0"/>
                        <a:t>Shinta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 smtClean="0"/>
                        <a:t>r </a:t>
                      </a:r>
                      <a:r>
                        <a:rPr lang="id-ID" sz="1600" dirty="0" smtClean="0">
                          <a:sym typeface="Symbol"/>
                        </a:rPr>
                        <a:t> (-q  -p)</a:t>
                      </a:r>
                      <a:endParaRPr lang="id-ID" sz="1600" dirty="0" smtClean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Rounded Rectangle 1"/>
          <p:cNvSpPr/>
          <p:nvPr/>
        </p:nvSpPr>
        <p:spPr>
          <a:xfrm>
            <a:off x="539552" y="5661248"/>
            <a:ext cx="8064896" cy="504056"/>
          </a:xfrm>
          <a:prstGeom prst="roundRect">
            <a:avLst/>
          </a:prstGeom>
          <a:noFill/>
          <a:ln w="73025">
            <a:solidFill>
              <a:srgbClr val="FF000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99908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 build="p"/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PROPOSISI MAJEMUK</a:t>
            </a:r>
            <a:endParaRPr 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02" t="41071" r="16670" b="48016"/>
          <a:stretch/>
        </p:blipFill>
        <p:spPr bwMode="auto">
          <a:xfrm>
            <a:off x="395536" y="1700808"/>
            <a:ext cx="8577943" cy="798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25" t="81534" r="16171" b="9233"/>
          <a:stretch/>
        </p:blipFill>
        <p:spPr bwMode="auto">
          <a:xfrm>
            <a:off x="211620" y="2499095"/>
            <a:ext cx="8834934" cy="6754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539552" y="3399383"/>
            <a:ext cx="8036046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dirty="0" smtClean="0"/>
              <a:t>Lihat </a:t>
            </a:r>
            <a:r>
              <a:rPr lang="id-ID" sz="2400" dirty="0" smtClean="0">
                <a:sym typeface="Wingdings" pitchFamily="2" charset="2"/>
              </a:rPr>
              <a:t> karena p bernilai salah (F) maka Erik bersalah.</a:t>
            </a:r>
          </a:p>
          <a:p>
            <a:r>
              <a:rPr lang="id-ID" sz="2400" dirty="0">
                <a:sym typeface="Wingdings" pitchFamily="2" charset="2"/>
              </a:rPr>
              <a:t> </a:t>
            </a:r>
            <a:r>
              <a:rPr lang="id-ID" sz="2400" dirty="0" smtClean="0">
                <a:sym typeface="Wingdings" pitchFamily="2" charset="2"/>
              </a:rPr>
              <a:t>            karena q juga bernilai salah (F) maka Anton bersalah.</a:t>
            </a:r>
          </a:p>
          <a:p>
            <a:endParaRPr lang="id-ID" sz="2400" dirty="0">
              <a:sym typeface="Wingdings" pitchFamily="2" charset="2"/>
            </a:endParaRPr>
          </a:p>
          <a:p>
            <a:r>
              <a:rPr lang="id-ID" sz="2400" dirty="0" smtClean="0">
                <a:sym typeface="Wingdings" pitchFamily="2" charset="2"/>
              </a:rPr>
              <a:t>Hanya r yang bernilai benar (T) sehingga Shinta tidak bersalah.</a:t>
            </a:r>
          </a:p>
          <a:p>
            <a:endParaRPr lang="id-ID" sz="2400" dirty="0">
              <a:sym typeface="Wingdings" pitchFamily="2" charset="2"/>
            </a:endParaRPr>
          </a:p>
          <a:p>
            <a:r>
              <a:rPr lang="id-ID" sz="2400" dirty="0" smtClean="0">
                <a:sym typeface="Wingdings" pitchFamily="2" charset="2"/>
              </a:rPr>
              <a:t>Jadi  yang bersalah adalah Erik dan Anton</a:t>
            </a:r>
            <a:endParaRPr lang="id-ID" sz="2400" dirty="0" smtClean="0"/>
          </a:p>
        </p:txBody>
      </p:sp>
    </p:spTree>
    <p:extLst>
      <p:ext uri="{BB962C8B-B14F-4D97-AF65-F5344CB8AC3E}">
        <p14:creationId xmlns:p14="http://schemas.microsoft.com/office/powerpoint/2010/main" val="3620333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PROPOSISI MAJEMUK</a:t>
            </a:r>
            <a:endParaRPr 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41651" y="2565730"/>
            <a:ext cx="764677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d-ID" sz="3200" dirty="0" smtClean="0"/>
              <a:t>Kerjakan latihan berikut secara berkelompok:</a:t>
            </a:r>
          </a:p>
          <a:p>
            <a:pPr algn="ctr"/>
            <a:endParaRPr lang="id-ID" sz="3200" dirty="0"/>
          </a:p>
          <a:p>
            <a:pPr algn="ctr"/>
            <a:r>
              <a:rPr lang="id-ID" sz="3200" dirty="0" smtClean="0"/>
              <a:t>1 kelompok = 5 orang</a:t>
            </a:r>
          </a:p>
        </p:txBody>
      </p:sp>
    </p:spTree>
    <p:extLst>
      <p:ext uri="{BB962C8B-B14F-4D97-AF65-F5344CB8AC3E}">
        <p14:creationId xmlns:p14="http://schemas.microsoft.com/office/powerpoint/2010/main" val="1966269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PROPOSISI MAJEMUK</a:t>
            </a:r>
            <a:endParaRPr 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1520" y="1484784"/>
            <a:ext cx="8731749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dirty="0" smtClean="0">
                <a:solidFill>
                  <a:srgbClr val="FFFF00"/>
                </a:solidFill>
              </a:rPr>
              <a:t>Hari ini Presiden RI dan 3 orang menteri negara sedang rapat</a:t>
            </a:r>
          </a:p>
          <a:p>
            <a:r>
              <a:rPr lang="id-ID" sz="2400" dirty="0">
                <a:solidFill>
                  <a:srgbClr val="FFFF00"/>
                </a:solidFill>
              </a:rPr>
              <a:t>t</a:t>
            </a:r>
            <a:r>
              <a:rPr lang="id-ID" sz="2400" dirty="0" smtClean="0">
                <a:solidFill>
                  <a:srgbClr val="FFFF00"/>
                </a:solidFill>
              </a:rPr>
              <a:t>ertutup di istana negara membahas isu kenaikan BBM yang</a:t>
            </a:r>
          </a:p>
          <a:p>
            <a:r>
              <a:rPr lang="id-ID" sz="2400" dirty="0" smtClean="0">
                <a:solidFill>
                  <a:srgbClr val="FFFF00"/>
                </a:solidFill>
              </a:rPr>
              <a:t>kini meresahkan masyarakat. Hadir disana Menteri Perekonomian,</a:t>
            </a:r>
          </a:p>
          <a:p>
            <a:r>
              <a:rPr lang="id-ID" sz="2400" dirty="0" smtClean="0">
                <a:solidFill>
                  <a:srgbClr val="FFFF00"/>
                </a:solidFill>
              </a:rPr>
              <a:t>Menteri Keuangan dan Menteri Sosial. Sayangnya rapat tertutup</a:t>
            </a:r>
          </a:p>
          <a:p>
            <a:r>
              <a:rPr lang="id-ID" sz="2400" dirty="0">
                <a:solidFill>
                  <a:srgbClr val="FFFF00"/>
                </a:solidFill>
              </a:rPr>
              <a:t>d</a:t>
            </a:r>
            <a:r>
              <a:rPr lang="id-ID" sz="2400" dirty="0" smtClean="0">
                <a:solidFill>
                  <a:srgbClr val="FFFF00"/>
                </a:solidFill>
              </a:rPr>
              <a:t>an wartawan hanya bisa menunggu hasil di luar ruangan rapat.</a:t>
            </a:r>
          </a:p>
          <a:p>
            <a:r>
              <a:rPr lang="id-ID" sz="2400" dirty="0" smtClean="0">
                <a:solidFill>
                  <a:srgbClr val="FFFF00"/>
                </a:solidFill>
              </a:rPr>
              <a:t>Hampir satu jam wartawan menunggu, akhirnya pintu ruangan </a:t>
            </a:r>
          </a:p>
          <a:p>
            <a:r>
              <a:rPr lang="id-ID" sz="2400" dirty="0">
                <a:solidFill>
                  <a:srgbClr val="FFFF00"/>
                </a:solidFill>
              </a:rPr>
              <a:t>r</a:t>
            </a:r>
            <a:r>
              <a:rPr lang="id-ID" sz="2400" dirty="0" smtClean="0">
                <a:solidFill>
                  <a:srgbClr val="FFFF00"/>
                </a:solidFill>
              </a:rPr>
              <a:t>apat terbuka.</a:t>
            </a:r>
          </a:p>
          <a:p>
            <a:r>
              <a:rPr lang="id-ID" sz="2400" dirty="0" smtClean="0">
                <a:solidFill>
                  <a:srgbClr val="FFFF00"/>
                </a:solidFill>
              </a:rPr>
              <a:t>Wartawan   : “Bagaimana hasil pembahasan rapat tadi pak?”</a:t>
            </a:r>
          </a:p>
          <a:p>
            <a:r>
              <a:rPr lang="id-ID" sz="2400" dirty="0" smtClean="0">
                <a:solidFill>
                  <a:srgbClr val="FFFF00"/>
                </a:solidFill>
              </a:rPr>
              <a:t>Pak Menko   : “Harga BBM dinaikkan atau harga bahan pokok </a:t>
            </a:r>
          </a:p>
          <a:p>
            <a:r>
              <a:rPr lang="id-ID" sz="2400" dirty="0">
                <a:solidFill>
                  <a:srgbClr val="FFFF00"/>
                </a:solidFill>
              </a:rPr>
              <a:t>	</a:t>
            </a:r>
            <a:r>
              <a:rPr lang="id-ID" sz="2400" dirty="0" smtClean="0">
                <a:solidFill>
                  <a:srgbClr val="FFFF00"/>
                </a:solidFill>
              </a:rPr>
              <a:t>	melonjak”.</a:t>
            </a:r>
          </a:p>
          <a:p>
            <a:r>
              <a:rPr lang="id-ID" sz="2400" dirty="0" smtClean="0">
                <a:solidFill>
                  <a:srgbClr val="FFFF00"/>
                </a:solidFill>
              </a:rPr>
              <a:t>Pak Menkeu  : “Jika harga bahan pokok melonjak dan BBM dinaikkan</a:t>
            </a:r>
          </a:p>
          <a:p>
            <a:r>
              <a:rPr lang="id-ID" sz="2400" dirty="0">
                <a:solidFill>
                  <a:srgbClr val="FFFF00"/>
                </a:solidFill>
              </a:rPr>
              <a:t>	</a:t>
            </a:r>
            <a:r>
              <a:rPr lang="id-ID" sz="2400" dirty="0" smtClean="0">
                <a:solidFill>
                  <a:srgbClr val="FFFF00"/>
                </a:solidFill>
              </a:rPr>
              <a:t>	maka Presiden akan didemo massa”.</a:t>
            </a:r>
          </a:p>
          <a:p>
            <a:r>
              <a:rPr lang="id-ID" sz="2400" dirty="0" smtClean="0">
                <a:solidFill>
                  <a:srgbClr val="FFFF00"/>
                </a:solidFill>
              </a:rPr>
              <a:t>Pak Mensos   : “Pak Presiden tidak akan didemo massa tetapi harga </a:t>
            </a:r>
          </a:p>
          <a:p>
            <a:r>
              <a:rPr lang="id-ID" sz="2400" dirty="0">
                <a:solidFill>
                  <a:srgbClr val="FFFF00"/>
                </a:solidFill>
              </a:rPr>
              <a:t>	</a:t>
            </a:r>
            <a:r>
              <a:rPr lang="id-ID" sz="2400" dirty="0" smtClean="0">
                <a:solidFill>
                  <a:srgbClr val="FFFF00"/>
                </a:solidFill>
              </a:rPr>
              <a:t>	BBM tidak dinaikkan”.</a:t>
            </a:r>
          </a:p>
        </p:txBody>
      </p:sp>
    </p:spTree>
    <p:extLst>
      <p:ext uri="{BB962C8B-B14F-4D97-AF65-F5344CB8AC3E}">
        <p14:creationId xmlns:p14="http://schemas.microsoft.com/office/powerpoint/2010/main" val="2678185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PROPOSISI MAJEMUK</a:t>
            </a:r>
            <a:endParaRPr 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1520" y="1850048"/>
            <a:ext cx="8379602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AutoNum type="alphaLcPeriod"/>
            </a:pPr>
            <a:r>
              <a:rPr lang="id-ID" sz="2400" dirty="0" smtClean="0"/>
              <a:t>Tuliskan pernyataan dari tiap menteri ke dalam ekpresi logika</a:t>
            </a:r>
          </a:p>
          <a:p>
            <a:pPr marL="457200" indent="-457200">
              <a:buAutoNum type="alphaLcPeriod"/>
            </a:pPr>
            <a:r>
              <a:rPr lang="id-ID" sz="2400" dirty="0" smtClean="0"/>
              <a:t>Tuliskan tabel kebenaran dari pernyataan 3 menteri tersebut</a:t>
            </a:r>
          </a:p>
          <a:p>
            <a:pPr marL="457200" indent="-457200">
              <a:buAutoNum type="alphaLcPeriod"/>
            </a:pPr>
            <a:r>
              <a:rPr lang="id-ID" sz="2400" dirty="0" smtClean="0"/>
              <a:t>Tentukan hasil rapat yang diputuskan (berdasarkan tabel yang</a:t>
            </a:r>
          </a:p>
          <a:p>
            <a:r>
              <a:rPr lang="id-ID" sz="2400" dirty="0" smtClean="0"/>
              <a:t>      telah dibuat), bila ternyata hanya Pak Menko yang tidak </a:t>
            </a:r>
          </a:p>
          <a:p>
            <a:r>
              <a:rPr lang="id-ID" sz="2400" dirty="0"/>
              <a:t> </a:t>
            </a:r>
            <a:r>
              <a:rPr lang="id-ID" sz="2400" dirty="0" smtClean="0"/>
              <a:t>     berbohong tentang hasil rapat.</a:t>
            </a:r>
          </a:p>
        </p:txBody>
      </p:sp>
    </p:spTree>
    <p:extLst>
      <p:ext uri="{BB962C8B-B14F-4D97-AF65-F5344CB8AC3E}">
        <p14:creationId xmlns:p14="http://schemas.microsoft.com/office/powerpoint/2010/main" val="296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PROPOSISI MAJEMUK</a:t>
            </a:r>
            <a:endParaRPr 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1520" y="1412776"/>
            <a:ext cx="8698343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dirty="0" smtClean="0">
                <a:solidFill>
                  <a:srgbClr val="FFFF00"/>
                </a:solidFill>
              </a:rPr>
              <a:t>Hari ini kelas Informatika sedang mengadakan ujian tengah semester.</a:t>
            </a:r>
          </a:p>
          <a:p>
            <a:r>
              <a:rPr lang="id-ID" sz="2400" dirty="0" smtClean="0">
                <a:solidFill>
                  <a:srgbClr val="FFFF00"/>
                </a:solidFill>
              </a:rPr>
              <a:t>Suasana kelas tenang dan senyap. Tiba-tiba “Pletak...” terdengar</a:t>
            </a:r>
          </a:p>
          <a:p>
            <a:r>
              <a:rPr lang="id-ID" sz="2400" dirty="0">
                <a:solidFill>
                  <a:srgbClr val="FFFF00"/>
                </a:solidFill>
              </a:rPr>
              <a:t>s</a:t>
            </a:r>
            <a:r>
              <a:rPr lang="id-ID" sz="2400" dirty="0" smtClean="0">
                <a:solidFill>
                  <a:srgbClr val="FFFF00"/>
                </a:solidFill>
              </a:rPr>
              <a:t>uara keras dari arah belakang. Andi, Agus dan Andin yang duduk</a:t>
            </a:r>
          </a:p>
          <a:p>
            <a:r>
              <a:rPr lang="id-ID" sz="2400" dirty="0" smtClean="0">
                <a:solidFill>
                  <a:srgbClr val="FFFF00"/>
                </a:solidFill>
              </a:rPr>
              <a:t>Di belakang terlihat panik.</a:t>
            </a:r>
          </a:p>
          <a:p>
            <a:r>
              <a:rPr lang="id-ID" sz="2400" dirty="0" smtClean="0">
                <a:solidFill>
                  <a:srgbClr val="FFFF00"/>
                </a:solidFill>
              </a:rPr>
              <a:t>Guru  : “Kertas contekan ini milik siapa?”</a:t>
            </a:r>
          </a:p>
          <a:p>
            <a:r>
              <a:rPr lang="id-ID" sz="2400" dirty="0" smtClean="0">
                <a:solidFill>
                  <a:srgbClr val="FFFF00"/>
                </a:solidFill>
              </a:rPr>
              <a:t>Andi   : “Kertas ini milik Andin dan agus, Pak”.</a:t>
            </a:r>
          </a:p>
          <a:p>
            <a:r>
              <a:rPr lang="id-ID" sz="2400" dirty="0" smtClean="0">
                <a:solidFill>
                  <a:srgbClr val="FFFF00"/>
                </a:solidFill>
              </a:rPr>
              <a:t>Andin : “Jika kertas ini milik Andi atau Agus maka bukan milik saya,</a:t>
            </a:r>
          </a:p>
          <a:p>
            <a:r>
              <a:rPr lang="id-ID" sz="2400" dirty="0">
                <a:solidFill>
                  <a:srgbClr val="FFFF00"/>
                </a:solidFill>
              </a:rPr>
              <a:t> </a:t>
            </a:r>
            <a:r>
              <a:rPr lang="id-ID" sz="2400" dirty="0" smtClean="0">
                <a:solidFill>
                  <a:srgbClr val="FFFF00"/>
                </a:solidFill>
              </a:rPr>
              <a:t>           Pak.”</a:t>
            </a:r>
          </a:p>
          <a:p>
            <a:r>
              <a:rPr lang="id-ID" sz="2400" dirty="0" smtClean="0">
                <a:solidFill>
                  <a:srgbClr val="FFFF00"/>
                </a:solidFill>
              </a:rPr>
              <a:t>Agus  : “Yang jelas bukan milik saya atau Andin, Pak”.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51520" y="4797152"/>
            <a:ext cx="8711616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AutoNum type="alphaLcPeriod"/>
            </a:pPr>
            <a:r>
              <a:rPr lang="id-ID" sz="2400" dirty="0" smtClean="0"/>
              <a:t>Tuliskan pernyataan dari tiap mahasiswa ke dalam ekpresi logika</a:t>
            </a:r>
          </a:p>
          <a:p>
            <a:pPr marL="457200" indent="-457200">
              <a:buAutoNum type="alphaLcPeriod"/>
            </a:pPr>
            <a:r>
              <a:rPr lang="id-ID" sz="2400" dirty="0" smtClean="0"/>
              <a:t>Tuliskan tabel kebenaran dari pernyataan 3 mahasiswa tersebut</a:t>
            </a:r>
          </a:p>
          <a:p>
            <a:pPr marL="457200" indent="-457200">
              <a:buAutoNum type="alphaLcPeriod"/>
            </a:pPr>
            <a:r>
              <a:rPr lang="id-ID" sz="2400" dirty="0" smtClean="0"/>
              <a:t>Tentukan siapa pemilik contekan (berdasarkan tabel yang</a:t>
            </a:r>
          </a:p>
          <a:p>
            <a:r>
              <a:rPr lang="id-ID" sz="2400" dirty="0" smtClean="0"/>
              <a:t>      telah dibuat), bila guru yakin bahwa Andi dan Andin telah </a:t>
            </a:r>
          </a:p>
          <a:p>
            <a:r>
              <a:rPr lang="id-ID" sz="2400" dirty="0"/>
              <a:t> </a:t>
            </a:r>
            <a:r>
              <a:rPr lang="id-ID" sz="2400" dirty="0" smtClean="0"/>
              <a:t>     berbohong.</a:t>
            </a:r>
          </a:p>
        </p:txBody>
      </p:sp>
    </p:spTree>
    <p:extLst>
      <p:ext uri="{BB962C8B-B14F-4D97-AF65-F5344CB8AC3E}">
        <p14:creationId xmlns:p14="http://schemas.microsoft.com/office/powerpoint/2010/main" val="490854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uiExpand="1"/>
      <p:bldP spid="6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145569" y="494308"/>
            <a:ext cx="4852868" cy="9233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  TAUTOLOGI   </a:t>
            </a:r>
            <a:endParaRPr 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88829" y="1916832"/>
            <a:ext cx="8260788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3200" b="1" dirty="0" smtClean="0">
                <a:solidFill>
                  <a:srgbClr val="002060"/>
                </a:solidFill>
              </a:rPr>
              <a:t>Tautologi</a:t>
            </a:r>
            <a:r>
              <a:rPr lang="id-ID" sz="3200" dirty="0" smtClean="0"/>
              <a:t> adalah proposisi majemuk yang selalu </a:t>
            </a:r>
          </a:p>
          <a:p>
            <a:r>
              <a:rPr lang="id-ID" sz="3200" dirty="0" smtClean="0"/>
              <a:t>bernilai benar (T), tidak bergantung pada nilai </a:t>
            </a:r>
          </a:p>
          <a:p>
            <a:r>
              <a:rPr lang="id-ID" sz="3200" dirty="0" smtClean="0"/>
              <a:t>kebenaran masing-masing proposisi.</a:t>
            </a:r>
          </a:p>
          <a:p>
            <a:endParaRPr lang="id-ID" sz="3200" dirty="0"/>
          </a:p>
          <a:p>
            <a:r>
              <a:rPr lang="id-ID" sz="3200" dirty="0" smtClean="0"/>
              <a:t>CONTOH:   p </a:t>
            </a:r>
            <a:r>
              <a:rPr lang="id-ID" sz="3200" dirty="0" smtClean="0">
                <a:sym typeface="Symbol"/>
              </a:rPr>
              <a:t> -p</a:t>
            </a:r>
            <a:endParaRPr lang="id-ID" sz="3200" dirty="0" smtClean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8864749"/>
              </p:ext>
            </p:extLst>
          </p:nvPr>
        </p:nvGraphicFramePr>
        <p:xfrm>
          <a:off x="2627784" y="4793704"/>
          <a:ext cx="3384376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0120"/>
                <a:gridCol w="1008112"/>
                <a:gridCol w="1296144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p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-p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p </a:t>
                      </a:r>
                      <a:r>
                        <a:rPr lang="id-ID" sz="2400" dirty="0" smtClean="0">
                          <a:sym typeface="Symbol"/>
                        </a:rPr>
                        <a:t> -p</a:t>
                      </a:r>
                      <a:endParaRPr lang="id-ID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45110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145569" y="494308"/>
            <a:ext cx="4852868" cy="9233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  TAUTOLOGI   </a:t>
            </a:r>
            <a:endParaRPr 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88829" y="1916832"/>
            <a:ext cx="40605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3200" dirty="0" smtClean="0"/>
              <a:t>CONTOH:  -(p </a:t>
            </a:r>
            <a:r>
              <a:rPr lang="id-ID" sz="3200" dirty="0" smtClean="0">
                <a:sym typeface="Symbol"/>
              </a:rPr>
              <a:t> q)  q</a:t>
            </a:r>
            <a:endParaRPr lang="id-ID" sz="3200" dirty="0" smtClean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6728392"/>
              </p:ext>
            </p:extLst>
          </p:nvPr>
        </p:nvGraphicFramePr>
        <p:xfrm>
          <a:off x="899592" y="2636912"/>
          <a:ext cx="5832648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8479"/>
                <a:gridCol w="605248"/>
                <a:gridCol w="1265685"/>
                <a:gridCol w="1369020"/>
                <a:gridCol w="194421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p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q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p </a:t>
                      </a:r>
                      <a:r>
                        <a:rPr lang="id-ID" sz="2400" dirty="0" smtClean="0">
                          <a:sym typeface="Symbol"/>
                        </a:rPr>
                        <a:t> q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2400" dirty="0" smtClean="0"/>
                        <a:t>- (p </a:t>
                      </a:r>
                      <a:r>
                        <a:rPr lang="id-ID" sz="2400" dirty="0" smtClean="0">
                          <a:sym typeface="Symbol"/>
                        </a:rPr>
                        <a:t> q</a:t>
                      </a:r>
                      <a:r>
                        <a:rPr lang="id-ID" sz="2400" dirty="0" smtClean="0"/>
                        <a:t>)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2400" dirty="0" smtClean="0"/>
                        <a:t>- (p </a:t>
                      </a:r>
                      <a:r>
                        <a:rPr lang="id-ID" sz="2400" dirty="0" smtClean="0">
                          <a:sym typeface="Symbol"/>
                        </a:rPr>
                        <a:t> q</a:t>
                      </a:r>
                      <a:r>
                        <a:rPr lang="id-ID" sz="2400" dirty="0" smtClean="0"/>
                        <a:t>)</a:t>
                      </a:r>
                      <a:r>
                        <a:rPr lang="id-ID" sz="2400" dirty="0" smtClean="0">
                          <a:sym typeface="Symbol"/>
                        </a:rPr>
                        <a:t> q</a:t>
                      </a:r>
                      <a:endParaRPr lang="id-ID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93118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145569" y="494308"/>
            <a:ext cx="4852868" cy="9233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  TAUTOLOGI   </a:t>
            </a:r>
            <a:endParaRPr 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88829" y="1412776"/>
            <a:ext cx="61781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3200" dirty="0" smtClean="0"/>
              <a:t>CONTOH:  (p </a:t>
            </a:r>
            <a:r>
              <a:rPr lang="id-ID" sz="3200" dirty="0" smtClean="0">
                <a:sym typeface="Symbol"/>
              </a:rPr>
              <a:t> q)  r  (-q  -r)</a:t>
            </a:r>
            <a:endParaRPr lang="id-ID" sz="3200" dirty="0" smtClean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7768916"/>
              </p:ext>
            </p:extLst>
          </p:nvPr>
        </p:nvGraphicFramePr>
        <p:xfrm>
          <a:off x="467544" y="2060848"/>
          <a:ext cx="8136904" cy="4480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226"/>
                <a:gridCol w="382879"/>
                <a:gridCol w="382879"/>
                <a:gridCol w="552208"/>
                <a:gridCol w="504056"/>
                <a:gridCol w="936104"/>
                <a:gridCol w="1152128"/>
                <a:gridCol w="1800200"/>
                <a:gridCol w="2016224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p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q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r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-q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-r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p </a:t>
                      </a:r>
                      <a:r>
                        <a:rPr lang="id-ID" sz="2400" dirty="0" smtClean="0">
                          <a:sym typeface="Symbol"/>
                        </a:rPr>
                        <a:t> q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2400" dirty="0" smtClean="0"/>
                        <a:t>-q </a:t>
                      </a:r>
                      <a:r>
                        <a:rPr lang="id-ID" sz="2400" dirty="0" smtClean="0">
                          <a:sym typeface="Symbol"/>
                        </a:rPr>
                        <a:t> -r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2400" dirty="0" smtClean="0">
                          <a:sym typeface="Symbol"/>
                        </a:rPr>
                        <a:t>r  (-q  -r)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2400" dirty="0" smtClean="0"/>
                        <a:t>(p </a:t>
                      </a:r>
                      <a:r>
                        <a:rPr lang="id-ID" sz="2400" dirty="0" smtClean="0">
                          <a:sym typeface="Symbol"/>
                        </a:rPr>
                        <a:t> q)  r  (-q  -r)</a:t>
                      </a:r>
                      <a:endParaRPr lang="id-ID" sz="240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48178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979757" y="494308"/>
            <a:ext cx="5184497" cy="9233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 KONTRADIKSI  </a:t>
            </a:r>
            <a:endParaRPr 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88829" y="1916832"/>
            <a:ext cx="8608510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3200" b="1" dirty="0" smtClean="0">
                <a:solidFill>
                  <a:srgbClr val="002060"/>
                </a:solidFill>
              </a:rPr>
              <a:t>Kontradiksi</a:t>
            </a:r>
            <a:r>
              <a:rPr lang="id-ID" sz="3200" dirty="0" smtClean="0"/>
              <a:t> adalah proposisi majemuk yang selalu </a:t>
            </a:r>
          </a:p>
          <a:p>
            <a:r>
              <a:rPr lang="id-ID" sz="3200" dirty="0" smtClean="0"/>
              <a:t>bernilai salah (F), tidak bergantung pada nilai </a:t>
            </a:r>
          </a:p>
          <a:p>
            <a:r>
              <a:rPr lang="id-ID" sz="3200" dirty="0" smtClean="0"/>
              <a:t>kebenaran masing-masing proposisi.</a:t>
            </a:r>
          </a:p>
          <a:p>
            <a:endParaRPr lang="id-ID" sz="3200" dirty="0"/>
          </a:p>
          <a:p>
            <a:r>
              <a:rPr lang="id-ID" sz="3200" dirty="0" smtClean="0"/>
              <a:t>CONTOH:   p </a:t>
            </a:r>
            <a:r>
              <a:rPr lang="id-ID" sz="3200" dirty="0" smtClean="0">
                <a:sym typeface="Symbol"/>
              </a:rPr>
              <a:t> -p</a:t>
            </a:r>
            <a:endParaRPr lang="id-ID" sz="3200" dirty="0" smtClean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9107145"/>
              </p:ext>
            </p:extLst>
          </p:nvPr>
        </p:nvGraphicFramePr>
        <p:xfrm>
          <a:off x="2627784" y="4793704"/>
          <a:ext cx="3384376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0120"/>
                <a:gridCol w="1008112"/>
                <a:gridCol w="1296144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p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-p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p </a:t>
                      </a:r>
                      <a:r>
                        <a:rPr lang="id-ID" sz="2400" dirty="0" smtClean="0">
                          <a:sym typeface="Symbol"/>
                        </a:rPr>
                        <a:t> -p</a:t>
                      </a:r>
                      <a:endParaRPr lang="id-ID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993957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979757" y="494308"/>
            <a:ext cx="5184497" cy="9233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54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 KONTRADIKSI  </a:t>
            </a:r>
            <a:endParaRPr 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88829" y="1916832"/>
            <a:ext cx="40605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3200" dirty="0" smtClean="0"/>
              <a:t>CONTOH:  -(p </a:t>
            </a:r>
            <a:r>
              <a:rPr lang="id-ID" sz="3200" dirty="0" smtClean="0">
                <a:sym typeface="Symbol"/>
              </a:rPr>
              <a:t> q)  p</a:t>
            </a:r>
            <a:endParaRPr lang="id-ID" sz="3200" dirty="0" smtClean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0192290"/>
              </p:ext>
            </p:extLst>
          </p:nvPr>
        </p:nvGraphicFramePr>
        <p:xfrm>
          <a:off x="899592" y="2636912"/>
          <a:ext cx="5832648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8479"/>
                <a:gridCol w="605248"/>
                <a:gridCol w="1265685"/>
                <a:gridCol w="1369020"/>
                <a:gridCol w="194421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p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q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p </a:t>
                      </a:r>
                      <a:r>
                        <a:rPr lang="id-ID" sz="2400" dirty="0" smtClean="0">
                          <a:sym typeface="Symbol"/>
                        </a:rPr>
                        <a:t> q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2400" dirty="0" smtClean="0"/>
                        <a:t>- (p </a:t>
                      </a:r>
                      <a:r>
                        <a:rPr lang="id-ID" sz="2400" dirty="0" smtClean="0">
                          <a:sym typeface="Symbol"/>
                        </a:rPr>
                        <a:t> q</a:t>
                      </a:r>
                      <a:r>
                        <a:rPr lang="id-ID" sz="2400" dirty="0" smtClean="0"/>
                        <a:t>)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2400" dirty="0" smtClean="0"/>
                        <a:t>-(p </a:t>
                      </a:r>
                      <a:r>
                        <a:rPr lang="id-ID" sz="2400" dirty="0" smtClean="0">
                          <a:sym typeface="Symbol"/>
                        </a:rPr>
                        <a:t> q)  p</a:t>
                      </a:r>
                      <a:endParaRPr lang="id-ID" sz="240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51397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978956" y="494308"/>
            <a:ext cx="5186100" cy="9233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 KONTINGENSI  </a:t>
            </a:r>
            <a:endParaRPr 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88829" y="1340768"/>
            <a:ext cx="765557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3200" b="1" dirty="0" smtClean="0">
                <a:solidFill>
                  <a:srgbClr val="002060"/>
                </a:solidFill>
              </a:rPr>
              <a:t>Kontingensi </a:t>
            </a:r>
            <a:r>
              <a:rPr lang="id-ID" sz="3200" dirty="0" smtClean="0"/>
              <a:t>adalah proposisi majemuk selain</a:t>
            </a:r>
          </a:p>
          <a:p>
            <a:r>
              <a:rPr lang="id-ID" sz="3200" b="1" dirty="0" smtClean="0">
                <a:solidFill>
                  <a:srgbClr val="002060"/>
                </a:solidFill>
              </a:rPr>
              <a:t>tautologi</a:t>
            </a:r>
            <a:r>
              <a:rPr lang="id-ID" sz="3200" dirty="0" smtClean="0"/>
              <a:t> dan </a:t>
            </a:r>
            <a:r>
              <a:rPr lang="id-ID" sz="3200" b="1" dirty="0" smtClean="0">
                <a:solidFill>
                  <a:srgbClr val="002060"/>
                </a:solidFill>
              </a:rPr>
              <a:t>kontradiksi</a:t>
            </a:r>
            <a:r>
              <a:rPr lang="id-ID" sz="3200" dirty="0" smtClean="0"/>
              <a:t>.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8651369"/>
              </p:ext>
            </p:extLst>
          </p:nvPr>
        </p:nvGraphicFramePr>
        <p:xfrm>
          <a:off x="971601" y="2420888"/>
          <a:ext cx="7344815" cy="4114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4942"/>
                <a:gridCol w="555281"/>
                <a:gridCol w="555281"/>
                <a:gridCol w="1357612"/>
                <a:gridCol w="1670907"/>
                <a:gridCol w="261079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p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q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r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p </a:t>
                      </a:r>
                      <a:r>
                        <a:rPr lang="id-ID" sz="2400" dirty="0" smtClean="0">
                          <a:sym typeface="Symbol"/>
                        </a:rPr>
                        <a:t> q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2400" dirty="0" smtClean="0"/>
                        <a:t>(p </a:t>
                      </a:r>
                      <a:r>
                        <a:rPr lang="id-ID" sz="2400" dirty="0" smtClean="0">
                          <a:sym typeface="Symbol"/>
                        </a:rPr>
                        <a:t> q)  r</a:t>
                      </a:r>
                      <a:endParaRPr lang="id-ID" sz="2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2400" dirty="0" smtClean="0"/>
                        <a:t>[(p </a:t>
                      </a:r>
                      <a:r>
                        <a:rPr lang="id-ID" sz="2400" dirty="0" smtClean="0">
                          <a:sym typeface="Symbol"/>
                        </a:rPr>
                        <a:t> q)  r]</a:t>
                      </a:r>
                      <a:r>
                        <a:rPr lang="id-ID" sz="2400" baseline="0" dirty="0" smtClean="0">
                          <a:sym typeface="Symbol"/>
                        </a:rPr>
                        <a:t>  p</a:t>
                      </a:r>
                      <a:endParaRPr lang="id-ID" sz="240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26402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731166" y="494308"/>
            <a:ext cx="5681684" cy="9233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EKIVALENSI </a:t>
            </a:r>
            <a:r>
              <a:rPr lang="id-ID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LOGIS</a:t>
            </a:r>
            <a:endParaRPr 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59173" y="1484784"/>
            <a:ext cx="8407238" cy="50167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3200" dirty="0" smtClean="0"/>
              <a:t>Lihat persamaan berikut:</a:t>
            </a:r>
          </a:p>
          <a:p>
            <a:r>
              <a:rPr lang="id-ID" sz="3200" dirty="0"/>
              <a:t>	</a:t>
            </a:r>
            <a:r>
              <a:rPr lang="id-ID" sz="3200" dirty="0" smtClean="0"/>
              <a:t>		</a:t>
            </a:r>
            <a:r>
              <a:rPr lang="id-ID" sz="3200" dirty="0" smtClean="0">
                <a:solidFill>
                  <a:srgbClr val="FFFF00"/>
                </a:solidFill>
              </a:rPr>
              <a:t>2 + 3 = 4 + 1</a:t>
            </a:r>
          </a:p>
          <a:p>
            <a:r>
              <a:rPr lang="id-ID" sz="3200" dirty="0" smtClean="0"/>
              <a:t>Terlihat suatu kesamaan, nilai ruas kiri sama</a:t>
            </a:r>
          </a:p>
          <a:p>
            <a:r>
              <a:rPr lang="id-ID" sz="3200" dirty="0"/>
              <a:t>d</a:t>
            </a:r>
            <a:r>
              <a:rPr lang="id-ID" sz="3200" dirty="0" smtClean="0"/>
              <a:t>engan nilai ruas kanan</a:t>
            </a:r>
          </a:p>
          <a:p>
            <a:endParaRPr lang="id-ID" sz="3200" dirty="0"/>
          </a:p>
          <a:p>
            <a:r>
              <a:rPr lang="id-ID" sz="3200" dirty="0" smtClean="0"/>
              <a:t>Contoh:</a:t>
            </a:r>
          </a:p>
          <a:p>
            <a:pPr marL="514350" indent="-514350">
              <a:buAutoNum type="arabicPeriod"/>
            </a:pPr>
            <a:r>
              <a:rPr lang="id-ID" sz="3200" dirty="0" smtClean="0">
                <a:solidFill>
                  <a:srgbClr val="FFFF00"/>
                </a:solidFill>
              </a:rPr>
              <a:t>Dosen logika sangat </a:t>
            </a:r>
            <a:r>
              <a:rPr lang="id-ID" sz="3200" dirty="0" smtClean="0">
                <a:solidFill>
                  <a:srgbClr val="FFFF00"/>
                </a:solidFill>
              </a:rPr>
              <a:t>cantik </a:t>
            </a:r>
            <a:r>
              <a:rPr lang="id-ID" sz="3200" dirty="0" smtClean="0">
                <a:solidFill>
                  <a:srgbClr val="FFFF00"/>
                </a:solidFill>
              </a:rPr>
              <a:t>dan baik hati</a:t>
            </a:r>
          </a:p>
          <a:p>
            <a:pPr marL="514350" indent="-514350">
              <a:buAutoNum type="arabicPeriod"/>
            </a:pPr>
            <a:r>
              <a:rPr lang="id-ID" sz="3200" dirty="0" smtClean="0">
                <a:solidFill>
                  <a:srgbClr val="FFFF00"/>
                </a:solidFill>
              </a:rPr>
              <a:t>Dosen logika baik hati dan sangat </a:t>
            </a:r>
            <a:r>
              <a:rPr lang="id-ID" sz="3200" dirty="0" smtClean="0">
                <a:solidFill>
                  <a:srgbClr val="FFFF00"/>
                </a:solidFill>
              </a:rPr>
              <a:t>cantik</a:t>
            </a:r>
            <a:endParaRPr lang="id-ID" sz="3200" dirty="0" smtClean="0">
              <a:solidFill>
                <a:srgbClr val="FFFF00"/>
              </a:solidFill>
            </a:endParaRPr>
          </a:p>
          <a:p>
            <a:r>
              <a:rPr lang="id-ID" sz="3200" dirty="0" smtClean="0"/>
              <a:t>Secara harfiah kalimat (1) dan (2) memiliki makna</a:t>
            </a:r>
          </a:p>
          <a:p>
            <a:r>
              <a:rPr lang="id-ID" sz="3200" dirty="0" smtClean="0"/>
              <a:t>yang sama.</a:t>
            </a:r>
          </a:p>
        </p:txBody>
      </p:sp>
    </p:spTree>
    <p:extLst>
      <p:ext uri="{BB962C8B-B14F-4D97-AF65-F5344CB8AC3E}">
        <p14:creationId xmlns:p14="http://schemas.microsoft.com/office/powerpoint/2010/main" val="305853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731164" y="494308"/>
            <a:ext cx="5681685" cy="9233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EKIVALENSI </a:t>
            </a:r>
            <a:r>
              <a:rPr lang="id-ID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LOGIS</a:t>
            </a:r>
            <a:endParaRPr 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59173" y="1484784"/>
            <a:ext cx="6186117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3200" dirty="0" smtClean="0"/>
              <a:t>Secara logika, kita misalkan:</a:t>
            </a:r>
          </a:p>
          <a:p>
            <a:r>
              <a:rPr lang="id-ID" sz="3200" dirty="0" smtClean="0"/>
              <a:t>	</a:t>
            </a:r>
            <a:r>
              <a:rPr lang="id-ID" sz="3200" dirty="0" smtClean="0">
                <a:solidFill>
                  <a:srgbClr val="FFFF00"/>
                </a:solidFill>
              </a:rPr>
              <a:t>p = dosen logika sangat </a:t>
            </a:r>
            <a:r>
              <a:rPr lang="id-ID" sz="3200" dirty="0" smtClean="0">
                <a:solidFill>
                  <a:srgbClr val="FFFF00"/>
                </a:solidFill>
              </a:rPr>
              <a:t>cantik</a:t>
            </a:r>
            <a:endParaRPr lang="id-ID" sz="3200" dirty="0" smtClean="0">
              <a:solidFill>
                <a:srgbClr val="FFFF00"/>
              </a:solidFill>
            </a:endParaRPr>
          </a:p>
          <a:p>
            <a:r>
              <a:rPr lang="id-ID" sz="3200" dirty="0" smtClean="0">
                <a:solidFill>
                  <a:srgbClr val="FFFF00"/>
                </a:solidFill>
              </a:rPr>
              <a:t>	q = dosen logika baik hati</a:t>
            </a:r>
          </a:p>
          <a:p>
            <a:r>
              <a:rPr lang="id-ID" sz="3200" dirty="0" smtClean="0"/>
              <a:t>Sehingga diperoleh ekspresi logika:</a:t>
            </a:r>
          </a:p>
          <a:p>
            <a:pPr marL="514350" indent="-514350">
              <a:buAutoNum type="arabicPeriod"/>
            </a:pPr>
            <a:r>
              <a:rPr lang="id-ID" sz="3200" dirty="0" smtClean="0">
                <a:solidFill>
                  <a:srgbClr val="FFFF00"/>
                </a:solidFill>
              </a:rPr>
              <a:t>p </a:t>
            </a:r>
            <a:r>
              <a:rPr lang="id-ID" sz="3200" dirty="0" smtClean="0">
                <a:solidFill>
                  <a:srgbClr val="FFFF00"/>
                </a:solidFill>
                <a:sym typeface="Symbol"/>
              </a:rPr>
              <a:t> q</a:t>
            </a:r>
          </a:p>
          <a:p>
            <a:pPr marL="514350" indent="-514350">
              <a:buAutoNum type="arabicPeriod"/>
            </a:pPr>
            <a:r>
              <a:rPr lang="id-ID" sz="3200" dirty="0" smtClean="0">
                <a:solidFill>
                  <a:srgbClr val="FFFF00"/>
                </a:solidFill>
                <a:sym typeface="Symbol"/>
              </a:rPr>
              <a:t>q  p</a:t>
            </a:r>
            <a:r>
              <a:rPr lang="id-ID" sz="3200" dirty="0">
                <a:solidFill>
                  <a:srgbClr val="FFFF00"/>
                </a:solidFill>
                <a:sym typeface="Symbol"/>
              </a:rPr>
              <a:t> </a:t>
            </a:r>
          </a:p>
          <a:p>
            <a:r>
              <a:rPr lang="id-ID" sz="3200" dirty="0" smtClean="0">
                <a:sym typeface="Symbol"/>
              </a:rPr>
              <a:t>Kemudian diselidiki </a:t>
            </a:r>
          </a:p>
          <a:p>
            <a:r>
              <a:rPr lang="id-ID" sz="3200" dirty="0" smtClean="0">
                <a:sym typeface="Symbol"/>
              </a:rPr>
              <a:t>melalui tabel kebenaran:</a:t>
            </a:r>
            <a:endParaRPr lang="id-ID" sz="3200" dirty="0">
              <a:sym typeface="Symbol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7382216"/>
              </p:ext>
            </p:extLst>
          </p:nvPr>
        </p:nvGraphicFramePr>
        <p:xfrm>
          <a:off x="4716016" y="4149080"/>
          <a:ext cx="3888432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8479"/>
                <a:gridCol w="605248"/>
                <a:gridCol w="1265685"/>
                <a:gridCol w="136902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p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q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p </a:t>
                      </a:r>
                      <a:r>
                        <a:rPr lang="id-ID" sz="2400" dirty="0" smtClean="0">
                          <a:sym typeface="Symbol"/>
                        </a:rPr>
                        <a:t> q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2400" dirty="0" smtClean="0"/>
                        <a:t>q </a:t>
                      </a:r>
                      <a:r>
                        <a:rPr lang="id-ID" sz="2400" dirty="0" smtClean="0">
                          <a:sym typeface="Symbol"/>
                        </a:rPr>
                        <a:t> p</a:t>
                      </a:r>
                      <a:endParaRPr lang="id-ID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37366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731165" y="494308"/>
            <a:ext cx="5681685" cy="9233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EKIVALENSI </a:t>
            </a:r>
            <a:r>
              <a:rPr lang="id-ID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LOGIS</a:t>
            </a:r>
            <a:endParaRPr 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40257" y="4042807"/>
            <a:ext cx="8280215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3200" dirty="0" smtClean="0">
                <a:sym typeface="Symbol"/>
              </a:rPr>
              <a:t>Perhatikan bahwa kolom (3) dan (4) memiliki nilai</a:t>
            </a:r>
          </a:p>
          <a:p>
            <a:r>
              <a:rPr lang="id-ID" sz="3200" dirty="0" smtClean="0">
                <a:sym typeface="Symbol"/>
              </a:rPr>
              <a:t>Kebenaran yang sama.</a:t>
            </a:r>
          </a:p>
          <a:p>
            <a:r>
              <a:rPr lang="id-ID" sz="3200" i="1" dirty="0" smtClean="0">
                <a:solidFill>
                  <a:srgbClr val="FFFF00"/>
                </a:solidFill>
                <a:sym typeface="Symbol"/>
              </a:rPr>
              <a:t>Kedua ekspresi logika disebut ekuivalen logis jika</a:t>
            </a:r>
          </a:p>
          <a:p>
            <a:r>
              <a:rPr lang="id-ID" sz="3200" i="1" dirty="0">
                <a:solidFill>
                  <a:srgbClr val="FFFF00"/>
                </a:solidFill>
                <a:sym typeface="Symbol"/>
              </a:rPr>
              <a:t>m</a:t>
            </a:r>
            <a:r>
              <a:rPr lang="id-ID" sz="3200" i="1" dirty="0" smtClean="0">
                <a:solidFill>
                  <a:srgbClr val="FFFF00"/>
                </a:solidFill>
                <a:sym typeface="Symbol"/>
              </a:rPr>
              <a:t>emiliki nilai kebenaran yang sama pada tiap</a:t>
            </a:r>
          </a:p>
          <a:p>
            <a:r>
              <a:rPr lang="id-ID" sz="3200" i="1" dirty="0">
                <a:solidFill>
                  <a:srgbClr val="FFFF00"/>
                </a:solidFill>
                <a:sym typeface="Symbol"/>
              </a:rPr>
              <a:t>b</a:t>
            </a:r>
            <a:r>
              <a:rPr lang="id-ID" sz="3200" i="1" dirty="0" smtClean="0">
                <a:solidFill>
                  <a:srgbClr val="FFFF00"/>
                </a:solidFill>
                <a:sym typeface="Symbol"/>
              </a:rPr>
              <a:t>aris tabel kebenaran</a:t>
            </a:r>
            <a:endParaRPr lang="id-ID" sz="3200" i="1" dirty="0">
              <a:solidFill>
                <a:srgbClr val="FFFF00"/>
              </a:solidFill>
              <a:sym typeface="Symbol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7232573"/>
              </p:ext>
            </p:extLst>
          </p:nvPr>
        </p:nvGraphicFramePr>
        <p:xfrm>
          <a:off x="2555064" y="1628800"/>
          <a:ext cx="3888432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8479"/>
                <a:gridCol w="605248"/>
                <a:gridCol w="1265685"/>
                <a:gridCol w="136902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p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q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p </a:t>
                      </a:r>
                      <a:r>
                        <a:rPr lang="id-ID" sz="2400" dirty="0" smtClean="0">
                          <a:sym typeface="Symbol"/>
                        </a:rPr>
                        <a:t> q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2400" dirty="0" smtClean="0"/>
                        <a:t>q </a:t>
                      </a:r>
                      <a:r>
                        <a:rPr lang="id-ID" sz="2400" dirty="0" smtClean="0">
                          <a:sym typeface="Symbol"/>
                        </a:rPr>
                        <a:t> p</a:t>
                      </a:r>
                      <a:endParaRPr lang="id-ID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12898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731165" y="494308"/>
            <a:ext cx="5681684" cy="9233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EKIVALENSI </a:t>
            </a:r>
            <a:r>
              <a:rPr lang="id-ID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LOGIS</a:t>
            </a:r>
            <a:endParaRPr 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40256" y="2060848"/>
            <a:ext cx="8237576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3200" dirty="0" smtClean="0">
                <a:sym typeface="Symbol"/>
              </a:rPr>
              <a:t>Ekuivalen logis disimbolkan “  “ </a:t>
            </a:r>
          </a:p>
          <a:p>
            <a:r>
              <a:rPr lang="id-ID" sz="3200" dirty="0" smtClean="0">
                <a:sym typeface="Symbol"/>
              </a:rPr>
              <a:t>jadi pada kasus di atas </a:t>
            </a:r>
            <a:r>
              <a:rPr lang="id-ID" sz="3200" b="1" dirty="0" smtClean="0">
                <a:solidFill>
                  <a:srgbClr val="00B0F0"/>
                </a:solidFill>
                <a:sym typeface="Symbol"/>
              </a:rPr>
              <a:t>p  q  q  p</a:t>
            </a:r>
          </a:p>
          <a:p>
            <a:r>
              <a:rPr lang="id-ID" sz="3200" dirty="0" smtClean="0">
                <a:sym typeface="Symbol"/>
              </a:rPr>
              <a:t>yang kemudian disebut </a:t>
            </a:r>
            <a:r>
              <a:rPr lang="id-ID" sz="3200" dirty="0" smtClean="0">
                <a:solidFill>
                  <a:srgbClr val="FFFF00"/>
                </a:solidFill>
                <a:sym typeface="Symbol"/>
              </a:rPr>
              <a:t>Sifat Komutatif</a:t>
            </a:r>
          </a:p>
          <a:p>
            <a:endParaRPr lang="id-ID" sz="3200" dirty="0">
              <a:solidFill>
                <a:srgbClr val="FFFF00"/>
              </a:solidFill>
              <a:sym typeface="Symbol"/>
            </a:endParaRPr>
          </a:p>
          <a:p>
            <a:r>
              <a:rPr lang="id-ID" sz="3200" dirty="0" smtClean="0">
                <a:sym typeface="Symbol"/>
              </a:rPr>
              <a:t>Jika diselidiki dengan tabel kebenaran maka </a:t>
            </a:r>
          </a:p>
          <a:p>
            <a:r>
              <a:rPr lang="id-ID" sz="3200" dirty="0" smtClean="0">
                <a:sym typeface="Symbol"/>
              </a:rPr>
              <a:t>sifat komutatif juga akan berlaku pada disjungsi</a:t>
            </a:r>
          </a:p>
          <a:p>
            <a:r>
              <a:rPr lang="id-ID" sz="3200" dirty="0">
                <a:sym typeface="Symbol"/>
              </a:rPr>
              <a:t>y</a:t>
            </a:r>
            <a:r>
              <a:rPr lang="id-ID" sz="3200" dirty="0" smtClean="0">
                <a:sym typeface="Symbol"/>
              </a:rPr>
              <a:t>aitu </a:t>
            </a:r>
            <a:r>
              <a:rPr lang="id-ID" sz="3200" b="1" dirty="0" smtClean="0">
                <a:solidFill>
                  <a:srgbClr val="00B0F0"/>
                </a:solidFill>
                <a:sym typeface="Symbol"/>
              </a:rPr>
              <a:t>p  q  q  p</a:t>
            </a:r>
            <a:endParaRPr lang="id-ID" sz="3200" b="1" dirty="0">
              <a:solidFill>
                <a:srgbClr val="00B0F0"/>
              </a:solidFill>
              <a:sym typeface="Symbol"/>
            </a:endParaRPr>
          </a:p>
        </p:txBody>
      </p:sp>
    </p:spTree>
    <p:extLst>
      <p:ext uri="{BB962C8B-B14F-4D97-AF65-F5344CB8AC3E}">
        <p14:creationId xmlns:p14="http://schemas.microsoft.com/office/powerpoint/2010/main" val="103038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731165" y="494308"/>
            <a:ext cx="5681684" cy="9233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EKIVALENSI </a:t>
            </a:r>
            <a:r>
              <a:rPr lang="id-ID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LOGIS</a:t>
            </a:r>
            <a:endParaRPr 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59173" y="1484784"/>
            <a:ext cx="7681975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3200" dirty="0" smtClean="0"/>
              <a:t>Contoh:</a:t>
            </a:r>
          </a:p>
          <a:p>
            <a:pPr marL="514350" indent="-514350">
              <a:buAutoNum type="arabicPeriod"/>
            </a:pPr>
            <a:r>
              <a:rPr lang="id-ID" sz="3200" dirty="0" smtClean="0">
                <a:solidFill>
                  <a:srgbClr val="FFFF00"/>
                </a:solidFill>
              </a:rPr>
              <a:t>Jika saya kaya raya maka istri saya cantik</a:t>
            </a:r>
          </a:p>
          <a:p>
            <a:pPr marL="514350" indent="-514350">
              <a:buAutoNum type="arabicPeriod"/>
            </a:pPr>
            <a:r>
              <a:rPr lang="id-ID" sz="3200" dirty="0" smtClean="0">
                <a:solidFill>
                  <a:srgbClr val="FFFF00"/>
                </a:solidFill>
              </a:rPr>
              <a:t>Jika istri saya cantik maka saya kaya raya</a:t>
            </a:r>
          </a:p>
          <a:p>
            <a:r>
              <a:rPr lang="id-ID" sz="3200" dirty="0" smtClean="0"/>
              <a:t>Secara logika, kita misalkan:</a:t>
            </a:r>
          </a:p>
          <a:p>
            <a:r>
              <a:rPr lang="id-ID" sz="3200" dirty="0" smtClean="0"/>
              <a:t>	</a:t>
            </a:r>
            <a:r>
              <a:rPr lang="id-ID" sz="3200" dirty="0" smtClean="0">
                <a:solidFill>
                  <a:srgbClr val="FFFF00"/>
                </a:solidFill>
              </a:rPr>
              <a:t>p = saya kaya raya</a:t>
            </a:r>
          </a:p>
          <a:p>
            <a:r>
              <a:rPr lang="id-ID" sz="3200" dirty="0" smtClean="0">
                <a:solidFill>
                  <a:srgbClr val="FFFF00"/>
                </a:solidFill>
              </a:rPr>
              <a:t>	q = istri saya cantik</a:t>
            </a:r>
          </a:p>
          <a:p>
            <a:r>
              <a:rPr lang="id-ID" sz="3200" dirty="0" smtClean="0"/>
              <a:t>Sehingga diperoleh ekspresi logika:</a:t>
            </a:r>
          </a:p>
          <a:p>
            <a:pPr marL="514350" indent="-514350">
              <a:buAutoNum type="arabicPeriod"/>
            </a:pPr>
            <a:r>
              <a:rPr lang="id-ID" sz="3200" dirty="0" smtClean="0">
                <a:solidFill>
                  <a:srgbClr val="FFFF00"/>
                </a:solidFill>
              </a:rPr>
              <a:t>p </a:t>
            </a:r>
            <a:r>
              <a:rPr lang="id-ID" sz="3200" dirty="0">
                <a:solidFill>
                  <a:srgbClr val="FFFF00"/>
                </a:solidFill>
                <a:sym typeface="Symbol"/>
              </a:rPr>
              <a:t></a:t>
            </a:r>
            <a:r>
              <a:rPr lang="id-ID" sz="3200" dirty="0" smtClean="0">
                <a:solidFill>
                  <a:srgbClr val="FFFF00"/>
                </a:solidFill>
                <a:sym typeface="Symbol"/>
              </a:rPr>
              <a:t> q</a:t>
            </a:r>
          </a:p>
          <a:p>
            <a:pPr marL="514350" indent="-514350">
              <a:buAutoNum type="arabicPeriod"/>
            </a:pPr>
            <a:r>
              <a:rPr lang="id-ID" sz="3200" dirty="0" smtClean="0">
                <a:solidFill>
                  <a:srgbClr val="FFFF00"/>
                </a:solidFill>
                <a:sym typeface="Symbol"/>
              </a:rPr>
              <a:t>q  p </a:t>
            </a:r>
          </a:p>
        </p:txBody>
      </p:sp>
    </p:spTree>
    <p:extLst>
      <p:ext uri="{BB962C8B-B14F-4D97-AF65-F5344CB8AC3E}">
        <p14:creationId xmlns:p14="http://schemas.microsoft.com/office/powerpoint/2010/main" val="3931421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731165" y="494308"/>
            <a:ext cx="5681684" cy="9233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EKIVALENSI </a:t>
            </a:r>
            <a:r>
              <a:rPr lang="id-ID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LOGIS</a:t>
            </a:r>
            <a:endParaRPr 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59173" y="1484784"/>
            <a:ext cx="751654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3200" dirty="0" smtClean="0">
                <a:sym typeface="Symbol"/>
              </a:rPr>
              <a:t>Kemudian diselidiki melalui tabel kebenaran:</a:t>
            </a:r>
            <a:endParaRPr lang="id-ID" sz="3200" dirty="0">
              <a:sym typeface="Symbol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4483768"/>
              </p:ext>
            </p:extLst>
          </p:nvPr>
        </p:nvGraphicFramePr>
        <p:xfrm>
          <a:off x="1763688" y="2348880"/>
          <a:ext cx="3888432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8479"/>
                <a:gridCol w="605248"/>
                <a:gridCol w="1265685"/>
                <a:gridCol w="136902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p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q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p </a:t>
                      </a:r>
                      <a:r>
                        <a:rPr lang="id-ID" sz="2400" dirty="0" smtClean="0">
                          <a:sym typeface="Symbol"/>
                        </a:rPr>
                        <a:t> q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2400" dirty="0" smtClean="0"/>
                        <a:t>q </a:t>
                      </a:r>
                      <a:r>
                        <a:rPr lang="id-ID" sz="2400" dirty="0" smtClean="0">
                          <a:sym typeface="Symbol"/>
                        </a:rPr>
                        <a:t> p</a:t>
                      </a:r>
                      <a:endParaRPr lang="id-ID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67826" y="4797152"/>
            <a:ext cx="796904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3200" dirty="0" smtClean="0">
                <a:sym typeface="Symbol"/>
              </a:rPr>
              <a:t>Perhatikan kolom (3) dan (4) tidak memiliki nilai</a:t>
            </a:r>
          </a:p>
          <a:p>
            <a:r>
              <a:rPr lang="id-ID" sz="3200" dirty="0" smtClean="0">
                <a:sym typeface="Symbol"/>
              </a:rPr>
              <a:t>kebenaran yang sama. Jadi, kedua kalimat ini</a:t>
            </a:r>
          </a:p>
          <a:p>
            <a:r>
              <a:rPr lang="id-ID" sz="3200" dirty="0">
                <a:sym typeface="Symbol"/>
              </a:rPr>
              <a:t>t</a:t>
            </a:r>
            <a:r>
              <a:rPr lang="id-ID" sz="3200" dirty="0" smtClean="0">
                <a:sym typeface="Symbol"/>
              </a:rPr>
              <a:t>idak ekuivalen secara logis.</a:t>
            </a:r>
            <a:endParaRPr lang="id-ID" sz="3200" dirty="0">
              <a:sym typeface="Symbol"/>
            </a:endParaRPr>
          </a:p>
        </p:txBody>
      </p:sp>
    </p:spTree>
    <p:extLst>
      <p:ext uri="{BB962C8B-B14F-4D97-AF65-F5344CB8AC3E}">
        <p14:creationId xmlns:p14="http://schemas.microsoft.com/office/powerpoint/2010/main" val="16629321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build="p"/>
      <p:bldP spid="6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64613" y="494308"/>
            <a:ext cx="7414787" cy="9233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 VALIDITAS ARGUMEN  </a:t>
            </a:r>
            <a:endParaRPr 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30033" y="1844824"/>
            <a:ext cx="8365560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3200" dirty="0" smtClean="0"/>
              <a:t>Suatu argumen disebut </a:t>
            </a:r>
            <a:r>
              <a:rPr lang="id-ID" sz="3200" dirty="0" smtClean="0">
                <a:solidFill>
                  <a:srgbClr val="FFFF00"/>
                </a:solidFill>
              </a:rPr>
              <a:t>valid</a:t>
            </a:r>
            <a:r>
              <a:rPr lang="id-ID" sz="3200" dirty="0" smtClean="0"/>
              <a:t> jika dan hanya jika </a:t>
            </a:r>
          </a:p>
          <a:p>
            <a:r>
              <a:rPr lang="id-ID" sz="3200" dirty="0" smtClean="0"/>
              <a:t>argumen tersebut suatu </a:t>
            </a:r>
            <a:r>
              <a:rPr lang="id-ID" sz="3200" dirty="0" smtClean="0">
                <a:solidFill>
                  <a:srgbClr val="FFFF00"/>
                </a:solidFill>
              </a:rPr>
              <a:t>Tautologi</a:t>
            </a:r>
            <a:r>
              <a:rPr lang="id-ID" sz="3200" dirty="0" smtClean="0"/>
              <a:t>.</a:t>
            </a:r>
          </a:p>
          <a:p>
            <a:endParaRPr lang="id-ID" sz="3200" dirty="0" smtClean="0"/>
          </a:p>
          <a:p>
            <a:r>
              <a:rPr lang="id-ID" sz="3200" dirty="0" smtClean="0"/>
              <a:t>Suatu argumen disebut </a:t>
            </a:r>
            <a:r>
              <a:rPr lang="id-ID" sz="3200" dirty="0" smtClean="0">
                <a:solidFill>
                  <a:srgbClr val="FFFF00"/>
                </a:solidFill>
              </a:rPr>
              <a:t>inkonsisten</a:t>
            </a:r>
            <a:r>
              <a:rPr lang="id-ID" sz="3200" dirty="0" smtClean="0"/>
              <a:t> jika dan hanya </a:t>
            </a:r>
          </a:p>
          <a:p>
            <a:r>
              <a:rPr lang="id-ID" sz="3200" dirty="0" smtClean="0"/>
              <a:t>jika argumen tersebut suatu </a:t>
            </a:r>
            <a:r>
              <a:rPr lang="id-ID" sz="3200" dirty="0" smtClean="0">
                <a:solidFill>
                  <a:srgbClr val="FFFF00"/>
                </a:solidFill>
              </a:rPr>
              <a:t>Kontradiksi</a:t>
            </a:r>
            <a:r>
              <a:rPr lang="id-ID" sz="32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5853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24242" y="709752"/>
            <a:ext cx="8295540" cy="70788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40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KONVERS, INVERS &amp; KONTRAPOSISI</a:t>
            </a:r>
            <a:endParaRPr lang="en-US" sz="40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1520" y="1844824"/>
            <a:ext cx="8688019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/>
              <a:t>Perhatikan</a:t>
            </a:r>
            <a:r>
              <a:rPr lang="en-US" sz="3200" dirty="0"/>
              <a:t> </a:t>
            </a:r>
            <a:r>
              <a:rPr lang="en-US" sz="3200" dirty="0" err="1" smtClean="0"/>
              <a:t>perny</a:t>
            </a:r>
            <a:r>
              <a:rPr lang="id-ID" sz="3200" dirty="0" smtClean="0"/>
              <a:t>a</a:t>
            </a:r>
            <a:r>
              <a:rPr lang="en-US" sz="3200" dirty="0" err="1" smtClean="0"/>
              <a:t>taan</a:t>
            </a:r>
            <a:r>
              <a:rPr lang="en-US" sz="3200" dirty="0" smtClean="0"/>
              <a:t> </a:t>
            </a:r>
            <a:r>
              <a:rPr lang="en-US" sz="3200" dirty="0"/>
              <a:t>di </a:t>
            </a:r>
            <a:r>
              <a:rPr lang="en-US" sz="3200" dirty="0" err="1"/>
              <a:t>bawah</a:t>
            </a:r>
            <a:r>
              <a:rPr lang="en-US" sz="3200" dirty="0"/>
              <a:t> </a:t>
            </a:r>
            <a:r>
              <a:rPr lang="en-US" sz="3200" dirty="0" err="1" smtClean="0"/>
              <a:t>ini</a:t>
            </a:r>
            <a:r>
              <a:rPr lang="en-US" sz="3200" dirty="0" smtClean="0"/>
              <a:t> </a:t>
            </a:r>
            <a:r>
              <a:rPr lang="en-US" sz="3200" dirty="0">
                <a:sym typeface="Symbol"/>
              </a:rPr>
              <a:t></a:t>
            </a:r>
            <a:r>
              <a:rPr lang="en-US" sz="3200" dirty="0"/>
              <a:t>  </a:t>
            </a:r>
            <a:r>
              <a:rPr lang="en-US" sz="3200" dirty="0">
                <a:sym typeface="Symbol"/>
              </a:rPr>
              <a:t></a:t>
            </a:r>
            <a:r>
              <a:rPr lang="en-US" sz="3200" dirty="0"/>
              <a:t>  </a:t>
            </a:r>
            <a:r>
              <a:rPr lang="en-US" sz="3200" dirty="0">
                <a:sym typeface="Symbol"/>
              </a:rPr>
              <a:t></a:t>
            </a:r>
            <a:r>
              <a:rPr lang="en-US" sz="3200" dirty="0"/>
              <a:t>  </a:t>
            </a:r>
            <a:r>
              <a:rPr lang="en-US" sz="3200" dirty="0">
                <a:sym typeface="Symbol"/>
              </a:rPr>
              <a:t></a:t>
            </a:r>
            <a:r>
              <a:rPr lang="en-US" sz="3200" dirty="0"/>
              <a:t>  </a:t>
            </a:r>
            <a:r>
              <a:rPr lang="en-US" sz="3200" dirty="0">
                <a:sym typeface="Symbol"/>
              </a:rPr>
              <a:t></a:t>
            </a:r>
            <a:endParaRPr lang="id-ID" sz="3200" dirty="0"/>
          </a:p>
          <a:p>
            <a:r>
              <a:rPr lang="en-US" sz="3200" dirty="0"/>
              <a:t> </a:t>
            </a:r>
            <a:endParaRPr lang="id-ID" sz="3200" dirty="0"/>
          </a:p>
          <a:p>
            <a:r>
              <a:rPr lang="en-US" sz="3200" dirty="0"/>
              <a:t>“</a:t>
            </a:r>
            <a:r>
              <a:rPr lang="en-US" sz="3200" dirty="0" err="1"/>
              <a:t>Jika</a:t>
            </a:r>
            <a:r>
              <a:rPr lang="en-US" sz="3200" dirty="0"/>
              <a:t> </a:t>
            </a:r>
            <a:r>
              <a:rPr lang="en-US" sz="3200" dirty="0" err="1"/>
              <a:t>suatu</a:t>
            </a:r>
            <a:r>
              <a:rPr lang="en-US" sz="3200" dirty="0"/>
              <a:t> </a:t>
            </a:r>
            <a:r>
              <a:rPr lang="en-US" sz="3200" dirty="0" smtClean="0"/>
              <a:t>bender</a:t>
            </a:r>
            <a:r>
              <a:rPr lang="id-ID" sz="3200" dirty="0" smtClean="0"/>
              <a:t>a</a:t>
            </a:r>
            <a:r>
              <a:rPr lang="en-US" sz="3200" dirty="0" smtClean="0"/>
              <a:t> </a:t>
            </a:r>
            <a:r>
              <a:rPr lang="en-US" sz="3200" dirty="0" err="1"/>
              <a:t>adalah</a:t>
            </a:r>
            <a:r>
              <a:rPr lang="en-US" sz="3200" dirty="0"/>
              <a:t> </a:t>
            </a:r>
            <a:r>
              <a:rPr lang="en-US" sz="3200" dirty="0" err="1"/>
              <a:t>bendera</a:t>
            </a:r>
            <a:r>
              <a:rPr lang="en-US" sz="3200" dirty="0"/>
              <a:t> RI </a:t>
            </a:r>
            <a:r>
              <a:rPr lang="en-US" sz="3200" dirty="0" err="1"/>
              <a:t>maka</a:t>
            </a:r>
            <a:r>
              <a:rPr lang="en-US" sz="3200" dirty="0"/>
              <a:t> </a:t>
            </a:r>
            <a:endParaRPr lang="id-ID" sz="3200" dirty="0" smtClean="0"/>
          </a:p>
          <a:p>
            <a:r>
              <a:rPr lang="en-US" sz="3200" dirty="0" err="1" smtClean="0"/>
              <a:t>ada</a:t>
            </a:r>
            <a:r>
              <a:rPr lang="en-US" sz="3200" dirty="0" smtClean="0"/>
              <a:t> </a:t>
            </a:r>
            <a:r>
              <a:rPr lang="en-US" sz="3200" dirty="0" err="1"/>
              <a:t>warna</a:t>
            </a:r>
            <a:r>
              <a:rPr lang="en-US" sz="3200" dirty="0"/>
              <a:t> </a:t>
            </a:r>
            <a:r>
              <a:rPr lang="en-US" sz="3200" dirty="0" err="1"/>
              <a:t>merah</a:t>
            </a:r>
            <a:r>
              <a:rPr lang="en-US" sz="3200" dirty="0"/>
              <a:t> </a:t>
            </a:r>
            <a:r>
              <a:rPr lang="en-US" sz="3200" dirty="0" err="1"/>
              <a:t>pada</a:t>
            </a:r>
            <a:r>
              <a:rPr lang="en-US" sz="3200" dirty="0"/>
              <a:t> </a:t>
            </a:r>
            <a:r>
              <a:rPr lang="en-US" sz="3200" dirty="0" err="1"/>
              <a:t>bendera</a:t>
            </a:r>
            <a:r>
              <a:rPr lang="en-US" sz="3200" dirty="0"/>
              <a:t> </a:t>
            </a:r>
            <a:r>
              <a:rPr lang="en-US" sz="3200" dirty="0" err="1"/>
              <a:t>tersebut</a:t>
            </a:r>
            <a:r>
              <a:rPr lang="en-US" sz="3200" dirty="0"/>
              <a:t>”</a:t>
            </a:r>
            <a:endParaRPr lang="id-ID" sz="3200" dirty="0"/>
          </a:p>
          <a:p>
            <a:r>
              <a:rPr lang="en-US" sz="3200" dirty="0"/>
              <a:t> </a:t>
            </a:r>
            <a:endParaRPr lang="id-ID" sz="3200" dirty="0"/>
          </a:p>
          <a:p>
            <a:r>
              <a:rPr lang="en-US" sz="3200" dirty="0" err="1"/>
              <a:t>Bentuk</a:t>
            </a:r>
            <a:r>
              <a:rPr lang="en-US" sz="3200" dirty="0"/>
              <a:t> </a:t>
            </a:r>
            <a:r>
              <a:rPr lang="en-US" sz="3200" dirty="0" err="1"/>
              <a:t>umum</a:t>
            </a:r>
            <a:r>
              <a:rPr lang="en-US" sz="3200" dirty="0"/>
              <a:t> </a:t>
            </a:r>
            <a:r>
              <a:rPr lang="en-US" sz="3200" dirty="0" err="1"/>
              <a:t>implikasi</a:t>
            </a:r>
            <a:r>
              <a:rPr lang="en-US" sz="3200" dirty="0"/>
              <a:t> di </a:t>
            </a:r>
            <a:r>
              <a:rPr lang="en-US" sz="3200" dirty="0" err="1"/>
              <a:t>atas</a:t>
            </a:r>
            <a:r>
              <a:rPr lang="en-US" sz="3200" dirty="0"/>
              <a:t> </a:t>
            </a:r>
            <a:r>
              <a:rPr lang="en-US" sz="3200" dirty="0" err="1"/>
              <a:t>adalah</a:t>
            </a:r>
            <a:r>
              <a:rPr lang="en-US" sz="3200" dirty="0"/>
              <a:t> “</a:t>
            </a:r>
            <a:r>
              <a:rPr lang="en-US" sz="3200" b="1" dirty="0"/>
              <a:t>p </a:t>
            </a:r>
            <a:r>
              <a:rPr lang="en-US" sz="3200" b="1" dirty="0">
                <a:sym typeface="Symbol"/>
              </a:rPr>
              <a:t></a:t>
            </a:r>
            <a:r>
              <a:rPr lang="en-US" sz="3200" b="1" dirty="0"/>
              <a:t> q</a:t>
            </a:r>
            <a:r>
              <a:rPr lang="en-US" sz="3200" dirty="0"/>
              <a:t>” </a:t>
            </a:r>
            <a:endParaRPr lang="id-ID" sz="3200" dirty="0" smtClean="0"/>
          </a:p>
          <a:p>
            <a:r>
              <a:rPr lang="en-US" sz="3200" dirty="0" err="1" smtClean="0"/>
              <a:t>dengan</a:t>
            </a:r>
            <a:r>
              <a:rPr lang="en-US" sz="3200" dirty="0" smtClean="0"/>
              <a:t> </a:t>
            </a:r>
            <a:endParaRPr lang="id-ID" sz="3200" dirty="0"/>
          </a:p>
          <a:p>
            <a:r>
              <a:rPr lang="en-US" sz="3200" dirty="0"/>
              <a:t>p : </a:t>
            </a:r>
            <a:r>
              <a:rPr lang="en-US" sz="3200" dirty="0" err="1"/>
              <a:t>Bendera</a:t>
            </a:r>
            <a:r>
              <a:rPr lang="en-US" sz="3200" dirty="0"/>
              <a:t> RI</a:t>
            </a:r>
            <a:endParaRPr lang="id-ID" sz="3200" dirty="0"/>
          </a:p>
          <a:p>
            <a:r>
              <a:rPr lang="en-US" sz="3200" dirty="0"/>
              <a:t>q : </a:t>
            </a:r>
            <a:r>
              <a:rPr lang="en-US" sz="3200" dirty="0" err="1"/>
              <a:t>Bendera</a:t>
            </a:r>
            <a:r>
              <a:rPr lang="en-US" sz="3200" dirty="0"/>
              <a:t> yang </a:t>
            </a:r>
            <a:r>
              <a:rPr lang="en-US" sz="3200" dirty="0" err="1"/>
              <a:t>ada</a:t>
            </a:r>
            <a:r>
              <a:rPr lang="en-US" sz="3200" dirty="0"/>
              <a:t> </a:t>
            </a:r>
            <a:r>
              <a:rPr lang="en-US" sz="3200" dirty="0" err="1"/>
              <a:t>warna</a:t>
            </a:r>
            <a:r>
              <a:rPr lang="en-US" sz="3200" dirty="0"/>
              <a:t> </a:t>
            </a:r>
            <a:r>
              <a:rPr lang="en-US" sz="3200" dirty="0" err="1"/>
              <a:t>merahnya</a:t>
            </a:r>
            <a:r>
              <a:rPr lang="en-US" sz="3200" dirty="0" smtClean="0"/>
              <a:t>.</a:t>
            </a:r>
            <a:endParaRPr lang="id-ID" sz="3200" dirty="0"/>
          </a:p>
        </p:txBody>
      </p:sp>
    </p:spTree>
    <p:extLst>
      <p:ext uri="{BB962C8B-B14F-4D97-AF65-F5344CB8AC3E}">
        <p14:creationId xmlns:p14="http://schemas.microsoft.com/office/powerpoint/2010/main" val="2570940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011292" y="494308"/>
            <a:ext cx="3121431" cy="9233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54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KONVERS</a:t>
            </a:r>
            <a:endParaRPr 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1520" y="1844824"/>
            <a:ext cx="8553752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Dari </a:t>
            </a:r>
            <a:r>
              <a:rPr lang="en-US" sz="3200" dirty="0" err="1"/>
              <a:t>implikasi</a:t>
            </a:r>
            <a:r>
              <a:rPr lang="en-US" sz="3200" dirty="0"/>
              <a:t> </a:t>
            </a:r>
            <a:r>
              <a:rPr lang="en-US" sz="3200" dirty="0" err="1"/>
              <a:t>diatas</a:t>
            </a:r>
            <a:r>
              <a:rPr lang="en-US" sz="3200" dirty="0"/>
              <a:t> </a:t>
            </a:r>
            <a:r>
              <a:rPr lang="en-US" sz="3200" dirty="0" err="1"/>
              <a:t>dapat</a:t>
            </a:r>
            <a:r>
              <a:rPr lang="en-US" sz="3200" dirty="0"/>
              <a:t> </a:t>
            </a:r>
            <a:r>
              <a:rPr lang="en-US" sz="3200" dirty="0" err="1"/>
              <a:t>dibentuk</a:t>
            </a:r>
            <a:r>
              <a:rPr lang="en-US" sz="3200" dirty="0"/>
              <a:t> </a:t>
            </a:r>
            <a:r>
              <a:rPr lang="en-US" sz="3200" dirty="0" err="1"/>
              <a:t>tiga</a:t>
            </a:r>
            <a:r>
              <a:rPr lang="en-US" sz="3200" dirty="0"/>
              <a:t> </a:t>
            </a:r>
            <a:r>
              <a:rPr lang="en-US" sz="3200" dirty="0" err="1"/>
              <a:t>implikasi</a:t>
            </a:r>
            <a:r>
              <a:rPr lang="en-US" sz="3200" dirty="0"/>
              <a:t> </a:t>
            </a:r>
            <a:endParaRPr lang="id-ID" sz="3200" dirty="0" smtClean="0"/>
          </a:p>
          <a:p>
            <a:r>
              <a:rPr lang="en-US" sz="3200" dirty="0" err="1" smtClean="0"/>
              <a:t>lainnya</a:t>
            </a:r>
            <a:r>
              <a:rPr lang="en-US" sz="3200" dirty="0" smtClean="0"/>
              <a:t> </a:t>
            </a:r>
            <a:r>
              <a:rPr lang="en-US" sz="3200" dirty="0" err="1"/>
              <a:t>yaitu</a:t>
            </a:r>
            <a:r>
              <a:rPr lang="en-US" sz="3200" dirty="0"/>
              <a:t> </a:t>
            </a:r>
            <a:r>
              <a:rPr lang="en-US" sz="3200" dirty="0" smtClean="0"/>
              <a:t>:</a:t>
            </a:r>
            <a:endParaRPr lang="id-ID" sz="3200" dirty="0" smtClean="0"/>
          </a:p>
          <a:p>
            <a:endParaRPr lang="id-ID" sz="3200" dirty="0"/>
          </a:p>
          <a:p>
            <a:pPr lvl="0"/>
            <a:r>
              <a:rPr lang="id-ID" sz="3200" b="1" dirty="0" smtClean="0">
                <a:solidFill>
                  <a:srgbClr val="FFFF00"/>
                </a:solidFill>
              </a:rPr>
              <a:t>1. </a:t>
            </a:r>
            <a:r>
              <a:rPr lang="en-US" sz="3200" b="1" dirty="0" smtClean="0">
                <a:solidFill>
                  <a:srgbClr val="FFFF00"/>
                </a:solidFill>
              </a:rPr>
              <a:t>KONVERS</a:t>
            </a:r>
            <a:r>
              <a:rPr lang="en-US" sz="3200" b="1" dirty="0">
                <a:solidFill>
                  <a:srgbClr val="FFFF00"/>
                </a:solidFill>
              </a:rPr>
              <a:t>, </a:t>
            </a:r>
            <a:r>
              <a:rPr lang="en-US" sz="3200" b="1" dirty="0" err="1">
                <a:solidFill>
                  <a:srgbClr val="FFFF00"/>
                </a:solidFill>
              </a:rPr>
              <a:t>yaitu</a:t>
            </a:r>
            <a:r>
              <a:rPr lang="en-US" sz="3200" b="1" dirty="0">
                <a:solidFill>
                  <a:srgbClr val="FFFF00"/>
                </a:solidFill>
              </a:rPr>
              <a:t> q </a:t>
            </a:r>
            <a:r>
              <a:rPr lang="en-US" sz="3200" b="1" dirty="0">
                <a:solidFill>
                  <a:srgbClr val="FFFF00"/>
                </a:solidFill>
                <a:sym typeface="Symbol"/>
              </a:rPr>
              <a:t></a:t>
            </a:r>
            <a:r>
              <a:rPr lang="en-US" sz="3200" b="1" dirty="0">
                <a:solidFill>
                  <a:srgbClr val="FFFF00"/>
                </a:solidFill>
              </a:rPr>
              <a:t> </a:t>
            </a:r>
            <a:r>
              <a:rPr lang="en-US" sz="3200" b="1" dirty="0" smtClean="0">
                <a:solidFill>
                  <a:srgbClr val="FFFF00"/>
                </a:solidFill>
              </a:rPr>
              <a:t>p</a:t>
            </a:r>
            <a:endParaRPr lang="id-ID" sz="3200" b="1" dirty="0" smtClean="0">
              <a:solidFill>
                <a:srgbClr val="FFFF00"/>
              </a:solidFill>
            </a:endParaRPr>
          </a:p>
          <a:p>
            <a:pPr lvl="0"/>
            <a:endParaRPr lang="id-ID" sz="3200" dirty="0"/>
          </a:p>
          <a:p>
            <a:r>
              <a:rPr lang="en-US" sz="3200" dirty="0" err="1"/>
              <a:t>Sehingga</a:t>
            </a:r>
            <a:r>
              <a:rPr lang="en-US" sz="3200" dirty="0"/>
              <a:t> </a:t>
            </a:r>
            <a:r>
              <a:rPr lang="en-US" sz="3200" dirty="0" err="1"/>
              <a:t>implikasi</a:t>
            </a:r>
            <a:r>
              <a:rPr lang="en-US" sz="3200" dirty="0"/>
              <a:t> </a:t>
            </a:r>
            <a:r>
              <a:rPr lang="en-US" sz="3200" dirty="0" err="1"/>
              <a:t>diatas</a:t>
            </a:r>
            <a:r>
              <a:rPr lang="en-US" sz="3200" dirty="0"/>
              <a:t> </a:t>
            </a:r>
            <a:r>
              <a:rPr lang="en-US" sz="3200" dirty="0" err="1"/>
              <a:t>menjadi</a:t>
            </a:r>
            <a:r>
              <a:rPr lang="en-US" sz="3200" dirty="0"/>
              <a:t> </a:t>
            </a:r>
            <a:r>
              <a:rPr lang="en-US" sz="3200" dirty="0" smtClean="0"/>
              <a:t>:</a:t>
            </a:r>
            <a:endParaRPr lang="id-ID" sz="3200" dirty="0" smtClean="0"/>
          </a:p>
          <a:p>
            <a:endParaRPr lang="id-ID" sz="3200" dirty="0"/>
          </a:p>
          <a:p>
            <a:r>
              <a:rPr lang="en-US" sz="3200" dirty="0"/>
              <a:t>“ </a:t>
            </a:r>
            <a:r>
              <a:rPr lang="en-US" sz="3200" dirty="0" err="1"/>
              <a:t>Jika</a:t>
            </a:r>
            <a:r>
              <a:rPr lang="en-US" sz="3200" dirty="0"/>
              <a:t> </a:t>
            </a:r>
            <a:r>
              <a:rPr lang="en-US" sz="3200" dirty="0" err="1"/>
              <a:t>suatu</a:t>
            </a:r>
            <a:r>
              <a:rPr lang="en-US" sz="3200" dirty="0"/>
              <a:t> </a:t>
            </a:r>
            <a:r>
              <a:rPr lang="en-US" sz="3200" dirty="0" err="1"/>
              <a:t>bendera</a:t>
            </a:r>
            <a:r>
              <a:rPr lang="en-US" sz="3200" dirty="0"/>
              <a:t> </a:t>
            </a:r>
            <a:r>
              <a:rPr lang="en-US" sz="3200" dirty="0" err="1"/>
              <a:t>ada</a:t>
            </a:r>
            <a:r>
              <a:rPr lang="en-US" sz="3200" dirty="0"/>
              <a:t> </a:t>
            </a:r>
            <a:r>
              <a:rPr lang="en-US" sz="3200" dirty="0" err="1"/>
              <a:t>warna</a:t>
            </a:r>
            <a:r>
              <a:rPr lang="en-US" sz="3200" dirty="0"/>
              <a:t> </a:t>
            </a:r>
            <a:r>
              <a:rPr lang="en-US" sz="3200" dirty="0" err="1"/>
              <a:t>merahnya</a:t>
            </a:r>
            <a:r>
              <a:rPr lang="en-US" sz="3200" dirty="0"/>
              <a:t>, </a:t>
            </a:r>
            <a:endParaRPr lang="id-ID" sz="3200" dirty="0" smtClean="0"/>
          </a:p>
          <a:p>
            <a:r>
              <a:rPr lang="id-ID" sz="3200" dirty="0" smtClean="0"/>
              <a:t>  </a:t>
            </a:r>
            <a:r>
              <a:rPr lang="en-US" sz="3200" dirty="0" err="1" smtClean="0"/>
              <a:t>maka</a:t>
            </a:r>
            <a:r>
              <a:rPr lang="en-US" sz="3200" dirty="0" smtClean="0"/>
              <a:t> </a:t>
            </a:r>
            <a:r>
              <a:rPr lang="en-US" sz="3200" dirty="0" err="1"/>
              <a:t>bendera</a:t>
            </a:r>
            <a:r>
              <a:rPr lang="en-US" sz="3200" dirty="0"/>
              <a:t> </a:t>
            </a:r>
            <a:r>
              <a:rPr lang="en-US" sz="3200" dirty="0" err="1"/>
              <a:t>tersebut</a:t>
            </a:r>
            <a:r>
              <a:rPr lang="en-US" sz="3200" dirty="0"/>
              <a:t> </a:t>
            </a:r>
            <a:r>
              <a:rPr lang="en-US" sz="3200" dirty="0" err="1"/>
              <a:t>adalah</a:t>
            </a:r>
            <a:r>
              <a:rPr lang="en-US" sz="3200" dirty="0"/>
              <a:t> </a:t>
            </a:r>
            <a:r>
              <a:rPr lang="en-US" sz="3200" dirty="0" err="1"/>
              <a:t>bendera</a:t>
            </a:r>
            <a:r>
              <a:rPr lang="en-US" sz="3200" dirty="0"/>
              <a:t> RI</a:t>
            </a:r>
            <a:r>
              <a:rPr lang="en-US" sz="3200" dirty="0" smtClean="0"/>
              <a:t>”.</a:t>
            </a:r>
            <a:endParaRPr lang="id-ID" sz="3200" dirty="0"/>
          </a:p>
        </p:txBody>
      </p:sp>
    </p:spTree>
    <p:extLst>
      <p:ext uri="{BB962C8B-B14F-4D97-AF65-F5344CB8AC3E}">
        <p14:creationId xmlns:p14="http://schemas.microsoft.com/office/powerpoint/2010/main" val="1315983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380015" y="494308"/>
            <a:ext cx="2383986" cy="9233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54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INVERS</a:t>
            </a:r>
            <a:endParaRPr 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1520" y="1844824"/>
            <a:ext cx="8839215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id-ID" sz="3200" b="1" dirty="0" smtClean="0">
                <a:solidFill>
                  <a:srgbClr val="FFFF00"/>
                </a:solidFill>
              </a:rPr>
              <a:t>2. </a:t>
            </a:r>
            <a:r>
              <a:rPr lang="en-US" sz="3200" b="1" dirty="0" smtClean="0">
                <a:solidFill>
                  <a:srgbClr val="FFFF00"/>
                </a:solidFill>
              </a:rPr>
              <a:t>INVERS</a:t>
            </a:r>
            <a:r>
              <a:rPr lang="en-US" sz="3200" b="1" dirty="0">
                <a:solidFill>
                  <a:srgbClr val="FFFF00"/>
                </a:solidFill>
              </a:rPr>
              <a:t>, </a:t>
            </a:r>
            <a:r>
              <a:rPr lang="en-US" sz="3200" b="1" dirty="0" err="1">
                <a:solidFill>
                  <a:srgbClr val="FFFF00"/>
                </a:solidFill>
              </a:rPr>
              <a:t>yaitu</a:t>
            </a:r>
            <a:r>
              <a:rPr lang="en-US" sz="3200" b="1" dirty="0">
                <a:solidFill>
                  <a:srgbClr val="FFFF00"/>
                </a:solidFill>
              </a:rPr>
              <a:t> </a:t>
            </a:r>
            <a:r>
              <a:rPr lang="en-US" sz="3200" b="1" dirty="0">
                <a:solidFill>
                  <a:srgbClr val="FFFF00"/>
                </a:solidFill>
                <a:sym typeface="Symbol"/>
              </a:rPr>
              <a:t></a:t>
            </a:r>
            <a:r>
              <a:rPr lang="en-US" sz="3200" b="1" dirty="0">
                <a:solidFill>
                  <a:srgbClr val="FFFF00"/>
                </a:solidFill>
              </a:rPr>
              <a:t>p </a:t>
            </a:r>
            <a:r>
              <a:rPr lang="en-US" sz="3200" b="1" dirty="0">
                <a:solidFill>
                  <a:srgbClr val="FFFF00"/>
                </a:solidFill>
                <a:sym typeface="Symbol"/>
              </a:rPr>
              <a:t></a:t>
            </a:r>
            <a:r>
              <a:rPr lang="en-US" sz="3200" b="1" dirty="0">
                <a:solidFill>
                  <a:srgbClr val="FFFF00"/>
                </a:solidFill>
              </a:rPr>
              <a:t> </a:t>
            </a:r>
            <a:r>
              <a:rPr lang="en-US" sz="3200" b="1" dirty="0">
                <a:solidFill>
                  <a:srgbClr val="FFFF00"/>
                </a:solidFill>
                <a:sym typeface="Symbol"/>
              </a:rPr>
              <a:t></a:t>
            </a:r>
            <a:r>
              <a:rPr lang="en-US" sz="3200" b="1" dirty="0" smtClean="0">
                <a:solidFill>
                  <a:srgbClr val="FFFF00"/>
                </a:solidFill>
              </a:rPr>
              <a:t>q</a:t>
            </a:r>
            <a:endParaRPr lang="id-ID" sz="3200" b="1" dirty="0" smtClean="0">
              <a:solidFill>
                <a:srgbClr val="FFFF00"/>
              </a:solidFill>
            </a:endParaRPr>
          </a:p>
          <a:p>
            <a:pPr lvl="0"/>
            <a:endParaRPr lang="id-ID" sz="3200" dirty="0"/>
          </a:p>
          <a:p>
            <a:r>
              <a:rPr lang="en-US" sz="3200" dirty="0" err="1"/>
              <a:t>Sehingga</a:t>
            </a:r>
            <a:r>
              <a:rPr lang="en-US" sz="3200" dirty="0"/>
              <a:t> </a:t>
            </a:r>
            <a:r>
              <a:rPr lang="en-US" sz="3200" dirty="0" err="1"/>
              <a:t>implikasi</a:t>
            </a:r>
            <a:r>
              <a:rPr lang="en-US" sz="3200" dirty="0"/>
              <a:t> </a:t>
            </a:r>
            <a:r>
              <a:rPr lang="en-US" sz="3200" dirty="0" err="1"/>
              <a:t>diatas</a:t>
            </a:r>
            <a:r>
              <a:rPr lang="en-US" sz="3200" dirty="0"/>
              <a:t> </a:t>
            </a:r>
            <a:r>
              <a:rPr lang="en-US" sz="3200" dirty="0" err="1"/>
              <a:t>menjadi</a:t>
            </a:r>
            <a:r>
              <a:rPr lang="en-US" sz="3200" dirty="0"/>
              <a:t> </a:t>
            </a:r>
            <a:r>
              <a:rPr lang="en-US" sz="3200" dirty="0" smtClean="0"/>
              <a:t>:</a:t>
            </a:r>
            <a:endParaRPr lang="id-ID" sz="3200" dirty="0" smtClean="0"/>
          </a:p>
          <a:p>
            <a:endParaRPr lang="id-ID" sz="3200" dirty="0"/>
          </a:p>
          <a:p>
            <a:r>
              <a:rPr lang="en-US" sz="3200" dirty="0"/>
              <a:t>“ </a:t>
            </a:r>
            <a:r>
              <a:rPr lang="en-US" sz="3200" dirty="0" err="1"/>
              <a:t>Jika</a:t>
            </a:r>
            <a:r>
              <a:rPr lang="en-US" sz="3200" dirty="0"/>
              <a:t> </a:t>
            </a:r>
            <a:r>
              <a:rPr lang="en-US" sz="3200" dirty="0" err="1"/>
              <a:t>suatu</a:t>
            </a:r>
            <a:r>
              <a:rPr lang="en-US" sz="3200" dirty="0"/>
              <a:t> </a:t>
            </a:r>
            <a:r>
              <a:rPr lang="en-US" sz="3200" dirty="0" err="1"/>
              <a:t>bendera</a:t>
            </a:r>
            <a:r>
              <a:rPr lang="en-US" sz="3200" dirty="0"/>
              <a:t> </a:t>
            </a:r>
            <a:r>
              <a:rPr lang="en-US" sz="3200" dirty="0" err="1"/>
              <a:t>bukan</a:t>
            </a:r>
            <a:r>
              <a:rPr lang="en-US" sz="3200" dirty="0"/>
              <a:t> </a:t>
            </a:r>
            <a:r>
              <a:rPr lang="en-US" sz="3200" dirty="0" err="1"/>
              <a:t>bendera</a:t>
            </a:r>
            <a:r>
              <a:rPr lang="en-US" sz="3200" dirty="0"/>
              <a:t> RI, </a:t>
            </a:r>
            <a:r>
              <a:rPr lang="en-US" sz="3200" dirty="0" err="1"/>
              <a:t>maka</a:t>
            </a:r>
            <a:r>
              <a:rPr lang="en-US" sz="3200" dirty="0"/>
              <a:t> </a:t>
            </a:r>
            <a:r>
              <a:rPr lang="en-US" sz="3200" dirty="0" err="1"/>
              <a:t>pada</a:t>
            </a:r>
            <a:r>
              <a:rPr lang="en-US" sz="3200" dirty="0"/>
              <a:t> </a:t>
            </a:r>
            <a:endParaRPr lang="id-ID" sz="3200" dirty="0" smtClean="0"/>
          </a:p>
          <a:p>
            <a:r>
              <a:rPr lang="id-ID" sz="3200" dirty="0"/>
              <a:t> </a:t>
            </a:r>
            <a:r>
              <a:rPr lang="id-ID" sz="3200" dirty="0" smtClean="0"/>
              <a:t> </a:t>
            </a:r>
            <a:r>
              <a:rPr lang="en-US" sz="3200" dirty="0" err="1" smtClean="0"/>
              <a:t>bendera</a:t>
            </a:r>
            <a:r>
              <a:rPr lang="en-US" sz="3200" dirty="0" smtClean="0"/>
              <a:t> </a:t>
            </a:r>
            <a:r>
              <a:rPr lang="en-US" sz="3200" dirty="0" err="1"/>
              <a:t>tersebut</a:t>
            </a:r>
            <a:r>
              <a:rPr lang="en-US" sz="3200" dirty="0"/>
              <a:t> </a:t>
            </a:r>
            <a:r>
              <a:rPr lang="en-US" sz="3200" dirty="0" err="1"/>
              <a:t>tidak</a:t>
            </a:r>
            <a:r>
              <a:rPr lang="en-US" sz="3200" dirty="0"/>
              <a:t> </a:t>
            </a:r>
            <a:r>
              <a:rPr lang="en-US" sz="3200" dirty="0" err="1"/>
              <a:t>ada</a:t>
            </a:r>
            <a:r>
              <a:rPr lang="en-US" sz="3200" dirty="0"/>
              <a:t> </a:t>
            </a:r>
            <a:r>
              <a:rPr lang="en-US" sz="3200" dirty="0" err="1"/>
              <a:t>warna</a:t>
            </a:r>
            <a:r>
              <a:rPr lang="en-US" sz="3200" dirty="0"/>
              <a:t> </a:t>
            </a:r>
            <a:r>
              <a:rPr lang="en-US" sz="3200" dirty="0" err="1" smtClean="0"/>
              <a:t>merahn</a:t>
            </a:r>
            <a:r>
              <a:rPr lang="id-ID" sz="3200" dirty="0" smtClean="0"/>
              <a:t>ya</a:t>
            </a:r>
            <a:r>
              <a:rPr lang="en-US" sz="3200" dirty="0" smtClean="0"/>
              <a:t>”.</a:t>
            </a:r>
            <a:endParaRPr lang="id-ID" sz="3200" dirty="0"/>
          </a:p>
        </p:txBody>
      </p:sp>
    </p:spTree>
    <p:extLst>
      <p:ext uri="{BB962C8B-B14F-4D97-AF65-F5344CB8AC3E}">
        <p14:creationId xmlns:p14="http://schemas.microsoft.com/office/powerpoint/2010/main" val="3391035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192161" y="494308"/>
            <a:ext cx="4759701" cy="9233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54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KONTRAPOSISI</a:t>
            </a:r>
            <a:endParaRPr 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1520" y="1844824"/>
            <a:ext cx="8415189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id-ID" sz="3200" b="1" dirty="0" smtClean="0">
                <a:solidFill>
                  <a:srgbClr val="FFFF00"/>
                </a:solidFill>
              </a:rPr>
              <a:t>3. </a:t>
            </a:r>
            <a:r>
              <a:rPr lang="en-US" sz="3200" b="1" dirty="0" smtClean="0">
                <a:solidFill>
                  <a:srgbClr val="FFFF00"/>
                </a:solidFill>
              </a:rPr>
              <a:t>KONTRAPOSISI</a:t>
            </a:r>
            <a:r>
              <a:rPr lang="en-US" sz="3200" b="1" dirty="0">
                <a:solidFill>
                  <a:srgbClr val="FFFF00"/>
                </a:solidFill>
              </a:rPr>
              <a:t>, </a:t>
            </a:r>
            <a:r>
              <a:rPr lang="en-US" sz="3200" b="1" dirty="0" err="1">
                <a:solidFill>
                  <a:srgbClr val="FFFF00"/>
                </a:solidFill>
              </a:rPr>
              <a:t>yaitu</a:t>
            </a:r>
            <a:r>
              <a:rPr lang="en-US" sz="3200" b="1" dirty="0">
                <a:solidFill>
                  <a:srgbClr val="FFFF00"/>
                </a:solidFill>
              </a:rPr>
              <a:t> </a:t>
            </a:r>
            <a:r>
              <a:rPr lang="en-US" sz="3200" b="1" dirty="0">
                <a:solidFill>
                  <a:srgbClr val="FFFF00"/>
                </a:solidFill>
                <a:sym typeface="Symbol"/>
              </a:rPr>
              <a:t></a:t>
            </a:r>
            <a:r>
              <a:rPr lang="en-US" sz="3200" b="1" dirty="0">
                <a:solidFill>
                  <a:srgbClr val="FFFF00"/>
                </a:solidFill>
              </a:rPr>
              <a:t>q </a:t>
            </a:r>
            <a:r>
              <a:rPr lang="en-US" sz="3200" b="1" dirty="0">
                <a:solidFill>
                  <a:srgbClr val="FFFF00"/>
                </a:solidFill>
                <a:sym typeface="Symbol"/>
              </a:rPr>
              <a:t></a:t>
            </a:r>
            <a:r>
              <a:rPr lang="en-US" sz="3200" b="1" dirty="0">
                <a:solidFill>
                  <a:srgbClr val="FFFF00"/>
                </a:solidFill>
              </a:rPr>
              <a:t> </a:t>
            </a:r>
            <a:r>
              <a:rPr lang="en-US" sz="3200" b="1" dirty="0">
                <a:solidFill>
                  <a:srgbClr val="FFFF00"/>
                </a:solidFill>
                <a:sym typeface="Symbol"/>
              </a:rPr>
              <a:t></a:t>
            </a:r>
            <a:r>
              <a:rPr lang="en-US" sz="3200" b="1" dirty="0" smtClean="0">
                <a:solidFill>
                  <a:srgbClr val="FFFF00"/>
                </a:solidFill>
              </a:rPr>
              <a:t>p</a:t>
            </a:r>
            <a:endParaRPr lang="id-ID" sz="3200" b="1" dirty="0" smtClean="0">
              <a:solidFill>
                <a:srgbClr val="FFFF00"/>
              </a:solidFill>
            </a:endParaRPr>
          </a:p>
          <a:p>
            <a:pPr lvl="0"/>
            <a:endParaRPr lang="id-ID" sz="3200" dirty="0"/>
          </a:p>
          <a:p>
            <a:r>
              <a:rPr lang="it-IT" sz="3200" dirty="0"/>
              <a:t>Sehingga implikasi di atas menjadi </a:t>
            </a:r>
            <a:r>
              <a:rPr lang="it-IT" sz="3200" dirty="0" smtClean="0"/>
              <a:t>:</a:t>
            </a:r>
            <a:endParaRPr lang="id-ID" sz="3200" dirty="0" smtClean="0"/>
          </a:p>
          <a:p>
            <a:endParaRPr lang="id-ID" sz="3200" dirty="0"/>
          </a:p>
          <a:p>
            <a:r>
              <a:rPr lang="it-IT" sz="3200" dirty="0"/>
              <a:t>“ Jika suatu bendera tidak ada warna merahnya, </a:t>
            </a:r>
            <a:endParaRPr lang="id-ID" sz="3200" dirty="0" smtClean="0"/>
          </a:p>
          <a:p>
            <a:r>
              <a:rPr lang="id-ID" sz="3200" dirty="0" smtClean="0"/>
              <a:t>  </a:t>
            </a:r>
            <a:r>
              <a:rPr lang="it-IT" sz="3200" dirty="0" smtClean="0"/>
              <a:t>maka </a:t>
            </a:r>
            <a:r>
              <a:rPr lang="it-IT" sz="3200" dirty="0"/>
              <a:t>bendera tersebut bukan bendera </a:t>
            </a:r>
            <a:r>
              <a:rPr lang="it-IT" sz="3200" dirty="0" smtClean="0"/>
              <a:t>RI</a:t>
            </a:r>
            <a:r>
              <a:rPr lang="en-US" sz="3200" dirty="0" smtClean="0"/>
              <a:t>”.</a:t>
            </a:r>
            <a:endParaRPr lang="id-ID" sz="3200" dirty="0"/>
          </a:p>
        </p:txBody>
      </p:sp>
    </p:spTree>
    <p:extLst>
      <p:ext uri="{BB962C8B-B14F-4D97-AF65-F5344CB8AC3E}">
        <p14:creationId xmlns:p14="http://schemas.microsoft.com/office/powerpoint/2010/main" val="233684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sz="3200" dirty="0"/>
              <a:t>Suatu hal yang penting dalam logika adalah kenyataan bahwa </a:t>
            </a:r>
            <a:r>
              <a:rPr lang="it-IT" sz="3200" dirty="0">
                <a:solidFill>
                  <a:srgbClr val="FFFF00"/>
                </a:solidFill>
              </a:rPr>
              <a:t>suatu implikasi selalu ekuivalen dengan kontraposisinya</a:t>
            </a:r>
            <a:r>
              <a:rPr lang="it-IT" sz="3200" dirty="0"/>
              <a:t>, akan </a:t>
            </a:r>
            <a:r>
              <a:rPr lang="it-IT" sz="3200" dirty="0">
                <a:solidFill>
                  <a:srgbClr val="00B0F0"/>
                </a:solidFill>
              </a:rPr>
              <a:t>tetapi tidak demikian halnya dengan  invers dan konversnya</a:t>
            </a:r>
            <a:r>
              <a:rPr lang="it-IT" sz="3200" dirty="0"/>
              <a:t>.</a:t>
            </a:r>
            <a:endParaRPr lang="id-ID" sz="3200" dirty="0"/>
          </a:p>
          <a:p>
            <a:pPr marL="0" indent="0">
              <a:buNone/>
            </a:pPr>
            <a:r>
              <a:rPr lang="it-IT" dirty="0"/>
              <a:t> 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08346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it-IT" sz="3200" dirty="0"/>
              <a:t> </a:t>
            </a:r>
            <a:r>
              <a:rPr lang="en-US" sz="3200" dirty="0" smtClean="0"/>
              <a:t>Hal </a:t>
            </a:r>
            <a:r>
              <a:rPr lang="en-US" sz="3200" dirty="0" err="1"/>
              <a:t>ini</a:t>
            </a:r>
            <a:r>
              <a:rPr lang="en-US" sz="3200" dirty="0"/>
              <a:t> </a:t>
            </a:r>
            <a:r>
              <a:rPr lang="en-US" sz="3200" dirty="0" err="1"/>
              <a:t>dapat</a:t>
            </a:r>
            <a:r>
              <a:rPr lang="en-US" sz="3200" dirty="0"/>
              <a:t> </a:t>
            </a:r>
            <a:r>
              <a:rPr lang="en-US" sz="3200" dirty="0" err="1"/>
              <a:t>dilihat</a:t>
            </a:r>
            <a:r>
              <a:rPr lang="en-US" sz="3200" dirty="0"/>
              <a:t> </a:t>
            </a:r>
            <a:r>
              <a:rPr lang="en-US" sz="3200" dirty="0" err="1"/>
              <a:t>dari</a:t>
            </a:r>
            <a:r>
              <a:rPr lang="en-US" sz="3200" dirty="0"/>
              <a:t> </a:t>
            </a:r>
            <a:r>
              <a:rPr lang="en-US" sz="3200" dirty="0" err="1"/>
              <a:t>tabel</a:t>
            </a:r>
            <a:r>
              <a:rPr lang="en-US" sz="3200" dirty="0"/>
              <a:t> </a:t>
            </a:r>
            <a:r>
              <a:rPr lang="en-US" sz="3200" dirty="0" err="1"/>
              <a:t>kebenaran</a:t>
            </a:r>
            <a:r>
              <a:rPr lang="en-US" sz="3200" dirty="0"/>
              <a:t> </a:t>
            </a:r>
            <a:r>
              <a:rPr lang="id-ID" sz="3200" dirty="0" smtClean="0"/>
              <a:t>  </a:t>
            </a:r>
          </a:p>
          <a:p>
            <a:pPr marL="0" indent="0">
              <a:buNone/>
            </a:pPr>
            <a:r>
              <a:rPr lang="id-ID" sz="3200" dirty="0"/>
              <a:t> </a:t>
            </a:r>
            <a:r>
              <a:rPr lang="en-US" sz="3200" dirty="0" err="1" smtClean="0"/>
              <a:t>berikut</a:t>
            </a:r>
            <a:r>
              <a:rPr lang="id-ID" sz="3200" dirty="0" smtClean="0"/>
              <a:t>:</a:t>
            </a:r>
            <a:endParaRPr lang="id-ID" sz="32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8871360"/>
              </p:ext>
            </p:extLst>
          </p:nvPr>
        </p:nvGraphicFramePr>
        <p:xfrm>
          <a:off x="683568" y="3284984"/>
          <a:ext cx="7920880" cy="244827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504056"/>
                <a:gridCol w="648072"/>
                <a:gridCol w="720080"/>
                <a:gridCol w="648072"/>
                <a:gridCol w="1152128"/>
                <a:gridCol w="1152128"/>
                <a:gridCol w="1728192"/>
                <a:gridCol w="1368152"/>
              </a:tblGrid>
              <a:tr h="48965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p</a:t>
                      </a:r>
                      <a:endParaRPr lang="id-ID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q</a:t>
                      </a:r>
                      <a:endParaRPr lang="id-ID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sym typeface="Symbol"/>
                        </a:rPr>
                        <a:t></a:t>
                      </a:r>
                      <a:r>
                        <a:rPr lang="en-US" sz="2400" dirty="0">
                          <a:effectLst/>
                        </a:rPr>
                        <a:t>p</a:t>
                      </a:r>
                      <a:endParaRPr lang="id-ID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sym typeface="Symbol"/>
                        </a:rPr>
                        <a:t></a:t>
                      </a:r>
                      <a:r>
                        <a:rPr lang="en-US" sz="2400" dirty="0">
                          <a:effectLst/>
                        </a:rPr>
                        <a:t>q</a:t>
                      </a:r>
                      <a:endParaRPr lang="id-ID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</a:rPr>
                        <a:t>p</a:t>
                      </a:r>
                      <a:r>
                        <a:rPr lang="en-US" sz="2400" dirty="0" err="1">
                          <a:effectLst/>
                          <a:sym typeface="Symbol"/>
                        </a:rPr>
                        <a:t></a:t>
                      </a:r>
                      <a:r>
                        <a:rPr lang="en-US" sz="2400" dirty="0" err="1">
                          <a:effectLst/>
                        </a:rPr>
                        <a:t>q</a:t>
                      </a:r>
                      <a:endParaRPr lang="id-ID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q </a:t>
                      </a:r>
                      <a:r>
                        <a:rPr lang="en-US" sz="2400" dirty="0">
                          <a:effectLst/>
                          <a:sym typeface="Symbol"/>
                        </a:rPr>
                        <a:t></a:t>
                      </a:r>
                      <a:r>
                        <a:rPr lang="en-US" sz="2400" dirty="0">
                          <a:effectLst/>
                        </a:rPr>
                        <a:t> p</a:t>
                      </a:r>
                      <a:endParaRPr lang="id-ID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sym typeface="Symbol"/>
                        </a:rPr>
                        <a:t></a:t>
                      </a:r>
                      <a:r>
                        <a:rPr lang="en-US" sz="2400" dirty="0">
                          <a:effectLst/>
                        </a:rPr>
                        <a:t>p </a:t>
                      </a:r>
                      <a:r>
                        <a:rPr lang="en-US" sz="2400" dirty="0">
                          <a:effectLst/>
                          <a:sym typeface="Symbol"/>
                        </a:rPr>
                        <a:t>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>
                          <a:effectLst/>
                          <a:sym typeface="Symbol"/>
                        </a:rPr>
                        <a:t></a:t>
                      </a:r>
                      <a:r>
                        <a:rPr lang="en-US" sz="2400" dirty="0">
                          <a:effectLst/>
                        </a:rPr>
                        <a:t>q</a:t>
                      </a:r>
                      <a:endParaRPr lang="id-ID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sym typeface="Symbol"/>
                        </a:rPr>
                        <a:t></a:t>
                      </a:r>
                      <a:r>
                        <a:rPr lang="en-US" sz="2400" dirty="0">
                          <a:effectLst/>
                        </a:rPr>
                        <a:t>q </a:t>
                      </a:r>
                      <a:r>
                        <a:rPr lang="en-US" sz="2400" dirty="0">
                          <a:effectLst/>
                          <a:sym typeface="Symbol"/>
                        </a:rPr>
                        <a:t>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>
                          <a:effectLst/>
                          <a:sym typeface="Symbol"/>
                        </a:rPr>
                        <a:t></a:t>
                      </a:r>
                      <a:r>
                        <a:rPr lang="en-US" sz="2400" dirty="0">
                          <a:effectLst/>
                        </a:rPr>
                        <a:t>p</a:t>
                      </a:r>
                      <a:endParaRPr lang="id-ID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8965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T</a:t>
                      </a:r>
                      <a:endParaRPr lang="id-ID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T</a:t>
                      </a:r>
                      <a:endParaRPr lang="id-ID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F</a:t>
                      </a:r>
                      <a:endParaRPr lang="id-ID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F</a:t>
                      </a:r>
                      <a:endParaRPr lang="id-ID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T</a:t>
                      </a:r>
                      <a:endParaRPr lang="id-ID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T</a:t>
                      </a:r>
                      <a:endParaRPr lang="id-ID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T</a:t>
                      </a:r>
                      <a:endParaRPr lang="id-ID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T</a:t>
                      </a:r>
                      <a:endParaRPr lang="id-ID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8965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T</a:t>
                      </a:r>
                      <a:endParaRPr lang="id-ID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F</a:t>
                      </a:r>
                      <a:endParaRPr lang="id-ID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F</a:t>
                      </a:r>
                      <a:endParaRPr lang="id-ID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T</a:t>
                      </a:r>
                      <a:endParaRPr lang="id-ID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F</a:t>
                      </a:r>
                      <a:endParaRPr lang="id-ID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T</a:t>
                      </a:r>
                      <a:endParaRPr lang="id-ID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T</a:t>
                      </a:r>
                      <a:endParaRPr lang="id-ID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F</a:t>
                      </a:r>
                      <a:endParaRPr lang="id-ID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8965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F</a:t>
                      </a:r>
                      <a:endParaRPr lang="id-ID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T</a:t>
                      </a:r>
                      <a:endParaRPr lang="id-ID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T</a:t>
                      </a:r>
                      <a:endParaRPr lang="id-ID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F</a:t>
                      </a:r>
                      <a:endParaRPr lang="id-ID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T</a:t>
                      </a:r>
                      <a:endParaRPr lang="id-ID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F</a:t>
                      </a:r>
                      <a:endParaRPr lang="id-ID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F</a:t>
                      </a:r>
                      <a:endParaRPr lang="id-ID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T</a:t>
                      </a:r>
                      <a:endParaRPr lang="id-ID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8965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F</a:t>
                      </a:r>
                      <a:endParaRPr lang="id-ID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F</a:t>
                      </a:r>
                      <a:endParaRPr lang="id-ID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T</a:t>
                      </a:r>
                      <a:endParaRPr lang="id-ID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T</a:t>
                      </a:r>
                      <a:endParaRPr lang="id-ID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T</a:t>
                      </a:r>
                      <a:endParaRPr lang="id-ID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T</a:t>
                      </a:r>
                      <a:endParaRPr lang="id-ID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T</a:t>
                      </a:r>
                      <a:endParaRPr lang="id-ID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T</a:t>
                      </a:r>
                      <a:endParaRPr lang="id-ID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27041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077852" y="305361"/>
            <a:ext cx="6986207" cy="132343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da-DK" sz="4000" dirty="0"/>
              <a:t>INGKARAN </a:t>
            </a:r>
            <a:r>
              <a:rPr lang="da-DK" sz="4000" dirty="0" smtClean="0"/>
              <a:t>KONVERS</a:t>
            </a:r>
            <a:r>
              <a:rPr lang="id-ID" sz="4000" dirty="0" smtClean="0"/>
              <a:t>, INVERS</a:t>
            </a:r>
            <a:br>
              <a:rPr lang="id-ID" sz="4000" dirty="0" smtClean="0"/>
            </a:br>
            <a:r>
              <a:rPr lang="id-ID" sz="4000" dirty="0" smtClean="0"/>
              <a:t>DAN KONTRAPOSISI</a:t>
            </a:r>
            <a:endParaRPr lang="id-ID" sz="4000" dirty="0"/>
          </a:p>
        </p:txBody>
      </p:sp>
      <p:sp>
        <p:nvSpPr>
          <p:cNvPr id="8" name="TextBox 7"/>
          <p:cNvSpPr txBox="1"/>
          <p:nvPr/>
        </p:nvSpPr>
        <p:spPr>
          <a:xfrm>
            <a:off x="251520" y="1844824"/>
            <a:ext cx="8668912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/>
              <a:t>Tentukan</a:t>
            </a:r>
            <a:r>
              <a:rPr lang="en-US" sz="3200" dirty="0"/>
              <a:t> </a:t>
            </a:r>
            <a:r>
              <a:rPr lang="en-US" sz="3200" dirty="0" err="1"/>
              <a:t>ingkaran</a:t>
            </a:r>
            <a:r>
              <a:rPr lang="en-US" sz="3200" dirty="0"/>
              <a:t> </a:t>
            </a:r>
            <a:r>
              <a:rPr lang="en-US" sz="3200" dirty="0" err="1"/>
              <a:t>atau</a:t>
            </a:r>
            <a:r>
              <a:rPr lang="en-US" sz="3200" dirty="0"/>
              <a:t> </a:t>
            </a:r>
            <a:r>
              <a:rPr lang="en-US" sz="3200" dirty="0" err="1"/>
              <a:t>negasi</a:t>
            </a:r>
            <a:r>
              <a:rPr lang="en-US" sz="3200" dirty="0"/>
              <a:t> </a:t>
            </a:r>
            <a:r>
              <a:rPr lang="en-US" sz="3200" dirty="0" err="1"/>
              <a:t>konvers</a:t>
            </a:r>
            <a:r>
              <a:rPr lang="en-US" sz="3200" dirty="0"/>
              <a:t>, </a:t>
            </a:r>
            <a:endParaRPr lang="id-ID" sz="3200" dirty="0" smtClean="0"/>
          </a:p>
          <a:p>
            <a:r>
              <a:rPr lang="en-US" sz="3200" dirty="0" smtClean="0"/>
              <a:t>invers</a:t>
            </a:r>
            <a:r>
              <a:rPr lang="en-US" sz="3200" dirty="0"/>
              <a:t>, </a:t>
            </a:r>
            <a:r>
              <a:rPr lang="en-US" sz="3200" dirty="0" err="1"/>
              <a:t>dan</a:t>
            </a:r>
            <a:r>
              <a:rPr lang="en-US" sz="3200" dirty="0"/>
              <a:t> </a:t>
            </a:r>
            <a:r>
              <a:rPr lang="en-US" sz="3200" dirty="0" err="1"/>
              <a:t>kontraposisi</a:t>
            </a:r>
            <a:r>
              <a:rPr lang="en-US" sz="3200" dirty="0"/>
              <a:t> </a:t>
            </a:r>
            <a:r>
              <a:rPr lang="en-US" sz="3200" dirty="0" err="1"/>
              <a:t>dari</a:t>
            </a:r>
            <a:r>
              <a:rPr lang="en-US" sz="3200" dirty="0"/>
              <a:t> </a:t>
            </a:r>
            <a:r>
              <a:rPr lang="en-US" sz="3200" dirty="0" err="1"/>
              <a:t>implikasi</a:t>
            </a:r>
            <a:r>
              <a:rPr lang="en-US" sz="3200" dirty="0"/>
              <a:t> </a:t>
            </a:r>
            <a:r>
              <a:rPr lang="en-US" sz="3200" dirty="0" err="1"/>
              <a:t>berikut</a:t>
            </a:r>
            <a:r>
              <a:rPr lang="en-US" sz="3200" dirty="0"/>
              <a:t>. </a:t>
            </a:r>
            <a:endParaRPr lang="id-ID" sz="3200" dirty="0" smtClean="0"/>
          </a:p>
          <a:p>
            <a:endParaRPr lang="id-ID" sz="3200" dirty="0"/>
          </a:p>
          <a:p>
            <a:r>
              <a:rPr lang="en-US" sz="3200" dirty="0"/>
              <a:t>“</a:t>
            </a:r>
            <a:r>
              <a:rPr lang="en-US" sz="3200" dirty="0" err="1"/>
              <a:t>Jika</a:t>
            </a:r>
            <a:r>
              <a:rPr lang="en-US" sz="3200" dirty="0"/>
              <a:t> </a:t>
            </a:r>
            <a:r>
              <a:rPr lang="en-US" sz="3200" dirty="0" err="1"/>
              <a:t>suatu</a:t>
            </a:r>
            <a:r>
              <a:rPr lang="en-US" sz="3200" dirty="0"/>
              <a:t> </a:t>
            </a:r>
            <a:r>
              <a:rPr lang="en-US" sz="3200" dirty="0" err="1"/>
              <a:t>bendera</a:t>
            </a:r>
            <a:r>
              <a:rPr lang="en-US" sz="3200" dirty="0"/>
              <a:t> </a:t>
            </a:r>
            <a:r>
              <a:rPr lang="en-US" sz="3200" dirty="0" err="1"/>
              <a:t>adalah</a:t>
            </a:r>
            <a:r>
              <a:rPr lang="en-US" sz="3200" dirty="0"/>
              <a:t> </a:t>
            </a:r>
            <a:r>
              <a:rPr lang="en-US" sz="3200" dirty="0" err="1"/>
              <a:t>bendera</a:t>
            </a:r>
            <a:r>
              <a:rPr lang="en-US" sz="3200" dirty="0"/>
              <a:t> RI </a:t>
            </a:r>
            <a:endParaRPr lang="id-ID" sz="3200" dirty="0" smtClean="0"/>
          </a:p>
          <a:p>
            <a:r>
              <a:rPr lang="en-US" sz="3200" dirty="0" err="1" smtClean="0"/>
              <a:t>maka</a:t>
            </a:r>
            <a:r>
              <a:rPr lang="en-US" sz="3200" dirty="0" smtClean="0"/>
              <a:t> </a:t>
            </a:r>
            <a:r>
              <a:rPr lang="en-US" sz="3200" dirty="0" err="1"/>
              <a:t>bendera</a:t>
            </a:r>
            <a:r>
              <a:rPr lang="en-US" sz="3200" dirty="0"/>
              <a:t> </a:t>
            </a:r>
            <a:r>
              <a:rPr lang="en-US" sz="3200" dirty="0" err="1"/>
              <a:t>tersebut</a:t>
            </a:r>
            <a:r>
              <a:rPr lang="en-US" sz="3200" dirty="0"/>
              <a:t> </a:t>
            </a:r>
            <a:r>
              <a:rPr lang="en-US" sz="3200" dirty="0" err="1"/>
              <a:t>berwarna</a:t>
            </a:r>
            <a:r>
              <a:rPr lang="en-US" sz="3200" dirty="0"/>
              <a:t> </a:t>
            </a:r>
            <a:r>
              <a:rPr lang="en-US" sz="3200" dirty="0" err="1"/>
              <a:t>merah</a:t>
            </a:r>
            <a:r>
              <a:rPr lang="en-US" sz="3200" dirty="0"/>
              <a:t> </a:t>
            </a:r>
            <a:r>
              <a:rPr lang="en-US" sz="3200" dirty="0" err="1"/>
              <a:t>dan</a:t>
            </a:r>
            <a:r>
              <a:rPr lang="en-US" sz="3200" dirty="0"/>
              <a:t> </a:t>
            </a:r>
            <a:r>
              <a:rPr lang="en-US" sz="3200" dirty="0" err="1"/>
              <a:t>putih</a:t>
            </a:r>
            <a:r>
              <a:rPr lang="en-US" sz="3200" dirty="0" smtClean="0"/>
              <a:t>”</a:t>
            </a:r>
            <a:endParaRPr lang="id-ID" sz="3200" dirty="0"/>
          </a:p>
        </p:txBody>
      </p:sp>
    </p:spTree>
    <p:extLst>
      <p:ext uri="{BB962C8B-B14F-4D97-AF65-F5344CB8AC3E}">
        <p14:creationId xmlns:p14="http://schemas.microsoft.com/office/powerpoint/2010/main" val="324849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077852" y="305361"/>
            <a:ext cx="6986207" cy="132343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da-DK" sz="4000" dirty="0"/>
              <a:t>INGKARAN </a:t>
            </a:r>
            <a:r>
              <a:rPr lang="da-DK" sz="4000" dirty="0" smtClean="0"/>
              <a:t>KONVERS</a:t>
            </a:r>
            <a:r>
              <a:rPr lang="id-ID" sz="4000" dirty="0" smtClean="0"/>
              <a:t>, INVERS</a:t>
            </a:r>
            <a:br>
              <a:rPr lang="id-ID" sz="4000" dirty="0" smtClean="0"/>
            </a:br>
            <a:r>
              <a:rPr lang="id-ID" sz="4000" dirty="0" smtClean="0"/>
              <a:t>DAN KONTRAPOSISI</a:t>
            </a:r>
            <a:endParaRPr lang="id-ID" sz="4000" dirty="0"/>
          </a:p>
        </p:txBody>
      </p:sp>
      <p:sp>
        <p:nvSpPr>
          <p:cNvPr id="8" name="TextBox 7"/>
          <p:cNvSpPr txBox="1"/>
          <p:nvPr/>
        </p:nvSpPr>
        <p:spPr>
          <a:xfrm>
            <a:off x="251520" y="1844824"/>
            <a:ext cx="8845627" cy="50167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/>
              <a:t>“</a:t>
            </a:r>
            <a:r>
              <a:rPr lang="en-US" sz="3200" dirty="0" err="1"/>
              <a:t>Jika</a:t>
            </a:r>
            <a:r>
              <a:rPr lang="en-US" sz="3200" dirty="0"/>
              <a:t> </a:t>
            </a:r>
            <a:r>
              <a:rPr lang="en-US" sz="3200" dirty="0" err="1"/>
              <a:t>suatu</a:t>
            </a:r>
            <a:r>
              <a:rPr lang="en-US" sz="3200" dirty="0"/>
              <a:t> </a:t>
            </a:r>
            <a:r>
              <a:rPr lang="en-US" sz="3200" dirty="0" err="1"/>
              <a:t>bendera</a:t>
            </a:r>
            <a:r>
              <a:rPr lang="en-US" sz="3200" dirty="0"/>
              <a:t> </a:t>
            </a:r>
            <a:r>
              <a:rPr lang="en-US" sz="3200" dirty="0" err="1"/>
              <a:t>adalah</a:t>
            </a:r>
            <a:r>
              <a:rPr lang="en-US" sz="3200" dirty="0"/>
              <a:t> </a:t>
            </a:r>
            <a:r>
              <a:rPr lang="en-US" sz="3200" dirty="0" err="1"/>
              <a:t>bendera</a:t>
            </a:r>
            <a:r>
              <a:rPr lang="en-US" sz="3200" dirty="0"/>
              <a:t> RI </a:t>
            </a:r>
            <a:endParaRPr lang="id-ID" sz="3200" dirty="0" smtClean="0"/>
          </a:p>
          <a:p>
            <a:r>
              <a:rPr lang="en-US" sz="3200" dirty="0" err="1" smtClean="0"/>
              <a:t>maka</a:t>
            </a:r>
            <a:r>
              <a:rPr lang="en-US" sz="3200" dirty="0" smtClean="0"/>
              <a:t> </a:t>
            </a:r>
            <a:r>
              <a:rPr lang="en-US" sz="3200" dirty="0" err="1"/>
              <a:t>bendera</a:t>
            </a:r>
            <a:r>
              <a:rPr lang="en-US" sz="3200" dirty="0"/>
              <a:t> </a:t>
            </a:r>
            <a:r>
              <a:rPr lang="en-US" sz="3200" dirty="0" err="1"/>
              <a:t>tersebut</a:t>
            </a:r>
            <a:r>
              <a:rPr lang="en-US" sz="3200" dirty="0"/>
              <a:t> </a:t>
            </a:r>
            <a:r>
              <a:rPr lang="en-US" sz="3200" dirty="0" err="1"/>
              <a:t>berwarna</a:t>
            </a:r>
            <a:r>
              <a:rPr lang="en-US" sz="3200" dirty="0"/>
              <a:t> </a:t>
            </a:r>
            <a:r>
              <a:rPr lang="en-US" sz="3200" dirty="0" err="1"/>
              <a:t>merah</a:t>
            </a:r>
            <a:r>
              <a:rPr lang="en-US" sz="3200" dirty="0"/>
              <a:t> </a:t>
            </a:r>
            <a:r>
              <a:rPr lang="en-US" sz="3200" dirty="0" err="1"/>
              <a:t>dan</a:t>
            </a:r>
            <a:r>
              <a:rPr lang="en-US" sz="3200" dirty="0"/>
              <a:t> </a:t>
            </a:r>
            <a:r>
              <a:rPr lang="en-US" sz="3200" dirty="0" err="1"/>
              <a:t>putih</a:t>
            </a:r>
            <a:r>
              <a:rPr lang="en-US" sz="3200" dirty="0" smtClean="0"/>
              <a:t>”</a:t>
            </a:r>
            <a:endParaRPr lang="id-ID" sz="3200" dirty="0" smtClean="0"/>
          </a:p>
          <a:p>
            <a:endParaRPr lang="id-ID" sz="3200" dirty="0" smtClean="0"/>
          </a:p>
          <a:p>
            <a:pPr lvl="0"/>
            <a:r>
              <a:rPr lang="id-ID" sz="3200" b="1" dirty="0" smtClean="0">
                <a:solidFill>
                  <a:srgbClr val="FFFF00"/>
                </a:solidFill>
              </a:rPr>
              <a:t>1. </a:t>
            </a:r>
            <a:r>
              <a:rPr lang="en-US" sz="3200" b="1" dirty="0" err="1" smtClean="0">
                <a:solidFill>
                  <a:srgbClr val="FFFF00"/>
                </a:solidFill>
              </a:rPr>
              <a:t>Negasi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>
                <a:solidFill>
                  <a:srgbClr val="FFFF00"/>
                </a:solidFill>
              </a:rPr>
              <a:t>dari</a:t>
            </a:r>
            <a:r>
              <a:rPr lang="en-US" sz="3200" b="1" dirty="0">
                <a:solidFill>
                  <a:srgbClr val="FFFF00"/>
                </a:solidFill>
              </a:rPr>
              <a:t> </a:t>
            </a:r>
            <a:r>
              <a:rPr lang="en-US" sz="3200" b="1" dirty="0" err="1">
                <a:solidFill>
                  <a:srgbClr val="FFFF00"/>
                </a:solidFill>
              </a:rPr>
              <a:t>konvers</a:t>
            </a:r>
            <a:endParaRPr lang="id-ID" sz="3200" b="1" dirty="0">
              <a:solidFill>
                <a:srgbClr val="FFFF00"/>
              </a:solidFill>
            </a:endParaRPr>
          </a:p>
          <a:p>
            <a:r>
              <a:rPr lang="en-US" sz="3200" dirty="0" err="1"/>
              <a:t>Konvers</a:t>
            </a:r>
            <a:r>
              <a:rPr lang="en-US" sz="3200" dirty="0"/>
              <a:t> 		: </a:t>
            </a:r>
            <a:r>
              <a:rPr lang="en-US" sz="3200" dirty="0" err="1"/>
              <a:t>q</a:t>
            </a:r>
            <a:r>
              <a:rPr lang="en-US" sz="3200" dirty="0" err="1">
                <a:sym typeface="Symbol"/>
              </a:rPr>
              <a:t></a:t>
            </a:r>
            <a:r>
              <a:rPr lang="en-US" sz="3200" dirty="0" err="1"/>
              <a:t>p</a:t>
            </a:r>
            <a:r>
              <a:rPr lang="en-US" sz="3200" dirty="0"/>
              <a:t> </a:t>
            </a:r>
            <a:r>
              <a:rPr lang="en-US" sz="3200" dirty="0">
                <a:sym typeface="Symbol"/>
              </a:rPr>
              <a:t></a:t>
            </a:r>
            <a:r>
              <a:rPr lang="en-US" sz="3200" dirty="0"/>
              <a:t> </a:t>
            </a:r>
            <a:r>
              <a:rPr lang="da-DK" sz="3200" dirty="0">
                <a:sym typeface="Symbol"/>
              </a:rPr>
              <a:t></a:t>
            </a:r>
            <a:r>
              <a:rPr lang="en-US" sz="3200" dirty="0"/>
              <a:t>q</a:t>
            </a:r>
            <a:r>
              <a:rPr lang="da-DK" sz="3200" dirty="0">
                <a:sym typeface="Symbol"/>
              </a:rPr>
              <a:t></a:t>
            </a:r>
            <a:r>
              <a:rPr lang="en-US" sz="3200" dirty="0"/>
              <a:t>p</a:t>
            </a:r>
            <a:endParaRPr lang="id-ID" sz="3200" dirty="0"/>
          </a:p>
          <a:p>
            <a:r>
              <a:rPr lang="en-US" sz="3200" dirty="0" err="1"/>
              <a:t>Negasinya</a:t>
            </a:r>
            <a:r>
              <a:rPr lang="en-US" sz="3200" dirty="0"/>
              <a:t>	</a:t>
            </a:r>
            <a:r>
              <a:rPr lang="id-ID" sz="3200" dirty="0" smtClean="0"/>
              <a:t>	</a:t>
            </a:r>
            <a:r>
              <a:rPr lang="en-US" sz="3200" dirty="0" smtClean="0"/>
              <a:t>: </a:t>
            </a:r>
            <a:r>
              <a:rPr lang="it-IT" sz="3200" dirty="0">
                <a:sym typeface="Symbol"/>
              </a:rPr>
              <a:t></a:t>
            </a:r>
            <a:r>
              <a:rPr lang="en-US" sz="3200" dirty="0"/>
              <a:t>(</a:t>
            </a:r>
            <a:r>
              <a:rPr lang="it-IT" sz="3200" dirty="0">
                <a:sym typeface="Symbol"/>
              </a:rPr>
              <a:t></a:t>
            </a:r>
            <a:r>
              <a:rPr lang="en-US" sz="3200" dirty="0"/>
              <a:t>q</a:t>
            </a:r>
            <a:r>
              <a:rPr lang="it-IT" sz="3200" dirty="0">
                <a:sym typeface="Symbol"/>
              </a:rPr>
              <a:t></a:t>
            </a:r>
            <a:r>
              <a:rPr lang="en-US" sz="3200" dirty="0"/>
              <a:t>p) </a:t>
            </a:r>
            <a:r>
              <a:rPr lang="it-IT" sz="3200" dirty="0">
                <a:sym typeface="Symbol"/>
              </a:rPr>
              <a:t></a:t>
            </a:r>
            <a:r>
              <a:rPr lang="en-US" sz="3200" dirty="0"/>
              <a:t> q</a:t>
            </a:r>
            <a:r>
              <a:rPr lang="it-IT" sz="3200" dirty="0">
                <a:sym typeface="Symbol"/>
              </a:rPr>
              <a:t></a:t>
            </a:r>
            <a:r>
              <a:rPr lang="en-US" sz="3200" dirty="0"/>
              <a:t>p</a:t>
            </a:r>
            <a:endParaRPr lang="id-ID" sz="3200" dirty="0"/>
          </a:p>
          <a:p>
            <a:r>
              <a:rPr lang="en-US" sz="3200" dirty="0" err="1" smtClean="0"/>
              <a:t>Kalimatnya</a:t>
            </a:r>
            <a:r>
              <a:rPr lang="id-ID" sz="3200" dirty="0" smtClean="0"/>
              <a:t>	</a:t>
            </a:r>
            <a:r>
              <a:rPr lang="en-US" sz="3200" dirty="0"/>
              <a:t>	: </a:t>
            </a:r>
            <a:endParaRPr lang="id-ID" sz="3200" dirty="0" smtClean="0"/>
          </a:p>
          <a:p>
            <a:r>
              <a:rPr lang="en-US" sz="3200" dirty="0" smtClean="0"/>
              <a:t>“</a:t>
            </a:r>
            <a:r>
              <a:rPr lang="en-US" sz="3200" dirty="0"/>
              <a:t>Ada/</a:t>
            </a:r>
            <a:r>
              <a:rPr lang="en-US" sz="3200" dirty="0" err="1"/>
              <a:t>Terdapat</a:t>
            </a:r>
            <a:r>
              <a:rPr lang="en-US" sz="3200" dirty="0"/>
              <a:t> </a:t>
            </a:r>
            <a:r>
              <a:rPr lang="en-US" sz="3200" dirty="0" err="1"/>
              <a:t>bendera</a:t>
            </a:r>
            <a:r>
              <a:rPr lang="en-US" sz="3200" dirty="0"/>
              <a:t> </a:t>
            </a:r>
            <a:r>
              <a:rPr lang="en-US" sz="3200" dirty="0" err="1"/>
              <a:t>berwarna</a:t>
            </a:r>
            <a:r>
              <a:rPr lang="en-US" sz="3200" dirty="0"/>
              <a:t> </a:t>
            </a:r>
            <a:r>
              <a:rPr lang="en-US" sz="3200" dirty="0" err="1" smtClean="0"/>
              <a:t>merah</a:t>
            </a:r>
            <a:r>
              <a:rPr lang="en-US" sz="3200" dirty="0" smtClean="0"/>
              <a:t> </a:t>
            </a:r>
            <a:r>
              <a:rPr lang="en-US" sz="3200" dirty="0" err="1"/>
              <a:t>dan</a:t>
            </a:r>
            <a:r>
              <a:rPr lang="en-US" sz="3200" dirty="0"/>
              <a:t> </a:t>
            </a:r>
            <a:r>
              <a:rPr lang="en-US" sz="3200" dirty="0" err="1"/>
              <a:t>putih</a:t>
            </a:r>
            <a:r>
              <a:rPr lang="en-US" sz="3200" dirty="0"/>
              <a:t> </a:t>
            </a:r>
            <a:endParaRPr lang="id-ID" sz="3200" dirty="0" smtClean="0"/>
          </a:p>
          <a:p>
            <a:r>
              <a:rPr lang="en-US" sz="3200" dirty="0" err="1" smtClean="0"/>
              <a:t>tetapi</a:t>
            </a:r>
            <a:r>
              <a:rPr lang="en-US" sz="3200" dirty="0" smtClean="0"/>
              <a:t> </a:t>
            </a:r>
            <a:r>
              <a:rPr lang="en-US" sz="3200" dirty="0" err="1"/>
              <a:t>bendera</a:t>
            </a:r>
            <a:r>
              <a:rPr lang="en-US" sz="3200" dirty="0"/>
              <a:t> </a:t>
            </a:r>
            <a:r>
              <a:rPr lang="en-US" sz="3200" dirty="0" err="1"/>
              <a:t>tersebut</a:t>
            </a:r>
            <a:r>
              <a:rPr lang="en-US" sz="3200" dirty="0"/>
              <a:t> </a:t>
            </a:r>
            <a:r>
              <a:rPr lang="en-US" sz="3200" dirty="0" err="1"/>
              <a:t>bukan</a:t>
            </a:r>
            <a:r>
              <a:rPr lang="en-US" sz="3200" dirty="0"/>
              <a:t> </a:t>
            </a:r>
            <a:r>
              <a:rPr lang="en-US" sz="3200" dirty="0" err="1"/>
              <a:t>bendera</a:t>
            </a:r>
            <a:r>
              <a:rPr lang="en-US" sz="3200" dirty="0"/>
              <a:t> RI”.</a:t>
            </a:r>
            <a:endParaRPr lang="id-ID" sz="3200" dirty="0"/>
          </a:p>
          <a:p>
            <a:endParaRPr lang="id-ID" sz="3200" dirty="0"/>
          </a:p>
        </p:txBody>
      </p:sp>
    </p:spTree>
    <p:extLst>
      <p:ext uri="{BB962C8B-B14F-4D97-AF65-F5344CB8AC3E}">
        <p14:creationId xmlns:p14="http://schemas.microsoft.com/office/powerpoint/2010/main" val="4257792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077852" y="305361"/>
            <a:ext cx="6986207" cy="132343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da-DK" sz="4000" dirty="0"/>
              <a:t>INGKARAN </a:t>
            </a:r>
            <a:r>
              <a:rPr lang="da-DK" sz="4000" dirty="0" smtClean="0"/>
              <a:t>KONVERS</a:t>
            </a:r>
            <a:r>
              <a:rPr lang="id-ID" sz="4000" dirty="0" smtClean="0"/>
              <a:t>, INVERS</a:t>
            </a:r>
            <a:br>
              <a:rPr lang="id-ID" sz="4000" dirty="0" smtClean="0"/>
            </a:br>
            <a:r>
              <a:rPr lang="id-ID" sz="4000" dirty="0" smtClean="0"/>
              <a:t>DAN KONTRAPOSISI</a:t>
            </a:r>
            <a:endParaRPr lang="id-ID" sz="4000" dirty="0"/>
          </a:p>
        </p:txBody>
      </p:sp>
      <p:sp>
        <p:nvSpPr>
          <p:cNvPr id="8" name="TextBox 7"/>
          <p:cNvSpPr txBox="1"/>
          <p:nvPr/>
        </p:nvSpPr>
        <p:spPr>
          <a:xfrm>
            <a:off x="251520" y="1844824"/>
            <a:ext cx="8668912" cy="50167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/>
              <a:t>“</a:t>
            </a:r>
            <a:r>
              <a:rPr lang="en-US" sz="3200" dirty="0" err="1"/>
              <a:t>Jika</a:t>
            </a:r>
            <a:r>
              <a:rPr lang="en-US" sz="3200" dirty="0"/>
              <a:t> </a:t>
            </a:r>
            <a:r>
              <a:rPr lang="en-US" sz="3200" dirty="0" err="1"/>
              <a:t>suatu</a:t>
            </a:r>
            <a:r>
              <a:rPr lang="en-US" sz="3200" dirty="0"/>
              <a:t> </a:t>
            </a:r>
            <a:r>
              <a:rPr lang="en-US" sz="3200" dirty="0" err="1"/>
              <a:t>bendera</a:t>
            </a:r>
            <a:r>
              <a:rPr lang="en-US" sz="3200" dirty="0"/>
              <a:t> </a:t>
            </a:r>
            <a:r>
              <a:rPr lang="en-US" sz="3200" dirty="0" err="1"/>
              <a:t>adalah</a:t>
            </a:r>
            <a:r>
              <a:rPr lang="en-US" sz="3200" dirty="0"/>
              <a:t> </a:t>
            </a:r>
            <a:r>
              <a:rPr lang="en-US" sz="3200" dirty="0" err="1"/>
              <a:t>bendera</a:t>
            </a:r>
            <a:r>
              <a:rPr lang="en-US" sz="3200" dirty="0"/>
              <a:t> RI </a:t>
            </a:r>
            <a:endParaRPr lang="id-ID" sz="3200" dirty="0" smtClean="0"/>
          </a:p>
          <a:p>
            <a:r>
              <a:rPr lang="en-US" sz="3200" dirty="0" err="1" smtClean="0"/>
              <a:t>maka</a:t>
            </a:r>
            <a:r>
              <a:rPr lang="en-US" sz="3200" dirty="0" smtClean="0"/>
              <a:t> </a:t>
            </a:r>
            <a:r>
              <a:rPr lang="en-US" sz="3200" dirty="0" err="1"/>
              <a:t>bendera</a:t>
            </a:r>
            <a:r>
              <a:rPr lang="en-US" sz="3200" dirty="0"/>
              <a:t> </a:t>
            </a:r>
            <a:r>
              <a:rPr lang="en-US" sz="3200" dirty="0" err="1"/>
              <a:t>tersebut</a:t>
            </a:r>
            <a:r>
              <a:rPr lang="en-US" sz="3200" dirty="0"/>
              <a:t> </a:t>
            </a:r>
            <a:r>
              <a:rPr lang="en-US" sz="3200" dirty="0" err="1"/>
              <a:t>berwarna</a:t>
            </a:r>
            <a:r>
              <a:rPr lang="en-US" sz="3200" dirty="0"/>
              <a:t> </a:t>
            </a:r>
            <a:r>
              <a:rPr lang="en-US" sz="3200" dirty="0" err="1"/>
              <a:t>merah</a:t>
            </a:r>
            <a:r>
              <a:rPr lang="en-US" sz="3200" dirty="0"/>
              <a:t> </a:t>
            </a:r>
            <a:r>
              <a:rPr lang="en-US" sz="3200" dirty="0" err="1"/>
              <a:t>dan</a:t>
            </a:r>
            <a:r>
              <a:rPr lang="en-US" sz="3200" dirty="0"/>
              <a:t> </a:t>
            </a:r>
            <a:r>
              <a:rPr lang="en-US" sz="3200" dirty="0" err="1"/>
              <a:t>putih</a:t>
            </a:r>
            <a:r>
              <a:rPr lang="en-US" sz="3200" dirty="0" smtClean="0"/>
              <a:t>”</a:t>
            </a:r>
            <a:endParaRPr lang="id-ID" sz="3200" dirty="0" smtClean="0"/>
          </a:p>
          <a:p>
            <a:endParaRPr lang="id-ID" sz="3200" dirty="0" smtClean="0"/>
          </a:p>
          <a:p>
            <a:pPr lvl="0"/>
            <a:r>
              <a:rPr lang="id-ID" sz="3200" b="1" dirty="0" smtClean="0">
                <a:solidFill>
                  <a:srgbClr val="FFFF00"/>
                </a:solidFill>
              </a:rPr>
              <a:t>2. </a:t>
            </a:r>
            <a:r>
              <a:rPr lang="en-US" sz="3200" b="1" dirty="0" err="1" smtClean="0">
                <a:solidFill>
                  <a:srgbClr val="FFFF00"/>
                </a:solidFill>
              </a:rPr>
              <a:t>Negasi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>
                <a:solidFill>
                  <a:srgbClr val="FFFF00"/>
                </a:solidFill>
              </a:rPr>
              <a:t>dari</a:t>
            </a:r>
            <a:r>
              <a:rPr lang="en-US" sz="3200" b="1" dirty="0">
                <a:solidFill>
                  <a:srgbClr val="FFFF00"/>
                </a:solidFill>
              </a:rPr>
              <a:t> invers</a:t>
            </a:r>
            <a:endParaRPr lang="id-ID" sz="3200" b="1" dirty="0">
              <a:solidFill>
                <a:srgbClr val="FFFF00"/>
              </a:solidFill>
            </a:endParaRPr>
          </a:p>
          <a:p>
            <a:r>
              <a:rPr lang="en-US" sz="3200" dirty="0"/>
              <a:t>Invers		: </a:t>
            </a:r>
            <a:r>
              <a:rPr lang="en-US" sz="3200" dirty="0">
                <a:sym typeface="Symbol"/>
              </a:rPr>
              <a:t></a:t>
            </a:r>
            <a:r>
              <a:rPr lang="en-US" sz="3200" dirty="0"/>
              <a:t>p </a:t>
            </a:r>
            <a:r>
              <a:rPr lang="en-US" sz="3200" dirty="0">
                <a:sym typeface="Symbol"/>
              </a:rPr>
              <a:t></a:t>
            </a:r>
            <a:r>
              <a:rPr lang="en-US" sz="3200" dirty="0"/>
              <a:t> </a:t>
            </a:r>
            <a:r>
              <a:rPr lang="en-US" sz="3200" dirty="0">
                <a:sym typeface="Symbol"/>
              </a:rPr>
              <a:t></a:t>
            </a:r>
            <a:r>
              <a:rPr lang="en-US" sz="3200" dirty="0"/>
              <a:t>q </a:t>
            </a:r>
            <a:r>
              <a:rPr lang="en-US" sz="3200" dirty="0">
                <a:sym typeface="Symbol"/>
              </a:rPr>
              <a:t></a:t>
            </a:r>
            <a:r>
              <a:rPr lang="en-US" sz="3200" dirty="0"/>
              <a:t> </a:t>
            </a:r>
            <a:r>
              <a:rPr lang="en-US" sz="3200" dirty="0">
                <a:sym typeface="Symbol"/>
              </a:rPr>
              <a:t></a:t>
            </a:r>
            <a:r>
              <a:rPr lang="en-US" sz="3200" dirty="0"/>
              <a:t>(</a:t>
            </a:r>
            <a:r>
              <a:rPr lang="en-US" sz="3200" dirty="0">
                <a:sym typeface="Symbol"/>
              </a:rPr>
              <a:t></a:t>
            </a:r>
            <a:r>
              <a:rPr lang="en-US" sz="3200" dirty="0"/>
              <a:t>p)</a:t>
            </a:r>
            <a:r>
              <a:rPr lang="en-US" sz="3200" dirty="0">
                <a:sym typeface="Symbol"/>
              </a:rPr>
              <a:t></a:t>
            </a:r>
            <a:r>
              <a:rPr lang="en-US" sz="3200" dirty="0"/>
              <a:t>q) </a:t>
            </a:r>
            <a:r>
              <a:rPr lang="en-US" sz="3200" dirty="0">
                <a:sym typeface="Symbol"/>
              </a:rPr>
              <a:t></a:t>
            </a:r>
            <a:r>
              <a:rPr lang="en-US" sz="3200" dirty="0"/>
              <a:t> p</a:t>
            </a:r>
            <a:r>
              <a:rPr lang="en-US" sz="3200" dirty="0">
                <a:sym typeface="Symbol"/>
              </a:rPr>
              <a:t></a:t>
            </a:r>
            <a:r>
              <a:rPr lang="en-US" sz="3200" dirty="0"/>
              <a:t>q</a:t>
            </a:r>
            <a:endParaRPr lang="id-ID" sz="3200" dirty="0"/>
          </a:p>
          <a:p>
            <a:r>
              <a:rPr lang="en-US" sz="3200" dirty="0" err="1"/>
              <a:t>Negasinya</a:t>
            </a:r>
            <a:r>
              <a:rPr lang="en-US" sz="3200" dirty="0"/>
              <a:t>	: </a:t>
            </a:r>
            <a:r>
              <a:rPr lang="en-US" sz="3200" dirty="0">
                <a:sym typeface="Symbol"/>
              </a:rPr>
              <a:t></a:t>
            </a:r>
            <a:r>
              <a:rPr lang="en-US" sz="3200" dirty="0"/>
              <a:t>(p</a:t>
            </a:r>
            <a:r>
              <a:rPr lang="en-US" sz="3200" dirty="0">
                <a:sym typeface="Symbol"/>
              </a:rPr>
              <a:t></a:t>
            </a:r>
            <a:r>
              <a:rPr lang="en-US" sz="3200" dirty="0"/>
              <a:t>q) </a:t>
            </a:r>
            <a:r>
              <a:rPr lang="en-US" sz="3200" dirty="0">
                <a:sym typeface="Symbol"/>
              </a:rPr>
              <a:t></a:t>
            </a:r>
            <a:r>
              <a:rPr lang="en-US" sz="3200" dirty="0"/>
              <a:t> </a:t>
            </a:r>
            <a:r>
              <a:rPr lang="en-US" sz="3200" dirty="0">
                <a:sym typeface="Symbol"/>
              </a:rPr>
              <a:t></a:t>
            </a:r>
            <a:r>
              <a:rPr lang="en-US" sz="3200" dirty="0" err="1"/>
              <a:t>p</a:t>
            </a:r>
            <a:r>
              <a:rPr lang="en-US" sz="3200" dirty="0" err="1">
                <a:sym typeface="Symbol"/>
              </a:rPr>
              <a:t></a:t>
            </a:r>
            <a:r>
              <a:rPr lang="en-US" sz="3200" dirty="0" err="1"/>
              <a:t>q</a:t>
            </a:r>
            <a:endParaRPr lang="id-ID" sz="3200" dirty="0"/>
          </a:p>
          <a:p>
            <a:r>
              <a:rPr lang="it-IT" sz="3200" dirty="0"/>
              <a:t>Kalimatnya	: </a:t>
            </a:r>
            <a:endParaRPr lang="id-ID" sz="3200" dirty="0" smtClean="0"/>
          </a:p>
          <a:p>
            <a:r>
              <a:rPr lang="it-IT" sz="3200" dirty="0" smtClean="0"/>
              <a:t>“</a:t>
            </a:r>
            <a:r>
              <a:rPr lang="it-IT" sz="3200" dirty="0"/>
              <a:t>Suatu bendera bukan bendera RI atau bendera </a:t>
            </a:r>
            <a:endParaRPr lang="id-ID" sz="3200" dirty="0" smtClean="0"/>
          </a:p>
          <a:p>
            <a:r>
              <a:rPr lang="it-IT" sz="3200" dirty="0" smtClean="0"/>
              <a:t>tersebut </a:t>
            </a:r>
            <a:r>
              <a:rPr lang="it-IT" sz="3200" dirty="0"/>
              <a:t>berwarna merah dan putih”.</a:t>
            </a:r>
            <a:endParaRPr lang="id-ID" sz="3200" dirty="0"/>
          </a:p>
          <a:p>
            <a:endParaRPr lang="id-ID" sz="3200" dirty="0"/>
          </a:p>
        </p:txBody>
      </p:sp>
    </p:spTree>
    <p:extLst>
      <p:ext uri="{BB962C8B-B14F-4D97-AF65-F5344CB8AC3E}">
        <p14:creationId xmlns:p14="http://schemas.microsoft.com/office/powerpoint/2010/main" val="1373502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077852" y="305361"/>
            <a:ext cx="6986207" cy="132343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da-DK" sz="4000" dirty="0"/>
              <a:t>INGKARAN </a:t>
            </a:r>
            <a:r>
              <a:rPr lang="da-DK" sz="4000" dirty="0" smtClean="0"/>
              <a:t>KONVERS</a:t>
            </a:r>
            <a:r>
              <a:rPr lang="id-ID" sz="4000" dirty="0" smtClean="0"/>
              <a:t>, INVERS</a:t>
            </a:r>
            <a:br>
              <a:rPr lang="id-ID" sz="4000" dirty="0" smtClean="0"/>
            </a:br>
            <a:r>
              <a:rPr lang="id-ID" sz="4000" dirty="0" smtClean="0"/>
              <a:t>DAN KONTRAPOSISI</a:t>
            </a:r>
            <a:endParaRPr lang="id-ID" sz="4000" dirty="0"/>
          </a:p>
        </p:txBody>
      </p:sp>
      <p:sp>
        <p:nvSpPr>
          <p:cNvPr id="8" name="TextBox 7"/>
          <p:cNvSpPr txBox="1"/>
          <p:nvPr/>
        </p:nvSpPr>
        <p:spPr>
          <a:xfrm>
            <a:off x="251520" y="1844824"/>
            <a:ext cx="8668912" cy="50167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/>
              <a:t>“</a:t>
            </a:r>
            <a:r>
              <a:rPr lang="en-US" sz="3200" dirty="0" err="1"/>
              <a:t>Jika</a:t>
            </a:r>
            <a:r>
              <a:rPr lang="en-US" sz="3200" dirty="0"/>
              <a:t> </a:t>
            </a:r>
            <a:r>
              <a:rPr lang="en-US" sz="3200" dirty="0" err="1"/>
              <a:t>suatu</a:t>
            </a:r>
            <a:r>
              <a:rPr lang="en-US" sz="3200" dirty="0"/>
              <a:t> </a:t>
            </a:r>
            <a:r>
              <a:rPr lang="en-US" sz="3200" dirty="0" err="1"/>
              <a:t>bendera</a:t>
            </a:r>
            <a:r>
              <a:rPr lang="en-US" sz="3200" dirty="0"/>
              <a:t> </a:t>
            </a:r>
            <a:r>
              <a:rPr lang="en-US" sz="3200" dirty="0" err="1"/>
              <a:t>adalah</a:t>
            </a:r>
            <a:r>
              <a:rPr lang="en-US" sz="3200" dirty="0"/>
              <a:t> </a:t>
            </a:r>
            <a:r>
              <a:rPr lang="en-US" sz="3200" dirty="0" err="1"/>
              <a:t>bendera</a:t>
            </a:r>
            <a:r>
              <a:rPr lang="en-US" sz="3200" dirty="0"/>
              <a:t> RI </a:t>
            </a:r>
            <a:endParaRPr lang="id-ID" sz="3200" dirty="0" smtClean="0"/>
          </a:p>
          <a:p>
            <a:r>
              <a:rPr lang="en-US" sz="3200" dirty="0" err="1" smtClean="0"/>
              <a:t>maka</a:t>
            </a:r>
            <a:r>
              <a:rPr lang="en-US" sz="3200" dirty="0" smtClean="0"/>
              <a:t> </a:t>
            </a:r>
            <a:r>
              <a:rPr lang="en-US" sz="3200" dirty="0" err="1"/>
              <a:t>bendera</a:t>
            </a:r>
            <a:r>
              <a:rPr lang="en-US" sz="3200" dirty="0"/>
              <a:t> </a:t>
            </a:r>
            <a:r>
              <a:rPr lang="en-US" sz="3200" dirty="0" err="1"/>
              <a:t>tersebut</a:t>
            </a:r>
            <a:r>
              <a:rPr lang="en-US" sz="3200" dirty="0"/>
              <a:t> </a:t>
            </a:r>
            <a:r>
              <a:rPr lang="en-US" sz="3200" dirty="0" err="1"/>
              <a:t>berwarna</a:t>
            </a:r>
            <a:r>
              <a:rPr lang="en-US" sz="3200" dirty="0"/>
              <a:t> </a:t>
            </a:r>
            <a:r>
              <a:rPr lang="en-US" sz="3200" dirty="0" err="1"/>
              <a:t>merah</a:t>
            </a:r>
            <a:r>
              <a:rPr lang="en-US" sz="3200" dirty="0"/>
              <a:t> </a:t>
            </a:r>
            <a:r>
              <a:rPr lang="en-US" sz="3200" dirty="0" err="1"/>
              <a:t>dan</a:t>
            </a:r>
            <a:r>
              <a:rPr lang="en-US" sz="3200" dirty="0"/>
              <a:t> </a:t>
            </a:r>
            <a:r>
              <a:rPr lang="en-US" sz="3200" dirty="0" err="1"/>
              <a:t>putih</a:t>
            </a:r>
            <a:r>
              <a:rPr lang="en-US" sz="3200" dirty="0" smtClean="0"/>
              <a:t>”</a:t>
            </a:r>
            <a:endParaRPr lang="id-ID" sz="3200" dirty="0" smtClean="0"/>
          </a:p>
          <a:p>
            <a:endParaRPr lang="id-ID" sz="3200" dirty="0" smtClean="0"/>
          </a:p>
          <a:p>
            <a:pPr lvl="0"/>
            <a:r>
              <a:rPr lang="id-ID" sz="3200" b="1" dirty="0" smtClean="0">
                <a:solidFill>
                  <a:srgbClr val="FFFF00"/>
                </a:solidFill>
              </a:rPr>
              <a:t>3. </a:t>
            </a:r>
            <a:r>
              <a:rPr lang="it-IT" sz="3200" b="1" dirty="0" smtClean="0">
                <a:solidFill>
                  <a:srgbClr val="FFFF00"/>
                </a:solidFill>
              </a:rPr>
              <a:t>Negasi </a:t>
            </a:r>
            <a:r>
              <a:rPr lang="it-IT" sz="3200" b="1" dirty="0">
                <a:solidFill>
                  <a:srgbClr val="FFFF00"/>
                </a:solidFill>
              </a:rPr>
              <a:t>dari kontraposisi</a:t>
            </a:r>
            <a:endParaRPr lang="id-ID" sz="3200" b="1" dirty="0">
              <a:solidFill>
                <a:srgbClr val="FFFF00"/>
              </a:solidFill>
            </a:endParaRPr>
          </a:p>
          <a:p>
            <a:r>
              <a:rPr lang="it-IT" sz="3200" dirty="0"/>
              <a:t>Kontraposisi	: </a:t>
            </a:r>
            <a:r>
              <a:rPr lang="it-IT" sz="3200" dirty="0">
                <a:sym typeface="Symbol"/>
              </a:rPr>
              <a:t></a:t>
            </a:r>
            <a:r>
              <a:rPr lang="it-IT" sz="3200" dirty="0"/>
              <a:t>q </a:t>
            </a:r>
            <a:r>
              <a:rPr lang="it-IT" sz="3200" dirty="0">
                <a:sym typeface="Symbol"/>
              </a:rPr>
              <a:t></a:t>
            </a:r>
            <a:r>
              <a:rPr lang="it-IT" sz="3200" dirty="0"/>
              <a:t> </a:t>
            </a:r>
            <a:r>
              <a:rPr lang="it-IT" sz="3200" dirty="0">
                <a:sym typeface="Symbol"/>
              </a:rPr>
              <a:t></a:t>
            </a:r>
            <a:r>
              <a:rPr lang="it-IT" sz="3200" dirty="0"/>
              <a:t>p </a:t>
            </a:r>
            <a:r>
              <a:rPr lang="it-IT" sz="3200" dirty="0">
                <a:sym typeface="Symbol"/>
              </a:rPr>
              <a:t></a:t>
            </a:r>
            <a:r>
              <a:rPr lang="it-IT" sz="3200" dirty="0"/>
              <a:t> </a:t>
            </a:r>
            <a:r>
              <a:rPr lang="it-IT" sz="3200" dirty="0">
                <a:sym typeface="Symbol"/>
              </a:rPr>
              <a:t></a:t>
            </a:r>
            <a:r>
              <a:rPr lang="it-IT" sz="3200" dirty="0"/>
              <a:t>(</a:t>
            </a:r>
            <a:r>
              <a:rPr lang="it-IT" sz="3200" dirty="0">
                <a:sym typeface="Symbol"/>
              </a:rPr>
              <a:t></a:t>
            </a:r>
            <a:r>
              <a:rPr lang="it-IT" sz="3200" dirty="0"/>
              <a:t>q)</a:t>
            </a:r>
            <a:r>
              <a:rPr lang="it-IT" sz="3200" dirty="0">
                <a:sym typeface="Symbol"/>
              </a:rPr>
              <a:t></a:t>
            </a:r>
            <a:r>
              <a:rPr lang="it-IT" sz="3200" dirty="0"/>
              <a:t>p </a:t>
            </a:r>
            <a:r>
              <a:rPr lang="it-IT" sz="3200" dirty="0">
                <a:sym typeface="Symbol"/>
              </a:rPr>
              <a:t></a:t>
            </a:r>
            <a:r>
              <a:rPr lang="it-IT" sz="3200" dirty="0"/>
              <a:t> q</a:t>
            </a:r>
            <a:r>
              <a:rPr lang="it-IT" sz="3200" dirty="0">
                <a:sym typeface="Symbol"/>
              </a:rPr>
              <a:t></a:t>
            </a:r>
            <a:r>
              <a:rPr lang="it-IT" sz="3200" dirty="0"/>
              <a:t>p</a:t>
            </a:r>
            <a:endParaRPr lang="id-ID" sz="3200" dirty="0"/>
          </a:p>
          <a:p>
            <a:r>
              <a:rPr lang="it-IT" sz="3200" dirty="0"/>
              <a:t>Negasinya	</a:t>
            </a:r>
            <a:r>
              <a:rPr lang="id-ID" sz="3200" dirty="0" smtClean="0"/>
              <a:t>	</a:t>
            </a:r>
            <a:r>
              <a:rPr lang="it-IT" sz="3200" dirty="0" smtClean="0"/>
              <a:t>: </a:t>
            </a:r>
            <a:r>
              <a:rPr lang="it-IT" sz="3200" dirty="0">
                <a:sym typeface="Symbol"/>
              </a:rPr>
              <a:t></a:t>
            </a:r>
            <a:r>
              <a:rPr lang="it-IT" sz="3200" dirty="0"/>
              <a:t>(q</a:t>
            </a:r>
            <a:r>
              <a:rPr lang="it-IT" sz="3200" dirty="0">
                <a:sym typeface="Symbol"/>
              </a:rPr>
              <a:t></a:t>
            </a:r>
            <a:r>
              <a:rPr lang="it-IT" sz="3200" dirty="0"/>
              <a:t>p) </a:t>
            </a:r>
            <a:r>
              <a:rPr lang="it-IT" sz="3200" dirty="0">
                <a:sym typeface="Symbol"/>
              </a:rPr>
              <a:t></a:t>
            </a:r>
            <a:r>
              <a:rPr lang="it-IT" sz="3200" dirty="0"/>
              <a:t> </a:t>
            </a:r>
            <a:r>
              <a:rPr lang="it-IT" sz="3200" dirty="0">
                <a:sym typeface="Symbol"/>
              </a:rPr>
              <a:t></a:t>
            </a:r>
            <a:r>
              <a:rPr lang="it-IT" sz="3200" dirty="0"/>
              <a:t>q</a:t>
            </a:r>
            <a:r>
              <a:rPr lang="it-IT" sz="3200" dirty="0">
                <a:sym typeface="Symbol"/>
              </a:rPr>
              <a:t></a:t>
            </a:r>
            <a:r>
              <a:rPr lang="it-IT" sz="3200" dirty="0"/>
              <a:t>p</a:t>
            </a:r>
            <a:endParaRPr lang="id-ID" sz="3200" dirty="0"/>
          </a:p>
          <a:p>
            <a:r>
              <a:rPr lang="it-IT" sz="3200" dirty="0"/>
              <a:t>Kalimatnya	</a:t>
            </a:r>
            <a:r>
              <a:rPr lang="id-ID" sz="3200" dirty="0" smtClean="0"/>
              <a:t>	</a:t>
            </a:r>
            <a:r>
              <a:rPr lang="it-IT" sz="3200" dirty="0" smtClean="0"/>
              <a:t>: </a:t>
            </a:r>
            <a:endParaRPr lang="id-ID" sz="3200" dirty="0" smtClean="0"/>
          </a:p>
          <a:p>
            <a:r>
              <a:rPr lang="it-IT" sz="3200" dirty="0" smtClean="0"/>
              <a:t>“ </a:t>
            </a:r>
            <a:r>
              <a:rPr lang="it-IT" sz="3200" dirty="0"/>
              <a:t>Suatu bendera tidak berwarna merah dan putih </a:t>
            </a:r>
            <a:endParaRPr lang="id-ID" sz="3200" dirty="0" smtClean="0"/>
          </a:p>
          <a:p>
            <a:r>
              <a:rPr lang="it-IT" sz="3200" dirty="0" smtClean="0"/>
              <a:t>dan </a:t>
            </a:r>
            <a:r>
              <a:rPr lang="it-IT" sz="3200" dirty="0"/>
              <a:t>bendera tersebut adalah bendera RI”.</a:t>
            </a:r>
            <a:endParaRPr lang="id-ID" sz="3200" dirty="0"/>
          </a:p>
          <a:p>
            <a:endParaRPr lang="id-ID" sz="3200" dirty="0"/>
          </a:p>
        </p:txBody>
      </p:sp>
    </p:spTree>
    <p:extLst>
      <p:ext uri="{BB962C8B-B14F-4D97-AF65-F5344CB8AC3E}">
        <p14:creationId xmlns:p14="http://schemas.microsoft.com/office/powerpoint/2010/main" val="905151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build="p"/>
    </p:bldLst>
  </p:timing>
</p:sld>
</file>

<file path=ppt/theme/theme1.xml><?xml version="1.0" encoding="utf-8"?>
<a:theme xmlns:a="http://schemas.openxmlformats.org/drawingml/2006/main" name="Thatch">
  <a:themeElements>
    <a:clrScheme name="Thatch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Thatch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306</TotalTime>
  <Words>1933</Words>
  <Application>Microsoft Office PowerPoint</Application>
  <PresentationFormat>On-screen Show (4:3)</PresentationFormat>
  <Paragraphs>791</Paragraphs>
  <Slides>36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37" baseType="lpstr">
      <vt:lpstr>Thatch</vt:lpstr>
      <vt:lpstr>PROPOSISI MAJEMUK</vt:lpstr>
      <vt:lpstr>PROPOSISI MAJEMUK</vt:lpstr>
      <vt:lpstr>PROPOSISI MAJEMUK</vt:lpstr>
      <vt:lpstr>PROPOSISI MAJEMUK</vt:lpstr>
      <vt:lpstr>PROPOSISI MAJEMUK</vt:lpstr>
      <vt:lpstr>PROPOSISI MAJEMUK</vt:lpstr>
      <vt:lpstr>PROPOSISI MAJEMUK</vt:lpstr>
      <vt:lpstr>PROPOSISI MAJEMUK</vt:lpstr>
      <vt:lpstr>PROPOSISI MAJEMUK</vt:lpstr>
      <vt:lpstr>PROPOSISI MAJEMUK</vt:lpstr>
      <vt:lpstr>PROPOSISI MAJEMUK</vt:lpstr>
      <vt:lpstr>PROPOSISI MAJEMUK</vt:lpstr>
      <vt:lpstr>PROPOSISI MAJEMUK</vt:lpstr>
      <vt:lpstr>   TAUTOLOGI   </vt:lpstr>
      <vt:lpstr>   TAUTOLOGI   </vt:lpstr>
      <vt:lpstr>   TAUTOLOGI   </vt:lpstr>
      <vt:lpstr>  KONTRADIKSI  </vt:lpstr>
      <vt:lpstr>  KONTRADIKSI  </vt:lpstr>
      <vt:lpstr>  KONTINGENSI  </vt:lpstr>
      <vt:lpstr>EKIVALENSI LOGIS</vt:lpstr>
      <vt:lpstr>EKIVALENSI LOGIS</vt:lpstr>
      <vt:lpstr>EKIVALENSI LOGIS</vt:lpstr>
      <vt:lpstr>EKIVALENSI LOGIS</vt:lpstr>
      <vt:lpstr>EKIVALENSI LOGIS</vt:lpstr>
      <vt:lpstr>EKIVALENSI LOGIS</vt:lpstr>
      <vt:lpstr>  VALIDITAS ARGUMEN  </vt:lpstr>
      <vt:lpstr>KONVERS, INVERS &amp; KONTRAPOSISI</vt:lpstr>
      <vt:lpstr>KONVERS</vt:lpstr>
      <vt:lpstr>INVERS</vt:lpstr>
      <vt:lpstr>KONTRAPOSISI</vt:lpstr>
      <vt:lpstr>PowerPoint Presentation</vt:lpstr>
      <vt:lpstr>PowerPoint Presentation</vt:lpstr>
      <vt:lpstr>INGKARAN KONVERS, INVERS DAN KONTRAPOSISI</vt:lpstr>
      <vt:lpstr>INGKARAN KONVERS, INVERS DAN KONTRAPOSISI</vt:lpstr>
      <vt:lpstr>INGKARAN KONVERS, INVERS DAN KONTRAPOSISI</vt:lpstr>
      <vt:lpstr>INGKARAN KONVERS, INVERS DAN KONTRAPOSISI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noora</cp:lastModifiedBy>
  <cp:revision>29</cp:revision>
  <dcterms:created xsi:type="dcterms:W3CDTF">2015-10-25T16:26:27Z</dcterms:created>
  <dcterms:modified xsi:type="dcterms:W3CDTF">2019-10-14T22:11:44Z</dcterms:modified>
</cp:coreProperties>
</file>